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60"/>
  </p:notesMasterIdLst>
  <p:sldIdLst>
    <p:sldId id="256" r:id="rId2"/>
    <p:sldId id="259" r:id="rId3"/>
    <p:sldId id="295" r:id="rId4"/>
    <p:sldId id="292" r:id="rId5"/>
    <p:sldId id="379" r:id="rId6"/>
    <p:sldId id="429" r:id="rId7"/>
    <p:sldId id="458" r:id="rId8"/>
    <p:sldId id="380" r:id="rId9"/>
    <p:sldId id="294" r:id="rId10"/>
    <p:sldId id="381" r:id="rId11"/>
    <p:sldId id="383" r:id="rId12"/>
    <p:sldId id="382" r:id="rId13"/>
    <p:sldId id="392" r:id="rId14"/>
    <p:sldId id="394" r:id="rId15"/>
    <p:sldId id="452" r:id="rId16"/>
    <p:sldId id="457" r:id="rId17"/>
    <p:sldId id="431" r:id="rId18"/>
    <p:sldId id="395" r:id="rId19"/>
    <p:sldId id="433" r:id="rId20"/>
    <p:sldId id="434" r:id="rId21"/>
    <p:sldId id="421" r:id="rId22"/>
    <p:sldId id="441" r:id="rId23"/>
    <p:sldId id="453" r:id="rId24"/>
    <p:sldId id="393" r:id="rId25"/>
    <p:sldId id="403" r:id="rId26"/>
    <p:sldId id="404" r:id="rId27"/>
    <p:sldId id="396" r:id="rId28"/>
    <p:sldId id="459" r:id="rId29"/>
    <p:sldId id="412" r:id="rId30"/>
    <p:sldId id="442" r:id="rId31"/>
    <p:sldId id="446" r:id="rId32"/>
    <p:sldId id="413" r:id="rId33"/>
    <p:sldId id="414" r:id="rId34"/>
    <p:sldId id="443" r:id="rId35"/>
    <p:sldId id="448" r:id="rId36"/>
    <p:sldId id="401" r:id="rId37"/>
    <p:sldId id="437" r:id="rId38"/>
    <p:sldId id="415" r:id="rId39"/>
    <p:sldId id="438" r:id="rId40"/>
    <p:sldId id="416" r:id="rId41"/>
    <p:sldId id="417" r:id="rId42"/>
    <p:sldId id="450" r:id="rId43"/>
    <p:sldId id="444" r:id="rId44"/>
    <p:sldId id="449" r:id="rId45"/>
    <p:sldId id="419" r:id="rId46"/>
    <p:sldId id="439" r:id="rId47"/>
    <p:sldId id="418" r:id="rId48"/>
    <p:sldId id="440" r:id="rId49"/>
    <p:sldId id="400" r:id="rId50"/>
    <p:sldId id="341" r:id="rId51"/>
    <p:sldId id="456" r:id="rId52"/>
    <p:sldId id="378" r:id="rId53"/>
    <p:sldId id="454" r:id="rId54"/>
    <p:sldId id="445" r:id="rId55"/>
    <p:sldId id="312" r:id="rId56"/>
    <p:sldId id="314" r:id="rId57"/>
    <p:sldId id="455" r:id="rId58"/>
    <p:sldId id="377" r:id="rId59"/>
  </p:sldIdLst>
  <p:sldSz cx="9144000" cy="6858000" type="screen4x3"/>
  <p:notesSz cx="7010400" cy="92964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40" autoAdjust="0"/>
    <p:restoredTop sz="94434" autoAdjust="0"/>
  </p:normalViewPr>
  <p:slideViewPr>
    <p:cSldViewPr>
      <p:cViewPr varScale="1">
        <p:scale>
          <a:sx n="74" d="100"/>
          <a:sy n="74" d="100"/>
        </p:scale>
        <p:origin x="624" y="9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6942"/>
    </p:cViewPr>
  </p:sorterViewPr>
  <p:notesViewPr>
    <p:cSldViewPr>
      <p:cViewPr>
        <p:scale>
          <a:sx n="125" d="100"/>
          <a:sy n="125" d="100"/>
        </p:scale>
        <p:origin x="-1800"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0B6046-4763-4A4A-BBE5-EEC1E518D2B3}" type="doc">
      <dgm:prSet loTypeId="urn:microsoft.com/office/officeart/2005/8/layout/equation1" loCatId="process" qsTypeId="urn:microsoft.com/office/officeart/2005/8/quickstyle/simple1" qsCatId="simple" csTypeId="urn:microsoft.com/office/officeart/2005/8/colors/colorful1" csCatId="colorful" phldr="1"/>
      <dgm:spPr/>
    </dgm:pt>
    <dgm:pt modelId="{26D28174-5D57-47E2-89A6-ABEAD1A6824E}">
      <dgm:prSet phldrT="[Text]" custT="1"/>
      <dgm:spPr/>
      <dgm:t>
        <a:bodyPr/>
        <a:lstStyle/>
        <a:p>
          <a:r>
            <a:rPr lang="en-US" altLang="en-US" sz="1400" b="1" dirty="0" smtClean="0">
              <a:latin typeface="+mn-lt"/>
            </a:rPr>
            <a:t>New participants</a:t>
          </a:r>
          <a:endParaRPr lang="en-US" sz="1400" b="1" dirty="0"/>
        </a:p>
      </dgm:t>
    </dgm:pt>
    <dgm:pt modelId="{C47A98BB-CC41-42EA-A6C0-3537F2123FC8}" type="parTrans" cxnId="{E2692324-30A2-4546-AE83-46A706238B94}">
      <dgm:prSet/>
      <dgm:spPr/>
      <dgm:t>
        <a:bodyPr/>
        <a:lstStyle/>
        <a:p>
          <a:endParaRPr lang="en-US"/>
        </a:p>
      </dgm:t>
    </dgm:pt>
    <dgm:pt modelId="{1963B952-37D3-4604-A78F-C42406513989}" type="sibTrans" cxnId="{E2692324-30A2-4546-AE83-46A706238B94}">
      <dgm:prSet/>
      <dgm:spPr/>
      <dgm:t>
        <a:bodyPr/>
        <a:lstStyle/>
        <a:p>
          <a:endParaRPr lang="en-US"/>
        </a:p>
      </dgm:t>
    </dgm:pt>
    <dgm:pt modelId="{5AD96AA6-A06E-4D12-8917-5E4D1330F966}">
      <dgm:prSet phldrT="[Text]"/>
      <dgm:spPr/>
      <dgm:t>
        <a:bodyPr/>
        <a:lstStyle/>
        <a:p>
          <a:r>
            <a:rPr lang="en-US" altLang="en-US" b="1" dirty="0" smtClean="0">
              <a:latin typeface="+mn-lt"/>
            </a:rPr>
            <a:t>Participants continuing from previous quarters</a:t>
          </a:r>
          <a:endParaRPr lang="en-US" b="1" dirty="0"/>
        </a:p>
      </dgm:t>
    </dgm:pt>
    <dgm:pt modelId="{F727C90F-F963-4135-9D47-1A8CABD77B93}" type="parTrans" cxnId="{F7F1BE5D-F5A9-4411-A581-3A63BAD8F412}">
      <dgm:prSet/>
      <dgm:spPr/>
      <dgm:t>
        <a:bodyPr/>
        <a:lstStyle/>
        <a:p>
          <a:endParaRPr lang="en-US"/>
        </a:p>
      </dgm:t>
    </dgm:pt>
    <dgm:pt modelId="{52B6AD2D-541F-466F-84FF-653B11313D6F}" type="sibTrans" cxnId="{F7F1BE5D-F5A9-4411-A581-3A63BAD8F412}">
      <dgm:prSet/>
      <dgm:spPr/>
      <dgm:t>
        <a:bodyPr/>
        <a:lstStyle/>
        <a:p>
          <a:endParaRPr lang="en-US"/>
        </a:p>
      </dgm:t>
    </dgm:pt>
    <dgm:pt modelId="{BF80DFDA-CCE4-4076-9E8B-939F7AC91023}">
      <dgm:prSet phldrT="[Text]"/>
      <dgm:spPr/>
      <dgm:t>
        <a:bodyPr/>
        <a:lstStyle/>
        <a:p>
          <a:r>
            <a:rPr lang="en-US" altLang="en-US" dirty="0" smtClean="0">
              <a:latin typeface="+mn-lt"/>
            </a:rPr>
            <a:t>Total Participants Served </a:t>
          </a:r>
          <a:endParaRPr lang="en-US" dirty="0"/>
        </a:p>
      </dgm:t>
    </dgm:pt>
    <dgm:pt modelId="{B4B58041-EF39-4142-AB57-640F669A74F1}" type="parTrans" cxnId="{9D2851B1-8B98-4840-B441-2A1CF459DF28}">
      <dgm:prSet/>
      <dgm:spPr/>
      <dgm:t>
        <a:bodyPr/>
        <a:lstStyle/>
        <a:p>
          <a:endParaRPr lang="en-US"/>
        </a:p>
      </dgm:t>
    </dgm:pt>
    <dgm:pt modelId="{3D58CFFE-8F41-4220-BB18-025B03FF42F6}" type="sibTrans" cxnId="{9D2851B1-8B98-4840-B441-2A1CF459DF28}">
      <dgm:prSet/>
      <dgm:spPr/>
      <dgm:t>
        <a:bodyPr/>
        <a:lstStyle/>
        <a:p>
          <a:endParaRPr lang="en-US"/>
        </a:p>
      </dgm:t>
    </dgm:pt>
    <dgm:pt modelId="{646F5F98-9634-47F5-A9DC-47535BED1C85}" type="pres">
      <dgm:prSet presAssocID="{CE0B6046-4763-4A4A-BBE5-EEC1E518D2B3}" presName="linearFlow" presStyleCnt="0">
        <dgm:presLayoutVars>
          <dgm:dir/>
          <dgm:resizeHandles val="exact"/>
        </dgm:presLayoutVars>
      </dgm:prSet>
      <dgm:spPr/>
    </dgm:pt>
    <dgm:pt modelId="{B9F914F5-FF4F-4B1E-B6C3-B1F358E9C852}" type="pres">
      <dgm:prSet presAssocID="{26D28174-5D57-47E2-89A6-ABEAD1A6824E}" presName="node" presStyleLbl="node1" presStyleIdx="0" presStyleCnt="3">
        <dgm:presLayoutVars>
          <dgm:bulletEnabled val="1"/>
        </dgm:presLayoutVars>
      </dgm:prSet>
      <dgm:spPr/>
      <dgm:t>
        <a:bodyPr/>
        <a:lstStyle/>
        <a:p>
          <a:endParaRPr lang="en-US"/>
        </a:p>
      </dgm:t>
    </dgm:pt>
    <dgm:pt modelId="{4D80015A-92C0-4604-A1B4-EE57BB9DD4FC}" type="pres">
      <dgm:prSet presAssocID="{1963B952-37D3-4604-A78F-C42406513989}" presName="spacerL" presStyleCnt="0"/>
      <dgm:spPr/>
    </dgm:pt>
    <dgm:pt modelId="{D6C23DCE-1984-4D0F-8C7F-D3CBF1E56743}" type="pres">
      <dgm:prSet presAssocID="{1963B952-37D3-4604-A78F-C42406513989}" presName="sibTrans" presStyleLbl="sibTrans2D1" presStyleIdx="0" presStyleCnt="2"/>
      <dgm:spPr/>
      <dgm:t>
        <a:bodyPr/>
        <a:lstStyle/>
        <a:p>
          <a:endParaRPr lang="en-US"/>
        </a:p>
      </dgm:t>
    </dgm:pt>
    <dgm:pt modelId="{BBCE96A0-B456-4BF7-84D8-678AEB004A0B}" type="pres">
      <dgm:prSet presAssocID="{1963B952-37D3-4604-A78F-C42406513989}" presName="spacerR" presStyleCnt="0"/>
      <dgm:spPr/>
    </dgm:pt>
    <dgm:pt modelId="{82A13843-87EB-4F30-BF69-0979ADC7433A}" type="pres">
      <dgm:prSet presAssocID="{5AD96AA6-A06E-4D12-8917-5E4D1330F966}" presName="node" presStyleLbl="node1" presStyleIdx="1" presStyleCnt="3">
        <dgm:presLayoutVars>
          <dgm:bulletEnabled val="1"/>
        </dgm:presLayoutVars>
      </dgm:prSet>
      <dgm:spPr/>
      <dgm:t>
        <a:bodyPr/>
        <a:lstStyle/>
        <a:p>
          <a:endParaRPr lang="en-US"/>
        </a:p>
      </dgm:t>
    </dgm:pt>
    <dgm:pt modelId="{3CC93DBD-97A3-4684-A3C9-F541EB1AAE3D}" type="pres">
      <dgm:prSet presAssocID="{52B6AD2D-541F-466F-84FF-653B11313D6F}" presName="spacerL" presStyleCnt="0"/>
      <dgm:spPr/>
    </dgm:pt>
    <dgm:pt modelId="{F99C9393-0DFD-45FD-8E65-37C03145F4F2}" type="pres">
      <dgm:prSet presAssocID="{52B6AD2D-541F-466F-84FF-653B11313D6F}" presName="sibTrans" presStyleLbl="sibTrans2D1" presStyleIdx="1" presStyleCnt="2"/>
      <dgm:spPr/>
      <dgm:t>
        <a:bodyPr/>
        <a:lstStyle/>
        <a:p>
          <a:endParaRPr lang="en-US"/>
        </a:p>
      </dgm:t>
    </dgm:pt>
    <dgm:pt modelId="{439CC4F9-091E-4A13-9728-4DB449155D07}" type="pres">
      <dgm:prSet presAssocID="{52B6AD2D-541F-466F-84FF-653B11313D6F}" presName="spacerR" presStyleCnt="0"/>
      <dgm:spPr/>
    </dgm:pt>
    <dgm:pt modelId="{B634A361-80E5-4B8E-8929-FD80A7F02616}" type="pres">
      <dgm:prSet presAssocID="{BF80DFDA-CCE4-4076-9E8B-939F7AC91023}" presName="node" presStyleLbl="node1" presStyleIdx="2" presStyleCnt="3">
        <dgm:presLayoutVars>
          <dgm:bulletEnabled val="1"/>
        </dgm:presLayoutVars>
      </dgm:prSet>
      <dgm:spPr/>
      <dgm:t>
        <a:bodyPr/>
        <a:lstStyle/>
        <a:p>
          <a:endParaRPr lang="en-US"/>
        </a:p>
      </dgm:t>
    </dgm:pt>
  </dgm:ptLst>
  <dgm:cxnLst>
    <dgm:cxn modelId="{61DAC72C-F47F-4C2D-A250-852E43FB8E1F}" type="presOf" srcId="{26D28174-5D57-47E2-89A6-ABEAD1A6824E}" destId="{B9F914F5-FF4F-4B1E-B6C3-B1F358E9C852}" srcOrd="0" destOrd="0" presId="urn:microsoft.com/office/officeart/2005/8/layout/equation1"/>
    <dgm:cxn modelId="{02655415-FADE-4217-94D3-C1AD1037B303}" type="presOf" srcId="{5AD96AA6-A06E-4D12-8917-5E4D1330F966}" destId="{82A13843-87EB-4F30-BF69-0979ADC7433A}" srcOrd="0" destOrd="0" presId="urn:microsoft.com/office/officeart/2005/8/layout/equation1"/>
    <dgm:cxn modelId="{F7F1BE5D-F5A9-4411-A581-3A63BAD8F412}" srcId="{CE0B6046-4763-4A4A-BBE5-EEC1E518D2B3}" destId="{5AD96AA6-A06E-4D12-8917-5E4D1330F966}" srcOrd="1" destOrd="0" parTransId="{F727C90F-F963-4135-9D47-1A8CABD77B93}" sibTransId="{52B6AD2D-541F-466F-84FF-653B11313D6F}"/>
    <dgm:cxn modelId="{FD6E801A-31AD-4B39-ABFB-2E43A431A783}" type="presOf" srcId="{BF80DFDA-CCE4-4076-9E8B-939F7AC91023}" destId="{B634A361-80E5-4B8E-8929-FD80A7F02616}" srcOrd="0" destOrd="0" presId="urn:microsoft.com/office/officeart/2005/8/layout/equation1"/>
    <dgm:cxn modelId="{9D2851B1-8B98-4840-B441-2A1CF459DF28}" srcId="{CE0B6046-4763-4A4A-BBE5-EEC1E518D2B3}" destId="{BF80DFDA-CCE4-4076-9E8B-939F7AC91023}" srcOrd="2" destOrd="0" parTransId="{B4B58041-EF39-4142-AB57-640F669A74F1}" sibTransId="{3D58CFFE-8F41-4220-BB18-025B03FF42F6}"/>
    <dgm:cxn modelId="{E9337C8C-FD69-4963-BEB8-B17A101A03F3}" type="presOf" srcId="{52B6AD2D-541F-466F-84FF-653B11313D6F}" destId="{F99C9393-0DFD-45FD-8E65-37C03145F4F2}" srcOrd="0" destOrd="0" presId="urn:microsoft.com/office/officeart/2005/8/layout/equation1"/>
    <dgm:cxn modelId="{61A8CE27-973F-4074-A1D2-5A28644BB4EC}" type="presOf" srcId="{1963B952-37D3-4604-A78F-C42406513989}" destId="{D6C23DCE-1984-4D0F-8C7F-D3CBF1E56743}" srcOrd="0" destOrd="0" presId="urn:microsoft.com/office/officeart/2005/8/layout/equation1"/>
    <dgm:cxn modelId="{EF62FC55-98F7-42B1-82AE-7845B42B8529}" type="presOf" srcId="{CE0B6046-4763-4A4A-BBE5-EEC1E518D2B3}" destId="{646F5F98-9634-47F5-A9DC-47535BED1C85}" srcOrd="0" destOrd="0" presId="urn:microsoft.com/office/officeart/2005/8/layout/equation1"/>
    <dgm:cxn modelId="{E2692324-30A2-4546-AE83-46A706238B94}" srcId="{CE0B6046-4763-4A4A-BBE5-EEC1E518D2B3}" destId="{26D28174-5D57-47E2-89A6-ABEAD1A6824E}" srcOrd="0" destOrd="0" parTransId="{C47A98BB-CC41-42EA-A6C0-3537F2123FC8}" sibTransId="{1963B952-37D3-4604-A78F-C42406513989}"/>
    <dgm:cxn modelId="{CAC2CA46-F3D4-4669-8452-0C21D094FE7D}" type="presParOf" srcId="{646F5F98-9634-47F5-A9DC-47535BED1C85}" destId="{B9F914F5-FF4F-4B1E-B6C3-B1F358E9C852}" srcOrd="0" destOrd="0" presId="urn:microsoft.com/office/officeart/2005/8/layout/equation1"/>
    <dgm:cxn modelId="{385F1E8A-6F5D-4EA2-BCDC-BB2BCCB04177}" type="presParOf" srcId="{646F5F98-9634-47F5-A9DC-47535BED1C85}" destId="{4D80015A-92C0-4604-A1B4-EE57BB9DD4FC}" srcOrd="1" destOrd="0" presId="urn:microsoft.com/office/officeart/2005/8/layout/equation1"/>
    <dgm:cxn modelId="{18A4F7FC-7447-4A1F-A527-70082E3D32D7}" type="presParOf" srcId="{646F5F98-9634-47F5-A9DC-47535BED1C85}" destId="{D6C23DCE-1984-4D0F-8C7F-D3CBF1E56743}" srcOrd="2" destOrd="0" presId="urn:microsoft.com/office/officeart/2005/8/layout/equation1"/>
    <dgm:cxn modelId="{9342B08A-D6D6-4131-9F37-0F9DA1F5B72D}" type="presParOf" srcId="{646F5F98-9634-47F5-A9DC-47535BED1C85}" destId="{BBCE96A0-B456-4BF7-84D8-678AEB004A0B}" srcOrd="3" destOrd="0" presId="urn:microsoft.com/office/officeart/2005/8/layout/equation1"/>
    <dgm:cxn modelId="{A73B35D3-D169-4346-86B5-9BFC98E86790}" type="presParOf" srcId="{646F5F98-9634-47F5-A9DC-47535BED1C85}" destId="{82A13843-87EB-4F30-BF69-0979ADC7433A}" srcOrd="4" destOrd="0" presId="urn:microsoft.com/office/officeart/2005/8/layout/equation1"/>
    <dgm:cxn modelId="{C7098B03-8127-4A14-934C-369C993A89A3}" type="presParOf" srcId="{646F5F98-9634-47F5-A9DC-47535BED1C85}" destId="{3CC93DBD-97A3-4684-A3C9-F541EB1AAE3D}" srcOrd="5" destOrd="0" presId="urn:microsoft.com/office/officeart/2005/8/layout/equation1"/>
    <dgm:cxn modelId="{128A3A65-E97C-45EA-BD8D-FEBEDF2FBC88}" type="presParOf" srcId="{646F5F98-9634-47F5-A9DC-47535BED1C85}" destId="{F99C9393-0DFD-45FD-8E65-37C03145F4F2}" srcOrd="6" destOrd="0" presId="urn:microsoft.com/office/officeart/2005/8/layout/equation1"/>
    <dgm:cxn modelId="{36CF9F8C-9F87-40DD-9172-5D0EC62E34FA}" type="presParOf" srcId="{646F5F98-9634-47F5-A9DC-47535BED1C85}" destId="{439CC4F9-091E-4A13-9728-4DB449155D07}" srcOrd="7" destOrd="0" presId="urn:microsoft.com/office/officeart/2005/8/layout/equation1"/>
    <dgm:cxn modelId="{E5DDDE58-FC61-4455-94D6-6D695C2FCFDA}" type="presParOf" srcId="{646F5F98-9634-47F5-A9DC-47535BED1C85}" destId="{B634A361-80E5-4B8E-8929-FD80A7F02616}"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48FB2D-EE6A-467F-B39E-8FEDFD36CD61}" type="doc">
      <dgm:prSet loTypeId="urn:microsoft.com/office/officeart/2005/8/layout/cycle8" loCatId="cycle" qsTypeId="urn:microsoft.com/office/officeart/2005/8/quickstyle/simple1" qsCatId="simple" csTypeId="urn:microsoft.com/office/officeart/2005/8/colors/colorful2" csCatId="colorful" phldr="1"/>
      <dgm:spPr/>
    </dgm:pt>
    <dgm:pt modelId="{9F983878-207A-47C1-95A0-EA30FDF6F228}">
      <dgm:prSet phldrT="[Text]" custT="1"/>
      <dgm:spPr/>
      <dgm:t>
        <a:bodyPr/>
        <a:lstStyle/>
        <a:p>
          <a:r>
            <a:rPr lang="en-US" sz="3600" b="1" dirty="0" smtClean="0"/>
            <a:t>QNR</a:t>
          </a:r>
        </a:p>
        <a:p>
          <a:endParaRPr lang="en-US" sz="3600" dirty="0" smtClean="0"/>
        </a:p>
        <a:p>
          <a:endParaRPr lang="en-US" sz="3600" dirty="0"/>
        </a:p>
      </dgm:t>
    </dgm:pt>
    <dgm:pt modelId="{FDC6B836-FBC2-476D-BD4D-040889A0223D}" type="parTrans" cxnId="{9EBDAE9B-E24F-4220-A6E8-3AE32B9BB43B}">
      <dgm:prSet/>
      <dgm:spPr/>
      <dgm:t>
        <a:bodyPr/>
        <a:lstStyle/>
        <a:p>
          <a:endParaRPr lang="en-US"/>
        </a:p>
      </dgm:t>
    </dgm:pt>
    <dgm:pt modelId="{461EC00E-73F4-42D6-A003-D10D6510D475}" type="sibTrans" cxnId="{9EBDAE9B-E24F-4220-A6E8-3AE32B9BB43B}">
      <dgm:prSet/>
      <dgm:spPr/>
      <dgm:t>
        <a:bodyPr/>
        <a:lstStyle/>
        <a:p>
          <a:endParaRPr lang="en-US"/>
        </a:p>
      </dgm:t>
    </dgm:pt>
    <dgm:pt modelId="{8B606665-EEEC-464F-BFEB-54F038D23FBE}">
      <dgm:prSet phldrT="[Text]" custT="1"/>
      <dgm:spPr/>
      <dgm:t>
        <a:bodyPr/>
        <a:lstStyle/>
        <a:p>
          <a:endParaRPr lang="en-US" sz="2100" dirty="0" smtClean="0"/>
        </a:p>
        <a:p>
          <a:r>
            <a:rPr lang="en-US" sz="2800" b="1" dirty="0" smtClean="0"/>
            <a:t>Submit &amp; Certify!</a:t>
          </a:r>
          <a:endParaRPr lang="en-US" sz="2800" b="1" dirty="0"/>
        </a:p>
      </dgm:t>
    </dgm:pt>
    <dgm:pt modelId="{23908383-6185-437C-AC08-5D8629563A86}" type="parTrans" cxnId="{FA9C89D6-A6C2-4C43-9321-E137A5B7DDBC}">
      <dgm:prSet/>
      <dgm:spPr/>
      <dgm:t>
        <a:bodyPr/>
        <a:lstStyle/>
        <a:p>
          <a:endParaRPr lang="en-US"/>
        </a:p>
      </dgm:t>
    </dgm:pt>
    <dgm:pt modelId="{3962FFBC-9AD7-46E1-AD46-2AB6889FF7F7}" type="sibTrans" cxnId="{FA9C89D6-A6C2-4C43-9321-E137A5B7DDBC}">
      <dgm:prSet/>
      <dgm:spPr/>
      <dgm:t>
        <a:bodyPr/>
        <a:lstStyle/>
        <a:p>
          <a:endParaRPr lang="en-US"/>
        </a:p>
      </dgm:t>
    </dgm:pt>
    <dgm:pt modelId="{AECAC7A7-8CDF-46FD-BCCA-2166CEF53884}">
      <dgm:prSet phldrT="[Text]" custT="1"/>
      <dgm:spPr/>
      <dgm:t>
        <a:bodyPr/>
        <a:lstStyle/>
        <a:p>
          <a:r>
            <a:rPr lang="en-US" sz="3600" b="1" dirty="0" smtClean="0"/>
            <a:t>QPR</a:t>
          </a:r>
          <a:br>
            <a:rPr lang="en-US" sz="3600" b="1" dirty="0" smtClean="0"/>
          </a:br>
          <a:endParaRPr lang="en-US" sz="3600" b="1" dirty="0" smtClean="0"/>
        </a:p>
        <a:p>
          <a:endParaRPr lang="en-US" sz="3600" dirty="0"/>
        </a:p>
      </dgm:t>
    </dgm:pt>
    <dgm:pt modelId="{99C26779-7648-4DF1-9F5C-32C46054A102}" type="parTrans" cxnId="{2575A1EB-C247-48E0-B9E2-1160920A6D17}">
      <dgm:prSet/>
      <dgm:spPr/>
      <dgm:t>
        <a:bodyPr/>
        <a:lstStyle/>
        <a:p>
          <a:endParaRPr lang="en-US"/>
        </a:p>
      </dgm:t>
    </dgm:pt>
    <dgm:pt modelId="{AC1193B4-0C09-4BA1-B09C-E274AD7D0FD8}" type="sibTrans" cxnId="{2575A1EB-C247-48E0-B9E2-1160920A6D17}">
      <dgm:prSet/>
      <dgm:spPr/>
      <dgm:t>
        <a:bodyPr/>
        <a:lstStyle/>
        <a:p>
          <a:endParaRPr lang="en-US"/>
        </a:p>
      </dgm:t>
    </dgm:pt>
    <dgm:pt modelId="{376B81EE-8EC6-4046-ABE0-1277566C82F2}" type="pres">
      <dgm:prSet presAssocID="{8F48FB2D-EE6A-467F-B39E-8FEDFD36CD61}" presName="compositeShape" presStyleCnt="0">
        <dgm:presLayoutVars>
          <dgm:chMax val="7"/>
          <dgm:dir/>
          <dgm:resizeHandles val="exact"/>
        </dgm:presLayoutVars>
      </dgm:prSet>
      <dgm:spPr/>
    </dgm:pt>
    <dgm:pt modelId="{52ECFD9C-3DBE-4BC7-9552-D3EE3F5D75DC}" type="pres">
      <dgm:prSet presAssocID="{8F48FB2D-EE6A-467F-B39E-8FEDFD36CD61}" presName="wedge1" presStyleLbl="node1" presStyleIdx="0" presStyleCnt="3" custScaleX="98843" custScaleY="103439"/>
      <dgm:spPr/>
      <dgm:t>
        <a:bodyPr/>
        <a:lstStyle/>
        <a:p>
          <a:endParaRPr lang="en-US"/>
        </a:p>
      </dgm:t>
    </dgm:pt>
    <dgm:pt modelId="{6F766BDA-04E2-4864-8A5A-8D26EF58021C}" type="pres">
      <dgm:prSet presAssocID="{8F48FB2D-EE6A-467F-B39E-8FEDFD36CD61}" presName="dummy1a" presStyleCnt="0"/>
      <dgm:spPr/>
    </dgm:pt>
    <dgm:pt modelId="{D4681179-4721-4B88-8EFA-D2F517C4648B}" type="pres">
      <dgm:prSet presAssocID="{8F48FB2D-EE6A-467F-B39E-8FEDFD36CD61}" presName="dummy1b" presStyleCnt="0"/>
      <dgm:spPr/>
    </dgm:pt>
    <dgm:pt modelId="{D84C6278-0FD0-447C-B564-D547FAFEF606}" type="pres">
      <dgm:prSet presAssocID="{8F48FB2D-EE6A-467F-B39E-8FEDFD36CD61}" presName="wedge1Tx" presStyleLbl="node1" presStyleIdx="0" presStyleCnt="3">
        <dgm:presLayoutVars>
          <dgm:chMax val="0"/>
          <dgm:chPref val="0"/>
          <dgm:bulletEnabled val="1"/>
        </dgm:presLayoutVars>
      </dgm:prSet>
      <dgm:spPr/>
      <dgm:t>
        <a:bodyPr/>
        <a:lstStyle/>
        <a:p>
          <a:endParaRPr lang="en-US"/>
        </a:p>
      </dgm:t>
    </dgm:pt>
    <dgm:pt modelId="{B50E8A86-0CE5-4AE1-8F8B-275A1DC0D574}" type="pres">
      <dgm:prSet presAssocID="{8F48FB2D-EE6A-467F-B39E-8FEDFD36CD61}" presName="wedge2" presStyleLbl="node1" presStyleIdx="1" presStyleCnt="3" custScaleY="105547"/>
      <dgm:spPr/>
      <dgm:t>
        <a:bodyPr/>
        <a:lstStyle/>
        <a:p>
          <a:endParaRPr lang="en-US"/>
        </a:p>
      </dgm:t>
    </dgm:pt>
    <dgm:pt modelId="{5342430F-5F01-4364-85CE-9FAE9AFE1A08}" type="pres">
      <dgm:prSet presAssocID="{8F48FB2D-EE6A-467F-B39E-8FEDFD36CD61}" presName="dummy2a" presStyleCnt="0"/>
      <dgm:spPr/>
    </dgm:pt>
    <dgm:pt modelId="{DAD1A32D-26FF-4C77-9EDC-22448A67B110}" type="pres">
      <dgm:prSet presAssocID="{8F48FB2D-EE6A-467F-B39E-8FEDFD36CD61}" presName="dummy2b" presStyleCnt="0"/>
      <dgm:spPr/>
    </dgm:pt>
    <dgm:pt modelId="{0E5638DA-E92B-4224-854E-792D9ACDAC52}" type="pres">
      <dgm:prSet presAssocID="{8F48FB2D-EE6A-467F-B39E-8FEDFD36CD61}" presName="wedge2Tx" presStyleLbl="node1" presStyleIdx="1" presStyleCnt="3">
        <dgm:presLayoutVars>
          <dgm:chMax val="0"/>
          <dgm:chPref val="0"/>
          <dgm:bulletEnabled val="1"/>
        </dgm:presLayoutVars>
      </dgm:prSet>
      <dgm:spPr/>
      <dgm:t>
        <a:bodyPr/>
        <a:lstStyle/>
        <a:p>
          <a:endParaRPr lang="en-US"/>
        </a:p>
      </dgm:t>
    </dgm:pt>
    <dgm:pt modelId="{1475645B-6B62-496B-91FC-9C105F43C729}" type="pres">
      <dgm:prSet presAssocID="{8F48FB2D-EE6A-467F-B39E-8FEDFD36CD61}" presName="wedge3" presStyleLbl="node1" presStyleIdx="2" presStyleCnt="3" custScaleX="105925" custScaleY="100557"/>
      <dgm:spPr/>
      <dgm:t>
        <a:bodyPr/>
        <a:lstStyle/>
        <a:p>
          <a:endParaRPr lang="en-US"/>
        </a:p>
      </dgm:t>
    </dgm:pt>
    <dgm:pt modelId="{797E9A68-7E17-4340-AF89-F4B59BE5249C}" type="pres">
      <dgm:prSet presAssocID="{8F48FB2D-EE6A-467F-B39E-8FEDFD36CD61}" presName="dummy3a" presStyleCnt="0"/>
      <dgm:spPr/>
    </dgm:pt>
    <dgm:pt modelId="{549ADD05-7235-454A-9FB3-C232CEDCD582}" type="pres">
      <dgm:prSet presAssocID="{8F48FB2D-EE6A-467F-B39E-8FEDFD36CD61}" presName="dummy3b" presStyleCnt="0"/>
      <dgm:spPr/>
    </dgm:pt>
    <dgm:pt modelId="{2199B676-4C54-4B8F-B9E2-1918F0C54448}" type="pres">
      <dgm:prSet presAssocID="{8F48FB2D-EE6A-467F-B39E-8FEDFD36CD61}" presName="wedge3Tx" presStyleLbl="node1" presStyleIdx="2" presStyleCnt="3">
        <dgm:presLayoutVars>
          <dgm:chMax val="0"/>
          <dgm:chPref val="0"/>
          <dgm:bulletEnabled val="1"/>
        </dgm:presLayoutVars>
      </dgm:prSet>
      <dgm:spPr/>
      <dgm:t>
        <a:bodyPr/>
        <a:lstStyle/>
        <a:p>
          <a:endParaRPr lang="en-US"/>
        </a:p>
      </dgm:t>
    </dgm:pt>
    <dgm:pt modelId="{B7A95580-9AA5-4E18-8E9C-9CFB3CBCCAEF}" type="pres">
      <dgm:prSet presAssocID="{461EC00E-73F4-42D6-A003-D10D6510D475}" presName="arrowWedge1" presStyleLbl="fgSibTrans2D1" presStyleIdx="0" presStyleCnt="3" custScaleX="116637" custScaleY="98229"/>
      <dgm:spPr/>
    </dgm:pt>
    <dgm:pt modelId="{0E2403BC-9453-402A-8B7E-3E656C4FF126}" type="pres">
      <dgm:prSet presAssocID="{3962FFBC-9AD7-46E1-AD46-2AB6889FF7F7}" presName="arrowWedge2" presStyleLbl="fgSibTrans2D1" presStyleIdx="1" presStyleCnt="3" custLinFactNeighborX="-565" custLinFactNeighborY="610"/>
      <dgm:spPr/>
    </dgm:pt>
    <dgm:pt modelId="{6AE4CC14-D7B4-4098-B49D-9865D843E759}" type="pres">
      <dgm:prSet presAssocID="{AC1193B4-0C09-4BA1-B09C-E274AD7D0FD8}" presName="arrowWedge3" presStyleLbl="fgSibTrans2D1" presStyleIdx="2" presStyleCnt="3" custScaleX="98762" custScaleY="118891"/>
      <dgm:spPr/>
    </dgm:pt>
  </dgm:ptLst>
  <dgm:cxnLst>
    <dgm:cxn modelId="{23937EF7-E21F-4589-8F88-5081EB78104B}" type="presOf" srcId="{8B606665-EEEC-464F-BFEB-54F038D23FBE}" destId="{B50E8A86-0CE5-4AE1-8F8B-275A1DC0D574}" srcOrd="0" destOrd="0" presId="urn:microsoft.com/office/officeart/2005/8/layout/cycle8"/>
    <dgm:cxn modelId="{E5BE5D66-3422-4BB1-90CB-B569FB297BC7}" type="presOf" srcId="{8B606665-EEEC-464F-BFEB-54F038D23FBE}" destId="{0E5638DA-E92B-4224-854E-792D9ACDAC52}" srcOrd="1" destOrd="0" presId="urn:microsoft.com/office/officeart/2005/8/layout/cycle8"/>
    <dgm:cxn modelId="{2F966A80-B50D-4AB3-98F6-3F82890BDBD2}" type="presOf" srcId="{8F48FB2D-EE6A-467F-B39E-8FEDFD36CD61}" destId="{376B81EE-8EC6-4046-ABE0-1277566C82F2}" srcOrd="0" destOrd="0" presId="urn:microsoft.com/office/officeart/2005/8/layout/cycle8"/>
    <dgm:cxn modelId="{266628F8-73F4-4EBB-8B6F-0894C77EF27F}" type="presOf" srcId="{AECAC7A7-8CDF-46FD-BCCA-2166CEF53884}" destId="{2199B676-4C54-4B8F-B9E2-1918F0C54448}" srcOrd="1" destOrd="0" presId="urn:microsoft.com/office/officeart/2005/8/layout/cycle8"/>
    <dgm:cxn modelId="{FA9C89D6-A6C2-4C43-9321-E137A5B7DDBC}" srcId="{8F48FB2D-EE6A-467F-B39E-8FEDFD36CD61}" destId="{8B606665-EEEC-464F-BFEB-54F038D23FBE}" srcOrd="1" destOrd="0" parTransId="{23908383-6185-437C-AC08-5D8629563A86}" sibTransId="{3962FFBC-9AD7-46E1-AD46-2AB6889FF7F7}"/>
    <dgm:cxn modelId="{C130766F-B8B8-40B4-8860-DCA0A57D35E5}" type="presOf" srcId="{9F983878-207A-47C1-95A0-EA30FDF6F228}" destId="{D84C6278-0FD0-447C-B564-D547FAFEF606}" srcOrd="1" destOrd="0" presId="urn:microsoft.com/office/officeart/2005/8/layout/cycle8"/>
    <dgm:cxn modelId="{9EBDAE9B-E24F-4220-A6E8-3AE32B9BB43B}" srcId="{8F48FB2D-EE6A-467F-B39E-8FEDFD36CD61}" destId="{9F983878-207A-47C1-95A0-EA30FDF6F228}" srcOrd="0" destOrd="0" parTransId="{FDC6B836-FBC2-476D-BD4D-040889A0223D}" sibTransId="{461EC00E-73F4-42D6-A003-D10D6510D475}"/>
    <dgm:cxn modelId="{63BDDBA3-6A4C-428A-8446-8091A57E05D6}" type="presOf" srcId="{9F983878-207A-47C1-95A0-EA30FDF6F228}" destId="{52ECFD9C-3DBE-4BC7-9552-D3EE3F5D75DC}" srcOrd="0" destOrd="0" presId="urn:microsoft.com/office/officeart/2005/8/layout/cycle8"/>
    <dgm:cxn modelId="{846A2004-38FA-41D0-8974-7F573B3B6CFF}" type="presOf" srcId="{AECAC7A7-8CDF-46FD-BCCA-2166CEF53884}" destId="{1475645B-6B62-496B-91FC-9C105F43C729}" srcOrd="0" destOrd="0" presId="urn:microsoft.com/office/officeart/2005/8/layout/cycle8"/>
    <dgm:cxn modelId="{2575A1EB-C247-48E0-B9E2-1160920A6D17}" srcId="{8F48FB2D-EE6A-467F-B39E-8FEDFD36CD61}" destId="{AECAC7A7-8CDF-46FD-BCCA-2166CEF53884}" srcOrd="2" destOrd="0" parTransId="{99C26779-7648-4DF1-9F5C-32C46054A102}" sibTransId="{AC1193B4-0C09-4BA1-B09C-E274AD7D0FD8}"/>
    <dgm:cxn modelId="{106D5022-2DC9-49A8-BF85-648D402F5C3E}" type="presParOf" srcId="{376B81EE-8EC6-4046-ABE0-1277566C82F2}" destId="{52ECFD9C-3DBE-4BC7-9552-D3EE3F5D75DC}" srcOrd="0" destOrd="0" presId="urn:microsoft.com/office/officeart/2005/8/layout/cycle8"/>
    <dgm:cxn modelId="{E7162DF9-AD55-49D1-A85A-E483C4B5DB34}" type="presParOf" srcId="{376B81EE-8EC6-4046-ABE0-1277566C82F2}" destId="{6F766BDA-04E2-4864-8A5A-8D26EF58021C}" srcOrd="1" destOrd="0" presId="urn:microsoft.com/office/officeart/2005/8/layout/cycle8"/>
    <dgm:cxn modelId="{4BEAC603-60E2-43F7-8344-6E939D954B68}" type="presParOf" srcId="{376B81EE-8EC6-4046-ABE0-1277566C82F2}" destId="{D4681179-4721-4B88-8EFA-D2F517C4648B}" srcOrd="2" destOrd="0" presId="urn:microsoft.com/office/officeart/2005/8/layout/cycle8"/>
    <dgm:cxn modelId="{42A125C5-2D5F-4115-AC9F-EF9C9EF9C364}" type="presParOf" srcId="{376B81EE-8EC6-4046-ABE0-1277566C82F2}" destId="{D84C6278-0FD0-447C-B564-D547FAFEF606}" srcOrd="3" destOrd="0" presId="urn:microsoft.com/office/officeart/2005/8/layout/cycle8"/>
    <dgm:cxn modelId="{D890993F-5FAD-4536-9908-4465BD58C977}" type="presParOf" srcId="{376B81EE-8EC6-4046-ABE0-1277566C82F2}" destId="{B50E8A86-0CE5-4AE1-8F8B-275A1DC0D574}" srcOrd="4" destOrd="0" presId="urn:microsoft.com/office/officeart/2005/8/layout/cycle8"/>
    <dgm:cxn modelId="{49B4148A-92F4-4255-BD00-51A33D8C897F}" type="presParOf" srcId="{376B81EE-8EC6-4046-ABE0-1277566C82F2}" destId="{5342430F-5F01-4364-85CE-9FAE9AFE1A08}" srcOrd="5" destOrd="0" presId="urn:microsoft.com/office/officeart/2005/8/layout/cycle8"/>
    <dgm:cxn modelId="{F40E47FB-3CAF-4ECF-AF95-8D61EC7F6C13}" type="presParOf" srcId="{376B81EE-8EC6-4046-ABE0-1277566C82F2}" destId="{DAD1A32D-26FF-4C77-9EDC-22448A67B110}" srcOrd="6" destOrd="0" presId="urn:microsoft.com/office/officeart/2005/8/layout/cycle8"/>
    <dgm:cxn modelId="{62AC825F-335A-4E77-914F-949A9EA2E1C9}" type="presParOf" srcId="{376B81EE-8EC6-4046-ABE0-1277566C82F2}" destId="{0E5638DA-E92B-4224-854E-792D9ACDAC52}" srcOrd="7" destOrd="0" presId="urn:microsoft.com/office/officeart/2005/8/layout/cycle8"/>
    <dgm:cxn modelId="{589B7240-4B6C-41E6-8CBB-067621B5FE82}" type="presParOf" srcId="{376B81EE-8EC6-4046-ABE0-1277566C82F2}" destId="{1475645B-6B62-496B-91FC-9C105F43C729}" srcOrd="8" destOrd="0" presId="urn:microsoft.com/office/officeart/2005/8/layout/cycle8"/>
    <dgm:cxn modelId="{1318ED79-C566-4377-BC6C-F48FA86BBE7E}" type="presParOf" srcId="{376B81EE-8EC6-4046-ABE0-1277566C82F2}" destId="{797E9A68-7E17-4340-AF89-F4B59BE5249C}" srcOrd="9" destOrd="0" presId="urn:microsoft.com/office/officeart/2005/8/layout/cycle8"/>
    <dgm:cxn modelId="{CF04FD4B-6810-4A2D-AA34-1C9506DAA661}" type="presParOf" srcId="{376B81EE-8EC6-4046-ABE0-1277566C82F2}" destId="{549ADD05-7235-454A-9FB3-C232CEDCD582}" srcOrd="10" destOrd="0" presId="urn:microsoft.com/office/officeart/2005/8/layout/cycle8"/>
    <dgm:cxn modelId="{C7229DD3-FAEF-49F9-946A-EBD7BC1B62D2}" type="presParOf" srcId="{376B81EE-8EC6-4046-ABE0-1277566C82F2}" destId="{2199B676-4C54-4B8F-B9E2-1918F0C54448}" srcOrd="11" destOrd="0" presId="urn:microsoft.com/office/officeart/2005/8/layout/cycle8"/>
    <dgm:cxn modelId="{A3F62F4F-9320-4DE0-AB0F-04224584E65A}" type="presParOf" srcId="{376B81EE-8EC6-4046-ABE0-1277566C82F2}" destId="{B7A95580-9AA5-4E18-8E9C-9CFB3CBCCAEF}" srcOrd="12" destOrd="0" presId="urn:microsoft.com/office/officeart/2005/8/layout/cycle8"/>
    <dgm:cxn modelId="{7E9B1DCA-D142-416A-8925-0E2B59E4B414}" type="presParOf" srcId="{376B81EE-8EC6-4046-ABE0-1277566C82F2}" destId="{0E2403BC-9453-402A-8B7E-3E656C4FF126}" srcOrd="13" destOrd="0" presId="urn:microsoft.com/office/officeart/2005/8/layout/cycle8"/>
    <dgm:cxn modelId="{CE48A342-CA24-4510-A797-DB762CA2F913}" type="presParOf" srcId="{376B81EE-8EC6-4046-ABE0-1277566C82F2}" destId="{6AE4CC14-D7B4-4098-B49D-9865D843E759}" srcOrd="1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11/5/2015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a:p>
        </p:txBody>
      </p:sp>
    </p:spTree>
    <p:extLst>
      <p:ext uri="{BB962C8B-B14F-4D97-AF65-F5344CB8AC3E}">
        <p14:creationId xmlns:p14="http://schemas.microsoft.com/office/powerpoint/2010/main" val="850321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10</a:t>
            </a:fld>
            <a:endParaRPr lang="en-US"/>
          </a:p>
        </p:txBody>
      </p:sp>
    </p:spTree>
    <p:extLst>
      <p:ext uri="{BB962C8B-B14F-4D97-AF65-F5344CB8AC3E}">
        <p14:creationId xmlns:p14="http://schemas.microsoft.com/office/powerpoint/2010/main" val="1347181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11</a:t>
            </a:fld>
            <a:endParaRPr lang="en-US"/>
          </a:p>
        </p:txBody>
      </p:sp>
    </p:spTree>
    <p:extLst>
      <p:ext uri="{BB962C8B-B14F-4D97-AF65-F5344CB8AC3E}">
        <p14:creationId xmlns:p14="http://schemas.microsoft.com/office/powerpoint/2010/main" val="2350025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12</a:t>
            </a:fld>
            <a:endParaRPr lang="en-US"/>
          </a:p>
        </p:txBody>
      </p:sp>
    </p:spTree>
    <p:extLst>
      <p:ext uri="{BB962C8B-B14F-4D97-AF65-F5344CB8AC3E}">
        <p14:creationId xmlns:p14="http://schemas.microsoft.com/office/powerpoint/2010/main" val="2137732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2AE857B-303D-4B2D-8C4A-D2F7ED74FE73}" type="slidenum">
              <a:rPr lang="en-US" smtClean="0"/>
              <a:t>13</a:t>
            </a:fld>
            <a:endParaRPr lang="en-US"/>
          </a:p>
        </p:txBody>
      </p:sp>
    </p:spTree>
    <p:extLst>
      <p:ext uri="{BB962C8B-B14F-4D97-AF65-F5344CB8AC3E}">
        <p14:creationId xmlns:p14="http://schemas.microsoft.com/office/powerpoint/2010/main" val="2209309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E857B-303D-4B2D-8C4A-D2F7ED74FE73}" type="slidenum">
              <a:rPr lang="en-US" smtClean="0"/>
              <a:t>14</a:t>
            </a:fld>
            <a:endParaRPr lang="en-US"/>
          </a:p>
        </p:txBody>
      </p:sp>
    </p:spTree>
    <p:extLst>
      <p:ext uri="{BB962C8B-B14F-4D97-AF65-F5344CB8AC3E}">
        <p14:creationId xmlns:p14="http://schemas.microsoft.com/office/powerpoint/2010/main" val="2209309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E857B-303D-4B2D-8C4A-D2F7ED74FE73}" type="slidenum">
              <a:rPr lang="en-US" smtClean="0"/>
              <a:t>15</a:t>
            </a:fld>
            <a:endParaRPr lang="en-US"/>
          </a:p>
        </p:txBody>
      </p:sp>
    </p:spTree>
    <p:extLst>
      <p:ext uri="{BB962C8B-B14F-4D97-AF65-F5344CB8AC3E}">
        <p14:creationId xmlns:p14="http://schemas.microsoft.com/office/powerpoint/2010/main" val="2209309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spcAft>
                <a:spcPts val="0"/>
              </a:spcAft>
              <a:buFont typeface="Arial"/>
              <a:buNone/>
              <a:tabLst>
                <a:tab pos="914400" algn="l"/>
              </a:tabLst>
            </a:pPr>
            <a:endParaRPr lang="en-US" sz="1200"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16</a:t>
            </a:fld>
            <a:endParaRPr lang="en-US"/>
          </a:p>
        </p:txBody>
      </p:sp>
    </p:spTree>
    <p:extLst>
      <p:ext uri="{BB962C8B-B14F-4D97-AF65-F5344CB8AC3E}">
        <p14:creationId xmlns:p14="http://schemas.microsoft.com/office/powerpoint/2010/main" val="736042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Rot="1" noChangeAspect="1" noChangeArrowheads="1" noTextEdit="1"/>
          </p:cNvSpPr>
          <p:nvPr>
            <p:ph type="sldImg"/>
          </p:nvPr>
        </p:nvSpPr>
        <p:spPr>
          <a:xfrm>
            <a:off x="1179513" y="696913"/>
            <a:ext cx="4651375" cy="3489325"/>
          </a:xfrm>
          <a:ln/>
        </p:spPr>
      </p:sp>
      <p:sp>
        <p:nvSpPr>
          <p:cNvPr id="436227" name="Rectangle 3"/>
          <p:cNvSpPr>
            <a:spLocks noGrp="1" noChangeArrowheads="1"/>
          </p:cNvSpPr>
          <p:nvPr>
            <p:ph type="body" idx="1"/>
          </p:nvPr>
        </p:nvSpPr>
        <p:spPr bwMode="auto">
          <a:xfrm>
            <a:off x="306706" y="4416426"/>
            <a:ext cx="6367780" cy="4183063"/>
          </a:xfrm>
          <a:prstGeom prst="rect">
            <a:avLst/>
          </a:prstGeom>
          <a:solidFill>
            <a:srgbClr val="FFFFFF"/>
          </a:solidFill>
          <a:ln>
            <a:solidFill>
              <a:srgbClr val="000000"/>
            </a:solidFill>
            <a:miter lim="800000"/>
            <a:headEnd/>
            <a:tailEnd/>
          </a:ln>
        </p:spPr>
        <p:txBody>
          <a:bodyPr/>
          <a:lstStyle/>
          <a:p>
            <a:pPr marL="228600" indent="-228600">
              <a:lnSpc>
                <a:spcPct val="80000"/>
              </a:lnSpc>
            </a:pPr>
            <a:endParaRPr lang="en-US" altLang="en-US" sz="800" baseline="0" dirty="0" smtClean="0"/>
          </a:p>
        </p:txBody>
      </p:sp>
    </p:spTree>
    <p:extLst>
      <p:ext uri="{BB962C8B-B14F-4D97-AF65-F5344CB8AC3E}">
        <p14:creationId xmlns:p14="http://schemas.microsoft.com/office/powerpoint/2010/main" val="1548891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2AE857B-303D-4B2D-8C4A-D2F7ED74FE73}" type="slidenum">
              <a:rPr lang="en-US" smtClean="0"/>
              <a:t>18</a:t>
            </a:fld>
            <a:endParaRPr lang="en-US"/>
          </a:p>
        </p:txBody>
      </p:sp>
    </p:spTree>
    <p:extLst>
      <p:ext uri="{BB962C8B-B14F-4D97-AF65-F5344CB8AC3E}">
        <p14:creationId xmlns:p14="http://schemas.microsoft.com/office/powerpoint/2010/main" val="2848139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4D0D4A-EA5D-41F9-BE59-C9D02CD10F6C}" type="slidenum">
              <a:rPr lang="en-US" altLang="en-US"/>
              <a:pPr/>
              <a:t>19</a:t>
            </a:fld>
            <a:endParaRPr lang="en-US" altLang="en-US"/>
          </a:p>
        </p:txBody>
      </p:sp>
      <p:sp>
        <p:nvSpPr>
          <p:cNvPr id="188418" name="Rectangle 2"/>
          <p:cNvSpPr>
            <a:spLocks noGrp="1" noRot="1" noChangeAspect="1" noChangeArrowheads="1" noTextEdit="1"/>
          </p:cNvSpPr>
          <p:nvPr>
            <p:ph type="sldImg"/>
          </p:nvPr>
        </p:nvSpPr>
        <p:spPr bwMode="auto">
          <a:xfrm>
            <a:off x="1179513" y="696913"/>
            <a:ext cx="4649787" cy="3487737"/>
          </a:xfrm>
          <a:prstGeom prst="rect">
            <a:avLst/>
          </a:prstGeom>
          <a:solidFill>
            <a:srgbClr val="FFFFFF"/>
          </a:solidFill>
          <a:ln>
            <a:solidFill>
              <a:srgbClr val="000000"/>
            </a:solidFill>
            <a:miter lim="800000"/>
            <a:headEnd/>
            <a:tailEnd/>
          </a:ln>
        </p:spPr>
      </p:sp>
      <p:sp>
        <p:nvSpPr>
          <p:cNvPr id="188419" name="Rectangle 3"/>
          <p:cNvSpPr>
            <a:spLocks noGrp="1" noChangeArrowheads="1"/>
          </p:cNvSpPr>
          <p:nvPr>
            <p:ph type="body" idx="1"/>
          </p:nvPr>
        </p:nvSpPr>
        <p:spPr bwMode="auto">
          <a:xfrm>
            <a:off x="701201" y="4414510"/>
            <a:ext cx="5607998" cy="4185621"/>
          </a:xfrm>
          <a:prstGeom prst="rect">
            <a:avLst/>
          </a:prstGeom>
          <a:solidFill>
            <a:srgbClr val="FFFFFF"/>
          </a:solidFill>
          <a:ln>
            <a:solidFill>
              <a:srgbClr val="000000"/>
            </a:solidFill>
            <a:miter lim="800000"/>
            <a:headEnd/>
            <a:tailEnd/>
          </a:ln>
        </p:spPr>
        <p:txBody>
          <a:bodyPr/>
          <a:lstStyle/>
          <a:p>
            <a:pPr marL="0" marR="0" indent="0" algn="l" defTabSz="914400" rtl="0" eaLnBrk="1" fontAlgn="auto" latinLnBrk="0" hangingPunct="1">
              <a:lnSpc>
                <a:spcPct val="80000"/>
              </a:lnSpc>
              <a:spcBef>
                <a:spcPts val="0"/>
              </a:spcBef>
              <a:spcAft>
                <a:spcPct val="35000"/>
              </a:spcAft>
              <a:buClrTx/>
              <a:buSzTx/>
              <a:buFontTx/>
              <a:buNone/>
              <a:tabLst/>
              <a:defRPr/>
            </a:pPr>
            <a:endParaRPr lang="en-US" altLang="en-US" b="0" dirty="0"/>
          </a:p>
        </p:txBody>
      </p:sp>
    </p:spTree>
    <p:extLst>
      <p:ext uri="{BB962C8B-B14F-4D97-AF65-F5344CB8AC3E}">
        <p14:creationId xmlns:p14="http://schemas.microsoft.com/office/powerpoint/2010/main" val="20289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a:p>
        </p:txBody>
      </p:sp>
    </p:spTree>
    <p:extLst>
      <p:ext uri="{BB962C8B-B14F-4D97-AF65-F5344CB8AC3E}">
        <p14:creationId xmlns:p14="http://schemas.microsoft.com/office/powerpoint/2010/main" val="127120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68B51-E4E4-41E7-A69B-1E70F4E6FFB1}" type="slidenum">
              <a:rPr lang="en-US" altLang="en-US"/>
              <a:pPr/>
              <a:t>20</a:t>
            </a:fld>
            <a:endParaRPr lang="en-US" altLang="en-US"/>
          </a:p>
        </p:txBody>
      </p:sp>
      <p:sp>
        <p:nvSpPr>
          <p:cNvPr id="192514" name="Rectangle 2"/>
          <p:cNvSpPr>
            <a:spLocks noGrp="1" noRot="1" noChangeAspect="1" noChangeArrowheads="1" noTextEdit="1"/>
          </p:cNvSpPr>
          <p:nvPr>
            <p:ph type="sldImg"/>
          </p:nvPr>
        </p:nvSpPr>
        <p:spPr bwMode="auto">
          <a:xfrm>
            <a:off x="1179513" y="696913"/>
            <a:ext cx="4649787" cy="3487737"/>
          </a:xfrm>
          <a:prstGeom prst="rect">
            <a:avLst/>
          </a:prstGeom>
          <a:solidFill>
            <a:srgbClr val="FFFFFF"/>
          </a:solidFill>
          <a:ln>
            <a:solidFill>
              <a:srgbClr val="000000"/>
            </a:solidFill>
            <a:miter lim="800000"/>
            <a:headEnd/>
            <a:tailEnd/>
          </a:ln>
        </p:spPr>
      </p:sp>
      <p:sp>
        <p:nvSpPr>
          <p:cNvPr id="192515" name="Rectangle 3"/>
          <p:cNvSpPr>
            <a:spLocks noGrp="1" noChangeArrowheads="1"/>
          </p:cNvSpPr>
          <p:nvPr>
            <p:ph type="body" idx="1"/>
          </p:nvPr>
        </p:nvSpPr>
        <p:spPr bwMode="auto">
          <a:xfrm>
            <a:off x="701201" y="4414510"/>
            <a:ext cx="5607998" cy="4185621"/>
          </a:xfrm>
          <a:prstGeom prst="rect">
            <a:avLst/>
          </a:prstGeom>
          <a:solidFill>
            <a:srgbClr val="FFFFFF"/>
          </a:solidFill>
          <a:ln>
            <a:solidFill>
              <a:srgbClr val="000000"/>
            </a:solidFill>
            <a:miter lim="800000"/>
            <a:headEnd/>
            <a:tailEnd/>
          </a:ln>
        </p:spPr>
        <p:txBody>
          <a:bodyPr/>
          <a:lstStyle/>
          <a:p>
            <a:endParaRPr lang="en-US" altLang="en-US" b="0" dirty="0"/>
          </a:p>
        </p:txBody>
      </p:sp>
    </p:spTree>
    <p:extLst>
      <p:ext uri="{BB962C8B-B14F-4D97-AF65-F5344CB8AC3E}">
        <p14:creationId xmlns:p14="http://schemas.microsoft.com/office/powerpoint/2010/main" val="393164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21</a:t>
            </a:fld>
            <a:endParaRPr lang="en-US"/>
          </a:p>
        </p:txBody>
      </p:sp>
    </p:spTree>
    <p:extLst>
      <p:ext uri="{BB962C8B-B14F-4D97-AF65-F5344CB8AC3E}">
        <p14:creationId xmlns:p14="http://schemas.microsoft.com/office/powerpoint/2010/main" val="1646021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22</a:t>
            </a:fld>
            <a:endParaRPr lang="en-US" dirty="0"/>
          </a:p>
        </p:txBody>
      </p:sp>
    </p:spTree>
    <p:extLst>
      <p:ext uri="{BB962C8B-B14F-4D97-AF65-F5344CB8AC3E}">
        <p14:creationId xmlns:p14="http://schemas.microsoft.com/office/powerpoint/2010/main" val="3007108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23</a:t>
            </a:fld>
            <a:endParaRPr lang="en-US" dirty="0"/>
          </a:p>
        </p:txBody>
      </p:sp>
    </p:spTree>
    <p:extLst>
      <p:ext uri="{BB962C8B-B14F-4D97-AF65-F5344CB8AC3E}">
        <p14:creationId xmlns:p14="http://schemas.microsoft.com/office/powerpoint/2010/main" val="3007108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24</a:t>
            </a:fld>
            <a:endParaRPr lang="en-US"/>
          </a:p>
        </p:txBody>
      </p:sp>
    </p:spTree>
    <p:extLst>
      <p:ext uri="{BB962C8B-B14F-4D97-AF65-F5344CB8AC3E}">
        <p14:creationId xmlns:p14="http://schemas.microsoft.com/office/powerpoint/2010/main" val="1419354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25</a:t>
            </a:fld>
            <a:endParaRPr lang="en-US"/>
          </a:p>
        </p:txBody>
      </p:sp>
    </p:spTree>
    <p:extLst>
      <p:ext uri="{BB962C8B-B14F-4D97-AF65-F5344CB8AC3E}">
        <p14:creationId xmlns:p14="http://schemas.microsoft.com/office/powerpoint/2010/main" val="1769982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26</a:t>
            </a:fld>
            <a:endParaRPr lang="en-US"/>
          </a:p>
        </p:txBody>
      </p:sp>
    </p:spTree>
    <p:extLst>
      <p:ext uri="{BB962C8B-B14F-4D97-AF65-F5344CB8AC3E}">
        <p14:creationId xmlns:p14="http://schemas.microsoft.com/office/powerpoint/2010/main" val="2510400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82AE857B-303D-4B2D-8C4A-D2F7ED74FE73}" type="slidenum">
              <a:rPr lang="en-US" smtClean="0"/>
              <a:t>27</a:t>
            </a:fld>
            <a:endParaRPr lang="en-US"/>
          </a:p>
        </p:txBody>
      </p:sp>
    </p:spTree>
    <p:extLst>
      <p:ext uri="{BB962C8B-B14F-4D97-AF65-F5344CB8AC3E}">
        <p14:creationId xmlns:p14="http://schemas.microsoft.com/office/powerpoint/2010/main" val="2889793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28</a:t>
            </a:fld>
            <a:endParaRPr lang="en-US"/>
          </a:p>
        </p:txBody>
      </p:sp>
    </p:spTree>
    <p:extLst>
      <p:ext uri="{BB962C8B-B14F-4D97-AF65-F5344CB8AC3E}">
        <p14:creationId xmlns:p14="http://schemas.microsoft.com/office/powerpoint/2010/main" val="3531356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29</a:t>
            </a:fld>
            <a:endParaRPr lang="en-US"/>
          </a:p>
        </p:txBody>
      </p:sp>
    </p:spTree>
    <p:extLst>
      <p:ext uri="{BB962C8B-B14F-4D97-AF65-F5344CB8AC3E}">
        <p14:creationId xmlns:p14="http://schemas.microsoft.com/office/powerpoint/2010/main" val="1143957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a:t>
            </a:fld>
            <a:endParaRPr lang="en-US"/>
          </a:p>
        </p:txBody>
      </p:sp>
    </p:spTree>
    <p:extLst>
      <p:ext uri="{BB962C8B-B14F-4D97-AF65-F5344CB8AC3E}">
        <p14:creationId xmlns:p14="http://schemas.microsoft.com/office/powerpoint/2010/main" val="1140980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30</a:t>
            </a:fld>
            <a:endParaRPr lang="en-US" dirty="0"/>
          </a:p>
        </p:txBody>
      </p:sp>
    </p:spTree>
    <p:extLst>
      <p:ext uri="{BB962C8B-B14F-4D97-AF65-F5344CB8AC3E}">
        <p14:creationId xmlns:p14="http://schemas.microsoft.com/office/powerpoint/2010/main" val="3007108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31</a:t>
            </a:fld>
            <a:endParaRPr lang="en-US" dirty="0"/>
          </a:p>
        </p:txBody>
      </p:sp>
    </p:spTree>
    <p:extLst>
      <p:ext uri="{BB962C8B-B14F-4D97-AF65-F5344CB8AC3E}">
        <p14:creationId xmlns:p14="http://schemas.microsoft.com/office/powerpoint/2010/main" val="3007108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32</a:t>
            </a:fld>
            <a:endParaRPr lang="en-US"/>
          </a:p>
        </p:txBody>
      </p:sp>
    </p:spTree>
    <p:extLst>
      <p:ext uri="{BB962C8B-B14F-4D97-AF65-F5344CB8AC3E}">
        <p14:creationId xmlns:p14="http://schemas.microsoft.com/office/powerpoint/2010/main" val="1143957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33</a:t>
            </a:fld>
            <a:endParaRPr lang="en-US"/>
          </a:p>
        </p:txBody>
      </p:sp>
    </p:spTree>
    <p:extLst>
      <p:ext uri="{BB962C8B-B14F-4D97-AF65-F5344CB8AC3E}">
        <p14:creationId xmlns:p14="http://schemas.microsoft.com/office/powerpoint/2010/main" val="1143957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34</a:t>
            </a:fld>
            <a:endParaRPr lang="en-US" dirty="0"/>
          </a:p>
        </p:txBody>
      </p:sp>
    </p:spTree>
    <p:extLst>
      <p:ext uri="{BB962C8B-B14F-4D97-AF65-F5344CB8AC3E}">
        <p14:creationId xmlns:p14="http://schemas.microsoft.com/office/powerpoint/2010/main" val="3007108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35</a:t>
            </a:fld>
            <a:endParaRPr lang="en-US" dirty="0"/>
          </a:p>
        </p:txBody>
      </p:sp>
    </p:spTree>
    <p:extLst>
      <p:ext uri="{BB962C8B-B14F-4D97-AF65-F5344CB8AC3E}">
        <p14:creationId xmlns:p14="http://schemas.microsoft.com/office/powerpoint/2010/main" val="3007108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36</a:t>
            </a:fld>
            <a:endParaRPr lang="en-US"/>
          </a:p>
        </p:txBody>
      </p:sp>
    </p:spTree>
    <p:extLst>
      <p:ext uri="{BB962C8B-B14F-4D97-AF65-F5344CB8AC3E}">
        <p14:creationId xmlns:p14="http://schemas.microsoft.com/office/powerpoint/2010/main" val="3347835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37</a:t>
            </a:fld>
            <a:endParaRPr lang="en-US"/>
          </a:p>
        </p:txBody>
      </p:sp>
    </p:spTree>
    <p:extLst>
      <p:ext uri="{BB962C8B-B14F-4D97-AF65-F5344CB8AC3E}">
        <p14:creationId xmlns:p14="http://schemas.microsoft.com/office/powerpoint/2010/main" val="3347835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38</a:t>
            </a:fld>
            <a:endParaRPr lang="en-US"/>
          </a:p>
        </p:txBody>
      </p:sp>
    </p:spTree>
    <p:extLst>
      <p:ext uri="{BB962C8B-B14F-4D97-AF65-F5344CB8AC3E}">
        <p14:creationId xmlns:p14="http://schemas.microsoft.com/office/powerpoint/2010/main" val="8186010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39</a:t>
            </a:fld>
            <a:endParaRPr lang="en-US"/>
          </a:p>
        </p:txBody>
      </p:sp>
    </p:spTree>
    <p:extLst>
      <p:ext uri="{BB962C8B-B14F-4D97-AF65-F5344CB8AC3E}">
        <p14:creationId xmlns:p14="http://schemas.microsoft.com/office/powerpoint/2010/main" val="124162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endParaRPr lang="en-US"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dirty="0"/>
          </a:p>
        </p:txBody>
      </p:sp>
    </p:spTree>
    <p:extLst>
      <p:ext uri="{BB962C8B-B14F-4D97-AF65-F5344CB8AC3E}">
        <p14:creationId xmlns:p14="http://schemas.microsoft.com/office/powerpoint/2010/main" val="599754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40</a:t>
            </a:fld>
            <a:endParaRPr lang="en-US"/>
          </a:p>
        </p:txBody>
      </p:sp>
    </p:spTree>
    <p:extLst>
      <p:ext uri="{BB962C8B-B14F-4D97-AF65-F5344CB8AC3E}">
        <p14:creationId xmlns:p14="http://schemas.microsoft.com/office/powerpoint/2010/main" val="1241621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41</a:t>
            </a:fld>
            <a:endParaRPr lang="en-US"/>
          </a:p>
        </p:txBody>
      </p:sp>
    </p:spTree>
    <p:extLst>
      <p:ext uri="{BB962C8B-B14F-4D97-AF65-F5344CB8AC3E}">
        <p14:creationId xmlns:p14="http://schemas.microsoft.com/office/powerpoint/2010/main" val="1420169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42</a:t>
            </a:fld>
            <a:endParaRPr lang="en-US"/>
          </a:p>
        </p:txBody>
      </p:sp>
    </p:spTree>
    <p:extLst>
      <p:ext uri="{BB962C8B-B14F-4D97-AF65-F5344CB8AC3E}">
        <p14:creationId xmlns:p14="http://schemas.microsoft.com/office/powerpoint/2010/main" val="1420169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43</a:t>
            </a:fld>
            <a:endParaRPr lang="en-US" dirty="0"/>
          </a:p>
        </p:txBody>
      </p:sp>
    </p:spTree>
    <p:extLst>
      <p:ext uri="{BB962C8B-B14F-4D97-AF65-F5344CB8AC3E}">
        <p14:creationId xmlns:p14="http://schemas.microsoft.com/office/powerpoint/2010/main" val="30071080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44</a:t>
            </a:fld>
            <a:endParaRPr lang="en-US" dirty="0"/>
          </a:p>
        </p:txBody>
      </p:sp>
    </p:spTree>
    <p:extLst>
      <p:ext uri="{BB962C8B-B14F-4D97-AF65-F5344CB8AC3E}">
        <p14:creationId xmlns:p14="http://schemas.microsoft.com/office/powerpoint/2010/main" val="30071080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45</a:t>
            </a:fld>
            <a:endParaRPr lang="en-US"/>
          </a:p>
        </p:txBody>
      </p:sp>
    </p:spTree>
    <p:extLst>
      <p:ext uri="{BB962C8B-B14F-4D97-AF65-F5344CB8AC3E}">
        <p14:creationId xmlns:p14="http://schemas.microsoft.com/office/powerpoint/2010/main" val="848636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46</a:t>
            </a:fld>
            <a:endParaRPr lang="en-US"/>
          </a:p>
        </p:txBody>
      </p:sp>
    </p:spTree>
    <p:extLst>
      <p:ext uri="{BB962C8B-B14F-4D97-AF65-F5344CB8AC3E}">
        <p14:creationId xmlns:p14="http://schemas.microsoft.com/office/powerpoint/2010/main" val="8486367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47</a:t>
            </a:fld>
            <a:endParaRPr lang="en-US"/>
          </a:p>
        </p:txBody>
      </p:sp>
    </p:spTree>
    <p:extLst>
      <p:ext uri="{BB962C8B-B14F-4D97-AF65-F5344CB8AC3E}">
        <p14:creationId xmlns:p14="http://schemas.microsoft.com/office/powerpoint/2010/main" val="25746051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48</a:t>
            </a:fld>
            <a:endParaRPr lang="en-US"/>
          </a:p>
        </p:txBody>
      </p:sp>
    </p:spTree>
    <p:extLst>
      <p:ext uri="{BB962C8B-B14F-4D97-AF65-F5344CB8AC3E}">
        <p14:creationId xmlns:p14="http://schemas.microsoft.com/office/powerpoint/2010/main" val="25746051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49</a:t>
            </a:fld>
            <a:endParaRPr lang="en-US"/>
          </a:p>
        </p:txBody>
      </p:sp>
    </p:spTree>
    <p:extLst>
      <p:ext uri="{BB962C8B-B14F-4D97-AF65-F5344CB8AC3E}">
        <p14:creationId xmlns:p14="http://schemas.microsoft.com/office/powerpoint/2010/main" val="1011657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5</a:t>
            </a:fld>
            <a:endParaRPr lang="en-US"/>
          </a:p>
        </p:txBody>
      </p:sp>
    </p:spTree>
    <p:extLst>
      <p:ext uri="{BB962C8B-B14F-4D97-AF65-F5344CB8AC3E}">
        <p14:creationId xmlns:p14="http://schemas.microsoft.com/office/powerpoint/2010/main" val="10167848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50</a:t>
            </a:fld>
            <a:endParaRPr lang="en-US" dirty="0"/>
          </a:p>
        </p:txBody>
      </p:sp>
    </p:spTree>
    <p:extLst>
      <p:ext uri="{BB962C8B-B14F-4D97-AF65-F5344CB8AC3E}">
        <p14:creationId xmlns:p14="http://schemas.microsoft.com/office/powerpoint/2010/main" val="30071080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51</a:t>
            </a:fld>
            <a:endParaRPr lang="en-US" dirty="0"/>
          </a:p>
        </p:txBody>
      </p:sp>
    </p:spTree>
    <p:extLst>
      <p:ext uri="{BB962C8B-B14F-4D97-AF65-F5344CB8AC3E}">
        <p14:creationId xmlns:p14="http://schemas.microsoft.com/office/powerpoint/2010/main" val="30071080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solidFill>
                <a:srgbClr val="FF0000"/>
              </a:solidFill>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52</a:t>
            </a:fld>
            <a:endParaRPr lang="en-US" dirty="0"/>
          </a:p>
        </p:txBody>
      </p:sp>
    </p:spTree>
    <p:extLst>
      <p:ext uri="{BB962C8B-B14F-4D97-AF65-F5344CB8AC3E}">
        <p14:creationId xmlns:p14="http://schemas.microsoft.com/office/powerpoint/2010/main" val="13089869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53</a:t>
            </a:fld>
            <a:endParaRPr lang="en-US"/>
          </a:p>
        </p:txBody>
      </p:sp>
    </p:spTree>
    <p:extLst>
      <p:ext uri="{BB962C8B-B14F-4D97-AF65-F5344CB8AC3E}">
        <p14:creationId xmlns:p14="http://schemas.microsoft.com/office/powerpoint/2010/main" val="15937983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54</a:t>
            </a:fld>
            <a:endParaRPr lang="en-US"/>
          </a:p>
        </p:txBody>
      </p:sp>
    </p:spTree>
    <p:extLst>
      <p:ext uri="{BB962C8B-B14F-4D97-AF65-F5344CB8AC3E}">
        <p14:creationId xmlns:p14="http://schemas.microsoft.com/office/powerpoint/2010/main" val="1265746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1348601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56</a:t>
            </a:fld>
            <a:endParaRPr lang="en-US" dirty="0"/>
          </a:p>
        </p:txBody>
      </p:sp>
    </p:spTree>
    <p:extLst>
      <p:ext uri="{BB962C8B-B14F-4D97-AF65-F5344CB8AC3E}">
        <p14:creationId xmlns:p14="http://schemas.microsoft.com/office/powerpoint/2010/main" val="29816123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57</a:t>
            </a:fld>
            <a:endParaRPr lang="en-US"/>
          </a:p>
        </p:txBody>
      </p:sp>
    </p:spTree>
    <p:extLst>
      <p:ext uri="{BB962C8B-B14F-4D97-AF65-F5344CB8AC3E}">
        <p14:creationId xmlns:p14="http://schemas.microsoft.com/office/powerpoint/2010/main" val="11766649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58</a:t>
            </a:fld>
            <a:endParaRPr lang="en-US"/>
          </a:p>
        </p:txBody>
      </p:sp>
    </p:spTree>
    <p:extLst>
      <p:ext uri="{BB962C8B-B14F-4D97-AF65-F5344CB8AC3E}">
        <p14:creationId xmlns:p14="http://schemas.microsoft.com/office/powerpoint/2010/main" val="1283371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6</a:t>
            </a:fld>
            <a:endParaRPr lang="en-US"/>
          </a:p>
        </p:txBody>
      </p:sp>
    </p:spTree>
    <p:extLst>
      <p:ext uri="{BB962C8B-B14F-4D97-AF65-F5344CB8AC3E}">
        <p14:creationId xmlns:p14="http://schemas.microsoft.com/office/powerpoint/2010/main" val="111263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7</a:t>
            </a:fld>
            <a:endParaRPr lang="en-US" dirty="0"/>
          </a:p>
        </p:txBody>
      </p:sp>
    </p:spTree>
    <p:extLst>
      <p:ext uri="{BB962C8B-B14F-4D97-AF65-F5344CB8AC3E}">
        <p14:creationId xmlns:p14="http://schemas.microsoft.com/office/powerpoint/2010/main" val="235634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8</a:t>
            </a:fld>
            <a:endParaRPr lang="en-US"/>
          </a:p>
        </p:txBody>
      </p:sp>
    </p:spTree>
    <p:extLst>
      <p:ext uri="{BB962C8B-B14F-4D97-AF65-F5344CB8AC3E}">
        <p14:creationId xmlns:p14="http://schemas.microsoft.com/office/powerpoint/2010/main" val="736042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9</a:t>
            </a:fld>
            <a:endParaRPr lang="en-US"/>
          </a:p>
        </p:txBody>
      </p:sp>
    </p:spTree>
    <p:extLst>
      <p:ext uri="{BB962C8B-B14F-4D97-AF65-F5344CB8AC3E}">
        <p14:creationId xmlns:p14="http://schemas.microsoft.com/office/powerpoint/2010/main" val="3634723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67000"/>
            <a:ext cx="9144000" cy="241958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Footer"/>
          <p:cNvSpPr/>
          <p:nvPr/>
        </p:nvSpPr>
        <p:spPr>
          <a:xfrm>
            <a:off x="0" y="5105400"/>
            <a:ext cx="9144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 name="Title 1"/>
          <p:cNvSpPr>
            <a:spLocks noGrp="1"/>
          </p:cNvSpPr>
          <p:nvPr userDrawn="1">
            <p:ph type="ctrTitle" hasCustomPrompt="1"/>
          </p:nvPr>
        </p:nvSpPr>
        <p:spPr>
          <a:xfrm>
            <a:off x="381000" y="2869408"/>
            <a:ext cx="84582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pPr/>
              <a:t>‹#›</a:t>
            </a:fld>
            <a:endParaRPr lang="en-US"/>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5240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Arial" pitchFamily="34" charset="0"/>
                <a:ea typeface="+mn-ea"/>
                <a:cs typeface="Arial" pitchFamily="34" charset="0"/>
              </a:endParaRPr>
            </a:p>
          </p:txBody>
        </p:sp>
      </p:grpSp>
      <p:grpSp>
        <p:nvGrpSpPr>
          <p:cNvPr id="17" name="Group 16"/>
          <p:cNvGrpSpPr/>
          <p:nvPr userDrawn="1"/>
        </p:nvGrpSpPr>
        <p:grpSpPr>
          <a:xfrm>
            <a:off x="2133600" y="4572000"/>
            <a:ext cx="2209800" cy="483392"/>
            <a:chOff x="2133600" y="4572000"/>
            <a:chExt cx="2209800" cy="48339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4572000"/>
              <a:ext cx="483392" cy="483392"/>
            </a:xfrm>
            <a:prstGeom prst="rect">
              <a:avLst/>
            </a:prstGeom>
          </p:spPr>
        </p:pic>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Webinar Title Here</a:t>
            </a:r>
            <a:endParaRPr lang="en-US"/>
          </a:p>
        </p:txBody>
      </p:sp>
      <p:sp>
        <p:nvSpPr>
          <p:cNvPr id="8" name="Footer Placeholder 7"/>
          <p:cNvSpPr>
            <a:spLocks noGrp="1"/>
          </p:cNvSpPr>
          <p:nvPr>
            <p:ph type="ftr" sz="quarter" idx="11"/>
          </p:nvPr>
        </p:nvSpPr>
        <p:spPr/>
        <p:txBody>
          <a:bodyPr/>
          <a:lstStyle/>
          <a:p>
            <a:r>
              <a:rPr lang="en-US" smtClean="0"/>
              <a:t>#</a:t>
            </a:r>
            <a:endParaRPr lang="en-US"/>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Webinar Title Here</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Webinar Title Here</a:t>
            </a:r>
            <a:endParaRPr lang="en-US" dirty="0"/>
          </a:p>
        </p:txBody>
      </p:sp>
      <p:sp>
        <p:nvSpPr>
          <p:cNvPr id="3" name="Footer Placeholder 2"/>
          <p:cNvSpPr>
            <a:spLocks noGrp="1"/>
          </p:cNvSpPr>
          <p:nvPr>
            <p:ph type="ftr" sz="quarter" idx="11"/>
          </p:nvPr>
        </p:nvSpPr>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6975" y="0"/>
            <a:ext cx="6505575" cy="77787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E482467-7BE9-4FD6-B96D-65DE688721C0}" type="slidenum">
              <a:rPr lang="en-US"/>
              <a:pPr>
                <a:defRPr/>
              </a:pPr>
              <a:t>‹#›</a:t>
            </a:fld>
            <a:endParaRPr lang="en-US"/>
          </a:p>
        </p:txBody>
      </p:sp>
    </p:spTree>
    <p:extLst>
      <p:ext uri="{BB962C8B-B14F-4D97-AF65-F5344CB8AC3E}">
        <p14:creationId xmlns:p14="http://schemas.microsoft.com/office/powerpoint/2010/main" val="3178962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smtClean="0"/>
              <a:t>#</a:t>
            </a:r>
            <a:endParaRPr lang="en-US"/>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 id="2147483683" r:id="rId9"/>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6.jpeg"/><Relationship Id="rId10" Type="http://schemas.openxmlformats.org/officeDocument/2006/relationships/image" Target="../media/image17.jpeg"/><Relationship Id="rId4" Type="http://schemas.openxmlformats.org/officeDocument/2006/relationships/image" Target="../media/image12.jpeg"/><Relationship Id="rId9"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4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tagrantees.workforce3one.org/page/resources/1001517051726450910"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prezi.com/eqvocufoemct/?utm_campaign=share&amp;utm_medium=copy&amp;rc=ex0share" TargetMode="External"/><Relationship Id="rId7" Type="http://schemas.openxmlformats.org/officeDocument/2006/relationships/diagramQuickStyle" Target="../diagrams/quickStyle2.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jpeg"/><Relationship Id="rId9" Type="http://schemas.microsoft.com/office/2007/relationships/diagramDrawing" Target="../diagrams/drawing2.xml"/></Relationships>
</file>

<file path=ppt/slides/_rels/slide53.xml.rels><?xml version="1.0" encoding="UTF-8" standalone="yes"?>
<Relationships xmlns="http://schemas.openxmlformats.org/package/2006/relationships"><Relationship Id="rId3" Type="http://schemas.openxmlformats.org/officeDocument/2006/relationships/hyperlink" Target="mailto:RTW@dol.gov"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etagrantees.workforce3one.org/view/2001517342058876374/info" TargetMode="External"/><Relationship Id="rId7" Type="http://schemas.openxmlformats.org/officeDocument/2006/relationships/hyperlink" Target="https://www.workforce3one.org/view/1001517346233696306/info"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etagrantees.workforce3one.org/view/2001517051877651933/info" TargetMode="External"/><Relationship Id="rId5" Type="http://schemas.openxmlformats.org/officeDocument/2006/relationships/hyperlink" Target="https://etagrantees.workforce3one.org/view/2001517054677128909/info" TargetMode="External"/><Relationship Id="rId4" Type="http://schemas.openxmlformats.org/officeDocument/2006/relationships/hyperlink" Target="https://etagrantees.workforce3one.org/view/2001517055437123379/info"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etagrantees.workforce3one.org/" TargetMode="External"/><Relationship Id="rId2" Type="http://schemas.openxmlformats.org/officeDocument/2006/relationships/notesSlide" Target="../notesSlides/notesSlide55.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6.jpeg"/></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mailto:EBSS.Help@dol.gov" TargetMode="External"/><Relationship Id="rId4" Type="http://schemas.openxmlformats.org/officeDocument/2006/relationships/hyperlink" Target="mailto:RTW@dol.gov"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tagrantees.workforce3one.org/view/2001521664781678051/inf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676400"/>
          </a:xfrm>
        </p:spPr>
        <p:txBody>
          <a:bodyPr>
            <a:normAutofit/>
          </a:bodyPr>
          <a:lstStyle/>
          <a:p>
            <a:r>
              <a:rPr lang="en-US" sz="3600" i="1" dirty="0">
                <a:solidFill>
                  <a:schemeClr val="accent5">
                    <a:lumMod val="75000"/>
                  </a:schemeClr>
                </a:solidFill>
                <a:effectLst>
                  <a:outerShdw blurRad="38100" dist="38100" dir="2700000" algn="tl">
                    <a:srgbClr val="000000">
                      <a:alpha val="43137"/>
                    </a:srgbClr>
                  </a:outerShdw>
                </a:effectLst>
                <a:latin typeface="Century Schoolbook" pitchFamily="18" charset="0"/>
              </a:rPr>
              <a:t>H-1B </a:t>
            </a:r>
            <a:r>
              <a:rPr lang="en-US" sz="3600" i="1" dirty="0" smtClean="0">
                <a:solidFill>
                  <a:schemeClr val="accent5">
                    <a:lumMod val="75000"/>
                  </a:schemeClr>
                </a:solidFill>
                <a:effectLst>
                  <a:outerShdw blurRad="38100" dist="38100" dir="2700000" algn="tl">
                    <a:srgbClr val="000000">
                      <a:alpha val="43137"/>
                    </a:srgbClr>
                  </a:outerShdw>
                </a:effectLst>
                <a:latin typeface="Century Schoolbook" pitchFamily="18" charset="0"/>
              </a:rPr>
              <a:t>Ready to Work </a:t>
            </a:r>
            <a:br>
              <a:rPr lang="en-US" sz="3600" i="1" dirty="0" smtClean="0">
                <a:solidFill>
                  <a:schemeClr val="accent5">
                    <a:lumMod val="75000"/>
                  </a:schemeClr>
                </a:solidFill>
                <a:effectLst>
                  <a:outerShdw blurRad="38100" dist="38100" dir="2700000" algn="tl">
                    <a:srgbClr val="000000">
                      <a:alpha val="43137"/>
                    </a:srgbClr>
                  </a:outerShdw>
                </a:effectLst>
                <a:latin typeface="Century Schoolbook" pitchFamily="18" charset="0"/>
              </a:rPr>
            </a:br>
            <a:r>
              <a:rPr lang="en-US" dirty="0" smtClean="0">
                <a:solidFill>
                  <a:schemeClr val="tx1"/>
                </a:solidFill>
              </a:rPr>
              <a:t>H-1B Quarterly Performance Reporting &amp; </a:t>
            </a:r>
            <a:br>
              <a:rPr lang="en-US" dirty="0" smtClean="0">
                <a:solidFill>
                  <a:schemeClr val="tx1"/>
                </a:solidFill>
              </a:rPr>
            </a:br>
            <a:r>
              <a:rPr lang="en-US" dirty="0" smtClean="0">
                <a:solidFill>
                  <a:schemeClr val="tx1"/>
                </a:solidFill>
              </a:rPr>
              <a:t>HUB Aggregation Rules Webinar</a:t>
            </a:r>
            <a:endParaRPr lang="en-US" dirty="0">
              <a:solidFill>
                <a:schemeClr val="tx1"/>
              </a:solidFill>
            </a:endParaRPr>
          </a:p>
        </p:txBody>
      </p:sp>
      <p:sp>
        <p:nvSpPr>
          <p:cNvPr id="3" name="Subtitle 2"/>
          <p:cNvSpPr>
            <a:spLocks noGrp="1"/>
          </p:cNvSpPr>
          <p:nvPr>
            <p:ph type="subTitle" idx="1"/>
          </p:nvPr>
        </p:nvSpPr>
        <p:spPr>
          <a:xfrm>
            <a:off x="4191000" y="4572000"/>
            <a:ext cx="4953000" cy="1752600"/>
          </a:xfrm>
        </p:spPr>
        <p:txBody>
          <a:bodyPr anchor="t" anchorCtr="0">
            <a:noAutofit/>
          </a:bodyPr>
          <a:lstStyle/>
          <a:p>
            <a:pPr algn="l"/>
            <a:r>
              <a:rPr lang="en-US" sz="1800" dirty="0" smtClean="0">
                <a:ln w="17780" cmpd="sng">
                  <a:noFill/>
                  <a:prstDash val="solid"/>
                  <a:miter lim="800000"/>
                </a:ln>
                <a:ea typeface="+mj-ea"/>
              </a:rPr>
              <a:t>Webinar Date: </a:t>
            </a:r>
            <a:r>
              <a:rPr lang="en-US" sz="1800" dirty="0" smtClean="0">
                <a:ln w="17780" cmpd="sng">
                  <a:noFill/>
                  <a:prstDash val="solid"/>
                  <a:miter lim="800000"/>
                </a:ln>
                <a:solidFill>
                  <a:srgbClr val="FF0000"/>
                </a:solidFill>
                <a:ea typeface="+mj-ea"/>
              </a:rPr>
              <a:t>Nov. 5, 2015; 12:30 p.m.</a:t>
            </a:r>
          </a:p>
          <a:p>
            <a:pPr algn="l">
              <a:spcBef>
                <a:spcPts val="300"/>
              </a:spcBef>
            </a:pPr>
            <a:r>
              <a:rPr lang="en-US" sz="1800" i="1" dirty="0" smtClean="0">
                <a:ln w="17780" cmpd="sng">
                  <a:noFill/>
                  <a:prstDash val="solid"/>
                  <a:miter lim="800000"/>
                </a:ln>
                <a:ea typeface="+mj-ea"/>
              </a:rPr>
              <a:t>Presented </a:t>
            </a:r>
            <a:r>
              <a:rPr lang="en-US" sz="1800" i="1" dirty="0">
                <a:ln w="17780" cmpd="sng">
                  <a:noFill/>
                  <a:prstDash val="solid"/>
                  <a:miter lim="800000"/>
                </a:ln>
                <a:ea typeface="+mj-ea"/>
              </a:rPr>
              <a:t>b</a:t>
            </a:r>
            <a:r>
              <a:rPr lang="en-US" sz="1800" i="1" dirty="0" smtClean="0">
                <a:ln w="17780" cmpd="sng">
                  <a:noFill/>
                  <a:prstDash val="solid"/>
                  <a:miter lim="800000"/>
                </a:ln>
                <a:ea typeface="+mj-ea"/>
              </a:rPr>
              <a:t>y: Division of Strategic Investments</a:t>
            </a:r>
            <a:endParaRPr lang="en-US" sz="1800" i="1" dirty="0" smtClean="0">
              <a:ln w="17780" cmpd="sng">
                <a:noFill/>
                <a:prstDash val="solid"/>
                <a:miter lim="800000"/>
              </a:ln>
              <a:solidFill>
                <a:srgbClr val="C00000"/>
              </a:solidFill>
              <a:ea typeface="+mj-ea"/>
            </a:endParaRPr>
          </a:p>
          <a:p>
            <a:pPr algn="l">
              <a:spcAft>
                <a:spcPts val="0"/>
              </a:spcAft>
            </a:pPr>
            <a:r>
              <a:rPr lang="en-US" sz="1600" dirty="0" smtClean="0">
                <a:ln w="17780" cmpd="sng">
                  <a:noFill/>
                  <a:prstDash val="solid"/>
                  <a:miter lim="800000"/>
                </a:ln>
                <a:ea typeface="+mj-ea"/>
              </a:rPr>
              <a:t>U.S</a:t>
            </a:r>
            <a:r>
              <a:rPr lang="en-US" sz="1600" dirty="0">
                <a:ln w="17780" cmpd="sng">
                  <a:noFill/>
                  <a:prstDash val="solid"/>
                  <a:miter lim="800000"/>
                </a:ln>
                <a:ea typeface="+mj-ea"/>
              </a:rPr>
              <a:t>. </a:t>
            </a:r>
            <a:r>
              <a:rPr lang="en-US" sz="1600" dirty="0" smtClean="0">
                <a:ln w="17780" cmpd="sng">
                  <a:noFill/>
                  <a:prstDash val="solid"/>
                  <a:miter lim="800000"/>
                </a:ln>
                <a:ea typeface="+mj-ea"/>
              </a:rPr>
              <a:t>Department of Labor</a:t>
            </a:r>
          </a:p>
          <a:p>
            <a:pPr algn="l">
              <a:spcBef>
                <a:spcPts val="0"/>
              </a:spcBef>
              <a:spcAft>
                <a:spcPts val="0"/>
              </a:spcAft>
            </a:pPr>
            <a:r>
              <a:rPr lang="en-US" sz="1600" dirty="0" smtClean="0">
                <a:ln w="17780" cmpd="sng">
                  <a:noFill/>
                  <a:prstDash val="solid"/>
                  <a:miter lim="800000"/>
                </a:ln>
                <a:ea typeface="+mj-ea"/>
              </a:rPr>
              <a:t>Employment </a:t>
            </a:r>
            <a:r>
              <a:rPr lang="en-US" sz="1600" dirty="0">
                <a:ln w="17780" cmpd="sng">
                  <a:noFill/>
                  <a:prstDash val="solid"/>
                  <a:miter lim="800000"/>
                </a:ln>
                <a:ea typeface="+mj-ea"/>
              </a:rPr>
              <a:t>and </a:t>
            </a:r>
            <a:r>
              <a:rPr lang="en-US" sz="1600" dirty="0" smtClean="0">
                <a:ln w="17780" cmpd="sng">
                  <a:noFill/>
                  <a:prstDash val="solid"/>
                  <a:miter lim="800000"/>
                </a:ln>
                <a:ea typeface="+mj-ea"/>
              </a:rPr>
              <a:t>Training Administration </a:t>
            </a:r>
            <a:endParaRPr lang="en-US" sz="1600" dirty="0">
              <a:ln w="17780" cmpd="sng">
                <a:noFill/>
                <a:prstDash val="solid"/>
                <a:miter lim="800000"/>
              </a:ln>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Preparing Data Files Recap</a:t>
            </a:r>
            <a:endParaRPr lang="en-US" sz="3600" b="1" dirty="0"/>
          </a:p>
        </p:txBody>
      </p:sp>
      <p:sp>
        <p:nvSpPr>
          <p:cNvPr id="3" name="Content Placeholder 2"/>
          <p:cNvSpPr>
            <a:spLocks noGrp="1"/>
          </p:cNvSpPr>
          <p:nvPr>
            <p:ph idx="1"/>
          </p:nvPr>
        </p:nvSpPr>
        <p:spPr>
          <a:xfrm>
            <a:off x="381000" y="1447800"/>
            <a:ext cx="7924800" cy="5105400"/>
          </a:xfrm>
        </p:spPr>
        <p:txBody>
          <a:bodyPr>
            <a:noAutofit/>
          </a:bodyPr>
          <a:lstStyle/>
          <a:p>
            <a:pPr marL="109728" indent="0">
              <a:buNone/>
            </a:pPr>
            <a:r>
              <a:rPr lang="en-US" sz="2400" b="1" dirty="0" smtClean="0">
                <a:latin typeface="Candara" panose="020E0502030303020204" pitchFamily="34" charset="0"/>
              </a:rPr>
              <a:t>Data </a:t>
            </a:r>
            <a:r>
              <a:rPr lang="en-US" sz="2400" b="1" dirty="0">
                <a:latin typeface="Candara" panose="020E0502030303020204" pitchFamily="34" charset="0"/>
              </a:rPr>
              <a:t>files are a comprehensive record of all participants served to </a:t>
            </a:r>
            <a:r>
              <a:rPr lang="en-US" sz="2400" b="1" dirty="0" smtClean="0">
                <a:latin typeface="Candara" panose="020E0502030303020204" pitchFamily="34" charset="0"/>
              </a:rPr>
              <a:t>date</a:t>
            </a:r>
          </a:p>
          <a:p>
            <a:pPr marL="452628">
              <a:buFont typeface="Wingdings" panose="05000000000000000000" pitchFamily="2" charset="2"/>
              <a:buChar char="§"/>
            </a:pPr>
            <a:r>
              <a:rPr lang="en-US" sz="2400" dirty="0">
                <a:latin typeface="Candara" panose="020E0502030303020204" pitchFamily="34" charset="0"/>
              </a:rPr>
              <a:t>Preparing Data </a:t>
            </a:r>
            <a:r>
              <a:rPr lang="en-US" sz="2400" dirty="0" smtClean="0">
                <a:latin typeface="Candara" panose="020E0502030303020204" pitchFamily="34" charset="0"/>
              </a:rPr>
              <a:t>Files, Uploading </a:t>
            </a:r>
            <a:r>
              <a:rPr lang="en-US" sz="2400" dirty="0">
                <a:latin typeface="Candara" panose="020E0502030303020204" pitchFamily="34" charset="0"/>
              </a:rPr>
              <a:t>Data Files in HUB and Resolving Data File </a:t>
            </a:r>
            <a:r>
              <a:rPr lang="en-US" sz="2400" dirty="0" smtClean="0">
                <a:latin typeface="Candara" panose="020E0502030303020204" pitchFamily="34" charset="0"/>
              </a:rPr>
              <a:t>Errors</a:t>
            </a:r>
          </a:p>
          <a:p>
            <a:pPr marL="452628">
              <a:buFont typeface="Wingdings" panose="05000000000000000000" pitchFamily="2" charset="2"/>
              <a:buChar char="§"/>
            </a:pPr>
            <a:r>
              <a:rPr lang="en-US" sz="2400" dirty="0" smtClean="0">
                <a:latin typeface="Candara" panose="020E0502030303020204" pitchFamily="34" charset="0"/>
              </a:rPr>
              <a:t>Reviewing Quarterly Progress Reports to Align with Internal Data</a:t>
            </a:r>
            <a:endParaRPr lang="en-US" sz="2400" dirty="0">
              <a:latin typeface="Candara" panose="020E0502030303020204" pitchFamily="34" charset="0"/>
            </a:endParaRPr>
          </a:p>
          <a:p>
            <a:pPr marL="109728" indent="0">
              <a:buNone/>
            </a:pPr>
            <a:r>
              <a:rPr lang="en-US" sz="2400" b="1" dirty="0" smtClean="0">
                <a:latin typeface="Candara" panose="020E0502030303020204" pitchFamily="34" charset="0"/>
              </a:rPr>
              <a:t>TIPS:</a:t>
            </a:r>
            <a:endParaRPr lang="en-US" sz="2400" b="1" dirty="0">
              <a:latin typeface="Candara" panose="020E0502030303020204" pitchFamily="34" charset="0"/>
            </a:endParaRPr>
          </a:p>
          <a:p>
            <a:pPr marL="452628">
              <a:buFont typeface="Wingdings" panose="05000000000000000000" pitchFamily="2" charset="2"/>
              <a:buChar char="§"/>
            </a:pPr>
            <a:r>
              <a:rPr lang="en-US" sz="1600" dirty="0" smtClean="0">
                <a:latin typeface="Candara" panose="020E0502030303020204" pitchFamily="34" charset="0"/>
              </a:rPr>
              <a:t>Protect PII! 		</a:t>
            </a:r>
            <a:r>
              <a:rPr lang="en-US" sz="1600" i="1" dirty="0" smtClean="0">
                <a:latin typeface="Candara" panose="020E0502030303020204" pitchFamily="34" charset="0"/>
              </a:rPr>
              <a:t>Protect PII!		</a:t>
            </a:r>
            <a:r>
              <a:rPr lang="en-US" sz="1600" b="1" dirty="0" smtClean="0">
                <a:latin typeface="Candara" panose="020E0502030303020204" pitchFamily="34" charset="0"/>
              </a:rPr>
              <a:t>PROTECT PII</a:t>
            </a:r>
          </a:p>
          <a:p>
            <a:pPr marL="452628">
              <a:buFont typeface="Wingdings" panose="05000000000000000000" pitchFamily="2" charset="2"/>
              <a:buChar char="§"/>
            </a:pPr>
            <a:r>
              <a:rPr lang="en-US" sz="1600" dirty="0" smtClean="0">
                <a:latin typeface="Candara" panose="020E0502030303020204" pitchFamily="34" charset="0"/>
              </a:rPr>
              <a:t>Update your master database; NOT your data file</a:t>
            </a:r>
          </a:p>
          <a:p>
            <a:pPr marL="452628">
              <a:buFont typeface="Wingdings" panose="05000000000000000000" pitchFamily="2" charset="2"/>
              <a:buChar char="§"/>
            </a:pPr>
            <a:r>
              <a:rPr lang="en-US" sz="1600" dirty="0" smtClean="0">
                <a:latin typeface="Candara" panose="020E0502030303020204" pitchFamily="34" charset="0"/>
              </a:rPr>
              <a:t>Establish system to track multiple copies of data files uploaded in HUB</a:t>
            </a:r>
          </a:p>
          <a:p>
            <a:pPr marL="452628">
              <a:buFont typeface="Wingdings" panose="05000000000000000000" pitchFamily="2" charset="2"/>
              <a:buChar char="§"/>
            </a:pPr>
            <a:r>
              <a:rPr lang="en-US" sz="1600" dirty="0" smtClean="0">
                <a:latin typeface="Candara" panose="020E0502030303020204" pitchFamily="34" charset="0"/>
              </a:rPr>
              <a:t>Add new participant records as they are enrolled in your program</a:t>
            </a:r>
          </a:p>
          <a:p>
            <a:pPr marL="452628">
              <a:buFont typeface="Wingdings" panose="05000000000000000000" pitchFamily="2" charset="2"/>
              <a:buChar char="§"/>
            </a:pPr>
            <a:r>
              <a:rPr lang="en-US" sz="1600" dirty="0" smtClean="0">
                <a:latin typeface="Candara" panose="020E0502030303020204" pitchFamily="34" charset="0"/>
              </a:rPr>
              <a:t>Update participant records as they move along your program design</a:t>
            </a:r>
            <a:endParaRPr lang="en-US" sz="2000" dirty="0" smtClean="0"/>
          </a:p>
          <a:p>
            <a:endParaRPr lang="en-US" dirty="0"/>
          </a:p>
        </p:txBody>
      </p:sp>
      <p:pic>
        <p:nvPicPr>
          <p:cNvPr id="4"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3557177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715000" cy="1066800"/>
          </a:xfrm>
        </p:spPr>
        <p:txBody>
          <a:bodyPr>
            <a:normAutofit fontScale="90000"/>
          </a:bodyPr>
          <a:lstStyle/>
          <a:p>
            <a:r>
              <a:rPr lang="en-US" sz="3600" b="1" dirty="0" smtClean="0">
                <a:latin typeface="Candara" panose="020E0502030303020204" pitchFamily="34" charset="0"/>
              </a:rPr>
              <a:t>RTW HUB </a:t>
            </a:r>
            <a:r>
              <a:rPr lang="en-US" sz="3600" b="1" dirty="0">
                <a:latin typeface="Candara" panose="020E0502030303020204" pitchFamily="34" charset="0"/>
              </a:rPr>
              <a:t>Aggregation Rules</a:t>
            </a:r>
          </a:p>
        </p:txBody>
      </p:sp>
      <p:sp>
        <p:nvSpPr>
          <p:cNvPr id="3" name="Content Placeholder 2"/>
          <p:cNvSpPr>
            <a:spLocks noGrp="1"/>
          </p:cNvSpPr>
          <p:nvPr>
            <p:ph idx="1"/>
          </p:nvPr>
        </p:nvSpPr>
        <p:spPr>
          <a:xfrm>
            <a:off x="152400" y="1371600"/>
            <a:ext cx="8763000" cy="5257800"/>
          </a:xfrm>
        </p:spPr>
        <p:txBody>
          <a:bodyPr>
            <a:noAutofit/>
          </a:bodyPr>
          <a:lstStyle/>
          <a:p>
            <a:pPr marL="109728" indent="0">
              <a:buNone/>
            </a:pPr>
            <a:r>
              <a:rPr lang="en-US" b="1" dirty="0" smtClean="0">
                <a:solidFill>
                  <a:schemeClr val="tx1"/>
                </a:solidFill>
              </a:rPr>
              <a:t>How does HUB calculate </a:t>
            </a:r>
            <a:r>
              <a:rPr lang="en-US" b="1" dirty="0">
                <a:solidFill>
                  <a:schemeClr val="tx1"/>
                </a:solidFill>
              </a:rPr>
              <a:t>your QPR </a:t>
            </a:r>
            <a:r>
              <a:rPr lang="en-US" b="1" dirty="0" smtClean="0">
                <a:solidFill>
                  <a:schemeClr val="tx1"/>
                </a:solidFill>
              </a:rPr>
              <a:t>Form?</a:t>
            </a:r>
            <a:endParaRPr lang="en-US" sz="2400" dirty="0" smtClean="0">
              <a:solidFill>
                <a:schemeClr val="tx1"/>
              </a:solidFill>
            </a:endParaRPr>
          </a:p>
          <a:p>
            <a:pPr lvl="1">
              <a:buFont typeface="Courier New" panose="02070309020205020404" pitchFamily="49" charset="0"/>
              <a:buChar char="o"/>
            </a:pPr>
            <a:r>
              <a:rPr lang="en-US" b="1" dirty="0" smtClean="0"/>
              <a:t>Your comprehensive data file</a:t>
            </a:r>
          </a:p>
          <a:p>
            <a:pPr lvl="2">
              <a:buFont typeface="Wingdings" panose="05000000000000000000" pitchFamily="2" charset="2"/>
              <a:buChar char="ü"/>
            </a:pPr>
            <a:r>
              <a:rPr lang="en-US" sz="2800" dirty="0" smtClean="0"/>
              <a:t>Unique Participant Identifier: SSNs, DOB and Date of Program Participation </a:t>
            </a:r>
            <a:endParaRPr lang="en-US" sz="2800" dirty="0"/>
          </a:p>
          <a:p>
            <a:pPr lvl="1">
              <a:buFont typeface="Courier New" panose="02070309020205020404" pitchFamily="49" charset="0"/>
              <a:buChar char="o"/>
            </a:pPr>
            <a:r>
              <a:rPr lang="en-US" b="1" dirty="0"/>
              <a:t>H-1B RTW Aggregation Rules</a:t>
            </a:r>
          </a:p>
          <a:p>
            <a:pPr lvl="2">
              <a:buFont typeface="Wingdings" panose="05000000000000000000" pitchFamily="2" charset="2"/>
              <a:buChar char="ü"/>
            </a:pPr>
            <a:r>
              <a:rPr lang="en-US" sz="2800" dirty="0"/>
              <a:t>Code values entered for each data element</a:t>
            </a:r>
          </a:p>
          <a:p>
            <a:pPr lvl="2">
              <a:buFont typeface="Wingdings" panose="05000000000000000000" pitchFamily="2" charset="2"/>
              <a:buChar char="ü"/>
            </a:pPr>
            <a:r>
              <a:rPr lang="en-US" sz="2800" dirty="0"/>
              <a:t>Key dates entered for each participant activity</a:t>
            </a:r>
          </a:p>
          <a:p>
            <a:pPr lvl="1">
              <a:buFont typeface="Courier New" panose="02070309020205020404" pitchFamily="49" charset="0"/>
              <a:buChar char="o"/>
            </a:pPr>
            <a:r>
              <a:rPr lang="en-US" b="1" dirty="0"/>
              <a:t>Calculations for Previous, Current, Cumulative Grant-to-Date data</a:t>
            </a:r>
          </a:p>
        </p:txBody>
      </p:sp>
      <p:pic>
        <p:nvPicPr>
          <p:cNvPr id="4"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189938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33867"/>
            <a:ext cx="3200400" cy="1066800"/>
          </a:xfrm>
        </p:spPr>
        <p:txBody>
          <a:bodyPr>
            <a:noAutofit/>
          </a:bodyPr>
          <a:lstStyle/>
          <a:p>
            <a:pPr algn="r"/>
            <a:r>
              <a:rPr lang="en-US" sz="3200" dirty="0">
                <a:effectLst/>
                <a:latin typeface="Candara" pitchFamily="34" charset="0"/>
              </a:rPr>
              <a:t>RTW </a:t>
            </a:r>
            <a:r>
              <a:rPr lang="en-US" sz="3200" dirty="0" smtClean="0">
                <a:effectLst/>
                <a:latin typeface="Candara" pitchFamily="34" charset="0"/>
              </a:rPr>
              <a:t>QPR FAQ</a:t>
            </a:r>
            <a:endParaRPr lang="en-US" sz="3200" b="1" dirty="0">
              <a:latin typeface="Candara" panose="020E0502030303020204" pitchFamily="34" charset="0"/>
            </a:endParaRPr>
          </a:p>
        </p:txBody>
      </p:sp>
      <p:sp>
        <p:nvSpPr>
          <p:cNvPr id="3" name="Content Placeholder 2"/>
          <p:cNvSpPr>
            <a:spLocks noGrp="1"/>
          </p:cNvSpPr>
          <p:nvPr>
            <p:ph idx="1"/>
          </p:nvPr>
        </p:nvSpPr>
        <p:spPr/>
        <p:txBody>
          <a:bodyPr>
            <a:normAutofit fontScale="77500" lnSpcReduction="20000"/>
          </a:bodyPr>
          <a:lstStyle/>
          <a:p>
            <a:pPr marL="109728" indent="0">
              <a:spcBef>
                <a:spcPts val="600"/>
              </a:spcBef>
              <a:spcAft>
                <a:spcPts val="600"/>
              </a:spcAft>
              <a:buNone/>
            </a:pPr>
            <a:r>
              <a:rPr lang="en-US" b="1" i="1" dirty="0" smtClean="0">
                <a:solidFill>
                  <a:schemeClr val="tx1"/>
                </a:solidFill>
                <a:latin typeface="+mn-lt"/>
              </a:rPr>
              <a:t>How do I generate the QPR form?</a:t>
            </a:r>
          </a:p>
          <a:p>
            <a:pPr>
              <a:spcBef>
                <a:spcPts val="600"/>
              </a:spcBef>
              <a:spcAft>
                <a:spcPts val="600"/>
              </a:spcAft>
            </a:pPr>
            <a:r>
              <a:rPr lang="en-US" sz="2400" dirty="0" smtClean="0">
                <a:latin typeface="+mn-lt"/>
              </a:rPr>
              <a:t>Resolve all Format Check and Edit Check Error Reports in your data file FIRST.</a:t>
            </a:r>
          </a:p>
          <a:p>
            <a:pPr marL="109728" indent="0">
              <a:spcBef>
                <a:spcPts val="600"/>
              </a:spcBef>
              <a:spcAft>
                <a:spcPts val="600"/>
              </a:spcAft>
              <a:buNone/>
            </a:pPr>
            <a:r>
              <a:rPr lang="en-US" b="1" i="1" dirty="0" smtClean="0">
                <a:solidFill>
                  <a:schemeClr val="tx1"/>
                </a:solidFill>
                <a:latin typeface="+mn-lt"/>
              </a:rPr>
              <a:t>My QPR form is generated, what do I do next?</a:t>
            </a:r>
          </a:p>
          <a:p>
            <a:pPr>
              <a:spcBef>
                <a:spcPts val="600"/>
              </a:spcBef>
              <a:spcAft>
                <a:spcPts val="600"/>
              </a:spcAft>
            </a:pPr>
            <a:r>
              <a:rPr lang="en-US" sz="2400" dirty="0" smtClean="0">
                <a:latin typeface="+mn-lt"/>
              </a:rPr>
              <a:t>Review </a:t>
            </a:r>
            <a:r>
              <a:rPr lang="en-US" sz="2500" dirty="0">
                <a:latin typeface="+mn-lt"/>
              </a:rPr>
              <a:t>your QPR ETA Form No. 9166 and </a:t>
            </a:r>
            <a:r>
              <a:rPr lang="en-US" sz="2400" dirty="0" smtClean="0">
                <a:latin typeface="+mn-lt"/>
              </a:rPr>
              <a:t>compare them to your internal database</a:t>
            </a:r>
            <a:r>
              <a:rPr lang="en-US" sz="2400" dirty="0" smtClean="0">
                <a:solidFill>
                  <a:srgbClr val="00B050"/>
                </a:solidFill>
                <a:latin typeface="+mn-lt"/>
              </a:rPr>
              <a:t> </a:t>
            </a:r>
            <a:r>
              <a:rPr lang="en-US" sz="2400" dirty="0" smtClean="0">
                <a:latin typeface="+mn-lt"/>
              </a:rPr>
              <a:t>to check if the outcomes reported in the QPR reflects your participant records.</a:t>
            </a:r>
          </a:p>
          <a:p>
            <a:pPr marL="109728" indent="0">
              <a:spcBef>
                <a:spcPts val="600"/>
              </a:spcBef>
              <a:spcAft>
                <a:spcPts val="600"/>
              </a:spcAft>
              <a:buNone/>
            </a:pPr>
            <a:r>
              <a:rPr lang="en-US" b="1" i="1" dirty="0" smtClean="0">
                <a:solidFill>
                  <a:schemeClr val="tx1"/>
                </a:solidFill>
                <a:latin typeface="+mn-lt"/>
              </a:rPr>
              <a:t>How do I understand the outcomes reported in my QPR form?</a:t>
            </a:r>
          </a:p>
          <a:p>
            <a:pPr marL="452628" indent="-342900">
              <a:spcBef>
                <a:spcPts val="600"/>
              </a:spcBef>
              <a:spcAft>
                <a:spcPts val="600"/>
              </a:spcAft>
            </a:pPr>
            <a:r>
              <a:rPr lang="en-US" sz="2500" dirty="0" smtClean="0">
                <a:latin typeface="+mn-lt"/>
              </a:rPr>
              <a:t>The QPR ETA Form No. 9166 is calculated using specific aggregation rules.</a:t>
            </a:r>
          </a:p>
          <a:p>
            <a:pPr marL="452628" indent="-342900">
              <a:spcBef>
                <a:spcPts val="600"/>
              </a:spcBef>
              <a:spcAft>
                <a:spcPts val="600"/>
              </a:spcAft>
            </a:pPr>
            <a:r>
              <a:rPr lang="en-US" sz="2500" dirty="0" smtClean="0">
                <a:latin typeface="+mn-lt"/>
              </a:rPr>
              <a:t>Review the RTW Performance Reporting Handbook, Section III Instructions for Completing the H-1B QPR and How ETA Form No. 9166 is Generated  (pg. 31)</a:t>
            </a:r>
          </a:p>
          <a:p>
            <a:pPr marL="452628" indent="-342900">
              <a:spcBef>
                <a:spcPts val="600"/>
              </a:spcBef>
              <a:spcAft>
                <a:spcPts val="600"/>
              </a:spcAft>
            </a:pPr>
            <a:endParaRPr lang="en-US" sz="2500" dirty="0" smtClean="0">
              <a:latin typeface="+mn-lt"/>
            </a:endParaRPr>
          </a:p>
        </p:txBody>
      </p:sp>
      <p:pic>
        <p:nvPicPr>
          <p:cNvPr id="4"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1392884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12" y="152400"/>
            <a:ext cx="8229600" cy="914400"/>
          </a:xfrm>
        </p:spPr>
        <p:txBody>
          <a:bodyPr>
            <a:noAutofit/>
          </a:bodyPr>
          <a:lstStyle/>
          <a:p>
            <a:r>
              <a:rPr lang="en-US" sz="2800" b="1" dirty="0" smtClean="0">
                <a:latin typeface="Candara" panose="020E0502030303020204" pitchFamily="34" charset="0"/>
              </a:rPr>
              <a:t>H-1B Ready to Work QPR Form 9166</a:t>
            </a:r>
            <a:br>
              <a:rPr lang="en-US" sz="2800" b="1" dirty="0" smtClean="0">
                <a:latin typeface="Candara" panose="020E0502030303020204" pitchFamily="34" charset="0"/>
              </a:rPr>
            </a:br>
            <a:r>
              <a:rPr lang="en-US" sz="2800" b="1" dirty="0" smtClean="0">
                <a:latin typeface="Candara" panose="020E0502030303020204" pitchFamily="34" charset="0"/>
              </a:rPr>
              <a:t>Section B. Grant Summary</a:t>
            </a:r>
            <a:endParaRPr lang="en-US" sz="2800" dirty="0">
              <a:latin typeface="Candara" panose="020E0502030303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2587"/>
          <a:stretch/>
        </p:blipFill>
        <p:spPr bwMode="auto">
          <a:xfrm>
            <a:off x="338418" y="1259541"/>
            <a:ext cx="8610600" cy="1568824"/>
          </a:xfrm>
          <a:prstGeom prst="rect">
            <a:avLst/>
          </a:prstGeom>
          <a:solidFill>
            <a:schemeClr val="bg1"/>
          </a:solidFill>
          <a:ln>
            <a:noFill/>
          </a:ln>
          <a:effectLst/>
        </p:spPr>
      </p:pic>
      <p:sp>
        <p:nvSpPr>
          <p:cNvPr id="3" name="Rectangle 2"/>
          <p:cNvSpPr/>
          <p:nvPr/>
        </p:nvSpPr>
        <p:spPr>
          <a:xfrm>
            <a:off x="6096000" y="1259541"/>
            <a:ext cx="2853018" cy="91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sz="quarter" idx="1"/>
          </p:nvPr>
        </p:nvSpPr>
        <p:spPr>
          <a:xfrm>
            <a:off x="457200" y="3124200"/>
            <a:ext cx="8153400" cy="3581400"/>
          </a:xfrm>
        </p:spPr>
        <p:txBody>
          <a:bodyPr>
            <a:normAutofit fontScale="85000" lnSpcReduction="20000"/>
          </a:bodyPr>
          <a:lstStyle/>
          <a:p>
            <a:r>
              <a:rPr lang="en-US" sz="3200" b="1" dirty="0" smtClean="0">
                <a:solidFill>
                  <a:schemeClr val="tx1"/>
                </a:solidFill>
                <a:latin typeface="+mn-lt"/>
              </a:rPr>
              <a:t> Previous Quarter</a:t>
            </a:r>
          </a:p>
          <a:p>
            <a:pPr lvl="1"/>
            <a:r>
              <a:rPr lang="en-US" sz="2900" dirty="0" smtClean="0">
                <a:latin typeface="+mn-lt"/>
              </a:rPr>
              <a:t>Participant information from previous quarter</a:t>
            </a:r>
            <a:endParaRPr lang="en-US" sz="3200" dirty="0">
              <a:latin typeface="+mn-lt"/>
            </a:endParaRPr>
          </a:p>
          <a:p>
            <a:r>
              <a:rPr lang="en-US" sz="3200" b="1" dirty="0" smtClean="0">
                <a:solidFill>
                  <a:schemeClr val="tx1"/>
                </a:solidFill>
                <a:latin typeface="+mn-lt"/>
              </a:rPr>
              <a:t> Current Quarter</a:t>
            </a:r>
          </a:p>
          <a:p>
            <a:pPr lvl="1"/>
            <a:r>
              <a:rPr lang="en-US" sz="2900" dirty="0" smtClean="0">
                <a:latin typeface="+mn-lt"/>
              </a:rPr>
              <a:t>Participant information for the current reporting quarter</a:t>
            </a:r>
            <a:endParaRPr lang="en-US" sz="3200" dirty="0">
              <a:latin typeface="+mn-lt"/>
            </a:endParaRPr>
          </a:p>
          <a:p>
            <a:r>
              <a:rPr lang="en-US" sz="3200" b="1" dirty="0" smtClean="0">
                <a:solidFill>
                  <a:schemeClr val="tx1"/>
                </a:solidFill>
                <a:latin typeface="+mn-lt"/>
              </a:rPr>
              <a:t> Cumulative Grant-To-Date</a:t>
            </a:r>
          </a:p>
          <a:p>
            <a:pPr lvl="1"/>
            <a:r>
              <a:rPr lang="en-US" sz="2900" dirty="0" smtClean="0">
                <a:latin typeface="+mn-lt"/>
              </a:rPr>
              <a:t>Cumulative total of performance outcomes to-date through the current reporting quarter</a:t>
            </a:r>
            <a:endParaRPr lang="en-US" sz="2900" dirty="0">
              <a:latin typeface="+mn-lt"/>
            </a:endParaRPr>
          </a:p>
        </p:txBody>
      </p:sp>
      <p:pic>
        <p:nvPicPr>
          <p:cNvPr id="6" name="Content Placeholder 4" descr="Logo 2.jpg"/>
          <p:cNvPicPr>
            <a:picLocks/>
          </p:cNvPicPr>
          <p:nvPr/>
        </p:nvPicPr>
        <p:blipFill>
          <a:blip r:embed="rId4"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1588082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924800" cy="1066800"/>
          </a:xfrm>
        </p:spPr>
        <p:txBody>
          <a:bodyPr>
            <a:noAutofit/>
          </a:bodyPr>
          <a:lstStyle/>
          <a:p>
            <a:r>
              <a:rPr lang="en-US" sz="2000" b="1" dirty="0" smtClean="0"/>
              <a:t>H-1B Ready to Work QPR Form 9166</a:t>
            </a:r>
            <a:br>
              <a:rPr lang="en-US" sz="2000" b="1" dirty="0" smtClean="0"/>
            </a:br>
            <a:r>
              <a:rPr lang="en-US" sz="2000" b="1" dirty="0" smtClean="0"/>
              <a:t>Section A Grantee Information  and Section B. Grant Summary</a:t>
            </a:r>
            <a:endParaRPr lang="en-US" sz="20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1960"/>
          <a:stretch/>
        </p:blipFill>
        <p:spPr bwMode="auto">
          <a:xfrm>
            <a:off x="188259" y="1102658"/>
            <a:ext cx="8610600" cy="1604683"/>
          </a:xfrm>
          <a:prstGeom prst="rect">
            <a:avLst/>
          </a:prstGeom>
          <a:solidFill>
            <a:schemeClr val="bg1"/>
          </a:solidFill>
          <a:ln>
            <a:noFill/>
          </a:ln>
          <a:effectLst/>
        </p:spPr>
      </p:pic>
      <p:sp>
        <p:nvSpPr>
          <p:cNvPr id="3" name="Rectangle 2"/>
          <p:cNvSpPr/>
          <p:nvPr/>
        </p:nvSpPr>
        <p:spPr>
          <a:xfrm>
            <a:off x="170330" y="1752600"/>
            <a:ext cx="3733800" cy="1066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19801" y="1102658"/>
            <a:ext cx="2779058" cy="802341"/>
          </a:xfrm>
          <a:prstGeom prst="rect">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descr="Logo 2.jpg"/>
          <p:cNvPicPr>
            <a:picLocks/>
          </p:cNvPicPr>
          <p:nvPr/>
        </p:nvPicPr>
        <p:blipFill>
          <a:blip r:embed="rId4" cstate="print"/>
          <a:srcRect l="7208" t="6719" r="46367" b="13834"/>
          <a:stretch>
            <a:fillRect/>
          </a:stretch>
        </p:blipFill>
        <p:spPr bwMode="auto">
          <a:xfrm>
            <a:off x="152400" y="152400"/>
            <a:ext cx="914400" cy="838200"/>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2750425003"/>
              </p:ext>
            </p:extLst>
          </p:nvPr>
        </p:nvGraphicFramePr>
        <p:xfrm>
          <a:off x="188258" y="3048000"/>
          <a:ext cx="8610599" cy="3252394"/>
        </p:xfrm>
        <a:graphic>
          <a:graphicData uri="http://schemas.openxmlformats.org/drawingml/2006/table">
            <a:tbl>
              <a:tblPr firstRow="1" firstCol="1" bandRow="1">
                <a:tableStyleId>{5C22544A-7EE6-4342-B048-85BDC9FD1C3A}</a:tableStyleId>
              </a:tblPr>
              <a:tblGrid>
                <a:gridCol w="1124162"/>
                <a:gridCol w="2702771"/>
                <a:gridCol w="4783666"/>
              </a:tblGrid>
              <a:tr h="785851">
                <a:tc>
                  <a:txBody>
                    <a:bodyPr/>
                    <a:lstStyle/>
                    <a:p>
                      <a:pPr marL="0" marR="0" algn="ctr">
                        <a:lnSpc>
                          <a:spcPct val="115000"/>
                        </a:lnSpc>
                        <a:spcBef>
                          <a:spcPts val="0"/>
                        </a:spcBef>
                        <a:spcAft>
                          <a:spcPts val="0"/>
                        </a:spcAft>
                      </a:pPr>
                      <a:r>
                        <a:rPr lang="en-US" sz="2400" dirty="0">
                          <a:effectLst/>
                        </a:rPr>
                        <a:t>QPR </a:t>
                      </a:r>
                      <a:r>
                        <a:rPr lang="en-US" sz="2400" dirty="0" smtClean="0">
                          <a:effectLst/>
                        </a:rPr>
                        <a:t>Line</a:t>
                      </a:r>
                      <a:endParaRPr lang="en-US" sz="24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400" dirty="0">
                          <a:effectLst/>
                        </a:rPr>
                        <a:t>Performance Measure</a:t>
                      </a:r>
                      <a:endParaRPr lang="en-US" sz="24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400" dirty="0">
                          <a:effectLst/>
                        </a:rPr>
                        <a:t>Related Data Element </a:t>
                      </a:r>
                      <a:r>
                        <a:rPr lang="en-US" sz="2400" dirty="0" smtClean="0">
                          <a:effectLst/>
                        </a:rPr>
                        <a:t>(DE) and </a:t>
                      </a:r>
                      <a:r>
                        <a:rPr lang="en-US" sz="2400" dirty="0">
                          <a:effectLst/>
                        </a:rPr>
                        <a:t>Code Value</a:t>
                      </a:r>
                      <a:endParaRPr lang="en-US" sz="2400" dirty="0">
                        <a:effectLst/>
                        <a:latin typeface="Calibri"/>
                        <a:ea typeface="Calibri"/>
                        <a:cs typeface="Times New Roman"/>
                      </a:endParaRPr>
                    </a:p>
                  </a:txBody>
                  <a:tcPr marL="68580" marR="68580" marT="0" marB="0" anchor="ctr"/>
                </a:tc>
              </a:tr>
              <a:tr h="728650">
                <a:tc>
                  <a:txBody>
                    <a:bodyPr/>
                    <a:lstStyle/>
                    <a:p>
                      <a:pPr marL="0" marR="0" algn="ctr">
                        <a:lnSpc>
                          <a:spcPct val="115000"/>
                        </a:lnSpc>
                        <a:spcBef>
                          <a:spcPts val="0"/>
                        </a:spcBef>
                        <a:spcAft>
                          <a:spcPts val="0"/>
                        </a:spcAft>
                      </a:pPr>
                      <a:r>
                        <a:rPr lang="en-US" sz="2400">
                          <a:effectLst/>
                        </a:rPr>
                        <a:t>1</a:t>
                      </a:r>
                      <a:endParaRPr lang="en-US" sz="24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400">
                          <a:effectLst/>
                        </a:rPr>
                        <a:t>Total Exiters</a:t>
                      </a:r>
                      <a:endParaRPr lang="en-US" sz="24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400" dirty="0">
                          <a:effectLst/>
                        </a:rPr>
                        <a:t>DE 302 Date of Exit </a:t>
                      </a:r>
                      <a:r>
                        <a:rPr lang="en-US" sz="2400" dirty="0" smtClean="0">
                          <a:effectLst/>
                        </a:rPr>
                        <a:t>YYYYMMDD </a:t>
                      </a:r>
                      <a:endParaRPr lang="en-US" sz="2400" dirty="0">
                        <a:effectLst/>
                        <a:latin typeface="Calibri"/>
                        <a:ea typeface="Calibri"/>
                        <a:cs typeface="Times New Roman"/>
                      </a:endParaRPr>
                    </a:p>
                  </a:txBody>
                  <a:tcPr marL="68580" marR="68580" marT="0" marB="0" anchor="ctr"/>
                </a:tc>
              </a:tr>
              <a:tr h="728650">
                <a:tc>
                  <a:txBody>
                    <a:bodyPr/>
                    <a:lstStyle/>
                    <a:p>
                      <a:pPr marL="0" marR="0" algn="ctr">
                        <a:lnSpc>
                          <a:spcPct val="115000"/>
                        </a:lnSpc>
                        <a:spcBef>
                          <a:spcPts val="0"/>
                        </a:spcBef>
                        <a:spcAft>
                          <a:spcPts val="0"/>
                        </a:spcAft>
                      </a:pPr>
                      <a:r>
                        <a:rPr lang="en-US" sz="2400">
                          <a:effectLst/>
                        </a:rPr>
                        <a:t>2</a:t>
                      </a:r>
                      <a:endParaRPr lang="en-US" sz="24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400">
                          <a:effectLst/>
                        </a:rPr>
                        <a:t>Total Participants Served</a:t>
                      </a:r>
                      <a:endParaRPr lang="en-US" sz="24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400" dirty="0">
                          <a:effectLst/>
                        </a:rPr>
                        <a:t>DE 301 Date of Program </a:t>
                      </a:r>
                      <a:r>
                        <a:rPr lang="en-US" sz="2400" dirty="0" smtClean="0">
                          <a:effectLst/>
                        </a:rPr>
                        <a:t>Participation</a:t>
                      </a:r>
                      <a:endParaRPr lang="en-US" sz="2400" dirty="0">
                        <a:effectLst/>
                      </a:endParaRPr>
                    </a:p>
                  </a:txBody>
                  <a:tcPr marL="68580" marR="68580" marT="0" marB="0" anchor="ctr"/>
                </a:tc>
              </a:tr>
              <a:tr h="728650">
                <a:tc>
                  <a:txBody>
                    <a:bodyPr/>
                    <a:lstStyle/>
                    <a:p>
                      <a:pPr marL="0" marR="0" algn="ctr">
                        <a:lnSpc>
                          <a:spcPct val="115000"/>
                        </a:lnSpc>
                        <a:spcBef>
                          <a:spcPts val="0"/>
                        </a:spcBef>
                        <a:spcAft>
                          <a:spcPts val="0"/>
                        </a:spcAft>
                      </a:pPr>
                      <a:r>
                        <a:rPr lang="en-US" sz="2400">
                          <a:effectLst/>
                        </a:rPr>
                        <a:t>3</a:t>
                      </a:r>
                      <a:endParaRPr lang="en-US" sz="24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400">
                          <a:effectLst/>
                        </a:rPr>
                        <a:t>New Participants Served</a:t>
                      </a:r>
                      <a:endParaRPr lang="en-US" sz="24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400" dirty="0">
                          <a:effectLst/>
                        </a:rPr>
                        <a:t>DE 301 Date of Program Participation</a:t>
                      </a:r>
                      <a:endParaRPr lang="en-US" sz="2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839131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0391"/>
            <a:ext cx="5687290" cy="1066800"/>
          </a:xfrm>
        </p:spPr>
        <p:txBody>
          <a:bodyPr>
            <a:noAutofit/>
          </a:bodyPr>
          <a:lstStyle/>
          <a:p>
            <a:pPr algn="r"/>
            <a:r>
              <a:rPr lang="en-US" b="1" dirty="0" smtClean="0">
                <a:latin typeface="Candara" panose="020E0502030303020204" pitchFamily="34" charset="0"/>
              </a:rPr>
              <a:t>H-1B Ready to Work QPR Form 9166</a:t>
            </a:r>
            <a:br>
              <a:rPr lang="en-US" b="1" dirty="0" smtClean="0">
                <a:latin typeface="Candara" panose="020E0502030303020204" pitchFamily="34" charset="0"/>
              </a:rPr>
            </a:br>
            <a:r>
              <a:rPr lang="en-US" b="1" dirty="0" smtClean="0">
                <a:latin typeface="Candara" panose="020E0502030303020204" pitchFamily="34" charset="0"/>
              </a:rPr>
              <a:t>Section B.1 Total </a:t>
            </a:r>
            <a:r>
              <a:rPr lang="en-US" b="1" dirty="0" err="1" smtClean="0">
                <a:latin typeface="Candara" panose="020E0502030303020204" pitchFamily="34" charset="0"/>
              </a:rPr>
              <a:t>Exiters</a:t>
            </a:r>
            <a:endParaRPr lang="en-US" dirty="0">
              <a:latin typeface="Candara" panose="020E0502030303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1960" b="6031"/>
          <a:stretch/>
        </p:blipFill>
        <p:spPr bwMode="auto">
          <a:xfrm>
            <a:off x="222018" y="1090202"/>
            <a:ext cx="8610600" cy="1259541"/>
          </a:xfrm>
          <a:prstGeom prst="rect">
            <a:avLst/>
          </a:prstGeom>
          <a:solidFill>
            <a:schemeClr val="bg1"/>
          </a:solidFill>
          <a:ln>
            <a:noFill/>
          </a:ln>
          <a:effectLst/>
        </p:spPr>
      </p:pic>
      <p:sp>
        <p:nvSpPr>
          <p:cNvPr id="3" name="Rectangle 2"/>
          <p:cNvSpPr/>
          <p:nvPr/>
        </p:nvSpPr>
        <p:spPr>
          <a:xfrm>
            <a:off x="170330" y="1752600"/>
            <a:ext cx="37338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sz="quarter" idx="1"/>
          </p:nvPr>
        </p:nvSpPr>
        <p:spPr>
          <a:xfrm>
            <a:off x="214302" y="4191000"/>
            <a:ext cx="8777298" cy="2209800"/>
          </a:xfrm>
        </p:spPr>
        <p:txBody>
          <a:bodyPr>
            <a:noAutofit/>
          </a:bodyPr>
          <a:lstStyle/>
          <a:p>
            <a:pPr marL="0" indent="0">
              <a:spcBef>
                <a:spcPts val="0"/>
              </a:spcBef>
              <a:spcAft>
                <a:spcPts val="0"/>
              </a:spcAft>
              <a:buNone/>
            </a:pPr>
            <a:r>
              <a:rPr lang="en-US" sz="1800" b="1" dirty="0" smtClean="0">
                <a:latin typeface="+mj-lt"/>
              </a:rPr>
              <a:t>Definition</a:t>
            </a:r>
            <a:endParaRPr lang="en-US" sz="1800" b="1" dirty="0">
              <a:latin typeface="+mj-lt"/>
            </a:endParaRPr>
          </a:p>
          <a:p>
            <a:pPr>
              <a:spcBef>
                <a:spcPts val="0"/>
              </a:spcBef>
              <a:spcAft>
                <a:spcPts val="0"/>
              </a:spcAft>
            </a:pPr>
            <a:r>
              <a:rPr lang="en-US" sz="1800" dirty="0" smtClean="0">
                <a:solidFill>
                  <a:schemeClr val="tx1"/>
                </a:solidFill>
                <a:latin typeface="+mj-lt"/>
              </a:rPr>
              <a:t>No longer receiving grant funded services for </a:t>
            </a:r>
            <a:r>
              <a:rPr lang="en-US" sz="1800" b="1" dirty="0" smtClean="0">
                <a:solidFill>
                  <a:schemeClr val="tx1"/>
                </a:solidFill>
                <a:latin typeface="+mj-lt"/>
              </a:rPr>
              <a:t>90 consecutive days</a:t>
            </a:r>
            <a:r>
              <a:rPr lang="en-US" sz="1800" dirty="0" smtClean="0">
                <a:solidFill>
                  <a:schemeClr val="tx1"/>
                </a:solidFill>
                <a:latin typeface="+mj-lt"/>
              </a:rPr>
              <a:t>, has no gap in service, and not scheduled for future services; Date of Exit is retroactively applied from the last date of service.</a:t>
            </a:r>
          </a:p>
          <a:p>
            <a:pPr marL="0" indent="0">
              <a:spcBef>
                <a:spcPts val="0"/>
              </a:spcBef>
              <a:spcAft>
                <a:spcPts val="0"/>
              </a:spcAft>
              <a:buNone/>
            </a:pPr>
            <a:endParaRPr lang="en-US" sz="1800" b="1" dirty="0">
              <a:latin typeface="+mj-lt"/>
            </a:endParaRPr>
          </a:p>
          <a:p>
            <a:pPr marL="0" indent="0">
              <a:spcBef>
                <a:spcPts val="0"/>
              </a:spcBef>
              <a:spcAft>
                <a:spcPts val="0"/>
              </a:spcAft>
              <a:buNone/>
            </a:pPr>
            <a:r>
              <a:rPr lang="en-US" sz="1800" b="1" dirty="0" smtClean="0">
                <a:latin typeface="+mj-lt"/>
              </a:rPr>
              <a:t>General Tips</a:t>
            </a:r>
            <a:endParaRPr lang="en-US" sz="1800" b="1" dirty="0">
              <a:latin typeface="+mj-lt"/>
            </a:endParaRPr>
          </a:p>
          <a:p>
            <a:pPr>
              <a:spcBef>
                <a:spcPts val="0"/>
              </a:spcBef>
              <a:spcAft>
                <a:spcPts val="0"/>
              </a:spcAft>
            </a:pPr>
            <a:r>
              <a:rPr lang="en-US" sz="1800" dirty="0" smtClean="0">
                <a:solidFill>
                  <a:schemeClr val="tx1"/>
                </a:solidFill>
                <a:latin typeface="+mj-lt"/>
              </a:rPr>
              <a:t>Date </a:t>
            </a:r>
            <a:r>
              <a:rPr lang="en-US" sz="1800" dirty="0">
                <a:solidFill>
                  <a:schemeClr val="tx1"/>
                </a:solidFill>
                <a:latin typeface="+mj-lt"/>
              </a:rPr>
              <a:t>of </a:t>
            </a:r>
            <a:r>
              <a:rPr lang="en-US" sz="1800" dirty="0" smtClean="0">
                <a:solidFill>
                  <a:schemeClr val="tx1"/>
                </a:solidFill>
                <a:latin typeface="+mj-lt"/>
              </a:rPr>
              <a:t>exit </a:t>
            </a:r>
            <a:r>
              <a:rPr lang="en-US" sz="1800" dirty="0">
                <a:solidFill>
                  <a:schemeClr val="tx1"/>
                </a:solidFill>
                <a:latin typeface="+mj-lt"/>
              </a:rPr>
              <a:t>is reported </a:t>
            </a:r>
            <a:r>
              <a:rPr lang="en-US" sz="1800" dirty="0" smtClean="0">
                <a:solidFill>
                  <a:schemeClr val="tx1"/>
                </a:solidFill>
                <a:latin typeface="+mj-lt"/>
              </a:rPr>
              <a:t>retroactively.</a:t>
            </a:r>
          </a:p>
          <a:p>
            <a:pPr>
              <a:spcBef>
                <a:spcPts val="0"/>
              </a:spcBef>
              <a:spcAft>
                <a:spcPts val="0"/>
              </a:spcAft>
            </a:pPr>
            <a:r>
              <a:rPr lang="en-US" sz="1800" dirty="0" smtClean="0">
                <a:solidFill>
                  <a:schemeClr val="tx1"/>
                </a:solidFill>
                <a:latin typeface="+mj-lt"/>
              </a:rPr>
              <a:t>Date of Exit vs. Exit Date</a:t>
            </a:r>
            <a:endParaRPr lang="en-US" sz="1800" dirty="0">
              <a:solidFill>
                <a:schemeClr val="tx1"/>
              </a:solidFill>
              <a:latin typeface="+mj-lt"/>
            </a:endParaRPr>
          </a:p>
        </p:txBody>
      </p:sp>
      <p:sp>
        <p:nvSpPr>
          <p:cNvPr id="7" name="Rectangle 6"/>
          <p:cNvSpPr/>
          <p:nvPr/>
        </p:nvSpPr>
        <p:spPr>
          <a:xfrm>
            <a:off x="6019801" y="1102658"/>
            <a:ext cx="2779058" cy="802341"/>
          </a:xfrm>
          <a:prstGeom prst="rect">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descr="Logo 2.jpg"/>
          <p:cNvPicPr>
            <a:picLocks/>
          </p:cNvPicPr>
          <p:nvPr/>
        </p:nvPicPr>
        <p:blipFill>
          <a:blip r:embed="rId4" cstate="print"/>
          <a:srcRect l="7208" t="6719" r="46367" b="13834"/>
          <a:stretch>
            <a:fillRect/>
          </a:stretch>
        </p:blipFill>
        <p:spPr bwMode="auto">
          <a:xfrm>
            <a:off x="152400" y="152400"/>
            <a:ext cx="914400" cy="838200"/>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289130781"/>
              </p:ext>
            </p:extLst>
          </p:nvPr>
        </p:nvGraphicFramePr>
        <p:xfrm>
          <a:off x="381000" y="2514600"/>
          <a:ext cx="8229601" cy="1615440"/>
        </p:xfrm>
        <a:graphic>
          <a:graphicData uri="http://schemas.openxmlformats.org/drawingml/2006/table">
            <a:tbl>
              <a:tblPr firstRow="1" firstCol="1" bandRow="1">
                <a:tableStyleId>{5C22544A-7EE6-4342-B048-85BDC9FD1C3A}</a:tableStyleId>
              </a:tblPr>
              <a:tblGrid>
                <a:gridCol w="423317"/>
                <a:gridCol w="1481683"/>
                <a:gridCol w="2057400"/>
                <a:gridCol w="1837046"/>
                <a:gridCol w="2430155"/>
              </a:tblGrid>
              <a:tr h="276860">
                <a:tc>
                  <a:txBody>
                    <a:bodyPr/>
                    <a:lstStyle/>
                    <a:p>
                      <a:pPr marL="0" marR="0" algn="ctr">
                        <a:spcBef>
                          <a:spcPts val="0"/>
                        </a:spcBef>
                        <a:spcAft>
                          <a:spcPts val="0"/>
                        </a:spcAft>
                      </a:pPr>
                      <a:r>
                        <a:rPr lang="en-US" sz="1600" dirty="0">
                          <a:effectLst/>
                        </a:rPr>
                        <a:t> </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a:effectLst/>
                        </a:rPr>
                        <a:t>Performance Items</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a:effectLst/>
                        </a:rPr>
                        <a:t>Previous Quarter</a:t>
                      </a:r>
                      <a:endParaRPr lang="en-US" sz="1800" dirty="0">
                        <a:effectLst/>
                      </a:endParaRPr>
                    </a:p>
                    <a:p>
                      <a:pPr marL="0" marR="0" algn="ctr">
                        <a:spcBef>
                          <a:spcPts val="0"/>
                        </a:spcBef>
                        <a:spcAft>
                          <a:spcPts val="0"/>
                        </a:spcAft>
                      </a:pPr>
                      <a:r>
                        <a:rPr lang="en-US" sz="1600" dirty="0" smtClean="0">
                          <a:effectLst/>
                        </a:rPr>
                        <a:t>(3/31/15)</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a:effectLst/>
                        </a:rPr>
                        <a:t>Current Quarter</a:t>
                      </a:r>
                      <a:endParaRPr lang="en-US" sz="1800" dirty="0">
                        <a:effectLst/>
                      </a:endParaRPr>
                    </a:p>
                    <a:p>
                      <a:pPr marL="0" marR="0" algn="ctr">
                        <a:spcBef>
                          <a:spcPts val="0"/>
                        </a:spcBef>
                        <a:spcAft>
                          <a:spcPts val="0"/>
                        </a:spcAft>
                      </a:pPr>
                      <a:r>
                        <a:rPr lang="en-US" sz="1600" dirty="0" smtClean="0">
                          <a:effectLst/>
                        </a:rPr>
                        <a:t>(6/30/15)</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a:effectLst/>
                        </a:rPr>
                        <a:t>Cumulative Grant-to-Date </a:t>
                      </a:r>
                      <a:r>
                        <a:rPr lang="en-US" sz="1600" dirty="0" smtClean="0">
                          <a:effectLst/>
                        </a:rPr>
                        <a:t>(6/30/15)</a:t>
                      </a:r>
                      <a:endParaRPr lang="en-US" sz="1800" dirty="0">
                        <a:effectLst/>
                        <a:latin typeface="Times New Roman"/>
                        <a:ea typeface="Times New Roman"/>
                      </a:endParaRPr>
                    </a:p>
                  </a:txBody>
                  <a:tcPr marL="68580" marR="68580" marT="0" marB="0"/>
                </a:tc>
              </a:tr>
              <a:tr h="655320">
                <a:tc>
                  <a:txBody>
                    <a:bodyPr/>
                    <a:lstStyle/>
                    <a:p>
                      <a:pPr marL="0" marR="0">
                        <a:spcBef>
                          <a:spcPts val="600"/>
                        </a:spcBef>
                        <a:spcAft>
                          <a:spcPts val="0"/>
                        </a:spcAft>
                      </a:pPr>
                      <a:r>
                        <a:rPr lang="en-US" sz="1600">
                          <a:effectLst/>
                        </a:rPr>
                        <a:t>1.</a:t>
                      </a:r>
                      <a:endParaRPr lang="en-US" sz="1800">
                        <a:effectLst/>
                        <a:latin typeface="Times New Roman"/>
                        <a:ea typeface="Times New Roman"/>
                      </a:endParaRPr>
                    </a:p>
                  </a:txBody>
                  <a:tcPr marL="68580" marR="68580" marT="0" marB="0"/>
                </a:tc>
                <a:tc>
                  <a:txBody>
                    <a:bodyPr/>
                    <a:lstStyle/>
                    <a:p>
                      <a:pPr marL="0" marR="0">
                        <a:spcBef>
                          <a:spcPts val="600"/>
                        </a:spcBef>
                        <a:spcAft>
                          <a:spcPts val="0"/>
                        </a:spcAft>
                      </a:pPr>
                      <a:r>
                        <a:rPr lang="en-US" sz="1600" dirty="0">
                          <a:effectLst/>
                        </a:rPr>
                        <a:t>Total </a:t>
                      </a:r>
                      <a:r>
                        <a:rPr lang="en-US" sz="1600" dirty="0" err="1">
                          <a:effectLst/>
                        </a:rPr>
                        <a:t>Exiters</a:t>
                      </a:r>
                      <a:endParaRPr lang="en-US" sz="1800" dirty="0">
                        <a:effectLst/>
                        <a:latin typeface="Times New Roman"/>
                        <a:ea typeface="Times New Roman"/>
                      </a:endParaRPr>
                    </a:p>
                  </a:txBody>
                  <a:tcPr marL="68580" marR="68580" marT="0" marB="0"/>
                </a:tc>
                <a:tc>
                  <a:txBody>
                    <a:bodyPr/>
                    <a:lstStyle/>
                    <a:p>
                      <a:pPr marL="0" marR="0">
                        <a:spcBef>
                          <a:spcPts val="600"/>
                        </a:spcBef>
                        <a:spcAft>
                          <a:spcPts val="0"/>
                        </a:spcAft>
                      </a:pPr>
                      <a:r>
                        <a:rPr lang="en-US" sz="1600" dirty="0" smtClean="0">
                          <a:effectLst/>
                        </a:rPr>
                        <a:t>DE</a:t>
                      </a:r>
                      <a:r>
                        <a:rPr lang="en-US" sz="1600" baseline="0" dirty="0" smtClean="0">
                          <a:effectLst/>
                        </a:rPr>
                        <a:t> 302: </a:t>
                      </a:r>
                      <a:r>
                        <a:rPr lang="en-US" sz="1600" dirty="0" smtClean="0">
                          <a:effectLst/>
                        </a:rPr>
                        <a:t>Date </a:t>
                      </a:r>
                      <a:r>
                        <a:rPr lang="en-US" sz="1600" dirty="0">
                          <a:effectLst/>
                        </a:rPr>
                        <a:t>of Exit </a:t>
                      </a:r>
                      <a:endParaRPr lang="en-US" sz="1600" dirty="0" smtClean="0">
                        <a:effectLst/>
                      </a:endParaRPr>
                    </a:p>
                    <a:p>
                      <a:pPr marL="0" marR="0">
                        <a:spcBef>
                          <a:spcPts val="600"/>
                        </a:spcBef>
                        <a:spcAft>
                          <a:spcPts val="0"/>
                        </a:spcAft>
                      </a:pPr>
                      <a:r>
                        <a:rPr lang="en-US" sz="1600" dirty="0" smtClean="0">
                          <a:effectLst/>
                        </a:rPr>
                        <a:t>is </a:t>
                      </a:r>
                      <a:r>
                        <a:rPr lang="en-US" sz="1600" dirty="0">
                          <a:effectLst/>
                        </a:rPr>
                        <a:t>in the quarter before the previous </a:t>
                      </a:r>
                      <a:r>
                        <a:rPr lang="en-US" sz="1600" dirty="0" smtClean="0">
                          <a:effectLst/>
                        </a:rPr>
                        <a:t>quarter</a:t>
                      </a:r>
                      <a:r>
                        <a:rPr lang="en-US" sz="1600" baseline="0" dirty="0" smtClean="0">
                          <a:effectLst/>
                        </a:rPr>
                        <a:t> </a:t>
                      </a:r>
                    </a:p>
                    <a:p>
                      <a:pPr marL="0" marR="0">
                        <a:spcBef>
                          <a:spcPts val="600"/>
                        </a:spcBef>
                        <a:spcAft>
                          <a:spcPts val="0"/>
                        </a:spcAft>
                      </a:pPr>
                      <a:r>
                        <a:rPr lang="en-US" sz="1600" b="1" baseline="0" dirty="0" smtClean="0">
                          <a:effectLst/>
                        </a:rPr>
                        <a:t>(12/31/15)</a:t>
                      </a:r>
                      <a:endParaRPr lang="en-US" sz="1800" b="1" dirty="0">
                        <a:effectLst/>
                        <a:latin typeface="Times New Roman"/>
                        <a:ea typeface="Times New Roman"/>
                      </a:endParaRPr>
                    </a:p>
                  </a:txBody>
                  <a:tcPr marL="68580" marR="68580" marT="0" marB="0"/>
                </a:tc>
                <a:tc>
                  <a:txBody>
                    <a:bodyPr/>
                    <a:lstStyle/>
                    <a:p>
                      <a:pPr marL="0" marR="0">
                        <a:spcBef>
                          <a:spcPts val="600"/>
                        </a:spcBef>
                        <a:spcAft>
                          <a:spcPts val="0"/>
                        </a:spcAft>
                      </a:pPr>
                      <a:r>
                        <a:rPr lang="en-US" sz="1600" dirty="0" smtClean="0">
                          <a:effectLst/>
                        </a:rPr>
                        <a:t>DE</a:t>
                      </a:r>
                      <a:r>
                        <a:rPr lang="en-US" sz="1600" baseline="0" dirty="0" smtClean="0">
                          <a:effectLst/>
                        </a:rPr>
                        <a:t> 302: </a:t>
                      </a:r>
                      <a:r>
                        <a:rPr lang="en-US" sz="1600" dirty="0" smtClean="0">
                          <a:effectLst/>
                        </a:rPr>
                        <a:t>Date of Exit </a:t>
                      </a:r>
                    </a:p>
                    <a:p>
                      <a:pPr marL="0" marR="0">
                        <a:spcBef>
                          <a:spcPts val="600"/>
                        </a:spcBef>
                        <a:spcAft>
                          <a:spcPts val="0"/>
                        </a:spcAft>
                      </a:pPr>
                      <a:r>
                        <a:rPr lang="en-US" sz="1600" dirty="0" smtClean="0">
                          <a:effectLst/>
                        </a:rPr>
                        <a:t>is </a:t>
                      </a:r>
                      <a:r>
                        <a:rPr lang="en-US" sz="1600" dirty="0">
                          <a:effectLst/>
                        </a:rPr>
                        <a:t>in the previous </a:t>
                      </a:r>
                      <a:r>
                        <a:rPr lang="en-US" sz="1600" dirty="0" smtClean="0">
                          <a:effectLst/>
                        </a:rPr>
                        <a:t>Quarter</a:t>
                      </a:r>
                    </a:p>
                    <a:p>
                      <a:pPr marL="0" marR="0">
                        <a:spcBef>
                          <a:spcPts val="600"/>
                        </a:spcBef>
                        <a:spcAft>
                          <a:spcPts val="0"/>
                        </a:spcAft>
                      </a:pPr>
                      <a:r>
                        <a:rPr lang="en-US" sz="1600" b="1" dirty="0" smtClean="0">
                          <a:effectLst/>
                          <a:latin typeface="+mn-lt"/>
                          <a:ea typeface="Times New Roman"/>
                        </a:rPr>
                        <a:t>(3/31/15)</a:t>
                      </a:r>
                      <a:endParaRPr lang="en-US" sz="1800" b="1" dirty="0">
                        <a:effectLst/>
                        <a:latin typeface="+mn-lt"/>
                        <a:ea typeface="Times New Roman"/>
                      </a:endParaRPr>
                    </a:p>
                  </a:txBody>
                  <a:tcPr marL="68580" marR="68580" marT="0" marB="0"/>
                </a:tc>
                <a:tc>
                  <a:txBody>
                    <a:bodyPr/>
                    <a:lstStyle/>
                    <a:p>
                      <a:pPr marL="0" marR="0">
                        <a:spcBef>
                          <a:spcPts val="600"/>
                        </a:spcBef>
                        <a:spcAft>
                          <a:spcPts val="0"/>
                        </a:spcAft>
                      </a:pPr>
                      <a:r>
                        <a:rPr lang="en-US" sz="1600" dirty="0" smtClean="0">
                          <a:effectLst/>
                        </a:rPr>
                        <a:t>DE</a:t>
                      </a:r>
                      <a:r>
                        <a:rPr lang="en-US" sz="1600" baseline="0" dirty="0" smtClean="0">
                          <a:effectLst/>
                        </a:rPr>
                        <a:t> 302: </a:t>
                      </a:r>
                      <a:r>
                        <a:rPr lang="en-US" sz="1600" dirty="0" smtClean="0">
                          <a:effectLst/>
                        </a:rPr>
                        <a:t>Date of Exit </a:t>
                      </a:r>
                    </a:p>
                    <a:p>
                      <a:pPr marL="0" marR="0">
                        <a:spcBef>
                          <a:spcPts val="600"/>
                        </a:spcBef>
                        <a:spcAft>
                          <a:spcPts val="0"/>
                        </a:spcAft>
                      </a:pPr>
                      <a:r>
                        <a:rPr lang="en-US" sz="1600" dirty="0" smtClean="0">
                          <a:effectLst/>
                        </a:rPr>
                        <a:t>is </a:t>
                      </a:r>
                      <a:r>
                        <a:rPr lang="en-US" sz="1600" dirty="0">
                          <a:effectLst/>
                        </a:rPr>
                        <a:t>before the end of the Previous </a:t>
                      </a:r>
                      <a:r>
                        <a:rPr lang="en-US" sz="1600" dirty="0" smtClean="0">
                          <a:effectLst/>
                        </a:rPr>
                        <a:t>Quarter</a:t>
                      </a:r>
                    </a:p>
                    <a:p>
                      <a:pPr marL="0" marR="0">
                        <a:spcBef>
                          <a:spcPts val="600"/>
                        </a:spcBef>
                        <a:spcAft>
                          <a:spcPts val="0"/>
                        </a:spcAft>
                      </a:pPr>
                      <a:r>
                        <a:rPr lang="en-US" sz="1600" b="1" dirty="0" smtClean="0">
                          <a:effectLst/>
                          <a:latin typeface="+mn-lt"/>
                          <a:ea typeface="Times New Roman"/>
                        </a:rPr>
                        <a:t>(3/31/15)</a:t>
                      </a:r>
                      <a:endParaRPr lang="en-US" sz="1400" b="1" dirty="0" smtClean="0">
                        <a:effectLst/>
                        <a:latin typeface="+mn-lt"/>
                        <a:ea typeface="Times New Roman"/>
                      </a:endParaRPr>
                    </a:p>
                  </a:txBody>
                  <a:tcPr marL="68580" marR="68580" marT="0" marB="0"/>
                </a:tc>
              </a:tr>
            </a:tbl>
          </a:graphicData>
        </a:graphic>
      </p:graphicFrame>
    </p:spTree>
    <p:extLst>
      <p:ext uri="{BB962C8B-B14F-4D97-AF65-F5344CB8AC3E}">
        <p14:creationId xmlns:p14="http://schemas.microsoft.com/office/powerpoint/2010/main" val="1641721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52400" y="1219200"/>
            <a:ext cx="8382000" cy="457200"/>
          </a:xfrm>
        </p:spPr>
        <p:txBody>
          <a:bodyPr>
            <a:noAutofit/>
          </a:bodyPr>
          <a:lstStyle/>
          <a:p>
            <a:pPr marL="0" indent="0">
              <a:buNone/>
            </a:pPr>
            <a:r>
              <a:rPr lang="en-US" sz="2800" b="1" dirty="0" smtClean="0">
                <a:solidFill>
                  <a:schemeClr val="tx1"/>
                </a:solidFill>
              </a:rPr>
              <a:t>“Date of Exit” vs. “Exit Date”</a:t>
            </a:r>
          </a:p>
        </p:txBody>
      </p:sp>
      <p:sp>
        <p:nvSpPr>
          <p:cNvPr id="7" name="Content Placeholder 6"/>
          <p:cNvSpPr>
            <a:spLocks noGrp="1"/>
          </p:cNvSpPr>
          <p:nvPr>
            <p:ph sz="quarter" idx="4"/>
          </p:nvPr>
        </p:nvSpPr>
        <p:spPr>
          <a:xfrm>
            <a:off x="152400" y="1752600"/>
            <a:ext cx="8763000" cy="2819400"/>
          </a:xfrm>
        </p:spPr>
        <p:txBody>
          <a:bodyPr>
            <a:normAutofit fontScale="92500" lnSpcReduction="20000"/>
          </a:bodyPr>
          <a:lstStyle/>
          <a:p>
            <a:pPr lvl="0"/>
            <a:r>
              <a:rPr lang="en-US" sz="2600" b="1" dirty="0"/>
              <a:t>Date of Exit </a:t>
            </a:r>
            <a:r>
              <a:rPr lang="en-US" sz="2600" dirty="0"/>
              <a:t>– This is the last date a participant received grant-funded services and “date of exit” is retroactively reported </a:t>
            </a:r>
            <a:endParaRPr lang="en-US" sz="2600" dirty="0" smtClean="0"/>
          </a:p>
          <a:p>
            <a:pPr marL="457200" lvl="1" indent="0">
              <a:buNone/>
            </a:pPr>
            <a:r>
              <a:rPr lang="en-US" b="1" dirty="0" smtClean="0">
                <a:solidFill>
                  <a:schemeClr val="accent2">
                    <a:lumMod val="75000"/>
                  </a:schemeClr>
                </a:solidFill>
              </a:rPr>
              <a:t>Example:</a:t>
            </a:r>
            <a:r>
              <a:rPr lang="en-US" dirty="0" smtClean="0"/>
              <a:t> A participant receives his/her last </a:t>
            </a:r>
            <a:r>
              <a:rPr lang="en-US" dirty="0"/>
              <a:t>grant funded service on March 1, </a:t>
            </a:r>
            <a:r>
              <a:rPr lang="en-US" dirty="0" smtClean="0"/>
              <a:t>2015</a:t>
            </a:r>
          </a:p>
          <a:p>
            <a:pPr lvl="1">
              <a:buFont typeface="Wingdings" panose="05000000000000000000" pitchFamily="2" charset="2"/>
              <a:buChar char="Ø"/>
            </a:pPr>
            <a:r>
              <a:rPr lang="en-US" sz="2200" dirty="0" smtClean="0"/>
              <a:t>After 90 days, “Date of Exit” = March 1, 2015</a:t>
            </a:r>
          </a:p>
          <a:p>
            <a:pPr lvl="1">
              <a:buFont typeface="Wingdings" panose="05000000000000000000" pitchFamily="2" charset="2"/>
              <a:buChar char="Ø"/>
            </a:pPr>
            <a:r>
              <a:rPr lang="en-US" sz="2200" dirty="0" smtClean="0"/>
              <a:t>If “Date of Exit” is March 1, 2015, then Date of Exit is not reported until the quarter ending September 30, 2015</a:t>
            </a:r>
            <a:endParaRPr lang="en-US" sz="2200"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16</a:t>
            </a:fld>
            <a:endParaRPr lang="en-US" dirty="0"/>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9" name="Title 1"/>
          <p:cNvSpPr txBox="1">
            <a:spLocks/>
          </p:cNvSpPr>
          <p:nvPr/>
        </p:nvSpPr>
        <p:spPr>
          <a:xfrm>
            <a:off x="2895600" y="0"/>
            <a:ext cx="62484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endParaRPr lang="en-US" b="0" dirty="0" smtClean="0">
              <a:solidFill>
                <a:schemeClr val="tx1"/>
              </a:solidFill>
              <a:latin typeface="Candara" panose="020E0502030303020204" pitchFamily="34" charset="0"/>
            </a:endParaRPr>
          </a:p>
        </p:txBody>
      </p:sp>
      <p:sp>
        <p:nvSpPr>
          <p:cNvPr id="10" name="Title 1"/>
          <p:cNvSpPr txBox="1">
            <a:spLocks/>
          </p:cNvSpPr>
          <p:nvPr/>
        </p:nvSpPr>
        <p:spPr>
          <a:xfrm>
            <a:off x="1219200" y="228600"/>
            <a:ext cx="7696200" cy="6858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r"/>
            <a:r>
              <a:rPr lang="en-US" sz="2800" dirty="0">
                <a:latin typeface="Candara" pitchFamily="34" charset="0"/>
              </a:rPr>
              <a:t>H-1B Ready to Work QPR Form 9166</a:t>
            </a:r>
            <a:br>
              <a:rPr lang="en-US" sz="2800" dirty="0">
                <a:latin typeface="Candara" pitchFamily="34" charset="0"/>
              </a:rPr>
            </a:br>
            <a:r>
              <a:rPr lang="en-US" sz="2800" dirty="0">
                <a:latin typeface="Candara" pitchFamily="34" charset="0"/>
              </a:rPr>
              <a:t>Section B1. Total </a:t>
            </a:r>
            <a:r>
              <a:rPr lang="en-US" sz="2800" dirty="0" err="1">
                <a:latin typeface="Candara" pitchFamily="34" charset="0"/>
              </a:rPr>
              <a:t>Exiters</a:t>
            </a:r>
            <a:endParaRPr lang="en-US" sz="2800" dirty="0">
              <a:latin typeface="Candara" panose="020E0502030303020204" pitchFamily="34" charset="0"/>
            </a:endParaRPr>
          </a:p>
        </p:txBody>
      </p:sp>
      <p:sp>
        <p:nvSpPr>
          <p:cNvPr id="11" name="Content Placeholder 6"/>
          <p:cNvSpPr txBox="1">
            <a:spLocks/>
          </p:cNvSpPr>
          <p:nvPr/>
        </p:nvSpPr>
        <p:spPr>
          <a:xfrm>
            <a:off x="152400" y="4724400"/>
            <a:ext cx="8763000" cy="1981200"/>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18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16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16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b="1" dirty="0" smtClean="0"/>
              <a:t>Exit Date </a:t>
            </a:r>
            <a:r>
              <a:rPr lang="en-US" dirty="0" smtClean="0"/>
              <a:t>– This is the date that a participant is reported as an </a:t>
            </a:r>
            <a:r>
              <a:rPr lang="en-US" dirty="0" err="1" smtClean="0"/>
              <a:t>exiter</a:t>
            </a:r>
            <a:r>
              <a:rPr lang="en-US" dirty="0" smtClean="0"/>
              <a:t>, i.e. the 91st day after their “date of exit”</a:t>
            </a:r>
          </a:p>
          <a:p>
            <a:pPr marL="457200" lvl="1" indent="0">
              <a:buNone/>
            </a:pPr>
            <a:r>
              <a:rPr lang="en-US" dirty="0" smtClean="0"/>
              <a:t>HUB will report participants that exit in the correct reporting quarter, by capturing those participants that have a “date of exit” that falls within he previous reporting quarter. </a:t>
            </a:r>
          </a:p>
        </p:txBody>
      </p:sp>
    </p:spTree>
    <p:extLst>
      <p:ext uri="{BB962C8B-B14F-4D97-AF65-F5344CB8AC3E}">
        <p14:creationId xmlns:p14="http://schemas.microsoft.com/office/powerpoint/2010/main" val="1692616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idx="4294967295"/>
          </p:nvPr>
        </p:nvSpPr>
        <p:spPr>
          <a:xfrm>
            <a:off x="492422" y="1066800"/>
            <a:ext cx="7553325" cy="777875"/>
          </a:xfrm>
        </p:spPr>
        <p:txBody>
          <a:bodyPr>
            <a:normAutofit/>
          </a:bodyPr>
          <a:lstStyle/>
          <a:p>
            <a:r>
              <a:rPr lang="en-US" altLang="en-US" sz="3600" dirty="0" smtClean="0">
                <a:solidFill>
                  <a:schemeClr val="tx1"/>
                </a:solidFill>
                <a:effectLst/>
              </a:rPr>
              <a:t>Reporting Date of Exit</a:t>
            </a:r>
            <a:endParaRPr lang="en-US" altLang="en-US" sz="3600" dirty="0">
              <a:solidFill>
                <a:schemeClr val="tx1"/>
              </a:solidFill>
              <a:effectLst/>
            </a:endParaRPr>
          </a:p>
        </p:txBody>
      </p:sp>
      <p:sp>
        <p:nvSpPr>
          <p:cNvPr id="435204" name="Footer Placeholder 3"/>
          <p:cNvSpPr txBox="1">
            <a:spLocks noGrp="1"/>
          </p:cNvSpPr>
          <p:nvPr/>
        </p:nvSpPr>
        <p:spPr bwMode="auto">
          <a:xfrm>
            <a:off x="204788" y="6425974"/>
            <a:ext cx="6169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sz="800" b="0">
              <a:solidFill>
                <a:srgbClr val="C00000"/>
              </a:solidFill>
            </a:endParaRPr>
          </a:p>
        </p:txBody>
      </p:sp>
      <p:sp>
        <p:nvSpPr>
          <p:cNvPr id="435205" name="Rectangle 5"/>
          <p:cNvSpPr>
            <a:spLocks noChangeArrowheads="1"/>
          </p:cNvSpPr>
          <p:nvPr/>
        </p:nvSpPr>
        <p:spPr bwMode="auto">
          <a:xfrm>
            <a:off x="403058" y="3767865"/>
            <a:ext cx="8286750" cy="876300"/>
          </a:xfrm>
          <a:prstGeom prst="rect">
            <a:avLst/>
          </a:prstGeom>
          <a:solidFill>
            <a:srgbClr val="FFCC66"/>
          </a:solidFill>
          <a:ln w="38100">
            <a:solidFill>
              <a:srgbClr val="000000"/>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b="0"/>
          </a:p>
        </p:txBody>
      </p:sp>
      <p:sp>
        <p:nvSpPr>
          <p:cNvPr id="435206" name="Line 6"/>
          <p:cNvSpPr>
            <a:spLocks noChangeShapeType="1"/>
          </p:cNvSpPr>
          <p:nvPr/>
        </p:nvSpPr>
        <p:spPr bwMode="auto">
          <a:xfrm rot="19781518" flipH="1">
            <a:off x="362794" y="3477568"/>
            <a:ext cx="652868" cy="12183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5207" name="Line 7"/>
          <p:cNvSpPr>
            <a:spLocks noChangeShapeType="1"/>
          </p:cNvSpPr>
          <p:nvPr/>
        </p:nvSpPr>
        <p:spPr bwMode="auto">
          <a:xfrm rot="19781518" flipH="1">
            <a:off x="3203002" y="3413932"/>
            <a:ext cx="830263" cy="14922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5208" name="Line 8"/>
          <p:cNvSpPr>
            <a:spLocks noChangeShapeType="1"/>
          </p:cNvSpPr>
          <p:nvPr/>
        </p:nvSpPr>
        <p:spPr bwMode="auto">
          <a:xfrm>
            <a:off x="3276600" y="3805965"/>
            <a:ext cx="1588" cy="800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5209" name="Line 9"/>
          <p:cNvSpPr>
            <a:spLocks noChangeShapeType="1"/>
          </p:cNvSpPr>
          <p:nvPr/>
        </p:nvSpPr>
        <p:spPr bwMode="auto">
          <a:xfrm>
            <a:off x="6248400" y="3834540"/>
            <a:ext cx="1588" cy="819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5210" name="Line 10"/>
          <p:cNvSpPr>
            <a:spLocks noChangeShapeType="1"/>
          </p:cNvSpPr>
          <p:nvPr/>
        </p:nvSpPr>
        <p:spPr bwMode="auto">
          <a:xfrm rot="19781518" flipH="1">
            <a:off x="6115844" y="3340188"/>
            <a:ext cx="722312" cy="2571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5211" name="Line 11"/>
          <p:cNvSpPr>
            <a:spLocks noChangeShapeType="1"/>
          </p:cNvSpPr>
          <p:nvPr/>
        </p:nvSpPr>
        <p:spPr bwMode="auto">
          <a:xfrm flipH="1" flipV="1">
            <a:off x="407069" y="4687220"/>
            <a:ext cx="609600" cy="566569"/>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5212" name="Line 12"/>
          <p:cNvSpPr>
            <a:spLocks noChangeShapeType="1"/>
          </p:cNvSpPr>
          <p:nvPr/>
        </p:nvSpPr>
        <p:spPr bwMode="auto">
          <a:xfrm flipH="1" flipV="1">
            <a:off x="3276600" y="4687220"/>
            <a:ext cx="571500" cy="5715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5213" name="Line 13"/>
          <p:cNvSpPr>
            <a:spLocks noChangeShapeType="1"/>
          </p:cNvSpPr>
          <p:nvPr/>
        </p:nvSpPr>
        <p:spPr bwMode="auto">
          <a:xfrm flipV="1">
            <a:off x="6476999" y="5012493"/>
            <a:ext cx="1838325"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966" name="AutoShape 14"/>
          <p:cNvSpPr>
            <a:spLocks noChangeAspect="1" noChangeArrowheads="1"/>
          </p:cNvSpPr>
          <p:nvPr/>
        </p:nvSpPr>
        <p:spPr bwMode="auto">
          <a:xfrm>
            <a:off x="8134350" y="4687220"/>
            <a:ext cx="590550" cy="438150"/>
          </a:xfrm>
          <a:prstGeom prst="star5">
            <a:avLst/>
          </a:prstGeom>
          <a:solidFill>
            <a:srgbClr val="FF9933"/>
          </a:solidFill>
          <a:ln w="28575">
            <a:solidFill>
              <a:srgbClr val="000000"/>
            </a:solidFill>
            <a:miter lim="800000"/>
            <a:headEnd/>
            <a:tailEnd/>
          </a:ln>
          <a:effectLst/>
        </p:spPr>
        <p:txBody>
          <a:bodyPr wrap="none" anchor="ctr"/>
          <a:lstStyle/>
          <a:p>
            <a:pPr>
              <a:defRPr/>
            </a:pPr>
            <a:endParaRPr lang="en-US" b="0"/>
          </a:p>
        </p:txBody>
      </p:sp>
      <p:sp>
        <p:nvSpPr>
          <p:cNvPr id="435215" name="Text Box 15"/>
          <p:cNvSpPr txBox="1">
            <a:spLocks noChangeArrowheads="1"/>
          </p:cNvSpPr>
          <p:nvPr/>
        </p:nvSpPr>
        <p:spPr bwMode="auto">
          <a:xfrm>
            <a:off x="889697" y="2094042"/>
            <a:ext cx="2234503" cy="1200150"/>
          </a:xfrm>
          <a:prstGeom prst="rect">
            <a:avLst/>
          </a:prstGeom>
          <a:solidFill>
            <a:srgbClr val="FFFFFF"/>
          </a:solidFill>
          <a:ln w="9525">
            <a:solidFill>
              <a:srgbClr val="000000"/>
            </a:solidFill>
            <a:miter lim="800000"/>
            <a:headEnd/>
            <a:tailEnd/>
          </a:ln>
        </p:spPr>
        <p:txBody>
          <a:bodyPr/>
          <a:lstStyle>
            <a:lvl1pPr marL="533400" indent="-5334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a:buClr>
                <a:srgbClr val="FFCC66"/>
              </a:buClr>
              <a:buFont typeface="Wingdings" pitchFamily="2" charset="2"/>
              <a:buNone/>
            </a:pPr>
            <a:r>
              <a:rPr lang="en-US" altLang="en-US" sz="2000" dirty="0" smtClean="0">
                <a:latin typeface="+mn-lt"/>
              </a:rPr>
              <a:t>Date of First Service or Training Program Activity</a:t>
            </a:r>
          </a:p>
        </p:txBody>
      </p:sp>
      <p:sp>
        <p:nvSpPr>
          <p:cNvPr id="435216" name="Text Box 16"/>
          <p:cNvSpPr txBox="1">
            <a:spLocks noChangeArrowheads="1"/>
          </p:cNvSpPr>
          <p:nvPr/>
        </p:nvSpPr>
        <p:spPr bwMode="auto">
          <a:xfrm>
            <a:off x="3812513" y="2590800"/>
            <a:ext cx="1543050" cy="727143"/>
          </a:xfrm>
          <a:prstGeom prst="rect">
            <a:avLst/>
          </a:prstGeom>
          <a:solidFill>
            <a:srgbClr val="FFFFFF"/>
          </a:solidFill>
          <a:ln w="9525">
            <a:solidFill>
              <a:srgbClr val="000000"/>
            </a:solidFill>
            <a:miter lim="800000"/>
            <a:headEnd/>
            <a:tailEnd/>
          </a:ln>
        </p:spPr>
        <p:txBody>
          <a:bodyPr/>
          <a:lstStyle>
            <a:lvl1pPr marL="533400" indent="-5334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a:buClr>
                <a:srgbClr val="FFCC66"/>
              </a:buClr>
              <a:buFont typeface="Wingdings" pitchFamily="2" charset="2"/>
              <a:buNone/>
            </a:pPr>
            <a:r>
              <a:rPr lang="en-US" altLang="en-US" sz="2000" dirty="0" smtClean="0">
                <a:latin typeface="+mn-lt"/>
              </a:rPr>
              <a:t>Date of Last </a:t>
            </a:r>
            <a:r>
              <a:rPr lang="en-US" altLang="en-US" sz="2000" dirty="0">
                <a:latin typeface="+mn-lt"/>
              </a:rPr>
              <a:t>Service</a:t>
            </a:r>
          </a:p>
        </p:txBody>
      </p:sp>
      <p:sp>
        <p:nvSpPr>
          <p:cNvPr id="435217" name="Text Box 17"/>
          <p:cNvSpPr txBox="1">
            <a:spLocks noChangeArrowheads="1"/>
          </p:cNvSpPr>
          <p:nvPr/>
        </p:nvSpPr>
        <p:spPr bwMode="auto">
          <a:xfrm>
            <a:off x="6696075" y="2890784"/>
            <a:ext cx="1438276" cy="647700"/>
          </a:xfrm>
          <a:prstGeom prst="rect">
            <a:avLst/>
          </a:prstGeom>
          <a:solidFill>
            <a:srgbClr val="FFFFFF"/>
          </a:solidFill>
          <a:ln w="9525">
            <a:solidFill>
              <a:srgbClr val="000000"/>
            </a:solidFill>
            <a:miter lim="800000"/>
            <a:headEnd/>
            <a:tailEnd/>
          </a:ln>
        </p:spPr>
        <p:txBody>
          <a:bodyPr/>
          <a:lstStyle>
            <a:lvl1pPr marL="533400" indent="-5334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indent="0">
              <a:spcAft>
                <a:spcPts val="600"/>
              </a:spcAft>
              <a:buClr>
                <a:srgbClr val="FFCC66"/>
              </a:buClr>
              <a:buFont typeface="Wingdings" pitchFamily="2" charset="2"/>
              <a:buNone/>
            </a:pPr>
            <a:r>
              <a:rPr lang="en-US" altLang="en-US" sz="2000" dirty="0">
                <a:latin typeface="+mn-lt"/>
              </a:rPr>
              <a:t>90</a:t>
            </a:r>
            <a:r>
              <a:rPr lang="en-US" altLang="en-US" sz="2000" baseline="30000" dirty="0">
                <a:latin typeface="+mn-lt"/>
              </a:rPr>
              <a:t>th</a:t>
            </a:r>
            <a:r>
              <a:rPr lang="en-US" altLang="en-US" sz="2000" dirty="0">
                <a:latin typeface="+mn-lt"/>
              </a:rPr>
              <a:t> Day of Inactivity</a:t>
            </a:r>
          </a:p>
        </p:txBody>
      </p:sp>
      <p:sp>
        <p:nvSpPr>
          <p:cNvPr id="435218" name="Text Box 18"/>
          <p:cNvSpPr txBox="1">
            <a:spLocks noChangeArrowheads="1"/>
          </p:cNvSpPr>
          <p:nvPr/>
        </p:nvSpPr>
        <p:spPr bwMode="auto">
          <a:xfrm>
            <a:off x="1066800" y="5258720"/>
            <a:ext cx="2495550" cy="989680"/>
          </a:xfrm>
          <a:prstGeom prst="rect">
            <a:avLst/>
          </a:prstGeom>
          <a:solidFill>
            <a:srgbClr val="FFFFFF"/>
          </a:solidFill>
          <a:ln w="9525">
            <a:solidFill>
              <a:srgbClr val="000000"/>
            </a:solidFill>
            <a:miter lim="800000"/>
            <a:headEnd/>
            <a:tailEnd/>
          </a:ln>
        </p:spPr>
        <p:txBody>
          <a:bodyPr/>
          <a:lstStyle>
            <a:lvl1pPr marL="533400" indent="-5334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a:buClr>
                <a:srgbClr val="FFCC66"/>
              </a:buClr>
            </a:pPr>
            <a:r>
              <a:rPr lang="en-US" altLang="en-US" sz="2000" dirty="0" smtClean="0">
                <a:latin typeface="+mn-lt"/>
              </a:rPr>
              <a:t>Date of Program Participation/Date of First Service</a:t>
            </a:r>
            <a:endParaRPr lang="en-US" altLang="en-US" sz="2000" dirty="0">
              <a:latin typeface="+mn-lt"/>
            </a:endParaRPr>
          </a:p>
        </p:txBody>
      </p:sp>
      <p:sp>
        <p:nvSpPr>
          <p:cNvPr id="435219" name="Text Box 19"/>
          <p:cNvSpPr txBox="1">
            <a:spLocks noChangeArrowheads="1"/>
          </p:cNvSpPr>
          <p:nvPr/>
        </p:nvSpPr>
        <p:spPr bwMode="auto">
          <a:xfrm>
            <a:off x="3886200" y="5262647"/>
            <a:ext cx="1600200" cy="490914"/>
          </a:xfrm>
          <a:prstGeom prst="rect">
            <a:avLst/>
          </a:prstGeom>
          <a:solidFill>
            <a:srgbClr val="FFFFFF"/>
          </a:solidFill>
          <a:ln w="9525">
            <a:solidFill>
              <a:srgbClr val="000000"/>
            </a:solidFill>
            <a:miter lim="800000"/>
            <a:headEnd/>
            <a:tailEnd/>
          </a:ln>
        </p:spPr>
        <p:txBody>
          <a:bodyPr/>
          <a:lstStyle>
            <a:lvl1pPr marL="533400" indent="-5334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a:buClr>
                <a:srgbClr val="FFCC66"/>
              </a:buClr>
              <a:buFont typeface="Wingdings" pitchFamily="2" charset="2"/>
              <a:buNone/>
            </a:pPr>
            <a:r>
              <a:rPr lang="en-US" altLang="en-US" sz="2000" dirty="0" smtClean="0">
                <a:latin typeface="+mn-lt"/>
              </a:rPr>
              <a:t>Date of Exit</a:t>
            </a:r>
            <a:endParaRPr lang="en-US" altLang="en-US" sz="2000" dirty="0">
              <a:latin typeface="+mn-lt"/>
            </a:endParaRPr>
          </a:p>
        </p:txBody>
      </p:sp>
      <p:sp>
        <p:nvSpPr>
          <p:cNvPr id="435220" name="Text Box 20"/>
          <p:cNvSpPr txBox="1">
            <a:spLocks noChangeArrowheads="1"/>
          </p:cNvSpPr>
          <p:nvPr/>
        </p:nvSpPr>
        <p:spPr bwMode="auto">
          <a:xfrm>
            <a:off x="6696075" y="5198626"/>
            <a:ext cx="1836121" cy="800219"/>
          </a:xfrm>
          <a:prstGeom prst="rect">
            <a:avLst/>
          </a:prstGeom>
          <a:solidFill>
            <a:srgbClr val="FFFFFF"/>
          </a:solidFill>
          <a:ln w="9525">
            <a:solidFill>
              <a:srgbClr val="000000"/>
            </a:solidFill>
            <a:miter lim="800000"/>
            <a:headEnd/>
            <a:tailEnd/>
          </a:ln>
        </p:spPr>
        <p:txBody>
          <a:bodyPr wrap="square" tIns="137160">
            <a:spAutoFit/>
          </a:bodyPr>
          <a:lstStyle>
            <a:lvl1pPr marL="533400" indent="-5334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indent="0" algn="ctr">
              <a:buClr>
                <a:srgbClr val="FFCC66"/>
              </a:buClr>
              <a:buFont typeface="Wingdings" pitchFamily="2" charset="2"/>
              <a:buNone/>
            </a:pPr>
            <a:r>
              <a:rPr lang="en-US" altLang="en-US" sz="2000" dirty="0">
                <a:solidFill>
                  <a:srgbClr val="C20000"/>
                </a:solidFill>
                <a:latin typeface="Tahoma" pitchFamily="34" charset="0"/>
              </a:rPr>
              <a:t>Exit </a:t>
            </a:r>
          </a:p>
          <a:p>
            <a:pPr marL="0" indent="0" algn="ctr">
              <a:buClr>
                <a:srgbClr val="FFCC66"/>
              </a:buClr>
              <a:buFont typeface="Wingdings" pitchFamily="2" charset="2"/>
              <a:buNone/>
            </a:pPr>
            <a:r>
              <a:rPr lang="en-US" altLang="en-US" sz="2000" dirty="0" smtClean="0">
                <a:solidFill>
                  <a:srgbClr val="C20000"/>
                </a:solidFill>
                <a:latin typeface="Tahoma" pitchFamily="34" charset="0"/>
              </a:rPr>
              <a:t>Reported</a:t>
            </a:r>
            <a:endParaRPr lang="en-US" altLang="en-US" sz="2000" dirty="0">
              <a:solidFill>
                <a:srgbClr val="C20000"/>
              </a:solidFill>
              <a:latin typeface="Tahoma" pitchFamily="34" charset="0"/>
            </a:endParaRPr>
          </a:p>
        </p:txBody>
      </p:sp>
      <p:sp>
        <p:nvSpPr>
          <p:cNvPr id="26" name="Title 1"/>
          <p:cNvSpPr txBox="1">
            <a:spLocks/>
          </p:cNvSpPr>
          <p:nvPr/>
        </p:nvSpPr>
        <p:spPr>
          <a:xfrm>
            <a:off x="3352800" y="0"/>
            <a:ext cx="5791200" cy="1066800"/>
          </a:xfrm>
          <a:prstGeom prst="rect">
            <a:avLst/>
          </a:prstGeom>
        </p:spPr>
        <p:txBody>
          <a:bodyPr/>
          <a:lst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pPr algn="r"/>
            <a:r>
              <a:rPr lang="en-US" dirty="0" smtClean="0">
                <a:latin typeface="Candara" panose="020E0502030303020204" pitchFamily="34" charset="0"/>
              </a:rPr>
              <a:t>H-1B Ready to Work QPR Form 9166</a:t>
            </a:r>
            <a:br>
              <a:rPr lang="en-US" dirty="0" smtClean="0">
                <a:latin typeface="Candara" panose="020E0502030303020204" pitchFamily="34" charset="0"/>
              </a:rPr>
            </a:br>
            <a:r>
              <a:rPr lang="en-US" dirty="0" smtClean="0">
                <a:latin typeface="Candara" panose="020E0502030303020204" pitchFamily="34" charset="0"/>
              </a:rPr>
              <a:t>Section B1. Total </a:t>
            </a:r>
            <a:r>
              <a:rPr lang="en-US" dirty="0" err="1" smtClean="0">
                <a:latin typeface="Candara" panose="020E0502030303020204" pitchFamily="34" charset="0"/>
              </a:rPr>
              <a:t>Exiters</a:t>
            </a:r>
            <a:endParaRPr lang="en-US" dirty="0">
              <a:latin typeface="Candara" panose="020E0502030303020204" pitchFamily="34" charset="0"/>
            </a:endParaRPr>
          </a:p>
        </p:txBody>
      </p:sp>
      <p:pic>
        <p:nvPicPr>
          <p:cNvPr id="27"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3856601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0"/>
            <a:ext cx="5791200" cy="1066800"/>
          </a:xfrm>
        </p:spPr>
        <p:txBody>
          <a:bodyPr/>
          <a:lstStyle/>
          <a:p>
            <a:pPr algn="r"/>
            <a:r>
              <a:rPr lang="en-US" sz="2800" b="1" dirty="0">
                <a:latin typeface="Candara" panose="020E0502030303020204" pitchFamily="34" charset="0"/>
              </a:rPr>
              <a:t>H-1B Ready to Work QPR Form 9166</a:t>
            </a:r>
            <a:br>
              <a:rPr lang="en-US" sz="2800" b="1" dirty="0">
                <a:latin typeface="Candara" panose="020E0502030303020204" pitchFamily="34" charset="0"/>
              </a:rPr>
            </a:br>
            <a:r>
              <a:rPr lang="en-US" sz="2800" b="1" dirty="0">
                <a:latin typeface="Candara" panose="020E0502030303020204" pitchFamily="34" charset="0"/>
              </a:rPr>
              <a:t>Section B. Grant Summary</a:t>
            </a:r>
            <a:endParaRPr lang="en-US" dirty="0">
              <a:latin typeface="Candara" panose="020E0502030303020204" pitchFamily="34" charset="0"/>
            </a:endParaRPr>
          </a:p>
        </p:txBody>
      </p:sp>
      <p:sp>
        <p:nvSpPr>
          <p:cNvPr id="3" name="Content Placeholder 2"/>
          <p:cNvSpPr>
            <a:spLocks noGrp="1"/>
          </p:cNvSpPr>
          <p:nvPr>
            <p:ph sz="quarter" idx="2"/>
          </p:nvPr>
        </p:nvSpPr>
        <p:spPr>
          <a:xfrm>
            <a:off x="178130" y="1219200"/>
            <a:ext cx="4241470" cy="3657600"/>
          </a:xfrm>
          <a:solidFill>
            <a:schemeClr val="bg2">
              <a:lumMod val="90000"/>
            </a:schemeClr>
          </a:solidFill>
        </p:spPr>
        <p:txBody>
          <a:bodyPr>
            <a:noAutofit/>
          </a:bodyPr>
          <a:lstStyle/>
          <a:p>
            <a:pPr marL="0" indent="0">
              <a:spcAft>
                <a:spcPts val="0"/>
              </a:spcAft>
              <a:buNone/>
            </a:pPr>
            <a:r>
              <a:rPr lang="en-US" b="1" dirty="0">
                <a:latin typeface="Cambria" panose="02040503050406030204" pitchFamily="18" charset="0"/>
              </a:rPr>
              <a:t>Total Participants </a:t>
            </a:r>
            <a:r>
              <a:rPr lang="en-US" b="1" dirty="0" smtClean="0">
                <a:latin typeface="Cambria" panose="02040503050406030204" pitchFamily="18" charset="0"/>
              </a:rPr>
              <a:t>Served</a:t>
            </a:r>
            <a:endParaRPr lang="en-US" b="1" dirty="0" smtClean="0">
              <a:latin typeface="+mn-lt"/>
            </a:endParaRPr>
          </a:p>
          <a:p>
            <a:pPr marL="0" indent="0">
              <a:spcAft>
                <a:spcPts val="0"/>
              </a:spcAft>
              <a:buNone/>
            </a:pPr>
            <a:r>
              <a:rPr lang="en-US" sz="2000" b="1" dirty="0" smtClean="0">
                <a:solidFill>
                  <a:schemeClr val="tx1"/>
                </a:solidFill>
                <a:latin typeface="+mn-lt"/>
              </a:rPr>
              <a:t>Definition:</a:t>
            </a:r>
          </a:p>
          <a:p>
            <a:pPr marL="0" indent="0">
              <a:spcAft>
                <a:spcPts val="0"/>
              </a:spcAft>
              <a:buNone/>
            </a:pPr>
            <a:r>
              <a:rPr lang="en-US" sz="2000" dirty="0" smtClean="0">
                <a:latin typeface="+mn-lt"/>
              </a:rPr>
              <a:t>Any individual determined eligible to participate and receives a grant-funded service.</a:t>
            </a:r>
          </a:p>
          <a:p>
            <a:pPr>
              <a:spcAft>
                <a:spcPts val="0"/>
              </a:spcAft>
            </a:pPr>
            <a:r>
              <a:rPr lang="en-US" sz="1800" b="1" dirty="0" smtClean="0">
                <a:latin typeface="+mn-lt"/>
              </a:rPr>
              <a:t>Current Quarter </a:t>
            </a:r>
            <a:r>
              <a:rPr lang="en-US" sz="1800" dirty="0" smtClean="0">
                <a:latin typeface="+mn-lt"/>
              </a:rPr>
              <a:t>– </a:t>
            </a:r>
            <a:r>
              <a:rPr lang="en-US" sz="1800" b="1" u="sng" dirty="0" smtClean="0">
                <a:latin typeface="+mn-lt"/>
              </a:rPr>
              <a:t>All </a:t>
            </a:r>
            <a:r>
              <a:rPr lang="en-US" sz="1800" dirty="0" smtClean="0">
                <a:latin typeface="+mn-lt"/>
              </a:rPr>
              <a:t> participants served in the current quarter, including those served in previous quarters. </a:t>
            </a:r>
          </a:p>
          <a:p>
            <a:pPr>
              <a:spcAft>
                <a:spcPts val="0"/>
              </a:spcAft>
            </a:pPr>
            <a:r>
              <a:rPr lang="en-US" sz="1800" b="1" dirty="0" smtClean="0">
                <a:latin typeface="+mn-lt"/>
              </a:rPr>
              <a:t>Cumulative GTD </a:t>
            </a:r>
            <a:r>
              <a:rPr lang="en-US" sz="1800" dirty="0" smtClean="0">
                <a:latin typeface="+mn-lt"/>
              </a:rPr>
              <a:t>– </a:t>
            </a:r>
            <a:r>
              <a:rPr lang="en-US" sz="1800" b="1" u="sng" dirty="0" smtClean="0">
                <a:latin typeface="+mn-lt"/>
              </a:rPr>
              <a:t>All</a:t>
            </a:r>
            <a:r>
              <a:rPr lang="en-US" sz="1800" dirty="0" smtClean="0">
                <a:latin typeface="+mn-lt"/>
              </a:rPr>
              <a:t> participants with a participation that is before the end of the current quarter.</a:t>
            </a:r>
          </a:p>
        </p:txBody>
      </p:sp>
      <p:sp>
        <p:nvSpPr>
          <p:cNvPr id="4" name="Content Placeholder 3"/>
          <p:cNvSpPr>
            <a:spLocks noGrp="1"/>
          </p:cNvSpPr>
          <p:nvPr>
            <p:ph sz="quarter" idx="4"/>
          </p:nvPr>
        </p:nvSpPr>
        <p:spPr>
          <a:xfrm>
            <a:off x="4533900" y="1219200"/>
            <a:ext cx="4433047" cy="3657600"/>
          </a:xfrm>
          <a:solidFill>
            <a:schemeClr val="accent3">
              <a:lumMod val="60000"/>
              <a:lumOff val="40000"/>
            </a:schemeClr>
          </a:solidFill>
        </p:spPr>
        <p:txBody>
          <a:bodyPr>
            <a:noAutofit/>
          </a:bodyPr>
          <a:lstStyle/>
          <a:p>
            <a:pPr marL="0" indent="0">
              <a:buNone/>
            </a:pPr>
            <a:r>
              <a:rPr lang="en-US" b="1" dirty="0">
                <a:latin typeface="Cambria" panose="02040503050406030204" pitchFamily="18" charset="0"/>
              </a:rPr>
              <a:t>New Participants Served</a:t>
            </a:r>
          </a:p>
          <a:p>
            <a:pPr marL="0" indent="0">
              <a:spcAft>
                <a:spcPts val="0"/>
              </a:spcAft>
              <a:buNone/>
            </a:pPr>
            <a:r>
              <a:rPr lang="en-US" sz="2000" b="1" dirty="0" smtClean="0">
                <a:solidFill>
                  <a:schemeClr val="tx1"/>
                </a:solidFill>
                <a:latin typeface="+mn-lt"/>
              </a:rPr>
              <a:t>Definition</a:t>
            </a:r>
            <a:r>
              <a:rPr lang="en-US" sz="2000" b="1" dirty="0">
                <a:solidFill>
                  <a:schemeClr val="tx1"/>
                </a:solidFill>
                <a:latin typeface="+mn-lt"/>
              </a:rPr>
              <a:t>:</a:t>
            </a:r>
          </a:p>
          <a:p>
            <a:pPr marL="0" indent="0">
              <a:spcAft>
                <a:spcPts val="0"/>
              </a:spcAft>
              <a:buNone/>
            </a:pPr>
            <a:r>
              <a:rPr lang="en-US" sz="2000" dirty="0" smtClean="0">
                <a:latin typeface="+mn-lt"/>
              </a:rPr>
              <a:t>Total number of participants that began their first grant-funded service during the reporting quarter.</a:t>
            </a:r>
          </a:p>
          <a:p>
            <a:r>
              <a:rPr lang="en-US" sz="1800" b="1" dirty="0" smtClean="0">
                <a:latin typeface="+mn-lt"/>
              </a:rPr>
              <a:t>Current Quarter </a:t>
            </a:r>
            <a:r>
              <a:rPr lang="en-US" sz="1800" dirty="0" smtClean="0">
                <a:latin typeface="+mn-lt"/>
              </a:rPr>
              <a:t>– All </a:t>
            </a:r>
            <a:r>
              <a:rPr lang="en-US" sz="1800" b="1" u="sng" dirty="0" smtClean="0">
                <a:latin typeface="+mn-lt"/>
              </a:rPr>
              <a:t>new</a:t>
            </a:r>
            <a:r>
              <a:rPr lang="en-US" sz="1800" dirty="0" smtClean="0">
                <a:latin typeface="+mn-lt"/>
              </a:rPr>
              <a:t> participants served in the reporting quarter</a:t>
            </a:r>
          </a:p>
          <a:p>
            <a:r>
              <a:rPr lang="en-US" sz="1800" b="1" dirty="0" smtClean="0">
                <a:latin typeface="+mn-lt"/>
              </a:rPr>
              <a:t>Cumulative GTD </a:t>
            </a:r>
            <a:r>
              <a:rPr lang="en-US" sz="1800" dirty="0" smtClean="0">
                <a:latin typeface="+mn-lt"/>
              </a:rPr>
              <a:t>– </a:t>
            </a:r>
            <a:r>
              <a:rPr lang="en-US" sz="1800" b="1" u="sng" dirty="0" smtClean="0">
                <a:latin typeface="+mn-lt"/>
              </a:rPr>
              <a:t>All</a:t>
            </a:r>
            <a:r>
              <a:rPr lang="en-US" sz="1800" dirty="0" smtClean="0">
                <a:latin typeface="+mn-lt"/>
              </a:rPr>
              <a:t> participants with a participation date that is before the end of the current quarter.</a:t>
            </a:r>
            <a:endParaRPr lang="en-US" sz="1800" b="1" dirty="0" smtClean="0">
              <a:latin typeface="+mn-lt"/>
            </a:endParaRPr>
          </a:p>
        </p:txBody>
      </p:sp>
      <p:pic>
        <p:nvPicPr>
          <p:cNvPr id="7"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8" name="Rectangle 7"/>
          <p:cNvSpPr/>
          <p:nvPr/>
        </p:nvSpPr>
        <p:spPr>
          <a:xfrm>
            <a:off x="762000" y="5181600"/>
            <a:ext cx="7315200" cy="1415772"/>
          </a:xfrm>
          <a:prstGeom prst="rect">
            <a:avLst/>
          </a:prstGeom>
        </p:spPr>
        <p:txBody>
          <a:bodyPr wrap="square">
            <a:spAutoFit/>
          </a:bodyPr>
          <a:lstStyle/>
          <a:p>
            <a:pPr>
              <a:spcBef>
                <a:spcPts val="600"/>
              </a:spcBef>
              <a:spcAft>
                <a:spcPts val="600"/>
              </a:spcAft>
            </a:pPr>
            <a:r>
              <a:rPr lang="en-US" sz="2800" b="1" cap="small" dirty="0"/>
              <a:t>Aggregation Rule:</a:t>
            </a:r>
          </a:p>
          <a:p>
            <a:pPr>
              <a:spcBef>
                <a:spcPts val="600"/>
              </a:spcBef>
              <a:spcAft>
                <a:spcPts val="600"/>
              </a:spcAft>
            </a:pPr>
            <a:r>
              <a:rPr lang="en-US" sz="2400" b="1" dirty="0" smtClean="0">
                <a:solidFill>
                  <a:schemeClr val="accent2">
                    <a:lumMod val="75000"/>
                  </a:schemeClr>
                </a:solidFill>
              </a:rPr>
              <a:t>Count of all participant records with a date entered in DE: </a:t>
            </a:r>
            <a:r>
              <a:rPr lang="en-US" sz="2400" b="1" dirty="0">
                <a:solidFill>
                  <a:schemeClr val="accent2">
                    <a:lumMod val="75000"/>
                  </a:schemeClr>
                </a:solidFill>
              </a:rPr>
              <a:t>301 Date of Program </a:t>
            </a:r>
            <a:r>
              <a:rPr lang="en-US" sz="2400" b="1" dirty="0" smtClean="0">
                <a:solidFill>
                  <a:schemeClr val="accent2">
                    <a:lumMod val="75000"/>
                  </a:schemeClr>
                </a:solidFill>
              </a:rPr>
              <a:t>Participation</a:t>
            </a:r>
            <a:endParaRPr lang="en-US" sz="2400" b="1" dirty="0">
              <a:solidFill>
                <a:schemeClr val="accent2">
                  <a:lumMod val="75000"/>
                </a:schemeClr>
              </a:solidFill>
            </a:endParaRPr>
          </a:p>
        </p:txBody>
      </p:sp>
    </p:spTree>
    <p:extLst>
      <p:ext uri="{BB962C8B-B14F-4D97-AF65-F5344CB8AC3E}">
        <p14:creationId xmlns:p14="http://schemas.microsoft.com/office/powerpoint/2010/main" val="219129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3200400" y="0"/>
            <a:ext cx="5943600" cy="1066800"/>
          </a:xfrm>
          <a:ln/>
        </p:spPr>
        <p:txBody>
          <a:bodyPr>
            <a:normAutofit/>
          </a:bodyPr>
          <a:lstStyle/>
          <a:p>
            <a:pPr algn="r"/>
            <a:r>
              <a:rPr lang="en-US" altLang="en-US" dirty="0" smtClean="0">
                <a:latin typeface="Candara" panose="020E0502030303020204" pitchFamily="34" charset="0"/>
              </a:rPr>
              <a:t>H-1B </a:t>
            </a:r>
            <a:r>
              <a:rPr lang="en-US" altLang="en-US" dirty="0">
                <a:latin typeface="Candara" panose="020E0502030303020204" pitchFamily="34" charset="0"/>
              </a:rPr>
              <a:t>Ready to Work QPR Form </a:t>
            </a:r>
            <a:r>
              <a:rPr lang="en-US" altLang="en-US" dirty="0" smtClean="0">
                <a:latin typeface="Candara" panose="020E0502030303020204" pitchFamily="34" charset="0"/>
              </a:rPr>
              <a:t>9166:</a:t>
            </a:r>
            <a:br>
              <a:rPr lang="en-US" altLang="en-US" dirty="0" smtClean="0">
                <a:latin typeface="Candara" panose="020E0502030303020204" pitchFamily="34" charset="0"/>
              </a:rPr>
            </a:br>
            <a:r>
              <a:rPr lang="en-US" altLang="en-US" i="1" dirty="0" smtClean="0">
                <a:latin typeface="Candara" panose="020E0502030303020204" pitchFamily="34" charset="0"/>
              </a:rPr>
              <a:t>Section B. 2</a:t>
            </a:r>
            <a:r>
              <a:rPr lang="en-US" altLang="en-US" dirty="0" smtClean="0">
                <a:latin typeface="Candara" panose="020E0502030303020204" pitchFamily="34" charset="0"/>
              </a:rPr>
              <a:t> </a:t>
            </a:r>
            <a:r>
              <a:rPr lang="en-US" altLang="en-US" sz="2800" i="1" dirty="0" smtClean="0">
                <a:latin typeface="Candara" panose="020E0502030303020204" pitchFamily="34" charset="0"/>
              </a:rPr>
              <a:t>Total </a:t>
            </a:r>
            <a:r>
              <a:rPr lang="en-US" altLang="en-US" sz="2800" i="1" dirty="0">
                <a:latin typeface="Candara" panose="020E0502030303020204" pitchFamily="34" charset="0"/>
              </a:rPr>
              <a:t>Participants Served</a:t>
            </a:r>
          </a:p>
        </p:txBody>
      </p:sp>
      <p:sp>
        <p:nvSpPr>
          <p:cNvPr id="187395" name="Rectangle 3"/>
          <p:cNvSpPr>
            <a:spLocks noGrp="1" noChangeArrowheads="1"/>
          </p:cNvSpPr>
          <p:nvPr>
            <p:ph type="body" idx="1"/>
          </p:nvPr>
        </p:nvSpPr>
        <p:spPr>
          <a:xfrm>
            <a:off x="381000" y="1219200"/>
            <a:ext cx="8534400" cy="5257800"/>
          </a:xfrm>
        </p:spPr>
        <p:txBody>
          <a:bodyPr>
            <a:normAutofit fontScale="77500" lnSpcReduction="20000"/>
          </a:bodyPr>
          <a:lstStyle/>
          <a:p>
            <a:pPr marL="0" indent="0">
              <a:lnSpc>
                <a:spcPct val="120000"/>
              </a:lnSpc>
              <a:spcBef>
                <a:spcPts val="0"/>
              </a:spcBef>
              <a:spcAft>
                <a:spcPts val="0"/>
              </a:spcAft>
              <a:buNone/>
            </a:pPr>
            <a:r>
              <a:rPr lang="en-US" altLang="en-US" b="1" dirty="0" smtClean="0">
                <a:solidFill>
                  <a:schemeClr val="tx1"/>
                </a:solidFill>
                <a:latin typeface="+mn-lt"/>
              </a:rPr>
              <a:t>Grantees </a:t>
            </a:r>
            <a:r>
              <a:rPr lang="en-US" altLang="en-US" b="1" dirty="0">
                <a:solidFill>
                  <a:schemeClr val="tx1"/>
                </a:solidFill>
                <a:latin typeface="+mn-lt"/>
              </a:rPr>
              <a:t>report TOTAL participants served </a:t>
            </a:r>
            <a:r>
              <a:rPr lang="en-US" altLang="en-US" b="1" dirty="0" smtClean="0">
                <a:solidFill>
                  <a:schemeClr val="tx1"/>
                </a:solidFill>
                <a:latin typeface="+mn-lt"/>
              </a:rPr>
              <a:t>(</a:t>
            </a:r>
            <a:r>
              <a:rPr lang="en-US" altLang="en-US" b="1" dirty="0">
                <a:solidFill>
                  <a:schemeClr val="tx1"/>
                </a:solidFill>
                <a:latin typeface="+mn-lt"/>
              </a:rPr>
              <a:t>new participants for the quarter plus those </a:t>
            </a:r>
            <a:r>
              <a:rPr lang="en-US" altLang="en-US" b="1" dirty="0" smtClean="0">
                <a:solidFill>
                  <a:schemeClr val="tx1"/>
                </a:solidFill>
                <a:latin typeface="+mn-lt"/>
              </a:rPr>
              <a:t>continuing </a:t>
            </a:r>
            <a:r>
              <a:rPr lang="en-US" altLang="en-US" b="1" dirty="0">
                <a:solidFill>
                  <a:schemeClr val="tx1"/>
                </a:solidFill>
                <a:latin typeface="+mn-lt"/>
              </a:rPr>
              <a:t>from previous quarters</a:t>
            </a:r>
            <a:r>
              <a:rPr lang="en-US" altLang="en-US" b="1" dirty="0" smtClean="0">
                <a:solidFill>
                  <a:schemeClr val="tx1"/>
                </a:solidFill>
                <a:latin typeface="+mn-lt"/>
              </a:rPr>
              <a:t>)</a:t>
            </a:r>
          </a:p>
          <a:p>
            <a:pPr marL="0" indent="0">
              <a:lnSpc>
                <a:spcPct val="120000"/>
              </a:lnSpc>
              <a:spcBef>
                <a:spcPts val="0"/>
              </a:spcBef>
              <a:spcAft>
                <a:spcPts val="0"/>
              </a:spcAft>
              <a:buNone/>
            </a:pPr>
            <a:endParaRPr lang="en-US" altLang="en-US" dirty="0">
              <a:solidFill>
                <a:schemeClr val="tx1"/>
              </a:solidFill>
              <a:latin typeface="+mn-lt"/>
            </a:endParaRPr>
          </a:p>
          <a:p>
            <a:pPr marL="0" indent="0">
              <a:lnSpc>
                <a:spcPct val="120000"/>
              </a:lnSpc>
              <a:spcBef>
                <a:spcPts val="0"/>
              </a:spcBef>
              <a:spcAft>
                <a:spcPts val="0"/>
              </a:spcAft>
              <a:buNone/>
            </a:pPr>
            <a:endParaRPr lang="en-US" altLang="en-US" dirty="0" smtClean="0">
              <a:solidFill>
                <a:schemeClr val="tx1"/>
              </a:solidFill>
              <a:latin typeface="+mn-lt"/>
            </a:endParaRPr>
          </a:p>
          <a:p>
            <a:pPr marL="0" indent="0">
              <a:lnSpc>
                <a:spcPct val="120000"/>
              </a:lnSpc>
              <a:spcBef>
                <a:spcPts val="0"/>
              </a:spcBef>
              <a:spcAft>
                <a:spcPts val="0"/>
              </a:spcAft>
              <a:buNone/>
            </a:pPr>
            <a:r>
              <a:rPr lang="en-US" altLang="en-US" dirty="0">
                <a:solidFill>
                  <a:srgbClr val="FF0000"/>
                </a:solidFill>
                <a:latin typeface="+mn-lt"/>
              </a:rPr>
              <a:t/>
            </a:r>
            <a:br>
              <a:rPr lang="en-US" altLang="en-US" dirty="0">
                <a:solidFill>
                  <a:srgbClr val="FF0000"/>
                </a:solidFill>
                <a:latin typeface="+mn-lt"/>
              </a:rPr>
            </a:br>
            <a:endParaRPr lang="en-US" altLang="en-US" dirty="0" smtClean="0">
              <a:solidFill>
                <a:schemeClr val="tx1"/>
              </a:solidFill>
              <a:latin typeface="+mn-lt"/>
            </a:endParaRPr>
          </a:p>
          <a:p>
            <a:pPr marL="533400" indent="-533400">
              <a:lnSpc>
                <a:spcPct val="120000"/>
              </a:lnSpc>
              <a:spcBef>
                <a:spcPts val="0"/>
              </a:spcBef>
              <a:spcAft>
                <a:spcPts val="0"/>
              </a:spcAft>
            </a:pPr>
            <a:r>
              <a:rPr lang="en-US" altLang="en-US" u="sng" dirty="0" smtClean="0">
                <a:solidFill>
                  <a:schemeClr val="tx1"/>
                </a:solidFill>
                <a:latin typeface="+mn-lt"/>
              </a:rPr>
              <a:t>Current Quarter</a:t>
            </a:r>
            <a:r>
              <a:rPr lang="en-US" altLang="en-US" dirty="0" smtClean="0">
                <a:solidFill>
                  <a:schemeClr val="tx1"/>
                </a:solidFill>
                <a:latin typeface="+mn-lt"/>
              </a:rPr>
              <a:t>: “Total Participants Served” </a:t>
            </a:r>
            <a:r>
              <a:rPr lang="en-US" altLang="en-US" dirty="0">
                <a:solidFill>
                  <a:schemeClr val="tx1"/>
                </a:solidFill>
                <a:latin typeface="+mn-lt"/>
              </a:rPr>
              <a:t>will always be equal to or greater than “New </a:t>
            </a:r>
            <a:r>
              <a:rPr lang="en-US" altLang="en-US" dirty="0" smtClean="0">
                <a:solidFill>
                  <a:schemeClr val="tx1"/>
                </a:solidFill>
                <a:latin typeface="+mn-lt"/>
              </a:rPr>
              <a:t>Participants Served”</a:t>
            </a:r>
          </a:p>
          <a:p>
            <a:pPr marL="533400" indent="-533400">
              <a:lnSpc>
                <a:spcPct val="120000"/>
              </a:lnSpc>
              <a:spcBef>
                <a:spcPts val="0"/>
              </a:spcBef>
              <a:spcAft>
                <a:spcPts val="0"/>
              </a:spcAft>
            </a:pPr>
            <a:r>
              <a:rPr lang="en-US" altLang="en-US" u="sng" dirty="0" smtClean="0">
                <a:solidFill>
                  <a:schemeClr val="tx1"/>
                </a:solidFill>
                <a:latin typeface="+mn-lt"/>
              </a:rPr>
              <a:t>Cumulative Grant-To-date</a:t>
            </a:r>
            <a:r>
              <a:rPr lang="en-US" altLang="en-US" dirty="0">
                <a:solidFill>
                  <a:schemeClr val="tx1"/>
                </a:solidFill>
                <a:latin typeface="+mn-lt"/>
              </a:rPr>
              <a:t>: “Total </a:t>
            </a:r>
            <a:r>
              <a:rPr lang="en-US" altLang="en-US" dirty="0" smtClean="0">
                <a:solidFill>
                  <a:schemeClr val="tx1"/>
                </a:solidFill>
                <a:latin typeface="+mn-lt"/>
              </a:rPr>
              <a:t>Participants Served” </a:t>
            </a:r>
            <a:r>
              <a:rPr lang="en-US" altLang="en-US" dirty="0">
                <a:solidFill>
                  <a:schemeClr val="tx1"/>
                </a:solidFill>
                <a:latin typeface="+mn-lt"/>
              </a:rPr>
              <a:t>will always </a:t>
            </a:r>
            <a:r>
              <a:rPr lang="en-US" altLang="en-US" dirty="0" smtClean="0">
                <a:solidFill>
                  <a:schemeClr val="tx1"/>
                </a:solidFill>
                <a:latin typeface="+mn-lt"/>
              </a:rPr>
              <a:t>equal “</a:t>
            </a:r>
            <a:r>
              <a:rPr lang="en-US" altLang="en-US" dirty="0">
                <a:solidFill>
                  <a:schemeClr val="tx1"/>
                </a:solidFill>
                <a:latin typeface="+mn-lt"/>
              </a:rPr>
              <a:t>New </a:t>
            </a:r>
            <a:r>
              <a:rPr lang="en-US" altLang="en-US" dirty="0" smtClean="0">
                <a:solidFill>
                  <a:schemeClr val="tx1"/>
                </a:solidFill>
                <a:latin typeface="+mn-lt"/>
              </a:rPr>
              <a:t>Participants Served”</a:t>
            </a:r>
          </a:p>
          <a:p>
            <a:pPr marL="933450" lvl="1" indent="-533400">
              <a:lnSpc>
                <a:spcPct val="120000"/>
              </a:lnSpc>
              <a:spcBef>
                <a:spcPts val="0"/>
              </a:spcBef>
              <a:spcAft>
                <a:spcPts val="0"/>
              </a:spcAft>
            </a:pPr>
            <a:r>
              <a:rPr lang="en-US" altLang="en-US" dirty="0" smtClean="0">
                <a:solidFill>
                  <a:schemeClr val="tx1"/>
                </a:solidFill>
                <a:latin typeface="+mn-lt"/>
              </a:rPr>
              <a:t>In the cumulative “Total Participants Served” field, a participant is only counted once (unique count) regardless of how many current quarters they were reported as continuing to receive grant-funded services. </a:t>
            </a:r>
            <a:endParaRPr lang="en-US" altLang="en-US" dirty="0">
              <a:solidFill>
                <a:schemeClr val="tx1"/>
              </a:solidFill>
              <a:latin typeface="+mn-lt"/>
            </a:endParaRPr>
          </a:p>
          <a:p>
            <a:pPr marL="533400" indent="-533400">
              <a:lnSpc>
                <a:spcPct val="120000"/>
              </a:lnSpc>
              <a:spcBef>
                <a:spcPts val="0"/>
              </a:spcBef>
              <a:spcAft>
                <a:spcPts val="0"/>
              </a:spcAft>
            </a:pPr>
            <a:endParaRPr lang="en-US" altLang="en-US" dirty="0">
              <a:solidFill>
                <a:schemeClr val="tx1"/>
              </a:solidFill>
              <a:latin typeface="+mn-lt"/>
            </a:endParaRPr>
          </a:p>
          <a:p>
            <a:pPr marL="533400" indent="-533400">
              <a:lnSpc>
                <a:spcPct val="120000"/>
              </a:lnSpc>
              <a:spcBef>
                <a:spcPts val="0"/>
              </a:spcBef>
              <a:spcAft>
                <a:spcPts val="0"/>
              </a:spcAft>
            </a:pPr>
            <a:endParaRPr lang="en-US" altLang="en-US" dirty="0">
              <a:solidFill>
                <a:schemeClr val="tx1"/>
              </a:solidFill>
              <a:latin typeface="+mn-lt"/>
            </a:endParaRPr>
          </a:p>
          <a:p>
            <a:pPr marL="533400" indent="-533400">
              <a:lnSpc>
                <a:spcPct val="120000"/>
              </a:lnSpc>
              <a:spcBef>
                <a:spcPts val="0"/>
              </a:spcBef>
              <a:spcAft>
                <a:spcPts val="0"/>
              </a:spcAft>
            </a:pPr>
            <a:endParaRPr lang="en-US" altLang="en-US" dirty="0">
              <a:solidFill>
                <a:schemeClr val="tx1"/>
              </a:solidFill>
              <a:latin typeface="+mn-lt"/>
            </a:endParaRPr>
          </a:p>
        </p:txBody>
      </p:sp>
      <p:sp>
        <p:nvSpPr>
          <p:cNvPr id="187396" name="Text Box 4"/>
          <p:cNvSpPr txBox="1">
            <a:spLocks noChangeArrowheads="1"/>
          </p:cNvSpPr>
          <p:nvPr/>
        </p:nvSpPr>
        <p:spPr bwMode="auto">
          <a:xfrm>
            <a:off x="8229600" y="6324600"/>
            <a:ext cx="685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30AC24D8-CBED-4EAA-ADE3-6E77D48EEC3F}" type="slidenum">
              <a:rPr lang="en-US" altLang="en-US" sz="1400" b="1">
                <a:latin typeface="Arial" charset="0"/>
              </a:rPr>
              <a:pPr>
                <a:spcBef>
                  <a:spcPct val="50000"/>
                </a:spcBef>
              </a:pPr>
              <a:t>19</a:t>
            </a:fld>
            <a:endParaRPr lang="en-US" altLang="en-US" sz="1400" b="1">
              <a:latin typeface="Arial" charset="0"/>
            </a:endParaRPr>
          </a:p>
        </p:txBody>
      </p:sp>
      <p:graphicFrame>
        <p:nvGraphicFramePr>
          <p:cNvPr id="2" name="Diagram 1"/>
          <p:cNvGraphicFramePr/>
          <p:nvPr>
            <p:extLst>
              <p:ext uri="{D42A27DB-BD31-4B8C-83A1-F6EECF244321}">
                <p14:modId xmlns:p14="http://schemas.microsoft.com/office/powerpoint/2010/main" val="3267151631"/>
              </p:ext>
            </p:extLst>
          </p:nvPr>
        </p:nvGraphicFramePr>
        <p:xfrm>
          <a:off x="1371600" y="1905000"/>
          <a:ext cx="60960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4" descr="Logo 2.jpg"/>
          <p:cNvPicPr>
            <a:picLocks/>
          </p:cNvPicPr>
          <p:nvPr/>
        </p:nvPicPr>
        <p:blipFill>
          <a:blip r:embed="rId8"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254956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
        <p:nvSpPr>
          <p:cNvPr id="2" name="Title 1"/>
          <p:cNvSpPr>
            <a:spLocks noGrp="1"/>
          </p:cNvSpPr>
          <p:nvPr>
            <p:ph type="title"/>
          </p:nvPr>
        </p:nvSpPr>
        <p:spPr/>
        <p:txBody>
          <a:bodyPr/>
          <a:lstStyle/>
          <a:p>
            <a:r>
              <a:rPr lang="en-US" dirty="0" smtClean="0"/>
              <a:t>Where are you?</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8" name="TextBox 7"/>
          <p:cNvSpPr txBox="1"/>
          <p:nvPr/>
        </p:nvSpPr>
        <p:spPr>
          <a:xfrm>
            <a:off x="1371600" y="685800"/>
            <a:ext cx="6324600" cy="338554"/>
          </a:xfrm>
          <a:prstGeom prst="rect">
            <a:avLst/>
          </a:prstGeom>
          <a:noFill/>
        </p:spPr>
        <p:txBody>
          <a:bodyPr wrap="square" rtlCol="0">
            <a:spAutoFit/>
          </a:bodyPr>
          <a:lstStyle/>
          <a:p>
            <a:pPr algn="ctr"/>
            <a:r>
              <a:rPr lang="en-US" sz="1600" b="1" i="1" dirty="0" smtClean="0">
                <a:solidFill>
                  <a:schemeClr val="bg1"/>
                </a:solidFill>
                <a:latin typeface="Arial" pitchFamily="34" charset="0"/>
                <a:cs typeface="Arial" pitchFamily="34" charset="0"/>
              </a:rPr>
              <a:t>Enter your location in the Chat window – lower left of screen</a:t>
            </a:r>
            <a:endParaRPr lang="en-US" sz="1600" b="1" i="1" dirty="0">
              <a:solidFill>
                <a:schemeClr val="bg1"/>
              </a:solidFill>
              <a:latin typeface="Arial" pitchFamily="34" charset="0"/>
              <a:cs typeface="Arial" pitchFamily="34" charset="0"/>
            </a:endParaRPr>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531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1026"/>
          <p:cNvSpPr>
            <a:spLocks noGrp="1" noChangeArrowheads="1"/>
          </p:cNvSpPr>
          <p:nvPr>
            <p:ph type="title"/>
          </p:nvPr>
        </p:nvSpPr>
        <p:spPr>
          <a:xfrm>
            <a:off x="2819400" y="0"/>
            <a:ext cx="6324600" cy="1066800"/>
          </a:xfrm>
          <a:ln/>
        </p:spPr>
        <p:txBody>
          <a:bodyPr>
            <a:normAutofit/>
          </a:bodyPr>
          <a:lstStyle/>
          <a:p>
            <a:pPr algn="r"/>
            <a:r>
              <a:rPr lang="en-US" altLang="en-US" dirty="0">
                <a:latin typeface="Candara" panose="020E0502030303020204" pitchFamily="34" charset="0"/>
              </a:rPr>
              <a:t>H-1B Ready to Work QPR Form 9166: </a:t>
            </a:r>
            <a:r>
              <a:rPr lang="en-US" altLang="en-US" i="1" dirty="0" smtClean="0">
                <a:latin typeface="Candara" panose="020E0502030303020204" pitchFamily="34" charset="0"/>
              </a:rPr>
              <a:t/>
            </a:r>
            <a:br>
              <a:rPr lang="en-US" altLang="en-US" i="1" dirty="0" smtClean="0">
                <a:latin typeface="Candara" panose="020E0502030303020204" pitchFamily="34" charset="0"/>
              </a:rPr>
            </a:br>
            <a:r>
              <a:rPr lang="en-US" altLang="en-US" i="1" dirty="0" smtClean="0">
                <a:latin typeface="Candara" panose="020E0502030303020204" pitchFamily="34" charset="0"/>
              </a:rPr>
              <a:t>Section B. 3 </a:t>
            </a:r>
            <a:r>
              <a:rPr lang="en-US" altLang="en-US" sz="2800" i="1" dirty="0" smtClean="0">
                <a:latin typeface="Candara" panose="020E0502030303020204" pitchFamily="34" charset="0"/>
              </a:rPr>
              <a:t>New </a:t>
            </a:r>
            <a:r>
              <a:rPr lang="en-US" altLang="en-US" sz="2800" i="1" dirty="0">
                <a:latin typeface="Candara" panose="020E0502030303020204" pitchFamily="34" charset="0"/>
              </a:rPr>
              <a:t>Participants Served</a:t>
            </a:r>
          </a:p>
        </p:txBody>
      </p:sp>
      <p:sp>
        <p:nvSpPr>
          <p:cNvPr id="191491" name="Rectangle 1027"/>
          <p:cNvSpPr>
            <a:spLocks noGrp="1" noChangeArrowheads="1"/>
          </p:cNvSpPr>
          <p:nvPr>
            <p:ph type="body" idx="1"/>
          </p:nvPr>
        </p:nvSpPr>
        <p:spPr>
          <a:xfrm>
            <a:off x="304800" y="1143000"/>
            <a:ext cx="8534400" cy="5486400"/>
          </a:xfrm>
        </p:spPr>
        <p:txBody>
          <a:bodyPr>
            <a:normAutofit/>
          </a:bodyPr>
          <a:lstStyle/>
          <a:p>
            <a:pPr marL="0" indent="0">
              <a:lnSpc>
                <a:spcPct val="80000"/>
              </a:lnSpc>
              <a:spcBef>
                <a:spcPct val="60000"/>
              </a:spcBef>
              <a:spcAft>
                <a:spcPct val="60000"/>
              </a:spcAft>
              <a:buNone/>
            </a:pPr>
            <a:r>
              <a:rPr lang="en-US" altLang="en-US" sz="2400" b="1" dirty="0">
                <a:solidFill>
                  <a:schemeClr val="tx1"/>
                </a:solidFill>
                <a:latin typeface="+mn-lt"/>
              </a:rPr>
              <a:t>Grantees report </a:t>
            </a:r>
            <a:r>
              <a:rPr lang="en-US" altLang="en-US" sz="2400" b="1" dirty="0" smtClean="0">
                <a:solidFill>
                  <a:schemeClr val="tx1"/>
                </a:solidFill>
                <a:latin typeface="+mn-lt"/>
              </a:rPr>
              <a:t>the total of NEW </a:t>
            </a:r>
            <a:r>
              <a:rPr lang="en-US" altLang="en-US" sz="2400" b="1" dirty="0">
                <a:solidFill>
                  <a:schemeClr val="tx1"/>
                </a:solidFill>
                <a:latin typeface="+mn-lt"/>
              </a:rPr>
              <a:t>participants who began receiving a service funded by the program that </a:t>
            </a:r>
            <a:r>
              <a:rPr lang="en-US" altLang="en-US" sz="2400" b="1" dirty="0" smtClean="0">
                <a:solidFill>
                  <a:schemeClr val="tx1"/>
                </a:solidFill>
                <a:latin typeface="+mn-lt"/>
              </a:rPr>
              <a:t>was not reported in previous quarters (i.e. they are new)</a:t>
            </a:r>
          </a:p>
          <a:p>
            <a:pPr marL="533400" indent="-533400">
              <a:lnSpc>
                <a:spcPct val="80000"/>
              </a:lnSpc>
              <a:spcBef>
                <a:spcPct val="60000"/>
              </a:spcBef>
              <a:spcAft>
                <a:spcPct val="60000"/>
              </a:spcAft>
            </a:pPr>
            <a:r>
              <a:rPr lang="en-US" altLang="en-US" sz="2400" dirty="0" smtClean="0">
                <a:solidFill>
                  <a:schemeClr val="tx1"/>
                </a:solidFill>
                <a:latin typeface="+mn-lt"/>
              </a:rPr>
              <a:t>A participant is reported as “new” once in the reporting quarter that the participant receive a grant-funded service or enroll in training for the first time. </a:t>
            </a:r>
          </a:p>
          <a:p>
            <a:pPr marL="533400" indent="-533400">
              <a:lnSpc>
                <a:spcPct val="80000"/>
              </a:lnSpc>
              <a:spcBef>
                <a:spcPct val="60000"/>
              </a:spcBef>
              <a:spcAft>
                <a:spcPct val="60000"/>
              </a:spcAft>
            </a:pPr>
            <a:r>
              <a:rPr lang="en-US" altLang="en-US" sz="2400" u="sng" dirty="0" smtClean="0">
                <a:solidFill>
                  <a:schemeClr val="tx1"/>
                </a:solidFill>
                <a:latin typeface="+mn-lt"/>
              </a:rPr>
              <a:t>Current Quarter</a:t>
            </a:r>
            <a:r>
              <a:rPr lang="en-US" altLang="en-US" sz="2400" dirty="0" smtClean="0">
                <a:solidFill>
                  <a:schemeClr val="tx1"/>
                </a:solidFill>
                <a:latin typeface="+mn-lt"/>
              </a:rPr>
              <a:t>: “Total Participants Served” will always be equal to or greater than “New Participants Served”</a:t>
            </a:r>
          </a:p>
          <a:p>
            <a:pPr marL="533400" indent="-533400">
              <a:lnSpc>
                <a:spcPct val="80000"/>
              </a:lnSpc>
              <a:spcBef>
                <a:spcPct val="60000"/>
              </a:spcBef>
              <a:spcAft>
                <a:spcPct val="60000"/>
              </a:spcAft>
            </a:pPr>
            <a:r>
              <a:rPr lang="en-US" altLang="en-US" sz="2400" u="sng" dirty="0" smtClean="0">
                <a:solidFill>
                  <a:schemeClr val="tx1"/>
                </a:solidFill>
                <a:latin typeface="+mn-lt"/>
              </a:rPr>
              <a:t>Cumulative Grant-To-date</a:t>
            </a:r>
            <a:r>
              <a:rPr lang="en-US" altLang="en-US" sz="2400" dirty="0" smtClean="0">
                <a:solidFill>
                  <a:schemeClr val="tx1"/>
                </a:solidFill>
                <a:latin typeface="+mn-lt"/>
              </a:rPr>
              <a:t>: “Total Participants Served” will always equal “New Participants Served”</a:t>
            </a:r>
          </a:p>
          <a:p>
            <a:pPr marL="533400" indent="-533400">
              <a:lnSpc>
                <a:spcPct val="80000"/>
              </a:lnSpc>
              <a:spcBef>
                <a:spcPct val="60000"/>
              </a:spcBef>
              <a:spcAft>
                <a:spcPct val="60000"/>
              </a:spcAft>
            </a:pPr>
            <a:endParaRPr lang="en-US" altLang="en-US" sz="2400" dirty="0">
              <a:solidFill>
                <a:schemeClr val="tx1"/>
              </a:solidFill>
              <a:latin typeface="+mn-lt"/>
            </a:endParaRPr>
          </a:p>
        </p:txBody>
      </p:sp>
      <p:sp>
        <p:nvSpPr>
          <p:cNvPr id="191492" name="Text Box 1028"/>
          <p:cNvSpPr txBox="1">
            <a:spLocks noChangeArrowheads="1"/>
          </p:cNvSpPr>
          <p:nvPr/>
        </p:nvSpPr>
        <p:spPr bwMode="auto">
          <a:xfrm>
            <a:off x="8229600" y="6324600"/>
            <a:ext cx="685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C3A416B7-0D54-42A8-A3A9-7F25407434D3}" type="slidenum">
              <a:rPr lang="en-US" altLang="en-US" sz="1400" b="1">
                <a:latin typeface="Arial" charset="0"/>
              </a:rPr>
              <a:pPr>
                <a:spcBef>
                  <a:spcPct val="50000"/>
                </a:spcBef>
              </a:pPr>
              <a:t>20</a:t>
            </a:fld>
            <a:endParaRPr lang="en-US" altLang="en-US" sz="1400" b="1">
              <a:latin typeface="Arial" charset="0"/>
            </a:endParaRPr>
          </a:p>
        </p:txBody>
      </p:sp>
      <p:pic>
        <p:nvPicPr>
          <p:cNvPr id="5"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pic>
        <p:nvPicPr>
          <p:cNvPr id="6" name="Picture 5"/>
          <p:cNvPicPr/>
          <p:nvPr/>
        </p:nvPicPr>
        <p:blipFill rotWithShape="1">
          <a:blip r:embed="rId4"/>
          <a:srcRect l="4274" t="54616" r="45939" b="30429"/>
          <a:stretch/>
        </p:blipFill>
        <p:spPr bwMode="auto">
          <a:xfrm>
            <a:off x="605118" y="5602940"/>
            <a:ext cx="8310282" cy="11788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20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2827161"/>
              </p:ext>
            </p:extLst>
          </p:nvPr>
        </p:nvGraphicFramePr>
        <p:xfrm>
          <a:off x="152400" y="1143001"/>
          <a:ext cx="8839200" cy="5516219"/>
        </p:xfrm>
        <a:graphic>
          <a:graphicData uri="http://schemas.openxmlformats.org/drawingml/2006/table">
            <a:tbl>
              <a:tblPr firstRow="1" bandRow="1">
                <a:tableStyleId>{21E4AEA4-8DFA-4A89-87EB-49C32662AFE0}</a:tableStyleId>
              </a:tblPr>
              <a:tblGrid>
                <a:gridCol w="1828800"/>
                <a:gridCol w="1295400"/>
                <a:gridCol w="1828800"/>
                <a:gridCol w="1905000"/>
                <a:gridCol w="1981200"/>
              </a:tblGrid>
              <a:tr h="457199">
                <a:tc>
                  <a:txBody>
                    <a:bodyPr/>
                    <a:lstStyle/>
                    <a:p>
                      <a:pPr algn="ctr"/>
                      <a:endParaRPr lang="en-US" dirty="0"/>
                    </a:p>
                  </a:txBody>
                  <a:tcPr/>
                </a:tc>
                <a:tc>
                  <a:txBody>
                    <a:bodyPr/>
                    <a:lstStyle/>
                    <a:p>
                      <a:pPr algn="ctr"/>
                      <a:r>
                        <a:rPr lang="en-US" dirty="0" smtClean="0"/>
                        <a:t>Q 12/30/14</a:t>
                      </a:r>
                      <a:endParaRPr lang="en-US" dirty="0"/>
                    </a:p>
                  </a:txBody>
                  <a:tcPr/>
                </a:tc>
                <a:tc>
                  <a:txBody>
                    <a:bodyPr/>
                    <a:lstStyle/>
                    <a:p>
                      <a:pPr algn="ctr"/>
                      <a:r>
                        <a:rPr lang="en-US" dirty="0" smtClean="0"/>
                        <a:t>Q 3/31/15</a:t>
                      </a:r>
                      <a:endParaRPr lang="en-US" dirty="0"/>
                    </a:p>
                  </a:txBody>
                  <a:tcPr/>
                </a:tc>
                <a:tc>
                  <a:txBody>
                    <a:bodyPr/>
                    <a:lstStyle/>
                    <a:p>
                      <a:pPr algn="ctr"/>
                      <a:r>
                        <a:rPr lang="en-US" dirty="0" smtClean="0"/>
                        <a:t>Q 6/30/15</a:t>
                      </a:r>
                      <a:endParaRPr lang="en-US" dirty="0"/>
                    </a:p>
                  </a:txBody>
                  <a:tcPr/>
                </a:tc>
                <a:tc>
                  <a:txBody>
                    <a:bodyPr/>
                    <a:lstStyle/>
                    <a:p>
                      <a:pPr algn="ctr"/>
                      <a:r>
                        <a:rPr lang="en-US" dirty="0" smtClean="0"/>
                        <a:t>Q 9/30/15</a:t>
                      </a:r>
                      <a:endParaRPr lang="en-US" dirty="0"/>
                    </a:p>
                  </a:txBody>
                  <a:tcPr/>
                </a:tc>
              </a:tr>
              <a:tr h="1418798">
                <a:tc>
                  <a:txBody>
                    <a:bodyPr/>
                    <a:lstStyle/>
                    <a:p>
                      <a:r>
                        <a:rPr lang="en-US" b="1" dirty="0" smtClean="0"/>
                        <a:t>RTW Participants</a:t>
                      </a:r>
                      <a:endParaRPr lang="en-US" b="1" dirty="0"/>
                    </a:p>
                  </a:txBody>
                  <a:tcPr anchor="ctr"/>
                </a:tc>
                <a:tc>
                  <a:txBody>
                    <a:bodyPr/>
                    <a:lstStyle/>
                    <a:p>
                      <a:endParaRPr lang="en-US" dirty="0"/>
                    </a:p>
                  </a:txBody>
                  <a:tcPr anchor="ctr"/>
                </a:tc>
                <a:tc>
                  <a:txBody>
                    <a:bodyPr/>
                    <a:lstStyle/>
                    <a:p>
                      <a:endParaRPr lang="en-US" dirty="0"/>
                    </a:p>
                  </a:txBody>
                  <a:tcPr anchor="ctr"/>
                </a:tc>
                <a:tc>
                  <a:txBody>
                    <a:bodyPr/>
                    <a:lstStyle/>
                    <a:p>
                      <a:endParaRPr lang="en-US"/>
                    </a:p>
                  </a:txBody>
                  <a:tcPr anchor="ctr"/>
                </a:tc>
                <a:tc>
                  <a:txBody>
                    <a:bodyPr/>
                    <a:lstStyle/>
                    <a:p>
                      <a:endParaRPr lang="en-US" dirty="0"/>
                    </a:p>
                  </a:txBody>
                  <a:tcPr anchor="ctr"/>
                </a:tc>
              </a:tr>
              <a:tr h="6960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Total Participants Served</a:t>
                      </a:r>
                    </a:p>
                  </a:txBody>
                  <a:tcPr anchor="ctr"/>
                </a:tc>
                <a:tc>
                  <a:txBody>
                    <a:bodyPr/>
                    <a:lstStyle/>
                    <a:p>
                      <a:pPr algn="ctr"/>
                      <a:r>
                        <a:rPr lang="en-US" dirty="0" smtClean="0"/>
                        <a:t>1</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3</a:t>
                      </a:r>
                      <a:endParaRPr lang="en-US" dirty="0"/>
                    </a:p>
                  </a:txBody>
                  <a:tcPr anchor="ctr"/>
                </a:tc>
                <a:tc>
                  <a:txBody>
                    <a:bodyPr/>
                    <a:lstStyle/>
                    <a:p>
                      <a:pPr algn="ctr"/>
                      <a:r>
                        <a:rPr lang="en-US" dirty="0" smtClean="0"/>
                        <a:t>4</a:t>
                      </a:r>
                      <a:endParaRPr lang="en-US" dirty="0"/>
                    </a:p>
                  </a:txBody>
                  <a:tcPr anchor="ctr"/>
                </a:tc>
              </a:tr>
              <a:tr h="21685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Explanation</a:t>
                      </a:r>
                    </a:p>
                  </a:txBody>
                  <a:tcPr anchor="ctr"/>
                </a:tc>
                <a:tc>
                  <a:txBody>
                    <a:bodyPr/>
                    <a:lstStyle/>
                    <a:p>
                      <a:pPr marL="0" indent="0">
                        <a:buFont typeface="Arial" panose="020B0604020202020204" pitchFamily="34" charset="0"/>
                        <a:buNone/>
                      </a:pPr>
                      <a:r>
                        <a:rPr lang="en-US" sz="1400" dirty="0" smtClean="0"/>
                        <a:t>Tom</a:t>
                      </a:r>
                      <a:r>
                        <a:rPr lang="en-US" sz="1400" baseline="0" dirty="0" smtClean="0"/>
                        <a:t> was</a:t>
                      </a:r>
                      <a:r>
                        <a:rPr lang="en-US" sz="1400" dirty="0" smtClean="0"/>
                        <a:t> provided</a:t>
                      </a:r>
                      <a:r>
                        <a:rPr lang="en-US" sz="1400" baseline="0" dirty="0" smtClean="0"/>
                        <a:t> services</a:t>
                      </a:r>
                      <a:endParaRPr lang="en-US" sz="1400" dirty="0"/>
                    </a:p>
                  </a:txBody>
                  <a:tcPr anchor="ctr"/>
                </a:tc>
                <a:tc>
                  <a:txBody>
                    <a:bodyPr/>
                    <a:lstStyle/>
                    <a:p>
                      <a:pPr marL="285750" indent="-285750">
                        <a:buFont typeface="Arial" panose="020B0604020202020204" pitchFamily="34" charset="0"/>
                        <a:buChar char="•"/>
                      </a:pPr>
                      <a:r>
                        <a:rPr lang="en-US" sz="1400" dirty="0" smtClean="0"/>
                        <a:t>Kevin enrolled in training;</a:t>
                      </a:r>
                    </a:p>
                    <a:p>
                      <a:pPr marL="285750" indent="-285750">
                        <a:buFont typeface="Arial" panose="020B0604020202020204" pitchFamily="34" charset="0"/>
                        <a:buChar char="•"/>
                      </a:pPr>
                      <a:r>
                        <a:rPr lang="en-US" sz="1400" dirty="0" smtClean="0"/>
                        <a:t>Tom continued services</a:t>
                      </a:r>
                      <a:endParaRPr lang="en-US" sz="1400" dirty="0"/>
                    </a:p>
                  </a:txBody>
                  <a:tcPr anchor="ctr"/>
                </a:tc>
                <a:tc>
                  <a:txBody>
                    <a:bodyPr/>
                    <a:lstStyle/>
                    <a:p>
                      <a:pPr marL="285750" indent="-285750">
                        <a:buFont typeface="Arial" panose="020B0604020202020204" pitchFamily="34" charset="0"/>
                        <a:buChar char="•"/>
                      </a:pPr>
                      <a:r>
                        <a:rPr lang="en-US" sz="1400" dirty="0" smtClean="0"/>
                        <a:t>Megan was</a:t>
                      </a:r>
                      <a:r>
                        <a:rPr lang="en-US" sz="1400" baseline="0" dirty="0" smtClean="0"/>
                        <a:t> provided services and enrolled in training;</a:t>
                      </a:r>
                    </a:p>
                    <a:p>
                      <a:pPr marL="285750" indent="-285750">
                        <a:buFont typeface="Arial" panose="020B0604020202020204" pitchFamily="34" charset="0"/>
                        <a:buChar char="•"/>
                      </a:pPr>
                      <a:r>
                        <a:rPr lang="en-US" sz="1400" baseline="0" dirty="0" smtClean="0"/>
                        <a:t>Kevin continued training;</a:t>
                      </a:r>
                    </a:p>
                    <a:p>
                      <a:pPr marL="285750" indent="-285750">
                        <a:buFont typeface="Arial" panose="020B0604020202020204" pitchFamily="34" charset="0"/>
                        <a:buChar char="•"/>
                      </a:pPr>
                      <a:r>
                        <a:rPr lang="en-US" sz="1400" baseline="0" dirty="0" smtClean="0"/>
                        <a:t>Tom continued services and enrolled in training</a:t>
                      </a:r>
                      <a:endParaRPr lang="en-US" sz="1400" dirty="0"/>
                    </a:p>
                  </a:txBody>
                  <a:tcPr anchor="ctr"/>
                </a:tc>
                <a:tc>
                  <a:txBody>
                    <a:bodyPr/>
                    <a:lstStyle/>
                    <a:p>
                      <a:pPr marL="285750" indent="-285750">
                        <a:buFont typeface="Arial" panose="020B0604020202020204" pitchFamily="34" charset="0"/>
                        <a:buChar char="•"/>
                      </a:pPr>
                      <a:r>
                        <a:rPr lang="en-US" sz="1400" dirty="0" smtClean="0"/>
                        <a:t>Ayreen was</a:t>
                      </a:r>
                      <a:r>
                        <a:rPr lang="en-US" sz="1400" baseline="0" dirty="0" smtClean="0"/>
                        <a:t> provided services; </a:t>
                      </a:r>
                    </a:p>
                    <a:p>
                      <a:pPr marL="285750" indent="-285750">
                        <a:buFont typeface="Arial" panose="020B0604020202020204" pitchFamily="34" charset="0"/>
                        <a:buChar char="•"/>
                      </a:pPr>
                      <a:r>
                        <a:rPr lang="en-US" sz="1400" dirty="0" smtClean="0"/>
                        <a:t>Megan continued services and training;</a:t>
                      </a:r>
                    </a:p>
                    <a:p>
                      <a:pPr marL="285750" indent="-285750">
                        <a:buFont typeface="Arial" panose="020B0604020202020204" pitchFamily="34" charset="0"/>
                        <a:buChar char="•"/>
                      </a:pPr>
                      <a:r>
                        <a:rPr lang="en-US" sz="1400" dirty="0" smtClean="0"/>
                        <a:t>Kevin continued training;</a:t>
                      </a:r>
                    </a:p>
                    <a:p>
                      <a:pPr marL="285750" indent="-285750">
                        <a:buFont typeface="Arial" panose="020B0604020202020204" pitchFamily="34" charset="0"/>
                        <a:buChar char="•"/>
                      </a:pPr>
                      <a:r>
                        <a:rPr lang="en-US" sz="1400" dirty="0" smtClean="0"/>
                        <a:t>Tom continued services and training</a:t>
                      </a:r>
                    </a:p>
                  </a:txBody>
                  <a:tcPr anchor="ctr"/>
                </a:tc>
              </a:tr>
              <a:tr h="775623">
                <a:tc>
                  <a:txBody>
                    <a:bodyPr/>
                    <a:lstStyle/>
                    <a:p>
                      <a:r>
                        <a:rPr lang="en-US" b="1" dirty="0" smtClean="0"/>
                        <a:t>New Participants Served</a:t>
                      </a:r>
                      <a:endParaRPr lang="en-US" b="1" dirty="0"/>
                    </a:p>
                  </a:txBody>
                  <a:tcPr anchor="ctr"/>
                </a:tc>
                <a:tc>
                  <a:txBody>
                    <a:bodyPr/>
                    <a:lstStyle/>
                    <a:p>
                      <a:pPr algn="ctr"/>
                      <a:r>
                        <a:rPr lang="en-US" dirty="0" smtClean="0"/>
                        <a:t>1</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1</a:t>
                      </a:r>
                      <a:endParaRPr lang="en-US" dirty="0"/>
                    </a:p>
                  </a:txBody>
                  <a:tcPr anchor="ctr"/>
                </a:tc>
              </a:tr>
            </a:tbl>
          </a:graphicData>
        </a:graphic>
      </p:graphicFrame>
      <p:pic>
        <p:nvPicPr>
          <p:cNvPr id="7" name="Picture 4" descr="T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947138"/>
            <a:ext cx="762000" cy="86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T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1" y="1614626"/>
            <a:ext cx="685800" cy="93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T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649601"/>
            <a:ext cx="838201" cy="77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T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2122" y="1688406"/>
            <a:ext cx="679451" cy="63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a:spLocks noGrp="1"/>
          </p:cNvSpPr>
          <p:nvPr>
            <p:ph type="title"/>
          </p:nvPr>
        </p:nvSpPr>
        <p:spPr>
          <a:xfrm>
            <a:off x="2971800" y="0"/>
            <a:ext cx="6172200" cy="1066800"/>
          </a:xfrm>
        </p:spPr>
        <p:txBody>
          <a:bodyPr>
            <a:normAutofit fontScale="90000"/>
          </a:bodyPr>
          <a:lstStyle/>
          <a:p>
            <a:pPr algn="r"/>
            <a:r>
              <a:rPr lang="en-US" sz="2800" b="1" dirty="0">
                <a:latin typeface="Candara" panose="020E0502030303020204" pitchFamily="34" charset="0"/>
              </a:rPr>
              <a:t>H-1B Ready to Work QPR Form 9166</a:t>
            </a:r>
            <a:br>
              <a:rPr lang="en-US" sz="2800" b="1" dirty="0">
                <a:latin typeface="Candara" panose="020E0502030303020204" pitchFamily="34" charset="0"/>
              </a:rPr>
            </a:br>
            <a:r>
              <a:rPr lang="en-US" sz="2800" b="1" dirty="0">
                <a:latin typeface="Candara" panose="020E0502030303020204" pitchFamily="34" charset="0"/>
              </a:rPr>
              <a:t>Section B. </a:t>
            </a:r>
            <a:r>
              <a:rPr lang="en-US" sz="2800" b="1" dirty="0" smtClean="0">
                <a:latin typeface="Candara" panose="020E0502030303020204" pitchFamily="34" charset="0"/>
              </a:rPr>
              <a:t>Total Participants Served vs. </a:t>
            </a:r>
            <a:br>
              <a:rPr lang="en-US" sz="2800" b="1" dirty="0" smtClean="0">
                <a:latin typeface="Candara" panose="020E0502030303020204" pitchFamily="34" charset="0"/>
              </a:rPr>
            </a:br>
            <a:r>
              <a:rPr lang="en-US" sz="2800" b="1" dirty="0" smtClean="0">
                <a:latin typeface="Candara" panose="020E0502030303020204" pitchFamily="34" charset="0"/>
              </a:rPr>
              <a:t>New Participants Served</a:t>
            </a:r>
            <a:endParaRPr lang="en-US" dirty="0">
              <a:latin typeface="Candara" panose="020E0502030303020204" pitchFamily="34" charset="0"/>
            </a:endParaRPr>
          </a:p>
        </p:txBody>
      </p:sp>
      <p:pic>
        <p:nvPicPr>
          <p:cNvPr id="20" name="Content Placeholder 4" descr="Logo 2.jpg"/>
          <p:cNvPicPr>
            <a:picLocks/>
          </p:cNvPicPr>
          <p:nvPr/>
        </p:nvPicPr>
        <p:blipFill>
          <a:blip r:embed="rId5" cstate="print"/>
          <a:srcRect l="7208" t="6719" r="46367" b="13834"/>
          <a:stretch>
            <a:fillRect/>
          </a:stretch>
        </p:blipFill>
        <p:spPr bwMode="auto">
          <a:xfrm>
            <a:off x="152400" y="152400"/>
            <a:ext cx="914400" cy="838200"/>
          </a:xfrm>
          <a:prstGeom prst="rect">
            <a:avLst/>
          </a:prstGeom>
          <a:noFill/>
          <a:ln w="9525">
            <a:noFill/>
            <a:miter lim="800000"/>
            <a:headEnd/>
            <a:tailEnd/>
          </a:ln>
        </p:spPr>
      </p:pic>
      <p:pic>
        <p:nvPicPr>
          <p:cNvPr id="1026" name="Picture 2" descr="kmauro"/>
          <p:cNvPicPr>
            <a:picLocks noChangeAspect="1" noChangeArrowheads="1"/>
          </p:cNvPicPr>
          <p:nvPr/>
        </p:nvPicPr>
        <p:blipFill>
          <a:blip r:embed="rId6" cstate="print">
            <a:extLst>
              <a:ext uri="{28A0092B-C50C-407E-A947-70E740481C1C}">
                <a14:useLocalDpi xmlns:a14="http://schemas.microsoft.com/office/drawing/2010/main" val="0"/>
              </a:ext>
            </a:extLst>
          </a:blip>
          <a:srcRect l="27600" t="13800" r="28200" b="25600"/>
          <a:stretch>
            <a:fillRect/>
          </a:stretch>
        </p:blipFill>
        <p:spPr bwMode="auto">
          <a:xfrm>
            <a:off x="4267201" y="2004179"/>
            <a:ext cx="609600" cy="83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kmauro"/>
          <p:cNvPicPr>
            <a:picLocks noChangeAspect="1" noChangeArrowheads="1"/>
          </p:cNvPicPr>
          <p:nvPr/>
        </p:nvPicPr>
        <p:blipFill>
          <a:blip r:embed="rId6" cstate="print">
            <a:extLst>
              <a:ext uri="{28A0092B-C50C-407E-A947-70E740481C1C}">
                <a14:useLocalDpi xmlns:a14="http://schemas.microsoft.com/office/drawing/2010/main" val="0"/>
              </a:ext>
            </a:extLst>
          </a:blip>
          <a:srcRect l="27600" t="13800" r="28200" b="25600"/>
          <a:stretch>
            <a:fillRect/>
          </a:stretch>
        </p:blipFill>
        <p:spPr bwMode="auto">
          <a:xfrm>
            <a:off x="6450832" y="1681407"/>
            <a:ext cx="540917" cy="7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78598" y="2192468"/>
            <a:ext cx="705246" cy="72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2" name="Picture 3" descr="kmauro"/>
          <p:cNvPicPr>
            <a:picLocks noChangeAspect="1" noChangeArrowheads="1"/>
          </p:cNvPicPr>
          <p:nvPr/>
        </p:nvPicPr>
        <p:blipFill>
          <a:blip r:embed="rId8" cstate="print">
            <a:extLst>
              <a:ext uri="{28A0092B-C50C-407E-A947-70E740481C1C}">
                <a14:useLocalDpi xmlns:a14="http://schemas.microsoft.com/office/drawing/2010/main" val="0"/>
              </a:ext>
            </a:extLst>
          </a:blip>
          <a:srcRect l="27600" t="13800" r="28200" b="25600"/>
          <a:stretch>
            <a:fillRect/>
          </a:stretch>
        </p:blipFill>
        <p:spPr bwMode="auto">
          <a:xfrm>
            <a:off x="8258996" y="1699478"/>
            <a:ext cx="495730" cy="67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41477" y="2246464"/>
            <a:ext cx="713249" cy="7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4" name="Picture 2" descr="IMG_5438"/>
          <p:cNvPicPr>
            <a:picLocks noChangeAspect="1" noChangeArrowheads="1"/>
          </p:cNvPicPr>
          <p:nvPr/>
        </p:nvPicPr>
        <p:blipFill>
          <a:blip r:embed="rId10" cstate="print">
            <a:extLst>
              <a:ext uri="{28A0092B-C50C-407E-A947-70E740481C1C}">
                <a14:useLocalDpi xmlns:a14="http://schemas.microsoft.com/office/drawing/2010/main" val="0"/>
              </a:ext>
            </a:extLst>
          </a:blip>
          <a:srcRect l="30898" t="29744" r="33076" b="9744"/>
          <a:stretch>
            <a:fillRect/>
          </a:stretch>
        </p:blipFill>
        <p:spPr bwMode="auto">
          <a:xfrm>
            <a:off x="7056893" y="2174856"/>
            <a:ext cx="594954" cy="75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45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696200" cy="1066800"/>
          </a:xfrm>
        </p:spPr>
        <p:txBody>
          <a:bodyPr>
            <a:normAutofit/>
          </a:bodyPr>
          <a:lstStyle/>
          <a:p>
            <a:pPr algn="r"/>
            <a:r>
              <a:rPr lang="en-US" sz="3200" dirty="0">
                <a:latin typeface="Candara" panose="020E0502030303020204" pitchFamily="34" charset="0"/>
              </a:rPr>
              <a:t>Please enter </a:t>
            </a:r>
            <a:r>
              <a:rPr lang="en-US" sz="3200" dirty="0" smtClean="0">
                <a:latin typeface="Candara" panose="020E0502030303020204" pitchFamily="34" charset="0"/>
              </a:rPr>
              <a:t>questions in </a:t>
            </a:r>
            <a:r>
              <a:rPr lang="en-US" sz="3200" dirty="0">
                <a:latin typeface="Candara" panose="020E0502030303020204" pitchFamily="34" charset="0"/>
              </a:rPr>
              <a:t>the Chat Room!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475" y="1771650"/>
            <a:ext cx="3810000" cy="3790950"/>
          </a:xfrm>
          <a:prstGeom prst="rect">
            <a:avLst/>
          </a:prstGeom>
          <a:effectLst>
            <a:reflection blurRad="6350" stA="50000" endA="275" endPos="40000" dist="101600" dir="5400000" sy="-100000" algn="bl" rotWithShape="0"/>
          </a:effectLst>
        </p:spPr>
      </p:pic>
      <p:sp>
        <p:nvSpPr>
          <p:cNvPr id="3" name="Slide Number Placeholder 2"/>
          <p:cNvSpPr>
            <a:spLocks noGrp="1"/>
          </p:cNvSpPr>
          <p:nvPr>
            <p:ph type="sldNum" sz="quarter" idx="12"/>
          </p:nvPr>
        </p:nvSpPr>
        <p:spPr/>
        <p:txBody>
          <a:bodyPr/>
          <a:lstStyle/>
          <a:p>
            <a:fld id="{01723B91-CE10-4F20-890A-0852E2246859}" type="slidenum">
              <a:rPr lang="en-US" smtClean="0"/>
              <a:pPr/>
              <a:t>22</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6" name="Content Placeholder 4" descr="Logo 2.jpg"/>
          <p:cNvPicPr>
            <a:picLocks/>
          </p:cNvPicPr>
          <p:nvPr/>
        </p:nvPicPr>
        <p:blipFill>
          <a:blip r:embed="rId4"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1613947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696200" cy="1066800"/>
          </a:xfrm>
        </p:spPr>
        <p:txBody>
          <a:bodyPr>
            <a:normAutofit/>
          </a:bodyPr>
          <a:lstStyle/>
          <a:p>
            <a:pPr algn="r"/>
            <a:r>
              <a:rPr lang="en-US" sz="3200" dirty="0" smtClean="0">
                <a:latin typeface="Candara" panose="020E0502030303020204" pitchFamily="34" charset="0"/>
              </a:rPr>
              <a:t>Knowledge Check!  Date of Exit</a:t>
            </a:r>
            <a:endParaRPr lang="en-US" sz="3200" dirty="0">
              <a:latin typeface="Candara" panose="020E0502030303020204"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23</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6"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5" name="TextBox 4"/>
          <p:cNvSpPr txBox="1"/>
          <p:nvPr/>
        </p:nvSpPr>
        <p:spPr>
          <a:xfrm>
            <a:off x="914400" y="1524000"/>
            <a:ext cx="7162800" cy="5016758"/>
          </a:xfrm>
          <a:prstGeom prst="rect">
            <a:avLst/>
          </a:prstGeom>
          <a:noFill/>
        </p:spPr>
        <p:txBody>
          <a:bodyPr wrap="square" rtlCol="0">
            <a:spAutoFit/>
          </a:bodyPr>
          <a:lstStyle/>
          <a:p>
            <a:r>
              <a:rPr lang="en-US" sz="2000" b="1" dirty="0" smtClean="0"/>
              <a:t>Pop Quiz #1: Let’s test your knowledge on Date of Exit</a:t>
            </a:r>
          </a:p>
          <a:p>
            <a:endParaRPr lang="en-US" sz="2000" dirty="0"/>
          </a:p>
          <a:p>
            <a:r>
              <a:rPr lang="en-US" sz="2000" b="1" dirty="0" smtClean="0">
                <a:solidFill>
                  <a:schemeClr val="accent2">
                    <a:lumMod val="75000"/>
                  </a:schemeClr>
                </a:solidFill>
              </a:rPr>
              <a:t>Megan is no longer receiving services, and completed her training program in OJT.  Great news! She was hired into full-time employment with the employer that sponsored her OJT program. </a:t>
            </a:r>
          </a:p>
          <a:p>
            <a:endParaRPr lang="en-US" sz="2000" dirty="0"/>
          </a:p>
          <a:p>
            <a:r>
              <a:rPr lang="en-US" sz="2000" dirty="0" smtClean="0"/>
              <a:t>Megan’s started her new job on 4/1/2015 and last date of service was on 3/1/15. </a:t>
            </a:r>
            <a:r>
              <a:rPr lang="en-US" sz="2000" dirty="0"/>
              <a:t> </a:t>
            </a:r>
            <a:r>
              <a:rPr lang="en-US" sz="2000" dirty="0" smtClean="0"/>
              <a:t>After 90-days of inactivity, Megan’s date of exit is 3/1/15.</a:t>
            </a:r>
          </a:p>
          <a:p>
            <a:endParaRPr lang="en-US" sz="2000" dirty="0" smtClean="0"/>
          </a:p>
          <a:p>
            <a:r>
              <a:rPr lang="en-US" sz="2000" dirty="0" smtClean="0"/>
              <a:t>In what QPR reporting period would you report the EXIT Date for </a:t>
            </a:r>
            <a:r>
              <a:rPr lang="en-US" sz="2000" dirty="0"/>
              <a:t>Megan’s </a:t>
            </a:r>
            <a:r>
              <a:rPr lang="en-US" sz="2000" dirty="0" smtClean="0"/>
              <a:t>last date of service/date of exit?</a:t>
            </a:r>
          </a:p>
          <a:p>
            <a:endParaRPr lang="en-US" sz="2000" dirty="0"/>
          </a:p>
          <a:p>
            <a:pPr marL="342900" indent="-342900">
              <a:buAutoNum type="alphaLcPeriod"/>
            </a:pPr>
            <a:r>
              <a:rPr lang="en-US" sz="2000" dirty="0" smtClean="0"/>
              <a:t>3/31/15 </a:t>
            </a:r>
          </a:p>
          <a:p>
            <a:pPr marL="342900" indent="-342900">
              <a:buAutoNum type="alphaLcPeriod"/>
            </a:pPr>
            <a:r>
              <a:rPr lang="en-US" sz="2000" dirty="0" smtClean="0"/>
              <a:t>6/30/15 </a:t>
            </a:r>
          </a:p>
          <a:p>
            <a:pPr marL="342900" indent="-342900">
              <a:buAutoNum type="alphaLcPeriod"/>
            </a:pPr>
            <a:r>
              <a:rPr lang="en-US" sz="2000" dirty="0" smtClean="0"/>
              <a:t>9/30/15</a:t>
            </a:r>
          </a:p>
        </p:txBody>
      </p:sp>
    </p:spTree>
    <p:extLst>
      <p:ext uri="{BB962C8B-B14F-4D97-AF65-F5344CB8AC3E}">
        <p14:creationId xmlns:p14="http://schemas.microsoft.com/office/powerpoint/2010/main" val="323376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24</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18759455"/>
              </p:ext>
            </p:extLst>
          </p:nvPr>
        </p:nvGraphicFramePr>
        <p:xfrm>
          <a:off x="800099" y="3657600"/>
          <a:ext cx="7315201" cy="2525477"/>
        </p:xfrm>
        <a:graphic>
          <a:graphicData uri="http://schemas.openxmlformats.org/drawingml/2006/table">
            <a:tbl>
              <a:tblPr firstRow="1" firstCol="1" bandRow="1">
                <a:tableStyleId>{5C22544A-7EE6-4342-B048-85BDC9FD1C3A}</a:tableStyleId>
              </a:tblPr>
              <a:tblGrid>
                <a:gridCol w="1359462"/>
                <a:gridCol w="926538"/>
                <a:gridCol w="1720458"/>
                <a:gridCol w="3308743"/>
              </a:tblGrid>
              <a:tr h="1107519">
                <a:tc>
                  <a:txBody>
                    <a:bodyPr/>
                    <a:lstStyle/>
                    <a:p>
                      <a:pPr marL="0" marR="0" algn="ctr">
                        <a:lnSpc>
                          <a:spcPct val="115000"/>
                        </a:lnSpc>
                        <a:spcBef>
                          <a:spcPts val="0"/>
                        </a:spcBef>
                        <a:spcAft>
                          <a:spcPts val="0"/>
                        </a:spcAft>
                      </a:pPr>
                      <a:endParaRPr lang="en-US" sz="2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QPR Line Item</a:t>
                      </a:r>
                      <a:endParaRPr lang="en-US" sz="2800" dirty="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2000" dirty="0">
                          <a:effectLst/>
                        </a:rPr>
                        <a:t>Performance Measure</a:t>
                      </a:r>
                      <a:endParaRPr lang="en-US" sz="2800" dirty="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2000" dirty="0">
                          <a:effectLst/>
                        </a:rPr>
                        <a:t>Related Data Element and Code Value</a:t>
                      </a:r>
                      <a:endParaRPr lang="en-US" sz="2800" dirty="0">
                        <a:effectLst/>
                        <a:latin typeface="Calibri"/>
                        <a:ea typeface="Calibri"/>
                        <a:cs typeface="Times New Roman"/>
                      </a:endParaRPr>
                    </a:p>
                  </a:txBody>
                  <a:tcPr marL="68580" marR="68580" marT="0" marB="0" anchor="ctr"/>
                </a:tc>
              </a:tr>
              <a:tr h="708979">
                <a:tc rowSpan="2">
                  <a:txBody>
                    <a:bodyPr/>
                    <a:lstStyle/>
                    <a:p>
                      <a:pPr marL="0" marR="0" algn="ctr">
                        <a:lnSpc>
                          <a:spcPct val="115000"/>
                        </a:lnSpc>
                        <a:spcBef>
                          <a:spcPts val="0"/>
                        </a:spcBef>
                        <a:spcAft>
                          <a:spcPts val="0"/>
                        </a:spcAft>
                      </a:pPr>
                      <a:r>
                        <a:rPr lang="en-US" sz="2000" dirty="0" smtClean="0">
                          <a:effectLst/>
                          <a:latin typeface="Calibri"/>
                          <a:ea typeface="Calibri"/>
                          <a:cs typeface="Times New Roman"/>
                        </a:rPr>
                        <a:t>Gender</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a:effectLst/>
                        </a:rPr>
                        <a:t>1a. </a:t>
                      </a:r>
                      <a:endParaRPr lang="en-US" sz="280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2000" dirty="0">
                          <a:effectLst/>
                        </a:rPr>
                        <a:t>Male</a:t>
                      </a:r>
                      <a:endParaRPr lang="en-US" sz="2800" dirty="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2000" dirty="0" smtClean="0">
                          <a:effectLst/>
                        </a:rPr>
                        <a:t>DE </a:t>
                      </a:r>
                      <a:r>
                        <a:rPr lang="en-US" sz="2000" dirty="0">
                          <a:effectLst/>
                        </a:rPr>
                        <a:t>104 Gender = 1, Male</a:t>
                      </a:r>
                      <a:endParaRPr lang="en-US" sz="2800" dirty="0">
                        <a:effectLst/>
                        <a:latin typeface="Calibri"/>
                        <a:ea typeface="Calibri"/>
                        <a:cs typeface="Times New Roman"/>
                      </a:endParaRPr>
                    </a:p>
                  </a:txBody>
                  <a:tcPr marL="68580" marR="68580" marT="0" marB="0" anchor="ctr"/>
                </a:tc>
              </a:tr>
              <a:tr h="708979">
                <a:tc vMerge="1">
                  <a:txBody>
                    <a:bodyPr/>
                    <a:lstStyle/>
                    <a:p>
                      <a:pPr marL="0" marR="0" algn="ctr">
                        <a:lnSpc>
                          <a:spcPct val="115000"/>
                        </a:lnSpc>
                        <a:spcBef>
                          <a:spcPts val="0"/>
                        </a:spcBef>
                        <a:spcAft>
                          <a:spcPts val="0"/>
                        </a:spcAft>
                      </a:pPr>
                      <a:endParaRPr lang="en-US" sz="2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1b. </a:t>
                      </a:r>
                      <a:endParaRPr lang="en-US" sz="2800" dirty="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2000" dirty="0">
                          <a:effectLst/>
                        </a:rPr>
                        <a:t>Female</a:t>
                      </a:r>
                      <a:endParaRPr lang="en-US" sz="2800" dirty="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2000" dirty="0" smtClean="0">
                          <a:effectLst/>
                        </a:rPr>
                        <a:t>DE </a:t>
                      </a:r>
                      <a:r>
                        <a:rPr lang="en-US" sz="2000" dirty="0">
                          <a:effectLst/>
                        </a:rPr>
                        <a:t>104 Gender = </a:t>
                      </a:r>
                      <a:r>
                        <a:rPr lang="en-US" sz="2000" dirty="0" smtClean="0">
                          <a:effectLst/>
                        </a:rPr>
                        <a:t>2, </a:t>
                      </a:r>
                      <a:r>
                        <a:rPr lang="en-US" sz="2000" dirty="0">
                          <a:effectLst/>
                        </a:rPr>
                        <a:t>Female</a:t>
                      </a:r>
                      <a:endParaRPr lang="en-US" sz="2800" dirty="0">
                        <a:effectLst/>
                        <a:latin typeface="Calibri"/>
                        <a:ea typeface="Calibri"/>
                        <a:cs typeface="Times New Roman"/>
                      </a:endParaRPr>
                    </a:p>
                  </a:txBody>
                  <a:tcPr marL="68580" marR="68580" marT="0" marB="0" anchor="ctr"/>
                </a:tc>
              </a:tr>
            </a:tbl>
          </a:graphicData>
        </a:graphic>
      </p:graphicFrame>
      <p:sp>
        <p:nvSpPr>
          <p:cNvPr id="6" name="Title 1"/>
          <p:cNvSpPr>
            <a:spLocks noGrp="1"/>
          </p:cNvSpPr>
          <p:nvPr>
            <p:ph type="title"/>
          </p:nvPr>
        </p:nvSpPr>
        <p:spPr>
          <a:xfrm>
            <a:off x="1143000" y="0"/>
            <a:ext cx="8001000" cy="1066800"/>
          </a:xfrm>
        </p:spPr>
        <p:txBody>
          <a:bodyPr>
            <a:normAutofit fontScale="90000"/>
          </a:bodyPr>
          <a:lstStyle/>
          <a:p>
            <a:pPr algn="r"/>
            <a:r>
              <a:rPr lang="en-US" sz="2800" b="1" dirty="0">
                <a:latin typeface="Candara" panose="020E0502030303020204" pitchFamily="34" charset="0"/>
              </a:rPr>
              <a:t>H-1B Ready to Work QPR Form 9166</a:t>
            </a:r>
            <a:br>
              <a:rPr lang="en-US" sz="2800" b="1" dirty="0">
                <a:latin typeface="Candara" panose="020E0502030303020204" pitchFamily="34" charset="0"/>
              </a:rPr>
            </a:br>
            <a:r>
              <a:rPr lang="en-US" sz="2800" b="1" dirty="0">
                <a:latin typeface="Candara" panose="020E0502030303020204" pitchFamily="34" charset="0"/>
              </a:rPr>
              <a:t>Section </a:t>
            </a:r>
            <a:r>
              <a:rPr lang="en-US" dirty="0" smtClean="0">
                <a:latin typeface="Candara" panose="020E0502030303020204" pitchFamily="34" charset="0"/>
              </a:rPr>
              <a:t>C</a:t>
            </a:r>
            <a:r>
              <a:rPr lang="en-US" sz="2800" b="1" dirty="0" smtClean="0">
                <a:latin typeface="Candara" panose="020E0502030303020204" pitchFamily="34" charset="0"/>
              </a:rPr>
              <a:t>. Participant Summary and Service Information</a:t>
            </a:r>
            <a:endParaRPr lang="en-US" dirty="0">
              <a:latin typeface="Candara" panose="020E0502030303020204" pitchFamily="34" charset="0"/>
            </a:endParaRPr>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8353"/>
          <a:stretch/>
        </p:blipFill>
        <p:spPr bwMode="auto">
          <a:xfrm>
            <a:off x="152400" y="1239522"/>
            <a:ext cx="8610600" cy="5892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81000" y="2057400"/>
            <a:ext cx="8000999" cy="1415772"/>
          </a:xfrm>
          <a:prstGeom prst="rect">
            <a:avLst/>
          </a:prstGeom>
        </p:spPr>
        <p:txBody>
          <a:bodyPr wrap="square">
            <a:spAutoFit/>
          </a:bodyPr>
          <a:lstStyle/>
          <a:p>
            <a:pPr>
              <a:spcBef>
                <a:spcPts val="600"/>
              </a:spcBef>
              <a:spcAft>
                <a:spcPts val="600"/>
              </a:spcAft>
            </a:pPr>
            <a:r>
              <a:rPr lang="en-US" sz="2800" b="1" cap="small" dirty="0"/>
              <a:t>Aggregation </a:t>
            </a:r>
            <a:r>
              <a:rPr lang="en-US" sz="2800" b="1" cap="small" dirty="0" smtClean="0"/>
              <a:t>Rule for Section C:</a:t>
            </a:r>
            <a:endParaRPr lang="en-US" sz="2800" b="1" cap="small" dirty="0"/>
          </a:p>
          <a:p>
            <a:pPr>
              <a:spcBef>
                <a:spcPts val="600"/>
              </a:spcBef>
              <a:spcAft>
                <a:spcPts val="600"/>
              </a:spcAft>
            </a:pPr>
            <a:r>
              <a:rPr lang="en-US" sz="2400" b="1" dirty="0" smtClean="0">
                <a:solidFill>
                  <a:schemeClr val="accent2">
                    <a:lumMod val="75000"/>
                  </a:schemeClr>
                </a:solidFill>
              </a:rPr>
              <a:t>Count of all participant records with a date entered in DE: </a:t>
            </a:r>
            <a:r>
              <a:rPr lang="en-US" sz="2400" b="1" dirty="0">
                <a:solidFill>
                  <a:schemeClr val="accent2">
                    <a:lumMod val="75000"/>
                  </a:schemeClr>
                </a:solidFill>
              </a:rPr>
              <a:t>301 Date of Program </a:t>
            </a:r>
            <a:r>
              <a:rPr lang="en-US" sz="2400" b="1" dirty="0" smtClean="0">
                <a:solidFill>
                  <a:schemeClr val="accent2">
                    <a:lumMod val="75000"/>
                  </a:schemeClr>
                </a:solidFill>
              </a:rPr>
              <a:t>Participation plus conditions below</a:t>
            </a:r>
            <a:endParaRPr lang="en-US" sz="2400" b="1" dirty="0">
              <a:solidFill>
                <a:schemeClr val="accent2">
                  <a:lumMod val="75000"/>
                </a:schemeClr>
              </a:solidFill>
            </a:endParaRPr>
          </a:p>
        </p:txBody>
      </p:sp>
    </p:spTree>
    <p:extLst>
      <p:ext uri="{BB962C8B-B14F-4D97-AF65-F5344CB8AC3E}">
        <p14:creationId xmlns:p14="http://schemas.microsoft.com/office/powerpoint/2010/main" val="212429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12855598"/>
              </p:ext>
            </p:extLst>
          </p:nvPr>
        </p:nvGraphicFramePr>
        <p:xfrm>
          <a:off x="152400" y="1143000"/>
          <a:ext cx="8839200" cy="5572752"/>
        </p:xfrm>
        <a:graphic>
          <a:graphicData uri="http://schemas.openxmlformats.org/drawingml/2006/table">
            <a:tbl>
              <a:tblPr firstRow="1" firstCol="1" bandRow="1">
                <a:tableStyleId>{5C22544A-7EE6-4342-B048-85BDC9FD1C3A}</a:tableStyleId>
              </a:tblPr>
              <a:tblGrid>
                <a:gridCol w="528841"/>
                <a:gridCol w="1400170"/>
                <a:gridCol w="2335515"/>
                <a:gridCol w="4574674"/>
              </a:tblGrid>
              <a:tr h="520718">
                <a:tc>
                  <a:txBody>
                    <a:bodyPr/>
                    <a:lstStyle/>
                    <a:p>
                      <a:pPr marL="0" marR="0" algn="ctr">
                        <a:lnSpc>
                          <a:spcPct val="115000"/>
                        </a:lnSpc>
                        <a:spcBef>
                          <a:spcPts val="0"/>
                        </a:spcBef>
                        <a:spcAft>
                          <a:spcPts val="0"/>
                        </a:spcAft>
                      </a:pPr>
                      <a:endParaRPr lang="en-US" sz="2000" dirty="0">
                        <a:effectLst/>
                        <a:latin typeface="Calibri"/>
                        <a:ea typeface="Calibri"/>
                        <a:cs typeface="Times New Roman"/>
                      </a:endParaRPr>
                    </a:p>
                  </a:txBody>
                  <a:tcPr marL="59034" marR="59034" marT="0" marB="0" anchor="ctr"/>
                </a:tc>
                <a:tc>
                  <a:txBody>
                    <a:bodyPr/>
                    <a:lstStyle/>
                    <a:p>
                      <a:pPr marL="0" marR="0" algn="ctr">
                        <a:lnSpc>
                          <a:spcPct val="115000"/>
                        </a:lnSpc>
                        <a:spcBef>
                          <a:spcPts val="0"/>
                        </a:spcBef>
                        <a:spcAft>
                          <a:spcPts val="0"/>
                        </a:spcAft>
                      </a:pPr>
                      <a:r>
                        <a:rPr lang="en-US" sz="2000" dirty="0">
                          <a:effectLst/>
                        </a:rPr>
                        <a:t>QPR Line Item</a:t>
                      </a:r>
                      <a:endParaRPr lang="en-US" sz="20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dirty="0">
                          <a:effectLst/>
                        </a:rPr>
                        <a:t>Performance Measure</a:t>
                      </a:r>
                      <a:endParaRPr lang="en-US" sz="20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dirty="0">
                          <a:effectLst/>
                        </a:rPr>
                        <a:t>Related Data Element and Code Value</a:t>
                      </a:r>
                      <a:endParaRPr lang="en-US" sz="2000" dirty="0">
                        <a:effectLst/>
                        <a:latin typeface="Calibri"/>
                        <a:ea typeface="Calibri"/>
                        <a:cs typeface="Times New Roman"/>
                      </a:endParaRPr>
                    </a:p>
                  </a:txBody>
                  <a:tcPr marL="59034" marR="59034" marT="0" marB="0" anchor="ctr"/>
                </a:tc>
              </a:tr>
              <a:tr h="507996">
                <a:tc rowSpan="7">
                  <a:txBody>
                    <a:bodyPr/>
                    <a:lstStyle/>
                    <a:p>
                      <a:pPr marL="0" marR="0" algn="ctr">
                        <a:lnSpc>
                          <a:spcPct val="115000"/>
                        </a:lnSpc>
                        <a:spcBef>
                          <a:spcPts val="0"/>
                        </a:spcBef>
                        <a:spcAft>
                          <a:spcPts val="0"/>
                        </a:spcAft>
                      </a:pPr>
                      <a:r>
                        <a:rPr lang="en-US" sz="2000" baseline="0" dirty="0" smtClean="0">
                          <a:effectLst/>
                          <a:latin typeface="Calibri"/>
                          <a:ea typeface="Calibri"/>
                          <a:cs typeface="Times New Roman"/>
                        </a:rPr>
                        <a:t>Ethnicity / Race</a:t>
                      </a:r>
                      <a:endParaRPr lang="en-US" sz="2000" dirty="0">
                        <a:effectLst/>
                        <a:latin typeface="Calibri"/>
                        <a:ea typeface="Calibri"/>
                        <a:cs typeface="Times New Roman"/>
                      </a:endParaRPr>
                    </a:p>
                  </a:txBody>
                  <a:tcPr marL="59034" marR="59034" marT="0" marB="0" vert="vert270" anchor="ctr"/>
                </a:tc>
                <a:tc>
                  <a:txBody>
                    <a:bodyPr/>
                    <a:lstStyle/>
                    <a:p>
                      <a:pPr marL="0" marR="0" algn="ctr">
                        <a:lnSpc>
                          <a:spcPct val="115000"/>
                        </a:lnSpc>
                        <a:spcBef>
                          <a:spcPts val="0"/>
                        </a:spcBef>
                        <a:spcAft>
                          <a:spcPts val="0"/>
                        </a:spcAft>
                      </a:pPr>
                      <a:r>
                        <a:rPr lang="en-US" sz="2000" dirty="0">
                          <a:effectLst/>
                        </a:rPr>
                        <a:t>2a.</a:t>
                      </a:r>
                      <a:endParaRPr lang="en-US" sz="20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a:effectLst/>
                        </a:rPr>
                        <a:t>Hispanic/Latino</a:t>
                      </a:r>
                      <a:endParaRPr lang="en-US" sz="200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dirty="0">
                          <a:effectLst/>
                        </a:rPr>
                        <a:t>DE 106  Ethnicity </a:t>
                      </a:r>
                      <a:r>
                        <a:rPr lang="en-US" sz="2000" dirty="0" smtClean="0">
                          <a:effectLst/>
                        </a:rPr>
                        <a:t>Hispanic / </a:t>
                      </a:r>
                      <a:r>
                        <a:rPr lang="en-US" sz="2000" dirty="0">
                          <a:effectLst/>
                        </a:rPr>
                        <a:t>Latino(106) = 1, Yes </a:t>
                      </a:r>
                      <a:endParaRPr lang="en-US" sz="2000" dirty="0">
                        <a:effectLst/>
                        <a:latin typeface="Calibri"/>
                        <a:ea typeface="Calibri"/>
                        <a:cs typeface="Times New Roman"/>
                      </a:endParaRPr>
                    </a:p>
                  </a:txBody>
                  <a:tcPr marL="59034" marR="59034" marT="0" marB="0" anchor="ctr"/>
                </a:tc>
              </a:tr>
              <a:tr h="520718">
                <a:tc vMerge="1">
                  <a:txBody>
                    <a:bodyPr/>
                    <a:lstStyle/>
                    <a:p>
                      <a:pPr marL="0" marR="0" algn="ctr">
                        <a:lnSpc>
                          <a:spcPct val="115000"/>
                        </a:lnSpc>
                        <a:spcBef>
                          <a:spcPts val="0"/>
                        </a:spcBef>
                        <a:spcAft>
                          <a:spcPts val="0"/>
                        </a:spcAft>
                      </a:pPr>
                      <a:endParaRPr lang="en-US" sz="2000" dirty="0">
                        <a:effectLst/>
                        <a:latin typeface="Calibri"/>
                        <a:ea typeface="Calibri"/>
                        <a:cs typeface="Times New Roman"/>
                      </a:endParaRPr>
                    </a:p>
                  </a:txBody>
                  <a:tcPr marL="59034" marR="59034" marT="0" marB="0" anchor="ctr"/>
                </a:tc>
                <a:tc>
                  <a:txBody>
                    <a:bodyPr/>
                    <a:lstStyle/>
                    <a:p>
                      <a:pPr marL="0" marR="0" algn="ctr">
                        <a:lnSpc>
                          <a:spcPct val="115000"/>
                        </a:lnSpc>
                        <a:spcBef>
                          <a:spcPts val="0"/>
                        </a:spcBef>
                        <a:spcAft>
                          <a:spcPts val="0"/>
                        </a:spcAft>
                      </a:pPr>
                      <a:r>
                        <a:rPr lang="en-US" sz="2000">
                          <a:effectLst/>
                        </a:rPr>
                        <a:t>2b.</a:t>
                      </a:r>
                      <a:endParaRPr lang="en-US" sz="200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a:effectLst/>
                        </a:rPr>
                        <a:t>American Indian or Alaskan Native</a:t>
                      </a:r>
                      <a:endParaRPr lang="en-US" sz="200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dirty="0" smtClean="0">
                          <a:effectLst/>
                        </a:rPr>
                        <a:t>DE </a:t>
                      </a:r>
                      <a:r>
                        <a:rPr lang="en-US" sz="2000" dirty="0">
                          <a:effectLst/>
                        </a:rPr>
                        <a:t>107 American Indian or Alaska Native = 1, Yes</a:t>
                      </a:r>
                      <a:endParaRPr lang="en-US" sz="2000" dirty="0">
                        <a:effectLst/>
                        <a:latin typeface="Calibri"/>
                        <a:ea typeface="Calibri"/>
                        <a:cs typeface="Times New Roman"/>
                      </a:endParaRPr>
                    </a:p>
                  </a:txBody>
                  <a:tcPr marL="59034" marR="59034" marT="0" marB="0" anchor="ctr"/>
                </a:tc>
              </a:tr>
              <a:tr h="507996">
                <a:tc vMerge="1">
                  <a:txBody>
                    <a:bodyPr/>
                    <a:lstStyle/>
                    <a:p>
                      <a:pPr marL="0" marR="0" algn="ctr">
                        <a:lnSpc>
                          <a:spcPct val="115000"/>
                        </a:lnSpc>
                        <a:spcBef>
                          <a:spcPts val="0"/>
                        </a:spcBef>
                        <a:spcAft>
                          <a:spcPts val="0"/>
                        </a:spcAft>
                      </a:pPr>
                      <a:endParaRPr lang="en-US" sz="2000" dirty="0">
                        <a:effectLst/>
                        <a:latin typeface="Calibri"/>
                        <a:ea typeface="Calibri"/>
                        <a:cs typeface="Times New Roman"/>
                      </a:endParaRPr>
                    </a:p>
                  </a:txBody>
                  <a:tcPr marL="59034" marR="59034" marT="0" marB="0" anchor="ctr"/>
                </a:tc>
                <a:tc>
                  <a:txBody>
                    <a:bodyPr/>
                    <a:lstStyle/>
                    <a:p>
                      <a:pPr marL="0" marR="0" algn="ctr">
                        <a:lnSpc>
                          <a:spcPct val="115000"/>
                        </a:lnSpc>
                        <a:spcBef>
                          <a:spcPts val="0"/>
                        </a:spcBef>
                        <a:spcAft>
                          <a:spcPts val="0"/>
                        </a:spcAft>
                      </a:pPr>
                      <a:r>
                        <a:rPr lang="en-US" sz="2000">
                          <a:effectLst/>
                        </a:rPr>
                        <a:t>2c.</a:t>
                      </a:r>
                      <a:endParaRPr lang="en-US" sz="200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a:effectLst/>
                        </a:rPr>
                        <a:t>Asian</a:t>
                      </a:r>
                      <a:endParaRPr lang="en-US" sz="200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a:effectLst/>
                        </a:rPr>
                        <a:t>DE 108 Asian = 1, Yes</a:t>
                      </a:r>
                      <a:endParaRPr lang="en-US" sz="2000">
                        <a:effectLst/>
                        <a:latin typeface="Calibri"/>
                        <a:ea typeface="Calibri"/>
                        <a:cs typeface="Times New Roman"/>
                      </a:endParaRPr>
                    </a:p>
                  </a:txBody>
                  <a:tcPr marL="59034" marR="59034" marT="0" marB="0" anchor="ctr"/>
                </a:tc>
              </a:tr>
              <a:tr h="507996">
                <a:tc vMerge="1">
                  <a:txBody>
                    <a:bodyPr/>
                    <a:lstStyle/>
                    <a:p>
                      <a:pPr marL="0" marR="0" algn="ctr">
                        <a:lnSpc>
                          <a:spcPct val="115000"/>
                        </a:lnSpc>
                        <a:spcBef>
                          <a:spcPts val="0"/>
                        </a:spcBef>
                        <a:spcAft>
                          <a:spcPts val="0"/>
                        </a:spcAft>
                      </a:pPr>
                      <a:endParaRPr lang="en-US" sz="2000" dirty="0">
                        <a:effectLst/>
                        <a:latin typeface="Calibri"/>
                        <a:ea typeface="Calibri"/>
                        <a:cs typeface="Times New Roman"/>
                      </a:endParaRPr>
                    </a:p>
                  </a:txBody>
                  <a:tcPr marL="59034" marR="59034" marT="0" marB="0" anchor="ctr"/>
                </a:tc>
                <a:tc>
                  <a:txBody>
                    <a:bodyPr/>
                    <a:lstStyle/>
                    <a:p>
                      <a:pPr marL="0" marR="0" algn="ctr">
                        <a:lnSpc>
                          <a:spcPct val="115000"/>
                        </a:lnSpc>
                        <a:spcBef>
                          <a:spcPts val="0"/>
                        </a:spcBef>
                        <a:spcAft>
                          <a:spcPts val="0"/>
                        </a:spcAft>
                      </a:pPr>
                      <a:r>
                        <a:rPr lang="en-US" sz="2000">
                          <a:effectLst/>
                        </a:rPr>
                        <a:t>2d. </a:t>
                      </a:r>
                      <a:endParaRPr lang="en-US" sz="200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a:effectLst/>
                        </a:rPr>
                        <a:t>Black or African American</a:t>
                      </a:r>
                      <a:endParaRPr lang="en-US" sz="200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dirty="0">
                          <a:effectLst/>
                        </a:rPr>
                        <a:t>DE 109 Black or African American = 1, Yes</a:t>
                      </a:r>
                      <a:endParaRPr lang="en-US" sz="2000" dirty="0">
                        <a:effectLst/>
                        <a:latin typeface="Calibri"/>
                        <a:ea typeface="Calibri"/>
                        <a:cs typeface="Times New Roman"/>
                      </a:endParaRPr>
                    </a:p>
                  </a:txBody>
                  <a:tcPr marL="59034" marR="59034" marT="0" marB="0" anchor="ctr"/>
                </a:tc>
              </a:tr>
              <a:tr h="507996">
                <a:tc vMerge="1">
                  <a:txBody>
                    <a:bodyPr/>
                    <a:lstStyle/>
                    <a:p>
                      <a:pPr marL="0" marR="0" algn="ctr">
                        <a:lnSpc>
                          <a:spcPct val="115000"/>
                        </a:lnSpc>
                        <a:spcBef>
                          <a:spcPts val="0"/>
                        </a:spcBef>
                        <a:spcAft>
                          <a:spcPts val="0"/>
                        </a:spcAft>
                      </a:pPr>
                      <a:endParaRPr lang="en-US" sz="2000" dirty="0">
                        <a:effectLst/>
                        <a:latin typeface="Calibri"/>
                        <a:ea typeface="Calibri"/>
                        <a:cs typeface="Times New Roman"/>
                      </a:endParaRPr>
                    </a:p>
                  </a:txBody>
                  <a:tcPr marL="59034" marR="59034" marT="0" marB="0" anchor="ctr"/>
                </a:tc>
                <a:tc>
                  <a:txBody>
                    <a:bodyPr/>
                    <a:lstStyle/>
                    <a:p>
                      <a:pPr marL="0" marR="0" algn="ctr">
                        <a:lnSpc>
                          <a:spcPct val="115000"/>
                        </a:lnSpc>
                        <a:spcBef>
                          <a:spcPts val="0"/>
                        </a:spcBef>
                        <a:spcAft>
                          <a:spcPts val="0"/>
                        </a:spcAft>
                      </a:pPr>
                      <a:r>
                        <a:rPr lang="en-US" sz="2000">
                          <a:effectLst/>
                        </a:rPr>
                        <a:t>2e.</a:t>
                      </a:r>
                      <a:endParaRPr lang="en-US" sz="200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a:effectLst/>
                        </a:rPr>
                        <a:t>Native Hawaiian or Other Pacific Islander</a:t>
                      </a:r>
                      <a:endParaRPr lang="en-US" sz="200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dirty="0">
                          <a:effectLst/>
                        </a:rPr>
                        <a:t>DE 110 Native Hawaiian or other Pacific Islander = 1, Yes</a:t>
                      </a:r>
                      <a:endParaRPr lang="en-US" sz="2000" dirty="0">
                        <a:effectLst/>
                        <a:latin typeface="Calibri"/>
                        <a:ea typeface="Calibri"/>
                        <a:cs typeface="Times New Roman"/>
                      </a:endParaRPr>
                    </a:p>
                  </a:txBody>
                  <a:tcPr marL="59034" marR="59034" marT="0" marB="0" anchor="ctr"/>
                </a:tc>
              </a:tr>
              <a:tr h="507996">
                <a:tc vMerge="1">
                  <a:txBody>
                    <a:bodyPr/>
                    <a:lstStyle/>
                    <a:p>
                      <a:pPr marL="0" marR="0" algn="ctr">
                        <a:lnSpc>
                          <a:spcPct val="115000"/>
                        </a:lnSpc>
                        <a:spcBef>
                          <a:spcPts val="0"/>
                        </a:spcBef>
                        <a:spcAft>
                          <a:spcPts val="0"/>
                        </a:spcAft>
                      </a:pPr>
                      <a:endParaRPr lang="en-US" sz="2000" dirty="0">
                        <a:effectLst/>
                        <a:latin typeface="Calibri"/>
                        <a:ea typeface="Calibri"/>
                        <a:cs typeface="Times New Roman"/>
                      </a:endParaRPr>
                    </a:p>
                  </a:txBody>
                  <a:tcPr marL="59034" marR="59034" marT="0" marB="0" anchor="ctr"/>
                </a:tc>
                <a:tc>
                  <a:txBody>
                    <a:bodyPr/>
                    <a:lstStyle/>
                    <a:p>
                      <a:pPr marL="0" marR="0" algn="ctr">
                        <a:lnSpc>
                          <a:spcPct val="115000"/>
                        </a:lnSpc>
                        <a:spcBef>
                          <a:spcPts val="0"/>
                        </a:spcBef>
                        <a:spcAft>
                          <a:spcPts val="0"/>
                        </a:spcAft>
                      </a:pPr>
                      <a:r>
                        <a:rPr lang="en-US" sz="2000">
                          <a:effectLst/>
                        </a:rPr>
                        <a:t>2f.</a:t>
                      </a:r>
                      <a:endParaRPr lang="en-US" sz="200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a:effectLst/>
                        </a:rPr>
                        <a:t>White</a:t>
                      </a:r>
                      <a:endParaRPr lang="en-US" sz="200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a:effectLst/>
                        </a:rPr>
                        <a:t>DE 111 White = 1, Yes</a:t>
                      </a:r>
                      <a:endParaRPr lang="en-US" sz="2000">
                        <a:effectLst/>
                        <a:latin typeface="Calibri"/>
                        <a:ea typeface="Calibri"/>
                        <a:cs typeface="Times New Roman"/>
                      </a:endParaRPr>
                    </a:p>
                  </a:txBody>
                  <a:tcPr marL="59034" marR="59034" marT="0" marB="0" anchor="ctr"/>
                </a:tc>
              </a:tr>
              <a:tr h="507996">
                <a:tc vMerge="1">
                  <a:txBody>
                    <a:bodyPr/>
                    <a:lstStyle/>
                    <a:p>
                      <a:pPr marL="0" marR="0" algn="ctr">
                        <a:lnSpc>
                          <a:spcPct val="115000"/>
                        </a:lnSpc>
                        <a:spcBef>
                          <a:spcPts val="0"/>
                        </a:spcBef>
                        <a:spcAft>
                          <a:spcPts val="0"/>
                        </a:spcAft>
                      </a:pPr>
                      <a:endParaRPr lang="en-US" sz="2000" dirty="0">
                        <a:effectLst/>
                        <a:latin typeface="Calibri"/>
                        <a:ea typeface="Calibri"/>
                        <a:cs typeface="Times New Roman"/>
                      </a:endParaRPr>
                    </a:p>
                  </a:txBody>
                  <a:tcPr marL="59034" marR="59034" marT="0" marB="0" anchor="ctr"/>
                </a:tc>
                <a:tc>
                  <a:txBody>
                    <a:bodyPr/>
                    <a:lstStyle/>
                    <a:p>
                      <a:pPr marL="0" marR="0" algn="ctr">
                        <a:lnSpc>
                          <a:spcPct val="115000"/>
                        </a:lnSpc>
                        <a:spcBef>
                          <a:spcPts val="0"/>
                        </a:spcBef>
                        <a:spcAft>
                          <a:spcPts val="0"/>
                        </a:spcAft>
                      </a:pPr>
                      <a:r>
                        <a:rPr lang="en-US" sz="2000" dirty="0">
                          <a:effectLst/>
                        </a:rPr>
                        <a:t>2g.</a:t>
                      </a:r>
                      <a:endParaRPr lang="en-US" sz="20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dirty="0">
                          <a:effectLst/>
                        </a:rPr>
                        <a:t>More Than One Race</a:t>
                      </a:r>
                      <a:endParaRPr lang="en-US" sz="20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dirty="0">
                          <a:effectLst/>
                        </a:rPr>
                        <a:t>This line item will aggregate if multiple data elements </a:t>
                      </a:r>
                      <a:r>
                        <a:rPr lang="en-US" sz="2000" dirty="0" smtClean="0">
                          <a:effectLst/>
                        </a:rPr>
                        <a:t>(DE </a:t>
                      </a:r>
                      <a:r>
                        <a:rPr lang="en-US" sz="2000" dirty="0">
                          <a:effectLst/>
                        </a:rPr>
                        <a:t>107 – 111) is selected 1 =Yes </a:t>
                      </a:r>
                      <a:endParaRPr lang="en-US" sz="2000" dirty="0">
                        <a:effectLst/>
                        <a:latin typeface="Calibri"/>
                        <a:ea typeface="Calibri"/>
                        <a:cs typeface="Times New Roman"/>
                      </a:endParaRPr>
                    </a:p>
                  </a:txBody>
                  <a:tcPr marL="59034" marR="59034" marT="0" marB="0" anchor="ctr"/>
                </a:tc>
              </a:tr>
            </a:tbl>
          </a:graphicData>
        </a:graphic>
      </p:graphicFrame>
      <p:sp>
        <p:nvSpPr>
          <p:cNvPr id="7" name="Title 1"/>
          <p:cNvSpPr>
            <a:spLocks noGrp="1"/>
          </p:cNvSpPr>
          <p:nvPr>
            <p:ph type="title"/>
          </p:nvPr>
        </p:nvSpPr>
        <p:spPr>
          <a:xfrm>
            <a:off x="1143000" y="0"/>
            <a:ext cx="8001000" cy="1066800"/>
          </a:xfrm>
        </p:spPr>
        <p:txBody>
          <a:bodyPr>
            <a:normAutofit fontScale="90000"/>
          </a:bodyPr>
          <a:lstStyle/>
          <a:p>
            <a:pPr algn="r"/>
            <a:r>
              <a:rPr lang="en-US" sz="2800" b="1" dirty="0">
                <a:latin typeface="Candara" panose="020E0502030303020204" pitchFamily="34" charset="0"/>
              </a:rPr>
              <a:t>H-1B Ready to Work QPR Form 9166</a:t>
            </a:r>
            <a:br>
              <a:rPr lang="en-US" sz="2800" b="1" dirty="0">
                <a:latin typeface="Candara" panose="020E0502030303020204" pitchFamily="34" charset="0"/>
              </a:rPr>
            </a:br>
            <a:r>
              <a:rPr lang="en-US" sz="2800" b="1" dirty="0">
                <a:latin typeface="Candara" panose="020E0502030303020204" pitchFamily="34" charset="0"/>
              </a:rPr>
              <a:t>Section </a:t>
            </a:r>
            <a:r>
              <a:rPr lang="en-US" dirty="0" smtClean="0">
                <a:latin typeface="Candara" panose="020E0502030303020204" pitchFamily="34" charset="0"/>
              </a:rPr>
              <a:t>C</a:t>
            </a:r>
            <a:r>
              <a:rPr lang="en-US" sz="2800" b="1" dirty="0" smtClean="0">
                <a:latin typeface="Candara" panose="020E0502030303020204" pitchFamily="34" charset="0"/>
              </a:rPr>
              <a:t>. Participant Summary and Service Information</a:t>
            </a:r>
            <a:endParaRPr lang="en-US" dirty="0">
              <a:latin typeface="Candara" panose="020E0502030303020204" pitchFamily="34" charset="0"/>
            </a:endParaRPr>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3062891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85516717"/>
              </p:ext>
            </p:extLst>
          </p:nvPr>
        </p:nvGraphicFramePr>
        <p:xfrm>
          <a:off x="116840" y="3429000"/>
          <a:ext cx="8915401" cy="3256280"/>
        </p:xfrm>
        <a:graphic>
          <a:graphicData uri="http://schemas.openxmlformats.org/drawingml/2006/table">
            <a:tbl>
              <a:tblPr firstRow="1" firstCol="1" bandRow="1">
                <a:tableStyleId>{5C22544A-7EE6-4342-B048-85BDC9FD1C3A}</a:tableStyleId>
              </a:tblPr>
              <a:tblGrid>
                <a:gridCol w="756920"/>
                <a:gridCol w="1066800"/>
                <a:gridCol w="2209800"/>
                <a:gridCol w="4881881"/>
              </a:tblGrid>
              <a:tr h="838200">
                <a:tc>
                  <a:txBody>
                    <a:bodyPr/>
                    <a:lstStyle/>
                    <a:p>
                      <a:pPr marL="0" marR="0" algn="ctr">
                        <a:lnSpc>
                          <a:spcPct val="115000"/>
                        </a:lnSpc>
                        <a:spcBef>
                          <a:spcPts val="0"/>
                        </a:spcBef>
                        <a:spcAft>
                          <a:spcPts val="0"/>
                        </a:spcAft>
                      </a:pPr>
                      <a:endParaRPr lang="en-US" sz="2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QPR Line Item</a:t>
                      </a:r>
                      <a:endParaRPr lang="en-US" sz="20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dirty="0">
                          <a:effectLst/>
                        </a:rPr>
                        <a:t>Performance Measure</a:t>
                      </a:r>
                      <a:endParaRPr lang="en-US" sz="20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dirty="0">
                          <a:effectLst/>
                        </a:rPr>
                        <a:t>Related Data Element and Code Value</a:t>
                      </a:r>
                      <a:endParaRPr lang="en-US" sz="2000" dirty="0">
                        <a:effectLst/>
                        <a:latin typeface="Calibri"/>
                        <a:ea typeface="Calibri"/>
                        <a:cs typeface="Times New Roman"/>
                      </a:endParaRPr>
                    </a:p>
                  </a:txBody>
                  <a:tcPr marL="59034" marR="59034" marT="0" marB="0" anchor="ctr"/>
                </a:tc>
              </a:tr>
              <a:tr h="1539240">
                <a:tc rowSpan="2">
                  <a:txBody>
                    <a:bodyPr/>
                    <a:lstStyle/>
                    <a:p>
                      <a:pPr marL="0" marR="0" algn="ctr">
                        <a:lnSpc>
                          <a:spcPct val="115000"/>
                        </a:lnSpc>
                        <a:spcBef>
                          <a:spcPts val="0"/>
                        </a:spcBef>
                        <a:spcAft>
                          <a:spcPts val="0"/>
                        </a:spcAft>
                      </a:pPr>
                      <a:r>
                        <a:rPr lang="en-US" sz="2000" dirty="0" smtClean="0">
                          <a:effectLst/>
                          <a:latin typeface="Calibri"/>
                          <a:ea typeface="Calibri"/>
                          <a:cs typeface="Times New Roman"/>
                        </a:rPr>
                        <a:t>Other Demographics</a:t>
                      </a:r>
                      <a:endParaRPr lang="en-US" sz="2000" dirty="0">
                        <a:effectLst/>
                        <a:latin typeface="Calibri"/>
                        <a:ea typeface="Calibri"/>
                        <a:cs typeface="Times New Roman"/>
                      </a:endParaRPr>
                    </a:p>
                  </a:txBody>
                  <a:tcPr marL="68580" marR="68580" marT="0" marB="0" vert="vert270" anchor="ctr"/>
                </a:tc>
                <a:tc>
                  <a:txBody>
                    <a:bodyPr/>
                    <a:lstStyle/>
                    <a:p>
                      <a:pPr marL="0" marR="0" algn="ctr">
                        <a:lnSpc>
                          <a:spcPct val="115000"/>
                        </a:lnSpc>
                        <a:spcBef>
                          <a:spcPts val="0"/>
                        </a:spcBef>
                        <a:spcAft>
                          <a:spcPts val="0"/>
                        </a:spcAft>
                      </a:pPr>
                      <a:r>
                        <a:rPr lang="en-US" sz="2000" dirty="0">
                          <a:effectLst/>
                        </a:rPr>
                        <a:t>3a.</a:t>
                      </a:r>
                      <a:endParaRPr lang="en-US" sz="2800" dirty="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2000" dirty="0">
                          <a:effectLst/>
                        </a:rPr>
                        <a:t>Eligible Veterans</a:t>
                      </a:r>
                      <a:endParaRPr lang="en-US" sz="2800" dirty="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2000" dirty="0">
                          <a:effectLst/>
                        </a:rPr>
                        <a:t>DE 113 Eligible Veteran Status = </a:t>
                      </a:r>
                      <a:endParaRPr lang="en-US" sz="2800" dirty="0">
                        <a:effectLst/>
                      </a:endParaRPr>
                    </a:p>
                    <a:p>
                      <a:pPr marL="457200" marR="0" lvl="1" algn="l">
                        <a:lnSpc>
                          <a:spcPct val="115000"/>
                        </a:lnSpc>
                        <a:spcBef>
                          <a:spcPts val="0"/>
                        </a:spcBef>
                        <a:spcAft>
                          <a:spcPts val="0"/>
                        </a:spcAft>
                      </a:pPr>
                      <a:r>
                        <a:rPr lang="en-US" sz="2000" dirty="0" smtClean="0">
                          <a:effectLst/>
                        </a:rPr>
                        <a:t>1,</a:t>
                      </a:r>
                      <a:r>
                        <a:rPr lang="en-US" sz="2000" baseline="0" dirty="0" smtClean="0">
                          <a:effectLst/>
                        </a:rPr>
                        <a:t> </a:t>
                      </a:r>
                      <a:r>
                        <a:rPr lang="en-US" sz="2000" dirty="0" smtClean="0">
                          <a:effectLst/>
                        </a:rPr>
                        <a:t>Yes</a:t>
                      </a:r>
                      <a:r>
                        <a:rPr lang="en-US" sz="2000" dirty="0">
                          <a:effectLst/>
                        </a:rPr>
                        <a:t>, &lt;= 180 days OR  </a:t>
                      </a:r>
                      <a:endParaRPr lang="en-US" sz="2800" dirty="0">
                        <a:effectLst/>
                      </a:endParaRPr>
                    </a:p>
                    <a:p>
                      <a:pPr marL="457200" marR="0" lvl="1" algn="l">
                        <a:lnSpc>
                          <a:spcPct val="115000"/>
                        </a:lnSpc>
                        <a:spcBef>
                          <a:spcPts val="0"/>
                        </a:spcBef>
                        <a:spcAft>
                          <a:spcPts val="0"/>
                        </a:spcAft>
                      </a:pPr>
                      <a:r>
                        <a:rPr lang="en-US" sz="2000" dirty="0" smtClean="0">
                          <a:effectLst/>
                        </a:rPr>
                        <a:t>2, </a:t>
                      </a:r>
                      <a:r>
                        <a:rPr lang="en-US" sz="2000" dirty="0">
                          <a:effectLst/>
                        </a:rPr>
                        <a:t>Yes, Eligible Veteran OR  </a:t>
                      </a:r>
                      <a:endParaRPr lang="en-US" sz="2800" dirty="0">
                        <a:effectLst/>
                      </a:endParaRPr>
                    </a:p>
                    <a:p>
                      <a:pPr marL="457200" marR="0" lvl="1" algn="l">
                        <a:lnSpc>
                          <a:spcPct val="115000"/>
                        </a:lnSpc>
                        <a:spcBef>
                          <a:spcPts val="0"/>
                        </a:spcBef>
                        <a:spcAft>
                          <a:spcPts val="0"/>
                        </a:spcAft>
                      </a:pPr>
                      <a:r>
                        <a:rPr lang="en-US" sz="2000" dirty="0" smtClean="0">
                          <a:effectLst/>
                        </a:rPr>
                        <a:t>3,  </a:t>
                      </a:r>
                      <a:r>
                        <a:rPr lang="en-US" sz="2000" dirty="0">
                          <a:effectLst/>
                        </a:rPr>
                        <a:t>Yes, Other Eligible Person</a:t>
                      </a:r>
                      <a:endParaRPr lang="en-US" sz="2800" dirty="0">
                        <a:effectLst/>
                        <a:latin typeface="Calibri"/>
                        <a:ea typeface="Calibri"/>
                        <a:cs typeface="Times New Roman"/>
                      </a:endParaRPr>
                    </a:p>
                  </a:txBody>
                  <a:tcPr marL="68580" marR="68580" marT="0" marB="0" anchor="ctr"/>
                </a:tc>
              </a:tr>
              <a:tr h="878840">
                <a:tc vMerge="1">
                  <a:txBody>
                    <a:bodyPr/>
                    <a:lstStyle/>
                    <a:p>
                      <a:pPr marL="0" marR="0" algn="ctr">
                        <a:lnSpc>
                          <a:spcPct val="115000"/>
                        </a:lnSpc>
                        <a:spcBef>
                          <a:spcPts val="0"/>
                        </a:spcBef>
                        <a:spcAft>
                          <a:spcPts val="0"/>
                        </a:spcAft>
                      </a:pPr>
                      <a:endParaRPr lang="en-US" sz="2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3b.</a:t>
                      </a:r>
                      <a:endParaRPr lang="en-US" sz="2800" dirty="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2000" dirty="0">
                          <a:effectLst/>
                        </a:rPr>
                        <a:t>Individuals with a Disability</a:t>
                      </a:r>
                      <a:endParaRPr lang="en-US" sz="2800" dirty="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2000" dirty="0">
                          <a:effectLst/>
                        </a:rPr>
                        <a:t>DE 105 Individual with a Disability = 1, Yes</a:t>
                      </a:r>
                      <a:endParaRPr lang="en-US" sz="2800" dirty="0">
                        <a:effectLst/>
                        <a:latin typeface="Calibri"/>
                        <a:ea typeface="Calibri"/>
                        <a:cs typeface="Times New Roman"/>
                      </a:endParaRPr>
                    </a:p>
                  </a:txBody>
                  <a:tcPr marL="68580" marR="68580" marT="0" marB="0" anchor="ctr"/>
                </a:tc>
              </a:tr>
            </a:tbl>
          </a:graphicData>
        </a:graphic>
      </p:graphicFrame>
      <p:sp>
        <p:nvSpPr>
          <p:cNvPr id="7" name="Title 1"/>
          <p:cNvSpPr>
            <a:spLocks noGrp="1"/>
          </p:cNvSpPr>
          <p:nvPr>
            <p:ph type="title"/>
          </p:nvPr>
        </p:nvSpPr>
        <p:spPr>
          <a:xfrm>
            <a:off x="1143000" y="0"/>
            <a:ext cx="8001000" cy="1066800"/>
          </a:xfrm>
        </p:spPr>
        <p:txBody>
          <a:bodyPr>
            <a:normAutofit fontScale="90000"/>
          </a:bodyPr>
          <a:lstStyle/>
          <a:p>
            <a:pPr algn="r"/>
            <a:r>
              <a:rPr lang="en-US" sz="2800" b="1" dirty="0">
                <a:latin typeface="Candara" panose="020E0502030303020204" pitchFamily="34" charset="0"/>
              </a:rPr>
              <a:t>H-1B Ready to Work QPR Form 9166</a:t>
            </a:r>
            <a:br>
              <a:rPr lang="en-US" sz="2800" b="1" dirty="0">
                <a:latin typeface="Candara" panose="020E0502030303020204" pitchFamily="34" charset="0"/>
              </a:rPr>
            </a:br>
            <a:r>
              <a:rPr lang="en-US" sz="2800" b="1" dirty="0">
                <a:latin typeface="Candara" panose="020E0502030303020204" pitchFamily="34" charset="0"/>
              </a:rPr>
              <a:t>Section </a:t>
            </a:r>
            <a:r>
              <a:rPr lang="en-US" dirty="0" smtClean="0">
                <a:latin typeface="Candara" panose="020E0502030303020204" pitchFamily="34" charset="0"/>
              </a:rPr>
              <a:t>C</a:t>
            </a:r>
            <a:r>
              <a:rPr lang="en-US" sz="2800" b="1" dirty="0" smtClean="0">
                <a:latin typeface="Candara" panose="020E0502030303020204" pitchFamily="34" charset="0"/>
              </a:rPr>
              <a:t>. Participant Summary and Service Information</a:t>
            </a:r>
            <a:endParaRPr lang="en-US" dirty="0">
              <a:latin typeface="Candara" panose="020E0502030303020204" pitchFamily="34" charset="0"/>
            </a:endParaRPr>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1346" b="50499"/>
          <a:stretch/>
        </p:blipFill>
        <p:spPr bwMode="auto">
          <a:xfrm>
            <a:off x="157480" y="1330960"/>
            <a:ext cx="8610600" cy="193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00" b="95682"/>
          <a:stretch/>
        </p:blipFill>
        <p:spPr bwMode="auto">
          <a:xfrm>
            <a:off x="152400" y="1107439"/>
            <a:ext cx="8610600" cy="223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67640" y="2834640"/>
            <a:ext cx="3989294" cy="44195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550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43318" y="4531659"/>
            <a:ext cx="6324600" cy="1938992"/>
          </a:xfrm>
          <a:prstGeom prst="rect">
            <a:avLst/>
          </a:prstGeom>
          <a:solidFill>
            <a:schemeClr val="bg1">
              <a:lumMod val="95000"/>
            </a:schemeClr>
          </a:solidFill>
        </p:spPr>
        <p:txBody>
          <a:bodyPr wrap="square" rtlCol="0">
            <a:spAutoFit/>
          </a:bodyPr>
          <a:lstStyle/>
          <a:p>
            <a:pPr>
              <a:spcBef>
                <a:spcPts val="600"/>
              </a:spcBef>
              <a:spcAft>
                <a:spcPts val="600"/>
              </a:spcAft>
            </a:pPr>
            <a:r>
              <a:rPr lang="en-US" sz="2000" b="1" dirty="0" smtClean="0">
                <a:solidFill>
                  <a:schemeClr val="tx2"/>
                </a:solidFill>
              </a:rPr>
              <a:t>General Tips:</a:t>
            </a:r>
          </a:p>
          <a:p>
            <a:pPr marL="342900" indent="-342900">
              <a:spcBef>
                <a:spcPts val="600"/>
              </a:spcBef>
              <a:spcAft>
                <a:spcPts val="600"/>
              </a:spcAft>
              <a:buFont typeface="Arial" panose="020B0604020202020204" pitchFamily="34" charset="0"/>
              <a:buChar char="•"/>
            </a:pPr>
            <a:r>
              <a:rPr lang="en-US" sz="2000" dirty="0" smtClean="0">
                <a:solidFill>
                  <a:schemeClr val="tx2"/>
                </a:solidFill>
              </a:rPr>
              <a:t>These data elements impact how your employment outcomes can be reported</a:t>
            </a:r>
          </a:p>
          <a:p>
            <a:pPr marL="342900" indent="-342900">
              <a:spcBef>
                <a:spcPts val="600"/>
              </a:spcBef>
              <a:spcAft>
                <a:spcPts val="600"/>
              </a:spcAft>
              <a:buFont typeface="Arial" panose="020B0604020202020204" pitchFamily="34" charset="0"/>
              <a:buChar char="•"/>
            </a:pPr>
            <a:r>
              <a:rPr lang="en-US" sz="2000" dirty="0" smtClean="0">
                <a:solidFill>
                  <a:schemeClr val="tx2"/>
                </a:solidFill>
              </a:rPr>
              <a:t>These measures track your performance against your targeted populations identified in your SOW</a:t>
            </a:r>
            <a:endParaRPr lang="en-US" sz="2000" dirty="0">
              <a:solidFill>
                <a:schemeClr val="tx2"/>
              </a:solidFill>
            </a:endParaRPr>
          </a:p>
        </p:txBody>
      </p:sp>
      <p:pic>
        <p:nvPicPr>
          <p:cNvPr id="6"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10" name="Title 1"/>
          <p:cNvSpPr>
            <a:spLocks noGrp="1"/>
          </p:cNvSpPr>
          <p:nvPr>
            <p:ph type="title"/>
          </p:nvPr>
        </p:nvSpPr>
        <p:spPr>
          <a:xfrm>
            <a:off x="1143000" y="0"/>
            <a:ext cx="8001000" cy="1066800"/>
          </a:xfrm>
        </p:spPr>
        <p:txBody>
          <a:bodyPr>
            <a:normAutofit fontScale="90000"/>
          </a:bodyPr>
          <a:lstStyle/>
          <a:p>
            <a:pPr algn="r"/>
            <a:r>
              <a:rPr lang="en-US" sz="2800" b="1" dirty="0">
                <a:latin typeface="Candara" panose="020E0502030303020204" pitchFamily="34" charset="0"/>
              </a:rPr>
              <a:t>H-1B Ready to Work QPR Form 9166</a:t>
            </a:r>
            <a:br>
              <a:rPr lang="en-US" sz="2800" b="1" dirty="0">
                <a:latin typeface="Candara" panose="020E0502030303020204" pitchFamily="34" charset="0"/>
              </a:rPr>
            </a:br>
            <a:r>
              <a:rPr lang="en-US" sz="2800" b="1" dirty="0">
                <a:latin typeface="Candara" panose="020E0502030303020204" pitchFamily="34" charset="0"/>
              </a:rPr>
              <a:t>Section </a:t>
            </a:r>
            <a:r>
              <a:rPr lang="en-US" dirty="0" smtClean="0">
                <a:latin typeface="Candara" panose="020E0502030303020204" pitchFamily="34" charset="0"/>
              </a:rPr>
              <a:t>C</a:t>
            </a:r>
            <a:r>
              <a:rPr lang="en-US" sz="2800" b="1" dirty="0" smtClean="0">
                <a:latin typeface="Candara" panose="020E0502030303020204" pitchFamily="34" charset="0"/>
              </a:rPr>
              <a:t>. Participant Summary and Service Information</a:t>
            </a:r>
            <a:endParaRPr lang="en-US" dirty="0">
              <a:latin typeface="Candara" panose="020E0502030303020204" pitchFamily="34" charset="0"/>
            </a:endParaRPr>
          </a:p>
        </p:txBody>
      </p:sp>
      <p:sp>
        <p:nvSpPr>
          <p:cNvPr id="7" name="Rectangle 6"/>
          <p:cNvSpPr/>
          <p:nvPr/>
        </p:nvSpPr>
        <p:spPr>
          <a:xfrm>
            <a:off x="762000" y="2819400"/>
            <a:ext cx="7315200" cy="1415772"/>
          </a:xfrm>
          <a:prstGeom prst="rect">
            <a:avLst/>
          </a:prstGeom>
        </p:spPr>
        <p:txBody>
          <a:bodyPr wrap="square">
            <a:spAutoFit/>
          </a:bodyPr>
          <a:lstStyle/>
          <a:p>
            <a:pPr>
              <a:spcBef>
                <a:spcPts val="600"/>
              </a:spcBef>
              <a:spcAft>
                <a:spcPts val="600"/>
              </a:spcAft>
            </a:pPr>
            <a:r>
              <a:rPr lang="en-US" sz="2800" b="1" cap="small" dirty="0"/>
              <a:t>Aggregation Rule:</a:t>
            </a:r>
          </a:p>
          <a:p>
            <a:pPr>
              <a:spcBef>
                <a:spcPts val="600"/>
              </a:spcBef>
              <a:spcAft>
                <a:spcPts val="600"/>
              </a:spcAft>
            </a:pPr>
            <a:r>
              <a:rPr lang="en-US" sz="2400" b="1" dirty="0" smtClean="0">
                <a:solidFill>
                  <a:schemeClr val="accent2">
                    <a:lumMod val="75000"/>
                  </a:schemeClr>
                </a:solidFill>
              </a:rPr>
              <a:t>Count of all participant records with a date entered in DE: </a:t>
            </a:r>
            <a:r>
              <a:rPr lang="en-US" sz="2400" b="1" dirty="0">
                <a:solidFill>
                  <a:schemeClr val="accent2">
                    <a:lumMod val="75000"/>
                  </a:schemeClr>
                </a:solidFill>
              </a:rPr>
              <a:t>301 Date of Program </a:t>
            </a:r>
            <a:r>
              <a:rPr lang="en-US" sz="2400" b="1" dirty="0" smtClean="0">
                <a:solidFill>
                  <a:schemeClr val="accent2">
                    <a:lumMod val="75000"/>
                  </a:schemeClr>
                </a:solidFill>
              </a:rPr>
              <a:t>Participation</a:t>
            </a:r>
            <a:endParaRPr lang="en-US" sz="2400" b="1" dirty="0">
              <a:solidFill>
                <a:schemeClr val="accent2">
                  <a:lumMod val="75000"/>
                </a:schemeClr>
              </a:solidFill>
            </a:endParaRPr>
          </a:p>
        </p:txBody>
      </p:sp>
      <p:pic>
        <p:nvPicPr>
          <p:cNvPr id="11" name="Picture 10"/>
          <p:cNvPicPr/>
          <p:nvPr/>
        </p:nvPicPr>
        <p:blipFill rotWithShape="1">
          <a:blip r:embed="rId4">
            <a:extLst>
              <a:ext uri="{28A0092B-C50C-407E-A947-70E740481C1C}">
                <a14:useLocalDpi xmlns:a14="http://schemas.microsoft.com/office/drawing/2010/main" val="0"/>
              </a:ext>
            </a:extLst>
          </a:blip>
          <a:srcRect t="48922" b="39656"/>
          <a:stretch/>
        </p:blipFill>
        <p:spPr bwMode="auto">
          <a:xfrm>
            <a:off x="329453" y="1606549"/>
            <a:ext cx="8153400" cy="948391"/>
          </a:xfrm>
          <a:prstGeom prst="rect">
            <a:avLst/>
          </a:prstGeom>
          <a:noFill/>
          <a:ln>
            <a:noFill/>
          </a:ln>
          <a:effectLst/>
          <a:extLst>
            <a:ext uri="{53640926-AAD7-44D8-BBD7-CCE9431645EC}">
              <a14:shadowObscured xmlns:a14="http://schemas.microsoft.com/office/drawing/2010/main"/>
            </a:ext>
          </a:extLst>
        </p:spPr>
      </p:pic>
      <p:pic>
        <p:nvPicPr>
          <p:cNvPr id="12" name="Picture 11"/>
          <p:cNvPicPr/>
          <p:nvPr/>
        </p:nvPicPr>
        <p:blipFill rotWithShape="1">
          <a:blip r:embed="rId4">
            <a:extLst>
              <a:ext uri="{28A0092B-C50C-407E-A947-70E740481C1C}">
                <a14:useLocalDpi xmlns:a14="http://schemas.microsoft.com/office/drawing/2010/main" val="0"/>
              </a:ext>
            </a:extLst>
          </a:blip>
          <a:srcRect b="95453"/>
          <a:stretch/>
        </p:blipFill>
        <p:spPr bwMode="auto">
          <a:xfrm>
            <a:off x="342900" y="1295400"/>
            <a:ext cx="8139953" cy="31115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77589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5" name="Title 1"/>
          <p:cNvSpPr txBox="1">
            <a:spLocks/>
          </p:cNvSpPr>
          <p:nvPr/>
        </p:nvSpPr>
        <p:spPr>
          <a:xfrm>
            <a:off x="1752600" y="0"/>
            <a:ext cx="7391400" cy="1066800"/>
          </a:xfrm>
          <a:prstGeom prst="rect">
            <a:avLst/>
          </a:prstGeom>
        </p:spPr>
        <p:txBody>
          <a:bodyPr vert="horz" lIns="91440" tIns="45720" rIns="91440" bIns="45720" rtlCol="0" anchor="ctr" anchorCtr="1">
            <a:noAutofit/>
          </a:bodyPr>
          <a:lstStyle>
            <a:lvl1pPr algn="ctr" defTabSz="914400" rtl="0" eaLnBrk="1" latinLnBrk="0" hangingPunct="1">
              <a:spcBef>
                <a:spcPct val="0"/>
              </a:spcBef>
              <a:buNone/>
              <a:defRPr sz="2800" b="1" kern="1200" cap="none" spc="0" baseline="0">
                <a:ln w="12700">
                  <a:noFill/>
                  <a:prstDash val="solid"/>
                </a:ln>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r"/>
            <a:r>
              <a:rPr lang="en-US" sz="2400" dirty="0">
                <a:latin typeface="Candara" panose="020E0502030303020204" pitchFamily="34" charset="0"/>
              </a:rPr>
              <a:t>H-1B Ready to Work QPR Form 9166</a:t>
            </a:r>
            <a:br>
              <a:rPr lang="en-US" sz="2400" dirty="0">
                <a:latin typeface="Candara" panose="020E0502030303020204" pitchFamily="34" charset="0"/>
              </a:rPr>
            </a:br>
            <a:r>
              <a:rPr lang="en-US" sz="2400" dirty="0">
                <a:latin typeface="Candara" panose="020E0502030303020204" pitchFamily="34" charset="0"/>
              </a:rPr>
              <a:t>Section C. Employment Status at Program Participation</a:t>
            </a:r>
          </a:p>
        </p:txBody>
      </p:sp>
      <p:graphicFrame>
        <p:nvGraphicFramePr>
          <p:cNvPr id="6" name="Table 5"/>
          <p:cNvGraphicFramePr>
            <a:graphicFrameLocks noGrp="1"/>
          </p:cNvGraphicFramePr>
          <p:nvPr>
            <p:extLst>
              <p:ext uri="{D42A27DB-BD31-4B8C-83A1-F6EECF244321}">
                <p14:modId xmlns:p14="http://schemas.microsoft.com/office/powerpoint/2010/main" val="1685834744"/>
              </p:ext>
            </p:extLst>
          </p:nvPr>
        </p:nvGraphicFramePr>
        <p:xfrm>
          <a:off x="235324" y="1905000"/>
          <a:ext cx="8534401" cy="4507992"/>
        </p:xfrm>
        <a:graphic>
          <a:graphicData uri="http://schemas.openxmlformats.org/drawingml/2006/table">
            <a:tbl>
              <a:tblPr firstRow="1" firstCol="1" bandRow="1">
                <a:tableStyleId>{5C22544A-7EE6-4342-B048-85BDC9FD1C3A}</a:tableStyleId>
              </a:tblPr>
              <a:tblGrid>
                <a:gridCol w="533400"/>
                <a:gridCol w="914400"/>
                <a:gridCol w="1295400"/>
                <a:gridCol w="5791201"/>
              </a:tblGrid>
              <a:tr h="838200">
                <a:tc>
                  <a:txBody>
                    <a:bodyPr/>
                    <a:lstStyle/>
                    <a:p>
                      <a:pPr marL="0" marR="0" algn="ctr">
                        <a:lnSpc>
                          <a:spcPct val="115000"/>
                        </a:lnSpc>
                        <a:spcBef>
                          <a:spcPts val="0"/>
                        </a:spcBef>
                        <a:spcAft>
                          <a:spcPts val="0"/>
                        </a:spcAft>
                      </a:pPr>
                      <a:endParaRPr lang="en-US" sz="2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QPR Line Item</a:t>
                      </a:r>
                      <a:endParaRPr lang="en-US" sz="16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600" dirty="0">
                          <a:effectLst/>
                        </a:rPr>
                        <a:t>Performance Measure</a:t>
                      </a:r>
                      <a:endParaRPr lang="en-US" sz="16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600" dirty="0">
                          <a:effectLst/>
                        </a:rPr>
                        <a:t>Related Data Element and Code Value</a:t>
                      </a:r>
                      <a:endParaRPr lang="en-US" sz="1600" dirty="0">
                        <a:effectLst/>
                        <a:latin typeface="Calibri"/>
                        <a:ea typeface="Calibri"/>
                        <a:cs typeface="Times New Roman"/>
                      </a:endParaRPr>
                    </a:p>
                  </a:txBody>
                  <a:tcPr marL="59034" marR="59034" marT="0" marB="0" anchor="ctr"/>
                </a:tc>
              </a:tr>
              <a:tr h="853440">
                <a:tc>
                  <a:txBody>
                    <a:bodyPr/>
                    <a:lstStyle/>
                    <a:p>
                      <a:pPr marL="0" marR="0" algn="ctr">
                        <a:lnSpc>
                          <a:spcPct val="115000"/>
                        </a:lnSpc>
                        <a:spcBef>
                          <a:spcPts val="0"/>
                        </a:spcBef>
                        <a:spcAft>
                          <a:spcPts val="0"/>
                        </a:spcAft>
                      </a:pPr>
                      <a:endParaRPr lang="en-US" sz="2000" dirty="0">
                        <a:effectLst/>
                        <a:latin typeface="Calibri"/>
                        <a:ea typeface="Calibri"/>
                        <a:cs typeface="Times New Roman"/>
                      </a:endParaRPr>
                    </a:p>
                  </a:txBody>
                  <a:tcPr marL="68580" marR="68580" marT="0" marB="0" vert="vert270" anchor="ctr"/>
                </a:tc>
                <a:tc>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3d.</a:t>
                      </a:r>
                      <a:endParaRPr lang="en-US" sz="1600" dirty="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a:solidFill>
                            <a:srgbClr val="000000"/>
                          </a:solidFill>
                          <a:effectLst/>
                          <a:latin typeface="Calibri"/>
                          <a:ea typeface="Times New Roman"/>
                          <a:cs typeface="Times New Roman"/>
                        </a:rPr>
                        <a:t>Incumbent Workers</a:t>
                      </a:r>
                      <a:endParaRPr lang="en-US" sz="1600" dirty="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a:solidFill>
                            <a:srgbClr val="000000"/>
                          </a:solidFill>
                          <a:effectLst/>
                          <a:latin typeface="Calibri"/>
                          <a:ea typeface="Times New Roman"/>
                          <a:cs typeface="Times New Roman"/>
                        </a:rPr>
                        <a:t>DE 201 Incumbent Worker = 1, Yes</a:t>
                      </a:r>
                      <a:endParaRPr lang="en-US" sz="1600" dirty="0">
                        <a:effectLst/>
                        <a:latin typeface="Calibri"/>
                        <a:ea typeface="Calibri"/>
                        <a:cs typeface="Times New Roman"/>
                      </a:endParaRPr>
                    </a:p>
                  </a:txBody>
                  <a:tcPr marL="68580" marR="68580" marT="0" marB="0" anchor="ctr"/>
                </a:tc>
              </a:tr>
              <a:tr h="853440">
                <a:tc rowSpan="2">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Other </a:t>
                      </a:r>
                      <a:r>
                        <a:rPr lang="en-US" sz="1050" dirty="0" smtClean="0">
                          <a:effectLst/>
                          <a:latin typeface="Calibri"/>
                          <a:ea typeface="Calibri"/>
                          <a:cs typeface="Times New Roman"/>
                        </a:rPr>
                        <a:t>Demographics</a:t>
                      </a:r>
                      <a:endParaRPr lang="en-US" sz="2000" dirty="0">
                        <a:effectLst/>
                        <a:latin typeface="Calibri"/>
                        <a:ea typeface="Calibri"/>
                        <a:cs typeface="Times New Roman"/>
                      </a:endParaRPr>
                    </a:p>
                  </a:txBody>
                  <a:tcPr marL="68580" marR="68580" marT="0" marB="0" vert="vert270" anchor="ctr"/>
                </a:tc>
                <a:tc>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3e.</a:t>
                      </a:r>
                      <a:endParaRPr lang="en-US" sz="1600" dirty="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smtClean="0">
                          <a:solidFill>
                            <a:srgbClr val="000000"/>
                          </a:solidFill>
                          <a:effectLst/>
                          <a:latin typeface="Calibri"/>
                          <a:ea typeface="Times New Roman"/>
                          <a:cs typeface="Times New Roman"/>
                        </a:rPr>
                        <a:t>Unemployed Individuals</a:t>
                      </a:r>
                      <a:endParaRPr lang="en-US" sz="1600" dirty="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a:solidFill>
                            <a:srgbClr val="000000"/>
                          </a:solidFill>
                          <a:effectLst/>
                          <a:latin typeface="Calibri"/>
                          <a:ea typeface="Times New Roman"/>
                          <a:cs typeface="Times New Roman"/>
                        </a:rPr>
                        <a:t>Employment Status at Participation(200) </a:t>
                      </a:r>
                      <a:r>
                        <a:rPr lang="en-US" sz="1600" dirty="0" smtClean="0">
                          <a:solidFill>
                            <a:srgbClr val="000000"/>
                          </a:solidFill>
                          <a:effectLst/>
                          <a:latin typeface="Calibri"/>
                          <a:ea typeface="Times New Roman"/>
                          <a:cs typeface="Times New Roman"/>
                        </a:rPr>
                        <a:t>=</a:t>
                      </a:r>
                      <a:endParaRPr lang="en-US" sz="1600" dirty="0">
                        <a:effectLst/>
                        <a:latin typeface="Calibri"/>
                        <a:ea typeface="Calibri"/>
                        <a:cs typeface="Times New Roman"/>
                      </a:endParaRPr>
                    </a:p>
                    <a:p>
                      <a:pPr marL="457200" marR="0" lvl="1" algn="l">
                        <a:lnSpc>
                          <a:spcPct val="115000"/>
                        </a:lnSpc>
                        <a:spcBef>
                          <a:spcPts val="0"/>
                        </a:spcBef>
                        <a:spcAft>
                          <a:spcPts val="0"/>
                        </a:spcAft>
                      </a:pPr>
                      <a:r>
                        <a:rPr lang="en-US" sz="1600" dirty="0" smtClean="0">
                          <a:solidFill>
                            <a:srgbClr val="000000"/>
                          </a:solidFill>
                          <a:effectLst/>
                          <a:latin typeface="Calibri"/>
                          <a:ea typeface="Times New Roman"/>
                          <a:cs typeface="Times New Roman"/>
                        </a:rPr>
                        <a:t>2,</a:t>
                      </a:r>
                      <a:r>
                        <a:rPr lang="en-US" sz="1600" baseline="0" dirty="0" smtClean="0">
                          <a:solidFill>
                            <a:srgbClr val="000000"/>
                          </a:solidFill>
                          <a:effectLst/>
                          <a:latin typeface="Calibri"/>
                          <a:ea typeface="Times New Roman"/>
                          <a:cs typeface="Times New Roman"/>
                        </a:rPr>
                        <a:t> </a:t>
                      </a:r>
                      <a:r>
                        <a:rPr lang="en-US" sz="1600" dirty="0" smtClean="0">
                          <a:solidFill>
                            <a:srgbClr val="000000"/>
                          </a:solidFill>
                          <a:effectLst/>
                          <a:latin typeface="Calibri"/>
                          <a:ea typeface="Times New Roman"/>
                          <a:cs typeface="Times New Roman"/>
                        </a:rPr>
                        <a:t>Employed</a:t>
                      </a:r>
                      <a:r>
                        <a:rPr lang="en-US" sz="1600" dirty="0">
                          <a:solidFill>
                            <a:srgbClr val="000000"/>
                          </a:solidFill>
                          <a:effectLst/>
                          <a:latin typeface="Calibri"/>
                          <a:ea typeface="Times New Roman"/>
                          <a:cs typeface="Times New Roman"/>
                        </a:rPr>
                        <a:t>, but Received Notice of Termination of  Employment or Military Separation OR  </a:t>
                      </a:r>
                      <a:endParaRPr lang="en-US" sz="1600" dirty="0">
                        <a:effectLst/>
                        <a:latin typeface="Calibri"/>
                        <a:ea typeface="Calibri"/>
                        <a:cs typeface="Times New Roman"/>
                      </a:endParaRPr>
                    </a:p>
                    <a:p>
                      <a:pPr marL="457200" marR="0" lvl="1" algn="l">
                        <a:lnSpc>
                          <a:spcPct val="115000"/>
                        </a:lnSpc>
                        <a:spcBef>
                          <a:spcPts val="0"/>
                        </a:spcBef>
                        <a:spcAft>
                          <a:spcPts val="0"/>
                        </a:spcAft>
                      </a:pPr>
                      <a:r>
                        <a:rPr lang="en-US" sz="1600" dirty="0" smtClean="0">
                          <a:solidFill>
                            <a:srgbClr val="000000"/>
                          </a:solidFill>
                          <a:effectLst/>
                          <a:latin typeface="Calibri"/>
                          <a:ea typeface="Times New Roman"/>
                          <a:cs typeface="Times New Roman"/>
                        </a:rPr>
                        <a:t>0, Not </a:t>
                      </a:r>
                      <a:r>
                        <a:rPr lang="en-US" sz="1600" dirty="0" smtClean="0">
                          <a:solidFill>
                            <a:srgbClr val="000000"/>
                          </a:solidFill>
                          <a:effectLst/>
                          <a:latin typeface="+mn-lt"/>
                          <a:ea typeface="Times New Roman"/>
                          <a:cs typeface="Times New Roman"/>
                        </a:rPr>
                        <a:t>Employed</a:t>
                      </a:r>
                    </a:p>
                    <a:p>
                      <a:pPr marL="0" marR="0" lvl="0" algn="l">
                        <a:lnSpc>
                          <a:spcPct val="115000"/>
                        </a:lnSpc>
                        <a:spcBef>
                          <a:spcPts val="0"/>
                        </a:spcBef>
                        <a:spcAft>
                          <a:spcPts val="0"/>
                        </a:spcAft>
                      </a:pPr>
                      <a:endParaRPr lang="en-US" sz="1600" dirty="0" smtClean="0">
                        <a:solidFill>
                          <a:srgbClr val="000000"/>
                        </a:solidFill>
                        <a:effectLst/>
                        <a:latin typeface="+mn-lt"/>
                        <a:ea typeface="Times New Roman"/>
                        <a:cs typeface="Times New Roman"/>
                      </a:endParaRPr>
                    </a:p>
                    <a:p>
                      <a:pPr marL="0" marR="0" lvl="0" algn="l">
                        <a:lnSpc>
                          <a:spcPct val="115000"/>
                        </a:lnSpc>
                        <a:spcBef>
                          <a:spcPts val="0"/>
                        </a:spcBef>
                        <a:spcAft>
                          <a:spcPts val="0"/>
                        </a:spcAft>
                      </a:pPr>
                      <a:r>
                        <a:rPr lang="en-US" sz="1600" dirty="0" smtClean="0">
                          <a:solidFill>
                            <a:srgbClr val="000000"/>
                          </a:solidFill>
                          <a:effectLst/>
                          <a:latin typeface="+mn-lt"/>
                          <a:ea typeface="Times New Roman"/>
                          <a:cs typeface="Times New Roman"/>
                        </a:rPr>
                        <a:t>AND DE 204 Long-term Unemployed is</a:t>
                      </a:r>
                      <a:r>
                        <a:rPr lang="en-US" sz="1600" baseline="0" dirty="0" smtClean="0">
                          <a:solidFill>
                            <a:srgbClr val="000000"/>
                          </a:solidFill>
                          <a:effectLst/>
                          <a:latin typeface="+mn-lt"/>
                          <a:ea typeface="Times New Roman"/>
                          <a:cs typeface="Times New Roman"/>
                        </a:rPr>
                        <a:t> </a:t>
                      </a:r>
                      <a:r>
                        <a:rPr lang="en-US" sz="1600" dirty="0" smtClean="0">
                          <a:solidFill>
                            <a:srgbClr val="000000"/>
                          </a:solidFill>
                          <a:effectLst/>
                          <a:latin typeface="+mn-lt"/>
                          <a:ea typeface="Times New Roman"/>
                          <a:cs typeface="Times New Roman"/>
                        </a:rPr>
                        <a:t>(0) No, Not Long-term Unemployed OR Blank</a:t>
                      </a:r>
                      <a:endParaRPr lang="en-US" sz="1600" dirty="0">
                        <a:effectLst/>
                        <a:latin typeface="Calibri"/>
                        <a:ea typeface="Calibri"/>
                        <a:cs typeface="Times New Roman"/>
                      </a:endParaRPr>
                    </a:p>
                  </a:txBody>
                  <a:tcPr marL="68580" marR="68580" marT="0" marB="0" anchor="ctr"/>
                </a:tc>
              </a:tr>
              <a:tr h="853440">
                <a:tc vMerge="1">
                  <a:txBody>
                    <a:bodyPr/>
                    <a:lstStyle/>
                    <a:p>
                      <a:pPr marL="0" marR="0" algn="ctr">
                        <a:lnSpc>
                          <a:spcPct val="115000"/>
                        </a:lnSpc>
                        <a:spcBef>
                          <a:spcPts val="0"/>
                        </a:spcBef>
                        <a:spcAft>
                          <a:spcPts val="0"/>
                        </a:spcAft>
                      </a:pPr>
                      <a:endParaRPr lang="en-US" sz="2000" dirty="0">
                        <a:effectLst/>
                        <a:latin typeface="Calibri"/>
                        <a:ea typeface="Calibri"/>
                        <a:cs typeface="Times New Roman"/>
                      </a:endParaRPr>
                    </a:p>
                  </a:txBody>
                  <a:tcPr marL="68580" marR="68580" marT="0" marB="0" vert="vert270" anchor="ctr"/>
                </a:tc>
                <a:tc>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3g.</a:t>
                      </a:r>
                      <a:endParaRPr lang="en-US" sz="1600" dirty="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a:solidFill>
                            <a:srgbClr val="000000"/>
                          </a:solidFill>
                          <a:effectLst/>
                          <a:latin typeface="Calibri"/>
                          <a:ea typeface="Times New Roman"/>
                          <a:cs typeface="Times New Roman"/>
                        </a:rPr>
                        <a:t>Long-term Unemployed</a:t>
                      </a:r>
                      <a:endParaRPr lang="en-US" sz="1600" dirty="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a:solidFill>
                            <a:srgbClr val="000000"/>
                          </a:solidFill>
                          <a:effectLst/>
                          <a:latin typeface="Calibri"/>
                          <a:ea typeface="Times New Roman"/>
                          <a:cs typeface="Times New Roman"/>
                        </a:rPr>
                        <a:t>DE 204 Long-term Unemployed = </a:t>
                      </a:r>
                      <a:endParaRPr lang="en-US" sz="1600" dirty="0">
                        <a:solidFill>
                          <a:schemeClr val="dk1"/>
                        </a:solidFill>
                        <a:effectLst/>
                        <a:latin typeface="Calibri"/>
                        <a:ea typeface="Times New Roman"/>
                        <a:cs typeface="Times New Roman"/>
                      </a:endParaRPr>
                    </a:p>
                    <a:p>
                      <a:pPr marL="342900" marR="0" indent="-342900" algn="l">
                        <a:lnSpc>
                          <a:spcPct val="115000"/>
                        </a:lnSpc>
                        <a:spcBef>
                          <a:spcPts val="0"/>
                        </a:spcBef>
                        <a:spcAft>
                          <a:spcPts val="0"/>
                        </a:spcAft>
                        <a:buFont typeface="Wingdings" panose="05000000000000000000" pitchFamily="2" charset="2"/>
                        <a:buChar char="Ø"/>
                      </a:pPr>
                      <a:r>
                        <a:rPr lang="en-US" sz="1600" dirty="0" smtClean="0">
                          <a:solidFill>
                            <a:srgbClr val="000000"/>
                          </a:solidFill>
                          <a:effectLst/>
                          <a:latin typeface="Calibri"/>
                          <a:ea typeface="Times New Roman"/>
                          <a:cs typeface="Times New Roman"/>
                        </a:rPr>
                        <a:t>1</a:t>
                      </a:r>
                      <a:r>
                        <a:rPr lang="en-US" sz="1600" dirty="0">
                          <a:solidFill>
                            <a:srgbClr val="000000"/>
                          </a:solidFill>
                          <a:effectLst/>
                          <a:latin typeface="Calibri"/>
                          <a:ea typeface="Times New Roman"/>
                          <a:cs typeface="Times New Roman"/>
                        </a:rPr>
                        <a:t>, Yes, Without a job for 27 consecutive weeks or </a:t>
                      </a:r>
                      <a:r>
                        <a:rPr lang="en-US" sz="1600" dirty="0" smtClean="0">
                          <a:solidFill>
                            <a:srgbClr val="000000"/>
                          </a:solidFill>
                          <a:effectLst/>
                          <a:latin typeface="Calibri"/>
                          <a:ea typeface="Times New Roman"/>
                          <a:cs typeface="Times New Roman"/>
                        </a:rPr>
                        <a:t>more </a:t>
                      </a:r>
                      <a:r>
                        <a:rPr lang="en-US" sz="1600" b="1" dirty="0" smtClean="0">
                          <a:solidFill>
                            <a:schemeClr val="accent2">
                              <a:lumMod val="75000"/>
                            </a:schemeClr>
                          </a:solidFill>
                          <a:effectLst/>
                          <a:latin typeface="Calibri"/>
                          <a:ea typeface="Times New Roman"/>
                          <a:cs typeface="Times New Roman"/>
                        </a:rPr>
                        <a:t>OR</a:t>
                      </a:r>
                      <a:endParaRPr lang="en-US" sz="1600" b="1" dirty="0">
                        <a:solidFill>
                          <a:schemeClr val="accent2">
                            <a:lumMod val="75000"/>
                          </a:schemeClr>
                        </a:solidFill>
                        <a:effectLst/>
                        <a:latin typeface="Calibri"/>
                        <a:ea typeface="Times New Roman"/>
                        <a:cs typeface="Times New Roman"/>
                      </a:endParaRPr>
                    </a:p>
                    <a:p>
                      <a:pPr marL="342900" marR="0" lvl="0" indent="-342900" algn="l">
                        <a:lnSpc>
                          <a:spcPct val="115000"/>
                        </a:lnSpc>
                        <a:spcBef>
                          <a:spcPts val="0"/>
                        </a:spcBef>
                        <a:spcAft>
                          <a:spcPts val="0"/>
                        </a:spcAft>
                        <a:buFont typeface="Wingdings" panose="05000000000000000000" pitchFamily="2" charset="2"/>
                        <a:buChar char="Ø"/>
                      </a:pPr>
                      <a:r>
                        <a:rPr lang="en-US" sz="1600" dirty="0" smtClean="0">
                          <a:solidFill>
                            <a:srgbClr val="000000"/>
                          </a:solidFill>
                          <a:effectLst/>
                          <a:latin typeface="Calibri"/>
                          <a:ea typeface="Times New Roman"/>
                          <a:cs typeface="Times New Roman"/>
                        </a:rPr>
                        <a:t>2</a:t>
                      </a:r>
                      <a:r>
                        <a:rPr lang="en-US" sz="1600" dirty="0">
                          <a:solidFill>
                            <a:srgbClr val="000000"/>
                          </a:solidFill>
                          <a:effectLst/>
                          <a:latin typeface="Calibri"/>
                          <a:ea typeface="Times New Roman"/>
                          <a:cs typeface="Times New Roman"/>
                        </a:rPr>
                        <a:t>, Yes, Underemployed for 27 consecutive weeks or </a:t>
                      </a:r>
                      <a:r>
                        <a:rPr lang="en-US" sz="1600" dirty="0" smtClean="0">
                          <a:solidFill>
                            <a:srgbClr val="000000"/>
                          </a:solidFill>
                          <a:effectLst/>
                          <a:latin typeface="Calibri"/>
                          <a:ea typeface="Times New Roman"/>
                          <a:cs typeface="Times New Roman"/>
                        </a:rPr>
                        <a:t>more</a:t>
                      </a:r>
                      <a:endParaRPr lang="en-US" sz="1600" b="1" dirty="0">
                        <a:solidFill>
                          <a:schemeClr val="accent2">
                            <a:lumMod val="75000"/>
                          </a:schemeClr>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648321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98133614"/>
              </p:ext>
            </p:extLst>
          </p:nvPr>
        </p:nvGraphicFramePr>
        <p:xfrm>
          <a:off x="152400" y="2270423"/>
          <a:ext cx="8762999" cy="4218432"/>
        </p:xfrm>
        <a:graphic>
          <a:graphicData uri="http://schemas.openxmlformats.org/drawingml/2006/table">
            <a:tbl>
              <a:tblPr firstRow="1" firstCol="1" bandRow="1">
                <a:tableStyleId>{5C22544A-7EE6-4342-B048-85BDC9FD1C3A}</a:tableStyleId>
              </a:tblPr>
              <a:tblGrid>
                <a:gridCol w="542764"/>
                <a:gridCol w="1133636"/>
                <a:gridCol w="2819400"/>
                <a:gridCol w="4267199"/>
              </a:tblGrid>
              <a:tr h="525780">
                <a:tc rowSpan="7">
                  <a:txBody>
                    <a:bodyPr/>
                    <a:lstStyle/>
                    <a:p>
                      <a:pPr marL="0" marR="0" algn="ctr">
                        <a:lnSpc>
                          <a:spcPct val="115000"/>
                        </a:lnSpc>
                        <a:spcBef>
                          <a:spcPts val="0"/>
                        </a:spcBef>
                        <a:spcAft>
                          <a:spcPts val="0"/>
                        </a:spcAft>
                      </a:pPr>
                      <a:r>
                        <a:rPr lang="en-US" sz="1600" dirty="0">
                          <a:effectLst/>
                        </a:rPr>
                        <a:t>Education Level</a:t>
                      </a:r>
                      <a:endParaRPr lang="en-US" sz="1600" dirty="0">
                        <a:effectLst/>
                        <a:latin typeface="Calibri"/>
                        <a:ea typeface="Calibri"/>
                        <a:cs typeface="Times New Roman"/>
                      </a:endParaRPr>
                    </a:p>
                  </a:txBody>
                  <a:tcPr marL="68580" marR="68580" marT="0" marB="0" vert="vert270"/>
                </a:tc>
                <a:tc>
                  <a:txBody>
                    <a:bodyPr/>
                    <a:lstStyle/>
                    <a:p>
                      <a:pPr marL="0" marR="0" algn="ctr">
                        <a:lnSpc>
                          <a:spcPct val="115000"/>
                        </a:lnSpc>
                        <a:spcBef>
                          <a:spcPts val="0"/>
                        </a:spcBef>
                        <a:spcAft>
                          <a:spcPts val="0"/>
                        </a:spcAft>
                      </a:pPr>
                      <a:r>
                        <a:rPr lang="en-US" sz="2000" dirty="0">
                          <a:effectLst/>
                        </a:rPr>
                        <a:t>QPR Line Item</a:t>
                      </a:r>
                      <a:endParaRPr lang="en-US" sz="20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dirty="0">
                          <a:effectLst/>
                        </a:rPr>
                        <a:t>Performance Measure</a:t>
                      </a:r>
                      <a:endParaRPr lang="en-US" sz="20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dirty="0">
                          <a:effectLst/>
                        </a:rPr>
                        <a:t>Related Data Element and Code Value</a:t>
                      </a:r>
                      <a:endParaRPr lang="en-US" sz="2000" dirty="0">
                        <a:effectLst/>
                        <a:latin typeface="Calibri"/>
                        <a:ea typeface="Calibri"/>
                        <a:cs typeface="Times New Roman"/>
                      </a:endParaRPr>
                    </a:p>
                  </a:txBody>
                  <a:tcPr marL="59034" marR="59034" marT="0" marB="0" anchor="ctr"/>
                </a:tc>
              </a:tr>
              <a:tr h="525780">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rPr>
                        <a:t>4a.</a:t>
                      </a:r>
                      <a:endParaRPr lang="en-US" sz="16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dirty="0">
                          <a:effectLst/>
                        </a:rPr>
                        <a:t>High School Graduate or Equivalent</a:t>
                      </a:r>
                      <a:endParaRPr lang="en-US" sz="16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dirty="0" smtClean="0">
                          <a:effectLst/>
                        </a:rPr>
                        <a:t>87,</a:t>
                      </a:r>
                      <a:r>
                        <a:rPr lang="en-US" sz="1600" baseline="0" dirty="0" smtClean="0">
                          <a:effectLst/>
                        </a:rPr>
                        <a:t> </a:t>
                      </a:r>
                      <a:r>
                        <a:rPr lang="en-US" sz="1600" dirty="0" smtClean="0">
                          <a:effectLst/>
                        </a:rPr>
                        <a:t>Attained </a:t>
                      </a:r>
                      <a:r>
                        <a:rPr lang="en-US" sz="1600" dirty="0">
                          <a:effectLst/>
                        </a:rPr>
                        <a:t>High School Diploma OR</a:t>
                      </a:r>
                    </a:p>
                    <a:p>
                      <a:pPr marL="0" marR="0">
                        <a:lnSpc>
                          <a:spcPct val="115000"/>
                        </a:lnSpc>
                        <a:spcBef>
                          <a:spcPts val="0"/>
                        </a:spcBef>
                        <a:spcAft>
                          <a:spcPts val="0"/>
                        </a:spcAft>
                      </a:pPr>
                      <a:r>
                        <a:rPr lang="en-US" sz="1600" dirty="0" smtClean="0">
                          <a:effectLst/>
                        </a:rPr>
                        <a:t>88, </a:t>
                      </a:r>
                      <a:r>
                        <a:rPr lang="en-US" sz="1600" dirty="0">
                          <a:effectLst/>
                        </a:rPr>
                        <a:t>Attained GED or Equivalent</a:t>
                      </a:r>
                      <a:endParaRPr lang="en-US" sz="1600" dirty="0">
                        <a:effectLst/>
                        <a:latin typeface="Calibri"/>
                        <a:ea typeface="Calibri"/>
                        <a:cs typeface="Times New Roman"/>
                      </a:endParaRPr>
                    </a:p>
                  </a:txBody>
                  <a:tcPr marL="68580" marR="68580" marT="0" marB="0" anchor="ctr"/>
                </a:tc>
              </a:tr>
              <a:tr h="701040">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rPr>
                        <a:t>4b.</a:t>
                      </a:r>
                      <a:endParaRPr lang="en-US" sz="16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dirty="0">
                          <a:effectLst/>
                        </a:rPr>
                        <a:t>1 - 4 Years or More of College, or Full-time Technical or Vocational School</a:t>
                      </a:r>
                      <a:endParaRPr lang="en-US" sz="16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dirty="0" smtClean="0">
                          <a:effectLst/>
                        </a:rPr>
                        <a:t>13 – 15,  </a:t>
                      </a:r>
                      <a:r>
                        <a:rPr lang="en-US" sz="1600" dirty="0">
                          <a:effectLst/>
                        </a:rPr>
                        <a:t>Number of college, or full-time technical or vocational school years completed</a:t>
                      </a:r>
                      <a:endParaRPr lang="en-US" sz="1600" dirty="0">
                        <a:effectLst/>
                        <a:latin typeface="Calibri"/>
                        <a:ea typeface="Calibri"/>
                        <a:cs typeface="Times New Roman"/>
                      </a:endParaRPr>
                    </a:p>
                  </a:txBody>
                  <a:tcPr marL="68580" marR="68580" marT="0" marB="0" anchor="ctr"/>
                </a:tc>
              </a:tr>
              <a:tr h="525780">
                <a:tc vMerge="1">
                  <a:txBody>
                    <a:bodyPr/>
                    <a:lstStyle/>
                    <a:p>
                      <a:endParaRPr lang="en-US"/>
                    </a:p>
                  </a:txBody>
                  <a:tcPr/>
                </a:tc>
                <a:tc>
                  <a:txBody>
                    <a:bodyPr/>
                    <a:lstStyle/>
                    <a:p>
                      <a:pPr marL="0" marR="0" algn="ctr">
                        <a:lnSpc>
                          <a:spcPct val="115000"/>
                        </a:lnSpc>
                        <a:spcBef>
                          <a:spcPts val="0"/>
                        </a:spcBef>
                        <a:spcAft>
                          <a:spcPts val="0"/>
                        </a:spcAft>
                      </a:pPr>
                      <a:r>
                        <a:rPr lang="en-US" sz="1600">
                          <a:effectLst/>
                        </a:rPr>
                        <a:t>4bi.</a:t>
                      </a:r>
                      <a:endParaRPr lang="en-US" sz="16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dirty="0">
                          <a:effectLst/>
                        </a:rPr>
                        <a:t>Postsecondary Education Certificate or Diploma (non-degree)</a:t>
                      </a:r>
                      <a:endParaRPr lang="en-US" sz="16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dirty="0" smtClean="0">
                          <a:effectLst/>
                        </a:rPr>
                        <a:t>92, Attained postsecondary education, certificate or diploma (non-degree).</a:t>
                      </a:r>
                      <a:endParaRPr lang="en-US" sz="1600" dirty="0">
                        <a:effectLst/>
                        <a:latin typeface="Calibri"/>
                        <a:ea typeface="Calibri"/>
                        <a:cs typeface="Times New Roman"/>
                      </a:endParaRPr>
                    </a:p>
                  </a:txBody>
                  <a:tcPr marL="68580" marR="68580" marT="0" marB="0" anchor="ctr"/>
                </a:tc>
              </a:tr>
              <a:tr h="332232">
                <a:tc vMerge="1">
                  <a:txBody>
                    <a:bodyPr/>
                    <a:lstStyle/>
                    <a:p>
                      <a:endParaRPr lang="en-US"/>
                    </a:p>
                  </a:txBody>
                  <a:tcPr/>
                </a:tc>
                <a:tc>
                  <a:txBody>
                    <a:bodyPr/>
                    <a:lstStyle/>
                    <a:p>
                      <a:pPr marL="0" marR="0" algn="ctr">
                        <a:lnSpc>
                          <a:spcPct val="115000"/>
                        </a:lnSpc>
                        <a:spcBef>
                          <a:spcPts val="0"/>
                        </a:spcBef>
                        <a:spcAft>
                          <a:spcPts val="0"/>
                        </a:spcAft>
                      </a:pPr>
                      <a:r>
                        <a:rPr lang="en-US" sz="1600">
                          <a:effectLst/>
                        </a:rPr>
                        <a:t>4c.</a:t>
                      </a:r>
                      <a:endParaRPr lang="en-US" sz="16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a:effectLst/>
                        </a:rPr>
                        <a:t>Associates Diploma or Degree</a:t>
                      </a:r>
                      <a:endParaRPr lang="en-US" sz="16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dirty="0" smtClean="0">
                          <a:effectLst/>
                        </a:rPr>
                        <a:t>91, Attained Associates Diploma or Degree</a:t>
                      </a:r>
                      <a:endParaRPr lang="en-US" sz="1600" dirty="0">
                        <a:effectLst/>
                        <a:latin typeface="Calibri"/>
                        <a:ea typeface="Calibri"/>
                        <a:cs typeface="Times New Roman"/>
                      </a:endParaRPr>
                    </a:p>
                  </a:txBody>
                  <a:tcPr marL="68580" marR="68580" marT="0" marB="0" anchor="ctr"/>
                </a:tc>
              </a:tr>
              <a:tr h="381000">
                <a:tc vMerge="1">
                  <a:txBody>
                    <a:bodyPr/>
                    <a:lstStyle/>
                    <a:p>
                      <a:endParaRPr lang="en-US"/>
                    </a:p>
                  </a:txBody>
                  <a:tcPr/>
                </a:tc>
                <a:tc>
                  <a:txBody>
                    <a:bodyPr/>
                    <a:lstStyle/>
                    <a:p>
                      <a:pPr marL="0" marR="0" algn="ctr">
                        <a:lnSpc>
                          <a:spcPct val="115000"/>
                        </a:lnSpc>
                        <a:spcBef>
                          <a:spcPts val="0"/>
                        </a:spcBef>
                        <a:spcAft>
                          <a:spcPts val="0"/>
                        </a:spcAft>
                      </a:pPr>
                      <a:r>
                        <a:rPr lang="en-US" sz="1600">
                          <a:effectLst/>
                        </a:rPr>
                        <a:t>4d.</a:t>
                      </a:r>
                      <a:endParaRPr lang="en-US" sz="16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dirty="0">
                          <a:effectLst/>
                        </a:rPr>
                        <a:t>Bachelor's Degree or Equivalent</a:t>
                      </a:r>
                      <a:endParaRPr lang="en-US" sz="16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dirty="0" smtClean="0">
                          <a:effectLst/>
                        </a:rPr>
                        <a:t>16, Bachelor's degree or equivalent</a:t>
                      </a:r>
                      <a:endParaRPr lang="en-US" sz="1600" dirty="0">
                        <a:effectLst/>
                        <a:latin typeface="Calibri"/>
                        <a:ea typeface="Calibri"/>
                        <a:cs typeface="Times New Roman"/>
                      </a:endParaRPr>
                    </a:p>
                  </a:txBody>
                  <a:tcPr marL="68580" marR="68580" marT="0" marB="0" anchor="ctr"/>
                </a:tc>
              </a:tr>
              <a:tr h="525780">
                <a:tc vMerge="1">
                  <a:txBody>
                    <a:bodyPr/>
                    <a:lstStyle/>
                    <a:p>
                      <a:endParaRPr lang="en-US"/>
                    </a:p>
                  </a:txBody>
                  <a:tcPr/>
                </a:tc>
                <a:tc>
                  <a:txBody>
                    <a:bodyPr/>
                    <a:lstStyle/>
                    <a:p>
                      <a:pPr marL="0" marR="0" algn="ctr">
                        <a:lnSpc>
                          <a:spcPct val="115000"/>
                        </a:lnSpc>
                        <a:spcBef>
                          <a:spcPts val="0"/>
                        </a:spcBef>
                        <a:spcAft>
                          <a:spcPts val="0"/>
                        </a:spcAft>
                      </a:pPr>
                      <a:r>
                        <a:rPr lang="en-US" sz="1600">
                          <a:effectLst/>
                        </a:rPr>
                        <a:t>4e.</a:t>
                      </a:r>
                      <a:endParaRPr lang="en-US" sz="16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dirty="0">
                          <a:effectLst/>
                        </a:rPr>
                        <a:t>Advanced Degree Beyond Bachelor's </a:t>
                      </a:r>
                      <a:endParaRPr lang="en-US" sz="16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dirty="0" smtClean="0">
                          <a:effectLst/>
                        </a:rPr>
                        <a:t>90,  Attained Other Post-Secondary Degree or Certification</a:t>
                      </a:r>
                      <a:endParaRPr lang="en-US" sz="1600" dirty="0">
                        <a:effectLst/>
                        <a:latin typeface="Calibri"/>
                        <a:ea typeface="Calibri"/>
                        <a:cs typeface="Times New Roman"/>
                      </a:endParaRPr>
                    </a:p>
                  </a:txBody>
                  <a:tcPr marL="68580" marR="68580" marT="0" marB="0" anchor="ctr"/>
                </a:tc>
              </a:tr>
            </a:tbl>
          </a:graphicData>
        </a:graphic>
      </p:graphicFrame>
      <p:sp>
        <p:nvSpPr>
          <p:cNvPr id="7" name="Title 1"/>
          <p:cNvSpPr txBox="1">
            <a:spLocks/>
          </p:cNvSpPr>
          <p:nvPr/>
        </p:nvSpPr>
        <p:spPr>
          <a:xfrm>
            <a:off x="1143000" y="0"/>
            <a:ext cx="8001000" cy="1066800"/>
          </a:xfrm>
          <a:prstGeom prst="rect">
            <a:avLst/>
          </a:prstGeom>
        </p:spPr>
        <p:txBody>
          <a:bodyPr vert="horz" lIns="91440" tIns="45720" rIns="91440" bIns="45720" rtlCol="0" anchor="ctr" anchorCtr="1">
            <a:normAutofit fontScale="90000"/>
          </a:bodyPr>
          <a:lstStyle>
            <a:lvl1pPr algn="ctr" defTabSz="914400" rtl="0" eaLnBrk="1" latinLnBrk="0" hangingPunct="1">
              <a:spcBef>
                <a:spcPct val="0"/>
              </a:spcBef>
              <a:buNone/>
              <a:defRPr sz="2800" b="1" kern="1200" cap="none" spc="0" baseline="0">
                <a:ln w="12700">
                  <a:noFill/>
                  <a:prstDash val="solid"/>
                </a:ln>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r"/>
            <a:r>
              <a:rPr lang="en-US" dirty="0" smtClean="0">
                <a:latin typeface="Candara" panose="020E0502030303020204" pitchFamily="34" charset="0"/>
              </a:rPr>
              <a:t>H-1B Ready to Work QPR Form 9166</a:t>
            </a:r>
            <a:br>
              <a:rPr lang="en-US" dirty="0" smtClean="0">
                <a:latin typeface="Candara" panose="020E0502030303020204" pitchFamily="34" charset="0"/>
              </a:rPr>
            </a:br>
            <a:r>
              <a:rPr lang="en-US" dirty="0" smtClean="0">
                <a:latin typeface="Candara" panose="020E0502030303020204" pitchFamily="34" charset="0"/>
              </a:rPr>
              <a:t>Section C. Participant Summary and Service Information</a:t>
            </a:r>
            <a:endParaRPr lang="en-US" dirty="0">
              <a:latin typeface="Candara" panose="020E0502030303020204" pitchFamily="34" charset="0"/>
            </a:endParaRPr>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10" name="TextBox 9"/>
          <p:cNvSpPr txBox="1"/>
          <p:nvPr/>
        </p:nvSpPr>
        <p:spPr>
          <a:xfrm>
            <a:off x="152400" y="1219200"/>
            <a:ext cx="8991600" cy="1015663"/>
          </a:xfrm>
          <a:prstGeom prst="rect">
            <a:avLst/>
          </a:prstGeom>
          <a:noFill/>
        </p:spPr>
        <p:txBody>
          <a:bodyPr wrap="square" rtlCol="0">
            <a:spAutoFit/>
          </a:bodyPr>
          <a:lstStyle/>
          <a:p>
            <a:r>
              <a:rPr lang="en-US" sz="2000" b="1" dirty="0" smtClean="0"/>
              <a:t>RTW Performance Measures in Section C, Education Level is reporting participants that have a date in </a:t>
            </a:r>
            <a:r>
              <a:rPr lang="en-US" sz="2000" b="1" dirty="0" smtClean="0">
                <a:solidFill>
                  <a:schemeClr val="accent2">
                    <a:lumMod val="75000"/>
                  </a:schemeClr>
                </a:solidFill>
              </a:rPr>
              <a:t>DE </a:t>
            </a:r>
            <a:r>
              <a:rPr lang="en-US" sz="2000" b="1" dirty="0">
                <a:solidFill>
                  <a:schemeClr val="accent2">
                    <a:lumMod val="75000"/>
                  </a:schemeClr>
                </a:solidFill>
              </a:rPr>
              <a:t>301 Date of Program </a:t>
            </a:r>
            <a:r>
              <a:rPr lang="en-US" sz="2000" b="1" dirty="0" smtClean="0">
                <a:solidFill>
                  <a:schemeClr val="accent2">
                    <a:lumMod val="75000"/>
                  </a:schemeClr>
                </a:solidFill>
              </a:rPr>
              <a:t>Participation</a:t>
            </a:r>
            <a:r>
              <a:rPr lang="en-US" sz="2000" b="1" dirty="0"/>
              <a:t> </a:t>
            </a:r>
            <a:r>
              <a:rPr lang="en-US" sz="2000" b="1" dirty="0" smtClean="0"/>
              <a:t>and have the following code values in </a:t>
            </a:r>
            <a:r>
              <a:rPr lang="en-US" sz="2000" b="1" dirty="0">
                <a:solidFill>
                  <a:schemeClr val="accent2">
                    <a:lumMod val="75000"/>
                  </a:schemeClr>
                </a:solidFill>
              </a:rPr>
              <a:t>DE 114 Highest School Grade </a:t>
            </a:r>
            <a:r>
              <a:rPr lang="en-US" sz="2000" b="1" dirty="0" smtClean="0">
                <a:solidFill>
                  <a:schemeClr val="accent2">
                    <a:lumMod val="75000"/>
                  </a:schemeClr>
                </a:solidFill>
              </a:rPr>
              <a:t>Completed</a:t>
            </a:r>
            <a:endParaRPr lang="en-US" sz="2000" b="1" dirty="0">
              <a:solidFill>
                <a:schemeClr val="accent2">
                  <a:lumMod val="75000"/>
                </a:schemeClr>
              </a:solidFill>
            </a:endParaRPr>
          </a:p>
        </p:txBody>
      </p:sp>
    </p:spTree>
    <p:extLst>
      <p:ext uri="{BB962C8B-B14F-4D97-AF65-F5344CB8AC3E}">
        <p14:creationId xmlns:p14="http://schemas.microsoft.com/office/powerpoint/2010/main" val="2858595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questions for webinar lobby</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a:t>
            </a:fld>
            <a:endParaRPr lang="en-US" dirty="0"/>
          </a:p>
        </p:txBody>
      </p:sp>
      <p:sp>
        <p:nvSpPr>
          <p:cNvPr id="8" name="Content Placeholder 7"/>
          <p:cNvSpPr txBox="1">
            <a:spLocks noGrp="1"/>
          </p:cNvSpPr>
          <p:nvPr>
            <p:ph idx="1"/>
          </p:nvPr>
        </p:nvSpPr>
        <p:spPr>
          <a:xfrm>
            <a:off x="457200" y="1600200"/>
            <a:ext cx="7924800" cy="4924425"/>
          </a:xfrm>
          <a:prstGeom prst="rect">
            <a:avLst/>
          </a:prstGeom>
          <a:noFill/>
        </p:spPr>
        <p:txBody>
          <a:bodyPr wrap="square" rtlCol="0">
            <a:spAutoFit/>
          </a:bodyPr>
          <a:lstStyle/>
          <a:p>
            <a:pPr>
              <a:buNone/>
            </a:pPr>
            <a:r>
              <a:rPr lang="en-US" sz="1600" b="1" dirty="0" smtClean="0">
                <a:latin typeface="+mn-lt"/>
              </a:rPr>
              <a:t>Polling Question #1</a:t>
            </a:r>
            <a:endParaRPr lang="en-US" sz="1600" dirty="0" smtClean="0">
              <a:latin typeface="+mn-lt"/>
            </a:endParaRPr>
          </a:p>
          <a:p>
            <a:r>
              <a:rPr lang="en-US" sz="1800" dirty="0" smtClean="0">
                <a:latin typeface="+mn-lt"/>
              </a:rPr>
              <a:t>Let’s get to know who is on your </a:t>
            </a:r>
            <a:r>
              <a:rPr lang="en-US" sz="1800" b="1" dirty="0" smtClean="0">
                <a:latin typeface="+mn-lt"/>
              </a:rPr>
              <a:t>H-1B RTW Performance Reporting TA Team</a:t>
            </a:r>
            <a:r>
              <a:rPr lang="en-US" sz="1800" dirty="0" smtClean="0">
                <a:latin typeface="+mn-lt"/>
              </a:rPr>
              <a:t>! Using the poll, select the role that you play in your H-1B grant program. </a:t>
            </a:r>
          </a:p>
          <a:p>
            <a:r>
              <a:rPr lang="en-US" sz="1800" dirty="0" smtClean="0">
                <a:latin typeface="+mn-lt"/>
              </a:rPr>
              <a:t>For this grant initiative I am the:</a:t>
            </a:r>
          </a:p>
          <a:p>
            <a:pPr lvl="1">
              <a:buFont typeface="Wingdings" pitchFamily="2" charset="2"/>
              <a:buChar char="q"/>
            </a:pPr>
            <a:r>
              <a:rPr lang="en-US" sz="1800" dirty="0" smtClean="0">
                <a:latin typeface="+mn-lt"/>
              </a:rPr>
              <a:t>Authorized Representative:</a:t>
            </a:r>
            <a:endParaRPr lang="en-US" sz="1800" dirty="0">
              <a:latin typeface="+mn-lt"/>
            </a:endParaRPr>
          </a:p>
          <a:p>
            <a:pPr lvl="1">
              <a:buFont typeface="Wingdings" pitchFamily="2" charset="2"/>
              <a:buChar char="q"/>
            </a:pPr>
            <a:r>
              <a:rPr lang="en-US" sz="1800" dirty="0" smtClean="0">
                <a:latin typeface="+mn-lt"/>
              </a:rPr>
              <a:t>Program Director/Manager</a:t>
            </a:r>
          </a:p>
          <a:p>
            <a:pPr lvl="1">
              <a:buFont typeface="Wingdings" pitchFamily="2" charset="2"/>
              <a:buChar char="q"/>
            </a:pPr>
            <a:r>
              <a:rPr lang="en-US" sz="1800" dirty="0" smtClean="0">
                <a:latin typeface="+mn-lt"/>
              </a:rPr>
              <a:t>IT Developer </a:t>
            </a:r>
          </a:p>
          <a:p>
            <a:pPr lvl="1">
              <a:buFont typeface="Wingdings" pitchFamily="2" charset="2"/>
              <a:buChar char="q"/>
            </a:pPr>
            <a:r>
              <a:rPr lang="en-US" sz="1800" dirty="0" smtClean="0">
                <a:latin typeface="+mn-lt"/>
              </a:rPr>
              <a:t>Database Manager    </a:t>
            </a:r>
          </a:p>
          <a:p>
            <a:pPr lvl="1">
              <a:buFont typeface="Wingdings" pitchFamily="2" charset="2"/>
              <a:buChar char="q"/>
            </a:pPr>
            <a:r>
              <a:rPr lang="en-US" sz="1800" dirty="0" smtClean="0">
                <a:latin typeface="+mn-lt"/>
              </a:rPr>
              <a:t>Case Manager</a:t>
            </a:r>
          </a:p>
          <a:p>
            <a:pPr lvl="1">
              <a:buFont typeface="Wingdings" pitchFamily="2" charset="2"/>
              <a:buChar char="q"/>
            </a:pPr>
            <a:r>
              <a:rPr lang="en-US" sz="1800" dirty="0" smtClean="0">
                <a:latin typeface="+mn-lt"/>
              </a:rPr>
              <a:t>Training Partner</a:t>
            </a:r>
          </a:p>
          <a:p>
            <a:pPr lvl="1">
              <a:buFont typeface="Wingdings" pitchFamily="2" charset="2"/>
              <a:buChar char="q"/>
            </a:pPr>
            <a:r>
              <a:rPr lang="en-US" sz="1800" dirty="0" smtClean="0">
                <a:latin typeface="+mn-lt"/>
              </a:rPr>
              <a:t>Employer Partner</a:t>
            </a:r>
          </a:p>
          <a:p>
            <a:pPr lvl="1">
              <a:buFont typeface="Wingdings" pitchFamily="2" charset="2"/>
              <a:buChar char="q"/>
            </a:pPr>
            <a:r>
              <a:rPr lang="en-US" sz="1800" dirty="0" smtClean="0">
                <a:latin typeface="+mn-lt"/>
              </a:rPr>
              <a:t>None of the above</a:t>
            </a:r>
          </a:p>
        </p:txBody>
      </p:sp>
    </p:spTree>
    <p:extLst>
      <p:ext uri="{BB962C8B-B14F-4D97-AF65-F5344CB8AC3E}">
        <p14:creationId xmlns:p14="http://schemas.microsoft.com/office/powerpoint/2010/main" val="3047692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696200" cy="1066800"/>
          </a:xfrm>
        </p:spPr>
        <p:txBody>
          <a:bodyPr/>
          <a:lstStyle/>
          <a:p>
            <a:pPr algn="r"/>
            <a:r>
              <a:rPr lang="en-US" dirty="0"/>
              <a:t>Please enter </a:t>
            </a:r>
            <a:r>
              <a:rPr lang="en-US" dirty="0" smtClean="0"/>
              <a:t>questions in </a:t>
            </a:r>
            <a:r>
              <a:rPr lang="en-US" dirty="0"/>
              <a:t>the Chat Room!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475" y="1771650"/>
            <a:ext cx="3810000" cy="3790950"/>
          </a:xfrm>
          <a:prstGeom prst="rect">
            <a:avLst/>
          </a:prstGeom>
          <a:effectLst>
            <a:reflection blurRad="6350" stA="50000" endA="275" endPos="40000" dist="101600" dir="5400000" sy="-100000" algn="bl" rotWithShape="0"/>
          </a:effectLst>
        </p:spPr>
      </p:pic>
      <p:sp>
        <p:nvSpPr>
          <p:cNvPr id="3" name="Slide Number Placeholder 2"/>
          <p:cNvSpPr>
            <a:spLocks noGrp="1"/>
          </p:cNvSpPr>
          <p:nvPr>
            <p:ph type="sldNum" sz="quarter" idx="12"/>
          </p:nvPr>
        </p:nvSpPr>
        <p:spPr/>
        <p:txBody>
          <a:bodyPr/>
          <a:lstStyle/>
          <a:p>
            <a:fld id="{01723B91-CE10-4F20-890A-0852E2246859}" type="slidenum">
              <a:rPr lang="en-US" smtClean="0"/>
              <a:pPr/>
              <a:t>30</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6" name="Content Placeholder 4" descr="Logo 2.jpg"/>
          <p:cNvPicPr>
            <a:picLocks/>
          </p:cNvPicPr>
          <p:nvPr/>
        </p:nvPicPr>
        <p:blipFill>
          <a:blip r:embed="rId4"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1543048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696200" cy="1066800"/>
          </a:xfrm>
        </p:spPr>
        <p:txBody>
          <a:bodyPr/>
          <a:lstStyle/>
          <a:p>
            <a:pPr algn="r"/>
            <a:r>
              <a:rPr lang="en-US" dirty="0" smtClean="0"/>
              <a:t>Knowledge Check!</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31</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6"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7" name="TextBox 6"/>
          <p:cNvSpPr txBox="1"/>
          <p:nvPr/>
        </p:nvSpPr>
        <p:spPr>
          <a:xfrm>
            <a:off x="762000" y="1524000"/>
            <a:ext cx="7162800" cy="4708981"/>
          </a:xfrm>
          <a:prstGeom prst="rect">
            <a:avLst/>
          </a:prstGeom>
          <a:noFill/>
        </p:spPr>
        <p:txBody>
          <a:bodyPr wrap="square" rtlCol="0">
            <a:spAutoFit/>
          </a:bodyPr>
          <a:lstStyle/>
          <a:p>
            <a:r>
              <a:rPr lang="en-US" sz="2000" b="1" dirty="0" smtClean="0"/>
              <a:t>Pop Quiz #2: Let’s test your knowledge on reporting Long-term Unemployed Workers</a:t>
            </a:r>
          </a:p>
          <a:p>
            <a:endParaRPr lang="en-US" sz="2000" dirty="0" smtClean="0"/>
          </a:p>
          <a:p>
            <a:r>
              <a:rPr lang="en-US" sz="2000" b="1" dirty="0" smtClean="0">
                <a:solidFill>
                  <a:schemeClr val="accent2">
                    <a:lumMod val="75000"/>
                  </a:schemeClr>
                </a:solidFill>
              </a:rPr>
              <a:t>Ayreen is an underemployed worker that meets the definition of being underemployed for 27 weeks or more.  What data elements will inform how she is reported on the QPR form Line 3g. Long-term Unemployed?</a:t>
            </a:r>
            <a:endParaRPr lang="en-US" sz="2000" b="1" dirty="0">
              <a:solidFill>
                <a:schemeClr val="accent2">
                  <a:lumMod val="75000"/>
                </a:schemeClr>
              </a:solidFill>
            </a:endParaRPr>
          </a:p>
          <a:p>
            <a:endParaRPr lang="en-US" sz="2000" dirty="0"/>
          </a:p>
          <a:p>
            <a:pPr marL="342900" indent="-342900">
              <a:buAutoNum type="alphaLcPeriod"/>
            </a:pPr>
            <a:r>
              <a:rPr lang="en-US" sz="2000" dirty="0" smtClean="0"/>
              <a:t>DE 204: 1, Yes (Without a Job for 27 consecutive weeks or more)</a:t>
            </a:r>
          </a:p>
          <a:p>
            <a:pPr marL="342900" indent="-342900">
              <a:buFontTx/>
              <a:buAutoNum type="alphaLcPeriod"/>
            </a:pPr>
            <a:endParaRPr lang="en-US" sz="2000" dirty="0" smtClean="0"/>
          </a:p>
          <a:p>
            <a:pPr marL="342900" indent="-342900">
              <a:buFontTx/>
              <a:buAutoNum type="alphaLcPeriod"/>
            </a:pPr>
            <a:r>
              <a:rPr lang="en-US" sz="2000" dirty="0" smtClean="0"/>
              <a:t>DE 204: 2, Yes (Underemployed for 27 consecutive weeks or more)</a:t>
            </a:r>
          </a:p>
          <a:p>
            <a:pPr marL="342900" indent="-342900">
              <a:buAutoNum type="alphaLcPeriod"/>
            </a:pPr>
            <a:endParaRPr lang="en-US" sz="2000" dirty="0" smtClean="0"/>
          </a:p>
          <a:p>
            <a:pPr marL="342900" indent="-342900">
              <a:buAutoNum type="alphaLcPeriod"/>
            </a:pPr>
            <a:r>
              <a:rPr lang="en-US" sz="2000" dirty="0"/>
              <a:t>DE 202: 1, Yes Underemployed Worker) </a:t>
            </a:r>
            <a:r>
              <a:rPr lang="en-US" sz="2000" b="1" dirty="0" smtClean="0"/>
              <a:t>and </a:t>
            </a:r>
            <a:r>
              <a:rPr lang="en-US" sz="2000" dirty="0"/>
              <a:t>DE 204: 2, Yes (Underemployed for 27 consecutive weeks or more)</a:t>
            </a:r>
            <a:endParaRPr lang="en-US" sz="2000" dirty="0" smtClean="0"/>
          </a:p>
        </p:txBody>
      </p:sp>
    </p:spTree>
    <p:extLst>
      <p:ext uri="{BB962C8B-B14F-4D97-AF65-F5344CB8AC3E}">
        <p14:creationId xmlns:p14="http://schemas.microsoft.com/office/powerpoint/2010/main" val="3453477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32</a:t>
            </a:fld>
            <a:endParaRPr lang="en-US" dirty="0"/>
          </a:p>
        </p:txBody>
      </p:sp>
      <p:sp>
        <p:nvSpPr>
          <p:cNvPr id="7" name="Title 1"/>
          <p:cNvSpPr txBox="1">
            <a:spLocks/>
          </p:cNvSpPr>
          <p:nvPr/>
        </p:nvSpPr>
        <p:spPr>
          <a:xfrm>
            <a:off x="1143000" y="0"/>
            <a:ext cx="8001000" cy="1066800"/>
          </a:xfrm>
          <a:prstGeom prst="rect">
            <a:avLst/>
          </a:prstGeom>
        </p:spPr>
        <p:txBody>
          <a:bodyPr vert="horz" lIns="91440" tIns="45720" rIns="91440" bIns="45720" rtlCol="0" anchor="ctr" anchorCtr="1">
            <a:normAutofit fontScale="90000"/>
          </a:bodyPr>
          <a:lstStyle>
            <a:lvl1pPr algn="ctr" defTabSz="914400" rtl="0" eaLnBrk="1" latinLnBrk="0" hangingPunct="1">
              <a:spcBef>
                <a:spcPct val="0"/>
              </a:spcBef>
              <a:buNone/>
              <a:defRPr sz="2800" b="1" kern="1200" cap="none" spc="0" baseline="0">
                <a:ln w="12700">
                  <a:noFill/>
                  <a:prstDash val="solid"/>
                </a:ln>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r"/>
            <a:r>
              <a:rPr lang="en-US" dirty="0" smtClean="0">
                <a:latin typeface="Candara" panose="020E0502030303020204" pitchFamily="34" charset="0"/>
              </a:rPr>
              <a:t>H-1B Ready to Work QPR Form 9166</a:t>
            </a:r>
            <a:br>
              <a:rPr lang="en-US" dirty="0" smtClean="0">
                <a:latin typeface="Candara" panose="020E0502030303020204" pitchFamily="34" charset="0"/>
              </a:rPr>
            </a:br>
            <a:r>
              <a:rPr lang="en-US" dirty="0" smtClean="0">
                <a:latin typeface="Candara" panose="020E0502030303020204" pitchFamily="34" charset="0"/>
              </a:rPr>
              <a:t>Section C. Participant Summary and Service Information</a:t>
            </a:r>
            <a:endParaRPr lang="en-US" dirty="0">
              <a:latin typeface="Candara" panose="020E0502030303020204" pitchFamily="34" charset="0"/>
            </a:endParaRPr>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10" name="TextBox 9"/>
          <p:cNvSpPr txBox="1"/>
          <p:nvPr/>
        </p:nvSpPr>
        <p:spPr>
          <a:xfrm>
            <a:off x="586839" y="1086592"/>
            <a:ext cx="8001000" cy="1015663"/>
          </a:xfrm>
          <a:prstGeom prst="rect">
            <a:avLst/>
          </a:prstGeom>
          <a:noFill/>
        </p:spPr>
        <p:txBody>
          <a:bodyPr wrap="square" rtlCol="0">
            <a:spAutoFit/>
          </a:bodyPr>
          <a:lstStyle/>
          <a:p>
            <a:r>
              <a:rPr lang="en-US" sz="2000" b="1" dirty="0" smtClean="0"/>
              <a:t>RTW Performance Measures in Section C, Services is reporting participants that have a date in </a:t>
            </a:r>
            <a:r>
              <a:rPr lang="en-US" sz="2000" b="1" dirty="0" smtClean="0">
                <a:solidFill>
                  <a:schemeClr val="accent2">
                    <a:lumMod val="75000"/>
                  </a:schemeClr>
                </a:solidFill>
              </a:rPr>
              <a:t>DE </a:t>
            </a:r>
            <a:r>
              <a:rPr lang="en-US" sz="2000" b="1" dirty="0">
                <a:solidFill>
                  <a:schemeClr val="accent2">
                    <a:lumMod val="75000"/>
                  </a:schemeClr>
                </a:solidFill>
              </a:rPr>
              <a:t>301 Date of Program </a:t>
            </a:r>
            <a:r>
              <a:rPr lang="en-US" sz="2000" b="1" dirty="0" smtClean="0">
                <a:solidFill>
                  <a:schemeClr val="accent2">
                    <a:lumMod val="75000"/>
                  </a:schemeClr>
                </a:solidFill>
              </a:rPr>
              <a:t>Participation</a:t>
            </a:r>
            <a:r>
              <a:rPr lang="en-US" sz="2000" b="1" dirty="0"/>
              <a:t> </a:t>
            </a:r>
            <a:r>
              <a:rPr lang="en-US" sz="2000" b="1" dirty="0" smtClean="0"/>
              <a:t>and have </a:t>
            </a:r>
            <a:r>
              <a:rPr lang="en-US" sz="2000" b="1" dirty="0"/>
              <a:t>CURRENT QUARTER DATES </a:t>
            </a:r>
            <a:r>
              <a:rPr lang="en-US" sz="2000" b="1" dirty="0" smtClean="0"/>
              <a:t>entered in the following code values</a:t>
            </a:r>
            <a:endParaRPr lang="en-US" sz="2000" b="1" dirty="0">
              <a:solidFill>
                <a:schemeClr val="accent2">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509091062"/>
              </p:ext>
            </p:extLst>
          </p:nvPr>
        </p:nvGraphicFramePr>
        <p:xfrm>
          <a:off x="358239" y="2102255"/>
          <a:ext cx="8458199" cy="2944368"/>
        </p:xfrm>
        <a:graphic>
          <a:graphicData uri="http://schemas.openxmlformats.org/drawingml/2006/table">
            <a:tbl>
              <a:tblPr firstRow="1" firstCol="1" bandRow="1">
                <a:tableStyleId>{5C22544A-7EE6-4342-B048-85BDC9FD1C3A}</a:tableStyleId>
              </a:tblPr>
              <a:tblGrid>
                <a:gridCol w="463017"/>
                <a:gridCol w="919573"/>
                <a:gridCol w="1741610"/>
                <a:gridCol w="5333999"/>
              </a:tblGrid>
              <a:tr h="365760">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vert="vert270"/>
                </a:tc>
                <a:tc>
                  <a:txBody>
                    <a:bodyPr/>
                    <a:lstStyle/>
                    <a:p>
                      <a:pPr marL="0" marR="0" algn="ctr">
                        <a:lnSpc>
                          <a:spcPct val="115000"/>
                        </a:lnSpc>
                        <a:spcBef>
                          <a:spcPts val="0"/>
                        </a:spcBef>
                        <a:spcAft>
                          <a:spcPts val="0"/>
                        </a:spcAft>
                      </a:pPr>
                      <a:r>
                        <a:rPr lang="en-US" sz="1400" dirty="0">
                          <a:effectLst/>
                        </a:rPr>
                        <a:t>QPR Line Item</a:t>
                      </a:r>
                      <a:endParaRPr lang="en-US" sz="14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400" dirty="0">
                          <a:effectLst/>
                        </a:rPr>
                        <a:t>Performance Measure</a:t>
                      </a:r>
                      <a:endParaRPr lang="en-US" sz="14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400" dirty="0">
                          <a:effectLst/>
                        </a:rPr>
                        <a:t>Related Data Element and Code Value</a:t>
                      </a:r>
                      <a:endParaRPr lang="en-US" sz="1400" dirty="0">
                        <a:effectLst/>
                        <a:latin typeface="Calibri"/>
                        <a:ea typeface="Calibri"/>
                        <a:cs typeface="Times New Roman"/>
                      </a:endParaRPr>
                    </a:p>
                  </a:txBody>
                  <a:tcPr marL="59034" marR="59034" marT="0" marB="0" anchor="ctr"/>
                </a:tc>
              </a:tr>
              <a:tr h="365760">
                <a:tc rowSpan="5">
                  <a:txBody>
                    <a:bodyPr/>
                    <a:lstStyle/>
                    <a:p>
                      <a:pPr marL="0" marR="0" algn="ctr">
                        <a:lnSpc>
                          <a:spcPct val="115000"/>
                        </a:lnSpc>
                        <a:spcBef>
                          <a:spcPts val="0"/>
                        </a:spcBef>
                        <a:spcAft>
                          <a:spcPts val="0"/>
                        </a:spcAft>
                      </a:pPr>
                      <a:r>
                        <a:rPr lang="en-US" sz="1400" dirty="0">
                          <a:effectLst/>
                        </a:rPr>
                        <a:t>Services</a:t>
                      </a:r>
                      <a:endParaRPr lang="en-US" sz="1400" dirty="0">
                        <a:effectLst/>
                        <a:latin typeface="Calibri"/>
                        <a:ea typeface="Calibri"/>
                        <a:cs typeface="Times New Roman"/>
                      </a:endParaRPr>
                    </a:p>
                  </a:txBody>
                  <a:tcPr marL="68580" marR="68580" marT="0" marB="0" vert="vert270"/>
                </a:tc>
                <a:tc>
                  <a:txBody>
                    <a:bodyPr/>
                    <a:lstStyle/>
                    <a:p>
                      <a:pPr marL="0" marR="0" algn="ctr">
                        <a:lnSpc>
                          <a:spcPct val="115000"/>
                        </a:lnSpc>
                        <a:spcBef>
                          <a:spcPts val="0"/>
                        </a:spcBef>
                        <a:spcAft>
                          <a:spcPts val="0"/>
                        </a:spcAft>
                      </a:pPr>
                      <a:r>
                        <a:rPr lang="en-US" sz="1400" dirty="0">
                          <a:effectLst/>
                        </a:rPr>
                        <a:t>5a. </a:t>
                      </a:r>
                      <a:endParaRPr lang="en-US" sz="14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a:effectLst/>
                        </a:rPr>
                        <a:t>Received Case Management Services</a:t>
                      </a:r>
                      <a:endParaRPr lang="en-US" sz="14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smtClean="0">
                          <a:effectLst/>
                        </a:rPr>
                        <a:t>DE 310 Most Recent Date Received Case Management Service</a:t>
                      </a:r>
                      <a:endParaRPr lang="en-US" sz="1400" dirty="0">
                        <a:effectLst/>
                        <a:latin typeface="Calibri"/>
                        <a:ea typeface="Calibri"/>
                        <a:cs typeface="Times New Roman"/>
                      </a:endParaRPr>
                    </a:p>
                  </a:txBody>
                  <a:tcPr marL="68580" marR="68580" marT="0" marB="0" anchor="ctr"/>
                </a:tc>
              </a:tr>
              <a:tr h="365760">
                <a:tc vMerge="1">
                  <a:txBody>
                    <a:bodyPr/>
                    <a:lstStyle/>
                    <a:p>
                      <a:endParaRPr lang="en-US"/>
                    </a:p>
                  </a:txBody>
                  <a:tcPr/>
                </a:tc>
                <a:tc>
                  <a:txBody>
                    <a:bodyPr/>
                    <a:lstStyle/>
                    <a:p>
                      <a:pPr marL="0" marR="0" algn="ctr">
                        <a:lnSpc>
                          <a:spcPct val="115000"/>
                        </a:lnSpc>
                        <a:spcBef>
                          <a:spcPts val="0"/>
                        </a:spcBef>
                        <a:spcAft>
                          <a:spcPts val="0"/>
                        </a:spcAft>
                      </a:pPr>
                      <a:r>
                        <a:rPr lang="en-US" sz="1400">
                          <a:effectLst/>
                        </a:rPr>
                        <a:t>5b.</a:t>
                      </a:r>
                      <a:endParaRPr lang="en-US" sz="14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a:effectLst/>
                        </a:rPr>
                        <a:t>Received Assessment Services</a:t>
                      </a:r>
                      <a:endParaRPr lang="en-US" sz="14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smtClean="0">
                          <a:effectLst/>
                        </a:rPr>
                        <a:t>DE 320 Most Recent Date Received Assessment Services</a:t>
                      </a:r>
                      <a:endParaRPr lang="en-US" sz="1400" dirty="0">
                        <a:effectLst/>
                        <a:latin typeface="Calibri"/>
                        <a:ea typeface="Calibri"/>
                        <a:cs typeface="Times New Roman"/>
                      </a:endParaRPr>
                    </a:p>
                  </a:txBody>
                  <a:tcPr marL="68580" marR="68580" marT="0" marB="0" anchor="ctr"/>
                </a:tc>
              </a:tr>
              <a:tr h="365760">
                <a:tc vMerge="1">
                  <a:txBody>
                    <a:bodyPr/>
                    <a:lstStyle/>
                    <a:p>
                      <a:endParaRPr lang="en-US"/>
                    </a:p>
                  </a:txBody>
                  <a:tcPr/>
                </a:tc>
                <a:tc>
                  <a:txBody>
                    <a:bodyPr/>
                    <a:lstStyle/>
                    <a:p>
                      <a:pPr marL="0" marR="0" algn="ctr">
                        <a:lnSpc>
                          <a:spcPct val="115000"/>
                        </a:lnSpc>
                        <a:spcBef>
                          <a:spcPts val="0"/>
                        </a:spcBef>
                        <a:spcAft>
                          <a:spcPts val="0"/>
                        </a:spcAft>
                      </a:pPr>
                      <a:r>
                        <a:rPr lang="en-US" sz="1400" dirty="0">
                          <a:effectLst/>
                        </a:rPr>
                        <a:t>5c.</a:t>
                      </a:r>
                      <a:endParaRPr lang="en-US" sz="14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a:effectLst/>
                        </a:rPr>
                        <a:t>Received Supportive Services</a:t>
                      </a:r>
                      <a:endParaRPr lang="en-US" sz="14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smtClean="0">
                          <a:effectLst/>
                        </a:rPr>
                        <a:t>DE 330 Most Recent Date Received Supportive Services</a:t>
                      </a:r>
                      <a:endParaRPr lang="en-US" sz="1400" dirty="0">
                        <a:effectLst/>
                        <a:latin typeface="Calibri"/>
                        <a:ea typeface="Calibri"/>
                        <a:cs typeface="Times New Roman"/>
                      </a:endParaRPr>
                    </a:p>
                  </a:txBody>
                  <a:tcPr marL="68580" marR="68580" marT="0" marB="0" anchor="ctr"/>
                </a:tc>
              </a:tr>
              <a:tr h="365760">
                <a:tc vMerge="1">
                  <a:txBody>
                    <a:bodyPr/>
                    <a:lstStyle/>
                    <a:p>
                      <a:endParaRPr lang="en-US"/>
                    </a:p>
                  </a:txBody>
                  <a:tcPr/>
                </a:tc>
                <a:tc>
                  <a:txBody>
                    <a:bodyPr/>
                    <a:lstStyle/>
                    <a:p>
                      <a:pPr marL="0" marR="0" algn="ctr">
                        <a:lnSpc>
                          <a:spcPct val="115000"/>
                        </a:lnSpc>
                        <a:spcBef>
                          <a:spcPts val="0"/>
                        </a:spcBef>
                        <a:spcAft>
                          <a:spcPts val="0"/>
                        </a:spcAft>
                      </a:pPr>
                      <a:r>
                        <a:rPr lang="en-US" sz="1400">
                          <a:effectLst/>
                        </a:rPr>
                        <a:t>5d.</a:t>
                      </a:r>
                      <a:endParaRPr lang="en-US" sz="14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a:effectLst/>
                        </a:rPr>
                        <a:t>Received Specialized Participant Services</a:t>
                      </a:r>
                      <a:endParaRPr lang="en-US" sz="14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smtClean="0">
                          <a:effectLst/>
                        </a:rPr>
                        <a:t>DE 340 Most Recent Date Received Specialized Participant Services</a:t>
                      </a:r>
                      <a:endParaRPr lang="en-US" sz="1400" dirty="0">
                        <a:effectLst/>
                        <a:latin typeface="Calibri"/>
                        <a:ea typeface="Calibri"/>
                        <a:cs typeface="Times New Roman"/>
                      </a:endParaRPr>
                    </a:p>
                  </a:txBody>
                  <a:tcPr marL="68580" marR="68580" marT="0" marB="0" anchor="ctr"/>
                </a:tc>
              </a:tr>
              <a:tr h="373380">
                <a:tc vMerge="1">
                  <a:txBody>
                    <a:bodyPr/>
                    <a:lstStyle/>
                    <a:p>
                      <a:endParaRPr lang="en-US"/>
                    </a:p>
                  </a:txBody>
                  <a:tcPr/>
                </a:tc>
                <a:tc>
                  <a:txBody>
                    <a:bodyPr/>
                    <a:lstStyle/>
                    <a:p>
                      <a:pPr marL="0" marR="0" algn="ctr">
                        <a:lnSpc>
                          <a:spcPct val="115000"/>
                        </a:lnSpc>
                        <a:spcBef>
                          <a:spcPts val="0"/>
                        </a:spcBef>
                        <a:spcAft>
                          <a:spcPts val="0"/>
                        </a:spcAft>
                      </a:pPr>
                      <a:r>
                        <a:rPr lang="en-US" sz="1400" dirty="0">
                          <a:effectLst/>
                        </a:rPr>
                        <a:t>5e.</a:t>
                      </a:r>
                      <a:endParaRPr lang="en-US" sz="14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a:effectLst/>
                        </a:rPr>
                        <a:t>Participated in Work Experience</a:t>
                      </a:r>
                      <a:endParaRPr lang="en-US" sz="14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smtClean="0">
                          <a:effectLst/>
                        </a:rPr>
                        <a:t>DE 350 Most Recent Date Participated in Work Experience</a:t>
                      </a:r>
                      <a:endParaRPr lang="en-US" sz="1400" dirty="0">
                        <a:effectLst/>
                        <a:latin typeface="Calibri"/>
                        <a:ea typeface="Calibri"/>
                        <a:cs typeface="Times New Roman"/>
                      </a:endParaRPr>
                    </a:p>
                  </a:txBody>
                  <a:tcPr marL="68580" marR="68580" marT="0" marB="0" anchor="ctr"/>
                </a:tc>
              </a:tr>
            </a:tbl>
          </a:graphicData>
        </a:graphic>
      </p:graphicFrame>
      <p:sp>
        <p:nvSpPr>
          <p:cNvPr id="9" name="TextBox 8"/>
          <p:cNvSpPr txBox="1"/>
          <p:nvPr/>
        </p:nvSpPr>
        <p:spPr>
          <a:xfrm>
            <a:off x="129639" y="5257800"/>
            <a:ext cx="8915400" cy="1369606"/>
          </a:xfrm>
          <a:prstGeom prst="rect">
            <a:avLst/>
          </a:prstGeom>
          <a:solidFill>
            <a:schemeClr val="bg1">
              <a:lumMod val="95000"/>
            </a:schemeClr>
          </a:solidFill>
        </p:spPr>
        <p:txBody>
          <a:bodyPr wrap="square" rtlCol="0">
            <a:spAutoFit/>
          </a:bodyPr>
          <a:lstStyle/>
          <a:p>
            <a:r>
              <a:rPr lang="en-US" sz="2000" b="1" dirty="0" smtClean="0">
                <a:solidFill>
                  <a:schemeClr val="tx2"/>
                </a:solidFill>
              </a:rPr>
              <a:t>General Tips:</a:t>
            </a:r>
          </a:p>
          <a:p>
            <a:pPr marL="285750" indent="-285750">
              <a:spcBef>
                <a:spcPts val="600"/>
              </a:spcBef>
              <a:spcAft>
                <a:spcPts val="600"/>
              </a:spcAft>
              <a:buFont typeface="Wingdings" panose="05000000000000000000" pitchFamily="2" charset="2"/>
              <a:buChar char="Ø"/>
            </a:pPr>
            <a:r>
              <a:rPr lang="en-US" sz="1600" dirty="0" smtClean="0"/>
              <a:t>Services are  </a:t>
            </a:r>
            <a:r>
              <a:rPr lang="en-US" sz="1600" dirty="0"/>
              <a:t>aggregated into the QPR the first time that it occurs for each </a:t>
            </a:r>
            <a:r>
              <a:rPr lang="en-US" sz="1600" dirty="0" smtClean="0"/>
              <a:t>participant</a:t>
            </a:r>
          </a:p>
          <a:p>
            <a:pPr marL="285750" indent="-285750">
              <a:spcBef>
                <a:spcPts val="600"/>
              </a:spcBef>
              <a:spcAft>
                <a:spcPts val="600"/>
              </a:spcAft>
              <a:buFont typeface="Wingdings" panose="05000000000000000000" pitchFamily="2" charset="2"/>
              <a:buChar char="Ø"/>
            </a:pPr>
            <a:r>
              <a:rPr lang="en-US" sz="1600" dirty="0" smtClean="0"/>
              <a:t>Grantees </a:t>
            </a:r>
            <a:r>
              <a:rPr lang="en-US" sz="1600" dirty="0"/>
              <a:t>should continue to report services provided as it occurs during each </a:t>
            </a:r>
            <a:r>
              <a:rPr lang="en-US" sz="1600" dirty="0" smtClean="0"/>
              <a:t>quarter to </a:t>
            </a:r>
            <a:r>
              <a:rPr lang="en-US" sz="1600" dirty="0"/>
              <a:t>keep their status “active, but </a:t>
            </a:r>
            <a:r>
              <a:rPr lang="en-US" sz="1600" dirty="0" smtClean="0"/>
              <a:t>they </a:t>
            </a:r>
            <a:r>
              <a:rPr lang="en-US" sz="1600" dirty="0"/>
              <a:t>will not count more than once in the previous, current, or cumulative fields</a:t>
            </a:r>
            <a:r>
              <a:rPr lang="en-US" sz="1600" dirty="0" smtClean="0"/>
              <a:t>.</a:t>
            </a:r>
            <a:endParaRPr lang="en-US" sz="1600" dirty="0"/>
          </a:p>
        </p:txBody>
      </p:sp>
    </p:spTree>
    <p:extLst>
      <p:ext uri="{BB962C8B-B14F-4D97-AF65-F5344CB8AC3E}">
        <p14:creationId xmlns:p14="http://schemas.microsoft.com/office/powerpoint/2010/main" val="26002171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33</a:t>
            </a:fld>
            <a:endParaRPr lang="en-US" dirty="0"/>
          </a:p>
        </p:txBody>
      </p:sp>
      <p:sp>
        <p:nvSpPr>
          <p:cNvPr id="7" name="Title 1"/>
          <p:cNvSpPr txBox="1">
            <a:spLocks/>
          </p:cNvSpPr>
          <p:nvPr/>
        </p:nvSpPr>
        <p:spPr>
          <a:xfrm>
            <a:off x="1143000" y="0"/>
            <a:ext cx="8001000" cy="1066800"/>
          </a:xfrm>
          <a:prstGeom prst="rect">
            <a:avLst/>
          </a:prstGeom>
        </p:spPr>
        <p:txBody>
          <a:bodyPr vert="horz" lIns="91440" tIns="45720" rIns="91440" bIns="45720" rtlCol="0" anchor="ctr" anchorCtr="1">
            <a:normAutofit fontScale="90000"/>
          </a:bodyPr>
          <a:lstStyle>
            <a:lvl1pPr algn="ctr" defTabSz="914400" rtl="0" eaLnBrk="1" latinLnBrk="0" hangingPunct="1">
              <a:spcBef>
                <a:spcPct val="0"/>
              </a:spcBef>
              <a:buNone/>
              <a:defRPr sz="2800" b="1" kern="1200" cap="none" spc="0" baseline="0">
                <a:ln w="12700">
                  <a:noFill/>
                  <a:prstDash val="solid"/>
                </a:ln>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r"/>
            <a:r>
              <a:rPr lang="en-US" dirty="0" smtClean="0">
                <a:latin typeface="Candara" panose="020E0502030303020204" pitchFamily="34" charset="0"/>
              </a:rPr>
              <a:t>H-1B Ready to Work QPR Form 9166</a:t>
            </a:r>
            <a:br>
              <a:rPr lang="en-US" dirty="0" smtClean="0">
                <a:latin typeface="Candara" panose="020E0502030303020204" pitchFamily="34" charset="0"/>
              </a:rPr>
            </a:br>
            <a:r>
              <a:rPr lang="en-US" dirty="0" smtClean="0">
                <a:latin typeface="Candara" panose="020E0502030303020204" pitchFamily="34" charset="0"/>
              </a:rPr>
              <a:t>Section C. Participant Summary and Service Information</a:t>
            </a:r>
            <a:endParaRPr lang="en-US" dirty="0">
              <a:latin typeface="Candara" panose="020E0502030303020204" pitchFamily="34" charset="0"/>
            </a:endParaRPr>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10" name="TextBox 9"/>
          <p:cNvSpPr txBox="1"/>
          <p:nvPr/>
        </p:nvSpPr>
        <p:spPr>
          <a:xfrm>
            <a:off x="381000" y="1233377"/>
            <a:ext cx="8305800" cy="1015663"/>
          </a:xfrm>
          <a:prstGeom prst="rect">
            <a:avLst/>
          </a:prstGeom>
          <a:noFill/>
        </p:spPr>
        <p:txBody>
          <a:bodyPr wrap="square" rtlCol="0">
            <a:spAutoFit/>
          </a:bodyPr>
          <a:lstStyle/>
          <a:p>
            <a:r>
              <a:rPr lang="en-US" sz="2000" b="1" dirty="0" smtClean="0"/>
              <a:t>RTW Performance Measures in Section C, Services is reporting participants that have a date in </a:t>
            </a:r>
            <a:r>
              <a:rPr lang="en-US" sz="2000" b="1" dirty="0" smtClean="0">
                <a:solidFill>
                  <a:schemeClr val="accent2">
                    <a:lumMod val="75000"/>
                  </a:schemeClr>
                </a:solidFill>
              </a:rPr>
              <a:t>DE </a:t>
            </a:r>
            <a:r>
              <a:rPr lang="en-US" sz="2000" b="1" dirty="0">
                <a:solidFill>
                  <a:schemeClr val="accent2">
                    <a:lumMod val="75000"/>
                  </a:schemeClr>
                </a:solidFill>
              </a:rPr>
              <a:t>301 Date of Program </a:t>
            </a:r>
            <a:r>
              <a:rPr lang="en-US" sz="2000" b="1" dirty="0" smtClean="0">
                <a:solidFill>
                  <a:schemeClr val="accent2">
                    <a:lumMod val="75000"/>
                  </a:schemeClr>
                </a:solidFill>
              </a:rPr>
              <a:t>Participation</a:t>
            </a:r>
            <a:r>
              <a:rPr lang="en-US" sz="2000" b="1" dirty="0" smtClean="0"/>
              <a:t> and data elements with the </a:t>
            </a:r>
            <a:r>
              <a:rPr lang="en-US" sz="2000" b="1" dirty="0" smtClean="0">
                <a:solidFill>
                  <a:schemeClr val="accent2">
                    <a:lumMod val="75000"/>
                  </a:schemeClr>
                </a:solidFill>
              </a:rPr>
              <a:t>code value 1 = Yes</a:t>
            </a:r>
            <a:r>
              <a:rPr lang="en-US" sz="2000" b="1" dirty="0" smtClean="0"/>
              <a:t>, Received Services in the PREVIOUS QUARTER. </a:t>
            </a:r>
            <a:endParaRPr lang="en-US" sz="2000" b="1" dirty="0">
              <a:solidFill>
                <a:schemeClr val="accent2">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89481894"/>
              </p:ext>
            </p:extLst>
          </p:nvPr>
        </p:nvGraphicFramePr>
        <p:xfrm>
          <a:off x="381000" y="2438400"/>
          <a:ext cx="8458199" cy="2944368"/>
        </p:xfrm>
        <a:graphic>
          <a:graphicData uri="http://schemas.openxmlformats.org/drawingml/2006/table">
            <a:tbl>
              <a:tblPr firstRow="1" firstCol="1" bandRow="1">
                <a:tableStyleId>{5C22544A-7EE6-4342-B048-85BDC9FD1C3A}</a:tableStyleId>
              </a:tblPr>
              <a:tblGrid>
                <a:gridCol w="463017"/>
                <a:gridCol w="919573"/>
                <a:gridCol w="1741610"/>
                <a:gridCol w="5333999"/>
              </a:tblGrid>
              <a:tr h="365760">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vert="vert270"/>
                </a:tc>
                <a:tc>
                  <a:txBody>
                    <a:bodyPr/>
                    <a:lstStyle/>
                    <a:p>
                      <a:pPr marL="0" marR="0" algn="ctr">
                        <a:lnSpc>
                          <a:spcPct val="115000"/>
                        </a:lnSpc>
                        <a:spcBef>
                          <a:spcPts val="0"/>
                        </a:spcBef>
                        <a:spcAft>
                          <a:spcPts val="0"/>
                        </a:spcAft>
                      </a:pPr>
                      <a:r>
                        <a:rPr lang="en-US" sz="1400" dirty="0">
                          <a:effectLst/>
                        </a:rPr>
                        <a:t>QPR Line Item</a:t>
                      </a:r>
                      <a:endParaRPr lang="en-US" sz="14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400" dirty="0">
                          <a:effectLst/>
                        </a:rPr>
                        <a:t>Performance </a:t>
                      </a:r>
                      <a:r>
                        <a:rPr lang="en-US" sz="1400" dirty="0" smtClean="0">
                          <a:effectLst/>
                        </a:rPr>
                        <a:t>Measure (Previous Q)</a:t>
                      </a:r>
                      <a:endParaRPr lang="en-US" sz="14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400" dirty="0">
                          <a:effectLst/>
                        </a:rPr>
                        <a:t>Related Data Element and Code Value</a:t>
                      </a:r>
                      <a:endParaRPr lang="en-US" sz="1400" dirty="0">
                        <a:effectLst/>
                        <a:latin typeface="Calibri"/>
                        <a:ea typeface="Calibri"/>
                        <a:cs typeface="Times New Roman"/>
                      </a:endParaRPr>
                    </a:p>
                  </a:txBody>
                  <a:tcPr marL="59034" marR="59034" marT="0" marB="0" anchor="ctr"/>
                </a:tc>
              </a:tr>
              <a:tr h="365760">
                <a:tc rowSpan="5">
                  <a:txBody>
                    <a:bodyPr/>
                    <a:lstStyle/>
                    <a:p>
                      <a:pPr marL="0" marR="0" algn="ctr">
                        <a:lnSpc>
                          <a:spcPct val="115000"/>
                        </a:lnSpc>
                        <a:spcBef>
                          <a:spcPts val="0"/>
                        </a:spcBef>
                        <a:spcAft>
                          <a:spcPts val="0"/>
                        </a:spcAft>
                      </a:pPr>
                      <a:r>
                        <a:rPr lang="en-US" sz="1400" dirty="0">
                          <a:effectLst/>
                        </a:rPr>
                        <a:t>Services</a:t>
                      </a:r>
                      <a:endParaRPr lang="en-US" sz="1400" dirty="0">
                        <a:effectLst/>
                        <a:latin typeface="Calibri"/>
                        <a:ea typeface="Calibri"/>
                        <a:cs typeface="Times New Roman"/>
                      </a:endParaRPr>
                    </a:p>
                  </a:txBody>
                  <a:tcPr marL="68580" marR="68580" marT="0" marB="0" vert="vert270"/>
                </a:tc>
                <a:tc>
                  <a:txBody>
                    <a:bodyPr/>
                    <a:lstStyle/>
                    <a:p>
                      <a:pPr marL="0" marR="0" algn="ctr">
                        <a:lnSpc>
                          <a:spcPct val="115000"/>
                        </a:lnSpc>
                        <a:spcBef>
                          <a:spcPts val="0"/>
                        </a:spcBef>
                        <a:spcAft>
                          <a:spcPts val="0"/>
                        </a:spcAft>
                      </a:pPr>
                      <a:r>
                        <a:rPr lang="en-US" sz="1400" dirty="0">
                          <a:effectLst/>
                        </a:rPr>
                        <a:t>5a. </a:t>
                      </a:r>
                      <a:endParaRPr lang="en-US" sz="14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a:effectLst/>
                        </a:rPr>
                        <a:t>Received Case Management Services</a:t>
                      </a:r>
                      <a:endParaRPr lang="en-US" sz="14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smtClean="0">
                          <a:effectLst/>
                        </a:rPr>
                        <a:t>DE</a:t>
                      </a:r>
                      <a:r>
                        <a:rPr lang="en-US" sz="1400" baseline="0" dirty="0" smtClean="0">
                          <a:effectLst/>
                        </a:rPr>
                        <a:t> </a:t>
                      </a:r>
                      <a:r>
                        <a:rPr lang="en-US" sz="1400" dirty="0" smtClean="0">
                          <a:effectLst/>
                        </a:rPr>
                        <a:t>311</a:t>
                      </a:r>
                      <a:r>
                        <a:rPr lang="en-US" sz="1400" baseline="0" dirty="0" smtClean="0">
                          <a:effectLst/>
                        </a:rPr>
                        <a:t> </a:t>
                      </a:r>
                      <a:r>
                        <a:rPr lang="en-US" sz="1400" dirty="0" smtClean="0">
                          <a:effectLst/>
                        </a:rPr>
                        <a:t>Previous Quarter Received Case Management Service = 1, Yes</a:t>
                      </a:r>
                      <a:endParaRPr lang="en-US" sz="1400" dirty="0">
                        <a:effectLst/>
                        <a:latin typeface="Calibri"/>
                        <a:ea typeface="Calibri"/>
                        <a:cs typeface="Times New Roman"/>
                      </a:endParaRPr>
                    </a:p>
                  </a:txBody>
                  <a:tcPr marL="68580" marR="68580" marT="0" marB="0" anchor="ctr"/>
                </a:tc>
              </a:tr>
              <a:tr h="365760">
                <a:tc vMerge="1">
                  <a:txBody>
                    <a:bodyPr/>
                    <a:lstStyle/>
                    <a:p>
                      <a:endParaRPr lang="en-US"/>
                    </a:p>
                  </a:txBody>
                  <a:tcPr/>
                </a:tc>
                <a:tc>
                  <a:txBody>
                    <a:bodyPr/>
                    <a:lstStyle/>
                    <a:p>
                      <a:pPr marL="0" marR="0" algn="ctr">
                        <a:lnSpc>
                          <a:spcPct val="115000"/>
                        </a:lnSpc>
                        <a:spcBef>
                          <a:spcPts val="0"/>
                        </a:spcBef>
                        <a:spcAft>
                          <a:spcPts val="0"/>
                        </a:spcAft>
                      </a:pPr>
                      <a:r>
                        <a:rPr lang="en-US" sz="1400">
                          <a:effectLst/>
                        </a:rPr>
                        <a:t>5b.</a:t>
                      </a:r>
                      <a:endParaRPr lang="en-US" sz="14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a:effectLst/>
                        </a:rPr>
                        <a:t>Received Assessment Services</a:t>
                      </a:r>
                      <a:endParaRPr lang="en-US" sz="14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smtClean="0">
                          <a:effectLst/>
                        </a:rPr>
                        <a:t>DE 321 Previous Quarter Received Assessment Services</a:t>
                      </a:r>
                      <a:r>
                        <a:rPr lang="en-US" sz="1400" baseline="0" dirty="0" smtClean="0">
                          <a:effectLst/>
                        </a:rPr>
                        <a:t> </a:t>
                      </a:r>
                      <a:r>
                        <a:rPr lang="en-US" sz="1400" dirty="0" smtClean="0">
                          <a:effectLst/>
                        </a:rPr>
                        <a:t>= 1, Yes</a:t>
                      </a:r>
                      <a:endParaRPr lang="en-US" sz="1400" dirty="0">
                        <a:effectLst/>
                        <a:latin typeface="Calibri"/>
                        <a:ea typeface="Calibri"/>
                        <a:cs typeface="Times New Roman"/>
                      </a:endParaRPr>
                    </a:p>
                  </a:txBody>
                  <a:tcPr marL="68580" marR="68580" marT="0" marB="0" anchor="ctr"/>
                </a:tc>
              </a:tr>
              <a:tr h="365760">
                <a:tc vMerge="1">
                  <a:txBody>
                    <a:bodyPr/>
                    <a:lstStyle/>
                    <a:p>
                      <a:endParaRPr lang="en-US"/>
                    </a:p>
                  </a:txBody>
                  <a:tcPr/>
                </a:tc>
                <a:tc>
                  <a:txBody>
                    <a:bodyPr/>
                    <a:lstStyle/>
                    <a:p>
                      <a:pPr marL="0" marR="0" algn="ctr">
                        <a:lnSpc>
                          <a:spcPct val="115000"/>
                        </a:lnSpc>
                        <a:spcBef>
                          <a:spcPts val="0"/>
                        </a:spcBef>
                        <a:spcAft>
                          <a:spcPts val="0"/>
                        </a:spcAft>
                      </a:pPr>
                      <a:r>
                        <a:rPr lang="en-US" sz="1400" dirty="0">
                          <a:effectLst/>
                        </a:rPr>
                        <a:t>5c.</a:t>
                      </a:r>
                      <a:endParaRPr lang="en-US" sz="14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a:effectLst/>
                        </a:rPr>
                        <a:t>Received Supportive Services</a:t>
                      </a:r>
                      <a:endParaRPr lang="en-US" sz="14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smtClean="0">
                          <a:effectLst/>
                        </a:rPr>
                        <a:t>DE 331 Previous Quarter Received Supportive Services</a:t>
                      </a:r>
                      <a:r>
                        <a:rPr lang="en-US" sz="1400" baseline="0" dirty="0" smtClean="0">
                          <a:effectLst/>
                        </a:rPr>
                        <a:t> </a:t>
                      </a:r>
                      <a:r>
                        <a:rPr lang="en-US" sz="1400" dirty="0" smtClean="0">
                          <a:effectLst/>
                        </a:rPr>
                        <a:t>= 1, Yes</a:t>
                      </a:r>
                      <a:endParaRPr lang="en-US" sz="1400" dirty="0">
                        <a:effectLst/>
                        <a:latin typeface="Calibri"/>
                        <a:ea typeface="Calibri"/>
                        <a:cs typeface="Times New Roman"/>
                      </a:endParaRPr>
                    </a:p>
                  </a:txBody>
                  <a:tcPr marL="68580" marR="68580" marT="0" marB="0" anchor="ctr"/>
                </a:tc>
              </a:tr>
              <a:tr h="365760">
                <a:tc vMerge="1">
                  <a:txBody>
                    <a:bodyPr/>
                    <a:lstStyle/>
                    <a:p>
                      <a:endParaRPr lang="en-US"/>
                    </a:p>
                  </a:txBody>
                  <a:tcPr/>
                </a:tc>
                <a:tc>
                  <a:txBody>
                    <a:bodyPr/>
                    <a:lstStyle/>
                    <a:p>
                      <a:pPr marL="0" marR="0" algn="ctr">
                        <a:lnSpc>
                          <a:spcPct val="115000"/>
                        </a:lnSpc>
                        <a:spcBef>
                          <a:spcPts val="0"/>
                        </a:spcBef>
                        <a:spcAft>
                          <a:spcPts val="0"/>
                        </a:spcAft>
                      </a:pPr>
                      <a:r>
                        <a:rPr lang="en-US" sz="1400">
                          <a:effectLst/>
                        </a:rPr>
                        <a:t>5d.</a:t>
                      </a:r>
                      <a:endParaRPr lang="en-US" sz="14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a:effectLst/>
                        </a:rPr>
                        <a:t>Received Specialized Participant Services</a:t>
                      </a:r>
                      <a:endParaRPr lang="en-US" sz="14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smtClean="0">
                          <a:effectLst/>
                        </a:rPr>
                        <a:t>DE 341 Previous Quarter Received Specialized Services</a:t>
                      </a:r>
                      <a:r>
                        <a:rPr lang="en-US" sz="1400" baseline="0" dirty="0" smtClean="0">
                          <a:effectLst/>
                        </a:rPr>
                        <a:t> </a:t>
                      </a:r>
                      <a:r>
                        <a:rPr lang="en-US" sz="1400" dirty="0" smtClean="0">
                          <a:effectLst/>
                        </a:rPr>
                        <a:t>= 1, Yes</a:t>
                      </a:r>
                      <a:endParaRPr lang="en-US" sz="1400" dirty="0">
                        <a:effectLst/>
                        <a:latin typeface="Calibri"/>
                        <a:ea typeface="Calibri"/>
                        <a:cs typeface="Times New Roman"/>
                      </a:endParaRPr>
                    </a:p>
                  </a:txBody>
                  <a:tcPr marL="68580" marR="68580" marT="0" marB="0" anchor="ctr"/>
                </a:tc>
              </a:tr>
              <a:tr h="373380">
                <a:tc vMerge="1">
                  <a:txBody>
                    <a:bodyPr/>
                    <a:lstStyle/>
                    <a:p>
                      <a:endParaRPr lang="en-US"/>
                    </a:p>
                  </a:txBody>
                  <a:tcPr/>
                </a:tc>
                <a:tc>
                  <a:txBody>
                    <a:bodyPr/>
                    <a:lstStyle/>
                    <a:p>
                      <a:pPr marL="0" marR="0" algn="ctr">
                        <a:lnSpc>
                          <a:spcPct val="115000"/>
                        </a:lnSpc>
                        <a:spcBef>
                          <a:spcPts val="0"/>
                        </a:spcBef>
                        <a:spcAft>
                          <a:spcPts val="0"/>
                        </a:spcAft>
                      </a:pPr>
                      <a:r>
                        <a:rPr lang="en-US" sz="1400" dirty="0">
                          <a:effectLst/>
                        </a:rPr>
                        <a:t>5e.</a:t>
                      </a:r>
                      <a:endParaRPr lang="en-US" sz="14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a:effectLst/>
                        </a:rPr>
                        <a:t>Participated in Work Experience</a:t>
                      </a:r>
                      <a:endParaRPr lang="en-US" sz="14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dirty="0" smtClean="0">
                          <a:effectLst/>
                        </a:rPr>
                        <a:t>DE 351 Previous Quarter Participated in Work Experience</a:t>
                      </a:r>
                      <a:r>
                        <a:rPr lang="en-US" sz="1400" baseline="0" dirty="0" smtClean="0">
                          <a:effectLst/>
                        </a:rPr>
                        <a:t> </a:t>
                      </a:r>
                      <a:r>
                        <a:rPr lang="en-US" sz="1400" dirty="0" smtClean="0">
                          <a:effectLst/>
                        </a:rPr>
                        <a:t>= 1, Yes</a:t>
                      </a:r>
                      <a:endParaRPr lang="en-US" sz="1400" dirty="0">
                        <a:effectLst/>
                        <a:latin typeface="Calibri"/>
                        <a:ea typeface="Calibri"/>
                        <a:cs typeface="Times New Roman"/>
                      </a:endParaRPr>
                    </a:p>
                  </a:txBody>
                  <a:tcPr marL="68580" marR="68580" marT="0" marB="0" anchor="ctr"/>
                </a:tc>
              </a:tr>
            </a:tbl>
          </a:graphicData>
        </a:graphic>
      </p:graphicFrame>
      <p:sp>
        <p:nvSpPr>
          <p:cNvPr id="9" name="TextBox 8"/>
          <p:cNvSpPr txBox="1"/>
          <p:nvPr/>
        </p:nvSpPr>
        <p:spPr>
          <a:xfrm>
            <a:off x="685800" y="5715000"/>
            <a:ext cx="7848600" cy="1015663"/>
          </a:xfrm>
          <a:prstGeom prst="rect">
            <a:avLst/>
          </a:prstGeom>
          <a:solidFill>
            <a:schemeClr val="bg1">
              <a:lumMod val="95000"/>
            </a:schemeClr>
          </a:solidFill>
        </p:spPr>
        <p:txBody>
          <a:bodyPr wrap="square" rtlCol="0">
            <a:spAutoFit/>
          </a:bodyPr>
          <a:lstStyle/>
          <a:p>
            <a:pPr>
              <a:spcBef>
                <a:spcPts val="600"/>
              </a:spcBef>
              <a:spcAft>
                <a:spcPts val="600"/>
              </a:spcAft>
            </a:pPr>
            <a:r>
              <a:rPr lang="en-US" sz="2000" b="1" dirty="0" smtClean="0">
                <a:solidFill>
                  <a:schemeClr val="tx2"/>
                </a:solidFill>
              </a:rPr>
              <a:t>General Tip: </a:t>
            </a:r>
            <a:r>
              <a:rPr lang="en-US" sz="2000" dirty="0" smtClean="0"/>
              <a:t>These data elements are </a:t>
            </a:r>
            <a:r>
              <a:rPr lang="en-US" sz="2000" dirty="0"/>
              <a:t>only used to </a:t>
            </a:r>
            <a:r>
              <a:rPr lang="en-US" sz="2000" dirty="0" smtClean="0"/>
              <a:t>report </a:t>
            </a:r>
            <a:r>
              <a:rPr lang="en-US" sz="2000" dirty="0"/>
              <a:t>if services were provided in the previous </a:t>
            </a:r>
            <a:r>
              <a:rPr lang="en-US" sz="2000" dirty="0" smtClean="0"/>
              <a:t>quarter. It is aggregated </a:t>
            </a:r>
            <a:r>
              <a:rPr lang="en-US" sz="2000" dirty="0"/>
              <a:t>in the previous quarter column of your QPR</a:t>
            </a:r>
            <a:r>
              <a:rPr lang="en-US" sz="2000" dirty="0" smtClean="0"/>
              <a:t>.</a:t>
            </a:r>
            <a:r>
              <a:rPr lang="en-US" sz="2000" b="1" dirty="0" smtClean="0">
                <a:solidFill>
                  <a:schemeClr val="tx2"/>
                </a:solidFill>
              </a:rPr>
              <a:t> </a:t>
            </a:r>
          </a:p>
        </p:txBody>
      </p:sp>
    </p:spTree>
    <p:extLst>
      <p:ext uri="{BB962C8B-B14F-4D97-AF65-F5344CB8AC3E}">
        <p14:creationId xmlns:p14="http://schemas.microsoft.com/office/powerpoint/2010/main" val="21778398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696200" cy="1066800"/>
          </a:xfrm>
        </p:spPr>
        <p:txBody>
          <a:bodyPr/>
          <a:lstStyle/>
          <a:p>
            <a:pPr algn="r"/>
            <a:r>
              <a:rPr lang="en-US" dirty="0"/>
              <a:t>Please enter </a:t>
            </a:r>
            <a:r>
              <a:rPr lang="en-US" dirty="0" smtClean="0"/>
              <a:t>questions in </a:t>
            </a:r>
            <a:r>
              <a:rPr lang="en-US" dirty="0"/>
              <a:t>the Chat Room!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475" y="1771650"/>
            <a:ext cx="3810000" cy="3790950"/>
          </a:xfrm>
          <a:prstGeom prst="rect">
            <a:avLst/>
          </a:prstGeom>
          <a:effectLst>
            <a:reflection blurRad="6350" stA="50000" endA="275" endPos="40000" dist="101600" dir="5400000" sy="-100000" algn="bl" rotWithShape="0"/>
          </a:effectLst>
        </p:spPr>
      </p:pic>
      <p:sp>
        <p:nvSpPr>
          <p:cNvPr id="3" name="Slide Number Placeholder 2"/>
          <p:cNvSpPr>
            <a:spLocks noGrp="1"/>
          </p:cNvSpPr>
          <p:nvPr>
            <p:ph type="sldNum" sz="quarter" idx="12"/>
          </p:nvPr>
        </p:nvSpPr>
        <p:spPr/>
        <p:txBody>
          <a:bodyPr/>
          <a:lstStyle/>
          <a:p>
            <a:fld id="{01723B91-CE10-4F20-890A-0852E2246859}" type="slidenum">
              <a:rPr lang="en-US" smtClean="0"/>
              <a:pPr/>
              <a:t>34</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6" name="Content Placeholder 4" descr="Logo 2.jpg"/>
          <p:cNvPicPr>
            <a:picLocks/>
          </p:cNvPicPr>
          <p:nvPr/>
        </p:nvPicPr>
        <p:blipFill>
          <a:blip r:embed="rId4"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24302659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696200" cy="1066800"/>
          </a:xfrm>
        </p:spPr>
        <p:txBody>
          <a:bodyPr/>
          <a:lstStyle/>
          <a:p>
            <a:pPr algn="r"/>
            <a:r>
              <a:rPr lang="en-US" dirty="0" smtClean="0"/>
              <a:t>Knowledge Check!</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35</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6"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7" name="TextBox 6"/>
          <p:cNvSpPr txBox="1"/>
          <p:nvPr/>
        </p:nvSpPr>
        <p:spPr>
          <a:xfrm>
            <a:off x="914400" y="1524000"/>
            <a:ext cx="7162800" cy="3170099"/>
          </a:xfrm>
          <a:prstGeom prst="rect">
            <a:avLst/>
          </a:prstGeom>
          <a:noFill/>
        </p:spPr>
        <p:txBody>
          <a:bodyPr wrap="square" rtlCol="0">
            <a:spAutoFit/>
          </a:bodyPr>
          <a:lstStyle/>
          <a:p>
            <a:r>
              <a:rPr lang="en-US" sz="2000" b="1" dirty="0" smtClean="0"/>
              <a:t>Pop Quiz # 3: Let’s test your knowledge on Services Provided.</a:t>
            </a:r>
          </a:p>
          <a:p>
            <a:endParaRPr lang="en-US" sz="2000" dirty="0" smtClean="0"/>
          </a:p>
          <a:p>
            <a:r>
              <a:rPr lang="en-US" sz="2000" b="1" dirty="0" smtClean="0">
                <a:solidFill>
                  <a:schemeClr val="accent2">
                    <a:lumMod val="75000"/>
                  </a:schemeClr>
                </a:solidFill>
              </a:rPr>
              <a:t>Tom was provided specialized participant services throughout several quarters, from January 1 – September 1, 2015.</a:t>
            </a:r>
            <a:endParaRPr lang="en-US" sz="2000" b="1" dirty="0">
              <a:solidFill>
                <a:schemeClr val="accent2">
                  <a:lumMod val="75000"/>
                </a:schemeClr>
              </a:solidFill>
            </a:endParaRPr>
          </a:p>
          <a:p>
            <a:endParaRPr lang="en-US" sz="2000" dirty="0"/>
          </a:p>
          <a:p>
            <a:r>
              <a:rPr lang="en-US" sz="2000" b="1" dirty="0" smtClean="0"/>
              <a:t>1.  TRUE OR FALSE:</a:t>
            </a:r>
            <a:endParaRPr lang="en-US" sz="2000" b="1" dirty="0"/>
          </a:p>
          <a:p>
            <a:endParaRPr lang="en-US" sz="2000" dirty="0" smtClean="0"/>
          </a:p>
          <a:p>
            <a:r>
              <a:rPr lang="en-US" sz="2000" dirty="0" smtClean="0"/>
              <a:t>HUB will aggregate the total number of all the services that Tom received into the cumulative grant to date column.</a:t>
            </a:r>
            <a:endParaRPr lang="en-US" sz="2000" dirty="0"/>
          </a:p>
          <a:p>
            <a:endParaRPr lang="en-US" sz="2000" dirty="0" smtClean="0"/>
          </a:p>
        </p:txBody>
      </p:sp>
    </p:spTree>
    <p:extLst>
      <p:ext uri="{BB962C8B-B14F-4D97-AF65-F5344CB8AC3E}">
        <p14:creationId xmlns:p14="http://schemas.microsoft.com/office/powerpoint/2010/main" val="2894217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28218471"/>
              </p:ext>
            </p:extLst>
          </p:nvPr>
        </p:nvGraphicFramePr>
        <p:xfrm>
          <a:off x="222561" y="2362200"/>
          <a:ext cx="8686799" cy="1315914"/>
        </p:xfrm>
        <a:graphic>
          <a:graphicData uri="http://schemas.openxmlformats.org/drawingml/2006/table">
            <a:tbl>
              <a:tblPr firstRow="1" firstCol="1" bandRow="1">
                <a:tableStyleId>{5C22544A-7EE6-4342-B048-85BDC9FD1C3A}</a:tableStyleId>
              </a:tblPr>
              <a:tblGrid>
                <a:gridCol w="457200"/>
                <a:gridCol w="1066800"/>
                <a:gridCol w="2819400"/>
                <a:gridCol w="4343399"/>
              </a:tblGrid>
              <a:tr h="657957">
                <a:tc>
                  <a:txBody>
                    <a:bodyPr/>
                    <a:lstStyle/>
                    <a:p>
                      <a:pPr marL="0" marR="0" algn="ctr">
                        <a:lnSpc>
                          <a:spcPct val="115000"/>
                        </a:lnSpc>
                        <a:spcBef>
                          <a:spcPts val="0"/>
                        </a:spcBef>
                        <a:spcAft>
                          <a:spcPts val="0"/>
                        </a:spcAft>
                      </a:pPr>
                      <a:endParaRPr lang="en-US" sz="1600" dirty="0">
                        <a:effectLst/>
                        <a:latin typeface="+mn-lt"/>
                        <a:ea typeface="Calibri"/>
                        <a:cs typeface="Times New Roman"/>
                      </a:endParaRPr>
                    </a:p>
                  </a:txBody>
                  <a:tcPr marL="38356" marR="38356" marT="0" marB="0"/>
                </a:tc>
                <a:tc>
                  <a:txBody>
                    <a:bodyPr/>
                    <a:lstStyle/>
                    <a:p>
                      <a:pPr marL="0" marR="0" algn="ctr">
                        <a:lnSpc>
                          <a:spcPct val="115000"/>
                        </a:lnSpc>
                        <a:spcBef>
                          <a:spcPts val="0"/>
                        </a:spcBef>
                        <a:spcAft>
                          <a:spcPts val="0"/>
                        </a:spcAft>
                      </a:pPr>
                      <a:r>
                        <a:rPr lang="en-US" sz="1600" dirty="0">
                          <a:effectLst/>
                          <a:latin typeface="+mn-lt"/>
                        </a:rPr>
                        <a:t>QPR Line Item</a:t>
                      </a:r>
                      <a:endParaRPr lang="en-US" sz="1600" dirty="0">
                        <a:effectLst/>
                        <a:latin typeface="+mn-lt"/>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600" dirty="0">
                          <a:effectLst/>
                          <a:latin typeface="+mn-lt"/>
                        </a:rPr>
                        <a:t>Performance Measure</a:t>
                      </a:r>
                      <a:endParaRPr lang="en-US" sz="1600" dirty="0">
                        <a:effectLst/>
                        <a:latin typeface="+mn-lt"/>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600" dirty="0">
                          <a:effectLst/>
                          <a:latin typeface="+mn-lt"/>
                        </a:rPr>
                        <a:t>Related Data Element and Code Value</a:t>
                      </a:r>
                      <a:endParaRPr lang="en-US" sz="1600" dirty="0">
                        <a:effectLst/>
                        <a:latin typeface="+mn-lt"/>
                        <a:ea typeface="Calibri"/>
                        <a:cs typeface="Times New Roman"/>
                      </a:endParaRPr>
                    </a:p>
                  </a:txBody>
                  <a:tcPr marL="59034" marR="59034" marT="0" marB="0" anchor="ctr"/>
                </a:tc>
              </a:tr>
              <a:tr h="657957">
                <a:tc>
                  <a:txBody>
                    <a:bodyPr/>
                    <a:lstStyle/>
                    <a:p>
                      <a:pPr marL="0" marR="0" algn="ctr">
                        <a:lnSpc>
                          <a:spcPct val="115000"/>
                        </a:lnSpc>
                        <a:spcBef>
                          <a:spcPts val="0"/>
                        </a:spcBef>
                        <a:spcAft>
                          <a:spcPts val="0"/>
                        </a:spcAft>
                      </a:pPr>
                      <a:r>
                        <a:rPr lang="en-US" sz="1100" dirty="0">
                          <a:effectLst/>
                          <a:latin typeface="+mn-lt"/>
                        </a:rPr>
                        <a:t>Training Indicators</a:t>
                      </a:r>
                      <a:endParaRPr lang="en-US" sz="1100" dirty="0">
                        <a:effectLst/>
                        <a:latin typeface="+mn-lt"/>
                        <a:ea typeface="Calibri"/>
                        <a:cs typeface="Times New Roman"/>
                      </a:endParaRPr>
                    </a:p>
                  </a:txBody>
                  <a:tcPr marL="38356" marR="38356" marT="0" marB="0" vert="vert270"/>
                </a:tc>
                <a:tc>
                  <a:txBody>
                    <a:bodyPr/>
                    <a:lstStyle/>
                    <a:p>
                      <a:pPr marL="0" marR="0" algn="ctr">
                        <a:lnSpc>
                          <a:spcPct val="115000"/>
                        </a:lnSpc>
                        <a:spcBef>
                          <a:spcPts val="0"/>
                        </a:spcBef>
                        <a:spcAft>
                          <a:spcPts val="0"/>
                        </a:spcAft>
                      </a:pPr>
                      <a:r>
                        <a:rPr lang="en-US" sz="1100" dirty="0">
                          <a:effectLst/>
                          <a:latin typeface="+mn-lt"/>
                        </a:rPr>
                        <a:t>1</a:t>
                      </a:r>
                      <a:endParaRPr lang="en-US" sz="1100" dirty="0">
                        <a:effectLst/>
                        <a:latin typeface="+mn-lt"/>
                        <a:ea typeface="Calibri"/>
                        <a:cs typeface="Times New Roman"/>
                      </a:endParaRPr>
                    </a:p>
                  </a:txBody>
                  <a:tcPr marL="38356" marR="38356" marT="0" marB="0" anchor="ctr"/>
                </a:tc>
                <a:tc>
                  <a:txBody>
                    <a:bodyPr/>
                    <a:lstStyle/>
                    <a:p>
                      <a:pPr marL="0" marR="0">
                        <a:lnSpc>
                          <a:spcPct val="115000"/>
                        </a:lnSpc>
                        <a:spcBef>
                          <a:spcPts val="0"/>
                        </a:spcBef>
                        <a:spcAft>
                          <a:spcPts val="0"/>
                        </a:spcAft>
                      </a:pPr>
                      <a:r>
                        <a:rPr lang="en-US" sz="1600" dirty="0">
                          <a:effectLst/>
                          <a:latin typeface="+mn-lt"/>
                        </a:rPr>
                        <a:t>Number Began Receiving Education/Job Training Activities</a:t>
                      </a:r>
                      <a:endParaRPr lang="en-US" sz="1600" dirty="0">
                        <a:effectLst/>
                        <a:latin typeface="+mn-lt"/>
                        <a:ea typeface="Calibri"/>
                        <a:cs typeface="Times New Roman"/>
                      </a:endParaRPr>
                    </a:p>
                  </a:txBody>
                  <a:tcPr marL="38356" marR="38356" marT="0" marB="0" anchor="ctr"/>
                </a:tc>
                <a:tc>
                  <a:txBody>
                    <a:bodyPr/>
                    <a:lstStyle/>
                    <a:p>
                      <a:pPr marL="0" marR="0">
                        <a:lnSpc>
                          <a:spcPct val="115000"/>
                        </a:lnSpc>
                        <a:spcBef>
                          <a:spcPts val="0"/>
                        </a:spcBef>
                        <a:spcAft>
                          <a:spcPts val="0"/>
                        </a:spcAft>
                      </a:pPr>
                      <a:r>
                        <a:rPr lang="en-US" sz="1600" dirty="0" smtClean="0">
                          <a:effectLst/>
                          <a:latin typeface="+mn-lt"/>
                        </a:rPr>
                        <a:t>DE 400 Date </a:t>
                      </a:r>
                      <a:r>
                        <a:rPr lang="en-US" sz="1600" dirty="0">
                          <a:effectLst/>
                          <a:latin typeface="+mn-lt"/>
                        </a:rPr>
                        <a:t>Entered/Began Receiving Education/Job Training Activities #</a:t>
                      </a:r>
                      <a:r>
                        <a:rPr lang="en-US" sz="1600" dirty="0" smtClean="0">
                          <a:effectLst/>
                          <a:latin typeface="+mn-lt"/>
                        </a:rPr>
                        <a:t>1 =</a:t>
                      </a:r>
                      <a:r>
                        <a:rPr lang="en-US" sz="1600" baseline="0" dirty="0" smtClean="0">
                          <a:effectLst/>
                          <a:latin typeface="+mn-lt"/>
                        </a:rPr>
                        <a:t> YYYYMMDD</a:t>
                      </a:r>
                      <a:endParaRPr lang="en-US" sz="1600" dirty="0">
                        <a:effectLst/>
                        <a:latin typeface="+mn-lt"/>
                        <a:ea typeface="Calibri"/>
                        <a:cs typeface="Times New Roman"/>
                      </a:endParaRPr>
                    </a:p>
                  </a:txBody>
                  <a:tcPr marL="38356" marR="38356" marT="0" marB="0" anchor="ctr"/>
                </a:tc>
              </a:tr>
            </a:tbl>
          </a:graphicData>
        </a:graphic>
      </p:graphicFrame>
      <p:sp>
        <p:nvSpPr>
          <p:cNvPr id="7" name="Title 1"/>
          <p:cNvSpPr txBox="1">
            <a:spLocks/>
          </p:cNvSpPr>
          <p:nvPr/>
        </p:nvSpPr>
        <p:spPr>
          <a:xfrm>
            <a:off x="1828800" y="0"/>
            <a:ext cx="7315200" cy="1066800"/>
          </a:xfrm>
          <a:prstGeom prst="rect">
            <a:avLst/>
          </a:prstGeom>
        </p:spPr>
        <p:txBody>
          <a:bodyPr vert="horz" lIns="91440" tIns="45720" rIns="91440" bIns="45720" rtlCol="0" anchor="ctr" anchorCtr="1">
            <a:normAutofit fontScale="90000" lnSpcReduction="20000"/>
          </a:bodyPr>
          <a:lstStyle>
            <a:lvl1pPr algn="ctr" defTabSz="914400" rtl="0" eaLnBrk="1" latinLnBrk="0" hangingPunct="1">
              <a:spcBef>
                <a:spcPct val="0"/>
              </a:spcBef>
              <a:buNone/>
              <a:defRPr sz="2800" b="1" kern="1200" cap="none" spc="0" baseline="0">
                <a:ln w="12700">
                  <a:noFill/>
                  <a:prstDash val="solid"/>
                </a:ln>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r"/>
            <a:r>
              <a:rPr lang="en-US" dirty="0" smtClean="0">
                <a:latin typeface="Candara" panose="020E0502030303020204" pitchFamily="34" charset="0"/>
              </a:rPr>
              <a:t>H-1B Ready to Work QPR Form 9166</a:t>
            </a:r>
            <a:br>
              <a:rPr lang="en-US" dirty="0" smtClean="0">
                <a:latin typeface="Candara" panose="020E0502030303020204" pitchFamily="34" charset="0"/>
              </a:rPr>
            </a:br>
            <a:r>
              <a:rPr lang="en-US" dirty="0" smtClean="0">
                <a:latin typeface="Candara" panose="020E0502030303020204" pitchFamily="34" charset="0"/>
              </a:rPr>
              <a:t>Section D.1 </a:t>
            </a:r>
            <a:r>
              <a:rPr lang="en-US" dirty="0">
                <a:latin typeface="Candara" panose="020E0502030303020204" pitchFamily="34" charset="0"/>
              </a:rPr>
              <a:t>Number Began Receiving Education/Job  Training Activities</a:t>
            </a:r>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0643"/>
          <a:stretch/>
        </p:blipFill>
        <p:spPr bwMode="auto">
          <a:xfrm>
            <a:off x="152400" y="1219200"/>
            <a:ext cx="8610600" cy="9619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1691" y="3810000"/>
            <a:ext cx="8591309" cy="2677656"/>
          </a:xfrm>
          <a:prstGeom prst="rect">
            <a:avLst/>
          </a:prstGeom>
        </p:spPr>
        <p:txBody>
          <a:bodyPr wrap="square">
            <a:spAutoFit/>
          </a:bodyPr>
          <a:lstStyle/>
          <a:p>
            <a:r>
              <a:rPr lang="en-US" sz="2400" b="1" dirty="0" smtClean="0"/>
              <a:t>Definition:</a:t>
            </a:r>
          </a:p>
          <a:p>
            <a:r>
              <a:rPr lang="en-US" sz="2400" dirty="0" smtClean="0">
                <a:solidFill>
                  <a:schemeClr val="tx2"/>
                </a:solidFill>
              </a:rPr>
              <a:t>The </a:t>
            </a:r>
            <a:r>
              <a:rPr lang="en-US" sz="2400" dirty="0">
                <a:solidFill>
                  <a:schemeClr val="tx2"/>
                </a:solidFill>
              </a:rPr>
              <a:t>total number of participants who entered an education or job training </a:t>
            </a:r>
            <a:r>
              <a:rPr lang="en-US" sz="2400" dirty="0" smtClean="0">
                <a:solidFill>
                  <a:schemeClr val="tx2"/>
                </a:solidFill>
              </a:rPr>
              <a:t>program.</a:t>
            </a:r>
          </a:p>
          <a:p>
            <a:endParaRPr lang="en-US" sz="2400" dirty="0"/>
          </a:p>
          <a:p>
            <a:r>
              <a:rPr lang="en-US" sz="2400" b="1" dirty="0" smtClean="0"/>
              <a:t>Tips: </a:t>
            </a:r>
          </a:p>
          <a:p>
            <a:pPr marL="342900" indent="-342900">
              <a:buFont typeface="Arial" panose="020B0604020202020204" pitchFamily="34" charset="0"/>
              <a:buChar char="•"/>
            </a:pPr>
            <a:r>
              <a:rPr lang="en-US" sz="2400" dirty="0" smtClean="0">
                <a:solidFill>
                  <a:schemeClr val="tx2"/>
                </a:solidFill>
              </a:rPr>
              <a:t>“Training </a:t>
            </a:r>
            <a:r>
              <a:rPr lang="en-US" sz="2400" dirty="0">
                <a:solidFill>
                  <a:schemeClr val="tx2"/>
                </a:solidFill>
              </a:rPr>
              <a:t>Program </a:t>
            </a:r>
            <a:r>
              <a:rPr lang="en-US" sz="2400" dirty="0" smtClean="0">
                <a:solidFill>
                  <a:schemeClr val="tx2"/>
                </a:solidFill>
              </a:rPr>
              <a:t>Service” </a:t>
            </a:r>
            <a:r>
              <a:rPr lang="en-US" sz="2400" dirty="0">
                <a:solidFill>
                  <a:schemeClr val="tx2"/>
                </a:solidFill>
              </a:rPr>
              <a:t>outcomes apply </a:t>
            </a:r>
            <a:r>
              <a:rPr lang="en-US" sz="2400" u="sng" dirty="0">
                <a:solidFill>
                  <a:schemeClr val="tx2"/>
                </a:solidFill>
              </a:rPr>
              <a:t>only</a:t>
            </a:r>
            <a:r>
              <a:rPr lang="en-US" sz="2400" dirty="0">
                <a:solidFill>
                  <a:schemeClr val="tx2"/>
                </a:solidFill>
              </a:rPr>
              <a:t> to </a:t>
            </a:r>
            <a:r>
              <a:rPr lang="en-US" sz="2400" dirty="0" smtClean="0">
                <a:solidFill>
                  <a:schemeClr val="tx2"/>
                </a:solidFill>
              </a:rPr>
              <a:t>participants </a:t>
            </a:r>
            <a:r>
              <a:rPr lang="en-US" sz="2400" dirty="0">
                <a:solidFill>
                  <a:schemeClr val="tx2"/>
                </a:solidFill>
              </a:rPr>
              <a:t>that are enrolled in training</a:t>
            </a:r>
            <a:r>
              <a:rPr lang="en-US" sz="2400" dirty="0" smtClean="0">
                <a:solidFill>
                  <a:schemeClr val="tx2"/>
                </a:solidFill>
              </a:rPr>
              <a:t>.</a:t>
            </a:r>
            <a:endParaRPr lang="en-US" sz="2400" dirty="0">
              <a:solidFill>
                <a:schemeClr val="tx2"/>
              </a:solidFill>
            </a:endParaRPr>
          </a:p>
        </p:txBody>
      </p:sp>
    </p:spTree>
    <p:extLst>
      <p:ext uri="{BB962C8B-B14F-4D97-AF65-F5344CB8AC3E}">
        <p14:creationId xmlns:p14="http://schemas.microsoft.com/office/powerpoint/2010/main" val="22427613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83754933"/>
              </p:ext>
            </p:extLst>
          </p:nvPr>
        </p:nvGraphicFramePr>
        <p:xfrm>
          <a:off x="159152" y="2057400"/>
          <a:ext cx="8686799" cy="2060037"/>
        </p:xfrm>
        <a:graphic>
          <a:graphicData uri="http://schemas.openxmlformats.org/drawingml/2006/table">
            <a:tbl>
              <a:tblPr firstRow="1" firstCol="1" bandRow="1">
                <a:tableStyleId>{5C22544A-7EE6-4342-B048-85BDC9FD1C3A}</a:tableStyleId>
              </a:tblPr>
              <a:tblGrid>
                <a:gridCol w="457200"/>
                <a:gridCol w="1066800"/>
                <a:gridCol w="2057400"/>
                <a:gridCol w="5105399"/>
              </a:tblGrid>
              <a:tr h="657957">
                <a:tc>
                  <a:txBody>
                    <a:bodyPr/>
                    <a:lstStyle/>
                    <a:p>
                      <a:pPr marL="0" marR="0" algn="ctr">
                        <a:lnSpc>
                          <a:spcPct val="115000"/>
                        </a:lnSpc>
                        <a:spcBef>
                          <a:spcPts val="0"/>
                        </a:spcBef>
                        <a:spcAft>
                          <a:spcPts val="0"/>
                        </a:spcAft>
                      </a:pPr>
                      <a:endParaRPr lang="en-US" sz="1600" dirty="0">
                        <a:effectLst/>
                        <a:latin typeface="+mn-lt"/>
                        <a:ea typeface="Calibri"/>
                        <a:cs typeface="Times New Roman"/>
                      </a:endParaRPr>
                    </a:p>
                  </a:txBody>
                  <a:tcPr marL="38356" marR="38356" marT="0" marB="0"/>
                </a:tc>
                <a:tc>
                  <a:txBody>
                    <a:bodyPr/>
                    <a:lstStyle/>
                    <a:p>
                      <a:pPr marL="0" marR="0" algn="ctr">
                        <a:lnSpc>
                          <a:spcPct val="115000"/>
                        </a:lnSpc>
                        <a:spcBef>
                          <a:spcPts val="0"/>
                        </a:spcBef>
                        <a:spcAft>
                          <a:spcPts val="0"/>
                        </a:spcAft>
                      </a:pPr>
                      <a:r>
                        <a:rPr lang="en-US" sz="1600" dirty="0">
                          <a:effectLst/>
                          <a:latin typeface="+mn-lt"/>
                        </a:rPr>
                        <a:t>QPR Line Item</a:t>
                      </a:r>
                      <a:endParaRPr lang="en-US" sz="1600" dirty="0">
                        <a:effectLst/>
                        <a:latin typeface="+mn-lt"/>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600" dirty="0">
                          <a:effectLst/>
                          <a:latin typeface="+mn-lt"/>
                        </a:rPr>
                        <a:t>Performance Measure</a:t>
                      </a:r>
                      <a:endParaRPr lang="en-US" sz="1600" dirty="0">
                        <a:effectLst/>
                        <a:latin typeface="+mn-lt"/>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600" dirty="0">
                          <a:effectLst/>
                          <a:latin typeface="+mn-lt"/>
                        </a:rPr>
                        <a:t>Related Data Element and Code Value</a:t>
                      </a:r>
                      <a:endParaRPr lang="en-US" sz="1600" dirty="0">
                        <a:effectLst/>
                        <a:latin typeface="+mn-lt"/>
                        <a:ea typeface="Calibri"/>
                        <a:cs typeface="Times New Roman"/>
                      </a:endParaRPr>
                    </a:p>
                  </a:txBody>
                  <a:tcPr marL="59034" marR="59034" marT="0" marB="0" anchor="ctr"/>
                </a:tc>
              </a:tr>
              <a:tr h="436476">
                <a:tc>
                  <a:txBody>
                    <a:bodyPr/>
                    <a:lstStyle/>
                    <a:p>
                      <a:pPr marL="0" marR="0" algn="ctr">
                        <a:lnSpc>
                          <a:spcPct val="115000"/>
                        </a:lnSpc>
                        <a:spcBef>
                          <a:spcPts val="0"/>
                        </a:spcBef>
                        <a:spcAft>
                          <a:spcPts val="0"/>
                        </a:spcAft>
                      </a:pPr>
                      <a:r>
                        <a:rPr lang="en-US" sz="1200" dirty="0">
                          <a:effectLst/>
                          <a:latin typeface="+mn-lt"/>
                        </a:rPr>
                        <a:t>Training Indicators</a:t>
                      </a:r>
                      <a:endParaRPr lang="en-US" sz="1200" dirty="0">
                        <a:effectLst/>
                        <a:latin typeface="+mn-lt"/>
                        <a:ea typeface="Calibri"/>
                        <a:cs typeface="Times New Roman"/>
                      </a:endParaRPr>
                    </a:p>
                  </a:txBody>
                  <a:tcPr marL="38356" marR="38356" marT="0" marB="0" vert="vert270" anchor="ctr"/>
                </a:tc>
                <a:tc>
                  <a:txBody>
                    <a:bodyPr/>
                    <a:lstStyle/>
                    <a:p>
                      <a:pPr marL="0" marR="0" algn="ctr">
                        <a:lnSpc>
                          <a:spcPct val="115000"/>
                        </a:lnSpc>
                        <a:spcBef>
                          <a:spcPts val="0"/>
                        </a:spcBef>
                        <a:spcAft>
                          <a:spcPts val="0"/>
                        </a:spcAft>
                      </a:pPr>
                      <a:r>
                        <a:rPr lang="en-US" sz="1600" dirty="0">
                          <a:effectLst/>
                          <a:latin typeface="+mn-lt"/>
                        </a:rPr>
                        <a:t>2</a:t>
                      </a:r>
                      <a:endParaRPr lang="en-US" sz="1600" dirty="0">
                        <a:effectLst/>
                        <a:latin typeface="+mn-lt"/>
                        <a:ea typeface="Calibri"/>
                        <a:cs typeface="Times New Roman"/>
                      </a:endParaRPr>
                    </a:p>
                  </a:txBody>
                  <a:tcPr marL="38356" marR="38356" marT="0" marB="0" anchor="ctr"/>
                </a:tc>
                <a:tc>
                  <a:txBody>
                    <a:bodyPr/>
                    <a:lstStyle/>
                    <a:p>
                      <a:pPr marL="0" marR="0">
                        <a:lnSpc>
                          <a:spcPct val="115000"/>
                        </a:lnSpc>
                        <a:spcBef>
                          <a:spcPts val="0"/>
                        </a:spcBef>
                        <a:spcAft>
                          <a:spcPts val="0"/>
                        </a:spcAft>
                      </a:pPr>
                      <a:r>
                        <a:rPr lang="en-US" sz="1600" dirty="0">
                          <a:effectLst/>
                          <a:latin typeface="+mn-lt"/>
                        </a:rPr>
                        <a:t>Number Participated On-the-Job Training Activities</a:t>
                      </a:r>
                      <a:endParaRPr lang="en-US" sz="1600" dirty="0">
                        <a:effectLst/>
                        <a:latin typeface="+mn-lt"/>
                        <a:ea typeface="Calibri"/>
                        <a:cs typeface="Times New Roman"/>
                      </a:endParaRPr>
                    </a:p>
                  </a:txBody>
                  <a:tcPr marL="38356" marR="38356" marT="0" marB="0" anchor="ctr"/>
                </a:tc>
                <a:tc>
                  <a:txBody>
                    <a:bodyPr/>
                    <a:lstStyle/>
                    <a:p>
                      <a:pPr marL="0" marR="0">
                        <a:lnSpc>
                          <a:spcPct val="115000"/>
                        </a:lnSpc>
                        <a:spcBef>
                          <a:spcPts val="0"/>
                        </a:spcBef>
                        <a:spcAft>
                          <a:spcPts val="0"/>
                        </a:spcAft>
                      </a:pPr>
                      <a:r>
                        <a:rPr lang="en-US" sz="1600" dirty="0" smtClean="0">
                          <a:effectLst/>
                          <a:latin typeface="+mn-lt"/>
                        </a:rPr>
                        <a:t>DE 400, DE 410 and DE 420 Date Entered/Began Receiving Education/Job Training Activities #1, #2, #3</a:t>
                      </a:r>
                    </a:p>
                    <a:p>
                      <a:pPr marL="0" marR="0">
                        <a:lnSpc>
                          <a:spcPct val="115000"/>
                        </a:lnSpc>
                        <a:spcBef>
                          <a:spcPts val="0"/>
                        </a:spcBef>
                        <a:spcAft>
                          <a:spcPts val="0"/>
                        </a:spcAft>
                      </a:pPr>
                      <a:r>
                        <a:rPr lang="en-US" sz="1600" dirty="0" smtClean="0">
                          <a:effectLst/>
                          <a:latin typeface="+mn-lt"/>
                        </a:rPr>
                        <a:t>DE 402</a:t>
                      </a:r>
                      <a:r>
                        <a:rPr lang="en-US" sz="1600" baseline="0" dirty="0" smtClean="0">
                          <a:effectLst/>
                          <a:latin typeface="+mn-lt"/>
                        </a:rPr>
                        <a:t> – 404, DE 412 – 414, DE 422 - 424 </a:t>
                      </a:r>
                    </a:p>
                    <a:p>
                      <a:pPr marL="0" marR="0">
                        <a:lnSpc>
                          <a:spcPct val="115000"/>
                        </a:lnSpc>
                        <a:spcBef>
                          <a:spcPts val="0"/>
                        </a:spcBef>
                        <a:spcAft>
                          <a:spcPts val="0"/>
                        </a:spcAft>
                      </a:pPr>
                      <a:r>
                        <a:rPr lang="en-US" sz="1600" dirty="0" smtClean="0">
                          <a:effectLst/>
                          <a:latin typeface="+mn-lt"/>
                        </a:rPr>
                        <a:t>Type of Training Service #1, #2, #3</a:t>
                      </a:r>
                    </a:p>
                    <a:p>
                      <a:pPr marL="0" marR="0">
                        <a:lnSpc>
                          <a:spcPct val="115000"/>
                        </a:lnSpc>
                        <a:spcBef>
                          <a:spcPts val="0"/>
                        </a:spcBef>
                        <a:spcAft>
                          <a:spcPts val="0"/>
                        </a:spcAft>
                      </a:pPr>
                      <a:r>
                        <a:rPr lang="en-US" sz="1600" b="0" dirty="0" smtClean="0">
                          <a:effectLst/>
                          <a:latin typeface="+mn-lt"/>
                        </a:rPr>
                        <a:t>= 1, On-the-Job Training</a:t>
                      </a:r>
                      <a:endParaRPr lang="en-US" sz="1600" b="0" dirty="0">
                        <a:effectLst/>
                        <a:latin typeface="+mn-lt"/>
                        <a:ea typeface="Calibri"/>
                        <a:cs typeface="Times New Roman"/>
                      </a:endParaRPr>
                    </a:p>
                  </a:txBody>
                  <a:tcPr marL="38356" marR="38356" marT="0" marB="0" anchor="ctr"/>
                </a:tc>
              </a:tr>
            </a:tbl>
          </a:graphicData>
        </a:graphic>
      </p:graphicFrame>
      <p:sp>
        <p:nvSpPr>
          <p:cNvPr id="7" name="Title 1"/>
          <p:cNvSpPr txBox="1">
            <a:spLocks/>
          </p:cNvSpPr>
          <p:nvPr/>
        </p:nvSpPr>
        <p:spPr>
          <a:xfrm>
            <a:off x="1295400" y="0"/>
            <a:ext cx="7848600" cy="1066800"/>
          </a:xfrm>
          <a:prstGeom prst="rect">
            <a:avLst/>
          </a:prstGeom>
        </p:spPr>
        <p:txBody>
          <a:bodyPr vert="horz" lIns="91440" tIns="45720" rIns="91440" bIns="45720" rtlCol="0" anchor="ctr" anchorCtr="1">
            <a:normAutofit fontScale="90000" lnSpcReduction="20000"/>
          </a:bodyPr>
          <a:lstStyle>
            <a:lvl1pPr algn="ctr" defTabSz="914400" rtl="0" eaLnBrk="1" latinLnBrk="0" hangingPunct="1">
              <a:spcBef>
                <a:spcPct val="0"/>
              </a:spcBef>
              <a:buNone/>
              <a:defRPr sz="2800" b="1" kern="1200" cap="none" spc="0" baseline="0">
                <a:ln w="12700">
                  <a:noFill/>
                  <a:prstDash val="solid"/>
                </a:ln>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r"/>
            <a:r>
              <a:rPr lang="en-US" dirty="0" smtClean="0">
                <a:latin typeface="Candara" panose="020E0502030303020204" pitchFamily="34" charset="0"/>
              </a:rPr>
              <a:t>H-1B Ready to Work QPR Form 9166</a:t>
            </a:r>
            <a:br>
              <a:rPr lang="en-US" dirty="0" smtClean="0">
                <a:latin typeface="Candara" panose="020E0502030303020204" pitchFamily="34" charset="0"/>
              </a:rPr>
            </a:br>
            <a:r>
              <a:rPr lang="en-US" dirty="0" smtClean="0">
                <a:latin typeface="Candara" panose="020E0502030303020204" pitchFamily="34" charset="0"/>
              </a:rPr>
              <a:t>Section </a:t>
            </a:r>
            <a:r>
              <a:rPr lang="en-US" dirty="0">
                <a:latin typeface="Candara" panose="020E0502030303020204" pitchFamily="34" charset="0"/>
              </a:rPr>
              <a:t>D. 2 Number Participated On-the-Job Training Activities</a:t>
            </a:r>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92346"/>
          <a:stretch/>
        </p:blipFill>
        <p:spPr bwMode="auto">
          <a:xfrm>
            <a:off x="152400" y="1219200"/>
            <a:ext cx="8610600" cy="2507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a:spLocks noGrp="1"/>
          </p:cNvSpPr>
          <p:nvPr>
            <p:ph sz="quarter" idx="1"/>
          </p:nvPr>
        </p:nvSpPr>
        <p:spPr>
          <a:xfrm>
            <a:off x="304800" y="4572000"/>
            <a:ext cx="8534400" cy="1828800"/>
          </a:xfrm>
        </p:spPr>
        <p:txBody>
          <a:bodyPr>
            <a:normAutofit/>
          </a:bodyPr>
          <a:lstStyle/>
          <a:p>
            <a:pPr marL="0" indent="0">
              <a:buNone/>
            </a:pPr>
            <a:r>
              <a:rPr lang="en-US" sz="2000" b="1" dirty="0" smtClean="0">
                <a:solidFill>
                  <a:schemeClr val="tx1"/>
                </a:solidFill>
              </a:rPr>
              <a:t>Tips: </a:t>
            </a:r>
          </a:p>
          <a:p>
            <a:r>
              <a:rPr lang="en-US" sz="2000" dirty="0" smtClean="0">
                <a:solidFill>
                  <a:schemeClr val="tx1"/>
                </a:solidFill>
                <a:latin typeface="+mj-lt"/>
              </a:rPr>
              <a:t>This line item will report participants that are enrolled in OJT as a Training Activity Type under DE 400, 410 and 420: Training Activity #1, #2 or #3.</a:t>
            </a:r>
            <a:endParaRPr lang="en-US" sz="2400" b="1" dirty="0">
              <a:latin typeface="+mj-lt"/>
            </a:endParaRPr>
          </a:p>
          <a:p>
            <a:endParaRPr lang="en-US" sz="2400" b="1" dirty="0" smtClean="0">
              <a:latin typeface="+mj-lt"/>
            </a:endParaRPr>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9341" b="70643"/>
          <a:stretch/>
        </p:blipFill>
        <p:spPr bwMode="auto">
          <a:xfrm>
            <a:off x="130215" y="1469985"/>
            <a:ext cx="8610600" cy="3281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003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69650111"/>
              </p:ext>
            </p:extLst>
          </p:nvPr>
        </p:nvGraphicFramePr>
        <p:xfrm>
          <a:off x="268183" y="2850579"/>
          <a:ext cx="8494817" cy="3385317"/>
        </p:xfrm>
        <a:graphic>
          <a:graphicData uri="http://schemas.openxmlformats.org/drawingml/2006/table">
            <a:tbl>
              <a:tblPr firstRow="1" firstCol="1" bandRow="1">
                <a:tableStyleId>{5C22544A-7EE6-4342-B048-85BDC9FD1C3A}</a:tableStyleId>
              </a:tblPr>
              <a:tblGrid>
                <a:gridCol w="333871"/>
                <a:gridCol w="894191"/>
                <a:gridCol w="4286118"/>
                <a:gridCol w="2980637"/>
              </a:tblGrid>
              <a:tr h="657957">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                               </a:t>
                      </a:r>
                      <a:endParaRPr lang="en-US" sz="1400" dirty="0">
                        <a:effectLst/>
                        <a:latin typeface="Calibri"/>
                        <a:ea typeface="Calibri"/>
                        <a:cs typeface="Times New Roman"/>
                      </a:endParaRPr>
                    </a:p>
                  </a:txBody>
                  <a:tcPr marL="38356" marR="38356" marT="0" marB="0"/>
                </a:tc>
                <a:tc>
                  <a:txBody>
                    <a:bodyPr/>
                    <a:lstStyle/>
                    <a:p>
                      <a:pPr marL="0" marR="0" algn="ctr">
                        <a:lnSpc>
                          <a:spcPct val="115000"/>
                        </a:lnSpc>
                        <a:spcBef>
                          <a:spcPts val="0"/>
                        </a:spcBef>
                        <a:spcAft>
                          <a:spcPts val="0"/>
                        </a:spcAft>
                      </a:pPr>
                      <a:r>
                        <a:rPr lang="en-US" sz="1400" dirty="0">
                          <a:effectLst/>
                        </a:rPr>
                        <a:t>QPR Line Item</a:t>
                      </a:r>
                      <a:endParaRPr lang="en-US" sz="14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400" dirty="0">
                          <a:effectLst/>
                        </a:rPr>
                        <a:t>Performance Measure</a:t>
                      </a:r>
                      <a:endParaRPr lang="en-US" sz="14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400" dirty="0">
                          <a:effectLst/>
                        </a:rPr>
                        <a:t>Related Data Element and Code Value</a:t>
                      </a:r>
                      <a:endParaRPr lang="en-US" sz="1400" dirty="0">
                        <a:effectLst/>
                        <a:latin typeface="Calibri"/>
                        <a:ea typeface="Calibri"/>
                        <a:cs typeface="Times New Roman"/>
                      </a:endParaRPr>
                    </a:p>
                  </a:txBody>
                  <a:tcPr marL="59034" marR="59034" marT="0" marB="0" anchor="ctr"/>
                </a:tc>
              </a:tr>
              <a:tr h="436476">
                <a:tc rowSpan="6">
                  <a:txBody>
                    <a:bodyPr/>
                    <a:lstStyle/>
                    <a:p>
                      <a:pPr marL="0" marR="0" algn="ctr">
                        <a:lnSpc>
                          <a:spcPct val="115000"/>
                        </a:lnSpc>
                        <a:spcBef>
                          <a:spcPts val="0"/>
                        </a:spcBef>
                        <a:spcAft>
                          <a:spcPts val="0"/>
                        </a:spcAft>
                      </a:pPr>
                      <a:r>
                        <a:rPr lang="en-US" sz="1400" dirty="0">
                          <a:effectLst/>
                        </a:rPr>
                        <a:t>Training Indicators</a:t>
                      </a:r>
                      <a:endParaRPr lang="en-US" sz="1400" dirty="0">
                        <a:effectLst/>
                        <a:latin typeface="Calibri"/>
                        <a:ea typeface="Calibri"/>
                        <a:cs typeface="Times New Roman"/>
                      </a:endParaRPr>
                    </a:p>
                  </a:txBody>
                  <a:tcPr marL="38356" marR="38356" marT="0" marB="0" vert="vert270"/>
                </a:tc>
                <a:tc>
                  <a:txBody>
                    <a:bodyPr/>
                    <a:lstStyle/>
                    <a:p>
                      <a:pPr marL="0" marR="0" algn="ctr">
                        <a:lnSpc>
                          <a:spcPct val="115000"/>
                        </a:lnSpc>
                        <a:spcBef>
                          <a:spcPts val="0"/>
                        </a:spcBef>
                        <a:spcAft>
                          <a:spcPts val="0"/>
                        </a:spcAft>
                      </a:pPr>
                      <a:r>
                        <a:rPr lang="en-US" sz="1400" dirty="0">
                          <a:effectLst/>
                        </a:rPr>
                        <a:t>3a.</a:t>
                      </a:r>
                      <a:endParaRPr lang="en-US" sz="1400" dirty="0">
                        <a:effectLst/>
                        <a:latin typeface="Calibri"/>
                        <a:ea typeface="Calibri"/>
                        <a:cs typeface="Times New Roman"/>
                      </a:endParaRPr>
                    </a:p>
                  </a:txBody>
                  <a:tcPr marL="38356" marR="38356" marT="0" marB="0" anchor="ctr"/>
                </a:tc>
                <a:tc>
                  <a:txBody>
                    <a:bodyPr/>
                    <a:lstStyle/>
                    <a:p>
                      <a:pPr marL="0" marR="0">
                        <a:lnSpc>
                          <a:spcPct val="115000"/>
                        </a:lnSpc>
                        <a:spcBef>
                          <a:spcPts val="0"/>
                        </a:spcBef>
                        <a:spcAft>
                          <a:spcPts val="0"/>
                        </a:spcAft>
                      </a:pPr>
                      <a:r>
                        <a:rPr lang="en-US" sz="1400" dirty="0">
                          <a:effectLst/>
                        </a:rPr>
                        <a:t>Number Participated in Classroom Occupational Training Activities</a:t>
                      </a:r>
                      <a:endParaRPr lang="en-US" sz="1400" dirty="0">
                        <a:effectLst/>
                        <a:latin typeface="Calibri"/>
                        <a:ea typeface="Calibri"/>
                        <a:cs typeface="Times New Roman"/>
                      </a:endParaRPr>
                    </a:p>
                  </a:txBody>
                  <a:tcPr marL="38356" marR="38356" marT="0" marB="0" anchor="ctr"/>
                </a:tc>
                <a:tc>
                  <a:txBody>
                    <a:bodyPr/>
                    <a:lstStyle/>
                    <a:p>
                      <a:pPr marL="0" marR="0">
                        <a:lnSpc>
                          <a:spcPct val="115000"/>
                        </a:lnSpc>
                        <a:spcBef>
                          <a:spcPts val="0"/>
                        </a:spcBef>
                        <a:spcAft>
                          <a:spcPts val="0"/>
                        </a:spcAft>
                      </a:pPr>
                      <a:r>
                        <a:rPr lang="en-US" sz="1400" b="0" dirty="0" smtClean="0">
                          <a:effectLst/>
                        </a:rPr>
                        <a:t>2</a:t>
                      </a:r>
                      <a:r>
                        <a:rPr lang="en-US" sz="1400" b="0" baseline="0" dirty="0" smtClean="0">
                          <a:effectLst/>
                        </a:rPr>
                        <a:t> = </a:t>
                      </a:r>
                      <a:r>
                        <a:rPr lang="en-US" sz="1400" b="0" dirty="0" smtClean="0">
                          <a:effectLst/>
                        </a:rPr>
                        <a:t>Classroom Occupational Training</a:t>
                      </a:r>
                      <a:endParaRPr lang="en-US" sz="1400" b="0" dirty="0">
                        <a:effectLst/>
                        <a:latin typeface="+mn-lt"/>
                        <a:ea typeface="Calibri"/>
                        <a:cs typeface="Times New Roman"/>
                      </a:endParaRPr>
                    </a:p>
                  </a:txBody>
                  <a:tcPr marL="38356" marR="38356" marT="0" marB="0" anchor="ctr"/>
                </a:tc>
              </a:tr>
              <a:tr h="436476">
                <a:tc vMerge="1">
                  <a:txBody>
                    <a:bodyPr/>
                    <a:lstStyle/>
                    <a:p>
                      <a:endParaRPr lang="en-US"/>
                    </a:p>
                  </a:txBody>
                  <a:tcPr/>
                </a:tc>
                <a:tc>
                  <a:txBody>
                    <a:bodyPr/>
                    <a:lstStyle/>
                    <a:p>
                      <a:pPr marL="0" marR="0" algn="ctr">
                        <a:lnSpc>
                          <a:spcPct val="115000"/>
                        </a:lnSpc>
                        <a:spcBef>
                          <a:spcPts val="0"/>
                        </a:spcBef>
                        <a:spcAft>
                          <a:spcPts val="0"/>
                        </a:spcAft>
                      </a:pPr>
                      <a:r>
                        <a:rPr lang="en-US" sz="1400">
                          <a:effectLst/>
                        </a:rPr>
                        <a:t>3b.</a:t>
                      </a:r>
                      <a:endParaRPr lang="en-US" sz="1400">
                        <a:effectLst/>
                        <a:latin typeface="Calibri"/>
                        <a:ea typeface="Calibri"/>
                        <a:cs typeface="Times New Roman"/>
                      </a:endParaRPr>
                    </a:p>
                  </a:txBody>
                  <a:tcPr marL="38356" marR="38356" marT="0" marB="0" anchor="ctr"/>
                </a:tc>
                <a:tc>
                  <a:txBody>
                    <a:bodyPr/>
                    <a:lstStyle/>
                    <a:p>
                      <a:pPr marL="0" marR="0">
                        <a:lnSpc>
                          <a:spcPct val="115000"/>
                        </a:lnSpc>
                        <a:spcBef>
                          <a:spcPts val="0"/>
                        </a:spcBef>
                        <a:spcAft>
                          <a:spcPts val="0"/>
                        </a:spcAft>
                      </a:pPr>
                      <a:r>
                        <a:rPr lang="en-US" sz="1400" dirty="0">
                          <a:effectLst/>
                        </a:rPr>
                        <a:t>Number Participated in Contextualized Training Activities</a:t>
                      </a:r>
                      <a:endParaRPr lang="en-US" sz="1400" dirty="0">
                        <a:effectLst/>
                        <a:latin typeface="Calibri"/>
                        <a:ea typeface="Calibri"/>
                        <a:cs typeface="Times New Roman"/>
                      </a:endParaRPr>
                    </a:p>
                  </a:txBody>
                  <a:tcPr marL="38356" marR="38356" marT="0" marB="0" anchor="ctr"/>
                </a:tc>
                <a:tc>
                  <a:txBody>
                    <a:bodyPr/>
                    <a:lstStyle/>
                    <a:p>
                      <a:pPr marL="0" marR="0">
                        <a:lnSpc>
                          <a:spcPct val="115000"/>
                        </a:lnSpc>
                        <a:spcBef>
                          <a:spcPts val="0"/>
                        </a:spcBef>
                        <a:spcAft>
                          <a:spcPts val="0"/>
                        </a:spcAft>
                      </a:pPr>
                      <a:r>
                        <a:rPr lang="en-US" sz="1400" dirty="0" smtClean="0">
                          <a:effectLst/>
                        </a:rPr>
                        <a:t>3 </a:t>
                      </a:r>
                      <a:r>
                        <a:rPr lang="en-US" sz="1400" b="0" baseline="0" dirty="0" smtClean="0">
                          <a:effectLst/>
                        </a:rPr>
                        <a:t>=</a:t>
                      </a:r>
                      <a:r>
                        <a:rPr lang="en-US" sz="1400" dirty="0" smtClean="0">
                          <a:effectLst/>
                        </a:rPr>
                        <a:t> Contextualized Learning</a:t>
                      </a:r>
                      <a:endParaRPr lang="en-US" sz="1400" dirty="0">
                        <a:effectLst/>
                        <a:latin typeface="Calibri"/>
                        <a:ea typeface="Calibri"/>
                        <a:cs typeface="Times New Roman"/>
                      </a:endParaRPr>
                    </a:p>
                  </a:txBody>
                  <a:tcPr marL="38356" marR="38356" marT="0" marB="0" anchor="ctr"/>
                </a:tc>
              </a:tr>
              <a:tr h="436476">
                <a:tc vMerge="1">
                  <a:txBody>
                    <a:bodyPr/>
                    <a:lstStyle/>
                    <a:p>
                      <a:endParaRPr lang="en-US"/>
                    </a:p>
                  </a:txBody>
                  <a:tcPr/>
                </a:tc>
                <a:tc>
                  <a:txBody>
                    <a:bodyPr/>
                    <a:lstStyle/>
                    <a:p>
                      <a:pPr marL="0" marR="0" algn="ctr">
                        <a:lnSpc>
                          <a:spcPct val="115000"/>
                        </a:lnSpc>
                        <a:spcBef>
                          <a:spcPts val="0"/>
                        </a:spcBef>
                        <a:spcAft>
                          <a:spcPts val="0"/>
                        </a:spcAft>
                      </a:pPr>
                      <a:r>
                        <a:rPr lang="en-US" sz="1400">
                          <a:effectLst/>
                        </a:rPr>
                        <a:t>3c.</a:t>
                      </a:r>
                      <a:endParaRPr lang="en-US" sz="1400">
                        <a:effectLst/>
                        <a:latin typeface="Calibri"/>
                        <a:ea typeface="Calibri"/>
                        <a:cs typeface="Times New Roman"/>
                      </a:endParaRPr>
                    </a:p>
                  </a:txBody>
                  <a:tcPr marL="38356" marR="38356" marT="0" marB="0" anchor="ctr"/>
                </a:tc>
                <a:tc>
                  <a:txBody>
                    <a:bodyPr/>
                    <a:lstStyle/>
                    <a:p>
                      <a:pPr marL="0" marR="0">
                        <a:lnSpc>
                          <a:spcPct val="115000"/>
                        </a:lnSpc>
                        <a:spcBef>
                          <a:spcPts val="0"/>
                        </a:spcBef>
                        <a:spcAft>
                          <a:spcPts val="0"/>
                        </a:spcAft>
                      </a:pPr>
                      <a:r>
                        <a:rPr lang="en-US" sz="1400" dirty="0">
                          <a:effectLst/>
                        </a:rPr>
                        <a:t>Number Participated in Distance Learning Activities</a:t>
                      </a:r>
                      <a:endParaRPr lang="en-US" sz="1400" dirty="0">
                        <a:effectLst/>
                        <a:latin typeface="Calibri"/>
                        <a:ea typeface="Calibri"/>
                        <a:cs typeface="Times New Roman"/>
                      </a:endParaRPr>
                    </a:p>
                  </a:txBody>
                  <a:tcPr marL="38356" marR="38356" marT="0" marB="0" anchor="ctr"/>
                </a:tc>
                <a:tc>
                  <a:txBody>
                    <a:bodyPr/>
                    <a:lstStyle/>
                    <a:p>
                      <a:pPr marL="0" marR="0">
                        <a:lnSpc>
                          <a:spcPct val="115000"/>
                        </a:lnSpc>
                        <a:spcBef>
                          <a:spcPts val="0"/>
                        </a:spcBef>
                        <a:spcAft>
                          <a:spcPts val="0"/>
                        </a:spcAft>
                      </a:pPr>
                      <a:r>
                        <a:rPr lang="en-US" sz="1400" dirty="0" smtClean="0">
                          <a:effectLst/>
                        </a:rPr>
                        <a:t>4 </a:t>
                      </a:r>
                      <a:r>
                        <a:rPr lang="en-US" sz="1400" b="0" baseline="0" dirty="0" smtClean="0">
                          <a:effectLst/>
                        </a:rPr>
                        <a:t>=</a:t>
                      </a:r>
                      <a:r>
                        <a:rPr lang="en-US" sz="1400" dirty="0" smtClean="0">
                          <a:effectLst/>
                        </a:rPr>
                        <a:t> Distance Learning</a:t>
                      </a:r>
                      <a:endParaRPr lang="en-US" sz="1400" dirty="0">
                        <a:effectLst/>
                        <a:latin typeface="Calibri"/>
                        <a:ea typeface="Calibri"/>
                        <a:cs typeface="Times New Roman"/>
                      </a:endParaRPr>
                    </a:p>
                  </a:txBody>
                  <a:tcPr marL="38356" marR="38356" marT="0" marB="0" anchor="ctr"/>
                </a:tc>
              </a:tr>
              <a:tr h="436476">
                <a:tc vMerge="1">
                  <a:txBody>
                    <a:bodyPr/>
                    <a:lstStyle/>
                    <a:p>
                      <a:endParaRPr lang="en-US"/>
                    </a:p>
                  </a:txBody>
                  <a:tcPr/>
                </a:tc>
                <a:tc>
                  <a:txBody>
                    <a:bodyPr/>
                    <a:lstStyle/>
                    <a:p>
                      <a:pPr marL="0" marR="0" algn="ctr">
                        <a:lnSpc>
                          <a:spcPct val="115000"/>
                        </a:lnSpc>
                        <a:spcBef>
                          <a:spcPts val="0"/>
                        </a:spcBef>
                        <a:spcAft>
                          <a:spcPts val="0"/>
                        </a:spcAft>
                      </a:pPr>
                      <a:r>
                        <a:rPr lang="en-US" sz="1400">
                          <a:effectLst/>
                        </a:rPr>
                        <a:t>3d.</a:t>
                      </a:r>
                      <a:endParaRPr lang="en-US" sz="1400">
                        <a:effectLst/>
                        <a:latin typeface="Calibri"/>
                        <a:ea typeface="Calibri"/>
                        <a:cs typeface="Times New Roman"/>
                      </a:endParaRPr>
                    </a:p>
                  </a:txBody>
                  <a:tcPr marL="38356" marR="38356" marT="0" marB="0" anchor="ctr"/>
                </a:tc>
                <a:tc>
                  <a:txBody>
                    <a:bodyPr/>
                    <a:lstStyle/>
                    <a:p>
                      <a:pPr marL="0" marR="0">
                        <a:lnSpc>
                          <a:spcPct val="115000"/>
                        </a:lnSpc>
                        <a:spcBef>
                          <a:spcPts val="0"/>
                        </a:spcBef>
                        <a:spcAft>
                          <a:spcPts val="0"/>
                        </a:spcAft>
                      </a:pPr>
                      <a:r>
                        <a:rPr lang="en-US" sz="1400" dirty="0">
                          <a:effectLst/>
                        </a:rPr>
                        <a:t>Number Participated in Customized Training Activities</a:t>
                      </a:r>
                      <a:endParaRPr lang="en-US" sz="1400" dirty="0">
                        <a:effectLst/>
                        <a:latin typeface="Calibri"/>
                        <a:ea typeface="Calibri"/>
                        <a:cs typeface="Times New Roman"/>
                      </a:endParaRPr>
                    </a:p>
                  </a:txBody>
                  <a:tcPr marL="38356" marR="38356" marT="0" marB="0" anchor="ctr"/>
                </a:tc>
                <a:tc>
                  <a:txBody>
                    <a:bodyPr/>
                    <a:lstStyle/>
                    <a:p>
                      <a:pPr marL="0" marR="0">
                        <a:lnSpc>
                          <a:spcPct val="115000"/>
                        </a:lnSpc>
                        <a:spcBef>
                          <a:spcPts val="0"/>
                        </a:spcBef>
                        <a:spcAft>
                          <a:spcPts val="0"/>
                        </a:spcAft>
                      </a:pPr>
                      <a:r>
                        <a:rPr lang="en-US" sz="1400" dirty="0" smtClean="0">
                          <a:effectLst/>
                        </a:rPr>
                        <a:t>5 </a:t>
                      </a:r>
                      <a:r>
                        <a:rPr lang="en-US" sz="1400" b="0" baseline="0" dirty="0" smtClean="0">
                          <a:effectLst/>
                        </a:rPr>
                        <a:t>=</a:t>
                      </a:r>
                      <a:r>
                        <a:rPr lang="en-US" sz="1400" baseline="0" dirty="0" smtClean="0">
                          <a:effectLst/>
                        </a:rPr>
                        <a:t> </a:t>
                      </a:r>
                      <a:r>
                        <a:rPr lang="en-US" sz="1400" dirty="0" smtClean="0">
                          <a:effectLst/>
                        </a:rPr>
                        <a:t>Customized Learning</a:t>
                      </a:r>
                      <a:endParaRPr lang="en-US" sz="1400" dirty="0">
                        <a:effectLst/>
                        <a:latin typeface="Calibri"/>
                        <a:ea typeface="Calibri"/>
                        <a:cs typeface="Times New Roman"/>
                      </a:endParaRPr>
                    </a:p>
                  </a:txBody>
                  <a:tcPr marL="38356" marR="38356" marT="0" marB="0" anchor="ctr"/>
                </a:tc>
              </a:tr>
              <a:tr h="436476">
                <a:tc vMerge="1">
                  <a:txBody>
                    <a:bodyPr/>
                    <a:lstStyle/>
                    <a:p>
                      <a:endParaRPr lang="en-US"/>
                    </a:p>
                  </a:txBody>
                  <a:tcPr/>
                </a:tc>
                <a:tc>
                  <a:txBody>
                    <a:bodyPr/>
                    <a:lstStyle/>
                    <a:p>
                      <a:pPr marL="0" marR="0" algn="ctr">
                        <a:lnSpc>
                          <a:spcPct val="115000"/>
                        </a:lnSpc>
                        <a:spcBef>
                          <a:spcPts val="0"/>
                        </a:spcBef>
                        <a:spcAft>
                          <a:spcPts val="0"/>
                        </a:spcAft>
                      </a:pPr>
                      <a:r>
                        <a:rPr lang="en-US" sz="1400">
                          <a:effectLst/>
                        </a:rPr>
                        <a:t>3di.</a:t>
                      </a:r>
                      <a:endParaRPr lang="en-US" sz="1400">
                        <a:effectLst/>
                        <a:latin typeface="Calibri"/>
                        <a:ea typeface="Calibri"/>
                        <a:cs typeface="Times New Roman"/>
                      </a:endParaRPr>
                    </a:p>
                  </a:txBody>
                  <a:tcPr marL="38356" marR="38356" marT="0" marB="0" anchor="ctr"/>
                </a:tc>
                <a:tc>
                  <a:txBody>
                    <a:bodyPr/>
                    <a:lstStyle/>
                    <a:p>
                      <a:pPr marL="0" marR="0">
                        <a:lnSpc>
                          <a:spcPct val="115000"/>
                        </a:lnSpc>
                        <a:spcBef>
                          <a:spcPts val="0"/>
                        </a:spcBef>
                        <a:spcAft>
                          <a:spcPts val="0"/>
                        </a:spcAft>
                      </a:pPr>
                      <a:r>
                        <a:rPr lang="en-US" sz="1400">
                          <a:effectLst/>
                        </a:rPr>
                        <a:t>Number Participated in Incumbent Worker Training Activities</a:t>
                      </a:r>
                      <a:endParaRPr lang="en-US" sz="1400">
                        <a:effectLst/>
                        <a:latin typeface="Calibri"/>
                        <a:ea typeface="Calibri"/>
                        <a:cs typeface="Times New Roman"/>
                      </a:endParaRPr>
                    </a:p>
                  </a:txBody>
                  <a:tcPr marL="38356" marR="38356" marT="0" marB="0" anchor="ctr"/>
                </a:tc>
                <a:tc>
                  <a:txBody>
                    <a:bodyPr/>
                    <a:lstStyle/>
                    <a:p>
                      <a:pPr marL="0" marR="0">
                        <a:lnSpc>
                          <a:spcPct val="115000"/>
                        </a:lnSpc>
                        <a:spcBef>
                          <a:spcPts val="0"/>
                        </a:spcBef>
                        <a:spcAft>
                          <a:spcPts val="0"/>
                        </a:spcAft>
                      </a:pPr>
                      <a:r>
                        <a:rPr lang="en-US" sz="1400" dirty="0" smtClean="0">
                          <a:effectLst/>
                        </a:rPr>
                        <a:t>6 </a:t>
                      </a:r>
                      <a:r>
                        <a:rPr lang="en-US" sz="1400" b="0" baseline="0" dirty="0" smtClean="0">
                          <a:effectLst/>
                        </a:rPr>
                        <a:t>=</a:t>
                      </a:r>
                      <a:r>
                        <a:rPr lang="en-US" sz="1400" baseline="0" dirty="0" smtClean="0">
                          <a:effectLst/>
                        </a:rPr>
                        <a:t> </a:t>
                      </a:r>
                      <a:r>
                        <a:rPr lang="en-US" sz="1400" dirty="0" smtClean="0">
                          <a:effectLst/>
                        </a:rPr>
                        <a:t>Incumbent Worker Training</a:t>
                      </a:r>
                      <a:endParaRPr lang="en-US" sz="1400" dirty="0">
                        <a:effectLst/>
                        <a:latin typeface="Calibri"/>
                        <a:ea typeface="Calibri"/>
                        <a:cs typeface="Times New Roman"/>
                      </a:endParaRPr>
                    </a:p>
                  </a:txBody>
                  <a:tcPr marL="38356" marR="38356" marT="0" marB="0" anchor="ctr"/>
                </a:tc>
              </a:tr>
              <a:tr h="436476">
                <a:tc vMerge="1">
                  <a:txBody>
                    <a:bodyPr/>
                    <a:lstStyle/>
                    <a:p>
                      <a:endParaRPr lang="en-US"/>
                    </a:p>
                  </a:txBody>
                  <a:tcPr/>
                </a:tc>
                <a:tc>
                  <a:txBody>
                    <a:bodyPr/>
                    <a:lstStyle/>
                    <a:p>
                      <a:pPr marL="0" marR="0" algn="ctr">
                        <a:lnSpc>
                          <a:spcPct val="115000"/>
                        </a:lnSpc>
                        <a:spcBef>
                          <a:spcPts val="0"/>
                        </a:spcBef>
                        <a:spcAft>
                          <a:spcPts val="0"/>
                        </a:spcAft>
                      </a:pPr>
                      <a:r>
                        <a:rPr lang="en-US" sz="1400" dirty="0" smtClean="0">
                          <a:effectLst/>
                        </a:rPr>
                        <a:t>3e</a:t>
                      </a:r>
                      <a:r>
                        <a:rPr lang="en-US" sz="1400" dirty="0">
                          <a:effectLst/>
                        </a:rPr>
                        <a:t>.</a:t>
                      </a:r>
                      <a:endParaRPr lang="en-US" sz="1400" dirty="0">
                        <a:effectLst/>
                        <a:latin typeface="Calibri"/>
                        <a:ea typeface="Calibri"/>
                        <a:cs typeface="Times New Roman"/>
                      </a:endParaRPr>
                    </a:p>
                  </a:txBody>
                  <a:tcPr marL="38356" marR="38356" marT="0" marB="0" anchor="ctr"/>
                </a:tc>
                <a:tc>
                  <a:txBody>
                    <a:bodyPr/>
                    <a:lstStyle/>
                    <a:p>
                      <a:pPr marL="0" marR="0">
                        <a:lnSpc>
                          <a:spcPct val="115000"/>
                        </a:lnSpc>
                        <a:spcBef>
                          <a:spcPts val="0"/>
                        </a:spcBef>
                        <a:spcAft>
                          <a:spcPts val="0"/>
                        </a:spcAft>
                      </a:pPr>
                      <a:r>
                        <a:rPr lang="en-US" sz="1400" dirty="0">
                          <a:effectLst/>
                        </a:rPr>
                        <a:t>Number </a:t>
                      </a:r>
                      <a:r>
                        <a:rPr lang="en-US" sz="1400" dirty="0" smtClean="0">
                          <a:effectLst/>
                        </a:rPr>
                        <a:t>Participated </a:t>
                      </a:r>
                      <a:r>
                        <a:rPr lang="en-US" sz="1400" dirty="0">
                          <a:effectLst/>
                        </a:rPr>
                        <a:t>in Registered Apprenticeship</a:t>
                      </a:r>
                      <a:endParaRPr lang="en-US" sz="1400" dirty="0">
                        <a:effectLst/>
                        <a:latin typeface="Calibri"/>
                        <a:ea typeface="Calibri"/>
                        <a:cs typeface="Times New Roman"/>
                      </a:endParaRPr>
                    </a:p>
                  </a:txBody>
                  <a:tcPr marL="38356" marR="38356" marT="0" marB="0" anchor="ctr"/>
                </a:tc>
                <a:tc>
                  <a:txBody>
                    <a:bodyPr/>
                    <a:lstStyle/>
                    <a:p>
                      <a:pPr marL="0" marR="0">
                        <a:lnSpc>
                          <a:spcPct val="115000"/>
                        </a:lnSpc>
                        <a:spcBef>
                          <a:spcPts val="0"/>
                        </a:spcBef>
                        <a:spcAft>
                          <a:spcPts val="0"/>
                        </a:spcAft>
                      </a:pPr>
                      <a:r>
                        <a:rPr lang="en-US" sz="1400" dirty="0" smtClean="0">
                          <a:effectLst/>
                        </a:rPr>
                        <a:t>8</a:t>
                      </a:r>
                      <a:r>
                        <a:rPr lang="en-US" sz="1400" baseline="0" dirty="0" smtClean="0">
                          <a:effectLst/>
                        </a:rPr>
                        <a:t> </a:t>
                      </a:r>
                      <a:r>
                        <a:rPr lang="en-US" sz="1400" b="0" baseline="0" dirty="0" smtClean="0">
                          <a:effectLst/>
                        </a:rPr>
                        <a:t>=</a:t>
                      </a:r>
                      <a:r>
                        <a:rPr lang="en-US" sz="1400" dirty="0" smtClean="0">
                          <a:effectLst/>
                        </a:rPr>
                        <a:t> Registered Apprenticeship</a:t>
                      </a:r>
                      <a:endParaRPr lang="en-US" sz="1400" dirty="0">
                        <a:effectLst/>
                        <a:latin typeface="+mn-lt"/>
                        <a:ea typeface="Calibri"/>
                        <a:cs typeface="Times New Roman"/>
                      </a:endParaRPr>
                    </a:p>
                  </a:txBody>
                  <a:tcPr marL="38356" marR="38356" marT="0" marB="0" anchor="ctr"/>
                </a:tc>
              </a:tr>
            </a:tbl>
          </a:graphicData>
        </a:graphic>
      </p:graphicFrame>
      <p:sp>
        <p:nvSpPr>
          <p:cNvPr id="7" name="Title 1"/>
          <p:cNvSpPr txBox="1">
            <a:spLocks/>
          </p:cNvSpPr>
          <p:nvPr/>
        </p:nvSpPr>
        <p:spPr>
          <a:xfrm>
            <a:off x="3200400" y="0"/>
            <a:ext cx="5943600" cy="1066800"/>
          </a:xfrm>
          <a:prstGeom prst="rect">
            <a:avLst/>
          </a:prstGeom>
        </p:spPr>
        <p:txBody>
          <a:bodyPr vert="horz" lIns="91440" tIns="45720" rIns="91440" bIns="45720" rtlCol="0" anchor="ctr" anchorCtr="1">
            <a:normAutofit fontScale="97500"/>
          </a:bodyPr>
          <a:lstStyle>
            <a:lvl1pPr algn="ctr" defTabSz="914400" rtl="0" eaLnBrk="1" latinLnBrk="0" hangingPunct="1">
              <a:spcBef>
                <a:spcPct val="0"/>
              </a:spcBef>
              <a:buNone/>
              <a:defRPr sz="2800" b="1" kern="1200" cap="none" spc="0" baseline="0">
                <a:ln w="12700">
                  <a:noFill/>
                  <a:prstDash val="solid"/>
                </a:ln>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r"/>
            <a:r>
              <a:rPr lang="en-US" dirty="0" smtClean="0">
                <a:latin typeface="Candara" panose="020E0502030303020204" pitchFamily="34" charset="0"/>
              </a:rPr>
              <a:t>H-1B Ready to Work QPR Form 9166</a:t>
            </a:r>
            <a:br>
              <a:rPr lang="en-US" dirty="0" smtClean="0">
                <a:latin typeface="Candara" panose="020E0502030303020204" pitchFamily="34" charset="0"/>
              </a:rPr>
            </a:br>
            <a:r>
              <a:rPr lang="en-US" dirty="0" smtClean="0">
                <a:latin typeface="Candara" panose="020E0502030303020204" pitchFamily="34" charset="0"/>
              </a:rPr>
              <a:t>Section D. Training Program Services</a:t>
            </a:r>
            <a:endParaRPr lang="en-US" dirty="0">
              <a:latin typeface="Candara" panose="020E0502030303020204" pitchFamily="34" charset="0"/>
            </a:endParaRPr>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2" name="Rectangle 1"/>
          <p:cNvSpPr/>
          <p:nvPr/>
        </p:nvSpPr>
        <p:spPr>
          <a:xfrm>
            <a:off x="4675690" y="1066800"/>
            <a:ext cx="4114800" cy="716991"/>
          </a:xfrm>
          <a:prstGeom prst="rect">
            <a:avLst/>
          </a:prstGeom>
        </p:spPr>
        <p:txBody>
          <a:bodyPr wrap="square">
            <a:spAutoFit/>
          </a:bodyPr>
          <a:lstStyle/>
          <a:p>
            <a:pPr>
              <a:lnSpc>
                <a:spcPct val="115000"/>
              </a:lnSpc>
            </a:pPr>
            <a:r>
              <a:rPr lang="en-US" sz="1200" b="1" dirty="0"/>
              <a:t>The </a:t>
            </a:r>
            <a:r>
              <a:rPr lang="en-US" sz="1200" b="1" dirty="0" smtClean="0"/>
              <a:t>First </a:t>
            </a:r>
            <a:r>
              <a:rPr lang="en-US" sz="1200" b="1" dirty="0"/>
              <a:t>Training Start Date </a:t>
            </a:r>
          </a:p>
          <a:p>
            <a:pPr>
              <a:lnSpc>
                <a:spcPct val="115000"/>
              </a:lnSpc>
            </a:pPr>
            <a:r>
              <a:rPr lang="en-US" sz="1200" dirty="0"/>
              <a:t>DE 400, DE 410 and DE 420 Date Entered/Began Receiving Education/Job Training Activities #1, #2, #</a:t>
            </a:r>
            <a:r>
              <a:rPr lang="en-US" sz="1200" dirty="0" smtClean="0"/>
              <a:t>3</a:t>
            </a:r>
            <a:endParaRPr lang="en-US" sz="1200" dirty="0"/>
          </a:p>
        </p:txBody>
      </p:sp>
      <p:sp>
        <p:nvSpPr>
          <p:cNvPr id="9" name="Rectangle 8"/>
          <p:cNvSpPr/>
          <p:nvPr/>
        </p:nvSpPr>
        <p:spPr>
          <a:xfrm>
            <a:off x="4714272" y="1794326"/>
            <a:ext cx="4114800" cy="941796"/>
          </a:xfrm>
          <a:prstGeom prst="rect">
            <a:avLst/>
          </a:prstGeom>
        </p:spPr>
        <p:txBody>
          <a:bodyPr wrap="square">
            <a:spAutoFit/>
          </a:bodyPr>
          <a:lstStyle/>
          <a:p>
            <a:pPr>
              <a:lnSpc>
                <a:spcPct val="115000"/>
              </a:lnSpc>
            </a:pPr>
            <a:r>
              <a:rPr lang="en-US" sz="1200" b="1" dirty="0" smtClean="0"/>
              <a:t>That </a:t>
            </a:r>
            <a:r>
              <a:rPr lang="en-US" sz="1200" b="1" dirty="0"/>
              <a:t>is associated with a </a:t>
            </a:r>
            <a:r>
              <a:rPr lang="en-US" sz="1200" b="1" dirty="0" smtClean="0"/>
              <a:t>Training </a:t>
            </a:r>
            <a:r>
              <a:rPr lang="en-US" sz="1200" b="1" dirty="0"/>
              <a:t>Type</a:t>
            </a:r>
          </a:p>
          <a:p>
            <a:pPr>
              <a:lnSpc>
                <a:spcPct val="115000"/>
              </a:lnSpc>
            </a:pPr>
            <a:r>
              <a:rPr lang="en-US" sz="1200" dirty="0"/>
              <a:t>DE 402 – 404 </a:t>
            </a:r>
            <a:r>
              <a:rPr lang="en-US" sz="1200" dirty="0" smtClean="0"/>
              <a:t>Type </a:t>
            </a:r>
            <a:r>
              <a:rPr lang="en-US" sz="1200" dirty="0"/>
              <a:t>of Training Service #1</a:t>
            </a:r>
          </a:p>
          <a:p>
            <a:pPr>
              <a:lnSpc>
                <a:spcPct val="115000"/>
              </a:lnSpc>
            </a:pPr>
            <a:r>
              <a:rPr lang="en-US" sz="1200" dirty="0"/>
              <a:t>DE 412 – 414 </a:t>
            </a:r>
            <a:r>
              <a:rPr lang="en-US" sz="1200" dirty="0" smtClean="0"/>
              <a:t>Type </a:t>
            </a:r>
            <a:r>
              <a:rPr lang="en-US" sz="1200" dirty="0"/>
              <a:t>of Training Service #2 </a:t>
            </a:r>
          </a:p>
          <a:p>
            <a:pPr>
              <a:lnSpc>
                <a:spcPct val="115000"/>
              </a:lnSpc>
            </a:pPr>
            <a:r>
              <a:rPr lang="en-US" sz="1200" dirty="0"/>
              <a:t>DE 422 – 424 </a:t>
            </a:r>
            <a:r>
              <a:rPr lang="en-US" sz="1200" dirty="0" smtClean="0"/>
              <a:t>Type </a:t>
            </a:r>
            <a:r>
              <a:rPr lang="en-US" sz="1200" dirty="0"/>
              <a:t>of Training Service #3</a:t>
            </a:r>
          </a:p>
        </p:txBody>
      </p:sp>
      <p:sp>
        <p:nvSpPr>
          <p:cNvPr id="10" name="TextBox 9"/>
          <p:cNvSpPr txBox="1"/>
          <p:nvPr/>
        </p:nvSpPr>
        <p:spPr>
          <a:xfrm>
            <a:off x="598990" y="6342037"/>
            <a:ext cx="8153400" cy="338554"/>
          </a:xfrm>
          <a:prstGeom prst="rect">
            <a:avLst/>
          </a:prstGeom>
          <a:solidFill>
            <a:schemeClr val="bg1">
              <a:lumMod val="95000"/>
            </a:schemeClr>
          </a:solidFill>
        </p:spPr>
        <p:txBody>
          <a:bodyPr wrap="square" rtlCol="0">
            <a:spAutoFit/>
          </a:bodyPr>
          <a:lstStyle/>
          <a:p>
            <a:pPr algn="ctr"/>
            <a:r>
              <a:rPr lang="en-US" sz="1600" b="1" dirty="0" smtClean="0">
                <a:solidFill>
                  <a:schemeClr val="tx2"/>
                </a:solidFill>
              </a:rPr>
              <a:t>Note: HUB will count the first training activity that a participant is enrolled in. </a:t>
            </a:r>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9236" r="49861" b="27212"/>
          <a:stretch/>
        </p:blipFill>
        <p:spPr bwMode="auto">
          <a:xfrm>
            <a:off x="133186" y="1228157"/>
            <a:ext cx="4317277" cy="1427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7648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70358876"/>
              </p:ext>
            </p:extLst>
          </p:nvPr>
        </p:nvGraphicFramePr>
        <p:xfrm>
          <a:off x="287978" y="2057400"/>
          <a:ext cx="8610599" cy="2060037"/>
        </p:xfrm>
        <a:graphic>
          <a:graphicData uri="http://schemas.openxmlformats.org/drawingml/2006/table">
            <a:tbl>
              <a:tblPr firstRow="1" firstCol="1" bandRow="1">
                <a:tableStyleId>{5C22544A-7EE6-4342-B048-85BDC9FD1C3A}</a:tableStyleId>
              </a:tblPr>
              <a:tblGrid>
                <a:gridCol w="453190"/>
                <a:gridCol w="1057442"/>
                <a:gridCol w="2568074"/>
                <a:gridCol w="4531893"/>
              </a:tblGrid>
              <a:tr h="657957">
                <a:tc>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38356" marR="38356" marT="0" marB="0"/>
                </a:tc>
                <a:tc>
                  <a:txBody>
                    <a:bodyPr/>
                    <a:lstStyle/>
                    <a:p>
                      <a:pPr marL="0" marR="0" algn="ctr">
                        <a:lnSpc>
                          <a:spcPct val="115000"/>
                        </a:lnSpc>
                        <a:spcBef>
                          <a:spcPts val="0"/>
                        </a:spcBef>
                        <a:spcAft>
                          <a:spcPts val="0"/>
                        </a:spcAft>
                      </a:pPr>
                      <a:r>
                        <a:rPr lang="en-US" sz="1600" dirty="0">
                          <a:effectLst/>
                        </a:rPr>
                        <a:t>QPR Line Item</a:t>
                      </a:r>
                      <a:endParaRPr lang="en-US" sz="16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600" dirty="0">
                          <a:effectLst/>
                        </a:rPr>
                        <a:t>Performance Measure</a:t>
                      </a:r>
                      <a:endParaRPr lang="en-US" sz="16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600" dirty="0">
                          <a:effectLst/>
                        </a:rPr>
                        <a:t>Related Data Element and Code Value</a:t>
                      </a:r>
                      <a:endParaRPr lang="en-US" sz="1600" dirty="0">
                        <a:effectLst/>
                        <a:latin typeface="Calibri"/>
                        <a:ea typeface="Calibri"/>
                        <a:cs typeface="Times New Roman"/>
                      </a:endParaRPr>
                    </a:p>
                  </a:txBody>
                  <a:tcPr marL="59034" marR="59034" marT="0" marB="0" anchor="ctr"/>
                </a:tc>
              </a:tr>
              <a:tr h="657957">
                <a:tc>
                  <a:txBody>
                    <a:bodyPr/>
                    <a:lstStyle/>
                    <a:p>
                      <a:pPr marL="0" marR="0" algn="ctr">
                        <a:lnSpc>
                          <a:spcPct val="115000"/>
                        </a:lnSpc>
                        <a:spcBef>
                          <a:spcPts val="0"/>
                        </a:spcBef>
                        <a:spcAft>
                          <a:spcPts val="0"/>
                        </a:spcAft>
                      </a:pPr>
                      <a:r>
                        <a:rPr lang="en-US" sz="1400" dirty="0">
                          <a:effectLst/>
                        </a:rPr>
                        <a:t>Training Indicators</a:t>
                      </a:r>
                      <a:endParaRPr lang="en-US" sz="1400" dirty="0">
                        <a:effectLst/>
                        <a:latin typeface="Calibri"/>
                        <a:ea typeface="Calibri"/>
                        <a:cs typeface="Times New Roman"/>
                      </a:endParaRPr>
                    </a:p>
                  </a:txBody>
                  <a:tcPr marL="38356" marR="38356" marT="0" marB="0" vert="vert270"/>
                </a:tc>
                <a:tc>
                  <a:txBody>
                    <a:bodyPr/>
                    <a:lstStyle/>
                    <a:p>
                      <a:pPr marL="0" marR="0" algn="ctr">
                        <a:lnSpc>
                          <a:spcPct val="115000"/>
                        </a:lnSpc>
                        <a:spcBef>
                          <a:spcPts val="0"/>
                        </a:spcBef>
                        <a:spcAft>
                          <a:spcPts val="0"/>
                        </a:spcAft>
                      </a:pPr>
                      <a:r>
                        <a:rPr lang="en-US" sz="1600" dirty="0">
                          <a:effectLst/>
                        </a:rPr>
                        <a:t>4</a:t>
                      </a:r>
                      <a:endParaRPr lang="en-US" sz="1600" dirty="0">
                        <a:effectLst/>
                        <a:latin typeface="Calibri"/>
                        <a:ea typeface="Calibri"/>
                        <a:cs typeface="Times New Roman"/>
                      </a:endParaRPr>
                    </a:p>
                  </a:txBody>
                  <a:tcPr marL="38356" marR="38356" marT="0" marB="0" anchor="ctr"/>
                </a:tc>
                <a:tc>
                  <a:txBody>
                    <a:bodyPr/>
                    <a:lstStyle/>
                    <a:p>
                      <a:pPr marL="0" marR="0">
                        <a:lnSpc>
                          <a:spcPct val="115000"/>
                        </a:lnSpc>
                        <a:spcBef>
                          <a:spcPts val="0"/>
                        </a:spcBef>
                        <a:spcAft>
                          <a:spcPts val="0"/>
                        </a:spcAft>
                      </a:pPr>
                      <a:r>
                        <a:rPr lang="en-US" sz="1600" dirty="0">
                          <a:effectLst/>
                        </a:rPr>
                        <a:t>Number Completed Education/Job Training Activities </a:t>
                      </a:r>
                      <a:endParaRPr lang="en-US" sz="1600" dirty="0">
                        <a:effectLst/>
                        <a:latin typeface="Calibri"/>
                        <a:ea typeface="Calibri"/>
                        <a:cs typeface="Times New Roman"/>
                      </a:endParaRPr>
                    </a:p>
                  </a:txBody>
                  <a:tcPr marL="38356" marR="38356"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0" dirty="0" smtClean="0"/>
                        <a:t>DE 304 Date of  Training Program Completion </a:t>
                      </a:r>
                      <a:r>
                        <a:rPr lang="en-US" sz="1600" b="1" dirty="0" smtClean="0"/>
                        <a:t>AND</a:t>
                      </a:r>
                      <a:endParaRPr lang="en-US" sz="1600" dirty="0" smtClean="0"/>
                    </a:p>
                    <a:p>
                      <a:pPr marL="0" marR="0">
                        <a:lnSpc>
                          <a:spcPct val="115000"/>
                        </a:lnSpc>
                        <a:spcBef>
                          <a:spcPts val="0"/>
                        </a:spcBef>
                        <a:spcAft>
                          <a:spcPts val="0"/>
                        </a:spcAft>
                      </a:pPr>
                      <a:endParaRPr lang="en-US" sz="1600" dirty="0" smtClean="0">
                        <a:effectLst/>
                      </a:endParaRPr>
                    </a:p>
                    <a:p>
                      <a:pPr marL="0" marR="0">
                        <a:lnSpc>
                          <a:spcPct val="115000"/>
                        </a:lnSpc>
                        <a:spcBef>
                          <a:spcPts val="0"/>
                        </a:spcBef>
                        <a:spcAft>
                          <a:spcPts val="0"/>
                        </a:spcAft>
                      </a:pPr>
                      <a:r>
                        <a:rPr lang="en-US" sz="1600" dirty="0" smtClean="0">
                          <a:effectLst/>
                        </a:rPr>
                        <a:t>DE 406 Training Completed #1</a:t>
                      </a:r>
                      <a:r>
                        <a:rPr lang="en-US" sz="1600" baseline="0" dirty="0" smtClean="0">
                          <a:effectLst/>
                        </a:rPr>
                        <a:t> </a:t>
                      </a:r>
                      <a:r>
                        <a:rPr lang="en-US" sz="1600" dirty="0" smtClean="0">
                          <a:effectLst/>
                        </a:rPr>
                        <a:t>= 1, Yes </a:t>
                      </a:r>
                      <a:r>
                        <a:rPr lang="en-US" sz="1600" b="1" dirty="0" smtClean="0">
                          <a:effectLst/>
                        </a:rPr>
                        <a:t>OR</a:t>
                      </a:r>
                    </a:p>
                    <a:p>
                      <a:pPr marL="0" marR="0">
                        <a:lnSpc>
                          <a:spcPct val="115000"/>
                        </a:lnSpc>
                        <a:spcBef>
                          <a:spcPts val="0"/>
                        </a:spcBef>
                        <a:spcAft>
                          <a:spcPts val="0"/>
                        </a:spcAft>
                      </a:pPr>
                      <a:r>
                        <a:rPr lang="en-US" sz="1600" dirty="0" smtClean="0">
                          <a:effectLst/>
                        </a:rPr>
                        <a:t>DE 416 Training Completed #2 = 1, Yes </a:t>
                      </a:r>
                      <a:r>
                        <a:rPr lang="en-US" sz="1600" b="1" dirty="0" smtClean="0">
                          <a:effectLst/>
                        </a:rPr>
                        <a:t>OR</a:t>
                      </a:r>
                    </a:p>
                    <a:p>
                      <a:pPr marL="0" marR="0">
                        <a:lnSpc>
                          <a:spcPct val="115000"/>
                        </a:lnSpc>
                        <a:spcBef>
                          <a:spcPts val="0"/>
                        </a:spcBef>
                        <a:spcAft>
                          <a:spcPts val="0"/>
                        </a:spcAft>
                      </a:pPr>
                      <a:r>
                        <a:rPr lang="en-US" sz="1600" dirty="0" smtClean="0">
                          <a:effectLst/>
                        </a:rPr>
                        <a:t>DE 426 Training Completed #3 = 1, Yes</a:t>
                      </a:r>
                      <a:endParaRPr lang="en-US" sz="1600" dirty="0">
                        <a:effectLst/>
                        <a:latin typeface="Calibri"/>
                        <a:ea typeface="Calibri"/>
                        <a:cs typeface="Times New Roman"/>
                      </a:endParaRPr>
                    </a:p>
                  </a:txBody>
                  <a:tcPr marL="38356" marR="38356" marT="0" marB="0" anchor="ctr"/>
                </a:tc>
              </a:tr>
            </a:tbl>
          </a:graphicData>
        </a:graphic>
      </p:graphicFrame>
      <p:sp>
        <p:nvSpPr>
          <p:cNvPr id="7" name="Title 1"/>
          <p:cNvSpPr txBox="1">
            <a:spLocks/>
          </p:cNvSpPr>
          <p:nvPr/>
        </p:nvSpPr>
        <p:spPr>
          <a:xfrm>
            <a:off x="1981200" y="0"/>
            <a:ext cx="7162800" cy="1066800"/>
          </a:xfrm>
          <a:prstGeom prst="rect">
            <a:avLst/>
          </a:prstGeom>
        </p:spPr>
        <p:txBody>
          <a:bodyPr vert="horz" lIns="91440" tIns="45720" rIns="91440" bIns="45720" rtlCol="0" anchor="ctr" anchorCtr="1">
            <a:normAutofit fontScale="90000" lnSpcReduction="20000"/>
          </a:bodyPr>
          <a:lstStyle>
            <a:lvl1pPr algn="ctr" defTabSz="914400" rtl="0" eaLnBrk="1" latinLnBrk="0" hangingPunct="1">
              <a:spcBef>
                <a:spcPct val="0"/>
              </a:spcBef>
              <a:buNone/>
              <a:defRPr sz="2800" b="1" kern="1200" cap="none" spc="0" baseline="0">
                <a:ln w="12700">
                  <a:noFill/>
                  <a:prstDash val="solid"/>
                </a:ln>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r"/>
            <a:r>
              <a:rPr lang="en-US" dirty="0" smtClean="0">
                <a:latin typeface="Candara" panose="020E0502030303020204" pitchFamily="34" charset="0"/>
              </a:rPr>
              <a:t>H-1B Ready to Work QPR Form 9166</a:t>
            </a:r>
            <a:br>
              <a:rPr lang="en-US" dirty="0" smtClean="0">
                <a:latin typeface="Candara" panose="020E0502030303020204" pitchFamily="34" charset="0"/>
              </a:rPr>
            </a:br>
            <a:r>
              <a:rPr lang="en-US" dirty="0" smtClean="0">
                <a:latin typeface="Candara" panose="020E0502030303020204" pitchFamily="34" charset="0"/>
              </a:rPr>
              <a:t>Section D. 4 </a:t>
            </a:r>
            <a:r>
              <a:rPr lang="en-US" dirty="0">
                <a:latin typeface="Candara" panose="020E0502030303020204" pitchFamily="34" charset="0"/>
              </a:rPr>
              <a:t>Number Completed </a:t>
            </a:r>
            <a:r>
              <a:rPr lang="en-US" dirty="0" smtClean="0">
                <a:latin typeface="Candara" panose="020E0502030303020204" pitchFamily="34" charset="0"/>
              </a:rPr>
              <a:t>Education / Job </a:t>
            </a:r>
            <a:r>
              <a:rPr lang="en-US" dirty="0">
                <a:latin typeface="Candara" panose="020E0502030303020204" pitchFamily="34" charset="0"/>
              </a:rPr>
              <a:t>Training Activities</a:t>
            </a:r>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6213"/>
          <a:stretch/>
        </p:blipFill>
        <p:spPr bwMode="auto">
          <a:xfrm>
            <a:off x="287977" y="1472543"/>
            <a:ext cx="8610600" cy="45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92842"/>
          <a:stretch/>
        </p:blipFill>
        <p:spPr bwMode="auto">
          <a:xfrm>
            <a:off x="287977" y="1238005"/>
            <a:ext cx="8610600" cy="23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171269" y="4939882"/>
            <a:ext cx="288861" cy="375487"/>
          </a:xfrm>
          <a:prstGeom prst="rect">
            <a:avLst/>
          </a:prstGeom>
        </p:spPr>
        <p:txBody>
          <a:bodyPr wrap="none">
            <a:spAutoFit/>
          </a:bodyPr>
          <a:lstStyle/>
          <a:p>
            <a:pPr lvl="0" algn="ctr">
              <a:lnSpc>
                <a:spcPct val="115000"/>
              </a:lnSpc>
            </a:pPr>
            <a:r>
              <a:rPr lang="en-US" sz="1600" dirty="0">
                <a:solidFill>
                  <a:prstClr val="black"/>
                </a:solidFill>
              </a:rPr>
              <a:t>5</a:t>
            </a:r>
            <a:endParaRPr lang="en-US" sz="1600" dirty="0">
              <a:solidFill>
                <a:prstClr val="black"/>
              </a:solidFill>
              <a:ea typeface="Calibri"/>
              <a:cs typeface="Times New Roman"/>
            </a:endParaRPr>
          </a:p>
        </p:txBody>
      </p:sp>
      <p:sp>
        <p:nvSpPr>
          <p:cNvPr id="11" name="Content Placeholder 2"/>
          <p:cNvSpPr>
            <a:spLocks noGrp="1"/>
          </p:cNvSpPr>
          <p:nvPr>
            <p:ph sz="quarter" idx="1"/>
          </p:nvPr>
        </p:nvSpPr>
        <p:spPr>
          <a:xfrm>
            <a:off x="141634" y="4267200"/>
            <a:ext cx="8903286" cy="2422525"/>
          </a:xfrm>
        </p:spPr>
        <p:txBody>
          <a:bodyPr>
            <a:normAutofit fontScale="62500" lnSpcReduction="20000"/>
          </a:bodyPr>
          <a:lstStyle/>
          <a:p>
            <a:pPr marL="0" indent="0">
              <a:buNone/>
            </a:pPr>
            <a:r>
              <a:rPr lang="en-US" sz="2800" b="1" dirty="0" smtClean="0">
                <a:solidFill>
                  <a:schemeClr val="tx1"/>
                </a:solidFill>
                <a:latin typeface="+mn-lt"/>
              </a:rPr>
              <a:t>Definition</a:t>
            </a:r>
            <a:endParaRPr lang="en-US" sz="2500" dirty="0" smtClean="0">
              <a:solidFill>
                <a:schemeClr val="accent2"/>
              </a:solidFill>
              <a:latin typeface="+mn-lt"/>
            </a:endParaRPr>
          </a:p>
          <a:p>
            <a:pPr>
              <a:lnSpc>
                <a:spcPct val="120000"/>
              </a:lnSpc>
            </a:pPr>
            <a:r>
              <a:rPr lang="en-US" sz="2900" dirty="0">
                <a:latin typeface="+mj-lt"/>
              </a:rPr>
              <a:t>The </a:t>
            </a:r>
            <a:r>
              <a:rPr lang="en-US" sz="2900" dirty="0" smtClean="0">
                <a:latin typeface="+mj-lt"/>
              </a:rPr>
              <a:t>total </a:t>
            </a:r>
            <a:r>
              <a:rPr lang="en-US" sz="2900" dirty="0">
                <a:latin typeface="+mj-lt"/>
              </a:rPr>
              <a:t>number of participants that entered an education or job training program that completed all the training activities required of the program </a:t>
            </a:r>
            <a:r>
              <a:rPr lang="en-US" sz="2900" dirty="0" smtClean="0">
                <a:latin typeface="+mj-lt"/>
              </a:rPr>
              <a:t> - i.e. if the training program was a series of classes, they completed all necessary classes. </a:t>
            </a:r>
            <a:endParaRPr lang="en-US" sz="2500" dirty="0" smtClean="0">
              <a:latin typeface="+mj-lt"/>
            </a:endParaRPr>
          </a:p>
          <a:p>
            <a:pPr marL="0" indent="0">
              <a:buNone/>
            </a:pPr>
            <a:r>
              <a:rPr lang="en-US" sz="3000" b="1" dirty="0" smtClean="0">
                <a:solidFill>
                  <a:schemeClr val="tx1"/>
                </a:solidFill>
                <a:latin typeface="+mj-lt"/>
              </a:rPr>
              <a:t>Tips:</a:t>
            </a:r>
          </a:p>
          <a:p>
            <a:pPr>
              <a:lnSpc>
                <a:spcPct val="120000"/>
              </a:lnSpc>
            </a:pPr>
            <a:r>
              <a:rPr lang="en-US" sz="2900" dirty="0" smtClean="0">
                <a:latin typeface="+mj-lt"/>
              </a:rPr>
              <a:t>Training </a:t>
            </a:r>
            <a:r>
              <a:rPr lang="en-US" sz="2900" dirty="0">
                <a:latin typeface="+mj-lt"/>
              </a:rPr>
              <a:t>P</a:t>
            </a:r>
            <a:r>
              <a:rPr lang="en-US" sz="2900" dirty="0" smtClean="0">
                <a:latin typeface="+mj-lt"/>
              </a:rPr>
              <a:t>rogram Completion Outcomes will be aggregated on the QPR once </a:t>
            </a:r>
            <a:r>
              <a:rPr lang="en-US" sz="2900" dirty="0">
                <a:latin typeface="+mj-lt"/>
              </a:rPr>
              <a:t>all training activities AND a </a:t>
            </a:r>
            <a:r>
              <a:rPr lang="en-US" sz="2900" dirty="0" smtClean="0">
                <a:latin typeface="+mj-lt"/>
              </a:rPr>
              <a:t>training program </a:t>
            </a:r>
            <a:r>
              <a:rPr lang="en-US" sz="2900" dirty="0">
                <a:latin typeface="+mj-lt"/>
              </a:rPr>
              <a:t>completion date </a:t>
            </a:r>
            <a:r>
              <a:rPr lang="en-US" sz="2900" dirty="0" smtClean="0">
                <a:latin typeface="+mj-lt"/>
              </a:rPr>
              <a:t>is recorded.</a:t>
            </a:r>
            <a:endParaRPr lang="en-US" sz="2900" dirty="0">
              <a:latin typeface="+mj-lt"/>
            </a:endParaRPr>
          </a:p>
        </p:txBody>
      </p:sp>
    </p:spTree>
    <p:extLst>
      <p:ext uri="{BB962C8B-B14F-4D97-AF65-F5344CB8AC3E}">
        <p14:creationId xmlns:p14="http://schemas.microsoft.com/office/powerpoint/2010/main" val="3448327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0"/>
            <a:ext cx="5410200" cy="1066800"/>
          </a:xfrm>
        </p:spPr>
        <p:txBody>
          <a:bodyPr>
            <a:noAutofit/>
          </a:bodyPr>
          <a:lstStyle/>
          <a:p>
            <a:r>
              <a:rPr lang="en-US" sz="3600" dirty="0" smtClean="0">
                <a:latin typeface="Candara" pitchFamily="34" charset="0"/>
              </a:rPr>
              <a:t>Welcome &amp; Agenda</a:t>
            </a:r>
            <a:endParaRPr lang="en-US" sz="3600" dirty="0">
              <a:latin typeface="Candara"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11" name="Content Placeholder 2"/>
          <p:cNvSpPr txBox="1">
            <a:spLocks/>
          </p:cNvSpPr>
          <p:nvPr/>
        </p:nvSpPr>
        <p:spPr>
          <a:xfrm>
            <a:off x="2286000" y="3844870"/>
            <a:ext cx="4724399" cy="2555929"/>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smtClean="0">
                <a:latin typeface="+mn-lt"/>
              </a:rPr>
              <a:t>H-1B Grants Program Manager</a:t>
            </a:r>
          </a:p>
          <a:p>
            <a:pPr marL="0" indent="0" algn="ctr">
              <a:buFont typeface="Arial" pitchFamily="34" charset="0"/>
              <a:buNone/>
            </a:pPr>
            <a:r>
              <a:rPr lang="en-US" sz="2400" dirty="0" smtClean="0">
                <a:latin typeface="+mn-lt"/>
              </a:rPr>
              <a:t>Megan Baird</a:t>
            </a:r>
          </a:p>
          <a:p>
            <a:pPr marL="0" indent="0" algn="ctr">
              <a:buNone/>
            </a:pPr>
            <a:r>
              <a:rPr lang="en-US" sz="2400" b="1" dirty="0" smtClean="0">
                <a:latin typeface="+mn-lt"/>
              </a:rPr>
              <a:t>Performance Reporting TA</a:t>
            </a:r>
          </a:p>
          <a:p>
            <a:pPr marL="0" indent="0" algn="ctr">
              <a:buNone/>
            </a:pPr>
            <a:r>
              <a:rPr lang="en-US" sz="2400" dirty="0" smtClean="0">
                <a:latin typeface="+mn-lt"/>
              </a:rPr>
              <a:t>Ayreen </a:t>
            </a:r>
            <a:r>
              <a:rPr lang="en-US" sz="2400" dirty="0" err="1" smtClean="0">
                <a:latin typeface="+mn-lt"/>
              </a:rPr>
              <a:t>Cadwallader</a:t>
            </a:r>
            <a:endParaRPr lang="en-US" sz="2400" dirty="0" smtClean="0">
              <a:latin typeface="+mn-lt"/>
            </a:endParaRPr>
          </a:p>
          <a:p>
            <a:pPr marL="0" indent="0" algn="ctr">
              <a:buNone/>
            </a:pPr>
            <a:r>
              <a:rPr lang="en-US" sz="2400" dirty="0" smtClean="0">
                <a:latin typeface="+mn-lt"/>
              </a:rPr>
              <a:t>Kevin Mauro </a:t>
            </a:r>
            <a:endParaRPr lang="en-US" sz="2400" dirty="0">
              <a:latin typeface="+mn-lt"/>
            </a:endParaRPr>
          </a:p>
        </p:txBody>
      </p:sp>
      <p:sp>
        <p:nvSpPr>
          <p:cNvPr id="14" name="TextBox 19"/>
          <p:cNvSpPr txBox="1"/>
          <p:nvPr/>
        </p:nvSpPr>
        <p:spPr>
          <a:xfrm>
            <a:off x="628650" y="1371600"/>
            <a:ext cx="8001000"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i="1" dirty="0" smtClean="0">
                <a:solidFill>
                  <a:schemeClr val="accent5">
                    <a:lumMod val="75000"/>
                  </a:schemeClr>
                </a:solidFill>
                <a:effectLst>
                  <a:outerShdw blurRad="38100" dist="38100" dir="2700000" algn="tl">
                    <a:srgbClr val="000000">
                      <a:alpha val="43137"/>
                    </a:srgbClr>
                  </a:outerShdw>
                </a:effectLst>
                <a:latin typeface="Candara" pitchFamily="34" charset="0"/>
              </a:rPr>
              <a:t>H-1B RTW Performance Reporting </a:t>
            </a:r>
          </a:p>
          <a:p>
            <a:pPr algn="ctr"/>
            <a:r>
              <a:rPr lang="en-US" sz="3200" b="1" i="1" dirty="0" smtClean="0">
                <a:solidFill>
                  <a:schemeClr val="accent5">
                    <a:lumMod val="75000"/>
                  </a:schemeClr>
                </a:solidFill>
                <a:effectLst>
                  <a:outerShdw blurRad="38100" dist="38100" dir="2700000" algn="tl">
                    <a:srgbClr val="000000">
                      <a:alpha val="43137"/>
                    </a:srgbClr>
                  </a:outerShdw>
                </a:effectLst>
                <a:latin typeface="Candara" pitchFamily="34" charset="0"/>
              </a:rPr>
              <a:t>Technical Assistance</a:t>
            </a:r>
            <a:endParaRPr lang="en-US" sz="3200" b="1" dirty="0">
              <a:solidFill>
                <a:schemeClr val="accent5">
                  <a:lumMod val="75000"/>
                </a:schemeClr>
              </a:solidFill>
              <a:latin typeface="Candara" pitchFamily="34" charset="0"/>
            </a:endParaRPr>
          </a:p>
        </p:txBody>
      </p:sp>
      <p:pic>
        <p:nvPicPr>
          <p:cNvPr id="10"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8" name="Content Placeholder 2"/>
          <p:cNvSpPr txBox="1">
            <a:spLocks/>
          </p:cNvSpPr>
          <p:nvPr/>
        </p:nvSpPr>
        <p:spPr>
          <a:xfrm>
            <a:off x="381000" y="2698756"/>
            <a:ext cx="8248650" cy="806444"/>
          </a:xfrm>
          <a:prstGeom prst="rect">
            <a:avLst/>
          </a:prstGeom>
          <a:solidFill>
            <a:schemeClr val="tx2">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smtClean="0">
                <a:solidFill>
                  <a:schemeClr val="accent2">
                    <a:lumMod val="75000"/>
                  </a:schemeClr>
                </a:solidFill>
                <a:latin typeface="Cambria" panose="02040503050406030204" pitchFamily="18" charset="0"/>
              </a:rPr>
              <a:t>HUB Aggregation Rules</a:t>
            </a:r>
            <a:endParaRPr lang="en-US" sz="4400" dirty="0">
              <a:solidFill>
                <a:schemeClr val="accent2">
                  <a:lumMod val="75000"/>
                </a:schemeClr>
              </a:solidFill>
              <a:latin typeface="Cambria" panose="02040503050406030204" pitchFamily="18" charset="0"/>
            </a:endParaRPr>
          </a:p>
        </p:txBody>
      </p:sp>
    </p:spTree>
    <p:extLst>
      <p:ext uri="{BB962C8B-B14F-4D97-AF65-F5344CB8AC3E}">
        <p14:creationId xmlns:p14="http://schemas.microsoft.com/office/powerpoint/2010/main" val="12251744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40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62290279"/>
              </p:ext>
            </p:extLst>
          </p:nvPr>
        </p:nvGraphicFramePr>
        <p:xfrm>
          <a:off x="211778" y="1981200"/>
          <a:ext cx="8686799" cy="2375505"/>
        </p:xfrm>
        <a:graphic>
          <a:graphicData uri="http://schemas.openxmlformats.org/drawingml/2006/table">
            <a:tbl>
              <a:tblPr firstRow="1" firstCol="1" bandRow="1">
                <a:tableStyleId>{5C22544A-7EE6-4342-B048-85BDC9FD1C3A}</a:tableStyleId>
              </a:tblPr>
              <a:tblGrid>
                <a:gridCol w="457200"/>
                <a:gridCol w="1066800"/>
                <a:gridCol w="2590800"/>
                <a:gridCol w="4571999"/>
              </a:tblGrid>
              <a:tr h="657957">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38356" marR="38356" marT="0" marB="0"/>
                </a:tc>
                <a:tc>
                  <a:txBody>
                    <a:bodyPr/>
                    <a:lstStyle/>
                    <a:p>
                      <a:pPr marL="0" marR="0" algn="ctr">
                        <a:lnSpc>
                          <a:spcPct val="115000"/>
                        </a:lnSpc>
                        <a:spcBef>
                          <a:spcPts val="0"/>
                        </a:spcBef>
                        <a:spcAft>
                          <a:spcPts val="0"/>
                        </a:spcAft>
                      </a:pPr>
                      <a:r>
                        <a:rPr lang="en-US" sz="1400" dirty="0">
                          <a:effectLst/>
                        </a:rPr>
                        <a:t>QPR Line Item</a:t>
                      </a:r>
                      <a:endParaRPr lang="en-US" sz="14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400" dirty="0">
                          <a:effectLst/>
                        </a:rPr>
                        <a:t>Performance Measure</a:t>
                      </a:r>
                      <a:endParaRPr lang="en-US" sz="14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400" dirty="0">
                          <a:effectLst/>
                        </a:rPr>
                        <a:t>Related Data Element and Code Value</a:t>
                      </a:r>
                      <a:endParaRPr lang="en-US" sz="1400" dirty="0">
                        <a:effectLst/>
                        <a:latin typeface="Calibri"/>
                        <a:ea typeface="Calibri"/>
                        <a:cs typeface="Times New Roman"/>
                      </a:endParaRPr>
                    </a:p>
                  </a:txBody>
                  <a:tcPr marL="59034" marR="59034" marT="0" marB="0" anchor="ctr"/>
                </a:tc>
              </a:tr>
              <a:tr h="657957">
                <a:tc>
                  <a:txBody>
                    <a:bodyPr/>
                    <a:lstStyle/>
                    <a:p>
                      <a:pPr marL="0" marR="0" algn="ctr">
                        <a:lnSpc>
                          <a:spcPct val="115000"/>
                        </a:lnSpc>
                        <a:spcBef>
                          <a:spcPts val="0"/>
                        </a:spcBef>
                        <a:spcAft>
                          <a:spcPts val="0"/>
                        </a:spcAft>
                      </a:pPr>
                      <a:r>
                        <a:rPr lang="en-US" sz="1400" dirty="0">
                          <a:effectLst/>
                        </a:rPr>
                        <a:t>Training Indicators</a:t>
                      </a:r>
                      <a:endParaRPr lang="en-US" sz="1400" dirty="0">
                        <a:effectLst/>
                        <a:latin typeface="Calibri"/>
                        <a:ea typeface="Calibri"/>
                        <a:cs typeface="Times New Roman"/>
                      </a:endParaRPr>
                    </a:p>
                  </a:txBody>
                  <a:tcPr marL="38356" marR="38356" marT="0" marB="0" vert="vert270"/>
                </a:tc>
                <a:tc>
                  <a:txBody>
                    <a:bodyPr/>
                    <a:lstStyle/>
                    <a:p>
                      <a:pPr marL="0" marR="0" algn="ctr">
                        <a:lnSpc>
                          <a:spcPct val="115000"/>
                        </a:lnSpc>
                        <a:spcBef>
                          <a:spcPts val="0"/>
                        </a:spcBef>
                        <a:spcAft>
                          <a:spcPts val="0"/>
                        </a:spcAft>
                      </a:pPr>
                      <a:r>
                        <a:rPr lang="en-US" sz="1400">
                          <a:effectLst/>
                        </a:rPr>
                        <a:t>5</a:t>
                      </a:r>
                      <a:endParaRPr lang="en-US" sz="1400">
                        <a:effectLst/>
                        <a:latin typeface="Calibri"/>
                        <a:ea typeface="Calibri"/>
                        <a:cs typeface="Times New Roman"/>
                      </a:endParaRPr>
                    </a:p>
                  </a:txBody>
                  <a:tcPr marL="38356" marR="38356" marT="0" marB="0" anchor="ctr"/>
                </a:tc>
                <a:tc>
                  <a:txBody>
                    <a:bodyPr/>
                    <a:lstStyle/>
                    <a:p>
                      <a:pPr marL="0" marR="0">
                        <a:lnSpc>
                          <a:spcPct val="115000"/>
                        </a:lnSpc>
                        <a:spcBef>
                          <a:spcPts val="0"/>
                        </a:spcBef>
                        <a:spcAft>
                          <a:spcPts val="0"/>
                        </a:spcAft>
                      </a:pPr>
                      <a:r>
                        <a:rPr lang="en-US" sz="1400" dirty="0">
                          <a:effectLst/>
                        </a:rPr>
                        <a:t>Number Completed On-the-Job Training Activities</a:t>
                      </a:r>
                      <a:endParaRPr lang="en-US" sz="1400" dirty="0">
                        <a:effectLst/>
                        <a:latin typeface="Calibri"/>
                        <a:ea typeface="Calibri"/>
                        <a:cs typeface="Times New Roman"/>
                      </a:endParaRPr>
                    </a:p>
                  </a:txBody>
                  <a:tcPr marL="38356" marR="38356" marT="0" marB="0" anchor="ctr"/>
                </a:tc>
                <a:tc>
                  <a:txBody>
                    <a:bodyPr/>
                    <a:lstStyle/>
                    <a:p>
                      <a:pPr marL="0" marR="0">
                        <a:lnSpc>
                          <a:spcPct val="115000"/>
                        </a:lnSpc>
                        <a:spcBef>
                          <a:spcPts val="0"/>
                        </a:spcBef>
                        <a:spcAft>
                          <a:spcPts val="0"/>
                        </a:spcAft>
                      </a:pPr>
                      <a:r>
                        <a:rPr lang="en-US" sz="1400" b="0" dirty="0" smtClean="0">
                          <a:effectLst/>
                          <a:latin typeface="+mn-lt"/>
                        </a:rPr>
                        <a:t>DE 406, </a:t>
                      </a:r>
                      <a:r>
                        <a:rPr lang="en-US" sz="1400" b="0" baseline="0" dirty="0" smtClean="0">
                          <a:effectLst/>
                          <a:latin typeface="+mn-lt"/>
                        </a:rPr>
                        <a:t>DE 416 or DE 426, Completed Training Activity #1, #2, #3 = 1, Yes </a:t>
                      </a:r>
                      <a:r>
                        <a:rPr lang="en-US" sz="1400" b="1" baseline="0" dirty="0" smtClean="0">
                          <a:effectLst/>
                          <a:latin typeface="+mn-lt"/>
                        </a:rPr>
                        <a:t>AND</a:t>
                      </a:r>
                      <a:endParaRPr lang="en-US" sz="1400" b="1" dirty="0" smtClean="0">
                        <a:effectLst/>
                        <a:latin typeface="+mn-lt"/>
                      </a:endParaRPr>
                    </a:p>
                    <a:p>
                      <a:pPr marL="0" marR="0">
                        <a:lnSpc>
                          <a:spcPct val="115000"/>
                        </a:lnSpc>
                        <a:spcBef>
                          <a:spcPts val="0"/>
                        </a:spcBef>
                        <a:spcAft>
                          <a:spcPts val="0"/>
                        </a:spcAft>
                      </a:pPr>
                      <a:endParaRPr lang="en-US" sz="1400" dirty="0" smtClean="0">
                        <a:effectLst/>
                        <a:latin typeface="+mn-lt"/>
                      </a:endParaRPr>
                    </a:p>
                    <a:p>
                      <a:pPr marL="0" marR="0">
                        <a:lnSpc>
                          <a:spcPct val="115000"/>
                        </a:lnSpc>
                        <a:spcBef>
                          <a:spcPts val="0"/>
                        </a:spcBef>
                        <a:spcAft>
                          <a:spcPts val="0"/>
                        </a:spcAft>
                      </a:pPr>
                      <a:r>
                        <a:rPr lang="en-US" sz="1400" dirty="0" smtClean="0">
                          <a:effectLst/>
                          <a:latin typeface="+mn-lt"/>
                        </a:rPr>
                        <a:t>DE 402</a:t>
                      </a:r>
                      <a:r>
                        <a:rPr lang="en-US" sz="1400" baseline="0" dirty="0" smtClean="0">
                          <a:effectLst/>
                          <a:latin typeface="+mn-lt"/>
                        </a:rPr>
                        <a:t> – 404 </a:t>
                      </a:r>
                      <a:r>
                        <a:rPr lang="en-US" sz="1400" dirty="0" smtClean="0">
                          <a:effectLst/>
                          <a:latin typeface="+mn-lt"/>
                        </a:rPr>
                        <a:t>Type of Training Service #1</a:t>
                      </a:r>
                    </a:p>
                    <a:p>
                      <a:pPr marL="0" marR="0">
                        <a:lnSpc>
                          <a:spcPct val="115000"/>
                        </a:lnSpc>
                        <a:spcBef>
                          <a:spcPts val="0"/>
                        </a:spcBef>
                        <a:spcAft>
                          <a:spcPts val="0"/>
                        </a:spcAft>
                      </a:pPr>
                      <a:r>
                        <a:rPr lang="en-US" sz="1400" dirty="0" smtClean="0">
                          <a:effectLst/>
                          <a:latin typeface="+mn-lt"/>
                        </a:rPr>
                        <a:t>DE</a:t>
                      </a:r>
                      <a:r>
                        <a:rPr lang="en-US" sz="1400" baseline="0" dirty="0" smtClean="0">
                          <a:effectLst/>
                          <a:latin typeface="+mn-lt"/>
                        </a:rPr>
                        <a:t> 412 – 414 </a:t>
                      </a:r>
                      <a:r>
                        <a:rPr lang="en-US" sz="1400" dirty="0" smtClean="0">
                          <a:effectLst/>
                          <a:latin typeface="+mn-lt"/>
                        </a:rPr>
                        <a:t>Type of Training Service #2 </a:t>
                      </a:r>
                    </a:p>
                    <a:p>
                      <a:pPr marL="0" marR="0">
                        <a:lnSpc>
                          <a:spcPct val="115000"/>
                        </a:lnSpc>
                        <a:spcBef>
                          <a:spcPts val="0"/>
                        </a:spcBef>
                        <a:spcAft>
                          <a:spcPts val="0"/>
                        </a:spcAft>
                      </a:pPr>
                      <a:r>
                        <a:rPr lang="en-US" sz="1400" dirty="0" smtClean="0">
                          <a:effectLst/>
                          <a:latin typeface="+mn-lt"/>
                        </a:rPr>
                        <a:t>DE</a:t>
                      </a:r>
                      <a:r>
                        <a:rPr lang="en-US" sz="1400" baseline="0" dirty="0" smtClean="0">
                          <a:effectLst/>
                          <a:latin typeface="+mn-lt"/>
                        </a:rPr>
                        <a:t> 422 – 424 </a:t>
                      </a:r>
                      <a:r>
                        <a:rPr lang="en-US" sz="1400" dirty="0" smtClean="0">
                          <a:effectLst/>
                          <a:latin typeface="+mn-lt"/>
                        </a:rPr>
                        <a:t>Type of Training Service #3</a:t>
                      </a:r>
                    </a:p>
                    <a:p>
                      <a:pPr marL="0" marR="0">
                        <a:lnSpc>
                          <a:spcPct val="115000"/>
                        </a:lnSpc>
                        <a:spcBef>
                          <a:spcPts val="0"/>
                        </a:spcBef>
                        <a:spcAft>
                          <a:spcPts val="0"/>
                        </a:spcAft>
                      </a:pPr>
                      <a:r>
                        <a:rPr lang="en-US" sz="1400" b="0" dirty="0" smtClean="0">
                          <a:effectLst/>
                          <a:latin typeface="+mn-lt"/>
                        </a:rPr>
                        <a:t>= 1, On-the-Job Training</a:t>
                      </a:r>
                      <a:endParaRPr lang="en-US" sz="1400" b="0" dirty="0">
                        <a:effectLst/>
                        <a:latin typeface="+mn-lt"/>
                        <a:ea typeface="Calibri"/>
                        <a:cs typeface="Times New Roman"/>
                      </a:endParaRPr>
                    </a:p>
                  </a:txBody>
                  <a:tcPr marL="38356" marR="38356" marT="0" marB="0" anchor="ctr"/>
                </a:tc>
              </a:tr>
            </a:tbl>
          </a:graphicData>
        </a:graphic>
      </p:graphicFrame>
      <p:sp>
        <p:nvSpPr>
          <p:cNvPr id="7" name="Title 1"/>
          <p:cNvSpPr txBox="1">
            <a:spLocks/>
          </p:cNvSpPr>
          <p:nvPr/>
        </p:nvSpPr>
        <p:spPr>
          <a:xfrm>
            <a:off x="3200400" y="0"/>
            <a:ext cx="5943600" cy="1066800"/>
          </a:xfrm>
          <a:prstGeom prst="rect">
            <a:avLst/>
          </a:prstGeom>
        </p:spPr>
        <p:txBody>
          <a:bodyPr vert="horz" lIns="91440" tIns="45720" rIns="91440" bIns="45720" rtlCol="0" anchor="ctr" anchorCtr="1">
            <a:normAutofit fontScale="97500"/>
          </a:bodyPr>
          <a:lstStyle>
            <a:lvl1pPr algn="ctr" defTabSz="914400" rtl="0" eaLnBrk="1" latinLnBrk="0" hangingPunct="1">
              <a:spcBef>
                <a:spcPct val="0"/>
              </a:spcBef>
              <a:buNone/>
              <a:defRPr sz="2800" b="1" kern="1200" cap="none" spc="0" baseline="0">
                <a:ln w="12700">
                  <a:noFill/>
                  <a:prstDash val="solid"/>
                </a:ln>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r"/>
            <a:r>
              <a:rPr lang="en-US" dirty="0" smtClean="0">
                <a:latin typeface="Candara" panose="020E0502030303020204" pitchFamily="34" charset="0"/>
              </a:rPr>
              <a:t>H-1B Ready to Work QPR Form 9166</a:t>
            </a:r>
            <a:br>
              <a:rPr lang="en-US" dirty="0" smtClean="0">
                <a:latin typeface="Candara" panose="020E0502030303020204" pitchFamily="34" charset="0"/>
              </a:rPr>
            </a:br>
            <a:r>
              <a:rPr lang="en-US" dirty="0" smtClean="0">
                <a:latin typeface="Candara" panose="020E0502030303020204" pitchFamily="34" charset="0"/>
              </a:rPr>
              <a:t>Section D. Training Program Services</a:t>
            </a:r>
            <a:endParaRPr lang="en-US" dirty="0">
              <a:latin typeface="Candara" panose="020E0502030303020204" pitchFamily="34" charset="0"/>
            </a:endParaRPr>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6213"/>
          <a:stretch/>
        </p:blipFill>
        <p:spPr bwMode="auto">
          <a:xfrm>
            <a:off x="287977" y="1472543"/>
            <a:ext cx="8610600" cy="45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92842"/>
          <a:stretch/>
        </p:blipFill>
        <p:spPr bwMode="auto">
          <a:xfrm>
            <a:off x="287977" y="1238005"/>
            <a:ext cx="8610600" cy="23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a:spLocks noGrp="1"/>
          </p:cNvSpPr>
          <p:nvPr>
            <p:ph sz="quarter" idx="1"/>
          </p:nvPr>
        </p:nvSpPr>
        <p:spPr>
          <a:xfrm>
            <a:off x="211777" y="4495800"/>
            <a:ext cx="8686800" cy="2286000"/>
          </a:xfrm>
        </p:spPr>
        <p:txBody>
          <a:bodyPr>
            <a:noAutofit/>
          </a:bodyPr>
          <a:lstStyle/>
          <a:p>
            <a:pPr marL="0" indent="0">
              <a:buNone/>
            </a:pPr>
            <a:r>
              <a:rPr lang="en-US" sz="2000" b="1" dirty="0">
                <a:solidFill>
                  <a:schemeClr val="tx1"/>
                </a:solidFill>
                <a:latin typeface="+mj-lt"/>
              </a:rPr>
              <a:t>Tips:</a:t>
            </a:r>
          </a:p>
          <a:p>
            <a:r>
              <a:rPr lang="en-US" sz="1800" dirty="0" smtClean="0">
                <a:latin typeface="+mn-lt"/>
              </a:rPr>
              <a:t>OJT Program Completion Outcomes will be reported for those participants that enrolled in OJT training</a:t>
            </a:r>
            <a:r>
              <a:rPr lang="en-US" sz="1800" dirty="0">
                <a:latin typeface="+mn-lt"/>
              </a:rPr>
              <a:t>,</a:t>
            </a:r>
            <a:r>
              <a:rPr lang="en-US" sz="1800" dirty="0" smtClean="0">
                <a:latin typeface="+mn-lt"/>
              </a:rPr>
              <a:t> completed the training, and has a date of training program completion.  </a:t>
            </a:r>
            <a:endParaRPr lang="en-US" sz="1800" dirty="0">
              <a:latin typeface="+mn-lt"/>
            </a:endParaRPr>
          </a:p>
        </p:txBody>
      </p:sp>
    </p:spTree>
    <p:extLst>
      <p:ext uri="{BB962C8B-B14F-4D97-AF65-F5344CB8AC3E}">
        <p14:creationId xmlns:p14="http://schemas.microsoft.com/office/powerpoint/2010/main" val="8134718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41</a:t>
            </a:fld>
            <a:endParaRPr lang="en-US"/>
          </a:p>
        </p:txBody>
      </p:sp>
      <p:sp>
        <p:nvSpPr>
          <p:cNvPr id="5" name="Title 1"/>
          <p:cNvSpPr txBox="1">
            <a:spLocks/>
          </p:cNvSpPr>
          <p:nvPr/>
        </p:nvSpPr>
        <p:spPr>
          <a:xfrm>
            <a:off x="1524000" y="0"/>
            <a:ext cx="7620000" cy="1066800"/>
          </a:xfrm>
          <a:prstGeom prst="rect">
            <a:avLst/>
          </a:prstGeom>
        </p:spPr>
        <p:txBody>
          <a:bodyPr vert="horz" lIns="91440" tIns="45720" rIns="91440" bIns="45720" rtlCol="0" anchor="ctr" anchorCtr="1">
            <a:normAutofit fontScale="90000" lnSpcReduction="20000"/>
          </a:bodyPr>
          <a:lstStyle>
            <a:lvl1pPr algn="ctr" defTabSz="914400" rtl="0" eaLnBrk="1" latinLnBrk="0" hangingPunct="1">
              <a:spcBef>
                <a:spcPct val="0"/>
              </a:spcBef>
              <a:buNone/>
              <a:defRPr sz="2800" b="1" kern="1200" cap="none" spc="0" baseline="0">
                <a:ln w="12700">
                  <a:noFill/>
                  <a:prstDash val="solid"/>
                </a:ln>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r"/>
            <a:r>
              <a:rPr lang="en-US" dirty="0" smtClean="0">
                <a:latin typeface="Candara" panose="020E0502030303020204" pitchFamily="34" charset="0"/>
              </a:rPr>
              <a:t>H-1B Ready to Work QPR Form 9166</a:t>
            </a:r>
            <a:br>
              <a:rPr lang="en-US" dirty="0" smtClean="0">
                <a:latin typeface="Candara" panose="020E0502030303020204" pitchFamily="34" charset="0"/>
              </a:rPr>
            </a:br>
            <a:r>
              <a:rPr lang="en-US" dirty="0" smtClean="0">
                <a:latin typeface="Candara" panose="020E0502030303020204" pitchFamily="34" charset="0"/>
              </a:rPr>
              <a:t>Section </a:t>
            </a:r>
            <a:r>
              <a:rPr lang="en-US" dirty="0">
                <a:latin typeface="Candara" panose="020E0502030303020204" pitchFamily="34" charset="0"/>
              </a:rPr>
              <a:t>E.1 Number Completed Training Activities and Obtained a Credential</a:t>
            </a:r>
          </a:p>
        </p:txBody>
      </p:sp>
      <p:pic>
        <p:nvPicPr>
          <p:cNvPr id="6"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1755266977"/>
              </p:ext>
            </p:extLst>
          </p:nvPr>
        </p:nvGraphicFramePr>
        <p:xfrm>
          <a:off x="139040" y="2133600"/>
          <a:ext cx="8686799" cy="1743276"/>
        </p:xfrm>
        <a:graphic>
          <a:graphicData uri="http://schemas.openxmlformats.org/drawingml/2006/table">
            <a:tbl>
              <a:tblPr firstRow="1" firstCol="1" bandRow="1">
                <a:tableStyleId>{5C22544A-7EE6-4342-B048-85BDC9FD1C3A}</a:tableStyleId>
              </a:tblPr>
              <a:tblGrid>
                <a:gridCol w="729069"/>
                <a:gridCol w="1175931"/>
                <a:gridCol w="2895600"/>
                <a:gridCol w="3886199"/>
              </a:tblGrid>
              <a:tr h="621612">
                <a:tc rowSpan="2">
                  <a:txBody>
                    <a:bodyPr/>
                    <a:lstStyle/>
                    <a:p>
                      <a:pPr marL="0" marR="0" algn="ctr">
                        <a:lnSpc>
                          <a:spcPct val="115000"/>
                        </a:lnSpc>
                        <a:spcBef>
                          <a:spcPts val="0"/>
                        </a:spcBef>
                        <a:spcAft>
                          <a:spcPts val="0"/>
                        </a:spcAft>
                      </a:pPr>
                      <a:r>
                        <a:rPr lang="en-US" sz="1600" dirty="0">
                          <a:effectLst/>
                        </a:rPr>
                        <a:t>Education </a:t>
                      </a:r>
                      <a:br>
                        <a:rPr lang="en-US" sz="1600" dirty="0">
                          <a:effectLst/>
                        </a:rPr>
                      </a:br>
                      <a:r>
                        <a:rPr lang="en-US" sz="1600" dirty="0">
                          <a:effectLst/>
                        </a:rPr>
                        <a:t>Outcomes</a:t>
                      </a:r>
                      <a:endParaRPr lang="en-US" sz="1600" dirty="0">
                        <a:effectLst/>
                        <a:latin typeface="Calibri"/>
                        <a:ea typeface="Calibri"/>
                        <a:cs typeface="Times New Roman"/>
                      </a:endParaRPr>
                    </a:p>
                  </a:txBody>
                  <a:tcPr marL="50165" marR="50165" marT="0" marB="0" vert="vert270" anchor="ctr"/>
                </a:tc>
                <a:tc>
                  <a:txBody>
                    <a:bodyPr/>
                    <a:lstStyle/>
                    <a:p>
                      <a:pPr marL="0" marR="0" algn="ctr">
                        <a:lnSpc>
                          <a:spcPct val="115000"/>
                        </a:lnSpc>
                        <a:spcBef>
                          <a:spcPts val="0"/>
                        </a:spcBef>
                        <a:spcAft>
                          <a:spcPts val="0"/>
                        </a:spcAft>
                      </a:pPr>
                      <a:r>
                        <a:rPr lang="en-US" sz="1600" dirty="0">
                          <a:effectLst/>
                        </a:rPr>
                        <a:t>QPR Line Item</a:t>
                      </a:r>
                      <a:endParaRPr lang="en-US" sz="16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600" dirty="0">
                          <a:effectLst/>
                        </a:rPr>
                        <a:t>Performance Measure</a:t>
                      </a:r>
                      <a:endParaRPr lang="en-US" sz="16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600" dirty="0">
                          <a:effectLst/>
                        </a:rPr>
                        <a:t>Related Data Element and Code Value</a:t>
                      </a:r>
                      <a:endParaRPr lang="en-US" sz="1600" dirty="0">
                        <a:effectLst/>
                        <a:latin typeface="Calibri"/>
                        <a:ea typeface="Calibri"/>
                        <a:cs typeface="Times New Roman"/>
                      </a:endParaRPr>
                    </a:p>
                  </a:txBody>
                  <a:tcPr marL="59034" marR="59034" marT="0" marB="0" anchor="ctr"/>
                </a:tc>
              </a:tr>
              <a:tr h="621612">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rPr>
                        <a:t>1</a:t>
                      </a:r>
                      <a:endParaRPr lang="en-US" sz="1600" dirty="0">
                        <a:effectLst/>
                        <a:latin typeface="Calibri"/>
                        <a:ea typeface="Calibri"/>
                        <a:cs typeface="Times New Roman"/>
                      </a:endParaRPr>
                    </a:p>
                  </a:txBody>
                  <a:tcPr marL="50165" marR="50165" marT="0" marB="0" anchor="ctr"/>
                </a:tc>
                <a:tc>
                  <a:txBody>
                    <a:bodyPr/>
                    <a:lstStyle/>
                    <a:p>
                      <a:pPr marL="0" marR="0">
                        <a:lnSpc>
                          <a:spcPct val="115000"/>
                        </a:lnSpc>
                        <a:spcBef>
                          <a:spcPts val="0"/>
                        </a:spcBef>
                        <a:spcAft>
                          <a:spcPts val="0"/>
                        </a:spcAft>
                      </a:pPr>
                      <a:r>
                        <a:rPr lang="en-US" sz="1600" dirty="0">
                          <a:effectLst/>
                        </a:rPr>
                        <a:t>Number Completed Program Activities and Obtained a Credential</a:t>
                      </a:r>
                      <a:endParaRPr lang="en-US" sz="1600" dirty="0">
                        <a:effectLst/>
                        <a:latin typeface="Calibri"/>
                        <a:ea typeface="Calibri"/>
                        <a:cs typeface="Times New Roman"/>
                      </a:endParaRPr>
                    </a:p>
                  </a:txBody>
                  <a:tcPr marL="50165" marR="50165" marT="0" marB="0" anchor="ctr"/>
                </a:tc>
                <a:tc>
                  <a:txBody>
                    <a:bodyPr/>
                    <a:lstStyle/>
                    <a:p>
                      <a:pPr marL="0" marR="0">
                        <a:lnSpc>
                          <a:spcPct val="115000"/>
                        </a:lnSpc>
                        <a:spcBef>
                          <a:spcPts val="0"/>
                        </a:spcBef>
                        <a:spcAft>
                          <a:spcPts val="0"/>
                        </a:spcAft>
                      </a:pPr>
                      <a:r>
                        <a:rPr lang="en-US" sz="1600" dirty="0" smtClean="0">
                          <a:effectLst/>
                        </a:rPr>
                        <a:t>DE 304 Date </a:t>
                      </a:r>
                      <a:r>
                        <a:rPr lang="en-US" sz="1600" dirty="0">
                          <a:effectLst/>
                        </a:rPr>
                        <a:t>of </a:t>
                      </a:r>
                      <a:r>
                        <a:rPr lang="en-US" sz="1600" dirty="0" smtClean="0">
                          <a:effectLst/>
                        </a:rPr>
                        <a:t>Training Program Completion AND</a:t>
                      </a:r>
                    </a:p>
                    <a:p>
                      <a:pPr marL="0" marR="0">
                        <a:lnSpc>
                          <a:spcPct val="115000"/>
                        </a:lnSpc>
                        <a:spcBef>
                          <a:spcPts val="0"/>
                        </a:spcBef>
                        <a:spcAft>
                          <a:spcPts val="0"/>
                        </a:spcAft>
                      </a:pPr>
                      <a:r>
                        <a:rPr lang="en-US" sz="1600" dirty="0" smtClean="0">
                          <a:effectLst/>
                        </a:rPr>
                        <a:t>DE</a:t>
                      </a:r>
                      <a:r>
                        <a:rPr lang="en-US" sz="1600" baseline="0" dirty="0" smtClean="0">
                          <a:effectLst/>
                        </a:rPr>
                        <a:t> 601, DE 611 and DE 621 </a:t>
                      </a:r>
                      <a:r>
                        <a:rPr lang="en-US" sz="1600" dirty="0" smtClean="0">
                          <a:effectLst/>
                        </a:rPr>
                        <a:t>Type of Recognized Credential #1</a:t>
                      </a:r>
                      <a:r>
                        <a:rPr lang="en-US" sz="1600" baseline="0" dirty="0" smtClean="0">
                          <a:effectLst/>
                        </a:rPr>
                        <a:t>, #2, and #3 </a:t>
                      </a:r>
                      <a:r>
                        <a:rPr lang="en-US" sz="1600" dirty="0" smtClean="0">
                          <a:effectLst/>
                        </a:rPr>
                        <a:t>&gt; 0 </a:t>
                      </a:r>
                    </a:p>
                  </a:txBody>
                  <a:tcPr marL="50165" marR="50165" marT="0" marB="0" anchor="ctr"/>
                </a:tc>
              </a:tr>
            </a:tbl>
          </a:graphicData>
        </a:graphic>
      </p:graphicFrame>
      <p:pic>
        <p:nvPicPr>
          <p:cNvPr id="9"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b="66993"/>
          <a:stretch/>
        </p:blipFill>
        <p:spPr bwMode="auto">
          <a:xfrm>
            <a:off x="177140" y="1227116"/>
            <a:ext cx="8610600" cy="799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259466" y="3886200"/>
            <a:ext cx="8686800" cy="2743200"/>
          </a:xfrm>
          <a:prstGeom prst="rect">
            <a:avLst/>
          </a:prstGeom>
        </p:spPr>
        <p:txBody>
          <a:bodyPr>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spcAft>
                <a:spcPts val="0"/>
              </a:spcAft>
              <a:buNone/>
            </a:pPr>
            <a:r>
              <a:rPr lang="en-US" sz="1800" b="1" dirty="0" smtClean="0">
                <a:solidFill>
                  <a:schemeClr val="tx1"/>
                </a:solidFill>
                <a:latin typeface="+mn-lt"/>
              </a:rPr>
              <a:t>Definition:</a:t>
            </a:r>
            <a:endParaRPr lang="en-US" sz="1800" b="1" dirty="0">
              <a:solidFill>
                <a:schemeClr val="tx1"/>
              </a:solidFill>
              <a:latin typeface="+mn-lt"/>
            </a:endParaRPr>
          </a:p>
          <a:p>
            <a:pPr marL="0" indent="0">
              <a:lnSpc>
                <a:spcPct val="115000"/>
              </a:lnSpc>
              <a:spcBef>
                <a:spcPts val="0"/>
              </a:spcBef>
              <a:spcAft>
                <a:spcPts val="0"/>
              </a:spcAft>
              <a:buNone/>
            </a:pPr>
            <a:r>
              <a:rPr lang="en-US" sz="1800" dirty="0" smtClean="0">
                <a:solidFill>
                  <a:schemeClr val="tx1"/>
                </a:solidFill>
                <a:latin typeface="+mn-lt"/>
              </a:rPr>
              <a:t>The </a:t>
            </a:r>
            <a:r>
              <a:rPr lang="en-US" sz="1800" dirty="0">
                <a:solidFill>
                  <a:schemeClr val="tx1"/>
                </a:solidFill>
                <a:latin typeface="+mn-lt"/>
              </a:rPr>
              <a:t>count of the total number of participants who were enrolled and completed an education or training program, who earned all of the credit hours (formal award units) needed for the award of a degree or certificate during the relevant period. </a:t>
            </a:r>
            <a:endParaRPr lang="en-US" sz="1800" dirty="0" smtClean="0">
              <a:solidFill>
                <a:schemeClr val="tx1"/>
              </a:solidFill>
              <a:latin typeface="+mn-lt"/>
            </a:endParaRPr>
          </a:p>
          <a:p>
            <a:pPr marL="0" indent="0">
              <a:lnSpc>
                <a:spcPct val="115000"/>
              </a:lnSpc>
              <a:spcBef>
                <a:spcPts val="0"/>
              </a:spcBef>
              <a:spcAft>
                <a:spcPts val="0"/>
              </a:spcAft>
              <a:buNone/>
            </a:pPr>
            <a:endParaRPr lang="en-US" sz="1800" dirty="0">
              <a:solidFill>
                <a:schemeClr val="tx1"/>
              </a:solidFill>
              <a:latin typeface="+mn-lt"/>
            </a:endParaRPr>
          </a:p>
          <a:p>
            <a:pPr marL="0" indent="0">
              <a:lnSpc>
                <a:spcPct val="115000"/>
              </a:lnSpc>
              <a:spcBef>
                <a:spcPts val="0"/>
              </a:spcBef>
              <a:spcAft>
                <a:spcPts val="0"/>
              </a:spcAft>
              <a:buNone/>
            </a:pPr>
            <a:r>
              <a:rPr lang="en-US" sz="1800" b="1" dirty="0" smtClean="0">
                <a:solidFill>
                  <a:schemeClr val="tx1"/>
                </a:solidFill>
                <a:latin typeface="+mn-lt"/>
              </a:rPr>
              <a:t>Tips:</a:t>
            </a:r>
          </a:p>
          <a:p>
            <a:pPr>
              <a:lnSpc>
                <a:spcPct val="115000"/>
              </a:lnSpc>
              <a:spcBef>
                <a:spcPts val="0"/>
              </a:spcBef>
              <a:spcAft>
                <a:spcPts val="0"/>
              </a:spcAft>
            </a:pPr>
            <a:r>
              <a:rPr lang="en-US" sz="1800" dirty="0" smtClean="0">
                <a:solidFill>
                  <a:schemeClr val="tx1"/>
                </a:solidFill>
                <a:latin typeface="+mn-lt"/>
              </a:rPr>
              <a:t>The QPR will report outcomes for training program completers that earn at least one (1) credential as a result of their training program. </a:t>
            </a:r>
            <a:endParaRPr lang="en-US" sz="1800" dirty="0">
              <a:solidFill>
                <a:schemeClr val="tx1"/>
              </a:solidFill>
              <a:latin typeface="+mn-lt"/>
            </a:endParaRPr>
          </a:p>
        </p:txBody>
      </p:sp>
    </p:spTree>
    <p:extLst>
      <p:ext uri="{BB962C8B-B14F-4D97-AF65-F5344CB8AC3E}">
        <p14:creationId xmlns:p14="http://schemas.microsoft.com/office/powerpoint/2010/main" val="4181858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42</a:t>
            </a:fld>
            <a:endParaRPr lang="en-US"/>
          </a:p>
        </p:txBody>
      </p:sp>
      <p:sp>
        <p:nvSpPr>
          <p:cNvPr id="5" name="Title 1"/>
          <p:cNvSpPr txBox="1">
            <a:spLocks/>
          </p:cNvSpPr>
          <p:nvPr/>
        </p:nvSpPr>
        <p:spPr>
          <a:xfrm>
            <a:off x="1447800" y="0"/>
            <a:ext cx="7696200" cy="1066800"/>
          </a:xfrm>
          <a:prstGeom prst="rect">
            <a:avLst/>
          </a:prstGeom>
        </p:spPr>
        <p:txBody>
          <a:bodyPr vert="horz" lIns="91440" tIns="45720" rIns="91440" bIns="45720" rtlCol="0" anchor="ctr" anchorCtr="1">
            <a:normAutofit fontScale="97500"/>
          </a:bodyPr>
          <a:lstStyle>
            <a:lvl1pPr algn="ctr" defTabSz="914400" rtl="0" eaLnBrk="1" latinLnBrk="0" hangingPunct="1">
              <a:spcBef>
                <a:spcPct val="0"/>
              </a:spcBef>
              <a:buNone/>
              <a:defRPr sz="2800" b="1" kern="1200" cap="none" spc="0" baseline="0">
                <a:ln w="12700">
                  <a:noFill/>
                  <a:prstDash val="solid"/>
                </a:ln>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r"/>
            <a:r>
              <a:rPr lang="en-US" dirty="0" smtClean="0">
                <a:latin typeface="Candara" panose="020E0502030303020204" pitchFamily="34" charset="0"/>
              </a:rPr>
              <a:t>H-1B Ready to Work QPR Form 9166</a:t>
            </a:r>
            <a:br>
              <a:rPr lang="en-US" dirty="0" smtClean="0">
                <a:latin typeface="Candara" panose="020E0502030303020204" pitchFamily="34" charset="0"/>
              </a:rPr>
            </a:br>
            <a:r>
              <a:rPr lang="en-US" dirty="0" smtClean="0">
                <a:latin typeface="Candara" panose="020E0502030303020204" pitchFamily="34" charset="0"/>
              </a:rPr>
              <a:t>Section </a:t>
            </a:r>
            <a:r>
              <a:rPr lang="en-US" dirty="0">
                <a:latin typeface="Candara" panose="020E0502030303020204" pitchFamily="34" charset="0"/>
              </a:rPr>
              <a:t>E2: Total Number of Credentials Earned </a:t>
            </a:r>
          </a:p>
        </p:txBody>
      </p:sp>
      <p:pic>
        <p:nvPicPr>
          <p:cNvPr id="6"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2168728680"/>
              </p:ext>
            </p:extLst>
          </p:nvPr>
        </p:nvGraphicFramePr>
        <p:xfrm>
          <a:off x="139040" y="2133600"/>
          <a:ext cx="8686799" cy="1743276"/>
        </p:xfrm>
        <a:graphic>
          <a:graphicData uri="http://schemas.openxmlformats.org/drawingml/2006/table">
            <a:tbl>
              <a:tblPr firstRow="1" firstCol="1" bandRow="1">
                <a:tableStyleId>{5C22544A-7EE6-4342-B048-85BDC9FD1C3A}</a:tableStyleId>
              </a:tblPr>
              <a:tblGrid>
                <a:gridCol w="729069"/>
                <a:gridCol w="1175931"/>
                <a:gridCol w="2895600"/>
                <a:gridCol w="3886199"/>
              </a:tblGrid>
              <a:tr h="621612">
                <a:tc rowSpan="2">
                  <a:txBody>
                    <a:bodyPr/>
                    <a:lstStyle/>
                    <a:p>
                      <a:pPr marL="0" marR="0" algn="ctr">
                        <a:lnSpc>
                          <a:spcPct val="115000"/>
                        </a:lnSpc>
                        <a:spcBef>
                          <a:spcPts val="0"/>
                        </a:spcBef>
                        <a:spcAft>
                          <a:spcPts val="0"/>
                        </a:spcAft>
                      </a:pPr>
                      <a:r>
                        <a:rPr lang="en-US" sz="1600" dirty="0">
                          <a:effectLst/>
                        </a:rPr>
                        <a:t>Education </a:t>
                      </a:r>
                      <a:br>
                        <a:rPr lang="en-US" sz="1600" dirty="0">
                          <a:effectLst/>
                        </a:rPr>
                      </a:br>
                      <a:r>
                        <a:rPr lang="en-US" sz="1600" dirty="0">
                          <a:effectLst/>
                        </a:rPr>
                        <a:t>Outcomes</a:t>
                      </a:r>
                      <a:endParaRPr lang="en-US" sz="1600" dirty="0">
                        <a:effectLst/>
                        <a:latin typeface="Calibri"/>
                        <a:ea typeface="Calibri"/>
                        <a:cs typeface="Times New Roman"/>
                      </a:endParaRPr>
                    </a:p>
                  </a:txBody>
                  <a:tcPr marL="50165" marR="50165" marT="0" marB="0" vert="vert270" anchor="ctr"/>
                </a:tc>
                <a:tc>
                  <a:txBody>
                    <a:bodyPr/>
                    <a:lstStyle/>
                    <a:p>
                      <a:pPr marL="0" marR="0" algn="ctr">
                        <a:lnSpc>
                          <a:spcPct val="115000"/>
                        </a:lnSpc>
                        <a:spcBef>
                          <a:spcPts val="0"/>
                        </a:spcBef>
                        <a:spcAft>
                          <a:spcPts val="0"/>
                        </a:spcAft>
                      </a:pPr>
                      <a:r>
                        <a:rPr lang="en-US" sz="1600" dirty="0">
                          <a:effectLst/>
                        </a:rPr>
                        <a:t>QPR Line Item</a:t>
                      </a:r>
                      <a:endParaRPr lang="en-US" sz="16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600" dirty="0">
                          <a:effectLst/>
                        </a:rPr>
                        <a:t>Performance Measure</a:t>
                      </a:r>
                      <a:endParaRPr lang="en-US" sz="16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600" dirty="0">
                          <a:effectLst/>
                        </a:rPr>
                        <a:t>Related Data Element and Code Value</a:t>
                      </a:r>
                      <a:endParaRPr lang="en-US" sz="1600" dirty="0">
                        <a:effectLst/>
                        <a:latin typeface="Calibri"/>
                        <a:ea typeface="Calibri"/>
                        <a:cs typeface="Times New Roman"/>
                      </a:endParaRPr>
                    </a:p>
                  </a:txBody>
                  <a:tcPr marL="59034" marR="59034" marT="0" marB="0" anchor="ctr"/>
                </a:tc>
              </a:tr>
              <a:tr h="518009">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rPr>
                        <a:t>2</a:t>
                      </a:r>
                      <a:endParaRPr lang="en-US" sz="1600" dirty="0">
                        <a:effectLst/>
                        <a:latin typeface="Calibri"/>
                        <a:ea typeface="Calibri"/>
                        <a:cs typeface="Times New Roman"/>
                      </a:endParaRPr>
                    </a:p>
                  </a:txBody>
                  <a:tcPr marL="50165" marR="50165" marT="0" marB="0" anchor="ctr"/>
                </a:tc>
                <a:tc>
                  <a:txBody>
                    <a:bodyPr/>
                    <a:lstStyle/>
                    <a:p>
                      <a:pPr marL="0" marR="0">
                        <a:lnSpc>
                          <a:spcPct val="115000"/>
                        </a:lnSpc>
                        <a:spcBef>
                          <a:spcPts val="0"/>
                        </a:spcBef>
                        <a:spcAft>
                          <a:spcPts val="0"/>
                        </a:spcAft>
                      </a:pPr>
                      <a:r>
                        <a:rPr lang="en-US" sz="1600" dirty="0">
                          <a:effectLst/>
                        </a:rPr>
                        <a:t>Total Number of Credentials Received</a:t>
                      </a:r>
                      <a:endParaRPr lang="en-US" sz="1600" dirty="0">
                        <a:effectLst/>
                        <a:latin typeface="Calibri"/>
                        <a:ea typeface="Calibri"/>
                        <a:cs typeface="Times New Roman"/>
                      </a:endParaRPr>
                    </a:p>
                  </a:txBody>
                  <a:tcPr marL="50165" marR="50165" marT="0" marB="0" anchor="ctr"/>
                </a:tc>
                <a:tc>
                  <a:txBody>
                    <a:bodyPr/>
                    <a:lstStyle/>
                    <a:p>
                      <a:pPr marL="0" marR="0">
                        <a:lnSpc>
                          <a:spcPct val="115000"/>
                        </a:lnSpc>
                        <a:spcBef>
                          <a:spcPts val="0"/>
                        </a:spcBef>
                        <a:spcAft>
                          <a:spcPts val="0"/>
                        </a:spcAft>
                      </a:pPr>
                      <a:r>
                        <a:rPr lang="en-US" sz="1600" dirty="0" smtClean="0">
                          <a:effectLst/>
                        </a:rPr>
                        <a:t>DE 304 Date </a:t>
                      </a:r>
                      <a:r>
                        <a:rPr lang="en-US" sz="1600" dirty="0">
                          <a:effectLst/>
                        </a:rPr>
                        <a:t>of </a:t>
                      </a:r>
                      <a:r>
                        <a:rPr lang="en-US" sz="1600" dirty="0" smtClean="0">
                          <a:effectLst/>
                        </a:rPr>
                        <a:t>Training Program Completion</a:t>
                      </a:r>
                      <a:r>
                        <a:rPr lang="en-US" sz="1600" baseline="0" dirty="0" smtClean="0">
                          <a:effectLst/>
                        </a:rPr>
                        <a:t> </a:t>
                      </a:r>
                    </a:p>
                    <a:p>
                      <a:pPr marL="0" marR="0">
                        <a:lnSpc>
                          <a:spcPct val="115000"/>
                        </a:lnSpc>
                        <a:spcBef>
                          <a:spcPts val="0"/>
                        </a:spcBef>
                        <a:spcAft>
                          <a:spcPts val="0"/>
                        </a:spcAft>
                      </a:pPr>
                      <a:r>
                        <a:rPr lang="en-US" sz="1600" baseline="0" dirty="0" smtClean="0">
                          <a:effectLst/>
                        </a:rPr>
                        <a:t>AND</a:t>
                      </a:r>
                      <a:r>
                        <a:rPr lang="en-US" sz="1600" baseline="0" dirty="0">
                          <a:effectLst/>
                        </a:rPr>
                        <a:t> </a:t>
                      </a:r>
                      <a:r>
                        <a:rPr lang="en-US" sz="1600" dirty="0" smtClean="0">
                          <a:effectLst/>
                        </a:rPr>
                        <a:t>SUM OF </a:t>
                      </a:r>
                    </a:p>
                    <a:p>
                      <a:pPr marL="0" marR="0">
                        <a:lnSpc>
                          <a:spcPct val="115000"/>
                        </a:lnSpc>
                        <a:spcBef>
                          <a:spcPts val="0"/>
                        </a:spcBef>
                        <a:spcAft>
                          <a:spcPts val="0"/>
                        </a:spcAft>
                      </a:pPr>
                      <a:r>
                        <a:rPr lang="en-US" sz="1600" dirty="0" smtClean="0">
                          <a:effectLst/>
                        </a:rPr>
                        <a:t>DE</a:t>
                      </a:r>
                      <a:r>
                        <a:rPr lang="en-US" sz="1600" baseline="0" dirty="0" smtClean="0">
                          <a:effectLst/>
                        </a:rPr>
                        <a:t> 601, DE 611 and DE 621 </a:t>
                      </a:r>
                      <a:r>
                        <a:rPr lang="en-US" sz="1600" dirty="0" smtClean="0">
                          <a:effectLst/>
                        </a:rPr>
                        <a:t>Type of Recognized Credential #1,</a:t>
                      </a:r>
                      <a:r>
                        <a:rPr lang="en-US" sz="1600" baseline="0" dirty="0" smtClean="0">
                          <a:effectLst/>
                        </a:rPr>
                        <a:t> #2 and #3</a:t>
                      </a:r>
                      <a:r>
                        <a:rPr lang="en-US" sz="1600" dirty="0" smtClean="0">
                          <a:effectLst/>
                        </a:rPr>
                        <a:t> &gt; 0</a:t>
                      </a:r>
                      <a:endParaRPr lang="en-US" sz="1600" dirty="0">
                        <a:effectLst/>
                        <a:latin typeface="Calibri"/>
                        <a:ea typeface="Calibri"/>
                        <a:cs typeface="Times New Roman"/>
                      </a:endParaRPr>
                    </a:p>
                  </a:txBody>
                  <a:tcPr marL="50165" marR="50165" marT="0" marB="0" anchor="ctr"/>
                </a:tc>
              </a:tr>
            </a:tbl>
          </a:graphicData>
        </a:graphic>
      </p:graphicFrame>
      <p:pic>
        <p:nvPicPr>
          <p:cNvPr id="9"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b="66993"/>
          <a:stretch/>
        </p:blipFill>
        <p:spPr bwMode="auto">
          <a:xfrm>
            <a:off x="177140" y="1227116"/>
            <a:ext cx="8610600" cy="799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259466" y="4038600"/>
            <a:ext cx="8686800" cy="2590800"/>
          </a:xfrm>
          <a:prstGeom prst="rect">
            <a:avLst/>
          </a:prstGeom>
        </p:spPr>
        <p:txBody>
          <a:bodyPr>
            <a:normAutofit fontScale="92500" lnSpcReduction="1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spcAft>
                <a:spcPts val="0"/>
              </a:spcAft>
              <a:buFont typeface="Arial" pitchFamily="34" charset="0"/>
              <a:buNone/>
            </a:pPr>
            <a:r>
              <a:rPr lang="en-US" sz="2000" b="1" dirty="0" smtClean="0">
                <a:solidFill>
                  <a:schemeClr val="tx1"/>
                </a:solidFill>
                <a:latin typeface="+mn-lt"/>
              </a:rPr>
              <a:t>Definition:</a:t>
            </a:r>
            <a:endParaRPr lang="en-US" sz="2000" b="1" dirty="0" smtClean="0">
              <a:solidFill>
                <a:schemeClr val="accent2"/>
              </a:solidFill>
              <a:latin typeface="+mn-lt"/>
              <a:ea typeface="Calibri"/>
              <a:cs typeface="Times New Roman"/>
            </a:endParaRPr>
          </a:p>
          <a:p>
            <a:r>
              <a:rPr lang="en-US" sz="2000" dirty="0">
                <a:latin typeface="+mn-lt"/>
              </a:rPr>
              <a:t>The </a:t>
            </a:r>
            <a:r>
              <a:rPr lang="en-US" sz="2000" dirty="0" smtClean="0">
                <a:latin typeface="+mn-lt"/>
              </a:rPr>
              <a:t>total </a:t>
            </a:r>
            <a:r>
              <a:rPr lang="en-US" sz="2000" dirty="0">
                <a:latin typeface="+mn-lt"/>
              </a:rPr>
              <a:t>number of credentials earned </a:t>
            </a:r>
            <a:r>
              <a:rPr lang="en-US" sz="2000" dirty="0" smtClean="0">
                <a:latin typeface="+mn-lt"/>
              </a:rPr>
              <a:t>by training program completers. </a:t>
            </a:r>
          </a:p>
          <a:p>
            <a:pPr marL="0" indent="0">
              <a:buNone/>
            </a:pPr>
            <a:r>
              <a:rPr lang="en-US" sz="2000" b="1" dirty="0" smtClean="0">
                <a:solidFill>
                  <a:schemeClr val="tx1"/>
                </a:solidFill>
                <a:latin typeface="+mn-lt"/>
              </a:rPr>
              <a:t>Tips:</a:t>
            </a:r>
          </a:p>
          <a:p>
            <a:r>
              <a:rPr lang="en-US" sz="2000" dirty="0" smtClean="0">
                <a:latin typeface="+mn-lt"/>
              </a:rPr>
              <a:t>This data element all credentials reported for a participant, including their “final” credential and any other earned along the way to completion. </a:t>
            </a:r>
          </a:p>
          <a:p>
            <a:r>
              <a:rPr lang="en-US" sz="2000" dirty="0">
                <a:latin typeface="+mn-lt"/>
              </a:rPr>
              <a:t>T</a:t>
            </a:r>
            <a:r>
              <a:rPr lang="en-US" sz="2000" dirty="0" smtClean="0">
                <a:latin typeface="+mn-lt"/>
              </a:rPr>
              <a:t>he total number of these credentials are reported in the QPR for all participants once they completed training, not prior to. </a:t>
            </a:r>
          </a:p>
          <a:p>
            <a:pPr marL="0" indent="0">
              <a:buNone/>
            </a:pPr>
            <a:endParaRPr lang="en-US" sz="2000" b="1" dirty="0">
              <a:solidFill>
                <a:schemeClr val="tx1"/>
              </a:solidFill>
              <a:latin typeface="+mn-lt"/>
            </a:endParaRPr>
          </a:p>
        </p:txBody>
      </p:sp>
    </p:spTree>
    <p:extLst>
      <p:ext uri="{BB962C8B-B14F-4D97-AF65-F5344CB8AC3E}">
        <p14:creationId xmlns:p14="http://schemas.microsoft.com/office/powerpoint/2010/main" val="9316833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696200" cy="1066800"/>
          </a:xfrm>
        </p:spPr>
        <p:txBody>
          <a:bodyPr/>
          <a:lstStyle/>
          <a:p>
            <a:pPr algn="r"/>
            <a:r>
              <a:rPr lang="en-US" dirty="0"/>
              <a:t>Please enter </a:t>
            </a:r>
            <a:r>
              <a:rPr lang="en-US" dirty="0" smtClean="0"/>
              <a:t>questions in </a:t>
            </a:r>
            <a:r>
              <a:rPr lang="en-US" dirty="0"/>
              <a:t>the Chat Room!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475" y="1771650"/>
            <a:ext cx="3810000" cy="3790950"/>
          </a:xfrm>
          <a:prstGeom prst="rect">
            <a:avLst/>
          </a:prstGeom>
          <a:effectLst>
            <a:reflection blurRad="6350" stA="50000" endA="275" endPos="40000" dist="101600" dir="5400000" sy="-100000" algn="bl" rotWithShape="0"/>
          </a:effectLst>
        </p:spPr>
      </p:pic>
      <p:sp>
        <p:nvSpPr>
          <p:cNvPr id="3" name="Slide Number Placeholder 2"/>
          <p:cNvSpPr>
            <a:spLocks noGrp="1"/>
          </p:cNvSpPr>
          <p:nvPr>
            <p:ph type="sldNum" sz="quarter" idx="12"/>
          </p:nvPr>
        </p:nvSpPr>
        <p:spPr/>
        <p:txBody>
          <a:bodyPr/>
          <a:lstStyle/>
          <a:p>
            <a:fld id="{01723B91-CE10-4F20-890A-0852E2246859}" type="slidenum">
              <a:rPr lang="en-US" smtClean="0"/>
              <a:pPr/>
              <a:t>43</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6" name="Content Placeholder 4" descr="Logo 2.jpg"/>
          <p:cNvPicPr>
            <a:picLocks/>
          </p:cNvPicPr>
          <p:nvPr/>
        </p:nvPicPr>
        <p:blipFill>
          <a:blip r:embed="rId4"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21591149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705600" cy="1066800"/>
          </a:xfrm>
        </p:spPr>
        <p:txBody>
          <a:bodyPr/>
          <a:lstStyle/>
          <a:p>
            <a:pPr algn="r"/>
            <a:r>
              <a:rPr lang="en-US" dirty="0" smtClean="0"/>
              <a:t>Knowledge Check!</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44</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6"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7" name="TextBox 6"/>
          <p:cNvSpPr txBox="1"/>
          <p:nvPr/>
        </p:nvSpPr>
        <p:spPr>
          <a:xfrm>
            <a:off x="736922" y="1674983"/>
            <a:ext cx="7162800" cy="3477875"/>
          </a:xfrm>
          <a:prstGeom prst="rect">
            <a:avLst/>
          </a:prstGeom>
          <a:noFill/>
        </p:spPr>
        <p:txBody>
          <a:bodyPr wrap="square" rtlCol="0">
            <a:spAutoFit/>
          </a:bodyPr>
          <a:lstStyle/>
          <a:p>
            <a:r>
              <a:rPr lang="en-US" sz="2000" b="1" dirty="0" smtClean="0"/>
              <a:t>Pop Quiz # 4: Let’s test your knowledge on Training Activities.</a:t>
            </a:r>
          </a:p>
          <a:p>
            <a:endParaRPr lang="en-US" sz="2000" b="1" dirty="0"/>
          </a:p>
          <a:p>
            <a:r>
              <a:rPr lang="en-US" sz="2000" b="1" dirty="0">
                <a:solidFill>
                  <a:schemeClr val="accent2">
                    <a:lumMod val="75000"/>
                  </a:schemeClr>
                </a:solidFill>
              </a:rPr>
              <a:t>Mirabel enrolled in education/job training activities and completed </a:t>
            </a:r>
            <a:r>
              <a:rPr lang="en-US" sz="2000" b="1" dirty="0" smtClean="0">
                <a:solidFill>
                  <a:schemeClr val="accent2">
                    <a:lumMod val="75000"/>
                  </a:schemeClr>
                </a:solidFill>
              </a:rPr>
              <a:t>her entire training program.</a:t>
            </a:r>
            <a:endParaRPr lang="en-US" sz="2000" b="1" i="1" u="sng" dirty="0" smtClean="0">
              <a:solidFill>
                <a:schemeClr val="accent2">
                  <a:lumMod val="75000"/>
                </a:schemeClr>
              </a:solidFill>
            </a:endParaRPr>
          </a:p>
          <a:p>
            <a:endParaRPr lang="en-US" sz="2000" dirty="0" smtClean="0"/>
          </a:p>
          <a:p>
            <a:r>
              <a:rPr lang="en-US" sz="2000" b="1" dirty="0" smtClean="0"/>
              <a:t>1.  Mirabel may have </a:t>
            </a:r>
            <a:r>
              <a:rPr lang="en-US" sz="2000" b="1" i="1" dirty="0" smtClean="0"/>
              <a:t>up to </a:t>
            </a:r>
            <a:r>
              <a:rPr lang="en-US" sz="2000" b="1" dirty="0" smtClean="0"/>
              <a:t>how many discrete types of training reflected in the QPR? </a:t>
            </a:r>
            <a:endParaRPr lang="en-US" sz="2000" b="1" dirty="0"/>
          </a:p>
          <a:p>
            <a:endParaRPr lang="en-US" sz="2000" dirty="0" smtClean="0"/>
          </a:p>
          <a:p>
            <a:pPr marL="457200" indent="-457200">
              <a:buAutoNum type="alphaLcPeriod"/>
            </a:pPr>
            <a:r>
              <a:rPr lang="en-US" sz="2000" dirty="0" smtClean="0"/>
              <a:t>3</a:t>
            </a:r>
          </a:p>
          <a:p>
            <a:pPr marL="457200" indent="-457200">
              <a:buAutoNum type="alphaLcPeriod"/>
            </a:pPr>
            <a:r>
              <a:rPr lang="en-US" sz="2000" dirty="0" smtClean="0"/>
              <a:t>6</a:t>
            </a:r>
          </a:p>
          <a:p>
            <a:pPr marL="457200" indent="-457200">
              <a:buAutoNum type="alphaLcPeriod"/>
            </a:pPr>
            <a:r>
              <a:rPr lang="en-US" sz="2000" dirty="0"/>
              <a:t>9</a:t>
            </a:r>
            <a:endParaRPr lang="en-US" sz="2000" dirty="0" smtClean="0"/>
          </a:p>
        </p:txBody>
      </p:sp>
    </p:spTree>
    <p:extLst>
      <p:ext uri="{BB962C8B-B14F-4D97-AF65-F5344CB8AC3E}">
        <p14:creationId xmlns:p14="http://schemas.microsoft.com/office/powerpoint/2010/main" val="28942176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45</a:t>
            </a:fld>
            <a:endParaRPr lang="en-US"/>
          </a:p>
        </p:txBody>
      </p:sp>
      <p:sp>
        <p:nvSpPr>
          <p:cNvPr id="5" name="Title 1"/>
          <p:cNvSpPr txBox="1">
            <a:spLocks/>
          </p:cNvSpPr>
          <p:nvPr/>
        </p:nvSpPr>
        <p:spPr>
          <a:xfrm>
            <a:off x="838200" y="0"/>
            <a:ext cx="8305800" cy="1066800"/>
          </a:xfrm>
          <a:prstGeom prst="rect">
            <a:avLst/>
          </a:prstGeom>
        </p:spPr>
        <p:txBody>
          <a:bodyPr vert="horz" lIns="91440" tIns="45720" rIns="91440" bIns="45720" rtlCol="0" anchor="ctr" anchorCtr="1">
            <a:normAutofit fontScale="90000"/>
          </a:bodyPr>
          <a:lstStyle>
            <a:lvl1pPr algn="ctr" defTabSz="914400" rtl="0" eaLnBrk="1" latinLnBrk="0" hangingPunct="1">
              <a:spcBef>
                <a:spcPct val="0"/>
              </a:spcBef>
              <a:buNone/>
              <a:defRPr sz="2800" b="1" kern="1200" cap="none" spc="0" baseline="0">
                <a:ln w="12700">
                  <a:noFill/>
                  <a:prstDash val="solid"/>
                </a:ln>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r"/>
            <a:r>
              <a:rPr lang="en-US" dirty="0" smtClean="0">
                <a:latin typeface="Candara" panose="020E0502030303020204" pitchFamily="34" charset="0"/>
              </a:rPr>
              <a:t>H-1B Ready to Work QPR Form 9166</a:t>
            </a:r>
            <a:br>
              <a:rPr lang="en-US" dirty="0" smtClean="0">
                <a:latin typeface="Candara" panose="020E0502030303020204" pitchFamily="34" charset="0"/>
              </a:rPr>
            </a:br>
            <a:r>
              <a:rPr lang="en-US" dirty="0" smtClean="0">
                <a:latin typeface="Candara" panose="020E0502030303020204" pitchFamily="34" charset="0"/>
              </a:rPr>
              <a:t>Section E</a:t>
            </a:r>
            <a:r>
              <a:rPr lang="en-US" dirty="0">
                <a:latin typeface="Candara" panose="020E0502030303020204" pitchFamily="34" charset="0"/>
              </a:rPr>
              <a:t>. </a:t>
            </a:r>
            <a:r>
              <a:rPr lang="en-US" dirty="0" smtClean="0">
                <a:latin typeface="Candara" panose="020E0502030303020204" pitchFamily="34" charset="0"/>
              </a:rPr>
              <a:t>3</a:t>
            </a:r>
            <a:r>
              <a:rPr lang="en-US" dirty="0">
                <a:latin typeface="Candara" panose="020E0502030303020204" pitchFamily="34" charset="0"/>
              </a:rPr>
              <a:t>:  Number Entered Unsubsidized </a:t>
            </a:r>
            <a:r>
              <a:rPr lang="en-US" dirty="0" smtClean="0">
                <a:latin typeface="Candara" panose="020E0502030303020204" pitchFamily="34" charset="0"/>
              </a:rPr>
              <a:t>Employment</a:t>
            </a:r>
            <a:endParaRPr lang="en-US" dirty="0">
              <a:latin typeface="Candara" panose="020E0502030303020204" pitchFamily="34" charset="0"/>
            </a:endParaRPr>
          </a:p>
        </p:txBody>
      </p:sp>
      <p:pic>
        <p:nvPicPr>
          <p:cNvPr id="6"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2928025238"/>
              </p:ext>
            </p:extLst>
          </p:nvPr>
        </p:nvGraphicFramePr>
        <p:xfrm>
          <a:off x="304801" y="1862559"/>
          <a:ext cx="8686799" cy="1112340"/>
        </p:xfrm>
        <a:graphic>
          <a:graphicData uri="http://schemas.openxmlformats.org/drawingml/2006/table">
            <a:tbl>
              <a:tblPr firstRow="1" firstCol="1" bandRow="1">
                <a:tableStyleId>{5C22544A-7EE6-4342-B048-85BDC9FD1C3A}</a:tableStyleId>
              </a:tblPr>
              <a:tblGrid>
                <a:gridCol w="729069"/>
                <a:gridCol w="1023531"/>
                <a:gridCol w="3831770"/>
                <a:gridCol w="3102429"/>
              </a:tblGrid>
              <a:tr h="621612">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50165" marR="50165" marT="0" marB="0" vert="vert270" anchor="ctr"/>
                </a:tc>
                <a:tc>
                  <a:txBody>
                    <a:bodyPr/>
                    <a:lstStyle/>
                    <a:p>
                      <a:pPr marL="0" marR="0" algn="ctr">
                        <a:lnSpc>
                          <a:spcPct val="115000"/>
                        </a:lnSpc>
                        <a:spcBef>
                          <a:spcPts val="0"/>
                        </a:spcBef>
                        <a:spcAft>
                          <a:spcPts val="0"/>
                        </a:spcAft>
                      </a:pPr>
                      <a:r>
                        <a:rPr lang="en-US" sz="1400" dirty="0">
                          <a:effectLst/>
                        </a:rPr>
                        <a:t>QPR Line Item</a:t>
                      </a:r>
                      <a:endParaRPr lang="en-US" sz="14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400" dirty="0">
                          <a:effectLst/>
                        </a:rPr>
                        <a:t>Performance Measure</a:t>
                      </a:r>
                      <a:endParaRPr lang="en-US" sz="14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400" dirty="0">
                          <a:effectLst/>
                        </a:rPr>
                        <a:t>Related Data Element and Code Value</a:t>
                      </a:r>
                      <a:endParaRPr lang="en-US" sz="1400" dirty="0">
                        <a:effectLst/>
                        <a:latin typeface="Calibri"/>
                        <a:ea typeface="Calibri"/>
                        <a:cs typeface="Times New Roman"/>
                      </a:endParaRPr>
                    </a:p>
                  </a:txBody>
                  <a:tcPr marL="59034" marR="59034" marT="0" marB="0" anchor="ctr"/>
                </a:tc>
              </a:tr>
              <a:tr h="436930">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50165" marR="50165" marT="0" marB="0" vert="vert270" anchor="ctr"/>
                </a:tc>
                <a:tc>
                  <a:txBody>
                    <a:bodyPr/>
                    <a:lstStyle/>
                    <a:p>
                      <a:pPr marL="0" marR="0" algn="ctr">
                        <a:lnSpc>
                          <a:spcPct val="115000"/>
                        </a:lnSpc>
                        <a:spcBef>
                          <a:spcPts val="0"/>
                        </a:spcBef>
                        <a:spcAft>
                          <a:spcPts val="0"/>
                        </a:spcAft>
                      </a:pPr>
                      <a:r>
                        <a:rPr lang="en-US" sz="1400" dirty="0">
                          <a:effectLst/>
                        </a:rPr>
                        <a:t>3</a:t>
                      </a:r>
                      <a:endParaRPr lang="en-US" sz="1400" dirty="0">
                        <a:effectLst/>
                        <a:latin typeface="Calibri"/>
                        <a:ea typeface="Calibri"/>
                        <a:cs typeface="Times New Roman"/>
                      </a:endParaRPr>
                    </a:p>
                  </a:txBody>
                  <a:tcPr marL="50165" marR="50165" marT="0" marB="0" anchor="ctr"/>
                </a:tc>
                <a:tc>
                  <a:txBody>
                    <a:bodyPr/>
                    <a:lstStyle/>
                    <a:p>
                      <a:pPr marL="0" marR="0">
                        <a:lnSpc>
                          <a:spcPct val="115000"/>
                        </a:lnSpc>
                        <a:spcBef>
                          <a:spcPts val="0"/>
                        </a:spcBef>
                        <a:spcAft>
                          <a:spcPts val="0"/>
                        </a:spcAft>
                      </a:pPr>
                      <a:r>
                        <a:rPr lang="en-US" sz="1400" dirty="0">
                          <a:effectLst/>
                        </a:rPr>
                        <a:t>Number Entered Unsubsidized Employment</a:t>
                      </a:r>
                      <a:endParaRPr lang="en-US" sz="1400" dirty="0">
                        <a:effectLst/>
                        <a:latin typeface="Calibri"/>
                        <a:ea typeface="Calibri"/>
                        <a:cs typeface="Times New Roman"/>
                      </a:endParaRPr>
                    </a:p>
                  </a:txBody>
                  <a:tcPr marL="50165" marR="50165" marT="0" marB="0" anchor="ctr"/>
                </a:tc>
                <a:tc>
                  <a:txBody>
                    <a:bodyPr/>
                    <a:lstStyle/>
                    <a:p>
                      <a:pPr marL="0" marR="0">
                        <a:lnSpc>
                          <a:spcPct val="115000"/>
                        </a:lnSpc>
                        <a:spcBef>
                          <a:spcPts val="0"/>
                        </a:spcBef>
                        <a:spcAft>
                          <a:spcPts val="0"/>
                        </a:spcAft>
                      </a:pPr>
                      <a:r>
                        <a:rPr lang="en-US" sz="1400" dirty="0" smtClean="0">
                          <a:effectLst/>
                        </a:rPr>
                        <a:t>DE 501 Date Entered</a:t>
                      </a:r>
                      <a:r>
                        <a:rPr lang="en-US" sz="1400" baseline="0" dirty="0" smtClean="0">
                          <a:effectLst/>
                        </a:rPr>
                        <a:t> Employment = YYYYMMDD</a:t>
                      </a:r>
                      <a:endParaRPr lang="en-US" sz="1400" dirty="0">
                        <a:effectLst/>
                        <a:latin typeface="Calibri"/>
                        <a:ea typeface="Calibri"/>
                        <a:cs typeface="Times New Roman"/>
                      </a:endParaRPr>
                    </a:p>
                  </a:txBody>
                  <a:tcPr marL="50165" marR="50165" marT="0" marB="0" anchor="ctr"/>
                </a:tc>
              </a:tr>
            </a:tbl>
          </a:graphicData>
        </a:graphic>
      </p:graphicFrame>
      <p:sp>
        <p:nvSpPr>
          <p:cNvPr id="8" name="Rectangle 1"/>
          <p:cNvSpPr>
            <a:spLocks noChangeArrowheads="1"/>
          </p:cNvSpPr>
          <p:nvPr/>
        </p:nvSpPr>
        <p:spPr bwMode="auto">
          <a:xfrm>
            <a:off x="252888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t="33048" b="54043"/>
          <a:stretch/>
        </p:blipFill>
        <p:spPr bwMode="auto">
          <a:xfrm>
            <a:off x="381000" y="1436915"/>
            <a:ext cx="8610600" cy="31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b="91013"/>
          <a:stretch/>
        </p:blipFill>
        <p:spPr bwMode="auto">
          <a:xfrm>
            <a:off x="381000" y="1219201"/>
            <a:ext cx="8610600" cy="21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3373" y="2971800"/>
            <a:ext cx="8686800" cy="3693319"/>
          </a:xfrm>
          <a:prstGeom prst="rect">
            <a:avLst/>
          </a:prstGeom>
        </p:spPr>
        <p:txBody>
          <a:bodyPr wrap="square">
            <a:spAutoFit/>
          </a:bodyPr>
          <a:lstStyle/>
          <a:p>
            <a:pPr marL="109728" lvl="2" indent="0" algn="ctr">
              <a:buClr>
                <a:schemeClr val="accent3"/>
              </a:buClr>
              <a:buNone/>
            </a:pPr>
            <a:r>
              <a:rPr lang="en-US" b="1" u="sng" dirty="0" smtClean="0">
                <a:solidFill>
                  <a:schemeClr val="accent2"/>
                </a:solidFill>
              </a:rPr>
              <a:t>Entered Employment </a:t>
            </a:r>
            <a:r>
              <a:rPr lang="en-US" b="1" u="sng" dirty="0">
                <a:solidFill>
                  <a:schemeClr val="accent2"/>
                </a:solidFill>
              </a:rPr>
              <a:t>Outcomes </a:t>
            </a:r>
            <a:r>
              <a:rPr lang="en-US" b="1" dirty="0" smtClean="0">
                <a:solidFill>
                  <a:schemeClr val="accent2"/>
                </a:solidFill>
              </a:rPr>
              <a:t>for Unemployed</a:t>
            </a:r>
            <a:r>
              <a:rPr lang="en-US" b="1" dirty="0">
                <a:solidFill>
                  <a:schemeClr val="accent2"/>
                </a:solidFill>
              </a:rPr>
              <a:t>,  Underemployed and LTU </a:t>
            </a:r>
            <a:r>
              <a:rPr lang="en-US" b="1" dirty="0" smtClean="0">
                <a:solidFill>
                  <a:schemeClr val="accent2"/>
                </a:solidFill>
              </a:rPr>
              <a:t>Workers</a:t>
            </a:r>
            <a:endParaRPr lang="en-US" b="1" dirty="0" smtClean="0"/>
          </a:p>
          <a:p>
            <a:endParaRPr lang="en-US" b="1" dirty="0" smtClean="0"/>
          </a:p>
          <a:p>
            <a:r>
              <a:rPr lang="en-US" b="1" dirty="0" smtClean="0"/>
              <a:t>Definition</a:t>
            </a:r>
          </a:p>
          <a:p>
            <a:r>
              <a:rPr lang="en-US" dirty="0" smtClean="0"/>
              <a:t>Entered </a:t>
            </a:r>
            <a:r>
              <a:rPr lang="en-US" dirty="0"/>
              <a:t>employment outcomes for </a:t>
            </a:r>
            <a:r>
              <a:rPr lang="en-US" b="1" i="1" dirty="0" smtClean="0"/>
              <a:t>E.3 Number Entered Unsubsidized Employment </a:t>
            </a:r>
            <a:r>
              <a:rPr lang="en-US" dirty="0" smtClean="0"/>
              <a:t>applies to participants that </a:t>
            </a:r>
            <a:r>
              <a:rPr lang="en-US" dirty="0"/>
              <a:t>are unemployed, </a:t>
            </a:r>
            <a:r>
              <a:rPr lang="en-US" dirty="0" smtClean="0"/>
              <a:t>underemployed* and long-term unemployed at </a:t>
            </a:r>
            <a:r>
              <a:rPr lang="en-US" dirty="0"/>
              <a:t>participation</a:t>
            </a:r>
            <a:r>
              <a:rPr lang="en-US" dirty="0" smtClean="0"/>
              <a:t>.</a:t>
            </a:r>
          </a:p>
          <a:p>
            <a:pPr marL="285750" indent="-285750">
              <a:buFont typeface="Wingdings" panose="05000000000000000000" pitchFamily="2" charset="2"/>
              <a:buChar char="Ø"/>
            </a:pPr>
            <a:r>
              <a:rPr lang="en-US" dirty="0" smtClean="0"/>
              <a:t>*Underemployed </a:t>
            </a:r>
            <a:r>
              <a:rPr lang="en-US" dirty="0"/>
              <a:t>individuals (as defined under Long-term Unemployed) may be reported in this data element, if they are employed in a new </a:t>
            </a:r>
            <a:r>
              <a:rPr lang="en-US" dirty="0" smtClean="0"/>
              <a:t>position.</a:t>
            </a:r>
            <a:endParaRPr lang="en-US" dirty="0"/>
          </a:p>
          <a:p>
            <a:endParaRPr lang="en-US" b="1" dirty="0" smtClean="0"/>
          </a:p>
          <a:p>
            <a:r>
              <a:rPr lang="en-US" b="1" dirty="0" smtClean="0"/>
              <a:t>Tip: </a:t>
            </a:r>
            <a:r>
              <a:rPr lang="en-US" dirty="0" smtClean="0"/>
              <a:t>This measure captures employment outcomes for unemployed</a:t>
            </a:r>
            <a:r>
              <a:rPr lang="en-US" dirty="0"/>
              <a:t>, underemployed, and long-term unemployed participants that enter </a:t>
            </a:r>
            <a:r>
              <a:rPr lang="en-US" dirty="0" smtClean="0"/>
              <a:t>a new position </a:t>
            </a:r>
            <a:r>
              <a:rPr lang="en-US" dirty="0"/>
              <a:t>of employment. Employment can be reported for these participants at any point after they receive their first grant-funded service.</a:t>
            </a:r>
          </a:p>
        </p:txBody>
      </p:sp>
    </p:spTree>
    <p:extLst>
      <p:ext uri="{BB962C8B-B14F-4D97-AF65-F5344CB8AC3E}">
        <p14:creationId xmlns:p14="http://schemas.microsoft.com/office/powerpoint/2010/main" val="14177988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46</a:t>
            </a:fld>
            <a:endParaRPr lang="en-US"/>
          </a:p>
        </p:txBody>
      </p:sp>
      <p:sp>
        <p:nvSpPr>
          <p:cNvPr id="5" name="Title 1"/>
          <p:cNvSpPr txBox="1">
            <a:spLocks/>
          </p:cNvSpPr>
          <p:nvPr/>
        </p:nvSpPr>
        <p:spPr>
          <a:xfrm>
            <a:off x="1295400" y="0"/>
            <a:ext cx="7848600" cy="1066800"/>
          </a:xfrm>
          <a:prstGeom prst="rect">
            <a:avLst/>
          </a:prstGeom>
        </p:spPr>
        <p:txBody>
          <a:bodyPr vert="horz" lIns="91440" tIns="45720" rIns="91440" bIns="45720" rtlCol="0" anchor="ctr" anchorCtr="1">
            <a:normAutofit fontScale="90000" lnSpcReduction="20000"/>
          </a:bodyPr>
          <a:lstStyle>
            <a:lvl1pPr algn="ctr" defTabSz="914400" rtl="0" eaLnBrk="1" latinLnBrk="0" hangingPunct="1">
              <a:spcBef>
                <a:spcPct val="0"/>
              </a:spcBef>
              <a:buNone/>
              <a:defRPr sz="2800" b="1" kern="1200" cap="none" spc="0" baseline="0">
                <a:ln w="12700">
                  <a:noFill/>
                  <a:prstDash val="solid"/>
                </a:ln>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r"/>
            <a:r>
              <a:rPr lang="en-US" dirty="0" smtClean="0">
                <a:latin typeface="Candara" panose="020E0502030303020204" pitchFamily="34" charset="0"/>
              </a:rPr>
              <a:t>H-1B Ready to Work QPR Form 9166</a:t>
            </a:r>
            <a:br>
              <a:rPr lang="en-US" dirty="0" smtClean="0">
                <a:latin typeface="Candara" panose="020E0502030303020204" pitchFamily="34" charset="0"/>
              </a:rPr>
            </a:br>
            <a:r>
              <a:rPr lang="en-US" dirty="0" smtClean="0">
                <a:latin typeface="Candara" panose="020E0502030303020204" pitchFamily="34" charset="0"/>
              </a:rPr>
              <a:t>Section E</a:t>
            </a:r>
            <a:r>
              <a:rPr lang="en-US" dirty="0">
                <a:latin typeface="Candara" panose="020E0502030303020204" pitchFamily="34" charset="0"/>
              </a:rPr>
              <a:t>. </a:t>
            </a:r>
            <a:r>
              <a:rPr lang="en-US" dirty="0" smtClean="0">
                <a:latin typeface="Candara" panose="020E0502030303020204" pitchFamily="34" charset="0"/>
              </a:rPr>
              <a:t>3a: </a:t>
            </a:r>
            <a:r>
              <a:rPr lang="en-US" dirty="0">
                <a:latin typeface="Candara" panose="020E0502030303020204" pitchFamily="34" charset="0"/>
              </a:rPr>
              <a:t>Number Entered Training Related </a:t>
            </a:r>
            <a:r>
              <a:rPr lang="en-US" dirty="0" smtClean="0">
                <a:latin typeface="Candara" panose="020E0502030303020204" pitchFamily="34" charset="0"/>
              </a:rPr>
              <a:t>Employment</a:t>
            </a:r>
            <a:endParaRPr lang="en-US" dirty="0">
              <a:latin typeface="Candara" panose="020E0502030303020204" pitchFamily="34" charset="0"/>
            </a:endParaRPr>
          </a:p>
        </p:txBody>
      </p:sp>
      <p:pic>
        <p:nvPicPr>
          <p:cNvPr id="6"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2555375748"/>
              </p:ext>
            </p:extLst>
          </p:nvPr>
        </p:nvGraphicFramePr>
        <p:xfrm>
          <a:off x="152400" y="1905000"/>
          <a:ext cx="8686799" cy="1252232"/>
        </p:xfrm>
        <a:graphic>
          <a:graphicData uri="http://schemas.openxmlformats.org/drawingml/2006/table">
            <a:tbl>
              <a:tblPr firstRow="1" firstCol="1" bandRow="1">
                <a:tableStyleId>{5C22544A-7EE6-4342-B048-85BDC9FD1C3A}</a:tableStyleId>
              </a:tblPr>
              <a:tblGrid>
                <a:gridCol w="729069"/>
                <a:gridCol w="1023531"/>
                <a:gridCol w="2949039"/>
                <a:gridCol w="3985160"/>
              </a:tblGrid>
              <a:tr h="621612">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50165" marR="50165" marT="0" marB="0" vert="vert270" anchor="ctr"/>
                </a:tc>
                <a:tc>
                  <a:txBody>
                    <a:bodyPr/>
                    <a:lstStyle/>
                    <a:p>
                      <a:pPr marL="0" marR="0" algn="ctr">
                        <a:lnSpc>
                          <a:spcPct val="115000"/>
                        </a:lnSpc>
                        <a:spcBef>
                          <a:spcPts val="0"/>
                        </a:spcBef>
                        <a:spcAft>
                          <a:spcPts val="0"/>
                        </a:spcAft>
                      </a:pPr>
                      <a:r>
                        <a:rPr lang="en-US" sz="1400" dirty="0">
                          <a:effectLst/>
                        </a:rPr>
                        <a:t>QPR Line Item</a:t>
                      </a:r>
                      <a:endParaRPr lang="en-US" sz="14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400" dirty="0">
                          <a:effectLst/>
                        </a:rPr>
                        <a:t>Performance Measure</a:t>
                      </a:r>
                      <a:endParaRPr lang="en-US" sz="14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1400" dirty="0">
                          <a:effectLst/>
                        </a:rPr>
                        <a:t>Related Data Element and Code Value</a:t>
                      </a:r>
                      <a:endParaRPr lang="en-US" sz="1400" dirty="0">
                        <a:effectLst/>
                        <a:latin typeface="Calibri"/>
                        <a:ea typeface="Calibri"/>
                        <a:cs typeface="Times New Roman"/>
                      </a:endParaRPr>
                    </a:p>
                  </a:txBody>
                  <a:tcPr marL="59034" marR="59034" marT="0" marB="0" anchor="ctr"/>
                </a:tc>
              </a:tr>
              <a:tr h="630620">
                <a:tc>
                  <a:txBody>
                    <a:bodyPr/>
                    <a:lstStyle/>
                    <a:p>
                      <a:pPr marL="0" marR="0" algn="ctr">
                        <a:lnSpc>
                          <a:spcPct val="115000"/>
                        </a:lnSpc>
                        <a:spcBef>
                          <a:spcPts val="0"/>
                        </a:spcBef>
                        <a:spcAft>
                          <a:spcPts val="0"/>
                        </a:spcAft>
                      </a:pPr>
                      <a:r>
                        <a:rPr lang="en-US" sz="1400" dirty="0">
                          <a:effectLst/>
                        </a:rPr>
                        <a:t>Employment</a:t>
                      </a:r>
                      <a:br>
                        <a:rPr lang="en-US" sz="1400" dirty="0">
                          <a:effectLst/>
                        </a:rPr>
                      </a:br>
                      <a:r>
                        <a:rPr lang="en-US" sz="1400" dirty="0">
                          <a:effectLst/>
                        </a:rPr>
                        <a:t>Outcomes</a:t>
                      </a:r>
                      <a:endParaRPr lang="en-US" sz="1400" dirty="0">
                        <a:effectLst/>
                        <a:latin typeface="Calibri"/>
                        <a:ea typeface="Calibri"/>
                        <a:cs typeface="Times New Roman"/>
                      </a:endParaRPr>
                    </a:p>
                  </a:txBody>
                  <a:tcPr marL="50165" marR="50165" marT="0" marB="0" vert="vert270" anchor="ctr"/>
                </a:tc>
                <a:tc>
                  <a:txBody>
                    <a:bodyPr/>
                    <a:lstStyle/>
                    <a:p>
                      <a:pPr marL="0" marR="0" algn="ctr">
                        <a:lnSpc>
                          <a:spcPct val="115000"/>
                        </a:lnSpc>
                        <a:spcBef>
                          <a:spcPts val="0"/>
                        </a:spcBef>
                        <a:spcAft>
                          <a:spcPts val="0"/>
                        </a:spcAft>
                      </a:pPr>
                      <a:r>
                        <a:rPr lang="en-US" sz="1400" dirty="0">
                          <a:effectLst/>
                        </a:rPr>
                        <a:t>3a.</a:t>
                      </a:r>
                      <a:endParaRPr lang="en-US" sz="1400" dirty="0">
                        <a:effectLst/>
                        <a:latin typeface="Calibri"/>
                        <a:ea typeface="Calibri"/>
                        <a:cs typeface="Times New Roman"/>
                      </a:endParaRPr>
                    </a:p>
                  </a:txBody>
                  <a:tcPr marL="50165" marR="50165" marT="0" marB="0" anchor="ctr"/>
                </a:tc>
                <a:tc>
                  <a:txBody>
                    <a:bodyPr/>
                    <a:lstStyle/>
                    <a:p>
                      <a:pPr marL="0" marR="0">
                        <a:lnSpc>
                          <a:spcPct val="115000"/>
                        </a:lnSpc>
                        <a:spcBef>
                          <a:spcPts val="0"/>
                        </a:spcBef>
                        <a:spcAft>
                          <a:spcPts val="0"/>
                        </a:spcAft>
                      </a:pPr>
                      <a:r>
                        <a:rPr lang="en-US" sz="1400" dirty="0">
                          <a:effectLst/>
                        </a:rPr>
                        <a:t>Number Entered Unsubsidized Training-Related Employment</a:t>
                      </a:r>
                      <a:endParaRPr lang="en-US" sz="1400" dirty="0">
                        <a:effectLst/>
                        <a:latin typeface="Calibri"/>
                        <a:ea typeface="Calibri"/>
                        <a:cs typeface="Times New Roman"/>
                      </a:endParaRPr>
                    </a:p>
                  </a:txBody>
                  <a:tcPr marL="50165" marR="50165"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rPr>
                        <a:t>DE 501 Date Entered</a:t>
                      </a:r>
                      <a:r>
                        <a:rPr lang="en-US" sz="1400" baseline="0" dirty="0" smtClean="0">
                          <a:effectLst/>
                        </a:rPr>
                        <a:t> Employment = YYYYMMDD</a:t>
                      </a:r>
                      <a:endParaRPr lang="en-US" sz="1400" dirty="0" smtClean="0">
                        <a:effectLst/>
                        <a:latin typeface="+mn-lt"/>
                        <a:ea typeface="Calibri"/>
                        <a:cs typeface="Times New Roman"/>
                      </a:endParaRPr>
                    </a:p>
                    <a:p>
                      <a:pPr marL="0" marR="0">
                        <a:lnSpc>
                          <a:spcPct val="115000"/>
                        </a:lnSpc>
                        <a:spcBef>
                          <a:spcPts val="0"/>
                        </a:spcBef>
                        <a:spcAft>
                          <a:spcPts val="0"/>
                        </a:spcAft>
                      </a:pPr>
                      <a:r>
                        <a:rPr lang="en-US" sz="1400" dirty="0" smtClean="0">
                          <a:effectLst/>
                        </a:rPr>
                        <a:t>DE</a:t>
                      </a:r>
                      <a:r>
                        <a:rPr lang="en-US" sz="1400" baseline="0" dirty="0" smtClean="0">
                          <a:effectLst/>
                        </a:rPr>
                        <a:t> 503 </a:t>
                      </a:r>
                      <a:r>
                        <a:rPr lang="en-US" sz="1400" dirty="0" smtClean="0">
                          <a:effectLst/>
                        </a:rPr>
                        <a:t>Entered Training-Related Employment = 1, Yes</a:t>
                      </a:r>
                      <a:endParaRPr lang="en-US" sz="1400" dirty="0" smtClean="0">
                        <a:effectLst/>
                        <a:latin typeface="+mn-lt"/>
                        <a:ea typeface="Calibri"/>
                        <a:cs typeface="Times New Roman"/>
                      </a:endParaRPr>
                    </a:p>
                  </a:txBody>
                  <a:tcPr marL="50165" marR="50165" marT="0" marB="0" anchor="ctr"/>
                </a:tc>
              </a:tr>
            </a:tbl>
          </a:graphicData>
        </a:graphic>
      </p:graphicFrame>
      <p:sp>
        <p:nvSpPr>
          <p:cNvPr id="8" name="Rectangle 1"/>
          <p:cNvSpPr>
            <a:spLocks noChangeArrowheads="1"/>
          </p:cNvSpPr>
          <p:nvPr/>
        </p:nvSpPr>
        <p:spPr bwMode="auto">
          <a:xfrm>
            <a:off x="252888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t="45957" b="41135"/>
          <a:stretch/>
        </p:blipFill>
        <p:spPr bwMode="auto">
          <a:xfrm>
            <a:off x="381000" y="1436915"/>
            <a:ext cx="8610600" cy="31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b="91013"/>
          <a:stretch/>
        </p:blipFill>
        <p:spPr bwMode="auto">
          <a:xfrm>
            <a:off x="381000" y="1219201"/>
            <a:ext cx="8610600" cy="21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84544" y="3276600"/>
            <a:ext cx="8686800" cy="3416320"/>
          </a:xfrm>
          <a:prstGeom prst="rect">
            <a:avLst/>
          </a:prstGeom>
        </p:spPr>
        <p:txBody>
          <a:bodyPr wrap="square">
            <a:spAutoFit/>
          </a:bodyPr>
          <a:lstStyle/>
          <a:p>
            <a:pPr marL="109728" lvl="2" indent="0" algn="ctr">
              <a:buClr>
                <a:schemeClr val="accent3"/>
              </a:buClr>
              <a:buNone/>
            </a:pPr>
            <a:r>
              <a:rPr lang="en-US" b="1" u="sng" dirty="0" smtClean="0">
                <a:solidFill>
                  <a:schemeClr val="accent2">
                    <a:lumMod val="75000"/>
                  </a:schemeClr>
                </a:solidFill>
              </a:rPr>
              <a:t>Training Program-Related Employment </a:t>
            </a:r>
            <a:r>
              <a:rPr lang="en-US" b="1" u="sng" dirty="0">
                <a:solidFill>
                  <a:schemeClr val="accent2">
                    <a:lumMod val="75000"/>
                  </a:schemeClr>
                </a:solidFill>
              </a:rPr>
              <a:t>Outcomes </a:t>
            </a:r>
            <a:endParaRPr lang="en-US" b="1" u="sng" dirty="0" smtClean="0">
              <a:solidFill>
                <a:schemeClr val="accent2">
                  <a:lumMod val="75000"/>
                </a:schemeClr>
              </a:solidFill>
            </a:endParaRPr>
          </a:p>
          <a:p>
            <a:pPr marL="109728" lvl="2" indent="0" algn="ctr">
              <a:buClr>
                <a:schemeClr val="accent3"/>
              </a:buClr>
              <a:buNone/>
            </a:pPr>
            <a:r>
              <a:rPr lang="en-US" b="1" dirty="0" smtClean="0">
                <a:solidFill>
                  <a:schemeClr val="accent2">
                    <a:lumMod val="75000"/>
                  </a:schemeClr>
                </a:solidFill>
              </a:rPr>
              <a:t>for Unemployed</a:t>
            </a:r>
            <a:r>
              <a:rPr lang="en-US" b="1" dirty="0">
                <a:solidFill>
                  <a:schemeClr val="accent2">
                    <a:lumMod val="75000"/>
                  </a:schemeClr>
                </a:solidFill>
              </a:rPr>
              <a:t>,  Underemployed and LTU </a:t>
            </a:r>
            <a:r>
              <a:rPr lang="en-US" b="1" dirty="0" smtClean="0">
                <a:solidFill>
                  <a:schemeClr val="accent2">
                    <a:lumMod val="75000"/>
                  </a:schemeClr>
                </a:solidFill>
              </a:rPr>
              <a:t>Workers</a:t>
            </a:r>
          </a:p>
          <a:p>
            <a:r>
              <a:rPr lang="en-US" b="1" dirty="0" smtClean="0"/>
              <a:t>Definition</a:t>
            </a:r>
            <a:endParaRPr lang="en-US" b="1" dirty="0"/>
          </a:p>
          <a:p>
            <a:r>
              <a:rPr lang="en-US" sz="1600" dirty="0"/>
              <a:t>Participants who were </a:t>
            </a:r>
            <a:r>
              <a:rPr lang="en-US" sz="1600" dirty="0" smtClean="0"/>
              <a:t>unemployed, underemployed*, and LTU that entered </a:t>
            </a:r>
            <a:r>
              <a:rPr lang="en-US" sz="1600" dirty="0"/>
              <a:t>unsubsidized employment after completion of the training program and whose employment is related to the industry, occupation, or skills of the training </a:t>
            </a:r>
            <a:r>
              <a:rPr lang="en-US" sz="1600" dirty="0" smtClean="0"/>
              <a:t>program that was </a:t>
            </a:r>
            <a:r>
              <a:rPr lang="en-US" sz="1600" b="1" dirty="0"/>
              <a:t>completed</a:t>
            </a:r>
            <a:r>
              <a:rPr lang="en-US" sz="1600" b="1" dirty="0" smtClean="0"/>
              <a:t>.</a:t>
            </a:r>
            <a:r>
              <a:rPr lang="en-US" sz="1600" dirty="0"/>
              <a:t> </a:t>
            </a:r>
            <a:endParaRPr lang="en-US" sz="1600" dirty="0" smtClean="0"/>
          </a:p>
          <a:p>
            <a:pPr marL="285750" indent="-285750">
              <a:buFont typeface="Wingdings" panose="05000000000000000000" pitchFamily="2" charset="2"/>
              <a:buChar char="Ø"/>
            </a:pPr>
            <a:r>
              <a:rPr lang="en-US" sz="1600" dirty="0" smtClean="0"/>
              <a:t>*Underemployed </a:t>
            </a:r>
            <a:r>
              <a:rPr lang="en-US" sz="1600" dirty="0"/>
              <a:t>individuals may be reported in this data element, if they complete a training program and are employed in a new position, of which is training-related.</a:t>
            </a:r>
          </a:p>
          <a:p>
            <a:endParaRPr lang="en-US" sz="1600" b="1" dirty="0"/>
          </a:p>
          <a:p>
            <a:r>
              <a:rPr lang="en-US" b="1" dirty="0" smtClean="0"/>
              <a:t>Tips: </a:t>
            </a:r>
          </a:p>
          <a:p>
            <a:pPr marL="342900" indent="-342900">
              <a:buFont typeface="Arial" panose="020B0604020202020204" pitchFamily="34" charset="0"/>
              <a:buChar char="•"/>
            </a:pPr>
            <a:r>
              <a:rPr lang="en-US" sz="1600" dirty="0"/>
              <a:t>The QPR will report training-related employment ONLY if the individual was enrolled in training and completed the training program</a:t>
            </a:r>
            <a:r>
              <a:rPr lang="en-US" sz="1600" dirty="0" smtClean="0"/>
              <a:t>.</a:t>
            </a:r>
          </a:p>
          <a:p>
            <a:pPr marL="342900" indent="-342900">
              <a:buFont typeface="Arial" panose="020B0604020202020204" pitchFamily="34" charset="0"/>
              <a:buChar char="•"/>
            </a:pPr>
            <a:r>
              <a:rPr lang="en-US" sz="1600" dirty="0" smtClean="0"/>
              <a:t>Participants </a:t>
            </a:r>
            <a:r>
              <a:rPr lang="en-US" sz="1600" dirty="0"/>
              <a:t>that enter employment after only receiving services will not be reported in the QPR</a:t>
            </a:r>
            <a:r>
              <a:rPr lang="en-US" sz="1600" dirty="0" smtClean="0"/>
              <a:t>.</a:t>
            </a:r>
            <a:endParaRPr lang="en-US" sz="1600" dirty="0"/>
          </a:p>
        </p:txBody>
      </p:sp>
    </p:spTree>
    <p:extLst>
      <p:ext uri="{BB962C8B-B14F-4D97-AF65-F5344CB8AC3E}">
        <p14:creationId xmlns:p14="http://schemas.microsoft.com/office/powerpoint/2010/main" val="28433341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462974"/>
            <a:ext cx="2895600" cy="365125"/>
          </a:xfrm>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47</a:t>
            </a:fld>
            <a:endParaRPr lang="en-US"/>
          </a:p>
        </p:txBody>
      </p:sp>
      <p:sp>
        <p:nvSpPr>
          <p:cNvPr id="5" name="Title 1"/>
          <p:cNvSpPr txBox="1">
            <a:spLocks/>
          </p:cNvSpPr>
          <p:nvPr/>
        </p:nvSpPr>
        <p:spPr>
          <a:xfrm>
            <a:off x="1981200" y="38100"/>
            <a:ext cx="7162800" cy="1066800"/>
          </a:xfrm>
          <a:prstGeom prst="rect">
            <a:avLst/>
          </a:prstGeom>
        </p:spPr>
        <p:txBody>
          <a:bodyPr vert="horz" lIns="91440" tIns="45720" rIns="91440" bIns="45720" rtlCol="0" anchor="ctr" anchorCtr="1">
            <a:normAutofit fontScale="90000" lnSpcReduction="20000"/>
          </a:bodyPr>
          <a:lstStyle>
            <a:lvl1pPr algn="ctr" defTabSz="914400" rtl="0" eaLnBrk="1" latinLnBrk="0" hangingPunct="1">
              <a:spcBef>
                <a:spcPct val="0"/>
              </a:spcBef>
              <a:buNone/>
              <a:defRPr sz="2800" b="1" kern="1200" cap="none" spc="0" baseline="0">
                <a:ln w="12700">
                  <a:noFill/>
                  <a:prstDash val="solid"/>
                </a:ln>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r"/>
            <a:r>
              <a:rPr lang="en-US" dirty="0" smtClean="0">
                <a:latin typeface="Candara" panose="020E0502030303020204" pitchFamily="34" charset="0"/>
              </a:rPr>
              <a:t>H-1B Ready to Work QPR Form 9166</a:t>
            </a:r>
            <a:br>
              <a:rPr lang="en-US" dirty="0" smtClean="0">
                <a:latin typeface="Candara" panose="020E0502030303020204" pitchFamily="34" charset="0"/>
              </a:rPr>
            </a:br>
            <a:r>
              <a:rPr lang="en-US" dirty="0">
                <a:latin typeface="Candara" panose="020E0502030303020204" pitchFamily="34" charset="0"/>
              </a:rPr>
              <a:t>Section E4a:  Total Number of Incumbent Workers </a:t>
            </a:r>
            <a:r>
              <a:rPr lang="en-US" dirty="0" smtClean="0">
                <a:latin typeface="Candara" panose="020E0502030303020204" pitchFamily="34" charset="0"/>
              </a:rPr>
              <a:t> that Retained </a:t>
            </a:r>
            <a:r>
              <a:rPr lang="en-US" dirty="0">
                <a:latin typeface="Candara" panose="020E0502030303020204" pitchFamily="34" charset="0"/>
              </a:rPr>
              <a:t>Current </a:t>
            </a:r>
            <a:r>
              <a:rPr lang="en-US" dirty="0" smtClean="0">
                <a:latin typeface="Candara" panose="020E0502030303020204" pitchFamily="34" charset="0"/>
              </a:rPr>
              <a:t>Position</a:t>
            </a:r>
            <a:endParaRPr lang="en-US" dirty="0">
              <a:latin typeface="Candara" panose="020E0502030303020204" pitchFamily="34" charset="0"/>
            </a:endParaRPr>
          </a:p>
        </p:txBody>
      </p:sp>
      <p:pic>
        <p:nvPicPr>
          <p:cNvPr id="6"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2524520695"/>
              </p:ext>
            </p:extLst>
          </p:nvPr>
        </p:nvGraphicFramePr>
        <p:xfrm>
          <a:off x="152400" y="2209800"/>
          <a:ext cx="8686799" cy="2453640"/>
        </p:xfrm>
        <a:graphic>
          <a:graphicData uri="http://schemas.openxmlformats.org/drawingml/2006/table">
            <a:tbl>
              <a:tblPr firstRow="1" firstCol="1" bandRow="1">
                <a:tableStyleId>{5C22544A-7EE6-4342-B048-85BDC9FD1C3A}</a:tableStyleId>
              </a:tblPr>
              <a:tblGrid>
                <a:gridCol w="729069"/>
                <a:gridCol w="1752872"/>
                <a:gridCol w="3102429"/>
                <a:gridCol w="3102429"/>
              </a:tblGrid>
              <a:tr h="621612">
                <a:tc>
                  <a:txBody>
                    <a:bodyPr/>
                    <a:lstStyle/>
                    <a:p>
                      <a:pPr marL="0" marR="0" algn="ctr">
                        <a:lnSpc>
                          <a:spcPct val="115000"/>
                        </a:lnSpc>
                        <a:spcBef>
                          <a:spcPts val="0"/>
                        </a:spcBef>
                        <a:spcAft>
                          <a:spcPts val="0"/>
                        </a:spcAft>
                      </a:pPr>
                      <a:r>
                        <a:rPr lang="en-US" sz="1100" dirty="0" smtClean="0">
                          <a:effectLst/>
                        </a:rPr>
                        <a:t>Education </a:t>
                      </a:r>
                      <a:br>
                        <a:rPr lang="en-US" sz="1100" dirty="0" smtClean="0">
                          <a:effectLst/>
                        </a:rPr>
                      </a:br>
                      <a:r>
                        <a:rPr lang="en-US" sz="1100" dirty="0" smtClean="0">
                          <a:effectLst/>
                        </a:rPr>
                        <a:t>Outcomes</a:t>
                      </a:r>
                      <a:endParaRPr lang="en-US" sz="1200" dirty="0">
                        <a:effectLst/>
                        <a:latin typeface="Calibri"/>
                        <a:ea typeface="Calibri"/>
                        <a:cs typeface="Times New Roman"/>
                      </a:endParaRPr>
                    </a:p>
                  </a:txBody>
                  <a:tcPr marL="50165" marR="50165" marT="0" marB="0" anchor="ctr"/>
                </a:tc>
                <a:tc>
                  <a:txBody>
                    <a:bodyPr/>
                    <a:lstStyle/>
                    <a:p>
                      <a:pPr marL="0" marR="0" algn="ctr">
                        <a:lnSpc>
                          <a:spcPct val="115000"/>
                        </a:lnSpc>
                        <a:spcBef>
                          <a:spcPts val="0"/>
                        </a:spcBef>
                        <a:spcAft>
                          <a:spcPts val="0"/>
                        </a:spcAft>
                      </a:pPr>
                      <a:r>
                        <a:rPr lang="en-US" sz="2000" dirty="0">
                          <a:effectLst/>
                        </a:rPr>
                        <a:t>QPR Line Item</a:t>
                      </a:r>
                      <a:endParaRPr lang="en-US" sz="20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dirty="0">
                          <a:effectLst/>
                        </a:rPr>
                        <a:t>Performance Measure</a:t>
                      </a:r>
                      <a:endParaRPr lang="en-US" sz="20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dirty="0">
                          <a:effectLst/>
                        </a:rPr>
                        <a:t>Related Data Element and Code Value</a:t>
                      </a:r>
                      <a:endParaRPr lang="en-US" sz="2000" dirty="0">
                        <a:effectLst/>
                        <a:latin typeface="Calibri"/>
                        <a:ea typeface="Calibri"/>
                        <a:cs typeface="Times New Roman"/>
                      </a:endParaRPr>
                    </a:p>
                  </a:txBody>
                  <a:tcPr marL="59034" marR="59034" marT="0" marB="0" anchor="ctr"/>
                </a:tc>
              </a:tr>
              <a:tr h="828816">
                <a:tc>
                  <a:txBody>
                    <a:bodyPr/>
                    <a:lstStyle/>
                    <a:p>
                      <a:pPr marL="0" marR="0" algn="ctr">
                        <a:lnSpc>
                          <a:spcPct val="115000"/>
                        </a:lnSpc>
                        <a:spcBef>
                          <a:spcPts val="0"/>
                        </a:spcBef>
                        <a:spcAft>
                          <a:spcPts val="0"/>
                        </a:spcAft>
                      </a:pPr>
                      <a:r>
                        <a:rPr lang="en-US" sz="1400" dirty="0">
                          <a:effectLst/>
                        </a:rPr>
                        <a:t>Incumbent Worker Outcomes</a:t>
                      </a:r>
                      <a:endParaRPr lang="en-US" sz="1600" dirty="0">
                        <a:effectLst/>
                        <a:latin typeface="Calibri"/>
                        <a:ea typeface="Calibri"/>
                        <a:cs typeface="Times New Roman"/>
                      </a:endParaRPr>
                    </a:p>
                  </a:txBody>
                  <a:tcPr marL="50165" marR="50165" marT="0" marB="0" vert="vert270" anchor="ctr"/>
                </a:tc>
                <a:tc>
                  <a:txBody>
                    <a:bodyPr/>
                    <a:lstStyle/>
                    <a:p>
                      <a:pPr marL="0" marR="0" algn="ctr">
                        <a:lnSpc>
                          <a:spcPct val="115000"/>
                        </a:lnSpc>
                        <a:spcBef>
                          <a:spcPts val="0"/>
                        </a:spcBef>
                        <a:spcAft>
                          <a:spcPts val="0"/>
                        </a:spcAft>
                      </a:pPr>
                      <a:r>
                        <a:rPr lang="en-US" sz="1400" dirty="0">
                          <a:effectLst/>
                        </a:rPr>
                        <a:t>4a.</a:t>
                      </a:r>
                      <a:endParaRPr lang="en-US" sz="1600" dirty="0">
                        <a:effectLst/>
                        <a:latin typeface="Calibri"/>
                        <a:ea typeface="Calibri"/>
                        <a:cs typeface="Times New Roman"/>
                      </a:endParaRPr>
                    </a:p>
                  </a:txBody>
                  <a:tcPr marL="50165" marR="50165" marT="0" marB="0" anchor="ctr"/>
                </a:tc>
                <a:tc>
                  <a:txBody>
                    <a:bodyPr/>
                    <a:lstStyle/>
                    <a:p>
                      <a:pPr marL="0" marR="0">
                        <a:lnSpc>
                          <a:spcPct val="115000"/>
                        </a:lnSpc>
                        <a:spcBef>
                          <a:spcPts val="0"/>
                        </a:spcBef>
                        <a:spcAft>
                          <a:spcPts val="0"/>
                        </a:spcAft>
                      </a:pPr>
                      <a:r>
                        <a:rPr lang="en-US" sz="1400" dirty="0">
                          <a:effectLst/>
                        </a:rPr>
                        <a:t>Total Number of  Incumbent Workers Retained Current Position </a:t>
                      </a:r>
                      <a:endParaRPr lang="en-US" sz="1600" dirty="0">
                        <a:effectLst/>
                        <a:latin typeface="Calibri"/>
                        <a:ea typeface="Calibri"/>
                        <a:cs typeface="Times New Roman"/>
                      </a:endParaRPr>
                    </a:p>
                  </a:txBody>
                  <a:tcPr marL="50165" marR="50165"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rPr>
                        <a:t>DE 304: Date of  Training Program Completion YYYYMMDD</a:t>
                      </a:r>
                      <a:br>
                        <a:rPr lang="en-US" sz="1400" dirty="0" smtClean="0">
                          <a:effectLst/>
                        </a:rPr>
                      </a:br>
                      <a:r>
                        <a:rPr lang="en-US" sz="1400" dirty="0" smtClean="0">
                          <a:effectLst/>
                        </a:rPr>
                        <a:t>DE 201 Incumbent Worker = 1,</a:t>
                      </a:r>
                      <a:r>
                        <a:rPr lang="en-US" sz="1400" baseline="0" dirty="0" smtClean="0">
                          <a:effectLst/>
                        </a:rPr>
                        <a:t> Yes</a:t>
                      </a:r>
                    </a:p>
                    <a:p>
                      <a:pPr marL="0" marR="0">
                        <a:lnSpc>
                          <a:spcPct val="115000"/>
                        </a:lnSpc>
                        <a:spcBef>
                          <a:spcPts val="0"/>
                        </a:spcBef>
                        <a:spcAft>
                          <a:spcPts val="0"/>
                        </a:spcAft>
                      </a:pPr>
                      <a:r>
                        <a:rPr lang="en-US" sz="1400" dirty="0" smtClean="0">
                          <a:effectLst/>
                        </a:rPr>
                        <a:t>DE 504,</a:t>
                      </a:r>
                      <a:r>
                        <a:rPr lang="en-US" sz="1400" baseline="0" dirty="0" smtClean="0">
                          <a:effectLst/>
                        </a:rPr>
                        <a:t> DE 514 and DE 515 Retained Current Position in the 1</a:t>
                      </a:r>
                      <a:r>
                        <a:rPr lang="en-US" sz="1400" baseline="30000" dirty="0" smtClean="0">
                          <a:effectLst/>
                        </a:rPr>
                        <a:t>st</a:t>
                      </a:r>
                      <a:r>
                        <a:rPr lang="en-US" sz="1400" baseline="0" dirty="0" smtClean="0">
                          <a:effectLst/>
                        </a:rPr>
                        <a:t>, 2</a:t>
                      </a:r>
                      <a:r>
                        <a:rPr lang="en-US" sz="1400" baseline="30000" dirty="0" smtClean="0">
                          <a:effectLst/>
                        </a:rPr>
                        <a:t>nd</a:t>
                      </a:r>
                      <a:r>
                        <a:rPr lang="en-US" sz="1400" baseline="0" dirty="0" smtClean="0">
                          <a:effectLst/>
                        </a:rPr>
                        <a:t> or 3</a:t>
                      </a:r>
                      <a:r>
                        <a:rPr lang="en-US" sz="1400" baseline="30000" dirty="0" smtClean="0">
                          <a:effectLst/>
                        </a:rPr>
                        <a:t>rd</a:t>
                      </a:r>
                      <a:r>
                        <a:rPr lang="en-US" sz="1400" baseline="0" dirty="0" smtClean="0">
                          <a:effectLst/>
                        </a:rPr>
                        <a:t> Quarter = 1, yes</a:t>
                      </a:r>
                      <a:endParaRPr lang="en-US" sz="1400" dirty="0" smtClean="0">
                        <a:effectLst/>
                      </a:endParaRPr>
                    </a:p>
                    <a:p>
                      <a:pPr marL="0" marR="0">
                        <a:lnSpc>
                          <a:spcPct val="115000"/>
                        </a:lnSpc>
                        <a:spcBef>
                          <a:spcPts val="0"/>
                        </a:spcBef>
                        <a:spcAft>
                          <a:spcPts val="0"/>
                        </a:spcAft>
                      </a:pPr>
                      <a:endParaRPr lang="en-US" sz="1600" dirty="0">
                        <a:effectLst/>
                        <a:latin typeface="Calibri"/>
                        <a:ea typeface="Calibri"/>
                        <a:cs typeface="Times New Roman"/>
                      </a:endParaRPr>
                    </a:p>
                  </a:txBody>
                  <a:tcPr marL="50165" marR="50165" marT="0" marB="0" anchor="ctr"/>
                </a:tc>
              </a:tr>
            </a:tbl>
          </a:graphicData>
        </a:graphic>
      </p:graphicFrame>
      <p:sp>
        <p:nvSpPr>
          <p:cNvPr id="8" name="Rectangle 1"/>
          <p:cNvSpPr>
            <a:spLocks noChangeArrowheads="1"/>
          </p:cNvSpPr>
          <p:nvPr/>
        </p:nvSpPr>
        <p:spPr bwMode="auto">
          <a:xfrm>
            <a:off x="252888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b="91013"/>
          <a:stretch/>
        </p:blipFill>
        <p:spPr bwMode="auto">
          <a:xfrm>
            <a:off x="152400" y="1352585"/>
            <a:ext cx="8610600" cy="21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t="58707" b="20646"/>
          <a:stretch/>
        </p:blipFill>
        <p:spPr bwMode="auto">
          <a:xfrm>
            <a:off x="152400" y="1557232"/>
            <a:ext cx="8610600" cy="50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152400" y="4800600"/>
            <a:ext cx="8534400" cy="1981200"/>
          </a:xfrm>
          <a:prstGeom prst="rect">
            <a:avLst/>
          </a:prstGeom>
        </p:spPr>
        <p:txBody>
          <a:bodyPr>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728" indent="0">
              <a:spcBef>
                <a:spcPts val="0"/>
              </a:spcBef>
              <a:buNone/>
            </a:pPr>
            <a:r>
              <a:rPr lang="en-US" sz="1800" b="1" u="sng" dirty="0" smtClean="0">
                <a:solidFill>
                  <a:schemeClr val="accent2"/>
                </a:solidFill>
              </a:rPr>
              <a:t>Employment </a:t>
            </a:r>
            <a:r>
              <a:rPr lang="en-US" sz="1800" b="1" u="sng" dirty="0">
                <a:solidFill>
                  <a:schemeClr val="accent2"/>
                </a:solidFill>
              </a:rPr>
              <a:t>Outcomes</a:t>
            </a:r>
            <a:r>
              <a:rPr lang="en-US" sz="1800" b="1" dirty="0">
                <a:solidFill>
                  <a:schemeClr val="accent2"/>
                </a:solidFill>
              </a:rPr>
              <a:t> for</a:t>
            </a:r>
            <a:r>
              <a:rPr lang="en-US" sz="1800" b="1" dirty="0">
                <a:solidFill>
                  <a:srgbClr val="00B050"/>
                </a:solidFill>
              </a:rPr>
              <a:t> </a:t>
            </a:r>
            <a:r>
              <a:rPr lang="en-US" sz="1800" b="1" dirty="0">
                <a:solidFill>
                  <a:schemeClr val="accent2"/>
                </a:solidFill>
              </a:rPr>
              <a:t>Incumbent Workers that </a:t>
            </a:r>
            <a:r>
              <a:rPr lang="en-US" sz="1800" b="1" dirty="0" smtClean="0">
                <a:solidFill>
                  <a:schemeClr val="accent2"/>
                </a:solidFill>
              </a:rPr>
              <a:t>Retain their </a:t>
            </a:r>
            <a:r>
              <a:rPr lang="en-US" sz="1800" b="1" dirty="0">
                <a:solidFill>
                  <a:schemeClr val="accent2"/>
                </a:solidFill>
              </a:rPr>
              <a:t>Position</a:t>
            </a:r>
          </a:p>
          <a:p>
            <a:pPr marL="109728" indent="0">
              <a:spcBef>
                <a:spcPts val="0"/>
              </a:spcBef>
              <a:buNone/>
            </a:pPr>
            <a:r>
              <a:rPr lang="en-US" sz="1800" b="1" i="1" dirty="0">
                <a:solidFill>
                  <a:schemeClr val="tx1"/>
                </a:solidFill>
              </a:rPr>
              <a:t>Tips:</a:t>
            </a:r>
          </a:p>
          <a:p>
            <a:pPr marL="395478" indent="-285750">
              <a:spcBef>
                <a:spcPts val="0"/>
              </a:spcBef>
            </a:pPr>
            <a:r>
              <a:rPr lang="en-US" sz="1800" dirty="0" smtClean="0">
                <a:solidFill>
                  <a:schemeClr val="tx1"/>
                </a:solidFill>
              </a:rPr>
              <a:t>Retention </a:t>
            </a:r>
            <a:r>
              <a:rPr lang="en-US" sz="1800" dirty="0">
                <a:solidFill>
                  <a:schemeClr val="tx1"/>
                </a:solidFill>
              </a:rPr>
              <a:t>outcomes will be reported in the third quarter after </a:t>
            </a:r>
            <a:r>
              <a:rPr lang="en-US" sz="1800" dirty="0" smtClean="0">
                <a:solidFill>
                  <a:schemeClr val="tx1"/>
                </a:solidFill>
              </a:rPr>
              <a:t>training program </a:t>
            </a:r>
            <a:r>
              <a:rPr lang="en-US" sz="1800" dirty="0">
                <a:solidFill>
                  <a:schemeClr val="tx1"/>
                </a:solidFill>
              </a:rPr>
              <a:t>completion</a:t>
            </a:r>
            <a:r>
              <a:rPr lang="en-US" sz="1800" dirty="0" smtClean="0">
                <a:solidFill>
                  <a:schemeClr val="tx1"/>
                </a:solidFill>
              </a:rPr>
              <a:t>.</a:t>
            </a:r>
            <a:endParaRPr lang="en-US" sz="1800" dirty="0">
              <a:solidFill>
                <a:schemeClr val="tx1"/>
              </a:solidFill>
            </a:endParaRPr>
          </a:p>
        </p:txBody>
      </p:sp>
    </p:spTree>
    <p:extLst>
      <p:ext uri="{BB962C8B-B14F-4D97-AF65-F5344CB8AC3E}">
        <p14:creationId xmlns:p14="http://schemas.microsoft.com/office/powerpoint/2010/main" val="34558112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462974"/>
            <a:ext cx="2895600" cy="365125"/>
          </a:xfrm>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48</a:t>
            </a:fld>
            <a:endParaRPr lang="en-US"/>
          </a:p>
        </p:txBody>
      </p:sp>
      <p:sp>
        <p:nvSpPr>
          <p:cNvPr id="5" name="Title 1"/>
          <p:cNvSpPr txBox="1">
            <a:spLocks/>
          </p:cNvSpPr>
          <p:nvPr/>
        </p:nvSpPr>
        <p:spPr>
          <a:xfrm>
            <a:off x="1676400" y="0"/>
            <a:ext cx="7467600" cy="1066800"/>
          </a:xfrm>
          <a:prstGeom prst="rect">
            <a:avLst/>
          </a:prstGeom>
        </p:spPr>
        <p:txBody>
          <a:bodyPr vert="horz" lIns="91440" tIns="45720" rIns="91440" bIns="45720" rtlCol="0" anchor="ctr" anchorCtr="1">
            <a:normAutofit fontScale="90000" lnSpcReduction="20000"/>
          </a:bodyPr>
          <a:lstStyle>
            <a:lvl1pPr algn="ctr" defTabSz="914400" rtl="0" eaLnBrk="1" latinLnBrk="0" hangingPunct="1">
              <a:spcBef>
                <a:spcPct val="0"/>
              </a:spcBef>
              <a:buNone/>
              <a:defRPr sz="2800" b="1" kern="1200" cap="none" spc="0" baseline="0">
                <a:ln w="12700">
                  <a:noFill/>
                  <a:prstDash val="solid"/>
                </a:ln>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r"/>
            <a:r>
              <a:rPr lang="en-US" dirty="0" smtClean="0">
                <a:latin typeface="Candara" panose="020E0502030303020204" pitchFamily="34" charset="0"/>
              </a:rPr>
              <a:t>H-1B Ready to Work QPR Form 9166</a:t>
            </a:r>
            <a:br>
              <a:rPr lang="en-US" dirty="0" smtClean="0">
                <a:latin typeface="Candara" panose="020E0502030303020204" pitchFamily="34" charset="0"/>
              </a:rPr>
            </a:br>
            <a:r>
              <a:rPr lang="en-US" dirty="0">
                <a:latin typeface="Candara" panose="020E0502030303020204" pitchFamily="34" charset="0"/>
              </a:rPr>
              <a:t>E4b:  Total Number of </a:t>
            </a:r>
            <a:r>
              <a:rPr lang="en-US" dirty="0" smtClean="0">
                <a:latin typeface="Candara" panose="020E0502030303020204" pitchFamily="34" charset="0"/>
              </a:rPr>
              <a:t>Incumbent Workers </a:t>
            </a:r>
            <a:r>
              <a:rPr lang="en-US" dirty="0">
                <a:latin typeface="Candara" panose="020E0502030303020204" pitchFamily="34" charset="0"/>
              </a:rPr>
              <a:t>that Advanced into New Position </a:t>
            </a:r>
          </a:p>
        </p:txBody>
      </p:sp>
      <p:pic>
        <p:nvPicPr>
          <p:cNvPr id="6"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3335787358"/>
              </p:ext>
            </p:extLst>
          </p:nvPr>
        </p:nvGraphicFramePr>
        <p:xfrm>
          <a:off x="152400" y="2024663"/>
          <a:ext cx="8686799" cy="2173224"/>
        </p:xfrm>
        <a:graphic>
          <a:graphicData uri="http://schemas.openxmlformats.org/drawingml/2006/table">
            <a:tbl>
              <a:tblPr firstRow="1" firstCol="1" bandRow="1">
                <a:tableStyleId>{5C22544A-7EE6-4342-B048-85BDC9FD1C3A}</a:tableStyleId>
              </a:tblPr>
              <a:tblGrid>
                <a:gridCol w="729069"/>
                <a:gridCol w="1752872"/>
                <a:gridCol w="3102429"/>
                <a:gridCol w="3102429"/>
              </a:tblGrid>
              <a:tr h="621612">
                <a:tc>
                  <a:txBody>
                    <a:bodyPr/>
                    <a:lstStyle/>
                    <a:p>
                      <a:pPr marL="0" marR="0" algn="ctr">
                        <a:lnSpc>
                          <a:spcPct val="115000"/>
                        </a:lnSpc>
                        <a:spcBef>
                          <a:spcPts val="0"/>
                        </a:spcBef>
                        <a:spcAft>
                          <a:spcPts val="0"/>
                        </a:spcAft>
                      </a:pPr>
                      <a:r>
                        <a:rPr lang="en-US" sz="1100" dirty="0" smtClean="0">
                          <a:effectLst/>
                        </a:rPr>
                        <a:t>Education </a:t>
                      </a:r>
                      <a:br>
                        <a:rPr lang="en-US" sz="1100" dirty="0" smtClean="0">
                          <a:effectLst/>
                        </a:rPr>
                      </a:br>
                      <a:r>
                        <a:rPr lang="en-US" sz="1100" dirty="0" smtClean="0">
                          <a:effectLst/>
                        </a:rPr>
                        <a:t>Outcomes</a:t>
                      </a:r>
                      <a:endParaRPr lang="en-US" sz="1200" dirty="0">
                        <a:effectLst/>
                        <a:latin typeface="Calibri"/>
                        <a:ea typeface="Calibri"/>
                        <a:cs typeface="Times New Roman"/>
                      </a:endParaRPr>
                    </a:p>
                  </a:txBody>
                  <a:tcPr marL="50165" marR="50165" marT="0" marB="0" anchor="ctr"/>
                </a:tc>
                <a:tc>
                  <a:txBody>
                    <a:bodyPr/>
                    <a:lstStyle/>
                    <a:p>
                      <a:pPr marL="0" marR="0" algn="ctr">
                        <a:lnSpc>
                          <a:spcPct val="115000"/>
                        </a:lnSpc>
                        <a:spcBef>
                          <a:spcPts val="0"/>
                        </a:spcBef>
                        <a:spcAft>
                          <a:spcPts val="0"/>
                        </a:spcAft>
                      </a:pPr>
                      <a:r>
                        <a:rPr lang="en-US" sz="2000" dirty="0">
                          <a:effectLst/>
                        </a:rPr>
                        <a:t>QPR Line Item</a:t>
                      </a:r>
                      <a:endParaRPr lang="en-US" sz="20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dirty="0">
                          <a:effectLst/>
                        </a:rPr>
                        <a:t>Performance Measure</a:t>
                      </a:r>
                      <a:endParaRPr lang="en-US" sz="2000" dirty="0">
                        <a:effectLst/>
                        <a:latin typeface="Calibri"/>
                        <a:ea typeface="Calibri"/>
                        <a:cs typeface="Times New Roman"/>
                      </a:endParaRPr>
                    </a:p>
                  </a:txBody>
                  <a:tcPr marL="59034" marR="59034" marT="0" marB="0" anchor="ctr"/>
                </a:tc>
                <a:tc>
                  <a:txBody>
                    <a:bodyPr/>
                    <a:lstStyle/>
                    <a:p>
                      <a:pPr marL="0" marR="0" algn="l">
                        <a:lnSpc>
                          <a:spcPct val="115000"/>
                        </a:lnSpc>
                        <a:spcBef>
                          <a:spcPts val="0"/>
                        </a:spcBef>
                        <a:spcAft>
                          <a:spcPts val="0"/>
                        </a:spcAft>
                      </a:pPr>
                      <a:r>
                        <a:rPr lang="en-US" sz="2000" dirty="0">
                          <a:effectLst/>
                        </a:rPr>
                        <a:t>Related Data Element and Code Value</a:t>
                      </a:r>
                      <a:endParaRPr lang="en-US" sz="2000" dirty="0">
                        <a:effectLst/>
                        <a:latin typeface="Calibri"/>
                        <a:ea typeface="Calibri"/>
                        <a:cs typeface="Times New Roman"/>
                      </a:endParaRPr>
                    </a:p>
                  </a:txBody>
                  <a:tcPr marL="59034" marR="59034" marT="0" marB="0" anchor="ctr"/>
                </a:tc>
              </a:tr>
              <a:tr h="621612">
                <a:tc>
                  <a:txBody>
                    <a:bodyPr/>
                    <a:lstStyle/>
                    <a:p>
                      <a:pPr marL="0" marR="0" algn="ctr">
                        <a:lnSpc>
                          <a:spcPct val="115000"/>
                        </a:lnSpc>
                        <a:spcBef>
                          <a:spcPts val="0"/>
                        </a:spcBef>
                        <a:spcAft>
                          <a:spcPts val="0"/>
                        </a:spcAft>
                      </a:pPr>
                      <a:r>
                        <a:rPr lang="en-US" sz="1050" dirty="0">
                          <a:effectLst/>
                        </a:rPr>
                        <a:t>Incumbent Worker Outcomes</a:t>
                      </a:r>
                      <a:endParaRPr lang="en-US" sz="1100" dirty="0">
                        <a:effectLst/>
                        <a:latin typeface="Calibri"/>
                        <a:ea typeface="Calibri"/>
                        <a:cs typeface="Times New Roman"/>
                      </a:endParaRPr>
                    </a:p>
                  </a:txBody>
                  <a:tcPr marL="50165" marR="50165" marT="0" marB="0" vert="vert270" anchor="ctr"/>
                </a:tc>
                <a:tc>
                  <a:txBody>
                    <a:bodyPr/>
                    <a:lstStyle/>
                    <a:p>
                      <a:pPr marL="0" marR="0" algn="ctr">
                        <a:lnSpc>
                          <a:spcPct val="115000"/>
                        </a:lnSpc>
                        <a:spcBef>
                          <a:spcPts val="0"/>
                        </a:spcBef>
                        <a:spcAft>
                          <a:spcPts val="0"/>
                        </a:spcAft>
                      </a:pPr>
                      <a:r>
                        <a:rPr lang="en-US" sz="1400">
                          <a:effectLst/>
                        </a:rPr>
                        <a:t>4b.</a:t>
                      </a:r>
                      <a:endParaRPr lang="en-US" sz="1600">
                        <a:effectLst/>
                        <a:latin typeface="Calibri"/>
                        <a:ea typeface="Calibri"/>
                        <a:cs typeface="Times New Roman"/>
                      </a:endParaRPr>
                    </a:p>
                  </a:txBody>
                  <a:tcPr marL="50165" marR="50165" marT="0" marB="0" anchor="ctr"/>
                </a:tc>
                <a:tc>
                  <a:txBody>
                    <a:bodyPr/>
                    <a:lstStyle/>
                    <a:p>
                      <a:pPr marL="0" marR="0">
                        <a:lnSpc>
                          <a:spcPct val="115000"/>
                        </a:lnSpc>
                        <a:spcBef>
                          <a:spcPts val="0"/>
                        </a:spcBef>
                        <a:spcAft>
                          <a:spcPts val="0"/>
                        </a:spcAft>
                      </a:pPr>
                      <a:r>
                        <a:rPr lang="en-US" sz="1400" dirty="0">
                          <a:effectLst/>
                        </a:rPr>
                        <a:t>Total Number of  Incumbent Workers that Advanced into New Position</a:t>
                      </a:r>
                      <a:endParaRPr lang="en-US" sz="1600" dirty="0">
                        <a:effectLst/>
                        <a:latin typeface="Calibri"/>
                        <a:ea typeface="Calibri"/>
                        <a:cs typeface="Times New Roman"/>
                      </a:endParaRPr>
                    </a:p>
                  </a:txBody>
                  <a:tcPr marL="50165" marR="50165" marT="0" marB="0" anchor="ctr"/>
                </a:tc>
                <a:tc>
                  <a:txBody>
                    <a:bodyPr/>
                    <a:lstStyle/>
                    <a:p>
                      <a:pPr marL="0" marR="0">
                        <a:lnSpc>
                          <a:spcPct val="115000"/>
                        </a:lnSpc>
                        <a:spcBef>
                          <a:spcPts val="0"/>
                        </a:spcBef>
                        <a:spcAft>
                          <a:spcPts val="0"/>
                        </a:spcAft>
                      </a:pPr>
                      <a:r>
                        <a:rPr lang="en-US" sz="1400" dirty="0" smtClean="0">
                          <a:effectLst/>
                        </a:rPr>
                        <a:t>DE 304: Date </a:t>
                      </a:r>
                      <a:r>
                        <a:rPr lang="en-US" sz="1400" dirty="0">
                          <a:effectLst/>
                        </a:rPr>
                        <a:t>of </a:t>
                      </a:r>
                      <a:r>
                        <a:rPr lang="en-US" sz="1400" dirty="0" smtClean="0">
                          <a:effectLst/>
                        </a:rPr>
                        <a:t>Training Program Completion YYYYMMDD</a:t>
                      </a:r>
                      <a:r>
                        <a:rPr lang="en-US" sz="1400" dirty="0">
                          <a:effectLst/>
                        </a:rPr>
                        <a:t/>
                      </a:r>
                      <a:br>
                        <a:rPr lang="en-US" sz="1400" dirty="0">
                          <a:effectLst/>
                        </a:rPr>
                      </a:br>
                      <a:r>
                        <a:rPr lang="en-US" sz="1400" dirty="0" smtClean="0">
                          <a:effectLst/>
                        </a:rPr>
                        <a:t>DE 201 Incumbent Worker = 1,</a:t>
                      </a:r>
                      <a:r>
                        <a:rPr lang="en-US" sz="1400" baseline="0" dirty="0" smtClean="0">
                          <a:effectLst/>
                        </a:rPr>
                        <a:t> Yes</a:t>
                      </a:r>
                    </a:p>
                    <a:p>
                      <a:pPr marL="0" marR="0">
                        <a:lnSpc>
                          <a:spcPct val="115000"/>
                        </a:lnSpc>
                        <a:spcBef>
                          <a:spcPts val="0"/>
                        </a:spcBef>
                        <a:spcAft>
                          <a:spcPts val="0"/>
                        </a:spcAft>
                      </a:pPr>
                      <a:r>
                        <a:rPr lang="en-US" sz="1400" baseline="0" dirty="0" smtClean="0">
                          <a:effectLst/>
                          <a:latin typeface="Calibri"/>
                          <a:ea typeface="Calibri"/>
                          <a:cs typeface="Times New Roman"/>
                        </a:rPr>
                        <a:t>DE 505, DE 515 or DE 525 Advanced to New Employment in the 1</a:t>
                      </a:r>
                      <a:r>
                        <a:rPr lang="en-US" sz="1400" baseline="30000" dirty="0" smtClean="0">
                          <a:effectLst/>
                          <a:latin typeface="Calibri"/>
                          <a:ea typeface="Calibri"/>
                          <a:cs typeface="Times New Roman"/>
                        </a:rPr>
                        <a:t>st</a:t>
                      </a:r>
                      <a:r>
                        <a:rPr lang="en-US" sz="1400" baseline="0" dirty="0" smtClean="0">
                          <a:effectLst/>
                          <a:latin typeface="Calibri"/>
                          <a:ea typeface="Calibri"/>
                          <a:cs typeface="Times New Roman"/>
                        </a:rPr>
                        <a:t>, 2</a:t>
                      </a:r>
                      <a:r>
                        <a:rPr lang="en-US" sz="1400" baseline="30000" dirty="0" smtClean="0">
                          <a:effectLst/>
                          <a:latin typeface="Calibri"/>
                          <a:ea typeface="Calibri"/>
                          <a:cs typeface="Times New Roman"/>
                        </a:rPr>
                        <a:t>nd</a:t>
                      </a:r>
                      <a:r>
                        <a:rPr lang="en-US" sz="1400" baseline="0" dirty="0" smtClean="0">
                          <a:effectLst/>
                          <a:latin typeface="Calibri"/>
                          <a:ea typeface="Calibri"/>
                          <a:cs typeface="Times New Roman"/>
                        </a:rPr>
                        <a:t> or 3</a:t>
                      </a:r>
                      <a:r>
                        <a:rPr lang="en-US" sz="1400" baseline="30000" dirty="0" smtClean="0">
                          <a:effectLst/>
                          <a:latin typeface="Calibri"/>
                          <a:ea typeface="Calibri"/>
                          <a:cs typeface="Times New Roman"/>
                        </a:rPr>
                        <a:t>rd</a:t>
                      </a:r>
                      <a:r>
                        <a:rPr lang="en-US" sz="1400" baseline="0" dirty="0" smtClean="0">
                          <a:effectLst/>
                          <a:latin typeface="Calibri"/>
                          <a:ea typeface="Calibri"/>
                          <a:cs typeface="Times New Roman"/>
                        </a:rPr>
                        <a:t> Quarter  = 1, Yes</a:t>
                      </a:r>
                      <a:endParaRPr lang="en-US" sz="1600" dirty="0">
                        <a:effectLst/>
                        <a:latin typeface="Calibri"/>
                        <a:ea typeface="Calibri"/>
                        <a:cs typeface="Times New Roman"/>
                      </a:endParaRPr>
                    </a:p>
                  </a:txBody>
                  <a:tcPr marL="50165" marR="50165" marT="0" marB="0" anchor="ctr"/>
                </a:tc>
              </a:tr>
            </a:tbl>
          </a:graphicData>
        </a:graphic>
      </p:graphicFrame>
      <p:sp>
        <p:nvSpPr>
          <p:cNvPr id="8" name="Rectangle 1"/>
          <p:cNvSpPr>
            <a:spLocks noChangeArrowheads="1"/>
          </p:cNvSpPr>
          <p:nvPr/>
        </p:nvSpPr>
        <p:spPr bwMode="auto">
          <a:xfrm>
            <a:off x="252888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b="91013"/>
          <a:stretch/>
        </p:blipFill>
        <p:spPr bwMode="auto">
          <a:xfrm>
            <a:off x="152400" y="1098494"/>
            <a:ext cx="8610600" cy="21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t="76102"/>
          <a:stretch/>
        </p:blipFill>
        <p:spPr bwMode="auto">
          <a:xfrm>
            <a:off x="152400" y="1316208"/>
            <a:ext cx="8610600" cy="57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64625" y="4343400"/>
            <a:ext cx="9067800" cy="2486628"/>
          </a:xfrm>
          <a:prstGeom prst="rect">
            <a:avLst/>
          </a:prstGeom>
        </p:spPr>
        <p:txBody>
          <a:bodyPr>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728" indent="0">
              <a:spcBef>
                <a:spcPts val="0"/>
              </a:spcBef>
              <a:buFont typeface="Arial" pitchFamily="34" charset="0"/>
              <a:buNone/>
            </a:pPr>
            <a:r>
              <a:rPr lang="en-US" sz="2000" b="1" u="sng" dirty="0" smtClean="0">
                <a:solidFill>
                  <a:schemeClr val="accent2"/>
                </a:solidFill>
                <a:latin typeface="+mn-lt"/>
              </a:rPr>
              <a:t>Employment Outcomes</a:t>
            </a:r>
            <a:r>
              <a:rPr lang="en-US" sz="2000" b="1" dirty="0" smtClean="0">
                <a:solidFill>
                  <a:schemeClr val="accent2"/>
                </a:solidFill>
                <a:latin typeface="+mn-lt"/>
              </a:rPr>
              <a:t> for</a:t>
            </a:r>
            <a:r>
              <a:rPr lang="en-US" sz="2000" b="1" dirty="0">
                <a:solidFill>
                  <a:schemeClr val="accent2"/>
                </a:solidFill>
                <a:latin typeface="+mn-lt"/>
              </a:rPr>
              <a:t> Incumbent </a:t>
            </a:r>
            <a:r>
              <a:rPr lang="en-US" sz="2000" b="1" dirty="0" smtClean="0">
                <a:solidFill>
                  <a:schemeClr val="accent2"/>
                </a:solidFill>
                <a:latin typeface="+mn-lt"/>
              </a:rPr>
              <a:t>Workers that Adv</a:t>
            </a:r>
            <a:r>
              <a:rPr lang="en-US" sz="2000" b="1" dirty="0">
                <a:solidFill>
                  <a:schemeClr val="accent2"/>
                </a:solidFill>
                <a:latin typeface="+mn-lt"/>
              </a:rPr>
              <a:t>anc</a:t>
            </a:r>
            <a:r>
              <a:rPr lang="en-US" sz="2000" b="1" dirty="0" smtClean="0">
                <a:solidFill>
                  <a:schemeClr val="accent2"/>
                </a:solidFill>
                <a:latin typeface="+mn-lt"/>
              </a:rPr>
              <a:t>e to a New Position</a:t>
            </a:r>
          </a:p>
          <a:p>
            <a:pPr marL="109728" indent="0">
              <a:spcBef>
                <a:spcPts val="0"/>
              </a:spcBef>
              <a:buFont typeface="Arial" pitchFamily="34" charset="0"/>
              <a:buNone/>
            </a:pPr>
            <a:r>
              <a:rPr lang="en-US" sz="2000" b="1" i="1" dirty="0" smtClean="0">
                <a:solidFill>
                  <a:schemeClr val="tx1"/>
                </a:solidFill>
                <a:latin typeface="+mn-lt"/>
              </a:rPr>
              <a:t>Tips:</a:t>
            </a:r>
            <a:endParaRPr lang="en-US" sz="2000" b="1" i="1" dirty="0">
              <a:solidFill>
                <a:schemeClr val="tx1"/>
              </a:solidFill>
              <a:latin typeface="+mn-lt"/>
            </a:endParaRPr>
          </a:p>
          <a:p>
            <a:pPr marL="395478" indent="-285750">
              <a:spcBef>
                <a:spcPts val="0"/>
              </a:spcBef>
            </a:pPr>
            <a:r>
              <a:rPr lang="en-US" sz="2000" dirty="0" smtClean="0">
                <a:solidFill>
                  <a:schemeClr val="tx1"/>
                </a:solidFill>
                <a:latin typeface="+mn-lt"/>
              </a:rPr>
              <a:t>This outcome is reported in the quarter after training program completion.</a:t>
            </a:r>
          </a:p>
          <a:p>
            <a:pPr marL="395478" indent="-285750">
              <a:spcBef>
                <a:spcPts val="0"/>
              </a:spcBef>
            </a:pPr>
            <a:r>
              <a:rPr lang="en-US" sz="2000" dirty="0" smtClean="0">
                <a:solidFill>
                  <a:schemeClr val="tx1"/>
                </a:solidFill>
                <a:latin typeface="+mn-lt"/>
              </a:rPr>
              <a:t>The QPR will aggregate this outcome in the same quarter in which the advancement to new employment occurs, which could be in the 1</a:t>
            </a:r>
            <a:r>
              <a:rPr lang="en-US" sz="2000" baseline="30000" dirty="0" smtClean="0">
                <a:solidFill>
                  <a:schemeClr val="tx1"/>
                </a:solidFill>
                <a:latin typeface="+mn-lt"/>
              </a:rPr>
              <a:t>st</a:t>
            </a:r>
            <a:r>
              <a:rPr lang="en-US" sz="2000" dirty="0" smtClean="0">
                <a:solidFill>
                  <a:schemeClr val="tx1"/>
                </a:solidFill>
                <a:latin typeface="+mn-lt"/>
              </a:rPr>
              <a:t>, 2</a:t>
            </a:r>
            <a:r>
              <a:rPr lang="en-US" sz="2000" baseline="30000" dirty="0" smtClean="0">
                <a:solidFill>
                  <a:schemeClr val="tx1"/>
                </a:solidFill>
                <a:latin typeface="+mn-lt"/>
              </a:rPr>
              <a:t>nd</a:t>
            </a:r>
            <a:r>
              <a:rPr lang="en-US" sz="2000" dirty="0" smtClean="0">
                <a:solidFill>
                  <a:schemeClr val="tx1"/>
                </a:solidFill>
                <a:latin typeface="+mn-lt"/>
              </a:rPr>
              <a:t> or 3</a:t>
            </a:r>
            <a:r>
              <a:rPr lang="en-US" sz="2000" baseline="30000" dirty="0" smtClean="0">
                <a:solidFill>
                  <a:schemeClr val="tx1"/>
                </a:solidFill>
                <a:latin typeface="+mn-lt"/>
              </a:rPr>
              <a:t>rd</a:t>
            </a:r>
            <a:r>
              <a:rPr lang="en-US" sz="2000" dirty="0" smtClean="0">
                <a:solidFill>
                  <a:schemeClr val="tx1"/>
                </a:solidFill>
                <a:latin typeface="+mn-lt"/>
              </a:rPr>
              <a:t> Quarter.</a:t>
            </a:r>
          </a:p>
          <a:p>
            <a:pPr marL="109728" indent="0">
              <a:buFont typeface="Arial" pitchFamily="34" charset="0"/>
              <a:buNone/>
            </a:pPr>
            <a:endParaRPr lang="en-US" sz="1600" b="1" i="1" dirty="0" smtClean="0">
              <a:solidFill>
                <a:schemeClr val="tx1"/>
              </a:solidFill>
              <a:latin typeface="+mn-lt"/>
            </a:endParaRPr>
          </a:p>
        </p:txBody>
      </p:sp>
    </p:spTree>
    <p:extLst>
      <p:ext uri="{BB962C8B-B14F-4D97-AF65-F5344CB8AC3E}">
        <p14:creationId xmlns:p14="http://schemas.microsoft.com/office/powerpoint/2010/main" val="18135321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1405" y="25078"/>
            <a:ext cx="6019800" cy="990600"/>
          </a:xfrm>
        </p:spPr>
        <p:txBody>
          <a:bodyPr>
            <a:normAutofit/>
          </a:bodyPr>
          <a:lstStyle/>
          <a:p>
            <a:r>
              <a:rPr lang="en-US" b="1" dirty="0">
                <a:latin typeface="Candara" panose="020E0502030303020204" pitchFamily="34" charset="0"/>
              </a:rPr>
              <a:t>RTW QPR Form 9166 </a:t>
            </a:r>
            <a:br>
              <a:rPr lang="en-US" b="1" dirty="0">
                <a:latin typeface="Candara" panose="020E0502030303020204" pitchFamily="34" charset="0"/>
              </a:rPr>
            </a:br>
            <a:r>
              <a:rPr lang="en-US" b="1" dirty="0">
                <a:latin typeface="Candara" panose="020E0502030303020204" pitchFamily="34" charset="0"/>
              </a:rPr>
              <a:t>Section </a:t>
            </a:r>
            <a:r>
              <a:rPr lang="en-US" b="1" dirty="0" smtClean="0">
                <a:latin typeface="Candara" panose="020E0502030303020204" pitchFamily="34" charset="0"/>
              </a:rPr>
              <a:t>F. Common Measures</a:t>
            </a:r>
            <a:endParaRPr lang="en-US" dirty="0">
              <a:latin typeface="Candara" panose="020E0502030303020204" pitchFamily="34"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5584"/>
          <a:stretch/>
        </p:blipFill>
        <p:spPr bwMode="auto">
          <a:xfrm>
            <a:off x="266700" y="1219200"/>
            <a:ext cx="8610600" cy="732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267" y="2085944"/>
            <a:ext cx="8458200" cy="4247317"/>
          </a:xfrm>
          <a:prstGeom prst="rect">
            <a:avLst/>
          </a:prstGeom>
        </p:spPr>
        <p:txBody>
          <a:bodyPr wrap="square">
            <a:spAutoFit/>
          </a:bodyPr>
          <a:lstStyle/>
          <a:p>
            <a:pPr>
              <a:spcBef>
                <a:spcPts val="600"/>
              </a:spcBef>
              <a:spcAft>
                <a:spcPts val="600"/>
              </a:spcAft>
            </a:pPr>
            <a:r>
              <a:rPr lang="en-US" altLang="en-US" sz="2000" b="1" u="sng" dirty="0" smtClean="0"/>
              <a:t>Entered </a:t>
            </a:r>
            <a:r>
              <a:rPr lang="en-US" altLang="en-US" sz="2000" b="1" u="sng" dirty="0"/>
              <a:t>Employment Rate</a:t>
            </a:r>
            <a:r>
              <a:rPr lang="en-US" altLang="en-US" sz="2000" b="1" dirty="0"/>
              <a:t>: </a:t>
            </a:r>
            <a:r>
              <a:rPr lang="en-US" altLang="en-US" sz="2000" dirty="0"/>
              <a:t>Of those </a:t>
            </a:r>
            <a:r>
              <a:rPr lang="en-US" altLang="en-US" sz="2000" dirty="0" smtClean="0"/>
              <a:t>individuals </a:t>
            </a:r>
            <a:r>
              <a:rPr lang="en-US" altLang="en-US" sz="2000" dirty="0"/>
              <a:t>who were not employed at the time of program participation, the percentage who were employed in the first quarter after they exit</a:t>
            </a:r>
            <a:r>
              <a:rPr lang="en-US" altLang="en-US" sz="2000" dirty="0" smtClean="0"/>
              <a:t>.</a:t>
            </a:r>
          </a:p>
          <a:p>
            <a:pPr marL="1257300" lvl="2" indent="-342900">
              <a:spcBef>
                <a:spcPts val="600"/>
              </a:spcBef>
              <a:spcAft>
                <a:spcPts val="600"/>
              </a:spcAft>
              <a:buFont typeface="Wingdings" panose="05000000000000000000" pitchFamily="2" charset="2"/>
              <a:buChar char="Ø"/>
            </a:pPr>
            <a:r>
              <a:rPr lang="en-US" altLang="en-US" sz="2000" dirty="0" smtClean="0"/>
              <a:t>Includes individuals that were unemployed at participation only</a:t>
            </a:r>
            <a:endParaRPr lang="en-US" altLang="en-US" sz="2000" dirty="0"/>
          </a:p>
          <a:p>
            <a:pPr>
              <a:spcBef>
                <a:spcPts val="600"/>
              </a:spcBef>
              <a:spcAft>
                <a:spcPts val="600"/>
              </a:spcAft>
            </a:pPr>
            <a:r>
              <a:rPr lang="en-US" altLang="en-US" sz="2000" b="1" u="sng" dirty="0"/>
              <a:t>Employment Retention Rate</a:t>
            </a:r>
            <a:r>
              <a:rPr lang="en-US" altLang="en-US" sz="2000" b="1" dirty="0"/>
              <a:t>: </a:t>
            </a:r>
            <a:r>
              <a:rPr lang="en-US" altLang="en-US" sz="2000" dirty="0"/>
              <a:t>Of those who were employed in their first quarter after </a:t>
            </a:r>
            <a:r>
              <a:rPr lang="en-US" altLang="en-US" sz="2000" dirty="0" smtClean="0"/>
              <a:t>exit, </a:t>
            </a:r>
            <a:r>
              <a:rPr lang="en-US" altLang="en-US" sz="2000" dirty="0"/>
              <a:t>the percentage employed in </a:t>
            </a:r>
            <a:r>
              <a:rPr lang="en-US" altLang="en-US" sz="2000" i="1" dirty="0"/>
              <a:t>both</a:t>
            </a:r>
            <a:r>
              <a:rPr lang="en-US" altLang="en-US" sz="2000" dirty="0"/>
              <a:t> the 2</a:t>
            </a:r>
            <a:r>
              <a:rPr lang="en-US" altLang="en-US" sz="2000" baseline="30000" dirty="0"/>
              <a:t>nd</a:t>
            </a:r>
            <a:r>
              <a:rPr lang="en-US" altLang="en-US" sz="2000" dirty="0"/>
              <a:t> and 3</a:t>
            </a:r>
            <a:r>
              <a:rPr lang="en-US" altLang="en-US" sz="2000" baseline="30000" dirty="0"/>
              <a:t>rd</a:t>
            </a:r>
            <a:r>
              <a:rPr lang="en-US" altLang="en-US" sz="2000" dirty="0"/>
              <a:t> quarters after exit</a:t>
            </a:r>
            <a:r>
              <a:rPr lang="en-US" altLang="en-US" sz="2000" dirty="0" smtClean="0"/>
              <a:t>.</a:t>
            </a:r>
          </a:p>
          <a:p>
            <a:pPr marL="1257300" lvl="2" indent="-342900">
              <a:spcBef>
                <a:spcPts val="600"/>
              </a:spcBef>
              <a:spcAft>
                <a:spcPts val="600"/>
              </a:spcAft>
              <a:buFont typeface="Wingdings" panose="05000000000000000000" pitchFamily="2" charset="2"/>
              <a:buChar char="Ø"/>
            </a:pPr>
            <a:r>
              <a:rPr lang="en-US" altLang="en-US" sz="2000" dirty="0" smtClean="0"/>
              <a:t>Includes all participants served</a:t>
            </a:r>
            <a:endParaRPr lang="en-US" altLang="en-US" sz="2000" dirty="0"/>
          </a:p>
          <a:p>
            <a:pPr>
              <a:spcBef>
                <a:spcPts val="600"/>
              </a:spcBef>
              <a:spcAft>
                <a:spcPts val="600"/>
              </a:spcAft>
            </a:pPr>
            <a:r>
              <a:rPr lang="en-US" altLang="en-US" sz="2000" b="1" u="sng" dirty="0"/>
              <a:t>Average Earnings</a:t>
            </a:r>
            <a:r>
              <a:rPr lang="en-US" altLang="en-US" sz="2000" b="1" dirty="0"/>
              <a:t>: </a:t>
            </a:r>
            <a:r>
              <a:rPr lang="en-US" altLang="en-US" sz="2000" dirty="0"/>
              <a:t>Of those who were employed in their 1st, 2nd, and 3</a:t>
            </a:r>
            <a:r>
              <a:rPr lang="en-US" altLang="en-US" sz="2000" baseline="30000" dirty="0"/>
              <a:t>rd</a:t>
            </a:r>
            <a:r>
              <a:rPr lang="en-US" altLang="en-US" sz="2000" dirty="0"/>
              <a:t> quarters after exit, the average gross earnings from the 2</a:t>
            </a:r>
            <a:r>
              <a:rPr lang="en-US" altLang="en-US" sz="2000" baseline="30000" dirty="0"/>
              <a:t>nd</a:t>
            </a:r>
            <a:r>
              <a:rPr lang="en-US" altLang="en-US" sz="2000" dirty="0"/>
              <a:t> and 3</a:t>
            </a:r>
            <a:r>
              <a:rPr lang="en-US" altLang="en-US" sz="2000" baseline="30000" dirty="0"/>
              <a:t>rd</a:t>
            </a:r>
            <a:r>
              <a:rPr lang="en-US" altLang="en-US" sz="2000" dirty="0"/>
              <a:t> quarters after exit</a:t>
            </a:r>
            <a:r>
              <a:rPr lang="en-US" altLang="en-US" sz="2000" dirty="0" smtClean="0"/>
              <a:t>.</a:t>
            </a:r>
          </a:p>
          <a:p>
            <a:pPr marL="1257300" lvl="2" indent="-342900">
              <a:spcBef>
                <a:spcPts val="600"/>
              </a:spcBef>
              <a:spcAft>
                <a:spcPts val="600"/>
              </a:spcAft>
              <a:buFont typeface="Wingdings" panose="05000000000000000000" pitchFamily="2" charset="2"/>
              <a:buChar char="Ø"/>
            </a:pPr>
            <a:r>
              <a:rPr lang="en-US" altLang="en-US" sz="2000" dirty="0">
                <a:solidFill>
                  <a:prstClr val="black"/>
                </a:solidFill>
              </a:rPr>
              <a:t>Includes all participants </a:t>
            </a:r>
            <a:r>
              <a:rPr lang="en-US" altLang="en-US" sz="2000" dirty="0" smtClean="0">
                <a:solidFill>
                  <a:prstClr val="black"/>
                </a:solidFill>
              </a:rPr>
              <a:t>served</a:t>
            </a:r>
          </a:p>
        </p:txBody>
      </p:sp>
      <p:pic>
        <p:nvPicPr>
          <p:cNvPr id="5" name="Content Placeholder 4" descr="Logo 2.jpg"/>
          <p:cNvPicPr>
            <a:picLocks/>
          </p:cNvPicPr>
          <p:nvPr/>
        </p:nvPicPr>
        <p:blipFill>
          <a:blip r:embed="rId4"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2238379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5</a:t>
            </a:fld>
            <a:endParaRPr lang="en-US" dirty="0"/>
          </a:p>
        </p:txBody>
      </p:sp>
      <p:pic>
        <p:nvPicPr>
          <p:cNvPr id="7" name="Picture 6"/>
          <p:cNvPicPr/>
          <p:nvPr/>
        </p:nvPicPr>
        <p:blipFill rotWithShape="1">
          <a:blip r:embed="rId3"/>
          <a:srcRect l="18586" t="9183" r="59463" b="4576"/>
          <a:stretch/>
        </p:blipFill>
        <p:spPr bwMode="auto">
          <a:xfrm>
            <a:off x="228600" y="30554"/>
            <a:ext cx="5562600" cy="6856021"/>
          </a:xfrm>
          <a:prstGeom prst="rect">
            <a:avLst/>
          </a:prstGeom>
          <a:ln w="38100">
            <a:solidFill>
              <a:schemeClr val="tx1"/>
            </a:solidFill>
          </a:ln>
          <a:extLst>
            <a:ext uri="{53640926-AAD7-44D8-BBD7-CCE9431645EC}">
              <a14:shadowObscured xmlns:a14="http://schemas.microsoft.com/office/drawing/2010/main"/>
            </a:ext>
          </a:extLst>
        </p:spPr>
      </p:pic>
      <p:sp>
        <p:nvSpPr>
          <p:cNvPr id="2" name="TextBox 1"/>
          <p:cNvSpPr txBox="1"/>
          <p:nvPr/>
        </p:nvSpPr>
        <p:spPr>
          <a:xfrm>
            <a:off x="512371" y="3352800"/>
            <a:ext cx="4995058" cy="923330"/>
          </a:xfrm>
          <a:prstGeom prst="rect">
            <a:avLst/>
          </a:prstGeom>
          <a:noFill/>
          <a:ln w="19050">
            <a:solidFill>
              <a:schemeClr val="tx1"/>
            </a:solidFill>
          </a:ln>
        </p:spPr>
        <p:txBody>
          <a:bodyPr wrap="square" rtlCol="0">
            <a:spAutoFit/>
          </a:bodyPr>
          <a:lstStyle/>
          <a:p>
            <a:r>
              <a:rPr lang="en-US" b="1" dirty="0" smtClean="0"/>
              <a:t>Section III: </a:t>
            </a:r>
            <a:r>
              <a:rPr lang="en-US" b="1" dirty="0" smtClean="0">
                <a:solidFill>
                  <a:schemeClr val="accent2"/>
                </a:solidFill>
              </a:rPr>
              <a:t>Instructions for Completing H-1B Quarterly Performance Reports (QPR) and How ETA Form No. 9166 QPR is Generated</a:t>
            </a:r>
            <a:r>
              <a:rPr lang="en-US" b="1" dirty="0" smtClean="0">
                <a:solidFill>
                  <a:schemeClr val="tx2"/>
                </a:solidFill>
              </a:rPr>
              <a:t> </a:t>
            </a:r>
            <a:r>
              <a:rPr lang="en-US" b="1" dirty="0" smtClean="0"/>
              <a:t>(Page 31)</a:t>
            </a:r>
            <a:endParaRPr lang="en-US" b="1" dirty="0"/>
          </a:p>
        </p:txBody>
      </p:sp>
      <p:sp>
        <p:nvSpPr>
          <p:cNvPr id="3" name="TextBox 2"/>
          <p:cNvSpPr txBox="1"/>
          <p:nvPr/>
        </p:nvSpPr>
        <p:spPr>
          <a:xfrm>
            <a:off x="5953991" y="1676400"/>
            <a:ext cx="3124200" cy="2446824"/>
          </a:xfrm>
          <a:prstGeom prst="rect">
            <a:avLst/>
          </a:prstGeom>
          <a:noFill/>
        </p:spPr>
        <p:txBody>
          <a:bodyPr wrap="square" rtlCol="0">
            <a:spAutoFit/>
          </a:bodyPr>
          <a:lstStyle/>
          <a:p>
            <a:r>
              <a:rPr lang="en-US" sz="2800" b="1" cap="small" dirty="0" smtClean="0">
                <a:solidFill>
                  <a:schemeClr val="accent2"/>
                </a:solidFill>
              </a:rPr>
              <a:t>Related Resources:</a:t>
            </a:r>
          </a:p>
          <a:p>
            <a:pPr>
              <a:spcBef>
                <a:spcPts val="600"/>
              </a:spcBef>
            </a:pPr>
            <a:r>
              <a:rPr lang="en-US" sz="2000" b="1" dirty="0"/>
              <a:t>H-1B RTW Data Elements and Edit Checks (Revised Nov. 2015)</a:t>
            </a:r>
          </a:p>
          <a:p>
            <a:endParaRPr lang="en-US" sz="2000" dirty="0" smtClean="0"/>
          </a:p>
          <a:p>
            <a:r>
              <a:rPr lang="en-US" sz="2000" b="1" dirty="0" smtClean="0"/>
              <a:t>H-1B RTW HUB Aggregation Rules (Nov. 2015)</a:t>
            </a:r>
          </a:p>
        </p:txBody>
      </p:sp>
      <p:sp>
        <p:nvSpPr>
          <p:cNvPr id="8" name="Title 1"/>
          <p:cNvSpPr>
            <a:spLocks noGrp="1"/>
          </p:cNvSpPr>
          <p:nvPr>
            <p:ph type="title"/>
          </p:nvPr>
        </p:nvSpPr>
        <p:spPr>
          <a:xfrm>
            <a:off x="6096000" y="0"/>
            <a:ext cx="3048000" cy="1066800"/>
          </a:xfrm>
        </p:spPr>
        <p:txBody>
          <a:bodyPr>
            <a:noAutofit/>
          </a:bodyPr>
          <a:lstStyle/>
          <a:p>
            <a:r>
              <a:rPr lang="en-US" sz="3600" dirty="0" smtClean="0">
                <a:latin typeface="Candara" pitchFamily="34" charset="0"/>
              </a:rPr>
              <a:t>Related Resources</a:t>
            </a:r>
            <a:endParaRPr lang="en-US" sz="3600" dirty="0">
              <a:latin typeface="Candara" pitchFamily="34" charset="0"/>
            </a:endParaRPr>
          </a:p>
        </p:txBody>
      </p:sp>
      <p:sp>
        <p:nvSpPr>
          <p:cNvPr id="9" name="Rectangle 8"/>
          <p:cNvSpPr/>
          <p:nvPr/>
        </p:nvSpPr>
        <p:spPr>
          <a:xfrm>
            <a:off x="3962400" y="5486400"/>
            <a:ext cx="5046517" cy="954107"/>
          </a:xfrm>
          <a:prstGeom prst="rect">
            <a:avLst/>
          </a:prstGeom>
          <a:solidFill>
            <a:schemeClr val="accent3">
              <a:lumMod val="75000"/>
            </a:schemeClr>
          </a:solidFill>
        </p:spPr>
        <p:txBody>
          <a:bodyPr wrap="square">
            <a:spAutoFit/>
          </a:bodyPr>
          <a:lstStyle/>
          <a:p>
            <a:pPr algn="ctr"/>
            <a:r>
              <a:rPr lang="en-US" sz="2000" b="1" dirty="0" smtClean="0">
                <a:solidFill>
                  <a:prstClr val="black"/>
                </a:solidFill>
              </a:rPr>
              <a:t>H-1B RTW Performance Reporting Resources </a:t>
            </a:r>
          </a:p>
          <a:p>
            <a:pPr algn="ctr"/>
            <a:r>
              <a:rPr lang="en-US" dirty="0" smtClean="0">
                <a:solidFill>
                  <a:prstClr val="black"/>
                </a:solidFill>
                <a:hlinkClick r:id="rId4"/>
              </a:rPr>
              <a:t>https</a:t>
            </a:r>
            <a:r>
              <a:rPr lang="en-US" dirty="0">
                <a:solidFill>
                  <a:prstClr val="black"/>
                </a:solidFill>
                <a:hlinkClick r:id="rId4"/>
              </a:rPr>
              <a:t>://</a:t>
            </a:r>
            <a:r>
              <a:rPr lang="en-US" dirty="0" smtClean="0">
                <a:solidFill>
                  <a:prstClr val="black"/>
                </a:solidFill>
                <a:hlinkClick r:id="rId4"/>
              </a:rPr>
              <a:t>etagrantees.workforce3one.org/page/resources/1001517051726450910</a:t>
            </a:r>
            <a:endParaRPr lang="en-US" dirty="0" smtClean="0">
              <a:solidFill>
                <a:prstClr val="black"/>
              </a:solidFill>
            </a:endParaRPr>
          </a:p>
        </p:txBody>
      </p:sp>
    </p:spTree>
    <p:extLst>
      <p:ext uri="{BB962C8B-B14F-4D97-AF65-F5344CB8AC3E}">
        <p14:creationId xmlns:p14="http://schemas.microsoft.com/office/powerpoint/2010/main" val="11975182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696200" cy="1066800"/>
          </a:xfrm>
        </p:spPr>
        <p:txBody>
          <a:bodyPr/>
          <a:lstStyle/>
          <a:p>
            <a:pPr algn="r"/>
            <a:r>
              <a:rPr lang="en-US" dirty="0"/>
              <a:t>Please enter </a:t>
            </a:r>
            <a:r>
              <a:rPr lang="en-US" dirty="0" smtClean="0"/>
              <a:t>questions in </a:t>
            </a:r>
            <a:r>
              <a:rPr lang="en-US" dirty="0"/>
              <a:t>the Chat Room!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475" y="1771650"/>
            <a:ext cx="3810000" cy="3790950"/>
          </a:xfrm>
          <a:prstGeom prst="rect">
            <a:avLst/>
          </a:prstGeom>
          <a:effectLst>
            <a:reflection blurRad="6350" stA="50000" endA="275" endPos="40000" dist="101600" dir="5400000" sy="-100000" algn="bl" rotWithShape="0"/>
          </a:effectLst>
        </p:spPr>
      </p:pic>
      <p:sp>
        <p:nvSpPr>
          <p:cNvPr id="3" name="Slide Number Placeholder 2"/>
          <p:cNvSpPr>
            <a:spLocks noGrp="1"/>
          </p:cNvSpPr>
          <p:nvPr>
            <p:ph type="sldNum" sz="quarter" idx="12"/>
          </p:nvPr>
        </p:nvSpPr>
        <p:spPr/>
        <p:txBody>
          <a:bodyPr/>
          <a:lstStyle/>
          <a:p>
            <a:fld id="{01723B91-CE10-4F20-890A-0852E2246859}" type="slidenum">
              <a:rPr lang="en-US" smtClean="0"/>
              <a:pPr/>
              <a:t>50</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6" name="Content Placeholder 4" descr="Logo 2.jpg"/>
          <p:cNvPicPr>
            <a:picLocks/>
          </p:cNvPicPr>
          <p:nvPr/>
        </p:nvPicPr>
        <p:blipFill>
          <a:blip r:embed="rId4"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8525360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696200" cy="1066800"/>
          </a:xfrm>
        </p:spPr>
        <p:txBody>
          <a:bodyPr/>
          <a:lstStyle/>
          <a:p>
            <a:pPr algn="r"/>
            <a:r>
              <a:rPr lang="en-US" dirty="0" smtClean="0"/>
              <a:t>Knowledge Check!</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51</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6"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7" name="TextBox 6"/>
          <p:cNvSpPr txBox="1"/>
          <p:nvPr/>
        </p:nvSpPr>
        <p:spPr>
          <a:xfrm>
            <a:off x="736922" y="1674983"/>
            <a:ext cx="7162800" cy="3970318"/>
          </a:xfrm>
          <a:prstGeom prst="rect">
            <a:avLst/>
          </a:prstGeom>
          <a:noFill/>
        </p:spPr>
        <p:txBody>
          <a:bodyPr wrap="square" rtlCol="0">
            <a:spAutoFit/>
          </a:bodyPr>
          <a:lstStyle/>
          <a:p>
            <a:r>
              <a:rPr lang="en-US" b="1" dirty="0" smtClean="0"/>
              <a:t>Pop Quiz # 5: Let’s test your knowledge on Entered Employment Outcomes</a:t>
            </a:r>
          </a:p>
          <a:p>
            <a:endParaRPr lang="en-US" dirty="0" smtClean="0"/>
          </a:p>
          <a:p>
            <a:r>
              <a:rPr lang="en-US" b="1" dirty="0" smtClean="0">
                <a:solidFill>
                  <a:schemeClr val="accent2">
                    <a:lumMod val="75000"/>
                  </a:schemeClr>
                </a:solidFill>
              </a:rPr>
              <a:t>Which of the following statements are true for QPR Section Training Program Outcomes Line 3. Number Entered Unsubsidized Employment</a:t>
            </a:r>
          </a:p>
          <a:p>
            <a:pPr marL="342900" indent="-342900">
              <a:buAutoNum type="arabicPeriod"/>
            </a:pPr>
            <a:endParaRPr lang="en-US" b="1" dirty="0"/>
          </a:p>
          <a:p>
            <a:pPr marL="342900" indent="-342900">
              <a:buAutoNum type="arabicPeriod"/>
            </a:pPr>
            <a:r>
              <a:rPr lang="en-US" dirty="0" smtClean="0"/>
              <a:t>It only applies to those who are unemployed, underemployed and long-term unemployed.</a:t>
            </a:r>
          </a:p>
          <a:p>
            <a:pPr marL="342900" indent="-342900">
              <a:buAutoNum type="arabicPeriod"/>
            </a:pPr>
            <a:r>
              <a:rPr lang="en-US" dirty="0" smtClean="0"/>
              <a:t>This outcome is reported as soon as an individual gets a job at any time during and/or after program participation.</a:t>
            </a:r>
          </a:p>
          <a:p>
            <a:pPr marL="342900" indent="-342900">
              <a:buAutoNum type="arabicPeriod"/>
            </a:pPr>
            <a:r>
              <a:rPr lang="en-US" dirty="0" smtClean="0"/>
              <a:t>An individual can enter employment and still continue receiving supportive services and/or training services. </a:t>
            </a:r>
          </a:p>
          <a:p>
            <a:pPr marL="342900" indent="-342900">
              <a:buAutoNum type="arabicPeriod"/>
            </a:pPr>
            <a:r>
              <a:rPr lang="en-US" dirty="0" smtClean="0"/>
              <a:t>All of the above.</a:t>
            </a:r>
            <a:endParaRPr lang="en-US" dirty="0"/>
          </a:p>
          <a:p>
            <a:endParaRPr lang="en-US" dirty="0" smtClean="0"/>
          </a:p>
        </p:txBody>
      </p:sp>
    </p:spTree>
    <p:extLst>
      <p:ext uri="{BB962C8B-B14F-4D97-AF65-F5344CB8AC3E}">
        <p14:creationId xmlns:p14="http://schemas.microsoft.com/office/powerpoint/2010/main" val="37377996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696200" cy="1066800"/>
          </a:xfrm>
        </p:spPr>
        <p:txBody>
          <a:bodyPr/>
          <a:lstStyle/>
          <a:p>
            <a:r>
              <a:rPr lang="en-US" dirty="0" smtClean="0">
                <a:latin typeface="Candara" panose="020E0502030303020204" pitchFamily="34" charset="0"/>
              </a:rPr>
              <a:t>Reporting Components in the HUB System </a:t>
            </a:r>
            <a:endParaRPr lang="en-US"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52</a:t>
            </a:fld>
            <a:endParaRPr lang="en-US" dirty="0"/>
          </a:p>
        </p:txBody>
      </p:sp>
      <p:sp>
        <p:nvSpPr>
          <p:cNvPr id="8" name="TextBox 7"/>
          <p:cNvSpPr txBox="1"/>
          <p:nvPr/>
        </p:nvSpPr>
        <p:spPr>
          <a:xfrm>
            <a:off x="610849" y="5867667"/>
            <a:ext cx="8152151" cy="646331"/>
          </a:xfrm>
          <a:prstGeom prst="flowChartProcess">
            <a:avLst/>
          </a:prstGeom>
          <a:solidFill>
            <a:schemeClr val="accent2">
              <a:lumMod val="75000"/>
            </a:schemeClr>
          </a:solidFill>
          <a:ln>
            <a:solidFill>
              <a:schemeClr val="accent2">
                <a:lumMod val="50000"/>
              </a:schemeClr>
            </a:solidFill>
          </a:ln>
          <a:effectLst>
            <a:softEdge rad="12700"/>
          </a:effectLst>
          <a:scene3d>
            <a:camera prst="orthographicFront"/>
            <a:lightRig rig="threePt" dir="t"/>
          </a:scene3d>
          <a:sp3d>
            <a:bevelT/>
          </a:sp3d>
        </p:spPr>
        <p:txBody>
          <a:bodyPr wrap="square" rtlCol="0">
            <a:spAutoFit/>
          </a:bodyPr>
          <a:lstStyle/>
          <a:p>
            <a:pPr algn="ctr"/>
            <a:r>
              <a:rPr lang="en-US" sz="2000" b="1" dirty="0" smtClean="0">
                <a:solidFill>
                  <a:schemeClr val="bg1"/>
                </a:solidFill>
                <a:latin typeface="Candara" panose="020E0502030303020204" pitchFamily="34" charset="0"/>
              </a:rPr>
              <a:t>HOT RESOURCE!  </a:t>
            </a:r>
            <a:endParaRPr lang="en-US" sz="1600" b="1" dirty="0" smtClean="0">
              <a:solidFill>
                <a:schemeClr val="bg1"/>
              </a:solidFill>
              <a:latin typeface="Candara" panose="020E0502030303020204" pitchFamily="34" charset="0"/>
            </a:endParaRPr>
          </a:p>
          <a:p>
            <a:pPr algn="ctr"/>
            <a:r>
              <a:rPr lang="en-US" sz="1600" u="sng" dirty="0">
                <a:hlinkClick r:id="rId3"/>
              </a:rPr>
              <a:t>http://prezi.com/eqvocufoemct/?</a:t>
            </a:r>
            <a:r>
              <a:rPr lang="en-US" sz="1600" u="sng" dirty="0" smtClean="0">
                <a:hlinkClick r:id="rId3"/>
              </a:rPr>
              <a:t>utm_campaign=share&amp;utm_medium=copy&amp;rc=ex0share</a:t>
            </a:r>
            <a:r>
              <a:rPr lang="en-US" sz="1600" u="sng" dirty="0" smtClean="0"/>
              <a:t> </a:t>
            </a:r>
            <a:endParaRPr lang="en-US" sz="1600" b="1" dirty="0" smtClean="0">
              <a:solidFill>
                <a:schemeClr val="bg1"/>
              </a:solidFill>
              <a:latin typeface="Candara" panose="020E0502030303020204" pitchFamily="34" charset="0"/>
            </a:endParaRPr>
          </a:p>
        </p:txBody>
      </p:sp>
      <p:pic>
        <p:nvPicPr>
          <p:cNvPr id="9" name="Content Placeholder 4" descr="Logo 2.jpg"/>
          <p:cNvPicPr>
            <a:picLocks/>
          </p:cNvPicPr>
          <p:nvPr/>
        </p:nvPicPr>
        <p:blipFill>
          <a:blip r:embed="rId4" cstate="print"/>
          <a:srcRect l="7208" t="6719" r="46367" b="13834"/>
          <a:stretch>
            <a:fillRect/>
          </a:stretch>
        </p:blipFill>
        <p:spPr bwMode="auto">
          <a:xfrm>
            <a:off x="152400" y="152400"/>
            <a:ext cx="914400" cy="838200"/>
          </a:xfrm>
          <a:prstGeom prst="rect">
            <a:avLst/>
          </a:prstGeom>
          <a:noFill/>
          <a:ln w="9525">
            <a:noFill/>
            <a:miter lim="800000"/>
            <a:headEnd/>
            <a:tailEnd/>
          </a:ln>
        </p:spPr>
      </p:pic>
      <p:graphicFrame>
        <p:nvGraphicFramePr>
          <p:cNvPr id="3" name="Diagram 2"/>
          <p:cNvGraphicFramePr/>
          <p:nvPr>
            <p:extLst>
              <p:ext uri="{D42A27DB-BD31-4B8C-83A1-F6EECF244321}">
                <p14:modId xmlns:p14="http://schemas.microsoft.com/office/powerpoint/2010/main" val="253354932"/>
              </p:ext>
            </p:extLst>
          </p:nvPr>
        </p:nvGraphicFramePr>
        <p:xfrm>
          <a:off x="1066800" y="1371600"/>
          <a:ext cx="7315200" cy="4419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Content Placeholder 4" descr="Logo 2.jpg"/>
          <p:cNvPicPr>
            <a:picLocks/>
          </p:cNvPicPr>
          <p:nvPr/>
        </p:nvPicPr>
        <p:blipFill>
          <a:blip r:embed="rId4" cstate="print"/>
          <a:srcRect l="7208" t="6719" r="46367" b="13834"/>
          <a:stretch>
            <a:fillRect/>
          </a:stretch>
        </p:blipFill>
        <p:spPr bwMode="auto">
          <a:xfrm>
            <a:off x="4038600" y="2694022"/>
            <a:ext cx="1562100" cy="1513382"/>
          </a:xfrm>
          <a:prstGeom prst="rect">
            <a:avLst/>
          </a:prstGeom>
          <a:noFill/>
          <a:ln w="9525">
            <a:noFill/>
            <a:miter lim="800000"/>
            <a:headEnd/>
            <a:tailEnd/>
          </a:ln>
        </p:spPr>
      </p:pic>
      <p:sp>
        <p:nvSpPr>
          <p:cNvPr id="6" name="TextBox 5"/>
          <p:cNvSpPr txBox="1"/>
          <p:nvPr/>
        </p:nvSpPr>
        <p:spPr>
          <a:xfrm>
            <a:off x="335280" y="1386840"/>
            <a:ext cx="2422161" cy="1631216"/>
          </a:xfrm>
          <a:prstGeom prst="rect">
            <a:avLst/>
          </a:prstGeom>
          <a:noFill/>
        </p:spPr>
        <p:txBody>
          <a:bodyPr wrap="square" rtlCol="0">
            <a:spAutoFit/>
          </a:bodyPr>
          <a:lstStyle/>
          <a:p>
            <a:r>
              <a:rPr lang="en-US" sz="2000" b="1" dirty="0" smtClean="0">
                <a:solidFill>
                  <a:srgbClr val="FF0000"/>
                </a:solidFill>
              </a:rPr>
              <a:t>For the Quarter Ending 9/30/15, grantees will submit both a QPR and a QNR in HUB.</a:t>
            </a:r>
            <a:endParaRPr lang="en-US" sz="2000" dirty="0"/>
          </a:p>
        </p:txBody>
      </p:sp>
    </p:spTree>
    <p:extLst>
      <p:ext uri="{BB962C8B-B14F-4D97-AF65-F5344CB8AC3E}">
        <p14:creationId xmlns:p14="http://schemas.microsoft.com/office/powerpoint/2010/main" val="391010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6400800" cy="1066800"/>
          </a:xfrm>
        </p:spPr>
        <p:txBody>
          <a:bodyPr/>
          <a:lstStyle/>
          <a:p>
            <a:r>
              <a:rPr lang="en-US" dirty="0" smtClean="0"/>
              <a:t>Key Performance Reporting Dates</a:t>
            </a:r>
            <a:endParaRPr lang="en-US" dirty="0"/>
          </a:p>
        </p:txBody>
      </p:sp>
      <p:sp>
        <p:nvSpPr>
          <p:cNvPr id="3" name="Content Placeholder 2"/>
          <p:cNvSpPr>
            <a:spLocks noGrp="1"/>
          </p:cNvSpPr>
          <p:nvPr>
            <p:ph idx="1"/>
          </p:nvPr>
        </p:nvSpPr>
        <p:spPr>
          <a:xfrm>
            <a:off x="533400" y="4114800"/>
            <a:ext cx="7924800" cy="2620963"/>
          </a:xfrm>
        </p:spPr>
        <p:txBody>
          <a:bodyPr>
            <a:normAutofit fontScale="92500" lnSpcReduction="10000"/>
          </a:bodyPr>
          <a:lstStyle/>
          <a:p>
            <a:pPr marL="0" indent="0">
              <a:buNone/>
            </a:pPr>
            <a:r>
              <a:rPr lang="en-US" b="1" dirty="0" smtClean="0">
                <a:solidFill>
                  <a:schemeClr val="accent2">
                    <a:lumMod val="75000"/>
                  </a:schemeClr>
                </a:solidFill>
                <a:latin typeface="+mn-lt"/>
              </a:rPr>
              <a:t>HUB Office Hours</a:t>
            </a:r>
          </a:p>
          <a:p>
            <a:r>
              <a:rPr lang="en-US" sz="2000" dirty="0"/>
              <a:t>Tuesday, November 10</a:t>
            </a:r>
            <a:r>
              <a:rPr lang="en-US" sz="2000" baseline="30000" dirty="0"/>
              <a:t>th</a:t>
            </a:r>
            <a:r>
              <a:rPr lang="en-US" sz="2000" dirty="0"/>
              <a:t>, from </a:t>
            </a:r>
            <a:r>
              <a:rPr lang="en-US" sz="2000" b="1" dirty="0"/>
              <a:t>1:00 p.m. until 3:00 p.m. EST</a:t>
            </a:r>
            <a:endParaRPr lang="en-US" sz="2000" dirty="0"/>
          </a:p>
          <a:p>
            <a:r>
              <a:rPr lang="en-US" sz="2000" dirty="0"/>
              <a:t>Friday, November 13</a:t>
            </a:r>
            <a:r>
              <a:rPr lang="en-US" sz="2000" baseline="30000" dirty="0"/>
              <a:t>th</a:t>
            </a:r>
            <a:r>
              <a:rPr lang="en-US" sz="2000" dirty="0"/>
              <a:t>, </a:t>
            </a:r>
            <a:r>
              <a:rPr lang="en-US" sz="2000" dirty="0" smtClean="0"/>
              <a:t>from </a:t>
            </a:r>
            <a:r>
              <a:rPr lang="en-US" sz="2000" b="1" dirty="0"/>
              <a:t>10:30 a.m. until 12:30 p.m. </a:t>
            </a:r>
            <a:r>
              <a:rPr lang="en-US" sz="2000" b="1" dirty="0" smtClean="0"/>
              <a:t>EST</a:t>
            </a:r>
          </a:p>
          <a:p>
            <a:r>
              <a:rPr lang="en-US" sz="2000" dirty="0"/>
              <a:t>RSVP at </a:t>
            </a:r>
            <a:r>
              <a:rPr lang="en-US" sz="2000" dirty="0">
                <a:hlinkClick r:id="rId3"/>
              </a:rPr>
              <a:t>RTW@dol.gov</a:t>
            </a:r>
            <a:endParaRPr lang="en-US" sz="2000" dirty="0" smtClean="0"/>
          </a:p>
          <a:p>
            <a:pPr marL="0" indent="0" algn="ctr">
              <a:spcBef>
                <a:spcPts val="0"/>
              </a:spcBef>
              <a:spcAft>
                <a:spcPts val="0"/>
              </a:spcAft>
              <a:buNone/>
            </a:pPr>
            <a:endParaRPr lang="en-US" sz="2000" dirty="0" smtClean="0">
              <a:solidFill>
                <a:srgbClr val="FF0000"/>
              </a:solidFill>
            </a:endParaRPr>
          </a:p>
          <a:p>
            <a:pPr marL="0" indent="0" algn="ctr">
              <a:spcBef>
                <a:spcPts val="0"/>
              </a:spcBef>
              <a:spcAft>
                <a:spcPts val="0"/>
              </a:spcAft>
              <a:buNone/>
            </a:pPr>
            <a:r>
              <a:rPr lang="en-US" sz="2000" dirty="0" smtClean="0">
                <a:solidFill>
                  <a:srgbClr val="FF0000"/>
                </a:solidFill>
              </a:rPr>
              <a:t>Conference </a:t>
            </a:r>
            <a:r>
              <a:rPr lang="en-US" sz="2000" dirty="0">
                <a:solidFill>
                  <a:srgbClr val="FF0000"/>
                </a:solidFill>
              </a:rPr>
              <a:t>Call-In Line: </a:t>
            </a:r>
            <a:r>
              <a:rPr lang="en-US" sz="2000" b="1" dirty="0">
                <a:solidFill>
                  <a:srgbClr val="FF0000"/>
                </a:solidFill>
              </a:rPr>
              <a:t>866-736-7001</a:t>
            </a:r>
            <a:endParaRPr lang="en-US" sz="2000" dirty="0">
              <a:solidFill>
                <a:srgbClr val="FF0000"/>
              </a:solidFill>
            </a:endParaRPr>
          </a:p>
          <a:p>
            <a:pPr marL="0" indent="0" algn="ctr">
              <a:spcBef>
                <a:spcPts val="0"/>
              </a:spcBef>
              <a:spcAft>
                <a:spcPts val="0"/>
              </a:spcAft>
              <a:buNone/>
            </a:pPr>
            <a:r>
              <a:rPr lang="en-US" sz="2000" dirty="0">
                <a:solidFill>
                  <a:srgbClr val="FF0000"/>
                </a:solidFill>
              </a:rPr>
              <a:t>Participant Code:  </a:t>
            </a:r>
            <a:r>
              <a:rPr lang="en-US" sz="2000" b="1" dirty="0">
                <a:solidFill>
                  <a:srgbClr val="FF0000"/>
                </a:solidFill>
              </a:rPr>
              <a:t>8206573</a:t>
            </a:r>
            <a:endParaRPr lang="en-US" sz="2000" dirty="0">
              <a:solidFill>
                <a:srgbClr val="FF0000"/>
              </a:solidFill>
            </a:endParaRPr>
          </a:p>
          <a:p>
            <a:pPr marL="0" indent="0">
              <a:buNone/>
            </a:pPr>
            <a:endParaRPr lang="en-US" sz="2000"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53</a:t>
            </a:fld>
            <a:endParaRPr lang="en-US" dirty="0"/>
          </a:p>
        </p:txBody>
      </p:sp>
      <p:pic>
        <p:nvPicPr>
          <p:cNvPr id="6" name="Content Placeholder 4" descr="Logo 2.jpg"/>
          <p:cNvPicPr>
            <a:picLocks/>
          </p:cNvPicPr>
          <p:nvPr/>
        </p:nvPicPr>
        <p:blipFill>
          <a:blip r:embed="rId4" cstate="print"/>
          <a:srcRect l="7208" t="6719" r="46367" b="13834"/>
          <a:stretch>
            <a:fillRect/>
          </a:stretch>
        </p:blipFill>
        <p:spPr bwMode="auto">
          <a:xfrm>
            <a:off x="209521" y="138896"/>
            <a:ext cx="914400" cy="838200"/>
          </a:xfrm>
          <a:prstGeom prst="rect">
            <a:avLst/>
          </a:prstGeom>
          <a:noFill/>
          <a:ln w="9525">
            <a:noFill/>
            <a:miter lim="800000"/>
            <a:headEnd/>
            <a:tailEnd/>
          </a:ln>
        </p:spPr>
      </p:pic>
      <p:sp>
        <p:nvSpPr>
          <p:cNvPr id="7" name="Rectangle 6"/>
          <p:cNvSpPr/>
          <p:nvPr/>
        </p:nvSpPr>
        <p:spPr>
          <a:xfrm>
            <a:off x="1123921" y="1981200"/>
            <a:ext cx="6446887" cy="1908215"/>
          </a:xfrm>
          <a:prstGeom prst="rect">
            <a:avLst/>
          </a:prstGeom>
          <a:solidFill>
            <a:schemeClr val="accent6">
              <a:lumMod val="40000"/>
              <a:lumOff val="60000"/>
            </a:schemeClr>
          </a:solidFill>
        </p:spPr>
        <p:txBody>
          <a:bodyPr wrap="square">
            <a:spAutoFit/>
          </a:bodyPr>
          <a:lstStyle/>
          <a:p>
            <a:pPr lvl="0" algn="ctr">
              <a:spcBef>
                <a:spcPts val="600"/>
              </a:spcBef>
              <a:spcAft>
                <a:spcPts val="600"/>
              </a:spcAft>
            </a:pPr>
            <a:r>
              <a:rPr lang="en-US" sz="3600" b="1" dirty="0" smtClean="0">
                <a:solidFill>
                  <a:schemeClr val="accent6">
                    <a:lumMod val="50000"/>
                  </a:schemeClr>
                </a:solidFill>
                <a:latin typeface="Cambria" panose="02040503050406030204" pitchFamily="18" charset="0"/>
                <a:cs typeface="Arial" pitchFamily="34" charset="0"/>
              </a:rPr>
              <a:t>H-1B RTW Grants</a:t>
            </a:r>
          </a:p>
          <a:p>
            <a:pPr lvl="0" algn="ctr">
              <a:spcBef>
                <a:spcPts val="600"/>
              </a:spcBef>
              <a:spcAft>
                <a:spcPts val="600"/>
              </a:spcAft>
            </a:pPr>
            <a:r>
              <a:rPr lang="en-US" sz="3600" b="1" dirty="0" smtClean="0">
                <a:solidFill>
                  <a:schemeClr val="accent6">
                    <a:lumMod val="50000"/>
                  </a:schemeClr>
                </a:solidFill>
                <a:latin typeface="Cambria" panose="02040503050406030204" pitchFamily="18" charset="0"/>
                <a:cs typeface="Arial" pitchFamily="34" charset="0"/>
              </a:rPr>
              <a:t>Reporting </a:t>
            </a:r>
            <a:r>
              <a:rPr lang="en-US" sz="3600" b="1" dirty="0">
                <a:solidFill>
                  <a:schemeClr val="accent6">
                    <a:lumMod val="50000"/>
                  </a:schemeClr>
                </a:solidFill>
                <a:latin typeface="Cambria" panose="02040503050406030204" pitchFamily="18" charset="0"/>
                <a:cs typeface="Arial" pitchFamily="34" charset="0"/>
              </a:rPr>
              <a:t>deadline is </a:t>
            </a:r>
            <a:r>
              <a:rPr lang="en-US" sz="3600" b="1" dirty="0" smtClean="0">
                <a:solidFill>
                  <a:schemeClr val="accent6">
                    <a:lumMod val="50000"/>
                  </a:schemeClr>
                </a:solidFill>
                <a:latin typeface="Cambria" panose="02040503050406030204" pitchFamily="18" charset="0"/>
                <a:cs typeface="Arial" pitchFamily="34" charset="0"/>
              </a:rPr>
              <a:t>Friday, November 13</a:t>
            </a:r>
            <a:r>
              <a:rPr lang="en-US" sz="3600" b="1" baseline="30000" dirty="0" smtClean="0">
                <a:solidFill>
                  <a:schemeClr val="accent6">
                    <a:lumMod val="50000"/>
                  </a:schemeClr>
                </a:solidFill>
                <a:latin typeface="Cambria" panose="02040503050406030204" pitchFamily="18" charset="0"/>
                <a:cs typeface="Arial" pitchFamily="34" charset="0"/>
              </a:rPr>
              <a:t>th</a:t>
            </a:r>
            <a:r>
              <a:rPr lang="en-US" sz="3600" b="1" dirty="0" smtClean="0">
                <a:solidFill>
                  <a:schemeClr val="accent6">
                    <a:lumMod val="50000"/>
                  </a:schemeClr>
                </a:solidFill>
                <a:latin typeface="Cambria" panose="02040503050406030204" pitchFamily="18" charset="0"/>
                <a:cs typeface="Arial" pitchFamily="34" charset="0"/>
              </a:rPr>
              <a:t> !</a:t>
            </a:r>
            <a:endParaRPr lang="en-US" sz="3600" b="1" dirty="0">
              <a:solidFill>
                <a:schemeClr val="accent6">
                  <a:lumMod val="50000"/>
                </a:schemeClr>
              </a:solidFill>
              <a:latin typeface="Cambria" panose="02040503050406030204" pitchFamily="18" charset="0"/>
              <a:cs typeface="Arial" pitchFamily="34" charset="0"/>
            </a:endParaRPr>
          </a:p>
        </p:txBody>
      </p:sp>
      <p:sp>
        <p:nvSpPr>
          <p:cNvPr id="8" name="TextBox 7"/>
          <p:cNvSpPr txBox="1"/>
          <p:nvPr/>
        </p:nvSpPr>
        <p:spPr>
          <a:xfrm>
            <a:off x="304800" y="1324242"/>
            <a:ext cx="3471143" cy="461665"/>
          </a:xfrm>
          <a:prstGeom prst="rect">
            <a:avLst/>
          </a:prstGeom>
          <a:noFill/>
        </p:spPr>
        <p:txBody>
          <a:bodyPr wrap="none" rtlCol="0">
            <a:spAutoFit/>
          </a:bodyPr>
          <a:lstStyle/>
          <a:p>
            <a:r>
              <a:rPr lang="en-US" sz="2400" b="1" dirty="0" smtClean="0">
                <a:latin typeface="Cambria" panose="02040503050406030204" pitchFamily="18" charset="0"/>
              </a:rPr>
              <a:t>FRIENDLY REMINDERS!</a:t>
            </a:r>
            <a:endParaRPr lang="en-US" sz="2400" b="1" dirty="0">
              <a:latin typeface="Cambria" panose="02040503050406030204" pitchFamily="18" charset="0"/>
            </a:endParaRPr>
          </a:p>
        </p:txBody>
      </p:sp>
    </p:spTree>
    <p:extLst>
      <p:ext uri="{BB962C8B-B14F-4D97-AF65-F5344CB8AC3E}">
        <p14:creationId xmlns:p14="http://schemas.microsoft.com/office/powerpoint/2010/main" val="364563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0"/>
            <a:ext cx="5410200" cy="1066800"/>
          </a:xfrm>
        </p:spPr>
        <p:txBody>
          <a:bodyPr/>
          <a:lstStyle/>
          <a:p>
            <a:pPr algn="r"/>
            <a:r>
              <a:rPr lang="en-US" dirty="0" smtClean="0"/>
              <a:t>H-1B RTW Performance Reporting TA Resources</a:t>
            </a:r>
            <a:endParaRPr lang="en-US" dirty="0"/>
          </a:p>
        </p:txBody>
      </p:sp>
      <p:sp>
        <p:nvSpPr>
          <p:cNvPr id="3" name="Content Placeholder 2"/>
          <p:cNvSpPr>
            <a:spLocks noGrp="1"/>
          </p:cNvSpPr>
          <p:nvPr>
            <p:ph idx="1"/>
          </p:nvPr>
        </p:nvSpPr>
        <p:spPr>
          <a:xfrm>
            <a:off x="457200" y="1219200"/>
            <a:ext cx="7924800" cy="4906963"/>
          </a:xfrm>
        </p:spPr>
        <p:txBody>
          <a:bodyPr>
            <a:noAutofit/>
          </a:bodyPr>
          <a:lstStyle/>
          <a:p>
            <a:pPr marL="0" indent="0">
              <a:buNone/>
            </a:pPr>
            <a:r>
              <a:rPr lang="en-US" sz="1600" b="1" u="sng" dirty="0">
                <a:hlinkClick r:id="rId3"/>
              </a:rPr>
              <a:t>Performance Reporting and Hub Phase 2 Webinar Summary Resource Brief</a:t>
            </a:r>
            <a:endParaRPr lang="en-US" sz="1600" dirty="0"/>
          </a:p>
          <a:p>
            <a:pPr lvl="0"/>
            <a:r>
              <a:rPr lang="en-US" sz="1600" dirty="0"/>
              <a:t>This is a high-level summary of the performance reporting webinar, which includes an Appendix of TA Resources referenced during the webinar, including:</a:t>
            </a:r>
          </a:p>
          <a:p>
            <a:pPr lvl="1"/>
            <a:r>
              <a:rPr lang="en-US" sz="1400" u="sng" dirty="0">
                <a:hlinkClick r:id="rId4"/>
              </a:rPr>
              <a:t>H-1B RTW Performance Reporting Toolkit:</a:t>
            </a:r>
            <a:r>
              <a:rPr lang="en-US" sz="1400" b="1" dirty="0"/>
              <a:t> </a:t>
            </a:r>
            <a:r>
              <a:rPr lang="en-US" sz="1400" dirty="0"/>
              <a:t>As a supplement to the H-1B RTW Performance Reporting Handbook, this toolkit is designed to support H-1B RTW grantees in preparing and submitting their quarterly progress reports.  </a:t>
            </a:r>
          </a:p>
          <a:p>
            <a:pPr lvl="1"/>
            <a:r>
              <a:rPr lang="en-US" sz="1400" u="sng" dirty="0">
                <a:hlinkClick r:id="rId5"/>
              </a:rPr>
              <a:t>RTW HUB Sample Data File and Case Management Files</a:t>
            </a:r>
            <a:r>
              <a:rPr lang="en-US" sz="1400" dirty="0"/>
              <a:t>: This is a technical assistance tool to provide grantees with a sample data file and case management system using an Excel spreadsheet.</a:t>
            </a:r>
          </a:p>
          <a:p>
            <a:pPr lvl="1"/>
            <a:r>
              <a:rPr lang="en-US" sz="1400" u="sng" dirty="0">
                <a:hlinkClick r:id="rId6"/>
              </a:rPr>
              <a:t>RTW Sample Data File (txt format)</a:t>
            </a:r>
            <a:r>
              <a:rPr lang="en-US" sz="1400" dirty="0"/>
              <a:t>: For technical assistance purposes, this is a sample H-1B RTW Data File. The information provided in this data file is for test purposes only and do not represent real participant data</a:t>
            </a:r>
            <a:r>
              <a:rPr lang="en-US" sz="1400" dirty="0" smtClean="0"/>
              <a:t>.</a:t>
            </a:r>
            <a:endParaRPr lang="en-US" sz="1400" dirty="0"/>
          </a:p>
          <a:p>
            <a:pPr marL="0" lvl="0" indent="0">
              <a:buNone/>
            </a:pPr>
            <a:r>
              <a:rPr lang="en-US" sz="1600" b="1" u="sng" dirty="0">
                <a:hlinkClick r:id="rId7"/>
              </a:rPr>
              <a:t>RTW Performance Reporting Pre-recorded Tutorials</a:t>
            </a:r>
            <a:endParaRPr lang="en-US" sz="1600" dirty="0"/>
          </a:p>
          <a:p>
            <a:pPr lvl="1">
              <a:spcBef>
                <a:spcPts val="0"/>
              </a:spcBef>
              <a:spcAft>
                <a:spcPts val="0"/>
              </a:spcAft>
            </a:pPr>
            <a:r>
              <a:rPr lang="en-US" sz="1400" dirty="0"/>
              <a:t>Tutorial #1: HUB System Preview </a:t>
            </a:r>
          </a:p>
          <a:p>
            <a:pPr lvl="1">
              <a:spcBef>
                <a:spcPts val="0"/>
              </a:spcBef>
              <a:spcAft>
                <a:spcPts val="0"/>
              </a:spcAft>
            </a:pPr>
            <a:r>
              <a:rPr lang="en-US" sz="1400" dirty="0"/>
              <a:t>Tutorial #2: Preparing Data Files </a:t>
            </a:r>
          </a:p>
          <a:p>
            <a:pPr lvl="1">
              <a:spcBef>
                <a:spcPts val="0"/>
              </a:spcBef>
              <a:spcAft>
                <a:spcPts val="0"/>
              </a:spcAft>
            </a:pPr>
            <a:r>
              <a:rPr lang="en-US" sz="1400" dirty="0"/>
              <a:t>Tutorial #3: Resolving Data File Errors </a:t>
            </a: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54</a:t>
            </a:fld>
            <a:endParaRPr lang="en-US" dirty="0"/>
          </a:p>
        </p:txBody>
      </p:sp>
      <p:pic>
        <p:nvPicPr>
          <p:cNvPr id="6" name="Content Placeholder 4" descr="Logo 2.jpg"/>
          <p:cNvPicPr>
            <a:picLocks/>
          </p:cNvPicPr>
          <p:nvPr/>
        </p:nvPicPr>
        <p:blipFill>
          <a:blip r:embed="rId8" cstate="print"/>
          <a:srcRect l="7208" t="6719" r="46367" b="13834"/>
          <a:stretch>
            <a:fillRect/>
          </a:stretch>
        </p:blipFill>
        <p:spPr bwMode="auto">
          <a:xfrm>
            <a:off x="209521" y="138896"/>
            <a:ext cx="914400" cy="838200"/>
          </a:xfrm>
          <a:prstGeom prst="rect">
            <a:avLst/>
          </a:prstGeom>
          <a:noFill/>
          <a:ln w="9525">
            <a:noFill/>
            <a:miter lim="800000"/>
            <a:headEnd/>
            <a:tailEnd/>
          </a:ln>
        </p:spPr>
      </p:pic>
    </p:spTree>
    <p:extLst>
      <p:ext uri="{BB962C8B-B14F-4D97-AF65-F5344CB8AC3E}">
        <p14:creationId xmlns:p14="http://schemas.microsoft.com/office/powerpoint/2010/main" val="6156707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a:xfrm>
            <a:off x="1066800" y="6186487"/>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solidFill>
                <a:srgbClr val="FF0000"/>
              </a:solidFill>
            </a:endParaRPr>
          </a:p>
        </p:txBody>
      </p:sp>
      <p:sp>
        <p:nvSpPr>
          <p:cNvPr id="6" name="TextBox 5"/>
          <p:cNvSpPr txBox="1"/>
          <p:nvPr/>
        </p:nvSpPr>
        <p:spPr>
          <a:xfrm>
            <a:off x="2286000" y="6186487"/>
            <a:ext cx="6286500" cy="523875"/>
          </a:xfrm>
          <a:prstGeom prst="rect">
            <a:avLst/>
          </a:prstGeom>
          <a:noFill/>
          <a:ln>
            <a:solidFill>
              <a:schemeClr val="accent1"/>
            </a:solidFill>
          </a:ln>
        </p:spPr>
        <p:txBody>
          <a:bodyPr wrap="none">
            <a:spAutoFit/>
          </a:bodyPr>
          <a:lstStyle/>
          <a:p>
            <a:pPr>
              <a:defRPr/>
            </a:pPr>
            <a:r>
              <a:rPr lang="en-US" sz="2800" dirty="0">
                <a:solidFill>
                  <a:srgbClr val="00B050"/>
                </a:solidFill>
                <a:latin typeface="+mn-lt"/>
                <a:hlinkClick r:id="rId3"/>
              </a:rPr>
              <a:t>http://etagrantees.workforce3one.org</a:t>
            </a:r>
            <a:r>
              <a:rPr lang="en-US" sz="2800" dirty="0">
                <a:solidFill>
                  <a:srgbClr val="00B050"/>
                </a:solidFill>
                <a:latin typeface="+mn-lt"/>
              </a:rPr>
              <a:t> </a:t>
            </a:r>
          </a:p>
        </p:txBody>
      </p:sp>
      <p:pic>
        <p:nvPicPr>
          <p:cNvPr id="7" name="Content Placeholder 4" descr="Logo 2.jpg"/>
          <p:cNvPicPr>
            <a:picLocks/>
          </p:cNvPicPr>
          <p:nvPr/>
        </p:nvPicPr>
        <p:blipFill>
          <a:blip r:embed="rId4" cstate="print"/>
          <a:srcRect l="7208" t="6719" r="46367" b="13834"/>
          <a:stretch>
            <a:fillRect/>
          </a:stretch>
        </p:blipFill>
        <p:spPr bwMode="auto">
          <a:xfrm>
            <a:off x="182513" y="138896"/>
            <a:ext cx="914400" cy="838200"/>
          </a:xfrm>
          <a:prstGeom prst="rect">
            <a:avLst/>
          </a:prstGeom>
          <a:noFill/>
          <a:ln w="9525">
            <a:noFill/>
            <a:miter lim="800000"/>
            <a:headEnd/>
            <a:tailEnd/>
          </a:ln>
        </p:spPr>
      </p:pic>
      <p:sp>
        <p:nvSpPr>
          <p:cNvPr id="11" name="Title 1"/>
          <p:cNvSpPr>
            <a:spLocks noGrp="1"/>
          </p:cNvSpPr>
          <p:nvPr>
            <p:ph type="title"/>
          </p:nvPr>
        </p:nvSpPr>
        <p:spPr>
          <a:xfrm>
            <a:off x="4114800" y="0"/>
            <a:ext cx="5029200" cy="1066800"/>
          </a:xfrm>
        </p:spPr>
        <p:txBody>
          <a:bodyPr anchor="ctr">
            <a:noAutofit/>
          </a:bodyPr>
          <a:lstStyle/>
          <a:p>
            <a:pPr algn="r"/>
            <a:r>
              <a:rPr lang="en-US" sz="3600" dirty="0" smtClean="0">
                <a:ln w="12700">
                  <a:noFill/>
                  <a:prstDash val="solid"/>
                </a:ln>
                <a:effectLst/>
                <a:latin typeface="Candara" panose="020E0502030303020204" pitchFamily="34" charset="0"/>
              </a:rPr>
              <a:t>H-1B Ready to Work </a:t>
            </a:r>
            <a:br>
              <a:rPr lang="en-US" sz="3600" dirty="0" smtClean="0">
                <a:ln w="12700">
                  <a:noFill/>
                  <a:prstDash val="solid"/>
                </a:ln>
                <a:effectLst/>
                <a:latin typeface="Candara" panose="020E0502030303020204" pitchFamily="34" charset="0"/>
              </a:rPr>
            </a:br>
            <a:r>
              <a:rPr lang="en-US" sz="3600" dirty="0" smtClean="0">
                <a:ln w="12700">
                  <a:noFill/>
                  <a:prstDash val="solid"/>
                </a:ln>
                <a:effectLst/>
                <a:latin typeface="Candara" panose="020E0502030303020204" pitchFamily="34" charset="0"/>
              </a:rPr>
              <a:t>Community of Practice</a:t>
            </a:r>
            <a:endParaRPr lang="en-US" sz="3600" dirty="0">
              <a:ln w="12700">
                <a:noFill/>
                <a:prstDash val="solid"/>
              </a:ln>
              <a:effectLst/>
              <a:latin typeface="Candara" panose="020E0502030303020204" pitchFamily="34" charset="0"/>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686" t="8123" r="53621" b="20000"/>
          <a:stretch/>
        </p:blipFill>
        <p:spPr bwMode="auto">
          <a:xfrm>
            <a:off x="504675" y="1295400"/>
            <a:ext cx="8258325" cy="4733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715382"/>
      </p:ext>
    </p:extLst>
  </p:cSld>
  <p:clrMapOvr>
    <a:masterClrMapping/>
  </p:clrMapOvr>
  <p:transition advClick="0" advTm="5000">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0"/>
            <a:ext cx="4114800" cy="1066800"/>
          </a:xfrm>
        </p:spPr>
        <p:txBody>
          <a:bodyPr>
            <a:normAutofit/>
          </a:bodyPr>
          <a:lstStyle/>
          <a:p>
            <a:pPr algn="r"/>
            <a:r>
              <a:rPr lang="en-US" sz="3600" dirty="0" smtClean="0">
                <a:latin typeface="Candara" panose="020E0502030303020204" pitchFamily="34" charset="0"/>
              </a:rPr>
              <a:t>DOL Contacts</a:t>
            </a:r>
            <a:endParaRPr lang="en-US" sz="3600" dirty="0">
              <a:latin typeface="Candara" panose="020E0502030303020204" pitchFamily="34" charset="0"/>
            </a:endParaRPr>
          </a:p>
        </p:txBody>
      </p:sp>
      <p:pic>
        <p:nvPicPr>
          <p:cNvPr id="5122" name="Picture 2" descr="C:\Users\mlamb\AppData\Local\Microsoft\Windows\Temporary Internet Files\Content.IE5\8DMP7EC1\MP90042270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181860"/>
            <a:ext cx="3733800" cy="3609340"/>
          </a:xfrm>
          <a:prstGeom prst="roundRect">
            <a:avLst>
              <a:gd name="adj" fmla="val 16667"/>
            </a:avLst>
          </a:prstGeom>
          <a:ln>
            <a:noFill/>
          </a:ln>
          <a:effectLst>
            <a:outerShdw blurRad="76200" dist="38100" dir="7800000" algn="tl" rotWithShape="0">
              <a:srgbClr val="000000">
                <a:alpha val="40000"/>
              </a:srgbClr>
            </a:outerShdw>
            <a:reflection blurRad="6350" stA="50000" endA="300" endPos="55500" dist="1016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Pentagon 4"/>
          <p:cNvSpPr/>
          <p:nvPr/>
        </p:nvSpPr>
        <p:spPr>
          <a:xfrm>
            <a:off x="152400" y="1359194"/>
            <a:ext cx="6096000" cy="3746206"/>
          </a:xfrm>
          <a:prstGeom prst="homePlate">
            <a:avLst>
              <a:gd name="adj" fmla="val 45014"/>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C00000"/>
              </a:solidFill>
            </a:endParaRPr>
          </a:p>
          <a:p>
            <a:pPr algn="ctr">
              <a:spcAft>
                <a:spcPts val="600"/>
              </a:spcAft>
            </a:pPr>
            <a:r>
              <a:rPr lang="en-US" sz="2400" b="1" dirty="0" smtClean="0">
                <a:solidFill>
                  <a:srgbClr val="C00000"/>
                </a:solidFill>
              </a:rPr>
              <a:t>Your Federal Project Officers!</a:t>
            </a:r>
          </a:p>
          <a:p>
            <a:pPr algn="ctr">
              <a:spcAft>
                <a:spcPts val="600"/>
              </a:spcAft>
            </a:pPr>
            <a:endParaRPr lang="en-US" sz="2000" b="1" dirty="0" smtClean="0">
              <a:solidFill>
                <a:srgbClr val="C00000"/>
              </a:solidFill>
            </a:endParaRPr>
          </a:p>
          <a:p>
            <a:pPr algn="ctr">
              <a:spcAft>
                <a:spcPts val="600"/>
              </a:spcAft>
            </a:pPr>
            <a:r>
              <a:rPr lang="en-US" sz="2400" b="1" dirty="0" smtClean="0">
                <a:solidFill>
                  <a:srgbClr val="C00000"/>
                </a:solidFill>
              </a:rPr>
              <a:t>Ready to Work Grantee Mailbox</a:t>
            </a:r>
          </a:p>
          <a:p>
            <a:pPr algn="ctr">
              <a:spcAft>
                <a:spcPts val="600"/>
              </a:spcAft>
            </a:pPr>
            <a:r>
              <a:rPr lang="en-US" sz="2400" b="1" dirty="0" smtClean="0">
                <a:solidFill>
                  <a:srgbClr val="C00000"/>
                </a:solidFill>
                <a:hlinkClick r:id="rId4"/>
              </a:rPr>
              <a:t>RTW@dol.gov</a:t>
            </a:r>
            <a:r>
              <a:rPr lang="en-US" sz="2400" b="1" dirty="0" smtClean="0">
                <a:solidFill>
                  <a:srgbClr val="C00000"/>
                </a:solidFill>
              </a:rPr>
              <a:t> </a:t>
            </a:r>
          </a:p>
          <a:p>
            <a:pPr algn="ctr"/>
            <a:endParaRPr lang="en-US" sz="2000" dirty="0">
              <a:solidFill>
                <a:srgbClr val="C00000"/>
              </a:solidFill>
            </a:endParaRPr>
          </a:p>
          <a:p>
            <a:pPr algn="ctr">
              <a:spcAft>
                <a:spcPts val="600"/>
              </a:spcAft>
            </a:pPr>
            <a:r>
              <a:rPr lang="en-US" sz="2400" b="1" dirty="0">
                <a:solidFill>
                  <a:srgbClr val="C00000"/>
                </a:solidFill>
              </a:rPr>
              <a:t>ETA Help Desk </a:t>
            </a:r>
            <a:endParaRPr lang="en-US" sz="2400" b="1" dirty="0" smtClean="0">
              <a:solidFill>
                <a:srgbClr val="C00000"/>
              </a:solidFill>
            </a:endParaRPr>
          </a:p>
          <a:p>
            <a:pPr algn="ctr">
              <a:spcAft>
                <a:spcPts val="600"/>
              </a:spcAft>
            </a:pPr>
            <a:r>
              <a:rPr lang="en-US" sz="2400" b="1" dirty="0" smtClean="0">
                <a:solidFill>
                  <a:srgbClr val="C00000"/>
                </a:solidFill>
              </a:rPr>
              <a:t>(for HUB System Technical Questions)</a:t>
            </a:r>
          </a:p>
          <a:p>
            <a:pPr algn="ctr">
              <a:spcAft>
                <a:spcPts val="600"/>
              </a:spcAft>
            </a:pPr>
            <a:r>
              <a:rPr lang="en-US" sz="2400" b="1" dirty="0" smtClean="0">
                <a:solidFill>
                  <a:srgbClr val="C00000"/>
                </a:solidFill>
                <a:hlinkClick r:id="rId5"/>
              </a:rPr>
              <a:t>EBSS.Help@dol.gov</a:t>
            </a:r>
            <a:r>
              <a:rPr lang="en-US" sz="2400" b="1" dirty="0" smtClean="0">
                <a:solidFill>
                  <a:srgbClr val="C00000"/>
                </a:solidFill>
              </a:rPr>
              <a:t> </a:t>
            </a:r>
            <a:endParaRPr lang="en-US" sz="2400" b="1" dirty="0">
              <a:solidFill>
                <a:srgbClr val="C00000"/>
              </a:solidFill>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56</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7" name="Content Placeholder 4" descr="Logo 2.jpg"/>
          <p:cNvPicPr>
            <a:picLocks/>
          </p:cNvPicPr>
          <p:nvPr/>
        </p:nvPicPr>
        <p:blipFill>
          <a:blip r:embed="rId6"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22609653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115" y="1447800"/>
            <a:ext cx="7924800" cy="990599"/>
          </a:xfrm>
        </p:spPr>
        <p:txBody>
          <a:bodyPr>
            <a:normAutofit/>
          </a:bodyPr>
          <a:lstStyle/>
          <a:p>
            <a:pPr marL="0" indent="0" algn="ctr">
              <a:buNone/>
            </a:pPr>
            <a:r>
              <a:rPr lang="en-US" sz="4800" b="1" dirty="0" smtClean="0">
                <a:latin typeface="Candara" panose="020E0502030303020204" pitchFamily="34" charset="0"/>
              </a:rPr>
              <a:t>Thank you!</a:t>
            </a:r>
          </a:p>
          <a:p>
            <a:pPr marL="0" indent="0" algn="ctr">
              <a:buNone/>
            </a:pPr>
            <a:endParaRPr lang="en-US" sz="4800" b="1"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57</a:t>
            </a:fld>
            <a:endParaRPr lang="en-US" dirty="0"/>
          </a:p>
        </p:txBody>
      </p:sp>
      <p:pic>
        <p:nvPicPr>
          <p:cNvPr id="6"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2644815" y="2514600"/>
            <a:ext cx="3415030" cy="3415030"/>
          </a:xfrm>
          <a:prstGeom prst="rect">
            <a:avLst/>
          </a:prstGeom>
          <a:noFill/>
          <a:ln>
            <a:noFill/>
          </a:ln>
        </p:spPr>
      </p:pic>
      <p:sp>
        <p:nvSpPr>
          <p:cNvPr id="9" name="Title 1"/>
          <p:cNvSpPr>
            <a:spLocks noGrp="1"/>
          </p:cNvSpPr>
          <p:nvPr>
            <p:ph type="title"/>
          </p:nvPr>
        </p:nvSpPr>
        <p:spPr>
          <a:xfrm>
            <a:off x="1981199" y="0"/>
            <a:ext cx="7162801" cy="1066800"/>
          </a:xfrm>
        </p:spPr>
        <p:txBody>
          <a:bodyPr anchor="ctr">
            <a:noAutofit/>
          </a:bodyPr>
          <a:lstStyle/>
          <a:p>
            <a:pPr algn="r"/>
            <a:r>
              <a:rPr lang="en-US" sz="3200" dirty="0" smtClean="0">
                <a:ln w="12700">
                  <a:noFill/>
                  <a:prstDash val="solid"/>
                </a:ln>
                <a:effectLst/>
                <a:latin typeface="Candara" panose="020E0502030303020204" pitchFamily="34" charset="0"/>
              </a:rPr>
              <a:t>H-1B Ready to Work </a:t>
            </a:r>
            <a:br>
              <a:rPr lang="en-US" sz="3200" dirty="0" smtClean="0">
                <a:ln w="12700">
                  <a:noFill/>
                  <a:prstDash val="solid"/>
                </a:ln>
                <a:effectLst/>
                <a:latin typeface="Candara" panose="020E0502030303020204" pitchFamily="34" charset="0"/>
              </a:rPr>
            </a:br>
            <a:r>
              <a:rPr lang="en-US" sz="3200" dirty="0" smtClean="0">
                <a:ln w="12700">
                  <a:noFill/>
                  <a:prstDash val="solid"/>
                </a:ln>
                <a:effectLst/>
                <a:latin typeface="Candara" panose="020E0502030303020204" pitchFamily="34" charset="0"/>
              </a:rPr>
              <a:t>Performance Reporting Webinar</a:t>
            </a:r>
            <a:endParaRPr lang="en-US" sz="3200" dirty="0">
              <a:ln w="12700">
                <a:noFill/>
                <a:prstDash val="solid"/>
              </a:ln>
              <a:effectLst/>
              <a:latin typeface="Candara" panose="020E0502030303020204" pitchFamily="34" charset="0"/>
            </a:endParaRPr>
          </a:p>
        </p:txBody>
      </p:sp>
    </p:spTree>
    <p:extLst>
      <p:ext uri="{BB962C8B-B14F-4D97-AF65-F5344CB8AC3E}">
        <p14:creationId xmlns:p14="http://schemas.microsoft.com/office/powerpoint/2010/main" val="33894912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latin typeface="Candara" panose="020E0502030303020204" pitchFamily="34" charset="0"/>
              </a:rPr>
              <a:t>As a result of this webinar…</a:t>
            </a:r>
          </a:p>
          <a:p>
            <a:pPr lvl="1"/>
            <a:r>
              <a:rPr lang="en-US" b="1" dirty="0" smtClean="0">
                <a:latin typeface="+mn-lt"/>
              </a:rPr>
              <a:t>I’m a </a:t>
            </a:r>
            <a:r>
              <a:rPr lang="en-US" b="1" dirty="0" err="1" smtClean="0">
                <a:latin typeface="+mn-lt"/>
              </a:rPr>
              <a:t>rockstar</a:t>
            </a:r>
            <a:r>
              <a:rPr lang="en-US" b="1" dirty="0" smtClean="0">
                <a:latin typeface="+mn-lt"/>
              </a:rPr>
              <a:t>! </a:t>
            </a:r>
            <a:r>
              <a:rPr lang="en-US" dirty="0" smtClean="0">
                <a:latin typeface="+mn-lt"/>
              </a:rPr>
              <a:t>I learned everything I need to review my data files and check my QPR for quarterly progress reporting.</a:t>
            </a:r>
          </a:p>
          <a:p>
            <a:pPr lvl="1"/>
            <a:r>
              <a:rPr lang="en-US" b="1" dirty="0" smtClean="0">
                <a:latin typeface="+mn-lt"/>
              </a:rPr>
              <a:t>In training! </a:t>
            </a:r>
            <a:r>
              <a:rPr lang="en-US" dirty="0" smtClean="0">
                <a:latin typeface="+mn-lt"/>
              </a:rPr>
              <a:t>I have a few questions that I would like to address in future TA opportunities.</a:t>
            </a:r>
          </a:p>
          <a:p>
            <a:pPr lvl="1"/>
            <a:r>
              <a:rPr lang="en-US" b="1" dirty="0" smtClean="0">
                <a:latin typeface="+mn-lt"/>
              </a:rPr>
              <a:t>Lost and confused! </a:t>
            </a:r>
            <a:r>
              <a:rPr lang="en-US" dirty="0" smtClean="0">
                <a:latin typeface="+mn-lt"/>
              </a:rPr>
              <a:t>I have so many questions, I don’t know where to start?</a:t>
            </a:r>
            <a:endParaRPr lang="en-US" dirty="0">
              <a:latin typeface="+mn-lt"/>
            </a:endParaRPr>
          </a:p>
          <a:p>
            <a:pPr lvl="1"/>
            <a:r>
              <a:rPr lang="en-US" b="1" dirty="0" smtClean="0">
                <a:latin typeface="+mn-lt"/>
              </a:rPr>
              <a:t>Performance Guru! </a:t>
            </a:r>
            <a:r>
              <a:rPr lang="en-US" dirty="0" smtClean="0">
                <a:latin typeface="+mn-lt"/>
              </a:rPr>
              <a:t>I did not learn anything new that I didn’t already know from TST and JA Reporting.</a:t>
            </a:r>
          </a:p>
          <a:p>
            <a:pPr lvl="1"/>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58</a:t>
            </a:fld>
            <a:endParaRPr lang="en-US" dirty="0"/>
          </a:p>
        </p:txBody>
      </p:sp>
      <p:pic>
        <p:nvPicPr>
          <p:cNvPr id="6"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Tree>
    <p:extLst>
      <p:ext uri="{BB962C8B-B14F-4D97-AF65-F5344CB8AC3E}">
        <p14:creationId xmlns:p14="http://schemas.microsoft.com/office/powerpoint/2010/main" val="3223246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600" dirty="0" smtClean="0">
                <a:latin typeface="Candara" panose="020E0502030303020204" pitchFamily="34" charset="0"/>
              </a:rPr>
              <a:t>H-1B Ready To Wor</a:t>
            </a:r>
            <a:r>
              <a:rPr lang="en-US" sz="3600" dirty="0">
                <a:latin typeface="Candara" panose="020E0502030303020204" pitchFamily="34" charset="0"/>
              </a:rPr>
              <a:t>k</a:t>
            </a:r>
            <a:r>
              <a:rPr lang="en-US" sz="3600" dirty="0" smtClean="0">
                <a:latin typeface="Candara" panose="020E0502030303020204" pitchFamily="34" charset="0"/>
              </a:rPr>
              <a:t> FAQ #1!</a:t>
            </a:r>
            <a:endParaRPr lang="en-US" sz="3600" dirty="0">
              <a:latin typeface="Candara" panose="020E0502030303020204" pitchFamily="34" charset="0"/>
            </a:endParaRPr>
          </a:p>
        </p:txBody>
      </p:sp>
      <p:sp>
        <p:nvSpPr>
          <p:cNvPr id="3" name="Content Placeholder 2"/>
          <p:cNvSpPr>
            <a:spLocks noGrp="1"/>
          </p:cNvSpPr>
          <p:nvPr>
            <p:ph idx="1"/>
          </p:nvPr>
        </p:nvSpPr>
        <p:spPr>
          <a:xfrm>
            <a:off x="381000" y="1524000"/>
            <a:ext cx="7924800" cy="4525963"/>
          </a:xfrm>
        </p:spPr>
        <p:txBody>
          <a:bodyPr/>
          <a:lstStyle/>
          <a:p>
            <a:r>
              <a:rPr lang="en-US" b="1" dirty="0" smtClean="0"/>
              <a:t>H-1B RTW FAQ #1: Key Policy Clarifications </a:t>
            </a:r>
            <a:r>
              <a:rPr lang="en-US" dirty="0" smtClean="0"/>
              <a:t>(August 2015)</a:t>
            </a:r>
          </a:p>
          <a:p>
            <a:pPr lvl="1"/>
            <a:r>
              <a:rPr lang="en-US" dirty="0" smtClean="0"/>
              <a:t>Provides clarification on:</a:t>
            </a:r>
          </a:p>
          <a:p>
            <a:pPr lvl="2"/>
            <a:r>
              <a:rPr lang="en-US" dirty="0" smtClean="0"/>
              <a:t>LTU definition (based on grantee questions)</a:t>
            </a:r>
          </a:p>
          <a:p>
            <a:pPr lvl="2"/>
            <a:r>
              <a:rPr lang="en-US" dirty="0" smtClean="0"/>
              <a:t>Individuals served with leveraged resources</a:t>
            </a:r>
          </a:p>
          <a:p>
            <a:pPr lvl="2"/>
            <a:r>
              <a:rPr lang="en-US" dirty="0" smtClean="0"/>
              <a:t>Selective Service requirements</a:t>
            </a:r>
          </a:p>
          <a:p>
            <a:pPr lvl="2"/>
            <a:r>
              <a:rPr lang="en-US" dirty="0" smtClean="0"/>
              <a:t>Selective Service status Data Element in HUB</a:t>
            </a:r>
          </a:p>
          <a:p>
            <a:pPr lvl="1"/>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6</a:t>
            </a:fld>
            <a:endParaRPr lang="en-US" dirty="0"/>
          </a:p>
        </p:txBody>
      </p:sp>
      <p:sp>
        <p:nvSpPr>
          <p:cNvPr id="7" name="TextBox 6"/>
          <p:cNvSpPr txBox="1"/>
          <p:nvPr/>
        </p:nvSpPr>
        <p:spPr>
          <a:xfrm>
            <a:off x="457201" y="5727094"/>
            <a:ext cx="8305800" cy="707886"/>
          </a:xfrm>
          <a:prstGeom prst="rect">
            <a:avLst/>
          </a:prstGeom>
          <a:noFill/>
          <a:ln>
            <a:solidFill>
              <a:schemeClr val="accent1"/>
            </a:solidFill>
          </a:ln>
        </p:spPr>
        <p:txBody>
          <a:bodyPr wrap="square">
            <a:spAutoFit/>
          </a:bodyPr>
          <a:lstStyle/>
          <a:p>
            <a:pPr>
              <a:defRPr/>
            </a:pPr>
            <a:r>
              <a:rPr lang="en-US" sz="2000" dirty="0" smtClean="0">
                <a:solidFill>
                  <a:srgbClr val="FF0000"/>
                </a:solidFill>
              </a:rPr>
              <a:t>Available Now on the RTW Community of Practice! </a:t>
            </a:r>
            <a:r>
              <a:rPr lang="en-US" sz="2000" dirty="0" smtClean="0">
                <a:solidFill>
                  <a:srgbClr val="00B050"/>
                </a:solidFill>
                <a:hlinkClick r:id="rId3"/>
              </a:rPr>
              <a:t>https</a:t>
            </a:r>
            <a:r>
              <a:rPr lang="en-US" sz="2000" dirty="0">
                <a:solidFill>
                  <a:srgbClr val="00B050"/>
                </a:solidFill>
                <a:hlinkClick r:id="rId3"/>
              </a:rPr>
              <a:t>://</a:t>
            </a:r>
            <a:r>
              <a:rPr lang="en-US" sz="2000" dirty="0" smtClean="0">
                <a:solidFill>
                  <a:srgbClr val="00B050"/>
                </a:solidFill>
                <a:hlinkClick r:id="rId3"/>
              </a:rPr>
              <a:t>etagrantees.workforce3one.org/view/2001521664781678051/info</a:t>
            </a:r>
            <a:endParaRPr lang="en-US" sz="2000" dirty="0" smtClean="0">
              <a:solidFill>
                <a:srgbClr val="00B050"/>
              </a:solidFill>
            </a:endParaRPr>
          </a:p>
        </p:txBody>
      </p:sp>
    </p:spTree>
    <p:extLst>
      <p:ext uri="{BB962C8B-B14F-4D97-AF65-F5344CB8AC3E}">
        <p14:creationId xmlns:p14="http://schemas.microsoft.com/office/powerpoint/2010/main" val="2485927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
            <a:ext cx="6796709" cy="1066800"/>
          </a:xfrm>
        </p:spPr>
        <p:txBody>
          <a:bodyPr>
            <a:noAutofit/>
          </a:bodyPr>
          <a:lstStyle/>
          <a:p>
            <a:pPr algn="r"/>
            <a:r>
              <a:rPr lang="en-US" sz="3200" dirty="0">
                <a:latin typeface="Candara" panose="020E0502030303020204" pitchFamily="34" charset="0"/>
              </a:rPr>
              <a:t>The Quarterly Performance Report  (QPR) ETA Form No. </a:t>
            </a:r>
            <a:r>
              <a:rPr lang="en-US" sz="3200" dirty="0" smtClean="0">
                <a:latin typeface="Candara" panose="020E0502030303020204" pitchFamily="34" charset="0"/>
              </a:rPr>
              <a:t>9166</a:t>
            </a:r>
            <a:endParaRPr lang="en-US" sz="3200" dirty="0">
              <a:latin typeface="Candara" pitchFamily="34" charset="0"/>
            </a:endParaRPr>
          </a:p>
        </p:txBody>
      </p:sp>
      <p:sp>
        <p:nvSpPr>
          <p:cNvPr id="4" name="Rounded Rectangle 3"/>
          <p:cNvSpPr/>
          <p:nvPr/>
        </p:nvSpPr>
        <p:spPr>
          <a:xfrm>
            <a:off x="133109" y="1143000"/>
            <a:ext cx="4419600" cy="4974772"/>
          </a:xfrm>
          <a:prstGeom prst="round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tIns="0" bIns="0" rtlCol="0" anchor="ctr"/>
          <a:lstStyle/>
          <a:p>
            <a:pPr marL="0" lvl="1"/>
            <a:r>
              <a:rPr lang="en-US" sz="2000" b="1" dirty="0" smtClean="0">
                <a:solidFill>
                  <a:schemeClr val="accent2">
                    <a:lumMod val="75000"/>
                  </a:schemeClr>
                </a:solidFill>
                <a:latin typeface="Candara" panose="020E0502030303020204" pitchFamily="34" charset="0"/>
                <a:cs typeface="Arial" panose="020B0604020202020204" pitchFamily="34" charset="0"/>
              </a:rPr>
              <a:t>What is a Quarterly Performance Report (QPR) ETA Form No. 9166? </a:t>
            </a:r>
          </a:p>
          <a:p>
            <a:pPr marL="285750" indent="-285750">
              <a:spcBef>
                <a:spcPts val="1200"/>
              </a:spcBef>
              <a:spcAft>
                <a:spcPts val="1200"/>
              </a:spcAft>
              <a:buFont typeface="Arial" pitchFamily="34" charset="0"/>
              <a:buChar char="•"/>
            </a:pPr>
            <a:r>
              <a:rPr lang="en-US" dirty="0" smtClean="0">
                <a:solidFill>
                  <a:schemeClr val="accent1">
                    <a:lumMod val="75000"/>
                  </a:schemeClr>
                </a:solidFill>
                <a:latin typeface="Candara" panose="020E0502030303020204" pitchFamily="34" charset="0"/>
                <a:cs typeface="Arial" panose="020B0604020202020204" pitchFamily="34" charset="0"/>
              </a:rPr>
              <a:t>Indicator </a:t>
            </a:r>
            <a:r>
              <a:rPr lang="en-US" dirty="0">
                <a:solidFill>
                  <a:schemeClr val="accent1">
                    <a:lumMod val="75000"/>
                  </a:schemeClr>
                </a:solidFill>
                <a:latin typeface="Candara" panose="020E0502030303020204" pitchFamily="34" charset="0"/>
                <a:cs typeface="Arial" panose="020B0604020202020204" pitchFamily="34" charset="0"/>
              </a:rPr>
              <a:t>of grant program </a:t>
            </a:r>
            <a:r>
              <a:rPr lang="en-US" dirty="0" smtClean="0">
                <a:solidFill>
                  <a:schemeClr val="accent1">
                    <a:lumMod val="75000"/>
                  </a:schemeClr>
                </a:solidFill>
                <a:latin typeface="Candara" panose="020E0502030303020204" pitchFamily="34" charset="0"/>
                <a:cs typeface="Arial" panose="020B0604020202020204" pitchFamily="34" charset="0"/>
              </a:rPr>
              <a:t>activities:  </a:t>
            </a:r>
            <a:r>
              <a:rPr lang="en-US" dirty="0">
                <a:solidFill>
                  <a:schemeClr val="accent1">
                    <a:lumMod val="75000"/>
                  </a:schemeClr>
                </a:solidFill>
                <a:latin typeface="Candara" panose="020E0502030303020204" pitchFamily="34" charset="0"/>
                <a:cs typeface="Arial" panose="020B0604020202020204" pitchFamily="34" charset="0"/>
              </a:rPr>
              <a:t>p</a:t>
            </a:r>
            <a:r>
              <a:rPr lang="en-US" dirty="0" smtClean="0">
                <a:solidFill>
                  <a:schemeClr val="accent1">
                    <a:lumMod val="75000"/>
                  </a:schemeClr>
                </a:solidFill>
                <a:latin typeface="Candara" panose="020E0502030303020204" pitchFamily="34" charset="0"/>
                <a:cs typeface="Arial" panose="020B0604020202020204" pitchFamily="34" charset="0"/>
              </a:rPr>
              <a:t>articipant training program completion and entered employment outcomes</a:t>
            </a:r>
            <a:endParaRPr lang="en-US" dirty="0">
              <a:solidFill>
                <a:schemeClr val="accent1">
                  <a:lumMod val="75000"/>
                </a:schemeClr>
              </a:solidFill>
              <a:latin typeface="Candara" panose="020E0502030303020204" pitchFamily="34" charset="0"/>
              <a:cs typeface="Arial" panose="020B0604020202020204" pitchFamily="34" charset="0"/>
            </a:endParaRPr>
          </a:p>
          <a:p>
            <a:pPr marL="285750" indent="-285750">
              <a:spcBef>
                <a:spcPts val="1200"/>
              </a:spcBef>
              <a:spcAft>
                <a:spcPts val="1200"/>
              </a:spcAft>
              <a:buFont typeface="Arial" pitchFamily="34" charset="0"/>
              <a:buChar char="•"/>
            </a:pPr>
            <a:r>
              <a:rPr lang="en-US" dirty="0">
                <a:solidFill>
                  <a:schemeClr val="accent1">
                    <a:lumMod val="75000"/>
                  </a:schemeClr>
                </a:solidFill>
                <a:latin typeface="Candara" panose="020E0502030303020204" pitchFamily="34" charset="0"/>
                <a:cs typeface="Arial" panose="020B0604020202020204" pitchFamily="34" charset="0"/>
              </a:rPr>
              <a:t>The basis for ETA reports to Congress, the Secretary of Labor, and various other stakeholders.</a:t>
            </a:r>
          </a:p>
          <a:p>
            <a:pPr marL="285750" indent="-285750">
              <a:spcBef>
                <a:spcPts val="1200"/>
              </a:spcBef>
              <a:spcAft>
                <a:spcPts val="1200"/>
              </a:spcAft>
              <a:buFont typeface="Arial" pitchFamily="34" charset="0"/>
              <a:buChar char="•"/>
            </a:pPr>
            <a:r>
              <a:rPr lang="en-US" dirty="0" smtClean="0">
                <a:solidFill>
                  <a:schemeClr val="accent1">
                    <a:lumMod val="75000"/>
                  </a:schemeClr>
                </a:solidFill>
                <a:latin typeface="Candara" panose="020E0502030303020204" pitchFamily="34" charset="0"/>
                <a:cs typeface="Arial" panose="020B0604020202020204" pitchFamily="34" charset="0"/>
              </a:rPr>
              <a:t>HUB-generated </a:t>
            </a:r>
            <a:r>
              <a:rPr lang="en-US" dirty="0">
                <a:solidFill>
                  <a:schemeClr val="accent1">
                    <a:lumMod val="75000"/>
                  </a:schemeClr>
                </a:solidFill>
                <a:latin typeface="Candara" panose="020E0502030303020204" pitchFamily="34" charset="0"/>
                <a:cs typeface="Arial" panose="020B0604020202020204" pitchFamily="34" charset="0"/>
              </a:rPr>
              <a:t>QPR </a:t>
            </a:r>
            <a:r>
              <a:rPr lang="en-US" dirty="0" smtClean="0">
                <a:solidFill>
                  <a:schemeClr val="accent1">
                    <a:lumMod val="75000"/>
                  </a:schemeClr>
                </a:solidFill>
                <a:latin typeface="Candara" panose="020E0502030303020204" pitchFamily="34" charset="0"/>
                <a:cs typeface="Arial" panose="020B0604020202020204" pitchFamily="34" charset="0"/>
              </a:rPr>
              <a:t>form is </a:t>
            </a:r>
            <a:r>
              <a:rPr lang="en-US" dirty="0">
                <a:solidFill>
                  <a:schemeClr val="accent1">
                    <a:lumMod val="75000"/>
                  </a:schemeClr>
                </a:solidFill>
                <a:latin typeface="Candara" panose="020E0502030303020204" pitchFamily="34" charset="0"/>
                <a:cs typeface="Arial" panose="020B0604020202020204" pitchFamily="34" charset="0"/>
              </a:rPr>
              <a:t>based on data </a:t>
            </a:r>
            <a:r>
              <a:rPr lang="en-US" dirty="0" smtClean="0">
                <a:solidFill>
                  <a:schemeClr val="accent1">
                    <a:lumMod val="75000"/>
                  </a:schemeClr>
                </a:solidFill>
                <a:latin typeface="Candara" panose="020E0502030303020204" pitchFamily="34" charset="0"/>
                <a:cs typeface="Arial" panose="020B0604020202020204" pitchFamily="34" charset="0"/>
              </a:rPr>
              <a:t>files of </a:t>
            </a:r>
            <a:r>
              <a:rPr lang="en-US" dirty="0">
                <a:solidFill>
                  <a:schemeClr val="accent1">
                    <a:lumMod val="75000"/>
                  </a:schemeClr>
                </a:solidFill>
                <a:latin typeface="Candara" panose="020E0502030303020204" pitchFamily="34" charset="0"/>
                <a:cs typeface="Arial" panose="020B0604020202020204" pitchFamily="34" charset="0"/>
              </a:rPr>
              <a:t>participant records uploaded in HUB. </a:t>
            </a:r>
          </a:p>
        </p:txBody>
      </p:sp>
      <p:sp>
        <p:nvSpPr>
          <p:cNvPr id="3" name="Slide Number Placeholder 2"/>
          <p:cNvSpPr>
            <a:spLocks noGrp="1"/>
          </p:cNvSpPr>
          <p:nvPr>
            <p:ph type="sldNum" sz="quarter" idx="12"/>
          </p:nvPr>
        </p:nvSpPr>
        <p:spPr/>
        <p:txBody>
          <a:bodyPr/>
          <a:lstStyle/>
          <a:p>
            <a:fld id="{01723B91-CE10-4F20-890A-0852E2246859}" type="slidenum">
              <a:rPr lang="en-US" smtClean="0"/>
              <a:pPr/>
              <a:t>7</a:t>
            </a:fld>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pic>
        <p:nvPicPr>
          <p:cNvPr id="7"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pic>
        <p:nvPicPr>
          <p:cNvPr id="8" name="Picture 2" descr="RTW 01"/>
          <p:cNvPicPr>
            <a:picLocks noChangeAspect="1" noChangeArrowheads="1"/>
          </p:cNvPicPr>
          <p:nvPr/>
        </p:nvPicPr>
        <p:blipFill>
          <a:blip r:embed="rId4">
            <a:extLst>
              <a:ext uri="{28A0092B-C50C-407E-A947-70E740481C1C}">
                <a14:useLocalDpi xmlns:a14="http://schemas.microsoft.com/office/drawing/2010/main" val="0"/>
              </a:ext>
            </a:extLst>
          </a:blip>
          <a:srcRect r="30330" b="52592"/>
          <a:stretch>
            <a:fillRect/>
          </a:stretch>
        </p:blipFill>
        <p:spPr bwMode="auto">
          <a:xfrm>
            <a:off x="5029200" y="1447800"/>
            <a:ext cx="3879796" cy="451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295400" y="6319294"/>
            <a:ext cx="6781800" cy="400110"/>
          </a:xfrm>
          <a:prstGeom prst="rect">
            <a:avLst/>
          </a:prstGeom>
          <a:solidFill>
            <a:schemeClr val="accent3">
              <a:lumMod val="75000"/>
            </a:schemeClr>
          </a:solidFill>
        </p:spPr>
        <p:txBody>
          <a:bodyPr wrap="square" rtlCol="0">
            <a:spAutoFit/>
          </a:bodyPr>
          <a:lstStyle/>
          <a:p>
            <a:pPr algn="ctr"/>
            <a:r>
              <a:rPr lang="en-US" sz="2000" b="1" dirty="0" smtClean="0">
                <a:solidFill>
                  <a:schemeClr val="bg1"/>
                </a:solidFill>
              </a:rPr>
              <a:t>The RTW QPR ETA Form No. 9166 is generated by  HUB!</a:t>
            </a:r>
            <a:endParaRPr lang="en-US" sz="2000" b="1" dirty="0">
              <a:solidFill>
                <a:schemeClr val="bg1"/>
              </a:solidFill>
            </a:endParaRPr>
          </a:p>
        </p:txBody>
      </p:sp>
    </p:spTree>
    <p:extLst>
      <p:ext uri="{BB962C8B-B14F-4D97-AF65-F5344CB8AC3E}">
        <p14:creationId xmlns:p14="http://schemas.microsoft.com/office/powerpoint/2010/main" val="1355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100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par>
                                <p:cTn id="12" presetID="1" presetClass="entr" presetSubtype="0" fill="hold" nodeType="withEffect">
                                  <p:stCondLst>
                                    <p:cond delay="100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par>
                                <p:cTn id="14" presetID="1" presetClass="entr" presetSubtype="0" fill="hold" nodeType="withEffect">
                                  <p:stCondLst>
                                    <p:cond delay="100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2514600"/>
            <a:ext cx="7772400" cy="1447800"/>
          </a:xfrm>
        </p:spPr>
        <p:style>
          <a:lnRef idx="1">
            <a:schemeClr val="accent1"/>
          </a:lnRef>
          <a:fillRef idx="2">
            <a:schemeClr val="accent1"/>
          </a:fillRef>
          <a:effectRef idx="1">
            <a:schemeClr val="accent1"/>
          </a:effectRef>
          <a:fontRef idx="minor">
            <a:schemeClr val="dk1"/>
          </a:fontRef>
        </p:style>
        <p:txBody>
          <a:bodyPr anchor="ctr" anchorCtr="0">
            <a:normAutofit/>
          </a:bodyPr>
          <a:lstStyle/>
          <a:p>
            <a:pPr algn="ctr"/>
            <a:r>
              <a:rPr lang="en-US" b="0" dirty="0" smtClean="0">
                <a:effectLst>
                  <a:outerShdw blurRad="38100" dist="38100" dir="2700000" algn="tl">
                    <a:srgbClr val="000000">
                      <a:alpha val="43137"/>
                    </a:srgbClr>
                  </a:outerShdw>
                </a:effectLst>
                <a:latin typeface="Candara" panose="020E0502030303020204" pitchFamily="34" charset="0"/>
              </a:rPr>
              <a:t>H-1B RTW HUB </a:t>
            </a:r>
            <a:br>
              <a:rPr lang="en-US" b="0" dirty="0" smtClean="0">
                <a:effectLst>
                  <a:outerShdw blurRad="38100" dist="38100" dir="2700000" algn="tl">
                    <a:srgbClr val="000000">
                      <a:alpha val="43137"/>
                    </a:srgbClr>
                  </a:outerShdw>
                </a:effectLst>
                <a:latin typeface="Candara" panose="020E0502030303020204" pitchFamily="34" charset="0"/>
              </a:rPr>
            </a:br>
            <a:r>
              <a:rPr lang="en-US" b="0" dirty="0" smtClean="0">
                <a:effectLst>
                  <a:outerShdw blurRad="38100" dist="38100" dir="2700000" algn="tl">
                    <a:srgbClr val="000000">
                      <a:alpha val="43137"/>
                    </a:srgbClr>
                  </a:outerShdw>
                </a:effectLst>
                <a:latin typeface="Candara" panose="020E0502030303020204" pitchFamily="34" charset="0"/>
              </a:rPr>
              <a:t>Aggregation Rules</a:t>
            </a:r>
            <a:endParaRPr lang="en-US" b="0" dirty="0">
              <a:effectLst>
                <a:outerShdw blurRad="38100" dist="38100" dir="2700000" algn="tl">
                  <a:srgbClr val="000000">
                    <a:alpha val="43137"/>
                  </a:srgbClr>
                </a:outerShdw>
              </a:effectLst>
              <a:latin typeface="Candara" panose="020E0502030303020204" pitchFamily="34" charset="0"/>
            </a:endParaRPr>
          </a:p>
        </p:txBody>
      </p:sp>
      <p:sp>
        <p:nvSpPr>
          <p:cNvPr id="7" name="Text Placeholder 6"/>
          <p:cNvSpPr>
            <a:spLocks noGrp="1"/>
          </p:cNvSpPr>
          <p:nvPr>
            <p:ph type="body" idx="1"/>
          </p:nvPr>
        </p:nvSpPr>
        <p:spPr>
          <a:xfrm>
            <a:off x="838200" y="4343400"/>
            <a:ext cx="7772400" cy="914400"/>
          </a:xfrm>
        </p:spPr>
        <p:txBody>
          <a:bodyPr>
            <a:normAutofit/>
          </a:bodyPr>
          <a:lstStyle/>
          <a:p>
            <a:pPr algn="r"/>
            <a:r>
              <a:rPr lang="en-US" sz="2400" dirty="0" smtClean="0">
                <a:effectLst>
                  <a:outerShdw blurRad="38100" dist="38100" dir="2700000" algn="tl">
                    <a:srgbClr val="000000">
                      <a:alpha val="43137"/>
                    </a:srgbClr>
                  </a:outerShdw>
                </a:effectLst>
                <a:latin typeface="Candara" panose="020E0502030303020204" pitchFamily="34" charset="0"/>
              </a:rPr>
              <a:t>Understanding how the HUB System is populating your QPR ETA Form 9166</a:t>
            </a:r>
            <a:endParaRPr lang="en-US" sz="2400" dirty="0">
              <a:latin typeface="+mn-lt"/>
            </a:endParaRP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8</a:t>
            </a:fld>
            <a:endParaRPr lang="en-US" dirty="0"/>
          </a:p>
        </p:txBody>
      </p:sp>
      <p:pic>
        <p:nvPicPr>
          <p:cNvPr id="8" name="Content Placeholder 4" descr="Logo 2.jpg"/>
          <p:cNvPicPr>
            <a:picLocks/>
          </p:cNvPicPr>
          <p:nvPr/>
        </p:nvPicPr>
        <p:blipFill>
          <a:blip r:embed="rId3" cstate="print"/>
          <a:srcRect l="7208" t="6719" r="46367" b="13834"/>
          <a:stretch>
            <a:fillRect/>
          </a:stretch>
        </p:blipFill>
        <p:spPr bwMode="auto">
          <a:xfrm>
            <a:off x="152400" y="152400"/>
            <a:ext cx="914400" cy="838200"/>
          </a:xfrm>
          <a:prstGeom prst="rect">
            <a:avLst/>
          </a:prstGeom>
          <a:noFill/>
          <a:ln w="9525">
            <a:noFill/>
            <a:miter lim="800000"/>
            <a:headEnd/>
            <a:tailEnd/>
          </a:ln>
        </p:spPr>
      </p:pic>
      <p:sp>
        <p:nvSpPr>
          <p:cNvPr id="9" name="Title 1"/>
          <p:cNvSpPr txBox="1">
            <a:spLocks/>
          </p:cNvSpPr>
          <p:nvPr/>
        </p:nvSpPr>
        <p:spPr>
          <a:xfrm>
            <a:off x="2895600" y="0"/>
            <a:ext cx="62484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endParaRPr lang="en-US" b="0" dirty="0" smtClean="0">
              <a:solidFill>
                <a:schemeClr val="tx1"/>
              </a:solidFill>
              <a:latin typeface="Candara" panose="020E0502030303020204" pitchFamily="34" charset="0"/>
            </a:endParaRPr>
          </a:p>
        </p:txBody>
      </p:sp>
    </p:spTree>
    <p:extLst>
      <p:ext uri="{BB962C8B-B14F-4D97-AF65-F5344CB8AC3E}">
        <p14:creationId xmlns:p14="http://schemas.microsoft.com/office/powerpoint/2010/main" val="1558821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questions for webinar lobby</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9</a:t>
            </a:fld>
            <a:endParaRPr lang="en-US" dirty="0"/>
          </a:p>
        </p:txBody>
      </p:sp>
      <p:sp>
        <p:nvSpPr>
          <p:cNvPr id="6" name="Content Placeholder 7"/>
          <p:cNvSpPr txBox="1">
            <a:spLocks/>
          </p:cNvSpPr>
          <p:nvPr/>
        </p:nvSpPr>
        <p:spPr>
          <a:xfrm>
            <a:off x="533400" y="1447800"/>
            <a:ext cx="7924800" cy="4370427"/>
          </a:xfrm>
          <a:prstGeom prst="rect">
            <a:avLst/>
          </a:prstGeom>
          <a:noFill/>
        </p:spPr>
        <p:txBody>
          <a:bodyPr vert="horz" wrap="square" lIns="91440" tIns="45720" rIns="91440" bIns="45720" rtlCol="0">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2000" b="1" i="0" u="none" strike="noStrike" kern="1200" cap="none" spc="0" normalizeH="0" baseline="0" noProof="0" dirty="0" smtClean="0">
                <a:ln>
                  <a:noFill/>
                </a:ln>
                <a:solidFill>
                  <a:schemeClr val="tx2"/>
                </a:solidFill>
                <a:effectLst/>
                <a:uLnTx/>
                <a:uFillTx/>
                <a:latin typeface="+mn-lt"/>
                <a:ea typeface="+mn-ea"/>
                <a:cs typeface="Arial" pitchFamily="34" charset="0"/>
              </a:rPr>
              <a:t>Polling Question #2</a:t>
            </a:r>
          </a:p>
          <a:p>
            <a:pPr marR="0" lvl="0" algn="l" defTabSz="914400" rtl="0" eaLnBrk="1" fontAlgn="auto" latinLnBrk="0" hangingPunct="1">
              <a:lnSpc>
                <a:spcPct val="100000"/>
              </a:lnSpc>
              <a:spcBef>
                <a:spcPts val="600"/>
              </a:spcBef>
              <a:spcAft>
                <a:spcPts val="600"/>
              </a:spcAft>
              <a:buClrTx/>
              <a:buSzTx/>
              <a:tabLst/>
              <a:defRPr/>
            </a:pPr>
            <a:r>
              <a:rPr lang="en-US" sz="2000" b="1" dirty="0" smtClean="0">
                <a:solidFill>
                  <a:schemeClr val="tx2"/>
                </a:solidFill>
                <a:cs typeface="Arial" pitchFamily="34" charset="0"/>
              </a:rPr>
              <a:t>Where are you in your process of submitting your Quarterly Performance Reports</a:t>
            </a:r>
            <a:r>
              <a:rPr kumimoji="0" lang="en-US" sz="2000" b="1" i="0" u="none" strike="noStrike" kern="1200" cap="none" spc="0" normalizeH="0" noProof="0" dirty="0" smtClean="0">
                <a:ln>
                  <a:noFill/>
                </a:ln>
                <a:solidFill>
                  <a:schemeClr val="tx2"/>
                </a:solidFill>
                <a:effectLst/>
                <a:uLnTx/>
                <a:uFillTx/>
                <a:latin typeface="+mn-lt"/>
                <a:ea typeface="+mn-ea"/>
                <a:cs typeface="Arial" pitchFamily="34" charset="0"/>
              </a:rPr>
              <a:t>?!</a:t>
            </a:r>
            <a:endParaRPr kumimoji="0" lang="en-US" sz="2000" b="1" i="0" u="none" strike="noStrike" kern="1200" cap="none" spc="0" normalizeH="0" baseline="0" noProof="0" dirty="0" smtClean="0">
              <a:ln>
                <a:noFill/>
              </a:ln>
              <a:solidFill>
                <a:schemeClr val="tx2"/>
              </a:solidFill>
              <a:effectLst/>
              <a:uLnTx/>
              <a:uFillTx/>
              <a:latin typeface="+mn-lt"/>
              <a:ea typeface="+mn-ea"/>
              <a:cs typeface="Arial" pitchFamily="34" charset="0"/>
            </a:endParaRPr>
          </a:p>
          <a:p>
            <a:pPr marL="742950" lvl="1" indent="-285750">
              <a:spcBef>
                <a:spcPts val="600"/>
              </a:spcBef>
              <a:spcAft>
                <a:spcPts val="600"/>
              </a:spcAft>
              <a:buFont typeface="Wingdings" pitchFamily="2" charset="2"/>
              <a:buChar char="q"/>
              <a:defRPr/>
            </a:pPr>
            <a:r>
              <a:rPr lang="en-US" dirty="0" smtClean="0">
                <a:solidFill>
                  <a:schemeClr val="tx2"/>
                </a:solidFill>
                <a:cs typeface="Arial" pitchFamily="34" charset="0"/>
              </a:rPr>
              <a:t>We are working on our  internal participant database to align with the H-1B RTW Data Elements and Edit Checks. We hope to have a working data file soon! </a:t>
            </a:r>
          </a:p>
          <a:p>
            <a:pPr marL="742950" lvl="1" indent="-285750">
              <a:spcBef>
                <a:spcPts val="600"/>
              </a:spcBef>
              <a:spcAft>
                <a:spcPts val="600"/>
              </a:spcAft>
              <a:buFont typeface="Wingdings" pitchFamily="2" charset="2"/>
              <a:buChar char="q"/>
              <a:defRPr/>
            </a:pPr>
            <a:r>
              <a:rPr lang="en-US" dirty="0" smtClean="0">
                <a:solidFill>
                  <a:schemeClr val="tx2"/>
                </a:solidFill>
                <a:cs typeface="Arial" pitchFamily="34" charset="0"/>
              </a:rPr>
              <a:t>We have uploaded our data file in HUB and are resolving our data file errors.</a:t>
            </a:r>
          </a:p>
          <a:p>
            <a:pPr marL="742950" lvl="1" indent="-285750">
              <a:spcBef>
                <a:spcPts val="600"/>
              </a:spcBef>
              <a:spcAft>
                <a:spcPts val="600"/>
              </a:spcAft>
              <a:buFont typeface="Wingdings" pitchFamily="2" charset="2"/>
              <a:buChar char="q"/>
              <a:defRPr/>
            </a:pPr>
            <a:r>
              <a:rPr lang="en-US" dirty="0" smtClean="0">
                <a:solidFill>
                  <a:schemeClr val="tx2"/>
                </a:solidFill>
                <a:cs typeface="Arial" pitchFamily="34" charset="0"/>
              </a:rPr>
              <a:t>A QPR has been generated from our data file and I’m not quite sure what it means!</a:t>
            </a:r>
            <a:endParaRPr lang="en-US" dirty="0">
              <a:solidFill>
                <a:schemeClr val="tx2"/>
              </a:solidFill>
              <a:cs typeface="Arial" pitchFamily="34" charset="0"/>
            </a:endParaRPr>
          </a:p>
          <a:p>
            <a:pPr marL="742950" lvl="1" indent="-285750">
              <a:spcBef>
                <a:spcPts val="600"/>
              </a:spcBef>
              <a:spcAft>
                <a:spcPts val="600"/>
              </a:spcAft>
              <a:buFont typeface="Wingdings" pitchFamily="2" charset="2"/>
              <a:buChar char="q"/>
              <a:defRPr/>
            </a:pPr>
            <a:r>
              <a:rPr lang="en-US" dirty="0" smtClean="0">
                <a:solidFill>
                  <a:schemeClr val="tx2"/>
                </a:solidFill>
                <a:cs typeface="Arial" pitchFamily="34" charset="0"/>
              </a:rPr>
              <a:t>All of the above</a:t>
            </a:r>
            <a:endParaRPr lang="en-US" sz="1400" dirty="0">
              <a:solidFill>
                <a:schemeClr val="tx2"/>
              </a:solidFill>
              <a:cs typeface="Arial" pitchFamily="34" charset="0"/>
            </a:endParaRPr>
          </a:p>
          <a:p>
            <a:pPr marL="742950" marR="0" lvl="1" indent="-285750" algn="l" defTabSz="914400" rtl="0" eaLnBrk="1" fontAlgn="auto" latinLnBrk="0" hangingPunct="1">
              <a:lnSpc>
                <a:spcPct val="100000"/>
              </a:lnSpc>
              <a:spcBef>
                <a:spcPts val="600"/>
              </a:spcBef>
              <a:spcAft>
                <a:spcPts val="600"/>
              </a:spcAft>
              <a:buClrTx/>
              <a:buSzTx/>
              <a:buFont typeface="Wingdings" pitchFamily="2" charset="2"/>
              <a:buChar char="q"/>
              <a:tabLst/>
              <a:defRPr/>
            </a:pPr>
            <a:endParaRPr kumimoji="0" lang="en-US" sz="1400" b="0" i="0" u="none" strike="noStrike" kern="1200" cap="none" spc="0" normalizeH="0" baseline="0" noProof="0" dirty="0" smtClean="0">
              <a:ln>
                <a:noFill/>
              </a:ln>
              <a:solidFill>
                <a:schemeClr val="tx2"/>
              </a:solidFill>
              <a:effectLst/>
              <a:uLnTx/>
              <a:uFillTx/>
              <a:latin typeface="+mn-lt"/>
              <a:ea typeface="+mn-ea"/>
              <a:cs typeface="Arial" pitchFamily="34" charset="0"/>
            </a:endParaRPr>
          </a:p>
        </p:txBody>
      </p:sp>
    </p:spTree>
    <p:extLst>
      <p:ext uri="{BB962C8B-B14F-4D97-AF65-F5344CB8AC3E}">
        <p14:creationId xmlns:p14="http://schemas.microsoft.com/office/powerpoint/2010/main" val="19503465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1404&quot;&gt;&lt;object type=&quot;3&quot; unique_id=&quot;11405&quot;&gt;&lt;property id=&quot;20148&quot; value=&quot;5&quot;/&gt;&lt;property id=&quot;20300&quot; value=&quot;Slide 1 - &amp;quot;Webinar Title&amp;quot;&quot;/&gt;&lt;property id=&quot;20307&quot; value=&quot;256&quot;/&gt;&lt;/object&gt;&lt;object type=&quot;3&quot; unique_id=&quot;11411&quot;&gt;&lt;property id=&quot;20148&quot; value=&quot;5&quot;/&gt;&lt;property id=&quot;20300&quot; value=&quot;Slide 2 - &amp;quot;Where are you?&amp;quot;&quot;/&gt;&lt;property id=&quot;20307&quot; value=&quot;259&quot;/&gt;&lt;/object&gt;&lt;object type=&quot;3&quot; unique_id=&quot;11412&quot;&gt;&lt;property id=&quot;20148&quot; value=&quot;5&quot;/&gt;&lt;property id=&quot;20300&quot; value=&quot;Slide 3 - &amp;quot;Here’s what you can expect to get out of this webinar!&amp;quot;&quot;/&gt;&lt;property id=&quot;20307&quot; value=&quot;264&quot;/&gt;&lt;/object&gt;&lt;object type=&quot;3&quot; unique_id=&quot;11413&quot;&gt;&lt;property id=&quot;20148&quot; value=&quot;5&quot;/&gt;&lt;property id=&quot;20300&quot; value=&quot;Slide 4 - &amp;quot;Agenda&amp;quot;&quot;/&gt;&lt;property id=&quot;20307&quot; value=&quot;266&quot;/&gt;&lt;/object&gt;&lt;object type=&quot;3&quot; unique_id=&quot;11414&quot;&gt;&lt;property id=&quot;20148&quot; value=&quot;5&quot;/&gt;&lt;property id=&quot;20300&quot; value=&quot;Slide 5 - &amp;quot;Moderator&amp;quot;&quot;/&gt;&lt;property id=&quot;20307&quot; value=&quot;261&quot;/&gt;&lt;/object&gt;&lt;object type=&quot;3&quot; unique_id=&quot;11415&quot;&gt;&lt;property id=&quot;20148&quot; value=&quot;5&quot;/&gt;&lt;property id=&quot;20300&quot; value=&quot;Slide 6 - &amp;quot;Presenters&amp;quot;&quot;/&gt;&lt;property id=&quot;20307&quot; value=&quot;286&quot;/&gt;&lt;/object&gt;&lt;object type=&quot;3&quot; unique_id=&quot;11416&quot;&gt;&lt;property id=&quot;20148&quot; value=&quot;5&quot;/&gt;&lt;property id=&quot;20300&quot; value=&quot;Slide 8 - &amp;quot;Content Heading &amp;quot;&quot;/&gt;&lt;property id=&quot;20307&quot; value=&quot;271&quot;/&gt;&lt;/object&gt;&lt;object type=&quot;3&quot; unique_id=&quot;11417&quot;&gt;&lt;property id=&quot;20148&quot; value=&quot;5&quot;/&gt;&lt;property id=&quot;20300&quot; value=&quot;Slide 12 - &amp;quot;Open Chat&amp;quot;&quot;/&gt;&lt;property id=&quot;20307&quot; value=&quot;267&quot;/&gt;&lt;/object&gt;&lt;object type=&quot;3&quot; unique_id=&quot;11418&quot;&gt;&lt;property id=&quot;20148&quot; value=&quot;5&quot;/&gt;&lt;property id=&quot;20300&quot; value=&quot;Slide 13 - &amp;quot;Polling Question&amp;quot;&quot;/&gt;&lt;property id=&quot;20307&quot; value=&quot;265&quot;/&gt;&lt;/object&gt;&lt;object type=&quot;3&quot; unique_id=&quot;11420&quot;&gt;&lt;property id=&quot;20148&quot; value=&quot;5&quot;/&gt;&lt;property id=&quot;20300&quot; value=&quot;Slide 14 - &amp;quot;Reminder…&amp;quot;&quot;/&gt;&lt;property id=&quot;20307&quot; value=&quot;276&quot;/&gt;&lt;/object&gt;&lt;object type=&quot;3&quot; unique_id=&quot;11421&quot;&gt;&lt;property id=&quot;20148&quot; value=&quot;5&quot;/&gt;&lt;property id=&quot;20300&quot; value=&quot;Slide 15 - &amp;quot;Resources&amp;quot;&quot;/&gt;&lt;property id=&quot;20307&quot; value=&quot;278&quot;/&gt;&lt;/object&gt;&lt;object type=&quot;3&quot; unique_id=&quot;11422&quot;&gt;&lt;property id=&quot;20148&quot; value=&quot;5&quot;/&gt;&lt;property id=&quot;20300&quot; value=&quot;Slide 16 - &amp;quot;Please enter your questions in the Chat Room! &amp;quot;&quot;/&gt;&lt;property id=&quot;20307&quot; value=&quot;279&quot;/&gt;&lt;/object&gt;&lt;object type=&quot;3&quot; unique_id=&quot;11423&quot;&gt;&lt;property id=&quot;20148&quot; value=&quot;5&quot;/&gt;&lt;property id=&quot;20300&quot; value=&quot;Slide 17 - &amp;quot;Speakers’ Contact Information&amp;quot;&quot;/&gt;&lt;property id=&quot;20307&quot; value=&quot;281&quot;/&gt;&lt;/object&gt;&lt;object type=&quot;3&quot; unique_id=&quot;11424&quot;&gt;&lt;property id=&quot;20148&quot; value=&quot;5&quot;/&gt;&lt;property id=&quot;20300&quot; value=&quot;Slide 18 - &amp;quot;Look for upcoming Webinars in this series!&amp;quot;&quot;/&gt;&lt;property id=&quot;20307&quot; value=&quot;283&quot;/&gt;&lt;/object&gt;&lt;object type=&quot;3&quot; unique_id=&quot;11425&quot;&gt;&lt;property id=&quot;20148&quot; value=&quot;5&quot;/&gt;&lt;property id=&quot;20300&quot; value=&quot;Slide 19&quot;/&gt;&lt;property id=&quot;20307&quot; value=&quot;262&quot;/&gt;&lt;/object&gt;&lt;object type=&quot;3&quot; unique_id=&quot;13267&quot;&gt;&lt;property id=&quot;20148&quot; value=&quot;5&quot;/&gt;&lt;property id=&quot;20300&quot; value=&quot;Slide 7 - &amp;quot;Presenter&amp;quot;&quot;/&gt;&lt;property id=&quot;20307&quot; value=&quot;287&quot;/&gt;&lt;/object&gt;&lt;object type=&quot;3&quot; unique_id=&quot;13268&quot;&gt;&lt;property id=&quot;20148&quot; value=&quot;5&quot;/&gt;&lt;property id=&quot;20300&quot; value=&quot;Slide 10 - &amp;quot;Content Heading &amp;quot;&quot;/&gt;&lt;property id=&quot;20307&quot; value=&quot;289&quot;/&gt;&lt;/object&gt;&lt;object type=&quot;3&quot; unique_id=&quot;13269&quot;&gt;&lt;property id=&quot;20148&quot; value=&quot;5&quot;/&gt;&lt;property id=&quot;20300&quot; value=&quot;Slide 11 - &amp;quot;Content Heading &amp;quot;&quot;/&gt;&lt;property id=&quot;20307&quot; value=&quot;290&quot;/&gt;&lt;/object&gt;&lt;object type=&quot;3&quot; unique_id=&quot;21377&quot;&gt;&lt;property id=&quot;20148&quot; value=&quot;5&quot;/&gt;&lt;property id=&quot;20300&quot; value=&quot;Slide 9 - &amp;quot;Content Heading &amp;quot;&quot;/&gt;&lt;property id=&quot;20307&quot; value=&quot;291&quot;/&gt;&lt;/object&gt;&lt;/object&gt;&lt;object type=&quot;8&quot; unique_id=&quot;11410&quot;&gt;&lt;/object&gt;&lt;/object&gt;&lt;/database&gt;"/>
  <p:tag name="SECTOMILLISECCONVERTED" val="1"/>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4854</Words>
  <Application>Microsoft Office PowerPoint</Application>
  <PresentationFormat>On-screen Show (4:3)</PresentationFormat>
  <Paragraphs>784</Paragraphs>
  <Slides>58</Slides>
  <Notes>58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Arial</vt:lpstr>
      <vt:lpstr>Calibri</vt:lpstr>
      <vt:lpstr>Cambria</vt:lpstr>
      <vt:lpstr>Candara</vt:lpstr>
      <vt:lpstr>Century Schoolbook</vt:lpstr>
      <vt:lpstr>Courier New</vt:lpstr>
      <vt:lpstr>Tahoma</vt:lpstr>
      <vt:lpstr>Times New Roman</vt:lpstr>
      <vt:lpstr>Wingdings</vt:lpstr>
      <vt:lpstr>Networking trio design template</vt:lpstr>
      <vt:lpstr>H-1B Ready to Work  H-1B Quarterly Performance Reporting &amp;  HUB Aggregation Rules Webinar</vt:lpstr>
      <vt:lpstr>Where are you?</vt:lpstr>
      <vt:lpstr>Polling questions for webinar lobby</vt:lpstr>
      <vt:lpstr>Welcome &amp; Agenda</vt:lpstr>
      <vt:lpstr>Related Resources</vt:lpstr>
      <vt:lpstr>H-1B Ready To Work FAQ #1!</vt:lpstr>
      <vt:lpstr>The Quarterly Performance Report  (QPR) ETA Form No. 9166</vt:lpstr>
      <vt:lpstr>H-1B RTW HUB  Aggregation Rules</vt:lpstr>
      <vt:lpstr>Polling questions for webinar lobby</vt:lpstr>
      <vt:lpstr>Preparing Data Files Recap</vt:lpstr>
      <vt:lpstr>RTW HUB Aggregation Rules</vt:lpstr>
      <vt:lpstr>RTW QPR FAQ</vt:lpstr>
      <vt:lpstr>H-1B Ready to Work QPR Form 9166 Section B. Grant Summary</vt:lpstr>
      <vt:lpstr>H-1B Ready to Work QPR Form 9166 Section A Grantee Information  and Section B. Grant Summary</vt:lpstr>
      <vt:lpstr>H-1B Ready to Work QPR Form 9166 Section B.1 Total Exiters</vt:lpstr>
      <vt:lpstr>PowerPoint Presentation</vt:lpstr>
      <vt:lpstr>Reporting Date of Exit</vt:lpstr>
      <vt:lpstr>H-1B Ready to Work QPR Form 9166 Section B. Grant Summary</vt:lpstr>
      <vt:lpstr>H-1B Ready to Work QPR Form 9166: Section B. 2 Total Participants Served</vt:lpstr>
      <vt:lpstr>H-1B Ready to Work QPR Form 9166:  Section B. 3 New Participants Served</vt:lpstr>
      <vt:lpstr>H-1B Ready to Work QPR Form 9166 Section B. Total Participants Served vs.  New Participants Served</vt:lpstr>
      <vt:lpstr>Please enter questions in the Chat Room! </vt:lpstr>
      <vt:lpstr>Knowledge Check!  Date of Exit</vt:lpstr>
      <vt:lpstr>H-1B Ready to Work QPR Form 9166 Section C. Participant Summary and Service Information</vt:lpstr>
      <vt:lpstr>H-1B Ready to Work QPR Form 9166 Section C. Participant Summary and Service Information</vt:lpstr>
      <vt:lpstr>H-1B Ready to Work QPR Form 9166 Section C. Participant Summary and Service Information</vt:lpstr>
      <vt:lpstr>H-1B Ready to Work QPR Form 9166 Section C. Participant Summary and Service Information</vt:lpstr>
      <vt:lpstr>PowerPoint Presentation</vt:lpstr>
      <vt:lpstr>PowerPoint Presentation</vt:lpstr>
      <vt:lpstr>Please enter questions in the Chat Room! </vt:lpstr>
      <vt:lpstr>Knowledge Check!</vt:lpstr>
      <vt:lpstr>PowerPoint Presentation</vt:lpstr>
      <vt:lpstr>PowerPoint Presentation</vt:lpstr>
      <vt:lpstr>Please enter questions in the Chat Room! </vt:lpstr>
      <vt:lpstr>Knowledge Check!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enter questions in the Chat Room! </vt:lpstr>
      <vt:lpstr>Knowledge Check!</vt:lpstr>
      <vt:lpstr>PowerPoint Presentation</vt:lpstr>
      <vt:lpstr>PowerPoint Presentation</vt:lpstr>
      <vt:lpstr>PowerPoint Presentation</vt:lpstr>
      <vt:lpstr>PowerPoint Presentation</vt:lpstr>
      <vt:lpstr>RTW QPR Form 9166  Section F. Common Measures</vt:lpstr>
      <vt:lpstr>Please enter questions in the Chat Room! </vt:lpstr>
      <vt:lpstr>Knowledge Check!</vt:lpstr>
      <vt:lpstr>Reporting Components in the HUB System </vt:lpstr>
      <vt:lpstr>Key Performance Reporting Dates</vt:lpstr>
      <vt:lpstr>H-1B RTW Performance Reporting TA Resources</vt:lpstr>
      <vt:lpstr>H-1B Ready to Work  Community of Practice</vt:lpstr>
      <vt:lpstr>DOL Contacts</vt:lpstr>
      <vt:lpstr>H-1B Ready to Work  Performance Reporting Webinar</vt:lpstr>
      <vt:lpstr>Polling question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2015-11-05T15:41:09Z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