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9" r:id="rId2"/>
    <p:sldId id="316" r:id="rId3"/>
    <p:sldId id="291" r:id="rId4"/>
    <p:sldId id="280" r:id="rId5"/>
    <p:sldId id="292" r:id="rId6"/>
    <p:sldId id="293" r:id="rId7"/>
    <p:sldId id="294" r:id="rId8"/>
    <p:sldId id="295" r:id="rId9"/>
    <p:sldId id="296" r:id="rId10"/>
    <p:sldId id="297" r:id="rId11"/>
    <p:sldId id="313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4" r:id="rId24"/>
    <p:sldId id="309" r:id="rId25"/>
    <p:sldId id="315" r:id="rId26"/>
    <p:sldId id="312" r:id="rId27"/>
    <p:sldId id="266" r:id="rId28"/>
    <p:sldId id="317" r:id="rId29"/>
    <p:sldId id="287" r:id="rId30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962" autoAdjust="0"/>
  </p:normalViewPr>
  <p:slideViewPr>
    <p:cSldViewPr snapToGrid="0" snapToObjects="1">
      <p:cViewPr varScale="1">
        <p:scale>
          <a:sx n="39" d="100"/>
          <a:sy n="39" d="100"/>
        </p:scale>
        <p:origin x="22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C725DDB-4D63-4446-9F35-9095D336AE8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47587D4-55C4-D74E-A7E0-C8D1276C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2BF2C1-D288-C04E-9EAE-5DBEC8177EA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33E3A03-D9C5-8D44-BB7A-5665F947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03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435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5D803-81E7-4A44-AD8C-F82CC70348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9EB2-9EBB-3E43-A707-28CED55E1B4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23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7926-6F4A-49C9-A914-9F8E893D044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2164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B703-E535-974B-83A6-066D3BFB29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79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B703-E535-974B-83A6-066D3BFB29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79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7926-6F4A-49C9-A914-9F8E893D044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6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2820" fontAlgn="base">
              <a:spcBef>
                <a:spcPts val="1224"/>
              </a:spcBef>
              <a:spcAft>
                <a:spcPts val="1224"/>
              </a:spcAft>
              <a:buClr>
                <a:srgbClr val="CC0000"/>
              </a:buCl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75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3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6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435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9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6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435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7926-6F4A-49C9-A914-9F8E893D044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6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435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F2D1-4F7E-A248-A535-A4E67D96FD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Clicks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33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87251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Clicks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233412"/>
            <a:ext cx="7772400" cy="95383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816600"/>
            <a:ext cx="9144000" cy="1041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AACCCT-Learning-Network-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13" y="4499174"/>
            <a:ext cx="4840287" cy="1030726"/>
          </a:xfrm>
          <a:prstGeom prst="rect">
            <a:avLst/>
          </a:prstGeom>
        </p:spPr>
      </p:pic>
      <p:pic>
        <p:nvPicPr>
          <p:cNvPr id="4" name="Picture 3" descr="DOL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175" y="4495764"/>
            <a:ext cx="1044051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7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51200" y="274638"/>
            <a:ext cx="5892799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74638"/>
            <a:ext cx="351816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1701" y="274638"/>
            <a:ext cx="5245098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TAACCCT-Learning-Network-logo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1" y="350753"/>
            <a:ext cx="2692399" cy="57333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16" y="6030913"/>
            <a:ext cx="1984373" cy="97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5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574675" indent="-236538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919163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58888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ACCCT@dol.go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pplication.jff.org/braided_funding_toolki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pplication.jff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mailto:eacevedo@jff.org" TargetMode="External"/><Relationship Id="rId4" Type="http://schemas.openxmlformats.org/officeDocument/2006/relationships/hyperlink" Target="mailto:awaugh@jff.or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force3one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ACCCT@dol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59248"/>
            <a:ext cx="7772400" cy="1362075"/>
          </a:xfrm>
        </p:spPr>
        <p:txBody>
          <a:bodyPr>
            <a:noAutofit/>
          </a:bodyPr>
          <a:lstStyle/>
          <a:p>
            <a:r>
              <a:rPr lang="en-US" sz="2000" dirty="0" smtClean="0"/>
              <a:t>November </a:t>
            </a:r>
            <a:r>
              <a:rPr lang="en-US" sz="2000" dirty="0"/>
              <a:t>6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33412"/>
            <a:ext cx="7772400" cy="1425836"/>
          </a:xfrm>
        </p:spPr>
        <p:txBody>
          <a:bodyPr>
            <a:noAutofit/>
          </a:bodyPr>
          <a:lstStyle/>
          <a:p>
            <a:r>
              <a:rPr lang="en-US" sz="2400" dirty="0" smtClean="0"/>
              <a:t>ROUND 2 VIRTUAL CONFERENCE</a:t>
            </a:r>
          </a:p>
          <a:p>
            <a:r>
              <a:rPr lang="en-US" sz="2400" dirty="0" smtClean="0"/>
              <a:t>SUSTAINING YOUR IMPACT (PART 1): </a:t>
            </a:r>
            <a:br>
              <a:rPr lang="en-US" sz="2400" dirty="0" smtClean="0"/>
            </a:br>
            <a:r>
              <a:rPr lang="en-US" sz="2400" dirty="0" smtClean="0"/>
              <a:t>DIVERSIFYING YOUR FUNDING STRATEGIES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8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FUNDING STREAMS &amp; STRATEGIES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Streams and Strategies are equally important.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342900" lvl="0" indent="-342900" algn="ctr" defTabSz="9144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2200" b="1" kern="0" dirty="0" smtClean="0">
                <a:ea typeface="ＭＳ Ｐゴシック" charset="-128"/>
                <a:cs typeface="ＭＳ Ｐゴシック" charset="-128"/>
              </a:rPr>
              <a:t>We focus </a:t>
            </a:r>
            <a:r>
              <a:rPr lang="en-US" sz="2200" b="1" kern="0" dirty="0">
                <a:ea typeface="ＭＳ Ｐゴシック" charset="-128"/>
                <a:cs typeface="ＭＳ Ｐゴシック" charset="-128"/>
              </a:rPr>
              <a:t>on both</a:t>
            </a:r>
            <a:r>
              <a:rPr lang="en-US" sz="2200" b="1" kern="0" dirty="0" smtClean="0">
                <a:ea typeface="ＭＳ Ｐゴシック" charset="-128"/>
                <a:cs typeface="ＭＳ Ｐゴシック" charset="-128"/>
              </a:rPr>
              <a:t>. </a:t>
            </a:r>
            <a:endParaRPr lang="en-US" sz="2200" b="1" kern="0" dirty="0"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048" t="39074" r="11982" b="42407"/>
          <a:stretch/>
        </p:blipFill>
        <p:spPr>
          <a:xfrm>
            <a:off x="457200" y="2726016"/>
            <a:ext cx="8229600" cy="259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effectLst/>
              </a:rPr>
              <a:t>POLL: BRAIDED FUNDING</a:t>
            </a:r>
            <a:endParaRPr lang="en-US" sz="2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/>
              <a:t>Are you currently using braided funding strategies to support your programs and students?</a:t>
            </a:r>
            <a:endParaRPr lang="en-US" sz="22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+mj-lt"/>
              <a:buAutoNum type="alphaUcPeriod"/>
            </a:pPr>
            <a:r>
              <a:rPr lang="en-US" sz="2200" dirty="0" smtClean="0">
                <a:solidFill>
                  <a:schemeClr val="tx1"/>
                </a:solidFill>
              </a:rPr>
              <a:t>Using braided funding to support programs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+mj-lt"/>
              <a:buAutoNum type="alphaUcPeriod"/>
            </a:pPr>
            <a:r>
              <a:rPr lang="en-US" sz="2200" dirty="0" smtClean="0">
                <a:solidFill>
                  <a:schemeClr val="tx1"/>
                </a:solidFill>
              </a:rPr>
              <a:t>Using braided funding to support students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+mj-lt"/>
              <a:buAutoNum type="alphaUcPeriod"/>
            </a:pPr>
            <a:r>
              <a:rPr lang="en-US" sz="2200" dirty="0" smtClean="0">
                <a:solidFill>
                  <a:schemeClr val="tx1"/>
                </a:solidFill>
              </a:rPr>
              <a:t>Both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+mj-lt"/>
              <a:buAutoNum type="alphaUcPeriod"/>
            </a:pPr>
            <a:r>
              <a:rPr lang="en-US" sz="2200" dirty="0" smtClean="0">
                <a:solidFill>
                  <a:schemeClr val="tx1"/>
                </a:solidFill>
              </a:rPr>
              <a:t>I am not currently using braided funding strategies</a:t>
            </a:r>
            <a:endParaRPr lang="en-US" sz="22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82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BRAIDED FUNDING IMPORTANT?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85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WHY IS BRAIDED FUNDING IMPORTANT?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" indent="0" defTabSz="914400" fontAlgn="base">
              <a:buClr>
                <a:schemeClr val="tx2">
                  <a:lumMod val="75000"/>
                </a:schemeClr>
              </a:buClr>
              <a:buNone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THE REALITY</a:t>
            </a:r>
            <a:endParaRPr lang="en-US" sz="2200" b="1" kern="0" dirty="0" smtClean="0">
              <a:ea typeface="ＭＳ Ｐゴシック" charset="-128"/>
              <a:cs typeface="ＭＳ Ｐゴシック" charset="-128"/>
            </a:endParaRPr>
          </a:p>
          <a:p>
            <a:pPr marL="347472" lvl="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Reductions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in federal,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state,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and even private foundation funding will continue for the foreseeable future.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347472" lvl="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Performance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-based funding will continue to tie funding to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outcomes.</a:t>
            </a:r>
          </a:p>
          <a:p>
            <a:pPr marL="347472" lvl="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Per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-student educational costs must come down.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/>
          <a:p>
            <a:pPr marL="0" indent="0" defTabSz="914400" fontAlgn="base">
              <a:lnSpc>
                <a:spcPct val="110000"/>
              </a:lnSpc>
              <a:buNone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THE BENEFITS</a:t>
            </a:r>
            <a:endParaRPr lang="en-US" sz="2200" kern="0" dirty="0">
              <a:solidFill>
                <a:schemeClr val="tx2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marL="342900" indent="-342900" defTabSz="914400" fontAlgn="base">
              <a:lnSpc>
                <a:spcPct val="11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Build new </a:t>
            </a:r>
            <a:r>
              <a:rPr lang="en-US" sz="2200" b="1" kern="0" dirty="0">
                <a:ea typeface="ＭＳ Ｐゴシック" charset="-128"/>
                <a:cs typeface="ＭＳ Ｐゴシック" charset="-128"/>
              </a:rPr>
              <a:t>partnerships</a:t>
            </a:r>
          </a:p>
          <a:p>
            <a:pPr marL="342900" indent="-342900" defTabSz="914400" fontAlgn="base">
              <a:lnSpc>
                <a:spcPct val="11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1" kern="0" dirty="0">
                <a:ea typeface="ＭＳ Ｐゴシック" charset="-128"/>
                <a:cs typeface="ＭＳ Ｐゴシック" charset="-128"/>
              </a:rPr>
              <a:t>Sustainability: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 institutional transformation, leadership support, investment priorities</a:t>
            </a:r>
          </a:p>
          <a:p>
            <a:pPr marL="342900" indent="-342900" defTabSz="914400" fontAlgn="base">
              <a:lnSpc>
                <a:spcPct val="11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Improved competitiveness for grants</a:t>
            </a:r>
          </a:p>
          <a:p>
            <a:pPr marL="342900" indent="-342900" defTabSz="914400" fontAlgn="base">
              <a:lnSpc>
                <a:spcPct val="11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1" kern="0" dirty="0">
                <a:ea typeface="ＭＳ Ｐゴシック" charset="-128"/>
                <a:cs typeface="ＭＳ Ｐゴシック" charset="-128"/>
              </a:rPr>
              <a:t>Efficiency and effectiveness</a:t>
            </a:r>
          </a:p>
          <a:p>
            <a:pPr marL="342900" indent="-342900" defTabSz="914400" fontAlgn="base">
              <a:lnSpc>
                <a:spcPct val="11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Do more with less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BRAIDED FUNDING IS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COLLABORATIVE </a:t>
            </a:r>
            <a:r>
              <a:rPr lang="en-US" sz="2800" dirty="0"/>
              <a:t>EFFORT</a:t>
            </a:r>
          </a:p>
        </p:txBody>
      </p:sp>
    </p:spTree>
    <p:extLst>
      <p:ext uri="{BB962C8B-B14F-4D97-AF65-F5344CB8AC3E}">
        <p14:creationId xmlns:p14="http://schemas.microsoft.com/office/powerpoint/2010/main" val="293931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KEY AGREEMENTS</a:t>
            </a:r>
            <a:endParaRPr lang="en-US" sz="2000" dirty="0"/>
          </a:p>
        </p:txBody>
      </p:sp>
      <p:pic>
        <p:nvPicPr>
          <p:cNvPr id="6" name="Content Placeholder 5" descr="iStock_000010361620XLarge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52425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Clear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vision</a:t>
            </a:r>
          </a:p>
          <a:p>
            <a:pPr marL="352425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Designated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leads at each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organization</a:t>
            </a:r>
          </a:p>
          <a:p>
            <a:pPr marL="352425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Shared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goals and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outcomes</a:t>
            </a:r>
          </a:p>
          <a:p>
            <a:pPr marL="352425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Collaborative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work required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!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1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SAMPLE TEAM MAKEUP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53258"/>
            <a:ext cx="4040188" cy="570151"/>
          </a:xfrm>
        </p:spPr>
        <p:txBody>
          <a:bodyPr/>
          <a:lstStyle/>
          <a:p>
            <a:r>
              <a:rPr lang="en-US" dirty="0" smtClean="0">
                <a:solidFill>
                  <a:srgbClr val="17375E"/>
                </a:solidFill>
              </a:rPr>
              <a:t>INTERNAL MEMBERS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27072"/>
            <a:ext cx="4040188" cy="4299091"/>
          </a:xfrm>
        </p:spPr>
        <p:txBody>
          <a:bodyPr>
            <a:noAutofit/>
          </a:bodyPr>
          <a:lstStyle/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Finance/Financial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Aid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Grants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&amp;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Development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Workforce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/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CTE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Registrar 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Student Services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Senior Administration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Career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pathway lead/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coordinator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Adult Education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Academic Deans</a:t>
            </a:r>
          </a:p>
          <a:p>
            <a:pPr marL="581025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Transfer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Department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53258"/>
            <a:ext cx="4041775" cy="570151"/>
          </a:xfrm>
        </p:spPr>
        <p:txBody>
          <a:bodyPr/>
          <a:lstStyle/>
          <a:p>
            <a:r>
              <a:rPr lang="en-US" dirty="0" smtClean="0">
                <a:solidFill>
                  <a:srgbClr val="17375E"/>
                </a:solidFill>
              </a:rPr>
              <a:t>EXTERNAL MEMBERS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7072"/>
            <a:ext cx="4041775" cy="4299091"/>
          </a:xfrm>
        </p:spPr>
        <p:txBody>
          <a:bodyPr>
            <a:normAutofit/>
          </a:bodyPr>
          <a:lstStyle/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American Job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Center</a:t>
            </a: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Employers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/Industry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Partners</a:t>
            </a: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CBOs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Nonprofits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TANF office</a:t>
            </a: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Dept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. of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Corrections</a:t>
            </a: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Community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Action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Agency</a:t>
            </a:r>
          </a:p>
          <a:p>
            <a:pPr marL="695325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Veteran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Affairs</a:t>
            </a:r>
          </a:p>
        </p:txBody>
      </p:sp>
    </p:spTree>
    <p:extLst>
      <p:ext uri="{BB962C8B-B14F-4D97-AF65-F5344CB8AC3E}">
        <p14:creationId xmlns:p14="http://schemas.microsoft.com/office/powerpoint/2010/main" val="24522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7375E"/>
                </a:solidFill>
              </a:rPr>
              <a:t>STEPS TO BRAIDING FUNDS</a:t>
            </a:r>
            <a:endParaRPr lang="en-US" sz="28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65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STEPS TO BRAIDING FUNDS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1. Braided </a:t>
            </a:r>
            <a:r>
              <a:rPr lang="en-US" sz="2200" b="1" dirty="0">
                <a:solidFill>
                  <a:srgbClr val="000000"/>
                </a:solidFill>
              </a:rPr>
              <a:t>Funding for What</a:t>
            </a:r>
            <a:r>
              <a:rPr lang="en-US" sz="2200" b="1" dirty="0" smtClean="0">
                <a:solidFill>
                  <a:srgbClr val="000000"/>
                </a:solidFill>
              </a:rPr>
              <a:t>?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Focus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on a single model, population or collaborative structure.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Why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do you think braided funding is important? </a:t>
            </a:r>
          </a:p>
          <a:p>
            <a:pPr marL="109537" indent="0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2. Identifying </a:t>
            </a:r>
            <a:r>
              <a:rPr lang="en-US" sz="2200" b="1" dirty="0">
                <a:solidFill>
                  <a:srgbClr val="000000"/>
                </a:solidFill>
              </a:rPr>
              <a:t>Funding </a:t>
            </a:r>
            <a:r>
              <a:rPr lang="en-US" sz="2200" b="1" dirty="0" smtClean="0">
                <a:solidFill>
                  <a:srgbClr val="000000"/>
                </a:solidFill>
              </a:rPr>
              <a:t>Priorities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Break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down your model/population/structure by need,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impact,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and cost.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Where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do you have the most need?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Prioritize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which pieces you want to fund, and in what order.</a:t>
            </a:r>
          </a:p>
        </p:txBody>
      </p:sp>
    </p:spTree>
    <p:extLst>
      <p:ext uri="{BB962C8B-B14F-4D97-AF65-F5344CB8AC3E}">
        <p14:creationId xmlns:p14="http://schemas.microsoft.com/office/powerpoint/2010/main" val="402766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prstClr val="white"/>
                </a:solidFill>
              </a:rPr>
              <a:t>STEPS TO BRAIDING FUNDS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/>
              <a:t>3. List </a:t>
            </a:r>
            <a:r>
              <a:rPr lang="en-US" sz="2200" b="1" dirty="0"/>
              <a:t>Funding </a:t>
            </a:r>
            <a:r>
              <a:rPr lang="en-US" sz="2200" b="1" dirty="0" smtClean="0"/>
              <a:t>Possibilities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Brainstorm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about funding sources for each high-priority </a:t>
            </a: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goal.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Identify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questions you need answered, and who might answer them. Reach out!</a:t>
            </a:r>
          </a:p>
          <a:p>
            <a:pPr marL="109537" indent="0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/>
              <a:t>4. Develop </a:t>
            </a:r>
            <a:r>
              <a:rPr lang="en-US" sz="2200" b="1" dirty="0"/>
              <a:t>a </a:t>
            </a:r>
            <a:r>
              <a:rPr lang="en-US" sz="2200" b="1" dirty="0" smtClean="0"/>
              <a:t>Pitch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Partnerships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to braid funds must benefit everyone. </a:t>
            </a:r>
            <a:endParaRPr lang="en-US" sz="2200" kern="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Integrate evidence.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Customize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to the customer.</a:t>
            </a:r>
          </a:p>
        </p:txBody>
      </p:sp>
    </p:spTree>
    <p:extLst>
      <p:ext uri="{BB962C8B-B14F-4D97-AF65-F5344CB8AC3E}">
        <p14:creationId xmlns:p14="http://schemas.microsoft.com/office/powerpoint/2010/main" val="259052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0" y="978182"/>
            <a:ext cx="2921000" cy="27813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441701" y="274638"/>
            <a:ext cx="5245098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400" b="0" kern="1200" cap="all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1800" b="1" cap="none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SHOWCASE YOUR INNOVATION: </a:t>
            </a:r>
            <a:br>
              <a:rPr lang="en-US" dirty="0" smtClean="0"/>
            </a:br>
            <a:r>
              <a:rPr lang="en-US" dirty="0" smtClean="0"/>
              <a:t>SHARE YOUR STORY!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Send a brief write-up to the TAACCCT mailbox (</a:t>
            </a:r>
            <a:r>
              <a:rPr lang="en-US" sz="1800" dirty="0">
                <a:hlinkClick r:id="rId4"/>
              </a:rPr>
              <a:t>TAACCCT@dol.gov</a:t>
            </a:r>
            <a:r>
              <a:rPr lang="en-US" sz="1800" dirty="0"/>
              <a:t>) responding to the following questions: </a:t>
            </a:r>
          </a:p>
          <a:p>
            <a:pPr marL="342900" indent="-342900"/>
            <a:r>
              <a:rPr lang="en-US" sz="1800" dirty="0"/>
              <a:t>In which TAACCCT strategy area(s) have you experienced the greatest success?</a:t>
            </a:r>
          </a:p>
          <a:p>
            <a:pPr marL="342900" indent="-342900"/>
            <a:r>
              <a:rPr lang="en-US" sz="1800" dirty="0"/>
              <a:t>Please describe the new policies, practices, or programs that have had the greatest impact on student credential and job attainment.</a:t>
            </a:r>
          </a:p>
          <a:p>
            <a:pPr marL="342900" indent="-342900"/>
            <a:r>
              <a:rPr lang="en-US" sz="1800" dirty="0"/>
              <a:t>Of your successful programs, strategies, policies, practices, and partnerships, what will be sustained and/or institutionalized and scaled to reach more students?</a:t>
            </a:r>
          </a:p>
          <a:p>
            <a:pPr marL="342900" indent="-342900"/>
            <a:r>
              <a:rPr lang="en-US" sz="1800" dirty="0"/>
              <a:t>Are there other impacts you’d like to share? Any ripple effects/surprising outcomes as a result of your work</a:t>
            </a:r>
            <a:r>
              <a:rPr lang="en-US" sz="1800" dirty="0" smtClean="0"/>
              <a:t>?</a:t>
            </a:r>
          </a:p>
          <a:p>
            <a:pPr marL="342900" indent="-342900"/>
            <a:endParaRPr lang="en-US" sz="1800" dirty="0"/>
          </a:p>
          <a:p>
            <a:pPr marL="0" indent="0" algn="ctr">
              <a:buNone/>
            </a:pPr>
            <a:r>
              <a:rPr lang="en-US" sz="1800" b="1" dirty="0"/>
              <a:t>Your impact and legacy to TAACCCT is important. We encourage you to email </a:t>
            </a:r>
            <a:r>
              <a:rPr lang="en-US" sz="1800" b="1" u="sng" dirty="0">
                <a:hlinkClick r:id="rId4"/>
              </a:rPr>
              <a:t>TAACCCT@dol.gov</a:t>
            </a:r>
            <a:r>
              <a:rPr lang="en-US" sz="1800" b="1" dirty="0"/>
              <a:t> with prepared documents, videos or other materials that illustrate your TAACCCT story</a:t>
            </a:r>
            <a:r>
              <a:rPr lang="en-US" sz="1800" b="1" dirty="0" smtClean="0"/>
              <a:t>!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19134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prstClr val="white"/>
                </a:solidFill>
              </a:rPr>
              <a:t>STEPS TO BRAIDING FUNDS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5. Develop </a:t>
            </a:r>
            <a:r>
              <a:rPr lang="en-US" sz="2200" b="1" dirty="0">
                <a:solidFill>
                  <a:srgbClr val="000000"/>
                </a:solidFill>
              </a:rPr>
              <a:t>a Work </a:t>
            </a:r>
            <a:r>
              <a:rPr lang="en-US" sz="2200" b="1" dirty="0" smtClean="0">
                <a:solidFill>
                  <a:srgbClr val="000000"/>
                </a:solidFill>
              </a:rPr>
              <a:t>Plan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Set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goals for the short, </a:t>
            </a: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medium,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and long </a:t>
            </a: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term.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Identify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leads for each piece of the </a:t>
            </a: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plan.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Include </a:t>
            </a:r>
            <a:r>
              <a:rPr lang="en-US" sz="2200" kern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 timeline.</a:t>
            </a:r>
          </a:p>
          <a:p>
            <a:pPr marL="109537" indent="0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6. Go </a:t>
            </a:r>
            <a:r>
              <a:rPr lang="en-US" sz="2200" b="1" dirty="0">
                <a:solidFill>
                  <a:srgbClr val="000000"/>
                </a:solidFill>
              </a:rPr>
              <a:t>Go Go</a:t>
            </a:r>
            <a:r>
              <a:rPr lang="en-US" sz="2200" b="1" dirty="0" smtClean="0">
                <a:solidFill>
                  <a:srgbClr val="000000"/>
                </a:solidFill>
              </a:rPr>
              <a:t>!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It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is okay to move slowly. </a:t>
            </a:r>
            <a:endParaRPr lang="en-US" sz="2200" kern="0" dirty="0" smtClean="0">
              <a:ea typeface="ＭＳ Ｐゴシック" charset="-128"/>
              <a:cs typeface="ＭＳ Ｐゴシック" charset="-128"/>
            </a:endParaRP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Keep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focused, and keep the effort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moving.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00000"/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Pay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attention to new funding sources that may emerge.</a:t>
            </a:r>
          </a:p>
        </p:txBody>
      </p:sp>
    </p:spTree>
    <p:extLst>
      <p:ext uri="{BB962C8B-B14F-4D97-AF65-F5344CB8AC3E}">
        <p14:creationId xmlns:p14="http://schemas.microsoft.com/office/powerpoint/2010/main" val="385373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cap="none" dirty="0" smtClean="0">
                <a:solidFill>
                  <a:schemeClr val="accent1"/>
                </a:solidFill>
                <a:sym typeface="Arial" charset="0"/>
                <a:hlinkClick r:id="rId2"/>
                <a:rtl val="0"/>
              </a:rPr>
              <a:t>http</a:t>
            </a:r>
            <a:r>
              <a:rPr lang="en-US" sz="2000" cap="none" dirty="0">
                <a:solidFill>
                  <a:schemeClr val="accent1"/>
                </a:solidFill>
                <a:sym typeface="Arial" charset="0"/>
                <a:hlinkClick r:id="rId2"/>
                <a:rtl val="0"/>
              </a:rPr>
              <a:t>://application.jff.org/braided_funding_toolkit</a:t>
            </a:r>
            <a:r>
              <a:rPr lang="en-US" sz="2000" cap="none" dirty="0" smtClean="0">
                <a:solidFill>
                  <a:schemeClr val="accent1"/>
                </a:solidFill>
                <a:sym typeface="Arial" charset="0"/>
                <a:hlinkClick r:id="rId2"/>
                <a:rtl val="0"/>
              </a:rPr>
              <a:t>/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7375E"/>
                </a:solidFill>
              </a:rPr>
              <a:t>BRAIDED FUNDING TOOLKIT DEMO</a:t>
            </a:r>
            <a:endParaRPr lang="en-US" sz="28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7375E"/>
                </a:solidFill>
              </a:rPr>
              <a:t>BRAIDED FUNDING EXAMPLES</a:t>
            </a:r>
            <a:endParaRPr lang="en-US" sz="28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effectLst/>
              </a:rPr>
              <a:t>PARTICIPANT POLL: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BRAIDED FUNDING PARTNERS</a:t>
            </a:r>
            <a:endParaRPr lang="en-US" sz="2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What types of organizations and stakeholders are you partnering with to develop braided funding strategies? Please check all that apply.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Workforce system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TANF</a:t>
            </a:r>
            <a:r>
              <a:rPr lang="en-US" sz="2200" dirty="0">
                <a:solidFill>
                  <a:schemeClr val="tx1"/>
                </a:solidFill>
              </a:rPr>
              <a:t>, SNAP, and other social welfare </a:t>
            </a:r>
            <a:r>
              <a:rPr lang="en-US" sz="2200" dirty="0" smtClean="0">
                <a:solidFill>
                  <a:schemeClr val="tx1"/>
                </a:solidFill>
              </a:rPr>
              <a:t>agencies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Community-based organizations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charset="2"/>
              <a:buChar char="q"/>
            </a:pPr>
            <a:r>
              <a:rPr lang="en-US" sz="2200" dirty="0" smtClean="0"/>
              <a:t>State agencies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Other (specify in main chat)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977" y="3680081"/>
            <a:ext cx="2316476" cy="215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ILLINOIS COMMUNITY COLLEGE EXAMPLE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Instruction:</a:t>
            </a:r>
            <a:endParaRPr lang="en-US" sz="1600" dirty="0" smtClean="0"/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TAACCCT Round 3 Grant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Institutional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Accelerating </a:t>
            </a:r>
            <a:r>
              <a:rPr lang="en-US" sz="1600" kern="0" dirty="0">
                <a:ea typeface="ＭＳ Ｐゴシック" charset="-128"/>
                <a:cs typeface="ＭＳ Ｐゴシック" charset="-128"/>
              </a:rPr>
              <a:t>Opportunity Grant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State </a:t>
            </a:r>
            <a:r>
              <a:rPr lang="en-US" sz="1600" kern="0" dirty="0">
                <a:ea typeface="ＭＳ Ｐゴシック" charset="-128"/>
                <a:cs typeface="ＭＳ Ｐゴシック" charset="-128"/>
              </a:rPr>
              <a:t>Adult Education &amp; Family Literacy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Department </a:t>
            </a:r>
            <a:r>
              <a:rPr lang="en-US" sz="1600" kern="0" dirty="0">
                <a:ea typeface="ＭＳ Ｐゴシック" charset="-128"/>
                <a:cs typeface="ＭＳ Ｐゴシック" charset="-128"/>
              </a:rPr>
              <a:t>of Education Title III Strengthening Institution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Funds</a:t>
            </a:r>
          </a:p>
          <a:p>
            <a:pPr marL="0" indent="0">
              <a:buNone/>
            </a:pPr>
            <a:r>
              <a:rPr lang="en-US" sz="1600" b="1" dirty="0"/>
              <a:t>Tuition: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 err="1">
                <a:ea typeface="ＭＳ Ｐゴシック" charset="-128"/>
                <a:cs typeface="ＭＳ Ｐゴシック" charset="-128"/>
              </a:rPr>
              <a:t>YouthBuild</a:t>
            </a:r>
            <a:endParaRPr lang="en-US" sz="1600" kern="0" dirty="0">
              <a:ea typeface="ＭＳ Ｐゴシック" charset="-128"/>
              <a:cs typeface="ＭＳ Ｐゴシック" charset="-128"/>
            </a:endParaRP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Federal Financial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Aid</a:t>
            </a:r>
            <a:endParaRPr lang="en-US" sz="1600" kern="0" dirty="0">
              <a:ea typeface="ＭＳ Ｐゴシック" charset="-128"/>
              <a:cs typeface="ＭＳ Ｐゴシック" charset="-128"/>
            </a:endParaRPr>
          </a:p>
          <a:p>
            <a:pPr marL="342900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endParaRPr lang="en-US" sz="1800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7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Supplies: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State Carl Perkins 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Accelerating Opportunity Grant 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 err="1" smtClean="0">
                <a:ea typeface="ＭＳ Ｐゴシック" charset="-128"/>
                <a:cs typeface="ＭＳ Ｐゴシック" charset="-128"/>
              </a:rPr>
              <a:t>YouthBuild</a:t>
            </a:r>
            <a:endParaRPr lang="en-US" sz="1600" kern="0" dirty="0" smtClean="0"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/>
              <a:t>Administration:</a:t>
            </a:r>
          </a:p>
          <a:p>
            <a:pPr marL="295275" lvl="1" indent="-28575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Transitions Coordinator: Adult Education and Family Literacy; Truant’s Alternative and Optional Education Program; Accelerating Opportunity Grant Funds; Department of Education Title III Strengthening Institution Funds</a:t>
            </a:r>
          </a:p>
          <a:p>
            <a:pPr marL="295275" lvl="1" indent="-28575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ABE Counselor: Adult Education &amp; Family Literacy; AO Grant Funds; Institutional Funds</a:t>
            </a:r>
          </a:p>
          <a:p>
            <a:pPr marL="295275" lvl="1" indent="-28575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1600" kern="0" dirty="0">
                <a:ea typeface="ＭＳ Ｐゴシック" charset="-128"/>
                <a:cs typeface="ＭＳ Ｐゴシック" charset="-128"/>
              </a:rPr>
              <a:t>Other Counseling/Advising: In Kind</a:t>
            </a:r>
          </a:p>
          <a:p>
            <a:pPr marL="342900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endParaRPr lang="en-US" sz="1600" kern="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382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prstClr val="white"/>
                </a:solidFill>
              </a:rPr>
              <a:t>ILLINOIS COMMUNITY COLLEGE EXAMPLE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27558"/>
            <a:ext cx="4038600" cy="4248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Instruction:</a:t>
            </a:r>
            <a:endParaRPr lang="en-US" sz="2200" dirty="0" smtClean="0"/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State Adult Education &amp; Family Literacy 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Institutional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Funds</a:t>
            </a:r>
          </a:p>
          <a:p>
            <a:pPr marL="0" indent="0">
              <a:spcBef>
                <a:spcPts val="180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en-US" sz="2200" b="1" dirty="0" smtClean="0"/>
              <a:t>Administration: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In Kind</a:t>
            </a:r>
          </a:p>
          <a:p>
            <a:pPr marL="687388" lvl="2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Coordinator</a:t>
            </a:r>
          </a:p>
          <a:p>
            <a:pPr marL="687388" lvl="2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Existing Adult Education Advisors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327558"/>
            <a:ext cx="4038600" cy="5530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Tuition: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College Foundation 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Private Donors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Title 1 WIA/WIOA funds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Division of Rehabilitation Services</a:t>
            </a:r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Federal Financial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Aid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 smtClean="0"/>
              <a:t>Supplies:</a:t>
            </a:r>
            <a:endParaRPr lang="en-US" sz="2200" dirty="0"/>
          </a:p>
          <a:p>
            <a:pPr marL="342900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State Adult Education &amp; Family Literacy Funds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7847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000" dirty="0" smtClean="0">
                <a:effectLst/>
                <a:latin typeface="Arial"/>
                <a:cs typeface="Arial"/>
                <a:sym typeface="Arial" charset="0"/>
                <a:rtl val="0"/>
              </a:rPr>
              <a:t>ACCESSING JFF’S BRAIDED FUNDING TOOLKIT</a:t>
            </a:r>
            <a:endParaRPr lang="en-US" sz="2000" dirty="0">
              <a:effectLst/>
              <a:latin typeface="Arial"/>
              <a:cs typeface="Arial"/>
              <a:sym typeface="Arial" charset="0"/>
              <a:rtl val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To log on to the toolkit, go to </a:t>
            </a:r>
            <a:r>
              <a:rPr lang="en-US" sz="2200" b="1" dirty="0" smtClean="0">
                <a:hlinkClick r:id="rId3"/>
              </a:rPr>
              <a:t>http</a:t>
            </a:r>
            <a:r>
              <a:rPr lang="en-US" sz="2200" b="1" dirty="0">
                <a:hlinkClick r:id="rId3"/>
              </a:rPr>
              <a:t>://application.jff.org</a:t>
            </a:r>
            <a:r>
              <a:rPr lang="en-US" sz="2200" b="1" dirty="0" smtClean="0">
                <a:hlinkClick r:id="rId3"/>
              </a:rPr>
              <a:t>/</a:t>
            </a:r>
            <a:endParaRPr lang="en-US" sz="2200" b="1" dirty="0" smtClean="0"/>
          </a:p>
          <a:p>
            <a:pPr marL="342900" lvl="1" indent="-342900" defTabSz="914400" fontAlgn="base">
              <a:lnSpc>
                <a:spcPct val="10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Click on “Request Access” next to “Accelerating Opportunity Braided Funding”</a:t>
            </a:r>
          </a:p>
          <a:p>
            <a:pPr marL="342900" lvl="1" indent="-342900" defTabSz="914400" fontAlgn="base">
              <a:lnSpc>
                <a:spcPct val="10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Click on the link for “Accelerating Opportunity Braided Funding”</a:t>
            </a:r>
          </a:p>
          <a:p>
            <a:pPr marL="342900" lvl="1" indent="-342900" defTabSz="914400" fontAlgn="base">
              <a:lnSpc>
                <a:spcPct val="100000"/>
              </a:lnSpc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Click “Log In” in the top right corner and then click on “click here to register”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Submit your registration request</a:t>
            </a:r>
          </a:p>
          <a:p>
            <a:pPr marL="342900" lvl="1" indent="-342900" defTabSz="914400" fontAlgn="base"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Once approved, you will choose your username and password</a:t>
            </a:r>
          </a:p>
        </p:txBody>
      </p:sp>
      <p:pic>
        <p:nvPicPr>
          <p:cNvPr id="6" name="Picture 5" descr="Screen Shot 2015-06-23 at 4.07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543299"/>
            <a:ext cx="4038599" cy="295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3" name="Picture 2" descr="Questioning-blu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360613"/>
            <a:ext cx="26416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367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us…</a:t>
            </a:r>
            <a:endParaRPr lang="en-US" sz="4800" b="1" i="1" dirty="0">
              <a:solidFill>
                <a:srgbClr val="3760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/>
              <a:t>Alexandra Waugh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hlinkClick r:id="rId4"/>
              </a:rPr>
              <a:t>awaugh@jff.org</a:t>
            </a:r>
            <a:r>
              <a:rPr lang="en-US" sz="2400" dirty="0" smtClean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>
              <a:solidFill>
                <a:srgbClr val="17375E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/>
              <a:t>Erica Acevedo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hlinkClick r:id="rId5"/>
              </a:rPr>
              <a:t>eacevedo@jff.org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23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367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  <a:p>
            <a:pPr marL="0" indent="0" algn="ctr">
              <a:buNone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200" dirty="0" smtClean="0"/>
              <a:t>Find resources for TAACCCT success at: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17375E"/>
                </a:solidFill>
                <a:hlinkClick r:id="rId3"/>
              </a:rPr>
              <a:t>https://etagrantees.workforce3one.org</a:t>
            </a:r>
            <a:r>
              <a:rPr lang="en-US" sz="2200" dirty="0" smtClean="0">
                <a:solidFill>
                  <a:srgbClr val="17375E"/>
                </a:solidFill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200" dirty="0">
              <a:solidFill>
                <a:srgbClr val="17375E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Subscribe to TLN resources, ask questions or </a:t>
            </a:r>
            <a:r>
              <a:rPr lang="en-US" sz="2200" dirty="0">
                <a:solidFill>
                  <a:srgbClr val="000000"/>
                </a:solidFill>
              </a:rPr>
              <a:t>connect with peers </a:t>
            </a:r>
            <a:r>
              <a:rPr lang="en-US" sz="2200" dirty="0" smtClean="0">
                <a:solidFill>
                  <a:srgbClr val="000000"/>
                </a:solidFill>
              </a:rPr>
              <a:t>at </a:t>
            </a:r>
            <a:r>
              <a:rPr lang="en-US" sz="2200" dirty="0">
                <a:solidFill>
                  <a:srgbClr val="17375E"/>
                </a:solidFill>
                <a:hlinkClick r:id="rId4"/>
              </a:rPr>
              <a:t>TAACCCT@dol.gov</a:t>
            </a:r>
            <a:r>
              <a:rPr lang="en-US" sz="2200" dirty="0">
                <a:solidFill>
                  <a:srgbClr val="17375E"/>
                </a:solidFill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46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MODERATOR &amp; PRESENTER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98321" y="1545618"/>
            <a:ext cx="5977638" cy="1934182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1238" indent="0">
              <a:buNone/>
            </a:pPr>
            <a:r>
              <a:rPr lang="en-US" sz="2200" b="1" dirty="0" smtClean="0"/>
              <a:t>Alexandra Waugh</a:t>
            </a:r>
          </a:p>
          <a:p>
            <a:pPr marL="2281238" indent="0">
              <a:buNone/>
            </a:pPr>
            <a:r>
              <a:rPr lang="en-US" sz="2200" dirty="0" smtClean="0"/>
              <a:t>Senior Program Manager</a:t>
            </a:r>
            <a:br>
              <a:rPr lang="en-US" sz="2200" dirty="0" smtClean="0"/>
            </a:br>
            <a:r>
              <a:rPr lang="en-US" sz="2200" dirty="0" smtClean="0"/>
              <a:t>Jobs for the Future</a:t>
            </a:r>
            <a:endParaRPr lang="en-US" sz="2200" dirty="0"/>
          </a:p>
        </p:txBody>
      </p:sp>
      <p:pic>
        <p:nvPicPr>
          <p:cNvPr id="7" name="Picture 6" descr="Alexandra-Waugh-website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8321" y="1545618"/>
            <a:ext cx="19050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698321" y="3632200"/>
            <a:ext cx="5977638" cy="1934182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1238" indent="0">
              <a:buNone/>
            </a:pPr>
            <a:r>
              <a:rPr lang="en-US" sz="2200" b="1" dirty="0" smtClean="0"/>
              <a:t>Erica Acevedo</a:t>
            </a:r>
          </a:p>
          <a:p>
            <a:pPr marL="2281238" indent="0">
              <a:buNone/>
            </a:pPr>
            <a:r>
              <a:rPr lang="en-US" sz="2200" dirty="0" smtClean="0"/>
              <a:t>Senior Program Manager</a:t>
            </a:r>
            <a:br>
              <a:rPr lang="en-US" sz="2200" dirty="0" smtClean="0"/>
            </a:br>
            <a:r>
              <a:rPr lang="en-US" sz="2200" dirty="0" smtClean="0"/>
              <a:t>Jobs for the Future</a:t>
            </a:r>
            <a:endParaRPr lang="en-US" sz="2200" dirty="0"/>
          </a:p>
        </p:txBody>
      </p:sp>
      <p:pic>
        <p:nvPicPr>
          <p:cNvPr id="6" name="Picture 5" descr="erikit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321" y="3632200"/>
            <a:ext cx="1934182" cy="193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Welcome </a:t>
            </a:r>
            <a:r>
              <a:rPr lang="en-US" sz="2200" b="0" dirty="0">
                <a:solidFill>
                  <a:srgbClr val="000000"/>
                </a:solidFill>
              </a:rPr>
              <a:t>&amp; </a:t>
            </a:r>
            <a:r>
              <a:rPr lang="en-US" sz="2200" b="0" dirty="0" smtClean="0">
                <a:solidFill>
                  <a:srgbClr val="000000"/>
                </a:solidFill>
              </a:rPr>
              <a:t>Introductions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Introduction </a:t>
            </a:r>
            <a:r>
              <a:rPr lang="en-US" sz="2200" b="0" dirty="0">
                <a:solidFill>
                  <a:srgbClr val="000000"/>
                </a:solidFill>
              </a:rPr>
              <a:t>to Braided Funding for Career </a:t>
            </a:r>
            <a:r>
              <a:rPr lang="en-US" sz="2200" b="0" dirty="0" smtClean="0">
                <a:solidFill>
                  <a:srgbClr val="000000"/>
                </a:solidFill>
              </a:rPr>
              <a:t>Pathways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Braided </a:t>
            </a:r>
            <a:r>
              <a:rPr lang="en-US" sz="2200" b="0" dirty="0">
                <a:solidFill>
                  <a:srgbClr val="000000"/>
                </a:solidFill>
              </a:rPr>
              <a:t>Funding as a Sustainability </a:t>
            </a:r>
            <a:r>
              <a:rPr lang="en-US" sz="2200" b="0" dirty="0" smtClean="0">
                <a:solidFill>
                  <a:srgbClr val="000000"/>
                </a:solidFill>
              </a:rPr>
              <a:t>Strategy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Partnerships</a:t>
            </a:r>
            <a:r>
              <a:rPr lang="en-US" sz="2200" b="0" dirty="0">
                <a:solidFill>
                  <a:srgbClr val="000000"/>
                </a:solidFill>
              </a:rPr>
              <a:t>, Collaboration, Team </a:t>
            </a:r>
            <a:r>
              <a:rPr lang="en-US" sz="2200" b="0" dirty="0" smtClean="0">
                <a:solidFill>
                  <a:srgbClr val="000000"/>
                </a:solidFill>
              </a:rPr>
              <a:t>Building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Toolkit Demo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Examples </a:t>
            </a:r>
            <a:r>
              <a:rPr lang="en-US" sz="2200" b="0" dirty="0">
                <a:solidFill>
                  <a:srgbClr val="000000"/>
                </a:solidFill>
              </a:rPr>
              <a:t>of Braided Funding </a:t>
            </a:r>
            <a:r>
              <a:rPr lang="en-US" sz="2200" b="0" dirty="0" smtClean="0">
                <a:solidFill>
                  <a:srgbClr val="000000"/>
                </a:solidFill>
              </a:rPr>
              <a:t>Strategies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0" dirty="0" smtClean="0">
                <a:solidFill>
                  <a:srgbClr val="000000"/>
                </a:solidFill>
              </a:rPr>
              <a:t>Question &amp; Answer</a:t>
            </a:r>
            <a:endParaRPr lang="en-US" sz="2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4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ea typeface="ＭＳ Ｐゴシック" charset="0"/>
              </a:rPr>
              <a:t>CORE COMPONENTS OF CAREER PATHWAYS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7349" y="2213343"/>
            <a:ext cx="5874251" cy="4961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normAutofit fontScale="70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>
                  <a:noFill/>
                  <a:prstDash val="solid"/>
                </a:ln>
                <a:solidFill>
                  <a:srgbClr val="0F7A98"/>
                </a:solidFill>
                <a:latin typeface="Arial"/>
                <a:cs typeface="Arial"/>
              </a:rPr>
              <a:t>Comprehensive Supports</a:t>
            </a:r>
            <a:endParaRPr lang="en-US" sz="4400" b="1" dirty="0">
              <a:ln>
                <a:noFill/>
                <a:prstDash val="solid"/>
              </a:ln>
              <a:solidFill>
                <a:srgbClr val="0F7A98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5736" y="1347681"/>
            <a:ext cx="3201671" cy="496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631250"/>
                </a:solidFill>
                <a:latin typeface="Arial"/>
                <a:cs typeface="Arial"/>
              </a:rPr>
              <a:t>Acceleration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63125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404" y="1931004"/>
            <a:ext cx="2570506" cy="7784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Scale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9097" y="3507057"/>
            <a:ext cx="4782502" cy="9332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631250"/>
                </a:solidFill>
                <a:latin typeface="Arial"/>
                <a:cs typeface="Arial"/>
              </a:rPr>
              <a:t>Sustainability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63125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4700" y="3507057"/>
            <a:ext cx="1830070" cy="701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0F7A98"/>
                </a:solidFill>
                <a:latin typeface="Arial"/>
                <a:cs typeface="Arial"/>
              </a:rPr>
              <a:t>Integrated</a:t>
            </a:r>
            <a:b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0F7A98"/>
                </a:solidFill>
                <a:latin typeface="Arial"/>
                <a:cs typeface="Arial"/>
              </a:rPr>
            </a:br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0F7A98"/>
                </a:solidFill>
                <a:latin typeface="Arial"/>
                <a:cs typeface="Arial"/>
              </a:rPr>
              <a:t>Instruction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0F7A98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17349" y="2809557"/>
            <a:ext cx="5194301" cy="4928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noFill/>
                  <a:prstDash val="solid"/>
                </a:ln>
                <a:solidFill>
                  <a:srgbClr val="EBB21F"/>
                </a:solidFill>
                <a:latin typeface="Arial"/>
                <a:cs typeface="Arial"/>
              </a:rPr>
              <a:t>Stackable Credentials</a:t>
            </a:r>
            <a:endParaRPr lang="en-US" sz="5400" b="1" dirty="0">
              <a:ln w="10541" cmpd="sng">
                <a:noFill/>
                <a:prstDash val="solid"/>
              </a:ln>
              <a:solidFill>
                <a:srgbClr val="EBB21F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9413" y="5332580"/>
            <a:ext cx="4692586" cy="5319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>
                  <a:noFill/>
                </a:ln>
                <a:solidFill>
                  <a:srgbClr val="17375E"/>
                </a:solidFill>
                <a:effectLst/>
                <a:latin typeface="Arial"/>
                <a:cs typeface="Arial"/>
              </a:rPr>
              <a:t>Labor Market Alignment</a:t>
            </a:r>
            <a:endParaRPr lang="en-US" sz="5400" b="1" spc="50" dirty="0">
              <a:ln w="11430">
                <a:noFill/>
              </a:ln>
              <a:solidFill>
                <a:srgbClr val="17375E"/>
              </a:solidFill>
              <a:effectLst/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743" y="4347967"/>
            <a:ext cx="5968535" cy="8830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EBB21F"/>
                </a:solidFill>
                <a:latin typeface="Arial"/>
                <a:cs typeface="Arial"/>
              </a:rPr>
              <a:t>Family-Supporting Careers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EBB21F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4500" y="1681906"/>
            <a:ext cx="3961377" cy="4981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17375E"/>
                </a:solidFill>
                <a:latin typeface="Arial"/>
                <a:cs typeface="Arial"/>
              </a:rPr>
              <a:t>Credit Pathways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17375E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9198" y="4561764"/>
            <a:ext cx="269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F7A98"/>
                </a:solidFill>
                <a:latin typeface="Arial"/>
                <a:cs typeface="Arial"/>
              </a:rPr>
              <a:t>Student Success</a:t>
            </a:r>
            <a:endParaRPr lang="en-US" sz="2800" dirty="0">
              <a:ln w="12700">
                <a:noFill/>
                <a:prstDash val="solid"/>
              </a:ln>
              <a:solidFill>
                <a:srgbClr val="0F7A9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86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BRAIDED FUNDING?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36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BRAIDED FUNDING?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>
            <a:noAutofit/>
          </a:bodyPr>
          <a:lstStyle/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Braided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funding refers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to:</a:t>
            </a:r>
          </a:p>
          <a:p>
            <a:pPr marL="342900" lvl="0" indent="-3429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1" dirty="0">
                <a:solidFill>
                  <a:srgbClr val="000000"/>
                </a:solidFill>
              </a:rPr>
              <a:t>the weaving together of federal, state, and private funding streams</a:t>
            </a:r>
            <a:r>
              <a:rPr lang="en-US" sz="2200" dirty="0">
                <a:solidFill>
                  <a:srgbClr val="000000"/>
                </a:solidFill>
              </a:rPr>
              <a:t>; and 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b="1" dirty="0">
                <a:solidFill>
                  <a:srgbClr val="000000"/>
                </a:solidFill>
              </a:rPr>
              <a:t>the development of funding strategies </a:t>
            </a:r>
            <a:r>
              <a:rPr lang="en-US" sz="2200" dirty="0">
                <a:solidFill>
                  <a:srgbClr val="000000"/>
                </a:solidFill>
              </a:rPr>
              <a:t>to support integrated pathways and the students enrolled in them. </a:t>
            </a:r>
          </a:p>
        </p:txBody>
      </p:sp>
    </p:spTree>
    <p:extLst>
      <p:ext uri="{BB962C8B-B14F-4D97-AF65-F5344CB8AC3E}">
        <p14:creationId xmlns:p14="http://schemas.microsoft.com/office/powerpoint/2010/main" val="23548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FUNDING STREAMS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3" lvl="0" indent="0" defTabSz="91440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kern="0" dirty="0" smtClean="0">
                <a:ea typeface="ＭＳ Ｐゴシック" charset="-128"/>
                <a:cs typeface="ＭＳ Ｐゴシック" charset="-128"/>
              </a:rPr>
              <a:t>Streams: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Existing, multi-year sources of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funding from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federal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programs,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state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programs,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and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private dollars.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  <a:p>
            <a:pPr marL="0" lvl="1" indent="4763" defTabSz="91440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Examples include: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Workforce Innovation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&amp;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 Opportunity Act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Perkins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TANF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Community Service Block Grant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State Financial Aid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Grant Dollars</a:t>
            </a:r>
            <a:endParaRPr lang="en-US" sz="2200" kern="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6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FUNDING STRATEGIES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3" indent="0" defTabSz="91440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kern="0" dirty="0">
                <a:ea typeface="ＭＳ Ｐゴシック" charset="-128"/>
                <a:cs typeface="ＭＳ Ｐゴシック" charset="-128"/>
              </a:rPr>
              <a:t>Strategies: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Ways to create more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funding opportunities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independent of specific funding streams, including: (1) Reducing costs; (2) Raising new revenue; or (3) Redirecting existing revenue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.</a:t>
            </a:r>
            <a:endParaRPr lang="en-US" sz="2200" kern="0" dirty="0" smtClean="0">
              <a:solidFill>
                <a:srgbClr val="1D1160"/>
              </a:solidFill>
              <a:ea typeface="ＭＳ Ｐゴシック" charset="-128"/>
              <a:cs typeface="ＭＳ Ｐゴシック" charset="-128"/>
            </a:endParaRP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>
                <a:ea typeface="ＭＳ Ｐゴシック" charset="-128"/>
                <a:cs typeface="ＭＳ Ｐゴシック" charset="-128"/>
              </a:rPr>
              <a:t>Examples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include: State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funding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allocations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Fee waivers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Online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technology to reduce </a:t>
            </a: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costs</a:t>
            </a:r>
          </a:p>
          <a:p>
            <a:pPr marL="342900" lvl="1" indent="-342900" defTabSz="914400" fontAlgn="base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Lucida Grande"/>
              <a:buChar char="&gt;"/>
            </a:pPr>
            <a:r>
              <a:rPr lang="en-US" sz="2200" kern="0" dirty="0" smtClean="0">
                <a:ea typeface="ＭＳ Ｐゴシック" charset="-128"/>
                <a:cs typeface="ＭＳ Ｐゴシック" charset="-128"/>
              </a:rPr>
              <a:t>Employer </a:t>
            </a:r>
            <a:r>
              <a:rPr lang="en-US" sz="2200" kern="0" dirty="0">
                <a:ea typeface="ＭＳ Ｐゴシック" charset="-128"/>
                <a:cs typeface="ＭＳ Ｐゴシック" charset="-128"/>
              </a:rPr>
              <a:t>tuition reimbursements</a:t>
            </a:r>
          </a:p>
          <a:p>
            <a:pPr marL="342900" lvl="1" indent="0" defTabSz="914400" fontAlgn="base">
              <a:spcBef>
                <a:spcPts val="0"/>
              </a:spcBef>
              <a:spcAft>
                <a:spcPct val="0"/>
              </a:spcAft>
              <a:buNone/>
            </a:pPr>
            <a:endParaRPr lang="en-US" sz="2800" kern="0" dirty="0">
              <a:solidFill>
                <a:srgbClr val="1D1160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3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1087</Words>
  <Application>Microsoft Office PowerPoint</Application>
  <PresentationFormat>On-screen Show (4:3)</PresentationFormat>
  <Paragraphs>213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Comic Sans MS</vt:lpstr>
      <vt:lpstr>Lucida Grande</vt:lpstr>
      <vt:lpstr>Wingdings</vt:lpstr>
      <vt:lpstr>Office Theme</vt:lpstr>
      <vt:lpstr>November 6, 2015</vt:lpstr>
      <vt:lpstr>SHOWCASE YOUR INNOVATION:  SHARE YOUR STORY!</vt:lpstr>
      <vt:lpstr>MODERATOR &amp; PRESENTER</vt:lpstr>
      <vt:lpstr>AGENDA</vt:lpstr>
      <vt:lpstr>CORE COMPONENTS OF CAREER PATHWAYS</vt:lpstr>
      <vt:lpstr>PowerPoint Presentation</vt:lpstr>
      <vt:lpstr>WHAT IS BRAIDED FUNDING?</vt:lpstr>
      <vt:lpstr>FUNDING STREAMS</vt:lpstr>
      <vt:lpstr>FUNDING STRATEGIES</vt:lpstr>
      <vt:lpstr>FUNDING STREAMS &amp; STRATEGIES</vt:lpstr>
      <vt:lpstr>POLL: BRAIDED FUNDING</vt:lpstr>
      <vt:lpstr>PowerPoint Presentation</vt:lpstr>
      <vt:lpstr>WHY IS BRAIDED FUNDING IMPORTANT?</vt:lpstr>
      <vt:lpstr>PowerPoint Presentation</vt:lpstr>
      <vt:lpstr>KEY AGREEMENTS</vt:lpstr>
      <vt:lpstr>SAMPLE TEAM MAKEUP</vt:lpstr>
      <vt:lpstr>PowerPoint Presentation</vt:lpstr>
      <vt:lpstr>STEPS TO BRAIDING FUNDS</vt:lpstr>
      <vt:lpstr>STEPS TO BRAIDING FUNDS</vt:lpstr>
      <vt:lpstr>STEPS TO BRAIDING FUNDS</vt:lpstr>
      <vt:lpstr>http://application.jff.org/braided_funding_toolkit/</vt:lpstr>
      <vt:lpstr>PowerPoint Presentation</vt:lpstr>
      <vt:lpstr>PARTICIPANT POLL:  BRAIDED FUNDING PARTNERS</vt:lpstr>
      <vt:lpstr>ILLINOIS COMMUNITY COLLEGE EXAMPLE</vt:lpstr>
      <vt:lpstr>ILLINOIS COMMUNITY COLLEGE EXAMPLE</vt:lpstr>
      <vt:lpstr>ACCESSING JFF’S BRAIDED FUNDING TOOLKIT</vt:lpstr>
      <vt:lpstr>Q &amp; A</vt:lpstr>
      <vt:lpstr>PowerPoint Presentation</vt:lpstr>
      <vt:lpstr>PowerPoint Presentation</vt:lpstr>
    </vt:vector>
  </TitlesOfParts>
  <Company>JFF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JFF</dc:creator>
  <cp:lastModifiedBy>Eric Rooney</cp:lastModifiedBy>
  <cp:revision>118</cp:revision>
  <cp:lastPrinted>2015-09-28T15:26:41Z</cp:lastPrinted>
  <dcterms:created xsi:type="dcterms:W3CDTF">2012-12-12T14:53:33Z</dcterms:created>
  <dcterms:modified xsi:type="dcterms:W3CDTF">2015-11-06T19:15:49Z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1553039015</vt:i4>
  </property>
  <property fmtid="{D5CDD505-2E9C-101B-9397-08002B2CF9AE}" pid="3" name="_NewReviewCycle">
    <vt:lpwstr/>
  </property>
  <property fmtid="{D5CDD505-2E9C-101B-9397-08002B2CF9AE}" pid="4" name="_EmailSubject">
    <vt:lpwstr>Follow-up: TAACCCT Industry Webinar Series: Information Technology (Tuesday, 9/29/15)</vt:lpwstr>
  </property>
  <property fmtid="{D5CDD505-2E9C-101B-9397-08002B2CF9AE}" pid="5" name="_AuthorEmail">
    <vt:lpwstr>JNguyen@collin.edu</vt:lpwstr>
  </property>
  <property fmtid="{D5CDD505-2E9C-101B-9397-08002B2CF9AE}" pid="6" name="_AuthorEmailDisplayName">
    <vt:lpwstr>John Nguyen</vt:lpwstr>
  </property>
</Properties>
</file>