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39"/>
  </p:notesMasterIdLst>
  <p:sldIdLst>
    <p:sldId id="256" r:id="rId2"/>
    <p:sldId id="259" r:id="rId3"/>
    <p:sldId id="286" r:id="rId4"/>
    <p:sldId id="287" r:id="rId5"/>
    <p:sldId id="264" r:id="rId6"/>
    <p:sldId id="266" r:id="rId7"/>
    <p:sldId id="317" r:id="rId8"/>
    <p:sldId id="312" r:id="rId9"/>
    <p:sldId id="313" r:id="rId10"/>
    <p:sldId id="319" r:id="rId11"/>
    <p:sldId id="314" r:id="rId12"/>
    <p:sldId id="315" r:id="rId13"/>
    <p:sldId id="302" r:id="rId14"/>
    <p:sldId id="320" r:id="rId15"/>
    <p:sldId id="321" r:id="rId16"/>
    <p:sldId id="291" r:id="rId17"/>
    <p:sldId id="292" r:id="rId18"/>
    <p:sldId id="294" r:id="rId19"/>
    <p:sldId id="295" r:id="rId20"/>
    <p:sldId id="293" r:id="rId21"/>
    <p:sldId id="296" r:id="rId22"/>
    <p:sldId id="297" r:id="rId23"/>
    <p:sldId id="298" r:id="rId24"/>
    <p:sldId id="300" r:id="rId25"/>
    <p:sldId id="303" r:id="rId26"/>
    <p:sldId id="304" r:id="rId27"/>
    <p:sldId id="305" r:id="rId28"/>
    <p:sldId id="306" r:id="rId29"/>
    <p:sldId id="307" r:id="rId30"/>
    <p:sldId id="308" r:id="rId31"/>
    <p:sldId id="309" r:id="rId32"/>
    <p:sldId id="310" r:id="rId33"/>
    <p:sldId id="311" r:id="rId34"/>
    <p:sldId id="316" r:id="rId35"/>
    <p:sldId id="278" r:id="rId36"/>
    <p:sldId id="279" r:id="rId37"/>
    <p:sldId id="262" r:id="rId38"/>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5" autoAdjust="0"/>
    <p:restoredTop sz="57092" autoAdjust="0"/>
  </p:normalViewPr>
  <p:slideViewPr>
    <p:cSldViewPr>
      <p:cViewPr varScale="1">
        <p:scale>
          <a:sx n="42" d="100"/>
          <a:sy n="42" d="100"/>
        </p:scale>
        <p:origin x="217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11/6/2015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dirty="0"/>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dirty="0"/>
          </a:p>
        </p:txBody>
      </p:sp>
    </p:spTree>
    <p:extLst>
      <p:ext uri="{BB962C8B-B14F-4D97-AF65-F5344CB8AC3E}">
        <p14:creationId xmlns:p14="http://schemas.microsoft.com/office/powerpoint/2010/main" val="7465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35</a:t>
            </a:fld>
            <a:endParaRPr lang="en-US" dirty="0"/>
          </a:p>
        </p:txBody>
      </p:sp>
    </p:spTree>
    <p:extLst>
      <p:ext uri="{BB962C8B-B14F-4D97-AF65-F5344CB8AC3E}">
        <p14:creationId xmlns:p14="http://schemas.microsoft.com/office/powerpoint/2010/main" val="305978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36</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37</a:t>
            </a:fld>
            <a:endParaRPr lang="en-US" dirty="0"/>
          </a:p>
        </p:txBody>
      </p:sp>
    </p:spTree>
    <p:extLst>
      <p:ext uri="{BB962C8B-B14F-4D97-AF65-F5344CB8AC3E}">
        <p14:creationId xmlns:p14="http://schemas.microsoft.com/office/powerpoint/2010/main" val="189744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dirty="0"/>
          </a:p>
        </p:txBody>
      </p:sp>
    </p:spTree>
    <p:extLst>
      <p:ext uri="{BB962C8B-B14F-4D97-AF65-F5344CB8AC3E}">
        <p14:creationId xmlns:p14="http://schemas.microsoft.com/office/powerpoint/2010/main" val="127120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dirty="0"/>
          </a:p>
        </p:txBody>
      </p:sp>
    </p:spTree>
    <p:extLst>
      <p:ext uri="{BB962C8B-B14F-4D97-AF65-F5344CB8AC3E}">
        <p14:creationId xmlns:p14="http://schemas.microsoft.com/office/powerpoint/2010/main" val="103176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ts val="1223"/>
              </a:spcBef>
              <a:spcAft>
                <a:spcPts val="1223"/>
              </a:spcAft>
              <a:buClr>
                <a:srgbClr val="CC0000"/>
              </a:buClr>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dirty="0"/>
          </a:p>
        </p:txBody>
      </p:sp>
    </p:spTree>
    <p:extLst>
      <p:ext uri="{BB962C8B-B14F-4D97-AF65-F5344CB8AC3E}">
        <p14:creationId xmlns:p14="http://schemas.microsoft.com/office/powerpoint/2010/main" val="293147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dirty="0"/>
          </a:p>
        </p:txBody>
      </p:sp>
    </p:spTree>
    <p:extLst>
      <p:ext uri="{BB962C8B-B14F-4D97-AF65-F5344CB8AC3E}">
        <p14:creationId xmlns:p14="http://schemas.microsoft.com/office/powerpoint/2010/main" val="360624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dirty="0"/>
          </a:p>
        </p:txBody>
      </p:sp>
    </p:spTree>
    <p:extLst>
      <p:ext uri="{BB962C8B-B14F-4D97-AF65-F5344CB8AC3E}">
        <p14:creationId xmlns:p14="http://schemas.microsoft.com/office/powerpoint/2010/main" val="351713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dirty="0"/>
          </a:p>
        </p:txBody>
      </p:sp>
    </p:spTree>
    <p:extLst>
      <p:ext uri="{BB962C8B-B14F-4D97-AF65-F5344CB8AC3E}">
        <p14:creationId xmlns:p14="http://schemas.microsoft.com/office/powerpoint/2010/main" val="283198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dirty="0"/>
          </a:p>
        </p:txBody>
      </p:sp>
    </p:spTree>
    <p:extLst>
      <p:ext uri="{BB962C8B-B14F-4D97-AF65-F5344CB8AC3E}">
        <p14:creationId xmlns:p14="http://schemas.microsoft.com/office/powerpoint/2010/main" val="237040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dirty="0"/>
          </a:p>
        </p:txBody>
      </p:sp>
    </p:spTree>
    <p:extLst>
      <p:ext uri="{BB962C8B-B14F-4D97-AF65-F5344CB8AC3E}">
        <p14:creationId xmlns:p14="http://schemas.microsoft.com/office/powerpoint/2010/main" val="1247135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80854"/>
            <a:ext cx="9144000" cy="2419586"/>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ooter"/>
          <p:cNvSpPr/>
          <p:nvPr/>
        </p:nvSpPr>
        <p:spPr>
          <a:xfrm>
            <a:off x="0" y="5105400"/>
            <a:ext cx="915924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2" name="SubTitle Back"/>
          <p:cNvSpPr/>
          <p:nvPr/>
        </p:nvSpPr>
        <p:spPr>
          <a:xfrm>
            <a:off x="4176712" y="4545808"/>
            <a:ext cx="4967288"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45473"/>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grpSp>
      <p:grpSp>
        <p:nvGrpSpPr>
          <p:cNvPr id="16" name="Group 15"/>
          <p:cNvGrpSpPr/>
          <p:nvPr userDrawn="1"/>
        </p:nvGrpSpPr>
        <p:grpSpPr>
          <a:xfrm>
            <a:off x="2124740" y="4556760"/>
            <a:ext cx="2218660" cy="501112"/>
            <a:chOff x="2124740" y="4561840"/>
            <a:chExt cx="2218660" cy="501112"/>
          </a:xfrm>
        </p:grpSpPr>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4740" y="4561840"/>
              <a:ext cx="501112" cy="501112"/>
            </a:xfrm>
            <a:prstGeom prst="rect">
              <a:avLst/>
            </a:prstGeom>
          </p:spPr>
        </p:pic>
      </p:grpSp>
      <p:sp>
        <p:nvSpPr>
          <p:cNvPr id="2" name="Title 1"/>
          <p:cNvSpPr>
            <a:spLocks noGrp="1"/>
          </p:cNvSpPr>
          <p:nvPr userDrawn="1">
            <p:ph type="ctrTitle" hasCustomPrompt="1"/>
          </p:nvPr>
        </p:nvSpPr>
        <p:spPr>
          <a:xfrm>
            <a:off x="76200" y="2869408"/>
            <a:ext cx="89916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Webinar Title Here</a:t>
            </a:r>
            <a:endParaRPr lang="en-US" dirty="0"/>
          </a:p>
        </p:txBody>
      </p:sp>
      <p:sp>
        <p:nvSpPr>
          <p:cNvPr id="8" name="Footer Placeholder 7"/>
          <p:cNvSpPr>
            <a:spLocks noGrp="1"/>
          </p:cNvSpPr>
          <p:nvPr>
            <p:ph type="ftr" sz="quarter" idx="11"/>
          </p:nvPr>
        </p:nvSpPr>
        <p:spPr/>
        <p:txBody>
          <a:bodyPr/>
          <a:lstStyle/>
          <a:p>
            <a:r>
              <a:rPr lang="en-US" dirty="0" smtClean="0"/>
              <a:t>#</a:t>
            </a:r>
            <a:endParaRPr lang="en-US" dirty="0"/>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Webinar Title Here</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Webinar Title Here</a:t>
            </a:r>
            <a:endParaRPr lang="en-US" dirty="0"/>
          </a:p>
        </p:txBody>
      </p:sp>
      <p:sp>
        <p:nvSpPr>
          <p:cNvPr id="3" name="Footer Placeholder 2"/>
          <p:cNvSpPr>
            <a:spLocks noGrp="1"/>
          </p:cNvSpPr>
          <p:nvPr>
            <p:ph type="ftr" sz="quarter" idx="11"/>
          </p:nvPr>
        </p:nvSpPr>
        <p:spPr/>
        <p:txBody>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dirty="0" smtClean="0"/>
              <a:t>#</a:t>
            </a:r>
            <a:endParaRPr lang="en-US" dirty="0"/>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0"/>
        </a:spcBef>
        <a:spcAft>
          <a:spcPts val="12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0"/>
        </a:spcBef>
        <a:spcAft>
          <a:spcPts val="12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0"/>
        </a:spcBef>
        <a:spcAft>
          <a:spcPts val="12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0"/>
        </a:spcBef>
        <a:spcAft>
          <a:spcPts val="12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rsa.ed.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2.ed.gov/about/offices/list/ovae/pi/AdultEd/wioa-reauthorization.html" TargetMode="External"/><Relationship Id="rId5" Type="http://schemas.openxmlformats.org/officeDocument/2006/relationships/hyperlink" Target="http://www.doleta.gov/wioa" TargetMode="External"/><Relationship Id="rId4" Type="http://schemas.openxmlformats.org/officeDocument/2006/relationships/hyperlink" Target="https://wioa.workforce3one.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workforce3one.org/" TargetMode="External"/><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r>
              <a:rPr lang="en-US" dirty="0" smtClean="0"/>
              <a:t>Update:  Submission of Unified or Combined State Plans</a:t>
            </a:r>
            <a:endParaRPr lang="en-US" dirty="0"/>
          </a:p>
        </p:txBody>
      </p:sp>
      <p:sp>
        <p:nvSpPr>
          <p:cNvPr id="3" name="Subtitle 2"/>
          <p:cNvSpPr>
            <a:spLocks noGrp="1"/>
          </p:cNvSpPr>
          <p:nvPr>
            <p:ph type="subTitle" idx="1"/>
          </p:nvPr>
        </p:nvSpPr>
        <p:spPr>
          <a:xfrm>
            <a:off x="4191000" y="4572000"/>
            <a:ext cx="4953000" cy="1905000"/>
          </a:xfrm>
        </p:spPr>
        <p:txBody>
          <a:bodyPr anchor="t" anchorCtr="0">
            <a:noAutofit/>
          </a:bodyPr>
          <a:lstStyle/>
          <a:p>
            <a:pPr algn="l"/>
            <a:r>
              <a:rPr lang="en-US" sz="1800" dirty="0" smtClean="0">
                <a:ln w="17780" cmpd="sng">
                  <a:noFill/>
                  <a:prstDash val="solid"/>
                  <a:miter lim="800000"/>
                </a:ln>
                <a:ea typeface="+mj-ea"/>
              </a:rPr>
              <a:t>Webinar Date: </a:t>
            </a:r>
            <a:r>
              <a:rPr lang="en-US" sz="1800" dirty="0">
                <a:ln w="17780" cmpd="sng">
                  <a:noFill/>
                  <a:prstDash val="solid"/>
                  <a:miter lim="800000"/>
                </a:ln>
                <a:solidFill>
                  <a:srgbClr val="C00000"/>
                </a:solidFill>
                <a:ea typeface="+mj-ea"/>
              </a:rPr>
              <a:t> </a:t>
            </a:r>
            <a:r>
              <a:rPr lang="en-US" sz="1800" dirty="0" smtClean="0">
                <a:ln w="17780" cmpd="sng">
                  <a:noFill/>
                  <a:prstDash val="solid"/>
                  <a:miter lim="800000"/>
                </a:ln>
                <a:ea typeface="+mj-ea"/>
              </a:rPr>
              <a:t>Nov. 9, 2015</a:t>
            </a:r>
          </a:p>
          <a:p>
            <a:pPr algn="l">
              <a:spcBef>
                <a:spcPts val="300"/>
              </a:spcBef>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a:t>
            </a:r>
          </a:p>
          <a:p>
            <a:pPr algn="l">
              <a:spcAft>
                <a:spcPts val="0"/>
              </a:spcAft>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Aft>
                <a:spcPts val="0"/>
              </a:spcAft>
            </a:pPr>
            <a:r>
              <a:rPr lang="en-US" sz="1600" dirty="0" smtClean="0">
                <a:ln w="17780" cmpd="sng">
                  <a:noFill/>
                  <a:prstDash val="solid"/>
                  <a:miter lim="800000"/>
                </a:ln>
                <a:ea typeface="+mj-ea"/>
              </a:rPr>
              <a:t>U.S. Department of Education</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vs. Combined State Plan (Cont.)</a:t>
            </a:r>
            <a:endParaRPr lang="en-US" dirty="0"/>
          </a:p>
        </p:txBody>
      </p:sp>
      <p:sp>
        <p:nvSpPr>
          <p:cNvPr id="3" name="Content Placeholder 2"/>
          <p:cNvSpPr>
            <a:spLocks noGrp="1"/>
          </p:cNvSpPr>
          <p:nvPr>
            <p:ph idx="1"/>
          </p:nvPr>
        </p:nvSpPr>
        <p:spPr/>
        <p:txBody>
          <a:bodyPr>
            <a:normAutofit fontScale="62500" lnSpcReduction="20000"/>
          </a:bodyPr>
          <a:lstStyle/>
          <a:p>
            <a:pPr lvl="1"/>
            <a:r>
              <a:rPr lang="en-US" sz="4200" dirty="0" smtClean="0"/>
              <a:t>Jobs </a:t>
            </a:r>
            <a:r>
              <a:rPr lang="en-US" sz="4200" dirty="0"/>
              <a:t>for Veterans State Grants Program </a:t>
            </a:r>
            <a:r>
              <a:rPr lang="en-US" sz="4200" dirty="0" smtClean="0"/>
              <a:t>(DOL)</a:t>
            </a:r>
          </a:p>
          <a:p>
            <a:pPr lvl="1"/>
            <a:r>
              <a:rPr lang="en-US" sz="4200" dirty="0" smtClean="0"/>
              <a:t>Unemployment </a:t>
            </a:r>
            <a:r>
              <a:rPr lang="en-US" sz="4200" dirty="0"/>
              <a:t>Insurance Programs </a:t>
            </a:r>
            <a:r>
              <a:rPr lang="en-US" sz="4200" dirty="0" smtClean="0"/>
              <a:t>(DOL)</a:t>
            </a:r>
          </a:p>
          <a:p>
            <a:pPr lvl="1"/>
            <a:r>
              <a:rPr lang="en-US" sz="4200" dirty="0" smtClean="0"/>
              <a:t>Senior </a:t>
            </a:r>
            <a:r>
              <a:rPr lang="en-US" sz="4200" dirty="0"/>
              <a:t>Community Service Employment </a:t>
            </a:r>
            <a:r>
              <a:rPr lang="en-US" sz="4200" dirty="0" smtClean="0"/>
              <a:t>Program (DOL)</a:t>
            </a:r>
          </a:p>
          <a:p>
            <a:pPr lvl="1"/>
            <a:r>
              <a:rPr lang="en-US" sz="4200" dirty="0" smtClean="0"/>
              <a:t>Employment </a:t>
            </a:r>
            <a:r>
              <a:rPr lang="en-US" sz="4200" dirty="0"/>
              <a:t>and training activities carried out by the Department of Housing and Urban Development </a:t>
            </a:r>
            <a:r>
              <a:rPr lang="en-US" sz="4200" dirty="0" smtClean="0"/>
              <a:t>(HUD)</a:t>
            </a:r>
            <a:endParaRPr lang="en-US" sz="4200" dirty="0"/>
          </a:p>
          <a:p>
            <a:pPr lvl="1"/>
            <a:r>
              <a:rPr lang="en-US" sz="4200" dirty="0" smtClean="0"/>
              <a:t>Community </a:t>
            </a:r>
            <a:r>
              <a:rPr lang="en-US" sz="4200" dirty="0"/>
              <a:t>Services Block Grant </a:t>
            </a:r>
            <a:r>
              <a:rPr lang="en-US" sz="4200" dirty="0" smtClean="0"/>
              <a:t>(HHS)</a:t>
            </a:r>
          </a:p>
          <a:p>
            <a:pPr lvl="1"/>
            <a:r>
              <a:rPr lang="en-US" sz="4200" dirty="0" smtClean="0"/>
              <a:t>Reintegration </a:t>
            </a:r>
            <a:r>
              <a:rPr lang="en-US" sz="4200" dirty="0"/>
              <a:t>of Ex-Offenders Program </a:t>
            </a:r>
            <a:r>
              <a:rPr lang="en-US" sz="4200" dirty="0" smtClean="0"/>
              <a:t>(DOL)</a:t>
            </a:r>
          </a:p>
          <a:p>
            <a:endParaRPr lang="en-US" dirty="0"/>
          </a:p>
        </p:txBody>
      </p:sp>
    </p:spTree>
    <p:extLst>
      <p:ext uri="{BB962C8B-B14F-4D97-AF65-F5344CB8AC3E}">
        <p14:creationId xmlns:p14="http://schemas.microsoft.com/office/powerpoint/2010/main" val="1095228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vs.</a:t>
            </a:r>
            <a:r>
              <a:rPr lang="en-US" dirty="0" smtClean="0">
                <a:solidFill>
                  <a:srgbClr val="FF0000"/>
                </a:solidFill>
              </a:rPr>
              <a:t> </a:t>
            </a:r>
            <a:r>
              <a:rPr lang="en-US" dirty="0" smtClean="0"/>
              <a:t>Combined State Plan</a:t>
            </a:r>
            <a:endParaRPr lang="en-US" dirty="0"/>
          </a:p>
        </p:txBody>
      </p:sp>
      <p:sp>
        <p:nvSpPr>
          <p:cNvPr id="3" name="Content Placeholder 2"/>
          <p:cNvSpPr>
            <a:spLocks noGrp="1"/>
          </p:cNvSpPr>
          <p:nvPr>
            <p:ph idx="1"/>
          </p:nvPr>
        </p:nvSpPr>
        <p:spPr>
          <a:xfrm>
            <a:off x="533400" y="1676400"/>
            <a:ext cx="7924800" cy="4800600"/>
          </a:xfrm>
        </p:spPr>
        <p:txBody>
          <a:bodyPr>
            <a:normAutofit fontScale="85000" lnSpcReduction="10000"/>
          </a:bodyPr>
          <a:lstStyle/>
          <a:p>
            <a:r>
              <a:rPr lang="en-US" dirty="0" smtClean="0"/>
              <a:t>All plans are due no later than </a:t>
            </a:r>
            <a:r>
              <a:rPr lang="en-US" b="1" u="sng" dirty="0" smtClean="0"/>
              <a:t>March 3, 2016</a:t>
            </a:r>
          </a:p>
          <a:p>
            <a:pPr lvl="1"/>
            <a:r>
              <a:rPr lang="en-US" dirty="0" smtClean="0"/>
              <a:t>For Unified State Plans, DOL and ED must approve plans covering the core programs within 90 days. </a:t>
            </a:r>
          </a:p>
          <a:p>
            <a:pPr lvl="1"/>
            <a:r>
              <a:rPr lang="en-US" dirty="0" smtClean="0"/>
              <a:t>For Combined State Plans, DOL and ED must approve the portions of plans covering the core programs and any optional programs within their purview within 90 days.</a:t>
            </a:r>
          </a:p>
          <a:p>
            <a:pPr lvl="1"/>
            <a:r>
              <a:rPr lang="en-US" dirty="0" smtClean="0"/>
              <a:t>For Combined State Plans with optional programs that are not under the Departments of Labor or Education, the portions of the plans with those optional programs must be approved by the appropriate Secretary within 120 days.</a:t>
            </a:r>
            <a:endParaRPr lang="en-US" strike="sngStrike" dirty="0">
              <a:solidFill>
                <a:srgbClr val="FF0000"/>
              </a:solidFill>
            </a:endParaRPr>
          </a:p>
        </p:txBody>
      </p:sp>
    </p:spTree>
    <p:extLst>
      <p:ext uri="{BB962C8B-B14F-4D97-AF65-F5344CB8AC3E}">
        <p14:creationId xmlns:p14="http://schemas.microsoft.com/office/powerpoint/2010/main" val="4149860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effectLst/>
              </a:rPr>
              <a:t>Update on Federal Agency </a:t>
            </a:r>
            <a:r>
              <a:rPr lang="en-US" dirty="0" smtClean="0">
                <a:effectLst/>
              </a:rPr>
              <a:t>Activities: State Plan Information Collection</a:t>
            </a:r>
            <a:endParaRPr lang="en-US" dirty="0">
              <a:effectLst/>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12</a:t>
            </a:fld>
            <a:endParaRPr lang="en-US" dirty="0"/>
          </a:p>
        </p:txBody>
      </p:sp>
      <p:sp>
        <p:nvSpPr>
          <p:cNvPr id="5" name="Rectangle 4"/>
          <p:cNvSpPr/>
          <p:nvPr/>
        </p:nvSpPr>
        <p:spPr>
          <a:xfrm>
            <a:off x="381000" y="1143000"/>
            <a:ext cx="8077200" cy="5262979"/>
          </a:xfrm>
          <a:prstGeom prst="rect">
            <a:avLst/>
          </a:prstGeom>
        </p:spPr>
        <p:txBody>
          <a:bodyPr wrap="square">
            <a:spAutoFit/>
          </a:bodyPr>
          <a:lstStyle/>
          <a:p>
            <a:pPr marL="342900" indent="-342900">
              <a:buFont typeface="Arial" panose="020B0604020202020204" pitchFamily="34" charset="0"/>
              <a:buChar char="•"/>
            </a:pPr>
            <a:r>
              <a:rPr lang="en-US" sz="2800" dirty="0">
                <a:solidFill>
                  <a:schemeClr val="tx2">
                    <a:lumMod val="75000"/>
                  </a:schemeClr>
                </a:solidFill>
                <a:latin typeface="Arial" panose="020B0604020202020204" pitchFamily="34" charset="0"/>
                <a:cs typeface="Arial" panose="020B0604020202020204" pitchFamily="34" charset="0"/>
              </a:rPr>
              <a:t>Public Comment period for State Plan Information Collection Request </a:t>
            </a:r>
            <a:r>
              <a:rPr lang="en-US" sz="2800" dirty="0" smtClean="0">
                <a:solidFill>
                  <a:schemeClr val="tx2">
                    <a:lumMod val="75000"/>
                  </a:schemeClr>
                </a:solidFill>
                <a:latin typeface="Arial" panose="020B0604020202020204" pitchFamily="34" charset="0"/>
                <a:cs typeface="Arial" panose="020B0604020202020204" pitchFamily="34" charset="0"/>
              </a:rPr>
              <a:t>(ICR) </a:t>
            </a:r>
            <a:r>
              <a:rPr lang="en-US" sz="2800" dirty="0">
                <a:solidFill>
                  <a:schemeClr val="tx2">
                    <a:lumMod val="75000"/>
                  </a:schemeClr>
                </a:solidFill>
                <a:latin typeface="Arial" panose="020B0604020202020204" pitchFamily="34" charset="0"/>
                <a:cs typeface="Arial" panose="020B0604020202020204" pitchFamily="34" charset="0"/>
              </a:rPr>
              <a:t>closed October 5</a:t>
            </a:r>
            <a:r>
              <a:rPr lang="en-US" sz="2800" baseline="30000" dirty="0">
                <a:solidFill>
                  <a:schemeClr val="tx2">
                    <a:lumMod val="75000"/>
                  </a:schemeClr>
                </a:solidFill>
                <a:latin typeface="Arial" panose="020B0604020202020204" pitchFamily="34" charset="0"/>
                <a:cs typeface="Arial" panose="020B0604020202020204" pitchFamily="34" charset="0"/>
              </a:rPr>
              <a:t>th</a:t>
            </a:r>
            <a:endParaRPr lang="en-US" sz="2800" dirty="0">
              <a:solidFill>
                <a:schemeClr val="tx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solidFill>
                  <a:schemeClr val="tx2">
                    <a:lumMod val="75000"/>
                  </a:schemeClr>
                </a:solidFill>
                <a:latin typeface="Arial" panose="020B0604020202020204" pitchFamily="34" charset="0"/>
                <a:cs typeface="Arial" panose="020B0604020202020204" pitchFamily="34" charset="0"/>
              </a:rPr>
              <a:t>Departments working through comments received; </a:t>
            </a:r>
            <a:r>
              <a:rPr lang="en-US" sz="2800" dirty="0" smtClean="0">
                <a:solidFill>
                  <a:schemeClr val="tx2">
                    <a:lumMod val="75000"/>
                  </a:schemeClr>
                </a:solidFill>
                <a:latin typeface="Arial" panose="020B0604020202020204" pitchFamily="34" charset="0"/>
                <a:cs typeface="Arial" panose="020B0604020202020204" pitchFamily="34" charset="0"/>
              </a:rPr>
              <a:t>updating state plan information collection, as appropriate, pursuant to the comments received</a:t>
            </a:r>
          </a:p>
          <a:p>
            <a:pPr marL="342900" indent="-342900">
              <a:buFont typeface="Arial" panose="020B0604020202020204" pitchFamily="34" charset="0"/>
              <a:buChar char="•"/>
            </a:pPr>
            <a:r>
              <a:rPr lang="en-US" sz="2800" dirty="0" smtClean="0">
                <a:solidFill>
                  <a:schemeClr val="tx2">
                    <a:lumMod val="75000"/>
                  </a:schemeClr>
                </a:solidFill>
                <a:latin typeface="Arial" panose="020B0604020202020204" pitchFamily="34" charset="0"/>
                <a:cs typeface="Arial" panose="020B0604020202020204" pitchFamily="34" charset="0"/>
              </a:rPr>
              <a:t>Departments </a:t>
            </a:r>
            <a:r>
              <a:rPr lang="en-US" sz="2800" dirty="0">
                <a:solidFill>
                  <a:schemeClr val="tx2">
                    <a:lumMod val="75000"/>
                  </a:schemeClr>
                </a:solidFill>
                <a:latin typeface="Arial" panose="020B0604020202020204" pitchFamily="34" charset="0"/>
                <a:cs typeface="Arial" panose="020B0604020202020204" pitchFamily="34" charset="0"/>
              </a:rPr>
              <a:t>must submit revised state plan </a:t>
            </a:r>
            <a:r>
              <a:rPr lang="en-US" sz="2800" dirty="0" smtClean="0">
                <a:solidFill>
                  <a:schemeClr val="tx2">
                    <a:lumMod val="75000"/>
                  </a:schemeClr>
                </a:solidFill>
                <a:latin typeface="Arial" panose="020B0604020202020204" pitchFamily="34" charset="0"/>
                <a:cs typeface="Arial" panose="020B0604020202020204" pitchFamily="34" charset="0"/>
              </a:rPr>
              <a:t>information collection </a:t>
            </a:r>
            <a:r>
              <a:rPr lang="en-US" sz="2800" dirty="0">
                <a:solidFill>
                  <a:schemeClr val="tx2">
                    <a:lumMod val="75000"/>
                  </a:schemeClr>
                </a:solidFill>
                <a:latin typeface="Arial" panose="020B0604020202020204" pitchFamily="34" charset="0"/>
                <a:cs typeface="Arial" panose="020B0604020202020204" pitchFamily="34" charset="0"/>
              </a:rPr>
              <a:t>to Office of Management and Budget; will publish for additional 30 day comment period</a:t>
            </a:r>
          </a:p>
          <a:p>
            <a:pPr marL="342900" indent="-342900">
              <a:buFont typeface="Arial" panose="020B0604020202020204" pitchFamily="34" charset="0"/>
              <a:buChar char="•"/>
            </a:pPr>
            <a:r>
              <a:rPr lang="en-US" sz="2800" dirty="0" smtClean="0">
                <a:solidFill>
                  <a:schemeClr val="tx2">
                    <a:lumMod val="75000"/>
                  </a:schemeClr>
                </a:solidFill>
                <a:latin typeface="Arial" panose="020B0604020202020204" pitchFamily="34" charset="0"/>
                <a:cs typeface="Arial" panose="020B0604020202020204" pitchFamily="34" charset="0"/>
              </a:rPr>
              <a:t>Target timeline for final publication: Winter</a:t>
            </a:r>
            <a:endParaRPr lang="en-US" sz="28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491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Plan Contents Overview</a:t>
            </a:r>
            <a:endParaRPr lang="en-US" dirty="0"/>
          </a:p>
        </p:txBody>
      </p:sp>
      <p:sp>
        <p:nvSpPr>
          <p:cNvPr id="3" name="Content Placeholder 2"/>
          <p:cNvSpPr>
            <a:spLocks noGrp="1"/>
          </p:cNvSpPr>
          <p:nvPr>
            <p:ph idx="1"/>
          </p:nvPr>
        </p:nvSpPr>
        <p:spPr>
          <a:xfrm>
            <a:off x="457200" y="1219200"/>
            <a:ext cx="8534400" cy="4906963"/>
          </a:xfrm>
        </p:spPr>
        <p:txBody>
          <a:bodyPr>
            <a:normAutofit fontScale="25000" lnSpcReduction="20000"/>
          </a:bodyPr>
          <a:lstStyle/>
          <a:p>
            <a:pPr marL="0" indent="0">
              <a:buNone/>
            </a:pPr>
            <a:r>
              <a:rPr lang="en-US" dirty="0" smtClean="0">
                <a:solidFill>
                  <a:schemeClr val="tx2">
                    <a:lumMod val="75000"/>
                  </a:schemeClr>
                </a:solidFill>
              </a:rPr>
              <a:t>	</a:t>
            </a:r>
          </a:p>
          <a:p>
            <a:r>
              <a:rPr lang="en-US" sz="7200" dirty="0" smtClean="0">
                <a:solidFill>
                  <a:schemeClr val="tx2">
                    <a:lumMod val="75000"/>
                  </a:schemeClr>
                </a:solidFill>
              </a:rPr>
              <a:t>I. WIOA State Plan Type	</a:t>
            </a:r>
          </a:p>
          <a:p>
            <a:r>
              <a:rPr lang="en-US" sz="7200" dirty="0" smtClean="0">
                <a:solidFill>
                  <a:schemeClr val="tx2">
                    <a:lumMod val="75000"/>
                  </a:schemeClr>
                </a:solidFill>
              </a:rPr>
              <a:t>II. Strategic Elements	</a:t>
            </a:r>
          </a:p>
          <a:p>
            <a:pPr marL="0" indent="0">
              <a:buNone/>
            </a:pPr>
            <a:r>
              <a:rPr lang="en-US" sz="7200" dirty="0" smtClean="0">
                <a:solidFill>
                  <a:schemeClr val="tx2">
                    <a:lumMod val="75000"/>
                  </a:schemeClr>
                </a:solidFill>
              </a:rPr>
              <a:t>	Economic, Workforce, and Workforce Development Activities Analysis	</a:t>
            </a:r>
          </a:p>
          <a:p>
            <a:pPr marL="0" indent="0">
              <a:buNone/>
            </a:pPr>
            <a:r>
              <a:rPr lang="en-US" sz="7200" dirty="0">
                <a:solidFill>
                  <a:schemeClr val="tx2">
                    <a:lumMod val="75000"/>
                  </a:schemeClr>
                </a:solidFill>
              </a:rPr>
              <a:t>	</a:t>
            </a:r>
            <a:r>
              <a:rPr lang="en-US" sz="7200" dirty="0" smtClean="0">
                <a:solidFill>
                  <a:schemeClr val="tx2">
                    <a:lumMod val="75000"/>
                  </a:schemeClr>
                </a:solidFill>
              </a:rPr>
              <a:t>State Strategic Vision and Goals	</a:t>
            </a:r>
          </a:p>
          <a:p>
            <a:pPr marL="0" indent="0">
              <a:buNone/>
            </a:pPr>
            <a:r>
              <a:rPr lang="en-US" sz="7200" dirty="0" smtClean="0">
                <a:solidFill>
                  <a:schemeClr val="tx2">
                    <a:lumMod val="75000"/>
                  </a:schemeClr>
                </a:solidFill>
              </a:rPr>
              <a:t>	State Strategy	</a:t>
            </a:r>
          </a:p>
          <a:p>
            <a:r>
              <a:rPr lang="en-US" sz="7200" dirty="0" smtClean="0">
                <a:solidFill>
                  <a:schemeClr val="tx2">
                    <a:lumMod val="75000"/>
                  </a:schemeClr>
                </a:solidFill>
              </a:rPr>
              <a:t>III. Operational Planning Elements	</a:t>
            </a:r>
          </a:p>
          <a:p>
            <a:pPr marL="0" indent="0">
              <a:buNone/>
            </a:pPr>
            <a:r>
              <a:rPr lang="en-US" sz="7200" dirty="0" smtClean="0">
                <a:solidFill>
                  <a:schemeClr val="tx2">
                    <a:lumMod val="75000"/>
                  </a:schemeClr>
                </a:solidFill>
              </a:rPr>
              <a:t>	State Strategy Implementation	</a:t>
            </a:r>
          </a:p>
          <a:p>
            <a:pPr marL="0" indent="0">
              <a:buNone/>
            </a:pPr>
            <a:r>
              <a:rPr lang="en-US" sz="7200" dirty="0" smtClean="0">
                <a:solidFill>
                  <a:schemeClr val="tx2">
                    <a:lumMod val="75000"/>
                  </a:schemeClr>
                </a:solidFill>
              </a:rPr>
              <a:t>	State Operating Systems and Policies	</a:t>
            </a:r>
          </a:p>
          <a:p>
            <a:r>
              <a:rPr lang="en-US" sz="7200" dirty="0" smtClean="0">
                <a:solidFill>
                  <a:schemeClr val="tx2">
                    <a:lumMod val="75000"/>
                  </a:schemeClr>
                </a:solidFill>
              </a:rPr>
              <a:t>IV. Coordination with Combined State Plan Programs 	</a:t>
            </a:r>
          </a:p>
          <a:p>
            <a:r>
              <a:rPr lang="en-US" sz="7200" dirty="0" smtClean="0">
                <a:solidFill>
                  <a:schemeClr val="tx2">
                    <a:lumMod val="75000"/>
                  </a:schemeClr>
                </a:solidFill>
              </a:rPr>
              <a:t>V.  Common Assurances	</a:t>
            </a:r>
          </a:p>
          <a:p>
            <a:r>
              <a:rPr lang="en-US" sz="7200" dirty="0" smtClean="0">
                <a:solidFill>
                  <a:schemeClr val="tx2">
                    <a:lumMod val="75000"/>
                  </a:schemeClr>
                </a:solidFill>
              </a:rPr>
              <a:t>VI. Program-Specific  State Plan Requirements for Core Programs		 </a:t>
            </a:r>
          </a:p>
          <a:p>
            <a:r>
              <a:rPr lang="en-US" sz="7200" dirty="0" smtClean="0">
                <a:solidFill>
                  <a:schemeClr val="tx2">
                    <a:lumMod val="75000"/>
                  </a:schemeClr>
                </a:solidFill>
              </a:rPr>
              <a:t>Appendix 1:  Performance Goals for the Core Programs</a:t>
            </a:r>
          </a:p>
          <a:p>
            <a:r>
              <a:rPr lang="en-US" sz="7200" dirty="0" smtClean="0">
                <a:solidFill>
                  <a:schemeClr val="tx2">
                    <a:lumMod val="75000"/>
                  </a:schemeClr>
                </a:solidFill>
              </a:rPr>
              <a:t>VII. Program-Specific Requirements for Combined State Plan Partner Programs</a:t>
            </a:r>
          </a:p>
          <a:p>
            <a:endParaRPr lang="en-US" dirty="0"/>
          </a:p>
        </p:txBody>
      </p:sp>
    </p:spTree>
    <p:extLst>
      <p:ext uri="{BB962C8B-B14F-4D97-AF65-F5344CB8AC3E}">
        <p14:creationId xmlns:p14="http://schemas.microsoft.com/office/powerpoint/2010/main" val="625067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Update on Federal Agency Activities: Joint Guidance</a:t>
            </a:r>
            <a:r>
              <a:rPr lang="en-US" dirty="0">
                <a:solidFill>
                  <a:srgbClr val="FF0000"/>
                </a:solidFill>
                <a:effectLst/>
              </a:rPr>
              <a:t> </a:t>
            </a:r>
            <a:r>
              <a:rPr lang="en-US" dirty="0">
                <a:effectLst/>
              </a:rPr>
              <a:t>on Unified and Combined State Plans</a:t>
            </a:r>
            <a:endParaRPr lang="en-US" dirty="0"/>
          </a:p>
        </p:txBody>
      </p:sp>
      <p:sp>
        <p:nvSpPr>
          <p:cNvPr id="3" name="Content Placeholder 2"/>
          <p:cNvSpPr>
            <a:spLocks noGrp="1"/>
          </p:cNvSpPr>
          <p:nvPr>
            <p:ph idx="1"/>
          </p:nvPr>
        </p:nvSpPr>
        <p:spPr/>
        <p:txBody>
          <a:bodyPr>
            <a:normAutofit fontScale="92500" lnSpcReduction="20000"/>
          </a:bodyPr>
          <a:lstStyle/>
          <a:p>
            <a:r>
              <a:rPr lang="en-US" sz="2700" dirty="0">
                <a:solidFill>
                  <a:schemeClr val="tx2">
                    <a:lumMod val="75000"/>
                  </a:schemeClr>
                </a:solidFill>
              </a:rPr>
              <a:t>The Departments intend to publish joint guidance on Unified and Combined State Plans</a:t>
            </a:r>
          </a:p>
          <a:p>
            <a:r>
              <a:rPr lang="en-US" sz="2700" dirty="0">
                <a:solidFill>
                  <a:schemeClr val="tx2">
                    <a:lumMod val="75000"/>
                  </a:schemeClr>
                </a:solidFill>
              </a:rPr>
              <a:t>Overview of content:</a:t>
            </a:r>
          </a:p>
          <a:p>
            <a:pPr marL="800100" lvl="1" indent="-342900">
              <a:buFont typeface="Arial" panose="020B0604020202020204" pitchFamily="34" charset="0"/>
              <a:buChar char="•"/>
            </a:pPr>
            <a:r>
              <a:rPr lang="en-US" sz="2700" dirty="0">
                <a:solidFill>
                  <a:schemeClr val="tx2">
                    <a:lumMod val="75000"/>
                  </a:schemeClr>
                </a:solidFill>
              </a:rPr>
              <a:t>Departments’ vision for planning</a:t>
            </a:r>
          </a:p>
          <a:p>
            <a:pPr marL="800100" lvl="1" indent="-342900">
              <a:buFont typeface="Arial" panose="020B0604020202020204" pitchFamily="34" charset="0"/>
              <a:buChar char="•"/>
            </a:pPr>
            <a:r>
              <a:rPr lang="en-US" sz="2700" dirty="0">
                <a:solidFill>
                  <a:schemeClr val="tx2">
                    <a:lumMod val="75000"/>
                  </a:schemeClr>
                </a:solidFill>
              </a:rPr>
              <a:t>Instructions on State Plan submission process</a:t>
            </a:r>
          </a:p>
          <a:p>
            <a:pPr marL="800100" lvl="1" indent="-342900">
              <a:buFont typeface="Arial" panose="020B0604020202020204" pitchFamily="34" charset="0"/>
              <a:buChar char="•"/>
            </a:pPr>
            <a:r>
              <a:rPr lang="en-US" sz="2700" dirty="0">
                <a:solidFill>
                  <a:schemeClr val="tx2">
                    <a:lumMod val="75000"/>
                  </a:schemeClr>
                </a:solidFill>
              </a:rPr>
              <a:t>Deadline for submission</a:t>
            </a:r>
          </a:p>
          <a:p>
            <a:pPr marL="800100" lvl="1" indent="-342900">
              <a:buFont typeface="Arial" panose="020B0604020202020204" pitchFamily="34" charset="0"/>
              <a:buChar char="•"/>
            </a:pPr>
            <a:r>
              <a:rPr lang="en-US" sz="2700" dirty="0">
                <a:solidFill>
                  <a:schemeClr val="tx2">
                    <a:lumMod val="75000"/>
                  </a:schemeClr>
                </a:solidFill>
              </a:rPr>
              <a:t>Announcement of final State Plan information collection</a:t>
            </a:r>
          </a:p>
          <a:p>
            <a:pPr marL="800100" lvl="1" indent="-342900">
              <a:buFont typeface="Arial" panose="020B0604020202020204" pitchFamily="34" charset="0"/>
              <a:buChar char="•"/>
            </a:pPr>
            <a:r>
              <a:rPr lang="en-US" sz="2700" dirty="0">
                <a:solidFill>
                  <a:schemeClr val="tx2">
                    <a:lumMod val="75000"/>
                  </a:schemeClr>
                </a:solidFill>
              </a:rPr>
              <a:t>Key planning reminders</a:t>
            </a:r>
          </a:p>
          <a:p>
            <a:r>
              <a:rPr lang="en-US" sz="2700" dirty="0">
                <a:solidFill>
                  <a:schemeClr val="tx2">
                    <a:lumMod val="75000"/>
                  </a:schemeClr>
                </a:solidFill>
              </a:rPr>
              <a:t>Target Timeline: </a:t>
            </a:r>
            <a:r>
              <a:rPr lang="en-US" sz="2700" dirty="0" smtClean="0">
                <a:solidFill>
                  <a:schemeClr val="tx2">
                    <a:lumMod val="75000"/>
                  </a:schemeClr>
                </a:solidFill>
              </a:rPr>
              <a:t>Winter</a:t>
            </a:r>
            <a:endParaRPr lang="en-US" sz="2700" dirty="0">
              <a:solidFill>
                <a:schemeClr val="tx2">
                  <a:lumMod val="75000"/>
                </a:schemeClr>
              </a:solidFill>
            </a:endParaRPr>
          </a:p>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dirty="0"/>
          </a:p>
        </p:txBody>
      </p:sp>
    </p:spTree>
    <p:extLst>
      <p:ext uri="{BB962C8B-B14F-4D97-AF65-F5344CB8AC3E}">
        <p14:creationId xmlns:p14="http://schemas.microsoft.com/office/powerpoint/2010/main" val="348230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Update on Federal Agency Activities: Submission Portal Preview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chemeClr val="tx2">
                    <a:lumMod val="75000"/>
                  </a:schemeClr>
                </a:solidFill>
              </a:rPr>
              <a:t>The Departments are in the process of creating an online portal through which States will submit a Unified or Combined State Plan.  Benefits of this portal include:</a:t>
            </a:r>
          </a:p>
          <a:p>
            <a:pPr marL="571500" indent="-571500"/>
            <a:r>
              <a:rPr lang="en-US" dirty="0">
                <a:solidFill>
                  <a:schemeClr val="tx2">
                    <a:lumMod val="75000"/>
                  </a:schemeClr>
                </a:solidFill>
              </a:rPr>
              <a:t>Access to users throughout the State</a:t>
            </a:r>
          </a:p>
          <a:p>
            <a:pPr marL="571500" indent="-571500"/>
            <a:r>
              <a:rPr lang="en-US" dirty="0">
                <a:solidFill>
                  <a:schemeClr val="tx2">
                    <a:lumMod val="75000"/>
                  </a:schemeClr>
                </a:solidFill>
              </a:rPr>
              <a:t>Uniformity for all portions of the plan</a:t>
            </a:r>
          </a:p>
          <a:p>
            <a:pPr marL="571500" indent="-571500"/>
            <a:r>
              <a:rPr lang="en-US" dirty="0">
                <a:solidFill>
                  <a:schemeClr val="tx2">
                    <a:lumMod val="75000"/>
                  </a:schemeClr>
                </a:solidFill>
              </a:rPr>
              <a:t>Identifies all required common elements of a Unified or Combined State Plan</a:t>
            </a:r>
          </a:p>
          <a:p>
            <a:pPr marL="571500" indent="-571500"/>
            <a:r>
              <a:rPr lang="en-US" dirty="0">
                <a:solidFill>
                  <a:schemeClr val="tx2">
                    <a:lumMod val="75000"/>
                  </a:schemeClr>
                </a:solidFill>
              </a:rPr>
              <a:t>Ensures section 508 compliance</a:t>
            </a:r>
          </a:p>
          <a:p>
            <a:pPr marL="571500" indent="-571500"/>
            <a:r>
              <a:rPr lang="en-US" dirty="0">
                <a:solidFill>
                  <a:schemeClr val="tx2">
                    <a:lumMod val="75000"/>
                  </a:schemeClr>
                </a:solidFill>
              </a:rPr>
              <a:t>Allows for all Departments to receive the plan at the same time.</a:t>
            </a:r>
          </a:p>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15</a:t>
            </a:fld>
            <a:endParaRPr lang="en-US" dirty="0"/>
          </a:p>
        </p:txBody>
      </p:sp>
    </p:spTree>
    <p:extLst>
      <p:ext uri="{BB962C8B-B14F-4D97-AF65-F5344CB8AC3E}">
        <p14:creationId xmlns:p14="http://schemas.microsoft.com/office/powerpoint/2010/main" val="3804934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Overview</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16</a:t>
            </a:fld>
            <a:endParaRPr lang="en-US" dirty="0"/>
          </a:p>
        </p:txBody>
      </p:sp>
      <p:pic>
        <p:nvPicPr>
          <p:cNvPr id="6" name="Content Placeholder 5" descr="Screen print of a Word document generated by the state plan showing the structrured outline of the document" title="Unified State Plan Outlin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2895600"/>
            <a:ext cx="7391400" cy="3500143"/>
          </a:xfrm>
          <a:prstGeom prst="rect">
            <a:avLst/>
          </a:prstGeom>
          <a:noFill/>
          <a:ln>
            <a:noFill/>
          </a:ln>
          <a:extLst/>
        </p:spPr>
      </p:pic>
      <p:sp>
        <p:nvSpPr>
          <p:cNvPr id="3" name="TextBox 2"/>
          <p:cNvSpPr txBox="1"/>
          <p:nvPr/>
        </p:nvSpPr>
        <p:spPr>
          <a:xfrm>
            <a:off x="609600" y="1219200"/>
            <a:ext cx="7696200" cy="1569660"/>
          </a:xfrm>
          <a:prstGeom prst="rect">
            <a:avLst/>
          </a:prstGeom>
          <a:noFill/>
        </p:spPr>
        <p:txBody>
          <a:bodyPr wrap="square" rtlCol="0">
            <a:spAutoFit/>
          </a:bodyPr>
          <a:lstStyle/>
          <a:p>
            <a:r>
              <a:rPr lang="en-US" sz="2400" dirty="0" smtClean="0">
                <a:solidFill>
                  <a:schemeClr val="tx2">
                    <a:lumMod val="75000"/>
                  </a:schemeClr>
                </a:solidFill>
                <a:latin typeface="Arial" panose="020B0604020202020204" pitchFamily="34" charset="0"/>
                <a:cs typeface="Arial" panose="020B0604020202020204" pitchFamily="34" charset="0"/>
              </a:rPr>
              <a:t>The portal will allow States to submit all required information for a State Plan, which includes both the common elements and the program-specific elements for all core programs.  </a:t>
            </a:r>
            <a:endParaRPr lang="en-US" sz="24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181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Overview</a:t>
            </a:r>
            <a:endParaRPr lang="en-US" dirty="0"/>
          </a:p>
        </p:txBody>
      </p:sp>
      <p:sp>
        <p:nvSpPr>
          <p:cNvPr id="3" name="Content Placeholder 2"/>
          <p:cNvSpPr>
            <a:spLocks noGrp="1"/>
          </p:cNvSpPr>
          <p:nvPr>
            <p:ph idx="1"/>
          </p:nvPr>
        </p:nvSpPr>
        <p:spPr>
          <a:xfrm>
            <a:off x="457200" y="1219200"/>
            <a:ext cx="7924800" cy="4754563"/>
          </a:xfrm>
        </p:spPr>
        <p:txBody>
          <a:bodyPr/>
          <a:lstStyle/>
          <a:p>
            <a:pPr marL="0" indent="0">
              <a:buNone/>
            </a:pPr>
            <a:r>
              <a:rPr lang="en-US" sz="2400" dirty="0"/>
              <a:t>The portal will also allow States to have the option to </a:t>
            </a:r>
            <a:r>
              <a:rPr lang="en-US" sz="2400" dirty="0" smtClean="0"/>
              <a:t>include any </a:t>
            </a:r>
            <a:r>
              <a:rPr lang="en-US" sz="2400" dirty="0"/>
              <a:t>of the </a:t>
            </a:r>
            <a:r>
              <a:rPr lang="en-US" sz="2400" dirty="0" smtClean="0"/>
              <a:t>Combined Plan partners.</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17</a:t>
            </a:fld>
            <a:endParaRPr lang="en-US" dirty="0"/>
          </a:p>
        </p:txBody>
      </p:sp>
      <p:pic>
        <p:nvPicPr>
          <p:cNvPr id="6" name="Picture 5" descr="Screen shot shoing a checkbox for each of the Combined Plan options." title="Combined State Plan Options"/>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8001000" cy="4267200"/>
          </a:xfrm>
          <a:prstGeom prst="rect">
            <a:avLst/>
          </a:prstGeom>
          <a:noFill/>
          <a:ln>
            <a:noFill/>
          </a:ln>
          <a:extLst/>
        </p:spPr>
      </p:pic>
    </p:spTree>
    <p:extLst>
      <p:ext uri="{BB962C8B-B14F-4D97-AF65-F5344CB8AC3E}">
        <p14:creationId xmlns:p14="http://schemas.microsoft.com/office/powerpoint/2010/main" val="2239048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Overview</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a:solidFill>
                  <a:schemeClr val="tx2">
                    <a:lumMod val="75000"/>
                  </a:schemeClr>
                </a:solidFill>
              </a:rPr>
              <a:t>Multiple staff and departments throughout the State will have the ability to enter and save information during the development of the </a:t>
            </a:r>
            <a:r>
              <a:rPr lang="en-US" sz="1800" dirty="0" smtClean="0">
                <a:solidFill>
                  <a:schemeClr val="tx2">
                    <a:lumMod val="75000"/>
                  </a:schemeClr>
                </a:solidFill>
              </a:rPr>
              <a:t>Plan until </a:t>
            </a:r>
            <a:r>
              <a:rPr lang="en-US" sz="1800" dirty="0">
                <a:solidFill>
                  <a:schemeClr val="tx2">
                    <a:lumMod val="75000"/>
                  </a:schemeClr>
                </a:solidFill>
              </a:rPr>
              <a:t>the </a:t>
            </a:r>
            <a:r>
              <a:rPr lang="en-US" sz="1800" dirty="0" smtClean="0">
                <a:solidFill>
                  <a:schemeClr val="tx2">
                    <a:lumMod val="75000"/>
                  </a:schemeClr>
                </a:solidFill>
              </a:rPr>
              <a:t>Plan is formally submitted.</a:t>
            </a:r>
          </a:p>
          <a:p>
            <a:pPr marL="0" indent="0">
              <a:buNone/>
            </a:pPr>
            <a:endParaRPr lang="en-US" sz="1800"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dirty="0"/>
          </a:p>
        </p:txBody>
      </p:sp>
      <p:pic>
        <p:nvPicPr>
          <p:cNvPr id="6" name="Picture 5" descr="Screen print of a PDF generated by the State Plan showing the PDF Bookmarks pane. This illustrates that with little effort the states will be cretaing completely accessible content." title="Bookmarks for a Unified State Plan"/>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8077200"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004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Overview: </a:t>
            </a:r>
            <a:r>
              <a:rPr lang="en-US" dirty="0">
                <a:effectLst/>
              </a:rPr>
              <a:t>Availability of State Plan Portal</a:t>
            </a:r>
            <a:endParaRPr lang="en-US" dirty="0"/>
          </a:p>
        </p:txBody>
      </p:sp>
      <p:sp>
        <p:nvSpPr>
          <p:cNvPr id="3" name="Content Placeholder 2"/>
          <p:cNvSpPr>
            <a:spLocks noGrp="1"/>
          </p:cNvSpPr>
          <p:nvPr>
            <p:ph idx="1"/>
          </p:nvPr>
        </p:nvSpPr>
        <p:spPr>
          <a:xfrm>
            <a:off x="457200" y="1371600"/>
            <a:ext cx="7924800" cy="4953000"/>
          </a:xfrm>
        </p:spPr>
        <p:txBody>
          <a:bodyPr>
            <a:normAutofit fontScale="40000" lnSpcReduction="20000"/>
          </a:bodyPr>
          <a:lstStyle/>
          <a:p>
            <a:pPr lvl="0"/>
            <a:r>
              <a:rPr lang="en-US" sz="5000" dirty="0"/>
              <a:t>The portal will be consistent with the final Information Collection instrument once approved.  </a:t>
            </a:r>
          </a:p>
          <a:p>
            <a:pPr lvl="0"/>
            <a:r>
              <a:rPr lang="en-US" sz="5000" dirty="0"/>
              <a:t>The portal is expected to go live upon final </a:t>
            </a:r>
            <a:r>
              <a:rPr lang="en-US" sz="5000" dirty="0" smtClean="0"/>
              <a:t>approval of </a:t>
            </a:r>
            <a:r>
              <a:rPr lang="en-US" sz="5000" dirty="0"/>
              <a:t>the </a:t>
            </a:r>
            <a:r>
              <a:rPr lang="en-US" sz="5000" dirty="0" smtClean="0"/>
              <a:t>State </a:t>
            </a:r>
            <a:r>
              <a:rPr lang="en-US" sz="5000" dirty="0"/>
              <a:t>P</a:t>
            </a:r>
            <a:r>
              <a:rPr lang="en-US" sz="5000" dirty="0" smtClean="0"/>
              <a:t>lan </a:t>
            </a:r>
            <a:r>
              <a:rPr lang="en-US" sz="5000" dirty="0"/>
              <a:t>information collection instrument.  It is important to note, however, that additional changes may become necessary to both the portal and Information Collection instrument once the final regulations are published</a:t>
            </a:r>
            <a:r>
              <a:rPr lang="en-US" sz="5000" dirty="0" smtClean="0"/>
              <a:t>.  </a:t>
            </a:r>
            <a:endParaRPr lang="en-US" sz="5000" dirty="0"/>
          </a:p>
          <a:p>
            <a:pPr lvl="0"/>
            <a:r>
              <a:rPr lang="en-US" sz="5000" dirty="0"/>
              <a:t>Additional guidance from the Departments will be provided on:</a:t>
            </a:r>
          </a:p>
          <a:p>
            <a:pPr lvl="1"/>
            <a:r>
              <a:rPr lang="en-US" sz="5000" dirty="0"/>
              <a:t>How to access the portal;</a:t>
            </a:r>
          </a:p>
          <a:p>
            <a:pPr lvl="1"/>
            <a:r>
              <a:rPr lang="en-US" sz="5000" dirty="0"/>
              <a:t>General overview of the portal;</a:t>
            </a:r>
          </a:p>
          <a:p>
            <a:pPr lvl="1"/>
            <a:r>
              <a:rPr lang="en-US" sz="5000" dirty="0"/>
              <a:t>Obtaining the appropriate user’s permissions to edit a </a:t>
            </a:r>
            <a:r>
              <a:rPr lang="en-US" sz="5000" dirty="0" smtClean="0"/>
              <a:t>plan</a:t>
            </a:r>
            <a:r>
              <a:rPr lang="en-US" sz="5000" dirty="0"/>
              <a:t>;</a:t>
            </a:r>
          </a:p>
          <a:p>
            <a:pPr lvl="1"/>
            <a:r>
              <a:rPr lang="en-US" sz="5000" dirty="0"/>
              <a:t>Functionality of the portal; and</a:t>
            </a:r>
          </a:p>
          <a:p>
            <a:pPr lvl="1"/>
            <a:r>
              <a:rPr lang="en-US" sz="5000" dirty="0"/>
              <a:t>How to formally submit the </a:t>
            </a:r>
            <a:r>
              <a:rPr lang="en-US" sz="5000" dirty="0" smtClean="0"/>
              <a:t>State </a:t>
            </a:r>
            <a:r>
              <a:rPr lang="en-US" sz="5000" dirty="0"/>
              <a:t>plan.</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19</a:t>
            </a:fld>
            <a:endParaRPr lang="en-US" dirty="0"/>
          </a:p>
        </p:txBody>
      </p:sp>
    </p:spTree>
    <p:extLst>
      <p:ext uri="{BB962C8B-B14F-4D97-AF65-F5344CB8AC3E}">
        <p14:creationId xmlns:p14="http://schemas.microsoft.com/office/powerpoint/2010/main" val="127546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Portal Overview: </a:t>
            </a:r>
            <a:r>
              <a:rPr lang="en-US" dirty="0" smtClean="0">
                <a:effectLst/>
              </a:rPr>
              <a:t>Development </a:t>
            </a:r>
            <a:r>
              <a:rPr lang="en-US" dirty="0">
                <a:effectLst/>
              </a:rPr>
              <a:t>of State Plan </a:t>
            </a:r>
            <a:endParaRPr lang="en-US" dirty="0"/>
          </a:p>
        </p:txBody>
      </p:sp>
      <p:sp>
        <p:nvSpPr>
          <p:cNvPr id="3" name="Content Placeholder 2"/>
          <p:cNvSpPr>
            <a:spLocks noGrp="1"/>
          </p:cNvSpPr>
          <p:nvPr>
            <p:ph idx="1"/>
          </p:nvPr>
        </p:nvSpPr>
        <p:spPr/>
        <p:txBody>
          <a:bodyPr>
            <a:normAutofit lnSpcReduction="10000"/>
          </a:bodyPr>
          <a:lstStyle/>
          <a:p>
            <a:r>
              <a:rPr lang="en-US" dirty="0"/>
              <a:t>Material developed prior to the portal’s availability can be copied into the appropriate sections of the portal</a:t>
            </a:r>
          </a:p>
          <a:p>
            <a:r>
              <a:rPr lang="en-US" dirty="0" smtClean="0"/>
              <a:t>The portal will allow users to paste </a:t>
            </a:r>
            <a:r>
              <a:rPr lang="en-US" dirty="0"/>
              <a:t>and </a:t>
            </a:r>
            <a:r>
              <a:rPr lang="en-US" dirty="0" smtClean="0"/>
              <a:t>save content into the appropriate section of a Plan.</a:t>
            </a:r>
          </a:p>
          <a:p>
            <a:r>
              <a:rPr lang="en-US" dirty="0" smtClean="0"/>
              <a:t>Saving information into one section of a Plan will not effect users working on other sections of the plan.</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spTree>
    <p:extLst>
      <p:ext uri="{BB962C8B-B14F-4D97-AF65-F5344CB8AC3E}">
        <p14:creationId xmlns:p14="http://schemas.microsoft.com/office/powerpoint/2010/main" val="747804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Portal Overview: </a:t>
            </a:r>
            <a:r>
              <a:rPr lang="en-US" dirty="0">
                <a:effectLst/>
              </a:rPr>
              <a:t>Development of State Plan </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pic>
        <p:nvPicPr>
          <p:cNvPr id="6" name="Content Placeholder 5" descr="Screen print of the data entry screen for the Unified State Plan. For simplicity, each questions will have its own screen into which people can paste the answer to a sincle questions. This will help prevent people overwriting each others' work." title="Example of textbox"/>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800099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24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Portal Overview: </a:t>
            </a:r>
            <a:r>
              <a:rPr lang="en-US" dirty="0">
                <a:effectLst/>
              </a:rPr>
              <a:t>Development of State Plan </a:t>
            </a:r>
            <a:endParaRPr lang="en-US" dirty="0"/>
          </a:p>
        </p:txBody>
      </p:sp>
      <p:sp>
        <p:nvSpPr>
          <p:cNvPr id="3" name="Content Placeholder 2"/>
          <p:cNvSpPr>
            <a:spLocks noGrp="1"/>
          </p:cNvSpPr>
          <p:nvPr>
            <p:ph idx="1"/>
          </p:nvPr>
        </p:nvSpPr>
        <p:spPr/>
        <p:txBody>
          <a:bodyPr>
            <a:normAutofit fontScale="92500" lnSpcReduction="10000"/>
          </a:bodyPr>
          <a:lstStyle/>
          <a:p>
            <a:r>
              <a:rPr lang="en-US" dirty="0"/>
              <a:t>Users will have access to the relevant sections of the Plan.  The program-specific elements within each P</a:t>
            </a:r>
            <a:r>
              <a:rPr lang="en-US" dirty="0" smtClean="0"/>
              <a:t>lan </a:t>
            </a:r>
            <a:r>
              <a:rPr lang="en-US" dirty="0"/>
              <a:t>can be completed </a:t>
            </a:r>
            <a:r>
              <a:rPr lang="en-US" dirty="0" smtClean="0"/>
              <a:t>by staff within the State independent of the other sections of the Plan.</a:t>
            </a:r>
            <a:endParaRPr lang="en-US" dirty="0"/>
          </a:p>
          <a:p>
            <a:r>
              <a:rPr lang="en-US" dirty="0"/>
              <a:t>For example, </a:t>
            </a:r>
            <a:r>
              <a:rPr lang="en-US" dirty="0" smtClean="0"/>
              <a:t>the Adult </a:t>
            </a:r>
            <a:r>
              <a:rPr lang="en-US" dirty="0"/>
              <a:t>Education &amp; Literacy </a:t>
            </a:r>
            <a:r>
              <a:rPr lang="en-US" dirty="0" smtClean="0"/>
              <a:t>Program’s section of the State Plan can be developed by the authorized staff in the State. </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22</a:t>
            </a:fld>
            <a:endParaRPr lang="en-US" dirty="0"/>
          </a:p>
        </p:txBody>
      </p:sp>
    </p:spTree>
    <p:extLst>
      <p:ext uri="{BB962C8B-B14F-4D97-AF65-F5344CB8AC3E}">
        <p14:creationId xmlns:p14="http://schemas.microsoft.com/office/powerpoint/2010/main" val="2772395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Portal Overview: </a:t>
            </a:r>
            <a:r>
              <a:rPr lang="en-US" dirty="0">
                <a:effectLst/>
              </a:rPr>
              <a:t>Development of State Plan </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23</a:t>
            </a:fld>
            <a:endParaRPr lang="en-US" dirty="0"/>
          </a:p>
        </p:txBody>
      </p:sp>
      <p:pic>
        <p:nvPicPr>
          <p:cNvPr id="6" name="Content Placeholder 5" descr="Screen shot of Adult Education &amp; Literacy portion of the Unified State Plan" title="Adult Ed Plan"/>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53985" y="1600200"/>
            <a:ext cx="6731230" cy="4525963"/>
          </a:xfrm>
          <a:prstGeom prst="rect">
            <a:avLst/>
          </a:prstGeom>
          <a:noFill/>
          <a:ln>
            <a:noFill/>
          </a:ln>
          <a:effectLst>
            <a:glow rad="1397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1909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Overview: Plan Submission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Once the State is finished developing </a:t>
            </a:r>
            <a:r>
              <a:rPr lang="en-US" dirty="0" smtClean="0"/>
              <a:t>its </a:t>
            </a:r>
            <a:r>
              <a:rPr lang="en-US" dirty="0"/>
              <a:t>Unified or Combined State Plan, the State will be able to submit the entire plan </a:t>
            </a:r>
            <a:r>
              <a:rPr lang="en-US" dirty="0" smtClean="0"/>
              <a:t>to the Departments through </a:t>
            </a:r>
            <a:r>
              <a:rPr lang="en-US" dirty="0"/>
              <a:t>the portal.</a:t>
            </a:r>
          </a:p>
          <a:p>
            <a:pPr lvl="0"/>
            <a:r>
              <a:rPr lang="en-US" dirty="0"/>
              <a:t>Once submitted, the plan will be </a:t>
            </a:r>
            <a:r>
              <a:rPr lang="en-US" dirty="0" smtClean="0"/>
              <a:t>available </a:t>
            </a:r>
            <a:r>
              <a:rPr lang="en-US" dirty="0"/>
              <a:t>to the Department of Labor, the Department of Education and any other Federal agency that may be included in the </a:t>
            </a:r>
            <a:r>
              <a:rPr lang="en-US" dirty="0" smtClean="0"/>
              <a:t>Plan.</a:t>
            </a:r>
            <a:endParaRPr lang="en-US" dirty="0"/>
          </a:p>
          <a:p>
            <a:pPr lvl="0"/>
            <a:r>
              <a:rPr lang="en-US" dirty="0"/>
              <a:t>The submission date and date the plan is received will be the same.   </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24</a:t>
            </a:fld>
            <a:endParaRPr lang="en-US" dirty="0"/>
          </a:p>
        </p:txBody>
      </p:sp>
    </p:spTree>
    <p:extLst>
      <p:ext uri="{BB962C8B-B14F-4D97-AF65-F5344CB8AC3E}">
        <p14:creationId xmlns:p14="http://schemas.microsoft.com/office/powerpoint/2010/main" val="325717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States Can be Doing Now</a:t>
            </a:r>
            <a:endParaRPr lang="en-US" dirty="0"/>
          </a:p>
        </p:txBody>
      </p:sp>
      <p:sp>
        <p:nvSpPr>
          <p:cNvPr id="5" name="Content Placeholder 4"/>
          <p:cNvSpPr>
            <a:spLocks noGrp="1"/>
          </p:cNvSpPr>
          <p:nvPr>
            <p:ph idx="1"/>
          </p:nvPr>
        </p:nvSpPr>
        <p:spPr/>
        <p:txBody>
          <a:bodyPr>
            <a:normAutofit/>
          </a:bodyPr>
          <a:lstStyle/>
          <a:p>
            <a:r>
              <a:rPr lang="en-US" dirty="0" smtClean="0"/>
              <a:t>Ensure State Workforce Development Boards become WIOA-compliant.</a:t>
            </a:r>
          </a:p>
          <a:p>
            <a:r>
              <a:rPr lang="en-US" dirty="0" smtClean="0"/>
              <a:t>Engage Boards in planning responsibilities now.</a:t>
            </a:r>
          </a:p>
        </p:txBody>
      </p:sp>
    </p:spTree>
    <p:extLst>
      <p:ext uri="{BB962C8B-B14F-4D97-AF65-F5344CB8AC3E}">
        <p14:creationId xmlns:p14="http://schemas.microsoft.com/office/powerpoint/2010/main" val="3808123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States Can be Doing Now</a:t>
            </a:r>
            <a:endParaRPr lang="en-US" dirty="0"/>
          </a:p>
        </p:txBody>
      </p:sp>
      <p:sp>
        <p:nvSpPr>
          <p:cNvPr id="3" name="Content Placeholder 2"/>
          <p:cNvSpPr>
            <a:spLocks noGrp="1"/>
          </p:cNvSpPr>
          <p:nvPr>
            <p:ph idx="1"/>
          </p:nvPr>
        </p:nvSpPr>
        <p:spPr/>
        <p:txBody>
          <a:bodyPr>
            <a:normAutofit fontScale="92500"/>
          </a:bodyPr>
          <a:lstStyle/>
          <a:p>
            <a:r>
              <a:rPr lang="en-US" dirty="0" smtClean="0"/>
              <a:t>Ensure all appropriate stakeholders are at the planning table – e.g., hold joint conversations, rather than separate ones.</a:t>
            </a:r>
          </a:p>
          <a:p>
            <a:r>
              <a:rPr lang="en-US" dirty="0" smtClean="0"/>
              <a:t>Build new and strengthen existing partnerships.</a:t>
            </a:r>
          </a:p>
          <a:p>
            <a:r>
              <a:rPr lang="en-US" dirty="0" smtClean="0"/>
              <a:t>Find new ways to align core and combined programs, as well as required and optional partners in WIOA’s one-stop delivery system.</a:t>
            </a:r>
          </a:p>
        </p:txBody>
      </p:sp>
    </p:spTree>
    <p:extLst>
      <p:ext uri="{BB962C8B-B14F-4D97-AF65-F5344CB8AC3E}">
        <p14:creationId xmlns:p14="http://schemas.microsoft.com/office/powerpoint/2010/main" val="4258835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States Can be Doing Now</a:t>
            </a:r>
            <a:endParaRPr lang="en-US" dirty="0"/>
          </a:p>
        </p:txBody>
      </p:sp>
      <p:sp>
        <p:nvSpPr>
          <p:cNvPr id="3" name="Content Placeholder 2"/>
          <p:cNvSpPr>
            <a:spLocks noGrp="1"/>
          </p:cNvSpPr>
          <p:nvPr>
            <p:ph idx="1"/>
          </p:nvPr>
        </p:nvSpPr>
        <p:spPr/>
        <p:txBody>
          <a:bodyPr/>
          <a:lstStyle/>
          <a:p>
            <a:r>
              <a:rPr lang="en-US" dirty="0" smtClean="0"/>
              <a:t>Use the WIOA statute, Notice of Proposed Rulemaking, and proposed Information Collection Request (ICR) as a guide for discussions and preliminary</a:t>
            </a:r>
            <a:r>
              <a:rPr lang="en-US" dirty="0" smtClean="0">
                <a:solidFill>
                  <a:srgbClr val="FF0000"/>
                </a:solidFill>
              </a:rPr>
              <a:t> </a:t>
            </a:r>
            <a:r>
              <a:rPr lang="en-US" dirty="0" smtClean="0"/>
              <a:t>planning until the final ICR is available</a:t>
            </a:r>
            <a:endParaRPr lang="en-US" dirty="0"/>
          </a:p>
        </p:txBody>
      </p:sp>
    </p:spTree>
    <p:extLst>
      <p:ext uri="{BB962C8B-B14F-4D97-AF65-F5344CB8AC3E}">
        <p14:creationId xmlns:p14="http://schemas.microsoft.com/office/powerpoint/2010/main" val="1443809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States Can be Doing Now</a:t>
            </a:r>
            <a:endParaRPr lang="en-US" dirty="0"/>
          </a:p>
        </p:txBody>
      </p:sp>
      <p:sp>
        <p:nvSpPr>
          <p:cNvPr id="3" name="Content Placeholder 2"/>
          <p:cNvSpPr>
            <a:spLocks noGrp="1"/>
          </p:cNvSpPr>
          <p:nvPr>
            <p:ph idx="1"/>
          </p:nvPr>
        </p:nvSpPr>
        <p:spPr>
          <a:solidFill>
            <a:schemeClr val="bg1"/>
          </a:solidFill>
        </p:spPr>
        <p:txBody>
          <a:bodyPr/>
          <a:lstStyle/>
          <a:p>
            <a:r>
              <a:rPr lang="en-US" dirty="0" smtClean="0">
                <a:solidFill>
                  <a:schemeClr val="tx2">
                    <a:lumMod val="75000"/>
                  </a:schemeClr>
                </a:solidFill>
              </a:rPr>
              <a:t>Conduct an economic and labor market analysis of the State and its regions.</a:t>
            </a:r>
          </a:p>
          <a:p>
            <a:r>
              <a:rPr lang="en-US" dirty="0" smtClean="0">
                <a:solidFill>
                  <a:schemeClr val="tx2">
                    <a:lumMod val="75000"/>
                  </a:schemeClr>
                </a:solidFill>
              </a:rPr>
              <a:t>Using the above analysis, develop the essential elements of the State’s vision and strategic plan.</a:t>
            </a:r>
            <a:endParaRPr lang="en-US" dirty="0">
              <a:solidFill>
                <a:schemeClr val="tx2">
                  <a:lumMod val="75000"/>
                </a:schemeClr>
              </a:solidFill>
            </a:endParaRPr>
          </a:p>
        </p:txBody>
      </p:sp>
    </p:spTree>
    <p:extLst>
      <p:ext uri="{BB962C8B-B14F-4D97-AF65-F5344CB8AC3E}">
        <p14:creationId xmlns:p14="http://schemas.microsoft.com/office/powerpoint/2010/main" val="478513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States Can be Doing Now</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tx2">
                    <a:lumMod val="75000"/>
                  </a:schemeClr>
                </a:solidFill>
              </a:rPr>
              <a:t>Become </a:t>
            </a:r>
            <a:r>
              <a:rPr lang="en-US" dirty="0">
                <a:solidFill>
                  <a:schemeClr val="tx2">
                    <a:lumMod val="75000"/>
                  </a:schemeClr>
                </a:solidFill>
              </a:rPr>
              <a:t>familiar with the program-specific requirements, regardless of whether a State is submitting a Unified or Combined State Plan, such as public hearings, public comment timeline, or input from </a:t>
            </a:r>
            <a:r>
              <a:rPr lang="en-US" dirty="0" smtClean="0">
                <a:solidFill>
                  <a:schemeClr val="tx2">
                    <a:lumMod val="75000"/>
                  </a:schemeClr>
                </a:solidFill>
              </a:rPr>
              <a:t>stakeholders. </a:t>
            </a:r>
          </a:p>
        </p:txBody>
      </p:sp>
    </p:spTree>
    <p:extLst>
      <p:ext uri="{BB962C8B-B14F-4D97-AF65-F5344CB8AC3E}">
        <p14:creationId xmlns:p14="http://schemas.microsoft.com/office/powerpoint/2010/main" val="3573464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7" name="Content Placeholder 2"/>
          <p:cNvSpPr txBox="1">
            <a:spLocks/>
          </p:cNvSpPr>
          <p:nvPr/>
        </p:nvSpPr>
        <p:spPr>
          <a:xfrm>
            <a:off x="609601" y="1155700"/>
            <a:ext cx="6858000" cy="2514599"/>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Font typeface="Arial" pitchFamily="34" charset="0"/>
              <a:buNone/>
            </a:pPr>
            <a:r>
              <a:rPr lang="en-US" sz="2700" b="1" dirty="0" smtClean="0"/>
              <a:t>Heather Fleck</a:t>
            </a:r>
          </a:p>
          <a:p>
            <a:pPr marL="0" indent="0">
              <a:spcAft>
                <a:spcPts val="0"/>
              </a:spcAft>
              <a:buFont typeface="Arial" pitchFamily="34" charset="0"/>
              <a:buNone/>
            </a:pPr>
            <a:r>
              <a:rPr lang="en-US" sz="2700" dirty="0" smtClean="0"/>
              <a:t>Unit Chief, Governance</a:t>
            </a:r>
          </a:p>
          <a:p>
            <a:pPr marL="0" indent="0">
              <a:spcAft>
                <a:spcPts val="0"/>
              </a:spcAft>
              <a:buFont typeface="Arial" pitchFamily="34" charset="0"/>
              <a:buNone/>
            </a:pPr>
            <a:r>
              <a:rPr lang="en-US" sz="2700" dirty="0" smtClean="0"/>
              <a:t>Employment and Training Administration, U.S. Department of Labor</a:t>
            </a:r>
            <a:endParaRPr lang="en-US" sz="2700" dirty="0"/>
          </a:p>
        </p:txBody>
      </p:sp>
      <p:sp>
        <p:nvSpPr>
          <p:cNvPr id="9" name="Content Placeholder 2"/>
          <p:cNvSpPr txBox="1">
            <a:spLocks/>
          </p:cNvSpPr>
          <p:nvPr/>
        </p:nvSpPr>
        <p:spPr>
          <a:xfrm>
            <a:off x="609602" y="3810000"/>
            <a:ext cx="6857999" cy="25908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700" b="1" dirty="0" smtClean="0"/>
              <a:t>Karla Ver Bryck Block</a:t>
            </a:r>
          </a:p>
          <a:p>
            <a:pPr marL="0" indent="0">
              <a:buFont typeface="Arial" pitchFamily="34" charset="0"/>
              <a:buNone/>
            </a:pPr>
            <a:r>
              <a:rPr lang="en-US" sz="2700" dirty="0" smtClean="0"/>
              <a:t>Team Leader, Monitoring and Administration Team</a:t>
            </a:r>
          </a:p>
          <a:p>
            <a:pPr marL="0" indent="0">
              <a:buFont typeface="Arial" pitchFamily="34" charset="0"/>
              <a:buNone/>
            </a:pPr>
            <a:r>
              <a:rPr lang="en-US" sz="2700" dirty="0" smtClean="0"/>
              <a:t>Office of Career, Technical and Adult Education, U.S. Department of Education</a:t>
            </a:r>
            <a:endParaRPr lang="en-US" sz="2700"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a:t>
            </a:fld>
            <a:endParaRPr lang="en-US" dirty="0"/>
          </a:p>
        </p:txBody>
      </p:sp>
      <p:sp>
        <p:nvSpPr>
          <p:cNvPr id="6" name="Footer Placeholder 5"/>
          <p:cNvSpPr>
            <a:spLocks noGrp="1"/>
          </p:cNvSpPr>
          <p:nvPr>
            <p:ph type="ftr" sz="quarter" idx="11"/>
          </p:nvPr>
        </p:nvSpPr>
        <p:spPr>
          <a:xfrm>
            <a:off x="3048000" y="6324600"/>
            <a:ext cx="2895600" cy="365125"/>
          </a:xfrm>
        </p:spPr>
        <p:txBody>
          <a:bodyPr/>
          <a:lstStyle/>
          <a:p>
            <a:r>
              <a:rPr lang="en-US" dirty="0" smtClean="0"/>
              <a:t>#</a:t>
            </a:r>
            <a:endParaRPr lang="en-US" dirty="0"/>
          </a:p>
        </p:txBody>
      </p:sp>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States Can be Doing Now</a:t>
            </a:r>
            <a:endParaRPr lang="en-US" dirty="0"/>
          </a:p>
        </p:txBody>
      </p:sp>
      <p:sp>
        <p:nvSpPr>
          <p:cNvPr id="3" name="Content Placeholder 2"/>
          <p:cNvSpPr>
            <a:spLocks noGrp="1"/>
          </p:cNvSpPr>
          <p:nvPr>
            <p:ph idx="1"/>
          </p:nvPr>
        </p:nvSpPr>
        <p:spPr/>
        <p:txBody>
          <a:bodyPr/>
          <a:lstStyle/>
          <a:p>
            <a:r>
              <a:rPr lang="en-US" dirty="0" smtClean="0">
                <a:solidFill>
                  <a:schemeClr val="tx2">
                    <a:lumMod val="75000"/>
                  </a:schemeClr>
                </a:solidFill>
              </a:rPr>
              <a:t>Reassess the one-stop delivery system together with your core programs and combined program partners.</a:t>
            </a:r>
          </a:p>
          <a:p>
            <a:r>
              <a:rPr lang="en-US" dirty="0" smtClean="0">
                <a:solidFill>
                  <a:schemeClr val="tx2">
                    <a:lumMod val="75000"/>
                  </a:schemeClr>
                </a:solidFill>
              </a:rPr>
              <a:t>Reassess the State and Local Workforce Development Boards duties and responsibilities</a:t>
            </a:r>
            <a:endParaRPr lang="en-US" dirty="0">
              <a:solidFill>
                <a:schemeClr val="tx2">
                  <a:lumMod val="75000"/>
                </a:schemeClr>
              </a:solidFill>
            </a:endParaRPr>
          </a:p>
        </p:txBody>
      </p:sp>
    </p:spTree>
    <p:extLst>
      <p:ext uri="{BB962C8B-B14F-4D97-AF65-F5344CB8AC3E}">
        <p14:creationId xmlns:p14="http://schemas.microsoft.com/office/powerpoint/2010/main" val="896793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States Can be Doing Now</a:t>
            </a:r>
            <a:endParaRPr lang="en-US" dirty="0"/>
          </a:p>
        </p:txBody>
      </p:sp>
      <p:sp>
        <p:nvSpPr>
          <p:cNvPr id="3" name="Content Placeholder 2"/>
          <p:cNvSpPr>
            <a:spLocks noGrp="1"/>
          </p:cNvSpPr>
          <p:nvPr>
            <p:ph idx="1"/>
          </p:nvPr>
        </p:nvSpPr>
        <p:spPr/>
        <p:txBody>
          <a:bodyPr/>
          <a:lstStyle/>
          <a:p>
            <a:r>
              <a:rPr lang="en-US" dirty="0" smtClean="0">
                <a:solidFill>
                  <a:schemeClr val="tx2">
                    <a:lumMod val="75000"/>
                  </a:schemeClr>
                </a:solidFill>
              </a:rPr>
              <a:t>Identify proven and new, innovative approaches to: </a:t>
            </a:r>
          </a:p>
          <a:p>
            <a:pPr lvl="1"/>
            <a:r>
              <a:rPr lang="en-US" dirty="0" smtClean="0">
                <a:solidFill>
                  <a:schemeClr val="tx2">
                    <a:lumMod val="75000"/>
                  </a:schemeClr>
                </a:solidFill>
              </a:rPr>
              <a:t>increase services to disconnected, out-of-school youth; and </a:t>
            </a:r>
          </a:p>
          <a:p>
            <a:pPr lvl="1"/>
            <a:r>
              <a:rPr lang="en-US" dirty="0" smtClean="0">
                <a:solidFill>
                  <a:schemeClr val="tx2">
                    <a:lumMod val="75000"/>
                  </a:schemeClr>
                </a:solidFill>
              </a:rPr>
              <a:t>reconnect youth to education and jobs.</a:t>
            </a:r>
            <a:endParaRPr lang="en-US" dirty="0">
              <a:solidFill>
                <a:schemeClr val="tx2">
                  <a:lumMod val="75000"/>
                </a:schemeClr>
              </a:solidFill>
            </a:endParaRPr>
          </a:p>
        </p:txBody>
      </p:sp>
    </p:spTree>
    <p:extLst>
      <p:ext uri="{BB962C8B-B14F-4D97-AF65-F5344CB8AC3E}">
        <p14:creationId xmlns:p14="http://schemas.microsoft.com/office/powerpoint/2010/main" val="1545372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States Can be Doing Now</a:t>
            </a:r>
            <a:endParaRPr lang="en-US" dirty="0"/>
          </a:p>
        </p:txBody>
      </p:sp>
      <p:sp>
        <p:nvSpPr>
          <p:cNvPr id="3" name="Content Placeholder 2"/>
          <p:cNvSpPr>
            <a:spLocks noGrp="1"/>
          </p:cNvSpPr>
          <p:nvPr>
            <p:ph idx="1"/>
          </p:nvPr>
        </p:nvSpPr>
        <p:spPr>
          <a:solidFill>
            <a:schemeClr val="bg1"/>
          </a:solidFill>
        </p:spPr>
        <p:txBody>
          <a:bodyPr>
            <a:normAutofit/>
          </a:bodyPr>
          <a:lstStyle/>
          <a:p>
            <a:r>
              <a:rPr lang="en-US" dirty="0" smtClean="0">
                <a:solidFill>
                  <a:schemeClr val="tx2">
                    <a:lumMod val="75000"/>
                  </a:schemeClr>
                </a:solidFill>
              </a:rPr>
              <a:t>Become familiar with the Uniform Requirements: </a:t>
            </a:r>
          </a:p>
          <a:p>
            <a:pPr lvl="1"/>
            <a:r>
              <a:rPr lang="en-US" dirty="0" smtClean="0">
                <a:solidFill>
                  <a:schemeClr val="tx2">
                    <a:lumMod val="75000"/>
                  </a:schemeClr>
                </a:solidFill>
              </a:rPr>
              <a:t>2 CFR Part 200</a:t>
            </a:r>
          </a:p>
          <a:p>
            <a:pPr lvl="1"/>
            <a:r>
              <a:rPr lang="en-US" dirty="0" smtClean="0">
                <a:solidFill>
                  <a:schemeClr val="tx2">
                    <a:lumMod val="75000"/>
                  </a:schemeClr>
                </a:solidFill>
              </a:rPr>
              <a:t>2 CFR Part 3474</a:t>
            </a:r>
          </a:p>
          <a:p>
            <a:r>
              <a:rPr lang="en-US" dirty="0" smtClean="0">
                <a:solidFill>
                  <a:schemeClr val="tx2">
                    <a:lumMod val="75000"/>
                  </a:schemeClr>
                </a:solidFill>
              </a:rPr>
              <a:t>Review the Performance ICR</a:t>
            </a:r>
            <a:endParaRPr lang="en-US" dirty="0">
              <a:solidFill>
                <a:schemeClr val="tx2">
                  <a:lumMod val="75000"/>
                </a:schemeClr>
              </a:solidFill>
            </a:endParaRPr>
          </a:p>
        </p:txBody>
      </p:sp>
    </p:spTree>
    <p:extLst>
      <p:ext uri="{BB962C8B-B14F-4D97-AF65-F5344CB8AC3E}">
        <p14:creationId xmlns:p14="http://schemas.microsoft.com/office/powerpoint/2010/main" val="4165416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States Can be Doing Now</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tx2">
                    <a:lumMod val="75000"/>
                  </a:schemeClr>
                </a:solidFill>
              </a:rPr>
              <a:t>Identify any barriers your State may have with the implementation of WIOA so it can develop the necessary plans and strategies to overcome these barriers.  </a:t>
            </a:r>
            <a:endParaRPr lang="en-US" dirty="0">
              <a:solidFill>
                <a:schemeClr val="tx2">
                  <a:lumMod val="75000"/>
                </a:schemeClr>
              </a:solidFill>
            </a:endParaRPr>
          </a:p>
        </p:txBody>
      </p:sp>
    </p:spTree>
    <p:extLst>
      <p:ext uri="{BB962C8B-B14F-4D97-AF65-F5344CB8AC3E}">
        <p14:creationId xmlns:p14="http://schemas.microsoft.com/office/powerpoint/2010/main" val="2368346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Submissions Before Federal Products are Available</a:t>
            </a:r>
            <a:endParaRPr lang="en-US" dirty="0"/>
          </a:p>
        </p:txBody>
      </p:sp>
      <p:sp>
        <p:nvSpPr>
          <p:cNvPr id="3" name="Content Placeholder 2"/>
          <p:cNvSpPr>
            <a:spLocks noGrp="1"/>
          </p:cNvSpPr>
          <p:nvPr>
            <p:ph idx="1"/>
          </p:nvPr>
        </p:nvSpPr>
        <p:spPr>
          <a:xfrm>
            <a:off x="381000" y="1371600"/>
            <a:ext cx="8305800" cy="4724400"/>
          </a:xfrm>
          <a:solidFill>
            <a:schemeClr val="bg1"/>
          </a:solidFill>
        </p:spPr>
        <p:txBody>
          <a:bodyPr>
            <a:normAutofit fontScale="62500" lnSpcReduction="20000"/>
          </a:bodyPr>
          <a:lstStyle/>
          <a:p>
            <a:pPr marL="0" indent="0">
              <a:buNone/>
            </a:pPr>
            <a:r>
              <a:rPr lang="en-US" dirty="0" smtClean="0">
                <a:solidFill>
                  <a:schemeClr val="tx2">
                    <a:lumMod val="75000"/>
                  </a:schemeClr>
                </a:solidFill>
              </a:rPr>
              <a:t>If your state intends to submit its plan prior to release of Federal guidance and portal availability, ensure the following:</a:t>
            </a:r>
          </a:p>
          <a:p>
            <a:pPr lvl="1"/>
            <a:r>
              <a:rPr lang="en-US" sz="3200" dirty="0" smtClean="0">
                <a:solidFill>
                  <a:schemeClr val="tx2">
                    <a:lumMod val="75000"/>
                  </a:schemeClr>
                </a:solidFill>
              </a:rPr>
              <a:t>Planning was conducted with all required parties and a WIOA-compliant board</a:t>
            </a:r>
          </a:p>
          <a:p>
            <a:pPr lvl="1"/>
            <a:r>
              <a:rPr lang="en-US" sz="3200" dirty="0" smtClean="0">
                <a:solidFill>
                  <a:schemeClr val="tx2">
                    <a:lumMod val="75000"/>
                  </a:schemeClr>
                </a:solidFill>
              </a:rPr>
              <a:t>Plan was posted for public comment</a:t>
            </a:r>
          </a:p>
          <a:p>
            <a:pPr lvl="1"/>
            <a:r>
              <a:rPr lang="en-US" sz="3200" dirty="0" smtClean="0">
                <a:solidFill>
                  <a:schemeClr val="tx2">
                    <a:lumMod val="75000"/>
                  </a:schemeClr>
                </a:solidFill>
              </a:rPr>
              <a:t> Plan meets 508 accessibility requirements</a:t>
            </a:r>
            <a:endParaRPr lang="en-US" sz="3200" dirty="0">
              <a:solidFill>
                <a:schemeClr val="tx2">
                  <a:lumMod val="75000"/>
                </a:schemeClr>
              </a:solidFill>
            </a:endParaRPr>
          </a:p>
          <a:p>
            <a:pPr lvl="1"/>
            <a:r>
              <a:rPr lang="en-US" sz="3200" dirty="0" smtClean="0">
                <a:solidFill>
                  <a:schemeClr val="tx2">
                    <a:lumMod val="75000"/>
                  </a:schemeClr>
                </a:solidFill>
              </a:rPr>
              <a:t>Identification of the </a:t>
            </a:r>
            <a:r>
              <a:rPr lang="en-US" sz="3200" dirty="0">
                <a:solidFill>
                  <a:schemeClr val="tx2">
                    <a:lumMod val="75000"/>
                  </a:schemeClr>
                </a:solidFill>
              </a:rPr>
              <a:t>right signatory for the S</a:t>
            </a:r>
            <a:r>
              <a:rPr lang="en-US" sz="3200" dirty="0" smtClean="0">
                <a:solidFill>
                  <a:schemeClr val="tx2">
                    <a:lumMod val="75000"/>
                  </a:schemeClr>
                </a:solidFill>
              </a:rPr>
              <a:t>tate that can submit for all included partner programs </a:t>
            </a:r>
          </a:p>
          <a:p>
            <a:pPr lvl="1"/>
            <a:r>
              <a:rPr lang="en-US" sz="3200" dirty="0" smtClean="0">
                <a:solidFill>
                  <a:schemeClr val="tx2">
                    <a:lumMod val="75000"/>
                  </a:schemeClr>
                </a:solidFill>
              </a:rPr>
              <a:t>Must </a:t>
            </a:r>
            <a:r>
              <a:rPr lang="en-US" sz="3200" dirty="0">
                <a:solidFill>
                  <a:schemeClr val="tx2">
                    <a:lumMod val="75000"/>
                  </a:schemeClr>
                </a:solidFill>
              </a:rPr>
              <a:t>submit to </a:t>
            </a:r>
            <a:r>
              <a:rPr lang="en-US" sz="3200" dirty="0" smtClean="0">
                <a:solidFill>
                  <a:schemeClr val="tx2">
                    <a:lumMod val="75000"/>
                  </a:schemeClr>
                </a:solidFill>
              </a:rPr>
              <a:t>Department of Labor—contact </a:t>
            </a:r>
            <a:r>
              <a:rPr lang="en-US" sz="3200" dirty="0">
                <a:solidFill>
                  <a:schemeClr val="tx2">
                    <a:lumMod val="75000"/>
                  </a:schemeClr>
                </a:solidFill>
              </a:rPr>
              <a:t>your Federal Departments for </a:t>
            </a:r>
            <a:r>
              <a:rPr lang="en-US" sz="3200" dirty="0" smtClean="0">
                <a:solidFill>
                  <a:schemeClr val="tx2">
                    <a:lumMod val="75000"/>
                  </a:schemeClr>
                </a:solidFill>
              </a:rPr>
              <a:t>information </a:t>
            </a:r>
          </a:p>
          <a:p>
            <a:pPr lvl="1"/>
            <a:r>
              <a:rPr lang="en-US" sz="3200" dirty="0" smtClean="0">
                <a:solidFill>
                  <a:schemeClr val="tx2">
                    <a:lumMod val="75000"/>
                  </a:schemeClr>
                </a:solidFill>
              </a:rPr>
              <a:t>May </a:t>
            </a:r>
            <a:r>
              <a:rPr lang="en-US" sz="3200" dirty="0">
                <a:solidFill>
                  <a:schemeClr val="tx2">
                    <a:lumMod val="75000"/>
                  </a:schemeClr>
                </a:solidFill>
              </a:rPr>
              <a:t>be </a:t>
            </a:r>
            <a:r>
              <a:rPr lang="en-US" sz="3200" dirty="0" smtClean="0">
                <a:solidFill>
                  <a:schemeClr val="tx2">
                    <a:lumMod val="75000"/>
                  </a:schemeClr>
                </a:solidFill>
              </a:rPr>
              <a:t>required </a:t>
            </a:r>
            <a:r>
              <a:rPr lang="en-US" sz="3200" dirty="0">
                <a:solidFill>
                  <a:schemeClr val="tx2">
                    <a:lumMod val="75000"/>
                  </a:schemeClr>
                </a:solidFill>
              </a:rPr>
              <a:t>to </a:t>
            </a:r>
            <a:r>
              <a:rPr lang="en-US" sz="3200" dirty="0" smtClean="0">
                <a:solidFill>
                  <a:schemeClr val="tx2">
                    <a:lumMod val="75000"/>
                  </a:schemeClr>
                </a:solidFill>
              </a:rPr>
              <a:t>modify your </a:t>
            </a:r>
            <a:r>
              <a:rPr lang="en-US" sz="3200" dirty="0">
                <a:solidFill>
                  <a:schemeClr val="tx2">
                    <a:lumMod val="75000"/>
                  </a:schemeClr>
                </a:solidFill>
              </a:rPr>
              <a:t>plan once the final ICR is </a:t>
            </a:r>
            <a:r>
              <a:rPr lang="en-US" sz="3200" dirty="0" smtClean="0">
                <a:solidFill>
                  <a:schemeClr val="tx2">
                    <a:lumMod val="75000"/>
                  </a:schemeClr>
                </a:solidFill>
              </a:rPr>
              <a:t>published</a:t>
            </a:r>
          </a:p>
          <a:p>
            <a:pPr lvl="1"/>
            <a:r>
              <a:rPr lang="en-US" sz="3200" dirty="0" smtClean="0">
                <a:solidFill>
                  <a:schemeClr val="tx2">
                    <a:lumMod val="75000"/>
                  </a:schemeClr>
                </a:solidFill>
              </a:rPr>
              <a:t>May be required to enter your plan into the online portal once the portal is available (after publication of the final ICR)</a:t>
            </a:r>
            <a:endParaRPr lang="en-US" sz="3200" dirty="0">
              <a:solidFill>
                <a:schemeClr val="tx2">
                  <a:lumMod val="75000"/>
                </a:schemeClr>
              </a:solidFill>
            </a:endParaRP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34</a:t>
            </a:fld>
            <a:endParaRPr lang="en-US" dirty="0"/>
          </a:p>
        </p:txBody>
      </p:sp>
    </p:spTree>
    <p:extLst>
      <p:ext uri="{BB962C8B-B14F-4D97-AF65-F5344CB8AC3E}">
        <p14:creationId xmlns:p14="http://schemas.microsoft.com/office/powerpoint/2010/main" val="1560641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12475"/>
            <a:ext cx="2846597" cy="2779546"/>
          </a:xfrm>
          <a:prstGeom prst="rect">
            <a:avLst/>
          </a:prstGeom>
        </p:spPr>
      </p:pic>
      <p:sp>
        <p:nvSpPr>
          <p:cNvPr id="14" name="Content Placeholder 13"/>
          <p:cNvSpPr>
            <a:spLocks noGrp="1"/>
          </p:cNvSpPr>
          <p:nvPr>
            <p:ph idx="1"/>
          </p:nvPr>
        </p:nvSpPr>
        <p:spPr>
          <a:xfrm>
            <a:off x="457200" y="2256561"/>
            <a:ext cx="8229600" cy="4267200"/>
          </a:xfrm>
        </p:spPr>
        <p:txBody>
          <a:bodyPr>
            <a:normAutofit fontScale="92500" lnSpcReduction="10000"/>
          </a:bodyPr>
          <a:lstStyle/>
          <a:p>
            <a:pPr>
              <a:spcBef>
                <a:spcPts val="0"/>
              </a:spcBef>
            </a:pPr>
            <a:r>
              <a:rPr lang="en-US" sz="2800" dirty="0" smtClean="0">
                <a:solidFill>
                  <a:schemeClr val="tx2">
                    <a:lumMod val="75000"/>
                  </a:schemeClr>
                </a:solidFill>
              </a:rPr>
              <a:t>Innovation &amp; Opportunity Network</a:t>
            </a:r>
          </a:p>
          <a:p>
            <a:pPr lvl="1"/>
            <a:r>
              <a:rPr lang="en-US" sz="2400" dirty="0">
                <a:hlinkClick r:id="rId4"/>
              </a:rPr>
              <a:t>https://wioa.workforce3one.org</a:t>
            </a:r>
            <a:r>
              <a:rPr lang="en-US" sz="2400" dirty="0" smtClean="0">
                <a:hlinkClick r:id="rId4"/>
              </a:rPr>
              <a:t>/</a:t>
            </a:r>
            <a:endParaRPr lang="en-US" sz="2400" dirty="0" smtClean="0"/>
          </a:p>
          <a:p>
            <a:pPr>
              <a:spcBef>
                <a:spcPts val="0"/>
              </a:spcBef>
            </a:pPr>
            <a:r>
              <a:rPr lang="en-US" sz="2800" dirty="0" smtClean="0">
                <a:solidFill>
                  <a:schemeClr val="tx2">
                    <a:lumMod val="75000"/>
                  </a:schemeClr>
                </a:solidFill>
              </a:rPr>
              <a:t>ETA WIOA page</a:t>
            </a:r>
          </a:p>
          <a:p>
            <a:pPr lvl="1">
              <a:spcBef>
                <a:spcPts val="0"/>
              </a:spcBef>
              <a:spcAft>
                <a:spcPts val="1200"/>
              </a:spcAft>
            </a:pPr>
            <a:r>
              <a:rPr lang="en-US" sz="2400" dirty="0" smtClean="0"/>
              <a:t> </a:t>
            </a:r>
            <a:r>
              <a:rPr lang="en-US" sz="2400" dirty="0" smtClean="0">
                <a:hlinkClick r:id="rId5"/>
              </a:rPr>
              <a:t>www.doleta.gov/wioa</a:t>
            </a:r>
            <a:endParaRPr lang="en-US" sz="2400" dirty="0" smtClean="0"/>
          </a:p>
          <a:p>
            <a:pPr>
              <a:spcBef>
                <a:spcPts val="0"/>
              </a:spcBef>
            </a:pPr>
            <a:r>
              <a:rPr lang="en-US" sz="2800" dirty="0" smtClean="0">
                <a:solidFill>
                  <a:schemeClr val="tx2">
                    <a:lumMod val="75000"/>
                  </a:schemeClr>
                </a:solidFill>
              </a:rPr>
              <a:t>Resources on Adult Education and WIOA</a:t>
            </a:r>
          </a:p>
          <a:p>
            <a:pPr lvl="1"/>
            <a:r>
              <a:rPr lang="en-US" sz="2400" u="sng" dirty="0">
                <a:hlinkClick r:id="rId6"/>
              </a:rPr>
              <a:t>http://www2.ed.gov/about/offices/list/ovae/pi/AdultEd/wioa-reauthorization.html</a:t>
            </a:r>
            <a:endParaRPr lang="en-US" sz="2400" dirty="0"/>
          </a:p>
          <a:p>
            <a:r>
              <a:rPr lang="en-US" dirty="0" smtClean="0"/>
              <a:t>Resources available through RSA </a:t>
            </a:r>
          </a:p>
          <a:p>
            <a:pPr lvl="1"/>
            <a:r>
              <a:rPr lang="en-US" dirty="0" smtClean="0">
                <a:hlinkClick r:id="rId7"/>
              </a:rPr>
              <a:t>http://rsa.ed.gov</a:t>
            </a:r>
            <a:r>
              <a:rPr lang="en-US" dirty="0" smtClean="0"/>
              <a:t> </a:t>
            </a:r>
          </a:p>
        </p:txBody>
      </p:sp>
    </p:spTree>
    <p:extLst>
      <p:ext uri="{BB962C8B-B14F-4D97-AF65-F5344CB8AC3E}">
        <p14:creationId xmlns:p14="http://schemas.microsoft.com/office/powerpoint/2010/main" val="328932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36</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696"/>
          <a:stretch/>
        </p:blipFill>
        <p:spPr>
          <a:xfrm>
            <a:off x="0" y="1143000"/>
            <a:ext cx="9144000" cy="5715000"/>
          </a:xfrm>
          <a:prstGeom prst="rect">
            <a:avLst/>
          </a:prstGeom>
        </p:spPr>
      </p:pic>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 y="6324600"/>
            <a:ext cx="9147949" cy="533400"/>
          </a:xfrm>
        </p:spPr>
        <p:txBody>
          <a:bodyPr>
            <a:normAutofit/>
          </a:bodyPr>
          <a:lstStyle/>
          <a:p>
            <a:pPr marL="0" indent="0" algn="ctr">
              <a:spcAft>
                <a:spcPts val="0"/>
              </a:spcAft>
              <a:buNone/>
            </a:pPr>
            <a:r>
              <a:rPr lang="en-US" sz="2400" dirty="0" smtClean="0">
                <a:hlinkClick r:id="rId3"/>
              </a:rPr>
              <a:t>www.workforce3one.org</a:t>
            </a:r>
            <a:r>
              <a:rPr lang="en-US" sz="2400" dirty="0" smtClean="0"/>
              <a:t> </a:t>
            </a:r>
            <a:endParaRPr lang="en-US" sz="2400" dirty="0"/>
          </a:p>
        </p:txBody>
      </p:sp>
      <p:sp>
        <p:nvSpPr>
          <p:cNvPr id="17" name="Rectangle 16"/>
          <p:cNvSpPr/>
          <p:nvPr/>
        </p:nvSpPr>
        <p:spPr>
          <a:xfrm>
            <a:off x="6629400" y="6324600"/>
            <a:ext cx="1752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10453" b="21753"/>
          <a:stretch/>
        </p:blipFill>
        <p:spPr>
          <a:xfrm>
            <a:off x="2273300" y="5549900"/>
            <a:ext cx="4624774" cy="934338"/>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 y="-12700"/>
            <a:ext cx="9156700" cy="4051300"/>
          </a:xfrm>
          <a:prstGeom prst="rect">
            <a:avLst/>
          </a:prstGeom>
        </p:spPr>
      </p:pic>
      <p:pic>
        <p:nvPicPr>
          <p:cNvPr id="11" name="Picture 10">
            <a:hlinkClick r:id="rId3"/>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8407" b="88850" l="2945" r="100000"/>
                    </a14:imgEffect>
                  </a14:imgLayer>
                </a14:imgProps>
              </a:ext>
              <a:ext uri="{28A0092B-C50C-407E-A947-70E740481C1C}">
                <a14:useLocalDpi xmlns:a14="http://schemas.microsoft.com/office/drawing/2010/main" val="0"/>
              </a:ext>
            </a:extLst>
          </a:blip>
          <a:srcRect t="38356" r="885" b="5480"/>
          <a:stretch/>
        </p:blipFill>
        <p:spPr>
          <a:xfrm>
            <a:off x="609600" y="2819400"/>
            <a:ext cx="8534400" cy="3124200"/>
          </a:xfrm>
          <a:prstGeom prst="rect">
            <a:avLst/>
          </a:prstGeom>
        </p:spPr>
      </p:pic>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7" name="Content Placeholder 2"/>
          <p:cNvSpPr txBox="1">
            <a:spLocks/>
          </p:cNvSpPr>
          <p:nvPr/>
        </p:nvSpPr>
        <p:spPr>
          <a:xfrm>
            <a:off x="914400" y="1371600"/>
            <a:ext cx="7086600" cy="22098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700" b="1" dirty="0" smtClean="0"/>
              <a:t>Jim Doyle</a:t>
            </a:r>
          </a:p>
          <a:p>
            <a:pPr marL="0" indent="0">
              <a:buFont typeface="Arial" pitchFamily="34" charset="0"/>
              <a:buNone/>
            </a:pPr>
            <a:r>
              <a:rPr lang="en-US" sz="2700" dirty="0" smtClean="0"/>
              <a:t>V.R. Program Specialist</a:t>
            </a:r>
          </a:p>
          <a:p>
            <a:pPr marL="0" indent="0">
              <a:buFont typeface="Arial" pitchFamily="34" charset="0"/>
              <a:buNone/>
            </a:pPr>
            <a:r>
              <a:rPr lang="en-US" sz="2700" dirty="0" smtClean="0"/>
              <a:t>Rehabilitation Services Administration, U.S. Department of Education</a:t>
            </a:r>
            <a:endParaRPr lang="en-US" sz="2700" b="1"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8" name="Content Placeholder 2"/>
          <p:cNvSpPr txBox="1">
            <a:spLocks/>
          </p:cNvSpPr>
          <p:nvPr/>
        </p:nvSpPr>
        <p:spPr>
          <a:xfrm>
            <a:off x="914400" y="3886200"/>
            <a:ext cx="7086600" cy="2398986"/>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700" b="1" dirty="0" smtClean="0"/>
              <a:t>Brian Miller</a:t>
            </a:r>
          </a:p>
          <a:p>
            <a:pPr marL="0" indent="0">
              <a:buFont typeface="Arial" pitchFamily="34" charset="0"/>
              <a:buNone/>
            </a:pPr>
            <a:r>
              <a:rPr lang="en-US" sz="2700" dirty="0" smtClean="0"/>
              <a:t>V.R. Program Specialist</a:t>
            </a:r>
            <a:endParaRPr lang="en-US" sz="2700" b="1" dirty="0" smtClean="0"/>
          </a:p>
          <a:p>
            <a:pPr marL="0" indent="0">
              <a:buFont typeface="Arial" pitchFamily="34" charset="0"/>
              <a:buNone/>
            </a:pPr>
            <a:r>
              <a:rPr lang="en-US" sz="2700" dirty="0" smtClean="0"/>
              <a:t>Rehabilitation Services Administration, U.S. Department of Education</a:t>
            </a:r>
            <a:endParaRPr lang="en-US" sz="2700" b="1" dirty="0"/>
          </a:p>
        </p:txBody>
      </p:sp>
    </p:spTree>
    <p:extLst>
      <p:ext uri="{BB962C8B-B14F-4D97-AF65-F5344CB8AC3E}">
        <p14:creationId xmlns:p14="http://schemas.microsoft.com/office/powerpoint/2010/main" val="1218263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967" r="11218"/>
          <a:stretch/>
        </p:blipFill>
        <p:spPr>
          <a:xfrm>
            <a:off x="0" y="1143000"/>
            <a:ext cx="2634018" cy="5715000"/>
          </a:xfrm>
          <a:prstGeom prst="rect">
            <a:avLst/>
          </a:prstGeom>
        </p:spPr>
      </p:pic>
      <p:sp>
        <p:nvSpPr>
          <p:cNvPr id="2" name="Title 1"/>
          <p:cNvSpPr>
            <a:spLocks noGrp="1"/>
          </p:cNvSpPr>
          <p:nvPr>
            <p:ph type="title"/>
          </p:nvPr>
        </p:nvSpPr>
        <p:spPr/>
        <p:txBody>
          <a:bodyPr/>
          <a:lstStyle/>
          <a:p>
            <a:r>
              <a:rPr lang="en-US" dirty="0" smtClean="0"/>
              <a:t>Here’s what you can expect to get out of this webinar!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10" name="TextBox 9"/>
          <p:cNvSpPr txBox="1"/>
          <p:nvPr/>
        </p:nvSpPr>
        <p:spPr>
          <a:xfrm>
            <a:off x="2418496" y="1752600"/>
            <a:ext cx="6380897" cy="3447098"/>
          </a:xfrm>
          <a:prstGeom prst="rect">
            <a:avLst/>
          </a:prstGeom>
          <a:noFill/>
        </p:spPr>
        <p:txBody>
          <a:bodyPr wrap="square" rtlCol="0">
            <a:spAutoFit/>
          </a:bodyPr>
          <a:lstStyle/>
          <a:p>
            <a:pPr marL="514350" indent="-514350">
              <a:spcAft>
                <a:spcPts val="3000"/>
              </a:spcAft>
              <a:buFont typeface="+mj-lt"/>
              <a:buAutoNum type="arabicPeriod"/>
            </a:pPr>
            <a:r>
              <a:rPr lang="en-US" sz="2800" dirty="0" smtClean="0">
                <a:solidFill>
                  <a:schemeClr val="tx2">
                    <a:lumMod val="75000"/>
                  </a:schemeClr>
                </a:solidFill>
                <a:latin typeface="Arial" pitchFamily="34" charset="0"/>
                <a:cs typeface="Arial" pitchFamily="34" charset="0"/>
              </a:rPr>
              <a:t>Federal timeline for key planning products</a:t>
            </a:r>
          </a:p>
          <a:p>
            <a:pPr marL="514350" indent="-514350">
              <a:spcAft>
                <a:spcPts val="3000"/>
              </a:spcAft>
              <a:buFont typeface="+mj-lt"/>
              <a:buAutoNum type="arabicPeriod"/>
            </a:pPr>
            <a:r>
              <a:rPr lang="en-US" sz="2800" dirty="0" smtClean="0">
                <a:solidFill>
                  <a:schemeClr val="tx2">
                    <a:lumMod val="75000"/>
                  </a:schemeClr>
                </a:solidFill>
                <a:latin typeface="Arial" pitchFamily="34" charset="0"/>
                <a:cs typeface="Arial" pitchFamily="34" charset="0"/>
              </a:rPr>
              <a:t>Preview of submission process and online portal</a:t>
            </a:r>
          </a:p>
          <a:p>
            <a:pPr marL="514350" indent="-514350">
              <a:spcAft>
                <a:spcPts val="3000"/>
              </a:spcAft>
              <a:buFont typeface="+mj-lt"/>
              <a:buAutoNum type="arabicPeriod"/>
            </a:pPr>
            <a:r>
              <a:rPr lang="en-US" sz="2800" dirty="0" smtClean="0">
                <a:solidFill>
                  <a:schemeClr val="tx2">
                    <a:lumMod val="75000"/>
                  </a:schemeClr>
                </a:solidFill>
                <a:latin typeface="Arial" pitchFamily="34" charset="0"/>
                <a:cs typeface="Arial" pitchFamily="34" charset="0"/>
              </a:rPr>
              <a:t>Identification of important state actions</a:t>
            </a:r>
            <a:endParaRPr lang="en-US" sz="28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483449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381001" y="2172593"/>
            <a:ext cx="7458806" cy="3170099"/>
          </a:xfrm>
          <a:prstGeom prst="rect">
            <a:avLst/>
          </a:prstGeom>
          <a:noFill/>
        </p:spPr>
        <p:txBody>
          <a:bodyPr wrap="square" rtlCol="0">
            <a:spAutoFit/>
          </a:bodyPr>
          <a:lstStyle/>
          <a:p>
            <a:pPr marL="342900" indent="-342900">
              <a:spcAft>
                <a:spcPts val="2400"/>
              </a:spcAft>
              <a:buFont typeface="+mj-lt"/>
              <a:buAutoNum type="arabicPeriod"/>
            </a:pPr>
            <a:r>
              <a:rPr lang="en-US" sz="2400" dirty="0">
                <a:solidFill>
                  <a:schemeClr val="tx2">
                    <a:lumMod val="75000"/>
                  </a:schemeClr>
                </a:solidFill>
                <a:latin typeface="Arial" panose="020B0604020202020204" pitchFamily="34" charset="0"/>
                <a:cs typeface="Arial" panose="020B0604020202020204" pitchFamily="34" charset="0"/>
              </a:rPr>
              <a:t>Update on Federal Agency </a:t>
            </a:r>
            <a:r>
              <a:rPr lang="en-US" sz="2400" dirty="0" smtClean="0">
                <a:solidFill>
                  <a:schemeClr val="tx2">
                    <a:lumMod val="75000"/>
                  </a:schemeClr>
                </a:solidFill>
                <a:latin typeface="Arial" pitchFamily="34" charset="0"/>
                <a:cs typeface="Arial" pitchFamily="34" charset="0"/>
              </a:rPr>
              <a:t>Activities</a:t>
            </a:r>
          </a:p>
          <a:p>
            <a:pPr marL="342900" indent="-342900">
              <a:spcAft>
                <a:spcPts val="2400"/>
              </a:spcAft>
              <a:buFont typeface="+mj-lt"/>
              <a:buAutoNum type="arabicPeriod"/>
            </a:pPr>
            <a:r>
              <a:rPr lang="en-US" sz="2400" dirty="0" smtClean="0">
                <a:solidFill>
                  <a:schemeClr val="tx2">
                    <a:lumMod val="75000"/>
                  </a:schemeClr>
                </a:solidFill>
                <a:latin typeface="Arial" pitchFamily="34" charset="0"/>
                <a:cs typeface="Arial" pitchFamily="34" charset="0"/>
              </a:rPr>
              <a:t>Sneak Peek: Submission Portal</a:t>
            </a:r>
          </a:p>
          <a:p>
            <a:pPr marL="342900" indent="-342900">
              <a:spcAft>
                <a:spcPts val="2400"/>
              </a:spcAft>
              <a:buFont typeface="+mj-lt"/>
              <a:buAutoNum type="arabicPeriod"/>
            </a:pPr>
            <a:r>
              <a:rPr lang="en-US" sz="2400" dirty="0">
                <a:solidFill>
                  <a:schemeClr val="tx2">
                    <a:lumMod val="75000"/>
                  </a:schemeClr>
                </a:solidFill>
                <a:latin typeface="Arial" panose="020B0604020202020204" pitchFamily="34" charset="0"/>
                <a:cs typeface="Arial" panose="020B0604020202020204" pitchFamily="34" charset="0"/>
              </a:rPr>
              <a:t>What States Can be doing Now  </a:t>
            </a:r>
            <a:endParaRPr lang="en-US" sz="2400" dirty="0" smtClean="0">
              <a:solidFill>
                <a:schemeClr val="tx2">
                  <a:lumMod val="75000"/>
                </a:schemeClr>
              </a:solidFill>
              <a:latin typeface="Arial" pitchFamily="34" charset="0"/>
              <a:cs typeface="Arial" pitchFamily="34" charset="0"/>
            </a:endParaRPr>
          </a:p>
          <a:p>
            <a:pPr marL="342900" indent="-342900">
              <a:spcAft>
                <a:spcPts val="2400"/>
              </a:spcAft>
              <a:buFont typeface="+mj-lt"/>
              <a:buAutoNum type="arabicPeriod"/>
            </a:pPr>
            <a:r>
              <a:rPr lang="en-US" sz="2400" dirty="0" smtClean="0">
                <a:solidFill>
                  <a:schemeClr val="tx2">
                    <a:lumMod val="75000"/>
                  </a:schemeClr>
                </a:solidFill>
                <a:latin typeface="Arial" pitchFamily="34" charset="0"/>
                <a:cs typeface="Arial" pitchFamily="34" charset="0"/>
              </a:rPr>
              <a:t>Before you submit…</a:t>
            </a:r>
          </a:p>
          <a:p>
            <a:pPr marL="342900" indent="-342900">
              <a:spcAft>
                <a:spcPts val="2400"/>
              </a:spcAft>
              <a:buFont typeface="+mj-lt"/>
              <a:buAutoNum type="arabicPeriod"/>
            </a:pPr>
            <a:r>
              <a:rPr lang="en-US" sz="2400" dirty="0" smtClean="0">
                <a:solidFill>
                  <a:schemeClr val="tx2">
                    <a:lumMod val="75000"/>
                  </a:schemeClr>
                </a:solidFill>
                <a:latin typeface="Arial" pitchFamily="34" charset="0"/>
                <a:cs typeface="Arial" pitchFamily="34" charset="0"/>
              </a:rPr>
              <a:t>Q and A</a:t>
            </a:r>
            <a:endParaRPr lang="en-US" sz="24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67568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State Plan Information Collection Request (ICR) is not yet final and is subject to change based on public comment and review by the Office of Management and Budget.</a:t>
            </a:r>
          </a:p>
          <a:p>
            <a:r>
              <a:rPr lang="en-US" dirty="0" smtClean="0"/>
              <a:t>No State Plan submission will be required until the ICR is finalized.  </a:t>
            </a:r>
          </a:p>
          <a:p>
            <a:r>
              <a:rPr lang="en-US" dirty="0" smtClean="0"/>
              <a:t>The purpose of this webinar is to provide guidance to assist states as they begin planning pending publication of the final ICR.</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7</a:t>
            </a:fld>
            <a:endParaRPr lang="en-US" dirty="0"/>
          </a:p>
        </p:txBody>
      </p:sp>
    </p:spTree>
    <p:extLst>
      <p:ext uri="{BB962C8B-B14F-4D97-AF65-F5344CB8AC3E}">
        <p14:creationId xmlns:p14="http://schemas.microsoft.com/office/powerpoint/2010/main" val="295603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vs. Combined State Plan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Unified State Plan </a:t>
            </a:r>
            <a:r>
              <a:rPr lang="en-US" u="sng" dirty="0" smtClean="0"/>
              <a:t>must</a:t>
            </a:r>
            <a:r>
              <a:rPr lang="en-US" dirty="0" smtClean="0"/>
              <a:t> include the following</a:t>
            </a:r>
            <a:r>
              <a:rPr lang="en-US" dirty="0" smtClean="0">
                <a:solidFill>
                  <a:srgbClr val="FF0000"/>
                </a:solidFill>
              </a:rPr>
              <a:t> </a:t>
            </a:r>
            <a:r>
              <a:rPr lang="en-US" dirty="0" smtClean="0"/>
              <a:t>six core</a:t>
            </a:r>
            <a:r>
              <a:rPr lang="en-US" dirty="0" smtClean="0">
                <a:solidFill>
                  <a:srgbClr val="FF0000"/>
                </a:solidFill>
              </a:rPr>
              <a:t> </a:t>
            </a:r>
            <a:r>
              <a:rPr lang="en-US" dirty="0" smtClean="0"/>
              <a:t>programs:</a:t>
            </a:r>
          </a:p>
          <a:p>
            <a:pPr lvl="1"/>
            <a:r>
              <a:rPr lang="en-US" dirty="0" smtClean="0"/>
              <a:t>Adult program (title I)</a:t>
            </a:r>
          </a:p>
          <a:p>
            <a:pPr lvl="1"/>
            <a:r>
              <a:rPr lang="en-US" dirty="0" smtClean="0"/>
              <a:t>Dislocated Worker program (title I)</a:t>
            </a:r>
          </a:p>
          <a:p>
            <a:pPr lvl="1"/>
            <a:r>
              <a:rPr lang="en-US" dirty="0" smtClean="0"/>
              <a:t>Youth program (title I)</a:t>
            </a:r>
          </a:p>
          <a:p>
            <a:pPr lvl="1"/>
            <a:r>
              <a:rPr lang="en-US" dirty="0"/>
              <a:t>Adult Education and Family Literacy Act program (title II</a:t>
            </a:r>
            <a:r>
              <a:rPr lang="en-US" dirty="0" smtClean="0"/>
              <a:t>)</a:t>
            </a:r>
          </a:p>
          <a:p>
            <a:pPr lvl="1"/>
            <a:r>
              <a:rPr lang="en-US" dirty="0" smtClean="0"/>
              <a:t>Wagner-Peyser Services program (title III)</a:t>
            </a:r>
          </a:p>
          <a:p>
            <a:pPr lvl="1"/>
            <a:r>
              <a:rPr lang="en-US" dirty="0" smtClean="0"/>
              <a:t>Vocational Rehabilitation </a:t>
            </a:r>
            <a:r>
              <a:rPr lang="en-US" dirty="0"/>
              <a:t>p</a:t>
            </a:r>
            <a:r>
              <a:rPr lang="en-US" dirty="0" smtClean="0"/>
              <a:t>rogram (title IV)</a:t>
            </a:r>
            <a:endParaRPr lang="en-US" dirty="0"/>
          </a:p>
        </p:txBody>
      </p:sp>
    </p:spTree>
    <p:extLst>
      <p:ext uri="{BB962C8B-B14F-4D97-AF65-F5344CB8AC3E}">
        <p14:creationId xmlns:p14="http://schemas.microsoft.com/office/powerpoint/2010/main" val="317044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vs. Combined State Plan</a:t>
            </a:r>
            <a:endParaRPr lang="en-US" dirty="0"/>
          </a:p>
        </p:txBody>
      </p:sp>
      <p:sp>
        <p:nvSpPr>
          <p:cNvPr id="3" name="Content Placeholder 2"/>
          <p:cNvSpPr>
            <a:spLocks noGrp="1"/>
          </p:cNvSpPr>
          <p:nvPr>
            <p:ph idx="1"/>
          </p:nvPr>
        </p:nvSpPr>
        <p:spPr>
          <a:xfrm>
            <a:off x="381000" y="1295400"/>
            <a:ext cx="7924800" cy="4525963"/>
          </a:xfrm>
        </p:spPr>
        <p:txBody>
          <a:bodyPr>
            <a:normAutofit fontScale="25000" lnSpcReduction="20000"/>
          </a:bodyPr>
          <a:lstStyle/>
          <a:p>
            <a:r>
              <a:rPr lang="en-US" sz="8000" dirty="0" smtClean="0">
                <a:solidFill>
                  <a:schemeClr val="tx2">
                    <a:lumMod val="75000"/>
                  </a:schemeClr>
                </a:solidFill>
              </a:rPr>
              <a:t>If the State elects to submit a Combined  State Plan,  the plan </a:t>
            </a:r>
            <a:r>
              <a:rPr lang="en-US" sz="8000" i="1" u="sng" dirty="0" smtClean="0">
                <a:solidFill>
                  <a:schemeClr val="tx2">
                    <a:lumMod val="75000"/>
                  </a:schemeClr>
                </a:solidFill>
              </a:rPr>
              <a:t>must</a:t>
            </a:r>
            <a:r>
              <a:rPr lang="en-US" sz="8000" dirty="0" smtClean="0">
                <a:solidFill>
                  <a:schemeClr val="tx2">
                    <a:lumMod val="75000"/>
                  </a:schemeClr>
                </a:solidFill>
              </a:rPr>
              <a:t> include the six core programs, mentioned previously,  as well as </a:t>
            </a:r>
            <a:r>
              <a:rPr lang="en-US" sz="8000" i="1" u="sng" dirty="0" smtClean="0">
                <a:solidFill>
                  <a:schemeClr val="tx2">
                    <a:lumMod val="75000"/>
                  </a:schemeClr>
                </a:solidFill>
              </a:rPr>
              <a:t>one or more</a:t>
            </a:r>
            <a:r>
              <a:rPr lang="en-US" sz="8000" i="1" dirty="0" smtClean="0">
                <a:solidFill>
                  <a:schemeClr val="tx2">
                    <a:lumMod val="75000"/>
                  </a:schemeClr>
                </a:solidFill>
              </a:rPr>
              <a:t> </a:t>
            </a:r>
            <a:r>
              <a:rPr lang="en-US" sz="8000" dirty="0" smtClean="0">
                <a:solidFill>
                  <a:schemeClr val="tx2">
                    <a:lumMod val="75000"/>
                  </a:schemeClr>
                </a:solidFill>
              </a:rPr>
              <a:t>of the following programs:</a:t>
            </a:r>
          </a:p>
          <a:p>
            <a:pPr lvl="1"/>
            <a:r>
              <a:rPr lang="en-US" sz="8000" dirty="0" smtClean="0">
                <a:solidFill>
                  <a:schemeClr val="tx2">
                    <a:lumMod val="75000"/>
                  </a:schemeClr>
                </a:solidFill>
              </a:rPr>
              <a:t>Career and technical education programs authorized under the Carl D. Perkins Career and Technical Education Act of 2006 (ED)</a:t>
            </a:r>
          </a:p>
          <a:p>
            <a:pPr lvl="1"/>
            <a:r>
              <a:rPr lang="en-US" sz="8000" dirty="0" smtClean="0">
                <a:solidFill>
                  <a:schemeClr val="tx2">
                    <a:lumMod val="75000"/>
                  </a:schemeClr>
                </a:solidFill>
              </a:rPr>
              <a:t>Temporary Assistance for Needy Families program (HHS)</a:t>
            </a:r>
          </a:p>
          <a:p>
            <a:pPr lvl="1"/>
            <a:r>
              <a:rPr lang="en-US" sz="8000" dirty="0" smtClean="0">
                <a:solidFill>
                  <a:schemeClr val="tx2">
                    <a:lumMod val="75000"/>
                  </a:schemeClr>
                </a:solidFill>
              </a:rPr>
              <a:t>Program Employment and Training Programs under the Supplemental Nutrition Assistance Program Work programs (USDA)</a:t>
            </a:r>
          </a:p>
          <a:p>
            <a:pPr lvl="1"/>
            <a:r>
              <a:rPr lang="en-US" sz="8000" dirty="0" smtClean="0">
                <a:solidFill>
                  <a:schemeClr val="tx2">
                    <a:lumMod val="75000"/>
                  </a:schemeClr>
                </a:solidFill>
              </a:rPr>
              <a:t>Work programs authorized under section 6(o) of the Food and Nutrition Act of 2008 (USDA)</a:t>
            </a:r>
          </a:p>
          <a:p>
            <a:pPr lvl="1"/>
            <a:r>
              <a:rPr lang="en-US" sz="8000" dirty="0" smtClean="0">
                <a:solidFill>
                  <a:schemeClr val="tx2">
                    <a:lumMod val="75000"/>
                  </a:schemeClr>
                </a:solidFill>
              </a:rPr>
              <a:t>Trade Adjustment Assistance for Workers Programs (DOL)</a:t>
            </a:r>
          </a:p>
          <a:p>
            <a:endParaRPr lang="en-US" dirty="0"/>
          </a:p>
        </p:txBody>
      </p:sp>
    </p:spTree>
    <p:extLst>
      <p:ext uri="{BB962C8B-B14F-4D97-AF65-F5344CB8AC3E}">
        <p14:creationId xmlns:p14="http://schemas.microsoft.com/office/powerpoint/2010/main" val="25199219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1739</Words>
  <Application>Microsoft Office PowerPoint</Application>
  <PresentationFormat>On-screen Show (4:3)</PresentationFormat>
  <Paragraphs>227</Paragraphs>
  <Slides>37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Networking trio design template</vt:lpstr>
      <vt:lpstr>Update:  Submission of Unified or Combined State Plans</vt:lpstr>
      <vt:lpstr>Where are you?</vt:lpstr>
      <vt:lpstr>Presenters</vt:lpstr>
      <vt:lpstr>Presenters</vt:lpstr>
      <vt:lpstr>Here’s what you can expect to get out of this webinar!</vt:lpstr>
      <vt:lpstr>Agenda</vt:lpstr>
      <vt:lpstr>Disclaimer</vt:lpstr>
      <vt:lpstr>Unified vs. Combined State Plan</vt:lpstr>
      <vt:lpstr>Unified vs. Combined State Plan</vt:lpstr>
      <vt:lpstr>Unified vs. Combined State Plan (Cont.)</vt:lpstr>
      <vt:lpstr>Unified vs. Combined State Plan</vt:lpstr>
      <vt:lpstr>Update on Federal Agency Activities: State Plan Information Collection</vt:lpstr>
      <vt:lpstr>State Plan Contents Overview</vt:lpstr>
      <vt:lpstr>Update on Federal Agency Activities: Joint Guidance on Unified and Combined State Plans</vt:lpstr>
      <vt:lpstr>Update on Federal Agency Activities: Submission Portal Preview</vt:lpstr>
      <vt:lpstr>Portal Overview</vt:lpstr>
      <vt:lpstr>Portal Overview</vt:lpstr>
      <vt:lpstr>Portal Overview</vt:lpstr>
      <vt:lpstr>Portal Overview: Availability of State Plan Portal</vt:lpstr>
      <vt:lpstr>Portal Overview: Development of State Plan </vt:lpstr>
      <vt:lpstr>Portal Overview: Development of State Plan </vt:lpstr>
      <vt:lpstr>Portal Overview: Development of State Plan </vt:lpstr>
      <vt:lpstr>Portal Overview: Development of State Plan </vt:lpstr>
      <vt:lpstr>Portal Overview: Plan Submission</vt:lpstr>
      <vt:lpstr>What States Can be Doing Now</vt:lpstr>
      <vt:lpstr>What States Can be Doing Now</vt:lpstr>
      <vt:lpstr>What States Can be Doing Now</vt:lpstr>
      <vt:lpstr>What States Can be Doing Now</vt:lpstr>
      <vt:lpstr>What States Can be Doing Now</vt:lpstr>
      <vt:lpstr>What States Can be Doing Now</vt:lpstr>
      <vt:lpstr>What States Can be Doing Now</vt:lpstr>
      <vt:lpstr>What States Can be Doing Now</vt:lpstr>
      <vt:lpstr>What States Can be Doing Now</vt:lpstr>
      <vt:lpstr>Submissions Before Federal Products are Available</vt:lpstr>
      <vt:lpstr>Resources</vt:lpstr>
      <vt:lpstr>Please enter your questions in the Chat Room!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2015-11-06T19:37:08Z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