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handoutMasterIdLst>
    <p:handoutMasterId r:id="rId45"/>
  </p:handoutMasterIdLst>
  <p:sldIdLst>
    <p:sldId id="259" r:id="rId2"/>
    <p:sldId id="393" r:id="rId3"/>
    <p:sldId id="390" r:id="rId4"/>
    <p:sldId id="387" r:id="rId5"/>
    <p:sldId id="263" r:id="rId6"/>
    <p:sldId id="402" r:id="rId7"/>
    <p:sldId id="403" r:id="rId8"/>
    <p:sldId id="404" r:id="rId9"/>
    <p:sldId id="405" r:id="rId10"/>
    <p:sldId id="406" r:id="rId11"/>
    <p:sldId id="407" r:id="rId12"/>
    <p:sldId id="408" r:id="rId13"/>
    <p:sldId id="409" r:id="rId14"/>
    <p:sldId id="410" r:id="rId15"/>
    <p:sldId id="411" r:id="rId16"/>
    <p:sldId id="389" r:id="rId17"/>
    <p:sldId id="412" r:id="rId18"/>
    <p:sldId id="413" r:id="rId19"/>
    <p:sldId id="414" r:id="rId20"/>
    <p:sldId id="415" r:id="rId21"/>
    <p:sldId id="416" r:id="rId22"/>
    <p:sldId id="417" r:id="rId23"/>
    <p:sldId id="418" r:id="rId24"/>
    <p:sldId id="419" r:id="rId25"/>
    <p:sldId id="420" r:id="rId26"/>
    <p:sldId id="421" r:id="rId27"/>
    <p:sldId id="422" r:id="rId28"/>
    <p:sldId id="423" r:id="rId29"/>
    <p:sldId id="424" r:id="rId30"/>
    <p:sldId id="425" r:id="rId31"/>
    <p:sldId id="426" r:id="rId32"/>
    <p:sldId id="427" r:id="rId33"/>
    <p:sldId id="388" r:id="rId34"/>
    <p:sldId id="394" r:id="rId35"/>
    <p:sldId id="395" r:id="rId36"/>
    <p:sldId id="396" r:id="rId37"/>
    <p:sldId id="397" r:id="rId38"/>
    <p:sldId id="398" r:id="rId39"/>
    <p:sldId id="399" r:id="rId40"/>
    <p:sldId id="400" r:id="rId41"/>
    <p:sldId id="401" r:id="rId42"/>
    <p:sldId id="382"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9425" autoAdjust="0"/>
  </p:normalViewPr>
  <p:slideViewPr>
    <p:cSldViewPr snapToGrid="0" snapToObjects="1">
      <p:cViewPr varScale="1">
        <p:scale>
          <a:sx n="44" d="100"/>
          <a:sy n="44" d="100"/>
        </p:scale>
        <p:origin x="2136" y="3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C725DDB-4D63-4446-9F35-9095D336AE82}" type="datetimeFigureOut">
              <a:rPr lang="en-US" smtClean="0"/>
              <a:pPr/>
              <a:t>11/9/2015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47587D4-55C4-D74E-A7E0-C8D1276C098E}" type="slidenum">
              <a:rPr lang="en-US" smtClean="0"/>
              <a:pPr/>
              <a:t>‹#›</a:t>
            </a:fld>
            <a:endParaRPr lang="en-US" dirty="0"/>
          </a:p>
        </p:txBody>
      </p:sp>
    </p:spTree>
    <p:extLst>
      <p:ext uri="{BB962C8B-B14F-4D97-AF65-F5344CB8AC3E}">
        <p14:creationId xmlns:p14="http://schemas.microsoft.com/office/powerpoint/2010/main" val="16668328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2BF2C1-D288-C04E-9EAE-5DBEC8177EA6}" type="datetimeFigureOut">
              <a:rPr lang="en-US" smtClean="0"/>
              <a:pPr/>
              <a:t>11/9/2015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3E3A03-D9C5-8D44-BB7A-5665F947E76F}" type="slidenum">
              <a:rPr lang="en-US" smtClean="0"/>
              <a:pPr/>
              <a:t>‹#›</a:t>
            </a:fld>
            <a:endParaRPr lang="en-US" dirty="0"/>
          </a:p>
        </p:txBody>
      </p:sp>
    </p:spTree>
    <p:extLst>
      <p:ext uri="{BB962C8B-B14F-4D97-AF65-F5344CB8AC3E}">
        <p14:creationId xmlns:p14="http://schemas.microsoft.com/office/powerpoint/2010/main" val="97351090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3E3A03-D9C5-8D44-BB7A-5665F947E76F}" type="slidenum">
              <a:rPr lang="en-US" smtClean="0"/>
              <a:pPr/>
              <a:t>1</a:t>
            </a:fld>
            <a:endParaRPr lang="en-US" dirty="0"/>
          </a:p>
        </p:txBody>
      </p:sp>
    </p:spTree>
    <p:extLst>
      <p:ext uri="{BB962C8B-B14F-4D97-AF65-F5344CB8AC3E}">
        <p14:creationId xmlns:p14="http://schemas.microsoft.com/office/powerpoint/2010/main" val="3993557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www.skillscommons.org</a:t>
            </a:r>
            <a:r>
              <a:rPr lang="en-US" dirty="0" smtClean="0"/>
              <a:t>/handle/</a:t>
            </a:r>
            <a:r>
              <a:rPr lang="en-US" dirty="0" err="1" smtClean="0"/>
              <a:t>taaccct</a:t>
            </a:r>
            <a:r>
              <a:rPr lang="en-US" dirty="0" smtClean="0"/>
              <a:t>/3300</a:t>
            </a:r>
            <a:endParaRPr lang="en-US" dirty="0"/>
          </a:p>
        </p:txBody>
      </p:sp>
      <p:sp>
        <p:nvSpPr>
          <p:cNvPr id="4" name="Slide Number Placeholder 3"/>
          <p:cNvSpPr>
            <a:spLocks noGrp="1"/>
          </p:cNvSpPr>
          <p:nvPr>
            <p:ph type="sldNum" sz="quarter" idx="10"/>
          </p:nvPr>
        </p:nvSpPr>
        <p:spPr/>
        <p:txBody>
          <a:bodyPr/>
          <a:lstStyle/>
          <a:p>
            <a:fld id="{033E3A03-D9C5-8D44-BB7A-5665F947E76F}" type="slidenum">
              <a:rPr lang="en-US" smtClean="0"/>
              <a:pPr/>
              <a:t>31</a:t>
            </a:fld>
            <a:endParaRPr lang="en-US"/>
          </a:p>
        </p:txBody>
      </p:sp>
    </p:spTree>
    <p:extLst>
      <p:ext uri="{BB962C8B-B14F-4D97-AF65-F5344CB8AC3E}">
        <p14:creationId xmlns:p14="http://schemas.microsoft.com/office/powerpoint/2010/main" val="1723646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342300" indent="-342300" defTabSz="913319">
              <a:spcBef>
                <a:spcPts val="1201"/>
              </a:spcBef>
              <a:spcAft>
                <a:spcPts val="1201"/>
              </a:spcAft>
              <a:buClr>
                <a:srgbClr val="CC0000"/>
              </a:buClr>
              <a:buFont typeface="Wingdings" charset="0"/>
              <a:buChar char="§"/>
            </a:pPr>
            <a:endParaRPr lang="en-US" dirty="0">
              <a:latin typeface="Calibri" charset="0"/>
            </a:endParaRPr>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28165" indent="-280064" eaLnBrk="0" hangingPunct="0">
              <a:defRPr sz="2400">
                <a:solidFill>
                  <a:schemeClr val="tx1"/>
                </a:solidFill>
                <a:latin typeface="Calibri" charset="0"/>
                <a:ea typeface="ＭＳ Ｐゴシック" charset="0"/>
              </a:defRPr>
            </a:lvl2pPr>
            <a:lvl3pPr marL="1120254" indent="-224051" eaLnBrk="0" hangingPunct="0">
              <a:defRPr sz="2400">
                <a:solidFill>
                  <a:schemeClr val="tx1"/>
                </a:solidFill>
                <a:latin typeface="Calibri" charset="0"/>
                <a:ea typeface="ＭＳ Ｐゴシック" charset="0"/>
              </a:defRPr>
            </a:lvl3pPr>
            <a:lvl4pPr marL="1568356" indent="-224051" eaLnBrk="0" hangingPunct="0">
              <a:defRPr sz="2400">
                <a:solidFill>
                  <a:schemeClr val="tx1"/>
                </a:solidFill>
                <a:latin typeface="Calibri" charset="0"/>
                <a:ea typeface="ＭＳ Ｐゴシック" charset="0"/>
              </a:defRPr>
            </a:lvl4pPr>
            <a:lvl5pPr marL="2016458" indent="-224051" eaLnBrk="0" hangingPunct="0">
              <a:defRPr sz="2400">
                <a:solidFill>
                  <a:schemeClr val="tx1"/>
                </a:solidFill>
                <a:latin typeface="Calibri" charset="0"/>
                <a:ea typeface="ＭＳ Ｐゴシック" charset="0"/>
              </a:defRPr>
            </a:lvl5pPr>
            <a:lvl6pPr marL="2464559" indent="-224051" eaLnBrk="0" fontAlgn="base" hangingPunct="0">
              <a:spcBef>
                <a:spcPct val="0"/>
              </a:spcBef>
              <a:spcAft>
                <a:spcPct val="0"/>
              </a:spcAft>
              <a:defRPr sz="2400">
                <a:solidFill>
                  <a:schemeClr val="tx1"/>
                </a:solidFill>
                <a:latin typeface="Calibri" charset="0"/>
                <a:ea typeface="ＭＳ Ｐゴシック" charset="0"/>
              </a:defRPr>
            </a:lvl6pPr>
            <a:lvl7pPr marL="2912661" indent="-224051" eaLnBrk="0" fontAlgn="base" hangingPunct="0">
              <a:spcBef>
                <a:spcPct val="0"/>
              </a:spcBef>
              <a:spcAft>
                <a:spcPct val="0"/>
              </a:spcAft>
              <a:defRPr sz="2400">
                <a:solidFill>
                  <a:schemeClr val="tx1"/>
                </a:solidFill>
                <a:latin typeface="Calibri" charset="0"/>
                <a:ea typeface="ＭＳ Ｐゴシック" charset="0"/>
              </a:defRPr>
            </a:lvl7pPr>
            <a:lvl8pPr marL="3360763" indent="-224051" eaLnBrk="0" fontAlgn="base" hangingPunct="0">
              <a:spcBef>
                <a:spcPct val="0"/>
              </a:spcBef>
              <a:spcAft>
                <a:spcPct val="0"/>
              </a:spcAft>
              <a:defRPr sz="2400">
                <a:solidFill>
                  <a:schemeClr val="tx1"/>
                </a:solidFill>
                <a:latin typeface="Calibri" charset="0"/>
                <a:ea typeface="ＭＳ Ｐゴシック" charset="0"/>
              </a:defRPr>
            </a:lvl8pPr>
            <a:lvl9pPr marL="3808865" indent="-224051"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3A83255C-37F0-B14B-A02B-105CF72AFA98}" type="slidenum">
              <a:rPr lang="en-US" sz="1200"/>
              <a:pPr eaLnBrk="1" hangingPunct="1"/>
              <a:t>33</a:t>
            </a:fld>
            <a:endParaRPr lang="en-US" sz="1200" dirty="0"/>
          </a:p>
        </p:txBody>
      </p:sp>
    </p:spTree>
    <p:extLst>
      <p:ext uri="{BB962C8B-B14F-4D97-AF65-F5344CB8AC3E}">
        <p14:creationId xmlns:p14="http://schemas.microsoft.com/office/powerpoint/2010/main" val="914026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963435-CF12-4FD2-8142-C5E7E85581FA}" type="slidenum">
              <a:rPr lang="en-US" smtClean="0"/>
              <a:pPr/>
              <a:t>34</a:t>
            </a:fld>
            <a:endParaRPr lang="en-US"/>
          </a:p>
        </p:txBody>
      </p:sp>
    </p:spTree>
    <p:extLst>
      <p:ext uri="{BB962C8B-B14F-4D97-AF65-F5344CB8AC3E}">
        <p14:creationId xmlns:p14="http://schemas.microsoft.com/office/powerpoint/2010/main" val="3496537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963435-CF12-4FD2-8142-C5E7E85581FA}" type="slidenum">
              <a:rPr lang="en-US" smtClean="0"/>
              <a:pPr/>
              <a:t>35</a:t>
            </a:fld>
            <a:endParaRPr lang="en-US"/>
          </a:p>
        </p:txBody>
      </p:sp>
    </p:spTree>
    <p:extLst>
      <p:ext uri="{BB962C8B-B14F-4D97-AF65-F5344CB8AC3E}">
        <p14:creationId xmlns:p14="http://schemas.microsoft.com/office/powerpoint/2010/main" val="4006274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963435-CF12-4FD2-8142-C5E7E85581FA}" type="slidenum">
              <a:rPr lang="en-US" smtClean="0"/>
              <a:pPr/>
              <a:t>36</a:t>
            </a:fld>
            <a:endParaRPr lang="en-US"/>
          </a:p>
        </p:txBody>
      </p:sp>
    </p:spTree>
    <p:extLst>
      <p:ext uri="{BB962C8B-B14F-4D97-AF65-F5344CB8AC3E}">
        <p14:creationId xmlns:p14="http://schemas.microsoft.com/office/powerpoint/2010/main" val="4068389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963435-CF12-4FD2-8142-C5E7E85581FA}" type="slidenum">
              <a:rPr lang="en-US" smtClean="0"/>
              <a:pPr/>
              <a:t>37</a:t>
            </a:fld>
            <a:endParaRPr lang="en-US"/>
          </a:p>
        </p:txBody>
      </p:sp>
    </p:spTree>
    <p:extLst>
      <p:ext uri="{BB962C8B-B14F-4D97-AF65-F5344CB8AC3E}">
        <p14:creationId xmlns:p14="http://schemas.microsoft.com/office/powerpoint/2010/main" val="11000831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963435-CF12-4FD2-8142-C5E7E85581FA}" type="slidenum">
              <a:rPr lang="en-US" smtClean="0"/>
              <a:pPr/>
              <a:t>38</a:t>
            </a:fld>
            <a:endParaRPr lang="en-US"/>
          </a:p>
        </p:txBody>
      </p:sp>
    </p:spTree>
    <p:extLst>
      <p:ext uri="{BB962C8B-B14F-4D97-AF65-F5344CB8AC3E}">
        <p14:creationId xmlns:p14="http://schemas.microsoft.com/office/powerpoint/2010/main" val="1100083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963435-CF12-4FD2-8142-C5E7E85581FA}" type="slidenum">
              <a:rPr lang="en-US" smtClean="0"/>
              <a:pPr/>
              <a:t>39</a:t>
            </a:fld>
            <a:endParaRPr lang="en-US"/>
          </a:p>
        </p:txBody>
      </p:sp>
    </p:spTree>
    <p:extLst>
      <p:ext uri="{BB962C8B-B14F-4D97-AF65-F5344CB8AC3E}">
        <p14:creationId xmlns:p14="http://schemas.microsoft.com/office/powerpoint/2010/main" val="1100083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963435-CF12-4FD2-8142-C5E7E85581FA}" type="slidenum">
              <a:rPr lang="en-US" smtClean="0"/>
              <a:pPr/>
              <a:t>40</a:t>
            </a:fld>
            <a:endParaRPr lang="en-US"/>
          </a:p>
        </p:txBody>
      </p:sp>
    </p:spTree>
    <p:extLst>
      <p:ext uri="{BB962C8B-B14F-4D97-AF65-F5344CB8AC3E}">
        <p14:creationId xmlns:p14="http://schemas.microsoft.com/office/powerpoint/2010/main" val="1100083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89963435-CF12-4FD2-8142-C5E7E85581FA}" type="slidenum">
              <a:rPr lang="en-US" smtClean="0"/>
              <a:pPr/>
              <a:t>41</a:t>
            </a:fld>
            <a:endParaRPr lang="en-US"/>
          </a:p>
        </p:txBody>
      </p:sp>
    </p:spTree>
    <p:extLst>
      <p:ext uri="{BB962C8B-B14F-4D97-AF65-F5344CB8AC3E}">
        <p14:creationId xmlns:p14="http://schemas.microsoft.com/office/powerpoint/2010/main" val="1100083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033E3A03-D9C5-8D44-BB7A-5665F947E76F}" type="slidenum">
              <a:rPr lang="en-US" smtClean="0"/>
              <a:t>2</a:t>
            </a:fld>
            <a:endParaRPr lang="en-US" dirty="0"/>
          </a:p>
        </p:txBody>
      </p:sp>
    </p:spTree>
    <p:extLst>
      <p:ext uri="{BB962C8B-B14F-4D97-AF65-F5344CB8AC3E}">
        <p14:creationId xmlns:p14="http://schemas.microsoft.com/office/powerpoint/2010/main" val="2690003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3E3A03-D9C5-8D44-BB7A-5665F947E76F}" type="slidenum">
              <a:rPr lang="en-US" smtClean="0"/>
              <a:pPr/>
              <a:t>3</a:t>
            </a:fld>
            <a:endParaRPr lang="en-US" dirty="0"/>
          </a:p>
        </p:txBody>
      </p:sp>
    </p:spTree>
    <p:extLst>
      <p:ext uri="{BB962C8B-B14F-4D97-AF65-F5344CB8AC3E}">
        <p14:creationId xmlns:p14="http://schemas.microsoft.com/office/powerpoint/2010/main" val="1544272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a:p>
            <a:pPr eaLnBrk="1" hangingPunct="1">
              <a:spcBef>
                <a:spcPct val="0"/>
              </a:spcBef>
            </a:pPr>
            <a:endParaRPr lang="en-US" dirty="0">
              <a:latin typeface="Calibri" charset="0"/>
            </a:endParaRPr>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28165" indent="-280064" eaLnBrk="0" hangingPunct="0">
              <a:defRPr sz="2400">
                <a:solidFill>
                  <a:schemeClr val="tx1"/>
                </a:solidFill>
                <a:latin typeface="Calibri" charset="0"/>
                <a:ea typeface="ＭＳ Ｐゴシック" charset="0"/>
              </a:defRPr>
            </a:lvl2pPr>
            <a:lvl3pPr marL="1120254" indent="-224051" eaLnBrk="0" hangingPunct="0">
              <a:defRPr sz="2400">
                <a:solidFill>
                  <a:schemeClr val="tx1"/>
                </a:solidFill>
                <a:latin typeface="Calibri" charset="0"/>
                <a:ea typeface="ＭＳ Ｐゴシック" charset="0"/>
              </a:defRPr>
            </a:lvl3pPr>
            <a:lvl4pPr marL="1568356" indent="-224051" eaLnBrk="0" hangingPunct="0">
              <a:defRPr sz="2400">
                <a:solidFill>
                  <a:schemeClr val="tx1"/>
                </a:solidFill>
                <a:latin typeface="Calibri" charset="0"/>
                <a:ea typeface="ＭＳ Ｐゴシック" charset="0"/>
              </a:defRPr>
            </a:lvl4pPr>
            <a:lvl5pPr marL="2016458" indent="-224051" eaLnBrk="0" hangingPunct="0">
              <a:defRPr sz="2400">
                <a:solidFill>
                  <a:schemeClr val="tx1"/>
                </a:solidFill>
                <a:latin typeface="Calibri" charset="0"/>
                <a:ea typeface="ＭＳ Ｐゴシック" charset="0"/>
              </a:defRPr>
            </a:lvl5pPr>
            <a:lvl6pPr marL="2464559" indent="-224051" eaLnBrk="0" fontAlgn="base" hangingPunct="0">
              <a:spcBef>
                <a:spcPct val="0"/>
              </a:spcBef>
              <a:spcAft>
                <a:spcPct val="0"/>
              </a:spcAft>
              <a:defRPr sz="2400">
                <a:solidFill>
                  <a:schemeClr val="tx1"/>
                </a:solidFill>
                <a:latin typeface="Calibri" charset="0"/>
                <a:ea typeface="ＭＳ Ｐゴシック" charset="0"/>
              </a:defRPr>
            </a:lvl6pPr>
            <a:lvl7pPr marL="2912661" indent="-224051" eaLnBrk="0" fontAlgn="base" hangingPunct="0">
              <a:spcBef>
                <a:spcPct val="0"/>
              </a:spcBef>
              <a:spcAft>
                <a:spcPct val="0"/>
              </a:spcAft>
              <a:defRPr sz="2400">
                <a:solidFill>
                  <a:schemeClr val="tx1"/>
                </a:solidFill>
                <a:latin typeface="Calibri" charset="0"/>
                <a:ea typeface="ＭＳ Ｐゴシック" charset="0"/>
              </a:defRPr>
            </a:lvl7pPr>
            <a:lvl8pPr marL="3360763" indent="-224051" eaLnBrk="0" fontAlgn="base" hangingPunct="0">
              <a:spcBef>
                <a:spcPct val="0"/>
              </a:spcBef>
              <a:spcAft>
                <a:spcPct val="0"/>
              </a:spcAft>
              <a:defRPr sz="2400">
                <a:solidFill>
                  <a:schemeClr val="tx1"/>
                </a:solidFill>
                <a:latin typeface="Calibri" charset="0"/>
                <a:ea typeface="ＭＳ Ｐゴシック" charset="0"/>
              </a:defRPr>
            </a:lvl8pPr>
            <a:lvl9pPr marL="3808865" indent="-224051"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C7AEDB77-94C4-DE40-B538-C73694ADCE35}" type="slidenum">
              <a:rPr lang="en-US" sz="1200"/>
              <a:pPr eaLnBrk="1" hangingPunct="1"/>
              <a:t>4</a:t>
            </a:fld>
            <a:endParaRPr lang="en-US" sz="1200" dirty="0"/>
          </a:p>
        </p:txBody>
      </p:sp>
    </p:spTree>
    <p:extLst>
      <p:ext uri="{BB962C8B-B14F-4D97-AF65-F5344CB8AC3E}">
        <p14:creationId xmlns:p14="http://schemas.microsoft.com/office/powerpoint/2010/main" val="25972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350" fontAlgn="base">
              <a:spcBef>
                <a:spcPts val="1200"/>
              </a:spcBef>
              <a:spcAft>
                <a:spcPts val="1200"/>
              </a:spcAft>
              <a:buClr>
                <a:srgbClr val="CC0000"/>
              </a:buClr>
              <a:buFont typeface="Wingdings" pitchFamily="2" charset="2"/>
              <a:buNone/>
              <a:defRPr/>
            </a:pPr>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5</a:t>
            </a:fld>
            <a:endParaRPr lang="en-US" dirty="0"/>
          </a:p>
        </p:txBody>
      </p:sp>
    </p:spTree>
    <p:extLst>
      <p:ext uri="{BB962C8B-B14F-4D97-AF65-F5344CB8AC3E}">
        <p14:creationId xmlns:p14="http://schemas.microsoft.com/office/powerpoint/2010/main" val="2931475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342300" indent="-342300" defTabSz="913319">
              <a:spcBef>
                <a:spcPts val="1201"/>
              </a:spcBef>
              <a:spcAft>
                <a:spcPts val="1201"/>
              </a:spcAft>
              <a:buClr>
                <a:srgbClr val="CC0000"/>
              </a:buClr>
              <a:buFont typeface="Wingdings" charset="0"/>
              <a:buChar char="§"/>
            </a:pPr>
            <a:endParaRPr lang="en-US" dirty="0">
              <a:latin typeface="Calibri" charset="0"/>
            </a:endParaRPr>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28165" indent="-280064" eaLnBrk="0" hangingPunct="0">
              <a:defRPr sz="2400">
                <a:solidFill>
                  <a:schemeClr val="tx1"/>
                </a:solidFill>
                <a:latin typeface="Calibri" charset="0"/>
                <a:ea typeface="ＭＳ Ｐゴシック" charset="0"/>
              </a:defRPr>
            </a:lvl2pPr>
            <a:lvl3pPr marL="1120254" indent="-224051" eaLnBrk="0" hangingPunct="0">
              <a:defRPr sz="2400">
                <a:solidFill>
                  <a:schemeClr val="tx1"/>
                </a:solidFill>
                <a:latin typeface="Calibri" charset="0"/>
                <a:ea typeface="ＭＳ Ｐゴシック" charset="0"/>
              </a:defRPr>
            </a:lvl3pPr>
            <a:lvl4pPr marL="1568356" indent="-224051" eaLnBrk="0" hangingPunct="0">
              <a:defRPr sz="2400">
                <a:solidFill>
                  <a:schemeClr val="tx1"/>
                </a:solidFill>
                <a:latin typeface="Calibri" charset="0"/>
                <a:ea typeface="ＭＳ Ｐゴシック" charset="0"/>
              </a:defRPr>
            </a:lvl4pPr>
            <a:lvl5pPr marL="2016458" indent="-224051" eaLnBrk="0" hangingPunct="0">
              <a:defRPr sz="2400">
                <a:solidFill>
                  <a:schemeClr val="tx1"/>
                </a:solidFill>
                <a:latin typeface="Calibri" charset="0"/>
                <a:ea typeface="ＭＳ Ｐゴシック" charset="0"/>
              </a:defRPr>
            </a:lvl5pPr>
            <a:lvl6pPr marL="2464559" indent="-224051" eaLnBrk="0" fontAlgn="base" hangingPunct="0">
              <a:spcBef>
                <a:spcPct val="0"/>
              </a:spcBef>
              <a:spcAft>
                <a:spcPct val="0"/>
              </a:spcAft>
              <a:defRPr sz="2400">
                <a:solidFill>
                  <a:schemeClr val="tx1"/>
                </a:solidFill>
                <a:latin typeface="Calibri" charset="0"/>
                <a:ea typeface="ＭＳ Ｐゴシック" charset="0"/>
              </a:defRPr>
            </a:lvl6pPr>
            <a:lvl7pPr marL="2912661" indent="-224051" eaLnBrk="0" fontAlgn="base" hangingPunct="0">
              <a:spcBef>
                <a:spcPct val="0"/>
              </a:spcBef>
              <a:spcAft>
                <a:spcPct val="0"/>
              </a:spcAft>
              <a:defRPr sz="2400">
                <a:solidFill>
                  <a:schemeClr val="tx1"/>
                </a:solidFill>
                <a:latin typeface="Calibri" charset="0"/>
                <a:ea typeface="ＭＳ Ｐゴシック" charset="0"/>
              </a:defRPr>
            </a:lvl7pPr>
            <a:lvl8pPr marL="3360763" indent="-224051" eaLnBrk="0" fontAlgn="base" hangingPunct="0">
              <a:spcBef>
                <a:spcPct val="0"/>
              </a:spcBef>
              <a:spcAft>
                <a:spcPct val="0"/>
              </a:spcAft>
              <a:defRPr sz="2400">
                <a:solidFill>
                  <a:schemeClr val="tx1"/>
                </a:solidFill>
                <a:latin typeface="Calibri" charset="0"/>
                <a:ea typeface="ＭＳ Ｐゴシック" charset="0"/>
              </a:defRPr>
            </a:lvl8pPr>
            <a:lvl9pPr marL="3808865" indent="-224051"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3A83255C-37F0-B14B-A02B-105CF72AFA98}" type="slidenum">
              <a:rPr lang="en-US" sz="1200"/>
              <a:pPr eaLnBrk="1" hangingPunct="1"/>
              <a:t>16</a:t>
            </a:fld>
            <a:endParaRPr lang="en-US" sz="1200" dirty="0"/>
          </a:p>
        </p:txBody>
      </p:sp>
    </p:spTree>
    <p:extLst>
      <p:ext uri="{BB962C8B-B14F-4D97-AF65-F5344CB8AC3E}">
        <p14:creationId xmlns:p14="http://schemas.microsoft.com/office/powerpoint/2010/main" val="3293360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3E3A03-D9C5-8D44-BB7A-5665F947E76F}" type="slidenum">
              <a:rPr lang="en-US" smtClean="0"/>
              <a:pPr/>
              <a:t>28</a:t>
            </a:fld>
            <a:endParaRPr lang="en-US"/>
          </a:p>
        </p:txBody>
      </p:sp>
    </p:spTree>
    <p:extLst>
      <p:ext uri="{BB962C8B-B14F-4D97-AF65-F5344CB8AC3E}">
        <p14:creationId xmlns:p14="http://schemas.microsoft.com/office/powerpoint/2010/main" val="1723646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3E3A03-D9C5-8D44-BB7A-5665F947E76F}" type="slidenum">
              <a:rPr lang="en-US" smtClean="0"/>
              <a:pPr/>
              <a:t>29</a:t>
            </a:fld>
            <a:endParaRPr lang="en-US"/>
          </a:p>
        </p:txBody>
      </p:sp>
    </p:spTree>
    <p:extLst>
      <p:ext uri="{BB962C8B-B14F-4D97-AF65-F5344CB8AC3E}">
        <p14:creationId xmlns:p14="http://schemas.microsoft.com/office/powerpoint/2010/main" val="1723646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www.skillscommons.org</a:t>
            </a:r>
            <a:r>
              <a:rPr lang="en-US" dirty="0" smtClean="0"/>
              <a:t>/handle/</a:t>
            </a:r>
            <a:r>
              <a:rPr lang="en-US" dirty="0" err="1" smtClean="0"/>
              <a:t>taaccct</a:t>
            </a:r>
            <a:r>
              <a:rPr lang="en-US" dirty="0" smtClean="0"/>
              <a:t>/2571</a:t>
            </a:r>
          </a:p>
          <a:p>
            <a:endParaRPr lang="en-US" dirty="0"/>
          </a:p>
        </p:txBody>
      </p:sp>
      <p:sp>
        <p:nvSpPr>
          <p:cNvPr id="4" name="Slide Number Placeholder 3"/>
          <p:cNvSpPr>
            <a:spLocks noGrp="1"/>
          </p:cNvSpPr>
          <p:nvPr>
            <p:ph type="sldNum" sz="quarter" idx="10"/>
          </p:nvPr>
        </p:nvSpPr>
        <p:spPr/>
        <p:txBody>
          <a:bodyPr/>
          <a:lstStyle/>
          <a:p>
            <a:fld id="{033E3A03-D9C5-8D44-BB7A-5665F947E76F}" type="slidenum">
              <a:rPr lang="en-US" smtClean="0"/>
              <a:pPr/>
              <a:t>30</a:t>
            </a:fld>
            <a:endParaRPr lang="en-US"/>
          </a:p>
        </p:txBody>
      </p:sp>
    </p:spTree>
    <p:extLst>
      <p:ext uri="{BB962C8B-B14F-4D97-AF65-F5344CB8AC3E}">
        <p14:creationId xmlns:p14="http://schemas.microsoft.com/office/powerpoint/2010/main" val="1723646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2F535CF6-78E6-204E-AB98-C09B348E109C}" type="slidenum">
              <a:rPr lang="en-US" smtClean="0"/>
              <a:pPr/>
              <a:t>‹#›</a:t>
            </a:fld>
            <a:endParaRPr lang="en-US" dirty="0"/>
          </a:p>
        </p:txBody>
      </p:sp>
    </p:spTree>
    <p:extLst>
      <p:ext uri="{BB962C8B-B14F-4D97-AF65-F5344CB8AC3E}">
        <p14:creationId xmlns:p14="http://schemas.microsoft.com/office/powerpoint/2010/main" val="1355679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normAutofit/>
          </a:bodyPr>
          <a:lstStyle>
            <a:lvl1pPr algn="l">
              <a:defRPr sz="1400" b="0" cap="all">
                <a:solidFill>
                  <a:schemeClr val="bg1">
                    <a:lumMod val="50000"/>
                  </a:schemeClr>
                </a:solidFill>
              </a:defRPr>
            </a:lvl1pPr>
          </a:lstStyle>
          <a:p>
            <a:r>
              <a:rPr lang="en-US" dirty="0" smtClean="0"/>
              <a:t>Clicks to edit Master title style</a:t>
            </a:r>
            <a:endParaRPr lang="en-US" dirty="0"/>
          </a:p>
        </p:txBody>
      </p:sp>
      <p:sp>
        <p:nvSpPr>
          <p:cNvPr id="3" name="Text Placeholder 2"/>
          <p:cNvSpPr>
            <a:spLocks noGrp="1"/>
          </p:cNvSpPr>
          <p:nvPr>
            <p:ph type="body" idx="1" hasCustomPrompt="1"/>
          </p:nvPr>
        </p:nvSpPr>
        <p:spPr>
          <a:xfrm>
            <a:off x="722313" y="2906713"/>
            <a:ext cx="7772400" cy="1500187"/>
          </a:xfrm>
        </p:spPr>
        <p:txBody>
          <a:bodyPr anchor="b"/>
          <a:lstStyle>
            <a:lvl1pPr marL="0" indent="0">
              <a:buNone/>
              <a:defRPr sz="2000" b="1">
                <a:solidFill>
                  <a:schemeClr val="tx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2F535CF6-78E6-204E-AB98-C09B348E109C}" type="slidenum">
              <a:rPr lang="en-US" smtClean="0"/>
              <a:pPr/>
              <a:t>‹#›</a:t>
            </a:fld>
            <a:endParaRPr lang="en-US" dirty="0"/>
          </a:p>
        </p:txBody>
      </p:sp>
    </p:spTree>
    <p:extLst>
      <p:ext uri="{BB962C8B-B14F-4D97-AF65-F5344CB8AC3E}">
        <p14:creationId xmlns:p14="http://schemas.microsoft.com/office/powerpoint/2010/main" val="1216489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2F535CF6-78E6-204E-AB98-C09B348E109C}" type="slidenum">
              <a:rPr lang="en-US" smtClean="0"/>
              <a:pPr/>
              <a:t>‹#›</a:t>
            </a:fld>
            <a:endParaRPr lang="en-US" dirty="0"/>
          </a:p>
        </p:txBody>
      </p:sp>
    </p:spTree>
    <p:extLst>
      <p:ext uri="{BB962C8B-B14F-4D97-AF65-F5344CB8AC3E}">
        <p14:creationId xmlns:p14="http://schemas.microsoft.com/office/powerpoint/2010/main" val="935571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457200" y="1535113"/>
            <a:ext cx="40401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hasCustomPrompt="1"/>
          </p:nvPr>
        </p:nvSpPr>
        <p:spPr>
          <a:xfrm>
            <a:off x="4645025" y="1535113"/>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2"/>
          </p:nvPr>
        </p:nvSpPr>
        <p:spPr/>
        <p:txBody>
          <a:bodyPr/>
          <a:lstStyle/>
          <a:p>
            <a:fld id="{2F535CF6-78E6-204E-AB98-C09B348E109C}" type="slidenum">
              <a:rPr lang="en-US" smtClean="0"/>
              <a:pPr/>
              <a:t>‹#›</a:t>
            </a:fld>
            <a:endParaRPr lang="en-US" dirty="0"/>
          </a:p>
        </p:txBody>
      </p:sp>
    </p:spTree>
    <p:extLst>
      <p:ext uri="{BB962C8B-B14F-4D97-AF65-F5344CB8AC3E}">
        <p14:creationId xmlns:p14="http://schemas.microsoft.com/office/powerpoint/2010/main" val="1639052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2F535CF6-78E6-204E-AB98-C09B348E109C}" type="slidenum">
              <a:rPr lang="en-US" smtClean="0"/>
              <a:pPr/>
              <a:t>‹#›</a:t>
            </a:fld>
            <a:endParaRPr lang="en-US" dirty="0"/>
          </a:p>
        </p:txBody>
      </p:sp>
    </p:spTree>
    <p:extLst>
      <p:ext uri="{BB962C8B-B14F-4D97-AF65-F5344CB8AC3E}">
        <p14:creationId xmlns:p14="http://schemas.microsoft.com/office/powerpoint/2010/main" val="3866873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F535CF6-78E6-204E-AB98-C09B348E109C}" type="slidenum">
              <a:rPr lang="en-US" smtClean="0"/>
              <a:pPr/>
              <a:t>‹#›</a:t>
            </a:fld>
            <a:endParaRPr lang="en-US" dirty="0"/>
          </a:p>
        </p:txBody>
      </p:sp>
    </p:spTree>
    <p:extLst>
      <p:ext uri="{BB962C8B-B14F-4D97-AF65-F5344CB8AC3E}">
        <p14:creationId xmlns:p14="http://schemas.microsoft.com/office/powerpoint/2010/main" val="2287715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3" name="Rectangle 2"/>
          <p:cNvSpPr/>
          <p:nvPr userDrawn="1"/>
        </p:nvSpPr>
        <p:spPr>
          <a:xfrm>
            <a:off x="0" y="0"/>
            <a:ext cx="9144000" cy="12334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1"/>
          <p:cNvSpPr>
            <a:spLocks noGrp="1"/>
          </p:cNvSpPr>
          <p:nvPr>
            <p:ph type="title" hasCustomPrompt="1"/>
          </p:nvPr>
        </p:nvSpPr>
        <p:spPr>
          <a:xfrm>
            <a:off x="722313" y="2187251"/>
            <a:ext cx="7772400" cy="1362075"/>
          </a:xfrm>
        </p:spPr>
        <p:txBody>
          <a:bodyPr anchor="t">
            <a:normAutofit/>
          </a:bodyPr>
          <a:lstStyle>
            <a:lvl1pPr algn="l">
              <a:defRPr sz="1400" b="0" cap="none">
                <a:solidFill>
                  <a:schemeClr val="bg1">
                    <a:lumMod val="50000"/>
                  </a:schemeClr>
                </a:solidFill>
              </a:defRPr>
            </a:lvl1pPr>
          </a:lstStyle>
          <a:p>
            <a:r>
              <a:rPr lang="en-US" dirty="0" smtClean="0"/>
              <a:t>Clicks to edit master title style</a:t>
            </a:r>
            <a:endParaRPr lang="en-US" dirty="0"/>
          </a:p>
        </p:txBody>
      </p:sp>
      <p:sp>
        <p:nvSpPr>
          <p:cNvPr id="7" name="Text Placeholder 2"/>
          <p:cNvSpPr>
            <a:spLocks noGrp="1"/>
          </p:cNvSpPr>
          <p:nvPr>
            <p:ph type="body" idx="1" hasCustomPrompt="1"/>
          </p:nvPr>
        </p:nvSpPr>
        <p:spPr>
          <a:xfrm>
            <a:off x="722313" y="1233412"/>
            <a:ext cx="7772400" cy="953839"/>
          </a:xfrm>
        </p:spPr>
        <p:txBody>
          <a:bodyPr anchor="t"/>
          <a:lstStyle>
            <a:lvl1pPr marL="0" indent="0">
              <a:buNone/>
              <a:defRPr sz="2000" b="1">
                <a:solidFill>
                  <a:schemeClr val="tx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2" name="Rectangle 1"/>
          <p:cNvSpPr/>
          <p:nvPr userDrawn="1"/>
        </p:nvSpPr>
        <p:spPr>
          <a:xfrm>
            <a:off x="0" y="5816600"/>
            <a:ext cx="9144000" cy="104140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TAACCCT-Learning-Network-logo.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22313" y="4499174"/>
            <a:ext cx="4840287" cy="1030726"/>
          </a:xfrm>
          <a:prstGeom prst="rect">
            <a:avLst/>
          </a:prstGeom>
        </p:spPr>
      </p:pic>
      <p:pic>
        <p:nvPicPr>
          <p:cNvPr id="4" name="Picture 3" descr="DOL-logo.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87175" y="4495764"/>
            <a:ext cx="1044051" cy="1034136"/>
          </a:xfrm>
          <a:prstGeom prst="rect">
            <a:avLst/>
          </a:prstGeom>
        </p:spPr>
      </p:pic>
    </p:spTree>
    <p:extLst>
      <p:ext uri="{BB962C8B-B14F-4D97-AF65-F5344CB8AC3E}">
        <p14:creationId xmlns:p14="http://schemas.microsoft.com/office/powerpoint/2010/main" val="15128279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535CF6-78E6-204E-AB98-C09B348E109C}" type="slidenum">
              <a:rPr lang="en-US" smtClean="0"/>
              <a:pPr/>
              <a:t>‹#›</a:t>
            </a:fld>
            <a:endParaRPr lang="en-US" dirty="0"/>
          </a:p>
        </p:txBody>
      </p:sp>
      <p:sp>
        <p:nvSpPr>
          <p:cNvPr id="8" name="Rectangle 7"/>
          <p:cNvSpPr/>
          <p:nvPr userDrawn="1"/>
        </p:nvSpPr>
        <p:spPr>
          <a:xfrm>
            <a:off x="3251200" y="274638"/>
            <a:ext cx="5892799" cy="703544"/>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0" y="274638"/>
            <a:ext cx="351816" cy="703544"/>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3441701" y="274638"/>
            <a:ext cx="5245098" cy="703544"/>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pic>
        <p:nvPicPr>
          <p:cNvPr id="4" name="Picture 3" descr="TAACCCT-Learning-Network-logo.eps"/>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444501" y="350753"/>
            <a:ext cx="2692399" cy="573339"/>
          </a:xfrm>
          <a:prstGeom prst="rect">
            <a:avLst/>
          </a:prstGeom>
        </p:spPr>
      </p:pic>
      <p:pic>
        <p:nvPicPr>
          <p:cNvPr id="11" name="Picture 2"/>
          <p:cNvPicPr>
            <a:picLocks noChangeAspect="1"/>
          </p:cNvPicPr>
          <p:nvPr userDrawn="1"/>
        </p:nvPicPr>
        <p:blipFill>
          <a:blip r:embed="rId10" cstate="print">
            <a:extLst>
              <a:ext uri="{28A0092B-C50C-407E-A947-70E740481C1C}">
                <a14:useLocalDpi xmlns:a14="http://schemas.microsoft.com/office/drawing/2010/main"/>
              </a:ext>
            </a:extLst>
          </a:blip>
          <a:srcRect/>
          <a:stretch>
            <a:fillRect/>
          </a:stretch>
        </p:blipFill>
        <p:spPr bwMode="auto">
          <a:xfrm>
            <a:off x="351816" y="6030913"/>
            <a:ext cx="1984373" cy="972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065830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457200" rtl="0" eaLnBrk="1" latinLnBrk="0" hangingPunct="1">
        <a:spcBef>
          <a:spcPct val="0"/>
        </a:spcBef>
        <a:buNone/>
        <a:defRPr sz="1800" b="1" kern="1200" cap="all">
          <a:solidFill>
            <a:schemeClr val="bg1"/>
          </a:solidFill>
          <a:latin typeface="Arial"/>
          <a:ea typeface="+mj-ea"/>
          <a:cs typeface="Arial"/>
        </a:defRPr>
      </a:lvl1pPr>
    </p:titleStyle>
    <p:bodyStyle>
      <a:lvl1pPr marL="231775" indent="-231775" algn="l" defTabSz="457200" rtl="0" eaLnBrk="1" latinLnBrk="0" hangingPunct="1">
        <a:spcBef>
          <a:spcPts val="300"/>
        </a:spcBef>
        <a:spcAft>
          <a:spcPts val="300"/>
        </a:spcAft>
        <a:buFont typeface="Arial"/>
        <a:buChar char="•"/>
        <a:defRPr sz="2000" kern="1200">
          <a:solidFill>
            <a:schemeClr val="tx1"/>
          </a:solidFill>
          <a:latin typeface="Arial"/>
          <a:ea typeface="+mn-ea"/>
          <a:cs typeface="Arial"/>
        </a:defRPr>
      </a:lvl1pPr>
      <a:lvl2pPr marL="574675" indent="-236538" algn="l" defTabSz="457200" rtl="0" eaLnBrk="1" latinLnBrk="0" hangingPunct="1">
        <a:spcBef>
          <a:spcPts val="300"/>
        </a:spcBef>
        <a:spcAft>
          <a:spcPts val="300"/>
        </a:spcAft>
        <a:buFont typeface="Arial"/>
        <a:buChar char="–"/>
        <a:defRPr sz="2000" kern="1200">
          <a:solidFill>
            <a:schemeClr val="tx1"/>
          </a:solidFill>
          <a:latin typeface="Arial"/>
          <a:ea typeface="+mn-ea"/>
          <a:cs typeface="Arial"/>
        </a:defRPr>
      </a:lvl2pPr>
      <a:lvl3pPr marL="919163" indent="-228600" algn="l" defTabSz="457200" rtl="0" eaLnBrk="1" latinLnBrk="0" hangingPunct="1">
        <a:spcBef>
          <a:spcPts val="300"/>
        </a:spcBef>
        <a:spcAft>
          <a:spcPts val="300"/>
        </a:spcAft>
        <a:buFont typeface="Arial"/>
        <a:buChar char="•"/>
        <a:defRPr sz="2000" kern="1200">
          <a:solidFill>
            <a:schemeClr val="tx1"/>
          </a:solidFill>
          <a:latin typeface="Arial"/>
          <a:ea typeface="+mn-ea"/>
          <a:cs typeface="Arial"/>
        </a:defRPr>
      </a:lvl3pPr>
      <a:lvl4pPr marL="1258888" indent="-228600" algn="l" defTabSz="457200" rtl="0" eaLnBrk="1" latinLnBrk="0" hangingPunct="1">
        <a:spcBef>
          <a:spcPts val="300"/>
        </a:spcBef>
        <a:spcAft>
          <a:spcPts val="300"/>
        </a:spcAft>
        <a:buFont typeface="Arial"/>
        <a:buChar char="–"/>
        <a:defRPr sz="2000" kern="1200">
          <a:solidFill>
            <a:schemeClr val="tx1"/>
          </a:solidFill>
          <a:latin typeface="Arial"/>
          <a:ea typeface="+mn-ea"/>
          <a:cs typeface="Arial"/>
        </a:defRPr>
      </a:lvl4pPr>
      <a:lvl5pPr marL="1543050" indent="-228600" algn="l" defTabSz="457200" rtl="0" eaLnBrk="1" latinLnBrk="0" hangingPunct="1">
        <a:spcBef>
          <a:spcPts val="300"/>
        </a:spcBef>
        <a:spcAft>
          <a:spcPts val="300"/>
        </a:spcAft>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mailto:TAACCCT@dol.gov"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hyperlink" Target="mailto:support@skillscommons.org" TargetMode="External"/><Relationship Id="rId2" Type="http://schemas.openxmlformats.org/officeDocument/2006/relationships/hyperlink" Target="http://support.taaccct.org" TargetMode="External"/><Relationship Id="rId1" Type="http://schemas.openxmlformats.org/officeDocument/2006/relationships/slideLayout" Target="../slideLayouts/slideLayout1.xml"/><Relationship Id="rId5" Type="http://schemas.openxmlformats.org/officeDocument/2006/relationships/hyperlink" Target="mailto:TAACCCT@dol.gov" TargetMode="External"/><Relationship Id="rId4" Type="http://schemas.openxmlformats.org/officeDocument/2006/relationships/hyperlink" Target="http://www.workforce3one.or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2963832"/>
            <a:ext cx="7772400" cy="1362075"/>
          </a:xfrm>
        </p:spPr>
        <p:txBody>
          <a:bodyPr/>
          <a:lstStyle/>
          <a:p>
            <a:r>
              <a:rPr lang="en-US" dirty="0" smtClean="0"/>
              <a:t>November 9, 2015</a:t>
            </a:r>
            <a:endParaRPr lang="en-US" dirty="0"/>
          </a:p>
        </p:txBody>
      </p:sp>
      <p:sp>
        <p:nvSpPr>
          <p:cNvPr id="3" name="Text Placeholder 2"/>
          <p:cNvSpPr>
            <a:spLocks noGrp="1"/>
          </p:cNvSpPr>
          <p:nvPr>
            <p:ph type="body" idx="1"/>
          </p:nvPr>
        </p:nvSpPr>
        <p:spPr>
          <a:xfrm>
            <a:off x="722313" y="1233412"/>
            <a:ext cx="7772400" cy="1933620"/>
          </a:xfrm>
        </p:spPr>
        <p:txBody>
          <a:bodyPr>
            <a:noAutofit/>
          </a:bodyPr>
          <a:lstStyle/>
          <a:p>
            <a:pPr>
              <a:lnSpc>
                <a:spcPct val="120000"/>
              </a:lnSpc>
            </a:pPr>
            <a:r>
              <a:rPr lang="en-US" sz="2400" dirty="0"/>
              <a:t>ROUND 2 VIRTUAL </a:t>
            </a:r>
            <a:r>
              <a:rPr lang="en-US" sz="2400" dirty="0" smtClean="0"/>
              <a:t>CONFERENCE</a:t>
            </a:r>
            <a:endParaRPr lang="en-US" sz="2400" dirty="0"/>
          </a:p>
          <a:p>
            <a:pPr>
              <a:lnSpc>
                <a:spcPct val="120000"/>
              </a:lnSpc>
            </a:pPr>
            <a:r>
              <a:rPr lang="en-US" sz="2400" dirty="0" smtClean="0"/>
              <a:t>SKILLSCOMMONS SUPPORT SERVICES CENTER: </a:t>
            </a:r>
            <a:br>
              <a:rPr lang="en-US" sz="2400" dirty="0" smtClean="0"/>
            </a:br>
            <a:r>
              <a:rPr lang="en-US" sz="2400" dirty="0" smtClean="0"/>
              <a:t>PREPARING AND SHARING YOUR DELIVERABLES</a:t>
            </a:r>
          </a:p>
          <a:p>
            <a:pPr>
              <a:lnSpc>
                <a:spcPct val="120000"/>
              </a:lnSpc>
            </a:pPr>
            <a:r>
              <a:rPr lang="en-US" sz="2400" dirty="0" smtClean="0"/>
              <a:t> </a:t>
            </a:r>
            <a:endParaRPr lang="en-US" sz="2400" dirty="0"/>
          </a:p>
        </p:txBody>
      </p:sp>
    </p:spTree>
    <p:extLst>
      <p:ext uri="{BB962C8B-B14F-4D97-AF65-F5344CB8AC3E}">
        <p14:creationId xmlns:p14="http://schemas.microsoft.com/office/powerpoint/2010/main" val="38348450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0242" y="1119676"/>
            <a:ext cx="4500800" cy="5209943"/>
          </a:xfrm>
          <a:prstGeom prst="rect">
            <a:avLst/>
          </a:prstGeom>
          <a:ln>
            <a:solidFill>
              <a:schemeClr val="accent1"/>
            </a:solidFill>
          </a:ln>
          <a:effectLst>
            <a:outerShdw blurRad="50800" dist="38100" dir="2700000" algn="tl" rotWithShape="0">
              <a:srgbClr val="000000">
                <a:alpha val="43000"/>
              </a:srgbClr>
            </a:outerShdw>
          </a:effectLst>
        </p:spPr>
      </p:pic>
      <p:sp>
        <p:nvSpPr>
          <p:cNvPr id="6" name="Title 5"/>
          <p:cNvSpPr>
            <a:spLocks noGrp="1"/>
          </p:cNvSpPr>
          <p:nvPr>
            <p:ph type="title"/>
          </p:nvPr>
        </p:nvSpPr>
        <p:spPr/>
        <p:txBody>
          <a:bodyPr/>
          <a:lstStyle/>
          <a:p>
            <a:r>
              <a:rPr lang="en-US" dirty="0"/>
              <a:t>Contribute &amp; Manage Materials</a:t>
            </a:r>
          </a:p>
        </p:txBody>
      </p:sp>
    </p:spTree>
    <p:extLst>
      <p:ext uri="{BB962C8B-B14F-4D97-AF65-F5344CB8AC3E}">
        <p14:creationId xmlns:p14="http://schemas.microsoft.com/office/powerpoint/2010/main" val="21733092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3761" y="1119676"/>
            <a:ext cx="4113761" cy="5209943"/>
          </a:xfrm>
          <a:prstGeom prst="rect">
            <a:avLst/>
          </a:prstGeom>
          <a:ln>
            <a:solidFill>
              <a:schemeClr val="accent1"/>
            </a:solidFill>
          </a:ln>
          <a:effectLst>
            <a:outerShdw blurRad="50800" dist="38100" dir="2700000" algn="tl" rotWithShape="0">
              <a:srgbClr val="000000">
                <a:alpha val="43000"/>
              </a:srgbClr>
            </a:outerShdw>
          </a:effectLst>
        </p:spPr>
      </p:pic>
      <p:sp>
        <p:nvSpPr>
          <p:cNvPr id="6" name="Title 5"/>
          <p:cNvSpPr>
            <a:spLocks noGrp="1"/>
          </p:cNvSpPr>
          <p:nvPr>
            <p:ph type="title"/>
          </p:nvPr>
        </p:nvSpPr>
        <p:spPr/>
        <p:txBody>
          <a:bodyPr/>
          <a:lstStyle/>
          <a:p>
            <a:r>
              <a:rPr lang="en-US" dirty="0" smtClean="0"/>
              <a:t>Discover &amp; Reuse Materials</a:t>
            </a:r>
            <a:endParaRPr lang="en-US" dirty="0"/>
          </a:p>
        </p:txBody>
      </p:sp>
    </p:spTree>
    <p:extLst>
      <p:ext uri="{BB962C8B-B14F-4D97-AF65-F5344CB8AC3E}">
        <p14:creationId xmlns:p14="http://schemas.microsoft.com/office/powerpoint/2010/main" val="8589980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5107" y="1298197"/>
            <a:ext cx="4591070" cy="4852900"/>
          </a:xfrm>
          <a:prstGeom prst="rect">
            <a:avLst/>
          </a:prstGeom>
          <a:ln>
            <a:solidFill>
              <a:schemeClr val="accent1"/>
            </a:solidFill>
          </a:ln>
          <a:effectLst>
            <a:outerShdw blurRad="50800" dist="38100" dir="2700000" algn="tl" rotWithShape="0">
              <a:srgbClr val="000000">
                <a:alpha val="43000"/>
              </a:srgbClr>
            </a:outerShdw>
          </a:effectLst>
        </p:spPr>
      </p:pic>
      <p:sp>
        <p:nvSpPr>
          <p:cNvPr id="6" name="Title 5"/>
          <p:cNvSpPr>
            <a:spLocks noGrp="1"/>
          </p:cNvSpPr>
          <p:nvPr>
            <p:ph type="title"/>
          </p:nvPr>
        </p:nvSpPr>
        <p:spPr/>
        <p:txBody>
          <a:bodyPr/>
          <a:lstStyle/>
          <a:p>
            <a:r>
              <a:rPr lang="en-US" dirty="0"/>
              <a:t>Discover &amp; Reuse Materials</a:t>
            </a:r>
          </a:p>
        </p:txBody>
      </p:sp>
    </p:spTree>
    <p:extLst>
      <p:ext uri="{BB962C8B-B14F-4D97-AF65-F5344CB8AC3E}">
        <p14:creationId xmlns:p14="http://schemas.microsoft.com/office/powerpoint/2010/main" val="7236844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6408" y="1298197"/>
            <a:ext cx="4468467" cy="4852900"/>
          </a:xfrm>
          <a:prstGeom prst="rect">
            <a:avLst/>
          </a:prstGeom>
          <a:ln>
            <a:solidFill>
              <a:schemeClr val="accent1"/>
            </a:solidFill>
          </a:ln>
          <a:effectLst>
            <a:outerShdw blurRad="50800" dist="38100" dir="2700000" algn="tl" rotWithShape="0">
              <a:srgbClr val="000000">
                <a:alpha val="43000"/>
              </a:srgbClr>
            </a:outerShdw>
          </a:effectLst>
        </p:spPr>
      </p:pic>
      <p:sp>
        <p:nvSpPr>
          <p:cNvPr id="6" name="Title 5"/>
          <p:cNvSpPr>
            <a:spLocks noGrp="1"/>
          </p:cNvSpPr>
          <p:nvPr>
            <p:ph type="title"/>
          </p:nvPr>
        </p:nvSpPr>
        <p:spPr/>
        <p:txBody>
          <a:bodyPr/>
          <a:lstStyle/>
          <a:p>
            <a:r>
              <a:rPr lang="en-US" dirty="0" smtClean="0"/>
              <a:t>Browsing by Industry</a:t>
            </a:r>
            <a:endParaRPr lang="en-US" dirty="0"/>
          </a:p>
        </p:txBody>
      </p:sp>
    </p:spTree>
    <p:extLst>
      <p:ext uri="{BB962C8B-B14F-4D97-AF65-F5344CB8AC3E}">
        <p14:creationId xmlns:p14="http://schemas.microsoft.com/office/powerpoint/2010/main" val="20554078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9419" y="1298197"/>
            <a:ext cx="4162446" cy="4852900"/>
          </a:xfrm>
          <a:prstGeom prst="rect">
            <a:avLst/>
          </a:prstGeom>
          <a:ln>
            <a:solidFill>
              <a:schemeClr val="accent1"/>
            </a:solidFill>
          </a:ln>
          <a:effectLst>
            <a:outerShdw blurRad="50800" dist="38100" dir="2700000" algn="tl" rotWithShape="0">
              <a:srgbClr val="000000">
                <a:alpha val="43000"/>
              </a:srgbClr>
            </a:outerShdw>
          </a:effectLst>
        </p:spPr>
      </p:pic>
      <p:sp>
        <p:nvSpPr>
          <p:cNvPr id="6" name="Title 5"/>
          <p:cNvSpPr>
            <a:spLocks noGrp="1"/>
          </p:cNvSpPr>
          <p:nvPr>
            <p:ph type="title"/>
          </p:nvPr>
        </p:nvSpPr>
        <p:spPr/>
        <p:txBody>
          <a:bodyPr/>
          <a:lstStyle/>
          <a:p>
            <a:r>
              <a:rPr lang="en-US" dirty="0" smtClean="0"/>
              <a:t>Reuse &amp; Revise Open Educational Resources</a:t>
            </a:r>
            <a:endParaRPr lang="en-US" dirty="0"/>
          </a:p>
        </p:txBody>
      </p:sp>
    </p:spTree>
    <p:extLst>
      <p:ext uri="{BB962C8B-B14F-4D97-AF65-F5344CB8AC3E}">
        <p14:creationId xmlns:p14="http://schemas.microsoft.com/office/powerpoint/2010/main" val="4901451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7281" y="1119676"/>
            <a:ext cx="4306721" cy="5209943"/>
          </a:xfrm>
          <a:prstGeom prst="rect">
            <a:avLst/>
          </a:prstGeom>
          <a:ln>
            <a:solidFill>
              <a:schemeClr val="accent1"/>
            </a:solidFill>
          </a:ln>
          <a:effectLst>
            <a:outerShdw blurRad="50800" dist="38100" dir="2700000" algn="tl" rotWithShape="0">
              <a:srgbClr val="000000">
                <a:alpha val="43000"/>
              </a:srgbClr>
            </a:outerShdw>
          </a:effectLst>
        </p:spPr>
      </p:pic>
      <p:sp>
        <p:nvSpPr>
          <p:cNvPr id="6" name="Title 5"/>
          <p:cNvSpPr>
            <a:spLocks noGrp="1"/>
          </p:cNvSpPr>
          <p:nvPr>
            <p:ph type="title"/>
          </p:nvPr>
        </p:nvSpPr>
        <p:spPr/>
        <p:txBody>
          <a:bodyPr/>
          <a:lstStyle/>
          <a:p>
            <a:r>
              <a:rPr lang="en-US" dirty="0"/>
              <a:t>Reuse &amp; Revise Open Educational Resources</a:t>
            </a:r>
          </a:p>
        </p:txBody>
      </p:sp>
    </p:spTree>
    <p:extLst>
      <p:ext uri="{BB962C8B-B14F-4D97-AF65-F5344CB8AC3E}">
        <p14:creationId xmlns:p14="http://schemas.microsoft.com/office/powerpoint/2010/main" val="39245528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pPr eaLnBrk="1" hangingPunct="1"/>
            <a:r>
              <a:rPr lang="en-US" dirty="0">
                <a:latin typeface="Arial" charset="0"/>
              </a:rPr>
              <a:t>Q&amp;A</a:t>
            </a:r>
          </a:p>
        </p:txBody>
      </p:sp>
      <p:pic>
        <p:nvPicPr>
          <p:cNvPr id="2" name="Picture 1" descr="Questioning-blue.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97200" y="2489200"/>
            <a:ext cx="2463800" cy="2463800"/>
          </a:xfrm>
          <a:prstGeom prst="rect">
            <a:avLst/>
          </a:prstGeom>
        </p:spPr>
      </p:pic>
    </p:spTree>
    <p:extLst>
      <p:ext uri="{BB962C8B-B14F-4D97-AF65-F5344CB8AC3E}">
        <p14:creationId xmlns:p14="http://schemas.microsoft.com/office/powerpoint/2010/main" val="12230309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5107" y="1119676"/>
            <a:ext cx="4591070" cy="5209943"/>
          </a:xfrm>
          <a:prstGeom prst="rect">
            <a:avLst/>
          </a:prstGeom>
          <a:ln>
            <a:solidFill>
              <a:schemeClr val="accent1"/>
            </a:solidFill>
          </a:ln>
          <a:effectLst>
            <a:outerShdw blurRad="50800" dist="38100" dir="2700000" algn="tl" rotWithShape="0">
              <a:srgbClr val="000000">
                <a:alpha val="43000"/>
              </a:srgbClr>
            </a:outerShdw>
          </a:effectLst>
        </p:spPr>
      </p:pic>
      <p:sp>
        <p:nvSpPr>
          <p:cNvPr id="6" name="Title 5"/>
          <p:cNvSpPr>
            <a:spLocks noGrp="1"/>
          </p:cNvSpPr>
          <p:nvPr>
            <p:ph type="title"/>
          </p:nvPr>
        </p:nvSpPr>
        <p:spPr/>
        <p:txBody>
          <a:bodyPr/>
          <a:lstStyle/>
          <a:p>
            <a:pPr lvl="0"/>
            <a:r>
              <a:rPr lang="en-US" dirty="0"/>
              <a:t>Explore Resources for Completing &amp; Closing Out Your Grant</a:t>
            </a:r>
          </a:p>
        </p:txBody>
      </p:sp>
    </p:spTree>
    <p:extLst>
      <p:ext uri="{BB962C8B-B14F-4D97-AF65-F5344CB8AC3E}">
        <p14:creationId xmlns:p14="http://schemas.microsoft.com/office/powerpoint/2010/main" val="29362431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2972" y="1119676"/>
            <a:ext cx="4375340" cy="5209943"/>
          </a:xfrm>
          <a:prstGeom prst="rect">
            <a:avLst/>
          </a:prstGeom>
          <a:ln>
            <a:solidFill>
              <a:schemeClr val="accent1"/>
            </a:solidFill>
          </a:ln>
          <a:effectLst>
            <a:outerShdw blurRad="50800" dist="38100" dir="2700000" algn="tl" rotWithShape="0">
              <a:srgbClr val="000000">
                <a:alpha val="43000"/>
              </a:srgbClr>
            </a:outerShdw>
          </a:effectLst>
        </p:spPr>
      </p:pic>
      <p:sp>
        <p:nvSpPr>
          <p:cNvPr id="6" name="Title 5"/>
          <p:cNvSpPr>
            <a:spLocks noGrp="1"/>
          </p:cNvSpPr>
          <p:nvPr>
            <p:ph type="title"/>
          </p:nvPr>
        </p:nvSpPr>
        <p:spPr/>
        <p:txBody>
          <a:bodyPr/>
          <a:lstStyle/>
          <a:p>
            <a:r>
              <a:rPr lang="en-US" dirty="0"/>
              <a:t>Explore Resources for Completing &amp; Closing Out Your Grant</a:t>
            </a:r>
          </a:p>
        </p:txBody>
      </p:sp>
    </p:spTree>
    <p:extLst>
      <p:ext uri="{BB962C8B-B14F-4D97-AF65-F5344CB8AC3E}">
        <p14:creationId xmlns:p14="http://schemas.microsoft.com/office/powerpoint/2010/main" val="19388318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2972" y="1286261"/>
            <a:ext cx="4375340" cy="4876773"/>
          </a:xfrm>
          <a:prstGeom prst="rect">
            <a:avLst/>
          </a:prstGeom>
          <a:ln>
            <a:solidFill>
              <a:schemeClr val="accent1"/>
            </a:solidFill>
          </a:ln>
          <a:effectLst>
            <a:outerShdw blurRad="50800" dist="38100" dir="2700000" algn="tl" rotWithShape="0">
              <a:srgbClr val="000000">
                <a:alpha val="43000"/>
              </a:srgbClr>
            </a:outerShdw>
          </a:effectLst>
        </p:spPr>
      </p:pic>
      <p:sp>
        <p:nvSpPr>
          <p:cNvPr id="6" name="Title 5"/>
          <p:cNvSpPr>
            <a:spLocks noGrp="1"/>
          </p:cNvSpPr>
          <p:nvPr>
            <p:ph type="title"/>
          </p:nvPr>
        </p:nvSpPr>
        <p:spPr/>
        <p:txBody>
          <a:bodyPr/>
          <a:lstStyle/>
          <a:p>
            <a:r>
              <a:rPr lang="en-US" dirty="0"/>
              <a:t>Explore Resources for Completing &amp; Closing Out Your Grant</a:t>
            </a:r>
          </a:p>
        </p:txBody>
      </p:sp>
    </p:spTree>
    <p:extLst>
      <p:ext uri="{BB962C8B-B14F-4D97-AF65-F5344CB8AC3E}">
        <p14:creationId xmlns:p14="http://schemas.microsoft.com/office/powerpoint/2010/main" val="37123545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223000" y="978182"/>
            <a:ext cx="2921000" cy="2781300"/>
          </a:xfrm>
          <a:prstGeom prst="rect">
            <a:avLst/>
          </a:prstGeom>
        </p:spPr>
      </p:pic>
      <p:sp>
        <p:nvSpPr>
          <p:cNvPr id="4" name="Title 1"/>
          <p:cNvSpPr txBox="1">
            <a:spLocks/>
          </p:cNvSpPr>
          <p:nvPr/>
        </p:nvSpPr>
        <p:spPr>
          <a:xfrm>
            <a:off x="3441701" y="274638"/>
            <a:ext cx="5245098" cy="70354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1400" b="0" kern="1200" cap="all">
                <a:solidFill>
                  <a:schemeClr val="bg1">
                    <a:lumMod val="50000"/>
                  </a:schemeClr>
                </a:solidFill>
                <a:latin typeface="Arial"/>
                <a:ea typeface="+mj-ea"/>
                <a:cs typeface="Arial"/>
              </a:defRPr>
            </a:lvl1pPr>
          </a:lstStyle>
          <a:p>
            <a:endParaRPr lang="en-US" sz="1800" b="1" cap="none" dirty="0">
              <a:solidFill>
                <a:srgbClr val="FFFFFF"/>
              </a:solidFill>
            </a:endParaRPr>
          </a:p>
        </p:txBody>
      </p:sp>
      <p:sp>
        <p:nvSpPr>
          <p:cNvPr id="2" name="Title 1"/>
          <p:cNvSpPr>
            <a:spLocks noGrp="1"/>
          </p:cNvSpPr>
          <p:nvPr>
            <p:ph type="title"/>
          </p:nvPr>
        </p:nvSpPr>
        <p:spPr/>
        <p:txBody>
          <a:bodyPr/>
          <a:lstStyle/>
          <a:p>
            <a:r>
              <a:rPr lang="en-US" dirty="0" smtClean="0"/>
              <a:t>SHOWCASE YOUR INNOVATION: </a:t>
            </a:r>
            <a:br>
              <a:rPr lang="en-US" dirty="0" smtClean="0"/>
            </a:br>
            <a:r>
              <a:rPr lang="en-US" dirty="0" smtClean="0"/>
              <a:t>SHARE YOUR STORY!</a:t>
            </a:r>
            <a:endParaRPr lang="en-US" dirty="0"/>
          </a:p>
        </p:txBody>
      </p:sp>
      <p:sp>
        <p:nvSpPr>
          <p:cNvPr id="3" name="Content Placeholder 2"/>
          <p:cNvSpPr>
            <a:spLocks noGrp="1"/>
          </p:cNvSpPr>
          <p:nvPr>
            <p:ph idx="1"/>
          </p:nvPr>
        </p:nvSpPr>
        <p:spPr/>
        <p:txBody>
          <a:bodyPr>
            <a:noAutofit/>
          </a:bodyPr>
          <a:lstStyle/>
          <a:p>
            <a:pPr marL="0" indent="0">
              <a:buNone/>
            </a:pPr>
            <a:r>
              <a:rPr lang="en-US" sz="1800" dirty="0"/>
              <a:t>Send a brief write-up to the TAACCCT mailbox (</a:t>
            </a:r>
            <a:r>
              <a:rPr lang="en-US" sz="1800" dirty="0">
                <a:hlinkClick r:id="rId4"/>
              </a:rPr>
              <a:t>TAACCCT@dol.gov</a:t>
            </a:r>
            <a:r>
              <a:rPr lang="en-US" sz="1800" dirty="0"/>
              <a:t>) responding to the following questions: </a:t>
            </a:r>
          </a:p>
          <a:p>
            <a:pPr marL="342900" indent="-342900"/>
            <a:r>
              <a:rPr lang="en-US" sz="1800" dirty="0"/>
              <a:t>In which TAACCCT strategy area(s) have you experienced the greatest success?</a:t>
            </a:r>
          </a:p>
          <a:p>
            <a:pPr marL="342900" indent="-342900"/>
            <a:r>
              <a:rPr lang="en-US" sz="1800" dirty="0"/>
              <a:t>Please describe the new policies, practices, or programs that have had the greatest impact on student credential and job attainment.</a:t>
            </a:r>
          </a:p>
          <a:p>
            <a:pPr marL="342900" indent="-342900"/>
            <a:r>
              <a:rPr lang="en-US" sz="1800" dirty="0"/>
              <a:t>Of your successful programs, strategies, policies, practices, and partnerships, what will be sustained and/or institutionalized and scaled to reach more students?</a:t>
            </a:r>
          </a:p>
          <a:p>
            <a:pPr marL="342900" indent="-342900"/>
            <a:r>
              <a:rPr lang="en-US" sz="1800" dirty="0"/>
              <a:t>Are there other impacts you’d like to share? Any ripple effects/surprising outcomes as a result of your work</a:t>
            </a:r>
            <a:r>
              <a:rPr lang="en-US" sz="1800" dirty="0" smtClean="0"/>
              <a:t>?</a:t>
            </a:r>
          </a:p>
          <a:p>
            <a:pPr marL="342900" indent="-342900"/>
            <a:endParaRPr lang="en-US" sz="1800" dirty="0"/>
          </a:p>
          <a:p>
            <a:pPr marL="0" indent="0" algn="ctr">
              <a:buNone/>
            </a:pPr>
            <a:r>
              <a:rPr lang="en-US" sz="1800" b="1" dirty="0"/>
              <a:t>Your impact and legacy to TAACCCT is important. We encourage you to email </a:t>
            </a:r>
            <a:r>
              <a:rPr lang="en-US" sz="1800" b="1" u="sng" dirty="0">
                <a:hlinkClick r:id="rId4"/>
              </a:rPr>
              <a:t>TAACCCT@dol.gov</a:t>
            </a:r>
            <a:r>
              <a:rPr lang="en-US" sz="1800" b="1" dirty="0"/>
              <a:t> with prepared documents, videos or other materials that illustrate your TAACCCT story</a:t>
            </a:r>
            <a:r>
              <a:rPr lang="en-US" sz="1800" b="1" dirty="0" smtClean="0"/>
              <a:t>!</a:t>
            </a:r>
            <a:endParaRPr lang="en-US" sz="1800" b="1" dirty="0"/>
          </a:p>
        </p:txBody>
      </p:sp>
    </p:spTree>
    <p:extLst>
      <p:ext uri="{BB962C8B-B14F-4D97-AF65-F5344CB8AC3E}">
        <p14:creationId xmlns:p14="http://schemas.microsoft.com/office/powerpoint/2010/main" val="1750586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8393" y="1325741"/>
            <a:ext cx="4304498" cy="4797812"/>
          </a:xfrm>
          <a:prstGeom prst="rect">
            <a:avLst/>
          </a:prstGeom>
          <a:ln>
            <a:solidFill>
              <a:schemeClr val="accent1"/>
            </a:solidFill>
          </a:ln>
          <a:effectLst>
            <a:outerShdw blurRad="50800" dist="38100" dir="2700000" algn="tl" rotWithShape="0">
              <a:srgbClr val="000000">
                <a:alpha val="43000"/>
              </a:srgbClr>
            </a:outerShdw>
          </a:effectLst>
        </p:spPr>
      </p:pic>
      <p:sp>
        <p:nvSpPr>
          <p:cNvPr id="6" name="Title 5"/>
          <p:cNvSpPr>
            <a:spLocks noGrp="1"/>
          </p:cNvSpPr>
          <p:nvPr>
            <p:ph type="title"/>
          </p:nvPr>
        </p:nvSpPr>
        <p:spPr/>
        <p:txBody>
          <a:bodyPr>
            <a:normAutofit fontScale="90000"/>
          </a:bodyPr>
          <a:lstStyle/>
          <a:p>
            <a:r>
              <a:rPr lang="en-US" dirty="0"/>
              <a:t>Guidance for Grant Project Managers to Assess TAACCCT Grantee Contributions </a:t>
            </a:r>
          </a:p>
        </p:txBody>
      </p:sp>
    </p:spTree>
    <p:extLst>
      <p:ext uri="{BB962C8B-B14F-4D97-AF65-F5344CB8AC3E}">
        <p14:creationId xmlns:p14="http://schemas.microsoft.com/office/powerpoint/2010/main" val="27920138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8393" y="1286261"/>
            <a:ext cx="4304498" cy="4876773"/>
          </a:xfrm>
          <a:prstGeom prst="rect">
            <a:avLst/>
          </a:prstGeom>
          <a:ln>
            <a:solidFill>
              <a:schemeClr val="accent1"/>
            </a:solidFill>
          </a:ln>
          <a:effectLst>
            <a:outerShdw blurRad="50800" dist="38100" dir="2700000" algn="tl" rotWithShape="0">
              <a:srgbClr val="000000">
                <a:alpha val="43000"/>
              </a:srgbClr>
            </a:outerShdw>
          </a:effectLst>
        </p:spPr>
      </p:pic>
      <p:sp>
        <p:nvSpPr>
          <p:cNvPr id="6" name="Title 5"/>
          <p:cNvSpPr>
            <a:spLocks noGrp="1"/>
          </p:cNvSpPr>
          <p:nvPr>
            <p:ph type="title"/>
          </p:nvPr>
        </p:nvSpPr>
        <p:spPr/>
        <p:txBody>
          <a:bodyPr>
            <a:normAutofit fontScale="90000"/>
          </a:bodyPr>
          <a:lstStyle/>
          <a:p>
            <a:r>
              <a:rPr lang="en-US" dirty="0"/>
              <a:t>Guidance for Grant Project Managers to Assess TAACCCT Grantee Contributions </a:t>
            </a:r>
          </a:p>
        </p:txBody>
      </p:sp>
    </p:spTree>
    <p:extLst>
      <p:ext uri="{BB962C8B-B14F-4D97-AF65-F5344CB8AC3E}">
        <p14:creationId xmlns:p14="http://schemas.microsoft.com/office/powerpoint/2010/main" val="34623124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8393" y="1325741"/>
            <a:ext cx="4304498" cy="4797812"/>
          </a:xfrm>
          <a:prstGeom prst="rect">
            <a:avLst/>
          </a:prstGeom>
          <a:ln>
            <a:solidFill>
              <a:schemeClr val="accent1"/>
            </a:solidFill>
          </a:ln>
          <a:effectLst>
            <a:outerShdw blurRad="50800" dist="38100" dir="2700000" algn="tl" rotWithShape="0">
              <a:srgbClr val="000000">
                <a:alpha val="43000"/>
              </a:srgbClr>
            </a:outerShdw>
          </a:effectLst>
        </p:spPr>
      </p:pic>
      <p:sp>
        <p:nvSpPr>
          <p:cNvPr id="6" name="Title 5"/>
          <p:cNvSpPr>
            <a:spLocks noGrp="1"/>
          </p:cNvSpPr>
          <p:nvPr>
            <p:ph type="title"/>
          </p:nvPr>
        </p:nvSpPr>
        <p:spPr/>
        <p:txBody>
          <a:bodyPr/>
          <a:lstStyle/>
          <a:p>
            <a:r>
              <a:rPr lang="en-US" dirty="0" smtClean="0"/>
              <a:t>SGA Voluntary Templates</a:t>
            </a:r>
            <a:endParaRPr lang="en-US" dirty="0"/>
          </a:p>
        </p:txBody>
      </p:sp>
    </p:spTree>
    <p:extLst>
      <p:ext uri="{BB962C8B-B14F-4D97-AF65-F5344CB8AC3E}">
        <p14:creationId xmlns:p14="http://schemas.microsoft.com/office/powerpoint/2010/main" val="18321781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8393" y="1445356"/>
            <a:ext cx="4304498" cy="4558582"/>
          </a:xfrm>
          <a:prstGeom prst="rect">
            <a:avLst/>
          </a:prstGeom>
          <a:ln>
            <a:solidFill>
              <a:schemeClr val="accent1"/>
            </a:solidFill>
          </a:ln>
          <a:effectLst>
            <a:outerShdw blurRad="50800" dist="38100" dir="2700000" algn="tl" rotWithShape="0">
              <a:srgbClr val="000000">
                <a:alpha val="43000"/>
              </a:srgbClr>
            </a:outerShdw>
          </a:effectLst>
        </p:spPr>
      </p:pic>
      <p:sp>
        <p:nvSpPr>
          <p:cNvPr id="6" name="Title 5"/>
          <p:cNvSpPr>
            <a:spLocks noGrp="1"/>
          </p:cNvSpPr>
          <p:nvPr>
            <p:ph type="title"/>
          </p:nvPr>
        </p:nvSpPr>
        <p:spPr/>
        <p:txBody>
          <a:bodyPr/>
          <a:lstStyle/>
          <a:p>
            <a:r>
              <a:rPr lang="en-US" dirty="0" smtClean="0"/>
              <a:t>Accessibility – Voluntary Template</a:t>
            </a:r>
            <a:endParaRPr lang="en-US" dirty="0"/>
          </a:p>
        </p:txBody>
      </p:sp>
    </p:spTree>
    <p:extLst>
      <p:ext uri="{BB962C8B-B14F-4D97-AF65-F5344CB8AC3E}">
        <p14:creationId xmlns:p14="http://schemas.microsoft.com/office/powerpoint/2010/main" val="18807818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250" y="1174011"/>
            <a:ext cx="4093975" cy="5020989"/>
          </a:xfrm>
          <a:prstGeom prst="rect">
            <a:avLst/>
          </a:prstGeom>
          <a:ln>
            <a:solidFill>
              <a:schemeClr val="accent1"/>
            </a:solidFill>
          </a:ln>
          <a:effectLst>
            <a:outerShdw blurRad="50800" dist="38100" dir="2700000" algn="tl" rotWithShape="0">
              <a:srgbClr val="000000">
                <a:alpha val="43000"/>
              </a:srgbClr>
            </a:outerShdw>
          </a:effectLst>
        </p:spPr>
      </p:pic>
      <p:sp>
        <p:nvSpPr>
          <p:cNvPr id="6" name="Title 5"/>
          <p:cNvSpPr>
            <a:spLocks noGrp="1"/>
          </p:cNvSpPr>
          <p:nvPr>
            <p:ph type="title"/>
          </p:nvPr>
        </p:nvSpPr>
        <p:spPr/>
        <p:txBody>
          <a:bodyPr/>
          <a:lstStyle/>
          <a:p>
            <a:r>
              <a:rPr lang="en-US" dirty="0"/>
              <a:t>Accessibility </a:t>
            </a:r>
            <a:r>
              <a:rPr lang="en-US" dirty="0" smtClean="0"/>
              <a:t>Guidelines</a:t>
            </a:r>
            <a:endParaRPr lang="en-US" dirty="0"/>
          </a:p>
        </p:txBody>
      </p:sp>
    </p:spTree>
    <p:extLst>
      <p:ext uri="{BB962C8B-B14F-4D97-AF65-F5344CB8AC3E}">
        <p14:creationId xmlns:p14="http://schemas.microsoft.com/office/powerpoint/2010/main" val="28112732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8393" y="1703177"/>
            <a:ext cx="4304498" cy="4042939"/>
          </a:xfrm>
          <a:prstGeom prst="rect">
            <a:avLst/>
          </a:prstGeom>
          <a:ln>
            <a:solidFill>
              <a:schemeClr val="accent1"/>
            </a:solidFill>
          </a:ln>
          <a:effectLst>
            <a:outerShdw blurRad="50800" dist="38100" dir="2700000" algn="tl" rotWithShape="0">
              <a:srgbClr val="000000">
                <a:alpha val="43000"/>
              </a:srgbClr>
            </a:outerShdw>
          </a:effectLst>
        </p:spPr>
      </p:pic>
      <p:sp>
        <p:nvSpPr>
          <p:cNvPr id="6" name="Title 5"/>
          <p:cNvSpPr>
            <a:spLocks noGrp="1"/>
          </p:cNvSpPr>
          <p:nvPr>
            <p:ph type="title"/>
          </p:nvPr>
        </p:nvSpPr>
        <p:spPr/>
        <p:txBody>
          <a:bodyPr/>
          <a:lstStyle/>
          <a:p>
            <a:r>
              <a:rPr lang="en-US" dirty="0"/>
              <a:t>CC-BY Licensing – Voluntary Template</a:t>
            </a:r>
          </a:p>
        </p:txBody>
      </p:sp>
    </p:spTree>
    <p:extLst>
      <p:ext uri="{BB962C8B-B14F-4D97-AF65-F5344CB8AC3E}">
        <p14:creationId xmlns:p14="http://schemas.microsoft.com/office/powerpoint/2010/main" val="30242114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5834" y="1269262"/>
            <a:ext cx="4296834" cy="4911840"/>
          </a:xfrm>
          <a:prstGeom prst="rect">
            <a:avLst/>
          </a:prstGeom>
          <a:ln>
            <a:solidFill>
              <a:schemeClr val="accent1"/>
            </a:solidFill>
          </a:ln>
          <a:effectLst>
            <a:outerShdw blurRad="50800" dist="38100" dir="2700000" algn="tl" rotWithShape="0">
              <a:srgbClr val="000000">
                <a:alpha val="43000"/>
              </a:srgbClr>
            </a:outerShdw>
          </a:effectLst>
        </p:spPr>
      </p:pic>
      <p:sp>
        <p:nvSpPr>
          <p:cNvPr id="6" name="Title 5"/>
          <p:cNvSpPr>
            <a:spLocks noGrp="1"/>
          </p:cNvSpPr>
          <p:nvPr>
            <p:ph type="title"/>
          </p:nvPr>
        </p:nvSpPr>
        <p:spPr/>
        <p:txBody>
          <a:bodyPr/>
          <a:lstStyle/>
          <a:p>
            <a:r>
              <a:rPr lang="en-US" dirty="0" smtClean="0"/>
              <a:t>CC-BY Licensing – Guidelines</a:t>
            </a:r>
            <a:endParaRPr lang="en-US" dirty="0"/>
          </a:p>
        </p:txBody>
      </p:sp>
    </p:spTree>
    <p:extLst>
      <p:ext uri="{BB962C8B-B14F-4D97-AF65-F5344CB8AC3E}">
        <p14:creationId xmlns:p14="http://schemas.microsoft.com/office/powerpoint/2010/main" val="38677847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8393" y="1598396"/>
            <a:ext cx="4304498" cy="4252502"/>
          </a:xfrm>
          <a:prstGeom prst="rect">
            <a:avLst/>
          </a:prstGeom>
          <a:ln>
            <a:solidFill>
              <a:schemeClr val="accent1"/>
            </a:solidFill>
          </a:ln>
          <a:effectLst>
            <a:outerShdw blurRad="50800" dist="38100" dir="2700000" algn="tl" rotWithShape="0">
              <a:srgbClr val="000000">
                <a:alpha val="43000"/>
              </a:srgbClr>
            </a:outerShdw>
          </a:effectLst>
        </p:spPr>
      </p:pic>
      <p:sp>
        <p:nvSpPr>
          <p:cNvPr id="6" name="Title 5"/>
          <p:cNvSpPr>
            <a:spLocks noGrp="1"/>
          </p:cNvSpPr>
          <p:nvPr>
            <p:ph type="title"/>
          </p:nvPr>
        </p:nvSpPr>
        <p:spPr/>
        <p:txBody>
          <a:bodyPr/>
          <a:lstStyle/>
          <a:p>
            <a:r>
              <a:rPr lang="en-US" dirty="0" smtClean="0"/>
              <a:t>Subject Matter Expert (SME) – </a:t>
            </a:r>
            <a:r>
              <a:rPr lang="en-US" dirty="0"/>
              <a:t>Voluntary Template</a:t>
            </a:r>
          </a:p>
        </p:txBody>
      </p:sp>
    </p:spTree>
    <p:extLst>
      <p:ext uri="{BB962C8B-B14F-4D97-AF65-F5344CB8AC3E}">
        <p14:creationId xmlns:p14="http://schemas.microsoft.com/office/powerpoint/2010/main" val="24931354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167" y="1444205"/>
            <a:ext cx="7069667" cy="4516602"/>
          </a:xfrm>
          <a:prstGeom prst="rect">
            <a:avLst/>
          </a:prstGeom>
          <a:ln>
            <a:solidFill>
              <a:schemeClr val="accent1"/>
            </a:solidFill>
          </a:ln>
          <a:effectLst>
            <a:outerShdw blurRad="50800" dist="38100" dir="2700000" algn="tl" rotWithShape="0">
              <a:srgbClr val="000000">
                <a:alpha val="43000"/>
              </a:srgbClr>
            </a:outerShdw>
          </a:effectLst>
        </p:spPr>
      </p:pic>
      <p:sp>
        <p:nvSpPr>
          <p:cNvPr id="6" name="Title 5"/>
          <p:cNvSpPr>
            <a:spLocks noGrp="1"/>
          </p:cNvSpPr>
          <p:nvPr>
            <p:ph type="title"/>
          </p:nvPr>
        </p:nvSpPr>
        <p:spPr>
          <a:xfrm>
            <a:off x="3441701" y="274638"/>
            <a:ext cx="5617632" cy="703544"/>
          </a:xfrm>
        </p:spPr>
        <p:txBody>
          <a:bodyPr/>
          <a:lstStyle/>
          <a:p>
            <a:r>
              <a:rPr lang="en-US" dirty="0" smtClean="0"/>
              <a:t>Search for Examples of SME Reports in </a:t>
            </a:r>
            <a:r>
              <a:rPr lang="en-US" dirty="0" err="1" smtClean="0"/>
              <a:t>SkillsCommons</a:t>
            </a:r>
            <a:endParaRPr lang="en-US" dirty="0"/>
          </a:p>
        </p:txBody>
      </p:sp>
    </p:spTree>
    <p:extLst>
      <p:ext uri="{BB962C8B-B14F-4D97-AF65-F5344CB8AC3E}">
        <p14:creationId xmlns:p14="http://schemas.microsoft.com/office/powerpoint/2010/main" val="10645464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5333" y="1346790"/>
            <a:ext cx="4228591" cy="4889185"/>
          </a:xfrm>
          <a:prstGeom prst="rect">
            <a:avLst/>
          </a:prstGeom>
          <a:ln>
            <a:solidFill>
              <a:schemeClr val="accent1"/>
            </a:solidFill>
          </a:ln>
          <a:effectLst>
            <a:outerShdw blurRad="50800" dist="38100" dir="2700000" algn="tl" rotWithShape="0">
              <a:srgbClr val="000000">
                <a:alpha val="43000"/>
              </a:srgbClr>
            </a:outerShdw>
          </a:effectLst>
        </p:spPr>
      </p:pic>
      <p:sp>
        <p:nvSpPr>
          <p:cNvPr id="6" name="Title 5"/>
          <p:cNvSpPr>
            <a:spLocks noGrp="1"/>
          </p:cNvSpPr>
          <p:nvPr>
            <p:ph type="title"/>
          </p:nvPr>
        </p:nvSpPr>
        <p:spPr>
          <a:xfrm>
            <a:off x="3441701" y="274638"/>
            <a:ext cx="5617632" cy="703544"/>
          </a:xfrm>
        </p:spPr>
        <p:txBody>
          <a:bodyPr/>
          <a:lstStyle/>
          <a:p>
            <a:r>
              <a:rPr lang="en-US" dirty="0" smtClean="0"/>
              <a:t>Search for Examples of SME Reports in </a:t>
            </a:r>
            <a:r>
              <a:rPr lang="en-US" dirty="0" err="1" smtClean="0"/>
              <a:t>SkillsCommons</a:t>
            </a:r>
            <a:endParaRPr lang="en-US" dirty="0"/>
          </a:p>
        </p:txBody>
      </p:sp>
    </p:spTree>
    <p:extLst>
      <p:ext uri="{BB962C8B-B14F-4D97-AF65-F5344CB8AC3E}">
        <p14:creationId xmlns:p14="http://schemas.microsoft.com/office/powerpoint/2010/main" val="1868744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MODERATOR &amp; PRESENTER</a:t>
            </a:r>
            <a:endParaRPr lang="en-US" dirty="0"/>
          </a:p>
        </p:txBody>
      </p:sp>
      <p:sp>
        <p:nvSpPr>
          <p:cNvPr id="9" name="Content Placeholder 2"/>
          <p:cNvSpPr txBox="1">
            <a:spLocks/>
          </p:cNvSpPr>
          <p:nvPr/>
        </p:nvSpPr>
        <p:spPr>
          <a:xfrm>
            <a:off x="2383912" y="3823523"/>
            <a:ext cx="6093335" cy="1940282"/>
          </a:xfrm>
          <a:prstGeom prst="rect">
            <a:avLst/>
          </a:prstGeom>
          <a:solidFill>
            <a:schemeClr val="bg1">
              <a:lumMod val="75000"/>
              <a:alpha val="85000"/>
            </a:schemeClr>
          </a:solidFill>
        </p:spPr>
        <p:txBody>
          <a:bodyPr vert="horz" lIns="91440" tIns="45720" rIns="91440" bIns="45720" rtlCol="0" anchor="ctr">
            <a:normAutofit/>
          </a:bodyPr>
          <a:lstStyle>
            <a:lvl1pPr marL="342900" indent="-342900" algn="l" defTabSz="914400" rtl="0" eaLnBrk="1" latinLnBrk="0" hangingPunct="1">
              <a:spcBef>
                <a:spcPts val="600"/>
              </a:spcBef>
              <a:spcAft>
                <a:spcPts val="600"/>
              </a:spcAft>
              <a:buFont typeface="Arial" pitchFamily="34" charset="0"/>
              <a:buChar char="•"/>
              <a:defRPr sz="3200" kern="1200">
                <a:solidFill>
                  <a:schemeClr val="tx2"/>
                </a:solidFill>
                <a:latin typeface="Arial" pitchFamily="34" charset="0"/>
                <a:ea typeface="+mn-ea"/>
                <a:cs typeface="Arial" pitchFamily="34" charset="0"/>
              </a:defRPr>
            </a:lvl1pPr>
            <a:lvl2pPr marL="742950" indent="-285750" algn="l" defTabSz="914400" rtl="0" eaLnBrk="1" latinLnBrk="0" hangingPunct="1">
              <a:spcBef>
                <a:spcPts val="600"/>
              </a:spcBef>
              <a:spcAft>
                <a:spcPts val="600"/>
              </a:spcAft>
              <a:buFont typeface="Arial" pitchFamily="34" charset="0"/>
              <a:buChar char="–"/>
              <a:defRPr sz="2800" kern="1200">
                <a:solidFill>
                  <a:schemeClr val="tx2"/>
                </a:solidFill>
                <a:latin typeface="Arial" pitchFamily="34" charset="0"/>
                <a:ea typeface="+mn-ea"/>
                <a:cs typeface="Arial" pitchFamily="34" charset="0"/>
              </a:defRPr>
            </a:lvl2pPr>
            <a:lvl3pPr marL="1143000" indent="-228600" algn="l" defTabSz="914400" rtl="0" eaLnBrk="1" latinLnBrk="0" hangingPunct="1">
              <a:spcBef>
                <a:spcPts val="600"/>
              </a:spcBef>
              <a:spcAft>
                <a:spcPts val="600"/>
              </a:spcAft>
              <a:buFont typeface="Arial" pitchFamily="34" charset="0"/>
              <a:buChar char="•"/>
              <a:defRPr sz="2400" kern="1200">
                <a:solidFill>
                  <a:schemeClr val="tx2"/>
                </a:solidFill>
                <a:latin typeface="Arial" pitchFamily="34" charset="0"/>
                <a:ea typeface="+mn-ea"/>
                <a:cs typeface="Arial" pitchFamily="34" charset="0"/>
              </a:defRPr>
            </a:lvl3pPr>
            <a:lvl4pPr marL="1600200" indent="-228600" algn="l" defTabSz="914400" rtl="0" eaLnBrk="1" latinLnBrk="0" hangingPunct="1">
              <a:spcBef>
                <a:spcPts val="600"/>
              </a:spcBef>
              <a:spcAft>
                <a:spcPts val="600"/>
              </a:spcAft>
              <a:buFont typeface="Arial" pitchFamily="34" charset="0"/>
              <a:buChar char="–"/>
              <a:defRPr sz="2000" kern="1200">
                <a:solidFill>
                  <a:schemeClr val="tx2"/>
                </a:solidFill>
                <a:latin typeface="Arial" pitchFamily="34" charset="0"/>
                <a:ea typeface="+mn-ea"/>
                <a:cs typeface="Arial" pitchFamily="34" charset="0"/>
              </a:defRPr>
            </a:lvl4pPr>
            <a:lvl5pPr marL="2057400" indent="-228600" algn="l" defTabSz="914400" rtl="0" eaLnBrk="1" latinLnBrk="0" hangingPunct="1">
              <a:spcBef>
                <a:spcPts val="600"/>
              </a:spcBef>
              <a:spcAft>
                <a:spcPts val="600"/>
              </a:spcAft>
              <a:buFont typeface="Arial" pitchFamily="34" charset="0"/>
              <a:buChar char="»"/>
              <a:defRPr sz="2000" kern="1200">
                <a:solidFill>
                  <a:schemeClr val="tx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1963" indent="0">
              <a:buNone/>
            </a:pPr>
            <a:r>
              <a:rPr lang="en-US" sz="2000" b="1" dirty="0"/>
              <a:t>Rick Lumadue</a:t>
            </a:r>
          </a:p>
          <a:p>
            <a:pPr marL="461963" indent="0">
              <a:buNone/>
            </a:pPr>
            <a:r>
              <a:rPr lang="en-US" sz="2000" dirty="0"/>
              <a:t>Program Manager/Grantee Relations, </a:t>
            </a:r>
            <a:r>
              <a:rPr lang="en-US" sz="2000" dirty="0" smtClean="0"/>
              <a:t>Skillscommons.org</a:t>
            </a:r>
            <a:endParaRPr lang="en-US" sz="2000" dirty="0"/>
          </a:p>
        </p:txBody>
      </p:sp>
      <p:pic>
        <p:nvPicPr>
          <p:cNvPr id="3" name="Picture 2" descr="Lumadue Online courses.jpe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0235" y="3823523"/>
            <a:ext cx="1923677" cy="1926760"/>
          </a:xfrm>
          <a:prstGeom prst="rect">
            <a:avLst/>
          </a:prstGeom>
          <a:effectLst>
            <a:outerShdw blurRad="50800" dist="38100" dir="5400000" algn="t" rotWithShape="0">
              <a:prstClr val="black">
                <a:alpha val="40000"/>
              </a:prstClr>
            </a:outerShdw>
          </a:effec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0235" y="1383507"/>
            <a:ext cx="1915314" cy="2131962"/>
          </a:xfrm>
          <a:prstGeom prst="rect">
            <a:avLst/>
          </a:prstGeom>
        </p:spPr>
      </p:pic>
      <p:sp>
        <p:nvSpPr>
          <p:cNvPr id="6" name="Content Placeholder 2"/>
          <p:cNvSpPr txBox="1">
            <a:spLocks/>
          </p:cNvSpPr>
          <p:nvPr/>
        </p:nvSpPr>
        <p:spPr>
          <a:xfrm>
            <a:off x="2375549" y="1387617"/>
            <a:ext cx="6101698" cy="2127852"/>
          </a:xfrm>
          <a:prstGeom prst="rect">
            <a:avLst/>
          </a:prstGeom>
          <a:solidFill>
            <a:schemeClr val="bg1">
              <a:lumMod val="75000"/>
              <a:alpha val="85000"/>
            </a:schemeClr>
          </a:solidFill>
        </p:spPr>
        <p:txBody>
          <a:bodyPr vert="horz" lIns="91440" tIns="45720" rIns="91440" bIns="45720" rtlCol="0" anchor="ctr">
            <a:normAutofit/>
          </a:bodyPr>
          <a:lstStyle>
            <a:lvl1pPr marL="342900" indent="-342900" algn="l" defTabSz="914400" rtl="0" eaLnBrk="1" latinLnBrk="0" hangingPunct="1">
              <a:spcBef>
                <a:spcPts val="600"/>
              </a:spcBef>
              <a:spcAft>
                <a:spcPts val="600"/>
              </a:spcAft>
              <a:buFont typeface="Arial" pitchFamily="34" charset="0"/>
              <a:buChar char="•"/>
              <a:defRPr sz="3200" kern="1200">
                <a:solidFill>
                  <a:schemeClr val="tx2"/>
                </a:solidFill>
                <a:latin typeface="Arial" pitchFamily="34" charset="0"/>
                <a:ea typeface="+mn-ea"/>
                <a:cs typeface="Arial" pitchFamily="34" charset="0"/>
              </a:defRPr>
            </a:lvl1pPr>
            <a:lvl2pPr marL="742950" indent="-285750" algn="l" defTabSz="914400" rtl="0" eaLnBrk="1" latinLnBrk="0" hangingPunct="1">
              <a:spcBef>
                <a:spcPts val="600"/>
              </a:spcBef>
              <a:spcAft>
                <a:spcPts val="600"/>
              </a:spcAft>
              <a:buFont typeface="Arial" pitchFamily="34" charset="0"/>
              <a:buChar char="–"/>
              <a:defRPr sz="2800" kern="1200">
                <a:solidFill>
                  <a:schemeClr val="tx2"/>
                </a:solidFill>
                <a:latin typeface="Arial" pitchFamily="34" charset="0"/>
                <a:ea typeface="+mn-ea"/>
                <a:cs typeface="Arial" pitchFamily="34" charset="0"/>
              </a:defRPr>
            </a:lvl2pPr>
            <a:lvl3pPr marL="1143000" indent="-228600" algn="l" defTabSz="914400" rtl="0" eaLnBrk="1" latinLnBrk="0" hangingPunct="1">
              <a:spcBef>
                <a:spcPts val="600"/>
              </a:spcBef>
              <a:spcAft>
                <a:spcPts val="600"/>
              </a:spcAft>
              <a:buFont typeface="Arial" pitchFamily="34" charset="0"/>
              <a:buChar char="•"/>
              <a:defRPr sz="2400" kern="1200">
                <a:solidFill>
                  <a:schemeClr val="tx2"/>
                </a:solidFill>
                <a:latin typeface="Arial" pitchFamily="34" charset="0"/>
                <a:ea typeface="+mn-ea"/>
                <a:cs typeface="Arial" pitchFamily="34" charset="0"/>
              </a:defRPr>
            </a:lvl3pPr>
            <a:lvl4pPr marL="1600200" indent="-228600" algn="l" defTabSz="914400" rtl="0" eaLnBrk="1" latinLnBrk="0" hangingPunct="1">
              <a:spcBef>
                <a:spcPts val="600"/>
              </a:spcBef>
              <a:spcAft>
                <a:spcPts val="600"/>
              </a:spcAft>
              <a:buFont typeface="Arial" pitchFamily="34" charset="0"/>
              <a:buChar char="–"/>
              <a:defRPr sz="2000" kern="1200">
                <a:solidFill>
                  <a:schemeClr val="tx2"/>
                </a:solidFill>
                <a:latin typeface="Arial" pitchFamily="34" charset="0"/>
                <a:ea typeface="+mn-ea"/>
                <a:cs typeface="Arial" pitchFamily="34" charset="0"/>
              </a:defRPr>
            </a:lvl4pPr>
            <a:lvl5pPr marL="2057400" indent="-228600" algn="l" defTabSz="914400" rtl="0" eaLnBrk="1" latinLnBrk="0" hangingPunct="1">
              <a:spcBef>
                <a:spcPts val="600"/>
              </a:spcBef>
              <a:spcAft>
                <a:spcPts val="600"/>
              </a:spcAft>
              <a:buFont typeface="Arial" pitchFamily="34" charset="0"/>
              <a:buChar char="»"/>
              <a:defRPr sz="2000" kern="1200">
                <a:solidFill>
                  <a:schemeClr val="tx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1963" indent="0">
              <a:buNone/>
            </a:pPr>
            <a:r>
              <a:rPr lang="en-US" sz="2000" b="1" dirty="0" smtClean="0"/>
              <a:t>Jennifer Freeman</a:t>
            </a:r>
            <a:endParaRPr lang="en-US" sz="2000" b="1" dirty="0"/>
          </a:p>
          <a:p>
            <a:pPr marL="461963" indent="0">
              <a:spcAft>
                <a:spcPts val="0"/>
              </a:spcAft>
              <a:buNone/>
            </a:pPr>
            <a:r>
              <a:rPr lang="en-US" sz="2000" dirty="0" smtClean="0"/>
              <a:t>Program Director, TLN</a:t>
            </a:r>
          </a:p>
          <a:p>
            <a:pPr marL="461963" indent="0">
              <a:spcAft>
                <a:spcPts val="0"/>
              </a:spcAft>
              <a:buNone/>
            </a:pPr>
            <a:r>
              <a:rPr lang="en-US" sz="2000" dirty="0" smtClean="0"/>
              <a:t>Jobs for the Future</a:t>
            </a:r>
            <a:endParaRPr lang="en-US" sz="2000" dirty="0"/>
          </a:p>
        </p:txBody>
      </p:sp>
    </p:spTree>
    <p:extLst>
      <p:ext uri="{BB962C8B-B14F-4D97-AF65-F5344CB8AC3E}">
        <p14:creationId xmlns:p14="http://schemas.microsoft.com/office/powerpoint/2010/main" val="23710612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9342" y="1296432"/>
            <a:ext cx="4031552" cy="4883937"/>
          </a:xfrm>
          <a:prstGeom prst="rect">
            <a:avLst/>
          </a:prstGeom>
          <a:ln>
            <a:solidFill>
              <a:schemeClr val="accent1"/>
            </a:solidFill>
          </a:ln>
          <a:effectLst>
            <a:outerShdw blurRad="50800" dist="38100" dir="2700000" algn="tl" rotWithShape="0">
              <a:srgbClr val="000000">
                <a:alpha val="43000"/>
              </a:srgbClr>
            </a:outerShdw>
          </a:effectLst>
        </p:spPr>
      </p:pic>
      <p:sp>
        <p:nvSpPr>
          <p:cNvPr id="6" name="Title 5"/>
          <p:cNvSpPr>
            <a:spLocks noGrp="1"/>
          </p:cNvSpPr>
          <p:nvPr>
            <p:ph type="title"/>
          </p:nvPr>
        </p:nvSpPr>
        <p:spPr/>
        <p:txBody>
          <a:bodyPr/>
          <a:lstStyle/>
          <a:p>
            <a:r>
              <a:rPr lang="en-US" dirty="0" smtClean="0"/>
              <a:t>Subject Matter Expert – Example 1</a:t>
            </a:r>
            <a:endParaRPr lang="en-US" dirty="0"/>
          </a:p>
        </p:txBody>
      </p:sp>
      <p:sp>
        <p:nvSpPr>
          <p:cNvPr id="2" name="TextBox 1"/>
          <p:cNvSpPr txBox="1"/>
          <p:nvPr/>
        </p:nvSpPr>
        <p:spPr>
          <a:xfrm>
            <a:off x="6741583" y="60325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543826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1704" y="1153895"/>
            <a:ext cx="3996643" cy="4883937"/>
          </a:xfrm>
          <a:prstGeom prst="rect">
            <a:avLst/>
          </a:prstGeom>
          <a:ln>
            <a:solidFill>
              <a:schemeClr val="accent1"/>
            </a:solidFill>
          </a:ln>
          <a:effectLst>
            <a:outerShdw blurRad="50800" dist="38100" dir="2700000" algn="tl" rotWithShape="0">
              <a:srgbClr val="000000">
                <a:alpha val="43000"/>
              </a:srgbClr>
            </a:outerShdw>
          </a:effectLst>
        </p:spPr>
      </p:pic>
      <p:sp>
        <p:nvSpPr>
          <p:cNvPr id="6" name="Title 5"/>
          <p:cNvSpPr>
            <a:spLocks noGrp="1"/>
          </p:cNvSpPr>
          <p:nvPr>
            <p:ph type="title"/>
          </p:nvPr>
        </p:nvSpPr>
        <p:spPr/>
        <p:txBody>
          <a:bodyPr/>
          <a:lstStyle/>
          <a:p>
            <a:r>
              <a:rPr lang="en-US" dirty="0" smtClean="0"/>
              <a:t>Subject Matter Expert – Example 2</a:t>
            </a:r>
            <a:endParaRPr lang="en-US" dirty="0"/>
          </a:p>
        </p:txBody>
      </p:sp>
    </p:spTree>
    <p:extLst>
      <p:ext uri="{BB962C8B-B14F-4D97-AF65-F5344CB8AC3E}">
        <p14:creationId xmlns:p14="http://schemas.microsoft.com/office/powerpoint/2010/main" val="35666169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8393" y="1668335"/>
            <a:ext cx="4304498" cy="4112623"/>
          </a:xfrm>
          <a:prstGeom prst="rect">
            <a:avLst/>
          </a:prstGeom>
          <a:ln>
            <a:solidFill>
              <a:schemeClr val="accent1"/>
            </a:solidFill>
          </a:ln>
          <a:effectLst>
            <a:outerShdw blurRad="50800" dist="38100" dir="2700000" algn="tl" rotWithShape="0">
              <a:srgbClr val="000000">
                <a:alpha val="43000"/>
              </a:srgbClr>
            </a:outerShdw>
          </a:effectLst>
        </p:spPr>
      </p:pic>
      <p:sp>
        <p:nvSpPr>
          <p:cNvPr id="6" name="Title 5"/>
          <p:cNvSpPr>
            <a:spLocks noGrp="1"/>
          </p:cNvSpPr>
          <p:nvPr>
            <p:ph type="title"/>
          </p:nvPr>
        </p:nvSpPr>
        <p:spPr/>
        <p:txBody>
          <a:bodyPr/>
          <a:lstStyle/>
          <a:p>
            <a:r>
              <a:rPr lang="en-US" dirty="0" smtClean="0"/>
              <a:t>Metadata Standards Summary – </a:t>
            </a:r>
            <a:r>
              <a:rPr lang="en-US" dirty="0"/>
              <a:t>Voluntary Template</a:t>
            </a:r>
          </a:p>
        </p:txBody>
      </p:sp>
    </p:spTree>
    <p:extLst>
      <p:ext uri="{BB962C8B-B14F-4D97-AF65-F5344CB8AC3E}">
        <p14:creationId xmlns:p14="http://schemas.microsoft.com/office/powerpoint/2010/main" val="39705451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pPr eaLnBrk="1" hangingPunct="1"/>
            <a:r>
              <a:rPr lang="en-US" dirty="0">
                <a:latin typeface="Arial" charset="0"/>
              </a:rPr>
              <a:t>Q&amp;A</a:t>
            </a:r>
          </a:p>
        </p:txBody>
      </p:sp>
      <p:pic>
        <p:nvPicPr>
          <p:cNvPr id="4" name="Picture 3" descr="Questioning-blue.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97200" y="2489200"/>
            <a:ext cx="2463800" cy="2463800"/>
          </a:xfrm>
          <a:prstGeom prst="rect">
            <a:avLst/>
          </a:prstGeom>
        </p:spPr>
      </p:pic>
    </p:spTree>
    <p:extLst>
      <p:ext uri="{BB962C8B-B14F-4D97-AF65-F5344CB8AC3E}">
        <p14:creationId xmlns:p14="http://schemas.microsoft.com/office/powerpoint/2010/main" val="21789175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Grant Products and Deliverables</a:t>
            </a:r>
            <a:endParaRPr lang="en-US" dirty="0"/>
          </a:p>
        </p:txBody>
      </p:sp>
      <p:sp>
        <p:nvSpPr>
          <p:cNvPr id="3" name="Content Placeholder 2"/>
          <p:cNvSpPr>
            <a:spLocks noGrp="1"/>
          </p:cNvSpPr>
          <p:nvPr>
            <p:ph idx="1"/>
          </p:nvPr>
        </p:nvSpPr>
        <p:spPr>
          <a:xfrm>
            <a:off x="457200" y="1143000"/>
            <a:ext cx="8229600" cy="4953000"/>
          </a:xfrm>
        </p:spPr>
        <p:txBody>
          <a:bodyPr>
            <a:normAutofit fontScale="92500" lnSpcReduction="20000"/>
          </a:bodyPr>
          <a:lstStyle/>
          <a:p>
            <a:pPr marL="0" indent="0">
              <a:buNone/>
            </a:pPr>
            <a:r>
              <a:rPr lang="en-US" sz="2800" b="1" dirty="0" smtClean="0">
                <a:solidFill>
                  <a:schemeClr val="tx2"/>
                </a:solidFill>
              </a:rPr>
              <a:t>Creative Commons Attribution License</a:t>
            </a:r>
          </a:p>
          <a:p>
            <a:pPr marL="0" indent="0">
              <a:buNone/>
            </a:pPr>
            <a:endParaRPr lang="en-US" dirty="0" smtClean="0"/>
          </a:p>
          <a:p>
            <a:pPr lvl="1">
              <a:buFont typeface="Arial"/>
              <a:buChar char="•"/>
            </a:pPr>
            <a:r>
              <a:rPr lang="en-US" sz="2400" dirty="0" smtClean="0"/>
              <a:t>Grantees </a:t>
            </a:r>
            <a:r>
              <a:rPr lang="en-US" sz="2400" dirty="0"/>
              <a:t>will </a:t>
            </a:r>
            <a:r>
              <a:rPr lang="en-US" sz="2400" dirty="0" smtClean="0"/>
              <a:t>license </a:t>
            </a:r>
            <a:r>
              <a:rPr lang="en-US" sz="2400" dirty="0"/>
              <a:t>to the public all work </a:t>
            </a:r>
            <a:r>
              <a:rPr lang="en-US" sz="2400" dirty="0" smtClean="0"/>
              <a:t>created </a:t>
            </a:r>
            <a:r>
              <a:rPr lang="en-US" sz="2400" dirty="0"/>
              <a:t>with the support of the grant under a Creative Commons Attribution 3.0 (</a:t>
            </a:r>
            <a:r>
              <a:rPr lang="en-US" sz="2400" dirty="0" smtClean="0"/>
              <a:t>CC BY</a:t>
            </a:r>
            <a:r>
              <a:rPr lang="en-US" sz="2400" dirty="0"/>
              <a:t>) </a:t>
            </a:r>
            <a:r>
              <a:rPr lang="en-US" sz="2400" dirty="0" smtClean="0"/>
              <a:t>license;</a:t>
            </a:r>
          </a:p>
          <a:p>
            <a:pPr marL="338137" lvl="1" indent="0">
              <a:buNone/>
            </a:pPr>
            <a:endParaRPr lang="en-US" sz="2400" dirty="0" smtClean="0"/>
          </a:p>
          <a:p>
            <a:pPr lvl="1">
              <a:buFont typeface="Arial"/>
              <a:buChar char="•"/>
            </a:pPr>
            <a:r>
              <a:rPr lang="en-US" sz="2400" dirty="0" smtClean="0"/>
              <a:t>Grantee </a:t>
            </a:r>
            <a:r>
              <a:rPr lang="en-US" sz="2400" dirty="0"/>
              <a:t>will release all new source code developed or created with </a:t>
            </a:r>
            <a:r>
              <a:rPr lang="en-US" sz="2400" dirty="0" smtClean="0"/>
              <a:t>grant </a:t>
            </a:r>
            <a:r>
              <a:rPr lang="en-US" sz="2400" dirty="0"/>
              <a:t>funds under an open license acceptable to either the Free Software Foundation and/or the Open Source </a:t>
            </a:r>
            <a:r>
              <a:rPr lang="en-US" sz="2400" dirty="0" smtClean="0"/>
              <a:t>Initiative; and</a:t>
            </a:r>
          </a:p>
          <a:p>
            <a:pPr marL="338137" lvl="1" indent="0">
              <a:buNone/>
            </a:pPr>
            <a:endParaRPr lang="en-US" sz="2400" dirty="0"/>
          </a:p>
          <a:p>
            <a:pPr lvl="1">
              <a:buFont typeface="Arial"/>
              <a:buChar char="•"/>
            </a:pPr>
            <a:r>
              <a:rPr lang="en-US" sz="2400" dirty="0" smtClean="0"/>
              <a:t>Work </a:t>
            </a:r>
            <a:r>
              <a:rPr lang="en-US" sz="2400" dirty="0"/>
              <a:t>that must be licensed under the </a:t>
            </a:r>
            <a:r>
              <a:rPr lang="en-US" sz="2400" dirty="0" smtClean="0"/>
              <a:t>CC BY </a:t>
            </a:r>
            <a:r>
              <a:rPr lang="en-US" sz="2400" dirty="0"/>
              <a:t>includes both new content created with the grant funds and modifications made to pre-existing, grantee-owned content using grant </a:t>
            </a:r>
            <a:r>
              <a:rPr lang="en-US" sz="2400" dirty="0" smtClean="0"/>
              <a:t>funds.</a:t>
            </a:r>
          </a:p>
        </p:txBody>
      </p:sp>
    </p:spTree>
    <p:extLst>
      <p:ext uri="{BB962C8B-B14F-4D97-AF65-F5344CB8AC3E}">
        <p14:creationId xmlns:p14="http://schemas.microsoft.com/office/powerpoint/2010/main" val="11896528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Grant Products and Deliverables</a:t>
            </a:r>
            <a:endParaRPr lang="en-US" dirty="0"/>
          </a:p>
        </p:txBody>
      </p:sp>
      <p:sp>
        <p:nvSpPr>
          <p:cNvPr id="3" name="Content Placeholder 2"/>
          <p:cNvSpPr>
            <a:spLocks noGrp="1"/>
          </p:cNvSpPr>
          <p:nvPr>
            <p:ph idx="1"/>
          </p:nvPr>
        </p:nvSpPr>
        <p:spPr/>
        <p:txBody>
          <a:bodyPr/>
          <a:lstStyle/>
          <a:p>
            <a:pPr marL="0" indent="0">
              <a:buNone/>
            </a:pPr>
            <a:r>
              <a:rPr lang="en-US" sz="2800" b="1" dirty="0" smtClean="0">
                <a:solidFill>
                  <a:srgbClr val="1F497D"/>
                </a:solidFill>
              </a:rPr>
              <a:t>Third Party Review of Deliverables</a:t>
            </a:r>
          </a:p>
          <a:p>
            <a:pPr marL="0" indent="0">
              <a:buNone/>
            </a:pPr>
            <a:endParaRPr lang="en-US" b="1" dirty="0" smtClean="0">
              <a:solidFill>
                <a:srgbClr val="1F497D"/>
              </a:solidFill>
            </a:endParaRPr>
          </a:p>
          <a:p>
            <a:pPr lvl="1">
              <a:buFont typeface="Arial"/>
              <a:buChar char="•"/>
            </a:pPr>
            <a:r>
              <a:rPr lang="en-US" sz="2400" dirty="0">
                <a:solidFill>
                  <a:srgbClr val="000000"/>
                </a:solidFill>
              </a:rPr>
              <a:t>Grantees will be required to identify third-party subject matter experts to conduct reviews of the deliverables </a:t>
            </a:r>
            <a:r>
              <a:rPr lang="en-US" sz="2400" dirty="0" smtClean="0">
                <a:solidFill>
                  <a:srgbClr val="000000"/>
                </a:solidFill>
              </a:rPr>
              <a:t>produced </a:t>
            </a:r>
            <a:r>
              <a:rPr lang="en-US" sz="2400" dirty="0">
                <a:solidFill>
                  <a:srgbClr val="000000"/>
                </a:solidFill>
              </a:rPr>
              <a:t>through the grant</a:t>
            </a:r>
            <a:r>
              <a:rPr lang="en-US" sz="2400" dirty="0" smtClean="0">
                <a:solidFill>
                  <a:srgbClr val="000000"/>
                </a:solidFill>
              </a:rPr>
              <a:t>.</a:t>
            </a:r>
          </a:p>
          <a:p>
            <a:pPr marL="338137" lvl="1" indent="0">
              <a:buNone/>
            </a:pPr>
            <a:endParaRPr lang="en-US" sz="2400" dirty="0" smtClean="0">
              <a:solidFill>
                <a:srgbClr val="000000"/>
              </a:solidFill>
            </a:endParaRPr>
          </a:p>
          <a:p>
            <a:pPr lvl="1">
              <a:buFont typeface="Arial"/>
              <a:buChar char="•"/>
            </a:pPr>
            <a:r>
              <a:rPr lang="en-US" sz="2400" dirty="0">
                <a:solidFill>
                  <a:srgbClr val="000000"/>
                </a:solidFill>
              </a:rPr>
              <a:t>Grantees must provide the Department with the results of the review and the qualifications of the reviewer(s) at the time the deliverables are provided to the </a:t>
            </a:r>
            <a:r>
              <a:rPr lang="en-US" sz="2400" dirty="0" smtClean="0">
                <a:solidFill>
                  <a:srgbClr val="000000"/>
                </a:solidFill>
              </a:rPr>
              <a:t>Department.</a:t>
            </a:r>
            <a:endParaRPr lang="en-US" sz="2400" dirty="0">
              <a:solidFill>
                <a:srgbClr val="000000"/>
              </a:solidFill>
            </a:endParaRPr>
          </a:p>
        </p:txBody>
      </p:sp>
    </p:spTree>
    <p:extLst>
      <p:ext uri="{BB962C8B-B14F-4D97-AF65-F5344CB8AC3E}">
        <p14:creationId xmlns:p14="http://schemas.microsoft.com/office/powerpoint/2010/main" val="22658063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Grant Products and Deliverables</a:t>
            </a:r>
            <a:endParaRPr lang="en-US" dirty="0"/>
          </a:p>
        </p:txBody>
      </p:sp>
      <p:sp>
        <p:nvSpPr>
          <p:cNvPr id="3" name="Content Placeholder 2"/>
          <p:cNvSpPr>
            <a:spLocks noGrp="1"/>
          </p:cNvSpPr>
          <p:nvPr>
            <p:ph idx="1"/>
          </p:nvPr>
        </p:nvSpPr>
        <p:spPr>
          <a:xfrm>
            <a:off x="457199" y="1377950"/>
            <a:ext cx="8229600" cy="4525963"/>
          </a:xfrm>
        </p:spPr>
        <p:txBody>
          <a:bodyPr/>
          <a:lstStyle/>
          <a:p>
            <a:pPr marL="0" indent="0">
              <a:buNone/>
            </a:pPr>
            <a:r>
              <a:rPr lang="en-US" sz="2800" b="1" dirty="0" smtClean="0">
                <a:solidFill>
                  <a:srgbClr val="1F497D"/>
                </a:solidFill>
              </a:rPr>
              <a:t>TAACCCT Repository of OER</a:t>
            </a:r>
          </a:p>
          <a:p>
            <a:pPr marL="0" indent="0">
              <a:buNone/>
            </a:pPr>
            <a:endParaRPr lang="en-US" b="1" dirty="0" smtClean="0">
              <a:solidFill>
                <a:srgbClr val="1F497D"/>
              </a:solidFill>
            </a:endParaRPr>
          </a:p>
          <a:p>
            <a:pPr lvl="1">
              <a:buFont typeface="Arial"/>
              <a:buChar char="•"/>
            </a:pPr>
            <a:r>
              <a:rPr lang="en-US" sz="2400" dirty="0" smtClean="0">
                <a:solidFill>
                  <a:srgbClr val="000000"/>
                </a:solidFill>
              </a:rPr>
              <a:t>California State University – MERLOT (Multimedia Education Resources for Learning and Online Technology</a:t>
            </a:r>
          </a:p>
          <a:p>
            <a:pPr marL="338137" lvl="1" indent="0">
              <a:buNone/>
            </a:pPr>
            <a:endParaRPr lang="en-US" sz="2400" dirty="0" smtClean="0">
              <a:solidFill>
                <a:srgbClr val="000000"/>
              </a:solidFill>
            </a:endParaRPr>
          </a:p>
          <a:p>
            <a:pPr lvl="1">
              <a:buFont typeface="Arial"/>
              <a:buChar char="•"/>
            </a:pPr>
            <a:r>
              <a:rPr lang="en-US" sz="2400" dirty="0" smtClean="0">
                <a:solidFill>
                  <a:srgbClr val="000000"/>
                </a:solidFill>
              </a:rPr>
              <a:t>http://www.skillscommons.org</a:t>
            </a:r>
          </a:p>
          <a:p>
            <a:pPr marL="182563" lvl="1" indent="0">
              <a:buNone/>
            </a:pPr>
            <a:endParaRPr lang="en-US" dirty="0" smtClean="0"/>
          </a:p>
          <a:p>
            <a:pPr marL="57150" indent="0" algn="ctr">
              <a:buNone/>
            </a:pPr>
            <a:r>
              <a:rPr lang="en-US" sz="3200" b="1" u="sng" dirty="0" smtClean="0">
                <a:solidFill>
                  <a:srgbClr val="1F497D"/>
                </a:solidFill>
              </a:rPr>
              <a:t>BEGIN UPLOADING PRODUCTS</a:t>
            </a:r>
          </a:p>
          <a:p>
            <a:pPr marL="57150" indent="0" algn="ctr">
              <a:buNone/>
            </a:pPr>
            <a:r>
              <a:rPr lang="en-US" sz="3200" b="1" u="sng" dirty="0" smtClean="0">
                <a:solidFill>
                  <a:srgbClr val="1F497D"/>
                </a:solidFill>
              </a:rPr>
              <a:t>AS SOON AS POSSIBLE!</a:t>
            </a:r>
            <a:endParaRPr lang="en-US" sz="3200" b="1" u="sng" dirty="0">
              <a:solidFill>
                <a:srgbClr val="1F497D"/>
              </a:solidFill>
            </a:endParaRPr>
          </a:p>
        </p:txBody>
      </p:sp>
    </p:spTree>
    <p:extLst>
      <p:ext uri="{BB962C8B-B14F-4D97-AF65-F5344CB8AC3E}">
        <p14:creationId xmlns:p14="http://schemas.microsoft.com/office/powerpoint/2010/main" val="31550930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FAQ</a:t>
            </a:r>
            <a:endParaRPr lang="en-US" dirty="0"/>
          </a:p>
        </p:txBody>
      </p:sp>
      <p:sp>
        <p:nvSpPr>
          <p:cNvPr id="3" name="Content Placeholder 2"/>
          <p:cNvSpPr>
            <a:spLocks noGrp="1"/>
          </p:cNvSpPr>
          <p:nvPr>
            <p:ph idx="1"/>
          </p:nvPr>
        </p:nvSpPr>
        <p:spPr>
          <a:xfrm>
            <a:off x="457200" y="1143000"/>
            <a:ext cx="8229600" cy="4953000"/>
          </a:xfrm>
        </p:spPr>
        <p:txBody>
          <a:bodyPr>
            <a:normAutofit/>
          </a:bodyPr>
          <a:lstStyle/>
          <a:p>
            <a:pPr marL="0" indent="0">
              <a:spcBef>
                <a:spcPts val="600"/>
              </a:spcBef>
              <a:buNone/>
            </a:pPr>
            <a:r>
              <a:rPr lang="en-US" sz="2800" b="1" dirty="0" smtClean="0">
                <a:solidFill>
                  <a:srgbClr val="1F497D"/>
                </a:solidFill>
              </a:rPr>
              <a:t>Question: Can I use Creative Commons 4.0 Attribution License?</a:t>
            </a:r>
            <a:endParaRPr lang="en-US" sz="2800" b="1" i="1" dirty="0" smtClean="0">
              <a:solidFill>
                <a:srgbClr val="1F497D"/>
              </a:solidFill>
            </a:endParaRPr>
          </a:p>
          <a:p>
            <a:pPr marL="0" indent="0">
              <a:spcBef>
                <a:spcPts val="600"/>
              </a:spcBef>
              <a:buNone/>
            </a:pPr>
            <a:endParaRPr lang="en-US" dirty="0" smtClean="0">
              <a:solidFill>
                <a:srgbClr val="1F497D"/>
              </a:solidFill>
            </a:endParaRPr>
          </a:p>
          <a:p>
            <a:pPr marL="914400" indent="0">
              <a:spcBef>
                <a:spcPts val="600"/>
              </a:spcBef>
              <a:buNone/>
            </a:pPr>
            <a:r>
              <a:rPr lang="en-US" sz="2800" b="0" dirty="0" smtClean="0">
                <a:solidFill>
                  <a:srgbClr val="000000"/>
                </a:solidFill>
              </a:rPr>
              <a:t>Answer: Yes</a:t>
            </a:r>
          </a:p>
          <a:p>
            <a:pPr marL="0" indent="0">
              <a:buNone/>
            </a:pPr>
            <a:endParaRPr lang="en-US" dirty="0" smtClean="0">
              <a:solidFill>
                <a:srgbClr val="1F497D"/>
              </a:solidFill>
            </a:endParaRPr>
          </a:p>
          <a:p>
            <a:pPr marL="0" indent="0">
              <a:spcBef>
                <a:spcPts val="600"/>
              </a:spcBef>
              <a:buNone/>
            </a:pPr>
            <a:r>
              <a:rPr lang="en-US" sz="2800" b="1" dirty="0">
                <a:solidFill>
                  <a:srgbClr val="1F497D"/>
                </a:solidFill>
              </a:rPr>
              <a:t>Question: </a:t>
            </a:r>
            <a:r>
              <a:rPr lang="en-US" sz="2800" b="1" dirty="0" smtClean="0">
                <a:solidFill>
                  <a:srgbClr val="1F497D"/>
                </a:solidFill>
              </a:rPr>
              <a:t>Do I have to use </a:t>
            </a:r>
            <a:r>
              <a:rPr lang="en-US" sz="2800" b="1" dirty="0">
                <a:solidFill>
                  <a:srgbClr val="1F497D"/>
                </a:solidFill>
              </a:rPr>
              <a:t>Creative Commons </a:t>
            </a:r>
            <a:r>
              <a:rPr lang="en-US" sz="2800" b="1" dirty="0" smtClean="0">
                <a:solidFill>
                  <a:srgbClr val="1F497D"/>
                </a:solidFill>
              </a:rPr>
              <a:t>4.0 Attribution </a:t>
            </a:r>
            <a:r>
              <a:rPr lang="en-US" sz="2800" b="1" dirty="0">
                <a:solidFill>
                  <a:srgbClr val="1F497D"/>
                </a:solidFill>
              </a:rPr>
              <a:t>License?</a:t>
            </a:r>
            <a:endParaRPr lang="en-US" sz="2800" b="1" i="1" dirty="0">
              <a:solidFill>
                <a:srgbClr val="1F497D"/>
              </a:solidFill>
            </a:endParaRPr>
          </a:p>
          <a:p>
            <a:pPr marL="0" indent="0">
              <a:spcBef>
                <a:spcPts val="600"/>
              </a:spcBef>
              <a:buNone/>
            </a:pPr>
            <a:endParaRPr lang="en-US" sz="2800" dirty="0">
              <a:solidFill>
                <a:srgbClr val="1F497D"/>
              </a:solidFill>
            </a:endParaRPr>
          </a:p>
          <a:p>
            <a:pPr marL="914400" indent="0">
              <a:spcBef>
                <a:spcPts val="600"/>
              </a:spcBef>
              <a:buNone/>
            </a:pPr>
            <a:r>
              <a:rPr lang="en-US" sz="2800" b="0" dirty="0">
                <a:solidFill>
                  <a:srgbClr val="000000"/>
                </a:solidFill>
              </a:rPr>
              <a:t>Answer: </a:t>
            </a:r>
            <a:r>
              <a:rPr lang="en-US" sz="2800" b="0" dirty="0" smtClean="0">
                <a:solidFill>
                  <a:srgbClr val="000000"/>
                </a:solidFill>
              </a:rPr>
              <a:t>No</a:t>
            </a:r>
            <a:endParaRPr lang="en-US" sz="2800" b="0" dirty="0">
              <a:solidFill>
                <a:srgbClr val="000000"/>
              </a:solidFill>
            </a:endParaRPr>
          </a:p>
          <a:p>
            <a:pPr marL="0" indent="0"/>
            <a:endParaRPr lang="en-US" dirty="0" smtClean="0"/>
          </a:p>
        </p:txBody>
      </p:sp>
    </p:spTree>
    <p:extLst>
      <p:ext uri="{BB962C8B-B14F-4D97-AF65-F5344CB8AC3E}">
        <p14:creationId xmlns:p14="http://schemas.microsoft.com/office/powerpoint/2010/main" val="8332811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FAQ</a:t>
            </a:r>
            <a:endParaRPr lang="en-US" dirty="0"/>
          </a:p>
        </p:txBody>
      </p:sp>
      <p:sp>
        <p:nvSpPr>
          <p:cNvPr id="3" name="Content Placeholder 2"/>
          <p:cNvSpPr>
            <a:spLocks noGrp="1"/>
          </p:cNvSpPr>
          <p:nvPr>
            <p:ph idx="1"/>
          </p:nvPr>
        </p:nvSpPr>
        <p:spPr>
          <a:xfrm>
            <a:off x="457200" y="1143000"/>
            <a:ext cx="8229600" cy="4953000"/>
          </a:xfrm>
        </p:spPr>
        <p:txBody>
          <a:bodyPr>
            <a:normAutofit/>
          </a:bodyPr>
          <a:lstStyle/>
          <a:p>
            <a:pPr marL="0" indent="0">
              <a:spcBef>
                <a:spcPts val="600"/>
              </a:spcBef>
              <a:buNone/>
            </a:pPr>
            <a:r>
              <a:rPr lang="en-US" sz="2800" b="1" dirty="0">
                <a:solidFill>
                  <a:srgbClr val="1F497D"/>
                </a:solidFill>
              </a:rPr>
              <a:t>Please Clarify the Types of Items that are Considered Grant Deliverables</a:t>
            </a:r>
          </a:p>
          <a:p>
            <a:pPr marL="0" indent="0">
              <a:spcBef>
                <a:spcPts val="600"/>
              </a:spcBef>
              <a:buNone/>
              <a:tabLst>
                <a:tab pos="1885950" algn="l"/>
              </a:tabLst>
            </a:pPr>
            <a:r>
              <a:rPr lang="en-US" sz="2400" b="0" dirty="0">
                <a:solidFill>
                  <a:srgbClr val="000000"/>
                </a:solidFill>
              </a:rPr>
              <a:t>According to the SGA, the Department considers curricula, course materials, teacher guides, and other products developed with grant funds to be considered grant deliverables.  These items were identified in each grantee’s statement of work as deliverables and to be submitted to the Department according to the workplan or prior to the end of the period of performance.</a:t>
            </a:r>
          </a:p>
          <a:p>
            <a:pPr marL="0" indent="-1">
              <a:spcBef>
                <a:spcPts val="600"/>
              </a:spcBef>
            </a:pPr>
            <a:endParaRPr lang="en-US" dirty="0"/>
          </a:p>
          <a:p>
            <a:pPr marL="0" indent="0"/>
            <a:endParaRPr lang="en-US" dirty="0" smtClean="0"/>
          </a:p>
        </p:txBody>
      </p:sp>
    </p:spTree>
    <p:extLst>
      <p:ext uri="{BB962C8B-B14F-4D97-AF65-F5344CB8AC3E}">
        <p14:creationId xmlns:p14="http://schemas.microsoft.com/office/powerpoint/2010/main" val="4932996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FAQ</a:t>
            </a:r>
            <a:endParaRPr lang="en-US" dirty="0"/>
          </a:p>
        </p:txBody>
      </p:sp>
      <p:sp>
        <p:nvSpPr>
          <p:cNvPr id="3" name="Content Placeholder 2"/>
          <p:cNvSpPr>
            <a:spLocks noGrp="1"/>
          </p:cNvSpPr>
          <p:nvPr>
            <p:ph idx="1"/>
          </p:nvPr>
        </p:nvSpPr>
        <p:spPr>
          <a:xfrm>
            <a:off x="457200" y="1143000"/>
            <a:ext cx="8229600" cy="4953000"/>
          </a:xfrm>
        </p:spPr>
        <p:txBody>
          <a:bodyPr>
            <a:normAutofit/>
          </a:bodyPr>
          <a:lstStyle/>
          <a:p>
            <a:pPr marL="0" indent="0">
              <a:spcBef>
                <a:spcPts val="600"/>
              </a:spcBef>
              <a:buNone/>
            </a:pPr>
            <a:r>
              <a:rPr lang="en-US" sz="2800" b="1" dirty="0">
                <a:solidFill>
                  <a:srgbClr val="1F497D"/>
                </a:solidFill>
              </a:rPr>
              <a:t>How Should We Submit the Subject Matter Expert Review of Deliverables?</a:t>
            </a:r>
          </a:p>
          <a:p>
            <a:pPr marL="0" indent="0">
              <a:spcBef>
                <a:spcPts val="600"/>
              </a:spcBef>
              <a:buNone/>
              <a:tabLst>
                <a:tab pos="1885950" algn="l"/>
              </a:tabLst>
            </a:pPr>
            <a:r>
              <a:rPr lang="en-US" sz="2400" b="0" dirty="0">
                <a:solidFill>
                  <a:srgbClr val="000000"/>
                </a:solidFill>
              </a:rPr>
              <a:t>According to the SGA in Section III.G.5, grantees are required to submit the deliverables for independent review by subject matter experts.  These reviews, along with the credential of reviewers and any related materials should be submitted to http://SkillsCommons.org.  </a:t>
            </a:r>
          </a:p>
          <a:p>
            <a:pPr marL="0" indent="0">
              <a:spcBef>
                <a:spcPts val="600"/>
              </a:spcBef>
              <a:buNone/>
            </a:pPr>
            <a:endParaRPr lang="en-US" b="0" dirty="0">
              <a:solidFill>
                <a:schemeClr val="tx1"/>
              </a:solidFill>
            </a:endParaRPr>
          </a:p>
          <a:p>
            <a:pPr marL="0" indent="-1">
              <a:spcBef>
                <a:spcPts val="600"/>
              </a:spcBef>
            </a:pPr>
            <a:endParaRPr lang="en-US" dirty="0"/>
          </a:p>
          <a:p>
            <a:pPr marL="0" indent="0"/>
            <a:endParaRPr lang="en-US" dirty="0" smtClean="0"/>
          </a:p>
        </p:txBody>
      </p:sp>
    </p:spTree>
    <p:extLst>
      <p:ext uri="{BB962C8B-B14F-4D97-AF65-F5344CB8AC3E}">
        <p14:creationId xmlns:p14="http://schemas.microsoft.com/office/powerpoint/2010/main" val="23808072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Arial" charset="0"/>
              </a:rPr>
              <a:t>PARTICIPANT POLL</a:t>
            </a:r>
            <a:endParaRPr lang="en-US" dirty="0">
              <a:solidFill>
                <a:srgbClr val="FFFFFF"/>
              </a:solidFill>
              <a:latin typeface="Arial" charset="0"/>
            </a:endParaRPr>
          </a:p>
        </p:txBody>
      </p:sp>
      <p:sp>
        <p:nvSpPr>
          <p:cNvPr id="3" name="Text Placeholder 2"/>
          <p:cNvSpPr>
            <a:spLocks noGrp="1"/>
          </p:cNvSpPr>
          <p:nvPr>
            <p:ph sz="half" idx="1"/>
          </p:nvPr>
        </p:nvSpPr>
        <p:spPr/>
        <p:txBody>
          <a:bodyPr rtlCol="0" anchor="t">
            <a:normAutofit/>
          </a:bodyPr>
          <a:lstStyle/>
          <a:p>
            <a:pPr marL="0" indent="0" eaLnBrk="1" fontAlgn="auto" hangingPunct="1">
              <a:spcBef>
                <a:spcPts val="600"/>
              </a:spcBef>
              <a:spcAft>
                <a:spcPts val="600"/>
              </a:spcAft>
              <a:buFont typeface="Arial"/>
              <a:buNone/>
              <a:defRPr/>
            </a:pPr>
            <a:r>
              <a:rPr lang="en-US" b="1" dirty="0" smtClean="0">
                <a:solidFill>
                  <a:schemeClr val="tx2"/>
                </a:solidFill>
                <a:ea typeface="+mn-ea"/>
              </a:rPr>
              <a:t>Have you uploaded any products into SkillsCommons yet?</a:t>
            </a:r>
          </a:p>
          <a:p>
            <a:pPr marL="342900" indent="-342900" eaLnBrk="1" fontAlgn="auto" hangingPunct="1">
              <a:spcBef>
                <a:spcPts val="600"/>
              </a:spcBef>
              <a:spcAft>
                <a:spcPts val="600"/>
              </a:spcAft>
              <a:buFont typeface="Wingdings" charset="2"/>
              <a:buChar char="q"/>
              <a:defRPr/>
            </a:pPr>
            <a:r>
              <a:rPr lang="en-US" b="0" dirty="0" smtClean="0">
                <a:ea typeface="+mn-ea"/>
              </a:rPr>
              <a:t>Yes</a:t>
            </a:r>
          </a:p>
          <a:p>
            <a:pPr marL="342900" indent="-342900" eaLnBrk="1" fontAlgn="auto" hangingPunct="1">
              <a:spcBef>
                <a:spcPts val="600"/>
              </a:spcBef>
              <a:spcAft>
                <a:spcPts val="600"/>
              </a:spcAft>
              <a:buFont typeface="Wingdings" charset="2"/>
              <a:buChar char="q"/>
              <a:defRPr/>
            </a:pPr>
            <a:r>
              <a:rPr lang="en-US" b="0" dirty="0" smtClean="0">
                <a:ea typeface="+mn-ea"/>
              </a:rPr>
              <a:t>No</a:t>
            </a:r>
          </a:p>
        </p:txBody>
      </p:sp>
      <p:sp>
        <p:nvSpPr>
          <p:cNvPr id="4" name="Content Placeholder 3"/>
          <p:cNvSpPr>
            <a:spLocks noGrp="1"/>
          </p:cNvSpPr>
          <p:nvPr>
            <p:ph sz="half" idx="2"/>
          </p:nvPr>
        </p:nvSpPr>
        <p:spPr/>
        <p:txBody>
          <a:bodyPr>
            <a:normAutofit/>
          </a:bodyPr>
          <a:lstStyle/>
          <a:p>
            <a:pPr marL="0" indent="0">
              <a:spcBef>
                <a:spcPts val="600"/>
              </a:spcBef>
              <a:spcAft>
                <a:spcPts val="600"/>
              </a:spcAft>
              <a:buNone/>
              <a:defRPr/>
            </a:pPr>
            <a:r>
              <a:rPr lang="en-US" b="1" dirty="0">
                <a:solidFill>
                  <a:srgbClr val="1F497D"/>
                </a:solidFill>
              </a:rPr>
              <a:t>What type of files will you be uploading to </a:t>
            </a:r>
            <a:r>
              <a:rPr lang="en-US" b="1" dirty="0" err="1">
                <a:solidFill>
                  <a:srgbClr val="1F497D"/>
                </a:solidFill>
              </a:rPr>
              <a:t>SkillsCommons</a:t>
            </a:r>
            <a:r>
              <a:rPr lang="en-US" b="1" dirty="0">
                <a:solidFill>
                  <a:srgbClr val="1F497D"/>
                </a:solidFill>
              </a:rPr>
              <a:t>? </a:t>
            </a:r>
            <a:r>
              <a:rPr lang="en-US" dirty="0"/>
              <a:t>(select all that apply)</a:t>
            </a:r>
          </a:p>
          <a:p>
            <a:pPr marL="342900" indent="-342900">
              <a:spcBef>
                <a:spcPts val="600"/>
              </a:spcBef>
              <a:spcAft>
                <a:spcPts val="600"/>
              </a:spcAft>
              <a:buFont typeface="Wingdings" charset="2"/>
              <a:buChar char="q"/>
              <a:defRPr/>
            </a:pPr>
            <a:r>
              <a:rPr lang="en-US" dirty="0"/>
              <a:t>MS Word, PPT and/or Excel</a:t>
            </a:r>
          </a:p>
          <a:p>
            <a:pPr marL="342900" indent="-342900">
              <a:spcBef>
                <a:spcPts val="600"/>
              </a:spcBef>
              <a:spcAft>
                <a:spcPts val="600"/>
              </a:spcAft>
              <a:buFont typeface="Wingdings" charset="2"/>
              <a:buChar char="q"/>
              <a:defRPr/>
            </a:pPr>
            <a:r>
              <a:rPr lang="en-US" dirty="0"/>
              <a:t>Video</a:t>
            </a:r>
          </a:p>
          <a:p>
            <a:pPr marL="342900" indent="-342900">
              <a:spcBef>
                <a:spcPts val="600"/>
              </a:spcBef>
              <a:spcAft>
                <a:spcPts val="600"/>
              </a:spcAft>
              <a:buFont typeface="Wingdings" charset="2"/>
              <a:buChar char="q"/>
              <a:defRPr/>
            </a:pPr>
            <a:r>
              <a:rPr lang="en-US" dirty="0"/>
              <a:t>LMS Export</a:t>
            </a:r>
          </a:p>
          <a:p>
            <a:pPr marL="342900" indent="-342900">
              <a:spcBef>
                <a:spcPts val="600"/>
              </a:spcBef>
              <a:spcAft>
                <a:spcPts val="600"/>
              </a:spcAft>
              <a:buFont typeface="Wingdings" charset="2"/>
              <a:buChar char="q"/>
              <a:defRPr/>
            </a:pPr>
            <a:r>
              <a:rPr lang="en-US" dirty="0"/>
              <a:t>IMS Common Cartridge</a:t>
            </a:r>
          </a:p>
          <a:p>
            <a:pPr marL="342900" indent="-342900">
              <a:spcBef>
                <a:spcPts val="600"/>
              </a:spcBef>
              <a:spcAft>
                <a:spcPts val="600"/>
              </a:spcAft>
              <a:buFont typeface="Wingdings" charset="2"/>
              <a:buChar char="q"/>
              <a:defRPr/>
            </a:pPr>
            <a:r>
              <a:rPr lang="en-US" dirty="0"/>
              <a:t>SCORM</a:t>
            </a:r>
          </a:p>
          <a:p>
            <a:pPr marL="342900" indent="-342900">
              <a:spcBef>
                <a:spcPts val="600"/>
              </a:spcBef>
              <a:spcAft>
                <a:spcPts val="600"/>
              </a:spcAft>
              <a:buFont typeface="Wingdings" charset="2"/>
              <a:buChar char="q"/>
              <a:defRPr/>
            </a:pPr>
            <a:r>
              <a:rPr lang="en-US" dirty="0" smtClean="0"/>
              <a:t>Other</a:t>
            </a:r>
            <a:endParaRPr lang="en-US" dirty="0"/>
          </a:p>
        </p:txBody>
      </p:sp>
      <p:pic>
        <p:nvPicPr>
          <p:cNvPr id="5" name="Picture 4" descr="iStock_000043471538Large.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200" y="3924300"/>
            <a:ext cx="3366038" cy="2201863"/>
          </a:xfrm>
          <a:prstGeom prst="rect">
            <a:avLst/>
          </a:prstGeom>
        </p:spPr>
      </p:pic>
    </p:spTree>
    <p:extLst>
      <p:ext uri="{BB962C8B-B14F-4D97-AF65-F5344CB8AC3E}">
        <p14:creationId xmlns:p14="http://schemas.microsoft.com/office/powerpoint/2010/main" val="8219821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FAQ</a:t>
            </a:r>
            <a:endParaRPr lang="en-US" dirty="0"/>
          </a:p>
        </p:txBody>
      </p:sp>
      <p:sp>
        <p:nvSpPr>
          <p:cNvPr id="3" name="Content Placeholder 2"/>
          <p:cNvSpPr>
            <a:spLocks noGrp="1"/>
          </p:cNvSpPr>
          <p:nvPr>
            <p:ph idx="1"/>
          </p:nvPr>
        </p:nvSpPr>
        <p:spPr>
          <a:xfrm>
            <a:off x="457200" y="1143000"/>
            <a:ext cx="8229600" cy="4953000"/>
          </a:xfrm>
        </p:spPr>
        <p:txBody>
          <a:bodyPr>
            <a:normAutofit lnSpcReduction="10000"/>
          </a:bodyPr>
          <a:lstStyle/>
          <a:p>
            <a:pPr marL="0" indent="0">
              <a:spcBef>
                <a:spcPts val="600"/>
              </a:spcBef>
              <a:buNone/>
            </a:pPr>
            <a:r>
              <a:rPr lang="en-US" sz="2800" b="1" dirty="0">
                <a:solidFill>
                  <a:srgbClr val="1F497D"/>
                </a:solidFill>
              </a:rPr>
              <a:t>Are Outreach Materials and other Program Support Materials Considered Grant Deliverables?</a:t>
            </a:r>
          </a:p>
          <a:p>
            <a:pPr marL="0" indent="0">
              <a:spcBef>
                <a:spcPts val="600"/>
              </a:spcBef>
              <a:buNone/>
              <a:tabLst>
                <a:tab pos="1885950" algn="l"/>
              </a:tabLst>
            </a:pPr>
            <a:r>
              <a:rPr lang="en-US" sz="2400" b="0" dirty="0" smtClean="0">
                <a:solidFill>
                  <a:srgbClr val="000000"/>
                </a:solidFill>
              </a:rPr>
              <a:t>Although </a:t>
            </a:r>
            <a:r>
              <a:rPr lang="en-US" sz="2400" b="0" dirty="0">
                <a:solidFill>
                  <a:srgbClr val="000000"/>
                </a:solidFill>
              </a:rPr>
              <a:t>program management and implementation tools, outreach materials, and other program support materials are tangible items that could be considered “works” produced through your grant project, these items are not necessarily considered deliverables unless explicitly described as such in a grantee’s SOW.  Grantees should use their discretion in consultation with their FPO about which of these to submit to the Department.  </a:t>
            </a:r>
            <a:endParaRPr lang="en-US" sz="2400" b="0" dirty="0" smtClean="0">
              <a:solidFill>
                <a:srgbClr val="000000"/>
              </a:solidFill>
            </a:endParaRPr>
          </a:p>
          <a:p>
            <a:pPr marL="0" indent="0">
              <a:spcBef>
                <a:spcPts val="600"/>
              </a:spcBef>
              <a:buNone/>
              <a:tabLst>
                <a:tab pos="1885950" algn="l"/>
              </a:tabLst>
            </a:pPr>
            <a:endParaRPr lang="en-US" sz="2400" b="0" dirty="0">
              <a:solidFill>
                <a:srgbClr val="000000"/>
              </a:solidFill>
            </a:endParaRPr>
          </a:p>
          <a:p>
            <a:pPr marL="0" indent="0">
              <a:spcBef>
                <a:spcPts val="600"/>
              </a:spcBef>
              <a:buNone/>
              <a:tabLst>
                <a:tab pos="1885950" algn="l"/>
              </a:tabLst>
            </a:pPr>
            <a:r>
              <a:rPr lang="en-US" sz="2400" b="0" i="1" dirty="0" smtClean="0">
                <a:solidFill>
                  <a:srgbClr val="000000"/>
                </a:solidFill>
              </a:rPr>
              <a:t>See also the Closeout FAQ.</a:t>
            </a:r>
            <a:endParaRPr lang="en-US" sz="2400" b="0" i="1" dirty="0">
              <a:solidFill>
                <a:srgbClr val="000000"/>
              </a:solidFill>
            </a:endParaRPr>
          </a:p>
          <a:p>
            <a:endParaRPr lang="en-US" dirty="0"/>
          </a:p>
        </p:txBody>
      </p:sp>
    </p:spTree>
    <p:extLst>
      <p:ext uri="{BB962C8B-B14F-4D97-AF65-F5344CB8AC3E}">
        <p14:creationId xmlns:p14="http://schemas.microsoft.com/office/powerpoint/2010/main" val="6386839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FAQ</a:t>
            </a:r>
            <a:endParaRPr lang="en-US" dirty="0"/>
          </a:p>
        </p:txBody>
      </p:sp>
      <p:sp>
        <p:nvSpPr>
          <p:cNvPr id="3" name="Content Placeholder 2"/>
          <p:cNvSpPr>
            <a:spLocks noGrp="1"/>
          </p:cNvSpPr>
          <p:nvPr>
            <p:ph idx="1"/>
          </p:nvPr>
        </p:nvSpPr>
        <p:spPr>
          <a:xfrm>
            <a:off x="457200" y="1143000"/>
            <a:ext cx="8229600" cy="4953000"/>
          </a:xfrm>
        </p:spPr>
        <p:txBody>
          <a:bodyPr>
            <a:normAutofit/>
          </a:bodyPr>
          <a:lstStyle/>
          <a:p>
            <a:pPr marL="0" indent="0">
              <a:spcBef>
                <a:spcPts val="600"/>
              </a:spcBef>
              <a:buNone/>
            </a:pPr>
            <a:r>
              <a:rPr lang="en-US" sz="2800" b="1" dirty="0" smtClean="0">
                <a:solidFill>
                  <a:srgbClr val="1F497D"/>
                </a:solidFill>
              </a:rPr>
              <a:t>Question: Are activities and costs related to reviewing and posting deliverables allowable during the final year (or six months)?   </a:t>
            </a:r>
          </a:p>
          <a:p>
            <a:pPr marL="0" indent="0">
              <a:spcBef>
                <a:spcPts val="600"/>
              </a:spcBef>
              <a:buNone/>
              <a:tabLst>
                <a:tab pos="1885950" algn="l"/>
              </a:tabLst>
            </a:pPr>
            <a:r>
              <a:rPr lang="en-US" sz="2400" b="0" dirty="0">
                <a:solidFill>
                  <a:srgbClr val="000000"/>
                </a:solidFill>
              </a:rPr>
              <a:t>Costs related to reviewing (including third-party review), finalizing, and posting grant deliverables (i.e. curriculum, course materials, etc.) to Skillscommons.org are not considered program development or delivery, and accordingly, grantees may continue to incur costs for these activities throughout the entire grant period.</a:t>
            </a:r>
          </a:p>
          <a:p>
            <a:pPr marL="0" indent="0"/>
            <a:endParaRPr lang="en-US" dirty="0" smtClean="0"/>
          </a:p>
        </p:txBody>
      </p:sp>
    </p:spTree>
    <p:extLst>
      <p:ext uri="{BB962C8B-B14F-4D97-AF65-F5344CB8AC3E}">
        <p14:creationId xmlns:p14="http://schemas.microsoft.com/office/powerpoint/2010/main" val="27307237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SkillsCommons Support Services Center</a:t>
            </a:r>
            <a:endParaRPr lang="en-US" dirty="0"/>
          </a:p>
        </p:txBody>
      </p:sp>
      <p:sp>
        <p:nvSpPr>
          <p:cNvPr id="3" name="Content Placeholder 2"/>
          <p:cNvSpPr>
            <a:spLocks noGrp="1"/>
          </p:cNvSpPr>
          <p:nvPr>
            <p:ph idx="1"/>
          </p:nvPr>
        </p:nvSpPr>
        <p:spPr/>
        <p:txBody>
          <a:bodyPr>
            <a:normAutofit/>
          </a:bodyPr>
          <a:lstStyle/>
          <a:p>
            <a:pPr marL="0" indent="0" algn="ctr">
              <a:buNone/>
            </a:pPr>
            <a:r>
              <a:rPr lang="en-US" sz="4800" b="1" i="1" dirty="0">
                <a:solidFill>
                  <a:schemeClr val="tx2">
                    <a:lumMod val="75000"/>
                  </a:schemeClr>
                </a:solidFill>
                <a:effectLst>
                  <a:outerShdw blurRad="38100" dist="38100" dir="2700000" algn="tl">
                    <a:srgbClr val="000000">
                      <a:alpha val="43137"/>
                    </a:srgbClr>
                  </a:outerShdw>
                </a:effectLst>
              </a:rPr>
              <a:t>Thank You</a:t>
            </a:r>
            <a:r>
              <a:rPr lang="en-US" sz="4800" b="1" i="1" dirty="0" smtClean="0">
                <a:solidFill>
                  <a:schemeClr val="tx2">
                    <a:lumMod val="75000"/>
                  </a:schemeClr>
                </a:solidFill>
                <a:effectLst>
                  <a:outerShdw blurRad="38100" dist="38100" dir="2700000" algn="tl">
                    <a:srgbClr val="000000">
                      <a:alpha val="43137"/>
                    </a:srgbClr>
                  </a:outerShdw>
                </a:effectLst>
              </a:rPr>
              <a:t>!</a:t>
            </a:r>
            <a:endParaRPr lang="en-US" sz="4800" b="1" i="1" dirty="0">
              <a:solidFill>
                <a:srgbClr val="376092"/>
              </a:solidFill>
              <a:effectLst>
                <a:outerShdw blurRad="38100" dist="38100" dir="2700000" algn="tl">
                  <a:srgbClr val="000000">
                    <a:alpha val="43137"/>
                  </a:srgbClr>
                </a:outerShdw>
              </a:effectLst>
              <a:latin typeface="Comic Sans MS" pitchFamily="66" charset="0"/>
            </a:endParaRPr>
          </a:p>
          <a:p>
            <a:pPr marL="457200" indent="0" algn="ctr">
              <a:buNone/>
            </a:pPr>
            <a:endParaRPr lang="en-US" dirty="0" smtClean="0">
              <a:solidFill>
                <a:srgbClr val="000000"/>
              </a:solidFill>
            </a:endParaRPr>
          </a:p>
          <a:p>
            <a:pPr marL="457200" indent="0" algn="ctr">
              <a:buNone/>
            </a:pPr>
            <a:r>
              <a:rPr lang="en-US" dirty="0" smtClean="0">
                <a:solidFill>
                  <a:srgbClr val="000000"/>
                </a:solidFill>
              </a:rPr>
              <a:t>Find </a:t>
            </a:r>
            <a:r>
              <a:rPr lang="en-US" dirty="0">
                <a:solidFill>
                  <a:srgbClr val="000000"/>
                </a:solidFill>
              </a:rPr>
              <a:t>Resources in the </a:t>
            </a:r>
            <a:r>
              <a:rPr lang="en-US" dirty="0" err="1">
                <a:solidFill>
                  <a:srgbClr val="000000"/>
                </a:solidFill>
              </a:rPr>
              <a:t>SkillsCommons</a:t>
            </a:r>
            <a:r>
              <a:rPr lang="en-US" dirty="0">
                <a:solidFill>
                  <a:srgbClr val="000000"/>
                </a:solidFill>
              </a:rPr>
              <a:t> Support Services Center at: </a:t>
            </a:r>
            <a:r>
              <a:rPr lang="en-US" dirty="0">
                <a:solidFill>
                  <a:srgbClr val="17375E"/>
                </a:solidFill>
                <a:hlinkClick r:id="rId2"/>
              </a:rPr>
              <a:t>http://support.taaccct.org</a:t>
            </a:r>
            <a:endParaRPr lang="en-US" dirty="0">
              <a:solidFill>
                <a:srgbClr val="17375E"/>
              </a:solidFill>
              <a:hlinkClick r:id="rId3"/>
            </a:endParaRPr>
          </a:p>
          <a:p>
            <a:pPr marL="457200" indent="0" algn="ctr">
              <a:buNone/>
            </a:pPr>
            <a:r>
              <a:rPr lang="en-US" dirty="0">
                <a:solidFill>
                  <a:srgbClr val="000000"/>
                </a:solidFill>
              </a:rPr>
              <a:t>Contact: </a:t>
            </a:r>
            <a:r>
              <a:rPr lang="en-US" u="sng" dirty="0">
                <a:solidFill>
                  <a:srgbClr val="17375E"/>
                </a:solidFill>
                <a:hlinkClick r:id="rId3"/>
              </a:rPr>
              <a:t>support@skillscommons.org</a:t>
            </a:r>
            <a:r>
              <a:rPr lang="en-US" dirty="0">
                <a:solidFill>
                  <a:srgbClr val="17375E"/>
                </a:solidFill>
              </a:rPr>
              <a:t> </a:t>
            </a:r>
          </a:p>
          <a:p>
            <a:pPr marL="0" indent="0" algn="ctr">
              <a:buNone/>
            </a:pPr>
            <a:endParaRPr lang="en-US" dirty="0">
              <a:effectLst>
                <a:outerShdw blurRad="38100" dist="38100" dir="2700000" algn="tl">
                  <a:srgbClr val="000000">
                    <a:alpha val="43137"/>
                  </a:srgbClr>
                </a:outerShdw>
              </a:effectLst>
            </a:endParaRPr>
          </a:p>
          <a:p>
            <a:pPr marL="0" indent="0" algn="ctr">
              <a:spcAft>
                <a:spcPts val="0"/>
              </a:spcAft>
              <a:buNone/>
            </a:pPr>
            <a:r>
              <a:rPr lang="en-US" dirty="0">
                <a:solidFill>
                  <a:srgbClr val="000000"/>
                </a:solidFill>
              </a:rPr>
              <a:t>Find resources for TAACCCT success at:</a:t>
            </a:r>
          </a:p>
          <a:p>
            <a:pPr marL="0" indent="0" algn="ctr">
              <a:spcAft>
                <a:spcPts val="0"/>
              </a:spcAft>
              <a:buNone/>
            </a:pPr>
            <a:r>
              <a:rPr lang="en-US" dirty="0">
                <a:solidFill>
                  <a:srgbClr val="17375E"/>
                </a:solidFill>
                <a:hlinkClick r:id="rId4"/>
              </a:rPr>
              <a:t>https://etagrantees.workforce3one.org</a:t>
            </a:r>
            <a:r>
              <a:rPr lang="en-US" dirty="0">
                <a:solidFill>
                  <a:srgbClr val="17375E"/>
                </a:solidFill>
              </a:rPr>
              <a:t> </a:t>
            </a:r>
          </a:p>
          <a:p>
            <a:pPr marL="0" indent="0" algn="ctr">
              <a:spcAft>
                <a:spcPts val="0"/>
              </a:spcAft>
              <a:buNone/>
            </a:pPr>
            <a:endParaRPr lang="en-US" dirty="0">
              <a:solidFill>
                <a:srgbClr val="17375E"/>
              </a:solidFill>
            </a:endParaRPr>
          </a:p>
          <a:p>
            <a:pPr marL="0" indent="0" algn="ctr">
              <a:spcAft>
                <a:spcPts val="0"/>
              </a:spcAft>
              <a:buNone/>
            </a:pPr>
            <a:r>
              <a:rPr lang="en-US" dirty="0">
                <a:solidFill>
                  <a:srgbClr val="000000"/>
                </a:solidFill>
              </a:rPr>
              <a:t>Subscribe to TLN resources, ask questions or connect with peers at </a:t>
            </a:r>
            <a:r>
              <a:rPr lang="en-US" dirty="0">
                <a:solidFill>
                  <a:srgbClr val="17375E"/>
                </a:solidFill>
                <a:hlinkClick r:id="rId5"/>
              </a:rPr>
              <a:t>TAACCCT@dol.gov</a:t>
            </a:r>
            <a:r>
              <a:rPr lang="en-US" dirty="0">
                <a:solidFill>
                  <a:srgbClr val="17375E"/>
                </a:solidFill>
              </a:rPr>
              <a:t> </a:t>
            </a:r>
          </a:p>
        </p:txBody>
      </p:sp>
    </p:spTree>
    <p:extLst>
      <p:ext uri="{BB962C8B-B14F-4D97-AF65-F5344CB8AC3E}">
        <p14:creationId xmlns:p14="http://schemas.microsoft.com/office/powerpoint/2010/main" val="23315842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AGENDA</a:t>
            </a:r>
            <a:endParaRPr lang="en-US" dirty="0"/>
          </a:p>
        </p:txBody>
      </p:sp>
      <p:sp>
        <p:nvSpPr>
          <p:cNvPr id="4" name="Content Placeholder 3"/>
          <p:cNvSpPr>
            <a:spLocks noGrp="1"/>
          </p:cNvSpPr>
          <p:nvPr>
            <p:ph idx="1"/>
          </p:nvPr>
        </p:nvSpPr>
        <p:spPr>
          <a:xfrm>
            <a:off x="457200" y="1600200"/>
            <a:ext cx="8229600" cy="4673600"/>
          </a:xfrm>
        </p:spPr>
        <p:txBody>
          <a:bodyPr>
            <a:normAutofit/>
          </a:bodyPr>
          <a:lstStyle/>
          <a:p>
            <a:pPr marL="285750" indent="-285750"/>
            <a:r>
              <a:rPr lang="en-US" sz="1800" b="1" dirty="0">
                <a:solidFill>
                  <a:srgbClr val="1F497D"/>
                </a:solidFill>
              </a:rPr>
              <a:t>Explore Updated Support Services Center</a:t>
            </a:r>
          </a:p>
          <a:p>
            <a:pPr marL="685800" lvl="1" indent="-330200">
              <a:buFont typeface="Wingdings" charset="2"/>
              <a:buChar char="§"/>
            </a:pPr>
            <a:r>
              <a:rPr lang="en-US" sz="1800" dirty="0"/>
              <a:t>Organizational Structure of Support Services</a:t>
            </a:r>
          </a:p>
          <a:p>
            <a:pPr marL="685800" lvl="1" indent="-330200">
              <a:buFont typeface="Wingdings" charset="2"/>
              <a:buChar char="§"/>
            </a:pPr>
            <a:r>
              <a:rPr lang="en-US" sz="1800" dirty="0"/>
              <a:t>New Features of Support Services </a:t>
            </a:r>
          </a:p>
          <a:p>
            <a:pPr marL="1092200" lvl="2" indent="-342900">
              <a:buFont typeface="Lucida Grande"/>
              <a:buChar char="–"/>
            </a:pPr>
            <a:r>
              <a:rPr lang="en-US" sz="1800" dirty="0"/>
              <a:t>Contribute &amp; Manage Materials</a:t>
            </a:r>
          </a:p>
          <a:p>
            <a:pPr marL="1092200" lvl="2" indent="-342900">
              <a:buFont typeface="Lucida Grande"/>
              <a:buChar char="–"/>
            </a:pPr>
            <a:r>
              <a:rPr lang="en-US" sz="1800" dirty="0"/>
              <a:t>Discover &amp; Reuse Materials</a:t>
            </a:r>
          </a:p>
          <a:p>
            <a:pPr marL="1092200" lvl="2" indent="-342900">
              <a:buFont typeface="Lucida Grande"/>
              <a:buChar char="–"/>
            </a:pPr>
            <a:r>
              <a:rPr lang="en-US" sz="1800" dirty="0"/>
              <a:t>Reuse &amp; Revise Open Educational Resources</a:t>
            </a:r>
          </a:p>
          <a:p>
            <a:pPr marL="285750" indent="-285750"/>
            <a:r>
              <a:rPr lang="en-US" sz="1800" b="1" dirty="0">
                <a:solidFill>
                  <a:srgbClr val="1F497D"/>
                </a:solidFill>
              </a:rPr>
              <a:t>Explore Resources for Completing &amp; Closing Out Your Grant</a:t>
            </a:r>
          </a:p>
          <a:p>
            <a:pPr marL="685800" lvl="1" indent="-330200">
              <a:buFont typeface="Wingdings" charset="2"/>
              <a:buChar char="§"/>
            </a:pPr>
            <a:r>
              <a:rPr lang="en-US" sz="1800" dirty="0"/>
              <a:t>Guidance for Grant Project Managers Assessing Contributions</a:t>
            </a:r>
          </a:p>
          <a:p>
            <a:pPr marL="685800" lvl="1" indent="-330200">
              <a:buFont typeface="Wingdings" charset="2"/>
              <a:buChar char="§"/>
            </a:pPr>
            <a:r>
              <a:rPr lang="en-US" sz="1800" dirty="0"/>
              <a:t>SGA Voluntary Templates	</a:t>
            </a:r>
          </a:p>
          <a:p>
            <a:pPr marL="1092200" lvl="2" indent="-342900">
              <a:buFont typeface="Lucida Grande"/>
              <a:buChar char="–"/>
            </a:pPr>
            <a:r>
              <a:rPr lang="en-US" sz="1800" dirty="0"/>
              <a:t>Accessibility</a:t>
            </a:r>
          </a:p>
          <a:p>
            <a:pPr marL="1092200" lvl="2" indent="-342900">
              <a:buFont typeface="Lucida Grande"/>
              <a:buChar char="–"/>
            </a:pPr>
            <a:r>
              <a:rPr lang="en-US" sz="1800" dirty="0"/>
              <a:t>CC-BY Licensing</a:t>
            </a:r>
          </a:p>
          <a:p>
            <a:pPr marL="1092200" lvl="2" indent="-342900">
              <a:buFont typeface="Lucida Grande"/>
              <a:buChar char="–"/>
            </a:pPr>
            <a:r>
              <a:rPr lang="en-US" sz="1800" dirty="0"/>
              <a:t>Subject Matter Expert Review</a:t>
            </a:r>
          </a:p>
          <a:p>
            <a:pPr marL="1092200" lvl="2" indent="-342900">
              <a:buFont typeface="Lucida Grande"/>
              <a:buChar char="–"/>
            </a:pPr>
            <a:r>
              <a:rPr lang="en-US" sz="1800" dirty="0"/>
              <a:t>Metadata Standards Summary</a:t>
            </a:r>
          </a:p>
        </p:txBody>
      </p:sp>
    </p:spTree>
    <p:extLst>
      <p:ext uri="{BB962C8B-B14F-4D97-AF65-F5344CB8AC3E}">
        <p14:creationId xmlns:p14="http://schemas.microsoft.com/office/powerpoint/2010/main" val="9830041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9-10 at 3.32.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597" y="1119676"/>
            <a:ext cx="7012090" cy="5209943"/>
          </a:xfrm>
          <a:prstGeom prst="rect">
            <a:avLst/>
          </a:prstGeom>
          <a:ln>
            <a:solidFill>
              <a:schemeClr val="accent1"/>
            </a:solidFill>
          </a:ln>
          <a:effectLst>
            <a:outerShdw blurRad="50800" dist="38100" dir="2700000" algn="tl" rotWithShape="0">
              <a:srgbClr val="000000">
                <a:alpha val="43000"/>
              </a:srgbClr>
            </a:outerShdw>
          </a:effectLst>
        </p:spPr>
      </p:pic>
      <p:sp>
        <p:nvSpPr>
          <p:cNvPr id="6" name="Title 5"/>
          <p:cNvSpPr>
            <a:spLocks noGrp="1"/>
          </p:cNvSpPr>
          <p:nvPr>
            <p:ph type="title"/>
          </p:nvPr>
        </p:nvSpPr>
        <p:spPr/>
        <p:txBody>
          <a:bodyPr/>
          <a:lstStyle/>
          <a:p>
            <a:r>
              <a:rPr lang="en-US" dirty="0" smtClean="0"/>
              <a:t>Explore </a:t>
            </a:r>
            <a:r>
              <a:rPr lang="en-US" dirty="0" err="1" smtClean="0"/>
              <a:t>SkillsCommons</a:t>
            </a:r>
            <a:r>
              <a:rPr lang="en-US" dirty="0"/>
              <a:t> </a:t>
            </a:r>
            <a:r>
              <a:rPr lang="en-US" dirty="0" smtClean="0"/>
              <a:t>Updated Support Services Center</a:t>
            </a:r>
            <a:endParaRPr lang="en-US" dirty="0"/>
          </a:p>
        </p:txBody>
      </p:sp>
    </p:spTree>
    <p:extLst>
      <p:ext uri="{BB962C8B-B14F-4D97-AF65-F5344CB8AC3E}">
        <p14:creationId xmlns:p14="http://schemas.microsoft.com/office/powerpoint/2010/main" val="24274043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0844" y="1119676"/>
            <a:ext cx="4279596" cy="5209943"/>
          </a:xfrm>
          <a:prstGeom prst="rect">
            <a:avLst/>
          </a:prstGeom>
          <a:ln>
            <a:solidFill>
              <a:schemeClr val="accent1"/>
            </a:solidFill>
          </a:ln>
          <a:effectLst>
            <a:outerShdw blurRad="50800" dist="38100" dir="2700000" algn="tl" rotWithShape="0">
              <a:srgbClr val="000000">
                <a:alpha val="43000"/>
              </a:srgbClr>
            </a:outerShdw>
          </a:effectLst>
        </p:spPr>
      </p:pic>
      <p:sp>
        <p:nvSpPr>
          <p:cNvPr id="6" name="Title 5"/>
          <p:cNvSpPr>
            <a:spLocks noGrp="1"/>
          </p:cNvSpPr>
          <p:nvPr>
            <p:ph type="title"/>
          </p:nvPr>
        </p:nvSpPr>
        <p:spPr/>
        <p:txBody>
          <a:bodyPr>
            <a:normAutofit fontScale="90000"/>
          </a:bodyPr>
          <a:lstStyle/>
          <a:p>
            <a:r>
              <a:rPr lang="en-US" dirty="0" smtClean="0"/>
              <a:t>Organizational Structure of </a:t>
            </a:r>
            <a:r>
              <a:rPr lang="en-US" dirty="0" err="1" smtClean="0"/>
              <a:t>SkillsCommons</a:t>
            </a:r>
            <a:r>
              <a:rPr lang="en-US" dirty="0" smtClean="0"/>
              <a:t> Support Services Center</a:t>
            </a:r>
            <a:endParaRPr lang="en-US" dirty="0"/>
          </a:p>
        </p:txBody>
      </p:sp>
    </p:spTree>
    <p:extLst>
      <p:ext uri="{BB962C8B-B14F-4D97-AF65-F5344CB8AC3E}">
        <p14:creationId xmlns:p14="http://schemas.microsoft.com/office/powerpoint/2010/main" val="30605164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5107" y="1119676"/>
            <a:ext cx="4591070" cy="5209943"/>
          </a:xfrm>
          <a:prstGeom prst="rect">
            <a:avLst/>
          </a:prstGeom>
          <a:ln>
            <a:solidFill>
              <a:schemeClr val="accent1"/>
            </a:solidFill>
          </a:ln>
          <a:effectLst>
            <a:outerShdw blurRad="50800" dist="38100" dir="2700000" algn="tl" rotWithShape="0">
              <a:srgbClr val="000000">
                <a:alpha val="43000"/>
              </a:srgbClr>
            </a:outerShdw>
          </a:effectLst>
        </p:spPr>
      </p:pic>
      <p:sp>
        <p:nvSpPr>
          <p:cNvPr id="6" name="Title 5"/>
          <p:cNvSpPr>
            <a:spLocks noGrp="1"/>
          </p:cNvSpPr>
          <p:nvPr>
            <p:ph type="title"/>
          </p:nvPr>
        </p:nvSpPr>
        <p:spPr/>
        <p:txBody>
          <a:bodyPr/>
          <a:lstStyle/>
          <a:p>
            <a:r>
              <a:rPr lang="en-US" dirty="0" smtClean="0"/>
              <a:t>Contribute &amp; Manage Materials</a:t>
            </a:r>
            <a:endParaRPr lang="en-US" dirty="0"/>
          </a:p>
        </p:txBody>
      </p:sp>
    </p:spTree>
    <p:extLst>
      <p:ext uri="{BB962C8B-B14F-4D97-AF65-F5344CB8AC3E}">
        <p14:creationId xmlns:p14="http://schemas.microsoft.com/office/powerpoint/2010/main" val="3799029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1210" y="1119676"/>
            <a:ext cx="4398863" cy="5209943"/>
          </a:xfrm>
          <a:prstGeom prst="rect">
            <a:avLst/>
          </a:prstGeom>
          <a:ln>
            <a:solidFill>
              <a:schemeClr val="accent1"/>
            </a:solidFill>
          </a:ln>
          <a:effectLst>
            <a:outerShdw blurRad="50800" dist="38100" dir="2700000" algn="tl" rotWithShape="0">
              <a:srgbClr val="000000">
                <a:alpha val="43000"/>
              </a:srgbClr>
            </a:outerShdw>
          </a:effectLst>
        </p:spPr>
      </p:pic>
      <p:sp>
        <p:nvSpPr>
          <p:cNvPr id="6" name="Title 5"/>
          <p:cNvSpPr>
            <a:spLocks noGrp="1"/>
          </p:cNvSpPr>
          <p:nvPr>
            <p:ph type="title"/>
          </p:nvPr>
        </p:nvSpPr>
        <p:spPr/>
        <p:txBody>
          <a:bodyPr/>
          <a:lstStyle/>
          <a:p>
            <a:r>
              <a:rPr lang="en-US" dirty="0"/>
              <a:t>Contribute &amp; Manage Materials</a:t>
            </a:r>
          </a:p>
        </p:txBody>
      </p:sp>
    </p:spTree>
    <p:extLst>
      <p:ext uri="{BB962C8B-B14F-4D97-AF65-F5344CB8AC3E}">
        <p14:creationId xmlns:p14="http://schemas.microsoft.com/office/powerpoint/2010/main" val="75652662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2819</TotalTime>
  <Words>1002</Words>
  <Application>Microsoft Office PowerPoint</Application>
  <PresentationFormat>On-screen Show (4:3)</PresentationFormat>
  <Paragraphs>149</Paragraphs>
  <Slides>42</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ＭＳ Ｐゴシック</vt:lpstr>
      <vt:lpstr>Arial</vt:lpstr>
      <vt:lpstr>Calibri</vt:lpstr>
      <vt:lpstr>Comic Sans MS</vt:lpstr>
      <vt:lpstr>Lucida Grande</vt:lpstr>
      <vt:lpstr>Wingdings</vt:lpstr>
      <vt:lpstr>Office Theme</vt:lpstr>
      <vt:lpstr>November 9, 2015</vt:lpstr>
      <vt:lpstr>SHOWCASE YOUR INNOVATION:  SHARE YOUR STORY!</vt:lpstr>
      <vt:lpstr>MODERATOR &amp; PRESENTER</vt:lpstr>
      <vt:lpstr>PARTICIPANT POLL</vt:lpstr>
      <vt:lpstr>AGENDA</vt:lpstr>
      <vt:lpstr>Explore SkillsCommons Updated Support Services Center</vt:lpstr>
      <vt:lpstr>Organizational Structure of SkillsCommons Support Services Center</vt:lpstr>
      <vt:lpstr>Contribute &amp; Manage Materials</vt:lpstr>
      <vt:lpstr>Contribute &amp; Manage Materials</vt:lpstr>
      <vt:lpstr>Contribute &amp; Manage Materials</vt:lpstr>
      <vt:lpstr>Discover &amp; Reuse Materials</vt:lpstr>
      <vt:lpstr>Discover &amp; Reuse Materials</vt:lpstr>
      <vt:lpstr>Browsing by Industry</vt:lpstr>
      <vt:lpstr>Reuse &amp; Revise Open Educational Resources</vt:lpstr>
      <vt:lpstr>Reuse &amp; Revise Open Educational Resources</vt:lpstr>
      <vt:lpstr>Q&amp;A</vt:lpstr>
      <vt:lpstr>Explore Resources for Completing &amp; Closing Out Your Grant</vt:lpstr>
      <vt:lpstr>Explore Resources for Completing &amp; Closing Out Your Grant</vt:lpstr>
      <vt:lpstr>Explore Resources for Completing &amp; Closing Out Your Grant</vt:lpstr>
      <vt:lpstr>Guidance for Grant Project Managers to Assess TAACCCT Grantee Contributions </vt:lpstr>
      <vt:lpstr>Guidance for Grant Project Managers to Assess TAACCCT Grantee Contributions </vt:lpstr>
      <vt:lpstr>SGA Voluntary Templates</vt:lpstr>
      <vt:lpstr>Accessibility – Voluntary Template</vt:lpstr>
      <vt:lpstr>Accessibility Guidelines</vt:lpstr>
      <vt:lpstr>CC-BY Licensing – Voluntary Template</vt:lpstr>
      <vt:lpstr>CC-BY Licensing – Guidelines</vt:lpstr>
      <vt:lpstr>Subject Matter Expert (SME) – Voluntary Template</vt:lpstr>
      <vt:lpstr>Search for Examples of SME Reports in SkillsCommons</vt:lpstr>
      <vt:lpstr>Search for Examples of SME Reports in SkillsCommons</vt:lpstr>
      <vt:lpstr>Subject Matter Expert – Example 1</vt:lpstr>
      <vt:lpstr>Subject Matter Expert – Example 2</vt:lpstr>
      <vt:lpstr>Metadata Standards Summary – Voluntary Template</vt:lpstr>
      <vt:lpstr>Q&amp;A</vt:lpstr>
      <vt:lpstr>Grant Products and Deliverables</vt:lpstr>
      <vt:lpstr>Grant Products and Deliverables</vt:lpstr>
      <vt:lpstr>Grant Products and Deliverables</vt:lpstr>
      <vt:lpstr>FAQ</vt:lpstr>
      <vt:lpstr>FAQ</vt:lpstr>
      <vt:lpstr>FAQ</vt:lpstr>
      <vt:lpstr>FAQ</vt:lpstr>
      <vt:lpstr>FAQ</vt:lpstr>
      <vt:lpstr>SkillsCommons Support Services Center</vt:lpstr>
    </vt:vector>
  </TitlesOfParts>
  <Company>JFF</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JFF</dc:creator>
  <cp:lastModifiedBy>Eric Rooney</cp:lastModifiedBy>
  <cp:revision>206</cp:revision>
  <dcterms:created xsi:type="dcterms:W3CDTF">2015-04-13T18:46:13Z</dcterms:created>
  <dcterms:modified xsi:type="dcterms:W3CDTF">2015-11-09T15:11:00Z</dcterms:modified>
</cp:coreProperties>
</file>