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17" r:id="rId2"/>
    <p:sldId id="321" r:id="rId3"/>
    <p:sldId id="261" r:id="rId4"/>
    <p:sldId id="280" r:id="rId5"/>
    <p:sldId id="313" r:id="rId6"/>
    <p:sldId id="314" r:id="rId7"/>
    <p:sldId id="320" r:id="rId8"/>
    <p:sldId id="308" r:id="rId9"/>
    <p:sldId id="309" r:id="rId10"/>
    <p:sldId id="310" r:id="rId11"/>
    <p:sldId id="311" r:id="rId12"/>
    <p:sldId id="305" r:id="rId13"/>
    <p:sldId id="306" r:id="rId14"/>
    <p:sldId id="304" r:id="rId15"/>
    <p:sldId id="312" r:id="rId16"/>
    <p:sldId id="315" r:id="rId17"/>
    <p:sldId id="316" r:id="rId18"/>
    <p:sldId id="319" r:id="rId19"/>
    <p:sldId id="266" r:id="rId20"/>
    <p:sldId id="287" r:id="rId21"/>
  </p:sldIdLst>
  <p:sldSz cx="9144000" cy="6858000" type="screen4x3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7092" autoAdjust="0"/>
  </p:normalViewPr>
  <p:slideViewPr>
    <p:cSldViewPr snapToGrid="0" snapToObjects="1">
      <p:cViewPr varScale="1">
        <p:scale>
          <a:sx n="42" d="100"/>
          <a:sy n="42" d="100"/>
        </p:scale>
        <p:origin x="219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5A325-4639-D649-B84C-C2648C256164}" type="doc">
      <dgm:prSet loTypeId="urn:microsoft.com/office/officeart/2005/8/layout/cycle8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6D595F-BDA2-7841-9F35-FA5E988C7EA4}">
      <dgm:prSet phldrT="[Text]"/>
      <dgm:spPr/>
      <dgm:t>
        <a:bodyPr/>
        <a:lstStyle/>
        <a:p>
          <a:r>
            <a:rPr lang="en-US" dirty="0" smtClean="0"/>
            <a:t>Statewide Policy</a:t>
          </a:r>
          <a:endParaRPr lang="en-US" dirty="0"/>
        </a:p>
      </dgm:t>
    </dgm:pt>
    <dgm:pt modelId="{D7E698CC-A6A1-DA48-8867-49AD8747FFF3}" type="parTrans" cxnId="{27604D87-AE22-DF49-A1E8-6F7E35D47707}">
      <dgm:prSet/>
      <dgm:spPr/>
      <dgm:t>
        <a:bodyPr/>
        <a:lstStyle/>
        <a:p>
          <a:endParaRPr lang="en-US"/>
        </a:p>
      </dgm:t>
    </dgm:pt>
    <dgm:pt modelId="{83522C37-F381-EC4D-B099-29FC1B44ABB3}" type="sibTrans" cxnId="{27604D87-AE22-DF49-A1E8-6F7E35D47707}">
      <dgm:prSet/>
      <dgm:spPr/>
      <dgm:t>
        <a:bodyPr/>
        <a:lstStyle/>
        <a:p>
          <a:endParaRPr lang="en-US"/>
        </a:p>
      </dgm:t>
    </dgm:pt>
    <dgm:pt modelId="{3BE7B735-D979-9643-BCF5-7BA4D0999EEF}">
      <dgm:prSet phldrT="[Text]"/>
      <dgm:spPr/>
      <dgm:t>
        <a:bodyPr/>
        <a:lstStyle/>
        <a:p>
          <a:r>
            <a:rPr lang="en-US" dirty="0" smtClean="0"/>
            <a:t>Regional Partnerships</a:t>
          </a:r>
          <a:endParaRPr lang="en-US" dirty="0"/>
        </a:p>
      </dgm:t>
    </dgm:pt>
    <dgm:pt modelId="{A99289B6-C0DE-D742-9FF2-55E38C61A7F8}" type="parTrans" cxnId="{5F2022A2-F633-1440-B194-ACA6D18C3013}">
      <dgm:prSet/>
      <dgm:spPr/>
      <dgm:t>
        <a:bodyPr/>
        <a:lstStyle/>
        <a:p>
          <a:endParaRPr lang="en-US"/>
        </a:p>
      </dgm:t>
    </dgm:pt>
    <dgm:pt modelId="{59C4CC3E-3DF6-C144-9941-1EAA1F524D01}" type="sibTrans" cxnId="{5F2022A2-F633-1440-B194-ACA6D18C3013}">
      <dgm:prSet/>
      <dgm:spPr/>
      <dgm:t>
        <a:bodyPr/>
        <a:lstStyle/>
        <a:p>
          <a:endParaRPr lang="en-US"/>
        </a:p>
      </dgm:t>
    </dgm:pt>
    <dgm:pt modelId="{9C82FA08-A07E-1240-99D5-9BC5B7F91489}">
      <dgm:prSet phldrT="[Text]"/>
      <dgm:spPr/>
      <dgm:t>
        <a:bodyPr/>
        <a:lstStyle/>
        <a:p>
          <a:r>
            <a:rPr lang="en-US" dirty="0" smtClean="0"/>
            <a:t>Institutional Structure, Practices and Culture</a:t>
          </a:r>
          <a:endParaRPr lang="en-US" dirty="0"/>
        </a:p>
      </dgm:t>
    </dgm:pt>
    <dgm:pt modelId="{32BD7FFD-9998-F942-8592-5A612261A72E}" type="parTrans" cxnId="{C14D8D54-A9FB-FD4F-A1F3-1D6C6B20F1C0}">
      <dgm:prSet/>
      <dgm:spPr/>
      <dgm:t>
        <a:bodyPr/>
        <a:lstStyle/>
        <a:p>
          <a:endParaRPr lang="en-US"/>
        </a:p>
      </dgm:t>
    </dgm:pt>
    <dgm:pt modelId="{B8D067BD-E90F-2144-8B3F-5E631C014BB8}" type="sibTrans" cxnId="{C14D8D54-A9FB-FD4F-A1F3-1D6C6B20F1C0}">
      <dgm:prSet/>
      <dgm:spPr/>
      <dgm:t>
        <a:bodyPr/>
        <a:lstStyle/>
        <a:p>
          <a:endParaRPr lang="en-US"/>
        </a:p>
      </dgm:t>
    </dgm:pt>
    <dgm:pt modelId="{C6063726-EC93-B94F-A821-A526295D683D}" type="pres">
      <dgm:prSet presAssocID="{E305A325-4639-D649-B84C-C2648C25616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EFEB4F-C62F-514F-A52D-8B5D551DE0D3}" type="pres">
      <dgm:prSet presAssocID="{E305A325-4639-D649-B84C-C2648C256164}" presName="wedge1" presStyleLbl="node1" presStyleIdx="0" presStyleCnt="3"/>
      <dgm:spPr/>
      <dgm:t>
        <a:bodyPr/>
        <a:lstStyle/>
        <a:p>
          <a:endParaRPr lang="en-US"/>
        </a:p>
      </dgm:t>
    </dgm:pt>
    <dgm:pt modelId="{C9B70CF4-3A36-7549-9044-BFCFAAB71A80}" type="pres">
      <dgm:prSet presAssocID="{E305A325-4639-D649-B84C-C2648C256164}" presName="dummy1a" presStyleCnt="0"/>
      <dgm:spPr/>
    </dgm:pt>
    <dgm:pt modelId="{6EBF7675-59AC-C342-AD10-1902B83CF8CE}" type="pres">
      <dgm:prSet presAssocID="{E305A325-4639-D649-B84C-C2648C256164}" presName="dummy1b" presStyleCnt="0"/>
      <dgm:spPr/>
    </dgm:pt>
    <dgm:pt modelId="{CB87199E-364E-0A40-BECA-D80C11A46D9C}" type="pres">
      <dgm:prSet presAssocID="{E305A325-4639-D649-B84C-C2648C25616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711E64-E48B-D446-9448-07D9B70D6CB2}" type="pres">
      <dgm:prSet presAssocID="{E305A325-4639-D649-B84C-C2648C256164}" presName="wedge2" presStyleLbl="node1" presStyleIdx="1" presStyleCnt="3"/>
      <dgm:spPr/>
      <dgm:t>
        <a:bodyPr/>
        <a:lstStyle/>
        <a:p>
          <a:endParaRPr lang="en-US"/>
        </a:p>
      </dgm:t>
    </dgm:pt>
    <dgm:pt modelId="{492AAABA-EB14-D449-A35B-A346DE1432BD}" type="pres">
      <dgm:prSet presAssocID="{E305A325-4639-D649-B84C-C2648C256164}" presName="dummy2a" presStyleCnt="0"/>
      <dgm:spPr/>
    </dgm:pt>
    <dgm:pt modelId="{D454942E-1D64-0E42-94BD-878FBCFF4C26}" type="pres">
      <dgm:prSet presAssocID="{E305A325-4639-D649-B84C-C2648C256164}" presName="dummy2b" presStyleCnt="0"/>
      <dgm:spPr/>
    </dgm:pt>
    <dgm:pt modelId="{7ED5B40D-00AA-8F48-B5BF-1AD79CE74C18}" type="pres">
      <dgm:prSet presAssocID="{E305A325-4639-D649-B84C-C2648C25616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77BDE2-F019-7640-B5CE-35E4DFDB3650}" type="pres">
      <dgm:prSet presAssocID="{E305A325-4639-D649-B84C-C2648C256164}" presName="wedge3" presStyleLbl="node1" presStyleIdx="2" presStyleCnt="3"/>
      <dgm:spPr/>
      <dgm:t>
        <a:bodyPr/>
        <a:lstStyle/>
        <a:p>
          <a:endParaRPr lang="en-US"/>
        </a:p>
      </dgm:t>
    </dgm:pt>
    <dgm:pt modelId="{E9A3D2B4-2F98-7A49-82F6-E6CBA98F4AA1}" type="pres">
      <dgm:prSet presAssocID="{E305A325-4639-D649-B84C-C2648C256164}" presName="dummy3a" presStyleCnt="0"/>
      <dgm:spPr/>
    </dgm:pt>
    <dgm:pt modelId="{755BED81-DE49-EF4A-81D9-297FF617D1FE}" type="pres">
      <dgm:prSet presAssocID="{E305A325-4639-D649-B84C-C2648C256164}" presName="dummy3b" presStyleCnt="0"/>
      <dgm:spPr/>
    </dgm:pt>
    <dgm:pt modelId="{57E55658-E3C4-794B-8B00-482B27F3E2FE}" type="pres">
      <dgm:prSet presAssocID="{E305A325-4639-D649-B84C-C2648C25616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C883A-042A-554F-A677-56DCBCDA7CDD}" type="pres">
      <dgm:prSet presAssocID="{83522C37-F381-EC4D-B099-29FC1B44ABB3}" presName="arrowWedge1" presStyleLbl="fgSibTrans2D1" presStyleIdx="0" presStyleCnt="3"/>
      <dgm:spPr/>
    </dgm:pt>
    <dgm:pt modelId="{265A6952-2D00-F242-9D7D-6BFDF68E2084}" type="pres">
      <dgm:prSet presAssocID="{B8D067BD-E90F-2144-8B3F-5E631C014BB8}" presName="arrowWedge2" presStyleLbl="fgSibTrans2D1" presStyleIdx="1" presStyleCnt="3"/>
      <dgm:spPr/>
    </dgm:pt>
    <dgm:pt modelId="{5E27F6C5-9236-DC42-A8E7-565B8D845A30}" type="pres">
      <dgm:prSet presAssocID="{59C4CC3E-3DF6-C144-9941-1EAA1F524D01}" presName="arrowWedge3" presStyleLbl="fgSibTrans2D1" presStyleIdx="2" presStyleCnt="3"/>
      <dgm:spPr/>
    </dgm:pt>
  </dgm:ptLst>
  <dgm:cxnLst>
    <dgm:cxn modelId="{092AB904-5368-904E-A4F1-E015336D9988}" type="presOf" srcId="{9C82FA08-A07E-1240-99D5-9BC5B7F91489}" destId="{FC711E64-E48B-D446-9448-07D9B70D6CB2}" srcOrd="0" destOrd="0" presId="urn:microsoft.com/office/officeart/2005/8/layout/cycle8"/>
    <dgm:cxn modelId="{3013F52E-0436-CE43-A323-054C48D45454}" type="presOf" srcId="{3BE7B735-D979-9643-BCF5-7BA4D0999EEF}" destId="{57E55658-E3C4-794B-8B00-482B27F3E2FE}" srcOrd="1" destOrd="0" presId="urn:microsoft.com/office/officeart/2005/8/layout/cycle8"/>
    <dgm:cxn modelId="{A5F137C5-A4EF-2649-846A-0F2725D1B1DD}" type="presOf" srcId="{7E6D595F-BDA2-7841-9F35-FA5E988C7EA4}" destId="{F5EFEB4F-C62F-514F-A52D-8B5D551DE0D3}" srcOrd="0" destOrd="0" presId="urn:microsoft.com/office/officeart/2005/8/layout/cycle8"/>
    <dgm:cxn modelId="{79B264F7-21C7-4440-AA0B-CC857BCF957B}" type="presOf" srcId="{3BE7B735-D979-9643-BCF5-7BA4D0999EEF}" destId="{DB77BDE2-F019-7640-B5CE-35E4DFDB3650}" srcOrd="0" destOrd="0" presId="urn:microsoft.com/office/officeart/2005/8/layout/cycle8"/>
    <dgm:cxn modelId="{5C3F729A-236B-F64C-AFE7-9B93FC469A28}" type="presOf" srcId="{9C82FA08-A07E-1240-99D5-9BC5B7F91489}" destId="{7ED5B40D-00AA-8F48-B5BF-1AD79CE74C18}" srcOrd="1" destOrd="0" presId="urn:microsoft.com/office/officeart/2005/8/layout/cycle8"/>
    <dgm:cxn modelId="{5F2022A2-F633-1440-B194-ACA6D18C3013}" srcId="{E305A325-4639-D649-B84C-C2648C256164}" destId="{3BE7B735-D979-9643-BCF5-7BA4D0999EEF}" srcOrd="2" destOrd="0" parTransId="{A99289B6-C0DE-D742-9FF2-55E38C61A7F8}" sibTransId="{59C4CC3E-3DF6-C144-9941-1EAA1F524D01}"/>
    <dgm:cxn modelId="{E342964E-5478-2A4D-824A-A4BB766E7F94}" type="presOf" srcId="{E305A325-4639-D649-B84C-C2648C256164}" destId="{C6063726-EC93-B94F-A821-A526295D683D}" srcOrd="0" destOrd="0" presId="urn:microsoft.com/office/officeart/2005/8/layout/cycle8"/>
    <dgm:cxn modelId="{C14D8D54-A9FB-FD4F-A1F3-1D6C6B20F1C0}" srcId="{E305A325-4639-D649-B84C-C2648C256164}" destId="{9C82FA08-A07E-1240-99D5-9BC5B7F91489}" srcOrd="1" destOrd="0" parTransId="{32BD7FFD-9998-F942-8592-5A612261A72E}" sibTransId="{B8D067BD-E90F-2144-8B3F-5E631C014BB8}"/>
    <dgm:cxn modelId="{27604D87-AE22-DF49-A1E8-6F7E35D47707}" srcId="{E305A325-4639-D649-B84C-C2648C256164}" destId="{7E6D595F-BDA2-7841-9F35-FA5E988C7EA4}" srcOrd="0" destOrd="0" parTransId="{D7E698CC-A6A1-DA48-8867-49AD8747FFF3}" sibTransId="{83522C37-F381-EC4D-B099-29FC1B44ABB3}"/>
    <dgm:cxn modelId="{4C67511B-4430-B640-89EB-F7D98A9BD7C1}" type="presOf" srcId="{7E6D595F-BDA2-7841-9F35-FA5E988C7EA4}" destId="{CB87199E-364E-0A40-BECA-D80C11A46D9C}" srcOrd="1" destOrd="0" presId="urn:microsoft.com/office/officeart/2005/8/layout/cycle8"/>
    <dgm:cxn modelId="{AD5FED50-B119-B24E-A7C1-8C7FBDD4B181}" type="presParOf" srcId="{C6063726-EC93-B94F-A821-A526295D683D}" destId="{F5EFEB4F-C62F-514F-A52D-8B5D551DE0D3}" srcOrd="0" destOrd="0" presId="urn:microsoft.com/office/officeart/2005/8/layout/cycle8"/>
    <dgm:cxn modelId="{F6233824-A266-E846-9432-F2EE8462245B}" type="presParOf" srcId="{C6063726-EC93-B94F-A821-A526295D683D}" destId="{C9B70CF4-3A36-7549-9044-BFCFAAB71A80}" srcOrd="1" destOrd="0" presId="urn:microsoft.com/office/officeart/2005/8/layout/cycle8"/>
    <dgm:cxn modelId="{D13DADF0-E590-EF42-9F90-18DD9D26E286}" type="presParOf" srcId="{C6063726-EC93-B94F-A821-A526295D683D}" destId="{6EBF7675-59AC-C342-AD10-1902B83CF8CE}" srcOrd="2" destOrd="0" presId="urn:microsoft.com/office/officeart/2005/8/layout/cycle8"/>
    <dgm:cxn modelId="{89ACA5B9-B721-0E4E-9BF3-70D31CBEFE64}" type="presParOf" srcId="{C6063726-EC93-B94F-A821-A526295D683D}" destId="{CB87199E-364E-0A40-BECA-D80C11A46D9C}" srcOrd="3" destOrd="0" presId="urn:microsoft.com/office/officeart/2005/8/layout/cycle8"/>
    <dgm:cxn modelId="{C6652F65-5363-2D4E-B5EB-B8E71B2F2089}" type="presParOf" srcId="{C6063726-EC93-B94F-A821-A526295D683D}" destId="{FC711E64-E48B-D446-9448-07D9B70D6CB2}" srcOrd="4" destOrd="0" presId="urn:microsoft.com/office/officeart/2005/8/layout/cycle8"/>
    <dgm:cxn modelId="{79CDE8AD-7D7E-D04E-A55E-15AD0387B88A}" type="presParOf" srcId="{C6063726-EC93-B94F-A821-A526295D683D}" destId="{492AAABA-EB14-D449-A35B-A346DE1432BD}" srcOrd="5" destOrd="0" presId="urn:microsoft.com/office/officeart/2005/8/layout/cycle8"/>
    <dgm:cxn modelId="{3475E0D6-3D6B-A841-9CF8-91A8BEBE15AA}" type="presParOf" srcId="{C6063726-EC93-B94F-A821-A526295D683D}" destId="{D454942E-1D64-0E42-94BD-878FBCFF4C26}" srcOrd="6" destOrd="0" presId="urn:microsoft.com/office/officeart/2005/8/layout/cycle8"/>
    <dgm:cxn modelId="{2BA0995E-87AA-B942-AEEB-821CDA36959E}" type="presParOf" srcId="{C6063726-EC93-B94F-A821-A526295D683D}" destId="{7ED5B40D-00AA-8F48-B5BF-1AD79CE74C18}" srcOrd="7" destOrd="0" presId="urn:microsoft.com/office/officeart/2005/8/layout/cycle8"/>
    <dgm:cxn modelId="{2B8671C8-73FA-9244-832B-6C8C87581804}" type="presParOf" srcId="{C6063726-EC93-B94F-A821-A526295D683D}" destId="{DB77BDE2-F019-7640-B5CE-35E4DFDB3650}" srcOrd="8" destOrd="0" presId="urn:microsoft.com/office/officeart/2005/8/layout/cycle8"/>
    <dgm:cxn modelId="{606DBB4F-E405-7246-B702-293442459887}" type="presParOf" srcId="{C6063726-EC93-B94F-A821-A526295D683D}" destId="{E9A3D2B4-2F98-7A49-82F6-E6CBA98F4AA1}" srcOrd="9" destOrd="0" presId="urn:microsoft.com/office/officeart/2005/8/layout/cycle8"/>
    <dgm:cxn modelId="{31B8808C-DA5A-6C46-9FA0-F7D9B40EEE33}" type="presParOf" srcId="{C6063726-EC93-B94F-A821-A526295D683D}" destId="{755BED81-DE49-EF4A-81D9-297FF617D1FE}" srcOrd="10" destOrd="0" presId="urn:microsoft.com/office/officeart/2005/8/layout/cycle8"/>
    <dgm:cxn modelId="{836C2E89-0BC8-F942-8B24-C8BA9B4470AB}" type="presParOf" srcId="{C6063726-EC93-B94F-A821-A526295D683D}" destId="{57E55658-E3C4-794B-8B00-482B27F3E2FE}" srcOrd="11" destOrd="0" presId="urn:microsoft.com/office/officeart/2005/8/layout/cycle8"/>
    <dgm:cxn modelId="{C202AA1E-CE52-7F48-B3D1-A26A5343F726}" type="presParOf" srcId="{C6063726-EC93-B94F-A821-A526295D683D}" destId="{5DEC883A-042A-554F-A677-56DCBCDA7CDD}" srcOrd="12" destOrd="0" presId="urn:microsoft.com/office/officeart/2005/8/layout/cycle8"/>
    <dgm:cxn modelId="{DD4B1098-C4A2-3D42-855F-23DCD3609A1D}" type="presParOf" srcId="{C6063726-EC93-B94F-A821-A526295D683D}" destId="{265A6952-2D00-F242-9D7D-6BFDF68E2084}" srcOrd="13" destOrd="0" presId="urn:microsoft.com/office/officeart/2005/8/layout/cycle8"/>
    <dgm:cxn modelId="{7B0C44DD-6420-AC4D-9D6B-9747B67DEF62}" type="presParOf" srcId="{C6063726-EC93-B94F-A821-A526295D683D}" destId="{5E27F6C5-9236-DC42-A8E7-565B8D845A30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FEB4F-C62F-514F-A52D-8B5D551DE0D3}">
      <dsp:nvSpPr>
        <dsp:cNvPr id="0" name=""/>
        <dsp:cNvSpPr/>
      </dsp:nvSpPr>
      <dsp:spPr>
        <a:xfrm>
          <a:off x="2414740" y="311305"/>
          <a:ext cx="4023029" cy="4023029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Statewide Policy</a:t>
          </a:r>
          <a:endParaRPr lang="en-US" sz="2000" kern="1200" dirty="0"/>
        </a:p>
      </dsp:txBody>
      <dsp:txXfrm>
        <a:off x="4534972" y="1163805"/>
        <a:ext cx="1436796" cy="1197330"/>
      </dsp:txXfrm>
    </dsp:sp>
    <dsp:sp modelId="{FC711E64-E48B-D446-9448-07D9B70D6CB2}">
      <dsp:nvSpPr>
        <dsp:cNvPr id="0" name=""/>
        <dsp:cNvSpPr/>
      </dsp:nvSpPr>
      <dsp:spPr>
        <a:xfrm>
          <a:off x="2331885" y="454985"/>
          <a:ext cx="4023029" cy="4023029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Institutional Structure, Practices and Culture</a:t>
          </a:r>
          <a:endParaRPr lang="en-US" sz="2000" kern="1200" dirty="0"/>
        </a:p>
      </dsp:txBody>
      <dsp:txXfrm>
        <a:off x="3289749" y="3065165"/>
        <a:ext cx="2155194" cy="1053650"/>
      </dsp:txXfrm>
    </dsp:sp>
    <dsp:sp modelId="{DB77BDE2-F019-7640-B5CE-35E4DFDB3650}">
      <dsp:nvSpPr>
        <dsp:cNvPr id="0" name=""/>
        <dsp:cNvSpPr/>
      </dsp:nvSpPr>
      <dsp:spPr>
        <a:xfrm>
          <a:off x="2249029" y="311305"/>
          <a:ext cx="4023029" cy="4023029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Regional Partnerships</a:t>
          </a:r>
          <a:endParaRPr lang="en-US" sz="2000" kern="1200" dirty="0"/>
        </a:p>
      </dsp:txBody>
      <dsp:txXfrm>
        <a:off x="2715030" y="1163805"/>
        <a:ext cx="1436796" cy="1197330"/>
      </dsp:txXfrm>
    </dsp:sp>
    <dsp:sp modelId="{5DEC883A-042A-554F-A677-56DCBCDA7CDD}">
      <dsp:nvSpPr>
        <dsp:cNvPr id="0" name=""/>
        <dsp:cNvSpPr/>
      </dsp:nvSpPr>
      <dsp:spPr>
        <a:xfrm>
          <a:off x="2166027" y="62261"/>
          <a:ext cx="4521119" cy="452111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5A6952-2D00-F242-9D7D-6BFDF68E2084}">
      <dsp:nvSpPr>
        <dsp:cNvPr id="0" name=""/>
        <dsp:cNvSpPr/>
      </dsp:nvSpPr>
      <dsp:spPr>
        <a:xfrm>
          <a:off x="2082840" y="205686"/>
          <a:ext cx="4521119" cy="452111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27F6C5-9236-DC42-A8E7-565B8D845A30}">
      <dsp:nvSpPr>
        <dsp:cNvPr id="0" name=""/>
        <dsp:cNvSpPr/>
      </dsp:nvSpPr>
      <dsp:spPr>
        <a:xfrm>
          <a:off x="1999653" y="62261"/>
          <a:ext cx="4521119" cy="452111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6C725DDB-4D63-4446-9F35-9095D336AE82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E47587D4-55C4-D74E-A7E0-C8D1276C0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32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7E2BF2C1-D288-C04E-9EAE-5DBEC8177EA6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033E3A03-D9C5-8D44-BB7A-5665F947E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10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03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03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874" indent="-28572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2883" indent="-228577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037" indent="-228577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190" indent="-228577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343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497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8650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5804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C7AEDB77-94C4-DE40-B538-C73694ADCE35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22899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95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66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24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2820" fontAlgn="base">
              <a:spcBef>
                <a:spcPts val="1224"/>
              </a:spcBef>
              <a:spcAft>
                <a:spcPts val="1224"/>
              </a:spcAft>
              <a:buClr>
                <a:srgbClr val="CC0000"/>
              </a:buClr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75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5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7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1400" b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Clicks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8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7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52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7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1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233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187251"/>
            <a:ext cx="7772400" cy="1362075"/>
          </a:xfrm>
        </p:spPr>
        <p:txBody>
          <a:bodyPr anchor="t">
            <a:normAutofit/>
          </a:bodyPr>
          <a:lstStyle>
            <a:lvl1pPr algn="l">
              <a:defRPr sz="1400" b="0" cap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Clicks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233412"/>
            <a:ext cx="7772400" cy="953839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5816600"/>
            <a:ext cx="9144000" cy="1041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AACCCT-Learning-Network-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4499174"/>
            <a:ext cx="4840287" cy="1030726"/>
          </a:xfrm>
          <a:prstGeom prst="rect">
            <a:avLst/>
          </a:prstGeom>
        </p:spPr>
      </p:pic>
      <p:pic>
        <p:nvPicPr>
          <p:cNvPr id="4" name="Picture 3" descr="DOL-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7175" y="4495764"/>
            <a:ext cx="1044051" cy="103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27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251200" y="274638"/>
            <a:ext cx="5892799" cy="7035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274638"/>
            <a:ext cx="351816" cy="7035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TAACCCT-Learning-Network-logo.eps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1" y="350753"/>
            <a:ext cx="2692399" cy="57333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816" y="6030913"/>
            <a:ext cx="1984373" cy="97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58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1800" b="1" kern="1200" cap="all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31775" indent="-231775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574675" indent="-236538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919163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258888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AACCCT@dol.gov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kforce3on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TAACCCT@dol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1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59248"/>
            <a:ext cx="7772400" cy="1362075"/>
          </a:xfrm>
        </p:spPr>
        <p:txBody>
          <a:bodyPr>
            <a:noAutofit/>
          </a:bodyPr>
          <a:lstStyle/>
          <a:p>
            <a:r>
              <a:rPr lang="en-US" sz="2000" dirty="0" smtClean="0"/>
              <a:t>November 10, 2015</a:t>
            </a:r>
            <a:endParaRPr lang="en-US" sz="2000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33412"/>
            <a:ext cx="7772400" cy="1425836"/>
          </a:xfrm>
        </p:spPr>
        <p:txBody>
          <a:bodyPr>
            <a:noAutofit/>
          </a:bodyPr>
          <a:lstStyle/>
          <a:p>
            <a:r>
              <a:rPr lang="en-US" sz="2400" dirty="0" smtClean="0"/>
              <a:t>ROUND 2 VIRTUAL CONFERENCE</a:t>
            </a:r>
          </a:p>
          <a:p>
            <a:r>
              <a:rPr lang="en-US" sz="2400" dirty="0" smtClean="0"/>
              <a:t>SUSTAINING YOUR IMPACT (PART 2): </a:t>
            </a:r>
            <a:br>
              <a:rPr lang="en-US" sz="2400" dirty="0" smtClean="0"/>
            </a:br>
            <a:r>
              <a:rPr lang="en-US" sz="2400" dirty="0" smtClean="0"/>
              <a:t>LASTING POLICIES AND PRACTICES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766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Sustainability Planning:</a:t>
            </a:r>
            <a:br>
              <a:rPr lang="en-US" sz="1800" dirty="0" smtClean="0"/>
            </a:br>
            <a:r>
              <a:rPr lang="en-US" sz="1800" dirty="0" smtClean="0"/>
              <a:t>Lessons from TRAC-7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0988" y="1600200"/>
            <a:ext cx="5435811" cy="4525963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smtClean="0"/>
              <a:t>Final Year Questions</a:t>
            </a:r>
          </a:p>
          <a:p>
            <a:pPr marL="347663" indent="-347663"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&gt;"/>
            </a:pPr>
            <a:r>
              <a:rPr lang="en-US" dirty="0"/>
              <a:t>What did we do that made a difference?</a:t>
            </a:r>
          </a:p>
          <a:p>
            <a:pPr marL="347663" indent="-347663"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&gt;"/>
            </a:pPr>
            <a:r>
              <a:rPr lang="en-US" dirty="0"/>
              <a:t>How the innovation differed from other initiatives? </a:t>
            </a:r>
          </a:p>
          <a:p>
            <a:pPr marL="347663" indent="-347663"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&gt;"/>
            </a:pPr>
            <a:r>
              <a:rPr lang="en-US" dirty="0"/>
              <a:t>What should be sustained?</a:t>
            </a:r>
          </a:p>
          <a:p>
            <a:pPr marL="347663" indent="-347663"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&gt;"/>
            </a:pPr>
            <a:r>
              <a:rPr lang="en-US" dirty="0"/>
              <a:t>How will it be sustained financially?</a:t>
            </a:r>
          </a:p>
          <a:p>
            <a:pPr marL="347663" indent="-347663"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&gt;"/>
            </a:pPr>
            <a:r>
              <a:rPr lang="en-US" dirty="0"/>
              <a:t>Who is responsible for sustaining it?</a:t>
            </a:r>
          </a:p>
          <a:p>
            <a:pPr marL="347663" indent="-347663"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&gt;"/>
            </a:pPr>
            <a:r>
              <a:rPr lang="en-US" dirty="0"/>
              <a:t>Who are the champions?</a:t>
            </a:r>
          </a:p>
          <a:p>
            <a:pPr marL="347663" indent="-347663"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&gt;"/>
            </a:pPr>
            <a:r>
              <a:rPr lang="en-US" dirty="0"/>
              <a:t>What went wrong?</a:t>
            </a:r>
          </a:p>
          <a:p>
            <a:pPr marL="347663" indent="-347663"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&gt;"/>
            </a:pPr>
            <a:r>
              <a:rPr lang="en-US" dirty="0"/>
              <a:t>Are we where we want to be?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600200"/>
            <a:ext cx="2044859" cy="4361012"/>
          </a:xfrm>
          <a:prstGeom prst="rect">
            <a:avLst/>
          </a:prstGeom>
        </p:spPr>
      </p:pic>
      <p:pic>
        <p:nvPicPr>
          <p:cNvPr id="7" name="Picture 6" descr="t7we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4036" y="5347561"/>
            <a:ext cx="1487106" cy="122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69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Sustainability: </a:t>
            </a:r>
            <a:br>
              <a:rPr lang="en-US" sz="1800" dirty="0" smtClean="0"/>
            </a:br>
            <a:r>
              <a:rPr lang="en-US" sz="1800" dirty="0" smtClean="0"/>
              <a:t>Institutional </a:t>
            </a:r>
            <a:r>
              <a:rPr lang="en-US" sz="1800" dirty="0"/>
              <a:t>Practices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2032" y="1600200"/>
            <a:ext cx="5454767" cy="4525963"/>
          </a:xfrm>
        </p:spPr>
        <p:txBody>
          <a:bodyPr>
            <a:normAutofit/>
          </a:bodyPr>
          <a:lstStyle/>
          <a:p>
            <a:pPr marL="0" indent="0" defTabSz="914400" eaLnBrk="0" fontAlgn="base" hangingPunct="0">
              <a:buNone/>
            </a:pPr>
            <a:r>
              <a:rPr lang="en-US" b="1" dirty="0"/>
              <a:t>Intended &amp; Unintended </a:t>
            </a:r>
            <a:r>
              <a:rPr lang="en-US" b="1" dirty="0" smtClean="0"/>
              <a:t>Outcomes</a:t>
            </a:r>
            <a:endParaRPr lang="en-US" dirty="0" smtClean="0"/>
          </a:p>
          <a:p>
            <a:pPr marL="341313" indent="-341313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Lucida Grande"/>
              <a:buChar char="&gt;"/>
            </a:pPr>
            <a:r>
              <a:rPr lang="en-US" dirty="0"/>
              <a:t>Align sustainability planning with project deliverables</a:t>
            </a:r>
          </a:p>
          <a:p>
            <a:pPr marL="341313" indent="-341313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Lucida Grande"/>
              <a:buChar char="&gt;"/>
            </a:pPr>
            <a:r>
              <a:rPr lang="en-US" dirty="0"/>
              <a:t>Curriculum &amp; instructional support materials developed</a:t>
            </a:r>
          </a:p>
          <a:p>
            <a:pPr marL="685800" lvl="1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</a:pPr>
            <a:r>
              <a:rPr lang="en-US" dirty="0"/>
              <a:t>Industry &amp; </a:t>
            </a:r>
            <a:r>
              <a:rPr lang="en-US" dirty="0" smtClean="0"/>
              <a:t>agency </a:t>
            </a:r>
            <a:r>
              <a:rPr lang="en-US" dirty="0"/>
              <a:t>p</a:t>
            </a:r>
            <a:r>
              <a:rPr lang="en-US" dirty="0" smtClean="0"/>
              <a:t>artnerships</a:t>
            </a:r>
            <a:endParaRPr lang="en-US" dirty="0"/>
          </a:p>
          <a:p>
            <a:pPr marL="341313" lvl="1" indent="-341313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Lucida Grande"/>
              <a:buChar char="&gt;"/>
            </a:pPr>
            <a:r>
              <a:rPr lang="en-US" dirty="0"/>
              <a:t>Identify internal systems, practices or policies adopted or strengthened</a:t>
            </a:r>
          </a:p>
          <a:p>
            <a:pPr marL="341313" lvl="1" indent="-341313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Lucida Grande"/>
              <a:buChar char="&gt;"/>
            </a:pPr>
            <a:r>
              <a:rPr lang="en-US" dirty="0"/>
              <a:t>I-Best       A-OK      Advantage </a:t>
            </a:r>
            <a:r>
              <a:rPr lang="en-US" dirty="0" smtClean="0"/>
              <a:t>center</a:t>
            </a:r>
            <a:endParaRPr lang="en-US" dirty="0"/>
          </a:p>
          <a:p>
            <a:pPr marL="341313" lvl="1" indent="-341313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Lucida Grande"/>
              <a:buChar char="&gt;"/>
            </a:pPr>
            <a:r>
              <a:rPr lang="en-US" dirty="0"/>
              <a:t>Student </a:t>
            </a:r>
            <a:r>
              <a:rPr lang="en-US" dirty="0" smtClean="0"/>
              <a:t>success </a:t>
            </a:r>
            <a:r>
              <a:rPr lang="en-US" dirty="0"/>
              <a:t>c</a:t>
            </a:r>
            <a:r>
              <a:rPr lang="en-US" dirty="0" smtClean="0"/>
              <a:t>enter</a:t>
            </a:r>
            <a:endParaRPr lang="en-US" dirty="0"/>
          </a:p>
          <a:p>
            <a:pPr marL="341313" lvl="1" indent="-341313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Lucida Grande"/>
              <a:buChar char="&gt;"/>
            </a:pPr>
            <a:r>
              <a:rPr lang="en-US" dirty="0" err="1"/>
              <a:t>Conqs</a:t>
            </a:r>
            <a:r>
              <a:rPr lang="en-US" dirty="0"/>
              <a:t> Work</a:t>
            </a:r>
          </a:p>
          <a:p>
            <a:pPr marL="341313" lvl="1" indent="-341313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Lucida Grande"/>
              <a:buChar char="&gt;"/>
            </a:pPr>
            <a:r>
              <a:rPr lang="en-US" dirty="0"/>
              <a:t>Serendipitous </a:t>
            </a:r>
            <a:r>
              <a:rPr lang="en-US" dirty="0" smtClean="0"/>
              <a:t>outcomes</a:t>
            </a:r>
            <a:endParaRPr lang="en-US" dirty="0"/>
          </a:p>
          <a:p>
            <a:pPr marL="341313" lvl="1" indent="-341313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Lucida Grande"/>
              <a:buChar char="&gt;"/>
            </a:pPr>
            <a:r>
              <a:rPr lang="en-US" dirty="0" err="1"/>
              <a:t>KanVet</a:t>
            </a:r>
            <a:r>
              <a:rPr lang="en-US" dirty="0"/>
              <a:t> integration</a:t>
            </a:r>
          </a:p>
          <a:p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4406038" y="4362984"/>
            <a:ext cx="221672" cy="147782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467590" y="4362984"/>
            <a:ext cx="221672" cy="147782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600200"/>
            <a:ext cx="2067138" cy="4525963"/>
          </a:xfrm>
          <a:prstGeom prst="rect">
            <a:avLst/>
          </a:prstGeom>
        </p:spPr>
      </p:pic>
      <p:pic>
        <p:nvPicPr>
          <p:cNvPr id="11" name="Picture 10" descr="t7we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4036" y="5347561"/>
            <a:ext cx="1487106" cy="122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1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en-US" sz="1800" dirty="0" smtClean="0"/>
              <a:t>Sustaining Regional Partnerships</a:t>
            </a:r>
            <a:endParaRPr sz="1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185779"/>
            <a:ext cx="8229600" cy="4525963"/>
          </a:xfrm>
        </p:spPr>
        <p:txBody>
          <a:bodyPr>
            <a:noAutofit/>
          </a:bodyPr>
          <a:lstStyle/>
          <a:p>
            <a:pPr marL="341313" indent="-341313">
              <a:spcBef>
                <a:spcPts val="200"/>
              </a:spcBef>
              <a:spcAft>
                <a:spcPts val="200"/>
              </a:spcAft>
              <a:buClr>
                <a:schemeClr val="tx2">
                  <a:lumMod val="75000"/>
                </a:schemeClr>
              </a:buClr>
              <a:buFont typeface="Lucida Grande"/>
              <a:buChar char="&gt;"/>
            </a:pPr>
            <a:r>
              <a:rPr lang="en-US" sz="1800" b="1" dirty="0"/>
              <a:t>Effective MOUs include the </a:t>
            </a:r>
            <a:r>
              <a:rPr lang="en-US" sz="1800" b="1" dirty="0" smtClean="0"/>
              <a:t>following:</a:t>
            </a:r>
          </a:p>
          <a:p>
            <a:pPr marL="682625" indent="-341313">
              <a:spcBef>
                <a:spcPts val="200"/>
              </a:spcBef>
              <a:spcAft>
                <a:spcPts val="200"/>
              </a:spcAft>
              <a:buFont typeface="Lucida Grande"/>
              <a:buChar char="-"/>
            </a:pPr>
            <a:r>
              <a:rPr lang="en-US" sz="1800" dirty="0" smtClean="0"/>
              <a:t>Partnership </a:t>
            </a:r>
            <a:r>
              <a:rPr lang="en-US" sz="1800" dirty="0"/>
              <a:t>collaboration roles with mutual respect for both </a:t>
            </a:r>
            <a:r>
              <a:rPr lang="en-US" sz="1800" dirty="0" smtClean="0"/>
              <a:t>organizations</a:t>
            </a:r>
          </a:p>
          <a:p>
            <a:pPr marL="682625" indent="-341313">
              <a:spcBef>
                <a:spcPts val="200"/>
              </a:spcBef>
              <a:spcAft>
                <a:spcPts val="200"/>
              </a:spcAft>
              <a:buFont typeface="Lucida Grande"/>
              <a:buChar char="-"/>
            </a:pPr>
            <a:r>
              <a:rPr lang="en-US" sz="1800" dirty="0" smtClean="0"/>
              <a:t>Detail </a:t>
            </a:r>
            <a:r>
              <a:rPr lang="en-US" sz="1800" dirty="0"/>
              <a:t>grant eligibility and enrollment </a:t>
            </a:r>
            <a:r>
              <a:rPr lang="en-US" sz="1800" dirty="0" smtClean="0"/>
              <a:t>processes</a:t>
            </a:r>
          </a:p>
          <a:p>
            <a:pPr marL="682625" indent="-341313">
              <a:spcBef>
                <a:spcPts val="200"/>
              </a:spcBef>
              <a:spcAft>
                <a:spcPts val="200"/>
              </a:spcAft>
              <a:buFont typeface="Lucida Grande"/>
              <a:buChar char="-"/>
            </a:pPr>
            <a:r>
              <a:rPr lang="en-US" sz="1800" dirty="0" smtClean="0"/>
              <a:t>How </a:t>
            </a:r>
            <a:r>
              <a:rPr lang="en-US" sz="1800" dirty="0"/>
              <a:t>both partners will coordinate participant reports and updates to these </a:t>
            </a:r>
            <a:r>
              <a:rPr lang="en-US" sz="1800" dirty="0" smtClean="0"/>
              <a:t>reports</a:t>
            </a:r>
          </a:p>
          <a:p>
            <a:pPr marL="682625" indent="-341313">
              <a:spcBef>
                <a:spcPts val="200"/>
              </a:spcBef>
              <a:spcAft>
                <a:spcPts val="200"/>
              </a:spcAft>
              <a:buFont typeface="Lucida Grande"/>
              <a:buChar char="-"/>
            </a:pPr>
            <a:r>
              <a:rPr lang="en-US" sz="1800" dirty="0" smtClean="0"/>
              <a:t>How </a:t>
            </a:r>
            <a:r>
              <a:rPr lang="en-US" sz="1800" dirty="0"/>
              <a:t>the WIB </a:t>
            </a:r>
            <a:r>
              <a:rPr lang="en-US" sz="1800" dirty="0" smtClean="0"/>
              <a:t>will </a:t>
            </a:r>
            <a:r>
              <a:rPr lang="en-US" sz="1800" dirty="0"/>
              <a:t>leverage their portfolio of services (business services, job placement, training financial aid assistance, OJT, etc.</a:t>
            </a:r>
            <a:r>
              <a:rPr lang="en-US" sz="1800" dirty="0" smtClean="0"/>
              <a:t>)</a:t>
            </a:r>
          </a:p>
          <a:p>
            <a:pPr marL="682625" indent="-341313">
              <a:spcBef>
                <a:spcPts val="200"/>
              </a:spcBef>
              <a:spcAft>
                <a:spcPts val="200"/>
              </a:spcAft>
              <a:buFont typeface="Lucida Grande"/>
              <a:buChar char="-"/>
            </a:pPr>
            <a:r>
              <a:rPr lang="en-US" sz="1800" dirty="0" smtClean="0"/>
              <a:t>Who </a:t>
            </a:r>
            <a:r>
              <a:rPr lang="en-US" sz="1800" dirty="0"/>
              <a:t>will coordinate participant employment placement and </a:t>
            </a:r>
            <a:r>
              <a:rPr lang="en-US" sz="1800" dirty="0" smtClean="0"/>
              <a:t>reporting</a:t>
            </a:r>
          </a:p>
          <a:p>
            <a:pPr marL="682625" indent="-341313">
              <a:spcBef>
                <a:spcPts val="200"/>
              </a:spcBef>
              <a:spcAft>
                <a:spcPts val="200"/>
              </a:spcAft>
              <a:buFont typeface="Lucida Grande"/>
              <a:buChar char="-"/>
            </a:pPr>
            <a:r>
              <a:rPr lang="en-US" sz="1800" dirty="0" smtClean="0"/>
              <a:t>What </a:t>
            </a:r>
            <a:r>
              <a:rPr lang="en-US" sz="1800" dirty="0"/>
              <a:t>is the participant completer/</a:t>
            </a:r>
            <a:r>
              <a:rPr lang="en-US" sz="1800" dirty="0" err="1"/>
              <a:t>exiter</a:t>
            </a:r>
            <a:r>
              <a:rPr lang="en-US" sz="1800" dirty="0"/>
              <a:t> process going to be for each grant program of </a:t>
            </a:r>
            <a:r>
              <a:rPr lang="en-US" sz="1800" dirty="0" smtClean="0"/>
              <a:t>study</a:t>
            </a:r>
          </a:p>
          <a:p>
            <a:pPr marL="682625" indent="-341313">
              <a:spcBef>
                <a:spcPts val="200"/>
              </a:spcBef>
              <a:spcAft>
                <a:spcPts val="200"/>
              </a:spcAft>
              <a:buFont typeface="Lucida Grande"/>
              <a:buChar char="-"/>
            </a:pPr>
            <a:r>
              <a:rPr lang="en-US" sz="1800" dirty="0" smtClean="0"/>
              <a:t>What </a:t>
            </a:r>
            <a:r>
              <a:rPr lang="en-US" sz="1800" dirty="0"/>
              <a:t>is the post employment follow-up for performance metric </a:t>
            </a:r>
            <a:r>
              <a:rPr lang="en-US" sz="1800" dirty="0" smtClean="0"/>
              <a:t>tracking</a:t>
            </a:r>
          </a:p>
          <a:p>
            <a:pPr marL="682625" indent="-341313">
              <a:spcBef>
                <a:spcPts val="200"/>
              </a:spcBef>
              <a:spcAft>
                <a:spcPts val="200"/>
              </a:spcAft>
              <a:buFont typeface="Lucida Grande"/>
              <a:buChar char="-"/>
            </a:pPr>
            <a:r>
              <a:rPr lang="en-US" sz="1800" dirty="0" smtClean="0"/>
              <a:t>What </a:t>
            </a:r>
            <a:r>
              <a:rPr lang="en-US" sz="1800" dirty="0"/>
              <a:t>is the record keeping role for both partners for participant </a:t>
            </a:r>
            <a:r>
              <a:rPr lang="en-US" sz="1800" dirty="0" smtClean="0"/>
              <a:t>files</a:t>
            </a:r>
          </a:p>
          <a:p>
            <a:pPr marL="682625" indent="-341313">
              <a:spcBef>
                <a:spcPts val="200"/>
              </a:spcBef>
              <a:spcAft>
                <a:spcPts val="200"/>
              </a:spcAft>
              <a:buFont typeface="Lucida Grande"/>
              <a:buChar char="-"/>
            </a:pPr>
            <a:r>
              <a:rPr lang="en-US" sz="1800" dirty="0" smtClean="0"/>
              <a:t>How </a:t>
            </a:r>
            <a:r>
              <a:rPr lang="en-US" sz="1800" dirty="0"/>
              <a:t>often will the partners meet to </a:t>
            </a:r>
            <a:r>
              <a:rPr lang="en-US" sz="1800" dirty="0" smtClean="0"/>
              <a:t>review</a:t>
            </a:r>
          </a:p>
          <a:p>
            <a:pPr marL="341312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800" dirty="0" smtClean="0"/>
              <a:t> 		and </a:t>
            </a:r>
            <a:r>
              <a:rPr lang="en-US" sz="1800" dirty="0"/>
              <a:t>evaluate the grant </a:t>
            </a:r>
            <a:r>
              <a:rPr lang="en-US" sz="1800" dirty="0" smtClean="0"/>
              <a:t>performance</a:t>
            </a:r>
            <a:endParaRPr lang="en-US" sz="1800" dirty="0"/>
          </a:p>
        </p:txBody>
      </p:sp>
      <p:pic>
        <p:nvPicPr>
          <p:cNvPr id="4" name="Picture 2" descr="C:\Users\busickd\AppData\Local\Microsoft\Windows\Temporary Internet Files\Content.IE5\JLQZSARR\Family_Puzzle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69" y="5369060"/>
            <a:ext cx="2695135" cy="112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17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en-US" sz="1800" dirty="0" smtClean="0"/>
              <a:t>Sustaining Institutional Practices</a:t>
            </a:r>
            <a:endParaRPr sz="1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defTabSz="914400" eaLnBrk="0" fontAlgn="base" hangingPunct="0">
              <a:buNone/>
            </a:pPr>
            <a:r>
              <a:rPr lang="en-US" sz="1800" b="1" dirty="0" err="1"/>
              <a:t>MoWINs</a:t>
            </a:r>
            <a:r>
              <a:rPr lang="en-US" sz="1800" b="1" dirty="0"/>
              <a:t> Employer Engagement White Paper </a:t>
            </a:r>
            <a:r>
              <a:rPr lang="en-US" sz="1800" b="1" dirty="0" smtClean="0"/>
              <a:t>Report</a:t>
            </a:r>
            <a:endParaRPr lang="en-US" sz="1800" dirty="0" smtClean="0">
              <a:solidFill>
                <a:srgbClr val="1F1F1F"/>
              </a:solidFill>
            </a:endParaRPr>
          </a:p>
          <a:p>
            <a:pPr marL="341313" lvl="0" indent="-341313" fontAlgn="base">
              <a:spcBef>
                <a:spcPts val="200"/>
              </a:spcBef>
              <a:spcAft>
                <a:spcPts val="200"/>
              </a:spcAft>
              <a:buClr>
                <a:schemeClr val="tx2">
                  <a:lumMod val="75000"/>
                </a:schemeClr>
              </a:buClr>
              <a:buFont typeface="Lucida Grande"/>
              <a:buChar char="&gt;"/>
            </a:pPr>
            <a:r>
              <a:rPr lang="en-US" sz="1800" dirty="0"/>
              <a:t>Identified/Approved </a:t>
            </a:r>
            <a:r>
              <a:rPr lang="en-US" sz="1800" dirty="0" smtClean="0"/>
              <a:t>course </a:t>
            </a:r>
            <a:r>
              <a:rPr lang="en-US" sz="1800" dirty="0"/>
              <a:t>c</a:t>
            </a:r>
            <a:r>
              <a:rPr lang="en-US" sz="1800" dirty="0" smtClean="0"/>
              <a:t>ompetencies</a:t>
            </a:r>
            <a:endParaRPr lang="en-US" sz="1800" dirty="0"/>
          </a:p>
          <a:p>
            <a:pPr marL="682625" lvl="0" indent="-341313" fontAlgn="base">
              <a:spcBef>
                <a:spcPts val="200"/>
              </a:spcBef>
              <a:spcAft>
                <a:spcPts val="200"/>
              </a:spcAft>
              <a:buFont typeface="Lucida Grande"/>
              <a:buChar char="-"/>
            </a:pPr>
            <a:r>
              <a:rPr lang="en-US" sz="1800" dirty="0"/>
              <a:t>Develop</a:t>
            </a:r>
            <a:r>
              <a:rPr lang="en-US" sz="1800" dirty="0" smtClean="0"/>
              <a:t>/refine/validate </a:t>
            </a:r>
            <a:r>
              <a:rPr lang="en-US" sz="1800" dirty="0"/>
              <a:t>c</a:t>
            </a:r>
            <a:r>
              <a:rPr lang="en-US" sz="1800" dirty="0" smtClean="0"/>
              <a:t>urriculum</a:t>
            </a:r>
            <a:endParaRPr lang="en-US" sz="1800" dirty="0"/>
          </a:p>
          <a:p>
            <a:pPr marL="682625" lvl="0" indent="-341313" fontAlgn="base">
              <a:spcBef>
                <a:spcPts val="200"/>
              </a:spcBef>
              <a:spcAft>
                <a:spcPts val="200"/>
              </a:spcAft>
              <a:buFont typeface="Lucida Grande"/>
              <a:buChar char="-"/>
            </a:pPr>
            <a:r>
              <a:rPr lang="en-US" sz="1800" dirty="0"/>
              <a:t>Assist with </a:t>
            </a:r>
            <a:r>
              <a:rPr lang="en-US" sz="1800" dirty="0" smtClean="0"/>
              <a:t>mock </a:t>
            </a:r>
            <a:r>
              <a:rPr lang="en-US" sz="1800" dirty="0"/>
              <a:t>i</a:t>
            </a:r>
            <a:r>
              <a:rPr lang="en-US" sz="1800" dirty="0" smtClean="0"/>
              <a:t>nterviews</a:t>
            </a:r>
            <a:endParaRPr lang="en-US" sz="1800" dirty="0"/>
          </a:p>
          <a:p>
            <a:pPr marL="682625" lvl="0" indent="-341313" fontAlgn="base">
              <a:spcBef>
                <a:spcPts val="200"/>
              </a:spcBef>
              <a:spcAft>
                <a:spcPts val="200"/>
              </a:spcAft>
              <a:buFont typeface="Lucida Grande"/>
              <a:buChar char="-"/>
            </a:pPr>
            <a:r>
              <a:rPr lang="en-US" sz="1800" dirty="0"/>
              <a:t>Provide </a:t>
            </a:r>
            <a:r>
              <a:rPr lang="en-US" sz="1800" dirty="0" smtClean="0"/>
              <a:t>internships/clinical </a:t>
            </a:r>
            <a:r>
              <a:rPr lang="en-US" sz="1800" dirty="0"/>
              <a:t>w</a:t>
            </a:r>
            <a:r>
              <a:rPr lang="en-US" sz="1800" dirty="0" smtClean="0"/>
              <a:t>ork </a:t>
            </a:r>
            <a:r>
              <a:rPr lang="en-US" sz="1800" dirty="0"/>
              <a:t>e</a:t>
            </a:r>
            <a:r>
              <a:rPr lang="en-US" sz="1800" dirty="0" smtClean="0"/>
              <a:t>xperience</a:t>
            </a:r>
            <a:endParaRPr lang="en-US" sz="1800" dirty="0"/>
          </a:p>
          <a:p>
            <a:pPr marL="682625" lvl="0" indent="-341313" fontAlgn="base">
              <a:spcBef>
                <a:spcPts val="200"/>
              </a:spcBef>
              <a:spcAft>
                <a:spcPts val="200"/>
              </a:spcAft>
              <a:buFont typeface="Lucida Grande"/>
              <a:buChar char="-"/>
            </a:pPr>
            <a:r>
              <a:rPr lang="en-US" sz="1800" dirty="0"/>
              <a:t>Assist with </a:t>
            </a:r>
            <a:r>
              <a:rPr lang="en-US" sz="1800" dirty="0" smtClean="0"/>
              <a:t>outreach </a:t>
            </a:r>
            <a:r>
              <a:rPr lang="en-US" sz="1800" dirty="0"/>
              <a:t>and </a:t>
            </a:r>
            <a:r>
              <a:rPr lang="en-US" sz="1800" dirty="0" smtClean="0"/>
              <a:t>recruitment</a:t>
            </a:r>
            <a:endParaRPr lang="en-US" sz="1800" dirty="0"/>
          </a:p>
          <a:p>
            <a:pPr marL="682625" lvl="0" indent="-341313" fontAlgn="base">
              <a:spcBef>
                <a:spcPts val="200"/>
              </a:spcBef>
              <a:spcAft>
                <a:spcPts val="200"/>
              </a:spcAft>
              <a:buFont typeface="Lucida Grande"/>
              <a:buChar char="-"/>
            </a:pPr>
            <a:r>
              <a:rPr lang="en-US" sz="1800" dirty="0"/>
              <a:t>Serve on </a:t>
            </a:r>
            <a:r>
              <a:rPr lang="en-US" sz="1800" dirty="0" smtClean="0"/>
              <a:t>employer </a:t>
            </a:r>
            <a:r>
              <a:rPr lang="en-US" sz="1800" dirty="0"/>
              <a:t>p</a:t>
            </a:r>
            <a:r>
              <a:rPr lang="en-US" sz="1800" dirty="0" smtClean="0"/>
              <a:t>anels </a:t>
            </a:r>
            <a:r>
              <a:rPr lang="en-US" sz="1800" dirty="0"/>
              <a:t>and </a:t>
            </a:r>
            <a:r>
              <a:rPr lang="en-US" sz="1800" dirty="0" smtClean="0"/>
              <a:t>judge </a:t>
            </a:r>
            <a:r>
              <a:rPr lang="en-US" sz="1800" dirty="0"/>
              <a:t>s</a:t>
            </a:r>
            <a:r>
              <a:rPr lang="en-US" sz="1800" dirty="0" smtClean="0"/>
              <a:t>tudent </a:t>
            </a:r>
            <a:r>
              <a:rPr lang="en-US" sz="1800" dirty="0"/>
              <a:t>p</a:t>
            </a:r>
            <a:r>
              <a:rPr lang="en-US" sz="1800" dirty="0" smtClean="0"/>
              <a:t>rojects</a:t>
            </a:r>
            <a:endParaRPr lang="en-US" sz="1800" dirty="0"/>
          </a:p>
          <a:p>
            <a:pPr marL="682625" lvl="0" indent="-341313" fontAlgn="base">
              <a:spcBef>
                <a:spcPts val="200"/>
              </a:spcBef>
              <a:spcAft>
                <a:spcPts val="200"/>
              </a:spcAft>
              <a:buFont typeface="Lucida Grande"/>
              <a:buChar char="-"/>
            </a:pPr>
            <a:r>
              <a:rPr lang="en-US" sz="1800" dirty="0"/>
              <a:t>Provide </a:t>
            </a:r>
            <a:r>
              <a:rPr lang="en-US" sz="1800" dirty="0" smtClean="0"/>
              <a:t>instructional </a:t>
            </a:r>
            <a:r>
              <a:rPr lang="en-US" sz="1800" dirty="0"/>
              <a:t>m</a:t>
            </a:r>
            <a:r>
              <a:rPr lang="en-US" sz="1800" dirty="0" smtClean="0"/>
              <a:t>aterials/equipment/instructors</a:t>
            </a:r>
            <a:endParaRPr lang="en-US" sz="1800" dirty="0"/>
          </a:p>
          <a:p>
            <a:pPr marL="682625" lvl="0" indent="-341313" fontAlgn="base">
              <a:spcBef>
                <a:spcPts val="200"/>
              </a:spcBef>
              <a:spcAft>
                <a:spcPts val="200"/>
              </a:spcAft>
              <a:buFont typeface="Lucida Grande"/>
              <a:buChar char="-"/>
            </a:pPr>
            <a:r>
              <a:rPr lang="en-US" sz="1800" dirty="0"/>
              <a:t>Pay for </a:t>
            </a:r>
            <a:r>
              <a:rPr lang="en-US" sz="1800" dirty="0" smtClean="0"/>
              <a:t>certification </a:t>
            </a:r>
            <a:r>
              <a:rPr lang="en-US" sz="1800" dirty="0"/>
              <a:t>e</a:t>
            </a:r>
            <a:r>
              <a:rPr lang="en-US" sz="1800" dirty="0" smtClean="0"/>
              <a:t>xams</a:t>
            </a:r>
            <a:endParaRPr lang="en-US" sz="1800" dirty="0"/>
          </a:p>
          <a:p>
            <a:pPr marL="682625" lvl="0" indent="-341313" fontAlgn="base">
              <a:spcBef>
                <a:spcPts val="200"/>
              </a:spcBef>
              <a:spcAft>
                <a:spcPts val="200"/>
              </a:spcAft>
              <a:buFont typeface="Lucida Grande"/>
              <a:buChar char="-"/>
            </a:pPr>
            <a:r>
              <a:rPr lang="en-US" sz="1800" dirty="0"/>
              <a:t>Donate </a:t>
            </a:r>
            <a:r>
              <a:rPr lang="en-US" sz="1800" dirty="0" smtClean="0"/>
              <a:t>equipment/provide </a:t>
            </a:r>
            <a:r>
              <a:rPr lang="en-US" sz="1800" dirty="0"/>
              <a:t>f</a:t>
            </a:r>
            <a:r>
              <a:rPr lang="en-US" sz="1800" dirty="0" smtClean="0"/>
              <a:t>acilities</a:t>
            </a:r>
            <a:endParaRPr lang="en-US" sz="1800" dirty="0"/>
          </a:p>
          <a:p>
            <a:pPr marL="682625" lvl="0" indent="-341313" fontAlgn="base">
              <a:spcBef>
                <a:spcPts val="200"/>
              </a:spcBef>
              <a:spcAft>
                <a:spcPts val="200"/>
              </a:spcAft>
              <a:buFont typeface="Lucida Grande"/>
              <a:buChar char="-"/>
            </a:pPr>
            <a:r>
              <a:rPr lang="en-US" sz="1800" dirty="0"/>
              <a:t>Provide </a:t>
            </a:r>
            <a:r>
              <a:rPr lang="en-US" sz="1800" dirty="0" smtClean="0"/>
              <a:t>feedback </a:t>
            </a:r>
            <a:r>
              <a:rPr lang="en-US" sz="1800" dirty="0"/>
              <a:t>on </a:t>
            </a:r>
            <a:r>
              <a:rPr lang="en-US" sz="1800" dirty="0" smtClean="0"/>
              <a:t>program </a:t>
            </a:r>
            <a:r>
              <a:rPr lang="en-US" sz="1800" dirty="0"/>
              <a:t>c</a:t>
            </a:r>
            <a:r>
              <a:rPr lang="en-US" sz="1800" dirty="0" smtClean="0"/>
              <a:t>ompleters</a:t>
            </a:r>
            <a:endParaRPr lang="en-US" sz="1800" dirty="0"/>
          </a:p>
          <a:p>
            <a:pPr marL="682625" lvl="0" indent="-341313" fontAlgn="base">
              <a:spcBef>
                <a:spcPts val="200"/>
              </a:spcBef>
              <a:spcAft>
                <a:spcPts val="200"/>
              </a:spcAft>
              <a:buFont typeface="Lucida Grande"/>
              <a:buChar char="-"/>
            </a:pPr>
            <a:r>
              <a:rPr lang="en-US" sz="1800" dirty="0"/>
              <a:t>Hire </a:t>
            </a:r>
            <a:r>
              <a:rPr lang="en-US" sz="1800" dirty="0" smtClean="0"/>
              <a:t>graduates </a:t>
            </a:r>
            <a:r>
              <a:rPr lang="en-US" sz="1800" dirty="0"/>
              <a:t>and </a:t>
            </a:r>
            <a:r>
              <a:rPr lang="en-US" sz="1800" dirty="0" smtClean="0"/>
              <a:t>assist </a:t>
            </a:r>
            <a:r>
              <a:rPr lang="en-US" sz="1800" dirty="0"/>
              <a:t>to </a:t>
            </a:r>
            <a:r>
              <a:rPr lang="en-US" sz="1800" dirty="0" smtClean="0"/>
              <a:t>connect </a:t>
            </a:r>
            <a:r>
              <a:rPr lang="en-US" sz="1800" dirty="0"/>
              <a:t>g</a:t>
            </a:r>
            <a:r>
              <a:rPr lang="en-US" sz="1800" dirty="0" smtClean="0"/>
              <a:t>raduates </a:t>
            </a:r>
            <a:r>
              <a:rPr lang="en-US" sz="1800" dirty="0"/>
              <a:t>to e</a:t>
            </a:r>
            <a:r>
              <a:rPr lang="en-US" sz="1800" dirty="0" smtClean="0"/>
              <a:t>mployers</a:t>
            </a:r>
            <a:endParaRPr lang="en-US" sz="1800" dirty="0"/>
          </a:p>
        </p:txBody>
      </p:sp>
      <p:pic>
        <p:nvPicPr>
          <p:cNvPr id="3074" name="Picture 2" descr="C:\Users\busickd\AppData\Local\Microsoft\Windows\Temporary Internet Files\Content.Outlook\1U27BJ4F\Employer_Engag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3699" y="1600200"/>
            <a:ext cx="1943100" cy="255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08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en-US" sz="1800" dirty="0" smtClean="0"/>
              <a:t>Sustaining through State Policy</a:t>
            </a:r>
            <a:endParaRPr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35500" cy="4525963"/>
          </a:xfrm>
        </p:spPr>
        <p:txBody>
          <a:bodyPr/>
          <a:lstStyle/>
          <a:p>
            <a:pPr marL="347663" indent="-347663"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&gt;"/>
            </a:pPr>
            <a:r>
              <a:rPr lang="en-US" dirty="0"/>
              <a:t>Developed a statewide work group;</a:t>
            </a:r>
          </a:p>
          <a:p>
            <a:pPr marL="347663" indent="-347663"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&gt;"/>
            </a:pPr>
            <a:r>
              <a:rPr lang="en-US" dirty="0"/>
              <a:t>18 months to research, develop, vet and adopt;</a:t>
            </a:r>
          </a:p>
          <a:p>
            <a:pPr marL="347663" indent="-347663"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&gt;"/>
            </a:pPr>
            <a:r>
              <a:rPr lang="en-US" dirty="0"/>
              <a:t>Professional Development supported;</a:t>
            </a:r>
          </a:p>
          <a:p>
            <a:pPr marL="347663" indent="-347663"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&gt;"/>
            </a:pPr>
            <a:r>
              <a:rPr lang="en-US" dirty="0"/>
              <a:t>TAACCCT </a:t>
            </a:r>
            <a:r>
              <a:rPr lang="en-US" dirty="0" smtClean="0"/>
              <a:t>Quarterly </a:t>
            </a:r>
            <a:r>
              <a:rPr lang="en-US" dirty="0"/>
              <a:t>Reporting;</a:t>
            </a:r>
          </a:p>
          <a:p>
            <a:pPr marL="347663" indent="-347663"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&gt;"/>
            </a:pPr>
            <a:r>
              <a:rPr lang="en-US" dirty="0" smtClean="0"/>
              <a:t>What’s </a:t>
            </a:r>
            <a:r>
              <a:rPr lang="en-US" dirty="0"/>
              <a:t>next—Phase 2 All Inclusive Course Matrix mapping crosswalk to national standardized PLAs; and</a:t>
            </a:r>
          </a:p>
          <a:p>
            <a:pPr marL="347663" indent="-347663"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&gt;"/>
            </a:pPr>
            <a:r>
              <a:rPr lang="en-US" dirty="0"/>
              <a:t>More Professional Development.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0268" y="1600200"/>
            <a:ext cx="3026531" cy="416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13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en-US" sz="1800" dirty="0" smtClean="0"/>
              <a:t>Demonstrating ROIs</a:t>
            </a:r>
            <a:endParaRPr sz="1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07368"/>
            <a:ext cx="8229600" cy="3572795"/>
          </a:xfrm>
        </p:spPr>
        <p:txBody>
          <a:bodyPr>
            <a:normAutofit fontScale="92500"/>
          </a:bodyPr>
          <a:lstStyle/>
          <a:p>
            <a:pPr marL="341313" indent="-341313" fontAlgn="base"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&gt;"/>
            </a:pPr>
            <a:r>
              <a:rPr lang="en-US" dirty="0"/>
              <a:t>Total grant participants served was 4,251</a:t>
            </a:r>
          </a:p>
          <a:p>
            <a:pPr marL="341313" indent="-341313" fontAlgn="base"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&gt;"/>
            </a:pPr>
            <a:r>
              <a:rPr lang="en-US" dirty="0"/>
              <a:t>28% or 1,200 participants were referred by the LWIBs to our </a:t>
            </a:r>
            <a:r>
              <a:rPr lang="en-US" dirty="0" smtClean="0"/>
              <a:t>colleges</a:t>
            </a:r>
            <a:endParaRPr lang="en-US" dirty="0"/>
          </a:p>
          <a:p>
            <a:pPr marL="341313" indent="-341313" fontAlgn="base"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&gt;"/>
            </a:pPr>
            <a:r>
              <a:rPr lang="en-US" dirty="0"/>
              <a:t>80% of the program completers secured employment</a:t>
            </a:r>
          </a:p>
          <a:p>
            <a:pPr marL="341313" indent="-341313" fontAlgn="base"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&gt;"/>
            </a:pPr>
            <a:r>
              <a:rPr lang="en-US" dirty="0"/>
              <a:t>75% of those completers were unemployed at enrollment </a:t>
            </a:r>
          </a:p>
          <a:p>
            <a:pPr marL="341313" indent="-341313" fontAlgn="base"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&gt;"/>
            </a:pPr>
            <a:r>
              <a:rPr lang="en-US" dirty="0"/>
              <a:t>Average wage $23,050 with a 6-month retention rate of more than 90%</a:t>
            </a:r>
          </a:p>
          <a:p>
            <a:pPr marL="341313" indent="-341313" fontAlgn="base"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&gt;"/>
            </a:pPr>
            <a:r>
              <a:rPr lang="en-US" dirty="0"/>
              <a:t>10,998 certificates and degrees were awarded </a:t>
            </a:r>
          </a:p>
          <a:p>
            <a:pPr marL="341313" indent="-341313" fontAlgn="base"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&gt;"/>
            </a:pPr>
            <a:r>
              <a:rPr lang="en-US" dirty="0"/>
              <a:t>Grant started with 31 employers, closed with some 229 employers engaged </a:t>
            </a:r>
          </a:p>
          <a:p>
            <a:endParaRPr lang="en-US" dirty="0"/>
          </a:p>
        </p:txBody>
      </p:sp>
      <p:pic>
        <p:nvPicPr>
          <p:cNvPr id="4" name="Picture 2" descr="C:\Users\busickd\AppData\Local\Microsoft\Windows\Temporary Internet Files\Content.IE5\JLQZSARR\first_place_ribbon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117" y="1649960"/>
            <a:ext cx="950639" cy="95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busickd\AppData\Local\Microsoft\Windows\Temporary Internet Files\Content.IE5\NOYW1N3A\trophy-152022_64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088" y="1389388"/>
            <a:ext cx="951936" cy="121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busickd\AppData\Local\Microsoft\Windows\Temporary Internet Files\Content.IE5\NOYW1N3A\12845118-roi--return-on-investment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262" y="1071285"/>
            <a:ext cx="1842874" cy="166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2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en-US" sz="1800" dirty="0" smtClean="0"/>
              <a:t>Opportunities Presented by WIOA</a:t>
            </a:r>
            <a:endParaRPr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0" cy="4525963"/>
          </a:xfrm>
        </p:spPr>
        <p:txBody>
          <a:bodyPr>
            <a:normAutofit/>
          </a:bodyPr>
          <a:lstStyle/>
          <a:p>
            <a:pPr marL="341313" indent="-341313" fontAlgn="base"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&gt;"/>
            </a:pPr>
            <a:r>
              <a:rPr lang="en-US" dirty="0"/>
              <a:t> </a:t>
            </a:r>
            <a:r>
              <a:rPr lang="en-US" dirty="0" smtClean="0"/>
              <a:t>The Workforce Innovation and Opportunity Act (WIOA) emphasizes:</a:t>
            </a:r>
            <a:endParaRPr lang="en-US" dirty="0"/>
          </a:p>
          <a:p>
            <a:pPr marL="685800" lvl="1" indent="-342900" fontAlgn="base"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-"/>
            </a:pPr>
            <a:r>
              <a:rPr lang="en-US" dirty="0"/>
              <a:t>Cross-system alignment, strategic planning, performance measurement, data collection.</a:t>
            </a:r>
          </a:p>
          <a:p>
            <a:pPr marL="685800" lvl="1" indent="-342900" fontAlgn="base"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-"/>
            </a:pPr>
            <a:r>
              <a:rPr lang="en-US" dirty="0"/>
              <a:t>Regional convening, planning, service delivery.</a:t>
            </a:r>
          </a:p>
          <a:p>
            <a:pPr marL="685800" lvl="1" indent="-342900" fontAlgn="base"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-"/>
            </a:pPr>
            <a:r>
              <a:rPr lang="en-US" dirty="0"/>
              <a:t>Training for </a:t>
            </a:r>
            <a:r>
              <a:rPr lang="en-US" dirty="0" smtClean="0"/>
              <a:t>high-demand </a:t>
            </a:r>
            <a:r>
              <a:rPr lang="en-US" dirty="0"/>
              <a:t>industry sectors and occupations and employer engagement.</a:t>
            </a:r>
          </a:p>
          <a:p>
            <a:pPr marL="685800" lvl="1" indent="-342900" fontAlgn="base"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-"/>
            </a:pPr>
            <a:r>
              <a:rPr lang="en-US" dirty="0"/>
              <a:t>Emphasis on LMI to ensure </a:t>
            </a:r>
            <a:r>
              <a:rPr lang="en-US" dirty="0" smtClean="0"/>
              <a:t>high-demand </a:t>
            </a:r>
            <a:r>
              <a:rPr lang="en-US" dirty="0"/>
              <a:t>focus.</a:t>
            </a:r>
          </a:p>
          <a:p>
            <a:pPr marL="685800" lvl="1" indent="-342900" fontAlgn="base"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-"/>
            </a:pPr>
            <a:r>
              <a:rPr lang="en-US" dirty="0"/>
              <a:t>Convening, facilitation, and leveraging roles for state and local </a:t>
            </a:r>
            <a:r>
              <a:rPr lang="en-US" dirty="0" smtClean="0"/>
              <a:t>boards—working </a:t>
            </a:r>
            <a:r>
              <a:rPr lang="en-US" dirty="0"/>
              <a:t>with education, economic </a:t>
            </a:r>
            <a:r>
              <a:rPr lang="en-US" dirty="0" err="1"/>
              <a:t>dvpt</a:t>
            </a:r>
            <a:r>
              <a:rPr lang="en-US" dirty="0"/>
              <a:t>, </a:t>
            </a:r>
            <a:r>
              <a:rPr lang="en-US" dirty="0" smtClean="0"/>
              <a:t>employers, </a:t>
            </a:r>
            <a:r>
              <a:rPr lang="en-US" dirty="0"/>
              <a:t>and other partners.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Opportunities Presented by WIOA</a:t>
            </a: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7472" indent="-347472" fontAlgn="base"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&gt;"/>
            </a:pPr>
            <a:r>
              <a:rPr lang="en-US" dirty="0"/>
              <a:t>Career Pathways systems that increase articulation; acceleration; contextualization; supports, counseling and navigation services; prior learning assessments and other strategies that increase attainment of industry-recognized, postsecondary credentials. </a:t>
            </a:r>
          </a:p>
          <a:p>
            <a:pPr marL="347472" indent="-347472" fontAlgn="base"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&gt;"/>
            </a:pPr>
            <a:r>
              <a:rPr lang="en-US" dirty="0"/>
              <a:t>Major shift in youth services (up to age 24) with 75% of youth funding dedicated to out-of-school youth—stressing connections to postsecondary education and Career Pathways for youth. </a:t>
            </a:r>
          </a:p>
          <a:p>
            <a:pPr marL="347472" indent="-347472" fontAlgn="base"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&gt;"/>
            </a:pPr>
            <a:r>
              <a:rPr lang="en-US" dirty="0"/>
              <a:t>Performance measures that include industry-recognized credentials and new educational progress measures—encouraging </a:t>
            </a:r>
            <a:r>
              <a:rPr lang="en-US" dirty="0" smtClean="0"/>
              <a:t>longer-term </a:t>
            </a:r>
            <a:r>
              <a:rPr lang="en-US" dirty="0"/>
              <a:t>service delivery.</a:t>
            </a:r>
          </a:p>
        </p:txBody>
      </p:sp>
    </p:spTree>
    <p:extLst>
      <p:ext uri="{BB962C8B-B14F-4D97-AF65-F5344CB8AC3E}">
        <p14:creationId xmlns:p14="http://schemas.microsoft.com/office/powerpoint/2010/main" val="2105701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68574" y="536610"/>
            <a:ext cx="2399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SUMMING IT ALL UP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0733" y="2068380"/>
            <a:ext cx="63406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 fontAlgn="base"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&gt;"/>
            </a:pPr>
            <a:r>
              <a:rPr lang="en-US" dirty="0" smtClean="0"/>
              <a:t>Remember – it’s not too late! You have time to build a plan for sustainability</a:t>
            </a:r>
          </a:p>
          <a:p>
            <a:pPr marL="347472" indent="-347472" fontAlgn="base"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&gt;"/>
            </a:pPr>
            <a:r>
              <a:rPr lang="en-US" dirty="0" smtClean="0"/>
              <a:t>To sustain your successes through TAACCCT you have to have a plan for WHAT you are sustaining and HOW</a:t>
            </a:r>
          </a:p>
          <a:p>
            <a:pPr marL="347472" indent="-347472" fontAlgn="base"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&gt;"/>
            </a:pPr>
            <a:r>
              <a:rPr lang="en-US" dirty="0" smtClean="0"/>
              <a:t>Engage your team, leadership and partners in sustainability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28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  <p:pic>
        <p:nvPicPr>
          <p:cNvPr id="4" name="Picture 3" descr="Questioning-blu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2360613"/>
            <a:ext cx="26416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0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all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1800" b="1" cap="none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0" y="978182"/>
            <a:ext cx="2921000" cy="2781300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266306" y="1044853"/>
            <a:ext cx="8583222" cy="528004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None/>
              <a:defRPr sz="2000" b="1" kern="120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i="1" dirty="0" smtClean="0"/>
              <a:t>SHOWCASE YOUR INNOVATION:</a:t>
            </a:r>
          </a:p>
          <a:p>
            <a:pPr algn="ctr"/>
            <a:r>
              <a:rPr lang="en-US" dirty="0" smtClean="0"/>
              <a:t>Share your story!</a:t>
            </a:r>
            <a:endParaRPr lang="en-US" dirty="0"/>
          </a:p>
          <a:p>
            <a:pPr algn="ctr"/>
            <a:endParaRPr lang="en-US" sz="1800" b="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Send a brief write-up to the TAACCCT mailbox (</a:t>
            </a:r>
            <a:r>
              <a:rPr lang="en-US" sz="1800" dirty="0" smtClean="0">
                <a:solidFill>
                  <a:schemeClr val="tx1"/>
                </a:solidFill>
                <a:hlinkClick r:id="rId4"/>
              </a:rPr>
              <a:t>TAACCCT@dol.gov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1800" b="0" dirty="0" smtClean="0">
                <a:solidFill>
                  <a:schemeClr val="tx1"/>
                </a:solidFill>
              </a:rPr>
              <a:t>responding to the following questions: </a:t>
            </a:r>
            <a:br>
              <a:rPr lang="en-US" sz="1800" b="0" dirty="0" smtClean="0">
                <a:solidFill>
                  <a:schemeClr val="tx1"/>
                </a:solidFill>
              </a:rPr>
            </a:br>
            <a:endParaRPr lang="en-US" sz="1800" b="0" dirty="0" smtClean="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In what TAACCCT strategy area(s) have you experienced the greatest success</a:t>
            </a:r>
            <a:r>
              <a:rPr lang="en-US" sz="1800" b="0" dirty="0" smtClean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Font typeface="Arial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Please describe the new policies, practices or programs that have had the greatest impact on student credential and job attainment</a:t>
            </a:r>
            <a:r>
              <a:rPr lang="en-US" sz="1800" b="0" dirty="0">
                <a:solidFill>
                  <a:schemeClr val="tx1"/>
                </a:solidFill>
              </a:rPr>
              <a:t>.</a:t>
            </a:r>
            <a:endParaRPr lang="en-US" sz="1800" b="0" dirty="0" smtClean="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Of your successful programs, strategies, policies, practices and partnerships, what will be sustained and/or institutionalized and scaled to reach more students?</a:t>
            </a:r>
          </a:p>
          <a:p>
            <a:pPr marL="342900" indent="-342900">
              <a:buFont typeface="Arial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Are there other impacts you’d like to share? Any “ripple effects”/surprising outcomes as a result of your work?</a:t>
            </a:r>
            <a:endParaRPr lang="en-US" sz="1800" b="0" dirty="0">
              <a:solidFill>
                <a:schemeClr val="tx1"/>
              </a:solidFill>
            </a:endParaRPr>
          </a:p>
          <a:p>
            <a:endParaRPr lang="en-US" sz="1800" b="0" dirty="0" smtClean="0">
              <a:solidFill>
                <a:schemeClr val="tx1"/>
              </a:solidFill>
            </a:endParaRPr>
          </a:p>
          <a:p>
            <a:pPr algn="just"/>
            <a:r>
              <a:rPr lang="en-US" sz="1800" dirty="0" smtClean="0">
                <a:solidFill>
                  <a:schemeClr val="tx1"/>
                </a:solidFill>
              </a:rPr>
              <a:t>Your impact and legacy to TAACCCT is important and we encourage you to also email </a:t>
            </a:r>
            <a:r>
              <a:rPr lang="en-US" sz="1800" u="sng" dirty="0" smtClean="0">
                <a:solidFill>
                  <a:schemeClr val="tx1"/>
                </a:solidFill>
                <a:hlinkClick r:id="rId4"/>
              </a:rPr>
              <a:t>TAACCCT@dol.gov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with prepared documents, videos or other materials that illustrate your TAACCCT story!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977277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367" y="1600200"/>
            <a:ext cx="7620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5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</a:t>
            </a:r>
            <a:r>
              <a:rPr lang="en-US" sz="5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You!</a:t>
            </a:r>
          </a:p>
          <a:p>
            <a:pPr marL="0" indent="0" algn="ctr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 smtClean="0"/>
              <a:t>Find resources for TAACCCT success at: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17375E"/>
                </a:solidFill>
                <a:hlinkClick r:id="rId3"/>
              </a:rPr>
              <a:t>https://etagrantees.workforce3one.org</a:t>
            </a:r>
            <a:r>
              <a:rPr lang="en-US" sz="2400" dirty="0" smtClean="0">
                <a:solidFill>
                  <a:srgbClr val="17375E"/>
                </a:solidFill>
              </a:rPr>
              <a:t> </a:t>
            </a:r>
          </a:p>
          <a:p>
            <a:pPr marL="0" indent="0" algn="ctr">
              <a:spcAft>
                <a:spcPts val="0"/>
              </a:spcAft>
              <a:buNone/>
            </a:pPr>
            <a:endParaRPr lang="en-US" sz="2400" dirty="0">
              <a:solidFill>
                <a:srgbClr val="17375E"/>
              </a:solidFill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Subscribe to TLN resources, ask questions or </a:t>
            </a:r>
            <a:r>
              <a:rPr lang="en-US" sz="2400" dirty="0">
                <a:solidFill>
                  <a:srgbClr val="000000"/>
                </a:solidFill>
              </a:rPr>
              <a:t>connect with peers </a:t>
            </a:r>
            <a:r>
              <a:rPr lang="en-US" sz="2400" dirty="0" smtClean="0">
                <a:solidFill>
                  <a:srgbClr val="000000"/>
                </a:solidFill>
              </a:rPr>
              <a:t>at </a:t>
            </a:r>
            <a:r>
              <a:rPr lang="en-US" sz="2400" dirty="0">
                <a:solidFill>
                  <a:srgbClr val="17375E"/>
                </a:solidFill>
                <a:hlinkClick r:id="rId4"/>
              </a:rPr>
              <a:t>TAACCCT@dol.gov</a:t>
            </a:r>
            <a:r>
              <a:rPr lang="en-US" sz="2400" dirty="0">
                <a:solidFill>
                  <a:srgbClr val="17375E"/>
                </a:solidFill>
              </a:rPr>
              <a:t> </a:t>
            </a:r>
          </a:p>
          <a:p>
            <a:pPr marL="0" indent="0" algn="ctr">
              <a:spcAft>
                <a:spcPts val="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463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Presenters</a:t>
            </a:r>
            <a:endParaRPr lang="en-US" sz="1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753767" y="1600198"/>
            <a:ext cx="2690965" cy="1689925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/>
              <a:t>Mary </a:t>
            </a:r>
            <a:r>
              <a:rPr lang="en-US" sz="1600" b="1" dirty="0" err="1" smtClean="0"/>
              <a:t>Clagett</a:t>
            </a:r>
            <a:endParaRPr lang="en-US" sz="1600" b="1" dirty="0" smtClean="0"/>
          </a:p>
          <a:p>
            <a:pPr marL="0" indent="0">
              <a:buNone/>
            </a:pPr>
            <a:r>
              <a:rPr lang="en-US" sz="1600" dirty="0" smtClean="0"/>
              <a:t>Program Director</a:t>
            </a:r>
            <a:br>
              <a:rPr lang="en-US" sz="1600" dirty="0" smtClean="0"/>
            </a:br>
            <a:r>
              <a:rPr lang="en-US" sz="1600" dirty="0" smtClean="0"/>
              <a:t>Jobs for the Future</a:t>
            </a:r>
            <a:endParaRPr lang="en-US" sz="16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753768" y="3542748"/>
            <a:ext cx="2690965" cy="1721314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/>
              <a:t>Dawn </a:t>
            </a:r>
            <a:r>
              <a:rPr lang="en-US" sz="1600" b="1" dirty="0" err="1" smtClean="0"/>
              <a:t>Busick</a:t>
            </a:r>
            <a:endParaRPr lang="en-US" sz="1600" b="1" dirty="0" smtClean="0"/>
          </a:p>
          <a:p>
            <a:pPr marL="0" indent="0">
              <a:buNone/>
            </a:pPr>
            <a:r>
              <a:rPr lang="en-US" sz="1600" dirty="0" smtClean="0"/>
              <a:t>Program Director, </a:t>
            </a:r>
            <a:r>
              <a:rPr lang="en-US" sz="1600" dirty="0" err="1" smtClean="0"/>
              <a:t>MoWINs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Missouri Community College System</a:t>
            </a:r>
            <a:endParaRPr lang="en-US" sz="1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696529" y="1600198"/>
            <a:ext cx="2773746" cy="1689925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/>
              <a:t>Debra </a:t>
            </a:r>
            <a:r>
              <a:rPr lang="en-US" sz="1600" b="1" dirty="0" err="1" smtClean="0"/>
              <a:t>Mikulka</a:t>
            </a:r>
            <a:endParaRPr lang="en-US" sz="1600" b="1" dirty="0" smtClean="0"/>
          </a:p>
          <a:p>
            <a:pPr marL="0" indent="0">
              <a:buNone/>
            </a:pPr>
            <a:r>
              <a:rPr lang="en-US" sz="1600" dirty="0" smtClean="0"/>
              <a:t>Program Director, TRAC 7</a:t>
            </a:r>
            <a:br>
              <a:rPr lang="en-US" sz="1600" dirty="0" smtClean="0"/>
            </a:br>
            <a:r>
              <a:rPr lang="en-US" sz="1600" dirty="0" smtClean="0"/>
              <a:t>Washburn Tech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1" y="1600200"/>
            <a:ext cx="1296567" cy="16899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3541315"/>
            <a:ext cx="1296567" cy="1722747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696529" y="3542725"/>
            <a:ext cx="2773746" cy="1702539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/>
              <a:t>Jennifer Freeman</a:t>
            </a:r>
          </a:p>
          <a:p>
            <a:pPr marL="0" indent="0">
              <a:buNone/>
            </a:pPr>
            <a:r>
              <a:rPr lang="en-US" sz="1600" dirty="0" smtClean="0"/>
              <a:t>Program Director TAACCCT Learning Network</a:t>
            </a:r>
            <a:br>
              <a:rPr lang="en-US" sz="1600" dirty="0" smtClean="0"/>
            </a:br>
            <a:r>
              <a:rPr lang="en-US" sz="1600" dirty="0" smtClean="0"/>
              <a:t>Jobs for the Future</a:t>
            </a:r>
            <a:endParaRPr lang="en-US" sz="1600" dirty="0"/>
          </a:p>
        </p:txBody>
      </p:sp>
      <p:pic>
        <p:nvPicPr>
          <p:cNvPr id="5" name="Picture 4" descr="*Freeman, jennifer 2.jpe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0274" y="3541315"/>
            <a:ext cx="1216526" cy="1703949"/>
          </a:xfrm>
          <a:prstGeom prst="rect">
            <a:avLst/>
          </a:prstGeom>
        </p:spPr>
      </p:pic>
      <p:pic>
        <p:nvPicPr>
          <p:cNvPr id="14" name="Picture 13" descr="debramikulka.jpe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0275" y="1600199"/>
            <a:ext cx="1216524" cy="168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3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solidFill>
                  <a:srgbClr val="FFFFFF"/>
                </a:solidFill>
              </a:rPr>
              <a:t>AGENDA ITEMS</a:t>
            </a:r>
            <a:endParaRPr lang="en-US" cap="none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347663" indent="-347663">
              <a:spcBef>
                <a:spcPts val="600"/>
              </a:spcBef>
              <a:spcAft>
                <a:spcPts val="600"/>
              </a:spcAft>
              <a:buFont typeface="Lucida Grande"/>
              <a:buChar char="&gt;"/>
            </a:pPr>
            <a:r>
              <a:rPr lang="en-US" b="0" dirty="0" smtClean="0"/>
              <a:t>Welcome &amp; Introductions</a:t>
            </a:r>
          </a:p>
          <a:p>
            <a:pPr marL="347663" indent="-347663">
              <a:spcBef>
                <a:spcPts val="600"/>
              </a:spcBef>
              <a:spcAft>
                <a:spcPts val="600"/>
              </a:spcAft>
              <a:buFont typeface="Lucida Grande"/>
              <a:buChar char="&gt;"/>
            </a:pPr>
            <a:r>
              <a:rPr lang="en-US" b="0" dirty="0" smtClean="0"/>
              <a:t>Framework for sustaining and scaling TAACCCT</a:t>
            </a:r>
          </a:p>
          <a:p>
            <a:pPr marL="347663" indent="-347663">
              <a:spcBef>
                <a:spcPts val="600"/>
              </a:spcBef>
              <a:spcAft>
                <a:spcPts val="600"/>
              </a:spcAft>
              <a:buFont typeface="Lucida Grande"/>
              <a:buChar char="&gt;"/>
            </a:pPr>
            <a:r>
              <a:rPr lang="en-US" b="0" dirty="0" smtClean="0"/>
              <a:t>Sustainability on Multiple Levels: </a:t>
            </a:r>
          </a:p>
          <a:p>
            <a:pPr marL="682625" indent="-341313">
              <a:spcBef>
                <a:spcPts val="600"/>
              </a:spcBef>
              <a:spcAft>
                <a:spcPts val="600"/>
              </a:spcAft>
              <a:buFont typeface="Lucida Grande"/>
              <a:buChar char="-"/>
            </a:pPr>
            <a:r>
              <a:rPr lang="en-US" b="0" dirty="0" smtClean="0"/>
              <a:t>Statewide policy change </a:t>
            </a:r>
          </a:p>
          <a:p>
            <a:pPr marL="682625" lvl="1" indent="-341313">
              <a:spcBef>
                <a:spcPts val="600"/>
              </a:spcBef>
              <a:spcAft>
                <a:spcPts val="600"/>
              </a:spcAft>
              <a:buFont typeface="Lucida Grande"/>
              <a:buChar char="-"/>
            </a:pPr>
            <a:r>
              <a:rPr lang="en-US" b="0" dirty="0" smtClean="0"/>
              <a:t>Regional partnerships </a:t>
            </a:r>
          </a:p>
          <a:p>
            <a:pPr marL="682625" lvl="1" indent="-341313">
              <a:spcBef>
                <a:spcPts val="600"/>
              </a:spcBef>
              <a:spcAft>
                <a:spcPts val="600"/>
              </a:spcAft>
              <a:buFont typeface="Lucida Grande"/>
              <a:buChar char="-"/>
            </a:pPr>
            <a:r>
              <a:rPr lang="en-US" b="0" dirty="0" smtClean="0"/>
              <a:t>Institutional—structural and delivery changes </a:t>
            </a:r>
          </a:p>
          <a:p>
            <a:pPr marL="347663" indent="-347663">
              <a:spcBef>
                <a:spcPts val="600"/>
              </a:spcBef>
              <a:spcAft>
                <a:spcPts val="600"/>
              </a:spcAft>
              <a:buFont typeface="Lucida Grande"/>
              <a:buChar char="&gt;"/>
            </a:pPr>
            <a:r>
              <a:rPr lang="en-US" dirty="0"/>
              <a:t>Opportunities of WIOA</a:t>
            </a:r>
          </a:p>
          <a:p>
            <a:pPr marL="347663" indent="-347663">
              <a:spcBef>
                <a:spcPts val="600"/>
              </a:spcBef>
              <a:spcAft>
                <a:spcPts val="600"/>
              </a:spcAft>
              <a:buFont typeface="Lucida Grande"/>
              <a:buChar char="&gt;"/>
            </a:pPr>
            <a:r>
              <a:rPr lang="en-US" dirty="0" smtClean="0"/>
              <a:t>Q&amp;A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08246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/>
            </a:pPr>
            <a:r>
              <a:rPr lang="en-US" sz="2000" dirty="0" smtClean="0"/>
              <a:t>Framework for Sustainability Rooted in Change Management Theory</a:t>
            </a:r>
            <a:endParaRPr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165412" y="254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757240"/>
              </p:ext>
            </p:extLst>
          </p:nvPr>
        </p:nvGraphicFramePr>
        <p:xfrm>
          <a:off x="2220127" y="1230586"/>
          <a:ext cx="5126578" cy="5431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Document" r:id="rId4" imgW="6096000" imgH="5880100" progId="Word.Document.12">
                  <p:embed/>
                </p:oleObj>
              </mc:Choice>
              <mc:Fallback>
                <p:oleObj name="Document" r:id="rId4" imgW="6096000" imgH="5880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0127" y="1230586"/>
                        <a:ext cx="5126578" cy="5431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303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Where Change is Sustained </a:t>
            </a:r>
            <a:br>
              <a:rPr lang="en-US" sz="1800" dirty="0" smtClean="0"/>
            </a:br>
            <a:r>
              <a:rPr lang="en-US" sz="1800" dirty="0" smtClean="0"/>
              <a:t>and Scaled</a:t>
            </a:r>
            <a:endParaRPr lang="en-US" sz="1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4097157"/>
              </p:ext>
            </p:extLst>
          </p:nvPr>
        </p:nvGraphicFramePr>
        <p:xfrm>
          <a:off x="457200" y="1336842"/>
          <a:ext cx="8686800" cy="478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9563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79500"/>
            <a:ext cx="7772400" cy="5067300"/>
          </a:xfrm>
        </p:spPr>
        <p:txBody>
          <a:bodyPr rtlCol="0" anchor="t">
            <a:normAutofit/>
          </a:bodyPr>
          <a:lstStyle/>
          <a:p>
            <a:pPr eaLnBrk="1" fontAlgn="auto" hangingPunct="1">
              <a:buFont typeface="Arial"/>
              <a:buNone/>
              <a:defRPr/>
            </a:pPr>
            <a:endParaRPr lang="en-US" dirty="0" smtClean="0">
              <a:ea typeface="+mn-ea"/>
            </a:endParaRPr>
          </a:p>
          <a:p>
            <a:pPr eaLnBrk="1" fontAlgn="auto" hangingPunct="1">
              <a:buFont typeface="Arial"/>
              <a:buNone/>
              <a:defRPr/>
            </a:pPr>
            <a:r>
              <a:rPr lang="en-US" dirty="0" smtClean="0">
                <a:ea typeface="+mn-ea"/>
              </a:rPr>
              <a:t>Has </a:t>
            </a:r>
            <a:r>
              <a:rPr lang="en-US" dirty="0" smtClean="0"/>
              <a:t>your college/consortium developed a sustainability plan</a:t>
            </a:r>
            <a:r>
              <a:rPr lang="en-US" dirty="0" smtClean="0">
                <a:ea typeface="+mn-ea"/>
              </a:rPr>
              <a:t>?</a:t>
            </a:r>
          </a:p>
          <a:p>
            <a:pPr marL="342900" indent="-342900" eaLnBrk="1" fontAlgn="auto" hangingPunct="1">
              <a:buFont typeface="Wingdings" charset="2"/>
              <a:buChar char="q"/>
              <a:defRPr/>
            </a:pPr>
            <a:r>
              <a:rPr lang="en-US" b="0" dirty="0" smtClean="0">
                <a:ea typeface="+mn-ea"/>
              </a:rPr>
              <a:t>Yes</a:t>
            </a:r>
          </a:p>
          <a:p>
            <a:pPr marL="342900" indent="-342900" eaLnBrk="1" fontAlgn="auto" hangingPunct="1">
              <a:buFont typeface="Wingdings" charset="2"/>
              <a:buChar char="q"/>
              <a:defRPr/>
            </a:pPr>
            <a:r>
              <a:rPr lang="en-US" b="0" dirty="0" smtClean="0">
                <a:ea typeface="+mn-ea"/>
              </a:rPr>
              <a:t>No</a:t>
            </a:r>
          </a:p>
          <a:p>
            <a:pPr eaLnBrk="1" fontAlgn="auto" hangingPunct="1">
              <a:buFont typeface="Arial"/>
              <a:buNone/>
              <a:defRPr/>
            </a:pPr>
            <a:endParaRPr lang="en-US" dirty="0">
              <a:ea typeface="+mn-ea"/>
            </a:endParaRPr>
          </a:p>
          <a:p>
            <a:pPr eaLnBrk="1" fontAlgn="auto" hangingPunct="1">
              <a:buFont typeface="Arial"/>
              <a:buNone/>
              <a:defRPr/>
            </a:pPr>
            <a:r>
              <a:rPr lang="en-US" dirty="0" smtClean="0"/>
              <a:t>At which level(s) are you working to sustain your programs, policies and practices? Check all that apply.</a:t>
            </a:r>
          </a:p>
          <a:p>
            <a:pPr eaLnBrk="1" fontAlgn="auto" hangingPunct="1">
              <a:buFont typeface="Arial"/>
              <a:buNone/>
              <a:defRPr/>
            </a:pPr>
            <a:endParaRPr lang="en-US" dirty="0">
              <a:ea typeface="+mn-ea"/>
            </a:endParaRPr>
          </a:p>
          <a:p>
            <a:pPr marL="342900" indent="-342900" eaLnBrk="1" fontAlgn="auto" hangingPunct="1">
              <a:buFont typeface="Wingdings" charset="2"/>
              <a:buChar char="q"/>
              <a:defRPr/>
            </a:pPr>
            <a:r>
              <a:rPr lang="en-US" b="0" dirty="0" smtClean="0"/>
              <a:t>Institutional structures, practices and policy</a:t>
            </a:r>
            <a:endParaRPr lang="en-US" b="0" dirty="0" smtClean="0">
              <a:ea typeface="+mn-ea"/>
            </a:endParaRPr>
          </a:p>
          <a:p>
            <a:pPr marL="342900" indent="-342900" eaLnBrk="1" fontAlgn="auto" hangingPunct="1">
              <a:buFont typeface="Wingdings" charset="2"/>
              <a:buChar char="q"/>
              <a:defRPr/>
            </a:pPr>
            <a:r>
              <a:rPr lang="en-US" b="0" dirty="0" smtClean="0"/>
              <a:t>Regional partnerships and regional practices/policies</a:t>
            </a:r>
            <a:endParaRPr lang="en-US" b="0" dirty="0" smtClean="0">
              <a:ea typeface="+mn-ea"/>
            </a:endParaRPr>
          </a:p>
          <a:p>
            <a:pPr marL="342900" indent="-342900" eaLnBrk="1" fontAlgn="auto" hangingPunct="1">
              <a:buFont typeface="Wingdings" charset="2"/>
              <a:buChar char="q"/>
              <a:defRPr/>
            </a:pPr>
            <a:r>
              <a:rPr lang="en-US" b="0" dirty="0" smtClean="0"/>
              <a:t>State-level policy</a:t>
            </a:r>
            <a:endParaRPr lang="en-US" b="0" dirty="0" smtClean="0">
              <a:ea typeface="+mn-ea"/>
            </a:endParaRPr>
          </a:p>
          <a:p>
            <a:pPr eaLnBrk="1" fontAlgn="auto" hangingPunct="1">
              <a:buFont typeface="Arial"/>
              <a:buNone/>
              <a:defRPr/>
            </a:pPr>
            <a:endParaRPr lang="en-US" b="0" dirty="0">
              <a:ea typeface="+mn-ea"/>
            </a:endParaRPr>
          </a:p>
          <a:p>
            <a:pPr marL="342900" indent="-342900" eaLnBrk="1" fontAlgn="auto" hangingPunct="1">
              <a:buFont typeface="Arial"/>
              <a:buChar char="•"/>
              <a:defRPr/>
            </a:pPr>
            <a:endParaRPr lang="en-US" b="0" dirty="0" smtClean="0">
              <a:ea typeface="+mn-ea"/>
            </a:endParaRPr>
          </a:p>
          <a:p>
            <a:pPr marL="342900" indent="-342900" eaLnBrk="1" fontAlgn="auto" hangingPunct="1">
              <a:buFont typeface="Arial"/>
              <a:buChar char="•"/>
              <a:defRPr/>
            </a:pPr>
            <a:endParaRPr lang="en-US" b="0" dirty="0">
              <a:ea typeface="+mn-ea"/>
            </a:endParaRPr>
          </a:p>
        </p:txBody>
      </p:sp>
      <p:sp>
        <p:nvSpPr>
          <p:cNvPr id="27650" name="Title 1"/>
          <p:cNvSpPr txBox="1">
            <a:spLocks/>
          </p:cNvSpPr>
          <p:nvPr/>
        </p:nvSpPr>
        <p:spPr bwMode="auto">
          <a:xfrm>
            <a:off x="3441700" y="274638"/>
            <a:ext cx="52451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FF"/>
                </a:solidFill>
                <a:latin typeface="Arial" charset="0"/>
              </a:rPr>
              <a:t>PARTICIPANT POLL</a:t>
            </a:r>
            <a:endParaRPr lang="en-US" sz="18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765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75" y="4813731"/>
            <a:ext cx="2460625" cy="169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489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Sustainability Planning:</a:t>
            </a:r>
            <a:br>
              <a:rPr lang="en-US" sz="1800" dirty="0" smtClean="0"/>
            </a:br>
            <a:r>
              <a:rPr lang="en-US" sz="1800" dirty="0" smtClean="0"/>
              <a:t>Lessons from TRAC-7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598" y="1600200"/>
            <a:ext cx="5483201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200" b="1" dirty="0"/>
              <a:t>The Long </a:t>
            </a:r>
            <a:r>
              <a:rPr lang="en-US" sz="2200" b="1" dirty="0" smtClean="0"/>
              <a:t>&amp; Winding </a:t>
            </a:r>
            <a:r>
              <a:rPr lang="en-US" sz="2200" b="1" dirty="0"/>
              <a:t>Road</a:t>
            </a:r>
          </a:p>
          <a:p>
            <a:pPr marL="347663" lvl="1" indent="-3476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&gt;"/>
            </a:pPr>
            <a:r>
              <a:rPr lang="en-US" sz="2200" dirty="0"/>
              <a:t>Intentionality</a:t>
            </a:r>
          </a:p>
          <a:p>
            <a:pPr marL="347663" lvl="2" indent="342900">
              <a:lnSpc>
                <a:spcPct val="110000"/>
              </a:lnSpc>
              <a:buFont typeface="Lucida Grande"/>
              <a:buChar char="-"/>
              <a:tabLst>
                <a:tab pos="401638" algn="l"/>
              </a:tabLst>
            </a:pPr>
            <a:r>
              <a:rPr lang="en-US" sz="2200" dirty="0" smtClean="0"/>
              <a:t>Planning</a:t>
            </a:r>
          </a:p>
          <a:p>
            <a:pPr marL="347663" lvl="2" indent="342900">
              <a:lnSpc>
                <a:spcPct val="110000"/>
              </a:lnSpc>
              <a:buFont typeface="Lucida Grande"/>
              <a:buChar char="-"/>
              <a:tabLst>
                <a:tab pos="401638" algn="l"/>
              </a:tabLst>
            </a:pPr>
            <a:r>
              <a:rPr lang="en-US" sz="2200" dirty="0" err="1" smtClean="0"/>
              <a:t>Backloading</a:t>
            </a:r>
            <a:endParaRPr lang="en-US" sz="2200" dirty="0" smtClean="0"/>
          </a:p>
          <a:p>
            <a:pPr marL="347663" lvl="2" indent="342900">
              <a:lnSpc>
                <a:spcPct val="110000"/>
              </a:lnSpc>
              <a:buFont typeface="Lucida Grande"/>
              <a:buChar char="-"/>
              <a:tabLst>
                <a:tab pos="401638" algn="l"/>
              </a:tabLst>
            </a:pPr>
            <a:r>
              <a:rPr lang="en-US" sz="2200" dirty="0" smtClean="0"/>
              <a:t>Champions</a:t>
            </a:r>
            <a:endParaRPr lang="en-US" sz="2200" dirty="0"/>
          </a:p>
          <a:p>
            <a:pPr marL="347663" lvl="1" indent="-3476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&gt;"/>
            </a:pPr>
            <a:r>
              <a:rPr lang="en-US" sz="2200" dirty="0"/>
              <a:t>Responsibility</a:t>
            </a:r>
          </a:p>
          <a:p>
            <a:pPr marL="347663" lvl="1" indent="342900">
              <a:lnSpc>
                <a:spcPct val="110000"/>
              </a:lnSpc>
              <a:buFont typeface="Lucida Grande"/>
              <a:buChar char="-"/>
            </a:pPr>
            <a:r>
              <a:rPr lang="en-US" sz="2200" dirty="0" smtClean="0"/>
              <a:t>Define</a:t>
            </a:r>
            <a:r>
              <a:rPr lang="en-US" sz="2200" dirty="0"/>
              <a:t>: who &amp; why</a:t>
            </a:r>
          </a:p>
          <a:p>
            <a:pPr marL="347663" lvl="2" indent="342900">
              <a:lnSpc>
                <a:spcPct val="110000"/>
              </a:lnSpc>
              <a:buFont typeface="Lucida Grande"/>
              <a:buChar char="-"/>
            </a:pPr>
            <a:r>
              <a:rPr lang="en-US" sz="2200" dirty="0"/>
              <a:t>Operationalize: what &amp; when</a:t>
            </a:r>
          </a:p>
          <a:p>
            <a:pPr marL="347663" lvl="1" indent="-3476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&gt;"/>
            </a:pPr>
            <a:r>
              <a:rPr lang="en-US" sz="2200" dirty="0"/>
              <a:t>Accountability</a:t>
            </a:r>
          </a:p>
          <a:p>
            <a:pPr marL="347663" lvl="2" indent="342900">
              <a:lnSpc>
                <a:spcPct val="110000"/>
              </a:lnSpc>
              <a:buFont typeface="Lucida Grande"/>
              <a:buChar char="-"/>
            </a:pPr>
            <a:r>
              <a:rPr lang="en-US" sz="2200" dirty="0"/>
              <a:t>Continuous Improvement</a:t>
            </a:r>
          </a:p>
          <a:p>
            <a:pPr marL="347663" lvl="2" indent="342900">
              <a:lnSpc>
                <a:spcPct val="110000"/>
              </a:lnSpc>
              <a:buFont typeface="Lucida Grande"/>
              <a:buChar char="-"/>
            </a:pPr>
            <a:r>
              <a:rPr lang="en-US" sz="2200" dirty="0"/>
              <a:t>Solution-Based</a:t>
            </a:r>
          </a:p>
          <a:p>
            <a:endParaRPr lang="en-US" sz="2200" dirty="0"/>
          </a:p>
        </p:txBody>
      </p:sp>
      <p:pic>
        <p:nvPicPr>
          <p:cNvPr id="6" name="Picture 5" descr="t7we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4036" y="5347561"/>
            <a:ext cx="1487106" cy="12292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600200"/>
            <a:ext cx="205449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02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Sustainability Planning:</a:t>
            </a:r>
            <a:br>
              <a:rPr lang="en-US" sz="1800" dirty="0" smtClean="0"/>
            </a:br>
            <a:r>
              <a:rPr lang="en-US" sz="1800" dirty="0" smtClean="0"/>
              <a:t>Lessons from TRAC-7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0466" y="1600200"/>
            <a:ext cx="5426333" cy="452596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Foundations of Sustainability</a:t>
            </a:r>
          </a:p>
          <a:p>
            <a:pPr marL="347663" indent="-347663"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&gt;"/>
            </a:pPr>
            <a:r>
              <a:rPr lang="en-US" dirty="0"/>
              <a:t>Facilities</a:t>
            </a:r>
          </a:p>
          <a:p>
            <a:pPr marL="347663" indent="-347663"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&gt;"/>
            </a:pPr>
            <a:r>
              <a:rPr lang="en-US" dirty="0"/>
              <a:t>Programming</a:t>
            </a:r>
          </a:p>
          <a:p>
            <a:pPr marL="347663" indent="-347663"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&gt;"/>
            </a:pPr>
            <a:r>
              <a:rPr lang="en-US" dirty="0"/>
              <a:t>Personnel</a:t>
            </a:r>
          </a:p>
          <a:p>
            <a:pPr marL="347663" indent="-347663"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&gt;"/>
            </a:pPr>
            <a:r>
              <a:rPr lang="en-US" dirty="0"/>
              <a:t>Leadership</a:t>
            </a: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Planning &amp; Monitoring</a:t>
            </a:r>
          </a:p>
          <a:p>
            <a:pPr marL="347663" indent="-347663"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&gt;"/>
            </a:pPr>
            <a:r>
              <a:rPr lang="en-US" dirty="0"/>
              <a:t>Where are you going?</a:t>
            </a:r>
          </a:p>
          <a:p>
            <a:pPr marL="347663" indent="-347663"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&gt;"/>
            </a:pPr>
            <a:r>
              <a:rPr lang="en-US" dirty="0"/>
              <a:t>Are you where you thought you'd be?</a:t>
            </a:r>
          </a:p>
          <a:p>
            <a:pPr marL="347663" indent="-347663"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&gt;"/>
            </a:pPr>
            <a:r>
              <a:rPr lang="en-US" dirty="0"/>
              <a:t>Evaluating progress</a:t>
            </a:r>
          </a:p>
          <a:p>
            <a:pPr marL="347663" indent="-347663"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&gt;"/>
            </a:pPr>
            <a:r>
              <a:rPr lang="en-US" dirty="0"/>
              <a:t>Adapting to circumstances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820" y="1600199"/>
            <a:ext cx="1940416" cy="4525963"/>
          </a:xfrm>
          <a:prstGeom prst="rect">
            <a:avLst/>
          </a:prstGeom>
        </p:spPr>
      </p:pic>
      <p:pic>
        <p:nvPicPr>
          <p:cNvPr id="8" name="Picture 7" descr="t7we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4036" y="5347561"/>
            <a:ext cx="1487106" cy="122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46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864</Words>
  <Application>Microsoft Office PowerPoint</Application>
  <PresentationFormat>On-screen Show (4:3)</PresentationFormat>
  <Paragraphs>165</Paragraphs>
  <Slides>20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ＭＳ Ｐゴシック</vt:lpstr>
      <vt:lpstr>Arial</vt:lpstr>
      <vt:lpstr>Calibri</vt:lpstr>
      <vt:lpstr>Lucida Grande</vt:lpstr>
      <vt:lpstr>Wingdings</vt:lpstr>
      <vt:lpstr>Office Theme</vt:lpstr>
      <vt:lpstr>Document</vt:lpstr>
      <vt:lpstr>November 10, 2015</vt:lpstr>
      <vt:lpstr>PowerPoint Presentation</vt:lpstr>
      <vt:lpstr>Presenters</vt:lpstr>
      <vt:lpstr>AGENDA ITEMS</vt:lpstr>
      <vt:lpstr>Framework for Sustainability Rooted in Change Management Theory</vt:lpstr>
      <vt:lpstr>Where Change is Sustained  and Scaled</vt:lpstr>
      <vt:lpstr>PowerPoint Presentation</vt:lpstr>
      <vt:lpstr>Sustainability Planning: Lessons from TRAC-7</vt:lpstr>
      <vt:lpstr>Sustainability Planning: Lessons from TRAC-7</vt:lpstr>
      <vt:lpstr>Sustainability Planning: Lessons from TRAC-7</vt:lpstr>
      <vt:lpstr>Sustainability:  Institutional Practices</vt:lpstr>
      <vt:lpstr>Sustaining Regional Partnerships</vt:lpstr>
      <vt:lpstr>Sustaining Institutional Practices</vt:lpstr>
      <vt:lpstr>Sustaining through State Policy</vt:lpstr>
      <vt:lpstr>Demonstrating ROIs</vt:lpstr>
      <vt:lpstr>Opportunities Presented by WIOA</vt:lpstr>
      <vt:lpstr>Opportunities Presented by WIOA</vt:lpstr>
      <vt:lpstr>PowerPoint Presentation</vt:lpstr>
      <vt:lpstr>Q &amp; A</vt:lpstr>
      <vt:lpstr>PowerPoint Presentation</vt:lpstr>
    </vt:vector>
  </TitlesOfParts>
  <Company>JFF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JFF</dc:creator>
  <cp:lastModifiedBy>Eric Rooney</cp:lastModifiedBy>
  <cp:revision>126</cp:revision>
  <cp:lastPrinted>2015-11-05T13:30:33Z</cp:lastPrinted>
  <dcterms:created xsi:type="dcterms:W3CDTF">2012-12-12T14:53:33Z</dcterms:created>
  <dcterms:modified xsi:type="dcterms:W3CDTF">2015-11-10T14:55:11Z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1553039015</vt:i4>
  </property>
  <property fmtid="{D5CDD505-2E9C-101B-9397-08002B2CF9AE}" pid="3" name="_NewReviewCycle">
    <vt:lpwstr/>
  </property>
  <property fmtid="{D5CDD505-2E9C-101B-9397-08002B2CF9AE}" pid="4" name="_EmailSubject">
    <vt:lpwstr>Follow-up: TAACCCT Industry Webinar Series: Information Technology (Tuesday, 9/29/15)</vt:lpwstr>
  </property>
  <property fmtid="{D5CDD505-2E9C-101B-9397-08002B2CF9AE}" pid="5" name="_AuthorEmail">
    <vt:lpwstr>JNguyen@collin.edu</vt:lpwstr>
  </property>
  <property fmtid="{D5CDD505-2E9C-101B-9397-08002B2CF9AE}" pid="6" name="_AuthorEmailDisplayName">
    <vt:lpwstr>John Nguyen</vt:lpwstr>
  </property>
</Properties>
</file>