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9"/>
  </p:notesMasterIdLst>
  <p:sldIdLst>
    <p:sldId id="256" r:id="rId2"/>
    <p:sldId id="259" r:id="rId3"/>
    <p:sldId id="313" r:id="rId4"/>
    <p:sldId id="264" r:id="rId5"/>
    <p:sldId id="266" r:id="rId6"/>
    <p:sldId id="287" r:id="rId7"/>
    <p:sldId id="329" r:id="rId8"/>
    <p:sldId id="271" r:id="rId9"/>
    <p:sldId id="320" r:id="rId10"/>
    <p:sldId id="314" r:id="rId11"/>
    <p:sldId id="315" r:id="rId12"/>
    <p:sldId id="316" r:id="rId13"/>
    <p:sldId id="327" r:id="rId14"/>
    <p:sldId id="319" r:id="rId15"/>
    <p:sldId id="292" r:id="rId16"/>
    <p:sldId id="321" r:id="rId17"/>
    <p:sldId id="293" r:id="rId18"/>
    <p:sldId id="294" r:id="rId19"/>
    <p:sldId id="330" r:id="rId20"/>
    <p:sldId id="291" r:id="rId21"/>
    <p:sldId id="296" r:id="rId22"/>
    <p:sldId id="297" r:id="rId23"/>
    <p:sldId id="298" r:id="rId24"/>
    <p:sldId id="299" r:id="rId25"/>
    <p:sldId id="300" r:id="rId26"/>
    <p:sldId id="301" r:id="rId27"/>
    <p:sldId id="331" r:id="rId28"/>
    <p:sldId id="289" r:id="rId29"/>
    <p:sldId id="302" r:id="rId30"/>
    <p:sldId id="303" r:id="rId31"/>
    <p:sldId id="306" r:id="rId32"/>
    <p:sldId id="307" r:id="rId33"/>
    <p:sldId id="308" r:id="rId34"/>
    <p:sldId id="309" r:id="rId35"/>
    <p:sldId id="304" r:id="rId36"/>
    <p:sldId id="332" r:id="rId37"/>
    <p:sldId id="336" r:id="rId38"/>
    <p:sldId id="290" r:id="rId39"/>
    <p:sldId id="326" r:id="rId40"/>
    <p:sldId id="324" r:id="rId41"/>
    <p:sldId id="325" r:id="rId42"/>
    <p:sldId id="335" r:id="rId43"/>
    <p:sldId id="278" r:id="rId44"/>
    <p:sldId id="334" r:id="rId45"/>
    <p:sldId id="279" r:id="rId46"/>
    <p:sldId id="281" r:id="rId47"/>
    <p:sldId id="262" r:id="rId48"/>
  </p:sldIdLst>
  <p:sldSz cx="9144000" cy="6858000" type="screen4x3"/>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434" autoAdjust="0"/>
  </p:normalViewPr>
  <p:slideViewPr>
    <p:cSldViewPr>
      <p:cViewPr varScale="1">
        <p:scale>
          <a:sx n="74" d="100"/>
          <a:sy n="74" d="100"/>
        </p:scale>
        <p:origin x="12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How many times is the word disability or disabilities mentioned in WIOA?</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02E6B816-BF32-40F3-80A8-C5E7BBE097BF}" type="presOf" srcId="{FC9D8059-D2E0-4C91-8D8D-A79D1FB79854}" destId="{7A996C81-500F-4B1F-B5A4-1B476941A02A}" srcOrd="0" destOrd="0" presId="urn:microsoft.com/office/officeart/2005/8/layout/hierarchy3"/>
    <dgm:cxn modelId="{BB0150BB-E20A-4491-93A2-2278C15D91A0}" type="presOf" srcId="{9F318CA6-08AB-4ABE-B349-676605B65D6C}" destId="{855749C9-25BC-45AC-B787-9457C050449F}"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BC5056D2-30CA-45AD-93C0-417F9ED57888}" type="presOf" srcId="{FC9D8059-D2E0-4C91-8D8D-A79D1FB79854}" destId="{326860F1-B8CF-451E-A26A-39B929BC3F19}" srcOrd="1" destOrd="0" presId="urn:microsoft.com/office/officeart/2005/8/layout/hierarchy3"/>
    <dgm:cxn modelId="{E6D1E636-006E-4252-B45F-3DD12EFAB4A5}" type="presParOf" srcId="{855749C9-25BC-45AC-B787-9457C050449F}" destId="{1E4DC371-F7C6-47CE-B90E-1AFFF13B3F0E}" srcOrd="0" destOrd="0" presId="urn:microsoft.com/office/officeart/2005/8/layout/hierarchy3"/>
    <dgm:cxn modelId="{7284EA5E-3D68-47FB-A69F-F642AEB1897A}" type="presParOf" srcId="{1E4DC371-F7C6-47CE-B90E-1AFFF13B3F0E}" destId="{77B1561D-399D-4DFB-9AB8-7B690400EE7B}" srcOrd="0" destOrd="0" presId="urn:microsoft.com/office/officeart/2005/8/layout/hierarchy3"/>
    <dgm:cxn modelId="{249B6D3E-282F-4AD9-8CE1-67BE93C11D2D}" type="presParOf" srcId="{77B1561D-399D-4DFB-9AB8-7B690400EE7B}" destId="{7A996C81-500F-4B1F-B5A4-1B476941A02A}" srcOrd="0" destOrd="0" presId="urn:microsoft.com/office/officeart/2005/8/layout/hierarchy3"/>
    <dgm:cxn modelId="{D5468490-9DC7-4B3B-811E-FB3ACD50BEBF}" type="presParOf" srcId="{77B1561D-399D-4DFB-9AB8-7B690400EE7B}" destId="{326860F1-B8CF-451E-A26A-39B929BC3F19}" srcOrd="1" destOrd="0" presId="urn:microsoft.com/office/officeart/2005/8/layout/hierarchy3"/>
    <dgm:cxn modelId="{D6C9D347-0363-4D7E-850C-C21E81F52889}"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In 2014, in the State of Iowa, 89,628 people came into Job Centers for assistance.  Of those that disclosed disability, how many were “ticket holders”?</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19B9A9E0-5A43-4A54-8D72-C8CDB4AC8726}" type="presOf" srcId="{FC9D8059-D2E0-4C91-8D8D-A79D1FB79854}" destId="{7A996C81-500F-4B1F-B5A4-1B476941A02A}" srcOrd="0" destOrd="0" presId="urn:microsoft.com/office/officeart/2005/8/layout/hierarchy3"/>
    <dgm:cxn modelId="{C65D5D5E-589B-4F71-8E1D-B4E6DC712C80}" type="presOf" srcId="{FC9D8059-D2E0-4C91-8D8D-A79D1FB79854}" destId="{326860F1-B8CF-451E-A26A-39B929BC3F19}" srcOrd="1" destOrd="0" presId="urn:microsoft.com/office/officeart/2005/8/layout/hierarchy3"/>
    <dgm:cxn modelId="{FF7977D6-5075-479B-B5E5-C1529CD18F99}" type="presOf" srcId="{9F318CA6-08AB-4ABE-B349-676605B65D6C}" destId="{855749C9-25BC-45AC-B787-9457C050449F}"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846CE122-F2E7-424A-B894-EB61E8B8104E}" type="presParOf" srcId="{855749C9-25BC-45AC-B787-9457C050449F}" destId="{1E4DC371-F7C6-47CE-B90E-1AFFF13B3F0E}" srcOrd="0" destOrd="0" presId="urn:microsoft.com/office/officeart/2005/8/layout/hierarchy3"/>
    <dgm:cxn modelId="{BE54C593-3554-4371-AAD9-5D7021C8D75F}" type="presParOf" srcId="{1E4DC371-F7C6-47CE-B90E-1AFFF13B3F0E}" destId="{77B1561D-399D-4DFB-9AB8-7B690400EE7B}" srcOrd="0" destOrd="0" presId="urn:microsoft.com/office/officeart/2005/8/layout/hierarchy3"/>
    <dgm:cxn modelId="{36960649-CEF9-4254-A132-35960F0567D1}" type="presParOf" srcId="{77B1561D-399D-4DFB-9AB8-7B690400EE7B}" destId="{7A996C81-500F-4B1F-B5A4-1B476941A02A}" srcOrd="0" destOrd="0" presId="urn:microsoft.com/office/officeart/2005/8/layout/hierarchy3"/>
    <dgm:cxn modelId="{C1B195E5-C45E-44E2-BE28-C397B0D22FC4}" type="presParOf" srcId="{77B1561D-399D-4DFB-9AB8-7B690400EE7B}" destId="{326860F1-B8CF-451E-A26A-39B929BC3F19}" srcOrd="1" destOrd="0" presId="urn:microsoft.com/office/officeart/2005/8/layout/hierarchy3"/>
    <dgm:cxn modelId="{19CC379B-0ED6-4797-AD1C-02496D6D415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000" dirty="0" smtClean="0">
              <a:solidFill>
                <a:srgbClr val="C00000"/>
              </a:solidFill>
              <a:latin typeface="Arial" pitchFamily="34" charset="0"/>
              <a:cs typeface="Arial" pitchFamily="34" charset="0"/>
            </a:rPr>
            <a:t>How many states have Regions that are at or close to the ability to sustain a full-time DRC, and use the DEI strategies of Integrated Resource Team and Asset Development to support Career Pathway Access using Ticket to Work payments?</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E5D4B09B-D76D-4EB9-BA3D-C008A060D0C0}" type="presOf" srcId="{9F318CA6-08AB-4ABE-B349-676605B65D6C}" destId="{855749C9-25BC-45AC-B787-9457C050449F}" srcOrd="0" destOrd="0" presId="urn:microsoft.com/office/officeart/2005/8/layout/hierarchy3"/>
    <dgm:cxn modelId="{7402F112-BD2A-4BF0-A261-D71197FFFCB1}" type="presOf" srcId="{FC9D8059-D2E0-4C91-8D8D-A79D1FB79854}" destId="{326860F1-B8CF-451E-A26A-39B929BC3F19}" srcOrd="1" destOrd="0" presId="urn:microsoft.com/office/officeart/2005/8/layout/hierarchy3"/>
    <dgm:cxn modelId="{57FA150C-0AA2-4DDF-89A2-A6EE41959D34}" type="presOf" srcId="{FC9D8059-D2E0-4C91-8D8D-A79D1FB79854}" destId="{7A996C81-500F-4B1F-B5A4-1B476941A02A}"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E8D4BB8E-0F33-4361-9ED4-220E808E9313}" type="presParOf" srcId="{855749C9-25BC-45AC-B787-9457C050449F}" destId="{1E4DC371-F7C6-47CE-B90E-1AFFF13B3F0E}" srcOrd="0" destOrd="0" presId="urn:microsoft.com/office/officeart/2005/8/layout/hierarchy3"/>
    <dgm:cxn modelId="{A87615AA-5D99-4A1E-8AB9-8BE53FBC5E87}" type="presParOf" srcId="{1E4DC371-F7C6-47CE-B90E-1AFFF13B3F0E}" destId="{77B1561D-399D-4DFB-9AB8-7B690400EE7B}" srcOrd="0" destOrd="0" presId="urn:microsoft.com/office/officeart/2005/8/layout/hierarchy3"/>
    <dgm:cxn modelId="{8F9C12F4-15FB-44D6-A470-97118F81AB6B}" type="presParOf" srcId="{77B1561D-399D-4DFB-9AB8-7B690400EE7B}" destId="{7A996C81-500F-4B1F-B5A4-1B476941A02A}" srcOrd="0" destOrd="0" presId="urn:microsoft.com/office/officeart/2005/8/layout/hierarchy3"/>
    <dgm:cxn modelId="{5FE6CBAB-CAD5-4F50-9497-3EFD42DDA7E6}" type="presParOf" srcId="{77B1561D-399D-4DFB-9AB8-7B690400EE7B}" destId="{326860F1-B8CF-451E-A26A-39B929BC3F19}" srcOrd="1" destOrd="0" presId="urn:microsoft.com/office/officeart/2005/8/layout/hierarchy3"/>
    <dgm:cxn modelId="{7C986AA3-3E86-4401-9965-4B09EC6DCB2C}"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11/12/2015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FF0000"/>
              </a:solidFill>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D4AC66-C857-46A0-A481-B902D22AE044}" type="slidenum">
              <a:rPr lang="en-US" altLang="en-US" smtClean="0"/>
              <a:pPr fontAlgn="base">
                <a:spcBef>
                  <a:spcPct val="0"/>
                </a:spcBef>
                <a:spcAft>
                  <a:spcPct val="0"/>
                </a:spcAft>
              </a:pPr>
              <a:t>10</a:t>
            </a:fld>
            <a:endParaRPr lang="en-US" altLang="en-US" smtClean="0"/>
          </a:p>
        </p:txBody>
      </p:sp>
    </p:spTree>
    <p:extLst>
      <p:ext uri="{BB962C8B-B14F-4D97-AF65-F5344CB8AC3E}">
        <p14:creationId xmlns:p14="http://schemas.microsoft.com/office/powerpoint/2010/main" val="306170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A59C31-CFBB-4658-B947-7BBE0593A202}" type="slidenum">
              <a:rPr lang="en-US" altLang="en-US" smtClean="0"/>
              <a:pPr fontAlgn="base">
                <a:spcBef>
                  <a:spcPct val="0"/>
                </a:spcBef>
                <a:spcAft>
                  <a:spcPct val="0"/>
                </a:spcAft>
              </a:pPr>
              <a:t>11</a:t>
            </a:fld>
            <a:endParaRPr lang="en-US" altLang="en-US" smtClean="0"/>
          </a:p>
        </p:txBody>
      </p:sp>
    </p:spTree>
    <p:extLst>
      <p:ext uri="{BB962C8B-B14F-4D97-AF65-F5344CB8AC3E}">
        <p14:creationId xmlns:p14="http://schemas.microsoft.com/office/powerpoint/2010/main" val="176326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sz="105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669269-D72B-485B-BA55-038AE4FDF3D5}" type="slidenum">
              <a:rPr lang="en-US" altLang="en-US" smtClean="0"/>
              <a:pPr fontAlgn="base">
                <a:spcBef>
                  <a:spcPct val="0"/>
                </a:spcBef>
                <a:spcAft>
                  <a:spcPct val="0"/>
                </a:spcAft>
              </a:pPr>
              <a:t>12</a:t>
            </a:fld>
            <a:endParaRPr lang="en-US" altLang="en-US" smtClean="0"/>
          </a:p>
        </p:txBody>
      </p:sp>
    </p:spTree>
    <p:extLst>
      <p:ext uri="{BB962C8B-B14F-4D97-AF65-F5344CB8AC3E}">
        <p14:creationId xmlns:p14="http://schemas.microsoft.com/office/powerpoint/2010/main" val="117013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3590328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87754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425402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48652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346980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114291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384268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2043852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343486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106773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153811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308450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74809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124772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112472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266926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Tree>
    <p:extLst>
      <p:ext uri="{BB962C8B-B14F-4D97-AF65-F5344CB8AC3E}">
        <p14:creationId xmlns:p14="http://schemas.microsoft.com/office/powerpoint/2010/main" val="154423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222065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320016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289996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223780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1266352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3862223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3966475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3173929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516766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28926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73107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40</a:t>
            </a:fld>
            <a:endParaRPr lang="en-US"/>
          </a:p>
        </p:txBody>
      </p:sp>
    </p:spTree>
    <p:extLst>
      <p:ext uri="{BB962C8B-B14F-4D97-AF65-F5344CB8AC3E}">
        <p14:creationId xmlns:p14="http://schemas.microsoft.com/office/powerpoint/2010/main" val="730316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a:p>
        </p:txBody>
      </p:sp>
    </p:spTree>
    <p:extLst>
      <p:ext uri="{BB962C8B-B14F-4D97-AF65-F5344CB8AC3E}">
        <p14:creationId xmlns:p14="http://schemas.microsoft.com/office/powerpoint/2010/main" val="3923004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42</a:t>
            </a:fld>
            <a:endParaRPr lang="en-US"/>
          </a:p>
        </p:txBody>
      </p:sp>
    </p:spTree>
    <p:extLst>
      <p:ext uri="{BB962C8B-B14F-4D97-AF65-F5344CB8AC3E}">
        <p14:creationId xmlns:p14="http://schemas.microsoft.com/office/powerpoint/2010/main" val="874163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43</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44</a:t>
            </a:fld>
            <a:endParaRPr lang="en-US"/>
          </a:p>
        </p:txBody>
      </p:sp>
    </p:spTree>
    <p:extLst>
      <p:ext uri="{BB962C8B-B14F-4D97-AF65-F5344CB8AC3E}">
        <p14:creationId xmlns:p14="http://schemas.microsoft.com/office/powerpoint/2010/main" val="1277164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45</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46</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2439450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186907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67446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4041326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choosework.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workforce3one.org/view/5001330446127387381/inf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YQjRxqFQoTCKvulp7FhskCFVXuYwodZGsD7g&amp;url=http://www.chooseworkttw.net/blog/jsp/blog.jsp?post_id%3D170&amp;bvm=bv.106923889,d.cGc&amp;psig=AFQjCNEahW5X4IDOfbiw-6tRUnecYPSkXg&amp;ust=144726842738708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enservice@ss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hyperlink" Target="http://www.google.com/url?sa=i&amp;rct=j&amp;q=&amp;esrc=s&amp;source=images&amp;cd=&amp;cad=rja&amp;uact=8&amp;ved=0CAcQjRxqFQoTCL23kfe7hskCFU6jiAodq90L4w&amp;url=http://www.michianahealthcare.com/instructor-course/&amp;bvm=bv.106923889,d.cGU&amp;psig=AFQjCNEiyVlN3ouejNoa3pz4c2ENxrgV8Q&amp;ust=144726590934790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s://www.google.com/url?sa=i&amp;rct=j&amp;q=&amp;esrc=s&amp;source=images&amp;cd=&amp;cad=rja&amp;uact=8&amp;ved=0CAcQjRxqFQoTCOKh_Lu0hskCFdBGiAodJAUK4g&amp;url=https://twitter.com/skilledtradesco&amp;psig=AFQjCNFqoPXjLmlz89TuYjRtJIHEuI4VJg&amp;ust=1447263898463759"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yourtickettowork.com/documents/855575/855865/EN_Payments_Glance_2015.pdf/c30e3cee-fb85-4b7c-b5f8-6a1274067b3b"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yourtickettowork.com/documents/855575/855865/Guide_to_Payments.pdf/1ce8a820-fd98-48fe-8f15-25e83e8673d8" TargetMode="External"/><Relationship Id="rId5" Type="http://schemas.openxmlformats.org/officeDocument/2006/relationships/hyperlink" Target="https://www.workforce3one.org/view/5001330446127387381/info" TargetMode="External"/><Relationship Id="rId4" Type="http://schemas.openxmlformats.org/officeDocument/2006/relationships/hyperlink" Target="http://www.choosework.n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mailto:mkennedy@ndi-inc.org" TargetMode="External"/><Relationship Id="rId4" Type="http://schemas.openxmlformats.org/officeDocument/2006/relationships/hyperlink" Target="mailto:dkeast@ndi-inc.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a:t>Workforce Employment Networks Supporting Career Pathways for People with Disabilities</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November 12, 2015</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a:t>
            </a:r>
          </a:p>
          <a:p>
            <a:pPr algn="l"/>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7"/>
          </a:xfrm>
        </p:spPr>
        <p:txBody>
          <a:bodyPr rtlCol="0">
            <a:normAutofit/>
          </a:bodyPr>
          <a:lstStyle/>
          <a:p>
            <a:pPr fontAlgn="auto">
              <a:spcAft>
                <a:spcPts val="0"/>
              </a:spcAft>
              <a:defRPr/>
            </a:pPr>
            <a:r>
              <a:rPr lang="en-US" dirty="0">
                <a:ln w="12700">
                  <a:noFill/>
                  <a:prstDash val="solid"/>
                </a:ln>
                <a:effectLst>
                  <a:outerShdw blurRad="38100" dist="38100" dir="2700000" algn="tl">
                    <a:srgbClr val="000000">
                      <a:alpha val="43137"/>
                    </a:srgbClr>
                  </a:outerShdw>
                </a:effectLst>
              </a:rPr>
              <a:t>WIOA: The </a:t>
            </a:r>
            <a:r>
              <a:rPr lang="en-US" dirty="0" smtClean="0">
                <a:ln w="12700">
                  <a:noFill/>
                  <a:prstDash val="solid"/>
                </a:ln>
                <a:effectLst>
                  <a:outerShdw blurRad="38100" dist="38100" dir="2700000" algn="tl">
                    <a:srgbClr val="000000">
                      <a:alpha val="43137"/>
                    </a:srgbClr>
                  </a:outerShdw>
                </a:effectLst>
              </a:rPr>
              <a:t>Proposed Rule</a:t>
            </a:r>
            <a:endParaRPr lang="en-US" dirty="0">
              <a:ln w="12700">
                <a:noFill/>
                <a:prstDash val="solid"/>
              </a:ln>
              <a:effectLst>
                <a:outerShdw blurRad="38100" dist="38100" dir="2700000" algn="tl">
                  <a:srgbClr val="000000">
                    <a:alpha val="43137"/>
                  </a:srgbClr>
                </a:outerShdw>
              </a:effectLst>
            </a:endParaRPr>
          </a:p>
        </p:txBody>
      </p:sp>
      <p:sp>
        <p:nvSpPr>
          <p:cNvPr id="34820" name="Rectangle 2"/>
          <p:cNvSpPr>
            <a:spLocks noChangeArrowheads="1"/>
          </p:cNvSpPr>
          <p:nvPr/>
        </p:nvSpPr>
        <p:spPr bwMode="auto">
          <a:xfrm>
            <a:off x="457200" y="1430338"/>
            <a:ext cx="84010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FontTx/>
              <a:buNone/>
            </a:pPr>
            <a:r>
              <a:rPr lang="en-US" altLang="en-US" sz="2000" b="1" dirty="0">
                <a:latin typeface="Arial" panose="020B0604020202020204" pitchFamily="34" charset="0"/>
                <a:cs typeface="Arial" panose="020B0604020202020204" pitchFamily="34" charset="0"/>
              </a:rPr>
              <a:t>Excerpt from a summary of: </a:t>
            </a:r>
          </a:p>
          <a:p>
            <a:pPr>
              <a:spcBef>
                <a:spcPct val="0"/>
              </a:spcBef>
              <a:spcAft>
                <a:spcPts val="1200"/>
              </a:spcAft>
              <a:buFontTx/>
              <a:buNone/>
            </a:pPr>
            <a:r>
              <a:rPr lang="en-US" altLang="en-US" sz="2000" i="1" dirty="0">
                <a:latin typeface="Arial" panose="020B0604020202020204" pitchFamily="34" charset="0"/>
                <a:cs typeface="Arial" panose="020B0604020202020204" pitchFamily="34" charset="0"/>
              </a:rPr>
              <a:t>The Workforce Innovation and Opportunity Act; Joint Rule for Unified and Combined State Plans, Performance Accountability, and the One-Stop System Joint Provisions; Notice of Proposed Rulemaking </a:t>
            </a:r>
          </a:p>
          <a:p>
            <a:pPr>
              <a:spcBef>
                <a:spcPct val="0"/>
              </a:spcBef>
              <a:spcAft>
                <a:spcPts val="1200"/>
              </a:spcAft>
              <a:buFontTx/>
              <a:buNone/>
            </a:pPr>
            <a:r>
              <a:rPr lang="en-US" altLang="en-US" sz="2000" dirty="0">
                <a:latin typeface="Arial" panose="020B0604020202020204" pitchFamily="34" charset="0"/>
                <a:cs typeface="Arial" panose="020B0604020202020204" pitchFamily="34" charset="0"/>
              </a:rPr>
              <a:t>WIOA strengthened the alignment of the workforce development system’s six core programs by imposing unified strategic planning requirements, common performance accountability measures, and requirements governing the one-stop delivery system. In so doing, WIOA placed heightened emphasis on coordination and collaboration at the Federal, State, and local levels to ensure a streamlined and coordinated service delivery system for job seekers, including those with disabilities, and employers. </a:t>
            </a:r>
            <a:endParaRPr lang="en-US" altLang="en-US" sz="2000" dirty="0">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75453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7"/>
          </a:xfrm>
        </p:spPr>
        <p:txBody>
          <a:bodyPr rtlCol="0">
            <a:normAutofit/>
          </a:bodyPr>
          <a:lstStyle/>
          <a:p>
            <a:pPr>
              <a:defRPr/>
            </a:pPr>
            <a:r>
              <a:rPr lang="en-US" dirty="0" smtClean="0">
                <a:ln w="12700">
                  <a:noFill/>
                  <a:prstDash val="solid"/>
                </a:ln>
                <a:effectLst>
                  <a:outerShdw blurRad="38100" dist="38100" dir="2700000" algn="tl">
                    <a:srgbClr val="000000">
                      <a:alpha val="43137"/>
                    </a:srgbClr>
                  </a:outerShdw>
                </a:effectLst>
              </a:rPr>
              <a:t>WIOA</a:t>
            </a:r>
            <a:r>
              <a:rPr lang="en-US" dirty="0">
                <a:ln w="12700">
                  <a:noFill/>
                  <a:prstDash val="solid"/>
                </a:ln>
                <a:effectLst>
                  <a:outerShdw blurRad="38100" dist="38100" dir="2700000" algn="tl">
                    <a:srgbClr val="000000">
                      <a:alpha val="43137"/>
                    </a:srgbClr>
                  </a:outerShdw>
                </a:effectLst>
              </a:rPr>
              <a:t>: The Proposed Rule</a:t>
            </a:r>
          </a:p>
        </p:txBody>
      </p:sp>
      <p:sp>
        <p:nvSpPr>
          <p:cNvPr id="30724" name="Rectangle 2"/>
          <p:cNvSpPr>
            <a:spLocks noChangeArrowheads="1"/>
          </p:cNvSpPr>
          <p:nvPr/>
        </p:nvSpPr>
        <p:spPr bwMode="auto">
          <a:xfrm>
            <a:off x="628650" y="1377950"/>
            <a:ext cx="8229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u="sng">
                <a:latin typeface="Arial" panose="020B0604020202020204" pitchFamily="34" charset="0"/>
                <a:cs typeface="Arial" panose="020B0604020202020204" pitchFamily="34" charset="0"/>
              </a:rPr>
              <a:t>NPRM citation language on section 678.800</a:t>
            </a:r>
            <a:r>
              <a:rPr lang="en-US" altLang="en-US" sz="2200">
                <a:latin typeface="Arial" panose="020B0604020202020204" pitchFamily="34" charset="0"/>
                <a:cs typeface="Arial" panose="020B0604020202020204" pitchFamily="34" charset="0"/>
              </a:rPr>
              <a:t>:</a:t>
            </a:r>
          </a:p>
          <a:p>
            <a:pPr>
              <a:spcBef>
                <a:spcPct val="0"/>
              </a:spcBef>
              <a:buFontTx/>
              <a:buNone/>
            </a:pPr>
            <a:r>
              <a:rPr lang="en-US" altLang="en-US" sz="2200" b="1">
                <a:latin typeface="Arial" panose="020B0604020202020204" pitchFamily="34" charset="0"/>
                <a:cs typeface="Arial" panose="020B0604020202020204" pitchFamily="34" charset="0"/>
              </a:rPr>
              <a:t>§ 678.800 How are one-stop centers and one-stop delivery systems certified for effectiveness, physical and programmatic accessibility, and continuous improvement?</a:t>
            </a:r>
            <a:endParaRPr lang="en-US" altLang="en-US" sz="2200">
              <a:latin typeface="Arial" panose="020B0604020202020204" pitchFamily="34" charset="0"/>
              <a:cs typeface="Arial" panose="020B0604020202020204" pitchFamily="34" charset="0"/>
            </a:endParaRPr>
          </a:p>
          <a:p>
            <a:pPr>
              <a:spcBef>
                <a:spcPct val="0"/>
              </a:spcBef>
              <a:spcAft>
                <a:spcPts val="1200"/>
              </a:spcAft>
              <a:buFontTx/>
              <a:buNone/>
            </a:pPr>
            <a:endParaRPr lang="en-US" altLang="en-US" sz="1800">
              <a:latin typeface="Arial" panose="020B0604020202020204" pitchFamily="34" charset="0"/>
              <a:ea typeface="MS Mincho" panose="02020609040205080304" pitchFamily="49" charset="-128"/>
              <a:cs typeface="Arial" panose="020B0604020202020204" pitchFamily="34" charset="0"/>
            </a:endParaRPr>
          </a:p>
          <a:p>
            <a:pPr>
              <a:spcBef>
                <a:spcPct val="0"/>
              </a:spcBef>
              <a:spcAft>
                <a:spcPts val="1200"/>
              </a:spcAft>
              <a:buFontTx/>
              <a:buNone/>
            </a:pPr>
            <a:r>
              <a:rPr lang="en-US" altLang="en-US" sz="2400">
                <a:latin typeface="Arial" panose="020B0604020202020204" pitchFamily="34" charset="0"/>
                <a:ea typeface="MS Mincho" panose="02020609040205080304" pitchFamily="49" charset="-128"/>
                <a:cs typeface="Arial" panose="020B0604020202020204" pitchFamily="34" charset="0"/>
              </a:rPr>
              <a:t>(6) They must also include evaluations of how well the one-stop center ensures equal opportunity for individuals with disabilities to participate in or benefit from one-stop center services. These evaluations must include criteria evaluating how well the centers and delivery systems take actions to comply with the disability-related regulations implementing WIOA sec. 188, set forth at 29 CFR part 37. </a:t>
            </a:r>
          </a:p>
        </p:txBody>
      </p:sp>
    </p:spTree>
    <p:extLst>
      <p:ext uri="{BB962C8B-B14F-4D97-AF65-F5344CB8AC3E}">
        <p14:creationId xmlns:p14="http://schemas.microsoft.com/office/powerpoint/2010/main" val="3814649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7"/>
          </a:xfrm>
        </p:spPr>
        <p:txBody>
          <a:bodyPr rtlCol="0">
            <a:normAutofit/>
          </a:bodyPr>
          <a:lstStyle/>
          <a:p>
            <a:pPr>
              <a:defRPr/>
            </a:pPr>
            <a:r>
              <a:rPr lang="en-US" dirty="0">
                <a:ln w="12700">
                  <a:noFill/>
                  <a:prstDash val="solid"/>
                </a:ln>
                <a:effectLst>
                  <a:outerShdw blurRad="38100" dist="38100" dir="2700000" algn="tl">
                    <a:srgbClr val="000000">
                      <a:alpha val="43137"/>
                    </a:srgbClr>
                  </a:outerShdw>
                </a:effectLst>
              </a:rPr>
              <a:t>WIOA: The Proposed Rule</a:t>
            </a:r>
          </a:p>
        </p:txBody>
      </p:sp>
      <p:sp>
        <p:nvSpPr>
          <p:cNvPr id="32772" name="Rectangle 2"/>
          <p:cNvSpPr>
            <a:spLocks noChangeArrowheads="1"/>
          </p:cNvSpPr>
          <p:nvPr/>
        </p:nvSpPr>
        <p:spPr bwMode="auto">
          <a:xfrm>
            <a:off x="457200" y="1430338"/>
            <a:ext cx="840105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FontTx/>
              <a:buNone/>
            </a:pPr>
            <a:r>
              <a:rPr lang="en-US" altLang="en-US" sz="2000" b="1">
                <a:latin typeface="Arial" panose="020B0604020202020204" pitchFamily="34" charset="0"/>
                <a:ea typeface="MS Mincho" panose="02020609040205080304" pitchFamily="49" charset="-128"/>
                <a:cs typeface="Arial" panose="020B0604020202020204" pitchFamily="34" charset="0"/>
              </a:rPr>
              <a:t>According to NPRM, such actions include, but are not limited to:</a:t>
            </a:r>
          </a:p>
          <a:p>
            <a:pPr>
              <a:spcBef>
                <a:spcPct val="0"/>
              </a:spcBef>
              <a:spcAft>
                <a:spcPts val="1200"/>
              </a:spcAft>
              <a:buFontTx/>
              <a:buNone/>
            </a:pPr>
            <a:r>
              <a:rPr lang="en-US" altLang="en-US" sz="2000">
                <a:latin typeface="Arial" panose="020B0604020202020204" pitchFamily="34" charset="0"/>
                <a:ea typeface="MS Mincho" panose="02020609040205080304" pitchFamily="49" charset="-128"/>
                <a:cs typeface="Arial" panose="020B0604020202020204" pitchFamily="34" charset="0"/>
              </a:rPr>
              <a:t>(1) Providing reasonable accommodations for individuals with disabilities;</a:t>
            </a:r>
          </a:p>
          <a:p>
            <a:pPr>
              <a:spcBef>
                <a:spcPct val="0"/>
              </a:spcBef>
              <a:spcAft>
                <a:spcPts val="1200"/>
              </a:spcAft>
              <a:buFontTx/>
              <a:buNone/>
            </a:pPr>
            <a:r>
              <a:rPr lang="en-US" altLang="en-US" sz="2000">
                <a:latin typeface="Arial" panose="020B0604020202020204" pitchFamily="34" charset="0"/>
                <a:ea typeface="MS Mincho" panose="02020609040205080304" pitchFamily="49" charset="-128"/>
                <a:cs typeface="Arial" panose="020B0604020202020204" pitchFamily="34" charset="0"/>
              </a:rPr>
              <a:t>(2) Making reasonable modifications to policies, practices, and procedures where necessary to avoid discrimination against persons with disabilities;</a:t>
            </a:r>
          </a:p>
          <a:p>
            <a:pPr>
              <a:spcBef>
                <a:spcPct val="0"/>
              </a:spcBef>
              <a:spcAft>
                <a:spcPts val="1200"/>
              </a:spcAft>
              <a:buFontTx/>
              <a:buNone/>
            </a:pPr>
            <a:r>
              <a:rPr lang="en-US" altLang="en-US" sz="2000">
                <a:latin typeface="Arial" panose="020B0604020202020204" pitchFamily="34" charset="0"/>
                <a:ea typeface="MS Mincho" panose="02020609040205080304" pitchFamily="49" charset="-128"/>
                <a:cs typeface="Arial" panose="020B0604020202020204" pitchFamily="34" charset="0"/>
              </a:rPr>
              <a:t>(3) Administering programs in the most integrated setting appropriate;</a:t>
            </a:r>
          </a:p>
          <a:p>
            <a:pPr>
              <a:spcBef>
                <a:spcPct val="0"/>
              </a:spcBef>
              <a:spcAft>
                <a:spcPts val="1200"/>
              </a:spcAft>
              <a:buFontTx/>
              <a:buNone/>
            </a:pPr>
            <a:r>
              <a:rPr lang="en-US" altLang="en-US" sz="2000">
                <a:latin typeface="Arial" panose="020B0604020202020204" pitchFamily="34" charset="0"/>
                <a:ea typeface="MS Mincho" panose="02020609040205080304" pitchFamily="49" charset="-128"/>
                <a:cs typeface="Arial" panose="020B0604020202020204" pitchFamily="34" charset="0"/>
              </a:rPr>
              <a:t>(4) Communicating with persons with disabilities as effectively as with others; and</a:t>
            </a:r>
          </a:p>
          <a:p>
            <a:pPr>
              <a:spcBef>
                <a:spcPct val="0"/>
              </a:spcBef>
              <a:spcAft>
                <a:spcPts val="1200"/>
              </a:spcAft>
              <a:buFontTx/>
              <a:buNone/>
            </a:pPr>
            <a:r>
              <a:rPr lang="en-US" altLang="en-US" sz="2000">
                <a:latin typeface="Arial" panose="020B0604020202020204" pitchFamily="34" charset="0"/>
                <a:ea typeface="MS Mincho" panose="02020609040205080304" pitchFamily="49" charset="-128"/>
                <a:cs typeface="Arial" panose="020B0604020202020204" pitchFamily="34" charset="0"/>
              </a:rPr>
              <a:t>(5) Providing appropriate auxiliary aids and services, including assistive technology devices and services, where necessary to afford individuals with disabilities an equal opportunity to participate in, and enjoy the benefits of, the program or activity.</a:t>
            </a:r>
          </a:p>
        </p:txBody>
      </p:sp>
    </p:spTree>
    <p:extLst>
      <p:ext uri="{BB962C8B-B14F-4D97-AF65-F5344CB8AC3E}">
        <p14:creationId xmlns:p14="http://schemas.microsoft.com/office/powerpoint/2010/main" val="3368761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p:txBody>
          <a:bodyPr>
            <a:normAutofit fontScale="92500"/>
          </a:bodyPr>
          <a:lstStyle/>
          <a:p>
            <a:r>
              <a:rPr lang="en-US" dirty="0" smtClean="0"/>
              <a:t>This Presentation will not Show you how to become an EN</a:t>
            </a:r>
          </a:p>
          <a:p>
            <a:r>
              <a:rPr lang="en-US" dirty="0" smtClean="0"/>
              <a:t>Workforce EN and Job Center activities lines up perfectly with regard to service flow</a:t>
            </a:r>
          </a:p>
          <a:p>
            <a:r>
              <a:rPr lang="en-US" dirty="0" smtClean="0"/>
              <a:t>As a Job Center you already qualify to </a:t>
            </a:r>
          </a:p>
          <a:p>
            <a:pPr marL="285750" indent="-285750"/>
            <a:r>
              <a:rPr lang="en-US" sz="2400" dirty="0"/>
              <a:t>For more information:</a:t>
            </a:r>
          </a:p>
          <a:p>
            <a:pPr lvl="1">
              <a:buFont typeface="Arial" panose="020B0604020202020204" pitchFamily="34" charset="0"/>
              <a:buChar char="•"/>
            </a:pPr>
            <a:r>
              <a:rPr lang="en-US" sz="2400" dirty="0">
                <a:hlinkClick r:id="rId3"/>
              </a:rPr>
              <a:t>www.choosework.net</a:t>
            </a:r>
            <a:endParaRPr lang="en-US" sz="2400" dirty="0"/>
          </a:p>
          <a:p>
            <a:pPr lvl="1">
              <a:buFont typeface="Arial" panose="020B0604020202020204" pitchFamily="34" charset="0"/>
              <a:buChar char="•"/>
            </a:pPr>
            <a:r>
              <a:rPr lang="en-US" sz="2400" dirty="0">
                <a:hlinkClick r:id="rId4"/>
              </a:rPr>
              <a:t>https://www.workforce3one.org/view/5001330446127387381/info</a:t>
            </a: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Tree>
    <p:extLst>
      <p:ext uri="{BB962C8B-B14F-4D97-AF65-F5344CB8AC3E}">
        <p14:creationId xmlns:p14="http://schemas.microsoft.com/office/powerpoint/2010/main" val="383069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EN Operation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14</a:t>
            </a:fld>
            <a:endParaRPr lang="en-US">
              <a:solidFill>
                <a:prstClr val="black"/>
              </a:solidFill>
            </a:endParaRPr>
          </a:p>
        </p:txBody>
      </p:sp>
      <p:sp>
        <p:nvSpPr>
          <p:cNvPr id="4" name="TextBox 3"/>
          <p:cNvSpPr txBox="1"/>
          <p:nvPr/>
        </p:nvSpPr>
        <p:spPr>
          <a:xfrm>
            <a:off x="762000" y="1447800"/>
            <a:ext cx="76962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SSA will provide payments to Employment Networks that assist beneficiaries in moving off benefits</a:t>
            </a: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There are many beneficiaries that already come to Job Centers for assistance to go to work</a:t>
            </a: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Job Centers can enter into agreements with SSA to become an EN</a:t>
            </a:r>
          </a:p>
          <a:p>
            <a:pPr marL="285750" indent="-28575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Job Centers can re-invest funds received from SSA back into the center to enhance the tools, strategies and expertise that will allow the Center to be more effective in serving people with disabilities</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81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Career Pathways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15</a:t>
            </a:fld>
            <a:endParaRPr lang="en-US">
              <a:solidFill>
                <a:prstClr val="black"/>
              </a:solidFill>
            </a:endParaRPr>
          </a:p>
        </p:txBody>
      </p:sp>
      <p:sp>
        <p:nvSpPr>
          <p:cNvPr id="9" name="TextBox 8"/>
          <p:cNvSpPr txBox="1"/>
          <p:nvPr/>
        </p:nvSpPr>
        <p:spPr>
          <a:xfrm>
            <a:off x="762000" y="2133600"/>
            <a:ext cx="79248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Workforce Development Boards focus on meeting needs of key locally identified business sectors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Pathways established in those sectors and supported in partnership between workforce and education</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These pathways outline the range of skills and experiences necessary to support the key business sectors, and the resources for Job Seekers to gain those skills and abilities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On-ramps, Off ramps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Stackable Credentials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033" y="0"/>
            <a:ext cx="1638300" cy="1714500"/>
          </a:xfrm>
          <a:prstGeom prst="rect">
            <a:avLst/>
          </a:prstGeom>
        </p:spPr>
      </p:pic>
    </p:spTree>
    <p:extLst>
      <p:ext uri="{BB962C8B-B14F-4D97-AF65-F5344CB8AC3E}">
        <p14:creationId xmlns:p14="http://schemas.microsoft.com/office/powerpoint/2010/main" val="4184681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2120615710"/>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665328" y="3009331"/>
            <a:ext cx="6781800" cy="3170099"/>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59</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235</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672</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912</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1,367</a:t>
            </a:r>
            <a:endParaRPr lang="en-US" sz="2400" dirty="0">
              <a:solidFill>
                <a:schemeClr val="accent1">
                  <a:lumMod val="75000"/>
                </a:schemeClr>
              </a:solidFill>
              <a:latin typeface="Arial" pitchFamily="34" charset="0"/>
              <a:cs typeface="Arial"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114800"/>
            <a:ext cx="2460953" cy="2293005"/>
          </a:xfrm>
          <a:prstGeom prst="rect">
            <a:avLst/>
          </a:prstGeom>
        </p:spPr>
      </p:pic>
    </p:spTree>
    <p:extLst>
      <p:ext uri="{BB962C8B-B14F-4D97-AF65-F5344CB8AC3E}">
        <p14:creationId xmlns:p14="http://schemas.microsoft.com/office/powerpoint/2010/main" val="170586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Your Job Center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17</a:t>
            </a:fld>
            <a:endParaRPr lang="en-US">
              <a:solidFill>
                <a:prstClr val="black"/>
              </a:solidFill>
            </a:endParaRPr>
          </a:p>
        </p:txBody>
      </p:sp>
      <p:sp>
        <p:nvSpPr>
          <p:cNvPr id="5" name="TextBox 4"/>
          <p:cNvSpPr txBox="1"/>
          <p:nvPr/>
        </p:nvSpPr>
        <p:spPr>
          <a:xfrm>
            <a:off x="457200" y="1582479"/>
            <a:ext cx="8229600" cy="501675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Workforce and Education maintain the Pathway</a:t>
            </a:r>
          </a:p>
          <a:p>
            <a:endParaRPr lang="en-US" sz="1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Every agency connected with employment works with Workforce and Education </a:t>
            </a:r>
          </a:p>
          <a:p>
            <a:endParaRPr lang="en-US" sz="1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There are NOT separate pathways for separate agencies</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Will not provide equal access to opportunities</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Not an effective way to meet business sector needs</a:t>
            </a:r>
          </a:p>
          <a:p>
            <a:pPr lvl="1"/>
            <a:endParaRPr lang="en-US" sz="1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Need for locally developed common “desk aids” for employment specialists of all partner agencies</a:t>
            </a:r>
          </a:p>
          <a:p>
            <a:pPr marL="342900" indent="-342900">
              <a:buFont typeface="Arial" panose="020B0604020202020204" pitchFamily="34" charset="0"/>
              <a:buChar char="•"/>
            </a:pPr>
            <a:endParaRPr lang="en-US" sz="1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Integrated Service Flow</a:t>
            </a:r>
          </a:p>
          <a:p>
            <a:endParaRPr lang="en-US" sz="1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More than a referral</a:t>
            </a:r>
          </a:p>
        </p:txBody>
      </p:sp>
    </p:spTree>
    <p:extLst>
      <p:ext uri="{BB962C8B-B14F-4D97-AF65-F5344CB8AC3E}">
        <p14:creationId xmlns:p14="http://schemas.microsoft.com/office/powerpoint/2010/main" val="369890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Your Job Center as an Employment Network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18</a:t>
            </a:fld>
            <a:endParaRPr lang="en-US">
              <a:solidFill>
                <a:prstClr val="black"/>
              </a:solidFill>
            </a:endParaRPr>
          </a:p>
        </p:txBody>
      </p:sp>
      <p:sp>
        <p:nvSpPr>
          <p:cNvPr id="5" name="TextBox 4"/>
          <p:cNvSpPr txBox="1"/>
          <p:nvPr/>
        </p:nvSpPr>
        <p:spPr>
          <a:xfrm>
            <a:off x="405025" y="1676400"/>
            <a:ext cx="833394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Job Center is the </a:t>
            </a:r>
            <a:r>
              <a:rPr lang="en-US" sz="2400" dirty="0" smtClean="0">
                <a:solidFill>
                  <a:schemeClr val="tx2"/>
                </a:solidFill>
                <a:latin typeface="Arial" panose="020B0604020202020204" pitchFamily="34" charset="0"/>
                <a:cs typeface="Arial" panose="020B0604020202020204" pitchFamily="34" charset="0"/>
              </a:rPr>
              <a:t>Employment Network (EN)</a:t>
            </a: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services that the partners provide together result in the outcomes that generate new resources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investment of these new resources expand the capacity of the job center for greater success in including people with disabilities in jobs…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…..and in Career Pathways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49" y="4572000"/>
            <a:ext cx="5905500" cy="1352550"/>
          </a:xfrm>
          <a:prstGeom prst="rect">
            <a:avLst/>
          </a:prstGeom>
        </p:spPr>
      </p:pic>
    </p:spTree>
    <p:extLst>
      <p:ext uri="{BB962C8B-B14F-4D97-AF65-F5344CB8AC3E}">
        <p14:creationId xmlns:p14="http://schemas.microsoft.com/office/powerpoint/2010/main" val="124720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Item #2</a:t>
            </a:r>
            <a:endParaRPr lang="en-US" dirty="0"/>
          </a:p>
        </p:txBody>
      </p:sp>
      <p:sp>
        <p:nvSpPr>
          <p:cNvPr id="3" name="Content Placeholder 2"/>
          <p:cNvSpPr>
            <a:spLocks noGrp="1"/>
          </p:cNvSpPr>
          <p:nvPr>
            <p:ph idx="1"/>
          </p:nvPr>
        </p:nvSpPr>
        <p:spPr>
          <a:xfrm>
            <a:off x="457200" y="1600200"/>
            <a:ext cx="5715000" cy="4525963"/>
          </a:xfrm>
        </p:spPr>
        <p:txBody>
          <a:bodyPr/>
          <a:lstStyle/>
          <a:p>
            <a:pPr marL="0" indent="0" algn="ctr">
              <a:buNone/>
            </a:pPr>
            <a:r>
              <a:rPr lang="en-US" sz="5400" dirty="0">
                <a:solidFill>
                  <a:schemeClr val="accent1">
                    <a:lumMod val="75000"/>
                  </a:schemeClr>
                </a:solidFill>
              </a:rPr>
              <a:t>Lessons Learned in Workforce Employment Network (EN) Operation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943893"/>
            <a:ext cx="2543175" cy="3838575"/>
          </a:xfrm>
          <a:prstGeom prst="rect">
            <a:avLst/>
          </a:prstGeom>
        </p:spPr>
      </p:pic>
    </p:spTree>
    <p:extLst>
      <p:ext uri="{BB962C8B-B14F-4D97-AF65-F5344CB8AC3E}">
        <p14:creationId xmlns:p14="http://schemas.microsoft.com/office/powerpoint/2010/main" val="41425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a:t>
            </a:r>
            <a:br>
              <a:rPr lang="en-US" dirty="0" smtClean="0"/>
            </a:br>
            <a:r>
              <a:rPr lang="en-US" dirty="0" smtClean="0"/>
              <a:t>Disability Employment Initiative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a:p>
        </p:txBody>
      </p:sp>
      <p:sp>
        <p:nvSpPr>
          <p:cNvPr id="7" name="Rounded Rectangle 6"/>
          <p:cNvSpPr/>
          <p:nvPr/>
        </p:nvSpPr>
        <p:spPr>
          <a:xfrm>
            <a:off x="665747" y="5257800"/>
            <a:ext cx="7772400" cy="9194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Arial" panose="020B0604020202020204" pitchFamily="34" charset="0"/>
              <a:buChar char="•"/>
            </a:pPr>
            <a:r>
              <a:rPr lang="en-US" sz="2400" dirty="0" smtClean="0">
                <a:solidFill>
                  <a:schemeClr val="tx1"/>
                </a:solidFill>
                <a:latin typeface="Tahoma" pitchFamily="34" charset="0"/>
              </a:rPr>
              <a:t>The DEI has Supported Workforce ENs in twenty-seven participating states since 2010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47" y="1170824"/>
            <a:ext cx="8173453" cy="4086975"/>
          </a:xfrm>
          <a:prstGeom prst="rect">
            <a:avLst/>
          </a:prstGeom>
        </p:spPr>
      </p:pic>
    </p:spTree>
    <p:extLst>
      <p:ext uri="{BB962C8B-B14F-4D97-AF65-F5344CB8AC3E}">
        <p14:creationId xmlns:p14="http://schemas.microsoft.com/office/powerpoint/2010/main" val="2689683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State Level EN Operation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a:p>
        </p:txBody>
      </p:sp>
      <p:sp>
        <p:nvSpPr>
          <p:cNvPr id="4" name="TextBox 3"/>
          <p:cNvSpPr txBox="1"/>
          <p:nvPr/>
        </p:nvSpPr>
        <p:spPr>
          <a:xfrm>
            <a:off x="685800" y="1905000"/>
            <a:ext cx="77724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Collaborative </a:t>
            </a:r>
            <a:r>
              <a:rPr lang="en-US" sz="2800" dirty="0" smtClean="0">
                <a:solidFill>
                  <a:schemeClr val="tx2"/>
                </a:solidFill>
                <a:latin typeface="Arial" panose="020B0604020202020204" pitchFamily="34" charset="0"/>
                <a:cs typeface="Arial" panose="020B0604020202020204" pitchFamily="34" charset="0"/>
              </a:rPr>
              <a:t>Oversight</a:t>
            </a:r>
          </a:p>
          <a:p>
            <a:pPr marL="342900" indent="-3429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Partnership </a:t>
            </a:r>
            <a:r>
              <a:rPr lang="en-US" sz="2800" dirty="0" smtClean="0">
                <a:solidFill>
                  <a:schemeClr val="tx2"/>
                </a:solidFill>
                <a:latin typeface="Arial" panose="020B0604020202020204" pitchFamily="34" charset="0"/>
                <a:cs typeface="Arial" panose="020B0604020202020204" pitchFamily="34" charset="0"/>
              </a:rPr>
              <a:t>Plus</a:t>
            </a:r>
          </a:p>
          <a:p>
            <a:pPr marL="342900" indent="-342900">
              <a:buFont typeface="Arial" panose="020B0604020202020204" pitchFamily="34" charset="0"/>
              <a:buChar char="•"/>
            </a:pPr>
            <a:endParaRPr lang="en-US" sz="28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Support to Local Leadership from State </a:t>
            </a:r>
            <a:r>
              <a:rPr lang="en-US" sz="2800" dirty="0" smtClean="0">
                <a:solidFill>
                  <a:schemeClr val="tx2"/>
                </a:solidFill>
                <a:latin typeface="Arial" panose="020B0604020202020204" pitchFamily="34" charset="0"/>
                <a:cs typeface="Arial" panose="020B0604020202020204" pitchFamily="34" charset="0"/>
              </a:rPr>
              <a:t>Partnership</a:t>
            </a:r>
          </a:p>
          <a:p>
            <a:endParaRPr lang="en-US" sz="28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State Partners meeting together with Local Staff</a:t>
            </a:r>
          </a:p>
        </p:txBody>
      </p:sp>
      <p:sp>
        <p:nvSpPr>
          <p:cNvPr id="5" name="AutoShape 2" descr="data:image/png;base64,iVBORw0KGgoAAAANSUhEUgAAAHkAAABhCAMAAADFof6NAAABIFBMVEUGUpv///8AR5avxdwAUJoATpkATJgAOoUOUYwAT5jP2OLP1N4AS5gbjsASib0ASZcsmMUAQZTjmTTvqEE4p9ft8/jk7fVEcauMq83j6PAfkcNMfbPkmjUAPZI7rdzpoDra5/FOgrYsYqMeWp9libjvpj7dkS7L2+r2sEpWfrJFteNnlMEAOJBznMXrnzBZibr//PaBmcDS6PQhaqrwr1HB0uT23b3106fwv4erv9ez2OqNosWWtNNYr9b88+j66tV9o8mgvdiXxt/YhQAvYJcvbqtvjrPckzZutNVlibHuyJ7mr2yXqsE6bJ/enEsASIj20Z7xvX3vs2LmlxvtrlvC4vH55Mj73rf1qjNxyu75yYiJ0O5sxOrZ8PqJvdtcsNYkern5AAAKrklEQVRoge2aC1fiyBKAU0l3fGwcyEiCEJSQ4EYGARWj8lDBNe7MOrMzvsbdddz5///iVnUCCkQejruee87W8UjSJPm6qquqqztIZppJ/76wtCkVtFcAS5JWeBXsfyJJnL8SWE3X5ddwc2lh3jc6qvoK7IX5RQCvyF7O5NNqQeSvYLQd7YXU5rX0dFoQeePLFni1l0HzecN3pkIT+Y+N3a8AjantNE7mcPA66vTkjT/+OgKz7P7waGtnYBhmfZrnROSNjcvbLVDSiR9Tm+HT7prQlmchb2yQ2hX9h9TWWrDz7k/DqE+hwCPyxi6q7Qf8+WqzTxn48927JihTKP2YvPHH5TEYLWcqB4kT+SM036EYRnnyJDxA3ljf3Ue1S88cbX4Kxjci34HvTnzEIHljeePiGMz28wJszg9VfvfuHooTlRbk5Ueyvo55xbSekU61D2CGYFTanqj0CBnZ15hX2sGsajNnEf5ci9A30JnkZDHk5fXlL0dgV2acPHkL7teIvIbyzTAmpaU48vJy9XIPjIaUiNVNS8R5ID/NwLe1vtxAd4LS8WQc7YsjMCrSaL+Z1Gm3YwZRbkDzAbyGkVUYH51EviJSyOsJHe5hOrVGZzDXBBglY0SZj1ReS92B4k4mry/v7gre7i7+oVSrdPoXBtiKO9xz144jyz6cpNYeC0bWWKVDcvX4mND7W5cXR0L+EujdLwD+cJkWS07gHLU2QEalvck656v7cFDNXx9v5Q/geG/v69bWZZ6kiukUOoNeGkemiPqWGhR0srE5NNQ5fwl769ULuK0ewJer6tUX2BdKr1cpwLBMe0SKIy/gHJUalr/BlMYEZqhzPn90fI2KXyB5H8d5j0yQj9T+SgFGiiV0EhnJanjUey7DiPo+Qk7dQDs2LgfJaG5BP4CtraMjOF7O96SavwUoq9j9dkYIAIQHihOh5RVojoJTh5AJnk4nETl3DreXaOIqjfMR3F49gK9xqBsaBbICg+JF5IVTuD+MISeb0Jioc+76+Oh26zwnxvn6CM0ecXdxnBc/kNGY1DWEIDM88HtkjKhkDDm1ZhilJ5XuWTt3C1tHeUHOVS/okBqvLqhUOI0mj3RRCGaS8MAKHQ0jykwlk+93hNwlT3busqnsDdo/eQLKkyWOIOdyubcHW2hs/EByrnoLe1X8yGOd4H3q38u5qqoaQw+TNFXlavgFc314n0wm78C4R7lDG0MqmRW9Se1A8FQ66ZFz+d9ud7ED53vneHK1t3/9NndwBJmzuWFzDUcV/wg72WQy+zf8/SaLQuRmRMZG86kVRJ/8tlp9Sx9X9D+HMX2N05V/OjrhDJEpog6TAnJyeHj4PYlkE94vCXIyuQOdJ9KJIL+Nkd/Qs84WYvxjiDyHVV8yJBsmuh159HvYSYbk7Hewn6j7nyBTKK2cxt4ySObzYB5mQ/JNE4V0FnAzJZpvYCV+pIn8yzD3932cKT7F1yToUKbxMP+pGFHZSOf+OCdTpgFmMitOsaiL1UCQfxby9ufo8+AYMq2R2fFBacd5AJ/BfTYUHOekECTjCdghOXsi8tAUOv+co4rgk7rwFFhiD/MHm8eIWuqRDRulmSUyelakc/bwHmJz6COdQ8FQMj98nnKZoeIcFYGzUSZpZk/ukXm404zIqLSnTyafi4lp2jUGOzXhsEdeehMKHoRn2Z7sxE7UA+RfKZQ+yE8bekjmutDMRuSl7FPy5j14MSXjI/Iv5xhKs6znqOo7fLM0Ud7cQGtU6UdkCqXThRnK+8RPcDIFeGnpELzRdNIj/4qeZZ8lZllNYUSZS1ORl5rQHlE6JP9yTmuK05kWzux0Eb6/mU6SJoxsGIVk9Cz7Q1ySHiML23CfnFaaoAxHFpF/R8/6OD/jLgVtxswiRjBcr+IDtmDx09zUodSTzx9/mkUaztD9RM605p+xNbIwN5OMZonPH5VPs4TSy8nC5xk96z95vjB9VYj+ZPpSZxgMrq/2S0ZtdXWc37K0GYab3Y4v1LhUKEyN5vg0L0LzFYBx+xV9MrKdGA/naWX8KniUrE9PzrRarTZ2YAVXT1zTwqUMljxMVVmihevIBJ2i2bVIefyC9y6SVHo6V8VtIZmLJma1WnXGOF7SW42MkL3NREItGmDoqhyUy1aCdKzX64lCgbnY807ddet1SbfKgShHZbdWDqKLHFYo4OjWy+WaozNB3nTKNQ0XvVQoMroEv7USI9qzyD6q4wGsFgyRYWsqc0ywcdHascVAbFewZPBoRGgToE1NZjG8yMclLt2L4jsqPY3WukaBC2snLAPsBt048lqFyP6mLEsdvMSxwVTwUYsud8LhL3VxnW57RSQbni9GREawOAxUJyMuKiPLVzx6E0JeY/ge9UILydhg+/hMe9jeRDYUX/FR24rTVgqbuo0dVLET4LXaDsNxrki8Qst0vWLAou7QY/WyCQ2ZyHiR5YEhbbp+d1uQa7pkYnWf6JGNiuxi3yx1lByJIvGEmrDaqLwlyAHGh0wepmlkbVW1MrC4iofbm6uyAgaRjaIskbEzStmRNbK2qTPdB6PUJ3sS085gZMtEkGnPo12QuVQLBywkGzK6pdYnbye4ZcPiZrs/49bdDFqCs8R22HuvEEUVdst8IP+kS2rJHHnBEI4z7fOg+6N/20onAxlBtunSR2SNk85E9hSShktkKmf1oOHbBk3+cWRMLRQ5ceQo9pnUxdGQNxcjnePJq2V0s1WZ112dOyHZxXBzrSK6US2II7vC2sPL6AEy+kGgl4zIw/rkii4/kHVXOFvRMBQ5JKtFfATXN4kUR6YMhb0aTs7scb6r0BgDppSiRqFKZLITmCsR2URyIrwqiiokM0ZDT9b23cjaAx6G9+N3I1UvD3y7twXOnLZtmI2CZ3eY49uKJtq6pmFWarZdVHkaG2WmdjzTsH1MN65vN1wy1gq2GF43UMOnJdq2n1Yrtm1pZO2KbdjtkUmBuUG6/0KNsXTJkhJBgMVar5lLVrHkukHg0rUBNjLVKZUssQsrrqRd/nqpVKxzzM7iNubQ5U6QdslMvp4upuO26PmjbI6TBJ6JFvawF0UTdNgWNbL+hlTvImxRw7tES/iB/7iIKhY3Y0wWnIZIops1baaijWPeXpzm9WjcvemykKJFE6WzvT3Tr344RvrKmP3ecaJ1wj1Ow/Qdzi2My9kM57qT3xPGCwVHJL6kInllxEknPOG5tTyRV7AwqOC8tC2HZFUmA3IZMz36NXMl7Z/4VQiRW5jU5Q7OvzqRuXTWaLs0hI0S4852A1P4wOuGFyR3ZInJxQeyQrlQrVEudsLddmPl5dHC2sx1cYbEHgiy+0CWtwG6VpkS7rNfl48jG7ZN6ddz1WGyhim7k5asSmF4jfoy5Mi1LZWP6EzTh+k3avzFVRZkv9PpbBcdVRoha27YMcOf8ic7M5I7Mr1HoEzcJzshGbO1W1ZoKBrjX38+k9zfRuN93w4SepfyWbndlVdX6zDNTxp+nKxi6a5YWKBDhzrRrVkY691n56px5JUBMlNrVO0B8juJwKOXV1Suvvg4q0VFqfUcFysYpYjZM/DRpfC4hlNnxcNypPLiGhNalh8iJszV+IFVMg+/0GSsmV/nZ6v/P/IqO2CCO+bF8D8pPJB8V5f/fdFdX8JUq/z7gsv0/wHusrJJQelRSwAAAABJRU5ErkJggg==">
            <a:hlinkClick r:id="rId3"/>
          </p:cNvPr>
          <p:cNvSpPr>
            <a:spLocks noChangeAspect="1" noChangeArrowheads="1"/>
          </p:cNvSpPr>
          <p:nvPr/>
        </p:nvSpPr>
        <p:spPr bwMode="auto">
          <a:xfrm>
            <a:off x="3897313" y="-441325"/>
            <a:ext cx="1152525" cy="92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JgAAAB6CAYAAABDTpqoAAAAGXRFWHRTb2Z0d2FyZQBBZG9iZSBJbWFnZVJlYWR5ccllPAAAAyJpVFh0WE1MOmNvbS5hZG9iZS54bXAAAAAAADw/eHBhY2tldCBiZWdpbj0i77u/IiBpZD0iVzVNME1wQ2VoaUh6cmVTek5UY3prYzlkIj8+IDx4OnhtcG1ldGEgeG1sbnM6eD0iYWRvYmU6bnM6bWV0YS8iIHg6eG1wdGs9IkFkb2JlIFhNUCBDb3JlIDUuMC1jMDYwIDYxLjEzNDc3NywgMjAxMC8wMi8xMi0xNzozMjowMCAgICAgICAgIj4gPHJkZjpSREYgeG1sbnM6cmRmPSJodHRwOi8vd3d3LnczLm9yZy8xOTk5LzAyLzIyLXJkZi1zeW50YXgtbnMjIj4gPHJkZjpEZXNjcmlwdGlvbiByZGY6YWJvdXQ9IiIgeG1sbnM6eG1wPSJodHRwOi8vbnMuYWRvYmUuY29tL3hhcC8xLjAvIiB4bWxuczp4bXBNTT0iaHR0cDovL25zLmFkb2JlLmNvbS94YXAvMS4wL21tLyIgeG1sbnM6c3RSZWY9Imh0dHA6Ly9ucy5hZG9iZS5jb20veGFwLzEuMC9zVHlwZS9SZXNvdXJjZVJlZiMiIHhtcDpDcmVhdG9yVG9vbD0iQWRvYmUgUGhvdG9zaG9wIENTNSBNYWNpbnRvc2giIHhtcE1NOkluc3RhbmNlSUQ9InhtcC5paWQ6Nzg5MTFCRDE3RDE4MTFFMkI2NjJDNTExQTgzNDhENkUiIHhtcE1NOkRvY3VtZW50SUQ9InhtcC5kaWQ6Nzg5MTFCRDI3RDE4MTFFMkI2NjJDNTExQTgzNDhENkUiPiA8eG1wTU06RGVyaXZlZEZyb20gc3RSZWY6aW5zdGFuY2VJRD0ieG1wLmlpZDo3ODkxMUJDRjdEMTgxMUUyQjY2MkM1MTFBODM0OEQ2RSIgc3RSZWY6ZG9jdW1lbnRJRD0ieG1wLmRpZDo3ODkxMUJEMDdEMTgxMUUyQjY2MkM1MTFBODM0OEQ2RSIvPiA8L3JkZjpEZXNjcmlwdGlvbj4gPC9yZGY6UkRGPiA8L3g6eG1wbWV0YT4gPD94cGFja2V0IGVuZD0iciI/PnFQk4UAABrVSURBVHja7F0JeFRFtj7ZERKSgCggEhSMCmgUJciMBBhFRYGnKK4TVAQXND4V5jl+EnEMg6MvuJH3BgWePCJuKIxRwAWFBNkiggFkSVgSAklIQrbuTtL71KnbdVN9+97eu5Pu3MNXX7i371r1139O/bXcCCAWO3352+TPc6Caav6zdwzr5jwfQcD1KtlYqOaHagGwvyHAGsl/ktS8UC0A1hSpgku1AFpSpJoHqgXSVICppgJMNRVgqqnmB4BZrQAmPWTdfiVkDL8Qd6g5qJpTi/boaLMBMi5LgNzH/kg3C3aXw5y8QmhqNao5qZofGMxiAqupXdycNmYIHF32AGROGKaymWr+iMGsDkBK6hULK7ImwA9/uwNS+vVSc7RTzBouALM309YnwNpwkP4/Y+RAKF5yN2TdMVyI1VQLDrDMesh9OB3WvngzrexhBTBrWy2YdmeD+fBKAKOOvmDurD/AD6/dAWkpyWr5B9rMJshITYKsaWkwLX0ILLj32jADmNVCk/lkARh/fg6s5zg2e+tuyKYvrLJZYMiL5KuxFVbMu0PclTXlqi4XpkT6+o4sWVprwbDrZTDuWUzZDG3BfddBce50yBjRXwWE39lLD89MGQkpFwpdyTqTUJFzZ43tUpXaN6GVsJc0WWp2gv6nx8jfXfSQtEv6Epc5BXIfHQNJPWNUYPjDLGZIjDZAduZ4urmr3gCflLcKLXviKjOG9w8PgPEMZpcMOjD88ncw7HgJrITZGH0XL1HZzC+BvakNsh8cC0nxPeieFWU6+KqyDWrbLXQ7m3iOrsJiPgLM6jSZ6w+AvjALTCe+osenXJBA2WzFMxkqm/kQ2A9OioKsu8fSzY9PtsLZNhOt2cvLtGIMnDnhsnBwkVaXyWrQgvHAB6Df/lfCZmfpaZkTU6lAO230xWojwFP2IoH9yvlTxLjrq1M6sULvrG2HA42GDhbrAnKRX1qR7iRzXQm0ff8IGI+soeeipLH2r7fC2v+aRNgsWsWOu7LEledDRtoldHPNcS1oDWYS+lqERAC15oRW9BbZ940K0xjMSTIc/gjafnoaLM0nhKDU1t1EBVqVzVzIEjpYMX8a3TzbZoZ/Vejs8hYsVjhwzgCbq9roMdjK7OxQJOAuUi5Zmo5D249zwUjAZqUCbZwg0NLupngVTLLsZYBnpl4NKf0FAfutA02UtYBLjMk+KmuxeYk4WNDJLBbZCfgSk/4QYbPNc4n73C8Gp9jSVAVaRzkoMdYM2X/OoJv7G/RQcq6dukQLn0BINSTo/+iYRmy9d6b4GrQYTDE201VDa+F80Jf8k7CZlsZmTKBNG5KsAg2EMXjZD4wRZYn/LmmwBxZLFiFZSVp3QgNaoyBbrHhmfKflY0BlCk+SvnQdaDdmgunMDnptFGix8zx7xrWCiNtdjbi8wcnRkDV9DN1cd1ID1TqTCCa7ZAOamaQWoxlWl7aIniFjxIAQjMH8XVcNWmjdsRBaty+kbIa24P7roZQ0ArqnQCuIqitfmEy3kJE+PNpEQGQRE/MEdFsCuC9OtEBNq4mem/to53QhdbqLlEvGMz+D5puHwFD+ndjk7pbdTWYjZFzRFzLShtDNVQRcGgOCCcRktiVh29Ft5h1sED1CZ4ivkb5WsEAlZLO23W+CdssLYNHViAEr7W7qDvMBsLLpNbBiniCqIhOtPdbcoXlZkLHkE3/Mtiod/FbfLoqvwa6gvjFYEP6Zan8DzXePkxjtyw42y5kKa1+cFNTMwt4HFC5ZCkZgnzU1TZQlFv9a68BO0jhWqd6/d+CcmHdZU0aoDCbLZnv/BzTfzgFz4zFBoE0fYutuGhwUNps58TJYcO8oMQU6sE+MMUL2zAl0c19dG+wlyVVDSYnNyhrbYVOFxia+XhXUnpMuGYMpJVNjGbR8OxvaD6yyCYnY3XRL+M0HMLXbjZZYvOes12IjA9/KQw20kUBF7UfHhh6DRUTHQ/QF19CE/5djIvZ7ZM/+dttyyRmjtRGAtWyaDaazv9kJtGHR3WQ1Q0qfGHG0xOdlTVCtNYpRvdVJcga0Gp2BXou6+z9dHrQKGe0rg3VIDC2QOG4RRMTGg27n66A/sckeyb0GQMJN79D/N298jJ7LtpWs/chaaP11qXwlbyiFls3PQo8rZsB5Vz1KamY87W5C1zk7rxAq6nShKUsY22DFC3eJssSK3+upOs9bhGJ5OL/6Z6WNcO9lSRAfE0nF10kLN3Z1FynpyD69je6PGXSjw2+4j4YXpEVoaiizywx0fcaz+8TEWo0InthLJzv1Am2H10LTxln0PMZmqJuFZHcTjpagskSKoMAfrAet3gx2uoQLFnOWNHoTvLOvlhNf+3dtgEl9l+GUALDYi8dBREwvu9/iht5Gf9NXbgPp/ErdnqXQ8sOzYmpcPwMMlcK14i69zWUrwKKtpudpdyymDQIq0IrdTX1CR5Yw6CD3yZvpZrXOCJ8dbfCsR0T2n31ubTjZTK8dLPHVr11F+soisYBjCMjY/ggSc0UnCyJf26HPHZrVIDcaloBG6T5Kqf34RmhYf48ITqG7aXpoCLRmI22ppg0VunRydlV53N0mz3AWh4TXDpb46hPAJKNFaNIzFhs0TtyHjCbETWVg0lSL+5lFEfBFX3CtmGIvvR16DL2d/mao2Sd7H6VkbtdC008vQfOWlwhI7QXaLstmJLBPjDVB7lO30s29Z3WwhyTZDm1nMoWL31n6lVx7b60wSQTj1kBWvmjfXaS9IYv1GDYZ4gaPowG/1aAhYBH60tqObZQ9J370swqBfBm0Esbzhsb1p4rAQu6dNPEf9DlQZJyWPhhKyhscjsWOYJws7NH1v5zt9PdFn++FnM/2ui+q3pkmyhKv7jxjz/BcYG/1MDeUGgRv7amGj24fSqWerCkjIefzfV3fRVI3VVEousm4i28krUfiHvtcJha6nPKMQEKmYuehaYrfhXMFD4NF3+K5q4iJJ6D9T0i+NY+CC61gx1F476t9XY+9LDiJI1IUVT85fA6qNAbBvXnBTlYFHUzKgkca2uCb402i+Boo2SIgAw7bCZAowAZn0MTAhe7RboivzVp2vwsNm56GurXTKdgoq13zGJU2PNUWY/qPgr7TVkHP4ffS61TUNMI9r34OMxZvhOb2LtaqpE1vHSx5/E9CpTKY4f2Smg6weNlalBvK43Acuf6ykrP0nshi2bR3wv/5E+1zBsnpV4TFzht2OwVXVPwA274iJ0KNbSi1XgONm1+EvneuhkjCPInjXoaGjU+75wpiEyApY4EIaLSl63ZCzse7odlIYgxksgh5h9GsM0DR79VOr3/1kL52i4u4Or68VusGexkh48p+MO3G4XTz/d/OQjPKEjZLiI2Cy/uc5/QSVVoDVJMUzx17lLATTgbh7br+8Q6/VWn18PHhengi7UIqvi795gCUVDR1IaEVlAFmIe4OQcLcI3WdCsezJjZ1l9oqaC7KgeSb34BYwkYImPZThU6fo9eI+yH+2tn0fmglx2tg/gdboOhwHXlDkunRUU7PLyk/B5Ne2eD0GIzR+EF7ro53K/cMrZD75F0iUD46VGt3RGpyT1h+66VOr7LstxoKzNTkOPHYNYfqILe4yu449tucb4/DnhqtSFZrfq+DB688n4IZA/5JCzc4idy6iIukbrKiAxStZRvATNhJeoyEwDrEU3IuZTxiiRnZEBGTIHuP6ORU6Dv5f6H3mOcouJq07ZCTXwTpz66BIhzNGdOT5FVUlxVVZxLWSBsmgDZ72ynZd2SGoJBLZ0i8JsRmHcc+NLwfAVwPu5hLJE1JLNasN8Gbu890iK9+XnYgIC6SthhLv4Fom3vE/8sda6gWWlnY2pP+3lT4GvSZ9Kag6KdkQCteg7OEUXNI6mjJFZWUw2NvbYJTTYT+4xIIsLrw+sa2SRy5T06im79Ua6G4qkWW2Zk9uqHUactQ2ur8S/pFMGtTmWLDjLevys7Bn0f0oy4WFxNMfepTv7GYj32RygBrr/qVJmdW982TyhWctB7lfo8bcB0kj38FohIE8CJrzV/2PeRvPU4YC91hnF8pPiCGssRdV4uyxMtF5XYsw7ONnCBkdaMsrh8QD1OH9aHgkYY1cvf6x65K+PD2VCrnoPiav/VYV9DBgmc0iB/7PPRMnSLuW/3dPpi/ogiaDdFOg/guJ0skR4kr46w+eBZOt7S79BBzr5V3XXm/VjkALJ9cM3PkhfDXGwbBj+WNtA+ygzyFcWPSvNpdpSFMqoHRAxJoLPZ1cYVfFncOGIP5084bMgGSJ7xC4qwEUXqYnVsARUdI7Yzt5TKI70K+kY6WWPL4ZFGWyNtzRjEf+UbR3FEDZY9ZuueMA6stJaC7M1UI3OeOGgCv76y0Yz+rBLwMai9tPQmbH7jar+KrjwALbHFEEzfYZ8JCiBt4nbgvJ78QlhaUQLORgAoBFwqsxQX2uLbEtD9eYQPHaWjh2MVZ/ubZgOQQhNkO4kGqaTfC4h0V8PqES2EmYbL1R+rsYzDCYBEyLvcMYdL1R+vhrsvPp8sOrN5S6vOwp4AF+b5a7+sfh4SrHxBZC4P4ecu3wv5K0sSOIrFLVIh9pEQcLXGnUJgaPazaX+O2h0AwyvCh7LE4L/JLAqq7CIulD+wNiyde6hDkWxXiVATmTZck05GvOPdgdt628HKRsedfDn0mvkr+popBfM5H2yDvm4OC7BDdo1PwMf//dkGiL6s4S0ZLvPjTcZf5ZzeRgzGVO2Vh+//ft1fAVzOugiv79pRpRTpeDyHX3G6B/99fDVnXD4LMiSi+HoSS8sbQd5GRcSSIH42s9aC4r2D7YZj3wRY41USC0rj4Tm0dohjrfWBvhsQYgzhaYveZFth1ulm+McPHSlwGjx7QW/b4FoMJDte32pWFxfb/34l7e++X0/Ds6EF2rGexyt+TDXD5sKQGpl/eDy5KEMbvU1HZy1DE76MpvLGel0yE5BvnkZhroBjEz1v2A3yNboGyVkzXlx6cyhJtdqMlcraddBLYy1fgNXcOlz0ewfrQvw7aH8wNZf/wtyqYfkU/GJQQxzGYfAwmgrbdAO8WV8KbNw2j4iuOQin4pTL0XCSy1vk3vUYANqEj1li3C3I+2W2THkIsiFdgL1xbIvthoUP7y8O1cKjevcC5WW+EXWeanR5zuF5HGamJNBbYsTxDoVKPgJ6VNtAGHpPQS+Di3l+Q53wkbQAMP78XlS0Kij/xSrzGb3a7jxKDFsYNPQ82v/ME3TyZ5/3C/4nXPERc4hMUZNQFYf/h+z9B0ZF6Ic6KCIcvDQpLXq598VbacsQW442r9tjpUs4YzOOq5efKeMNFifDJ9JG2GHQHLN1wqOu3IjGI75vxF+hx0fViEL90fTEs+vQXQdOK6QlhY4S9Mq7okCVW7jtDgmj3xUurh4CJcNEQcBbzydnO002UFRFoC+67HvK3HIOmVkPXdZHJY54iqaP7B6WH2W9vgorGEOg/9KbyEfbKfUKQJVCtf2tXhWfs5Eb+RriIiK2KZBfhFhjnfXcUts9Kt4mvIzwWX4NSoshWgx/ZJIILWWt27tcw6eX1UNEcGUYukZclDPQzh2lDhS6ehVuPg5Wb3mPxMIlfVJEkM5/AMSnNxVIa7y9Np0jFQOZFw5lano58DegCdDhcud/NOTDw7pUQ3VsIMld/txdSH1kG+T9XCv2HkVEQdkZlCSPkPnmL4Goqm+DbY3Ud63i5uVQCDwn5SWjSRTyUlw7wJS3ZWS72OHg68jVgOlivoRPhwlsWiUG82H94uF4AVlQYAos5HTOOlrhGlCVe2XrMQXtyJw4KaF9vhPuNCYwbl+89DfPGDqEjX1dvLYOi32uC4CJlagz2H150z0oYMPVdEVw4CHB0Vj4UHdOSWKt3eLKWVJawTeL47GA1HDircZiQYXUyIcPZVDWn09c8+MeTnjsuOndHOVTaRn14wmJ+DfL7jp0LSaMyRWB19B/qCGOdR1IEhLfZj5ZADWrBT2UOa3d5eWXX+6zOWcnq4ooRLiSQ3O0n4d3JVwri6+gUKPjlVIABZvsb1+8K6H/bIvqXBfE46iEPdROqxMdBtzDJaIkdpxphxAW9PClGN4DhneTg7HrunnequQ0qm9vh4sQe9LOBBcUVLrU3nwCGIx36/mEuJBPWYlaw/Yit/9Dc6f2HQecvgw6y/mO8uD35sn40haPRka8TXY989QlgKTO/gJjeF4lBvNB/eCZ0hi772z1ajFBefa5bvC16qYqzrqe4+dRVxMyu/zAqNvT7D701YytY9Vo6LDqsDcs3ugdEYKwdGe1PBrMHjtB/+KMwdJnOP4yEbm2EuSNQNLZ2g6+TIMjcEMc9A1hkFOw/UQ+rv/2VDqUNy/5DX8UlmvFqTnjnIlFdNrULLiCKxFhRMeHXxaOaX80zBkMwUbayglpNVXPL6XntClRTLXAAU001FWCqhVoMJl3CSM4qarV0Bg5Od3K1hlagLG1IX0i5IF7oyghD48sB89jdpaSkS4XieYEuI78zGBbstPQU+iLB/uo9jrrEDwwUL7mLrqCsWqi1Ij00/GhU4cHqoDHZ0X/eb7cKoWohDDA5akbXhItmYCcoM9wOFsBUcLkus7i7V4Qug2Hshd8JQjfJYgR0l1IQ4G+8Cys5eY6+fJPOIBtPsSn7uJYq3gOviefjeRhn8ceIrrpfgl2cgr3/Kf3i7TKbPR97loLdFS5ncPPH4zqseJ2KWo0s2HFdV2b7yXUTe8WJ+YHPzZ+H75AxcoBYSTAvWL64W7mmpg+BISTv8Vzp9ZWeieW5q/xRumanuEh8OLnGALJZ7qM3yJ6DLzD/w12Qv6XUbn/urBvsgIKZjtdhNjuviK75IL0fsihjUqy17HuPzC6cuRq+J3FiGpfh+DveY8YbPziAHa+P8R1WHqnlbykjz77T7hwsSD6gxufEd2cAyrpjJF1JEO+/PCvD7jmkjSZ8HmfAl8tX3MZ78vkpfSY+yJfmT/q89fSjr/z74jWx8Ybl1KkyBV/YLNOxJiiBqyNAz6A1Scmutrlg3vaf9G54jBRc/LNL78FaX3LgYmD+3sWHHHhwMban37skhagELtZo+p7eO0Exr5XyFfPTVatfyaTg4sHsSePNrwDDjMIH41+K1RD+I5hY45FVMElrg7MMkcZYTBLBlW+k8SDeA/cpNeHRheJv+AzSYzInpDpkNg+M1Kc+c3j2NBnwO3t2dDfo0vhCRKaSy5eOdeyVQxO5Z5ILUdw1DDmQAfGayGY8gyLTOSMCv7hIBIKrz6mgLbJ9TiV9/jrKQOjPedpGyuVr4BAFluALZk5eoR0Y5dxHRZ3GafyCBcF+x78ISOZS+ULHb3Xz4JjxxmYxDsFnx7iFAQvPx31KxlwSPndFnZa6JSVj18F7NblYx1/6TOh+2Tt4K9fkbTgolhOrxLx7ReA6e9egyBRYA1jhs0zCxAL98SSonephDUNgMLfri5D6dXG5AyDlbDzHqPgu0iAXn4EBLM32sQa5xgoCmAc0a9xImZLPp6KD1S4bHXLPhO+S4qKiurLVW8oc4mr0GOy6WH6dAjD2IDmf73V4cWQDnH7uLOZwZnhdT1sxSiYHAqUYiHeDrlgbWVqObQpl9iE4ESB8fiBAkR2Ya2N5KW38MGvWGQJCDnL5zAPXXUnIrzqYM8MWWKbEJWAh42rGmRPd+2ahEsuEgilVDIxvMGjGuE+OdXAfBuvIpLPzCruP0OppvMaDCN0Fz3DuAqwzjGc6TyuVu4af/cPEtDCqE9r6U/mWqpxXCJRhEC+9F681uusBggIwjLXsY7NCxdZVVzMEFXNXWPDSGAt/QwEVC4MXLt0xJmJii5YNEGB/5fQtbFAEC2D4rvncvfC9eVfurgDcKcN1eCmCly/8aYk9/QNcaUOCf17M9OXE9aMLwxYWL2e4YwggbPJn2kROV7EptjyDZQhs/nmk5eRuAysoDIZdMLxKjIVBu29IzZXGHbjPW+MDZiw8xg6+xC7IGLTpz0kRgsygcfjEn3tfuOVaxKTpjyIqXgMTjgLBd8DAXZo33nTT+GLseeTKCfPD3WcJCoPxtM+zGD40/oafH2aGsoW3bvNrSa1i9/DVUBrhn5/1tfL9hijJeNqpj+8u7ZaicZjkuXntL1iG7yOXh/gsfHn5lcFWc1qOWx/clBQSPtzMiUJriXWeyjW/scY06c55fE9kENSWeHEUz90vaknKGYPDipz9LvSTlsG0MSmii2ealRy7oDvjC0LJveH5lz/1KVX1x0sKk15bpgPeVZ4o/e7uMwkNsVLaDYfM7aq8nJln09ZUC1tDqYQPY/w1rEcdk69aQE0FmGoqwFQLXYsOtxei+o2LEQRsmA8GrFJhFFtxOMiRlxJ8+k5RiBg2DISGjgowp4bgcjnIbgRAJgjiJjb/edEw0TbSg9/uDoat4EDobN3aRTIl3t3Bc6qpDGZnbKCclOFQjWeKPxstGoojFVSAdbI1y4wEFUavlkJx7nRR1Jzq5bBib01pBo8KsDAxDOzzt5aKwqK7XVOupt67+h1VcX44sxT44dig6LYxmC+d6t4YKuXYwlXqG0VwKs10UgEWYiadfR5oF4UMyXfDYKsVO7mR4fi+QTyOl0hUF9nFTTrRlO2TukR3Ji/4+hy8YQzIpBEGbmRUHAJUcvKcCrBQkiFcaWI4QiLQyzxJRy3gwESMtXB4EYqbno4jUwEWAuZqto5/76VxWE4BYy1MC+7tcJuduaaaCjAvTE4H6yxZAGMujMOUZn+zqWrIqOGkyXU7HawzpREctIhBPRtcKDfiFhsfBcXlYbM6Y7d1kYEwZ53sbIg1zkBCt8xcM+7DEbj87CG8jgqwbmjSWdTo0hhDCkCRn98pnXSMQ5H5JRUQbDzAmgI0W1sFWAjEdFj44hpfJJ5KwjmRdRrFmdloOdQtdkxmQUEVW5B4Hk6vm0ZcJg+ucFq8WAWYh4YxFM82jJlYjCW3Vhe2IjHIR3mCTVGTYzt2jWBOT1MB5inLcEKlN6KltGEgdYtsTuCC+4SJsmx9DWSpJMJGSufi/vT56yHrjhF0eQC+SwiZEVfSWbrh97ACF5o6q0i1gJo6Jl81FWCqqQBTTTUVYKp1DsCa1GxQLUDWhABbpeaDagGyVfTTtbHTl79N/jyn5odqfrR3DOvmPG/3bWQCtAlqvqjmqxFgbWX//7cAAwBswXXaWt+PNQAAAABJRU5ErkJgg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artnership Plu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2625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Local Level EN Operation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4" name="TextBox 3"/>
          <p:cNvSpPr txBox="1"/>
          <p:nvPr/>
        </p:nvSpPr>
        <p:spPr>
          <a:xfrm>
            <a:off x="723900" y="1905000"/>
            <a:ext cx="4838700"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Single Common Customer Flow</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Commitment of </a:t>
            </a:r>
            <a:r>
              <a:rPr lang="en-US" sz="2800" dirty="0" smtClean="0">
                <a:solidFill>
                  <a:schemeClr val="tx2"/>
                </a:solidFill>
                <a:latin typeface="Arial" panose="020B0604020202020204" pitchFamily="34" charset="0"/>
                <a:cs typeface="Arial" panose="020B0604020202020204" pitchFamily="34" charset="0"/>
              </a:rPr>
              <a:t>Workforce Development Board (WDB) </a:t>
            </a:r>
            <a:r>
              <a:rPr lang="en-US" sz="2800" dirty="0">
                <a:solidFill>
                  <a:schemeClr val="tx2"/>
                </a:solidFill>
                <a:latin typeface="Arial" panose="020B0604020202020204" pitchFamily="34" charset="0"/>
                <a:cs typeface="Arial" panose="020B0604020202020204" pitchFamily="34" charset="0"/>
              </a:rPr>
              <a:t>in Oversight</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Collaborative Local Leadership Teams</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Use Strategies of Community Engagement in Outreach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00" y="2430170"/>
            <a:ext cx="2565400" cy="2623134"/>
          </a:xfrm>
          <a:prstGeom prst="rect">
            <a:avLst/>
          </a:prstGeom>
        </p:spPr>
      </p:pic>
    </p:spTree>
    <p:extLst>
      <p:ext uri="{BB962C8B-B14F-4D97-AF65-F5344CB8AC3E}">
        <p14:creationId xmlns:p14="http://schemas.microsoft.com/office/powerpoint/2010/main" val="299628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Local EN Operation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a:p>
        </p:txBody>
      </p:sp>
      <p:sp>
        <p:nvSpPr>
          <p:cNvPr id="4" name="Rectangle 3"/>
          <p:cNvSpPr/>
          <p:nvPr/>
        </p:nvSpPr>
        <p:spPr>
          <a:xfrm>
            <a:off x="762000" y="1758678"/>
            <a:ext cx="7620000" cy="4401205"/>
          </a:xfrm>
          <a:prstGeom prst="rect">
            <a:avLst/>
          </a:prstGeom>
        </p:spPr>
        <p:txBody>
          <a:bodyPr wrap="square">
            <a:spAutoFit/>
          </a:bodyPr>
          <a:lstStyle/>
          <a:p>
            <a:r>
              <a:rPr lang="en-US" sz="2800" b="1" dirty="0">
                <a:solidFill>
                  <a:schemeClr val="tx2"/>
                </a:solidFill>
                <a:latin typeface="Arial" panose="020B0604020202020204" pitchFamily="34" charset="0"/>
                <a:cs typeface="Arial" panose="020B0604020202020204" pitchFamily="34" charset="0"/>
              </a:rPr>
              <a:t>Use of a Disability Resource Coordinator:</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Integrated into Job Center Operation</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Activities overseen collaboratively</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Facilitates cross agency services and strategies</a:t>
            </a:r>
          </a:p>
          <a:p>
            <a:pPr marL="342900" indent="-342900">
              <a:buFont typeface="Arial" panose="020B0604020202020204" pitchFamily="34" charset="0"/>
              <a:buChar char="•"/>
            </a:pPr>
            <a:r>
              <a:rPr lang="en-US" sz="2800" dirty="0" smtClean="0">
                <a:solidFill>
                  <a:schemeClr val="tx2">
                    <a:lumMod val="75000"/>
                  </a:schemeClr>
                </a:solidFill>
                <a:latin typeface="Arial" panose="020B0604020202020204" pitchFamily="34" charset="0"/>
                <a:cs typeface="Arial" panose="020B0604020202020204" pitchFamily="34" charset="0"/>
              </a:rPr>
              <a:t>Orients staff from both AJC and partner agencies to one another's services</a:t>
            </a:r>
          </a:p>
          <a:p>
            <a:pPr marL="457200" indent="-457200">
              <a:buFont typeface="Arial" panose="020B0604020202020204" pitchFamily="34" charset="0"/>
              <a:buChar char="•"/>
            </a:pPr>
            <a:r>
              <a:rPr lang="en-US" sz="2800" dirty="0" smtClean="0">
                <a:solidFill>
                  <a:schemeClr val="tx2">
                    <a:lumMod val="75000"/>
                  </a:schemeClr>
                </a:solidFill>
                <a:latin typeface="Arial" panose="020B0604020202020204" pitchFamily="34" charset="0"/>
                <a:cs typeface="Arial" panose="020B0604020202020204" pitchFamily="34" charset="0"/>
              </a:rPr>
              <a:t>Assists in making links to Career Pathways</a:t>
            </a:r>
          </a:p>
          <a:p>
            <a:pPr marL="457200" indent="-457200">
              <a:buFont typeface="Arial" panose="020B0604020202020204" pitchFamily="34" charset="0"/>
              <a:buChar char="•"/>
            </a:pPr>
            <a:r>
              <a:rPr lang="en-US" sz="2800" dirty="0" smtClean="0">
                <a:solidFill>
                  <a:schemeClr val="tx2"/>
                </a:solidFill>
                <a:latin typeface="Arial" panose="020B0604020202020204" pitchFamily="34" charset="0"/>
                <a:cs typeface="Arial" panose="020B0604020202020204" pitchFamily="34" charset="0"/>
              </a:rPr>
              <a:t>Expertise </a:t>
            </a:r>
            <a:r>
              <a:rPr lang="en-US" sz="2800" dirty="0">
                <a:solidFill>
                  <a:schemeClr val="tx2"/>
                </a:solidFill>
                <a:latin typeface="Arial" panose="020B0604020202020204" pitchFamily="34" charset="0"/>
                <a:cs typeface="Arial" panose="020B0604020202020204" pitchFamily="34" charset="0"/>
              </a:rPr>
              <a:t>in SSA Disability Benefits Planning services</a:t>
            </a:r>
          </a:p>
        </p:txBody>
      </p:sp>
    </p:spTree>
    <p:extLst>
      <p:ext uri="{BB962C8B-B14F-4D97-AF65-F5344CB8AC3E}">
        <p14:creationId xmlns:p14="http://schemas.microsoft.com/office/powerpoint/2010/main" val="229900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Local EN Operation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a:p>
        </p:txBody>
      </p:sp>
      <p:sp>
        <p:nvSpPr>
          <p:cNvPr id="4" name="TextBox 3"/>
          <p:cNvSpPr txBox="1"/>
          <p:nvPr/>
        </p:nvSpPr>
        <p:spPr>
          <a:xfrm>
            <a:off x="838200" y="2971800"/>
            <a:ext cx="7857067" cy="3108543"/>
          </a:xfrm>
          <a:prstGeom prst="rect">
            <a:avLst/>
          </a:prstGeom>
          <a:noFill/>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Common Staff Orientation</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Use of Assistive Technology</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Access to Service – WIOA Section 188</a:t>
            </a: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Tips in serving specific populations</a:t>
            </a:r>
          </a:p>
          <a:p>
            <a:pPr marL="342900" indent="-342900">
              <a:buFont typeface="Arial" panose="020B0604020202020204" pitchFamily="34" charset="0"/>
              <a:buChar char="•"/>
            </a:pPr>
            <a:r>
              <a:rPr lang="en-US" sz="2800" dirty="0" smtClean="0">
                <a:solidFill>
                  <a:schemeClr val="tx2"/>
                </a:solidFill>
                <a:latin typeface="Arial" panose="020B0604020202020204" pitchFamily="34" charset="0"/>
                <a:cs typeface="Arial" panose="020B0604020202020204" pitchFamily="34" charset="0"/>
              </a:rPr>
              <a:t>Integrated Resource Team (IRT) </a:t>
            </a:r>
            <a:r>
              <a:rPr lang="en-US" sz="2800" dirty="0">
                <a:solidFill>
                  <a:schemeClr val="tx2"/>
                </a:solidFill>
                <a:latin typeface="Arial" panose="020B0604020202020204" pitchFamily="34" charset="0"/>
                <a:cs typeface="Arial" panose="020B0604020202020204" pitchFamily="34" charset="0"/>
              </a:rPr>
              <a:t>and other </a:t>
            </a:r>
            <a:r>
              <a:rPr lang="en-US" sz="2800" dirty="0" smtClean="0">
                <a:solidFill>
                  <a:schemeClr val="tx2"/>
                </a:solidFill>
                <a:latin typeface="Arial" panose="020B0604020202020204" pitchFamily="34" charset="0"/>
                <a:cs typeface="Arial" panose="020B0604020202020204" pitchFamily="34" charset="0"/>
              </a:rPr>
              <a:t>Disability Employment Initiative (DEI) </a:t>
            </a:r>
            <a:r>
              <a:rPr lang="en-US" sz="2800" dirty="0">
                <a:solidFill>
                  <a:schemeClr val="tx2"/>
                </a:solidFill>
                <a:latin typeface="Arial" panose="020B0604020202020204" pitchFamily="34" charset="0"/>
                <a:cs typeface="Arial" panose="020B0604020202020204" pitchFamily="34" charset="0"/>
              </a:rPr>
              <a:t>Strategies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19200"/>
            <a:ext cx="6629400" cy="1568668"/>
          </a:xfrm>
          <a:prstGeom prst="rect">
            <a:avLst/>
          </a:prstGeom>
        </p:spPr>
      </p:pic>
    </p:spTree>
    <p:extLst>
      <p:ext uri="{BB962C8B-B14F-4D97-AF65-F5344CB8AC3E}">
        <p14:creationId xmlns:p14="http://schemas.microsoft.com/office/powerpoint/2010/main" val="2617730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Local EN Operation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a:p>
        </p:txBody>
      </p:sp>
      <p:sp>
        <p:nvSpPr>
          <p:cNvPr id="4" name="TextBox 3"/>
          <p:cNvSpPr txBox="1"/>
          <p:nvPr/>
        </p:nvSpPr>
        <p:spPr>
          <a:xfrm>
            <a:off x="685800" y="2090172"/>
            <a:ext cx="5486400" cy="3323987"/>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Meet Business Needs </a:t>
            </a:r>
            <a:r>
              <a:rPr lang="en-US" sz="2800" dirty="0" smtClean="0">
                <a:solidFill>
                  <a:schemeClr val="tx2"/>
                </a:solidFill>
                <a:latin typeface="Arial" panose="020B0604020202020204" pitchFamily="34" charset="0"/>
                <a:cs typeface="Arial" panose="020B0604020202020204" pitchFamily="34" charset="0"/>
              </a:rPr>
              <a:t>Together</a:t>
            </a:r>
          </a:p>
          <a:p>
            <a:endParaRPr lang="en-US" sz="1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Use of Asset </a:t>
            </a:r>
            <a:r>
              <a:rPr lang="en-US" sz="2800" dirty="0" smtClean="0">
                <a:solidFill>
                  <a:schemeClr val="tx2"/>
                </a:solidFill>
                <a:latin typeface="Arial" panose="020B0604020202020204" pitchFamily="34" charset="0"/>
                <a:cs typeface="Arial" panose="020B0604020202020204" pitchFamily="34" charset="0"/>
              </a:rPr>
              <a:t>Coalitions</a:t>
            </a:r>
          </a:p>
          <a:p>
            <a:endParaRPr lang="en-US" sz="1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Weave Financial Literacy into Job Seeker </a:t>
            </a:r>
            <a:r>
              <a:rPr lang="en-US" sz="2800" dirty="0" smtClean="0">
                <a:solidFill>
                  <a:schemeClr val="tx2"/>
                </a:solidFill>
                <a:latin typeface="Arial" panose="020B0604020202020204" pitchFamily="34" charset="0"/>
                <a:cs typeface="Arial" panose="020B0604020202020204" pitchFamily="34" charset="0"/>
              </a:rPr>
              <a:t>Workshops</a:t>
            </a:r>
          </a:p>
          <a:p>
            <a:endParaRPr lang="en-US" sz="1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Common Tools for Access to Career Pathways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430983"/>
            <a:ext cx="2133600" cy="2677656"/>
          </a:xfrm>
          <a:prstGeom prst="rect">
            <a:avLst/>
          </a:prstGeom>
        </p:spPr>
      </p:pic>
    </p:spTree>
    <p:extLst>
      <p:ext uri="{BB962C8B-B14F-4D97-AF65-F5344CB8AC3E}">
        <p14:creationId xmlns:p14="http://schemas.microsoft.com/office/powerpoint/2010/main" val="763573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Employment Network Thoughts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a:p>
        </p:txBody>
      </p:sp>
      <p:sp>
        <p:nvSpPr>
          <p:cNvPr id="4" name="TextBox 3"/>
          <p:cNvSpPr txBox="1"/>
          <p:nvPr/>
        </p:nvSpPr>
        <p:spPr>
          <a:xfrm>
            <a:off x="723900" y="1981200"/>
            <a:ext cx="76962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For DEI Activity – a good EN takes 5 to 6 years to hit “sustainability</a:t>
            </a:r>
            <a:r>
              <a:rPr lang="en-US" sz="2400" dirty="0" smtClean="0">
                <a:solidFill>
                  <a:schemeClr val="tx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With focus on sharing resources and outcomes – WIOA Performance will reflect the efforts of all partners in the Job </a:t>
            </a:r>
            <a:r>
              <a:rPr lang="en-US" sz="2400" dirty="0" smtClean="0">
                <a:solidFill>
                  <a:schemeClr val="tx2"/>
                </a:solidFill>
                <a:latin typeface="Arial" panose="020B0604020202020204" pitchFamily="34" charset="0"/>
                <a:cs typeface="Arial" panose="020B0604020202020204" pitchFamily="34" charset="0"/>
              </a:rPr>
              <a:t>Center</a:t>
            </a:r>
          </a:p>
          <a:p>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Technical Assistance is available to Workforce Leadership in operation of Employment Networks.  Consult with the EN Specialists at the Social Security Administration </a:t>
            </a:r>
            <a:r>
              <a:rPr lang="en-US" sz="2400" dirty="0">
                <a:solidFill>
                  <a:schemeClr val="tx2"/>
                </a:solidFill>
                <a:latin typeface="Arial" panose="020B0604020202020204" pitchFamily="34" charset="0"/>
                <a:cs typeface="Arial" panose="020B0604020202020204" pitchFamily="34" charset="0"/>
                <a:hlinkClick r:id="rId3"/>
              </a:rPr>
              <a:t>enservice@ssa.gov</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537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Item #3</a:t>
            </a:r>
            <a:endParaRPr lang="en-US" dirty="0"/>
          </a:p>
        </p:txBody>
      </p:sp>
      <p:sp>
        <p:nvSpPr>
          <p:cNvPr id="3" name="Content Placeholder 2"/>
          <p:cNvSpPr>
            <a:spLocks noGrp="1"/>
          </p:cNvSpPr>
          <p:nvPr>
            <p:ph idx="1"/>
          </p:nvPr>
        </p:nvSpPr>
        <p:spPr/>
        <p:txBody>
          <a:bodyPr/>
          <a:lstStyle/>
          <a:p>
            <a:pPr marL="0" indent="0" algn="ctr">
              <a:buNone/>
            </a:pPr>
            <a:r>
              <a:rPr lang="en-US" sz="5400" dirty="0">
                <a:solidFill>
                  <a:schemeClr val="accent1">
                    <a:lumMod val="75000"/>
                  </a:schemeClr>
                </a:solidFill>
              </a:rPr>
              <a:t>Customer Service and Making </a:t>
            </a:r>
            <a:r>
              <a:rPr lang="en-US" sz="5400" dirty="0" smtClean="0">
                <a:solidFill>
                  <a:schemeClr val="accent1">
                    <a:lumMod val="75000"/>
                  </a:schemeClr>
                </a:solidFill>
              </a:rPr>
              <a:t>Connections</a:t>
            </a:r>
            <a:endParaRPr lang="en-US" sz="5400" dirty="0">
              <a:solidFill>
                <a:schemeClr val="accent1">
                  <a:lumMod val="75000"/>
                </a:schemeClr>
              </a:solidFill>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 y="3962400"/>
            <a:ext cx="8029575" cy="1828800"/>
          </a:xfrm>
          <a:prstGeom prst="rect">
            <a:avLst/>
          </a:prstGeom>
        </p:spPr>
      </p:pic>
    </p:spTree>
    <p:extLst>
      <p:ext uri="{BB962C8B-B14F-4D97-AF65-F5344CB8AC3E}">
        <p14:creationId xmlns:p14="http://schemas.microsoft.com/office/powerpoint/2010/main" val="4108816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660" r="16933"/>
          <a:stretch/>
        </p:blipFill>
        <p:spPr>
          <a:xfrm flipH="1">
            <a:off x="6248400" y="1198012"/>
            <a:ext cx="2764808" cy="5018891"/>
          </a:xfrm>
          <a:prstGeom prst="rect">
            <a:avLst/>
          </a:prstGeom>
        </p:spPr>
      </p:pic>
      <p:sp>
        <p:nvSpPr>
          <p:cNvPr id="2" name="Title 1"/>
          <p:cNvSpPr>
            <a:spLocks noGrp="1"/>
          </p:cNvSpPr>
          <p:nvPr>
            <p:ph type="title"/>
          </p:nvPr>
        </p:nvSpPr>
        <p:spPr/>
        <p:txBody>
          <a:bodyPr/>
          <a:lstStyle/>
          <a:p>
            <a:r>
              <a:rPr lang="en-US" dirty="0" smtClean="0"/>
              <a:t>How it Works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515203" y="1793279"/>
            <a:ext cx="5542697" cy="4460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Arial" panose="020B0604020202020204" pitchFamily="34" charset="0"/>
              <a:buChar char="•"/>
            </a:pPr>
            <a:r>
              <a:rPr lang="en-US" sz="3200" dirty="0" smtClean="0">
                <a:solidFill>
                  <a:schemeClr val="tx1"/>
                </a:solidFill>
                <a:latin typeface="Tahoma" pitchFamily="34" charset="0"/>
              </a:rPr>
              <a:t>It’s all about Customer Service</a:t>
            </a:r>
          </a:p>
          <a:p>
            <a:pPr marL="342900" indent="-342900">
              <a:buFont typeface="Arial" panose="020B0604020202020204" pitchFamily="34" charset="0"/>
              <a:buChar char="•"/>
            </a:pPr>
            <a:r>
              <a:rPr lang="en-US" sz="3200" dirty="0" smtClean="0">
                <a:solidFill>
                  <a:schemeClr val="tx1"/>
                </a:solidFill>
                <a:latin typeface="Tahoma" pitchFamily="34" charset="0"/>
              </a:rPr>
              <a:t>Using the Tools in the Job Center</a:t>
            </a:r>
          </a:p>
          <a:p>
            <a:pPr marL="342900" indent="-342900">
              <a:buFont typeface="Arial" panose="020B0604020202020204" pitchFamily="34" charset="0"/>
              <a:buChar char="•"/>
            </a:pPr>
            <a:r>
              <a:rPr lang="en-US" sz="3200" dirty="0" smtClean="0">
                <a:solidFill>
                  <a:schemeClr val="tx1"/>
                </a:solidFill>
                <a:latin typeface="Tahoma" pitchFamily="34" charset="0"/>
              </a:rPr>
              <a:t>Connecting Future Job Candidates with Disabilities</a:t>
            </a:r>
            <a:r>
              <a:rPr lang="en-US" sz="3200" dirty="0" smtClean="0">
                <a:solidFill>
                  <a:schemeClr val="accent6"/>
                </a:solidFill>
                <a:latin typeface="Tahoma" pitchFamily="34" charset="0"/>
              </a:rPr>
              <a:t> </a:t>
            </a:r>
            <a:r>
              <a:rPr lang="en-US" sz="3200" dirty="0" smtClean="0">
                <a:solidFill>
                  <a:schemeClr val="tx1"/>
                </a:solidFill>
                <a:latin typeface="Tahoma" pitchFamily="34" charset="0"/>
              </a:rPr>
              <a:t>to Career Pathways</a:t>
            </a:r>
            <a:endParaRPr lang="en-US" sz="3200" dirty="0">
              <a:solidFill>
                <a:schemeClr val="tx1"/>
              </a:solidFill>
              <a:latin typeface="Tahoma" pitchFamily="34" charset="0"/>
            </a:endParaRPr>
          </a:p>
        </p:txBody>
      </p:sp>
    </p:spTree>
    <p:extLst>
      <p:ext uri="{BB962C8B-B14F-4D97-AF65-F5344CB8AC3E}">
        <p14:creationId xmlns:p14="http://schemas.microsoft.com/office/powerpoint/2010/main" val="1188699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in New York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4" name="TextBox 3"/>
          <p:cNvSpPr txBox="1"/>
          <p:nvPr/>
        </p:nvSpPr>
        <p:spPr>
          <a:xfrm>
            <a:off x="685800" y="1972022"/>
            <a:ext cx="5943600"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Martha is interested in re-entering work – in the Healthcare Career Pathway</a:t>
            </a:r>
          </a:p>
          <a:p>
            <a:pPr marL="342900" indent="-342900">
              <a:buFont typeface="Arial" panose="020B0604020202020204" pitchFamily="34" charset="0"/>
              <a:buChar char="•"/>
            </a:pPr>
            <a:r>
              <a:rPr lang="en-US" sz="2800" dirty="0">
                <a:solidFill>
                  <a:srgbClr val="376092"/>
                </a:solidFill>
                <a:latin typeface="Arial" panose="020B0604020202020204" pitchFamily="34" charset="0"/>
                <a:cs typeface="Arial" panose="020B0604020202020204" pitchFamily="34" charset="0"/>
              </a:rPr>
              <a:t>She has </a:t>
            </a:r>
            <a:r>
              <a:rPr lang="en-US" sz="2800" dirty="0" smtClean="0">
                <a:solidFill>
                  <a:srgbClr val="376092"/>
                </a:solidFill>
                <a:latin typeface="Arial" panose="020B0604020202020204" pitchFamily="34" charset="0"/>
                <a:cs typeface="Arial" panose="020B0604020202020204" pitchFamily="34" charset="0"/>
              </a:rPr>
              <a:t>experience working in </a:t>
            </a:r>
            <a:r>
              <a:rPr lang="en-US" sz="2800" dirty="0">
                <a:solidFill>
                  <a:srgbClr val="376092"/>
                </a:solidFill>
                <a:latin typeface="Arial" panose="020B0604020202020204" pitchFamily="34" charset="0"/>
                <a:cs typeface="Arial" panose="020B0604020202020204" pitchFamily="34" charset="0"/>
              </a:rPr>
              <a:t>Human Services</a:t>
            </a:r>
          </a:p>
          <a:p>
            <a:pPr marL="342900" indent="-342900">
              <a:buFont typeface="Arial" panose="020B0604020202020204" pitchFamily="34" charset="0"/>
              <a:buChar char="•"/>
            </a:pPr>
            <a:r>
              <a:rPr lang="en-US" sz="2800" dirty="0" smtClean="0">
                <a:solidFill>
                  <a:srgbClr val="376092"/>
                </a:solidFill>
                <a:latin typeface="Arial" panose="020B0604020202020204" pitchFamily="34" charset="0"/>
                <a:cs typeface="Arial" panose="020B0604020202020204" pitchFamily="34" charset="0"/>
              </a:rPr>
              <a:t>She developed </a:t>
            </a:r>
            <a:r>
              <a:rPr lang="en-US" sz="2800" dirty="0">
                <a:solidFill>
                  <a:srgbClr val="376092"/>
                </a:solidFill>
                <a:latin typeface="Arial" panose="020B0604020202020204" pitchFamily="34" charset="0"/>
                <a:cs typeface="Arial" panose="020B0604020202020204" pitchFamily="34" charset="0"/>
              </a:rPr>
              <a:t>m</a:t>
            </a:r>
            <a:r>
              <a:rPr lang="en-US" sz="2800" dirty="0" smtClean="0">
                <a:solidFill>
                  <a:srgbClr val="376092"/>
                </a:solidFill>
                <a:latin typeface="Arial" panose="020B0604020202020204" pitchFamily="34" charset="0"/>
                <a:cs typeface="Arial" panose="020B0604020202020204" pitchFamily="34" charset="0"/>
              </a:rPr>
              <a:t>ental health challenges that disrupted her employment</a:t>
            </a:r>
            <a:endParaRPr lang="en-US" sz="2800" dirty="0">
              <a:solidFill>
                <a:srgbClr val="37609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solidFill>
                  <a:srgbClr val="376092"/>
                </a:solidFill>
                <a:latin typeface="Arial" panose="020B0604020202020204" pitchFamily="34" charset="0"/>
                <a:cs typeface="Arial" panose="020B0604020202020204" pitchFamily="34" charset="0"/>
              </a:rPr>
              <a:t>As a result, she has not </a:t>
            </a:r>
            <a:r>
              <a:rPr lang="en-US" sz="2800" dirty="0">
                <a:solidFill>
                  <a:srgbClr val="376092"/>
                </a:solidFill>
                <a:latin typeface="Arial" panose="020B0604020202020204" pitchFamily="34" charset="0"/>
                <a:cs typeface="Arial" panose="020B0604020202020204" pitchFamily="34" charset="0"/>
              </a:rPr>
              <a:t>worked in 11 years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399" y="2743200"/>
            <a:ext cx="2505075" cy="2333625"/>
          </a:xfrm>
          <a:prstGeom prst="rect">
            <a:avLst/>
          </a:prstGeom>
        </p:spPr>
      </p:pic>
    </p:spTree>
    <p:extLst>
      <p:ext uri="{BB962C8B-B14F-4D97-AF65-F5344CB8AC3E}">
        <p14:creationId xmlns:p14="http://schemas.microsoft.com/office/powerpoint/2010/main" val="2861561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a:defRPr/>
            </a:pPr>
            <a:r>
              <a:rPr lang="en-US" altLang="en-US" dirty="0">
                <a:ln w="12700">
                  <a:noFill/>
                  <a:prstDash val="solid"/>
                </a:ln>
                <a:effectLst>
                  <a:outerShdw blurRad="38100" dist="38100" dir="2700000" algn="tl">
                    <a:srgbClr val="000000">
                      <a:alpha val="43137"/>
                    </a:srgbClr>
                  </a:outerShdw>
                </a:effectLst>
              </a:rPr>
              <a:t>Moderators</a:t>
            </a:r>
          </a:p>
        </p:txBody>
      </p:sp>
      <p:sp>
        <p:nvSpPr>
          <p:cNvPr id="7" name="Content Placeholder 2"/>
          <p:cNvSpPr txBox="1">
            <a:spLocks/>
          </p:cNvSpPr>
          <p:nvPr/>
        </p:nvSpPr>
        <p:spPr>
          <a:xfrm>
            <a:off x="2743200" y="17526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Kim Vitelli</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Deputy Administrator</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Miranda Kennedy</a:t>
            </a:r>
            <a:r>
              <a:rPr lang="en-US" altLang="en-US" sz="2000" dirty="0" smtClean="0">
                <a:latin typeface="Arial" pitchFamily="34" charset="0"/>
              </a:rPr>
              <a:t> </a:t>
            </a:r>
            <a:endParaRPr lang="en-US" altLang="en-US" sz="2000"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Director of Training for DEI,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National Disability Institute</a:t>
            </a:r>
          </a:p>
        </p:txBody>
      </p:sp>
      <p:sp>
        <p:nvSpPr>
          <p:cNvPr id="5125"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B58A8F61-845A-4AD5-AAB2-B72E15659B68}" type="slidenum">
              <a:rPr lang="en-US" altLang="en-US" sz="1200">
                <a:solidFill>
                  <a:schemeClr val="tx1"/>
                </a:solidFill>
              </a:rPr>
              <a:pPr algn="r" eaLnBrk="1" hangingPunct="1">
                <a:spcBef>
                  <a:spcPct val="0"/>
                </a:spcBef>
                <a:spcAft>
                  <a:spcPct val="0"/>
                </a:spcAft>
                <a:buFontTx/>
                <a:buNone/>
              </a:pPr>
              <a:t>3</a:t>
            </a:fld>
            <a:endParaRPr lang="en-US" altLang="en-US" sz="1200">
              <a:solidFill>
                <a:schemeClr val="tx1"/>
              </a:solidFill>
            </a:endParaRPr>
          </a:p>
        </p:txBody>
      </p:sp>
      <p:sp>
        <p:nvSpPr>
          <p:cNvPr id="5126"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901440"/>
            <a:ext cx="1219200" cy="14325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752600"/>
            <a:ext cx="1219200" cy="1447800"/>
          </a:xfrm>
          <a:prstGeom prst="rect">
            <a:avLst/>
          </a:prstGeom>
        </p:spPr>
      </p:pic>
    </p:spTree>
    <p:extLst>
      <p:ext uri="{BB962C8B-B14F-4D97-AF65-F5344CB8AC3E}">
        <p14:creationId xmlns:p14="http://schemas.microsoft.com/office/powerpoint/2010/main" val="4128523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in New York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4" name="TextBox 3"/>
          <p:cNvSpPr txBox="1"/>
          <p:nvPr/>
        </p:nvSpPr>
        <p:spPr>
          <a:xfrm>
            <a:off x="647700" y="3041571"/>
            <a:ext cx="78486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Martha </a:t>
            </a:r>
            <a:r>
              <a:rPr lang="en-US" sz="2200" dirty="0" smtClean="0">
                <a:solidFill>
                  <a:schemeClr val="tx2"/>
                </a:solidFill>
                <a:latin typeface="Arial" panose="020B0604020202020204" pitchFamily="34" charset="0"/>
                <a:cs typeface="Arial" panose="020B0604020202020204" pitchFamily="34" charset="0"/>
              </a:rPr>
              <a:t>came into the Career Center and disclosed that she was on SSI/SSDI</a:t>
            </a:r>
          </a:p>
          <a:p>
            <a:pPr marL="342900" indent="-342900">
              <a:buFont typeface="Arial" panose="020B0604020202020204" pitchFamily="34" charset="0"/>
              <a:buChar char="•"/>
            </a:pPr>
            <a:r>
              <a:rPr lang="en-US" sz="2200" dirty="0" smtClean="0">
                <a:solidFill>
                  <a:schemeClr val="tx2"/>
                </a:solidFill>
                <a:latin typeface="Arial" panose="020B0604020202020204" pitchFamily="34" charset="0"/>
                <a:cs typeface="Arial" panose="020B0604020202020204" pitchFamily="34" charset="0"/>
              </a:rPr>
              <a:t>She was referred to meet with Lauraine, who works at the Center and is a certified benefits planner</a:t>
            </a:r>
            <a:endParaRPr lang="en-US" sz="2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solidFill>
                  <a:schemeClr val="tx2"/>
                </a:solidFill>
                <a:latin typeface="Arial" panose="020B0604020202020204" pitchFamily="34" charset="0"/>
                <a:cs typeface="Arial" panose="020B0604020202020204" pitchFamily="34" charset="0"/>
              </a:rPr>
              <a:t>Received an initial </a:t>
            </a:r>
            <a:r>
              <a:rPr lang="en-US" sz="2200" dirty="0">
                <a:solidFill>
                  <a:schemeClr val="tx2"/>
                </a:solidFill>
                <a:latin typeface="Arial" panose="020B0604020202020204" pitchFamily="34" charset="0"/>
                <a:cs typeface="Arial" panose="020B0604020202020204" pitchFamily="34" charset="0"/>
              </a:rPr>
              <a:t>assessment and Benefits Advisement</a:t>
            </a:r>
          </a:p>
          <a:p>
            <a:pPr marL="342900" indent="-342900">
              <a:buFont typeface="Arial" panose="020B0604020202020204" pitchFamily="34" charset="0"/>
              <a:buChar char="•"/>
            </a:pPr>
            <a:r>
              <a:rPr lang="en-US" sz="2200" dirty="0" smtClean="0">
                <a:solidFill>
                  <a:schemeClr val="tx2"/>
                </a:solidFill>
                <a:latin typeface="Arial" panose="020B0604020202020204" pitchFamily="34" charset="0"/>
                <a:cs typeface="Arial" panose="020B0604020202020204" pitchFamily="34" charset="0"/>
              </a:rPr>
              <a:t>Developed a Career Objective</a:t>
            </a:r>
            <a:endParaRPr lang="en-US" sz="22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solidFill>
                  <a:schemeClr val="tx2"/>
                </a:solidFill>
                <a:latin typeface="Arial" panose="020B0604020202020204" pitchFamily="34" charset="0"/>
                <a:cs typeface="Arial" panose="020B0604020202020204" pitchFamily="34" charset="0"/>
              </a:rPr>
              <a:t>Started out in activities </a:t>
            </a:r>
            <a:r>
              <a:rPr lang="en-US" sz="2200" dirty="0">
                <a:solidFill>
                  <a:schemeClr val="tx2"/>
                </a:solidFill>
                <a:latin typeface="Arial" panose="020B0604020202020204" pitchFamily="34" charset="0"/>
                <a:cs typeface="Arial" panose="020B0604020202020204" pitchFamily="34" charset="0"/>
              </a:rPr>
              <a:t>that involved working with and around people</a:t>
            </a:r>
          </a:p>
          <a:p>
            <a:pPr marL="3429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Next step – Part-time job with a staffing agency as a health care recruiter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962" y="1460755"/>
            <a:ext cx="3371850" cy="1186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1501281"/>
            <a:ext cx="1752604" cy="11052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182356"/>
            <a:ext cx="2619375" cy="1743075"/>
          </a:xfrm>
          <a:prstGeom prst="rect">
            <a:avLst/>
          </a:prstGeom>
        </p:spPr>
      </p:pic>
    </p:spTree>
    <p:extLst>
      <p:ext uri="{BB962C8B-B14F-4D97-AF65-F5344CB8AC3E}">
        <p14:creationId xmlns:p14="http://schemas.microsoft.com/office/powerpoint/2010/main" val="1880286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in New York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a:p>
        </p:txBody>
      </p:sp>
      <p:sp>
        <p:nvSpPr>
          <p:cNvPr id="5" name="Footer Placeholder 4"/>
          <p:cNvSpPr>
            <a:spLocks noGrp="1"/>
          </p:cNvSpPr>
          <p:nvPr>
            <p:ph type="ftr" sz="quarter" idx="11"/>
          </p:nvPr>
        </p:nvSpPr>
        <p:spPr>
          <a:xfrm>
            <a:off x="3124199" y="6416675"/>
            <a:ext cx="2895600" cy="365125"/>
          </a:xfrm>
        </p:spPr>
        <p:txBody>
          <a:bodyPr/>
          <a:lstStyle/>
          <a:p>
            <a:r>
              <a:rPr lang="en-US" dirty="0" smtClean="0"/>
              <a:t>#</a:t>
            </a:r>
            <a:endParaRPr lang="en-US" dirty="0"/>
          </a:p>
        </p:txBody>
      </p:sp>
      <p:sp>
        <p:nvSpPr>
          <p:cNvPr id="4" name="TextBox 3"/>
          <p:cNvSpPr txBox="1"/>
          <p:nvPr/>
        </p:nvSpPr>
        <p:spPr>
          <a:xfrm>
            <a:off x="457200" y="1852922"/>
            <a:ext cx="47244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Second Job as an adjunct instructor at a college</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Completed training in medical coding</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Had assistance in on-line classes and in completing certification testing</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Now working as a Healthcare </a:t>
            </a:r>
            <a:r>
              <a:rPr lang="en-US" sz="2400" dirty="0" smtClean="0">
                <a:solidFill>
                  <a:schemeClr val="tx2"/>
                </a:solidFill>
                <a:latin typeface="Arial" panose="020B0604020202020204" pitchFamily="34" charset="0"/>
                <a:cs typeface="Arial" panose="020B0604020202020204" pitchFamily="34" charset="0"/>
              </a:rPr>
              <a:t>Instructor earning $75,000 </a:t>
            </a:r>
            <a:r>
              <a:rPr lang="en-US" sz="2400" dirty="0">
                <a:solidFill>
                  <a:schemeClr val="tx2"/>
                </a:solidFill>
                <a:latin typeface="Arial" panose="020B0604020202020204" pitchFamily="34" charset="0"/>
                <a:cs typeface="Arial" panose="020B0604020202020204" pitchFamily="34" charset="0"/>
              </a:rPr>
              <a:t>a year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344193"/>
            <a:ext cx="1447799" cy="1686720"/>
          </a:xfrm>
          <a:prstGeom prst="rect">
            <a:avLst/>
          </a:prstGeom>
        </p:spPr>
      </p:pic>
      <p:pic>
        <p:nvPicPr>
          <p:cNvPr id="3074" name="Picture 2" descr="http://www.michianahealthcare.com/wp-content/uploads/2013/10/instructor-cours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338" y="3059638"/>
            <a:ext cx="3390899" cy="1019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211" y="4266674"/>
            <a:ext cx="2314575" cy="1533525"/>
          </a:xfrm>
          <a:prstGeom prst="rect">
            <a:avLst/>
          </a:prstGeom>
        </p:spPr>
      </p:pic>
    </p:spTree>
    <p:extLst>
      <p:ext uri="{BB962C8B-B14F-4D97-AF65-F5344CB8AC3E}">
        <p14:creationId xmlns:p14="http://schemas.microsoft.com/office/powerpoint/2010/main" val="3788996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Martha’s Success Strengthens the Job Center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4" name="TextBox 3"/>
          <p:cNvSpPr txBox="1"/>
          <p:nvPr/>
        </p:nvSpPr>
        <p:spPr>
          <a:xfrm>
            <a:off x="508000" y="1523028"/>
            <a:ext cx="79248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service identified ways to engage Martha in the Healthcare Career Pathway, using a variety of stepping stones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After several stops, Martha has met her initial Career Objective</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Should she wish, she has options to go further down the Pathway</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As a result of the ticket assignment, the Job Center will generate up to $25,000 over the next 4 years. </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These outcomes, along with those of other ticket holders served in the center, will be reinvested to increase the capacity of the service system to include people with disabilities in Career Pathways.  </a:t>
            </a:r>
          </a:p>
        </p:txBody>
      </p:sp>
    </p:spTree>
    <p:extLst>
      <p:ext uri="{BB962C8B-B14F-4D97-AF65-F5344CB8AC3E}">
        <p14:creationId xmlns:p14="http://schemas.microsoft.com/office/powerpoint/2010/main" val="2485611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in Iowa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4" name="TextBox 3"/>
          <p:cNvSpPr txBox="1"/>
          <p:nvPr/>
        </p:nvSpPr>
        <p:spPr>
          <a:xfrm>
            <a:off x="601579" y="1735061"/>
            <a:ext cx="5570621"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Joe is 25 and interested in the Skilled Trades</a:t>
            </a:r>
          </a:p>
          <a:p>
            <a:pPr marL="342900" indent="-342900">
              <a:buFont typeface="Arial" panose="020B0604020202020204" pitchFamily="34" charset="0"/>
              <a:buChar char="•"/>
            </a:pPr>
            <a:r>
              <a:rPr lang="en-US" sz="2800" dirty="0" smtClean="0">
                <a:solidFill>
                  <a:schemeClr val="tx2"/>
                </a:solidFill>
                <a:latin typeface="Arial" panose="020B0604020202020204" pitchFamily="34" charset="0"/>
                <a:cs typeface="Arial" panose="020B0604020202020204" pitchFamily="34" charset="0"/>
              </a:rPr>
              <a:t>He experienced a head </a:t>
            </a:r>
            <a:r>
              <a:rPr lang="en-US" sz="2800" dirty="0">
                <a:solidFill>
                  <a:schemeClr val="tx2"/>
                </a:solidFill>
                <a:latin typeface="Arial" panose="020B0604020202020204" pitchFamily="34" charset="0"/>
                <a:cs typeface="Arial" panose="020B0604020202020204" pitchFamily="34" charset="0"/>
              </a:rPr>
              <a:t>injury when he was 19</a:t>
            </a:r>
          </a:p>
          <a:p>
            <a:pPr marL="342900" indent="-342900">
              <a:buFont typeface="Arial" panose="020B0604020202020204" pitchFamily="34" charset="0"/>
              <a:buChar char="•"/>
            </a:pPr>
            <a:r>
              <a:rPr lang="en-US" sz="2800" dirty="0" smtClean="0">
                <a:solidFill>
                  <a:schemeClr val="tx2"/>
                </a:solidFill>
                <a:latin typeface="Arial" panose="020B0604020202020204" pitchFamily="34" charset="0"/>
                <a:cs typeface="Arial" panose="020B0604020202020204" pitchFamily="34" charset="0"/>
              </a:rPr>
              <a:t>Has a conviction for Operating a motor vehicle while intoxicated (OWI)</a:t>
            </a:r>
            <a:endParaRPr lang="en-US" sz="28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Met </a:t>
            </a:r>
            <a:r>
              <a:rPr lang="en-US" sz="2800" dirty="0" smtClean="0">
                <a:solidFill>
                  <a:schemeClr val="tx2"/>
                </a:solidFill>
                <a:latin typeface="Arial" panose="020B0604020202020204" pitchFamily="34" charset="0"/>
                <a:cs typeface="Arial" panose="020B0604020202020204" pitchFamily="34" charset="0"/>
              </a:rPr>
              <a:t>with a benefits planner (Brian) at </a:t>
            </a:r>
            <a:r>
              <a:rPr lang="en-US" sz="2800" dirty="0">
                <a:solidFill>
                  <a:schemeClr val="tx2"/>
                </a:solidFill>
                <a:latin typeface="Arial" panose="020B0604020202020204" pitchFamily="34" charset="0"/>
                <a:cs typeface="Arial" panose="020B0604020202020204" pitchFamily="34" charset="0"/>
              </a:rPr>
              <a:t>the </a:t>
            </a:r>
            <a:r>
              <a:rPr lang="en-US" sz="2800" dirty="0" smtClean="0">
                <a:solidFill>
                  <a:schemeClr val="tx2"/>
                </a:solidFill>
                <a:latin typeface="Arial" panose="020B0604020202020204" pitchFamily="34" charset="0"/>
                <a:cs typeface="Arial" panose="020B0604020202020204" pitchFamily="34" charset="0"/>
              </a:rPr>
              <a:t>Career Center</a:t>
            </a:r>
            <a:r>
              <a:rPr lang="en-US" sz="2800" dirty="0">
                <a:solidFill>
                  <a:schemeClr val="tx2"/>
                </a:solidFill>
                <a:latin typeface="Arial" panose="020B0604020202020204" pitchFamily="34" charset="0"/>
                <a:cs typeface="Arial" panose="020B0604020202020204" pitchFamily="34" charset="0"/>
              </a:rPr>
              <a:t>, established a service plan and assigned his ticket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931" y="1875807"/>
            <a:ext cx="1950720" cy="1063752"/>
          </a:xfrm>
          <a:prstGeom prst="rect">
            <a:avLst/>
          </a:prstGeom>
        </p:spPr>
      </p:pic>
      <p:pic>
        <p:nvPicPr>
          <p:cNvPr id="2050" name="Picture 2" descr="https://pbs.twimg.com/profile_images/2562688350/2iyuebfageq8j1bktefg.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459" y="3048000"/>
            <a:ext cx="2157664" cy="152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8666" y="4634325"/>
            <a:ext cx="1619250" cy="862012"/>
          </a:xfrm>
          <a:prstGeom prst="rect">
            <a:avLst/>
          </a:prstGeom>
        </p:spPr>
      </p:pic>
    </p:spTree>
    <p:extLst>
      <p:ext uri="{BB962C8B-B14F-4D97-AF65-F5344CB8AC3E}">
        <p14:creationId xmlns:p14="http://schemas.microsoft.com/office/powerpoint/2010/main" val="80034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in Iowa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4" name="TextBox 3"/>
          <p:cNvSpPr txBox="1"/>
          <p:nvPr/>
        </p:nvSpPr>
        <p:spPr>
          <a:xfrm>
            <a:off x="511087" y="2912953"/>
            <a:ext cx="7848600" cy="3108543"/>
          </a:xfrm>
          <a:prstGeom prst="rect">
            <a:avLst/>
          </a:prstGeom>
          <a:noFill/>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Part-Time Position at Lowe’s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Working around building materials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Contact with building contractors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Opportunity to pay off fees and regain driver’s </a:t>
            </a:r>
            <a:r>
              <a:rPr lang="en-US" sz="2400" dirty="0" smtClean="0">
                <a:solidFill>
                  <a:schemeClr val="tx2"/>
                </a:solidFill>
                <a:latin typeface="Arial" panose="020B0604020202020204" pitchFamily="34" charset="0"/>
                <a:cs typeface="Arial" panose="020B0604020202020204" pitchFamily="34" charset="0"/>
              </a:rPr>
              <a:t>license</a:t>
            </a:r>
          </a:p>
          <a:p>
            <a:endParaRPr lang="en-US" sz="2400"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Service Team consulted with Apprenticeship Programs – Introduced Joe to the Plumber’s and Steamfitter’s Apprenticeship Program</a:t>
            </a:r>
          </a:p>
        </p:txBody>
      </p:sp>
      <p:sp>
        <p:nvSpPr>
          <p:cNvPr id="6" name="AutoShape 2" descr="Image result for Low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07" y="1604853"/>
            <a:ext cx="2286000" cy="1308100"/>
          </a:xfrm>
          <a:prstGeom prst="rect">
            <a:avLst/>
          </a:prstGeom>
        </p:spPr>
      </p:pic>
    </p:spTree>
    <p:extLst>
      <p:ext uri="{BB962C8B-B14F-4D97-AF65-F5344CB8AC3E}">
        <p14:creationId xmlns:p14="http://schemas.microsoft.com/office/powerpoint/2010/main" val="3810640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in Iowa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35</a:t>
            </a:fld>
            <a:endParaRPr lang="en-US"/>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4" name="TextBox 3"/>
          <p:cNvSpPr txBox="1"/>
          <p:nvPr/>
        </p:nvSpPr>
        <p:spPr>
          <a:xfrm>
            <a:off x="381000" y="1523028"/>
            <a:ext cx="63246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Joe is in a Plumbing Apprenticeship</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After 9 months – Brian continues to provide Benefits Planning and other long term supports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Over the next 4 to 5 years, the Workforce Development Board and Leadership will generate up to $25,000 in payments from SSA as a result of Joe’s success</a:t>
            </a:r>
          </a:p>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This region will invest these payments, along with those generated from other like Joe, into the service system so more Iowans with disabilities will be able to access Career Pathways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286000"/>
            <a:ext cx="2362200" cy="2209800"/>
          </a:xfrm>
          <a:prstGeom prst="rect">
            <a:avLst/>
          </a:prstGeom>
        </p:spPr>
      </p:pic>
    </p:spTree>
    <p:extLst>
      <p:ext uri="{BB962C8B-B14F-4D97-AF65-F5344CB8AC3E}">
        <p14:creationId xmlns:p14="http://schemas.microsoft.com/office/powerpoint/2010/main" val="1096012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Item #4</a:t>
            </a:r>
            <a:endParaRPr lang="en-US" dirty="0"/>
          </a:p>
        </p:txBody>
      </p:sp>
      <p:sp>
        <p:nvSpPr>
          <p:cNvPr id="3" name="Content Placeholder 2"/>
          <p:cNvSpPr>
            <a:spLocks noGrp="1"/>
          </p:cNvSpPr>
          <p:nvPr>
            <p:ph idx="1"/>
          </p:nvPr>
        </p:nvSpPr>
        <p:spPr>
          <a:xfrm>
            <a:off x="457200" y="1600200"/>
            <a:ext cx="5562600" cy="4525963"/>
          </a:xfrm>
        </p:spPr>
        <p:txBody>
          <a:bodyPr>
            <a:normAutofit fontScale="92500"/>
          </a:bodyPr>
          <a:lstStyle/>
          <a:p>
            <a:pPr marL="0" indent="0" algn="ctr">
              <a:buNone/>
            </a:pPr>
            <a:r>
              <a:rPr lang="en-US" sz="5400" dirty="0">
                <a:solidFill>
                  <a:schemeClr val="accent1">
                    <a:lumMod val="75000"/>
                  </a:schemeClr>
                </a:solidFill>
              </a:rPr>
              <a:t>How Success as a Workforce EN will Increase Access to Career Pathways for Others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624" y="1905000"/>
            <a:ext cx="2390775" cy="3505200"/>
          </a:xfrm>
          <a:prstGeom prst="rect">
            <a:avLst/>
          </a:prstGeom>
        </p:spPr>
      </p:pic>
    </p:spTree>
    <p:extLst>
      <p:ext uri="{BB962C8B-B14F-4D97-AF65-F5344CB8AC3E}">
        <p14:creationId xmlns:p14="http://schemas.microsoft.com/office/powerpoint/2010/main" val="245107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55342623"/>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665328" y="3009331"/>
            <a:ext cx="6781800" cy="3170099"/>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0</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1</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5</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8</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12</a:t>
            </a:r>
            <a:endParaRPr lang="en-US" sz="2400" dirty="0">
              <a:solidFill>
                <a:schemeClr val="accent1">
                  <a:lumMod val="75000"/>
                </a:schemeClr>
              </a:solidFill>
              <a:latin typeface="Arial" pitchFamily="34" charset="0"/>
              <a:cs typeface="Arial"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114800"/>
            <a:ext cx="2460953" cy="2293005"/>
          </a:xfrm>
          <a:prstGeom prst="rect">
            <a:avLst/>
          </a:prstGeom>
        </p:spPr>
      </p:pic>
    </p:spTree>
    <p:extLst>
      <p:ext uri="{BB962C8B-B14F-4D97-AF65-F5344CB8AC3E}">
        <p14:creationId xmlns:p14="http://schemas.microsoft.com/office/powerpoint/2010/main" val="360749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8" y="1194321"/>
            <a:ext cx="3683000" cy="2762250"/>
          </a:xfrm>
          <a:prstGeom prst="rect">
            <a:avLst/>
          </a:prstGeom>
        </p:spPr>
      </p:pic>
      <p:sp>
        <p:nvSpPr>
          <p:cNvPr id="2" name="Title 1"/>
          <p:cNvSpPr>
            <a:spLocks noGrp="1"/>
          </p:cNvSpPr>
          <p:nvPr>
            <p:ph type="title"/>
          </p:nvPr>
        </p:nvSpPr>
        <p:spPr/>
        <p:txBody>
          <a:bodyPr/>
          <a:lstStyle/>
          <a:p>
            <a:r>
              <a:rPr lang="en-US" dirty="0" smtClean="0"/>
              <a:t>Paying it Ahead to Increase Opportunities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a:p>
        </p:txBody>
      </p:sp>
      <p:sp>
        <p:nvSpPr>
          <p:cNvPr id="7" name="Rounded Rectangle 6"/>
          <p:cNvSpPr/>
          <p:nvPr/>
        </p:nvSpPr>
        <p:spPr>
          <a:xfrm>
            <a:off x="3505200" y="1811303"/>
            <a:ext cx="5130042" cy="4188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2000" dirty="0" smtClean="0">
                <a:solidFill>
                  <a:schemeClr val="tx1"/>
                </a:solidFill>
                <a:latin typeface="Tahoma" pitchFamily="34" charset="0"/>
              </a:rPr>
              <a:t>Martha and Joe are examples of how two different workforce regions in two very different states used the services necessary for Employment Network Success to engage people in Career Pathways.</a:t>
            </a:r>
          </a:p>
          <a:p>
            <a:endParaRPr lang="en-US" sz="2000" dirty="0">
              <a:solidFill>
                <a:schemeClr val="tx1"/>
              </a:solidFill>
              <a:latin typeface="Tahoma" pitchFamily="34" charset="0"/>
            </a:endParaRPr>
          </a:p>
          <a:p>
            <a:r>
              <a:rPr lang="en-US" sz="2000" dirty="0" smtClean="0">
                <a:solidFill>
                  <a:schemeClr val="tx1"/>
                </a:solidFill>
                <a:latin typeface="Tahoma" pitchFamily="34" charset="0"/>
              </a:rPr>
              <a:t>Martha and Joe’s success create resources for the Workforce Development Boards to make it possible for others with disabilities to also access the same Career Pathways.</a:t>
            </a:r>
            <a:endParaRPr lang="en-US" sz="2000" dirty="0">
              <a:solidFill>
                <a:schemeClr val="tx1"/>
              </a:solidFill>
              <a:latin typeface="Tahoma" pitchFamily="34" charset="0"/>
            </a:endParaRPr>
          </a:p>
        </p:txBody>
      </p:sp>
    </p:spTree>
    <p:extLst>
      <p:ext uri="{BB962C8B-B14F-4D97-AF65-F5344CB8AC3E}">
        <p14:creationId xmlns:p14="http://schemas.microsoft.com/office/powerpoint/2010/main" val="1529451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Simple Investments You Can Make Right Away</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Provide Physical and Program Access Training to Job Center Staff</a:t>
            </a:r>
          </a:p>
          <a:p>
            <a:r>
              <a:rPr lang="en-US" sz="2400" dirty="0" smtClean="0"/>
              <a:t>Engage a partner staff person to coordinate ticket activity within service flow</a:t>
            </a:r>
          </a:p>
          <a:p>
            <a:r>
              <a:rPr lang="en-US" sz="2400" dirty="0" smtClean="0"/>
              <a:t>Indicate in outreach information that the Job Center is an EN</a:t>
            </a:r>
          </a:p>
          <a:p>
            <a:r>
              <a:rPr lang="en-US" sz="2400" dirty="0" smtClean="0"/>
              <a:t>Establish a Board Committee to address career pathways, employment and disability.  This committee can reflect partner agency expertise to strengthen EN operation and investments of ticket income</a:t>
            </a:r>
          </a:p>
          <a:p>
            <a:r>
              <a:rPr lang="en-US" sz="2400" dirty="0" smtClean="0"/>
              <a:t>Include Financial Skills assessment in your center’s staff assisted core services</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39</a:t>
            </a:fld>
            <a:endParaRPr lang="en-US" dirty="0"/>
          </a:p>
        </p:txBody>
      </p:sp>
    </p:spTree>
    <p:extLst>
      <p:ext uri="{BB962C8B-B14F-4D97-AF65-F5344CB8AC3E}">
        <p14:creationId xmlns:p14="http://schemas.microsoft.com/office/powerpoint/2010/main" val="241563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2418496" y="1752600"/>
            <a:ext cx="6380897" cy="3785652"/>
          </a:xfrm>
          <a:prstGeom prst="rect">
            <a:avLst/>
          </a:prstGeom>
          <a:noFill/>
        </p:spPr>
        <p:txBody>
          <a:bodyPr wrap="square" rtlCol="0">
            <a:spAutoFit/>
          </a:bodyPr>
          <a:lstStyle/>
          <a:p>
            <a:pPr marL="514350" lvl="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How your </a:t>
            </a:r>
            <a:r>
              <a:rPr lang="en-US" sz="2400" dirty="0" smtClean="0">
                <a:solidFill>
                  <a:schemeClr val="tx2"/>
                </a:solidFill>
                <a:latin typeface="Arial" panose="020B0604020202020204" pitchFamily="34" charset="0"/>
                <a:cs typeface="Arial" panose="020B0604020202020204" pitchFamily="34" charset="0"/>
              </a:rPr>
              <a:t>Workforce Employment Network (EN) activity </a:t>
            </a:r>
            <a:r>
              <a:rPr lang="en-US" sz="2400" dirty="0">
                <a:solidFill>
                  <a:schemeClr val="tx2"/>
                </a:solidFill>
                <a:latin typeface="Arial" panose="020B0604020202020204" pitchFamily="34" charset="0"/>
                <a:cs typeface="Arial" panose="020B0604020202020204" pitchFamily="34" charset="0"/>
              </a:rPr>
              <a:t>strengthens access to Career Pathways</a:t>
            </a:r>
            <a:r>
              <a:rPr lang="en-US" sz="2400" dirty="0" smtClean="0">
                <a:solidFill>
                  <a:schemeClr val="tx2"/>
                </a:solidFill>
                <a:latin typeface="Arial" panose="020B0604020202020204" pitchFamily="34" charset="0"/>
                <a:cs typeface="Arial" panose="020B0604020202020204" pitchFamily="34" charset="0"/>
              </a:rPr>
              <a:t>.</a:t>
            </a:r>
          </a:p>
          <a:p>
            <a:pPr marL="514350" lvl="0" indent="-514350">
              <a:buFont typeface="+mj-lt"/>
              <a:buAutoNum type="arabicPeriod"/>
            </a:pPr>
            <a:endParaRPr lang="en-US" sz="2400" dirty="0">
              <a:solidFill>
                <a:schemeClr val="tx2"/>
              </a:solidFill>
              <a:latin typeface="Arial" panose="020B0604020202020204" pitchFamily="34" charset="0"/>
              <a:cs typeface="Arial" panose="020B0604020202020204" pitchFamily="34" charset="0"/>
            </a:endParaRPr>
          </a:p>
          <a:p>
            <a:pPr marL="514350" lvl="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Information on how you can use the flexible resources generated by your EN to address gaps in your service system </a:t>
            </a:r>
            <a:endParaRPr lang="en-US" sz="2400" dirty="0" smtClean="0">
              <a:solidFill>
                <a:schemeClr val="tx2"/>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chemeClr val="tx2"/>
              </a:solidFill>
              <a:latin typeface="Arial" panose="020B0604020202020204" pitchFamily="34" charset="0"/>
              <a:cs typeface="Arial" panose="020B0604020202020204" pitchFamily="34" charset="0"/>
            </a:endParaRPr>
          </a:p>
          <a:p>
            <a:pPr marL="514350" lvl="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The importance of benefits planning and asset development in Career Pathways</a:t>
            </a: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Advanced Investments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Purchase Assistive Technology for Job Center</a:t>
            </a:r>
          </a:p>
          <a:p>
            <a:r>
              <a:rPr lang="en-US" sz="2400" dirty="0" smtClean="0"/>
              <a:t>Connect with or develop an Asset Coalition</a:t>
            </a:r>
          </a:p>
          <a:p>
            <a:r>
              <a:rPr lang="en-US" sz="2400" dirty="0" smtClean="0"/>
              <a:t>Establish workshops targeted for SSA disability beneficiaries that address employment and benefits</a:t>
            </a:r>
          </a:p>
          <a:p>
            <a:r>
              <a:rPr lang="en-US" sz="2400" dirty="0" smtClean="0"/>
              <a:t>Work with Community Partners to conduct outreach events that promote Job Center services to individuals with disabilities</a:t>
            </a:r>
          </a:p>
          <a:p>
            <a:r>
              <a:rPr lang="en-US" sz="2400" dirty="0" smtClean="0"/>
              <a:t>Develop the Integrated Resource Team strategy among Job Center partner agencies, to be developed individually to support job seekers with disabilities in accessing career pathways and meeting their career objectives</a:t>
            </a:r>
          </a:p>
          <a:p>
            <a:endParaRPr lang="en-US" sz="2400" dirty="0" smtClean="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40</a:t>
            </a:fld>
            <a:endParaRPr lang="en-US" dirty="0"/>
          </a:p>
        </p:txBody>
      </p:sp>
    </p:spTree>
    <p:extLst>
      <p:ext uri="{BB962C8B-B14F-4D97-AF65-F5344CB8AC3E}">
        <p14:creationId xmlns:p14="http://schemas.microsoft.com/office/powerpoint/2010/main" val="1829768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You’re Really Cooking……</a:t>
            </a:r>
            <a:endParaRPr lang="en-US" dirty="0"/>
          </a:p>
        </p:txBody>
      </p:sp>
      <p:sp>
        <p:nvSpPr>
          <p:cNvPr id="3" name="Content Placeholder 2"/>
          <p:cNvSpPr>
            <a:spLocks noGrp="1"/>
          </p:cNvSpPr>
          <p:nvPr>
            <p:ph idx="1"/>
          </p:nvPr>
        </p:nvSpPr>
        <p:spPr/>
        <p:txBody>
          <a:bodyPr/>
          <a:lstStyle/>
          <a:p>
            <a:r>
              <a:rPr lang="en-US" dirty="0" smtClean="0"/>
              <a:t>Use the Ticket Payments to support the addition of a Disability Resource Coordinator to the service team</a:t>
            </a:r>
          </a:p>
          <a:p>
            <a:r>
              <a:rPr lang="en-US" dirty="0" smtClean="0"/>
              <a:t>Add Benefits Planning Advisement to your Job Center services</a:t>
            </a:r>
          </a:p>
          <a:p>
            <a:r>
              <a:rPr lang="en-US" dirty="0" smtClean="0"/>
              <a:t>Develop Financial Coaching as a Job Center service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41</a:t>
            </a:fld>
            <a:endParaRPr lang="en-US" dirty="0"/>
          </a:p>
        </p:txBody>
      </p:sp>
    </p:spTree>
    <p:extLst>
      <p:ext uri="{BB962C8B-B14F-4D97-AF65-F5344CB8AC3E}">
        <p14:creationId xmlns:p14="http://schemas.microsoft.com/office/powerpoint/2010/main" val="3246441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81001" y="2172593"/>
            <a:ext cx="7458806" cy="3600986"/>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Workforce Innovations and Opportunity Act (WIOA) Vision and Career Pathways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Lessons Learned in Workforce Employment Network (EN) Operation</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Customer Service and Making Connections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How Success as a Workforce EN will Increase Access to Career Pathways for Others</a:t>
            </a:r>
          </a:p>
        </p:txBody>
      </p:sp>
    </p:spTree>
    <p:extLst>
      <p:ext uri="{BB962C8B-B14F-4D97-AF65-F5344CB8AC3E}">
        <p14:creationId xmlns:p14="http://schemas.microsoft.com/office/powerpoint/2010/main" val="492160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133600"/>
            <a:ext cx="8229600" cy="4267200"/>
          </a:xfrm>
        </p:spPr>
        <p:txBody>
          <a:bodyPr>
            <a:normAutofit fontScale="70000" lnSpcReduction="20000"/>
          </a:bodyPr>
          <a:lstStyle/>
          <a:p>
            <a:pPr lvl="0"/>
            <a:r>
              <a:rPr lang="en-US" sz="2800" dirty="0"/>
              <a:t>Choose Work Site</a:t>
            </a:r>
          </a:p>
          <a:p>
            <a:r>
              <a:rPr lang="en-US" sz="2800" u="sng" dirty="0">
                <a:hlinkClick r:id="rId4"/>
              </a:rPr>
              <a:t>www.choosework.net</a:t>
            </a:r>
            <a:endParaRPr lang="en-US" sz="2800" dirty="0"/>
          </a:p>
          <a:p>
            <a:pPr lvl="0"/>
            <a:r>
              <a:rPr lang="en-US" sz="2800" dirty="0"/>
              <a:t>Introduction to Employment Network and How to Become one - Webinar</a:t>
            </a:r>
          </a:p>
          <a:p>
            <a:r>
              <a:rPr lang="en-US" sz="2800" u="sng" dirty="0">
                <a:hlinkClick r:id="rId5"/>
              </a:rPr>
              <a:t>https://www.workforce3one.org/view/5001330446127387381/info</a:t>
            </a:r>
            <a:endParaRPr lang="en-US" sz="2800" dirty="0"/>
          </a:p>
          <a:p>
            <a:pPr lvl="0"/>
            <a:r>
              <a:rPr lang="en-US" sz="2800" dirty="0"/>
              <a:t>A Guide to Payments under the Ticket to Work Program</a:t>
            </a:r>
          </a:p>
          <a:p>
            <a:r>
              <a:rPr lang="en-US" sz="2800" u="sng" dirty="0">
                <a:hlinkClick r:id="rId6"/>
              </a:rPr>
              <a:t>https://yourtickettowork.com/documents/855575/855865/Guide_to_Payments.pdf/1ce8a820-fd98-48fe-8f15-25e83e8673d8</a:t>
            </a:r>
            <a:endParaRPr lang="en-US" sz="2800" dirty="0"/>
          </a:p>
          <a:p>
            <a:pPr lvl="0"/>
            <a:r>
              <a:rPr lang="en-US" sz="2800" dirty="0"/>
              <a:t>Payments at a Glance</a:t>
            </a:r>
          </a:p>
          <a:p>
            <a:r>
              <a:rPr lang="en-US" sz="2800" u="sng" dirty="0">
                <a:hlinkClick r:id="rId7"/>
              </a:rPr>
              <a:t>https://yourtickettowork.com/documents/855575/855865/EN_Payments_Glance_2015.pdf/c30e3cee-fb85-4b7c-b5f8-6a1274067b3b</a:t>
            </a:r>
            <a:endParaRPr lang="en-US" sz="2800" dirty="0"/>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Final Word from </a:t>
            </a:r>
            <a:r>
              <a:rPr lang="en-US" altLang="en-US" dirty="0" smtClean="0">
                <a:ln>
                  <a:noFill/>
                </a:ln>
                <a:effectLst>
                  <a:outerShdw blurRad="38100" dist="38100" dir="2700000" algn="tl">
                    <a:srgbClr val="C0C0C0"/>
                  </a:outerShdw>
                </a:effectLst>
              </a:rPr>
              <a:t>ETA</a:t>
            </a:r>
            <a:endParaRPr lang="en-US" altLang="en-US" dirty="0" smtClean="0">
              <a:ln>
                <a:noFill/>
              </a:ln>
              <a:effectLst>
                <a:outerShdw blurRad="38100" dist="38100" dir="2700000" algn="tl">
                  <a:srgbClr val="C0C0C0"/>
                </a:outerShdw>
              </a:effectLst>
            </a:endParaRPr>
          </a:p>
        </p:txBody>
      </p:sp>
      <p:sp>
        <p:nvSpPr>
          <p:cNvPr id="7" name="Content Placeholder 2"/>
          <p:cNvSpPr txBox="1">
            <a:spLocks/>
          </p:cNvSpPr>
          <p:nvPr/>
        </p:nvSpPr>
        <p:spPr>
          <a:xfrm>
            <a:off x="2895600" y="3017837"/>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Kim Vitelli</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Deputy Administrator</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5125"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B58A8F61-845A-4AD5-AAB2-B72E15659B68}" type="slidenum">
              <a:rPr lang="en-US" altLang="en-US" sz="1200">
                <a:solidFill>
                  <a:schemeClr val="tx1"/>
                </a:solidFill>
              </a:rPr>
              <a:pPr algn="r" eaLnBrk="1" hangingPunct="1">
                <a:spcBef>
                  <a:spcPct val="0"/>
                </a:spcBef>
                <a:spcAft>
                  <a:spcPct val="0"/>
                </a:spcAft>
                <a:buFontTx/>
                <a:buNone/>
              </a:pPr>
              <a:t>44</a:t>
            </a:fld>
            <a:endParaRPr lang="en-US" altLang="en-US" sz="1200">
              <a:solidFill>
                <a:schemeClr val="tx1"/>
              </a:solidFill>
            </a:endParaRPr>
          </a:p>
        </p:txBody>
      </p:sp>
      <p:sp>
        <p:nvSpPr>
          <p:cNvPr id="5126"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590800"/>
            <a:ext cx="1676400" cy="2438400"/>
          </a:xfrm>
          <a:prstGeom prst="rect">
            <a:avLst/>
          </a:prstGeom>
        </p:spPr>
      </p:pic>
    </p:spTree>
    <p:extLst>
      <p:ext uri="{BB962C8B-B14F-4D97-AF65-F5344CB8AC3E}">
        <p14:creationId xmlns:p14="http://schemas.microsoft.com/office/powerpoint/2010/main" val="2933176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45</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Doug Keast</a:t>
            </a:r>
          </a:p>
          <a:p>
            <a:r>
              <a:rPr lang="en-US" sz="1600" dirty="0" smtClean="0">
                <a:solidFill>
                  <a:srgbClr val="C00000"/>
                </a:solidFill>
                <a:latin typeface="Tahoma" pitchFamily="34" charset="0"/>
              </a:rPr>
              <a:t>Title: DEI Ticket Coordinator		</a:t>
            </a:r>
          </a:p>
          <a:p>
            <a:r>
              <a:rPr lang="en-US" sz="1600" dirty="0" smtClean="0">
                <a:solidFill>
                  <a:srgbClr val="C00000"/>
                </a:solidFill>
                <a:latin typeface="Tahoma" pitchFamily="34" charset="0"/>
              </a:rPr>
              <a:t>Organization: National Disability Institute	</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dkeast@ndi-inc.org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Telephone:515.707.8828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Miranda Kennedy</a:t>
            </a:r>
          </a:p>
          <a:p>
            <a:r>
              <a:rPr lang="en-US" sz="1600" dirty="0" smtClean="0">
                <a:solidFill>
                  <a:srgbClr val="C00000"/>
                </a:solidFill>
                <a:latin typeface="Tahoma" pitchFamily="34" charset="0"/>
              </a:rPr>
              <a:t>Title: DEI Director of Training and Technical Assistance</a:t>
            </a:r>
          </a:p>
          <a:p>
            <a:r>
              <a:rPr lang="en-US" sz="1600" dirty="0" smtClean="0">
                <a:solidFill>
                  <a:srgbClr val="C00000"/>
                </a:solidFill>
                <a:latin typeface="Tahoma" pitchFamily="34" charset="0"/>
              </a:rPr>
              <a:t>Organization: National Disability Institute</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5"/>
              </a:rPr>
              <a:t>mkennedy@ndi-inc.org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Telephone:720.890.3990</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46</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2"/>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81001" y="2172593"/>
            <a:ext cx="7458806" cy="3600986"/>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Workforce Innovations and Opportunity Act (WIOA) Vision and Career Pathways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Lessons Learned in Workforce Employment Network (EN) Operation</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Customer Service and Making Connections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How Success as a Workforce EN will Increase Access to Career Pathways for Others</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7" name="Content Placeholder 2"/>
          <p:cNvSpPr txBox="1">
            <a:spLocks/>
          </p:cNvSpPr>
          <p:nvPr/>
        </p:nvSpPr>
        <p:spPr>
          <a:xfrm>
            <a:off x="2743200" y="2349500"/>
            <a:ext cx="5410200" cy="1765299"/>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Presenter:  Doug Keast</a:t>
            </a:r>
          </a:p>
          <a:p>
            <a:pPr marL="0" indent="0">
              <a:buFont typeface="Arial" pitchFamily="34" charset="0"/>
              <a:buNone/>
            </a:pPr>
            <a:r>
              <a:rPr lang="en-US" dirty="0" smtClean="0"/>
              <a:t>Title:  Training and TA Manager</a:t>
            </a:r>
          </a:p>
          <a:p>
            <a:pPr marL="0" indent="0">
              <a:buFont typeface="Arial" pitchFamily="34" charset="0"/>
              <a:buNone/>
            </a:pPr>
            <a:r>
              <a:rPr lang="en-US" dirty="0" smtClean="0"/>
              <a:t>Organization: National Disability Institute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27275"/>
            <a:ext cx="1447800" cy="1787523"/>
          </a:xfrm>
          <a:prstGeom prst="rect">
            <a:avLst/>
          </a:prstGeom>
        </p:spPr>
      </p:pic>
    </p:spTree>
    <p:extLst>
      <p:ext uri="{BB962C8B-B14F-4D97-AF65-F5344CB8AC3E}">
        <p14:creationId xmlns:p14="http://schemas.microsoft.com/office/powerpoint/2010/main" val="121826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Item #1</a:t>
            </a:r>
            <a:endParaRPr lang="en-US" dirty="0"/>
          </a:p>
        </p:txBody>
      </p:sp>
      <p:sp>
        <p:nvSpPr>
          <p:cNvPr id="3" name="Content Placeholder 2"/>
          <p:cNvSpPr>
            <a:spLocks noGrp="1"/>
          </p:cNvSpPr>
          <p:nvPr>
            <p:ph idx="1"/>
          </p:nvPr>
        </p:nvSpPr>
        <p:spPr>
          <a:xfrm>
            <a:off x="457200" y="1600200"/>
            <a:ext cx="5562600" cy="4525963"/>
          </a:xfrm>
        </p:spPr>
        <p:txBody>
          <a:bodyPr>
            <a:normAutofit fontScale="92500"/>
          </a:bodyPr>
          <a:lstStyle/>
          <a:p>
            <a:pPr marL="0" indent="0" algn="ctr">
              <a:spcAft>
                <a:spcPts val="2400"/>
              </a:spcAft>
              <a:buNone/>
            </a:pPr>
            <a:r>
              <a:rPr lang="en-US" sz="5400" dirty="0">
                <a:solidFill>
                  <a:schemeClr val="accent1">
                    <a:lumMod val="75000"/>
                  </a:schemeClr>
                </a:solidFill>
              </a:rPr>
              <a:t>Workforce </a:t>
            </a:r>
            <a:r>
              <a:rPr lang="en-US" sz="5400" dirty="0" smtClean="0">
                <a:solidFill>
                  <a:schemeClr val="accent1">
                    <a:lumMod val="75000"/>
                  </a:schemeClr>
                </a:solidFill>
              </a:rPr>
              <a:t>Innovation </a:t>
            </a:r>
            <a:r>
              <a:rPr lang="en-US" sz="5400" dirty="0">
                <a:solidFill>
                  <a:schemeClr val="accent1">
                    <a:lumMod val="75000"/>
                  </a:schemeClr>
                </a:solidFill>
              </a:rPr>
              <a:t>and Opportunity Act (WIOA) Vision and Career Pathways</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438400"/>
            <a:ext cx="2517866" cy="2194750"/>
          </a:xfrm>
          <a:prstGeom prst="rect">
            <a:avLst/>
          </a:prstGeom>
        </p:spPr>
      </p:pic>
    </p:spTree>
    <p:extLst>
      <p:ext uri="{BB962C8B-B14F-4D97-AF65-F5344CB8AC3E}">
        <p14:creationId xmlns:p14="http://schemas.microsoft.com/office/powerpoint/2010/main" val="351650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524000"/>
            <a:ext cx="2746435" cy="4114800"/>
          </a:xfrm>
          <a:prstGeom prst="rect">
            <a:avLst/>
          </a:prstGeom>
        </p:spPr>
      </p:pic>
      <p:sp>
        <p:nvSpPr>
          <p:cNvPr id="2" name="Title 1"/>
          <p:cNvSpPr>
            <a:spLocks noGrp="1"/>
          </p:cNvSpPr>
          <p:nvPr>
            <p:ph type="title"/>
          </p:nvPr>
        </p:nvSpPr>
        <p:spPr/>
        <p:txBody>
          <a:bodyPr/>
          <a:lstStyle/>
          <a:p>
            <a:r>
              <a:rPr lang="en-US" dirty="0" smtClean="0"/>
              <a:t>WIOA</a:t>
            </a:r>
            <a:endParaRPr lang="en-US" dirty="0"/>
          </a:p>
        </p:txBody>
      </p:sp>
      <p:sp>
        <p:nvSpPr>
          <p:cNvPr id="4" name="Rounded Rectangle 3"/>
          <p:cNvSpPr/>
          <p:nvPr/>
        </p:nvSpPr>
        <p:spPr>
          <a:xfrm>
            <a:off x="400726" y="1628497"/>
            <a:ext cx="6152474" cy="4188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85750" lvl="0" indent="-285750" defTabSz="457200">
              <a:buFont typeface="Arial" panose="020B0604020202020204" pitchFamily="34" charset="0"/>
              <a:buChar char="•"/>
            </a:pPr>
            <a:r>
              <a:rPr lang="en-US" sz="2400" dirty="0" smtClean="0">
                <a:solidFill>
                  <a:prstClr val="black"/>
                </a:solidFill>
                <a:latin typeface="Arial" pitchFamily="34" charset="0"/>
                <a:cs typeface="Arial" pitchFamily="34" charset="0"/>
              </a:rPr>
              <a:t>Emphasis </a:t>
            </a:r>
            <a:r>
              <a:rPr lang="en-US" sz="2400" dirty="0">
                <a:solidFill>
                  <a:prstClr val="black"/>
                </a:solidFill>
                <a:latin typeface="Arial" pitchFamily="34" charset="0"/>
                <a:cs typeface="Arial" pitchFamily="34" charset="0"/>
              </a:rPr>
              <a:t>on the inclusion of people with disabilities </a:t>
            </a:r>
            <a:endParaRPr lang="en-US" sz="2400" dirty="0" smtClean="0">
              <a:solidFill>
                <a:prstClr val="black"/>
              </a:solidFill>
              <a:latin typeface="Arial" pitchFamily="34" charset="0"/>
              <a:cs typeface="Arial" pitchFamily="34" charset="0"/>
            </a:endParaRPr>
          </a:p>
          <a:p>
            <a:pPr marL="285750" lvl="0" indent="-285750" defTabSz="457200">
              <a:buFont typeface="Arial" panose="020B0604020202020204" pitchFamily="34" charset="0"/>
              <a:buChar char="•"/>
            </a:pPr>
            <a:r>
              <a:rPr lang="en-US" sz="2400" dirty="0" smtClean="0">
                <a:solidFill>
                  <a:prstClr val="black"/>
                </a:solidFill>
                <a:latin typeface="Arial" pitchFamily="34" charset="0"/>
                <a:cs typeface="Arial" pitchFamily="34" charset="0"/>
              </a:rPr>
              <a:t>Establish subcommittees on disability </a:t>
            </a:r>
            <a:r>
              <a:rPr lang="en-US" sz="2400" dirty="0">
                <a:solidFill>
                  <a:prstClr val="black"/>
                </a:solidFill>
                <a:latin typeface="Arial" pitchFamily="34" charset="0"/>
                <a:cs typeface="Arial" pitchFamily="34" charset="0"/>
              </a:rPr>
              <a:t>and employment </a:t>
            </a:r>
          </a:p>
          <a:p>
            <a:pPr marL="285750" lvl="0" indent="-285750" defTabSz="457200">
              <a:buFont typeface="Arial" panose="020B0604020202020204" pitchFamily="34" charset="0"/>
              <a:buChar char="•"/>
            </a:pPr>
            <a:r>
              <a:rPr lang="en-US" sz="2400" dirty="0" smtClean="0">
                <a:solidFill>
                  <a:prstClr val="black"/>
                </a:solidFill>
                <a:latin typeface="Arial" pitchFamily="34" charset="0"/>
                <a:cs typeface="Arial" pitchFamily="34" charset="0"/>
              </a:rPr>
              <a:t>Physical </a:t>
            </a:r>
            <a:r>
              <a:rPr lang="en-US" sz="2400" dirty="0">
                <a:solidFill>
                  <a:prstClr val="black"/>
                </a:solidFill>
                <a:latin typeface="Arial" pitchFamily="34" charset="0"/>
                <a:cs typeface="Arial" pitchFamily="34" charset="0"/>
              </a:rPr>
              <a:t>and Program Accessibility </a:t>
            </a:r>
            <a:endParaRPr lang="en-US" sz="2400" dirty="0" smtClean="0">
              <a:solidFill>
                <a:prstClr val="black"/>
              </a:solidFill>
              <a:latin typeface="Arial" pitchFamily="34" charset="0"/>
              <a:cs typeface="Arial" pitchFamily="34" charset="0"/>
            </a:endParaRPr>
          </a:p>
          <a:p>
            <a:pPr marL="285750" lvl="0" indent="-285750" defTabSz="457200">
              <a:buFont typeface="Arial" panose="020B0604020202020204" pitchFamily="34" charset="0"/>
              <a:buChar char="•"/>
            </a:pPr>
            <a:r>
              <a:rPr lang="en-US" sz="2400" dirty="0" smtClean="0">
                <a:solidFill>
                  <a:prstClr val="black"/>
                </a:solidFill>
                <a:latin typeface="Arial" pitchFamily="34" charset="0"/>
                <a:cs typeface="Arial" pitchFamily="34" charset="0"/>
              </a:rPr>
              <a:t>Performance </a:t>
            </a:r>
            <a:r>
              <a:rPr lang="en-US" sz="2400" dirty="0">
                <a:solidFill>
                  <a:prstClr val="black"/>
                </a:solidFill>
                <a:latin typeface="Arial" pitchFamily="34" charset="0"/>
                <a:cs typeface="Arial" pitchFamily="34" charset="0"/>
              </a:rPr>
              <a:t>for customers that have disabilities</a:t>
            </a:r>
          </a:p>
          <a:p>
            <a:pPr marL="285750" lvl="0" indent="-285750" defTabSz="457200">
              <a:buFont typeface="Arial" panose="020B0604020202020204" pitchFamily="34" charset="0"/>
              <a:buChar char="•"/>
            </a:pPr>
            <a:r>
              <a:rPr lang="en-US" sz="2400" dirty="0">
                <a:solidFill>
                  <a:prstClr val="black"/>
                </a:solidFill>
                <a:latin typeface="Arial" pitchFamily="34" charset="0"/>
                <a:cs typeface="Arial" pitchFamily="34" charset="0"/>
              </a:rPr>
              <a:t>Emphasis on unified planning </a:t>
            </a:r>
            <a:r>
              <a:rPr lang="en-US" sz="2400" dirty="0" smtClean="0">
                <a:solidFill>
                  <a:prstClr val="black"/>
                </a:solidFill>
                <a:latin typeface="Arial" pitchFamily="34" charset="0"/>
                <a:cs typeface="Arial" pitchFamily="34" charset="0"/>
              </a:rPr>
              <a:t>will increase </a:t>
            </a:r>
            <a:r>
              <a:rPr lang="en-US" sz="2400" dirty="0">
                <a:solidFill>
                  <a:prstClr val="black"/>
                </a:solidFill>
                <a:latin typeface="Arial" pitchFamily="34" charset="0"/>
                <a:cs typeface="Arial" pitchFamily="34" charset="0"/>
              </a:rPr>
              <a:t>the capacity of AJC’s to be responsive to targeted </a:t>
            </a:r>
            <a:r>
              <a:rPr lang="en-US" sz="2400" dirty="0" smtClean="0">
                <a:solidFill>
                  <a:prstClr val="black"/>
                </a:solidFill>
                <a:latin typeface="Arial" pitchFamily="34" charset="0"/>
                <a:cs typeface="Arial" pitchFamily="34" charset="0"/>
              </a:rPr>
              <a:t>populations</a:t>
            </a:r>
            <a:endParaRPr lang="en-US" sz="24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a:p>
        </p:txBody>
      </p:sp>
    </p:spTree>
    <p:extLst>
      <p:ext uri="{BB962C8B-B14F-4D97-AF65-F5344CB8AC3E}">
        <p14:creationId xmlns:p14="http://schemas.microsoft.com/office/powerpoint/2010/main" val="372752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4264234787"/>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1295400" y="2971800"/>
            <a:ext cx="6781800" cy="2492990"/>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28</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105</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323</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412</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114800"/>
            <a:ext cx="2460953" cy="2293005"/>
          </a:xfrm>
          <a:prstGeom prst="rect">
            <a:avLst/>
          </a:prstGeom>
        </p:spPr>
      </p:pic>
    </p:spTree>
    <p:extLst>
      <p:ext uri="{BB962C8B-B14F-4D97-AF65-F5344CB8AC3E}">
        <p14:creationId xmlns:p14="http://schemas.microsoft.com/office/powerpoint/2010/main" val="20624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2296</Words>
  <Application>Microsoft Office PowerPoint</Application>
  <PresentationFormat>On-screen Show (4:3)</PresentationFormat>
  <Paragraphs>373</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MS Mincho</vt:lpstr>
      <vt:lpstr>Arial</vt:lpstr>
      <vt:lpstr>Calibri</vt:lpstr>
      <vt:lpstr>Tahoma</vt:lpstr>
      <vt:lpstr>Wingdings</vt:lpstr>
      <vt:lpstr>Networking trio design template</vt:lpstr>
      <vt:lpstr>Workforce Employment Networks Supporting Career Pathways for People with Disabilities</vt:lpstr>
      <vt:lpstr>Where are you?</vt:lpstr>
      <vt:lpstr>Moderators</vt:lpstr>
      <vt:lpstr>Here’s what you can expect to get out of this webinar!</vt:lpstr>
      <vt:lpstr>Agenda</vt:lpstr>
      <vt:lpstr>Presenter</vt:lpstr>
      <vt:lpstr>Agenda Item #1</vt:lpstr>
      <vt:lpstr>WIOA</vt:lpstr>
      <vt:lpstr>Polling Question</vt:lpstr>
      <vt:lpstr>WIOA: The Proposed Rule</vt:lpstr>
      <vt:lpstr>WIOA: The Proposed Rule</vt:lpstr>
      <vt:lpstr>WIOA: The Proposed Rule</vt:lpstr>
      <vt:lpstr>Caveat</vt:lpstr>
      <vt:lpstr>Workforce EN Operation</vt:lpstr>
      <vt:lpstr>WIOA:  Career Pathways</vt:lpstr>
      <vt:lpstr>Polling Question</vt:lpstr>
      <vt:lpstr>WIOA:  Your Job Center</vt:lpstr>
      <vt:lpstr>WIOA:  Your Job Center as an Employment Network</vt:lpstr>
      <vt:lpstr>Agenda Item #2</vt:lpstr>
      <vt:lpstr>Promising Practices:   Disability Employment Initiative</vt:lpstr>
      <vt:lpstr>Promising Practices:  State Level EN Operation</vt:lpstr>
      <vt:lpstr>Promising Practices:  Local Level EN Operation</vt:lpstr>
      <vt:lpstr>Promising Practices:  Local EN Operation</vt:lpstr>
      <vt:lpstr>Promising Practices:  Local EN Operation</vt:lpstr>
      <vt:lpstr>Promising Practices:  Local EN Operation</vt:lpstr>
      <vt:lpstr>Additional Employment Network Thoughts</vt:lpstr>
      <vt:lpstr>Agenda Item #3</vt:lpstr>
      <vt:lpstr>How it Works</vt:lpstr>
      <vt:lpstr>Martha in New York</vt:lpstr>
      <vt:lpstr>Martha in New York</vt:lpstr>
      <vt:lpstr>Martha in New York</vt:lpstr>
      <vt:lpstr>Martha’s Success Strengthens the Job Center</vt:lpstr>
      <vt:lpstr>Joe in Iowa</vt:lpstr>
      <vt:lpstr>Joe in Iowa</vt:lpstr>
      <vt:lpstr>Joe in Iowa</vt:lpstr>
      <vt:lpstr>Agenda Item #4</vt:lpstr>
      <vt:lpstr>Polling Question</vt:lpstr>
      <vt:lpstr>Paying it Ahead to Increase Opportunities</vt:lpstr>
      <vt:lpstr>Some Simple Investments You Can Make Right Away</vt:lpstr>
      <vt:lpstr>Some More Advanced Investments</vt:lpstr>
      <vt:lpstr>When You’re Really Cooking……</vt:lpstr>
      <vt:lpstr>Summary</vt:lpstr>
      <vt:lpstr>Resources</vt:lpstr>
      <vt:lpstr>Final Word from ETA</vt:lpstr>
      <vt:lpstr>Please enter your questions in the Chat Room! </vt:lpstr>
      <vt:lpstr>Speakers’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2015-11-12T19:48:21Z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