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41"/>
  </p:notesMasterIdLst>
  <p:sldIdLst>
    <p:sldId id="256" r:id="rId2"/>
    <p:sldId id="294" r:id="rId3"/>
    <p:sldId id="259" r:id="rId4"/>
    <p:sldId id="296" r:id="rId5"/>
    <p:sldId id="266" r:id="rId6"/>
    <p:sldId id="297" r:id="rId7"/>
    <p:sldId id="302" r:id="rId8"/>
    <p:sldId id="303" r:id="rId9"/>
    <p:sldId id="364" r:id="rId10"/>
    <p:sldId id="365" r:id="rId11"/>
    <p:sldId id="366" r:id="rId12"/>
    <p:sldId id="305" r:id="rId13"/>
    <p:sldId id="328" r:id="rId14"/>
    <p:sldId id="346" r:id="rId15"/>
    <p:sldId id="332" r:id="rId16"/>
    <p:sldId id="307" r:id="rId17"/>
    <p:sldId id="357" r:id="rId18"/>
    <p:sldId id="349" r:id="rId19"/>
    <p:sldId id="372" r:id="rId20"/>
    <p:sldId id="370" r:id="rId21"/>
    <p:sldId id="348" r:id="rId22"/>
    <p:sldId id="354" r:id="rId23"/>
    <p:sldId id="368" r:id="rId24"/>
    <p:sldId id="351" r:id="rId25"/>
    <p:sldId id="367" r:id="rId26"/>
    <p:sldId id="371" r:id="rId27"/>
    <p:sldId id="363" r:id="rId28"/>
    <p:sldId id="299" r:id="rId29"/>
    <p:sldId id="295" r:id="rId30"/>
    <p:sldId id="355" r:id="rId31"/>
    <p:sldId id="326" r:id="rId32"/>
    <p:sldId id="291" r:id="rId33"/>
    <p:sldId id="323" r:id="rId34"/>
    <p:sldId id="324" r:id="rId35"/>
    <p:sldId id="327" r:id="rId36"/>
    <p:sldId id="362" r:id="rId37"/>
    <p:sldId id="276" r:id="rId38"/>
    <p:sldId id="278" r:id="rId39"/>
    <p:sldId id="262" r:id="rId40"/>
  </p:sldIdLst>
  <p:sldSz cx="9144000" cy="6858000" type="screen4x3"/>
  <p:notesSz cx="68580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40" autoAdjust="0"/>
    <p:restoredTop sz="94434" autoAdjust="0"/>
  </p:normalViewPr>
  <p:slideViewPr>
    <p:cSldViewPr>
      <p:cViewPr varScale="1">
        <p:scale>
          <a:sx n="74" d="100"/>
          <a:sy n="74" d="100"/>
        </p:scale>
        <p:origin x="62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FDB50-3B97-4A40-8740-7655F75BB0DF}"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n-US"/>
        </a:p>
      </dgm:t>
    </dgm:pt>
    <dgm:pt modelId="{983F1D90-DC6A-4712-893B-2740779722A9}">
      <dgm:prSet phldrT="[Text]" custT="1"/>
      <dgm:spPr/>
      <dgm:t>
        <a:bodyPr/>
        <a:lstStyle/>
        <a:p>
          <a:r>
            <a:rPr lang="en-US" sz="2600" dirty="0" smtClean="0"/>
            <a:t>Team Effort</a:t>
          </a:r>
          <a:endParaRPr lang="en-US" sz="2600" dirty="0"/>
        </a:p>
      </dgm:t>
    </dgm:pt>
    <dgm:pt modelId="{9F33B8A9-E16E-431A-9CBE-D6BEDAEF683F}" type="parTrans" cxnId="{8CE9A5E5-520D-4DE2-8F08-F63CD63724A5}">
      <dgm:prSet/>
      <dgm:spPr/>
      <dgm:t>
        <a:bodyPr/>
        <a:lstStyle/>
        <a:p>
          <a:endParaRPr lang="en-US"/>
        </a:p>
      </dgm:t>
    </dgm:pt>
    <dgm:pt modelId="{3557E897-E39B-436B-A166-9DE05CCA842B}" type="sibTrans" cxnId="{8CE9A5E5-520D-4DE2-8F08-F63CD63724A5}">
      <dgm:prSet/>
      <dgm:spPr/>
      <dgm:t>
        <a:bodyPr/>
        <a:lstStyle/>
        <a:p>
          <a:endParaRPr lang="en-US"/>
        </a:p>
      </dgm:t>
    </dgm:pt>
    <dgm:pt modelId="{622026F5-6A97-4A9F-BEA9-828812636C3C}">
      <dgm:prSet phldrT="[Text]" custT="1"/>
      <dgm:spPr/>
      <dgm:t>
        <a:bodyPr/>
        <a:lstStyle/>
        <a:p>
          <a:r>
            <a:rPr lang="en-US" sz="2600" dirty="0" smtClean="0"/>
            <a:t>Effective</a:t>
          </a:r>
          <a:endParaRPr lang="en-US" sz="2600" dirty="0"/>
        </a:p>
      </dgm:t>
    </dgm:pt>
    <dgm:pt modelId="{20580E26-8B07-4954-B809-754530F31590}" type="parTrans" cxnId="{2D44CA50-DE2E-4860-A029-6AE70C909ED7}">
      <dgm:prSet/>
      <dgm:spPr/>
      <dgm:t>
        <a:bodyPr/>
        <a:lstStyle/>
        <a:p>
          <a:endParaRPr lang="en-US"/>
        </a:p>
      </dgm:t>
    </dgm:pt>
    <dgm:pt modelId="{BC5FCFD0-7927-444F-9FB7-94E96BD5C6C9}" type="sibTrans" cxnId="{2D44CA50-DE2E-4860-A029-6AE70C909ED7}">
      <dgm:prSet/>
      <dgm:spPr/>
      <dgm:t>
        <a:bodyPr/>
        <a:lstStyle/>
        <a:p>
          <a:endParaRPr lang="en-US"/>
        </a:p>
      </dgm:t>
    </dgm:pt>
    <dgm:pt modelId="{DCBEA651-B988-4BF7-ABFC-873F3BD518EB}">
      <dgm:prSet phldrT="[Text]" custT="1"/>
      <dgm:spPr/>
      <dgm:t>
        <a:bodyPr/>
        <a:lstStyle/>
        <a:p>
          <a:r>
            <a:rPr lang="en-US" sz="2400" dirty="0" smtClean="0"/>
            <a:t>Attainable</a:t>
          </a:r>
          <a:endParaRPr lang="en-US" sz="2400" dirty="0"/>
        </a:p>
      </dgm:t>
    </dgm:pt>
    <dgm:pt modelId="{203574FD-8C29-4E27-A9FD-44FDDF854402}" type="parTrans" cxnId="{807ADE15-7007-4DD4-9DA9-5BA3E7F1E930}">
      <dgm:prSet/>
      <dgm:spPr/>
      <dgm:t>
        <a:bodyPr/>
        <a:lstStyle/>
        <a:p>
          <a:endParaRPr lang="en-US"/>
        </a:p>
      </dgm:t>
    </dgm:pt>
    <dgm:pt modelId="{B03FD28D-7132-4B26-99C4-47A9427E0C80}" type="sibTrans" cxnId="{807ADE15-7007-4DD4-9DA9-5BA3E7F1E930}">
      <dgm:prSet/>
      <dgm:spPr/>
      <dgm:t>
        <a:bodyPr/>
        <a:lstStyle/>
        <a:p>
          <a:endParaRPr lang="en-US"/>
        </a:p>
      </dgm:t>
    </dgm:pt>
    <dgm:pt modelId="{C2DE2132-C8F9-4794-A36E-62BC964D5749}" type="pres">
      <dgm:prSet presAssocID="{47FFDB50-3B97-4A40-8740-7655F75BB0DF}" presName="Name0" presStyleCnt="0">
        <dgm:presLayoutVars>
          <dgm:chMax val="7"/>
          <dgm:chPref val="7"/>
          <dgm:dir/>
          <dgm:animLvl val="lvl"/>
        </dgm:presLayoutVars>
      </dgm:prSet>
      <dgm:spPr/>
      <dgm:t>
        <a:bodyPr/>
        <a:lstStyle/>
        <a:p>
          <a:endParaRPr lang="en-US"/>
        </a:p>
      </dgm:t>
    </dgm:pt>
    <dgm:pt modelId="{55802A20-7587-44BA-A62C-E1D07B88AC9B}" type="pres">
      <dgm:prSet presAssocID="{983F1D90-DC6A-4712-893B-2740779722A9}" presName="Accent1" presStyleCnt="0"/>
      <dgm:spPr/>
    </dgm:pt>
    <dgm:pt modelId="{BAE781DA-CFBE-441B-84CB-95F738850BCD}" type="pres">
      <dgm:prSet presAssocID="{983F1D90-DC6A-4712-893B-2740779722A9}" presName="Accent" presStyleLbl="node1" presStyleIdx="0" presStyleCnt="3" custLinFactNeighborX="15860" custLinFactNeighborY="-6559"/>
      <dgm:spPr/>
    </dgm:pt>
    <dgm:pt modelId="{C83060F5-6799-4061-A8FA-11F77111D401}" type="pres">
      <dgm:prSet presAssocID="{983F1D90-DC6A-4712-893B-2740779722A9}" presName="Parent1" presStyleLbl="revTx" presStyleIdx="0" presStyleCnt="3" custLinFactNeighborX="21898" custLinFactNeighborY="-21519">
        <dgm:presLayoutVars>
          <dgm:chMax val="1"/>
          <dgm:chPref val="1"/>
          <dgm:bulletEnabled val="1"/>
        </dgm:presLayoutVars>
      </dgm:prSet>
      <dgm:spPr/>
      <dgm:t>
        <a:bodyPr/>
        <a:lstStyle/>
        <a:p>
          <a:endParaRPr lang="en-US"/>
        </a:p>
      </dgm:t>
    </dgm:pt>
    <dgm:pt modelId="{B8FB0249-5969-4D35-B97E-4D713A079003}" type="pres">
      <dgm:prSet presAssocID="{622026F5-6A97-4A9F-BEA9-828812636C3C}" presName="Accent2" presStyleCnt="0"/>
      <dgm:spPr/>
    </dgm:pt>
    <dgm:pt modelId="{0D08FDBC-C234-4433-9F08-3102C0FC369E}" type="pres">
      <dgm:prSet presAssocID="{622026F5-6A97-4A9F-BEA9-828812636C3C}" presName="Accent" presStyleLbl="node1" presStyleIdx="1" presStyleCnt="3" custLinFactNeighborX="10495" custLinFactNeighborY="64"/>
      <dgm:spPr/>
    </dgm:pt>
    <dgm:pt modelId="{80288A27-0B59-48FB-B0C4-009D66DAA6F9}" type="pres">
      <dgm:prSet presAssocID="{622026F5-6A97-4A9F-BEA9-828812636C3C}" presName="Parent2" presStyleLbl="revTx" presStyleIdx="1" presStyleCnt="3" custScaleX="149381" custLinFactNeighborX="36730" custLinFactNeighborY="1605">
        <dgm:presLayoutVars>
          <dgm:chMax val="1"/>
          <dgm:chPref val="1"/>
          <dgm:bulletEnabled val="1"/>
        </dgm:presLayoutVars>
      </dgm:prSet>
      <dgm:spPr/>
      <dgm:t>
        <a:bodyPr/>
        <a:lstStyle/>
        <a:p>
          <a:endParaRPr lang="en-US"/>
        </a:p>
      </dgm:t>
    </dgm:pt>
    <dgm:pt modelId="{0E412B3B-2BC8-4DCD-AE55-615DDCD523CB}" type="pres">
      <dgm:prSet presAssocID="{DCBEA651-B988-4BF7-ABFC-873F3BD518EB}" presName="Accent3" presStyleCnt="0"/>
      <dgm:spPr/>
    </dgm:pt>
    <dgm:pt modelId="{62FCFC8C-4417-4CFA-9828-FCD4DC749D37}" type="pres">
      <dgm:prSet presAssocID="{DCBEA651-B988-4BF7-ABFC-873F3BD518EB}" presName="Accent" presStyleLbl="node1" presStyleIdx="2" presStyleCnt="3" custLinFactNeighborX="18748" custLinFactNeighborY="-2450"/>
      <dgm:spPr/>
    </dgm:pt>
    <dgm:pt modelId="{0A2BC157-E419-4E0F-96D5-D0B7EA2E9CE6}" type="pres">
      <dgm:prSet presAssocID="{DCBEA651-B988-4BF7-ABFC-873F3BD518EB}" presName="Parent3" presStyleLbl="revTx" presStyleIdx="2" presStyleCnt="3" custScaleX="175954" custLinFactNeighborX="26506" custLinFactNeighborY="-13776">
        <dgm:presLayoutVars>
          <dgm:chMax val="1"/>
          <dgm:chPref val="1"/>
          <dgm:bulletEnabled val="1"/>
        </dgm:presLayoutVars>
      </dgm:prSet>
      <dgm:spPr/>
      <dgm:t>
        <a:bodyPr/>
        <a:lstStyle/>
        <a:p>
          <a:endParaRPr lang="en-US"/>
        </a:p>
      </dgm:t>
    </dgm:pt>
  </dgm:ptLst>
  <dgm:cxnLst>
    <dgm:cxn modelId="{FCD4F192-C334-4FDD-BE15-F4CAB57BC465}" type="presOf" srcId="{622026F5-6A97-4A9F-BEA9-828812636C3C}" destId="{80288A27-0B59-48FB-B0C4-009D66DAA6F9}" srcOrd="0" destOrd="0" presId="urn:microsoft.com/office/officeart/2009/layout/CircleArrowProcess"/>
    <dgm:cxn modelId="{F674057E-7652-42B1-A062-89AFBCCAAB31}" type="presOf" srcId="{DCBEA651-B988-4BF7-ABFC-873F3BD518EB}" destId="{0A2BC157-E419-4E0F-96D5-D0B7EA2E9CE6}" srcOrd="0" destOrd="0" presId="urn:microsoft.com/office/officeart/2009/layout/CircleArrowProcess"/>
    <dgm:cxn modelId="{44DC8F7B-E456-4F0E-B29D-C013102373F6}" type="presOf" srcId="{983F1D90-DC6A-4712-893B-2740779722A9}" destId="{C83060F5-6799-4061-A8FA-11F77111D401}" srcOrd="0" destOrd="0" presId="urn:microsoft.com/office/officeart/2009/layout/CircleArrowProcess"/>
    <dgm:cxn modelId="{86A3E574-26BB-4E08-993D-35AD13F52BB2}" type="presOf" srcId="{47FFDB50-3B97-4A40-8740-7655F75BB0DF}" destId="{C2DE2132-C8F9-4794-A36E-62BC964D5749}" srcOrd="0" destOrd="0" presId="urn:microsoft.com/office/officeart/2009/layout/CircleArrowProcess"/>
    <dgm:cxn modelId="{2D44CA50-DE2E-4860-A029-6AE70C909ED7}" srcId="{47FFDB50-3B97-4A40-8740-7655F75BB0DF}" destId="{622026F5-6A97-4A9F-BEA9-828812636C3C}" srcOrd="1" destOrd="0" parTransId="{20580E26-8B07-4954-B809-754530F31590}" sibTransId="{BC5FCFD0-7927-444F-9FB7-94E96BD5C6C9}"/>
    <dgm:cxn modelId="{8CE9A5E5-520D-4DE2-8F08-F63CD63724A5}" srcId="{47FFDB50-3B97-4A40-8740-7655F75BB0DF}" destId="{983F1D90-DC6A-4712-893B-2740779722A9}" srcOrd="0" destOrd="0" parTransId="{9F33B8A9-E16E-431A-9CBE-D6BEDAEF683F}" sibTransId="{3557E897-E39B-436B-A166-9DE05CCA842B}"/>
    <dgm:cxn modelId="{807ADE15-7007-4DD4-9DA9-5BA3E7F1E930}" srcId="{47FFDB50-3B97-4A40-8740-7655F75BB0DF}" destId="{DCBEA651-B988-4BF7-ABFC-873F3BD518EB}" srcOrd="2" destOrd="0" parTransId="{203574FD-8C29-4E27-A9FD-44FDDF854402}" sibTransId="{B03FD28D-7132-4B26-99C4-47A9427E0C80}"/>
    <dgm:cxn modelId="{236E14EA-59BD-470B-9568-51F9E202BF81}" type="presParOf" srcId="{C2DE2132-C8F9-4794-A36E-62BC964D5749}" destId="{55802A20-7587-44BA-A62C-E1D07B88AC9B}" srcOrd="0" destOrd="0" presId="urn:microsoft.com/office/officeart/2009/layout/CircleArrowProcess"/>
    <dgm:cxn modelId="{B84F58DF-5554-4BA8-8012-903643A180B5}" type="presParOf" srcId="{55802A20-7587-44BA-A62C-E1D07B88AC9B}" destId="{BAE781DA-CFBE-441B-84CB-95F738850BCD}" srcOrd="0" destOrd="0" presId="urn:microsoft.com/office/officeart/2009/layout/CircleArrowProcess"/>
    <dgm:cxn modelId="{027A4EE4-67C8-4D22-8434-4D51CBFE81FE}" type="presParOf" srcId="{C2DE2132-C8F9-4794-A36E-62BC964D5749}" destId="{C83060F5-6799-4061-A8FA-11F77111D401}" srcOrd="1" destOrd="0" presId="urn:microsoft.com/office/officeart/2009/layout/CircleArrowProcess"/>
    <dgm:cxn modelId="{781DE944-04C4-4B14-B166-22A025371DD6}" type="presParOf" srcId="{C2DE2132-C8F9-4794-A36E-62BC964D5749}" destId="{B8FB0249-5969-4D35-B97E-4D713A079003}" srcOrd="2" destOrd="0" presId="urn:microsoft.com/office/officeart/2009/layout/CircleArrowProcess"/>
    <dgm:cxn modelId="{4E9C2F95-B1B6-4B6D-86D5-4D4663541B88}" type="presParOf" srcId="{B8FB0249-5969-4D35-B97E-4D713A079003}" destId="{0D08FDBC-C234-4433-9F08-3102C0FC369E}" srcOrd="0" destOrd="0" presId="urn:microsoft.com/office/officeart/2009/layout/CircleArrowProcess"/>
    <dgm:cxn modelId="{6A21F970-0E50-4292-AF97-5A58537832E8}" type="presParOf" srcId="{C2DE2132-C8F9-4794-A36E-62BC964D5749}" destId="{80288A27-0B59-48FB-B0C4-009D66DAA6F9}" srcOrd="3" destOrd="0" presId="urn:microsoft.com/office/officeart/2009/layout/CircleArrowProcess"/>
    <dgm:cxn modelId="{123F25D5-52A3-4EE9-A383-BDC4BC26B872}" type="presParOf" srcId="{C2DE2132-C8F9-4794-A36E-62BC964D5749}" destId="{0E412B3B-2BC8-4DCD-AE55-615DDCD523CB}" srcOrd="4" destOrd="0" presId="urn:microsoft.com/office/officeart/2009/layout/CircleArrowProcess"/>
    <dgm:cxn modelId="{DF265743-FDC1-46BF-BBFC-4CCE8017224D}" type="presParOf" srcId="{0E412B3B-2BC8-4DCD-AE55-615DDCD523CB}" destId="{62FCFC8C-4417-4CFA-9828-FCD4DC749D37}" srcOrd="0" destOrd="0" presId="urn:microsoft.com/office/officeart/2009/layout/CircleArrowProcess"/>
    <dgm:cxn modelId="{567C1C37-DBD7-442B-B48A-45DBF2ADE6ED}" type="presParOf" srcId="{C2DE2132-C8F9-4794-A36E-62BC964D5749}" destId="{0A2BC157-E419-4E0F-96D5-D0B7EA2E9CE6}"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781DA-CFBE-441B-84CB-95F738850BCD}">
      <dsp:nvSpPr>
        <dsp:cNvPr id="0" name=""/>
        <dsp:cNvSpPr/>
      </dsp:nvSpPr>
      <dsp:spPr>
        <a:xfrm>
          <a:off x="1523990" y="381562"/>
          <a:ext cx="2069401" cy="206971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3060F5-6799-4061-A8FA-11F77111D401}">
      <dsp:nvSpPr>
        <dsp:cNvPr id="0" name=""/>
        <dsp:cNvSpPr/>
      </dsp:nvSpPr>
      <dsp:spPr>
        <a:xfrm>
          <a:off x="1905000" y="1140848"/>
          <a:ext cx="1149926" cy="57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Team Effort</a:t>
          </a:r>
          <a:endParaRPr lang="en-US" sz="2600" kern="1200" dirty="0"/>
        </a:p>
      </dsp:txBody>
      <dsp:txXfrm>
        <a:off x="1905000" y="1140848"/>
        <a:ext cx="1149926" cy="574825"/>
      </dsp:txXfrm>
    </dsp:sp>
    <dsp:sp modelId="{0D08FDBC-C234-4433-9F08-3102C0FC369E}">
      <dsp:nvSpPr>
        <dsp:cNvPr id="0" name=""/>
        <dsp:cNvSpPr/>
      </dsp:nvSpPr>
      <dsp:spPr>
        <a:xfrm>
          <a:off x="838198" y="1707845"/>
          <a:ext cx="2069401" cy="2069716"/>
        </a:xfrm>
        <a:prstGeom prst="leftCircularArrow">
          <a:avLst>
            <a:gd name="adj1" fmla="val 10980"/>
            <a:gd name="adj2" fmla="val 1142322"/>
            <a:gd name="adj3" fmla="val 6300000"/>
            <a:gd name="adj4" fmla="val 18900000"/>
            <a:gd name="adj5" fmla="val 12500"/>
          </a:avLst>
        </a:prstGeom>
        <a:solidFill>
          <a:schemeClr val="accent2">
            <a:hueOff val="1574191"/>
            <a:satOff val="-24915"/>
            <a:lumOff val="-4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88A27-0B59-48FB-B0C4-009D66DAA6F9}">
      <dsp:nvSpPr>
        <dsp:cNvPr id="0" name=""/>
        <dsp:cNvSpPr/>
      </dsp:nvSpPr>
      <dsp:spPr>
        <a:xfrm>
          <a:off x="1219197" y="2469856"/>
          <a:ext cx="1717771" cy="57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Effective</a:t>
          </a:r>
          <a:endParaRPr lang="en-US" sz="2600" kern="1200" dirty="0"/>
        </a:p>
      </dsp:txBody>
      <dsp:txXfrm>
        <a:off x="1219197" y="2469856"/>
        <a:ext cx="1717771" cy="574825"/>
      </dsp:txXfrm>
    </dsp:sp>
    <dsp:sp modelId="{62FCFC8C-4417-4CFA-9828-FCD4DC749D37}">
      <dsp:nvSpPr>
        <dsp:cNvPr id="0" name=""/>
        <dsp:cNvSpPr/>
      </dsp:nvSpPr>
      <dsp:spPr>
        <a:xfrm>
          <a:off x="1676398" y="2994458"/>
          <a:ext cx="1777936" cy="1778649"/>
        </a:xfrm>
        <a:prstGeom prst="blockArc">
          <a:avLst>
            <a:gd name="adj1" fmla="val 13500000"/>
            <a:gd name="adj2" fmla="val 10800000"/>
            <a:gd name="adj3" fmla="val 12740"/>
          </a:avLst>
        </a:prstGeom>
        <a:solidFill>
          <a:schemeClr val="accent2">
            <a:hueOff val="3148383"/>
            <a:satOff val="-49830"/>
            <a:lumOff val="-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2BC157-E419-4E0F-96D5-D0B7EA2E9CE6}">
      <dsp:nvSpPr>
        <dsp:cNvPr id="0" name=""/>
        <dsp:cNvSpPr/>
      </dsp:nvSpPr>
      <dsp:spPr>
        <a:xfrm>
          <a:off x="1524001" y="3579246"/>
          <a:ext cx="2023341" cy="57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Attainable</a:t>
          </a:r>
          <a:endParaRPr lang="en-US" sz="2400" kern="1200" dirty="0"/>
        </a:p>
      </dsp:txBody>
      <dsp:txXfrm>
        <a:off x="1524001" y="3579246"/>
        <a:ext cx="2023341" cy="57482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10/8/2015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extLst>
      <p:ext uri="{BB962C8B-B14F-4D97-AF65-F5344CB8AC3E}">
        <p14:creationId xmlns:p14="http://schemas.microsoft.com/office/powerpoint/2010/main" val="7465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10</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12</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13</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14</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15</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17</a:t>
            </a:fld>
            <a:endParaRPr lang="en-US"/>
          </a:p>
        </p:txBody>
      </p:sp>
    </p:spTree>
    <p:extLst>
      <p:ext uri="{BB962C8B-B14F-4D97-AF65-F5344CB8AC3E}">
        <p14:creationId xmlns:p14="http://schemas.microsoft.com/office/powerpoint/2010/main" val="3007108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19</a:t>
            </a:fld>
            <a:endParaRPr lang="en-US"/>
          </a:p>
        </p:txBody>
      </p:sp>
    </p:spTree>
    <p:extLst>
      <p:ext uri="{BB962C8B-B14F-4D97-AF65-F5344CB8AC3E}">
        <p14:creationId xmlns:p14="http://schemas.microsoft.com/office/powerpoint/2010/main" val="93918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dirty="0"/>
          </a:p>
        </p:txBody>
      </p:sp>
    </p:spTree>
    <p:extLst>
      <p:ext uri="{BB962C8B-B14F-4D97-AF65-F5344CB8AC3E}">
        <p14:creationId xmlns:p14="http://schemas.microsoft.com/office/powerpoint/2010/main" val="71212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20</a:t>
            </a:fld>
            <a:endParaRPr lang="en-US"/>
          </a:p>
        </p:txBody>
      </p:sp>
    </p:spTree>
    <p:extLst>
      <p:ext uri="{BB962C8B-B14F-4D97-AF65-F5344CB8AC3E}">
        <p14:creationId xmlns:p14="http://schemas.microsoft.com/office/powerpoint/2010/main" val="4166204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a:p>
        </p:txBody>
      </p:sp>
    </p:spTree>
    <p:extLst>
      <p:ext uri="{BB962C8B-B14F-4D97-AF65-F5344CB8AC3E}">
        <p14:creationId xmlns:p14="http://schemas.microsoft.com/office/powerpoint/2010/main" val="648678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24</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25</a:t>
            </a:fld>
            <a:endParaRPr lang="en-US"/>
          </a:p>
        </p:txBody>
      </p:sp>
    </p:spTree>
    <p:extLst>
      <p:ext uri="{BB962C8B-B14F-4D97-AF65-F5344CB8AC3E}">
        <p14:creationId xmlns:p14="http://schemas.microsoft.com/office/powerpoint/2010/main" val="648678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26</a:t>
            </a:fld>
            <a:endParaRPr lang="en-US"/>
          </a:p>
        </p:txBody>
      </p:sp>
    </p:spTree>
    <p:extLst>
      <p:ext uri="{BB962C8B-B14F-4D97-AF65-F5344CB8AC3E}">
        <p14:creationId xmlns:p14="http://schemas.microsoft.com/office/powerpoint/2010/main" val="648678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27</a:t>
            </a:fld>
            <a:endParaRPr lang="en-US"/>
          </a:p>
        </p:txBody>
      </p:sp>
    </p:spTree>
    <p:extLst>
      <p:ext uri="{BB962C8B-B14F-4D97-AF65-F5344CB8AC3E}">
        <p14:creationId xmlns:p14="http://schemas.microsoft.com/office/powerpoint/2010/main" val="2959853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28</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29</a:t>
            </a:fld>
            <a:endParaRPr lang="en-US" dirty="0"/>
          </a:p>
        </p:txBody>
      </p:sp>
    </p:spTree>
    <p:extLst>
      <p:ext uri="{BB962C8B-B14F-4D97-AF65-F5344CB8AC3E}">
        <p14:creationId xmlns:p14="http://schemas.microsoft.com/office/powerpoint/2010/main" val="383088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mtClean="0"/>
              <a:t>In the Chat Room, please type the name of the your organization, your location, and how many people are attending with you today.</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1106488" y="696913"/>
            <a:ext cx="4648200" cy="3486150"/>
          </a:xfrm>
          <a:ln/>
        </p:spPr>
      </p:sp>
      <p:sp>
        <p:nvSpPr>
          <p:cNvPr id="66562" name="Rectangle 3"/>
          <p:cNvSpPr>
            <a:spLocks noGrp="1" noChangeArrowheads="1"/>
          </p:cNvSpPr>
          <p:nvPr>
            <p:ph type="body" idx="1"/>
          </p:nvPr>
        </p:nvSpPr>
        <p:spPr>
          <a:xfrm>
            <a:off x="228290" y="4276726"/>
            <a:ext cx="6362596" cy="4733925"/>
          </a:xfrm>
          <a:solidFill>
            <a:srgbClr val="FFFFFF"/>
          </a:solidFill>
          <a:ln>
            <a:solidFill>
              <a:srgbClr val="000000"/>
            </a:solidFill>
          </a:ln>
        </p:spPr>
        <p:txBody>
          <a:bodyPr lIns="92960" tIns="46481" rIns="92960" bIns="46481">
            <a:noAutofit/>
          </a:bodyPr>
          <a:lstStyle/>
          <a:p>
            <a:pPr marL="0" marR="0" indent="0" algn="l" defTabSz="914400" rtl="0" eaLnBrk="1" fontAlgn="auto" latinLnBrk="0" hangingPunct="1">
              <a:buClrTx/>
              <a:buSzTx/>
              <a:buFontTx/>
              <a:buNone/>
              <a:tabLst/>
              <a:defRPr/>
            </a:pPr>
            <a:endParaRPr lang="en-US" dirty="0" smtClean="0"/>
          </a:p>
        </p:txBody>
      </p:sp>
    </p:spTree>
    <p:extLst>
      <p:ext uri="{BB962C8B-B14F-4D97-AF65-F5344CB8AC3E}">
        <p14:creationId xmlns:p14="http://schemas.microsoft.com/office/powerpoint/2010/main" val="2723751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521804" y="4415790"/>
            <a:ext cx="5739848" cy="4118610"/>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64515" name="Slide Number Placeholder 3"/>
          <p:cNvSpPr>
            <a:spLocks noGrp="1"/>
          </p:cNvSpPr>
          <p:nvPr>
            <p:ph type="sldNum" sz="quarter" idx="5"/>
          </p:nvPr>
        </p:nvSpPr>
        <p:spPr>
          <a:noFill/>
        </p:spPr>
        <p:txBody>
          <a:bodyPr/>
          <a:lstStyle/>
          <a:p>
            <a:fld id="{280FD2C8-5452-4B69-A1EE-06BC41D787AB}" type="slidenum">
              <a:rPr lang="en-US" smtClean="0"/>
              <a:pPr/>
              <a:t>31</a:t>
            </a:fld>
            <a:endParaRPr lang="en-US" smtClean="0"/>
          </a:p>
        </p:txBody>
      </p:sp>
    </p:spTree>
    <p:extLst>
      <p:ext uri="{BB962C8B-B14F-4D97-AF65-F5344CB8AC3E}">
        <p14:creationId xmlns:p14="http://schemas.microsoft.com/office/powerpoint/2010/main" val="69830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32</a:t>
            </a:fld>
            <a:endParaRPr lang="en-US"/>
          </a:p>
        </p:txBody>
      </p:sp>
    </p:spTree>
    <p:extLst>
      <p:ext uri="{BB962C8B-B14F-4D97-AF65-F5344CB8AC3E}">
        <p14:creationId xmlns:p14="http://schemas.microsoft.com/office/powerpoint/2010/main" val="664571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33</a:t>
            </a:fld>
            <a:endParaRPr lang="en-US"/>
          </a:p>
        </p:txBody>
      </p:sp>
    </p:spTree>
    <p:extLst>
      <p:ext uri="{BB962C8B-B14F-4D97-AF65-F5344CB8AC3E}">
        <p14:creationId xmlns:p14="http://schemas.microsoft.com/office/powerpoint/2010/main" val="3046023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34</a:t>
            </a:fld>
            <a:endParaRPr lang="en-US"/>
          </a:p>
        </p:txBody>
      </p:sp>
    </p:spTree>
    <p:extLst>
      <p:ext uri="{BB962C8B-B14F-4D97-AF65-F5344CB8AC3E}">
        <p14:creationId xmlns:p14="http://schemas.microsoft.com/office/powerpoint/2010/main" val="3046023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35</a:t>
            </a:fld>
            <a:endParaRPr lang="en-US" dirty="0"/>
          </a:p>
        </p:txBody>
      </p:sp>
    </p:spTree>
    <p:extLst>
      <p:ext uri="{BB962C8B-B14F-4D97-AF65-F5344CB8AC3E}">
        <p14:creationId xmlns:p14="http://schemas.microsoft.com/office/powerpoint/2010/main" val="502791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36</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37</a:t>
            </a:fld>
            <a:endParaRPr lang="en-US"/>
          </a:p>
        </p:txBody>
      </p:sp>
    </p:spTree>
    <p:extLst>
      <p:ext uri="{BB962C8B-B14F-4D97-AF65-F5344CB8AC3E}">
        <p14:creationId xmlns:p14="http://schemas.microsoft.com/office/powerpoint/2010/main" val="2981612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38</a:t>
            </a:fld>
            <a:endParaRPr lang="en-US"/>
          </a:p>
        </p:txBody>
      </p:sp>
    </p:spTree>
    <p:extLst>
      <p:ext uri="{BB962C8B-B14F-4D97-AF65-F5344CB8AC3E}">
        <p14:creationId xmlns:p14="http://schemas.microsoft.com/office/powerpoint/2010/main" val="3059781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39</a:t>
            </a:fld>
            <a:endParaRPr lang="en-US"/>
          </a:p>
        </p:txBody>
      </p:sp>
    </p:spTree>
    <p:extLst>
      <p:ext uri="{BB962C8B-B14F-4D97-AF65-F5344CB8AC3E}">
        <p14:creationId xmlns:p14="http://schemas.microsoft.com/office/powerpoint/2010/main" val="35510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dirty="0"/>
          </a:p>
        </p:txBody>
      </p:sp>
    </p:spTree>
    <p:extLst>
      <p:ext uri="{BB962C8B-B14F-4D97-AF65-F5344CB8AC3E}">
        <p14:creationId xmlns:p14="http://schemas.microsoft.com/office/powerpoint/2010/main" val="320200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defTabSz="931774" fontAlgn="base">
              <a:spcBef>
                <a:spcPts val="1223"/>
              </a:spcBef>
              <a:spcAft>
                <a:spcPts val="1223"/>
              </a:spcAft>
              <a:buClr>
                <a:srgbClr val="CC0000"/>
              </a:buClr>
              <a:buFont typeface="Wingdings" pitchFamily="2" charset="2"/>
              <a:buNone/>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a:p>
        </p:txBody>
      </p:sp>
    </p:spTree>
    <p:extLst>
      <p:ext uri="{BB962C8B-B14F-4D97-AF65-F5344CB8AC3E}">
        <p14:creationId xmlns:p14="http://schemas.microsoft.com/office/powerpoint/2010/main" val="2931475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1">
              <a:spcAft>
                <a:spcPts val="0"/>
              </a:spcAft>
              <a:buFont typeface="Arial"/>
              <a:buNone/>
              <a:tabLst>
                <a:tab pos="914400" algn="l"/>
              </a:tabLst>
            </a:pPr>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a:p>
        </p:txBody>
      </p:sp>
    </p:spTree>
    <p:extLst>
      <p:ext uri="{BB962C8B-B14F-4D97-AF65-F5344CB8AC3E}">
        <p14:creationId xmlns:p14="http://schemas.microsoft.com/office/powerpoint/2010/main" val="736042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80854"/>
            <a:ext cx="9144000" cy="2419586"/>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5924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67288"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45473"/>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6" name="Group 15"/>
          <p:cNvGrpSpPr/>
          <p:nvPr userDrawn="1"/>
        </p:nvGrpSpPr>
        <p:grpSpPr>
          <a:xfrm>
            <a:off x="2124740" y="4556760"/>
            <a:ext cx="2218660" cy="501112"/>
            <a:chOff x="2124740" y="4561840"/>
            <a:chExt cx="2218660" cy="501112"/>
          </a:xfrm>
        </p:grpSpPr>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4740" y="4561840"/>
              <a:ext cx="501112" cy="501112"/>
            </a:xfrm>
            <a:prstGeom prst="rect">
              <a:avLst/>
            </a:prstGeom>
          </p:spPr>
        </p:pic>
      </p:grpSp>
      <p:sp>
        <p:nvSpPr>
          <p:cNvPr id="2" name="Title 1"/>
          <p:cNvSpPr>
            <a:spLocks noGrp="1"/>
          </p:cNvSpPr>
          <p:nvPr userDrawn="1">
            <p:ph type="ctrTitle" hasCustomPrompt="1"/>
          </p:nvPr>
        </p:nvSpPr>
        <p:spPr>
          <a:xfrm>
            <a:off x="76200" y="2869408"/>
            <a:ext cx="89916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0"/>
        </a:spcBef>
        <a:spcAft>
          <a:spcPts val="12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0"/>
        </a:spcBef>
        <a:spcAft>
          <a:spcPts val="12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0"/>
        </a:spcBef>
        <a:spcAft>
          <a:spcPts val="12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0"/>
        </a:spcBef>
        <a:spcAft>
          <a:spcPts val="12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doleta.gov/grants/grant_closeout.cf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etagrantees.workforce3one.org/view/2001220744675542997/info"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etagrantees.workforce3one.org/view/4011527938604951230/info" TargetMode="External"/><Relationship Id="rId5" Type="http://schemas.openxmlformats.org/officeDocument/2006/relationships/hyperlink" Target="https://etagrantees.workforce3one.org/view/2001519553700659051/info" TargetMode="External"/><Relationship Id="rId4" Type="http://schemas.openxmlformats.org/officeDocument/2006/relationships/hyperlink" Target="https://etagrantees.workforce3one.org/view/2001521639659380076/inf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eg"/><Relationship Id="rId7" Type="http://schemas.openxmlformats.org/officeDocument/2006/relationships/diagramColors" Target="../diagrams/colors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etagrantees.workforce3one.org/page/resources/1001428044055886927" TargetMode="External"/><Relationship Id="rId4" Type="http://schemas.openxmlformats.org/officeDocument/2006/relationships/hyperlink" Target="https://etagrantees.workforce3one.org/view/4011433738013258225/info"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etagrantees.workforce3one.org/view/2001521639659380076/info" TargetMode="External"/><Relationship Id="rId3" Type="http://schemas.openxmlformats.org/officeDocument/2006/relationships/image" Target="../media/image35.png"/><Relationship Id="rId7" Type="http://schemas.openxmlformats.org/officeDocument/2006/relationships/hyperlink" Target="http://www.doleta.gov/grants/grant_closeout.cf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etagrantees.workforce3one.org/view/2001520858773724097/info" TargetMode="External"/><Relationship Id="rId5" Type="http://schemas.openxmlformats.org/officeDocument/2006/relationships/hyperlink" Target="https://etagrantees.workforce3one.org/view/2001317656904578012/info" TargetMode="External"/><Relationship Id="rId10" Type="http://schemas.openxmlformats.org/officeDocument/2006/relationships/hyperlink" Target="https://etagrantees.workforce3one.org/page/resources/1001428044055886927" TargetMode="External"/><Relationship Id="rId4" Type="http://schemas.openxmlformats.org/officeDocument/2006/relationships/hyperlink" Target="https://etagrantees.workforce3one.org/view/2001220744675542997/info" TargetMode="External"/><Relationship Id="rId9" Type="http://schemas.openxmlformats.org/officeDocument/2006/relationships/hyperlink" Target="https://etagrantees.workforce3one.org/view/4011433738013258225/info"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workforce3one.org/" TargetMode="External"/><Relationship Id="rId7" Type="http://schemas.microsoft.com/office/2007/relationships/hdphoto" Target="../media/hdphoto3.wdp"/><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lstStyle/>
          <a:p>
            <a:r>
              <a:rPr lang="en-US" cap="small" dirty="0" smtClean="0"/>
              <a:t>H-1B Performance Reporting Webinar:</a:t>
            </a:r>
            <a:br>
              <a:rPr lang="en-US" cap="small" dirty="0" smtClean="0"/>
            </a:br>
            <a:r>
              <a:rPr lang="en-US" cap="small" dirty="0" smtClean="0"/>
              <a:t>HUB Updates &amp; Preparing For Final Reporting</a:t>
            </a:r>
            <a:endParaRPr lang="en-US" cap="small" dirty="0"/>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1800" dirty="0" smtClean="0">
                <a:ln w="17780" cmpd="sng">
                  <a:noFill/>
                  <a:prstDash val="solid"/>
                  <a:miter lim="800000"/>
                </a:ln>
                <a:ea typeface="+mj-ea"/>
              </a:rPr>
              <a:t>Webinar Date: </a:t>
            </a:r>
            <a:r>
              <a:rPr lang="en-US" sz="1800" dirty="0" smtClean="0">
                <a:ln w="17780" cmpd="sng">
                  <a:noFill/>
                  <a:prstDash val="solid"/>
                  <a:miter lim="800000"/>
                </a:ln>
                <a:solidFill>
                  <a:srgbClr val="C00000"/>
                </a:solidFill>
                <a:ea typeface="+mj-ea"/>
              </a:rPr>
              <a:t>October 8</a:t>
            </a:r>
            <a:r>
              <a:rPr lang="en-US" sz="1800" baseline="30000" dirty="0" smtClean="0">
                <a:ln w="17780" cmpd="sng">
                  <a:noFill/>
                  <a:prstDash val="solid"/>
                  <a:miter lim="800000"/>
                </a:ln>
                <a:solidFill>
                  <a:srgbClr val="C00000"/>
                </a:solidFill>
                <a:ea typeface="+mj-ea"/>
              </a:rPr>
              <a:t>th</a:t>
            </a:r>
            <a:r>
              <a:rPr lang="en-US" sz="1800" dirty="0" smtClean="0">
                <a:ln w="17780" cmpd="sng">
                  <a:noFill/>
                  <a:prstDash val="solid"/>
                  <a:miter lim="800000"/>
                </a:ln>
                <a:solidFill>
                  <a:srgbClr val="C00000"/>
                </a:solidFill>
                <a:ea typeface="+mj-ea"/>
              </a:rPr>
              <a:t>, 2015; 3:30 p.m.</a:t>
            </a:r>
            <a:br>
              <a:rPr lang="en-US" sz="1800" dirty="0" smtClean="0">
                <a:ln w="17780" cmpd="sng">
                  <a:noFill/>
                  <a:prstDash val="solid"/>
                  <a:miter lim="800000"/>
                </a:ln>
                <a:solidFill>
                  <a:srgbClr val="C00000"/>
                </a:solidFill>
                <a:ea typeface="+mj-ea"/>
              </a:rPr>
            </a:br>
            <a:r>
              <a:rPr lang="en-US" sz="1800" i="1" dirty="0" smtClean="0">
                <a:ln w="17780" cmpd="sng">
                  <a:noFill/>
                  <a:prstDash val="solid"/>
                  <a:miter lim="800000"/>
                </a:ln>
                <a:ea typeface="+mj-ea"/>
              </a:rPr>
              <a:t>Presented by:  </a:t>
            </a:r>
            <a:r>
              <a:rPr lang="en-US" sz="1800" i="1" dirty="0">
                <a:ln w="17780" cmpd="sng">
                  <a:noFill/>
                  <a:prstDash val="solid"/>
                  <a:miter lim="800000"/>
                </a:ln>
              </a:rPr>
              <a:t>Division of Strategic Investments</a:t>
            </a:r>
            <a:endParaRPr lang="en-US" sz="1800" i="1" dirty="0">
              <a:ln w="17780" cmpd="sng">
                <a:noFill/>
                <a:prstDash val="solid"/>
                <a:miter lim="800000"/>
              </a:ln>
              <a:solidFill>
                <a:srgbClr val="C00000"/>
              </a:solidFill>
            </a:endParaRPr>
          </a:p>
          <a:p>
            <a:pPr algn="l"/>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219200"/>
            <a:ext cx="8077200" cy="1295400"/>
          </a:xfrm>
        </p:spPr>
        <p:txBody>
          <a:bodyPr>
            <a:normAutofit fontScale="92500" lnSpcReduction="10000"/>
          </a:bodyPr>
          <a:lstStyle/>
          <a:p>
            <a:pPr marL="0" indent="0">
              <a:buNone/>
            </a:pPr>
            <a:r>
              <a:rPr lang="en-US" sz="3000" b="1" dirty="0" smtClean="0">
                <a:solidFill>
                  <a:srgbClr val="FF0000"/>
                </a:solidFill>
              </a:rPr>
              <a:t>Important Distinction!</a:t>
            </a:r>
          </a:p>
          <a:p>
            <a:pPr marL="0" indent="0">
              <a:buNone/>
            </a:pPr>
            <a:r>
              <a:rPr lang="en-US" b="1" dirty="0" smtClean="0">
                <a:solidFill>
                  <a:schemeClr val="tx1"/>
                </a:solidFill>
              </a:rPr>
              <a:t>To understand these changes, you must remember the difference between the “Date of Exit” and the “Exit Date”</a:t>
            </a:r>
          </a:p>
        </p:txBody>
      </p:sp>
      <p:sp>
        <p:nvSpPr>
          <p:cNvPr id="7" name="Content Placeholder 6"/>
          <p:cNvSpPr>
            <a:spLocks noGrp="1"/>
          </p:cNvSpPr>
          <p:nvPr>
            <p:ph sz="quarter" idx="4"/>
          </p:nvPr>
        </p:nvSpPr>
        <p:spPr>
          <a:xfrm>
            <a:off x="381000" y="2743200"/>
            <a:ext cx="8305800" cy="3352800"/>
          </a:xfrm>
        </p:spPr>
        <p:txBody>
          <a:bodyPr>
            <a:normAutofit/>
          </a:bodyPr>
          <a:lstStyle/>
          <a:p>
            <a:pPr lvl="0"/>
            <a:r>
              <a:rPr lang="en-US" b="1" dirty="0"/>
              <a:t>Exit Date </a:t>
            </a:r>
            <a:r>
              <a:rPr lang="en-US" dirty="0"/>
              <a:t>– This is the date that a participant is reported as an </a:t>
            </a:r>
            <a:r>
              <a:rPr lang="en-US" dirty="0" err="1"/>
              <a:t>exiter</a:t>
            </a:r>
            <a:r>
              <a:rPr lang="en-US" dirty="0"/>
              <a:t>, i.e. the 91st day after their “date of exit”</a:t>
            </a:r>
          </a:p>
          <a:p>
            <a:pPr lvl="1"/>
            <a:r>
              <a:rPr lang="en-US" dirty="0"/>
              <a:t>This new aggregation rule ensures that HUB will accurately report </a:t>
            </a:r>
            <a:r>
              <a:rPr lang="en-US" dirty="0" err="1"/>
              <a:t>exiters</a:t>
            </a:r>
            <a:r>
              <a:rPr lang="en-US" dirty="0"/>
              <a:t> in the correct reporting quarter, by capturing those participants that have a “date of exit” that falls within he previous reporting quarter. </a:t>
            </a:r>
          </a:p>
          <a:p>
            <a:pPr marL="457200" lvl="1" indent="0">
              <a:buNone/>
            </a:pPr>
            <a:r>
              <a:rPr lang="en-US" dirty="0" smtClean="0"/>
              <a:t> </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10</a:t>
            </a:fld>
            <a:endParaRPr lang="en-US" dirty="0"/>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1219200" y="228600"/>
            <a:ext cx="76962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dirty="0" smtClean="0">
                <a:latin typeface="Candara" pitchFamily="34" charset="0"/>
              </a:rPr>
              <a:t>HUB Aggregation update</a:t>
            </a:r>
            <a:endParaRPr lang="en-US" dirty="0">
              <a:latin typeface="Candara" pitchFamily="34" charset="0"/>
            </a:endParaRPr>
          </a:p>
        </p:txBody>
      </p:sp>
    </p:spTree>
    <p:extLst>
      <p:ext uri="{BB962C8B-B14F-4D97-AF65-F5344CB8AC3E}">
        <p14:creationId xmlns:p14="http://schemas.microsoft.com/office/powerpoint/2010/main" val="1895259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11</a:t>
            </a:fld>
            <a:endParaRPr lang="en-US" dirty="0"/>
          </a:p>
        </p:txBody>
      </p:sp>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1104900" y="228600"/>
            <a:ext cx="69342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dirty="0" smtClean="0">
                <a:latin typeface="Candara" pitchFamily="34" charset="0"/>
              </a:rPr>
              <a:t>FAQs</a:t>
            </a:r>
            <a:endParaRPr lang="en-US" dirty="0">
              <a:latin typeface="Candara" pitchFamily="34" charset="0"/>
            </a:endParaRPr>
          </a:p>
        </p:txBody>
      </p:sp>
      <p:sp>
        <p:nvSpPr>
          <p:cNvPr id="3" name="Text Placeholder 2"/>
          <p:cNvSpPr>
            <a:spLocks noGrp="1"/>
          </p:cNvSpPr>
          <p:nvPr>
            <p:ph type="body" idx="1"/>
          </p:nvPr>
        </p:nvSpPr>
        <p:spPr>
          <a:xfrm>
            <a:off x="609600" y="1219201"/>
            <a:ext cx="7848600" cy="1295399"/>
          </a:xfrm>
        </p:spPr>
        <p:txBody>
          <a:bodyPr>
            <a:noAutofit/>
          </a:bodyPr>
          <a:lstStyle/>
          <a:p>
            <a:r>
              <a:rPr lang="en-US" b="1" dirty="0">
                <a:solidFill>
                  <a:srgbClr val="FF0000"/>
                </a:solidFill>
              </a:rPr>
              <a:t>Does HUB retroactively exit a participant who has not been active for more than 90 days? When exiting participants, is the date entered supposed to be the date of their last service or the date </a:t>
            </a:r>
            <a:r>
              <a:rPr lang="en-US" b="1" dirty="0" smtClean="0">
                <a:solidFill>
                  <a:srgbClr val="FF0000"/>
                </a:solidFill>
              </a:rPr>
              <a:t>the grantee exited </a:t>
            </a:r>
            <a:r>
              <a:rPr lang="en-US" b="1" dirty="0">
                <a:solidFill>
                  <a:srgbClr val="FF0000"/>
                </a:solidFill>
              </a:rPr>
              <a:t>them from the program?</a:t>
            </a:r>
          </a:p>
        </p:txBody>
      </p:sp>
      <p:sp>
        <p:nvSpPr>
          <p:cNvPr id="6" name="TextBox 5"/>
          <p:cNvSpPr txBox="1"/>
          <p:nvPr/>
        </p:nvSpPr>
        <p:spPr>
          <a:xfrm>
            <a:off x="609600" y="2667000"/>
            <a:ext cx="7772400" cy="3354765"/>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HUB system does not automatically exit participants after 90 days without grant-funded services</a:t>
            </a:r>
            <a:r>
              <a:rPr lang="en-US" sz="2400" dirty="0" smtClean="0"/>
              <a:t>.  </a:t>
            </a:r>
            <a:r>
              <a:rPr lang="en-US" sz="2400" dirty="0" smtClean="0">
                <a:solidFill>
                  <a:srgbClr val="FF0000"/>
                </a:solidFill>
              </a:rPr>
              <a:t>This is the grantee’s responsibility.</a:t>
            </a:r>
            <a:r>
              <a:rPr lang="en-US" sz="2400" dirty="0" smtClean="0"/>
              <a:t/>
            </a:r>
            <a:br>
              <a:rPr lang="en-US" sz="2400" dirty="0" smtClean="0"/>
            </a:br>
            <a:r>
              <a:rPr lang="en-US" sz="1000" dirty="0" smtClean="0"/>
              <a:t> </a:t>
            </a:r>
            <a:endParaRPr lang="en-US" sz="2400" dirty="0"/>
          </a:p>
          <a:p>
            <a:pPr marL="285750" indent="-285750">
              <a:buFont typeface="Arial" panose="020B0604020202020204" pitchFamily="34" charset="0"/>
              <a:buChar char="•"/>
            </a:pPr>
            <a:r>
              <a:rPr lang="en-US" sz="2400" dirty="0"/>
              <a:t>A participant who completed their program of study may continue to receive certain services funded by the grant program as described in the Statement of Work. </a:t>
            </a:r>
            <a:r>
              <a:rPr lang="en-US" sz="2400" dirty="0" smtClean="0"/>
              <a:t/>
            </a:r>
            <a:br>
              <a:rPr lang="en-US" sz="2400" dirty="0" smtClean="0"/>
            </a:br>
            <a:r>
              <a:rPr lang="en-US" sz="1000" dirty="0" smtClean="0"/>
              <a:t> </a:t>
            </a:r>
            <a:endParaRPr lang="en-US" sz="2400" dirty="0"/>
          </a:p>
          <a:p>
            <a:pPr marL="285750" indent="-285750">
              <a:buFont typeface="Arial" panose="020B0604020202020204" pitchFamily="34" charset="0"/>
              <a:buChar char="•"/>
            </a:pPr>
            <a:r>
              <a:rPr lang="en-US" sz="2400" dirty="0"/>
              <a:t>DE 302 is used to record the date on which the participant received the last grant-funded service. </a:t>
            </a:r>
            <a:endParaRPr lang="en-US" sz="2400" strike="sngStrike" dirty="0"/>
          </a:p>
        </p:txBody>
      </p:sp>
    </p:spTree>
    <p:extLst>
      <p:ext uri="{BB962C8B-B14F-4D97-AF65-F5344CB8AC3E}">
        <p14:creationId xmlns:p14="http://schemas.microsoft.com/office/powerpoint/2010/main" val="330559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12</a:t>
            </a:fld>
            <a:endParaRPr lang="en-US" dirty="0"/>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1447800" y="228600"/>
            <a:ext cx="76962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dirty="0" smtClean="0">
                <a:latin typeface="Candara" pitchFamily="34" charset="0"/>
              </a:rPr>
              <a:t>HUB Aggregation update</a:t>
            </a:r>
            <a:endParaRPr lang="en-US" dirty="0">
              <a:latin typeface="Candara"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83" r="814"/>
          <a:stretch/>
        </p:blipFill>
        <p:spPr bwMode="auto">
          <a:xfrm>
            <a:off x="0" y="1271588"/>
            <a:ext cx="9144000" cy="490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295400" y="2362200"/>
            <a:ext cx="3276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94294" y="2583612"/>
            <a:ext cx="3276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32253" y="4589253"/>
            <a:ext cx="32766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13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13</a:t>
            </a:fld>
            <a:endParaRPr lang="en-US" dirty="0"/>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1447800" y="228600"/>
            <a:ext cx="76962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dirty="0" smtClean="0">
                <a:latin typeface="Candara" pitchFamily="34" charset="0"/>
              </a:rPr>
              <a:t>HUB Aggregation update</a:t>
            </a:r>
            <a:endParaRPr lang="en-US" dirty="0">
              <a:latin typeface="Candara"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2282676"/>
            <a:ext cx="8905875" cy="1009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564" y="4724400"/>
            <a:ext cx="8824135" cy="1066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267030" y="1905000"/>
            <a:ext cx="2019300" cy="461665"/>
          </a:xfrm>
          <a:prstGeom prst="rect">
            <a:avLst/>
          </a:prstGeom>
          <a:noFill/>
        </p:spPr>
        <p:txBody>
          <a:bodyPr wrap="square" rtlCol="0">
            <a:spAutoFit/>
          </a:bodyPr>
          <a:lstStyle/>
          <a:p>
            <a:pPr lvl="1"/>
            <a:r>
              <a:rPr lang="en-US" sz="2400" b="1" i="1" dirty="0" smtClean="0">
                <a:solidFill>
                  <a:schemeClr val="accent2">
                    <a:lumMod val="75000"/>
                  </a:schemeClr>
                </a:solidFill>
              </a:rPr>
              <a:t>Old Rule</a:t>
            </a:r>
            <a:endParaRPr lang="en-US" sz="2400" b="1" i="1" dirty="0">
              <a:solidFill>
                <a:schemeClr val="accent2">
                  <a:lumMod val="75000"/>
                </a:schemeClr>
              </a:solidFill>
            </a:endParaRPr>
          </a:p>
        </p:txBody>
      </p:sp>
      <p:sp>
        <p:nvSpPr>
          <p:cNvPr id="12" name="TextBox 11"/>
          <p:cNvSpPr txBox="1"/>
          <p:nvPr/>
        </p:nvSpPr>
        <p:spPr>
          <a:xfrm>
            <a:off x="3579630" y="4384148"/>
            <a:ext cx="1394100" cy="461665"/>
          </a:xfrm>
          <a:prstGeom prst="rect">
            <a:avLst/>
          </a:prstGeom>
          <a:noFill/>
        </p:spPr>
        <p:txBody>
          <a:bodyPr wrap="none" rtlCol="0">
            <a:spAutoFit/>
          </a:bodyPr>
          <a:lstStyle/>
          <a:p>
            <a:r>
              <a:rPr lang="en-US" sz="2400" b="1" i="1" dirty="0" smtClean="0">
                <a:solidFill>
                  <a:schemeClr val="accent1">
                    <a:lumMod val="75000"/>
                  </a:schemeClr>
                </a:solidFill>
              </a:rPr>
              <a:t>New Rule</a:t>
            </a:r>
            <a:endParaRPr lang="en-US" sz="2400" b="1" i="1" dirty="0">
              <a:solidFill>
                <a:schemeClr val="accent1">
                  <a:lumMod val="75000"/>
                </a:schemeClr>
              </a:solidFill>
            </a:endParaRPr>
          </a:p>
        </p:txBody>
      </p:sp>
      <p:sp>
        <p:nvSpPr>
          <p:cNvPr id="13" name="Text Placeholder 2"/>
          <p:cNvSpPr txBox="1">
            <a:spLocks/>
          </p:cNvSpPr>
          <p:nvPr/>
        </p:nvSpPr>
        <p:spPr>
          <a:xfrm>
            <a:off x="423862" y="1143000"/>
            <a:ext cx="8872538" cy="838200"/>
          </a:xfrm>
          <a:prstGeom prst="rect">
            <a:avLst/>
          </a:prstGeom>
        </p:spPr>
        <p:txBody>
          <a:bodyPr vert="horz" lIns="91440" tIns="45720" rIns="91440" bIns="45720" rtlCol="0" anchor="b">
            <a:noAutofit/>
          </a:bodyPr>
          <a:lstStyle>
            <a:lvl1pPr marL="0" indent="0" algn="l" defTabSz="914400" rtl="0" eaLnBrk="1" latinLnBrk="0" hangingPunct="1">
              <a:spcBef>
                <a:spcPts val="0"/>
              </a:spcBef>
              <a:spcAft>
                <a:spcPts val="1200"/>
              </a:spcAft>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ts val="0"/>
              </a:spcBef>
              <a:spcAft>
                <a:spcPts val="1200"/>
              </a:spcAft>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ts val="0"/>
              </a:spcBef>
              <a:spcAft>
                <a:spcPts val="1200"/>
              </a:spcAft>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ts val="0"/>
              </a:spcBef>
              <a:spcAft>
                <a:spcPts val="1200"/>
              </a:spcAft>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ts val="0"/>
              </a:spcBef>
              <a:spcAft>
                <a:spcPts val="600"/>
              </a:spcAft>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600" b="1" dirty="0" smtClean="0">
                <a:solidFill>
                  <a:schemeClr val="tx1"/>
                </a:solidFill>
              </a:rPr>
              <a:t>QPR Section E, line 3 – Number Entered Unsubsidized Employment, and</a:t>
            </a:r>
          </a:p>
          <a:p>
            <a:r>
              <a:rPr lang="en-US" sz="1600" b="1" dirty="0" smtClean="0">
                <a:solidFill>
                  <a:schemeClr val="tx1"/>
                </a:solidFill>
              </a:rPr>
              <a:t>QPR Section E, line 3a – Number Entered Unsubsidized Training-related Employment</a:t>
            </a:r>
            <a:endParaRPr lang="en-US" sz="1600" b="1" dirty="0">
              <a:solidFill>
                <a:schemeClr val="tx1"/>
              </a:solidFill>
            </a:endParaRPr>
          </a:p>
        </p:txBody>
      </p:sp>
      <p:sp>
        <p:nvSpPr>
          <p:cNvPr id="14" name="Rectangle 13"/>
          <p:cNvSpPr/>
          <p:nvPr/>
        </p:nvSpPr>
        <p:spPr>
          <a:xfrm>
            <a:off x="0" y="5062683"/>
            <a:ext cx="609600" cy="1795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565" y="5062683"/>
            <a:ext cx="88392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0" y="2787501"/>
            <a:ext cx="304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 y="2787501"/>
            <a:ext cx="884872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940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14</a:t>
            </a:fld>
            <a:endParaRPr lang="en-US" dirty="0"/>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1447800" y="228600"/>
            <a:ext cx="76962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dirty="0" smtClean="0">
                <a:latin typeface="Candara" pitchFamily="34" charset="0"/>
              </a:rPr>
              <a:t>HUB Aggregation update</a:t>
            </a:r>
            <a:endParaRPr lang="en-US" dirty="0">
              <a:latin typeface="Candara" pitchFamily="34" charset="0"/>
            </a:endParaRPr>
          </a:p>
        </p:txBody>
      </p:sp>
      <p:sp>
        <p:nvSpPr>
          <p:cNvPr id="7" name="Rectangle 6"/>
          <p:cNvSpPr/>
          <p:nvPr/>
        </p:nvSpPr>
        <p:spPr>
          <a:xfrm>
            <a:off x="1295400" y="2362200"/>
            <a:ext cx="3276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94294" y="2583612"/>
            <a:ext cx="3276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32253" y="4589253"/>
            <a:ext cx="32766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0" y="2320725"/>
            <a:ext cx="9197106"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732253" y="4073325"/>
            <a:ext cx="3276600" cy="129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140824" y="1676400"/>
            <a:ext cx="8856453" cy="61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40824" y="1423359"/>
            <a:ext cx="886802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Tree>
    <p:extLst>
      <p:ext uri="{BB962C8B-B14F-4D97-AF65-F5344CB8AC3E}">
        <p14:creationId xmlns:p14="http://schemas.microsoft.com/office/powerpoint/2010/main" val="41516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15</a:t>
            </a:fld>
            <a:endParaRPr lang="en-US" dirty="0"/>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1447800" y="228600"/>
            <a:ext cx="76962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dirty="0" smtClean="0">
                <a:latin typeface="Candara" pitchFamily="34" charset="0"/>
              </a:rPr>
              <a:t>HUB Aggregation update</a:t>
            </a:r>
            <a:endParaRPr lang="en-US" dirty="0">
              <a:latin typeface="Candara" pitchFamily="34" charset="0"/>
            </a:endParaRPr>
          </a:p>
        </p:txBody>
      </p:sp>
      <p:sp>
        <p:nvSpPr>
          <p:cNvPr id="3" name="Text Placeholder 2"/>
          <p:cNvSpPr>
            <a:spLocks noGrp="1"/>
          </p:cNvSpPr>
          <p:nvPr>
            <p:ph type="body" idx="1"/>
          </p:nvPr>
        </p:nvSpPr>
        <p:spPr>
          <a:xfrm>
            <a:off x="457200" y="2057400"/>
            <a:ext cx="6125240" cy="1371600"/>
          </a:xfrm>
        </p:spPr>
        <p:txBody>
          <a:bodyPr>
            <a:noAutofit/>
          </a:bodyPr>
          <a:lstStyle/>
          <a:p>
            <a:r>
              <a:rPr lang="en-US" sz="2400" b="1" dirty="0" smtClean="0">
                <a:solidFill>
                  <a:schemeClr val="tx1"/>
                </a:solidFill>
              </a:rPr>
              <a:t>HUB will aggregate an additional quarter of your reporting, compared to the previous aggregation rules, for these Data Elements.</a:t>
            </a:r>
            <a:endParaRPr lang="en-US" dirty="0">
              <a:solidFill>
                <a:schemeClr val="tx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371600"/>
            <a:ext cx="2238375" cy="2231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00" y="1182469"/>
            <a:ext cx="4495800" cy="646331"/>
          </a:xfrm>
          <a:prstGeom prst="rect">
            <a:avLst/>
          </a:prstGeom>
          <a:noFill/>
        </p:spPr>
        <p:txBody>
          <a:bodyPr wrap="square" rtlCol="0">
            <a:spAutoFit/>
          </a:bodyPr>
          <a:lstStyle/>
          <a:p>
            <a:r>
              <a:rPr lang="en-US" sz="3600" b="1" dirty="0" smtClean="0">
                <a:solidFill>
                  <a:srgbClr val="FF0000"/>
                </a:solidFill>
              </a:rPr>
              <a:t>What does this mean?</a:t>
            </a:r>
            <a:endParaRPr lang="en-US" sz="3600" b="1" dirty="0">
              <a:solidFill>
                <a:srgbClr val="FF0000"/>
              </a:solidFill>
            </a:endParaRPr>
          </a:p>
        </p:txBody>
      </p:sp>
      <p:sp>
        <p:nvSpPr>
          <p:cNvPr id="6" name="Rectangle 5"/>
          <p:cNvSpPr/>
          <p:nvPr/>
        </p:nvSpPr>
        <p:spPr>
          <a:xfrm>
            <a:off x="457200" y="3792141"/>
            <a:ext cx="8029353" cy="1846659"/>
          </a:xfrm>
          <a:prstGeom prst="rect">
            <a:avLst/>
          </a:prstGeom>
        </p:spPr>
        <p:txBody>
          <a:bodyPr wrap="square">
            <a:spAutoFit/>
          </a:bodyPr>
          <a:lstStyle/>
          <a:p>
            <a:pPr marL="342900" indent="-342900">
              <a:buAutoNum type="arabicPeriod"/>
            </a:pPr>
            <a:r>
              <a:rPr lang="en-US" sz="2400" dirty="0"/>
              <a:t>HUB is changing the time period in which it aggregates  each column</a:t>
            </a:r>
            <a:r>
              <a:rPr lang="en-US" sz="2400" dirty="0" smtClean="0"/>
              <a:t>.</a:t>
            </a:r>
            <a:br>
              <a:rPr lang="en-US" sz="2400" dirty="0" smtClean="0"/>
            </a:br>
            <a:endParaRPr lang="en-US" sz="2400" dirty="0"/>
          </a:p>
          <a:p>
            <a:pPr marL="342900" indent="-342900">
              <a:buAutoNum type="arabicPeriod"/>
            </a:pPr>
            <a:r>
              <a:rPr lang="en-US" sz="2400" dirty="0" smtClean="0"/>
              <a:t>Your QPR will now accurately reflect your outcome totals.</a:t>
            </a:r>
            <a:r>
              <a:rPr lang="en-US" dirty="0"/>
              <a:t/>
            </a:r>
            <a:br>
              <a:rPr lang="en-US" dirty="0"/>
            </a:br>
            <a:endParaRPr lang="en-US" dirty="0"/>
          </a:p>
        </p:txBody>
      </p:sp>
    </p:spTree>
    <p:extLst>
      <p:ext uri="{BB962C8B-B14F-4D97-AF65-F5344CB8AC3E}">
        <p14:creationId xmlns:p14="http://schemas.microsoft.com/office/powerpoint/2010/main" val="241754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457200" y="1254639"/>
            <a:ext cx="8077200" cy="2184994"/>
          </a:xfrm>
        </p:spPr>
        <p:txBody>
          <a:bodyPr>
            <a:normAutofit fontScale="85000" lnSpcReduction="20000"/>
          </a:bodyPr>
          <a:lstStyle/>
          <a:p>
            <a:r>
              <a:rPr lang="en-US" b="1" dirty="0"/>
              <a:t>WHEN:  </a:t>
            </a:r>
            <a:r>
              <a:rPr lang="en-US" dirty="0"/>
              <a:t>We anticipate </a:t>
            </a:r>
            <a:r>
              <a:rPr lang="en-US" dirty="0" smtClean="0"/>
              <a:t>these HUB updates to </a:t>
            </a:r>
            <a:r>
              <a:rPr lang="en-US" dirty="0"/>
              <a:t>be implemented by late October which will ensure </a:t>
            </a:r>
            <a:r>
              <a:rPr lang="en-US" dirty="0" smtClean="0"/>
              <a:t>that your </a:t>
            </a:r>
            <a:r>
              <a:rPr lang="en-US" dirty="0"/>
              <a:t>next QPR will </a:t>
            </a:r>
            <a:r>
              <a:rPr lang="en-US" dirty="0" smtClean="0"/>
              <a:t>reflect these </a:t>
            </a:r>
            <a:r>
              <a:rPr lang="en-US" dirty="0"/>
              <a:t>changes.  </a:t>
            </a:r>
            <a:endParaRPr lang="en-US" dirty="0">
              <a:solidFill>
                <a:srgbClr val="FF0000"/>
              </a:solidFill>
            </a:endParaRPr>
          </a:p>
          <a:p>
            <a:r>
              <a:rPr lang="en-US" b="1" dirty="0">
                <a:solidFill>
                  <a:srgbClr val="FF0000"/>
                </a:solidFill>
              </a:rPr>
              <a:t>ACTION:  </a:t>
            </a:r>
            <a:r>
              <a:rPr lang="en-US" dirty="0">
                <a:solidFill>
                  <a:srgbClr val="FF0000"/>
                </a:solidFill>
              </a:rPr>
              <a:t>You </a:t>
            </a:r>
            <a:r>
              <a:rPr lang="en-US" u="sng" dirty="0">
                <a:solidFill>
                  <a:srgbClr val="FF0000"/>
                </a:solidFill>
              </a:rPr>
              <a:t>do not </a:t>
            </a:r>
            <a:r>
              <a:rPr lang="en-US" dirty="0">
                <a:solidFill>
                  <a:srgbClr val="FF0000"/>
                </a:solidFill>
              </a:rPr>
              <a:t>need to do anything differently when submitting your next QPR.  </a:t>
            </a:r>
            <a:r>
              <a:rPr lang="en-US" dirty="0" smtClean="0">
                <a:solidFill>
                  <a:srgbClr val="FF0000"/>
                </a:solidFill>
              </a:rPr>
              <a:t>But as always, please review your data and reports for </a:t>
            </a:r>
            <a:r>
              <a:rPr lang="en-US" dirty="0">
                <a:solidFill>
                  <a:srgbClr val="FF0000"/>
                </a:solidFill>
              </a:rPr>
              <a:t>any inaccuracies and let us know if you </a:t>
            </a:r>
            <a:r>
              <a:rPr lang="en-US" dirty="0" smtClean="0">
                <a:solidFill>
                  <a:srgbClr val="FF0000"/>
                </a:solidFill>
              </a:rPr>
              <a:t>encounter any technical issues/errors.     </a:t>
            </a:r>
            <a:endParaRPr lang="en-US" dirty="0">
              <a:solidFill>
                <a:srgbClr val="FF0000"/>
              </a:solidFill>
            </a:endParaRP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16</a:t>
            </a:fld>
            <a:endParaRPr lang="en-US" dirty="0"/>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1447800" y="228600"/>
            <a:ext cx="67818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dirty="0" smtClean="0">
                <a:latin typeface="Candara" pitchFamily="34" charset="0"/>
              </a:rPr>
              <a:t>NEXT STEPS</a:t>
            </a:r>
            <a:endParaRPr lang="en-US" dirty="0">
              <a:latin typeface="Candara" pitchFamily="34" charset="0"/>
            </a:endParaRP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949" y="3439633"/>
            <a:ext cx="4869372" cy="323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4839635" y="6030433"/>
            <a:ext cx="809798" cy="7726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00420" y="5958079"/>
            <a:ext cx="482210" cy="71490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Rectangle 14"/>
          <p:cNvSpPr/>
          <p:nvPr/>
        </p:nvSpPr>
        <p:spPr>
          <a:xfrm>
            <a:off x="6129570" y="3451257"/>
            <a:ext cx="973481" cy="19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43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enter your questions </a:t>
            </a:r>
            <a:r>
              <a:rPr lang="en-US" dirty="0" smtClean="0"/>
              <a:t>in </a:t>
            </a:r>
            <a:r>
              <a:rPr lang="en-US" dirty="0"/>
              <a:t>the Chat Room!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17</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696"/>
          <a:stretch/>
        </p:blipFill>
        <p:spPr>
          <a:xfrm>
            <a:off x="0" y="1143000"/>
            <a:ext cx="9144000" cy="5715000"/>
          </a:xfrm>
          <a:prstGeom prst="rect">
            <a:avLst/>
          </a:prstGeom>
        </p:spPr>
      </p:pic>
    </p:spTree>
    <p:extLst>
      <p:ext uri="{BB962C8B-B14F-4D97-AF65-F5344CB8AC3E}">
        <p14:creationId xmlns:p14="http://schemas.microsoft.com/office/powerpoint/2010/main" val="2452646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69000"/>
                    </a14:imgEffect>
                  </a14:imgLayer>
                </a14:imgProps>
              </a:ext>
              <a:ext uri="{28A0092B-C50C-407E-A947-70E740481C1C}">
                <a14:useLocalDpi xmlns:a14="http://schemas.microsoft.com/office/drawing/2010/main" val="0"/>
              </a:ext>
            </a:extLst>
          </a:blip>
          <a:srcRect/>
          <a:stretch>
            <a:fillRect/>
          </a:stretch>
        </p:blipFill>
        <p:spPr bwMode="auto">
          <a:xfrm>
            <a:off x="0" y="1096442"/>
            <a:ext cx="9144000" cy="57615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762000" y="1828800"/>
            <a:ext cx="7772400" cy="1447800"/>
          </a:xfrm>
        </p:spPr>
        <p:style>
          <a:lnRef idx="1">
            <a:schemeClr val="accent1"/>
          </a:lnRef>
          <a:fillRef idx="2">
            <a:schemeClr val="accent1"/>
          </a:fillRef>
          <a:effectRef idx="1">
            <a:schemeClr val="accent1"/>
          </a:effectRef>
          <a:fontRef idx="minor">
            <a:schemeClr val="dk1"/>
          </a:fontRef>
        </p:style>
        <p:txBody>
          <a:bodyPr anchor="ctr" anchorCtr="0">
            <a:normAutofit/>
          </a:bodyPr>
          <a:lstStyle/>
          <a:p>
            <a:pPr algn="ctr"/>
            <a:r>
              <a:rPr lang="en-US" b="0" dirty="0" smtClean="0">
                <a:effectLst>
                  <a:outerShdw blurRad="38100" dist="38100" dir="2700000" algn="tl">
                    <a:srgbClr val="000000">
                      <a:alpha val="43137"/>
                    </a:srgbClr>
                  </a:outerShdw>
                </a:effectLst>
                <a:latin typeface="Candara" panose="020E0502030303020204" pitchFamily="34" charset="0"/>
              </a:rPr>
              <a:t>Reaching the sunset </a:t>
            </a:r>
            <a:br>
              <a:rPr lang="en-US" b="0" dirty="0" smtClean="0">
                <a:effectLst>
                  <a:outerShdw blurRad="38100" dist="38100" dir="2700000" algn="tl">
                    <a:srgbClr val="000000">
                      <a:alpha val="43137"/>
                    </a:srgbClr>
                  </a:outerShdw>
                </a:effectLst>
                <a:latin typeface="Candara" panose="020E0502030303020204" pitchFamily="34" charset="0"/>
              </a:rPr>
            </a:br>
            <a:r>
              <a:rPr lang="en-US" b="0" dirty="0" smtClean="0">
                <a:effectLst>
                  <a:outerShdw blurRad="38100" dist="38100" dir="2700000" algn="tl">
                    <a:srgbClr val="000000">
                      <a:alpha val="43137"/>
                    </a:srgbClr>
                  </a:outerShdw>
                </a:effectLst>
                <a:latin typeface="Candara" panose="020E0502030303020204" pitchFamily="34" charset="0"/>
              </a:rPr>
              <a:t>of your grant</a:t>
            </a:r>
            <a:endParaRPr lang="en-US" b="0" dirty="0">
              <a:effectLst>
                <a:outerShdw blurRad="38100" dist="38100" dir="2700000" algn="tl">
                  <a:srgbClr val="000000">
                    <a:alpha val="43137"/>
                  </a:srgbClr>
                </a:outerShdw>
              </a:effectLst>
              <a:latin typeface="Candara" panose="020E0502030303020204" pitchFamily="34" charset="0"/>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pPr/>
              <a:t>18</a:t>
            </a:fld>
            <a:endParaRPr lang="en-US" dirty="0"/>
          </a:p>
        </p:txBody>
      </p:sp>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1200150" y="152400"/>
            <a:ext cx="67437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sz="4400" dirty="0" smtClean="0">
                <a:latin typeface="Candara" pitchFamily="34" charset="0"/>
              </a:rPr>
              <a:t>Closing Time</a:t>
            </a:r>
            <a:endParaRPr lang="en-US" sz="4400" dirty="0">
              <a:latin typeface="Candara" pitchFamily="34" charset="0"/>
            </a:endParaRPr>
          </a:p>
        </p:txBody>
      </p:sp>
    </p:spTree>
    <p:extLst>
      <p:ext uri="{BB962C8B-B14F-4D97-AF65-F5344CB8AC3E}">
        <p14:creationId xmlns:p14="http://schemas.microsoft.com/office/powerpoint/2010/main" val="4283012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589" y="1828800"/>
            <a:ext cx="2584450" cy="401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295400"/>
            <a:ext cx="6629400" cy="5257800"/>
          </a:xfrm>
        </p:spPr>
        <p:txBody>
          <a:bodyPr>
            <a:normAutofit fontScale="85000" lnSpcReduction="20000"/>
          </a:bodyPr>
          <a:lstStyle/>
          <a:p>
            <a:pPr marL="0" indent="0">
              <a:buNone/>
            </a:pPr>
            <a:r>
              <a:rPr lang="en-US" sz="2800" b="1" dirty="0" smtClean="0"/>
              <a:t>H-1B Performance Reporting Continuity Plan</a:t>
            </a:r>
          </a:p>
          <a:p>
            <a:pPr lvl="1">
              <a:buFont typeface="Wingdings" panose="05000000000000000000" pitchFamily="2" charset="2"/>
              <a:buChar char="q"/>
            </a:pPr>
            <a:r>
              <a:rPr lang="en-US" sz="2400" dirty="0" smtClean="0"/>
              <a:t> </a:t>
            </a:r>
            <a:r>
              <a:rPr lang="en-US" sz="2600" dirty="0" smtClean="0"/>
              <a:t>Do you have one in place?</a:t>
            </a:r>
          </a:p>
          <a:p>
            <a:pPr marL="0" indent="0">
              <a:buNone/>
            </a:pPr>
            <a:r>
              <a:rPr lang="en-US" sz="2800" b="1" dirty="0" smtClean="0"/>
              <a:t>Systems </a:t>
            </a:r>
            <a:r>
              <a:rPr lang="en-US" sz="2800" b="1" dirty="0"/>
              <a:t>and Process</a:t>
            </a:r>
          </a:p>
          <a:p>
            <a:pPr>
              <a:buFont typeface="Wingdings" panose="05000000000000000000" pitchFamily="2" charset="2"/>
              <a:buChar char="ü"/>
            </a:pPr>
            <a:r>
              <a:rPr lang="en-US" sz="2800" dirty="0"/>
              <a:t>Do you know where </a:t>
            </a:r>
            <a:r>
              <a:rPr lang="en-US" sz="2800" dirty="0" smtClean="0"/>
              <a:t>your database is located? </a:t>
            </a:r>
          </a:p>
          <a:p>
            <a:pPr>
              <a:buFont typeface="Wingdings" panose="05000000000000000000" pitchFamily="2" charset="2"/>
              <a:buChar char="ü"/>
            </a:pPr>
            <a:r>
              <a:rPr lang="en-US" sz="2800" dirty="0" smtClean="0"/>
              <a:t>Do you have access to previous data files that have been updated in HUB?</a:t>
            </a:r>
          </a:p>
          <a:p>
            <a:pPr>
              <a:buFont typeface="Wingdings" panose="05000000000000000000" pitchFamily="2" charset="2"/>
              <a:buChar char="ü"/>
            </a:pPr>
            <a:r>
              <a:rPr lang="en-US" sz="2800" dirty="0" smtClean="0"/>
              <a:t>Do you have your HUB PIN and Password?</a:t>
            </a:r>
            <a:endParaRPr lang="en-US" sz="2800" dirty="0"/>
          </a:p>
          <a:p>
            <a:pPr marL="0" indent="0">
              <a:buNone/>
            </a:pPr>
            <a:r>
              <a:rPr lang="en-US" sz="2800" b="1" dirty="0" smtClean="0"/>
              <a:t>Staffing </a:t>
            </a:r>
          </a:p>
          <a:p>
            <a:pPr>
              <a:buFont typeface="Wingdings" panose="05000000000000000000" pitchFamily="2" charset="2"/>
              <a:buChar char="ü"/>
            </a:pPr>
            <a:r>
              <a:rPr lang="en-US" sz="2800" dirty="0" smtClean="0"/>
              <a:t>Do you have the right staff </a:t>
            </a:r>
            <a:r>
              <a:rPr lang="en-US" sz="2800" dirty="0"/>
              <a:t>to complete performance reporting even after your grant’s close </a:t>
            </a:r>
            <a:r>
              <a:rPr lang="en-US" sz="2800" dirty="0" smtClean="0"/>
              <a:t>date?</a:t>
            </a: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19</a:t>
            </a:fld>
            <a:endParaRPr lang="en-US" dirty="0"/>
          </a:p>
        </p:txBody>
      </p:sp>
      <p:sp>
        <p:nvSpPr>
          <p:cNvPr id="7" name="Title 1"/>
          <p:cNvSpPr txBox="1">
            <a:spLocks/>
          </p:cNvSpPr>
          <p:nvPr/>
        </p:nvSpPr>
        <p:spPr>
          <a:xfrm>
            <a:off x="1200150" y="152400"/>
            <a:ext cx="67437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sz="4400" dirty="0" smtClean="0">
                <a:latin typeface="Candara" pitchFamily="34" charset="0"/>
              </a:rPr>
              <a:t>Closing Time</a:t>
            </a:r>
            <a:endParaRPr lang="en-US" sz="4400" dirty="0">
              <a:latin typeface="Candara" pitchFamily="34" charset="0"/>
            </a:endParaRPr>
          </a:p>
        </p:txBody>
      </p:sp>
    </p:spTree>
    <p:extLst>
      <p:ext uri="{BB962C8B-B14F-4D97-AF65-F5344CB8AC3E}">
        <p14:creationId xmlns:p14="http://schemas.microsoft.com/office/powerpoint/2010/main" val="195806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a:t>
            </a:r>
            <a:r>
              <a:rPr lang="en-US" dirty="0" smtClean="0"/>
              <a:t>Questions</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a:t>
            </a:fld>
            <a:endParaRPr lang="en-US" dirty="0"/>
          </a:p>
        </p:txBody>
      </p:sp>
      <p:sp>
        <p:nvSpPr>
          <p:cNvPr id="6" name="Content Placeholder 7"/>
          <p:cNvSpPr txBox="1">
            <a:spLocks/>
          </p:cNvSpPr>
          <p:nvPr/>
        </p:nvSpPr>
        <p:spPr>
          <a:xfrm>
            <a:off x="457200" y="1219200"/>
            <a:ext cx="7924800" cy="5262979"/>
          </a:xfrm>
          <a:prstGeom prst="rect">
            <a:avLst/>
          </a:prstGeom>
          <a:noFill/>
        </p:spPr>
        <p:txBody>
          <a:bodyPr vert="horz" wrap="square" lIns="91440" tIns="45720" rIns="91440" bIns="45720" rtlCol="0">
            <a:spAutoFit/>
          </a:bodyPr>
          <a:lstStyle/>
          <a:p>
            <a:pPr marL="342900" marR="0" lvl="0" indent="-342900" algn="l" defTabSz="914400" rtl="0" eaLnBrk="1" fontAlgn="auto" latinLnBrk="0" hangingPunct="1">
              <a:buClrTx/>
              <a:buSzTx/>
              <a:buFont typeface="Arial" pitchFamily="34" charset="0"/>
              <a:buNone/>
              <a:tabLst/>
              <a:defRPr/>
            </a:pPr>
            <a:r>
              <a:rPr kumimoji="0" lang="en-US" b="1" i="0" u="none" strike="noStrike" kern="1200" cap="none" spc="0" normalizeH="0" baseline="0" noProof="0" dirty="0" smtClean="0">
                <a:ln>
                  <a:noFill/>
                </a:ln>
                <a:effectLst/>
                <a:uLnTx/>
                <a:uFillTx/>
                <a:cs typeface="Arial" pitchFamily="34" charset="0"/>
              </a:rPr>
              <a:t>Polling Question #1</a:t>
            </a:r>
          </a:p>
          <a:p>
            <a:pPr marR="0" lvl="0" algn="l" defTabSz="914400" rtl="0" eaLnBrk="1" fontAlgn="auto" latinLnBrk="0" hangingPunct="1">
              <a:buClrTx/>
              <a:buSzTx/>
              <a:tabLst/>
              <a:defRPr/>
            </a:pPr>
            <a:r>
              <a:rPr kumimoji="0" lang="en-US" b="0" i="0" u="none" strike="noStrike" kern="1200" cap="none" spc="0" normalizeH="0" baseline="0" noProof="0" dirty="0" smtClean="0">
                <a:ln>
                  <a:noFill/>
                </a:ln>
                <a:effectLst/>
                <a:uLnTx/>
                <a:uFillTx/>
                <a:cs typeface="Arial" pitchFamily="34" charset="0"/>
              </a:rPr>
              <a:t>Select your</a:t>
            </a:r>
            <a:r>
              <a:rPr kumimoji="0" lang="en-US" b="0" i="0" u="none" strike="noStrike" kern="1200" cap="none" spc="0" normalizeH="0" noProof="0" dirty="0" smtClean="0">
                <a:ln>
                  <a:noFill/>
                </a:ln>
                <a:effectLst/>
                <a:uLnTx/>
                <a:uFillTx/>
                <a:cs typeface="Arial" pitchFamily="34" charset="0"/>
              </a:rPr>
              <a:t> </a:t>
            </a:r>
            <a:r>
              <a:rPr kumimoji="0" lang="en-US" b="0" i="0" u="none" strike="noStrike" kern="1200" cap="none" spc="0" normalizeH="0" baseline="0" noProof="0" dirty="0" smtClean="0">
                <a:ln>
                  <a:noFill/>
                </a:ln>
                <a:effectLst/>
                <a:uLnTx/>
                <a:uFillTx/>
                <a:cs typeface="Arial" pitchFamily="34" charset="0"/>
              </a:rPr>
              <a:t>H-1B grant program. </a:t>
            </a:r>
            <a:br>
              <a:rPr kumimoji="0" lang="en-US" b="0" i="0" u="none" strike="noStrike" kern="1200" cap="none" spc="0" normalizeH="0" baseline="0" noProof="0" dirty="0" smtClean="0">
                <a:ln>
                  <a:noFill/>
                </a:ln>
                <a:effectLst/>
                <a:uLnTx/>
                <a:uFillTx/>
                <a:cs typeface="Arial" pitchFamily="34" charset="0"/>
              </a:rPr>
            </a:br>
            <a:r>
              <a:rPr lang="en-US" sz="500" dirty="0">
                <a:cs typeface="Arial" pitchFamily="34" charset="0"/>
              </a:rPr>
              <a:t>	</a:t>
            </a:r>
            <a:endParaRPr kumimoji="0" lang="en-US" b="0" i="0" u="none" strike="noStrike" kern="1200" cap="none" spc="0" normalizeH="0" baseline="0" noProof="0" dirty="0" smtClean="0">
              <a:ln>
                <a:noFill/>
              </a:ln>
              <a:effectLst/>
              <a:uLnTx/>
              <a:uFillTx/>
              <a:cs typeface="Arial" pitchFamily="34" charset="0"/>
            </a:endParaRPr>
          </a:p>
          <a:p>
            <a:pPr marL="342900" marR="0" lvl="0" indent="-342900" algn="l" defTabSz="914400" rtl="0" eaLnBrk="1" fontAlgn="auto" latinLnBrk="0" hangingPunct="1">
              <a:buClrTx/>
              <a:buSzTx/>
              <a:buFont typeface="Arial" pitchFamily="34" charset="0"/>
              <a:buChar char="•"/>
              <a:tabLst/>
              <a:defRPr/>
            </a:pPr>
            <a:r>
              <a:rPr lang="en-US" noProof="0" dirty="0" smtClean="0">
                <a:cs typeface="Arial" pitchFamily="34" charset="0"/>
              </a:rPr>
              <a:t>Our grant program is a:</a:t>
            </a:r>
            <a:endParaRPr kumimoji="0" lang="en-US" b="0" i="0" u="none" strike="noStrike" kern="1200" cap="none" spc="0" normalizeH="0" baseline="0" noProof="0" dirty="0" smtClean="0">
              <a:ln>
                <a:noFill/>
              </a:ln>
              <a:effectLst/>
              <a:uLnTx/>
              <a:uFillTx/>
              <a:cs typeface="Arial" pitchFamily="34" charset="0"/>
            </a:endParaRPr>
          </a:p>
          <a:p>
            <a:pPr marL="742950" marR="0" lvl="1" indent="-285750" algn="l" defTabSz="914400" rtl="0" eaLnBrk="1" fontAlgn="auto" latinLnBrk="0" hangingPunct="1">
              <a:buClrTx/>
              <a:buSzTx/>
              <a:buFont typeface="Wingdings" pitchFamily="2" charset="2"/>
              <a:buChar char="q"/>
              <a:tabLst/>
              <a:defRPr/>
            </a:pPr>
            <a:r>
              <a:rPr kumimoji="0" lang="en-US" sz="1600" b="0" i="0" u="none" strike="noStrike" kern="1200" cap="none" spc="0" normalizeH="0" baseline="0" noProof="0" dirty="0" smtClean="0">
                <a:ln>
                  <a:noFill/>
                </a:ln>
                <a:effectLst/>
                <a:uLnTx/>
                <a:uFillTx/>
                <a:cs typeface="Arial" pitchFamily="34" charset="0"/>
              </a:rPr>
              <a:t> 	Technical Skills Training (TST)</a:t>
            </a:r>
            <a:r>
              <a:rPr kumimoji="0" lang="en-US" sz="1600" b="0" i="0" u="none" strike="noStrike" kern="1200" cap="none" spc="0" normalizeH="0" noProof="0" dirty="0" smtClean="0">
                <a:ln>
                  <a:noFill/>
                </a:ln>
                <a:effectLst/>
                <a:uLnTx/>
                <a:uFillTx/>
                <a:cs typeface="Arial" pitchFamily="34" charset="0"/>
              </a:rPr>
              <a:t> Round</a:t>
            </a:r>
            <a:r>
              <a:rPr lang="en-US" sz="1600" dirty="0" smtClean="0">
                <a:cs typeface="Arial" pitchFamily="34" charset="0"/>
              </a:rPr>
              <a:t> 1 </a:t>
            </a:r>
          </a:p>
          <a:p>
            <a:pPr marL="742950" marR="0" lvl="1" indent="-285750" algn="l" defTabSz="914400" rtl="0" eaLnBrk="1" fontAlgn="auto" latinLnBrk="0" hangingPunct="1">
              <a:buClrTx/>
              <a:buSzTx/>
              <a:buFont typeface="Wingdings" pitchFamily="2" charset="2"/>
              <a:buChar char="q"/>
              <a:tabLst/>
              <a:defRPr/>
            </a:pPr>
            <a:r>
              <a:rPr kumimoji="0" lang="en-US" sz="1600" b="0" i="0" u="none" strike="noStrike" kern="1200" cap="none" spc="0" normalizeH="0" baseline="0" noProof="0" dirty="0" smtClean="0">
                <a:ln>
                  <a:noFill/>
                </a:ln>
                <a:effectLst/>
                <a:uLnTx/>
                <a:uFillTx/>
                <a:cs typeface="Arial" pitchFamily="34" charset="0"/>
              </a:rPr>
              <a:t>	Technical</a:t>
            </a:r>
            <a:r>
              <a:rPr kumimoji="0" lang="en-US" sz="1600" b="0" i="0" u="none" strike="noStrike" kern="1200" cap="none" spc="0" normalizeH="0" noProof="0" dirty="0" smtClean="0">
                <a:ln>
                  <a:noFill/>
                </a:ln>
                <a:effectLst/>
                <a:uLnTx/>
                <a:uFillTx/>
                <a:cs typeface="Arial" pitchFamily="34" charset="0"/>
              </a:rPr>
              <a:t> Skills Training (TST) Round 2 </a:t>
            </a:r>
            <a:endParaRPr lang="en-US" sz="1600" dirty="0">
              <a:cs typeface="Arial" pitchFamily="34" charset="0"/>
            </a:endParaRPr>
          </a:p>
          <a:p>
            <a:pPr marL="742950" marR="0" lvl="1" indent="-285750" algn="l" defTabSz="914400" rtl="0" eaLnBrk="1" fontAlgn="auto" latinLnBrk="0" hangingPunct="1">
              <a:buClrTx/>
              <a:buSzTx/>
              <a:buFont typeface="Wingdings" pitchFamily="2" charset="2"/>
              <a:buChar char="q"/>
              <a:tabLst/>
              <a:defRPr/>
            </a:pPr>
            <a:r>
              <a:rPr kumimoji="0" lang="en-US" sz="1600" b="0" i="0" u="none" strike="noStrike" kern="1200" cap="none" spc="0" normalizeH="0" baseline="0" noProof="0" dirty="0" smtClean="0">
                <a:ln>
                  <a:noFill/>
                </a:ln>
                <a:effectLst/>
                <a:uLnTx/>
                <a:uFillTx/>
                <a:cs typeface="Arial" pitchFamily="34" charset="0"/>
              </a:rPr>
              <a:t>	Jobs Accelerator</a:t>
            </a:r>
            <a:r>
              <a:rPr kumimoji="0" lang="en-US" sz="1600" b="0" i="0" u="none" strike="noStrike" kern="1200" cap="none" spc="0" normalizeH="0" noProof="0" dirty="0" smtClean="0">
                <a:ln>
                  <a:noFill/>
                </a:ln>
                <a:effectLst/>
                <a:uLnTx/>
                <a:uFillTx/>
                <a:cs typeface="Arial" pitchFamily="34" charset="0"/>
              </a:rPr>
              <a:t> (JA) </a:t>
            </a:r>
            <a:r>
              <a:rPr kumimoji="0" lang="en-US" sz="1600" b="0" i="0" u="none" strike="noStrike" kern="1200" cap="none" spc="0" normalizeH="0" baseline="0" noProof="0" dirty="0" smtClean="0">
                <a:ln>
                  <a:noFill/>
                </a:ln>
                <a:effectLst/>
                <a:uLnTx/>
                <a:uFillTx/>
                <a:cs typeface="Arial" pitchFamily="34" charset="0"/>
              </a:rPr>
              <a:t>Round 1 </a:t>
            </a:r>
            <a:endParaRPr lang="en-US" sz="1600" dirty="0">
              <a:cs typeface="Arial" pitchFamily="34" charset="0"/>
            </a:endParaRPr>
          </a:p>
          <a:p>
            <a:pPr marL="742950" lvl="1" indent="-285750">
              <a:buFont typeface="Wingdings" pitchFamily="2" charset="2"/>
              <a:buChar char="q"/>
              <a:defRPr/>
            </a:pPr>
            <a:r>
              <a:rPr kumimoji="0" lang="en-US" sz="1600" b="0" i="0" u="none" strike="noStrike" kern="1200" cap="none" spc="0" normalizeH="0" baseline="0" noProof="0" dirty="0" smtClean="0">
                <a:ln>
                  <a:noFill/>
                </a:ln>
                <a:effectLst/>
                <a:uLnTx/>
                <a:uFillTx/>
                <a:cs typeface="Arial" pitchFamily="34" charset="0"/>
              </a:rPr>
              <a:t>	Advanced Manufacturing Jobs Accelerator (JA) Round</a:t>
            </a:r>
            <a:r>
              <a:rPr kumimoji="0" lang="en-US" sz="1600" b="0" i="0" u="none" strike="noStrike" kern="1200" cap="none" spc="0" normalizeH="0" noProof="0" dirty="0" smtClean="0">
                <a:ln>
                  <a:noFill/>
                </a:ln>
                <a:effectLst/>
                <a:uLnTx/>
                <a:uFillTx/>
                <a:cs typeface="Arial" pitchFamily="34" charset="0"/>
              </a:rPr>
              <a:t> 2</a:t>
            </a:r>
          </a:p>
          <a:p>
            <a:pPr marL="742950" lvl="1" indent="-285750">
              <a:buFont typeface="Wingdings" pitchFamily="2" charset="2"/>
              <a:buChar char="q"/>
              <a:defRPr/>
            </a:pPr>
            <a:r>
              <a:rPr lang="en-US" sz="1600" dirty="0">
                <a:cs typeface="Arial" pitchFamily="34" charset="0"/>
              </a:rPr>
              <a:t> </a:t>
            </a:r>
            <a:r>
              <a:rPr lang="en-US" sz="1600" dirty="0" smtClean="0">
                <a:cs typeface="Arial" pitchFamily="34" charset="0"/>
              </a:rPr>
              <a:t>   Make It In America (MIIA)	</a:t>
            </a:r>
          </a:p>
          <a:p>
            <a:pPr marL="742950" lvl="1" indent="-285750">
              <a:buFont typeface="Wingdings" pitchFamily="2" charset="2"/>
              <a:buChar char="q"/>
              <a:defRPr/>
            </a:pPr>
            <a:r>
              <a:rPr lang="en-US" sz="1600" dirty="0" smtClean="0">
                <a:cs typeface="Arial" pitchFamily="34" charset="0"/>
              </a:rPr>
              <a:t>	Other</a:t>
            </a:r>
          </a:p>
          <a:p>
            <a:pPr marL="742950" lvl="1" indent="-285750">
              <a:buFont typeface="Wingdings" pitchFamily="2" charset="2"/>
              <a:buChar char="q"/>
              <a:defRPr/>
            </a:pPr>
            <a:r>
              <a:rPr lang="en-US" sz="1600" dirty="0" smtClean="0">
                <a:cs typeface="Arial" pitchFamily="34" charset="0"/>
              </a:rPr>
              <a:t>    I don’t know</a:t>
            </a:r>
          </a:p>
          <a:p>
            <a:pPr marL="742950" lvl="1" indent="-285750">
              <a:spcBef>
                <a:spcPts val="600"/>
              </a:spcBef>
              <a:spcAft>
                <a:spcPts val="600"/>
              </a:spcAft>
              <a:buFont typeface="Wingdings" pitchFamily="2" charset="2"/>
              <a:buChar char="q"/>
              <a:defRPr/>
            </a:pPr>
            <a:endParaRPr lang="en-US" sz="1600" dirty="0">
              <a:solidFill>
                <a:schemeClr val="tx2"/>
              </a:solidFill>
              <a:cs typeface="Arial" pitchFamily="34" charset="0"/>
            </a:endParaRPr>
          </a:p>
          <a:p>
            <a:pPr>
              <a:buNone/>
            </a:pPr>
            <a:r>
              <a:rPr lang="en-US" b="1" dirty="0"/>
              <a:t>Polling Question #2</a:t>
            </a:r>
            <a:endParaRPr lang="en-US" dirty="0"/>
          </a:p>
          <a:p>
            <a:r>
              <a:rPr lang="en-US" dirty="0" smtClean="0"/>
              <a:t>Select </a:t>
            </a:r>
            <a:r>
              <a:rPr lang="en-US" dirty="0"/>
              <a:t>the role that you play in your H-1B grant program. </a:t>
            </a:r>
          </a:p>
          <a:p>
            <a:pPr marL="285750" indent="-285750">
              <a:buFont typeface="Arial" panose="020B0604020202020204" pitchFamily="34" charset="0"/>
              <a:buChar char="•"/>
            </a:pPr>
            <a:r>
              <a:rPr lang="en-US" dirty="0"/>
              <a:t>For this grant initiative I am the</a:t>
            </a:r>
            <a:r>
              <a:rPr lang="en-US" dirty="0" smtClean="0"/>
              <a:t>:</a:t>
            </a:r>
            <a:br>
              <a:rPr lang="en-US" dirty="0" smtClean="0"/>
            </a:br>
            <a:r>
              <a:rPr lang="en-US" sz="500" dirty="0" smtClean="0"/>
              <a:t>	</a:t>
            </a:r>
            <a:endParaRPr lang="en-US" dirty="0"/>
          </a:p>
          <a:p>
            <a:pPr lvl="1">
              <a:buFont typeface="Wingdings" pitchFamily="2" charset="2"/>
              <a:buChar char="q"/>
            </a:pPr>
            <a:r>
              <a:rPr lang="en-US" sz="1600" dirty="0"/>
              <a:t> 	Authorized Representative</a:t>
            </a:r>
          </a:p>
          <a:p>
            <a:pPr lvl="1">
              <a:buFont typeface="Wingdings" pitchFamily="2" charset="2"/>
              <a:buChar char="q"/>
            </a:pPr>
            <a:r>
              <a:rPr lang="en-US" sz="1600" dirty="0"/>
              <a:t> 	Program Director/Manager</a:t>
            </a:r>
          </a:p>
          <a:p>
            <a:pPr lvl="1">
              <a:buFont typeface="Wingdings" pitchFamily="2" charset="2"/>
              <a:buChar char="q"/>
            </a:pPr>
            <a:r>
              <a:rPr lang="en-US" sz="1600" dirty="0"/>
              <a:t> 	IT/Data Manager or staff</a:t>
            </a:r>
          </a:p>
          <a:p>
            <a:pPr lvl="1">
              <a:buFont typeface="Wingdings" pitchFamily="2" charset="2"/>
              <a:buChar char="q"/>
            </a:pPr>
            <a:r>
              <a:rPr lang="en-US" sz="1600" dirty="0"/>
              <a:t> 	Training Partner</a:t>
            </a:r>
          </a:p>
          <a:p>
            <a:pPr lvl="1">
              <a:buFont typeface="Wingdings" pitchFamily="2" charset="2"/>
              <a:buChar char="q"/>
            </a:pPr>
            <a:r>
              <a:rPr lang="en-US" sz="1600" dirty="0"/>
              <a:t> 	Employer </a:t>
            </a:r>
            <a:r>
              <a:rPr lang="en-US" sz="1600" dirty="0" smtClean="0"/>
              <a:t>Partner</a:t>
            </a:r>
            <a:endParaRPr lang="en-US" sz="1600" dirty="0"/>
          </a:p>
        </p:txBody>
      </p:sp>
    </p:spTree>
    <p:extLst>
      <p:ext uri="{BB962C8B-B14F-4D97-AF65-F5344CB8AC3E}">
        <p14:creationId xmlns:p14="http://schemas.microsoft.com/office/powerpoint/2010/main" val="2705281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6660" r="16933"/>
          <a:stretch/>
        </p:blipFill>
        <p:spPr>
          <a:xfrm flipH="1">
            <a:off x="6248400" y="1458109"/>
            <a:ext cx="2764808" cy="5018891"/>
          </a:xfrm>
          <a:prstGeom prst="rect">
            <a:avLst/>
          </a:prstGeom>
        </p:spPr>
      </p:pic>
      <p:sp>
        <p:nvSpPr>
          <p:cNvPr id="3" name="Slide Number Placeholder 2"/>
          <p:cNvSpPr>
            <a:spLocks noGrp="1"/>
          </p:cNvSpPr>
          <p:nvPr>
            <p:ph type="sldNum" sz="quarter" idx="12"/>
          </p:nvPr>
        </p:nvSpPr>
        <p:spPr/>
        <p:txBody>
          <a:bodyPr/>
          <a:lstStyle/>
          <a:p>
            <a:fld id="{01723B91-CE10-4F20-890A-0852E2246859}"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6" name="Title 1"/>
          <p:cNvSpPr txBox="1">
            <a:spLocks/>
          </p:cNvSpPr>
          <p:nvPr/>
        </p:nvSpPr>
        <p:spPr>
          <a:xfrm>
            <a:off x="1200150" y="152400"/>
            <a:ext cx="67437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sz="4400" dirty="0" smtClean="0">
                <a:latin typeface="Candara" pitchFamily="34" charset="0"/>
              </a:rPr>
              <a:t>Closing time</a:t>
            </a:r>
            <a:endParaRPr lang="en-US" sz="4400" dirty="0">
              <a:latin typeface="Candara" pitchFamily="34" charset="0"/>
            </a:endParaRPr>
          </a:p>
        </p:txBody>
      </p:sp>
      <p:sp>
        <p:nvSpPr>
          <p:cNvPr id="7" name="TextBox 6"/>
          <p:cNvSpPr txBox="1"/>
          <p:nvPr/>
        </p:nvSpPr>
        <p:spPr>
          <a:xfrm>
            <a:off x="381000" y="1295400"/>
            <a:ext cx="5129866" cy="707886"/>
          </a:xfrm>
          <a:prstGeom prst="rect">
            <a:avLst/>
          </a:prstGeom>
          <a:noFill/>
        </p:spPr>
        <p:txBody>
          <a:bodyPr wrap="none" rtlCol="0">
            <a:spAutoFit/>
          </a:bodyPr>
          <a:lstStyle/>
          <a:p>
            <a:r>
              <a:rPr lang="en-US" sz="4000" b="1" dirty="0" smtClean="0">
                <a:solidFill>
                  <a:srgbClr val="FF0000"/>
                </a:solidFill>
              </a:rPr>
              <a:t>For more information…</a:t>
            </a:r>
            <a:endParaRPr lang="en-US" sz="4000" b="1" dirty="0">
              <a:solidFill>
                <a:srgbClr val="FF0000"/>
              </a:solidFill>
            </a:endParaRPr>
          </a:p>
        </p:txBody>
      </p:sp>
      <p:sp>
        <p:nvSpPr>
          <p:cNvPr id="11" name="TextBox 10"/>
          <p:cNvSpPr txBox="1"/>
          <p:nvPr/>
        </p:nvSpPr>
        <p:spPr>
          <a:xfrm>
            <a:off x="304800" y="2323505"/>
            <a:ext cx="6096000" cy="4278094"/>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Visit ETA’s grant closeout page:</a:t>
            </a:r>
            <a:endParaRPr lang="en-US" sz="2800" dirty="0"/>
          </a:p>
          <a:p>
            <a:r>
              <a:rPr lang="en-US" dirty="0">
                <a:hlinkClick r:id="rId4"/>
              </a:rPr>
              <a:t>http://</a:t>
            </a:r>
            <a:r>
              <a:rPr lang="en-US" dirty="0" smtClean="0">
                <a:hlinkClick r:id="rId4"/>
              </a:rPr>
              <a:t>www.doleta.gov/grants/grant_closeout.cfm</a:t>
            </a:r>
            <a:endParaRPr lang="en-US" dirty="0" smtClean="0"/>
          </a:p>
          <a:p>
            <a:r>
              <a:rPr lang="en-US" dirty="0" smtClean="0"/>
              <a:t/>
            </a:r>
            <a:br>
              <a:rPr lang="en-US" dirty="0" smtClean="0"/>
            </a:br>
            <a:endParaRPr lang="en-US" dirty="0"/>
          </a:p>
          <a:p>
            <a:pPr marL="342900" indent="-342900">
              <a:buFont typeface="Arial" panose="020B0604020202020204" pitchFamily="34" charset="0"/>
              <a:buChar char="•"/>
            </a:pPr>
            <a:r>
              <a:rPr lang="en-US" sz="2800" dirty="0"/>
              <a:t>Your FPO officially closes your grant. </a:t>
            </a:r>
            <a:br>
              <a:rPr lang="en-US" sz="2800" dirty="0"/>
            </a:br>
            <a:endParaRPr lang="en-US" sz="2800" dirty="0"/>
          </a:p>
          <a:p>
            <a:pPr marL="342900" indent="-342900">
              <a:buFont typeface="Arial" panose="020B0604020202020204" pitchFamily="34" charset="0"/>
              <a:buChar char="•"/>
            </a:pPr>
            <a:r>
              <a:rPr lang="en-US" sz="2800" dirty="0"/>
              <a:t>The National Office will be available to support grantees and offer Performance TA as you create your final reports.</a:t>
            </a:r>
          </a:p>
          <a:p>
            <a:endParaRPr lang="en-US" dirty="0"/>
          </a:p>
        </p:txBody>
      </p:sp>
    </p:spTree>
    <p:extLst>
      <p:ext uri="{BB962C8B-B14F-4D97-AF65-F5344CB8AC3E}">
        <p14:creationId xmlns:p14="http://schemas.microsoft.com/office/powerpoint/2010/main" val="276473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99"/>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Don’t Forget to Include </a:t>
            </a:r>
            <a:br>
              <a:rPr lang="en-US" dirty="0" smtClean="0"/>
            </a:br>
            <a:r>
              <a:rPr lang="en-US" dirty="0" smtClean="0"/>
              <a:t>Training and Program Completion Date</a:t>
            </a:r>
            <a:endParaRPr lang="en-US" dirty="0"/>
          </a:p>
        </p:txBody>
      </p:sp>
      <p:sp>
        <p:nvSpPr>
          <p:cNvPr id="12" name="Content Placeholder 11"/>
          <p:cNvSpPr>
            <a:spLocks noGrp="1"/>
          </p:cNvSpPr>
          <p:nvPr>
            <p:ph sz="half" idx="2"/>
          </p:nvPr>
        </p:nvSpPr>
        <p:spPr>
          <a:xfrm>
            <a:off x="3386334" y="1981200"/>
            <a:ext cx="5757666" cy="4724400"/>
          </a:xfrm>
        </p:spPr>
        <p:txBody>
          <a:bodyPr>
            <a:normAutofit/>
          </a:bodyPr>
          <a:lstStyle/>
          <a:p>
            <a:r>
              <a:rPr lang="en-US" dirty="0"/>
              <a:t>HUB does not automatically complete your participants</a:t>
            </a:r>
          </a:p>
          <a:p>
            <a:r>
              <a:rPr lang="en-US" dirty="0"/>
              <a:t>You must go into every participant’s record and “complete” their </a:t>
            </a:r>
            <a:r>
              <a:rPr lang="en-US" dirty="0" smtClean="0"/>
              <a:t>training by entering the </a:t>
            </a:r>
            <a:r>
              <a:rPr lang="en-US" dirty="0"/>
              <a:t>date of the last grant-funded service </a:t>
            </a:r>
            <a:r>
              <a:rPr lang="en-US" dirty="0" smtClean="0"/>
              <a:t>provided </a:t>
            </a:r>
            <a:r>
              <a:rPr lang="en-US" dirty="0"/>
              <a:t>to the </a:t>
            </a:r>
            <a:r>
              <a:rPr lang="en-US" dirty="0" smtClean="0"/>
              <a:t>participant.</a:t>
            </a:r>
          </a:p>
          <a:p>
            <a:r>
              <a:rPr lang="en-US" dirty="0" smtClean="0"/>
              <a:t>Training completion dates are integral to reporting employment outcomes and credential attainment outcomes.</a:t>
            </a:r>
          </a:p>
        </p:txBody>
      </p:sp>
      <p:sp>
        <p:nvSpPr>
          <p:cNvPr id="13" name="Text Placeholder 12"/>
          <p:cNvSpPr>
            <a:spLocks noGrp="1"/>
          </p:cNvSpPr>
          <p:nvPr>
            <p:ph type="body" sz="quarter" idx="3"/>
          </p:nvPr>
        </p:nvSpPr>
        <p:spPr>
          <a:xfrm>
            <a:off x="3810000" y="1219200"/>
            <a:ext cx="4724400" cy="639762"/>
          </a:xfrm>
        </p:spPr>
        <p:txBody>
          <a:bodyPr>
            <a:noAutofit/>
          </a:bodyPr>
          <a:lstStyle/>
          <a:p>
            <a:r>
              <a:rPr lang="en-US" sz="3600" dirty="0" smtClean="0">
                <a:solidFill>
                  <a:srgbClr val="FF0000"/>
                </a:solidFill>
              </a:rPr>
              <a:t>Remember!</a:t>
            </a:r>
          </a:p>
        </p:txBody>
      </p:sp>
      <p:sp>
        <p:nvSpPr>
          <p:cNvPr id="7" name="Footer Placeholder 6"/>
          <p:cNvSpPr>
            <a:spLocks noGrp="1"/>
          </p:cNvSpPr>
          <p:nvPr>
            <p:ph type="ftr" sz="quarter" idx="11"/>
          </p:nvPr>
        </p:nvSpPr>
        <p:spPr/>
        <p:txBody>
          <a:bodyPr/>
          <a:lstStyle/>
          <a:p>
            <a:r>
              <a:rPr lang="en-US" smtClean="0"/>
              <a:t>#</a:t>
            </a:r>
            <a:endParaRPr lang="en-US"/>
          </a:p>
        </p:txBody>
      </p:sp>
      <p:sp>
        <p:nvSpPr>
          <p:cNvPr id="8" name="Slide Number Placeholder 7"/>
          <p:cNvSpPr>
            <a:spLocks noGrp="1"/>
          </p:cNvSpPr>
          <p:nvPr>
            <p:ph type="sldNum" sz="quarter" idx="12"/>
          </p:nvPr>
        </p:nvSpPr>
        <p:spPr/>
        <p:txBody>
          <a:bodyPr/>
          <a:lstStyle/>
          <a:p>
            <a:fld id="{01723B91-CE10-4F20-890A-0852E2246859}" type="slidenum">
              <a:rPr lang="en-US" smtClean="0"/>
              <a:pPr/>
              <a:t>21</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5" y="1981200"/>
            <a:ext cx="337051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826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22</a:t>
            </a:fld>
            <a:endParaRPr lang="en-US" dirty="0"/>
          </a:p>
        </p:txBody>
      </p:sp>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1104900" y="228600"/>
            <a:ext cx="69342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dirty="0" smtClean="0">
                <a:latin typeface="Candara" pitchFamily="34" charset="0"/>
              </a:rPr>
              <a:t>Definition Refresh</a:t>
            </a:r>
            <a:endParaRPr lang="en-US" dirty="0">
              <a:latin typeface="Candara" pitchFamily="34" charset="0"/>
            </a:endParaRPr>
          </a:p>
        </p:txBody>
      </p:sp>
      <p:sp>
        <p:nvSpPr>
          <p:cNvPr id="6" name="TextBox 5"/>
          <p:cNvSpPr txBox="1"/>
          <p:nvPr/>
        </p:nvSpPr>
        <p:spPr>
          <a:xfrm>
            <a:off x="228600" y="1219200"/>
            <a:ext cx="8763000" cy="4708981"/>
          </a:xfrm>
          <a:prstGeom prst="rect">
            <a:avLst/>
          </a:prstGeom>
          <a:noFill/>
        </p:spPr>
        <p:txBody>
          <a:bodyPr wrap="square" rtlCol="0">
            <a:spAutoFit/>
          </a:bodyPr>
          <a:lstStyle/>
          <a:p>
            <a:pPr marL="285750" indent="-285750">
              <a:buFont typeface="Arial" panose="020B0604020202020204" pitchFamily="34" charset="0"/>
              <a:buChar char="•"/>
            </a:pPr>
            <a:r>
              <a:rPr lang="en-US" sz="2000" b="1" dirty="0"/>
              <a:t>PROGRAM COMPLETION</a:t>
            </a:r>
            <a:r>
              <a:rPr lang="en-US" sz="2000" dirty="0"/>
              <a:t>: A program completer is a participant who is enrolled in a grant-funded training </a:t>
            </a:r>
            <a:r>
              <a:rPr lang="en-US" sz="2000" b="1" dirty="0"/>
              <a:t>program </a:t>
            </a:r>
            <a:r>
              <a:rPr lang="en-US" sz="2000" dirty="0"/>
              <a:t>and has completed all training activities necessary towards successful completion and exit. Successful completion is determined by the grantee and could constitute as a certain grade or passing a pass/fail program. Some grantees education/training activities are comprised of a series of courses or activities and the intent of their education/training activities is for individuals to complete the entire series of courses or activities. In this case, “successful completion” should be defined as finishing the entire series of courses or activities and is no longer receiving grant-funded services. </a:t>
            </a:r>
            <a:r>
              <a:rPr lang="en-US" sz="2000" dirty="0" smtClean="0"/>
              <a:t/>
            </a:r>
            <a:br>
              <a:rPr lang="en-US" sz="2000" dirty="0" smtClean="0"/>
            </a:br>
            <a:endParaRPr lang="en-US" sz="2000" dirty="0" smtClean="0"/>
          </a:p>
          <a:p>
            <a:pPr marL="285750" indent="-285750">
              <a:buFont typeface="Arial" panose="020B0604020202020204" pitchFamily="34" charset="0"/>
              <a:buChar char="•"/>
            </a:pPr>
            <a:r>
              <a:rPr lang="en-US" sz="2000" b="1" dirty="0"/>
              <a:t>PROGRAM EXIT: </a:t>
            </a:r>
            <a:r>
              <a:rPr lang="en-US" sz="2000" dirty="0"/>
              <a:t>Exit from the program occurs when a participant has not received any services funded by the program for </a:t>
            </a:r>
            <a:r>
              <a:rPr lang="en-US" sz="2000" b="1" dirty="0"/>
              <a:t>90 consecutive calendar days </a:t>
            </a:r>
            <a:r>
              <a:rPr lang="en-US" sz="2000" dirty="0"/>
              <a:t>and has no gap in service and is not scheduled for future services. The date of exit is applied retroactively on the last day in which the individual received a service funded by the program. </a:t>
            </a:r>
          </a:p>
        </p:txBody>
      </p:sp>
      <p:sp>
        <p:nvSpPr>
          <p:cNvPr id="7" name="TextBox 6"/>
          <p:cNvSpPr txBox="1"/>
          <p:nvPr/>
        </p:nvSpPr>
        <p:spPr>
          <a:xfrm>
            <a:off x="457200" y="6227802"/>
            <a:ext cx="6524350" cy="553998"/>
          </a:xfrm>
          <a:prstGeom prst="rect">
            <a:avLst/>
          </a:prstGeom>
          <a:noFill/>
        </p:spPr>
        <p:txBody>
          <a:bodyPr wrap="none" rtlCol="0">
            <a:spAutoFit/>
          </a:bodyPr>
          <a:lstStyle/>
          <a:p>
            <a:r>
              <a:rPr lang="en-US" sz="1600" dirty="0" smtClean="0"/>
              <a:t>Both </a:t>
            </a:r>
            <a:r>
              <a:rPr lang="en-US" sz="1600" dirty="0"/>
              <a:t>Definitions taken from </a:t>
            </a:r>
            <a:r>
              <a:rPr lang="sv-SE" sz="1600" dirty="0"/>
              <a:t>H-1B Reporting Handbook v3.3 OMB </a:t>
            </a:r>
            <a:r>
              <a:rPr lang="sv-SE" sz="1600" dirty="0" smtClean="0"/>
              <a:t>1205-0507</a:t>
            </a:r>
            <a:r>
              <a:rPr lang="sv-SE" dirty="0" smtClean="0"/>
              <a:t/>
            </a:r>
            <a:br>
              <a:rPr lang="sv-SE" dirty="0" smtClean="0"/>
            </a:br>
            <a:r>
              <a:rPr lang="en-US" sz="1400" dirty="0" smtClean="0">
                <a:hlinkClick r:id="rId3"/>
              </a:rPr>
              <a:t>https://etagrantees.workforce3one.org/view/2001220744675542997/info</a:t>
            </a:r>
            <a:r>
              <a:rPr lang="en-US" sz="1400" dirty="0" smtClean="0"/>
              <a:t> </a:t>
            </a:r>
            <a:endParaRPr lang="en-US" sz="1400" dirty="0"/>
          </a:p>
        </p:txBody>
      </p:sp>
    </p:spTree>
    <p:extLst>
      <p:ext uri="{BB962C8B-B14F-4D97-AF65-F5344CB8AC3E}">
        <p14:creationId xmlns:p14="http://schemas.microsoft.com/office/powerpoint/2010/main" val="317001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23</a:t>
            </a:fld>
            <a:endParaRPr lang="en-US" dirty="0"/>
          </a:p>
        </p:txBody>
      </p:sp>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1104900" y="228600"/>
            <a:ext cx="69342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dirty="0" smtClean="0">
                <a:latin typeface="Candara" pitchFamily="34" charset="0"/>
              </a:rPr>
              <a:t>FAQs</a:t>
            </a:r>
            <a:endParaRPr lang="en-US" dirty="0">
              <a:latin typeface="Candara" pitchFamily="34" charset="0"/>
            </a:endParaRPr>
          </a:p>
        </p:txBody>
      </p:sp>
      <p:sp>
        <p:nvSpPr>
          <p:cNvPr id="3" name="Text Placeholder 2"/>
          <p:cNvSpPr>
            <a:spLocks noGrp="1"/>
          </p:cNvSpPr>
          <p:nvPr>
            <p:ph type="body" idx="1"/>
          </p:nvPr>
        </p:nvSpPr>
        <p:spPr>
          <a:xfrm>
            <a:off x="609600" y="1219201"/>
            <a:ext cx="7848600" cy="1524000"/>
          </a:xfrm>
        </p:spPr>
        <p:txBody>
          <a:bodyPr>
            <a:noAutofit/>
          </a:bodyPr>
          <a:lstStyle/>
          <a:p>
            <a:r>
              <a:rPr lang="en-US" sz="2400" b="1" dirty="0">
                <a:solidFill>
                  <a:srgbClr val="FF0000"/>
                </a:solidFill>
              </a:rPr>
              <a:t>When should a program completion date be entered? After the first training activity or after a participant has completed all training available and </a:t>
            </a:r>
            <a:r>
              <a:rPr lang="en-US" sz="2400" b="1" dirty="0" smtClean="0">
                <a:solidFill>
                  <a:srgbClr val="FF0000"/>
                </a:solidFill>
              </a:rPr>
              <a:t>is still </a:t>
            </a:r>
            <a:r>
              <a:rPr lang="en-US" sz="2400" b="1" dirty="0">
                <a:solidFill>
                  <a:srgbClr val="FF0000"/>
                </a:solidFill>
              </a:rPr>
              <a:t>receiving services?</a:t>
            </a:r>
          </a:p>
        </p:txBody>
      </p:sp>
      <p:sp>
        <p:nvSpPr>
          <p:cNvPr id="6" name="TextBox 5"/>
          <p:cNvSpPr txBox="1"/>
          <p:nvPr/>
        </p:nvSpPr>
        <p:spPr>
          <a:xfrm>
            <a:off x="838200" y="2961144"/>
            <a:ext cx="716280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Program </a:t>
            </a:r>
            <a:r>
              <a:rPr lang="en-US" sz="2800" dirty="0"/>
              <a:t>completer </a:t>
            </a:r>
            <a:r>
              <a:rPr lang="en-US" sz="2800" dirty="0" smtClean="0"/>
              <a:t>= meets </a:t>
            </a:r>
            <a:r>
              <a:rPr lang="en-US" sz="2800" dirty="0"/>
              <a:t>the goal of their program </a:t>
            </a:r>
            <a:r>
              <a:rPr lang="en-US" sz="2800" dirty="0" smtClean="0"/>
              <a:t>enrollment</a:t>
            </a:r>
            <a:br>
              <a:rPr lang="en-US" sz="2800" dirty="0" smtClean="0"/>
            </a:br>
            <a:endParaRPr lang="en-US" sz="2800" dirty="0" smtClean="0"/>
          </a:p>
          <a:p>
            <a:pPr marL="285750" indent="-285750">
              <a:buFont typeface="Arial" panose="020B0604020202020204" pitchFamily="34" charset="0"/>
              <a:buChar char="•"/>
            </a:pPr>
            <a:r>
              <a:rPr lang="en-US" sz="2800" dirty="0" smtClean="0"/>
              <a:t>The “date </a:t>
            </a:r>
            <a:r>
              <a:rPr lang="en-US" sz="2800" dirty="0"/>
              <a:t>of program </a:t>
            </a:r>
            <a:r>
              <a:rPr lang="en-US" sz="2800" dirty="0" smtClean="0"/>
              <a:t>completion” </a:t>
            </a:r>
            <a:r>
              <a:rPr lang="en-US" sz="2800" dirty="0"/>
              <a:t>is entered when a participant has completed all of their </a:t>
            </a:r>
            <a:r>
              <a:rPr lang="en-US" sz="2800" dirty="0" smtClean="0"/>
              <a:t>training</a:t>
            </a:r>
            <a:endParaRPr lang="en-US" sz="2800" dirty="0"/>
          </a:p>
        </p:txBody>
      </p:sp>
    </p:spTree>
    <p:extLst>
      <p:ext uri="{BB962C8B-B14F-4D97-AF65-F5344CB8AC3E}">
        <p14:creationId xmlns:p14="http://schemas.microsoft.com/office/powerpoint/2010/main" val="386017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up)">
                                      <p:cBhvr>
                                        <p:cTn id="10"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24</a:t>
            </a:fld>
            <a:endParaRPr lang="en-US" dirty="0"/>
          </a:p>
        </p:txBody>
      </p:sp>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1104900" y="228600"/>
            <a:ext cx="69342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sz="3600" dirty="0" smtClean="0">
                <a:latin typeface="Candara" pitchFamily="34" charset="0"/>
              </a:rPr>
              <a:t>Frequently Asked Questions</a:t>
            </a:r>
            <a:endParaRPr lang="en-US" sz="3600" dirty="0">
              <a:latin typeface="Candara" pitchFamily="34" charset="0"/>
            </a:endParaRPr>
          </a:p>
        </p:txBody>
      </p:sp>
      <p:sp>
        <p:nvSpPr>
          <p:cNvPr id="3" name="Text Placeholder 2"/>
          <p:cNvSpPr>
            <a:spLocks noGrp="1"/>
          </p:cNvSpPr>
          <p:nvPr>
            <p:ph type="body" idx="1"/>
          </p:nvPr>
        </p:nvSpPr>
        <p:spPr>
          <a:xfrm>
            <a:off x="609600" y="1219201"/>
            <a:ext cx="7848600" cy="1142999"/>
          </a:xfrm>
        </p:spPr>
        <p:txBody>
          <a:bodyPr>
            <a:noAutofit/>
          </a:bodyPr>
          <a:lstStyle/>
          <a:p>
            <a:endParaRPr lang="en-US" b="1" dirty="0" smtClean="0">
              <a:solidFill>
                <a:srgbClr val="FF0000"/>
              </a:solidFill>
            </a:endParaRPr>
          </a:p>
          <a:p>
            <a:r>
              <a:rPr lang="en-US" sz="2400" b="1" dirty="0" smtClean="0">
                <a:solidFill>
                  <a:srgbClr val="FF0000"/>
                </a:solidFill>
              </a:rPr>
              <a:t>Will the HUB system begin accepting quarterly reports prior to the end of that quarter?</a:t>
            </a:r>
            <a:endParaRPr lang="en-US" sz="2400" b="1" dirty="0">
              <a:solidFill>
                <a:srgbClr val="FF0000"/>
              </a:solidFill>
            </a:endParaRPr>
          </a:p>
        </p:txBody>
      </p:sp>
      <p:sp>
        <p:nvSpPr>
          <p:cNvPr id="6" name="TextBox 5"/>
          <p:cNvSpPr txBox="1"/>
          <p:nvPr/>
        </p:nvSpPr>
        <p:spPr>
          <a:xfrm>
            <a:off x="673327" y="2667000"/>
            <a:ext cx="77724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Grantees may upload data prior to the quarter ending to test data files and resolve data file errors.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However, the HUB system will not allow grantees to submit and certify a QPR until the quarter has ended.  </a:t>
            </a:r>
          </a:p>
        </p:txBody>
      </p:sp>
      <p:sp>
        <p:nvSpPr>
          <p:cNvPr id="7" name="Rectangle 6"/>
          <p:cNvSpPr/>
          <p:nvPr/>
        </p:nvSpPr>
        <p:spPr>
          <a:xfrm>
            <a:off x="1057495" y="5130018"/>
            <a:ext cx="7486207" cy="1323439"/>
          </a:xfrm>
          <a:prstGeom prst="rect">
            <a:avLst/>
          </a:prstGeom>
          <a:solidFill>
            <a:schemeClr val="accent2">
              <a:lumMod val="60000"/>
              <a:lumOff val="40000"/>
            </a:schemeClr>
          </a:solidFill>
        </p:spPr>
        <p:txBody>
          <a:bodyPr wrap="square">
            <a:spAutoFit/>
          </a:bodyPr>
          <a:lstStyle/>
          <a:p>
            <a:r>
              <a:rPr lang="en-US" sz="2000" dirty="0"/>
              <a:t>Grantees should follow the usual quarterly reporting schedule for the final performance report. Your last Quarterly Performance and Narrative Reports will also serve as your </a:t>
            </a:r>
            <a:r>
              <a:rPr lang="en-US" sz="2000" i="1" dirty="0"/>
              <a:t>Final Performance Report</a:t>
            </a:r>
            <a:r>
              <a:rPr lang="en-US" sz="2000" dirty="0"/>
              <a:t>, as noted in the H-1B Performance Reporting </a:t>
            </a:r>
            <a:r>
              <a:rPr lang="en-US" sz="2000" dirty="0" smtClean="0"/>
              <a:t>Handbook. </a:t>
            </a:r>
            <a:endParaRPr lang="en-US" sz="2000"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842" y="5130018"/>
            <a:ext cx="669985" cy="96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444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cap="all" dirty="0" smtClean="0">
                <a:ln w="12700">
                  <a:solidFill>
                    <a:schemeClr val="tx2">
                      <a:satMod val="155000"/>
                    </a:schemeClr>
                  </a:solidFill>
                  <a:prstDash val="solid"/>
                </a:ln>
                <a:effectLst>
                  <a:outerShdw blurRad="41275" dist="20320" dir="1800000" algn="tl" rotWithShape="0">
                    <a:srgbClr val="000000">
                      <a:alpha val="40000"/>
                    </a:srgbClr>
                  </a:outerShdw>
                </a:effectLst>
                <a:latin typeface="Candara" pitchFamily="34" charset="0"/>
              </a:rPr>
              <a:t>Tracking and Reporting </a:t>
            </a:r>
            <a:br>
              <a:rPr lang="en-US" sz="3200" cap="all" dirty="0" smtClean="0">
                <a:ln w="12700">
                  <a:solidFill>
                    <a:schemeClr val="tx2">
                      <a:satMod val="155000"/>
                    </a:schemeClr>
                  </a:solidFill>
                  <a:prstDash val="solid"/>
                </a:ln>
                <a:effectLst>
                  <a:outerShdw blurRad="41275" dist="20320" dir="1800000" algn="tl" rotWithShape="0">
                    <a:srgbClr val="000000">
                      <a:alpha val="40000"/>
                    </a:srgbClr>
                  </a:outerShdw>
                </a:effectLst>
                <a:latin typeface="Candara" pitchFamily="34" charset="0"/>
              </a:rPr>
            </a:br>
            <a:r>
              <a:rPr lang="en-US" sz="3200" cap="all" dirty="0" smtClean="0">
                <a:ln w="12700">
                  <a:solidFill>
                    <a:schemeClr val="tx2">
                      <a:satMod val="155000"/>
                    </a:schemeClr>
                  </a:solidFill>
                  <a:prstDash val="solid"/>
                </a:ln>
                <a:effectLst>
                  <a:outerShdw blurRad="41275" dist="20320" dir="1800000" algn="tl" rotWithShape="0">
                    <a:srgbClr val="000000">
                      <a:alpha val="40000"/>
                    </a:srgbClr>
                  </a:outerShdw>
                </a:effectLst>
                <a:latin typeface="Candara" pitchFamily="34" charset="0"/>
              </a:rPr>
              <a:t>Employment Outcomes</a:t>
            </a:r>
            <a:endParaRPr lang="en-US" sz="3200" cap="all" dirty="0">
              <a:ln w="12700">
                <a:solidFill>
                  <a:schemeClr val="tx2">
                    <a:satMod val="155000"/>
                  </a:schemeClr>
                </a:solidFill>
                <a:prstDash val="solid"/>
              </a:ln>
              <a:effectLst>
                <a:outerShdw blurRad="41275" dist="20320" dir="1800000" algn="tl" rotWithShape="0">
                  <a:srgbClr val="000000">
                    <a:alpha val="40000"/>
                  </a:srgbClr>
                </a:outerShdw>
              </a:effectLst>
              <a:latin typeface="Candara" pitchFamily="34" charset="0"/>
            </a:endParaRPr>
          </a:p>
        </p:txBody>
      </p:sp>
      <p:sp>
        <p:nvSpPr>
          <p:cNvPr id="12" name="Content Placeholder 11"/>
          <p:cNvSpPr>
            <a:spLocks noGrp="1"/>
          </p:cNvSpPr>
          <p:nvPr>
            <p:ph sz="half" idx="2"/>
          </p:nvPr>
        </p:nvSpPr>
        <p:spPr>
          <a:xfrm>
            <a:off x="381000" y="1295400"/>
            <a:ext cx="8610600" cy="1219200"/>
          </a:xfrm>
        </p:spPr>
        <p:txBody>
          <a:bodyPr>
            <a:normAutofit/>
          </a:bodyPr>
          <a:lstStyle/>
          <a:p>
            <a:pPr marL="0" indent="0">
              <a:buNone/>
            </a:pPr>
            <a:r>
              <a:rPr lang="en-US" sz="3200" dirty="0" smtClean="0"/>
              <a:t>Are you tracking </a:t>
            </a:r>
            <a:r>
              <a:rPr lang="en-US" sz="3200" dirty="0"/>
              <a:t>and </a:t>
            </a:r>
            <a:r>
              <a:rPr lang="en-US" sz="3200" dirty="0" smtClean="0"/>
              <a:t>verifying employment outcomes for your unemployed workers?</a:t>
            </a:r>
          </a:p>
          <a:p>
            <a:pPr marL="0" indent="0">
              <a:buNone/>
            </a:pPr>
            <a:endParaRPr lang="en-US" sz="3200" dirty="0"/>
          </a:p>
        </p:txBody>
      </p:sp>
      <p:sp>
        <p:nvSpPr>
          <p:cNvPr id="8" name="Slide Number Placeholder 7"/>
          <p:cNvSpPr>
            <a:spLocks noGrp="1"/>
          </p:cNvSpPr>
          <p:nvPr>
            <p:ph type="sldNum" sz="quarter" idx="12"/>
          </p:nvPr>
        </p:nvSpPr>
        <p:spPr/>
        <p:txBody>
          <a:bodyPr/>
          <a:lstStyle/>
          <a:p>
            <a:fld id="{01723B91-CE10-4F20-890A-0852E2246859}" type="slidenum">
              <a:rPr lang="en-US" smtClean="0"/>
              <a:pPr/>
              <a:t>25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 y="2514600"/>
            <a:ext cx="3538538" cy="350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267200" y="3048000"/>
            <a:ext cx="4495800" cy="2062103"/>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t>Entered </a:t>
            </a:r>
            <a:r>
              <a:rPr lang="en-US" sz="3200" b="1" dirty="0"/>
              <a:t>employment </a:t>
            </a:r>
            <a:endParaRPr lang="en-US" sz="3200" b="1" dirty="0" smtClean="0"/>
          </a:p>
          <a:p>
            <a:pPr marL="285750" indent="-285750">
              <a:buFont typeface="Arial" panose="020B0604020202020204" pitchFamily="34" charset="0"/>
              <a:buChar char="•"/>
            </a:pPr>
            <a:endParaRPr lang="en-US" sz="3200" b="1" dirty="0"/>
          </a:p>
          <a:p>
            <a:pPr marL="285750" indent="-285750">
              <a:buFont typeface="Arial" panose="020B0604020202020204" pitchFamily="34" charset="0"/>
              <a:buChar char="•"/>
            </a:pPr>
            <a:r>
              <a:rPr lang="en-US" sz="3200" b="1" dirty="0" smtClean="0"/>
              <a:t>Employment </a:t>
            </a:r>
            <a:r>
              <a:rPr lang="en-US" sz="3200" b="1" dirty="0"/>
              <a:t>retention</a:t>
            </a:r>
          </a:p>
          <a:p>
            <a:endParaRPr lang="en-US" sz="3200" dirty="0"/>
          </a:p>
        </p:txBody>
      </p:sp>
    </p:spTree>
    <p:extLst>
      <p:ext uri="{BB962C8B-B14F-4D97-AF65-F5344CB8AC3E}">
        <p14:creationId xmlns:p14="http://schemas.microsoft.com/office/powerpoint/2010/main" val="2515058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cap="all" dirty="0">
                <a:ln w="12700">
                  <a:solidFill>
                    <a:schemeClr val="tx2">
                      <a:satMod val="155000"/>
                    </a:schemeClr>
                  </a:solidFill>
                  <a:prstDash val="solid"/>
                </a:ln>
                <a:effectLst>
                  <a:outerShdw blurRad="41275" dist="20320" dir="1800000" algn="tl" rotWithShape="0">
                    <a:srgbClr val="000000">
                      <a:alpha val="40000"/>
                    </a:srgbClr>
                  </a:outerShdw>
                </a:effectLst>
                <a:latin typeface="Candara" pitchFamily="34" charset="0"/>
              </a:rPr>
              <a:t>Don’t forget about Incumbent Workers!</a:t>
            </a:r>
          </a:p>
        </p:txBody>
      </p:sp>
      <p:sp>
        <p:nvSpPr>
          <p:cNvPr id="12" name="Content Placeholder 11"/>
          <p:cNvSpPr>
            <a:spLocks noGrp="1"/>
          </p:cNvSpPr>
          <p:nvPr>
            <p:ph sz="half" idx="2"/>
          </p:nvPr>
        </p:nvSpPr>
        <p:spPr>
          <a:xfrm>
            <a:off x="113414" y="1295400"/>
            <a:ext cx="8954386" cy="4724400"/>
          </a:xfrm>
        </p:spPr>
        <p:txBody>
          <a:bodyPr>
            <a:normAutofit/>
          </a:bodyPr>
          <a:lstStyle/>
          <a:p>
            <a:r>
              <a:rPr lang="en-US" sz="3200" dirty="0" smtClean="0"/>
              <a:t>You </a:t>
            </a:r>
            <a:r>
              <a:rPr lang="en-US" sz="3200" dirty="0"/>
              <a:t>need to ensure that all training </a:t>
            </a:r>
            <a:r>
              <a:rPr lang="en-US" sz="3200" i="1" dirty="0" smtClean="0"/>
              <a:t>and</a:t>
            </a:r>
            <a:r>
              <a:rPr lang="en-US" sz="3200" dirty="0" smtClean="0"/>
              <a:t> completion dates for incumbent </a:t>
            </a:r>
            <a:r>
              <a:rPr lang="en-US" sz="3200" dirty="0"/>
              <a:t>workers </a:t>
            </a:r>
            <a:r>
              <a:rPr lang="en-US" sz="3200" dirty="0" smtClean="0"/>
              <a:t>are entered </a:t>
            </a:r>
            <a:r>
              <a:rPr lang="en-US" sz="3200" dirty="0"/>
              <a:t>into HUB before your last report.  </a:t>
            </a:r>
            <a:r>
              <a:rPr lang="en-US" sz="3200" dirty="0" smtClean="0"/>
              <a:t/>
            </a:r>
            <a:br>
              <a:rPr lang="en-US" sz="3200" dirty="0" smtClean="0"/>
            </a:br>
            <a:endParaRPr lang="en-US" sz="3200" dirty="0" smtClean="0"/>
          </a:p>
          <a:p>
            <a:r>
              <a:rPr lang="en-US" sz="3200" dirty="0" smtClean="0"/>
              <a:t>Employment Retention for Incumbent Workers </a:t>
            </a:r>
            <a:br>
              <a:rPr lang="en-US" sz="3200" dirty="0" smtClean="0"/>
            </a:br>
            <a:endParaRPr lang="en-US" sz="3200" dirty="0" smtClean="0"/>
          </a:p>
          <a:p>
            <a:r>
              <a:rPr lang="en-US" sz="3200" dirty="0" smtClean="0"/>
              <a:t>Advancements to </a:t>
            </a:r>
            <a:br>
              <a:rPr lang="en-US" sz="3200" dirty="0" smtClean="0"/>
            </a:br>
            <a:r>
              <a:rPr lang="en-US" sz="3200" dirty="0" smtClean="0"/>
              <a:t>New Positons</a:t>
            </a:r>
          </a:p>
        </p:txBody>
      </p:sp>
      <p:sp>
        <p:nvSpPr>
          <p:cNvPr id="8" name="Slide Number Placeholder 7"/>
          <p:cNvSpPr>
            <a:spLocks noGrp="1"/>
          </p:cNvSpPr>
          <p:nvPr>
            <p:ph type="sldNum" sz="quarter" idx="12"/>
          </p:nvPr>
        </p:nvSpPr>
        <p:spPr/>
        <p:txBody>
          <a:bodyPr/>
          <a:lstStyle/>
          <a:p>
            <a:fld id="{01723B91-CE10-4F20-890A-0852E2246859}" type="slidenum">
              <a:rPr lang="en-US" smtClean="0"/>
              <a:pPr/>
              <a:t>26</a:t>
            </a:fld>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3" r="8523"/>
          <a:stretch/>
        </p:blipFill>
        <p:spPr bwMode="auto">
          <a:xfrm>
            <a:off x="4724400" y="4114800"/>
            <a:ext cx="3352800" cy="2546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270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cap="all" dirty="0">
                <a:ln w="12700">
                  <a:solidFill>
                    <a:schemeClr val="tx2">
                      <a:satMod val="155000"/>
                    </a:schemeClr>
                  </a:solidFill>
                  <a:prstDash val="solid"/>
                </a:ln>
                <a:effectLst>
                  <a:outerShdw blurRad="41275" dist="20320" dir="1800000" algn="tl" rotWithShape="0">
                    <a:srgbClr val="000000">
                      <a:alpha val="40000"/>
                    </a:srgbClr>
                  </a:outerShdw>
                </a:effectLst>
                <a:latin typeface="Candara" pitchFamily="34" charset="0"/>
              </a:rPr>
              <a:t>Participant Tracking and Follow-Up</a:t>
            </a:r>
          </a:p>
        </p:txBody>
      </p:sp>
      <p:sp>
        <p:nvSpPr>
          <p:cNvPr id="8" name="Slide Number Placeholder 7"/>
          <p:cNvSpPr>
            <a:spLocks noGrp="1"/>
          </p:cNvSpPr>
          <p:nvPr>
            <p:ph type="sldNum" sz="quarter" idx="12"/>
          </p:nvPr>
        </p:nvSpPr>
        <p:spPr/>
        <p:txBody>
          <a:bodyPr/>
          <a:lstStyle/>
          <a:p>
            <a:fld id="{01723B91-CE10-4F20-890A-0852E2246859}" type="slidenum">
              <a:rPr lang="en-US" smtClean="0"/>
              <a:pPr/>
              <a:t>27</a:t>
            </a:fld>
            <a:endParaRPr lang="en-US"/>
          </a:p>
        </p:txBody>
      </p:sp>
      <p:sp>
        <p:nvSpPr>
          <p:cNvPr id="10" name="Content Placeholder 3"/>
          <p:cNvSpPr>
            <a:spLocks noGrp="1"/>
          </p:cNvSpPr>
          <p:nvPr>
            <p:ph sz="half" idx="2"/>
          </p:nvPr>
        </p:nvSpPr>
        <p:spPr>
          <a:xfrm>
            <a:off x="4114800" y="1447800"/>
            <a:ext cx="4876800" cy="3124200"/>
          </a:xfrm>
        </p:spPr>
        <p:txBody>
          <a:bodyPr>
            <a:noAutofit/>
          </a:bodyPr>
          <a:lstStyle/>
          <a:p>
            <a:pPr marL="0" indent="0">
              <a:buNone/>
            </a:pPr>
            <a:r>
              <a:rPr lang="en-US" sz="2800" dirty="0">
                <a:solidFill>
                  <a:srgbClr val="C00000"/>
                </a:solidFill>
              </a:rPr>
              <a:t>Effective participant tracking and follow-up after program completion requires addressing participant needs at every </a:t>
            </a:r>
            <a:r>
              <a:rPr lang="en-US" sz="2800" dirty="0" smtClean="0">
                <a:solidFill>
                  <a:srgbClr val="C00000"/>
                </a:solidFill>
              </a:rPr>
              <a:t>stage of your grant</a:t>
            </a:r>
            <a:r>
              <a:rPr lang="en-US" sz="2800" dirty="0" smtClean="0"/>
              <a:t>	</a:t>
            </a:r>
            <a:endParaRPr lang="en-US" sz="28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2" t="3837" r="5613" b="3382"/>
          <a:stretch/>
        </p:blipFill>
        <p:spPr bwMode="auto">
          <a:xfrm>
            <a:off x="98961" y="1301337"/>
            <a:ext cx="4009901" cy="228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3962400"/>
            <a:ext cx="8686800" cy="2554545"/>
          </a:xfrm>
          <a:prstGeom prst="rect">
            <a:avLst/>
          </a:prstGeom>
          <a:solidFill>
            <a:schemeClr val="accent2">
              <a:lumMod val="60000"/>
              <a:lumOff val="40000"/>
            </a:schemeClr>
          </a:solidFill>
        </p:spPr>
        <p:txBody>
          <a:bodyPr wrap="square" rtlCol="0">
            <a:spAutoFit/>
          </a:bodyPr>
          <a:lstStyle/>
          <a:p>
            <a:r>
              <a:rPr lang="en-US" sz="2000" b="1" dirty="0" smtClean="0"/>
              <a:t>RESOURCE:  Planning </a:t>
            </a:r>
            <a:r>
              <a:rPr lang="en-US" sz="2000" b="1" dirty="0"/>
              <a:t>for Effective Participant Tracking and Follow-Up </a:t>
            </a:r>
            <a:r>
              <a:rPr lang="en-US" sz="2000" dirty="0" smtClean="0">
                <a:hlinkClick r:id="rId4"/>
              </a:rPr>
              <a:t> https</a:t>
            </a:r>
            <a:r>
              <a:rPr lang="en-US" sz="2000" dirty="0">
                <a:hlinkClick r:id="rId4"/>
              </a:rPr>
              <a:t>://</a:t>
            </a:r>
            <a:r>
              <a:rPr lang="en-US" sz="2000" dirty="0" smtClean="0">
                <a:hlinkClick r:id="rId4"/>
              </a:rPr>
              <a:t>etagrantees.workforce3one.org/view/2001521639659380076/info</a:t>
            </a:r>
            <a:r>
              <a:rPr lang="en-US" sz="2000" dirty="0" smtClean="0"/>
              <a:t/>
            </a:r>
            <a:br>
              <a:rPr lang="en-US" sz="2000" dirty="0" smtClean="0"/>
            </a:br>
            <a:endParaRPr lang="en-US" sz="2000" dirty="0" smtClean="0"/>
          </a:p>
          <a:p>
            <a:r>
              <a:rPr lang="en-US" sz="2000" b="1" u="sng" dirty="0"/>
              <a:t>Tracking and Engagement </a:t>
            </a:r>
            <a:r>
              <a:rPr lang="en-US" sz="2000" b="1" u="sng" dirty="0" smtClean="0"/>
              <a:t>PowerPoint</a:t>
            </a:r>
            <a:endParaRPr lang="en-US" sz="2000" dirty="0"/>
          </a:p>
          <a:p>
            <a:r>
              <a:rPr lang="en-US" sz="2000" u="sng" dirty="0">
                <a:hlinkClick r:id="rId5"/>
              </a:rPr>
              <a:t>https://etagrantees.workforce3one.org/view/2001519553700659051/info</a:t>
            </a:r>
            <a:endParaRPr lang="en-US" sz="2000" dirty="0"/>
          </a:p>
          <a:p>
            <a:r>
              <a:rPr lang="en-US" sz="2000" dirty="0"/>
              <a:t> </a:t>
            </a:r>
          </a:p>
          <a:p>
            <a:r>
              <a:rPr lang="en-US" sz="2000" b="1" u="sng" dirty="0"/>
              <a:t>Effective Strategies to Engage &amp; Track Participants (Webinar and Recording)</a:t>
            </a:r>
            <a:endParaRPr lang="en-US" sz="2000" dirty="0"/>
          </a:p>
          <a:p>
            <a:r>
              <a:rPr lang="en-US" sz="2000" u="sng" dirty="0">
                <a:hlinkClick r:id="rId6"/>
              </a:rPr>
              <a:t>https://</a:t>
            </a:r>
            <a:r>
              <a:rPr lang="en-US" sz="2000" u="sng" dirty="0" smtClean="0">
                <a:hlinkClick r:id="rId6"/>
              </a:rPr>
              <a:t>etagrantees.workforce3one.org/view/4011527938604951230/info</a:t>
            </a:r>
            <a:r>
              <a:rPr lang="en-US" sz="2000" dirty="0" smtClean="0"/>
              <a:t> </a:t>
            </a:r>
            <a:endParaRPr lang="en-US" sz="2000" dirty="0"/>
          </a:p>
        </p:txBody>
      </p:sp>
    </p:spTree>
    <p:extLst>
      <p:ext uri="{BB962C8B-B14F-4D97-AF65-F5344CB8AC3E}">
        <p14:creationId xmlns:p14="http://schemas.microsoft.com/office/powerpoint/2010/main" val="3174678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762000" y="2514600"/>
            <a:ext cx="7772400" cy="1447800"/>
          </a:xfrm>
        </p:spPr>
        <p:style>
          <a:lnRef idx="1">
            <a:schemeClr val="accent1"/>
          </a:lnRef>
          <a:fillRef idx="2">
            <a:schemeClr val="accent1"/>
          </a:fillRef>
          <a:effectRef idx="1">
            <a:schemeClr val="accent1"/>
          </a:effectRef>
          <a:fontRef idx="minor">
            <a:schemeClr val="dk1"/>
          </a:fontRef>
        </p:style>
        <p:txBody>
          <a:bodyPr anchor="ctr" anchorCtr="0">
            <a:normAutofit/>
          </a:bodyPr>
          <a:lstStyle/>
          <a:p>
            <a:pPr algn="ctr"/>
            <a:r>
              <a:rPr lang="en-US" b="0" dirty="0" smtClean="0">
                <a:effectLst>
                  <a:outerShdw blurRad="38100" dist="38100" dir="2700000" algn="tl">
                    <a:srgbClr val="000000">
                      <a:alpha val="43137"/>
                    </a:srgbClr>
                  </a:outerShdw>
                </a:effectLst>
                <a:latin typeface="Candara" panose="020E0502030303020204" pitchFamily="34" charset="0"/>
              </a:rPr>
              <a:t>Using “Data Momentum” to create sustainability</a:t>
            </a:r>
            <a:endParaRPr lang="en-US" b="0" dirty="0">
              <a:effectLst>
                <a:outerShdw blurRad="38100" dist="38100" dir="2700000" algn="tl">
                  <a:srgbClr val="000000">
                    <a:alpha val="43137"/>
                  </a:srgbClr>
                </a:outerShdw>
              </a:effectLst>
              <a:latin typeface="Candara" panose="020E0502030303020204" pitchFamily="34" charset="0"/>
            </a:endParaRPr>
          </a:p>
        </p:txBody>
      </p:sp>
      <p:sp>
        <p:nvSpPr>
          <p:cNvPr id="7" name="Text Placeholder 6"/>
          <p:cNvSpPr>
            <a:spLocks noGrp="1"/>
          </p:cNvSpPr>
          <p:nvPr>
            <p:ph type="body" idx="1"/>
          </p:nvPr>
        </p:nvSpPr>
        <p:spPr>
          <a:xfrm>
            <a:off x="2743200" y="4800600"/>
            <a:ext cx="6019800" cy="457200"/>
          </a:xfrm>
          <a:solidFill>
            <a:schemeClr val="bg1"/>
          </a:solidFill>
        </p:spPr>
        <p:txBody>
          <a:bodyPr>
            <a:normAutofit/>
          </a:bodyPr>
          <a:lstStyle/>
          <a:p>
            <a:pPr algn="r"/>
            <a:r>
              <a:rPr lang="en-US" sz="2400" dirty="0">
                <a:effectLst>
                  <a:outerShdw blurRad="38100" dist="38100" dir="2700000" algn="tl">
                    <a:srgbClr val="000000">
                      <a:alpha val="43137"/>
                    </a:srgbClr>
                  </a:outerShdw>
                </a:effectLst>
                <a:latin typeface="Candara" panose="020E0502030303020204" pitchFamily="34" charset="0"/>
              </a:rPr>
              <a:t>The data we need… is everywhere around us</a:t>
            </a:r>
            <a:endParaRPr lang="en-US" sz="2400"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28</a:t>
            </a:fld>
            <a:endParaRPr lang="en-US" dirty="0"/>
          </a:p>
        </p:txBody>
      </p:sp>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3733800" y="152400"/>
            <a:ext cx="54102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endParaRPr lang="en-US" dirty="0">
              <a:latin typeface="Candara" pitchFamily="34" charset="0"/>
            </a:endParaRPr>
          </a:p>
        </p:txBody>
      </p:sp>
      <p:sp>
        <p:nvSpPr>
          <p:cNvPr id="11" name="Title 1"/>
          <p:cNvSpPr txBox="1">
            <a:spLocks/>
          </p:cNvSpPr>
          <p:nvPr/>
        </p:nvSpPr>
        <p:spPr>
          <a:xfrm>
            <a:off x="1104900" y="228600"/>
            <a:ext cx="69342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dirty="0" smtClean="0">
                <a:latin typeface="Candara" pitchFamily="34" charset="0"/>
              </a:rPr>
              <a:t>Your Data is your future</a:t>
            </a:r>
            <a:endParaRPr lang="en-US" dirty="0">
              <a:latin typeface="Candara" pitchFamily="34" charset="0"/>
            </a:endParaRPr>
          </a:p>
        </p:txBody>
      </p:sp>
    </p:spTree>
    <p:extLst>
      <p:ext uri="{BB962C8B-B14F-4D97-AF65-F5344CB8AC3E}">
        <p14:creationId xmlns:p14="http://schemas.microsoft.com/office/powerpoint/2010/main" val="1758870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a:t>
            </a:r>
            <a:r>
              <a:rPr lang="en-US" dirty="0" smtClean="0"/>
              <a:t>Polling Question</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C00000"/>
                </a:solidFill>
              </a:rPr>
              <a:t>We review our performance data:</a:t>
            </a:r>
            <a:r>
              <a:rPr lang="en-US" dirty="0" smtClean="0">
                <a:solidFill>
                  <a:srgbClr val="FF0000"/>
                </a:solidFill>
              </a:rPr>
              <a:t/>
            </a:r>
            <a:br>
              <a:rPr lang="en-US" dirty="0" smtClean="0">
                <a:solidFill>
                  <a:srgbClr val="FF0000"/>
                </a:solidFill>
              </a:rPr>
            </a:br>
            <a:endParaRPr lang="en-US" dirty="0" smtClean="0">
              <a:solidFill>
                <a:srgbClr val="FF0000"/>
              </a:solidFill>
            </a:endParaRPr>
          </a:p>
          <a:p>
            <a:pPr>
              <a:buFont typeface="Wingdings" panose="05000000000000000000" pitchFamily="2" charset="2"/>
              <a:buChar char="q"/>
            </a:pPr>
            <a:r>
              <a:rPr lang="en-US" dirty="0"/>
              <a:t> </a:t>
            </a:r>
            <a:r>
              <a:rPr lang="en-US" dirty="0" smtClean="0"/>
              <a:t>Every day</a:t>
            </a:r>
          </a:p>
          <a:p>
            <a:pPr>
              <a:buFont typeface="Wingdings" panose="05000000000000000000" pitchFamily="2" charset="2"/>
              <a:buChar char="q"/>
            </a:pPr>
            <a:r>
              <a:rPr lang="en-US" dirty="0" smtClean="0"/>
              <a:t> Every month</a:t>
            </a:r>
          </a:p>
          <a:p>
            <a:pPr>
              <a:buFont typeface="Wingdings" panose="05000000000000000000" pitchFamily="2" charset="2"/>
              <a:buChar char="q"/>
            </a:pPr>
            <a:r>
              <a:rPr lang="en-US" dirty="0" smtClean="0"/>
              <a:t> Quarterly</a:t>
            </a:r>
          </a:p>
          <a:p>
            <a:pPr>
              <a:buFont typeface="Wingdings" panose="05000000000000000000" pitchFamily="2" charset="2"/>
              <a:buChar char="q"/>
            </a:pPr>
            <a:r>
              <a:rPr lang="en-US" dirty="0"/>
              <a:t> </a:t>
            </a:r>
            <a:r>
              <a:rPr lang="en-US" dirty="0" smtClean="0"/>
              <a:t>Annually</a:t>
            </a:r>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124200"/>
            <a:ext cx="2462213"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614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a:xfrm>
            <a:off x="888206" y="119063"/>
            <a:ext cx="7367588" cy="947737"/>
          </a:xfrm>
        </p:spPr>
        <p:txBody>
          <a:bodyPr>
            <a:noAutofit/>
          </a:bodyPr>
          <a:lstStyle/>
          <a:p>
            <a:pPr eaLnBrk="1" hangingPunct="1">
              <a:lnSpc>
                <a:spcPct val="90000"/>
              </a:lnSpc>
              <a:spcBef>
                <a:spcPct val="30000"/>
              </a:spcBef>
              <a:defRPr/>
            </a:pPr>
            <a:r>
              <a:rPr lang="en-US" sz="3600" kern="1200" dirty="0" smtClean="0">
                <a:latin typeface="Candara" pitchFamily="34" charset="0"/>
                <a:ea typeface="+mn-ea"/>
                <a:cs typeface="+mn-cs"/>
              </a:rPr>
              <a:t>The Value of Performance Reporting</a:t>
            </a:r>
          </a:p>
        </p:txBody>
      </p:sp>
      <p:sp>
        <p:nvSpPr>
          <p:cNvPr id="990211" name="Rectangle 3"/>
          <p:cNvSpPr>
            <a:spLocks noGrp="1" noChangeArrowheads="1"/>
          </p:cNvSpPr>
          <p:nvPr>
            <p:ph idx="1"/>
          </p:nvPr>
        </p:nvSpPr>
        <p:spPr>
          <a:xfrm>
            <a:off x="187036" y="1447800"/>
            <a:ext cx="8780462" cy="3886200"/>
          </a:xfrm>
        </p:spPr>
        <p:txBody>
          <a:bodyPr>
            <a:normAutofit/>
          </a:bodyPr>
          <a:lstStyle/>
          <a:p>
            <a:pPr marL="0" indent="0" eaLnBrk="1" hangingPunct="1">
              <a:spcBef>
                <a:spcPts val="0"/>
              </a:spcBef>
              <a:spcAft>
                <a:spcPts val="1200"/>
              </a:spcAft>
              <a:buNone/>
            </a:pPr>
            <a:r>
              <a:rPr lang="en-US" b="1" dirty="0" smtClean="0">
                <a:latin typeface="Candara" pitchFamily="34" charset="0"/>
              </a:rPr>
              <a:t>Performance data is used to</a:t>
            </a:r>
          </a:p>
          <a:p>
            <a:pPr>
              <a:buFont typeface="Wingdings" pitchFamily="2" charset="2"/>
              <a:buChar char="Ø"/>
            </a:pPr>
            <a:r>
              <a:rPr lang="en-US" dirty="0">
                <a:latin typeface="Candara" pitchFamily="34" charset="0"/>
              </a:rPr>
              <a:t>Create Continuous Improvement</a:t>
            </a:r>
          </a:p>
          <a:p>
            <a:pPr>
              <a:buFont typeface="Wingdings" pitchFamily="2" charset="2"/>
              <a:buChar char="Ø"/>
            </a:pPr>
            <a:r>
              <a:rPr lang="en-US" dirty="0">
                <a:latin typeface="Candara" pitchFamily="34" charset="0"/>
              </a:rPr>
              <a:t>Identify Areas for Opportunity</a:t>
            </a:r>
          </a:p>
          <a:p>
            <a:pPr eaLnBrk="1" hangingPunct="1">
              <a:spcBef>
                <a:spcPts val="0"/>
              </a:spcBef>
              <a:spcAft>
                <a:spcPts val="1200"/>
              </a:spcAft>
              <a:buFont typeface="Wingdings" pitchFamily="2" charset="2"/>
              <a:buChar char="Ø"/>
            </a:pPr>
            <a:r>
              <a:rPr lang="en-US" b="1" dirty="0" smtClean="0">
                <a:solidFill>
                  <a:srgbClr val="C00000"/>
                </a:solidFill>
                <a:latin typeface="Candara" pitchFamily="34" charset="0"/>
              </a:rPr>
              <a:t>Illustrate Your Success </a:t>
            </a:r>
          </a:p>
          <a:p>
            <a:pPr eaLnBrk="1" hangingPunct="1">
              <a:spcBef>
                <a:spcPts val="0"/>
              </a:spcBef>
              <a:spcAft>
                <a:spcPts val="1200"/>
              </a:spcAft>
              <a:buFont typeface="Wingdings" pitchFamily="2" charset="2"/>
              <a:buChar char="Ø"/>
            </a:pPr>
            <a:r>
              <a:rPr lang="en-US" b="1" dirty="0" smtClean="0">
                <a:solidFill>
                  <a:srgbClr val="C00000"/>
                </a:solidFill>
                <a:latin typeface="Candara" pitchFamily="34" charset="0"/>
              </a:rPr>
              <a:t>Ensure Sustainability and Evaluate Effectiveness</a:t>
            </a:r>
          </a:p>
        </p:txBody>
      </p:sp>
    </p:spTree>
    <p:custDataLst>
      <p:tags r:id="rId1"/>
    </p:custDataLst>
    <p:extLst>
      <p:ext uri="{BB962C8B-B14F-4D97-AF65-F5344CB8AC3E}">
        <p14:creationId xmlns:p14="http://schemas.microsoft.com/office/powerpoint/2010/main" val="2349934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6096000" cy="1066800"/>
          </a:xfrm>
        </p:spPr>
        <p:txBody>
          <a:bodyPr>
            <a:noAutofit/>
          </a:bodyPr>
          <a:lstStyle/>
          <a:p>
            <a:pPr>
              <a:defRPr/>
            </a:pPr>
            <a:r>
              <a:rPr lang="en-US" sz="3600" dirty="0" smtClean="0">
                <a:latin typeface="Candara" pitchFamily="34" charset="0"/>
              </a:rPr>
              <a:t>Data-Driven Decision Making</a:t>
            </a:r>
            <a:endParaRPr lang="en-US" sz="3600" dirty="0">
              <a:latin typeface="Candara" pitchFamily="34" charset="0"/>
            </a:endParaRPr>
          </a:p>
        </p:txBody>
      </p:sp>
      <p:sp>
        <p:nvSpPr>
          <p:cNvPr id="5" name="Content Placeholder 2"/>
          <p:cNvSpPr txBox="1">
            <a:spLocks/>
          </p:cNvSpPr>
          <p:nvPr/>
        </p:nvSpPr>
        <p:spPr>
          <a:xfrm>
            <a:off x="44369" y="2286000"/>
            <a:ext cx="6019800" cy="3958094"/>
          </a:xfrm>
          <a:prstGeom prst="rect">
            <a:avLst/>
          </a:prstGeom>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Font typeface="Courier New" panose="02070309020205020404" pitchFamily="49" charset="0"/>
              <a:buChar char="o"/>
            </a:pPr>
            <a:r>
              <a:rPr lang="en-US" sz="3600" dirty="0" smtClean="0">
                <a:latin typeface="Candara" panose="020E0502030303020204" pitchFamily="34" charset="0"/>
              </a:rPr>
              <a:t>Grantee Assessment</a:t>
            </a:r>
          </a:p>
          <a:p>
            <a:pPr algn="r">
              <a:buFont typeface="Courier New" panose="02070309020205020404" pitchFamily="49" charset="0"/>
              <a:buChar char="o"/>
            </a:pPr>
            <a:endParaRPr lang="en-US" sz="3600" dirty="0" smtClean="0">
              <a:latin typeface="Candara" panose="020E0502030303020204" pitchFamily="34" charset="0"/>
            </a:endParaRPr>
          </a:p>
          <a:p>
            <a:pPr algn="r">
              <a:buFont typeface="Courier New" panose="02070309020205020404" pitchFamily="49" charset="0"/>
              <a:buChar char="o"/>
            </a:pPr>
            <a:r>
              <a:rPr lang="en-US" sz="3600" dirty="0" smtClean="0">
                <a:latin typeface="Candara" panose="020E0502030303020204" pitchFamily="34" charset="0"/>
              </a:rPr>
              <a:t>Program Analysis</a:t>
            </a:r>
          </a:p>
          <a:p>
            <a:pPr algn="r">
              <a:buFont typeface="Courier New" panose="02070309020205020404" pitchFamily="49" charset="0"/>
              <a:buChar char="o"/>
            </a:pPr>
            <a:endParaRPr lang="en-US" dirty="0" smtClean="0">
              <a:latin typeface="Candara" panose="020E0502030303020204" pitchFamily="34" charset="0"/>
            </a:endParaRPr>
          </a:p>
          <a:p>
            <a:pPr algn="r">
              <a:buFont typeface="Courier New" panose="02070309020205020404" pitchFamily="49" charset="0"/>
              <a:buChar char="o"/>
            </a:pPr>
            <a:r>
              <a:rPr lang="en-US" sz="3600" dirty="0" smtClean="0">
                <a:latin typeface="Candara" panose="020E0502030303020204" pitchFamily="34" charset="0"/>
              </a:rPr>
              <a:t>Performance Achievement</a:t>
            </a:r>
          </a:p>
        </p:txBody>
      </p:sp>
      <p:pic>
        <p:nvPicPr>
          <p:cNvPr id="7" name="Picture 2" descr="C:\Users\calimquim.ayreen\AppData\Local\Microsoft\Windows\Temporary Internet Files\Content.IE5\8XDKOF2L\MP900442328[1].jpg"/>
          <p:cNvPicPr>
            <a:picLocks noChangeAspect="1" noChangeArrowheads="1"/>
          </p:cNvPicPr>
          <p:nvPr/>
        </p:nvPicPr>
        <p:blipFill rotWithShape="1">
          <a:blip r:embed="rId3">
            <a:extLst>
              <a:ext uri="{28A0092B-C50C-407E-A947-70E740481C1C}">
                <a14:useLocalDpi xmlns:a14="http://schemas.microsoft.com/office/drawing/2010/main" val="0"/>
              </a:ext>
            </a:extLst>
          </a:blip>
          <a:srcRect l="9823" t="53209" r="57239" b="3705"/>
          <a:stretch/>
        </p:blipFill>
        <p:spPr bwMode="auto">
          <a:xfrm>
            <a:off x="304800" y="133109"/>
            <a:ext cx="1643450" cy="15693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357779442"/>
              </p:ext>
            </p:extLst>
          </p:nvPr>
        </p:nvGraphicFramePr>
        <p:xfrm>
          <a:off x="5257800" y="1219200"/>
          <a:ext cx="38862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6566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094096"/>
            <a:ext cx="3810000" cy="2857500"/>
          </a:xfrm>
          <a:prstGeom prst="rect">
            <a:avLst/>
          </a:prstGeom>
        </p:spPr>
      </p:pic>
      <p:sp>
        <p:nvSpPr>
          <p:cNvPr id="2" name="Title 1"/>
          <p:cNvSpPr>
            <a:spLocks noGrp="1"/>
          </p:cNvSpPr>
          <p:nvPr>
            <p:ph type="title"/>
          </p:nvPr>
        </p:nvSpPr>
        <p:spPr/>
        <p:txBody>
          <a:bodyPr/>
          <a:lstStyle/>
          <a:p>
            <a:r>
              <a:rPr lang="en-US" dirty="0" smtClean="0"/>
              <a:t>Crunching Your Numbers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32</a:t>
            </a:fld>
            <a:endParaRPr lang="en-US"/>
          </a:p>
        </p:txBody>
      </p:sp>
      <p:sp>
        <p:nvSpPr>
          <p:cNvPr id="7" name="Rounded Rectangle 6"/>
          <p:cNvSpPr/>
          <p:nvPr/>
        </p:nvSpPr>
        <p:spPr>
          <a:xfrm>
            <a:off x="1494822" y="4586526"/>
            <a:ext cx="6152474" cy="783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ctr"/>
            <a:r>
              <a:rPr lang="en-US" sz="2000" dirty="0" smtClean="0">
                <a:solidFill>
                  <a:srgbClr val="C00000"/>
                </a:solidFill>
                <a:latin typeface="Tahoma" pitchFamily="34" charset="0"/>
              </a:rPr>
              <a:t>We have developed a simple tool to help you see the performance progress that your grant has made</a:t>
            </a:r>
            <a:endParaRPr lang="en-US" sz="2000" dirty="0">
              <a:solidFill>
                <a:srgbClr val="C00000"/>
              </a:solidFill>
              <a:latin typeface="Tahoma" pitchFamily="34" charset="0"/>
            </a:endParaRPr>
          </a:p>
        </p:txBody>
      </p:sp>
    </p:spTree>
    <p:extLst>
      <p:ext uri="{BB962C8B-B14F-4D97-AF65-F5344CB8AC3E}">
        <p14:creationId xmlns:p14="http://schemas.microsoft.com/office/powerpoint/2010/main" val="2689683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Analysis Tool</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33</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86896"/>
            <a:ext cx="6419280" cy="577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8761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Analysis Tool</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34</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82485"/>
            <a:ext cx="8610600" cy="5810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81000" y="1143000"/>
            <a:ext cx="8229600" cy="2743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ounded Rectangle 5"/>
          <p:cNvSpPr/>
          <p:nvPr/>
        </p:nvSpPr>
        <p:spPr>
          <a:xfrm>
            <a:off x="457200" y="3886200"/>
            <a:ext cx="8153400" cy="1371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33400" y="5257800"/>
            <a:ext cx="7772400" cy="1524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95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1066800"/>
          </a:xfrm>
        </p:spPr>
        <p:txBody>
          <a:bodyPr/>
          <a:lstStyle/>
          <a:p>
            <a:r>
              <a:rPr lang="en-US" dirty="0"/>
              <a:t>Program </a:t>
            </a:r>
            <a:r>
              <a:rPr lang="en-US" dirty="0" smtClean="0"/>
              <a:t>Sustainability </a:t>
            </a:r>
            <a:br>
              <a:rPr lang="en-US" dirty="0" smtClean="0"/>
            </a:br>
            <a:r>
              <a:rPr lang="en-US" dirty="0" smtClean="0"/>
              <a:t>Using Performance Outcomes</a:t>
            </a:r>
            <a:endParaRPr lang="en-US" dirty="0"/>
          </a:p>
        </p:txBody>
      </p:sp>
      <p:sp>
        <p:nvSpPr>
          <p:cNvPr id="3" name="Content Placeholder 2"/>
          <p:cNvSpPr>
            <a:spLocks noGrp="1"/>
          </p:cNvSpPr>
          <p:nvPr>
            <p:ph idx="1"/>
          </p:nvPr>
        </p:nvSpPr>
        <p:spPr>
          <a:xfrm>
            <a:off x="457200" y="1813499"/>
            <a:ext cx="7848600" cy="2088977"/>
          </a:xfrm>
        </p:spPr>
        <p:txBody>
          <a:bodyPr numCol="2">
            <a:normAutofit fontScale="92500" lnSpcReduction="20000"/>
          </a:bodyPr>
          <a:lstStyle/>
          <a:p>
            <a:r>
              <a:rPr lang="en-US" sz="2800" dirty="0" smtClean="0">
                <a:latin typeface="Candara" panose="020E0502030303020204" pitchFamily="34" charset="0"/>
              </a:rPr>
              <a:t>Recruitment </a:t>
            </a:r>
            <a:r>
              <a:rPr lang="en-US" sz="2800" dirty="0">
                <a:latin typeface="Candara" panose="020E0502030303020204" pitchFamily="34" charset="0"/>
              </a:rPr>
              <a:t>and Enrollment</a:t>
            </a:r>
          </a:p>
          <a:p>
            <a:r>
              <a:rPr lang="en-US" sz="2800" dirty="0" smtClean="0">
                <a:latin typeface="Candara" panose="020E0502030303020204" pitchFamily="34" charset="0"/>
              </a:rPr>
              <a:t>Length </a:t>
            </a:r>
            <a:r>
              <a:rPr lang="en-US" sz="2800" dirty="0">
                <a:latin typeface="Candara" panose="020E0502030303020204" pitchFamily="34" charset="0"/>
              </a:rPr>
              <a:t>of Training Design</a:t>
            </a:r>
          </a:p>
          <a:p>
            <a:r>
              <a:rPr lang="en-US" sz="2800" dirty="0" smtClean="0">
                <a:latin typeface="Candara" panose="020E0502030303020204" pitchFamily="34" charset="0"/>
              </a:rPr>
              <a:t>Program </a:t>
            </a:r>
            <a:r>
              <a:rPr lang="en-US" sz="2800" dirty="0">
                <a:latin typeface="Candara" panose="020E0502030303020204" pitchFamily="34" charset="0"/>
              </a:rPr>
              <a:t>Completion</a:t>
            </a:r>
          </a:p>
          <a:p>
            <a:r>
              <a:rPr lang="en-US" sz="2800" dirty="0">
                <a:latin typeface="Candara" panose="020E0502030303020204" pitchFamily="34" charset="0"/>
              </a:rPr>
              <a:t>Credential Attainment</a:t>
            </a:r>
          </a:p>
          <a:p>
            <a:r>
              <a:rPr lang="en-US" sz="2800" dirty="0">
                <a:latin typeface="Candara" panose="020E0502030303020204" pitchFamily="34" charset="0"/>
              </a:rPr>
              <a:t>Challenges to </a:t>
            </a:r>
            <a:r>
              <a:rPr lang="en-US" sz="2800" dirty="0" smtClean="0">
                <a:latin typeface="Candara" panose="020E0502030303020204" pitchFamily="34" charset="0"/>
              </a:rPr>
              <a:t>Employment</a:t>
            </a:r>
          </a:p>
          <a:p>
            <a:r>
              <a:rPr lang="en-US" sz="2800" dirty="0">
                <a:latin typeface="Candara" panose="020E0502030303020204" pitchFamily="34" charset="0"/>
              </a:rPr>
              <a:t>Industry and </a:t>
            </a:r>
            <a:r>
              <a:rPr lang="en-US" sz="2800" dirty="0" smtClean="0">
                <a:latin typeface="Candara" panose="020E0502030303020204" pitchFamily="34" charset="0"/>
              </a:rPr>
              <a:t>Occupations</a:t>
            </a:r>
            <a:endParaRPr lang="en-US" sz="2800"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35</a:t>
            </a:fld>
            <a:endParaRPr lang="en-US" dirty="0"/>
          </a:p>
        </p:txBody>
      </p:sp>
      <p:sp>
        <p:nvSpPr>
          <p:cNvPr id="6" name="Rectangle 5"/>
          <p:cNvSpPr/>
          <p:nvPr/>
        </p:nvSpPr>
        <p:spPr>
          <a:xfrm>
            <a:off x="381000" y="4038600"/>
            <a:ext cx="4953000" cy="2769989"/>
          </a:xfrm>
          <a:prstGeom prst="rect">
            <a:avLst/>
          </a:prstGeom>
        </p:spPr>
        <p:txBody>
          <a:bodyPr wrap="square">
            <a:spAutoFit/>
          </a:bodyPr>
          <a:lstStyle/>
          <a:p>
            <a:pPr lvl="0">
              <a:spcBef>
                <a:spcPts val="600"/>
              </a:spcBef>
              <a:spcAft>
                <a:spcPts val="600"/>
              </a:spcAft>
            </a:pPr>
            <a:r>
              <a:rPr lang="en-US" sz="2400" b="1" dirty="0">
                <a:solidFill>
                  <a:srgbClr val="1F497D"/>
                </a:solidFill>
                <a:latin typeface="Candara" panose="020E0502030303020204" pitchFamily="34" charset="0"/>
                <a:cs typeface="Arial" pitchFamily="34" charset="0"/>
              </a:rPr>
              <a:t>Strategies for </a:t>
            </a:r>
            <a:r>
              <a:rPr lang="en-US" sz="2400" b="1" dirty="0" smtClean="0">
                <a:solidFill>
                  <a:srgbClr val="1F497D"/>
                </a:solidFill>
                <a:latin typeface="Candara" panose="020E0502030303020204" pitchFamily="34" charset="0"/>
                <a:cs typeface="Arial" pitchFamily="34" charset="0"/>
              </a:rPr>
              <a:t>Sustainability</a:t>
            </a:r>
            <a:endParaRPr lang="en-US" sz="2400" b="1" dirty="0">
              <a:solidFill>
                <a:srgbClr val="1F497D"/>
              </a:solidFill>
              <a:latin typeface="Candara" panose="020E0502030303020204" pitchFamily="34" charset="0"/>
              <a:cs typeface="Arial" pitchFamily="34" charset="0"/>
            </a:endParaRPr>
          </a:p>
          <a:p>
            <a:pPr marL="342900" lvl="0" indent="-342900">
              <a:spcBef>
                <a:spcPts val="600"/>
              </a:spcBef>
              <a:spcAft>
                <a:spcPts val="600"/>
              </a:spcAft>
              <a:buFont typeface="Arial" pitchFamily="34" charset="0"/>
              <a:buChar char="•"/>
            </a:pPr>
            <a:r>
              <a:rPr lang="en-US" sz="2400" dirty="0" smtClean="0">
                <a:solidFill>
                  <a:srgbClr val="1F497D"/>
                </a:solidFill>
                <a:latin typeface="Candara" panose="020E0502030303020204" pitchFamily="34" charset="0"/>
                <a:cs typeface="Arial" pitchFamily="34" charset="0"/>
              </a:rPr>
              <a:t>Executive and Stakeholders </a:t>
            </a:r>
          </a:p>
          <a:p>
            <a:pPr marL="342900" lvl="0" indent="-342900">
              <a:spcBef>
                <a:spcPts val="600"/>
              </a:spcBef>
              <a:spcAft>
                <a:spcPts val="600"/>
              </a:spcAft>
              <a:buFont typeface="Arial" pitchFamily="34" charset="0"/>
              <a:buChar char="•"/>
            </a:pPr>
            <a:r>
              <a:rPr lang="en-US" sz="2400" dirty="0" smtClean="0">
                <a:solidFill>
                  <a:srgbClr val="1F497D"/>
                </a:solidFill>
                <a:latin typeface="Candara" panose="020E0502030303020204" pitchFamily="34" charset="0"/>
                <a:cs typeface="Arial" pitchFamily="34" charset="0"/>
              </a:rPr>
              <a:t>Press and Media Outreach </a:t>
            </a:r>
          </a:p>
          <a:p>
            <a:pPr marL="342900" lvl="0" indent="-342900">
              <a:spcBef>
                <a:spcPts val="600"/>
              </a:spcBef>
              <a:spcAft>
                <a:spcPts val="600"/>
              </a:spcAft>
              <a:buFont typeface="Arial" pitchFamily="34" charset="0"/>
              <a:buChar char="•"/>
            </a:pPr>
            <a:r>
              <a:rPr lang="en-US" sz="2400" dirty="0" smtClean="0">
                <a:solidFill>
                  <a:srgbClr val="1F497D"/>
                </a:solidFill>
                <a:latin typeface="Candara" panose="020E0502030303020204" pitchFamily="34" charset="0"/>
                <a:cs typeface="Arial" pitchFamily="34" charset="0"/>
              </a:rPr>
              <a:t>Promote Data-Driven Performance Outcomes in Future Grant Solicitations</a:t>
            </a:r>
            <a:endParaRPr lang="en-US" sz="2400" dirty="0">
              <a:solidFill>
                <a:srgbClr val="1F497D"/>
              </a:solidFill>
              <a:latin typeface="Candara" panose="020E0502030303020204" pitchFamily="34" charset="0"/>
              <a:cs typeface="Arial" pitchFamily="34" charset="0"/>
            </a:endParaRPr>
          </a:p>
        </p:txBody>
      </p:sp>
      <p:sp>
        <p:nvSpPr>
          <p:cNvPr id="7" name="Rectangle 6"/>
          <p:cNvSpPr/>
          <p:nvPr/>
        </p:nvSpPr>
        <p:spPr>
          <a:xfrm>
            <a:off x="304800" y="1219199"/>
            <a:ext cx="2387192" cy="584775"/>
          </a:xfrm>
          <a:prstGeom prst="rect">
            <a:avLst/>
          </a:prstGeom>
        </p:spPr>
        <p:txBody>
          <a:bodyPr wrap="none">
            <a:spAutoFit/>
          </a:bodyPr>
          <a:lstStyle/>
          <a:p>
            <a:pPr lvl="0">
              <a:spcBef>
                <a:spcPts val="600"/>
              </a:spcBef>
              <a:spcAft>
                <a:spcPts val="600"/>
              </a:spcAft>
            </a:pPr>
            <a:r>
              <a:rPr lang="en-US" sz="3200" b="1" dirty="0">
                <a:solidFill>
                  <a:srgbClr val="1F497D"/>
                </a:solidFill>
                <a:latin typeface="Candara" panose="020E0502030303020204" pitchFamily="34" charset="0"/>
                <a:cs typeface="Arial" pitchFamily="34" charset="0"/>
              </a:rPr>
              <a:t>Data Factors</a:t>
            </a:r>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9" name="Rectangle 8"/>
          <p:cNvSpPr/>
          <p:nvPr/>
        </p:nvSpPr>
        <p:spPr>
          <a:xfrm>
            <a:off x="5334000" y="4191000"/>
            <a:ext cx="3581400" cy="195438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smtClean="0">
                <a:solidFill>
                  <a:srgbClr val="1F497D"/>
                </a:solidFill>
                <a:latin typeface="Candara" panose="020E0502030303020204" pitchFamily="34" charset="0"/>
                <a:cs typeface="Arial" pitchFamily="34" charset="0"/>
              </a:rPr>
              <a:t>Performance Reporting Resources</a:t>
            </a:r>
            <a:r>
              <a:rPr lang="en-US" sz="1400" dirty="0" smtClean="0"/>
              <a:t/>
            </a:r>
            <a:br>
              <a:rPr lang="en-US" sz="1400" dirty="0" smtClean="0"/>
            </a:br>
            <a:r>
              <a:rPr lang="en-US" sz="1600" dirty="0" smtClean="0"/>
              <a:t>Data </a:t>
            </a:r>
            <a:r>
              <a:rPr lang="en-US" sz="1600" dirty="0"/>
              <a:t>Driven Decision Making Webinar: </a:t>
            </a:r>
            <a:r>
              <a:rPr lang="en-US" sz="1200" dirty="0">
                <a:hlinkClick r:id="rId4"/>
              </a:rPr>
              <a:t>https://</a:t>
            </a:r>
            <a:r>
              <a:rPr lang="en-US" sz="1200" dirty="0" smtClean="0">
                <a:hlinkClick r:id="rId4"/>
              </a:rPr>
              <a:t>etagrantees.workforce3one.org/view/4011433738013258225/info</a:t>
            </a:r>
            <a:r>
              <a:rPr lang="en-US" sz="1200" dirty="0" smtClean="0"/>
              <a:t> </a:t>
            </a:r>
            <a:br>
              <a:rPr lang="en-US" sz="1200" dirty="0" smtClean="0"/>
            </a:br>
            <a:r>
              <a:rPr lang="en-US" sz="700" dirty="0" smtClean="0"/>
              <a:t> </a:t>
            </a:r>
            <a:endParaRPr lang="en-US" sz="1600" dirty="0"/>
          </a:p>
          <a:p>
            <a:r>
              <a:rPr lang="en-US" sz="1600" dirty="0"/>
              <a:t>H-1B Performance Grant Data Indicators Tool: </a:t>
            </a:r>
            <a:r>
              <a:rPr lang="en-US" sz="1200" dirty="0">
                <a:hlinkClick r:id="rId5"/>
              </a:rPr>
              <a:t>https://</a:t>
            </a:r>
            <a:r>
              <a:rPr lang="en-US" sz="1200" dirty="0" smtClean="0">
                <a:hlinkClick r:id="rId5"/>
              </a:rPr>
              <a:t>etagrantees.workforce3one.org/page/resources/1001428044055886927</a:t>
            </a:r>
            <a:r>
              <a:rPr lang="en-US" sz="1200" dirty="0" smtClean="0"/>
              <a:t>  </a:t>
            </a:r>
            <a:endParaRPr lang="en-US" sz="1600" dirty="0"/>
          </a:p>
        </p:txBody>
      </p:sp>
    </p:spTree>
    <p:extLst>
      <p:ext uri="{BB962C8B-B14F-4D97-AF65-F5344CB8AC3E}">
        <p14:creationId xmlns:p14="http://schemas.microsoft.com/office/powerpoint/2010/main" val="969662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36</a:t>
            </a:fld>
            <a:endParaRPr lang="en-US" dirty="0"/>
          </a:p>
        </p:txBody>
      </p:sp>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952500" y="152400"/>
            <a:ext cx="72390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dirty="0" smtClean="0">
                <a:latin typeface="Candara" pitchFamily="34" charset="0"/>
              </a:rPr>
              <a:t>Questions?</a:t>
            </a:r>
            <a:endParaRPr lang="en-US" dirty="0">
              <a:latin typeface="Candara" pitchFamily="34" charset="0"/>
            </a:endParaRPr>
          </a:p>
        </p:txBody>
      </p:sp>
      <p:pic>
        <p:nvPicPr>
          <p:cNvPr id="2052" name="Picture 4" descr="http://www.slideteam.net/media/catalog/product/cache/1/image/9df78eab33525d08d6e5fb8d27136e95/c/l/clock_with_tag_time_for_questions_powerpoint_templates_ppt_backgrounds_for_slides_0213_Slide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7911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410200"/>
            <a:ext cx="5486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0716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37</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447800"/>
            <a:ext cx="3733800" cy="5410200"/>
          </a:xfrm>
          <a:prstGeom prst="rect">
            <a:avLst/>
          </a:prstGeom>
        </p:spPr>
      </p:pic>
      <p:sp>
        <p:nvSpPr>
          <p:cNvPr id="5" name="Pentagon 4"/>
          <p:cNvSpPr/>
          <p:nvPr/>
        </p:nvSpPr>
        <p:spPr>
          <a:xfrm flipH="1">
            <a:off x="2133600" y="1938538"/>
            <a:ext cx="6858000" cy="1866900"/>
          </a:xfrm>
          <a:prstGeom prst="homePlate">
            <a:avLst>
              <a:gd name="adj" fmla="val 45014"/>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latin typeface="Tahoma" pitchFamily="34" charset="0"/>
              </a:rPr>
              <a:t>Performance Reporting for quarter ending September 30, 2015 is due by November 13</a:t>
            </a:r>
            <a:r>
              <a:rPr lang="en-US" sz="2400" baseline="30000" dirty="0" smtClean="0">
                <a:solidFill>
                  <a:srgbClr val="C00000"/>
                </a:solidFill>
                <a:latin typeface="Tahoma" pitchFamily="34" charset="0"/>
              </a:rPr>
              <a:t>th</a:t>
            </a:r>
            <a:r>
              <a:rPr lang="en-US" sz="2400" dirty="0" smtClean="0">
                <a:solidFill>
                  <a:srgbClr val="C00000"/>
                </a:solidFill>
                <a:latin typeface="Tahoma" pitchFamily="34" charset="0"/>
              </a:rPr>
              <a:t>!</a:t>
            </a:r>
          </a:p>
        </p:txBody>
      </p:sp>
    </p:spTree>
    <p:extLst>
      <p:ext uri="{BB962C8B-B14F-4D97-AF65-F5344CB8AC3E}">
        <p14:creationId xmlns:p14="http://schemas.microsoft.com/office/powerpoint/2010/main" val="2819115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12475"/>
            <a:ext cx="2846597" cy="2779546"/>
          </a:xfrm>
          <a:prstGeom prst="rect">
            <a:avLst/>
          </a:prstGeom>
        </p:spPr>
      </p:pic>
      <p:sp>
        <p:nvSpPr>
          <p:cNvPr id="14" name="Content Placeholder 13"/>
          <p:cNvSpPr>
            <a:spLocks noGrp="1"/>
          </p:cNvSpPr>
          <p:nvPr>
            <p:ph idx="1"/>
          </p:nvPr>
        </p:nvSpPr>
        <p:spPr>
          <a:xfrm>
            <a:off x="1676400" y="1143000"/>
            <a:ext cx="7162800" cy="5638800"/>
          </a:xfrm>
        </p:spPr>
        <p:txBody>
          <a:bodyPr>
            <a:normAutofit fontScale="77500" lnSpcReduction="20000"/>
          </a:bodyPr>
          <a:lstStyle/>
          <a:p>
            <a:r>
              <a:rPr lang="sv-SE" sz="2200" dirty="0"/>
              <a:t>H-1B Reporting Handbook v3.3 OMB </a:t>
            </a:r>
            <a:r>
              <a:rPr lang="sv-SE" sz="2200" dirty="0" smtClean="0"/>
              <a:t>1205-0507</a:t>
            </a:r>
          </a:p>
          <a:p>
            <a:pPr lvl="1"/>
            <a:r>
              <a:rPr lang="en-US" sz="1800" dirty="0" smtClean="0">
                <a:hlinkClick r:id="rId4"/>
              </a:rPr>
              <a:t>https://etagrantees.workforce3one.org/view/2001220744675542997/info</a:t>
            </a:r>
            <a:endParaRPr lang="en-US" sz="1800" dirty="0" smtClean="0"/>
          </a:p>
          <a:p>
            <a:r>
              <a:rPr lang="en-US" sz="2200" dirty="0"/>
              <a:t>HUB System User Manual</a:t>
            </a:r>
          </a:p>
          <a:p>
            <a:pPr lvl="1"/>
            <a:r>
              <a:rPr lang="en-US" sz="1600" dirty="0">
                <a:hlinkClick r:id="rId5"/>
              </a:rPr>
              <a:t>https://</a:t>
            </a:r>
            <a:r>
              <a:rPr lang="en-US" sz="1600" dirty="0" smtClean="0">
                <a:hlinkClick r:id="rId5"/>
              </a:rPr>
              <a:t>etagrantees.workforce3one.org/view/2001317656904578012/info</a:t>
            </a:r>
            <a:r>
              <a:rPr lang="en-US" sz="1600" dirty="0" smtClean="0"/>
              <a:t> </a:t>
            </a:r>
            <a:endParaRPr lang="en-US" sz="1600" dirty="0"/>
          </a:p>
          <a:p>
            <a:r>
              <a:rPr lang="en-US" sz="2200" dirty="0" smtClean="0"/>
              <a:t>H-1B TST, JA and MIIA Grants Performance Reporting FAQ</a:t>
            </a:r>
          </a:p>
          <a:p>
            <a:pPr lvl="1"/>
            <a:r>
              <a:rPr lang="en-US" sz="1700" dirty="0">
                <a:hlinkClick r:id="rId6"/>
              </a:rPr>
              <a:t>https://</a:t>
            </a:r>
            <a:r>
              <a:rPr lang="en-US" sz="1700" dirty="0" smtClean="0">
                <a:hlinkClick r:id="rId6"/>
              </a:rPr>
              <a:t>etagrantees.workforce3one.org/view/2001520858773724097/info</a:t>
            </a:r>
            <a:r>
              <a:rPr lang="en-US" sz="1700" dirty="0" smtClean="0"/>
              <a:t> </a:t>
            </a:r>
          </a:p>
          <a:p>
            <a:r>
              <a:rPr lang="en-US" sz="2200" dirty="0" smtClean="0"/>
              <a:t>ETA Grant Closeout information</a:t>
            </a:r>
          </a:p>
          <a:p>
            <a:pPr lvl="1"/>
            <a:r>
              <a:rPr lang="en-US" sz="1600" dirty="0">
                <a:hlinkClick r:id="rId7"/>
              </a:rPr>
              <a:t>http://</a:t>
            </a:r>
            <a:r>
              <a:rPr lang="en-US" sz="1600" dirty="0" smtClean="0">
                <a:hlinkClick r:id="rId7"/>
              </a:rPr>
              <a:t>www.doleta.gov/grants/grant_closeout.cfm</a:t>
            </a:r>
            <a:r>
              <a:rPr lang="en-US" sz="1600" dirty="0" smtClean="0"/>
              <a:t> </a:t>
            </a:r>
          </a:p>
          <a:p>
            <a:r>
              <a:rPr lang="en-US" sz="2200" dirty="0" smtClean="0"/>
              <a:t>Performance Analysis Tool</a:t>
            </a:r>
            <a:endParaRPr lang="en-US" sz="2200" dirty="0"/>
          </a:p>
          <a:p>
            <a:pPr lvl="1"/>
            <a:r>
              <a:rPr lang="en-US" sz="1600" dirty="0" smtClean="0"/>
              <a:t>Link forthcoming</a:t>
            </a:r>
          </a:p>
          <a:p>
            <a:r>
              <a:rPr lang="en-US" sz="2200" dirty="0" smtClean="0"/>
              <a:t>MIIA Resource Brief: Planning </a:t>
            </a:r>
            <a:r>
              <a:rPr lang="en-US" sz="2200" dirty="0"/>
              <a:t>for </a:t>
            </a:r>
            <a:r>
              <a:rPr lang="en-US" sz="2200" dirty="0" smtClean="0"/>
              <a:t>Effective Participant </a:t>
            </a:r>
            <a:r>
              <a:rPr lang="en-US" sz="2200" dirty="0"/>
              <a:t>Tracking and Follow-Up </a:t>
            </a:r>
            <a:endParaRPr lang="en-US" sz="2200" dirty="0" smtClean="0"/>
          </a:p>
          <a:p>
            <a:pPr lvl="1"/>
            <a:r>
              <a:rPr lang="en-US" sz="1600" dirty="0">
                <a:hlinkClick r:id="rId8"/>
              </a:rPr>
              <a:t>https://</a:t>
            </a:r>
            <a:r>
              <a:rPr lang="en-US" sz="1600" dirty="0" smtClean="0">
                <a:hlinkClick r:id="rId8"/>
              </a:rPr>
              <a:t>etagrantees.workforce3one.org/view/2001521639659380076/info</a:t>
            </a:r>
            <a:r>
              <a:rPr lang="en-US" sz="1600" dirty="0" smtClean="0"/>
              <a:t> </a:t>
            </a:r>
          </a:p>
          <a:p>
            <a:r>
              <a:rPr lang="en-US" sz="2200" dirty="0"/>
              <a:t>Data Driven Decision Making Webinar: </a:t>
            </a:r>
          </a:p>
          <a:p>
            <a:pPr lvl="1"/>
            <a:r>
              <a:rPr lang="en-US" sz="1400" u="sng" dirty="0" smtClean="0">
                <a:hlinkClick r:id="rId9"/>
              </a:rPr>
              <a:t>https</a:t>
            </a:r>
            <a:r>
              <a:rPr lang="en-US" sz="1400" u="sng" dirty="0">
                <a:hlinkClick r:id="rId9"/>
              </a:rPr>
              <a:t>://etagrantees.workforce3one.org/view/4011433738013258225/info</a:t>
            </a:r>
            <a:r>
              <a:rPr lang="en-US" sz="1400" dirty="0"/>
              <a:t>  </a:t>
            </a:r>
          </a:p>
          <a:p>
            <a:r>
              <a:rPr lang="en-US" sz="2200" dirty="0"/>
              <a:t>H-1B Performance Grant Data Indicators Tool:</a:t>
            </a:r>
          </a:p>
          <a:p>
            <a:pPr lvl="1"/>
            <a:r>
              <a:rPr lang="en-US" sz="1400" dirty="0" smtClean="0"/>
              <a:t> </a:t>
            </a:r>
            <a:r>
              <a:rPr lang="en-US" sz="1400" u="sng" dirty="0">
                <a:hlinkClick r:id="rId10"/>
              </a:rPr>
              <a:t>https://etagrantees.workforce3one.org/page/resources/1001428044055886927</a:t>
            </a:r>
            <a:r>
              <a:rPr lang="en-US" sz="1400" dirty="0"/>
              <a:t> </a:t>
            </a:r>
          </a:p>
          <a:p>
            <a:endParaRPr lang="en-US" sz="2000" dirty="0"/>
          </a:p>
          <a:p>
            <a:endParaRPr lang="en-US" sz="2000" dirty="0"/>
          </a:p>
        </p:txBody>
      </p:sp>
    </p:spTree>
    <p:extLst>
      <p:ext uri="{BB962C8B-B14F-4D97-AF65-F5344CB8AC3E}">
        <p14:creationId xmlns:p14="http://schemas.microsoft.com/office/powerpoint/2010/main" val="328932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 y="6324600"/>
            <a:ext cx="9147949" cy="533400"/>
          </a:xfrm>
        </p:spPr>
        <p:txBody>
          <a:bodyPr>
            <a:normAutofit/>
          </a:bodyPr>
          <a:lstStyle/>
          <a:p>
            <a:pPr marL="0" indent="0" algn="ctr">
              <a:spcAft>
                <a:spcPts val="0"/>
              </a:spcAft>
              <a:buNone/>
            </a:pPr>
            <a:r>
              <a:rPr lang="en-US" sz="2400" dirty="0" smtClean="0">
                <a:hlinkClick r:id="rId3"/>
              </a:rPr>
              <a:t>www.workforce3one.org</a:t>
            </a:r>
            <a:r>
              <a:rPr lang="en-US" sz="2400" dirty="0" smtClean="0"/>
              <a:t> </a:t>
            </a:r>
            <a:endParaRPr lang="en-US" sz="2400" dirty="0"/>
          </a:p>
        </p:txBody>
      </p:sp>
      <p:sp>
        <p:nvSpPr>
          <p:cNvPr id="17" name="Rectangle 16"/>
          <p:cNvSpPr/>
          <p:nvPr/>
        </p:nvSpPr>
        <p:spPr>
          <a:xfrm>
            <a:off x="6629400" y="6324600"/>
            <a:ext cx="1752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t="10453" b="21753"/>
          <a:stretch/>
        </p:blipFill>
        <p:spPr>
          <a:xfrm>
            <a:off x="2273300" y="5549900"/>
            <a:ext cx="4624774" cy="934338"/>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 y="-12700"/>
            <a:ext cx="9156700" cy="4051300"/>
          </a:xfrm>
          <a:prstGeom prst="rect">
            <a:avLst/>
          </a:prstGeom>
        </p:spPr>
      </p:pic>
      <p:pic>
        <p:nvPicPr>
          <p:cNvPr id="11" name="Picture 10">
            <a:hlinkClick r:id="rId3"/>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8407" b="88850" l="2945" r="100000"/>
                    </a14:imgEffect>
                  </a14:imgLayer>
                </a14:imgProps>
              </a:ext>
              <a:ext uri="{28A0092B-C50C-407E-A947-70E740481C1C}">
                <a14:useLocalDpi xmlns:a14="http://schemas.microsoft.com/office/drawing/2010/main" val="0"/>
              </a:ext>
            </a:extLst>
          </a:blip>
          <a:srcRect t="38356" r="885" b="5480"/>
          <a:stretch/>
        </p:blipFill>
        <p:spPr>
          <a:xfrm>
            <a:off x="609600" y="2819400"/>
            <a:ext cx="8534400" cy="3124200"/>
          </a:xfrm>
          <a:prstGeom prst="rect">
            <a:avLst/>
          </a:prstGeom>
        </p:spPr>
      </p:pic>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54429"/>
            <a:ext cx="5410200" cy="1066800"/>
          </a:xfrm>
        </p:spPr>
        <p:txBody>
          <a:bodyPr>
            <a:noAutofit/>
          </a:bodyPr>
          <a:lstStyle/>
          <a:p>
            <a:r>
              <a:rPr lang="en-US" sz="4800" dirty="0" smtClean="0">
                <a:latin typeface="Candara" pitchFamily="34" charset="0"/>
              </a:rPr>
              <a:t>Today’s Hosts</a:t>
            </a:r>
            <a:endParaRPr lang="en-US" sz="4800" dirty="0">
              <a:latin typeface="Candar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11" name="Content Placeholder 2"/>
          <p:cNvSpPr txBox="1">
            <a:spLocks/>
          </p:cNvSpPr>
          <p:nvPr/>
        </p:nvSpPr>
        <p:spPr>
          <a:xfrm>
            <a:off x="2286000" y="2895600"/>
            <a:ext cx="4724399" cy="3241729"/>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latin typeface="+mn-lt"/>
              </a:rPr>
              <a:t>H-1B Performance Team</a:t>
            </a:r>
          </a:p>
          <a:p>
            <a:pPr marL="0" indent="0" algn="ctr">
              <a:buFont typeface="Arial" pitchFamily="34" charset="0"/>
              <a:buNone/>
            </a:pPr>
            <a:r>
              <a:rPr lang="en-US" dirty="0" smtClean="0">
                <a:latin typeface="+mn-lt"/>
              </a:rPr>
              <a:t>Sarah Sunderlin</a:t>
            </a:r>
          </a:p>
          <a:p>
            <a:pPr marL="0" indent="0" algn="ctr">
              <a:buNone/>
            </a:pPr>
            <a:r>
              <a:rPr lang="en-US" dirty="0" smtClean="0">
                <a:latin typeface="+mn-lt"/>
              </a:rPr>
              <a:t>Kevin </a:t>
            </a:r>
            <a:r>
              <a:rPr lang="en-US" dirty="0">
                <a:latin typeface="+mn-lt"/>
              </a:rPr>
              <a:t>Mauro </a:t>
            </a:r>
          </a:p>
          <a:p>
            <a:pPr marL="0" indent="0" algn="ctr">
              <a:buNone/>
            </a:pPr>
            <a:r>
              <a:rPr lang="en-US" dirty="0" smtClean="0">
                <a:latin typeface="+mn-lt"/>
              </a:rPr>
              <a:t>Ayreen Calimquim</a:t>
            </a:r>
          </a:p>
          <a:p>
            <a:pPr marL="0" indent="0" algn="ctr">
              <a:buNone/>
            </a:pPr>
            <a:r>
              <a:rPr lang="en-US" dirty="0" smtClean="0">
                <a:latin typeface="+mn-lt"/>
              </a:rPr>
              <a:t>Waqar Ahmad</a:t>
            </a:r>
          </a:p>
        </p:txBody>
      </p:sp>
      <p:sp>
        <p:nvSpPr>
          <p:cNvPr id="14" name="TextBox 19"/>
          <p:cNvSpPr txBox="1"/>
          <p:nvPr/>
        </p:nvSpPr>
        <p:spPr>
          <a:xfrm>
            <a:off x="628650" y="1371600"/>
            <a:ext cx="8001000"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i="1" dirty="0" smtClean="0">
                <a:solidFill>
                  <a:schemeClr val="accent5">
                    <a:lumMod val="75000"/>
                  </a:schemeClr>
                </a:solidFill>
                <a:effectLst>
                  <a:outerShdw blurRad="38100" dist="38100" dir="2700000" algn="tl">
                    <a:srgbClr val="000000">
                      <a:alpha val="43137"/>
                    </a:srgbClr>
                  </a:outerShdw>
                </a:effectLst>
                <a:latin typeface="Candara" pitchFamily="34" charset="0"/>
              </a:rPr>
              <a:t>H-1B TST and JA Performance Reporting </a:t>
            </a:r>
          </a:p>
          <a:p>
            <a:pPr algn="ctr"/>
            <a:r>
              <a:rPr lang="en-US" sz="3200" b="1" i="1" dirty="0" smtClean="0">
                <a:solidFill>
                  <a:schemeClr val="accent5">
                    <a:lumMod val="75000"/>
                  </a:schemeClr>
                </a:solidFill>
                <a:effectLst>
                  <a:outerShdw blurRad="38100" dist="38100" dir="2700000" algn="tl">
                    <a:srgbClr val="000000">
                      <a:alpha val="43137"/>
                    </a:srgbClr>
                  </a:outerShdw>
                </a:effectLst>
                <a:latin typeface="Candara" pitchFamily="34" charset="0"/>
              </a:rPr>
              <a:t>Technical Assistance</a:t>
            </a:r>
            <a:endParaRPr lang="en-US" sz="3200" b="1" dirty="0">
              <a:solidFill>
                <a:schemeClr val="accent5">
                  <a:lumMod val="75000"/>
                </a:schemeClr>
              </a:solidFill>
              <a:latin typeface="Candara" pitchFamily="34" charset="0"/>
            </a:endParaRPr>
          </a:p>
        </p:txBody>
      </p:sp>
    </p:spTree>
    <p:extLst>
      <p:ext uri="{BB962C8B-B14F-4D97-AF65-F5344CB8AC3E}">
        <p14:creationId xmlns:p14="http://schemas.microsoft.com/office/powerpoint/2010/main" val="891081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066800"/>
          </a:xfrm>
        </p:spPr>
        <p:txBody>
          <a:bodyPr>
            <a:normAutofit/>
          </a:bodyPr>
          <a:lstStyle/>
          <a:p>
            <a:r>
              <a:rPr lang="en-US" sz="4400" dirty="0" smtClean="0"/>
              <a:t>Agenda</a:t>
            </a:r>
            <a:endParaRPr lang="en-US" sz="4400"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7558" y="3048000"/>
            <a:ext cx="2039815" cy="13258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355270" y="1219200"/>
            <a:ext cx="8407729" cy="4747453"/>
          </a:xfrm>
          <a:prstGeom prst="rect">
            <a:avLst/>
          </a:prstGeom>
          <a:noFill/>
        </p:spPr>
        <p:txBody>
          <a:bodyPr wrap="square" rtlCol="0">
            <a:spAutoFit/>
          </a:bodyPr>
          <a:lstStyle/>
          <a:p>
            <a:pPr marL="514350" indent="-514350">
              <a:spcAft>
                <a:spcPts val="3000"/>
              </a:spcAft>
              <a:buFont typeface="+mj-lt"/>
              <a:buAutoNum type="arabicPeriod"/>
            </a:pPr>
            <a:r>
              <a:rPr lang="en-US" sz="2400" dirty="0" smtClean="0">
                <a:solidFill>
                  <a:schemeClr val="accent1">
                    <a:lumMod val="75000"/>
                  </a:schemeClr>
                </a:solidFill>
                <a:latin typeface="Arial" pitchFamily="34" charset="0"/>
                <a:cs typeface="Arial" pitchFamily="34" charset="0"/>
              </a:rPr>
              <a:t>Important updates to HUB </a:t>
            </a:r>
            <a:r>
              <a:rPr lang="en-US" sz="2400" dirty="0">
                <a:solidFill>
                  <a:schemeClr val="accent1">
                    <a:lumMod val="75000"/>
                  </a:schemeClr>
                </a:solidFill>
                <a:latin typeface="Arial" pitchFamily="34" charset="0"/>
                <a:cs typeface="Arial" pitchFamily="34" charset="0"/>
              </a:rPr>
              <a:t>Aggregation </a:t>
            </a:r>
            <a:r>
              <a:rPr lang="en-US" sz="2400" dirty="0" smtClean="0">
                <a:solidFill>
                  <a:schemeClr val="accent1">
                    <a:lumMod val="75000"/>
                  </a:schemeClr>
                </a:solidFill>
                <a:latin typeface="Arial" pitchFamily="34" charset="0"/>
                <a:cs typeface="Arial" pitchFamily="34" charset="0"/>
              </a:rPr>
              <a:t>Rules and how this will impact your QPR form results.  </a:t>
            </a:r>
            <a:endParaRPr lang="en-US" sz="2400" dirty="0">
              <a:solidFill>
                <a:schemeClr val="accent1">
                  <a:lumMod val="75000"/>
                </a:schemeClr>
              </a:solidFill>
              <a:latin typeface="Arial" pitchFamily="34" charset="0"/>
              <a:cs typeface="Arial" pitchFamily="34" charset="0"/>
            </a:endParaRPr>
          </a:p>
          <a:p>
            <a:pPr marL="514350" indent="-514350">
              <a:spcAft>
                <a:spcPts val="3000"/>
              </a:spcAft>
              <a:buFont typeface="+mj-lt"/>
              <a:buAutoNum type="arabicPeriod"/>
            </a:pPr>
            <a:r>
              <a:rPr lang="en-US" sz="2350" dirty="0" smtClean="0">
                <a:solidFill>
                  <a:schemeClr val="accent1">
                    <a:lumMod val="75000"/>
                  </a:schemeClr>
                </a:solidFill>
                <a:latin typeface="Arial" pitchFamily="34" charset="0"/>
                <a:cs typeface="Arial" pitchFamily="34" charset="0"/>
              </a:rPr>
              <a:t>Performance TA and preparing your final data files</a:t>
            </a:r>
          </a:p>
          <a:p>
            <a:pPr marL="914400" lvl="1" indent="-457200">
              <a:spcAft>
                <a:spcPts val="3000"/>
              </a:spcAft>
              <a:buFont typeface="Arial" panose="020B0604020202020204" pitchFamily="34" charset="0"/>
              <a:buChar char="•"/>
            </a:pPr>
            <a:r>
              <a:rPr lang="en-US" sz="2000" dirty="0" smtClean="0">
                <a:solidFill>
                  <a:schemeClr val="accent1">
                    <a:lumMod val="75000"/>
                  </a:schemeClr>
                </a:solidFill>
                <a:latin typeface="Arial" pitchFamily="34" charset="0"/>
                <a:cs typeface="Arial" pitchFamily="34" charset="0"/>
              </a:rPr>
              <a:t>Grant cycle completion basics</a:t>
            </a:r>
          </a:p>
          <a:p>
            <a:pPr marL="914400" lvl="1" indent="-457200">
              <a:spcAft>
                <a:spcPts val="3000"/>
              </a:spcAft>
              <a:buFont typeface="Arial" panose="020B0604020202020204" pitchFamily="34" charset="0"/>
              <a:buChar char="•"/>
            </a:pPr>
            <a:r>
              <a:rPr lang="en-US" sz="2000" dirty="0">
                <a:solidFill>
                  <a:schemeClr val="accent1">
                    <a:lumMod val="75000"/>
                  </a:schemeClr>
                </a:solidFill>
                <a:latin typeface="Arial" pitchFamily="34" charset="0"/>
                <a:cs typeface="Arial" pitchFamily="34" charset="0"/>
              </a:rPr>
              <a:t>Ensuring participants are “completed”</a:t>
            </a:r>
          </a:p>
          <a:p>
            <a:pPr marL="914400" lvl="1" indent="-457200">
              <a:spcAft>
                <a:spcPts val="3000"/>
              </a:spcAft>
              <a:buFont typeface="Arial" panose="020B0604020202020204" pitchFamily="34" charset="0"/>
              <a:buChar char="•"/>
            </a:pPr>
            <a:r>
              <a:rPr lang="en-US" sz="2000" dirty="0" smtClean="0">
                <a:solidFill>
                  <a:schemeClr val="accent1">
                    <a:lumMod val="75000"/>
                  </a:schemeClr>
                </a:solidFill>
                <a:latin typeface="Arial" pitchFamily="34" charset="0"/>
                <a:cs typeface="Arial" pitchFamily="34" charset="0"/>
              </a:rPr>
              <a:t>Participant </a:t>
            </a:r>
            <a:r>
              <a:rPr lang="en-US" sz="2000" dirty="0">
                <a:solidFill>
                  <a:schemeClr val="accent1">
                    <a:lumMod val="75000"/>
                  </a:schemeClr>
                </a:solidFill>
                <a:latin typeface="Arial" pitchFamily="34" charset="0"/>
                <a:cs typeface="Arial" pitchFamily="34" charset="0"/>
              </a:rPr>
              <a:t>tracking and follow-up</a:t>
            </a:r>
          </a:p>
          <a:p>
            <a:pPr marL="514350" indent="-514350">
              <a:spcAft>
                <a:spcPts val="3000"/>
              </a:spcAft>
              <a:buFont typeface="+mj-lt"/>
              <a:buAutoNum type="arabicPeriod"/>
            </a:pPr>
            <a:r>
              <a:rPr lang="en-US" sz="2400" dirty="0" smtClean="0">
                <a:solidFill>
                  <a:schemeClr val="accent1">
                    <a:lumMod val="75000"/>
                  </a:schemeClr>
                </a:solidFill>
                <a:latin typeface="Arial" pitchFamily="34" charset="0"/>
                <a:cs typeface="Arial" pitchFamily="34" charset="0"/>
              </a:rPr>
              <a:t>Maintaining “Data Momentum” to create sustainability in your grant</a:t>
            </a:r>
          </a:p>
        </p:txBody>
      </p:sp>
    </p:spTree>
    <p:extLst>
      <p:ext uri="{BB962C8B-B14F-4D97-AF65-F5344CB8AC3E}">
        <p14:creationId xmlns:p14="http://schemas.microsoft.com/office/powerpoint/2010/main" val="467568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LightScreen/>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1066801"/>
            <a:ext cx="9144000" cy="579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762000" y="2514600"/>
            <a:ext cx="7772400" cy="1447800"/>
          </a:xfrm>
        </p:spPr>
        <p:style>
          <a:lnRef idx="1">
            <a:schemeClr val="accent1"/>
          </a:lnRef>
          <a:fillRef idx="2">
            <a:schemeClr val="accent1"/>
          </a:fillRef>
          <a:effectRef idx="1">
            <a:schemeClr val="accent1"/>
          </a:effectRef>
          <a:fontRef idx="minor">
            <a:schemeClr val="dk1"/>
          </a:fontRef>
        </p:style>
        <p:txBody>
          <a:bodyPr anchor="ctr" anchorCtr="0">
            <a:normAutofit/>
          </a:bodyPr>
          <a:lstStyle/>
          <a:p>
            <a:pPr algn="ctr"/>
            <a:r>
              <a:rPr lang="en-US" b="0" dirty="0" smtClean="0">
                <a:effectLst>
                  <a:outerShdw blurRad="38100" dist="38100" dir="2700000" algn="tl">
                    <a:srgbClr val="000000">
                      <a:alpha val="43137"/>
                    </a:srgbClr>
                  </a:outerShdw>
                </a:effectLst>
                <a:latin typeface="Candara" panose="020E0502030303020204" pitchFamily="34" charset="0"/>
              </a:rPr>
              <a:t>H-1B TST and JA HUB </a:t>
            </a:r>
            <a:br>
              <a:rPr lang="en-US" b="0" dirty="0" smtClean="0">
                <a:effectLst>
                  <a:outerShdw blurRad="38100" dist="38100" dir="2700000" algn="tl">
                    <a:srgbClr val="000000">
                      <a:alpha val="43137"/>
                    </a:srgbClr>
                  </a:outerShdw>
                </a:effectLst>
                <a:latin typeface="Candara" panose="020E0502030303020204" pitchFamily="34" charset="0"/>
              </a:rPr>
            </a:br>
            <a:r>
              <a:rPr lang="en-US" b="0" dirty="0" smtClean="0">
                <a:effectLst>
                  <a:outerShdw blurRad="38100" dist="38100" dir="2700000" algn="tl">
                    <a:srgbClr val="000000">
                      <a:alpha val="43137"/>
                    </a:srgbClr>
                  </a:outerShdw>
                </a:effectLst>
                <a:latin typeface="Candara" panose="020E0502030303020204" pitchFamily="34" charset="0"/>
              </a:rPr>
              <a:t>Aggregation Rules Update</a:t>
            </a:r>
            <a:endParaRPr lang="en-US" b="0" dirty="0">
              <a:effectLst>
                <a:outerShdw blurRad="38100" dist="38100" dir="2700000" algn="tl">
                  <a:srgbClr val="000000">
                    <a:alpha val="43137"/>
                  </a:srgbClr>
                </a:outerShdw>
              </a:effectLst>
              <a:latin typeface="Candara" panose="020E0502030303020204" pitchFamily="34" charset="0"/>
            </a:endParaRP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6</a:t>
            </a:fld>
            <a:endParaRPr lang="en-US" dirty="0"/>
          </a:p>
        </p:txBody>
      </p:sp>
      <p:pic>
        <p:nvPicPr>
          <p:cNvPr id="8" name="Content Placeholder 4" descr="Logo 2.jpg"/>
          <p:cNvPicPr>
            <a:picLocks/>
          </p:cNvPicPr>
          <p:nvPr/>
        </p:nvPicPr>
        <p:blipFill>
          <a:blip r:embed="rId5"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1866900" y="152400"/>
            <a:ext cx="54102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sz="4400" dirty="0" smtClean="0">
                <a:latin typeface="Candara" pitchFamily="34" charset="0"/>
              </a:rPr>
              <a:t>HUB Updates</a:t>
            </a:r>
            <a:endParaRPr lang="en-US" sz="4400" dirty="0">
              <a:latin typeface="Candara" pitchFamily="34" charset="0"/>
            </a:endParaRPr>
          </a:p>
        </p:txBody>
      </p:sp>
    </p:spTree>
    <p:extLst>
      <p:ext uri="{BB962C8B-B14F-4D97-AF65-F5344CB8AC3E}">
        <p14:creationId xmlns:p14="http://schemas.microsoft.com/office/powerpoint/2010/main" val="892404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r>
              <a:rPr lang="en-US" sz="2400" b="1" dirty="0" smtClean="0">
                <a:solidFill>
                  <a:schemeClr val="tx1"/>
                </a:solidFill>
              </a:rPr>
              <a:t/>
            </a:r>
            <a:br>
              <a:rPr lang="en-US" sz="2400" b="1" dirty="0" smtClean="0">
                <a:solidFill>
                  <a:schemeClr val="tx1"/>
                </a:solidFill>
              </a:rPr>
            </a:br>
            <a:endParaRPr lang="en-US" dirty="0">
              <a:solidFill>
                <a:schemeClr val="tx1"/>
              </a:solidFill>
            </a:endParaRPr>
          </a:p>
        </p:txBody>
      </p:sp>
      <p:sp>
        <p:nvSpPr>
          <p:cNvPr id="4" name="Content Placeholder 3"/>
          <p:cNvSpPr>
            <a:spLocks noGrp="1"/>
          </p:cNvSpPr>
          <p:nvPr>
            <p:ph sz="half" idx="2"/>
          </p:nvPr>
        </p:nvSpPr>
        <p:spPr>
          <a:xfrm>
            <a:off x="457200" y="1219200"/>
            <a:ext cx="7848600" cy="1371600"/>
          </a:xfrm>
        </p:spPr>
        <p:txBody>
          <a:bodyPr/>
          <a:lstStyle/>
          <a:p>
            <a:pPr marL="0" indent="0">
              <a:buNone/>
            </a:pPr>
            <a:r>
              <a:rPr lang="en-US" b="1" dirty="0">
                <a:solidFill>
                  <a:schemeClr val="tx1"/>
                </a:solidFill>
              </a:rPr>
              <a:t>Changes to the aggregation rules in the HUB System will </a:t>
            </a:r>
            <a:r>
              <a:rPr lang="en-US" b="1" u="sng" dirty="0" smtClean="0">
                <a:solidFill>
                  <a:schemeClr val="tx1"/>
                </a:solidFill>
              </a:rPr>
              <a:t>only</a:t>
            </a:r>
            <a:r>
              <a:rPr lang="en-US" b="1" dirty="0" smtClean="0">
                <a:solidFill>
                  <a:schemeClr val="tx1"/>
                </a:solidFill>
              </a:rPr>
              <a:t> change </a:t>
            </a:r>
            <a:r>
              <a:rPr lang="en-US" b="1" dirty="0">
                <a:solidFill>
                  <a:schemeClr val="tx1"/>
                </a:solidFill>
              </a:rPr>
              <a:t>how </a:t>
            </a:r>
            <a:r>
              <a:rPr lang="en-US" b="1" dirty="0" smtClean="0">
                <a:solidFill>
                  <a:schemeClr val="tx1"/>
                </a:solidFill>
              </a:rPr>
              <a:t>the following elements </a:t>
            </a:r>
            <a:r>
              <a:rPr lang="en-US" b="1" dirty="0">
                <a:solidFill>
                  <a:schemeClr val="tx1"/>
                </a:solidFill>
              </a:rPr>
              <a:t>of your </a:t>
            </a:r>
            <a:br>
              <a:rPr lang="en-US" b="1" dirty="0">
                <a:solidFill>
                  <a:schemeClr val="tx1"/>
                </a:solidFill>
              </a:rPr>
            </a:br>
            <a:r>
              <a:rPr lang="en-US" b="1" dirty="0" smtClean="0">
                <a:solidFill>
                  <a:schemeClr val="tx1"/>
                </a:solidFill>
              </a:rPr>
              <a:t>QPR </a:t>
            </a:r>
            <a:r>
              <a:rPr lang="en-US" b="1" dirty="0">
                <a:solidFill>
                  <a:schemeClr val="tx1"/>
                </a:solidFill>
              </a:rPr>
              <a:t>ETA Form 1205-0507 are </a:t>
            </a:r>
            <a:r>
              <a:rPr lang="en-US" b="1" dirty="0" smtClean="0">
                <a:solidFill>
                  <a:schemeClr val="tx1"/>
                </a:solidFill>
              </a:rPr>
              <a:t>populated.</a:t>
            </a:r>
          </a:p>
        </p:txBody>
      </p:sp>
      <p:sp>
        <p:nvSpPr>
          <p:cNvPr id="7" name="Content Placeholder 6"/>
          <p:cNvSpPr>
            <a:spLocks noGrp="1"/>
          </p:cNvSpPr>
          <p:nvPr>
            <p:ph sz="quarter" idx="4"/>
          </p:nvPr>
        </p:nvSpPr>
        <p:spPr>
          <a:xfrm>
            <a:off x="457200" y="2590800"/>
            <a:ext cx="8305800" cy="3352800"/>
          </a:xfrm>
        </p:spPr>
        <p:txBody>
          <a:bodyPr>
            <a:normAutofit/>
          </a:bodyPr>
          <a:lstStyle/>
          <a:p>
            <a:r>
              <a:rPr lang="en-US" sz="2800" dirty="0" smtClean="0">
                <a:solidFill>
                  <a:schemeClr val="accent1">
                    <a:lumMod val="75000"/>
                  </a:schemeClr>
                </a:solidFill>
              </a:rPr>
              <a:t>Section B1 </a:t>
            </a:r>
            <a:r>
              <a:rPr lang="en-US" sz="2800" dirty="0">
                <a:solidFill>
                  <a:schemeClr val="tx1"/>
                </a:solidFill>
              </a:rPr>
              <a:t>-  Total </a:t>
            </a:r>
            <a:r>
              <a:rPr lang="en-US" sz="2800" dirty="0" err="1">
                <a:solidFill>
                  <a:schemeClr val="tx1"/>
                </a:solidFill>
              </a:rPr>
              <a:t>Exiters</a:t>
            </a:r>
            <a:endParaRPr lang="en-US" sz="2800" dirty="0">
              <a:solidFill>
                <a:schemeClr val="tx1"/>
              </a:solidFill>
            </a:endParaRPr>
          </a:p>
          <a:p>
            <a:r>
              <a:rPr lang="en-US" sz="2800" dirty="0" smtClean="0">
                <a:solidFill>
                  <a:schemeClr val="accent1">
                    <a:lumMod val="75000"/>
                  </a:schemeClr>
                </a:solidFill>
              </a:rPr>
              <a:t>Section E3 </a:t>
            </a:r>
            <a:r>
              <a:rPr lang="en-US" sz="2800" dirty="0">
                <a:solidFill>
                  <a:schemeClr val="tx1"/>
                </a:solidFill>
              </a:rPr>
              <a:t>– Number Entered Unsubsidized </a:t>
            </a:r>
            <a:r>
              <a:rPr lang="en-US" sz="2800" dirty="0" smtClean="0">
                <a:solidFill>
                  <a:schemeClr val="tx1"/>
                </a:solidFill>
              </a:rPr>
              <a:t>Employment</a:t>
            </a:r>
          </a:p>
          <a:p>
            <a:r>
              <a:rPr lang="en-US" sz="2800" dirty="0" smtClean="0">
                <a:solidFill>
                  <a:schemeClr val="accent1">
                    <a:lumMod val="75000"/>
                  </a:schemeClr>
                </a:solidFill>
              </a:rPr>
              <a:t>Section E3a </a:t>
            </a:r>
            <a:r>
              <a:rPr lang="en-US" sz="2800" dirty="0">
                <a:solidFill>
                  <a:schemeClr val="tx1"/>
                </a:solidFill>
              </a:rPr>
              <a:t>– Number Entered Unsubsidized Training-related </a:t>
            </a:r>
            <a:r>
              <a:rPr lang="en-US" sz="2800" dirty="0" smtClean="0">
                <a:solidFill>
                  <a:schemeClr val="tx1"/>
                </a:solidFill>
              </a:rPr>
              <a:t>Employment</a:t>
            </a:r>
            <a:endParaRPr lang="en-US" sz="2800" dirty="0">
              <a:solidFill>
                <a:schemeClr val="tx1"/>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pPr/>
              <a:t>7</a:t>
            </a:fld>
            <a:endParaRPr lang="en-US" dirty="0"/>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1219200" y="228600"/>
            <a:ext cx="76962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dirty="0" smtClean="0">
                <a:latin typeface="Candara" pitchFamily="34" charset="0"/>
              </a:rPr>
              <a:t>HUB Aggregation update</a:t>
            </a:r>
            <a:endParaRPr lang="en-US" dirty="0">
              <a:latin typeface="Candara" pitchFamily="34" charset="0"/>
            </a:endParaRPr>
          </a:p>
        </p:txBody>
      </p:sp>
    </p:spTree>
    <p:extLst>
      <p:ext uri="{BB962C8B-B14F-4D97-AF65-F5344CB8AC3E}">
        <p14:creationId xmlns:p14="http://schemas.microsoft.com/office/powerpoint/2010/main" val="1056061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8</a:t>
            </a:fld>
            <a:endParaRPr lang="en-US" dirty="0"/>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1447800" y="228600"/>
            <a:ext cx="76962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dirty="0" smtClean="0">
                <a:latin typeface="Candara" pitchFamily="34" charset="0"/>
              </a:rPr>
              <a:t>HUB Aggregation update</a:t>
            </a:r>
            <a:endParaRPr lang="en-US" dirty="0">
              <a:latin typeface="Candara" pitchFamily="34" charset="0"/>
            </a:endParaRPr>
          </a:p>
        </p:txBody>
      </p:sp>
      <p:sp>
        <p:nvSpPr>
          <p:cNvPr id="3" name="Text Placeholder 2"/>
          <p:cNvSpPr>
            <a:spLocks noGrp="1"/>
          </p:cNvSpPr>
          <p:nvPr>
            <p:ph type="body" idx="1"/>
          </p:nvPr>
        </p:nvSpPr>
        <p:spPr>
          <a:xfrm>
            <a:off x="2057400" y="1143000"/>
            <a:ext cx="5257800" cy="609600"/>
          </a:xfrm>
        </p:spPr>
        <p:txBody>
          <a:bodyPr>
            <a:noAutofit/>
          </a:bodyPr>
          <a:lstStyle/>
          <a:p>
            <a:r>
              <a:rPr lang="en-US" b="1" dirty="0" smtClean="0">
                <a:solidFill>
                  <a:schemeClr val="tx1"/>
                </a:solidFill>
              </a:rPr>
              <a:t>QPR Section B, Line 1 -  Total </a:t>
            </a:r>
            <a:r>
              <a:rPr lang="en-US" b="1" dirty="0" err="1" smtClean="0">
                <a:solidFill>
                  <a:schemeClr val="tx1"/>
                </a:solidFill>
              </a:rPr>
              <a:t>Exiters</a:t>
            </a:r>
            <a:endParaRPr lang="en-US" b="1" dirty="0" smtClean="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2438400"/>
            <a:ext cx="8905875" cy="1009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4343400"/>
            <a:ext cx="89154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514600" y="1976735"/>
            <a:ext cx="3276600" cy="461665"/>
          </a:xfrm>
          <a:prstGeom prst="rect">
            <a:avLst/>
          </a:prstGeom>
          <a:noFill/>
        </p:spPr>
        <p:txBody>
          <a:bodyPr wrap="square" rtlCol="0">
            <a:spAutoFit/>
          </a:bodyPr>
          <a:lstStyle/>
          <a:p>
            <a:r>
              <a:rPr lang="en-US" sz="2400" i="1" dirty="0" smtClean="0">
                <a:solidFill>
                  <a:schemeClr val="accent2">
                    <a:lumMod val="75000"/>
                  </a:schemeClr>
                </a:solidFill>
              </a:rPr>
              <a:t>	Old Rule</a:t>
            </a:r>
            <a:endParaRPr lang="en-US" sz="2400" i="1" dirty="0">
              <a:solidFill>
                <a:schemeClr val="accent2">
                  <a:lumMod val="75000"/>
                </a:schemeClr>
              </a:solidFill>
            </a:endParaRPr>
          </a:p>
        </p:txBody>
      </p:sp>
      <p:sp>
        <p:nvSpPr>
          <p:cNvPr id="12" name="TextBox 11"/>
          <p:cNvSpPr txBox="1"/>
          <p:nvPr/>
        </p:nvSpPr>
        <p:spPr>
          <a:xfrm>
            <a:off x="2971800" y="3881735"/>
            <a:ext cx="2514600" cy="461665"/>
          </a:xfrm>
          <a:prstGeom prst="rect">
            <a:avLst/>
          </a:prstGeom>
          <a:noFill/>
        </p:spPr>
        <p:txBody>
          <a:bodyPr wrap="square" rtlCol="0">
            <a:spAutoFit/>
          </a:bodyPr>
          <a:lstStyle/>
          <a:p>
            <a:r>
              <a:rPr lang="en-US" sz="2400" i="1" dirty="0">
                <a:solidFill>
                  <a:schemeClr val="accent1">
                    <a:lumMod val="75000"/>
                  </a:schemeClr>
                </a:solidFill>
              </a:rPr>
              <a:t> </a:t>
            </a:r>
            <a:r>
              <a:rPr lang="en-US" sz="2400" i="1" dirty="0" smtClean="0">
                <a:solidFill>
                  <a:schemeClr val="accent1">
                    <a:lumMod val="75000"/>
                  </a:schemeClr>
                </a:solidFill>
              </a:rPr>
              <a:t>    New Rule</a:t>
            </a:r>
            <a:endParaRPr lang="en-US" sz="2400" i="1" dirty="0">
              <a:solidFill>
                <a:schemeClr val="accent1">
                  <a:lumMod val="75000"/>
                </a:schemeClr>
              </a:solidFill>
            </a:endParaRPr>
          </a:p>
        </p:txBody>
      </p:sp>
    </p:spTree>
    <p:extLst>
      <p:ext uri="{BB962C8B-B14F-4D97-AF65-F5344CB8AC3E}">
        <p14:creationId xmlns:p14="http://schemas.microsoft.com/office/powerpoint/2010/main" val="2785378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219200"/>
            <a:ext cx="8077200" cy="1295400"/>
          </a:xfrm>
        </p:spPr>
        <p:txBody>
          <a:bodyPr>
            <a:normAutofit fontScale="92500" lnSpcReduction="10000"/>
          </a:bodyPr>
          <a:lstStyle/>
          <a:p>
            <a:pPr marL="0" indent="0">
              <a:buNone/>
            </a:pPr>
            <a:r>
              <a:rPr lang="en-US" sz="3000" b="1" dirty="0" smtClean="0">
                <a:solidFill>
                  <a:srgbClr val="FF0000"/>
                </a:solidFill>
              </a:rPr>
              <a:t>Important Distinction!</a:t>
            </a:r>
          </a:p>
          <a:p>
            <a:pPr marL="0" indent="0">
              <a:buNone/>
            </a:pPr>
            <a:r>
              <a:rPr lang="en-US" b="1" dirty="0" smtClean="0">
                <a:solidFill>
                  <a:schemeClr val="tx1"/>
                </a:solidFill>
              </a:rPr>
              <a:t>To understand these changes, you must remember the difference between the “Date of Exit” and the “Exit Date”</a:t>
            </a:r>
          </a:p>
        </p:txBody>
      </p:sp>
      <p:sp>
        <p:nvSpPr>
          <p:cNvPr id="7" name="Content Placeholder 6"/>
          <p:cNvSpPr>
            <a:spLocks noGrp="1"/>
          </p:cNvSpPr>
          <p:nvPr>
            <p:ph sz="quarter" idx="4"/>
          </p:nvPr>
        </p:nvSpPr>
        <p:spPr>
          <a:xfrm>
            <a:off x="381000" y="2743200"/>
            <a:ext cx="8305800" cy="3657600"/>
          </a:xfrm>
        </p:spPr>
        <p:txBody>
          <a:bodyPr>
            <a:normAutofit/>
          </a:bodyPr>
          <a:lstStyle/>
          <a:p>
            <a:pPr lvl="0"/>
            <a:r>
              <a:rPr lang="en-US" b="1" dirty="0"/>
              <a:t>Date of Exit </a:t>
            </a:r>
            <a:r>
              <a:rPr lang="en-US" dirty="0"/>
              <a:t>– This is the last date a participant received grant-funded services and “date of exit” is retroactively reported </a:t>
            </a:r>
            <a:endParaRPr lang="en-US" dirty="0" smtClean="0"/>
          </a:p>
          <a:p>
            <a:pPr lvl="0"/>
            <a:r>
              <a:rPr lang="en-US" b="1" dirty="0" smtClean="0">
                <a:solidFill>
                  <a:schemeClr val="accent2">
                    <a:lumMod val="75000"/>
                  </a:schemeClr>
                </a:solidFill>
              </a:rPr>
              <a:t>Example:</a:t>
            </a:r>
            <a:r>
              <a:rPr lang="en-US" dirty="0" smtClean="0"/>
              <a:t> A participant receives his/her last </a:t>
            </a:r>
            <a:r>
              <a:rPr lang="en-US" dirty="0"/>
              <a:t>grant funded service on March 1, </a:t>
            </a:r>
            <a:r>
              <a:rPr lang="en-US" dirty="0" smtClean="0"/>
              <a:t>2015</a:t>
            </a:r>
          </a:p>
          <a:p>
            <a:pPr lvl="1"/>
            <a:r>
              <a:rPr lang="en-US" dirty="0" smtClean="0"/>
              <a:t>After 90 days, “Date of Exit” = March 1, 2015</a:t>
            </a:r>
          </a:p>
          <a:p>
            <a:pPr lvl="1"/>
            <a:r>
              <a:rPr lang="en-US" dirty="0" smtClean="0"/>
              <a:t>If “Date of Exit” is March 1, 2015, then Date of Exit is not reported until the quarter ending September 30, 2015</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9</a:t>
            </a:fld>
            <a:endParaRPr lang="en-US" dirty="0"/>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1219200" y="228600"/>
            <a:ext cx="76962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r>
              <a:rPr lang="en-US" dirty="0" smtClean="0">
                <a:latin typeface="Candara" pitchFamily="34" charset="0"/>
              </a:rPr>
              <a:t>HUB Aggregation update</a:t>
            </a:r>
            <a:endParaRPr lang="en-US" dirty="0">
              <a:latin typeface="Candara" pitchFamily="34" charset="0"/>
            </a:endParaRPr>
          </a:p>
        </p:txBody>
      </p:sp>
    </p:spTree>
    <p:extLst>
      <p:ext uri="{BB962C8B-B14F-4D97-AF65-F5344CB8AC3E}">
        <p14:creationId xmlns:p14="http://schemas.microsoft.com/office/powerpoint/2010/main" val="36488115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U:\users\Chad\CBJTG_July2010_TA\audio\finalaudio\slide40_megan.mp3"/>
  <p:tag name="PPSNARRATION" val="41,-923750053,U:\users\Chad\CBJTG_July2010_TA\Breeze_CBJTG_Round5_20100809.ppc"/>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1440</Words>
  <Application>Microsoft Office PowerPoint</Application>
  <PresentationFormat>On-screen Show (4:3)</PresentationFormat>
  <Paragraphs>306</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Candara</vt:lpstr>
      <vt:lpstr>Courier New</vt:lpstr>
      <vt:lpstr>Tahoma</vt:lpstr>
      <vt:lpstr>Wingdings</vt:lpstr>
      <vt:lpstr>Networking trio design template</vt:lpstr>
      <vt:lpstr>H-1B Performance Reporting Webinar: HUB Updates &amp; Preparing For Final Reporting</vt:lpstr>
      <vt:lpstr>Polling Questions</vt:lpstr>
      <vt:lpstr>Where are you?</vt:lpstr>
      <vt:lpstr>Today’s Hosts</vt:lpstr>
      <vt:lpstr>Agenda</vt:lpstr>
      <vt:lpstr>H-1B TST and JA HUB  Aggregation Rules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enter your questions in the Chat Room! </vt:lpstr>
      <vt:lpstr>Reaching the sunset  of your grant</vt:lpstr>
      <vt:lpstr>PowerPoint Presentation</vt:lpstr>
      <vt:lpstr>PowerPoint Presentation</vt:lpstr>
      <vt:lpstr>Don’t Forget to Include  Training and Program Completion Date</vt:lpstr>
      <vt:lpstr>PowerPoint Presentation</vt:lpstr>
      <vt:lpstr>PowerPoint Presentation</vt:lpstr>
      <vt:lpstr>PowerPoint Presentation</vt:lpstr>
      <vt:lpstr>Tracking and Reporting  Employment Outcomes</vt:lpstr>
      <vt:lpstr>Don’t forget about Incumbent Workers!</vt:lpstr>
      <vt:lpstr>Participant Tracking and Follow-Up</vt:lpstr>
      <vt:lpstr>Using “Data Momentum” to create sustainability</vt:lpstr>
      <vt:lpstr>Participant Polling Question</vt:lpstr>
      <vt:lpstr>The Value of Performance Reporting</vt:lpstr>
      <vt:lpstr>Data-Driven Decision Making</vt:lpstr>
      <vt:lpstr>Crunching Your Numbers</vt:lpstr>
      <vt:lpstr>Performance Analysis Tool</vt:lpstr>
      <vt:lpstr>Performance Analysis Tool</vt:lpstr>
      <vt:lpstr>Program Sustainability  Using Performance Outcomes</vt:lpstr>
      <vt:lpstr>PowerPoint Presentation</vt:lpstr>
      <vt:lpstr>Reminder…</vt:lpstr>
      <vt:lpstr>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2015-10-08T13:28:08Z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