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9" r:id="rId3"/>
    <p:sldId id="287" r:id="rId4"/>
    <p:sldId id="290" r:id="rId5"/>
    <p:sldId id="288" r:id="rId6"/>
    <p:sldId id="278" r:id="rId7"/>
    <p:sldId id="280" r:id="rId8"/>
    <p:sldId id="284" r:id="rId9"/>
    <p:sldId id="282" r:id="rId10"/>
    <p:sldId id="291" r:id="rId11"/>
    <p:sldId id="293" r:id="rId12"/>
    <p:sldId id="294" r:id="rId13"/>
    <p:sldId id="295" r:id="rId14"/>
    <p:sldId id="296" r:id="rId15"/>
    <p:sldId id="299" r:id="rId16"/>
    <p:sldId id="300" r:id="rId17"/>
    <p:sldId id="297" r:id="rId18"/>
    <p:sldId id="271" r:id="rId19"/>
    <p:sldId id="298" r:id="rId20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 snapToGrid="0" snapToObjects="1">
      <p:cViewPr>
        <p:scale>
          <a:sx n="90" d="100"/>
          <a:sy n="90" d="100"/>
        </p:scale>
        <p:origin x="-81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C612C3B3-8B2D-1B4A-867E-BB1A707A6AF9}" type="presOf" srcId="{E7BD5B4E-AF1C-5942-BF7B-D719F1B71C54}" destId="{730BCF91-5994-2044-81BC-E029013DA0AA}" srcOrd="0" destOrd="0" presId="urn:microsoft.com/office/officeart/2005/8/layout/hierarchy1"/>
    <dgm:cxn modelId="{384079AC-2146-2C42-9ED1-5506C06C5192}" type="presOf" srcId="{00BC296F-6B08-0D44-A9B2-B6811D05F4DF}" destId="{3442899B-68FA-A643-8DAB-214E62BD7585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20C4EEB9-667D-A340-B4F2-E30B1FF3EFCC}" type="presOf" srcId="{36D2DD83-68FB-C240-924B-E53FB664BB4E}" destId="{80EC68D4-94F4-744A-A03B-1EB6E5866716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5D8A26AB-2A1F-5344-91CF-2916B1698C60}" type="presOf" srcId="{A540A28C-5C8C-0547-9B97-A77B409D9B33}" destId="{B4C3B5E3-D81B-994D-BB40-67475EE41359}" srcOrd="0" destOrd="0" presId="urn:microsoft.com/office/officeart/2005/8/layout/hierarchy1"/>
    <dgm:cxn modelId="{602536C0-105F-7A43-B21A-D47A2789ABC8}" type="presOf" srcId="{08A164DB-0700-5F46-B9A1-B027F1405942}" destId="{6E50DDCC-9308-574D-9786-08EE1640B632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E99F3A16-E186-1943-AA55-AF1F0B0CEA6D}" type="presOf" srcId="{04C027A2-CDF1-4642-90C9-E6FADE5C1CFB}" destId="{55779194-4F51-174B-9273-E67853468299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2B71B743-8598-EB4D-A0D3-F4293DA87B80}" type="presOf" srcId="{BF72FF2E-35B7-4846-8E6D-4DE70B77A411}" destId="{7D21B660-304A-0C45-8362-25E82F2E7D1A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25546156-D131-F549-B1EA-E22F5BC8A020}" type="presOf" srcId="{C16ADBA1-3329-D64D-A923-73E71D12330C}" destId="{29CED845-19D1-E94E-8929-4CD240F70DCF}" srcOrd="0" destOrd="0" presId="urn:microsoft.com/office/officeart/2005/8/layout/hierarchy1"/>
    <dgm:cxn modelId="{4E9C05F4-C255-A643-9278-0A68D148C9D3}" type="presOf" srcId="{753F5683-D125-1745-B0B8-1CD860D8BF34}" destId="{6CA8EF98-5A7C-8443-99AC-2F342BF4CC08}" srcOrd="0" destOrd="0" presId="urn:microsoft.com/office/officeart/2005/8/layout/hierarchy1"/>
    <dgm:cxn modelId="{C64FCA1A-20C9-434D-BFF4-81454415A2AA}" type="presOf" srcId="{0178B1F8-C721-3C49-BCE7-F32F860131AA}" destId="{11F25EAC-EF1F-0A41-A139-8A007967E6A7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F346ADB7-E462-7A48-A32D-28EC5A0B55D6}" type="presOf" srcId="{4037DDB7-9DFB-2F42-BD74-0FCCD1F41ED7}" destId="{8D17BB9B-4AAD-8940-806B-57018B5F9E40}" srcOrd="0" destOrd="0" presId="urn:microsoft.com/office/officeart/2005/8/layout/hierarchy1"/>
    <dgm:cxn modelId="{B8ADA630-0CCF-AC44-BD41-377C7F783EB9}" type="presOf" srcId="{BBD68C50-D3B4-1848-8EA9-4FFB00864135}" destId="{9A4F00F8-6A67-5C4B-9E84-0DC5D6ECE23B}" srcOrd="0" destOrd="0" presId="urn:microsoft.com/office/officeart/2005/8/layout/hierarchy1"/>
    <dgm:cxn modelId="{8A9BF1C0-6DE7-5E4B-AD9B-12D560D58132}" type="presOf" srcId="{A9C14472-D648-1E4E-93C1-1B7ED9FB14CB}" destId="{A8C405E2-5814-1346-B374-16BF34682930}" srcOrd="0" destOrd="0" presId="urn:microsoft.com/office/officeart/2005/8/layout/hierarchy1"/>
    <dgm:cxn modelId="{193F3845-EA69-7440-B13E-5F55D3AE6C57}" type="presParOf" srcId="{3442899B-68FA-A643-8DAB-214E62BD7585}" destId="{F4946BA7-3CE5-114A-B785-C8F3E1B4DA49}" srcOrd="0" destOrd="0" presId="urn:microsoft.com/office/officeart/2005/8/layout/hierarchy1"/>
    <dgm:cxn modelId="{D221949A-74B0-684F-A36F-21C4F6084AFA}" type="presParOf" srcId="{F4946BA7-3CE5-114A-B785-C8F3E1B4DA49}" destId="{FC73F032-B618-114B-BB16-4A4C1BCF590B}" srcOrd="0" destOrd="0" presId="urn:microsoft.com/office/officeart/2005/8/layout/hierarchy1"/>
    <dgm:cxn modelId="{25009058-FDB6-CF45-8D42-FBB6EB40C99D}" type="presParOf" srcId="{FC73F032-B618-114B-BB16-4A4C1BCF590B}" destId="{5C1FE5D2-DC51-E14D-8544-A3E28AE58614}" srcOrd="0" destOrd="0" presId="urn:microsoft.com/office/officeart/2005/8/layout/hierarchy1"/>
    <dgm:cxn modelId="{A2AD8990-3AA3-2E48-B3DE-E26C3C1589D1}" type="presParOf" srcId="{FC73F032-B618-114B-BB16-4A4C1BCF590B}" destId="{9A4F00F8-6A67-5C4B-9E84-0DC5D6ECE23B}" srcOrd="1" destOrd="0" presId="urn:microsoft.com/office/officeart/2005/8/layout/hierarchy1"/>
    <dgm:cxn modelId="{3C73BE0B-785D-B841-ADA7-ACE7835A939A}" type="presParOf" srcId="{F4946BA7-3CE5-114A-B785-C8F3E1B4DA49}" destId="{6649ABFA-C967-9C42-B010-A9C274257A25}" srcOrd="1" destOrd="0" presId="urn:microsoft.com/office/officeart/2005/8/layout/hierarchy1"/>
    <dgm:cxn modelId="{EC856A27-3C7F-C74F-8F70-CAA7242D1639}" type="presParOf" srcId="{6649ABFA-C967-9C42-B010-A9C274257A25}" destId="{11F25EAC-EF1F-0A41-A139-8A007967E6A7}" srcOrd="0" destOrd="0" presId="urn:microsoft.com/office/officeart/2005/8/layout/hierarchy1"/>
    <dgm:cxn modelId="{A89B4208-9DF3-034F-8012-72BC8C7B6DEA}" type="presParOf" srcId="{6649ABFA-C967-9C42-B010-A9C274257A25}" destId="{04491E9E-CE1E-5344-887E-292CA6D9A973}" srcOrd="1" destOrd="0" presId="urn:microsoft.com/office/officeart/2005/8/layout/hierarchy1"/>
    <dgm:cxn modelId="{05849F6D-4860-7E41-8DE5-C5EDC1C23AC4}" type="presParOf" srcId="{04491E9E-CE1E-5344-887E-292CA6D9A973}" destId="{69A53F18-03FD-0740-8D9D-0514558B4A06}" srcOrd="0" destOrd="0" presId="urn:microsoft.com/office/officeart/2005/8/layout/hierarchy1"/>
    <dgm:cxn modelId="{B2CC77EE-3EC0-2049-8907-147000137310}" type="presParOf" srcId="{69A53F18-03FD-0740-8D9D-0514558B4A06}" destId="{783A5137-820A-D847-B8CC-B414AB8AF267}" srcOrd="0" destOrd="0" presId="urn:microsoft.com/office/officeart/2005/8/layout/hierarchy1"/>
    <dgm:cxn modelId="{4296C1B9-FB0C-E442-A42E-F46A71D28721}" type="presParOf" srcId="{69A53F18-03FD-0740-8D9D-0514558B4A06}" destId="{6E50DDCC-9308-574D-9786-08EE1640B632}" srcOrd="1" destOrd="0" presId="urn:microsoft.com/office/officeart/2005/8/layout/hierarchy1"/>
    <dgm:cxn modelId="{E2B51B2D-4CCC-FB42-ADB0-A436CCE75169}" type="presParOf" srcId="{04491E9E-CE1E-5344-887E-292CA6D9A973}" destId="{57859B20-A491-C14E-8B47-262AD3FB3C9C}" srcOrd="1" destOrd="0" presId="urn:microsoft.com/office/officeart/2005/8/layout/hierarchy1"/>
    <dgm:cxn modelId="{54AB2E07-2D20-D946-8958-5D719741DCD7}" type="presParOf" srcId="{57859B20-A491-C14E-8B47-262AD3FB3C9C}" destId="{730BCF91-5994-2044-81BC-E029013DA0AA}" srcOrd="0" destOrd="0" presId="urn:microsoft.com/office/officeart/2005/8/layout/hierarchy1"/>
    <dgm:cxn modelId="{6047DDC6-E7F9-5148-8BCA-90DE3AA310FE}" type="presParOf" srcId="{57859B20-A491-C14E-8B47-262AD3FB3C9C}" destId="{8BDEB65C-7C86-7645-A3A3-D94EBA93D6FD}" srcOrd="1" destOrd="0" presId="urn:microsoft.com/office/officeart/2005/8/layout/hierarchy1"/>
    <dgm:cxn modelId="{56401938-5865-694B-B24D-731CE291ED69}" type="presParOf" srcId="{8BDEB65C-7C86-7645-A3A3-D94EBA93D6FD}" destId="{15A826FD-21B7-714F-A8CA-0CACF4907DED}" srcOrd="0" destOrd="0" presId="urn:microsoft.com/office/officeart/2005/8/layout/hierarchy1"/>
    <dgm:cxn modelId="{31502955-E1BF-A642-9312-155A0D2388CF}" type="presParOf" srcId="{15A826FD-21B7-714F-A8CA-0CACF4907DED}" destId="{D841183A-AE99-E34F-AEEC-BFDDDA6B149E}" srcOrd="0" destOrd="0" presId="urn:microsoft.com/office/officeart/2005/8/layout/hierarchy1"/>
    <dgm:cxn modelId="{1CB6196B-DC29-8740-84B4-497EBA688DC7}" type="presParOf" srcId="{15A826FD-21B7-714F-A8CA-0CACF4907DED}" destId="{55779194-4F51-174B-9273-E67853468299}" srcOrd="1" destOrd="0" presId="urn:microsoft.com/office/officeart/2005/8/layout/hierarchy1"/>
    <dgm:cxn modelId="{2D81C972-4477-DE42-AAB1-5355B6A74053}" type="presParOf" srcId="{8BDEB65C-7C86-7645-A3A3-D94EBA93D6FD}" destId="{7AA7BB12-1E7F-7D43-A01E-E1F19278C76C}" srcOrd="1" destOrd="0" presId="urn:microsoft.com/office/officeart/2005/8/layout/hierarchy1"/>
    <dgm:cxn modelId="{09F9E2E8-3381-F94E-AC59-60FBAB0F70D1}" type="presParOf" srcId="{57859B20-A491-C14E-8B47-262AD3FB3C9C}" destId="{80EC68D4-94F4-744A-A03B-1EB6E5866716}" srcOrd="2" destOrd="0" presId="urn:microsoft.com/office/officeart/2005/8/layout/hierarchy1"/>
    <dgm:cxn modelId="{622AE434-46EA-4A4F-A284-77141DA92B08}" type="presParOf" srcId="{57859B20-A491-C14E-8B47-262AD3FB3C9C}" destId="{34BC33A0-ED39-DE4F-8A9F-338B5DB527DD}" srcOrd="3" destOrd="0" presId="urn:microsoft.com/office/officeart/2005/8/layout/hierarchy1"/>
    <dgm:cxn modelId="{D3F86D72-4F99-D64A-B52B-788CD5624D6A}" type="presParOf" srcId="{34BC33A0-ED39-DE4F-8A9F-338B5DB527DD}" destId="{C879E55B-7DBC-0A46-B6DA-7A7E7A671055}" srcOrd="0" destOrd="0" presId="urn:microsoft.com/office/officeart/2005/8/layout/hierarchy1"/>
    <dgm:cxn modelId="{A51D7E46-118C-5145-BE19-33502BCB7F34}" type="presParOf" srcId="{C879E55B-7DBC-0A46-B6DA-7A7E7A671055}" destId="{58E25500-82D6-5146-A221-84A9B541C842}" srcOrd="0" destOrd="0" presId="urn:microsoft.com/office/officeart/2005/8/layout/hierarchy1"/>
    <dgm:cxn modelId="{16FF6866-5C00-0448-BAE4-DA96DE1FF10B}" type="presParOf" srcId="{C879E55B-7DBC-0A46-B6DA-7A7E7A671055}" destId="{6CA8EF98-5A7C-8443-99AC-2F342BF4CC08}" srcOrd="1" destOrd="0" presId="urn:microsoft.com/office/officeart/2005/8/layout/hierarchy1"/>
    <dgm:cxn modelId="{16F66A0B-7594-FA46-AA1A-5F5B0DDD0390}" type="presParOf" srcId="{34BC33A0-ED39-DE4F-8A9F-338B5DB527DD}" destId="{5AFB516C-8B19-1347-A340-BD44FA087715}" srcOrd="1" destOrd="0" presId="urn:microsoft.com/office/officeart/2005/8/layout/hierarchy1"/>
    <dgm:cxn modelId="{D68C0F03-C4DA-5A40-B693-D92977ABE04A}" type="presParOf" srcId="{6649ABFA-C967-9C42-B010-A9C274257A25}" destId="{7D21B660-304A-0C45-8362-25E82F2E7D1A}" srcOrd="2" destOrd="0" presId="urn:microsoft.com/office/officeart/2005/8/layout/hierarchy1"/>
    <dgm:cxn modelId="{8C85F4CE-7B5F-2144-9DE9-7B74DE93FAF3}" type="presParOf" srcId="{6649ABFA-C967-9C42-B010-A9C274257A25}" destId="{387C680B-E952-F04F-8840-6329408C4FF2}" srcOrd="3" destOrd="0" presId="urn:microsoft.com/office/officeart/2005/8/layout/hierarchy1"/>
    <dgm:cxn modelId="{025332BA-D6D9-234E-8959-3B249FB0412C}" type="presParOf" srcId="{387C680B-E952-F04F-8840-6329408C4FF2}" destId="{14AE68B9-FE25-6547-9774-6FB5767EC7AF}" srcOrd="0" destOrd="0" presId="urn:microsoft.com/office/officeart/2005/8/layout/hierarchy1"/>
    <dgm:cxn modelId="{41575BAC-E26E-C941-AE51-7AAD9094F059}" type="presParOf" srcId="{14AE68B9-FE25-6547-9774-6FB5767EC7AF}" destId="{646F3537-73EB-B949-918D-3B7B930AA6F5}" srcOrd="0" destOrd="0" presId="urn:microsoft.com/office/officeart/2005/8/layout/hierarchy1"/>
    <dgm:cxn modelId="{E9B40784-60C3-4349-B289-2946A523D83B}" type="presParOf" srcId="{14AE68B9-FE25-6547-9774-6FB5767EC7AF}" destId="{29CED845-19D1-E94E-8929-4CD240F70DCF}" srcOrd="1" destOrd="0" presId="urn:microsoft.com/office/officeart/2005/8/layout/hierarchy1"/>
    <dgm:cxn modelId="{C1A2CB6F-687F-7143-8F73-7046B6F040B9}" type="presParOf" srcId="{387C680B-E952-F04F-8840-6329408C4FF2}" destId="{19852B07-4D31-214F-9301-B80B7570A269}" srcOrd="1" destOrd="0" presId="urn:microsoft.com/office/officeart/2005/8/layout/hierarchy1"/>
    <dgm:cxn modelId="{E0F996AA-29B1-B040-B8D9-57CDDC3E2E3D}" type="presParOf" srcId="{3442899B-68FA-A643-8DAB-214E62BD7585}" destId="{F8E47508-4D92-4841-B7F5-2B43DF9D01CA}" srcOrd="1" destOrd="0" presId="urn:microsoft.com/office/officeart/2005/8/layout/hierarchy1"/>
    <dgm:cxn modelId="{03AB08DE-414E-BA48-BA8B-A1C4C2F10704}" type="presParOf" srcId="{F8E47508-4D92-4841-B7F5-2B43DF9D01CA}" destId="{B2BA61A3-B21F-2F4F-A27F-1E993EFF1F4B}" srcOrd="0" destOrd="0" presId="urn:microsoft.com/office/officeart/2005/8/layout/hierarchy1"/>
    <dgm:cxn modelId="{267A0E94-D29D-A947-9ED6-AE82B37D420A}" type="presParOf" srcId="{B2BA61A3-B21F-2F4F-A27F-1E993EFF1F4B}" destId="{EF2F118D-C820-304A-83D6-27A1A959A5FB}" srcOrd="0" destOrd="0" presId="urn:microsoft.com/office/officeart/2005/8/layout/hierarchy1"/>
    <dgm:cxn modelId="{18CD68DC-6232-3945-B655-66A19B47989A}" type="presParOf" srcId="{B2BA61A3-B21F-2F4F-A27F-1E993EFF1F4B}" destId="{A8C405E2-5814-1346-B374-16BF34682930}" srcOrd="1" destOrd="0" presId="urn:microsoft.com/office/officeart/2005/8/layout/hierarchy1"/>
    <dgm:cxn modelId="{7454365C-F3D9-A74D-96FB-365172B2F84B}" type="presParOf" srcId="{F8E47508-4D92-4841-B7F5-2B43DF9D01CA}" destId="{62A3ED94-654E-E941-A0F8-294D22630DC7}" srcOrd="1" destOrd="0" presId="urn:microsoft.com/office/officeart/2005/8/layout/hierarchy1"/>
    <dgm:cxn modelId="{96683ADE-384D-DD47-8D97-28BC0FA048C9}" type="presParOf" srcId="{62A3ED94-654E-E941-A0F8-294D22630DC7}" destId="{B4C3B5E3-D81B-994D-BB40-67475EE41359}" srcOrd="0" destOrd="0" presId="urn:microsoft.com/office/officeart/2005/8/layout/hierarchy1"/>
    <dgm:cxn modelId="{22114465-3443-774A-9695-60E0E2E10639}" type="presParOf" srcId="{62A3ED94-654E-E941-A0F8-294D22630DC7}" destId="{6300A319-EE00-0344-9BFC-D6F49AE21F3F}" srcOrd="1" destOrd="0" presId="urn:microsoft.com/office/officeart/2005/8/layout/hierarchy1"/>
    <dgm:cxn modelId="{196CF1D6-1131-1B41-B035-2D41A32BEB5E}" type="presParOf" srcId="{6300A319-EE00-0344-9BFC-D6F49AE21F3F}" destId="{2995CDD1-F185-AC4D-9E55-C1A4942C1989}" srcOrd="0" destOrd="0" presId="urn:microsoft.com/office/officeart/2005/8/layout/hierarchy1"/>
    <dgm:cxn modelId="{74CB5689-9511-D240-BEBE-75AB41B43CA4}" type="presParOf" srcId="{2995CDD1-F185-AC4D-9E55-C1A4942C1989}" destId="{BC6575E1-2812-5C43-951F-E9EB66CF75F5}" srcOrd="0" destOrd="0" presId="urn:microsoft.com/office/officeart/2005/8/layout/hierarchy1"/>
    <dgm:cxn modelId="{C470BBC1-51E5-F14C-B508-91BD596EF30D}" type="presParOf" srcId="{2995CDD1-F185-AC4D-9E55-C1A4942C1989}" destId="{8D17BB9B-4AAD-8940-806B-57018B5F9E40}" srcOrd="1" destOrd="0" presId="urn:microsoft.com/office/officeart/2005/8/layout/hierarchy1"/>
    <dgm:cxn modelId="{D85E2B32-CE3E-4142-A796-9903202A82B1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Department of Labor, Employment &amp; Training Administration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(National)</a:t>
          </a:r>
          <a:endParaRPr lang="en-US" sz="1300" kern="1200" dirty="0">
            <a:latin typeface="Arial"/>
            <a:cs typeface="Arial"/>
          </a:endParaRP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Jobs for the Future</a:t>
          </a:r>
          <a:endParaRPr lang="en-US" sz="1300" kern="1200" dirty="0">
            <a:latin typeface="Arial"/>
            <a:cs typeface="Arial"/>
          </a:endParaRP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Maher &amp; Maher </a:t>
          </a:r>
          <a:endParaRPr lang="en-US" sz="1300" kern="1200" dirty="0">
            <a:latin typeface="Arial"/>
            <a:cs typeface="Arial"/>
          </a:endParaRP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American Association of Community Colleges</a:t>
          </a:r>
          <a:endParaRPr lang="en-US" sz="1300" kern="1200" dirty="0">
            <a:latin typeface="Arial"/>
            <a:cs typeface="Arial"/>
          </a:endParaRP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CalState/Merlot</a:t>
          </a:r>
          <a:endParaRPr lang="en-US" sz="1300" kern="1200" dirty="0">
            <a:latin typeface="Arial"/>
            <a:cs typeface="Arial"/>
          </a:endParaRP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National Science Foundation</a:t>
          </a:r>
          <a:endParaRPr lang="en-US" sz="1300" kern="1200" dirty="0">
            <a:latin typeface="Arial"/>
            <a:cs typeface="Arial"/>
          </a:endParaRP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ATE Centers</a:t>
          </a:r>
          <a:endParaRPr lang="en-US" sz="1300" kern="1200" dirty="0">
            <a:latin typeface="Arial"/>
            <a:cs typeface="Arial"/>
          </a:endParaRP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807" indent="-349807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8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4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4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commons.org/handle/taaccct/41" TargetMode="External"/><Relationship Id="rId2" Type="http://schemas.openxmlformats.org/officeDocument/2006/relationships/hyperlink" Target="http://cccscoetc.weebly.com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killscommons.or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8,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99" y="1233412"/>
            <a:ext cx="8159096" cy="953839"/>
          </a:xfrm>
        </p:spPr>
        <p:txBody>
          <a:bodyPr>
            <a:normAutofit/>
          </a:bodyPr>
          <a:lstStyle/>
          <a:p>
            <a:r>
              <a:rPr lang="en-US" dirty="0" smtClean="0"/>
              <a:t>TAACCCT Industry Webinar Series:</a:t>
            </a:r>
          </a:p>
          <a:p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Lab </a:t>
            </a:r>
            <a:r>
              <a:rPr lang="en-US" dirty="0"/>
              <a:t>C</a:t>
            </a:r>
            <a:r>
              <a:rPr lang="en-US" dirty="0" smtClean="0"/>
              <a:t>olorado Mountain College</a:t>
            </a:r>
            <a:endParaRPr lang="en-US" dirty="0"/>
          </a:p>
        </p:txBody>
      </p:sp>
      <p:pic>
        <p:nvPicPr>
          <p:cNvPr id="4" name="Picture 3" descr="slide10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39711"/>
            <a:ext cx="3124200" cy="2082800"/>
          </a:xfrm>
          <a:prstGeom prst="rect">
            <a:avLst/>
          </a:prstGeom>
        </p:spPr>
      </p:pic>
      <p:pic>
        <p:nvPicPr>
          <p:cNvPr id="5" name="Picture 4" descr="slide10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70678"/>
            <a:ext cx="3124200" cy="2095500"/>
          </a:xfrm>
          <a:prstGeom prst="rect">
            <a:avLst/>
          </a:prstGeom>
        </p:spPr>
      </p:pic>
      <p:pic>
        <p:nvPicPr>
          <p:cNvPr id="7" name="Picture 6" descr="slide10.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3" y="1964098"/>
            <a:ext cx="2663952" cy="37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Northeastern Junior College Nacelle Lab</a:t>
            </a:r>
            <a:endParaRPr lang="en-US" dirty="0"/>
          </a:p>
        </p:txBody>
      </p:sp>
      <p:pic>
        <p:nvPicPr>
          <p:cNvPr id="2" name="Picture 1" descr="slide11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" y="1378656"/>
            <a:ext cx="2451100" cy="1435100"/>
          </a:xfrm>
          <a:prstGeom prst="rect">
            <a:avLst/>
          </a:prstGeom>
        </p:spPr>
      </p:pic>
      <p:pic>
        <p:nvPicPr>
          <p:cNvPr id="3" name="Picture 2" descr="slide11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" y="3014134"/>
            <a:ext cx="2451100" cy="1422400"/>
          </a:xfrm>
          <a:prstGeom prst="rect">
            <a:avLst/>
          </a:prstGeom>
        </p:spPr>
      </p:pic>
      <p:pic>
        <p:nvPicPr>
          <p:cNvPr id="4" name="Picture 3" descr="slide11.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" y="4621389"/>
            <a:ext cx="2514600" cy="1384300"/>
          </a:xfrm>
          <a:prstGeom prst="rect">
            <a:avLst/>
          </a:prstGeom>
        </p:spPr>
      </p:pic>
      <p:pic>
        <p:nvPicPr>
          <p:cNvPr id="5" name="Picture 4" descr="slide11.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9" y="2342443"/>
            <a:ext cx="2667000" cy="2527300"/>
          </a:xfrm>
          <a:prstGeom prst="rect">
            <a:avLst/>
          </a:prstGeom>
        </p:spPr>
      </p:pic>
      <p:pic>
        <p:nvPicPr>
          <p:cNvPr id="9" name="Picture 8" descr="slide11.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79550"/>
            <a:ext cx="2590800" cy="1943100"/>
          </a:xfrm>
          <a:prstGeom prst="rect">
            <a:avLst/>
          </a:prstGeom>
        </p:spPr>
      </p:pic>
      <p:pic>
        <p:nvPicPr>
          <p:cNvPr id="14" name="Picture 13" descr="slide11.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79143"/>
            <a:ext cx="2590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Plant</a:t>
            </a:r>
            <a:endParaRPr lang="en-US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055983" y="3253154"/>
            <a:ext cx="2597563" cy="1021786"/>
          </a:xfrm>
          <a:prstGeom prst="roundRect">
            <a:avLst>
              <a:gd name="adj" fmla="val 46667"/>
            </a:avLst>
          </a:prstGeom>
          <a:solidFill>
            <a:srgbClr val="FFFFFF"/>
          </a:solidFill>
          <a:ln w="19050" algn="in">
            <a:solidFill>
              <a:srgbClr val="2A55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128016" tIns="36576" rIns="12801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80A509"/>
                </a:solidFill>
                <a:effectLst/>
                <a:latin typeface="Cambria" pitchFamily="18" charset="0"/>
                <a:cs typeface="Arial" pitchFamily="34" charset="0"/>
              </a:rPr>
              <a:t>“It creates teaching opportunities for things not in the textbooks.” </a:t>
            </a:r>
          </a:p>
          <a:p>
            <a:pPr marL="171450" marR="0" lvl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80A509"/>
                </a:solidFill>
                <a:effectLst/>
                <a:latin typeface="Cambria" pitchFamily="18" charset="0"/>
                <a:cs typeface="Arial" pitchFamily="34" charset="0"/>
              </a:rPr>
              <a:t>Clark Mozer, Integrated Technology Chair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lide12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4" y="1515111"/>
            <a:ext cx="1524000" cy="2857500"/>
          </a:xfrm>
          <a:prstGeom prst="rect">
            <a:avLst/>
          </a:prstGeom>
        </p:spPr>
      </p:pic>
      <p:pic>
        <p:nvPicPr>
          <p:cNvPr id="4" name="Picture 3" descr="slide12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23" y="1309512"/>
            <a:ext cx="1727200" cy="1714500"/>
          </a:xfrm>
          <a:prstGeom prst="rect">
            <a:avLst/>
          </a:prstGeom>
        </p:spPr>
      </p:pic>
      <p:pic>
        <p:nvPicPr>
          <p:cNvPr id="5" name="Picture 4" descr="slide12.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47" y="1995312"/>
            <a:ext cx="2057400" cy="2057400"/>
          </a:xfrm>
          <a:prstGeom prst="rect">
            <a:avLst/>
          </a:prstGeom>
        </p:spPr>
      </p:pic>
      <p:pic>
        <p:nvPicPr>
          <p:cNvPr id="6" name="Picture 5" descr="slide12.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10587"/>
            <a:ext cx="2946400" cy="1701800"/>
          </a:xfrm>
          <a:prstGeom prst="rect">
            <a:avLst/>
          </a:prstGeom>
        </p:spPr>
      </p:pic>
      <p:pic>
        <p:nvPicPr>
          <p:cNvPr id="7" name="Picture 6" descr="slide12.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4510587"/>
            <a:ext cx="2967939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3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778000"/>
            <a:ext cx="2540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Plant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195" y="133110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7375E"/>
                </a:solidFill>
              </a:rPr>
              <a:t>Raising the Roof</a:t>
            </a:r>
          </a:p>
          <a:p>
            <a:r>
              <a:rPr lang="en-US" dirty="0">
                <a:solidFill>
                  <a:srgbClr val="17375E"/>
                </a:solidFill>
              </a:rPr>
              <a:t>The lab consists of a 16’ x 19’ 4:12 pitch roof equipped with aluminum safety side rails, and is positioned south-facing to capitalize on better tracking of the sun’s path. Each semester, the students have the experience of actually assembling, hooking up, and turning on a grid-tie photovoltaic array, just as they would if they were working for a solar company, and the inverter in the array feeds 240V single phase power back into the grid, just as it would for a typical residential installation. 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 descr="slide13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3802825"/>
            <a:ext cx="15113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43244" y="3549937"/>
            <a:ext cx="1794272" cy="1371600"/>
          </a:xfrm>
          <a:prstGeom prst="rect">
            <a:avLst/>
          </a:prstGeom>
          <a:solidFill>
            <a:schemeClr val="bg1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CSU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(Cooling fluid—water—air)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09726" y="4513315"/>
            <a:ext cx="1234678" cy="793750"/>
          </a:xfrm>
          <a:prstGeom prst="rect">
            <a:avLst/>
          </a:prstGeom>
          <a:solidFill>
            <a:schemeClr val="bg1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Condenser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21256" y="5337228"/>
            <a:ext cx="1234678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Cools steam; turns to water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5532" y="4018015"/>
            <a:ext cx="1440656" cy="2271712"/>
          </a:xfrm>
          <a:prstGeom prst="rect">
            <a:avLst/>
          </a:prstGeom>
          <a:noFill/>
          <a:ln w="19050" algn="in">
            <a:solidFill>
              <a:srgbClr val="FF0000"/>
            </a:solidFill>
            <a:prstDash val="lgDashDotDot"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5146" y="2752101"/>
            <a:ext cx="1634729" cy="654748"/>
          </a:xfrm>
          <a:prstGeom prst="rect">
            <a:avLst/>
          </a:prstGeom>
          <a:solidFill>
            <a:schemeClr val="bg1"/>
          </a:solidFill>
          <a:ln w="9525" algn="in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Boiler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52232" y="2202388"/>
            <a:ext cx="548879" cy="511678"/>
          </a:xfrm>
          <a:prstGeom prst="upArrow">
            <a:avLst>
              <a:gd name="adj1" fmla="val 50000"/>
              <a:gd name="adj2" fmla="val 29664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03721" y="4887171"/>
            <a:ext cx="948928" cy="855472"/>
          </a:xfrm>
          <a:prstGeom prst="ellipse">
            <a:avLst/>
          </a:prstGeom>
          <a:solidFill>
            <a:schemeClr val="bg1"/>
          </a:solidFill>
          <a:ln w="9525" algn="in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46718" y="4902023"/>
            <a:ext cx="663179" cy="4128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Pump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01399" y="1006050"/>
            <a:ext cx="2228850" cy="5018469"/>
          </a:xfrm>
          <a:prstGeom prst="rect">
            <a:avLst/>
          </a:prstGeom>
          <a:noFill/>
          <a:ln w="19050" algn="in">
            <a:solidFill>
              <a:srgbClr val="00B05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10271" y="1190067"/>
            <a:ext cx="1016794" cy="974725"/>
          </a:xfrm>
          <a:prstGeom prst="flowChartManualInput">
            <a:avLst/>
          </a:prstGeom>
          <a:solidFill>
            <a:schemeClr val="bg1"/>
          </a:solidFill>
          <a:ln w="9525" algn="in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8846" y="1532967"/>
            <a:ext cx="937022" cy="44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Turbine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5850" y="1479784"/>
            <a:ext cx="1234679" cy="792162"/>
          </a:xfrm>
          <a:prstGeom prst="rect">
            <a:avLst/>
          </a:prstGeom>
          <a:solidFill>
            <a:schemeClr val="bg1"/>
          </a:solidFill>
          <a:ln w="9525" algn="in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Generator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tebulb"/>
          <p:cNvSpPr>
            <a:spLocks noEditPoints="1" noChangeArrowheads="1"/>
          </p:cNvSpPr>
          <p:nvPr>
            <p:custDataLst>
              <p:tags r:id="rId13"/>
            </p:custDataLst>
          </p:nvPr>
        </p:nvSpPr>
        <p:spPr bwMode="auto">
          <a:xfrm>
            <a:off x="7572858" y="1363898"/>
            <a:ext cx="456009" cy="85566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2397" y="1363899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75743" y="1005916"/>
            <a:ext cx="3451622" cy="1708150"/>
          </a:xfrm>
          <a:prstGeom prst="rect">
            <a:avLst/>
          </a:prstGeom>
          <a:noFill/>
          <a:ln w="15875" algn="in">
            <a:solidFill>
              <a:srgbClr val="0000FF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79195" y="2352590"/>
            <a:ext cx="822722" cy="441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Electricity!!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26" name="Curved Connector 1025"/>
          <p:cNvCxnSpPr/>
          <p:nvPr>
            <p:custDataLst>
              <p:tags r:id="rId17"/>
            </p:custDataLst>
          </p:nvPr>
        </p:nvCxnSpPr>
        <p:spPr>
          <a:xfrm rot="10800000" flipV="1">
            <a:off x="5549787" y="4261467"/>
            <a:ext cx="1293457" cy="132014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8" name="Curved Connector 1027"/>
          <p:cNvCxnSpPr/>
          <p:nvPr>
            <p:custDataLst>
              <p:tags r:id="rId18"/>
            </p:custDataLst>
          </p:nvPr>
        </p:nvCxnSpPr>
        <p:spPr>
          <a:xfrm rot="10800000">
            <a:off x="2486705" y="5022761"/>
            <a:ext cx="1474874" cy="55884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2" name="Curved Connector 1031"/>
          <p:cNvCxnSpPr/>
          <p:nvPr>
            <p:custDataLst>
              <p:tags r:id="rId19"/>
            </p:custDataLst>
          </p:nvPr>
        </p:nvCxnSpPr>
        <p:spPr>
          <a:xfrm rot="5400000" flipH="1" flipV="1">
            <a:off x="1246352" y="4127987"/>
            <a:ext cx="1751115" cy="952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3" name="Cloud 1032"/>
          <p:cNvSpPr/>
          <p:nvPr>
            <p:custDataLst>
              <p:tags r:id="rId20"/>
            </p:custDataLst>
          </p:nvPr>
        </p:nvSpPr>
        <p:spPr>
          <a:xfrm>
            <a:off x="1434336" y="1217669"/>
            <a:ext cx="1451572" cy="11481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03722" y="1123373"/>
            <a:ext cx="697390" cy="554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STEAM!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6" name="Curved Connector 1035"/>
          <p:cNvCxnSpPr/>
          <p:nvPr>
            <p:custDataLst>
              <p:tags r:id="rId22"/>
            </p:custDataLst>
          </p:nvPr>
        </p:nvCxnSpPr>
        <p:spPr>
          <a:xfrm>
            <a:off x="2652401" y="1212525"/>
            <a:ext cx="982861" cy="64746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0" name="Curved Connector 1039"/>
          <p:cNvCxnSpPr>
            <a:stCxn id="1047" idx="3"/>
          </p:cNvCxnSpPr>
          <p:nvPr>
            <p:custDataLst>
              <p:tags r:id="rId23"/>
            </p:custDataLst>
          </p:nvPr>
        </p:nvCxnSpPr>
        <p:spPr>
          <a:xfrm flipV="1">
            <a:off x="5484001" y="1691971"/>
            <a:ext cx="261850" cy="1258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3" name="Curved Connector 1042"/>
          <p:cNvCxnSpPr>
            <a:stCxn id="1047" idx="2"/>
            <a:endCxn id="11" idx="0"/>
          </p:cNvCxnSpPr>
          <p:nvPr>
            <p:custDataLst>
              <p:tags r:id="rId24"/>
            </p:custDataLst>
          </p:nvPr>
        </p:nvCxnSpPr>
        <p:spPr>
          <a:xfrm rot="5400000">
            <a:off x="4081974" y="2814823"/>
            <a:ext cx="1877079" cy="52930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>
            <p:custDataLst>
              <p:tags r:id="rId25"/>
            </p:custDataLst>
          </p:nvPr>
        </p:nvSpPr>
        <p:spPr>
          <a:xfrm>
            <a:off x="5086328" y="1494605"/>
            <a:ext cx="39767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747742" y="1505765"/>
            <a:ext cx="279501" cy="347015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curriculum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76867" y="1662291"/>
            <a:ext cx="6683022" cy="2548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17375E"/>
                </a:solidFill>
              </a:rPr>
              <a:t>Weebly</a:t>
            </a:r>
            <a:endParaRPr lang="en-US" b="1" dirty="0" smtClean="0">
              <a:solidFill>
                <a:srgbClr val="17375E"/>
              </a:solidFill>
            </a:endParaRPr>
          </a:p>
          <a:p>
            <a:r>
              <a:rPr lang="en-US" dirty="0" smtClean="0">
                <a:solidFill>
                  <a:srgbClr val="17375E"/>
                </a:solidFill>
                <a:hlinkClick r:id="rId2"/>
              </a:rPr>
              <a:t>http</a:t>
            </a:r>
            <a:r>
              <a:rPr lang="en-US" dirty="0">
                <a:solidFill>
                  <a:srgbClr val="17375E"/>
                </a:solidFill>
                <a:hlinkClick r:id="rId2"/>
              </a:rPr>
              <a:t>://cccscoetc.weebly.com</a:t>
            </a:r>
            <a:r>
              <a:rPr lang="en-US" dirty="0" smtClean="0">
                <a:solidFill>
                  <a:srgbClr val="17375E"/>
                </a:solidFill>
                <a:hlinkClick r:id="rId2"/>
              </a:rPr>
              <a:t>/</a:t>
            </a:r>
            <a:endParaRPr lang="en-US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375E"/>
              </a:solidFill>
            </a:endParaRPr>
          </a:p>
          <a:p>
            <a:pPr marL="0" indent="-687388">
              <a:buNone/>
            </a:pPr>
            <a:r>
              <a:rPr lang="en-US" b="1" dirty="0" err="1" smtClean="0">
                <a:solidFill>
                  <a:srgbClr val="17375E"/>
                </a:solidFill>
              </a:rPr>
              <a:t>SkillsCommon</a:t>
            </a:r>
            <a:endParaRPr lang="en-US" b="1" dirty="0" smtClean="0">
              <a:solidFill>
                <a:srgbClr val="17375E"/>
              </a:solidFill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://www.skillscommons.org/handle/taaccct/41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645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How you uploaded any products into </a:t>
            </a:r>
            <a:r>
              <a:rPr lang="en-US" sz="2400" dirty="0" err="1" smtClean="0"/>
              <a:t>SkillsCommons</a:t>
            </a:r>
            <a:r>
              <a:rPr lang="en-US" sz="2400" dirty="0" smtClean="0"/>
              <a:t> yet?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b="0" dirty="0" smtClean="0"/>
              <a:t>Yes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b="0" dirty="0" smtClean="0"/>
              <a:t>No</a:t>
            </a:r>
          </a:p>
          <a:p>
            <a:endParaRPr lang="en-US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17" y="2525888"/>
            <a:ext cx="2827601" cy="26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3" y="1155306"/>
            <a:ext cx="7419082" cy="45761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274638"/>
            <a:ext cx="5515859" cy="703544"/>
          </a:xfrm>
        </p:spPr>
        <p:txBody>
          <a:bodyPr/>
          <a:lstStyle/>
          <a:p>
            <a:r>
              <a:rPr lang="en-US" dirty="0" smtClean="0"/>
              <a:t>Browse the </a:t>
            </a:r>
            <a:r>
              <a:rPr lang="en-US" dirty="0" err="1" smtClean="0"/>
              <a:t>SkillsCommons</a:t>
            </a:r>
            <a:r>
              <a:rPr lang="en-US" dirty="0" smtClean="0"/>
              <a:t> Repository by Industry: </a:t>
            </a:r>
            <a:br>
              <a:rPr lang="en-US" dirty="0" smtClean="0"/>
            </a:br>
            <a:r>
              <a:rPr lang="en-US" dirty="0" smtClean="0"/>
              <a:t>An Overview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9561" y="4307767"/>
            <a:ext cx="8817998" cy="1864225"/>
            <a:chOff x="169336" y="2432842"/>
            <a:chExt cx="8817998" cy="186422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69336" y="3926636"/>
              <a:ext cx="8817998" cy="370431"/>
            </a:xfrm>
            <a:prstGeom prst="rect">
              <a:avLst/>
            </a:prstGeom>
            <a:solidFill>
              <a:schemeClr val="bg1">
                <a:lumMod val="75000"/>
                <a:alpha val="85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sz="1400" b="1" dirty="0" smtClean="0"/>
                <a:t>   </a:t>
              </a:r>
              <a:r>
                <a:rPr lang="en-US" sz="1600" b="1" dirty="0" smtClean="0"/>
                <a:t> Rick Lumadue, </a:t>
              </a:r>
              <a:r>
                <a:rPr lang="en-US" sz="1600" dirty="0" smtClean="0"/>
                <a:t>Program Manager of </a:t>
              </a:r>
              <a:r>
                <a:rPr lang="en-US" sz="1600" dirty="0" err="1" smtClean="0"/>
                <a:t>SkillsCommons.org</a:t>
              </a:r>
              <a:r>
                <a:rPr lang="en-US" sz="1600" dirty="0" smtClean="0"/>
                <a:t>; </a:t>
              </a:r>
              <a:r>
                <a:rPr lang="en-US" sz="1600" u="sng" dirty="0">
                  <a:latin typeface="Arial"/>
                  <a:cs typeface="Arial"/>
                  <a:hlinkClick r:id="rId3"/>
                </a:rPr>
                <a:t>support@skillscommons.org</a:t>
              </a:r>
              <a:r>
                <a:rPr lang="en-US" sz="1600" dirty="0">
                  <a:latin typeface="Arial"/>
                  <a:cs typeface="Arial"/>
                </a:rPr>
                <a:t> </a:t>
              </a:r>
            </a:p>
            <a:p>
              <a:pPr marL="0" indent="0">
                <a:spcAft>
                  <a:spcPts val="0"/>
                </a:spcAft>
                <a:buNone/>
              </a:pPr>
              <a:endParaRPr lang="en-US" sz="2000" dirty="0"/>
            </a:p>
          </p:txBody>
        </p:sp>
        <p:pic>
          <p:nvPicPr>
            <p:cNvPr id="12" name="Picture 11" descr="Lumadue Online courses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3" b="8573"/>
            <a:stretch/>
          </p:blipFill>
          <p:spPr>
            <a:xfrm>
              <a:off x="430658" y="2432842"/>
              <a:ext cx="1421425" cy="14237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308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Find resources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  <a:hlinkClick r:id="rId3"/>
              </a:rPr>
              <a:t>https://etagrantees.workforce3one.org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>
              <a:solidFill>
                <a:srgbClr val="17375E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</a:rPr>
              <a:t>Ask questions </a:t>
            </a:r>
            <a:r>
              <a:rPr lang="en-US" sz="2400" dirty="0">
                <a:solidFill>
                  <a:srgbClr val="17375E"/>
                </a:solidFill>
              </a:rPr>
              <a:t>and to connect with peers and resources at </a:t>
            </a:r>
            <a:r>
              <a:rPr lang="en-US" sz="2400" dirty="0">
                <a:solidFill>
                  <a:srgbClr val="17375E"/>
                </a:solidFill>
                <a:hlinkClick r:id="rId4"/>
              </a:rPr>
              <a:t>TAACCCT@dol.gov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0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67839290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&amp; 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5560" y="2995333"/>
            <a:ext cx="5617272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Rick </a:t>
            </a:r>
            <a:r>
              <a:rPr lang="en-US" sz="2000" b="1" dirty="0" err="1" smtClean="0"/>
              <a:t>Lumadue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Program Manager, Grantee Relations</a:t>
            </a:r>
          </a:p>
          <a:p>
            <a:pPr marL="0" indent="0">
              <a:buNone/>
            </a:pPr>
            <a:r>
              <a:rPr lang="en-US" sz="2000" dirty="0" err="1" smtClean="0"/>
              <a:t>SkillsCommons.org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35560" y="1298029"/>
            <a:ext cx="56388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Erica Acevedo</a:t>
            </a:r>
          </a:p>
          <a:p>
            <a:pPr marL="0" indent="0">
              <a:buNone/>
            </a:pPr>
            <a:r>
              <a:rPr lang="en-US" sz="2000" smtClean="0"/>
              <a:t>Senior Program </a:t>
            </a:r>
            <a:r>
              <a:rPr lang="en-US" sz="2000" dirty="0" smtClean="0"/>
              <a:t>Manager, TLN </a:t>
            </a:r>
          </a:p>
          <a:p>
            <a:pPr marL="0" indent="0">
              <a:buNone/>
            </a:pPr>
            <a:r>
              <a:rPr lang="en-US" sz="2000" dirty="0" smtClean="0"/>
              <a:t>Jobs for the Future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35560" y="4718807"/>
            <a:ext cx="5617272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Marilyn Smith</a:t>
            </a:r>
          </a:p>
          <a:p>
            <a:pPr marL="0" indent="0">
              <a:buNone/>
            </a:pPr>
            <a:r>
              <a:rPr lang="en-US" sz="2000" dirty="0" smtClean="0"/>
              <a:t>Grants Coordinator</a:t>
            </a:r>
          </a:p>
          <a:p>
            <a:pPr marL="0" indent="0">
              <a:buNone/>
            </a:pPr>
            <a:r>
              <a:rPr lang="en-US" sz="2000" dirty="0" smtClean="0"/>
              <a:t>Colorado Community College System</a:t>
            </a:r>
            <a:endParaRPr lang="en-US" sz="2000" dirty="0"/>
          </a:p>
        </p:txBody>
      </p:sp>
      <p:pic>
        <p:nvPicPr>
          <p:cNvPr id="14" name="Picture 13" descr="Lumadue Online cours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8573"/>
          <a:stretch/>
        </p:blipFill>
        <p:spPr>
          <a:xfrm>
            <a:off x="666787" y="2995333"/>
            <a:ext cx="1421425" cy="1423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eriki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7" y="1296967"/>
            <a:ext cx="1448862" cy="1448862"/>
          </a:xfrm>
          <a:prstGeom prst="rect">
            <a:avLst/>
          </a:prstGeom>
        </p:spPr>
      </p:pic>
      <p:pic>
        <p:nvPicPr>
          <p:cNvPr id="3" name="Picture 2" descr="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31540"/>
          <a:stretch/>
        </p:blipFill>
        <p:spPr>
          <a:xfrm>
            <a:off x="666787" y="4642556"/>
            <a:ext cx="1421425" cy="15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Welcome &amp; Introductions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Highlights from the Colorado Online Energy Consortium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Q&amp;A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Review of Curriculum/Materials on </a:t>
            </a:r>
            <a:r>
              <a:rPr lang="en-US" sz="2400" b="0" dirty="0" err="1" smtClean="0"/>
              <a:t>SkillsCommons</a:t>
            </a:r>
            <a:endParaRPr lang="en-US" sz="2400" b="0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0" dirty="0" smtClean="0"/>
              <a:t>Discussion</a:t>
            </a:r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Agenda Items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91" y="1079499"/>
            <a:ext cx="7964486" cy="5228167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Which TAACCCT round do you represent?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1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2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3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4</a:t>
            </a:r>
          </a:p>
          <a:p>
            <a:pPr marL="342900" indent="-342900">
              <a:buFont typeface="Wingdings" charset="2"/>
              <a:buChar char="q"/>
            </a:pPr>
            <a:endParaRPr lang="en-US" b="0" dirty="0" smtClean="0"/>
          </a:p>
          <a:p>
            <a:r>
              <a:rPr lang="en-US" dirty="0"/>
              <a:t>What is the strategic focus of your grant in the </a:t>
            </a:r>
            <a:r>
              <a:rPr lang="en-US" dirty="0" smtClean="0"/>
              <a:t>Energy </a:t>
            </a:r>
            <a:r>
              <a:rPr lang="en-US" dirty="0"/>
              <a:t>industry?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Capacity Building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Improved Employer Engagement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Curriculum Development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Other (Specify in chat box!)</a:t>
            </a:r>
          </a:p>
          <a:p>
            <a:endParaRPr lang="en-US" b="0" dirty="0"/>
          </a:p>
          <a:p>
            <a:r>
              <a:rPr lang="en-US" dirty="0"/>
              <a:t>What job level are your training for?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Entry level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Middle Skills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/>
              <a:t>Advanced level</a:t>
            </a:r>
          </a:p>
          <a:p>
            <a:pPr marL="342900" indent="-342900">
              <a:buFont typeface="Wingdings" charset="2"/>
              <a:buChar char="q"/>
            </a:pPr>
            <a:endParaRPr lang="en-US" b="0" dirty="0" smtClean="0"/>
          </a:p>
          <a:p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24" y="3727760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online Energy Training Consortium</a:t>
            </a:r>
            <a:endParaRPr lang="en-US" dirty="0"/>
          </a:p>
        </p:txBody>
      </p:sp>
      <p:pic>
        <p:nvPicPr>
          <p:cNvPr id="6" name="Picture 5" descr="COET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" y="1714913"/>
            <a:ext cx="8551333" cy="36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Engagement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0312"/>
            <a:ext cx="8376356" cy="4792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Mobile Labs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Water Quality program at Red Rocks Community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Wind Energy Program at Northeastern Junior 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Solar Program at Colorado Mountain College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Building instructional environments that mirror the work environment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Power Plant at Front Range Community 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Nacelle Lab at Northeastern Junior College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Curriculum redesign of all courses in energy programs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All 7 Energy Colleges </a:t>
            </a:r>
          </a:p>
        </p:txBody>
      </p:sp>
    </p:spTree>
    <p:extLst>
      <p:ext uri="{BB962C8B-B14F-4D97-AF65-F5344CB8AC3E}">
        <p14:creationId xmlns:p14="http://schemas.microsoft.com/office/powerpoint/2010/main" val="3308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Hybrid/Online Curriculum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497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The </a:t>
            </a:r>
            <a:r>
              <a:rPr lang="en-US" dirty="0">
                <a:solidFill>
                  <a:srgbClr val="17375E"/>
                </a:solidFill>
              </a:rPr>
              <a:t>TAACCCT1 grant required all COETC consortium </a:t>
            </a:r>
            <a:r>
              <a:rPr lang="en-US" dirty="0" smtClean="0">
                <a:solidFill>
                  <a:srgbClr val="17375E"/>
                </a:solidFill>
              </a:rPr>
              <a:t>members to develop  </a:t>
            </a:r>
            <a:r>
              <a:rPr lang="en-US" dirty="0">
                <a:solidFill>
                  <a:srgbClr val="17375E"/>
                </a:solidFill>
              </a:rPr>
              <a:t>courses </a:t>
            </a:r>
            <a:r>
              <a:rPr lang="en-US" dirty="0" smtClean="0">
                <a:solidFill>
                  <a:srgbClr val="17375E"/>
                </a:solidFill>
              </a:rPr>
              <a:t>in </a:t>
            </a:r>
            <a:r>
              <a:rPr lang="en-US" dirty="0">
                <a:solidFill>
                  <a:srgbClr val="17375E"/>
                </a:solidFill>
              </a:rPr>
              <a:t>online or hybrid format </a:t>
            </a:r>
            <a:r>
              <a:rPr lang="en-US" dirty="0" smtClean="0">
                <a:solidFill>
                  <a:srgbClr val="17375E"/>
                </a:solidFill>
              </a:rPr>
              <a:t>to provide more opportunities for students to complete certificates and degrees. </a:t>
            </a:r>
          </a:p>
          <a:p>
            <a:pPr marL="0" indent="0">
              <a:buNone/>
            </a:pPr>
            <a:endParaRPr lang="en-US" dirty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That meant that faculty needed to rethink their courses—to determine which skills could be taught in an online environment, which skills needed face to face instruction.</a:t>
            </a:r>
          </a:p>
          <a:p>
            <a:pPr marL="0" indent="0">
              <a:buNone/>
            </a:pPr>
            <a:endParaRPr lang="en-US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Employers were partners with the faculty and the instructional designer in this process. </a:t>
            </a:r>
          </a:p>
          <a:p>
            <a:pPr marL="0" indent="0">
              <a:buNone/>
            </a:pPr>
            <a:endParaRPr lang="en-US" dirty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Result--- intentional curriculum, competency based, focused on what is needed for the student to become a proficient employee. </a:t>
            </a:r>
            <a:endParaRPr lang="en-US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Lab Red Rocks Community College</a:t>
            </a:r>
            <a:endParaRPr lang="en-US" dirty="0"/>
          </a:p>
        </p:txBody>
      </p:sp>
      <p:pic>
        <p:nvPicPr>
          <p:cNvPr id="8" name="Picture 7" descr="slide9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659641"/>
            <a:ext cx="3190522" cy="2122136"/>
          </a:xfrm>
          <a:prstGeom prst="rect">
            <a:avLst/>
          </a:prstGeom>
        </p:spPr>
      </p:pic>
      <p:pic>
        <p:nvPicPr>
          <p:cNvPr id="9" name="Picture 8" descr="slide9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1" y="1665110"/>
            <a:ext cx="3182957" cy="2116667"/>
          </a:xfrm>
          <a:prstGeom prst="rect">
            <a:avLst/>
          </a:prstGeom>
        </p:spPr>
      </p:pic>
      <p:pic>
        <p:nvPicPr>
          <p:cNvPr id="10" name="Picture 9" descr="slide9.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4086578"/>
            <a:ext cx="3263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1&quot;/&gt;&lt;lineCharCount val=&quot;21&quot;/&gt;&lt;lineCharCount val=&quot;4&quot;/&gt;&lt;/TableIndex&gt;&lt;/ShapeTextInfo&gt;"/>
  <p:tag name="HTML_SHAPEINFO" val="&lt;ThreeDShapeInfo&gt;&lt;uuid val=&quot;{7D5836BB-BEBE-40BB-A7B9-967597E95AAF}&quot;/&gt;&lt;isInvalidForFieldText val=&quot;0&quot;/&gt;&lt;Image&gt;&lt;filename val=&quot;C:\Users\jennifer.sheaman\AppData\Local\Temp\CP775613205999Session\CPTrustFolder775613206061\PPTImport775613259382\data\asimages\{7D5836BB-BEBE-40BB-A7B9-967597E95AAF}_3.png&quot;/&gt;&lt;left val=&quot;953&quot;/&gt;&lt;top val=&quot;368&quot;/&gt;&lt;width val=&quot;259&quot;/&gt;&lt;height val=&quot;148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DAC6A168-1229-4486-B214-EA23C6821EEF}&quot;/&gt;&lt;isInvalidForFieldText val=&quot;0&quot;/&gt;&lt;Image&gt;&lt;filename val=&quot;C:\Users\jennifer.sheaman\AppData\Local\Temp\CP775613205999Session\CPTrustFolder775613206061\PPTImport775613259382\data\asimages\{DAC6A168-1229-4486-B214-EA23C6821EEF}_3.png&quot;/&gt;&lt;left val=&quot;505&quot;/&gt;&lt;top val=&quot;153&quot;/&gt;&lt;width val=&quot;149&quot;/&gt;&lt;height val=&quot;74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E6734E51-5695-4D88-A4B3-712334494130}&quot;/&gt;&lt;isInvalidForFieldText val=&quot;0&quot;/&gt;&lt;Image&gt;&lt;filename val=&quot;C:\Users\jennifer.sheaman\AppData\Local\Temp\CP775613205999Session\CPTrustFolder775613206061\PPTImport775613259382\data\asimages\{E6734E51-5695-4D88-A4B3-712334494130}_3.png&quot;/&gt;&lt;left val=&quot;786&quot;/&gt;&lt;top val=&quot;178&quot;/&gt;&lt;width val=&quot;187&quot;/&gt;&lt;height val=&quot;9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A76EF09-D3A4-45E0-95E2-D5303B4DF631}&quot;/&gt;&lt;isInvalidForFieldText val=&quot;0&quot;/&gt;&lt;Image&gt;&lt;filename val=&quot;C:\Users\jennifer.sheaman\AppData\Local\Temp\CP775613205999Session\CPTrustFolder775613206061\PPTImport775613259382\data\asimages\{CA76EF09-D3A4-45E0-95E2-D5303B4DF631}_3.png&quot;/&gt;&lt;left val=&quot;971&quot;/&gt;&lt;top val=&quot;160&quot;/&gt;&lt;width val=&quot;110&quot;/&gt;&lt;height val=&quot;13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680A0FC-BFBE-4AC3-AFA3-DC5E34605A02}&quot;/&gt;&lt;isInvalidForFieldText val=&quot;0&quot;/&gt;&lt;Image&gt;&lt;filename val=&quot;C:\Users\jennifer.sheaman\AppData\Local\Temp\CP775613205999Session\CPTrustFolder775613206061\PPTImport775613259382\data\asimages\{5680A0FC-BFBE-4AC3-AFA3-DC5E34605A02}_3.png&quot;/&gt;&lt;left val=&quot;1037&quot;/&gt;&lt;top val=&quot;243&quot;/&gt;&lt;width val=&quot;128&quot;/&gt;&lt;height val=&quot;5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20C246-549A-484D-B138-E582AC101321}&quot;/&gt;&lt;isInvalidForFieldText val=&quot;0&quot;/&gt;&lt;Image&gt;&lt;filename val=&quot;C:\Users\jennifer.sheaman\AppData\Local\Temp\CP775613205999Session\CPTrustFolder775613206061\PPTImport775613259382\data\asimages\{0620C246-549A-484D-B138-E582AC101321}_3.png&quot;/&gt;&lt;left val=&quot;768&quot;/&gt;&lt;top val=&quot;445&quot;/&gt;&lt;width val=&quot;190&quot;/&gt;&lt;height val=&quot;14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5EDBB2-30AA-4E3F-BB60-E14AECAD0989}&quot;/&gt;&lt;isInvalidForFieldText val=&quot;0&quot;/&gt;&lt;Image&gt;&lt;filename val=&quot;C:\Users\jennifer.sheaman\AppData\Local\Temp\CP775613205999Session\CPTrustFolder775613206061\PPTImport775613259382\data\asimages\{505EDBB2-30AA-4E3F-BB60-E14AECAD0989}_3.png&quot;/&gt;&lt;left val=&quot;339&quot;/&gt;&lt;top val=&quot;518&quot;/&gt;&lt;width val=&quot;216&quot;/&gt;&lt;height val=&quot;6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8F91B8-1553-41B9-91BE-7D02E4463ABB}&quot;/&gt;&lt;isInvalidForFieldText val=&quot;0&quot;/&gt;&lt;Image&gt;&lt;filename val=&quot;C:\Users\jennifer.sheaman\AppData\Local\Temp\CP775613205999Session\CPTrustFolder775613206061\PPTImport775613259382\data\asimages\{428F91B8-1553-41B9-91BE-7D02E4463ABB}_3.png&quot;/&gt;&lt;left val=&quot;286&quot;/&gt;&lt;top val=&quot;304&quot;/&gt;&lt;width val=&quot;17&quot;/&gt;&lt;height val=&quot;19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3D30F2C-1B2B-41AF-9F7D-9D77B0FCADA4}&quot;/&gt;&lt;isInvalidForFieldText val=&quot;0&quot;/&gt;&lt;Image&gt;&lt;filename val=&quot;C:\Users\jennifer.sheaman\AppData\Local\Temp\CP775613205999Session\CPTrustFolder775613206061\PPTImport775613259382\data\asimages\{63D30F2C-1B2B-41AF-9F7D-9D77B0FCADA4}_3.png&quot;/&gt;&lt;left val=&quot;565&quot;/&gt;&lt;top val=&quot;466&quot;/&gt;&lt;width val=&quot;194&quot;/&gt;&lt;height val=&quot;9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C98F008-1752-4FF1-BB8B-43CC67CEA701}&quot;/&gt;&lt;isInvalidForFieldText val=&quot;0&quot;/&gt;&lt;Image&gt;&lt;filename val=&quot;C:\Users\jennifer.sheaman\AppData\Local\Temp\CP775613205999Session\CPTrustFolder775613206061\PPTImport775613259382\data\asimages\{2C98F008-1752-4FF1-BB8B-43CC67CEA701}_3.png&quot;/&gt;&lt;left val=&quot;217&quot;/&gt;&lt;top val=&quot;82&quot;/&gt;&lt;width val=&quot;118&quot;/&gt;&lt;height val=&quot;5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007668-4C7C-4F80-A81B-423B9CFBC8AA}&quot;/&gt;&lt;isInvalidForFieldText val=&quot;0&quot;/&gt;&lt;Image&gt;&lt;filename val=&quot;C:\Users\jennifer.sheaman\AppData\Local\Temp\CP775613205999Session\CPTrustFolder775613206061\PPTImport775613259382\data\asimages\{6B007668-4C7C-4F80-A81B-423B9CFBC8AA}_3.png&quot;/&gt;&lt;left val=&quot;370&quot;/&gt;&lt;top val=&quot;125&quot;/&gt;&lt;width val=&quot;146&quot;/&gt;&lt;height val=&quot;7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CE5405-F9EC-4F26-930A-78181435C943}&quot;/&gt;&lt;isInvalidForFieldText val=&quot;0&quot;/&gt;&lt;Image&gt;&lt;filename val=&quot;C:\Users\jennifer.sheaman\AppData\Local\Temp\CP775613205999Session\CPTrustFolder775613206061\PPTImport775613259382\data\asimages\{4BCE5405-F9EC-4F26-930A-78181435C943}_3.png&quot;/&gt;&lt;left val=&quot;666&quot;/&gt;&lt;top val=&quot;188&quot;/&gt;&lt;width val=&quot;135&quot;/&gt;&lt;height val=&quot;47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7A31C3-8DA0-4D06-8FB1-E2F44B8A4509}&quot;/&gt;&lt;isInvalidForFieldText val=&quot;0&quot;/&gt;&lt;Image&gt;&lt;filename val=&quot;C:\Users\jennifer.sheaman\AppData\Local\Temp\CP775613205999Session\CPTrustFolder775613206061\PPTImport775613259382\data\asimages\{747A31C3-8DA0-4D06-8FB1-E2F44B8A4509}_3.png&quot;/&gt;&lt;left val=&quot;639&quot;/&gt;&lt;top val=&quot;194&quot;/&gt;&lt;width val=&quot;28&quot;/&gt;&lt;height val=&quot;23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88E0BCF-FB42-41EB-A792-C1E6BEECFD2F}&quot;/&gt;&lt;isInvalidForFieldText val=&quot;0&quot;/&gt;&lt;Image&gt;&lt;filename val=&quot;C:\Users\jennifer.sheaman\AppData\Local\Temp\CP775613205999Session\CPTrustFolder775613206061\PPTImport775613259382\data\asimages\{488E0BCF-FB42-41EB-A792-C1E6BEECFD2F}_3.png&quot;/&gt;&lt;left val=&quot;639&quot;/&gt;&lt;top val=&quot;165&quot;/&gt;&lt;width val=&quot;61&quot;/&gt;&lt;height val=&quot;5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15&quot;/&gt;&lt;/TableIndex&gt;&lt;/ShapeTextInfo&gt;"/>
  <p:tag name="HTML_SHAPEINFO" val="&lt;ThreeDShapeInfo&gt;&lt;uuid val=&quot;{1EE9ADE6-E41C-42EE-8234-21CCA59926AC}&quot;/&gt;&lt;isInvalidForFieldText val=&quot;0&quot;/&gt;&lt;Image&gt;&lt;filename val=&quot;C:\Users\jennifer.sheaman\AppData\Local\Temp\CP775613205999Session\CPTrustFolder775613206061\PPTImport775613259382\data\asimages\{1EE9ADE6-E41C-42EE-8234-21CCA59926AC}_3.png&quot;/&gt;&lt;left val=&quot;564&quot;/&gt;&lt;top val=&quot;555&quot;/&gt;&lt;width val=&quot;195&quot;/&gt;&lt;height val=&quot;9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D2DF3F4-D723-4E8B-9BA2-63B22C9DE9BA}&quot;/&gt;&lt;isInvalidForFieldText val=&quot;0&quot;/&gt;&lt;Image&gt;&lt;filename val=&quot;C:\Users\jennifer.sheaman\AppData\Local\Temp\CP775613205999Session\CPTrustFolder775613206061\PPTImport775613259382\data\asimages\{7D2DF3F4-D723-4E8B-9BA2-63B22C9DE9BA}_3.png&quot;/&gt;&lt;left val=&quot;181&quot;/&gt;&lt;top val=&quot;219&quot;/&gt;&lt;width val=&quot;230&quot;/&gt;&lt;height val=&quot;7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F53BEF0-AEEE-4EEF-823A-A05E59E2A39D}&quot;/&gt;&lt;isInvalidForFieldText val=&quot;0&quot;/&gt;&lt;Image&gt;&lt;filename val=&quot;C:\Users\jennifer.sheaman\AppData\Local\Temp\CP775613205999Session\CPTrustFolder775613206061\PPTImport775613259382\data\asimages\{DF53BEF0-AEEE-4EEF-823A-A05E59E2A39D}_3.png&quot;/&gt;&lt;left val=&quot;243&quot;/&gt;&lt;top val=&quot;169&quot;/&gt;&lt;width val=&quot;83&quot;/&gt;&lt;height val=&quot;5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{AB28810E-F09E-4730-A72C-002C28715DDF}&quot;/&gt;&lt;isInvalidForFieldText val=&quot;0&quot;/&gt;&lt;Image&gt;&lt;filename val=&quot;C:\Users\jennifer.sheaman\AppData\Local\Temp\CP775613205999Session\CPTrustFolder775613206061\PPTImport775613259382\data\asimages\{AB28810E-F09E-4730-A72C-002C28715DDF}_3.png&quot;/&gt;&lt;left val=&quot;212&quot;/&gt;&lt;top val=&quot;507&quot;/&gt;&lt;width val=&quot;124&quot;/&gt;&lt;height val=&quot;74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516</Words>
  <Application>Microsoft Office PowerPoint</Application>
  <PresentationFormat>On-screen Show (4:3)</PresentationFormat>
  <Paragraphs>141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October 8, 2015</vt:lpstr>
      <vt:lpstr>TAACCCT LEARNING NETWORK  AT A GLANCE</vt:lpstr>
      <vt:lpstr>Moderator &amp; Presenters</vt:lpstr>
      <vt:lpstr>PowerPoint Presentation</vt:lpstr>
      <vt:lpstr>PowerPoint Presentation</vt:lpstr>
      <vt:lpstr>Colorado online Energy Training Consortium</vt:lpstr>
      <vt:lpstr>Employer Engagement Results</vt:lpstr>
      <vt:lpstr>Hybrid/Online Curriculum</vt:lpstr>
      <vt:lpstr>Mobile Lab Red Rocks Community College</vt:lpstr>
      <vt:lpstr>Mobile Lab Colorado Mountain College</vt:lpstr>
      <vt:lpstr>Northeastern Junior College Nacelle Lab</vt:lpstr>
      <vt:lpstr>Power Plant</vt:lpstr>
      <vt:lpstr>Power Plant</vt:lpstr>
      <vt:lpstr>PowerPoint Presentation</vt:lpstr>
      <vt:lpstr>Access to curriculum</vt:lpstr>
      <vt:lpstr>PowerPoint Presentation</vt:lpstr>
      <vt:lpstr>Browse the SkillsCommons Repository by Industry:  An Overview</vt:lpstr>
      <vt:lpstr>Q&amp;A</vt:lpstr>
      <vt:lpstr>PowerPoint Presentation</vt:lpstr>
    </vt:vector>
  </TitlesOfParts>
  <Company>JFF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Windows User</cp:lastModifiedBy>
  <cp:revision>80</cp:revision>
  <cp:lastPrinted>2015-09-28T15:26:41Z</cp:lastPrinted>
  <dcterms:created xsi:type="dcterms:W3CDTF">2012-12-12T14:53:33Z</dcterms:created>
  <dcterms:modified xsi:type="dcterms:W3CDTF">2015-10-08T16:52:38Z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