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430" r:id="rId3"/>
    <p:sldId id="451" r:id="rId4"/>
    <p:sldId id="453" r:id="rId5"/>
    <p:sldId id="457" r:id="rId6"/>
    <p:sldId id="467" r:id="rId7"/>
    <p:sldId id="259" r:id="rId8"/>
    <p:sldId id="456" r:id="rId9"/>
    <p:sldId id="386" r:id="rId10"/>
    <p:sldId id="461" r:id="rId11"/>
    <p:sldId id="459" r:id="rId12"/>
    <p:sldId id="431" r:id="rId13"/>
    <p:sldId id="458" r:id="rId14"/>
    <p:sldId id="432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53F"/>
    <a:srgbClr val="F75A3B"/>
    <a:srgbClr val="F39D3F"/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2563" autoAdjust="0"/>
  </p:normalViewPr>
  <p:slideViewPr>
    <p:cSldViewPr>
      <p:cViewPr varScale="1">
        <p:scale>
          <a:sx n="54" d="100"/>
          <a:sy n="54" d="100"/>
        </p:scale>
        <p:origin x="18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E6DC-0E7F-4BCE-8F35-459DBD50F7BC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101C-97A7-44BD-A65C-BAD38107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7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0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5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4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0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9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70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7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4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pPr marL="914400" lvl="1" indent="-457200">
              <a:buFont typeface="+mj-lt"/>
              <a:buAutoNum type="arabicPeriod"/>
            </a:pPr>
            <a:endParaRPr lang="en-US" sz="1800" dirty="0" smtClean="0"/>
          </a:p>
          <a:p>
            <a:pPr marL="457200" lvl="1" indent="0">
              <a:buFont typeface="+mj-lt"/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2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m.org/templatestools/toolkits/pages/managingsocialmedia.aspx" TargetMode="External"/><Relationship Id="rId7" Type="http://schemas.openxmlformats.org/officeDocument/2006/relationships/hyperlink" Target="http://marketingland.com/social-network-demographics-pew-study-shows-who-uses-facebook-twitter-pinterest-others-2159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srweb.com/articles/11-essential-components-of-a-social-media-strategy/" TargetMode="External"/><Relationship Id="rId5" Type="http://schemas.openxmlformats.org/officeDocument/2006/relationships/hyperlink" Target="http://collective-thoughts.com/2008/09/10/empathy-social-media-business-secret-weapon/" TargetMode="External"/><Relationship Id="rId4" Type="http://schemas.openxmlformats.org/officeDocument/2006/relationships/hyperlink" Target="http://www.inc.com/guides/2010/04/social-media-recruiting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TW@dol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09898"/>
            <a:ext cx="8458200" cy="12954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52017"/>
            <a:ext cx="4953000" cy="1848783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Date: </a:t>
            </a:r>
            <a:r>
              <a:rPr lang="en-US" sz="2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a typeface="+mj-ea"/>
              </a:rPr>
              <a:t>October 14, 2015; 1:00 p.m. EST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by: </a:t>
            </a:r>
            <a:r>
              <a:rPr lang="en-US" sz="2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a typeface="+mj-ea"/>
              </a:rPr>
              <a:t>Jen Swidler, H-1B Ready to Work Technical Assistance Coach and Owner of Employment Hacker</a:t>
            </a:r>
            <a:endParaRPr lang="en-US" sz="2000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a typeface="+mj-ea"/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5980"/>
          <a:stretch/>
        </p:blipFill>
        <p:spPr bwMode="auto">
          <a:xfrm>
            <a:off x="0" y="533400"/>
            <a:ext cx="910219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860" y="3009898"/>
            <a:ext cx="76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Session 2: Social Media Networking Strategies to Identify and Connect with LTU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en-US" dirty="0" smtClean="0"/>
              <a:t>Recruiting Strategies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#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357313"/>
            <a:ext cx="2133600" cy="1409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Increase traffic to your site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843202"/>
            <a:ext cx="2133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Let </a:t>
            </a:r>
            <a:r>
              <a:rPr lang="en-US" sz="2400" b="1" dirty="0">
                <a:solidFill>
                  <a:schemeClr val="bg1"/>
                </a:solidFill>
              </a:rPr>
              <a:t>others recruit for you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8102" y="1357314"/>
            <a:ext cx="6629399" cy="1409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key words such as employment, jobs, careers, training, networking, etc. on your site so it comes up in general searches. 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words for your program such as Java, advanced manufacturing, healthcare,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sharing buttons to your website for your social networking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 to share your page with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partners to share your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advertisements with targeted demographics.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28103" y="2843202"/>
            <a:ext cx="6629399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online engagement you have overall, the greater the chance that the long-term unemployed will connect with you either by finding you on their own, or by someone telling them about your program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3857030"/>
            <a:ext cx="2133600" cy="1172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Partners to share and </a:t>
            </a:r>
          </a:p>
          <a:p>
            <a:pPr algn="ctr"/>
            <a:r>
              <a:rPr lang="en-US" sz="2400" b="1" dirty="0" smtClean="0"/>
              <a:t>re-post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2428102" y="3857030"/>
            <a:ext cx="6629400" cy="1172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Veteran’s Administration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employers, training providers, community organizations, governmental organizations, staffing agencies, faith-based organizations, colleges and universities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5146252"/>
            <a:ext cx="2133600" cy="1505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Share your successes!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28102" y="5128628"/>
            <a:ext cx="6629399" cy="15234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“spotlight” stories on participants and their employers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positive program statistics: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people back to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time it took to get there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partner employer profiles, including attractive benefits and perks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71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Possible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4495800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create issues of security and legal liability.</a:t>
            </a:r>
          </a:p>
          <a:p>
            <a:r>
              <a:rPr lang="en-US" sz="2000" dirty="0" smtClean="0"/>
              <a:t>Possibility for hackers to commit fraud and launch spam and virus attacks.</a:t>
            </a:r>
          </a:p>
          <a:p>
            <a:r>
              <a:rPr lang="en-US" sz="2000" dirty="0" smtClean="0"/>
              <a:t>A potential for negative comments from participants.</a:t>
            </a:r>
          </a:p>
          <a:p>
            <a:r>
              <a:rPr lang="en-US" sz="2000" dirty="0" smtClean="0"/>
              <a:t>Legal consequences if employees use the sites to view or distribute inappropriate content.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00981"/>
            <a:ext cx="3096257" cy="4724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478892"/>
            <a:ext cx="5562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Understand the risks and mitigate.</a:t>
            </a:r>
          </a:p>
        </p:txBody>
      </p:sp>
    </p:spTree>
    <p:extLst>
      <p:ext uri="{BB962C8B-B14F-4D97-AF65-F5344CB8AC3E}">
        <p14:creationId xmlns:p14="http://schemas.microsoft.com/office/powerpoint/2010/main" val="684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25907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Are you using social media? What is working? What isn’t working?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can you do to better use this vast, powerful tool?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will you do it? </a:t>
            </a:r>
            <a:r>
              <a:rPr lang="en-US" sz="2800" dirty="0" smtClean="0"/>
              <a:t>How will you measure success?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Report one answer for each question per group.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72726"/>
            <a:ext cx="3429000" cy="2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Managing and Leveraging Workplace Use of Social Media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www.shrm.org/templatestools/toolkits/pages/managingsocialmedia.aspx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How </a:t>
            </a:r>
            <a:r>
              <a:rPr lang="en-US" sz="1400" dirty="0"/>
              <a:t>to Use Social Media as a Recruiting Tool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www.inc.com/guides/2010/04/social-media-recruiting.html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Empathy &amp; Social Media – This Combo </a:t>
            </a:r>
            <a:r>
              <a:rPr lang="en-US" sz="1400" dirty="0" smtClean="0"/>
              <a:t>could </a:t>
            </a:r>
            <a:r>
              <a:rPr lang="en-US" sz="1400" dirty="0"/>
              <a:t>be an Online Business Secret Weapon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http://collective-thoughts.com/2008/09/10/empathy-social-media-business-secret-weapon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11 Essential Components of a Social Media Strategy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http://www.qsrweb.com/articles/11-essential-components-of-a-social-media-strategy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Social Network Demographics: Pew Study Shows Who Uses Facebook, Twitter, Pinterest &amp; Others</a:t>
            </a:r>
          </a:p>
          <a:p>
            <a:pPr marL="0" indent="0">
              <a:buNone/>
            </a:pP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marketingland.com/social-network-demographics-pew-study-shows-who-uses-facebook-twitter-pinterest-others-21594</a:t>
            </a: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066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Candara" panose="020E0502030303020204" pitchFamily="34" charset="0"/>
              </a:rPr>
              <a:t>DOL Contacts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8655" y="1600200"/>
            <a:ext cx="6096000" cy="3746206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b="1" cap="small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Jen Swidler</a:t>
            </a:r>
          </a:p>
          <a:p>
            <a:pPr lvl="1" algn="ctr"/>
            <a:r>
              <a:rPr lang="en-US" sz="2400" b="1" cap="small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Jen@employmenthacker.com</a:t>
            </a:r>
          </a:p>
          <a:p>
            <a:pPr lvl="1" algn="ctr"/>
            <a:endParaRPr lang="en-US" sz="2400" b="1" cap="small" dirty="0" smtClean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lvl="1" algn="ctr"/>
            <a:r>
              <a:rPr lang="en-US" altLang="en-US" b="1" dirty="0" smtClean="0"/>
              <a:t>harone@mit.edu</a:t>
            </a:r>
            <a:r>
              <a:rPr lang="en-US" altLang="en-US" b="1" dirty="0"/>
              <a:t>&gt;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Your  Federal Project Officer, DOL National Office and Technical Assistance Providers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Ready to Work Grantee Mailbox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hlinkClick r:id="rId3"/>
              </a:rPr>
              <a:t>RTW@dol.gov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6" y="152400"/>
            <a:ext cx="148209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calimquim.ayreen\AppData\Local\Microsoft\Windows\Temporary Internet Files\Content.IE5\ZUV6GE68\emailwid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76" y="2183296"/>
            <a:ext cx="2554879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118284"/>
            <a:ext cx="6096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Welcome &amp; Introductions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Annette Gant, </a:t>
            </a:r>
            <a:r>
              <a:rPr lang="en-US" sz="2800" dirty="0" smtClean="0"/>
              <a:t>High Impact Partners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856" y="1432187"/>
            <a:ext cx="495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Facilitator: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418" y="3147471"/>
            <a:ext cx="401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Speaker: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215" y="4021594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Jen Swidler,</a:t>
            </a:r>
            <a:r>
              <a:rPr lang="en-US" sz="2800" dirty="0">
                <a:solidFill>
                  <a:prstClr val="black"/>
                </a:solidFill>
              </a:rPr>
              <a:t> H-1B Ready to Work Technical Assistance </a:t>
            </a:r>
            <a:r>
              <a:rPr lang="en-US" sz="2800" dirty="0" smtClean="0">
                <a:solidFill>
                  <a:prstClr val="black"/>
                </a:solidFill>
              </a:rPr>
              <a:t>Coach and owner of Employment Hacker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2000" dirty="0" smtClean="0"/>
              <a:t>Learn how to how to develop a plan and choose the best social networking service(s) for your organization.</a:t>
            </a:r>
          </a:p>
          <a:p>
            <a:pPr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</a:t>
            </a:r>
            <a:r>
              <a:rPr lang="en-US" sz="2000" dirty="0" smtClean="0"/>
              <a:t>manage a </a:t>
            </a:r>
            <a:r>
              <a:rPr lang="en-US" sz="2000" dirty="0"/>
              <a:t>social </a:t>
            </a:r>
            <a:r>
              <a:rPr lang="en-US" sz="2000" dirty="0" smtClean="0"/>
              <a:t>media program. </a:t>
            </a:r>
          </a:p>
          <a:p>
            <a:pPr>
              <a:buAutoNum type="arabicPeriod"/>
            </a:pPr>
            <a:r>
              <a:rPr lang="en-US" sz="2000" dirty="0" smtClean="0"/>
              <a:t>Learn how to use it for </a:t>
            </a:r>
            <a:r>
              <a:rPr lang="en-US" sz="2000" dirty="0"/>
              <a:t>recruiting</a:t>
            </a:r>
            <a:r>
              <a:rPr lang="en-US" sz="2000" dirty="0" smtClean="0"/>
              <a:t>, connecting, communicating with the long-term unemployed, program participants and </a:t>
            </a:r>
            <a:r>
              <a:rPr lang="en-US" sz="2000" dirty="0"/>
              <a:t>partners</a:t>
            </a:r>
            <a:r>
              <a:rPr lang="en-US" sz="20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49834"/>
            <a:ext cx="4361543" cy="28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Networking?</a:t>
            </a:r>
            <a:br>
              <a:rPr lang="en-US" dirty="0" smtClean="0"/>
            </a:br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18143" y="1447800"/>
            <a:ext cx="501105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Social networking is the use of dedicated websites and applications to interact with other users, or to find people with similar interests to oneself. </a:t>
            </a:r>
            <a:r>
              <a:rPr lang="en-US" sz="1000" dirty="0"/>
              <a:t>– Oxford Dictionary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Social media is the content that you upload using social networking sites like Facebook</a:t>
            </a:r>
            <a:r>
              <a:rPr lang="en-US" sz="20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Using social media to network offers an opportunity to recruit and connect with the long-term unemployed who may have disengaged in the job search, and communicate with participants and partners.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7526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/>
          <a:lstStyle/>
          <a:p>
            <a:r>
              <a:rPr lang="en-US" altLang="en-US" dirty="0" smtClean="0"/>
              <a:t>What is Social Networking?</a:t>
            </a:r>
            <a:br>
              <a:rPr lang="en-US" altLang="en-US" dirty="0" smtClean="0"/>
            </a:br>
            <a:r>
              <a:rPr lang="en-US" altLang="en-US" dirty="0" smtClean="0"/>
              <a:t>Why Bother?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83" y="1258967"/>
            <a:ext cx="5600234" cy="49655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393951"/>
            <a:ext cx="27432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groups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participants to connect, offer support, and share information with one another as they move through the program and into employment.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groups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employer partners and training providers to help ensure training matches employer’s needs.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groups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drive the conversation among industry leaders, i.e. recruiters, HR managers, policy makers, employers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1752600"/>
            <a:ext cx="2743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8965" y="1752600"/>
            <a:ext cx="2743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en-US" sz="1400" b="1" dirty="0"/>
              <a:t> Information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3730" y="2430780"/>
            <a:ext cx="27432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audience? </a:t>
            </a:r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seekers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partners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 marL="0" lvl="1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your content? </a:t>
            </a:r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fairs, job clubs, networking events, job searching tips, resume and interview tips, job advertisements, community resources, training programs, specialized services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or all of your audience.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930" y="1752600"/>
            <a:ext cx="2743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Recruiting 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" y="2393949"/>
            <a:ext cx="27432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targeting? 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–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unemployed, short-term unemployed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populations –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Veterans, older job seekers, people with disabilities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partners –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employers, training providers, community organizations, governmental organizations, staffing agencies, faith-based organizations, colleges and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930" y="1258668"/>
            <a:ext cx="8637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 a social networking goal and strategy. How will you use it?</a:t>
            </a:r>
          </a:p>
        </p:txBody>
      </p:sp>
    </p:spTree>
    <p:extLst>
      <p:ext uri="{BB962C8B-B14F-4D97-AF65-F5344CB8AC3E}">
        <p14:creationId xmlns:p14="http://schemas.microsoft.com/office/powerpoint/2010/main" val="6568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42"/>
            <a:ext cx="9144000" cy="1066800"/>
          </a:xfrm>
        </p:spPr>
        <p:txBody>
          <a:bodyPr/>
          <a:lstStyle/>
          <a:p>
            <a:r>
              <a:rPr lang="en-US" dirty="0" smtClean="0"/>
              <a:t>    Choose </a:t>
            </a:r>
            <a:r>
              <a:rPr lang="en-US" dirty="0"/>
              <a:t>a Social Networking Service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1" y="1143001"/>
            <a:ext cx="5506719" cy="52736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-16042"/>
            <a:ext cx="1600200" cy="1082842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0" y="1265947"/>
            <a:ext cx="3505200" cy="549381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1400" b="1" dirty="0" smtClean="0"/>
              <a:t>Top social networking sites: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/>
              <a:t>Facebook – broad-based networks both friendship and professional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/>
              <a:t>LinkedIn – business-focused networks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dirty="0" smtClean="0"/>
              <a:t>Others in top 10: Pinterest, Twitter Google Plus, Tumblr, Instagram, VK, Flikr, and Vine.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400" b="1" dirty="0" smtClean="0"/>
              <a:t>Consider: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/>
              <a:t>Does it make sense for my content? Daily updates, articles, events blog, video, private groups etc.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/>
              <a:t>Do potential users spend time there? </a:t>
            </a:r>
            <a:r>
              <a:rPr lang="en-US" sz="1400" dirty="0"/>
              <a:t>W</a:t>
            </a:r>
            <a:r>
              <a:rPr lang="en-US" sz="1400" dirty="0" smtClean="0"/>
              <a:t>here are the LTU spending time? How about the industries my program serves?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/>
              <a:t>Does it make sense for my program? After doing some research, do I “get” how it works? Do we have time for it?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/>
          <a:lstStyle/>
          <a:p>
            <a:r>
              <a:rPr lang="en-US" altLang="en-US" dirty="0" smtClean="0"/>
              <a:t>Choose a Social Networking Service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83818"/>
            <a:ext cx="5410200" cy="5410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100" dirty="0" smtClean="0"/>
              <a:t>Managing a Social Media Program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610600" cy="5334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400" b="1" dirty="0" smtClean="0"/>
              <a:t>Develop a plan for content </a:t>
            </a:r>
            <a:r>
              <a:rPr lang="en-US" sz="1400" dirty="0" smtClean="0"/>
              <a:t>– remember what we talked about on recruiting and marketing, sharing information, and support groups.</a:t>
            </a:r>
          </a:p>
          <a:p>
            <a:pPr>
              <a:buFont typeface="+mj-lt"/>
              <a:buAutoNum type="arabicPeriod"/>
            </a:pPr>
            <a:r>
              <a:rPr lang="en-US" sz="1400" b="1" dirty="0" smtClean="0"/>
              <a:t>Determine who does what </a:t>
            </a:r>
            <a:r>
              <a:rPr lang="en-US" sz="1400" dirty="0" smtClean="0"/>
              <a:t>– identify </a:t>
            </a:r>
            <a:r>
              <a:rPr lang="en-US" sz="1400" dirty="0"/>
              <a:t>a page manager, and back up administrators</a:t>
            </a:r>
            <a:r>
              <a:rPr lang="en-US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b="1" dirty="0" smtClean="0"/>
              <a:t>Gain buy-in </a:t>
            </a:r>
            <a:r>
              <a:rPr lang="en-US" sz="1400" dirty="0" smtClean="0"/>
              <a:t>– leadership, information technology department, and other stakeholders such as marketing department and legal.</a:t>
            </a:r>
          </a:p>
          <a:p>
            <a:pPr>
              <a:buFont typeface="+mj-lt"/>
              <a:buAutoNum type="arabicPeriod"/>
            </a:pPr>
            <a:r>
              <a:rPr lang="en-US" sz="1400" b="1" dirty="0" smtClean="0"/>
              <a:t>Set timelines/deliverables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Launch 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osting frequency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Periodic check-ins to measure effectiveness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Post strategically, not constantly </a:t>
            </a:r>
            <a:r>
              <a:rPr lang="en-US" sz="1400" dirty="0"/>
              <a:t>– research shows that those who post twice a day on Facebook receive only 57% of the likes that an organization that posts once a day receives. 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Interact meaningfully </a:t>
            </a:r>
            <a:r>
              <a:rPr lang="en-US" sz="1400" dirty="0"/>
              <a:t>– you need to have a listening AND responding strategy in place. 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Take cues from others </a:t>
            </a:r>
            <a:r>
              <a:rPr lang="en-US" sz="1400" dirty="0"/>
              <a:t>– what are similar organizations or companies you admire doing? How can you do the same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-16042"/>
            <a:ext cx="1600200" cy="1082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F39D3F"/>
                </a:solidFill>
              </a:rPr>
              <a:t>Getting the Ready-to-Work Back to Work</a:t>
            </a:r>
            <a:endParaRPr lang="en-US" sz="1400" b="1" i="1" dirty="0">
              <a:solidFill>
                <a:srgbClr val="F39D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1193</Words>
  <Application>Microsoft Office PowerPoint</Application>
  <PresentationFormat>On-screen Show (4:3)</PresentationFormat>
  <Paragraphs>172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Century Schoolbook</vt:lpstr>
      <vt:lpstr>Wingdings</vt:lpstr>
      <vt:lpstr>Networking trio design template</vt:lpstr>
      <vt:lpstr>  </vt:lpstr>
      <vt:lpstr>Welcome &amp; Introductions</vt:lpstr>
      <vt:lpstr>Today’s Objectives</vt:lpstr>
      <vt:lpstr>What is Social Networking? Why Bother?</vt:lpstr>
      <vt:lpstr>What is Social Networking? Why Bother?</vt:lpstr>
      <vt:lpstr>Develop a Plan</vt:lpstr>
      <vt:lpstr>    Choose a Social Networking Service</vt:lpstr>
      <vt:lpstr>Choose a Social Networking Service</vt:lpstr>
      <vt:lpstr> Managing a Social Media Program </vt:lpstr>
      <vt:lpstr>Recruiting Strategies</vt:lpstr>
      <vt:lpstr>Possible Disadvantages</vt:lpstr>
      <vt:lpstr>Group Activity</vt:lpstr>
      <vt:lpstr>Resources</vt:lpstr>
      <vt:lpstr>DOL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2015-10-14T13:11:54Z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