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1"/>
  </p:notesMasterIdLst>
  <p:sldIdLst>
    <p:sldId id="256" r:id="rId2"/>
    <p:sldId id="259" r:id="rId3"/>
    <p:sldId id="332" r:id="rId4"/>
    <p:sldId id="264" r:id="rId5"/>
    <p:sldId id="266" r:id="rId6"/>
    <p:sldId id="331" r:id="rId7"/>
    <p:sldId id="291" r:id="rId8"/>
    <p:sldId id="271" r:id="rId9"/>
    <p:sldId id="337" r:id="rId10"/>
    <p:sldId id="289" r:id="rId11"/>
    <p:sldId id="301" r:id="rId12"/>
    <p:sldId id="290" r:id="rId13"/>
    <p:sldId id="299" r:id="rId14"/>
    <p:sldId id="300" r:id="rId15"/>
    <p:sldId id="346" r:id="rId16"/>
    <p:sldId id="298" r:id="rId17"/>
    <p:sldId id="302" r:id="rId18"/>
    <p:sldId id="305" r:id="rId19"/>
    <p:sldId id="334" r:id="rId20"/>
    <p:sldId id="306" r:id="rId21"/>
    <p:sldId id="348" r:id="rId22"/>
    <p:sldId id="307" r:id="rId23"/>
    <p:sldId id="308" r:id="rId24"/>
    <p:sldId id="309" r:id="rId25"/>
    <p:sldId id="310" r:id="rId26"/>
    <p:sldId id="311" r:id="rId27"/>
    <p:sldId id="320" r:id="rId28"/>
    <p:sldId id="313" r:id="rId29"/>
    <p:sldId id="326" r:id="rId30"/>
    <p:sldId id="316" r:id="rId31"/>
    <p:sldId id="338" r:id="rId32"/>
    <p:sldId id="314" r:id="rId33"/>
    <p:sldId id="315" r:id="rId34"/>
    <p:sldId id="317" r:id="rId35"/>
    <p:sldId id="345" r:id="rId36"/>
    <p:sldId id="344" r:id="rId37"/>
    <p:sldId id="327" r:id="rId38"/>
    <p:sldId id="321" r:id="rId39"/>
    <p:sldId id="322" r:id="rId40"/>
    <p:sldId id="323" r:id="rId41"/>
    <p:sldId id="341" r:id="rId42"/>
    <p:sldId id="347" r:id="rId43"/>
    <p:sldId id="328" r:id="rId44"/>
    <p:sldId id="325" r:id="rId45"/>
    <p:sldId id="279" r:id="rId46"/>
    <p:sldId id="281" r:id="rId47"/>
    <p:sldId id="342" r:id="rId48"/>
    <p:sldId id="329" r:id="rId49"/>
    <p:sldId id="262" r:id="rId50"/>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434" autoAdjust="0"/>
  </p:normalViewPr>
  <p:slideViewPr>
    <p:cSldViewPr>
      <p:cViewPr varScale="1">
        <p:scale>
          <a:sx n="74" d="100"/>
          <a:sy n="74" d="100"/>
        </p:scale>
        <p:origin x="12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How can you satisfy the construction project in your Statement of Work?</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08A0D36-C0A7-442C-9905-63E713614C59}">
      <dgm:prSet phldrT="[Text]" custT="1"/>
      <dgm:spPr/>
      <dgm:t>
        <a:bodyPr/>
        <a:lstStyle/>
        <a:p>
          <a:r>
            <a:rPr lang="en-US" sz="2200" dirty="0" smtClean="0">
              <a:latin typeface="Arial" pitchFamily="34" charset="0"/>
              <a:cs typeface="Arial" pitchFamily="34" charset="0"/>
            </a:rPr>
            <a:t>Build project on our own</a:t>
          </a:r>
          <a:endParaRPr lang="en-US" sz="2200" dirty="0">
            <a:latin typeface="Arial" pitchFamily="34" charset="0"/>
            <a:cs typeface="Arial" pitchFamily="34" charset="0"/>
          </a:endParaRPr>
        </a:p>
      </dgm:t>
    </dgm:pt>
    <dgm:pt modelId="{9A146820-8DA6-4ECD-AE57-ED6243E50C27}" type="parTrans" cxnId="{A02DC7C4-BBB7-4222-8C5A-D982657E1BBA}">
      <dgm:prSet/>
      <dgm:spPr/>
      <dgm:t>
        <a:bodyPr/>
        <a:lstStyle/>
        <a:p>
          <a:endParaRPr lang="en-US"/>
        </a:p>
      </dgm:t>
    </dgm:pt>
    <dgm:pt modelId="{1171BF9A-2151-4491-A45E-D0B29CD518EC}" type="sibTrans" cxnId="{A02DC7C4-BBB7-4222-8C5A-D982657E1BBA}">
      <dgm:prSet/>
      <dgm:spPr/>
      <dgm:t>
        <a:bodyPr/>
        <a:lstStyle/>
        <a:p>
          <a:endParaRPr lang="en-US"/>
        </a:p>
      </dgm:t>
    </dgm:pt>
    <dgm:pt modelId="{AAC1B35D-D15D-4B3A-840F-2A964D89ED22}">
      <dgm:prSet custT="1"/>
      <dgm:spPr/>
      <dgm:t>
        <a:bodyPr/>
        <a:lstStyle/>
        <a:p>
          <a:r>
            <a:rPr lang="en-US" sz="2200" dirty="0" smtClean="0">
              <a:latin typeface="Arial" pitchFamily="34" charset="0"/>
              <a:cs typeface="Arial" pitchFamily="34" charset="0"/>
            </a:rPr>
            <a:t>Partner with Habitat for Humanity</a:t>
          </a:r>
        </a:p>
      </dgm:t>
    </dgm:pt>
    <dgm:pt modelId="{3EF2C014-B73F-49AA-B9F5-85EF414C78BC}" type="parTrans" cxnId="{EFCF41D5-4427-4E98-958F-C71575232622}">
      <dgm:prSet/>
      <dgm:spPr/>
      <dgm:t>
        <a:bodyPr/>
        <a:lstStyle/>
        <a:p>
          <a:endParaRPr lang="en-US"/>
        </a:p>
      </dgm:t>
    </dgm:pt>
    <dgm:pt modelId="{25EB1D98-CC04-43F5-A064-3365DDD16BDC}" type="sibTrans" cxnId="{EFCF41D5-4427-4E98-958F-C71575232622}">
      <dgm:prSet/>
      <dgm:spPr/>
      <dgm:t>
        <a:bodyPr/>
        <a:lstStyle/>
        <a:p>
          <a:endParaRPr lang="en-US"/>
        </a:p>
      </dgm:t>
    </dgm:pt>
    <dgm:pt modelId="{50FF8522-6980-4DFC-ABB0-B686FBCB6FC3}">
      <dgm:prSet custT="1"/>
      <dgm:spPr/>
      <dgm:t>
        <a:bodyPr/>
        <a:lstStyle/>
        <a:p>
          <a:r>
            <a:rPr lang="en-US" sz="2200" dirty="0" smtClean="0">
              <a:latin typeface="Arial" pitchFamily="34" charset="0"/>
              <a:cs typeface="Arial" pitchFamily="34" charset="0"/>
            </a:rPr>
            <a:t>Partner with CDC</a:t>
          </a:r>
        </a:p>
      </dgm:t>
    </dgm:pt>
    <dgm:pt modelId="{3F82F47F-2564-44E1-ADE0-65792BC0CE81}" type="parTrans" cxnId="{7EBC3877-6E3A-4D6D-9F6F-C847168E3833}">
      <dgm:prSet/>
      <dgm:spPr/>
      <dgm:t>
        <a:bodyPr/>
        <a:lstStyle/>
        <a:p>
          <a:endParaRPr lang="en-US"/>
        </a:p>
      </dgm:t>
    </dgm:pt>
    <dgm:pt modelId="{EDC5112F-3B7E-4FDC-ABBC-62EB10CBCFA0}" type="sibTrans" cxnId="{7EBC3877-6E3A-4D6D-9F6F-C847168E3833}">
      <dgm:prSet/>
      <dgm:spPr/>
      <dgm:t>
        <a:bodyPr/>
        <a:lstStyle/>
        <a:p>
          <a:endParaRPr lang="en-US"/>
        </a:p>
      </dgm:t>
    </dgm:pt>
    <dgm:pt modelId="{6C1F8594-F33C-4A11-9210-BBB3E8160238}">
      <dgm:prSet custT="1"/>
      <dgm:spPr/>
      <dgm:t>
        <a:bodyPr/>
        <a:lstStyle/>
        <a:p>
          <a:r>
            <a:rPr lang="en-US" sz="2200" dirty="0" smtClean="0">
              <a:latin typeface="Arial" pitchFamily="34" charset="0"/>
              <a:cs typeface="Arial" pitchFamily="34" charset="0"/>
            </a:rPr>
            <a:t>Partner with Housing Authority</a:t>
          </a:r>
        </a:p>
      </dgm:t>
    </dgm:pt>
    <dgm:pt modelId="{28284221-853C-4148-886F-453E365585AB}" type="parTrans" cxnId="{AB2B9BDD-4941-4940-B051-043B1210A22B}">
      <dgm:prSet/>
      <dgm:spPr/>
      <dgm:t>
        <a:bodyPr/>
        <a:lstStyle/>
        <a:p>
          <a:endParaRPr lang="en-US"/>
        </a:p>
      </dgm:t>
    </dgm:pt>
    <dgm:pt modelId="{DDB68E37-27A6-482B-BC89-465C0994FDC5}" type="sibTrans" cxnId="{AB2B9BDD-4941-4940-B051-043B1210A22B}">
      <dgm:prSet/>
      <dgm:spPr/>
      <dgm:t>
        <a:bodyPr/>
        <a:lstStyle/>
        <a:p>
          <a:endParaRPr lang="en-US"/>
        </a:p>
      </dgm:t>
    </dgm:pt>
    <dgm:pt modelId="{D7985C98-6CD6-48CF-AD8F-E3CA3F8A3DBB}">
      <dgm:prSet custT="1"/>
      <dgm:spPr/>
      <dgm:t>
        <a:bodyPr/>
        <a:lstStyle/>
        <a:p>
          <a:r>
            <a:rPr lang="en-US" sz="2200" dirty="0" smtClean="0">
              <a:latin typeface="Arial" pitchFamily="34" charset="0"/>
              <a:cs typeface="Arial" pitchFamily="34" charset="0"/>
            </a:rPr>
            <a:t>Combination of above</a:t>
          </a:r>
        </a:p>
      </dgm:t>
    </dgm:pt>
    <dgm:pt modelId="{BB2F35D4-35EC-4895-A967-9272EF6112BA}" type="parTrans" cxnId="{CCE08A6E-B603-448D-AB83-CC59F42EC2CD}">
      <dgm:prSet/>
      <dgm:spPr/>
      <dgm:t>
        <a:bodyPr/>
        <a:lstStyle/>
        <a:p>
          <a:endParaRPr lang="en-US"/>
        </a:p>
      </dgm:t>
    </dgm:pt>
    <dgm:pt modelId="{9C83AEB8-DE78-4CC9-9733-14DA83080323}" type="sibTrans" cxnId="{CCE08A6E-B603-448D-AB83-CC59F42EC2CD}">
      <dgm:prSet/>
      <dgm:spPr/>
      <dgm:t>
        <a:bodyPr/>
        <a:lstStyle/>
        <a:p>
          <a:endParaRPr lang="en-US"/>
        </a:p>
      </dgm:t>
    </dgm:pt>
    <dgm:pt modelId="{5326D763-15FA-48F2-AF65-C20C78EB61E1}">
      <dgm:prSet custT="1"/>
      <dgm:spPr/>
      <dgm:t>
        <a:bodyPr/>
        <a:lstStyle/>
        <a:p>
          <a:r>
            <a:rPr lang="en-US" sz="2200" dirty="0" smtClean="0">
              <a:latin typeface="Arial" pitchFamily="34" charset="0"/>
              <a:cs typeface="Arial" pitchFamily="34" charset="0"/>
            </a:rPr>
            <a:t>Other</a:t>
          </a:r>
        </a:p>
      </dgm:t>
    </dgm:pt>
    <dgm:pt modelId="{F14AC440-5F08-4AC1-9877-65797E9A1BF9}" type="parTrans" cxnId="{D839FC17-B9E5-47F0-B6A0-D0C77FFAF4B6}">
      <dgm:prSet/>
      <dgm:spPr/>
      <dgm:t>
        <a:bodyPr/>
        <a:lstStyle/>
        <a:p>
          <a:endParaRPr lang="en-US"/>
        </a:p>
      </dgm:t>
    </dgm:pt>
    <dgm:pt modelId="{482BCE0E-58DB-43F1-83B4-225B8D38A2C7}" type="sibTrans" cxnId="{D839FC17-B9E5-47F0-B6A0-D0C77FFAF4B6}">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626405" custScaleY="145766"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 modelId="{9971E873-05F1-4EAF-A9D9-BDBE047C5B80}" type="pres">
      <dgm:prSet presAssocID="{9A146820-8DA6-4ECD-AE57-ED6243E50C27}" presName="Name13" presStyleLbl="parChTrans1D2" presStyleIdx="0" presStyleCnt="6"/>
      <dgm:spPr/>
      <dgm:t>
        <a:bodyPr/>
        <a:lstStyle/>
        <a:p>
          <a:endParaRPr lang="en-US"/>
        </a:p>
      </dgm:t>
    </dgm:pt>
    <dgm:pt modelId="{B5D96E5A-A087-4E1D-BD2B-9DB04E6D5D91}" type="pres">
      <dgm:prSet presAssocID="{808A0D36-C0A7-442C-9905-63E713614C59}" presName="childText" presStyleLbl="bgAcc1" presStyleIdx="0" presStyleCnt="6" custScaleX="618333" custLinFactNeighborX="5839" custLinFactNeighborY="3802">
        <dgm:presLayoutVars>
          <dgm:bulletEnabled val="1"/>
        </dgm:presLayoutVars>
      </dgm:prSet>
      <dgm:spPr/>
      <dgm:t>
        <a:bodyPr/>
        <a:lstStyle/>
        <a:p>
          <a:endParaRPr lang="en-US"/>
        </a:p>
      </dgm:t>
    </dgm:pt>
    <dgm:pt modelId="{77E29755-FE4B-40EC-AC6B-5B751C29FDE6}" type="pres">
      <dgm:prSet presAssocID="{3EF2C014-B73F-49AA-B9F5-85EF414C78BC}" presName="Name13" presStyleLbl="parChTrans1D2" presStyleIdx="1" presStyleCnt="6"/>
      <dgm:spPr/>
      <dgm:t>
        <a:bodyPr/>
        <a:lstStyle/>
        <a:p>
          <a:endParaRPr lang="en-US"/>
        </a:p>
      </dgm:t>
    </dgm:pt>
    <dgm:pt modelId="{4EB90F03-304B-4C16-ADDF-4CD55C638018}" type="pres">
      <dgm:prSet presAssocID="{AAC1B35D-D15D-4B3A-840F-2A964D89ED22}" presName="childText" presStyleLbl="bgAcc1" presStyleIdx="1" presStyleCnt="6" custScaleX="626217">
        <dgm:presLayoutVars>
          <dgm:bulletEnabled val="1"/>
        </dgm:presLayoutVars>
      </dgm:prSet>
      <dgm:spPr/>
      <dgm:t>
        <a:bodyPr/>
        <a:lstStyle/>
        <a:p>
          <a:endParaRPr lang="en-US"/>
        </a:p>
      </dgm:t>
    </dgm:pt>
    <dgm:pt modelId="{B6980640-906B-4267-BC37-E65C9D659708}" type="pres">
      <dgm:prSet presAssocID="{3F82F47F-2564-44E1-ADE0-65792BC0CE81}" presName="Name13" presStyleLbl="parChTrans1D2" presStyleIdx="2" presStyleCnt="6"/>
      <dgm:spPr/>
      <dgm:t>
        <a:bodyPr/>
        <a:lstStyle/>
        <a:p>
          <a:endParaRPr lang="en-US"/>
        </a:p>
      </dgm:t>
    </dgm:pt>
    <dgm:pt modelId="{690C0484-2D50-4914-9599-526B9F2D364F}" type="pres">
      <dgm:prSet presAssocID="{50FF8522-6980-4DFC-ABB0-B686FBCB6FC3}" presName="childText" presStyleLbl="bgAcc1" presStyleIdx="2" presStyleCnt="6" custScaleX="626217">
        <dgm:presLayoutVars>
          <dgm:bulletEnabled val="1"/>
        </dgm:presLayoutVars>
      </dgm:prSet>
      <dgm:spPr/>
      <dgm:t>
        <a:bodyPr/>
        <a:lstStyle/>
        <a:p>
          <a:endParaRPr lang="en-US"/>
        </a:p>
      </dgm:t>
    </dgm:pt>
    <dgm:pt modelId="{E27809A0-8E9E-43E7-A784-DECDAF534301}" type="pres">
      <dgm:prSet presAssocID="{28284221-853C-4148-886F-453E365585AB}" presName="Name13" presStyleLbl="parChTrans1D2" presStyleIdx="3" presStyleCnt="6"/>
      <dgm:spPr/>
      <dgm:t>
        <a:bodyPr/>
        <a:lstStyle/>
        <a:p>
          <a:endParaRPr lang="en-US"/>
        </a:p>
      </dgm:t>
    </dgm:pt>
    <dgm:pt modelId="{08BE8033-632D-40A1-AE36-50C8206EC32F}" type="pres">
      <dgm:prSet presAssocID="{6C1F8594-F33C-4A11-9210-BBB3E8160238}" presName="childText" presStyleLbl="bgAcc1" presStyleIdx="3" presStyleCnt="6" custScaleX="626217">
        <dgm:presLayoutVars>
          <dgm:bulletEnabled val="1"/>
        </dgm:presLayoutVars>
      </dgm:prSet>
      <dgm:spPr/>
      <dgm:t>
        <a:bodyPr/>
        <a:lstStyle/>
        <a:p>
          <a:endParaRPr lang="en-US"/>
        </a:p>
      </dgm:t>
    </dgm:pt>
    <dgm:pt modelId="{F202F820-29CC-43B9-92A0-9EFB5FE461B4}" type="pres">
      <dgm:prSet presAssocID="{BB2F35D4-35EC-4895-A967-9272EF6112BA}" presName="Name13" presStyleLbl="parChTrans1D2" presStyleIdx="4" presStyleCnt="6"/>
      <dgm:spPr/>
      <dgm:t>
        <a:bodyPr/>
        <a:lstStyle/>
        <a:p>
          <a:endParaRPr lang="en-US"/>
        </a:p>
      </dgm:t>
    </dgm:pt>
    <dgm:pt modelId="{032C0406-0224-4CFF-8BA3-B99C92A3A988}" type="pres">
      <dgm:prSet presAssocID="{D7985C98-6CD6-48CF-AD8F-E3CA3F8A3DBB}" presName="childText" presStyleLbl="bgAcc1" presStyleIdx="4" presStyleCnt="6" custScaleX="626217">
        <dgm:presLayoutVars>
          <dgm:bulletEnabled val="1"/>
        </dgm:presLayoutVars>
      </dgm:prSet>
      <dgm:spPr/>
      <dgm:t>
        <a:bodyPr/>
        <a:lstStyle/>
        <a:p>
          <a:endParaRPr lang="en-US"/>
        </a:p>
      </dgm:t>
    </dgm:pt>
    <dgm:pt modelId="{0B30F400-D782-4F25-B083-FDFF153A5718}" type="pres">
      <dgm:prSet presAssocID="{F14AC440-5F08-4AC1-9877-65797E9A1BF9}" presName="Name13" presStyleLbl="parChTrans1D2" presStyleIdx="5" presStyleCnt="6"/>
      <dgm:spPr/>
      <dgm:t>
        <a:bodyPr/>
        <a:lstStyle/>
        <a:p>
          <a:endParaRPr lang="en-US"/>
        </a:p>
      </dgm:t>
    </dgm:pt>
    <dgm:pt modelId="{732CCACE-A227-4B43-84D9-9CAF7A21B286}" type="pres">
      <dgm:prSet presAssocID="{5326D763-15FA-48F2-AF65-C20C78EB61E1}" presName="childText" presStyleLbl="bgAcc1" presStyleIdx="5" presStyleCnt="6" custScaleX="626217">
        <dgm:presLayoutVars>
          <dgm:bulletEnabled val="1"/>
        </dgm:presLayoutVars>
      </dgm:prSet>
      <dgm:spPr/>
      <dgm:t>
        <a:bodyPr/>
        <a:lstStyle/>
        <a:p>
          <a:endParaRPr lang="en-US"/>
        </a:p>
      </dgm:t>
    </dgm:pt>
  </dgm:ptLst>
  <dgm:cxnLst>
    <dgm:cxn modelId="{CCE08A6E-B603-448D-AB83-CC59F42EC2CD}" srcId="{FC9D8059-D2E0-4C91-8D8D-A79D1FB79854}" destId="{D7985C98-6CD6-48CF-AD8F-E3CA3F8A3DBB}" srcOrd="4" destOrd="0" parTransId="{BB2F35D4-35EC-4895-A967-9272EF6112BA}" sibTransId="{9C83AEB8-DE78-4CC9-9733-14DA83080323}"/>
    <dgm:cxn modelId="{F91CCD6B-6EF4-44D1-86E6-528E1530653F}" type="presOf" srcId="{5326D763-15FA-48F2-AF65-C20C78EB61E1}" destId="{732CCACE-A227-4B43-84D9-9CAF7A21B286}" srcOrd="0" destOrd="0" presId="urn:microsoft.com/office/officeart/2005/8/layout/hierarchy3"/>
    <dgm:cxn modelId="{42A1154C-30B4-450C-86D5-05DE208EA7D1}" type="presOf" srcId="{28284221-853C-4148-886F-453E365585AB}" destId="{E27809A0-8E9E-43E7-A784-DECDAF534301}"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8938C2A0-EC05-4D31-B958-C6D5E8A964ED}" type="presOf" srcId="{FC9D8059-D2E0-4C91-8D8D-A79D1FB79854}" destId="{7A996C81-500F-4B1F-B5A4-1B476941A02A}" srcOrd="0" destOrd="0" presId="urn:microsoft.com/office/officeart/2005/8/layout/hierarchy3"/>
    <dgm:cxn modelId="{DE844422-80C1-4B97-9A94-2E0B5738253C}" type="presOf" srcId="{9F318CA6-08AB-4ABE-B349-676605B65D6C}" destId="{855749C9-25BC-45AC-B787-9457C050449F}" srcOrd="0" destOrd="0" presId="urn:microsoft.com/office/officeart/2005/8/layout/hierarchy3"/>
    <dgm:cxn modelId="{66DB24C7-2C2D-4E51-9AE3-C0A1361BF427}" type="presOf" srcId="{D7985C98-6CD6-48CF-AD8F-E3CA3F8A3DBB}" destId="{032C0406-0224-4CFF-8BA3-B99C92A3A988}" srcOrd="0" destOrd="0" presId="urn:microsoft.com/office/officeart/2005/8/layout/hierarchy3"/>
    <dgm:cxn modelId="{AB2B9BDD-4941-4940-B051-043B1210A22B}" srcId="{FC9D8059-D2E0-4C91-8D8D-A79D1FB79854}" destId="{6C1F8594-F33C-4A11-9210-BBB3E8160238}" srcOrd="3" destOrd="0" parTransId="{28284221-853C-4148-886F-453E365585AB}" sibTransId="{DDB68E37-27A6-482B-BC89-465C0994FDC5}"/>
    <dgm:cxn modelId="{070BD8C5-5ABD-4915-8969-2A5ABA54B798}" type="presOf" srcId="{AAC1B35D-D15D-4B3A-840F-2A964D89ED22}" destId="{4EB90F03-304B-4C16-ADDF-4CD55C638018}" srcOrd="0" destOrd="0" presId="urn:microsoft.com/office/officeart/2005/8/layout/hierarchy3"/>
    <dgm:cxn modelId="{B21DC041-89DD-4571-B0A5-237C09A43226}" type="presOf" srcId="{F14AC440-5F08-4AC1-9877-65797E9A1BF9}" destId="{0B30F400-D782-4F25-B083-FDFF153A5718}" srcOrd="0" destOrd="0" presId="urn:microsoft.com/office/officeart/2005/8/layout/hierarchy3"/>
    <dgm:cxn modelId="{220196AE-88A7-441E-BC0D-5FFB8273BA78}" type="presOf" srcId="{9A146820-8DA6-4ECD-AE57-ED6243E50C27}" destId="{9971E873-05F1-4EAF-A9D9-BDBE047C5B80}" srcOrd="0" destOrd="0" presId="urn:microsoft.com/office/officeart/2005/8/layout/hierarchy3"/>
    <dgm:cxn modelId="{D839FC17-B9E5-47F0-B6A0-D0C77FFAF4B6}" srcId="{FC9D8059-D2E0-4C91-8D8D-A79D1FB79854}" destId="{5326D763-15FA-48F2-AF65-C20C78EB61E1}" srcOrd="5" destOrd="0" parTransId="{F14AC440-5F08-4AC1-9877-65797E9A1BF9}" sibTransId="{482BCE0E-58DB-43F1-83B4-225B8D38A2C7}"/>
    <dgm:cxn modelId="{15E63678-729C-43B3-A9C0-15501FD6824C}" type="presOf" srcId="{BB2F35D4-35EC-4895-A967-9272EF6112BA}" destId="{F202F820-29CC-43B9-92A0-9EFB5FE461B4}" srcOrd="0" destOrd="0" presId="urn:microsoft.com/office/officeart/2005/8/layout/hierarchy3"/>
    <dgm:cxn modelId="{859B2D9A-3192-46CC-8677-EFB13966B422}" type="presOf" srcId="{808A0D36-C0A7-442C-9905-63E713614C59}" destId="{B5D96E5A-A087-4E1D-BD2B-9DB04E6D5D91}" srcOrd="0" destOrd="0" presId="urn:microsoft.com/office/officeart/2005/8/layout/hierarchy3"/>
    <dgm:cxn modelId="{E6769A10-B863-4C7C-9015-CB27F9BFC633}" type="presOf" srcId="{3F82F47F-2564-44E1-ADE0-65792BC0CE81}" destId="{B6980640-906B-4267-BC37-E65C9D659708}" srcOrd="0" destOrd="0" presId="urn:microsoft.com/office/officeart/2005/8/layout/hierarchy3"/>
    <dgm:cxn modelId="{2619453A-F744-4920-852E-4D1E867A7E47}" type="presOf" srcId="{50FF8522-6980-4DFC-ABB0-B686FBCB6FC3}" destId="{690C0484-2D50-4914-9599-526B9F2D364F}" srcOrd="0" destOrd="0" presId="urn:microsoft.com/office/officeart/2005/8/layout/hierarchy3"/>
    <dgm:cxn modelId="{A02DC7C4-BBB7-4222-8C5A-D982657E1BBA}" srcId="{FC9D8059-D2E0-4C91-8D8D-A79D1FB79854}" destId="{808A0D36-C0A7-442C-9905-63E713614C59}" srcOrd="0" destOrd="0" parTransId="{9A146820-8DA6-4ECD-AE57-ED6243E50C27}" sibTransId="{1171BF9A-2151-4491-A45E-D0B29CD518EC}"/>
    <dgm:cxn modelId="{6757B29C-76CE-4CCB-A875-4642B575AC0C}" type="presOf" srcId="{6C1F8594-F33C-4A11-9210-BBB3E8160238}" destId="{08BE8033-632D-40A1-AE36-50C8206EC32F}" srcOrd="0" destOrd="0" presId="urn:microsoft.com/office/officeart/2005/8/layout/hierarchy3"/>
    <dgm:cxn modelId="{2EBF719D-2179-48FF-B247-06E833B69796}" type="presOf" srcId="{3EF2C014-B73F-49AA-B9F5-85EF414C78BC}" destId="{77E29755-FE4B-40EC-AC6B-5B751C29FDE6}" srcOrd="0" destOrd="0" presId="urn:microsoft.com/office/officeart/2005/8/layout/hierarchy3"/>
    <dgm:cxn modelId="{EFCF41D5-4427-4E98-958F-C71575232622}" srcId="{FC9D8059-D2E0-4C91-8D8D-A79D1FB79854}" destId="{AAC1B35D-D15D-4B3A-840F-2A964D89ED22}" srcOrd="1" destOrd="0" parTransId="{3EF2C014-B73F-49AA-B9F5-85EF414C78BC}" sibTransId="{25EB1D98-CC04-43F5-A064-3365DDD16BDC}"/>
    <dgm:cxn modelId="{7EBC3877-6E3A-4D6D-9F6F-C847168E3833}" srcId="{FC9D8059-D2E0-4C91-8D8D-A79D1FB79854}" destId="{50FF8522-6980-4DFC-ABB0-B686FBCB6FC3}" srcOrd="2" destOrd="0" parTransId="{3F82F47F-2564-44E1-ADE0-65792BC0CE81}" sibTransId="{EDC5112F-3B7E-4FDC-ABBC-62EB10CBCFA0}"/>
    <dgm:cxn modelId="{B26A1E16-EDC6-4E52-BD32-4366C1A89D28}" type="presOf" srcId="{FC9D8059-D2E0-4C91-8D8D-A79D1FB79854}" destId="{326860F1-B8CF-451E-A26A-39B929BC3F19}" srcOrd="1" destOrd="0" presId="urn:microsoft.com/office/officeart/2005/8/layout/hierarchy3"/>
    <dgm:cxn modelId="{6BF83668-BCF1-46D4-BF80-B745017566CB}" type="presParOf" srcId="{855749C9-25BC-45AC-B787-9457C050449F}" destId="{1E4DC371-F7C6-47CE-B90E-1AFFF13B3F0E}" srcOrd="0" destOrd="0" presId="urn:microsoft.com/office/officeart/2005/8/layout/hierarchy3"/>
    <dgm:cxn modelId="{46C812B5-CA8E-4814-B030-F62CFC7D6BF6}" type="presParOf" srcId="{1E4DC371-F7C6-47CE-B90E-1AFFF13B3F0E}" destId="{77B1561D-399D-4DFB-9AB8-7B690400EE7B}" srcOrd="0" destOrd="0" presId="urn:microsoft.com/office/officeart/2005/8/layout/hierarchy3"/>
    <dgm:cxn modelId="{26624ACE-A0B7-48CE-97F1-C96042D057A8}" type="presParOf" srcId="{77B1561D-399D-4DFB-9AB8-7B690400EE7B}" destId="{7A996C81-500F-4B1F-B5A4-1B476941A02A}" srcOrd="0" destOrd="0" presId="urn:microsoft.com/office/officeart/2005/8/layout/hierarchy3"/>
    <dgm:cxn modelId="{42FB4872-D3CA-4541-973F-5BA4E6761524}" type="presParOf" srcId="{77B1561D-399D-4DFB-9AB8-7B690400EE7B}" destId="{326860F1-B8CF-451E-A26A-39B929BC3F19}" srcOrd="1" destOrd="0" presId="urn:microsoft.com/office/officeart/2005/8/layout/hierarchy3"/>
    <dgm:cxn modelId="{BAF09137-8065-4D71-8DBA-BED15B7ED99A}" type="presParOf" srcId="{1E4DC371-F7C6-47CE-B90E-1AFFF13B3F0E}" destId="{2E4345B9-8324-4DBE-9681-CF7D074FAF45}" srcOrd="1" destOrd="0" presId="urn:microsoft.com/office/officeart/2005/8/layout/hierarchy3"/>
    <dgm:cxn modelId="{EE40762A-B79A-42A5-9243-0B33EC00C905}" type="presParOf" srcId="{2E4345B9-8324-4DBE-9681-CF7D074FAF45}" destId="{9971E873-05F1-4EAF-A9D9-BDBE047C5B80}" srcOrd="0" destOrd="0" presId="urn:microsoft.com/office/officeart/2005/8/layout/hierarchy3"/>
    <dgm:cxn modelId="{9FEFA06C-74AE-4648-8EBC-E72A5595E241}" type="presParOf" srcId="{2E4345B9-8324-4DBE-9681-CF7D074FAF45}" destId="{B5D96E5A-A087-4E1D-BD2B-9DB04E6D5D91}" srcOrd="1" destOrd="0" presId="urn:microsoft.com/office/officeart/2005/8/layout/hierarchy3"/>
    <dgm:cxn modelId="{8DB680F0-8882-4A2E-BED5-49E3434B6BED}" type="presParOf" srcId="{2E4345B9-8324-4DBE-9681-CF7D074FAF45}" destId="{77E29755-FE4B-40EC-AC6B-5B751C29FDE6}" srcOrd="2" destOrd="0" presId="urn:microsoft.com/office/officeart/2005/8/layout/hierarchy3"/>
    <dgm:cxn modelId="{6A40C23B-A9AF-44B4-9D7C-D55EC0489568}" type="presParOf" srcId="{2E4345B9-8324-4DBE-9681-CF7D074FAF45}" destId="{4EB90F03-304B-4C16-ADDF-4CD55C638018}" srcOrd="3" destOrd="0" presId="urn:microsoft.com/office/officeart/2005/8/layout/hierarchy3"/>
    <dgm:cxn modelId="{F0DCBEE7-F311-45A8-8771-064A7DFE9429}" type="presParOf" srcId="{2E4345B9-8324-4DBE-9681-CF7D074FAF45}" destId="{B6980640-906B-4267-BC37-E65C9D659708}" srcOrd="4" destOrd="0" presId="urn:microsoft.com/office/officeart/2005/8/layout/hierarchy3"/>
    <dgm:cxn modelId="{1FF57752-62FF-4B58-BD10-E0A28FA558A7}" type="presParOf" srcId="{2E4345B9-8324-4DBE-9681-CF7D074FAF45}" destId="{690C0484-2D50-4914-9599-526B9F2D364F}" srcOrd="5" destOrd="0" presId="urn:microsoft.com/office/officeart/2005/8/layout/hierarchy3"/>
    <dgm:cxn modelId="{F5624014-03FE-4D1B-98F9-82FD93F74C08}" type="presParOf" srcId="{2E4345B9-8324-4DBE-9681-CF7D074FAF45}" destId="{E27809A0-8E9E-43E7-A784-DECDAF534301}" srcOrd="6" destOrd="0" presId="urn:microsoft.com/office/officeart/2005/8/layout/hierarchy3"/>
    <dgm:cxn modelId="{57522648-91C1-416B-ADFF-77508E55336A}" type="presParOf" srcId="{2E4345B9-8324-4DBE-9681-CF7D074FAF45}" destId="{08BE8033-632D-40A1-AE36-50C8206EC32F}" srcOrd="7" destOrd="0" presId="urn:microsoft.com/office/officeart/2005/8/layout/hierarchy3"/>
    <dgm:cxn modelId="{C3D69A84-DF3E-4405-AE8F-0B574CA7C68B}" type="presParOf" srcId="{2E4345B9-8324-4DBE-9681-CF7D074FAF45}" destId="{F202F820-29CC-43B9-92A0-9EFB5FE461B4}" srcOrd="8" destOrd="0" presId="urn:microsoft.com/office/officeart/2005/8/layout/hierarchy3"/>
    <dgm:cxn modelId="{864B6B63-2F9A-4FB0-AB6C-2DAC428BEE00}" type="presParOf" srcId="{2E4345B9-8324-4DBE-9681-CF7D074FAF45}" destId="{032C0406-0224-4CFF-8BA3-B99C92A3A988}" srcOrd="9" destOrd="0" presId="urn:microsoft.com/office/officeart/2005/8/layout/hierarchy3"/>
    <dgm:cxn modelId="{405377B6-D556-4CF8-8243-9F8E7BE7029A}" type="presParOf" srcId="{2E4345B9-8324-4DBE-9681-CF7D074FAF45}" destId="{0B30F400-D782-4F25-B083-FDFF153A5718}" srcOrd="10" destOrd="0" presId="urn:microsoft.com/office/officeart/2005/8/layout/hierarchy3"/>
    <dgm:cxn modelId="{79A680A1-3D98-4A5D-AD7E-73A5B7D85B11}" type="presParOf" srcId="{2E4345B9-8324-4DBE-9681-CF7D074FAF45}" destId="{732CCACE-A227-4B43-84D9-9CAF7A21B286}"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3200" dirty="0" smtClean="0">
              <a:solidFill>
                <a:srgbClr val="C00000"/>
              </a:solidFill>
              <a:latin typeface="Arial" pitchFamily="34" charset="0"/>
              <a:cs typeface="Arial" pitchFamily="34" charset="0"/>
            </a:rPr>
            <a:t>What are best practices?</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08A0D36-C0A7-442C-9905-63E713614C59}">
      <dgm:prSet phldrT="[Text]" custT="1"/>
      <dgm:spPr/>
      <dgm:t>
        <a:bodyPr/>
        <a:lstStyle/>
        <a:p>
          <a:r>
            <a:rPr lang="en-US" sz="2200" dirty="0" smtClean="0">
              <a:latin typeface="Arial" pitchFamily="34" charset="0"/>
              <a:cs typeface="Arial" pitchFamily="34" charset="0"/>
            </a:rPr>
            <a:t>Projects have an impact on the immediate neighborhood</a:t>
          </a:r>
          <a:endParaRPr lang="en-US" sz="2200" dirty="0">
            <a:latin typeface="Arial" pitchFamily="34" charset="0"/>
            <a:cs typeface="Arial" pitchFamily="34" charset="0"/>
          </a:endParaRPr>
        </a:p>
      </dgm:t>
    </dgm:pt>
    <dgm:pt modelId="{9A146820-8DA6-4ECD-AE57-ED6243E50C27}" type="parTrans" cxnId="{A02DC7C4-BBB7-4222-8C5A-D982657E1BBA}">
      <dgm:prSet/>
      <dgm:spPr/>
      <dgm:t>
        <a:bodyPr/>
        <a:lstStyle/>
        <a:p>
          <a:endParaRPr lang="en-US"/>
        </a:p>
      </dgm:t>
    </dgm:pt>
    <dgm:pt modelId="{1171BF9A-2151-4491-A45E-D0B29CD518EC}" type="sibTrans" cxnId="{A02DC7C4-BBB7-4222-8C5A-D982657E1BBA}">
      <dgm:prSet/>
      <dgm:spPr/>
      <dgm:t>
        <a:bodyPr/>
        <a:lstStyle/>
        <a:p>
          <a:endParaRPr lang="en-US"/>
        </a:p>
      </dgm:t>
    </dgm:pt>
    <dgm:pt modelId="{00DD3D3F-0815-4BE4-8C3A-30952B1636FA}">
      <dgm:prSet custT="1"/>
      <dgm:spPr/>
      <dgm:t>
        <a:bodyPr/>
        <a:lstStyle/>
        <a:p>
          <a:r>
            <a:rPr lang="en-US" sz="2200" dirty="0" smtClean="0">
              <a:latin typeface="Arial" pitchFamily="34" charset="0"/>
              <a:cs typeface="Arial" pitchFamily="34" charset="0"/>
            </a:rPr>
            <a:t>The partner is committed to YouthBuild’s training mission</a:t>
          </a:r>
        </a:p>
      </dgm:t>
    </dgm:pt>
    <dgm:pt modelId="{2042ADB7-B9E8-4640-B08D-6C86C254EE68}" type="parTrans" cxnId="{402DDE3E-9FB2-4147-8CF6-6685A107101F}">
      <dgm:prSet/>
      <dgm:spPr/>
      <dgm:t>
        <a:bodyPr/>
        <a:lstStyle/>
        <a:p>
          <a:endParaRPr lang="en-US"/>
        </a:p>
      </dgm:t>
    </dgm:pt>
    <dgm:pt modelId="{8CC6D076-BD8B-43AB-94ED-45E5CE6A10B4}" type="sibTrans" cxnId="{402DDE3E-9FB2-4147-8CF6-6685A107101F}">
      <dgm:prSet/>
      <dgm:spPr/>
      <dgm:t>
        <a:bodyPr/>
        <a:lstStyle/>
        <a:p>
          <a:endParaRPr lang="en-US"/>
        </a:p>
      </dgm:t>
    </dgm:pt>
    <dgm:pt modelId="{AB89E62D-8333-429C-A05C-9432950B0D2E}">
      <dgm:prSet custT="1"/>
      <dgm:spPr/>
      <dgm:t>
        <a:bodyPr/>
        <a:lstStyle/>
        <a:p>
          <a:r>
            <a:rPr lang="en-US" sz="2200" dirty="0" smtClean="0">
              <a:latin typeface="Arial" pitchFamily="34" charset="0"/>
              <a:cs typeface="Arial" pitchFamily="34" charset="0"/>
            </a:rPr>
            <a:t>Construction staff are not involved in mental toughness</a:t>
          </a:r>
        </a:p>
      </dgm:t>
    </dgm:pt>
    <dgm:pt modelId="{4BF405CA-B08B-4660-AE76-A8629968D2A8}" type="parTrans" cxnId="{064A45DE-2BD4-4941-BD5C-5FAF10B0B832}">
      <dgm:prSet/>
      <dgm:spPr/>
      <dgm:t>
        <a:bodyPr/>
        <a:lstStyle/>
        <a:p>
          <a:endParaRPr lang="en-US"/>
        </a:p>
      </dgm:t>
    </dgm:pt>
    <dgm:pt modelId="{5A466CD2-7FEC-4624-85E4-5EE73D31AED3}" type="sibTrans" cxnId="{064A45DE-2BD4-4941-BD5C-5FAF10B0B832}">
      <dgm:prSet/>
      <dgm:spPr/>
      <dgm:t>
        <a:bodyPr/>
        <a:lstStyle/>
        <a:p>
          <a:endParaRPr lang="en-US"/>
        </a:p>
      </dgm:t>
    </dgm:pt>
    <dgm:pt modelId="{F3B12A7C-37FD-4432-A351-26474ECF9705}">
      <dgm:prSet custT="1"/>
      <dgm:spPr/>
      <dgm:t>
        <a:bodyPr/>
        <a:lstStyle/>
        <a:p>
          <a:r>
            <a:rPr lang="en-US" sz="2200" dirty="0" smtClean="0">
              <a:latin typeface="Arial" pitchFamily="34" charset="0"/>
              <a:cs typeface="Arial" pitchFamily="34" charset="0"/>
            </a:rPr>
            <a:t>The project will accommodate the program cohort </a:t>
          </a:r>
        </a:p>
      </dgm:t>
    </dgm:pt>
    <dgm:pt modelId="{F3F9E3F7-FDE7-42C4-83D6-53B58DEA648A}" type="parTrans" cxnId="{EAC7E52F-DF9F-4ADB-B320-DCEF9ACBFF28}">
      <dgm:prSet/>
      <dgm:spPr/>
      <dgm:t>
        <a:bodyPr/>
        <a:lstStyle/>
        <a:p>
          <a:endParaRPr lang="en-US"/>
        </a:p>
      </dgm:t>
    </dgm:pt>
    <dgm:pt modelId="{1512505D-53FA-4690-ADC7-D8FC91733EA6}" type="sibTrans" cxnId="{EAC7E52F-DF9F-4ADB-B320-DCEF9ACBFF28}">
      <dgm:prSet/>
      <dgm:spPr/>
      <dgm:t>
        <a:bodyPr/>
        <a:lstStyle/>
        <a:p>
          <a:endParaRPr lang="en-US"/>
        </a:p>
      </dgm:t>
    </dgm:pt>
    <dgm:pt modelId="{37DE9C94-B439-4513-A0B2-93DA6629BFE7}">
      <dgm:prSet custT="1"/>
      <dgm:spPr/>
      <dgm:t>
        <a:bodyPr/>
        <a:lstStyle/>
        <a:p>
          <a:r>
            <a:rPr lang="en-US" sz="2200" dirty="0" smtClean="0">
              <a:latin typeface="Arial" pitchFamily="34" charset="0"/>
              <a:cs typeface="Arial" pitchFamily="34" charset="0"/>
            </a:rPr>
            <a:t>Participants allowed 1 hour lunches</a:t>
          </a:r>
        </a:p>
      </dgm:t>
    </dgm:pt>
    <dgm:pt modelId="{2DFAC85D-23ED-45ED-9BC5-9C8CE0793705}" type="parTrans" cxnId="{82A96133-E003-4CEE-AD5D-300E2A9A571A}">
      <dgm:prSet/>
      <dgm:spPr/>
      <dgm:t>
        <a:bodyPr/>
        <a:lstStyle/>
        <a:p>
          <a:endParaRPr lang="en-US"/>
        </a:p>
      </dgm:t>
    </dgm:pt>
    <dgm:pt modelId="{B5116E9D-9B08-4255-8E10-C2455232ED90}" type="sibTrans" cxnId="{82A96133-E003-4CEE-AD5D-300E2A9A571A}">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44504" custScaleY="145766"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 modelId="{9971E873-05F1-4EAF-A9D9-BDBE047C5B80}" type="pres">
      <dgm:prSet presAssocID="{9A146820-8DA6-4ECD-AE57-ED6243E50C27}" presName="Name13" presStyleLbl="parChTrans1D2" presStyleIdx="0" presStyleCnt="5"/>
      <dgm:spPr/>
      <dgm:t>
        <a:bodyPr/>
        <a:lstStyle/>
        <a:p>
          <a:endParaRPr lang="en-US"/>
        </a:p>
      </dgm:t>
    </dgm:pt>
    <dgm:pt modelId="{B5D96E5A-A087-4E1D-BD2B-9DB04E6D5D91}" type="pres">
      <dgm:prSet presAssocID="{808A0D36-C0A7-442C-9905-63E713614C59}" presName="childText" presStyleLbl="bgAcc1" presStyleIdx="0" presStyleCnt="5" custScaleX="618333" custLinFactNeighborX="5839" custLinFactNeighborY="3802">
        <dgm:presLayoutVars>
          <dgm:bulletEnabled val="1"/>
        </dgm:presLayoutVars>
      </dgm:prSet>
      <dgm:spPr/>
      <dgm:t>
        <a:bodyPr/>
        <a:lstStyle/>
        <a:p>
          <a:endParaRPr lang="en-US"/>
        </a:p>
      </dgm:t>
    </dgm:pt>
    <dgm:pt modelId="{F92091AD-28D0-44E5-B14A-4F8320977344}" type="pres">
      <dgm:prSet presAssocID="{2042ADB7-B9E8-4640-B08D-6C86C254EE68}" presName="Name13" presStyleLbl="parChTrans1D2" presStyleIdx="1" presStyleCnt="5"/>
      <dgm:spPr/>
      <dgm:t>
        <a:bodyPr/>
        <a:lstStyle/>
        <a:p>
          <a:endParaRPr lang="en-US"/>
        </a:p>
      </dgm:t>
    </dgm:pt>
    <dgm:pt modelId="{ACBD9EC9-3020-41D7-914B-0DA89EF7AB31}" type="pres">
      <dgm:prSet presAssocID="{00DD3D3F-0815-4BE4-8C3A-30952B1636FA}" presName="childText" presStyleLbl="bgAcc1" presStyleIdx="1" presStyleCnt="5" custScaleX="613453" custLinFactNeighborX="-465" custLinFactNeighborY="-4286">
        <dgm:presLayoutVars>
          <dgm:bulletEnabled val="1"/>
        </dgm:presLayoutVars>
      </dgm:prSet>
      <dgm:spPr/>
      <dgm:t>
        <a:bodyPr/>
        <a:lstStyle/>
        <a:p>
          <a:endParaRPr lang="en-US"/>
        </a:p>
      </dgm:t>
    </dgm:pt>
    <dgm:pt modelId="{F9B0CB14-30A2-45FB-B5AA-39553E577CF6}" type="pres">
      <dgm:prSet presAssocID="{4BF405CA-B08B-4660-AE76-A8629968D2A8}" presName="Name13" presStyleLbl="parChTrans1D2" presStyleIdx="2" presStyleCnt="5"/>
      <dgm:spPr/>
      <dgm:t>
        <a:bodyPr/>
        <a:lstStyle/>
        <a:p>
          <a:endParaRPr lang="en-US"/>
        </a:p>
      </dgm:t>
    </dgm:pt>
    <dgm:pt modelId="{5AA29D6E-161F-4F32-B0AD-60AFB627DA14}" type="pres">
      <dgm:prSet presAssocID="{AB89E62D-8333-429C-A05C-9432950B0D2E}" presName="childText" presStyleLbl="bgAcc1" presStyleIdx="2" presStyleCnt="5" custScaleX="621848">
        <dgm:presLayoutVars>
          <dgm:bulletEnabled val="1"/>
        </dgm:presLayoutVars>
      </dgm:prSet>
      <dgm:spPr/>
      <dgm:t>
        <a:bodyPr/>
        <a:lstStyle/>
        <a:p>
          <a:endParaRPr lang="en-US"/>
        </a:p>
      </dgm:t>
    </dgm:pt>
    <dgm:pt modelId="{EA4EA344-BEA1-4F2D-99C3-507AFC5C34C2}" type="pres">
      <dgm:prSet presAssocID="{F3F9E3F7-FDE7-42C4-83D6-53B58DEA648A}" presName="Name13" presStyleLbl="parChTrans1D2" presStyleIdx="3" presStyleCnt="5"/>
      <dgm:spPr/>
      <dgm:t>
        <a:bodyPr/>
        <a:lstStyle/>
        <a:p>
          <a:endParaRPr lang="en-US"/>
        </a:p>
      </dgm:t>
    </dgm:pt>
    <dgm:pt modelId="{ED149519-FEFE-446D-B000-0353EE18F7AA}" type="pres">
      <dgm:prSet presAssocID="{F3B12A7C-37FD-4432-A351-26474ECF9705}" presName="childText" presStyleLbl="bgAcc1" presStyleIdx="3" presStyleCnt="5" custScaleX="617403">
        <dgm:presLayoutVars>
          <dgm:bulletEnabled val="1"/>
        </dgm:presLayoutVars>
      </dgm:prSet>
      <dgm:spPr/>
      <dgm:t>
        <a:bodyPr/>
        <a:lstStyle/>
        <a:p>
          <a:endParaRPr lang="en-US"/>
        </a:p>
      </dgm:t>
    </dgm:pt>
    <dgm:pt modelId="{2D41451F-B5F0-47DE-B69F-314D39E58CDD}" type="pres">
      <dgm:prSet presAssocID="{2DFAC85D-23ED-45ED-9BC5-9C8CE0793705}" presName="Name13" presStyleLbl="parChTrans1D2" presStyleIdx="4" presStyleCnt="5"/>
      <dgm:spPr/>
      <dgm:t>
        <a:bodyPr/>
        <a:lstStyle/>
        <a:p>
          <a:endParaRPr lang="en-US"/>
        </a:p>
      </dgm:t>
    </dgm:pt>
    <dgm:pt modelId="{4EC9F944-E8E1-4E5B-94EC-648357F19DFA}" type="pres">
      <dgm:prSet presAssocID="{37DE9C94-B439-4513-A0B2-93DA6629BFE7}" presName="childText" presStyleLbl="bgAcc1" presStyleIdx="4" presStyleCnt="5" custScaleX="613902">
        <dgm:presLayoutVars>
          <dgm:bulletEnabled val="1"/>
        </dgm:presLayoutVars>
      </dgm:prSet>
      <dgm:spPr/>
      <dgm:t>
        <a:bodyPr/>
        <a:lstStyle/>
        <a:p>
          <a:endParaRPr lang="en-US"/>
        </a:p>
      </dgm:t>
    </dgm:pt>
  </dgm:ptLst>
  <dgm:cxnLst>
    <dgm:cxn modelId="{ED31D00E-15A0-4AA6-8194-E1ABAF9323F7}" type="presOf" srcId="{4BF405CA-B08B-4660-AE76-A8629968D2A8}" destId="{F9B0CB14-30A2-45FB-B5AA-39553E577CF6}"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82A96133-E003-4CEE-AD5D-300E2A9A571A}" srcId="{FC9D8059-D2E0-4C91-8D8D-A79D1FB79854}" destId="{37DE9C94-B439-4513-A0B2-93DA6629BFE7}" srcOrd="4" destOrd="0" parTransId="{2DFAC85D-23ED-45ED-9BC5-9C8CE0793705}" sibTransId="{B5116E9D-9B08-4255-8E10-C2455232ED90}"/>
    <dgm:cxn modelId="{C936526C-00DE-4E05-B08B-A545B0E9A5C4}" type="presOf" srcId="{37DE9C94-B439-4513-A0B2-93DA6629BFE7}" destId="{4EC9F944-E8E1-4E5B-94EC-648357F19DFA}" srcOrd="0" destOrd="0" presId="urn:microsoft.com/office/officeart/2005/8/layout/hierarchy3"/>
    <dgm:cxn modelId="{CC963171-D0C6-413D-B230-8A5015C73BF8}" type="presOf" srcId="{FC9D8059-D2E0-4C91-8D8D-A79D1FB79854}" destId="{7A996C81-500F-4B1F-B5A4-1B476941A02A}" srcOrd="0" destOrd="0" presId="urn:microsoft.com/office/officeart/2005/8/layout/hierarchy3"/>
    <dgm:cxn modelId="{DAD78404-8C4C-4101-BAC7-6B014EB6508C}" type="presOf" srcId="{9A146820-8DA6-4ECD-AE57-ED6243E50C27}" destId="{9971E873-05F1-4EAF-A9D9-BDBE047C5B80}" srcOrd="0" destOrd="0" presId="urn:microsoft.com/office/officeart/2005/8/layout/hierarchy3"/>
    <dgm:cxn modelId="{402DDE3E-9FB2-4147-8CF6-6685A107101F}" srcId="{FC9D8059-D2E0-4C91-8D8D-A79D1FB79854}" destId="{00DD3D3F-0815-4BE4-8C3A-30952B1636FA}" srcOrd="1" destOrd="0" parTransId="{2042ADB7-B9E8-4640-B08D-6C86C254EE68}" sibTransId="{8CC6D076-BD8B-43AB-94ED-45E5CE6A10B4}"/>
    <dgm:cxn modelId="{EAC7E52F-DF9F-4ADB-B320-DCEF9ACBFF28}" srcId="{FC9D8059-D2E0-4C91-8D8D-A79D1FB79854}" destId="{F3B12A7C-37FD-4432-A351-26474ECF9705}" srcOrd="3" destOrd="0" parTransId="{F3F9E3F7-FDE7-42C4-83D6-53B58DEA648A}" sibTransId="{1512505D-53FA-4690-ADC7-D8FC91733EA6}"/>
    <dgm:cxn modelId="{99C022C8-BC00-4009-B115-681AE7E31AE5}" type="presOf" srcId="{808A0D36-C0A7-442C-9905-63E713614C59}" destId="{B5D96E5A-A087-4E1D-BD2B-9DB04E6D5D91}" srcOrd="0" destOrd="0" presId="urn:microsoft.com/office/officeart/2005/8/layout/hierarchy3"/>
    <dgm:cxn modelId="{D0DD296D-4F8B-4847-95E8-ABE46624AD9E}" type="presOf" srcId="{FC9D8059-D2E0-4C91-8D8D-A79D1FB79854}" destId="{326860F1-B8CF-451E-A26A-39B929BC3F19}" srcOrd="1" destOrd="0" presId="urn:microsoft.com/office/officeart/2005/8/layout/hierarchy3"/>
    <dgm:cxn modelId="{7894053C-5ED3-4188-A78B-07B0349FDBC0}" type="presOf" srcId="{F3F9E3F7-FDE7-42C4-83D6-53B58DEA648A}" destId="{EA4EA344-BEA1-4F2D-99C3-507AFC5C34C2}" srcOrd="0" destOrd="0" presId="urn:microsoft.com/office/officeart/2005/8/layout/hierarchy3"/>
    <dgm:cxn modelId="{219EDCE6-790F-4EAF-837D-C98694977F4F}" type="presOf" srcId="{2042ADB7-B9E8-4640-B08D-6C86C254EE68}" destId="{F92091AD-28D0-44E5-B14A-4F8320977344}" srcOrd="0" destOrd="0" presId="urn:microsoft.com/office/officeart/2005/8/layout/hierarchy3"/>
    <dgm:cxn modelId="{6BBE090F-4FC4-45DD-9F41-950B36CE75B7}" type="presOf" srcId="{00DD3D3F-0815-4BE4-8C3A-30952B1636FA}" destId="{ACBD9EC9-3020-41D7-914B-0DA89EF7AB31}" srcOrd="0" destOrd="0" presId="urn:microsoft.com/office/officeart/2005/8/layout/hierarchy3"/>
    <dgm:cxn modelId="{A02DC7C4-BBB7-4222-8C5A-D982657E1BBA}" srcId="{FC9D8059-D2E0-4C91-8D8D-A79D1FB79854}" destId="{808A0D36-C0A7-442C-9905-63E713614C59}" srcOrd="0" destOrd="0" parTransId="{9A146820-8DA6-4ECD-AE57-ED6243E50C27}" sibTransId="{1171BF9A-2151-4491-A45E-D0B29CD518EC}"/>
    <dgm:cxn modelId="{064A45DE-2BD4-4941-BD5C-5FAF10B0B832}" srcId="{FC9D8059-D2E0-4C91-8D8D-A79D1FB79854}" destId="{AB89E62D-8333-429C-A05C-9432950B0D2E}" srcOrd="2" destOrd="0" parTransId="{4BF405CA-B08B-4660-AE76-A8629968D2A8}" sibTransId="{5A466CD2-7FEC-4624-85E4-5EE73D31AED3}"/>
    <dgm:cxn modelId="{CBA57C84-BCFD-4D84-8FDF-CAD8CE6FC229}" type="presOf" srcId="{2DFAC85D-23ED-45ED-9BC5-9C8CE0793705}" destId="{2D41451F-B5F0-47DE-B69F-314D39E58CDD}" srcOrd="0" destOrd="0" presId="urn:microsoft.com/office/officeart/2005/8/layout/hierarchy3"/>
    <dgm:cxn modelId="{ABF9C3C7-60BF-47EE-82FB-1FF529653B97}" type="presOf" srcId="{F3B12A7C-37FD-4432-A351-26474ECF9705}" destId="{ED149519-FEFE-446D-B000-0353EE18F7AA}" srcOrd="0" destOrd="0" presId="urn:microsoft.com/office/officeart/2005/8/layout/hierarchy3"/>
    <dgm:cxn modelId="{6BBFEFDE-4F48-4357-9768-BC5302B60BD3}" type="presOf" srcId="{9F318CA6-08AB-4ABE-B349-676605B65D6C}" destId="{855749C9-25BC-45AC-B787-9457C050449F}" srcOrd="0" destOrd="0" presId="urn:microsoft.com/office/officeart/2005/8/layout/hierarchy3"/>
    <dgm:cxn modelId="{6E483A3C-C508-45E1-A058-85029E098D18}" type="presOf" srcId="{AB89E62D-8333-429C-A05C-9432950B0D2E}" destId="{5AA29D6E-161F-4F32-B0AD-60AFB627DA14}" srcOrd="0" destOrd="0" presId="urn:microsoft.com/office/officeart/2005/8/layout/hierarchy3"/>
    <dgm:cxn modelId="{19F866C8-D7A4-42E5-8689-BF6280D283DA}" type="presParOf" srcId="{855749C9-25BC-45AC-B787-9457C050449F}" destId="{1E4DC371-F7C6-47CE-B90E-1AFFF13B3F0E}" srcOrd="0" destOrd="0" presId="urn:microsoft.com/office/officeart/2005/8/layout/hierarchy3"/>
    <dgm:cxn modelId="{490BEC88-3B49-407A-8A2E-935F7750F05C}" type="presParOf" srcId="{1E4DC371-F7C6-47CE-B90E-1AFFF13B3F0E}" destId="{77B1561D-399D-4DFB-9AB8-7B690400EE7B}" srcOrd="0" destOrd="0" presId="urn:microsoft.com/office/officeart/2005/8/layout/hierarchy3"/>
    <dgm:cxn modelId="{BA7BC1C7-D7AF-47D4-9A6E-931A43CA108B}" type="presParOf" srcId="{77B1561D-399D-4DFB-9AB8-7B690400EE7B}" destId="{7A996C81-500F-4B1F-B5A4-1B476941A02A}" srcOrd="0" destOrd="0" presId="urn:microsoft.com/office/officeart/2005/8/layout/hierarchy3"/>
    <dgm:cxn modelId="{2F9AEC05-92C4-4849-9677-1A936F0A1B60}" type="presParOf" srcId="{77B1561D-399D-4DFB-9AB8-7B690400EE7B}" destId="{326860F1-B8CF-451E-A26A-39B929BC3F19}" srcOrd="1" destOrd="0" presId="urn:microsoft.com/office/officeart/2005/8/layout/hierarchy3"/>
    <dgm:cxn modelId="{DE17E716-CE34-4CF4-B026-9713041DF6DE}" type="presParOf" srcId="{1E4DC371-F7C6-47CE-B90E-1AFFF13B3F0E}" destId="{2E4345B9-8324-4DBE-9681-CF7D074FAF45}" srcOrd="1" destOrd="0" presId="urn:microsoft.com/office/officeart/2005/8/layout/hierarchy3"/>
    <dgm:cxn modelId="{78629B62-028B-4369-AE8F-F6B5E8EF57F9}" type="presParOf" srcId="{2E4345B9-8324-4DBE-9681-CF7D074FAF45}" destId="{9971E873-05F1-4EAF-A9D9-BDBE047C5B80}" srcOrd="0" destOrd="0" presId="urn:microsoft.com/office/officeart/2005/8/layout/hierarchy3"/>
    <dgm:cxn modelId="{7DDF56DC-F2B2-49F0-9328-085F7316A778}" type="presParOf" srcId="{2E4345B9-8324-4DBE-9681-CF7D074FAF45}" destId="{B5D96E5A-A087-4E1D-BD2B-9DB04E6D5D91}" srcOrd="1" destOrd="0" presId="urn:microsoft.com/office/officeart/2005/8/layout/hierarchy3"/>
    <dgm:cxn modelId="{4FF757DA-D5D2-4B6A-9264-93E8B5193D7B}" type="presParOf" srcId="{2E4345B9-8324-4DBE-9681-CF7D074FAF45}" destId="{F92091AD-28D0-44E5-B14A-4F8320977344}" srcOrd="2" destOrd="0" presId="urn:microsoft.com/office/officeart/2005/8/layout/hierarchy3"/>
    <dgm:cxn modelId="{E45BA7DB-55A2-4A9A-9F3B-C32795F63E98}" type="presParOf" srcId="{2E4345B9-8324-4DBE-9681-CF7D074FAF45}" destId="{ACBD9EC9-3020-41D7-914B-0DA89EF7AB31}" srcOrd="3" destOrd="0" presId="urn:microsoft.com/office/officeart/2005/8/layout/hierarchy3"/>
    <dgm:cxn modelId="{DAE5DEF9-114F-47D9-BC62-CFD7E307680F}" type="presParOf" srcId="{2E4345B9-8324-4DBE-9681-CF7D074FAF45}" destId="{F9B0CB14-30A2-45FB-B5AA-39553E577CF6}" srcOrd="4" destOrd="0" presId="urn:microsoft.com/office/officeart/2005/8/layout/hierarchy3"/>
    <dgm:cxn modelId="{D464F138-04DA-4209-AF06-631DA6841528}" type="presParOf" srcId="{2E4345B9-8324-4DBE-9681-CF7D074FAF45}" destId="{5AA29D6E-161F-4F32-B0AD-60AFB627DA14}" srcOrd="5" destOrd="0" presId="urn:microsoft.com/office/officeart/2005/8/layout/hierarchy3"/>
    <dgm:cxn modelId="{64A0652D-7DB1-47EA-8627-4CEE3B1E59E9}" type="presParOf" srcId="{2E4345B9-8324-4DBE-9681-CF7D074FAF45}" destId="{EA4EA344-BEA1-4F2D-99C3-507AFC5C34C2}" srcOrd="6" destOrd="0" presId="urn:microsoft.com/office/officeart/2005/8/layout/hierarchy3"/>
    <dgm:cxn modelId="{3FDA79EF-FAB8-4A72-8930-8F30906FFA25}" type="presParOf" srcId="{2E4345B9-8324-4DBE-9681-CF7D074FAF45}" destId="{ED149519-FEFE-446D-B000-0353EE18F7AA}" srcOrd="7" destOrd="0" presId="urn:microsoft.com/office/officeart/2005/8/layout/hierarchy3"/>
    <dgm:cxn modelId="{462040B2-A9B3-4709-AE41-8551817FF3B9}" type="presParOf" srcId="{2E4345B9-8324-4DBE-9681-CF7D074FAF45}" destId="{2D41451F-B5F0-47DE-B69F-314D39E58CDD}" srcOrd="8" destOrd="0" presId="urn:microsoft.com/office/officeart/2005/8/layout/hierarchy3"/>
    <dgm:cxn modelId="{5426BB05-01AD-460D-B9DF-74B0B9C775FB}" type="presParOf" srcId="{2E4345B9-8324-4DBE-9681-CF7D074FAF45}" destId="{4EC9F944-E8E1-4E5B-94EC-648357F19DF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000" dirty="0" smtClean="0">
              <a:solidFill>
                <a:srgbClr val="C00000"/>
              </a:solidFill>
              <a:latin typeface="Arial" pitchFamily="34" charset="0"/>
              <a:cs typeface="Arial" pitchFamily="34" charset="0"/>
            </a:rPr>
            <a:t>What other vocational training opportunities would enhance your construction component?</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08A0D36-C0A7-442C-9905-63E713614C59}">
      <dgm:prSet phldrT="[Text]" custT="1"/>
      <dgm:spPr/>
      <dgm:t>
        <a:bodyPr/>
        <a:lstStyle/>
        <a:p>
          <a:r>
            <a:rPr lang="en-US" sz="2200" dirty="0" smtClean="0">
              <a:latin typeface="Arial" pitchFamily="34" charset="0"/>
              <a:cs typeface="Arial" pitchFamily="34" charset="0"/>
            </a:rPr>
            <a:t>Green building</a:t>
          </a:r>
          <a:endParaRPr lang="en-US" sz="2200" dirty="0">
            <a:latin typeface="Arial" pitchFamily="34" charset="0"/>
            <a:cs typeface="Arial" pitchFamily="34" charset="0"/>
          </a:endParaRPr>
        </a:p>
      </dgm:t>
    </dgm:pt>
    <dgm:pt modelId="{9A146820-8DA6-4ECD-AE57-ED6243E50C27}" type="parTrans" cxnId="{A02DC7C4-BBB7-4222-8C5A-D982657E1BBA}">
      <dgm:prSet/>
      <dgm:spPr/>
      <dgm:t>
        <a:bodyPr/>
        <a:lstStyle/>
        <a:p>
          <a:endParaRPr lang="en-US"/>
        </a:p>
      </dgm:t>
    </dgm:pt>
    <dgm:pt modelId="{1171BF9A-2151-4491-A45E-D0B29CD518EC}" type="sibTrans" cxnId="{A02DC7C4-BBB7-4222-8C5A-D982657E1BBA}">
      <dgm:prSet/>
      <dgm:spPr/>
      <dgm:t>
        <a:bodyPr/>
        <a:lstStyle/>
        <a:p>
          <a:endParaRPr lang="en-US"/>
        </a:p>
      </dgm:t>
    </dgm:pt>
    <dgm:pt modelId="{CB05316F-F05E-4DC7-8AAD-4DFDCE81C526}">
      <dgm:prSet custT="1"/>
      <dgm:spPr/>
      <dgm:t>
        <a:bodyPr/>
        <a:lstStyle/>
        <a:p>
          <a:r>
            <a:rPr lang="en-US" sz="2200" dirty="0" smtClean="0">
              <a:latin typeface="Arial" pitchFamily="34" charset="0"/>
              <a:cs typeface="Arial" pitchFamily="34" charset="0"/>
            </a:rPr>
            <a:t>Radon</a:t>
          </a:r>
        </a:p>
      </dgm:t>
    </dgm:pt>
    <dgm:pt modelId="{CBC17B8B-14AC-47D7-A2FA-E5A4C78EF0BB}" type="parTrans" cxnId="{577B8E49-05C5-4A34-B76A-A10D698B9E24}">
      <dgm:prSet/>
      <dgm:spPr/>
      <dgm:t>
        <a:bodyPr/>
        <a:lstStyle/>
        <a:p>
          <a:endParaRPr lang="en-US"/>
        </a:p>
      </dgm:t>
    </dgm:pt>
    <dgm:pt modelId="{1D13A326-1081-43A0-941F-B04A004A2AEC}" type="sibTrans" cxnId="{577B8E49-05C5-4A34-B76A-A10D698B9E24}">
      <dgm:prSet/>
      <dgm:spPr/>
      <dgm:t>
        <a:bodyPr/>
        <a:lstStyle/>
        <a:p>
          <a:endParaRPr lang="en-US"/>
        </a:p>
      </dgm:t>
    </dgm:pt>
    <dgm:pt modelId="{265C5DE7-213C-43E8-AE7B-45060D80EF67}">
      <dgm:prSet custT="1"/>
      <dgm:spPr/>
      <dgm:t>
        <a:bodyPr/>
        <a:lstStyle/>
        <a:p>
          <a:r>
            <a:rPr lang="en-US" sz="2200" dirty="0" smtClean="0">
              <a:latin typeface="Arial" pitchFamily="34" charset="0"/>
              <a:cs typeface="Arial" pitchFamily="34" charset="0"/>
            </a:rPr>
            <a:t>Deconstruction</a:t>
          </a:r>
        </a:p>
      </dgm:t>
    </dgm:pt>
    <dgm:pt modelId="{2E71CAEA-5F93-4628-9374-B717A3F0EEF0}" type="parTrans" cxnId="{DE91DE37-2BF2-4D6B-B84F-1843CD59DDD9}">
      <dgm:prSet/>
      <dgm:spPr/>
      <dgm:t>
        <a:bodyPr/>
        <a:lstStyle/>
        <a:p>
          <a:endParaRPr lang="en-US"/>
        </a:p>
      </dgm:t>
    </dgm:pt>
    <dgm:pt modelId="{A3787934-01CA-46C9-9E1C-A6E513060815}" type="sibTrans" cxnId="{DE91DE37-2BF2-4D6B-B84F-1843CD59DDD9}">
      <dgm:prSet/>
      <dgm:spPr/>
      <dgm:t>
        <a:bodyPr/>
        <a:lstStyle/>
        <a:p>
          <a:endParaRPr lang="en-US"/>
        </a:p>
      </dgm:t>
    </dgm:pt>
    <dgm:pt modelId="{7BE3DE50-69E4-42A1-98FB-C900E099BC78}">
      <dgm:prSet custT="1"/>
      <dgm:spPr/>
      <dgm:t>
        <a:bodyPr/>
        <a:lstStyle/>
        <a:p>
          <a:r>
            <a:rPr lang="en-US" sz="2200" dirty="0" smtClean="0">
              <a:latin typeface="Arial" pitchFamily="34" charset="0"/>
              <a:cs typeface="Arial" pitchFamily="34" charset="0"/>
            </a:rPr>
            <a:t>Preservation</a:t>
          </a:r>
        </a:p>
      </dgm:t>
    </dgm:pt>
    <dgm:pt modelId="{16506B59-739C-4767-A6EC-EDB6C012D0D0}" type="parTrans" cxnId="{B8F0D368-2A6B-40FC-80C6-D42524957AFF}">
      <dgm:prSet/>
      <dgm:spPr/>
      <dgm:t>
        <a:bodyPr/>
        <a:lstStyle/>
        <a:p>
          <a:endParaRPr lang="en-US"/>
        </a:p>
      </dgm:t>
    </dgm:pt>
    <dgm:pt modelId="{C1340DDA-E9DF-49DF-BCC2-46DF1DBD093F}" type="sibTrans" cxnId="{B8F0D368-2A6B-40FC-80C6-D42524957AFF}">
      <dgm:prSet/>
      <dgm:spPr/>
      <dgm:t>
        <a:bodyPr/>
        <a:lstStyle/>
        <a:p>
          <a:endParaRPr lang="en-US"/>
        </a:p>
      </dgm:t>
    </dgm:pt>
    <dgm:pt modelId="{425190F0-87C2-4DF4-8FBF-A5064FD81EB9}">
      <dgm:prSet custT="1"/>
      <dgm:spPr/>
      <dgm:t>
        <a:bodyPr/>
        <a:lstStyle/>
        <a:p>
          <a:r>
            <a:rPr lang="en-US" sz="2200" dirty="0" smtClean="0">
              <a:latin typeface="Arial" pitchFamily="34" charset="0"/>
              <a:cs typeface="Arial" pitchFamily="34" charset="0"/>
            </a:rPr>
            <a:t>Apprenticeship placement</a:t>
          </a:r>
        </a:p>
      </dgm:t>
    </dgm:pt>
    <dgm:pt modelId="{1F4AF5C4-E357-4317-92B7-44B3CED6BEAA}" type="parTrans" cxnId="{A92C05D1-1105-4A1D-B812-84751668A772}">
      <dgm:prSet/>
      <dgm:spPr/>
      <dgm:t>
        <a:bodyPr/>
        <a:lstStyle/>
        <a:p>
          <a:endParaRPr lang="en-US"/>
        </a:p>
      </dgm:t>
    </dgm:pt>
    <dgm:pt modelId="{EB753A54-A63E-4A4A-8A9D-7C7EE4939142}" type="sibTrans" cxnId="{A92C05D1-1105-4A1D-B812-84751668A772}">
      <dgm:prSet/>
      <dgm:spPr/>
      <dgm:t>
        <a:bodyPr/>
        <a:lstStyle/>
        <a:p>
          <a:endParaRPr lang="en-US"/>
        </a:p>
      </dgm:t>
    </dgm:pt>
    <dgm:pt modelId="{4E9F4E04-00EB-414D-B028-DA05C5573C82}">
      <dgm:prSet custT="1"/>
      <dgm:spPr/>
      <dgm:t>
        <a:bodyPr/>
        <a:lstStyle/>
        <a:p>
          <a:r>
            <a:rPr lang="en-US" sz="2200" dirty="0" smtClean="0">
              <a:latin typeface="Arial" pitchFamily="34" charset="0"/>
              <a:cs typeface="Arial" pitchFamily="34" charset="0"/>
            </a:rPr>
            <a:t>General Industry OSHA certification</a:t>
          </a:r>
        </a:p>
      </dgm:t>
    </dgm:pt>
    <dgm:pt modelId="{34F0D23C-49B4-4D59-A707-6D056FF29DA0}" type="parTrans" cxnId="{D55DE7C7-8D7B-4BE3-B761-09A133443752}">
      <dgm:prSet/>
      <dgm:spPr/>
      <dgm:t>
        <a:bodyPr/>
        <a:lstStyle/>
        <a:p>
          <a:endParaRPr lang="en-US"/>
        </a:p>
      </dgm:t>
    </dgm:pt>
    <dgm:pt modelId="{47DFF97A-AC57-4235-94F4-412679707486}" type="sibTrans" cxnId="{D55DE7C7-8D7B-4BE3-B761-09A133443752}">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81297" custScaleY="145766"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 modelId="{9971E873-05F1-4EAF-A9D9-BDBE047C5B80}" type="pres">
      <dgm:prSet presAssocID="{9A146820-8DA6-4ECD-AE57-ED6243E50C27}" presName="Name13" presStyleLbl="parChTrans1D2" presStyleIdx="0" presStyleCnt="6"/>
      <dgm:spPr/>
      <dgm:t>
        <a:bodyPr/>
        <a:lstStyle/>
        <a:p>
          <a:endParaRPr lang="en-US"/>
        </a:p>
      </dgm:t>
    </dgm:pt>
    <dgm:pt modelId="{B5D96E5A-A087-4E1D-BD2B-9DB04E6D5D91}" type="pres">
      <dgm:prSet presAssocID="{808A0D36-C0A7-442C-9905-63E713614C59}" presName="childText" presStyleLbl="bgAcc1" presStyleIdx="0" presStyleCnt="6" custScaleX="656598" custLinFactNeighborX="5839" custLinFactNeighborY="3802">
        <dgm:presLayoutVars>
          <dgm:bulletEnabled val="1"/>
        </dgm:presLayoutVars>
      </dgm:prSet>
      <dgm:spPr/>
      <dgm:t>
        <a:bodyPr/>
        <a:lstStyle/>
        <a:p>
          <a:endParaRPr lang="en-US"/>
        </a:p>
      </dgm:t>
    </dgm:pt>
    <dgm:pt modelId="{FEE25064-BEB2-46B1-BF9A-F6D2E0ADED69}" type="pres">
      <dgm:prSet presAssocID="{CBC17B8B-14AC-47D7-A2FA-E5A4C78EF0BB}" presName="Name13" presStyleLbl="parChTrans1D2" presStyleIdx="1" presStyleCnt="6"/>
      <dgm:spPr/>
      <dgm:t>
        <a:bodyPr/>
        <a:lstStyle/>
        <a:p>
          <a:endParaRPr lang="en-US"/>
        </a:p>
      </dgm:t>
    </dgm:pt>
    <dgm:pt modelId="{DF44C1E8-8994-4482-81B1-D8379C03E548}" type="pres">
      <dgm:prSet presAssocID="{CB05316F-F05E-4DC7-8AAD-4DFDCE81C526}" presName="childText" presStyleLbl="bgAcc1" presStyleIdx="1" presStyleCnt="6" custScaleX="671820">
        <dgm:presLayoutVars>
          <dgm:bulletEnabled val="1"/>
        </dgm:presLayoutVars>
      </dgm:prSet>
      <dgm:spPr/>
      <dgm:t>
        <a:bodyPr/>
        <a:lstStyle/>
        <a:p>
          <a:endParaRPr lang="en-US"/>
        </a:p>
      </dgm:t>
    </dgm:pt>
    <dgm:pt modelId="{946323E0-1BC8-45A4-9496-8AFC1D2748DC}" type="pres">
      <dgm:prSet presAssocID="{2E71CAEA-5F93-4628-9374-B717A3F0EEF0}" presName="Name13" presStyleLbl="parChTrans1D2" presStyleIdx="2" presStyleCnt="6"/>
      <dgm:spPr/>
      <dgm:t>
        <a:bodyPr/>
        <a:lstStyle/>
        <a:p>
          <a:endParaRPr lang="en-US"/>
        </a:p>
      </dgm:t>
    </dgm:pt>
    <dgm:pt modelId="{8BBE064B-9EAC-4FF7-BA66-AD435A9F9145}" type="pres">
      <dgm:prSet presAssocID="{265C5DE7-213C-43E8-AE7B-45060D80EF67}" presName="childText" presStyleLbl="bgAcc1" presStyleIdx="2" presStyleCnt="6" custScaleX="671820">
        <dgm:presLayoutVars>
          <dgm:bulletEnabled val="1"/>
        </dgm:presLayoutVars>
      </dgm:prSet>
      <dgm:spPr/>
      <dgm:t>
        <a:bodyPr/>
        <a:lstStyle/>
        <a:p>
          <a:endParaRPr lang="en-US"/>
        </a:p>
      </dgm:t>
    </dgm:pt>
    <dgm:pt modelId="{52665B8C-D3F4-4C29-AB6B-566063AB82BF}" type="pres">
      <dgm:prSet presAssocID="{16506B59-739C-4767-A6EC-EDB6C012D0D0}" presName="Name13" presStyleLbl="parChTrans1D2" presStyleIdx="3" presStyleCnt="6"/>
      <dgm:spPr/>
      <dgm:t>
        <a:bodyPr/>
        <a:lstStyle/>
        <a:p>
          <a:endParaRPr lang="en-US"/>
        </a:p>
      </dgm:t>
    </dgm:pt>
    <dgm:pt modelId="{D4887083-4080-442F-B39D-C9FF5E76588A}" type="pres">
      <dgm:prSet presAssocID="{7BE3DE50-69E4-42A1-98FB-C900E099BC78}" presName="childText" presStyleLbl="bgAcc1" presStyleIdx="3" presStyleCnt="6" custScaleX="671820">
        <dgm:presLayoutVars>
          <dgm:bulletEnabled val="1"/>
        </dgm:presLayoutVars>
      </dgm:prSet>
      <dgm:spPr/>
      <dgm:t>
        <a:bodyPr/>
        <a:lstStyle/>
        <a:p>
          <a:endParaRPr lang="en-US"/>
        </a:p>
      </dgm:t>
    </dgm:pt>
    <dgm:pt modelId="{9E23BBB5-0995-42C3-9E6A-E831650030C2}" type="pres">
      <dgm:prSet presAssocID="{1F4AF5C4-E357-4317-92B7-44B3CED6BEAA}" presName="Name13" presStyleLbl="parChTrans1D2" presStyleIdx="4" presStyleCnt="6"/>
      <dgm:spPr/>
      <dgm:t>
        <a:bodyPr/>
        <a:lstStyle/>
        <a:p>
          <a:endParaRPr lang="en-US"/>
        </a:p>
      </dgm:t>
    </dgm:pt>
    <dgm:pt modelId="{6C948221-CAF8-4A08-95CD-15E6C7AB0190}" type="pres">
      <dgm:prSet presAssocID="{425190F0-87C2-4DF4-8FBF-A5064FD81EB9}" presName="childText" presStyleLbl="bgAcc1" presStyleIdx="4" presStyleCnt="6" custScaleX="671820">
        <dgm:presLayoutVars>
          <dgm:bulletEnabled val="1"/>
        </dgm:presLayoutVars>
      </dgm:prSet>
      <dgm:spPr/>
      <dgm:t>
        <a:bodyPr/>
        <a:lstStyle/>
        <a:p>
          <a:endParaRPr lang="en-US"/>
        </a:p>
      </dgm:t>
    </dgm:pt>
    <dgm:pt modelId="{9F48BAD9-FA40-42DD-A087-6D21AEEFC859}" type="pres">
      <dgm:prSet presAssocID="{34F0D23C-49B4-4D59-A707-6D056FF29DA0}" presName="Name13" presStyleLbl="parChTrans1D2" presStyleIdx="5" presStyleCnt="6"/>
      <dgm:spPr/>
      <dgm:t>
        <a:bodyPr/>
        <a:lstStyle/>
        <a:p>
          <a:endParaRPr lang="en-US"/>
        </a:p>
      </dgm:t>
    </dgm:pt>
    <dgm:pt modelId="{9C56019C-034E-46CF-850D-A5E12C647669}" type="pres">
      <dgm:prSet presAssocID="{4E9F4E04-00EB-414D-B028-DA05C5573C82}" presName="childText" presStyleLbl="bgAcc1" presStyleIdx="5" presStyleCnt="6" custScaleX="671820">
        <dgm:presLayoutVars>
          <dgm:bulletEnabled val="1"/>
        </dgm:presLayoutVars>
      </dgm:prSet>
      <dgm:spPr/>
      <dgm:t>
        <a:bodyPr/>
        <a:lstStyle/>
        <a:p>
          <a:endParaRPr lang="en-US"/>
        </a:p>
      </dgm:t>
    </dgm:pt>
  </dgm:ptLst>
  <dgm:cxnLst>
    <dgm:cxn modelId="{B8F0D368-2A6B-40FC-80C6-D42524957AFF}" srcId="{FC9D8059-D2E0-4C91-8D8D-A79D1FB79854}" destId="{7BE3DE50-69E4-42A1-98FB-C900E099BC78}" srcOrd="3" destOrd="0" parTransId="{16506B59-739C-4767-A6EC-EDB6C012D0D0}" sibTransId="{C1340DDA-E9DF-49DF-BCC2-46DF1DBD093F}"/>
    <dgm:cxn modelId="{97309568-4413-4BED-9174-873586440326}" type="presOf" srcId="{1F4AF5C4-E357-4317-92B7-44B3CED6BEAA}" destId="{9E23BBB5-0995-42C3-9E6A-E831650030C2}" srcOrd="0" destOrd="0" presId="urn:microsoft.com/office/officeart/2005/8/layout/hierarchy3"/>
    <dgm:cxn modelId="{00E7218D-DC30-49EC-876A-A9DFB51F92DF}" type="presOf" srcId="{34F0D23C-49B4-4D59-A707-6D056FF29DA0}" destId="{9F48BAD9-FA40-42DD-A087-6D21AEEFC859}" srcOrd="0" destOrd="0" presId="urn:microsoft.com/office/officeart/2005/8/layout/hierarchy3"/>
    <dgm:cxn modelId="{93AC0CE0-6CC6-4CEA-9B57-EC07FF7AD2F3}" type="presOf" srcId="{16506B59-739C-4767-A6EC-EDB6C012D0D0}" destId="{52665B8C-D3F4-4C29-AB6B-566063AB82BF}" srcOrd="0"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C7E9050A-7650-481A-B848-196AE49E104A}" type="presOf" srcId="{9F318CA6-08AB-4ABE-B349-676605B65D6C}" destId="{855749C9-25BC-45AC-B787-9457C050449F}" srcOrd="0" destOrd="0" presId="urn:microsoft.com/office/officeart/2005/8/layout/hierarchy3"/>
    <dgm:cxn modelId="{8DF83030-2B16-4597-AE06-52797209B3BF}" type="presOf" srcId="{7BE3DE50-69E4-42A1-98FB-C900E099BC78}" destId="{D4887083-4080-442F-B39D-C9FF5E76588A}" srcOrd="0" destOrd="0" presId="urn:microsoft.com/office/officeart/2005/8/layout/hierarchy3"/>
    <dgm:cxn modelId="{4481CC74-D2DA-4A2A-BAB6-0DDCAF8CFEC4}" type="presOf" srcId="{425190F0-87C2-4DF4-8FBF-A5064FD81EB9}" destId="{6C948221-CAF8-4A08-95CD-15E6C7AB0190}" srcOrd="0" destOrd="0" presId="urn:microsoft.com/office/officeart/2005/8/layout/hierarchy3"/>
    <dgm:cxn modelId="{F1A7B80F-08FE-462F-9BFD-023346568A97}" type="presOf" srcId="{4E9F4E04-00EB-414D-B028-DA05C5573C82}" destId="{9C56019C-034E-46CF-850D-A5E12C647669}" srcOrd="0" destOrd="0" presId="urn:microsoft.com/office/officeart/2005/8/layout/hierarchy3"/>
    <dgm:cxn modelId="{DE91DE37-2BF2-4D6B-B84F-1843CD59DDD9}" srcId="{FC9D8059-D2E0-4C91-8D8D-A79D1FB79854}" destId="{265C5DE7-213C-43E8-AE7B-45060D80EF67}" srcOrd="2" destOrd="0" parTransId="{2E71CAEA-5F93-4628-9374-B717A3F0EEF0}" sibTransId="{A3787934-01CA-46C9-9E1C-A6E513060815}"/>
    <dgm:cxn modelId="{500D0DDF-AF6C-4319-BF08-AAE08EF36D04}" type="presOf" srcId="{FC9D8059-D2E0-4C91-8D8D-A79D1FB79854}" destId="{7A996C81-500F-4B1F-B5A4-1B476941A02A}" srcOrd="0" destOrd="0" presId="urn:microsoft.com/office/officeart/2005/8/layout/hierarchy3"/>
    <dgm:cxn modelId="{14D1134B-2EA9-4FC5-98F9-7A13905F0953}" type="presOf" srcId="{9A146820-8DA6-4ECD-AE57-ED6243E50C27}" destId="{9971E873-05F1-4EAF-A9D9-BDBE047C5B80}" srcOrd="0" destOrd="0" presId="urn:microsoft.com/office/officeart/2005/8/layout/hierarchy3"/>
    <dgm:cxn modelId="{DCF57DE8-53C7-4409-A98F-DCCF94B2E476}" type="presOf" srcId="{FC9D8059-D2E0-4C91-8D8D-A79D1FB79854}" destId="{326860F1-B8CF-451E-A26A-39B929BC3F19}" srcOrd="1" destOrd="0" presId="urn:microsoft.com/office/officeart/2005/8/layout/hierarchy3"/>
    <dgm:cxn modelId="{577B8E49-05C5-4A34-B76A-A10D698B9E24}" srcId="{FC9D8059-D2E0-4C91-8D8D-A79D1FB79854}" destId="{CB05316F-F05E-4DC7-8AAD-4DFDCE81C526}" srcOrd="1" destOrd="0" parTransId="{CBC17B8B-14AC-47D7-A2FA-E5A4C78EF0BB}" sibTransId="{1D13A326-1081-43A0-941F-B04A004A2AEC}"/>
    <dgm:cxn modelId="{E1D98C55-61F0-4284-8A64-D8EC552C67CB}" type="presOf" srcId="{808A0D36-C0A7-442C-9905-63E713614C59}" destId="{B5D96E5A-A087-4E1D-BD2B-9DB04E6D5D91}" srcOrd="0" destOrd="0" presId="urn:microsoft.com/office/officeart/2005/8/layout/hierarchy3"/>
    <dgm:cxn modelId="{16C59C5F-4319-49F1-B0D4-78641EACE3FA}" type="presOf" srcId="{265C5DE7-213C-43E8-AE7B-45060D80EF67}" destId="{8BBE064B-9EAC-4FF7-BA66-AD435A9F9145}" srcOrd="0" destOrd="0" presId="urn:microsoft.com/office/officeart/2005/8/layout/hierarchy3"/>
    <dgm:cxn modelId="{534C1951-0AB5-4A9F-9636-1A85A1745F94}" type="presOf" srcId="{CBC17B8B-14AC-47D7-A2FA-E5A4C78EF0BB}" destId="{FEE25064-BEB2-46B1-BF9A-F6D2E0ADED69}" srcOrd="0" destOrd="0" presId="urn:microsoft.com/office/officeart/2005/8/layout/hierarchy3"/>
    <dgm:cxn modelId="{A92C05D1-1105-4A1D-B812-84751668A772}" srcId="{FC9D8059-D2E0-4C91-8D8D-A79D1FB79854}" destId="{425190F0-87C2-4DF4-8FBF-A5064FD81EB9}" srcOrd="4" destOrd="0" parTransId="{1F4AF5C4-E357-4317-92B7-44B3CED6BEAA}" sibTransId="{EB753A54-A63E-4A4A-8A9D-7C7EE4939142}"/>
    <dgm:cxn modelId="{38E0E83D-DFEB-43ED-A09A-DC9FA659C99B}" type="presOf" srcId="{2E71CAEA-5F93-4628-9374-B717A3F0EEF0}" destId="{946323E0-1BC8-45A4-9496-8AFC1D2748DC}" srcOrd="0" destOrd="0" presId="urn:microsoft.com/office/officeart/2005/8/layout/hierarchy3"/>
    <dgm:cxn modelId="{1D5A9624-759E-4E49-9FA3-0F7BE6AAE073}" type="presOf" srcId="{CB05316F-F05E-4DC7-8AAD-4DFDCE81C526}" destId="{DF44C1E8-8994-4482-81B1-D8379C03E548}" srcOrd="0" destOrd="0" presId="urn:microsoft.com/office/officeart/2005/8/layout/hierarchy3"/>
    <dgm:cxn modelId="{D55DE7C7-8D7B-4BE3-B761-09A133443752}" srcId="{FC9D8059-D2E0-4C91-8D8D-A79D1FB79854}" destId="{4E9F4E04-00EB-414D-B028-DA05C5573C82}" srcOrd="5" destOrd="0" parTransId="{34F0D23C-49B4-4D59-A707-6D056FF29DA0}" sibTransId="{47DFF97A-AC57-4235-94F4-412679707486}"/>
    <dgm:cxn modelId="{A02DC7C4-BBB7-4222-8C5A-D982657E1BBA}" srcId="{FC9D8059-D2E0-4C91-8D8D-A79D1FB79854}" destId="{808A0D36-C0A7-442C-9905-63E713614C59}" srcOrd="0" destOrd="0" parTransId="{9A146820-8DA6-4ECD-AE57-ED6243E50C27}" sibTransId="{1171BF9A-2151-4491-A45E-D0B29CD518EC}"/>
    <dgm:cxn modelId="{E334B773-5340-44BE-AF50-245F0048F1A6}" type="presParOf" srcId="{855749C9-25BC-45AC-B787-9457C050449F}" destId="{1E4DC371-F7C6-47CE-B90E-1AFFF13B3F0E}" srcOrd="0" destOrd="0" presId="urn:microsoft.com/office/officeart/2005/8/layout/hierarchy3"/>
    <dgm:cxn modelId="{A6CFB73C-9AFA-40DA-A1EE-AF7C6D2AAE18}" type="presParOf" srcId="{1E4DC371-F7C6-47CE-B90E-1AFFF13B3F0E}" destId="{77B1561D-399D-4DFB-9AB8-7B690400EE7B}" srcOrd="0" destOrd="0" presId="urn:microsoft.com/office/officeart/2005/8/layout/hierarchy3"/>
    <dgm:cxn modelId="{A5C4CCE0-73A6-4876-9F0A-DC3FAFCEEE71}" type="presParOf" srcId="{77B1561D-399D-4DFB-9AB8-7B690400EE7B}" destId="{7A996C81-500F-4B1F-B5A4-1B476941A02A}" srcOrd="0" destOrd="0" presId="urn:microsoft.com/office/officeart/2005/8/layout/hierarchy3"/>
    <dgm:cxn modelId="{402E89B5-B2CC-43F8-AB24-303BAF5F6BE3}" type="presParOf" srcId="{77B1561D-399D-4DFB-9AB8-7B690400EE7B}" destId="{326860F1-B8CF-451E-A26A-39B929BC3F19}" srcOrd="1" destOrd="0" presId="urn:microsoft.com/office/officeart/2005/8/layout/hierarchy3"/>
    <dgm:cxn modelId="{CF4A8DFA-C170-4F7D-BD42-70D235944286}" type="presParOf" srcId="{1E4DC371-F7C6-47CE-B90E-1AFFF13B3F0E}" destId="{2E4345B9-8324-4DBE-9681-CF7D074FAF45}" srcOrd="1" destOrd="0" presId="urn:microsoft.com/office/officeart/2005/8/layout/hierarchy3"/>
    <dgm:cxn modelId="{0D00E3AF-98CF-4B13-B32F-7BAE77BBDA92}" type="presParOf" srcId="{2E4345B9-8324-4DBE-9681-CF7D074FAF45}" destId="{9971E873-05F1-4EAF-A9D9-BDBE047C5B80}" srcOrd="0" destOrd="0" presId="urn:microsoft.com/office/officeart/2005/8/layout/hierarchy3"/>
    <dgm:cxn modelId="{45BFF793-694D-4BFC-8562-CA592EB1CE90}" type="presParOf" srcId="{2E4345B9-8324-4DBE-9681-CF7D074FAF45}" destId="{B5D96E5A-A087-4E1D-BD2B-9DB04E6D5D91}" srcOrd="1" destOrd="0" presId="urn:microsoft.com/office/officeart/2005/8/layout/hierarchy3"/>
    <dgm:cxn modelId="{FBED301B-AFD2-4A60-94A8-30BC1DE441E0}" type="presParOf" srcId="{2E4345B9-8324-4DBE-9681-CF7D074FAF45}" destId="{FEE25064-BEB2-46B1-BF9A-F6D2E0ADED69}" srcOrd="2" destOrd="0" presId="urn:microsoft.com/office/officeart/2005/8/layout/hierarchy3"/>
    <dgm:cxn modelId="{90DDF40C-981E-49A7-919B-857236DD8BD3}" type="presParOf" srcId="{2E4345B9-8324-4DBE-9681-CF7D074FAF45}" destId="{DF44C1E8-8994-4482-81B1-D8379C03E548}" srcOrd="3" destOrd="0" presId="urn:microsoft.com/office/officeart/2005/8/layout/hierarchy3"/>
    <dgm:cxn modelId="{E559842C-EC86-4F44-B3FF-12182043D729}" type="presParOf" srcId="{2E4345B9-8324-4DBE-9681-CF7D074FAF45}" destId="{946323E0-1BC8-45A4-9496-8AFC1D2748DC}" srcOrd="4" destOrd="0" presId="urn:microsoft.com/office/officeart/2005/8/layout/hierarchy3"/>
    <dgm:cxn modelId="{15FAE000-D864-4705-88B9-6459F413C36D}" type="presParOf" srcId="{2E4345B9-8324-4DBE-9681-CF7D074FAF45}" destId="{8BBE064B-9EAC-4FF7-BA66-AD435A9F9145}" srcOrd="5" destOrd="0" presId="urn:microsoft.com/office/officeart/2005/8/layout/hierarchy3"/>
    <dgm:cxn modelId="{83D1F5E5-AD42-42BF-8086-30E62F16C5F6}" type="presParOf" srcId="{2E4345B9-8324-4DBE-9681-CF7D074FAF45}" destId="{52665B8C-D3F4-4C29-AB6B-566063AB82BF}" srcOrd="6" destOrd="0" presId="urn:microsoft.com/office/officeart/2005/8/layout/hierarchy3"/>
    <dgm:cxn modelId="{78A89BC7-BB89-4632-AD48-BA7F6153C8BB}" type="presParOf" srcId="{2E4345B9-8324-4DBE-9681-CF7D074FAF45}" destId="{D4887083-4080-442F-B39D-C9FF5E76588A}" srcOrd="7" destOrd="0" presId="urn:microsoft.com/office/officeart/2005/8/layout/hierarchy3"/>
    <dgm:cxn modelId="{CF10BE7B-D35F-4700-92A9-8B1ED42D31A6}" type="presParOf" srcId="{2E4345B9-8324-4DBE-9681-CF7D074FAF45}" destId="{9E23BBB5-0995-42C3-9E6A-E831650030C2}" srcOrd="8" destOrd="0" presId="urn:microsoft.com/office/officeart/2005/8/layout/hierarchy3"/>
    <dgm:cxn modelId="{E4BFA541-4C8D-43F9-871E-AC8BAA47D757}" type="presParOf" srcId="{2E4345B9-8324-4DBE-9681-CF7D074FAF45}" destId="{6C948221-CAF8-4A08-95CD-15E6C7AB0190}" srcOrd="9" destOrd="0" presId="urn:microsoft.com/office/officeart/2005/8/layout/hierarchy3"/>
    <dgm:cxn modelId="{95D9D44D-EBCA-4E4F-BA19-3CCE2D7B8B48}" type="presParOf" srcId="{2E4345B9-8324-4DBE-9681-CF7D074FAF45}" destId="{9F48BAD9-FA40-42DD-A087-6D21AEEFC859}" srcOrd="10" destOrd="0" presId="urn:microsoft.com/office/officeart/2005/8/layout/hierarchy3"/>
    <dgm:cxn modelId="{C017B810-B7C3-4C2B-9B11-46BEA402C341}" type="presParOf" srcId="{2E4345B9-8324-4DBE-9681-CF7D074FAF45}" destId="{9C56019C-034E-46CF-850D-A5E12C647669}"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7465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1015441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201258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dirty="0"/>
          </a:p>
        </p:txBody>
      </p:sp>
    </p:spTree>
    <p:extLst>
      <p:ext uri="{BB962C8B-B14F-4D97-AF65-F5344CB8AC3E}">
        <p14:creationId xmlns:p14="http://schemas.microsoft.com/office/powerpoint/2010/main" val="5498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dirty="0"/>
          </a:p>
        </p:txBody>
      </p:sp>
    </p:spTree>
    <p:extLst>
      <p:ext uri="{BB962C8B-B14F-4D97-AF65-F5344CB8AC3E}">
        <p14:creationId xmlns:p14="http://schemas.microsoft.com/office/powerpoint/2010/main" val="65410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dirty="0"/>
          </a:p>
        </p:txBody>
      </p:sp>
    </p:spTree>
    <p:extLst>
      <p:ext uri="{BB962C8B-B14F-4D97-AF65-F5344CB8AC3E}">
        <p14:creationId xmlns:p14="http://schemas.microsoft.com/office/powerpoint/2010/main" val="2967389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1652413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75762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299770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dirty="0"/>
          </a:p>
        </p:txBody>
      </p:sp>
    </p:spTree>
    <p:extLst>
      <p:ext uri="{BB962C8B-B14F-4D97-AF65-F5344CB8AC3E}">
        <p14:creationId xmlns:p14="http://schemas.microsoft.com/office/powerpoint/2010/main" val="173348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254410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3420141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3439434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860982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19021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1925117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816305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3829869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29</a:t>
            </a:fld>
            <a:endParaRPr lang="en-US"/>
          </a:p>
        </p:txBody>
      </p:sp>
    </p:spTree>
    <p:extLst>
      <p:ext uri="{BB962C8B-B14F-4D97-AF65-F5344CB8AC3E}">
        <p14:creationId xmlns:p14="http://schemas.microsoft.com/office/powerpoint/2010/main" val="913733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3433536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dirty="0"/>
          </a:p>
        </p:txBody>
      </p:sp>
    </p:spTree>
    <p:extLst>
      <p:ext uri="{BB962C8B-B14F-4D97-AF65-F5344CB8AC3E}">
        <p14:creationId xmlns:p14="http://schemas.microsoft.com/office/powerpoint/2010/main" val="1733487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346507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33</a:t>
            </a:fld>
            <a:endParaRPr lang="en-US"/>
          </a:p>
        </p:txBody>
      </p:sp>
    </p:spTree>
    <p:extLst>
      <p:ext uri="{BB962C8B-B14F-4D97-AF65-F5344CB8AC3E}">
        <p14:creationId xmlns:p14="http://schemas.microsoft.com/office/powerpoint/2010/main" val="3637010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34</a:t>
            </a:fld>
            <a:endParaRPr lang="en-US"/>
          </a:p>
        </p:txBody>
      </p:sp>
    </p:spTree>
    <p:extLst>
      <p:ext uri="{BB962C8B-B14F-4D97-AF65-F5344CB8AC3E}">
        <p14:creationId xmlns:p14="http://schemas.microsoft.com/office/powerpoint/2010/main" val="1567496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436722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37</a:t>
            </a:fld>
            <a:endParaRPr lang="en-US"/>
          </a:p>
        </p:txBody>
      </p:sp>
    </p:spTree>
    <p:extLst>
      <p:ext uri="{BB962C8B-B14F-4D97-AF65-F5344CB8AC3E}">
        <p14:creationId xmlns:p14="http://schemas.microsoft.com/office/powerpoint/2010/main" val="3380675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38</a:t>
            </a:fld>
            <a:endParaRPr lang="en-US"/>
          </a:p>
        </p:txBody>
      </p:sp>
    </p:spTree>
    <p:extLst>
      <p:ext uri="{BB962C8B-B14F-4D97-AF65-F5344CB8AC3E}">
        <p14:creationId xmlns:p14="http://schemas.microsoft.com/office/powerpoint/2010/main" val="3590314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39</a:t>
            </a:fld>
            <a:endParaRPr lang="en-US"/>
          </a:p>
        </p:txBody>
      </p:sp>
    </p:spTree>
    <p:extLst>
      <p:ext uri="{BB962C8B-B14F-4D97-AF65-F5344CB8AC3E}">
        <p14:creationId xmlns:p14="http://schemas.microsoft.com/office/powerpoint/2010/main" val="2215246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40</a:t>
            </a:fld>
            <a:endParaRPr lang="en-US"/>
          </a:p>
        </p:txBody>
      </p:sp>
    </p:spTree>
    <p:extLst>
      <p:ext uri="{BB962C8B-B14F-4D97-AF65-F5344CB8AC3E}">
        <p14:creationId xmlns:p14="http://schemas.microsoft.com/office/powerpoint/2010/main" val="3090169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41</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1031760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43</a:t>
            </a:fld>
            <a:endParaRPr lang="en-US"/>
          </a:p>
        </p:txBody>
      </p:sp>
    </p:spTree>
    <p:extLst>
      <p:ext uri="{BB962C8B-B14F-4D97-AF65-F5344CB8AC3E}">
        <p14:creationId xmlns:p14="http://schemas.microsoft.com/office/powerpoint/2010/main" val="3890824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45</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46</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47</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31774" eaLnBrk="0" fontAlgn="base" hangingPunct="0">
              <a:spcBef>
                <a:spcPts val="611"/>
              </a:spcBef>
              <a:spcAft>
                <a:spcPts val="611"/>
              </a:spcAft>
              <a:buClr>
                <a:srgbClr val="CC0000"/>
              </a:buClr>
              <a:buFont typeface="Wingdings" pitchFamily="2" charset="2"/>
              <a:buNone/>
              <a:defRPr/>
            </a:pPr>
            <a:endParaRPr lang="en-US" sz="2400" kern="0" dirty="0" smtClean="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48</a:t>
            </a:fld>
            <a:endParaRPr lang="en-US"/>
          </a:p>
        </p:txBody>
      </p:sp>
    </p:spTree>
    <p:extLst>
      <p:ext uri="{BB962C8B-B14F-4D97-AF65-F5344CB8AC3E}">
        <p14:creationId xmlns:p14="http://schemas.microsoft.com/office/powerpoint/2010/main" val="84174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2931475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403835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extLst>
      <p:ext uri="{BB962C8B-B14F-4D97-AF65-F5344CB8AC3E}">
        <p14:creationId xmlns:p14="http://schemas.microsoft.com/office/powerpoint/2010/main" val="4051243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dirty="0"/>
          </a:p>
        </p:txBody>
      </p:sp>
    </p:spTree>
    <p:extLst>
      <p:ext uri="{BB962C8B-B14F-4D97-AF65-F5344CB8AC3E}">
        <p14:creationId xmlns:p14="http://schemas.microsoft.com/office/powerpoint/2010/main" val="238533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extLst>
      <p:ext uri="{BB962C8B-B14F-4D97-AF65-F5344CB8AC3E}">
        <p14:creationId xmlns:p14="http://schemas.microsoft.com/office/powerpoint/2010/main" val="1733487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80854"/>
            <a:ext cx="9144000" cy="2419586"/>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5924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67288"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45473"/>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6" name="Group 15"/>
          <p:cNvGrpSpPr/>
          <p:nvPr userDrawn="1"/>
        </p:nvGrpSpPr>
        <p:grpSpPr>
          <a:xfrm>
            <a:off x="2124740" y="4556760"/>
            <a:ext cx="2218660" cy="501112"/>
            <a:chOff x="2124740" y="4561840"/>
            <a:chExt cx="2218660" cy="501112"/>
          </a:xfrm>
        </p:grpSpPr>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4740" y="4561840"/>
              <a:ext cx="501112" cy="501112"/>
            </a:xfrm>
            <a:prstGeom prst="rect">
              <a:avLst/>
            </a:prstGeom>
          </p:spPr>
        </p:pic>
      </p:grpSp>
      <p:sp>
        <p:nvSpPr>
          <p:cNvPr id="2" name="Title 1"/>
          <p:cNvSpPr>
            <a:spLocks noGrp="1"/>
          </p:cNvSpPr>
          <p:nvPr userDrawn="1">
            <p:ph type="ctrTitle" hasCustomPrompt="1"/>
          </p:nvPr>
        </p:nvSpPr>
        <p:spPr>
          <a:xfrm>
            <a:off x="76200" y="2869408"/>
            <a:ext cx="89916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0"/>
        </a:spcBef>
        <a:spcAft>
          <a:spcPts val="12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0"/>
        </a:spcBef>
        <a:spcAft>
          <a:spcPts val="12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0"/>
        </a:spcBef>
        <a:spcAft>
          <a:spcPts val="12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0"/>
        </a:spcBef>
        <a:spcAft>
          <a:spcPts val="12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oleta.gov/youth_services/pdf/Updated_Work_Site_Form_with_Housing_Census_and_Instructions.xl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hyperlink" Target="http://www.lifecyclebuilding.org/docs/The%20Optimization%20of%20Building%20Deconstruction.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osha.gov/youngworkers/resource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uwworksafe.com/request/#osha" TargetMode="External"/><Relationship Id="rId5" Type="http://schemas.openxmlformats.org/officeDocument/2006/relationships/hyperlink" Target="https://etagrantees.workforce3one.org/ws/etagrantees/pages/resources.aspx?pparams=1001435162221393902" TargetMode="External"/><Relationship Id="rId4" Type="http://schemas.openxmlformats.org/officeDocument/2006/relationships/hyperlink" Target="https://www.osha.gov/doc/complianc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dr.doleta.gov/directives/corr_doc.cfm?DOCN=8795" TargetMode="External"/><Relationship Id="rId2" Type="http://schemas.openxmlformats.org/officeDocument/2006/relationships/hyperlink" Target="http://wdr.doleta.gov/directives/corr_doc.cfm?DOCN=2932" TargetMode="External"/><Relationship Id="rId1" Type="http://schemas.openxmlformats.org/officeDocument/2006/relationships/slideLayout" Target="../slideLayouts/slideLayout2.xml"/><Relationship Id="rId6" Type="http://schemas.openxmlformats.org/officeDocument/2006/relationships/hyperlink" Target="http://wdr.doleta.gov/directives/corr_doc.cfm?DOCN=5631" TargetMode="External"/><Relationship Id="rId5" Type="http://schemas.openxmlformats.org/officeDocument/2006/relationships/hyperlink" Target="http://wdr.doleta.gov/directives/corr_doc.cfm?DOCN=6610" TargetMode="External"/><Relationship Id="rId4" Type="http://schemas.openxmlformats.org/officeDocument/2006/relationships/hyperlink" Target="http://wdr.doleta.gov/directives/corr_doc.cfm?DOCN=5842"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helenwhitcher@youthbuild.org" TargetMode="External"/><Relationship Id="rId5" Type="http://schemas.openxmlformats.org/officeDocument/2006/relationships/hyperlink" Target="mailto:troan@youthbuild.org" TargetMode="External"/><Relationship Id="rId4" Type="http://schemas.openxmlformats.org/officeDocument/2006/relationships/hyperlink" Target="mailto:smith.jennifer@dol.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bmcmahon@operationfreshstart.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a:t>Pre-Event YouthBuild Webinar </a:t>
            </a:r>
            <a:r>
              <a:rPr lang="en-US" dirty="0" smtClean="0"/>
              <a:t>Series:</a:t>
            </a:r>
            <a:br>
              <a:rPr lang="en-US" dirty="0" smtClean="0"/>
            </a:br>
            <a:r>
              <a:rPr lang="en-US" dirty="0" smtClean="0"/>
              <a:t>Developing and Managing Quality and Qualifying Work Sites</a:t>
            </a:r>
            <a:endParaRPr lang="en-US"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October 14, 2015</a:t>
            </a:r>
            <a:endParaRPr lang="en-US" sz="1800" dirty="0" smtClean="0">
              <a:ln w="17780" cmpd="sng">
                <a:noFill/>
                <a:prstDash val="solid"/>
                <a:miter lim="800000"/>
              </a:ln>
              <a:solidFill>
                <a:srgbClr val="C00000"/>
              </a:solidFill>
              <a:ea typeface="+mj-ea"/>
            </a:endParaRPr>
          </a:p>
          <a:p>
            <a:pPr algn="l">
              <a:spcBef>
                <a:spcPts val="300"/>
              </a:spcBef>
            </a:pPr>
            <a:r>
              <a:rPr lang="en-US" sz="1600" i="1" dirty="0" smtClean="0">
                <a:ln w="17780" cmpd="sng">
                  <a:noFill/>
                  <a:prstDash val="solid"/>
                  <a:miter lim="800000"/>
                </a:ln>
                <a:ea typeface="+mj-ea"/>
              </a:rPr>
              <a:t>Presented </a:t>
            </a:r>
            <a:r>
              <a:rPr lang="en-US" sz="1600" i="1" dirty="0">
                <a:ln w="17780" cmpd="sng">
                  <a:noFill/>
                  <a:prstDash val="solid"/>
                  <a:miter lim="800000"/>
                </a:ln>
                <a:ea typeface="+mj-ea"/>
              </a:rPr>
              <a:t>b</a:t>
            </a:r>
            <a:r>
              <a:rPr lang="en-US" sz="1600" i="1" dirty="0" smtClean="0">
                <a:ln w="17780" cmpd="sng">
                  <a:noFill/>
                  <a:prstDash val="solid"/>
                  <a:miter lim="800000"/>
                </a:ln>
                <a:ea typeface="+mj-ea"/>
              </a:rPr>
              <a:t>y:</a:t>
            </a:r>
          </a:p>
          <a:p>
            <a:pPr algn="l"/>
            <a:r>
              <a:rPr lang="en-US" sz="1800" i="1" dirty="0">
                <a:ln w="17780" cmpd="sng">
                  <a:noFill/>
                  <a:prstDash val="solid"/>
                  <a:miter lim="800000"/>
                </a:ln>
              </a:rPr>
              <a:t>Division of Youth Services – YouthBuild</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Davis-Bacon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9" name="Rounded Rectangle 8"/>
          <p:cNvSpPr/>
          <p:nvPr/>
        </p:nvSpPr>
        <p:spPr>
          <a:xfrm>
            <a:off x="457200" y="1490901"/>
            <a:ext cx="8458200" cy="45288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b="1" dirty="0" smtClean="0">
                <a:solidFill>
                  <a:schemeClr val="tx1">
                    <a:lumMod val="95000"/>
                    <a:lumOff val="5000"/>
                  </a:schemeClr>
                </a:solidFill>
                <a:latin typeface="Arial" panose="020B0604020202020204" pitchFamily="34" charset="0"/>
                <a:cs typeface="Arial" panose="020B0604020202020204" pitchFamily="34" charset="0"/>
              </a:rPr>
              <a:t>DEFINED: </a:t>
            </a:r>
          </a:p>
          <a:p>
            <a:pPr algn="ctr"/>
            <a:r>
              <a:rPr lang="en-US" sz="2000" dirty="0">
                <a:solidFill>
                  <a:schemeClr val="tx1">
                    <a:lumMod val="95000"/>
                    <a:lumOff val="5000"/>
                  </a:schemeClr>
                </a:solidFill>
                <a:latin typeface="Arial" panose="020B0604020202020204" pitchFamily="34" charset="0"/>
                <a:cs typeface="Arial" panose="020B0604020202020204" pitchFamily="34" charset="0"/>
              </a:rPr>
              <a:t>NAHA statutory language: (a) IN GENERAL. Any contract for the construction of affordable housing with 12 or more units assisted with funds made available under this subtitle shall contain a provision requiring that not less than the wages prevailing in the locality, as predetermined by the Secretary of Labor pursuant to the Davis-Bacon Act..., shall be paid to all laborers and mechanics employed in the development of affordable housing involved,.... (b) WAIVER. Subsection (a) shall not apply if the individual receives no compensation or is paid expenses, reasonable benefits, or a nominal fee to perform the services for which the individual volunteered and such persons are not otherwise employed at any time in the construction work.</a:t>
            </a:r>
          </a:p>
        </p:txBody>
      </p:sp>
    </p:spTree>
    <p:extLst>
      <p:ext uri="{BB962C8B-B14F-4D97-AF65-F5344CB8AC3E}">
        <p14:creationId xmlns:p14="http://schemas.microsoft.com/office/powerpoint/2010/main" val="118869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Davis-Bacon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81000" y="1143000"/>
            <a:ext cx="8458200" cy="5550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b="1" dirty="0" smtClean="0">
                <a:solidFill>
                  <a:schemeClr val="tx1">
                    <a:lumMod val="95000"/>
                    <a:lumOff val="5000"/>
                  </a:schemeClr>
                </a:solidFill>
                <a:latin typeface="Arial" panose="020B0604020202020204" pitchFamily="34" charset="0"/>
                <a:cs typeface="Arial" panose="020B0604020202020204" pitchFamily="34" charset="0"/>
              </a:rPr>
              <a:t>APPLIED: </a:t>
            </a:r>
          </a:p>
          <a:p>
            <a:pPr algn="ctr"/>
            <a:r>
              <a:rPr lang="en-US" sz="2000" dirty="0">
                <a:solidFill>
                  <a:schemeClr val="tx1">
                    <a:lumMod val="95000"/>
                    <a:lumOff val="5000"/>
                  </a:schemeClr>
                </a:solidFill>
                <a:latin typeface="Arial" panose="020B0604020202020204" pitchFamily="34" charset="0"/>
                <a:cs typeface="Arial" panose="020B0604020202020204" pitchFamily="34" charset="0"/>
              </a:rPr>
              <a:t>SEC. 286. [t42 U.S.C. 12836] LABOR. (a) IN GENERAL.-Any contract for the construction of affordable housing with 12 or more units assisted with funds made available under this subtitle shall contain a provision requiring that not less than the wages prevailing in the locality, as predetermined by the Secretary of Labor pursuant to the Davis-Bacon Act (40 U.S.C. 276a-276a-5), shall be paid to all laborers and mechanics employed in the development of affordable housing involved, and participating jurisdictions shall require certification as to compliance with the provisions of this section prior to making any payment under such contract. (b) WAIVER.-Subsection (a) shall not apply if the individual receives no compensation or is paid expenses, reasonable benefits, or a nominal fee to perform the services for which the individual volunteered and such persons are not otherwise employed at any time in the construction work.</a:t>
            </a:r>
          </a:p>
        </p:txBody>
      </p:sp>
    </p:spTree>
    <p:extLst>
      <p:ext uri="{BB962C8B-B14F-4D97-AF65-F5344CB8AC3E}">
        <p14:creationId xmlns:p14="http://schemas.microsoft.com/office/powerpoint/2010/main" val="385032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05-10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a:p>
        </p:txBody>
      </p:sp>
      <p:sp>
        <p:nvSpPr>
          <p:cNvPr id="7" name="Rounded Rectangle 6"/>
          <p:cNvSpPr/>
          <p:nvPr/>
        </p:nvSpPr>
        <p:spPr>
          <a:xfrm>
            <a:off x="152400" y="1018520"/>
            <a:ext cx="5486400" cy="5839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rgbClr val="C00000"/>
                </a:solidFill>
                <a:latin typeface="Arial" panose="020B0604020202020204" pitchFamily="34" charset="0"/>
                <a:cs typeface="Arial" panose="020B0604020202020204" pitchFamily="34" charset="0"/>
              </a:rPr>
              <a:t>Match and Allowable Construction and Other Capital Asset Costs for the YouthBuild </a:t>
            </a:r>
            <a:r>
              <a:rPr lang="en-US" sz="2000" dirty="0" smtClean="0">
                <a:solidFill>
                  <a:srgbClr val="C00000"/>
                </a:solidFill>
                <a:latin typeface="Arial" panose="020B0604020202020204" pitchFamily="34" charset="0"/>
                <a:cs typeface="Arial" panose="020B0604020202020204" pitchFamily="34" charset="0"/>
              </a:rPr>
              <a:t>Program</a:t>
            </a:r>
          </a:p>
          <a:p>
            <a:pPr algn="ctr"/>
            <a:endParaRPr lang="en-US" sz="20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Overarching</a:t>
            </a: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Provides important information on what construction-related costs are allowable with grant or match funds for </a:t>
            </a:r>
            <a:r>
              <a:rPr lang="en-US" sz="2000" dirty="0" smtClean="0">
                <a:solidFill>
                  <a:srgbClr val="C00000"/>
                </a:solidFill>
                <a:latin typeface="Arial" panose="020B0604020202020204" pitchFamily="34" charset="0"/>
                <a:cs typeface="Arial" panose="020B0604020202020204" pitchFamily="34" charset="0"/>
              </a:rPr>
              <a:t>work site training</a:t>
            </a:r>
            <a:endParaRPr lang="en-US" sz="20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Provides further explanation of match funds under </a:t>
            </a:r>
            <a:r>
              <a:rPr lang="en-US" sz="2000" dirty="0" smtClean="0">
                <a:solidFill>
                  <a:srgbClr val="C00000"/>
                </a:solidFill>
                <a:latin typeface="Arial" panose="020B0604020202020204" pitchFamily="34" charset="0"/>
                <a:cs typeface="Arial" panose="020B0604020202020204" pitchFamily="34" charset="0"/>
              </a:rPr>
              <a:t>YouthBuild</a:t>
            </a:r>
            <a:endParaRPr lang="en-US" sz="20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Particular focus should be on the attachment, YouthBuild Selected Items of Cost, which provides specific information on various construction activities and costs and whether they are allowed with grant/match </a:t>
            </a:r>
            <a:r>
              <a:rPr lang="en-US" sz="2000" dirty="0" smtClean="0">
                <a:solidFill>
                  <a:srgbClr val="C00000"/>
                </a:solidFill>
                <a:latin typeface="Arial" panose="020B0604020202020204" pitchFamily="34" charset="0"/>
                <a:cs typeface="Arial" panose="020B0604020202020204" pitchFamily="34" charset="0"/>
              </a:rPr>
              <a:t>funds</a:t>
            </a:r>
            <a:endParaRPr lang="en-US" sz="20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428" y="1802908"/>
            <a:ext cx="3203028" cy="4270704"/>
          </a:xfrm>
          <a:prstGeom prst="ellipse">
            <a:avLst/>
          </a:prstGeom>
          <a:ln>
            <a:noFill/>
          </a:ln>
          <a:effectLst>
            <a:softEdge rad="112500"/>
          </a:effectLst>
        </p:spPr>
      </p:pic>
    </p:spTree>
    <p:extLst>
      <p:ext uri="{BB962C8B-B14F-4D97-AF65-F5344CB8AC3E}">
        <p14:creationId xmlns:p14="http://schemas.microsoft.com/office/powerpoint/2010/main" val="152945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TEGL 35-12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dirty="0"/>
          </a:p>
        </p:txBody>
      </p:sp>
      <p:sp>
        <p:nvSpPr>
          <p:cNvPr id="7" name="Rounded Rectangle 6"/>
          <p:cNvSpPr/>
          <p:nvPr/>
        </p:nvSpPr>
        <p:spPr>
          <a:xfrm>
            <a:off x="152400" y="1018520"/>
            <a:ext cx="5486400" cy="52099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rgbClr val="C00000"/>
                </a:solidFill>
                <a:latin typeface="Arial" panose="020B0604020202020204" pitchFamily="34" charset="0"/>
                <a:cs typeface="Arial" panose="020B0604020202020204" pitchFamily="34" charset="0"/>
              </a:rPr>
              <a:t>Definition and Guidance on Allowable Construction Credentials for YouthBuild Programs</a:t>
            </a:r>
          </a:p>
          <a:p>
            <a:pPr algn="ctr"/>
            <a:endParaRPr lang="en-US" sz="2000"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rgbClr val="C00000"/>
                </a:solidFill>
                <a:latin typeface="Arial" panose="020B0604020202020204" pitchFamily="34" charset="0"/>
                <a:cs typeface="Arial" panose="020B0604020202020204" pitchFamily="34" charset="0"/>
              </a:rPr>
              <a:t>Outcomes </a:t>
            </a:r>
            <a:r>
              <a:rPr lang="en-US" sz="2000" dirty="0">
                <a:solidFill>
                  <a:srgbClr val="C00000"/>
                </a:solidFill>
                <a:latin typeface="Arial" panose="020B0604020202020204" pitchFamily="34" charset="0"/>
                <a:cs typeface="Arial" panose="020B0604020202020204" pitchFamily="34" charset="0"/>
              </a:rPr>
              <a:t>focus</a:t>
            </a:r>
          </a:p>
          <a:p>
            <a:pPr marL="342900" indent="-342900">
              <a:buFont typeface="Arial" panose="020B0604020202020204" pitchFamily="34" charset="0"/>
              <a:buChar char="•"/>
            </a:pPr>
            <a:r>
              <a:rPr lang="en-US" sz="2000" dirty="0" smtClean="0">
                <a:solidFill>
                  <a:srgbClr val="C00000"/>
                </a:solidFill>
                <a:latin typeface="Arial" panose="020B0604020202020204" pitchFamily="34" charset="0"/>
                <a:cs typeface="Arial" panose="020B0604020202020204" pitchFamily="34" charset="0"/>
              </a:rPr>
              <a:t>Provides </a:t>
            </a:r>
            <a:r>
              <a:rPr lang="en-US" sz="2000" dirty="0">
                <a:solidFill>
                  <a:srgbClr val="C00000"/>
                </a:solidFill>
                <a:latin typeface="Arial" panose="020B0604020202020204" pitchFamily="34" charset="0"/>
                <a:cs typeface="Arial" panose="020B0604020202020204" pitchFamily="34" charset="0"/>
              </a:rPr>
              <a:t>guidance on minimum level of certification allowable  for each of three nationally industry-recognized construction certifications – i.e. more than one module may need to be completed and passed for it to count as a “certification outcome”</a:t>
            </a:r>
          </a:p>
          <a:p>
            <a:pPr marL="342900" indent="-342900">
              <a:buFont typeface="Arial" panose="020B0604020202020204" pitchFamily="34" charset="0"/>
              <a:buChar char="•"/>
            </a:pPr>
            <a:r>
              <a:rPr lang="en-US" sz="2000" dirty="0">
                <a:solidFill>
                  <a:srgbClr val="C00000"/>
                </a:solidFill>
                <a:latin typeface="Arial" panose="020B0604020202020204" pitchFamily="34" charset="0"/>
                <a:cs typeface="Arial" panose="020B0604020202020204" pitchFamily="34" charset="0"/>
              </a:rPr>
              <a:t>Encapsulates TEGL 15-10 explanation of how to determine whether additional credentials qualify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587013"/>
            <a:ext cx="3194048" cy="4508987"/>
          </a:xfrm>
          <a:prstGeom prst="ellipse">
            <a:avLst/>
          </a:prstGeom>
          <a:ln>
            <a:noFill/>
          </a:ln>
          <a:effectLst>
            <a:softEdge rad="112500"/>
          </a:effectLst>
        </p:spPr>
      </p:pic>
    </p:spTree>
    <p:extLst>
      <p:ext uri="{BB962C8B-B14F-4D97-AF65-F5344CB8AC3E}">
        <p14:creationId xmlns:p14="http://schemas.microsoft.com/office/powerpoint/2010/main" val="711211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 13-12</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dirty="0"/>
          </a:p>
        </p:txBody>
      </p:sp>
      <p:sp>
        <p:nvSpPr>
          <p:cNvPr id="7" name="Rounded Rectangle 6"/>
          <p:cNvSpPr/>
          <p:nvPr/>
        </p:nvSpPr>
        <p:spPr>
          <a:xfrm>
            <a:off x="3570890" y="1143000"/>
            <a:ext cx="5486400" cy="49545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1900" dirty="0">
                <a:solidFill>
                  <a:srgbClr val="C00000"/>
                </a:solidFill>
                <a:latin typeface="Arial" panose="020B0604020202020204" pitchFamily="34" charset="0"/>
                <a:cs typeface="Arial" panose="020B0604020202020204" pitchFamily="34" charset="0"/>
              </a:rPr>
              <a:t>Defining a Quality Pre-Apprenticeship Program and Related Tools and </a:t>
            </a:r>
            <a:r>
              <a:rPr lang="en-US" sz="1900" dirty="0" smtClean="0">
                <a:solidFill>
                  <a:srgbClr val="C00000"/>
                </a:solidFill>
                <a:latin typeface="Arial" panose="020B0604020202020204" pitchFamily="34" charset="0"/>
                <a:cs typeface="Arial" panose="020B0604020202020204" pitchFamily="34" charset="0"/>
              </a:rPr>
              <a:t>Resources</a:t>
            </a:r>
          </a:p>
          <a:p>
            <a:pPr algn="ctr"/>
            <a:endParaRPr lang="en-US" sz="1900"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solidFill>
                  <a:srgbClr val="C00000"/>
                </a:solidFill>
                <a:latin typeface="Arial" panose="020B0604020202020204" pitchFamily="34" charset="0"/>
                <a:cs typeface="Arial" panose="020B0604020202020204" pitchFamily="34" charset="0"/>
              </a:rPr>
              <a:t>Overarching</a:t>
            </a:r>
          </a:p>
          <a:p>
            <a:pPr marL="342900" indent="-342900">
              <a:buFont typeface="Arial" panose="020B0604020202020204" pitchFamily="34" charset="0"/>
              <a:buChar char="•"/>
            </a:pPr>
            <a:r>
              <a:rPr lang="en-US" sz="1900" dirty="0">
                <a:solidFill>
                  <a:srgbClr val="C00000"/>
                </a:solidFill>
                <a:latin typeface="Arial" panose="020B0604020202020204" pitchFamily="34" charset="0"/>
                <a:cs typeface="Arial" panose="020B0604020202020204" pitchFamily="34" charset="0"/>
              </a:rPr>
              <a:t>Provides information on how a pre-apprenticeship program is defined and how to develop one</a:t>
            </a:r>
          </a:p>
          <a:p>
            <a:pPr marL="342900" indent="-342900">
              <a:buFont typeface="Arial" panose="020B0604020202020204" pitchFamily="34" charset="0"/>
              <a:buChar char="•"/>
            </a:pPr>
            <a:r>
              <a:rPr lang="en-US" sz="1900" dirty="0">
                <a:solidFill>
                  <a:srgbClr val="C00000"/>
                </a:solidFill>
                <a:latin typeface="Arial" panose="020B0604020202020204" pitchFamily="34" charset="0"/>
                <a:cs typeface="Arial" panose="020B0604020202020204" pitchFamily="34" charset="0"/>
              </a:rPr>
              <a:t>Provides helpful strategies for grantees to better understand collaboration with Registered Apprenticeships and paths to facilitated </a:t>
            </a:r>
            <a:r>
              <a:rPr lang="en-US" sz="1900" dirty="0" smtClean="0">
                <a:solidFill>
                  <a:srgbClr val="C00000"/>
                </a:solidFill>
                <a:latin typeface="Arial" panose="020B0604020202020204" pitchFamily="34" charset="0"/>
                <a:cs typeface="Arial" panose="020B0604020202020204" pitchFamily="34" charset="0"/>
              </a:rPr>
              <a:t>entry/articulation</a:t>
            </a:r>
            <a:endParaRPr lang="en-US" sz="19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a:solidFill>
                  <a:srgbClr val="C00000"/>
                </a:solidFill>
                <a:latin typeface="Arial" panose="020B0604020202020204" pitchFamily="34" charset="0"/>
                <a:cs typeface="Arial" panose="020B0604020202020204" pitchFamily="34" charset="0"/>
              </a:rPr>
              <a:t>Also provides information on resources to develop pre-apprenticeship programs and information on existing pre-apprenticeships for potential </a:t>
            </a:r>
            <a:r>
              <a:rPr lang="en-US" sz="1900" dirty="0" smtClean="0">
                <a:solidFill>
                  <a:srgbClr val="C00000"/>
                </a:solidFill>
                <a:latin typeface="Arial" panose="020B0604020202020204" pitchFamily="34" charset="0"/>
                <a:cs typeface="Arial" panose="020B0604020202020204" pitchFamily="34" charset="0"/>
              </a:rPr>
              <a:t>partnership</a:t>
            </a:r>
            <a:endParaRPr lang="en-US" sz="19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7" y="1447801"/>
            <a:ext cx="3470433" cy="4627244"/>
          </a:xfrm>
          <a:prstGeom prst="ellipse">
            <a:avLst/>
          </a:prstGeom>
          <a:ln>
            <a:noFill/>
          </a:ln>
          <a:effectLst>
            <a:softEdge rad="112500"/>
          </a:effectLst>
        </p:spPr>
      </p:pic>
    </p:spTree>
    <p:extLst>
      <p:ext uri="{BB962C8B-B14F-4D97-AF65-F5344CB8AC3E}">
        <p14:creationId xmlns:p14="http://schemas.microsoft.com/office/powerpoint/2010/main" val="103363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TEGL 06-15</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
        <p:nvSpPr>
          <p:cNvPr id="6" name="Rounded Rectangle 5"/>
          <p:cNvSpPr/>
          <p:nvPr/>
        </p:nvSpPr>
        <p:spPr>
          <a:xfrm>
            <a:off x="3657600" y="1018520"/>
            <a:ext cx="5334000" cy="5552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1900" dirty="0" smtClean="0">
                <a:solidFill>
                  <a:srgbClr val="C00000"/>
                </a:solidFill>
                <a:latin typeface="Arial" panose="020B0604020202020204" pitchFamily="34" charset="0"/>
                <a:ea typeface="Tahoma" panose="020B0604030504040204" pitchFamily="34" charset="0"/>
                <a:cs typeface="Arial" panose="020B0604020202020204" pitchFamily="34" charset="0"/>
              </a:rPr>
              <a:t>Qualifying Work Sites and Construction Projects for YouthBuild Grantees</a:t>
            </a:r>
          </a:p>
          <a:p>
            <a:pPr algn="ctr"/>
            <a:r>
              <a:rPr lang="en-US" sz="1900" dirty="0" smtClean="0">
                <a:latin typeface="Arial" panose="020B0604020202020204" pitchFamily="34" charset="0"/>
                <a:cs typeface="Arial" panose="020B0604020202020204" pitchFamily="34" charset="0"/>
              </a:rPr>
              <a:t>Their </a:t>
            </a:r>
            <a:r>
              <a:rPr lang="en-US" sz="1900" dirty="0">
                <a:latin typeface="Arial" panose="020B0604020202020204" pitchFamily="34" charset="0"/>
                <a:cs typeface="Arial" panose="020B0604020202020204" pitchFamily="34" charset="0"/>
              </a:rPr>
              <a:t>Role in Training</a:t>
            </a:r>
            <a:endParaRPr lang="en-US" sz="19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smtClean="0">
                <a:solidFill>
                  <a:srgbClr val="C00000"/>
                </a:solidFill>
                <a:latin typeface="Arial" panose="020B0604020202020204" pitchFamily="34" charset="0"/>
                <a:cs typeface="Arial" panose="020B0604020202020204" pitchFamily="34" charset="0"/>
              </a:rPr>
              <a:t>Newest YouthBuild-related TEGL (</a:t>
            </a:r>
            <a:r>
              <a:rPr lang="en-US" sz="1900" i="1" dirty="0" smtClean="0">
                <a:solidFill>
                  <a:srgbClr val="C00000"/>
                </a:solidFill>
                <a:latin typeface="Arial" panose="020B0604020202020204" pitchFamily="34" charset="0"/>
                <a:cs typeface="Arial" panose="020B0604020202020204" pitchFamily="34" charset="0"/>
              </a:rPr>
              <a:t>published October 7, 2015)</a:t>
            </a:r>
            <a:endParaRPr lang="en-US" sz="1900"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900" dirty="0" smtClean="0">
                <a:solidFill>
                  <a:srgbClr val="C00000"/>
                </a:solidFill>
                <a:latin typeface="Arial" panose="020B0604020202020204" pitchFamily="34" charset="0"/>
                <a:cs typeface="Arial" panose="020B0604020202020204" pitchFamily="34" charset="0"/>
              </a:rPr>
              <a:t>Describes the level of construction work that qualifies a work site </a:t>
            </a:r>
          </a:p>
          <a:p>
            <a:pPr marL="342900" indent="-342900">
              <a:buFont typeface="Arial" panose="020B0604020202020204" pitchFamily="34" charset="0"/>
              <a:buChar char="•"/>
            </a:pPr>
            <a:r>
              <a:rPr lang="en-US" sz="1900" dirty="0" smtClean="0">
                <a:solidFill>
                  <a:srgbClr val="C00000"/>
                </a:solidFill>
                <a:latin typeface="Arial" panose="020B0604020202020204" pitchFamily="34" charset="0"/>
                <a:cs typeface="Arial" panose="020B0604020202020204" pitchFamily="34" charset="0"/>
              </a:rPr>
              <a:t>Clarifies activities that may be done in conjunction with work site training but that do not qualify as stand-alone work site activities</a:t>
            </a:r>
          </a:p>
          <a:p>
            <a:pPr marL="342900" indent="-342900">
              <a:buFont typeface="Arial" panose="020B0604020202020204" pitchFamily="34" charset="0"/>
              <a:buChar char="•"/>
            </a:pPr>
            <a:r>
              <a:rPr lang="en-US" sz="1900" dirty="0" smtClean="0">
                <a:solidFill>
                  <a:srgbClr val="C00000"/>
                </a:solidFill>
                <a:latin typeface="Arial" panose="020B0604020202020204" pitchFamily="34" charset="0"/>
                <a:cs typeface="Arial" panose="020B0604020202020204" pitchFamily="34" charset="0"/>
              </a:rPr>
              <a:t>Provides suggestions for potential work site partners</a:t>
            </a:r>
          </a:p>
          <a:p>
            <a:pPr marL="342900" indent="-342900">
              <a:buFont typeface="Arial" panose="020B0604020202020204" pitchFamily="34" charset="0"/>
              <a:buChar char="•"/>
            </a:pPr>
            <a:r>
              <a:rPr lang="en-US" sz="1900" dirty="0" smtClean="0">
                <a:solidFill>
                  <a:srgbClr val="C00000"/>
                </a:solidFill>
                <a:latin typeface="Arial" panose="020B0604020202020204" pitchFamily="34" charset="0"/>
                <a:cs typeface="Arial" panose="020B0604020202020204" pitchFamily="34" charset="0"/>
              </a:rPr>
              <a:t>Reiterates the program structure requirements for the YouthBuild program as they relate to work site training</a:t>
            </a:r>
            <a:endParaRPr lang="en-US" sz="1900" dirty="0">
              <a:solidFill>
                <a:srgbClr val="C00000"/>
              </a:solidFill>
              <a:latin typeface="Arial" panose="020B0604020202020204" pitchFamily="34" charset="0"/>
              <a:cs typeface="Arial" panose="020B0604020202020204" pitchFamily="34" charset="0"/>
            </a:endParaRPr>
          </a:p>
        </p:txBody>
      </p:sp>
      <p:pic>
        <p:nvPicPr>
          <p:cNvPr id="1028" name="Picture 4" descr="http://s3-production.bobvila.com/articles/wp-content/uploads/2014/01/home-building-tre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176"/>
            <a:ext cx="3675380" cy="245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7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SITE  DESCRIPTION FORM</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944935665"/>
              </p:ext>
            </p:extLst>
          </p:nvPr>
        </p:nvGraphicFramePr>
        <p:xfrm>
          <a:off x="1570832" y="1115959"/>
          <a:ext cx="5699124" cy="4952998"/>
        </p:xfrm>
        <a:graphic>
          <a:graphicData uri="http://schemas.openxmlformats.org/drawingml/2006/table">
            <a:tbl>
              <a:tblPr/>
              <a:tblGrid>
                <a:gridCol w="545572"/>
                <a:gridCol w="537178"/>
                <a:gridCol w="537178"/>
                <a:gridCol w="537178"/>
                <a:gridCol w="537178"/>
                <a:gridCol w="537178"/>
                <a:gridCol w="537178"/>
                <a:gridCol w="537178"/>
                <a:gridCol w="1393306"/>
              </a:tblGrid>
              <a:tr h="115319">
                <a:tc gridSpan="9">
                  <a:txBody>
                    <a:bodyPr/>
                    <a:lstStyle/>
                    <a:p>
                      <a:pPr algn="ctr" fontAlgn="b"/>
                      <a:r>
                        <a:rPr lang="en-US" sz="700" b="1" i="0" u="none" strike="noStrike" dirty="0">
                          <a:effectLst/>
                          <a:latin typeface="Arial"/>
                        </a:rPr>
                        <a:t>Work Site Description </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7816">
                <a:tc gridSpan="9">
                  <a:txBody>
                    <a:bodyPr/>
                    <a:lstStyle/>
                    <a:p>
                      <a:pPr algn="ctr" fontAlgn="b"/>
                      <a:r>
                        <a:rPr lang="en-US" sz="500" b="0" i="0" u="none" strike="noStrike" dirty="0">
                          <a:effectLst/>
                          <a:latin typeface="Arial"/>
                        </a:rPr>
                        <a:t>(A </a:t>
                      </a:r>
                      <a:r>
                        <a:rPr lang="en-US" sz="500" b="0" i="0" u="none" strike="noStrike" dirty="0" err="1">
                          <a:effectLst/>
                          <a:latin typeface="Arial"/>
                        </a:rPr>
                        <a:t>WorkSite</a:t>
                      </a:r>
                      <a:r>
                        <a:rPr lang="en-US" sz="500" b="0" i="0" u="none" strike="noStrike" dirty="0">
                          <a:effectLst/>
                          <a:latin typeface="Arial"/>
                        </a:rPr>
                        <a:t> Description is required for each property)</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438">
                <a:tc gridSpan="9">
                  <a:txBody>
                    <a:bodyPr/>
                    <a:lstStyle/>
                    <a:p>
                      <a:pPr algn="ctr" fontAlgn="b"/>
                      <a:r>
                        <a:rPr lang="en-US" sz="700" b="1" i="0" u="none" strike="noStrike">
                          <a:effectLst/>
                          <a:latin typeface="Arial"/>
                        </a:rPr>
                        <a:t>YouthBuild (YB) GRANT</a:t>
                      </a:r>
                    </a:p>
                  </a:txBody>
                  <a:tcPr marL="0" marR="0" marT="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248">
                <a:tc>
                  <a:txBody>
                    <a:bodyPr/>
                    <a:lstStyle/>
                    <a:p>
                      <a:pPr algn="l" fontAlgn="b"/>
                      <a:r>
                        <a:rPr lang="en-US" sz="500" b="0" i="0" u="none" strike="noStrike">
                          <a:effectLst/>
                          <a:latin typeface="Arial"/>
                        </a:rPr>
                        <a:t>ATTACHMENT 1 </a:t>
                      </a:r>
                    </a:p>
                  </a:txBody>
                  <a:tcPr marL="0" marR="0" marT="0" marB="0" anchor="b">
                    <a:lnL>
                      <a:noFill/>
                    </a:lnL>
                    <a:lnR>
                      <a:noFill/>
                    </a:lnR>
                    <a:lnT>
                      <a:noFill/>
                    </a:lnT>
                    <a:lnB>
                      <a:noFill/>
                    </a:lnB>
                  </a:tcPr>
                </a:tc>
                <a:tc>
                  <a:txBody>
                    <a:bodyPr/>
                    <a:lstStyle/>
                    <a:p>
                      <a:pPr algn="l" fontAlgn="b"/>
                      <a:r>
                        <a:rPr lang="en-US" sz="600" b="0" i="1" u="none" strike="noStrike">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1" u="none" strike="noStrike">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a:noFill/>
                    </a:lnB>
                    <a:solidFill>
                      <a:srgbClr val="FFFFFF"/>
                    </a:solidFill>
                  </a:tcPr>
                </a:tc>
                <a:tc>
                  <a:txBody>
                    <a:bodyPr/>
                    <a:lstStyle/>
                    <a:p>
                      <a:pPr algn="r" fontAlgn="b"/>
                      <a:r>
                        <a:rPr lang="en-US" sz="600" b="1" i="0" u="none" strike="noStrike">
                          <a:effectLst/>
                          <a:latin typeface="Arial"/>
                        </a:rPr>
                        <a:t>OMB No.</a:t>
                      </a:r>
                    </a:p>
                  </a:txBody>
                  <a:tcPr marL="0" marR="0" marT="0" marB="0" anchor="b">
                    <a:lnL>
                      <a:noFill/>
                    </a:lnL>
                    <a:lnR>
                      <a:noFill/>
                    </a:lnR>
                    <a:lnT>
                      <a:noFill/>
                    </a:lnT>
                    <a:lnB>
                      <a:noFill/>
                    </a:lnB>
                    <a:solidFill>
                      <a:srgbClr val="FFFFFF"/>
                    </a:solidFill>
                  </a:tcPr>
                </a:tc>
                <a:tc>
                  <a:txBody>
                    <a:bodyPr/>
                    <a:lstStyle/>
                    <a:p>
                      <a:pPr algn="l" fontAlgn="b"/>
                      <a:r>
                        <a:rPr lang="en-US" sz="500" b="0" i="0" u="none" strike="noStrike">
                          <a:effectLst/>
                          <a:latin typeface="Arial"/>
                        </a:rPr>
                        <a:t>1205-0464</a:t>
                      </a:r>
                    </a:p>
                  </a:txBody>
                  <a:tcPr marL="0" marR="0" marT="0" marB="0" anchor="b">
                    <a:lnL>
                      <a:noFill/>
                    </a:lnL>
                    <a:lnR>
                      <a:noFill/>
                    </a:lnR>
                    <a:lnT>
                      <a:noFill/>
                    </a:lnT>
                    <a:lnB>
                      <a:noFill/>
                    </a:lnB>
                  </a:tcPr>
                </a:tc>
              </a:tr>
              <a:tr h="163540">
                <a:tc>
                  <a:txBody>
                    <a:bodyPr/>
                    <a:lstStyle/>
                    <a:p>
                      <a:pPr algn="l" fontAlgn="b"/>
                      <a:r>
                        <a:rPr lang="en-US" sz="500" b="0" i="0" u="none" strike="noStrike">
                          <a:effectLst/>
                          <a:latin typeface="Arial"/>
                        </a:rPr>
                        <a:t>ETA - 9143</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600" b="0" i="0" u="none" strike="noStrike">
                          <a:effectLst/>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600" b="1" i="0" u="none" strike="noStrike">
                          <a:effectLst/>
                          <a:latin typeface="Arial"/>
                        </a:rPr>
                        <a:t>Expires: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500" b="0" i="0" u="none" strike="noStrike" dirty="0">
                          <a:effectLst/>
                          <a:latin typeface="Arial"/>
                        </a:rPr>
                        <a:t>08/31/2018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98845">
                <a:tc gridSpan="9">
                  <a:txBody>
                    <a:bodyPr/>
                    <a:lstStyle/>
                    <a:p>
                      <a:pPr algn="l" fontAlgn="ctr"/>
                      <a:r>
                        <a:rPr lang="en-US" sz="600" b="1" i="0" u="none" strike="noStrike">
                          <a:effectLst/>
                          <a:latin typeface="Arial"/>
                        </a:rPr>
                        <a:t>APPLICANT IDENTIFYING INFORMATION (Complete All Sections)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1668">
                <a:tc gridSpan="9">
                  <a:txBody>
                    <a:bodyPr/>
                    <a:lstStyle/>
                    <a:p>
                      <a:pPr algn="l" fontAlgn="t"/>
                      <a:r>
                        <a:rPr lang="en-US" sz="500" b="0" i="0" u="none" strike="noStrike">
                          <a:effectLst/>
                          <a:latin typeface="Arial"/>
                        </a:rPr>
                        <a:t>Applicant Name: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371">
                <a:tc gridSpan="9">
                  <a:txBody>
                    <a:bodyPr/>
                    <a:lstStyle/>
                    <a:p>
                      <a:pPr algn="l" fontAlgn="t"/>
                      <a:r>
                        <a:rPr lang="en-US" sz="500" b="0" i="0" u="none" strike="noStrike">
                          <a:effectLst/>
                          <a:latin typeface="Arial"/>
                        </a:rPr>
                        <a:t>Program/Project Name &amp; Address: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001">
                <a:tc>
                  <a:txBody>
                    <a:bodyPr/>
                    <a:lstStyle/>
                    <a:p>
                      <a:pPr algn="l" fontAlgn="ctr"/>
                      <a:r>
                        <a:rPr lang="en-US" sz="5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5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5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5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5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5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a:txBody>
                    <a:bodyPr/>
                    <a:lstStyle/>
                    <a:p>
                      <a:pPr algn="l" fontAlgn="ctr"/>
                      <a:r>
                        <a:rPr lang="en-US" sz="500" b="0" i="0" u="none" strike="noStrike">
                          <a:effectLst/>
                          <a:latin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l" fontAlgn="t"/>
                      <a:r>
                        <a:rPr lang="en-US" sz="500" b="0" i="0" u="none" strike="noStrike">
                          <a:effectLst/>
                          <a:latin typeface="Arial"/>
                        </a:rPr>
                        <a:t> </a:t>
                      </a: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r>
              <a:tr h="82371">
                <a:tc gridSpan="9">
                  <a:txBody>
                    <a:bodyPr/>
                    <a:lstStyle/>
                    <a:p>
                      <a:pPr algn="l" fontAlgn="t"/>
                      <a:r>
                        <a:rPr lang="en-US" sz="500" b="0" i="0" u="none" strike="noStrike">
                          <a:effectLst/>
                          <a:latin typeface="Arial"/>
                        </a:rPr>
                        <a:t>1.  Work Site Identification (Address/Parcel #))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371">
                <a:tc gridSpan="9">
                  <a:txBody>
                    <a:bodyPr/>
                    <a:lstStyle/>
                    <a:p>
                      <a:pPr algn="l" fontAlgn="t"/>
                      <a:r>
                        <a:rPr lang="en-US" sz="500" b="0" i="0" u="none" strike="noStrike">
                          <a:effectLst/>
                          <a:latin typeface="Arial"/>
                        </a:rPr>
                        <a:t>2.  Number of Housing Units Planned to be Produced or Renovated: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608">
                <a:tc gridSpan="9">
                  <a:txBody>
                    <a:bodyPr/>
                    <a:lstStyle/>
                    <a:p>
                      <a:pPr algn="l" fontAlgn="b"/>
                      <a:r>
                        <a:rPr lang="en-US" sz="500" b="0" i="0" u="none" strike="noStrike">
                          <a:effectLst/>
                          <a:latin typeface="Arial"/>
                        </a:rPr>
                        <a:t>3.  Type of housing to be produced (Check all that apply)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727">
                <a:tc gridSpan="9">
                  <a:txBody>
                    <a:bodyPr/>
                    <a:lstStyle/>
                    <a:p>
                      <a:pPr algn="l" fontAlgn="b"/>
                      <a:r>
                        <a:rPr lang="en-US" sz="500" b="0" i="0" u="none" strike="noStrike">
                          <a:effectLst/>
                          <a:latin typeface="Arial"/>
                        </a:rPr>
                        <a:t> </a:t>
                      </a:r>
                      <a:r>
                        <a:rPr lang="en-US" sz="500" b="0" i="0" u="none" strike="noStrike">
                          <a:effectLst/>
                          <a:latin typeface="Wingdings"/>
                        </a:rPr>
                        <a:t>¨ </a:t>
                      </a:r>
                      <a:r>
                        <a:rPr lang="en-US" sz="500" b="0" i="0" u="none" strike="noStrike">
                          <a:effectLst/>
                          <a:latin typeface="Arial"/>
                        </a:rPr>
                        <a:t>Residential/rental   </a:t>
                      </a:r>
                      <a:r>
                        <a:rPr lang="en-US" sz="500" b="0" i="0" u="none" strike="noStrike">
                          <a:effectLst/>
                          <a:latin typeface="Wingdings"/>
                        </a:rPr>
                        <a:t>¨</a:t>
                      </a:r>
                      <a:r>
                        <a:rPr lang="en-US" sz="500" b="0" i="0" u="none" strike="noStrike">
                          <a:effectLst/>
                          <a:latin typeface="Arial"/>
                        </a:rPr>
                        <a:t> Homeownership  </a:t>
                      </a:r>
                      <a:r>
                        <a:rPr lang="en-US" sz="500" b="0" i="0" u="none" strike="noStrike">
                          <a:effectLst/>
                          <a:latin typeface="Wingdings"/>
                        </a:rPr>
                        <a:t>¨</a:t>
                      </a:r>
                      <a:r>
                        <a:rPr lang="en-US" sz="500" b="0" i="0" u="none" strike="noStrike">
                          <a:effectLst/>
                          <a:latin typeface="Arial"/>
                        </a:rPr>
                        <a:t>  Transitional housing for the homeless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0608">
                <a:tc gridSpan="9">
                  <a:txBody>
                    <a:bodyPr/>
                    <a:lstStyle/>
                    <a:p>
                      <a:pPr algn="l" fontAlgn="b"/>
                      <a:r>
                        <a:rPr lang="en-US" sz="500" b="0" i="0" u="none" strike="noStrike">
                          <a:effectLst/>
                          <a:latin typeface="Arial"/>
                        </a:rPr>
                        <a:t>4.  Will all housing produced be provided for homeless, low-income, or very-low income persons?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4727">
                <a:tc gridSpan="9">
                  <a:txBody>
                    <a:bodyPr/>
                    <a:lstStyle/>
                    <a:p>
                      <a:pPr algn="l" fontAlgn="b"/>
                      <a:r>
                        <a:rPr lang="en-US" sz="500" b="0" i="0" u="none" strike="noStrike">
                          <a:effectLst/>
                          <a:latin typeface="Wingdings"/>
                        </a:rPr>
                        <a:t>¨</a:t>
                      </a:r>
                      <a:r>
                        <a:rPr lang="en-US" sz="500" b="0" i="0" u="none" strike="noStrike">
                          <a:effectLst/>
                          <a:latin typeface="Arial"/>
                        </a:rPr>
                        <a:t>  Yes  </a:t>
                      </a:r>
                      <a:r>
                        <a:rPr lang="en-US" sz="500" b="0" i="0" u="none" strike="noStrike">
                          <a:effectLst/>
                          <a:latin typeface="Wingdings"/>
                        </a:rPr>
                        <a:t>¨</a:t>
                      </a:r>
                      <a:r>
                        <a:rPr lang="en-US" sz="500" b="0" i="0" u="none" strike="noStrike">
                          <a:effectLst/>
                          <a:latin typeface="Arial"/>
                        </a:rPr>
                        <a:t>  No</a:t>
                      </a:r>
                      <a:endParaRPr lang="en-US" sz="500" b="0" i="0" u="none" strike="noStrike">
                        <a:effectLst/>
                        <a:latin typeface="Wingding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8002">
                <a:tc gridSpan="9">
                  <a:txBody>
                    <a:bodyPr/>
                    <a:lstStyle/>
                    <a:p>
                      <a:pPr algn="l" fontAlgn="t"/>
                      <a:r>
                        <a:rPr lang="en-US" sz="500" b="0" i="0" u="none" strike="noStrike">
                          <a:effectLst/>
                          <a:latin typeface="Arial"/>
                        </a:rPr>
                        <a:t>4.  Individual Housing Project Site Estimate and Documentation of Resources:  Complete Attachment 1A for each work site to be used in conjunction with the YouthBuild program.  Attach documentation of resources behind each Attachment 1A.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8705">
                <a:tc gridSpan="9">
                  <a:txBody>
                    <a:bodyPr/>
                    <a:lstStyle/>
                    <a:p>
                      <a:pPr algn="l" fontAlgn="ctr"/>
                      <a:r>
                        <a:rPr lang="en-US" sz="500" b="0" i="0" u="none" strike="noStrike">
                          <a:effectLst/>
                          <a:latin typeface="Arial"/>
                        </a:rPr>
                        <a:t>5.  The on-site training site consists of (Check all that apply) :  </a:t>
                      </a:r>
                      <a:r>
                        <a:rPr lang="en-US" sz="500" b="0" i="0" u="none" strike="noStrike">
                          <a:effectLst/>
                          <a:latin typeface="Wingdings"/>
                        </a:rPr>
                        <a:t>¨</a:t>
                      </a:r>
                      <a:r>
                        <a:rPr lang="en-US" sz="500" b="0" i="0" u="none" strike="noStrike">
                          <a:effectLst/>
                          <a:latin typeface="Arial"/>
                        </a:rPr>
                        <a:t>  New Construction     </a:t>
                      </a:r>
                      <a:r>
                        <a:rPr lang="en-US" sz="500" b="0" i="0" u="none" strike="noStrike">
                          <a:effectLst/>
                          <a:latin typeface="Wingdings"/>
                        </a:rPr>
                        <a:t>¨</a:t>
                      </a:r>
                      <a:r>
                        <a:rPr lang="en-US" sz="500" b="0" i="0" u="none" strike="noStrike">
                          <a:effectLst/>
                          <a:latin typeface="Arial"/>
                        </a:rPr>
                        <a:t>  Rehabilitation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8188">
                <a:tc gridSpan="9">
                  <a:txBody>
                    <a:bodyPr/>
                    <a:lstStyle/>
                    <a:p>
                      <a:pPr algn="l" fontAlgn="t"/>
                      <a:r>
                        <a:rPr lang="en-US" sz="500" b="0" i="0" u="none" strike="noStrike">
                          <a:effectLst/>
                          <a:latin typeface="Arial"/>
                        </a:rPr>
                        <a:t>6.  Are any of the units currently occupied?  </a:t>
                      </a:r>
                      <a:r>
                        <a:rPr lang="en-US" sz="500" b="0" i="0" u="none" strike="noStrike">
                          <a:effectLst/>
                          <a:latin typeface="Wingdings"/>
                        </a:rPr>
                        <a:t>¨</a:t>
                      </a:r>
                      <a:r>
                        <a:rPr lang="en-US" sz="500" b="0" i="0" u="none" strike="noStrike">
                          <a:effectLst/>
                          <a:latin typeface="Arial"/>
                        </a:rPr>
                        <a:t>  Yes </a:t>
                      </a:r>
                      <a:r>
                        <a:rPr lang="en-US" sz="500" b="0" i="0" u="none" strike="noStrike">
                          <a:effectLst/>
                          <a:latin typeface="Wingdings"/>
                        </a:rPr>
                        <a:t>¨</a:t>
                      </a:r>
                      <a:r>
                        <a:rPr lang="en-US" sz="500" b="0" i="0" u="none" strike="noStrike">
                          <a:effectLst/>
                          <a:latin typeface="Arial"/>
                        </a:rPr>
                        <a:t>  No  (If yes, attach a relocation narrative that identifies the number of persons, the business or others occupying the property on the date of submission of this application, the number of displaced, the number to be temporarily relocated but not displaced, the estimated cost of relocation services payments and services, the source of funds for relocation, and the organization that will provide relocation assistance to occupants and the contact person's name and phone number.  Label this Attachment 1B.)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741">
                <a:tc gridSpan="9">
                  <a:txBody>
                    <a:bodyPr/>
                    <a:lstStyle/>
                    <a:p>
                      <a:pPr algn="l" fontAlgn="t"/>
                      <a:r>
                        <a:rPr lang="en-US" sz="500" b="0" i="0" u="none" strike="noStrike">
                          <a:effectLst/>
                          <a:latin typeface="Arial"/>
                        </a:rPr>
                        <a:t>7.  Name of the current owner: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0187">
                <a:tc gridSpan="9">
                  <a:txBody>
                    <a:bodyPr/>
                    <a:lstStyle/>
                    <a:p>
                      <a:pPr algn="l" fontAlgn="b"/>
                      <a:r>
                        <a:rPr lang="en-US" sz="500" b="0" i="0" u="none" strike="noStrike">
                          <a:effectLst/>
                          <a:latin typeface="Arial"/>
                        </a:rPr>
                        <a:t>8.  Documentation of Access:  Attach required evidence of work site access (Letter from the owner identified in No. 7).  Label this Attachment 1C.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891">
                <a:tc gridSpan="9">
                  <a:txBody>
                    <a:bodyPr/>
                    <a:lstStyle/>
                    <a:p>
                      <a:pPr algn="l" fontAlgn="b"/>
                      <a:r>
                        <a:rPr lang="en-US" sz="500" b="0" i="0" u="none" strike="noStrike">
                          <a:effectLst/>
                          <a:latin typeface="Arial"/>
                        </a:rPr>
                        <a:t>9.  Describe the applicant role and responsibilities for the work site housing construction or rehabilitation work.  Label this Attachment 1D.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965">
                <a:tc gridSpan="9">
                  <a:txBody>
                    <a:bodyPr/>
                    <a:lstStyle/>
                    <a:p>
                      <a:pPr algn="l" fontAlgn="t"/>
                      <a:r>
                        <a:rPr lang="en-US" sz="500" b="0" i="0" u="none" strike="noStrike">
                          <a:effectLst/>
                          <a:latin typeface="Arial"/>
                        </a:rPr>
                        <a:t>10.  Name of entity which will own and manage the property after the construction or rehabilitation work is completed: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6657">
                <a:tc gridSpan="9">
                  <a:txBody>
                    <a:bodyPr/>
                    <a:lstStyle/>
                    <a:p>
                      <a:pPr algn="l" fontAlgn="t"/>
                      <a:r>
                        <a:rPr lang="en-US" sz="400" b="0" i="0" u="none" strike="noStrike" dirty="0">
                          <a:effectLst/>
                          <a:latin typeface="Arial"/>
                        </a:rPr>
                        <a:t>OMB No.: 1205-0464 OMB Expiration Date: 08/31/2018   Average Response Time: 30 minutes  </a:t>
                      </a:r>
                      <a:br>
                        <a:rPr lang="en-US" sz="400" b="0" i="0" u="none" strike="noStrike" dirty="0">
                          <a:effectLst/>
                          <a:latin typeface="Arial"/>
                        </a:rPr>
                      </a:br>
                      <a:r>
                        <a:rPr lang="en-US" sz="400" b="0" i="0" u="none" strike="noStrike" dirty="0">
                          <a:effectLst/>
                          <a:latin typeface="Arial"/>
                        </a:rPr>
                        <a:t>This reporting requirement is approved under the Paperwork Reduction Act of 1995.  Persons are not required to respond to this collection of information unless it displays a currently valid OMB number.  Public reporting burden for this collection of information includes time for reviewing instructions, searching existing data sources, gathering and reviewing the collection of information.  Respondent’s obligation to reply to this collection of information, which is for general program oversight, evaluation, and performance assessment, is required to maintain benefits [PL 109-281 Sec 173(A)(c)(3)].  Send comments regarding this burden estimate or any other aspect of this collection, including suggestions for reducing this burden, to the U. S. Department of Labor, Employment and Training Administration, Youth Office, Room N4459, 200 Constitution Avenue, NW, Washington, D.C. 20210.</a:t>
                      </a:r>
                      <a:br>
                        <a:rPr lang="en-US" sz="400" b="0" i="0" u="none" strike="noStrike" dirty="0">
                          <a:effectLst/>
                          <a:latin typeface="Arial"/>
                        </a:rPr>
                      </a:br>
                      <a:r>
                        <a:rPr lang="en-US" sz="400" b="0" i="0" u="none" strike="noStrike" dirty="0">
                          <a:effectLst/>
                          <a:latin typeface="Arial"/>
                        </a:rPr>
                        <a:t/>
                      </a:r>
                      <a:br>
                        <a:rPr lang="en-US" sz="400" b="0" i="0" u="none" strike="noStrike" dirty="0">
                          <a:effectLst/>
                          <a:latin typeface="Arial"/>
                        </a:rPr>
                      </a:br>
                      <a:r>
                        <a:rPr lang="en-US" sz="400" b="0" i="0" u="none" strike="noStrike" dirty="0">
                          <a:effectLst/>
                          <a:latin typeface="Arial"/>
                        </a:rPr>
                        <a:t/>
                      </a:r>
                      <a:br>
                        <a:rPr lang="en-US" sz="400" b="0" i="0" u="none" strike="noStrike" dirty="0">
                          <a:effectLst/>
                          <a:latin typeface="Arial"/>
                        </a:rPr>
                      </a:br>
                      <a:r>
                        <a:rPr lang="en-US" sz="400" b="0" i="0" u="none" strike="noStrike" dirty="0">
                          <a:effectLst/>
                          <a:latin typeface="Arial"/>
                        </a:rPr>
                        <a:t> </a:t>
                      </a:r>
                      <a:br>
                        <a:rPr lang="en-US" sz="400" b="0" i="0" u="none" strike="noStrike" dirty="0">
                          <a:effectLst/>
                          <a:latin typeface="Arial"/>
                        </a:rPr>
                      </a:br>
                      <a:r>
                        <a:rPr lang="en-US" sz="400" b="0" i="0" u="none" strike="noStrike" dirty="0">
                          <a:effectLst/>
                          <a:latin typeface="Arial"/>
                        </a:rPr>
                        <a:t/>
                      </a:r>
                      <a:br>
                        <a:rPr lang="en-US" sz="400" b="0" i="0" u="none" strike="noStrike" dirty="0">
                          <a:effectLst/>
                          <a:latin typeface="Arial"/>
                        </a:rPr>
                      </a:br>
                      <a:endParaRPr lang="en-US" sz="400" b="0" i="0" u="none" strike="noStrike" dirty="0">
                        <a:effectLst/>
                        <a:latin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741">
                <a:tc gridSpan="9">
                  <a:txBody>
                    <a:bodyPr/>
                    <a:lstStyle/>
                    <a:p>
                      <a:pPr algn="l" fontAlgn="b"/>
                      <a:r>
                        <a:rPr lang="en-US" sz="500" b="0" i="0" u="none" strike="noStrike">
                          <a:effectLst/>
                          <a:latin typeface="Arial"/>
                        </a:rPr>
                        <a:t>Applicant Signature: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4741">
                <a:tc gridSpan="4">
                  <a:txBody>
                    <a:bodyPr/>
                    <a:lstStyle/>
                    <a:p>
                      <a:pPr algn="l" fontAlgn="b"/>
                      <a:r>
                        <a:rPr lang="en-US" sz="500" b="0" i="0" u="none" strike="noStrike">
                          <a:effectLst/>
                          <a:latin typeface="Arial"/>
                        </a:rPr>
                        <a:t>Printed Name: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500" b="0" i="0" u="none" strike="noStrike">
                          <a:effectLst/>
                          <a:latin typeface="Arial"/>
                        </a:rPr>
                        <a:t>Signature: </a:t>
                      </a:r>
                    </a:p>
                  </a:txBody>
                  <a:tcPr marL="0" marR="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891">
                <a:tc gridSpan="9">
                  <a:txBody>
                    <a:bodyPr/>
                    <a:lstStyle/>
                    <a:p>
                      <a:pPr algn="l" fontAlgn="b"/>
                      <a:r>
                        <a:rPr lang="en-US" sz="500" b="0" i="0" u="none" strike="noStrike">
                          <a:effectLst/>
                          <a:latin typeface="Arial"/>
                        </a:rPr>
                        <a:t>Title: __________________________________________________ Date: _____________</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5631">
                <a:tc gridSpan="9">
                  <a:txBody>
                    <a:bodyPr/>
                    <a:lstStyle/>
                    <a:p>
                      <a:pPr algn="l" fontAlgn="ctr"/>
                      <a:r>
                        <a:rPr lang="en-US" sz="500" b="0" i="0" u="none" strike="noStrike" dirty="0">
                          <a:effectLst/>
                          <a:latin typeface="Arial"/>
                        </a:rPr>
                        <a:t>Organization: ______________________________________________________________</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Line 1"/>
          <p:cNvSpPr>
            <a:spLocks noChangeShapeType="1"/>
          </p:cNvSpPr>
          <p:nvPr/>
        </p:nvSpPr>
        <p:spPr bwMode="auto">
          <a:xfrm>
            <a:off x="3673475" y="9983788"/>
            <a:ext cx="14938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
          <p:cNvSpPr>
            <a:spLocks noChangeShapeType="1"/>
          </p:cNvSpPr>
          <p:nvPr/>
        </p:nvSpPr>
        <p:spPr bwMode="auto">
          <a:xfrm>
            <a:off x="5875338" y="9975850"/>
            <a:ext cx="310197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TextBox 3"/>
          <p:cNvSpPr txBox="1"/>
          <p:nvPr/>
        </p:nvSpPr>
        <p:spPr>
          <a:xfrm>
            <a:off x="392124" y="6161962"/>
            <a:ext cx="8564717" cy="276999"/>
          </a:xfrm>
          <a:prstGeom prst="rect">
            <a:avLst/>
          </a:prstGeom>
          <a:noFill/>
        </p:spPr>
        <p:txBody>
          <a:bodyPr wrap="none" rtlCol="0">
            <a:spAutoFit/>
          </a:bodyPr>
          <a:lstStyle/>
          <a:p>
            <a:r>
              <a:rPr lang="en-US" sz="1200" b="1" dirty="0"/>
              <a:t>Downloadable here: </a:t>
            </a:r>
            <a:r>
              <a:rPr lang="en-US" sz="1200" b="1" dirty="0">
                <a:hlinkClick r:id="rId3"/>
              </a:rPr>
              <a:t>http://</a:t>
            </a:r>
            <a:r>
              <a:rPr lang="en-US" sz="1200" b="1" dirty="0" smtClean="0">
                <a:hlinkClick r:id="rId3"/>
              </a:rPr>
              <a:t>doleta.gov/youth_services/pdf/Updated_Work_Site_Form_with_Housing_Census_and_Instructions.xls</a:t>
            </a:r>
            <a:r>
              <a:rPr lang="en-US" sz="1200" b="1" dirty="0" smtClean="0"/>
              <a:t> </a:t>
            </a:r>
            <a:endParaRPr lang="en-US" sz="1200" b="1" dirty="0"/>
          </a:p>
        </p:txBody>
      </p:sp>
    </p:spTree>
    <p:extLst>
      <p:ext uri="{BB962C8B-B14F-4D97-AF65-F5344CB8AC3E}">
        <p14:creationId xmlns:p14="http://schemas.microsoft.com/office/powerpoint/2010/main" val="2486643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Restrictive Covenants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0" y="1988582"/>
            <a:ext cx="6505246" cy="43926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YouthBuild </a:t>
            </a:r>
            <a:r>
              <a:rPr lang="en-US" dirty="0">
                <a:solidFill>
                  <a:schemeClr val="tx1">
                    <a:lumMod val="95000"/>
                    <a:lumOff val="5000"/>
                  </a:schemeClr>
                </a:solidFill>
                <a:latin typeface="Arial" panose="020B0604020202020204" pitchFamily="34" charset="0"/>
                <a:cs typeface="Arial" panose="020B0604020202020204" pitchFamily="34" charset="0"/>
              </a:rPr>
              <a:t>projects </a:t>
            </a:r>
            <a:r>
              <a:rPr lang="en-US" dirty="0" smtClean="0">
                <a:solidFill>
                  <a:schemeClr val="tx1">
                    <a:lumMod val="95000"/>
                    <a:lumOff val="5000"/>
                  </a:schemeClr>
                </a:solidFill>
                <a:latin typeface="Arial" panose="020B0604020202020204" pitchFamily="34" charset="0"/>
                <a:cs typeface="Arial" panose="020B0604020202020204" pitchFamily="34" charset="0"/>
              </a:rPr>
              <a:t>require </a:t>
            </a:r>
            <a:r>
              <a:rPr lang="en-US" dirty="0">
                <a:solidFill>
                  <a:schemeClr val="tx1">
                    <a:lumMod val="95000"/>
                    <a:lumOff val="5000"/>
                  </a:schemeClr>
                </a:solidFill>
                <a:latin typeface="Arial" panose="020B0604020202020204" pitchFamily="34" charset="0"/>
                <a:cs typeface="Arial" panose="020B0604020202020204" pitchFamily="34" charset="0"/>
              </a:rPr>
              <a:t>a </a:t>
            </a:r>
            <a:r>
              <a:rPr lang="en-US" dirty="0" smtClean="0">
                <a:solidFill>
                  <a:schemeClr val="tx1">
                    <a:lumMod val="95000"/>
                    <a:lumOff val="5000"/>
                  </a:schemeClr>
                </a:solidFill>
                <a:latin typeface="Arial" panose="020B0604020202020204" pitchFamily="34" charset="0"/>
                <a:cs typeface="Arial" panose="020B0604020202020204" pitchFamily="34" charset="0"/>
              </a:rPr>
              <a:t>ten-year Restrictive </a:t>
            </a:r>
            <a:r>
              <a:rPr lang="en-US" dirty="0">
                <a:solidFill>
                  <a:schemeClr val="tx1">
                    <a:lumMod val="95000"/>
                    <a:lumOff val="5000"/>
                  </a:schemeClr>
                </a:solidFill>
                <a:latin typeface="Arial" panose="020B0604020202020204" pitchFamily="34" charset="0"/>
                <a:cs typeface="Arial" panose="020B0604020202020204" pitchFamily="34" charset="0"/>
              </a:rPr>
              <a:t>Covenant </a:t>
            </a:r>
            <a:r>
              <a:rPr lang="en-US" dirty="0" smtClean="0">
                <a:solidFill>
                  <a:schemeClr val="tx1">
                    <a:lumMod val="95000"/>
                    <a:lumOff val="5000"/>
                  </a:schemeClr>
                </a:solidFill>
                <a:latin typeface="Arial" panose="020B0604020202020204" pitchFamily="34" charset="0"/>
                <a:cs typeface="Arial" panose="020B0604020202020204" pitchFamily="34" charset="0"/>
              </a:rPr>
              <a:t>that limits the sale or lease of the </a:t>
            </a:r>
            <a:r>
              <a:rPr lang="en-US" dirty="0">
                <a:solidFill>
                  <a:schemeClr val="tx1">
                    <a:lumMod val="95000"/>
                    <a:lumOff val="5000"/>
                  </a:schemeClr>
                </a:solidFill>
                <a:latin typeface="Arial" panose="020B0604020202020204" pitchFamily="34" charset="0"/>
                <a:cs typeface="Arial" panose="020B0604020202020204" pitchFamily="34" charset="0"/>
              </a:rPr>
              <a:t>project </a:t>
            </a:r>
            <a:r>
              <a:rPr lang="en-US" dirty="0" smtClean="0">
                <a:solidFill>
                  <a:schemeClr val="tx1">
                    <a:lumMod val="95000"/>
                    <a:lumOff val="5000"/>
                  </a:schemeClr>
                </a:solidFill>
                <a:latin typeface="Arial" panose="020B0604020202020204" pitchFamily="34" charset="0"/>
                <a:cs typeface="Arial" panose="020B0604020202020204" pitchFamily="34" charset="0"/>
              </a:rPr>
              <a:t>to only low-income individuals or families</a:t>
            </a:r>
          </a:p>
          <a:p>
            <a:pPr marL="342900" indent="-34290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The YB restrictive covenant applies on any project where </a:t>
            </a:r>
            <a:r>
              <a:rPr lang="en-US" dirty="0">
                <a:solidFill>
                  <a:schemeClr val="tx1">
                    <a:lumMod val="95000"/>
                    <a:lumOff val="5000"/>
                  </a:schemeClr>
                </a:solidFill>
                <a:latin typeface="Arial" panose="020B0604020202020204" pitchFamily="34" charset="0"/>
                <a:cs typeface="Arial" panose="020B0604020202020204" pitchFamily="34" charset="0"/>
              </a:rPr>
              <a:t>DOL funds have played a role, including youth providing hours on the </a:t>
            </a:r>
            <a:r>
              <a:rPr lang="en-US" dirty="0" smtClean="0">
                <a:solidFill>
                  <a:schemeClr val="tx1">
                    <a:lumMod val="95000"/>
                    <a:lumOff val="5000"/>
                  </a:schemeClr>
                </a:solidFill>
                <a:latin typeface="Arial" panose="020B0604020202020204" pitchFamily="34" charset="0"/>
                <a:cs typeface="Arial" panose="020B0604020202020204" pitchFamily="34" charset="0"/>
              </a:rPr>
              <a:t>site</a:t>
            </a:r>
          </a:p>
          <a:p>
            <a:pPr marL="342900" indent="-34290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True </a:t>
            </a:r>
            <a:r>
              <a:rPr lang="en-US" dirty="0">
                <a:solidFill>
                  <a:schemeClr val="tx1">
                    <a:lumMod val="95000"/>
                    <a:lumOff val="5000"/>
                  </a:schemeClr>
                </a:solidFill>
                <a:latin typeface="Arial" panose="020B0604020202020204" pitchFamily="34" charset="0"/>
                <a:cs typeface="Arial" panose="020B0604020202020204" pitchFamily="34" charset="0"/>
              </a:rPr>
              <a:t>for </a:t>
            </a:r>
            <a:r>
              <a:rPr lang="en-US" dirty="0" smtClean="0">
                <a:solidFill>
                  <a:schemeClr val="tx1">
                    <a:lumMod val="95000"/>
                    <a:lumOff val="5000"/>
                  </a:schemeClr>
                </a:solidFill>
                <a:latin typeface="Arial" panose="020B0604020202020204" pitchFamily="34" charset="0"/>
                <a:cs typeface="Arial" panose="020B0604020202020204" pitchFamily="34" charset="0"/>
              </a:rPr>
              <a:t>site-controlled </a:t>
            </a:r>
            <a:r>
              <a:rPr lang="en-US" dirty="0">
                <a:solidFill>
                  <a:schemeClr val="tx1">
                    <a:lumMod val="95000"/>
                    <a:lumOff val="5000"/>
                  </a:schemeClr>
                </a:solidFill>
                <a:latin typeface="Arial" panose="020B0604020202020204" pitchFamily="34" charset="0"/>
                <a:cs typeface="Arial" panose="020B0604020202020204" pitchFamily="34" charset="0"/>
              </a:rPr>
              <a:t>and </a:t>
            </a:r>
            <a:r>
              <a:rPr lang="en-US" dirty="0" smtClean="0">
                <a:solidFill>
                  <a:schemeClr val="tx1">
                    <a:lumMod val="95000"/>
                    <a:lumOff val="5000"/>
                  </a:schemeClr>
                </a:solidFill>
                <a:latin typeface="Arial" panose="020B0604020202020204" pitchFamily="34" charset="0"/>
                <a:cs typeface="Arial" panose="020B0604020202020204" pitchFamily="34" charset="0"/>
              </a:rPr>
              <a:t>partner-controlled projects</a:t>
            </a:r>
          </a:p>
          <a:p>
            <a:pPr marL="342900" indent="-34290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Homes </a:t>
            </a:r>
            <a:r>
              <a:rPr lang="en-US" dirty="0">
                <a:solidFill>
                  <a:schemeClr val="tx1">
                    <a:lumMod val="95000"/>
                    <a:lumOff val="5000"/>
                  </a:schemeClr>
                </a:solidFill>
                <a:latin typeface="Arial" panose="020B0604020202020204" pitchFamily="34" charset="0"/>
                <a:cs typeface="Arial" panose="020B0604020202020204" pitchFamily="34" charset="0"/>
              </a:rPr>
              <a:t>and leases must remain available </a:t>
            </a:r>
            <a:r>
              <a:rPr lang="en-US" dirty="0" smtClean="0">
                <a:solidFill>
                  <a:schemeClr val="tx1">
                    <a:lumMod val="95000"/>
                    <a:lumOff val="5000"/>
                  </a:schemeClr>
                </a:solidFill>
                <a:latin typeface="Arial" panose="020B0604020202020204" pitchFamily="34" charset="0"/>
                <a:cs typeface="Arial" panose="020B0604020202020204" pitchFamily="34" charset="0"/>
              </a:rPr>
              <a:t>to low-income </a:t>
            </a:r>
            <a:r>
              <a:rPr lang="en-US" dirty="0">
                <a:solidFill>
                  <a:schemeClr val="tx1">
                    <a:lumMod val="95000"/>
                    <a:lumOff val="5000"/>
                  </a:schemeClr>
                </a:solidFill>
                <a:latin typeface="Arial" panose="020B0604020202020204" pitchFamily="34" charset="0"/>
                <a:cs typeface="Arial" panose="020B0604020202020204" pitchFamily="34" charset="0"/>
              </a:rPr>
              <a:t>families for </a:t>
            </a:r>
            <a:r>
              <a:rPr lang="en-US" dirty="0" smtClean="0">
                <a:solidFill>
                  <a:schemeClr val="tx1">
                    <a:lumMod val="95000"/>
                    <a:lumOff val="5000"/>
                  </a:schemeClr>
                </a:solidFill>
                <a:latin typeface="Arial" panose="020B0604020202020204" pitchFamily="34" charset="0"/>
                <a:cs typeface="Arial" panose="020B0604020202020204" pitchFamily="34" charset="0"/>
              </a:rPr>
              <a:t>the entire ten-year timeframe</a:t>
            </a:r>
          </a:p>
          <a:p>
            <a:pPr marL="342900" indent="-34290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The restrictive covenant must be applied at the time an occupancy permit is issued for the property.</a:t>
            </a:r>
          </a:p>
          <a:p>
            <a:pPr marL="342900" indent="-34290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The burden is on the grantee to ensure partners are aware of the restrictive covenant and willing to agree to it before undertaking construction projects.</a:t>
            </a: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2590800"/>
            <a:ext cx="2356287" cy="1767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04800" y="1219200"/>
            <a:ext cx="8556734" cy="646331"/>
          </a:xfrm>
          <a:prstGeom prst="rect">
            <a:avLst/>
          </a:prstGeom>
          <a:noFill/>
        </p:spPr>
        <p:txBody>
          <a:bodyPr wrap="square" rtlCol="0">
            <a:spAutoFit/>
          </a:bodyPr>
          <a:lstStyle/>
          <a:p>
            <a:pPr algn="ctr"/>
            <a:r>
              <a:rPr lang="en-US" b="1" dirty="0">
                <a:solidFill>
                  <a:schemeClr val="tx1">
                    <a:lumMod val="95000"/>
                    <a:lumOff val="5000"/>
                  </a:schemeClr>
                </a:solidFill>
                <a:latin typeface="Arial" panose="020B0604020202020204" pitchFamily="34" charset="0"/>
                <a:cs typeface="Arial" panose="020B0604020202020204" pitchFamily="34" charset="0"/>
              </a:rPr>
              <a:t>Restrictive Covenants are a clause in a deed or a lease to property and home that limits what the owner can do with the property.</a:t>
            </a:r>
          </a:p>
        </p:txBody>
      </p:sp>
    </p:spTree>
    <p:extLst>
      <p:ext uri="{BB962C8B-B14F-4D97-AF65-F5344CB8AC3E}">
        <p14:creationId xmlns:p14="http://schemas.microsoft.com/office/powerpoint/2010/main" val="88706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a:t>Best Practices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093" y="1508759"/>
            <a:ext cx="6896507" cy="4892041"/>
          </a:xfrm>
          <a:prstGeom prst="rect">
            <a:avLst/>
          </a:prstGeom>
        </p:spPr>
      </p:pic>
    </p:spTree>
    <p:extLst>
      <p:ext uri="{BB962C8B-B14F-4D97-AF65-F5344CB8AC3E}">
        <p14:creationId xmlns:p14="http://schemas.microsoft.com/office/powerpoint/2010/main" val="100046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Question</a:t>
            </a:r>
            <a:endParaRPr lang="en-US" sz="3800" dirty="0"/>
          </a:p>
        </p:txBody>
      </p:sp>
      <p:graphicFrame>
        <p:nvGraphicFramePr>
          <p:cNvPr id="10" name="Diagram 9"/>
          <p:cNvGraphicFramePr/>
          <p:nvPr>
            <p:extLst>
              <p:ext uri="{D42A27DB-BD31-4B8C-83A1-F6EECF244321}">
                <p14:modId xmlns:p14="http://schemas.microsoft.com/office/powerpoint/2010/main" val="3589872403"/>
              </p:ext>
            </p:extLst>
          </p:nvPr>
        </p:nvGraphicFramePr>
        <p:xfrm>
          <a:off x="1066800" y="1524000"/>
          <a:ext cx="7239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19</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736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6"/>
            <a:ext cx="9144000" cy="1066800"/>
          </a:xfrm>
        </p:spPr>
        <p:txBody>
          <a:bodyPr>
            <a:normAutofit/>
          </a:bodyPr>
          <a:lstStyle/>
          <a:p>
            <a:r>
              <a:rPr lang="en-US" altLang="ko-KR" sz="2400" dirty="0">
                <a:ea typeface="Dotum" pitchFamily="34" charset="-127"/>
                <a:cs typeface="Times New Roman" pitchFamily="18" charset="0"/>
              </a:rPr>
              <a:t>Construction Projects and </a:t>
            </a:r>
            <a:r>
              <a:rPr lang="en-US" altLang="ko-KR" sz="2400" dirty="0" smtClean="0">
                <a:ea typeface="Dotum" pitchFamily="34" charset="-127"/>
                <a:cs typeface="Times New Roman" pitchFamily="18" charset="0"/>
              </a:rPr>
              <a:t>Partners:</a:t>
            </a:r>
            <a:br>
              <a:rPr lang="en-US" altLang="ko-KR" sz="2400" dirty="0" smtClean="0">
                <a:ea typeface="Dotum" pitchFamily="34" charset="-127"/>
                <a:cs typeface="Times New Roman" pitchFamily="18" charset="0"/>
              </a:rPr>
            </a:br>
            <a:r>
              <a:rPr lang="en-US" altLang="ko-KR" sz="2400" dirty="0" smtClean="0">
                <a:ea typeface="Dotum" pitchFamily="34" charset="-127"/>
                <a:cs typeface="Times New Roman" pitchFamily="18" charset="0"/>
              </a:rPr>
              <a:t>Advantages </a:t>
            </a:r>
            <a:r>
              <a:rPr lang="en-US" altLang="ko-KR" sz="2400" dirty="0">
                <a:ea typeface="Dotum" pitchFamily="34" charset="-127"/>
                <a:cs typeface="Times New Roman" pitchFamily="18" charset="0"/>
              </a:rPr>
              <a:t>and </a:t>
            </a:r>
            <a:r>
              <a:rPr lang="en-US" altLang="ko-KR" sz="2400" dirty="0" smtClean="0">
                <a:ea typeface="Dotum" pitchFamily="34" charset="-127"/>
                <a:cs typeface="Times New Roman" pitchFamily="18" charset="0"/>
              </a:rPr>
              <a:t>Disadvantages</a:t>
            </a:r>
            <a:endParaRPr lang="en-US" sz="24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graphicFrame>
        <p:nvGraphicFramePr>
          <p:cNvPr id="6" name="Group 123"/>
          <p:cNvGraphicFramePr>
            <a:graphicFrameLocks noGrp="1"/>
          </p:cNvGraphicFramePr>
          <p:nvPr>
            <p:extLst>
              <p:ext uri="{D42A27DB-BD31-4B8C-83A1-F6EECF244321}">
                <p14:modId xmlns:p14="http://schemas.microsoft.com/office/powerpoint/2010/main" val="417563479"/>
              </p:ext>
            </p:extLst>
          </p:nvPr>
        </p:nvGraphicFramePr>
        <p:xfrm>
          <a:off x="457200" y="1066800"/>
          <a:ext cx="8229600" cy="5638524"/>
        </p:xfrm>
        <a:graphic>
          <a:graphicData uri="http://schemas.openxmlformats.org/drawingml/2006/table">
            <a:tbl>
              <a:tblPr/>
              <a:tblGrid>
                <a:gridCol w="2606040"/>
                <a:gridCol w="2606040"/>
                <a:gridCol w="3017520"/>
              </a:tblGrid>
              <a:tr h="23357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Role</a:t>
                      </a:r>
                      <a:endParaRPr kumimoji="0" lang="en-US" altLang="ko-KR" sz="1800" b="0" i="0" u="none" strike="noStrike" cap="none" normalizeH="0" baseline="0" dirty="0" smtClean="0">
                        <a:ln>
                          <a:noFill/>
                        </a:ln>
                        <a:solidFill>
                          <a:schemeClr val="tx1"/>
                        </a:solidFill>
                        <a:effectLst/>
                        <a:latin typeface="Arial" pitchFamily="34" charset="0"/>
                        <a:ea typeface="Dotu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Calibri" pitchFamily="34" charset="0"/>
                          <a:ea typeface="Dotum" pitchFamily="34" charset="-127"/>
                          <a:cs typeface="GillSans-Bold" charset="0"/>
                        </a:rPr>
                        <a:t>Advantages</a:t>
                      </a:r>
                      <a:endParaRPr kumimoji="0" lang="en-US" altLang="ko-KR" sz="1800" b="0" i="0" u="none" strike="noStrike" cap="none" normalizeH="0" baseline="0" smtClean="0">
                        <a:ln>
                          <a:noFill/>
                        </a:ln>
                        <a:solidFill>
                          <a:schemeClr val="tx1"/>
                        </a:solidFill>
                        <a:effectLst/>
                        <a:latin typeface="Arial" pitchFamily="34" charset="0"/>
                        <a:ea typeface="Dotu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Disadvantages</a:t>
                      </a:r>
                      <a:endParaRPr kumimoji="0" lang="en-US" altLang="ko-KR" sz="1800" b="0" i="0" u="none" strike="noStrike" cap="none" normalizeH="0" baseline="0" dirty="0" smtClean="0">
                        <a:ln>
                          <a:noFill/>
                        </a:ln>
                        <a:solidFill>
                          <a:schemeClr val="tx1"/>
                        </a:solidFill>
                        <a:effectLst/>
                        <a:latin typeface="Arial" pitchFamily="34" charset="0"/>
                        <a:ea typeface="Dotu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3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Subcontracting Free Labor</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Arrangement: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Provides supervised, trainee labor at no cost to the developer.</a:t>
                      </a:r>
                      <a:endParaRPr kumimoji="0" lang="en-US" altLang="ko-KR" sz="1800" b="0" i="0" u="none" strike="noStrike" cap="none" normalizeH="0" baseline="0" dirty="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No financial risk</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No liability for missing deadlines</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More flexibility in trainee schedule</a:t>
                      </a:r>
                      <a:endParaRPr kumimoji="0" lang="en-US" altLang="ko-KR" sz="1800" b="0" i="0" u="none" strike="noStrike" cap="none" normalizeH="0" baseline="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No income for work</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May have little control over training environment or trainee assignments</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May be dependent on others for YouthBuild schedule</a:t>
                      </a:r>
                      <a:endParaRPr kumimoji="0" lang="en-US" altLang="ko-KR" sz="1800" b="0" i="0" u="none" strike="noStrike" cap="none" normalizeH="0" baseline="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3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Subcontracting Paid</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Subcontractor</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dirty="0" smtClean="0">
                          <a:ln>
                            <a:noFill/>
                          </a:ln>
                          <a:solidFill>
                            <a:schemeClr val="tx1"/>
                          </a:solidFill>
                          <a:effectLst/>
                          <a:latin typeface="Calibri" pitchFamily="34" charset="0"/>
                          <a:ea typeface="Dotum" pitchFamily="34" charset="-127"/>
                          <a:cs typeface="GillSans-Bold" charset="0"/>
                        </a:rPr>
                        <a:t>Arrangement: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Completes a specific </a:t>
                      </a: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scope of work</a:t>
                      </a: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on a single or a few trades.</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Work is done for a fixed price to be completed by a pre-established deadline.</a:t>
                      </a:r>
                      <a:endParaRPr kumimoji="0" lang="en-US" altLang="ko-KR" sz="1800" b="0" i="0" u="none" strike="noStrike" cap="none" normalizeH="0" baseline="0" dirty="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Program receives some income</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Less risk than construction management roles</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Does not require complex construction management skills or logistics</a:t>
                      </a:r>
                      <a:endParaRPr kumimoji="0" lang="en-US" altLang="ko-KR" sz="1800" b="0" i="0" u="none" strike="noStrike" cap="none" normalizeH="0" baseline="0" dirty="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Liability of completing work within a specified deadline</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Risk of not estimating materials cost correctly</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May not provide for steady work for trainees throughout training year</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 Depending on subcontract, may not provide broad enough learning experience</a:t>
                      </a:r>
                      <a:endParaRPr kumimoji="0" lang="en-US" altLang="ko-KR" sz="1800" b="0" i="0" u="none" strike="noStrike" cap="none" normalizeH="0" baseline="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582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Calibri" pitchFamily="34" charset="0"/>
                          <a:ea typeface="Dotum" pitchFamily="34" charset="-127"/>
                          <a:cs typeface="GillSans-Bold" charset="0"/>
                        </a:rPr>
                        <a:t>Construction Management</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Works on behalf of the developer to coordinate all subcontractors on the project, in place of a general contractor. Developer assumes all risks and rewards. Coordination work is done for a fee.</a:t>
                      </a:r>
                      <a:endParaRPr kumimoji="0" lang="en-US" altLang="ko-KR" sz="1800" b="0" i="0" u="none" strike="noStrike" cap="none" normalizeH="0" baseline="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No financial risk or liability</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Provides control over the pace of the job</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Provides control over scope of work that trainees undertake</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Provides leverage with other subcontractors on the job to use trainees effectively</a:t>
                      </a:r>
                      <a:endParaRPr kumimoji="0" lang="en-US" altLang="ko-KR" sz="1800" b="0" i="0" u="none" strike="noStrike" cap="none" normalizeH="0" baseline="0" dirty="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Requires highly experienced staff with construction management skills</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Does not provide same potential for generating program income as general contracting</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Hard to find willing development partner</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1143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Calibri" pitchFamily="34" charset="0"/>
                          <a:ea typeface="Dotum" pitchFamily="34" charset="-127"/>
                          <a:cs typeface="GillSans-Bold" charset="0"/>
                        </a:rPr>
                        <a:t>General Contracting</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Coordinates all aspects of the actual construction work, including all subcontractors for a fixed price/lump sum. General contractor agrees to complete the job within a certain price, regardless of what the job ends up costing, and assumes all risks and rewards.</a:t>
                      </a:r>
                      <a:endParaRPr kumimoji="0" lang="en-US" altLang="ko-KR" sz="1800" b="0" i="0" u="none" strike="noStrike" cap="none" normalizeH="0" baseline="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Provides control over scope of work that trainees undertake</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Provides leverage with other subcontractors on the job to use trainees effectively</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Potential to generate more income for program than Construction Management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Requires highly experienced staff with construction management and estimating skills</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Can lose a substantial amount of money, if estimates are incorrect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Requires a sophisticated financial infrastructure</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Requires cash reserves (working capital) or a line of credit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817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200" b="1" i="0" u="none" strike="noStrike" cap="none" normalizeH="0" baseline="0" smtClean="0">
                          <a:ln>
                            <a:noFill/>
                          </a:ln>
                          <a:solidFill>
                            <a:schemeClr val="tx1"/>
                          </a:solidFill>
                          <a:effectLst/>
                          <a:latin typeface="Calibri" pitchFamily="34" charset="0"/>
                          <a:ea typeface="Dotum" pitchFamily="34" charset="-127"/>
                          <a:cs typeface="GillSans-Bold" charset="0"/>
                        </a:rPr>
                        <a:t>Development</a:t>
                      </a:r>
                      <a:endParaRPr kumimoji="0" lang="en-US" altLang="ko-KR" sz="1000" b="0" i="0" u="none" strike="noStrike" cap="none" normalizeH="0" baseline="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Obtains a site and oversees all aspects of the development of that site. Assumes the ultimate risk of ensuring that funds available match or exceed project costs. Often receives a developer</a:t>
                      </a:r>
                      <a:r>
                        <a:rPr kumimoji="0" lang="en-US" altLang="ko-KR" sz="1000" b="0" i="0" u="none" strike="noStrike" cap="none" normalizeH="0" baseline="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smtClean="0">
                          <a:ln>
                            <a:noFill/>
                          </a:ln>
                          <a:solidFill>
                            <a:schemeClr val="tx1"/>
                          </a:solidFill>
                          <a:effectLst/>
                          <a:latin typeface="Calibri" pitchFamily="34" charset="0"/>
                          <a:ea typeface="Dotum" pitchFamily="34" charset="-127"/>
                          <a:cs typeface="Utopia-Regular" charset="0"/>
                        </a:rPr>
                        <a:t>s fee for this role.</a:t>
                      </a:r>
                      <a:endParaRPr kumimoji="0" lang="en-US" altLang="ko-KR" sz="1800" b="0" i="0" u="none" strike="noStrike" cap="none" normalizeH="0" baseline="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Provides maximum control over ensuring that projects are available on time for training</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Maximizes control in balancing tension of </a:t>
                      </a: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training vs. production</a:t>
                      </a: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Can maximize income generated for program</a:t>
                      </a:r>
                      <a:endParaRPr kumimoji="0" lang="en-US" altLang="ko-KR" sz="1800" b="0" i="0" u="none" strike="noStrike" cap="none" normalizeH="0" baseline="0" dirty="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Requires extensive organizational and staff capacity to fulfill all functions</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Financial risk and liability are significant</a:t>
                      </a:r>
                      <a:endParaRPr kumimoji="0" lang="en-US" altLang="ko-KR" sz="1000" b="0" i="0" u="none" strike="noStrike" cap="none" normalizeH="0" baseline="0" dirty="0" smtClean="0">
                        <a:ln>
                          <a:noFill/>
                        </a:ln>
                        <a:solidFill>
                          <a:schemeClr val="tx1"/>
                        </a:solidFill>
                        <a:effectLst/>
                        <a:latin typeface="Times New Roman" pitchFamily="18" charset="0"/>
                        <a:ea typeface="Dotum" pitchFamily="34"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chemeClr val="tx1"/>
                          </a:solidFill>
                          <a:effectLst/>
                          <a:latin typeface="Arial"/>
                          <a:ea typeface="Dotum" pitchFamily="34" charset="-127"/>
                          <a:cs typeface="Utopia-Regular" charset="0"/>
                        </a:rPr>
                        <a:t>•</a:t>
                      </a:r>
                      <a:r>
                        <a:rPr kumimoji="0" lang="en-US" altLang="ko-KR" sz="1000" b="0" i="0" u="none" strike="noStrike" cap="none" normalizeH="0" baseline="0" dirty="0" smtClean="0">
                          <a:ln>
                            <a:noFill/>
                          </a:ln>
                          <a:solidFill>
                            <a:schemeClr val="tx1"/>
                          </a:solidFill>
                          <a:effectLst/>
                          <a:latin typeface="Calibri" pitchFamily="34" charset="0"/>
                          <a:ea typeface="Dotum" pitchFamily="34" charset="-127"/>
                          <a:cs typeface="Utopia-Regular" charset="0"/>
                        </a:rPr>
                        <a:t> Extra workload could cause housing development to overshadow mission of youth development</a:t>
                      </a:r>
                      <a:endParaRPr kumimoji="0" lang="en-US" altLang="ko-KR" sz="1800" b="0" i="0" u="none" strike="noStrike" cap="none" normalizeH="0" baseline="0" dirty="0" smtClean="0">
                        <a:ln>
                          <a:noFill/>
                        </a:ln>
                        <a:solidFill>
                          <a:schemeClr val="tx1"/>
                        </a:solidFill>
                        <a:effectLst/>
                        <a:latin typeface="Arial" pitchFamily="34" charset="0"/>
                        <a:ea typeface="Gulim" pitchFamily="34" charset="-127"/>
                        <a:cs typeface="Arial" pitchFamily="34" charset="0"/>
                      </a:endParaRPr>
                    </a:p>
                  </a:txBody>
                  <a:tcPr marT="45697" marB="456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15624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from the Field</a:t>
            </a:r>
            <a:endParaRPr lang="en-US" dirty="0"/>
          </a:p>
        </p:txBody>
      </p:sp>
      <p:sp>
        <p:nvSpPr>
          <p:cNvPr id="9" name="Content Placeholder 2"/>
          <p:cNvSpPr txBox="1">
            <a:spLocks/>
          </p:cNvSpPr>
          <p:nvPr/>
        </p:nvSpPr>
        <p:spPr>
          <a:xfrm>
            <a:off x="3013881" y="2590800"/>
            <a:ext cx="5410200" cy="14478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rgbClr val="1F497D"/>
                </a:solidFill>
              </a:rPr>
              <a:t>Brian </a:t>
            </a:r>
            <a:r>
              <a:rPr lang="en-US" dirty="0" smtClean="0">
                <a:solidFill>
                  <a:srgbClr val="1F497D"/>
                </a:solidFill>
              </a:rPr>
              <a:t>McMahon</a:t>
            </a:r>
          </a:p>
          <a:p>
            <a:pPr marL="0" indent="0">
              <a:buFont typeface="Arial" pitchFamily="34" charset="0"/>
              <a:buNone/>
            </a:pPr>
            <a:r>
              <a:rPr lang="en-US" dirty="0">
                <a:solidFill>
                  <a:srgbClr val="1F497D"/>
                </a:solidFill>
              </a:rPr>
              <a:t>Deputy Director</a:t>
            </a:r>
          </a:p>
          <a:p>
            <a:pPr marL="0" indent="0">
              <a:buFont typeface="Arial" pitchFamily="34" charset="0"/>
              <a:buNone/>
            </a:pPr>
            <a:r>
              <a:rPr lang="en-US" dirty="0">
                <a:solidFill>
                  <a:srgbClr val="1F497D"/>
                </a:solidFill>
              </a:rPr>
              <a:t>Operation Fresh Start, Inc. </a:t>
            </a:r>
          </a:p>
        </p:txBody>
      </p:sp>
      <p:sp>
        <p:nvSpPr>
          <p:cNvPr id="3" name="Slide Number Placeholder 2"/>
          <p:cNvSpPr>
            <a:spLocks noGrp="1"/>
          </p:cNvSpPr>
          <p:nvPr>
            <p:ph type="sldNum" sz="quarter" idx="12"/>
          </p:nvPr>
        </p:nvSpPr>
        <p:spPr/>
        <p:txBody>
          <a:bodyPr/>
          <a:lstStyle/>
          <a:p>
            <a:fld id="{01723B91-CE10-4F20-890A-0852E2246859}" type="slidenum">
              <a:rPr lang="en-US" smtClean="0">
                <a:solidFill>
                  <a:prstClr val="black"/>
                </a:solidFill>
              </a:rPr>
              <a:pPr/>
              <a:t>21</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white"/>
                </a:solidFill>
              </a:rPr>
              <a:t>#</a:t>
            </a:r>
            <a:endParaRPr lang="en-US">
              <a:solidFill>
                <a:prstClr val="white"/>
              </a:solidFill>
            </a:endParaRPr>
          </a:p>
        </p:txBody>
      </p:sp>
      <p:pic>
        <p:nvPicPr>
          <p:cNvPr id="2050" name="Picture 2" descr="http://www.operationfreshstart.org/wp-content/uploads/2012/06/Brian_McMah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95766"/>
            <a:ext cx="1743075" cy="24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70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228600" y="1295400"/>
            <a:ext cx="8763000" cy="31668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Learn how to incorporate OSHA safe work </a:t>
            </a:r>
            <a:r>
              <a:rPr lang="en-US" sz="2000" dirty="0" smtClean="0">
                <a:solidFill>
                  <a:schemeClr val="tx1">
                    <a:lumMod val="95000"/>
                    <a:lumOff val="5000"/>
                  </a:schemeClr>
                </a:solidFill>
                <a:latin typeface="Arial" panose="020B0604020202020204" pitchFamily="34" charset="0"/>
                <a:cs typeface="Arial" panose="020B0604020202020204" pitchFamily="34" charset="0"/>
              </a:rPr>
              <a:t>practices (standards</a:t>
            </a:r>
            <a:r>
              <a:rPr lang="en-US" sz="2000" dirty="0">
                <a:solidFill>
                  <a:schemeClr val="tx1">
                    <a:lumMod val="95000"/>
                    <a:lumOff val="5000"/>
                  </a:schemeClr>
                </a:solidFill>
                <a:latin typeface="Arial" panose="020B0604020202020204" pitchFamily="34" charset="0"/>
                <a:cs typeface="Arial" panose="020B0604020202020204" pitchFamily="34" charset="0"/>
              </a:rPr>
              <a:t>, reporting, safety plan) according to the DOL Final Rule and </a:t>
            </a:r>
            <a:r>
              <a:rPr lang="en-US" sz="2000" dirty="0" smtClean="0">
                <a:solidFill>
                  <a:schemeClr val="tx1">
                    <a:lumMod val="95000"/>
                    <a:lumOff val="5000"/>
                  </a:schemeClr>
                </a:solidFill>
                <a:latin typeface="Arial" panose="020B0604020202020204" pitchFamily="34" charset="0"/>
                <a:cs typeface="Arial" panose="020B0604020202020204" pitchFamily="34" charset="0"/>
              </a:rPr>
              <a:t>WIOA.</a:t>
            </a:r>
          </a:p>
          <a:p>
            <a:pPr marL="342900" indent="-342900">
              <a:buFont typeface="Arial" panose="020B0604020202020204" pitchFamily="34" charset="0"/>
              <a:buChar char="•"/>
            </a:pPr>
            <a:r>
              <a:rPr lang="en-US" sz="2000" dirty="0" smtClean="0">
                <a:solidFill>
                  <a:schemeClr val="tx1">
                    <a:lumMod val="95000"/>
                    <a:lumOff val="5000"/>
                  </a:schemeClr>
                </a:solidFill>
                <a:latin typeface="Arial" panose="020B0604020202020204" pitchFamily="34" charset="0"/>
                <a:cs typeface="Arial" panose="020B0604020202020204" pitchFamily="34" charset="0"/>
              </a:rPr>
              <a:t>Have </a:t>
            </a:r>
            <a:r>
              <a:rPr lang="en-US" sz="2000" dirty="0">
                <a:solidFill>
                  <a:schemeClr val="tx1">
                    <a:lumMod val="95000"/>
                    <a:lumOff val="5000"/>
                  </a:schemeClr>
                </a:solidFill>
                <a:latin typeface="Arial" panose="020B0604020202020204" pitchFamily="34" charset="0"/>
                <a:cs typeface="Arial" panose="020B0604020202020204" pitchFamily="34" charset="0"/>
              </a:rPr>
              <a:t>your construction trainer OSHA-authorized to deliver the 10 and 30 hour card.</a:t>
            </a:r>
          </a:p>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Design a program safety plan that will continue beyond the OSHA training.</a:t>
            </a:r>
          </a:p>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Partner with local OSHA providers to deliver the OSHA 10 at a reduced rate or no cost to program.</a:t>
            </a:r>
          </a:p>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Select/elect participant safety officers for the construction site</a:t>
            </a:r>
            <a:r>
              <a:rPr lang="en-US" sz="2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09800" y="4572000"/>
            <a:ext cx="5105400" cy="2286000"/>
          </a:xfrm>
          <a:prstGeom prst="rect">
            <a:avLst/>
          </a:prstGeom>
        </p:spPr>
      </p:pic>
    </p:spTree>
    <p:extLst>
      <p:ext uri="{BB962C8B-B14F-4D97-AF65-F5344CB8AC3E}">
        <p14:creationId xmlns:p14="http://schemas.microsoft.com/office/powerpoint/2010/main" val="2545020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t>
            </a:r>
            <a:r>
              <a:rPr lang="en-US" dirty="0" smtClean="0"/>
              <a:t>Curricula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219200"/>
            <a:ext cx="8458200" cy="783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chemeClr val="tx1">
                    <a:lumMod val="95000"/>
                    <a:lumOff val="5000"/>
                  </a:schemeClr>
                </a:solidFill>
                <a:latin typeface="Tahoma" pitchFamily="34" charset="0"/>
              </a:rPr>
              <a:t>Classroom construction training must result in </a:t>
            </a:r>
            <a:r>
              <a:rPr lang="en-US" sz="2000" dirty="0" smtClean="0">
                <a:solidFill>
                  <a:schemeClr val="tx1">
                    <a:lumMod val="95000"/>
                    <a:lumOff val="5000"/>
                  </a:schemeClr>
                </a:solidFill>
                <a:latin typeface="Tahoma" pitchFamily="34" charset="0"/>
              </a:rPr>
              <a:t>an industry-recognized </a:t>
            </a:r>
            <a:r>
              <a:rPr lang="en-US" sz="2000" dirty="0">
                <a:solidFill>
                  <a:schemeClr val="tx1">
                    <a:lumMod val="95000"/>
                    <a:lumOff val="5000"/>
                  </a:schemeClr>
                </a:solidFill>
                <a:latin typeface="Tahoma" pitchFamily="34" charset="0"/>
              </a:rPr>
              <a:t>certification for the young people.  </a:t>
            </a:r>
          </a:p>
        </p:txBody>
      </p:sp>
      <p:sp>
        <p:nvSpPr>
          <p:cNvPr id="4" name="TextBox 3"/>
          <p:cNvSpPr txBox="1"/>
          <p:nvPr/>
        </p:nvSpPr>
        <p:spPr>
          <a:xfrm>
            <a:off x="454572" y="2133600"/>
            <a:ext cx="8305800" cy="4893647"/>
          </a:xfrm>
          <a:prstGeom prst="rect">
            <a:avLst/>
          </a:prstGeom>
          <a:noFill/>
        </p:spPr>
        <p:txBody>
          <a:bodyPr wrap="square" rtlCol="0">
            <a:spAutoFit/>
          </a:bodyPr>
          <a:lstStyle/>
          <a:p>
            <a:r>
              <a:rPr lang="en-US" sz="2400" b="1" dirty="0" smtClean="0"/>
              <a:t>HBI-PACT</a:t>
            </a:r>
            <a:r>
              <a:rPr lang="en-US" sz="2400" b="1" dirty="0"/>
              <a:t>: </a:t>
            </a:r>
            <a:r>
              <a:rPr lang="en-US" i="1" dirty="0"/>
              <a:t>the workforce development arm of National Association of Home Builders (NAHB</a:t>
            </a:r>
            <a:r>
              <a:rPr lang="en-US" i="1" dirty="0" smtClean="0"/>
              <a:t>)</a:t>
            </a:r>
          </a:p>
          <a:p>
            <a:endParaRPr lang="en-US" dirty="0"/>
          </a:p>
          <a:p>
            <a:pPr marL="285750" indent="-285750">
              <a:buFont typeface="Arial" panose="020B0604020202020204" pitchFamily="34" charset="0"/>
              <a:buChar char="•"/>
            </a:pPr>
            <a:r>
              <a:rPr lang="en-US" dirty="0"/>
              <a:t>Promotes the home building industry as a career and helps address its workforce needs through programs and </a:t>
            </a:r>
            <a:r>
              <a:rPr lang="en-US" dirty="0" smtClean="0"/>
              <a:t>resources</a:t>
            </a:r>
            <a:endParaRPr lang="en-US" dirty="0"/>
          </a:p>
          <a:p>
            <a:pPr marL="285750" indent="-285750">
              <a:buFont typeface="Arial" panose="020B0604020202020204" pitchFamily="34" charset="0"/>
              <a:buChar char="•"/>
            </a:pPr>
            <a:r>
              <a:rPr lang="en-US" dirty="0"/>
              <a:t>Includes trades training and job </a:t>
            </a:r>
            <a:r>
              <a:rPr lang="en-US" dirty="0" smtClean="0"/>
              <a:t>placement</a:t>
            </a:r>
          </a:p>
          <a:p>
            <a:pPr marL="285750" indent="-285750">
              <a:buFont typeface="Arial" panose="020B0604020202020204" pitchFamily="34" charset="0"/>
              <a:buChar char="•"/>
            </a:pPr>
            <a:r>
              <a:rPr lang="en-US" dirty="0"/>
              <a:t>Instructor candidates must have at least 5 years of experience in their trade to qualify for </a:t>
            </a:r>
            <a:r>
              <a:rPr lang="en-US" dirty="0" smtClean="0"/>
              <a:t>certification</a:t>
            </a:r>
          </a:p>
          <a:p>
            <a:pPr marL="285750" indent="-285750">
              <a:buFont typeface="Arial" panose="020B0604020202020204" pitchFamily="34" charset="0"/>
              <a:buChar char="•"/>
            </a:pPr>
            <a:r>
              <a:rPr lang="en-US" dirty="0"/>
              <a:t>Certification will expire after 2 years if the Instructor has not submitted for a certificate in that time </a:t>
            </a:r>
            <a:r>
              <a:rPr lang="en-US" dirty="0" smtClean="0"/>
              <a:t>frame</a:t>
            </a:r>
          </a:p>
          <a:p>
            <a:pPr marL="285750" indent="-285750">
              <a:buFont typeface="Arial" panose="020B0604020202020204" pitchFamily="34" charset="0"/>
              <a:buChar char="•"/>
            </a:pPr>
            <a:r>
              <a:rPr lang="en-US" dirty="0"/>
              <a:t>HBI requires all </a:t>
            </a:r>
            <a:r>
              <a:rPr lang="en-US" dirty="0" err="1"/>
              <a:t>YouthBuild</a:t>
            </a:r>
            <a:r>
              <a:rPr lang="en-US" dirty="0"/>
              <a:t> programs to sign a licensing agreement in order to deliver the PACT curriculum. Current DOL grantees will pay $75 per certificate for the first 30 submissions and $100 for all certifications after that. </a:t>
            </a:r>
            <a:r>
              <a:rPr lang="en-US" dirty="0" smtClean="0"/>
              <a:t>Non-DOL </a:t>
            </a:r>
            <a:r>
              <a:rPr lang="en-US" dirty="0"/>
              <a:t>YB programs must enter a separate technical assistance contract with HBI in order to deliver certificates.</a:t>
            </a:r>
            <a:endParaRPr lang="en-US" dirty="0" smtClean="0"/>
          </a:p>
          <a:p>
            <a:endParaRPr lang="en-US" dirty="0"/>
          </a:p>
          <a:p>
            <a:endParaRPr lang="en-US" dirty="0"/>
          </a:p>
        </p:txBody>
      </p:sp>
    </p:spTree>
    <p:extLst>
      <p:ext uri="{BB962C8B-B14F-4D97-AF65-F5344CB8AC3E}">
        <p14:creationId xmlns:p14="http://schemas.microsoft.com/office/powerpoint/2010/main" val="1647033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t>
            </a:r>
            <a:r>
              <a:rPr lang="en-US" dirty="0" smtClean="0"/>
              <a:t>Curricula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490901"/>
            <a:ext cx="8458200" cy="783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Classroom construction training must result in </a:t>
            </a:r>
            <a:r>
              <a:rPr lang="en-US" sz="2000" dirty="0" smtClean="0">
                <a:solidFill>
                  <a:schemeClr val="tx1">
                    <a:lumMod val="95000"/>
                    <a:lumOff val="5000"/>
                  </a:schemeClr>
                </a:solidFill>
                <a:latin typeface="Arial" panose="020B0604020202020204" pitchFamily="34" charset="0"/>
                <a:cs typeface="Arial" panose="020B0604020202020204" pitchFamily="34" charset="0"/>
              </a:rPr>
              <a:t>an industry-recognized </a:t>
            </a:r>
            <a:r>
              <a:rPr lang="en-US" sz="2000" dirty="0">
                <a:solidFill>
                  <a:schemeClr val="tx1">
                    <a:lumMod val="95000"/>
                    <a:lumOff val="5000"/>
                  </a:schemeClr>
                </a:solidFill>
                <a:latin typeface="Arial" panose="020B0604020202020204" pitchFamily="34" charset="0"/>
                <a:cs typeface="Arial" panose="020B0604020202020204" pitchFamily="34" charset="0"/>
              </a:rPr>
              <a:t>certification for the young people</a:t>
            </a:r>
            <a:r>
              <a:rPr lang="en-US" sz="2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467710" y="2590800"/>
            <a:ext cx="8305800" cy="329320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National Center for Construction Education and Research (NCCER): </a:t>
            </a:r>
            <a:r>
              <a:rPr lang="en-US" sz="2000" i="1" dirty="0">
                <a:latin typeface="Arial" panose="020B0604020202020204" pitchFamily="34" charset="0"/>
                <a:cs typeface="Arial" panose="020B0604020202020204" pitchFamily="34" charset="0"/>
              </a:rPr>
              <a:t>is a not-for-profit education foundation </a:t>
            </a:r>
            <a:endParaRPr lang="en-US" sz="2000" i="1" dirty="0" smtClean="0">
              <a:latin typeface="Arial" panose="020B0604020202020204" pitchFamily="34" charset="0"/>
              <a:cs typeface="Arial" panose="020B0604020202020204" pitchFamily="34" charset="0"/>
            </a:endParaRPr>
          </a:p>
          <a:p>
            <a:endParaRPr lang="en-US" sz="1600"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Created to develop industry-driven standardized craft training programs with portable credentials to help address the critical workforce shortage facing the construction industry</a:t>
            </a:r>
            <a:r>
              <a:rPr lang="en-US"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Potential Instructors qualifications are to have Journey level experience or to have taught in a vocational training environment for at least 3 years. NCCER offers over 75 craft (trade) areas of certification.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10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t>
            </a:r>
            <a:r>
              <a:rPr lang="en-US" dirty="0" smtClean="0"/>
              <a:t>Curricula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490901"/>
            <a:ext cx="8458200" cy="783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Classroom construction training must result in </a:t>
            </a:r>
            <a:r>
              <a:rPr lang="en-US" sz="2000" dirty="0" smtClean="0">
                <a:solidFill>
                  <a:schemeClr val="tx1">
                    <a:lumMod val="95000"/>
                    <a:lumOff val="5000"/>
                  </a:schemeClr>
                </a:solidFill>
                <a:latin typeface="Arial" panose="020B0604020202020204" pitchFamily="34" charset="0"/>
                <a:cs typeface="Arial" panose="020B0604020202020204" pitchFamily="34" charset="0"/>
              </a:rPr>
              <a:t>an industry-recognized </a:t>
            </a:r>
            <a:r>
              <a:rPr lang="en-US" sz="2000" dirty="0">
                <a:solidFill>
                  <a:schemeClr val="tx1">
                    <a:lumMod val="95000"/>
                    <a:lumOff val="5000"/>
                  </a:schemeClr>
                </a:solidFill>
                <a:latin typeface="Arial" panose="020B0604020202020204" pitchFamily="34" charset="0"/>
                <a:cs typeface="Arial" panose="020B0604020202020204" pitchFamily="34" charset="0"/>
              </a:rPr>
              <a:t>certification for the young people</a:t>
            </a:r>
            <a:r>
              <a:rPr lang="en-US" sz="2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423041" y="2514600"/>
            <a:ext cx="8305800" cy="433965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Building Trades Multi-Craft Core Curriculum, 120-hr curriculum, </a:t>
            </a:r>
            <a:r>
              <a:rPr lang="en-US" sz="2000" i="1" dirty="0">
                <a:latin typeface="Arial" panose="020B0604020202020204" pitchFamily="34" charset="0"/>
                <a:cs typeface="Arial" panose="020B0604020202020204" pitchFamily="34" charset="0"/>
              </a:rPr>
              <a:t>is created and owned by the Building Trades Department of the AFL-CIO. The training is offered to program coordinators and instructors who are either currently working with or who wish to work with the building trades in their area. This curriculum does not incorporate a hands-on component</a:t>
            </a:r>
            <a:r>
              <a:rPr lang="en-US" sz="2000" b="1" dirty="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Participants </a:t>
            </a:r>
            <a:r>
              <a:rPr lang="en-US" sz="2000" b="1" dirty="0">
                <a:latin typeface="Arial" panose="020B0604020202020204" pitchFamily="34" charset="0"/>
                <a:cs typeface="Arial" panose="020B0604020202020204" pitchFamily="34" charset="0"/>
              </a:rPr>
              <a:t>who successfully complete the training will: </a:t>
            </a:r>
            <a:endParaRPr lang="en-US" sz="20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Practice teaching construction concepts using participatory </a:t>
            </a:r>
            <a:r>
              <a:rPr lang="en-US" sz="2400" dirty="0" smtClean="0">
                <a:latin typeface="Arial" panose="020B0604020202020204" pitchFamily="34" charset="0"/>
                <a:cs typeface="Arial" panose="020B0604020202020204" pitchFamily="34" charset="0"/>
              </a:rPr>
              <a:t>methods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Develop strategies for delivery of the curriculum in conjunction with local building trades councils. </a:t>
            </a:r>
          </a:p>
        </p:txBody>
      </p:sp>
    </p:spTree>
    <p:extLst>
      <p:ext uri="{BB962C8B-B14F-4D97-AF65-F5344CB8AC3E}">
        <p14:creationId xmlns:p14="http://schemas.microsoft.com/office/powerpoint/2010/main" val="926111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t>
            </a:r>
            <a:r>
              <a:rPr lang="en-US" dirty="0" smtClean="0"/>
              <a:t>Curricula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219200"/>
            <a:ext cx="8458200" cy="783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Classroom construction training must result in </a:t>
            </a:r>
            <a:r>
              <a:rPr lang="en-US" sz="2000" dirty="0" smtClean="0">
                <a:solidFill>
                  <a:schemeClr val="tx1">
                    <a:lumMod val="95000"/>
                    <a:lumOff val="5000"/>
                  </a:schemeClr>
                </a:solidFill>
                <a:latin typeface="Arial" panose="020B0604020202020204" pitchFamily="34" charset="0"/>
                <a:cs typeface="Arial" panose="020B0604020202020204" pitchFamily="34" charset="0"/>
              </a:rPr>
              <a:t>an industry-recognized </a:t>
            </a:r>
            <a:r>
              <a:rPr lang="en-US" sz="2000" dirty="0">
                <a:solidFill>
                  <a:schemeClr val="tx1">
                    <a:lumMod val="95000"/>
                    <a:lumOff val="5000"/>
                  </a:schemeClr>
                </a:solidFill>
                <a:latin typeface="Arial" panose="020B0604020202020204" pitchFamily="34" charset="0"/>
                <a:cs typeface="Arial" panose="020B0604020202020204" pitchFamily="34" charset="0"/>
              </a:rPr>
              <a:t>certification for the young </a:t>
            </a:r>
            <a:r>
              <a:rPr lang="en-US" sz="2000" dirty="0" smtClean="0">
                <a:solidFill>
                  <a:schemeClr val="tx1">
                    <a:lumMod val="95000"/>
                    <a:lumOff val="5000"/>
                  </a:schemeClr>
                </a:solidFill>
                <a:latin typeface="Arial" panose="020B0604020202020204" pitchFamily="34" charset="0"/>
                <a:cs typeface="Arial" panose="020B0604020202020204" pitchFamily="34" charset="0"/>
              </a:rPr>
              <a:t>people.</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304800" y="2165280"/>
            <a:ext cx="8458200" cy="4278094"/>
          </a:xfrm>
          <a:prstGeom prst="rect">
            <a:avLst/>
          </a:prstGeom>
          <a:noFill/>
        </p:spPr>
        <p:txBody>
          <a:bodyPr wrap="square" rtlCol="0">
            <a:spAutoFit/>
          </a:bodyPr>
          <a:lstStyle/>
          <a:p>
            <a:r>
              <a:rPr lang="en-US" sz="1700" b="1" dirty="0">
                <a:latin typeface="Arial" panose="020B0604020202020204" pitchFamily="34" charset="0"/>
                <a:cs typeface="Arial" panose="020B0604020202020204" pitchFamily="34" charset="0"/>
              </a:rPr>
              <a:t>BPI </a:t>
            </a:r>
            <a:r>
              <a:rPr lang="en-US" sz="1700" b="1" dirty="0" smtClean="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rPr>
              <a:t>A national standards development and credentialing organization for residential energy efficiency retrofit work – </a:t>
            </a:r>
            <a:endParaRPr lang="en-US" sz="1700" i="1" dirty="0" smtClean="0">
              <a:latin typeface="Arial" panose="020B0604020202020204" pitchFamily="34" charset="0"/>
              <a:cs typeface="Arial" panose="020B0604020202020204" pitchFamily="34" charset="0"/>
            </a:endParaRPr>
          </a:p>
          <a:p>
            <a:endParaRPr lang="en-US" sz="1700" i="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Provides </a:t>
            </a:r>
            <a:r>
              <a:rPr lang="en-US" sz="1700" dirty="0">
                <a:latin typeface="Arial" panose="020B0604020202020204" pitchFamily="34" charset="0"/>
                <a:cs typeface="Arial" panose="020B0604020202020204" pitchFamily="34" charset="0"/>
              </a:rPr>
              <a:t>training through a network of training affiliate organizations, individual certifications, company accreditations and quality assurance </a:t>
            </a:r>
            <a:r>
              <a:rPr lang="en-US" sz="1700" dirty="0" smtClean="0">
                <a:latin typeface="Arial" panose="020B0604020202020204" pitchFamily="34" charset="0"/>
                <a:cs typeface="Arial" panose="020B0604020202020204" pitchFamily="34" charset="0"/>
              </a:rPr>
              <a:t>programs</a:t>
            </a:r>
          </a:p>
          <a:p>
            <a:pPr marL="342900"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An </a:t>
            </a:r>
            <a:r>
              <a:rPr lang="en-US" sz="1700" dirty="0">
                <a:latin typeface="Arial" panose="020B0604020202020204" pitchFamily="34" charset="0"/>
                <a:cs typeface="Arial" panose="020B0604020202020204" pitchFamily="34" charset="0"/>
              </a:rPr>
              <a:t>independent, not-for-profit </a:t>
            </a:r>
            <a:r>
              <a:rPr lang="en-US" sz="1700" dirty="0" smtClean="0">
                <a:latin typeface="Arial" panose="020B0604020202020204" pitchFamily="34" charset="0"/>
                <a:cs typeface="Arial" panose="020B0604020202020204" pitchFamily="34" charset="0"/>
              </a:rPr>
              <a:t>organization</a:t>
            </a:r>
          </a:p>
          <a:p>
            <a:pPr marL="342900" indent="-342900">
              <a:buFont typeface="Arial" panose="020B0604020202020204" pitchFamily="34" charset="0"/>
              <a:buChar char="•"/>
            </a:pPr>
            <a:r>
              <a:rPr lang="en-US" sz="1700" dirty="0">
                <a:latin typeface="Arial" panose="020B0604020202020204" pitchFamily="34" charset="0"/>
                <a:cs typeface="Arial" panose="020B0604020202020204" pitchFamily="34" charset="0"/>
              </a:rPr>
              <a:t>B</a:t>
            </a:r>
            <a:r>
              <a:rPr lang="en-US" sz="1700" dirty="0" smtClean="0">
                <a:latin typeface="Arial" panose="020B0604020202020204" pitchFamily="34" charset="0"/>
                <a:cs typeface="Arial" panose="020B0604020202020204" pitchFamily="34" charset="0"/>
              </a:rPr>
              <a:t>rings </a:t>
            </a:r>
            <a:r>
              <a:rPr lang="en-US" sz="1700" dirty="0">
                <a:latin typeface="Arial" panose="020B0604020202020204" pitchFamily="34" charset="0"/>
                <a:cs typeface="Arial" panose="020B0604020202020204" pitchFamily="34" charset="0"/>
              </a:rPr>
              <a:t>together leading building science experts from across North America to develop standards using a consensus-based methodology.</a:t>
            </a:r>
          </a:p>
          <a:p>
            <a:pPr marL="342900"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The nation's </a:t>
            </a:r>
            <a:r>
              <a:rPr lang="en-US" sz="1700" dirty="0">
                <a:latin typeface="Arial" panose="020B0604020202020204" pitchFamily="34" charset="0"/>
                <a:cs typeface="Arial" panose="020B0604020202020204" pitchFamily="34" charset="0"/>
              </a:rPr>
              <a:t>premier building performance credentialing, quality assurance and standards setting organization. </a:t>
            </a:r>
            <a:endParaRPr lang="en-US" sz="17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Develops </a:t>
            </a:r>
            <a:r>
              <a:rPr lang="en-US" sz="1700" dirty="0">
                <a:latin typeface="Arial" panose="020B0604020202020204" pitchFamily="34" charset="0"/>
                <a:cs typeface="Arial" panose="020B0604020202020204" pitchFamily="34" charset="0"/>
              </a:rPr>
              <a:t>technical standards using an open, transparent, consensus-based process built on sound building science. </a:t>
            </a:r>
          </a:p>
          <a:p>
            <a:pPr marL="342900" indent="-342900">
              <a:buFont typeface="Arial" panose="020B0604020202020204" pitchFamily="34" charset="0"/>
              <a:buChar char="•"/>
            </a:pPr>
            <a:r>
              <a:rPr lang="en-US" sz="1700" dirty="0" smtClean="0">
                <a:latin typeface="Arial" panose="020B0604020202020204" pitchFamily="34" charset="0"/>
                <a:cs typeface="Arial" panose="020B0604020202020204" pitchFamily="34" charset="0"/>
              </a:rPr>
              <a:t>Approved by </a:t>
            </a:r>
            <a:r>
              <a:rPr lang="en-US" sz="1700" dirty="0">
                <a:latin typeface="Arial" panose="020B0604020202020204" pitchFamily="34" charset="0"/>
                <a:cs typeface="Arial" panose="020B0604020202020204" pitchFamily="34" charset="0"/>
              </a:rPr>
              <a:t>the American National Standards Institute, Inc. (ANSI) as an accredited developer of American National Standards and as a certifying body for personnel credentials. BPI is also approved by the WAP Weatherization Assistance Program under DOE to provide this needed training and education</a:t>
            </a:r>
          </a:p>
        </p:txBody>
      </p:sp>
    </p:spTree>
    <p:extLst>
      <p:ext uri="{BB962C8B-B14F-4D97-AF65-F5344CB8AC3E}">
        <p14:creationId xmlns:p14="http://schemas.microsoft.com/office/powerpoint/2010/main" val="3630929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Issues to Consider with Work Sites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95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959" y="1219200"/>
            <a:ext cx="3364038" cy="4478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7656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Plus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219200"/>
            <a:ext cx="8458200" cy="7831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en-US" sz="2000" dirty="0">
                <a:solidFill>
                  <a:schemeClr val="tx1">
                    <a:lumMod val="95000"/>
                    <a:lumOff val="5000"/>
                  </a:schemeClr>
                </a:solidFill>
                <a:latin typeface="Arial" panose="020B0604020202020204" pitchFamily="34" charset="0"/>
                <a:cs typeface="Arial" panose="020B0604020202020204" pitchFamily="34" charset="0"/>
              </a:rPr>
              <a:t>Construction Plus is a non-construction additional career trade track for the youth that results in </a:t>
            </a:r>
            <a:r>
              <a:rPr lang="en-US" sz="2000" dirty="0" smtClean="0">
                <a:solidFill>
                  <a:schemeClr val="tx1">
                    <a:lumMod val="95000"/>
                    <a:lumOff val="5000"/>
                  </a:schemeClr>
                </a:solidFill>
                <a:latin typeface="Arial" panose="020B0604020202020204" pitchFamily="34" charset="0"/>
                <a:cs typeface="Arial" panose="020B0604020202020204" pitchFamily="34" charset="0"/>
              </a:rPr>
              <a:t>an industry-recognized certification.</a:t>
            </a:r>
            <a:endParaRPr lang="en-US" sz="2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TextBox 3"/>
          <p:cNvSpPr txBox="1"/>
          <p:nvPr/>
        </p:nvSpPr>
        <p:spPr>
          <a:xfrm>
            <a:off x="304800" y="2667000"/>
            <a:ext cx="84582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Enough youth are required for the Construction Track to complete the scope of work in the approved </a:t>
            </a:r>
            <a:r>
              <a:rPr lang="en-US" sz="2400" dirty="0" smtClean="0">
                <a:latin typeface="Arial" panose="020B0604020202020204" pitchFamily="34" charset="0"/>
                <a:cs typeface="Arial" panose="020B0604020202020204" pitchFamily="34" charset="0"/>
              </a:rPr>
              <a:t>projects</a:t>
            </a: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Some </a:t>
            </a:r>
            <a:r>
              <a:rPr lang="en-US" sz="2400" dirty="0">
                <a:latin typeface="Arial" panose="020B0604020202020204" pitchFamily="34" charset="0"/>
                <a:cs typeface="Arial" panose="020B0604020202020204" pitchFamily="34" charset="0"/>
              </a:rPr>
              <a:t>programs have youth complete Construction and </a:t>
            </a:r>
            <a:r>
              <a:rPr lang="en-US" sz="2400" dirty="0" smtClean="0">
                <a:latin typeface="Arial" panose="020B0604020202020204" pitchFamily="34" charset="0"/>
                <a:cs typeface="Arial" panose="020B0604020202020204" pitchFamily="34" charset="0"/>
              </a:rPr>
              <a:t>then Construction </a:t>
            </a:r>
            <a:r>
              <a:rPr lang="en-US" sz="2400" dirty="0">
                <a:latin typeface="Arial" panose="020B0604020202020204" pitchFamily="34" charset="0"/>
                <a:cs typeface="Arial" panose="020B0604020202020204" pitchFamily="34" charset="0"/>
              </a:rPr>
              <a:t>Plus, if they </a:t>
            </a:r>
            <a:r>
              <a:rPr lang="en-US" sz="2400" dirty="0" smtClean="0">
                <a:latin typeface="Arial" panose="020B0604020202020204" pitchFamily="34" charset="0"/>
                <a:cs typeface="Arial" panose="020B0604020202020204" pitchFamily="34" charset="0"/>
              </a:rPr>
              <a:t>wish</a:t>
            </a: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some programs, </a:t>
            </a:r>
            <a:r>
              <a:rPr lang="en-US" sz="2400" dirty="0" smtClean="0">
                <a:latin typeface="Arial" panose="020B0604020202020204" pitchFamily="34" charset="0"/>
                <a:cs typeface="Arial" panose="020B0604020202020204" pitchFamily="34" charset="0"/>
              </a:rPr>
              <a:t>some youth </a:t>
            </a:r>
            <a:r>
              <a:rPr lang="en-US" sz="2400" dirty="0">
                <a:latin typeface="Arial" panose="020B0604020202020204" pitchFamily="34" charset="0"/>
                <a:cs typeface="Arial" panose="020B0604020202020204" pitchFamily="34" charset="0"/>
              </a:rPr>
              <a:t>go straight to Construction </a:t>
            </a:r>
            <a:r>
              <a:rPr lang="en-US" sz="2400" dirty="0" smtClean="0">
                <a:latin typeface="Arial" panose="020B0604020202020204" pitchFamily="34" charset="0"/>
                <a:cs typeface="Arial" panose="020B0604020202020204" pitchFamily="34" charset="0"/>
              </a:rPr>
              <a:t>Plus</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281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TEGL 07-14</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29</a:t>
            </a:fld>
            <a:endParaRPr lang="en-US" dirty="0"/>
          </a:p>
        </p:txBody>
      </p:sp>
      <p:sp>
        <p:nvSpPr>
          <p:cNvPr id="7" name="Content Placeholder 6"/>
          <p:cNvSpPr>
            <a:spLocks noGrp="1"/>
          </p:cNvSpPr>
          <p:nvPr>
            <p:ph idx="1"/>
          </p:nvPr>
        </p:nvSpPr>
        <p:spPr>
          <a:xfrm>
            <a:off x="304800" y="1219200"/>
            <a:ext cx="5181600" cy="53331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indent="0" algn="ctr">
              <a:buNone/>
            </a:pPr>
            <a:r>
              <a:rPr lang="en-US" sz="2000" dirty="0" smtClean="0">
                <a:solidFill>
                  <a:srgbClr val="C00000"/>
                </a:solidFill>
                <a:latin typeface="Arial" panose="020B0604020202020204" pitchFamily="34" charset="0"/>
                <a:cs typeface="Arial" panose="020B0604020202020204" pitchFamily="34" charset="0"/>
              </a:rPr>
              <a:t>Guidance for Implementing the “Construction Plus” Component of the YouthBuild Program</a:t>
            </a:r>
            <a:endParaRPr lang="en-US" sz="2000" dirty="0">
              <a:solidFill>
                <a:srgbClr val="C00000"/>
              </a:solidFill>
              <a:latin typeface="Arial" panose="020B0604020202020204" pitchFamily="34" charset="0"/>
              <a:cs typeface="Arial" panose="020B0604020202020204" pitchFamily="34" charset="0"/>
            </a:endParaRPr>
          </a:p>
          <a:p>
            <a:pPr marL="342900" indent="-342900">
              <a:spcAft>
                <a:spcPts val="0"/>
              </a:spcAft>
              <a:buFont typeface="Arial" panose="020B0604020202020204" pitchFamily="34" charset="0"/>
              <a:buChar char="•"/>
            </a:pPr>
            <a:r>
              <a:rPr lang="en-US" sz="2000" dirty="0" smtClean="0">
                <a:solidFill>
                  <a:srgbClr val="C00000"/>
                </a:solidFill>
                <a:latin typeface="Arial" panose="020B0604020202020204" pitchFamily="34" charset="0"/>
                <a:cs typeface="Arial" panose="020B0604020202020204" pitchFamily="34" charset="0"/>
              </a:rPr>
              <a:t>Provides </a:t>
            </a:r>
            <a:r>
              <a:rPr lang="en-US" sz="2000" dirty="0">
                <a:solidFill>
                  <a:srgbClr val="C00000"/>
                </a:solidFill>
                <a:latin typeface="Arial" panose="020B0604020202020204" pitchFamily="34" charset="0"/>
                <a:cs typeface="Arial" panose="020B0604020202020204" pitchFamily="34" charset="0"/>
              </a:rPr>
              <a:t>guidance on </a:t>
            </a:r>
            <a:r>
              <a:rPr lang="en-US" sz="2000" dirty="0" smtClean="0">
                <a:solidFill>
                  <a:srgbClr val="C00000"/>
                </a:solidFill>
                <a:latin typeface="Arial" panose="020B0604020202020204" pitchFamily="34" charset="0"/>
                <a:cs typeface="Arial" panose="020B0604020202020204" pitchFamily="34" charset="0"/>
              </a:rPr>
              <a:t>Construction Plus implementation and requirements</a:t>
            </a:r>
          </a:p>
          <a:p>
            <a:pPr marL="342900" indent="-342900">
              <a:spcAft>
                <a:spcPts val="0"/>
              </a:spcAft>
              <a:buFont typeface="Arial" panose="020B0604020202020204" pitchFamily="34" charset="0"/>
              <a:buChar char="•"/>
            </a:pPr>
            <a:r>
              <a:rPr lang="en-US" sz="2000" dirty="0" smtClean="0">
                <a:solidFill>
                  <a:srgbClr val="C00000"/>
                </a:solidFill>
                <a:latin typeface="Arial" panose="020B0604020202020204" pitchFamily="34" charset="0"/>
                <a:cs typeface="Arial" panose="020B0604020202020204" pitchFamily="34" charset="0"/>
              </a:rPr>
              <a:t>Provides resources for researching local Labor Market Information to determine in-demand fields in the local area</a:t>
            </a:r>
          </a:p>
          <a:p>
            <a:pPr marL="342900" indent="-342900">
              <a:spcAft>
                <a:spcPts val="0"/>
              </a:spcAft>
              <a:buFont typeface="Arial" panose="020B0604020202020204" pitchFamily="34" charset="0"/>
              <a:buChar char="•"/>
            </a:pPr>
            <a:r>
              <a:rPr lang="en-US" sz="2000" dirty="0" smtClean="0">
                <a:solidFill>
                  <a:srgbClr val="C00000"/>
                </a:solidFill>
                <a:latin typeface="Arial" panose="020B0604020202020204" pitchFamily="34" charset="0"/>
                <a:cs typeface="Arial" panose="020B0604020202020204" pitchFamily="34" charset="0"/>
              </a:rPr>
              <a:t>Includes Considerations attachment that provides additional information for programs to consider in determining what Construction Plus industries to include</a:t>
            </a:r>
            <a:endParaRPr lang="en-US" sz="2000" dirty="0">
              <a:solidFill>
                <a:srgbClr val="C00000"/>
              </a:solidFill>
              <a:latin typeface="Arial" panose="020B0604020202020204" pitchFamily="34" charset="0"/>
              <a:cs typeface="Arial" panose="020B0604020202020204" pitchFamily="34" charset="0"/>
            </a:endParaRPr>
          </a:p>
        </p:txBody>
      </p:sp>
      <p:sp>
        <p:nvSpPr>
          <p:cNvPr id="8" name="TextBox 7"/>
          <p:cNvSpPr txBox="1"/>
          <p:nvPr/>
        </p:nvSpPr>
        <p:spPr>
          <a:xfrm>
            <a:off x="6553200" y="1828800"/>
            <a:ext cx="1828800" cy="1754326"/>
          </a:xfrm>
          <a:prstGeom prst="rect">
            <a:avLst/>
          </a:prstGeom>
          <a:noFill/>
        </p:spPr>
        <p:txBody>
          <a:bodyPr wrap="square" rtlCol="0">
            <a:spAutoFit/>
          </a:bodyPr>
          <a:lstStyle/>
          <a:p>
            <a:r>
              <a:rPr lang="en-US" dirty="0" smtClean="0"/>
              <a:t>NOTE: Insert nice construction picture here – match oval format of other TEGL Slides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340" y="1828800"/>
            <a:ext cx="3472419" cy="3056483"/>
          </a:xfrm>
          <a:prstGeom prst="rect">
            <a:avLst/>
          </a:prstGeom>
        </p:spPr>
      </p:pic>
    </p:spTree>
    <p:extLst>
      <p:ext uri="{BB962C8B-B14F-4D97-AF65-F5344CB8AC3E}">
        <p14:creationId xmlns:p14="http://schemas.microsoft.com/office/powerpoint/2010/main" val="395949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a:t>
            </a:r>
            <a:endParaRPr lang="en-US" dirty="0"/>
          </a:p>
        </p:txBody>
      </p:sp>
      <p:sp>
        <p:nvSpPr>
          <p:cNvPr id="7" name="Content Placeholder 2"/>
          <p:cNvSpPr txBox="1">
            <a:spLocks/>
          </p:cNvSpPr>
          <p:nvPr/>
        </p:nvSpPr>
        <p:spPr>
          <a:xfrm>
            <a:off x="2895599" y="2895600"/>
            <a:ext cx="5256663" cy="14478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Jenn </a:t>
            </a:r>
            <a:r>
              <a:rPr lang="en-US" b="1" dirty="0" smtClean="0"/>
              <a:t>Smith</a:t>
            </a:r>
          </a:p>
          <a:p>
            <a:pPr marL="0" indent="0">
              <a:buNone/>
            </a:pPr>
            <a:r>
              <a:rPr lang="en-US" dirty="0"/>
              <a:t>National YouthBuild </a:t>
            </a:r>
            <a:r>
              <a:rPr lang="en-US" dirty="0" smtClean="0"/>
              <a:t>Director</a:t>
            </a:r>
          </a:p>
          <a:p>
            <a:pPr marL="0" indent="0">
              <a:buNone/>
            </a:pPr>
            <a:r>
              <a:rPr lang="en-US" dirty="0" smtClean="0"/>
              <a:t>U.S. Department of Labor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pic>
        <p:nvPicPr>
          <p:cNvPr id="8" name="Picture 2"/>
          <p:cNvPicPr>
            <a:picLocks noChangeAspect="1" noChangeArrowheads="1"/>
          </p:cNvPicPr>
          <p:nvPr/>
        </p:nvPicPr>
        <p:blipFill>
          <a:blip r:embed="rId3" cstate="print"/>
          <a:srcRect/>
          <a:stretch>
            <a:fillRect/>
          </a:stretch>
        </p:blipFill>
        <p:spPr bwMode="auto">
          <a:xfrm>
            <a:off x="304800" y="2238590"/>
            <a:ext cx="2362200" cy="2761820"/>
          </a:xfrm>
          <a:prstGeom prst="rect">
            <a:avLst/>
          </a:prstGeom>
          <a:noFill/>
          <a:ln w="9525">
            <a:noFill/>
            <a:miter lim="800000"/>
            <a:headEnd/>
            <a:tailEnd/>
          </a:ln>
        </p:spPr>
      </p:pic>
    </p:spTree>
    <p:extLst>
      <p:ext uri="{BB962C8B-B14F-4D97-AF65-F5344CB8AC3E}">
        <p14:creationId xmlns:p14="http://schemas.microsoft.com/office/powerpoint/2010/main" val="384931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Broader Construction Applications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315497"/>
            <a:ext cx="5167312" cy="5118640"/>
          </a:xfrm>
          <a:prstGeom prst="rect">
            <a:avLst/>
          </a:prstGeom>
        </p:spPr>
      </p:pic>
    </p:spTree>
    <p:extLst>
      <p:ext uri="{BB962C8B-B14F-4D97-AF65-F5344CB8AC3E}">
        <p14:creationId xmlns:p14="http://schemas.microsoft.com/office/powerpoint/2010/main" val="2290206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Question</a:t>
            </a:r>
            <a:endParaRPr lang="en-US" sz="3800" dirty="0"/>
          </a:p>
        </p:txBody>
      </p:sp>
      <p:graphicFrame>
        <p:nvGraphicFramePr>
          <p:cNvPr id="10" name="Diagram 9"/>
          <p:cNvGraphicFramePr/>
          <p:nvPr>
            <p:extLst>
              <p:ext uri="{D42A27DB-BD31-4B8C-83A1-F6EECF244321}">
                <p14:modId xmlns:p14="http://schemas.microsoft.com/office/powerpoint/2010/main" val="1923422987"/>
              </p:ext>
            </p:extLst>
          </p:nvPr>
        </p:nvGraphicFramePr>
        <p:xfrm>
          <a:off x="1066800" y="1524000"/>
          <a:ext cx="7391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31</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58353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Deconstruction  NOT  Demolition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494387"/>
            <a:ext cx="3108354" cy="4144413"/>
          </a:xfrm>
          <a:prstGeom prst="rect">
            <a:avLst/>
          </a:prstGeom>
        </p:spPr>
      </p:pic>
      <p:pic>
        <p:nvPicPr>
          <p:cNvPr id="2051" name="Picture 3" descr="\\ybfile1\users\troan\My Pictures\Decon\20150724_1045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94388"/>
            <a:ext cx="3461943" cy="414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8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Deconstruction? (</a:t>
            </a:r>
            <a:r>
              <a:rPr lang="en-US" dirty="0" err="1"/>
              <a:t>Decon</a:t>
            </a:r>
            <a:r>
              <a:rPr lang="en-US" dirty="0"/>
              <a:t>)</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219200"/>
            <a:ext cx="8458200" cy="7150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dirty="0" smtClean="0">
                <a:solidFill>
                  <a:schemeClr val="tx1">
                    <a:lumMod val="95000"/>
                    <a:lumOff val="5000"/>
                  </a:schemeClr>
                </a:solidFill>
                <a:latin typeface="Arial" panose="020B0604020202020204" pitchFamily="34" charset="0"/>
                <a:cs typeface="Arial" panose="020B0604020202020204" pitchFamily="34" charset="0"/>
              </a:rPr>
              <a:t>Deconstruction is: the </a:t>
            </a:r>
            <a:r>
              <a:rPr lang="en-US" dirty="0">
                <a:solidFill>
                  <a:schemeClr val="tx1">
                    <a:lumMod val="95000"/>
                    <a:lumOff val="5000"/>
                  </a:schemeClr>
                </a:solidFill>
                <a:latin typeface="Arial" panose="020B0604020202020204" pitchFamily="34" charset="0"/>
                <a:cs typeface="Arial" panose="020B0604020202020204" pitchFamily="34" charset="0"/>
              </a:rPr>
              <a:t>selective dismantling of building structures to recover reusable and recyclable materials. </a:t>
            </a:r>
          </a:p>
        </p:txBody>
      </p:sp>
      <p:sp>
        <p:nvSpPr>
          <p:cNvPr id="4" name="TextBox 3"/>
          <p:cNvSpPr txBox="1"/>
          <p:nvPr/>
        </p:nvSpPr>
        <p:spPr>
          <a:xfrm>
            <a:off x="304800" y="2181285"/>
            <a:ext cx="84582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Deconstruction Resources</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04800" y="2667000"/>
            <a:ext cx="8458200" cy="3970318"/>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Building </a:t>
            </a:r>
            <a:r>
              <a:rPr lang="en-US" sz="1400" dirty="0">
                <a:latin typeface="Arial" panose="020B0604020202020204" pitchFamily="34" charset="0"/>
                <a:cs typeface="Arial" panose="020B0604020202020204" pitchFamily="34" charset="0"/>
              </a:rPr>
              <a:t>Materials Reuse Association. (2012). Introduction to Deconstruction: A Comprehensive Training Workbook. Building Materials Reuse Association</a:t>
            </a:r>
            <a:r>
              <a:rPr lang="en-US" sz="1400" dirty="0" smtClean="0">
                <a:latin typeface="Arial" panose="020B0604020202020204" pitchFamily="34" charset="0"/>
                <a:cs typeface="Arial" panose="020B0604020202020204" pitchFamily="34" charset="0"/>
              </a:rPr>
              <a:t>. Clucky </a:t>
            </a:r>
            <a:r>
              <a:rPr lang="en-US" sz="1400" dirty="0">
                <a:latin typeface="Arial" panose="020B0604020202020204" pitchFamily="34" charset="0"/>
                <a:cs typeface="Arial" panose="020B0604020202020204" pitchFamily="34" charset="0"/>
              </a:rPr>
              <a:t>Dickens Farm. (2013, June</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Moving a Big Red Barn. Retrieved from A Farmish Kind of Life: http://afarmishkindoflife.com/2013/06/moving-big-red-barn/Elizabeth O'Brien, Bradley Guy, Angela Stephenson Lindner. (Fall 2006, Vol. 1, No. 4). </a:t>
            </a:r>
            <a:endParaRPr lang="en-US" sz="1400" dirty="0" smtClean="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Life </a:t>
            </a:r>
            <a:r>
              <a:rPr lang="en-US" sz="1400" dirty="0">
                <a:latin typeface="Arial" panose="020B0604020202020204" pitchFamily="34" charset="0"/>
                <a:cs typeface="Arial" panose="020B0604020202020204" pitchFamily="34" charset="0"/>
              </a:rPr>
              <a:t>Cycle Analysis of the Deconstruction of Military Barracks: Ft McClellen, Anniston, AL. Journal of Green Building, 166-183.Guy, B. (2005, October 24).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Optimization of Building Deconstruction. Retrieved from lifecyclebuilding.org: </a:t>
            </a:r>
            <a:r>
              <a:rPr lang="en-US" sz="1400" dirty="0">
                <a:latin typeface="Arial" panose="020B0604020202020204" pitchFamily="34" charset="0"/>
                <a:cs typeface="Arial" panose="020B0604020202020204" pitchFamily="34" charset="0"/>
                <a:hlinkClick r:id="rId3"/>
              </a:rPr>
              <a:t>http://</a:t>
            </a:r>
            <a:r>
              <a:rPr lang="en-US" sz="1400" dirty="0" smtClean="0">
                <a:latin typeface="Arial" panose="020B0604020202020204" pitchFamily="34" charset="0"/>
                <a:cs typeface="Arial" panose="020B0604020202020204" pitchFamily="34" charset="0"/>
                <a:hlinkClick r:id="rId3"/>
              </a:rPr>
              <a:t>www.lifecyclebuilding.org/docs/The%20Optimization%20of%20Building%20Deconstruction.pdf</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Habitat </a:t>
            </a:r>
            <a:r>
              <a:rPr lang="en-US" sz="1400" dirty="0">
                <a:latin typeface="Arial" panose="020B0604020202020204" pitchFamily="34" charset="0"/>
                <a:cs typeface="Arial" panose="020B0604020202020204" pitchFamily="34" charset="0"/>
              </a:rPr>
              <a:t>for Humanity, Wake. (2015). </a:t>
            </a:r>
            <a:r>
              <a:rPr lang="en-US" sz="1400" dirty="0" smtClean="0">
                <a:latin typeface="Arial" panose="020B0604020202020204" pitchFamily="34" charset="0"/>
                <a:cs typeface="Arial" panose="020B0604020202020204" pitchFamily="34" charset="0"/>
              </a:rPr>
              <a:t>Kitchen </a:t>
            </a:r>
            <a:r>
              <a:rPr lang="en-US" sz="1400" dirty="0" err="1">
                <a:latin typeface="Arial" panose="020B0604020202020204" pitchFamily="34" charset="0"/>
                <a:cs typeface="Arial" panose="020B0604020202020204" pitchFamily="34" charset="0"/>
              </a:rPr>
              <a:t>Striip</a:t>
            </a:r>
            <a:r>
              <a:rPr lang="en-US" sz="1400" dirty="0">
                <a:latin typeface="Arial" panose="020B0604020202020204" pitchFamily="34" charset="0"/>
                <a:cs typeface="Arial" panose="020B0604020202020204" pitchFamily="34" charset="0"/>
              </a:rPr>
              <a:t> Out/Light Salvage. Retrieved from Habitat </a:t>
            </a:r>
            <a:r>
              <a:rPr lang="en-US" sz="1400" dirty="0" err="1">
                <a:latin typeface="Arial" panose="020B0604020202020204" pitchFamily="34" charset="0"/>
                <a:cs typeface="Arial" panose="020B0604020202020204" pitchFamily="34" charset="0"/>
              </a:rPr>
              <a:t>ReStore</a:t>
            </a:r>
            <a:r>
              <a:rPr lang="en-US" sz="1400" dirty="0">
                <a:latin typeface="Arial" panose="020B0604020202020204" pitchFamily="34" charset="0"/>
                <a:cs typeface="Arial" panose="020B0604020202020204" pitchFamily="34" charset="0"/>
              </a:rPr>
              <a:t>: http://wakerestore.org/deconstruction/kitchen-strip-outs/Housing and Urban Development. (2015).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All </a:t>
            </a:r>
            <a:r>
              <a:rPr lang="en-US" sz="1400" dirty="0">
                <a:latin typeface="Arial" panose="020B0604020202020204" pitchFamily="34" charset="0"/>
                <a:cs typeface="Arial" panose="020B0604020202020204" pitchFamily="34" charset="0"/>
              </a:rPr>
              <a:t>That’s Old Is Renewable. </a:t>
            </a:r>
            <a:r>
              <a:rPr lang="en-US" sz="1400" dirty="0" smtClean="0">
                <a:latin typeface="Arial" panose="020B0604020202020204" pitchFamily="34" charset="0"/>
                <a:cs typeface="Arial" panose="020B0604020202020204" pitchFamily="34" charset="0"/>
              </a:rPr>
              <a:t>Retrieved </a:t>
            </a:r>
            <a:r>
              <a:rPr lang="en-US" sz="1400" dirty="0">
                <a:latin typeface="Arial" panose="020B0604020202020204" pitchFamily="34" charset="0"/>
                <a:cs typeface="Arial" panose="020B0604020202020204" pitchFamily="34" charset="0"/>
              </a:rPr>
              <a:t>from www.huduser.org: http://www.huduser.org/portal/pdredge/pdr_edge_featd_article_092313.htmlInstitute for Local Self Reliance. (2002, February 1). Recycling Means Business, from Waste to Wealth. Retrieved from Institute for Local Self Reliance: http://ilsr.org/recycling-means-business/</a:t>
            </a:r>
          </a:p>
        </p:txBody>
      </p:sp>
    </p:spTree>
    <p:extLst>
      <p:ext uri="{BB962C8B-B14F-4D97-AF65-F5344CB8AC3E}">
        <p14:creationId xmlns:p14="http://schemas.microsoft.com/office/powerpoint/2010/main" val="2603859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t>
            </a:r>
            <a:r>
              <a:rPr lang="en-US" dirty="0" smtClean="0"/>
              <a:t>Efficiency </a:t>
            </a:r>
            <a:r>
              <a:rPr lang="en-US" dirty="0"/>
              <a:t>and 3rd </a:t>
            </a:r>
            <a:r>
              <a:rPr lang="en-US" dirty="0" smtClean="0"/>
              <a:t>Party Certification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600199"/>
            <a:ext cx="2286000" cy="48517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b="1" dirty="0">
                <a:solidFill>
                  <a:schemeClr val="tx1">
                    <a:lumMod val="95000"/>
                    <a:lumOff val="5000"/>
                  </a:schemeClr>
                </a:solidFill>
                <a:latin typeface="Arial" panose="020B0604020202020204" pitchFamily="34" charset="0"/>
                <a:cs typeface="Arial" panose="020B0604020202020204" pitchFamily="34" charset="0"/>
              </a:rPr>
              <a:t>Benefits: </a:t>
            </a:r>
            <a:endParaRPr lang="en-US" b="1" dirty="0" smtClean="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Greater </a:t>
            </a:r>
            <a:r>
              <a:rPr lang="en-US" dirty="0">
                <a:solidFill>
                  <a:schemeClr val="tx1">
                    <a:lumMod val="95000"/>
                    <a:lumOff val="5000"/>
                  </a:schemeClr>
                </a:solidFill>
                <a:latin typeface="Arial" panose="020B0604020202020204" pitchFamily="34" charset="0"/>
                <a:cs typeface="Arial" panose="020B0604020202020204" pitchFamily="34" charset="0"/>
              </a:rPr>
              <a:t>public </a:t>
            </a:r>
            <a:r>
              <a:rPr lang="en-US" dirty="0" smtClean="0">
                <a:solidFill>
                  <a:schemeClr val="tx1">
                    <a:lumMod val="95000"/>
                    <a:lumOff val="5000"/>
                  </a:schemeClr>
                </a:solidFill>
                <a:latin typeface="Arial" panose="020B0604020202020204" pitchFamily="34" charset="0"/>
                <a:cs typeface="Arial" panose="020B0604020202020204" pitchFamily="34" charset="0"/>
              </a:rPr>
              <a:t>visibility</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I</a:t>
            </a:r>
            <a:r>
              <a:rPr lang="en-US" dirty="0" smtClean="0">
                <a:solidFill>
                  <a:schemeClr val="tx1">
                    <a:lumMod val="95000"/>
                    <a:lumOff val="5000"/>
                  </a:schemeClr>
                </a:solidFill>
                <a:latin typeface="Arial" panose="020B0604020202020204" pitchFamily="34" charset="0"/>
                <a:cs typeface="Arial" panose="020B0604020202020204" pitchFamily="34" charset="0"/>
              </a:rPr>
              <a:t>ndustry </a:t>
            </a:r>
            <a:r>
              <a:rPr lang="en-US" dirty="0">
                <a:solidFill>
                  <a:schemeClr val="tx1">
                    <a:lumMod val="95000"/>
                    <a:lumOff val="5000"/>
                  </a:schemeClr>
                </a:solidFill>
                <a:latin typeface="Arial" panose="020B0604020202020204" pitchFamily="34" charset="0"/>
                <a:cs typeface="Arial" panose="020B0604020202020204" pitchFamily="34" charset="0"/>
              </a:rPr>
              <a:t>relevant job </a:t>
            </a:r>
            <a:r>
              <a:rPr lang="en-US" dirty="0" smtClean="0">
                <a:solidFill>
                  <a:schemeClr val="tx1">
                    <a:lumMod val="95000"/>
                    <a:lumOff val="5000"/>
                  </a:schemeClr>
                </a:solidFill>
                <a:latin typeface="Arial" panose="020B0604020202020204" pitchFamily="34" charset="0"/>
                <a:cs typeface="Arial" panose="020B0604020202020204" pitchFamily="34" charset="0"/>
              </a:rPr>
              <a:t>skills</a:t>
            </a:r>
          </a:p>
          <a:p>
            <a:pPr marL="285750" indent="-28575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Increased </a:t>
            </a:r>
            <a:r>
              <a:rPr lang="en-US" dirty="0">
                <a:solidFill>
                  <a:schemeClr val="tx1">
                    <a:lumMod val="95000"/>
                    <a:lumOff val="5000"/>
                  </a:schemeClr>
                </a:solidFill>
                <a:latin typeface="Arial" panose="020B0604020202020204" pitchFamily="34" charset="0"/>
                <a:cs typeface="Arial" panose="020B0604020202020204" pitchFamily="34" charset="0"/>
              </a:rPr>
              <a:t>environmental </a:t>
            </a:r>
            <a:r>
              <a:rPr lang="en-US" dirty="0" smtClean="0">
                <a:solidFill>
                  <a:schemeClr val="tx1">
                    <a:lumMod val="95000"/>
                    <a:lumOff val="5000"/>
                  </a:schemeClr>
                </a:solidFill>
                <a:latin typeface="Arial" panose="020B0604020202020204" pitchFamily="34" charset="0"/>
                <a:cs typeface="Arial" panose="020B0604020202020204" pitchFamily="34" charset="0"/>
              </a:rPr>
              <a:t>awareness</a:t>
            </a:r>
          </a:p>
          <a:p>
            <a:pPr marL="285750" indent="-285750">
              <a:buFont typeface="Arial" panose="020B0604020202020204" pitchFamily="34" charset="0"/>
              <a:buChar char="•"/>
            </a:pPr>
            <a:r>
              <a:rPr lang="en-US" dirty="0" smtClean="0">
                <a:solidFill>
                  <a:schemeClr val="tx1">
                    <a:lumMod val="95000"/>
                    <a:lumOff val="5000"/>
                  </a:schemeClr>
                </a:solidFill>
                <a:latin typeface="Arial" panose="020B0604020202020204" pitchFamily="34" charset="0"/>
                <a:cs typeface="Arial" panose="020B0604020202020204" pitchFamily="34" charset="0"/>
              </a:rPr>
              <a:t>Integrated </a:t>
            </a:r>
            <a:r>
              <a:rPr lang="en-US" dirty="0">
                <a:solidFill>
                  <a:schemeClr val="tx1">
                    <a:lumMod val="95000"/>
                    <a:lumOff val="5000"/>
                  </a:schemeClr>
                </a:solidFill>
                <a:latin typeface="Arial" panose="020B0604020202020204" pitchFamily="34" charset="0"/>
                <a:cs typeface="Arial" panose="020B0604020202020204" pitchFamily="34" charset="0"/>
              </a:rPr>
              <a:t>educational </a:t>
            </a:r>
            <a:r>
              <a:rPr lang="en-US" dirty="0" smtClean="0">
                <a:solidFill>
                  <a:schemeClr val="tx1">
                    <a:lumMod val="95000"/>
                    <a:lumOff val="5000"/>
                  </a:schemeClr>
                </a:solidFill>
                <a:latin typeface="Arial" panose="020B0604020202020204" pitchFamily="34" charset="0"/>
                <a:cs typeface="Arial" panose="020B0604020202020204" pitchFamily="34" charset="0"/>
              </a:rPr>
              <a:t>opportunity </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R</a:t>
            </a:r>
            <a:r>
              <a:rPr lang="en-US" dirty="0" smtClean="0">
                <a:solidFill>
                  <a:schemeClr val="tx1">
                    <a:lumMod val="95000"/>
                    <a:lumOff val="5000"/>
                  </a:schemeClr>
                </a:solidFill>
                <a:latin typeface="Arial" panose="020B0604020202020204" pitchFamily="34" charset="0"/>
                <a:cs typeface="Arial" panose="020B0604020202020204" pitchFamily="34" charset="0"/>
              </a:rPr>
              <a:t>educed living expenses</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I</a:t>
            </a:r>
            <a:r>
              <a:rPr lang="en-US" dirty="0" smtClean="0">
                <a:solidFill>
                  <a:schemeClr val="tx1">
                    <a:lumMod val="95000"/>
                    <a:lumOff val="5000"/>
                  </a:schemeClr>
                </a:solidFill>
                <a:latin typeface="Arial" panose="020B0604020202020204" pitchFamily="34" charset="0"/>
                <a:cs typeface="Arial" panose="020B0604020202020204" pitchFamily="34" charset="0"/>
              </a:rPr>
              <a:t>ncreased </a:t>
            </a:r>
            <a:r>
              <a:rPr lang="en-US" dirty="0">
                <a:solidFill>
                  <a:schemeClr val="tx1">
                    <a:lumMod val="95000"/>
                    <a:lumOff val="5000"/>
                  </a:schemeClr>
                </a:solidFill>
                <a:latin typeface="Arial" panose="020B0604020202020204" pitchFamily="34" charset="0"/>
                <a:cs typeface="Arial" panose="020B0604020202020204" pitchFamily="34" charset="0"/>
              </a:rPr>
              <a:t>property value</a:t>
            </a:r>
            <a:r>
              <a:rPr lang="en-US" dirty="0" smtClean="0">
                <a:solidFill>
                  <a:schemeClr val="tx1">
                    <a:lumMod val="95000"/>
                    <a:lumOff val="5000"/>
                  </a:schemeClr>
                </a:solidFill>
                <a:latin typeface="Arial" panose="020B0604020202020204" pitchFamily="34" charset="0"/>
                <a:cs typeface="Arial" panose="020B0604020202020204" pitchFamily="34" charset="0"/>
              </a:rPr>
              <a:t>.</a:t>
            </a: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2743200" y="1752600"/>
            <a:ext cx="2209800" cy="4699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b="1" dirty="0" smtClean="0">
                <a:solidFill>
                  <a:schemeClr val="tx1">
                    <a:lumMod val="95000"/>
                    <a:lumOff val="5000"/>
                  </a:schemeClr>
                </a:solidFill>
                <a:latin typeface="Arial" panose="020B0604020202020204" pitchFamily="34" charset="0"/>
                <a:cs typeface="Arial" panose="020B0604020202020204" pitchFamily="34" charset="0"/>
              </a:rPr>
              <a:t>Challenges</a:t>
            </a:r>
            <a:r>
              <a:rPr lang="en-US" b="1" dirty="0">
                <a:solidFill>
                  <a:schemeClr val="tx1">
                    <a:lumMod val="95000"/>
                    <a:lumOff val="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Myths</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learning curve</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Cost</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Time</a:t>
            </a:r>
          </a:p>
          <a:p>
            <a:pPr marL="285750" indent="-285750">
              <a:buFont typeface="Arial" panose="020B0604020202020204" pitchFamily="34" charset="0"/>
              <a:buChar char="•"/>
            </a:pPr>
            <a:r>
              <a:rPr lang="en-US" dirty="0">
                <a:solidFill>
                  <a:schemeClr val="tx1">
                    <a:lumMod val="95000"/>
                    <a:lumOff val="5000"/>
                  </a:schemeClr>
                </a:solidFill>
                <a:latin typeface="Arial" panose="020B0604020202020204" pitchFamily="34" charset="0"/>
                <a:cs typeface="Arial" panose="020B0604020202020204" pitchFamily="34" charset="0"/>
              </a:rPr>
              <a:t>Partner limitations</a:t>
            </a:r>
            <a:r>
              <a:rPr lang="en-US" dirty="0" smtClean="0">
                <a:solidFill>
                  <a:schemeClr val="tx1">
                    <a:lumMod val="95000"/>
                    <a:lumOff val="5000"/>
                  </a:schemeClr>
                </a:solidFill>
                <a:latin typeface="Arial" panose="020B0604020202020204" pitchFamily="34" charset="0"/>
                <a:cs typeface="Arial" panose="020B0604020202020204" pitchFamily="34" charset="0"/>
              </a:rPr>
              <a:t>.</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smtClean="0">
              <a:solidFill>
                <a:schemeClr val="tx1">
                  <a:lumMod val="95000"/>
                  <a:lumOff val="5000"/>
                </a:schemeClr>
              </a:solidFill>
              <a:latin typeface="Arial" panose="020B0604020202020204" pitchFamily="34" charset="0"/>
              <a:cs typeface="Arial" panose="020B0604020202020204" pitchFamily="34" charset="0"/>
            </a:endParaRPr>
          </a:p>
          <a:p>
            <a:r>
              <a:rPr lang="en-US" b="1" dirty="0">
                <a:solidFill>
                  <a:schemeClr val="tx1">
                    <a:lumMod val="95000"/>
                    <a:lumOff val="5000"/>
                  </a:schemeClr>
                </a:solidFill>
                <a:latin typeface="Arial" panose="020B0604020202020204" pitchFamily="34" charset="0"/>
                <a:cs typeface="Arial" panose="020B0604020202020204" pitchFamily="34" charset="0"/>
              </a:rPr>
              <a:t>Resources: </a:t>
            </a:r>
          </a:p>
          <a:p>
            <a:r>
              <a:rPr lang="en-US" dirty="0">
                <a:solidFill>
                  <a:schemeClr val="tx1">
                    <a:lumMod val="95000"/>
                    <a:lumOff val="5000"/>
                  </a:schemeClr>
                </a:solidFill>
                <a:latin typeface="Arial" panose="020B0604020202020204" pitchFamily="34" charset="0"/>
                <a:cs typeface="Arial" panose="020B0604020202020204" pitchFamily="34" charset="0"/>
              </a:rPr>
              <a:t>Shades of Green Getting Started Checklist, McGraw Hill Construction for Industry Data.</a:t>
            </a:r>
          </a:p>
          <a:p>
            <a:pPr marL="285750" indent="-285750">
              <a:buFont typeface="Arial" panose="020B0604020202020204" pitchFamily="34" charset="0"/>
              <a:buChar char="•"/>
            </a:pPr>
            <a:endParaRPr lang="en-US"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86000"/>
            <a:ext cx="3911598" cy="2933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7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Registered Apprenticeships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9" name="Rounded Rectangle 8"/>
          <p:cNvSpPr/>
          <p:nvPr/>
        </p:nvSpPr>
        <p:spPr>
          <a:xfrm>
            <a:off x="304800" y="1600199"/>
            <a:ext cx="4572000" cy="45288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mj-lt"/>
              <a:buAutoNum type="arabicPeriod"/>
            </a:pPr>
            <a:r>
              <a:rPr lang="en-US" sz="2000" dirty="0">
                <a:solidFill>
                  <a:schemeClr val="tx1">
                    <a:lumMod val="95000"/>
                    <a:lumOff val="5000"/>
                  </a:schemeClr>
                </a:solidFill>
                <a:latin typeface="Arial" panose="020B0604020202020204" pitchFamily="34" charset="0"/>
                <a:cs typeface="Arial" panose="020B0604020202020204" pitchFamily="34" charset="0"/>
              </a:rPr>
              <a:t>Identify the local Union hall that may be associated with your construction </a:t>
            </a:r>
            <a:r>
              <a:rPr lang="en-US" sz="2000" dirty="0" smtClean="0">
                <a:solidFill>
                  <a:schemeClr val="tx1">
                    <a:lumMod val="95000"/>
                    <a:lumOff val="5000"/>
                  </a:schemeClr>
                </a:solidFill>
                <a:latin typeface="Arial" panose="020B0604020202020204" pitchFamily="34" charset="0"/>
                <a:cs typeface="Arial" panose="020B0604020202020204" pitchFamily="34" charset="0"/>
              </a:rPr>
              <a:t>project</a:t>
            </a:r>
          </a:p>
          <a:p>
            <a:pPr marL="342900" indent="-342900">
              <a:buFont typeface="+mj-lt"/>
              <a:buAutoNum type="arabicPeriod"/>
            </a:pPr>
            <a:r>
              <a:rPr lang="en-US" sz="2000" dirty="0" smtClean="0">
                <a:solidFill>
                  <a:schemeClr val="tx1">
                    <a:lumMod val="95000"/>
                    <a:lumOff val="5000"/>
                  </a:schemeClr>
                </a:solidFill>
                <a:latin typeface="Arial" panose="020B0604020202020204" pitchFamily="34" charset="0"/>
                <a:cs typeface="Arial" panose="020B0604020202020204" pitchFamily="34" charset="0"/>
              </a:rPr>
              <a:t>Registered apprenticeships are not always Union affiliated</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tx1">
                    <a:lumMod val="95000"/>
                    <a:lumOff val="5000"/>
                  </a:schemeClr>
                </a:solidFill>
                <a:latin typeface="Arial" panose="020B0604020202020204" pitchFamily="34" charset="0"/>
                <a:cs typeface="Arial" panose="020B0604020202020204" pitchFamily="34" charset="0"/>
              </a:rPr>
              <a:t>Determine </a:t>
            </a:r>
            <a:r>
              <a:rPr lang="en-US" sz="2000" dirty="0" smtClean="0">
                <a:solidFill>
                  <a:schemeClr val="tx1">
                    <a:lumMod val="95000"/>
                    <a:lumOff val="5000"/>
                  </a:schemeClr>
                </a:solidFill>
                <a:latin typeface="Arial" panose="020B0604020202020204" pitchFamily="34" charset="0"/>
                <a:cs typeface="Arial" panose="020B0604020202020204" pitchFamily="34" charset="0"/>
              </a:rPr>
              <a:t>which </a:t>
            </a:r>
            <a:r>
              <a:rPr lang="en-US" sz="2000" dirty="0">
                <a:solidFill>
                  <a:schemeClr val="tx1">
                    <a:lumMod val="95000"/>
                    <a:lumOff val="5000"/>
                  </a:schemeClr>
                </a:solidFill>
                <a:latin typeface="Arial" panose="020B0604020202020204" pitchFamily="34" charset="0"/>
                <a:cs typeface="Arial" panose="020B0604020202020204" pitchFamily="34" charset="0"/>
              </a:rPr>
              <a:t>curriculum is what the local Hall is looking for</a:t>
            </a:r>
          </a:p>
          <a:p>
            <a:pPr marL="342900" indent="-342900">
              <a:buFont typeface="+mj-lt"/>
              <a:buAutoNum type="arabicPeriod"/>
            </a:pPr>
            <a:r>
              <a:rPr lang="en-US" sz="2000" dirty="0">
                <a:solidFill>
                  <a:schemeClr val="tx1">
                    <a:lumMod val="95000"/>
                    <a:lumOff val="5000"/>
                  </a:schemeClr>
                </a:solidFill>
                <a:latin typeface="Arial" panose="020B0604020202020204" pitchFamily="34" charset="0"/>
                <a:cs typeface="Arial" panose="020B0604020202020204" pitchFamily="34" charset="0"/>
              </a:rPr>
              <a:t>Invite Hall members as guest speakers for construction </a:t>
            </a:r>
            <a:endParaRPr lang="en-US" sz="2000" dirty="0" smtClean="0">
              <a:solidFill>
                <a:schemeClr val="tx1">
                  <a:lumMod val="95000"/>
                  <a:lumOff val="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smtClean="0">
                <a:solidFill>
                  <a:schemeClr val="tx1">
                    <a:lumMod val="95000"/>
                    <a:lumOff val="5000"/>
                  </a:schemeClr>
                </a:solidFill>
                <a:latin typeface="Arial" panose="020B0604020202020204" pitchFamily="34" charset="0"/>
                <a:cs typeface="Arial" panose="020B0604020202020204" pitchFamily="34" charset="0"/>
              </a:rPr>
              <a:t>Use Section 3 to leverage apprenticeships</a:t>
            </a:r>
            <a:endParaRPr lang="en-US" sz="2000" dirty="0">
              <a:solidFill>
                <a:schemeClr val="tx1">
                  <a:lumMod val="95000"/>
                  <a:lumOff val="5000"/>
                </a:schemeClr>
              </a:solidFill>
              <a:latin typeface="Arial" panose="020B0604020202020204" pitchFamily="34" charset="0"/>
              <a:cs typeface="Arial" panose="020B0604020202020204" pitchFamily="34" charset="0"/>
            </a:endParaRPr>
          </a:p>
          <a:p>
            <a:pPr marL="342900" indent="-342900">
              <a:buFont typeface="+mj-lt"/>
              <a:buAutoNum type="arabicPeriod"/>
            </a:pPr>
            <a:r>
              <a:rPr lang="en-US" sz="2000" dirty="0">
                <a:solidFill>
                  <a:schemeClr val="tx1">
                    <a:lumMod val="95000"/>
                    <a:lumOff val="5000"/>
                  </a:schemeClr>
                </a:solidFill>
                <a:latin typeface="Arial" panose="020B0604020202020204" pitchFamily="34" charset="0"/>
                <a:cs typeface="Arial" panose="020B0604020202020204" pitchFamily="34" charset="0"/>
              </a:rPr>
              <a:t>Invite Union leadership to the Program Board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905000"/>
            <a:ext cx="4213321"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4148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from the Field</a:t>
            </a:r>
            <a:endParaRPr lang="en-US" dirty="0"/>
          </a:p>
        </p:txBody>
      </p:sp>
      <p:sp>
        <p:nvSpPr>
          <p:cNvPr id="9" name="Content Placeholder 2"/>
          <p:cNvSpPr txBox="1">
            <a:spLocks/>
          </p:cNvSpPr>
          <p:nvPr/>
        </p:nvSpPr>
        <p:spPr>
          <a:xfrm>
            <a:off x="3013881" y="2590800"/>
            <a:ext cx="5410200" cy="14478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Brian </a:t>
            </a:r>
            <a:r>
              <a:rPr lang="en-US" dirty="0" smtClean="0"/>
              <a:t>McMahon</a:t>
            </a:r>
          </a:p>
          <a:p>
            <a:pPr marL="0" indent="0">
              <a:buNone/>
            </a:pPr>
            <a:r>
              <a:rPr lang="en-US" dirty="0"/>
              <a:t>Deputy Director</a:t>
            </a:r>
          </a:p>
          <a:p>
            <a:pPr marL="0" indent="0">
              <a:buNone/>
            </a:pPr>
            <a:r>
              <a:rPr lang="en-US" dirty="0"/>
              <a:t>Operation Fresh Start, Inc.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2050" name="Picture 2" descr="http://www.operationfreshstart.org/wp-content/uploads/2012/06/Brian_McMah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95766"/>
            <a:ext cx="1743075" cy="243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50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the Worst (Plan B)</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24000"/>
            <a:ext cx="4486275" cy="4486275"/>
          </a:xfrm>
          <a:prstGeom prst="rect">
            <a:avLst/>
          </a:prstGeom>
        </p:spPr>
      </p:pic>
    </p:spTree>
    <p:extLst>
      <p:ext uri="{BB962C8B-B14F-4D97-AF65-F5344CB8AC3E}">
        <p14:creationId xmlns:p14="http://schemas.microsoft.com/office/powerpoint/2010/main" val="3192465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Contingency Plans</a:t>
            </a:r>
          </a:p>
        </p:txBody>
      </p:sp>
      <p:sp>
        <p:nvSpPr>
          <p:cNvPr id="3" name="Slide Number Placeholder 2"/>
          <p:cNvSpPr>
            <a:spLocks noGrp="1"/>
          </p:cNvSpPr>
          <p:nvPr>
            <p:ph type="sldNum" sz="quarter" idx="12"/>
          </p:nvPr>
        </p:nvSpPr>
        <p:spPr/>
        <p:txBody>
          <a:bodyPr/>
          <a:lstStyle/>
          <a:p>
            <a:fld id="{01723B91-CE10-4F20-890A-0852E2246859}" type="slidenum">
              <a:rPr lang="en-US" smtClean="0"/>
              <a:pPr/>
              <a:t>38</a:t>
            </a:fld>
            <a:endParaRPr lang="en-US"/>
          </a:p>
        </p:txBody>
      </p:sp>
      <p:sp>
        <p:nvSpPr>
          <p:cNvPr id="5" name="Footer Placeholder 4"/>
          <p:cNvSpPr>
            <a:spLocks noGrp="1"/>
          </p:cNvSpPr>
          <p:nvPr>
            <p:ph type="ftr" sz="quarter" idx="11"/>
          </p:nvPr>
        </p:nvSpPr>
        <p:spPr>
          <a:xfrm>
            <a:off x="914400" y="1371600"/>
            <a:ext cx="7391400" cy="2133600"/>
          </a:xfrm>
        </p:spPr>
        <p:txBody>
          <a:bodyPr/>
          <a:lstStyle/>
          <a:p>
            <a:r>
              <a:rPr lang="en-US" sz="2000" dirty="0" smtClean="0"/>
              <a:t>#</a:t>
            </a:r>
            <a:r>
              <a:rPr lang="en-US" sz="2000" b="1" dirty="0" smtClean="0">
                <a:solidFill>
                  <a:schemeClr val="tx1">
                    <a:lumMod val="95000"/>
                    <a:lumOff val="5000"/>
                  </a:schemeClr>
                </a:solidFill>
              </a:rPr>
              <a:t>The Work Site Description</a:t>
            </a:r>
            <a:endParaRPr lang="en-US" sz="2000" b="1" dirty="0">
              <a:solidFill>
                <a:schemeClr val="tx1">
                  <a:lumMod val="95000"/>
                  <a:lumOff val="5000"/>
                </a:schemeClr>
              </a:solidFill>
            </a:endParaRPr>
          </a:p>
          <a:p>
            <a:endParaRPr lang="en-US" sz="2000" b="1" dirty="0">
              <a:solidFill>
                <a:schemeClr val="tx1">
                  <a:lumMod val="95000"/>
                  <a:lumOff val="5000"/>
                </a:schemeClr>
              </a:solidFill>
            </a:endParaRPr>
          </a:p>
          <a:p>
            <a:r>
              <a:rPr lang="en-US" sz="2000" b="1" dirty="0" smtClean="0">
                <a:solidFill>
                  <a:schemeClr val="tx1">
                    <a:lumMod val="95000"/>
                    <a:lumOff val="5000"/>
                  </a:schemeClr>
                </a:solidFill>
              </a:rPr>
              <a:t>Review statement of work</a:t>
            </a:r>
          </a:p>
          <a:p>
            <a:r>
              <a:rPr lang="en-US" sz="2000" b="1" dirty="0" smtClean="0">
                <a:solidFill>
                  <a:schemeClr val="tx1">
                    <a:lumMod val="95000"/>
                    <a:lumOff val="5000"/>
                  </a:schemeClr>
                </a:solidFill>
              </a:rPr>
              <a:t>Assess community</a:t>
            </a:r>
          </a:p>
          <a:p>
            <a:r>
              <a:rPr lang="en-US" sz="2000" b="1" dirty="0" smtClean="0">
                <a:solidFill>
                  <a:schemeClr val="tx1">
                    <a:lumMod val="95000"/>
                    <a:lumOff val="5000"/>
                  </a:schemeClr>
                </a:solidFill>
              </a:rPr>
              <a:t>Contact FPO</a:t>
            </a:r>
          </a:p>
          <a:p>
            <a:r>
              <a:rPr lang="en-US" sz="1800" dirty="0">
                <a:solidFill>
                  <a:schemeClr val="tx1">
                    <a:lumMod val="95000"/>
                    <a:lumOff val="5000"/>
                  </a:schemeClr>
                </a:solidFill>
                <a:latin typeface="Tahoma" pitchFamily="34" charset="0"/>
              </a:rPr>
              <a:t> </a:t>
            </a:r>
            <a:endParaRPr lang="en-US" sz="1800" dirty="0"/>
          </a:p>
        </p:txBody>
      </p:sp>
      <p:sp>
        <p:nvSpPr>
          <p:cNvPr id="9" name="Rounded Rectangle 8"/>
          <p:cNvSpPr/>
          <p:nvPr/>
        </p:nvSpPr>
        <p:spPr>
          <a:xfrm>
            <a:off x="838200" y="3794758"/>
            <a:ext cx="7391400" cy="2485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Arial" panose="020B0604020202020204" pitchFamily="34" charset="0"/>
              <a:buChar char="•"/>
            </a:pPr>
            <a:r>
              <a:rPr lang="en-US" sz="2000" dirty="0" smtClean="0">
                <a:solidFill>
                  <a:schemeClr val="tx1">
                    <a:lumMod val="95000"/>
                    <a:lumOff val="5000"/>
                  </a:schemeClr>
                </a:solidFill>
                <a:latin typeface="Arial" panose="020B0604020202020204" pitchFamily="34" charset="0"/>
                <a:cs typeface="Arial" panose="020B0604020202020204" pitchFamily="34" charset="0"/>
              </a:rPr>
              <a:t>Use </a:t>
            </a:r>
            <a:r>
              <a:rPr lang="en-US" sz="2000" dirty="0">
                <a:solidFill>
                  <a:schemeClr val="tx1">
                    <a:lumMod val="95000"/>
                    <a:lumOff val="5000"/>
                  </a:schemeClr>
                </a:solidFill>
                <a:latin typeface="Arial" panose="020B0604020202020204" pitchFamily="34" charset="0"/>
                <a:cs typeface="Arial" panose="020B0604020202020204" pitchFamily="34" charset="0"/>
              </a:rPr>
              <a:t>construction lab to work through curriculum </a:t>
            </a:r>
          </a:p>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Use construction lab to build a shed or playhouse that </a:t>
            </a:r>
            <a:r>
              <a:rPr lang="en-US" sz="2000" dirty="0" smtClean="0">
                <a:solidFill>
                  <a:schemeClr val="tx1">
                    <a:lumMod val="95000"/>
                    <a:lumOff val="5000"/>
                  </a:schemeClr>
                </a:solidFill>
                <a:latin typeface="Arial" panose="020B0604020202020204" pitchFamily="34" charset="0"/>
                <a:cs typeface="Arial" panose="020B0604020202020204" pitchFamily="34" charset="0"/>
              </a:rPr>
              <a:t>incorporates multi </a:t>
            </a:r>
            <a:r>
              <a:rPr lang="en-US" sz="2000" dirty="0">
                <a:solidFill>
                  <a:schemeClr val="tx1">
                    <a:lumMod val="95000"/>
                    <a:lumOff val="5000"/>
                  </a:schemeClr>
                </a:solidFill>
                <a:latin typeface="Arial" panose="020B0604020202020204" pitchFamily="34" charset="0"/>
                <a:cs typeface="Arial" panose="020B0604020202020204" pitchFamily="34" charset="0"/>
              </a:rPr>
              <a:t>phases of construction </a:t>
            </a:r>
          </a:p>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Approach local Habitat for </a:t>
            </a:r>
            <a:r>
              <a:rPr lang="en-US" sz="2000" dirty="0" smtClean="0">
                <a:solidFill>
                  <a:schemeClr val="tx1">
                    <a:lumMod val="95000"/>
                    <a:lumOff val="5000"/>
                  </a:schemeClr>
                </a:solidFill>
                <a:latin typeface="Arial" panose="020B0604020202020204" pitchFamily="34" charset="0"/>
                <a:cs typeface="Arial" panose="020B0604020202020204" pitchFamily="34" charset="0"/>
              </a:rPr>
              <a:t>Humanity or CDC </a:t>
            </a:r>
            <a:r>
              <a:rPr lang="en-US" sz="2000" dirty="0">
                <a:solidFill>
                  <a:schemeClr val="tx1">
                    <a:lumMod val="95000"/>
                    <a:lumOff val="5000"/>
                  </a:schemeClr>
                </a:solidFill>
                <a:latin typeface="Arial" panose="020B0604020202020204" pitchFamily="34" charset="0"/>
                <a:cs typeface="Arial" panose="020B0604020202020204" pitchFamily="34" charset="0"/>
              </a:rPr>
              <a:t>if they are not already a partner</a:t>
            </a:r>
          </a:p>
          <a:p>
            <a:pPr marL="342900" indent="-342900">
              <a:buFont typeface="Arial" panose="020B0604020202020204" pitchFamily="34" charset="0"/>
              <a:buChar char="•"/>
            </a:pPr>
            <a:r>
              <a:rPr lang="en-US" sz="2000" dirty="0">
                <a:solidFill>
                  <a:schemeClr val="tx1">
                    <a:lumMod val="95000"/>
                    <a:lumOff val="5000"/>
                  </a:schemeClr>
                </a:solidFill>
                <a:latin typeface="Arial" panose="020B0604020202020204" pitchFamily="34" charset="0"/>
                <a:cs typeface="Arial" panose="020B0604020202020204" pitchFamily="34" charset="0"/>
              </a:rPr>
              <a:t>Reach out to community partners for internship placements</a:t>
            </a:r>
          </a:p>
        </p:txBody>
      </p:sp>
    </p:spTree>
    <p:extLst>
      <p:ext uri="{BB962C8B-B14F-4D97-AF65-F5344CB8AC3E}">
        <p14:creationId xmlns:p14="http://schemas.microsoft.com/office/powerpoint/2010/main" val="696644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Site Pitfalls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39</a:t>
            </a:fld>
            <a:endParaRPr lang="en-US"/>
          </a:p>
        </p:txBody>
      </p:sp>
      <p:sp>
        <p:nvSpPr>
          <p:cNvPr id="5" name="TextBox 4"/>
          <p:cNvSpPr txBox="1"/>
          <p:nvPr/>
        </p:nvSpPr>
        <p:spPr>
          <a:xfrm>
            <a:off x="381000" y="1447800"/>
            <a:ext cx="8610600"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Not ensuring that all work sites are approved – must use form ETA-9143 and submit to FPO with ALL required attachments</a:t>
            </a:r>
          </a:p>
          <a:p>
            <a:endPar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Not ensuring sufficient training opportunities for youth to make work site qualifying – Attachment 1D of ETA-9143 – work site construction must have “breadth and depth”</a:t>
            </a:r>
          </a:p>
          <a:p>
            <a:endPar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Not ensuring Restrictive Covenant will be placed on work site property at time of Occupancy Permit</a:t>
            </a:r>
          </a:p>
          <a:p>
            <a:pPr marL="285750" indent="-285750">
              <a:buFont typeface="Arial" panose="020B0604020202020204" pitchFamily="34" charset="0"/>
              <a:buChar char="•"/>
            </a:pPr>
            <a:endParaRPr lang="en-US" sz="2000"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Not ensuring work sites are within service area as described in SOW</a:t>
            </a:r>
          </a:p>
          <a:p>
            <a:pPr marL="285750" indent="-285750">
              <a:buFont typeface="Arial" panose="020B0604020202020204" pitchFamily="34" charset="0"/>
              <a:buChar char="•"/>
            </a:pPr>
            <a:endParaRPr lang="en-US" sz="2000"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Tying match funds to work sites</a:t>
            </a:r>
          </a:p>
          <a:p>
            <a:endParaRPr lang="en-US" sz="2000" b="1" dirty="0">
              <a:solidFill>
                <a:srgbClr val="C00000"/>
              </a:solidFill>
              <a:latin typeface="Arial" panose="020B0604020202020204" pitchFamily="34" charset="0"/>
              <a:ea typeface="Tahoma" panose="020B0604030504040204" pitchFamily="34" charset="0"/>
              <a:cs typeface="Arial" panose="020B0604020202020204" pitchFamily="34" charset="0"/>
            </a:endParaRPr>
          </a:p>
          <a:p>
            <a:r>
              <a:rPr lang="en-US" sz="2000" b="1" dirty="0" smtClean="0">
                <a:solidFill>
                  <a:srgbClr val="C00000"/>
                </a:solidFill>
                <a:latin typeface="Arial" panose="020B0604020202020204" pitchFamily="34" charset="0"/>
                <a:ea typeface="Tahoma" panose="020B0604030504040204" pitchFamily="34" charset="0"/>
                <a:cs typeface="Arial" panose="020B0604020202020204" pitchFamily="34" charset="0"/>
              </a:rPr>
              <a:t>* Any of these can result in unallowed costs against your grant that must be paid back or reduced from the total grant award.</a:t>
            </a:r>
            <a:endParaRPr lang="en-US" sz="2000"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145999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TextBox 9"/>
          <p:cNvSpPr txBox="1"/>
          <p:nvPr/>
        </p:nvSpPr>
        <p:spPr>
          <a:xfrm>
            <a:off x="1752601" y="1295400"/>
            <a:ext cx="6781800" cy="3816429"/>
          </a:xfrm>
          <a:prstGeom prst="rect">
            <a:avLst/>
          </a:prstGeom>
          <a:noFill/>
        </p:spPr>
        <p:txBody>
          <a:bodyPr wrap="square" rtlCol="0">
            <a:spAutoFit/>
          </a:bodyPr>
          <a:lstStyle/>
          <a:p>
            <a:pPr marL="514350" indent="-514350">
              <a:spcAft>
                <a:spcPts val="3000"/>
              </a:spcAft>
              <a:buFont typeface="+mj-lt"/>
              <a:buAutoNum type="arabicPeriod"/>
            </a:pPr>
            <a:r>
              <a:rPr lang="en-US" sz="1600" dirty="0">
                <a:solidFill>
                  <a:schemeClr val="accent1">
                    <a:lumMod val="75000"/>
                  </a:schemeClr>
                </a:solidFill>
                <a:latin typeface="Arial" pitchFamily="34" charset="0"/>
                <a:cs typeface="Arial" pitchFamily="34" charset="0"/>
              </a:rPr>
              <a:t>Explore different models of securing, managing, and selling or releasing a construction site – what works for various YouthBuild programs.</a:t>
            </a:r>
          </a:p>
          <a:p>
            <a:pPr marL="514350" indent="-514350">
              <a:spcAft>
                <a:spcPts val="3000"/>
              </a:spcAft>
              <a:buFont typeface="+mj-lt"/>
              <a:buAutoNum type="arabicPeriod"/>
            </a:pPr>
            <a:r>
              <a:rPr lang="en-US" sz="1600" dirty="0">
                <a:solidFill>
                  <a:schemeClr val="accent1">
                    <a:lumMod val="75000"/>
                  </a:schemeClr>
                </a:solidFill>
                <a:latin typeface="Arial" pitchFamily="34" charset="0"/>
                <a:cs typeface="Arial" pitchFamily="34" charset="0"/>
              </a:rPr>
              <a:t>Align your construction efforts with other program elements in YouthBuild for an integrated, productive training experience for the young </a:t>
            </a:r>
            <a:r>
              <a:rPr lang="en-US" sz="1600" dirty="0" smtClean="0">
                <a:solidFill>
                  <a:schemeClr val="accent1">
                    <a:lumMod val="75000"/>
                  </a:schemeClr>
                </a:solidFill>
                <a:latin typeface="Arial" pitchFamily="34" charset="0"/>
                <a:cs typeface="Arial" pitchFamily="34" charset="0"/>
              </a:rPr>
              <a:t>person. Learn </a:t>
            </a:r>
            <a:r>
              <a:rPr lang="en-US" sz="1600" dirty="0">
                <a:solidFill>
                  <a:schemeClr val="accent1">
                    <a:lumMod val="75000"/>
                  </a:schemeClr>
                </a:solidFill>
                <a:latin typeface="Arial" pitchFamily="34" charset="0"/>
                <a:cs typeface="Arial" pitchFamily="34" charset="0"/>
              </a:rPr>
              <a:t>how to incorporate OSHA safe work practices for youth and construction work, for compliance and risk management. Review sample safety plans training, youth supervision, contracting, site management, and support services.</a:t>
            </a:r>
          </a:p>
          <a:p>
            <a:pPr marL="514350" indent="-514350">
              <a:spcAft>
                <a:spcPts val="3000"/>
              </a:spcAft>
              <a:buFont typeface="+mj-lt"/>
              <a:buAutoNum type="arabicPeriod"/>
            </a:pPr>
            <a:r>
              <a:rPr lang="en-US" sz="1600" dirty="0">
                <a:solidFill>
                  <a:schemeClr val="accent1">
                    <a:lumMod val="75000"/>
                  </a:schemeClr>
                </a:solidFill>
                <a:latin typeface="Arial" pitchFamily="34" charset="0"/>
                <a:cs typeface="Arial" pitchFamily="34" charset="0"/>
              </a:rPr>
              <a:t>Develop contingency plans (plan “B” plus…) for when plan “A” is not going to work. Project constraints do not have = less skills and knowledge training!</a:t>
            </a: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Work Site Pitfalls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40</a:t>
            </a:fld>
            <a:endParaRPr lang="en-US"/>
          </a:p>
        </p:txBody>
      </p:sp>
      <p:sp>
        <p:nvSpPr>
          <p:cNvPr id="4" name="TextBox 3"/>
          <p:cNvSpPr txBox="1"/>
          <p:nvPr/>
        </p:nvSpPr>
        <p:spPr>
          <a:xfrm>
            <a:off x="762000" y="1447800"/>
            <a:ext cx="7543800"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Talk to FPO immediately with any work site concerns</a:t>
            </a:r>
          </a:p>
          <a:p>
            <a:endPar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Always submit work site modifications when approved work sites change or fall through or when adding new work sites – the more lead time for review/approval, the better</a:t>
            </a:r>
          </a:p>
          <a:p>
            <a:pPr marL="342900" indent="-342900">
              <a:buFont typeface="Arial" panose="020B0604020202020204" pitchFamily="34" charset="0"/>
              <a:buChar char="•"/>
            </a:pPr>
            <a:endParaRPr lang="en-US" sz="2000"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Ensure you have guarantee of Restrictive Covenant in writing at the start of the project</a:t>
            </a:r>
          </a:p>
          <a:p>
            <a:pPr marL="342900" indent="-342900">
              <a:buFont typeface="Arial" panose="020B0604020202020204" pitchFamily="34" charset="0"/>
              <a:buChar char="•"/>
            </a:pPr>
            <a:endParaRPr lang="en-US" sz="2000" dirty="0">
              <a:solidFill>
                <a:srgbClr val="C00000"/>
              </a:solidFill>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rgbClr val="C00000"/>
                </a:solidFill>
                <a:latin typeface="Arial" panose="020B0604020202020204" pitchFamily="34" charset="0"/>
                <a:ea typeface="Tahoma" panose="020B0604030504040204" pitchFamily="34" charset="0"/>
                <a:cs typeface="Arial" panose="020B0604020202020204" pitchFamily="34" charset="0"/>
              </a:rPr>
              <a:t>Have a viable plan for matching funds that does not rely on good weather, speedy building, or other unpredictable and insecure factors to come to fruition</a:t>
            </a:r>
            <a:endParaRPr lang="en-US" sz="2000"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548108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133600"/>
            <a:ext cx="8229600" cy="4267200"/>
          </a:xfrm>
        </p:spPr>
        <p:txBody>
          <a:bodyPr>
            <a:normAutofit/>
          </a:bodyPr>
          <a:lstStyle/>
          <a:p>
            <a:r>
              <a:rPr lang="en-US" sz="2400" dirty="0" smtClean="0"/>
              <a:t>Safety Resource</a:t>
            </a:r>
            <a:r>
              <a:rPr lang="en-US" sz="2400" dirty="0"/>
              <a:t>: </a:t>
            </a:r>
            <a:endParaRPr lang="en-US" sz="2400" dirty="0" smtClean="0"/>
          </a:p>
          <a:p>
            <a:r>
              <a:rPr lang="en-US" sz="2400" dirty="0" smtClean="0">
                <a:hlinkClick r:id="rId4"/>
              </a:rPr>
              <a:t>https</a:t>
            </a:r>
            <a:r>
              <a:rPr lang="en-US" sz="2400" dirty="0">
                <a:hlinkClick r:id="rId4"/>
              </a:rPr>
              <a:t>://</a:t>
            </a:r>
            <a:r>
              <a:rPr lang="en-US" sz="2400" dirty="0" smtClean="0">
                <a:hlinkClick r:id="rId4"/>
              </a:rPr>
              <a:t>www.osha.gov/doc/compliance</a:t>
            </a:r>
            <a:r>
              <a:rPr lang="en-US" sz="2400" dirty="0" smtClean="0"/>
              <a:t>  </a:t>
            </a:r>
          </a:p>
          <a:p>
            <a:r>
              <a:rPr lang="en-US" sz="2400" dirty="0" smtClean="0"/>
              <a:t>Community of </a:t>
            </a:r>
            <a:r>
              <a:rPr lang="en-US" sz="2400" dirty="0"/>
              <a:t>Practice (</a:t>
            </a:r>
            <a:r>
              <a:rPr lang="en-US" sz="2400" dirty="0">
                <a:hlinkClick r:id="rId5"/>
              </a:rPr>
              <a:t>https://</a:t>
            </a:r>
            <a:r>
              <a:rPr lang="en-US" sz="2400" dirty="0" smtClean="0">
                <a:hlinkClick r:id="rId5"/>
              </a:rPr>
              <a:t>etagrantees.workforce3one.org/ws/etagrantees/pages/resources.aspx?pparams=1001435162221393902</a:t>
            </a:r>
            <a:r>
              <a:rPr lang="en-US" sz="2400" dirty="0" smtClean="0"/>
              <a:t>)</a:t>
            </a:r>
          </a:p>
          <a:p>
            <a:r>
              <a:rPr lang="en-US" sz="2400" dirty="0" smtClean="0"/>
              <a:t>Shades of Green </a:t>
            </a:r>
          </a:p>
          <a:p>
            <a:r>
              <a:rPr lang="en-US" altLang="en-US" sz="2400" dirty="0">
                <a:hlinkClick r:id="rId6" tooltip="http://uwworksafe.com/request/#osha"/>
              </a:rPr>
              <a:t>http://uwworksafe.com/request/#</a:t>
            </a:r>
            <a:r>
              <a:rPr lang="en-US" altLang="en-US" sz="2400" dirty="0" smtClean="0">
                <a:hlinkClick r:id="rId6" tooltip="http://uwworksafe.com/request/#osha"/>
              </a:rPr>
              <a:t>osha</a:t>
            </a:r>
            <a:r>
              <a:rPr lang="en-US" altLang="en-US" sz="2400" dirty="0" smtClean="0"/>
              <a:t>  </a:t>
            </a:r>
          </a:p>
          <a:p>
            <a:r>
              <a:rPr lang="en-US" sz="2400" dirty="0">
                <a:hlinkClick r:id="rId7"/>
              </a:rPr>
              <a:t>https://</a:t>
            </a:r>
            <a:r>
              <a:rPr lang="en-US" sz="2400" dirty="0" smtClean="0">
                <a:hlinkClick r:id="rId7"/>
              </a:rPr>
              <a:t>www.osha.gov/youngworkers/resources.html</a:t>
            </a:r>
            <a:r>
              <a:rPr lang="en-US" sz="2400" dirty="0" smtClean="0"/>
              <a:t>  </a:t>
            </a:r>
            <a:endParaRPr lang="en-US" sz="2400" dirty="0"/>
          </a:p>
        </p:txBody>
      </p:sp>
    </p:spTree>
    <p:extLst>
      <p:ext uri="{BB962C8B-B14F-4D97-AF65-F5344CB8AC3E}">
        <p14:creationId xmlns:p14="http://schemas.microsoft.com/office/powerpoint/2010/main" val="913728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228600" y="1295400"/>
            <a:ext cx="8686800" cy="4830763"/>
          </a:xfrm>
        </p:spPr>
        <p:txBody>
          <a:bodyPr>
            <a:noAutofit/>
          </a:bodyPr>
          <a:lstStyle/>
          <a:p>
            <a:r>
              <a:rPr lang="en-US" sz="2400" dirty="0"/>
              <a:t>TEGL 05-10: </a:t>
            </a:r>
            <a:r>
              <a:rPr lang="en-US" sz="2400" dirty="0">
                <a:hlinkClick r:id="rId2"/>
              </a:rPr>
              <a:t>http://</a:t>
            </a:r>
            <a:r>
              <a:rPr lang="en-US" sz="2400" dirty="0" smtClean="0">
                <a:hlinkClick r:id="rId2"/>
              </a:rPr>
              <a:t>wdr.doleta.gov/directives/corr_doc.cfm?DOCN=2932</a:t>
            </a:r>
            <a:endParaRPr lang="en-US" sz="2400" dirty="0" smtClean="0"/>
          </a:p>
          <a:p>
            <a:r>
              <a:rPr lang="en-US" sz="2400" dirty="0"/>
              <a:t>TEGL 35-12: </a:t>
            </a:r>
            <a:r>
              <a:rPr lang="en-US" sz="2400" dirty="0">
                <a:hlinkClick r:id="rId3"/>
              </a:rPr>
              <a:t>http://</a:t>
            </a:r>
            <a:r>
              <a:rPr lang="en-US" sz="2400" dirty="0" smtClean="0">
                <a:hlinkClick r:id="rId3"/>
              </a:rPr>
              <a:t>wdr.doleta.gov/directives/corr_doc.cfm?DOCN=8795</a:t>
            </a:r>
            <a:endParaRPr lang="en-US" sz="2400" dirty="0" smtClean="0"/>
          </a:p>
          <a:p>
            <a:r>
              <a:rPr lang="en-US" sz="2400" dirty="0"/>
              <a:t>TEN 13-12: </a:t>
            </a:r>
            <a:r>
              <a:rPr lang="en-US" sz="2400" dirty="0">
                <a:hlinkClick r:id="rId4"/>
              </a:rPr>
              <a:t>http://</a:t>
            </a:r>
            <a:r>
              <a:rPr lang="en-US" sz="2400" dirty="0" smtClean="0">
                <a:hlinkClick r:id="rId4"/>
              </a:rPr>
              <a:t>wdr.doleta.gov/directives/corr_doc.cfm?DOCN=5842</a:t>
            </a:r>
            <a:endParaRPr lang="en-US" sz="2400" dirty="0" smtClean="0"/>
          </a:p>
          <a:p>
            <a:r>
              <a:rPr lang="en-US" sz="2400" dirty="0"/>
              <a:t>TEGL 06-15: </a:t>
            </a:r>
            <a:r>
              <a:rPr lang="en-US" sz="2400" dirty="0">
                <a:hlinkClick r:id="rId5"/>
              </a:rPr>
              <a:t>http://</a:t>
            </a:r>
            <a:r>
              <a:rPr lang="en-US" sz="2400" dirty="0" smtClean="0">
                <a:hlinkClick r:id="rId5"/>
              </a:rPr>
              <a:t>wdr.doleta.gov/directives/corr_doc.cfm?DOCN=6610</a:t>
            </a:r>
            <a:endParaRPr lang="en-US" sz="2400" dirty="0" smtClean="0"/>
          </a:p>
          <a:p>
            <a:r>
              <a:rPr lang="en-US" sz="2400" dirty="0"/>
              <a:t>TEGL 07-14: </a:t>
            </a:r>
            <a:r>
              <a:rPr lang="en-US" sz="2400" dirty="0">
                <a:hlinkClick r:id="rId6"/>
              </a:rPr>
              <a:t>http://</a:t>
            </a:r>
            <a:r>
              <a:rPr lang="en-US" sz="2400" dirty="0" smtClean="0">
                <a:hlinkClick r:id="rId6"/>
              </a:rPr>
              <a:t>wdr.doleta.gov/directives/corr_doc.cfm?DOCN=5631</a:t>
            </a:r>
            <a:endParaRPr lang="en-US" sz="2400" dirty="0" smtClean="0"/>
          </a:p>
          <a:p>
            <a:pPr marL="0" indent="0">
              <a:buNone/>
            </a:pPr>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42</a:t>
            </a:fld>
            <a:endParaRPr lang="en-US" dirty="0"/>
          </a:p>
        </p:txBody>
      </p:sp>
    </p:spTree>
    <p:extLst>
      <p:ext uri="{BB962C8B-B14F-4D97-AF65-F5344CB8AC3E}">
        <p14:creationId xmlns:p14="http://schemas.microsoft.com/office/powerpoint/2010/main" val="3821333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MATERIALS</a:t>
            </a:r>
            <a:endParaRPr lang="en-US" dirty="0"/>
          </a:p>
        </p:txBody>
      </p:sp>
      <p:sp>
        <p:nvSpPr>
          <p:cNvPr id="3" name="Content Placeholder 2"/>
          <p:cNvSpPr>
            <a:spLocks noGrp="1"/>
          </p:cNvSpPr>
          <p:nvPr>
            <p:ph idx="1"/>
          </p:nvPr>
        </p:nvSpPr>
        <p:spPr>
          <a:xfrm>
            <a:off x="391886" y="2362200"/>
            <a:ext cx="8458200" cy="4068763"/>
          </a:xfrm>
        </p:spPr>
        <p:txBody>
          <a:bodyPr>
            <a:normAutofit fontScale="92500" lnSpcReduction="20000"/>
          </a:bodyPr>
          <a:lstStyle/>
          <a:p>
            <a:r>
              <a:rPr lang="en-US" dirty="0" smtClean="0"/>
              <a:t>Safety plan</a:t>
            </a:r>
          </a:p>
          <a:p>
            <a:r>
              <a:rPr lang="en-US" dirty="0" smtClean="0"/>
              <a:t>Work site description form</a:t>
            </a:r>
          </a:p>
          <a:p>
            <a:r>
              <a:rPr lang="en-US" dirty="0" smtClean="0"/>
              <a:t>Restrictive Covenant</a:t>
            </a:r>
          </a:p>
          <a:p>
            <a:r>
              <a:rPr lang="en-US" dirty="0" smtClean="0"/>
              <a:t>Partnership MOU</a:t>
            </a:r>
          </a:p>
          <a:p>
            <a:r>
              <a:rPr lang="en-US" dirty="0" smtClean="0"/>
              <a:t>Young Workers</a:t>
            </a:r>
          </a:p>
          <a:p>
            <a:r>
              <a:rPr lang="en-US" dirty="0"/>
              <a:t>Construction Projects and Partners, Advantages and </a:t>
            </a:r>
            <a:r>
              <a:rPr lang="en-US" dirty="0" smtClean="0"/>
              <a:t>Disadvantages</a:t>
            </a:r>
          </a:p>
          <a:p>
            <a:r>
              <a:rPr lang="en-US" dirty="0" smtClean="0"/>
              <a:t>Industry Recognized Curricula</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43</a:t>
            </a:fld>
            <a:endParaRPr lang="en-US" dirty="0"/>
          </a:p>
        </p:txBody>
      </p:sp>
      <p:sp>
        <p:nvSpPr>
          <p:cNvPr id="6" name="TextBox 5"/>
          <p:cNvSpPr txBox="1"/>
          <p:nvPr/>
        </p:nvSpPr>
        <p:spPr>
          <a:xfrm>
            <a:off x="381000" y="1066800"/>
            <a:ext cx="8229600" cy="1077218"/>
          </a:xfrm>
          <a:prstGeom prst="rect">
            <a:avLst/>
          </a:prstGeom>
          <a:noFill/>
        </p:spPr>
        <p:txBody>
          <a:bodyPr wrap="square" rtlCol="0">
            <a:spAutoFit/>
          </a:bodyPr>
          <a:lstStyle/>
          <a:p>
            <a:pPr algn="ctr"/>
            <a:r>
              <a:rPr lang="en-US" sz="3200" dirty="0" smtClean="0">
                <a:solidFill>
                  <a:srgbClr val="376092"/>
                </a:solidFill>
                <a:latin typeface="Arial" panose="020B0604020202020204" pitchFamily="34" charset="0"/>
                <a:cs typeface="Arial" panose="020B0604020202020204" pitchFamily="34" charset="0"/>
              </a:rPr>
              <a:t>These documents are available for download during or after this webinar:</a:t>
            </a:r>
            <a:endParaRPr lang="en-US" sz="3200" dirty="0">
              <a:solidFill>
                <a:srgbClr val="3760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141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47800"/>
            <a:ext cx="6419850" cy="4822423"/>
          </a:xfrm>
          <a:prstGeom prst="rect">
            <a:avLst/>
          </a:prstGeom>
        </p:spPr>
      </p:pic>
    </p:spTree>
    <p:extLst>
      <p:ext uri="{BB962C8B-B14F-4D97-AF65-F5344CB8AC3E}">
        <p14:creationId xmlns:p14="http://schemas.microsoft.com/office/powerpoint/2010/main" val="2041293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45</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0" y="1143000"/>
            <a:ext cx="9144000" cy="5715000"/>
          </a:xfrm>
          <a:prstGeom prst="rect">
            <a:avLst/>
          </a:prstGeom>
        </p:spPr>
      </p:pic>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Moderator: Jenn Smith</a:t>
            </a:r>
          </a:p>
          <a:p>
            <a:r>
              <a:rPr lang="en-US" sz="1600" dirty="0" smtClean="0">
                <a:solidFill>
                  <a:srgbClr val="C00000"/>
                </a:solidFill>
                <a:latin typeface="Tahoma" pitchFamily="34" charset="0"/>
              </a:rPr>
              <a:t>Title:</a:t>
            </a:r>
            <a:r>
              <a:rPr lang="en-US" sz="1600" dirty="0">
                <a:solidFill>
                  <a:srgbClr val="C00000"/>
                </a:solidFill>
                <a:latin typeface="Tahoma" pitchFamily="34" charset="0"/>
              </a:rPr>
              <a:t> National YouthBuild </a:t>
            </a:r>
            <a:r>
              <a:rPr lang="en-US" sz="1600" dirty="0" smtClean="0">
                <a:solidFill>
                  <a:srgbClr val="C00000"/>
                </a:solidFill>
                <a:latin typeface="Tahoma" pitchFamily="34" charset="0"/>
              </a:rPr>
              <a:t>Director </a:t>
            </a:r>
          </a:p>
          <a:p>
            <a:r>
              <a:rPr lang="en-US" sz="1600" dirty="0" smtClean="0">
                <a:solidFill>
                  <a:srgbClr val="C00000"/>
                </a:solidFill>
                <a:latin typeface="Tahoma" pitchFamily="34" charset="0"/>
              </a:rPr>
              <a:t>Organization: </a:t>
            </a:r>
            <a:r>
              <a:rPr lang="en-US" sz="1600" dirty="0">
                <a:solidFill>
                  <a:srgbClr val="C00000"/>
                </a:solidFill>
                <a:latin typeface="Tahoma" pitchFamily="34" charset="0"/>
              </a:rPr>
              <a:t>U.S. Department of </a:t>
            </a:r>
            <a:r>
              <a:rPr lang="en-US" sz="1600" dirty="0" smtClean="0">
                <a:solidFill>
                  <a:srgbClr val="C00000"/>
                </a:solidFill>
                <a:latin typeface="Tahoma" pitchFamily="34" charset="0"/>
              </a:rPr>
              <a:t>Labor</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smith.jenn@dol.gov</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 202-693-3597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Presenter: Ted Roan</a:t>
            </a:r>
          </a:p>
          <a:p>
            <a:r>
              <a:rPr lang="en-US" sz="1600" dirty="0" smtClean="0">
                <a:solidFill>
                  <a:srgbClr val="C00000"/>
                </a:solidFill>
                <a:latin typeface="Tahoma" pitchFamily="34" charset="0"/>
              </a:rPr>
              <a:t>Title</a:t>
            </a:r>
            <a:r>
              <a:rPr lang="en-US" sz="1600" dirty="0">
                <a:solidFill>
                  <a:srgbClr val="C00000"/>
                </a:solidFill>
                <a:latin typeface="Tahoma" pitchFamily="34" charset="0"/>
              </a:rPr>
              <a:t>: Director of Green Construction</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Organization: YouthBuild USA</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5"/>
              </a:rPr>
              <a:t>troan@youthbuild.org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 617-741-1259 </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46</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
        <p:nvSpPr>
          <p:cNvPr id="10" name="Rounded Rectangle 9"/>
          <p:cNvSpPr/>
          <p:nvPr/>
        </p:nvSpPr>
        <p:spPr>
          <a:xfrm>
            <a:off x="152400" y="48478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Presenter: Helen Whitcher</a:t>
            </a:r>
          </a:p>
          <a:p>
            <a:r>
              <a:rPr lang="en-US" sz="1600" dirty="0" smtClean="0">
                <a:solidFill>
                  <a:srgbClr val="C00000"/>
                </a:solidFill>
                <a:latin typeface="Tahoma" pitchFamily="34" charset="0"/>
              </a:rPr>
              <a:t>Title: Senior Director, Technical Assistance</a:t>
            </a:r>
            <a:endParaRPr lang="en-US" sz="1600" dirty="0">
              <a:solidFill>
                <a:srgbClr val="C00000"/>
              </a:solidFill>
              <a:latin typeface="Tahoma" pitchFamily="34" charset="0"/>
            </a:endParaRPr>
          </a:p>
          <a:p>
            <a:r>
              <a:rPr lang="en-US" sz="1600" dirty="0" smtClean="0">
                <a:solidFill>
                  <a:srgbClr val="C00000"/>
                </a:solidFill>
                <a:latin typeface="Tahoma" pitchFamily="34" charset="0"/>
              </a:rPr>
              <a:t>Organization: YouthBuild USA</a:t>
            </a:r>
            <a:endParaRPr lang="en-US" sz="1600" dirty="0">
              <a:solidFill>
                <a:srgbClr val="C00000"/>
              </a:solidFill>
              <a:latin typeface="Tahoma" pitchFamily="34" charset="0"/>
            </a:endParaRP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6"/>
              </a:rPr>
              <a:t>hwhitcher@youthbuild.org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 843-345-6980</a:t>
            </a:r>
            <a:endParaRPr lang="en-US" sz="1600" dirty="0">
              <a:solidFill>
                <a:srgbClr val="C00000"/>
              </a:solidFill>
              <a:latin typeface="Tahoma" pitchFamily="34" charset="0"/>
            </a:endParaRPr>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599"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47</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
        <p:nvSpPr>
          <p:cNvPr id="10" name="Rounded Rectangle 9"/>
          <p:cNvSpPr/>
          <p:nvPr/>
        </p:nvSpPr>
        <p:spPr>
          <a:xfrm>
            <a:off x="152400" y="1676400"/>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Presenter: </a:t>
            </a:r>
            <a:r>
              <a:rPr lang="en-US" sz="1600" dirty="0">
                <a:solidFill>
                  <a:srgbClr val="C00000"/>
                </a:solidFill>
                <a:latin typeface="Tahoma" pitchFamily="34" charset="0"/>
              </a:rPr>
              <a:t>Brian </a:t>
            </a:r>
            <a:r>
              <a:rPr lang="en-US" sz="1600" dirty="0" smtClean="0">
                <a:solidFill>
                  <a:srgbClr val="C00000"/>
                </a:solidFill>
                <a:latin typeface="Tahoma" pitchFamily="34" charset="0"/>
              </a:rPr>
              <a:t>McMahon</a:t>
            </a:r>
          </a:p>
          <a:p>
            <a:r>
              <a:rPr lang="en-US" sz="1600" dirty="0" smtClean="0">
                <a:solidFill>
                  <a:srgbClr val="C00000"/>
                </a:solidFill>
                <a:latin typeface="Tahoma" pitchFamily="34" charset="0"/>
              </a:rPr>
              <a:t>Title: </a:t>
            </a:r>
            <a:r>
              <a:rPr lang="en-US" sz="1600" dirty="0">
                <a:solidFill>
                  <a:srgbClr val="C00000"/>
                </a:solidFill>
                <a:latin typeface="Tahoma" pitchFamily="34" charset="0"/>
              </a:rPr>
              <a:t>Deputy </a:t>
            </a:r>
            <a:r>
              <a:rPr lang="en-US" sz="1600" dirty="0" smtClean="0">
                <a:solidFill>
                  <a:srgbClr val="C00000"/>
                </a:solidFill>
                <a:latin typeface="Tahoma" pitchFamily="34" charset="0"/>
              </a:rPr>
              <a:t>Director</a:t>
            </a:r>
          </a:p>
          <a:p>
            <a:r>
              <a:rPr lang="en-US" sz="1600" dirty="0" smtClean="0">
                <a:solidFill>
                  <a:srgbClr val="C00000"/>
                </a:solidFill>
                <a:latin typeface="Tahoma" pitchFamily="34" charset="0"/>
              </a:rPr>
              <a:t>Organization: </a:t>
            </a:r>
            <a:r>
              <a:rPr lang="en-US" sz="1600" dirty="0">
                <a:solidFill>
                  <a:srgbClr val="C00000"/>
                </a:solidFill>
                <a:latin typeface="Tahoma" pitchFamily="34" charset="0"/>
              </a:rPr>
              <a:t>Operation Fresh Start, Inc. </a:t>
            </a:r>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bmcmahon@operationfreshstart.org</a:t>
            </a:r>
            <a:r>
              <a:rPr lang="en-US" sz="1600" dirty="0" smtClean="0">
                <a:solidFill>
                  <a:srgbClr val="C00000"/>
                </a:solidFill>
                <a:latin typeface="Tahoma" pitchFamily="34" charset="0"/>
              </a:rPr>
              <a:t> </a:t>
            </a:r>
          </a:p>
          <a:p>
            <a:r>
              <a:rPr lang="en-US" sz="1600" dirty="0" smtClean="0">
                <a:solidFill>
                  <a:srgbClr val="C00000"/>
                </a:solidFill>
                <a:latin typeface="Tahoma" pitchFamily="34" charset="0"/>
              </a:rPr>
              <a:t>Telephone</a:t>
            </a:r>
            <a:r>
              <a:rPr lang="en-US" sz="1600" dirty="0">
                <a:solidFill>
                  <a:srgbClr val="C00000"/>
                </a:solidFill>
                <a:latin typeface="Tahoma" pitchFamily="34" charset="0"/>
              </a:rPr>
              <a:t>: </a:t>
            </a:r>
            <a:r>
              <a:rPr lang="en-US" sz="1600" dirty="0" smtClean="0">
                <a:solidFill>
                  <a:srgbClr val="C00000"/>
                </a:solidFill>
                <a:latin typeface="Tahoma" pitchFamily="34" charset="0"/>
              </a:rPr>
              <a:t>608-244-4721</a:t>
            </a:r>
            <a:endParaRPr lang="en-US" sz="1600" dirty="0">
              <a:solidFill>
                <a:srgbClr val="C00000"/>
              </a:solidFill>
              <a:latin typeface="Tahoma" pitchFamily="34" charset="0"/>
            </a:endParaRPr>
          </a:p>
        </p:txBody>
      </p:sp>
    </p:spTree>
    <p:extLst>
      <p:ext uri="{BB962C8B-B14F-4D97-AF65-F5344CB8AC3E}">
        <p14:creationId xmlns:p14="http://schemas.microsoft.com/office/powerpoint/2010/main" val="11920251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216" b="7363"/>
          <a:stretch/>
        </p:blipFill>
        <p:spPr>
          <a:xfrm>
            <a:off x="4343399" y="1130300"/>
            <a:ext cx="4937821" cy="5727700"/>
          </a:xfrm>
          <a:prstGeom prst="rect">
            <a:avLst/>
          </a:prstGeom>
        </p:spPr>
      </p:pic>
      <p:sp>
        <p:nvSpPr>
          <p:cNvPr id="2" name="Title 1"/>
          <p:cNvSpPr>
            <a:spLocks noGrp="1"/>
          </p:cNvSpPr>
          <p:nvPr>
            <p:ph type="title"/>
          </p:nvPr>
        </p:nvSpPr>
        <p:spPr/>
        <p:txBody>
          <a:bodyPr/>
          <a:lstStyle/>
          <a:p>
            <a:r>
              <a:rPr lang="en-US" dirty="0" smtClean="0"/>
              <a:t>Look for upcoming Webinars in this series!</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48</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8" name="TextBox 7"/>
          <p:cNvSpPr txBox="1"/>
          <p:nvPr/>
        </p:nvSpPr>
        <p:spPr>
          <a:xfrm>
            <a:off x="18393" y="1295400"/>
            <a:ext cx="4874172" cy="4647426"/>
          </a:xfrm>
          <a:prstGeom prst="rect">
            <a:avLst/>
          </a:prstGeom>
          <a:noFill/>
        </p:spPr>
        <p:txBody>
          <a:bodyPr wrap="square" rtlCol="0">
            <a:spAutoFit/>
          </a:bodyPr>
          <a:lstStyle/>
          <a:p>
            <a:pPr algn="ctr"/>
            <a:r>
              <a:rPr lang="en-US" sz="2800" b="1" dirty="0" smtClean="0">
                <a:solidFill>
                  <a:srgbClr val="002060"/>
                </a:solidFill>
              </a:rPr>
              <a:t>Community </a:t>
            </a:r>
            <a:r>
              <a:rPr lang="en-US" sz="2800" b="1" dirty="0">
                <a:solidFill>
                  <a:srgbClr val="002060"/>
                </a:solidFill>
              </a:rPr>
              <a:t>of Practice and </a:t>
            </a:r>
            <a:r>
              <a:rPr lang="en-US" sz="2800" b="1" dirty="0" smtClean="0">
                <a:solidFill>
                  <a:srgbClr val="002060"/>
                </a:solidFill>
              </a:rPr>
              <a:t>Other Resources</a:t>
            </a:r>
          </a:p>
          <a:p>
            <a:pPr algn="ctr"/>
            <a:r>
              <a:rPr lang="en-US" sz="2000" b="1" dirty="0" smtClean="0">
                <a:solidFill>
                  <a:srgbClr val="002060"/>
                </a:solidFill>
              </a:rPr>
              <a:t>October 20, 2015 from 2:00 – 3:30 PM EDT</a:t>
            </a:r>
          </a:p>
          <a:p>
            <a:pPr algn="ctr"/>
            <a:endParaRPr lang="en-US" sz="2400" b="1" dirty="0">
              <a:solidFill>
                <a:srgbClr val="002060"/>
              </a:solidFill>
            </a:endParaRPr>
          </a:p>
          <a:p>
            <a:pPr algn="ctr"/>
            <a:r>
              <a:rPr lang="en-US" sz="2800" b="1" dirty="0">
                <a:solidFill>
                  <a:srgbClr val="002060"/>
                </a:solidFill>
              </a:rPr>
              <a:t>YouthBuild Grant </a:t>
            </a:r>
            <a:r>
              <a:rPr lang="en-US" sz="2800" b="1" dirty="0" smtClean="0">
                <a:solidFill>
                  <a:srgbClr val="002060"/>
                </a:solidFill>
              </a:rPr>
              <a:t>Post-Award Overview</a:t>
            </a:r>
          </a:p>
          <a:p>
            <a:pPr algn="ctr"/>
            <a:r>
              <a:rPr lang="en-US" sz="2000" b="1" dirty="0" smtClean="0">
                <a:solidFill>
                  <a:srgbClr val="002060"/>
                </a:solidFill>
              </a:rPr>
              <a:t>October 27, 2015 from 2:00 – 3:30 PM EDT</a:t>
            </a:r>
          </a:p>
          <a:p>
            <a:pPr algn="ctr"/>
            <a:endParaRPr lang="en-US" sz="2000" b="1" dirty="0">
              <a:solidFill>
                <a:srgbClr val="002060"/>
              </a:solidFill>
            </a:endParaRPr>
          </a:p>
          <a:p>
            <a:pPr algn="ctr"/>
            <a:r>
              <a:rPr lang="en-US" sz="2800" b="1" dirty="0" smtClean="0">
                <a:solidFill>
                  <a:srgbClr val="002060"/>
                </a:solidFill>
              </a:rPr>
              <a:t>YouthBuild Webinar Series: Registered Apprenticeship</a:t>
            </a:r>
          </a:p>
          <a:p>
            <a:pPr algn="ctr"/>
            <a:r>
              <a:rPr lang="en-US" sz="2000" b="1" dirty="0" smtClean="0">
                <a:solidFill>
                  <a:srgbClr val="002060"/>
                </a:solidFill>
              </a:rPr>
              <a:t>November 10, 2015 from 2:00 – 3:30 PM EST</a:t>
            </a:r>
          </a:p>
          <a:p>
            <a:pPr algn="ctr"/>
            <a:endParaRPr lang="en-US" sz="2400" b="1" dirty="0">
              <a:solidFill>
                <a:srgbClr val="002060"/>
              </a:solidFill>
            </a:endParaRPr>
          </a:p>
        </p:txBody>
      </p:sp>
    </p:spTree>
    <p:extLst>
      <p:ext uri="{BB962C8B-B14F-4D97-AF65-F5344CB8AC3E}">
        <p14:creationId xmlns:p14="http://schemas.microsoft.com/office/powerpoint/2010/main" val="4061812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6324600"/>
            <a:ext cx="9147949" cy="533400"/>
          </a:xfrm>
        </p:spPr>
        <p:txBody>
          <a:bodyPr>
            <a:normAutofit/>
          </a:bodyPr>
          <a:lstStyle/>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17" name="Rectangle 16"/>
          <p:cNvSpPr/>
          <p:nvPr/>
        </p:nvSpPr>
        <p:spPr>
          <a:xfrm>
            <a:off x="6629400" y="6324600"/>
            <a:ext cx="1752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10453" b="21753"/>
          <a:stretch/>
        </p:blipFill>
        <p:spPr>
          <a:xfrm>
            <a:off x="2273300" y="5549900"/>
            <a:ext cx="4624774" cy="93433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12700"/>
            <a:ext cx="9156700" cy="4051300"/>
          </a:xfrm>
          <a:prstGeom prst="rect">
            <a:avLst/>
          </a:prstGeom>
        </p:spPr>
      </p:pic>
      <p:pic>
        <p:nvPicPr>
          <p:cNvPr id="11" name="Picture 10">
            <a:hlinkClick r:id="rId2"/>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8407" b="88850" l="2945" r="100000"/>
                    </a14:imgEffect>
                  </a14:imgLayer>
                </a14:imgProps>
              </a:ext>
              <a:ext uri="{28A0092B-C50C-407E-A947-70E740481C1C}">
                <a14:useLocalDpi xmlns:a14="http://schemas.microsoft.com/office/drawing/2010/main" val="0"/>
              </a:ext>
            </a:extLst>
          </a:blip>
          <a:srcRect t="38356" r="885" b="5480"/>
          <a:stretch/>
        </p:blipFill>
        <p:spPr>
          <a:xfrm>
            <a:off x="609600" y="2819400"/>
            <a:ext cx="8534400" cy="3124200"/>
          </a:xfrm>
          <a:prstGeom prst="rect">
            <a:avLst/>
          </a:prstGeom>
        </p:spPr>
      </p:pic>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68301" y="2172593"/>
            <a:ext cx="7458806" cy="2492990"/>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Requirements for Qualifying Construction</a:t>
            </a:r>
          </a:p>
          <a:p>
            <a:pPr marL="342900" indent="-342900">
              <a:spcAft>
                <a:spcPts val="2400"/>
              </a:spcAft>
              <a:buFont typeface="+mj-lt"/>
              <a:buAutoNum type="arabicPeriod"/>
            </a:pPr>
            <a:r>
              <a:rPr lang="en-US" sz="2400" dirty="0">
                <a:solidFill>
                  <a:schemeClr val="accent1">
                    <a:lumMod val="75000"/>
                  </a:schemeClr>
                </a:solidFill>
                <a:latin typeface="Arial" pitchFamily="34" charset="0"/>
                <a:cs typeface="Arial" pitchFamily="34" charset="0"/>
              </a:rPr>
              <a:t>Best </a:t>
            </a:r>
            <a:r>
              <a:rPr lang="en-US" sz="2400" dirty="0" smtClean="0">
                <a:solidFill>
                  <a:schemeClr val="accent1">
                    <a:lumMod val="75000"/>
                  </a:schemeClr>
                </a:solidFill>
                <a:latin typeface="Arial" pitchFamily="34" charset="0"/>
                <a:cs typeface="Arial" pitchFamily="34" charset="0"/>
              </a:rPr>
              <a:t>Practices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Broader Construction Applications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Planning for the Worst (Plan B)</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9" name="Content Placeholder 2"/>
          <p:cNvSpPr txBox="1">
            <a:spLocks/>
          </p:cNvSpPr>
          <p:nvPr/>
        </p:nvSpPr>
        <p:spPr>
          <a:xfrm>
            <a:off x="2819400" y="1826941"/>
            <a:ext cx="5943600" cy="1447800"/>
          </a:xfrm>
          <a:prstGeom prst="rect">
            <a:avLst/>
          </a:prstGeom>
          <a:solidFill>
            <a:schemeClr val="bg1">
              <a:lumMod val="75000"/>
              <a:alpha val="85000"/>
            </a:schemeClr>
          </a:solidFill>
        </p:spPr>
        <p:txBody>
          <a:bodyPr vert="horz" lIns="91440" tIns="45720" rIns="91440" bIns="45720" rtlCol="0">
            <a:normAutofit fontScale="85000" lnSpcReduction="1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dirty="0" smtClean="0"/>
              <a:t>Helen Whitcher</a:t>
            </a:r>
            <a:endParaRPr lang="en-US" dirty="0"/>
          </a:p>
          <a:p>
            <a:pPr marL="0" indent="0">
              <a:spcBef>
                <a:spcPts val="0"/>
              </a:spcBef>
              <a:spcAft>
                <a:spcPts val="0"/>
              </a:spcAft>
              <a:buNone/>
            </a:pPr>
            <a:r>
              <a:rPr lang="en-US" dirty="0"/>
              <a:t>Senior Director, </a:t>
            </a:r>
            <a:r>
              <a:rPr lang="en-US" dirty="0" smtClean="0"/>
              <a:t>Technical Assistance </a:t>
            </a:r>
          </a:p>
          <a:p>
            <a:pPr marL="0" indent="0">
              <a:spcBef>
                <a:spcPts val="0"/>
              </a:spcBef>
              <a:spcAft>
                <a:spcPts val="0"/>
              </a:spcAft>
              <a:buNone/>
            </a:pPr>
            <a:r>
              <a:rPr lang="en-US" dirty="0" smtClean="0"/>
              <a:t>YouthBuild </a:t>
            </a:r>
            <a:r>
              <a:rPr lang="en-US" dirty="0"/>
              <a:t>USA</a:t>
            </a:r>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246" t="-1" r="4707" b="-2856"/>
          <a:stretch/>
        </p:blipFill>
        <p:spPr bwMode="auto">
          <a:xfrm>
            <a:off x="457200" y="1206646"/>
            <a:ext cx="2092656" cy="268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2819400" y="4613359"/>
            <a:ext cx="5943600" cy="14478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Ted Roan</a:t>
            </a:r>
          </a:p>
          <a:p>
            <a:pPr marL="0" indent="0">
              <a:buNone/>
            </a:pPr>
            <a:r>
              <a:rPr lang="en-US" dirty="0" smtClean="0"/>
              <a:t>Director, </a:t>
            </a:r>
            <a:r>
              <a:rPr lang="en-US" dirty="0"/>
              <a:t>Green </a:t>
            </a:r>
            <a:r>
              <a:rPr lang="en-US" dirty="0" smtClean="0"/>
              <a:t>Construction</a:t>
            </a:r>
          </a:p>
          <a:p>
            <a:pPr marL="0" indent="0">
              <a:buNone/>
            </a:pPr>
            <a:r>
              <a:rPr lang="en-US" dirty="0" smtClean="0"/>
              <a:t>YouthBuild USA</a:t>
            </a:r>
            <a:endParaRPr lang="en-US" dirty="0"/>
          </a:p>
        </p:txBody>
      </p:sp>
      <p:pic>
        <p:nvPicPr>
          <p:cNvPr id="1026" name="Picture 2" descr="\\ybfile1\users\troan\My Pictures\ted head 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1" y="3942156"/>
            <a:ext cx="2092656" cy="279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60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Qualifying Construction</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588" y="1459914"/>
            <a:ext cx="6687012" cy="4636086"/>
          </a:xfrm>
          <a:prstGeom prst="rect">
            <a:avLst/>
          </a:prstGeom>
        </p:spPr>
      </p:pic>
    </p:spTree>
    <p:extLst>
      <p:ext uri="{BB962C8B-B14F-4D97-AF65-F5344CB8AC3E}">
        <p14:creationId xmlns:p14="http://schemas.microsoft.com/office/powerpoint/2010/main" val="268968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DOL Guidelines According to </a:t>
            </a:r>
            <a:r>
              <a:rPr lang="en-US" dirty="0" smtClean="0"/>
              <a:t>WIOA</a:t>
            </a:r>
            <a:endParaRPr lang="en-US" dirty="0"/>
          </a:p>
        </p:txBody>
      </p:sp>
      <p:sp>
        <p:nvSpPr>
          <p:cNvPr id="4" name="Rounded Rectangle 3"/>
          <p:cNvSpPr/>
          <p:nvPr/>
        </p:nvSpPr>
        <p:spPr>
          <a:xfrm>
            <a:off x="381000" y="1905000"/>
            <a:ext cx="4953000" cy="35073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342900" indent="-342900">
              <a:buFont typeface="Arial" panose="020B0604020202020204" pitchFamily="34" charset="0"/>
              <a:buChar char="•"/>
            </a:pPr>
            <a:r>
              <a:rPr lang="en-US" sz="2000" dirty="0">
                <a:solidFill>
                  <a:schemeClr val="tx1">
                    <a:lumMod val="95000"/>
                    <a:lumOff val="5000"/>
                  </a:schemeClr>
                </a:solidFill>
                <a:latin typeface="Tahoma" pitchFamily="34" charset="0"/>
              </a:rPr>
              <a:t>No more than </a:t>
            </a:r>
            <a:r>
              <a:rPr lang="en-US" sz="2000" dirty="0" smtClean="0">
                <a:solidFill>
                  <a:schemeClr val="tx1">
                    <a:lumMod val="95000"/>
                    <a:lumOff val="5000"/>
                  </a:schemeClr>
                </a:solidFill>
                <a:latin typeface="Tahoma" pitchFamily="34" charset="0"/>
              </a:rPr>
              <a:t>15% </a:t>
            </a:r>
            <a:r>
              <a:rPr lang="en-US" sz="2000" dirty="0">
                <a:solidFill>
                  <a:schemeClr val="tx1">
                    <a:lumMod val="95000"/>
                    <a:lumOff val="5000"/>
                  </a:schemeClr>
                </a:solidFill>
                <a:latin typeface="Tahoma" pitchFamily="34" charset="0"/>
              </a:rPr>
              <a:t>of grant funds may be used for training and supervision on community or other public </a:t>
            </a:r>
            <a:r>
              <a:rPr lang="en-US" sz="2000" dirty="0" smtClean="0">
                <a:solidFill>
                  <a:schemeClr val="tx1">
                    <a:lumMod val="95000"/>
                    <a:lumOff val="5000"/>
                  </a:schemeClr>
                </a:solidFill>
                <a:latin typeface="Tahoma" pitchFamily="34" charset="0"/>
              </a:rPr>
              <a:t>facilities</a:t>
            </a:r>
          </a:p>
          <a:p>
            <a:pPr marL="342900" indent="-342900">
              <a:buFont typeface="Arial" panose="020B0604020202020204" pitchFamily="34" charset="0"/>
              <a:buChar char="•"/>
            </a:pPr>
            <a:endParaRPr lang="en-US" sz="2000" dirty="0">
              <a:solidFill>
                <a:schemeClr val="tx1">
                  <a:lumMod val="95000"/>
                  <a:lumOff val="5000"/>
                </a:schemeClr>
              </a:solidFill>
              <a:latin typeface="Tahoma" pitchFamily="34" charset="0"/>
            </a:endParaRPr>
          </a:p>
          <a:p>
            <a:pPr marL="342900" indent="-342900">
              <a:buFont typeface="Arial" panose="020B0604020202020204" pitchFamily="34" charset="0"/>
              <a:buChar char="•"/>
            </a:pPr>
            <a:r>
              <a:rPr lang="en-US" sz="2000" dirty="0">
                <a:solidFill>
                  <a:schemeClr val="tx1">
                    <a:lumMod val="95000"/>
                    <a:lumOff val="5000"/>
                  </a:schemeClr>
                </a:solidFill>
                <a:latin typeface="Tahoma" pitchFamily="34" charset="0"/>
              </a:rPr>
              <a:t>40% of time on </a:t>
            </a:r>
            <a:r>
              <a:rPr lang="en-US" sz="2000" dirty="0" smtClean="0">
                <a:solidFill>
                  <a:schemeClr val="tx1">
                    <a:lumMod val="95000"/>
                    <a:lumOff val="5000"/>
                  </a:schemeClr>
                </a:solidFill>
                <a:latin typeface="Tahoma" pitchFamily="34" charset="0"/>
              </a:rPr>
              <a:t>occupational skills training</a:t>
            </a:r>
          </a:p>
          <a:p>
            <a:pPr marL="342900" indent="-342900">
              <a:buFont typeface="Arial" panose="020B0604020202020204" pitchFamily="34" charset="0"/>
              <a:buChar char="•"/>
            </a:pPr>
            <a:endParaRPr lang="en-US" sz="2000" dirty="0">
              <a:solidFill>
                <a:schemeClr val="tx1">
                  <a:lumMod val="95000"/>
                  <a:lumOff val="5000"/>
                </a:schemeClr>
              </a:solidFill>
              <a:latin typeface="Tahoma" pitchFamily="34" charset="0"/>
            </a:endParaRPr>
          </a:p>
          <a:p>
            <a:pPr marL="342900" indent="-342900">
              <a:buFont typeface="Arial" panose="020B0604020202020204" pitchFamily="34" charset="0"/>
              <a:buChar char="•"/>
            </a:pPr>
            <a:r>
              <a:rPr lang="en-US" sz="2000" dirty="0">
                <a:solidFill>
                  <a:schemeClr val="tx1">
                    <a:lumMod val="95000"/>
                    <a:lumOff val="5000"/>
                  </a:schemeClr>
                </a:solidFill>
                <a:latin typeface="Tahoma" pitchFamily="34" charset="0"/>
              </a:rPr>
              <a:t>Every YB program is required to provide construction training</a:t>
            </a:r>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828800"/>
            <a:ext cx="2514600"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2752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Question</a:t>
            </a:r>
            <a:endParaRPr lang="en-US" sz="3800" dirty="0"/>
          </a:p>
        </p:txBody>
      </p:sp>
      <p:graphicFrame>
        <p:nvGraphicFramePr>
          <p:cNvPr id="10" name="Diagram 9"/>
          <p:cNvGraphicFramePr/>
          <p:nvPr>
            <p:extLst>
              <p:ext uri="{D42A27DB-BD31-4B8C-83A1-F6EECF244321}">
                <p14:modId xmlns:p14="http://schemas.microsoft.com/office/powerpoint/2010/main" val="3798680396"/>
              </p:ext>
            </p:extLst>
          </p:nvPr>
        </p:nvGraphicFramePr>
        <p:xfrm>
          <a:off x="838200" y="1295400"/>
          <a:ext cx="7772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9</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238863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3723</Words>
  <Application>Microsoft Office PowerPoint</Application>
  <PresentationFormat>On-screen Show (4:3)</PresentationFormat>
  <Paragraphs>524</Paragraphs>
  <Slides>49</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Dotum</vt:lpstr>
      <vt:lpstr>Gulim</vt:lpstr>
      <vt:lpstr>Arial</vt:lpstr>
      <vt:lpstr>Calibri</vt:lpstr>
      <vt:lpstr>GillSans-Bold</vt:lpstr>
      <vt:lpstr>Tahoma</vt:lpstr>
      <vt:lpstr>Times New Roman</vt:lpstr>
      <vt:lpstr>Utopia-Regular</vt:lpstr>
      <vt:lpstr>Wingdings</vt:lpstr>
      <vt:lpstr>Networking trio design template</vt:lpstr>
      <vt:lpstr>Pre-Event YouthBuild Webinar Series: Developing and Managing Quality and Qualifying Work Sites</vt:lpstr>
      <vt:lpstr>Where are you?</vt:lpstr>
      <vt:lpstr>Moderator</vt:lpstr>
      <vt:lpstr>Here’s what you can expect to get out of this webinar!</vt:lpstr>
      <vt:lpstr>Agenda</vt:lpstr>
      <vt:lpstr>Presenters</vt:lpstr>
      <vt:lpstr>Requirements for Qualifying Construction</vt:lpstr>
      <vt:lpstr>Basic DOL Guidelines According to WIOA</vt:lpstr>
      <vt:lpstr>Question</vt:lpstr>
      <vt:lpstr>Davis-Bacon</vt:lpstr>
      <vt:lpstr>Davis-Bacon</vt:lpstr>
      <vt:lpstr>TEGL 05-10 </vt:lpstr>
      <vt:lpstr>TEGL 35-12 </vt:lpstr>
      <vt:lpstr>TEN 13-12</vt:lpstr>
      <vt:lpstr>TEGL 06-15</vt:lpstr>
      <vt:lpstr>WORK SITE  DESCRIPTION FORM</vt:lpstr>
      <vt:lpstr>Restrictive Covenants</vt:lpstr>
      <vt:lpstr>Best Practices</vt:lpstr>
      <vt:lpstr>Question</vt:lpstr>
      <vt:lpstr>Construction Projects and Partners: Advantages and Disadvantages</vt:lpstr>
      <vt:lpstr>Voices from the Field</vt:lpstr>
      <vt:lpstr>Safety </vt:lpstr>
      <vt:lpstr>Construction Curricula</vt:lpstr>
      <vt:lpstr>Construction Curricula</vt:lpstr>
      <vt:lpstr>Construction Curricula</vt:lpstr>
      <vt:lpstr>Construction Curricula</vt:lpstr>
      <vt:lpstr>Additional Issues to Consider with Work Sites</vt:lpstr>
      <vt:lpstr>Construction Plus </vt:lpstr>
      <vt:lpstr>TEGL 07-14</vt:lpstr>
      <vt:lpstr>Broader Construction Applications</vt:lpstr>
      <vt:lpstr>Question</vt:lpstr>
      <vt:lpstr>Deconstruction  NOT  Demolition</vt:lpstr>
      <vt:lpstr>What is Deconstruction? (Decon)</vt:lpstr>
      <vt:lpstr>Energy Efficiency and 3rd Party Certification</vt:lpstr>
      <vt:lpstr>Registered Apprenticeships</vt:lpstr>
      <vt:lpstr>Voices from the Field</vt:lpstr>
      <vt:lpstr>Planning for the Worst (Plan B)</vt:lpstr>
      <vt:lpstr>Contingency Plans</vt:lpstr>
      <vt:lpstr>Work Site Pitfalls</vt:lpstr>
      <vt:lpstr>Avoiding Work Site Pitfalls</vt:lpstr>
      <vt:lpstr>Resources</vt:lpstr>
      <vt:lpstr>Additional Resources</vt:lpstr>
      <vt:lpstr>RELATED MATERIALS</vt:lpstr>
      <vt:lpstr>QUESTIONS &amp; ANSWERS</vt:lpstr>
      <vt:lpstr>Please enter your questions in the Chat Room! </vt:lpstr>
      <vt:lpstr>Speakers’ Contact Information</vt:lpstr>
      <vt:lpstr>Speakers’ Contact Information</vt:lpstr>
      <vt:lpstr>Look for upcoming Webinars in this series!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2015-10-14T18:45:17Z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