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430" r:id="rId3"/>
    <p:sldId id="476" r:id="rId4"/>
    <p:sldId id="472" r:id="rId5"/>
    <p:sldId id="457" r:id="rId6"/>
    <p:sldId id="474" r:id="rId7"/>
    <p:sldId id="475" r:id="rId8"/>
    <p:sldId id="468" r:id="rId9"/>
    <p:sldId id="432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753F"/>
    <a:srgbClr val="F75A3B"/>
    <a:srgbClr val="F39D3F"/>
    <a:srgbClr val="376092"/>
    <a:srgbClr val="474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70566" autoAdjust="0"/>
  </p:normalViewPr>
  <p:slideViewPr>
    <p:cSldViewPr>
      <p:cViewPr>
        <p:scale>
          <a:sx n="70" d="100"/>
          <a:sy n="70" d="100"/>
        </p:scale>
        <p:origin x="162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06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FE6DC-0E7F-4BCE-8F35-459DBD50F7BC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D101C-97A7-44BD-A65C-BAD38107C2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72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7E0071-00F4-4E10-9D54-AF8D99A8A3A0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C97589-81B3-48A3-8226-3514F33742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0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50">
              <a:defRPr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98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60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966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72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03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21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48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1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iddle BG"/>
          <p:cNvSpPr/>
          <p:nvPr/>
        </p:nvSpPr>
        <p:spPr>
          <a:xfrm>
            <a:off x="0" y="2667000"/>
            <a:ext cx="9144000" cy="241958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oter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ubTitle Back"/>
          <p:cNvSpPr/>
          <p:nvPr/>
        </p:nvSpPr>
        <p:spPr>
          <a:xfrm>
            <a:off x="4176712" y="4545808"/>
            <a:ext cx="4953000" cy="1828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81000" y="2869408"/>
            <a:ext cx="8458200" cy="1676400"/>
          </a:xfrm>
          <a:prstGeom prst="rect">
            <a:avLst/>
          </a:prstGeom>
        </p:spPr>
        <p:txBody>
          <a:bodyPr>
            <a:normAutofit/>
            <a:scene3d>
              <a:camera prst="perspectiveAbove"/>
              <a:lightRig rig="threePt" dir="t"/>
            </a:scene3d>
          </a:bodyPr>
          <a:lstStyle>
            <a:lvl1pPr>
              <a:defRPr sz="3200" b="1" cap="none" spc="0" baseline="0">
                <a:ln w="17780" cmpd="sng">
                  <a:noFill/>
                  <a:prstDash val="solid"/>
                  <a:miter lim="800000"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Webinar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724400" y="4876800"/>
            <a:ext cx="4343400" cy="11430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Webinar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01723B91-CE10-4F20-890A-0852E22468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81000" y="86059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Welcome</a:t>
            </a:r>
            <a:r>
              <a:rPr lang="en-US" sz="2000" b="1" baseline="0" dirty="0" smtClean="0">
                <a:solidFill>
                  <a:schemeClr val="bg1"/>
                </a:solidFill>
              </a:rPr>
              <a:t> to </a:t>
            </a:r>
            <a:r>
              <a:rPr lang="en-US" sz="2000" b="1" dirty="0" smtClean="0">
                <a:solidFill>
                  <a:schemeClr val="bg1"/>
                </a:solidFill>
              </a:rPr>
              <a:t>Workforce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3</a:t>
            </a:r>
            <a:r>
              <a:rPr lang="en-US" sz="2000" b="1" baseline="0" dirty="0" smtClean="0">
                <a:solidFill>
                  <a:schemeClr val="bg1"/>
                </a:solidFill>
              </a:rPr>
              <a:t> One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2133600" y="4572000"/>
            <a:ext cx="2209800" cy="483392"/>
            <a:chOff x="2133600" y="4572000"/>
            <a:chExt cx="2209800" cy="483392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600" y="4572000"/>
              <a:ext cx="483392" cy="48339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 userDrawn="1"/>
          </p:nvSpPr>
          <p:spPr>
            <a:xfrm>
              <a:off x="2590800" y="4572000"/>
              <a:ext cx="1752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b="1" i="1" kern="800" spc="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U.S. Department</a:t>
              </a:r>
              <a:r>
                <a:rPr lang="en-US" sz="900" b="1" i="1" kern="800" spc="0" baseline="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of Labor</a:t>
              </a:r>
            </a:p>
            <a:p>
              <a:pPr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b="0" i="1" kern="800" spc="0" baseline="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Employment and Training Administration</a:t>
              </a:r>
              <a:endParaRPr lang="en-US" sz="900" b="0" i="1" kern="800" spc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defRPr sz="2800" baseline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Webinar Title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2133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BG Accent 1"/>
          <p:cNvSpPr/>
          <p:nvPr/>
        </p:nvSpPr>
        <p:spPr>
          <a:xfrm>
            <a:off x="-9526" y="0"/>
            <a:ext cx="9153525" cy="1097280"/>
          </a:xfrm>
          <a:prstGeom prst="rect">
            <a:avLst/>
          </a:prstGeom>
          <a:solidFill>
            <a:srgbClr val="376092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Webinar Title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3246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5B75F7A-516D-4850-9A30-35A47BF649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1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»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ffingtonpost.com/kristin-maschka/resume-advice-after-a-car_b_869488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oston.com/jobs/news/jobdoc/2011/08/how_to_best_explain_a_gap_in_e.html" TargetMode="External"/><Relationship Id="rId5" Type="http://schemas.openxmlformats.org/officeDocument/2006/relationships/hyperlink" Target="http://career-advice.monster.com/job-search/getting-started/threats-to-your-jobhunting-stamina-hot-jobs/article.aspx" TargetMode="External"/><Relationship Id="rId4" Type="http://schemas.openxmlformats.org/officeDocument/2006/relationships/hyperlink" Target="https://www.themuse.com/advice/how-to-explain-longterm-unemploymen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en@employmenthacker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mailto:RTW@dol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009898"/>
            <a:ext cx="8458200" cy="12954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4552017"/>
            <a:ext cx="4953000" cy="1848783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2000" dirty="0" smtClean="0">
                <a:ln w="17780" cmpd="sng">
                  <a:noFill/>
                  <a:prstDash val="solid"/>
                  <a:miter lim="800000"/>
                </a:ln>
                <a:ea typeface="+mj-ea"/>
              </a:rPr>
              <a:t>Date: </a:t>
            </a:r>
            <a:r>
              <a:rPr lang="en-US" sz="2000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a typeface="+mj-ea"/>
              </a:rPr>
              <a:t>October 15, 2015; 1:30 p.m. EST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n w="17780" cmpd="sng">
                  <a:noFill/>
                  <a:prstDash val="solid"/>
                  <a:miter lim="800000"/>
                </a:ln>
                <a:ea typeface="+mj-ea"/>
              </a:rPr>
              <a:t>Presented by: </a:t>
            </a:r>
            <a:r>
              <a:rPr lang="en-US" sz="2000" b="0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a typeface="+mj-ea"/>
              </a:rPr>
              <a:t>Jen Swidler, H-1B Ready to Work Technical Assistance Coach and Owner of Employment Hacker</a:t>
            </a:r>
            <a:endParaRPr lang="en-US" sz="2000" b="0" dirty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a typeface="+mj-ea"/>
            </a:endParaRP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63" b="5980"/>
          <a:stretch/>
        </p:blipFill>
        <p:spPr bwMode="auto">
          <a:xfrm>
            <a:off x="0" y="609600"/>
            <a:ext cx="9115540" cy="148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2763179"/>
            <a:ext cx="76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Job Seeker Branding and Job Search Strategies to Help the Long-Term Unemployed Regain Confidence and Return to Work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118284"/>
            <a:ext cx="6096000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Welcome &amp; Introductions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143000"/>
            <a:ext cx="8991600" cy="2162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Facilitator:</a:t>
            </a:r>
          </a:p>
          <a:p>
            <a:r>
              <a:rPr lang="en-US" sz="2000" b="1" dirty="0" smtClean="0"/>
              <a:t>Ayreen </a:t>
            </a:r>
            <a:r>
              <a:rPr lang="en-US" sz="2000" b="1" dirty="0"/>
              <a:t>Calimquim, </a:t>
            </a:r>
            <a:r>
              <a:rPr lang="en-US" sz="2000" dirty="0"/>
              <a:t>High Impact </a:t>
            </a:r>
            <a:r>
              <a:rPr lang="en-US" sz="2000" dirty="0" smtClean="0"/>
              <a:t>Partners</a:t>
            </a:r>
            <a:endParaRPr lang="en-US" sz="2800" dirty="0"/>
          </a:p>
          <a:p>
            <a:endParaRPr lang="en-US" sz="1050" b="1" dirty="0" smtClean="0"/>
          </a:p>
          <a:p>
            <a:r>
              <a:rPr lang="en-US" sz="3200" b="1" dirty="0" smtClean="0"/>
              <a:t>Speaker</a:t>
            </a:r>
            <a:r>
              <a:rPr lang="en-US" sz="3200" b="1" dirty="0"/>
              <a:t>:</a:t>
            </a:r>
          </a:p>
          <a:p>
            <a:pPr lvl="0"/>
            <a:r>
              <a:rPr lang="en-US" sz="2000" b="1" dirty="0" smtClean="0">
                <a:solidFill>
                  <a:prstClr val="black"/>
                </a:solidFill>
              </a:rPr>
              <a:t>Jen </a:t>
            </a:r>
            <a:r>
              <a:rPr lang="en-US" sz="2000" b="1" dirty="0">
                <a:solidFill>
                  <a:prstClr val="black"/>
                </a:solidFill>
              </a:rPr>
              <a:t>Swidler,</a:t>
            </a:r>
            <a:r>
              <a:rPr lang="en-US" sz="2000" dirty="0">
                <a:solidFill>
                  <a:prstClr val="black"/>
                </a:solidFill>
              </a:rPr>
              <a:t> H-1B Ready to Work Technical </a:t>
            </a:r>
            <a:endParaRPr lang="en-US" sz="2000" dirty="0" smtClean="0">
              <a:solidFill>
                <a:prstClr val="black"/>
              </a:solidFill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</a:rPr>
              <a:t>Assistance Coach </a:t>
            </a:r>
            <a:r>
              <a:rPr lang="en-US" sz="2000" dirty="0">
                <a:solidFill>
                  <a:prstClr val="black"/>
                </a:solidFill>
              </a:rPr>
              <a:t>and owner of Employment </a:t>
            </a:r>
            <a:r>
              <a:rPr lang="en-US" sz="2000" dirty="0" smtClean="0">
                <a:solidFill>
                  <a:prstClr val="black"/>
                </a:solidFill>
              </a:rPr>
              <a:t>Hacker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0" y="-16042"/>
            <a:ext cx="1600200" cy="1082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 smtClean="0">
                <a:solidFill>
                  <a:srgbClr val="F39D3F"/>
                </a:solidFill>
              </a:rPr>
              <a:t>Getting the Ready-to-Work Back to Work</a:t>
            </a:r>
            <a:endParaRPr lang="en-US" sz="1400" b="1" i="1" dirty="0">
              <a:solidFill>
                <a:srgbClr val="F39D3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812" y="3169254"/>
            <a:ext cx="3305175" cy="33051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3810000"/>
            <a:ext cx="558641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Objectives:</a:t>
            </a:r>
          </a:p>
          <a:p>
            <a:endParaRPr lang="en-US" sz="800" dirty="0" smtClean="0"/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2000" dirty="0"/>
              <a:t>B</a:t>
            </a:r>
            <a:r>
              <a:rPr lang="en-US" sz="2000" dirty="0" smtClean="0"/>
              <a:t>randing </a:t>
            </a:r>
            <a:r>
              <a:rPr lang="en-US" sz="2000" dirty="0"/>
              <a:t>and building </a:t>
            </a:r>
            <a:r>
              <a:rPr lang="en-US" sz="2000" dirty="0" smtClean="0"/>
              <a:t>confidence through </a:t>
            </a:r>
            <a:r>
              <a:rPr lang="en-US" sz="2000" dirty="0"/>
              <a:t>online presence, networking, resumes, cover letters, interviewing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2000" dirty="0"/>
              <a:t>J</a:t>
            </a:r>
            <a:r>
              <a:rPr lang="en-US" sz="2000" dirty="0" smtClean="0"/>
              <a:t>ob </a:t>
            </a:r>
            <a:r>
              <a:rPr lang="en-US" sz="2000" dirty="0"/>
              <a:t>search strategies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Confidence building </a:t>
            </a:r>
            <a:r>
              <a:rPr lang="en-US" sz="2000" dirty="0" smtClean="0"/>
              <a:t>tools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42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 and Confidence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981200"/>
            <a:ext cx="4114800" cy="449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/>
          </a:bodyPr>
          <a:lstStyle/>
          <a:p>
            <a:pPr marL="171450" lvl="1" indent="-17145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use of LinkedIn. Employers use LinkedIn to reach out to job candidates. Profiles 100% complete come out on top.</a:t>
            </a:r>
          </a:p>
          <a:p>
            <a:pPr marL="171450" lvl="1" indent="-17145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Imagine what profile looks like to a recruiter/hiring manager. Take the time to create something to be proud of. Ask for recommendations.</a:t>
            </a:r>
          </a:p>
          <a:p>
            <a:pPr marL="171450" lvl="1" indent="-17145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get ideas,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research: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2" indent="-17145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profiles of people working in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fields; employees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desired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companies;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lvl="1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 the online resume. Contribute to conversations so when employers Google you, you show as actively engaged in your field.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don’t have to be an expert to have an opinion.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1" indent="-171450">
              <a:buFont typeface="Arial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 self to see what comes up in employer’s search. Clean up the results if necessary.</a:t>
            </a:r>
          </a:p>
          <a:p>
            <a:pPr marL="0" lvl="1" indent="0">
              <a:buNone/>
            </a:pP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endParaRPr lang="en-US" sz="1400" dirty="0">
              <a:solidFill>
                <a:schemeClr val="tx1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1981199"/>
            <a:ext cx="4114800" cy="4495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lvl="1" indent="-17145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Meetup.com networking events. Many are industry specific.</a:t>
            </a:r>
          </a:p>
          <a:p>
            <a:pPr marL="171450" lvl="1" indent="-17145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Reframe the message: don’t say “I’m unemployed.” Talk about what you’re doing now and say you’re looking for a paid position using those skills.</a:t>
            </a:r>
          </a:p>
          <a:p>
            <a:pPr marL="171450" lvl="1" indent="-17145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switching careers, think of yourself as already in that career and do everything you can to gain knowledge.</a:t>
            </a:r>
          </a:p>
          <a:p>
            <a:pPr marL="171450" lvl="1" indent="-17145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to the recruiter and/or hiring manager. Introduce yourself and why you are interested in position. </a:t>
            </a:r>
          </a:p>
          <a:p>
            <a:pPr marL="171450" lvl="1" indent="-17145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if any LinkedIn connections are connected with company you are pursuing. Ask for introduction or recommendation. </a:t>
            </a:r>
          </a:p>
          <a:p>
            <a:pPr marL="171450" lvl="1" indent="-17145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about career goals as often as possible. With friends/family at birthday parties, weddings; strangers at the bar; hobby-based social gatherings. Never turn it off. </a:t>
            </a:r>
          </a:p>
          <a:p>
            <a:pPr lvl="1"/>
            <a:endParaRPr lang="en-US" sz="1400" dirty="0">
              <a:solidFill>
                <a:schemeClr val="tx1"/>
              </a:solidFill>
            </a:endParaRPr>
          </a:p>
          <a:p>
            <a:pPr lvl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1257299"/>
            <a:ext cx="41148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b="1" dirty="0" smtClean="0"/>
              <a:t>Networking</a:t>
            </a:r>
            <a:endParaRPr 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0" y="-16042"/>
            <a:ext cx="1600200" cy="1082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 smtClean="0">
                <a:solidFill>
                  <a:srgbClr val="F39D3F"/>
                </a:solidFill>
              </a:rPr>
              <a:t>Getting the   Ready-to-Work Back to Work</a:t>
            </a:r>
            <a:endParaRPr lang="en-US" sz="1400" b="1" i="1" dirty="0">
              <a:solidFill>
                <a:srgbClr val="F39D3F"/>
              </a:solidFill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57299"/>
            <a:ext cx="41148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b="1" dirty="0" smtClean="0"/>
              <a:t>Online</a:t>
            </a:r>
            <a:endParaRPr 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49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Branding and </a:t>
            </a:r>
            <a:r>
              <a:rPr lang="en-US" dirty="0"/>
              <a:t>Confidence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-16042"/>
            <a:ext cx="1600200" cy="1082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 smtClean="0">
                <a:solidFill>
                  <a:srgbClr val="F39D3F"/>
                </a:solidFill>
              </a:rPr>
              <a:t>Getting the Ready-to-Work Back to Work</a:t>
            </a:r>
            <a:endParaRPr lang="en-US" sz="1400" b="1" i="1" dirty="0">
              <a:solidFill>
                <a:srgbClr val="F39D3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1242062"/>
            <a:ext cx="1908661" cy="15773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b="1" dirty="0" smtClean="0"/>
              <a:t>Resume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156083" y="2977219"/>
            <a:ext cx="1908661" cy="16535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b="1" dirty="0" smtClean="0"/>
              <a:t>Cover Letter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152400" y="4788576"/>
            <a:ext cx="1908661" cy="1840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b="1" dirty="0" smtClean="0"/>
              <a:t>Interview</a:t>
            </a:r>
            <a:endParaRPr lang="en-US" sz="2400" b="1" dirty="0"/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2209799" y="1242062"/>
            <a:ext cx="6781799" cy="15773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 to write, but critical for confidence. </a:t>
            </a: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help from a career 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 or resume writer.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advanced professionals benefit from advice from an expert.</a:t>
            </a: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non-traditional resume format to highlight skills and accomplishments at the top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Customize for each job. Use the job description as a cheat sheet.</a:t>
            </a:r>
            <a:endParaRPr lang="en-US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experiences and accomplishments gained when unemployed. </a:t>
            </a:r>
          </a:p>
        </p:txBody>
      </p:sp>
      <p:sp>
        <p:nvSpPr>
          <p:cNvPr id="19" name="Content Placeholder 5"/>
          <p:cNvSpPr txBox="1">
            <a:spLocks/>
          </p:cNvSpPr>
          <p:nvPr/>
        </p:nvSpPr>
        <p:spPr>
          <a:xfrm>
            <a:off x="2209798" y="2989329"/>
            <a:ext cx="6781799" cy="16414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by highlighting the experience you 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have.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“Ten years of experience managing a $4.5 million budget for communications company.”</a:t>
            </a: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ustomize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each job. 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company. Talk about how you would contribute to the bottom line. </a:t>
            </a: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how time was spent while “unpaid,” and how those skills will translate to the workplace and specific job. RTW training, conferences, volunteer/contract/temp work.</a:t>
            </a:r>
          </a:p>
        </p:txBody>
      </p:sp>
      <p:sp>
        <p:nvSpPr>
          <p:cNvPr id="20" name="Content Placeholder 5"/>
          <p:cNvSpPr txBox="1">
            <a:spLocks/>
          </p:cNvSpPr>
          <p:nvPr/>
        </p:nvSpPr>
        <p:spPr>
          <a:xfrm>
            <a:off x="2209798" y="4808921"/>
            <a:ext cx="6781799" cy="18001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 confident you landed the interview in the first place – you have something attractive to the employer.</a:t>
            </a: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the break in employment but don’t give more information than necessary.</a:t>
            </a: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apologize or feel sorry about the break.</a:t>
            </a: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volunteer or temporary work in an accomplishment-oriented way. Talk about what skills you gained or maintained.</a:t>
            </a: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about your work history as if it was yesterday, not 2010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66800"/>
          </a:xfrm>
        </p:spPr>
        <p:txBody>
          <a:bodyPr/>
          <a:lstStyle/>
          <a:p>
            <a:r>
              <a:rPr lang="en-US" altLang="en-US" dirty="0" smtClean="0"/>
              <a:t>Job Search Strategies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-16042"/>
            <a:ext cx="1600200" cy="1082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 smtClean="0">
                <a:solidFill>
                  <a:srgbClr val="F39D3F"/>
                </a:solidFill>
              </a:rPr>
              <a:t>Getting the Ready-to-Work Back to Work</a:t>
            </a:r>
            <a:endParaRPr lang="en-US" sz="1400" b="1" i="1" dirty="0">
              <a:solidFill>
                <a:srgbClr val="F39D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100" b="1" dirty="0" smtClean="0"/>
              <a:t>Do more than apply for specific job postings and get better, faster results!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Create profiles on major job boards and update them at least once a week to keep them at the top of search results. Set your profile to public.</a:t>
            </a:r>
          </a:p>
          <a:p>
            <a:pPr lvl="1"/>
            <a:r>
              <a:rPr lang="en-US" sz="1800" dirty="0" smtClean="0"/>
              <a:t>CareerBuilder, Monster, LinkedIn, Indeed, industry specific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Post on your personal social media sites that you are looking for a new opportunity. Describe the ideal position and company. Remind people often.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Practice your elevator speech so when you talk with people you can mention your field and career goals. 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Don’t be too proud or embarrassed to ask for help. People like to feel useful and connected, and helping you will make them feel good.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Spend time in coffee shops, restaurants where business people have lunch, the gym, or anywhere in public.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Join clubs. Job clubs, community clubs, Toastmasters, support groups, faith-based organizations, etc.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Exercise. What does this have to do with job searching? It will make you physically and mentally stronger, which can lead to better confidence. 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Set aside a period of time each day to focus on these activities, and then reward yourself when you’ve completed an activity. </a:t>
            </a:r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Building Exercises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-182880" y="2376151"/>
            <a:ext cx="612648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500" dirty="0" smtClean="0"/>
              <a:t>Understand what is uniquely you and remind yourself of that when you are under confident. </a:t>
            </a:r>
            <a:endParaRPr lang="en-US" sz="15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/>
              <a:t>Bilingual?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/>
              <a:t>Good speaker?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/>
              <a:t>Excellent listener?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/>
              <a:t>Math skills?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 smtClean="0"/>
              <a:t>Create a list of accomplishments both professional and personal. Create a list of short-term goals related to past accomplishments so they are easier to attain. Read it at least once a week.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 smtClean="0"/>
              <a:t>Make an extra effort to connect with your friends and family, even if you feel like retreating. When they reciprocate, it will feel great.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 smtClean="0"/>
              <a:t>Act </a:t>
            </a:r>
            <a:r>
              <a:rPr lang="en-US" sz="1500" dirty="0"/>
              <a:t>as you wish to be perceived. Practice in your everyday life</a:t>
            </a:r>
            <a:r>
              <a:rPr lang="en-US" sz="1500" dirty="0" smtClean="0"/>
              <a:t>.</a:t>
            </a:r>
            <a:endParaRPr lang="en-US" sz="1500" dirty="0">
              <a:latin typeface="+mn-lt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-16042"/>
            <a:ext cx="1600200" cy="1082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 smtClean="0">
                <a:solidFill>
                  <a:srgbClr val="F39D3F"/>
                </a:solidFill>
              </a:rPr>
              <a:t>Getting the Ready-to-Work Back to Work</a:t>
            </a:r>
            <a:endParaRPr lang="en-US" sz="1400" b="1" i="1" dirty="0">
              <a:solidFill>
                <a:srgbClr val="F39D3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473446"/>
            <a:ext cx="2788920" cy="2311585"/>
          </a:xfrm>
          <a:prstGeom prst="rect">
            <a:avLst/>
          </a:prstGeom>
        </p:spPr>
      </p:pic>
      <p:sp>
        <p:nvSpPr>
          <p:cNvPr id="10" name="Content Placeholder 7"/>
          <p:cNvSpPr txBox="1">
            <a:spLocks/>
          </p:cNvSpPr>
          <p:nvPr/>
        </p:nvSpPr>
        <p:spPr>
          <a:xfrm>
            <a:off x="-182880" y="1264136"/>
            <a:ext cx="8991600" cy="175432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sz="1800" b="1" dirty="0" smtClean="0"/>
              <a:t>Homework for your boot camps or coaching. </a:t>
            </a:r>
            <a:r>
              <a:rPr lang="en-US" sz="1800" b="1" dirty="0"/>
              <a:t>R</a:t>
            </a:r>
            <a:r>
              <a:rPr lang="en-US" sz="1800" b="1" dirty="0" smtClean="0"/>
              <a:t>eport out progress.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smtClean="0"/>
              <a:t>Ask three people you trust: “I’m doing some work on my career development and would love your help. What do you find most inspiring about me?” The answers are incredibly uplifting.</a:t>
            </a:r>
          </a:p>
          <a:p>
            <a:pPr lvl="1">
              <a:buFont typeface="Arial" pitchFamily="34" charset="0"/>
              <a:buChar char="•"/>
            </a:pPr>
            <a:endParaRPr lang="en-US" sz="1500" dirty="0" smtClean="0">
              <a:latin typeface="+mn-lt"/>
            </a:endParaRPr>
          </a:p>
          <a:p>
            <a:pPr marL="457200" lvl="1" indent="0">
              <a:buFont typeface="Arial" pitchFamily="34" charset="0"/>
              <a:buNone/>
            </a:pPr>
            <a:endParaRPr lang="en-US"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40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0" y="1348800"/>
            <a:ext cx="8991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r>
              <a:rPr lang="en-US" sz="1800" b="1" dirty="0" smtClean="0"/>
              <a:t>Many of you have career re-start type boot camps that address content from the presentation today.</a:t>
            </a:r>
          </a:p>
          <a:p>
            <a:pPr marL="457200" lvl="1" indent="0">
              <a:buNone/>
            </a:pPr>
            <a:r>
              <a:rPr lang="en-US" sz="1800" b="1" dirty="0"/>
              <a:t>In your small group, please answer the following </a:t>
            </a:r>
            <a:r>
              <a:rPr lang="en-US" sz="1800" b="1" dirty="0" smtClean="0"/>
              <a:t>questions:</a:t>
            </a:r>
          </a:p>
          <a:p>
            <a:pPr marL="800100" lvl="1" indent="-342900">
              <a:spcAft>
                <a:spcPts val="1800"/>
              </a:spcAft>
              <a:buFont typeface="+mj-lt"/>
              <a:buAutoNum type="arabicPeriod"/>
            </a:pPr>
            <a:r>
              <a:rPr lang="en-US" sz="1800" dirty="0" smtClean="0"/>
              <a:t>In what ways are you helping the participants grow confidence in their job searches? What have you found works best?</a:t>
            </a:r>
          </a:p>
          <a:p>
            <a:pPr marL="800100" lvl="1" indent="-342900">
              <a:spcAft>
                <a:spcPts val="1800"/>
              </a:spcAft>
              <a:buFont typeface="+mj-lt"/>
              <a:buAutoNum type="arabicPeriod"/>
            </a:pPr>
            <a:r>
              <a:rPr lang="en-US" sz="1800" dirty="0" smtClean="0"/>
              <a:t>What are 1-2 action items you gleaned from this session and how will you implement them?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Do you have any additional strategies to share with the group that we didn’t cover today</a:t>
            </a:r>
            <a:r>
              <a:rPr lang="en-US" sz="1800" dirty="0" smtClean="0"/>
              <a:t>?</a:t>
            </a:r>
            <a:endParaRPr lang="en-US" sz="2000" dirty="0">
              <a:latin typeface="+mn-lt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-16042"/>
            <a:ext cx="1600200" cy="1082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 smtClean="0">
                <a:solidFill>
                  <a:srgbClr val="F39D3F"/>
                </a:solidFill>
              </a:rPr>
              <a:t>Getting the Ready-to-Work Back to Work</a:t>
            </a:r>
            <a:endParaRPr lang="en-US" sz="1400" b="1" i="1" dirty="0">
              <a:solidFill>
                <a:srgbClr val="F39D3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772225"/>
            <a:ext cx="2590800" cy="206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3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0" y="1295400"/>
            <a:ext cx="89916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r>
              <a:rPr lang="en-US" sz="2000" dirty="0" smtClean="0"/>
              <a:t>Resume Advice After a Career Break: An Interview with iRelaunch</a:t>
            </a:r>
          </a:p>
          <a:p>
            <a:pPr marL="457200" lvl="1" indent="0">
              <a:spcAft>
                <a:spcPts val="4200"/>
              </a:spcAft>
              <a:buNone/>
            </a:pPr>
            <a:r>
              <a:rPr lang="en-US" sz="1500" dirty="0">
                <a:hlinkClick r:id="rId3"/>
              </a:rPr>
              <a:t>http://www.huffingtonpost.com/kristin-maschka/resume-advice-after-a-car_b_869488.html</a:t>
            </a:r>
            <a:endParaRPr lang="en-US" sz="1500" dirty="0"/>
          </a:p>
          <a:p>
            <a:pPr marL="457200" lvl="1" indent="0">
              <a:buNone/>
            </a:pPr>
            <a:r>
              <a:rPr lang="en-US" sz="2000" dirty="0" smtClean="0"/>
              <a:t>How to Explain Long-Term Unemployment</a:t>
            </a:r>
          </a:p>
          <a:p>
            <a:pPr marL="457200" lvl="1" indent="0">
              <a:spcAft>
                <a:spcPts val="4200"/>
              </a:spcAft>
              <a:buNone/>
            </a:pPr>
            <a:r>
              <a:rPr lang="en-US" sz="1500" dirty="0">
                <a:hlinkClick r:id="rId4"/>
              </a:rPr>
              <a:t>https://www.themuse.com/advice/how-to-explain-longterm-unemployment</a:t>
            </a:r>
            <a:endParaRPr lang="en-US" sz="1500" dirty="0"/>
          </a:p>
          <a:p>
            <a:pPr marL="457200" lvl="1" indent="0">
              <a:buNone/>
            </a:pPr>
            <a:r>
              <a:rPr lang="en-US" sz="2000" dirty="0"/>
              <a:t>Five Threats to Your Job-Hunting Stamina</a:t>
            </a:r>
          </a:p>
          <a:p>
            <a:pPr marL="457200" lvl="1" indent="0">
              <a:spcAft>
                <a:spcPts val="4200"/>
              </a:spcAft>
              <a:buNone/>
            </a:pPr>
            <a:r>
              <a:rPr lang="en-US" sz="1500" dirty="0">
                <a:hlinkClick r:id="rId5"/>
              </a:rPr>
              <a:t>http://career-advice.monster.com/job-search/getting-started/threats-to-your-jobhunting-stamina-hot-jobs/article.aspx</a:t>
            </a:r>
            <a:endParaRPr lang="en-US" sz="1500" dirty="0"/>
          </a:p>
          <a:p>
            <a:pPr marL="457200" lvl="1" indent="0">
              <a:buNone/>
            </a:pPr>
            <a:r>
              <a:rPr lang="en-US" sz="2000" dirty="0" smtClean="0"/>
              <a:t>How to Best Explain a Gap in Employment</a:t>
            </a:r>
          </a:p>
          <a:p>
            <a:pPr marL="457200" lvl="1" indent="0">
              <a:buNone/>
            </a:pPr>
            <a:r>
              <a:rPr lang="en-US" sz="1500" dirty="0">
                <a:hlinkClick r:id="rId6"/>
              </a:rPr>
              <a:t>http://</a:t>
            </a:r>
            <a:r>
              <a:rPr lang="en-US" sz="1500" dirty="0" smtClean="0">
                <a:hlinkClick r:id="rId6"/>
              </a:rPr>
              <a:t>www.boston.com/jobs/news/jobdoc/2011/08/how_to_best_explain_a_gap_in_e.html</a:t>
            </a:r>
            <a:endParaRPr lang="en-US" sz="2000" dirty="0">
              <a:latin typeface="+mn-lt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-16042"/>
            <a:ext cx="1600200" cy="1082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 smtClean="0">
                <a:solidFill>
                  <a:srgbClr val="F39D3F"/>
                </a:solidFill>
              </a:rPr>
              <a:t>Getting the Ready-to-Work Back to Work</a:t>
            </a:r>
            <a:endParaRPr lang="en-US" sz="1400" b="1" i="1" dirty="0">
              <a:solidFill>
                <a:srgbClr val="F39D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5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0"/>
            <a:ext cx="4114800" cy="10668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latin typeface="Candara" panose="020E0502030303020204" pitchFamily="34" charset="0"/>
              </a:rPr>
              <a:t>DOL Contacts</a:t>
            </a:r>
            <a:endParaRPr lang="en-US" sz="3600" dirty="0">
              <a:latin typeface="Candara" panose="020E0502030303020204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58655" y="1600200"/>
            <a:ext cx="6096000" cy="3746206"/>
          </a:xfrm>
          <a:prstGeom prst="homePlate">
            <a:avLst>
              <a:gd name="adj" fmla="val 45014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400" b="1" cap="small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</a:rPr>
              <a:t>Jen Swidler</a:t>
            </a:r>
          </a:p>
          <a:p>
            <a:pPr lvl="1" algn="ctr"/>
            <a:r>
              <a:rPr lang="en-US" sz="2400" b="1" cap="small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hlinkClick r:id="rId3"/>
              </a:rPr>
              <a:t>Jen@employmenthacker.com</a:t>
            </a:r>
            <a:r>
              <a:rPr lang="en-US" sz="2400" b="1" cap="small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</a:rPr>
              <a:t> </a:t>
            </a:r>
            <a:endParaRPr lang="en-US" sz="2400" b="1" cap="small" dirty="0" smtClean="0">
              <a:ln w="17780" cmpd="sng">
                <a:noFill/>
                <a:prstDash val="solid"/>
                <a:miter lim="800000"/>
              </a:ln>
              <a:solidFill>
                <a:srgbClr val="C00000"/>
              </a:solidFill>
            </a:endParaRPr>
          </a:p>
          <a:p>
            <a:pPr lvl="1" algn="ctr"/>
            <a:endParaRPr lang="en-US" sz="2400" b="1" cap="small" dirty="0" smtClean="0">
              <a:ln w="17780" cmpd="sng">
                <a:noFill/>
                <a:prstDash val="solid"/>
                <a:miter lim="800000"/>
              </a:ln>
              <a:solidFill>
                <a:srgbClr val="C00000"/>
              </a:solidFill>
            </a:endParaRPr>
          </a:p>
          <a:p>
            <a:pPr lvl="1" algn="ctr"/>
            <a:r>
              <a:rPr lang="en-US" altLang="en-US" b="1" dirty="0" smtClean="0"/>
              <a:t>harone@mit.edu</a:t>
            </a:r>
            <a:r>
              <a:rPr lang="en-US" altLang="en-US" b="1" dirty="0"/>
              <a:t>&gt;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Your  Federal Project Officer, DOL National Office and Technical Assistance Providers</a:t>
            </a:r>
          </a:p>
          <a:p>
            <a:pPr algn="ctr">
              <a:spcBef>
                <a:spcPts val="6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Ready to Work Grantee Mailbox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hlinkClick r:id="rId4"/>
              </a:rPr>
              <a:t>RTW@dol.gov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endParaRPr lang="en-US" dirty="0"/>
          </a:p>
        </p:txBody>
      </p:sp>
      <p:pic>
        <p:nvPicPr>
          <p:cNvPr id="8" name="Picture 7" descr="C:\Users\Susan\Documents\Telling Your Story, LLC\HIP\HIP_logoFinalHero_WINNER_small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76" y="152400"/>
            <a:ext cx="1482090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C:\Users\calimquim.ayreen\AppData\Local\Microsoft\Windows\Temporary Internet Files\Content.IE5\ZUV6GE68\emailwide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376" y="2183296"/>
            <a:ext cx="2554879" cy="26968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0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8.0&quot;&gt;&lt;object type=&quot;1&quot; unique_id=&quot;10001&quot;&gt;&lt;object type=&quot;2&quot; unique_id=&quot;11404&quot;&gt;&lt;object type=&quot;3&quot; unique_id=&quot;11405&quot;&gt;&lt;property id=&quot;20148&quot; value=&quot;5&quot;/&gt;&lt;property id=&quot;20300&quot; value=&quot;Slide 1 - &amp;quot;  &amp;quot;&quot;/&gt;&lt;property id=&quot;20307&quot; value=&quot;256&quot;/&gt;&lt;/object&gt;&lt;object type=&quot;3&quot; unique_id=&quot;21379&quot;&gt;&lt;property id=&quot;20148&quot; value=&quot;5&quot;/&gt;&lt;property id=&quot;20300&quot; value=&quot;Slide 2 - &amp;quot;Welcome &amp;amp; Introductions&amp;quot;&quot;/&gt;&lt;property id=&quot;20307&quot; value=&quot;430&quot;/&gt;&lt;/object&gt;&lt;object type=&quot;3&quot; unique_id=&quot;21380&quot;&gt;&lt;property id=&quot;20148&quot; value=&quot;5&quot;/&gt;&lt;property id=&quot;20300&quot; value=&quot;Slide 3 - &amp;quot;Branding and Confidence&amp;quot;&quot;/&gt;&lt;property id=&quot;20307&quot; value=&quot;476&quot;/&gt;&lt;/object&gt;&lt;object type=&quot;3&quot; unique_id=&quot;21381&quot;&gt;&lt;property id=&quot;20148&quot; value=&quot;5&quot;/&gt;&lt;property id=&quot;20300&quot; value=&quot;Slide 4 - &amp;quot;       Branding and Confidence&amp;quot;&quot;/&gt;&lt;property id=&quot;20307&quot; value=&quot;472&quot;/&gt;&lt;/object&gt;&lt;object type=&quot;3&quot; unique_id=&quot;21382&quot;&gt;&lt;property id=&quot;20148&quot; value=&quot;5&quot;/&gt;&lt;property id=&quot;20300&quot; value=&quot;Slide 5 - &amp;quot;Job Search Strategies&amp;quot;&quot;/&gt;&lt;property id=&quot;20307&quot; value=&quot;457&quot;/&gt;&lt;/object&gt;&lt;object type=&quot;3&quot; unique_id=&quot;21383&quot;&gt;&lt;property id=&quot;20148&quot; value=&quot;5&quot;/&gt;&lt;property id=&quot;20300&quot; value=&quot;Slide 6 - &amp;quot;Confidence Building Exercises&amp;quot;&quot;/&gt;&lt;property id=&quot;20307&quot; value=&quot;474&quot;/&gt;&lt;/object&gt;&lt;object type=&quot;3&quot; unique_id=&quot;21384&quot;&gt;&lt;property id=&quot;20148&quot; value=&quot;5&quot;/&gt;&lt;property id=&quot;20300&quot; value=&quot;Slide 7 - &amp;quot;Group Discussion&amp;quot;&quot;/&gt;&lt;property id=&quot;20307&quot; value=&quot;475&quot;/&gt;&lt;/object&gt;&lt;object type=&quot;3&quot; unique_id=&quot;21385&quot;&gt;&lt;property id=&quot;20148&quot; value=&quot;5&quot;/&gt;&lt;property id=&quot;20300&quot; value=&quot;Slide 8 - &amp;quot;Resources&amp;quot;&quot;/&gt;&lt;property id=&quot;20307&quot; value=&quot;468&quot;/&gt;&lt;/object&gt;&lt;object type=&quot;3&quot; unique_id=&quot;21386&quot;&gt;&lt;property id=&quot;20148&quot; value=&quot;5&quot;/&gt;&lt;property id=&quot;20300&quot; value=&quot;Slide 9 - &amp;quot;DOL Contacts&amp;quot;&quot;/&gt;&lt;property id=&quot;20307&quot; value=&quot;432&quot;/&gt;&lt;/object&gt;&lt;/object&gt;&lt;object type=&quot;8&quot; unique_id=&quot;114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Networking trio design 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79646"/>
      </a:accent2>
      <a:accent3>
        <a:srgbClr val="9BBB59"/>
      </a:accent3>
      <a:accent4>
        <a:srgbClr val="8064A2"/>
      </a:accent4>
      <a:accent5>
        <a:srgbClr val="4BACC6"/>
      </a:accent5>
      <a:accent6>
        <a:srgbClr val="C0504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Networking trio design template</Template>
  <TotalTime>0</TotalTime>
  <Words>1178</Words>
  <Application>Microsoft Office PowerPoint</Application>
  <PresentationFormat>On-screen Show (4:3)</PresentationFormat>
  <Paragraphs>128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Candara</vt:lpstr>
      <vt:lpstr>Century Schoolbook</vt:lpstr>
      <vt:lpstr>Networking trio design template</vt:lpstr>
      <vt:lpstr>  </vt:lpstr>
      <vt:lpstr>Welcome &amp; Introductions</vt:lpstr>
      <vt:lpstr>Branding and Confidence</vt:lpstr>
      <vt:lpstr>       Branding and Confidence</vt:lpstr>
      <vt:lpstr>Job Search Strategies</vt:lpstr>
      <vt:lpstr>Confidence Building Exercises</vt:lpstr>
      <vt:lpstr>Group Discussion</vt:lpstr>
      <vt:lpstr>Resources</vt:lpstr>
      <vt:lpstr>DOL Contacts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2009-09-02T19:35:42Z</dcterms:created>
  <dcterms:modified xsi:type="dcterms:W3CDTF">2015-10-15T15:30:22Z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TC102413891033</vt:lpwstr>
  </property>
</Properties>
</file>