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0"/>
  </p:notesMasterIdLst>
  <p:sldIdLst>
    <p:sldId id="256" r:id="rId2"/>
    <p:sldId id="316" r:id="rId3"/>
    <p:sldId id="266" r:id="rId4"/>
    <p:sldId id="340" r:id="rId5"/>
    <p:sldId id="326" r:id="rId6"/>
    <p:sldId id="328" r:id="rId7"/>
    <p:sldId id="289" r:id="rId8"/>
    <p:sldId id="338" r:id="rId9"/>
    <p:sldId id="339" r:id="rId10"/>
    <p:sldId id="319" r:id="rId11"/>
    <p:sldId id="320" r:id="rId12"/>
    <p:sldId id="322" r:id="rId13"/>
    <p:sldId id="349" r:id="rId14"/>
    <p:sldId id="348" r:id="rId15"/>
    <p:sldId id="352" r:id="rId16"/>
    <p:sldId id="323" r:id="rId17"/>
    <p:sldId id="329" r:id="rId18"/>
    <p:sldId id="318" r:id="rId19"/>
    <p:sldId id="335" r:id="rId20"/>
    <p:sldId id="301" r:id="rId21"/>
    <p:sldId id="302" r:id="rId22"/>
    <p:sldId id="290" r:id="rId23"/>
    <p:sldId id="303" r:id="rId24"/>
    <p:sldId id="304" r:id="rId25"/>
    <p:sldId id="330" r:id="rId26"/>
    <p:sldId id="332" r:id="rId27"/>
    <p:sldId id="333" r:id="rId28"/>
    <p:sldId id="334" r:id="rId29"/>
    <p:sldId id="336" r:id="rId30"/>
    <p:sldId id="341" r:id="rId31"/>
    <p:sldId id="342" r:id="rId32"/>
    <p:sldId id="343" r:id="rId33"/>
    <p:sldId id="344" r:id="rId34"/>
    <p:sldId id="345" r:id="rId35"/>
    <p:sldId id="347" r:id="rId36"/>
    <p:sldId id="278" r:id="rId37"/>
    <p:sldId id="279" r:id="rId38"/>
    <p:sldId id="262" r:id="rId39"/>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FF"/>
    <a:srgbClr val="376092"/>
    <a:srgbClr val="CC0000"/>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6963" autoAdjust="0"/>
  </p:normalViewPr>
  <p:slideViewPr>
    <p:cSldViewPr>
      <p:cViewPr>
        <p:scale>
          <a:sx n="100" d="100"/>
          <a:sy n="100" d="100"/>
        </p:scale>
        <p:origin x="-510" y="8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82FE7A-51BA-4111-AAFF-7D5F8C21F21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345E48CB-5637-49EE-BA2B-ED849D378061}">
      <dgm:prSet phldrT="[Text]" custT="1"/>
      <dgm:spPr>
        <a:solidFill>
          <a:schemeClr val="accent6">
            <a:lumMod val="60000"/>
            <a:lumOff val="40000"/>
          </a:schemeClr>
        </a:solidFill>
      </dgm:spPr>
      <dgm:t>
        <a:bodyPr/>
        <a:lstStyle/>
        <a:p>
          <a:r>
            <a:rPr lang="en-US" sz="2800" b="1" cap="none" spc="0" dirty="0" smtClean="0">
              <a:ln w="0"/>
              <a:solidFill>
                <a:schemeClr val="bg1"/>
              </a:solidFill>
              <a:effectLst>
                <a:outerShdw blurRad="38100" dist="25400" dir="5400000" algn="ctr" rotWithShape="0">
                  <a:srgbClr val="6E747A">
                    <a:alpha val="43000"/>
                  </a:srgbClr>
                </a:outerShdw>
              </a:effectLst>
              <a:latin typeface="Arial Black" panose="020B0A04020102020204" pitchFamily="34" charset="0"/>
            </a:rPr>
            <a:t>Grantee</a:t>
          </a:r>
          <a:endParaRPr lang="en-US" sz="2800" b="1" cap="none" spc="0" dirty="0">
            <a:ln w="0"/>
            <a:solidFill>
              <a:schemeClr val="bg1"/>
            </a:solidFill>
            <a:effectLst>
              <a:outerShdw blurRad="38100" dist="25400" dir="5400000" algn="ctr" rotWithShape="0">
                <a:srgbClr val="6E747A">
                  <a:alpha val="43000"/>
                </a:srgbClr>
              </a:outerShdw>
            </a:effectLst>
            <a:latin typeface="Arial Black" panose="020B0A04020102020204" pitchFamily="34" charset="0"/>
          </a:endParaRPr>
        </a:p>
      </dgm:t>
    </dgm:pt>
    <dgm:pt modelId="{FFBEDA09-A4C7-47CE-866F-2DB70166886E}" type="parTrans" cxnId="{1F27E810-55B9-4924-A423-69E36C0D86E4}">
      <dgm:prSet/>
      <dgm:spPr/>
      <dgm:t>
        <a:bodyPr/>
        <a:lstStyle/>
        <a:p>
          <a:endParaRPr lang="en-US"/>
        </a:p>
      </dgm:t>
    </dgm:pt>
    <dgm:pt modelId="{68B031B7-0CCE-45A9-913F-B28570BBA9C5}" type="sibTrans" cxnId="{1F27E810-55B9-4924-A423-69E36C0D86E4}">
      <dgm:prSet/>
      <dgm:spPr/>
      <dgm:t>
        <a:bodyPr/>
        <a:lstStyle/>
        <a:p>
          <a:endParaRPr lang="en-US"/>
        </a:p>
      </dgm:t>
    </dgm:pt>
    <dgm:pt modelId="{7C81A5E9-BEA4-451D-8A05-4DB1E86F51C7}">
      <dgm:prSet phldrT="[Text]" custT="1"/>
      <dgm:spPr/>
      <dgm:t>
        <a:bodyPr/>
        <a:lstStyle/>
        <a:p>
          <a:pPr marL="0" marR="0" indent="0" defTabSz="914400" eaLnBrk="1" fontAlgn="auto" latinLnBrk="0" hangingPunct="1">
            <a:lnSpc>
              <a:spcPct val="100000"/>
            </a:lnSpc>
            <a:spcBef>
              <a:spcPts val="1200"/>
            </a:spcBef>
            <a:spcAft>
              <a:spcPts val="0"/>
            </a:spcAft>
            <a:buClrTx/>
            <a:buSzTx/>
            <a:buFontTx/>
            <a:buNone/>
            <a:tabLst/>
            <a:defRPr/>
          </a:pPr>
          <a:endParaRPr lang="en-US" sz="2200" dirty="0" smtClean="0">
            <a:latin typeface="Arial Rounded MT Bold" panose="020F0704030504030204" pitchFamily="34" charset="0"/>
          </a:endParaRPr>
        </a:p>
        <a:p>
          <a:pPr marL="0" marR="0" indent="0" defTabSz="914400" eaLnBrk="1" fontAlgn="auto" latinLnBrk="0" hangingPunct="1">
            <a:lnSpc>
              <a:spcPct val="100000"/>
            </a:lnSpc>
            <a:spcBef>
              <a:spcPts val="1200"/>
            </a:spcBef>
            <a:spcAft>
              <a:spcPts val="0"/>
            </a:spcAft>
            <a:buClrTx/>
            <a:buSzTx/>
            <a:buFontTx/>
            <a:buNone/>
            <a:tabLst/>
            <a:defRPr/>
          </a:pPr>
          <a:endParaRPr lang="en-US" sz="2200" dirty="0" smtClean="0">
            <a:latin typeface="Arial Rounded MT Bold" panose="020F0704030504030204" pitchFamily="34" charset="0"/>
          </a:endParaRPr>
        </a:p>
        <a:p>
          <a:pPr marL="0" marR="0" indent="0" defTabSz="914400" eaLnBrk="1" fontAlgn="auto" latinLnBrk="0" hangingPunct="1">
            <a:lnSpc>
              <a:spcPct val="100000"/>
            </a:lnSpc>
            <a:spcBef>
              <a:spcPts val="1200"/>
            </a:spcBef>
            <a:spcAft>
              <a:spcPts val="0"/>
            </a:spcAft>
            <a:buClrTx/>
            <a:buSzTx/>
            <a:buFontTx/>
            <a:buNone/>
            <a:tabLst/>
            <a:defRPr/>
          </a:pPr>
          <a:r>
            <a:rPr lang="en-US" sz="2200" dirty="0" smtClean="0">
              <a:solidFill>
                <a:schemeClr val="bg1"/>
              </a:solidFill>
              <a:latin typeface="Arial Rounded MT Bold" panose="020F0704030504030204" pitchFamily="34" charset="0"/>
            </a:rPr>
            <a:t>Provide technical assistance to meet the unique and collective </a:t>
          </a:r>
        </a:p>
        <a:p>
          <a:pPr marL="0" marR="0" indent="0" defTabSz="914400" eaLnBrk="1" fontAlgn="auto" latinLnBrk="0" hangingPunct="1">
            <a:lnSpc>
              <a:spcPct val="100000"/>
            </a:lnSpc>
            <a:spcBef>
              <a:spcPts val="1200"/>
            </a:spcBef>
            <a:spcAft>
              <a:spcPts val="0"/>
            </a:spcAft>
            <a:buClrTx/>
            <a:buSzTx/>
            <a:buFontTx/>
            <a:buNone/>
            <a:tabLst/>
            <a:defRPr/>
          </a:pPr>
          <a:r>
            <a:rPr lang="en-US" sz="2200" dirty="0" smtClean="0">
              <a:solidFill>
                <a:schemeClr val="bg1"/>
              </a:solidFill>
              <a:latin typeface="Arial Rounded MT Bold" panose="020F0704030504030204" pitchFamily="34" charset="0"/>
            </a:rPr>
            <a:t>needs of grantees</a:t>
          </a:r>
        </a:p>
        <a:p>
          <a:endParaRPr lang="en-US" sz="2000" dirty="0"/>
        </a:p>
      </dgm:t>
    </dgm:pt>
    <dgm:pt modelId="{7901D145-C1B0-40D2-9566-F22F39074333}" type="parTrans" cxnId="{353371E1-74A0-4DF5-91CF-74C52DB4E906}">
      <dgm:prSet/>
      <dgm:spPr/>
      <dgm:t>
        <a:bodyPr/>
        <a:lstStyle/>
        <a:p>
          <a:endParaRPr lang="en-US"/>
        </a:p>
      </dgm:t>
    </dgm:pt>
    <dgm:pt modelId="{7070DC7E-2719-4221-B1F7-AE512EA872E7}" type="sibTrans" cxnId="{353371E1-74A0-4DF5-91CF-74C52DB4E906}">
      <dgm:prSet/>
      <dgm:spPr/>
      <dgm:t>
        <a:bodyPr/>
        <a:lstStyle/>
        <a:p>
          <a:endParaRPr lang="en-US"/>
        </a:p>
      </dgm:t>
    </dgm:pt>
    <dgm:pt modelId="{3ADE8178-95EA-4C6C-A23F-29AE08CB85BF}">
      <dgm:prSet phldrT="[Text]" custT="1"/>
      <dgm:spPr/>
      <dgm:t>
        <a:bodyPr anchor="t"/>
        <a:lstStyle/>
        <a:p>
          <a:pPr marL="0" marR="0" indent="0" algn="ctr" defTabSz="914400" eaLnBrk="1" fontAlgn="auto" latinLnBrk="0" hangingPunct="1">
            <a:lnSpc>
              <a:spcPct val="100000"/>
            </a:lnSpc>
            <a:spcBef>
              <a:spcPts val="0"/>
            </a:spcBef>
            <a:spcAft>
              <a:spcPts val="0"/>
            </a:spcAft>
            <a:buClrTx/>
            <a:buSzTx/>
            <a:buFontTx/>
            <a:buNone/>
            <a:tabLst/>
            <a:defRPr/>
          </a:pPr>
          <a:r>
            <a:rPr lang="en-US" sz="2200" dirty="0" smtClean="0">
              <a:latin typeface="Arial Rounded MT Bold" panose="020F0704030504030204" pitchFamily="34" charset="0"/>
            </a:rPr>
            <a:t>Assist grantees in applying innovations and achieving performance outcomes</a:t>
          </a:r>
          <a:endParaRPr lang="en-US" sz="1800" dirty="0"/>
        </a:p>
      </dgm:t>
    </dgm:pt>
    <dgm:pt modelId="{2207D89D-2476-4B33-86C6-01EA57C6BC36}" type="parTrans" cxnId="{1FF331CC-F6C5-4FCC-A6A3-75533B455604}">
      <dgm:prSet/>
      <dgm:spPr/>
      <dgm:t>
        <a:bodyPr/>
        <a:lstStyle/>
        <a:p>
          <a:endParaRPr lang="en-US"/>
        </a:p>
      </dgm:t>
    </dgm:pt>
    <dgm:pt modelId="{58699EF3-B6B5-4A62-BAEA-C01F1706C94F}" type="sibTrans" cxnId="{1FF331CC-F6C5-4FCC-A6A3-75533B455604}">
      <dgm:prSet/>
      <dgm:spPr/>
      <dgm:t>
        <a:bodyPr/>
        <a:lstStyle/>
        <a:p>
          <a:endParaRPr lang="en-US"/>
        </a:p>
      </dgm:t>
    </dgm:pt>
    <dgm:pt modelId="{A8984CF4-CD30-4F8A-88B4-8909DDE3CF95}">
      <dgm:prSet phldrT="[Text]" phldr="1"/>
      <dgm:spPr/>
      <dgm:t>
        <a:bodyPr/>
        <a:lstStyle/>
        <a:p>
          <a:endParaRPr lang="en-US" dirty="0"/>
        </a:p>
      </dgm:t>
    </dgm:pt>
    <dgm:pt modelId="{1FB8AB8D-033C-4B5A-BD5D-B69284EDCF03}" type="parTrans" cxnId="{C421B3D4-2501-418B-A7AA-87AC41AF456C}">
      <dgm:prSet/>
      <dgm:spPr/>
      <dgm:t>
        <a:bodyPr/>
        <a:lstStyle/>
        <a:p>
          <a:endParaRPr lang="en-US"/>
        </a:p>
      </dgm:t>
    </dgm:pt>
    <dgm:pt modelId="{B6C8D9B6-0EAA-4E17-9315-D2697869E37C}" type="sibTrans" cxnId="{C421B3D4-2501-418B-A7AA-87AC41AF456C}">
      <dgm:prSet/>
      <dgm:spPr/>
      <dgm:t>
        <a:bodyPr/>
        <a:lstStyle/>
        <a:p>
          <a:endParaRPr lang="en-US"/>
        </a:p>
      </dgm:t>
    </dgm:pt>
    <dgm:pt modelId="{8493F606-AE26-4D7F-9E8E-87048C2A45DF}">
      <dgm:prSet phldrT="[Text]" phldr="1"/>
      <dgm:spPr/>
      <dgm:t>
        <a:bodyPr/>
        <a:lstStyle/>
        <a:p>
          <a:endParaRPr lang="en-US"/>
        </a:p>
      </dgm:t>
    </dgm:pt>
    <dgm:pt modelId="{D1BD616A-6D10-4198-AFD8-F487D1B38328}" type="parTrans" cxnId="{1DB7A748-2DBC-4AD0-976A-A78FB6376139}">
      <dgm:prSet/>
      <dgm:spPr/>
      <dgm:t>
        <a:bodyPr/>
        <a:lstStyle/>
        <a:p>
          <a:endParaRPr lang="en-US"/>
        </a:p>
      </dgm:t>
    </dgm:pt>
    <dgm:pt modelId="{552D40BC-4E48-45C6-A2BA-E62806EEE28B}" type="sibTrans" cxnId="{1DB7A748-2DBC-4AD0-976A-A78FB6376139}">
      <dgm:prSet/>
      <dgm:spPr/>
      <dgm:t>
        <a:bodyPr/>
        <a:lstStyle/>
        <a:p>
          <a:endParaRPr lang="en-US"/>
        </a:p>
      </dgm:t>
    </dgm:pt>
    <dgm:pt modelId="{AC59CE57-5F8A-4ABB-8727-2E5C7705735C}">
      <dgm:prSet custT="1"/>
      <dgm:spPr/>
      <dgm:t>
        <a:bodyPr/>
        <a:lstStyle/>
        <a:p>
          <a:pPr defTabSz="1022350">
            <a:lnSpc>
              <a:spcPct val="90000"/>
            </a:lnSpc>
            <a:spcBef>
              <a:spcPct val="0"/>
            </a:spcBef>
            <a:spcAft>
              <a:spcPct val="35000"/>
            </a:spcAft>
          </a:pPr>
          <a:r>
            <a:rPr lang="en-US" sz="2200" b="0" dirty="0" smtClean="0">
              <a:latin typeface="Arial Rounded MT Bold" panose="020F0704030504030204" pitchFamily="34" charset="0"/>
            </a:rPr>
            <a:t>Capture and widely share the experiences and  products of grantees with stakeholders and the larger workforce system</a:t>
          </a:r>
        </a:p>
        <a:p>
          <a:pPr defTabSz="1022350">
            <a:lnSpc>
              <a:spcPct val="90000"/>
            </a:lnSpc>
            <a:spcBef>
              <a:spcPct val="0"/>
            </a:spcBef>
            <a:spcAft>
              <a:spcPct val="35000"/>
            </a:spcAft>
          </a:pPr>
          <a:endParaRPr lang="en-US" sz="2200" dirty="0">
            <a:latin typeface="Arial Rounded MT Bold" panose="020F0704030504030204" pitchFamily="34" charset="0"/>
          </a:endParaRPr>
        </a:p>
      </dgm:t>
    </dgm:pt>
    <dgm:pt modelId="{7D9867DA-33DA-457D-86B7-67FEE6DB3EA7}" type="parTrans" cxnId="{5D799051-0A60-4800-B614-B08F184DEF55}">
      <dgm:prSet/>
      <dgm:spPr/>
      <dgm:t>
        <a:bodyPr/>
        <a:lstStyle/>
        <a:p>
          <a:endParaRPr lang="en-US"/>
        </a:p>
      </dgm:t>
    </dgm:pt>
    <dgm:pt modelId="{1D94B565-05DE-4292-A4E7-5F9BD46F9CC6}" type="sibTrans" cxnId="{5D799051-0A60-4800-B614-B08F184DEF55}">
      <dgm:prSet/>
      <dgm:spPr/>
      <dgm:t>
        <a:bodyPr/>
        <a:lstStyle/>
        <a:p>
          <a:endParaRPr lang="en-US"/>
        </a:p>
      </dgm:t>
    </dgm:pt>
    <dgm:pt modelId="{B221559F-5F17-4013-9A2A-154DD9A217D4}">
      <dgm:prSet custT="1"/>
      <dgm:spPr/>
      <dgm:t>
        <a:bodyPr/>
        <a:lstStyle/>
        <a:p>
          <a:pPr marL="0" marR="0" indent="0" defTabSz="1066800" eaLnBrk="1" fontAlgn="auto" latinLnBrk="0" hangingPunct="1">
            <a:lnSpc>
              <a:spcPct val="90000"/>
            </a:lnSpc>
            <a:spcBef>
              <a:spcPct val="0"/>
            </a:spcBef>
            <a:spcAft>
              <a:spcPct val="35000"/>
            </a:spcAft>
            <a:buClrTx/>
            <a:buSzTx/>
            <a:buFontTx/>
            <a:buNone/>
            <a:tabLst/>
            <a:defRPr/>
          </a:pPr>
          <a:endParaRPr lang="en-US" sz="2200" dirty="0" smtClean="0">
            <a:latin typeface="Arial Rounded MT Bold" panose="020F0704030504030204" pitchFamily="34" charset="0"/>
          </a:endParaRPr>
        </a:p>
        <a:p>
          <a:pPr marL="0" marR="0" indent="0" defTabSz="1066800" eaLnBrk="1" fontAlgn="auto" latinLnBrk="0" hangingPunct="1">
            <a:lnSpc>
              <a:spcPct val="90000"/>
            </a:lnSpc>
            <a:spcBef>
              <a:spcPct val="0"/>
            </a:spcBef>
            <a:spcAft>
              <a:spcPct val="35000"/>
            </a:spcAft>
            <a:buClrTx/>
            <a:buSzTx/>
            <a:buFontTx/>
            <a:buNone/>
            <a:tabLst/>
            <a:defRPr/>
          </a:pPr>
          <a:r>
            <a:rPr lang="en-US" sz="2200" dirty="0" smtClean="0">
              <a:solidFill>
                <a:schemeClr val="bg1"/>
              </a:solidFill>
              <a:latin typeface="Arial Rounded MT Bold" panose="020F0704030504030204" pitchFamily="34" charset="0"/>
            </a:rPr>
            <a:t>Tap peer leaders and subject matter expertise, and build a peer learning network of grantees</a:t>
          </a:r>
        </a:p>
      </dgm:t>
    </dgm:pt>
    <dgm:pt modelId="{F1182277-A588-41D4-909D-2362BFA7503A}" type="parTrans" cxnId="{ED96D0F4-91BB-4C77-8CA1-FB71BF1CED23}">
      <dgm:prSet/>
      <dgm:spPr/>
      <dgm:t>
        <a:bodyPr/>
        <a:lstStyle/>
        <a:p>
          <a:endParaRPr lang="en-US"/>
        </a:p>
      </dgm:t>
    </dgm:pt>
    <dgm:pt modelId="{CDC539BB-A9CC-41E2-A180-42EE45326988}" type="sibTrans" cxnId="{ED96D0F4-91BB-4C77-8CA1-FB71BF1CED23}">
      <dgm:prSet/>
      <dgm:spPr/>
      <dgm:t>
        <a:bodyPr/>
        <a:lstStyle/>
        <a:p>
          <a:endParaRPr lang="en-US"/>
        </a:p>
      </dgm:t>
    </dgm:pt>
    <dgm:pt modelId="{B034F159-F3F9-4CA0-B6EA-29133F47250E}" type="pres">
      <dgm:prSet presAssocID="{CE82FE7A-51BA-4111-AAFF-7D5F8C21F212}" presName="diagram" presStyleCnt="0">
        <dgm:presLayoutVars>
          <dgm:chMax val="1"/>
          <dgm:dir/>
          <dgm:animLvl val="ctr"/>
          <dgm:resizeHandles val="exact"/>
        </dgm:presLayoutVars>
      </dgm:prSet>
      <dgm:spPr/>
      <dgm:t>
        <a:bodyPr/>
        <a:lstStyle/>
        <a:p>
          <a:endParaRPr lang="en-US"/>
        </a:p>
      </dgm:t>
    </dgm:pt>
    <dgm:pt modelId="{5903E454-8579-45D4-AEFE-BBF8BC0A646C}" type="pres">
      <dgm:prSet presAssocID="{CE82FE7A-51BA-4111-AAFF-7D5F8C21F212}" presName="matrix" presStyleCnt="0"/>
      <dgm:spPr/>
    </dgm:pt>
    <dgm:pt modelId="{60D570C3-B7E6-49B1-9FCB-48D2736AFF17}" type="pres">
      <dgm:prSet presAssocID="{CE82FE7A-51BA-4111-AAFF-7D5F8C21F212}" presName="tile1" presStyleLbl="node1" presStyleIdx="0" presStyleCnt="4" custLinFactNeighborX="-32500" custLinFactNeighborY="-8571"/>
      <dgm:spPr/>
      <dgm:t>
        <a:bodyPr/>
        <a:lstStyle/>
        <a:p>
          <a:endParaRPr lang="en-US"/>
        </a:p>
      </dgm:t>
    </dgm:pt>
    <dgm:pt modelId="{83324CBE-A981-4CB2-9C13-7D3AB9F0058F}" type="pres">
      <dgm:prSet presAssocID="{CE82FE7A-51BA-4111-AAFF-7D5F8C21F212}" presName="tile1text" presStyleLbl="node1" presStyleIdx="0" presStyleCnt="4">
        <dgm:presLayoutVars>
          <dgm:chMax val="0"/>
          <dgm:chPref val="0"/>
          <dgm:bulletEnabled val="1"/>
        </dgm:presLayoutVars>
      </dgm:prSet>
      <dgm:spPr/>
      <dgm:t>
        <a:bodyPr/>
        <a:lstStyle/>
        <a:p>
          <a:endParaRPr lang="en-US"/>
        </a:p>
      </dgm:t>
    </dgm:pt>
    <dgm:pt modelId="{036B1AEF-69C1-424F-8543-00E16344AB7A}" type="pres">
      <dgm:prSet presAssocID="{CE82FE7A-51BA-4111-AAFF-7D5F8C21F212}" presName="tile2" presStyleLbl="node1" presStyleIdx="1" presStyleCnt="4"/>
      <dgm:spPr/>
      <dgm:t>
        <a:bodyPr/>
        <a:lstStyle/>
        <a:p>
          <a:endParaRPr lang="en-US"/>
        </a:p>
      </dgm:t>
    </dgm:pt>
    <dgm:pt modelId="{0AFD42BB-609B-45A3-AC71-117CB3C52FEB}" type="pres">
      <dgm:prSet presAssocID="{CE82FE7A-51BA-4111-AAFF-7D5F8C21F212}" presName="tile2text" presStyleLbl="node1" presStyleIdx="1" presStyleCnt="4">
        <dgm:presLayoutVars>
          <dgm:chMax val="0"/>
          <dgm:chPref val="0"/>
          <dgm:bulletEnabled val="1"/>
        </dgm:presLayoutVars>
      </dgm:prSet>
      <dgm:spPr/>
      <dgm:t>
        <a:bodyPr/>
        <a:lstStyle/>
        <a:p>
          <a:endParaRPr lang="en-US"/>
        </a:p>
      </dgm:t>
    </dgm:pt>
    <dgm:pt modelId="{E53615AE-9CDF-41B8-ABB6-BDDB5EE25D10}" type="pres">
      <dgm:prSet presAssocID="{CE82FE7A-51BA-4111-AAFF-7D5F8C21F212}" presName="tile3" presStyleLbl="node1" presStyleIdx="2" presStyleCnt="4"/>
      <dgm:spPr/>
      <dgm:t>
        <a:bodyPr/>
        <a:lstStyle/>
        <a:p>
          <a:endParaRPr lang="en-US"/>
        </a:p>
      </dgm:t>
    </dgm:pt>
    <dgm:pt modelId="{D209C9C4-BE70-441E-9380-7C4C3BC27FF3}" type="pres">
      <dgm:prSet presAssocID="{CE82FE7A-51BA-4111-AAFF-7D5F8C21F212}" presName="tile3text" presStyleLbl="node1" presStyleIdx="2" presStyleCnt="4">
        <dgm:presLayoutVars>
          <dgm:chMax val="0"/>
          <dgm:chPref val="0"/>
          <dgm:bulletEnabled val="1"/>
        </dgm:presLayoutVars>
      </dgm:prSet>
      <dgm:spPr/>
      <dgm:t>
        <a:bodyPr/>
        <a:lstStyle/>
        <a:p>
          <a:endParaRPr lang="en-US"/>
        </a:p>
      </dgm:t>
    </dgm:pt>
    <dgm:pt modelId="{90A95A63-4CCB-4064-8B21-BE215001CD82}" type="pres">
      <dgm:prSet presAssocID="{CE82FE7A-51BA-4111-AAFF-7D5F8C21F212}" presName="tile4" presStyleLbl="node1" presStyleIdx="3" presStyleCnt="4"/>
      <dgm:spPr/>
      <dgm:t>
        <a:bodyPr/>
        <a:lstStyle/>
        <a:p>
          <a:endParaRPr lang="en-US"/>
        </a:p>
      </dgm:t>
    </dgm:pt>
    <dgm:pt modelId="{9F5617CC-5DFF-45D1-9001-6E1D11AC62F6}" type="pres">
      <dgm:prSet presAssocID="{CE82FE7A-51BA-4111-AAFF-7D5F8C21F212}" presName="tile4text" presStyleLbl="node1" presStyleIdx="3" presStyleCnt="4">
        <dgm:presLayoutVars>
          <dgm:chMax val="0"/>
          <dgm:chPref val="0"/>
          <dgm:bulletEnabled val="1"/>
        </dgm:presLayoutVars>
      </dgm:prSet>
      <dgm:spPr/>
      <dgm:t>
        <a:bodyPr/>
        <a:lstStyle/>
        <a:p>
          <a:endParaRPr lang="en-US"/>
        </a:p>
      </dgm:t>
    </dgm:pt>
    <dgm:pt modelId="{B676AC57-FB90-4590-BF4E-6908DB8ECB75}" type="pres">
      <dgm:prSet presAssocID="{CE82FE7A-51BA-4111-AAFF-7D5F8C21F212}" presName="centerTile" presStyleLbl="fgShp" presStyleIdx="0" presStyleCnt="1" custScaleX="77778" custScaleY="75789" custLinFactNeighborY="-7719">
        <dgm:presLayoutVars>
          <dgm:chMax val="0"/>
          <dgm:chPref val="0"/>
        </dgm:presLayoutVars>
      </dgm:prSet>
      <dgm:spPr/>
      <dgm:t>
        <a:bodyPr/>
        <a:lstStyle/>
        <a:p>
          <a:endParaRPr lang="en-US"/>
        </a:p>
      </dgm:t>
    </dgm:pt>
  </dgm:ptLst>
  <dgm:cxnLst>
    <dgm:cxn modelId="{F508DEB5-B14E-4FC8-8663-CCF23A60A721}" type="presOf" srcId="{B221559F-5F17-4013-9A2A-154DD9A217D4}" destId="{0AFD42BB-609B-45A3-AC71-117CB3C52FEB}" srcOrd="1" destOrd="0" presId="urn:microsoft.com/office/officeart/2005/8/layout/matrix1"/>
    <dgm:cxn modelId="{DBC19956-A768-4305-BFF2-B0752E922766}" type="presOf" srcId="{7C81A5E9-BEA4-451D-8A05-4DB1E86F51C7}" destId="{83324CBE-A981-4CB2-9C13-7D3AB9F0058F}" srcOrd="1" destOrd="0" presId="urn:microsoft.com/office/officeart/2005/8/layout/matrix1"/>
    <dgm:cxn modelId="{5D799051-0A60-4800-B614-B08F184DEF55}" srcId="{345E48CB-5637-49EE-BA2B-ED849D378061}" destId="{AC59CE57-5F8A-4ABB-8727-2E5C7705735C}" srcOrd="2" destOrd="0" parTransId="{7D9867DA-33DA-457D-86B7-67FEE6DB3EA7}" sibTransId="{1D94B565-05DE-4292-A4E7-5F9BD46F9CC6}"/>
    <dgm:cxn modelId="{5334C073-948F-46C8-B90A-1122152A658F}" type="presOf" srcId="{3ADE8178-95EA-4C6C-A23F-29AE08CB85BF}" destId="{90A95A63-4CCB-4064-8B21-BE215001CD82}" srcOrd="0" destOrd="0" presId="urn:microsoft.com/office/officeart/2005/8/layout/matrix1"/>
    <dgm:cxn modelId="{C421B3D4-2501-418B-A7AA-87AC41AF456C}" srcId="{345E48CB-5637-49EE-BA2B-ED849D378061}" destId="{A8984CF4-CD30-4F8A-88B4-8909DDE3CF95}" srcOrd="4" destOrd="0" parTransId="{1FB8AB8D-033C-4B5A-BD5D-B69284EDCF03}" sibTransId="{B6C8D9B6-0EAA-4E17-9315-D2697869E37C}"/>
    <dgm:cxn modelId="{14C11CE3-FCEC-4B6F-8942-F783BEA2FFC9}" type="presOf" srcId="{AC59CE57-5F8A-4ABB-8727-2E5C7705735C}" destId="{E53615AE-9CDF-41B8-ABB6-BDDB5EE25D10}" srcOrd="0" destOrd="0" presId="urn:microsoft.com/office/officeart/2005/8/layout/matrix1"/>
    <dgm:cxn modelId="{926D31EF-E134-4B9C-A5F1-C855374C2E8B}" type="presOf" srcId="{345E48CB-5637-49EE-BA2B-ED849D378061}" destId="{B676AC57-FB90-4590-BF4E-6908DB8ECB75}" srcOrd="0" destOrd="0" presId="urn:microsoft.com/office/officeart/2005/8/layout/matrix1"/>
    <dgm:cxn modelId="{1FF331CC-F6C5-4FCC-A6A3-75533B455604}" srcId="{345E48CB-5637-49EE-BA2B-ED849D378061}" destId="{3ADE8178-95EA-4C6C-A23F-29AE08CB85BF}" srcOrd="3" destOrd="0" parTransId="{2207D89D-2476-4B33-86C6-01EA57C6BC36}" sibTransId="{58699EF3-B6B5-4A62-BAEA-C01F1706C94F}"/>
    <dgm:cxn modelId="{1F27E810-55B9-4924-A423-69E36C0D86E4}" srcId="{CE82FE7A-51BA-4111-AAFF-7D5F8C21F212}" destId="{345E48CB-5637-49EE-BA2B-ED849D378061}" srcOrd="0" destOrd="0" parTransId="{FFBEDA09-A4C7-47CE-866F-2DB70166886E}" sibTransId="{68B031B7-0CCE-45A9-913F-B28570BBA9C5}"/>
    <dgm:cxn modelId="{5EF89BB0-4B96-4B39-8396-77F9734341CA}" type="presOf" srcId="{B221559F-5F17-4013-9A2A-154DD9A217D4}" destId="{036B1AEF-69C1-424F-8543-00E16344AB7A}" srcOrd="0" destOrd="0" presId="urn:microsoft.com/office/officeart/2005/8/layout/matrix1"/>
    <dgm:cxn modelId="{8959DA24-1694-4206-BB74-44EE132F830B}" type="presOf" srcId="{CE82FE7A-51BA-4111-AAFF-7D5F8C21F212}" destId="{B034F159-F3F9-4CA0-B6EA-29133F47250E}" srcOrd="0" destOrd="0" presId="urn:microsoft.com/office/officeart/2005/8/layout/matrix1"/>
    <dgm:cxn modelId="{1DB7A748-2DBC-4AD0-976A-A78FB6376139}" srcId="{345E48CB-5637-49EE-BA2B-ED849D378061}" destId="{8493F606-AE26-4D7F-9E8E-87048C2A45DF}" srcOrd="5" destOrd="0" parTransId="{D1BD616A-6D10-4198-AFD8-F487D1B38328}" sibTransId="{552D40BC-4E48-45C6-A2BA-E62806EEE28B}"/>
    <dgm:cxn modelId="{768BE741-00DA-4A71-8EF8-5785562C56A4}" type="presOf" srcId="{AC59CE57-5F8A-4ABB-8727-2E5C7705735C}" destId="{D209C9C4-BE70-441E-9380-7C4C3BC27FF3}" srcOrd="1" destOrd="0" presId="urn:microsoft.com/office/officeart/2005/8/layout/matrix1"/>
    <dgm:cxn modelId="{E9007979-2308-40CA-A2F6-BE9C0D24E684}" type="presOf" srcId="{7C81A5E9-BEA4-451D-8A05-4DB1E86F51C7}" destId="{60D570C3-B7E6-49B1-9FCB-48D2736AFF17}" srcOrd="0" destOrd="0" presId="urn:microsoft.com/office/officeart/2005/8/layout/matrix1"/>
    <dgm:cxn modelId="{ED96D0F4-91BB-4C77-8CA1-FB71BF1CED23}" srcId="{345E48CB-5637-49EE-BA2B-ED849D378061}" destId="{B221559F-5F17-4013-9A2A-154DD9A217D4}" srcOrd="1" destOrd="0" parTransId="{F1182277-A588-41D4-909D-2362BFA7503A}" sibTransId="{CDC539BB-A9CC-41E2-A180-42EE45326988}"/>
    <dgm:cxn modelId="{353371E1-74A0-4DF5-91CF-74C52DB4E906}" srcId="{345E48CB-5637-49EE-BA2B-ED849D378061}" destId="{7C81A5E9-BEA4-451D-8A05-4DB1E86F51C7}" srcOrd="0" destOrd="0" parTransId="{7901D145-C1B0-40D2-9566-F22F39074333}" sibTransId="{7070DC7E-2719-4221-B1F7-AE512EA872E7}"/>
    <dgm:cxn modelId="{9C68B0BF-9495-4D95-BBE6-1909C4275B04}" type="presOf" srcId="{3ADE8178-95EA-4C6C-A23F-29AE08CB85BF}" destId="{9F5617CC-5DFF-45D1-9001-6E1D11AC62F6}" srcOrd="1" destOrd="0" presId="urn:microsoft.com/office/officeart/2005/8/layout/matrix1"/>
    <dgm:cxn modelId="{CEA6AD1F-7507-4C8F-BE91-6662696D225E}" type="presParOf" srcId="{B034F159-F3F9-4CA0-B6EA-29133F47250E}" destId="{5903E454-8579-45D4-AEFE-BBF8BC0A646C}" srcOrd="0" destOrd="0" presId="urn:microsoft.com/office/officeart/2005/8/layout/matrix1"/>
    <dgm:cxn modelId="{96C94CAD-25D7-4C27-800D-1FD6C92314C1}" type="presParOf" srcId="{5903E454-8579-45D4-AEFE-BBF8BC0A646C}" destId="{60D570C3-B7E6-49B1-9FCB-48D2736AFF17}" srcOrd="0" destOrd="0" presId="urn:microsoft.com/office/officeart/2005/8/layout/matrix1"/>
    <dgm:cxn modelId="{F989BBB6-0B14-4FDE-9A7F-F1FD4A039290}" type="presParOf" srcId="{5903E454-8579-45D4-AEFE-BBF8BC0A646C}" destId="{83324CBE-A981-4CB2-9C13-7D3AB9F0058F}" srcOrd="1" destOrd="0" presId="urn:microsoft.com/office/officeart/2005/8/layout/matrix1"/>
    <dgm:cxn modelId="{2D9389F4-44C4-42C9-BA17-E17A7EC419CF}" type="presParOf" srcId="{5903E454-8579-45D4-AEFE-BBF8BC0A646C}" destId="{036B1AEF-69C1-424F-8543-00E16344AB7A}" srcOrd="2" destOrd="0" presId="urn:microsoft.com/office/officeart/2005/8/layout/matrix1"/>
    <dgm:cxn modelId="{8B86CEA7-418A-4938-ACEF-B7A57D4314B5}" type="presParOf" srcId="{5903E454-8579-45D4-AEFE-BBF8BC0A646C}" destId="{0AFD42BB-609B-45A3-AC71-117CB3C52FEB}" srcOrd="3" destOrd="0" presId="urn:microsoft.com/office/officeart/2005/8/layout/matrix1"/>
    <dgm:cxn modelId="{02BA8FD2-0EB7-45D6-815D-CC95171CECA0}" type="presParOf" srcId="{5903E454-8579-45D4-AEFE-BBF8BC0A646C}" destId="{E53615AE-9CDF-41B8-ABB6-BDDB5EE25D10}" srcOrd="4" destOrd="0" presId="urn:microsoft.com/office/officeart/2005/8/layout/matrix1"/>
    <dgm:cxn modelId="{1807802F-6702-45E4-A6BE-3E7EFFC3403A}" type="presParOf" srcId="{5903E454-8579-45D4-AEFE-BBF8BC0A646C}" destId="{D209C9C4-BE70-441E-9380-7C4C3BC27FF3}" srcOrd="5" destOrd="0" presId="urn:microsoft.com/office/officeart/2005/8/layout/matrix1"/>
    <dgm:cxn modelId="{1659720A-8040-4BFB-AAA0-CA74DFE2F690}" type="presParOf" srcId="{5903E454-8579-45D4-AEFE-BBF8BC0A646C}" destId="{90A95A63-4CCB-4064-8B21-BE215001CD82}" srcOrd="6" destOrd="0" presId="urn:microsoft.com/office/officeart/2005/8/layout/matrix1"/>
    <dgm:cxn modelId="{C42C3CF3-ED12-4D75-9BF3-5EA24AFDAE90}" type="presParOf" srcId="{5903E454-8579-45D4-AEFE-BBF8BC0A646C}" destId="{9F5617CC-5DFF-45D1-9001-6E1D11AC62F6}" srcOrd="7" destOrd="0" presId="urn:microsoft.com/office/officeart/2005/8/layout/matrix1"/>
    <dgm:cxn modelId="{42D8ADF9-40A5-4DEE-B8FA-53DEA4F6EDA6}" type="presParOf" srcId="{B034F159-F3F9-4CA0-B6EA-29133F47250E}" destId="{B676AC57-FB90-4590-BF4E-6908DB8ECB7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570C3-B7E6-49B1-9FCB-48D2736AFF17}">
      <dsp:nvSpPr>
        <dsp:cNvPr id="0" name=""/>
        <dsp:cNvSpPr/>
      </dsp:nvSpPr>
      <dsp:spPr>
        <a:xfrm rot="16200000">
          <a:off x="803455" y="-803455"/>
          <a:ext cx="2507889" cy="41148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200" kern="1200" dirty="0" smtClean="0">
            <a:latin typeface="Arial Rounded MT Bold" panose="020F07040305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2200" kern="1200" dirty="0" smtClean="0">
            <a:latin typeface="Arial Rounded MT Bold" panose="020F07040305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200" kern="1200" dirty="0" smtClean="0">
              <a:solidFill>
                <a:schemeClr val="bg1"/>
              </a:solidFill>
              <a:latin typeface="Arial Rounded MT Bold" panose="020F0704030504030204" pitchFamily="34" charset="0"/>
            </a:rPr>
            <a:t>Provide technical assistance to meet the unique and collective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200" kern="1200" dirty="0" smtClean="0">
              <a:solidFill>
                <a:schemeClr val="bg1"/>
              </a:solidFill>
              <a:latin typeface="Arial Rounded MT Bold" panose="020F0704030504030204" pitchFamily="34" charset="0"/>
            </a:rPr>
            <a:t>needs of grantees</a:t>
          </a:r>
        </a:p>
        <a:p>
          <a:pPr lvl="0" algn="ctr">
            <a:spcBef>
              <a:spcPct val="0"/>
            </a:spcBef>
          </a:pPr>
          <a:endParaRPr lang="en-US" sz="2000" kern="1200" dirty="0"/>
        </a:p>
      </dsp:txBody>
      <dsp:txXfrm rot="5400000">
        <a:off x="0" y="0"/>
        <a:ext cx="4114800" cy="1880917"/>
      </dsp:txXfrm>
    </dsp:sp>
    <dsp:sp modelId="{036B1AEF-69C1-424F-8543-00E16344AB7A}">
      <dsp:nvSpPr>
        <dsp:cNvPr id="0" name=""/>
        <dsp:cNvSpPr/>
      </dsp:nvSpPr>
      <dsp:spPr>
        <a:xfrm>
          <a:off x="4114800" y="0"/>
          <a:ext cx="4114800" cy="2507889"/>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endParaRPr lang="en-US" sz="2200" kern="1200" dirty="0" smtClean="0">
            <a:latin typeface="Arial Rounded MT Bold" panose="020F0704030504030204" pitchFamily="34" charset="0"/>
          </a:endParaRPr>
        </a:p>
        <a:p>
          <a:pPr marL="0" marR="0" lvl="0" indent="0" algn="ctr" defTabSz="1066800" eaLnBrk="1" fontAlgn="auto" latinLnBrk="0" hangingPunct="1">
            <a:lnSpc>
              <a:spcPct val="90000"/>
            </a:lnSpc>
            <a:spcBef>
              <a:spcPct val="0"/>
            </a:spcBef>
            <a:spcAft>
              <a:spcPct val="35000"/>
            </a:spcAft>
            <a:buClrTx/>
            <a:buSzTx/>
            <a:buFontTx/>
            <a:buNone/>
            <a:tabLst/>
            <a:defRPr/>
          </a:pPr>
          <a:r>
            <a:rPr lang="en-US" sz="2200" kern="1200" dirty="0" smtClean="0">
              <a:solidFill>
                <a:schemeClr val="bg1"/>
              </a:solidFill>
              <a:latin typeface="Arial Rounded MT Bold" panose="020F0704030504030204" pitchFamily="34" charset="0"/>
            </a:rPr>
            <a:t>Tap peer leaders and subject matter expertise, and build a peer learning network of grantees</a:t>
          </a:r>
        </a:p>
      </dsp:txBody>
      <dsp:txXfrm>
        <a:off x="4114800" y="0"/>
        <a:ext cx="4114800" cy="1880917"/>
      </dsp:txXfrm>
    </dsp:sp>
    <dsp:sp modelId="{E53615AE-9CDF-41B8-ABB6-BDDB5EE25D10}">
      <dsp:nvSpPr>
        <dsp:cNvPr id="0" name=""/>
        <dsp:cNvSpPr/>
      </dsp:nvSpPr>
      <dsp:spPr>
        <a:xfrm rot="10800000">
          <a:off x="0" y="2507889"/>
          <a:ext cx="4114800" cy="2507889"/>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1022350">
            <a:lnSpc>
              <a:spcPct val="90000"/>
            </a:lnSpc>
            <a:spcBef>
              <a:spcPct val="0"/>
            </a:spcBef>
            <a:spcAft>
              <a:spcPct val="35000"/>
            </a:spcAft>
          </a:pPr>
          <a:r>
            <a:rPr lang="en-US" sz="2200" b="0" kern="1200" dirty="0" smtClean="0">
              <a:latin typeface="Arial Rounded MT Bold" panose="020F0704030504030204" pitchFamily="34" charset="0"/>
            </a:rPr>
            <a:t>Capture and widely share the experiences and  products of grantees with stakeholders and the larger workforce system</a:t>
          </a:r>
        </a:p>
        <a:p>
          <a:pPr lvl="0" algn="ctr" defTabSz="1022350">
            <a:lnSpc>
              <a:spcPct val="90000"/>
            </a:lnSpc>
            <a:spcBef>
              <a:spcPct val="0"/>
            </a:spcBef>
            <a:spcAft>
              <a:spcPct val="35000"/>
            </a:spcAft>
          </a:pPr>
          <a:endParaRPr lang="en-US" sz="2200" kern="1200" dirty="0">
            <a:latin typeface="Arial Rounded MT Bold" panose="020F0704030504030204" pitchFamily="34" charset="0"/>
          </a:endParaRPr>
        </a:p>
      </dsp:txBody>
      <dsp:txXfrm rot="10800000">
        <a:off x="0" y="3134861"/>
        <a:ext cx="4114800" cy="1880917"/>
      </dsp:txXfrm>
    </dsp:sp>
    <dsp:sp modelId="{90A95A63-4CCB-4064-8B21-BE215001CD82}">
      <dsp:nvSpPr>
        <dsp:cNvPr id="0" name=""/>
        <dsp:cNvSpPr/>
      </dsp:nvSpPr>
      <dsp:spPr>
        <a:xfrm rot="5400000">
          <a:off x="4918255" y="1704434"/>
          <a:ext cx="2507889" cy="41148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kern="1200" dirty="0" smtClean="0">
              <a:latin typeface="Arial Rounded MT Bold" panose="020F0704030504030204" pitchFamily="34" charset="0"/>
            </a:rPr>
            <a:t>Assist grantees in applying innovations and achieving performance outcomes</a:t>
          </a:r>
          <a:endParaRPr lang="en-US" sz="1800" kern="1200" dirty="0"/>
        </a:p>
      </dsp:txBody>
      <dsp:txXfrm rot="-5400000">
        <a:off x="4114800" y="3134861"/>
        <a:ext cx="4114800" cy="1880917"/>
      </dsp:txXfrm>
    </dsp:sp>
    <dsp:sp modelId="{B676AC57-FB90-4590-BF4E-6908DB8ECB75}">
      <dsp:nvSpPr>
        <dsp:cNvPr id="0" name=""/>
        <dsp:cNvSpPr/>
      </dsp:nvSpPr>
      <dsp:spPr>
        <a:xfrm>
          <a:off x="3154677" y="1935921"/>
          <a:ext cx="1920245" cy="950352"/>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cap="none" spc="0" dirty="0" smtClean="0">
              <a:ln w="0"/>
              <a:solidFill>
                <a:schemeClr val="bg1"/>
              </a:solidFill>
              <a:effectLst>
                <a:outerShdw blurRad="38100" dist="25400" dir="5400000" algn="ctr" rotWithShape="0">
                  <a:srgbClr val="6E747A">
                    <a:alpha val="43000"/>
                  </a:srgbClr>
                </a:outerShdw>
              </a:effectLst>
              <a:latin typeface="Arial Black" panose="020B0A04020102020204" pitchFamily="34" charset="0"/>
            </a:rPr>
            <a:t>Grantee</a:t>
          </a:r>
          <a:endParaRPr lang="en-US" sz="2800" b="1" kern="1200" cap="none" spc="0" dirty="0">
            <a:ln w="0"/>
            <a:solidFill>
              <a:schemeClr val="bg1"/>
            </a:solidFill>
            <a:effectLst>
              <a:outerShdw blurRad="38100" dist="25400" dir="5400000" algn="ctr" rotWithShape="0">
                <a:srgbClr val="6E747A">
                  <a:alpha val="43000"/>
                </a:srgbClr>
              </a:outerShdw>
            </a:effectLst>
            <a:latin typeface="Arial Black" panose="020B0A04020102020204" pitchFamily="34" charset="0"/>
          </a:endParaRPr>
        </a:p>
      </dsp:txBody>
      <dsp:txXfrm>
        <a:off x="3201069" y="1982313"/>
        <a:ext cx="1827461" cy="85756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10/14/2015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Charlotte:  </a:t>
            </a:r>
            <a:r>
              <a:rPr lang="en-US" dirty="0" smtClean="0"/>
              <a:t>First of all congratulations</a:t>
            </a:r>
            <a:r>
              <a:rPr lang="en-US" baseline="0" dirty="0" smtClean="0"/>
              <a:t> on receipt of your new </a:t>
            </a:r>
            <a:r>
              <a:rPr lang="en-US" dirty="0" smtClean="0">
                <a:solidFill>
                  <a:srgbClr val="376092"/>
                </a:solidFill>
                <a:effectLst>
                  <a:outerShdw blurRad="38100" dist="38100" dir="2700000" algn="tl">
                    <a:srgbClr val="C0C0C0"/>
                  </a:outerShdw>
                </a:effectLst>
              </a:rPr>
              <a:t>Workforce Innovation Fund (more commonly</a:t>
            </a:r>
            <a:r>
              <a:rPr lang="en-US" baseline="0" dirty="0" smtClean="0">
                <a:solidFill>
                  <a:srgbClr val="376092"/>
                </a:solidFill>
                <a:effectLst>
                  <a:outerShdw blurRad="38100" dist="38100" dir="2700000" algn="tl">
                    <a:srgbClr val="C0C0C0"/>
                  </a:outerShdw>
                </a:effectLst>
              </a:rPr>
              <a:t> know as </a:t>
            </a:r>
            <a:r>
              <a:rPr lang="en-US" dirty="0" smtClean="0">
                <a:solidFill>
                  <a:srgbClr val="376092"/>
                </a:solidFill>
                <a:effectLst>
                  <a:outerShdw blurRad="38100" dist="38100" dir="2700000" algn="tl">
                    <a:srgbClr val="C0C0C0"/>
                  </a:outerShdw>
                </a:effectLst>
              </a:rPr>
              <a:t>WIF)</a:t>
            </a:r>
            <a:r>
              <a:rPr lang="en-US" baseline="0" dirty="0" smtClean="0">
                <a:solidFill>
                  <a:srgbClr val="376092"/>
                </a:solidFill>
                <a:effectLst>
                  <a:outerShdw blurRad="38100" dist="38100" dir="2700000" algn="tl">
                    <a:srgbClr val="C0C0C0"/>
                  </a:outerShdw>
                </a:effectLst>
              </a:rPr>
              <a:t> </a:t>
            </a:r>
            <a:r>
              <a:rPr lang="en-US" dirty="0" smtClean="0">
                <a:solidFill>
                  <a:srgbClr val="376092"/>
                </a:solidFill>
                <a:effectLst>
                  <a:outerShdw blurRad="38100" dist="38100" dir="2700000" algn="tl">
                    <a:srgbClr val="C0C0C0"/>
                  </a:outerShdw>
                </a:effectLst>
              </a:rPr>
              <a:t>Round 3 award.</a:t>
            </a:r>
          </a:p>
          <a:p>
            <a:endParaRPr lang="en-US" baseline="0" dirty="0" smtClean="0"/>
          </a:p>
          <a:p>
            <a:r>
              <a:rPr lang="en-US" dirty="0" smtClean="0"/>
              <a:t>Welcome to the New Grantee</a:t>
            </a:r>
            <a:r>
              <a:rPr lang="en-US" baseline="0" dirty="0" smtClean="0"/>
              <a:t> Orientation for the </a:t>
            </a:r>
            <a:r>
              <a:rPr lang="en-US" dirty="0" smtClean="0">
                <a:solidFill>
                  <a:srgbClr val="376092"/>
                </a:solidFill>
                <a:effectLst>
                  <a:outerShdw blurRad="38100" dist="38100" dir="2700000" algn="tl">
                    <a:srgbClr val="C0C0C0"/>
                  </a:outerShdw>
                </a:effectLst>
              </a:rPr>
              <a:t>WIF Round 3 awards.  We have a full</a:t>
            </a:r>
            <a:r>
              <a:rPr lang="en-US" baseline="0" dirty="0" smtClean="0">
                <a:solidFill>
                  <a:srgbClr val="376092"/>
                </a:solidFill>
                <a:effectLst>
                  <a:outerShdw blurRad="38100" dist="38100" dir="2700000" algn="tl">
                    <a:srgbClr val="C0C0C0"/>
                  </a:outerShdw>
                </a:effectLst>
              </a:rPr>
              <a:t> agenda and several presenters here today to provide vital information to assist you in carrying out your new grant.  As such, please save any questions until the end…in fact you can put them in the chat box and we will address as many as we can at the end of the webinar.  If by chance we cannot address all of the questions in the given time, you can forward to the WIF mailbox for a response or wait a few days for us to receive the webinar transcripts.</a:t>
            </a:r>
            <a:r>
              <a:rPr lang="en-US" dirty="0" smtClean="0">
                <a:solidFill>
                  <a:srgbClr val="376092"/>
                </a:solidFill>
                <a:effectLst>
                  <a:outerShdw blurRad="38100" dist="38100" dir="2700000" algn="tl">
                    <a:srgbClr val="C0C0C0"/>
                  </a:outerShdw>
                </a:effectLst>
              </a:rPr>
              <a:t/>
            </a:r>
            <a:br>
              <a:rPr lang="en-US" dirty="0" smtClean="0">
                <a:solidFill>
                  <a:srgbClr val="376092"/>
                </a:solidFill>
                <a:effectLst>
                  <a:outerShdw blurRad="38100" dist="38100" dir="2700000" algn="tl">
                    <a:srgbClr val="C0C0C0"/>
                  </a:outerShdw>
                </a:effectLst>
              </a:rPr>
            </a:br>
            <a:endParaRPr lang="en-US" dirty="0" smtClean="0">
              <a:solidFill>
                <a:srgbClr val="376092"/>
              </a:solidFill>
              <a:effectLst>
                <a:outerShdw blurRad="38100" dist="38100" dir="2700000" algn="tl">
                  <a:srgbClr val="C0C0C0"/>
                </a:outerShdw>
              </a:effectLst>
            </a:endParaRPr>
          </a:p>
          <a:p>
            <a:r>
              <a:rPr lang="en-US" dirty="0" smtClean="0">
                <a:solidFill>
                  <a:srgbClr val="376092"/>
                </a:solidFill>
                <a:effectLst>
                  <a:outerShdw blurRad="38100" dist="38100" dir="2700000" algn="tl">
                    <a:srgbClr val="C0C0C0"/>
                  </a:outerShdw>
                </a:effectLst>
              </a:rPr>
              <a:t>Now on to the presentation.</a:t>
            </a:r>
            <a:r>
              <a:rPr lang="en-US" baseline="0" dirty="0" smtClean="0">
                <a:solidFill>
                  <a:srgbClr val="376092"/>
                </a:solidFill>
                <a:effectLst>
                  <a:outerShdw blurRad="38100" dist="38100" dir="2700000" algn="tl">
                    <a:srgbClr val="C0C0C0"/>
                  </a:outerShdw>
                </a:effectLst>
              </a:rPr>
              <a:t>  </a:t>
            </a:r>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Charlotte or Wendy:  </a:t>
            </a:r>
            <a:endParaRPr lang="en-US" b="0" dirty="0" smtClean="0"/>
          </a:p>
          <a:p>
            <a:endParaRPr lang="en-US" b="0" dirty="0" smtClean="0"/>
          </a:p>
          <a:p>
            <a:r>
              <a:rPr lang="en-US" b="0" dirty="0" smtClean="0"/>
              <a:t>Read from slide or paraphrase.</a:t>
            </a:r>
          </a:p>
          <a:p>
            <a:endParaRPr lang="en-US" b="0" dirty="0" smtClean="0"/>
          </a:p>
          <a:p>
            <a:r>
              <a:rPr lang="en-US" b="0" dirty="0" smtClean="0"/>
              <a:t>There is also a WIF Roles and Responsibilities handout attached to this webinar that provides a visual</a:t>
            </a:r>
            <a:r>
              <a:rPr lang="en-US" b="0" baseline="0" dirty="0" smtClean="0"/>
              <a:t> illustration of the Grant roles.</a:t>
            </a:r>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411794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Charlotte:  </a:t>
            </a:r>
            <a:endParaRPr lang="en-US" b="0" dirty="0" smtClean="0"/>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a:p>
            <a:pPr>
              <a:spcBef>
                <a:spcPct val="0"/>
              </a:spcBef>
            </a:pPr>
            <a:r>
              <a:rPr lang="en-US" altLang="en-US" dirty="0" smtClean="0"/>
              <a:t>Read and/or paraphrase</a:t>
            </a:r>
            <a:r>
              <a:rPr lang="en-US" altLang="en-US" baseline="0" dirty="0" smtClean="0"/>
              <a:t> </a:t>
            </a:r>
            <a:r>
              <a:rPr lang="en-US" altLang="en-US" dirty="0" smtClean="0"/>
              <a:t>slide…</a:t>
            </a:r>
          </a:p>
          <a:p>
            <a:pPr>
              <a:spcBef>
                <a:spcPct val="0"/>
              </a:spcBef>
            </a:pPr>
            <a:endParaRPr lang="en-US" altLang="en-US" dirty="0" smtClean="0"/>
          </a:p>
          <a:p>
            <a:pPr>
              <a:spcBef>
                <a:spcPct val="0"/>
              </a:spcBef>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One part of the National Office is the WIF Program Office. This office is responsible for:</a:t>
            </a:r>
            <a:endParaRPr lang="en-US" altLang="en-US" dirty="0" smtClean="0"/>
          </a:p>
          <a:p>
            <a:pPr>
              <a:spcBef>
                <a:spcPct val="0"/>
              </a:spcBef>
            </a:pPr>
            <a:endParaRPr lang="en-US" altLang="en-US" sz="1200" dirty="0" smtClean="0"/>
          </a:p>
          <a:p>
            <a:pPr marL="342900" lvl="1" indent="-342900" fontAlgn="auto">
              <a:spcAft>
                <a:spcPts val="0"/>
              </a:spcAft>
              <a:buFont typeface="Arial" panose="020B0604020202020204" pitchFamily="34" charset="0"/>
              <a:buChar char="•"/>
              <a:defRPr/>
            </a:pPr>
            <a:r>
              <a:rPr lang="en-US" sz="1200" dirty="0" smtClean="0"/>
              <a:t>Supporting Federal Project Officers (FPOs)</a:t>
            </a:r>
          </a:p>
          <a:p>
            <a:pPr marL="342900" lvl="1" indent="-342900" fontAlgn="auto">
              <a:spcAft>
                <a:spcPts val="0"/>
              </a:spcAft>
              <a:buFont typeface="Arial" panose="020B0604020202020204" pitchFamily="34" charset="0"/>
              <a:buChar char="•"/>
              <a:defRPr/>
            </a:pPr>
            <a:r>
              <a:rPr lang="en-US" sz="1200" dirty="0" smtClean="0"/>
              <a:t>Providing Technical Assistance (TA)</a:t>
            </a:r>
          </a:p>
          <a:p>
            <a:pPr marL="815975" lvl="3" indent="-342900" fontAlgn="auto">
              <a:spcAft>
                <a:spcPts val="0"/>
              </a:spcAft>
              <a:buFont typeface="Arial" panose="020B0604020202020204" pitchFamily="34" charset="0"/>
              <a:buChar char="•"/>
              <a:defRPr/>
            </a:pPr>
            <a:r>
              <a:rPr lang="en-US" sz="1200" i="1" dirty="0" smtClean="0"/>
              <a:t>Together with Maher  &amp; Maher our  WIF TA provider, who will  provide additional information shortly.</a:t>
            </a:r>
          </a:p>
          <a:p>
            <a:pPr marL="342900" lvl="1" indent="-342900" fontAlgn="auto">
              <a:spcAft>
                <a:spcPts val="0"/>
              </a:spcAft>
              <a:buFont typeface="Arial" panose="020B0604020202020204" pitchFamily="34" charset="0"/>
              <a:buChar char="•"/>
              <a:defRPr/>
            </a:pPr>
            <a:r>
              <a:rPr lang="en-US" sz="1200" dirty="0" smtClean="0"/>
              <a:t>Creating peer learning opportunities</a:t>
            </a:r>
          </a:p>
          <a:p>
            <a:pPr marL="342900" lvl="1" indent="-342900" fontAlgn="auto">
              <a:spcAft>
                <a:spcPts val="0"/>
              </a:spcAft>
              <a:buFont typeface="Arial" panose="020B0604020202020204" pitchFamily="34" charset="0"/>
              <a:buChar char="•"/>
              <a:defRPr/>
            </a:pPr>
            <a:r>
              <a:rPr lang="en-US" sz="1200" dirty="0" smtClean="0"/>
              <a:t>Collecting performance data</a:t>
            </a:r>
          </a:p>
          <a:p>
            <a:pPr marL="342900" lvl="1" indent="-342900" fontAlgn="auto">
              <a:spcAft>
                <a:spcPts val="0"/>
              </a:spcAft>
              <a:buFont typeface="Arial" panose="020B0604020202020204" pitchFamily="34" charset="0"/>
              <a:buChar char="•"/>
              <a:defRPr/>
            </a:pPr>
            <a:r>
              <a:rPr lang="en-US" sz="1200" dirty="0" smtClean="0"/>
              <a:t>Reviewing grant modifications</a:t>
            </a:r>
          </a:p>
          <a:p>
            <a:pPr marL="342900" lvl="1" indent="-342900" fontAlgn="auto">
              <a:spcAft>
                <a:spcPts val="0"/>
              </a:spcAft>
              <a:buFont typeface="Arial" panose="020B0604020202020204" pitchFamily="34" charset="0"/>
              <a:buChar char="•"/>
              <a:defRPr/>
            </a:pPr>
            <a:r>
              <a:rPr lang="en-US" sz="1200" dirty="0" smtClean="0"/>
              <a:t>Periodically requests additional information about your grant</a:t>
            </a:r>
          </a:p>
          <a:p>
            <a:pPr>
              <a:spcBef>
                <a:spcPct val="0"/>
              </a:spcBef>
            </a:pPr>
            <a:endParaRPr lang="en-US" altLang="en-US" dirty="0"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11A805C-D260-4B8D-8AB0-55D71C04A9CE}" type="slidenum">
              <a:rPr lang="en-US" altLang="en-US"/>
              <a:pPr fontAlgn="base">
                <a:spcBef>
                  <a:spcPct val="0"/>
                </a:spcBef>
                <a:spcAft>
                  <a:spcPct val="0"/>
                </a:spcAft>
              </a:pPr>
              <a:t>11</a:t>
            </a:fld>
            <a:endParaRPr lang="en-US" altLang="en-US"/>
          </a:p>
        </p:txBody>
      </p:sp>
    </p:spTree>
    <p:extLst>
      <p:ext uri="{BB962C8B-B14F-4D97-AF65-F5344CB8AC3E}">
        <p14:creationId xmlns:p14="http://schemas.microsoft.com/office/powerpoint/2010/main" val="187268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0275" rtl="0" eaLnBrk="1" fontAlgn="auto" latinLnBrk="0" hangingPunct="1">
              <a:lnSpc>
                <a:spcPct val="100000"/>
              </a:lnSpc>
              <a:spcBef>
                <a:spcPct val="0"/>
              </a:spcBef>
              <a:spcAft>
                <a:spcPts val="0"/>
              </a:spcAft>
              <a:buClrTx/>
              <a:buSzTx/>
              <a:buFontTx/>
              <a:buNone/>
              <a:tabLst/>
              <a:defRPr/>
            </a:pPr>
            <a:r>
              <a:rPr lang="en-US" b="1" dirty="0" smtClean="0"/>
              <a:t>Charlotte:  </a:t>
            </a:r>
            <a:endParaRPr lang="en-US" b="0" dirty="0" smtClean="0"/>
          </a:p>
          <a:p>
            <a:pPr defTabSz="930275">
              <a:spcBef>
                <a:spcPct val="0"/>
              </a:spcBef>
            </a:pPr>
            <a:endParaRPr lang="en-US" altLang="en-US" dirty="0" smtClean="0"/>
          </a:p>
          <a:p>
            <a:pPr defTabSz="930275">
              <a:spcBef>
                <a:spcPct val="0"/>
              </a:spcBef>
            </a:pPr>
            <a:r>
              <a:rPr lang="en-US" altLang="en-US" dirty="0" smtClean="0"/>
              <a:t>Read and/or paraphrase slide…   </a:t>
            </a:r>
          </a:p>
          <a:p>
            <a:pPr defTabSz="930275">
              <a:spcBef>
                <a:spcPct val="0"/>
              </a:spcBef>
            </a:pPr>
            <a:endParaRPr lang="en-US" altLang="en-US" dirty="0" smtClean="0"/>
          </a:p>
          <a:p>
            <a:pPr marL="171450" marR="0" indent="-171450" algn="l" defTabSz="93027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smtClean="0"/>
              <a:t>Another part of the National Office is the Grants Office: </a:t>
            </a:r>
            <a:r>
              <a:rPr lang="en-US" sz="1200" dirty="0" smtClean="0"/>
              <a:t>This office provides guidance on policy issues and training on fiscal and administrative requirements.</a:t>
            </a:r>
          </a:p>
          <a:p>
            <a:pPr defTabSz="930275">
              <a:spcBef>
                <a:spcPct val="0"/>
              </a:spcBef>
            </a:pPr>
            <a:endParaRPr lang="en-US" altLang="en-US" dirty="0" smtClean="0"/>
          </a:p>
          <a:p>
            <a:pPr marL="171450" indent="-171450" defTabSz="930275">
              <a:spcBef>
                <a:spcPct val="0"/>
              </a:spcBef>
              <a:buFont typeface="Arial" panose="020B0604020202020204" pitchFamily="34" charset="0"/>
              <a:buChar char="•"/>
            </a:pPr>
            <a:r>
              <a:rPr lang="en-US" altLang="en-US" dirty="0" smtClean="0"/>
              <a:t>Each DOL grant program is assigned a Grant Officer</a:t>
            </a:r>
            <a:r>
              <a:rPr lang="en-US" altLang="en-US" baseline="0" dirty="0" smtClean="0"/>
              <a:t> who performs official duties on behalf of the grant.  This includes approving and maintaining official grant documents such as modifications, no-cost extensions, and other relevant documents.</a:t>
            </a:r>
          </a:p>
          <a:p>
            <a:pPr marL="171450" indent="-171450" defTabSz="930275">
              <a:spcBef>
                <a:spcPct val="0"/>
              </a:spcBef>
              <a:buFont typeface="Arial" panose="020B0604020202020204" pitchFamily="34" charset="0"/>
              <a:buChar char="•"/>
            </a:pPr>
            <a:r>
              <a:rPr lang="en-US" altLang="en-US" baseline="0" dirty="0" smtClean="0"/>
              <a:t>Donna Kelly is the assigned Grant Officer for the WIF grants.</a:t>
            </a:r>
          </a:p>
          <a:p>
            <a:pPr marL="171450" indent="-171450" defTabSz="930275">
              <a:spcBef>
                <a:spcPct val="0"/>
              </a:spcBef>
              <a:buFont typeface="Arial" panose="020B0604020202020204" pitchFamily="34" charset="0"/>
              <a:buChar char="•"/>
            </a:pPr>
            <a:endParaRPr lang="en-US" altLang="en-US" dirty="0"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562C6D9-E0CB-4CCF-9B5F-080004696DE8}"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158380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Charlotte: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1" dirty="0" smtClean="0"/>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US" b="0" dirty="0" smtClean="0"/>
              <a:t>ETA</a:t>
            </a:r>
            <a:r>
              <a:rPr lang="en-US" b="0" baseline="0" dirty="0" smtClean="0"/>
              <a:t> selected </a:t>
            </a:r>
            <a:r>
              <a:rPr lang="en-US" b="0" dirty="0" smtClean="0"/>
              <a:t>Maher and Maher, along with their</a:t>
            </a:r>
            <a:r>
              <a:rPr lang="en-US" b="0" baseline="0" dirty="0" smtClean="0"/>
              <a:t> partner Jobs for the Future, as the technical assistance providers for grantees for all three rounds of the Workforce Innovation Fund.</a:t>
            </a:r>
            <a:endParaRPr lang="en-US" b="0" dirty="0" smtClean="0"/>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US" altLang="en-US" dirty="0" smtClean="0"/>
              <a:t>The</a:t>
            </a:r>
            <a:r>
              <a:rPr lang="en-US" altLang="en-US" baseline="0" dirty="0" smtClean="0"/>
              <a:t> core activities of the TA team include:</a:t>
            </a:r>
            <a:endParaRPr lang="en-US" altLang="en-US" dirty="0" smtClean="0"/>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smtClean="0"/>
              <a:t>Provide performance coaching for each grantee</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smtClean="0"/>
              <a:t>Design and deliver technical assistance support</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smtClean="0"/>
              <a:t>Plan</a:t>
            </a:r>
            <a:r>
              <a:rPr lang="en-US" altLang="en-US" baseline="0" dirty="0" smtClean="0"/>
              <a:t> and conduct convenings for the grantee community – like the upcoming Grantee Meeting here in DC next month</a:t>
            </a:r>
            <a:endParaRPr lang="en-US" altLang="en-US" dirty="0" smtClean="0"/>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smtClean="0"/>
              <a:t>Develop a peer to peer learning network of grantees</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smtClean="0"/>
              <a:t>Gather and elevate grantee success factors and innovative strategies</a:t>
            </a:r>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US" altLang="en-US" dirty="0" smtClean="0"/>
              <a:t>Rebecca</a:t>
            </a:r>
            <a:r>
              <a:rPr lang="en-US" altLang="en-US" baseline="0" dirty="0" smtClean="0"/>
              <a:t> Livingston is the TA team project director, and is joined by Linda Lawson and Lynn Bajorek from Maher &amp; Maher and Nate Anderson and Tara Smith from JFF</a:t>
            </a:r>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endParaRPr lang="en-US" altLang="en-US" baseline="0" dirty="0" smtClean="0"/>
          </a:p>
          <a:p>
            <a:pPr marL="0" marR="0" indent="0" algn="l" defTabSz="914400" rtl="0" eaLnBrk="1" fontAlgn="auto" latinLnBrk="0" hangingPunct="1">
              <a:lnSpc>
                <a:spcPct val="100000"/>
              </a:lnSpc>
              <a:spcBef>
                <a:spcPct val="0"/>
              </a:spcBef>
              <a:spcAft>
                <a:spcPts val="0"/>
              </a:spcAft>
              <a:buClrTx/>
              <a:buSzTx/>
              <a:buFont typeface="+mj-lt"/>
              <a:buNone/>
              <a:tabLst/>
              <a:defRPr/>
            </a:pPr>
            <a:r>
              <a:rPr lang="en-US" altLang="en-US" baseline="0" dirty="0" smtClean="0"/>
              <a:t>I’ll turn it over to Tara to briefly describe other functions of the TA Team.</a:t>
            </a:r>
            <a:endParaRPr lang="en-US" altLang="en-US" dirty="0"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11A805C-D260-4B8D-8AB0-55D71C04A9CE}" type="slidenum">
              <a:rPr lang="en-US" altLang="en-US"/>
              <a:pPr fontAlgn="base">
                <a:spcBef>
                  <a:spcPct val="0"/>
                </a:spcBef>
                <a:spcAft>
                  <a:spcPct val="0"/>
                </a:spcAft>
              </a:pPr>
              <a:t>13</a:t>
            </a:fld>
            <a:endParaRPr lang="en-US" altLang="en-US"/>
          </a:p>
        </p:txBody>
      </p:sp>
    </p:spTree>
    <p:extLst>
      <p:ext uri="{BB962C8B-B14F-4D97-AF65-F5344CB8AC3E}">
        <p14:creationId xmlns:p14="http://schemas.microsoft.com/office/powerpoint/2010/main" val="83764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Tara:</a:t>
            </a:r>
          </a:p>
          <a:p>
            <a:pPr marL="0" marR="0" indent="0" algn="l" defTabSz="914400" rtl="0" eaLnBrk="1" fontAlgn="auto" latinLnBrk="0" hangingPunct="1">
              <a:lnSpc>
                <a:spcPct val="100000"/>
              </a:lnSpc>
              <a:spcBef>
                <a:spcPts val="0"/>
              </a:spcBef>
              <a:spcAft>
                <a:spcPts val="400"/>
              </a:spcAft>
              <a:buClrTx/>
              <a:buSzTx/>
              <a:buFontTx/>
              <a:buNone/>
              <a:tabLst/>
              <a:defRPr/>
            </a:pPr>
            <a:r>
              <a:rPr lang="en-US" b="0" dirty="0" smtClean="0"/>
              <a:t>The Technical Assistance Team is excited to work with all of you! The</a:t>
            </a:r>
            <a:r>
              <a:rPr lang="en-US" b="0" baseline="0" dirty="0" smtClean="0"/>
              <a:t> TA team brings a wealth of experience providing technical assistance to the workforce and education system, and several of our team have been with WIF since the very beginning. </a:t>
            </a:r>
            <a:r>
              <a:rPr lang="en-US" b="0" dirty="0" smtClean="0"/>
              <a:t>In a nutshell, here’s what you can expect from the TA team: </a:t>
            </a:r>
          </a:p>
          <a:p>
            <a:pPr marL="171450" marR="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b="0" dirty="0" smtClean="0"/>
              <a:t>We’ll design and deliver technical assistance driven by the</a:t>
            </a:r>
            <a:r>
              <a:rPr lang="en-US" b="0" baseline="0" dirty="0" smtClean="0"/>
              <a:t> needs of your projects</a:t>
            </a:r>
            <a:r>
              <a:rPr lang="en-US" b="0" dirty="0" smtClean="0"/>
              <a:t>.</a:t>
            </a:r>
            <a:r>
              <a:rPr lang="en-US" b="0" baseline="0" dirty="0" smtClean="0"/>
              <a:t> For the most part, this will be done collectively with small groups of grantees, and we’ll engage </a:t>
            </a:r>
            <a:r>
              <a:rPr lang="en-US" b="0" dirty="0" smtClean="0"/>
              <a:t>peer thought leaders and subject matter experts</a:t>
            </a:r>
            <a:r>
              <a:rPr lang="en-US" b="0" baseline="0" dirty="0" smtClean="0"/>
              <a:t> to target specific needs.</a:t>
            </a:r>
            <a:endParaRPr lang="en-US" b="0" dirty="0" smtClean="0"/>
          </a:p>
          <a:p>
            <a:pPr marL="171450" indent="-171450">
              <a:spcAft>
                <a:spcPts val="400"/>
              </a:spcAft>
              <a:buFont typeface="Arial" panose="020B0604020202020204" pitchFamily="34" charset="0"/>
              <a:buChar char="•"/>
            </a:pPr>
            <a:r>
              <a:rPr lang="en-US" b="0" dirty="0" smtClean="0"/>
              <a:t>We’ll be working</a:t>
            </a:r>
            <a:r>
              <a:rPr lang="en-US" b="0" baseline="0" dirty="0" smtClean="0"/>
              <a:t> with all of you to </a:t>
            </a:r>
            <a:r>
              <a:rPr lang="en-US" b="0" dirty="0" smtClean="0"/>
              <a:t>create a peer learning</a:t>
            </a:r>
            <a:r>
              <a:rPr lang="en-US" b="0" baseline="0" dirty="0" smtClean="0"/>
              <a:t> </a:t>
            </a:r>
            <a:r>
              <a:rPr lang="en-US" b="0" dirty="0" smtClean="0"/>
              <a:t>network where you can share</a:t>
            </a:r>
            <a:r>
              <a:rPr lang="en-US" b="0" baseline="0" dirty="0" smtClean="0"/>
              <a:t> your experiences and learn from other grantees.</a:t>
            </a:r>
            <a:endParaRPr lang="en-US" b="0" dirty="0" smtClean="0"/>
          </a:p>
          <a:p>
            <a:pPr marL="171450" indent="-171450">
              <a:spcAft>
                <a:spcPts val="400"/>
              </a:spcAft>
              <a:buFont typeface="Arial" panose="020B0604020202020204" pitchFamily="34" charset="0"/>
              <a:buChar char="•"/>
            </a:pPr>
            <a:r>
              <a:rPr lang="en-US" b="0" dirty="0" smtClean="0"/>
              <a:t>We will work with each</a:t>
            </a:r>
            <a:r>
              <a:rPr lang="en-US" b="0" baseline="0" dirty="0" smtClean="0"/>
              <a:t> of your project teams to capture your experiences – the challenges you overcome, the successes you have and the innovative strategies you employ. </a:t>
            </a:r>
          </a:p>
          <a:p>
            <a:pPr marL="171450" indent="-171450">
              <a:spcAft>
                <a:spcPts val="400"/>
              </a:spcAft>
              <a:buFont typeface="Arial" panose="020B0604020202020204" pitchFamily="34" charset="0"/>
              <a:buChar char="•"/>
            </a:pPr>
            <a:r>
              <a:rPr lang="en-US" b="0" baseline="0" dirty="0" smtClean="0"/>
              <a:t>Then we’ll w</a:t>
            </a:r>
            <a:r>
              <a:rPr lang="en-US" b="0" dirty="0" smtClean="0"/>
              <a:t>idely share the</a:t>
            </a:r>
            <a:r>
              <a:rPr lang="en-US" b="0" baseline="0" dirty="0" smtClean="0"/>
              <a:t> learning from </a:t>
            </a:r>
            <a:r>
              <a:rPr lang="en-US" b="0" dirty="0" smtClean="0"/>
              <a:t>WIF and the products you produce with stakeholders and the larger workforce system, and promote the adoption of emerging best practices.</a:t>
            </a:r>
          </a:p>
          <a:p>
            <a:pPr marL="171450" marR="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b="0" baseline="0" dirty="0" smtClean="0"/>
              <a:t>Our goal is to support you in achieving the goals of your intervention and your performance outcomes.</a:t>
            </a:r>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60974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S PGothic" pitchFamily="34" charset="-128"/>
              </a:rPr>
              <a:t>Tara</a:t>
            </a:r>
          </a:p>
          <a:p>
            <a:pPr marL="228600" marR="0" lvl="0" indent="-228600" algn="l" defTabSz="914400" rtl="0" eaLnBrk="0" fontAlgn="base" latinLnBrk="0" hangingPunct="0">
              <a:lnSpc>
                <a:spcPct val="100000"/>
              </a:lnSpc>
              <a:spcBef>
                <a:spcPts val="0"/>
              </a:spcBef>
              <a:spcAft>
                <a:spcPts val="60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rPr>
              <a:t>The Workforce Innovation Fund technical assistance model provides each grantee with a coach.</a:t>
            </a:r>
          </a:p>
          <a:p>
            <a:pPr marL="228600" marR="0" lvl="0" indent="-228600" algn="l" defTabSz="914400" rtl="0" eaLnBrk="0" fontAlgn="base" latinLnBrk="0" hangingPunct="0">
              <a:lnSpc>
                <a:spcPct val="100000"/>
              </a:lnSpc>
              <a:spcBef>
                <a:spcPts val="0"/>
              </a:spcBef>
              <a:spcAft>
                <a:spcPts val="60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rPr>
              <a:t>Coaches serve as a technical assistance advisor and facilitator.</a:t>
            </a:r>
          </a:p>
          <a:p>
            <a:pPr marL="228600" marR="0" lvl="0" indent="-228600" algn="l" defTabSz="914400" rtl="0" eaLnBrk="0" fontAlgn="base" latinLnBrk="0" hangingPunct="0">
              <a:lnSpc>
                <a:spcPct val="100000"/>
              </a:lnSpc>
              <a:spcBef>
                <a:spcPts val="0"/>
              </a:spcBef>
              <a:spcAft>
                <a:spcPts val="60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rPr>
              <a:t>All of our coaches are subject matter experts in their own right, and experienced in providing technical assistance.</a:t>
            </a:r>
          </a:p>
          <a:p>
            <a:pPr marL="228600" marR="0" lvl="0" indent="-228600" algn="l" defTabSz="914400" rtl="0" eaLnBrk="0" fontAlgn="base" latinLnBrk="0" hangingPunct="0">
              <a:lnSpc>
                <a:spcPct val="100000"/>
              </a:lnSpc>
              <a:spcBef>
                <a:spcPts val="0"/>
              </a:spcBef>
              <a:spcAft>
                <a:spcPts val="60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rPr>
              <a:t>You can expect coaches to:</a:t>
            </a:r>
          </a:p>
          <a:p>
            <a:pPr marL="628650" marR="0" lvl="1"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Build working relationship with you and maintain regular, open communication</a:t>
            </a:r>
          </a:p>
          <a:p>
            <a:pPr marL="628650" marR="0" lvl="1"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Visit your site in person and complete an assessment profile to identify your strengths and any areas of need</a:t>
            </a:r>
          </a:p>
          <a:p>
            <a:pPr marL="628650" marR="0" lvl="1"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Develop a unique TA plan </a:t>
            </a:r>
          </a:p>
          <a:p>
            <a:pPr marL="628650" marR="0" lvl="1"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Work with the TA team to access and facilitate subject matter expertise to address your TA needs</a:t>
            </a:r>
          </a:p>
          <a:p>
            <a:pPr marL="628650" marR="0" lvl="1"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Coordinate with the TA team to build a peer learning network and involve your project team </a:t>
            </a:r>
          </a:p>
          <a:p>
            <a:pPr marL="628650" marR="0" lvl="1"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Gather and disseminate innovative strategies, lessons learned and promising practices from your project</a:t>
            </a:r>
          </a:p>
          <a:p>
            <a:pPr marL="628650" marR="0" lvl="1"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Coordinate and collaborate with the ETA national office, Federal Project Officers and the National Evaluation on your behalf</a:t>
            </a:r>
          </a:p>
          <a:p>
            <a:pPr marL="628650" marR="0" lvl="1"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0" marR="0" lvl="0"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Now I will turn it over to Sande who will describe the role of the Division of Research and Evaluation.</a:t>
            </a:r>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3247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defTabSz="930275">
              <a:spcBef>
                <a:spcPct val="0"/>
              </a:spcBef>
            </a:pPr>
            <a:endParaRPr lang="en-US" altLang="en-US" dirty="0" smtClean="0"/>
          </a:p>
          <a:p>
            <a:pPr marL="0" marR="0" indent="0" algn="l" defTabSz="930275" rtl="0" eaLnBrk="1" fontAlgn="auto" latinLnBrk="0" hangingPunct="1">
              <a:lnSpc>
                <a:spcPct val="100000"/>
              </a:lnSpc>
              <a:spcBef>
                <a:spcPct val="0"/>
              </a:spcBef>
              <a:spcAft>
                <a:spcPts val="0"/>
              </a:spcAft>
              <a:buClrTx/>
              <a:buSzTx/>
              <a:buFontTx/>
              <a:buNone/>
              <a:tabLst/>
              <a:defRPr/>
            </a:pPr>
            <a:r>
              <a:rPr lang="en-US" b="1" dirty="0" smtClean="0"/>
              <a:t>Sande:  </a:t>
            </a:r>
            <a:endParaRPr lang="en-US" b="0" dirty="0" smtClean="0"/>
          </a:p>
          <a:p>
            <a:pPr defTabSz="930275">
              <a:spcBef>
                <a:spcPct val="0"/>
              </a:spcBef>
            </a:pPr>
            <a:endParaRPr lang="en-US" altLang="en-US" dirty="0" smtClean="0"/>
          </a:p>
          <a:p>
            <a:pPr defTabSz="930275">
              <a:spcBef>
                <a:spcPct val="0"/>
              </a:spcBef>
            </a:pPr>
            <a:endParaRPr lang="en-US" altLang="en-US" dirty="0" smtClean="0"/>
          </a:p>
          <a:p>
            <a:pPr defTabSz="930275">
              <a:spcBef>
                <a:spcPct val="0"/>
              </a:spcBef>
            </a:pPr>
            <a:r>
              <a:rPr lang="en-US" altLang="en-US" dirty="0" smtClean="0"/>
              <a:t>Read and/or paraphrase slide…   </a:t>
            </a:r>
          </a:p>
          <a:p>
            <a:pPr defTabSz="930275">
              <a:spcBef>
                <a:spcPct val="0"/>
              </a:spcBef>
            </a:pPr>
            <a:endParaRPr lang="en-US" altLang="en-US" dirty="0" smtClean="0"/>
          </a:p>
          <a:p>
            <a:pPr defTabSz="930275">
              <a:spcBef>
                <a:spcPct val="0"/>
              </a:spcBef>
            </a:pPr>
            <a:endParaRPr lang="en-US" altLang="en-US" dirty="0" smtClean="0"/>
          </a:p>
          <a:p>
            <a:pPr defTabSz="930275">
              <a:spcBef>
                <a:spcPct val="0"/>
              </a:spcBef>
            </a:pPr>
            <a:r>
              <a:rPr lang="en-US" altLang="en-US" dirty="0" smtClean="0"/>
              <a:t>Turn over to Charlotte</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E9C49E-3B23-483C-95C7-D70D49C24D69}" type="slidenum">
              <a:rPr lang="en-US" altLang="en-US"/>
              <a:pPr fontAlgn="base">
                <a:spcBef>
                  <a:spcPct val="0"/>
                </a:spcBef>
                <a:spcAft>
                  <a:spcPct val="0"/>
                </a:spcAft>
              </a:pPr>
              <a:t>16</a:t>
            </a:fld>
            <a:endParaRPr lang="en-US" altLang="en-US"/>
          </a:p>
        </p:txBody>
      </p:sp>
    </p:spTree>
    <p:extLst>
      <p:ext uri="{BB962C8B-B14F-4D97-AF65-F5344CB8AC3E}">
        <p14:creationId xmlns:p14="http://schemas.microsoft.com/office/powerpoint/2010/main" val="1348821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Charlotte:  </a:t>
            </a:r>
            <a:endParaRPr lang="en-US" b="0" dirty="0" smtClean="0"/>
          </a:p>
          <a:p>
            <a:endParaRPr lang="en-US" altLang="en-US" dirty="0" smtClean="0"/>
          </a:p>
          <a:p>
            <a:endParaRPr lang="en-US" altLang="en-US" dirty="0" smtClean="0"/>
          </a:p>
          <a:p>
            <a:endParaRPr lang="en-US" altLang="en-US" dirty="0" smtClean="0"/>
          </a:p>
          <a:p>
            <a:r>
              <a:rPr lang="en-US" altLang="en-US" dirty="0" smtClean="0"/>
              <a:t>FPOs are your first stop for all questions and concerns associated</a:t>
            </a:r>
            <a:r>
              <a:rPr lang="en-US" altLang="en-US" baseline="0" dirty="0" smtClean="0"/>
              <a:t> with your grant</a:t>
            </a:r>
            <a:r>
              <a:rPr lang="en-US" altLang="en-US" dirty="0" smtClean="0"/>
              <a:t>.      </a:t>
            </a:r>
          </a:p>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extLst>
      <p:ext uri="{BB962C8B-B14F-4D97-AF65-F5344CB8AC3E}">
        <p14:creationId xmlns:p14="http://schemas.microsoft.com/office/powerpoint/2010/main" val="732758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Charlotte:  </a:t>
            </a:r>
            <a:endParaRPr lang="en-US" b="0" dirty="0" smtClean="0"/>
          </a:p>
          <a:p>
            <a:endParaRPr lang="en-US" altLang="en-US" b="1" dirty="0" smtClean="0"/>
          </a:p>
          <a:p>
            <a:endParaRPr lang="en-US" altLang="en-US" dirty="0" smtClean="0"/>
          </a:p>
          <a:p>
            <a:r>
              <a:rPr lang="en-US" altLang="en-US" dirty="0" smtClean="0"/>
              <a:t>And what is the grantee’s role?  What are </a:t>
            </a:r>
            <a:r>
              <a:rPr lang="en-US" altLang="en-US" sz="1200" dirty="0" smtClean="0"/>
              <a:t>ETA’s expectations of you as a WIF grantee?</a:t>
            </a:r>
          </a:p>
          <a:p>
            <a:endParaRPr lang="en-US" altLang="en-US" sz="1200" dirty="0" smtClean="0"/>
          </a:p>
          <a:p>
            <a:endParaRPr lang="en-US" altLang="en-US" sz="1200" dirty="0" smtClean="0"/>
          </a:p>
          <a:p>
            <a:r>
              <a:rPr lang="en-US" altLang="en-US" sz="1200" dirty="0" smtClean="0"/>
              <a:t>Read/paraphrase the slide</a:t>
            </a:r>
          </a:p>
          <a:p>
            <a:endParaRPr lang="en-US" altLang="en-US" sz="1200" dirty="0" smtClean="0"/>
          </a:p>
          <a:p>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will now turn it over to Donna Kelly, our Grant Officer to review the grant award package.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extLst>
      <p:ext uri="{BB962C8B-B14F-4D97-AF65-F5344CB8AC3E}">
        <p14:creationId xmlns:p14="http://schemas.microsoft.com/office/powerpoint/2010/main" val="245836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Donna:</a:t>
            </a:r>
            <a:endParaRPr lang="en-US" b="1"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19</a:t>
            </a:fld>
            <a:endParaRPr lang="en-US"/>
          </a:p>
        </p:txBody>
      </p:sp>
    </p:spTree>
    <p:extLst>
      <p:ext uri="{BB962C8B-B14F-4D97-AF65-F5344CB8AC3E}">
        <p14:creationId xmlns:p14="http://schemas.microsoft.com/office/powerpoint/2010/main" val="428181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BA109D7-D8B1-4E81-8950-9CC948E5C2BA}" type="slidenum">
              <a:rPr lang="en-US" altLang="en-US"/>
              <a:pPr fontAlgn="base">
                <a:spcBef>
                  <a:spcPct val="0"/>
                </a:spcBef>
                <a:spcAft>
                  <a:spcPct val="0"/>
                </a:spcAft>
              </a:pPr>
              <a:t>2</a:t>
            </a:fld>
            <a:endParaRPr lang="en-US" altLang="en-US"/>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Charlotte:  </a:t>
            </a:r>
            <a:r>
              <a:rPr lang="en-US" altLang="en-US" dirty="0" smtClean="0"/>
              <a:t>Our presenters</a:t>
            </a:r>
            <a:r>
              <a:rPr lang="en-US" altLang="en-US" baseline="0" dirty="0" smtClean="0"/>
              <a:t> for today are: Read slide.</a:t>
            </a:r>
          </a:p>
          <a:p>
            <a:pPr>
              <a:spcBef>
                <a:spcPct val="0"/>
              </a:spcBef>
            </a:pPr>
            <a:endParaRPr lang="en-US" alt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smtClean="0"/>
              <a:t>We</a:t>
            </a:r>
            <a:r>
              <a:rPr lang="en-US" sz="1200" b="0" baseline="0" dirty="0" smtClean="0"/>
              <a:t> also have a few of our Regional Federal Project Officers on the call. Thank you for joining us today. Let’s move on to the agenda.</a:t>
            </a:r>
          </a:p>
          <a:p>
            <a:pPr>
              <a:spcBef>
                <a:spcPct val="0"/>
              </a:spcBef>
            </a:pPr>
            <a:endParaRPr lang="en-US" altLang="en-US" dirty="0" smtClean="0"/>
          </a:p>
        </p:txBody>
      </p:sp>
    </p:spTree>
    <p:extLst>
      <p:ext uri="{BB962C8B-B14F-4D97-AF65-F5344CB8AC3E}">
        <p14:creationId xmlns:p14="http://schemas.microsoft.com/office/powerpoint/2010/main" val="3584804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Donna:</a:t>
            </a:r>
          </a:p>
          <a:p>
            <a:endParaRPr lang="en-US" altLang="zh-CN" dirty="0" smtClean="0">
              <a:cs typeface="Arial" charset="0"/>
            </a:endParaRPr>
          </a:p>
          <a:p>
            <a:r>
              <a:rPr lang="en-US" altLang="zh-CN" dirty="0" smtClean="0">
                <a:cs typeface="Arial" charset="0"/>
              </a:rPr>
              <a:t>Hi all, you should have received your grant award package by email, and hopefully you have it with you now. If you have not received it, please first check with the</a:t>
            </a:r>
            <a:r>
              <a:rPr lang="en-US" altLang="zh-CN" baseline="0" dirty="0" smtClean="0">
                <a:cs typeface="Arial" charset="0"/>
              </a:rPr>
              <a:t> Authorized Representative on the application </a:t>
            </a:r>
            <a:r>
              <a:rPr lang="en-US" altLang="zh-CN" dirty="0" smtClean="0">
                <a:cs typeface="Arial" charset="0"/>
              </a:rPr>
              <a:t>and if</a:t>
            </a:r>
            <a:r>
              <a:rPr lang="en-US" altLang="zh-CN" baseline="0" dirty="0" smtClean="0">
                <a:cs typeface="Arial" charset="0"/>
              </a:rPr>
              <a:t> they have not received it</a:t>
            </a:r>
            <a:r>
              <a:rPr lang="en-US" altLang="zh-CN" dirty="0" smtClean="0">
                <a:cs typeface="Arial" charset="0"/>
              </a:rPr>
              <a:t>, alert us with an email to workforce.innovation@dol.gov with “WIF grant award package” in the Subject line.</a:t>
            </a:r>
          </a:p>
          <a:p>
            <a:endParaRPr lang="en-US" altLang="zh-CN" dirty="0" smtClean="0">
              <a:cs typeface="Arial" charset="0"/>
            </a:endParaRPr>
          </a:p>
          <a:p>
            <a:r>
              <a:rPr lang="en-US" altLang="zh-CN" dirty="0" smtClean="0">
                <a:cs typeface="Arial" charset="0"/>
              </a:rPr>
              <a:t>The grant award package consists of the grant award letter and the actual grant package.  This includes the notification of award</a:t>
            </a:r>
            <a:r>
              <a:rPr lang="en-US" altLang="zh-CN" baseline="0" dirty="0" smtClean="0">
                <a:cs typeface="Arial" charset="0"/>
              </a:rPr>
              <a:t> (NOA) </a:t>
            </a:r>
            <a:r>
              <a:rPr lang="en-US" altLang="zh-CN" dirty="0" smtClean="0">
                <a:cs typeface="Arial" charset="0"/>
              </a:rPr>
              <a:t> and the terms and conditions.</a:t>
            </a:r>
            <a:r>
              <a:rPr lang="en-US" altLang="zh-CN" baseline="0" dirty="0" smtClean="0">
                <a:cs typeface="Arial" charset="0"/>
              </a:rPr>
              <a:t> </a:t>
            </a:r>
            <a:r>
              <a:rPr lang="en-US" altLang="zh-CN" dirty="0" smtClean="0">
                <a:cs typeface="Arial" charset="0"/>
              </a:rPr>
              <a:t> The grant award package also includes attachments which are:</a:t>
            </a:r>
          </a:p>
          <a:p>
            <a:endParaRPr lang="en-US" altLang="zh-CN" dirty="0" smtClean="0">
              <a:cs typeface="Arial" charset="0"/>
            </a:endParaRPr>
          </a:p>
          <a:p>
            <a:r>
              <a:rPr lang="en-US" altLang="zh-CN" dirty="0" smtClean="0">
                <a:cs typeface="Arial" charset="0"/>
              </a:rPr>
              <a:t>The application for federal assistance,</a:t>
            </a:r>
            <a:r>
              <a:rPr lang="en-US" altLang="zh-CN" baseline="0" dirty="0" smtClean="0">
                <a:cs typeface="Arial" charset="0"/>
              </a:rPr>
              <a:t> which is </a:t>
            </a:r>
            <a:r>
              <a:rPr lang="en-US" altLang="zh-CN" dirty="0" smtClean="0">
                <a:cs typeface="Arial" charset="0"/>
              </a:rPr>
              <a:t>the SF-424.</a:t>
            </a:r>
          </a:p>
          <a:p>
            <a:r>
              <a:rPr lang="en-US" altLang="zh-CN" dirty="0" smtClean="0">
                <a:cs typeface="Arial" charset="0"/>
              </a:rPr>
              <a:t>The Budget Information form, the SF424A and the Budget Narrative</a:t>
            </a:r>
          </a:p>
          <a:p>
            <a:r>
              <a:rPr lang="en-US" altLang="zh-CN" dirty="0" smtClean="0">
                <a:cs typeface="Arial" charset="0"/>
              </a:rPr>
              <a:t>The Statement of Work; which includes the Project Narrative, Program Evaluation Plan and Evaluation Budget Narrative</a:t>
            </a:r>
            <a:r>
              <a:rPr lang="en-US" altLang="zh-CN" baseline="0" dirty="0" smtClean="0">
                <a:cs typeface="Arial" charset="0"/>
              </a:rPr>
              <a:t> a</a:t>
            </a:r>
            <a:r>
              <a:rPr lang="en-US" altLang="zh-CN" dirty="0" smtClean="0">
                <a:cs typeface="Arial" charset="0"/>
              </a:rPr>
              <a:t>s well as the other documents required by the WIF Solicitation for Grant Applications.</a:t>
            </a:r>
          </a:p>
          <a:p>
            <a:r>
              <a:rPr lang="en-US" altLang="zh-CN" dirty="0" smtClean="0">
                <a:cs typeface="Arial" charset="0"/>
              </a:rPr>
              <a:t/>
            </a:r>
            <a:br>
              <a:rPr lang="en-US" altLang="zh-CN" dirty="0" smtClean="0">
                <a:cs typeface="Arial" charset="0"/>
              </a:rPr>
            </a:b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189842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Donna:</a:t>
            </a:r>
          </a:p>
          <a:p>
            <a:endParaRPr lang="en-US" altLang="en-US" dirty="0" smtClean="0"/>
          </a:p>
          <a:p>
            <a:r>
              <a:rPr lang="en-US" altLang="zh-CN" dirty="0" smtClean="0"/>
              <a:t>The grant award letter acknowledges your respective award and contains important information about the two systems that require a password and PIN.  The first is the payment management system, which allows the draw down of funds.  Information and forms on that can be found at www.doleta.gov/grants under “Payment Information”. </a:t>
            </a:r>
            <a:br>
              <a:rPr lang="en-US" altLang="zh-CN" dirty="0" smtClean="0"/>
            </a:br>
            <a:endParaRPr lang="en-US" altLang="zh-CN" dirty="0" smtClean="0"/>
          </a:p>
          <a:p>
            <a:r>
              <a:rPr lang="en-US" altLang="zh-CN" dirty="0" smtClean="0"/>
              <a:t>If you go to that same site and under “Financial Reporting” you will find information about the online grantee fiscal reporting system and the SF-9130.  Your passwords and PINs are sent separately after you supply the necessary information.  </a:t>
            </a:r>
            <a:r>
              <a:rPr lang="en-US" altLang="zh-CN" b="1" dirty="0" smtClean="0"/>
              <a:t>Once you receive it </a:t>
            </a:r>
            <a:r>
              <a:rPr lang="en-US" altLang="zh-CN" b="1" i="1" dirty="0" smtClean="0"/>
              <a:t>please do not lose it</a:t>
            </a:r>
            <a:r>
              <a:rPr lang="en-US" altLang="zh-CN" dirty="0" smtClean="0"/>
              <a:t>.  </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3309670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Donna:</a:t>
            </a:r>
          </a:p>
          <a:p>
            <a:endParaRPr lang="en-US" altLang="zh-CN" dirty="0" smtClean="0"/>
          </a:p>
          <a:p>
            <a:r>
              <a:rPr lang="en-US" altLang="zh-CN" dirty="0" smtClean="0"/>
              <a:t>In the grant agreement, the first page is the Notice of Award</a:t>
            </a:r>
            <a:r>
              <a:rPr lang="en-US" altLang="zh-CN" baseline="0" dirty="0" smtClean="0"/>
              <a:t> (NOA)</a:t>
            </a:r>
            <a:r>
              <a:rPr lang="en-US" altLang="zh-CN" dirty="0" smtClean="0"/>
              <a:t>.  This page was emailed to you and has the project title – which is the Workforce Innovation Fund (WIF) Grants– and it contains the grant recipient’s identifying information, which is the name of your organization, address, and EIN and DUNS number.  </a:t>
            </a:r>
          </a:p>
          <a:p>
            <a:endParaRPr lang="en-US" altLang="zh-CN" dirty="0" smtClean="0"/>
          </a:p>
          <a:p>
            <a:r>
              <a:rPr lang="en-US" altLang="zh-CN" dirty="0" smtClean="0"/>
              <a:t>It also contains Department of Labor (DOL) identifying information.  This is the agreement number.  All WIF Grant agreement numbers should start with </a:t>
            </a:r>
            <a:r>
              <a:rPr lang="en-US" altLang="zh-CN" b="1" dirty="0" smtClean="0"/>
              <a:t>IF</a:t>
            </a:r>
            <a:r>
              <a:rPr lang="en-US" altLang="en-US" dirty="0" smtClean="0"/>
              <a:t> </a:t>
            </a:r>
            <a:r>
              <a:rPr lang="en-US" altLang="zh-CN" dirty="0" smtClean="0"/>
              <a:t>and then five-digit number.  Please reference this number when you contact your Federal Project Officer or National Program Office when you have questions about your grant. The period of performance, award amount, Uniform Administrative Requirements, Cost Principles, and Audit Requirements.  The Grant Officer’s signature</a:t>
            </a:r>
            <a:r>
              <a:rPr lang="en-US" altLang="zh-CN" baseline="0" dirty="0" smtClean="0"/>
              <a:t> is also found on the NOA.  As noted on the NOA, the Authorized Representative’s signature is not needed on the NOA as the signature on the SF-424 submitted with the application is the official signature, or in the case of Grants.gov submissions, registration through Grants.gov represents the official signature.  </a:t>
            </a:r>
            <a:r>
              <a:rPr lang="en-US" altLang="zh-CN" dirty="0" smtClean="0"/>
              <a:t/>
            </a:r>
            <a:br>
              <a:rPr lang="en-US" altLang="zh-CN" dirty="0" smtClean="0"/>
            </a:br>
            <a:r>
              <a:rPr lang="en-US" altLang="zh-CN" dirty="0" smtClean="0"/>
              <a:t> </a:t>
            </a:r>
            <a:br>
              <a:rPr lang="en-US" altLang="zh-CN" dirty="0" smtClean="0"/>
            </a:b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4268106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Donna:</a:t>
            </a:r>
          </a:p>
          <a:p>
            <a:pPr defTabSz="919163">
              <a:lnSpc>
                <a:spcPct val="90000"/>
              </a:lnSpc>
            </a:pPr>
            <a:endParaRPr lang="en-US" altLang="en-US" dirty="0" smtClean="0"/>
          </a:p>
          <a:p>
            <a:pPr defTabSz="919163">
              <a:lnSpc>
                <a:spcPct val="90000"/>
              </a:lnSpc>
            </a:pPr>
            <a:r>
              <a:rPr lang="en-US" altLang="zh-CN" dirty="0" smtClean="0"/>
              <a:t>Right after the Notice of Award page are the WIF Terms and Conditions. The terms and conditions includes, among many other things,  information on budget line item flexibility, your indirect cost rate, and cost allocation plan. </a:t>
            </a:r>
          </a:p>
          <a:p>
            <a:pPr defTabSz="919163">
              <a:lnSpc>
                <a:spcPct val="90000"/>
              </a:lnSpc>
            </a:pPr>
            <a:endParaRPr lang="en-US" altLang="zh-CN" dirty="0" smtClean="0"/>
          </a:p>
          <a:p>
            <a:pPr defTabSz="919163">
              <a:lnSpc>
                <a:spcPct val="90000"/>
              </a:lnSpc>
            </a:pPr>
            <a:r>
              <a:rPr lang="en-US" altLang="zh-CN" dirty="0" smtClean="0"/>
              <a:t>If estimated indirect costs have been specified on the SF-424A only 10% of the Personnel line will be released to support indirect costs in the absence of a NICRA or CAP approved by the cognizant agency. The remaining funds which have been awarded for Indirect Costs are restricted and may not be used for any purpose until the awardee provides a signed copy of the NICRA or CAP and the restriction is lifted by the Grant Officer. Upon receipt of the NICRA or CAP, ETA will issue a grant modification to the award to remove the restriction on those funds.  The awardee must submit an indirect cost rate proposal or CAP. These documents should be submitted to DOL’s Division of Cost Determination or to the awardee’s Federal Cognizant Agency.  In addition, the awardee must notify the Federal Project Officer that the documents have been sent.  Contact information for the DCD is available at http://www.dol.gov/oasam/boc/dcd/.  If this proposal is not submitted within 90 days of the effective date of the award, no funds will be approved for the reimbursement of indirect costs.  Failure to submit an indirect cost proposal by the above date means the grantee will not receive further reimbursement for indirect costs until a signed copy of the federally approved NICRA or CAP is provided and the restriction is lifted by the Grant Officer.  All indirect charges must be returned through the Payment Management System and no indirect charges will be reimbursed. The total amount of DOL’s financial obligation under this grant award will not be increased to reimburse the awardee for higher negotiated indirect costs.</a:t>
            </a:r>
          </a:p>
          <a:p>
            <a:pPr defTabSz="919163">
              <a:lnSpc>
                <a:spcPct val="90000"/>
              </a:lnSpc>
            </a:pPr>
            <a:endParaRPr lang="en-US" altLang="zh-CN" dirty="0" smtClean="0"/>
          </a:p>
          <a:p>
            <a:pPr defTabSz="919163">
              <a:lnSpc>
                <a:spcPct val="90000"/>
              </a:lnSpc>
            </a:pPr>
            <a:r>
              <a:rPr lang="en-US" altLang="zh-CN" dirty="0" smtClean="0"/>
              <a:t>The Terms and Conditions also lists the contact information for your Federal</a:t>
            </a:r>
            <a:r>
              <a:rPr lang="en-US" altLang="zh-CN" baseline="0" dirty="0" smtClean="0"/>
              <a:t> Project Officer or as commonly referred to as your “</a:t>
            </a:r>
            <a:r>
              <a:rPr lang="en-US" altLang="zh-CN" dirty="0" smtClean="0"/>
              <a:t>FPO.” There is also information on equipment, program income, intellectual property rights, the evaluation, and requirements for quarterly financial and performance reporting.   If you have not reviewed the Terms and Conditions for the grant award, we urge you to do so immediately following this orientation and throughout</a:t>
            </a:r>
            <a:r>
              <a:rPr lang="en-US" altLang="zh-CN" baseline="0" dirty="0" smtClean="0"/>
              <a:t> the life of the grant</a:t>
            </a:r>
            <a:r>
              <a:rPr lang="en-US" altLang="zh-CN" dirty="0" smtClean="0"/>
              <a:t>. </a:t>
            </a:r>
            <a:endParaRPr lang="en-US" alt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862180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Donna:</a:t>
            </a:r>
          </a:p>
          <a:p>
            <a:pPr defTabSz="919163" eaLnBrk="1" hangingPunct="1"/>
            <a:endParaRPr lang="en-US" altLang="en-US" dirty="0" smtClean="0"/>
          </a:p>
          <a:p>
            <a:pPr defTabSz="919163" eaLnBrk="1" hangingPunct="1"/>
            <a:r>
              <a:rPr lang="en-US" altLang="en-US" dirty="0" smtClean="0"/>
              <a:t>Also, you may recall from the congratulatory letter and Solicitation, ETA is committed to conducting transparent grant award processes as a means of promoting and sharing innovative ideas.  We have already published your Abstracts, and we have received redacted technical proposals from all of you at this point or the go ahead to publish your proposal as is.</a:t>
            </a:r>
          </a:p>
          <a:p>
            <a:pPr defTabSz="919163" eaLnBrk="1" hangingPunct="1"/>
            <a:endParaRPr lang="en-US" altLang="en-US" dirty="0" smtClean="0"/>
          </a:p>
          <a:p>
            <a:pPr defTabSz="919163" eaLnBrk="1" hangingPunct="1"/>
            <a:r>
              <a:rPr lang="en-US" altLang="en-US" dirty="0" smtClean="0"/>
              <a:t>We are working with the Freedom of Information Act (FOIA) coordinator here in the Department and may be in touch with a few of you with questions.</a:t>
            </a:r>
          </a:p>
          <a:p>
            <a:pPr defTabSz="919163" eaLnBrk="1" hangingPunct="1"/>
            <a:endParaRPr lang="en-US" altLang="en-US" dirty="0" smtClean="0"/>
          </a:p>
          <a:p>
            <a:pPr defTabSz="919163" eaLnBrk="1" hangingPunct="1"/>
            <a:r>
              <a:rPr lang="en-US" altLang="en-US" dirty="0" smtClean="0"/>
              <a:t>We hope to get all of the proposals posted within the next month.  There is a lot of interest in these documents and they will be posted at our new </a:t>
            </a:r>
            <a:r>
              <a:rPr lang="en-US" altLang="en-US" b="1" dirty="0" smtClean="0"/>
              <a:t>Grant Program Information </a:t>
            </a:r>
            <a:r>
              <a:rPr lang="en-US" altLang="en-US" dirty="0" smtClean="0"/>
              <a:t>or GPI site.  The documents can be viewed publicly at:  http://www.dol.gov/dol/grants/.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Now I’ll turn over to Wendy to discuss the WIF Reporting Requirements</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Tree>
    <p:extLst>
      <p:ext uri="{BB962C8B-B14F-4D97-AF65-F5344CB8AC3E}">
        <p14:creationId xmlns:p14="http://schemas.microsoft.com/office/powerpoint/2010/main" val="3552259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spcBef>
                <a:spcPts val="0"/>
              </a:spcBef>
              <a:buNone/>
              <a:defRPr/>
            </a:pPr>
            <a:r>
              <a:rPr lang="en-US" sz="1200" b="1" dirty="0" smtClean="0"/>
              <a:t>Wendy: </a:t>
            </a:r>
          </a:p>
          <a:p>
            <a:pPr marL="0" indent="0" algn="l">
              <a:spcBef>
                <a:spcPts val="0"/>
              </a:spcBef>
              <a:buNone/>
              <a:defRPr/>
            </a:pPr>
            <a:endParaRPr lang="en-US" sz="1200" b="0" dirty="0" smtClean="0"/>
          </a:p>
          <a:p>
            <a:pPr marL="0" indent="0" algn="l">
              <a:spcBef>
                <a:spcPts val="0"/>
              </a:spcBef>
              <a:buNone/>
              <a:defRPr/>
            </a:pPr>
            <a:r>
              <a:rPr lang="en-US" sz="1200" b="0" dirty="0" smtClean="0"/>
              <a:t>Acceptance of this award affirms</a:t>
            </a:r>
            <a:r>
              <a:rPr lang="en-US" sz="1200" b="0" baseline="0" dirty="0" smtClean="0"/>
              <a:t> your agreement to meet DOL reporting requirements.  The v</a:t>
            </a:r>
            <a:r>
              <a:rPr lang="en-US" sz="1200" b="0" dirty="0" smtClean="0"/>
              <a:t>alue of reporting is:</a:t>
            </a:r>
          </a:p>
          <a:p>
            <a:pPr marL="0" indent="0" algn="l">
              <a:spcBef>
                <a:spcPts val="0"/>
              </a:spcBef>
              <a:buNone/>
              <a:defRPr/>
            </a:pPr>
            <a:endParaRPr lang="en-US" sz="1200" b="0" dirty="0" smtClean="0"/>
          </a:p>
          <a:p>
            <a:pPr lvl="1" fontAlgn="auto">
              <a:spcBef>
                <a:spcPts val="0"/>
              </a:spcBef>
              <a:spcAft>
                <a:spcPts val="600"/>
              </a:spcAft>
              <a:buFont typeface="Arial" pitchFamily="34" charset="0"/>
              <a:buChar char="•"/>
              <a:defRPr/>
            </a:pPr>
            <a:r>
              <a:rPr lang="en-US" sz="1200" b="0" dirty="0" smtClean="0"/>
              <a:t>Illustrating Return on Investment (ROI) to stakeholders,</a:t>
            </a:r>
            <a:r>
              <a:rPr lang="en-US" sz="1200" b="0" baseline="0" dirty="0" smtClean="0"/>
              <a:t> i.e. Congress, employers</a:t>
            </a:r>
          </a:p>
          <a:p>
            <a:pPr lvl="1" fontAlgn="auto">
              <a:spcBef>
                <a:spcPts val="0"/>
              </a:spcBef>
              <a:spcAft>
                <a:spcPts val="600"/>
              </a:spcAft>
              <a:buFont typeface="Arial" pitchFamily="34" charset="0"/>
              <a:buChar char="•"/>
              <a:defRPr/>
            </a:pPr>
            <a:r>
              <a:rPr lang="en-US" sz="1200" b="0" dirty="0" smtClean="0"/>
              <a:t>Demonstrating Grant Outcomes to investors and partners</a:t>
            </a:r>
          </a:p>
          <a:p>
            <a:pPr marL="457200" marR="0" lvl="1" indent="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200" b="0" dirty="0" smtClean="0"/>
              <a:t>Reporting successes of high profile programs to Congress, Administration, OMB, GAO, etc.</a:t>
            </a:r>
          </a:p>
          <a:p>
            <a:pPr lvl="1" fontAlgn="auto">
              <a:spcBef>
                <a:spcPts val="0"/>
              </a:spcBef>
              <a:spcAft>
                <a:spcPts val="600"/>
              </a:spcAft>
              <a:buFont typeface="Arial" pitchFamily="34" charset="0"/>
              <a:buChar char="•"/>
              <a:defRPr/>
            </a:pPr>
            <a:r>
              <a:rPr lang="en-US" sz="1200" b="0" dirty="0" smtClean="0"/>
              <a:t>Building additional strategic partnerships and leveraging resources</a:t>
            </a:r>
          </a:p>
          <a:p>
            <a:pPr lvl="1" fontAlgn="auto">
              <a:spcBef>
                <a:spcPts val="0"/>
              </a:spcBef>
              <a:spcAft>
                <a:spcPts val="600"/>
              </a:spcAft>
              <a:buFont typeface="Arial" pitchFamily="34" charset="0"/>
              <a:buChar char="•"/>
              <a:defRPr/>
            </a:pPr>
            <a:r>
              <a:rPr lang="en-US" sz="1200" b="0" dirty="0" smtClean="0"/>
              <a:t>Sustainability of the project and partnership</a:t>
            </a:r>
          </a:p>
          <a:p>
            <a:pPr lvl="1" fontAlgn="auto">
              <a:spcBef>
                <a:spcPts val="0"/>
              </a:spcBef>
              <a:spcAft>
                <a:spcPts val="600"/>
              </a:spcAft>
              <a:buFont typeface="Arial" pitchFamily="34" charset="0"/>
              <a:buChar char="•"/>
              <a:defRPr/>
            </a:pPr>
            <a:r>
              <a:rPr lang="en-US" sz="1200" b="0" dirty="0" smtClean="0"/>
              <a:t>Continuously improving program to meet customer needs</a:t>
            </a:r>
          </a:p>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25</a:t>
            </a:fld>
            <a:endParaRPr lang="en-US"/>
          </a:p>
        </p:txBody>
      </p:sp>
    </p:spTree>
    <p:extLst>
      <p:ext uri="{BB962C8B-B14F-4D97-AF65-F5344CB8AC3E}">
        <p14:creationId xmlns:p14="http://schemas.microsoft.com/office/powerpoint/2010/main" val="428181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F56FA6-4DFC-4117-A83A-7028CADFF36E}" type="slidenum">
              <a:rPr lang="en-US" altLang="en-US"/>
              <a:pPr fontAlgn="base">
                <a:spcBef>
                  <a:spcPct val="0"/>
                </a:spcBef>
                <a:spcAft>
                  <a:spcPct val="0"/>
                </a:spcAft>
              </a:pPr>
              <a:t>26</a:t>
            </a:fld>
            <a:endParaRPr lang="en-US" altLang="en-US"/>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smtClean="0"/>
              <a:t>Wendy: </a:t>
            </a:r>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endParaRPr lang="en-US" dirty="0" smtClean="0"/>
          </a:p>
          <a:p>
            <a:pPr fontAlgn="auto">
              <a:lnSpc>
                <a:spcPct val="80000"/>
              </a:lnSpc>
              <a:spcBef>
                <a:spcPts val="0"/>
              </a:spcBef>
              <a:spcAft>
                <a:spcPts val="600"/>
              </a:spcAft>
              <a:buFont typeface="Arial" pitchFamily="34" charset="0"/>
              <a:buNone/>
              <a:defRPr/>
            </a:pPr>
            <a:r>
              <a:rPr lang="en-US" sz="1200" dirty="0" smtClean="0"/>
              <a:t>WIF grantees are required to submit the following  quarterly reports to ETA:  </a:t>
            </a:r>
          </a:p>
          <a:p>
            <a:pPr fontAlgn="auto">
              <a:lnSpc>
                <a:spcPct val="80000"/>
              </a:lnSpc>
              <a:spcBef>
                <a:spcPts val="0"/>
              </a:spcBef>
              <a:spcAft>
                <a:spcPts val="600"/>
              </a:spcAft>
              <a:buFont typeface="Arial" pitchFamily="34" charset="0"/>
              <a:buNone/>
              <a:defRPr/>
            </a:pPr>
            <a:endParaRPr lang="en-US" sz="1200" dirty="0" smtClean="0"/>
          </a:p>
          <a:p>
            <a:pPr fontAlgn="auto">
              <a:lnSpc>
                <a:spcPct val="80000"/>
              </a:lnSpc>
              <a:spcBef>
                <a:spcPts val="0"/>
              </a:spcBef>
              <a:spcAft>
                <a:spcPts val="600"/>
              </a:spcAft>
              <a:buFont typeface="Arial" pitchFamily="34" charset="0"/>
              <a:buNone/>
              <a:defRPr/>
            </a:pPr>
            <a:r>
              <a:rPr lang="en-US" sz="1200" dirty="0" smtClean="0"/>
              <a:t>Read or paraphrase</a:t>
            </a:r>
            <a:r>
              <a:rPr lang="en-US" sz="1200" baseline="0" dirty="0" smtClean="0"/>
              <a:t> the slide.</a:t>
            </a:r>
          </a:p>
          <a:p>
            <a:pPr fontAlgn="auto">
              <a:lnSpc>
                <a:spcPct val="80000"/>
              </a:lnSpc>
              <a:spcBef>
                <a:spcPts val="0"/>
              </a:spcBef>
              <a:spcAft>
                <a:spcPts val="600"/>
              </a:spcAft>
              <a:buFont typeface="Arial" pitchFamily="34" charset="0"/>
              <a:buNone/>
              <a:defRPr/>
            </a:pPr>
            <a:endParaRPr lang="en-US" sz="1200" baseline="0" dirty="0" smtClean="0"/>
          </a:p>
          <a:p>
            <a:pPr fontAlgn="auto">
              <a:lnSpc>
                <a:spcPct val="80000"/>
              </a:lnSpc>
              <a:spcBef>
                <a:spcPts val="0"/>
              </a:spcBef>
              <a:spcAft>
                <a:spcPts val="600"/>
              </a:spcAft>
              <a:buFont typeface="Arial" pitchFamily="34" charset="0"/>
              <a:buNone/>
              <a:defRPr/>
            </a:pPr>
            <a:r>
              <a:rPr lang="en-US" sz="1200" baseline="0" dirty="0" smtClean="0"/>
              <a:t>*For those of you who are serving participants, an additional Performance Report template will be provided to you to capture and report identified performance measures.  You will receive this after you have an approved EDR.</a:t>
            </a:r>
            <a:endParaRPr lang="en-US" sz="1200" dirty="0" smtClean="0"/>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endParaRPr lang="en-US" dirty="0" smtClean="0"/>
          </a:p>
          <a:p>
            <a:pPr fontAlgn="auto">
              <a:lnSpc>
                <a:spcPct val="80000"/>
              </a:lnSpc>
              <a:spcBef>
                <a:spcPts val="0"/>
              </a:spcBef>
              <a:spcAft>
                <a:spcPts val="0"/>
              </a:spcAft>
              <a:defRPr/>
            </a:pPr>
            <a:r>
              <a:rPr lang="en-US" dirty="0" smtClean="0"/>
              <a:t>Further technical assistance</a:t>
            </a:r>
            <a:r>
              <a:rPr lang="en-US" baseline="0" dirty="0" smtClean="0"/>
              <a:t> will be provided on reporting requirements.</a:t>
            </a:r>
            <a:endParaRPr lang="en-US" dirty="0" smtClean="0"/>
          </a:p>
        </p:txBody>
      </p:sp>
    </p:spTree>
    <p:extLst>
      <p:ext uri="{BB962C8B-B14F-4D97-AF65-F5344CB8AC3E}">
        <p14:creationId xmlns:p14="http://schemas.microsoft.com/office/powerpoint/2010/main" val="2507973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AAE8DF1-2DAC-41C4-B862-82ACC2B8FD9F}" type="slidenum">
              <a:rPr lang="en-US" altLang="en-US"/>
              <a:pPr fontAlgn="base">
                <a:spcBef>
                  <a:spcPct val="0"/>
                </a:spcBef>
                <a:spcAft>
                  <a:spcPct val="0"/>
                </a:spcAft>
              </a:pPr>
              <a:t>27</a:t>
            </a:fld>
            <a:endParaRPr lang="en-US" altLang="en-US"/>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ct val="0"/>
              </a:spcBef>
              <a:spcAft>
                <a:spcPts val="0"/>
              </a:spcAft>
              <a:buClrTx/>
              <a:buSzTx/>
              <a:buFontTx/>
              <a:buNone/>
              <a:tabLst/>
              <a:defRPr/>
            </a:pPr>
            <a:r>
              <a:rPr lang="en-US" sz="1200" b="1" dirty="0" smtClean="0"/>
              <a:t>Wendy: </a:t>
            </a:r>
          </a:p>
          <a:p>
            <a:pPr>
              <a:lnSpc>
                <a:spcPct val="80000"/>
              </a:lnSpc>
              <a:spcBef>
                <a:spcPct val="0"/>
              </a:spcBef>
            </a:pPr>
            <a:endParaRPr lang="en-US" altLang="en-US" dirty="0" smtClean="0"/>
          </a:p>
          <a:p>
            <a:pPr>
              <a:lnSpc>
                <a:spcPct val="80000"/>
              </a:lnSpc>
              <a:spcBef>
                <a:spcPct val="0"/>
              </a:spcBef>
            </a:pPr>
            <a:endParaRPr lang="en-US" altLang="en-US" dirty="0" smtClean="0"/>
          </a:p>
          <a:p>
            <a:pPr>
              <a:lnSpc>
                <a:spcPct val="80000"/>
              </a:lnSpc>
              <a:spcBef>
                <a:spcPct val="0"/>
              </a:spcBef>
            </a:pPr>
            <a:r>
              <a:rPr lang="en-US" altLang="en-US" dirty="0" smtClean="0"/>
              <a:t>Read or paraphrase slide…</a:t>
            </a:r>
          </a:p>
        </p:txBody>
      </p:sp>
    </p:spTree>
    <p:extLst>
      <p:ext uri="{BB962C8B-B14F-4D97-AF65-F5344CB8AC3E}">
        <p14:creationId xmlns:p14="http://schemas.microsoft.com/office/powerpoint/2010/main" val="3185794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AAE8DF1-2DAC-41C4-B862-82ACC2B8FD9F}" type="slidenum">
              <a:rPr lang="en-US" altLang="en-US"/>
              <a:pPr fontAlgn="base">
                <a:spcBef>
                  <a:spcPct val="0"/>
                </a:spcBef>
                <a:spcAft>
                  <a:spcPct val="0"/>
                </a:spcAft>
              </a:pPr>
              <a:t>28</a:t>
            </a:fld>
            <a:endParaRPr lang="en-US" altLang="en-US"/>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ct val="0"/>
              </a:spcBef>
              <a:spcAft>
                <a:spcPts val="0"/>
              </a:spcAft>
              <a:buClrTx/>
              <a:buSzTx/>
              <a:buFontTx/>
              <a:buNone/>
              <a:tabLst/>
              <a:defRPr/>
            </a:pPr>
            <a:r>
              <a:rPr lang="en-US" sz="1200" b="1" dirty="0" smtClean="0"/>
              <a:t>Wendy: </a:t>
            </a:r>
          </a:p>
          <a:p>
            <a:pPr>
              <a:lnSpc>
                <a:spcPct val="80000"/>
              </a:lnSpc>
              <a:spcBef>
                <a:spcPct val="0"/>
              </a:spcBef>
            </a:pPr>
            <a:endParaRPr lang="en-US" altLang="en-US" dirty="0" smtClean="0"/>
          </a:p>
          <a:p>
            <a:pPr>
              <a:lnSpc>
                <a:spcPct val="80000"/>
              </a:lnSpc>
              <a:spcBef>
                <a:spcPct val="0"/>
              </a:spcBef>
            </a:pPr>
            <a:endParaRPr lang="en-US" altLang="en-US" dirty="0" smtClean="0"/>
          </a:p>
          <a:p>
            <a:pPr>
              <a:lnSpc>
                <a:spcPct val="80000"/>
              </a:lnSpc>
              <a:spcBef>
                <a:spcPct val="0"/>
              </a:spcBef>
            </a:pPr>
            <a:r>
              <a:rPr lang="en-US" altLang="en-US" dirty="0" smtClean="0"/>
              <a:t>Read or paraphrase slide…</a:t>
            </a:r>
          </a:p>
          <a:p>
            <a:pPr>
              <a:lnSpc>
                <a:spcPct val="80000"/>
              </a:lnSpc>
              <a:spcBef>
                <a:spcPct val="0"/>
              </a:spcBef>
            </a:pPr>
            <a:endParaRPr lang="en-US" altLang="en-US" dirty="0" smtClean="0"/>
          </a:p>
          <a:p>
            <a:pPr>
              <a:lnSpc>
                <a:spcPct val="80000"/>
              </a:lnSpc>
              <a:spcBef>
                <a:spcPct val="0"/>
              </a:spcBef>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Now I’ll turn it over to Eliza to discuss the Evaluation components</a:t>
            </a:r>
          </a:p>
        </p:txBody>
      </p:sp>
    </p:spTree>
    <p:extLst>
      <p:ext uri="{BB962C8B-B14F-4D97-AF65-F5344CB8AC3E}">
        <p14:creationId xmlns:p14="http://schemas.microsoft.com/office/powerpoint/2010/main" val="38128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smtClean="0"/>
              <a:t>Eliza:</a:t>
            </a: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29</a:t>
            </a:fld>
            <a:endParaRPr lang="en-US"/>
          </a:p>
        </p:txBody>
      </p:sp>
    </p:spTree>
    <p:extLst>
      <p:ext uri="{BB962C8B-B14F-4D97-AF65-F5344CB8AC3E}">
        <p14:creationId xmlns:p14="http://schemas.microsoft.com/office/powerpoint/2010/main" val="428181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smtClean="0"/>
              <a:t>Charlotte</a:t>
            </a:r>
          </a:p>
          <a:p>
            <a:pPr>
              <a:defRPr/>
            </a:pPr>
            <a:endParaRPr lang="en-US" sz="1200" b="1" dirty="0" smtClean="0"/>
          </a:p>
          <a:p>
            <a:pPr>
              <a:defRPr/>
            </a:pPr>
            <a:r>
              <a:rPr lang="en-US" sz="1200" dirty="0" smtClean="0"/>
              <a:t>Our agenda for today….</a:t>
            </a:r>
            <a:r>
              <a:rPr lang="en-US" sz="1200" baseline="0" dirty="0" smtClean="0"/>
              <a:t> Read slide</a:t>
            </a:r>
            <a:endParaRPr lang="en-US" sz="1200" dirty="0" smtClean="0"/>
          </a:p>
          <a:p>
            <a:pPr>
              <a:defRPr/>
            </a:pPr>
            <a:endParaRPr lang="en-US" sz="2400" dirty="0" smtClean="0"/>
          </a:p>
          <a:p>
            <a:pPr>
              <a:defRPr/>
            </a:pPr>
            <a:endParaRPr lang="en-US" sz="2400" dirty="0" smtClean="0"/>
          </a:p>
          <a:p>
            <a:pPr>
              <a:defRPr/>
            </a:pPr>
            <a:endParaRPr lang="en-US" sz="240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Eliza</a:t>
            </a:r>
          </a:p>
          <a:p>
            <a:endParaRPr lang="en-US" b="1" dirty="0" smtClean="0"/>
          </a:p>
          <a:p>
            <a:r>
              <a:rPr lang="en-US" b="0" baseline="0" dirty="0" smtClean="0"/>
              <a:t>Turning to the evaluation component of WIF, I draw your attention to one of the primary goals of WIF as outlined in the FOA.  This is pulled from page 1 of the FOA, and speaks to the goal of building the knowledge or evidence base of what works in workforce development.  As we talk about evaluation, it is my hope that you as new grantees are not afraid of evaluation, but see it as a tool for learning and information.</a:t>
            </a:r>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a:p>
        </p:txBody>
      </p:sp>
    </p:spTree>
    <p:extLst>
      <p:ext uri="{BB962C8B-B14F-4D97-AF65-F5344CB8AC3E}">
        <p14:creationId xmlns:p14="http://schemas.microsoft.com/office/powerpoint/2010/main" val="3213222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Eliza</a:t>
            </a:r>
          </a:p>
          <a:p>
            <a:endParaRPr lang="en-US" altLang="en-US" dirty="0" smtClean="0"/>
          </a:p>
          <a:p>
            <a:r>
              <a:rPr lang="en-US" altLang="en-US" dirty="0" smtClean="0"/>
              <a:t>So what does</a:t>
            </a:r>
            <a:r>
              <a:rPr lang="en-US" altLang="en-US" baseline="0" dirty="0" smtClean="0"/>
              <a:t> that mean.  Here we list how that goal is translated operationally for you, the WIF grantees.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a:p>
        </p:txBody>
      </p:sp>
    </p:spTree>
    <p:extLst>
      <p:ext uri="{BB962C8B-B14F-4D97-AF65-F5344CB8AC3E}">
        <p14:creationId xmlns:p14="http://schemas.microsoft.com/office/powerpoint/2010/main" val="3507851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defRPr/>
            </a:pPr>
            <a:r>
              <a:rPr lang="en-US" sz="1200" dirty="0" smtClean="0"/>
              <a:t>Requirements:  these requirements are listed in the Attachment</a:t>
            </a:r>
            <a:r>
              <a:rPr lang="en-US" sz="1200" baseline="0" dirty="0" smtClean="0"/>
              <a:t> A of the FOA – “Workforce Innovation Fund Round 3 Assurances”</a:t>
            </a:r>
          </a:p>
          <a:p>
            <a:pPr marL="0" indent="0">
              <a:buFont typeface="Wingdings" pitchFamily="2" charset="2"/>
              <a:buNone/>
              <a:defRPr/>
            </a:pPr>
            <a:endParaRPr lang="en-US" sz="1200" dirty="0" smtClean="0"/>
          </a:p>
          <a:p>
            <a:pPr>
              <a:defRPr/>
            </a:pPr>
            <a:r>
              <a:rPr lang="en-US" sz="1200" dirty="0" smtClean="0">
                <a:solidFill>
                  <a:srgbClr val="1F497D"/>
                </a:solidFill>
              </a:rPr>
              <a:t>Procure third-party evaluators as soon as possible; submit copy of executed contract to WIF mailbox with a copy to your FPO</a:t>
            </a:r>
          </a:p>
          <a:p>
            <a:pPr lvl="1">
              <a:defRPr/>
            </a:pPr>
            <a:r>
              <a:rPr lang="en-US" sz="1200" dirty="0" smtClean="0"/>
              <a:t>Grantees should include coordination with the NEC in the scopes of work for their third-party evaluators, and budget appropriately for the third-party evaluator</a:t>
            </a:r>
          </a:p>
          <a:p>
            <a:pPr lvl="1">
              <a:defRPr/>
            </a:pPr>
            <a:endParaRPr lang="en-US" sz="1200" dirty="0" smtClean="0"/>
          </a:p>
          <a:p>
            <a:pPr>
              <a:defRPr/>
            </a:pPr>
            <a:r>
              <a:rPr lang="en-US" sz="1200" dirty="0" smtClean="0"/>
              <a:t>Submit Initial Evaluation Design Report to the NEC </a:t>
            </a:r>
            <a:r>
              <a:rPr lang="en-US" sz="1200" b="1" dirty="0" smtClean="0"/>
              <a:t>as early as possible</a:t>
            </a:r>
            <a:r>
              <a:rPr lang="en-US" sz="1200" dirty="0" smtClean="0"/>
              <a:t>, but no later than July 1, 2016. </a:t>
            </a:r>
          </a:p>
          <a:p>
            <a:pPr>
              <a:defRPr/>
            </a:pPr>
            <a:endParaRPr lang="en-US" sz="1200" dirty="0" smtClean="0"/>
          </a:p>
          <a:p>
            <a:pPr>
              <a:defRPr/>
            </a:pPr>
            <a:r>
              <a:rPr lang="en-US" sz="1200" dirty="0" smtClean="0"/>
              <a:t>Respond to comments and direction from DOL and the NEC to strengthen the evaluation design.</a:t>
            </a:r>
          </a:p>
          <a:p>
            <a:pPr>
              <a:defRPr/>
            </a:pPr>
            <a:r>
              <a:rPr lang="en-US" sz="1200" dirty="0" smtClean="0"/>
              <a:t>Submit Final Evaluation Design Report, final performance data template no later than September 1, 2016.</a:t>
            </a:r>
          </a:p>
          <a:p>
            <a:pPr>
              <a:defRPr/>
            </a:pPr>
            <a:endParaRPr lang="en-US" sz="1200" dirty="0" smtClean="0"/>
          </a:p>
          <a:p>
            <a:pPr>
              <a:defRPr/>
            </a:pPr>
            <a:r>
              <a:rPr lang="en-US" sz="1200" dirty="0" smtClean="0"/>
              <a:t>It is strongly recommended that grantees move as quickly</a:t>
            </a:r>
            <a:r>
              <a:rPr lang="en-US" sz="1200" baseline="0" dirty="0" smtClean="0"/>
              <a:t> as possible during this first year to procure the evaluator, refine the details of the intervention, work with the evaluator to develop an Evaluation Design Report.  </a:t>
            </a:r>
          </a:p>
          <a:p>
            <a:pPr>
              <a:defRPr/>
            </a:pPr>
            <a:endParaRPr lang="en-US" sz="1200" baseline="0" dirty="0" smtClean="0"/>
          </a:p>
          <a:p>
            <a:pPr>
              <a:defRPr/>
            </a:pPr>
            <a:r>
              <a:rPr lang="en-US" sz="1200" dirty="0" smtClean="0"/>
              <a:t>Please not</a:t>
            </a:r>
            <a:r>
              <a:rPr lang="en-US" sz="1200" baseline="0" dirty="0" smtClean="0"/>
              <a:t>e too that program i</a:t>
            </a:r>
            <a:r>
              <a:rPr lang="en-US" sz="1200" dirty="0" smtClean="0"/>
              <a:t>mplementation</a:t>
            </a:r>
            <a:r>
              <a:rPr lang="en-US" sz="1200" baseline="0" dirty="0" smtClean="0"/>
              <a:t> may not occur until the Final Evaluation Design report has been confirmed by the NEC and DOL</a:t>
            </a:r>
            <a:endParaRPr lang="en-US" sz="1200" dirty="0" smtClean="0"/>
          </a:p>
          <a:p>
            <a:r>
              <a:rPr lang="en-US" sz="1200" dirty="0" smtClean="0"/>
              <a:t>NEC Role –and Phase II funds cannot</a:t>
            </a:r>
            <a:r>
              <a:rPr lang="en-US" sz="1200" baseline="0" dirty="0" smtClean="0"/>
              <a:t> be drawn done until then</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Tree>
    <p:extLst>
      <p:ext uri="{BB962C8B-B14F-4D97-AF65-F5344CB8AC3E}">
        <p14:creationId xmlns:p14="http://schemas.microsoft.com/office/powerpoint/2010/main" val="199974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33</a:t>
            </a:fld>
            <a:endParaRPr lang="en-US"/>
          </a:p>
        </p:txBody>
      </p:sp>
    </p:spTree>
    <p:extLst>
      <p:ext uri="{BB962C8B-B14F-4D97-AF65-F5344CB8AC3E}">
        <p14:creationId xmlns:p14="http://schemas.microsoft.com/office/powerpoint/2010/main" val="3458541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a:p>
        </p:txBody>
      </p:sp>
    </p:spTree>
    <p:extLst>
      <p:ext uri="{BB962C8B-B14F-4D97-AF65-F5344CB8AC3E}">
        <p14:creationId xmlns:p14="http://schemas.microsoft.com/office/powerpoint/2010/main" val="102542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Eliza</a:t>
            </a:r>
          </a:p>
          <a:p>
            <a:pPr>
              <a:defRPr/>
            </a:pPr>
            <a:endParaRPr lang="en-US" b="1" dirty="0" smtClean="0"/>
          </a:p>
          <a:p>
            <a:pPr>
              <a:defRPr/>
            </a:pPr>
            <a:r>
              <a:rPr lang="en-US" b="1" dirty="0" smtClean="0"/>
              <a:t> </a:t>
            </a:r>
          </a:p>
          <a:p>
            <a:pPr>
              <a:defRPr/>
            </a:pPr>
            <a:endParaRPr lang="en-US" b="1" dirty="0" smtClean="0"/>
          </a:p>
          <a:p>
            <a:pPr>
              <a:defRPr/>
            </a:pPr>
            <a:r>
              <a:rPr lang="en-US" b="0" dirty="0" smtClean="0"/>
              <a:t>Turn back over to Charlotte</a:t>
            </a:r>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a:p>
        </p:txBody>
      </p:sp>
    </p:spTree>
    <p:extLst>
      <p:ext uri="{BB962C8B-B14F-4D97-AF65-F5344CB8AC3E}">
        <p14:creationId xmlns:p14="http://schemas.microsoft.com/office/powerpoint/2010/main" val="9880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dirty="0" smtClean="0"/>
              <a:t>Charlotte</a:t>
            </a:r>
          </a:p>
          <a:p>
            <a:pPr eaLnBrk="1" hangingPunct="1"/>
            <a:endParaRPr lang="en-US" altLang="en-US" sz="1200" dirty="0" smtClean="0"/>
          </a:p>
          <a:p>
            <a:pPr eaLnBrk="1" hangingPunct="1"/>
            <a:r>
              <a:rPr lang="en-US" altLang="en-US" sz="1200" dirty="0" smtClean="0"/>
              <a:t>Thanks… for joining participating</a:t>
            </a:r>
            <a:r>
              <a:rPr lang="en-US" altLang="en-US" sz="1200" baseline="0" dirty="0" smtClean="0"/>
              <a:t> today</a:t>
            </a:r>
            <a:r>
              <a:rPr lang="en-US" altLang="en-US" sz="1200" dirty="0" smtClean="0"/>
              <a:t>!  Thank</a:t>
            </a:r>
            <a:r>
              <a:rPr lang="en-US" altLang="en-US" sz="1200" baseline="0" dirty="0" smtClean="0"/>
              <a:t> you to the FPOs who were able to join us, a</a:t>
            </a:r>
            <a:r>
              <a:rPr lang="en-US" altLang="en-US" sz="1200" dirty="0" smtClean="0"/>
              <a:t>nd thank you grantees for hanging in with us so far.</a:t>
            </a:r>
          </a:p>
          <a:p>
            <a:pPr eaLnBrk="1" hangingPunct="1"/>
            <a:endParaRPr lang="en-US" altLang="en-US" sz="1200" dirty="0" smtClean="0"/>
          </a:p>
          <a:p>
            <a:pPr eaLnBrk="1" hangingPunct="1"/>
            <a:r>
              <a:rPr lang="en-US" altLang="en-US" sz="1200" dirty="0" smtClean="0"/>
              <a:t>Save this slide!  It will be a good reference to important information going forward</a:t>
            </a:r>
            <a:r>
              <a:rPr lang="en-US" altLang="en-US" sz="1200" baseline="0" dirty="0" smtClean="0"/>
              <a:t>.</a:t>
            </a:r>
            <a:endParaRPr lang="en-US" altLang="en-US" sz="1200" dirty="0" smtClean="0"/>
          </a:p>
          <a:p>
            <a:pPr eaLnBrk="1" hangingPunct="1"/>
            <a:endParaRPr lang="en-US" altLang="en-US" sz="1200" dirty="0" smtClean="0"/>
          </a:p>
          <a:p>
            <a:pPr eaLnBrk="1" hangingPunct="1"/>
            <a:r>
              <a:rPr lang="en-US" altLang="en-US" sz="1200" dirty="0" smtClean="0"/>
              <a:t>This concludes the formal part of the presentation</a:t>
            </a:r>
            <a:r>
              <a:rPr lang="en-US" altLang="en-US" sz="1200" baseline="0" dirty="0" smtClean="0"/>
              <a:t> and n</a:t>
            </a:r>
            <a:r>
              <a:rPr lang="en-US" altLang="en-US" sz="1200" dirty="0" smtClean="0"/>
              <a:t>ow we can address some of the questions we have received.  </a:t>
            </a:r>
          </a:p>
          <a:p>
            <a:pPr eaLnBrk="1" hangingPunct="1"/>
            <a:endParaRPr lang="en-US" altLang="en-US" sz="1200" dirty="0" smtClean="0"/>
          </a:p>
          <a:p>
            <a:pPr eaLnBrk="1" hangingPunct="1"/>
            <a:r>
              <a:rPr lang="en-US" altLang="en-US" sz="1200" dirty="0" smtClean="0"/>
              <a:t>Any questions not answered today will be collected and responses sent out to grantees.</a:t>
            </a:r>
          </a:p>
          <a:p>
            <a:pPr eaLnBrk="1" hangingPunct="1"/>
            <a:endParaRPr lang="en-US" altLang="en-US" sz="1200" dirty="0" smtClean="0"/>
          </a:p>
          <a:p>
            <a:pPr eaLnBrk="1" hangingPunct="1"/>
            <a:r>
              <a:rPr lang="en-US" altLang="en-US" sz="1200" b="1" dirty="0" smtClean="0"/>
              <a:t>Turn over to Gary</a:t>
            </a:r>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a:p>
        </p:txBody>
      </p:sp>
    </p:spTree>
    <p:extLst>
      <p:ext uri="{BB962C8B-B14F-4D97-AF65-F5344CB8AC3E}">
        <p14:creationId xmlns:p14="http://schemas.microsoft.com/office/powerpoint/2010/main" val="3059781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enter your questions into the Chat Room!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a:p>
        </p:txBody>
      </p:sp>
    </p:spTree>
    <p:extLst>
      <p:ext uri="{BB962C8B-B14F-4D97-AF65-F5344CB8AC3E}">
        <p14:creationId xmlns:p14="http://schemas.microsoft.com/office/powerpoint/2010/main" val="413385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1F497D"/>
                </a:solidFill>
                <a:ea typeface="Tahoma" panose="020B0604030504040204" pitchFamily="34" charset="0"/>
              </a:rPr>
              <a:t>Robert: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Workforce Innovation Fund invests in programs that support, evaluate and enhance workforce investment strategies that generate long-term improvements in the performance of the public workforce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overarching goal of this funding opportunity is to promote system reforms and innovative approaches that involve cooperation, integration and alignment among diverse programs in service of one or more worthy goals which could not be achieved by any one system acting alone.</a:t>
            </a:r>
          </a:p>
          <a:p>
            <a:endParaRPr lang="en-US" b="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Awarded grants will focus on Job-Driven system alignment and implementation of a fully integrated workforce development system. </a:t>
            </a:r>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221639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Robert:</a:t>
            </a:r>
          </a:p>
          <a:p>
            <a:pPr>
              <a:defRPr/>
            </a:pPr>
            <a:endParaRPr lang="en-US" b="1" dirty="0" smtClean="0"/>
          </a:p>
          <a:p>
            <a:pPr>
              <a:defRPr/>
            </a:pPr>
            <a:endParaRPr lang="en-US" b="1" dirty="0" smtClean="0"/>
          </a:p>
          <a:p>
            <a:pPr>
              <a:defRPr/>
            </a:pPr>
            <a:r>
              <a:rPr lang="en-US" b="1" i="1" dirty="0" smtClean="0"/>
              <a:t>Read or paraphrase this first:  </a:t>
            </a:r>
          </a:p>
          <a:p>
            <a:pPr>
              <a:defRPr/>
            </a:pPr>
            <a:endParaRPr lang="en-US" b="1" i="1" dirty="0" smtClean="0"/>
          </a:p>
          <a:p>
            <a:pPr>
              <a:defRPr/>
            </a:pPr>
            <a:r>
              <a:rPr lang="en-US" dirty="0" smtClean="0">
                <a:effectLst/>
              </a:rPr>
              <a:t>Approximately $35.5 million was </a:t>
            </a:r>
            <a:r>
              <a:rPr lang="en-US" baseline="0" dirty="0" smtClean="0">
                <a:effectLst/>
              </a:rPr>
              <a:t>awarded </a:t>
            </a:r>
            <a:r>
              <a:rPr lang="en-US" dirty="0" smtClean="0">
                <a:effectLst/>
              </a:rPr>
              <a:t>to this third round of WIF grantees to promote system reforms and innovations that facilitate cooperation across programs to improve employment outcomes, cost effectiveness, and delivery of customer-centered services to job seekers, youth and employers. </a:t>
            </a:r>
          </a:p>
          <a:p>
            <a:pPr>
              <a:defRPr/>
            </a:pPr>
            <a:endParaRPr lang="en-US" b="1" i="1" dirty="0" smtClean="0"/>
          </a:p>
          <a:p>
            <a:pPr>
              <a:defRPr/>
            </a:pPr>
            <a:r>
              <a:rPr lang="en-US" dirty="0" smtClean="0">
                <a:effectLst/>
              </a:rPr>
              <a:t>Grants funded in this round will pursue one or more of the following strategies of Design Options: (</a:t>
            </a:r>
            <a:r>
              <a:rPr lang="en-US" b="1" dirty="0" smtClean="0">
                <a:effectLst/>
              </a:rPr>
              <a:t>Read or paraphrase</a:t>
            </a:r>
            <a:r>
              <a:rPr lang="en-US" b="1" baseline="0" dirty="0" smtClean="0">
                <a:effectLst/>
              </a:rPr>
              <a:t> slide</a:t>
            </a:r>
            <a:r>
              <a:rPr lang="en-US" baseline="0" dirty="0" smtClean="0">
                <a:effectLst/>
              </a:rPr>
              <a:t>)</a:t>
            </a:r>
            <a:endParaRPr lang="en-US" b="1" i="1" dirty="0" smtClean="0"/>
          </a:p>
          <a:p>
            <a:pPr>
              <a:defRPr/>
            </a:pPr>
            <a:endParaRPr lang="en-US" b="1" i="1" dirty="0" smtClean="0"/>
          </a:p>
          <a:p>
            <a:pPr>
              <a:defRPr/>
            </a:pPr>
            <a:r>
              <a:rPr lang="en-US" dirty="0" smtClean="0"/>
              <a:t>  </a:t>
            </a:r>
          </a:p>
          <a:p>
            <a:pPr>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232504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Robert: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WIF Round 3 awards were made to two categories of applicants:  </a:t>
            </a:r>
          </a:p>
          <a:p>
            <a:endParaRPr lang="en-US" dirty="0" smtClean="0"/>
          </a:p>
          <a:p>
            <a:pPr marL="171450" indent="-171450">
              <a:lnSpc>
                <a:spcPct val="80000"/>
              </a:lnSpc>
              <a:spcAft>
                <a:spcPts val="1200"/>
              </a:spcAft>
              <a:buFont typeface="Arial" panose="020B0604020202020204" pitchFamily="34" charset="0"/>
              <a:buChar char="•"/>
              <a:defRPr/>
            </a:pPr>
            <a:r>
              <a:rPr lang="en-US" sz="1200" dirty="0" smtClean="0"/>
              <a:t>State workforce agencies responsible for administering title I of the WIA/WIOA, or </a:t>
            </a:r>
          </a:p>
          <a:p>
            <a:pPr marL="171450" indent="-171450">
              <a:lnSpc>
                <a:spcPct val="80000"/>
              </a:lnSpc>
              <a:spcAft>
                <a:spcPts val="1200"/>
              </a:spcAft>
              <a:buFont typeface="Arial" panose="020B0604020202020204" pitchFamily="34" charset="0"/>
              <a:buChar char="•"/>
              <a:defRPr/>
            </a:pPr>
            <a:endParaRPr lang="en-US" sz="1200" dirty="0" smtClean="0"/>
          </a:p>
          <a:p>
            <a:pPr marL="171450" indent="-171450">
              <a:lnSpc>
                <a:spcPct val="80000"/>
              </a:lnSpc>
              <a:spcAft>
                <a:spcPts val="1200"/>
              </a:spcAft>
              <a:buFont typeface="Arial" panose="020B0604020202020204" pitchFamily="34" charset="0"/>
              <a:buChar char="•"/>
              <a:defRPr/>
            </a:pPr>
            <a:r>
              <a:rPr lang="en-US" sz="1200" dirty="0" smtClean="0"/>
              <a:t>Current grantees under the WIA/WIOA Section 166 Indian and Native American Program</a:t>
            </a:r>
          </a:p>
          <a:p>
            <a:endParaRPr lang="en-US" altLang="en-US" b="0" dirty="0" smtClean="0"/>
          </a:p>
          <a:p>
            <a:r>
              <a:rPr lang="en-US" altLang="en-US" b="0" dirty="0" smtClean="0"/>
              <a:t>The six awardees for Round</a:t>
            </a:r>
            <a:r>
              <a:rPr lang="en-US" altLang="en-US" b="0" baseline="0" dirty="0" smtClean="0"/>
              <a:t> 3 are</a:t>
            </a:r>
            <a:r>
              <a:rPr lang="en-US" altLang="en-US" b="0" dirty="0" smtClean="0"/>
              <a:t>:</a:t>
            </a:r>
            <a:r>
              <a:rPr lang="en-US" altLang="en-US" b="0" baseline="0" dirty="0" smtClean="0"/>
              <a:t>  Read/paraphrase the slide</a:t>
            </a:r>
          </a:p>
          <a:p>
            <a:endParaRPr lang="en-US" altLang="en-US" b="0" baseline="0" dirty="0" smtClean="0"/>
          </a:p>
          <a:p>
            <a:r>
              <a:rPr lang="en-US" altLang="en-US" sz="1200" dirty="0" smtClean="0">
                <a:solidFill>
                  <a:srgbClr val="1F497D"/>
                </a:solidFill>
                <a:ea typeface="Tahoma" panose="020B0604030504040204" pitchFamily="34" charset="0"/>
              </a:rPr>
              <a:t>Next we will review the period of performance for this round.</a:t>
            </a:r>
            <a:endParaRPr lang="en-US" altLang="en-US" b="0" baseline="0" dirty="0" smtClean="0"/>
          </a:p>
          <a:p>
            <a:endParaRPr lang="en-US" altLang="en-US" b="0"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298975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376092"/>
                </a:solidFill>
                <a:latin typeface="Tahoma" panose="020B0604030504040204" pitchFamily="34" charset="0"/>
                <a:ea typeface="Tahoma" panose="020B0604030504040204" pitchFamily="34" charset="0"/>
                <a:cs typeface="Tahoma" panose="020B0604030504040204" pitchFamily="34" charset="0"/>
              </a:rPr>
              <a:t>Charlotte: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solidFill>
                <a:srgbClr val="376092"/>
              </a:solidFill>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376092"/>
                </a:solidFill>
                <a:latin typeface="Tahoma" panose="020B0604030504040204" pitchFamily="34" charset="0"/>
                <a:ea typeface="Tahoma" panose="020B0604030504040204" pitchFamily="34" charset="0"/>
                <a:cs typeface="Tahoma" panose="020B0604030504040204" pitchFamily="34" charset="0"/>
              </a:rPr>
              <a:t>The period of performance for WIF Round 3 grants is 48 months from the effective date of the grant, which will consist of: </a:t>
            </a:r>
          </a:p>
          <a:p>
            <a:endParaRPr lang="en-US" altLang="en-US" b="1" dirty="0" smtClean="0"/>
          </a:p>
          <a:p>
            <a:r>
              <a:rPr lang="en-US" altLang="en-US" b="1" dirty="0" smtClean="0"/>
              <a:t> </a:t>
            </a:r>
            <a:endParaRPr lang="en-US" altLang="en-US" dirty="0" smtClean="0"/>
          </a:p>
          <a:p>
            <a:pPr marL="342900" indent="-342900">
              <a:buClr>
                <a:srgbClr val="1F497D"/>
              </a:buClr>
              <a:buFont typeface="Wingdings" panose="05000000000000000000" pitchFamily="2" charset="2"/>
              <a:buChar char="§"/>
            </a:pPr>
            <a:r>
              <a:rPr lang="en-US" altLang="en-US" sz="1200" dirty="0" smtClean="0">
                <a:solidFill>
                  <a:srgbClr val="376092"/>
                </a:solidFill>
                <a:latin typeface="Tahoma" panose="020B0604030504040204" pitchFamily="34" charset="0"/>
                <a:ea typeface="Tahoma" panose="020B0604030504040204" pitchFamily="34" charset="0"/>
                <a:cs typeface="Tahoma" panose="020B0604030504040204" pitchFamily="34" charset="0"/>
              </a:rPr>
              <a:t>Up to 12 months for planning and start-up activities; </a:t>
            </a:r>
          </a:p>
          <a:p>
            <a:pPr marL="342900" indent="-342900">
              <a:buClr>
                <a:srgbClr val="1F497D"/>
              </a:buClr>
              <a:buFont typeface="Wingdings" panose="05000000000000000000" pitchFamily="2" charset="2"/>
              <a:buChar char="§"/>
            </a:pPr>
            <a:r>
              <a:rPr lang="en-US" altLang="en-US" sz="1200" dirty="0" smtClean="0">
                <a:solidFill>
                  <a:srgbClr val="376092"/>
                </a:solidFill>
                <a:latin typeface="Tahoma" panose="020B0604030504040204" pitchFamily="34" charset="0"/>
                <a:ea typeface="Tahoma" panose="020B0604030504040204" pitchFamily="34" charset="0"/>
                <a:cs typeface="Tahoma" panose="020B0604030504040204" pitchFamily="34" charset="0"/>
              </a:rPr>
              <a:t>At</a:t>
            </a:r>
            <a:r>
              <a:rPr lang="en-US" altLang="en-US" sz="1200" baseline="0" dirty="0" smtClean="0">
                <a:solidFill>
                  <a:srgbClr val="376092"/>
                </a:solidFill>
                <a:latin typeface="Tahoma" panose="020B0604030504040204" pitchFamily="34" charset="0"/>
                <a:ea typeface="Tahoma" panose="020B0604030504040204" pitchFamily="34" charset="0"/>
                <a:cs typeface="Tahoma" panose="020B0604030504040204" pitchFamily="34" charset="0"/>
              </a:rPr>
              <a:t> least </a:t>
            </a:r>
            <a:r>
              <a:rPr lang="en-US" altLang="en-US" sz="1200" dirty="0" smtClean="0">
                <a:solidFill>
                  <a:srgbClr val="376092"/>
                </a:solidFill>
                <a:latin typeface="Tahoma" panose="020B0604030504040204" pitchFamily="34" charset="0"/>
                <a:ea typeface="Tahoma" panose="020B0604030504040204" pitchFamily="34" charset="0"/>
                <a:cs typeface="Tahoma" panose="020B0604030504040204" pitchFamily="34" charset="0"/>
              </a:rPr>
              <a:t>24 months for implementation; and </a:t>
            </a:r>
          </a:p>
          <a:p>
            <a:pPr marL="342900" indent="-342900">
              <a:buClr>
                <a:srgbClr val="1F497D"/>
              </a:buClr>
              <a:buFont typeface="Wingdings" panose="05000000000000000000" pitchFamily="2" charset="2"/>
              <a:buChar char="§"/>
            </a:pPr>
            <a:r>
              <a:rPr lang="en-US" altLang="en-US" sz="1200" dirty="0" smtClean="0">
                <a:solidFill>
                  <a:srgbClr val="376092"/>
                </a:solidFill>
                <a:latin typeface="Tahoma" panose="020B0604030504040204" pitchFamily="34" charset="0"/>
                <a:ea typeface="Tahoma" panose="020B0604030504040204" pitchFamily="34" charset="0"/>
                <a:cs typeface="Tahoma" panose="020B0604030504040204" pitchFamily="34" charset="0"/>
              </a:rPr>
              <a:t>Up 12 months to complete evaluation activities.</a:t>
            </a:r>
            <a:endParaRPr lang="en-US" sz="1200" dirty="0" smtClean="0">
              <a:solidFill>
                <a:srgbClr val="376092"/>
              </a:solidFill>
              <a:latin typeface="Tahoma" panose="020B0604030504040204" pitchFamily="34" charset="0"/>
              <a:ea typeface="Tahoma" panose="020B0604030504040204" pitchFamily="34" charset="0"/>
              <a:cs typeface="Tahoma" panose="020B0604030504040204" pitchFamily="34" charset="0"/>
            </a:endParaRPr>
          </a:p>
          <a:p>
            <a:endParaRPr lang="en-US" dirty="0" smtClean="0"/>
          </a:p>
          <a:p>
            <a:endParaRPr lang="en-US" dirty="0" smtClean="0"/>
          </a:p>
          <a:p>
            <a:r>
              <a:rPr lang="en-US" dirty="0" smtClean="0"/>
              <a:t>These</a:t>
            </a:r>
            <a:r>
              <a:rPr lang="en-US" baseline="0" dirty="0" smtClean="0"/>
              <a:t> are the maximum lengths for each component – but p</a:t>
            </a:r>
            <a:r>
              <a:rPr lang="en-US" dirty="0" smtClean="0"/>
              <a:t>lease note that </a:t>
            </a:r>
            <a:r>
              <a:rPr lang="en-US" baseline="0" dirty="0" smtClean="0"/>
              <a:t>the final evaluation reports need to be produced by September 2019.  We also want to be clear though that there will no extensions permitted for these projects so that the final reports will be available in time for them to be used in a final analysis across all projects.</a:t>
            </a:r>
          </a:p>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394350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Charlotte: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Unlike the previous two rounds where there were</a:t>
            </a:r>
            <a:r>
              <a:rPr lang="en-US" b="0" baseline="0" dirty="0" smtClean="0"/>
              <a:t> three options (methodologies) that a grantee could use to assess project effectiveness, t</a:t>
            </a:r>
            <a:r>
              <a:rPr lang="en-US" altLang="en-US" sz="1200" dirty="0" smtClean="0">
                <a:solidFill>
                  <a:srgbClr val="1F497D"/>
                </a:solidFill>
                <a:ea typeface="Tahoma" panose="020B0604030504040204" pitchFamily="34" charset="0"/>
              </a:rPr>
              <a:t>his round  uses only one type</a:t>
            </a:r>
            <a:r>
              <a:rPr lang="en-US" altLang="en-US" sz="1200" baseline="0" dirty="0" smtClean="0">
                <a:solidFill>
                  <a:srgbClr val="1F497D"/>
                </a:solidFill>
                <a:ea typeface="Tahoma" panose="020B0604030504040204" pitchFamily="34" charset="0"/>
              </a:rPr>
              <a:t> for </a:t>
            </a:r>
            <a:r>
              <a:rPr lang="en-US" altLang="en-US" sz="1200" dirty="0" smtClean="0">
                <a:solidFill>
                  <a:srgbClr val="1F497D"/>
                </a:solidFill>
                <a:ea typeface="Tahoma" panose="020B0604030504040204" pitchFamily="34" charset="0"/>
              </a:rPr>
              <a:t>exploring innovative service delivery or system reforms – i.e., a  non-experimental approach (similar to the methodology in “Type A” projects in earlier rounds).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solidFill>
                <a:srgbClr val="1F497D"/>
              </a:solidFill>
              <a:ea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1F497D"/>
                </a:solidFill>
                <a:ea typeface="Tahoma" panose="020B0604030504040204" pitchFamily="34" charset="0"/>
              </a:rPr>
              <a:t>Then read the first bullet on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solidFill>
                <a:srgbClr val="1F497D"/>
              </a:solidFill>
              <a:ea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1F497D"/>
                </a:solidFill>
                <a:ea typeface="Tahoma" panose="020B0604030504040204" pitchFamily="34" charset="0"/>
              </a:rPr>
              <a:t>Next we will review the roles and</a:t>
            </a:r>
            <a:r>
              <a:rPr lang="en-US" altLang="en-US" sz="1200" baseline="0" dirty="0" smtClean="0">
                <a:solidFill>
                  <a:srgbClr val="1F497D"/>
                </a:solidFill>
                <a:ea typeface="Tahoma" panose="020B0604030504040204" pitchFamily="34" charset="0"/>
              </a:rPr>
              <a:t> responsibilities of different components of the grant.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solidFill>
                <a:srgbClr val="1F497D"/>
              </a:solidFill>
              <a:ea typeface="Tahoma" panose="020B0604030504040204" pitchFamily="34" charset="0"/>
            </a:endParaRPr>
          </a:p>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22163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Charlotte: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Everyone has a part to play in ensuring</a:t>
            </a:r>
            <a:r>
              <a:rPr lang="en-US" b="0" baseline="0" dirty="0" smtClean="0"/>
              <a:t> the success of WIF grant.</a:t>
            </a:r>
            <a:endParaRPr lang="en-US" altLang="en-US" sz="1200" baseline="0" dirty="0" smtClean="0">
              <a:solidFill>
                <a:srgbClr val="1F497D"/>
              </a:solidFill>
              <a:ea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solidFill>
                <a:srgbClr val="1F497D"/>
              </a:solidFill>
              <a:ea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 will discuss</a:t>
            </a:r>
            <a:r>
              <a:rPr lang="en-US" b="0" baseline="0" dirty="0" smtClean="0"/>
              <a:t> the roles and responsibilities of the varying ETA National Office staff, the ETA Regional Office staff, as well as our expectations of you as a grantee/recipient of federal dollars.</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2216398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38400"/>
            <a:ext cx="7315200" cy="1500187"/>
          </a:xfrm>
        </p:spPr>
        <p:txBody>
          <a:bodyPr anchor="ctr"/>
          <a:lstStyle>
            <a:lvl1pPr marL="0" indent="0" algn="r">
              <a:buNone/>
              <a:defRPr sz="3600">
                <a:solidFill>
                  <a:schemeClr val="tx1">
                    <a:tint val="75000"/>
                  </a:schemeClr>
                </a:solidFill>
                <a:latin typeface="Franklin Gothic Medium" panose="020B06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taaccct_banner.jpg"/>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2493" b="-11583"/>
          <a:stretch>
            <a:fillRect/>
          </a:stretch>
        </p:blipFill>
        <p:spPr bwMode="auto">
          <a:xfrm rot="16200000">
            <a:off x="-3056950" y="3056951"/>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body" idx="10"/>
          </p:nvPr>
        </p:nvSpPr>
        <p:spPr>
          <a:xfrm>
            <a:off x="914401" y="4824413"/>
            <a:ext cx="7315200" cy="1500187"/>
          </a:xfrm>
        </p:spPr>
        <p:txBody>
          <a:bodyPr anchor="ctr">
            <a:normAutofit/>
          </a:bodyPr>
          <a:lstStyle/>
          <a:p>
            <a:pPr marL="0" indent="0" algn="r">
              <a:spcBef>
                <a:spcPts val="0"/>
              </a:spcBef>
              <a:buNone/>
            </a:pPr>
            <a:r>
              <a:rPr lang="en-US" sz="2000" b="1" dirty="0" smtClean="0">
                <a:solidFill>
                  <a:schemeClr val="tx1">
                    <a:lumMod val="75000"/>
                    <a:lumOff val="25000"/>
                  </a:schemeClr>
                </a:solidFill>
              </a:rPr>
              <a:t>Sharon Leu</a:t>
            </a:r>
          </a:p>
          <a:p>
            <a:pPr marL="0" indent="0" algn="r">
              <a:spcBef>
                <a:spcPts val="0"/>
              </a:spcBef>
              <a:buNone/>
            </a:pPr>
            <a:r>
              <a:rPr lang="en-US" sz="2000" dirty="0" smtClean="0">
                <a:solidFill>
                  <a:schemeClr val="tx1">
                    <a:lumMod val="75000"/>
                    <a:lumOff val="25000"/>
                  </a:schemeClr>
                </a:solidFill>
              </a:rPr>
              <a:t>Workforce Analyst</a:t>
            </a:r>
            <a:endParaRPr lang="en-US" sz="2000" dirty="0">
              <a:solidFill>
                <a:schemeClr val="tx1">
                  <a:lumMod val="75000"/>
                  <a:lumOff val="25000"/>
                </a:schemeClr>
              </a:solidFill>
            </a:endParaRP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Tree>
    <p:extLst>
      <p:ext uri="{BB962C8B-B14F-4D97-AF65-F5344CB8AC3E}">
        <p14:creationId xmlns:p14="http://schemas.microsoft.com/office/powerpoint/2010/main" val="111065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 id="2147483683" r:id="rId9"/>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oleta.gov/gran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ol.gov/dol/gra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WIF@abtassoc.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Workforce.innovation@dol.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mailto:WIF@abtassoc.com"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doleta.gov/grants/docs/ETA-9130-straightSF269grants.pdf" TargetMode="External"/><Relationship Id="rId3" Type="http://schemas.openxmlformats.org/officeDocument/2006/relationships/image" Target="../media/image16.png"/><Relationship Id="rId7" Type="http://schemas.openxmlformats.org/officeDocument/2006/relationships/hyperlink" Target="http://www.workforce3one.org/view/300091483384998943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workforce3one.org/view/3000914831758578573" TargetMode="External"/><Relationship Id="rId5" Type="http://schemas.openxmlformats.org/officeDocument/2006/relationships/hyperlink" Target="http://www.workforce3one.org/view/3000914758141611670" TargetMode="External"/><Relationship Id="rId4" Type="http://schemas.openxmlformats.org/officeDocument/2006/relationships/hyperlink" Target="http://etareporting.workforce3one.org/" TargetMode="External"/><Relationship Id="rId9" Type="http://schemas.openxmlformats.org/officeDocument/2006/relationships/hyperlink" Target="http://www.doleta.gov/workforce_innovation/resources.cf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KqnzN2NjcgCFUUXkgodplYN3w&amp;url=http://www.theconnectedclinician.com/the-paradox-of-innovation-overcoming-resistance-to-change/&amp;psig=AFQjCNH7YuWUEcYs5Suml6c-5MsXnQhitQ&amp;ust=144309600244997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normAutofit/>
          </a:bodyPr>
          <a:lstStyle/>
          <a:p>
            <a:pPr>
              <a:spcAft>
                <a:spcPts val="2000"/>
              </a:spcAft>
              <a:defRPr/>
            </a:pPr>
            <a:r>
              <a:rPr lang="en-US" dirty="0">
                <a:solidFill>
                  <a:srgbClr val="376092"/>
                </a:solidFill>
                <a:effectLst>
                  <a:outerShdw blurRad="38100" dist="38100" dir="2700000" algn="tl">
                    <a:srgbClr val="C0C0C0"/>
                  </a:outerShdw>
                </a:effectLst>
              </a:rPr>
              <a:t>Workforce Innovation Fund </a:t>
            </a:r>
            <a:br>
              <a:rPr lang="en-US" dirty="0">
                <a:solidFill>
                  <a:srgbClr val="376092"/>
                </a:solidFill>
                <a:effectLst>
                  <a:outerShdw blurRad="38100" dist="38100" dir="2700000" algn="tl">
                    <a:srgbClr val="C0C0C0"/>
                  </a:outerShdw>
                </a:effectLst>
              </a:rPr>
            </a:br>
            <a:r>
              <a:rPr lang="en-US" dirty="0">
                <a:solidFill>
                  <a:srgbClr val="376092"/>
                </a:solidFill>
                <a:effectLst>
                  <a:outerShdw blurRad="38100" dist="38100" dir="2700000" algn="tl">
                    <a:srgbClr val="C0C0C0"/>
                  </a:outerShdw>
                </a:effectLst>
              </a:rPr>
              <a:t>Round </a:t>
            </a:r>
            <a:r>
              <a:rPr lang="en-US" dirty="0" smtClean="0">
                <a:solidFill>
                  <a:srgbClr val="376092"/>
                </a:solidFill>
                <a:effectLst>
                  <a:outerShdw blurRad="38100" dist="38100" dir="2700000" algn="tl">
                    <a:srgbClr val="C0C0C0"/>
                  </a:outerShdw>
                </a:effectLst>
              </a:rPr>
              <a:t>3</a:t>
            </a:r>
            <a:r>
              <a:rPr lang="en-US" dirty="0">
                <a:solidFill>
                  <a:srgbClr val="376092"/>
                </a:solidFill>
                <a:effectLst>
                  <a:outerShdw blurRad="38100" dist="38100" dir="2700000" algn="tl">
                    <a:srgbClr val="C0C0C0"/>
                  </a:outerShdw>
                </a:effectLst>
              </a:rPr>
              <a:t/>
            </a:r>
            <a:br>
              <a:rPr lang="en-US" dirty="0">
                <a:solidFill>
                  <a:srgbClr val="376092"/>
                </a:solidFill>
                <a:effectLst>
                  <a:outerShdw blurRad="38100" dist="38100" dir="2700000" algn="tl">
                    <a:srgbClr val="C0C0C0"/>
                  </a:outerShdw>
                </a:effectLst>
              </a:rPr>
            </a:br>
            <a:r>
              <a:rPr lang="en-US" dirty="0" smtClean="0">
                <a:solidFill>
                  <a:srgbClr val="376092"/>
                </a:solidFill>
                <a:effectLst>
                  <a:outerShdw blurRad="38100" dist="38100" dir="2700000" algn="tl">
                    <a:srgbClr val="C0C0C0"/>
                  </a:outerShdw>
                </a:effectLst>
              </a:rPr>
              <a:t>Grantee </a:t>
            </a:r>
            <a:r>
              <a:rPr lang="en-US" dirty="0">
                <a:solidFill>
                  <a:srgbClr val="376092"/>
                </a:solidFill>
                <a:effectLst>
                  <a:outerShdw blurRad="38100" dist="38100" dir="2700000" algn="tl">
                    <a:srgbClr val="C0C0C0"/>
                  </a:outerShdw>
                </a:effectLst>
              </a:rPr>
              <a:t>Orientation</a:t>
            </a:r>
          </a:p>
        </p:txBody>
      </p:sp>
      <p:sp>
        <p:nvSpPr>
          <p:cNvPr id="3" name="Subtitle 2"/>
          <p:cNvSpPr>
            <a:spLocks noGrp="1"/>
          </p:cNvSpPr>
          <p:nvPr>
            <p:ph type="subTitle" idx="1"/>
          </p:nvPr>
        </p:nvSpPr>
        <p:spPr>
          <a:xfrm>
            <a:off x="4114800" y="4572000"/>
            <a:ext cx="5029200" cy="1752600"/>
          </a:xfrm>
        </p:spPr>
        <p:txBody>
          <a:bodyPr anchor="t" anchorCtr="0">
            <a:noAutofit/>
          </a:bodyPr>
          <a:lstStyle/>
          <a:p>
            <a:pPr algn="l"/>
            <a:r>
              <a:rPr lang="en-US" sz="1800" dirty="0" smtClean="0">
                <a:ln w="17780" cmpd="sng">
                  <a:noFill/>
                  <a:prstDash val="solid"/>
                  <a:miter lim="800000"/>
                </a:ln>
                <a:ea typeface="+mj-ea"/>
              </a:rPr>
              <a:t>Webinar Date: </a:t>
            </a:r>
            <a:r>
              <a:rPr lang="en-US" sz="1600" dirty="0" smtClean="0">
                <a:ln w="17780" cmpd="sng">
                  <a:noFill/>
                  <a:prstDash val="solid"/>
                  <a:miter lim="800000"/>
                </a:ln>
                <a:solidFill>
                  <a:schemeClr val="accent1">
                    <a:lumMod val="50000"/>
                  </a:schemeClr>
                </a:solidFill>
                <a:ea typeface="+mj-ea"/>
              </a:rPr>
              <a:t>October 15, 2015, 2:00 p.m. EST</a:t>
            </a:r>
          </a:p>
          <a:p>
            <a:pPr algn="l">
              <a:spcBef>
                <a:spcPts val="300"/>
              </a:spcBef>
            </a:pPr>
            <a:r>
              <a:rPr lang="en-US" sz="1800" dirty="0" smtClean="0">
                <a:ln w="17780" cmpd="sng">
                  <a:noFill/>
                  <a:prstDash val="solid"/>
                  <a:miter lim="800000"/>
                </a:ln>
                <a:ea typeface="+mj-ea"/>
              </a:rPr>
              <a:t>Presented </a:t>
            </a:r>
            <a:r>
              <a:rPr lang="en-US" sz="1800" dirty="0">
                <a:ln w="17780" cmpd="sng">
                  <a:noFill/>
                  <a:prstDash val="solid"/>
                  <a:miter lim="800000"/>
                </a:ln>
                <a:ea typeface="+mj-ea"/>
              </a:rPr>
              <a:t>b</a:t>
            </a:r>
            <a:r>
              <a:rPr lang="en-US" sz="1800" dirty="0" smtClean="0">
                <a:ln w="17780" cmpd="sng">
                  <a:noFill/>
                  <a:prstDash val="solid"/>
                  <a:miter lim="800000"/>
                </a:ln>
                <a:ea typeface="+mj-ea"/>
              </a:rPr>
              <a:t>y:  </a:t>
            </a:r>
            <a:r>
              <a:rPr lang="en-US" sz="1600" dirty="0" smtClean="0">
                <a:ln w="17780" cmpd="sng">
                  <a:noFill/>
                  <a:prstDash val="solid"/>
                  <a:miter lim="800000"/>
                </a:ln>
                <a:ea typeface="+mj-ea"/>
              </a:rPr>
              <a:t>Workforce Innovation Fund   Team</a:t>
            </a:r>
          </a:p>
          <a:p>
            <a:pPr algn="l">
              <a:spcBef>
                <a:spcPts val="300"/>
              </a:spcBef>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a:xfrm>
            <a:off x="457200" y="1371600"/>
            <a:ext cx="7924800" cy="4525963"/>
          </a:xfrm>
        </p:spPr>
        <p:txBody>
          <a:bodyPr>
            <a:normAutofit fontScale="92500" lnSpcReduction="20000"/>
          </a:bodyPr>
          <a:lstStyle/>
          <a:p>
            <a:pPr>
              <a:spcBef>
                <a:spcPts val="0"/>
              </a:spcBef>
              <a:buNone/>
              <a:defRPr/>
            </a:pPr>
            <a:r>
              <a:rPr lang="en-US" sz="2200" b="1" dirty="0"/>
              <a:t>Employment and Training Administration (ETA</a:t>
            </a:r>
            <a:r>
              <a:rPr lang="en-US" sz="2200" b="1" dirty="0" smtClean="0"/>
              <a:t>)</a:t>
            </a:r>
          </a:p>
          <a:p>
            <a:pPr>
              <a:spcBef>
                <a:spcPts val="0"/>
              </a:spcBef>
              <a:buNone/>
              <a:defRPr/>
            </a:pPr>
            <a:endParaRPr lang="en-US" sz="2200" b="1" dirty="0"/>
          </a:p>
          <a:p>
            <a:pPr marL="400050" lvl="1" indent="0">
              <a:spcBef>
                <a:spcPts val="0"/>
              </a:spcBef>
              <a:buNone/>
              <a:defRPr/>
            </a:pPr>
            <a:r>
              <a:rPr lang="en-US" sz="1800" u="sng" dirty="0"/>
              <a:t>National Office</a:t>
            </a:r>
          </a:p>
          <a:p>
            <a:pPr marL="857250" lvl="1" indent="-457200">
              <a:spcBef>
                <a:spcPts val="0"/>
              </a:spcBef>
              <a:buFont typeface="Arial" charset="0"/>
              <a:buChar char="•"/>
              <a:defRPr/>
            </a:pPr>
            <a:r>
              <a:rPr lang="en-US" sz="1800" b="1" dirty="0" smtClean="0"/>
              <a:t>Program Office </a:t>
            </a:r>
            <a:r>
              <a:rPr lang="en-US" sz="1800" dirty="0" smtClean="0"/>
              <a:t>-- </a:t>
            </a:r>
            <a:r>
              <a:rPr lang="en-US" sz="1800" dirty="0"/>
              <a:t>Division of WIOA </a:t>
            </a:r>
            <a:r>
              <a:rPr lang="en-US" altLang="en-US" sz="1800" dirty="0"/>
              <a:t>Adult Services and Workforce System</a:t>
            </a:r>
            <a:r>
              <a:rPr lang="en-US" sz="1800" dirty="0" smtClean="0"/>
              <a:t>s </a:t>
            </a:r>
            <a:r>
              <a:rPr lang="en-US" sz="1800" dirty="0"/>
              <a:t>(</a:t>
            </a:r>
            <a:r>
              <a:rPr lang="en-US" sz="1800" dirty="0" smtClean="0"/>
              <a:t>DWASWS) </a:t>
            </a:r>
          </a:p>
          <a:p>
            <a:pPr marL="400050" lvl="1" indent="0">
              <a:spcBef>
                <a:spcPts val="0"/>
              </a:spcBef>
              <a:buNone/>
              <a:defRPr/>
            </a:pPr>
            <a:r>
              <a:rPr lang="en-US" sz="1800" dirty="0" smtClean="0"/>
              <a:t> </a:t>
            </a:r>
          </a:p>
          <a:p>
            <a:pPr marL="1257300" lvl="2" indent="-457200">
              <a:spcBef>
                <a:spcPts val="0"/>
              </a:spcBef>
              <a:buFont typeface="Courier New" panose="02070309020205020404" pitchFamily="49" charset="0"/>
              <a:buChar char="o"/>
              <a:defRPr/>
            </a:pPr>
            <a:r>
              <a:rPr lang="en-US" sz="1600" b="1" dirty="0"/>
              <a:t>Division of Research and Evaluation </a:t>
            </a:r>
            <a:r>
              <a:rPr lang="en-US" sz="1600" dirty="0"/>
              <a:t>(DRE) -- in the Office of Policy Development and Research (OPDR)</a:t>
            </a:r>
            <a:endParaRPr lang="en-US" sz="1600" u="sng" dirty="0"/>
          </a:p>
          <a:p>
            <a:pPr marL="1257300" lvl="2" indent="-457200">
              <a:spcBef>
                <a:spcPts val="0"/>
              </a:spcBef>
              <a:buFont typeface="Courier New" panose="02070309020205020404" pitchFamily="49" charset="0"/>
              <a:buChar char="o"/>
              <a:defRPr/>
            </a:pPr>
            <a:r>
              <a:rPr lang="en-US" sz="1600" b="1" dirty="0" smtClean="0"/>
              <a:t>Technical Assistance Team </a:t>
            </a:r>
            <a:r>
              <a:rPr lang="en-US" sz="1600" dirty="0" smtClean="0"/>
              <a:t>– Maher and Maher, Jobs for the Future</a:t>
            </a:r>
          </a:p>
          <a:p>
            <a:pPr marL="800100" lvl="2" indent="0">
              <a:spcBef>
                <a:spcPts val="0"/>
              </a:spcBef>
              <a:buNone/>
              <a:defRPr/>
            </a:pPr>
            <a:endParaRPr lang="en-US" sz="1600" dirty="0"/>
          </a:p>
          <a:p>
            <a:pPr marL="857250" lvl="1" indent="-457200">
              <a:spcBef>
                <a:spcPts val="0"/>
              </a:spcBef>
              <a:buFont typeface="Arial" charset="0"/>
              <a:buChar char="•"/>
              <a:defRPr/>
            </a:pPr>
            <a:r>
              <a:rPr lang="en-US" sz="1800" b="1" dirty="0" smtClean="0"/>
              <a:t>Grants </a:t>
            </a:r>
            <a:r>
              <a:rPr lang="en-US" sz="1800" b="1" dirty="0"/>
              <a:t>Office </a:t>
            </a:r>
            <a:r>
              <a:rPr lang="en-US" sz="1800" dirty="0"/>
              <a:t>– Office of Grants Management (OGM</a:t>
            </a:r>
            <a:r>
              <a:rPr lang="en-US" sz="1800" dirty="0" smtClean="0"/>
              <a:t>)</a:t>
            </a:r>
          </a:p>
          <a:p>
            <a:pPr marL="400050" lvl="1" indent="0">
              <a:spcBef>
                <a:spcPts val="0"/>
              </a:spcBef>
              <a:buNone/>
              <a:defRPr/>
            </a:pPr>
            <a:endParaRPr lang="en-US" sz="1800" dirty="0"/>
          </a:p>
          <a:p>
            <a:pPr marL="400050" lvl="1" indent="0">
              <a:spcBef>
                <a:spcPts val="0"/>
              </a:spcBef>
              <a:buNone/>
              <a:defRPr/>
            </a:pPr>
            <a:r>
              <a:rPr lang="en-US" sz="1800" u="sng" dirty="0" smtClean="0"/>
              <a:t>Regional </a:t>
            </a:r>
            <a:r>
              <a:rPr lang="en-US" sz="1800" u="sng" dirty="0"/>
              <a:t>Office</a:t>
            </a:r>
          </a:p>
          <a:p>
            <a:pPr marL="857250" lvl="1" indent="-457200">
              <a:spcBef>
                <a:spcPts val="0"/>
              </a:spcBef>
              <a:buFont typeface="Arial" charset="0"/>
              <a:buChar char="•"/>
              <a:defRPr/>
            </a:pPr>
            <a:r>
              <a:rPr lang="en-US" sz="1800" dirty="0"/>
              <a:t>Federal Project Officer (FPO</a:t>
            </a:r>
            <a:r>
              <a:rPr lang="en-US" sz="1800" dirty="0" smtClean="0"/>
              <a:t>)</a:t>
            </a:r>
          </a:p>
          <a:p>
            <a:pPr marL="400050" lvl="1" indent="0">
              <a:spcBef>
                <a:spcPts val="0"/>
              </a:spcBef>
              <a:buNone/>
              <a:defRPr/>
            </a:pPr>
            <a:endParaRPr lang="en-US" sz="1800" u="sng" dirty="0" smtClean="0"/>
          </a:p>
          <a:p>
            <a:pPr marL="400050" lvl="1" indent="0">
              <a:spcBef>
                <a:spcPts val="0"/>
              </a:spcBef>
              <a:buNone/>
              <a:defRPr/>
            </a:pPr>
            <a:r>
              <a:rPr lang="en-US" sz="1800" u="sng" dirty="0" smtClean="0"/>
              <a:t>WIF Grantee</a:t>
            </a:r>
            <a:endParaRPr lang="en-US" sz="1800" u="sng" dirty="0"/>
          </a:p>
          <a:p>
            <a:pPr marL="0" indent="0">
              <a:spcBef>
                <a:spcPts val="0"/>
              </a:spcBef>
              <a:buNone/>
              <a:defRPr/>
            </a:pPr>
            <a:endParaRPr lang="en-US" sz="2200" dirty="0"/>
          </a:p>
          <a:p>
            <a:pPr marL="457200" indent="-457200">
              <a:spcBef>
                <a:spcPts val="0"/>
              </a:spcBef>
              <a:buFont typeface="Arial" charset="0"/>
              <a:buChar char="•"/>
              <a:defRPr/>
            </a:pPr>
            <a:endParaRPr lang="en-US" sz="2200"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dirty="0"/>
          </a:p>
        </p:txBody>
      </p:sp>
    </p:spTree>
    <p:extLst>
      <p:ext uri="{BB962C8B-B14F-4D97-AF65-F5344CB8AC3E}">
        <p14:creationId xmlns:p14="http://schemas.microsoft.com/office/powerpoint/2010/main" val="1793716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5"/>
            <a:ext cx="9144000" cy="1066800"/>
          </a:xfrm>
        </p:spPr>
        <p:txBody>
          <a:bodyPr rtlCol="0"/>
          <a:lstStyle/>
          <a:p>
            <a:pPr fontAlgn="auto">
              <a:spcAft>
                <a:spcPts val="0"/>
              </a:spcAft>
              <a:defRPr/>
            </a:pPr>
            <a:r>
              <a:rPr lang="en-US" dirty="0" smtClean="0"/>
              <a:t>National Office – DWASWS</a:t>
            </a:r>
            <a:endParaRPr lang="en-US" dirty="0"/>
          </a:p>
        </p:txBody>
      </p:sp>
      <p:sp>
        <p:nvSpPr>
          <p:cNvPr id="3" name="Content Placeholder 2"/>
          <p:cNvSpPr>
            <a:spLocks noGrp="1"/>
          </p:cNvSpPr>
          <p:nvPr>
            <p:ph idx="1"/>
          </p:nvPr>
        </p:nvSpPr>
        <p:spPr>
          <a:ln>
            <a:solidFill>
              <a:schemeClr val="accent1"/>
            </a:solidFill>
          </a:ln>
        </p:spPr>
        <p:txBody>
          <a:bodyPr rtlCol="0">
            <a:normAutofit/>
          </a:bodyPr>
          <a:lstStyle/>
          <a:p>
            <a:pPr algn="ctr" fontAlgn="auto">
              <a:spcBef>
                <a:spcPts val="600"/>
              </a:spcBef>
              <a:spcAft>
                <a:spcPts val="1200"/>
              </a:spcAft>
              <a:buFont typeface="Arial" pitchFamily="34" charset="0"/>
              <a:buNone/>
              <a:defRPr/>
            </a:pPr>
            <a:r>
              <a:rPr lang="en-US" sz="2200" dirty="0" smtClean="0"/>
              <a:t>The </a:t>
            </a:r>
            <a:r>
              <a:rPr lang="en-US" sz="2200" u="sng" dirty="0" smtClean="0"/>
              <a:t>Program Office</a:t>
            </a:r>
            <a:r>
              <a:rPr lang="en-US" sz="2200" dirty="0" smtClean="0"/>
              <a:t> has several functions:</a:t>
            </a:r>
          </a:p>
          <a:p>
            <a:pPr marL="342900" lvl="1" indent="-342900" fontAlgn="auto">
              <a:spcAft>
                <a:spcPts val="0"/>
              </a:spcAft>
              <a:defRPr/>
            </a:pPr>
            <a:r>
              <a:rPr lang="en-US" sz="2200" dirty="0" smtClean="0"/>
              <a:t>Support Federal Project Officers (FPOs)</a:t>
            </a:r>
          </a:p>
          <a:p>
            <a:pPr marL="342900" lvl="1" indent="-342900" fontAlgn="auto">
              <a:spcAft>
                <a:spcPts val="0"/>
              </a:spcAft>
              <a:defRPr/>
            </a:pPr>
            <a:r>
              <a:rPr lang="en-US" sz="2200" dirty="0" smtClean="0"/>
              <a:t>Provide Technical Assistance (TA)</a:t>
            </a:r>
          </a:p>
          <a:p>
            <a:pPr marL="342900" lvl="1" indent="-342900" fontAlgn="auto">
              <a:spcAft>
                <a:spcPts val="0"/>
              </a:spcAft>
              <a:defRPr/>
            </a:pPr>
            <a:r>
              <a:rPr lang="en-US" sz="2200" dirty="0" smtClean="0"/>
              <a:t>Create peer learning opportunities</a:t>
            </a:r>
          </a:p>
          <a:p>
            <a:pPr marL="342900" lvl="1" indent="-342900" fontAlgn="auto">
              <a:spcAft>
                <a:spcPts val="0"/>
              </a:spcAft>
              <a:defRPr/>
            </a:pPr>
            <a:r>
              <a:rPr lang="en-US" sz="2200" dirty="0" smtClean="0"/>
              <a:t>Collect performance data</a:t>
            </a:r>
          </a:p>
          <a:p>
            <a:pPr marL="342900" lvl="1" indent="-342900" fontAlgn="auto">
              <a:spcAft>
                <a:spcPts val="0"/>
              </a:spcAft>
              <a:defRPr/>
            </a:pPr>
            <a:r>
              <a:rPr lang="en-US" sz="2200" dirty="0" smtClean="0"/>
              <a:t>Review grant modifications</a:t>
            </a:r>
          </a:p>
          <a:p>
            <a:pPr marL="342900" lvl="1" indent="-342900" fontAlgn="auto">
              <a:spcAft>
                <a:spcPts val="0"/>
              </a:spcAft>
              <a:defRPr/>
            </a:pPr>
            <a:r>
              <a:rPr lang="en-US" sz="2200" dirty="0" smtClean="0"/>
              <a:t>Periodically requests information about your grant</a:t>
            </a: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208387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fontAlgn="auto">
              <a:spcAft>
                <a:spcPts val="0"/>
              </a:spcAft>
              <a:defRPr/>
            </a:pPr>
            <a:r>
              <a:rPr lang="en-US" dirty="0" smtClean="0"/>
              <a:t>National Office – OGM </a:t>
            </a:r>
            <a:endParaRPr lang="en-US" dirty="0"/>
          </a:p>
        </p:txBody>
      </p:sp>
      <p:sp>
        <p:nvSpPr>
          <p:cNvPr id="3" name="Content Placeholder 2"/>
          <p:cNvSpPr>
            <a:spLocks noGrp="1"/>
          </p:cNvSpPr>
          <p:nvPr>
            <p:ph idx="1"/>
          </p:nvPr>
        </p:nvSpPr>
        <p:spPr/>
        <p:txBody>
          <a:bodyPr rtlCol="0">
            <a:normAutofit lnSpcReduction="10000"/>
          </a:bodyPr>
          <a:lstStyle/>
          <a:p>
            <a:pPr>
              <a:spcAft>
                <a:spcPts val="0"/>
              </a:spcAft>
              <a:buNone/>
              <a:defRPr/>
            </a:pPr>
            <a:r>
              <a:rPr lang="en-US" sz="2400" dirty="0"/>
              <a:t>The </a:t>
            </a:r>
            <a:r>
              <a:rPr lang="en-US" sz="2400" u="sng" dirty="0"/>
              <a:t>Office of Grants Management (OGM</a:t>
            </a:r>
            <a:r>
              <a:rPr lang="en-US" sz="2400" dirty="0"/>
              <a:t>) </a:t>
            </a:r>
            <a:r>
              <a:rPr lang="en-US" sz="2400" dirty="0" smtClean="0"/>
              <a:t>provides </a:t>
            </a:r>
            <a:r>
              <a:rPr lang="en-US" sz="2400" dirty="0"/>
              <a:t>guidance on policy </a:t>
            </a:r>
            <a:r>
              <a:rPr lang="en-US" sz="2400" dirty="0" smtClean="0"/>
              <a:t>issues; provides training </a:t>
            </a:r>
            <a:r>
              <a:rPr lang="en-US" sz="2400" dirty="0"/>
              <a:t>on fiscal and </a:t>
            </a:r>
            <a:r>
              <a:rPr lang="en-US" sz="2400" dirty="0" smtClean="0"/>
              <a:t>administrative grant </a:t>
            </a:r>
            <a:r>
              <a:rPr lang="en-US" sz="2400" dirty="0"/>
              <a:t>requirements.</a:t>
            </a:r>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r>
              <a:rPr lang="en-US" sz="2400" dirty="0" smtClean="0"/>
              <a:t>The </a:t>
            </a:r>
            <a:r>
              <a:rPr lang="en-US" sz="2400" u="sng" dirty="0" smtClean="0"/>
              <a:t>Grant Officer</a:t>
            </a:r>
            <a:r>
              <a:rPr lang="en-US" sz="2400" dirty="0" smtClean="0"/>
              <a:t>  </a:t>
            </a:r>
            <a:endParaRPr lang="en-US" sz="3600" dirty="0" smtClean="0"/>
          </a:p>
          <a:p>
            <a:pPr lvl="1" fontAlgn="auto">
              <a:spcBef>
                <a:spcPts val="600"/>
              </a:spcBef>
              <a:spcAft>
                <a:spcPts val="0"/>
              </a:spcAft>
              <a:buFont typeface="Arial" pitchFamily="34" charset="0"/>
              <a:buChar char="–"/>
              <a:defRPr/>
            </a:pPr>
            <a:r>
              <a:rPr lang="en-US" sz="2200" dirty="0" smtClean="0"/>
              <a:t>Approves and maintains official grant documents such as modifications, no-cost extensions, and other relevant grant requirements</a:t>
            </a:r>
          </a:p>
          <a:p>
            <a:pPr lvl="1" fontAlgn="auto">
              <a:spcBef>
                <a:spcPts val="600"/>
              </a:spcBef>
              <a:spcAft>
                <a:spcPts val="0"/>
              </a:spcAft>
              <a:buFont typeface="Arial" pitchFamily="34" charset="0"/>
              <a:buChar char="–"/>
              <a:defRPr/>
            </a:pPr>
            <a:endParaRPr lang="en-US" sz="2200" dirty="0"/>
          </a:p>
          <a:p>
            <a:pPr lvl="1" fontAlgn="auto">
              <a:spcAft>
                <a:spcPts val="0"/>
              </a:spcAft>
              <a:buFont typeface="Arial" pitchFamily="34" charset="0"/>
              <a:buChar char="–"/>
              <a:defRPr/>
            </a:pPr>
            <a:r>
              <a:rPr lang="en-US" sz="2200" b="1" dirty="0" smtClean="0"/>
              <a:t>ETA Grant Officer for WIF</a:t>
            </a:r>
            <a:r>
              <a:rPr lang="en-US" sz="2200" dirty="0" smtClean="0"/>
              <a:t>:  Donna Kelly</a:t>
            </a:r>
          </a:p>
          <a:p>
            <a:pPr marL="0" lvl="1" indent="0" fontAlgn="auto">
              <a:spcAft>
                <a:spcPts val="0"/>
              </a:spcAft>
              <a:buFont typeface="Arial" pitchFamily="34" charset="0"/>
              <a:buNone/>
              <a:defRPr/>
            </a:pPr>
            <a:endParaRPr lang="en-US" sz="2200" dirty="0" smtClean="0"/>
          </a:p>
          <a:p>
            <a:pPr fontAlgn="auto">
              <a:spcAft>
                <a:spcPts val="0"/>
              </a:spcAft>
              <a:buFont typeface="Arial" pitchFamily="34" charset="0"/>
              <a:buNone/>
              <a:defRPr/>
            </a:pPr>
            <a:r>
              <a:rPr lang="en-US" sz="2400" dirty="0" smtClean="0"/>
              <a:t>	</a:t>
            </a:r>
            <a:endParaRPr lang="en-US" sz="3600" dirty="0"/>
          </a:p>
        </p:txBody>
      </p:sp>
    </p:spTree>
    <p:extLst>
      <p:ext uri="{BB962C8B-B14F-4D97-AF65-F5344CB8AC3E}">
        <p14:creationId xmlns:p14="http://schemas.microsoft.com/office/powerpoint/2010/main" val="3399971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t>Technical Assistance Provider</a:t>
            </a:r>
            <a:endParaRPr lang="en-US" dirty="0"/>
          </a:p>
        </p:txBody>
      </p:sp>
      <p:sp>
        <p:nvSpPr>
          <p:cNvPr id="3" name="Content Placeholder 2"/>
          <p:cNvSpPr>
            <a:spLocks noGrp="1"/>
          </p:cNvSpPr>
          <p:nvPr>
            <p:ph idx="1"/>
          </p:nvPr>
        </p:nvSpPr>
        <p:spPr/>
        <p:txBody>
          <a:bodyPr rtlCol="0">
            <a:normAutofit/>
          </a:bodyPr>
          <a:lstStyle/>
          <a:p>
            <a:pPr fontAlgn="auto">
              <a:spcBef>
                <a:spcPts val="0"/>
              </a:spcBef>
              <a:spcAft>
                <a:spcPts val="1200"/>
              </a:spcAft>
              <a:buFont typeface="Arial" panose="020B0604020202020204" pitchFamily="34" charset="0"/>
              <a:buChar char="•"/>
              <a:defRPr/>
            </a:pPr>
            <a:r>
              <a:rPr lang="en-US" sz="2400" b="0" dirty="0" smtClean="0"/>
              <a:t>Technical assistance for grantees offered </a:t>
            </a:r>
            <a:r>
              <a:rPr lang="en-US" sz="2400" b="0" dirty="0"/>
              <a:t>by </a:t>
            </a:r>
            <a:r>
              <a:rPr lang="en-US" sz="2400" b="0" dirty="0" smtClean="0"/>
              <a:t>Maher &amp; Maher, in partnership with Jobs for the Future</a:t>
            </a:r>
            <a:endParaRPr lang="en-US" sz="2400" b="0" dirty="0"/>
          </a:p>
          <a:p>
            <a:pPr>
              <a:spcBef>
                <a:spcPts val="0"/>
              </a:spcBef>
              <a:spcAft>
                <a:spcPts val="1200"/>
              </a:spcAft>
              <a:defRPr/>
            </a:pPr>
            <a:r>
              <a:rPr lang="en-US" sz="2400" b="0" dirty="0" smtClean="0"/>
              <a:t>Core activities include </a:t>
            </a:r>
            <a:r>
              <a:rPr lang="en-US" sz="2400" dirty="0"/>
              <a:t>coaching; peer </a:t>
            </a:r>
            <a:r>
              <a:rPr lang="en-US" sz="2400" dirty="0" smtClean="0"/>
              <a:t>learning exchanges</a:t>
            </a:r>
            <a:r>
              <a:rPr lang="en-US" sz="2400" dirty="0"/>
              <a:t>; </a:t>
            </a:r>
            <a:r>
              <a:rPr lang="en-US" sz="2400" dirty="0" smtClean="0"/>
              <a:t>in-person </a:t>
            </a:r>
            <a:r>
              <a:rPr lang="en-US" sz="2400" b="0" dirty="0"/>
              <a:t>and virtual convenings; </a:t>
            </a:r>
            <a:r>
              <a:rPr lang="en-US" sz="2400" b="0" dirty="0" smtClean="0"/>
              <a:t>virtual and online resources, capture and disseminate grantee learning and products</a:t>
            </a:r>
            <a:endParaRPr lang="en-US" sz="2400" b="0" dirty="0"/>
          </a:p>
          <a:p>
            <a:pPr fontAlgn="auto">
              <a:spcBef>
                <a:spcPts val="0"/>
              </a:spcBef>
              <a:spcAft>
                <a:spcPts val="1200"/>
              </a:spcAft>
              <a:defRPr/>
            </a:pPr>
            <a:r>
              <a:rPr lang="en-US" sz="2400" b="0" dirty="0" smtClean="0"/>
              <a:t>TA team includes Rebecca Livingston, Linda Lawson, Lynn Bajorek, Nate Anderson and Tara Smith</a:t>
            </a:r>
          </a:p>
          <a:p>
            <a:pPr fontAlgn="auto">
              <a:spcAft>
                <a:spcPts val="0"/>
              </a:spcAft>
              <a:defRPr/>
            </a:pPr>
            <a:endParaRPr lang="en-US" sz="2400" b="0" dirty="0"/>
          </a:p>
        </p:txBody>
      </p:sp>
    </p:spTree>
    <p:extLst>
      <p:ext uri="{BB962C8B-B14F-4D97-AF65-F5344CB8AC3E}">
        <p14:creationId xmlns:p14="http://schemas.microsoft.com/office/powerpoint/2010/main" val="2641142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Assistance Team</a:t>
            </a:r>
            <a:endParaRPr lang="en-US" dirty="0"/>
          </a:p>
        </p:txBody>
      </p:sp>
      <p:sp>
        <p:nvSpPr>
          <p:cNvPr id="3" name="Content Placeholder 2"/>
          <p:cNvSpPr>
            <a:spLocks noGrp="1"/>
          </p:cNvSpPr>
          <p:nvPr>
            <p:ph idx="1"/>
          </p:nvPr>
        </p:nvSpPr>
        <p:spPr/>
        <p:txBody>
          <a:bodyPr>
            <a:normAutofit/>
          </a:bodyPr>
          <a:lstStyle/>
          <a:p>
            <a:pPr marL="0" indent="0" algn="ctr">
              <a:buNone/>
              <a:defRPr/>
            </a:pPr>
            <a:endParaRPr lang="en-US" altLang="en-US" sz="2200" b="1" dirty="0" smtClean="0">
              <a:solidFill>
                <a:srgbClr val="1F497D"/>
              </a:solidFill>
              <a:ea typeface="Tahoma" panose="020B0604030504040204" pitchFamily="34" charset="0"/>
            </a:endParaRPr>
          </a:p>
          <a:p>
            <a:pPr marL="0" indent="0">
              <a:buNone/>
              <a:defRPr/>
            </a:pPr>
            <a:endParaRPr lang="en-US" sz="22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graphicFrame>
        <p:nvGraphicFramePr>
          <p:cNvPr id="7" name="Diagram 6"/>
          <p:cNvGraphicFramePr/>
          <p:nvPr>
            <p:extLst>
              <p:ext uri="{D42A27DB-BD31-4B8C-83A1-F6EECF244321}">
                <p14:modId xmlns:p14="http://schemas.microsoft.com/office/powerpoint/2010/main" val="2202478423"/>
              </p:ext>
            </p:extLst>
          </p:nvPr>
        </p:nvGraphicFramePr>
        <p:xfrm>
          <a:off x="457200" y="1357312"/>
          <a:ext cx="8229600" cy="501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154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Technical Assistance Coach</a:t>
            </a:r>
            <a:endParaRPr lang="en-US" dirty="0"/>
          </a:p>
        </p:txBody>
      </p:sp>
      <p:sp>
        <p:nvSpPr>
          <p:cNvPr id="3" name="Content Placeholder 2"/>
          <p:cNvSpPr>
            <a:spLocks noGrp="1"/>
          </p:cNvSpPr>
          <p:nvPr>
            <p:ph idx="1"/>
          </p:nvPr>
        </p:nvSpPr>
        <p:spPr>
          <a:xfrm>
            <a:off x="457200" y="1600200"/>
            <a:ext cx="5410200" cy="5029200"/>
          </a:xfrm>
        </p:spPr>
        <p:txBody>
          <a:bodyPr>
            <a:normAutofit/>
          </a:bodyPr>
          <a:lstStyle/>
          <a:p>
            <a:pPr marL="457200" indent="-457200">
              <a:spcBef>
                <a:spcPts val="0"/>
              </a:spcBef>
              <a:spcAft>
                <a:spcPts val="1200"/>
              </a:spcAft>
              <a:buSzPct val="115000"/>
              <a:buFont typeface="Calibri" panose="020F0502020204030204" pitchFamily="34" charset="0"/>
              <a:buChar char="•"/>
            </a:pPr>
            <a:r>
              <a:rPr lang="en-US" sz="2400" dirty="0" smtClean="0"/>
              <a:t>Build a relationship </a:t>
            </a:r>
            <a:r>
              <a:rPr lang="en-US" sz="2400" dirty="0"/>
              <a:t>and </a:t>
            </a:r>
            <a:r>
              <a:rPr lang="en-US" sz="2400" dirty="0" smtClean="0"/>
              <a:t>open communication</a:t>
            </a:r>
            <a:endParaRPr lang="en-US" sz="2400" dirty="0"/>
          </a:p>
          <a:p>
            <a:pPr marL="457200" indent="-457200">
              <a:spcBef>
                <a:spcPts val="0"/>
              </a:spcBef>
              <a:spcAft>
                <a:spcPts val="1200"/>
              </a:spcAft>
              <a:buSzPct val="115000"/>
              <a:buFont typeface="Calibri" panose="020F0502020204030204" pitchFamily="34" charset="0"/>
              <a:buChar char="•"/>
            </a:pPr>
            <a:r>
              <a:rPr lang="en-US" sz="2400" dirty="0"/>
              <a:t>V</a:t>
            </a:r>
            <a:r>
              <a:rPr lang="en-US" sz="2400" dirty="0" smtClean="0"/>
              <a:t>isit </a:t>
            </a:r>
            <a:r>
              <a:rPr lang="en-US" sz="2400" dirty="0"/>
              <a:t>and </a:t>
            </a:r>
            <a:r>
              <a:rPr lang="en-US" sz="2400" dirty="0" smtClean="0"/>
              <a:t>assess needs </a:t>
            </a:r>
            <a:endParaRPr lang="en-US" sz="2400" dirty="0"/>
          </a:p>
          <a:p>
            <a:pPr marL="457200" indent="-457200">
              <a:spcBef>
                <a:spcPts val="0"/>
              </a:spcBef>
              <a:spcAft>
                <a:spcPts val="1200"/>
              </a:spcAft>
              <a:buSzPct val="115000"/>
              <a:buFont typeface="Calibri" panose="020F0502020204030204" pitchFamily="34" charset="0"/>
              <a:buChar char="•"/>
            </a:pPr>
            <a:r>
              <a:rPr lang="en-US" sz="2400" dirty="0" smtClean="0"/>
              <a:t>Create a TA plan</a:t>
            </a:r>
            <a:endParaRPr lang="en-US" sz="2400" dirty="0"/>
          </a:p>
          <a:p>
            <a:pPr marL="457200" indent="-457200">
              <a:spcBef>
                <a:spcPts val="0"/>
              </a:spcBef>
              <a:spcAft>
                <a:spcPts val="1200"/>
              </a:spcAft>
              <a:buSzPct val="115000"/>
              <a:buFont typeface="Calibri" panose="020F0502020204030204" pitchFamily="34" charset="0"/>
              <a:buChar char="•"/>
            </a:pPr>
            <a:r>
              <a:rPr lang="en-US" sz="2400" dirty="0"/>
              <a:t>Tap subject matter expertise</a:t>
            </a:r>
          </a:p>
          <a:p>
            <a:pPr marL="457200" indent="-457200">
              <a:spcBef>
                <a:spcPts val="0"/>
              </a:spcBef>
              <a:spcAft>
                <a:spcPts val="1200"/>
              </a:spcAft>
              <a:buSzPct val="115000"/>
              <a:buFont typeface="Calibri" panose="020F0502020204030204" pitchFamily="34" charset="0"/>
              <a:buChar char="•"/>
            </a:pPr>
            <a:r>
              <a:rPr lang="en-US" sz="2400" dirty="0"/>
              <a:t>Foster peer sharing and learning</a:t>
            </a:r>
          </a:p>
          <a:p>
            <a:pPr marL="457200" indent="-457200">
              <a:spcBef>
                <a:spcPts val="0"/>
              </a:spcBef>
              <a:spcAft>
                <a:spcPts val="0"/>
              </a:spcAft>
              <a:buSzPct val="115000"/>
              <a:buFont typeface="Calibri" panose="020F0502020204030204" pitchFamily="34" charset="0"/>
              <a:buChar char="•"/>
            </a:pPr>
            <a:r>
              <a:rPr lang="en-US" sz="2400" dirty="0" smtClean="0"/>
              <a:t>Gather and disseminate WIF learning and innovations</a:t>
            </a:r>
            <a:endParaRPr lang="en-US" altLang="en-US" sz="2400" b="1" dirty="0" smtClean="0">
              <a:solidFill>
                <a:srgbClr val="1F497D"/>
              </a:solidFill>
              <a:ea typeface="Tahoma" panose="020B0604030504040204" pitchFamily="34" charset="0"/>
            </a:endParaRPr>
          </a:p>
          <a:p>
            <a:pPr marL="0" indent="0">
              <a:buNone/>
              <a:defRPr/>
            </a:pPr>
            <a:endParaRPr lang="en-US" sz="2200" dirty="0"/>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15</a:t>
            </a:fld>
            <a:endParaRPr lang="en-US" dirty="0">
              <a:solidFill>
                <a:prstClr val="black"/>
              </a:solidFill>
            </a:endParaRPr>
          </a:p>
        </p:txBody>
      </p:sp>
      <p:pic>
        <p:nvPicPr>
          <p:cNvPr id="6" name="Picture 5"/>
          <p:cNvPicPr>
            <a:picLocks noChangeAspect="1"/>
          </p:cNvPicPr>
          <p:nvPr/>
        </p:nvPicPr>
        <p:blipFill>
          <a:blip r:embed="rId3"/>
          <a:stretch>
            <a:fillRect/>
          </a:stretch>
        </p:blipFill>
        <p:spPr>
          <a:xfrm>
            <a:off x="5867400" y="2042795"/>
            <a:ext cx="2894276" cy="3840480"/>
          </a:xfrm>
          <a:prstGeom prst="rect">
            <a:avLst/>
          </a:prstGeom>
        </p:spPr>
      </p:pic>
    </p:spTree>
    <p:extLst>
      <p:ext uri="{BB962C8B-B14F-4D97-AF65-F5344CB8AC3E}">
        <p14:creationId xmlns:p14="http://schemas.microsoft.com/office/powerpoint/2010/main" val="4151876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fontAlgn="auto">
              <a:spcAft>
                <a:spcPts val="0"/>
              </a:spcAft>
              <a:defRPr/>
            </a:pPr>
            <a:r>
              <a:rPr lang="en-US" dirty="0" smtClean="0"/>
              <a:t>National Office – DRE   </a:t>
            </a:r>
            <a:endParaRPr lang="en-US" dirty="0"/>
          </a:p>
        </p:txBody>
      </p:sp>
      <p:sp>
        <p:nvSpPr>
          <p:cNvPr id="3" name="Content Placeholder 2"/>
          <p:cNvSpPr>
            <a:spLocks noGrp="1"/>
          </p:cNvSpPr>
          <p:nvPr>
            <p:ph idx="1"/>
          </p:nvPr>
        </p:nvSpPr>
        <p:spPr/>
        <p:txBody>
          <a:bodyPr rtlCol="0">
            <a:normAutofit lnSpcReduction="10000"/>
          </a:bodyPr>
          <a:lstStyle/>
          <a:p>
            <a:pPr fontAlgn="auto">
              <a:lnSpc>
                <a:spcPct val="110000"/>
              </a:lnSpc>
              <a:spcAft>
                <a:spcPts val="0"/>
              </a:spcAft>
              <a:buFont typeface="Arial" pitchFamily="34" charset="0"/>
              <a:buNone/>
              <a:defRPr/>
            </a:pPr>
            <a:r>
              <a:rPr lang="en-US" sz="2200" u="sng" dirty="0" smtClean="0"/>
              <a:t>Division of Research and Evaluation – Office of Policy Development and Research (DRE/OPDR) – Roles:</a:t>
            </a:r>
            <a:endParaRPr lang="en-US" sz="2200" dirty="0" smtClean="0"/>
          </a:p>
          <a:p>
            <a:pPr lvl="1" fontAlgn="auto">
              <a:lnSpc>
                <a:spcPct val="110000"/>
              </a:lnSpc>
              <a:spcBef>
                <a:spcPts val="600"/>
              </a:spcBef>
              <a:spcAft>
                <a:spcPts val="0"/>
              </a:spcAft>
              <a:buFont typeface="Arial" pitchFamily="34" charset="0"/>
              <a:buChar char="–"/>
              <a:defRPr/>
            </a:pPr>
            <a:r>
              <a:rPr lang="en-US" sz="2200" dirty="0" smtClean="0"/>
              <a:t>Provide direction and oversight to NEC/TA (Contractor:  </a:t>
            </a:r>
            <a:r>
              <a:rPr lang="en-US" sz="2200" dirty="0" err="1" smtClean="0"/>
              <a:t>Abt</a:t>
            </a:r>
            <a:r>
              <a:rPr lang="en-US" sz="2200" dirty="0" smtClean="0"/>
              <a:t> Associates) which support 3</a:t>
            </a:r>
            <a:r>
              <a:rPr lang="en-US" sz="2200" baseline="30000" dirty="0" smtClean="0"/>
              <a:t>rd</a:t>
            </a:r>
            <a:r>
              <a:rPr lang="en-US" sz="2200" dirty="0" smtClean="0"/>
              <a:t> party evaluations and analysis and analysis/comparison of all the evaluations</a:t>
            </a:r>
          </a:p>
          <a:p>
            <a:pPr lvl="1" fontAlgn="auto">
              <a:lnSpc>
                <a:spcPct val="110000"/>
              </a:lnSpc>
              <a:spcBef>
                <a:spcPts val="600"/>
              </a:spcBef>
              <a:spcAft>
                <a:spcPts val="0"/>
              </a:spcAft>
              <a:buFont typeface="Arial" pitchFamily="34" charset="0"/>
              <a:buChar char="–"/>
              <a:defRPr/>
            </a:pPr>
            <a:r>
              <a:rPr lang="en-US" sz="2200" dirty="0" smtClean="0"/>
              <a:t>Receive and review Evaluation Design Reports and Final Reports from WIF evaluators</a:t>
            </a:r>
          </a:p>
          <a:p>
            <a:pPr lvl="1" fontAlgn="auto">
              <a:lnSpc>
                <a:spcPct val="110000"/>
              </a:lnSpc>
              <a:spcBef>
                <a:spcPts val="600"/>
              </a:spcBef>
              <a:spcAft>
                <a:spcPts val="0"/>
              </a:spcAft>
              <a:buFont typeface="Arial" pitchFamily="34" charset="0"/>
              <a:buChar char="–"/>
              <a:defRPr/>
            </a:pPr>
            <a:r>
              <a:rPr lang="en-US" sz="2200" dirty="0" smtClean="0"/>
              <a:t>Provide direction to </a:t>
            </a:r>
            <a:r>
              <a:rPr lang="en-US" sz="2200" dirty="0" err="1" smtClean="0"/>
              <a:t>Abt</a:t>
            </a:r>
            <a:r>
              <a:rPr lang="en-US" sz="2200" dirty="0" smtClean="0"/>
              <a:t> for analysis of final reports</a:t>
            </a:r>
          </a:p>
          <a:p>
            <a:pPr lvl="1" fontAlgn="auto">
              <a:lnSpc>
                <a:spcPct val="110000"/>
              </a:lnSpc>
              <a:spcBef>
                <a:spcPts val="600"/>
              </a:spcBef>
              <a:spcAft>
                <a:spcPts val="0"/>
              </a:spcAft>
              <a:buFont typeface="Arial" pitchFamily="34" charset="0"/>
              <a:buChar char="–"/>
              <a:defRPr/>
            </a:pPr>
            <a:r>
              <a:rPr lang="en-US" sz="2200" dirty="0" smtClean="0"/>
              <a:t>Dissemination of final reports and key findings.</a:t>
            </a:r>
          </a:p>
          <a:p>
            <a:pPr lvl="1" fontAlgn="auto">
              <a:lnSpc>
                <a:spcPct val="110000"/>
              </a:lnSpc>
              <a:spcBef>
                <a:spcPts val="600"/>
              </a:spcBef>
              <a:spcAft>
                <a:spcPts val="0"/>
              </a:spcAft>
              <a:buFont typeface="Arial" pitchFamily="34" charset="0"/>
              <a:buChar char="–"/>
              <a:defRPr/>
            </a:pPr>
            <a:endParaRPr lang="en-US" sz="2200" dirty="0"/>
          </a:p>
          <a:p>
            <a:pPr marL="0" lvl="1" indent="0" fontAlgn="auto">
              <a:lnSpc>
                <a:spcPct val="110000"/>
              </a:lnSpc>
              <a:spcBef>
                <a:spcPts val="1200"/>
              </a:spcBef>
              <a:spcAft>
                <a:spcPts val="600"/>
              </a:spcAft>
              <a:buFont typeface="Arial" pitchFamily="34" charset="0"/>
              <a:buNone/>
              <a:defRPr/>
            </a:pPr>
            <a:r>
              <a:rPr lang="en-US" sz="2200" b="1" dirty="0" smtClean="0">
                <a:solidFill>
                  <a:schemeClr val="tx1"/>
                </a:solidFill>
              </a:rPr>
              <a:t>Contract Officer’s Representative (COR) </a:t>
            </a:r>
            <a:r>
              <a:rPr lang="en-US" sz="2200" dirty="0" smtClean="0"/>
              <a:t>: Sande Schifferes</a:t>
            </a:r>
            <a:endParaRPr lang="en-US" sz="2200" dirty="0"/>
          </a:p>
        </p:txBody>
      </p:sp>
    </p:spTree>
    <p:extLst>
      <p:ext uri="{BB962C8B-B14F-4D97-AF65-F5344CB8AC3E}">
        <p14:creationId xmlns:p14="http://schemas.microsoft.com/office/powerpoint/2010/main" val="1483987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rmAutofit/>
          </a:bodyPr>
          <a:lstStyle/>
          <a:p>
            <a:pPr marL="0" indent="0">
              <a:buNone/>
            </a:pPr>
            <a:r>
              <a:rPr lang="en-US" altLang="en-US" sz="2200" u="sng" dirty="0"/>
              <a:t>Regional Office </a:t>
            </a:r>
            <a:endParaRPr lang="en-US" altLang="en-US" sz="2200" u="sng" dirty="0" smtClean="0"/>
          </a:p>
          <a:p>
            <a:r>
              <a:rPr lang="en-US" altLang="en-US" sz="2200" u="sng" dirty="0" smtClean="0"/>
              <a:t>Federal Project Officer</a:t>
            </a:r>
          </a:p>
          <a:p>
            <a:pPr lvl="1"/>
            <a:r>
              <a:rPr lang="en-US" altLang="en-US" sz="2200" dirty="0" smtClean="0">
                <a:latin typeface="Arial" charset="0"/>
              </a:rPr>
              <a:t>Primary contact</a:t>
            </a:r>
          </a:p>
          <a:p>
            <a:pPr lvl="1"/>
            <a:r>
              <a:rPr lang="en-US" altLang="en-US" sz="2200" dirty="0" smtClean="0">
                <a:latin typeface="Arial" charset="0"/>
              </a:rPr>
              <a:t>Conducts monitoring and oversight</a:t>
            </a:r>
          </a:p>
          <a:p>
            <a:pPr lvl="1"/>
            <a:r>
              <a:rPr lang="en-US" altLang="en-US" sz="2200" dirty="0" smtClean="0">
                <a:latin typeface="Arial" charset="0"/>
              </a:rPr>
              <a:t>Grant modifications</a:t>
            </a:r>
          </a:p>
          <a:p>
            <a:pPr marL="742950" lvl="2" indent="-342900">
              <a:buFont typeface="Arial" panose="020B0604020202020204" pitchFamily="34" charset="0"/>
              <a:buChar char="─"/>
            </a:pPr>
            <a:r>
              <a:rPr lang="en-US" altLang="en-US" sz="2200" dirty="0" smtClean="0">
                <a:latin typeface="Arial" charset="0"/>
              </a:rPr>
              <a:t> Responds to emergent requests and TA needs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spTree>
    <p:extLst>
      <p:ext uri="{BB962C8B-B14F-4D97-AF65-F5344CB8AC3E}">
        <p14:creationId xmlns:p14="http://schemas.microsoft.com/office/powerpoint/2010/main" val="846240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 Grantee Role</a:t>
            </a:r>
            <a:endParaRPr lang="en-US" dirty="0"/>
          </a:p>
        </p:txBody>
      </p:sp>
      <p:sp>
        <p:nvSpPr>
          <p:cNvPr id="3" name="Content Placeholder 2"/>
          <p:cNvSpPr>
            <a:spLocks noGrp="1"/>
          </p:cNvSpPr>
          <p:nvPr>
            <p:ph idx="1"/>
          </p:nvPr>
        </p:nvSpPr>
        <p:spPr/>
        <p:txBody>
          <a:bodyPr>
            <a:normAutofit/>
          </a:bodyPr>
          <a:lstStyle/>
          <a:p>
            <a:pPr>
              <a:defRPr/>
            </a:pPr>
            <a:r>
              <a:rPr lang="en-US" altLang="en-US" sz="2200" dirty="0" smtClean="0"/>
              <a:t>Construct a program:</a:t>
            </a:r>
            <a:endParaRPr lang="en-US" altLang="en-US" sz="2200" dirty="0"/>
          </a:p>
          <a:p>
            <a:pPr lvl="1">
              <a:defRPr/>
            </a:pPr>
            <a:r>
              <a:rPr lang="en-US" altLang="en-US" sz="2200" dirty="0" smtClean="0"/>
              <a:t>designed </a:t>
            </a:r>
            <a:r>
              <a:rPr lang="en-US" altLang="en-US" sz="2200" dirty="0"/>
              <a:t>to focus on customer needs and to address those </a:t>
            </a:r>
            <a:r>
              <a:rPr lang="en-US" altLang="en-US" sz="2200" dirty="0" smtClean="0"/>
              <a:t>needs; </a:t>
            </a:r>
            <a:endParaRPr lang="en-US" altLang="en-US" sz="2200" dirty="0"/>
          </a:p>
          <a:p>
            <a:pPr lvl="1">
              <a:defRPr/>
            </a:pPr>
            <a:r>
              <a:rPr lang="en-US" altLang="en-US" sz="2200" dirty="0" smtClean="0"/>
              <a:t>that meets </a:t>
            </a:r>
            <a:r>
              <a:rPr lang="en-US" altLang="en-US" sz="2200" dirty="0"/>
              <a:t>the requirements of Federal law and </a:t>
            </a:r>
            <a:r>
              <a:rPr lang="en-US" altLang="en-US" sz="2200" dirty="0" smtClean="0"/>
              <a:t>regulation;</a:t>
            </a:r>
            <a:endParaRPr lang="en-US" altLang="en-US" sz="2200" dirty="0"/>
          </a:p>
          <a:p>
            <a:pPr lvl="1">
              <a:defRPr/>
            </a:pPr>
            <a:r>
              <a:rPr lang="en-US" altLang="en-US" sz="2200" dirty="0" smtClean="0">
                <a:solidFill>
                  <a:srgbClr val="1F497D"/>
                </a:solidFill>
              </a:rPr>
              <a:t>compliant with WIF and OMB Requirements; and uses </a:t>
            </a:r>
            <a:r>
              <a:rPr lang="en-US" altLang="en-US" sz="2200" dirty="0">
                <a:solidFill>
                  <a:srgbClr val="1F497D"/>
                </a:solidFill>
              </a:rPr>
              <a:t>Generally Accepted Accounting </a:t>
            </a:r>
            <a:r>
              <a:rPr lang="en-US" altLang="en-US" sz="2200" dirty="0" smtClean="0">
                <a:solidFill>
                  <a:srgbClr val="1F497D"/>
                </a:solidFill>
              </a:rPr>
              <a:t>Principles;</a:t>
            </a:r>
            <a:endParaRPr lang="en-US" altLang="en-US" sz="2200" dirty="0">
              <a:solidFill>
                <a:srgbClr val="1F497D"/>
              </a:solidFill>
            </a:endParaRPr>
          </a:p>
          <a:p>
            <a:pPr lvl="1">
              <a:defRPr/>
            </a:pPr>
            <a:r>
              <a:rPr lang="en-US" altLang="en-US" sz="2200" dirty="0" smtClean="0">
                <a:solidFill>
                  <a:srgbClr val="1F497D"/>
                </a:solidFill>
              </a:rPr>
              <a:t>that is high quality and supported by </a:t>
            </a:r>
            <a:r>
              <a:rPr lang="en-US" altLang="en-US" sz="2200" dirty="0">
                <a:solidFill>
                  <a:srgbClr val="1F497D"/>
                </a:solidFill>
              </a:rPr>
              <a:t>a high quality </a:t>
            </a:r>
            <a:r>
              <a:rPr lang="en-US" altLang="en-US" sz="2200" dirty="0" smtClean="0">
                <a:solidFill>
                  <a:srgbClr val="1F497D"/>
                </a:solidFill>
              </a:rPr>
              <a:t>evaluation.</a:t>
            </a:r>
            <a:endParaRPr lang="en-US" altLang="en-US" sz="2200" dirty="0">
              <a:solidFill>
                <a:srgbClr val="1F497D"/>
              </a:solidFill>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spTree>
    <p:extLst>
      <p:ext uri="{BB962C8B-B14F-4D97-AF65-F5344CB8AC3E}">
        <p14:creationId xmlns:p14="http://schemas.microsoft.com/office/powerpoint/2010/main" val="2737508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0"/>
            <a:ext cx="7772400" cy="1362075"/>
          </a:xfrm>
        </p:spPr>
        <p:txBody>
          <a:bodyPr>
            <a:normAutofit/>
          </a:bodyPr>
          <a:lstStyle/>
          <a:p>
            <a:pPr algn="ctr"/>
            <a:r>
              <a:rPr lang="en-US" sz="3600" dirty="0" smtClean="0">
                <a:solidFill>
                  <a:schemeClr val="tx1"/>
                </a:solidFill>
                <a:effectLst/>
                <a:latin typeface="Franklin Gothic Medium" panose="020B0603020102020204" pitchFamily="34" charset="0"/>
              </a:rPr>
              <a:t/>
            </a:r>
            <a:br>
              <a:rPr lang="en-US" sz="3600" dirty="0" smtClean="0">
                <a:solidFill>
                  <a:schemeClr val="tx1"/>
                </a:solidFill>
                <a:effectLst/>
                <a:latin typeface="Franklin Gothic Medium" panose="020B0603020102020204" pitchFamily="34" charset="0"/>
              </a:rPr>
            </a:br>
            <a:r>
              <a:rPr lang="en-US" sz="3600" dirty="0" smtClean="0">
                <a:solidFill>
                  <a:schemeClr val="tx1"/>
                </a:solidFill>
                <a:effectLst/>
                <a:latin typeface="Franklin Gothic Medium" panose="020B0603020102020204" pitchFamily="34" charset="0"/>
              </a:rPr>
              <a:t>Grant </a:t>
            </a:r>
            <a:r>
              <a:rPr lang="en-US" sz="3600" dirty="0">
                <a:solidFill>
                  <a:schemeClr val="tx1"/>
                </a:solidFill>
                <a:effectLst/>
                <a:latin typeface="Franklin Gothic Medium" panose="020B0603020102020204" pitchFamily="34" charset="0"/>
              </a:rPr>
              <a:t>Award </a:t>
            </a:r>
            <a:r>
              <a:rPr lang="en-US" sz="3600" dirty="0" smtClean="0">
                <a:solidFill>
                  <a:schemeClr val="tx1"/>
                </a:solidFill>
                <a:effectLst/>
                <a:latin typeface="Franklin Gothic Medium" panose="020B0603020102020204" pitchFamily="34" charset="0"/>
              </a:rPr>
              <a:t>Package</a:t>
            </a:r>
            <a:endParaRPr lang="en-US" sz="3600" dirty="0">
              <a:solidFill>
                <a:schemeClr val="tx1"/>
              </a:solidFill>
              <a:effectLst/>
              <a:latin typeface="Franklin Gothic Medium" panose="020B0603020102020204" pitchFamily="34" charset="0"/>
            </a:endParaRPr>
          </a:p>
        </p:txBody>
      </p:sp>
      <p:sp>
        <p:nvSpPr>
          <p:cNvPr id="3" name="Subtitle 2"/>
          <p:cNvSpPr>
            <a:spLocks noGrp="1"/>
          </p:cNvSpPr>
          <p:nvPr>
            <p:ph type="body" idx="1"/>
          </p:nvPr>
        </p:nvSpPr>
        <p:spPr>
          <a:xfrm>
            <a:off x="722313" y="2906713"/>
            <a:ext cx="7772400" cy="2122487"/>
          </a:xfrm>
        </p:spPr>
        <p:txBody>
          <a:bodyPr anchor="ctr">
            <a:normAutofit/>
          </a:bodyPr>
          <a:lstStyle/>
          <a:p>
            <a:pPr>
              <a:spcBef>
                <a:spcPts val="0"/>
              </a:spcBef>
            </a:pPr>
            <a:r>
              <a:rPr lang="en-US" sz="2000" b="1" dirty="0" smtClean="0">
                <a:solidFill>
                  <a:schemeClr val="tx1">
                    <a:lumMod val="75000"/>
                    <a:lumOff val="25000"/>
                  </a:schemeClr>
                </a:solidFill>
              </a:rPr>
              <a:t>				</a:t>
            </a:r>
          </a:p>
          <a:p>
            <a:pPr>
              <a:spcBef>
                <a:spcPts val="0"/>
              </a:spcBef>
            </a:pPr>
            <a:endParaRPr lang="en-US" b="1" dirty="0">
              <a:solidFill>
                <a:schemeClr val="tx1">
                  <a:lumMod val="75000"/>
                  <a:lumOff val="25000"/>
                </a:schemeClr>
              </a:solidFill>
            </a:endParaRPr>
          </a:p>
          <a:p>
            <a:pPr>
              <a:spcBef>
                <a:spcPts val="0"/>
              </a:spcBef>
            </a:pPr>
            <a:r>
              <a:rPr lang="en-US" sz="2000" b="1" dirty="0" smtClean="0">
                <a:solidFill>
                  <a:schemeClr val="tx1">
                    <a:lumMod val="75000"/>
                    <a:lumOff val="25000"/>
                  </a:schemeClr>
                </a:solidFill>
              </a:rPr>
              <a:t>				Donna </a:t>
            </a:r>
            <a:r>
              <a:rPr lang="en-US" sz="2000" b="1" smtClean="0">
                <a:solidFill>
                  <a:schemeClr val="tx1">
                    <a:lumMod val="75000"/>
                    <a:lumOff val="25000"/>
                  </a:schemeClr>
                </a:solidFill>
              </a:rPr>
              <a:t>Kelly </a:t>
            </a:r>
            <a:endParaRPr lang="en-US" sz="2000" b="1" dirty="0" smtClean="0">
              <a:solidFill>
                <a:schemeClr val="tx1">
                  <a:lumMod val="75000"/>
                  <a:lumOff val="25000"/>
                </a:schemeClr>
              </a:solidFill>
            </a:endParaRPr>
          </a:p>
          <a:p>
            <a:pPr>
              <a:spcBef>
                <a:spcPts val="0"/>
              </a:spcBef>
            </a:pPr>
            <a:r>
              <a:rPr lang="en-US" sz="2000" dirty="0" smtClean="0">
                <a:solidFill>
                  <a:schemeClr val="tx1">
                    <a:lumMod val="75000"/>
                    <a:lumOff val="25000"/>
                  </a:schemeClr>
                </a:solidFill>
              </a:rPr>
              <a:t>				ETA Office of Grants Management</a:t>
            </a:r>
            <a:endParaRPr lang="en-US" sz="2000" dirty="0">
              <a:solidFill>
                <a:schemeClr val="tx1">
                  <a:lumMod val="75000"/>
                  <a:lumOff val="25000"/>
                </a:schemeClr>
              </a:solidFill>
            </a:endParaRPr>
          </a:p>
        </p:txBody>
      </p:sp>
      <p:pic>
        <p:nvPicPr>
          <p:cNvPr id="2051" name="Picture 3" descr="C:\Users\harris.charlotte\AppData\Local\Microsoft\Windows\Temporary Internet Files\Content.IE5\KDJ7S1XS\folder-154961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97" y="2971800"/>
            <a:ext cx="4038600" cy="263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71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rtlCol="0"/>
          <a:lstStyle/>
          <a:p>
            <a:pPr fontAlgn="auto">
              <a:spcAft>
                <a:spcPts val="0"/>
              </a:spcAft>
              <a:defRPr/>
            </a:pPr>
            <a:r>
              <a:rPr lang="en-US" dirty="0" smtClean="0"/>
              <a:t>Presenters</a:t>
            </a:r>
          </a:p>
        </p:txBody>
      </p:sp>
      <p:sp>
        <p:nvSpPr>
          <p:cNvPr id="4098" name="Slide Number Placeholder 5"/>
          <p:cNvSpPr>
            <a:spLocks noGrp="1"/>
          </p:cNvSpPr>
          <p:nvPr>
            <p:ph type="sldNum" sz="quarter" idx="10"/>
          </p:nvPr>
        </p:nvSpPr>
        <p:spPr/>
        <p:txBody>
          <a:bodyPr/>
          <a:lstStyle/>
          <a:p>
            <a:pPr>
              <a:defRPr/>
            </a:pPr>
            <a:fld id="{F7E8138F-CDB5-457C-8252-88CDCC0C6542}" type="slidenum">
              <a:rPr lang="en-US"/>
              <a:pPr>
                <a:defRPr/>
              </a:pPr>
              <a:t>2</a:t>
            </a:fld>
            <a:endParaRPr lang="en-US"/>
          </a:p>
        </p:txBody>
      </p:sp>
      <p:sp>
        <p:nvSpPr>
          <p:cNvPr id="4100" name="Rectangle 3"/>
          <p:cNvSpPr>
            <a:spLocks noGrp="1" noChangeArrowheads="1"/>
          </p:cNvSpPr>
          <p:nvPr>
            <p:ph idx="1"/>
          </p:nvPr>
        </p:nvSpPr>
        <p:spPr>
          <a:xfrm>
            <a:off x="457200" y="1189037"/>
            <a:ext cx="8686800" cy="5211763"/>
          </a:xfrm>
        </p:spPr>
        <p:txBody>
          <a:bodyPr rtlCol="0">
            <a:noAutofit/>
          </a:bodyPr>
          <a:lstStyle/>
          <a:p>
            <a:pPr marL="0" indent="0" fontAlgn="auto">
              <a:spcBef>
                <a:spcPts val="0"/>
              </a:spcBef>
              <a:spcAft>
                <a:spcPts val="600"/>
              </a:spcAft>
              <a:buNone/>
              <a:defRPr/>
            </a:pPr>
            <a:r>
              <a:rPr lang="en-US" sz="2200" b="1" dirty="0" smtClean="0"/>
              <a:t>Robert Kight  </a:t>
            </a:r>
            <a:endParaRPr lang="en-US" sz="2200" b="1" dirty="0"/>
          </a:p>
          <a:p>
            <a:pPr marL="0" indent="0">
              <a:spcBef>
                <a:spcPts val="0"/>
              </a:spcBef>
              <a:buNone/>
              <a:defRPr/>
            </a:pPr>
            <a:r>
              <a:rPr lang="en-US" sz="2200" b="0" dirty="0" smtClean="0"/>
              <a:t>    </a:t>
            </a:r>
            <a:r>
              <a:rPr lang="en-US" sz="1800" b="0" dirty="0" smtClean="0"/>
              <a:t>Chief, Division of WIOA  </a:t>
            </a:r>
            <a:r>
              <a:rPr lang="en-US" altLang="en-US" sz="1800" dirty="0" smtClean="0"/>
              <a:t>Adult </a:t>
            </a:r>
            <a:r>
              <a:rPr lang="en-US" altLang="en-US" sz="1800" dirty="0"/>
              <a:t>Services and Workforce </a:t>
            </a:r>
            <a:r>
              <a:rPr lang="en-US" altLang="en-US" sz="1800" dirty="0" smtClean="0"/>
              <a:t>Systems (DWASWS)</a:t>
            </a:r>
            <a:endParaRPr lang="en-US" sz="1800" b="0" dirty="0"/>
          </a:p>
          <a:p>
            <a:pPr marL="0" indent="0" fontAlgn="auto">
              <a:spcBef>
                <a:spcPts val="0"/>
              </a:spcBef>
              <a:spcAft>
                <a:spcPts val="600"/>
              </a:spcAft>
              <a:buNone/>
              <a:defRPr/>
            </a:pPr>
            <a:r>
              <a:rPr lang="en-US" sz="2200" b="1" dirty="0" smtClean="0"/>
              <a:t>Charlotte Harris</a:t>
            </a:r>
            <a:endParaRPr lang="en-US" sz="2200" dirty="0"/>
          </a:p>
          <a:p>
            <a:pPr marL="0" indent="0">
              <a:spcBef>
                <a:spcPts val="0"/>
              </a:spcBef>
              <a:buNone/>
              <a:defRPr/>
            </a:pPr>
            <a:r>
              <a:rPr lang="en-US" sz="2000" b="0" dirty="0" smtClean="0"/>
              <a:t>     Workforce Analyst, </a:t>
            </a:r>
            <a:r>
              <a:rPr lang="en-US" sz="2000" dirty="0" smtClean="0"/>
              <a:t> DWASWS</a:t>
            </a:r>
            <a:endParaRPr lang="en-US" altLang="en-US" sz="2000" dirty="0" smtClean="0"/>
          </a:p>
          <a:p>
            <a:pPr marL="0" indent="0">
              <a:spcBef>
                <a:spcPts val="0"/>
              </a:spcBef>
              <a:buNone/>
              <a:defRPr/>
            </a:pPr>
            <a:r>
              <a:rPr lang="en-US" sz="2200" b="1" dirty="0" smtClean="0"/>
              <a:t>Wendy Havenstrite</a:t>
            </a:r>
            <a:endParaRPr lang="en-US" sz="2200" dirty="0"/>
          </a:p>
          <a:p>
            <a:pPr marL="0" indent="0">
              <a:spcBef>
                <a:spcPts val="0"/>
              </a:spcBef>
              <a:buNone/>
              <a:defRPr/>
            </a:pPr>
            <a:r>
              <a:rPr lang="en-US" sz="2000" dirty="0"/>
              <a:t>     Workforce Analyst, </a:t>
            </a:r>
            <a:r>
              <a:rPr lang="en-US" sz="2000" dirty="0" smtClean="0"/>
              <a:t>DWASWS</a:t>
            </a:r>
            <a:endParaRPr lang="en-US" altLang="en-US" sz="2000" dirty="0"/>
          </a:p>
          <a:p>
            <a:pPr marL="0" indent="0">
              <a:spcBef>
                <a:spcPts val="0"/>
              </a:spcBef>
              <a:buNone/>
              <a:defRPr/>
            </a:pPr>
            <a:r>
              <a:rPr lang="en-US" sz="2200" b="1" dirty="0" smtClean="0"/>
              <a:t>Donna Kelly</a:t>
            </a:r>
            <a:endParaRPr lang="en-US" sz="2000" b="1" dirty="0" smtClean="0"/>
          </a:p>
          <a:p>
            <a:pPr marL="0" indent="0" fontAlgn="auto">
              <a:spcBef>
                <a:spcPts val="0"/>
              </a:spcBef>
              <a:spcAft>
                <a:spcPts val="600"/>
              </a:spcAft>
              <a:buNone/>
              <a:defRPr/>
            </a:pPr>
            <a:r>
              <a:rPr lang="en-US" sz="2000" b="0" dirty="0" smtClean="0"/>
              <a:t>     Grant Officer, Office of Grants Management</a:t>
            </a:r>
          </a:p>
          <a:p>
            <a:pPr marL="0" indent="0">
              <a:spcBef>
                <a:spcPts val="0"/>
              </a:spcBef>
              <a:buNone/>
              <a:defRPr/>
            </a:pPr>
            <a:r>
              <a:rPr lang="en-US" sz="2000" b="1" dirty="0" smtClean="0"/>
              <a:t>Sande Schifferes</a:t>
            </a:r>
          </a:p>
          <a:p>
            <a:pPr marL="0" indent="0">
              <a:spcBef>
                <a:spcPts val="0"/>
              </a:spcBef>
              <a:buNone/>
              <a:defRPr/>
            </a:pPr>
            <a:r>
              <a:rPr lang="en-US" sz="2200" b="1" dirty="0" smtClean="0"/>
              <a:t>     </a:t>
            </a:r>
            <a:r>
              <a:rPr lang="en-US" sz="2000" dirty="0" smtClean="0"/>
              <a:t>Workforce Analyst, Division of Research and Evaluation, OPDR</a:t>
            </a:r>
            <a:endParaRPr lang="en-US" sz="2000" b="1" dirty="0" smtClean="0"/>
          </a:p>
          <a:p>
            <a:pPr marL="0" indent="0">
              <a:spcBef>
                <a:spcPts val="0"/>
              </a:spcBef>
              <a:buNone/>
              <a:defRPr/>
            </a:pPr>
            <a:r>
              <a:rPr lang="en-US" sz="2200" b="1" dirty="0" smtClean="0"/>
              <a:t>Eliza Kean, </a:t>
            </a:r>
            <a:r>
              <a:rPr lang="en-US" sz="2200" dirty="0" err="1" smtClean="0"/>
              <a:t>Abt</a:t>
            </a:r>
            <a:r>
              <a:rPr lang="en-US" sz="2200" dirty="0" smtClean="0"/>
              <a:t> Associates</a:t>
            </a:r>
            <a:endParaRPr lang="en-US" sz="2200" b="1" dirty="0"/>
          </a:p>
          <a:p>
            <a:pPr marL="334963" indent="0">
              <a:spcBef>
                <a:spcPts val="0"/>
              </a:spcBef>
              <a:buNone/>
              <a:defRPr/>
            </a:pPr>
            <a:r>
              <a:rPr lang="en-US" sz="2000" dirty="0" smtClean="0"/>
              <a:t>  Director, National </a:t>
            </a:r>
            <a:r>
              <a:rPr lang="en-US" sz="2000" dirty="0"/>
              <a:t>Evaluation </a:t>
            </a:r>
            <a:r>
              <a:rPr lang="en-US" sz="2000" dirty="0" smtClean="0"/>
              <a:t>Coordination and Technical Assistance  </a:t>
            </a:r>
            <a:endParaRPr lang="en-US" sz="2000" dirty="0"/>
          </a:p>
          <a:p>
            <a:pPr marL="0" indent="0">
              <a:spcBef>
                <a:spcPts val="0"/>
              </a:spcBef>
              <a:buNone/>
              <a:defRPr/>
            </a:pPr>
            <a:r>
              <a:rPr lang="en-US" sz="2200" b="1" dirty="0" smtClean="0"/>
              <a:t>Tara Smith, </a:t>
            </a:r>
            <a:endParaRPr lang="en-US" sz="2200" dirty="0" smtClean="0"/>
          </a:p>
          <a:p>
            <a:pPr marL="334963" indent="0">
              <a:spcBef>
                <a:spcPts val="0"/>
              </a:spcBef>
              <a:buNone/>
              <a:defRPr/>
            </a:pPr>
            <a:r>
              <a:rPr lang="en-US" sz="2000" dirty="0" smtClean="0"/>
              <a:t>Technical </a:t>
            </a:r>
            <a:r>
              <a:rPr lang="en-US" sz="2000" dirty="0"/>
              <a:t>Assistance  </a:t>
            </a:r>
            <a:r>
              <a:rPr lang="en-US" sz="2000" dirty="0" smtClean="0"/>
              <a:t>Team</a:t>
            </a:r>
            <a:endParaRPr lang="en-US" sz="2000" dirty="0"/>
          </a:p>
          <a:p>
            <a:pPr marL="0" indent="0" fontAlgn="auto">
              <a:spcBef>
                <a:spcPts val="0"/>
              </a:spcBef>
              <a:spcAft>
                <a:spcPts val="600"/>
              </a:spcAft>
              <a:buNone/>
              <a:defRPr/>
            </a:pPr>
            <a:endParaRPr lang="en-US" sz="2000" b="0" dirty="0"/>
          </a:p>
          <a:p>
            <a:pPr marL="677863" fontAlgn="auto">
              <a:spcBef>
                <a:spcPts val="0"/>
              </a:spcBef>
              <a:spcAft>
                <a:spcPts val="600"/>
              </a:spcAft>
              <a:buFont typeface="Arial" pitchFamily="34" charset="0"/>
              <a:buNone/>
              <a:defRPr/>
            </a:pPr>
            <a:endParaRPr lang="en-US" sz="2200" dirty="0" smtClean="0"/>
          </a:p>
        </p:txBody>
      </p:sp>
    </p:spTree>
    <p:extLst>
      <p:ext uri="{BB962C8B-B14F-4D97-AF65-F5344CB8AC3E}">
        <p14:creationId xmlns:p14="http://schemas.microsoft.com/office/powerpoint/2010/main" val="2966198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Award Package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pic>
        <p:nvPicPr>
          <p:cNvPr id="6" name="Picture 9" descr="MCj0434844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286" y="4114800"/>
            <a:ext cx="2285714" cy="22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 y="1905000"/>
            <a:ext cx="6629400" cy="3539430"/>
          </a:xfrm>
          <a:prstGeom prst="rect">
            <a:avLst/>
          </a:prstGeom>
        </p:spPr>
        <p:txBody>
          <a:bodyPr wrap="square">
            <a:spAutoFit/>
          </a:bodyPr>
          <a:lstStyle/>
          <a:p>
            <a:r>
              <a:rPr lang="en-US" altLang="en-US" sz="2400" dirty="0">
                <a:solidFill>
                  <a:srgbClr val="376092"/>
                </a:solidFill>
              </a:rPr>
              <a:t>Grant Award Letter</a:t>
            </a:r>
          </a:p>
          <a:p>
            <a:r>
              <a:rPr lang="en-US" altLang="en-US" sz="2400" dirty="0">
                <a:solidFill>
                  <a:srgbClr val="376092"/>
                </a:solidFill>
              </a:rPr>
              <a:t>Grant Agreement - </a:t>
            </a:r>
            <a:r>
              <a:rPr lang="en-US" altLang="en-US" sz="2400" dirty="0" smtClean="0">
                <a:solidFill>
                  <a:srgbClr val="376092"/>
                </a:solidFill>
              </a:rPr>
              <a:t>Notice </a:t>
            </a:r>
            <a:r>
              <a:rPr lang="en-US" altLang="en-US" sz="2400" dirty="0">
                <a:solidFill>
                  <a:srgbClr val="376092"/>
                </a:solidFill>
              </a:rPr>
              <a:t>of Award </a:t>
            </a:r>
            <a:r>
              <a:rPr lang="en-US" altLang="en-US" sz="2400" dirty="0" smtClean="0">
                <a:solidFill>
                  <a:srgbClr val="376092"/>
                </a:solidFill>
              </a:rPr>
              <a:t>(NOA) </a:t>
            </a:r>
            <a:endParaRPr lang="en-US" altLang="en-US" sz="2400" dirty="0">
              <a:solidFill>
                <a:srgbClr val="376092"/>
              </a:solidFill>
            </a:endParaRPr>
          </a:p>
          <a:p>
            <a:r>
              <a:rPr lang="en-US" altLang="en-US" sz="2400" dirty="0">
                <a:solidFill>
                  <a:srgbClr val="376092"/>
                </a:solidFill>
              </a:rPr>
              <a:t>Terms and Conditions   </a:t>
            </a:r>
          </a:p>
          <a:p>
            <a:r>
              <a:rPr lang="en-US" altLang="en-US" sz="2400" dirty="0">
                <a:solidFill>
                  <a:srgbClr val="376092"/>
                </a:solidFill>
              </a:rPr>
              <a:t>Application for Federal Assistance </a:t>
            </a:r>
            <a:r>
              <a:rPr lang="en-US" altLang="en-US" sz="2400" dirty="0" smtClean="0">
                <a:solidFill>
                  <a:srgbClr val="376092"/>
                </a:solidFill>
              </a:rPr>
              <a:t>[SF-424] </a:t>
            </a:r>
            <a:endParaRPr lang="en-US" altLang="en-US" sz="2400" dirty="0">
              <a:solidFill>
                <a:srgbClr val="376092"/>
              </a:solidFill>
            </a:endParaRPr>
          </a:p>
          <a:p>
            <a:r>
              <a:rPr lang="en-US" altLang="en-US" sz="2400" dirty="0">
                <a:solidFill>
                  <a:srgbClr val="376092"/>
                </a:solidFill>
              </a:rPr>
              <a:t>Budget Information </a:t>
            </a:r>
            <a:r>
              <a:rPr lang="en-US" altLang="en-US" sz="2400" dirty="0" smtClean="0">
                <a:solidFill>
                  <a:srgbClr val="376092"/>
                </a:solidFill>
              </a:rPr>
              <a:t>[SF-424A and Budget Narrative]</a:t>
            </a:r>
            <a:endParaRPr lang="en-US" altLang="en-US" sz="2400" dirty="0">
              <a:solidFill>
                <a:srgbClr val="376092"/>
              </a:solidFill>
            </a:endParaRPr>
          </a:p>
          <a:p>
            <a:r>
              <a:rPr lang="en-US" altLang="en-US" sz="2400" dirty="0">
                <a:solidFill>
                  <a:srgbClr val="376092"/>
                </a:solidFill>
              </a:rPr>
              <a:t>Statement of Work</a:t>
            </a:r>
          </a:p>
          <a:p>
            <a:pPr lvl="1"/>
            <a:r>
              <a:rPr lang="en-US" altLang="en-US" sz="2000" dirty="0">
                <a:solidFill>
                  <a:srgbClr val="376092"/>
                </a:solidFill>
              </a:rPr>
              <a:t>Project Narrative</a:t>
            </a:r>
          </a:p>
          <a:p>
            <a:pPr lvl="1"/>
            <a:r>
              <a:rPr lang="en-US" altLang="en-US" sz="2000" dirty="0">
                <a:solidFill>
                  <a:srgbClr val="376092"/>
                </a:solidFill>
              </a:rPr>
              <a:t>Program Evaluation Plan</a:t>
            </a:r>
          </a:p>
          <a:p>
            <a:pPr lvl="1"/>
            <a:r>
              <a:rPr lang="en-US" altLang="en-US" sz="2000" dirty="0">
                <a:solidFill>
                  <a:srgbClr val="376092"/>
                </a:solidFill>
              </a:rPr>
              <a:t>Evaluation Budget Narrative</a:t>
            </a:r>
          </a:p>
          <a:p>
            <a:pPr lvl="1"/>
            <a:r>
              <a:rPr lang="en-US" altLang="en-US" sz="2000" dirty="0">
                <a:solidFill>
                  <a:srgbClr val="376092"/>
                </a:solidFill>
              </a:rPr>
              <a:t>Other Documents Required by the WIF </a:t>
            </a:r>
            <a:r>
              <a:rPr lang="en-US" altLang="en-US" sz="2000" dirty="0" smtClean="0">
                <a:solidFill>
                  <a:srgbClr val="376092"/>
                </a:solidFill>
              </a:rPr>
              <a:t>FOA</a:t>
            </a:r>
            <a:endParaRPr lang="en-US" altLang="en-US" sz="2000" dirty="0">
              <a:solidFill>
                <a:srgbClr val="376092"/>
              </a:solidFill>
            </a:endParaRPr>
          </a:p>
        </p:txBody>
      </p:sp>
    </p:spTree>
    <p:extLst>
      <p:ext uri="{BB962C8B-B14F-4D97-AF65-F5344CB8AC3E}">
        <p14:creationId xmlns:p14="http://schemas.microsoft.com/office/powerpoint/2010/main" val="2229576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Award Letter</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sz="2800" dirty="0"/>
              <a:t>Acknowledgements of Award</a:t>
            </a:r>
          </a:p>
          <a:p>
            <a:r>
              <a:rPr lang="en-US" altLang="en-US" sz="2800" dirty="0"/>
              <a:t>Payment Management System</a:t>
            </a:r>
          </a:p>
          <a:p>
            <a:pPr lvl="1"/>
            <a:r>
              <a:rPr lang="en-US" altLang="en-US" sz="2400" dirty="0"/>
              <a:t>Information and forms on </a:t>
            </a:r>
            <a:r>
              <a:rPr lang="en-US" altLang="en-US" sz="2400" dirty="0">
                <a:hlinkClick r:id="rId3"/>
              </a:rPr>
              <a:t>www.doleta.gov/grants</a:t>
            </a:r>
            <a:r>
              <a:rPr lang="en-US" altLang="en-US" sz="2400" dirty="0"/>
              <a:t> under Payment Information</a:t>
            </a:r>
          </a:p>
          <a:p>
            <a:r>
              <a:rPr lang="en-US" altLang="en-US" sz="2800" dirty="0"/>
              <a:t>ETA’s on-line Grantee Fiscal Reporting System – SF 9130 </a:t>
            </a:r>
          </a:p>
          <a:p>
            <a:pPr lvl="1"/>
            <a:r>
              <a:rPr lang="en-US" altLang="en-US" sz="2400" dirty="0"/>
              <a:t>Information to access system on </a:t>
            </a:r>
            <a:r>
              <a:rPr lang="en-US" altLang="en-US" sz="2400" dirty="0">
                <a:hlinkClick r:id="rId3"/>
              </a:rPr>
              <a:t>www.doleta.gov/grants</a:t>
            </a:r>
            <a:r>
              <a:rPr lang="en-US" altLang="en-US" sz="2400" dirty="0"/>
              <a:t> under Financial Reporting</a:t>
            </a:r>
          </a:p>
          <a:p>
            <a:pPr lvl="1"/>
            <a:r>
              <a:rPr lang="en-US" altLang="en-US" sz="2400" dirty="0"/>
              <a:t>Passwords/PINs are sent separately after supplying the necessary information – Once you receive it please </a:t>
            </a:r>
            <a:r>
              <a:rPr lang="en-US" altLang="en-US" sz="2400" b="1" i="1" dirty="0">
                <a:solidFill>
                  <a:srgbClr val="FF0000"/>
                </a:solidFill>
              </a:rPr>
              <a:t>DO NOT LOSE IT!</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spTree>
    <p:extLst>
      <p:ext uri="{BB962C8B-B14F-4D97-AF65-F5344CB8AC3E}">
        <p14:creationId xmlns:p14="http://schemas.microsoft.com/office/powerpoint/2010/main" val="443884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8" y="1194321"/>
            <a:ext cx="3683000" cy="2762250"/>
          </a:xfrm>
          <a:prstGeom prst="rect">
            <a:avLst/>
          </a:prstGeom>
        </p:spPr>
      </p:pic>
      <p:sp>
        <p:nvSpPr>
          <p:cNvPr id="2" name="Title 1"/>
          <p:cNvSpPr>
            <a:spLocks noGrp="1"/>
          </p:cNvSpPr>
          <p:nvPr>
            <p:ph type="title"/>
          </p:nvPr>
        </p:nvSpPr>
        <p:spPr/>
        <p:txBody>
          <a:bodyPr/>
          <a:lstStyle/>
          <a:p>
            <a:r>
              <a:rPr lang="en-US" dirty="0" smtClean="0"/>
              <a:t>Notice of Award (NOA) </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22</a:t>
            </a:fld>
            <a:endParaRPr lang="en-US"/>
          </a:p>
        </p:txBody>
      </p:sp>
      <p:sp>
        <p:nvSpPr>
          <p:cNvPr id="7" name="Rounded Rectangle 6"/>
          <p:cNvSpPr/>
          <p:nvPr/>
        </p:nvSpPr>
        <p:spPr>
          <a:xfrm>
            <a:off x="2895600" y="3429000"/>
            <a:ext cx="5589517" cy="28263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42900" indent="-342900">
              <a:buFont typeface="Wingdings" panose="05000000000000000000" pitchFamily="2" charset="2"/>
              <a:buChar char="§"/>
            </a:pPr>
            <a:r>
              <a:rPr lang="en-US" altLang="en-US" sz="2000" dirty="0">
                <a:solidFill>
                  <a:srgbClr val="376092"/>
                </a:solidFill>
              </a:rPr>
              <a:t>Project title</a:t>
            </a:r>
          </a:p>
          <a:p>
            <a:pPr marL="342900" indent="-342900">
              <a:buFont typeface="Wingdings" panose="05000000000000000000" pitchFamily="2" charset="2"/>
              <a:buChar char="§"/>
            </a:pPr>
            <a:r>
              <a:rPr lang="en-US" altLang="en-US" sz="2000" dirty="0">
                <a:solidFill>
                  <a:srgbClr val="376092"/>
                </a:solidFill>
              </a:rPr>
              <a:t>Grant awardees' identifying information </a:t>
            </a:r>
          </a:p>
          <a:p>
            <a:pPr marL="342900" indent="-342900">
              <a:buFont typeface="Wingdings" panose="05000000000000000000" pitchFamily="2" charset="2"/>
              <a:buChar char="§"/>
            </a:pPr>
            <a:r>
              <a:rPr lang="en-US" altLang="en-US" sz="2000" dirty="0">
                <a:solidFill>
                  <a:srgbClr val="376092"/>
                </a:solidFill>
              </a:rPr>
              <a:t>DOL identifying information </a:t>
            </a:r>
          </a:p>
          <a:p>
            <a:pPr marL="342900" indent="-342900">
              <a:buFont typeface="Wingdings" panose="05000000000000000000" pitchFamily="2" charset="2"/>
              <a:buChar char="§"/>
            </a:pPr>
            <a:r>
              <a:rPr lang="en-US" altLang="en-US" sz="2000" dirty="0">
                <a:solidFill>
                  <a:srgbClr val="376092"/>
                </a:solidFill>
              </a:rPr>
              <a:t>Period of performance</a:t>
            </a:r>
          </a:p>
          <a:p>
            <a:pPr marL="342900" indent="-342900">
              <a:buFont typeface="Wingdings" panose="05000000000000000000" pitchFamily="2" charset="2"/>
              <a:buChar char="§"/>
            </a:pPr>
            <a:r>
              <a:rPr lang="en-US" altLang="en-US" sz="2000" dirty="0">
                <a:solidFill>
                  <a:srgbClr val="376092"/>
                </a:solidFill>
              </a:rPr>
              <a:t>Award </a:t>
            </a:r>
            <a:r>
              <a:rPr lang="en-US" altLang="en-US" sz="2000" dirty="0" smtClean="0">
                <a:solidFill>
                  <a:srgbClr val="376092"/>
                </a:solidFill>
              </a:rPr>
              <a:t>amount</a:t>
            </a:r>
            <a:endParaRPr lang="en-US" altLang="en-US" sz="2000" dirty="0">
              <a:solidFill>
                <a:srgbClr val="376092"/>
              </a:solidFill>
            </a:endParaRPr>
          </a:p>
          <a:p>
            <a:pPr marL="342900" indent="-342900">
              <a:buFont typeface="Wingdings" panose="05000000000000000000" pitchFamily="2" charset="2"/>
              <a:buChar char="§"/>
            </a:pPr>
            <a:r>
              <a:rPr lang="en-US" altLang="en-US" sz="2000" dirty="0">
                <a:solidFill>
                  <a:srgbClr val="376092"/>
                </a:solidFill>
              </a:rPr>
              <a:t>Uniform Administrative Requirements, Cost Principles, and Audit </a:t>
            </a:r>
            <a:r>
              <a:rPr lang="en-US" altLang="en-US" sz="2000" dirty="0" smtClean="0">
                <a:solidFill>
                  <a:srgbClr val="376092"/>
                </a:solidFill>
              </a:rPr>
              <a:t>Requirements</a:t>
            </a:r>
          </a:p>
          <a:p>
            <a:pPr marL="342900" indent="-342900">
              <a:buFont typeface="Wingdings" panose="05000000000000000000" pitchFamily="2" charset="2"/>
              <a:buChar char="§"/>
            </a:pPr>
            <a:r>
              <a:rPr lang="en-US" altLang="en-US" sz="2000" dirty="0" smtClean="0">
                <a:solidFill>
                  <a:srgbClr val="376092"/>
                </a:solidFill>
              </a:rPr>
              <a:t>Signatures</a:t>
            </a:r>
            <a:endParaRPr lang="en-US" altLang="en-US" sz="2000" dirty="0">
              <a:solidFill>
                <a:srgbClr val="376092"/>
              </a:solidFill>
            </a:endParaRPr>
          </a:p>
        </p:txBody>
      </p:sp>
    </p:spTree>
    <p:extLst>
      <p:ext uri="{BB962C8B-B14F-4D97-AF65-F5344CB8AC3E}">
        <p14:creationId xmlns:p14="http://schemas.microsoft.com/office/powerpoint/2010/main" val="1529451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normAutofit lnSpcReduction="10000"/>
          </a:bodyPr>
          <a:lstStyle/>
          <a:p>
            <a:pPr marL="0" indent="0">
              <a:spcBef>
                <a:spcPts val="200"/>
              </a:spcBef>
              <a:spcAft>
                <a:spcPts val="200"/>
              </a:spcAft>
              <a:buNone/>
            </a:pPr>
            <a:endParaRPr lang="en-US" altLang="en-US" sz="2800" dirty="0"/>
          </a:p>
          <a:p>
            <a:pPr lvl="1">
              <a:spcBef>
                <a:spcPts val="200"/>
              </a:spcBef>
              <a:spcAft>
                <a:spcPts val="200"/>
              </a:spcAft>
              <a:buFont typeface="Arial" panose="020B0604020202020204" pitchFamily="34" charset="0"/>
              <a:buChar char="•"/>
            </a:pPr>
            <a:r>
              <a:rPr lang="en-US" altLang="en-US" sz="2400" dirty="0" smtClean="0"/>
              <a:t>Budget Line Item Flexibility</a:t>
            </a:r>
          </a:p>
          <a:p>
            <a:pPr lvl="1">
              <a:spcBef>
                <a:spcPts val="200"/>
              </a:spcBef>
              <a:spcAft>
                <a:spcPts val="200"/>
              </a:spcAft>
              <a:buFont typeface="Arial" panose="020B0604020202020204" pitchFamily="34" charset="0"/>
              <a:buChar char="•"/>
            </a:pPr>
            <a:r>
              <a:rPr lang="en-US" altLang="en-US" sz="2400" dirty="0" smtClean="0"/>
              <a:t>Indirect Cost Rate and Cost Allocation Plan</a:t>
            </a:r>
          </a:p>
          <a:p>
            <a:pPr lvl="1">
              <a:spcBef>
                <a:spcPts val="200"/>
              </a:spcBef>
              <a:spcAft>
                <a:spcPts val="200"/>
              </a:spcAft>
              <a:buFont typeface="Arial" panose="020B0604020202020204" pitchFamily="34" charset="0"/>
              <a:buChar char="•"/>
            </a:pPr>
            <a:r>
              <a:rPr lang="en-US" altLang="en-US" sz="2400" dirty="0" smtClean="0"/>
              <a:t>Transparency Information</a:t>
            </a:r>
          </a:p>
          <a:p>
            <a:pPr lvl="1">
              <a:spcBef>
                <a:spcPts val="200"/>
              </a:spcBef>
              <a:spcAft>
                <a:spcPts val="200"/>
              </a:spcAft>
              <a:buFont typeface="Arial" panose="020B0604020202020204" pitchFamily="34" charset="0"/>
              <a:buChar char="•"/>
            </a:pPr>
            <a:r>
              <a:rPr lang="en-US" altLang="en-US" sz="2400" dirty="0" smtClean="0"/>
              <a:t>Federal Project Officer (FPO)</a:t>
            </a:r>
          </a:p>
          <a:p>
            <a:pPr lvl="1">
              <a:spcBef>
                <a:spcPts val="200"/>
              </a:spcBef>
              <a:spcAft>
                <a:spcPts val="200"/>
              </a:spcAft>
              <a:buFont typeface="Arial" panose="020B0604020202020204" pitchFamily="34" charset="0"/>
              <a:buChar char="•"/>
            </a:pPr>
            <a:r>
              <a:rPr lang="en-US" altLang="en-US" sz="2400" dirty="0" smtClean="0"/>
              <a:t>Equipment</a:t>
            </a:r>
          </a:p>
          <a:p>
            <a:pPr lvl="1">
              <a:spcBef>
                <a:spcPts val="200"/>
              </a:spcBef>
              <a:spcAft>
                <a:spcPts val="200"/>
              </a:spcAft>
              <a:buFont typeface="Arial" panose="020B0604020202020204" pitchFamily="34" charset="0"/>
              <a:buChar char="•"/>
            </a:pPr>
            <a:r>
              <a:rPr lang="en-US" altLang="en-US" sz="2400" dirty="0" smtClean="0"/>
              <a:t>Program Income</a:t>
            </a:r>
          </a:p>
          <a:p>
            <a:pPr lvl="1">
              <a:spcBef>
                <a:spcPts val="200"/>
              </a:spcBef>
              <a:spcAft>
                <a:spcPts val="200"/>
              </a:spcAft>
              <a:buFont typeface="Arial" panose="020B0604020202020204" pitchFamily="34" charset="0"/>
              <a:buChar char="•"/>
            </a:pPr>
            <a:r>
              <a:rPr lang="en-US" altLang="en-US" sz="2400" dirty="0" smtClean="0"/>
              <a:t>Intellectual Property Rights</a:t>
            </a:r>
          </a:p>
          <a:p>
            <a:pPr lvl="1">
              <a:spcBef>
                <a:spcPts val="200"/>
              </a:spcBef>
              <a:spcAft>
                <a:spcPts val="200"/>
              </a:spcAft>
              <a:buFont typeface="Arial" panose="020B0604020202020204" pitchFamily="34" charset="0"/>
              <a:buChar char="•"/>
            </a:pPr>
            <a:r>
              <a:rPr lang="en-US" altLang="en-US" sz="2400" dirty="0" smtClean="0"/>
              <a:t>Evaluation</a:t>
            </a:r>
          </a:p>
          <a:p>
            <a:pPr lvl="1">
              <a:spcBef>
                <a:spcPts val="200"/>
              </a:spcBef>
              <a:spcAft>
                <a:spcPts val="200"/>
              </a:spcAft>
              <a:buFont typeface="Arial" panose="020B0604020202020204" pitchFamily="34" charset="0"/>
              <a:buChar char="•"/>
            </a:pPr>
            <a:r>
              <a:rPr lang="en-US" altLang="en-US" sz="2400" dirty="0" smtClean="0"/>
              <a:t>Reports—Quarterly Financial and Performance Reports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spTree>
    <p:extLst>
      <p:ext uri="{BB962C8B-B14F-4D97-AF65-F5344CB8AC3E}">
        <p14:creationId xmlns:p14="http://schemas.microsoft.com/office/powerpoint/2010/main" val="480938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Redaction in Action</a:t>
            </a:r>
            <a:endParaRPr lang="en-US" dirty="0"/>
          </a:p>
        </p:txBody>
      </p:sp>
      <p:sp>
        <p:nvSpPr>
          <p:cNvPr id="3" name="Content Placeholder 2"/>
          <p:cNvSpPr>
            <a:spLocks noGrp="1"/>
          </p:cNvSpPr>
          <p:nvPr>
            <p:ph idx="1"/>
          </p:nvPr>
        </p:nvSpPr>
        <p:spPr/>
        <p:txBody>
          <a:bodyPr/>
          <a:lstStyle/>
          <a:p>
            <a:pPr>
              <a:defRPr/>
            </a:pPr>
            <a:r>
              <a:rPr lang="en-US" altLang="en-US" dirty="0"/>
              <a:t>All redaction requests or waivers have been received</a:t>
            </a:r>
          </a:p>
          <a:p>
            <a:pPr marL="457200" lvl="1" indent="0" algn="ctr">
              <a:buFontTx/>
              <a:buNone/>
              <a:defRPr/>
            </a:pPr>
            <a:r>
              <a:rPr lang="en-US" altLang="en-US" sz="4400" b="1" dirty="0">
                <a:solidFill>
                  <a:srgbClr val="FF0000"/>
                </a:solidFill>
              </a:rPr>
              <a:t>Thank you!</a:t>
            </a:r>
          </a:p>
          <a:p>
            <a:pPr lvl="1">
              <a:buFont typeface="Wingdings" panose="05000000000000000000" pitchFamily="2" charset="2"/>
              <a:buChar char="§"/>
              <a:defRPr/>
            </a:pPr>
            <a:endParaRPr lang="en-US" altLang="en-US" sz="2400" dirty="0"/>
          </a:p>
          <a:p>
            <a:pPr marL="457200" lvl="1" indent="0">
              <a:buFontTx/>
              <a:buNone/>
              <a:defRPr/>
            </a:pPr>
            <a:endParaRPr lang="en-US" altLang="en-US" sz="2400" dirty="0"/>
          </a:p>
          <a:p>
            <a:pPr marL="457200" lvl="1" indent="0">
              <a:buFontTx/>
              <a:buNone/>
              <a:defRPr/>
            </a:pPr>
            <a:r>
              <a:rPr lang="en-US" altLang="en-US" sz="2400" dirty="0"/>
              <a:t>They will be posted on Grant Program Information (GPI) site</a:t>
            </a:r>
          </a:p>
          <a:p>
            <a:pPr marL="457200" lvl="1" indent="0" algn="ctr">
              <a:buFontTx/>
              <a:buNone/>
              <a:defRPr/>
            </a:pPr>
            <a:r>
              <a:rPr lang="en-US" altLang="en-US" sz="2400" dirty="0">
                <a:hlinkClick r:id="rId3"/>
              </a:rPr>
              <a:t>http://www.dol.gov/dol/grants/</a:t>
            </a:r>
            <a:endParaRPr lang="en-US" altLang="en-US" sz="2400"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spTree>
    <p:extLst>
      <p:ext uri="{BB962C8B-B14F-4D97-AF65-F5344CB8AC3E}">
        <p14:creationId xmlns:p14="http://schemas.microsoft.com/office/powerpoint/2010/main" val="4246145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latin typeface="Franklin Gothic Medium" panose="020B0603020102020204" pitchFamily="34" charset="0"/>
              </a:rPr>
              <a:t>WIF 3 Reporting</a:t>
            </a:r>
            <a:endParaRPr lang="en-US" dirty="0">
              <a:latin typeface="Franklin Gothic Medium" panose="020B0603020102020204" pitchFamily="34" charset="0"/>
            </a:endParaRPr>
          </a:p>
        </p:txBody>
      </p:sp>
      <p:sp>
        <p:nvSpPr>
          <p:cNvPr id="3" name="Subtitle 2"/>
          <p:cNvSpPr>
            <a:spLocks noGrp="1"/>
          </p:cNvSpPr>
          <p:nvPr>
            <p:ph idx="1"/>
          </p:nvPr>
        </p:nvSpPr>
        <p:spPr>
          <a:xfrm>
            <a:off x="381000" y="-457200"/>
            <a:ext cx="7924800" cy="5821363"/>
          </a:xfrm>
        </p:spPr>
        <p:txBody>
          <a:bodyPr anchor="ctr">
            <a:normAutofit/>
          </a:bodyPr>
          <a:lstStyle/>
          <a:p>
            <a:pPr marL="400050" lvl="1" indent="0" algn="ctr">
              <a:spcBef>
                <a:spcPts val="0"/>
              </a:spcBef>
              <a:buNone/>
            </a:pPr>
            <a:r>
              <a:rPr lang="en-US" sz="3600" b="1" dirty="0" smtClean="0">
                <a:solidFill>
                  <a:schemeClr val="tx1"/>
                </a:solidFill>
                <a:effectLst>
                  <a:outerShdw blurRad="38100" dist="38100" dir="2700000" algn="tl">
                    <a:srgbClr val="000000">
                      <a:alpha val="43137"/>
                    </a:srgbClr>
                  </a:outerShdw>
                </a:effectLst>
                <a:latin typeface="Footlight MT Light" panose="0204060206030A020304" pitchFamily="18" charset="0"/>
              </a:rPr>
              <a:t>	</a:t>
            </a:r>
            <a:r>
              <a:rPr lang="en-US" sz="3600" b="1" dirty="0">
                <a:effectLst>
                  <a:outerShdw blurRad="38100" dist="38100" dir="2700000" algn="tl">
                    <a:srgbClr val="000000">
                      <a:alpha val="43137"/>
                    </a:srgbClr>
                  </a:outerShdw>
                </a:effectLst>
                <a:latin typeface="Footlight MT Light" panose="0204060206030A020304" pitchFamily="18" charset="0"/>
              </a:rPr>
              <a:t>Reporting Requirements</a:t>
            </a:r>
            <a:r>
              <a:rPr lang="en-US" sz="3600" b="1" dirty="0" smtClean="0">
                <a:solidFill>
                  <a:schemeClr val="tx1"/>
                </a:solidFill>
                <a:effectLst>
                  <a:outerShdw blurRad="38100" dist="38100" dir="2700000" algn="tl">
                    <a:srgbClr val="000000">
                      <a:alpha val="43137"/>
                    </a:srgbClr>
                  </a:outerShdw>
                </a:effectLst>
                <a:latin typeface="Footlight MT Light" panose="0204060206030A020304" pitchFamily="18" charset="0"/>
              </a:rPr>
              <a:t>	</a:t>
            </a:r>
            <a:r>
              <a:rPr lang="en-US" sz="1600" b="1" dirty="0" smtClean="0">
                <a:solidFill>
                  <a:schemeClr val="tx1"/>
                </a:solidFill>
              </a:rPr>
              <a:t>			</a:t>
            </a:r>
            <a:endParaRPr lang="en-US" sz="1600" dirty="0">
              <a:solidFill>
                <a:schemeClr val="tx1"/>
              </a:solidFill>
            </a:endParaRPr>
          </a:p>
        </p:txBody>
      </p:sp>
      <p:pic>
        <p:nvPicPr>
          <p:cNvPr id="3075" name="Picture 3" descr="C:\Users\harris.charlotte\AppData\Local\Microsoft\Windows\Temporary Internet Files\Content.IE5\4U0QOKUJ\Report-Card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81400"/>
            <a:ext cx="38100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1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p:nvPr>
        </p:nvSpPr>
        <p:spPr/>
        <p:txBody>
          <a:bodyPr rtlCol="0"/>
          <a:lstStyle/>
          <a:p>
            <a:pPr fontAlgn="auto">
              <a:spcAft>
                <a:spcPts val="0"/>
              </a:spcAft>
              <a:defRPr/>
            </a:pPr>
            <a:r>
              <a:rPr lang="en-US" dirty="0" smtClean="0"/>
              <a:t>Reporting Requirements</a:t>
            </a:r>
          </a:p>
        </p:txBody>
      </p:sp>
      <p:sp>
        <p:nvSpPr>
          <p:cNvPr id="19458" name="Slide Number Placeholder 5"/>
          <p:cNvSpPr>
            <a:spLocks noGrp="1"/>
          </p:cNvSpPr>
          <p:nvPr>
            <p:ph type="sldNum" sz="quarter" idx="10"/>
          </p:nvPr>
        </p:nvSpPr>
        <p:spPr/>
        <p:txBody>
          <a:bodyPr/>
          <a:lstStyle/>
          <a:p>
            <a:pPr>
              <a:defRPr/>
            </a:pPr>
            <a:fld id="{C3C58BF6-560F-4FFE-A1E9-434C5AF8F772}" type="slidenum">
              <a:rPr lang="en-US"/>
              <a:pPr>
                <a:defRPr/>
              </a:pPr>
              <a:t>26</a:t>
            </a:fld>
            <a:endParaRPr lang="en-US"/>
          </a:p>
        </p:txBody>
      </p:sp>
      <p:sp>
        <p:nvSpPr>
          <p:cNvPr id="155656" name="Rectangle 8"/>
          <p:cNvSpPr>
            <a:spLocks noGrp="1" noChangeArrowheads="1"/>
          </p:cNvSpPr>
          <p:nvPr>
            <p:ph idx="1"/>
          </p:nvPr>
        </p:nvSpPr>
        <p:spPr>
          <a:xfrm>
            <a:off x="457200" y="1600200"/>
            <a:ext cx="8153400" cy="4525963"/>
          </a:xfrm>
        </p:spPr>
        <p:txBody>
          <a:bodyPr rtlCol="0"/>
          <a:lstStyle/>
          <a:p>
            <a:pPr fontAlgn="auto">
              <a:lnSpc>
                <a:spcPct val="80000"/>
              </a:lnSpc>
              <a:spcBef>
                <a:spcPts val="0"/>
              </a:spcBef>
              <a:spcAft>
                <a:spcPts val="600"/>
              </a:spcAft>
              <a:buFont typeface="Arial" pitchFamily="34" charset="0"/>
              <a:buNone/>
              <a:defRPr/>
            </a:pPr>
            <a:r>
              <a:rPr lang="en-US" sz="2400" dirty="0" smtClean="0"/>
              <a:t>WIF grantees are required to submit the following  quarterly reports to ETA:  </a:t>
            </a:r>
          </a:p>
          <a:p>
            <a:pPr fontAlgn="auto">
              <a:lnSpc>
                <a:spcPct val="80000"/>
              </a:lnSpc>
              <a:spcBef>
                <a:spcPts val="0"/>
              </a:spcBef>
              <a:spcAft>
                <a:spcPts val="600"/>
              </a:spcAft>
              <a:buFont typeface="Arial" pitchFamily="34" charset="0"/>
              <a:buNone/>
              <a:defRPr/>
            </a:pPr>
            <a:endParaRPr lang="en-US" sz="2400" dirty="0" smtClean="0"/>
          </a:p>
          <a:p>
            <a:pPr lvl="1" fontAlgn="auto">
              <a:lnSpc>
                <a:spcPct val="80000"/>
              </a:lnSpc>
              <a:spcBef>
                <a:spcPts val="0"/>
              </a:spcBef>
              <a:spcAft>
                <a:spcPts val="1200"/>
              </a:spcAft>
              <a:buFont typeface="Arial" pitchFamily="34" charset="0"/>
              <a:buChar char="–"/>
              <a:defRPr/>
            </a:pPr>
            <a:r>
              <a:rPr lang="en-US" sz="2400" dirty="0" smtClean="0"/>
              <a:t>Narrative Reports (QNR)</a:t>
            </a:r>
          </a:p>
          <a:p>
            <a:pPr lvl="1" fontAlgn="auto">
              <a:lnSpc>
                <a:spcPct val="80000"/>
              </a:lnSpc>
              <a:spcBef>
                <a:spcPts val="0"/>
              </a:spcBef>
              <a:spcAft>
                <a:spcPts val="1200"/>
              </a:spcAft>
              <a:buFont typeface="Arial" pitchFamily="34" charset="0"/>
              <a:buChar char="–"/>
              <a:defRPr/>
            </a:pPr>
            <a:r>
              <a:rPr lang="en-US" sz="2400" dirty="0" smtClean="0"/>
              <a:t>Financial Report (ETA-9130)</a:t>
            </a:r>
          </a:p>
          <a:p>
            <a:pPr lvl="1">
              <a:lnSpc>
                <a:spcPct val="80000"/>
              </a:lnSpc>
              <a:spcBef>
                <a:spcPts val="0"/>
              </a:spcBef>
              <a:spcAft>
                <a:spcPts val="1200"/>
              </a:spcAft>
              <a:defRPr/>
            </a:pPr>
            <a:r>
              <a:rPr lang="en-US" sz="2400" dirty="0" smtClean="0"/>
              <a:t>*Performance </a:t>
            </a:r>
            <a:r>
              <a:rPr lang="en-US" sz="2400" dirty="0"/>
              <a:t>Report (QPR)</a:t>
            </a:r>
          </a:p>
          <a:p>
            <a:pPr marL="457200" lvl="1" indent="0" fontAlgn="auto">
              <a:lnSpc>
                <a:spcPct val="80000"/>
              </a:lnSpc>
              <a:spcBef>
                <a:spcPts val="0"/>
              </a:spcBef>
              <a:spcAft>
                <a:spcPts val="1200"/>
              </a:spcAft>
              <a:buNone/>
              <a:defRPr/>
            </a:pPr>
            <a:endParaRPr lang="en-US" sz="2400" dirty="0" smtClean="0"/>
          </a:p>
        </p:txBody>
      </p:sp>
    </p:spTree>
    <p:extLst>
      <p:ext uri="{BB962C8B-B14F-4D97-AF65-F5344CB8AC3E}">
        <p14:creationId xmlns:p14="http://schemas.microsoft.com/office/powerpoint/2010/main" val="3431149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7"/>
          <p:cNvSpPr>
            <a:spLocks noGrp="1" noChangeArrowheads="1"/>
          </p:cNvSpPr>
          <p:nvPr>
            <p:ph type="title"/>
          </p:nvPr>
        </p:nvSpPr>
        <p:spPr/>
        <p:txBody>
          <a:bodyPr rtlCol="0"/>
          <a:lstStyle/>
          <a:p>
            <a:pPr fontAlgn="auto">
              <a:spcAft>
                <a:spcPts val="0"/>
              </a:spcAft>
              <a:defRPr/>
            </a:pPr>
            <a:r>
              <a:rPr lang="en-US" dirty="0" smtClean="0"/>
              <a:t>Quarterly Narrative and Performance Reports</a:t>
            </a:r>
          </a:p>
        </p:txBody>
      </p:sp>
      <p:sp>
        <p:nvSpPr>
          <p:cNvPr id="20482" name="Slide Number Placeholder 5"/>
          <p:cNvSpPr>
            <a:spLocks noGrp="1"/>
          </p:cNvSpPr>
          <p:nvPr>
            <p:ph type="sldNum" sz="quarter" idx="10"/>
          </p:nvPr>
        </p:nvSpPr>
        <p:spPr/>
        <p:txBody>
          <a:bodyPr/>
          <a:lstStyle/>
          <a:p>
            <a:pPr>
              <a:defRPr/>
            </a:pPr>
            <a:fld id="{F5AAB0F6-40C3-4289-B39D-C51F8ACDD4B9}" type="slidenum">
              <a:rPr lang="en-US"/>
              <a:pPr>
                <a:defRPr/>
              </a:pPr>
              <a:t>27</a:t>
            </a:fld>
            <a:endParaRPr lang="en-US"/>
          </a:p>
        </p:txBody>
      </p:sp>
      <p:sp>
        <p:nvSpPr>
          <p:cNvPr id="20484" name="Rectangle 8"/>
          <p:cNvSpPr>
            <a:spLocks noGrp="1" noChangeArrowheads="1"/>
          </p:cNvSpPr>
          <p:nvPr>
            <p:ph idx="1"/>
          </p:nvPr>
        </p:nvSpPr>
        <p:spPr/>
        <p:txBody>
          <a:bodyPr rtlCol="0"/>
          <a:lstStyle/>
          <a:p>
            <a:pPr marL="0" indent="0" fontAlgn="auto">
              <a:lnSpc>
                <a:spcPct val="110000"/>
              </a:lnSpc>
              <a:spcBef>
                <a:spcPts val="0"/>
              </a:spcBef>
              <a:spcAft>
                <a:spcPts val="600"/>
              </a:spcAft>
              <a:buFont typeface="Arial" pitchFamily="34" charset="0"/>
              <a:buNone/>
              <a:defRPr/>
            </a:pPr>
            <a:r>
              <a:rPr lang="en-US" sz="2600" dirty="0" smtClean="0"/>
              <a:t>Each report is due no later than 45 days after the end of the designated quarter</a:t>
            </a:r>
          </a:p>
        </p:txBody>
      </p:sp>
      <p:graphicFrame>
        <p:nvGraphicFramePr>
          <p:cNvPr id="3" name="Table 2"/>
          <p:cNvGraphicFramePr>
            <a:graphicFrameLocks noGrp="1"/>
          </p:cNvGraphicFramePr>
          <p:nvPr>
            <p:extLst>
              <p:ext uri="{D42A27DB-BD31-4B8C-83A1-F6EECF244321}">
                <p14:modId xmlns:p14="http://schemas.microsoft.com/office/powerpoint/2010/main" val="3776473732"/>
              </p:ext>
            </p:extLst>
          </p:nvPr>
        </p:nvGraphicFramePr>
        <p:xfrm>
          <a:off x="533400" y="2819400"/>
          <a:ext cx="8000999" cy="3056529"/>
        </p:xfrm>
        <a:graphic>
          <a:graphicData uri="http://schemas.openxmlformats.org/drawingml/2006/table">
            <a:tbl>
              <a:tblPr firstRow="1" bandRow="1">
                <a:tableStyleId>{5C22544A-7EE6-4342-B048-85BDC9FD1C3A}</a:tableStyleId>
              </a:tblPr>
              <a:tblGrid>
                <a:gridCol w="2220173"/>
                <a:gridCol w="2136392"/>
                <a:gridCol w="3644434"/>
              </a:tblGrid>
              <a:tr h="762000">
                <a:tc>
                  <a:txBody>
                    <a:bodyPr/>
                    <a:lstStyle/>
                    <a:p>
                      <a:r>
                        <a:rPr lang="en-US" sz="1800" b="1" dirty="0" smtClean="0"/>
                        <a:t>Quarter End Dates</a:t>
                      </a:r>
                      <a:endParaRPr lang="en-US" sz="1800" dirty="0"/>
                    </a:p>
                  </a:txBody>
                  <a:tcPr marT="45700" marB="45700"/>
                </a:tc>
                <a:tc>
                  <a:txBody>
                    <a:bodyPr/>
                    <a:lstStyle/>
                    <a:p>
                      <a:r>
                        <a:rPr lang="en-US" sz="1800" dirty="0" smtClean="0"/>
                        <a:t>QNPR Due Date</a:t>
                      </a:r>
                      <a:endParaRPr lang="en-US" sz="1800" dirty="0"/>
                    </a:p>
                  </a:txBody>
                  <a:tcPr marT="45700" marB="45700"/>
                </a:tc>
                <a:tc>
                  <a:txBody>
                    <a:bodyPr/>
                    <a:lstStyle/>
                    <a:p>
                      <a:r>
                        <a:rPr lang="en-US" sz="1800" b="1" dirty="0" smtClean="0"/>
                        <a:t>Report Activities Occurring Between</a:t>
                      </a:r>
                      <a:endParaRPr lang="en-US" sz="1800" dirty="0"/>
                    </a:p>
                  </a:txBody>
                  <a:tcPr marT="45700" marB="45700"/>
                </a:tc>
              </a:tr>
              <a:tr h="764843">
                <a:tc>
                  <a:txBody>
                    <a:bodyPr/>
                    <a:lstStyle/>
                    <a:p>
                      <a:r>
                        <a:rPr lang="en-US" sz="1800" dirty="0" smtClean="0"/>
                        <a:t>December 31, 2015</a:t>
                      </a:r>
                      <a:endParaRPr lang="en-US" sz="1800" dirty="0"/>
                    </a:p>
                  </a:txBody>
                  <a:tcPr marT="45700" marB="45700"/>
                </a:tc>
                <a:tc>
                  <a:txBody>
                    <a:bodyPr/>
                    <a:lstStyle/>
                    <a:p>
                      <a:r>
                        <a:rPr lang="en-US" sz="1800" dirty="0" smtClean="0"/>
                        <a:t>February 15, 2016</a:t>
                      </a:r>
                      <a:endParaRPr lang="en-US" sz="1800" dirty="0"/>
                    </a:p>
                  </a:txBody>
                  <a:tcPr marT="45700" marB="45700"/>
                </a:tc>
                <a:tc>
                  <a:txBody>
                    <a:bodyPr/>
                    <a:lstStyle/>
                    <a:p>
                      <a:r>
                        <a:rPr lang="en-US" sz="1800" dirty="0" smtClean="0"/>
                        <a:t>October 1 – December 31, 2015</a:t>
                      </a:r>
                      <a:endParaRPr lang="en-US" sz="1800" dirty="0"/>
                    </a:p>
                  </a:txBody>
                  <a:tcPr marT="45700" marB="45700"/>
                </a:tc>
              </a:tr>
              <a:tr h="764843">
                <a:tc>
                  <a:txBody>
                    <a:bodyPr/>
                    <a:lstStyle/>
                    <a:p>
                      <a:r>
                        <a:rPr lang="en-US" sz="1800" dirty="0" smtClean="0"/>
                        <a:t>March 31, 2016</a:t>
                      </a:r>
                      <a:endParaRPr lang="en-US" sz="1800" dirty="0"/>
                    </a:p>
                  </a:txBody>
                  <a:tcPr marT="45700" marB="45700"/>
                </a:tc>
                <a:tc>
                  <a:txBody>
                    <a:bodyPr/>
                    <a:lstStyle/>
                    <a:p>
                      <a:r>
                        <a:rPr lang="en-US" sz="1800" dirty="0" smtClean="0"/>
                        <a:t>May 16, 2016</a:t>
                      </a:r>
                      <a:endParaRPr lang="en-US" sz="1800" dirty="0"/>
                    </a:p>
                  </a:txBody>
                  <a:tcPr marT="45700" marB="45700"/>
                </a:tc>
                <a:tc>
                  <a:txBody>
                    <a:bodyPr/>
                    <a:lstStyle/>
                    <a:p>
                      <a:r>
                        <a:rPr lang="en-US" sz="1800" dirty="0" smtClean="0"/>
                        <a:t>January 1 – March 31, 2016</a:t>
                      </a:r>
                      <a:endParaRPr lang="en-US" sz="1800" dirty="0"/>
                    </a:p>
                  </a:txBody>
                  <a:tcPr marT="45700" marB="45700"/>
                </a:tc>
              </a:tr>
              <a:tr h="764843">
                <a:tc>
                  <a:txBody>
                    <a:bodyPr/>
                    <a:lstStyle/>
                    <a:p>
                      <a:r>
                        <a:rPr lang="en-US" sz="1800" dirty="0" smtClean="0"/>
                        <a:t>June 30, 2016</a:t>
                      </a:r>
                      <a:endParaRPr lang="en-US" sz="1800" dirty="0"/>
                    </a:p>
                  </a:txBody>
                  <a:tcPr marT="45700" marB="45700"/>
                </a:tc>
                <a:tc>
                  <a:txBody>
                    <a:bodyPr/>
                    <a:lstStyle/>
                    <a:p>
                      <a:r>
                        <a:rPr lang="en-US" sz="1800" dirty="0" smtClean="0"/>
                        <a:t>August 15, 2016</a:t>
                      </a:r>
                      <a:endParaRPr lang="en-US" sz="1800" dirty="0"/>
                    </a:p>
                  </a:txBody>
                  <a:tcPr marT="45700" marB="45700"/>
                </a:tc>
                <a:tc>
                  <a:txBody>
                    <a:bodyPr/>
                    <a:lstStyle/>
                    <a:p>
                      <a:r>
                        <a:rPr lang="en-US" sz="1800" dirty="0" smtClean="0"/>
                        <a:t>April 1 – June 30, 2016</a:t>
                      </a:r>
                      <a:endParaRPr lang="en-US" sz="1800" dirty="0"/>
                    </a:p>
                  </a:txBody>
                  <a:tcPr marT="45700" marB="45700"/>
                </a:tc>
              </a:tr>
            </a:tbl>
          </a:graphicData>
        </a:graphic>
      </p:graphicFrame>
    </p:spTree>
    <p:extLst>
      <p:ext uri="{BB962C8B-B14F-4D97-AF65-F5344CB8AC3E}">
        <p14:creationId xmlns:p14="http://schemas.microsoft.com/office/powerpoint/2010/main" val="3815163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7"/>
          <p:cNvSpPr>
            <a:spLocks noGrp="1" noChangeArrowheads="1"/>
          </p:cNvSpPr>
          <p:nvPr>
            <p:ph type="title"/>
          </p:nvPr>
        </p:nvSpPr>
        <p:spPr/>
        <p:txBody>
          <a:bodyPr rtlCol="0"/>
          <a:lstStyle/>
          <a:p>
            <a:pPr fontAlgn="auto">
              <a:spcAft>
                <a:spcPts val="0"/>
              </a:spcAft>
              <a:defRPr/>
            </a:pPr>
            <a:r>
              <a:rPr lang="en-US" dirty="0" smtClean="0"/>
              <a:t>Quarterly Financial Report</a:t>
            </a:r>
          </a:p>
        </p:txBody>
      </p:sp>
      <p:sp>
        <p:nvSpPr>
          <p:cNvPr id="20482" name="Slide Number Placeholder 5"/>
          <p:cNvSpPr>
            <a:spLocks noGrp="1"/>
          </p:cNvSpPr>
          <p:nvPr>
            <p:ph type="sldNum" sz="quarter" idx="10"/>
          </p:nvPr>
        </p:nvSpPr>
        <p:spPr/>
        <p:txBody>
          <a:bodyPr/>
          <a:lstStyle/>
          <a:p>
            <a:pPr>
              <a:defRPr/>
            </a:pPr>
            <a:fld id="{F5AAB0F6-40C3-4289-B39D-C51F8ACDD4B9}" type="slidenum">
              <a:rPr lang="en-US"/>
              <a:pPr>
                <a:defRPr/>
              </a:pPr>
              <a:t>28</a:t>
            </a:fld>
            <a:endParaRPr lang="en-US" dirty="0"/>
          </a:p>
        </p:txBody>
      </p:sp>
      <p:sp>
        <p:nvSpPr>
          <p:cNvPr id="20484" name="Rectangle 8"/>
          <p:cNvSpPr>
            <a:spLocks noGrp="1" noChangeArrowheads="1"/>
          </p:cNvSpPr>
          <p:nvPr>
            <p:ph idx="1"/>
          </p:nvPr>
        </p:nvSpPr>
        <p:spPr/>
        <p:txBody>
          <a:bodyPr rtlCol="0">
            <a:normAutofit/>
          </a:bodyPr>
          <a:lstStyle/>
          <a:p>
            <a:pPr marL="0" indent="0" fontAlgn="auto">
              <a:lnSpc>
                <a:spcPct val="110000"/>
              </a:lnSpc>
              <a:spcBef>
                <a:spcPts val="0"/>
              </a:spcBef>
              <a:spcAft>
                <a:spcPts val="600"/>
              </a:spcAft>
              <a:buFont typeface="Arial" pitchFamily="34" charset="0"/>
              <a:buNone/>
              <a:defRPr/>
            </a:pPr>
            <a:r>
              <a:rPr lang="en-US" sz="2600" dirty="0" smtClean="0"/>
              <a:t>Each grantee must submit a Quarterly Financial Report (ETA 9130) </a:t>
            </a:r>
          </a:p>
          <a:p>
            <a:pPr marL="285750" lvl="1" fontAlgn="auto">
              <a:lnSpc>
                <a:spcPct val="110000"/>
              </a:lnSpc>
              <a:spcBef>
                <a:spcPts val="1200"/>
              </a:spcBef>
              <a:spcAft>
                <a:spcPts val="600"/>
              </a:spcAft>
              <a:buFont typeface="Arial" pitchFamily="34" charset="0"/>
              <a:buChar char="–"/>
              <a:defRPr/>
            </a:pPr>
            <a:r>
              <a:rPr lang="en-US" sz="2200" dirty="0" smtClean="0"/>
              <a:t>Due no later than 45 days after the end of a quarter</a:t>
            </a:r>
          </a:p>
          <a:p>
            <a:pPr marL="285750" lvl="1" fontAlgn="auto">
              <a:spcBef>
                <a:spcPts val="0"/>
              </a:spcBef>
              <a:spcAft>
                <a:spcPts val="600"/>
              </a:spcAft>
              <a:buFont typeface="Arial" pitchFamily="34" charset="0"/>
              <a:buChar char="–"/>
              <a:defRPr/>
            </a:pPr>
            <a:r>
              <a:rPr lang="en-US" sz="2200" dirty="0" smtClean="0"/>
              <a:t>Financial reporting system different than performance reporting system</a:t>
            </a:r>
          </a:p>
          <a:p>
            <a:pPr marL="285750" lvl="1" fontAlgn="auto">
              <a:spcBef>
                <a:spcPts val="0"/>
              </a:spcBef>
              <a:spcAft>
                <a:spcPts val="600"/>
              </a:spcAft>
              <a:buFont typeface="Arial" pitchFamily="34" charset="0"/>
              <a:buChar char="–"/>
              <a:defRPr/>
            </a:pPr>
            <a:r>
              <a:rPr lang="en-US" sz="2200" dirty="0" smtClean="0"/>
              <a:t>More information and training will be provided</a:t>
            </a:r>
            <a:endParaRPr lang="en-US" sz="2200" b="1" dirty="0" smtClean="0"/>
          </a:p>
        </p:txBody>
      </p:sp>
      <p:graphicFrame>
        <p:nvGraphicFramePr>
          <p:cNvPr id="7" name="Table 6"/>
          <p:cNvGraphicFramePr>
            <a:graphicFrameLocks noGrp="1"/>
          </p:cNvGraphicFramePr>
          <p:nvPr>
            <p:extLst>
              <p:ext uri="{D42A27DB-BD31-4B8C-83A1-F6EECF244321}">
                <p14:modId xmlns:p14="http://schemas.microsoft.com/office/powerpoint/2010/main" val="2196372002"/>
              </p:ext>
            </p:extLst>
          </p:nvPr>
        </p:nvGraphicFramePr>
        <p:xfrm>
          <a:off x="609600" y="4953000"/>
          <a:ext cx="8000999" cy="1477763"/>
        </p:xfrm>
        <a:graphic>
          <a:graphicData uri="http://schemas.openxmlformats.org/drawingml/2006/table">
            <a:tbl>
              <a:tblPr firstRow="1" bandRow="1">
                <a:tableStyleId>{5C22544A-7EE6-4342-B048-85BDC9FD1C3A}</a:tableStyleId>
              </a:tblPr>
              <a:tblGrid>
                <a:gridCol w="2220173"/>
                <a:gridCol w="2136392"/>
                <a:gridCol w="3644434"/>
              </a:tblGrid>
              <a:tr h="0">
                <a:tc>
                  <a:txBody>
                    <a:bodyPr/>
                    <a:lstStyle/>
                    <a:p>
                      <a:r>
                        <a:rPr lang="en-US" sz="1800" b="1" dirty="0" smtClean="0"/>
                        <a:t>Quarter End Dates</a:t>
                      </a:r>
                      <a:endParaRPr lang="en-US" sz="1800" dirty="0"/>
                    </a:p>
                  </a:txBody>
                  <a:tcPr marT="45700" marB="45700"/>
                </a:tc>
                <a:tc>
                  <a:txBody>
                    <a:bodyPr/>
                    <a:lstStyle/>
                    <a:p>
                      <a:r>
                        <a:rPr lang="en-US" sz="1800" dirty="0" smtClean="0"/>
                        <a:t>9130 Due Date</a:t>
                      </a:r>
                      <a:endParaRPr lang="en-US" sz="1800" dirty="0"/>
                    </a:p>
                  </a:txBody>
                  <a:tcPr marT="45700" marB="45700"/>
                </a:tc>
                <a:tc>
                  <a:txBody>
                    <a:bodyPr/>
                    <a:lstStyle/>
                    <a:p>
                      <a:r>
                        <a:rPr lang="en-US" sz="1800" b="1" dirty="0" smtClean="0"/>
                        <a:t>Report Fiscal Activities Occurring</a:t>
                      </a:r>
                      <a:endParaRPr lang="en-US" sz="1800" dirty="0"/>
                    </a:p>
                  </a:txBody>
                  <a:tcPr marT="45700" marB="45700"/>
                </a:tc>
              </a:tr>
              <a:tr h="370681">
                <a:tc>
                  <a:txBody>
                    <a:bodyPr/>
                    <a:lstStyle/>
                    <a:p>
                      <a:r>
                        <a:rPr lang="en-US" sz="1800" dirty="0" smtClean="0"/>
                        <a:t>December 31, 2015</a:t>
                      </a:r>
                      <a:endParaRPr lang="en-US" sz="1800" dirty="0"/>
                    </a:p>
                  </a:txBody>
                  <a:tcPr marT="45700" marB="45700"/>
                </a:tc>
                <a:tc>
                  <a:txBody>
                    <a:bodyPr/>
                    <a:lstStyle/>
                    <a:p>
                      <a:r>
                        <a:rPr lang="en-US" sz="1800" dirty="0" smtClean="0"/>
                        <a:t>February 15, 2016</a:t>
                      </a:r>
                      <a:endParaRPr lang="en-US" sz="1800" dirty="0"/>
                    </a:p>
                  </a:txBody>
                  <a:tcPr marT="45700" marB="45700"/>
                </a:tc>
                <a:tc>
                  <a:txBody>
                    <a:bodyPr/>
                    <a:lstStyle/>
                    <a:p>
                      <a:r>
                        <a:rPr lang="en-US" sz="1800" dirty="0" smtClean="0"/>
                        <a:t>October 1 – December 31, 2015</a:t>
                      </a:r>
                      <a:endParaRPr lang="en-US" sz="1800" dirty="0"/>
                    </a:p>
                  </a:txBody>
                  <a:tcPr marT="45700" marB="45700"/>
                </a:tc>
              </a:tr>
              <a:tr h="370681">
                <a:tc>
                  <a:txBody>
                    <a:bodyPr/>
                    <a:lstStyle/>
                    <a:p>
                      <a:r>
                        <a:rPr lang="en-US" sz="1800" dirty="0" smtClean="0"/>
                        <a:t>March 31, 2016</a:t>
                      </a:r>
                      <a:endParaRPr lang="en-US" sz="1800" dirty="0"/>
                    </a:p>
                  </a:txBody>
                  <a:tcPr marT="45700" marB="45700"/>
                </a:tc>
                <a:tc>
                  <a:txBody>
                    <a:bodyPr/>
                    <a:lstStyle/>
                    <a:p>
                      <a:r>
                        <a:rPr lang="en-US" sz="1800" dirty="0" smtClean="0"/>
                        <a:t>May 16, 2016</a:t>
                      </a:r>
                      <a:endParaRPr lang="en-US" sz="1800" dirty="0"/>
                    </a:p>
                  </a:txBody>
                  <a:tcPr marT="45700" marB="45700"/>
                </a:tc>
                <a:tc>
                  <a:txBody>
                    <a:bodyPr/>
                    <a:lstStyle/>
                    <a:p>
                      <a:r>
                        <a:rPr lang="en-US" sz="1800" dirty="0" smtClean="0"/>
                        <a:t>January 1 – March 31, 2016</a:t>
                      </a:r>
                      <a:endParaRPr lang="en-US" sz="1800" dirty="0"/>
                    </a:p>
                  </a:txBody>
                  <a:tcPr marT="45700" marB="45700"/>
                </a:tc>
              </a:tr>
              <a:tr h="370681">
                <a:tc>
                  <a:txBody>
                    <a:bodyPr/>
                    <a:lstStyle/>
                    <a:p>
                      <a:r>
                        <a:rPr lang="en-US" sz="1800" dirty="0" smtClean="0"/>
                        <a:t>June 30, 2016</a:t>
                      </a:r>
                      <a:endParaRPr lang="en-US" sz="1800" dirty="0"/>
                    </a:p>
                  </a:txBody>
                  <a:tcPr marT="45700" marB="45700"/>
                </a:tc>
                <a:tc>
                  <a:txBody>
                    <a:bodyPr/>
                    <a:lstStyle/>
                    <a:p>
                      <a:r>
                        <a:rPr lang="en-US" sz="1800" dirty="0" smtClean="0"/>
                        <a:t>August 15, 2016</a:t>
                      </a:r>
                      <a:endParaRPr lang="en-US" sz="1800" dirty="0"/>
                    </a:p>
                  </a:txBody>
                  <a:tcPr marT="45700" marB="45700"/>
                </a:tc>
                <a:tc>
                  <a:txBody>
                    <a:bodyPr/>
                    <a:lstStyle/>
                    <a:p>
                      <a:r>
                        <a:rPr lang="en-US" sz="1800" dirty="0" smtClean="0"/>
                        <a:t>April 1 – June 30, 2016</a:t>
                      </a:r>
                      <a:endParaRPr lang="en-US" sz="1800" dirty="0"/>
                    </a:p>
                  </a:txBody>
                  <a:tcPr marT="45700" marB="45700"/>
                </a:tc>
              </a:tr>
            </a:tbl>
          </a:graphicData>
        </a:graphic>
      </p:graphicFrame>
    </p:spTree>
    <p:extLst>
      <p:ext uri="{BB962C8B-B14F-4D97-AF65-F5344CB8AC3E}">
        <p14:creationId xmlns:p14="http://schemas.microsoft.com/office/powerpoint/2010/main" val="81009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362075"/>
          </a:xfrm>
        </p:spPr>
        <p:txBody>
          <a:bodyPr>
            <a:normAutofit/>
          </a:bodyPr>
          <a:lstStyle/>
          <a:p>
            <a:pPr algn="ctr"/>
            <a:r>
              <a:rPr lang="en-US" sz="3600" dirty="0" smtClean="0">
                <a:solidFill>
                  <a:schemeClr val="tx1"/>
                </a:solidFill>
                <a:effectLst/>
                <a:latin typeface="Franklin Gothic Medium" panose="020B0603020102020204" pitchFamily="34" charset="0"/>
              </a:rPr>
              <a:t/>
            </a:r>
            <a:br>
              <a:rPr lang="en-US" sz="3600" dirty="0" smtClean="0">
                <a:solidFill>
                  <a:schemeClr val="tx1"/>
                </a:solidFill>
                <a:effectLst/>
                <a:latin typeface="Franklin Gothic Medium" panose="020B0603020102020204" pitchFamily="34" charset="0"/>
              </a:rPr>
            </a:br>
            <a:endParaRPr lang="en-US" sz="3600" dirty="0">
              <a:solidFill>
                <a:schemeClr val="tx1"/>
              </a:solidFill>
              <a:effectLst/>
              <a:latin typeface="Franklin Gothic Medium" panose="020B0603020102020204" pitchFamily="34" charset="0"/>
            </a:endParaRPr>
          </a:p>
        </p:txBody>
      </p:sp>
      <p:sp>
        <p:nvSpPr>
          <p:cNvPr id="3" name="Subtitle 2"/>
          <p:cNvSpPr>
            <a:spLocks noGrp="1"/>
          </p:cNvSpPr>
          <p:nvPr>
            <p:ph type="body" idx="1"/>
          </p:nvPr>
        </p:nvSpPr>
        <p:spPr>
          <a:xfrm>
            <a:off x="762000" y="-76200"/>
            <a:ext cx="7772400" cy="6172200"/>
          </a:xfrm>
        </p:spPr>
        <p:txBody>
          <a:bodyPr anchor="ctr">
            <a:normAutofit/>
          </a:bodyPr>
          <a:lstStyle/>
          <a:p>
            <a:pPr>
              <a:spcBef>
                <a:spcPts val="0"/>
              </a:spcBef>
            </a:pPr>
            <a:r>
              <a:rPr lang="en-US" sz="2000" b="1" dirty="0" smtClean="0">
                <a:solidFill>
                  <a:schemeClr val="tx1">
                    <a:lumMod val="75000"/>
                    <a:lumOff val="25000"/>
                  </a:schemeClr>
                </a:solidFill>
              </a:rPr>
              <a:t>		</a:t>
            </a:r>
            <a:endParaRPr lang="en-US" b="1" dirty="0">
              <a:solidFill>
                <a:schemeClr val="tx1">
                  <a:lumMod val="75000"/>
                  <a:lumOff val="25000"/>
                </a:schemeClr>
              </a:solidFill>
              <a:latin typeface="Franklin Gothic Medium" panose="020B0603020102020204" pitchFamily="34" charset="0"/>
            </a:endParaRPr>
          </a:p>
          <a:p>
            <a:pPr algn="ctr">
              <a:spcBef>
                <a:spcPts val="0"/>
              </a:spcBef>
            </a:pPr>
            <a:r>
              <a:rPr lang="en-US" sz="2800" dirty="0" smtClean="0">
                <a:solidFill>
                  <a:schemeClr val="bg1"/>
                </a:solidFill>
                <a:latin typeface="Franklin Gothic Medium" panose="020B0603020102020204" pitchFamily="34" charset="0"/>
              </a:rPr>
              <a:t>     Evaluation Requirements</a:t>
            </a:r>
            <a:r>
              <a:rPr lang="en-US" sz="2000" b="1" dirty="0" smtClean="0">
                <a:solidFill>
                  <a:schemeClr val="tx1">
                    <a:lumMod val="75000"/>
                    <a:lumOff val="25000"/>
                  </a:schemeClr>
                </a:solidFill>
              </a:rPr>
              <a:t>	 	</a:t>
            </a:r>
          </a:p>
          <a:p>
            <a:pPr>
              <a:spcBef>
                <a:spcPts val="0"/>
              </a:spcBef>
            </a:pPr>
            <a:endParaRPr lang="en-US" b="1" dirty="0">
              <a:solidFill>
                <a:schemeClr val="tx1">
                  <a:lumMod val="75000"/>
                  <a:lumOff val="25000"/>
                </a:schemeClr>
              </a:solidFill>
            </a:endParaRPr>
          </a:p>
          <a:p>
            <a:pPr>
              <a:spcBef>
                <a:spcPts val="0"/>
              </a:spcBef>
            </a:pPr>
            <a:r>
              <a:rPr lang="en-US" sz="2000" b="1" dirty="0" smtClean="0">
                <a:solidFill>
                  <a:schemeClr val="tx1">
                    <a:lumMod val="75000"/>
                    <a:lumOff val="25000"/>
                  </a:schemeClr>
                </a:solidFill>
              </a:rPr>
              <a:t>				</a:t>
            </a:r>
          </a:p>
          <a:p>
            <a:pPr>
              <a:spcBef>
                <a:spcPts val="0"/>
              </a:spcBef>
            </a:pPr>
            <a:endParaRPr lang="en-US" b="1" dirty="0">
              <a:solidFill>
                <a:schemeClr val="tx1">
                  <a:lumMod val="75000"/>
                  <a:lumOff val="25000"/>
                </a:schemeClr>
              </a:solidFill>
            </a:endParaRPr>
          </a:p>
          <a:p>
            <a:pPr>
              <a:spcBef>
                <a:spcPts val="0"/>
              </a:spcBef>
            </a:pPr>
            <a:r>
              <a:rPr lang="en-US" sz="2000" b="1" dirty="0" smtClean="0">
                <a:solidFill>
                  <a:schemeClr val="tx1">
                    <a:lumMod val="75000"/>
                    <a:lumOff val="25000"/>
                  </a:schemeClr>
                </a:solidFill>
              </a:rPr>
              <a:t>		</a:t>
            </a:r>
            <a:endParaRPr lang="en-US" b="1" dirty="0" smtClean="0">
              <a:solidFill>
                <a:schemeClr val="tx1">
                  <a:lumMod val="75000"/>
                  <a:lumOff val="25000"/>
                </a:schemeClr>
              </a:solidFill>
            </a:endParaRPr>
          </a:p>
          <a:p>
            <a:pPr>
              <a:spcBef>
                <a:spcPts val="0"/>
              </a:spcBef>
            </a:pPr>
            <a:endParaRPr lang="en-US" sz="2400" b="1" dirty="0" smtClean="0">
              <a:solidFill>
                <a:schemeClr val="tx1">
                  <a:lumMod val="75000"/>
                  <a:lumOff val="25000"/>
                </a:schemeClr>
              </a:solidFill>
            </a:endParaRPr>
          </a:p>
          <a:p>
            <a:pPr algn="ctr">
              <a:spcBef>
                <a:spcPts val="0"/>
              </a:spcBef>
            </a:pPr>
            <a:endParaRPr lang="en-US" sz="2400" b="1" dirty="0">
              <a:solidFill>
                <a:schemeClr val="tx1">
                  <a:lumMod val="75000"/>
                  <a:lumOff val="25000"/>
                </a:schemeClr>
              </a:solidFill>
            </a:endParaRPr>
          </a:p>
          <a:p>
            <a:pPr>
              <a:spcBef>
                <a:spcPts val="0"/>
              </a:spcBef>
            </a:pPr>
            <a:endParaRPr lang="en-US" sz="2400" b="1" dirty="0" smtClean="0">
              <a:solidFill>
                <a:schemeClr val="tx1">
                  <a:lumMod val="75000"/>
                  <a:lumOff val="25000"/>
                </a:schemeClr>
              </a:solidFill>
            </a:endParaRPr>
          </a:p>
          <a:p>
            <a:pPr>
              <a:spcBef>
                <a:spcPts val="0"/>
              </a:spcBef>
            </a:pPr>
            <a:r>
              <a:rPr lang="en-US" sz="2400" b="1" dirty="0" smtClean="0">
                <a:solidFill>
                  <a:schemeClr val="tx1">
                    <a:lumMod val="75000"/>
                    <a:lumOff val="25000"/>
                  </a:schemeClr>
                </a:solidFill>
              </a:rPr>
              <a:t>Eliza Kean, </a:t>
            </a:r>
            <a:r>
              <a:rPr lang="en-US" sz="2400" b="1" dirty="0" err="1" smtClean="0">
                <a:solidFill>
                  <a:schemeClr val="tx1">
                    <a:lumMod val="75000"/>
                    <a:lumOff val="25000"/>
                  </a:schemeClr>
                </a:solidFill>
              </a:rPr>
              <a:t>Abt</a:t>
            </a:r>
            <a:r>
              <a:rPr lang="en-US" sz="2400" b="1" dirty="0" smtClean="0">
                <a:solidFill>
                  <a:schemeClr val="tx1">
                    <a:lumMod val="75000"/>
                    <a:lumOff val="25000"/>
                  </a:schemeClr>
                </a:solidFill>
              </a:rPr>
              <a:t> Associates</a:t>
            </a:r>
          </a:p>
          <a:p>
            <a:pPr>
              <a:spcBef>
                <a:spcPts val="0"/>
              </a:spcBef>
            </a:pPr>
            <a:r>
              <a:rPr lang="en-US" sz="2400" dirty="0" smtClean="0">
                <a:solidFill>
                  <a:schemeClr val="tx1"/>
                </a:solidFill>
              </a:rPr>
              <a:t>National </a:t>
            </a:r>
            <a:r>
              <a:rPr lang="en-US" sz="2400" dirty="0">
                <a:solidFill>
                  <a:schemeClr val="tx1"/>
                </a:solidFill>
              </a:rPr>
              <a:t>Evaluation </a:t>
            </a:r>
            <a:r>
              <a:rPr lang="en-US" sz="2400" dirty="0" smtClean="0">
                <a:solidFill>
                  <a:schemeClr val="tx1"/>
                </a:solidFill>
              </a:rPr>
              <a:t>Coordination/Technical Assistance           (NEC/TA)</a:t>
            </a:r>
          </a:p>
          <a:p>
            <a:pPr>
              <a:spcBef>
                <a:spcPts val="0"/>
              </a:spcBef>
            </a:pPr>
            <a:endParaRPr lang="en-US" sz="2400" dirty="0">
              <a:solidFill>
                <a:schemeClr val="tx1"/>
              </a:solidFill>
            </a:endParaRPr>
          </a:p>
          <a:p>
            <a:pPr>
              <a:spcBef>
                <a:spcPts val="0"/>
              </a:spcBef>
            </a:pPr>
            <a:endParaRPr lang="en-US" sz="2000" dirty="0">
              <a:solidFill>
                <a:schemeClr val="tx1">
                  <a:lumMod val="75000"/>
                  <a:lumOff val="2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00175"/>
            <a:ext cx="3810001" cy="236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841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370765" y="1407994"/>
            <a:ext cx="7458806" cy="4154984"/>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smtClean="0">
                <a:solidFill>
                  <a:srgbClr val="376092"/>
                </a:solidFill>
              </a:rPr>
              <a:t>Program Overview of WIF Round 3</a:t>
            </a:r>
          </a:p>
          <a:p>
            <a:endParaRPr lang="en-US" altLang="en-US" sz="2400" dirty="0">
              <a:solidFill>
                <a:srgbClr val="376092"/>
              </a:solidFill>
            </a:endParaRPr>
          </a:p>
          <a:p>
            <a:pPr marL="342900" indent="-342900">
              <a:buFont typeface="Arial" panose="020B0604020202020204" pitchFamily="34" charset="0"/>
              <a:buChar char="•"/>
            </a:pPr>
            <a:r>
              <a:rPr lang="en-US" altLang="en-US" sz="2400" dirty="0">
                <a:solidFill>
                  <a:srgbClr val="376092"/>
                </a:solidFill>
              </a:rPr>
              <a:t>Roles and Responsibilities</a:t>
            </a:r>
          </a:p>
          <a:p>
            <a:endParaRPr lang="en-US" altLang="en-US" sz="2400" dirty="0" smtClean="0">
              <a:solidFill>
                <a:srgbClr val="376092"/>
              </a:solidFill>
            </a:endParaRPr>
          </a:p>
          <a:p>
            <a:pPr marL="342900" indent="-342900">
              <a:buFont typeface="Arial" panose="020B0604020202020204" pitchFamily="34" charset="0"/>
              <a:buChar char="•"/>
            </a:pPr>
            <a:r>
              <a:rPr lang="en-US" altLang="en-US" sz="2400" dirty="0" smtClean="0">
                <a:solidFill>
                  <a:srgbClr val="376092"/>
                </a:solidFill>
              </a:rPr>
              <a:t>Grant Award Package</a:t>
            </a:r>
          </a:p>
          <a:p>
            <a:endParaRPr lang="en-US" altLang="en-US" sz="2400" dirty="0" smtClean="0">
              <a:solidFill>
                <a:srgbClr val="376092"/>
              </a:solidFill>
            </a:endParaRPr>
          </a:p>
          <a:p>
            <a:pPr marL="342900" indent="-342900">
              <a:buFont typeface="Arial" panose="020B0604020202020204" pitchFamily="34" charset="0"/>
              <a:buChar char="•"/>
            </a:pPr>
            <a:r>
              <a:rPr lang="en-US" altLang="en-US" sz="2400" dirty="0">
                <a:solidFill>
                  <a:srgbClr val="376092"/>
                </a:solidFill>
              </a:rPr>
              <a:t>Reporting Requirements</a:t>
            </a:r>
          </a:p>
          <a:p>
            <a:pPr marL="342900" indent="-342900">
              <a:buFont typeface="Arial" panose="020B0604020202020204" pitchFamily="34" charset="0"/>
              <a:buChar char="•"/>
            </a:pPr>
            <a:endParaRPr lang="en-US" altLang="en-US" sz="2400" dirty="0" smtClean="0">
              <a:solidFill>
                <a:srgbClr val="376092"/>
              </a:solidFill>
            </a:endParaRPr>
          </a:p>
          <a:p>
            <a:pPr marL="342900" indent="-342900">
              <a:buFont typeface="Arial" panose="020B0604020202020204" pitchFamily="34" charset="0"/>
              <a:buChar char="•"/>
            </a:pPr>
            <a:r>
              <a:rPr lang="en-US" altLang="en-US" sz="2400" dirty="0" smtClean="0">
                <a:solidFill>
                  <a:srgbClr val="376092"/>
                </a:solidFill>
              </a:rPr>
              <a:t>Evaluation Component</a:t>
            </a:r>
          </a:p>
          <a:p>
            <a:pPr marL="342900" indent="-342900">
              <a:buFont typeface="Arial" panose="020B0604020202020204" pitchFamily="34" charset="0"/>
              <a:buChar char="•"/>
            </a:pPr>
            <a:endParaRPr lang="en-US" altLang="en-US" sz="2400" dirty="0">
              <a:solidFill>
                <a:srgbClr val="376092"/>
              </a:solidFill>
            </a:endParaRPr>
          </a:p>
          <a:p>
            <a:pPr marL="342900" indent="-342900">
              <a:buFont typeface="Arial" panose="020B0604020202020204" pitchFamily="34" charset="0"/>
              <a:buChar char="•"/>
            </a:pPr>
            <a:r>
              <a:rPr lang="en-US" altLang="en-US" sz="2400" dirty="0">
                <a:solidFill>
                  <a:srgbClr val="376092"/>
                </a:solidFill>
              </a:rPr>
              <a:t>Next Steps</a:t>
            </a: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512" y="1094096"/>
            <a:ext cx="3810000" cy="2857500"/>
          </a:xfrm>
          <a:prstGeom prst="rect">
            <a:avLst/>
          </a:prstGeom>
        </p:spPr>
      </p:pic>
      <p:sp>
        <p:nvSpPr>
          <p:cNvPr id="2" name="Title 1"/>
          <p:cNvSpPr>
            <a:spLocks noGrp="1"/>
          </p:cNvSpPr>
          <p:nvPr>
            <p:ph type="title"/>
          </p:nvPr>
        </p:nvSpPr>
        <p:spPr/>
        <p:txBody>
          <a:bodyPr/>
          <a:lstStyle/>
          <a:p>
            <a:r>
              <a:rPr lang="en-US" dirty="0" smtClean="0"/>
              <a:t>WIF Evaluation Goals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30</a:t>
            </a:fld>
            <a:endParaRPr lang="en-US"/>
          </a:p>
        </p:txBody>
      </p:sp>
      <p:sp>
        <p:nvSpPr>
          <p:cNvPr id="7" name="Rounded Rectangle 6"/>
          <p:cNvSpPr/>
          <p:nvPr/>
        </p:nvSpPr>
        <p:spPr>
          <a:xfrm>
            <a:off x="1494822" y="4586526"/>
            <a:ext cx="6152474" cy="15663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0" lvl="1" algn="ctr"/>
            <a:r>
              <a:rPr lang="en-US" sz="2200" dirty="0">
                <a:solidFill>
                  <a:srgbClr val="376092"/>
                </a:solidFill>
              </a:rPr>
              <a:t>WIF goal is for projects to “be rigorously evaluated in order to build a body of knowledge about what works in workforce development.”</a:t>
            </a:r>
          </a:p>
          <a:p>
            <a:pPr algn="ctr"/>
            <a:endParaRPr lang="en-US" sz="2000" dirty="0">
              <a:solidFill>
                <a:srgbClr val="C00000"/>
              </a:solidFill>
              <a:latin typeface="Tahoma" pitchFamily="34" charset="0"/>
            </a:endParaRPr>
          </a:p>
        </p:txBody>
      </p:sp>
    </p:spTree>
    <p:extLst>
      <p:ext uri="{BB962C8B-B14F-4D97-AF65-F5344CB8AC3E}">
        <p14:creationId xmlns:p14="http://schemas.microsoft.com/office/powerpoint/2010/main" val="2508275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 Evaluation</a:t>
            </a:r>
            <a:endParaRPr lang="en-US" dirty="0"/>
          </a:p>
        </p:txBody>
      </p:sp>
      <p:sp>
        <p:nvSpPr>
          <p:cNvPr id="3" name="Content Placeholder 2"/>
          <p:cNvSpPr>
            <a:spLocks noGrp="1"/>
          </p:cNvSpPr>
          <p:nvPr>
            <p:ph idx="1"/>
          </p:nvPr>
        </p:nvSpPr>
        <p:spPr/>
        <p:txBody>
          <a:bodyPr>
            <a:normAutofit/>
          </a:bodyPr>
          <a:lstStyle/>
          <a:p>
            <a:pPr>
              <a:spcBef>
                <a:spcPts val="300"/>
              </a:spcBef>
              <a:spcAft>
                <a:spcPts val="300"/>
              </a:spcAft>
              <a:defRPr/>
            </a:pPr>
            <a:r>
              <a:rPr lang="en-US" sz="2400" dirty="0"/>
              <a:t>Each grantee will perform an evaluation of its innovation. </a:t>
            </a:r>
          </a:p>
          <a:p>
            <a:pPr>
              <a:spcBef>
                <a:spcPts val="300"/>
              </a:spcBef>
              <a:spcAft>
                <a:spcPts val="300"/>
              </a:spcAft>
              <a:defRPr/>
            </a:pPr>
            <a:r>
              <a:rPr lang="en-US" sz="2400" dirty="0" smtClean="0"/>
              <a:t>The </a:t>
            </a:r>
            <a:r>
              <a:rPr lang="en-US" sz="2400" dirty="0"/>
              <a:t>evaluation design must be </a:t>
            </a:r>
            <a:r>
              <a:rPr lang="en-US" sz="2400" dirty="0" smtClean="0"/>
              <a:t>as rigorous as possible.</a:t>
            </a:r>
            <a:endParaRPr lang="en-US" sz="2400" dirty="0"/>
          </a:p>
          <a:p>
            <a:pPr>
              <a:spcBef>
                <a:spcPts val="300"/>
              </a:spcBef>
              <a:spcAft>
                <a:spcPts val="300"/>
              </a:spcAft>
              <a:defRPr/>
            </a:pPr>
            <a:r>
              <a:rPr lang="en-US" sz="2400" dirty="0" smtClean="0"/>
              <a:t>The </a:t>
            </a:r>
            <a:r>
              <a:rPr lang="en-US" sz="2400" dirty="0"/>
              <a:t>grantee must hire a third-party evaluator</a:t>
            </a:r>
            <a:r>
              <a:rPr lang="en-US" sz="2400" dirty="0" smtClean="0"/>
              <a:t>.</a:t>
            </a:r>
          </a:p>
          <a:p>
            <a:pPr>
              <a:spcBef>
                <a:spcPts val="300"/>
              </a:spcBef>
              <a:spcAft>
                <a:spcPts val="300"/>
              </a:spcAft>
              <a:defRPr/>
            </a:pPr>
            <a:endParaRPr lang="en-US" sz="2400" dirty="0"/>
          </a:p>
          <a:p>
            <a:pPr marL="0" indent="0">
              <a:spcBef>
                <a:spcPts val="300"/>
              </a:spcBef>
              <a:spcAft>
                <a:spcPts val="300"/>
              </a:spcAft>
              <a:buFont typeface="Wingdings" pitchFamily="2" charset="2"/>
              <a:buNone/>
              <a:defRPr/>
            </a:pPr>
            <a:r>
              <a:rPr lang="en-US" sz="2400" dirty="0" err="1" smtClean="0"/>
              <a:t>Abt</a:t>
            </a:r>
            <a:r>
              <a:rPr lang="en-US" sz="2400" dirty="0" smtClean="0"/>
              <a:t> Associates, serving as the National </a:t>
            </a:r>
            <a:r>
              <a:rPr lang="en-US" sz="2400" dirty="0"/>
              <a:t>Evaluation </a:t>
            </a:r>
            <a:r>
              <a:rPr lang="en-US" sz="2400" dirty="0" smtClean="0"/>
              <a:t>Coordinator and provider of technical assistance, will </a:t>
            </a:r>
            <a:r>
              <a:rPr lang="en-US" sz="2400" dirty="0"/>
              <a:t>work with grantees’ evaluators to ensure consistent and high quality evaluations.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31</a:t>
            </a:fld>
            <a:endParaRPr lang="en-US" dirty="0"/>
          </a:p>
        </p:txBody>
      </p:sp>
    </p:spTree>
    <p:extLst>
      <p:ext uri="{BB962C8B-B14F-4D97-AF65-F5344CB8AC3E}">
        <p14:creationId xmlns:p14="http://schemas.microsoft.com/office/powerpoint/2010/main" val="2405561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Requirements and Timeline</a:t>
            </a:r>
            <a:endParaRPr lang="en-US" dirty="0"/>
          </a:p>
        </p:txBody>
      </p:sp>
      <p:sp>
        <p:nvSpPr>
          <p:cNvPr id="3" name="Content Placeholder 2"/>
          <p:cNvSpPr>
            <a:spLocks noGrp="1"/>
          </p:cNvSpPr>
          <p:nvPr>
            <p:ph idx="1"/>
          </p:nvPr>
        </p:nvSpPr>
        <p:spPr/>
        <p:txBody>
          <a:bodyPr>
            <a:normAutofit fontScale="92500" lnSpcReduction="20000"/>
          </a:bodyPr>
          <a:lstStyle/>
          <a:p>
            <a:pPr marL="0" indent="0">
              <a:buFont typeface="Wingdings" pitchFamily="2" charset="2"/>
              <a:buNone/>
              <a:defRPr/>
            </a:pPr>
            <a:r>
              <a:rPr lang="en-US" sz="2800" dirty="0" smtClean="0"/>
              <a:t>Requirements</a:t>
            </a:r>
            <a:r>
              <a:rPr lang="en-US" sz="2800" dirty="0"/>
              <a:t>:</a:t>
            </a:r>
          </a:p>
          <a:p>
            <a:pPr>
              <a:defRPr/>
            </a:pPr>
            <a:r>
              <a:rPr lang="en-US" sz="2200" dirty="0">
                <a:solidFill>
                  <a:srgbClr val="1F497D"/>
                </a:solidFill>
              </a:rPr>
              <a:t>Procure third-party evaluators as soon as possible; submit copy of executed contract to WIF mailbox with a copy to your FPO</a:t>
            </a:r>
          </a:p>
          <a:p>
            <a:pPr lvl="1">
              <a:defRPr/>
            </a:pPr>
            <a:r>
              <a:rPr lang="en-US" sz="2200" dirty="0"/>
              <a:t>Grantees should include coordination with the NEC in the scopes of work for their third-party evaluators, and budget appropriately for the third-party evaluator</a:t>
            </a:r>
          </a:p>
          <a:p>
            <a:pPr>
              <a:defRPr/>
            </a:pPr>
            <a:r>
              <a:rPr lang="en-US" sz="2200" dirty="0"/>
              <a:t>Submit Initial Evaluation Design Report to the NEC </a:t>
            </a:r>
            <a:r>
              <a:rPr lang="en-US" sz="2200" b="1" dirty="0"/>
              <a:t>as early as possible</a:t>
            </a:r>
            <a:r>
              <a:rPr lang="en-US" sz="2200" dirty="0"/>
              <a:t>, but no later than </a:t>
            </a:r>
            <a:r>
              <a:rPr lang="en-US" sz="2200" dirty="0" smtClean="0"/>
              <a:t>July </a:t>
            </a:r>
            <a:r>
              <a:rPr lang="en-US" sz="2200" dirty="0"/>
              <a:t>1, </a:t>
            </a:r>
            <a:r>
              <a:rPr lang="en-US" sz="2200" dirty="0" smtClean="0"/>
              <a:t>2016.</a:t>
            </a:r>
            <a:endParaRPr lang="en-US" sz="2200" dirty="0"/>
          </a:p>
          <a:p>
            <a:pPr>
              <a:defRPr/>
            </a:pPr>
            <a:r>
              <a:rPr lang="en-US" sz="2200" dirty="0"/>
              <a:t>Respond to comments and direction from DOL and the NEC to strengthen the evaluation design.</a:t>
            </a:r>
          </a:p>
          <a:p>
            <a:pPr>
              <a:defRPr/>
            </a:pPr>
            <a:r>
              <a:rPr lang="en-US" sz="2200" dirty="0"/>
              <a:t>Submit Final Evaluation Design Report, final performance data </a:t>
            </a:r>
            <a:r>
              <a:rPr lang="en-US" sz="2200" dirty="0" smtClean="0"/>
              <a:t>template and final evaluation budget no </a:t>
            </a:r>
            <a:r>
              <a:rPr lang="en-US" sz="2200" dirty="0"/>
              <a:t>later than </a:t>
            </a:r>
            <a:r>
              <a:rPr lang="en-US" sz="2200" dirty="0" smtClean="0"/>
              <a:t>September 1</a:t>
            </a:r>
            <a:r>
              <a:rPr lang="en-US" sz="2200" dirty="0"/>
              <a:t>, </a:t>
            </a:r>
            <a:r>
              <a:rPr lang="en-US" sz="2200" dirty="0" smtClean="0"/>
              <a:t>2016.</a:t>
            </a:r>
            <a:endParaRPr lang="en-US" sz="2200"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32</a:t>
            </a:fld>
            <a:endParaRPr lang="en-US" dirty="0"/>
          </a:p>
        </p:txBody>
      </p:sp>
    </p:spTree>
    <p:extLst>
      <p:ext uri="{BB962C8B-B14F-4D97-AF65-F5344CB8AC3E}">
        <p14:creationId xmlns:p14="http://schemas.microsoft.com/office/powerpoint/2010/main" val="16443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NEC/Evaluation Resources</a:t>
            </a:r>
            <a:endParaRPr lang="en-US" dirty="0"/>
          </a:p>
        </p:txBody>
      </p:sp>
      <p:sp>
        <p:nvSpPr>
          <p:cNvPr id="3" name="Content Placeholder 2"/>
          <p:cNvSpPr>
            <a:spLocks noGrp="1"/>
          </p:cNvSpPr>
          <p:nvPr>
            <p:ph idx="1"/>
          </p:nvPr>
        </p:nvSpPr>
        <p:spPr/>
        <p:txBody>
          <a:bodyPr>
            <a:normAutofit/>
          </a:bodyPr>
          <a:lstStyle/>
          <a:p>
            <a:pPr>
              <a:defRPr/>
            </a:pPr>
            <a:r>
              <a:rPr lang="en-US" altLang="en-US" sz="2400" dirty="0"/>
              <a:t>The NEC should be viewed as a Resource for the evaluators of your grants.</a:t>
            </a:r>
          </a:p>
          <a:p>
            <a:pPr>
              <a:defRPr/>
            </a:pPr>
            <a:r>
              <a:rPr lang="en-US" sz="2400" dirty="0" smtClean="0"/>
              <a:t>Evaluation Toolkits will be available for Grantee and </a:t>
            </a:r>
            <a:r>
              <a:rPr lang="en-US" altLang="en-US" sz="2400" dirty="0" smtClean="0"/>
              <a:t>WIF </a:t>
            </a:r>
            <a:r>
              <a:rPr lang="en-US" altLang="en-US" sz="2400" dirty="0"/>
              <a:t>evaluators</a:t>
            </a:r>
          </a:p>
          <a:p>
            <a:pPr>
              <a:defRPr/>
            </a:pPr>
            <a:r>
              <a:rPr lang="en-US" altLang="en-US" sz="2400" dirty="0"/>
              <a:t>The NEC will work with the third-party evaluators and the WIF TA Provider to communicate with grantees for the remainder of the grant.</a:t>
            </a:r>
          </a:p>
          <a:p>
            <a:pPr>
              <a:defRPr/>
            </a:pPr>
            <a:r>
              <a:rPr lang="en-US" sz="2400" dirty="0"/>
              <a:t>WIF NEC email address:  </a:t>
            </a:r>
            <a:r>
              <a:rPr lang="en-US" sz="2400" u="sng" dirty="0">
                <a:hlinkClick r:id="rId3"/>
              </a:rPr>
              <a:t>WIF@abtassoc.com</a:t>
            </a:r>
            <a:endParaRPr lang="en-US" sz="2400" dirty="0"/>
          </a:p>
          <a:p>
            <a:pPr>
              <a:defRPr/>
            </a:pPr>
            <a:r>
              <a:rPr lang="en-US" sz="2400" dirty="0"/>
              <a:t>Access to the WIF Evaluation SharePoint site will be provided by NEC staff</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33</a:t>
            </a:fld>
            <a:endParaRPr lang="en-US" dirty="0"/>
          </a:p>
        </p:txBody>
      </p:sp>
    </p:spTree>
    <p:extLst>
      <p:ext uri="{BB962C8B-B14F-4D97-AF65-F5344CB8AC3E}">
        <p14:creationId xmlns:p14="http://schemas.microsoft.com/office/powerpoint/2010/main" val="1267269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Immediate Next Steps</a:t>
            </a:r>
            <a:endParaRPr lang="en-US" dirty="0"/>
          </a:p>
        </p:txBody>
      </p:sp>
      <p:sp>
        <p:nvSpPr>
          <p:cNvPr id="3" name="Content Placeholder 2"/>
          <p:cNvSpPr>
            <a:spLocks noGrp="1"/>
          </p:cNvSpPr>
          <p:nvPr>
            <p:ph idx="1"/>
          </p:nvPr>
        </p:nvSpPr>
        <p:spPr/>
        <p:txBody>
          <a:bodyPr>
            <a:normAutofit fontScale="85000" lnSpcReduction="20000"/>
          </a:bodyPr>
          <a:lstStyle/>
          <a:p>
            <a:pPr marL="0" indent="0">
              <a:buFont typeface="Wingdings" pitchFamily="2" charset="2"/>
              <a:buNone/>
              <a:defRPr/>
            </a:pPr>
            <a:r>
              <a:rPr lang="en-US" sz="2600" dirty="0" smtClean="0"/>
              <a:t>NEC Evaluation Webinar Scheduled for </a:t>
            </a:r>
            <a:r>
              <a:rPr lang="en-US" sz="2600" dirty="0" smtClean="0"/>
              <a:t>October 20, 2015 @ 4:00 p.m. </a:t>
            </a:r>
            <a:r>
              <a:rPr lang="en-US" sz="2600" smtClean="0"/>
              <a:t>EST</a:t>
            </a:r>
            <a:endParaRPr lang="en-US" sz="2600" dirty="0" smtClean="0"/>
          </a:p>
          <a:p>
            <a:pPr marL="0" indent="0">
              <a:buFont typeface="Wingdings" pitchFamily="2" charset="2"/>
              <a:buNone/>
              <a:defRPr/>
            </a:pPr>
            <a:endParaRPr lang="en-US" sz="2800" dirty="0"/>
          </a:p>
          <a:p>
            <a:pPr lvl="1">
              <a:defRPr/>
            </a:pPr>
            <a:r>
              <a:rPr lang="en-US" dirty="0"/>
              <a:t>Overall evaluation </a:t>
            </a:r>
            <a:r>
              <a:rPr lang="en-US" dirty="0" smtClean="0"/>
              <a:t>process and timeline</a:t>
            </a:r>
            <a:endParaRPr lang="en-US" dirty="0"/>
          </a:p>
          <a:p>
            <a:pPr lvl="1">
              <a:defRPr/>
            </a:pPr>
            <a:r>
              <a:rPr lang="en-US" dirty="0" smtClean="0"/>
              <a:t>Expectations for Evaluation Design</a:t>
            </a:r>
            <a:endParaRPr lang="en-US" dirty="0"/>
          </a:p>
          <a:p>
            <a:pPr lvl="1">
              <a:defRPr/>
            </a:pPr>
            <a:r>
              <a:rPr lang="en-US" dirty="0"/>
              <a:t>Third-Party Evaluator Procurement and Expected Early Deliverables</a:t>
            </a:r>
          </a:p>
          <a:p>
            <a:pPr lvl="1">
              <a:defRPr/>
            </a:pPr>
            <a:r>
              <a:rPr lang="en-US" dirty="0"/>
              <a:t>Schedule and Next Steps</a:t>
            </a:r>
          </a:p>
          <a:p>
            <a:pPr lvl="1">
              <a:defRPr/>
            </a:pPr>
            <a:endParaRPr lang="en-US" dirty="0"/>
          </a:p>
          <a:p>
            <a:pPr marL="0" indent="0">
              <a:buFont typeface="Wingdings" pitchFamily="2" charset="2"/>
              <a:buNone/>
              <a:defRPr/>
            </a:pPr>
            <a:r>
              <a:rPr lang="en-US" sz="2800" dirty="0"/>
              <a:t>The NEC will work with the third-party evaluators after they are procured.  </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34</a:t>
            </a:fld>
            <a:endParaRPr lang="en-US" dirty="0"/>
          </a:p>
        </p:txBody>
      </p:sp>
    </p:spTree>
    <p:extLst>
      <p:ext uri="{BB962C8B-B14F-4D97-AF65-F5344CB8AC3E}">
        <p14:creationId xmlns:p14="http://schemas.microsoft.com/office/powerpoint/2010/main" val="1854564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77500" lnSpcReduction="20000"/>
          </a:bodyPr>
          <a:lstStyle/>
          <a:p>
            <a:pPr>
              <a:defRPr/>
            </a:pPr>
            <a:r>
              <a:rPr lang="en-US" altLang="en-US" sz="3100" dirty="0">
                <a:solidFill>
                  <a:srgbClr val="1F497D"/>
                </a:solidFill>
              </a:rPr>
              <a:t>Email additional Points of Contact to FPO and </a:t>
            </a:r>
            <a:r>
              <a:rPr lang="en-US" altLang="en-US" sz="3100" dirty="0">
                <a:solidFill>
                  <a:srgbClr val="1F497D"/>
                </a:solidFill>
                <a:hlinkClick r:id="rId3"/>
              </a:rPr>
              <a:t>Workforce.innovation@dol.gov</a:t>
            </a:r>
            <a:r>
              <a:rPr lang="en-US" altLang="en-US" sz="3100" dirty="0">
                <a:solidFill>
                  <a:srgbClr val="1F497D"/>
                </a:solidFill>
              </a:rPr>
              <a:t> </a:t>
            </a:r>
            <a:r>
              <a:rPr lang="en-US" altLang="en-US" sz="3100" dirty="0" smtClean="0">
                <a:solidFill>
                  <a:srgbClr val="1F497D"/>
                </a:solidFill>
              </a:rPr>
              <a:t>and </a:t>
            </a:r>
            <a:r>
              <a:rPr lang="en-US" altLang="en-US" sz="3100" dirty="0" smtClean="0">
                <a:solidFill>
                  <a:srgbClr val="1F497D"/>
                </a:solidFill>
                <a:hlinkClick r:id="rId4"/>
              </a:rPr>
              <a:t>WIF@abtassoc.com</a:t>
            </a:r>
            <a:endParaRPr lang="en-US" altLang="en-US" sz="3100" dirty="0">
              <a:solidFill>
                <a:srgbClr val="1F497D"/>
              </a:solidFill>
            </a:endParaRPr>
          </a:p>
          <a:p>
            <a:pPr>
              <a:defRPr/>
            </a:pPr>
            <a:r>
              <a:rPr lang="en-US" altLang="en-US" sz="3100" dirty="0">
                <a:solidFill>
                  <a:srgbClr val="1F497D"/>
                </a:solidFill>
              </a:rPr>
              <a:t>Procure third party evaluators and submit copy of executed contract to WIF mailbox</a:t>
            </a:r>
          </a:p>
          <a:p>
            <a:pPr>
              <a:defRPr/>
            </a:pPr>
            <a:r>
              <a:rPr lang="en-US" altLang="en-US" sz="3100" dirty="0">
                <a:solidFill>
                  <a:srgbClr val="1F497D"/>
                </a:solidFill>
              </a:rPr>
              <a:t>Plan for In-Person Grantee Meeting </a:t>
            </a:r>
            <a:r>
              <a:rPr lang="en-US" altLang="en-US" sz="3100" dirty="0" smtClean="0">
                <a:solidFill>
                  <a:srgbClr val="1F497D"/>
                </a:solidFill>
              </a:rPr>
              <a:t>November 16-17, 2015 </a:t>
            </a:r>
            <a:endParaRPr lang="en-US" altLang="en-US" sz="3100" dirty="0">
              <a:solidFill>
                <a:srgbClr val="1F497D"/>
              </a:solidFill>
            </a:endParaRPr>
          </a:p>
          <a:p>
            <a:pPr>
              <a:defRPr/>
            </a:pPr>
            <a:r>
              <a:rPr lang="en-US" sz="3100" dirty="0">
                <a:solidFill>
                  <a:srgbClr val="1F497D"/>
                </a:solidFill>
              </a:rPr>
              <a:t>Submit Initial Evaluation Design Report to the NEC no later than </a:t>
            </a:r>
            <a:r>
              <a:rPr lang="en-US" sz="3100" dirty="0" smtClean="0">
                <a:solidFill>
                  <a:srgbClr val="1F497D"/>
                </a:solidFill>
              </a:rPr>
              <a:t>July 1</a:t>
            </a:r>
            <a:r>
              <a:rPr lang="en-US" sz="3100" dirty="0">
                <a:solidFill>
                  <a:srgbClr val="1F497D"/>
                </a:solidFill>
              </a:rPr>
              <a:t>, </a:t>
            </a:r>
            <a:r>
              <a:rPr lang="en-US" sz="3100" dirty="0" smtClean="0">
                <a:solidFill>
                  <a:srgbClr val="1F497D"/>
                </a:solidFill>
              </a:rPr>
              <a:t>2016.</a:t>
            </a:r>
            <a:endParaRPr lang="en-US" sz="3100" dirty="0">
              <a:solidFill>
                <a:srgbClr val="1F497D"/>
              </a:solidFill>
            </a:endParaRPr>
          </a:p>
          <a:p>
            <a:pPr>
              <a:defRPr/>
            </a:pPr>
            <a:r>
              <a:rPr lang="en-US" sz="3100" dirty="0">
                <a:solidFill>
                  <a:srgbClr val="1F497D"/>
                </a:solidFill>
              </a:rPr>
              <a:t>Submit Final Evaluation Design Report, final performance data template, and final evaluation budget no later than </a:t>
            </a:r>
            <a:r>
              <a:rPr lang="en-US" sz="3100" dirty="0" smtClean="0">
                <a:solidFill>
                  <a:srgbClr val="1F497D"/>
                </a:solidFill>
              </a:rPr>
              <a:t>September </a:t>
            </a:r>
            <a:r>
              <a:rPr lang="en-US" sz="3100" dirty="0">
                <a:solidFill>
                  <a:srgbClr val="1F497D"/>
                </a:solidFill>
              </a:rPr>
              <a:t>1, </a:t>
            </a:r>
            <a:r>
              <a:rPr lang="en-US" sz="3100" dirty="0" smtClean="0">
                <a:solidFill>
                  <a:srgbClr val="1F497D"/>
                </a:solidFill>
              </a:rPr>
              <a:t>2016</a:t>
            </a:r>
            <a:r>
              <a:rPr lang="en-US" sz="3100" dirty="0" smtClean="0"/>
              <a:t>.</a:t>
            </a:r>
            <a:endParaRPr lang="en-US" sz="3100"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35</a:t>
            </a:fld>
            <a:endParaRPr lang="en-US" dirty="0"/>
          </a:p>
        </p:txBody>
      </p:sp>
    </p:spTree>
    <p:extLst>
      <p:ext uri="{BB962C8B-B14F-4D97-AF65-F5344CB8AC3E}">
        <p14:creationId xmlns:p14="http://schemas.microsoft.com/office/powerpoint/2010/main" val="686351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2475"/>
            <a:ext cx="2846597" cy="2779546"/>
          </a:xfrm>
          <a:prstGeom prst="rect">
            <a:avLst/>
          </a:prstGeom>
        </p:spPr>
      </p:pic>
      <p:sp>
        <p:nvSpPr>
          <p:cNvPr id="14" name="Content Placeholder 13"/>
          <p:cNvSpPr>
            <a:spLocks noGrp="1"/>
          </p:cNvSpPr>
          <p:nvPr>
            <p:ph idx="1"/>
          </p:nvPr>
        </p:nvSpPr>
        <p:spPr>
          <a:xfrm>
            <a:off x="457200" y="2133600"/>
            <a:ext cx="8229600" cy="4267200"/>
          </a:xfrm>
        </p:spPr>
        <p:txBody>
          <a:bodyPr>
            <a:normAutofit fontScale="77500" lnSpcReduction="20000"/>
          </a:bodyPr>
          <a:lstStyle/>
          <a:p>
            <a:pPr>
              <a:spcBef>
                <a:spcPts val="300"/>
              </a:spcBef>
              <a:spcAft>
                <a:spcPts val="300"/>
              </a:spcAft>
              <a:defRPr/>
            </a:pPr>
            <a:r>
              <a:rPr lang="en-US" sz="2300" dirty="0">
                <a:solidFill>
                  <a:srgbClr val="1F497D"/>
                </a:solidFill>
              </a:rPr>
              <a:t>Financial, Administrative and Performance Training for Grantees:</a:t>
            </a:r>
            <a:endParaRPr lang="en-US" sz="2300" dirty="0" smtClean="0">
              <a:solidFill>
                <a:srgbClr val="1F497D"/>
              </a:solidFill>
              <a:hlinkClick r:id="rId4"/>
            </a:endParaRPr>
          </a:p>
          <a:p>
            <a:pPr lvl="1">
              <a:spcBef>
                <a:spcPts val="300"/>
              </a:spcBef>
              <a:spcAft>
                <a:spcPts val="300"/>
              </a:spcAft>
              <a:defRPr/>
            </a:pPr>
            <a:r>
              <a:rPr lang="en-US" sz="2300" dirty="0" smtClean="0">
                <a:hlinkClick r:id="rId4"/>
              </a:rPr>
              <a:t>http</a:t>
            </a:r>
            <a:r>
              <a:rPr lang="en-US" sz="2300" dirty="0">
                <a:hlinkClick r:id="rId4"/>
              </a:rPr>
              <a:t>://etareporting.workforce3one.org</a:t>
            </a:r>
            <a:endParaRPr lang="en-US" sz="2300" dirty="0"/>
          </a:p>
          <a:p>
            <a:pPr>
              <a:spcBef>
                <a:spcPts val="300"/>
              </a:spcBef>
              <a:spcAft>
                <a:spcPts val="300"/>
              </a:spcAft>
              <a:defRPr/>
            </a:pPr>
            <a:r>
              <a:rPr lang="en-US" sz="2300" dirty="0"/>
              <a:t>Introduction to Financial Reporting:</a:t>
            </a:r>
          </a:p>
          <a:p>
            <a:pPr lvl="1">
              <a:spcBef>
                <a:spcPts val="300"/>
              </a:spcBef>
              <a:spcAft>
                <a:spcPts val="300"/>
              </a:spcAft>
              <a:defRPr/>
            </a:pPr>
            <a:r>
              <a:rPr lang="en-US" sz="2300" dirty="0">
                <a:hlinkClick r:id="rId5"/>
              </a:rPr>
              <a:t>http://www.workforce3one.org/view/3000914758141611670</a:t>
            </a:r>
            <a:endParaRPr lang="en-US" sz="2300" dirty="0"/>
          </a:p>
          <a:p>
            <a:pPr>
              <a:spcBef>
                <a:spcPts val="300"/>
              </a:spcBef>
              <a:spcAft>
                <a:spcPts val="300"/>
              </a:spcAft>
              <a:defRPr/>
            </a:pPr>
            <a:r>
              <a:rPr lang="en-US" sz="2300" dirty="0"/>
              <a:t>Financial Management Principles:</a:t>
            </a:r>
          </a:p>
          <a:p>
            <a:pPr lvl="1">
              <a:spcBef>
                <a:spcPts val="300"/>
              </a:spcBef>
              <a:spcAft>
                <a:spcPts val="300"/>
              </a:spcAft>
              <a:defRPr/>
            </a:pPr>
            <a:r>
              <a:rPr lang="en-US" sz="2300" dirty="0">
                <a:hlinkClick r:id="rId6"/>
              </a:rPr>
              <a:t>http://www.workforce3one.org/view/3000914831758578573</a:t>
            </a:r>
            <a:r>
              <a:rPr lang="en-US" sz="2300" dirty="0"/>
              <a:t> </a:t>
            </a:r>
          </a:p>
          <a:p>
            <a:pPr>
              <a:spcBef>
                <a:spcPts val="300"/>
              </a:spcBef>
              <a:spcAft>
                <a:spcPts val="300"/>
              </a:spcAft>
              <a:defRPr/>
            </a:pPr>
            <a:r>
              <a:rPr lang="en-US" sz="2300" dirty="0"/>
              <a:t>Introduction to Grant Applications and Forms:</a:t>
            </a:r>
          </a:p>
          <a:p>
            <a:pPr lvl="1">
              <a:spcBef>
                <a:spcPts val="300"/>
              </a:spcBef>
              <a:spcAft>
                <a:spcPts val="300"/>
              </a:spcAft>
              <a:defRPr/>
            </a:pPr>
            <a:r>
              <a:rPr lang="en-US" sz="2300" u="sng" dirty="0">
                <a:solidFill>
                  <a:srgbClr val="0000FF"/>
                </a:solidFill>
              </a:rPr>
              <a:t>http://www.workforce3one.org/view/3000914831964994677</a:t>
            </a:r>
          </a:p>
          <a:p>
            <a:pPr>
              <a:spcBef>
                <a:spcPts val="300"/>
              </a:spcBef>
              <a:spcAft>
                <a:spcPts val="300"/>
              </a:spcAft>
              <a:defRPr/>
            </a:pPr>
            <a:r>
              <a:rPr lang="en-US" sz="2300" dirty="0"/>
              <a:t>Introduction to Procurement Requirements:</a:t>
            </a:r>
          </a:p>
          <a:p>
            <a:pPr lvl="1">
              <a:spcBef>
                <a:spcPts val="300"/>
              </a:spcBef>
              <a:spcAft>
                <a:spcPts val="300"/>
              </a:spcAft>
              <a:defRPr/>
            </a:pPr>
            <a:r>
              <a:rPr lang="en-US" sz="2300" dirty="0">
                <a:hlinkClick r:id="rId7"/>
              </a:rPr>
              <a:t>http://www.workforce3one.org/view/3000914833849989433</a:t>
            </a:r>
            <a:r>
              <a:rPr lang="en-US" sz="2300" dirty="0"/>
              <a:t> </a:t>
            </a:r>
          </a:p>
          <a:p>
            <a:pPr>
              <a:spcBef>
                <a:spcPts val="300"/>
              </a:spcBef>
              <a:spcAft>
                <a:spcPts val="300"/>
              </a:spcAft>
              <a:defRPr/>
            </a:pPr>
            <a:r>
              <a:rPr lang="en-US" sz="2300" dirty="0" smtClean="0"/>
              <a:t>9130 </a:t>
            </a:r>
            <a:r>
              <a:rPr lang="en-US" sz="2300" dirty="0">
                <a:solidFill>
                  <a:srgbClr val="1F497D"/>
                </a:solidFill>
              </a:rPr>
              <a:t>Financial</a:t>
            </a:r>
            <a:r>
              <a:rPr lang="en-US" sz="2300" dirty="0"/>
              <a:t> Form and Instructions:</a:t>
            </a:r>
          </a:p>
          <a:p>
            <a:pPr lvl="1">
              <a:spcBef>
                <a:spcPts val="300"/>
              </a:spcBef>
              <a:spcAft>
                <a:spcPts val="300"/>
              </a:spcAft>
              <a:defRPr/>
            </a:pPr>
            <a:r>
              <a:rPr lang="en-US" sz="2300" dirty="0">
                <a:hlinkClick r:id="rId8"/>
              </a:rPr>
              <a:t>http://www.doleta.gov/grants/docs/ETA-9130-straightSF269grants.pdf</a:t>
            </a:r>
            <a:r>
              <a:rPr lang="en-US" sz="2300" dirty="0"/>
              <a:t> </a:t>
            </a:r>
            <a:endParaRPr lang="en-US" sz="2300" dirty="0" smtClean="0"/>
          </a:p>
          <a:p>
            <a:pPr>
              <a:spcBef>
                <a:spcPts val="300"/>
              </a:spcBef>
              <a:spcAft>
                <a:spcPts val="300"/>
              </a:spcAft>
              <a:defRPr/>
            </a:pPr>
            <a:r>
              <a:rPr lang="en-US" sz="2300" dirty="0" smtClean="0"/>
              <a:t>Evaluation Toolkit for Grantees</a:t>
            </a:r>
          </a:p>
          <a:p>
            <a:pPr lvl="1">
              <a:spcBef>
                <a:spcPts val="300"/>
              </a:spcBef>
              <a:spcAft>
                <a:spcPts val="300"/>
              </a:spcAft>
              <a:defRPr/>
            </a:pPr>
            <a:r>
              <a:rPr lang="en-US" sz="2300" dirty="0">
                <a:hlinkClick r:id="rId9"/>
              </a:rPr>
              <a:t>http://</a:t>
            </a:r>
            <a:r>
              <a:rPr lang="en-US" sz="2300" dirty="0" smtClean="0">
                <a:hlinkClick r:id="rId9"/>
              </a:rPr>
              <a:t>www.doleta.gov/workforce_innovation/resources.cfm</a:t>
            </a:r>
            <a:endParaRPr lang="en-US" sz="2300" dirty="0" smtClean="0"/>
          </a:p>
          <a:p>
            <a:pPr marL="457200" lvl="1" indent="0">
              <a:spcBef>
                <a:spcPts val="300"/>
              </a:spcBef>
              <a:spcAft>
                <a:spcPts val="300"/>
              </a:spcAft>
              <a:buNone/>
              <a:defRPr/>
            </a:pPr>
            <a:endParaRPr lang="en-US" sz="2300" dirty="0"/>
          </a:p>
          <a:p>
            <a:pPr lvl="1">
              <a:spcBef>
                <a:spcPts val="0"/>
              </a:spcBef>
            </a:pPr>
            <a:endParaRPr lang="en-US" sz="2400" dirty="0"/>
          </a:p>
        </p:txBody>
      </p:sp>
    </p:spTree>
    <p:extLst>
      <p:ext uri="{BB962C8B-B14F-4D97-AF65-F5344CB8AC3E}">
        <p14:creationId xmlns:p14="http://schemas.microsoft.com/office/powerpoint/2010/main" val="328932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37</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3"/>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38</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WIF 3 Program Overview</a:t>
            </a:r>
          </a:p>
        </p:txBody>
      </p:sp>
      <p:sp>
        <p:nvSpPr>
          <p:cNvPr id="3" name="Content Placeholder 2"/>
          <p:cNvSpPr>
            <a:spLocks noGrp="1"/>
          </p:cNvSpPr>
          <p:nvPr>
            <p:ph idx="1"/>
          </p:nvPr>
        </p:nvSpPr>
        <p:spPr/>
        <p:txBody>
          <a:bodyPr>
            <a:normAutofit/>
          </a:bodyPr>
          <a:lstStyle/>
          <a:p>
            <a:pPr marL="0" indent="0" algn="ctr">
              <a:buNone/>
              <a:defRPr/>
            </a:pPr>
            <a:endParaRPr lang="en-US" altLang="en-US" sz="2200" b="1" dirty="0" smtClean="0">
              <a:solidFill>
                <a:srgbClr val="1F497D"/>
              </a:solidFill>
              <a:ea typeface="Tahoma" panose="020B0604030504040204" pitchFamily="34" charset="0"/>
            </a:endParaRPr>
          </a:p>
          <a:p>
            <a:pPr marL="0" indent="0">
              <a:buNone/>
              <a:defRPr/>
            </a:pPr>
            <a:endParaRPr lang="en-US" sz="22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a:t>
            </a:fld>
            <a:endParaRPr lang="en-US" dirty="0"/>
          </a:p>
        </p:txBody>
      </p:sp>
      <p:pic>
        <p:nvPicPr>
          <p:cNvPr id="1029" name="Picture 5" descr="http://www.theconnectedclinician.com/wp-content/uploads/2014/08/innovati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1981200"/>
            <a:ext cx="41052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634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a:t>
            </a:r>
            <a:endParaRPr lang="en-US" dirty="0"/>
          </a:p>
        </p:txBody>
      </p:sp>
      <p:sp>
        <p:nvSpPr>
          <p:cNvPr id="3" name="Content Placeholder 2"/>
          <p:cNvSpPr>
            <a:spLocks noGrp="1"/>
          </p:cNvSpPr>
          <p:nvPr>
            <p:ph idx="1"/>
          </p:nvPr>
        </p:nvSpPr>
        <p:spPr>
          <a:xfrm>
            <a:off x="457200" y="1219200"/>
            <a:ext cx="7924800" cy="4525963"/>
          </a:xfrm>
        </p:spPr>
        <p:txBody>
          <a:bodyPr>
            <a:normAutofit lnSpcReduction="10000"/>
          </a:bodyPr>
          <a:lstStyle/>
          <a:p>
            <a:pPr lvl="0">
              <a:spcBef>
                <a:spcPts val="0"/>
              </a:spcBef>
              <a:spcAft>
                <a:spcPts val="0"/>
              </a:spcAft>
              <a:buNone/>
              <a:defRPr/>
            </a:pPr>
            <a:r>
              <a:rPr lang="en-US" sz="2400" b="1" dirty="0" smtClean="0">
                <a:solidFill>
                  <a:srgbClr val="4F81BD">
                    <a:lumMod val="50000"/>
                  </a:srgbClr>
                </a:solidFill>
                <a:latin typeface="Calibri"/>
                <a:cs typeface="+mn-cs"/>
              </a:rPr>
              <a:t>$35.5 </a:t>
            </a:r>
            <a:r>
              <a:rPr lang="en-US" sz="2400" b="1" dirty="0">
                <a:solidFill>
                  <a:srgbClr val="4F81BD">
                    <a:lumMod val="50000"/>
                  </a:srgbClr>
                </a:solidFill>
                <a:latin typeface="Calibri"/>
                <a:cs typeface="+mn-cs"/>
              </a:rPr>
              <a:t>million in </a:t>
            </a:r>
            <a:r>
              <a:rPr lang="en-US" sz="2400" b="1" dirty="0" smtClean="0">
                <a:solidFill>
                  <a:srgbClr val="4F81BD">
                    <a:lumMod val="50000"/>
                  </a:srgbClr>
                </a:solidFill>
                <a:latin typeface="Calibri"/>
                <a:cs typeface="+mn-cs"/>
              </a:rPr>
              <a:t>grant </a:t>
            </a:r>
            <a:r>
              <a:rPr lang="en-US" sz="2400" b="1" dirty="0">
                <a:solidFill>
                  <a:srgbClr val="4F81BD">
                    <a:lumMod val="50000"/>
                  </a:srgbClr>
                </a:solidFill>
                <a:latin typeface="Calibri"/>
                <a:cs typeface="+mn-cs"/>
              </a:rPr>
              <a:t>funds </a:t>
            </a:r>
          </a:p>
          <a:p>
            <a:pPr marL="468313" lvl="1">
              <a:spcBef>
                <a:spcPts val="0"/>
              </a:spcBef>
              <a:spcAft>
                <a:spcPts val="0"/>
              </a:spcAft>
              <a:defRPr/>
            </a:pPr>
            <a:r>
              <a:rPr lang="en-US" sz="2000" dirty="0" smtClean="0">
                <a:solidFill>
                  <a:prstClr val="black"/>
                </a:solidFill>
                <a:latin typeface="Calibri"/>
                <a:ea typeface="Arial Unicode MS" panose="020B0604020202020204" pitchFamily="34" charset="-128"/>
                <a:cs typeface="Arial Unicode MS" panose="020B0604020202020204" pitchFamily="34" charset="-128"/>
              </a:rPr>
              <a:t>To promote </a:t>
            </a:r>
            <a:r>
              <a:rPr lang="en-US" sz="2000" dirty="0">
                <a:solidFill>
                  <a:prstClr val="black"/>
                </a:solidFill>
                <a:latin typeface="Calibri"/>
                <a:ea typeface="Arial Unicode MS" panose="020B0604020202020204" pitchFamily="34" charset="-128"/>
                <a:cs typeface="Arial Unicode MS" panose="020B0604020202020204" pitchFamily="34" charset="-128"/>
              </a:rPr>
              <a:t>system reforms and innovations that facilitate cooperation across programs to improve employment outcomes, cost effectiveness, and delivery of </a:t>
            </a:r>
            <a:r>
              <a:rPr lang="en-US" sz="2000" dirty="0" smtClean="0">
                <a:solidFill>
                  <a:prstClr val="black"/>
                </a:solidFill>
                <a:latin typeface="Calibri"/>
                <a:ea typeface="Arial Unicode MS" panose="020B0604020202020204" pitchFamily="34" charset="-128"/>
                <a:cs typeface="Arial Unicode MS" panose="020B0604020202020204" pitchFamily="34" charset="-128"/>
              </a:rPr>
              <a:t>customer-centered services;  </a:t>
            </a:r>
          </a:p>
          <a:p>
            <a:pPr marL="468313" lvl="1">
              <a:spcBef>
                <a:spcPts val="0"/>
              </a:spcBef>
              <a:spcAft>
                <a:spcPts val="0"/>
              </a:spcAft>
              <a:defRPr/>
            </a:pPr>
            <a:r>
              <a:rPr lang="en-US" sz="2000" dirty="0" smtClean="0">
                <a:solidFill>
                  <a:prstClr val="black"/>
                </a:solidFill>
                <a:latin typeface="Calibri"/>
                <a:ea typeface="Arial Unicode MS" panose="020B0604020202020204" pitchFamily="34" charset="-128"/>
                <a:cs typeface="Arial Unicode MS" panose="020B0604020202020204" pitchFamily="34" charset="-128"/>
              </a:rPr>
              <a:t>Focus on Job-Driven </a:t>
            </a:r>
            <a:r>
              <a:rPr lang="en-US" sz="2000" dirty="0">
                <a:solidFill>
                  <a:prstClr val="black"/>
                </a:solidFill>
                <a:latin typeface="Calibri"/>
                <a:ea typeface="Arial Unicode MS" panose="020B0604020202020204" pitchFamily="34" charset="-128"/>
                <a:cs typeface="Arial Unicode MS" panose="020B0604020202020204" pitchFamily="34" charset="-128"/>
              </a:rPr>
              <a:t>system alignment and implementation of a fully integrated workforce development </a:t>
            </a:r>
            <a:r>
              <a:rPr lang="en-US" sz="2000" dirty="0" smtClean="0">
                <a:solidFill>
                  <a:prstClr val="black"/>
                </a:solidFill>
                <a:latin typeface="Calibri"/>
                <a:ea typeface="Arial Unicode MS" panose="020B0604020202020204" pitchFamily="34" charset="-128"/>
                <a:cs typeface="Arial Unicode MS" panose="020B0604020202020204" pitchFamily="34" charset="-128"/>
              </a:rPr>
              <a:t>system</a:t>
            </a:r>
          </a:p>
          <a:p>
            <a:pPr marL="468313" lvl="1">
              <a:spcBef>
                <a:spcPts val="0"/>
              </a:spcBef>
              <a:spcAft>
                <a:spcPts val="0"/>
              </a:spcAft>
              <a:defRPr/>
            </a:pPr>
            <a:endParaRPr lang="en-US" sz="2000" b="1" i="1" dirty="0">
              <a:solidFill>
                <a:prstClr val="black"/>
              </a:solidFill>
              <a:latin typeface="Calibri"/>
              <a:ea typeface="Arial Unicode MS" panose="020B0604020202020204" pitchFamily="34" charset="-128"/>
              <a:cs typeface="Arial Unicode MS" panose="020B0604020202020204" pitchFamily="34" charset="-128"/>
            </a:endParaRPr>
          </a:p>
          <a:p>
            <a:pPr marL="182563" lvl="1" indent="0">
              <a:spcBef>
                <a:spcPts val="0"/>
              </a:spcBef>
              <a:spcAft>
                <a:spcPts val="0"/>
              </a:spcAft>
              <a:buNone/>
              <a:defRPr/>
            </a:pPr>
            <a:endParaRPr lang="en-US" sz="1300" b="1" i="1" dirty="0" smtClean="0">
              <a:solidFill>
                <a:prstClr val="black"/>
              </a:solidFill>
              <a:latin typeface="Calibri"/>
              <a:cs typeface="+mn-cs"/>
            </a:endParaRPr>
          </a:p>
          <a:p>
            <a:pPr marL="0" lvl="0" indent="0">
              <a:spcBef>
                <a:spcPts val="0"/>
              </a:spcBef>
              <a:spcAft>
                <a:spcPts val="0"/>
              </a:spcAft>
              <a:buNone/>
              <a:defRPr/>
            </a:pPr>
            <a:r>
              <a:rPr lang="en-US" sz="2400" b="1" dirty="0" smtClean="0">
                <a:solidFill>
                  <a:srgbClr val="4F81BD">
                    <a:lumMod val="50000"/>
                  </a:srgbClr>
                </a:solidFill>
                <a:latin typeface="Calibri"/>
                <a:cs typeface="+mn-cs"/>
              </a:rPr>
              <a:t>WIF Round 3 Design Options</a:t>
            </a:r>
            <a:endParaRPr lang="en-US" sz="2400" b="1" dirty="0">
              <a:solidFill>
                <a:srgbClr val="4F81BD">
                  <a:lumMod val="50000"/>
                </a:srgbClr>
              </a:solidFill>
              <a:latin typeface="Calibri"/>
              <a:cs typeface="+mn-cs"/>
            </a:endParaRPr>
          </a:p>
          <a:p>
            <a:pPr marL="682625" lvl="0" indent="-450850">
              <a:spcBef>
                <a:spcPts val="0"/>
              </a:spcBef>
              <a:spcAft>
                <a:spcPts val="0"/>
              </a:spcAft>
              <a:buFont typeface="Wingdings" pitchFamily="2" charset="2"/>
              <a:buAutoNum type="arabicPeriod"/>
              <a:defRPr/>
            </a:pPr>
            <a:r>
              <a:rPr lang="en-US" sz="2000" dirty="0">
                <a:solidFill>
                  <a:prstClr val="black"/>
                </a:solidFill>
                <a:latin typeface="Calibri"/>
                <a:cs typeface="+mn-cs"/>
              </a:rPr>
              <a:t>Enhance strategic collaboration and coordination of workforce development programs to align services with employer needs and local economic development activities and be more effective</a:t>
            </a:r>
          </a:p>
          <a:p>
            <a:pPr marL="682625" lvl="0" indent="-450850">
              <a:spcBef>
                <a:spcPts val="0"/>
              </a:spcBef>
              <a:spcAft>
                <a:spcPts val="0"/>
              </a:spcAft>
              <a:buFont typeface="Wingdings" pitchFamily="2" charset="2"/>
              <a:buAutoNum type="arabicPeriod"/>
              <a:defRPr/>
            </a:pPr>
            <a:r>
              <a:rPr lang="en-US" sz="2000" dirty="0">
                <a:solidFill>
                  <a:prstClr val="black"/>
                </a:solidFill>
                <a:latin typeface="Calibri"/>
                <a:cs typeface="+mn-cs"/>
              </a:rPr>
              <a:t>Strengthen the quality of services to individuals and employers at American Job Centers; and </a:t>
            </a:r>
          </a:p>
          <a:p>
            <a:pPr marL="682625" lvl="0" indent="-450850">
              <a:spcBef>
                <a:spcPts val="0"/>
              </a:spcBef>
              <a:spcAft>
                <a:spcPts val="0"/>
              </a:spcAft>
              <a:buFont typeface="Wingdings" pitchFamily="2" charset="2"/>
              <a:buAutoNum type="arabicPeriod"/>
              <a:defRPr/>
            </a:pPr>
            <a:r>
              <a:rPr lang="en-US" sz="2000" dirty="0">
                <a:solidFill>
                  <a:prstClr val="black"/>
                </a:solidFill>
                <a:latin typeface="Calibri"/>
                <a:cs typeface="+mn-cs"/>
              </a:rPr>
              <a:t>Promote accountability, data-driven decision-making and customer choice.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5</a:t>
            </a:fld>
            <a:endParaRPr lang="en-US" dirty="0"/>
          </a:p>
        </p:txBody>
      </p:sp>
    </p:spTree>
    <p:extLst>
      <p:ext uri="{BB962C8B-B14F-4D97-AF65-F5344CB8AC3E}">
        <p14:creationId xmlns:p14="http://schemas.microsoft.com/office/powerpoint/2010/main" val="788290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 - Awardees</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8079502"/>
              </p:ext>
            </p:extLst>
          </p:nvPr>
        </p:nvGraphicFramePr>
        <p:xfrm>
          <a:off x="304800" y="1354169"/>
          <a:ext cx="8153400" cy="5327904"/>
        </p:xfrm>
        <a:graphic>
          <a:graphicData uri="http://schemas.openxmlformats.org/drawingml/2006/table">
            <a:tbl>
              <a:tblPr firstRow="1" firstCol="1" bandRow="1">
                <a:tableStyleId>{5C22544A-7EE6-4342-B048-85BDC9FD1C3A}</a:tableStyleId>
              </a:tblPr>
              <a:tblGrid>
                <a:gridCol w="1981200"/>
                <a:gridCol w="1981200"/>
                <a:gridCol w="1981200"/>
                <a:gridCol w="2209800"/>
              </a:tblGrid>
              <a:tr h="0">
                <a:tc>
                  <a:txBody>
                    <a:bodyPr/>
                    <a:lstStyle/>
                    <a:p>
                      <a:pPr marL="95250" marR="0">
                        <a:lnSpc>
                          <a:spcPct val="115000"/>
                        </a:lnSpc>
                        <a:spcAft>
                          <a:spcPts val="375"/>
                        </a:spcAft>
                      </a:pPr>
                      <a:r>
                        <a:rPr lang="en-US" sz="1600" dirty="0">
                          <a:effectLst/>
                        </a:rPr>
                        <a:t>Grantee</a:t>
                      </a:r>
                      <a:endParaRPr lang="en-US" sz="1600" dirty="0">
                        <a:effectLst/>
                        <a:latin typeface="Calibri"/>
                        <a:ea typeface="Times New Roman"/>
                      </a:endParaRPr>
                    </a:p>
                  </a:txBody>
                  <a:tcPr marL="0" marR="0" marT="0" marB="0" anchor="ctr"/>
                </a:tc>
                <a:tc>
                  <a:txBody>
                    <a:bodyPr/>
                    <a:lstStyle/>
                    <a:p>
                      <a:pPr marL="95250" marR="0">
                        <a:lnSpc>
                          <a:spcPct val="115000"/>
                        </a:lnSpc>
                        <a:spcAft>
                          <a:spcPts val="375"/>
                        </a:spcAft>
                      </a:pPr>
                      <a:r>
                        <a:rPr lang="en-US" sz="1600" dirty="0">
                          <a:effectLst/>
                        </a:rPr>
                        <a:t>City</a:t>
                      </a:r>
                      <a:endParaRPr lang="en-US" sz="1600" dirty="0">
                        <a:effectLst/>
                        <a:latin typeface="Calibri"/>
                        <a:ea typeface="Times New Roman"/>
                      </a:endParaRPr>
                    </a:p>
                  </a:txBody>
                  <a:tcPr marL="0" marR="0" marT="0" marB="0" anchor="ctr"/>
                </a:tc>
                <a:tc>
                  <a:txBody>
                    <a:bodyPr/>
                    <a:lstStyle/>
                    <a:p>
                      <a:pPr marL="95250" marR="0">
                        <a:lnSpc>
                          <a:spcPct val="115000"/>
                        </a:lnSpc>
                        <a:spcAft>
                          <a:spcPts val="375"/>
                        </a:spcAft>
                      </a:pPr>
                      <a:r>
                        <a:rPr lang="en-US" sz="1600" dirty="0">
                          <a:effectLst/>
                        </a:rPr>
                        <a:t>State</a:t>
                      </a:r>
                      <a:endParaRPr lang="en-US" sz="1600" dirty="0">
                        <a:effectLst/>
                        <a:latin typeface="Calibri"/>
                        <a:ea typeface="Times New Roman"/>
                      </a:endParaRPr>
                    </a:p>
                  </a:txBody>
                  <a:tcPr marL="0" marR="0" marT="0" marB="0" anchor="ctr"/>
                </a:tc>
                <a:tc>
                  <a:txBody>
                    <a:bodyPr/>
                    <a:lstStyle/>
                    <a:p>
                      <a:pPr marL="95250" marR="0" algn="ctr">
                        <a:lnSpc>
                          <a:spcPct val="115000"/>
                        </a:lnSpc>
                        <a:spcAft>
                          <a:spcPts val="375"/>
                        </a:spcAft>
                      </a:pPr>
                      <a:r>
                        <a:rPr lang="en-US" sz="1600" dirty="0">
                          <a:effectLst/>
                        </a:rPr>
                        <a:t>Award</a:t>
                      </a:r>
                      <a:endParaRPr lang="en-US" sz="1600" dirty="0">
                        <a:effectLst/>
                        <a:latin typeface="Calibri"/>
                        <a:ea typeface="Times New Roman"/>
                      </a:endParaRPr>
                    </a:p>
                  </a:txBody>
                  <a:tcPr marL="0" marR="0" marT="0" marB="0" anchor="ctr"/>
                </a:tc>
              </a:tr>
              <a:tr h="0">
                <a:tc>
                  <a:txBody>
                    <a:bodyPr/>
                    <a:lstStyle/>
                    <a:p>
                      <a:pPr marL="95250" marR="0">
                        <a:lnSpc>
                          <a:spcPct val="115000"/>
                        </a:lnSpc>
                        <a:spcAft>
                          <a:spcPts val="375"/>
                        </a:spcAft>
                      </a:pPr>
                      <a:r>
                        <a:rPr lang="en-US" sz="1600" dirty="0">
                          <a:effectLst/>
                        </a:rPr>
                        <a:t>Connecticut Department of Labor</a:t>
                      </a:r>
                      <a:endParaRPr lang="en-US" sz="1600" dirty="0">
                        <a:effectLst/>
                        <a:latin typeface="Calibri"/>
                        <a:ea typeface="Times New Roman"/>
                      </a:endParaRPr>
                    </a:p>
                  </a:txBody>
                  <a:tcPr marL="0" marR="0" marT="0" marB="0" anchor="ctr"/>
                </a:tc>
                <a:tc>
                  <a:txBody>
                    <a:bodyPr/>
                    <a:lstStyle/>
                    <a:p>
                      <a:pPr marL="95250" marR="0">
                        <a:lnSpc>
                          <a:spcPct val="115000"/>
                        </a:lnSpc>
                        <a:spcAft>
                          <a:spcPts val="375"/>
                        </a:spcAft>
                      </a:pPr>
                      <a:r>
                        <a:rPr lang="en-US" sz="1600" dirty="0">
                          <a:effectLst/>
                        </a:rPr>
                        <a:t>Wethersfield</a:t>
                      </a:r>
                      <a:endParaRPr lang="en-US" sz="1600" dirty="0">
                        <a:effectLst/>
                        <a:latin typeface="Calibri"/>
                        <a:ea typeface="Times New Roman"/>
                      </a:endParaRPr>
                    </a:p>
                  </a:txBody>
                  <a:tcPr marL="0" marR="0" marT="0" marB="0" anchor="ctr"/>
                </a:tc>
                <a:tc>
                  <a:txBody>
                    <a:bodyPr/>
                    <a:lstStyle/>
                    <a:p>
                      <a:pPr marL="95250" marR="0">
                        <a:lnSpc>
                          <a:spcPct val="115000"/>
                        </a:lnSpc>
                        <a:spcAft>
                          <a:spcPts val="375"/>
                        </a:spcAft>
                      </a:pPr>
                      <a:r>
                        <a:rPr lang="en-US" sz="1600">
                          <a:effectLst/>
                        </a:rPr>
                        <a:t>Conn.</a:t>
                      </a:r>
                      <a:endParaRPr lang="en-US" sz="1600">
                        <a:effectLst/>
                        <a:latin typeface="Calibri"/>
                        <a:ea typeface="Times New Roman"/>
                      </a:endParaRPr>
                    </a:p>
                  </a:txBody>
                  <a:tcPr marL="0" marR="0" marT="0" marB="0" anchor="ctr"/>
                </a:tc>
                <a:tc>
                  <a:txBody>
                    <a:bodyPr/>
                    <a:lstStyle/>
                    <a:p>
                      <a:pPr marL="95250" marR="0" algn="ctr">
                        <a:lnSpc>
                          <a:spcPct val="115000"/>
                        </a:lnSpc>
                        <a:spcAft>
                          <a:spcPts val="375"/>
                        </a:spcAft>
                      </a:pPr>
                      <a:r>
                        <a:rPr lang="en-US" sz="1600" dirty="0">
                          <a:effectLst/>
                        </a:rPr>
                        <a:t>6,000,000</a:t>
                      </a:r>
                      <a:endParaRPr lang="en-US" sz="1600" dirty="0">
                        <a:effectLst/>
                        <a:latin typeface="Calibri"/>
                        <a:ea typeface="Times New Roman"/>
                      </a:endParaRPr>
                    </a:p>
                  </a:txBody>
                  <a:tcPr marL="0" marR="0" marT="0" marB="0" anchor="ctr"/>
                </a:tc>
              </a:tr>
              <a:tr h="0">
                <a:tc>
                  <a:txBody>
                    <a:bodyPr/>
                    <a:lstStyle/>
                    <a:p>
                      <a:pPr marL="95250" marR="0">
                        <a:lnSpc>
                          <a:spcPct val="115000"/>
                        </a:lnSpc>
                        <a:spcAft>
                          <a:spcPts val="375"/>
                        </a:spcAft>
                      </a:pPr>
                      <a:r>
                        <a:rPr lang="en-US" sz="1600">
                          <a:effectLst/>
                        </a:rPr>
                        <a:t>Inter-Tribal Council of Louisiana, Inc.</a:t>
                      </a:r>
                      <a:endParaRPr lang="en-US" sz="1600">
                        <a:effectLst/>
                        <a:latin typeface="Calibri"/>
                        <a:ea typeface="Times New Roman"/>
                      </a:endParaRPr>
                    </a:p>
                  </a:txBody>
                  <a:tcPr marL="0" marR="0" marT="0" marB="0" anchor="ctr"/>
                </a:tc>
                <a:tc>
                  <a:txBody>
                    <a:bodyPr/>
                    <a:lstStyle/>
                    <a:p>
                      <a:pPr marL="95250" marR="0">
                        <a:lnSpc>
                          <a:spcPct val="115000"/>
                        </a:lnSpc>
                        <a:spcAft>
                          <a:spcPts val="375"/>
                        </a:spcAft>
                      </a:pPr>
                      <a:r>
                        <a:rPr lang="en-US" sz="1600" dirty="0">
                          <a:effectLst/>
                        </a:rPr>
                        <a:t>Houma</a:t>
                      </a:r>
                      <a:endParaRPr lang="en-US" sz="1600" dirty="0">
                        <a:effectLst/>
                        <a:latin typeface="Calibri"/>
                        <a:ea typeface="Times New Roman"/>
                      </a:endParaRPr>
                    </a:p>
                  </a:txBody>
                  <a:tcPr marL="0" marR="0" marT="0" marB="0" anchor="ctr"/>
                </a:tc>
                <a:tc>
                  <a:txBody>
                    <a:bodyPr/>
                    <a:lstStyle/>
                    <a:p>
                      <a:pPr marL="95250" marR="0">
                        <a:lnSpc>
                          <a:spcPct val="115000"/>
                        </a:lnSpc>
                        <a:spcAft>
                          <a:spcPts val="375"/>
                        </a:spcAft>
                      </a:pPr>
                      <a:r>
                        <a:rPr lang="en-US" sz="1600" dirty="0">
                          <a:effectLst/>
                        </a:rPr>
                        <a:t>La.</a:t>
                      </a:r>
                      <a:endParaRPr lang="en-US" sz="1600" dirty="0">
                        <a:effectLst/>
                        <a:latin typeface="Calibri"/>
                        <a:ea typeface="Times New Roman"/>
                      </a:endParaRPr>
                    </a:p>
                  </a:txBody>
                  <a:tcPr marL="0" marR="0" marT="0" marB="0" anchor="ctr"/>
                </a:tc>
                <a:tc>
                  <a:txBody>
                    <a:bodyPr/>
                    <a:lstStyle/>
                    <a:p>
                      <a:pPr marL="95250" marR="0" algn="ctr">
                        <a:lnSpc>
                          <a:spcPct val="115000"/>
                        </a:lnSpc>
                        <a:spcAft>
                          <a:spcPts val="375"/>
                        </a:spcAft>
                      </a:pPr>
                      <a:r>
                        <a:rPr lang="en-US" sz="1600" dirty="0">
                          <a:effectLst/>
                        </a:rPr>
                        <a:t>6,000,000</a:t>
                      </a:r>
                      <a:endParaRPr lang="en-US" sz="1600" dirty="0">
                        <a:effectLst/>
                        <a:latin typeface="Calibri"/>
                        <a:ea typeface="Times New Roman"/>
                      </a:endParaRPr>
                    </a:p>
                  </a:txBody>
                  <a:tcPr marL="0" marR="0" marT="0" marB="0" anchor="ctr"/>
                </a:tc>
              </a:tr>
              <a:tr h="0">
                <a:tc>
                  <a:txBody>
                    <a:bodyPr/>
                    <a:lstStyle/>
                    <a:p>
                      <a:pPr marL="95250" marR="0">
                        <a:lnSpc>
                          <a:spcPct val="115000"/>
                        </a:lnSpc>
                        <a:spcAft>
                          <a:spcPts val="375"/>
                        </a:spcAft>
                      </a:pPr>
                      <a:r>
                        <a:rPr lang="en-US" sz="1600">
                          <a:effectLst/>
                        </a:rPr>
                        <a:t>Ohio Department of Job and Family Services</a:t>
                      </a:r>
                      <a:endParaRPr lang="en-US" sz="1600">
                        <a:effectLst/>
                        <a:latin typeface="Calibri"/>
                        <a:ea typeface="Times New Roman"/>
                      </a:endParaRPr>
                    </a:p>
                  </a:txBody>
                  <a:tcPr marL="0" marR="0" marT="0" marB="0" anchor="ctr"/>
                </a:tc>
                <a:tc>
                  <a:txBody>
                    <a:bodyPr/>
                    <a:lstStyle/>
                    <a:p>
                      <a:pPr marL="95250" marR="0">
                        <a:lnSpc>
                          <a:spcPct val="115000"/>
                        </a:lnSpc>
                        <a:spcAft>
                          <a:spcPts val="375"/>
                        </a:spcAft>
                      </a:pPr>
                      <a:r>
                        <a:rPr lang="en-US" sz="1600">
                          <a:effectLst/>
                        </a:rPr>
                        <a:t>Columbus</a:t>
                      </a:r>
                      <a:endParaRPr lang="en-US" sz="1600">
                        <a:effectLst/>
                        <a:latin typeface="Calibri"/>
                        <a:ea typeface="Times New Roman"/>
                      </a:endParaRPr>
                    </a:p>
                  </a:txBody>
                  <a:tcPr marL="0" marR="0" marT="0" marB="0" anchor="ctr"/>
                </a:tc>
                <a:tc>
                  <a:txBody>
                    <a:bodyPr/>
                    <a:lstStyle/>
                    <a:p>
                      <a:pPr marL="95250" marR="0">
                        <a:lnSpc>
                          <a:spcPct val="115000"/>
                        </a:lnSpc>
                        <a:spcAft>
                          <a:spcPts val="375"/>
                        </a:spcAft>
                      </a:pPr>
                      <a:r>
                        <a:rPr lang="en-US" sz="1600" dirty="0">
                          <a:effectLst/>
                        </a:rPr>
                        <a:t>Ohio</a:t>
                      </a:r>
                      <a:endParaRPr lang="en-US" sz="1600" dirty="0">
                        <a:effectLst/>
                        <a:latin typeface="Calibri"/>
                        <a:ea typeface="Times New Roman"/>
                      </a:endParaRPr>
                    </a:p>
                  </a:txBody>
                  <a:tcPr marL="0" marR="0" marT="0" marB="0" anchor="ctr"/>
                </a:tc>
                <a:tc>
                  <a:txBody>
                    <a:bodyPr/>
                    <a:lstStyle/>
                    <a:p>
                      <a:pPr marL="95250" marR="0" algn="ctr">
                        <a:lnSpc>
                          <a:spcPct val="115000"/>
                        </a:lnSpc>
                        <a:spcAft>
                          <a:spcPts val="375"/>
                        </a:spcAft>
                      </a:pPr>
                      <a:r>
                        <a:rPr lang="en-US" sz="1600" dirty="0">
                          <a:effectLst/>
                        </a:rPr>
                        <a:t>6,000,000</a:t>
                      </a:r>
                      <a:endParaRPr lang="en-US" sz="1600" dirty="0">
                        <a:effectLst/>
                        <a:latin typeface="Calibri"/>
                        <a:ea typeface="Times New Roman"/>
                      </a:endParaRPr>
                    </a:p>
                  </a:txBody>
                  <a:tcPr marL="0" marR="0" marT="0" marB="0" anchor="ctr"/>
                </a:tc>
              </a:tr>
              <a:tr h="0">
                <a:tc>
                  <a:txBody>
                    <a:bodyPr/>
                    <a:lstStyle/>
                    <a:p>
                      <a:pPr marL="95250" marR="0">
                        <a:lnSpc>
                          <a:spcPct val="115000"/>
                        </a:lnSpc>
                        <a:spcAft>
                          <a:spcPts val="375"/>
                        </a:spcAft>
                      </a:pPr>
                      <a:r>
                        <a:rPr lang="en-US" sz="1600">
                          <a:effectLst/>
                        </a:rPr>
                        <a:t>Pennsylvania Department of Labor &amp; Industry</a:t>
                      </a:r>
                      <a:endParaRPr lang="en-US" sz="1600">
                        <a:effectLst/>
                        <a:latin typeface="Calibri"/>
                        <a:ea typeface="Times New Roman"/>
                      </a:endParaRPr>
                    </a:p>
                  </a:txBody>
                  <a:tcPr marL="0" marR="0" marT="0" marB="0" anchor="ctr"/>
                </a:tc>
                <a:tc>
                  <a:txBody>
                    <a:bodyPr/>
                    <a:lstStyle/>
                    <a:p>
                      <a:pPr marL="95250" marR="0">
                        <a:lnSpc>
                          <a:spcPct val="115000"/>
                        </a:lnSpc>
                        <a:spcAft>
                          <a:spcPts val="375"/>
                        </a:spcAft>
                      </a:pPr>
                      <a:r>
                        <a:rPr lang="en-US" sz="1600">
                          <a:effectLst/>
                        </a:rPr>
                        <a:t>Harrisburg</a:t>
                      </a:r>
                      <a:endParaRPr lang="en-US" sz="1600">
                        <a:effectLst/>
                        <a:latin typeface="Calibri"/>
                        <a:ea typeface="Times New Roman"/>
                      </a:endParaRPr>
                    </a:p>
                  </a:txBody>
                  <a:tcPr marL="0" marR="0" marT="0" marB="0" anchor="ctr"/>
                </a:tc>
                <a:tc>
                  <a:txBody>
                    <a:bodyPr/>
                    <a:lstStyle/>
                    <a:p>
                      <a:pPr marL="95250" marR="0">
                        <a:lnSpc>
                          <a:spcPct val="115000"/>
                        </a:lnSpc>
                        <a:spcAft>
                          <a:spcPts val="375"/>
                        </a:spcAft>
                      </a:pPr>
                      <a:r>
                        <a:rPr lang="en-US" sz="1600">
                          <a:effectLst/>
                        </a:rPr>
                        <a:t>Pa.</a:t>
                      </a:r>
                      <a:endParaRPr lang="en-US" sz="1600">
                        <a:effectLst/>
                        <a:latin typeface="Calibri"/>
                        <a:ea typeface="Times New Roman"/>
                      </a:endParaRPr>
                    </a:p>
                  </a:txBody>
                  <a:tcPr marL="0" marR="0" marT="0" marB="0" anchor="ctr"/>
                </a:tc>
                <a:tc>
                  <a:txBody>
                    <a:bodyPr/>
                    <a:lstStyle/>
                    <a:p>
                      <a:pPr marL="95250" marR="0" algn="ctr">
                        <a:lnSpc>
                          <a:spcPct val="115000"/>
                        </a:lnSpc>
                        <a:spcAft>
                          <a:spcPts val="375"/>
                        </a:spcAft>
                      </a:pPr>
                      <a:r>
                        <a:rPr lang="en-US" sz="1600" dirty="0">
                          <a:effectLst/>
                        </a:rPr>
                        <a:t>6,000,000</a:t>
                      </a:r>
                      <a:endParaRPr lang="en-US" sz="1600" dirty="0">
                        <a:effectLst/>
                        <a:latin typeface="Calibri"/>
                        <a:ea typeface="Times New Roman"/>
                      </a:endParaRPr>
                    </a:p>
                  </a:txBody>
                  <a:tcPr marL="0" marR="0" marT="0" marB="0" anchor="ctr"/>
                </a:tc>
              </a:tr>
              <a:tr h="0">
                <a:tc>
                  <a:txBody>
                    <a:bodyPr/>
                    <a:lstStyle/>
                    <a:p>
                      <a:pPr marL="95250" marR="0">
                        <a:lnSpc>
                          <a:spcPct val="115000"/>
                        </a:lnSpc>
                        <a:spcAft>
                          <a:spcPts val="375"/>
                        </a:spcAft>
                      </a:pPr>
                      <a:r>
                        <a:rPr lang="en-US" sz="1600">
                          <a:effectLst/>
                        </a:rPr>
                        <a:t>Kansas Department of Commerce</a:t>
                      </a:r>
                      <a:endParaRPr lang="en-US" sz="1600">
                        <a:effectLst/>
                        <a:latin typeface="Calibri"/>
                        <a:ea typeface="Times New Roman"/>
                      </a:endParaRPr>
                    </a:p>
                  </a:txBody>
                  <a:tcPr marL="0" marR="0" marT="0" marB="0" anchor="ctr"/>
                </a:tc>
                <a:tc>
                  <a:txBody>
                    <a:bodyPr/>
                    <a:lstStyle/>
                    <a:p>
                      <a:pPr marL="95250" marR="0">
                        <a:lnSpc>
                          <a:spcPct val="115000"/>
                        </a:lnSpc>
                        <a:spcAft>
                          <a:spcPts val="375"/>
                        </a:spcAft>
                      </a:pPr>
                      <a:r>
                        <a:rPr lang="en-US" sz="1600">
                          <a:effectLst/>
                        </a:rPr>
                        <a:t>Topeka</a:t>
                      </a:r>
                      <a:endParaRPr lang="en-US" sz="1600">
                        <a:effectLst/>
                        <a:latin typeface="Calibri"/>
                        <a:ea typeface="Times New Roman"/>
                      </a:endParaRPr>
                    </a:p>
                  </a:txBody>
                  <a:tcPr marL="0" marR="0" marT="0" marB="0" anchor="ctr"/>
                </a:tc>
                <a:tc>
                  <a:txBody>
                    <a:bodyPr/>
                    <a:lstStyle/>
                    <a:p>
                      <a:pPr marL="95250" marR="0">
                        <a:lnSpc>
                          <a:spcPct val="115000"/>
                        </a:lnSpc>
                        <a:spcAft>
                          <a:spcPts val="375"/>
                        </a:spcAft>
                      </a:pPr>
                      <a:r>
                        <a:rPr lang="en-US" sz="1600" dirty="0">
                          <a:effectLst/>
                        </a:rPr>
                        <a:t>Kan.</a:t>
                      </a:r>
                      <a:endParaRPr lang="en-US" sz="1600" dirty="0">
                        <a:effectLst/>
                        <a:latin typeface="Calibri"/>
                        <a:ea typeface="Times New Roman"/>
                      </a:endParaRPr>
                    </a:p>
                  </a:txBody>
                  <a:tcPr marL="0" marR="0" marT="0" marB="0" anchor="ctr"/>
                </a:tc>
                <a:tc>
                  <a:txBody>
                    <a:bodyPr/>
                    <a:lstStyle/>
                    <a:p>
                      <a:pPr marL="95250" marR="0" algn="ctr">
                        <a:lnSpc>
                          <a:spcPct val="115000"/>
                        </a:lnSpc>
                        <a:spcAft>
                          <a:spcPts val="375"/>
                        </a:spcAft>
                      </a:pPr>
                      <a:r>
                        <a:rPr lang="en-US" sz="1600" dirty="0">
                          <a:effectLst/>
                        </a:rPr>
                        <a:t>5,597,365</a:t>
                      </a:r>
                      <a:endParaRPr lang="en-US" sz="1600" dirty="0">
                        <a:effectLst/>
                        <a:latin typeface="Calibri"/>
                        <a:ea typeface="Times New Roman"/>
                      </a:endParaRPr>
                    </a:p>
                  </a:txBody>
                  <a:tcPr marL="0" marR="0" marT="0" marB="0" anchor="ctr"/>
                </a:tc>
              </a:tr>
              <a:tr h="0">
                <a:tc>
                  <a:txBody>
                    <a:bodyPr/>
                    <a:lstStyle/>
                    <a:p>
                      <a:pPr marL="95250" marR="0">
                        <a:lnSpc>
                          <a:spcPct val="115000"/>
                        </a:lnSpc>
                        <a:spcAft>
                          <a:spcPts val="375"/>
                        </a:spcAft>
                      </a:pPr>
                      <a:r>
                        <a:rPr lang="en-US" sz="1600">
                          <a:effectLst/>
                        </a:rPr>
                        <a:t>Minnesota Department of Employment and Economic Development</a:t>
                      </a:r>
                      <a:endParaRPr lang="en-US" sz="1600">
                        <a:effectLst/>
                        <a:latin typeface="Calibri"/>
                        <a:ea typeface="Times New Roman"/>
                      </a:endParaRPr>
                    </a:p>
                  </a:txBody>
                  <a:tcPr marL="0" marR="0" marT="0" marB="0" anchor="ctr"/>
                </a:tc>
                <a:tc>
                  <a:txBody>
                    <a:bodyPr/>
                    <a:lstStyle/>
                    <a:p>
                      <a:pPr marL="95250" marR="0">
                        <a:lnSpc>
                          <a:spcPct val="115000"/>
                        </a:lnSpc>
                        <a:spcAft>
                          <a:spcPts val="375"/>
                        </a:spcAft>
                      </a:pPr>
                      <a:r>
                        <a:rPr lang="en-US" sz="1600" dirty="0">
                          <a:effectLst/>
                        </a:rPr>
                        <a:t>Saint Paul</a:t>
                      </a:r>
                      <a:endParaRPr lang="en-US" sz="1600" dirty="0">
                        <a:effectLst/>
                        <a:latin typeface="Calibri"/>
                        <a:ea typeface="Times New Roman"/>
                      </a:endParaRPr>
                    </a:p>
                  </a:txBody>
                  <a:tcPr marL="0" marR="0" marT="0" marB="0" anchor="b"/>
                </a:tc>
                <a:tc>
                  <a:txBody>
                    <a:bodyPr/>
                    <a:lstStyle/>
                    <a:p>
                      <a:pPr marL="95250" marR="0">
                        <a:lnSpc>
                          <a:spcPct val="115000"/>
                        </a:lnSpc>
                        <a:spcAft>
                          <a:spcPts val="375"/>
                        </a:spcAft>
                      </a:pPr>
                      <a:r>
                        <a:rPr lang="en-US" sz="1600">
                          <a:effectLst/>
                        </a:rPr>
                        <a:t>Minn. </a:t>
                      </a:r>
                      <a:endParaRPr lang="en-US" sz="1600">
                        <a:effectLst/>
                        <a:latin typeface="Calibri"/>
                        <a:ea typeface="Times New Roman"/>
                      </a:endParaRPr>
                    </a:p>
                  </a:txBody>
                  <a:tcPr marL="0" marR="0" marT="0" marB="0" anchor="b"/>
                </a:tc>
                <a:tc>
                  <a:txBody>
                    <a:bodyPr/>
                    <a:lstStyle/>
                    <a:p>
                      <a:pPr marL="95250" marR="0" algn="ctr">
                        <a:lnSpc>
                          <a:spcPct val="115000"/>
                        </a:lnSpc>
                        <a:spcAft>
                          <a:spcPts val="375"/>
                        </a:spcAft>
                      </a:pPr>
                      <a:r>
                        <a:rPr lang="en-US" sz="1600" dirty="0">
                          <a:effectLst/>
                        </a:rPr>
                        <a:t>6,000,000</a:t>
                      </a:r>
                      <a:endParaRPr lang="en-US" sz="1600" dirty="0">
                        <a:effectLst/>
                        <a:latin typeface="Calibri"/>
                        <a:ea typeface="Times New Roman"/>
                      </a:endParaRPr>
                    </a:p>
                  </a:txBody>
                  <a:tcPr marL="0" marR="0" marT="0" marB="0" anchor="ctr"/>
                </a:tc>
              </a:tr>
              <a:tr h="0">
                <a:tc>
                  <a:txBody>
                    <a:bodyPr/>
                    <a:lstStyle/>
                    <a:p>
                      <a:pPr marL="95250" marR="0">
                        <a:lnSpc>
                          <a:spcPct val="115000"/>
                        </a:lnSpc>
                        <a:spcAft>
                          <a:spcPts val="375"/>
                        </a:spcAft>
                      </a:pPr>
                      <a:r>
                        <a:rPr lang="en-US" sz="1600" dirty="0">
                          <a:effectLst/>
                        </a:rPr>
                        <a:t>Total</a:t>
                      </a:r>
                      <a:endParaRPr lang="en-US" sz="1600" dirty="0">
                        <a:effectLst/>
                        <a:latin typeface="Calibri"/>
                        <a:ea typeface="Times New Roman"/>
                      </a:endParaRPr>
                    </a:p>
                  </a:txBody>
                  <a:tcPr marL="0" marR="0" marT="0" marB="0" anchor="ctr"/>
                </a:tc>
                <a:tc>
                  <a:txBody>
                    <a:bodyPr/>
                    <a:lstStyle/>
                    <a:p>
                      <a:pPr marL="95250" marR="0">
                        <a:lnSpc>
                          <a:spcPct val="115000"/>
                        </a:lnSpc>
                        <a:spcAft>
                          <a:spcPts val="375"/>
                        </a:spcAft>
                      </a:pPr>
                      <a:r>
                        <a:rPr lang="en-US" sz="1100">
                          <a:effectLst/>
                        </a:rPr>
                        <a:t> </a:t>
                      </a:r>
                      <a:endParaRPr lang="en-US" sz="1100">
                        <a:effectLst/>
                        <a:latin typeface="Calibri"/>
                        <a:ea typeface="Times New Roman"/>
                      </a:endParaRPr>
                    </a:p>
                  </a:txBody>
                  <a:tcPr marL="0" marR="0" marT="0" marB="0" anchor="ctr"/>
                </a:tc>
                <a:tc>
                  <a:txBody>
                    <a:bodyPr/>
                    <a:lstStyle/>
                    <a:p>
                      <a:pPr marL="95250" marR="0">
                        <a:lnSpc>
                          <a:spcPct val="115000"/>
                        </a:lnSpc>
                        <a:spcAft>
                          <a:spcPts val="375"/>
                        </a:spcAft>
                      </a:pPr>
                      <a:r>
                        <a:rPr lang="en-US" sz="1100">
                          <a:effectLst/>
                        </a:rPr>
                        <a:t> </a:t>
                      </a:r>
                      <a:endParaRPr lang="en-US" sz="1100">
                        <a:effectLst/>
                        <a:latin typeface="Calibri"/>
                        <a:ea typeface="Times New Roman"/>
                      </a:endParaRPr>
                    </a:p>
                  </a:txBody>
                  <a:tcPr marL="0" marR="0" marT="0" marB="0" anchor="ctr"/>
                </a:tc>
                <a:tc>
                  <a:txBody>
                    <a:bodyPr/>
                    <a:lstStyle/>
                    <a:p>
                      <a:pPr marL="95250" marR="0" algn="ctr">
                        <a:lnSpc>
                          <a:spcPct val="115000"/>
                        </a:lnSpc>
                        <a:spcAft>
                          <a:spcPts val="375"/>
                        </a:spcAft>
                      </a:pPr>
                      <a:r>
                        <a:rPr lang="en-US" sz="1600" dirty="0">
                          <a:effectLst/>
                        </a:rPr>
                        <a:t>$35,597,365 </a:t>
                      </a:r>
                      <a:endParaRPr lang="en-US" sz="1600" dirty="0">
                        <a:effectLst/>
                        <a:latin typeface="Calibri"/>
                        <a:ea typeface="Times New Roman"/>
                      </a:endParaRPr>
                    </a:p>
                  </a:txBody>
                  <a:tcPr marL="0" marR="0" marT="0" marB="0" anchor="ctr"/>
                </a:tc>
              </a:tr>
            </a:tbl>
          </a:graphicData>
        </a:graphic>
      </p:graphicFrame>
    </p:spTree>
    <p:extLst>
      <p:ext uri="{BB962C8B-B14F-4D97-AF65-F5344CB8AC3E}">
        <p14:creationId xmlns:p14="http://schemas.microsoft.com/office/powerpoint/2010/main" val="2575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4" name="Rectangle 3"/>
          <p:cNvSpPr/>
          <p:nvPr/>
        </p:nvSpPr>
        <p:spPr>
          <a:xfrm>
            <a:off x="914400" y="1480362"/>
            <a:ext cx="6781800" cy="4832092"/>
          </a:xfrm>
          <a:prstGeom prst="rect">
            <a:avLst/>
          </a:prstGeom>
        </p:spPr>
        <p:txBody>
          <a:bodyPr wrap="square">
            <a:spAutoFit/>
          </a:bodyPr>
          <a:lstStyle/>
          <a:p>
            <a:pPr algn="ctr">
              <a:buClr>
                <a:srgbClr val="1F497D"/>
              </a:buClr>
            </a:pPr>
            <a:r>
              <a:rPr lang="en-US" altLang="en-US" sz="2200" b="1" u="sng" dirty="0" smtClean="0">
                <a:solidFill>
                  <a:srgbClr val="376092"/>
                </a:solidFill>
                <a:latin typeface="Tahoma" panose="020B0604030504040204" pitchFamily="34" charset="0"/>
                <a:ea typeface="Tahoma" panose="020B0604030504040204" pitchFamily="34" charset="0"/>
                <a:cs typeface="Tahoma" panose="020B0604030504040204" pitchFamily="34" charset="0"/>
              </a:rPr>
              <a:t>Period </a:t>
            </a:r>
            <a:r>
              <a:rPr lang="en-US" altLang="en-US" sz="2200" b="1" u="sng" dirty="0">
                <a:solidFill>
                  <a:srgbClr val="376092"/>
                </a:solidFill>
                <a:latin typeface="Tahoma" panose="020B0604030504040204" pitchFamily="34" charset="0"/>
                <a:ea typeface="Tahoma" panose="020B0604030504040204" pitchFamily="34" charset="0"/>
                <a:cs typeface="Tahoma" panose="020B0604030504040204" pitchFamily="34" charset="0"/>
              </a:rPr>
              <a:t>of </a:t>
            </a:r>
            <a:r>
              <a:rPr lang="en-US" altLang="en-US" sz="2200" b="1" u="sng" dirty="0" smtClean="0">
                <a:solidFill>
                  <a:srgbClr val="376092"/>
                </a:solidFill>
                <a:latin typeface="Tahoma" panose="020B0604030504040204" pitchFamily="34" charset="0"/>
                <a:ea typeface="Tahoma" panose="020B0604030504040204" pitchFamily="34" charset="0"/>
                <a:cs typeface="Tahoma" panose="020B0604030504040204" pitchFamily="34" charset="0"/>
              </a:rPr>
              <a:t>Performance</a:t>
            </a:r>
            <a:endParaRPr lang="en-US" alt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endParaRPr>
          </a:p>
          <a:p>
            <a:pPr>
              <a:buClr>
                <a:srgbClr val="1F497D"/>
              </a:buClr>
            </a:pPr>
            <a:endParaRPr lang="en-US" altLang="en-US" sz="2200" dirty="0">
              <a:solidFill>
                <a:srgbClr val="376092"/>
              </a:solidFill>
              <a:latin typeface="Tahoma" panose="020B0604030504040204" pitchFamily="34" charset="0"/>
              <a:ea typeface="Tahoma" panose="020B0604030504040204" pitchFamily="34" charset="0"/>
              <a:cs typeface="Tahoma" panose="020B0604030504040204" pitchFamily="34" charset="0"/>
            </a:endParaRPr>
          </a:p>
          <a:p>
            <a:pPr>
              <a:buClr>
                <a:srgbClr val="1F497D"/>
              </a:buClr>
            </a:pPr>
            <a:r>
              <a:rPr lang="en-US" alt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rPr>
              <a:t>48 </a:t>
            </a:r>
            <a:r>
              <a:rPr lang="en-US" altLang="en-US" sz="2200" dirty="0">
                <a:solidFill>
                  <a:srgbClr val="376092"/>
                </a:solidFill>
                <a:latin typeface="Tahoma" panose="020B0604030504040204" pitchFamily="34" charset="0"/>
                <a:ea typeface="Tahoma" panose="020B0604030504040204" pitchFamily="34" charset="0"/>
                <a:cs typeface="Tahoma" panose="020B0604030504040204" pitchFamily="34" charset="0"/>
              </a:rPr>
              <a:t>months from the effective date of the </a:t>
            </a:r>
            <a:r>
              <a:rPr lang="en-US" alt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rPr>
              <a:t>grant;  consists </a:t>
            </a:r>
            <a:r>
              <a:rPr lang="en-US" altLang="en-US" sz="2200" dirty="0">
                <a:solidFill>
                  <a:srgbClr val="376092"/>
                </a:solidFill>
                <a:latin typeface="Tahoma" panose="020B0604030504040204" pitchFamily="34" charset="0"/>
                <a:ea typeface="Tahoma" panose="020B0604030504040204" pitchFamily="34" charset="0"/>
                <a:cs typeface="Tahoma" panose="020B0604030504040204" pitchFamily="34" charset="0"/>
              </a:rPr>
              <a:t>of: </a:t>
            </a:r>
            <a:endParaRPr lang="en-US" alt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endParaRPr>
          </a:p>
          <a:p>
            <a:pPr>
              <a:buClr>
                <a:srgbClr val="1F497D"/>
              </a:buClr>
            </a:pPr>
            <a:endParaRPr lang="en-US" altLang="en-US" sz="2200" dirty="0">
              <a:solidFill>
                <a:srgbClr val="376092"/>
              </a:solidFill>
              <a:latin typeface="Tahoma" panose="020B0604030504040204" pitchFamily="34" charset="0"/>
              <a:ea typeface="Tahoma" panose="020B0604030504040204" pitchFamily="34" charset="0"/>
              <a:cs typeface="Tahoma" panose="020B0604030504040204" pitchFamily="34" charset="0"/>
            </a:endParaRPr>
          </a:p>
          <a:p>
            <a:pPr marL="342900" indent="-342900">
              <a:buClr>
                <a:srgbClr val="1F497D"/>
              </a:buClr>
              <a:buFont typeface="Wingdings" panose="05000000000000000000" pitchFamily="2" charset="2"/>
              <a:buChar char="§"/>
            </a:pPr>
            <a:r>
              <a:rPr lang="en-US" altLang="en-US" sz="2200" dirty="0">
                <a:solidFill>
                  <a:srgbClr val="376092"/>
                </a:solidFill>
                <a:latin typeface="Tahoma" panose="020B0604030504040204" pitchFamily="34" charset="0"/>
                <a:ea typeface="Tahoma" panose="020B0604030504040204" pitchFamily="34" charset="0"/>
                <a:cs typeface="Tahoma" panose="020B0604030504040204" pitchFamily="34" charset="0"/>
              </a:rPr>
              <a:t>12 months for </a:t>
            </a:r>
            <a:r>
              <a:rPr lang="en-US" alt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rPr>
              <a:t>start-up activities; </a:t>
            </a:r>
            <a:endParaRPr lang="en-US" altLang="en-US" sz="2200" dirty="0">
              <a:solidFill>
                <a:srgbClr val="376092"/>
              </a:solidFill>
              <a:latin typeface="Tahoma" panose="020B0604030504040204" pitchFamily="34" charset="0"/>
              <a:ea typeface="Tahoma" panose="020B0604030504040204" pitchFamily="34" charset="0"/>
              <a:cs typeface="Tahoma" panose="020B0604030504040204" pitchFamily="34" charset="0"/>
            </a:endParaRPr>
          </a:p>
          <a:p>
            <a:pPr marL="342900" indent="-342900">
              <a:buClr>
                <a:srgbClr val="1F497D"/>
              </a:buClr>
              <a:buFont typeface="Wingdings" panose="05000000000000000000" pitchFamily="2" charset="2"/>
              <a:buChar char="§"/>
            </a:pPr>
            <a:r>
              <a:rPr lang="en-US" alt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rPr>
              <a:t>24 </a:t>
            </a:r>
            <a:r>
              <a:rPr lang="en-US" altLang="en-US" sz="2200" dirty="0">
                <a:solidFill>
                  <a:srgbClr val="376092"/>
                </a:solidFill>
                <a:latin typeface="Tahoma" panose="020B0604030504040204" pitchFamily="34" charset="0"/>
                <a:ea typeface="Tahoma" panose="020B0604030504040204" pitchFamily="34" charset="0"/>
                <a:cs typeface="Tahoma" panose="020B0604030504040204" pitchFamily="34" charset="0"/>
              </a:rPr>
              <a:t>months for </a:t>
            </a:r>
            <a:r>
              <a:rPr lang="en-US" alt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rPr>
              <a:t>implementation; </a:t>
            </a:r>
            <a:r>
              <a:rPr lang="en-US" altLang="en-US" sz="2200" dirty="0">
                <a:solidFill>
                  <a:srgbClr val="376092"/>
                </a:solidFill>
                <a:latin typeface="Tahoma" panose="020B0604030504040204" pitchFamily="34" charset="0"/>
                <a:ea typeface="Tahoma" panose="020B0604030504040204" pitchFamily="34" charset="0"/>
                <a:cs typeface="Tahoma" panose="020B0604030504040204" pitchFamily="34" charset="0"/>
              </a:rPr>
              <a:t>and </a:t>
            </a:r>
          </a:p>
          <a:p>
            <a:pPr marL="342900" indent="-342900">
              <a:buClr>
                <a:srgbClr val="1F497D"/>
              </a:buClr>
              <a:buFont typeface="Wingdings" panose="05000000000000000000" pitchFamily="2" charset="2"/>
              <a:buChar char="§"/>
            </a:pPr>
            <a:r>
              <a:rPr lang="en-US" altLang="en-US" sz="2200" dirty="0">
                <a:solidFill>
                  <a:srgbClr val="376092"/>
                </a:solidFill>
                <a:latin typeface="Tahoma" panose="020B0604030504040204" pitchFamily="34" charset="0"/>
                <a:ea typeface="Tahoma" panose="020B0604030504040204" pitchFamily="34" charset="0"/>
                <a:cs typeface="Tahoma" panose="020B0604030504040204" pitchFamily="34" charset="0"/>
              </a:rPr>
              <a:t>12 </a:t>
            </a:r>
            <a:r>
              <a:rPr lang="en-US" alt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rPr>
              <a:t>months </a:t>
            </a:r>
            <a:r>
              <a:rPr lang="en-US" altLang="en-US" sz="2200" dirty="0">
                <a:solidFill>
                  <a:srgbClr val="376092"/>
                </a:solidFill>
                <a:latin typeface="Tahoma" panose="020B0604030504040204" pitchFamily="34" charset="0"/>
                <a:ea typeface="Tahoma" panose="020B0604030504040204" pitchFamily="34" charset="0"/>
                <a:cs typeface="Tahoma" panose="020B0604030504040204" pitchFamily="34" charset="0"/>
              </a:rPr>
              <a:t>to complete evaluation activities</a:t>
            </a:r>
            <a:r>
              <a:rPr lang="en-US" alt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rPr>
              <a:t>.</a:t>
            </a:r>
          </a:p>
          <a:p>
            <a:pPr marL="342900" indent="-342900">
              <a:buClr>
                <a:srgbClr val="1F497D"/>
              </a:buClr>
              <a:buFont typeface="Wingdings" panose="05000000000000000000" pitchFamily="2" charset="2"/>
              <a:buChar char="§"/>
            </a:pPr>
            <a:endParaRPr lang="en-US" sz="2200" dirty="0">
              <a:solidFill>
                <a:srgbClr val="376092"/>
              </a:solidFill>
              <a:latin typeface="Tahoma" panose="020B0604030504040204" pitchFamily="34" charset="0"/>
              <a:ea typeface="Tahoma" panose="020B0604030504040204" pitchFamily="34" charset="0"/>
              <a:cs typeface="Tahoma" panose="020B0604030504040204" pitchFamily="34" charset="0"/>
            </a:endParaRPr>
          </a:p>
          <a:p>
            <a:pPr>
              <a:buClr>
                <a:srgbClr val="1F497D"/>
              </a:buClr>
            </a:pPr>
            <a:r>
              <a:rPr 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rPr>
              <a:t>All projects must have completed </a:t>
            </a:r>
            <a:r>
              <a:rPr lang="en-US" sz="2200" b="1" dirty="0" smtClean="0">
                <a:solidFill>
                  <a:srgbClr val="376092"/>
                </a:solidFill>
                <a:latin typeface="Tahoma" panose="020B0604030504040204" pitchFamily="34" charset="0"/>
                <a:ea typeface="Tahoma" panose="020B0604030504040204" pitchFamily="34" charset="0"/>
                <a:cs typeface="Tahoma" panose="020B0604030504040204" pitchFamily="34" charset="0"/>
              </a:rPr>
              <a:t>final evaluation reports </a:t>
            </a:r>
            <a:r>
              <a:rPr lang="en-US" sz="2200" dirty="0" smtClean="0">
                <a:solidFill>
                  <a:srgbClr val="376092"/>
                </a:solidFill>
                <a:latin typeface="Tahoma" panose="020B0604030504040204" pitchFamily="34" charset="0"/>
                <a:ea typeface="Tahoma" panose="020B0604030504040204" pitchFamily="34" charset="0"/>
                <a:cs typeface="Tahoma" panose="020B0604030504040204" pitchFamily="34" charset="0"/>
              </a:rPr>
              <a:t>by September 2019.   No extensions will be permitted. </a:t>
            </a:r>
          </a:p>
          <a:p>
            <a:pPr>
              <a:buClr>
                <a:srgbClr val="1F497D"/>
              </a:buClr>
            </a:pPr>
            <a:endParaRPr lang="en-US" sz="2200" dirty="0">
              <a:solidFill>
                <a:srgbClr val="376092"/>
              </a:solidFill>
              <a:latin typeface="Tahoma" panose="020B0604030504040204" pitchFamily="34" charset="0"/>
              <a:ea typeface="Tahoma" panose="020B0604030504040204" pitchFamily="34" charset="0"/>
              <a:cs typeface="Tahoma" panose="020B0604030504040204" pitchFamily="34" charset="0"/>
            </a:endParaRPr>
          </a:p>
          <a:p>
            <a:pPr>
              <a:buClr>
                <a:srgbClr val="1F497D"/>
              </a:buClr>
            </a:pPr>
            <a:endParaRPr lang="en-US" sz="2200" dirty="0">
              <a:solidFill>
                <a:srgbClr val="37609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8699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a:t>
            </a:r>
            <a:endParaRPr lang="en-US" dirty="0"/>
          </a:p>
        </p:txBody>
      </p:sp>
      <p:sp>
        <p:nvSpPr>
          <p:cNvPr id="3" name="Content Placeholder 2"/>
          <p:cNvSpPr>
            <a:spLocks noGrp="1"/>
          </p:cNvSpPr>
          <p:nvPr>
            <p:ph idx="1"/>
          </p:nvPr>
        </p:nvSpPr>
        <p:spPr/>
        <p:txBody>
          <a:bodyPr>
            <a:normAutofit/>
          </a:bodyPr>
          <a:lstStyle/>
          <a:p>
            <a:pPr marL="0" indent="0" algn="ctr">
              <a:buNone/>
              <a:defRPr/>
            </a:pPr>
            <a:r>
              <a:rPr lang="en-US" altLang="en-US" sz="2200" b="1" u="sng" dirty="0" smtClean="0">
                <a:solidFill>
                  <a:srgbClr val="1F497D"/>
                </a:solidFill>
                <a:ea typeface="Tahoma" panose="020B0604030504040204" pitchFamily="34" charset="0"/>
              </a:rPr>
              <a:t>Project Type</a:t>
            </a:r>
            <a:endParaRPr lang="en-US" altLang="en-US" sz="2200" b="1" dirty="0" smtClean="0">
              <a:solidFill>
                <a:srgbClr val="1F497D"/>
              </a:solidFill>
              <a:ea typeface="Tahoma" panose="020B0604030504040204" pitchFamily="34" charset="0"/>
            </a:endParaRPr>
          </a:p>
          <a:p>
            <a:pPr>
              <a:defRPr/>
            </a:pPr>
            <a:r>
              <a:rPr lang="en-US" altLang="en-US" sz="2200" dirty="0" smtClean="0">
                <a:solidFill>
                  <a:srgbClr val="1F497D"/>
                </a:solidFill>
                <a:ea typeface="Tahoma" panose="020B0604030504040204" pitchFamily="34" charset="0"/>
              </a:rPr>
              <a:t>This </a:t>
            </a:r>
            <a:r>
              <a:rPr lang="en-US" altLang="en-US" sz="2200" dirty="0">
                <a:solidFill>
                  <a:srgbClr val="1F497D"/>
                </a:solidFill>
                <a:ea typeface="Tahoma" panose="020B0604030504040204" pitchFamily="34" charset="0"/>
              </a:rPr>
              <a:t>round of projects </a:t>
            </a:r>
            <a:r>
              <a:rPr lang="en-US" altLang="en-US" sz="2200" dirty="0" smtClean="0">
                <a:solidFill>
                  <a:srgbClr val="1F497D"/>
                </a:solidFill>
                <a:ea typeface="Tahoma" panose="020B0604030504040204" pitchFamily="34" charset="0"/>
              </a:rPr>
              <a:t>can </a:t>
            </a:r>
            <a:r>
              <a:rPr lang="en-US" altLang="en-US" sz="2200" dirty="0">
                <a:solidFill>
                  <a:srgbClr val="1F497D"/>
                </a:solidFill>
                <a:ea typeface="Tahoma" panose="020B0604030504040204" pitchFamily="34" charset="0"/>
              </a:rPr>
              <a:t>be related to innovative strategies or interventions, whether new, expanded in size, scope or scale, or significantly changed from what was previously tested or implemented, either by the applicant or others.</a:t>
            </a:r>
            <a:endParaRPr lang="en-US" sz="2200" dirty="0"/>
          </a:p>
          <a:p>
            <a:pPr>
              <a:defRPr/>
            </a:pPr>
            <a:r>
              <a:rPr lang="en-US" altLang="en-US" sz="2200" dirty="0" smtClean="0">
                <a:solidFill>
                  <a:srgbClr val="1F497D"/>
                </a:solidFill>
                <a:ea typeface="Tahoma" panose="020B0604030504040204" pitchFamily="34" charset="0"/>
              </a:rPr>
              <a:t>However, the projects can only use non-experimental designs (</a:t>
            </a:r>
            <a:r>
              <a:rPr lang="en-US" altLang="en-US" sz="2200" dirty="0">
                <a:solidFill>
                  <a:srgbClr val="1F497D"/>
                </a:solidFill>
                <a:ea typeface="Tahoma" panose="020B0604030504040204" pitchFamily="34" charset="0"/>
              </a:rPr>
              <a:t>similar to </a:t>
            </a:r>
            <a:r>
              <a:rPr lang="en-US" altLang="en-US" sz="2200" dirty="0" smtClean="0">
                <a:solidFill>
                  <a:srgbClr val="1F497D"/>
                </a:solidFill>
                <a:ea typeface="Tahoma" panose="020B0604030504040204" pitchFamily="34" charset="0"/>
              </a:rPr>
              <a:t>“</a:t>
            </a:r>
            <a:r>
              <a:rPr lang="en-US" altLang="en-US" sz="2200" dirty="0">
                <a:solidFill>
                  <a:srgbClr val="1F497D"/>
                </a:solidFill>
                <a:ea typeface="Tahoma" panose="020B0604030504040204" pitchFamily="34" charset="0"/>
              </a:rPr>
              <a:t>Type A” projects in earlier rounds</a:t>
            </a:r>
            <a:r>
              <a:rPr lang="en-US" altLang="en-US" sz="2200" dirty="0" smtClean="0">
                <a:solidFill>
                  <a:srgbClr val="1F497D"/>
                </a:solidFill>
                <a:ea typeface="Tahoma" panose="020B0604030504040204" pitchFamily="34" charset="0"/>
              </a:rPr>
              <a:t>).</a:t>
            </a:r>
          </a:p>
          <a:p>
            <a:pPr>
              <a:defRPr/>
            </a:pPr>
            <a:r>
              <a:rPr lang="en-US" altLang="en-US" sz="2200" dirty="0" smtClean="0">
                <a:solidFill>
                  <a:srgbClr val="1F497D"/>
                </a:solidFill>
                <a:ea typeface="Tahoma" panose="020B0604030504040204" pitchFamily="34" charset="0"/>
              </a:rPr>
              <a:t>This means that the evaluations and service designs do  not include use of random assignment or quasi-experimental comparison groups.</a:t>
            </a:r>
          </a:p>
          <a:p>
            <a:pPr>
              <a:defRPr/>
            </a:pPr>
            <a:endParaRPr lang="en-US" sz="22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8</a:t>
            </a:fld>
            <a:endParaRPr lang="en-US" dirty="0"/>
          </a:p>
        </p:txBody>
      </p:sp>
    </p:spTree>
    <p:extLst>
      <p:ext uri="{BB962C8B-B14F-4D97-AF65-F5344CB8AC3E}">
        <p14:creationId xmlns:p14="http://schemas.microsoft.com/office/powerpoint/2010/main" val="2757865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p:txBody>
          <a:bodyPr>
            <a:normAutofit/>
          </a:bodyPr>
          <a:lstStyle/>
          <a:p>
            <a:pPr marL="0" indent="0" algn="ctr">
              <a:buNone/>
              <a:defRPr/>
            </a:pPr>
            <a:endParaRPr lang="en-US" altLang="en-US" sz="2200" b="1" dirty="0" smtClean="0">
              <a:solidFill>
                <a:srgbClr val="1F497D"/>
              </a:solidFill>
              <a:ea typeface="Tahoma" panose="020B0604030504040204" pitchFamily="34" charset="0"/>
            </a:endParaRPr>
          </a:p>
          <a:p>
            <a:pPr marL="0" indent="0">
              <a:buNone/>
              <a:defRPr/>
            </a:pPr>
            <a:endParaRPr lang="en-US" sz="22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pic>
        <p:nvPicPr>
          <p:cNvPr id="6" name="Picture 2" descr="C:\Users\harris.charlotte\AppData\Local\Microsoft\Windows\Temporary Internet Files\Content.IE5\SIJ0XL0H\2137737248_e9f3e429d1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0911" y="1752600"/>
            <a:ext cx="3121152"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62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4807</Words>
  <Application>Microsoft Office PowerPoint</Application>
  <PresentationFormat>On-screen Show (4:3)</PresentationFormat>
  <Paragraphs>676</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Networking trio design template</vt:lpstr>
      <vt:lpstr>Workforce Innovation Fund  Round 3 Grantee Orientation</vt:lpstr>
      <vt:lpstr>Presenters</vt:lpstr>
      <vt:lpstr>Agenda</vt:lpstr>
      <vt:lpstr>WIF 3 Program Overview</vt:lpstr>
      <vt:lpstr>Program Overview</vt:lpstr>
      <vt:lpstr>Program Overview - Awardees</vt:lpstr>
      <vt:lpstr>Program Overview</vt:lpstr>
      <vt:lpstr>Program Overview</vt:lpstr>
      <vt:lpstr>Roles and Responsibilities</vt:lpstr>
      <vt:lpstr>Roles and Responsibilities</vt:lpstr>
      <vt:lpstr>National Office – DWASWS</vt:lpstr>
      <vt:lpstr>National Office – OGM </vt:lpstr>
      <vt:lpstr>Technical Assistance Provider</vt:lpstr>
      <vt:lpstr>Technical Assistance Team</vt:lpstr>
      <vt:lpstr>Your Technical Assistance Coach</vt:lpstr>
      <vt:lpstr>National Office – DRE   </vt:lpstr>
      <vt:lpstr>Roles and Responsibilities</vt:lpstr>
      <vt:lpstr>DOL Grantee Role</vt:lpstr>
      <vt:lpstr> Grant Award Package</vt:lpstr>
      <vt:lpstr>Grant Award Package</vt:lpstr>
      <vt:lpstr>Grant Award Letter</vt:lpstr>
      <vt:lpstr>Notice of Award (NOA) </vt:lpstr>
      <vt:lpstr>Terms and Conditions</vt:lpstr>
      <vt:lpstr>Redaction in Action</vt:lpstr>
      <vt:lpstr>WIF 3 Reporting</vt:lpstr>
      <vt:lpstr>Reporting Requirements</vt:lpstr>
      <vt:lpstr>Quarterly Narrative and Performance Reports</vt:lpstr>
      <vt:lpstr>Quarterly Financial Report</vt:lpstr>
      <vt:lpstr> </vt:lpstr>
      <vt:lpstr>WIF Evaluation Goals</vt:lpstr>
      <vt:lpstr>WIF Evaluation</vt:lpstr>
      <vt:lpstr>Evaluation Requirements and Timeline</vt:lpstr>
      <vt:lpstr>NEC/Evaluation Resources</vt:lpstr>
      <vt:lpstr>Evaluation Immediate Next Steps</vt:lpstr>
      <vt:lpstr>Next Steps</vt:lpstr>
      <vt:lpstr>Resources</vt:lpstr>
      <vt:lpstr>Please enter your questions in the Chat Room!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2015-10-14T18:10:25Z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