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9" r:id="rId2"/>
    <p:sldMasterId id="2147483681" r:id="rId3"/>
  </p:sldMasterIdLst>
  <p:notesMasterIdLst>
    <p:notesMasterId r:id="rId61"/>
  </p:notesMasterIdLst>
  <p:handoutMasterIdLst>
    <p:handoutMasterId r:id="rId62"/>
  </p:handoutMasterIdLst>
  <p:sldIdLst>
    <p:sldId id="256" r:id="rId4"/>
    <p:sldId id="313" r:id="rId5"/>
    <p:sldId id="292" r:id="rId6"/>
    <p:sldId id="314" r:id="rId7"/>
    <p:sldId id="282" r:id="rId8"/>
    <p:sldId id="261" r:id="rId9"/>
    <p:sldId id="286" r:id="rId10"/>
    <p:sldId id="317" r:id="rId11"/>
    <p:sldId id="280" r:id="rId12"/>
    <p:sldId id="318" r:id="rId13"/>
    <p:sldId id="319" r:id="rId14"/>
    <p:sldId id="320" r:id="rId15"/>
    <p:sldId id="321" r:id="rId16"/>
    <p:sldId id="322" r:id="rId17"/>
    <p:sldId id="323" r:id="rId18"/>
    <p:sldId id="324" r:id="rId19"/>
    <p:sldId id="325" r:id="rId20"/>
    <p:sldId id="326" r:id="rId21"/>
    <p:sldId id="327" r:id="rId22"/>
    <p:sldId id="328" r:id="rId23"/>
    <p:sldId id="329" r:id="rId24"/>
    <p:sldId id="330" r:id="rId25"/>
    <p:sldId id="331" r:id="rId26"/>
    <p:sldId id="332" r:id="rId27"/>
    <p:sldId id="333" r:id="rId28"/>
    <p:sldId id="334" r:id="rId29"/>
    <p:sldId id="335" r:id="rId30"/>
    <p:sldId id="336" r:id="rId31"/>
    <p:sldId id="337" r:id="rId32"/>
    <p:sldId id="338" r:id="rId33"/>
    <p:sldId id="339" r:id="rId34"/>
    <p:sldId id="340" r:id="rId35"/>
    <p:sldId id="341" r:id="rId36"/>
    <p:sldId id="342" r:id="rId37"/>
    <p:sldId id="343" r:id="rId38"/>
    <p:sldId id="344" r:id="rId39"/>
    <p:sldId id="345" r:id="rId40"/>
    <p:sldId id="346" r:id="rId41"/>
    <p:sldId id="347" r:id="rId42"/>
    <p:sldId id="348" r:id="rId43"/>
    <p:sldId id="349" r:id="rId44"/>
    <p:sldId id="350" r:id="rId45"/>
    <p:sldId id="351" r:id="rId46"/>
    <p:sldId id="352" r:id="rId47"/>
    <p:sldId id="353" r:id="rId48"/>
    <p:sldId id="354" r:id="rId49"/>
    <p:sldId id="308" r:id="rId50"/>
    <p:sldId id="306" r:id="rId51"/>
    <p:sldId id="307" r:id="rId52"/>
    <p:sldId id="315" r:id="rId53"/>
    <p:sldId id="316" r:id="rId54"/>
    <p:sldId id="287" r:id="rId55"/>
    <p:sldId id="310" r:id="rId56"/>
    <p:sldId id="312" r:id="rId57"/>
    <p:sldId id="302" r:id="rId58"/>
    <p:sldId id="355" r:id="rId59"/>
    <p:sldId id="305" r:id="rId60"/>
  </p:sldIdLst>
  <p:sldSz cx="9144000" cy="6858000" type="screen4x3"/>
  <p:notesSz cx="6858000" cy="9144000"/>
  <p:defaultTextStyle>
    <a:lvl1pPr algn="ctr" defTabSz="913835">
      <a:spcBef>
        <a:spcPts val="800"/>
      </a:spcBef>
      <a:defRPr sz="5400" b="1" cap="all">
        <a:solidFill>
          <a:srgbClr val="FF6600"/>
        </a:solidFill>
        <a:latin typeface="Trade Gothic LT Std Condensed No. 18"/>
        <a:ea typeface="Trade Gothic LT Std Condensed No. 18"/>
        <a:cs typeface="Trade Gothic LT Std Condensed No. 18"/>
        <a:sym typeface="Trade Gothic LT Std Condensed No. 18"/>
      </a:defRPr>
    </a:lvl1pPr>
    <a:lvl2pPr indent="456917" algn="ctr" defTabSz="913835">
      <a:spcBef>
        <a:spcPts val="800"/>
      </a:spcBef>
      <a:defRPr sz="5400" b="1" cap="all">
        <a:solidFill>
          <a:srgbClr val="FF6600"/>
        </a:solidFill>
        <a:latin typeface="Trade Gothic LT Std Condensed No. 18"/>
        <a:ea typeface="Trade Gothic LT Std Condensed No. 18"/>
        <a:cs typeface="Trade Gothic LT Std Condensed No. 18"/>
        <a:sym typeface="Trade Gothic LT Std Condensed No. 18"/>
      </a:defRPr>
    </a:lvl2pPr>
    <a:lvl3pPr indent="913835" algn="ctr" defTabSz="913835">
      <a:spcBef>
        <a:spcPts val="800"/>
      </a:spcBef>
      <a:defRPr sz="5400" b="1" cap="all">
        <a:solidFill>
          <a:srgbClr val="FF6600"/>
        </a:solidFill>
        <a:latin typeface="Trade Gothic LT Std Condensed No. 18"/>
        <a:ea typeface="Trade Gothic LT Std Condensed No. 18"/>
        <a:cs typeface="Trade Gothic LT Std Condensed No. 18"/>
        <a:sym typeface="Trade Gothic LT Std Condensed No. 18"/>
      </a:defRPr>
    </a:lvl3pPr>
    <a:lvl4pPr indent="1370760" algn="ctr" defTabSz="913835">
      <a:spcBef>
        <a:spcPts val="800"/>
      </a:spcBef>
      <a:defRPr sz="5400" b="1" cap="all">
        <a:solidFill>
          <a:srgbClr val="FF6600"/>
        </a:solidFill>
        <a:latin typeface="Trade Gothic LT Std Condensed No. 18"/>
        <a:ea typeface="Trade Gothic LT Std Condensed No. 18"/>
        <a:cs typeface="Trade Gothic LT Std Condensed No. 18"/>
        <a:sym typeface="Trade Gothic LT Std Condensed No. 18"/>
      </a:defRPr>
    </a:lvl4pPr>
    <a:lvl5pPr indent="1827677" algn="ctr" defTabSz="913835">
      <a:spcBef>
        <a:spcPts val="800"/>
      </a:spcBef>
      <a:defRPr sz="5400" b="1" cap="all">
        <a:solidFill>
          <a:srgbClr val="FF6600"/>
        </a:solidFill>
        <a:latin typeface="Trade Gothic LT Std Condensed No. 18"/>
        <a:ea typeface="Trade Gothic LT Std Condensed No. 18"/>
        <a:cs typeface="Trade Gothic LT Std Condensed No. 18"/>
        <a:sym typeface="Trade Gothic LT Std Condensed No. 18"/>
      </a:defRPr>
    </a:lvl5pPr>
    <a:lvl6pPr indent="2284596" algn="ctr" defTabSz="913835">
      <a:spcBef>
        <a:spcPts val="800"/>
      </a:spcBef>
      <a:defRPr sz="5400" b="1" cap="all">
        <a:solidFill>
          <a:srgbClr val="FF6600"/>
        </a:solidFill>
        <a:latin typeface="Trade Gothic LT Std Condensed No. 18"/>
        <a:ea typeface="Trade Gothic LT Std Condensed No. 18"/>
        <a:cs typeface="Trade Gothic LT Std Condensed No. 18"/>
        <a:sym typeface="Trade Gothic LT Std Condensed No. 18"/>
      </a:defRPr>
    </a:lvl6pPr>
    <a:lvl7pPr indent="2741517" algn="ctr" defTabSz="913835">
      <a:spcBef>
        <a:spcPts val="800"/>
      </a:spcBef>
      <a:defRPr sz="5400" b="1" cap="all">
        <a:solidFill>
          <a:srgbClr val="FF6600"/>
        </a:solidFill>
        <a:latin typeface="Trade Gothic LT Std Condensed No. 18"/>
        <a:ea typeface="Trade Gothic LT Std Condensed No. 18"/>
        <a:cs typeface="Trade Gothic LT Std Condensed No. 18"/>
        <a:sym typeface="Trade Gothic LT Std Condensed No. 18"/>
      </a:defRPr>
    </a:lvl7pPr>
    <a:lvl8pPr indent="3198432" algn="ctr" defTabSz="913835">
      <a:spcBef>
        <a:spcPts val="800"/>
      </a:spcBef>
      <a:defRPr sz="5400" b="1" cap="all">
        <a:solidFill>
          <a:srgbClr val="FF6600"/>
        </a:solidFill>
        <a:latin typeface="Trade Gothic LT Std Condensed No. 18"/>
        <a:ea typeface="Trade Gothic LT Std Condensed No. 18"/>
        <a:cs typeface="Trade Gothic LT Std Condensed No. 18"/>
        <a:sym typeface="Trade Gothic LT Std Condensed No. 18"/>
      </a:defRPr>
    </a:lvl8pPr>
    <a:lvl9pPr indent="3655355" algn="ctr" defTabSz="913835">
      <a:spcBef>
        <a:spcPts val="800"/>
      </a:spcBef>
      <a:defRPr sz="5400" b="1" cap="all">
        <a:solidFill>
          <a:srgbClr val="FF6600"/>
        </a:solidFill>
        <a:latin typeface="Trade Gothic LT Std Condensed No. 18"/>
        <a:ea typeface="Trade Gothic LT Std Condensed No. 18"/>
        <a:cs typeface="Trade Gothic LT Std Condensed No. 18"/>
        <a:sym typeface="Trade Gothic LT Std Condensed No. 18"/>
      </a:defRPr>
    </a:lvl9pPr>
  </p:defaultTextStyle>
  <p:extLst>
    <p:ext uri="{EFAFB233-063F-42B5-8137-9DF3F51BA10A}">
      <p15:sldGuideLst xmlns:p15="http://schemas.microsoft.com/office/powerpoint/2012/main">
        <p15:guide id="1" orient="horz" pos="2094">
          <p15:clr>
            <a:srgbClr val="A4A3A4"/>
          </p15:clr>
        </p15:guide>
        <p15:guide id="2" pos="2834">
          <p15:clr>
            <a:srgbClr val="A4A3A4"/>
          </p15:clr>
        </p15:guide>
        <p15:guide id="3" orient="horz" pos="1680">
          <p15:clr>
            <a:srgbClr val="A4A3A4"/>
          </p15:clr>
        </p15:guide>
        <p15:guide id="4" pos="240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frameSlides="1"/>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6600"/>
    <a:srgbClr val="000000"/>
    <a:srgbClr val="0D44B3"/>
    <a:srgbClr val="8EDECA"/>
    <a:srgbClr val="FED59C"/>
    <a:srgbClr val="FEB4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FD7E7"/>
          </a:solidFill>
        </a:fill>
      </a:tcStyle>
    </a:wholeTbl>
    <a:band2H>
      <a:tcTxStyle/>
      <a:tcStyle>
        <a:tcBdr/>
        <a:fill>
          <a:solidFill>
            <a:srgbClr val="E8ECF4"/>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firstRow>
  </a:tblStyle>
  <a:tblStyle styleId="{C7B018BB-80A7-4F77-B60F-C8B233D01FF8}"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EE7D0"/>
          </a:solidFill>
        </a:fill>
      </a:tcStyle>
    </a:wholeTbl>
    <a:band2H>
      <a:tcTxStyle/>
      <a:tcStyle>
        <a:tcBdr/>
        <a:fill>
          <a:solidFill>
            <a:srgbClr val="EFF3E9"/>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BBB59"/>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BBB59"/>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BBB59"/>
          </a:solidFill>
        </a:fill>
      </a:tcStyle>
    </a:firstRow>
  </a:tblStyle>
  <a:tblStyle styleId="{EEE7283C-3CF3-47DC-8721-378D4A62B228}"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CDCCE"/>
          </a:solidFill>
        </a:fill>
      </a:tcStyle>
    </a:wholeTbl>
    <a:band2H>
      <a:tcTxStyle/>
      <a:tcStyle>
        <a:tcBdr/>
        <a:fill>
          <a:solidFill>
            <a:srgbClr val="FDEEE8"/>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79646"/>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79646"/>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79646"/>
          </a:solidFill>
        </a:fill>
      </a:tcStyle>
    </a:firstRow>
  </a:tblStyle>
  <a:tblStyle styleId="{CF821DB8-F4EB-4A41-A1BA-3FCAFE7338EE}" styleName="">
    <a:tblBg/>
    <a:wholeTbl>
      <a:tcTxStyle b="on" i="on">
        <a:font>
          <a:latin typeface="Calibri"/>
          <a:ea typeface="Calibri"/>
          <a:cs typeface="Calibri"/>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
          <a:latin typeface="Calibri"/>
          <a:ea typeface="Calibri"/>
          <a:cs typeface="Calibri"/>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F81BD"/>
          </a:solidFill>
        </a:fill>
      </a:tcStyle>
    </a:firstCol>
    <a:lastRow>
      <a:tcTxStyle b="on" i="on">
        <a:font>
          <a:latin typeface="Calibri"/>
          <a:ea typeface="Calibri"/>
          <a:cs typeface="Calibri"/>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Calibri"/>
          <a:ea typeface="Calibri"/>
          <a:cs typeface="Calibri"/>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4F81BD"/>
          </a:solidFill>
        </a:fill>
      </a:tcStyle>
    </a:firstRow>
  </a:tblStyle>
  <a:tblStyle styleId="{33BA23B1-9221-436E-865A-0063620EA4FD}"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2708684C-4D16-4618-839F-0558EEFCDFE6}" styleName="">
    <a:tblBg/>
    <a:wholeTb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alpha val="20000"/>
            </a:srgbClr>
          </a:solidFill>
        </a:fill>
      </a:tcStyle>
    </a:wholeTbl>
    <a:band2H>
      <a:tcTxStyle/>
      <a:tcStyle>
        <a:tcBdr/>
        <a:fill>
          <a:solidFill>
            <a:srgbClr val="FFFFFF"/>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alpha val="20000"/>
            </a:srgbClr>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508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no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254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14" autoAdjust="0"/>
    <p:restoredTop sz="51167" autoAdjust="0"/>
  </p:normalViewPr>
  <p:slideViewPr>
    <p:cSldViewPr snapToGrid="0" snapToObjects="1" showGuides="1">
      <p:cViewPr varScale="1">
        <p:scale>
          <a:sx n="38" d="100"/>
          <a:sy n="38" d="100"/>
        </p:scale>
        <p:origin x="2430" y="30"/>
      </p:cViewPr>
      <p:guideLst>
        <p:guide orient="horz" pos="2094"/>
        <p:guide pos="2834"/>
        <p:guide orient="horz" pos="1680"/>
        <p:guide pos="240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57" d="100"/>
          <a:sy n="57" d="100"/>
        </p:scale>
        <p:origin x="283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370165-6C6E-42C7-AC11-6EC83E77CC8F}" type="doc">
      <dgm:prSet loTypeId="urn:microsoft.com/office/officeart/2005/8/layout/chevron2" loCatId="list" qsTypeId="urn:microsoft.com/office/officeart/2005/8/quickstyle/3d4" qsCatId="3D" csTypeId="urn:microsoft.com/office/officeart/2005/8/colors/colorful3" csCatId="colorful" phldr="1"/>
      <dgm:spPr/>
      <dgm:t>
        <a:bodyPr/>
        <a:lstStyle/>
        <a:p>
          <a:endParaRPr lang="en-US"/>
        </a:p>
      </dgm:t>
    </dgm:pt>
    <dgm:pt modelId="{14E2827C-B8CA-4F37-BAEF-C58B15FC3808}">
      <dgm:prSet phldrT="[Text]"/>
      <dgm:spPr>
        <a:solidFill>
          <a:srgbClr val="FFFFFF">
            <a:alpha val="90000"/>
          </a:srgbClr>
        </a:solidFill>
      </dgm:spPr>
      <dgm:t>
        <a:bodyPr/>
        <a:lstStyle/>
        <a:p>
          <a:r>
            <a:rPr lang="en-US" dirty="0" smtClean="0"/>
            <a:t>Currently, each partner manages own recruitment for the most part.</a:t>
          </a:r>
          <a:endParaRPr lang="en-US" dirty="0"/>
        </a:p>
      </dgm:t>
    </dgm:pt>
    <dgm:pt modelId="{3311AA86-FF1D-49DB-8C92-FABF103BF950}" type="parTrans" cxnId="{915D9DEA-B385-4B9C-A813-057769064695}">
      <dgm:prSet/>
      <dgm:spPr/>
      <dgm:t>
        <a:bodyPr/>
        <a:lstStyle/>
        <a:p>
          <a:endParaRPr lang="en-US"/>
        </a:p>
      </dgm:t>
    </dgm:pt>
    <dgm:pt modelId="{5A168853-A10C-482F-B71D-6F52854874D7}" type="sibTrans" cxnId="{915D9DEA-B385-4B9C-A813-057769064695}">
      <dgm:prSet/>
      <dgm:spPr/>
      <dgm:t>
        <a:bodyPr/>
        <a:lstStyle/>
        <a:p>
          <a:endParaRPr lang="en-US"/>
        </a:p>
      </dgm:t>
    </dgm:pt>
    <dgm:pt modelId="{62958106-AEED-416C-ABDC-1B2E67627FD0}">
      <dgm:prSet phldrT="[Text]"/>
      <dgm:spPr/>
      <dgm:t>
        <a:bodyPr vert="vert"/>
        <a:lstStyle/>
        <a:p>
          <a:r>
            <a:rPr lang="en-US" dirty="0" smtClean="0">
              <a:solidFill>
                <a:srgbClr val="FFFFFF"/>
              </a:solidFill>
            </a:rPr>
            <a:t>Insight #2</a:t>
          </a:r>
          <a:endParaRPr lang="en-US" dirty="0">
            <a:solidFill>
              <a:srgbClr val="FFFFFF"/>
            </a:solidFill>
          </a:endParaRPr>
        </a:p>
      </dgm:t>
    </dgm:pt>
    <dgm:pt modelId="{EBA23A93-CCCA-4B2D-9B12-E41E6F7C698C}" type="parTrans" cxnId="{71CBE370-7D6D-4452-810D-DC90889147DB}">
      <dgm:prSet/>
      <dgm:spPr/>
      <dgm:t>
        <a:bodyPr/>
        <a:lstStyle/>
        <a:p>
          <a:endParaRPr lang="en-US"/>
        </a:p>
      </dgm:t>
    </dgm:pt>
    <dgm:pt modelId="{FDF4150C-D65D-4CBD-9918-A89D01456827}" type="sibTrans" cxnId="{71CBE370-7D6D-4452-810D-DC90889147DB}">
      <dgm:prSet/>
      <dgm:spPr/>
      <dgm:t>
        <a:bodyPr/>
        <a:lstStyle/>
        <a:p>
          <a:endParaRPr lang="en-US"/>
        </a:p>
      </dgm:t>
    </dgm:pt>
    <dgm:pt modelId="{E07D90DB-A93E-4961-8278-E261150E0213}">
      <dgm:prSet phldrT="[Text]"/>
      <dgm:spPr>
        <a:solidFill>
          <a:srgbClr val="FFFFFF">
            <a:alpha val="90000"/>
          </a:srgbClr>
        </a:solidFill>
      </dgm:spPr>
      <dgm:t>
        <a:bodyPr/>
        <a:lstStyle/>
        <a:p>
          <a:r>
            <a:rPr lang="en-US" dirty="0" smtClean="0"/>
            <a:t>Employers are used to going to individual partner rather than to the Center as a source.</a:t>
          </a:r>
          <a:endParaRPr lang="en-US" dirty="0"/>
        </a:p>
      </dgm:t>
    </dgm:pt>
    <dgm:pt modelId="{012E1691-775C-467D-B5C2-C55E08CD709A}" type="parTrans" cxnId="{C2501742-033F-4645-8A75-C7D6BBF81A04}">
      <dgm:prSet/>
      <dgm:spPr/>
      <dgm:t>
        <a:bodyPr/>
        <a:lstStyle/>
        <a:p>
          <a:endParaRPr lang="en-US"/>
        </a:p>
      </dgm:t>
    </dgm:pt>
    <dgm:pt modelId="{BE9C92F5-A6BC-4E35-BAA0-A8C1ECB9CE0B}" type="sibTrans" cxnId="{C2501742-033F-4645-8A75-C7D6BBF81A04}">
      <dgm:prSet/>
      <dgm:spPr/>
      <dgm:t>
        <a:bodyPr/>
        <a:lstStyle/>
        <a:p>
          <a:endParaRPr lang="en-US"/>
        </a:p>
      </dgm:t>
    </dgm:pt>
    <dgm:pt modelId="{BEA3D20A-F75A-4A16-A71C-17AAB0697387}">
      <dgm:prSet phldrT="[Text]"/>
      <dgm:spPr/>
      <dgm:t>
        <a:bodyPr vert="vert"/>
        <a:lstStyle/>
        <a:p>
          <a:r>
            <a:rPr lang="en-US" b="0" dirty="0" smtClean="0">
              <a:solidFill>
                <a:srgbClr val="FFFFFF"/>
              </a:solidFill>
            </a:rPr>
            <a:t>Insight #3</a:t>
          </a:r>
          <a:endParaRPr lang="en-US" b="0" dirty="0">
            <a:solidFill>
              <a:srgbClr val="FFFFFF"/>
            </a:solidFill>
          </a:endParaRPr>
        </a:p>
      </dgm:t>
    </dgm:pt>
    <dgm:pt modelId="{924C154B-084C-4441-A06E-87DA1D91BF01}" type="parTrans" cxnId="{2B894993-EC05-47EA-B60A-707A6B66BCE5}">
      <dgm:prSet/>
      <dgm:spPr/>
      <dgm:t>
        <a:bodyPr/>
        <a:lstStyle/>
        <a:p>
          <a:endParaRPr lang="en-US"/>
        </a:p>
      </dgm:t>
    </dgm:pt>
    <dgm:pt modelId="{EFF722B3-DDF8-4D6C-8D86-5F5B1685D7A7}" type="sibTrans" cxnId="{2B894993-EC05-47EA-B60A-707A6B66BCE5}">
      <dgm:prSet/>
      <dgm:spPr/>
      <dgm:t>
        <a:bodyPr/>
        <a:lstStyle/>
        <a:p>
          <a:endParaRPr lang="en-US"/>
        </a:p>
      </dgm:t>
    </dgm:pt>
    <dgm:pt modelId="{AF51690C-6BE7-459A-BF6F-B5D2BA1EC744}">
      <dgm:prSet phldrT="[Text]"/>
      <dgm:spPr>
        <a:solidFill>
          <a:srgbClr val="FFFFFF">
            <a:alpha val="90000"/>
          </a:srgbClr>
        </a:solidFill>
      </dgm:spPr>
      <dgm:t>
        <a:bodyPr/>
        <a:lstStyle/>
        <a:p>
          <a:r>
            <a:rPr lang="en-US" dirty="0" smtClean="0"/>
            <a:t>Employer’s comfort level among individual agencies differs within the Centers so partners maintain status quo (not seen as 1 unit/1 team).</a:t>
          </a:r>
          <a:endParaRPr lang="en-US" dirty="0"/>
        </a:p>
      </dgm:t>
    </dgm:pt>
    <dgm:pt modelId="{BEF59DF8-DD35-435B-B8EC-C2184A5DD20C}" type="parTrans" cxnId="{4BEA6892-1F65-4A41-9728-203DCC737C18}">
      <dgm:prSet/>
      <dgm:spPr/>
      <dgm:t>
        <a:bodyPr/>
        <a:lstStyle/>
        <a:p>
          <a:endParaRPr lang="en-US"/>
        </a:p>
      </dgm:t>
    </dgm:pt>
    <dgm:pt modelId="{55D19F48-ECB7-47FB-879D-90816B86BF3E}" type="sibTrans" cxnId="{4BEA6892-1F65-4A41-9728-203DCC737C18}">
      <dgm:prSet/>
      <dgm:spPr/>
      <dgm:t>
        <a:bodyPr/>
        <a:lstStyle/>
        <a:p>
          <a:endParaRPr lang="en-US"/>
        </a:p>
      </dgm:t>
    </dgm:pt>
    <dgm:pt modelId="{DC4CF121-9D5E-4980-AE67-D473A4C51DE5}">
      <dgm:prSet phldrT="[Text]"/>
      <dgm:spPr/>
      <dgm:t>
        <a:bodyPr vert="vert"/>
        <a:lstStyle/>
        <a:p>
          <a:r>
            <a:rPr lang="en-US" dirty="0" smtClean="0">
              <a:solidFill>
                <a:srgbClr val="FFFFFF"/>
              </a:solidFill>
            </a:rPr>
            <a:t>Insight #1</a:t>
          </a:r>
          <a:endParaRPr lang="en-US" dirty="0">
            <a:solidFill>
              <a:srgbClr val="FFFFFF"/>
            </a:solidFill>
          </a:endParaRPr>
        </a:p>
      </dgm:t>
    </dgm:pt>
    <dgm:pt modelId="{25525B38-A273-4A3D-9940-528D796F4CB2}" type="sibTrans" cxnId="{48F32D78-AA50-4400-B867-C872DEF9B154}">
      <dgm:prSet/>
      <dgm:spPr/>
      <dgm:t>
        <a:bodyPr/>
        <a:lstStyle/>
        <a:p>
          <a:endParaRPr lang="en-US"/>
        </a:p>
      </dgm:t>
    </dgm:pt>
    <dgm:pt modelId="{A6B89443-2BF2-4899-A3F0-BABD6E870331}" type="parTrans" cxnId="{48F32D78-AA50-4400-B867-C872DEF9B154}">
      <dgm:prSet/>
      <dgm:spPr/>
      <dgm:t>
        <a:bodyPr/>
        <a:lstStyle/>
        <a:p>
          <a:endParaRPr lang="en-US"/>
        </a:p>
      </dgm:t>
    </dgm:pt>
    <dgm:pt modelId="{89FE058A-7E1A-4809-AB7B-1EBACC212B2C}" type="pres">
      <dgm:prSet presAssocID="{4B370165-6C6E-42C7-AC11-6EC83E77CC8F}" presName="linearFlow" presStyleCnt="0">
        <dgm:presLayoutVars>
          <dgm:dir/>
          <dgm:animLvl val="lvl"/>
          <dgm:resizeHandles val="exact"/>
        </dgm:presLayoutVars>
      </dgm:prSet>
      <dgm:spPr/>
      <dgm:t>
        <a:bodyPr/>
        <a:lstStyle/>
        <a:p>
          <a:endParaRPr lang="en-US"/>
        </a:p>
      </dgm:t>
    </dgm:pt>
    <dgm:pt modelId="{8969AB6A-A3D9-4FC6-8998-C7CD3F5A7895}" type="pres">
      <dgm:prSet presAssocID="{DC4CF121-9D5E-4980-AE67-D473A4C51DE5}" presName="composite" presStyleCnt="0"/>
      <dgm:spPr/>
      <dgm:t>
        <a:bodyPr/>
        <a:lstStyle/>
        <a:p>
          <a:endParaRPr lang="en-US"/>
        </a:p>
      </dgm:t>
    </dgm:pt>
    <dgm:pt modelId="{62B2A0A0-C1C0-4EA0-83E2-30A8DE82F866}" type="pres">
      <dgm:prSet presAssocID="{DC4CF121-9D5E-4980-AE67-D473A4C51DE5}" presName="parentText" presStyleLbl="alignNode1" presStyleIdx="0" presStyleCnt="3" custAng="16200000" custLinFactNeighborX="1757" custLinFactNeighborY="5455">
        <dgm:presLayoutVars>
          <dgm:chMax val="1"/>
          <dgm:bulletEnabled val="1"/>
        </dgm:presLayoutVars>
      </dgm:prSet>
      <dgm:spPr/>
      <dgm:t>
        <a:bodyPr/>
        <a:lstStyle/>
        <a:p>
          <a:endParaRPr lang="en-US"/>
        </a:p>
      </dgm:t>
    </dgm:pt>
    <dgm:pt modelId="{6AE2811A-7A6C-4CF7-8A9E-C0D7DA78AF52}" type="pres">
      <dgm:prSet presAssocID="{DC4CF121-9D5E-4980-AE67-D473A4C51DE5}" presName="descendantText" presStyleLbl="alignAcc1" presStyleIdx="0" presStyleCnt="3" custScaleX="89860" custLinFactNeighborX="-1028" custLinFactNeighborY="23572">
        <dgm:presLayoutVars>
          <dgm:bulletEnabled val="1"/>
        </dgm:presLayoutVars>
      </dgm:prSet>
      <dgm:spPr/>
      <dgm:t>
        <a:bodyPr/>
        <a:lstStyle/>
        <a:p>
          <a:endParaRPr lang="en-US"/>
        </a:p>
      </dgm:t>
    </dgm:pt>
    <dgm:pt modelId="{2A0C94A7-1B92-42C6-927C-8AD29BD0467E}" type="pres">
      <dgm:prSet presAssocID="{25525B38-A273-4A3D-9940-528D796F4CB2}" presName="sp" presStyleCnt="0"/>
      <dgm:spPr/>
      <dgm:t>
        <a:bodyPr/>
        <a:lstStyle/>
        <a:p>
          <a:endParaRPr lang="en-US"/>
        </a:p>
      </dgm:t>
    </dgm:pt>
    <dgm:pt modelId="{80F6DCB8-1B17-4F87-940D-D9B8A04872E8}" type="pres">
      <dgm:prSet presAssocID="{62958106-AEED-416C-ABDC-1B2E67627FD0}" presName="composite" presStyleCnt="0"/>
      <dgm:spPr/>
      <dgm:t>
        <a:bodyPr/>
        <a:lstStyle/>
        <a:p>
          <a:endParaRPr lang="en-US"/>
        </a:p>
      </dgm:t>
    </dgm:pt>
    <dgm:pt modelId="{A3C0D891-670E-4287-8633-D938065282B5}" type="pres">
      <dgm:prSet presAssocID="{62958106-AEED-416C-ABDC-1B2E67627FD0}" presName="parentText" presStyleLbl="alignNode1" presStyleIdx="1" presStyleCnt="3" custAng="16200000" custLinFactNeighborX="-22575" custLinFactNeighborY="322">
        <dgm:presLayoutVars>
          <dgm:chMax val="1"/>
          <dgm:bulletEnabled val="1"/>
        </dgm:presLayoutVars>
      </dgm:prSet>
      <dgm:spPr>
        <a:prstGeom prst="chevron">
          <a:avLst/>
        </a:prstGeom>
      </dgm:spPr>
      <dgm:t>
        <a:bodyPr/>
        <a:lstStyle/>
        <a:p>
          <a:endParaRPr lang="en-US"/>
        </a:p>
      </dgm:t>
    </dgm:pt>
    <dgm:pt modelId="{856CB4E1-E949-42CB-B430-41F62F3F2271}" type="pres">
      <dgm:prSet presAssocID="{62958106-AEED-416C-ABDC-1B2E67627FD0}" presName="descendantText" presStyleLbl="alignAcc1" presStyleIdx="1" presStyleCnt="3" custScaleX="89860" custLinFactNeighborX="-1028" custLinFactNeighborY="23572">
        <dgm:presLayoutVars>
          <dgm:bulletEnabled val="1"/>
        </dgm:presLayoutVars>
      </dgm:prSet>
      <dgm:spPr/>
      <dgm:t>
        <a:bodyPr/>
        <a:lstStyle/>
        <a:p>
          <a:endParaRPr lang="en-US"/>
        </a:p>
      </dgm:t>
    </dgm:pt>
    <dgm:pt modelId="{825625C5-37A1-4E00-A4CB-A86AE4539773}" type="pres">
      <dgm:prSet presAssocID="{FDF4150C-D65D-4CBD-9918-A89D01456827}" presName="sp" presStyleCnt="0"/>
      <dgm:spPr/>
      <dgm:t>
        <a:bodyPr/>
        <a:lstStyle/>
        <a:p>
          <a:endParaRPr lang="en-US"/>
        </a:p>
      </dgm:t>
    </dgm:pt>
    <dgm:pt modelId="{0793D387-8CC4-40E8-B354-F5CB4D8E44D6}" type="pres">
      <dgm:prSet presAssocID="{BEA3D20A-F75A-4A16-A71C-17AAB0697387}" presName="composite" presStyleCnt="0"/>
      <dgm:spPr/>
      <dgm:t>
        <a:bodyPr/>
        <a:lstStyle/>
        <a:p>
          <a:endParaRPr lang="en-US"/>
        </a:p>
      </dgm:t>
    </dgm:pt>
    <dgm:pt modelId="{2FDC26CC-3017-4F87-B76B-444A9DCFD47A}" type="pres">
      <dgm:prSet presAssocID="{BEA3D20A-F75A-4A16-A71C-17AAB0697387}" presName="parentText" presStyleLbl="alignNode1" presStyleIdx="2" presStyleCnt="3" custAng="16200000" custLinFactNeighborX="-22575" custLinFactNeighborY="322">
        <dgm:presLayoutVars>
          <dgm:chMax val="1"/>
          <dgm:bulletEnabled val="1"/>
        </dgm:presLayoutVars>
      </dgm:prSet>
      <dgm:spPr>
        <a:prstGeom prst="chevron">
          <a:avLst/>
        </a:prstGeom>
      </dgm:spPr>
      <dgm:t>
        <a:bodyPr/>
        <a:lstStyle/>
        <a:p>
          <a:endParaRPr lang="en-US"/>
        </a:p>
      </dgm:t>
    </dgm:pt>
    <dgm:pt modelId="{47593513-9F28-436F-B154-3DFD42BF6F73}" type="pres">
      <dgm:prSet presAssocID="{BEA3D20A-F75A-4A16-A71C-17AAB0697387}" presName="descendantText" presStyleLbl="alignAcc1" presStyleIdx="2" presStyleCnt="3" custScaleX="89860" custLinFactNeighborX="-1028" custLinFactNeighborY="23572">
        <dgm:presLayoutVars>
          <dgm:bulletEnabled val="1"/>
        </dgm:presLayoutVars>
      </dgm:prSet>
      <dgm:spPr/>
      <dgm:t>
        <a:bodyPr/>
        <a:lstStyle/>
        <a:p>
          <a:endParaRPr lang="en-US"/>
        </a:p>
      </dgm:t>
    </dgm:pt>
  </dgm:ptLst>
  <dgm:cxnLst>
    <dgm:cxn modelId="{80E4D922-F922-4241-968C-6B78DD6D336C}" type="presOf" srcId="{E07D90DB-A93E-4961-8278-E261150E0213}" destId="{856CB4E1-E949-42CB-B430-41F62F3F2271}" srcOrd="0" destOrd="0" presId="urn:microsoft.com/office/officeart/2005/8/layout/chevron2"/>
    <dgm:cxn modelId="{EB3270F0-83DC-417E-AE5D-1D41C401CC49}" type="presOf" srcId="{DC4CF121-9D5E-4980-AE67-D473A4C51DE5}" destId="{62B2A0A0-C1C0-4EA0-83E2-30A8DE82F866}" srcOrd="0" destOrd="0" presId="urn:microsoft.com/office/officeart/2005/8/layout/chevron2"/>
    <dgm:cxn modelId="{AAFC5AF6-6EB4-4A36-A5F5-096EE6599D98}" type="presOf" srcId="{14E2827C-B8CA-4F37-BAEF-C58B15FC3808}" destId="{6AE2811A-7A6C-4CF7-8A9E-C0D7DA78AF52}" srcOrd="0" destOrd="0" presId="urn:microsoft.com/office/officeart/2005/8/layout/chevron2"/>
    <dgm:cxn modelId="{4BEA6892-1F65-4A41-9728-203DCC737C18}" srcId="{BEA3D20A-F75A-4A16-A71C-17AAB0697387}" destId="{AF51690C-6BE7-459A-BF6F-B5D2BA1EC744}" srcOrd="0" destOrd="0" parTransId="{BEF59DF8-DD35-435B-B8EC-C2184A5DD20C}" sibTransId="{55D19F48-ECB7-47FB-879D-90816B86BF3E}"/>
    <dgm:cxn modelId="{A3A8122E-EF06-4C37-A5D8-781DA3D06762}" type="presOf" srcId="{BEA3D20A-F75A-4A16-A71C-17AAB0697387}" destId="{2FDC26CC-3017-4F87-B76B-444A9DCFD47A}" srcOrd="0" destOrd="0" presId="urn:microsoft.com/office/officeart/2005/8/layout/chevron2"/>
    <dgm:cxn modelId="{9023E800-1175-4903-B98A-371FE9547634}" type="presOf" srcId="{4B370165-6C6E-42C7-AC11-6EC83E77CC8F}" destId="{89FE058A-7E1A-4809-AB7B-1EBACC212B2C}" srcOrd="0" destOrd="0" presId="urn:microsoft.com/office/officeart/2005/8/layout/chevron2"/>
    <dgm:cxn modelId="{4DA65597-DD2C-49F9-8767-866F7530CDAB}" type="presOf" srcId="{62958106-AEED-416C-ABDC-1B2E67627FD0}" destId="{A3C0D891-670E-4287-8633-D938065282B5}" srcOrd="0" destOrd="0" presId="urn:microsoft.com/office/officeart/2005/8/layout/chevron2"/>
    <dgm:cxn modelId="{2B894993-EC05-47EA-B60A-707A6B66BCE5}" srcId="{4B370165-6C6E-42C7-AC11-6EC83E77CC8F}" destId="{BEA3D20A-F75A-4A16-A71C-17AAB0697387}" srcOrd="2" destOrd="0" parTransId="{924C154B-084C-4441-A06E-87DA1D91BF01}" sibTransId="{EFF722B3-DDF8-4D6C-8D86-5F5B1685D7A7}"/>
    <dgm:cxn modelId="{30525F41-8DE5-4768-BEB3-F3E9B4FC2F33}" type="presOf" srcId="{AF51690C-6BE7-459A-BF6F-B5D2BA1EC744}" destId="{47593513-9F28-436F-B154-3DFD42BF6F73}" srcOrd="0" destOrd="0" presId="urn:microsoft.com/office/officeart/2005/8/layout/chevron2"/>
    <dgm:cxn modelId="{C2501742-033F-4645-8A75-C7D6BBF81A04}" srcId="{62958106-AEED-416C-ABDC-1B2E67627FD0}" destId="{E07D90DB-A93E-4961-8278-E261150E0213}" srcOrd="0" destOrd="0" parTransId="{012E1691-775C-467D-B5C2-C55E08CD709A}" sibTransId="{BE9C92F5-A6BC-4E35-BAA0-A8C1ECB9CE0B}"/>
    <dgm:cxn modelId="{915D9DEA-B385-4B9C-A813-057769064695}" srcId="{DC4CF121-9D5E-4980-AE67-D473A4C51DE5}" destId="{14E2827C-B8CA-4F37-BAEF-C58B15FC3808}" srcOrd="0" destOrd="0" parTransId="{3311AA86-FF1D-49DB-8C92-FABF103BF950}" sibTransId="{5A168853-A10C-482F-B71D-6F52854874D7}"/>
    <dgm:cxn modelId="{48F32D78-AA50-4400-B867-C872DEF9B154}" srcId="{4B370165-6C6E-42C7-AC11-6EC83E77CC8F}" destId="{DC4CF121-9D5E-4980-AE67-D473A4C51DE5}" srcOrd="0" destOrd="0" parTransId="{A6B89443-2BF2-4899-A3F0-BABD6E870331}" sibTransId="{25525B38-A273-4A3D-9940-528D796F4CB2}"/>
    <dgm:cxn modelId="{71CBE370-7D6D-4452-810D-DC90889147DB}" srcId="{4B370165-6C6E-42C7-AC11-6EC83E77CC8F}" destId="{62958106-AEED-416C-ABDC-1B2E67627FD0}" srcOrd="1" destOrd="0" parTransId="{EBA23A93-CCCA-4B2D-9B12-E41E6F7C698C}" sibTransId="{FDF4150C-D65D-4CBD-9918-A89D01456827}"/>
    <dgm:cxn modelId="{C6E9FDB7-6D05-4A2B-9350-735945E34B81}" type="presParOf" srcId="{89FE058A-7E1A-4809-AB7B-1EBACC212B2C}" destId="{8969AB6A-A3D9-4FC6-8998-C7CD3F5A7895}" srcOrd="0" destOrd="0" presId="urn:microsoft.com/office/officeart/2005/8/layout/chevron2"/>
    <dgm:cxn modelId="{2D6C5C82-5218-49F9-98A3-DE0AB51F4759}" type="presParOf" srcId="{8969AB6A-A3D9-4FC6-8998-C7CD3F5A7895}" destId="{62B2A0A0-C1C0-4EA0-83E2-30A8DE82F866}" srcOrd="0" destOrd="0" presId="urn:microsoft.com/office/officeart/2005/8/layout/chevron2"/>
    <dgm:cxn modelId="{9E75EDFF-42BA-4E92-B1FD-290E0F2EAC1B}" type="presParOf" srcId="{8969AB6A-A3D9-4FC6-8998-C7CD3F5A7895}" destId="{6AE2811A-7A6C-4CF7-8A9E-C0D7DA78AF52}" srcOrd="1" destOrd="0" presId="urn:microsoft.com/office/officeart/2005/8/layout/chevron2"/>
    <dgm:cxn modelId="{DB3114D0-A128-4320-8CC4-6239DDE4FFD7}" type="presParOf" srcId="{89FE058A-7E1A-4809-AB7B-1EBACC212B2C}" destId="{2A0C94A7-1B92-42C6-927C-8AD29BD0467E}" srcOrd="1" destOrd="0" presId="urn:microsoft.com/office/officeart/2005/8/layout/chevron2"/>
    <dgm:cxn modelId="{088C523A-0231-4B21-B0B4-1E570E4CF719}" type="presParOf" srcId="{89FE058A-7E1A-4809-AB7B-1EBACC212B2C}" destId="{80F6DCB8-1B17-4F87-940D-D9B8A04872E8}" srcOrd="2" destOrd="0" presId="urn:microsoft.com/office/officeart/2005/8/layout/chevron2"/>
    <dgm:cxn modelId="{2C551D01-7C8C-434E-88C3-7FE87CDC30B1}" type="presParOf" srcId="{80F6DCB8-1B17-4F87-940D-D9B8A04872E8}" destId="{A3C0D891-670E-4287-8633-D938065282B5}" srcOrd="0" destOrd="0" presId="urn:microsoft.com/office/officeart/2005/8/layout/chevron2"/>
    <dgm:cxn modelId="{D2937D34-038D-45D4-BA4D-5641256AD4D9}" type="presParOf" srcId="{80F6DCB8-1B17-4F87-940D-D9B8A04872E8}" destId="{856CB4E1-E949-42CB-B430-41F62F3F2271}" srcOrd="1" destOrd="0" presId="urn:microsoft.com/office/officeart/2005/8/layout/chevron2"/>
    <dgm:cxn modelId="{24C113A4-A1E8-4EBC-A264-15E806A17028}" type="presParOf" srcId="{89FE058A-7E1A-4809-AB7B-1EBACC212B2C}" destId="{825625C5-37A1-4E00-A4CB-A86AE4539773}" srcOrd="3" destOrd="0" presId="urn:microsoft.com/office/officeart/2005/8/layout/chevron2"/>
    <dgm:cxn modelId="{ABF22AA5-E226-4028-9785-A21BDBAD593C}" type="presParOf" srcId="{89FE058A-7E1A-4809-AB7B-1EBACC212B2C}" destId="{0793D387-8CC4-40E8-B354-F5CB4D8E44D6}" srcOrd="4" destOrd="0" presId="urn:microsoft.com/office/officeart/2005/8/layout/chevron2"/>
    <dgm:cxn modelId="{D2A608BB-8D05-4325-925B-6F526B495D2D}" type="presParOf" srcId="{0793D387-8CC4-40E8-B354-F5CB4D8E44D6}" destId="{2FDC26CC-3017-4F87-B76B-444A9DCFD47A}" srcOrd="0" destOrd="0" presId="urn:microsoft.com/office/officeart/2005/8/layout/chevron2"/>
    <dgm:cxn modelId="{C213AF72-B4B5-4016-B2D1-C5EFE7B776C3}" type="presParOf" srcId="{0793D387-8CC4-40E8-B354-F5CB4D8E44D6}" destId="{47593513-9F28-436F-B154-3DFD42BF6F73}"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D5C049B-82D5-4673-8E31-21DFA1A8A52E}" type="doc">
      <dgm:prSet loTypeId="urn:microsoft.com/office/officeart/2005/8/layout/vList5" loCatId="list" qsTypeId="urn:microsoft.com/office/officeart/2005/8/quickstyle/3d2" qsCatId="3D" csTypeId="urn:microsoft.com/office/officeart/2005/8/colors/colorful5" csCatId="colorful" phldr="1"/>
      <dgm:spPr/>
      <dgm:t>
        <a:bodyPr/>
        <a:lstStyle/>
        <a:p>
          <a:endParaRPr lang="en-US"/>
        </a:p>
      </dgm:t>
    </dgm:pt>
    <dgm:pt modelId="{1F9407D5-D229-41D6-9967-78A5F7FC8C54}">
      <dgm:prSet phldrT="[Text]"/>
      <dgm:spPr>
        <a:solidFill>
          <a:schemeClr val="accent6">
            <a:lumMod val="40000"/>
            <a:lumOff val="60000"/>
          </a:schemeClr>
        </a:solidFill>
      </dgm:spPr>
      <dgm:t>
        <a:bodyPr/>
        <a:lstStyle/>
        <a:p>
          <a:r>
            <a:rPr lang="en-US" dirty="0" smtClean="0">
              <a:solidFill>
                <a:schemeClr val="accent1">
                  <a:lumMod val="50000"/>
                </a:schemeClr>
              </a:solidFill>
            </a:rPr>
            <a:t>Insight: Partners need to take advantage of the fact that we can be one source of recruitment thereby taking advantage of the potential synergy.</a:t>
          </a:r>
          <a:endParaRPr lang="en-US" dirty="0">
            <a:solidFill>
              <a:schemeClr val="accent1">
                <a:lumMod val="50000"/>
              </a:schemeClr>
            </a:solidFill>
          </a:endParaRPr>
        </a:p>
      </dgm:t>
    </dgm:pt>
    <dgm:pt modelId="{EED710B6-C26E-488E-AA4A-E55254CEA3E1}" type="parTrans" cxnId="{B342B857-21B3-44BF-B328-E9CB6F6C4D02}">
      <dgm:prSet/>
      <dgm:spPr/>
      <dgm:t>
        <a:bodyPr/>
        <a:lstStyle/>
        <a:p>
          <a:endParaRPr lang="en-US"/>
        </a:p>
      </dgm:t>
    </dgm:pt>
    <dgm:pt modelId="{9BE2FC9A-A7DE-4268-9D28-67953721EED6}" type="sibTrans" cxnId="{B342B857-21B3-44BF-B328-E9CB6F6C4D02}">
      <dgm:prSet/>
      <dgm:spPr/>
      <dgm:t>
        <a:bodyPr/>
        <a:lstStyle/>
        <a:p>
          <a:endParaRPr lang="en-US"/>
        </a:p>
      </dgm:t>
    </dgm:pt>
    <dgm:pt modelId="{23AEBD65-E198-4E05-841E-365C809BDEC2}">
      <dgm:prSet phldrT="[Text]"/>
      <dgm:spPr>
        <a:solidFill>
          <a:schemeClr val="accent6">
            <a:lumMod val="40000"/>
            <a:lumOff val="60000"/>
          </a:schemeClr>
        </a:solidFill>
      </dgm:spPr>
      <dgm:t>
        <a:bodyPr/>
        <a:lstStyle/>
        <a:p>
          <a:r>
            <a:rPr lang="en-US" dirty="0" smtClean="0">
              <a:solidFill>
                <a:schemeClr val="accent1">
                  <a:lumMod val="50000"/>
                </a:schemeClr>
              </a:solidFill>
            </a:rPr>
            <a:t>Insight: Individual partners don’t see overall picture as their responsibility and a few take the opposite stance.</a:t>
          </a:r>
          <a:endParaRPr lang="en-US" dirty="0">
            <a:solidFill>
              <a:schemeClr val="accent1">
                <a:lumMod val="50000"/>
              </a:schemeClr>
            </a:solidFill>
          </a:endParaRPr>
        </a:p>
      </dgm:t>
    </dgm:pt>
    <dgm:pt modelId="{DAF0795C-C962-4294-815C-2A84E004E8C3}" type="parTrans" cxnId="{E884E633-487D-4C9F-A777-4B13EC6ADA13}">
      <dgm:prSet/>
      <dgm:spPr/>
      <dgm:t>
        <a:bodyPr/>
        <a:lstStyle/>
        <a:p>
          <a:endParaRPr lang="en-US"/>
        </a:p>
      </dgm:t>
    </dgm:pt>
    <dgm:pt modelId="{8CA9B167-FD68-4E09-B1EB-2B40BE9D7B77}" type="sibTrans" cxnId="{E884E633-487D-4C9F-A777-4B13EC6ADA13}">
      <dgm:prSet/>
      <dgm:spPr/>
      <dgm:t>
        <a:bodyPr/>
        <a:lstStyle/>
        <a:p>
          <a:endParaRPr lang="en-US"/>
        </a:p>
      </dgm:t>
    </dgm:pt>
    <dgm:pt modelId="{F39041F5-5A38-459B-8DA9-F8CEEDD72C8F}">
      <dgm:prSet phldrT="[Text]"/>
      <dgm:spPr>
        <a:solidFill>
          <a:schemeClr val="accent4">
            <a:alpha val="40000"/>
          </a:schemeClr>
        </a:solidFill>
      </dgm:spPr>
      <dgm:t>
        <a:bodyPr/>
        <a:lstStyle/>
        <a:p>
          <a:r>
            <a:rPr lang="en-US" dirty="0" smtClean="0">
              <a:solidFill>
                <a:srgbClr val="FF0000"/>
              </a:solidFill>
            </a:rPr>
            <a:t>How might we</a:t>
          </a:r>
          <a:r>
            <a:rPr lang="en-US" dirty="0" smtClean="0">
              <a:solidFill>
                <a:schemeClr val="tx1"/>
              </a:solidFill>
            </a:rPr>
            <a:t> </a:t>
          </a:r>
          <a:r>
            <a:rPr lang="en-US" dirty="0" smtClean="0">
              <a:solidFill>
                <a:srgbClr val="FFFFFF"/>
              </a:solidFill>
            </a:rPr>
            <a:t>refocus individual partners’ sense of responsibility around recruitment?</a:t>
          </a:r>
          <a:endParaRPr lang="en-US" dirty="0">
            <a:solidFill>
              <a:srgbClr val="FFFFFF"/>
            </a:solidFill>
          </a:endParaRPr>
        </a:p>
      </dgm:t>
    </dgm:pt>
    <dgm:pt modelId="{C701C954-1C80-4500-9AA5-A16FB37B37C3}" type="parTrans" cxnId="{C654EA43-BB0B-43EE-83D4-2CC8F41DA2C6}">
      <dgm:prSet/>
      <dgm:spPr/>
      <dgm:t>
        <a:bodyPr/>
        <a:lstStyle/>
        <a:p>
          <a:endParaRPr lang="en-US"/>
        </a:p>
      </dgm:t>
    </dgm:pt>
    <dgm:pt modelId="{6C2C9B93-7C2C-4D97-A26C-E7FFC93415B5}" type="sibTrans" cxnId="{C654EA43-BB0B-43EE-83D4-2CC8F41DA2C6}">
      <dgm:prSet/>
      <dgm:spPr/>
      <dgm:t>
        <a:bodyPr/>
        <a:lstStyle/>
        <a:p>
          <a:endParaRPr lang="en-US"/>
        </a:p>
      </dgm:t>
    </dgm:pt>
    <dgm:pt modelId="{74E9A5F5-DC51-45BD-A7A4-B9F0E02212B7}">
      <dgm:prSet phldrT="[Text]"/>
      <dgm:spPr>
        <a:solidFill>
          <a:schemeClr val="accent6">
            <a:lumMod val="40000"/>
            <a:lumOff val="60000"/>
          </a:schemeClr>
        </a:solidFill>
      </dgm:spPr>
      <dgm:t>
        <a:bodyPr/>
        <a:lstStyle/>
        <a:p>
          <a:r>
            <a:rPr lang="en-US" dirty="0" smtClean="0">
              <a:solidFill>
                <a:schemeClr val="accent1">
                  <a:lumMod val="50000"/>
                </a:schemeClr>
              </a:solidFill>
            </a:rPr>
            <a:t>Insight: Employer’s comfort level among individual agencies within the Center differs so partners maintain status quo. </a:t>
          </a:r>
          <a:endParaRPr lang="en-US" dirty="0">
            <a:solidFill>
              <a:schemeClr val="accent1">
                <a:lumMod val="50000"/>
              </a:schemeClr>
            </a:solidFill>
          </a:endParaRPr>
        </a:p>
      </dgm:t>
    </dgm:pt>
    <dgm:pt modelId="{15262806-7E4B-4ECB-B425-8311A6614BBF}" type="parTrans" cxnId="{2A254DC6-F61B-49DA-B015-7AF196EB5FB8}">
      <dgm:prSet/>
      <dgm:spPr/>
      <dgm:t>
        <a:bodyPr/>
        <a:lstStyle/>
        <a:p>
          <a:endParaRPr lang="en-US"/>
        </a:p>
      </dgm:t>
    </dgm:pt>
    <dgm:pt modelId="{97AF68A1-027F-44E7-B7B4-3368DE31DC26}" type="sibTrans" cxnId="{2A254DC6-F61B-49DA-B015-7AF196EB5FB8}">
      <dgm:prSet/>
      <dgm:spPr/>
      <dgm:t>
        <a:bodyPr/>
        <a:lstStyle/>
        <a:p>
          <a:endParaRPr lang="en-US"/>
        </a:p>
      </dgm:t>
    </dgm:pt>
    <dgm:pt modelId="{61F6DB6B-5249-463B-B0F9-DC2BF10EE9EC}">
      <dgm:prSet phldrT="[Text]"/>
      <dgm:spPr>
        <a:solidFill>
          <a:schemeClr val="accent6">
            <a:alpha val="40000"/>
          </a:schemeClr>
        </a:solidFill>
      </dgm:spPr>
      <dgm:t>
        <a:bodyPr/>
        <a:lstStyle/>
        <a:p>
          <a:r>
            <a:rPr lang="en-US" dirty="0" smtClean="0">
              <a:solidFill>
                <a:srgbClr val="FF0000"/>
              </a:solidFill>
            </a:rPr>
            <a:t>How might we</a:t>
          </a:r>
          <a:r>
            <a:rPr lang="en-US" dirty="0" smtClean="0">
              <a:solidFill>
                <a:schemeClr val="tx1"/>
              </a:solidFill>
            </a:rPr>
            <a:t> </a:t>
          </a:r>
          <a:r>
            <a:rPr lang="en-US" dirty="0" smtClean="0">
              <a:solidFill>
                <a:srgbClr val="FFFFFF"/>
              </a:solidFill>
            </a:rPr>
            <a:t>foster the employer’s confidence to recruit with any partners within the Center? </a:t>
          </a:r>
          <a:endParaRPr lang="en-US" dirty="0">
            <a:solidFill>
              <a:srgbClr val="FFFFFF"/>
            </a:solidFill>
          </a:endParaRPr>
        </a:p>
      </dgm:t>
    </dgm:pt>
    <dgm:pt modelId="{7CBB7B15-8048-4B87-ABCB-E9AC448CEDF0}" type="parTrans" cxnId="{411A07BC-F5AC-4763-95D2-10F358CFBF8A}">
      <dgm:prSet/>
      <dgm:spPr/>
      <dgm:t>
        <a:bodyPr/>
        <a:lstStyle/>
        <a:p>
          <a:endParaRPr lang="en-US"/>
        </a:p>
      </dgm:t>
    </dgm:pt>
    <dgm:pt modelId="{F87BB4A1-1519-4EC8-BB6D-FE78880F60C0}" type="sibTrans" cxnId="{411A07BC-F5AC-4763-95D2-10F358CFBF8A}">
      <dgm:prSet/>
      <dgm:spPr/>
      <dgm:t>
        <a:bodyPr/>
        <a:lstStyle/>
        <a:p>
          <a:endParaRPr lang="en-US"/>
        </a:p>
      </dgm:t>
    </dgm:pt>
    <dgm:pt modelId="{F264EDA0-F52E-41DD-97A6-D287661D2703}">
      <dgm:prSet phldrT="[Text]"/>
      <dgm:spPr>
        <a:solidFill>
          <a:schemeClr val="accent5">
            <a:alpha val="40000"/>
          </a:schemeClr>
        </a:solidFill>
      </dgm:spPr>
      <dgm:t>
        <a:bodyPr/>
        <a:lstStyle/>
        <a:p>
          <a:r>
            <a:rPr lang="en-US" dirty="0" smtClean="0">
              <a:solidFill>
                <a:srgbClr val="FF0000"/>
              </a:solidFill>
            </a:rPr>
            <a:t>How might we</a:t>
          </a:r>
          <a:r>
            <a:rPr lang="en-US" dirty="0" smtClean="0">
              <a:solidFill>
                <a:schemeClr val="tx1"/>
              </a:solidFill>
            </a:rPr>
            <a:t> </a:t>
          </a:r>
          <a:r>
            <a:rPr lang="en-US" dirty="0" smtClean="0">
              <a:solidFill>
                <a:srgbClr val="FFFFFF"/>
              </a:solidFill>
            </a:rPr>
            <a:t>tap into the Center’s synergy around recruitment?</a:t>
          </a:r>
          <a:endParaRPr lang="en-US" dirty="0">
            <a:solidFill>
              <a:srgbClr val="FFFFFF"/>
            </a:solidFill>
          </a:endParaRPr>
        </a:p>
      </dgm:t>
    </dgm:pt>
    <dgm:pt modelId="{7A750AF9-18BD-47A2-AD8A-948F495A8686}" type="sibTrans" cxnId="{B3608C59-B51C-40DB-BE10-32F8E871BAA0}">
      <dgm:prSet/>
      <dgm:spPr/>
      <dgm:t>
        <a:bodyPr/>
        <a:lstStyle/>
        <a:p>
          <a:endParaRPr lang="en-US"/>
        </a:p>
      </dgm:t>
    </dgm:pt>
    <dgm:pt modelId="{F1CFA430-CCBC-40DB-953C-E9B9DFDA294F}" type="parTrans" cxnId="{B3608C59-B51C-40DB-BE10-32F8E871BAA0}">
      <dgm:prSet/>
      <dgm:spPr/>
      <dgm:t>
        <a:bodyPr/>
        <a:lstStyle/>
        <a:p>
          <a:endParaRPr lang="en-US"/>
        </a:p>
      </dgm:t>
    </dgm:pt>
    <dgm:pt modelId="{22D19FC6-56F8-4CFA-A742-2AFDF07E6678}" type="pres">
      <dgm:prSet presAssocID="{FD5C049B-82D5-4673-8E31-21DFA1A8A52E}" presName="Name0" presStyleCnt="0">
        <dgm:presLayoutVars>
          <dgm:dir/>
          <dgm:animLvl val="lvl"/>
          <dgm:resizeHandles val="exact"/>
        </dgm:presLayoutVars>
      </dgm:prSet>
      <dgm:spPr/>
      <dgm:t>
        <a:bodyPr/>
        <a:lstStyle/>
        <a:p>
          <a:endParaRPr lang="en-US"/>
        </a:p>
      </dgm:t>
    </dgm:pt>
    <dgm:pt modelId="{FC438196-C3FD-41F6-860C-1744ABAC54B9}" type="pres">
      <dgm:prSet presAssocID="{1F9407D5-D229-41D6-9967-78A5F7FC8C54}" presName="linNode" presStyleCnt="0"/>
      <dgm:spPr/>
    </dgm:pt>
    <dgm:pt modelId="{BAE92C1A-79E1-4914-994C-A76C7DE7251D}" type="pres">
      <dgm:prSet presAssocID="{1F9407D5-D229-41D6-9967-78A5F7FC8C54}" presName="parentText" presStyleLbl="node1" presStyleIdx="0" presStyleCnt="3" custScaleX="179524">
        <dgm:presLayoutVars>
          <dgm:chMax val="1"/>
          <dgm:bulletEnabled val="1"/>
        </dgm:presLayoutVars>
      </dgm:prSet>
      <dgm:spPr/>
      <dgm:t>
        <a:bodyPr/>
        <a:lstStyle/>
        <a:p>
          <a:endParaRPr lang="en-US"/>
        </a:p>
      </dgm:t>
    </dgm:pt>
    <dgm:pt modelId="{33A871EB-4FCC-455E-BFF9-607B6442BAF4}" type="pres">
      <dgm:prSet presAssocID="{1F9407D5-D229-41D6-9967-78A5F7FC8C54}" presName="descendantText" presStyleLbl="alignAccFollowNode1" presStyleIdx="0" presStyleCnt="3">
        <dgm:presLayoutVars>
          <dgm:bulletEnabled val="1"/>
        </dgm:presLayoutVars>
      </dgm:prSet>
      <dgm:spPr/>
      <dgm:t>
        <a:bodyPr/>
        <a:lstStyle/>
        <a:p>
          <a:endParaRPr lang="en-US"/>
        </a:p>
      </dgm:t>
    </dgm:pt>
    <dgm:pt modelId="{DDF4DFA9-D055-4736-90BC-D0A4739EC187}" type="pres">
      <dgm:prSet presAssocID="{9BE2FC9A-A7DE-4268-9D28-67953721EED6}" presName="sp" presStyleCnt="0"/>
      <dgm:spPr/>
    </dgm:pt>
    <dgm:pt modelId="{9FFF6BC0-4D45-481E-8794-FA2A35E57976}" type="pres">
      <dgm:prSet presAssocID="{23AEBD65-E198-4E05-841E-365C809BDEC2}" presName="linNode" presStyleCnt="0"/>
      <dgm:spPr/>
    </dgm:pt>
    <dgm:pt modelId="{0DBB4A9B-9A67-435E-8172-7E68DD7FC77B}" type="pres">
      <dgm:prSet presAssocID="{23AEBD65-E198-4E05-841E-365C809BDEC2}" presName="parentText" presStyleLbl="node1" presStyleIdx="1" presStyleCnt="3" custScaleX="179524">
        <dgm:presLayoutVars>
          <dgm:chMax val="1"/>
          <dgm:bulletEnabled val="1"/>
        </dgm:presLayoutVars>
      </dgm:prSet>
      <dgm:spPr/>
      <dgm:t>
        <a:bodyPr/>
        <a:lstStyle/>
        <a:p>
          <a:endParaRPr lang="en-US"/>
        </a:p>
      </dgm:t>
    </dgm:pt>
    <dgm:pt modelId="{E42257F8-9868-4818-8A5F-9CB59F1062A0}" type="pres">
      <dgm:prSet presAssocID="{23AEBD65-E198-4E05-841E-365C809BDEC2}" presName="descendantText" presStyleLbl="alignAccFollowNode1" presStyleIdx="1" presStyleCnt="3">
        <dgm:presLayoutVars>
          <dgm:bulletEnabled val="1"/>
        </dgm:presLayoutVars>
      </dgm:prSet>
      <dgm:spPr/>
      <dgm:t>
        <a:bodyPr/>
        <a:lstStyle/>
        <a:p>
          <a:endParaRPr lang="en-US"/>
        </a:p>
      </dgm:t>
    </dgm:pt>
    <dgm:pt modelId="{3F63EB17-E03D-4968-841B-747AF1FC5D40}" type="pres">
      <dgm:prSet presAssocID="{8CA9B167-FD68-4E09-B1EB-2B40BE9D7B77}" presName="sp" presStyleCnt="0"/>
      <dgm:spPr/>
    </dgm:pt>
    <dgm:pt modelId="{265D069B-522D-4C31-A074-CB0933C23F2F}" type="pres">
      <dgm:prSet presAssocID="{74E9A5F5-DC51-45BD-A7A4-B9F0E02212B7}" presName="linNode" presStyleCnt="0"/>
      <dgm:spPr/>
    </dgm:pt>
    <dgm:pt modelId="{290646F4-D701-4118-A57D-9066B043A1FA}" type="pres">
      <dgm:prSet presAssocID="{74E9A5F5-DC51-45BD-A7A4-B9F0E02212B7}" presName="parentText" presStyleLbl="node1" presStyleIdx="2" presStyleCnt="3" custScaleX="179524">
        <dgm:presLayoutVars>
          <dgm:chMax val="1"/>
          <dgm:bulletEnabled val="1"/>
        </dgm:presLayoutVars>
      </dgm:prSet>
      <dgm:spPr/>
      <dgm:t>
        <a:bodyPr/>
        <a:lstStyle/>
        <a:p>
          <a:endParaRPr lang="en-US"/>
        </a:p>
      </dgm:t>
    </dgm:pt>
    <dgm:pt modelId="{DEB87B26-8B9A-47CC-92A0-64E7E8FCC331}" type="pres">
      <dgm:prSet presAssocID="{74E9A5F5-DC51-45BD-A7A4-B9F0E02212B7}" presName="descendantText" presStyleLbl="alignAccFollowNode1" presStyleIdx="2" presStyleCnt="3">
        <dgm:presLayoutVars>
          <dgm:bulletEnabled val="1"/>
        </dgm:presLayoutVars>
      </dgm:prSet>
      <dgm:spPr/>
      <dgm:t>
        <a:bodyPr/>
        <a:lstStyle/>
        <a:p>
          <a:endParaRPr lang="en-US"/>
        </a:p>
      </dgm:t>
    </dgm:pt>
  </dgm:ptLst>
  <dgm:cxnLst>
    <dgm:cxn modelId="{78FF13C2-A90F-43F3-86D0-5F4B7198E86E}" type="presOf" srcId="{1F9407D5-D229-41D6-9967-78A5F7FC8C54}" destId="{BAE92C1A-79E1-4914-994C-A76C7DE7251D}" srcOrd="0" destOrd="0" presId="urn:microsoft.com/office/officeart/2005/8/layout/vList5"/>
    <dgm:cxn modelId="{B3608C59-B51C-40DB-BE10-32F8E871BAA0}" srcId="{1F9407D5-D229-41D6-9967-78A5F7FC8C54}" destId="{F264EDA0-F52E-41DD-97A6-D287661D2703}" srcOrd="0" destOrd="0" parTransId="{F1CFA430-CCBC-40DB-953C-E9B9DFDA294F}" sibTransId="{7A750AF9-18BD-47A2-AD8A-948F495A8686}"/>
    <dgm:cxn modelId="{BE4A3055-68F0-4E09-887E-BC08A4E09CE2}" type="presOf" srcId="{F39041F5-5A38-459B-8DA9-F8CEEDD72C8F}" destId="{E42257F8-9868-4818-8A5F-9CB59F1062A0}" srcOrd="0" destOrd="0" presId="urn:microsoft.com/office/officeart/2005/8/layout/vList5"/>
    <dgm:cxn modelId="{B342B857-21B3-44BF-B328-E9CB6F6C4D02}" srcId="{FD5C049B-82D5-4673-8E31-21DFA1A8A52E}" destId="{1F9407D5-D229-41D6-9967-78A5F7FC8C54}" srcOrd="0" destOrd="0" parTransId="{EED710B6-C26E-488E-AA4A-E55254CEA3E1}" sibTransId="{9BE2FC9A-A7DE-4268-9D28-67953721EED6}"/>
    <dgm:cxn modelId="{D71AD019-C736-4787-A6CE-BC41144A16CC}" type="presOf" srcId="{FD5C049B-82D5-4673-8E31-21DFA1A8A52E}" destId="{22D19FC6-56F8-4CFA-A742-2AFDF07E6678}" srcOrd="0" destOrd="0" presId="urn:microsoft.com/office/officeart/2005/8/layout/vList5"/>
    <dgm:cxn modelId="{8D1D6443-DE65-406F-A159-F739CC04DED4}" type="presOf" srcId="{74E9A5F5-DC51-45BD-A7A4-B9F0E02212B7}" destId="{290646F4-D701-4118-A57D-9066B043A1FA}" srcOrd="0" destOrd="0" presId="urn:microsoft.com/office/officeart/2005/8/layout/vList5"/>
    <dgm:cxn modelId="{411A07BC-F5AC-4763-95D2-10F358CFBF8A}" srcId="{74E9A5F5-DC51-45BD-A7A4-B9F0E02212B7}" destId="{61F6DB6B-5249-463B-B0F9-DC2BF10EE9EC}" srcOrd="0" destOrd="0" parTransId="{7CBB7B15-8048-4B87-ABCB-E9AC448CEDF0}" sibTransId="{F87BB4A1-1519-4EC8-BB6D-FE78880F60C0}"/>
    <dgm:cxn modelId="{89AABCD4-C981-4623-856E-10C43AD3AC5A}" type="presOf" srcId="{61F6DB6B-5249-463B-B0F9-DC2BF10EE9EC}" destId="{DEB87B26-8B9A-47CC-92A0-64E7E8FCC331}" srcOrd="0" destOrd="0" presId="urn:microsoft.com/office/officeart/2005/8/layout/vList5"/>
    <dgm:cxn modelId="{E884E633-487D-4C9F-A777-4B13EC6ADA13}" srcId="{FD5C049B-82D5-4673-8E31-21DFA1A8A52E}" destId="{23AEBD65-E198-4E05-841E-365C809BDEC2}" srcOrd="1" destOrd="0" parTransId="{DAF0795C-C962-4294-815C-2A84E004E8C3}" sibTransId="{8CA9B167-FD68-4E09-B1EB-2B40BE9D7B77}"/>
    <dgm:cxn modelId="{2A254DC6-F61B-49DA-B015-7AF196EB5FB8}" srcId="{FD5C049B-82D5-4673-8E31-21DFA1A8A52E}" destId="{74E9A5F5-DC51-45BD-A7A4-B9F0E02212B7}" srcOrd="2" destOrd="0" parTransId="{15262806-7E4B-4ECB-B425-8311A6614BBF}" sibTransId="{97AF68A1-027F-44E7-B7B4-3368DE31DC26}"/>
    <dgm:cxn modelId="{C654EA43-BB0B-43EE-83D4-2CC8F41DA2C6}" srcId="{23AEBD65-E198-4E05-841E-365C809BDEC2}" destId="{F39041F5-5A38-459B-8DA9-F8CEEDD72C8F}" srcOrd="0" destOrd="0" parTransId="{C701C954-1C80-4500-9AA5-A16FB37B37C3}" sibTransId="{6C2C9B93-7C2C-4D97-A26C-E7FFC93415B5}"/>
    <dgm:cxn modelId="{D2EAC9EF-AC8E-432F-AFF1-578F508196FB}" type="presOf" srcId="{F264EDA0-F52E-41DD-97A6-D287661D2703}" destId="{33A871EB-4FCC-455E-BFF9-607B6442BAF4}" srcOrd="0" destOrd="0" presId="urn:microsoft.com/office/officeart/2005/8/layout/vList5"/>
    <dgm:cxn modelId="{F3BE4BAC-9D12-4A0B-9281-924A43DAC73F}" type="presOf" srcId="{23AEBD65-E198-4E05-841E-365C809BDEC2}" destId="{0DBB4A9B-9A67-435E-8172-7E68DD7FC77B}" srcOrd="0" destOrd="0" presId="urn:microsoft.com/office/officeart/2005/8/layout/vList5"/>
    <dgm:cxn modelId="{E33B9650-BF25-4771-8506-14CC13CA0684}" type="presParOf" srcId="{22D19FC6-56F8-4CFA-A742-2AFDF07E6678}" destId="{FC438196-C3FD-41F6-860C-1744ABAC54B9}" srcOrd="0" destOrd="0" presId="urn:microsoft.com/office/officeart/2005/8/layout/vList5"/>
    <dgm:cxn modelId="{177F05D5-6EDE-4C68-8445-613BCB99172C}" type="presParOf" srcId="{FC438196-C3FD-41F6-860C-1744ABAC54B9}" destId="{BAE92C1A-79E1-4914-994C-A76C7DE7251D}" srcOrd="0" destOrd="0" presId="urn:microsoft.com/office/officeart/2005/8/layout/vList5"/>
    <dgm:cxn modelId="{EF36B988-3B3F-4B0A-9547-CD374381352A}" type="presParOf" srcId="{FC438196-C3FD-41F6-860C-1744ABAC54B9}" destId="{33A871EB-4FCC-455E-BFF9-607B6442BAF4}" srcOrd="1" destOrd="0" presId="urn:microsoft.com/office/officeart/2005/8/layout/vList5"/>
    <dgm:cxn modelId="{F802573E-FDD3-4ADE-A683-0D8CA8464C88}" type="presParOf" srcId="{22D19FC6-56F8-4CFA-A742-2AFDF07E6678}" destId="{DDF4DFA9-D055-4736-90BC-D0A4739EC187}" srcOrd="1" destOrd="0" presId="urn:microsoft.com/office/officeart/2005/8/layout/vList5"/>
    <dgm:cxn modelId="{2869A589-D723-4B7B-8653-B4082207F3AD}" type="presParOf" srcId="{22D19FC6-56F8-4CFA-A742-2AFDF07E6678}" destId="{9FFF6BC0-4D45-481E-8794-FA2A35E57976}" srcOrd="2" destOrd="0" presId="urn:microsoft.com/office/officeart/2005/8/layout/vList5"/>
    <dgm:cxn modelId="{F3439508-30BF-48F2-8ED6-CDB029E5CC59}" type="presParOf" srcId="{9FFF6BC0-4D45-481E-8794-FA2A35E57976}" destId="{0DBB4A9B-9A67-435E-8172-7E68DD7FC77B}" srcOrd="0" destOrd="0" presId="urn:microsoft.com/office/officeart/2005/8/layout/vList5"/>
    <dgm:cxn modelId="{E35F5648-3B97-4AF1-9C6F-DA78983FA7CF}" type="presParOf" srcId="{9FFF6BC0-4D45-481E-8794-FA2A35E57976}" destId="{E42257F8-9868-4818-8A5F-9CB59F1062A0}" srcOrd="1" destOrd="0" presId="urn:microsoft.com/office/officeart/2005/8/layout/vList5"/>
    <dgm:cxn modelId="{9828E283-D6B4-4198-857A-C38F7E148F39}" type="presParOf" srcId="{22D19FC6-56F8-4CFA-A742-2AFDF07E6678}" destId="{3F63EB17-E03D-4968-841B-747AF1FC5D40}" srcOrd="3" destOrd="0" presId="urn:microsoft.com/office/officeart/2005/8/layout/vList5"/>
    <dgm:cxn modelId="{5E8923E8-F669-4AF6-B9E5-81B1AC357AC9}" type="presParOf" srcId="{22D19FC6-56F8-4CFA-A742-2AFDF07E6678}" destId="{265D069B-522D-4C31-A074-CB0933C23F2F}" srcOrd="4" destOrd="0" presId="urn:microsoft.com/office/officeart/2005/8/layout/vList5"/>
    <dgm:cxn modelId="{FAA85A22-CDC4-497C-80B9-2B1BCAF22D93}" type="presParOf" srcId="{265D069B-522D-4C31-A074-CB0933C23F2F}" destId="{290646F4-D701-4118-A57D-9066B043A1FA}" srcOrd="0" destOrd="0" presId="urn:microsoft.com/office/officeart/2005/8/layout/vList5"/>
    <dgm:cxn modelId="{176B2A5B-720E-442E-B843-B4760D5DC0D5}" type="presParOf" srcId="{265D069B-522D-4C31-A074-CB0933C23F2F}" destId="{DEB87B26-8B9A-47CC-92A0-64E7E8FCC331}"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31C4188-7F79-42DA-B1B5-E46889A0C66D}" type="doc">
      <dgm:prSet loTypeId="urn:microsoft.com/office/officeart/2005/8/layout/process4" loCatId="list" qsTypeId="urn:microsoft.com/office/officeart/2005/8/quickstyle/3d3" qsCatId="3D" csTypeId="urn:microsoft.com/office/officeart/2005/8/colors/colorful2" csCatId="colorful" phldr="1"/>
      <dgm:spPr/>
      <dgm:t>
        <a:bodyPr/>
        <a:lstStyle/>
        <a:p>
          <a:endParaRPr lang="en-US"/>
        </a:p>
      </dgm:t>
    </dgm:pt>
    <dgm:pt modelId="{5D9102C0-BB51-4931-9EF3-A6A1CAB3CA01}">
      <dgm:prSet phldrT="[Text]"/>
      <dgm:spPr/>
      <dgm:t>
        <a:bodyPr/>
        <a:lstStyle/>
        <a:p>
          <a:r>
            <a:rPr lang="en-US" dirty="0" smtClean="0">
              <a:solidFill>
                <a:srgbClr val="FFFFFF"/>
              </a:solidFill>
            </a:rPr>
            <a:t>Partners already have strong interpersonal relationships, a good foundation to start on...Need to bring them together and work as ‘One team’.</a:t>
          </a:r>
          <a:endParaRPr lang="en-US" dirty="0">
            <a:solidFill>
              <a:srgbClr val="FFFFFF"/>
            </a:solidFill>
          </a:endParaRPr>
        </a:p>
      </dgm:t>
    </dgm:pt>
    <dgm:pt modelId="{8F565B1F-C10C-4D91-AA5A-E88FBEF2E373}" type="parTrans" cxnId="{E6EA827B-88D3-4C1A-B2FD-FF214AB33BF9}">
      <dgm:prSet/>
      <dgm:spPr/>
      <dgm:t>
        <a:bodyPr/>
        <a:lstStyle/>
        <a:p>
          <a:endParaRPr lang="en-US"/>
        </a:p>
      </dgm:t>
    </dgm:pt>
    <dgm:pt modelId="{7C273248-4B04-46E4-A340-1BF79162981F}" type="sibTrans" cxnId="{E6EA827B-88D3-4C1A-B2FD-FF214AB33BF9}">
      <dgm:prSet/>
      <dgm:spPr/>
      <dgm:t>
        <a:bodyPr/>
        <a:lstStyle/>
        <a:p>
          <a:endParaRPr lang="en-US"/>
        </a:p>
      </dgm:t>
    </dgm:pt>
    <dgm:pt modelId="{E075A0FD-882D-4275-9AFA-74D990E6FC22}">
      <dgm:prSet phldrT="[Text]"/>
      <dgm:spPr/>
      <dgm:t>
        <a:bodyPr/>
        <a:lstStyle/>
        <a:p>
          <a:r>
            <a:rPr lang="en-US" dirty="0" smtClean="0">
              <a:solidFill>
                <a:srgbClr val="FFFFFF"/>
              </a:solidFill>
            </a:rPr>
            <a:t>Partners feel a sense of ownership for Employer Services but have no way to channel collaborative efforts.</a:t>
          </a:r>
          <a:endParaRPr lang="en-US" dirty="0">
            <a:solidFill>
              <a:srgbClr val="FFFFFF"/>
            </a:solidFill>
          </a:endParaRPr>
        </a:p>
      </dgm:t>
    </dgm:pt>
    <dgm:pt modelId="{A51C393E-1FE4-44E8-8D39-7ED829CAC435}" type="parTrans" cxnId="{483E46E5-A7B8-4483-962A-03F5F4C41138}">
      <dgm:prSet/>
      <dgm:spPr/>
      <dgm:t>
        <a:bodyPr/>
        <a:lstStyle/>
        <a:p>
          <a:endParaRPr lang="en-US"/>
        </a:p>
      </dgm:t>
    </dgm:pt>
    <dgm:pt modelId="{E400B725-1AAA-402F-862D-77803E9A7EBB}" type="sibTrans" cxnId="{483E46E5-A7B8-4483-962A-03F5F4C41138}">
      <dgm:prSet/>
      <dgm:spPr/>
      <dgm:t>
        <a:bodyPr/>
        <a:lstStyle/>
        <a:p>
          <a:endParaRPr lang="en-US"/>
        </a:p>
      </dgm:t>
    </dgm:pt>
    <dgm:pt modelId="{B34397C2-2836-4E47-BC91-33A6DB276826}">
      <dgm:prSet phldrT="[Text]"/>
      <dgm:spPr/>
      <dgm:t>
        <a:bodyPr/>
        <a:lstStyle/>
        <a:p>
          <a:r>
            <a:rPr lang="en-US" dirty="0" smtClean="0">
              <a:solidFill>
                <a:srgbClr val="FFFFFF"/>
              </a:solidFill>
            </a:rPr>
            <a:t>We can’t have any impact on the employers until we fulfill #1 and #2 above.</a:t>
          </a:r>
          <a:endParaRPr lang="en-US" dirty="0">
            <a:solidFill>
              <a:srgbClr val="FFFFFF"/>
            </a:solidFill>
          </a:endParaRPr>
        </a:p>
      </dgm:t>
    </dgm:pt>
    <dgm:pt modelId="{D6B3A725-106D-4653-89E1-D29A90BFA2D6}" type="parTrans" cxnId="{8D65705C-3ED2-4DE4-8C5B-5EE8922A610F}">
      <dgm:prSet/>
      <dgm:spPr/>
      <dgm:t>
        <a:bodyPr/>
        <a:lstStyle/>
        <a:p>
          <a:endParaRPr lang="en-US"/>
        </a:p>
      </dgm:t>
    </dgm:pt>
    <dgm:pt modelId="{23995A19-60EE-4395-B6C9-388B9B7AC573}" type="sibTrans" cxnId="{8D65705C-3ED2-4DE4-8C5B-5EE8922A610F}">
      <dgm:prSet/>
      <dgm:spPr/>
      <dgm:t>
        <a:bodyPr/>
        <a:lstStyle/>
        <a:p>
          <a:endParaRPr lang="en-US"/>
        </a:p>
      </dgm:t>
    </dgm:pt>
    <dgm:pt modelId="{07ADD902-1795-4D43-AC13-866E64BDC8D8}" type="pres">
      <dgm:prSet presAssocID="{731C4188-7F79-42DA-B1B5-E46889A0C66D}" presName="Name0" presStyleCnt="0">
        <dgm:presLayoutVars>
          <dgm:dir/>
          <dgm:animLvl val="lvl"/>
          <dgm:resizeHandles val="exact"/>
        </dgm:presLayoutVars>
      </dgm:prSet>
      <dgm:spPr/>
      <dgm:t>
        <a:bodyPr/>
        <a:lstStyle/>
        <a:p>
          <a:endParaRPr lang="en-US"/>
        </a:p>
      </dgm:t>
    </dgm:pt>
    <dgm:pt modelId="{E36C9767-2703-4924-84BD-6CC4E6130A28}" type="pres">
      <dgm:prSet presAssocID="{B34397C2-2836-4E47-BC91-33A6DB276826}" presName="boxAndChildren" presStyleCnt="0"/>
      <dgm:spPr/>
    </dgm:pt>
    <dgm:pt modelId="{167ECD7B-7103-4023-AC2E-EDDBD2A7FB94}" type="pres">
      <dgm:prSet presAssocID="{B34397C2-2836-4E47-BC91-33A6DB276826}" presName="parentTextBox" presStyleLbl="node1" presStyleIdx="0" presStyleCnt="3"/>
      <dgm:spPr/>
      <dgm:t>
        <a:bodyPr/>
        <a:lstStyle/>
        <a:p>
          <a:endParaRPr lang="en-US"/>
        </a:p>
      </dgm:t>
    </dgm:pt>
    <dgm:pt modelId="{023CC9DD-D68E-46CC-B208-A0E78C2D2CC0}" type="pres">
      <dgm:prSet presAssocID="{E400B725-1AAA-402F-862D-77803E9A7EBB}" presName="sp" presStyleCnt="0"/>
      <dgm:spPr/>
    </dgm:pt>
    <dgm:pt modelId="{08B09EB1-AC8C-42DC-9C77-F2C7B8CE071A}" type="pres">
      <dgm:prSet presAssocID="{E075A0FD-882D-4275-9AFA-74D990E6FC22}" presName="arrowAndChildren" presStyleCnt="0"/>
      <dgm:spPr/>
    </dgm:pt>
    <dgm:pt modelId="{5435213F-1C9D-4464-92B0-6CC7807FCCC8}" type="pres">
      <dgm:prSet presAssocID="{E075A0FD-882D-4275-9AFA-74D990E6FC22}" presName="parentTextArrow" presStyleLbl="node1" presStyleIdx="1" presStyleCnt="3"/>
      <dgm:spPr/>
      <dgm:t>
        <a:bodyPr/>
        <a:lstStyle/>
        <a:p>
          <a:endParaRPr lang="en-US"/>
        </a:p>
      </dgm:t>
    </dgm:pt>
    <dgm:pt modelId="{61721D01-5F03-4163-AA44-DFD0DEB67C6A}" type="pres">
      <dgm:prSet presAssocID="{7C273248-4B04-46E4-A340-1BF79162981F}" presName="sp" presStyleCnt="0"/>
      <dgm:spPr/>
    </dgm:pt>
    <dgm:pt modelId="{FE8B265A-56C9-4FD1-BABE-F17F1193C25D}" type="pres">
      <dgm:prSet presAssocID="{5D9102C0-BB51-4931-9EF3-A6A1CAB3CA01}" presName="arrowAndChildren" presStyleCnt="0"/>
      <dgm:spPr/>
    </dgm:pt>
    <dgm:pt modelId="{4168EF72-52EF-420F-B4C9-EB310488F483}" type="pres">
      <dgm:prSet presAssocID="{5D9102C0-BB51-4931-9EF3-A6A1CAB3CA01}" presName="parentTextArrow" presStyleLbl="node1" presStyleIdx="2" presStyleCnt="3" custLinFactNeighborY="-47"/>
      <dgm:spPr/>
      <dgm:t>
        <a:bodyPr/>
        <a:lstStyle/>
        <a:p>
          <a:endParaRPr lang="en-US"/>
        </a:p>
      </dgm:t>
    </dgm:pt>
  </dgm:ptLst>
  <dgm:cxnLst>
    <dgm:cxn modelId="{AF92D354-7F13-4A85-B840-E0A0D66A1CFE}" type="presOf" srcId="{731C4188-7F79-42DA-B1B5-E46889A0C66D}" destId="{07ADD902-1795-4D43-AC13-866E64BDC8D8}" srcOrd="0" destOrd="0" presId="urn:microsoft.com/office/officeart/2005/8/layout/process4"/>
    <dgm:cxn modelId="{E47ED36A-25F5-4AA0-9181-9FCBE2D10330}" type="presOf" srcId="{E075A0FD-882D-4275-9AFA-74D990E6FC22}" destId="{5435213F-1C9D-4464-92B0-6CC7807FCCC8}" srcOrd="0" destOrd="0" presId="urn:microsoft.com/office/officeart/2005/8/layout/process4"/>
    <dgm:cxn modelId="{8D65705C-3ED2-4DE4-8C5B-5EE8922A610F}" srcId="{731C4188-7F79-42DA-B1B5-E46889A0C66D}" destId="{B34397C2-2836-4E47-BC91-33A6DB276826}" srcOrd="2" destOrd="0" parTransId="{D6B3A725-106D-4653-89E1-D29A90BFA2D6}" sibTransId="{23995A19-60EE-4395-B6C9-388B9B7AC573}"/>
    <dgm:cxn modelId="{E6EA827B-88D3-4C1A-B2FD-FF214AB33BF9}" srcId="{731C4188-7F79-42DA-B1B5-E46889A0C66D}" destId="{5D9102C0-BB51-4931-9EF3-A6A1CAB3CA01}" srcOrd="0" destOrd="0" parTransId="{8F565B1F-C10C-4D91-AA5A-E88FBEF2E373}" sibTransId="{7C273248-4B04-46E4-A340-1BF79162981F}"/>
    <dgm:cxn modelId="{D4AB26BB-2C7B-4FD8-8828-61F03D9A605B}" type="presOf" srcId="{B34397C2-2836-4E47-BC91-33A6DB276826}" destId="{167ECD7B-7103-4023-AC2E-EDDBD2A7FB94}" srcOrd="0" destOrd="0" presId="urn:microsoft.com/office/officeart/2005/8/layout/process4"/>
    <dgm:cxn modelId="{A57D3C64-95CE-4265-B6CA-F8854AB20654}" type="presOf" srcId="{5D9102C0-BB51-4931-9EF3-A6A1CAB3CA01}" destId="{4168EF72-52EF-420F-B4C9-EB310488F483}" srcOrd="0" destOrd="0" presId="urn:microsoft.com/office/officeart/2005/8/layout/process4"/>
    <dgm:cxn modelId="{483E46E5-A7B8-4483-962A-03F5F4C41138}" srcId="{731C4188-7F79-42DA-B1B5-E46889A0C66D}" destId="{E075A0FD-882D-4275-9AFA-74D990E6FC22}" srcOrd="1" destOrd="0" parTransId="{A51C393E-1FE4-44E8-8D39-7ED829CAC435}" sibTransId="{E400B725-1AAA-402F-862D-77803E9A7EBB}"/>
    <dgm:cxn modelId="{F13D8015-6245-4B7E-BC6D-316F1CDD6329}" type="presParOf" srcId="{07ADD902-1795-4D43-AC13-866E64BDC8D8}" destId="{E36C9767-2703-4924-84BD-6CC4E6130A28}" srcOrd="0" destOrd="0" presId="urn:microsoft.com/office/officeart/2005/8/layout/process4"/>
    <dgm:cxn modelId="{40B32427-55C0-44EB-AC70-56F9E855C8BA}" type="presParOf" srcId="{E36C9767-2703-4924-84BD-6CC4E6130A28}" destId="{167ECD7B-7103-4023-AC2E-EDDBD2A7FB94}" srcOrd="0" destOrd="0" presId="urn:microsoft.com/office/officeart/2005/8/layout/process4"/>
    <dgm:cxn modelId="{A496F9CC-119F-475F-99DE-2E27DFE58AEA}" type="presParOf" srcId="{07ADD902-1795-4D43-AC13-866E64BDC8D8}" destId="{023CC9DD-D68E-46CC-B208-A0E78C2D2CC0}" srcOrd="1" destOrd="0" presId="urn:microsoft.com/office/officeart/2005/8/layout/process4"/>
    <dgm:cxn modelId="{6755DAFE-151B-43D6-B7E9-E01EE6F97A90}" type="presParOf" srcId="{07ADD902-1795-4D43-AC13-866E64BDC8D8}" destId="{08B09EB1-AC8C-42DC-9C77-F2C7B8CE071A}" srcOrd="2" destOrd="0" presId="urn:microsoft.com/office/officeart/2005/8/layout/process4"/>
    <dgm:cxn modelId="{83C5F025-9F22-4A5E-89C9-2061AC9A34BF}" type="presParOf" srcId="{08B09EB1-AC8C-42DC-9C77-F2C7B8CE071A}" destId="{5435213F-1C9D-4464-92B0-6CC7807FCCC8}" srcOrd="0" destOrd="0" presId="urn:microsoft.com/office/officeart/2005/8/layout/process4"/>
    <dgm:cxn modelId="{2A531DC4-C90C-4C96-9F4B-A77F5EAE40BC}" type="presParOf" srcId="{07ADD902-1795-4D43-AC13-866E64BDC8D8}" destId="{61721D01-5F03-4163-AA44-DFD0DEB67C6A}" srcOrd="3" destOrd="0" presId="urn:microsoft.com/office/officeart/2005/8/layout/process4"/>
    <dgm:cxn modelId="{953679D0-77A4-496C-B1DC-416DF7551CAA}" type="presParOf" srcId="{07ADD902-1795-4D43-AC13-866E64BDC8D8}" destId="{FE8B265A-56C9-4FD1-BABE-F17F1193C25D}" srcOrd="4" destOrd="0" presId="urn:microsoft.com/office/officeart/2005/8/layout/process4"/>
    <dgm:cxn modelId="{CDD38293-9D5D-4B7E-B595-980471469735}" type="presParOf" srcId="{FE8B265A-56C9-4FD1-BABE-F17F1193C25D}" destId="{4168EF72-52EF-420F-B4C9-EB310488F483}"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B2A0A0-C1C0-4EA0-83E2-30A8DE82F866}">
      <dsp:nvSpPr>
        <dsp:cNvPr id="0" name=""/>
        <dsp:cNvSpPr/>
      </dsp:nvSpPr>
      <dsp:spPr>
        <a:xfrm>
          <a:off x="-98514" y="349800"/>
          <a:ext cx="1702444" cy="1191711"/>
        </a:xfrm>
        <a:prstGeom prst="chevron">
          <a:avLst/>
        </a:prstGeom>
        <a:solidFill>
          <a:schemeClr val="accent3">
            <a:hueOff val="0"/>
            <a:satOff val="0"/>
            <a:lumOff val="0"/>
            <a:alphaOff val="0"/>
          </a:schemeClr>
        </a:solidFill>
        <a:ln w="9525" cap="flat" cmpd="sng" algn="ctr">
          <a:solidFill>
            <a:schemeClr val="accent3">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vert"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solidFill>
                <a:srgbClr val="FFFFFF"/>
              </a:solidFill>
            </a:rPr>
            <a:t>Insight #1</a:t>
          </a:r>
          <a:endParaRPr lang="en-US" sz="1300" kern="1200" dirty="0">
            <a:solidFill>
              <a:srgbClr val="FFFFFF"/>
            </a:solidFill>
          </a:endParaRPr>
        </a:p>
      </dsp:txBody>
      <dsp:txXfrm rot="-5400000">
        <a:off x="156853" y="690289"/>
        <a:ext cx="1191711" cy="510733"/>
      </dsp:txXfrm>
    </dsp:sp>
    <dsp:sp modelId="{6AE2811A-7A6C-4CF7-8A9E-C0D7DA78AF52}">
      <dsp:nvSpPr>
        <dsp:cNvPr id="0" name=""/>
        <dsp:cNvSpPr/>
      </dsp:nvSpPr>
      <dsp:spPr>
        <a:xfrm rot="5400000">
          <a:off x="3399958" y="-1593211"/>
          <a:ext cx="1106589" cy="4817833"/>
        </a:xfrm>
        <a:prstGeom prst="round2SameRect">
          <a:avLst/>
        </a:prstGeom>
        <a:solidFill>
          <a:srgbClr val="FFFFFF">
            <a:alpha val="90000"/>
          </a:srgbClr>
        </a:solidFill>
        <a:ln w="9525" cap="flat" cmpd="sng" algn="ctr">
          <a:solidFill>
            <a:schemeClr val="accent3">
              <a:hueOff val="0"/>
              <a:satOff val="0"/>
              <a:lumOff val="0"/>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t>Currently, each partner manages own recruitment for the most part.</a:t>
          </a:r>
          <a:endParaRPr lang="en-US" sz="1800" kern="1200" dirty="0"/>
        </a:p>
      </dsp:txBody>
      <dsp:txXfrm rot="-5400000">
        <a:off x="1544337" y="316429"/>
        <a:ext cx="4763814" cy="998551"/>
      </dsp:txXfrm>
    </dsp:sp>
    <dsp:sp modelId="{A3C0D891-670E-4287-8633-D938065282B5}">
      <dsp:nvSpPr>
        <dsp:cNvPr id="0" name=""/>
        <dsp:cNvSpPr/>
      </dsp:nvSpPr>
      <dsp:spPr>
        <a:xfrm>
          <a:off x="-119453" y="1771826"/>
          <a:ext cx="1702444" cy="1191711"/>
        </a:xfrm>
        <a:prstGeom prst="chevron">
          <a:avLst/>
        </a:prstGeom>
        <a:solidFill>
          <a:schemeClr val="accent3">
            <a:hueOff val="5625132"/>
            <a:satOff val="-8440"/>
            <a:lumOff val="-1373"/>
            <a:alphaOff val="0"/>
          </a:schemeClr>
        </a:solidFill>
        <a:ln w="9525" cap="flat" cmpd="sng" algn="ctr">
          <a:solidFill>
            <a:schemeClr val="accent3">
              <a:hueOff val="5625132"/>
              <a:satOff val="-8440"/>
              <a:lumOff val="-1373"/>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vert"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solidFill>
                <a:srgbClr val="FFFFFF"/>
              </a:solidFill>
            </a:rPr>
            <a:t>Insight #2</a:t>
          </a:r>
          <a:endParaRPr lang="en-US" sz="1300" kern="1200" dirty="0">
            <a:solidFill>
              <a:srgbClr val="FFFFFF"/>
            </a:solidFill>
          </a:endParaRPr>
        </a:p>
      </dsp:txBody>
      <dsp:txXfrm rot="-5400000">
        <a:off x="135914" y="2112315"/>
        <a:ext cx="1191711" cy="510733"/>
      </dsp:txXfrm>
    </dsp:sp>
    <dsp:sp modelId="{856CB4E1-E949-42CB-B430-41F62F3F2271}">
      <dsp:nvSpPr>
        <dsp:cNvPr id="0" name=""/>
        <dsp:cNvSpPr/>
      </dsp:nvSpPr>
      <dsp:spPr>
        <a:xfrm rot="5400000">
          <a:off x="3399958" y="-83799"/>
          <a:ext cx="1106589" cy="4817833"/>
        </a:xfrm>
        <a:prstGeom prst="round2SameRect">
          <a:avLst/>
        </a:prstGeom>
        <a:solidFill>
          <a:srgbClr val="FFFFFF">
            <a:alpha val="90000"/>
          </a:srgbClr>
        </a:solidFill>
        <a:ln w="9525" cap="flat" cmpd="sng" algn="ctr">
          <a:solidFill>
            <a:schemeClr val="accent3">
              <a:hueOff val="5625132"/>
              <a:satOff val="-8440"/>
              <a:lumOff val="-1373"/>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t>Employers are used to going to individual partner rather than to the Center as a source.</a:t>
          </a:r>
          <a:endParaRPr lang="en-US" sz="1800" kern="1200" dirty="0"/>
        </a:p>
      </dsp:txBody>
      <dsp:txXfrm rot="-5400000">
        <a:off x="1544337" y="1825841"/>
        <a:ext cx="4763814" cy="998551"/>
      </dsp:txXfrm>
    </dsp:sp>
    <dsp:sp modelId="{2FDC26CC-3017-4F87-B76B-444A9DCFD47A}">
      <dsp:nvSpPr>
        <dsp:cNvPr id="0" name=""/>
        <dsp:cNvSpPr/>
      </dsp:nvSpPr>
      <dsp:spPr>
        <a:xfrm>
          <a:off x="-119453" y="3281237"/>
          <a:ext cx="1702444" cy="1191711"/>
        </a:xfrm>
        <a:prstGeom prst="chevron">
          <a:avLst/>
        </a:prstGeom>
        <a:solidFill>
          <a:schemeClr val="accent3">
            <a:hueOff val="11250264"/>
            <a:satOff val="-16880"/>
            <a:lumOff val="-2745"/>
            <a:alphaOff val="0"/>
          </a:schemeClr>
        </a:solidFill>
        <a:ln w="9525" cap="flat" cmpd="sng" algn="ctr">
          <a:solidFill>
            <a:schemeClr val="accent3">
              <a:hueOff val="11250264"/>
              <a:satOff val="-16880"/>
              <a:lumOff val="-2745"/>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vert" wrap="square" lIns="8255" tIns="8255" rIns="8255" bIns="8255" numCol="1" spcCol="1270" anchor="ctr" anchorCtr="0">
          <a:noAutofit/>
        </a:bodyPr>
        <a:lstStyle/>
        <a:p>
          <a:pPr lvl="0" algn="ctr" defTabSz="577850">
            <a:lnSpc>
              <a:spcPct val="90000"/>
            </a:lnSpc>
            <a:spcBef>
              <a:spcPct val="0"/>
            </a:spcBef>
            <a:spcAft>
              <a:spcPct val="35000"/>
            </a:spcAft>
          </a:pPr>
          <a:r>
            <a:rPr lang="en-US" sz="1300" b="0" kern="1200" dirty="0" smtClean="0">
              <a:solidFill>
                <a:srgbClr val="FFFFFF"/>
              </a:solidFill>
            </a:rPr>
            <a:t>Insight #3</a:t>
          </a:r>
          <a:endParaRPr lang="en-US" sz="1300" b="0" kern="1200" dirty="0">
            <a:solidFill>
              <a:srgbClr val="FFFFFF"/>
            </a:solidFill>
          </a:endParaRPr>
        </a:p>
      </dsp:txBody>
      <dsp:txXfrm rot="-5400000">
        <a:off x="135914" y="3621726"/>
        <a:ext cx="1191711" cy="510733"/>
      </dsp:txXfrm>
    </dsp:sp>
    <dsp:sp modelId="{47593513-9F28-436F-B154-3DFD42BF6F73}">
      <dsp:nvSpPr>
        <dsp:cNvPr id="0" name=""/>
        <dsp:cNvSpPr/>
      </dsp:nvSpPr>
      <dsp:spPr>
        <a:xfrm rot="5400000">
          <a:off x="3399958" y="1425612"/>
          <a:ext cx="1106589" cy="4817833"/>
        </a:xfrm>
        <a:prstGeom prst="round2SameRect">
          <a:avLst/>
        </a:prstGeom>
        <a:solidFill>
          <a:srgbClr val="FFFFFF">
            <a:alpha val="90000"/>
          </a:srgbClr>
        </a:solidFill>
        <a:ln w="9525" cap="flat" cmpd="sng" algn="ctr">
          <a:solidFill>
            <a:schemeClr val="accent3">
              <a:hueOff val="11250264"/>
              <a:satOff val="-16880"/>
              <a:lumOff val="-2745"/>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t>Employer’s comfort level among individual agencies differs within the Centers so partners maintain status quo (not seen as 1 unit/1 team).</a:t>
          </a:r>
          <a:endParaRPr lang="en-US" sz="1800" kern="1200" dirty="0"/>
        </a:p>
      </dsp:txBody>
      <dsp:txXfrm rot="-5400000">
        <a:off x="1544337" y="3335253"/>
        <a:ext cx="4763814" cy="9985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A871EB-4FCC-455E-BFF9-607B6442BAF4}">
      <dsp:nvSpPr>
        <dsp:cNvPr id="0" name=""/>
        <dsp:cNvSpPr/>
      </dsp:nvSpPr>
      <dsp:spPr>
        <a:xfrm rot="5400000">
          <a:off x="5533725" y="-1234288"/>
          <a:ext cx="1296590" cy="4094226"/>
        </a:xfrm>
        <a:prstGeom prst="round2SameRect">
          <a:avLst/>
        </a:prstGeom>
        <a:solidFill>
          <a:schemeClr val="accent5">
            <a:alpha val="40000"/>
          </a:schemeClr>
        </a:solidFill>
        <a:ln w="9525" cap="flat" cmpd="sng" algn="ctr">
          <a:solidFill>
            <a:schemeClr val="accent5">
              <a:tint val="40000"/>
              <a:alpha val="90000"/>
              <a:hueOff val="0"/>
              <a:satOff val="0"/>
              <a:lumOff val="0"/>
              <a:alphaOff val="0"/>
            </a:schemeClr>
          </a:solidFill>
          <a:prstDash val="solid"/>
        </a:ln>
        <a:effectLst>
          <a:outerShdw blurRad="381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smtClean="0">
              <a:solidFill>
                <a:srgbClr val="FF0000"/>
              </a:solidFill>
            </a:rPr>
            <a:t>How might we</a:t>
          </a:r>
          <a:r>
            <a:rPr lang="en-US" sz="2000" kern="1200" dirty="0" smtClean="0">
              <a:solidFill>
                <a:schemeClr val="tx1"/>
              </a:solidFill>
            </a:rPr>
            <a:t> </a:t>
          </a:r>
          <a:r>
            <a:rPr lang="en-US" sz="2000" kern="1200" dirty="0" smtClean="0">
              <a:solidFill>
                <a:srgbClr val="FFFFFF"/>
              </a:solidFill>
            </a:rPr>
            <a:t>tap into the Center’s synergy around recruitment?</a:t>
          </a:r>
          <a:endParaRPr lang="en-US" sz="2000" kern="1200" dirty="0">
            <a:solidFill>
              <a:srgbClr val="FFFFFF"/>
            </a:solidFill>
          </a:endParaRPr>
        </a:p>
      </dsp:txBody>
      <dsp:txXfrm rot="-5400000">
        <a:off x="4134907" y="227824"/>
        <a:ext cx="4030932" cy="1170002"/>
      </dsp:txXfrm>
    </dsp:sp>
    <dsp:sp modelId="{BAE92C1A-79E1-4914-994C-A76C7DE7251D}">
      <dsp:nvSpPr>
        <dsp:cNvPr id="0" name=""/>
        <dsp:cNvSpPr/>
      </dsp:nvSpPr>
      <dsp:spPr>
        <a:xfrm>
          <a:off x="466" y="2455"/>
          <a:ext cx="4134441" cy="1620738"/>
        </a:xfrm>
        <a:prstGeom prst="roundRect">
          <a:avLst/>
        </a:prstGeom>
        <a:solidFill>
          <a:schemeClr val="accent6">
            <a:lumMod val="40000"/>
            <a:lumOff val="60000"/>
          </a:schemeClr>
        </a:solidFill>
        <a:ln>
          <a:noFill/>
        </a:ln>
        <a:effectLst>
          <a:outerShdw blurRad="381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accent1">
                  <a:lumMod val="50000"/>
                </a:schemeClr>
              </a:solidFill>
            </a:rPr>
            <a:t>Insight: Partners need to take advantage of the fact that we can be one source of recruitment thereby taking advantage of the potential synergy.</a:t>
          </a:r>
          <a:endParaRPr lang="en-US" sz="2000" kern="1200" dirty="0">
            <a:solidFill>
              <a:schemeClr val="accent1">
                <a:lumMod val="50000"/>
              </a:schemeClr>
            </a:solidFill>
          </a:endParaRPr>
        </a:p>
      </dsp:txBody>
      <dsp:txXfrm>
        <a:off x="79584" y="81573"/>
        <a:ext cx="3976205" cy="1462502"/>
      </dsp:txXfrm>
    </dsp:sp>
    <dsp:sp modelId="{E42257F8-9868-4818-8A5F-9CB59F1062A0}">
      <dsp:nvSpPr>
        <dsp:cNvPr id="0" name=""/>
        <dsp:cNvSpPr/>
      </dsp:nvSpPr>
      <dsp:spPr>
        <a:xfrm rot="5400000">
          <a:off x="5533725" y="467487"/>
          <a:ext cx="1296590" cy="4094226"/>
        </a:xfrm>
        <a:prstGeom prst="round2SameRect">
          <a:avLst/>
        </a:prstGeom>
        <a:solidFill>
          <a:schemeClr val="accent4">
            <a:alpha val="40000"/>
          </a:schemeClr>
        </a:solidFill>
        <a:ln w="9525" cap="flat" cmpd="sng" algn="ctr">
          <a:solidFill>
            <a:schemeClr val="accent5">
              <a:tint val="40000"/>
              <a:alpha val="90000"/>
              <a:hueOff val="-5370241"/>
              <a:satOff val="24126"/>
              <a:lumOff val="1658"/>
              <a:alphaOff val="0"/>
            </a:schemeClr>
          </a:solidFill>
          <a:prstDash val="solid"/>
        </a:ln>
        <a:effectLst>
          <a:outerShdw blurRad="381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smtClean="0">
              <a:solidFill>
                <a:srgbClr val="FF0000"/>
              </a:solidFill>
            </a:rPr>
            <a:t>How might we</a:t>
          </a:r>
          <a:r>
            <a:rPr lang="en-US" sz="2000" kern="1200" dirty="0" smtClean="0">
              <a:solidFill>
                <a:schemeClr val="tx1"/>
              </a:solidFill>
            </a:rPr>
            <a:t> </a:t>
          </a:r>
          <a:r>
            <a:rPr lang="en-US" sz="2000" kern="1200" dirty="0" smtClean="0">
              <a:solidFill>
                <a:srgbClr val="FFFFFF"/>
              </a:solidFill>
            </a:rPr>
            <a:t>refocus individual partners’ sense of responsibility around recruitment?</a:t>
          </a:r>
          <a:endParaRPr lang="en-US" sz="2000" kern="1200" dirty="0">
            <a:solidFill>
              <a:srgbClr val="FFFFFF"/>
            </a:solidFill>
          </a:endParaRPr>
        </a:p>
      </dsp:txBody>
      <dsp:txXfrm rot="-5400000">
        <a:off x="4134907" y="1929599"/>
        <a:ext cx="4030932" cy="1170002"/>
      </dsp:txXfrm>
    </dsp:sp>
    <dsp:sp modelId="{0DBB4A9B-9A67-435E-8172-7E68DD7FC77B}">
      <dsp:nvSpPr>
        <dsp:cNvPr id="0" name=""/>
        <dsp:cNvSpPr/>
      </dsp:nvSpPr>
      <dsp:spPr>
        <a:xfrm>
          <a:off x="466" y="1704230"/>
          <a:ext cx="4134441" cy="1620738"/>
        </a:xfrm>
        <a:prstGeom prst="roundRect">
          <a:avLst/>
        </a:prstGeom>
        <a:solidFill>
          <a:schemeClr val="accent6">
            <a:lumMod val="40000"/>
            <a:lumOff val="60000"/>
          </a:schemeClr>
        </a:solidFill>
        <a:ln>
          <a:noFill/>
        </a:ln>
        <a:effectLst>
          <a:outerShdw blurRad="381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accent1">
                  <a:lumMod val="50000"/>
                </a:schemeClr>
              </a:solidFill>
            </a:rPr>
            <a:t>Insight: Individual partners don’t see overall picture as their responsibility and a few take the opposite stance.</a:t>
          </a:r>
          <a:endParaRPr lang="en-US" sz="2000" kern="1200" dirty="0">
            <a:solidFill>
              <a:schemeClr val="accent1">
                <a:lumMod val="50000"/>
              </a:schemeClr>
            </a:solidFill>
          </a:endParaRPr>
        </a:p>
      </dsp:txBody>
      <dsp:txXfrm>
        <a:off x="79584" y="1783348"/>
        <a:ext cx="3976205" cy="1462502"/>
      </dsp:txXfrm>
    </dsp:sp>
    <dsp:sp modelId="{DEB87B26-8B9A-47CC-92A0-64E7E8FCC331}">
      <dsp:nvSpPr>
        <dsp:cNvPr id="0" name=""/>
        <dsp:cNvSpPr/>
      </dsp:nvSpPr>
      <dsp:spPr>
        <a:xfrm rot="5400000">
          <a:off x="5533725" y="2169262"/>
          <a:ext cx="1296590" cy="4094226"/>
        </a:xfrm>
        <a:prstGeom prst="round2SameRect">
          <a:avLst/>
        </a:prstGeom>
        <a:solidFill>
          <a:schemeClr val="accent6">
            <a:alpha val="40000"/>
          </a:schemeClr>
        </a:solidFill>
        <a:ln w="9525" cap="flat" cmpd="sng" algn="ctr">
          <a:solidFill>
            <a:schemeClr val="accent5">
              <a:tint val="40000"/>
              <a:alpha val="90000"/>
              <a:hueOff val="-10740482"/>
              <a:satOff val="48253"/>
              <a:lumOff val="3317"/>
              <a:alphaOff val="0"/>
            </a:schemeClr>
          </a:solidFill>
          <a:prstDash val="solid"/>
        </a:ln>
        <a:effectLst>
          <a:outerShdw blurRad="381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smtClean="0">
              <a:solidFill>
                <a:srgbClr val="FF0000"/>
              </a:solidFill>
            </a:rPr>
            <a:t>How might we</a:t>
          </a:r>
          <a:r>
            <a:rPr lang="en-US" sz="2000" kern="1200" dirty="0" smtClean="0">
              <a:solidFill>
                <a:schemeClr val="tx1"/>
              </a:solidFill>
            </a:rPr>
            <a:t> </a:t>
          </a:r>
          <a:r>
            <a:rPr lang="en-US" sz="2000" kern="1200" dirty="0" smtClean="0">
              <a:solidFill>
                <a:srgbClr val="FFFFFF"/>
              </a:solidFill>
            </a:rPr>
            <a:t>foster the employer’s confidence to recruit with any partners within the Center? </a:t>
          </a:r>
          <a:endParaRPr lang="en-US" sz="2000" kern="1200" dirty="0">
            <a:solidFill>
              <a:srgbClr val="FFFFFF"/>
            </a:solidFill>
          </a:endParaRPr>
        </a:p>
      </dsp:txBody>
      <dsp:txXfrm rot="-5400000">
        <a:off x="4134907" y="3631374"/>
        <a:ext cx="4030932" cy="1170002"/>
      </dsp:txXfrm>
    </dsp:sp>
    <dsp:sp modelId="{290646F4-D701-4118-A57D-9066B043A1FA}">
      <dsp:nvSpPr>
        <dsp:cNvPr id="0" name=""/>
        <dsp:cNvSpPr/>
      </dsp:nvSpPr>
      <dsp:spPr>
        <a:xfrm>
          <a:off x="466" y="3406006"/>
          <a:ext cx="4134441" cy="1620738"/>
        </a:xfrm>
        <a:prstGeom prst="roundRect">
          <a:avLst/>
        </a:prstGeom>
        <a:solidFill>
          <a:schemeClr val="accent6">
            <a:lumMod val="40000"/>
            <a:lumOff val="60000"/>
          </a:schemeClr>
        </a:solidFill>
        <a:ln>
          <a:noFill/>
        </a:ln>
        <a:effectLst>
          <a:outerShdw blurRad="381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accent1">
                  <a:lumMod val="50000"/>
                </a:schemeClr>
              </a:solidFill>
            </a:rPr>
            <a:t>Insight: Employer’s comfort level among individual agencies within the Center differs so partners maintain status quo. </a:t>
          </a:r>
          <a:endParaRPr lang="en-US" sz="2000" kern="1200" dirty="0">
            <a:solidFill>
              <a:schemeClr val="accent1">
                <a:lumMod val="50000"/>
              </a:schemeClr>
            </a:solidFill>
          </a:endParaRPr>
        </a:p>
      </dsp:txBody>
      <dsp:txXfrm>
        <a:off x="79584" y="3485124"/>
        <a:ext cx="3976205" cy="14625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7ECD7B-7103-4023-AC2E-EDDBD2A7FB94}">
      <dsp:nvSpPr>
        <dsp:cNvPr id="0" name=""/>
        <dsp:cNvSpPr/>
      </dsp:nvSpPr>
      <dsp:spPr>
        <a:xfrm>
          <a:off x="0" y="3728385"/>
          <a:ext cx="7543800" cy="1223739"/>
        </a:xfrm>
        <a:prstGeom prst="rect">
          <a:avLst/>
        </a:prstGeom>
        <a:solidFill>
          <a:schemeClr val="accent2">
            <a:hueOff val="0"/>
            <a:satOff val="0"/>
            <a:lumOff val="0"/>
            <a:alphaOff val="0"/>
          </a:schemeClr>
        </a:solidFill>
        <a:ln>
          <a:noFill/>
        </a:ln>
        <a:effectLst>
          <a:outerShdw blurRad="381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kern="1200" dirty="0" smtClean="0">
              <a:solidFill>
                <a:srgbClr val="FFFFFF"/>
              </a:solidFill>
            </a:rPr>
            <a:t>We can’t have any impact on the employers until we fulfill #1 and #2 above.</a:t>
          </a:r>
          <a:endParaRPr lang="en-US" sz="2200" kern="1200" dirty="0">
            <a:solidFill>
              <a:srgbClr val="FFFFFF"/>
            </a:solidFill>
          </a:endParaRPr>
        </a:p>
      </dsp:txBody>
      <dsp:txXfrm>
        <a:off x="0" y="3728385"/>
        <a:ext cx="7543800" cy="1223739"/>
      </dsp:txXfrm>
    </dsp:sp>
    <dsp:sp modelId="{5435213F-1C9D-4464-92B0-6CC7807FCCC8}">
      <dsp:nvSpPr>
        <dsp:cNvPr id="0" name=""/>
        <dsp:cNvSpPr/>
      </dsp:nvSpPr>
      <dsp:spPr>
        <a:xfrm rot="10800000">
          <a:off x="0" y="1864630"/>
          <a:ext cx="7543800" cy="1882110"/>
        </a:xfrm>
        <a:prstGeom prst="upArrowCallout">
          <a:avLst/>
        </a:prstGeom>
        <a:solidFill>
          <a:schemeClr val="accent2">
            <a:hueOff val="2340759"/>
            <a:satOff val="-2919"/>
            <a:lumOff val="686"/>
            <a:alphaOff val="0"/>
          </a:schemeClr>
        </a:solidFill>
        <a:ln>
          <a:noFill/>
        </a:ln>
        <a:effectLst>
          <a:outerShdw blurRad="381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kern="1200" dirty="0" smtClean="0">
              <a:solidFill>
                <a:srgbClr val="FFFFFF"/>
              </a:solidFill>
            </a:rPr>
            <a:t>Partners feel a sense of ownership for Employer Services but have no way to channel collaborative efforts.</a:t>
          </a:r>
          <a:endParaRPr lang="en-US" sz="2200" kern="1200" dirty="0">
            <a:solidFill>
              <a:srgbClr val="FFFFFF"/>
            </a:solidFill>
          </a:endParaRPr>
        </a:p>
      </dsp:txBody>
      <dsp:txXfrm rot="10800000">
        <a:off x="0" y="1864630"/>
        <a:ext cx="7543800" cy="1222939"/>
      </dsp:txXfrm>
    </dsp:sp>
    <dsp:sp modelId="{4168EF72-52EF-420F-B4C9-EB310488F483}">
      <dsp:nvSpPr>
        <dsp:cNvPr id="0" name=""/>
        <dsp:cNvSpPr/>
      </dsp:nvSpPr>
      <dsp:spPr>
        <a:xfrm rot="10800000">
          <a:off x="0" y="0"/>
          <a:ext cx="7543800" cy="1882110"/>
        </a:xfrm>
        <a:prstGeom prst="upArrowCallout">
          <a:avLst/>
        </a:prstGeom>
        <a:solidFill>
          <a:schemeClr val="accent2">
            <a:hueOff val="4681519"/>
            <a:satOff val="-5839"/>
            <a:lumOff val="1373"/>
            <a:alphaOff val="0"/>
          </a:schemeClr>
        </a:solidFill>
        <a:ln>
          <a:noFill/>
        </a:ln>
        <a:effectLst>
          <a:outerShdw blurRad="381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kern="1200" dirty="0" smtClean="0">
              <a:solidFill>
                <a:srgbClr val="FFFFFF"/>
              </a:solidFill>
            </a:rPr>
            <a:t>Partners already have strong interpersonal relationships, a good foundation to start on...Need to bring them together and work as ‘One team’.</a:t>
          </a:r>
          <a:endParaRPr lang="en-US" sz="2200" kern="1200" dirty="0">
            <a:solidFill>
              <a:srgbClr val="FFFFFF"/>
            </a:solidFill>
          </a:endParaRPr>
        </a:p>
      </dsp:txBody>
      <dsp:txXfrm rot="10800000">
        <a:off x="0" y="0"/>
        <a:ext cx="7543800" cy="1222939"/>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image" Target="../media/image4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A92A24-2C84-4BC6-A81C-600C451F39FE}" type="datetimeFigureOut">
              <a:rPr lang="en-US" smtClean="0"/>
              <a:t>10/20/2015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6D953C-8ED4-4F75-ABDE-1D37A65A9DAD}" type="slidenum">
              <a:rPr lang="en-US" smtClean="0"/>
              <a:t>‹#›</a:t>
            </a:fld>
            <a:endParaRPr lang="en-US"/>
          </a:p>
        </p:txBody>
      </p:sp>
    </p:spTree>
    <p:extLst>
      <p:ext uri="{BB962C8B-B14F-4D97-AF65-F5344CB8AC3E}">
        <p14:creationId xmlns:p14="http://schemas.microsoft.com/office/powerpoint/2010/main" val="10704431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3" name="Shape 73"/>
          <p:cNvSpPr>
            <a:spLocks noGrp="1" noRot="1" noChangeAspect="1"/>
          </p:cNvSpPr>
          <p:nvPr>
            <p:ph type="sldImg"/>
          </p:nvPr>
        </p:nvSpPr>
        <p:spPr>
          <a:xfrm>
            <a:off x="1143000" y="685800"/>
            <a:ext cx="4572000" cy="3429000"/>
          </a:xfrm>
          <a:prstGeom prst="rect">
            <a:avLst/>
          </a:prstGeom>
        </p:spPr>
        <p:txBody>
          <a:bodyPr/>
          <a:lstStyle/>
          <a:p>
            <a:pPr lvl="0"/>
            <a:endParaRPr dirty="0"/>
          </a:p>
        </p:txBody>
      </p:sp>
      <p:sp>
        <p:nvSpPr>
          <p:cNvPr id="74" name="Shape 74"/>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293231317"/>
      </p:ext>
    </p:extLst>
  </p:cSld>
  <p:clrMap bg1="lt1" tx1="dk1" bg2="lt2" tx2="dk2" accent1="accent1" accent2="accent2" accent3="accent3" accent4="accent4" accent5="accent5" accent6="accent6" hlink="hlink" folHlink="folHlink"/>
  <p:notesStyle>
    <a:lvl1pPr defTabSz="457200">
      <a:lnSpc>
        <a:spcPct val="117999"/>
      </a:lnSpc>
      <a:defRPr sz="2200">
        <a:latin typeface="+mj-lt"/>
        <a:ea typeface="+mj-ea"/>
        <a:cs typeface="+mj-cs"/>
        <a:sym typeface="Helvetica Neue"/>
      </a:defRPr>
    </a:lvl1pPr>
    <a:lvl2pPr indent="228600" defTabSz="457200">
      <a:lnSpc>
        <a:spcPct val="117999"/>
      </a:lnSpc>
      <a:defRPr sz="2200">
        <a:latin typeface="+mj-lt"/>
        <a:ea typeface="+mj-ea"/>
        <a:cs typeface="+mj-cs"/>
        <a:sym typeface="Helvetica Neue"/>
      </a:defRPr>
    </a:lvl2pPr>
    <a:lvl3pPr indent="457200" defTabSz="457200">
      <a:lnSpc>
        <a:spcPct val="117999"/>
      </a:lnSpc>
      <a:defRPr sz="2200">
        <a:latin typeface="+mj-lt"/>
        <a:ea typeface="+mj-ea"/>
        <a:cs typeface="+mj-cs"/>
        <a:sym typeface="Helvetica Neue"/>
      </a:defRPr>
    </a:lvl3pPr>
    <a:lvl4pPr indent="685800" defTabSz="457200">
      <a:lnSpc>
        <a:spcPct val="117999"/>
      </a:lnSpc>
      <a:defRPr sz="2200">
        <a:latin typeface="+mj-lt"/>
        <a:ea typeface="+mj-ea"/>
        <a:cs typeface="+mj-cs"/>
        <a:sym typeface="Helvetica Neue"/>
      </a:defRPr>
    </a:lvl4pPr>
    <a:lvl5pPr indent="914400" defTabSz="457200">
      <a:lnSpc>
        <a:spcPct val="117999"/>
      </a:lnSpc>
      <a:defRPr sz="2200">
        <a:latin typeface="+mj-lt"/>
        <a:ea typeface="+mj-ea"/>
        <a:cs typeface="+mj-cs"/>
        <a:sym typeface="Helvetica Neue"/>
      </a:defRPr>
    </a:lvl5pPr>
    <a:lvl6pPr indent="1143000" defTabSz="457200">
      <a:lnSpc>
        <a:spcPct val="117999"/>
      </a:lnSpc>
      <a:defRPr sz="2200">
        <a:latin typeface="+mj-lt"/>
        <a:ea typeface="+mj-ea"/>
        <a:cs typeface="+mj-cs"/>
        <a:sym typeface="Helvetica Neue"/>
      </a:defRPr>
    </a:lvl6pPr>
    <a:lvl7pPr indent="1371600" defTabSz="457200">
      <a:lnSpc>
        <a:spcPct val="117999"/>
      </a:lnSpc>
      <a:defRPr sz="2200">
        <a:latin typeface="+mj-lt"/>
        <a:ea typeface="+mj-ea"/>
        <a:cs typeface="+mj-cs"/>
        <a:sym typeface="Helvetica Neue"/>
      </a:defRPr>
    </a:lvl7pPr>
    <a:lvl8pPr indent="1600200" defTabSz="457200">
      <a:lnSpc>
        <a:spcPct val="117999"/>
      </a:lnSpc>
      <a:defRPr sz="2200">
        <a:latin typeface="+mj-lt"/>
        <a:ea typeface="+mj-ea"/>
        <a:cs typeface="+mj-cs"/>
        <a:sym typeface="Helvetica Neue"/>
      </a:defRPr>
    </a:lvl8pPr>
    <a:lvl9pPr indent="1828800" defTabSz="45720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11430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ln>
            <a:solidFill>
              <a:srgbClr val="6699FF"/>
            </a:solidFill>
            <a:miter lim="800000"/>
            <a:headEnd/>
            <a:tailEnd/>
          </a:ln>
          <a:extLst>
            <a:ext uri="{909E8E84-426E-40DD-AFC4-6F175D3DCCD1}">
              <a14:hiddenFill xmlns:a14="http://schemas.microsoft.com/office/drawing/2010/main">
                <a:solidFill>
                  <a:srgbClr val="FFFFFF"/>
                </a:solidFill>
              </a14:hiddenFill>
            </a:ext>
          </a:extLst>
        </p:spPr>
        <p:txBody>
          <a:bodyPr wrap="square" numCol="1" anchor="t" anchorCtr="0" compatLnSpc="1">
            <a:prstTxWarp prst="textNoShape">
              <a:avLst/>
            </a:prstTxWarp>
          </a:bodyPr>
          <a:lstStyle/>
          <a:p>
            <a:pPr eaLnBrk="1" hangingPunct="1">
              <a:spcBef>
                <a:spcPct val="0"/>
              </a:spcBef>
            </a:pPr>
            <a:endParaRPr lang="en-US" altLang="en-US" b="1" dirty="0" smtClean="0">
              <a:solidFill>
                <a:srgbClr val="FF0000"/>
              </a:solidFill>
            </a:endParaRPr>
          </a:p>
        </p:txBody>
      </p:sp>
      <p:sp>
        <p:nvSpPr>
          <p:cNvPr id="27652" name="Slide Number Placeholder 3"/>
          <p:cNvSpPr>
            <a:spLocks noGrp="1"/>
          </p:cNvSpPr>
          <p:nvPr>
            <p:ph type="sldNum" sz="quarter" idx="5"/>
          </p:nvPr>
        </p:nvSpPr>
        <p:spPr bwMode="auto">
          <a:xfrm>
            <a:off x="3970338" y="8829675"/>
            <a:ext cx="3038475"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C43F28F-1338-4406-9BE4-3FED1B5E46B9}" type="slidenum">
              <a:rPr lang="en-US" altLang="en-US"/>
              <a:pPr eaLnBrk="1" hangingPunct="1"/>
              <a:t>10</a:t>
            </a:fld>
            <a:endParaRPr lang="en-US" altLang="en-US"/>
          </a:p>
        </p:txBody>
      </p:sp>
    </p:spTree>
    <p:extLst>
      <p:ext uri="{BB962C8B-B14F-4D97-AF65-F5344CB8AC3E}">
        <p14:creationId xmlns:p14="http://schemas.microsoft.com/office/powerpoint/2010/main" val="26847535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b="1" u="sng" dirty="0" smtClean="0">
              <a:solidFill>
                <a:srgbClr val="FF0000"/>
              </a:solidFill>
            </a:endParaRPr>
          </a:p>
        </p:txBody>
      </p:sp>
      <p:sp>
        <p:nvSpPr>
          <p:cNvPr id="36868" name="Slide Number Placeholder 3"/>
          <p:cNvSpPr>
            <a:spLocks noGrp="1"/>
          </p:cNvSpPr>
          <p:nvPr>
            <p:ph type="sldNum" sz="quarter" idx="5"/>
          </p:nvPr>
        </p:nvSpPr>
        <p:spPr bwMode="auto">
          <a:xfrm>
            <a:off x="3970338" y="8829675"/>
            <a:ext cx="3038475"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4A6C9E1-0A95-44B4-AE01-0DA4FE040703}" type="slidenum">
              <a:rPr lang="en-US" altLang="en-US"/>
              <a:pPr eaLnBrk="1" hangingPunct="1"/>
              <a:t>19</a:t>
            </a:fld>
            <a:endParaRPr lang="en-US" altLang="en-US"/>
          </a:p>
        </p:txBody>
      </p:sp>
    </p:spTree>
    <p:extLst>
      <p:ext uri="{BB962C8B-B14F-4D97-AF65-F5344CB8AC3E}">
        <p14:creationId xmlns:p14="http://schemas.microsoft.com/office/powerpoint/2010/main" val="12776194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b="1" u="sng" dirty="0" smtClean="0">
              <a:solidFill>
                <a:srgbClr val="FF0000"/>
              </a:solidFill>
            </a:endParaRPr>
          </a:p>
        </p:txBody>
      </p:sp>
      <p:sp>
        <p:nvSpPr>
          <p:cNvPr id="37892" name="Slide Number Placeholder 3"/>
          <p:cNvSpPr>
            <a:spLocks noGrp="1"/>
          </p:cNvSpPr>
          <p:nvPr>
            <p:ph type="sldNum" sz="quarter" idx="5"/>
          </p:nvPr>
        </p:nvSpPr>
        <p:spPr bwMode="auto">
          <a:xfrm>
            <a:off x="3970338" y="8829675"/>
            <a:ext cx="3038475"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38ED72F-9962-4032-8071-E1F81BAB0D1E}" type="slidenum">
              <a:rPr lang="en-US" altLang="en-US"/>
              <a:pPr eaLnBrk="1" hangingPunct="1"/>
              <a:t>20</a:t>
            </a:fld>
            <a:endParaRPr lang="en-US" altLang="en-US"/>
          </a:p>
        </p:txBody>
      </p:sp>
    </p:spTree>
    <p:extLst>
      <p:ext uri="{BB962C8B-B14F-4D97-AF65-F5344CB8AC3E}">
        <p14:creationId xmlns:p14="http://schemas.microsoft.com/office/powerpoint/2010/main" val="25559975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b="1" u="sng" dirty="0" smtClean="0">
              <a:solidFill>
                <a:srgbClr val="FF0000"/>
              </a:solidFill>
            </a:endParaRPr>
          </a:p>
        </p:txBody>
      </p:sp>
      <p:sp>
        <p:nvSpPr>
          <p:cNvPr id="38916" name="Slide Number Placeholder 3"/>
          <p:cNvSpPr>
            <a:spLocks noGrp="1"/>
          </p:cNvSpPr>
          <p:nvPr>
            <p:ph type="sldNum" sz="quarter" idx="5"/>
          </p:nvPr>
        </p:nvSpPr>
        <p:spPr bwMode="auto">
          <a:xfrm>
            <a:off x="3970338" y="8829675"/>
            <a:ext cx="3038475"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1AD239E-9B31-4CE8-B066-A3A314757C5D}" type="slidenum">
              <a:rPr lang="en-US" altLang="en-US"/>
              <a:pPr eaLnBrk="1" hangingPunct="1"/>
              <a:t>21</a:t>
            </a:fld>
            <a:endParaRPr lang="en-US" altLang="en-US"/>
          </a:p>
        </p:txBody>
      </p:sp>
    </p:spTree>
    <p:extLst>
      <p:ext uri="{BB962C8B-B14F-4D97-AF65-F5344CB8AC3E}">
        <p14:creationId xmlns:p14="http://schemas.microsoft.com/office/powerpoint/2010/main" val="418906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b="1" u="sng" dirty="0" smtClean="0">
              <a:solidFill>
                <a:srgbClr val="FF0000"/>
              </a:solidFill>
            </a:endParaRPr>
          </a:p>
        </p:txBody>
      </p:sp>
      <p:sp>
        <p:nvSpPr>
          <p:cNvPr id="39940" name="Slide Number Placeholder 3"/>
          <p:cNvSpPr>
            <a:spLocks noGrp="1"/>
          </p:cNvSpPr>
          <p:nvPr>
            <p:ph type="sldNum" sz="quarter" idx="5"/>
          </p:nvPr>
        </p:nvSpPr>
        <p:spPr bwMode="auto">
          <a:xfrm>
            <a:off x="3970338" y="8829675"/>
            <a:ext cx="3038475"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ADEE0CB-0439-4A84-9B15-F5CC1B24F7AD}" type="slidenum">
              <a:rPr lang="en-US" altLang="en-US"/>
              <a:pPr eaLnBrk="1" hangingPunct="1"/>
              <a:t>22</a:t>
            </a:fld>
            <a:endParaRPr lang="en-US" altLang="en-US"/>
          </a:p>
        </p:txBody>
      </p:sp>
    </p:spTree>
    <p:extLst>
      <p:ext uri="{BB962C8B-B14F-4D97-AF65-F5344CB8AC3E}">
        <p14:creationId xmlns:p14="http://schemas.microsoft.com/office/powerpoint/2010/main" val="26503147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b="1" u="sng" dirty="0" smtClean="0">
              <a:solidFill>
                <a:srgbClr val="FF0000"/>
              </a:solidFill>
            </a:endParaRPr>
          </a:p>
        </p:txBody>
      </p:sp>
      <p:sp>
        <p:nvSpPr>
          <p:cNvPr id="40964" name="Slide Number Placeholder 3"/>
          <p:cNvSpPr>
            <a:spLocks noGrp="1"/>
          </p:cNvSpPr>
          <p:nvPr>
            <p:ph type="sldNum" sz="quarter" idx="5"/>
          </p:nvPr>
        </p:nvSpPr>
        <p:spPr bwMode="auto">
          <a:xfrm>
            <a:off x="3970338" y="8829675"/>
            <a:ext cx="3038475"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8B637D5-A1D6-44B7-B03F-E2A801634EA3}" type="slidenum">
              <a:rPr lang="en-US" altLang="en-US"/>
              <a:pPr eaLnBrk="1" hangingPunct="1"/>
              <a:t>23</a:t>
            </a:fld>
            <a:endParaRPr lang="en-US" altLang="en-US"/>
          </a:p>
        </p:txBody>
      </p:sp>
    </p:spTree>
    <p:extLst>
      <p:ext uri="{BB962C8B-B14F-4D97-AF65-F5344CB8AC3E}">
        <p14:creationId xmlns:p14="http://schemas.microsoft.com/office/powerpoint/2010/main" val="13152253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smtClean="0"/>
          </a:p>
        </p:txBody>
      </p:sp>
      <p:sp>
        <p:nvSpPr>
          <p:cNvPr id="41988" name="Slide Number Placeholder 3"/>
          <p:cNvSpPr>
            <a:spLocks noGrp="1"/>
          </p:cNvSpPr>
          <p:nvPr>
            <p:ph type="sldNum" sz="quarter" idx="5"/>
          </p:nvPr>
        </p:nvSpPr>
        <p:spPr bwMode="auto">
          <a:xfrm>
            <a:off x="3970338" y="8829675"/>
            <a:ext cx="3038475"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BA7D5AE-F3FA-4AC3-860D-5CA17724D96D}" type="slidenum">
              <a:rPr lang="en-US" altLang="en-US"/>
              <a:pPr eaLnBrk="1" hangingPunct="1"/>
              <a:t>24</a:t>
            </a:fld>
            <a:endParaRPr lang="en-US" altLang="en-US"/>
          </a:p>
        </p:txBody>
      </p:sp>
    </p:spTree>
    <p:extLst>
      <p:ext uri="{BB962C8B-B14F-4D97-AF65-F5344CB8AC3E}">
        <p14:creationId xmlns:p14="http://schemas.microsoft.com/office/powerpoint/2010/main" val="19844705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b="1" u="sng" dirty="0" smtClean="0">
              <a:solidFill>
                <a:srgbClr val="FF0000"/>
              </a:solidFill>
            </a:endParaRPr>
          </a:p>
        </p:txBody>
      </p:sp>
      <p:sp>
        <p:nvSpPr>
          <p:cNvPr id="43012" name="Slide Number Placeholder 3"/>
          <p:cNvSpPr>
            <a:spLocks noGrp="1"/>
          </p:cNvSpPr>
          <p:nvPr>
            <p:ph type="sldNum" sz="quarter" idx="5"/>
          </p:nvPr>
        </p:nvSpPr>
        <p:spPr bwMode="auto">
          <a:xfrm>
            <a:off x="3970338" y="8829675"/>
            <a:ext cx="3038475"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3B242DB-2E4C-4798-BA8F-73E90964749E}" type="slidenum">
              <a:rPr lang="en-US" altLang="en-US"/>
              <a:pPr eaLnBrk="1" hangingPunct="1"/>
              <a:t>25</a:t>
            </a:fld>
            <a:endParaRPr lang="en-US" altLang="en-US"/>
          </a:p>
        </p:txBody>
      </p:sp>
    </p:spTree>
    <p:extLst>
      <p:ext uri="{BB962C8B-B14F-4D97-AF65-F5344CB8AC3E}">
        <p14:creationId xmlns:p14="http://schemas.microsoft.com/office/powerpoint/2010/main" val="26013875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fld id="{5416B798-F1F5-40BD-8C48-74B6DD3A6A01}" type="slidenum">
              <a:rPr lang="en-US" smtClean="0">
                <a:solidFill>
                  <a:prstClr val="black"/>
                </a:solidFill>
                <a:latin typeface="Calibri"/>
              </a:rPr>
              <a:pPr/>
              <a:t>27</a:t>
            </a:fld>
            <a:endParaRPr lang="en-US" dirty="0">
              <a:solidFill>
                <a:prstClr val="black"/>
              </a:solidFill>
              <a:latin typeface="Calibri"/>
            </a:endParaRPr>
          </a:p>
        </p:txBody>
      </p:sp>
    </p:spTree>
    <p:extLst>
      <p:ext uri="{BB962C8B-B14F-4D97-AF65-F5344CB8AC3E}">
        <p14:creationId xmlns:p14="http://schemas.microsoft.com/office/powerpoint/2010/main" val="11144456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fld id="{5416B798-F1F5-40BD-8C48-74B6DD3A6A01}" type="slidenum">
              <a:rPr lang="en-US" smtClean="0">
                <a:solidFill>
                  <a:prstClr val="black"/>
                </a:solidFill>
                <a:latin typeface="Calibri"/>
              </a:rPr>
              <a:pPr/>
              <a:t>28</a:t>
            </a:fld>
            <a:endParaRPr lang="en-US" dirty="0">
              <a:solidFill>
                <a:prstClr val="black"/>
              </a:solidFill>
              <a:latin typeface="Calibri"/>
            </a:endParaRPr>
          </a:p>
        </p:txBody>
      </p:sp>
    </p:spTree>
    <p:extLst>
      <p:ext uri="{BB962C8B-B14F-4D97-AF65-F5344CB8AC3E}">
        <p14:creationId xmlns:p14="http://schemas.microsoft.com/office/powerpoint/2010/main" val="16666041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fld id="{5416B798-F1F5-40BD-8C48-74B6DD3A6A01}" type="slidenum">
              <a:rPr lang="en-US" smtClean="0">
                <a:solidFill>
                  <a:prstClr val="black"/>
                </a:solidFill>
                <a:latin typeface="Calibri"/>
              </a:rPr>
              <a:pPr/>
              <a:t>29</a:t>
            </a:fld>
            <a:endParaRPr lang="en-US" dirty="0">
              <a:solidFill>
                <a:prstClr val="black"/>
              </a:solidFill>
              <a:latin typeface="Calibri"/>
            </a:endParaRPr>
          </a:p>
        </p:txBody>
      </p:sp>
    </p:spTree>
    <p:extLst>
      <p:ext uri="{BB962C8B-B14F-4D97-AF65-F5344CB8AC3E}">
        <p14:creationId xmlns:p14="http://schemas.microsoft.com/office/powerpoint/2010/main" val="1998792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b="1" u="sng" dirty="0" smtClean="0">
              <a:solidFill>
                <a:srgbClr val="FF0000"/>
              </a:solidFill>
            </a:endParaRPr>
          </a:p>
        </p:txBody>
      </p:sp>
      <p:sp>
        <p:nvSpPr>
          <p:cNvPr id="28676" name="Slide Number Placeholder 3"/>
          <p:cNvSpPr>
            <a:spLocks noGrp="1"/>
          </p:cNvSpPr>
          <p:nvPr>
            <p:ph type="sldNum" sz="quarter" idx="5"/>
          </p:nvPr>
        </p:nvSpPr>
        <p:spPr bwMode="auto">
          <a:xfrm>
            <a:off x="3970338" y="8829675"/>
            <a:ext cx="3038475"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E5E12B9-802E-4685-B43A-FD6D584A884F}" type="slidenum">
              <a:rPr lang="en-US" altLang="en-US"/>
              <a:pPr eaLnBrk="1" hangingPunct="1"/>
              <a:t>11</a:t>
            </a:fld>
            <a:endParaRPr lang="en-US" altLang="en-US"/>
          </a:p>
        </p:txBody>
      </p:sp>
    </p:spTree>
    <p:extLst>
      <p:ext uri="{BB962C8B-B14F-4D97-AF65-F5344CB8AC3E}">
        <p14:creationId xmlns:p14="http://schemas.microsoft.com/office/powerpoint/2010/main" val="16036594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fld id="{5416B798-F1F5-40BD-8C48-74B6DD3A6A01}" type="slidenum">
              <a:rPr lang="en-US" smtClean="0">
                <a:solidFill>
                  <a:prstClr val="black"/>
                </a:solidFill>
                <a:latin typeface="Calibri"/>
              </a:rPr>
              <a:pPr/>
              <a:t>30</a:t>
            </a:fld>
            <a:endParaRPr lang="en-US" dirty="0">
              <a:solidFill>
                <a:prstClr val="black"/>
              </a:solidFill>
              <a:latin typeface="Calibri"/>
            </a:endParaRPr>
          </a:p>
        </p:txBody>
      </p:sp>
    </p:spTree>
    <p:extLst>
      <p:ext uri="{BB962C8B-B14F-4D97-AF65-F5344CB8AC3E}">
        <p14:creationId xmlns:p14="http://schemas.microsoft.com/office/powerpoint/2010/main" val="19831103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fld id="{5416B798-F1F5-40BD-8C48-74B6DD3A6A01}" type="slidenum">
              <a:rPr lang="en-US" smtClean="0">
                <a:solidFill>
                  <a:prstClr val="black"/>
                </a:solidFill>
                <a:latin typeface="Calibri"/>
              </a:rPr>
              <a:pPr/>
              <a:t>31</a:t>
            </a:fld>
            <a:endParaRPr lang="en-US" dirty="0">
              <a:solidFill>
                <a:prstClr val="black"/>
              </a:solidFill>
              <a:latin typeface="Calibri"/>
            </a:endParaRPr>
          </a:p>
        </p:txBody>
      </p:sp>
    </p:spTree>
    <p:extLst>
      <p:ext uri="{BB962C8B-B14F-4D97-AF65-F5344CB8AC3E}">
        <p14:creationId xmlns:p14="http://schemas.microsoft.com/office/powerpoint/2010/main" val="9845155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fld id="{5416B798-F1F5-40BD-8C48-74B6DD3A6A01}" type="slidenum">
              <a:rPr lang="en-US" smtClean="0">
                <a:solidFill>
                  <a:prstClr val="black"/>
                </a:solidFill>
                <a:latin typeface="Calibri"/>
              </a:rPr>
              <a:pPr/>
              <a:t>32</a:t>
            </a:fld>
            <a:endParaRPr lang="en-US" dirty="0">
              <a:solidFill>
                <a:prstClr val="black"/>
              </a:solidFill>
              <a:latin typeface="Calibri"/>
            </a:endParaRPr>
          </a:p>
        </p:txBody>
      </p:sp>
    </p:spTree>
    <p:extLst>
      <p:ext uri="{BB962C8B-B14F-4D97-AF65-F5344CB8AC3E}">
        <p14:creationId xmlns:p14="http://schemas.microsoft.com/office/powerpoint/2010/main" val="38808480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fld id="{5416B798-F1F5-40BD-8C48-74B6DD3A6A01}" type="slidenum">
              <a:rPr lang="en-US" smtClean="0">
                <a:solidFill>
                  <a:prstClr val="black"/>
                </a:solidFill>
                <a:latin typeface="Calibri"/>
              </a:rPr>
              <a:pPr/>
              <a:t>33</a:t>
            </a:fld>
            <a:endParaRPr lang="en-US" dirty="0">
              <a:solidFill>
                <a:prstClr val="black"/>
              </a:solidFill>
              <a:latin typeface="Calibri"/>
            </a:endParaRPr>
          </a:p>
        </p:txBody>
      </p:sp>
    </p:spTree>
    <p:extLst>
      <p:ext uri="{BB962C8B-B14F-4D97-AF65-F5344CB8AC3E}">
        <p14:creationId xmlns:p14="http://schemas.microsoft.com/office/powerpoint/2010/main" val="36348351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fld id="{5416B798-F1F5-40BD-8C48-74B6DD3A6A01}" type="slidenum">
              <a:rPr lang="en-US" smtClean="0">
                <a:solidFill>
                  <a:prstClr val="black"/>
                </a:solidFill>
                <a:latin typeface="Calibri"/>
              </a:rPr>
              <a:pPr/>
              <a:t>34</a:t>
            </a:fld>
            <a:endParaRPr lang="en-US" dirty="0">
              <a:solidFill>
                <a:prstClr val="black"/>
              </a:solidFill>
              <a:latin typeface="Calibri"/>
            </a:endParaRPr>
          </a:p>
        </p:txBody>
      </p:sp>
    </p:spTree>
    <p:extLst>
      <p:ext uri="{BB962C8B-B14F-4D97-AF65-F5344CB8AC3E}">
        <p14:creationId xmlns:p14="http://schemas.microsoft.com/office/powerpoint/2010/main" val="34083674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smtClean="0"/>
          </a:p>
        </p:txBody>
      </p:sp>
      <p:sp>
        <p:nvSpPr>
          <p:cNvPr id="29700" name="Slide Number Placeholder 3"/>
          <p:cNvSpPr>
            <a:spLocks noGrp="1"/>
          </p:cNvSpPr>
          <p:nvPr>
            <p:ph type="sldNum" sz="quarter" idx="5"/>
          </p:nvPr>
        </p:nvSpPr>
        <p:spPr bwMode="auto">
          <a:xfrm>
            <a:off x="3970338" y="8829675"/>
            <a:ext cx="3038475"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22C9BC2-3F37-4EC6-9CED-C6709257030B}" type="slidenum">
              <a:rPr lang="en-US" altLang="en-US"/>
              <a:pPr eaLnBrk="1" hangingPunct="1"/>
              <a:t>12</a:t>
            </a:fld>
            <a:endParaRPr lang="en-US" altLang="en-US"/>
          </a:p>
        </p:txBody>
      </p:sp>
    </p:spTree>
    <p:extLst>
      <p:ext uri="{BB962C8B-B14F-4D97-AF65-F5344CB8AC3E}">
        <p14:creationId xmlns:p14="http://schemas.microsoft.com/office/powerpoint/2010/main" val="795418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b="1" u="sng" dirty="0" smtClean="0">
              <a:solidFill>
                <a:srgbClr val="FF0000"/>
              </a:solidFill>
            </a:endParaRPr>
          </a:p>
        </p:txBody>
      </p:sp>
      <p:sp>
        <p:nvSpPr>
          <p:cNvPr id="30724" name="Slide Number Placeholder 3"/>
          <p:cNvSpPr>
            <a:spLocks noGrp="1"/>
          </p:cNvSpPr>
          <p:nvPr>
            <p:ph type="sldNum" sz="quarter" idx="5"/>
          </p:nvPr>
        </p:nvSpPr>
        <p:spPr bwMode="auto">
          <a:xfrm>
            <a:off x="3970338" y="8829675"/>
            <a:ext cx="3038475"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298160D-9430-4EAC-9087-498A200C39BD}" type="slidenum">
              <a:rPr lang="en-US" altLang="en-US"/>
              <a:pPr eaLnBrk="1" hangingPunct="1"/>
              <a:t>13</a:t>
            </a:fld>
            <a:endParaRPr lang="en-US" altLang="en-US"/>
          </a:p>
        </p:txBody>
      </p:sp>
    </p:spTree>
    <p:extLst>
      <p:ext uri="{BB962C8B-B14F-4D97-AF65-F5344CB8AC3E}">
        <p14:creationId xmlns:p14="http://schemas.microsoft.com/office/powerpoint/2010/main" val="712386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b="1" u="sng" dirty="0" smtClean="0">
              <a:solidFill>
                <a:srgbClr val="FF0000"/>
              </a:solidFill>
            </a:endParaRPr>
          </a:p>
        </p:txBody>
      </p:sp>
      <p:sp>
        <p:nvSpPr>
          <p:cNvPr id="31748" name="Slide Number Placeholder 3"/>
          <p:cNvSpPr>
            <a:spLocks noGrp="1"/>
          </p:cNvSpPr>
          <p:nvPr>
            <p:ph type="sldNum" sz="quarter" idx="5"/>
          </p:nvPr>
        </p:nvSpPr>
        <p:spPr bwMode="auto">
          <a:xfrm>
            <a:off x="3970338" y="8829675"/>
            <a:ext cx="3038475"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DA56BAD-AA07-4303-A364-E9256FCA1094}" type="slidenum">
              <a:rPr lang="en-US" altLang="en-US"/>
              <a:pPr eaLnBrk="1" hangingPunct="1"/>
              <a:t>14</a:t>
            </a:fld>
            <a:endParaRPr lang="en-US" altLang="en-US"/>
          </a:p>
        </p:txBody>
      </p:sp>
    </p:spTree>
    <p:extLst>
      <p:ext uri="{BB962C8B-B14F-4D97-AF65-F5344CB8AC3E}">
        <p14:creationId xmlns:p14="http://schemas.microsoft.com/office/powerpoint/2010/main" val="31685204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b="1" u="sng" dirty="0" smtClean="0">
              <a:solidFill>
                <a:srgbClr val="FF0000"/>
              </a:solidFill>
            </a:endParaRPr>
          </a:p>
        </p:txBody>
      </p:sp>
      <p:sp>
        <p:nvSpPr>
          <p:cNvPr id="32772" name="Slide Number Placeholder 3"/>
          <p:cNvSpPr>
            <a:spLocks noGrp="1"/>
          </p:cNvSpPr>
          <p:nvPr>
            <p:ph type="sldNum" sz="quarter" idx="5"/>
          </p:nvPr>
        </p:nvSpPr>
        <p:spPr bwMode="auto">
          <a:xfrm>
            <a:off x="3970338" y="8829675"/>
            <a:ext cx="3038475"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A46F47A-52C0-4112-B7A9-29E2F0D26017}" type="slidenum">
              <a:rPr lang="en-US" altLang="en-US"/>
              <a:pPr eaLnBrk="1" hangingPunct="1"/>
              <a:t>15</a:t>
            </a:fld>
            <a:endParaRPr lang="en-US" altLang="en-US"/>
          </a:p>
        </p:txBody>
      </p:sp>
    </p:spTree>
    <p:extLst>
      <p:ext uri="{BB962C8B-B14F-4D97-AF65-F5344CB8AC3E}">
        <p14:creationId xmlns:p14="http://schemas.microsoft.com/office/powerpoint/2010/main" val="3599118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b="1" u="sng" dirty="0" smtClean="0">
              <a:solidFill>
                <a:srgbClr val="FF0000"/>
              </a:solidFill>
            </a:endParaRPr>
          </a:p>
        </p:txBody>
      </p:sp>
      <p:sp>
        <p:nvSpPr>
          <p:cNvPr id="33796" name="Slide Number Placeholder 3"/>
          <p:cNvSpPr>
            <a:spLocks noGrp="1"/>
          </p:cNvSpPr>
          <p:nvPr>
            <p:ph type="sldNum" sz="quarter" idx="5"/>
          </p:nvPr>
        </p:nvSpPr>
        <p:spPr bwMode="auto">
          <a:xfrm>
            <a:off x="3970338" y="8829675"/>
            <a:ext cx="3038475"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7489A0D-BED4-4AFD-9EF9-7E52C5B12890}" type="slidenum">
              <a:rPr lang="en-US" altLang="en-US"/>
              <a:pPr eaLnBrk="1" hangingPunct="1"/>
              <a:t>16</a:t>
            </a:fld>
            <a:endParaRPr lang="en-US" altLang="en-US"/>
          </a:p>
        </p:txBody>
      </p:sp>
    </p:spTree>
    <p:extLst>
      <p:ext uri="{BB962C8B-B14F-4D97-AF65-F5344CB8AC3E}">
        <p14:creationId xmlns:p14="http://schemas.microsoft.com/office/powerpoint/2010/main" val="37469851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b="1" u="sng" dirty="0" smtClean="0">
              <a:solidFill>
                <a:srgbClr val="FF0000"/>
              </a:solidFill>
            </a:endParaRPr>
          </a:p>
        </p:txBody>
      </p:sp>
      <p:sp>
        <p:nvSpPr>
          <p:cNvPr id="34820" name="Slide Number Placeholder 3"/>
          <p:cNvSpPr>
            <a:spLocks noGrp="1"/>
          </p:cNvSpPr>
          <p:nvPr>
            <p:ph type="sldNum" sz="quarter" idx="5"/>
          </p:nvPr>
        </p:nvSpPr>
        <p:spPr bwMode="auto">
          <a:xfrm>
            <a:off x="3970338" y="8829675"/>
            <a:ext cx="3038475"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A615B11-2152-4DB9-B6C0-434C40C9201A}" type="slidenum">
              <a:rPr lang="en-US" altLang="en-US"/>
              <a:pPr eaLnBrk="1" hangingPunct="1"/>
              <a:t>17</a:t>
            </a:fld>
            <a:endParaRPr lang="en-US" altLang="en-US"/>
          </a:p>
        </p:txBody>
      </p:sp>
    </p:spTree>
    <p:extLst>
      <p:ext uri="{BB962C8B-B14F-4D97-AF65-F5344CB8AC3E}">
        <p14:creationId xmlns:p14="http://schemas.microsoft.com/office/powerpoint/2010/main" val="953709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b="1" u="sng" dirty="0" smtClean="0">
              <a:solidFill>
                <a:srgbClr val="FF0000"/>
              </a:solidFill>
            </a:endParaRPr>
          </a:p>
        </p:txBody>
      </p:sp>
      <p:sp>
        <p:nvSpPr>
          <p:cNvPr id="35844" name="Slide Number Placeholder 3"/>
          <p:cNvSpPr>
            <a:spLocks noGrp="1"/>
          </p:cNvSpPr>
          <p:nvPr>
            <p:ph type="sldNum" sz="quarter" idx="5"/>
          </p:nvPr>
        </p:nvSpPr>
        <p:spPr bwMode="auto">
          <a:xfrm>
            <a:off x="3970338" y="8829675"/>
            <a:ext cx="3038475"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1AC9913-C5E4-4DCB-9086-7D9379ED303B}" type="slidenum">
              <a:rPr lang="en-US" altLang="en-US"/>
              <a:pPr eaLnBrk="1" hangingPunct="1"/>
              <a:t>18</a:t>
            </a:fld>
            <a:endParaRPr lang="en-US" altLang="en-US"/>
          </a:p>
        </p:txBody>
      </p:sp>
    </p:spTree>
    <p:extLst>
      <p:ext uri="{BB962C8B-B14F-4D97-AF65-F5344CB8AC3E}">
        <p14:creationId xmlns:p14="http://schemas.microsoft.com/office/powerpoint/2010/main" val="12540095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1_Default">
    <p:spTree>
      <p:nvGrpSpPr>
        <p:cNvPr id="1" name=""/>
        <p:cNvGrpSpPr/>
        <p:nvPr/>
      </p:nvGrpSpPr>
      <p:grpSpPr>
        <a:xfrm>
          <a:off x="0" y="0"/>
          <a:ext cx="0" cy="0"/>
          <a:chOff x="0" y="0"/>
          <a:chExt cx="0" cy="0"/>
        </a:xfrm>
      </p:grpSpPr>
      <p:sp>
        <p:nvSpPr>
          <p:cNvPr id="56" name="Shape 56"/>
          <p:cNvSpPr/>
          <p:nvPr/>
        </p:nvSpPr>
        <p:spPr>
          <a:xfrm>
            <a:off x="0" y="6018213"/>
            <a:ext cx="9144000" cy="839788"/>
          </a:xfrm>
          <a:prstGeom prst="rect">
            <a:avLst/>
          </a:prstGeom>
          <a:solidFill>
            <a:srgbClr val="FFFFFF"/>
          </a:solidFill>
          <a:ln w="12700">
            <a:miter lim="400000"/>
          </a:ln>
          <a:effectLst>
            <a:outerShdw blurRad="38100" dist="25400" dir="5400000" rotWithShape="0">
              <a:srgbClr val="000000">
                <a:alpha val="50000"/>
              </a:srgbClr>
            </a:outerShdw>
          </a:effectLst>
        </p:spPr>
        <p:txBody>
          <a:bodyPr lIns="0" tIns="0" rIns="0" bIns="0" anchor="ctr"/>
          <a:lstStyle/>
          <a:p>
            <a:pPr lvl="0" defTabSz="584200">
              <a:spcBef>
                <a:spcPts val="0"/>
              </a:spcBef>
              <a:defRPr sz="2400" b="0" cap="none">
                <a:solidFill>
                  <a:srgbClr val="FFFFFF"/>
                </a:solidFill>
                <a:latin typeface="Calibri"/>
                <a:ea typeface="Calibri"/>
                <a:cs typeface="Calibri"/>
                <a:sym typeface="Calibri"/>
              </a:defRPr>
            </a:pPr>
            <a:endParaRPr dirty="0"/>
          </a:p>
        </p:txBody>
      </p:sp>
      <p:pic>
        <p:nvPicPr>
          <p:cNvPr id="57" name="image1.jpeg"/>
          <p:cNvPicPr/>
          <p:nvPr/>
        </p:nvPicPr>
        <p:blipFill>
          <a:blip r:embed="rId2">
            <a:extLst/>
          </a:blip>
          <a:stretch>
            <a:fillRect/>
          </a:stretch>
        </p:blipFill>
        <p:spPr>
          <a:xfrm>
            <a:off x="330200" y="6210300"/>
            <a:ext cx="2854325" cy="455613"/>
          </a:xfrm>
          <a:prstGeom prst="rect">
            <a:avLst/>
          </a:prstGeom>
          <a:ln w="12700">
            <a:miter lim="400000"/>
          </a:ln>
        </p:spPr>
      </p:pic>
      <p:pic>
        <p:nvPicPr>
          <p:cNvPr id="4" name="image.png"/>
          <p:cNvPicPr/>
          <p:nvPr userDrawn="1"/>
        </p:nvPicPr>
        <p:blipFill>
          <a:blip r:embed="rId3">
            <a:extLst/>
          </a:blip>
          <a:stretch>
            <a:fillRect/>
          </a:stretch>
        </p:blipFill>
        <p:spPr>
          <a:xfrm>
            <a:off x="6543674" y="6034088"/>
            <a:ext cx="2600326" cy="823913"/>
          </a:xfrm>
          <a:prstGeom prst="rect">
            <a:avLst/>
          </a:prstGeom>
          <a:ln w="12700">
            <a:miter lim="400000"/>
          </a:ln>
        </p:spPr>
      </p:pic>
    </p:spTree>
  </p:cSld>
  <p:clrMapOvr>
    <a:masterClrMapping/>
  </p:clrMapOvr>
  <p:transition spd="med"/>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pPr algn="l" defTabSz="914400" rtl="0">
              <a:spcBef>
                <a:spcPts val="0"/>
              </a:spcBef>
            </a:pPr>
            <a:endParaRPr lang="en-US" sz="1800" b="0" kern="1200" cap="none" dirty="0">
              <a:solidFill>
                <a:prstClr val="black"/>
              </a:solidFill>
              <a:latin typeface="Georgia"/>
              <a:ea typeface="+mn-ea"/>
              <a:cs typeface="+mn-cs"/>
            </a:endParaRPr>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algn="l" defTabSz="914400" rtl="0">
              <a:spcBef>
                <a:spcPts val="0"/>
              </a:spcBef>
            </a:pPr>
            <a:endParaRPr lang="en-US" sz="1800" b="0" kern="1200" cap="none" dirty="0">
              <a:solidFill>
                <a:prstClr val="black"/>
              </a:solidFill>
              <a:latin typeface="Georgia"/>
              <a:ea typeface="+mn-ea"/>
              <a:cs typeface="+mn-cs"/>
            </a:endParaRPr>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algn="l" defTabSz="914400" rtl="0">
              <a:spcBef>
                <a:spcPts val="0"/>
              </a:spcBef>
            </a:pPr>
            <a:endParaRPr lang="en-US" sz="1800" b="0" kern="1200" cap="none" dirty="0">
              <a:solidFill>
                <a:prstClr val="black"/>
              </a:solidFill>
              <a:latin typeface="Georgia"/>
              <a:ea typeface="+mn-ea"/>
              <a:cs typeface="+mn-cs"/>
            </a:endParaRPr>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algn="l" defTabSz="914400" rtl="0">
              <a:spcBef>
                <a:spcPts val="0"/>
              </a:spcBef>
            </a:pPr>
            <a:endParaRPr lang="en-US" sz="1800" b="0" kern="1200" cap="none" dirty="0">
              <a:solidFill>
                <a:prstClr val="black"/>
              </a:solidFill>
              <a:latin typeface="Georgia"/>
              <a:ea typeface="+mn-ea"/>
              <a:cs typeface="+mn-cs"/>
            </a:endParaRPr>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algn="l" defTabSz="914400" rtl="0">
              <a:spcBef>
                <a:spcPts val="0"/>
              </a:spcBef>
            </a:pPr>
            <a:endParaRPr lang="en-US" sz="1800" b="0" kern="1200" cap="none" dirty="0">
              <a:solidFill>
                <a:prstClr val="black"/>
              </a:solidFill>
              <a:latin typeface="Georgia"/>
              <a:ea typeface="+mn-ea"/>
              <a:cs typeface="+mn-cs"/>
            </a:endParaRPr>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defTabSz="914400" rtl="0">
              <a:spcBef>
                <a:spcPts val="0"/>
              </a:spcBef>
            </a:pPr>
            <a:endParaRPr lang="en-US" sz="1800" b="0" kern="1200" cap="none" dirty="0">
              <a:solidFill>
                <a:prstClr val="white"/>
              </a:solidFill>
            </a:endParaRPr>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algn="l" defTabSz="914400" rtl="0">
              <a:spcBef>
                <a:spcPts val="0"/>
              </a:spcBef>
            </a:pPr>
            <a:endParaRPr lang="en-US" sz="1800" b="0" kern="1200" cap="none" dirty="0">
              <a:solidFill>
                <a:prstClr val="black"/>
              </a:solidFill>
              <a:latin typeface="Georgia"/>
              <a:ea typeface="+mn-ea"/>
              <a:cs typeface="+mn-cs"/>
            </a:endParaRPr>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3494965E-4323-4CEE-81CC-AFFB54596C6F}" type="datetimeFigureOut">
              <a:rPr lang="en-US" smtClean="0"/>
              <a:pPr/>
              <a:t>10/20/2015</a:t>
            </a:fld>
            <a:endParaRPr lang="en-US" dirty="0"/>
          </a:p>
        </p:txBody>
      </p:sp>
      <p:sp>
        <p:nvSpPr>
          <p:cNvPr id="8" name="Footer Placeholder 7"/>
          <p:cNvSpPr>
            <a:spLocks noGrp="1"/>
          </p:cNvSpPr>
          <p:nvPr>
            <p:ph type="ftr" sz="quarter" idx="11"/>
          </p:nvPr>
        </p:nvSpPr>
        <p:spPr>
          <a:xfrm>
            <a:off x="304800" y="6409944"/>
            <a:ext cx="3581400" cy="365760"/>
          </a:xfrm>
        </p:spPr>
        <p:txBody>
          <a:bodyPr/>
          <a:lstStyle/>
          <a:p>
            <a:endParaRPr lang="en-US" dirty="0"/>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pPr algn="l" defTabSz="914400" rtl="0">
              <a:spcBef>
                <a:spcPts val="0"/>
              </a:spcBef>
            </a:pPr>
            <a:endParaRPr lang="en-US" sz="1800" b="0" kern="1200" cap="none" dirty="0">
              <a:solidFill>
                <a:prstClr val="black"/>
              </a:solidFill>
              <a:latin typeface="Georgia"/>
              <a:ea typeface="+mn-ea"/>
              <a:cs typeface="+mn-cs"/>
            </a:endParaRPr>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algn="l" defTabSz="914400" rtl="0">
              <a:spcBef>
                <a:spcPts val="0"/>
              </a:spcBef>
            </a:pPr>
            <a:endParaRPr lang="en-US" sz="1800" b="0" kern="1200" cap="none" dirty="0">
              <a:solidFill>
                <a:prstClr val="black"/>
              </a:solidFill>
              <a:latin typeface="Georgia"/>
              <a:ea typeface="+mn-ea"/>
              <a:cs typeface="+mn-cs"/>
            </a:endParaRPr>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defTabSz="914400" rtl="0">
              <a:spcBef>
                <a:spcPts val="0"/>
              </a:spcBef>
            </a:pPr>
            <a:endParaRPr lang="en-US" sz="1800" b="0" kern="1200" cap="none" dirty="0">
              <a:solidFill>
                <a:prstClr val="white"/>
              </a:solidFill>
            </a:endParaRPr>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defTabSz="914400" rtl="0">
              <a:spcBef>
                <a:spcPts val="0"/>
              </a:spcBef>
            </a:pPr>
            <a:endParaRPr lang="en-US" sz="1800" b="0" kern="1200" cap="none" dirty="0">
              <a:solidFill>
                <a:prstClr val="white"/>
              </a:solidFill>
            </a:endParaRPr>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0084FB03-E6EB-4297-8ADA-59589430E853}" type="slidenum">
              <a:rPr lang="en-US" smtClean="0">
                <a:solidFill>
                  <a:srgbClr val="0BD0D9">
                    <a:shade val="75000"/>
                  </a:srgbClr>
                </a:solidFill>
              </a:rPr>
              <a:pPr/>
              <a:t>‹#›</a:t>
            </a:fld>
            <a:endParaRPr lang="en-US" dirty="0">
              <a:solidFill>
                <a:srgbClr val="0BD0D9">
                  <a:shade val="75000"/>
                </a:srgbClr>
              </a:solidFill>
            </a:endParaRPr>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extLst>
      <p:ext uri="{BB962C8B-B14F-4D97-AF65-F5344CB8AC3E}">
        <p14:creationId xmlns:p14="http://schemas.microsoft.com/office/powerpoint/2010/main" val="1138377580"/>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3494965E-4323-4CEE-81CC-AFFB54596C6F}" type="datetimeFigureOut">
              <a:rPr lang="en-US" smtClean="0"/>
              <a:pPr/>
              <a:t>10/20/2015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4343400" y="1036020"/>
            <a:ext cx="457200" cy="441325"/>
          </a:xfrm>
        </p:spPr>
        <p:txBody>
          <a:bodyPr/>
          <a:lstStyle/>
          <a:p>
            <a:fld id="{0084FB03-E6EB-4297-8ADA-59589430E853}" type="slidenum">
              <a:rPr lang="en-US" smtClean="0">
                <a:solidFill>
                  <a:srgbClr val="0BD0D9">
                    <a:shade val="75000"/>
                  </a:srgbClr>
                </a:solidFill>
              </a:rPr>
              <a:pPr/>
              <a:t>‹#›</a:t>
            </a:fld>
            <a:endParaRPr lang="en-US" dirty="0">
              <a:solidFill>
                <a:srgbClr val="0BD0D9">
                  <a:shade val="75000"/>
                </a:srgbClr>
              </a:solidFill>
            </a:endParaRPr>
          </a:p>
        </p:txBody>
      </p:sp>
    </p:spTree>
    <p:extLst>
      <p:ext uri="{BB962C8B-B14F-4D97-AF65-F5344CB8AC3E}">
        <p14:creationId xmlns:p14="http://schemas.microsoft.com/office/powerpoint/2010/main" val="14128857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algn="l" defTabSz="914400" rtl="0">
              <a:spcBef>
                <a:spcPts val="0"/>
              </a:spcBef>
            </a:pPr>
            <a:endParaRPr lang="en-US" sz="1800" b="0" kern="1200" cap="none" dirty="0">
              <a:solidFill>
                <a:prstClr val="black"/>
              </a:solidFill>
              <a:latin typeface="Georgia"/>
              <a:ea typeface="+mn-ea"/>
              <a:cs typeface="+mn-cs"/>
            </a:endParaRPr>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algn="l" defTabSz="914400" rtl="0">
              <a:spcBef>
                <a:spcPts val="0"/>
              </a:spcBef>
            </a:pPr>
            <a:endParaRPr lang="en-US" sz="1800" b="0" kern="1200" cap="none" dirty="0">
              <a:solidFill>
                <a:prstClr val="black"/>
              </a:solidFill>
              <a:latin typeface="Georgia"/>
              <a:ea typeface="+mn-ea"/>
              <a:cs typeface="+mn-cs"/>
            </a:endParaRPr>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algn="l" defTabSz="914400" rtl="0">
              <a:spcBef>
                <a:spcPts val="0"/>
              </a:spcBef>
            </a:pPr>
            <a:endParaRPr lang="en-US" sz="1800" b="0" kern="1200" cap="none" dirty="0">
              <a:solidFill>
                <a:prstClr val="black"/>
              </a:solidFill>
              <a:latin typeface="Georgia"/>
              <a:ea typeface="+mn-ea"/>
              <a:cs typeface="+mn-cs"/>
            </a:endParaRPr>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algn="l" defTabSz="914400" rtl="0">
              <a:spcBef>
                <a:spcPts val="0"/>
              </a:spcBef>
            </a:pPr>
            <a:endParaRPr lang="en-US" sz="1800" b="0" kern="1200" cap="none" dirty="0">
              <a:solidFill>
                <a:prstClr val="black"/>
              </a:solidFill>
              <a:latin typeface="Georgia"/>
              <a:ea typeface="+mn-ea"/>
              <a:cs typeface="+mn-cs"/>
            </a:endParaRPr>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algn="l" defTabSz="914400" rtl="0">
              <a:spcBef>
                <a:spcPts val="0"/>
              </a:spcBef>
            </a:pPr>
            <a:endParaRPr lang="en-US" sz="1800" b="0" kern="1200" cap="none" dirty="0">
              <a:solidFill>
                <a:prstClr val="black"/>
              </a:solidFill>
              <a:latin typeface="Georgia"/>
              <a:ea typeface="+mn-ea"/>
              <a:cs typeface="+mn-cs"/>
            </a:endParaRPr>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algn="l" defTabSz="914400" rtl="0">
              <a:spcBef>
                <a:spcPts val="0"/>
              </a:spcBef>
            </a:pPr>
            <a:endParaRPr lang="en-US" sz="1800" b="0" kern="1200" cap="none" dirty="0">
              <a:solidFill>
                <a:prstClr val="black"/>
              </a:solidFill>
              <a:latin typeface="Georgia"/>
              <a:ea typeface="+mn-ea"/>
              <a:cs typeface="+mn-cs"/>
            </a:endParaRPr>
          </a:p>
        </p:txBody>
      </p:sp>
      <p:sp>
        <p:nvSpPr>
          <p:cNvPr id="2" name="Date Placeholder 1"/>
          <p:cNvSpPr>
            <a:spLocks noGrp="1"/>
          </p:cNvSpPr>
          <p:nvPr>
            <p:ph type="dt" sz="half" idx="10"/>
          </p:nvPr>
        </p:nvSpPr>
        <p:spPr/>
        <p:txBody>
          <a:bodyPr/>
          <a:lstStyle/>
          <a:p>
            <a:fld id="{3494965E-4323-4CEE-81CC-AFFB54596C6F}" type="datetimeFigureOut">
              <a:rPr lang="en-US" smtClean="0"/>
              <a:pPr/>
              <a:t>10/20/2015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0084FB03-E6EB-4297-8ADA-59589430E853}" type="slidenum">
              <a:rPr lang="en-US" smtClean="0"/>
              <a:pPr/>
              <a:t>‹#›</a:t>
            </a:fld>
            <a:endParaRPr lang="en-US" dirty="0"/>
          </a:p>
        </p:txBody>
      </p:sp>
    </p:spTree>
    <p:extLst>
      <p:ext uri="{BB962C8B-B14F-4D97-AF65-F5344CB8AC3E}">
        <p14:creationId xmlns:p14="http://schemas.microsoft.com/office/powerpoint/2010/main" val="4532930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algn="l" defTabSz="914400" rtl="0">
              <a:spcBef>
                <a:spcPts val="0"/>
              </a:spcBef>
            </a:pPr>
            <a:endParaRPr lang="en-US" sz="1800" b="0" kern="1200" cap="none" dirty="0">
              <a:solidFill>
                <a:prstClr val="black"/>
              </a:solidFill>
              <a:latin typeface="Georgia"/>
              <a:ea typeface="+mn-ea"/>
              <a:cs typeface="+mn-cs"/>
            </a:endParaRPr>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algn="l" defTabSz="914400" rtl="0">
              <a:spcBef>
                <a:spcPts val="0"/>
              </a:spcBef>
            </a:pPr>
            <a:endParaRPr lang="en-US" sz="1800" b="0" kern="1200" cap="none" dirty="0">
              <a:solidFill>
                <a:prstClr val="black"/>
              </a:solidFill>
              <a:latin typeface="Georgia"/>
              <a:ea typeface="+mn-ea"/>
              <a:cs typeface="+mn-cs"/>
            </a:endParaRPr>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algn="l" defTabSz="914400" rtl="0">
              <a:spcBef>
                <a:spcPts val="0"/>
              </a:spcBef>
            </a:pPr>
            <a:endParaRPr lang="en-US" sz="1800" b="0" kern="1200" cap="none" dirty="0">
              <a:solidFill>
                <a:prstClr val="black"/>
              </a:solidFill>
              <a:latin typeface="Georgia"/>
              <a:ea typeface="+mn-ea"/>
              <a:cs typeface="+mn-cs"/>
            </a:endParaRPr>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algn="l" defTabSz="914400" rtl="0">
              <a:spcBef>
                <a:spcPts val="0"/>
              </a:spcBef>
            </a:pPr>
            <a:endParaRPr lang="en-US" sz="1800" b="0" kern="1200" cap="none" dirty="0">
              <a:solidFill>
                <a:prstClr val="black"/>
              </a:solidFill>
              <a:latin typeface="Georgia"/>
              <a:ea typeface="+mn-ea"/>
              <a:cs typeface="+mn-cs"/>
            </a:endParaRPr>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algn="l" defTabSz="914400" rtl="0">
              <a:spcBef>
                <a:spcPts val="0"/>
              </a:spcBef>
            </a:pPr>
            <a:endParaRPr lang="en-US" sz="1800" b="0" kern="1200" cap="none" dirty="0">
              <a:solidFill>
                <a:prstClr val="black"/>
              </a:solidFill>
              <a:latin typeface="Georgia"/>
              <a:ea typeface="+mn-ea"/>
              <a:cs typeface="+mn-cs"/>
            </a:endParaRPr>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defTabSz="914400" rtl="0">
              <a:spcBef>
                <a:spcPts val="0"/>
              </a:spcBef>
            </a:pPr>
            <a:endParaRPr lang="en-US" sz="1800" b="0" kern="1200" cap="none" dirty="0">
              <a:solidFill>
                <a:prstClr val="white"/>
              </a:solidFill>
            </a:endParaRPr>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algn="l" defTabSz="914400" rtl="0">
              <a:spcBef>
                <a:spcPts val="0"/>
              </a:spcBef>
            </a:pPr>
            <a:endParaRPr lang="en-US" sz="1800" b="0" kern="1200" cap="none" dirty="0">
              <a:solidFill>
                <a:prstClr val="black"/>
              </a:solidFill>
              <a:latin typeface="Georgia"/>
              <a:ea typeface="+mn-ea"/>
              <a:cs typeface="+mn-cs"/>
            </a:endParaRPr>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pPr algn="l" defTabSz="914400" rtl="0">
              <a:spcBef>
                <a:spcPts val="0"/>
              </a:spcBef>
            </a:pPr>
            <a:endParaRPr lang="en-US" sz="1800" b="0" kern="1200" cap="none" dirty="0">
              <a:solidFill>
                <a:prstClr val="black"/>
              </a:solidFill>
              <a:latin typeface="Georgia"/>
              <a:ea typeface="+mn-ea"/>
              <a:cs typeface="+mn-cs"/>
            </a:endParaRPr>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defTabSz="914400" rtl="0">
              <a:spcBef>
                <a:spcPts val="0"/>
              </a:spcBef>
            </a:pPr>
            <a:endParaRPr lang="en-US" sz="1800" b="0" kern="1200" cap="none" dirty="0">
              <a:solidFill>
                <a:prstClr val="white"/>
              </a:solidFill>
            </a:endParaRPr>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defTabSz="914400" rtl="0">
              <a:spcBef>
                <a:spcPts val="0"/>
              </a:spcBef>
            </a:pPr>
            <a:endParaRPr lang="en-US" sz="1800" b="0" kern="1200" cap="none" dirty="0">
              <a:solidFill>
                <a:prstClr val="white"/>
              </a:solidFill>
            </a:endParaRPr>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0084FB03-E6EB-4297-8ADA-59589430E853}" type="slidenum">
              <a:rPr lang="en-US" smtClean="0">
                <a:solidFill>
                  <a:srgbClr val="0BD0D9">
                    <a:shade val="75000"/>
                  </a:srgbClr>
                </a:solidFill>
              </a:rPr>
              <a:pPr/>
              <a:t>‹#›</a:t>
            </a:fld>
            <a:endParaRPr lang="en-US" dirty="0">
              <a:solidFill>
                <a:srgbClr val="0BD0D9">
                  <a:shade val="75000"/>
                </a:srgbClr>
              </a:solidFill>
            </a:endParaRPr>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algn="l" defTabSz="914400" rtl="0">
              <a:spcBef>
                <a:spcPts val="0"/>
              </a:spcBef>
            </a:pPr>
            <a:endParaRPr lang="en-US" sz="1800" b="0" kern="1200" cap="none" dirty="0">
              <a:solidFill>
                <a:prstClr val="black"/>
              </a:solidFill>
              <a:latin typeface="Georgia"/>
              <a:ea typeface="+mn-ea"/>
              <a:cs typeface="+mn-cs"/>
            </a:endParaRPr>
          </a:p>
        </p:txBody>
      </p:sp>
      <p:sp>
        <p:nvSpPr>
          <p:cNvPr id="5" name="Date Placeholder 4"/>
          <p:cNvSpPr>
            <a:spLocks noGrp="1"/>
          </p:cNvSpPr>
          <p:nvPr>
            <p:ph type="dt" sz="half" idx="10"/>
          </p:nvPr>
        </p:nvSpPr>
        <p:spPr/>
        <p:txBody>
          <a:bodyPr/>
          <a:lstStyle/>
          <a:p>
            <a:fld id="{3494965E-4323-4CEE-81CC-AFFB54596C6F}" type="datetimeFigureOut">
              <a:rPr lang="en-US" smtClean="0"/>
              <a:pPr/>
              <a:t>10/20/2015</a:t>
            </a:fld>
            <a:endParaRPr lang="en-US" dirty="0"/>
          </a:p>
        </p:txBody>
      </p:sp>
      <p:sp>
        <p:nvSpPr>
          <p:cNvPr id="6" name="Footer Placeholder 5"/>
          <p:cNvSpPr>
            <a:spLocks noGrp="1"/>
          </p:cNvSpPr>
          <p:nvPr>
            <p:ph type="ftr" sz="quarter" idx="11"/>
          </p:nvPr>
        </p:nvSpPr>
        <p:spPr>
          <a:xfrm>
            <a:off x="301752" y="6410848"/>
            <a:ext cx="3383280" cy="365760"/>
          </a:xfrm>
        </p:spPr>
        <p:txBody>
          <a:bodyPr/>
          <a:lstStyle/>
          <a:p>
            <a:endParaRPr lang="en-US" dirty="0"/>
          </a:p>
        </p:txBody>
      </p:sp>
    </p:spTree>
    <p:extLst>
      <p:ext uri="{BB962C8B-B14F-4D97-AF65-F5344CB8AC3E}">
        <p14:creationId xmlns:p14="http://schemas.microsoft.com/office/powerpoint/2010/main" val="14453378"/>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pPr algn="l" defTabSz="914400" rtl="0">
              <a:spcBef>
                <a:spcPts val="0"/>
              </a:spcBef>
            </a:pPr>
            <a:endParaRPr lang="en-US" sz="1800" b="0" kern="1200" cap="none" dirty="0">
              <a:solidFill>
                <a:prstClr val="black"/>
              </a:solidFill>
              <a:latin typeface="Georgia"/>
              <a:ea typeface="+mn-ea"/>
              <a:cs typeface="+mn-cs"/>
            </a:endParaRPr>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algn="l" defTabSz="914400" rtl="0">
              <a:spcBef>
                <a:spcPts val="0"/>
              </a:spcBef>
            </a:pPr>
            <a:endParaRPr lang="en-US" sz="1800" b="0" kern="1200" cap="none" dirty="0">
              <a:solidFill>
                <a:prstClr val="black"/>
              </a:solidFill>
              <a:latin typeface="Georgia"/>
              <a:ea typeface="+mn-ea"/>
              <a:cs typeface="+mn-cs"/>
            </a:endParaRPr>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algn="l" defTabSz="914400" rtl="0">
              <a:spcBef>
                <a:spcPts val="0"/>
              </a:spcBef>
            </a:pPr>
            <a:endParaRPr lang="en-US" sz="1800" b="0" kern="1200" cap="none" dirty="0">
              <a:solidFill>
                <a:prstClr val="black"/>
              </a:solidFill>
              <a:latin typeface="Georgia"/>
              <a:ea typeface="+mn-ea"/>
              <a:cs typeface="+mn-cs"/>
            </a:endParaRPr>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algn="l" defTabSz="914400" rtl="0">
              <a:spcBef>
                <a:spcPts val="0"/>
              </a:spcBef>
            </a:pPr>
            <a:endParaRPr lang="en-US" sz="1800" b="0" kern="1200" cap="none" dirty="0">
              <a:solidFill>
                <a:prstClr val="black"/>
              </a:solidFill>
              <a:latin typeface="Georgia"/>
              <a:ea typeface="+mn-ea"/>
              <a:cs typeface="+mn-cs"/>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algn="l" defTabSz="914400" rtl="0">
              <a:spcBef>
                <a:spcPts val="0"/>
              </a:spcBef>
            </a:pPr>
            <a:endParaRPr lang="en-US" sz="1800" b="0" kern="1200" cap="none" dirty="0">
              <a:solidFill>
                <a:prstClr val="black"/>
              </a:solidFill>
              <a:latin typeface="Georgia"/>
              <a:ea typeface="+mn-ea"/>
              <a:cs typeface="+mn-cs"/>
            </a:endParaRPr>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algn="l" defTabSz="914400" rtl="0">
              <a:spcBef>
                <a:spcPts val="0"/>
              </a:spcBef>
            </a:pPr>
            <a:endParaRPr lang="en-US" sz="1800" b="0" kern="1200" cap="none" dirty="0">
              <a:solidFill>
                <a:prstClr val="black"/>
              </a:solidFill>
              <a:latin typeface="Georgia"/>
              <a:ea typeface="+mn-ea"/>
              <a:cs typeface="+mn-cs"/>
            </a:endParaRPr>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defTabSz="914400" rtl="0">
              <a:spcBef>
                <a:spcPts val="0"/>
              </a:spcBef>
            </a:pPr>
            <a:endParaRPr lang="en-US" sz="1800" b="0" kern="1200" cap="none" dirty="0">
              <a:solidFill>
                <a:prstClr val="white"/>
              </a:solidFill>
            </a:endParaRPr>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algn="l" defTabSz="914400" rtl="0">
              <a:spcBef>
                <a:spcPts val="0"/>
              </a:spcBef>
            </a:pPr>
            <a:endParaRPr lang="en-US" sz="1800" b="0" kern="1200" cap="none" dirty="0">
              <a:solidFill>
                <a:prstClr val="black"/>
              </a:solidFill>
              <a:latin typeface="Georgia"/>
              <a:ea typeface="+mn-ea"/>
              <a:cs typeface="+mn-cs"/>
            </a:endParaRPr>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defTabSz="914400" rtl="0">
              <a:spcBef>
                <a:spcPts val="0"/>
              </a:spcBef>
            </a:pPr>
            <a:endParaRPr lang="en-US" sz="1800" b="0" kern="1200" cap="none" dirty="0">
              <a:solidFill>
                <a:prstClr val="white"/>
              </a:solidFill>
            </a:endParaRPr>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defTabSz="914400" rtl="0">
              <a:spcBef>
                <a:spcPts val="0"/>
              </a:spcBef>
            </a:pPr>
            <a:endParaRPr lang="en-US" sz="1800" b="0" kern="1200" cap="none" dirty="0">
              <a:solidFill>
                <a:prstClr val="white"/>
              </a:solidFill>
            </a:endParaRPr>
          </a:p>
        </p:txBody>
      </p:sp>
      <p:sp>
        <p:nvSpPr>
          <p:cNvPr id="7" name="Slide Number Placeholder 6"/>
          <p:cNvSpPr>
            <a:spLocks noGrp="1"/>
          </p:cNvSpPr>
          <p:nvPr>
            <p:ph type="sldNum" sz="quarter" idx="12"/>
          </p:nvPr>
        </p:nvSpPr>
        <p:spPr>
          <a:xfrm>
            <a:off x="1371600" y="312738"/>
            <a:ext cx="457200" cy="441325"/>
          </a:xfrm>
        </p:spPr>
        <p:txBody>
          <a:bodyPr/>
          <a:lstStyle/>
          <a:p>
            <a:fld id="{0084FB03-E6EB-4297-8ADA-59589430E853}" type="slidenum">
              <a:rPr lang="en-US" smtClean="0">
                <a:solidFill>
                  <a:srgbClr val="0BD0D9">
                    <a:shade val="75000"/>
                  </a:srgbClr>
                </a:solidFill>
              </a:rPr>
              <a:pPr/>
              <a:t>‹#›</a:t>
            </a:fld>
            <a:endParaRPr lang="en-US" dirty="0">
              <a:solidFill>
                <a:srgbClr val="0BD0D9">
                  <a:shade val="75000"/>
                </a:srgbClr>
              </a:solidFill>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algn="l" defTabSz="914400" rtl="0">
              <a:spcBef>
                <a:spcPts val="0"/>
              </a:spcBef>
            </a:pPr>
            <a:endParaRPr lang="en-US" sz="1800" b="0" kern="1200" cap="none" dirty="0">
              <a:solidFill>
                <a:prstClr val="black"/>
              </a:solidFill>
              <a:latin typeface="Georgia"/>
              <a:ea typeface="+mn-ea"/>
              <a:cs typeface="+mn-cs"/>
            </a:endParaRPr>
          </a:p>
        </p:txBody>
      </p:sp>
      <p:sp>
        <p:nvSpPr>
          <p:cNvPr id="5" name="Date Placeholder 4"/>
          <p:cNvSpPr>
            <a:spLocks noGrp="1"/>
          </p:cNvSpPr>
          <p:nvPr>
            <p:ph type="dt" sz="half" idx="10"/>
          </p:nvPr>
        </p:nvSpPr>
        <p:spPr>
          <a:xfrm>
            <a:off x="5788152" y="6404984"/>
            <a:ext cx="3044952" cy="365760"/>
          </a:xfrm>
        </p:spPr>
        <p:txBody>
          <a:bodyPr/>
          <a:lstStyle/>
          <a:p>
            <a:fld id="{3494965E-4323-4CEE-81CC-AFFB54596C6F}" type="datetimeFigureOut">
              <a:rPr lang="en-US" smtClean="0"/>
              <a:pPr/>
              <a:t>10/20/2015</a:t>
            </a:fld>
            <a:endParaRPr lang="en-US" dirty="0"/>
          </a:p>
        </p:txBody>
      </p:sp>
      <p:sp>
        <p:nvSpPr>
          <p:cNvPr id="6" name="Footer Placeholder 5"/>
          <p:cNvSpPr>
            <a:spLocks noGrp="1"/>
          </p:cNvSpPr>
          <p:nvPr>
            <p:ph type="ftr" sz="quarter" idx="11"/>
          </p:nvPr>
        </p:nvSpPr>
        <p:spPr>
          <a:xfrm>
            <a:off x="301752" y="6410848"/>
            <a:ext cx="3584448" cy="365760"/>
          </a:xfrm>
        </p:spPr>
        <p:txBody>
          <a:bodyPr/>
          <a:lstStyle/>
          <a:p>
            <a:endParaRPr lang="en-US" dirty="0"/>
          </a:p>
        </p:txBody>
      </p:sp>
    </p:spTree>
    <p:extLst>
      <p:ext uri="{BB962C8B-B14F-4D97-AF65-F5344CB8AC3E}">
        <p14:creationId xmlns:p14="http://schemas.microsoft.com/office/powerpoint/2010/main" val="27463596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494965E-4323-4CEE-81CC-AFFB54596C6F}" type="datetimeFigureOut">
              <a:rPr lang="en-US" smtClean="0"/>
              <a:pPr/>
              <a:t>10/20/2015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84FB03-E6EB-4297-8ADA-59589430E853}" type="slidenum">
              <a:rPr lang="en-US" smtClean="0">
                <a:solidFill>
                  <a:srgbClr val="0BD0D9">
                    <a:shade val="75000"/>
                  </a:srgbClr>
                </a:solidFill>
              </a:rPr>
              <a:pPr/>
              <a:t>‹#›</a:t>
            </a:fld>
            <a:endParaRPr lang="en-US" dirty="0">
              <a:solidFill>
                <a:srgbClr val="0BD0D9">
                  <a:shade val="75000"/>
                </a:srgbClr>
              </a:solidFill>
            </a:endParaRPr>
          </a:p>
        </p:txBody>
      </p:sp>
    </p:spTree>
    <p:extLst>
      <p:ext uri="{BB962C8B-B14F-4D97-AF65-F5344CB8AC3E}">
        <p14:creationId xmlns:p14="http://schemas.microsoft.com/office/powerpoint/2010/main" val="3416826056"/>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algn="l" defTabSz="914400" rtl="0">
              <a:spcBef>
                <a:spcPts val="0"/>
              </a:spcBef>
            </a:pPr>
            <a:endParaRPr lang="en-US" sz="1800" b="0" kern="1200" cap="none" dirty="0">
              <a:solidFill>
                <a:prstClr val="black"/>
              </a:solidFill>
              <a:latin typeface="Georgia"/>
              <a:ea typeface="+mn-ea"/>
              <a:cs typeface="+mn-cs"/>
            </a:endParaRPr>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algn="l" defTabSz="914400" rtl="0">
              <a:spcBef>
                <a:spcPts val="0"/>
              </a:spcBef>
            </a:pPr>
            <a:endParaRPr lang="en-US" sz="1800" b="0" kern="1200" cap="none" dirty="0">
              <a:solidFill>
                <a:prstClr val="black"/>
              </a:solidFill>
              <a:latin typeface="Georgia"/>
              <a:ea typeface="+mn-ea"/>
              <a:cs typeface="+mn-cs"/>
            </a:endParaRPr>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algn="l" defTabSz="914400" rtl="0">
              <a:spcBef>
                <a:spcPts val="0"/>
              </a:spcBef>
            </a:pPr>
            <a:endParaRPr lang="en-US" sz="1800" b="0" kern="1200" cap="none" dirty="0">
              <a:solidFill>
                <a:prstClr val="black"/>
              </a:solidFill>
              <a:latin typeface="Georgia"/>
              <a:ea typeface="+mn-ea"/>
              <a:cs typeface="+mn-cs"/>
            </a:endParaRPr>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algn="l" defTabSz="914400" rtl="0">
              <a:spcBef>
                <a:spcPts val="0"/>
              </a:spcBef>
            </a:pPr>
            <a:endParaRPr lang="en-US" sz="1800" b="0" kern="1200" cap="none" dirty="0">
              <a:solidFill>
                <a:prstClr val="black"/>
              </a:solidFill>
              <a:latin typeface="Georgia"/>
              <a:ea typeface="+mn-ea"/>
              <a:cs typeface="+mn-cs"/>
            </a:endParaRPr>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algn="l" defTabSz="914400" rtl="0">
              <a:spcBef>
                <a:spcPts val="0"/>
              </a:spcBef>
            </a:pPr>
            <a:endParaRPr lang="en-US" sz="1800" b="0" kern="1200" cap="none" dirty="0">
              <a:solidFill>
                <a:prstClr val="black"/>
              </a:solidFill>
              <a:latin typeface="Georgia"/>
              <a:ea typeface="+mn-ea"/>
              <a:cs typeface="+mn-cs"/>
            </a:endParaRPr>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algn="l" defTabSz="914400" rtl="0">
              <a:spcBef>
                <a:spcPts val="0"/>
              </a:spcBef>
            </a:pPr>
            <a:endParaRPr lang="en-US" sz="1800" b="0" kern="1200" cap="none" dirty="0">
              <a:solidFill>
                <a:prstClr val="black"/>
              </a:solidFill>
              <a:latin typeface="Georgia"/>
              <a:ea typeface="+mn-ea"/>
              <a:cs typeface="+mn-cs"/>
            </a:endParaRPr>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pPr algn="l" defTabSz="914400" rtl="0">
              <a:spcBef>
                <a:spcPts val="0"/>
              </a:spcBef>
            </a:pPr>
            <a:endParaRPr lang="en-US" sz="1800" b="0" kern="1200" cap="none" dirty="0">
              <a:solidFill>
                <a:prstClr val="black"/>
              </a:solidFill>
              <a:latin typeface="Georgia"/>
              <a:ea typeface="+mn-ea"/>
              <a:cs typeface="+mn-cs"/>
            </a:endParaRPr>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defTabSz="914400" rtl="0">
              <a:spcBef>
                <a:spcPts val="0"/>
              </a:spcBef>
            </a:pPr>
            <a:endParaRPr lang="en-US" sz="1800" b="0" kern="1200" cap="none" dirty="0">
              <a:solidFill>
                <a:prstClr val="white"/>
              </a:solidFill>
            </a:endParaRPr>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defTabSz="914400" rtl="0">
              <a:spcBef>
                <a:spcPts val="0"/>
              </a:spcBef>
            </a:pPr>
            <a:endParaRPr lang="en-US" sz="1800" b="0" kern="1200" cap="none" dirty="0">
              <a:solidFill>
                <a:prstClr val="white"/>
              </a:solidFill>
            </a:endParaRPr>
          </a:p>
        </p:txBody>
      </p:sp>
      <p:sp>
        <p:nvSpPr>
          <p:cNvPr id="6" name="Slide Number Placeholder 5"/>
          <p:cNvSpPr>
            <a:spLocks noGrp="1"/>
          </p:cNvSpPr>
          <p:nvPr>
            <p:ph type="sldNum" sz="quarter" idx="12"/>
          </p:nvPr>
        </p:nvSpPr>
        <p:spPr>
          <a:xfrm>
            <a:off x="6915912" y="3009901"/>
            <a:ext cx="457200" cy="441325"/>
          </a:xfrm>
        </p:spPr>
        <p:txBody>
          <a:bodyPr/>
          <a:lstStyle/>
          <a:p>
            <a:fld id="{0084FB03-E6EB-4297-8ADA-59589430E853}" type="slidenum">
              <a:rPr lang="en-US" smtClean="0">
                <a:solidFill>
                  <a:srgbClr val="0BD0D9">
                    <a:shade val="75000"/>
                  </a:srgbClr>
                </a:solidFill>
              </a:rPr>
              <a:pPr/>
              <a:t>‹#›</a:t>
            </a:fld>
            <a:endParaRPr lang="en-US" dirty="0">
              <a:solidFill>
                <a:srgbClr val="0BD0D9">
                  <a:shade val="75000"/>
                </a:srgbClr>
              </a:solidFill>
            </a:endParaRPr>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494965E-4323-4CEE-81CC-AFFB54596C6F}" type="datetimeFigureOut">
              <a:rPr lang="en-US" smtClean="0"/>
              <a:pPr/>
              <a:t>10/20/2015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extLst>
      <p:ext uri="{BB962C8B-B14F-4D97-AF65-F5344CB8AC3E}">
        <p14:creationId xmlns:p14="http://schemas.microsoft.com/office/powerpoint/2010/main" val="222933897"/>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rtl="0">
              <a:spcBef>
                <a:spcPts val="0"/>
              </a:spcBef>
            </a:pPr>
            <a:endParaRPr lang="en-US" sz="1800" b="0" kern="1200" cap="none" dirty="0">
              <a:solidFill>
                <a:srgbClr val="FFFFFF"/>
              </a:solidFill>
            </a:endParaRPr>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rtl="0">
              <a:spcBef>
                <a:spcPts val="0"/>
              </a:spcBef>
            </a:pPr>
            <a:endParaRPr lang="en-US" sz="1800" b="0" kern="1200" cap="none" dirty="0">
              <a:solidFill>
                <a:srgbClr val="FFFFFF"/>
              </a:solidFill>
            </a:endParaRPr>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n-US" smtClean="0"/>
              <a:t>Click to edit Master title style</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2FB60A-4DB7-42A5-AF7B-FC78D690CFE6}" type="datetime1">
              <a:rPr lang="en-US" smtClean="0"/>
              <a:pPr/>
              <a:t>10/20/2015</a:t>
            </a:fld>
            <a:endParaRPr lang="en-US" dirty="0"/>
          </a:p>
        </p:txBody>
      </p:sp>
      <p:sp>
        <p:nvSpPr>
          <p:cNvPr id="5" name="Footer Placeholder 4"/>
          <p:cNvSpPr>
            <a:spLocks noGrp="1"/>
          </p:cNvSpPr>
          <p:nvPr>
            <p:ph type="ftr" sz="quarter" idx="11"/>
          </p:nvPr>
        </p:nvSpPr>
        <p:spPr/>
        <p:txBody>
          <a:bodyPr/>
          <a:lstStyle/>
          <a:p>
            <a:r>
              <a:rPr lang="en-US" dirty="0" smtClean="0"/>
              <a:t>Lehigh Valley Wolf Gang</a:t>
            </a:r>
            <a:endParaRPr lang="en-US" dirty="0"/>
          </a:p>
        </p:txBody>
      </p:sp>
    </p:spTree>
    <p:extLst>
      <p:ext uri="{BB962C8B-B14F-4D97-AF65-F5344CB8AC3E}">
        <p14:creationId xmlns:p14="http://schemas.microsoft.com/office/powerpoint/2010/main" val="34222675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0AA364A-996B-42FD-AFBE-4802AFA0197B}" type="datetime1">
              <a:rPr lang="en-US" smtClean="0"/>
              <a:pPr/>
              <a:t>10/20/2015</a:t>
            </a:fld>
            <a:endParaRPr lang="en-US" dirty="0"/>
          </a:p>
        </p:txBody>
      </p:sp>
      <p:sp>
        <p:nvSpPr>
          <p:cNvPr id="5" name="Footer Placeholder 4"/>
          <p:cNvSpPr>
            <a:spLocks noGrp="1"/>
          </p:cNvSpPr>
          <p:nvPr>
            <p:ph type="ftr" sz="quarter" idx="11"/>
          </p:nvPr>
        </p:nvSpPr>
        <p:spPr/>
        <p:txBody>
          <a:bodyPr/>
          <a:lstStyle/>
          <a:p>
            <a:r>
              <a:rPr lang="en-US" dirty="0" smtClean="0"/>
              <a:t>Lehigh Valley Wolf Gang</a:t>
            </a:r>
            <a:endParaRPr lang="en-US" dirty="0"/>
          </a:p>
        </p:txBody>
      </p:sp>
    </p:spTree>
    <p:extLst>
      <p:ext uri="{BB962C8B-B14F-4D97-AF65-F5344CB8AC3E}">
        <p14:creationId xmlns:p14="http://schemas.microsoft.com/office/powerpoint/2010/main" val="21042047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rtl="0">
              <a:spcBef>
                <a:spcPts val="0"/>
              </a:spcBef>
            </a:pPr>
            <a:endParaRPr lang="en-US" sz="1800" b="0" kern="1200" cap="none" dirty="0">
              <a:solidFill>
                <a:srgbClr val="FFFFFF"/>
              </a:solidFill>
            </a:endParaRPr>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rtl="0">
              <a:spcBef>
                <a:spcPts val="0"/>
              </a:spcBef>
            </a:pPr>
            <a:endParaRPr lang="en-US" sz="1800" b="0" kern="1200" cap="none" dirty="0">
              <a:solidFill>
                <a:srgbClr val="FFFFFF"/>
              </a:solidFill>
            </a:endParaRPr>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text styles</a:t>
            </a:r>
          </a:p>
        </p:txBody>
      </p:sp>
      <p:sp>
        <p:nvSpPr>
          <p:cNvPr id="4" name="Date Placeholder 3"/>
          <p:cNvSpPr>
            <a:spLocks noGrp="1"/>
          </p:cNvSpPr>
          <p:nvPr>
            <p:ph type="dt" sz="half" idx="10"/>
          </p:nvPr>
        </p:nvSpPr>
        <p:spPr/>
        <p:txBody>
          <a:bodyPr/>
          <a:lstStyle/>
          <a:p>
            <a:fld id="{7ACEFEF2-CEF6-489D-845A-361411EBA519}" type="datetime1">
              <a:rPr lang="en-US" smtClean="0"/>
              <a:pPr/>
              <a:t>10/20/2015</a:t>
            </a:fld>
            <a:endParaRPr lang="en-US" dirty="0"/>
          </a:p>
        </p:txBody>
      </p:sp>
      <p:sp>
        <p:nvSpPr>
          <p:cNvPr id="5" name="Footer Placeholder 4"/>
          <p:cNvSpPr>
            <a:spLocks noGrp="1"/>
          </p:cNvSpPr>
          <p:nvPr>
            <p:ph type="ftr" sz="quarter" idx="11"/>
          </p:nvPr>
        </p:nvSpPr>
        <p:spPr/>
        <p:txBody>
          <a:bodyPr/>
          <a:lstStyle/>
          <a:p>
            <a:r>
              <a:rPr lang="en-US" dirty="0" smtClean="0"/>
              <a:t>Lehigh Valley Wolf Gang</a:t>
            </a:r>
            <a:endParaRPr lang="en-US" dirty="0"/>
          </a:p>
        </p:txBody>
      </p:sp>
    </p:spTree>
    <p:extLst>
      <p:ext uri="{BB962C8B-B14F-4D97-AF65-F5344CB8AC3E}">
        <p14:creationId xmlns:p14="http://schemas.microsoft.com/office/powerpoint/2010/main" val="2179728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Light Background">
    <p:bg>
      <p:bgPr>
        <a:solidFill>
          <a:srgbClr val="FFFFFF"/>
        </a:solidFill>
        <a:effectLst/>
      </p:bgPr>
    </p:bg>
    <p:spTree>
      <p:nvGrpSpPr>
        <p:cNvPr id="1" name=""/>
        <p:cNvGrpSpPr/>
        <p:nvPr/>
      </p:nvGrpSpPr>
      <p:grpSpPr>
        <a:xfrm>
          <a:off x="0" y="0"/>
          <a:ext cx="0" cy="0"/>
          <a:chOff x="0" y="0"/>
          <a:chExt cx="0" cy="0"/>
        </a:xfrm>
      </p:grpSpPr>
      <p:sp>
        <p:nvSpPr>
          <p:cNvPr id="59" name="Shape 59"/>
          <p:cNvSpPr/>
          <p:nvPr/>
        </p:nvSpPr>
        <p:spPr>
          <a:xfrm>
            <a:off x="0" y="6018212"/>
            <a:ext cx="9144000" cy="915989"/>
          </a:xfrm>
          <a:prstGeom prst="rect">
            <a:avLst/>
          </a:prstGeom>
          <a:solidFill>
            <a:srgbClr val="FFFFFF"/>
          </a:solidFill>
          <a:ln w="12700">
            <a:miter lim="400000"/>
          </a:ln>
          <a:effectLst>
            <a:outerShdw blurRad="38100" dist="25400" dir="5400000" rotWithShape="0">
              <a:srgbClr val="000000">
                <a:alpha val="50000"/>
              </a:srgbClr>
            </a:outerShdw>
          </a:effectLst>
        </p:spPr>
        <p:txBody>
          <a:bodyPr lIns="0" tIns="0" rIns="0" bIns="0" anchor="ctr"/>
          <a:lstStyle/>
          <a:p>
            <a:pPr lvl="0" defTabSz="584200">
              <a:spcBef>
                <a:spcPts val="0"/>
              </a:spcBef>
              <a:defRPr sz="2400" b="0" cap="none">
                <a:solidFill>
                  <a:srgbClr val="FFFFFF"/>
                </a:solidFill>
                <a:latin typeface="Calibri"/>
                <a:ea typeface="Calibri"/>
                <a:cs typeface="Calibri"/>
                <a:sym typeface="Calibri"/>
              </a:defRPr>
            </a:pPr>
            <a:endParaRPr dirty="0"/>
          </a:p>
        </p:txBody>
      </p:sp>
      <p:pic>
        <p:nvPicPr>
          <p:cNvPr id="60" name="image1.jpeg"/>
          <p:cNvPicPr/>
          <p:nvPr/>
        </p:nvPicPr>
        <p:blipFill>
          <a:blip r:embed="rId2">
            <a:extLst/>
          </a:blip>
          <a:stretch>
            <a:fillRect/>
          </a:stretch>
        </p:blipFill>
        <p:spPr>
          <a:xfrm>
            <a:off x="330200" y="6210300"/>
            <a:ext cx="2854325" cy="455613"/>
          </a:xfrm>
          <a:prstGeom prst="rect">
            <a:avLst/>
          </a:prstGeom>
          <a:ln w="12700">
            <a:miter lim="400000"/>
          </a:ln>
        </p:spPr>
      </p:pic>
      <p:pic>
        <p:nvPicPr>
          <p:cNvPr id="4" name="image.png"/>
          <p:cNvPicPr/>
          <p:nvPr userDrawn="1"/>
        </p:nvPicPr>
        <p:blipFill>
          <a:blip r:embed="rId3">
            <a:extLst/>
          </a:blip>
          <a:stretch>
            <a:fillRect/>
          </a:stretch>
        </p:blipFill>
        <p:spPr>
          <a:xfrm>
            <a:off x="6472237" y="6071803"/>
            <a:ext cx="2600326" cy="823913"/>
          </a:xfrm>
          <a:prstGeom prst="rect">
            <a:avLst/>
          </a:prstGeom>
          <a:ln w="12700">
            <a:miter lim="400000"/>
          </a:ln>
        </p:spPr>
      </p:pic>
    </p:spTree>
  </p:cSld>
  <p:clrMapOvr>
    <a:masterClrMapping/>
  </p:clrMapOvr>
  <p:transition spd="med"/>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2553966-F527-4AE9-A6D0-3C6F64537741}" type="datetime1">
              <a:rPr lang="en-US" smtClean="0"/>
              <a:pPr/>
              <a:t>10/20/2015</a:t>
            </a:fld>
            <a:endParaRPr lang="en-US" dirty="0"/>
          </a:p>
        </p:txBody>
      </p:sp>
      <p:sp>
        <p:nvSpPr>
          <p:cNvPr id="6" name="Footer Placeholder 5"/>
          <p:cNvSpPr>
            <a:spLocks noGrp="1"/>
          </p:cNvSpPr>
          <p:nvPr>
            <p:ph type="ftr" sz="quarter" idx="11"/>
          </p:nvPr>
        </p:nvSpPr>
        <p:spPr/>
        <p:txBody>
          <a:bodyPr/>
          <a:lstStyle/>
          <a:p>
            <a:r>
              <a:rPr lang="en-US" dirty="0" smtClean="0"/>
              <a:t>Lehigh Valley Wolf Gang</a:t>
            </a:r>
            <a:endParaRPr lang="en-US" dirty="0"/>
          </a:p>
        </p:txBody>
      </p:sp>
      <p:sp>
        <p:nvSpPr>
          <p:cNvPr id="8" name="Title 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560081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433FD53-6CEB-4982-89A3-180C552F100F}" type="datetime1">
              <a:rPr lang="en-US" smtClean="0"/>
              <a:pPr/>
              <a:t>10/20/2015</a:t>
            </a:fld>
            <a:endParaRPr lang="en-US" dirty="0"/>
          </a:p>
        </p:txBody>
      </p:sp>
      <p:sp>
        <p:nvSpPr>
          <p:cNvPr id="8" name="Footer Placeholder 7"/>
          <p:cNvSpPr>
            <a:spLocks noGrp="1"/>
          </p:cNvSpPr>
          <p:nvPr>
            <p:ph type="ftr" sz="quarter" idx="11"/>
          </p:nvPr>
        </p:nvSpPr>
        <p:spPr/>
        <p:txBody>
          <a:bodyPr/>
          <a:lstStyle/>
          <a:p>
            <a:r>
              <a:rPr lang="en-US" dirty="0" smtClean="0"/>
              <a:t>Lehigh Valley Wolf Gang</a:t>
            </a:r>
            <a:endParaRPr lang="en-US" dirty="0"/>
          </a:p>
        </p:txBody>
      </p:sp>
    </p:spTree>
    <p:extLst>
      <p:ext uri="{BB962C8B-B14F-4D97-AF65-F5344CB8AC3E}">
        <p14:creationId xmlns:p14="http://schemas.microsoft.com/office/powerpoint/2010/main" val="7720436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6315B53-007B-407C-8E46-850C5E6CA88C}" type="datetime1">
              <a:rPr lang="en-US" smtClean="0"/>
              <a:pPr/>
              <a:t>10/20/2015</a:t>
            </a:fld>
            <a:endParaRPr lang="en-US" dirty="0"/>
          </a:p>
        </p:txBody>
      </p:sp>
      <p:sp>
        <p:nvSpPr>
          <p:cNvPr id="4" name="Footer Placeholder 3"/>
          <p:cNvSpPr>
            <a:spLocks noGrp="1"/>
          </p:cNvSpPr>
          <p:nvPr>
            <p:ph type="ftr" sz="quarter" idx="11"/>
          </p:nvPr>
        </p:nvSpPr>
        <p:spPr/>
        <p:txBody>
          <a:bodyPr/>
          <a:lstStyle/>
          <a:p>
            <a:r>
              <a:rPr lang="en-US" dirty="0" smtClean="0"/>
              <a:t>Lehigh Valley Wolf Gang</a:t>
            </a:r>
            <a:endParaRPr lang="en-US" dirty="0"/>
          </a:p>
        </p:txBody>
      </p:sp>
    </p:spTree>
    <p:extLst>
      <p:ext uri="{BB962C8B-B14F-4D97-AF65-F5344CB8AC3E}">
        <p14:creationId xmlns:p14="http://schemas.microsoft.com/office/powerpoint/2010/main" val="20336465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3262B1-30C0-426C-9BEE-C277AB4A1534}" type="datetime1">
              <a:rPr lang="en-US" smtClean="0"/>
              <a:pPr/>
              <a:t>10/20/2015</a:t>
            </a:fld>
            <a:endParaRPr lang="en-US" dirty="0"/>
          </a:p>
        </p:txBody>
      </p:sp>
      <p:sp>
        <p:nvSpPr>
          <p:cNvPr id="3" name="Footer Placeholder 2"/>
          <p:cNvSpPr>
            <a:spLocks noGrp="1"/>
          </p:cNvSpPr>
          <p:nvPr>
            <p:ph type="ftr" sz="quarter" idx="11"/>
          </p:nvPr>
        </p:nvSpPr>
        <p:spPr/>
        <p:txBody>
          <a:bodyPr/>
          <a:lstStyle/>
          <a:p>
            <a:r>
              <a:rPr lang="en-US" dirty="0" smtClean="0"/>
              <a:t>Lehigh Valley Wolf Gang</a:t>
            </a:r>
            <a:endParaRPr lang="en-US" dirty="0"/>
          </a:p>
        </p:txBody>
      </p:sp>
    </p:spTree>
    <p:extLst>
      <p:ext uri="{BB962C8B-B14F-4D97-AF65-F5344CB8AC3E}">
        <p14:creationId xmlns:p14="http://schemas.microsoft.com/office/powerpoint/2010/main" val="25988842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rtl="0">
              <a:spcBef>
                <a:spcPts val="0"/>
              </a:spcBef>
            </a:pPr>
            <a:endParaRPr lang="en-US" sz="1800" b="0" kern="1200" cap="none" dirty="0">
              <a:solidFill>
                <a:srgbClr val="FFFFFF"/>
              </a:solidFill>
            </a:endParaRPr>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rtl="0">
              <a:spcBef>
                <a:spcPts val="0"/>
              </a:spcBef>
            </a:pPr>
            <a:endParaRPr lang="en-US" sz="1800" b="0" kern="1200" cap="none" dirty="0">
              <a:solidFill>
                <a:srgbClr val="FFFFFF"/>
              </a:solidFill>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smtClean="0"/>
              <a:t>Click to edit Master text styles</a:t>
            </a:r>
          </a:p>
        </p:txBody>
      </p:sp>
      <p:sp>
        <p:nvSpPr>
          <p:cNvPr id="5" name="Date Placeholder 4"/>
          <p:cNvSpPr>
            <a:spLocks noGrp="1"/>
          </p:cNvSpPr>
          <p:nvPr>
            <p:ph type="dt" sz="half" idx="10"/>
          </p:nvPr>
        </p:nvSpPr>
        <p:spPr/>
        <p:txBody>
          <a:bodyPr/>
          <a:lstStyle/>
          <a:p>
            <a:fld id="{4593352E-91A6-4483-90EF-522A32DE4BF9}" type="datetime1">
              <a:rPr lang="en-US" smtClean="0"/>
              <a:pPr/>
              <a:t>10/20/2015</a:t>
            </a:fld>
            <a:endParaRPr lang="en-US" dirty="0"/>
          </a:p>
        </p:txBody>
      </p:sp>
      <p:sp>
        <p:nvSpPr>
          <p:cNvPr id="6" name="Footer Placeholder 5"/>
          <p:cNvSpPr>
            <a:spLocks noGrp="1"/>
          </p:cNvSpPr>
          <p:nvPr>
            <p:ph type="ftr" sz="quarter" idx="11"/>
          </p:nvPr>
        </p:nvSpPr>
        <p:spPr/>
        <p:txBody>
          <a:bodyPr/>
          <a:lstStyle>
            <a:lvl1pPr>
              <a:defRPr>
                <a:solidFill>
                  <a:schemeClr val="tx2"/>
                </a:solidFill>
              </a:defRPr>
            </a:lvl1pPr>
          </a:lstStyle>
          <a:p>
            <a:r>
              <a:rPr lang="en-US" dirty="0" smtClean="0">
                <a:solidFill>
                  <a:srgbClr val="434342"/>
                </a:solidFill>
              </a:rPr>
              <a:t>Lehigh Valley Wolf Gang</a:t>
            </a:r>
            <a:endParaRPr lang="en-US" dirty="0">
              <a:solidFill>
                <a:srgbClr val="434342"/>
              </a:solidFill>
            </a:endParaRPr>
          </a:p>
        </p:txBody>
      </p:sp>
    </p:spTree>
    <p:extLst>
      <p:ext uri="{BB962C8B-B14F-4D97-AF65-F5344CB8AC3E}">
        <p14:creationId xmlns:p14="http://schemas.microsoft.com/office/powerpoint/2010/main" val="25298978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dirty="0" smtClean="0"/>
              <a:t>Click icon to add picture</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rtl="0">
              <a:spcBef>
                <a:spcPts val="0"/>
              </a:spcBef>
            </a:pPr>
            <a:endParaRPr lang="en-US" sz="1800" b="0" kern="1200" cap="none" dirty="0">
              <a:solidFill>
                <a:srgbClr val="FFFFFF"/>
              </a:solidFill>
            </a:endParaRPr>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rtl="0">
              <a:spcBef>
                <a:spcPts val="0"/>
              </a:spcBef>
            </a:pPr>
            <a:endParaRPr lang="en-US" sz="1800" b="0" kern="1200" cap="none" dirty="0">
              <a:solidFill>
                <a:srgbClr val="FFFFFF"/>
              </a:solidFill>
            </a:endParaRPr>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E2BBFD-D80F-467B-84D4-75A02EB06B36}" type="datetime1">
              <a:rPr lang="en-US" smtClean="0"/>
              <a:pPr/>
              <a:t>10/20/2015</a:t>
            </a:fld>
            <a:endParaRPr lang="en-US" dirty="0"/>
          </a:p>
        </p:txBody>
      </p:sp>
      <p:sp>
        <p:nvSpPr>
          <p:cNvPr id="6" name="Footer Placeholder 5"/>
          <p:cNvSpPr>
            <a:spLocks noGrp="1"/>
          </p:cNvSpPr>
          <p:nvPr>
            <p:ph type="ftr" sz="quarter" idx="11"/>
          </p:nvPr>
        </p:nvSpPr>
        <p:spPr/>
        <p:txBody>
          <a:bodyPr/>
          <a:lstStyle/>
          <a:p>
            <a:r>
              <a:rPr lang="en-US" dirty="0" smtClean="0"/>
              <a:t>Lehigh Valley Wolf Gang</a:t>
            </a:r>
            <a:endParaRPr lang="en-US" dirty="0"/>
          </a:p>
        </p:txBody>
      </p:sp>
      <p:sp>
        <p:nvSpPr>
          <p:cNvPr id="7" name="Slide Number Placeholder 6"/>
          <p:cNvSpPr>
            <a:spLocks noGrp="1"/>
          </p:cNvSpPr>
          <p:nvPr>
            <p:ph type="sldNum" sz="quarter" idx="12"/>
          </p:nvPr>
        </p:nvSpPr>
        <p:spPr>
          <a:xfrm>
            <a:off x="8401038" y="6170822"/>
            <a:ext cx="502920" cy="502920"/>
          </a:xfrm>
          <a:prstGeom prst="ellipse">
            <a:avLst/>
          </a:prstGeom>
        </p:spPr>
        <p:txBody>
          <a:bodyPr/>
          <a:lstStyle/>
          <a:p>
            <a:pPr algn="l" defTabSz="914400" rtl="0">
              <a:spcBef>
                <a:spcPts val="0"/>
              </a:spcBef>
            </a:pPr>
            <a:fld id="{59593C3F-849B-4BB4-9E94-8D056BF3EE0A}" type="slidenum">
              <a:rPr lang="en-US" sz="1800" b="0" kern="1200" cap="none" smtClean="0">
                <a:solidFill>
                  <a:srgbClr val="000000"/>
                </a:solidFill>
                <a:latin typeface="Franklin Gothic Book"/>
                <a:ea typeface="+mn-ea"/>
                <a:cs typeface="+mn-cs"/>
              </a:rPr>
              <a:pPr algn="l" defTabSz="914400" rtl="0">
                <a:spcBef>
                  <a:spcPts val="0"/>
                </a:spcBef>
              </a:pPr>
              <a:t>‹#›</a:t>
            </a:fld>
            <a:endParaRPr lang="en-US" sz="1800" b="0" kern="1200" cap="none" dirty="0">
              <a:solidFill>
                <a:srgbClr val="000000"/>
              </a:solidFill>
              <a:latin typeface="Franklin Gothic Book"/>
              <a:ea typeface="+mn-ea"/>
              <a:cs typeface="+mn-cs"/>
            </a:endParaRPr>
          </a:p>
        </p:txBody>
      </p:sp>
    </p:spTree>
    <p:extLst>
      <p:ext uri="{BB962C8B-B14F-4D97-AF65-F5344CB8AC3E}">
        <p14:creationId xmlns:p14="http://schemas.microsoft.com/office/powerpoint/2010/main" val="30853028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DC998B-2BA6-4F69-9B71-C2D8D228A633}" type="datetime1">
              <a:rPr lang="en-US" smtClean="0"/>
              <a:pPr/>
              <a:t>10/20/2015</a:t>
            </a:fld>
            <a:endParaRPr lang="en-US" dirty="0"/>
          </a:p>
        </p:txBody>
      </p:sp>
      <p:sp>
        <p:nvSpPr>
          <p:cNvPr id="5" name="Footer Placeholder 4"/>
          <p:cNvSpPr>
            <a:spLocks noGrp="1"/>
          </p:cNvSpPr>
          <p:nvPr>
            <p:ph type="ftr" sz="quarter" idx="11"/>
          </p:nvPr>
        </p:nvSpPr>
        <p:spPr/>
        <p:txBody>
          <a:bodyPr/>
          <a:lstStyle/>
          <a:p>
            <a:r>
              <a:rPr lang="en-US" dirty="0" smtClean="0"/>
              <a:t>Lehigh Valley Wolf Gang</a:t>
            </a:r>
            <a:endParaRPr lang="en-US" dirty="0"/>
          </a:p>
        </p:txBody>
      </p:sp>
      <p:sp>
        <p:nvSpPr>
          <p:cNvPr id="6" name="Slide Number Placeholder 5"/>
          <p:cNvSpPr>
            <a:spLocks noGrp="1"/>
          </p:cNvSpPr>
          <p:nvPr>
            <p:ph type="sldNum" sz="quarter" idx="12"/>
          </p:nvPr>
        </p:nvSpPr>
        <p:spPr>
          <a:xfrm>
            <a:off x="8401038" y="6170822"/>
            <a:ext cx="502920" cy="502920"/>
          </a:xfrm>
          <a:prstGeom prst="ellipse">
            <a:avLst/>
          </a:prstGeom>
        </p:spPr>
        <p:txBody>
          <a:bodyPr/>
          <a:lstStyle/>
          <a:p>
            <a:pPr algn="l" defTabSz="914400" rtl="0">
              <a:spcBef>
                <a:spcPts val="0"/>
              </a:spcBef>
            </a:pPr>
            <a:fld id="{59593C3F-849B-4BB4-9E94-8D056BF3EE0A}" type="slidenum">
              <a:rPr lang="en-US" sz="1800" b="0" kern="1200" cap="none" smtClean="0">
                <a:solidFill>
                  <a:srgbClr val="000000"/>
                </a:solidFill>
                <a:latin typeface="Franklin Gothic Book"/>
                <a:ea typeface="+mn-ea"/>
                <a:cs typeface="+mn-cs"/>
              </a:rPr>
              <a:pPr algn="l" defTabSz="914400" rtl="0">
                <a:spcBef>
                  <a:spcPts val="0"/>
                </a:spcBef>
              </a:pPr>
              <a:t>‹#›</a:t>
            </a:fld>
            <a:endParaRPr lang="en-US" sz="1800" b="0" kern="1200" cap="none" dirty="0">
              <a:solidFill>
                <a:srgbClr val="000000"/>
              </a:solidFill>
              <a:latin typeface="Franklin Gothic Book"/>
              <a:ea typeface="+mn-ea"/>
              <a:cs typeface="+mn-cs"/>
            </a:endParaRPr>
          </a:p>
        </p:txBody>
      </p:sp>
    </p:spTree>
    <p:extLst>
      <p:ext uri="{BB962C8B-B14F-4D97-AF65-F5344CB8AC3E}">
        <p14:creationId xmlns:p14="http://schemas.microsoft.com/office/powerpoint/2010/main" val="2255567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36EAEB-8299-4F84-80D2-BC395FBC0659}" type="datetime1">
              <a:rPr lang="en-US" smtClean="0"/>
              <a:pPr/>
              <a:t>10/20/2015</a:t>
            </a:fld>
            <a:endParaRPr lang="en-US" dirty="0"/>
          </a:p>
        </p:txBody>
      </p:sp>
      <p:sp>
        <p:nvSpPr>
          <p:cNvPr id="5" name="Footer Placeholder 4"/>
          <p:cNvSpPr>
            <a:spLocks noGrp="1"/>
          </p:cNvSpPr>
          <p:nvPr>
            <p:ph type="ftr" sz="quarter" idx="11"/>
          </p:nvPr>
        </p:nvSpPr>
        <p:spPr/>
        <p:txBody>
          <a:bodyPr/>
          <a:lstStyle/>
          <a:p>
            <a:r>
              <a:rPr lang="en-US" dirty="0" smtClean="0"/>
              <a:t>Lehigh Valley Wolf Gang</a:t>
            </a:r>
            <a:endParaRPr lang="en-US" dirty="0"/>
          </a:p>
        </p:txBody>
      </p:sp>
      <p:sp>
        <p:nvSpPr>
          <p:cNvPr id="6" name="Slide Number Placeholder 5"/>
          <p:cNvSpPr>
            <a:spLocks noGrp="1"/>
          </p:cNvSpPr>
          <p:nvPr>
            <p:ph type="sldNum" sz="quarter" idx="12"/>
          </p:nvPr>
        </p:nvSpPr>
        <p:spPr>
          <a:xfrm>
            <a:off x="8401038" y="6170822"/>
            <a:ext cx="502920" cy="502920"/>
          </a:xfrm>
          <a:prstGeom prst="ellipse">
            <a:avLst/>
          </a:prstGeom>
        </p:spPr>
        <p:txBody>
          <a:bodyPr/>
          <a:lstStyle/>
          <a:p>
            <a:pPr algn="l" defTabSz="914400" rtl="0">
              <a:spcBef>
                <a:spcPts val="0"/>
              </a:spcBef>
            </a:pPr>
            <a:fld id="{59593C3F-849B-4BB4-9E94-8D056BF3EE0A}" type="slidenum">
              <a:rPr lang="en-US" sz="1800" b="0" kern="1200" cap="none" smtClean="0">
                <a:solidFill>
                  <a:srgbClr val="000000"/>
                </a:solidFill>
                <a:latin typeface="Franklin Gothic Book"/>
                <a:ea typeface="+mn-ea"/>
                <a:cs typeface="+mn-cs"/>
              </a:rPr>
              <a:pPr algn="l" defTabSz="914400" rtl="0">
                <a:spcBef>
                  <a:spcPts val="0"/>
                </a:spcBef>
              </a:pPr>
              <a:t>‹#›</a:t>
            </a:fld>
            <a:endParaRPr lang="en-US" sz="1800" b="0" kern="1200" cap="none" dirty="0">
              <a:solidFill>
                <a:srgbClr val="000000"/>
              </a:solidFill>
              <a:latin typeface="Franklin Gothic Book"/>
              <a:ea typeface="+mn-ea"/>
              <a:cs typeface="+mn-cs"/>
            </a:endParaRPr>
          </a:p>
        </p:txBody>
      </p:sp>
    </p:spTree>
    <p:extLst>
      <p:ext uri="{BB962C8B-B14F-4D97-AF65-F5344CB8AC3E}">
        <p14:creationId xmlns:p14="http://schemas.microsoft.com/office/powerpoint/2010/main" val="1560685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Light Blue copy">
    <p:bg>
      <p:bgPr>
        <a:solidFill>
          <a:srgbClr val="E5E0AC"/>
        </a:solidFill>
        <a:effectLst/>
      </p:bgPr>
    </p:bg>
    <p:spTree>
      <p:nvGrpSpPr>
        <p:cNvPr id="1" name=""/>
        <p:cNvGrpSpPr/>
        <p:nvPr/>
      </p:nvGrpSpPr>
      <p:grpSpPr>
        <a:xfrm>
          <a:off x="0" y="0"/>
          <a:ext cx="0" cy="0"/>
          <a:chOff x="0" y="0"/>
          <a:chExt cx="0" cy="0"/>
        </a:xfrm>
      </p:grpSpPr>
    </p:spTree>
  </p:cSld>
  <p:clrMapOvr>
    <a:masterClrMapping/>
  </p:clrMapOvr>
  <p:transition spd="med"/>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smtClean="0"/>
              <a:t>Click to edit Master title style</a:t>
            </a:r>
            <a:endParaRPr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7" name="Date Placeholder 27"/>
          <p:cNvSpPr>
            <a:spLocks noGrp="1"/>
          </p:cNvSpPr>
          <p:nvPr>
            <p:ph type="dt" sz="half" idx="10"/>
          </p:nvPr>
        </p:nvSpPr>
        <p:spPr>
          <a:xfrm>
            <a:off x="76200" y="6069013"/>
            <a:ext cx="2057400" cy="685800"/>
          </a:xfrm>
          <a:prstGeom prst="rect">
            <a:avLst/>
          </a:prstGeom>
        </p:spPr>
        <p:txBody>
          <a:bodyPr>
            <a:noAutofit/>
          </a:bodyPr>
          <a:lstStyle>
            <a:lvl1pPr algn="ctr">
              <a:defRPr sz="2000">
                <a:solidFill>
                  <a:srgbClr val="FFFFFF"/>
                </a:solidFill>
              </a:defRPr>
            </a:lvl1pPr>
          </a:lstStyle>
          <a:p>
            <a:pPr>
              <a:defRPr/>
            </a:pPr>
            <a:fld id="{B5200942-83B4-460F-A4C8-7C0BC65887F6}" type="datetimeFigureOut">
              <a:rPr lang="en-US"/>
              <a:pPr>
                <a:defRPr/>
              </a:pPr>
              <a:t>10/20/2015</a:t>
            </a:fld>
            <a:endParaRPr lang="en-US"/>
          </a:p>
        </p:txBody>
      </p:sp>
      <p:sp>
        <p:nvSpPr>
          <p:cNvPr id="10" name="Footer Placeholder 16"/>
          <p:cNvSpPr>
            <a:spLocks noGrp="1"/>
          </p:cNvSpPr>
          <p:nvPr>
            <p:ph type="ftr" sz="quarter" idx="11"/>
          </p:nvPr>
        </p:nvSpPr>
        <p:spPr>
          <a:xfrm>
            <a:off x="2085975" y="236538"/>
            <a:ext cx="5867400" cy="365125"/>
          </a:xfrm>
          <a:prstGeom prst="rect">
            <a:avLst/>
          </a:prstGeom>
        </p:spPr>
        <p:txBody>
          <a:bodyPr/>
          <a:lstStyle>
            <a:lvl1pPr algn="r">
              <a:defRPr>
                <a:solidFill>
                  <a:schemeClr val="tx2"/>
                </a:solidFill>
              </a:defRPr>
            </a:lvl1pPr>
          </a:lstStyle>
          <a:p>
            <a:pPr>
              <a:defRPr/>
            </a:pPr>
            <a:endParaRPr lang="en-US"/>
          </a:p>
        </p:txBody>
      </p:sp>
      <p:sp>
        <p:nvSpPr>
          <p:cNvPr id="11"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D1168538-F747-4065-8D91-59BD0DF09415}" type="slidenum">
              <a:rPr lang="en-US" altLang="en-US"/>
              <a:pPr/>
              <a:t>‹#›</a:t>
            </a:fld>
            <a:endParaRPr lang="en-US" altLang="en-US"/>
          </a:p>
        </p:txBody>
      </p:sp>
    </p:spTree>
    <p:extLst>
      <p:ext uri="{BB962C8B-B14F-4D97-AF65-F5344CB8AC3E}">
        <p14:creationId xmlns:p14="http://schemas.microsoft.com/office/powerpoint/2010/main" val="2684306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smtClean="0"/>
              <a:t>Click to edit Master title style</a:t>
            </a:r>
            <a:endParaRPr lang="en-US"/>
          </a:p>
        </p:txBody>
      </p:sp>
      <p:sp>
        <p:nvSpPr>
          <p:cNvPr id="8" name="Content Placeholder 7"/>
          <p:cNvSpPr>
            <a:spLocks noGrp="1"/>
          </p:cNvSpPr>
          <p:nvPr>
            <p:ph sz="quarter" idx="1"/>
          </p:nvPr>
        </p:nvSpPr>
        <p:spPr>
          <a:xfrm>
            <a:off x="612648" y="1600200"/>
            <a:ext cx="81534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a:xfrm>
            <a:off x="6096000" y="6248400"/>
            <a:ext cx="2667000" cy="365125"/>
          </a:xfrm>
          <a:prstGeom prst="rect">
            <a:avLst/>
          </a:prstGeom>
        </p:spPr>
        <p:txBody>
          <a:bodyPr/>
          <a:lstStyle>
            <a:lvl1pPr>
              <a:defRPr/>
            </a:lvl1pPr>
          </a:lstStyle>
          <a:p>
            <a:pPr>
              <a:defRPr/>
            </a:pPr>
            <a:fld id="{F8BC2F8F-BF3C-4432-B335-C57027238126}" type="datetimeFigureOut">
              <a:rPr lang="en-US"/>
              <a:pPr>
                <a:defRPr/>
              </a:pPr>
              <a:t>10/20/2015</a:t>
            </a:fld>
            <a:endParaRPr lang="en-US"/>
          </a:p>
        </p:txBody>
      </p:sp>
      <p:sp>
        <p:nvSpPr>
          <p:cNvPr id="5" name="Footer Placeholder 2"/>
          <p:cNvSpPr>
            <a:spLocks noGrp="1"/>
          </p:cNvSpPr>
          <p:nvPr>
            <p:ph type="ftr" sz="quarter" idx="11"/>
          </p:nvPr>
        </p:nvSpPr>
        <p:spPr>
          <a:xfrm>
            <a:off x="609600" y="6248400"/>
            <a:ext cx="5421313" cy="365125"/>
          </a:xfrm>
          <a:prstGeom prst="rect">
            <a:avLst/>
          </a:prstGeom>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fld id="{01BDC17B-DF79-49E7-AD89-415B339D65F7}" type="slidenum">
              <a:rPr lang="en-US" altLang="en-US"/>
              <a:pPr/>
              <a:t>‹#›</a:t>
            </a:fld>
            <a:endParaRPr lang="en-US" altLang="en-US"/>
          </a:p>
        </p:txBody>
      </p:sp>
    </p:spTree>
    <p:extLst>
      <p:ext uri="{BB962C8B-B14F-4D97-AF65-F5344CB8AC3E}">
        <p14:creationId xmlns:p14="http://schemas.microsoft.com/office/powerpoint/2010/main" val="4592874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algn="l" defTabSz="914400" rtl="0">
              <a:spcBef>
                <a:spcPts val="0"/>
              </a:spcBef>
            </a:pPr>
            <a:endParaRPr lang="en-US" sz="1800" b="0" kern="1200" cap="none" dirty="0">
              <a:solidFill>
                <a:prstClr val="black"/>
              </a:solidFill>
              <a:latin typeface="Georgia"/>
              <a:ea typeface="+mn-ea"/>
              <a:cs typeface="+mn-cs"/>
            </a:endParaRPr>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algn="l" defTabSz="914400" rtl="0">
              <a:spcBef>
                <a:spcPts val="0"/>
              </a:spcBef>
            </a:pPr>
            <a:endParaRPr lang="en-US" sz="1800" b="0" kern="1200" cap="none" dirty="0">
              <a:solidFill>
                <a:prstClr val="black"/>
              </a:solidFill>
              <a:latin typeface="Georgia"/>
              <a:ea typeface="+mn-ea"/>
              <a:cs typeface="+mn-cs"/>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algn="l" defTabSz="914400" rtl="0">
              <a:spcBef>
                <a:spcPts val="0"/>
              </a:spcBef>
            </a:pPr>
            <a:endParaRPr lang="en-US" sz="1800" b="0" kern="1200" cap="none" dirty="0">
              <a:solidFill>
                <a:prstClr val="black"/>
              </a:solidFill>
              <a:latin typeface="Georgia"/>
              <a:ea typeface="+mn-ea"/>
              <a:cs typeface="+mn-cs"/>
            </a:endParaRPr>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algn="l" defTabSz="914400" rtl="0">
              <a:spcBef>
                <a:spcPts val="0"/>
              </a:spcBef>
            </a:pPr>
            <a:endParaRPr lang="en-US" sz="1800" b="0" kern="1200" cap="none" dirty="0">
              <a:solidFill>
                <a:prstClr val="black"/>
              </a:solidFill>
              <a:latin typeface="Georgia"/>
              <a:ea typeface="+mn-ea"/>
              <a:cs typeface="+mn-cs"/>
            </a:endParaRPr>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algn="l" defTabSz="914400" rtl="0">
              <a:spcBef>
                <a:spcPts val="0"/>
              </a:spcBef>
            </a:pPr>
            <a:endParaRPr lang="en-US" sz="1800" b="0" kern="1200" cap="none" dirty="0">
              <a:solidFill>
                <a:prstClr val="black"/>
              </a:solidFill>
              <a:latin typeface="Georgia"/>
              <a:ea typeface="+mn-ea"/>
              <a:cs typeface="+mn-cs"/>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3494965E-4323-4CEE-81CC-AFFB54596C6F}" type="datetimeFigureOut">
              <a:rPr lang="en-US" smtClean="0"/>
              <a:pPr/>
              <a:t>10/20/2015</a:t>
            </a:fld>
            <a:endParaRPr lang="en-US" dirty="0"/>
          </a:p>
        </p:txBody>
      </p:sp>
      <p:sp>
        <p:nvSpPr>
          <p:cNvPr id="17" name="Footer Placeholder 16"/>
          <p:cNvSpPr>
            <a:spLocks noGrp="1"/>
          </p:cNvSpPr>
          <p:nvPr>
            <p:ph type="ftr" sz="quarter" idx="11"/>
          </p:nvPr>
        </p:nvSpPr>
        <p:spPr/>
        <p:txBody>
          <a:bodyPr/>
          <a:lstStyle/>
          <a:p>
            <a:endParaRPr lang="en-US" dirty="0"/>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pPr algn="l" defTabSz="914400" rtl="0">
              <a:spcBef>
                <a:spcPts val="0"/>
              </a:spcBef>
            </a:pPr>
            <a:endParaRPr lang="en-US" sz="1800" b="0" kern="1200" cap="none" dirty="0">
              <a:solidFill>
                <a:prstClr val="black"/>
              </a:solidFill>
              <a:latin typeface="Georgia"/>
              <a:ea typeface="+mn-ea"/>
              <a:cs typeface="+mn-cs"/>
            </a:endParaRPr>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algn="l" defTabSz="914400" rtl="0">
              <a:spcBef>
                <a:spcPts val="0"/>
              </a:spcBef>
            </a:pPr>
            <a:endParaRPr lang="en-US" sz="1800" b="0" kern="1200" cap="none" dirty="0">
              <a:solidFill>
                <a:prstClr val="black"/>
              </a:solidFill>
              <a:latin typeface="Georgia"/>
              <a:ea typeface="+mn-ea"/>
              <a:cs typeface="+mn-cs"/>
            </a:endParaRPr>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defTabSz="914400" rtl="0">
              <a:spcBef>
                <a:spcPts val="0"/>
              </a:spcBef>
            </a:pPr>
            <a:endParaRPr lang="en-US" sz="1800" b="0" kern="1200" cap="none" dirty="0">
              <a:solidFill>
                <a:prstClr val="white"/>
              </a:solidFill>
            </a:endParaRPr>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defTabSz="914400" rtl="0">
              <a:spcBef>
                <a:spcPts val="0"/>
              </a:spcBef>
            </a:pPr>
            <a:endParaRPr lang="en-US" sz="1800" b="0" kern="1200" cap="none" dirty="0">
              <a:solidFill>
                <a:prstClr val="white"/>
              </a:solidFill>
            </a:endParaRPr>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0084FB03-E6EB-4297-8ADA-59589430E853}" type="slidenum">
              <a:rPr lang="en-US" smtClean="0">
                <a:solidFill>
                  <a:srgbClr val="0BD0D9">
                    <a:shade val="75000"/>
                  </a:srgbClr>
                </a:solidFill>
              </a:rPr>
              <a:pPr/>
              <a:t>‹#›</a:t>
            </a:fld>
            <a:endParaRPr lang="en-US" dirty="0">
              <a:solidFill>
                <a:srgbClr val="0BD0D9">
                  <a:shade val="75000"/>
                </a:srgbClr>
              </a:solidFill>
            </a:endParaRPr>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1756838769"/>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3494965E-4323-4CEE-81CC-AFFB54596C6F}" type="datetimeFigureOut">
              <a:rPr lang="en-US" smtClean="0"/>
              <a:pPr/>
              <a:t>10/20/2015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4361688" y="1026372"/>
            <a:ext cx="457200" cy="441325"/>
          </a:xfrm>
        </p:spPr>
        <p:txBody>
          <a:bodyPr/>
          <a:lstStyle/>
          <a:p>
            <a:fld id="{0084FB03-E6EB-4297-8ADA-59589430E853}" type="slidenum">
              <a:rPr lang="en-US" smtClean="0">
                <a:solidFill>
                  <a:srgbClr val="0BD0D9">
                    <a:shade val="75000"/>
                  </a:srgbClr>
                </a:solidFill>
              </a:rPr>
              <a:pPr/>
              <a:t>‹#›</a:t>
            </a:fld>
            <a:endParaRPr lang="en-US" dirty="0">
              <a:solidFill>
                <a:srgbClr val="0BD0D9">
                  <a:shade val="75000"/>
                </a:srgbClr>
              </a:solidFill>
            </a:endParaRPr>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063860654"/>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algn="l" defTabSz="914400" rtl="0">
              <a:spcBef>
                <a:spcPts val="0"/>
              </a:spcBef>
            </a:pPr>
            <a:endParaRPr lang="en-US" sz="1800" b="0" kern="1200" cap="none" dirty="0">
              <a:solidFill>
                <a:prstClr val="black"/>
              </a:solidFill>
              <a:latin typeface="Georgia"/>
              <a:ea typeface="+mn-ea"/>
              <a:cs typeface="+mn-cs"/>
            </a:endParaRPr>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algn="l" defTabSz="914400" rtl="0">
              <a:spcBef>
                <a:spcPts val="0"/>
              </a:spcBef>
            </a:pPr>
            <a:endParaRPr lang="en-US" sz="1800" b="0" kern="1200" cap="none" dirty="0">
              <a:solidFill>
                <a:prstClr val="black"/>
              </a:solidFill>
              <a:latin typeface="Georgia"/>
              <a:ea typeface="+mn-ea"/>
              <a:cs typeface="+mn-cs"/>
            </a:endParaRPr>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algn="l" defTabSz="914400" rtl="0">
              <a:spcBef>
                <a:spcPts val="0"/>
              </a:spcBef>
            </a:pPr>
            <a:endParaRPr lang="en-US" sz="1800" b="0" kern="1200" cap="none" dirty="0">
              <a:solidFill>
                <a:prstClr val="black"/>
              </a:solidFill>
              <a:latin typeface="Georgia"/>
              <a:ea typeface="+mn-ea"/>
              <a:cs typeface="+mn-cs"/>
            </a:endParaRPr>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algn="l" defTabSz="914400" rtl="0">
              <a:spcBef>
                <a:spcPts val="0"/>
              </a:spcBef>
            </a:pPr>
            <a:endParaRPr lang="en-US" sz="1800" b="0" kern="1200" cap="none" dirty="0">
              <a:solidFill>
                <a:prstClr val="black"/>
              </a:solidFill>
              <a:latin typeface="Georgia"/>
              <a:ea typeface="+mn-ea"/>
              <a:cs typeface="+mn-cs"/>
            </a:endParaRPr>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algn="l" defTabSz="914400" rtl="0">
              <a:spcBef>
                <a:spcPts val="0"/>
              </a:spcBef>
            </a:pPr>
            <a:endParaRPr lang="en-US" sz="1800" b="0" kern="1200" cap="none" dirty="0">
              <a:solidFill>
                <a:prstClr val="black"/>
              </a:solidFill>
              <a:latin typeface="Georgia"/>
              <a:ea typeface="+mn-ea"/>
              <a:cs typeface="+mn-cs"/>
            </a:endParaRPr>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algn="l" defTabSz="914400" rtl="0">
              <a:spcBef>
                <a:spcPts val="0"/>
              </a:spcBef>
            </a:pPr>
            <a:endParaRPr lang="en-US" sz="1800" b="0" kern="1200" cap="none" dirty="0">
              <a:solidFill>
                <a:prstClr val="black"/>
              </a:solidFill>
              <a:latin typeface="Georgia"/>
              <a:ea typeface="+mn-ea"/>
              <a:cs typeface="+mn-cs"/>
            </a:endParaRPr>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algn="l" defTabSz="914400" rtl="0">
              <a:spcBef>
                <a:spcPts val="0"/>
              </a:spcBef>
            </a:pPr>
            <a:endParaRPr lang="en-US" sz="1800" b="0" kern="1200" cap="none" dirty="0">
              <a:solidFill>
                <a:prstClr val="black"/>
              </a:solidFill>
              <a:latin typeface="Georgia"/>
              <a:ea typeface="+mn-ea"/>
              <a:cs typeface="+mn-cs"/>
            </a:endParaRPr>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algn="l" defTabSz="914400" rtl="0">
              <a:spcBef>
                <a:spcPts val="0"/>
              </a:spcBef>
            </a:pPr>
            <a:endParaRPr lang="en-US" sz="1800" b="0" kern="1200" cap="none" dirty="0">
              <a:solidFill>
                <a:prstClr val="black"/>
              </a:solidFill>
              <a:latin typeface="Georgia"/>
              <a:ea typeface="+mn-ea"/>
              <a:cs typeface="+mn-cs"/>
            </a:endParaRP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3494965E-4323-4CEE-81CC-AFFB54596C6F}" type="datetimeFigureOut">
              <a:rPr lang="en-US" smtClean="0"/>
              <a:pPr/>
              <a:t>10/20/2015</a:t>
            </a:fld>
            <a:endParaRPr lang="en-US" dirty="0"/>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pPr algn="l" defTabSz="914400" rtl="0">
              <a:spcBef>
                <a:spcPts val="0"/>
              </a:spcBef>
            </a:pPr>
            <a:endParaRPr lang="en-US" sz="1800" b="0" kern="1200" cap="none" dirty="0">
              <a:solidFill>
                <a:prstClr val="black"/>
              </a:solidFill>
              <a:latin typeface="Georgia"/>
              <a:ea typeface="+mn-ea"/>
              <a:cs typeface="+mn-cs"/>
            </a:endParaRPr>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defTabSz="914400" rtl="0">
              <a:spcBef>
                <a:spcPts val="0"/>
              </a:spcBef>
            </a:pPr>
            <a:endParaRPr lang="en-US" sz="1800" b="0" kern="1200" cap="none" dirty="0">
              <a:solidFill>
                <a:prstClr val="white"/>
              </a:solidFill>
            </a:endParaRPr>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defTabSz="914400" rtl="0">
              <a:spcBef>
                <a:spcPts val="0"/>
              </a:spcBef>
            </a:pPr>
            <a:endParaRPr lang="en-US" sz="1800" b="0" kern="1200" cap="none" dirty="0">
              <a:solidFill>
                <a:prstClr val="white"/>
              </a:solidFill>
            </a:endParaRPr>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0084FB03-E6EB-4297-8ADA-59589430E853}" type="slidenum">
              <a:rPr lang="en-US" smtClean="0">
                <a:solidFill>
                  <a:srgbClr val="0BD0D9">
                    <a:shade val="75000"/>
                  </a:srgbClr>
                </a:solidFill>
              </a:rPr>
              <a:pPr/>
              <a:t>‹#›</a:t>
            </a:fld>
            <a:endParaRPr lang="en-US" dirty="0">
              <a:solidFill>
                <a:srgbClr val="0BD0D9">
                  <a:shade val="75000"/>
                </a:srgbClr>
              </a:solidFill>
            </a:endParaRPr>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2992886722"/>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fld id="{3494965E-4323-4CEE-81CC-AFFB54596C6F}" type="datetimeFigureOut">
              <a:rPr lang="en-US" smtClean="0"/>
              <a:pPr/>
              <a:t>10/20/2015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84FB03-E6EB-4297-8ADA-59589430E853}" type="slidenum">
              <a:rPr lang="en-US" smtClean="0">
                <a:solidFill>
                  <a:srgbClr val="0BD0D9">
                    <a:shade val="75000"/>
                  </a:srgbClr>
                </a:solidFill>
              </a:rPr>
              <a:pPr/>
              <a:t>‹#›</a:t>
            </a:fld>
            <a:endParaRPr lang="en-US" dirty="0">
              <a:solidFill>
                <a:srgbClr val="0BD0D9">
                  <a:shade val="75000"/>
                </a:srgbClr>
              </a:solidFill>
            </a:endParaRPr>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pPr algn="l" defTabSz="914400" rtl="0">
              <a:spcBef>
                <a:spcPts val="0"/>
              </a:spcBef>
            </a:pPr>
            <a:endParaRPr lang="en-US" sz="1800" b="0" kern="1200" cap="none" dirty="0">
              <a:solidFill>
                <a:prstClr val="black"/>
              </a:solidFill>
              <a:latin typeface="Georgia"/>
              <a:ea typeface="+mn-ea"/>
              <a:cs typeface="+mn-cs"/>
            </a:endParaRPr>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246961905"/>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92063"/>
            <a:ext cx="8229600" cy="1508150"/>
          </a:xfrm>
          <a:prstGeom prst="rect">
            <a:avLst/>
          </a:prstGeom>
          <a:ln w="12700">
            <a:miter lim="400000"/>
          </a:ln>
          <a:extLst>
            <a:ext uri="{C572A759-6A51-4108-AA02-DFA0A04FC94B}">
              <ma14:wrappingTextBoxFlag xmlns="" xmlns:ma14="http://schemas.microsoft.com/office/mac/drawingml/2011/main" val="1"/>
            </a:ext>
          </a:extLst>
        </p:spPr>
        <p:txBody>
          <a:bodyPr lIns="45691" tIns="45691" rIns="45691" bIns="45691" anchor="ctr">
            <a:normAutofit/>
          </a:bodyPr>
          <a:lstStyle/>
          <a:p>
            <a:pPr lvl="0">
              <a:defRPr sz="1800">
                <a:solidFill>
                  <a:srgbClr val="000000"/>
                </a:solidFill>
              </a:defRPr>
            </a:pPr>
            <a:r>
              <a:rPr sz="4400">
                <a:solidFill>
                  <a:srgbClr val="FFFFFF"/>
                </a:solidFill>
              </a:rPr>
              <a:t>Title Text</a:t>
            </a:r>
          </a:p>
        </p:txBody>
      </p:sp>
      <p:sp>
        <p:nvSpPr>
          <p:cNvPr id="3" name="Shape 3"/>
          <p:cNvSpPr>
            <a:spLocks noGrp="1"/>
          </p:cNvSpPr>
          <p:nvPr>
            <p:ph type="body" idx="1"/>
          </p:nvPr>
        </p:nvSpPr>
        <p:spPr>
          <a:xfrm>
            <a:off x="457200" y="1600212"/>
            <a:ext cx="8229600" cy="5257788"/>
          </a:xfrm>
          <a:prstGeom prst="rect">
            <a:avLst/>
          </a:prstGeom>
          <a:ln w="12700">
            <a:miter lim="400000"/>
          </a:ln>
          <a:extLst>
            <a:ext uri="{C572A759-6A51-4108-AA02-DFA0A04FC94B}">
              <ma14:wrappingTextBoxFlag xmlns="" xmlns:ma14="http://schemas.microsoft.com/office/mac/drawingml/2011/main" val="1"/>
            </a:ext>
          </a:extLst>
        </p:spPr>
        <p:txBody>
          <a:bodyPr lIns="45691" tIns="45691" rIns="45691" bIns="45691">
            <a:normAutofit/>
          </a:bodyPr>
          <a:lstStyle/>
          <a:p>
            <a:pPr lvl="0">
              <a:defRPr sz="1800">
                <a:solidFill>
                  <a:srgbClr val="000000"/>
                </a:solidFill>
              </a:defRPr>
            </a:pPr>
            <a:r>
              <a:rPr sz="3200">
                <a:solidFill>
                  <a:srgbClr val="FFFFFF"/>
                </a:solidFill>
              </a:rPr>
              <a:t>Body Level One</a:t>
            </a:r>
          </a:p>
          <a:p>
            <a:pPr lvl="1">
              <a:defRPr sz="1800">
                <a:solidFill>
                  <a:srgbClr val="000000"/>
                </a:solidFill>
              </a:defRPr>
            </a:pPr>
            <a:r>
              <a:rPr sz="3200">
                <a:solidFill>
                  <a:srgbClr val="FFFFFF"/>
                </a:solidFill>
              </a:rPr>
              <a:t>Body Level Two</a:t>
            </a:r>
          </a:p>
          <a:p>
            <a:pPr lvl="2">
              <a:defRPr sz="1800">
                <a:solidFill>
                  <a:srgbClr val="000000"/>
                </a:solidFill>
              </a:defRPr>
            </a:pPr>
            <a:r>
              <a:rPr sz="3200">
                <a:solidFill>
                  <a:srgbClr val="FFFFFF"/>
                </a:solidFill>
              </a:rPr>
              <a:t>Body Level Three</a:t>
            </a:r>
          </a:p>
          <a:p>
            <a:pPr lvl="3">
              <a:defRPr sz="1800">
                <a:solidFill>
                  <a:srgbClr val="000000"/>
                </a:solidFill>
              </a:defRPr>
            </a:pPr>
            <a:r>
              <a:rPr sz="3200">
                <a:solidFill>
                  <a:srgbClr val="FFFFFF"/>
                </a:solidFill>
              </a:rPr>
              <a:t>Body Level Four</a:t>
            </a:r>
          </a:p>
          <a:p>
            <a:pPr lvl="4">
              <a:defRPr sz="1800">
                <a:solidFill>
                  <a:srgbClr val="000000"/>
                </a:solidFill>
              </a:defRPr>
            </a:pPr>
            <a:r>
              <a:rPr sz="3200">
                <a:solidFill>
                  <a:srgbClr val="FFFFFF"/>
                </a:solidFill>
              </a:rPr>
              <a:t>Body Level Five</a:t>
            </a:r>
          </a:p>
        </p:txBody>
      </p:sp>
      <p:sp>
        <p:nvSpPr>
          <p:cNvPr id="4" name="Shape 4"/>
          <p:cNvSpPr>
            <a:spLocks noGrp="1"/>
          </p:cNvSpPr>
          <p:nvPr>
            <p:ph type="sldNum" sz="quarter" idx="2"/>
          </p:nvPr>
        </p:nvSpPr>
        <p:spPr>
          <a:xfrm>
            <a:off x="6553200" y="6404332"/>
            <a:ext cx="2133600" cy="269185"/>
          </a:xfrm>
          <a:prstGeom prst="rect">
            <a:avLst/>
          </a:prstGeom>
          <a:ln w="12700">
            <a:miter lim="400000"/>
          </a:ln>
        </p:spPr>
        <p:txBody>
          <a:bodyPr lIns="45691" tIns="45691" rIns="45691" bIns="45691" anchor="ctr">
            <a:spAutoFit/>
          </a:bodyPr>
          <a:lstStyle>
            <a:lvl1pPr algn="r">
              <a:spcBef>
                <a:spcPts val="0"/>
              </a:spcBef>
              <a:defRPr sz="1200" b="0" cap="none">
                <a:solidFill>
                  <a:srgbClr val="FFFFFF"/>
                </a:solidFill>
                <a:latin typeface="Calibri"/>
                <a:ea typeface="Calibri"/>
                <a:cs typeface="Calibri"/>
                <a:sym typeface="Calibri"/>
              </a:defRPr>
            </a:lvl1pPr>
          </a:lstStyle>
          <a:p>
            <a:pPr lvl="0"/>
            <a:fld id="{86CB4B4D-7CA3-9044-876B-883B54F8677D}" type="slidenum">
              <a:t>‹#›</a:t>
            </a:fld>
            <a:endParaRPr dirty="0"/>
          </a:p>
        </p:txBody>
      </p:sp>
    </p:spTree>
  </p:cSld>
  <p:clrMap bg1="dk1" tx1="lt1" bg2="dk2" tx2="lt2" accent1="accent1" accent2="accent2" accent3="accent3" accent4="accent4" accent5="accent5" accent6="accent6" hlink="hlink" folHlink="folHlink"/>
  <p:sldLayoutIdLst>
    <p:sldLayoutId id="2147483662" r:id="rId1"/>
    <p:sldLayoutId id="2147483663" r:id="rId2"/>
    <p:sldLayoutId id="2147483666" r:id="rId3"/>
    <p:sldLayoutId id="2147483667" r:id="rId4"/>
    <p:sldLayoutId id="2147483668" r:id="rId5"/>
  </p:sldLayoutIdLst>
  <p:transition spd="med"/>
  <p:timing>
    <p:tnLst>
      <p:par>
        <p:cTn id="1" dur="indefinite" restart="never" nodeType="tmRoot"/>
      </p:par>
    </p:tnLst>
  </p:timing>
  <p:txStyles>
    <p:titleStyle>
      <a:lvl1pPr algn="ctr" defTabSz="913835">
        <a:defRPr sz="4400">
          <a:solidFill>
            <a:srgbClr val="FFFFFF"/>
          </a:solidFill>
          <a:latin typeface="Calibri"/>
          <a:ea typeface="Calibri"/>
          <a:cs typeface="Calibri"/>
          <a:sym typeface="Calibri"/>
        </a:defRPr>
      </a:lvl1pPr>
      <a:lvl2pPr algn="ctr" defTabSz="913835">
        <a:defRPr sz="4400">
          <a:solidFill>
            <a:srgbClr val="FFFFFF"/>
          </a:solidFill>
          <a:latin typeface="Calibri"/>
          <a:ea typeface="Calibri"/>
          <a:cs typeface="Calibri"/>
          <a:sym typeface="Calibri"/>
        </a:defRPr>
      </a:lvl2pPr>
      <a:lvl3pPr algn="ctr" defTabSz="913835">
        <a:defRPr sz="4400">
          <a:solidFill>
            <a:srgbClr val="FFFFFF"/>
          </a:solidFill>
          <a:latin typeface="Calibri"/>
          <a:ea typeface="Calibri"/>
          <a:cs typeface="Calibri"/>
          <a:sym typeface="Calibri"/>
        </a:defRPr>
      </a:lvl3pPr>
      <a:lvl4pPr algn="ctr" defTabSz="913835">
        <a:defRPr sz="4400">
          <a:solidFill>
            <a:srgbClr val="FFFFFF"/>
          </a:solidFill>
          <a:latin typeface="Calibri"/>
          <a:ea typeface="Calibri"/>
          <a:cs typeface="Calibri"/>
          <a:sym typeface="Calibri"/>
        </a:defRPr>
      </a:lvl4pPr>
      <a:lvl5pPr algn="ctr" defTabSz="913835">
        <a:defRPr sz="4400">
          <a:solidFill>
            <a:srgbClr val="FFFFFF"/>
          </a:solidFill>
          <a:latin typeface="Calibri"/>
          <a:ea typeface="Calibri"/>
          <a:cs typeface="Calibri"/>
          <a:sym typeface="Calibri"/>
        </a:defRPr>
      </a:lvl5pPr>
      <a:lvl6pPr algn="ctr" defTabSz="913835">
        <a:defRPr sz="4400">
          <a:solidFill>
            <a:srgbClr val="FFFFFF"/>
          </a:solidFill>
          <a:latin typeface="Calibri"/>
          <a:ea typeface="Calibri"/>
          <a:cs typeface="Calibri"/>
          <a:sym typeface="Calibri"/>
        </a:defRPr>
      </a:lvl6pPr>
      <a:lvl7pPr algn="ctr" defTabSz="913835">
        <a:defRPr sz="4400">
          <a:solidFill>
            <a:srgbClr val="FFFFFF"/>
          </a:solidFill>
          <a:latin typeface="Calibri"/>
          <a:ea typeface="Calibri"/>
          <a:cs typeface="Calibri"/>
          <a:sym typeface="Calibri"/>
        </a:defRPr>
      </a:lvl7pPr>
      <a:lvl8pPr algn="ctr" defTabSz="913835">
        <a:defRPr sz="4400">
          <a:solidFill>
            <a:srgbClr val="FFFFFF"/>
          </a:solidFill>
          <a:latin typeface="Calibri"/>
          <a:ea typeface="Calibri"/>
          <a:cs typeface="Calibri"/>
          <a:sym typeface="Calibri"/>
        </a:defRPr>
      </a:lvl8pPr>
      <a:lvl9pPr algn="ctr" defTabSz="913835">
        <a:defRPr sz="4400">
          <a:solidFill>
            <a:srgbClr val="FFFFFF"/>
          </a:solidFill>
          <a:latin typeface="Calibri"/>
          <a:ea typeface="Calibri"/>
          <a:cs typeface="Calibri"/>
          <a:sym typeface="Calibri"/>
        </a:defRPr>
      </a:lvl9pPr>
    </p:titleStyle>
    <p:bodyStyle>
      <a:lvl1pPr marL="342691" indent="-342691" defTabSz="913835">
        <a:spcBef>
          <a:spcPts val="700"/>
        </a:spcBef>
        <a:buSzPct val="100000"/>
        <a:buFont typeface="Arial"/>
        <a:buChar char="•"/>
        <a:defRPr sz="3200">
          <a:solidFill>
            <a:srgbClr val="FFFFFF"/>
          </a:solidFill>
          <a:latin typeface="Calibri"/>
          <a:ea typeface="Calibri"/>
          <a:cs typeface="Calibri"/>
          <a:sym typeface="Calibri"/>
        </a:defRPr>
      </a:lvl1pPr>
      <a:lvl2pPr marL="783290" indent="-326371" defTabSz="913835">
        <a:spcBef>
          <a:spcPts val="700"/>
        </a:spcBef>
        <a:buSzPct val="100000"/>
        <a:buFont typeface="Arial"/>
        <a:buChar char="–"/>
        <a:defRPr sz="3200">
          <a:solidFill>
            <a:srgbClr val="FFFFFF"/>
          </a:solidFill>
          <a:latin typeface="Calibri"/>
          <a:ea typeface="Calibri"/>
          <a:cs typeface="Calibri"/>
          <a:sym typeface="Calibri"/>
        </a:defRPr>
      </a:lvl2pPr>
      <a:lvl3pPr marL="1218446" indent="-304610" defTabSz="913835">
        <a:spcBef>
          <a:spcPts val="700"/>
        </a:spcBef>
        <a:buSzPct val="100000"/>
        <a:buFont typeface="Arial"/>
        <a:buChar char="•"/>
        <a:defRPr sz="3200">
          <a:solidFill>
            <a:srgbClr val="FFFFFF"/>
          </a:solidFill>
          <a:latin typeface="Calibri"/>
          <a:ea typeface="Calibri"/>
          <a:cs typeface="Calibri"/>
          <a:sym typeface="Calibri"/>
        </a:defRPr>
      </a:lvl3pPr>
      <a:lvl4pPr marL="1736290" indent="-365532" defTabSz="913835">
        <a:spcBef>
          <a:spcPts val="700"/>
        </a:spcBef>
        <a:buSzPct val="100000"/>
        <a:buFont typeface="Arial"/>
        <a:buChar char="–"/>
        <a:defRPr sz="3200">
          <a:solidFill>
            <a:srgbClr val="FFFFFF"/>
          </a:solidFill>
          <a:latin typeface="Calibri"/>
          <a:ea typeface="Calibri"/>
          <a:cs typeface="Calibri"/>
          <a:sym typeface="Calibri"/>
        </a:defRPr>
      </a:lvl4pPr>
      <a:lvl5pPr marL="2193214" indent="-365532" defTabSz="913835">
        <a:spcBef>
          <a:spcPts val="700"/>
        </a:spcBef>
        <a:buSzPct val="100000"/>
        <a:buFont typeface="Arial"/>
        <a:buChar char="»"/>
        <a:defRPr sz="3200">
          <a:solidFill>
            <a:srgbClr val="FFFFFF"/>
          </a:solidFill>
          <a:latin typeface="Calibri"/>
          <a:ea typeface="Calibri"/>
          <a:cs typeface="Calibri"/>
          <a:sym typeface="Calibri"/>
        </a:defRPr>
      </a:lvl5pPr>
      <a:lvl6pPr marL="2650133" indent="-365532" defTabSz="913835">
        <a:spcBef>
          <a:spcPts val="700"/>
        </a:spcBef>
        <a:buSzPct val="100000"/>
        <a:buFont typeface="Arial"/>
        <a:buChar char="•"/>
        <a:defRPr sz="3200">
          <a:solidFill>
            <a:srgbClr val="FFFFFF"/>
          </a:solidFill>
          <a:latin typeface="Calibri"/>
          <a:ea typeface="Calibri"/>
          <a:cs typeface="Calibri"/>
          <a:sym typeface="Calibri"/>
        </a:defRPr>
      </a:lvl6pPr>
      <a:lvl7pPr marL="3107050" indent="-365532" defTabSz="913835">
        <a:spcBef>
          <a:spcPts val="700"/>
        </a:spcBef>
        <a:buSzPct val="100000"/>
        <a:buFont typeface="Arial"/>
        <a:buChar char="•"/>
        <a:defRPr sz="3200">
          <a:solidFill>
            <a:srgbClr val="FFFFFF"/>
          </a:solidFill>
          <a:latin typeface="Calibri"/>
          <a:ea typeface="Calibri"/>
          <a:cs typeface="Calibri"/>
          <a:sym typeface="Calibri"/>
        </a:defRPr>
      </a:lvl7pPr>
      <a:lvl8pPr marL="3563971" indent="-365532" defTabSz="913835">
        <a:spcBef>
          <a:spcPts val="700"/>
        </a:spcBef>
        <a:buSzPct val="100000"/>
        <a:buFont typeface="Arial"/>
        <a:buChar char="•"/>
        <a:defRPr sz="3200">
          <a:solidFill>
            <a:srgbClr val="FFFFFF"/>
          </a:solidFill>
          <a:latin typeface="Calibri"/>
          <a:ea typeface="Calibri"/>
          <a:cs typeface="Calibri"/>
          <a:sym typeface="Calibri"/>
        </a:defRPr>
      </a:lvl8pPr>
      <a:lvl9pPr marL="4020887" indent="-365533" defTabSz="913835">
        <a:spcBef>
          <a:spcPts val="700"/>
        </a:spcBef>
        <a:buSzPct val="100000"/>
        <a:buFont typeface="Arial"/>
        <a:buChar char="•"/>
        <a:defRPr sz="3200">
          <a:solidFill>
            <a:srgbClr val="FFFFFF"/>
          </a:solidFill>
          <a:latin typeface="Calibri"/>
          <a:ea typeface="Calibri"/>
          <a:cs typeface="Calibri"/>
          <a:sym typeface="Calibri"/>
        </a:defRPr>
      </a:lvl9pPr>
    </p:bodyStyle>
    <p:otherStyle>
      <a:lvl1pPr algn="r" defTabSz="913835">
        <a:defRPr sz="1200">
          <a:solidFill>
            <a:schemeClr val="tx1"/>
          </a:solidFill>
          <a:latin typeface="+mn-lt"/>
          <a:ea typeface="+mn-ea"/>
          <a:cs typeface="+mn-cs"/>
          <a:sym typeface="Calibri"/>
        </a:defRPr>
      </a:lvl1pPr>
      <a:lvl2pPr indent="456917" algn="r" defTabSz="913835">
        <a:defRPr sz="1200">
          <a:solidFill>
            <a:schemeClr val="tx1"/>
          </a:solidFill>
          <a:latin typeface="+mn-lt"/>
          <a:ea typeface="+mn-ea"/>
          <a:cs typeface="+mn-cs"/>
          <a:sym typeface="Calibri"/>
        </a:defRPr>
      </a:lvl2pPr>
      <a:lvl3pPr indent="913835" algn="r" defTabSz="913835">
        <a:defRPr sz="1200">
          <a:solidFill>
            <a:schemeClr val="tx1"/>
          </a:solidFill>
          <a:latin typeface="+mn-lt"/>
          <a:ea typeface="+mn-ea"/>
          <a:cs typeface="+mn-cs"/>
          <a:sym typeface="Calibri"/>
        </a:defRPr>
      </a:lvl3pPr>
      <a:lvl4pPr indent="1370760" algn="r" defTabSz="913835">
        <a:defRPr sz="1200">
          <a:solidFill>
            <a:schemeClr val="tx1"/>
          </a:solidFill>
          <a:latin typeface="+mn-lt"/>
          <a:ea typeface="+mn-ea"/>
          <a:cs typeface="+mn-cs"/>
          <a:sym typeface="Calibri"/>
        </a:defRPr>
      </a:lvl4pPr>
      <a:lvl5pPr indent="1827677" algn="r" defTabSz="913835">
        <a:defRPr sz="1200">
          <a:solidFill>
            <a:schemeClr val="tx1"/>
          </a:solidFill>
          <a:latin typeface="+mn-lt"/>
          <a:ea typeface="+mn-ea"/>
          <a:cs typeface="+mn-cs"/>
          <a:sym typeface="Calibri"/>
        </a:defRPr>
      </a:lvl5pPr>
      <a:lvl6pPr indent="2284596" algn="r" defTabSz="913835">
        <a:defRPr sz="1200">
          <a:solidFill>
            <a:schemeClr val="tx1"/>
          </a:solidFill>
          <a:latin typeface="+mn-lt"/>
          <a:ea typeface="+mn-ea"/>
          <a:cs typeface="+mn-cs"/>
          <a:sym typeface="Calibri"/>
        </a:defRPr>
      </a:lvl6pPr>
      <a:lvl7pPr indent="2741517" algn="r" defTabSz="913835">
        <a:defRPr sz="1200">
          <a:solidFill>
            <a:schemeClr val="tx1"/>
          </a:solidFill>
          <a:latin typeface="+mn-lt"/>
          <a:ea typeface="+mn-ea"/>
          <a:cs typeface="+mn-cs"/>
          <a:sym typeface="Calibri"/>
        </a:defRPr>
      </a:lvl7pPr>
      <a:lvl8pPr indent="3198432" algn="r" defTabSz="913835">
        <a:defRPr sz="1200">
          <a:solidFill>
            <a:schemeClr val="tx1"/>
          </a:solidFill>
          <a:latin typeface="+mn-lt"/>
          <a:ea typeface="+mn-ea"/>
          <a:cs typeface="+mn-cs"/>
          <a:sym typeface="Calibri"/>
        </a:defRPr>
      </a:lvl8pPr>
      <a:lvl9pPr indent="3655355" algn="r" defTabSz="913835">
        <a:defRPr sz="1200">
          <a:solidFill>
            <a:schemeClr val="tx1"/>
          </a:solidFill>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algn="l" defTabSz="914400" rtl="0">
              <a:spcBef>
                <a:spcPts val="0"/>
              </a:spcBef>
            </a:pPr>
            <a:endParaRPr lang="en-US" sz="1800" b="0" kern="1200" cap="none" dirty="0">
              <a:solidFill>
                <a:prstClr val="black"/>
              </a:solidFill>
              <a:latin typeface="Georgia"/>
              <a:ea typeface="+mn-ea"/>
              <a:cs typeface="+mn-cs"/>
            </a:endParaRPr>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algn="l" defTabSz="914400" rtl="0">
              <a:spcBef>
                <a:spcPts val="0"/>
              </a:spcBef>
            </a:pPr>
            <a:endParaRPr lang="en-US" sz="1800" b="0" kern="1200" cap="none" dirty="0">
              <a:solidFill>
                <a:prstClr val="black"/>
              </a:solidFill>
              <a:latin typeface="Georgia"/>
              <a:ea typeface="+mn-ea"/>
              <a:cs typeface="+mn-cs"/>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algn="l" defTabSz="914400" rtl="0">
              <a:spcBef>
                <a:spcPts val="0"/>
              </a:spcBef>
            </a:pPr>
            <a:endParaRPr lang="en-US" sz="1800" b="0" kern="1200" cap="none" dirty="0">
              <a:solidFill>
                <a:prstClr val="black"/>
              </a:solidFill>
              <a:latin typeface="Georgia"/>
              <a:ea typeface="+mn-ea"/>
              <a:cs typeface="+mn-cs"/>
            </a:endParaRPr>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algn="l" defTabSz="914400" rtl="0">
              <a:spcBef>
                <a:spcPts val="0"/>
              </a:spcBef>
            </a:pPr>
            <a:endParaRPr lang="en-US" sz="1800" b="0" kern="1200" cap="none" dirty="0">
              <a:solidFill>
                <a:prstClr val="black"/>
              </a:solidFill>
              <a:latin typeface="Georgia"/>
              <a:ea typeface="+mn-ea"/>
              <a:cs typeface="+mn-cs"/>
            </a:endParaRPr>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algn="l" defTabSz="914400" rtl="0">
              <a:spcBef>
                <a:spcPts val="0"/>
              </a:spcBef>
            </a:pPr>
            <a:endParaRPr lang="en-US" sz="1800" b="0" kern="1200" cap="none" dirty="0">
              <a:solidFill>
                <a:prstClr val="black"/>
              </a:solidFill>
              <a:latin typeface="Georgia"/>
              <a:ea typeface="+mn-ea"/>
              <a:cs typeface="+mn-cs"/>
            </a:endParaRPr>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pPr defTabSz="914400" rtl="0">
              <a:spcBef>
                <a:spcPts val="0"/>
              </a:spcBef>
            </a:pPr>
            <a:fld id="{3494965E-4323-4CEE-81CC-AFFB54596C6F}" type="datetimeFigureOut">
              <a:rPr lang="en-US" b="0" kern="1200" cap="none" smtClean="0">
                <a:latin typeface="Georgia"/>
                <a:ea typeface="+mn-ea"/>
                <a:cs typeface="+mn-cs"/>
              </a:rPr>
              <a:pPr defTabSz="914400" rtl="0">
                <a:spcBef>
                  <a:spcPts val="0"/>
                </a:spcBef>
              </a:pPr>
              <a:t>10/20/2015</a:t>
            </a:fld>
            <a:endParaRPr lang="en-US" b="0" kern="1200" cap="none" dirty="0">
              <a:latin typeface="Georgia"/>
              <a:ea typeface="+mn-ea"/>
              <a:cs typeface="+mn-cs"/>
            </a:endParaRPr>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pPr defTabSz="914400" rtl="0">
              <a:spcBef>
                <a:spcPts val="0"/>
              </a:spcBef>
            </a:pPr>
            <a:endParaRPr lang="en-US" b="0" kern="1200" cap="none" dirty="0">
              <a:latin typeface="Georgia"/>
              <a:ea typeface="+mn-ea"/>
              <a:cs typeface="+mn-cs"/>
            </a:endParaRPr>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algn="l" defTabSz="914400" rtl="0">
              <a:spcBef>
                <a:spcPts val="0"/>
              </a:spcBef>
            </a:pPr>
            <a:endParaRPr lang="en-US" sz="1800" b="0" kern="1200" cap="none" dirty="0">
              <a:solidFill>
                <a:prstClr val="black"/>
              </a:solidFill>
              <a:latin typeface="Georgia"/>
              <a:ea typeface="+mn-ea"/>
              <a:cs typeface="+mn-cs"/>
            </a:endParaRPr>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pPr algn="l" defTabSz="914400" rtl="0">
              <a:spcBef>
                <a:spcPts val="0"/>
              </a:spcBef>
            </a:pPr>
            <a:endParaRPr lang="en-US" sz="1800" b="0" kern="1200" cap="none" dirty="0">
              <a:solidFill>
                <a:prstClr val="black"/>
              </a:solidFill>
              <a:latin typeface="Georgia"/>
              <a:ea typeface="+mn-ea"/>
              <a:cs typeface="+mn-cs"/>
            </a:endParaRPr>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defTabSz="914400" rtl="0">
              <a:spcBef>
                <a:spcPts val="0"/>
              </a:spcBef>
            </a:pPr>
            <a:endParaRPr lang="en-US" sz="1800" b="0" kern="1200" cap="none" dirty="0">
              <a:solidFill>
                <a:prstClr val="white"/>
              </a:solidFill>
            </a:endParaRPr>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defTabSz="914400" rtl="0">
              <a:spcBef>
                <a:spcPts val="0"/>
              </a:spcBef>
            </a:pPr>
            <a:endParaRPr lang="en-US" sz="1800" b="0" kern="1200" cap="none" dirty="0">
              <a:solidFill>
                <a:prstClr val="white"/>
              </a:solidFill>
            </a:endParaRPr>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pPr defTabSz="914400" rtl="0">
              <a:spcBef>
                <a:spcPts val="0"/>
              </a:spcBef>
            </a:pPr>
            <a:fld id="{0084FB03-E6EB-4297-8ADA-59589430E853}" type="slidenum">
              <a:rPr lang="en-US" b="0" kern="1200" cap="none" smtClean="0">
                <a:solidFill>
                  <a:srgbClr val="0BD0D9">
                    <a:shade val="75000"/>
                  </a:srgbClr>
                </a:solidFill>
                <a:latin typeface="Georgia"/>
                <a:ea typeface="+mn-ea"/>
                <a:cs typeface="+mn-cs"/>
              </a:rPr>
              <a:pPr defTabSz="914400" rtl="0">
                <a:spcBef>
                  <a:spcPts val="0"/>
                </a:spcBef>
              </a:pPr>
              <a:t>‹#›</a:t>
            </a:fld>
            <a:endParaRPr lang="en-US" b="0" kern="1200" cap="none" dirty="0">
              <a:solidFill>
                <a:srgbClr val="0BD0D9">
                  <a:shade val="75000"/>
                </a:srgbClr>
              </a:solidFill>
              <a:latin typeface="Georgia"/>
              <a:ea typeface="+mn-ea"/>
              <a:cs typeface="+mn-cs"/>
            </a:endParaRPr>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extLst>
      <p:ext uri="{BB962C8B-B14F-4D97-AF65-F5344CB8AC3E}">
        <p14:creationId xmlns:p14="http://schemas.microsoft.com/office/powerpoint/2010/main" val="1088030661"/>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rtl="0">
              <a:spcBef>
                <a:spcPts val="0"/>
              </a:spcBef>
            </a:pPr>
            <a:endParaRPr lang="en-US" sz="1800" b="0" kern="1200" cap="none" dirty="0">
              <a:solidFill>
                <a:srgbClr val="FFFFFF"/>
              </a:solidFill>
            </a:endParaRPr>
          </a:p>
        </p:txBody>
      </p:sp>
      <p:sp>
        <p:nvSpPr>
          <p:cNvPr id="8" name="Freeform 7"/>
          <p:cNvSpPr/>
          <p:nvPr/>
        </p:nvSpPr>
        <p:spPr>
          <a:xfrm>
            <a:off x="9787"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rtl="0">
              <a:spcBef>
                <a:spcPts val="0"/>
              </a:spcBef>
            </a:pPr>
            <a:endParaRPr lang="en-US" sz="1800" b="0" kern="1200" cap="none" dirty="0">
              <a:solidFill>
                <a:srgbClr val="FFFFFF"/>
              </a:solidFill>
            </a:endParaRPr>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pPr defTabSz="914400" rtl="0">
              <a:spcBef>
                <a:spcPts val="0"/>
              </a:spcBef>
            </a:pPr>
            <a:fld id="{CDD7DE6E-08D2-44F4-90CF-A92841B1A4A7}" type="datetime1">
              <a:rPr lang="en-US" b="0" kern="1200" cap="none" smtClean="0">
                <a:latin typeface="Franklin Gothic Book"/>
                <a:ea typeface="+mn-ea"/>
                <a:cs typeface="+mn-cs"/>
              </a:rPr>
              <a:pPr defTabSz="914400" rtl="0">
                <a:spcBef>
                  <a:spcPts val="0"/>
                </a:spcBef>
              </a:pPr>
              <a:t>10/20/2015</a:t>
            </a:fld>
            <a:endParaRPr lang="en-US" b="0" kern="1200" cap="none" dirty="0">
              <a:latin typeface="Franklin Gothic Book"/>
              <a:ea typeface="+mn-ea"/>
              <a:cs typeface="+mn-cs"/>
            </a:endParaRPr>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pPr defTabSz="914400" rtl="0">
              <a:spcBef>
                <a:spcPts val="0"/>
              </a:spcBef>
            </a:pPr>
            <a:r>
              <a:rPr lang="en-US" b="0" kern="1200" dirty="0" smtClean="0">
                <a:latin typeface="Franklin Gothic Book"/>
                <a:ea typeface="+mn-ea"/>
                <a:cs typeface="+mn-cs"/>
              </a:rPr>
              <a:t>Lehigh Valley Wolf Gang</a:t>
            </a:r>
            <a:endParaRPr lang="en-US" b="0" kern="1200" dirty="0">
              <a:latin typeface="Franklin Gothic Book"/>
              <a:ea typeface="+mn-ea"/>
              <a:cs typeface="+mn-cs"/>
            </a:endParaRPr>
          </a:p>
        </p:txBody>
      </p:sp>
    </p:spTree>
    <p:extLst>
      <p:ext uri="{BB962C8B-B14F-4D97-AF65-F5344CB8AC3E}">
        <p14:creationId xmlns:p14="http://schemas.microsoft.com/office/powerpoint/2010/main" val="4264733174"/>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hf sldNum="0" hdr="0" dt="0"/>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43.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8" Type="http://schemas.openxmlformats.org/officeDocument/2006/relationships/package" Target="../embeddings/Microsoft_Word_Document2.docx"/><Relationship Id="rId3" Type="http://schemas.openxmlformats.org/officeDocument/2006/relationships/notesSlide" Target="../notesSlides/notesSlide24.xml"/><Relationship Id="rId7" Type="http://schemas.openxmlformats.org/officeDocument/2006/relationships/oleObject" Target="../embeddings/oleObject2.bin"/><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44.emf"/><Relationship Id="rId5" Type="http://schemas.openxmlformats.org/officeDocument/2006/relationships/package" Target="../embeddings/Microsoft_Word_Document1.docx"/><Relationship Id="rId4" Type="http://schemas.openxmlformats.org/officeDocument/2006/relationships/oleObject" Target="../embeddings/oleObject1.bin"/><Relationship Id="rId9" Type="http://schemas.openxmlformats.org/officeDocument/2006/relationships/image" Target="../media/image45.emf"/></Relationships>
</file>

<file path=ppt/slides/_rels/slide35.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46.gif"/><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2.xml"/><Relationship Id="rId5" Type="http://schemas.openxmlformats.org/officeDocument/2006/relationships/image" Target="../media/image47.gif"/><Relationship Id="rId4" Type="http://schemas.openxmlformats.org/officeDocument/2006/relationships/image" Target="../media/image50.jpeg"/></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gif"/><Relationship Id="rId1" Type="http://schemas.openxmlformats.org/officeDocument/2006/relationships/slideLayout" Target="../slideLayouts/slideLayout23.xml"/><Relationship Id="rId5" Type="http://schemas.openxmlformats.org/officeDocument/2006/relationships/image" Target="../media/image47.gif"/><Relationship Id="rId4" Type="http://schemas.openxmlformats.org/officeDocument/2006/relationships/image" Target="../media/image53.jpg"/></Relationships>
</file>

<file path=ppt/slides/_rels/slide38.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46.gif"/><Relationship Id="rId1" Type="http://schemas.openxmlformats.org/officeDocument/2006/relationships/slideLayout" Target="../slideLayouts/slideLayout23.xml"/><Relationship Id="rId6" Type="http://schemas.openxmlformats.org/officeDocument/2006/relationships/image" Target="../media/image47.gif"/><Relationship Id="rId5" Type="http://schemas.openxmlformats.org/officeDocument/2006/relationships/image" Target="../media/image56.png"/><Relationship Id="rId4" Type="http://schemas.openxmlformats.org/officeDocument/2006/relationships/image" Target="../media/image55.gif"/></Relationships>
</file>

<file path=ppt/slides/_rels/slide39.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http://northpennlegal.org/sites/northpennlegal.org/themes/custom/logo.png" TargetMode="External"/><Relationship Id="rId18" Type="http://schemas.openxmlformats.org/officeDocument/2006/relationships/image" Target="http://tse1.mm.bing.net/th?id=JN.PcixT2U2cyMnJpj8/N2jCw&amp;pid=15.1" TargetMode="External"/><Relationship Id="rId26" Type="http://schemas.openxmlformats.org/officeDocument/2006/relationships/image" Target="../media/image72.png"/><Relationship Id="rId39" Type="http://schemas.openxmlformats.org/officeDocument/2006/relationships/image" Target="../media/image83.jpeg"/><Relationship Id="rId3" Type="http://schemas.openxmlformats.org/officeDocument/2006/relationships/image" Target="../media/image57.jpeg"/><Relationship Id="rId21" Type="http://schemas.openxmlformats.org/officeDocument/2006/relationships/image" Target="../media/image68.jpeg"/><Relationship Id="rId34" Type="http://schemas.openxmlformats.org/officeDocument/2006/relationships/image" Target="../media/image79.jpeg"/><Relationship Id="rId42" Type="http://schemas.openxmlformats.org/officeDocument/2006/relationships/image" Target="../media/image84.gif"/><Relationship Id="rId7" Type="http://schemas.openxmlformats.org/officeDocument/2006/relationships/image" Target="../media/image61.jpeg"/><Relationship Id="rId12" Type="http://schemas.openxmlformats.org/officeDocument/2006/relationships/image" Target="../media/image64.png"/><Relationship Id="rId17" Type="http://schemas.openxmlformats.org/officeDocument/2006/relationships/image" Target="../media/image66.jpeg"/><Relationship Id="rId25" Type="http://schemas.openxmlformats.org/officeDocument/2006/relationships/image" Target="../media/image71.jpeg"/><Relationship Id="rId33" Type="http://schemas.openxmlformats.org/officeDocument/2006/relationships/image" Target="../media/image78.jpeg"/><Relationship Id="rId38" Type="http://schemas.openxmlformats.org/officeDocument/2006/relationships/image" Target="../media/image82.gif"/><Relationship Id="rId2" Type="http://schemas.openxmlformats.org/officeDocument/2006/relationships/image" Target="../media/image46.gif"/><Relationship Id="rId16" Type="http://schemas.openxmlformats.org/officeDocument/2006/relationships/image" Target="http://www.ccisinc.org/templates/Ccis/images/ccislogo.jpg" TargetMode="External"/><Relationship Id="rId20" Type="http://schemas.openxmlformats.org/officeDocument/2006/relationships/image" Target="http://www.allentownhousing.org/images/aha_logo.png" TargetMode="External"/><Relationship Id="rId29" Type="http://schemas.openxmlformats.org/officeDocument/2006/relationships/image" Target="../media/image75.jpeg"/><Relationship Id="rId41" Type="http://schemas.openxmlformats.org/officeDocument/2006/relationships/hyperlink" Target="http://www.eocinc.org/index.html" TargetMode="External"/><Relationship Id="rId1" Type="http://schemas.openxmlformats.org/officeDocument/2006/relationships/slideLayout" Target="../slideLayouts/slideLayout23.xml"/><Relationship Id="rId6" Type="http://schemas.openxmlformats.org/officeDocument/2006/relationships/image" Target="../media/image60.png"/><Relationship Id="rId11" Type="http://schemas.openxmlformats.org/officeDocument/2006/relationships/hyperlink" Target="http://northpennlegal.org/home" TargetMode="External"/><Relationship Id="rId24" Type="http://schemas.openxmlformats.org/officeDocument/2006/relationships/image" Target="../media/image70.jpeg"/><Relationship Id="rId32" Type="http://schemas.openxmlformats.org/officeDocument/2006/relationships/image" Target="../media/image77.jpeg"/><Relationship Id="rId37" Type="http://schemas.openxmlformats.org/officeDocument/2006/relationships/image" Target="../media/image81.png"/><Relationship Id="rId40" Type="http://schemas.openxmlformats.org/officeDocument/2006/relationships/image" Target="cid:image001.jpg@01D0E71A.84D67EC0" TargetMode="External"/><Relationship Id="rId5" Type="http://schemas.openxmlformats.org/officeDocument/2006/relationships/image" Target="../media/image59.jpeg"/><Relationship Id="rId15" Type="http://schemas.openxmlformats.org/officeDocument/2006/relationships/image" Target="../media/image65.jpeg"/><Relationship Id="rId23" Type="http://schemas.openxmlformats.org/officeDocument/2006/relationships/image" Target="../media/image69.png"/><Relationship Id="rId28" Type="http://schemas.openxmlformats.org/officeDocument/2006/relationships/image" Target="../media/image74.png"/><Relationship Id="rId36" Type="http://schemas.openxmlformats.org/officeDocument/2006/relationships/hyperlink" Target="http://www.lantabus.com/" TargetMode="External"/><Relationship Id="rId10" Type="http://schemas.openxmlformats.org/officeDocument/2006/relationships/image" Target="http://www.12weeksofchristmas.com/2013/wp-content/uploads/2013/10/valley-youth-house-logo.png" TargetMode="External"/><Relationship Id="rId19" Type="http://schemas.openxmlformats.org/officeDocument/2006/relationships/image" Target="../media/image67.png"/><Relationship Id="rId31" Type="http://schemas.openxmlformats.org/officeDocument/2006/relationships/image" Target="../media/image76.png"/><Relationship Id="rId44" Type="http://schemas.openxmlformats.org/officeDocument/2006/relationships/image" Target="../media/image47.gif"/><Relationship Id="rId4" Type="http://schemas.openxmlformats.org/officeDocument/2006/relationships/image" Target="../media/image58.jpeg"/><Relationship Id="rId9" Type="http://schemas.openxmlformats.org/officeDocument/2006/relationships/image" Target="../media/image63.png"/><Relationship Id="rId14" Type="http://schemas.openxmlformats.org/officeDocument/2006/relationships/hyperlink" Target="http://www.ccisinc.org/" TargetMode="External"/><Relationship Id="rId22" Type="http://schemas.openxmlformats.org/officeDocument/2006/relationships/image" Target="http://open-site.org/img/logos/214379.jpg" TargetMode="External"/><Relationship Id="rId27" Type="http://schemas.openxmlformats.org/officeDocument/2006/relationships/image" Target="../media/image73.emf"/><Relationship Id="rId30" Type="http://schemas.openxmlformats.org/officeDocument/2006/relationships/hyperlink" Target="http://www.dli.state.pa.us/" TargetMode="External"/><Relationship Id="rId35" Type="http://schemas.openxmlformats.org/officeDocument/2006/relationships/image" Target="../media/image80.jpeg"/><Relationship Id="rId43" Type="http://schemas.openxmlformats.org/officeDocument/2006/relationships/image" Target="http://www.eocinc.org/images/logo.gif"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90.jpg"/><Relationship Id="rId13" Type="http://schemas.openxmlformats.org/officeDocument/2006/relationships/image" Target="http://www.allentownhousing.org/images/aha_logo.png" TargetMode="External"/><Relationship Id="rId18" Type="http://schemas.openxmlformats.org/officeDocument/2006/relationships/image" Target="cid:image002.png@01D0EEDA.B0381110" TargetMode="External"/><Relationship Id="rId26" Type="http://schemas.openxmlformats.org/officeDocument/2006/relationships/image" Target="../media/image58.jpeg"/><Relationship Id="rId3" Type="http://schemas.openxmlformats.org/officeDocument/2006/relationships/image" Target="../media/image85.jpeg"/><Relationship Id="rId21" Type="http://schemas.openxmlformats.org/officeDocument/2006/relationships/image" Target="../media/image81.png"/><Relationship Id="rId7" Type="http://schemas.openxmlformats.org/officeDocument/2006/relationships/image" Target="../media/image89.jpeg"/><Relationship Id="rId12" Type="http://schemas.openxmlformats.org/officeDocument/2006/relationships/image" Target="../media/image67.png"/><Relationship Id="rId17" Type="http://schemas.openxmlformats.org/officeDocument/2006/relationships/image" Target="../media/image94.png"/><Relationship Id="rId25" Type="http://schemas.openxmlformats.org/officeDocument/2006/relationships/image" Target="../media/image47.gif"/><Relationship Id="rId2" Type="http://schemas.openxmlformats.org/officeDocument/2006/relationships/image" Target="../media/image46.gif"/><Relationship Id="rId16" Type="http://schemas.openxmlformats.org/officeDocument/2006/relationships/image" Target="http://open-site.org/img/logos/214379.jpg" TargetMode="External"/><Relationship Id="rId20" Type="http://schemas.openxmlformats.org/officeDocument/2006/relationships/hyperlink" Target="http://www.lantabus.com/" TargetMode="External"/><Relationship Id="rId1" Type="http://schemas.openxmlformats.org/officeDocument/2006/relationships/slideLayout" Target="../slideLayouts/slideLayout22.xml"/><Relationship Id="rId6" Type="http://schemas.openxmlformats.org/officeDocument/2006/relationships/image" Target="../media/image88.png"/><Relationship Id="rId11" Type="http://schemas.openxmlformats.org/officeDocument/2006/relationships/image" Target="../media/image91.jpeg"/><Relationship Id="rId24" Type="http://schemas.openxmlformats.org/officeDocument/2006/relationships/image" Target="../media/image79.jpeg"/><Relationship Id="rId5" Type="http://schemas.openxmlformats.org/officeDocument/2006/relationships/image" Target="../media/image87.jpeg"/><Relationship Id="rId15" Type="http://schemas.openxmlformats.org/officeDocument/2006/relationships/image" Target="../media/image93.jpeg"/><Relationship Id="rId23" Type="http://schemas.openxmlformats.org/officeDocument/2006/relationships/image" Target="cid:image001.jpg@01D0E71A.84D67EC0" TargetMode="External"/><Relationship Id="rId10" Type="http://schemas.openxmlformats.org/officeDocument/2006/relationships/image" Target="../media/image76.png"/><Relationship Id="rId19" Type="http://schemas.openxmlformats.org/officeDocument/2006/relationships/image" Target="../media/image82.gif"/><Relationship Id="rId4" Type="http://schemas.openxmlformats.org/officeDocument/2006/relationships/image" Target="../media/image86.jpg"/><Relationship Id="rId9" Type="http://schemas.openxmlformats.org/officeDocument/2006/relationships/hyperlink" Target="http://www.dli.state.pa.us/" TargetMode="External"/><Relationship Id="rId14" Type="http://schemas.openxmlformats.org/officeDocument/2006/relationships/image" Target="../media/image92.png"/><Relationship Id="rId22" Type="http://schemas.openxmlformats.org/officeDocument/2006/relationships/image" Target="../media/image83.jpeg"/></Relationships>
</file>

<file path=ppt/slides/_rels/slide41.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95.png"/><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2.xml"/><Relationship Id="rId5" Type="http://schemas.openxmlformats.org/officeDocument/2006/relationships/image" Target="../media/image98.jpg"/><Relationship Id="rId4" Type="http://schemas.openxmlformats.org/officeDocument/2006/relationships/image" Target="../media/image47.gif"/></Relationships>
</file>

<file path=ppt/slides/_rels/slide43.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99.gif"/><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3" Type="http://schemas.openxmlformats.org/officeDocument/2006/relationships/image" Target="../media/image101.gif"/><Relationship Id="rId2" Type="http://schemas.openxmlformats.org/officeDocument/2006/relationships/image" Target="../media/image100.gif"/><Relationship Id="rId1" Type="http://schemas.openxmlformats.org/officeDocument/2006/relationships/slideLayout" Target="../slideLayouts/slideLayout22.xml"/><Relationship Id="rId4" Type="http://schemas.openxmlformats.org/officeDocument/2006/relationships/image" Target="../media/image47.gif"/></Relationships>
</file>

<file path=ppt/slides/_rels/slide46.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alpha val="58000"/>
          </a:srgbClr>
        </a:solidFill>
        <a:effectLst/>
      </p:bgPr>
    </p:bg>
    <p:spTree>
      <p:nvGrpSpPr>
        <p:cNvPr id="1" name=""/>
        <p:cNvGrpSpPr/>
        <p:nvPr/>
      </p:nvGrpSpPr>
      <p:grpSpPr>
        <a:xfrm>
          <a:off x="0" y="0"/>
          <a:ext cx="0" cy="0"/>
          <a:chOff x="0" y="0"/>
          <a:chExt cx="0" cy="0"/>
        </a:xfrm>
      </p:grpSpPr>
      <p:pic>
        <p:nvPicPr>
          <p:cNvPr id="76" name="image6.jpg"/>
          <p:cNvPicPr/>
          <p:nvPr/>
        </p:nvPicPr>
        <p:blipFill>
          <a:blip r:embed="rId2">
            <a:alphaModFix amt="75000"/>
            <a:extLst>
              <a:ext uri="{28A0092B-C50C-407E-A947-70E740481C1C}">
                <a14:useLocalDpi xmlns:a14="http://schemas.microsoft.com/office/drawing/2010/main" val="0"/>
              </a:ext>
            </a:extLst>
          </a:blip>
          <a:stretch>
            <a:fillRect/>
          </a:stretch>
        </p:blipFill>
        <p:spPr>
          <a:xfrm>
            <a:off x="0" y="0"/>
            <a:ext cx="9144000" cy="5985164"/>
          </a:xfrm>
          <a:prstGeom prst="rect">
            <a:avLst/>
          </a:prstGeom>
          <a:noFill/>
          <a:ln w="12700">
            <a:miter lim="400000"/>
          </a:ln>
        </p:spPr>
      </p:pic>
      <p:sp>
        <p:nvSpPr>
          <p:cNvPr id="5" name="Rectangle 4"/>
          <p:cNvSpPr/>
          <p:nvPr/>
        </p:nvSpPr>
        <p:spPr>
          <a:xfrm>
            <a:off x="238991" y="1997358"/>
            <a:ext cx="8666017" cy="3117273"/>
          </a:xfrm>
          <a:prstGeom prst="rect">
            <a:avLst/>
          </a:prstGeom>
          <a:solidFill>
            <a:srgbClr val="FFFFFF">
              <a:alpha val="67000"/>
            </a:srgbClr>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3835"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77" name="Shape 77"/>
          <p:cNvSpPr/>
          <p:nvPr/>
        </p:nvSpPr>
        <p:spPr>
          <a:xfrm>
            <a:off x="0" y="295829"/>
            <a:ext cx="9144000" cy="830997"/>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defRPr sz="1800" b="0" cap="none">
                <a:solidFill>
                  <a:srgbClr val="000000"/>
                </a:solidFill>
              </a:defRPr>
            </a:pPr>
            <a:r>
              <a:rPr sz="5400" b="1" cap="all" dirty="0">
                <a:solidFill>
                  <a:srgbClr val="FFFFFF"/>
                </a:solidFill>
              </a:rPr>
              <a:t>Customer-Centered Design</a:t>
            </a:r>
          </a:p>
        </p:txBody>
      </p:sp>
      <p:sp>
        <p:nvSpPr>
          <p:cNvPr id="9" name="Shape 284"/>
          <p:cNvSpPr/>
          <p:nvPr/>
        </p:nvSpPr>
        <p:spPr>
          <a:xfrm>
            <a:off x="370609" y="2085757"/>
            <a:ext cx="2817091" cy="429170"/>
          </a:xfrm>
          <a:prstGeom prst="rect">
            <a:avLst/>
          </a:prstGeom>
          <a:solidFill>
            <a:srgbClr val="F16522"/>
          </a:solidFill>
          <a:ln w="12700">
            <a:miter lim="400000"/>
          </a:ln>
        </p:spPr>
        <p:txBody>
          <a:bodyPr lIns="0" tIns="0" rIns="0" bIns="0" anchor="ctr"/>
          <a:lstStyle/>
          <a:p>
            <a:pPr lvl="0" algn="l">
              <a:spcBef>
                <a:spcPts val="0"/>
              </a:spcBef>
              <a:defRPr sz="2400" b="0" cap="none">
                <a:solidFill>
                  <a:srgbClr val="FFFFFF"/>
                </a:solidFill>
                <a:latin typeface="Calibri"/>
                <a:ea typeface="Calibri"/>
                <a:cs typeface="Calibri"/>
                <a:sym typeface="Calibri"/>
              </a:defRPr>
            </a:pPr>
            <a:endParaRPr/>
          </a:p>
        </p:txBody>
      </p:sp>
      <p:sp>
        <p:nvSpPr>
          <p:cNvPr id="78" name="Shape 78"/>
          <p:cNvSpPr/>
          <p:nvPr/>
        </p:nvSpPr>
        <p:spPr>
          <a:xfrm>
            <a:off x="370609" y="2732708"/>
            <a:ext cx="8167253" cy="1708738"/>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3200" b="0" cap="none" spc="8">
                <a:solidFill>
                  <a:srgbClr val="FFFFFF"/>
                </a:solidFill>
                <a:latin typeface="Trade Gothic LT Std"/>
                <a:ea typeface="Trade Gothic LT Std"/>
                <a:cs typeface="Trade Gothic LT Std"/>
                <a:sym typeface="Trade Gothic LT Std"/>
              </a:defRPr>
            </a:lvl1pPr>
          </a:lstStyle>
          <a:p>
            <a:pPr lvl="0" algn="l">
              <a:lnSpc>
                <a:spcPts val="6500"/>
              </a:lnSpc>
              <a:spcBef>
                <a:spcPts val="0"/>
              </a:spcBef>
              <a:defRPr sz="1800" spc="0">
                <a:solidFill>
                  <a:srgbClr val="000000"/>
                </a:solidFill>
              </a:defRPr>
            </a:pPr>
            <a:r>
              <a:rPr lang="en-US" sz="5400" kern="1200" spc="-100" dirty="0" smtClean="0">
                <a:solidFill>
                  <a:schemeClr val="bg1"/>
                </a:solidFill>
                <a:latin typeface="Trade Gothic LT Std Cn"/>
                <a:cs typeface="Trade Gothic LT Std Cn"/>
              </a:rPr>
              <a:t>Prototype &amp; </a:t>
            </a:r>
          </a:p>
          <a:p>
            <a:pPr lvl="0" algn="l">
              <a:lnSpc>
                <a:spcPts val="6500"/>
              </a:lnSpc>
              <a:spcBef>
                <a:spcPts val="0"/>
              </a:spcBef>
              <a:defRPr sz="1800" spc="0">
                <a:solidFill>
                  <a:srgbClr val="000000"/>
                </a:solidFill>
              </a:defRPr>
            </a:pPr>
            <a:r>
              <a:rPr lang="en-US" sz="5400" kern="1200" spc="-100" dirty="0" smtClean="0">
                <a:solidFill>
                  <a:schemeClr val="bg1"/>
                </a:solidFill>
                <a:latin typeface="Trade Gothic LT Std Cn"/>
                <a:cs typeface="Trade Gothic LT Std Cn"/>
              </a:rPr>
              <a:t>Experimentation Phase</a:t>
            </a:r>
            <a:endParaRPr sz="5400" kern="1200" spc="-100" dirty="0">
              <a:solidFill>
                <a:schemeClr val="bg1"/>
              </a:solidFill>
              <a:latin typeface="Trade Gothic LT Std Cn"/>
              <a:cs typeface="Trade Gothic LT Std Cn"/>
            </a:endParaRPr>
          </a:p>
        </p:txBody>
      </p:sp>
      <p:sp>
        <p:nvSpPr>
          <p:cNvPr id="6" name="Shape 284"/>
          <p:cNvSpPr/>
          <p:nvPr/>
        </p:nvSpPr>
        <p:spPr>
          <a:xfrm>
            <a:off x="407125" y="340124"/>
            <a:ext cx="105162" cy="742405"/>
          </a:xfrm>
          <a:prstGeom prst="rect">
            <a:avLst/>
          </a:prstGeom>
          <a:solidFill>
            <a:srgbClr val="F16522"/>
          </a:solidFill>
          <a:ln w="12700">
            <a:miter lim="400000"/>
          </a:ln>
        </p:spPr>
        <p:txBody>
          <a:bodyPr lIns="0" tIns="0" rIns="0" bIns="0" anchor="ctr"/>
          <a:lstStyle/>
          <a:p>
            <a:pPr lvl="0" algn="l">
              <a:spcBef>
                <a:spcPts val="0"/>
              </a:spcBef>
              <a:defRPr sz="2400" b="0" cap="none">
                <a:solidFill>
                  <a:srgbClr val="FFFFFF"/>
                </a:solidFill>
                <a:latin typeface="Calibri"/>
                <a:ea typeface="Calibri"/>
                <a:cs typeface="Calibri"/>
                <a:sym typeface="Calibri"/>
              </a:defRPr>
            </a:pPr>
            <a:endParaRPr/>
          </a:p>
        </p:txBody>
      </p:sp>
      <p:sp>
        <p:nvSpPr>
          <p:cNvPr id="3" name="Rectangle 2"/>
          <p:cNvSpPr/>
          <p:nvPr/>
        </p:nvSpPr>
        <p:spPr>
          <a:xfrm>
            <a:off x="133300" y="2088547"/>
            <a:ext cx="3054400" cy="461665"/>
          </a:xfrm>
          <a:prstGeom prst="rect">
            <a:avLst/>
          </a:prstGeom>
        </p:spPr>
        <p:txBody>
          <a:bodyPr wrap="square">
            <a:spAutoFit/>
          </a:bodyPr>
          <a:lstStyle/>
          <a:p>
            <a:r>
              <a:rPr lang="en-US" sz="2400" b="0" kern="1200" spc="-100" dirty="0" smtClean="0">
                <a:solidFill>
                  <a:schemeClr val="bg2">
                    <a:lumMod val="20000"/>
                    <a:lumOff val="80000"/>
                  </a:schemeClr>
                </a:solidFill>
                <a:latin typeface="Trade Gothic LT Std Cn"/>
                <a:cs typeface="Trade Gothic LT Std Cn"/>
              </a:rPr>
              <a:t>T H E</a:t>
            </a:r>
            <a:endParaRPr lang="en-US" sz="2400" b="0" dirty="0"/>
          </a:p>
        </p:txBody>
      </p:sp>
      <p:sp>
        <p:nvSpPr>
          <p:cNvPr id="11" name="Shape 284"/>
          <p:cNvSpPr/>
          <p:nvPr/>
        </p:nvSpPr>
        <p:spPr>
          <a:xfrm flipV="1">
            <a:off x="407630" y="4623942"/>
            <a:ext cx="8130232" cy="45719"/>
          </a:xfrm>
          <a:prstGeom prst="rect">
            <a:avLst/>
          </a:prstGeom>
          <a:solidFill>
            <a:srgbClr val="F16522"/>
          </a:solidFill>
          <a:ln w="12700">
            <a:miter lim="400000"/>
          </a:ln>
        </p:spPr>
        <p:txBody>
          <a:bodyPr lIns="0" tIns="0" rIns="0" bIns="0" anchor="ctr"/>
          <a:lstStyle/>
          <a:p>
            <a:pPr lvl="0" algn="l">
              <a:spcBef>
                <a:spcPts val="0"/>
              </a:spcBef>
              <a:defRPr sz="2400" b="0" cap="none">
                <a:solidFill>
                  <a:srgbClr val="FFFFFF"/>
                </a:solidFill>
                <a:latin typeface="Calibri"/>
                <a:ea typeface="Calibri"/>
                <a:cs typeface="Calibri"/>
                <a:sym typeface="Calibri"/>
              </a:defRPr>
            </a:pPr>
            <a:endParaRP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3276600"/>
            <a:ext cx="9144000" cy="2060575"/>
          </a:xfrm>
        </p:spPr>
        <p:txBody>
          <a:bodyPr>
            <a:normAutofit fontScale="90000"/>
          </a:bodyPr>
          <a:lstStyle/>
          <a:p>
            <a:pPr algn="ctr" eaLnBrk="1" fontAlgn="auto" hangingPunct="1">
              <a:spcAft>
                <a:spcPts val="0"/>
              </a:spcAft>
              <a:defRPr/>
            </a:pPr>
            <a:r>
              <a:rPr lang="en-US" dirty="0" smtClean="0">
                <a:solidFill>
                  <a:schemeClr val="bg1"/>
                </a:solidFill>
              </a:rPr>
              <a:t>Santa Barbara County </a:t>
            </a:r>
            <a:br>
              <a:rPr lang="en-US" dirty="0" smtClean="0">
                <a:solidFill>
                  <a:schemeClr val="bg1"/>
                </a:solidFill>
              </a:rPr>
            </a:br>
            <a:r>
              <a:rPr lang="en-US" dirty="0" smtClean="0">
                <a:solidFill>
                  <a:schemeClr val="bg1"/>
                </a:solidFill>
              </a:rPr>
              <a:t>Workforce Resource Centers</a:t>
            </a:r>
            <a:br>
              <a:rPr lang="en-US" dirty="0" smtClean="0">
                <a:solidFill>
                  <a:schemeClr val="bg1"/>
                </a:solidFill>
              </a:rPr>
            </a:br>
            <a:r>
              <a:rPr lang="en-US" dirty="0" smtClean="0">
                <a:solidFill>
                  <a:schemeClr val="bg1"/>
                </a:solidFill>
              </a:rPr>
              <a:t>(Americas Job Centers of California)</a:t>
            </a:r>
            <a:endParaRPr lang="en-US" dirty="0">
              <a:solidFill>
                <a:schemeClr val="bg1"/>
              </a:solidFill>
            </a:endParaRPr>
          </a:p>
        </p:txBody>
      </p:sp>
      <p:sp>
        <p:nvSpPr>
          <p:cNvPr id="3" name="Subtitle 2"/>
          <p:cNvSpPr>
            <a:spLocks noGrp="1"/>
          </p:cNvSpPr>
          <p:nvPr>
            <p:ph type="subTitle" idx="4294967295"/>
          </p:nvPr>
        </p:nvSpPr>
        <p:spPr>
          <a:xfrm>
            <a:off x="0" y="5410200"/>
            <a:ext cx="9144000" cy="533400"/>
          </a:xfrm>
        </p:spPr>
        <p:txBody>
          <a:bodyPr>
            <a:normAutofit fontScale="92500" lnSpcReduction="20000"/>
          </a:bodyPr>
          <a:lstStyle/>
          <a:p>
            <a:pPr algn="ctr" eaLnBrk="1" fontAlgn="auto" hangingPunct="1">
              <a:spcAft>
                <a:spcPts val="0"/>
              </a:spcAft>
              <a:buFont typeface="Wingdings 2"/>
              <a:buNone/>
              <a:defRPr/>
            </a:pPr>
            <a:r>
              <a:rPr lang="en-US" sz="3600" dirty="0" smtClean="0">
                <a:solidFill>
                  <a:schemeClr val="bg1"/>
                </a:solidFill>
              </a:rPr>
              <a:t>Human Centered Design Project</a:t>
            </a:r>
            <a:endParaRPr lang="en-US" sz="3600" dirty="0">
              <a:solidFill>
                <a:schemeClr val="bg1"/>
              </a:solidFill>
            </a:endParaRPr>
          </a:p>
        </p:txBody>
      </p:sp>
      <p:pic>
        <p:nvPicPr>
          <p:cNvPr id="1026" name="Picture 11"/>
          <p:cNvPicPr>
            <a:picLocks noChangeAspect="1" noChangeArrowheads="1"/>
          </p:cNvPicPr>
          <p:nvPr/>
        </p:nvPicPr>
        <p:blipFill>
          <a:blip r:embed="rId3" cstate="print"/>
          <a:srcRect/>
          <a:stretch>
            <a:fillRect/>
          </a:stretch>
        </p:blipFill>
        <p:spPr bwMode="auto">
          <a:xfrm>
            <a:off x="152400" y="685800"/>
            <a:ext cx="8797636" cy="2209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94036752"/>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H:\WINWORD\WIOA Design Prog Grp Pic 9-2015 .jpg"/>
          <p:cNvPicPr>
            <a:picLocks noChangeAspect="1" noChangeArrowheads="1"/>
          </p:cNvPicPr>
          <p:nvPr/>
        </p:nvPicPr>
        <p:blipFill>
          <a:blip r:embed="rId3" cstate="print"/>
          <a:srcRect/>
          <a:stretch>
            <a:fillRect/>
          </a:stretch>
        </p:blipFill>
        <p:spPr bwMode="auto">
          <a:xfrm>
            <a:off x="1323381" y="817383"/>
            <a:ext cx="6890470" cy="52455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Rectangle 4"/>
          <p:cNvSpPr/>
          <p:nvPr/>
        </p:nvSpPr>
        <p:spPr>
          <a:xfrm>
            <a:off x="609600" y="60215"/>
            <a:ext cx="3114250" cy="646331"/>
          </a:xfrm>
          <a:prstGeom prst="rect">
            <a:avLst/>
          </a:prstGeom>
          <a:noFill/>
        </p:spPr>
        <p:txBody>
          <a:bodyPr wrap="none">
            <a:spAutoFit/>
          </a:bodyPr>
          <a:lstStyle/>
          <a:p>
            <a:pPr algn="ctr" fontAlgn="auto">
              <a:spcBef>
                <a:spcPts val="0"/>
              </a:spcBef>
              <a:spcAft>
                <a:spcPts val="0"/>
              </a:spcAft>
              <a:defRPr/>
            </a:pPr>
            <a:r>
              <a:rPr lang="en-US" sz="36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mn-lt"/>
                <a:cs typeface="+mn-cs"/>
              </a:rPr>
              <a:t>Group Kick-Off</a:t>
            </a:r>
          </a:p>
        </p:txBody>
      </p:sp>
      <p:sp>
        <p:nvSpPr>
          <p:cNvPr id="11268" name="TextBox 3"/>
          <p:cNvSpPr txBox="1">
            <a:spLocks noChangeArrowheads="1"/>
          </p:cNvSpPr>
          <p:nvPr/>
        </p:nvSpPr>
        <p:spPr bwMode="auto">
          <a:xfrm>
            <a:off x="4664435" y="919031"/>
            <a:ext cx="43434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spcBef>
                <a:spcPts val="0"/>
              </a:spcBef>
            </a:pPr>
            <a:r>
              <a:rPr lang="en-US" altLang="en-US" sz="1200" b="0" cap="none" dirty="0" smtClean="0">
                <a:solidFill>
                  <a:schemeClr val="bg1"/>
                </a:solidFill>
              </a:rPr>
              <a:t>Andrea </a:t>
            </a:r>
            <a:r>
              <a:rPr lang="en-US" altLang="en-US" sz="1200" b="0" cap="none" dirty="0" err="1" smtClean="0">
                <a:solidFill>
                  <a:schemeClr val="bg1"/>
                </a:solidFill>
              </a:rPr>
              <a:t>Mcgrath</a:t>
            </a:r>
            <a:r>
              <a:rPr lang="en-US" altLang="en-US" sz="1200" b="0" cap="none" dirty="0" smtClean="0">
                <a:solidFill>
                  <a:schemeClr val="bg1"/>
                </a:solidFill>
              </a:rPr>
              <a:t>, AJCC (WRC)</a:t>
            </a:r>
          </a:p>
          <a:p>
            <a:pPr algn="l" eaLnBrk="1" hangingPunct="1">
              <a:spcBef>
                <a:spcPts val="0"/>
              </a:spcBef>
            </a:pPr>
            <a:r>
              <a:rPr lang="en-US" altLang="en-US" sz="1200" b="0" cap="none" dirty="0" smtClean="0">
                <a:solidFill>
                  <a:schemeClr val="bg1"/>
                </a:solidFill>
              </a:rPr>
              <a:t>Mona Baker, AJCC (WRC) Manager (SB Co. </a:t>
            </a:r>
            <a:r>
              <a:rPr lang="en-US" altLang="en-US" sz="1200" b="0" cap="none" dirty="0" err="1" smtClean="0">
                <a:solidFill>
                  <a:schemeClr val="bg1"/>
                </a:solidFill>
              </a:rPr>
              <a:t>Dss</a:t>
            </a:r>
            <a:r>
              <a:rPr lang="en-US" altLang="en-US" sz="1200" b="0" cap="none" dirty="0" smtClean="0">
                <a:solidFill>
                  <a:schemeClr val="bg1"/>
                </a:solidFill>
              </a:rPr>
              <a:t>)</a:t>
            </a:r>
          </a:p>
          <a:p>
            <a:pPr algn="l" eaLnBrk="1" hangingPunct="1">
              <a:spcBef>
                <a:spcPts val="0"/>
              </a:spcBef>
            </a:pPr>
            <a:r>
              <a:rPr lang="en-US" altLang="en-US" sz="1200" b="0" cap="none" dirty="0" smtClean="0">
                <a:solidFill>
                  <a:schemeClr val="bg1"/>
                </a:solidFill>
              </a:rPr>
              <a:t>Alice Razo, WIOA Adult/Dislocated Worker</a:t>
            </a:r>
          </a:p>
          <a:p>
            <a:pPr algn="l" eaLnBrk="1" hangingPunct="1">
              <a:spcBef>
                <a:spcPts val="0"/>
              </a:spcBef>
            </a:pPr>
            <a:r>
              <a:rPr lang="en-US" altLang="en-US" sz="1200" b="0" cap="none" dirty="0" smtClean="0">
                <a:solidFill>
                  <a:schemeClr val="bg1"/>
                </a:solidFill>
              </a:rPr>
              <a:t>Nancy Saengjaeng, SB Co. TANF/</a:t>
            </a:r>
            <a:r>
              <a:rPr lang="en-US" altLang="en-US" sz="1200" b="0" cap="none" dirty="0" err="1" smtClean="0">
                <a:solidFill>
                  <a:schemeClr val="bg1"/>
                </a:solidFill>
              </a:rPr>
              <a:t>Calworks</a:t>
            </a:r>
            <a:r>
              <a:rPr lang="en-US" altLang="en-US" sz="1200" b="0" cap="none" dirty="0" smtClean="0">
                <a:solidFill>
                  <a:schemeClr val="bg1"/>
                </a:solidFill>
              </a:rPr>
              <a:t> WTW</a:t>
            </a:r>
          </a:p>
          <a:p>
            <a:pPr algn="l" eaLnBrk="1" hangingPunct="1">
              <a:spcBef>
                <a:spcPts val="0"/>
              </a:spcBef>
            </a:pPr>
            <a:r>
              <a:rPr lang="en-US" altLang="en-US" sz="1200" b="0" cap="none" dirty="0" smtClean="0">
                <a:solidFill>
                  <a:schemeClr val="bg1"/>
                </a:solidFill>
              </a:rPr>
              <a:t>Chris </a:t>
            </a:r>
            <a:r>
              <a:rPr lang="en-US" altLang="en-US" sz="1200" b="0" cap="none" dirty="0" err="1" smtClean="0">
                <a:solidFill>
                  <a:schemeClr val="bg1"/>
                </a:solidFill>
              </a:rPr>
              <a:t>Cronan</a:t>
            </a:r>
            <a:r>
              <a:rPr lang="en-US" altLang="en-US" sz="1200" b="0" cap="none" dirty="0" smtClean="0">
                <a:solidFill>
                  <a:schemeClr val="bg1"/>
                </a:solidFill>
              </a:rPr>
              <a:t>, Employment Development </a:t>
            </a:r>
            <a:r>
              <a:rPr lang="en-US" altLang="en-US" sz="1200" b="0" cap="none" dirty="0" err="1" smtClean="0">
                <a:solidFill>
                  <a:schemeClr val="bg1"/>
                </a:solidFill>
              </a:rPr>
              <a:t>Dept</a:t>
            </a:r>
            <a:r>
              <a:rPr lang="en-US" altLang="en-US" sz="1200" b="0" cap="none" dirty="0" smtClean="0">
                <a:solidFill>
                  <a:schemeClr val="bg1"/>
                </a:solidFill>
              </a:rPr>
              <a:t> </a:t>
            </a:r>
          </a:p>
          <a:p>
            <a:pPr algn="l" eaLnBrk="1" hangingPunct="1">
              <a:spcBef>
                <a:spcPts val="0"/>
              </a:spcBef>
            </a:pPr>
            <a:r>
              <a:rPr lang="en-US" altLang="en-US" sz="1200" b="0" cap="none" dirty="0" smtClean="0">
                <a:solidFill>
                  <a:schemeClr val="bg1"/>
                </a:solidFill>
              </a:rPr>
              <a:t>Eric Walker, </a:t>
            </a:r>
            <a:r>
              <a:rPr lang="en-US" altLang="en-US" sz="1200" b="0" cap="none" dirty="0" err="1" smtClean="0">
                <a:solidFill>
                  <a:schemeClr val="bg1"/>
                </a:solidFill>
              </a:rPr>
              <a:t>Rescare</a:t>
            </a:r>
            <a:r>
              <a:rPr lang="en-US" altLang="en-US" sz="1200" b="0" cap="none" dirty="0" smtClean="0">
                <a:solidFill>
                  <a:schemeClr val="bg1"/>
                </a:solidFill>
              </a:rPr>
              <a:t> Workforce Services</a:t>
            </a:r>
          </a:p>
          <a:p>
            <a:pPr algn="l" eaLnBrk="1" hangingPunct="1">
              <a:spcBef>
                <a:spcPts val="0"/>
              </a:spcBef>
            </a:pPr>
            <a:r>
              <a:rPr lang="en-US" altLang="en-US" sz="1200" b="0" cap="none" dirty="0" smtClean="0">
                <a:solidFill>
                  <a:schemeClr val="bg1"/>
                </a:solidFill>
              </a:rPr>
              <a:t>Valerie </a:t>
            </a:r>
            <a:r>
              <a:rPr lang="en-US" altLang="en-US" sz="1200" b="0" cap="none" dirty="0" err="1" smtClean="0">
                <a:solidFill>
                  <a:schemeClr val="bg1"/>
                </a:solidFill>
              </a:rPr>
              <a:t>Dhanens</a:t>
            </a:r>
            <a:r>
              <a:rPr lang="en-US" altLang="en-US" sz="1200" b="0" cap="none" dirty="0" smtClean="0">
                <a:solidFill>
                  <a:schemeClr val="bg1"/>
                </a:solidFill>
              </a:rPr>
              <a:t>, AJCC Training/Capacity Building</a:t>
            </a:r>
            <a:endParaRPr lang="en-US" altLang="en-US" sz="1200" b="0" cap="none" dirty="0">
              <a:solidFill>
                <a:schemeClr val="bg1"/>
              </a:solidFill>
            </a:endParaRPr>
          </a:p>
        </p:txBody>
      </p:sp>
      <p:sp>
        <p:nvSpPr>
          <p:cNvPr id="11269" name="TextBox 5"/>
          <p:cNvSpPr txBox="1">
            <a:spLocks noChangeArrowheads="1"/>
          </p:cNvSpPr>
          <p:nvPr/>
        </p:nvSpPr>
        <p:spPr bwMode="auto">
          <a:xfrm>
            <a:off x="4572000" y="0"/>
            <a:ext cx="3962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a:solidFill>
                  <a:srgbClr val="07858B"/>
                </a:solidFill>
              </a:rPr>
              <a:t>Team Members </a:t>
            </a:r>
            <a:r>
              <a:rPr lang="en-US" altLang="en-US" sz="1600" b="1">
                <a:solidFill>
                  <a:srgbClr val="07858B"/>
                </a:solidFill>
              </a:rPr>
              <a:t>(from left front)</a:t>
            </a:r>
            <a:endParaRPr lang="en-US" altLang="en-US" sz="2400" b="1">
              <a:solidFill>
                <a:srgbClr val="07858B"/>
              </a:solidFill>
            </a:endParaRPr>
          </a:p>
        </p:txBody>
      </p:sp>
      <p:sp>
        <p:nvSpPr>
          <p:cNvPr id="11270" name="TextBox 6"/>
          <p:cNvSpPr txBox="1">
            <a:spLocks noChangeArrowheads="1"/>
          </p:cNvSpPr>
          <p:nvPr/>
        </p:nvSpPr>
        <p:spPr bwMode="auto">
          <a:xfrm>
            <a:off x="5655035" y="5341706"/>
            <a:ext cx="2362200" cy="2513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spcBef>
                <a:spcPts val="0"/>
              </a:spcBef>
            </a:pPr>
            <a:r>
              <a:rPr lang="en-US" altLang="en-US" sz="1200" b="0" cap="none" dirty="0" smtClean="0">
                <a:solidFill>
                  <a:schemeClr val="bg1"/>
                </a:solidFill>
              </a:rPr>
              <a:t>Not Pictured</a:t>
            </a:r>
          </a:p>
          <a:p>
            <a:pPr algn="l" eaLnBrk="1" hangingPunct="1">
              <a:spcBef>
                <a:spcPts val="0"/>
              </a:spcBef>
            </a:pPr>
            <a:r>
              <a:rPr lang="en-US" altLang="en-US" sz="1200" b="0" cap="none" dirty="0" smtClean="0">
                <a:solidFill>
                  <a:schemeClr val="bg1"/>
                </a:solidFill>
              </a:rPr>
              <a:t>Grace </a:t>
            </a:r>
            <a:r>
              <a:rPr lang="en-US" altLang="en-US" sz="1200" b="0" cap="none" dirty="0" err="1" smtClean="0">
                <a:solidFill>
                  <a:schemeClr val="bg1"/>
                </a:solidFill>
              </a:rPr>
              <a:t>Schoch-manzano</a:t>
            </a:r>
            <a:r>
              <a:rPr lang="en-US" altLang="en-US" sz="1200" b="0" cap="none" dirty="0" smtClean="0">
                <a:solidFill>
                  <a:schemeClr val="bg1"/>
                </a:solidFill>
              </a:rPr>
              <a:t>, EDD</a:t>
            </a:r>
          </a:p>
          <a:p>
            <a:pPr algn="l" eaLnBrk="1" hangingPunct="1">
              <a:spcBef>
                <a:spcPts val="0"/>
              </a:spcBef>
            </a:pPr>
            <a:r>
              <a:rPr lang="en-US" altLang="en-US" sz="1200" b="0" cap="none" dirty="0" smtClean="0">
                <a:solidFill>
                  <a:schemeClr val="bg1"/>
                </a:solidFill>
              </a:rPr>
              <a:t>Jason Ramirez, AJCC (WRC)</a:t>
            </a:r>
          </a:p>
          <a:p>
            <a:pPr eaLnBrk="1" hangingPunct="1"/>
            <a:endParaRPr lang="en-US" altLang="en-US" dirty="0"/>
          </a:p>
          <a:p>
            <a:pPr eaLnBrk="1" hangingPunct="1"/>
            <a:endParaRPr lang="en-US" altLang="en-US" dirty="0"/>
          </a:p>
        </p:txBody>
      </p:sp>
      <p:sp>
        <p:nvSpPr>
          <p:cNvPr id="8" name="Rectangle 7"/>
          <p:cNvSpPr/>
          <p:nvPr/>
        </p:nvSpPr>
        <p:spPr>
          <a:xfrm rot="20196330">
            <a:off x="3776047" y="3978460"/>
            <a:ext cx="990510" cy="215444"/>
          </a:xfrm>
          <a:prstGeom prst="rect">
            <a:avLst/>
          </a:prstGeom>
          <a:solidFill>
            <a:schemeClr val="accent5">
              <a:lumMod val="20000"/>
              <a:lumOff val="80000"/>
            </a:schemeClr>
          </a:solidFill>
        </p:spPr>
        <p:txBody>
          <a:bodyPr>
            <a:spAutoFit/>
            <a:scene3d>
              <a:camera prst="orthographicFront"/>
              <a:lightRig rig="flat" dir="tl"/>
            </a:scene3d>
            <a:sp3d contourW="19050" prstMaterial="clear">
              <a:bevelT w="50800" h="50800"/>
              <a:contourClr>
                <a:schemeClr val="accent5">
                  <a:tint val="70000"/>
                  <a:satMod val="180000"/>
                  <a:alpha val="70000"/>
                </a:schemeClr>
              </a:contourClr>
            </a:sp3d>
          </a:bodyPr>
          <a:lstStyle/>
          <a:p>
            <a:pPr algn="ctr">
              <a:defRPr/>
            </a:pPr>
            <a:r>
              <a:rPr lang="en-US" sz="800" b="1" dirty="0">
                <a:ln/>
                <a:solidFill>
                  <a:srgbClr val="660033"/>
                </a:solidFill>
                <a:latin typeface="Arial" charset="0"/>
                <a:cs typeface="Arial" charset="0"/>
              </a:rPr>
              <a:t>Where’s Jason?</a:t>
            </a:r>
          </a:p>
        </p:txBody>
      </p:sp>
    </p:spTree>
    <p:extLst>
      <p:ext uri="{BB962C8B-B14F-4D97-AF65-F5344CB8AC3E}">
        <p14:creationId xmlns:p14="http://schemas.microsoft.com/office/powerpoint/2010/main" val="2539189400"/>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423" y="149094"/>
            <a:ext cx="9086577" cy="769441"/>
          </a:xfrm>
          <a:prstGeom prst="rect">
            <a:avLst/>
          </a:prstGeom>
          <a:noFill/>
        </p:spPr>
        <p:txBody>
          <a:bodyPr wrap="square">
            <a:spAutoFit/>
          </a:bodyPr>
          <a:lstStyle/>
          <a:p>
            <a:pPr fontAlgn="auto">
              <a:spcBef>
                <a:spcPts val="0"/>
              </a:spcBef>
              <a:spcAft>
                <a:spcPts val="0"/>
              </a:spcAft>
              <a:defRPr/>
            </a:pPr>
            <a:r>
              <a:rPr lang="en-US" sz="4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mn-lt"/>
                <a:cs typeface="+mn-cs"/>
              </a:rPr>
              <a:t>Theme: Lack of Integration</a:t>
            </a:r>
          </a:p>
        </p:txBody>
      </p:sp>
      <p:sp>
        <p:nvSpPr>
          <p:cNvPr id="7" name="TextBox 6"/>
          <p:cNvSpPr txBox="1"/>
          <p:nvPr/>
        </p:nvSpPr>
        <p:spPr>
          <a:xfrm>
            <a:off x="228600" y="1126811"/>
            <a:ext cx="4876800" cy="646113"/>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p>
            <a:pPr fontAlgn="auto">
              <a:spcBef>
                <a:spcPts val="0"/>
              </a:spcBef>
              <a:spcAft>
                <a:spcPts val="0"/>
              </a:spcAft>
              <a:defRPr/>
            </a:pPr>
            <a:r>
              <a:rPr lang="en-US" sz="3600" dirty="0">
                <a:solidFill>
                  <a:schemeClr val="accent1">
                    <a:lumMod val="50000"/>
                  </a:schemeClr>
                </a:solidFill>
              </a:rPr>
              <a:t>Insights: </a:t>
            </a:r>
          </a:p>
        </p:txBody>
      </p:sp>
      <p:graphicFrame>
        <p:nvGraphicFramePr>
          <p:cNvPr id="5" name="Diagram 4"/>
          <p:cNvGraphicFramePr/>
          <p:nvPr>
            <p:extLst>
              <p:ext uri="{D42A27DB-BD31-4B8C-83A1-F6EECF244321}">
                <p14:modId xmlns:p14="http://schemas.microsoft.com/office/powerpoint/2010/main" val="1107665837"/>
              </p:ext>
            </p:extLst>
          </p:nvPr>
        </p:nvGraphicFramePr>
        <p:xfrm>
          <a:off x="1828800" y="1648691"/>
          <a:ext cx="65532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6694072"/>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
          <p:cNvPicPr>
            <a:picLocks noChangeAspect="1" noChangeArrowheads="1"/>
          </p:cNvPicPr>
          <p:nvPr/>
        </p:nvPicPr>
        <p:blipFill>
          <a:blip r:embed="rId3" cstate="print"/>
          <a:srcRect/>
          <a:stretch>
            <a:fillRect/>
          </a:stretch>
        </p:blipFill>
        <p:spPr bwMode="auto">
          <a:xfrm>
            <a:off x="1510145" y="1121330"/>
            <a:ext cx="6153690" cy="48125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Rectangle 4"/>
          <p:cNvSpPr/>
          <p:nvPr/>
        </p:nvSpPr>
        <p:spPr>
          <a:xfrm>
            <a:off x="1063322" y="228600"/>
            <a:ext cx="3710438" cy="707886"/>
          </a:xfrm>
          <a:prstGeom prst="rect">
            <a:avLst/>
          </a:prstGeom>
          <a:noFill/>
        </p:spPr>
        <p:txBody>
          <a:bodyPr wrap="none">
            <a:spAutoFit/>
          </a:bodyPr>
          <a:lstStyle/>
          <a:p>
            <a:pPr algn="ctr" fontAlgn="auto">
              <a:spcBef>
                <a:spcPts val="0"/>
              </a:spcBef>
              <a:spcAft>
                <a:spcPts val="0"/>
              </a:spcAft>
              <a:defRPr/>
            </a:pPr>
            <a:r>
              <a:rPr lang="en-US" sz="40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mn-lt"/>
                <a:cs typeface="+mn-cs"/>
              </a:rPr>
              <a:t>How Might We...</a:t>
            </a:r>
          </a:p>
        </p:txBody>
      </p:sp>
    </p:spTree>
    <p:extLst>
      <p:ext uri="{BB962C8B-B14F-4D97-AF65-F5344CB8AC3E}">
        <p14:creationId xmlns:p14="http://schemas.microsoft.com/office/powerpoint/2010/main" val="2853888348"/>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0342" y="228600"/>
            <a:ext cx="9121407" cy="769441"/>
          </a:xfrm>
          <a:prstGeom prst="rect">
            <a:avLst/>
          </a:prstGeom>
          <a:noFill/>
        </p:spPr>
        <p:txBody>
          <a:bodyPr wrap="none">
            <a:spAutoFit/>
          </a:bodyPr>
          <a:lstStyle/>
          <a:p>
            <a:pPr algn="ctr" fontAlgn="auto">
              <a:spcBef>
                <a:spcPts val="0"/>
              </a:spcBef>
              <a:spcAft>
                <a:spcPts val="0"/>
              </a:spcAft>
              <a:defRPr/>
            </a:pPr>
            <a:r>
              <a:rPr lang="en-US" sz="4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mn-lt"/>
                <a:cs typeface="+mn-cs"/>
              </a:rPr>
              <a:t>“How might we...” Questions</a:t>
            </a:r>
          </a:p>
        </p:txBody>
      </p:sp>
      <p:graphicFrame>
        <p:nvGraphicFramePr>
          <p:cNvPr id="9" name="Diagram 8"/>
          <p:cNvGraphicFramePr/>
          <p:nvPr>
            <p:extLst>
              <p:ext uri="{D42A27DB-BD31-4B8C-83A1-F6EECF244321}">
                <p14:modId xmlns:p14="http://schemas.microsoft.com/office/powerpoint/2010/main" val="1310681263"/>
              </p:ext>
            </p:extLst>
          </p:nvPr>
        </p:nvGraphicFramePr>
        <p:xfrm>
          <a:off x="457200" y="1018823"/>
          <a:ext cx="8229600"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09976488"/>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3110" y="228600"/>
            <a:ext cx="5655715" cy="830997"/>
          </a:xfrm>
          <a:prstGeom prst="rect">
            <a:avLst/>
          </a:prstGeom>
          <a:noFill/>
        </p:spPr>
        <p:txBody>
          <a:bodyPr wrap="none">
            <a:spAutoFit/>
          </a:bodyPr>
          <a:lstStyle/>
          <a:p>
            <a:pPr algn="ctr" fontAlgn="auto">
              <a:spcBef>
                <a:spcPts val="0"/>
              </a:spcBef>
              <a:spcAft>
                <a:spcPts val="0"/>
              </a:spcAft>
              <a:defRPr/>
            </a:pPr>
            <a:r>
              <a:rPr lang="en-US" sz="4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mn-lt"/>
                <a:cs typeface="+mn-cs"/>
              </a:rPr>
              <a:t>“Aha!” Moments</a:t>
            </a:r>
          </a:p>
        </p:txBody>
      </p:sp>
      <p:graphicFrame>
        <p:nvGraphicFramePr>
          <p:cNvPr id="6" name="Diagram 5"/>
          <p:cNvGraphicFramePr/>
          <p:nvPr>
            <p:extLst>
              <p:ext uri="{D42A27DB-BD31-4B8C-83A1-F6EECF244321}">
                <p14:modId xmlns:p14="http://schemas.microsoft.com/office/powerpoint/2010/main" val="3950853590"/>
              </p:ext>
            </p:extLst>
          </p:nvPr>
        </p:nvGraphicFramePr>
        <p:xfrm>
          <a:off x="838200" y="1059597"/>
          <a:ext cx="7543800" cy="495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06727835"/>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5"/>
          <p:cNvPicPr>
            <a:picLocks noChangeAspect="1" noChangeArrowheads="1"/>
          </p:cNvPicPr>
          <p:nvPr/>
        </p:nvPicPr>
        <p:blipFill>
          <a:blip r:embed="rId3" cstate="print"/>
          <a:srcRect/>
          <a:stretch>
            <a:fillRect/>
          </a:stretch>
        </p:blipFill>
        <p:spPr bwMode="auto">
          <a:xfrm>
            <a:off x="761999" y="1089585"/>
            <a:ext cx="7391400" cy="48960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Rectangle 4"/>
          <p:cNvSpPr/>
          <p:nvPr/>
        </p:nvSpPr>
        <p:spPr>
          <a:xfrm>
            <a:off x="1842240" y="166255"/>
            <a:ext cx="5230919" cy="923330"/>
          </a:xfrm>
          <a:prstGeom prst="rect">
            <a:avLst/>
          </a:prstGeom>
          <a:noFill/>
        </p:spPr>
        <p:txBody>
          <a:bodyPr wrap="none">
            <a:spAutoFit/>
          </a:bodyPr>
          <a:lstStyle/>
          <a:p>
            <a:pPr algn="ctr" fontAlgn="auto">
              <a:spcBef>
                <a:spcPts val="0"/>
              </a:spcBef>
              <a:spcAft>
                <a:spcPts val="0"/>
              </a:spcAft>
              <a:defRPr/>
            </a:pPr>
            <a:r>
              <a:rPr lang="en-US"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mn-lt"/>
                <a:cs typeface="+mn-cs"/>
              </a:rPr>
              <a:t>Prototyping Ideas</a:t>
            </a:r>
          </a:p>
        </p:txBody>
      </p:sp>
    </p:spTree>
    <p:extLst>
      <p:ext uri="{BB962C8B-B14F-4D97-AF65-F5344CB8AC3E}">
        <p14:creationId xmlns:p14="http://schemas.microsoft.com/office/powerpoint/2010/main" val="842808210"/>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228600"/>
            <a:ext cx="6629399" cy="769441"/>
          </a:xfrm>
          <a:prstGeom prst="rect">
            <a:avLst/>
          </a:prstGeom>
          <a:noFill/>
        </p:spPr>
        <p:txBody>
          <a:bodyPr wrap="square">
            <a:spAutoFit/>
          </a:bodyPr>
          <a:lstStyle/>
          <a:p>
            <a:pPr fontAlgn="auto">
              <a:spcBef>
                <a:spcPts val="0"/>
              </a:spcBef>
              <a:spcAft>
                <a:spcPts val="0"/>
              </a:spcAft>
              <a:defRPr/>
            </a:pPr>
            <a:r>
              <a:rPr lang="en-US" sz="4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mn-lt"/>
                <a:cs typeface="+mn-cs"/>
              </a:rPr>
              <a:t>Prototype Session</a:t>
            </a:r>
          </a:p>
        </p:txBody>
      </p:sp>
      <p:pic>
        <p:nvPicPr>
          <p:cNvPr id="17411" name="Picture 4"/>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0" y="1066800"/>
            <a:ext cx="3352800" cy="2635250"/>
          </a:xfrm>
        </p:spPr>
      </p:pic>
      <p:pic>
        <p:nvPicPr>
          <p:cNvPr id="1741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990600"/>
            <a:ext cx="3933825" cy="279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3962400"/>
            <a:ext cx="3505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3886200"/>
            <a:ext cx="320040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2200" y="2590800"/>
            <a:ext cx="3505200"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5893867"/>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9538" y="6927"/>
            <a:ext cx="7626262" cy="923330"/>
          </a:xfrm>
          <a:prstGeom prst="rect">
            <a:avLst/>
          </a:prstGeom>
          <a:noFill/>
        </p:spPr>
        <p:txBody>
          <a:bodyPr>
            <a:spAutoFit/>
          </a:bodyPr>
          <a:lstStyle/>
          <a:p>
            <a:pPr fontAlgn="auto">
              <a:spcBef>
                <a:spcPts val="0"/>
              </a:spcBef>
              <a:spcAft>
                <a:spcPts val="0"/>
              </a:spcAft>
              <a:defRPr/>
            </a:pPr>
            <a:r>
              <a:rPr lang="en-US"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mn-lt"/>
                <a:cs typeface="+mn-cs"/>
              </a:rPr>
              <a:t>Prototyping Storyboard </a:t>
            </a:r>
          </a:p>
        </p:txBody>
      </p:sp>
      <p:pic>
        <p:nvPicPr>
          <p:cNvPr id="1843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752600"/>
            <a:ext cx="3525838"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2511137"/>
            <a:ext cx="4970463" cy="359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5219158"/>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9264" y="228600"/>
            <a:ext cx="10370127" cy="769441"/>
          </a:xfrm>
          <a:prstGeom prst="rect">
            <a:avLst/>
          </a:prstGeom>
          <a:noFill/>
        </p:spPr>
        <p:txBody>
          <a:bodyPr wrap="square">
            <a:spAutoFit/>
          </a:bodyPr>
          <a:lstStyle/>
          <a:p>
            <a:pPr fontAlgn="auto">
              <a:spcBef>
                <a:spcPts val="0"/>
              </a:spcBef>
              <a:spcAft>
                <a:spcPts val="0"/>
              </a:spcAft>
              <a:defRPr/>
            </a:pPr>
            <a:r>
              <a:rPr lang="en-US" sz="4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mn-lt"/>
                <a:cs typeface="+mn-cs"/>
              </a:rPr>
              <a:t>Prototyping Storyboard </a:t>
            </a:r>
          </a:p>
        </p:txBody>
      </p:sp>
      <p:pic>
        <p:nvPicPr>
          <p:cNvPr id="1945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163638"/>
            <a:ext cx="3581400" cy="496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1305718"/>
            <a:ext cx="4021138" cy="467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5631426"/>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02.JPG"/>
          <p:cNvPicPr>
            <a:picLocks noChangeAspect="1"/>
          </p:cNvPicPr>
          <p:nvPr/>
        </p:nvPicPr>
        <p:blipFill rotWithShape="1">
          <a:blip r:embed="rId2">
            <a:extLst>
              <a:ext uri="{28A0092B-C50C-407E-A947-70E740481C1C}">
                <a14:useLocalDpi xmlns:a14="http://schemas.microsoft.com/office/drawing/2010/main" val="0"/>
              </a:ext>
            </a:extLst>
          </a:blip>
          <a:srcRect l="9793" r="4917"/>
          <a:stretch/>
        </p:blipFill>
        <p:spPr>
          <a:xfrm>
            <a:off x="-1" y="-12700"/>
            <a:ext cx="9144001" cy="6030641"/>
          </a:xfrm>
          <a:prstGeom prst="rect">
            <a:avLst/>
          </a:prstGeom>
        </p:spPr>
      </p:pic>
      <p:sp>
        <p:nvSpPr>
          <p:cNvPr id="284" name="Shape 284"/>
          <p:cNvSpPr/>
          <p:nvPr/>
        </p:nvSpPr>
        <p:spPr>
          <a:xfrm>
            <a:off x="364021" y="379059"/>
            <a:ext cx="105162" cy="742405"/>
          </a:xfrm>
          <a:prstGeom prst="rect">
            <a:avLst/>
          </a:prstGeom>
          <a:solidFill>
            <a:srgbClr val="F16522"/>
          </a:solidFill>
          <a:ln w="12700">
            <a:miter lim="400000"/>
          </a:ln>
        </p:spPr>
        <p:txBody>
          <a:bodyPr lIns="0" tIns="0" rIns="0" bIns="0" anchor="ctr"/>
          <a:lstStyle/>
          <a:p>
            <a:pPr lvl="0" algn="l">
              <a:spcBef>
                <a:spcPts val="0"/>
              </a:spcBef>
              <a:defRPr sz="2400" b="0" cap="none">
                <a:solidFill>
                  <a:srgbClr val="FFFFFF"/>
                </a:solidFill>
                <a:latin typeface="Calibri"/>
                <a:ea typeface="Calibri"/>
                <a:cs typeface="Calibri"/>
                <a:sym typeface="Calibri"/>
              </a:defRPr>
            </a:pPr>
            <a:endParaRPr/>
          </a:p>
        </p:txBody>
      </p:sp>
      <p:sp>
        <p:nvSpPr>
          <p:cNvPr id="285" name="Shape 285"/>
          <p:cNvSpPr/>
          <p:nvPr/>
        </p:nvSpPr>
        <p:spPr>
          <a:xfrm>
            <a:off x="686719" y="362879"/>
            <a:ext cx="4690499" cy="738664"/>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l">
              <a:defRPr sz="1800" b="0" cap="none">
                <a:solidFill>
                  <a:srgbClr val="000000"/>
                </a:solidFill>
              </a:defRPr>
            </a:pPr>
            <a:r>
              <a:rPr lang="en-US" sz="4800" b="1" cap="all" dirty="0" smtClean="0">
                <a:solidFill>
                  <a:srgbClr val="FFFFFF"/>
                </a:solidFill>
              </a:rPr>
              <a:t>agenda</a:t>
            </a:r>
            <a:endParaRPr sz="4800" b="1" cap="all" dirty="0">
              <a:solidFill>
                <a:srgbClr val="FFFFFF"/>
              </a:solidFill>
            </a:endParaRPr>
          </a:p>
        </p:txBody>
      </p:sp>
      <p:sp>
        <p:nvSpPr>
          <p:cNvPr id="287" name="Shape 287"/>
          <p:cNvSpPr/>
          <p:nvPr/>
        </p:nvSpPr>
        <p:spPr>
          <a:xfrm>
            <a:off x="4310595" y="1656886"/>
            <a:ext cx="4443861" cy="3921540"/>
          </a:xfrm>
          <a:prstGeom prst="rect">
            <a:avLst/>
          </a:prstGeom>
          <a:ln w="12700">
            <a:miter lim="400000"/>
          </a:ln>
          <a:extLst>
            <a:ext uri="{C572A759-6A51-4108-AA02-DFA0A04FC94B}">
              <ma14:wrappingTextBoxFlag xmlns="" xmlns:ma14="http://schemas.microsoft.com/office/mac/drawingml/2011/main" val="1"/>
            </a:ext>
          </a:extLst>
        </p:spPr>
        <p:txBody>
          <a:bodyPr lIns="45691" tIns="45691" rIns="45691" bIns="45691">
            <a:normAutofit/>
          </a:bodyPr>
          <a:lstStyle/>
          <a:p>
            <a:pPr lvl="0" algn="l" defTabSz="685376">
              <a:spcBef>
                <a:spcPts val="1200"/>
              </a:spcBef>
              <a:defRPr sz="1800" b="0" cap="none">
                <a:solidFill>
                  <a:srgbClr val="000000"/>
                </a:solidFill>
              </a:defRPr>
            </a:pPr>
            <a:endParaRPr lang="en-US" b="1" spc="-31" dirty="0" smtClean="0">
              <a:latin typeface="Arial"/>
              <a:ea typeface="Arial"/>
              <a:cs typeface="Arial"/>
              <a:sym typeface="Arial"/>
            </a:endParaRPr>
          </a:p>
        </p:txBody>
      </p:sp>
      <p:sp>
        <p:nvSpPr>
          <p:cNvPr id="288" name="Shape 288"/>
          <p:cNvSpPr/>
          <p:nvPr/>
        </p:nvSpPr>
        <p:spPr>
          <a:xfrm>
            <a:off x="686719" y="1830575"/>
            <a:ext cx="8245613" cy="3354765"/>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gn="r">
              <a:spcBef>
                <a:spcPts val="500"/>
              </a:spcBef>
              <a:defRPr sz="3600" cap="none">
                <a:solidFill>
                  <a:srgbClr val="F16522"/>
                </a:solidFill>
              </a:defRPr>
            </a:lvl1pPr>
          </a:lstStyle>
          <a:p>
            <a:pPr lvl="0" algn="l">
              <a:spcBef>
                <a:spcPts val="1000"/>
              </a:spcBef>
              <a:defRPr sz="1800" b="0">
                <a:solidFill>
                  <a:srgbClr val="000000"/>
                </a:solidFill>
              </a:defRPr>
            </a:pPr>
            <a:r>
              <a:rPr lang="en-US" sz="2400" b="0" kern="1200" dirty="0" smtClean="0">
                <a:solidFill>
                  <a:srgbClr val="FF6600"/>
                </a:solidFill>
                <a:latin typeface="Trade Gothic LT Std Cn"/>
                <a:cs typeface="Trade Gothic LT Std Cn"/>
              </a:rPr>
              <a:t>» </a:t>
            </a:r>
            <a:r>
              <a:rPr lang="en-US" sz="2400" b="0" kern="1200" dirty="0" smtClean="0">
                <a:solidFill>
                  <a:srgbClr val="FFFFFF"/>
                </a:solidFill>
                <a:latin typeface="Trade Gothic LT Std Cn"/>
                <a:cs typeface="Trade Gothic LT Std Cn"/>
              </a:rPr>
              <a:t>Welcome &amp; Introduction</a:t>
            </a:r>
          </a:p>
          <a:p>
            <a:pPr lvl="0" algn="l">
              <a:spcBef>
                <a:spcPts val="1000"/>
              </a:spcBef>
              <a:defRPr sz="1800" b="0">
                <a:solidFill>
                  <a:srgbClr val="000000"/>
                </a:solidFill>
              </a:defRPr>
            </a:pPr>
            <a:r>
              <a:rPr lang="en-US" sz="2400" b="0" kern="1200" dirty="0" smtClean="0">
                <a:solidFill>
                  <a:srgbClr val="FF6600"/>
                </a:solidFill>
                <a:latin typeface="Trade Gothic LT Std Cn"/>
                <a:cs typeface="Trade Gothic LT Std Cn"/>
              </a:rPr>
              <a:t>» </a:t>
            </a:r>
            <a:r>
              <a:rPr lang="en-US" sz="2400" b="0" kern="1200" dirty="0" smtClean="0">
                <a:solidFill>
                  <a:srgbClr val="FFFFFF"/>
                </a:solidFill>
                <a:latin typeface="Trade Gothic LT Std Cn"/>
                <a:cs typeface="Trade Gothic LT Std Cn"/>
              </a:rPr>
              <a:t>Project Phases</a:t>
            </a:r>
          </a:p>
          <a:p>
            <a:pPr lvl="0" algn="l">
              <a:spcBef>
                <a:spcPts val="1000"/>
              </a:spcBef>
              <a:defRPr sz="1800" b="0">
                <a:solidFill>
                  <a:srgbClr val="000000"/>
                </a:solidFill>
              </a:defRPr>
            </a:pPr>
            <a:r>
              <a:rPr lang="en-US" sz="2400" b="0" kern="1200" dirty="0">
                <a:solidFill>
                  <a:srgbClr val="FF6600"/>
                </a:solidFill>
                <a:latin typeface="Trade Gothic LT Std Cn"/>
                <a:cs typeface="Trade Gothic LT Std Cn"/>
              </a:rPr>
              <a:t>» </a:t>
            </a:r>
            <a:r>
              <a:rPr lang="en-US" sz="2400" b="0" kern="1200" dirty="0" smtClean="0">
                <a:solidFill>
                  <a:srgbClr val="FFFFFF"/>
                </a:solidFill>
                <a:latin typeface="Trade Gothic LT Std Cn"/>
                <a:cs typeface="Trade Gothic LT Std Cn"/>
              </a:rPr>
              <a:t>Panelists</a:t>
            </a:r>
          </a:p>
          <a:p>
            <a:pPr lvl="0" algn="l">
              <a:spcBef>
                <a:spcPts val="1000"/>
              </a:spcBef>
              <a:defRPr sz="1800" b="0">
                <a:solidFill>
                  <a:srgbClr val="000000"/>
                </a:solidFill>
              </a:defRPr>
            </a:pPr>
            <a:r>
              <a:rPr lang="en-US" sz="2400" b="0" kern="1200" dirty="0">
                <a:solidFill>
                  <a:srgbClr val="FF6600"/>
                </a:solidFill>
                <a:latin typeface="Trade Gothic LT Std Cn"/>
                <a:cs typeface="Trade Gothic LT Std Cn"/>
              </a:rPr>
              <a:t>» </a:t>
            </a:r>
            <a:r>
              <a:rPr lang="en-US" sz="2400" b="0" kern="1200" dirty="0" smtClean="0">
                <a:solidFill>
                  <a:srgbClr val="FFFFFF"/>
                </a:solidFill>
                <a:latin typeface="Trade Gothic LT Std Cn"/>
                <a:cs typeface="Trade Gothic LT Std Cn"/>
              </a:rPr>
              <a:t>White House Celebration</a:t>
            </a:r>
          </a:p>
          <a:p>
            <a:pPr lvl="0" algn="l">
              <a:spcBef>
                <a:spcPts val="1000"/>
              </a:spcBef>
              <a:defRPr sz="1800" b="0">
                <a:solidFill>
                  <a:srgbClr val="000000"/>
                </a:solidFill>
              </a:defRPr>
            </a:pPr>
            <a:r>
              <a:rPr lang="en-US" sz="2400" b="0" kern="1200" dirty="0">
                <a:solidFill>
                  <a:srgbClr val="FF6600"/>
                </a:solidFill>
                <a:latin typeface="Trade Gothic LT Std Cn"/>
                <a:cs typeface="Trade Gothic LT Std Cn"/>
              </a:rPr>
              <a:t>» </a:t>
            </a:r>
            <a:r>
              <a:rPr lang="en-US" sz="2400" b="0" kern="1200" dirty="0" smtClean="0">
                <a:solidFill>
                  <a:srgbClr val="FFFFFF"/>
                </a:solidFill>
                <a:latin typeface="Trade Gothic LT Std Cn"/>
                <a:cs typeface="Trade Gothic LT Std Cn"/>
              </a:rPr>
              <a:t>Resources</a:t>
            </a:r>
          </a:p>
          <a:p>
            <a:pPr lvl="0" algn="l">
              <a:spcBef>
                <a:spcPts val="1000"/>
              </a:spcBef>
              <a:defRPr sz="1800" b="0">
                <a:solidFill>
                  <a:srgbClr val="000000"/>
                </a:solidFill>
              </a:defRPr>
            </a:pPr>
            <a:r>
              <a:rPr lang="en-US" sz="2400" b="0" kern="1200" dirty="0">
                <a:solidFill>
                  <a:srgbClr val="FF6600"/>
                </a:solidFill>
                <a:latin typeface="Trade Gothic LT Std Cn"/>
                <a:cs typeface="Trade Gothic LT Std Cn"/>
              </a:rPr>
              <a:t>» </a:t>
            </a:r>
            <a:r>
              <a:rPr lang="en-US" sz="2400" b="0" kern="1200" dirty="0" smtClean="0">
                <a:solidFill>
                  <a:srgbClr val="FFFFFF"/>
                </a:solidFill>
                <a:latin typeface="Trade Gothic LT Std Cn"/>
                <a:cs typeface="Trade Gothic LT Std Cn"/>
              </a:rPr>
              <a:t>What’s Next</a:t>
            </a:r>
          </a:p>
          <a:p>
            <a:pPr lvl="0" algn="l">
              <a:spcBef>
                <a:spcPts val="1000"/>
              </a:spcBef>
              <a:defRPr sz="1800" b="0">
                <a:solidFill>
                  <a:srgbClr val="000000"/>
                </a:solidFill>
              </a:defRPr>
            </a:pPr>
            <a:r>
              <a:rPr lang="en-US" sz="2400" b="0" kern="1200" dirty="0">
                <a:solidFill>
                  <a:srgbClr val="FF6600"/>
                </a:solidFill>
                <a:latin typeface="Trade Gothic LT Std Cn"/>
                <a:cs typeface="Trade Gothic LT Std Cn"/>
              </a:rPr>
              <a:t>» </a:t>
            </a:r>
            <a:r>
              <a:rPr lang="en-US" sz="2400" b="0" kern="1200" dirty="0" smtClean="0">
                <a:solidFill>
                  <a:srgbClr val="FFFFFF"/>
                </a:solidFill>
                <a:latin typeface="Trade Gothic LT Std Cn"/>
                <a:cs typeface="Trade Gothic LT Std Cn"/>
              </a:rPr>
              <a:t>Questions &amp; Answers</a:t>
            </a:r>
          </a:p>
        </p:txBody>
      </p:sp>
    </p:spTree>
    <p:extLst>
      <p:ext uri="{BB962C8B-B14F-4D97-AF65-F5344CB8AC3E}">
        <p14:creationId xmlns:p14="http://schemas.microsoft.com/office/powerpoint/2010/main" val="1297417938"/>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19199" y="5544589"/>
            <a:ext cx="7111683" cy="58477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l">
              <a:defRPr/>
            </a:pPr>
            <a:r>
              <a:rPr lang="en-US" sz="3200" b="1" spc="50" dirty="0">
                <a:ln w="11430"/>
                <a:solidFill>
                  <a:srgbClr val="FFFFFF"/>
                </a:solidFill>
                <a:effectLst>
                  <a:outerShdw blurRad="76200" dist="50800" dir="5400000" algn="tl" rotWithShape="0">
                    <a:srgbClr val="000000">
                      <a:alpha val="65000"/>
                    </a:srgbClr>
                  </a:outerShdw>
                </a:effectLst>
              </a:rPr>
              <a:t>	</a:t>
            </a:r>
            <a:r>
              <a:rPr lang="en-US" sz="3200" b="1" spc="50" dirty="0" smtClean="0">
                <a:ln w="11430"/>
                <a:solidFill>
                  <a:srgbClr val="FFFFFF"/>
                </a:solidFill>
                <a:effectLst>
                  <a:outerShdw blurRad="76200" dist="50800" dir="5400000" algn="tl" rotWithShape="0">
                    <a:srgbClr val="000000">
                      <a:alpha val="65000"/>
                    </a:srgbClr>
                  </a:outerShdw>
                </a:effectLst>
              </a:rPr>
              <a:t>    </a:t>
            </a:r>
            <a:r>
              <a:rPr lang="en-US" sz="3200" b="1" spc="50" dirty="0">
                <a:ln w="11430"/>
                <a:solidFill>
                  <a:srgbClr val="FFFFFF"/>
                </a:solidFill>
                <a:effectLst>
                  <a:outerShdw blurRad="76200" dist="50800" dir="5400000" algn="tl" rotWithShape="0">
                    <a:srgbClr val="000000">
                      <a:alpha val="65000"/>
                    </a:srgbClr>
                  </a:outerShdw>
                </a:effectLst>
              </a:rPr>
              <a:t>Together as One</a:t>
            </a:r>
          </a:p>
        </p:txBody>
      </p:sp>
      <p:sp>
        <p:nvSpPr>
          <p:cNvPr id="4" name="Rectangle 3"/>
          <p:cNvSpPr/>
          <p:nvPr/>
        </p:nvSpPr>
        <p:spPr>
          <a:xfrm>
            <a:off x="396276" y="235527"/>
            <a:ext cx="8462573" cy="769441"/>
          </a:xfrm>
          <a:prstGeom prst="rect">
            <a:avLst/>
          </a:prstGeom>
          <a:noFill/>
        </p:spPr>
        <p:txBody>
          <a:bodyPr wrap="none">
            <a:spAutoFit/>
          </a:bodyPr>
          <a:lstStyle/>
          <a:p>
            <a:pPr algn="ctr" fontAlgn="auto">
              <a:spcBef>
                <a:spcPts val="0"/>
              </a:spcBef>
              <a:spcAft>
                <a:spcPts val="0"/>
              </a:spcAft>
              <a:defRPr/>
            </a:pPr>
            <a:r>
              <a:rPr lang="en-US" sz="4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mn-lt"/>
                <a:cs typeface="+mn-cs"/>
              </a:rPr>
              <a:t>Prototyping Storyboard</a:t>
            </a:r>
          </a:p>
        </p:txBody>
      </p:sp>
      <p:pic>
        <p:nvPicPr>
          <p:cNvPr id="2048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7563" y="2057400"/>
            <a:ext cx="4516437"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063750"/>
            <a:ext cx="4343400"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4675948"/>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106986"/>
            <a:ext cx="8686800" cy="830997"/>
          </a:xfrm>
          <a:prstGeom prst="rect">
            <a:avLst/>
          </a:prstGeom>
          <a:noFill/>
        </p:spPr>
        <p:txBody>
          <a:bodyPr>
            <a:spAutoFit/>
          </a:bodyPr>
          <a:lstStyle/>
          <a:p>
            <a:pPr fontAlgn="auto">
              <a:spcBef>
                <a:spcPts val="0"/>
              </a:spcBef>
              <a:spcAft>
                <a:spcPts val="0"/>
              </a:spcAft>
              <a:defRPr/>
            </a:pPr>
            <a:r>
              <a:rPr lang="en-US" sz="40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mn-lt"/>
                <a:cs typeface="+mn-cs"/>
              </a:rPr>
              <a:t>Prototype #1:</a:t>
            </a:r>
            <a:r>
              <a:rPr lang="en-US" sz="4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mn-lt"/>
                <a:cs typeface="+mn-cs"/>
              </a:rPr>
              <a:t> </a:t>
            </a:r>
            <a:r>
              <a:rPr lang="en-US" sz="2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mn-lt"/>
                <a:cs typeface="+mn-cs"/>
              </a:rPr>
              <a:t>Ready, Set, Go Flip Book</a:t>
            </a:r>
          </a:p>
        </p:txBody>
      </p:sp>
      <p:sp>
        <p:nvSpPr>
          <p:cNvPr id="5" name="Flowchart: Punched Tape 4"/>
          <p:cNvSpPr/>
          <p:nvPr/>
        </p:nvSpPr>
        <p:spPr>
          <a:xfrm>
            <a:off x="7467600" y="589177"/>
            <a:ext cx="1524000" cy="914400"/>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solidFill>
                  <a:srgbClr val="FFFFFF"/>
                </a:solidFill>
              </a:rPr>
              <a:t>A Phased Approach</a:t>
            </a:r>
          </a:p>
        </p:txBody>
      </p:sp>
      <p:pic>
        <p:nvPicPr>
          <p:cNvPr id="2150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095694"/>
            <a:ext cx="4689475"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9158" y="1558131"/>
            <a:ext cx="3992562"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ouble Wave 7"/>
          <p:cNvSpPr/>
          <p:nvPr/>
        </p:nvSpPr>
        <p:spPr>
          <a:xfrm>
            <a:off x="0" y="5291931"/>
            <a:ext cx="5498811" cy="535366"/>
          </a:xfrm>
          <a:prstGeom prst="doubleWav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rgbClr val="FFFFFF"/>
                </a:solidFill>
              </a:rPr>
              <a:t>Laying the Groundwork Guide</a:t>
            </a:r>
          </a:p>
        </p:txBody>
      </p:sp>
      <p:pic>
        <p:nvPicPr>
          <p:cNvPr id="2151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4845461"/>
            <a:ext cx="3289300"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6458371"/>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304801"/>
            <a:ext cx="8915400" cy="769441"/>
          </a:xfrm>
          <a:prstGeom prst="rect">
            <a:avLst/>
          </a:prstGeom>
          <a:noFill/>
        </p:spPr>
        <p:txBody>
          <a:bodyPr>
            <a:spAutoFit/>
          </a:bodyPr>
          <a:lstStyle/>
          <a:p>
            <a:pPr fontAlgn="auto">
              <a:spcBef>
                <a:spcPts val="0"/>
              </a:spcBef>
              <a:spcAft>
                <a:spcPts val="0"/>
              </a:spcAft>
              <a:defRPr/>
            </a:pPr>
            <a:r>
              <a:rPr lang="en-US" sz="40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mn-lt"/>
                <a:cs typeface="+mn-cs"/>
              </a:rPr>
              <a:t>Prototype #2:</a:t>
            </a:r>
            <a:r>
              <a:rPr lang="en-US" sz="4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mn-lt"/>
                <a:cs typeface="+mn-cs"/>
              </a:rPr>
              <a:t> </a:t>
            </a:r>
            <a:r>
              <a:rPr lang="en-US" sz="26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Contract to Represent All Partners </a:t>
            </a:r>
          </a:p>
        </p:txBody>
      </p:sp>
      <p:pic>
        <p:nvPicPr>
          <p:cNvPr id="2253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0927" y="1558636"/>
            <a:ext cx="6019800" cy="448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858616"/>
      </p:ext>
    </p:extLst>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0"/>
            <a:ext cx="8763000" cy="1261884"/>
          </a:xfrm>
          <a:prstGeom prst="rect">
            <a:avLst/>
          </a:prstGeom>
          <a:noFill/>
        </p:spPr>
        <p:txBody>
          <a:bodyPr>
            <a:spAutoFit/>
          </a:bodyPr>
          <a:lstStyle/>
          <a:p>
            <a:pPr fontAlgn="auto">
              <a:spcBef>
                <a:spcPts val="0"/>
              </a:spcBef>
              <a:spcAft>
                <a:spcPts val="0"/>
              </a:spcAft>
              <a:defRPr/>
            </a:pPr>
            <a:r>
              <a:rPr lang="en-US" sz="4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mn-lt"/>
                <a:cs typeface="+mn-cs"/>
              </a:rPr>
              <a:t>Prototype #3:  </a:t>
            </a:r>
          </a:p>
          <a:p>
            <a:pPr algn="ctr" fontAlgn="auto">
              <a:spcBef>
                <a:spcPts val="0"/>
              </a:spcBef>
              <a:spcAft>
                <a:spcPts val="0"/>
              </a:spcAft>
              <a:defRPr/>
            </a:pPr>
            <a:r>
              <a:rPr lang="en-US" sz="32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mn-lt"/>
                <a:cs typeface="+mn-cs"/>
              </a:rPr>
              <a:t>Virtual Employer Mall of Services</a:t>
            </a:r>
          </a:p>
        </p:txBody>
      </p:sp>
      <p:pic>
        <p:nvPicPr>
          <p:cNvPr id="2355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195388"/>
            <a:ext cx="3886200" cy="27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4211638"/>
            <a:ext cx="3657600" cy="241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230313"/>
            <a:ext cx="3810000" cy="271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9200" y="4181475"/>
            <a:ext cx="342900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8108974"/>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95600" y="20782"/>
            <a:ext cx="3342005" cy="923330"/>
          </a:xfrm>
          <a:prstGeom prst="rect">
            <a:avLst/>
          </a:prstGeom>
          <a:noFill/>
        </p:spPr>
        <p:txBody>
          <a:bodyPr wrap="none">
            <a:spAutoFit/>
          </a:bodyPr>
          <a:lstStyle/>
          <a:p>
            <a:pPr algn="ctr" fontAlgn="auto">
              <a:spcBef>
                <a:spcPts val="0"/>
              </a:spcBef>
              <a:spcAft>
                <a:spcPts val="0"/>
              </a:spcAft>
              <a:defRPr/>
            </a:pPr>
            <a:r>
              <a:rPr lang="en-US"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mn-lt"/>
                <a:cs typeface="+mn-cs"/>
              </a:rPr>
              <a:t>Storyboard</a:t>
            </a:r>
          </a:p>
        </p:txBody>
      </p:sp>
      <p:pic>
        <p:nvPicPr>
          <p:cNvPr id="2457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944112"/>
            <a:ext cx="3810000" cy="524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4278177"/>
      </p:ext>
    </p:extLst>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18409" y="287408"/>
            <a:ext cx="7620000" cy="923330"/>
          </a:xfrm>
          <a:prstGeom prst="rect">
            <a:avLst/>
          </a:prstGeom>
          <a:noFill/>
        </p:spPr>
        <p:txBody>
          <a:bodyPr>
            <a:spAutoFit/>
          </a:bodyPr>
          <a:lstStyle/>
          <a:p>
            <a:pPr fontAlgn="auto">
              <a:spcBef>
                <a:spcPts val="0"/>
              </a:spcBef>
              <a:spcAft>
                <a:spcPts val="0"/>
              </a:spcAft>
              <a:defRPr/>
            </a:pPr>
            <a:r>
              <a:rPr lang="en-US"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mn-lt"/>
                <a:cs typeface="+mn-cs"/>
              </a:rPr>
              <a:t>Success:</a:t>
            </a:r>
          </a:p>
        </p:txBody>
      </p:sp>
      <p:pic>
        <p:nvPicPr>
          <p:cNvPr id="2560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669473"/>
            <a:ext cx="6921500" cy="431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3394363" y="440507"/>
            <a:ext cx="5562600" cy="707886"/>
          </a:xfrm>
          <a:prstGeom prst="rect">
            <a:avLst/>
          </a:prstGeom>
        </p:spPr>
        <p:txBody>
          <a:bodyPr>
            <a:spAutoFit/>
          </a:bodyPr>
          <a:lstStyle/>
          <a:p>
            <a:pPr>
              <a:defRPr/>
            </a:pPr>
            <a:r>
              <a:rPr lang="en-US" sz="4000" dirty="0">
                <a:solidFill>
                  <a:schemeClr val="accent1">
                    <a:lumMod val="75000"/>
                  </a:schemeClr>
                </a:solidFill>
                <a:latin typeface="Arial" charset="0"/>
                <a:cs typeface="Arial" charset="0"/>
              </a:rPr>
              <a:t>  Together as One</a:t>
            </a:r>
            <a:endParaRPr lang="en-US" sz="2400" dirty="0">
              <a:solidFill>
                <a:schemeClr val="accent1">
                  <a:lumMod val="75000"/>
                </a:schemeClr>
              </a:solidFill>
              <a:latin typeface="Arial" charset="0"/>
              <a:cs typeface="Arial" charset="0"/>
            </a:endParaRPr>
          </a:p>
        </p:txBody>
      </p:sp>
    </p:spTree>
    <p:extLst>
      <p:ext uri="{BB962C8B-B14F-4D97-AF65-F5344CB8AC3E}">
        <p14:creationId xmlns:p14="http://schemas.microsoft.com/office/powerpoint/2010/main" val="3599522361"/>
      </p:ext>
    </p:extLst>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Shape 85"/>
          <p:cNvSpPr>
            <a:spLocks noGrp="1"/>
          </p:cNvSpPr>
          <p:nvPr>
            <p:ph type="title" idx="4294967295"/>
          </p:nvPr>
        </p:nvSpPr>
        <p:spPr>
          <a:xfrm>
            <a:off x="1362363" y="1139248"/>
            <a:ext cx="6645565" cy="4227512"/>
          </a:xfrm>
          <a:prstGeom prst="rect">
            <a:avLst/>
          </a:prstGeom>
        </p:spPr>
        <p:txBody>
          <a:bodyPr>
            <a:normAutofit/>
          </a:bodyPr>
          <a:lstStyle/>
          <a:p>
            <a:pPr lvl="0">
              <a:defRPr sz="1800">
                <a:solidFill>
                  <a:srgbClr val="000000"/>
                </a:solidFill>
              </a:defRPr>
            </a:pPr>
            <a:r>
              <a:rPr lang="en-US" sz="4000" cap="all" dirty="0" smtClean="0">
                <a:solidFill>
                  <a:srgbClr val="FF6600"/>
                </a:solidFill>
                <a:latin typeface="Trade Gothic LT Std Condensed No. 18"/>
                <a:ea typeface="Trade Gothic LT Std Condensed No. 18"/>
                <a:cs typeface="Trade Gothic LT Std Condensed No. 18"/>
                <a:sym typeface="Trade Gothic LT Std Condensed No. 18"/>
              </a:rPr>
              <a:t>North Central PA, Our youth, our future</a:t>
            </a:r>
            <a:r>
              <a:rPr sz="4000" cap="all" dirty="0">
                <a:solidFill>
                  <a:srgbClr val="FF6600"/>
                </a:solidFill>
                <a:latin typeface="Trade Gothic LT Std Condensed No. 18"/>
                <a:ea typeface="Trade Gothic LT Std Condensed No. 18"/>
                <a:cs typeface="Trade Gothic LT Std Condensed No. 18"/>
                <a:sym typeface="Trade Gothic LT Std Condensed No. 18"/>
              </a:rPr>
              <a:t/>
            </a:r>
            <a:br>
              <a:rPr sz="4000" cap="all" dirty="0">
                <a:solidFill>
                  <a:srgbClr val="FF6600"/>
                </a:solidFill>
                <a:latin typeface="Trade Gothic LT Std Condensed No. 18"/>
                <a:ea typeface="Trade Gothic LT Std Condensed No. 18"/>
                <a:cs typeface="Trade Gothic LT Std Condensed No. 18"/>
                <a:sym typeface="Trade Gothic LT Std Condensed No. 18"/>
              </a:rPr>
            </a:br>
            <a:r>
              <a:rPr lang="en-US" sz="2400" dirty="0">
                <a:solidFill>
                  <a:schemeClr val="bg1"/>
                </a:solidFill>
                <a:latin typeface="Trade Gothic LT Std"/>
                <a:ea typeface="Trade Gothic LT Std"/>
                <a:cs typeface="Trade Gothic LT Std"/>
                <a:sym typeface="Trade Gothic LT Std"/>
              </a:rPr>
              <a:t/>
            </a:r>
            <a:br>
              <a:rPr lang="en-US" sz="2400" dirty="0">
                <a:solidFill>
                  <a:schemeClr val="bg1"/>
                </a:solidFill>
                <a:latin typeface="Trade Gothic LT Std"/>
                <a:ea typeface="Trade Gothic LT Std"/>
                <a:cs typeface="Trade Gothic LT Std"/>
                <a:sym typeface="Trade Gothic LT Std"/>
              </a:rPr>
            </a:br>
            <a:r>
              <a:rPr lang="en-US" sz="2400" dirty="0">
                <a:solidFill>
                  <a:schemeClr val="bg1"/>
                </a:solidFill>
                <a:latin typeface="Trade Gothic LT Std"/>
                <a:ea typeface="Trade Gothic LT Std"/>
                <a:cs typeface="Trade Gothic LT Std"/>
                <a:sym typeface="Trade Gothic LT Std"/>
              </a:rPr>
              <a:t>North Central Workforce Development Board</a:t>
            </a:r>
            <a:br>
              <a:rPr lang="en-US" sz="2400" dirty="0">
                <a:solidFill>
                  <a:schemeClr val="bg1"/>
                </a:solidFill>
                <a:latin typeface="Trade Gothic LT Std"/>
                <a:ea typeface="Trade Gothic LT Std"/>
                <a:cs typeface="Trade Gothic LT Std"/>
                <a:sym typeface="Trade Gothic LT Std"/>
              </a:rPr>
            </a:br>
            <a:r>
              <a:rPr lang="en-US" sz="2400" dirty="0">
                <a:solidFill>
                  <a:schemeClr val="bg1"/>
                </a:solidFill>
                <a:latin typeface="Trade Gothic LT Std"/>
                <a:ea typeface="Trade Gothic LT Std"/>
                <a:cs typeface="Trade Gothic LT Std"/>
                <a:sym typeface="Trade Gothic LT Std"/>
              </a:rPr>
              <a:t>Ridgway, PA</a:t>
            </a:r>
            <a:br>
              <a:rPr lang="en-US" sz="2400" dirty="0">
                <a:solidFill>
                  <a:schemeClr val="bg1"/>
                </a:solidFill>
                <a:latin typeface="Trade Gothic LT Std"/>
                <a:ea typeface="Trade Gothic LT Std"/>
                <a:cs typeface="Trade Gothic LT Std"/>
                <a:sym typeface="Trade Gothic LT Std"/>
              </a:rPr>
            </a:br>
            <a:r>
              <a:rPr sz="2400" dirty="0">
                <a:solidFill>
                  <a:srgbClr val="FFFFFF"/>
                </a:solidFill>
                <a:latin typeface="Trade Gothic LT Std"/>
                <a:ea typeface="Trade Gothic LT Std"/>
                <a:cs typeface="Trade Gothic LT Std"/>
                <a:sym typeface="Trade Gothic LT Std"/>
              </a:rPr>
              <a:t/>
            </a:r>
            <a:br>
              <a:rPr sz="2400" dirty="0">
                <a:solidFill>
                  <a:srgbClr val="FFFFFF"/>
                </a:solidFill>
                <a:latin typeface="Trade Gothic LT Std"/>
                <a:ea typeface="Trade Gothic LT Std"/>
                <a:cs typeface="Trade Gothic LT Std"/>
                <a:sym typeface="Trade Gothic LT Std"/>
              </a:rPr>
            </a:br>
            <a:endParaRPr sz="2400" dirty="0">
              <a:solidFill>
                <a:srgbClr val="FFFFFF"/>
              </a:solidFill>
              <a:latin typeface="Trade Gothic LT Std"/>
              <a:ea typeface="Trade Gothic LT Std"/>
              <a:cs typeface="Trade Gothic LT Std"/>
              <a:sym typeface="Trade Gothic LT Std"/>
            </a:endParaRPr>
          </a:p>
        </p:txBody>
      </p:sp>
    </p:spTree>
    <p:extLst>
      <p:ext uri="{BB962C8B-B14F-4D97-AF65-F5344CB8AC3E}">
        <p14:creationId xmlns:p14="http://schemas.microsoft.com/office/powerpoint/2010/main" val="1591931317"/>
      </p:ext>
    </p:extLst>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Challenge Question: </a:t>
            </a:r>
            <a:endParaRPr lang="en-US" b="1" dirty="0"/>
          </a:p>
        </p:txBody>
      </p:sp>
      <p:sp>
        <p:nvSpPr>
          <p:cNvPr id="3" name="Content Placeholder 2"/>
          <p:cNvSpPr>
            <a:spLocks noGrp="1"/>
          </p:cNvSpPr>
          <p:nvPr>
            <p:ph sz="quarter" idx="1"/>
          </p:nvPr>
        </p:nvSpPr>
        <p:spPr/>
        <p:txBody>
          <a:bodyPr/>
          <a:lstStyle/>
          <a:p>
            <a:pPr marL="0" indent="0" algn="ctr">
              <a:buNone/>
            </a:pPr>
            <a:r>
              <a:rPr lang="en-US" dirty="0">
                <a:solidFill>
                  <a:srgbClr val="002060"/>
                </a:solidFill>
              </a:rPr>
              <a:t>How might we improve the customer experience and outcomes </a:t>
            </a:r>
            <a:r>
              <a:rPr lang="en-US" dirty="0" smtClean="0">
                <a:solidFill>
                  <a:srgbClr val="002060"/>
                </a:solidFill>
              </a:rPr>
              <a:t>for our </a:t>
            </a:r>
            <a:r>
              <a:rPr lang="en-US" dirty="0">
                <a:solidFill>
                  <a:srgbClr val="002060"/>
                </a:solidFill>
              </a:rPr>
              <a:t>shared One-Stop customers</a:t>
            </a:r>
            <a:r>
              <a:rPr lang="en-US" dirty="0" smtClean="0">
                <a:solidFill>
                  <a:srgbClr val="002060"/>
                </a:solidFill>
              </a:rPr>
              <a:t>?</a:t>
            </a:r>
          </a:p>
          <a:p>
            <a:pPr marL="0" indent="0" algn="ctr">
              <a:buNone/>
            </a:pPr>
            <a:endParaRPr lang="en-US" dirty="0" smtClean="0">
              <a:solidFill>
                <a:srgbClr val="002060"/>
              </a:solidFill>
            </a:endParaRPr>
          </a:p>
          <a:p>
            <a:pPr>
              <a:buFont typeface="Wingdings" panose="05000000000000000000" pitchFamily="2" charset="2"/>
              <a:buChar char="ü"/>
            </a:pPr>
            <a:r>
              <a:rPr lang="en-US" dirty="0" smtClean="0">
                <a:solidFill>
                  <a:srgbClr val="002060"/>
                </a:solidFill>
              </a:rPr>
              <a:t>Encompasses  our service populations</a:t>
            </a:r>
          </a:p>
          <a:p>
            <a:pPr>
              <a:buFont typeface="Wingdings" panose="05000000000000000000" pitchFamily="2" charset="2"/>
              <a:buChar char="ü"/>
            </a:pPr>
            <a:r>
              <a:rPr lang="en-US" dirty="0" smtClean="0">
                <a:solidFill>
                  <a:srgbClr val="002060"/>
                </a:solidFill>
              </a:rPr>
              <a:t>Allows the opportunity to explore and analyze</a:t>
            </a:r>
          </a:p>
          <a:p>
            <a:pPr>
              <a:buFont typeface="Wingdings" panose="05000000000000000000" pitchFamily="2" charset="2"/>
              <a:buChar char="ü"/>
            </a:pPr>
            <a:r>
              <a:rPr lang="en-US" dirty="0" smtClean="0">
                <a:solidFill>
                  <a:srgbClr val="002060"/>
                </a:solidFill>
              </a:rPr>
              <a:t>Is a priority for each team member</a:t>
            </a:r>
            <a:endParaRPr lang="en-US" dirty="0">
              <a:solidFill>
                <a:srgbClr val="002060"/>
              </a:solidFill>
            </a:endParaRPr>
          </a:p>
          <a:p>
            <a:pPr marL="0" indent="0">
              <a:buNone/>
            </a:pPr>
            <a:endParaRPr lang="en-US" dirty="0">
              <a:solidFill>
                <a:srgbClr val="002060"/>
              </a:solidFill>
            </a:endParaRPr>
          </a:p>
        </p:txBody>
      </p:sp>
    </p:spTree>
    <p:extLst>
      <p:ext uri="{BB962C8B-B14F-4D97-AF65-F5344CB8AC3E}">
        <p14:creationId xmlns:p14="http://schemas.microsoft.com/office/powerpoint/2010/main" val="263116206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Methods</a:t>
            </a:r>
            <a:endParaRPr lang="en-US" dirty="0"/>
          </a:p>
        </p:txBody>
      </p:sp>
      <p:sp>
        <p:nvSpPr>
          <p:cNvPr id="3" name="Rectangle 2"/>
          <p:cNvSpPr/>
          <p:nvPr/>
        </p:nvSpPr>
        <p:spPr>
          <a:xfrm>
            <a:off x="838200" y="1905000"/>
            <a:ext cx="7086600" cy="2244204"/>
          </a:xfrm>
          <a:prstGeom prst="rect">
            <a:avLst/>
          </a:prstGeom>
        </p:spPr>
        <p:txBody>
          <a:bodyPr wrap="square">
            <a:spAutoFit/>
          </a:bodyPr>
          <a:lstStyle/>
          <a:p>
            <a:pPr algn="l" defTabSz="914400" rtl="0">
              <a:lnSpc>
                <a:spcPct val="107000"/>
              </a:lnSpc>
              <a:spcBef>
                <a:spcPts val="0"/>
              </a:spcBef>
              <a:spcAft>
                <a:spcPts val="800"/>
              </a:spcAft>
            </a:pPr>
            <a:r>
              <a:rPr lang="en-US" sz="2800" b="0" kern="1200" cap="none" dirty="0">
                <a:solidFill>
                  <a:srgbClr val="002060"/>
                </a:solidFill>
                <a:latin typeface="Calibri" panose="020F0502020204030204" pitchFamily="34" charset="0"/>
                <a:ea typeface="Calibri" panose="020F0502020204030204" pitchFamily="34" charset="0"/>
                <a:cs typeface="Times New Roman" panose="02020603050405020304" pitchFamily="18" charset="0"/>
              </a:rPr>
              <a:t>Group Interviews</a:t>
            </a:r>
          </a:p>
          <a:p>
            <a:pPr marL="457200" algn="l" defTabSz="914400" rtl="0">
              <a:lnSpc>
                <a:spcPct val="107000"/>
              </a:lnSpc>
              <a:spcBef>
                <a:spcPts val="0"/>
              </a:spcBef>
              <a:spcAft>
                <a:spcPts val="800"/>
              </a:spcAft>
            </a:pPr>
            <a:r>
              <a:rPr lang="en-US" sz="2800" b="0" kern="1200" cap="none" dirty="0" smtClean="0">
                <a:solidFill>
                  <a:srgbClr val="002060"/>
                </a:solidFill>
                <a:latin typeface="Calibri" panose="020F0502020204030204" pitchFamily="34" charset="0"/>
                <a:ea typeface="Calibri" panose="020F0502020204030204" pitchFamily="34" charset="0"/>
                <a:cs typeface="Times New Roman" panose="02020603050405020304" pitchFamily="18" charset="0"/>
              </a:rPr>
              <a:t>	Individual Interviews</a:t>
            </a:r>
            <a:endParaRPr lang="en-US" sz="2800" b="0" kern="1200" cap="none"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457200" indent="457200" algn="l" defTabSz="914400" rtl="0">
              <a:lnSpc>
                <a:spcPct val="107000"/>
              </a:lnSpc>
              <a:spcBef>
                <a:spcPts val="0"/>
              </a:spcBef>
              <a:spcAft>
                <a:spcPts val="800"/>
              </a:spcAft>
            </a:pPr>
            <a:r>
              <a:rPr lang="en-US" sz="2800" b="0" kern="1200" cap="none" dirty="0" smtClean="0">
                <a:solidFill>
                  <a:srgbClr val="002060"/>
                </a:solidFill>
                <a:latin typeface="Calibri" panose="020F0502020204030204" pitchFamily="34" charset="0"/>
                <a:ea typeface="Calibri" panose="020F0502020204030204" pitchFamily="34" charset="0"/>
                <a:cs typeface="Times New Roman" panose="02020603050405020304" pitchFamily="18" charset="0"/>
              </a:rPr>
              <a:t>	Best </a:t>
            </a:r>
            <a:r>
              <a:rPr lang="en-US" sz="2800" b="0" kern="1200" cap="none" dirty="0">
                <a:solidFill>
                  <a:srgbClr val="002060"/>
                </a:solidFill>
                <a:latin typeface="Calibri" panose="020F0502020204030204" pitchFamily="34" charset="0"/>
                <a:ea typeface="Calibri" panose="020F0502020204030204" pitchFamily="34" charset="0"/>
                <a:cs typeface="Times New Roman" panose="02020603050405020304" pitchFamily="18" charset="0"/>
              </a:rPr>
              <a:t>Practices Research</a:t>
            </a:r>
          </a:p>
          <a:p>
            <a:pPr marL="914400" indent="457200" algn="l" defTabSz="914400" rtl="0">
              <a:lnSpc>
                <a:spcPct val="107000"/>
              </a:lnSpc>
              <a:spcBef>
                <a:spcPts val="0"/>
              </a:spcBef>
              <a:spcAft>
                <a:spcPts val="800"/>
              </a:spcAft>
            </a:pPr>
            <a:r>
              <a:rPr lang="en-US" sz="2800" b="0" kern="1200" cap="none" dirty="0" smtClean="0">
                <a:solidFill>
                  <a:srgbClr val="002060"/>
                </a:solidFill>
                <a:latin typeface="Calibri" panose="020F0502020204030204" pitchFamily="34" charset="0"/>
                <a:ea typeface="Calibri" panose="020F0502020204030204" pitchFamily="34" charset="0"/>
                <a:cs typeface="Times New Roman" panose="02020603050405020304" pitchFamily="18" charset="0"/>
              </a:rPr>
              <a:t>		Emersions</a:t>
            </a:r>
            <a:endParaRPr lang="en-US" sz="2800" b="0" kern="1200" cap="none"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565148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33400" y="457200"/>
            <a:ext cx="8077200" cy="4542256"/>
          </a:xfrm>
          <a:prstGeom prst="rect">
            <a:avLst/>
          </a:prstGeom>
        </p:spPr>
      </p:pic>
    </p:spTree>
    <p:extLst>
      <p:ext uri="{BB962C8B-B14F-4D97-AF65-F5344CB8AC3E}">
        <p14:creationId xmlns:p14="http://schemas.microsoft.com/office/powerpoint/2010/main" val="4897613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84" name="image8.jpeg"/>
          <p:cNvPicPr/>
          <p:nvPr/>
        </p:nvPicPr>
        <p:blipFill>
          <a:blip r:embed="rId2">
            <a:extLst/>
          </a:blip>
          <a:srcRect r="2845" b="2121"/>
          <a:stretch>
            <a:fillRect/>
          </a:stretch>
        </p:blipFill>
        <p:spPr>
          <a:xfrm>
            <a:off x="0" y="916400"/>
            <a:ext cx="3718823" cy="4226938"/>
          </a:xfrm>
          <a:prstGeom prst="rect">
            <a:avLst/>
          </a:prstGeom>
          <a:ln w="12700">
            <a:miter lim="400000"/>
          </a:ln>
        </p:spPr>
      </p:pic>
      <p:sp>
        <p:nvSpPr>
          <p:cNvPr id="85" name="Shape 85"/>
          <p:cNvSpPr>
            <a:spLocks noGrp="1"/>
          </p:cNvSpPr>
          <p:nvPr>
            <p:ph type="title" idx="4294967295"/>
          </p:nvPr>
        </p:nvSpPr>
        <p:spPr>
          <a:xfrm>
            <a:off x="4202545" y="915988"/>
            <a:ext cx="4941455" cy="4227512"/>
          </a:xfrm>
          <a:prstGeom prst="rect">
            <a:avLst/>
          </a:prstGeom>
        </p:spPr>
        <p:txBody>
          <a:bodyPr>
            <a:normAutofit fontScale="90000"/>
          </a:bodyPr>
          <a:lstStyle/>
          <a:p>
            <a:pPr lvl="0" algn="l">
              <a:defRPr sz="1800">
                <a:solidFill>
                  <a:srgbClr val="000000"/>
                </a:solidFill>
              </a:defRPr>
            </a:pPr>
            <a:r>
              <a:rPr sz="4000" cap="all" dirty="0">
                <a:solidFill>
                  <a:srgbClr val="FF6600"/>
                </a:solidFill>
                <a:latin typeface="Trade Gothic LT Std Condensed No. 18"/>
                <a:ea typeface="Trade Gothic LT Std Condensed No. 18"/>
                <a:cs typeface="Trade Gothic LT Std Condensed No. 18"/>
                <a:sym typeface="Trade Gothic LT Std Condensed No. 18"/>
              </a:rPr>
              <a:t>Virginia Hamilton</a:t>
            </a:r>
            <a:br>
              <a:rPr sz="4000" cap="all" dirty="0">
                <a:solidFill>
                  <a:srgbClr val="FF6600"/>
                </a:solidFill>
                <a:latin typeface="Trade Gothic LT Std Condensed No. 18"/>
                <a:ea typeface="Trade Gothic LT Std Condensed No. 18"/>
                <a:cs typeface="Trade Gothic LT Std Condensed No. 18"/>
                <a:sym typeface="Trade Gothic LT Std Condensed No. 18"/>
              </a:rPr>
            </a:br>
            <a:r>
              <a:rPr lang="en-US" sz="4000" cap="all" dirty="0" smtClean="0">
                <a:solidFill>
                  <a:srgbClr val="FF6600"/>
                </a:solidFill>
                <a:latin typeface="Trade Gothic LT Std Condensed No. 18"/>
                <a:ea typeface="Trade Gothic LT Std Condensed No. 18"/>
                <a:cs typeface="Trade Gothic LT Std Condensed No. 18"/>
                <a:sym typeface="Trade Gothic LT Std Condensed No. 18"/>
              </a:rPr>
              <a:t/>
            </a:r>
            <a:br>
              <a:rPr lang="en-US" sz="4000" cap="all" dirty="0" smtClean="0">
                <a:solidFill>
                  <a:srgbClr val="FF6600"/>
                </a:solidFill>
                <a:latin typeface="Trade Gothic LT Std Condensed No. 18"/>
                <a:ea typeface="Trade Gothic LT Std Condensed No. 18"/>
                <a:cs typeface="Trade Gothic LT Std Condensed No. 18"/>
                <a:sym typeface="Trade Gothic LT Std Condensed No. 18"/>
              </a:rPr>
            </a:br>
            <a:r>
              <a:rPr sz="2400" dirty="0" smtClean="0">
                <a:solidFill>
                  <a:schemeClr val="bg1"/>
                </a:solidFill>
                <a:latin typeface="Trade Gothic LT Std"/>
                <a:ea typeface="Trade Gothic LT Std"/>
                <a:cs typeface="Trade Gothic LT Std"/>
                <a:sym typeface="Trade Gothic LT Std"/>
              </a:rPr>
              <a:t>Regional </a:t>
            </a:r>
            <a:r>
              <a:rPr sz="2400" dirty="0">
                <a:solidFill>
                  <a:schemeClr val="bg1"/>
                </a:solidFill>
                <a:latin typeface="Trade Gothic LT Std"/>
                <a:ea typeface="Trade Gothic LT Std"/>
                <a:cs typeface="Trade Gothic LT Std"/>
                <a:sym typeface="Trade Gothic LT Std"/>
              </a:rPr>
              <a:t>Administrator, </a:t>
            </a:r>
            <a:r>
              <a:rPr sz="2400" dirty="0" smtClean="0">
                <a:solidFill>
                  <a:schemeClr val="bg1"/>
                </a:solidFill>
                <a:latin typeface="Trade Gothic LT Std"/>
                <a:ea typeface="Trade Gothic LT Std"/>
                <a:cs typeface="Trade Gothic LT Std"/>
                <a:sym typeface="Trade Gothic LT Std"/>
              </a:rPr>
              <a:t>Region </a:t>
            </a:r>
            <a:r>
              <a:rPr sz="2400" dirty="0">
                <a:solidFill>
                  <a:schemeClr val="bg1"/>
                </a:solidFill>
                <a:latin typeface="Trade Gothic LT Std"/>
                <a:ea typeface="Trade Gothic LT Std"/>
                <a:cs typeface="Trade Gothic LT Std"/>
                <a:sym typeface="Trade Gothic LT Std"/>
              </a:rPr>
              <a:t>6 </a:t>
            </a:r>
          </a:p>
          <a:p>
            <a:pPr lvl="0" algn="l">
              <a:defRPr sz="1800">
                <a:solidFill>
                  <a:srgbClr val="000000"/>
                </a:solidFill>
              </a:defRPr>
            </a:pPr>
            <a:r>
              <a:rPr lang="en-US" sz="2400" spc="-72" dirty="0" smtClean="0">
                <a:solidFill>
                  <a:schemeClr val="bg1"/>
                </a:solidFill>
                <a:latin typeface="Trade Gothic LT Std"/>
                <a:ea typeface="Trade Gothic LT Std"/>
                <a:cs typeface="Trade Gothic LT Std"/>
                <a:sym typeface="Trade Gothic LT Std"/>
              </a:rPr>
              <a:t/>
            </a:r>
            <a:br>
              <a:rPr lang="en-US" sz="2400" spc="-72" dirty="0" smtClean="0">
                <a:solidFill>
                  <a:schemeClr val="bg1"/>
                </a:solidFill>
                <a:latin typeface="Trade Gothic LT Std"/>
                <a:ea typeface="Trade Gothic LT Std"/>
                <a:cs typeface="Trade Gothic LT Std"/>
                <a:sym typeface="Trade Gothic LT Std"/>
              </a:rPr>
            </a:br>
            <a:r>
              <a:rPr sz="2400" spc="-72" dirty="0" smtClean="0">
                <a:solidFill>
                  <a:schemeClr val="bg1"/>
                </a:solidFill>
                <a:latin typeface="Trade Gothic LT Std"/>
                <a:ea typeface="Trade Gothic LT Std"/>
                <a:cs typeface="Trade Gothic LT Std"/>
                <a:sym typeface="Trade Gothic LT Std"/>
              </a:rPr>
              <a:t>San </a:t>
            </a:r>
            <a:r>
              <a:rPr sz="2400" spc="-72" dirty="0">
                <a:solidFill>
                  <a:schemeClr val="bg1"/>
                </a:solidFill>
                <a:latin typeface="Trade Gothic LT Std"/>
                <a:ea typeface="Trade Gothic LT Std"/>
                <a:cs typeface="Trade Gothic LT Std"/>
                <a:sym typeface="Trade Gothic LT Std"/>
              </a:rPr>
              <a:t>Francisco Employment and </a:t>
            </a:r>
            <a:r>
              <a:rPr lang="en-US" sz="2400" spc="-72" dirty="0" smtClean="0">
                <a:solidFill>
                  <a:schemeClr val="bg1"/>
                </a:solidFill>
                <a:latin typeface="Trade Gothic LT Std"/>
                <a:ea typeface="Trade Gothic LT Std"/>
                <a:cs typeface="Trade Gothic LT Std"/>
                <a:sym typeface="Trade Gothic LT Std"/>
              </a:rPr>
              <a:t/>
            </a:r>
            <a:br>
              <a:rPr lang="en-US" sz="2400" spc="-72" dirty="0" smtClean="0">
                <a:solidFill>
                  <a:schemeClr val="bg1"/>
                </a:solidFill>
                <a:latin typeface="Trade Gothic LT Std"/>
                <a:ea typeface="Trade Gothic LT Std"/>
                <a:cs typeface="Trade Gothic LT Std"/>
                <a:sym typeface="Trade Gothic LT Std"/>
              </a:rPr>
            </a:br>
            <a:r>
              <a:rPr sz="2400" spc="-72" dirty="0" smtClean="0">
                <a:solidFill>
                  <a:schemeClr val="bg1"/>
                </a:solidFill>
                <a:latin typeface="Trade Gothic LT Std"/>
                <a:ea typeface="Trade Gothic LT Std"/>
                <a:cs typeface="Trade Gothic LT Std"/>
                <a:sym typeface="Trade Gothic LT Std"/>
              </a:rPr>
              <a:t>Training Administration</a:t>
            </a:r>
            <a:r>
              <a:rPr lang="en-US" sz="2400" spc="-72" dirty="0" smtClean="0">
                <a:solidFill>
                  <a:schemeClr val="bg1"/>
                </a:solidFill>
                <a:latin typeface="Trade Gothic LT Std"/>
                <a:ea typeface="Trade Gothic LT Std"/>
                <a:cs typeface="Trade Gothic LT Std"/>
                <a:sym typeface="Trade Gothic LT Std"/>
              </a:rPr>
              <a:t/>
            </a:r>
            <a:br>
              <a:rPr lang="en-US" sz="2400" spc="-72" dirty="0" smtClean="0">
                <a:solidFill>
                  <a:schemeClr val="bg1"/>
                </a:solidFill>
                <a:latin typeface="Trade Gothic LT Std"/>
                <a:ea typeface="Trade Gothic LT Std"/>
                <a:cs typeface="Trade Gothic LT Std"/>
                <a:sym typeface="Trade Gothic LT Std"/>
              </a:rPr>
            </a:br>
            <a:r>
              <a:rPr sz="2400" dirty="0">
                <a:solidFill>
                  <a:schemeClr val="bg1"/>
                </a:solidFill>
                <a:latin typeface="Trade Gothic LT Std"/>
                <a:ea typeface="Trade Gothic LT Std"/>
                <a:cs typeface="Trade Gothic LT Std"/>
                <a:sym typeface="Trade Gothic LT Std"/>
              </a:rPr>
              <a:t/>
            </a:r>
            <a:br>
              <a:rPr sz="2400" dirty="0">
                <a:solidFill>
                  <a:schemeClr val="bg1"/>
                </a:solidFill>
                <a:latin typeface="Trade Gothic LT Std"/>
                <a:ea typeface="Trade Gothic LT Std"/>
                <a:cs typeface="Trade Gothic LT Std"/>
                <a:sym typeface="Trade Gothic LT Std"/>
              </a:rPr>
            </a:br>
            <a:r>
              <a:rPr sz="2400" dirty="0" smtClean="0">
                <a:solidFill>
                  <a:schemeClr val="bg1"/>
                </a:solidFill>
                <a:latin typeface="Trade Gothic LT Std"/>
                <a:ea typeface="Trade Gothic LT Std"/>
                <a:cs typeface="Trade Gothic LT Std"/>
                <a:sym typeface="Trade Gothic LT Std"/>
              </a:rPr>
              <a:t>U.S</a:t>
            </a:r>
            <a:r>
              <a:rPr sz="2400" dirty="0">
                <a:solidFill>
                  <a:schemeClr val="bg1"/>
                </a:solidFill>
                <a:latin typeface="Trade Gothic LT Std"/>
                <a:ea typeface="Trade Gothic LT Std"/>
                <a:cs typeface="Trade Gothic LT Std"/>
                <a:sym typeface="Trade Gothic LT Std"/>
              </a:rPr>
              <a:t>. Department of Labor</a:t>
            </a:r>
            <a:r>
              <a:rPr sz="2400" dirty="0">
                <a:solidFill>
                  <a:srgbClr val="FFFFFF"/>
                </a:solidFill>
                <a:latin typeface="Trade Gothic LT Std"/>
                <a:ea typeface="Trade Gothic LT Std"/>
                <a:cs typeface="Trade Gothic LT Std"/>
                <a:sym typeface="Trade Gothic LT Std"/>
              </a:rPr>
              <a:t/>
            </a:r>
            <a:br>
              <a:rPr sz="2400" dirty="0">
                <a:solidFill>
                  <a:srgbClr val="FFFFFF"/>
                </a:solidFill>
                <a:latin typeface="Trade Gothic LT Std"/>
                <a:ea typeface="Trade Gothic LT Std"/>
                <a:cs typeface="Trade Gothic LT Std"/>
                <a:sym typeface="Trade Gothic LT Std"/>
              </a:rPr>
            </a:br>
            <a:endParaRPr sz="2400" dirty="0">
              <a:solidFill>
                <a:srgbClr val="FFFFFF"/>
              </a:solidFill>
              <a:latin typeface="Trade Gothic LT Std"/>
              <a:ea typeface="Trade Gothic LT Std"/>
              <a:cs typeface="Trade Gothic LT Std"/>
              <a:sym typeface="Trade Gothic LT Std"/>
            </a:endParaRPr>
          </a:p>
        </p:txBody>
      </p:sp>
    </p:spTree>
    <p:extLst>
      <p:ext uri="{BB962C8B-B14F-4D97-AF65-F5344CB8AC3E}">
        <p14:creationId xmlns:p14="http://schemas.microsoft.com/office/powerpoint/2010/main" val="1202308611"/>
      </p:ext>
    </p:extLst>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Might We?</a:t>
            </a:r>
            <a:endParaRPr lang="en-US" dirty="0"/>
          </a:p>
        </p:txBody>
      </p:sp>
      <p:sp>
        <p:nvSpPr>
          <p:cNvPr id="3" name="Content Placeholder 2"/>
          <p:cNvSpPr>
            <a:spLocks noGrp="1"/>
          </p:cNvSpPr>
          <p:nvPr>
            <p:ph sz="quarter" idx="1"/>
          </p:nvPr>
        </p:nvSpPr>
        <p:spPr/>
        <p:txBody>
          <a:bodyPr/>
          <a:lstStyle/>
          <a:p>
            <a:r>
              <a:rPr lang="en-US" dirty="0" smtClean="0"/>
              <a:t>……train customer service representatives to demonstrate customer respect?</a:t>
            </a:r>
          </a:p>
          <a:p>
            <a:pPr marL="0" indent="0">
              <a:buNone/>
            </a:pPr>
            <a:endParaRPr lang="en-US" dirty="0" smtClean="0"/>
          </a:p>
          <a:p>
            <a:r>
              <a:rPr lang="en-US" dirty="0" smtClean="0"/>
              <a:t>……merge soft skills and technical training to provide a workable candidate for the multitude of jobs open in Memphis?</a:t>
            </a:r>
            <a:endParaRPr lang="en-US" dirty="0"/>
          </a:p>
        </p:txBody>
      </p:sp>
    </p:spTree>
    <p:extLst>
      <p:ext uri="{BB962C8B-B14F-4D97-AF65-F5344CB8AC3E}">
        <p14:creationId xmlns:p14="http://schemas.microsoft.com/office/powerpoint/2010/main" val="156052545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pPr algn="ctr"/>
            <a:r>
              <a:rPr lang="en-US" dirty="0" smtClean="0"/>
              <a:t>Customer Service</a:t>
            </a:r>
            <a:endParaRPr lang="en-US" dirty="0"/>
          </a:p>
        </p:txBody>
      </p:sp>
      <p:sp>
        <p:nvSpPr>
          <p:cNvPr id="7" name="Text Placeholder 6"/>
          <p:cNvSpPr>
            <a:spLocks noGrp="1"/>
          </p:cNvSpPr>
          <p:nvPr>
            <p:ph type="body" sz="half" idx="3"/>
          </p:nvPr>
        </p:nvSpPr>
        <p:spPr/>
        <p:txBody>
          <a:bodyPr/>
          <a:lstStyle/>
          <a:p>
            <a:pPr algn="ctr"/>
            <a:r>
              <a:rPr lang="en-US" dirty="0" smtClean="0"/>
              <a:t>Job Seeker</a:t>
            </a:r>
            <a:endParaRPr lang="en-US" dirty="0"/>
          </a:p>
        </p:txBody>
      </p:sp>
      <p:pic>
        <p:nvPicPr>
          <p:cNvPr id="9" name="Content Placeholder 8"/>
          <p:cNvPicPr>
            <a:picLocks noGrp="1" noChangeAspect="1"/>
          </p:cNvPicPr>
          <p:nvPr>
            <p:ph sz="quarter" idx="2"/>
          </p:nvPr>
        </p:nvPicPr>
        <p:blipFill>
          <a:blip r:embed="rId3" cstate="print">
            <a:extLst>
              <a:ext uri="{28A0092B-C50C-407E-A947-70E740481C1C}">
                <a14:useLocalDpi xmlns:a14="http://schemas.microsoft.com/office/drawing/2010/main" val="0"/>
              </a:ext>
            </a:extLst>
          </a:blip>
          <a:stretch>
            <a:fillRect/>
          </a:stretch>
        </p:blipFill>
        <p:spPr>
          <a:xfrm>
            <a:off x="301625" y="2362200"/>
            <a:ext cx="4041775" cy="3886200"/>
          </a:xfrm>
        </p:spPr>
      </p:pic>
      <p:pic>
        <p:nvPicPr>
          <p:cNvPr id="10" name="Content Placeholder 9"/>
          <p:cNvPicPr>
            <a:picLocks noGrp="1" noChangeAspect="1"/>
          </p:cNvPicPr>
          <p:nvPr>
            <p:ph sz="quarter" idx="4"/>
          </p:nvPr>
        </p:nvPicPr>
        <p:blipFill>
          <a:blip r:embed="rId4" cstate="print">
            <a:extLst>
              <a:ext uri="{28A0092B-C50C-407E-A947-70E740481C1C}">
                <a14:useLocalDpi xmlns:a14="http://schemas.microsoft.com/office/drawing/2010/main" val="0"/>
              </a:ext>
            </a:extLst>
          </a:blip>
          <a:stretch>
            <a:fillRect/>
          </a:stretch>
        </p:blipFill>
        <p:spPr>
          <a:xfrm>
            <a:off x="4800600" y="2438400"/>
            <a:ext cx="4038600" cy="3733800"/>
          </a:xfrm>
        </p:spPr>
      </p:pic>
      <p:sp>
        <p:nvSpPr>
          <p:cNvPr id="4" name="Title 3"/>
          <p:cNvSpPr>
            <a:spLocks noGrp="1"/>
          </p:cNvSpPr>
          <p:nvPr>
            <p:ph type="title"/>
          </p:nvPr>
        </p:nvSpPr>
        <p:spPr/>
        <p:txBody>
          <a:bodyPr/>
          <a:lstStyle/>
          <a:p>
            <a:r>
              <a:rPr lang="en-US" dirty="0" smtClean="0"/>
              <a:t>Storyboards</a:t>
            </a:r>
            <a:endParaRPr lang="en-US" dirty="0"/>
          </a:p>
        </p:txBody>
      </p:sp>
    </p:spTree>
    <p:extLst>
      <p:ext uri="{BB962C8B-B14F-4D97-AF65-F5344CB8AC3E}">
        <p14:creationId xmlns:p14="http://schemas.microsoft.com/office/powerpoint/2010/main" val="263886663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Prototyping: The Job Seeker </a:t>
            </a:r>
            <a:endParaRPr lang="en-US" dirty="0"/>
          </a:p>
        </p:txBody>
      </p:sp>
      <p:sp>
        <p:nvSpPr>
          <p:cNvPr id="3" name="Content Placeholder 2"/>
          <p:cNvSpPr>
            <a:spLocks noGrp="1"/>
          </p:cNvSpPr>
          <p:nvPr>
            <p:ph sz="half" idx="1"/>
          </p:nvPr>
        </p:nvSpPr>
        <p:spPr/>
        <p:txBody>
          <a:bodyPr/>
          <a:lstStyle/>
          <a:p>
            <a:pPr marL="0" lvl="2" indent="0">
              <a:buClr>
                <a:schemeClr val="accent1"/>
              </a:buClr>
              <a:buSzPct val="85000"/>
              <a:buNone/>
            </a:pPr>
            <a:r>
              <a:rPr lang="en-US" dirty="0" smtClean="0"/>
              <a:t> </a:t>
            </a:r>
          </a:p>
          <a:p>
            <a:pPr marL="0" lvl="2" indent="0">
              <a:buClr>
                <a:schemeClr val="accent1"/>
              </a:buClr>
              <a:buSzPct val="85000"/>
              <a:buNone/>
            </a:pPr>
            <a:r>
              <a:rPr lang="en-US" dirty="0" smtClean="0"/>
              <a:t>Have </a:t>
            </a:r>
            <a:r>
              <a:rPr lang="en-US" dirty="0"/>
              <a:t>customers gone through the “process” and if so, </a:t>
            </a:r>
            <a:r>
              <a:rPr lang="en-US" dirty="0" smtClean="0"/>
              <a:t>where </a:t>
            </a:r>
            <a:r>
              <a:rPr lang="en-US" dirty="0"/>
              <a:t>and what were the outcomes of the services they accessed or engaged in</a:t>
            </a:r>
            <a:r>
              <a:rPr lang="en-US" dirty="0" smtClean="0"/>
              <a:t>?</a:t>
            </a:r>
          </a:p>
          <a:p>
            <a:pPr marL="0" lvl="2" indent="0">
              <a:buClr>
                <a:schemeClr val="accent1"/>
              </a:buClr>
              <a:buSzPct val="85000"/>
              <a:buNone/>
            </a:pPr>
            <a:endParaRPr lang="en-US" dirty="0" smtClean="0"/>
          </a:p>
          <a:p>
            <a:pPr marL="0" lvl="2" indent="0">
              <a:buClr>
                <a:schemeClr val="accent1"/>
              </a:buClr>
              <a:buSzPct val="85000"/>
              <a:buNone/>
            </a:pPr>
            <a:r>
              <a:rPr lang="en-US" dirty="0" smtClean="0"/>
              <a:t>Test: Create </a:t>
            </a:r>
            <a:r>
              <a:rPr lang="en-US" dirty="0"/>
              <a:t>a central data base to connect information from partnering </a:t>
            </a:r>
            <a:r>
              <a:rPr lang="en-US" dirty="0" smtClean="0"/>
              <a:t>agencies that capture the customer’s experience (resources provided, referrals, documentation, training, etc.)</a:t>
            </a:r>
            <a:endParaRPr lang="en-US" dirty="0"/>
          </a:p>
          <a:p>
            <a:pPr marL="0" lvl="2" indent="0">
              <a:buClr>
                <a:schemeClr val="accent1"/>
              </a:buClr>
              <a:buSzPct val="85000"/>
              <a:buNone/>
            </a:pPr>
            <a:endParaRPr lang="en-US" dirty="0"/>
          </a:p>
        </p:txBody>
      </p:sp>
      <p:sp>
        <p:nvSpPr>
          <p:cNvPr id="4" name="Content Placeholder 3"/>
          <p:cNvSpPr>
            <a:spLocks noGrp="1"/>
          </p:cNvSpPr>
          <p:nvPr>
            <p:ph sz="half" idx="2"/>
          </p:nvPr>
        </p:nvSpPr>
        <p:spPr/>
        <p:txBody>
          <a:bodyPr/>
          <a:lstStyle/>
          <a:p>
            <a:pPr marL="0" indent="0" algn="ctr">
              <a:buNone/>
            </a:pPr>
            <a:endParaRPr lang="en-US" dirty="0" smtClean="0"/>
          </a:p>
          <a:p>
            <a:pPr marL="0" lvl="2" indent="0">
              <a:buClr>
                <a:schemeClr val="accent1"/>
              </a:buClr>
              <a:buSzPct val="85000"/>
              <a:buNone/>
            </a:pPr>
            <a:r>
              <a:rPr lang="en-US" dirty="0"/>
              <a:t>Do job seekers have access to computers and the internet and are they computer literate</a:t>
            </a:r>
            <a:r>
              <a:rPr lang="en-US" dirty="0" smtClean="0"/>
              <a:t>?</a:t>
            </a:r>
          </a:p>
          <a:p>
            <a:pPr marL="0" lvl="2" indent="0">
              <a:buClr>
                <a:schemeClr val="accent1"/>
              </a:buClr>
              <a:buSzPct val="85000"/>
              <a:buNone/>
            </a:pPr>
            <a:endParaRPr lang="en-US" dirty="0" smtClean="0"/>
          </a:p>
          <a:p>
            <a:pPr marL="0" lvl="2" indent="0">
              <a:buClr>
                <a:schemeClr val="accent1"/>
              </a:buClr>
              <a:buSzPct val="85000"/>
              <a:buNone/>
            </a:pPr>
            <a:endParaRPr lang="en-US" dirty="0"/>
          </a:p>
          <a:p>
            <a:pPr marL="0" lvl="2" indent="0">
              <a:buClr>
                <a:schemeClr val="accent1"/>
              </a:buClr>
              <a:buSzPct val="85000"/>
              <a:buNone/>
            </a:pPr>
            <a:r>
              <a:rPr lang="en-US" dirty="0" smtClean="0"/>
              <a:t>Test: </a:t>
            </a:r>
            <a:r>
              <a:rPr lang="en-US" dirty="0"/>
              <a:t>Complete a data analysis to determine what information is being accessed, the number of applications submitted via on-line, etc.</a:t>
            </a:r>
          </a:p>
          <a:p>
            <a:pPr marL="0" indent="0">
              <a:buNone/>
            </a:pPr>
            <a:endParaRPr lang="en-US" sz="2000" dirty="0"/>
          </a:p>
        </p:txBody>
      </p:sp>
    </p:spTree>
    <p:extLst>
      <p:ext uri="{BB962C8B-B14F-4D97-AF65-F5344CB8AC3E}">
        <p14:creationId xmlns:p14="http://schemas.microsoft.com/office/powerpoint/2010/main" val="303025721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0"/>
            <a:ext cx="8534400" cy="1066800"/>
          </a:xfrm>
        </p:spPr>
        <p:txBody>
          <a:bodyPr>
            <a:normAutofit fontScale="90000"/>
          </a:bodyPr>
          <a:lstStyle/>
          <a:p>
            <a:r>
              <a:rPr lang="en-US" dirty="0" smtClean="0"/>
              <a:t>Prototyping: The Customer Service Representative</a:t>
            </a:r>
            <a:endParaRPr lang="en-US" dirty="0"/>
          </a:p>
        </p:txBody>
      </p:sp>
      <p:sp>
        <p:nvSpPr>
          <p:cNvPr id="3" name="Content Placeholder 2"/>
          <p:cNvSpPr>
            <a:spLocks noGrp="1"/>
          </p:cNvSpPr>
          <p:nvPr>
            <p:ph sz="half" idx="1"/>
          </p:nvPr>
        </p:nvSpPr>
        <p:spPr/>
        <p:txBody>
          <a:bodyPr/>
          <a:lstStyle/>
          <a:p>
            <a:pPr marL="0" lvl="2" indent="0">
              <a:buClr>
                <a:schemeClr val="accent1"/>
              </a:buClr>
              <a:buSzPct val="85000"/>
              <a:buNone/>
            </a:pPr>
            <a:r>
              <a:rPr lang="en-US" dirty="0" smtClean="0"/>
              <a:t> </a:t>
            </a:r>
          </a:p>
          <a:p>
            <a:pPr marL="0" lvl="2" indent="0">
              <a:buClr>
                <a:schemeClr val="accent1"/>
              </a:buClr>
              <a:buSzPct val="85000"/>
              <a:buNone/>
            </a:pPr>
            <a:endParaRPr lang="en-US" dirty="0" smtClean="0"/>
          </a:p>
          <a:p>
            <a:pPr marL="0" lvl="2" indent="0">
              <a:buClr>
                <a:schemeClr val="accent1"/>
              </a:buClr>
              <a:buSzPct val="85000"/>
              <a:buNone/>
            </a:pPr>
            <a:r>
              <a:rPr lang="en-US" dirty="0" smtClean="0"/>
              <a:t>Does staff have the right information to serve customers?</a:t>
            </a:r>
          </a:p>
          <a:p>
            <a:pPr marL="0" lvl="2" indent="0">
              <a:buClr>
                <a:schemeClr val="accent1"/>
              </a:buClr>
              <a:buSzPct val="85000"/>
              <a:buNone/>
            </a:pPr>
            <a:endParaRPr lang="en-US" dirty="0" smtClean="0"/>
          </a:p>
          <a:p>
            <a:pPr marL="0" lvl="2" indent="0">
              <a:buClr>
                <a:schemeClr val="accent1"/>
              </a:buClr>
              <a:buSzPct val="85000"/>
              <a:buNone/>
            </a:pPr>
            <a:endParaRPr lang="en-US" dirty="0" smtClean="0"/>
          </a:p>
          <a:p>
            <a:pPr marL="0" lvl="2" indent="0">
              <a:buClr>
                <a:schemeClr val="accent1"/>
              </a:buClr>
              <a:buSzPct val="85000"/>
              <a:buNone/>
            </a:pPr>
            <a:r>
              <a:rPr lang="en-US" dirty="0" smtClean="0"/>
              <a:t>Test: Create a test or exam (Survey Monkey) to gauge the knowledge of staff.</a:t>
            </a:r>
            <a:endParaRPr lang="en-US" dirty="0"/>
          </a:p>
        </p:txBody>
      </p:sp>
      <p:sp>
        <p:nvSpPr>
          <p:cNvPr id="4" name="Content Placeholder 3"/>
          <p:cNvSpPr>
            <a:spLocks noGrp="1"/>
          </p:cNvSpPr>
          <p:nvPr>
            <p:ph sz="half" idx="2"/>
          </p:nvPr>
        </p:nvSpPr>
        <p:spPr>
          <a:xfrm>
            <a:off x="5081016" y="1447800"/>
            <a:ext cx="4038600" cy="4681728"/>
          </a:xfrm>
        </p:spPr>
        <p:txBody>
          <a:bodyPr/>
          <a:lstStyle/>
          <a:p>
            <a:pPr marL="0" indent="0" algn="ctr">
              <a:buNone/>
            </a:pPr>
            <a:endParaRPr lang="en-US" dirty="0" smtClean="0"/>
          </a:p>
          <a:p>
            <a:pPr marL="0" indent="0">
              <a:buNone/>
            </a:pPr>
            <a:r>
              <a:rPr lang="en-US" sz="2000" dirty="0" smtClean="0"/>
              <a:t>Can customers access information in various places and ways?</a:t>
            </a:r>
          </a:p>
          <a:p>
            <a:pPr marL="0" indent="0">
              <a:buNone/>
            </a:pPr>
            <a:endParaRPr lang="en-US" sz="2000" dirty="0" smtClean="0"/>
          </a:p>
          <a:p>
            <a:pPr marL="0" indent="0">
              <a:buNone/>
            </a:pPr>
            <a:endParaRPr lang="en-US" sz="2000" dirty="0"/>
          </a:p>
          <a:p>
            <a:pPr marL="0" indent="0">
              <a:buNone/>
            </a:pPr>
            <a:endParaRPr lang="en-US" sz="2000" dirty="0" smtClean="0"/>
          </a:p>
          <a:p>
            <a:pPr marL="0" indent="0">
              <a:buNone/>
            </a:pPr>
            <a:r>
              <a:rPr lang="en-US" sz="2000" dirty="0" smtClean="0"/>
              <a:t>Test: An agency self-assessment questionnaire.</a:t>
            </a:r>
            <a:endParaRPr lang="en-US" sz="2000" dirty="0"/>
          </a:p>
        </p:txBody>
      </p:sp>
    </p:spTree>
    <p:extLst>
      <p:ext uri="{BB962C8B-B14F-4D97-AF65-F5344CB8AC3E}">
        <p14:creationId xmlns:p14="http://schemas.microsoft.com/office/powerpoint/2010/main" val="65117187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nvPr>
        </p:nvGraphicFramePr>
        <p:xfrm>
          <a:off x="2520950" y="836613"/>
          <a:ext cx="4718050" cy="4989512"/>
        </p:xfrm>
        <a:graphic>
          <a:graphicData uri="http://schemas.openxmlformats.org/presentationml/2006/ole">
            <mc:AlternateContent xmlns:mc="http://schemas.openxmlformats.org/markup-compatibility/2006">
              <mc:Choice xmlns:v="urn:schemas-microsoft-com:vml" Requires="v">
                <p:oleObj spid="_x0000_s1046" name="Document" r:id="rId5" imgW="7210483" imgH="11438805" progId="Word.Document.12">
                  <p:embed/>
                </p:oleObj>
              </mc:Choice>
              <mc:Fallback>
                <p:oleObj name="Document" r:id="rId5" imgW="7210483" imgH="11438805" progId="Word.Document.12">
                  <p:embed/>
                  <p:pic>
                    <p:nvPicPr>
                      <p:cNvPr id="0" name=""/>
                      <p:cNvPicPr/>
                      <p:nvPr/>
                    </p:nvPicPr>
                    <p:blipFill>
                      <a:blip r:embed="rId6"/>
                      <a:stretch>
                        <a:fillRect/>
                      </a:stretch>
                    </p:blipFill>
                    <p:spPr>
                      <a:xfrm>
                        <a:off x="2520950" y="836613"/>
                        <a:ext cx="4718050" cy="4989512"/>
                      </a:xfrm>
                      <a:prstGeom prst="rect">
                        <a:avLst/>
                      </a:prstGeom>
                    </p:spPr>
                  </p:pic>
                </p:oleObj>
              </mc:Fallback>
            </mc:AlternateContent>
          </a:graphicData>
        </a:graphic>
      </p:graphicFrame>
      <p:graphicFrame>
        <p:nvGraphicFramePr>
          <p:cNvPr id="3" name="Object 2"/>
          <p:cNvGraphicFramePr>
            <a:graphicFrameLocks noChangeAspect="1"/>
          </p:cNvGraphicFramePr>
          <p:nvPr>
            <p:extLst/>
          </p:nvPr>
        </p:nvGraphicFramePr>
        <p:xfrm>
          <a:off x="2209800" y="609600"/>
          <a:ext cx="4648200" cy="5791200"/>
        </p:xfrm>
        <a:graphic>
          <a:graphicData uri="http://schemas.openxmlformats.org/presentationml/2006/ole">
            <mc:AlternateContent xmlns:mc="http://schemas.openxmlformats.org/markup-compatibility/2006">
              <mc:Choice xmlns:v="urn:schemas-microsoft-com:vml" Requires="v">
                <p:oleObj spid="_x0000_s1047" name="Document" r:id="rId8" imgW="6106116" imgH="9035446" progId="Word.Document.12">
                  <p:embed/>
                </p:oleObj>
              </mc:Choice>
              <mc:Fallback>
                <p:oleObj name="Document" r:id="rId8" imgW="6106116" imgH="9035446" progId="Word.Document.12">
                  <p:embed/>
                  <p:pic>
                    <p:nvPicPr>
                      <p:cNvPr id="0" name=""/>
                      <p:cNvPicPr/>
                      <p:nvPr/>
                    </p:nvPicPr>
                    <p:blipFill>
                      <a:blip r:embed="rId9"/>
                      <a:stretch>
                        <a:fillRect/>
                      </a:stretch>
                    </p:blipFill>
                    <p:spPr>
                      <a:xfrm>
                        <a:off x="2209800" y="609600"/>
                        <a:ext cx="4648200" cy="5791200"/>
                      </a:xfrm>
                      <a:prstGeom prst="rect">
                        <a:avLst/>
                      </a:prstGeom>
                    </p:spPr>
                  </p:pic>
                </p:oleObj>
              </mc:Fallback>
            </mc:AlternateContent>
          </a:graphicData>
        </a:graphic>
      </p:graphicFrame>
    </p:spTree>
    <p:extLst>
      <p:ext uri="{BB962C8B-B14F-4D97-AF65-F5344CB8AC3E}">
        <p14:creationId xmlns:p14="http://schemas.microsoft.com/office/powerpoint/2010/main" val="417735885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19800" y="1828800"/>
            <a:ext cx="3202944" cy="3771742"/>
          </a:xfrm>
          <a:prstGeom prst="rect">
            <a:avLst/>
          </a:prstGeom>
        </p:spPr>
      </p:pic>
      <p:sp>
        <p:nvSpPr>
          <p:cNvPr id="2" name="Title 1"/>
          <p:cNvSpPr>
            <a:spLocks noGrp="1"/>
          </p:cNvSpPr>
          <p:nvPr>
            <p:ph type="ctrTitle"/>
          </p:nvPr>
        </p:nvSpPr>
        <p:spPr>
          <a:xfrm rot="19023403">
            <a:off x="1119504" y="2285482"/>
            <a:ext cx="6064640" cy="1204306"/>
          </a:xfrm>
        </p:spPr>
        <p:txBody>
          <a:bodyPr/>
          <a:lstStyle/>
          <a:p>
            <a:r>
              <a:rPr lang="en-US" sz="2000" dirty="0" smtClean="0">
                <a:latin typeface="Arial Black" panose="020B0A04020102020204" pitchFamily="34" charset="0"/>
              </a:rPr>
              <a:t>Presented by:</a:t>
            </a:r>
            <a:r>
              <a:rPr lang="en-US" sz="2800" dirty="0" smtClean="0">
                <a:latin typeface="Arial Black" panose="020B0A04020102020204" pitchFamily="34" charset="0"/>
              </a:rPr>
              <a:t/>
            </a:r>
            <a:br>
              <a:rPr lang="en-US" sz="2800" dirty="0" smtClean="0">
                <a:latin typeface="Arial Black" panose="020B0A04020102020204" pitchFamily="34" charset="0"/>
              </a:rPr>
            </a:br>
            <a:r>
              <a:rPr lang="en-US" sz="2800" dirty="0" smtClean="0">
                <a:latin typeface="Arial Black" panose="020B0A04020102020204" pitchFamily="34" charset="0"/>
              </a:rPr>
              <a:t>Lehigh Valley Wolf Gang</a:t>
            </a:r>
            <a:br>
              <a:rPr lang="en-US" sz="2800" dirty="0" smtClean="0">
                <a:latin typeface="Arial Black" panose="020B0A04020102020204" pitchFamily="34" charset="0"/>
              </a:rPr>
            </a:br>
            <a:endParaRPr lang="en-US" sz="2800" dirty="0">
              <a:latin typeface="Arial Black" panose="020B0A04020102020204" pitchFamily="34" charset="0"/>
            </a:endParaRPr>
          </a:p>
        </p:txBody>
      </p:sp>
      <p:sp>
        <p:nvSpPr>
          <p:cNvPr id="7" name="TextBox 6"/>
          <p:cNvSpPr txBox="1"/>
          <p:nvPr/>
        </p:nvSpPr>
        <p:spPr>
          <a:xfrm>
            <a:off x="56964" y="533400"/>
            <a:ext cx="5124636" cy="830997"/>
          </a:xfrm>
          <a:prstGeom prst="rect">
            <a:avLst/>
          </a:prstGeom>
          <a:noFill/>
        </p:spPr>
        <p:txBody>
          <a:bodyPr wrap="square" rtlCol="0">
            <a:spAutoFit/>
          </a:bodyPr>
          <a:lstStyle/>
          <a:p>
            <a:pPr algn="l" defTabSz="914400" rtl="0">
              <a:spcBef>
                <a:spcPts val="0"/>
              </a:spcBef>
            </a:pPr>
            <a:r>
              <a:rPr lang="en-US" sz="2400" b="0" kern="1200" cap="none" dirty="0" smtClean="0">
                <a:solidFill>
                  <a:srgbClr val="000000"/>
                </a:solidFill>
                <a:latin typeface="Arial Black" panose="020B0A04020102020204" pitchFamily="34" charset="0"/>
                <a:ea typeface="+mn-ea"/>
                <a:cs typeface="+mn-cs"/>
              </a:rPr>
              <a:t>Customer-Centered </a:t>
            </a:r>
            <a:br>
              <a:rPr lang="en-US" sz="2400" b="0" kern="1200" cap="none" dirty="0" smtClean="0">
                <a:solidFill>
                  <a:srgbClr val="000000"/>
                </a:solidFill>
                <a:latin typeface="Arial Black" panose="020B0A04020102020204" pitchFamily="34" charset="0"/>
                <a:ea typeface="+mn-ea"/>
                <a:cs typeface="+mn-cs"/>
              </a:rPr>
            </a:br>
            <a:r>
              <a:rPr lang="en-US" sz="2400" b="0" kern="1200" cap="none" dirty="0" smtClean="0">
                <a:solidFill>
                  <a:srgbClr val="000000"/>
                </a:solidFill>
                <a:latin typeface="Arial Black" panose="020B0A04020102020204" pitchFamily="34" charset="0"/>
                <a:ea typeface="+mn-ea"/>
                <a:cs typeface="+mn-cs"/>
              </a:rPr>
              <a:t>Design Challenge</a:t>
            </a:r>
            <a:endParaRPr lang="en-US" sz="2400" b="0" kern="1200" cap="none" dirty="0">
              <a:solidFill>
                <a:srgbClr val="000000"/>
              </a:solidFill>
              <a:latin typeface="Arial Black" panose="020B0A04020102020204" pitchFamily="34" charset="0"/>
              <a:ea typeface="+mn-ea"/>
              <a:cs typeface="+mn-cs"/>
            </a:endParaRPr>
          </a:p>
        </p:txBody>
      </p:sp>
      <p:sp>
        <p:nvSpPr>
          <p:cNvPr id="8" name="TextBox 7"/>
          <p:cNvSpPr txBox="1"/>
          <p:nvPr/>
        </p:nvSpPr>
        <p:spPr>
          <a:xfrm>
            <a:off x="6858000" y="6550223"/>
            <a:ext cx="2057400" cy="307777"/>
          </a:xfrm>
          <a:prstGeom prst="rect">
            <a:avLst/>
          </a:prstGeom>
          <a:noFill/>
        </p:spPr>
        <p:txBody>
          <a:bodyPr wrap="square" rtlCol="0">
            <a:spAutoFit/>
          </a:bodyPr>
          <a:lstStyle/>
          <a:p>
            <a:pPr algn="l" defTabSz="914400" rtl="0">
              <a:spcBef>
                <a:spcPts val="0"/>
              </a:spcBef>
            </a:pPr>
            <a:r>
              <a:rPr lang="en-US" sz="1400" b="0" kern="1200" cap="none" dirty="0" smtClean="0">
                <a:solidFill>
                  <a:srgbClr val="000000"/>
                </a:solidFill>
                <a:latin typeface="Franklin Gothic Book"/>
                <a:ea typeface="+mn-ea"/>
                <a:cs typeface="+mn-cs"/>
              </a:rPr>
              <a:t>October 20, 2015</a:t>
            </a:r>
            <a:endParaRPr lang="en-US" sz="1400" b="0" kern="1200" cap="none" dirty="0">
              <a:solidFill>
                <a:srgbClr val="000000"/>
              </a:solidFill>
              <a:latin typeface="Franklin Gothic Book"/>
              <a:ea typeface="+mn-ea"/>
              <a:cs typeface="+mn-cs"/>
            </a:endParaRPr>
          </a:p>
        </p:txBody>
      </p:sp>
      <p:sp>
        <p:nvSpPr>
          <p:cNvPr id="5" name="TextBox 4"/>
          <p:cNvSpPr txBox="1"/>
          <p:nvPr/>
        </p:nvSpPr>
        <p:spPr>
          <a:xfrm>
            <a:off x="2362200" y="4677646"/>
            <a:ext cx="4038600" cy="646331"/>
          </a:xfrm>
          <a:prstGeom prst="rect">
            <a:avLst/>
          </a:prstGeom>
          <a:noFill/>
        </p:spPr>
        <p:txBody>
          <a:bodyPr wrap="square" rtlCol="0">
            <a:spAutoFit/>
          </a:bodyPr>
          <a:lstStyle/>
          <a:p>
            <a:pPr algn="l" defTabSz="914400" rtl="0">
              <a:spcBef>
                <a:spcPts val="0"/>
              </a:spcBef>
            </a:pPr>
            <a:r>
              <a:rPr lang="en-US" sz="3600" b="0" i="1" kern="1200" cap="none" dirty="0" smtClean="0">
                <a:solidFill>
                  <a:srgbClr val="000000"/>
                </a:solidFill>
                <a:latin typeface="Arial Black" panose="020B0A04020102020204" pitchFamily="34" charset="0"/>
                <a:ea typeface="+mn-ea"/>
                <a:cs typeface="Arial" panose="020B0604020202020204" pitchFamily="34" charset="0"/>
              </a:rPr>
              <a:t>ServiceTown…</a:t>
            </a:r>
            <a:endParaRPr lang="en-US" sz="3600" b="0" i="1" kern="1200" cap="none" dirty="0">
              <a:solidFill>
                <a:srgbClr val="000000"/>
              </a:solidFill>
              <a:latin typeface="Arial Black" panose="020B0A04020102020204" pitchFamily="34" charset="0"/>
              <a:ea typeface="+mn-ea"/>
              <a:cs typeface="Arial" panose="020B0604020202020204" pitchFamily="34" charset="0"/>
            </a:endParaRPr>
          </a:p>
        </p:txBody>
      </p:sp>
      <p:sp>
        <p:nvSpPr>
          <p:cNvPr id="12" name="Footer Placeholder 9"/>
          <p:cNvSpPr>
            <a:spLocks noGrp="1"/>
          </p:cNvSpPr>
          <p:nvPr>
            <p:ph type="ftr" sz="quarter" idx="11"/>
          </p:nvPr>
        </p:nvSpPr>
        <p:spPr>
          <a:xfrm>
            <a:off x="0" y="6583680"/>
            <a:ext cx="2743200" cy="274320"/>
          </a:xfrm>
        </p:spPr>
        <p:txBody>
          <a:bodyPr/>
          <a:lstStyle/>
          <a:p>
            <a:pPr algn="l"/>
            <a:r>
              <a:rPr lang="en-US" dirty="0" smtClean="0"/>
              <a:t>Lehigh Valley Wolf Gang</a:t>
            </a:r>
            <a:endParaRPr lang="en-US" dirty="0"/>
          </a:p>
        </p:txBody>
      </p:sp>
      <p:sp>
        <p:nvSpPr>
          <p:cNvPr id="3" name="TextBox 2"/>
          <p:cNvSpPr txBox="1"/>
          <p:nvPr/>
        </p:nvSpPr>
        <p:spPr>
          <a:xfrm>
            <a:off x="6338655" y="3810000"/>
            <a:ext cx="2590801" cy="1200329"/>
          </a:xfrm>
          <a:prstGeom prst="rect">
            <a:avLst/>
          </a:prstGeom>
          <a:noFill/>
        </p:spPr>
        <p:txBody>
          <a:bodyPr wrap="square" rtlCol="0">
            <a:spAutoFit/>
          </a:bodyPr>
          <a:lstStyle/>
          <a:p>
            <a:pPr defTabSz="914400" rtl="0">
              <a:spcBef>
                <a:spcPts val="0"/>
              </a:spcBef>
            </a:pPr>
            <a:r>
              <a:rPr lang="en-US" sz="2400" b="0" kern="1200" cap="none" dirty="0" smtClean="0">
                <a:solidFill>
                  <a:srgbClr val="000000"/>
                </a:solidFill>
                <a:latin typeface="Arial Black" panose="020B0A04020102020204" pitchFamily="34" charset="0"/>
                <a:ea typeface="+mn-ea"/>
                <a:cs typeface="+mn-cs"/>
              </a:rPr>
              <a:t>One-stop</a:t>
            </a:r>
          </a:p>
          <a:p>
            <a:pPr defTabSz="914400" rtl="0">
              <a:spcBef>
                <a:spcPts val="0"/>
              </a:spcBef>
            </a:pPr>
            <a:r>
              <a:rPr lang="en-US" sz="2400" b="0" kern="1200" cap="none" dirty="0">
                <a:solidFill>
                  <a:srgbClr val="000000"/>
                </a:solidFill>
                <a:latin typeface="Arial Black" panose="020B0A04020102020204" pitchFamily="34" charset="0"/>
                <a:ea typeface="+mn-ea"/>
                <a:cs typeface="+mn-cs"/>
              </a:rPr>
              <a:t>c</a:t>
            </a:r>
            <a:r>
              <a:rPr lang="en-US" sz="2400" b="0" kern="1200" cap="none" dirty="0" smtClean="0">
                <a:solidFill>
                  <a:srgbClr val="000000"/>
                </a:solidFill>
                <a:latin typeface="Arial Black" panose="020B0A04020102020204" pitchFamily="34" charset="0"/>
                <a:ea typeface="+mn-ea"/>
                <a:cs typeface="+mn-cs"/>
              </a:rPr>
              <a:t>learinghouse</a:t>
            </a:r>
          </a:p>
          <a:p>
            <a:pPr defTabSz="914400" rtl="0">
              <a:spcBef>
                <a:spcPts val="0"/>
              </a:spcBef>
            </a:pPr>
            <a:r>
              <a:rPr lang="en-US" sz="2400" b="0" kern="1200" cap="none" dirty="0" smtClean="0">
                <a:solidFill>
                  <a:srgbClr val="000000"/>
                </a:solidFill>
                <a:latin typeface="Arial Black" panose="020B0A04020102020204" pitchFamily="34" charset="0"/>
                <a:ea typeface="+mn-ea"/>
                <a:cs typeface="+mn-cs"/>
              </a:rPr>
              <a:t>for services</a:t>
            </a:r>
            <a:endParaRPr lang="en-US" sz="2400" b="0" kern="1200" cap="none" dirty="0">
              <a:solidFill>
                <a:srgbClr val="000000"/>
              </a:solidFill>
              <a:latin typeface="Arial Black" panose="020B0A04020102020204" pitchFamily="34" charset="0"/>
              <a:ea typeface="+mn-ea"/>
              <a:cs typeface="+mn-cs"/>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1447800"/>
            <a:ext cx="1371600" cy="1371600"/>
          </a:xfrm>
          <a:prstGeom prst="rect">
            <a:avLst/>
          </a:prstGeom>
        </p:spPr>
      </p:pic>
      <p:sp>
        <p:nvSpPr>
          <p:cNvPr id="4" name="TextBox 3"/>
          <p:cNvSpPr txBox="1"/>
          <p:nvPr/>
        </p:nvSpPr>
        <p:spPr>
          <a:xfrm>
            <a:off x="54420" y="5675293"/>
            <a:ext cx="9165780" cy="954107"/>
          </a:xfrm>
          <a:prstGeom prst="rect">
            <a:avLst/>
          </a:prstGeom>
          <a:noFill/>
        </p:spPr>
        <p:txBody>
          <a:bodyPr wrap="square" rtlCol="0">
            <a:spAutoFit/>
          </a:bodyPr>
          <a:lstStyle/>
          <a:p>
            <a:pPr algn="l" defTabSz="914400" rtl="0">
              <a:spcBef>
                <a:spcPts val="0"/>
              </a:spcBef>
            </a:pPr>
            <a:r>
              <a:rPr lang="en-US" sz="1400" i="1" kern="1200" cap="none" dirty="0" smtClean="0">
                <a:solidFill>
                  <a:srgbClr val="000000"/>
                </a:solidFill>
                <a:latin typeface="Arial" panose="020B0604020202020204" pitchFamily="34" charset="0"/>
                <a:ea typeface="+mn-ea"/>
                <a:cs typeface="Arial" panose="020B0604020202020204" pitchFamily="34" charset="0"/>
              </a:rPr>
              <a:t>Lehigh Valley Wolf Gang: </a:t>
            </a:r>
            <a:r>
              <a:rPr lang="en-US" sz="1400" b="0" i="1" kern="1200" cap="none" dirty="0" smtClean="0">
                <a:solidFill>
                  <a:srgbClr val="000000"/>
                </a:solidFill>
                <a:latin typeface="Arial" panose="020B0604020202020204" pitchFamily="34" charset="0"/>
                <a:ea typeface="+mn-ea"/>
                <a:cs typeface="Arial" panose="020B0604020202020204" pitchFamily="34" charset="0"/>
              </a:rPr>
              <a:t>Allentown Housing Authority, Greater Lehigh Valley Chamber of Commerce, </a:t>
            </a:r>
            <a:br>
              <a:rPr lang="en-US" sz="1400" b="0" i="1" kern="1200" cap="none" dirty="0" smtClean="0">
                <a:solidFill>
                  <a:srgbClr val="000000"/>
                </a:solidFill>
                <a:latin typeface="Arial" panose="020B0604020202020204" pitchFamily="34" charset="0"/>
                <a:ea typeface="+mn-ea"/>
                <a:cs typeface="Arial" panose="020B0604020202020204" pitchFamily="34" charset="0"/>
              </a:rPr>
            </a:br>
            <a:r>
              <a:rPr lang="en-US" sz="1400" b="0" i="1" kern="1200" cap="none" dirty="0" smtClean="0">
                <a:solidFill>
                  <a:srgbClr val="000000"/>
                </a:solidFill>
                <a:latin typeface="Arial" panose="020B0604020202020204" pitchFamily="34" charset="0"/>
                <a:ea typeface="+mn-ea"/>
                <a:cs typeface="Arial" panose="020B0604020202020204" pitchFamily="34" charset="0"/>
              </a:rPr>
              <a:t>Lehigh Carbon Community College, Lehigh Valley Workforce Development Board, Inc., My Brother’s Keeper, Northampton Community College, Northampton County Area Agency on Aging, Office of Vocational Rehabilitation, PA CareerLink</a:t>
            </a:r>
            <a:r>
              <a:rPr lang="en-US" sz="1400" b="0" i="1" kern="1200" cap="none" baseline="30000" dirty="0" smtClean="0">
                <a:solidFill>
                  <a:srgbClr val="000000"/>
                </a:solidFill>
                <a:latin typeface="Arial" panose="020B0604020202020204" pitchFamily="34" charset="0"/>
                <a:ea typeface="+mn-ea"/>
                <a:cs typeface="Arial" panose="020B0604020202020204" pitchFamily="34" charset="0"/>
              </a:rPr>
              <a:t>®</a:t>
            </a:r>
            <a:r>
              <a:rPr lang="en-US" sz="1400" b="0" i="1" kern="1200" cap="none" dirty="0" smtClean="0">
                <a:solidFill>
                  <a:srgbClr val="000000"/>
                </a:solidFill>
                <a:latin typeface="Arial" panose="020B0604020202020204" pitchFamily="34" charset="0"/>
                <a:ea typeface="+mn-ea"/>
                <a:cs typeface="Arial" panose="020B0604020202020204" pitchFamily="34" charset="0"/>
              </a:rPr>
              <a:t> Lehigh Valley, ProJeCt of Easton, The Literacy Center </a:t>
            </a:r>
            <a:endParaRPr lang="en-US" sz="1400" b="0" i="1" kern="1200" cap="none" dirty="0">
              <a:solidFill>
                <a:srgbClr val="000000"/>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1354785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0"/>
            <a:ext cx="9144000" cy="646759"/>
          </a:xfrm>
          <a:prstGeom prst="rect">
            <a:avLst/>
          </a:prstGeom>
          <a:ln w="28575">
            <a:solidFill>
              <a:schemeClr val="tx1"/>
            </a:solidFill>
          </a:ln>
        </p:spPr>
        <p:txBody>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ctr"/>
            <a:r>
              <a:rPr lang="en-US" sz="3600" cap="none" dirty="0" smtClean="0">
                <a:solidFill>
                  <a:srgbClr val="000000"/>
                </a:solidFill>
                <a:latin typeface="Garamond" panose="02020404030301010803" pitchFamily="18" charset="0"/>
              </a:rPr>
              <a:t>Inspiration</a:t>
            </a:r>
            <a:endParaRPr lang="en-US" sz="3600" cap="none" dirty="0">
              <a:solidFill>
                <a:srgbClr val="000000"/>
              </a:solidFill>
              <a:latin typeface="Garamond" panose="02020404030301010803" pitchFamily="18" charset="0"/>
            </a:endParaRPr>
          </a:p>
        </p:txBody>
      </p:sp>
      <p:sp>
        <p:nvSpPr>
          <p:cNvPr id="4" name="TextBox 3"/>
          <p:cNvSpPr txBox="1"/>
          <p:nvPr/>
        </p:nvSpPr>
        <p:spPr>
          <a:xfrm>
            <a:off x="838200" y="892344"/>
            <a:ext cx="7620000" cy="5432256"/>
          </a:xfrm>
          <a:prstGeom prst="rect">
            <a:avLst/>
          </a:prstGeom>
          <a:noFill/>
        </p:spPr>
        <p:txBody>
          <a:bodyPr wrap="square" rtlCol="0">
            <a:spAutoFit/>
          </a:bodyPr>
          <a:lstStyle/>
          <a:p>
            <a:pPr defTabSz="914400" rtl="0">
              <a:spcBef>
                <a:spcPts val="0"/>
              </a:spcBef>
            </a:pPr>
            <a:r>
              <a:rPr lang="en-US" sz="2400" u="sng" kern="1200" cap="none" dirty="0" smtClean="0">
                <a:solidFill>
                  <a:srgbClr val="000000"/>
                </a:solidFill>
                <a:latin typeface="Arial" panose="020B0604020202020204" pitchFamily="34" charset="0"/>
                <a:ea typeface="+mn-ea"/>
                <a:cs typeface="Arial" panose="020B0604020202020204" pitchFamily="34" charset="0"/>
              </a:rPr>
              <a:t>Name</a:t>
            </a:r>
            <a:r>
              <a:rPr lang="en-US" sz="2400" kern="1200" cap="none" dirty="0" smtClean="0">
                <a:solidFill>
                  <a:srgbClr val="000000"/>
                </a:solidFill>
                <a:latin typeface="Arial" panose="020B0604020202020204" pitchFamily="34" charset="0"/>
                <a:ea typeface="+mn-ea"/>
                <a:cs typeface="Arial" panose="020B0604020202020204" pitchFamily="34" charset="0"/>
              </a:rPr>
              <a:t/>
            </a:r>
            <a:br>
              <a:rPr lang="en-US" sz="2400" kern="1200" cap="none" dirty="0" smtClean="0">
                <a:solidFill>
                  <a:srgbClr val="000000"/>
                </a:solidFill>
                <a:latin typeface="Arial" panose="020B0604020202020204" pitchFamily="34" charset="0"/>
                <a:ea typeface="+mn-ea"/>
                <a:cs typeface="Arial" panose="020B0604020202020204" pitchFamily="34" charset="0"/>
              </a:rPr>
            </a:br>
            <a:r>
              <a:rPr lang="en-US" sz="2400" kern="1200" cap="none" dirty="0" smtClean="0">
                <a:solidFill>
                  <a:srgbClr val="000000"/>
                </a:solidFill>
                <a:latin typeface="Arial" panose="020B0604020202020204" pitchFamily="34" charset="0"/>
                <a:ea typeface="+mn-ea"/>
                <a:cs typeface="Arial" panose="020B0604020202020204" pitchFamily="34" charset="0"/>
              </a:rPr>
              <a:t>Lehigh Valley Wolf Gang</a:t>
            </a:r>
            <a:r>
              <a:rPr lang="en-US" sz="2400" b="0" kern="1200" cap="none" dirty="0" smtClean="0">
                <a:solidFill>
                  <a:srgbClr val="000000"/>
                </a:solidFill>
                <a:latin typeface="Arial" panose="020B0604020202020204" pitchFamily="34" charset="0"/>
                <a:ea typeface="+mn-ea"/>
                <a:cs typeface="Arial" panose="020B0604020202020204" pitchFamily="34" charset="0"/>
              </a:rPr>
              <a:t> </a:t>
            </a:r>
          </a:p>
          <a:p>
            <a:pPr algn="l" defTabSz="914400" rtl="0">
              <a:spcBef>
                <a:spcPts val="0"/>
              </a:spcBef>
            </a:pPr>
            <a:endParaRPr lang="en-US" sz="300" b="0" kern="1200" cap="none" dirty="0" smtClean="0">
              <a:solidFill>
                <a:srgbClr val="000000"/>
              </a:solidFill>
              <a:latin typeface="Arial" panose="020B0604020202020204" pitchFamily="34" charset="0"/>
              <a:ea typeface="+mn-ea"/>
              <a:cs typeface="Arial" panose="020B0604020202020204" pitchFamily="34" charset="0"/>
            </a:endParaRPr>
          </a:p>
          <a:p>
            <a:pPr algn="l" defTabSz="914400" rtl="0">
              <a:spcBef>
                <a:spcPts val="0"/>
              </a:spcBef>
            </a:pPr>
            <a:endParaRPr lang="en-US" sz="1400" b="0" kern="1200" cap="none" dirty="0">
              <a:solidFill>
                <a:srgbClr val="000000"/>
              </a:solidFill>
              <a:latin typeface="Arial" panose="020B0604020202020204" pitchFamily="34" charset="0"/>
              <a:ea typeface="+mn-ea"/>
              <a:cs typeface="Arial" panose="020B0604020202020204" pitchFamily="34" charset="0"/>
            </a:endParaRPr>
          </a:p>
          <a:p>
            <a:pPr defTabSz="914400" rtl="0">
              <a:spcBef>
                <a:spcPts val="0"/>
              </a:spcBef>
            </a:pPr>
            <a:r>
              <a:rPr lang="en-US" sz="2400" u="sng" kern="1200" cap="none" dirty="0" smtClean="0">
                <a:solidFill>
                  <a:srgbClr val="000000"/>
                </a:solidFill>
                <a:latin typeface="Arial" panose="020B0604020202020204" pitchFamily="34" charset="0"/>
                <a:ea typeface="+mn-ea"/>
                <a:cs typeface="Arial" panose="020B0604020202020204" pitchFamily="34" charset="0"/>
              </a:rPr>
              <a:t>Problem</a:t>
            </a:r>
            <a:r>
              <a:rPr lang="en-US" sz="2400" b="0" u="sng" kern="1200" cap="none" dirty="0" smtClean="0">
                <a:solidFill>
                  <a:srgbClr val="000000"/>
                </a:solidFill>
                <a:latin typeface="Arial" panose="020B0604020202020204" pitchFamily="34" charset="0"/>
                <a:ea typeface="+mn-ea"/>
                <a:cs typeface="Arial" panose="020B0604020202020204" pitchFamily="34" charset="0"/>
              </a:rPr>
              <a:t> </a:t>
            </a:r>
            <a:r>
              <a:rPr lang="en-US" sz="2400" b="0" kern="1200" cap="none" dirty="0" smtClean="0">
                <a:solidFill>
                  <a:srgbClr val="000000"/>
                </a:solidFill>
                <a:latin typeface="Arial" panose="020B0604020202020204" pitchFamily="34" charset="0"/>
                <a:ea typeface="+mn-ea"/>
                <a:cs typeface="Arial" panose="020B0604020202020204" pitchFamily="34" charset="0"/>
              </a:rPr>
              <a:t> </a:t>
            </a:r>
          </a:p>
          <a:p>
            <a:pPr defTabSz="914400" rtl="0">
              <a:spcBef>
                <a:spcPts val="0"/>
              </a:spcBef>
            </a:pPr>
            <a:r>
              <a:rPr lang="en-US" sz="2400" kern="1200" cap="none" dirty="0" smtClean="0">
                <a:solidFill>
                  <a:srgbClr val="000000"/>
                </a:solidFill>
                <a:latin typeface="Arial" panose="020B0604020202020204" pitchFamily="34" charset="0"/>
                <a:ea typeface="+mn-ea"/>
                <a:cs typeface="Arial" panose="020B0604020202020204" pitchFamily="34" charset="0"/>
              </a:rPr>
              <a:t>Duplicated, disconnected </a:t>
            </a:r>
            <a:br>
              <a:rPr lang="en-US" sz="2400" kern="1200" cap="none" dirty="0" smtClean="0">
                <a:solidFill>
                  <a:srgbClr val="000000"/>
                </a:solidFill>
                <a:latin typeface="Arial" panose="020B0604020202020204" pitchFamily="34" charset="0"/>
                <a:ea typeface="+mn-ea"/>
                <a:cs typeface="Arial" panose="020B0604020202020204" pitchFamily="34" charset="0"/>
              </a:rPr>
            </a:br>
            <a:r>
              <a:rPr lang="en-US" sz="2400" kern="1200" cap="none" dirty="0" smtClean="0">
                <a:solidFill>
                  <a:srgbClr val="000000"/>
                </a:solidFill>
                <a:latin typeface="Arial" panose="020B0604020202020204" pitchFamily="34" charset="0"/>
                <a:ea typeface="+mn-ea"/>
                <a:cs typeface="Arial" panose="020B0604020202020204" pitchFamily="34" charset="0"/>
              </a:rPr>
              <a:t>delivery of services</a:t>
            </a:r>
          </a:p>
          <a:p>
            <a:pPr algn="l" defTabSz="914400" rtl="0">
              <a:spcBef>
                <a:spcPts val="0"/>
              </a:spcBef>
            </a:pPr>
            <a:endParaRPr lang="en-US" sz="1800" b="0" kern="1200" cap="none" dirty="0">
              <a:solidFill>
                <a:srgbClr val="000000"/>
              </a:solidFill>
              <a:latin typeface="Arial" panose="020B0604020202020204" pitchFamily="34" charset="0"/>
              <a:ea typeface="+mn-ea"/>
              <a:cs typeface="Arial" panose="020B0604020202020204" pitchFamily="34" charset="0"/>
            </a:endParaRPr>
          </a:p>
          <a:p>
            <a:pPr defTabSz="914400" rtl="0">
              <a:spcBef>
                <a:spcPts val="0"/>
              </a:spcBef>
            </a:pPr>
            <a:r>
              <a:rPr lang="en-US" sz="2400" u="sng" kern="1200" cap="none" dirty="0" smtClean="0">
                <a:solidFill>
                  <a:srgbClr val="000000"/>
                </a:solidFill>
                <a:latin typeface="Arial" panose="020B0604020202020204" pitchFamily="34" charset="0"/>
                <a:ea typeface="+mn-ea"/>
                <a:cs typeface="Arial" panose="020B0604020202020204" pitchFamily="34" charset="0"/>
              </a:rPr>
              <a:t>Challenge</a:t>
            </a:r>
          </a:p>
          <a:p>
            <a:pPr defTabSz="914400" rtl="0">
              <a:spcBef>
                <a:spcPts val="0"/>
              </a:spcBef>
            </a:pPr>
            <a:r>
              <a:rPr lang="en-US" sz="2400" kern="1200" cap="none" dirty="0" smtClean="0">
                <a:solidFill>
                  <a:srgbClr val="000000"/>
                </a:solidFill>
                <a:latin typeface="Arial" panose="020B0604020202020204" pitchFamily="34" charset="0"/>
                <a:ea typeface="+mn-ea"/>
                <a:cs typeface="Arial" panose="020B0604020202020204" pitchFamily="34" charset="0"/>
              </a:rPr>
              <a:t>Design a customer-centered one-stop </a:t>
            </a:r>
            <a:br>
              <a:rPr lang="en-US" sz="2400" kern="1200" cap="none" dirty="0" smtClean="0">
                <a:solidFill>
                  <a:srgbClr val="000000"/>
                </a:solidFill>
                <a:latin typeface="Arial" panose="020B0604020202020204" pitchFamily="34" charset="0"/>
                <a:ea typeface="+mn-ea"/>
                <a:cs typeface="Arial" panose="020B0604020202020204" pitchFamily="34" charset="0"/>
              </a:rPr>
            </a:br>
            <a:r>
              <a:rPr lang="en-US" sz="2400" kern="1200" cap="none" dirty="0" smtClean="0">
                <a:solidFill>
                  <a:srgbClr val="000000"/>
                </a:solidFill>
                <a:latin typeface="Arial" panose="020B0604020202020204" pitchFamily="34" charset="0"/>
                <a:ea typeface="+mn-ea"/>
                <a:cs typeface="Arial" panose="020B0604020202020204" pitchFamily="34" charset="0"/>
              </a:rPr>
              <a:t>regional services clearinghouse</a:t>
            </a:r>
          </a:p>
          <a:p>
            <a:pPr algn="l" defTabSz="914400" rtl="0">
              <a:spcBef>
                <a:spcPts val="0"/>
              </a:spcBef>
            </a:pPr>
            <a:r>
              <a:rPr lang="en-US" sz="1800" b="0" kern="1200" cap="none" dirty="0" smtClean="0">
                <a:solidFill>
                  <a:srgbClr val="000000"/>
                </a:solidFill>
                <a:latin typeface="Arial" panose="020B0604020202020204" pitchFamily="34" charset="0"/>
                <a:ea typeface="+mn-ea"/>
                <a:cs typeface="Arial" panose="020B0604020202020204" pitchFamily="34" charset="0"/>
              </a:rPr>
              <a:t/>
            </a:r>
            <a:br>
              <a:rPr lang="en-US" sz="1800" b="0" kern="1200" cap="none" dirty="0" smtClean="0">
                <a:solidFill>
                  <a:srgbClr val="000000"/>
                </a:solidFill>
                <a:latin typeface="Arial" panose="020B0604020202020204" pitchFamily="34" charset="0"/>
                <a:ea typeface="+mn-ea"/>
                <a:cs typeface="Arial" panose="020B0604020202020204" pitchFamily="34" charset="0"/>
              </a:rPr>
            </a:br>
            <a:endParaRPr lang="en-US" sz="1800" b="0" kern="1200" cap="none" dirty="0">
              <a:solidFill>
                <a:srgbClr val="000000"/>
              </a:solidFill>
              <a:latin typeface="Arial" panose="020B0604020202020204" pitchFamily="34" charset="0"/>
              <a:ea typeface="+mn-ea"/>
              <a:cs typeface="Arial" panose="020B0604020202020204" pitchFamily="34" charset="0"/>
            </a:endParaRPr>
          </a:p>
          <a:p>
            <a:pPr defTabSz="914400" rtl="0">
              <a:spcBef>
                <a:spcPts val="0"/>
              </a:spcBef>
            </a:pPr>
            <a:r>
              <a:rPr lang="en-US" sz="2800" u="sng" kern="1200" cap="none" dirty="0" smtClean="0">
                <a:solidFill>
                  <a:srgbClr val="000000"/>
                </a:solidFill>
                <a:latin typeface="Arial" panose="020B0604020202020204" pitchFamily="34" charset="0"/>
                <a:ea typeface="+mn-ea"/>
                <a:cs typeface="Arial" panose="020B0604020202020204" pitchFamily="34" charset="0"/>
              </a:rPr>
              <a:t>Solution</a:t>
            </a:r>
            <a:endParaRPr lang="en-US" sz="2800" b="0" u="sng" kern="1200" cap="none" dirty="0" smtClean="0">
              <a:solidFill>
                <a:srgbClr val="000000"/>
              </a:solidFill>
              <a:latin typeface="Arial" panose="020B0604020202020204" pitchFamily="34" charset="0"/>
              <a:ea typeface="+mn-ea"/>
              <a:cs typeface="Arial" panose="020B0604020202020204" pitchFamily="34" charset="0"/>
            </a:endParaRPr>
          </a:p>
          <a:p>
            <a:pPr defTabSz="914400" rtl="0">
              <a:spcBef>
                <a:spcPts val="0"/>
              </a:spcBef>
            </a:pPr>
            <a:r>
              <a:rPr lang="en-US" sz="2800" kern="1200" cap="none" dirty="0" smtClean="0">
                <a:solidFill>
                  <a:srgbClr val="000000"/>
                </a:solidFill>
                <a:latin typeface="Arial" panose="020B0604020202020204" pitchFamily="34" charset="0"/>
                <a:ea typeface="+mn-ea"/>
                <a:cs typeface="Arial" panose="020B0604020202020204" pitchFamily="34" charset="0"/>
              </a:rPr>
              <a:t>A one-stop clearinghouse for </a:t>
            </a:r>
            <a:br>
              <a:rPr lang="en-US" sz="2800" kern="1200" cap="none" dirty="0" smtClean="0">
                <a:solidFill>
                  <a:srgbClr val="000000"/>
                </a:solidFill>
                <a:latin typeface="Arial" panose="020B0604020202020204" pitchFamily="34" charset="0"/>
                <a:ea typeface="+mn-ea"/>
                <a:cs typeface="Arial" panose="020B0604020202020204" pitchFamily="34" charset="0"/>
              </a:rPr>
            </a:br>
            <a:r>
              <a:rPr lang="en-US" sz="2800" kern="1200" cap="none" dirty="0" smtClean="0">
                <a:solidFill>
                  <a:srgbClr val="000000"/>
                </a:solidFill>
                <a:latin typeface="Arial" panose="020B0604020202020204" pitchFamily="34" charset="0"/>
                <a:ea typeface="+mn-ea"/>
                <a:cs typeface="Arial" panose="020B0604020202020204" pitchFamily="34" charset="0"/>
              </a:rPr>
              <a:t>services called ServiceTown</a:t>
            </a:r>
          </a:p>
        </p:txBody>
      </p:sp>
      <p:pic>
        <p:nvPicPr>
          <p:cNvPr id="5" name="Picture 2" descr="I:\WIBLV\Customer Design Challenge\9 15 15\00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6631"/>
          <a:stretch/>
        </p:blipFill>
        <p:spPr bwMode="auto">
          <a:xfrm>
            <a:off x="380246" y="1295400"/>
            <a:ext cx="2058154" cy="1676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 name="Picture 7" descr="I:\WIBLV\Customer Design Challenge\9 15 15\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1800" y="868552"/>
            <a:ext cx="1851550" cy="25300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324600" y="6550223"/>
            <a:ext cx="2757651" cy="307777"/>
          </a:xfrm>
          <a:prstGeom prst="rect">
            <a:avLst/>
          </a:prstGeom>
          <a:noFill/>
        </p:spPr>
        <p:txBody>
          <a:bodyPr wrap="square" rtlCol="0">
            <a:spAutoFit/>
          </a:bodyPr>
          <a:lstStyle/>
          <a:p>
            <a:pPr algn="l" defTabSz="914400" rtl="0">
              <a:spcBef>
                <a:spcPts val="0"/>
              </a:spcBef>
            </a:pPr>
            <a:r>
              <a:rPr lang="en-US" sz="1400" b="0" kern="1200" cap="none" dirty="0" smtClean="0">
                <a:solidFill>
                  <a:srgbClr val="000000"/>
                </a:solidFill>
                <a:latin typeface="Franklin Gothic Book"/>
                <a:ea typeface="+mn-ea"/>
                <a:cs typeface="+mn-cs"/>
              </a:rPr>
              <a:t>October 20, 2015                      2</a:t>
            </a:r>
            <a:endParaRPr lang="en-US" sz="1400" b="0" kern="1200" cap="none" dirty="0">
              <a:solidFill>
                <a:srgbClr val="000000"/>
              </a:solidFill>
              <a:latin typeface="Franklin Gothic Book"/>
              <a:ea typeface="+mn-ea"/>
              <a:cs typeface="+mn-cs"/>
            </a:endParaRPr>
          </a:p>
        </p:txBody>
      </p:sp>
      <p:sp>
        <p:nvSpPr>
          <p:cNvPr id="10" name="Footer Placeholder 9"/>
          <p:cNvSpPr>
            <a:spLocks noGrp="1"/>
          </p:cNvSpPr>
          <p:nvPr>
            <p:ph type="ftr" sz="quarter" idx="11"/>
          </p:nvPr>
        </p:nvSpPr>
        <p:spPr>
          <a:xfrm>
            <a:off x="0" y="6583680"/>
            <a:ext cx="2743200" cy="274320"/>
          </a:xfrm>
        </p:spPr>
        <p:txBody>
          <a:bodyPr/>
          <a:lstStyle/>
          <a:p>
            <a:pPr algn="l"/>
            <a:r>
              <a:rPr lang="en-US" dirty="0" smtClean="0"/>
              <a:t>Lehigh Valley Wolf Gang</a:t>
            </a:r>
            <a:endParaRPr lang="en-US" dirty="0"/>
          </a:p>
        </p:txBody>
      </p:sp>
      <p:pic>
        <p:nvPicPr>
          <p:cNvPr id="3074" name="Picture 2" descr="I:\WIBLV\Customer Design Challenge\9 15 15\01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9200" y="381000"/>
            <a:ext cx="1856232" cy="24749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5400" y="5638800"/>
            <a:ext cx="875020" cy="875020"/>
          </a:xfrm>
          <a:prstGeom prst="rect">
            <a:avLst/>
          </a:prstGeom>
        </p:spPr>
      </p:pic>
    </p:spTree>
    <p:extLst>
      <p:ext uri="{BB962C8B-B14F-4D97-AF65-F5344CB8AC3E}">
        <p14:creationId xmlns:p14="http://schemas.microsoft.com/office/powerpoint/2010/main" val="317973350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0825" y="666750"/>
            <a:ext cx="2284761" cy="1287935"/>
          </a:xfrm>
          <a:prstGeom prst="rect">
            <a:avLst/>
          </a:prstGeom>
        </p:spPr>
      </p:pic>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75980">
            <a:off x="4778031" y="4181173"/>
            <a:ext cx="2161842" cy="1218645"/>
          </a:xfrm>
          <a:prstGeom prst="rect">
            <a:avLst/>
          </a:prstGeom>
        </p:spPr>
      </p:pic>
      <p:sp>
        <p:nvSpPr>
          <p:cNvPr id="45" name="Oval Callout 44"/>
          <p:cNvSpPr/>
          <p:nvPr/>
        </p:nvSpPr>
        <p:spPr>
          <a:xfrm rot="1360225">
            <a:off x="6930575" y="2155091"/>
            <a:ext cx="2133600" cy="1785818"/>
          </a:xfrm>
          <a:prstGeom prst="wedgeEllipseCallou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rtl="0">
              <a:spcBef>
                <a:spcPts val="0"/>
              </a:spcBef>
            </a:pPr>
            <a:endParaRPr lang="en-US" sz="1800" b="0" kern="1200" cap="none" dirty="0">
              <a:solidFill>
                <a:srgbClr val="FFFFFF"/>
              </a:solidFill>
            </a:endParaRPr>
          </a:p>
        </p:txBody>
      </p:sp>
      <p:pic>
        <p:nvPicPr>
          <p:cNvPr id="2052" name="Picture 4" descr="http://heatherbond.me/wp-content/uploads/2012/06/stick_figure_sitting_on_ledge_800_clr.png"/>
          <p:cNvPicPr>
            <a:picLocks noChangeAspect="1" noChangeArrowheads="1"/>
          </p:cNvPicPr>
          <p:nvPr/>
        </p:nvPicPr>
        <p:blipFill rotWithShape="1">
          <a:blip r:embed="rId3">
            <a:extLst>
              <a:ext uri="{28A0092B-C50C-407E-A947-70E740481C1C}">
                <a14:useLocalDpi xmlns:a14="http://schemas.microsoft.com/office/drawing/2010/main" val="0"/>
              </a:ext>
            </a:extLst>
          </a:blip>
          <a:srcRect l="27246" b="12456"/>
          <a:stretch/>
        </p:blipFill>
        <p:spPr bwMode="auto">
          <a:xfrm>
            <a:off x="3466576" y="2819400"/>
            <a:ext cx="2063912" cy="33113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29" y="3200400"/>
            <a:ext cx="2429568" cy="1828800"/>
          </a:xfrm>
          <a:prstGeom prst="rect">
            <a:avLst/>
          </a:prstGeom>
        </p:spPr>
      </p:pic>
      <p:sp>
        <p:nvSpPr>
          <p:cNvPr id="11" name="Cloud Callout 10"/>
          <p:cNvSpPr/>
          <p:nvPr/>
        </p:nvSpPr>
        <p:spPr>
          <a:xfrm rot="1712316">
            <a:off x="4627588" y="1069121"/>
            <a:ext cx="2190263" cy="1427737"/>
          </a:xfrm>
          <a:prstGeom prst="cloudCallout">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rtl="0">
              <a:spcBef>
                <a:spcPts val="0"/>
              </a:spcBef>
            </a:pPr>
            <a:endParaRPr lang="en-US" sz="1800" b="0" kern="1200" cap="none" dirty="0">
              <a:solidFill>
                <a:srgbClr val="FFFFFF"/>
              </a:solidFill>
            </a:endParaRPr>
          </a:p>
        </p:txBody>
      </p:sp>
      <p:sp>
        <p:nvSpPr>
          <p:cNvPr id="13" name="TextBox 12"/>
          <p:cNvSpPr txBox="1"/>
          <p:nvPr/>
        </p:nvSpPr>
        <p:spPr>
          <a:xfrm>
            <a:off x="975463" y="3352800"/>
            <a:ext cx="1524000" cy="830997"/>
          </a:xfrm>
          <a:prstGeom prst="rect">
            <a:avLst/>
          </a:prstGeom>
          <a:noFill/>
          <a:ln>
            <a:noFill/>
          </a:ln>
        </p:spPr>
        <p:txBody>
          <a:bodyPr wrap="square" rtlCol="0">
            <a:spAutoFit/>
          </a:bodyPr>
          <a:lstStyle/>
          <a:p>
            <a:pPr defTabSz="914400" rtl="0">
              <a:spcBef>
                <a:spcPts val="0"/>
              </a:spcBef>
            </a:pPr>
            <a:r>
              <a:rPr lang="en-US" sz="2400" kern="1200" cap="none" dirty="0" smtClean="0">
                <a:solidFill>
                  <a:srgbClr val="000000"/>
                </a:solidFill>
                <a:latin typeface="Garamond" panose="02020404030301010803" pitchFamily="18" charset="0"/>
                <a:ea typeface="+mn-ea"/>
                <a:cs typeface="+mn-cs"/>
              </a:rPr>
              <a:t>What do</a:t>
            </a:r>
            <a:br>
              <a:rPr lang="en-US" sz="2400" kern="1200" cap="none" dirty="0" smtClean="0">
                <a:solidFill>
                  <a:srgbClr val="000000"/>
                </a:solidFill>
                <a:latin typeface="Garamond" panose="02020404030301010803" pitchFamily="18" charset="0"/>
                <a:ea typeface="+mn-ea"/>
                <a:cs typeface="+mn-cs"/>
              </a:rPr>
            </a:br>
            <a:r>
              <a:rPr lang="en-US" sz="2400" kern="1200" cap="none" dirty="0" smtClean="0">
                <a:solidFill>
                  <a:srgbClr val="000000"/>
                </a:solidFill>
                <a:latin typeface="Garamond" panose="02020404030301010803" pitchFamily="18" charset="0"/>
                <a:ea typeface="+mn-ea"/>
                <a:cs typeface="+mn-cs"/>
              </a:rPr>
              <a:t>I need?</a:t>
            </a:r>
            <a:endParaRPr lang="en-US" sz="2400" kern="1200" cap="none" dirty="0">
              <a:solidFill>
                <a:srgbClr val="000000"/>
              </a:solidFill>
              <a:latin typeface="Garamond" panose="02020404030301010803" pitchFamily="18" charset="0"/>
              <a:ea typeface="+mn-ea"/>
              <a:cs typeface="+mn-cs"/>
            </a:endParaRPr>
          </a:p>
        </p:txBody>
      </p:sp>
      <p:sp>
        <p:nvSpPr>
          <p:cNvPr id="14" name="TextBox 13"/>
          <p:cNvSpPr txBox="1"/>
          <p:nvPr/>
        </p:nvSpPr>
        <p:spPr>
          <a:xfrm rot="2071534">
            <a:off x="4745855" y="1367489"/>
            <a:ext cx="1792822" cy="830997"/>
          </a:xfrm>
          <a:prstGeom prst="rect">
            <a:avLst/>
          </a:prstGeom>
          <a:noFill/>
        </p:spPr>
        <p:txBody>
          <a:bodyPr wrap="square" rtlCol="0">
            <a:spAutoFit/>
          </a:bodyPr>
          <a:lstStyle/>
          <a:p>
            <a:pPr defTabSz="914400" rtl="0">
              <a:spcBef>
                <a:spcPts val="0"/>
              </a:spcBef>
            </a:pPr>
            <a:r>
              <a:rPr lang="en-US" sz="2400" kern="1200" cap="none" dirty="0" smtClean="0">
                <a:solidFill>
                  <a:srgbClr val="000000"/>
                </a:solidFill>
                <a:latin typeface="Garamond" panose="02020404030301010803" pitchFamily="18" charset="0"/>
                <a:ea typeface="+mn-ea"/>
                <a:cs typeface="+mn-cs"/>
              </a:rPr>
              <a:t>Who can help?</a:t>
            </a:r>
            <a:endParaRPr lang="en-US" sz="2400" kern="1200" cap="none" dirty="0">
              <a:solidFill>
                <a:srgbClr val="000000"/>
              </a:solidFill>
              <a:latin typeface="Garamond" panose="02020404030301010803" pitchFamily="18" charset="0"/>
              <a:ea typeface="+mn-ea"/>
              <a:cs typeface="+mn-cs"/>
            </a:endParaRPr>
          </a:p>
        </p:txBody>
      </p:sp>
      <p:sp>
        <p:nvSpPr>
          <p:cNvPr id="20" name="Left Arrow 19"/>
          <p:cNvSpPr/>
          <p:nvPr/>
        </p:nvSpPr>
        <p:spPr>
          <a:xfrm rot="10800000" flipV="1">
            <a:off x="8162788" y="6012032"/>
            <a:ext cx="685800" cy="237478"/>
          </a:xfrm>
          <a:prstGeom prst="leftArrow">
            <a:avLst/>
          </a:prstGeom>
          <a:solidFill>
            <a:schemeClr val="tx1"/>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defTabSz="914400" rtl="0">
              <a:spcBef>
                <a:spcPts val="0"/>
              </a:spcBef>
            </a:pPr>
            <a:endParaRPr lang="en-US" sz="1800" b="0" kern="1200" cap="none" dirty="0">
              <a:solidFill>
                <a:srgbClr val="000000"/>
              </a:solidFill>
            </a:endParaRPr>
          </a:p>
        </p:txBody>
      </p:sp>
      <p:sp>
        <p:nvSpPr>
          <p:cNvPr id="23" name="Title 1"/>
          <p:cNvSpPr txBox="1">
            <a:spLocks/>
          </p:cNvSpPr>
          <p:nvPr/>
        </p:nvSpPr>
        <p:spPr>
          <a:xfrm>
            <a:off x="0" y="0"/>
            <a:ext cx="9144000" cy="646759"/>
          </a:xfrm>
          <a:prstGeom prst="rect">
            <a:avLst/>
          </a:prstGeom>
          <a:ln w="28575">
            <a:solidFill>
              <a:schemeClr val="tx1"/>
            </a:solidFill>
          </a:ln>
        </p:spPr>
        <p:txBody>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ctr"/>
            <a:r>
              <a:rPr lang="en-US" sz="3600" cap="none" dirty="0" smtClean="0">
                <a:solidFill>
                  <a:srgbClr val="000000"/>
                </a:solidFill>
                <a:latin typeface="Garamond" panose="02020404030301010803" pitchFamily="18" charset="0"/>
              </a:rPr>
              <a:t>Problem: Customer Confusion</a:t>
            </a:r>
            <a:endParaRPr lang="en-US" sz="3600" cap="none" dirty="0">
              <a:solidFill>
                <a:srgbClr val="000000"/>
              </a:solidFill>
              <a:latin typeface="Garamond" panose="02020404030301010803" pitchFamily="18" charset="0"/>
            </a:endParaRPr>
          </a:p>
        </p:txBody>
      </p:sp>
      <p:sp>
        <p:nvSpPr>
          <p:cNvPr id="25" name="Oval 24"/>
          <p:cNvSpPr/>
          <p:nvPr/>
        </p:nvSpPr>
        <p:spPr>
          <a:xfrm>
            <a:off x="4419600" y="3276600"/>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rtl="0">
              <a:spcBef>
                <a:spcPts val="0"/>
              </a:spcBef>
            </a:pPr>
            <a:endParaRPr lang="en-US" sz="1800" b="0" kern="1200" cap="none" dirty="0">
              <a:solidFill>
                <a:srgbClr val="FFFFFF"/>
              </a:solidFill>
            </a:endParaRPr>
          </a:p>
        </p:txBody>
      </p:sp>
      <p:sp>
        <p:nvSpPr>
          <p:cNvPr id="26" name="Oval 25"/>
          <p:cNvSpPr/>
          <p:nvPr/>
        </p:nvSpPr>
        <p:spPr>
          <a:xfrm>
            <a:off x="4648200" y="3276600"/>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rtl="0">
              <a:spcBef>
                <a:spcPts val="0"/>
              </a:spcBef>
            </a:pPr>
            <a:endParaRPr lang="en-US" sz="1800" b="0" kern="1200" cap="none" dirty="0">
              <a:solidFill>
                <a:srgbClr val="FFFFFF"/>
              </a:solidFill>
            </a:endParaRPr>
          </a:p>
        </p:txBody>
      </p:sp>
      <p:sp>
        <p:nvSpPr>
          <p:cNvPr id="27" name="Arc 26"/>
          <p:cNvSpPr/>
          <p:nvPr/>
        </p:nvSpPr>
        <p:spPr>
          <a:xfrm flipV="1">
            <a:off x="4419600" y="3657600"/>
            <a:ext cx="266700" cy="45719"/>
          </a:xfrm>
          <a:prstGeom prst="arc">
            <a:avLst/>
          </a:prstGeom>
          <a:solidFill>
            <a:schemeClr val="tx1"/>
          </a:solidFill>
        </p:spPr>
        <p:style>
          <a:lnRef idx="1">
            <a:schemeClr val="accent1"/>
          </a:lnRef>
          <a:fillRef idx="0">
            <a:schemeClr val="accent1"/>
          </a:fillRef>
          <a:effectRef idx="0">
            <a:schemeClr val="accent1"/>
          </a:effectRef>
          <a:fontRef idx="minor">
            <a:schemeClr val="tx1"/>
          </a:fontRef>
        </p:style>
        <p:txBody>
          <a:bodyPr rtlCol="0" anchor="ctr"/>
          <a:lstStyle/>
          <a:p>
            <a:pPr defTabSz="914400" rtl="0">
              <a:spcBef>
                <a:spcPts val="0"/>
              </a:spcBef>
            </a:pPr>
            <a:endParaRPr lang="en-US" sz="1800" b="0" kern="1200" cap="none" dirty="0">
              <a:solidFill>
                <a:srgbClr val="000000"/>
              </a:solidFill>
            </a:endParaRPr>
          </a:p>
        </p:txBody>
      </p:sp>
      <p:sp>
        <p:nvSpPr>
          <p:cNvPr id="28" name="Oval 27"/>
          <p:cNvSpPr/>
          <p:nvPr/>
        </p:nvSpPr>
        <p:spPr>
          <a:xfrm>
            <a:off x="381000" y="4038600"/>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rtl="0">
              <a:spcBef>
                <a:spcPts val="0"/>
              </a:spcBef>
            </a:pPr>
            <a:endParaRPr lang="en-US" sz="1800" b="0" kern="1200" cap="none" dirty="0">
              <a:solidFill>
                <a:srgbClr val="FFFFFF"/>
              </a:solidFill>
            </a:endParaRPr>
          </a:p>
        </p:txBody>
      </p:sp>
      <p:sp>
        <p:nvSpPr>
          <p:cNvPr id="29" name="Oval 28"/>
          <p:cNvSpPr/>
          <p:nvPr/>
        </p:nvSpPr>
        <p:spPr>
          <a:xfrm>
            <a:off x="609600" y="4038600"/>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rtl="0">
              <a:spcBef>
                <a:spcPts val="0"/>
              </a:spcBef>
            </a:pPr>
            <a:endParaRPr lang="en-US" sz="1800" b="0" kern="1200" cap="none" dirty="0">
              <a:solidFill>
                <a:srgbClr val="FFFFFF"/>
              </a:solidFill>
            </a:endParaRPr>
          </a:p>
        </p:txBody>
      </p:sp>
      <p:sp>
        <p:nvSpPr>
          <p:cNvPr id="31" name="Cloud Callout 30"/>
          <p:cNvSpPr/>
          <p:nvPr/>
        </p:nvSpPr>
        <p:spPr>
          <a:xfrm rot="21195650">
            <a:off x="63923" y="946093"/>
            <a:ext cx="1997330" cy="1207035"/>
          </a:xfrm>
          <a:prstGeom prst="cloudCallout">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rtl="0">
              <a:spcBef>
                <a:spcPts val="0"/>
              </a:spcBef>
            </a:pPr>
            <a:endParaRPr lang="en-US" sz="1800" b="0" kern="1200" cap="none" dirty="0">
              <a:solidFill>
                <a:srgbClr val="FFFFFF"/>
              </a:solidFill>
            </a:endParaRPr>
          </a:p>
        </p:txBody>
      </p:sp>
      <p:sp>
        <p:nvSpPr>
          <p:cNvPr id="32" name="TextBox 31"/>
          <p:cNvSpPr txBox="1"/>
          <p:nvPr/>
        </p:nvSpPr>
        <p:spPr>
          <a:xfrm rot="21229891">
            <a:off x="191016" y="1063507"/>
            <a:ext cx="1658429" cy="830997"/>
          </a:xfrm>
          <a:prstGeom prst="rect">
            <a:avLst/>
          </a:prstGeom>
          <a:noFill/>
          <a:ln>
            <a:noFill/>
          </a:ln>
        </p:spPr>
        <p:txBody>
          <a:bodyPr wrap="square" rtlCol="0">
            <a:spAutoFit/>
          </a:bodyPr>
          <a:lstStyle/>
          <a:p>
            <a:pPr defTabSz="914400" rtl="0">
              <a:spcBef>
                <a:spcPts val="0"/>
              </a:spcBef>
            </a:pPr>
            <a:r>
              <a:rPr lang="en-US" sz="2400" kern="1200" cap="none" dirty="0" smtClean="0">
                <a:solidFill>
                  <a:srgbClr val="000000"/>
                </a:solidFill>
                <a:latin typeface="Garamond" panose="02020404030301010803" pitchFamily="18" charset="0"/>
                <a:ea typeface="+mn-ea"/>
                <a:cs typeface="+mn-cs"/>
              </a:rPr>
              <a:t>How do I find a job?</a:t>
            </a:r>
          </a:p>
        </p:txBody>
      </p:sp>
      <p:sp>
        <p:nvSpPr>
          <p:cNvPr id="21" name="Oval Callout 20"/>
          <p:cNvSpPr/>
          <p:nvPr/>
        </p:nvSpPr>
        <p:spPr>
          <a:xfrm>
            <a:off x="2286000" y="762000"/>
            <a:ext cx="2369803" cy="1045278"/>
          </a:xfrm>
          <a:prstGeom prst="wedgeEllipseCallou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rtl="0">
              <a:spcBef>
                <a:spcPts val="0"/>
              </a:spcBef>
            </a:pPr>
            <a:endParaRPr lang="en-US" sz="1800" b="0" kern="1200" cap="none" dirty="0">
              <a:solidFill>
                <a:srgbClr val="FFFFFF"/>
              </a:solidFill>
            </a:endParaRPr>
          </a:p>
        </p:txBody>
      </p:sp>
      <p:sp>
        <p:nvSpPr>
          <p:cNvPr id="34" name="TextBox 33"/>
          <p:cNvSpPr txBox="1"/>
          <p:nvPr/>
        </p:nvSpPr>
        <p:spPr>
          <a:xfrm>
            <a:off x="2446003" y="837087"/>
            <a:ext cx="2133600" cy="830997"/>
          </a:xfrm>
          <a:prstGeom prst="rect">
            <a:avLst/>
          </a:prstGeom>
          <a:noFill/>
          <a:ln>
            <a:noFill/>
          </a:ln>
        </p:spPr>
        <p:txBody>
          <a:bodyPr wrap="square" rtlCol="0">
            <a:spAutoFit/>
          </a:bodyPr>
          <a:lstStyle/>
          <a:p>
            <a:pPr defTabSz="914400" rtl="0">
              <a:spcBef>
                <a:spcPts val="0"/>
              </a:spcBef>
            </a:pPr>
            <a:r>
              <a:rPr lang="en-US" sz="2400" kern="1200" cap="none" dirty="0" smtClean="0">
                <a:solidFill>
                  <a:srgbClr val="000000"/>
                </a:solidFill>
                <a:latin typeface="Garamond" panose="02020404030301010803" pitchFamily="18" charset="0"/>
                <a:ea typeface="+mn-ea"/>
                <a:cs typeface="+mn-cs"/>
              </a:rPr>
              <a:t>Where can I find training?</a:t>
            </a:r>
          </a:p>
        </p:txBody>
      </p:sp>
      <p:sp>
        <p:nvSpPr>
          <p:cNvPr id="36" name="TextBox 35"/>
          <p:cNvSpPr txBox="1"/>
          <p:nvPr/>
        </p:nvSpPr>
        <p:spPr>
          <a:xfrm rot="21221059">
            <a:off x="6974088" y="788769"/>
            <a:ext cx="1917894" cy="830997"/>
          </a:xfrm>
          <a:prstGeom prst="rect">
            <a:avLst/>
          </a:prstGeom>
          <a:noFill/>
          <a:ln>
            <a:noFill/>
          </a:ln>
        </p:spPr>
        <p:txBody>
          <a:bodyPr wrap="square" rtlCol="0">
            <a:spAutoFit/>
          </a:bodyPr>
          <a:lstStyle/>
          <a:p>
            <a:pPr defTabSz="914400" rtl="0">
              <a:spcBef>
                <a:spcPts val="0"/>
              </a:spcBef>
            </a:pPr>
            <a:r>
              <a:rPr lang="en-US" sz="2400" kern="1200" cap="none" dirty="0" smtClean="0">
                <a:solidFill>
                  <a:srgbClr val="000000"/>
                </a:solidFill>
                <a:latin typeface="Garamond" panose="02020404030301010803" pitchFamily="18" charset="0"/>
                <a:ea typeface="+mn-ea"/>
                <a:cs typeface="+mn-cs"/>
              </a:rPr>
              <a:t>We need a place to live</a:t>
            </a:r>
          </a:p>
        </p:txBody>
      </p:sp>
      <p:sp>
        <p:nvSpPr>
          <p:cNvPr id="40" name="TextBox 39"/>
          <p:cNvSpPr txBox="1"/>
          <p:nvPr/>
        </p:nvSpPr>
        <p:spPr>
          <a:xfrm rot="2578100">
            <a:off x="6766512" y="2347071"/>
            <a:ext cx="2313704" cy="1446550"/>
          </a:xfrm>
          <a:prstGeom prst="rect">
            <a:avLst/>
          </a:prstGeom>
          <a:noFill/>
          <a:ln>
            <a:noFill/>
          </a:ln>
        </p:spPr>
        <p:txBody>
          <a:bodyPr wrap="square" rtlCol="0">
            <a:spAutoFit/>
          </a:bodyPr>
          <a:lstStyle/>
          <a:p>
            <a:pPr defTabSz="914400" rtl="0">
              <a:spcBef>
                <a:spcPts val="0"/>
              </a:spcBef>
            </a:pPr>
            <a:r>
              <a:rPr lang="en-US" sz="2200" kern="1200" cap="none" dirty="0" smtClean="0">
                <a:solidFill>
                  <a:srgbClr val="000000"/>
                </a:solidFill>
                <a:latin typeface="Garamond" panose="02020404030301010803" pitchFamily="18" charset="0"/>
                <a:ea typeface="+mn-ea"/>
                <a:cs typeface="+mn-cs"/>
              </a:rPr>
              <a:t>What are my</a:t>
            </a:r>
          </a:p>
          <a:p>
            <a:pPr defTabSz="914400" rtl="0">
              <a:spcBef>
                <a:spcPts val="0"/>
              </a:spcBef>
            </a:pPr>
            <a:r>
              <a:rPr lang="en-US" sz="2200" kern="1200" cap="none" dirty="0">
                <a:solidFill>
                  <a:srgbClr val="000000"/>
                </a:solidFill>
                <a:latin typeface="Garamond" panose="02020404030301010803" pitchFamily="18" charset="0"/>
                <a:ea typeface="+mn-ea"/>
                <a:cs typeface="+mn-cs"/>
              </a:rPr>
              <a:t>t</a:t>
            </a:r>
            <a:r>
              <a:rPr lang="en-US" sz="2200" kern="1200" cap="none" dirty="0" smtClean="0">
                <a:solidFill>
                  <a:srgbClr val="000000"/>
                </a:solidFill>
                <a:latin typeface="Garamond" panose="02020404030301010803" pitchFamily="18" charset="0"/>
                <a:ea typeface="+mn-ea"/>
                <a:cs typeface="+mn-cs"/>
              </a:rPr>
              <a:t>raining, literacy and education options?</a:t>
            </a:r>
          </a:p>
        </p:txBody>
      </p:sp>
      <p:sp>
        <p:nvSpPr>
          <p:cNvPr id="41" name="Cloud Callout 40"/>
          <p:cNvSpPr/>
          <p:nvPr/>
        </p:nvSpPr>
        <p:spPr>
          <a:xfrm rot="21239082" flipH="1">
            <a:off x="1891509" y="2088325"/>
            <a:ext cx="2348691" cy="1207035"/>
          </a:xfrm>
          <a:prstGeom prst="cloudCallout">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rtl="0">
              <a:spcBef>
                <a:spcPts val="0"/>
              </a:spcBef>
            </a:pPr>
            <a:endParaRPr lang="en-US" sz="1800" b="0" kern="1200" cap="none" dirty="0">
              <a:solidFill>
                <a:srgbClr val="FFFFFF"/>
              </a:solidFill>
            </a:endParaRPr>
          </a:p>
        </p:txBody>
      </p:sp>
      <p:sp>
        <p:nvSpPr>
          <p:cNvPr id="42" name="TextBox 41"/>
          <p:cNvSpPr txBox="1"/>
          <p:nvPr/>
        </p:nvSpPr>
        <p:spPr>
          <a:xfrm rot="21228877">
            <a:off x="1936879" y="2226355"/>
            <a:ext cx="2149861" cy="707886"/>
          </a:xfrm>
          <a:prstGeom prst="rect">
            <a:avLst/>
          </a:prstGeom>
          <a:noFill/>
          <a:ln>
            <a:noFill/>
          </a:ln>
        </p:spPr>
        <p:txBody>
          <a:bodyPr wrap="square" rtlCol="0">
            <a:spAutoFit/>
          </a:bodyPr>
          <a:lstStyle/>
          <a:p>
            <a:pPr defTabSz="914400" rtl="0">
              <a:spcBef>
                <a:spcPts val="0"/>
              </a:spcBef>
            </a:pPr>
            <a:r>
              <a:rPr lang="en-US" sz="2000" kern="1200" cap="none" dirty="0" smtClean="0">
                <a:solidFill>
                  <a:srgbClr val="000000"/>
                </a:solidFill>
                <a:latin typeface="Garamond" panose="02020404030301010803" pitchFamily="18" charset="0"/>
                <a:ea typeface="+mn-ea"/>
                <a:cs typeface="+mn-cs"/>
              </a:rPr>
              <a:t>Vocational </a:t>
            </a:r>
            <a:br>
              <a:rPr lang="en-US" sz="2000" kern="1200" cap="none" dirty="0" smtClean="0">
                <a:solidFill>
                  <a:srgbClr val="000000"/>
                </a:solidFill>
                <a:latin typeface="Garamond" panose="02020404030301010803" pitchFamily="18" charset="0"/>
                <a:ea typeface="+mn-ea"/>
                <a:cs typeface="+mn-cs"/>
              </a:rPr>
            </a:br>
            <a:r>
              <a:rPr lang="en-US" sz="2000" kern="1200" cap="none" dirty="0" smtClean="0">
                <a:solidFill>
                  <a:srgbClr val="000000"/>
                </a:solidFill>
                <a:latin typeface="Garamond" panose="02020404030301010803" pitchFamily="18" charset="0"/>
                <a:ea typeface="+mn-ea"/>
                <a:cs typeface="+mn-cs"/>
              </a:rPr>
              <a:t>Rehab Services</a:t>
            </a:r>
          </a:p>
        </p:txBody>
      </p:sp>
      <p:sp>
        <p:nvSpPr>
          <p:cNvPr id="47" name="TextBox 46"/>
          <p:cNvSpPr txBox="1"/>
          <p:nvPr/>
        </p:nvSpPr>
        <p:spPr>
          <a:xfrm rot="2431671">
            <a:off x="5107055" y="4601588"/>
            <a:ext cx="1736850" cy="646331"/>
          </a:xfrm>
          <a:prstGeom prst="rect">
            <a:avLst/>
          </a:prstGeom>
          <a:noFill/>
          <a:ln>
            <a:noFill/>
          </a:ln>
        </p:spPr>
        <p:txBody>
          <a:bodyPr wrap="square" rtlCol="0">
            <a:spAutoFit/>
          </a:bodyPr>
          <a:lstStyle/>
          <a:p>
            <a:pPr defTabSz="914400" rtl="0">
              <a:spcBef>
                <a:spcPts val="0"/>
              </a:spcBef>
            </a:pPr>
            <a:r>
              <a:rPr lang="en-US" sz="1800" kern="1200" cap="none" dirty="0" smtClean="0">
                <a:solidFill>
                  <a:srgbClr val="000000"/>
                </a:solidFill>
                <a:latin typeface="Garamond" panose="02020404030301010803" pitchFamily="18" charset="0"/>
                <a:ea typeface="+mn-ea"/>
                <a:cs typeface="+mn-cs"/>
              </a:rPr>
              <a:t>Transportation</a:t>
            </a:r>
          </a:p>
          <a:p>
            <a:pPr defTabSz="914400" rtl="0">
              <a:spcBef>
                <a:spcPts val="0"/>
              </a:spcBef>
            </a:pPr>
            <a:r>
              <a:rPr lang="en-US" sz="1800" kern="1200" cap="none" dirty="0" smtClean="0">
                <a:solidFill>
                  <a:srgbClr val="000000"/>
                </a:solidFill>
                <a:latin typeface="Garamond" panose="02020404030301010803" pitchFamily="18" charset="0"/>
                <a:ea typeface="+mn-ea"/>
                <a:cs typeface="+mn-cs"/>
              </a:rPr>
              <a:t>Options</a:t>
            </a:r>
          </a:p>
        </p:txBody>
      </p:sp>
      <p:sp>
        <p:nvSpPr>
          <p:cNvPr id="24" name="TextBox 23"/>
          <p:cNvSpPr txBox="1"/>
          <p:nvPr/>
        </p:nvSpPr>
        <p:spPr>
          <a:xfrm>
            <a:off x="3487319" y="5867400"/>
            <a:ext cx="4742281" cy="523220"/>
          </a:xfrm>
          <a:prstGeom prst="rect">
            <a:avLst/>
          </a:prstGeom>
          <a:noFill/>
        </p:spPr>
        <p:txBody>
          <a:bodyPr wrap="square" rtlCol="0">
            <a:spAutoFit/>
          </a:bodyPr>
          <a:lstStyle/>
          <a:p>
            <a:pPr algn="l" defTabSz="914400" rtl="0">
              <a:spcBef>
                <a:spcPts val="0"/>
              </a:spcBef>
            </a:pPr>
            <a:r>
              <a:rPr lang="en-US" sz="2800" kern="1200" cap="none" dirty="0" smtClean="0">
                <a:solidFill>
                  <a:srgbClr val="000000"/>
                </a:solidFill>
                <a:latin typeface="Arial" panose="020B0604020202020204" pitchFamily="34" charset="0"/>
                <a:ea typeface="+mn-ea"/>
                <a:cs typeface="Arial" panose="020B0604020202020204" pitchFamily="34" charset="0"/>
              </a:rPr>
              <a:t>Where do I go to get help?</a:t>
            </a:r>
            <a:endParaRPr lang="en-US" sz="2800" kern="1200" cap="none" dirty="0">
              <a:solidFill>
                <a:srgbClr val="000000"/>
              </a:solidFill>
              <a:latin typeface="Arial" panose="020B0604020202020204" pitchFamily="34" charset="0"/>
              <a:ea typeface="+mn-ea"/>
              <a:cs typeface="Arial" panose="020B0604020202020204" pitchFamily="34" charset="0"/>
            </a:endParaRPr>
          </a:p>
        </p:txBody>
      </p:sp>
      <p:sp>
        <p:nvSpPr>
          <p:cNvPr id="35" name="Cloud Callout 34"/>
          <p:cNvSpPr/>
          <p:nvPr/>
        </p:nvSpPr>
        <p:spPr>
          <a:xfrm rot="11935154">
            <a:off x="1518539" y="4384906"/>
            <a:ext cx="1997330" cy="1207035"/>
          </a:xfrm>
          <a:prstGeom prst="cloudCallout">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rtl="0">
              <a:spcBef>
                <a:spcPts val="0"/>
              </a:spcBef>
            </a:pPr>
            <a:endParaRPr lang="en-US" sz="1800" b="0" kern="1200" cap="none" dirty="0">
              <a:solidFill>
                <a:srgbClr val="FFFFFF"/>
              </a:solidFill>
            </a:endParaRPr>
          </a:p>
        </p:txBody>
      </p:sp>
      <p:sp>
        <p:nvSpPr>
          <p:cNvPr id="37" name="TextBox 36"/>
          <p:cNvSpPr txBox="1"/>
          <p:nvPr/>
        </p:nvSpPr>
        <p:spPr>
          <a:xfrm rot="818251">
            <a:off x="1490391" y="4640563"/>
            <a:ext cx="1958971" cy="707886"/>
          </a:xfrm>
          <a:prstGeom prst="rect">
            <a:avLst/>
          </a:prstGeom>
          <a:noFill/>
          <a:ln>
            <a:noFill/>
          </a:ln>
        </p:spPr>
        <p:txBody>
          <a:bodyPr wrap="square" rtlCol="0">
            <a:spAutoFit/>
          </a:bodyPr>
          <a:lstStyle/>
          <a:p>
            <a:pPr defTabSz="914400" rtl="0">
              <a:spcBef>
                <a:spcPts val="0"/>
              </a:spcBef>
            </a:pPr>
            <a:r>
              <a:rPr lang="en-US" sz="2000" kern="1200" cap="none" dirty="0" smtClean="0">
                <a:solidFill>
                  <a:srgbClr val="000000"/>
                </a:solidFill>
                <a:latin typeface="Garamond" panose="02020404030301010803" pitchFamily="18" charset="0"/>
                <a:ea typeface="+mn-ea"/>
                <a:cs typeface="+mn-cs"/>
              </a:rPr>
              <a:t>Unemployment compensation</a:t>
            </a:r>
          </a:p>
        </p:txBody>
      </p:sp>
      <p:sp>
        <p:nvSpPr>
          <p:cNvPr id="39" name="Footer Placeholder 9"/>
          <p:cNvSpPr txBox="1">
            <a:spLocks/>
          </p:cNvSpPr>
          <p:nvPr/>
        </p:nvSpPr>
        <p:spPr>
          <a:xfrm>
            <a:off x="0" y="6583680"/>
            <a:ext cx="2743200" cy="274320"/>
          </a:xfrm>
          <a:prstGeom prst="rect">
            <a:avLst/>
          </a:prstGeom>
        </p:spPr>
        <p:txBody>
          <a:bodyPr vert="horz" lIns="91440" tIns="45720" rIns="91440" bIns="45720" rtlCol="0" anchor="ctr"/>
          <a:lstStyle>
            <a:defPPr>
              <a:defRPr lang="en-US"/>
            </a:defPPr>
            <a:lvl1pPr marL="0" algn="r" defTabSz="914400" rtl="0" eaLnBrk="1" latinLnBrk="0" hangingPunct="1">
              <a:defRPr sz="1000" kern="1200" cap="all" spc="20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Bef>
                <a:spcPts val="0"/>
              </a:spcBef>
            </a:pPr>
            <a:r>
              <a:rPr lang="en-US" b="0" dirty="0" smtClean="0"/>
              <a:t>Lehigh Valley Wolf Gang</a:t>
            </a:r>
            <a:endParaRPr lang="en-US" b="0" dirty="0"/>
          </a:p>
        </p:txBody>
      </p:sp>
      <p:sp>
        <p:nvSpPr>
          <p:cNvPr id="44" name="Oval Callout 43"/>
          <p:cNvSpPr/>
          <p:nvPr/>
        </p:nvSpPr>
        <p:spPr>
          <a:xfrm rot="3282567">
            <a:off x="5301287" y="2416486"/>
            <a:ext cx="1428374" cy="1800279"/>
          </a:xfrm>
          <a:prstGeom prst="wedgeEllipseCallou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rtl="0">
              <a:spcBef>
                <a:spcPts val="0"/>
              </a:spcBef>
            </a:pPr>
            <a:endParaRPr lang="en-US" sz="1800" b="0" kern="1200" cap="none" dirty="0">
              <a:solidFill>
                <a:srgbClr val="FFFFFF"/>
              </a:solidFill>
            </a:endParaRPr>
          </a:p>
        </p:txBody>
      </p:sp>
      <p:sp>
        <p:nvSpPr>
          <p:cNvPr id="33" name="TextBox 32"/>
          <p:cNvSpPr txBox="1"/>
          <p:nvPr/>
        </p:nvSpPr>
        <p:spPr>
          <a:xfrm rot="20660081">
            <a:off x="5063676" y="2898022"/>
            <a:ext cx="1808541" cy="707886"/>
          </a:xfrm>
          <a:prstGeom prst="rect">
            <a:avLst/>
          </a:prstGeom>
          <a:noFill/>
          <a:ln>
            <a:noFill/>
          </a:ln>
        </p:spPr>
        <p:txBody>
          <a:bodyPr wrap="square" rtlCol="0">
            <a:spAutoFit/>
          </a:bodyPr>
          <a:lstStyle/>
          <a:p>
            <a:pPr defTabSz="914400" rtl="0">
              <a:spcBef>
                <a:spcPts val="0"/>
              </a:spcBef>
            </a:pPr>
            <a:r>
              <a:rPr lang="en-US" sz="2000" kern="1200" cap="none" dirty="0" smtClean="0">
                <a:solidFill>
                  <a:srgbClr val="000000"/>
                </a:solidFill>
                <a:latin typeface="Garamond" panose="02020404030301010803" pitchFamily="18" charset="0"/>
                <a:ea typeface="+mn-ea"/>
                <a:cs typeface="+mn-cs"/>
              </a:rPr>
              <a:t>120 </a:t>
            </a:r>
          </a:p>
          <a:p>
            <a:pPr defTabSz="914400" rtl="0">
              <a:spcBef>
                <a:spcPts val="0"/>
              </a:spcBef>
            </a:pPr>
            <a:r>
              <a:rPr lang="en-US" sz="2000" kern="1200" cap="none" dirty="0" smtClean="0">
                <a:solidFill>
                  <a:srgbClr val="000000"/>
                </a:solidFill>
                <a:latin typeface="Garamond" panose="02020404030301010803" pitchFamily="18" charset="0"/>
                <a:ea typeface="+mn-ea"/>
                <a:cs typeface="+mn-cs"/>
              </a:rPr>
              <a:t>organizations!</a:t>
            </a:r>
            <a:endParaRPr lang="en-US" sz="2000" kern="1200" cap="none" dirty="0">
              <a:solidFill>
                <a:srgbClr val="000000"/>
              </a:solidFill>
              <a:latin typeface="Garamond" panose="02020404030301010803" pitchFamily="18" charset="0"/>
              <a:ea typeface="+mn-ea"/>
              <a:cs typeface="+mn-cs"/>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1600" y="5655522"/>
            <a:ext cx="875020" cy="875020"/>
          </a:xfrm>
          <a:prstGeom prst="rect">
            <a:avLst/>
          </a:prstGeom>
        </p:spPr>
      </p:pic>
      <p:sp>
        <p:nvSpPr>
          <p:cNvPr id="46" name="TextBox 45"/>
          <p:cNvSpPr txBox="1"/>
          <p:nvPr/>
        </p:nvSpPr>
        <p:spPr>
          <a:xfrm>
            <a:off x="6324600" y="6550223"/>
            <a:ext cx="2757651" cy="307777"/>
          </a:xfrm>
          <a:prstGeom prst="rect">
            <a:avLst/>
          </a:prstGeom>
          <a:noFill/>
        </p:spPr>
        <p:txBody>
          <a:bodyPr wrap="square" rtlCol="0">
            <a:spAutoFit/>
          </a:bodyPr>
          <a:lstStyle/>
          <a:p>
            <a:pPr algn="l" defTabSz="914400" rtl="0">
              <a:spcBef>
                <a:spcPts val="0"/>
              </a:spcBef>
            </a:pPr>
            <a:r>
              <a:rPr lang="en-US" sz="1400" b="0" kern="1200" cap="none" dirty="0" smtClean="0">
                <a:solidFill>
                  <a:srgbClr val="000000"/>
                </a:solidFill>
                <a:latin typeface="Franklin Gothic Book"/>
                <a:ea typeface="+mn-ea"/>
                <a:cs typeface="+mn-cs"/>
              </a:rPr>
              <a:t>October 20, 2015                      3</a:t>
            </a:r>
            <a:endParaRPr lang="en-US" sz="1400" b="0" kern="1200" cap="none" dirty="0">
              <a:solidFill>
                <a:srgbClr val="000000"/>
              </a:solidFill>
              <a:latin typeface="Franklin Gothic Book"/>
              <a:ea typeface="+mn-ea"/>
              <a:cs typeface="+mn-cs"/>
            </a:endParaRPr>
          </a:p>
        </p:txBody>
      </p:sp>
    </p:spTree>
    <p:extLst>
      <p:ext uri="{BB962C8B-B14F-4D97-AF65-F5344CB8AC3E}">
        <p14:creationId xmlns:p14="http://schemas.microsoft.com/office/powerpoint/2010/main" val="92472076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8600" y="2195062"/>
            <a:ext cx="2286000" cy="2691961"/>
          </a:xfrm>
          <a:prstGeom prst="rect">
            <a:avLst/>
          </a:prstGeom>
        </p:spPr>
      </p:pic>
      <p:pic>
        <p:nvPicPr>
          <p:cNvPr id="61" name="Picture 6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7898" y="1965717"/>
            <a:ext cx="1923568" cy="2848507"/>
          </a:xfrm>
          <a:prstGeom prst="rect">
            <a:avLst/>
          </a:prstGeom>
        </p:spPr>
      </p:pic>
      <p:sp>
        <p:nvSpPr>
          <p:cNvPr id="64" name="Title 1"/>
          <p:cNvSpPr txBox="1">
            <a:spLocks/>
          </p:cNvSpPr>
          <p:nvPr/>
        </p:nvSpPr>
        <p:spPr>
          <a:xfrm>
            <a:off x="0" y="0"/>
            <a:ext cx="9144000" cy="1143000"/>
          </a:xfrm>
          <a:prstGeom prst="rect">
            <a:avLst/>
          </a:prstGeom>
          <a:ln w="28575">
            <a:solidFill>
              <a:schemeClr val="tx1"/>
            </a:solidFill>
          </a:ln>
        </p:spPr>
        <p:txBody>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ctr"/>
            <a:r>
              <a:rPr lang="en-US" sz="3600" cap="none" dirty="0" smtClean="0">
                <a:solidFill>
                  <a:srgbClr val="000000"/>
                </a:solidFill>
                <a:latin typeface="Garamond" panose="02020404030301010803" pitchFamily="18" charset="0"/>
              </a:rPr>
              <a:t>Ideation </a:t>
            </a:r>
          </a:p>
          <a:p>
            <a:pPr algn="ctr"/>
            <a:r>
              <a:rPr lang="en-US" sz="3600" cap="none" dirty="0" smtClean="0">
                <a:solidFill>
                  <a:srgbClr val="000000"/>
                </a:solidFill>
                <a:latin typeface="Garamond" panose="02020404030301010803" pitchFamily="18" charset="0"/>
              </a:rPr>
              <a:t>Solution: ServiceTown</a:t>
            </a:r>
            <a:endParaRPr lang="en-US" sz="3600" dirty="0">
              <a:solidFill>
                <a:srgbClr val="000000"/>
              </a:solidFill>
              <a:latin typeface="Garamond" panose="02020404030301010803" pitchFamily="18" charset="0"/>
            </a:endParaRPr>
          </a:p>
        </p:txBody>
      </p:sp>
      <p:sp>
        <p:nvSpPr>
          <p:cNvPr id="151" name="Rounded Rectangle 150"/>
          <p:cNvSpPr/>
          <p:nvPr/>
        </p:nvSpPr>
        <p:spPr>
          <a:xfrm>
            <a:off x="7276730" y="3001740"/>
            <a:ext cx="1447800" cy="771052"/>
          </a:xfrm>
          <a:prstGeom prst="roundRect">
            <a:avLst/>
          </a:prstGeom>
          <a:solidFill>
            <a:schemeClr val="accent6"/>
          </a:solidFill>
          <a:ln w="5715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914400" rtl="0">
              <a:spcBef>
                <a:spcPts val="0"/>
              </a:spcBef>
            </a:pPr>
            <a:r>
              <a:rPr lang="en-US" sz="2000" kern="1200" cap="none" dirty="0" smtClean="0">
                <a:solidFill>
                  <a:srgbClr val="FFFFFF"/>
                </a:solidFill>
              </a:rPr>
              <a:t>AssessLink</a:t>
            </a:r>
            <a:endParaRPr lang="en-US" sz="2000" kern="1200" cap="none" dirty="0">
              <a:solidFill>
                <a:srgbClr val="FFFFFF"/>
              </a:solidFill>
            </a:endParaRPr>
          </a:p>
        </p:txBody>
      </p:sp>
      <p:sp>
        <p:nvSpPr>
          <p:cNvPr id="1079" name="Rectangle 1078"/>
          <p:cNvSpPr/>
          <p:nvPr/>
        </p:nvSpPr>
        <p:spPr>
          <a:xfrm>
            <a:off x="2125111" y="1440478"/>
            <a:ext cx="4893777" cy="707886"/>
          </a:xfrm>
          <a:prstGeom prst="rect">
            <a:avLst/>
          </a:prstGeom>
          <a:noFill/>
          <a:ln>
            <a:noFill/>
          </a:ln>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defTabSz="914400" rtl="0">
              <a:spcBef>
                <a:spcPts val="0"/>
              </a:spcBef>
            </a:pPr>
            <a:r>
              <a:rPr lang="en-US" sz="4000" kern="1200" cap="none" spc="50" dirty="0" smtClean="0">
                <a:ln w="11430">
                  <a:noFill/>
                </a:ln>
                <a:gradFill>
                  <a:gsLst>
                    <a:gs pos="25000">
                      <a:srgbClr val="F96A1B">
                        <a:satMod val="155000"/>
                      </a:srgbClr>
                    </a:gs>
                    <a:gs pos="100000">
                      <a:srgbClr val="F96A1B">
                        <a:shade val="45000"/>
                        <a:satMod val="165000"/>
                      </a:srgbClr>
                    </a:gs>
                  </a:gsLst>
                  <a:lin ang="5400000"/>
                </a:gradFill>
                <a:latin typeface="Franklin Gothic Book"/>
                <a:ea typeface="+mn-ea"/>
                <a:cs typeface="+mn-cs"/>
              </a:rPr>
              <a:t>Customers start here</a:t>
            </a:r>
            <a:endParaRPr lang="en-US" sz="4000" kern="1200" cap="none" spc="50" dirty="0">
              <a:ln w="11430">
                <a:noFill/>
              </a:ln>
              <a:gradFill>
                <a:gsLst>
                  <a:gs pos="25000">
                    <a:srgbClr val="F96A1B">
                      <a:satMod val="155000"/>
                    </a:srgbClr>
                  </a:gs>
                  <a:gs pos="100000">
                    <a:srgbClr val="F96A1B">
                      <a:shade val="45000"/>
                      <a:satMod val="165000"/>
                    </a:srgbClr>
                  </a:gs>
                </a:gsLst>
                <a:lin ang="5400000"/>
              </a:gradFill>
              <a:latin typeface="Franklin Gothic Book"/>
              <a:ea typeface="+mn-ea"/>
              <a:cs typeface="+mn-cs"/>
            </a:endParaRPr>
          </a:p>
        </p:txBody>
      </p:sp>
      <p:cxnSp>
        <p:nvCxnSpPr>
          <p:cNvPr id="159" name="Straight Arrow Connector 158"/>
          <p:cNvCxnSpPr/>
          <p:nvPr/>
        </p:nvCxnSpPr>
        <p:spPr>
          <a:xfrm flipH="1" flipV="1">
            <a:off x="2590800" y="4552703"/>
            <a:ext cx="332562" cy="30208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555" y="2458059"/>
            <a:ext cx="3240947" cy="2054076"/>
          </a:xfrm>
          <a:prstGeom prst="rect">
            <a:avLst/>
          </a:prstGeom>
        </p:spPr>
      </p:pic>
      <p:sp>
        <p:nvSpPr>
          <p:cNvPr id="4" name="Rounded Rectangle 3"/>
          <p:cNvSpPr/>
          <p:nvPr/>
        </p:nvSpPr>
        <p:spPr>
          <a:xfrm>
            <a:off x="868572" y="2790546"/>
            <a:ext cx="1493628" cy="973757"/>
          </a:xfrm>
          <a:prstGeom prst="roundRect">
            <a:avLst/>
          </a:prstGeom>
          <a:solidFill>
            <a:schemeClr val="accent6"/>
          </a:solidFill>
          <a:ln w="5715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914400" rtl="0">
              <a:spcBef>
                <a:spcPts val="0"/>
              </a:spcBef>
            </a:pPr>
            <a:r>
              <a:rPr lang="en-US" sz="2000" kern="1200" cap="none" dirty="0" smtClean="0">
                <a:solidFill>
                  <a:srgbClr val="FFFFFF"/>
                </a:solidFill>
              </a:rPr>
              <a:t>AssessLink</a:t>
            </a:r>
            <a:endParaRPr lang="en-US" sz="2000" kern="1200" cap="none" dirty="0">
              <a:solidFill>
                <a:srgbClr val="FFFFFF"/>
              </a:solidFill>
            </a:endParaRPr>
          </a:p>
        </p:txBody>
      </p:sp>
      <p:sp>
        <p:nvSpPr>
          <p:cNvPr id="20" name="Footer Placeholder 9"/>
          <p:cNvSpPr>
            <a:spLocks noGrp="1"/>
          </p:cNvSpPr>
          <p:nvPr>
            <p:ph type="ftr" sz="quarter" idx="11"/>
          </p:nvPr>
        </p:nvSpPr>
        <p:spPr>
          <a:xfrm>
            <a:off x="152400" y="6583680"/>
            <a:ext cx="2743200" cy="274320"/>
          </a:xfrm>
        </p:spPr>
        <p:txBody>
          <a:bodyPr/>
          <a:lstStyle/>
          <a:p>
            <a:pPr algn="l"/>
            <a:r>
              <a:rPr lang="en-US" dirty="0" smtClean="0"/>
              <a:t>Lehigh Valley Wolf Gang</a:t>
            </a:r>
            <a:endParaRPr lang="en-US" dirty="0"/>
          </a:p>
        </p:txBody>
      </p:sp>
      <p:sp>
        <p:nvSpPr>
          <p:cNvPr id="24" name="TextBox 23"/>
          <p:cNvSpPr txBox="1"/>
          <p:nvPr/>
        </p:nvSpPr>
        <p:spPr>
          <a:xfrm>
            <a:off x="4267199" y="3588603"/>
            <a:ext cx="1752601" cy="830997"/>
          </a:xfrm>
          <a:prstGeom prst="rect">
            <a:avLst/>
          </a:prstGeom>
          <a:noFill/>
        </p:spPr>
        <p:txBody>
          <a:bodyPr wrap="square" rtlCol="0">
            <a:spAutoFit/>
          </a:bodyPr>
          <a:lstStyle/>
          <a:p>
            <a:pPr defTabSz="914400" rtl="0">
              <a:spcBef>
                <a:spcPts val="0"/>
              </a:spcBef>
            </a:pPr>
            <a:r>
              <a:rPr lang="en-US" sz="1600" kern="1200" cap="none" dirty="0" smtClean="0">
                <a:solidFill>
                  <a:srgbClr val="000000"/>
                </a:solidFill>
                <a:latin typeface="Arial Black" panose="020B0A04020102020204" pitchFamily="34" charset="0"/>
                <a:ea typeface="+mn-ea"/>
                <a:cs typeface="+mn-cs"/>
              </a:rPr>
              <a:t>One-stop ServiceTown organizations</a:t>
            </a:r>
            <a:endParaRPr lang="en-US" sz="1600" kern="1200" cap="none" dirty="0">
              <a:solidFill>
                <a:srgbClr val="000000"/>
              </a:solidFill>
              <a:latin typeface="Arial Black" panose="020B0A04020102020204" pitchFamily="34" charset="0"/>
              <a:ea typeface="+mn-ea"/>
              <a:cs typeface="+mn-cs"/>
            </a:endParaRPr>
          </a:p>
        </p:txBody>
      </p:sp>
      <p:pic>
        <p:nvPicPr>
          <p:cNvPr id="3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7968567" y="4739928"/>
            <a:ext cx="274637" cy="451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5105401" y="4739929"/>
            <a:ext cx="274637" cy="441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Explosion 2 24"/>
          <p:cNvSpPr/>
          <p:nvPr/>
        </p:nvSpPr>
        <p:spPr>
          <a:xfrm>
            <a:off x="2209799" y="4512135"/>
            <a:ext cx="2019300" cy="1526285"/>
          </a:xfrm>
          <a:prstGeom prst="irregularSeal2">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rtl="0">
              <a:spcBef>
                <a:spcPts val="0"/>
              </a:spcBef>
            </a:pPr>
            <a:endParaRPr lang="en-US" sz="1800" b="0" kern="1200" cap="none" dirty="0">
              <a:solidFill>
                <a:srgbClr val="FFFFFF"/>
              </a:solidFill>
            </a:endParaRPr>
          </a:p>
        </p:txBody>
      </p:sp>
      <p:sp>
        <p:nvSpPr>
          <p:cNvPr id="26" name="TextBox 25"/>
          <p:cNvSpPr txBox="1"/>
          <p:nvPr/>
        </p:nvSpPr>
        <p:spPr>
          <a:xfrm>
            <a:off x="2438400" y="4934386"/>
            <a:ext cx="1447800" cy="646331"/>
          </a:xfrm>
          <a:prstGeom prst="rect">
            <a:avLst/>
          </a:prstGeom>
          <a:noFill/>
        </p:spPr>
        <p:txBody>
          <a:bodyPr wrap="square" rtlCol="0">
            <a:spAutoFit/>
          </a:bodyPr>
          <a:lstStyle/>
          <a:p>
            <a:pPr defTabSz="914400" rtl="0">
              <a:spcBef>
                <a:spcPts val="0"/>
              </a:spcBef>
            </a:pPr>
            <a:r>
              <a:rPr lang="en-US" sz="1800" b="0" kern="1200" cap="none" dirty="0" smtClean="0">
                <a:solidFill>
                  <a:srgbClr val="000000"/>
                </a:solidFill>
                <a:latin typeface="Arial Black" panose="020B0A04020102020204" pitchFamily="34" charset="0"/>
                <a:ea typeface="+mn-ea"/>
                <a:cs typeface="+mn-cs"/>
              </a:rPr>
              <a:t>By computer</a:t>
            </a:r>
            <a:endParaRPr lang="en-US" sz="1800" b="0" kern="1200" cap="none" dirty="0">
              <a:solidFill>
                <a:srgbClr val="000000"/>
              </a:solidFill>
              <a:latin typeface="Arial Black" panose="020B0A04020102020204" pitchFamily="34" charset="0"/>
              <a:ea typeface="+mn-ea"/>
              <a:cs typeface="+mn-cs"/>
            </a:endParaRPr>
          </a:p>
        </p:txBody>
      </p:sp>
      <p:sp>
        <p:nvSpPr>
          <p:cNvPr id="41" name="Explosion 2 40"/>
          <p:cNvSpPr/>
          <p:nvPr/>
        </p:nvSpPr>
        <p:spPr>
          <a:xfrm>
            <a:off x="4545165" y="4861267"/>
            <a:ext cx="1905000" cy="1370111"/>
          </a:xfrm>
          <a:prstGeom prst="irregularSeal2">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rtl="0">
              <a:spcBef>
                <a:spcPts val="0"/>
              </a:spcBef>
            </a:pPr>
            <a:endParaRPr lang="en-US" sz="1800" b="0" kern="1200" cap="none" dirty="0">
              <a:solidFill>
                <a:srgbClr val="FFFFFF"/>
              </a:solidFill>
            </a:endParaRPr>
          </a:p>
        </p:txBody>
      </p:sp>
      <p:sp>
        <p:nvSpPr>
          <p:cNvPr id="42" name="TextBox 41"/>
          <p:cNvSpPr txBox="1"/>
          <p:nvPr/>
        </p:nvSpPr>
        <p:spPr>
          <a:xfrm>
            <a:off x="4752226" y="5191221"/>
            <a:ext cx="1447800" cy="646331"/>
          </a:xfrm>
          <a:prstGeom prst="rect">
            <a:avLst/>
          </a:prstGeom>
          <a:noFill/>
        </p:spPr>
        <p:txBody>
          <a:bodyPr wrap="square" rtlCol="0">
            <a:spAutoFit/>
          </a:bodyPr>
          <a:lstStyle/>
          <a:p>
            <a:pPr defTabSz="914400" rtl="0">
              <a:spcBef>
                <a:spcPts val="0"/>
              </a:spcBef>
            </a:pPr>
            <a:r>
              <a:rPr lang="en-US" sz="1800" b="0" kern="1200" cap="none" dirty="0" smtClean="0">
                <a:solidFill>
                  <a:srgbClr val="000000"/>
                </a:solidFill>
                <a:latin typeface="Arial Black" panose="020B0A04020102020204" pitchFamily="34" charset="0"/>
                <a:ea typeface="+mn-ea"/>
                <a:cs typeface="+mn-cs"/>
              </a:rPr>
              <a:t>In </a:t>
            </a:r>
          </a:p>
          <a:p>
            <a:pPr defTabSz="914400" rtl="0">
              <a:spcBef>
                <a:spcPts val="0"/>
              </a:spcBef>
            </a:pPr>
            <a:r>
              <a:rPr lang="en-US" sz="1800" b="0" kern="1200" cap="none" dirty="0" smtClean="0">
                <a:solidFill>
                  <a:srgbClr val="000000"/>
                </a:solidFill>
                <a:latin typeface="Arial Black" panose="020B0A04020102020204" pitchFamily="34" charset="0"/>
                <a:ea typeface="+mn-ea"/>
                <a:cs typeface="+mn-cs"/>
              </a:rPr>
              <a:t>person</a:t>
            </a:r>
            <a:endParaRPr lang="en-US" sz="1800" b="0" kern="1200" cap="none" dirty="0">
              <a:solidFill>
                <a:srgbClr val="000000"/>
              </a:solidFill>
              <a:latin typeface="Arial Black" panose="020B0A04020102020204" pitchFamily="34" charset="0"/>
              <a:ea typeface="+mn-ea"/>
              <a:cs typeface="+mn-cs"/>
            </a:endParaRPr>
          </a:p>
        </p:txBody>
      </p:sp>
      <p:sp>
        <p:nvSpPr>
          <p:cNvPr id="43" name="Explosion 2 42"/>
          <p:cNvSpPr/>
          <p:nvPr/>
        </p:nvSpPr>
        <p:spPr>
          <a:xfrm rot="1386422">
            <a:off x="7229303" y="4945972"/>
            <a:ext cx="1905000" cy="1370111"/>
          </a:xfrm>
          <a:prstGeom prst="irregularSeal2">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rtl="0">
              <a:spcBef>
                <a:spcPts val="0"/>
              </a:spcBef>
            </a:pPr>
            <a:endParaRPr lang="en-US" sz="1800" b="0" kern="1200" cap="none" dirty="0">
              <a:solidFill>
                <a:srgbClr val="FFFFFF"/>
              </a:solidFill>
            </a:endParaRPr>
          </a:p>
        </p:txBody>
      </p:sp>
      <p:sp>
        <p:nvSpPr>
          <p:cNvPr id="44" name="TextBox 43"/>
          <p:cNvSpPr txBox="1"/>
          <p:nvPr/>
        </p:nvSpPr>
        <p:spPr>
          <a:xfrm>
            <a:off x="7391400" y="5307861"/>
            <a:ext cx="1447800" cy="646331"/>
          </a:xfrm>
          <a:prstGeom prst="rect">
            <a:avLst/>
          </a:prstGeom>
          <a:noFill/>
        </p:spPr>
        <p:txBody>
          <a:bodyPr wrap="square" rtlCol="0">
            <a:spAutoFit/>
          </a:bodyPr>
          <a:lstStyle/>
          <a:p>
            <a:pPr defTabSz="914400" rtl="0">
              <a:spcBef>
                <a:spcPts val="0"/>
              </a:spcBef>
            </a:pPr>
            <a:r>
              <a:rPr lang="en-US" sz="1800" b="0" kern="1200" cap="none" dirty="0" smtClean="0">
                <a:solidFill>
                  <a:srgbClr val="000000"/>
                </a:solidFill>
                <a:latin typeface="Arial Black" panose="020B0A04020102020204" pitchFamily="34" charset="0"/>
                <a:ea typeface="+mn-ea"/>
                <a:cs typeface="+mn-cs"/>
              </a:rPr>
              <a:t>By </a:t>
            </a:r>
          </a:p>
          <a:p>
            <a:pPr defTabSz="914400" rtl="0">
              <a:spcBef>
                <a:spcPts val="0"/>
              </a:spcBef>
            </a:pPr>
            <a:r>
              <a:rPr lang="en-US" sz="1800" b="0" kern="1200" cap="none" dirty="0" smtClean="0">
                <a:solidFill>
                  <a:srgbClr val="000000"/>
                </a:solidFill>
                <a:latin typeface="Arial Black" panose="020B0A04020102020204" pitchFamily="34" charset="0"/>
                <a:ea typeface="+mn-ea"/>
                <a:cs typeface="+mn-cs"/>
              </a:rPr>
              <a:t>phone</a:t>
            </a:r>
            <a:endParaRPr lang="en-US" sz="1800" b="0" kern="1200" cap="none" dirty="0">
              <a:solidFill>
                <a:srgbClr val="000000"/>
              </a:solidFill>
              <a:latin typeface="Arial Black" panose="020B0A04020102020204" pitchFamily="34" charset="0"/>
              <a:ea typeface="+mn-ea"/>
              <a:cs typeface="+mn-cs"/>
            </a:endParaRPr>
          </a:p>
        </p:txBody>
      </p:sp>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71600" y="5562600"/>
            <a:ext cx="875020" cy="875020"/>
          </a:xfrm>
          <a:prstGeom prst="rect">
            <a:avLst/>
          </a:prstGeom>
        </p:spPr>
      </p:pic>
      <p:sp>
        <p:nvSpPr>
          <p:cNvPr id="28" name="TextBox 27"/>
          <p:cNvSpPr txBox="1"/>
          <p:nvPr/>
        </p:nvSpPr>
        <p:spPr>
          <a:xfrm>
            <a:off x="6324600" y="6550223"/>
            <a:ext cx="2757651" cy="307777"/>
          </a:xfrm>
          <a:prstGeom prst="rect">
            <a:avLst/>
          </a:prstGeom>
          <a:noFill/>
        </p:spPr>
        <p:txBody>
          <a:bodyPr wrap="square" rtlCol="0">
            <a:spAutoFit/>
          </a:bodyPr>
          <a:lstStyle/>
          <a:p>
            <a:pPr algn="l" defTabSz="914400" rtl="0">
              <a:spcBef>
                <a:spcPts val="0"/>
              </a:spcBef>
            </a:pPr>
            <a:r>
              <a:rPr lang="en-US" sz="1400" b="0" kern="1200" cap="none" dirty="0" smtClean="0">
                <a:solidFill>
                  <a:srgbClr val="000000"/>
                </a:solidFill>
                <a:latin typeface="Franklin Gothic Book"/>
                <a:ea typeface="+mn-ea"/>
                <a:cs typeface="+mn-cs"/>
              </a:rPr>
              <a:t>October 20, 2015                      4</a:t>
            </a:r>
            <a:endParaRPr lang="en-US" sz="1400" b="0" kern="1200" cap="none" dirty="0">
              <a:solidFill>
                <a:srgbClr val="000000"/>
              </a:solidFill>
              <a:latin typeface="Franklin Gothic Book"/>
              <a:ea typeface="+mn-ea"/>
              <a:cs typeface="+mn-cs"/>
            </a:endParaRPr>
          </a:p>
        </p:txBody>
      </p:sp>
    </p:spTree>
    <p:extLst>
      <p:ext uri="{BB962C8B-B14F-4D97-AF65-F5344CB8AC3E}">
        <p14:creationId xmlns:p14="http://schemas.microsoft.com/office/powerpoint/2010/main" val="23137372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l" defTabSz="914400" rtl="0">
              <a:spcBef>
                <a:spcPts val="0"/>
              </a:spcBef>
            </a:pPr>
            <a:endParaRPr lang="en-US" sz="1800" b="0" kern="1200" cap="none" dirty="0">
              <a:solidFill>
                <a:srgbClr val="000000"/>
              </a:solidFill>
              <a:latin typeface="Franklin Gothic Book"/>
              <a:ea typeface="+mn-ea"/>
              <a:cs typeface="+mn-cs"/>
            </a:endParaRPr>
          </a:p>
        </p:txBody>
      </p:sp>
      <p:sp>
        <p:nvSpPr>
          <p:cNvPr id="31" name="Title 1"/>
          <p:cNvSpPr txBox="1">
            <a:spLocks/>
          </p:cNvSpPr>
          <p:nvPr/>
        </p:nvSpPr>
        <p:spPr>
          <a:xfrm>
            <a:off x="-31816" y="0"/>
            <a:ext cx="9175815" cy="685800"/>
          </a:xfrm>
          <a:prstGeom prst="rect">
            <a:avLst/>
          </a:prstGeom>
          <a:ln w="28575">
            <a:solidFill>
              <a:schemeClr val="tx1"/>
            </a:solidFill>
          </a:ln>
        </p:spPr>
        <p:txBody>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ctr"/>
            <a:r>
              <a:rPr lang="en-US" sz="3600" cap="none" dirty="0" smtClean="0">
                <a:solidFill>
                  <a:srgbClr val="000000"/>
                </a:solidFill>
                <a:latin typeface="Garamond" panose="02020404030301010803" pitchFamily="18" charset="0"/>
              </a:rPr>
              <a:t>One-stop ServiceTown Organizations</a:t>
            </a:r>
            <a:endParaRPr lang="en-US" sz="3600" cap="none" dirty="0">
              <a:solidFill>
                <a:srgbClr val="000000"/>
              </a:solidFill>
              <a:latin typeface="Garamond" panose="02020404030301010803" pitchFamily="18" charset="0"/>
            </a:endParaRPr>
          </a:p>
        </p:txBody>
      </p:sp>
      <p:pic>
        <p:nvPicPr>
          <p:cNvPr id="32" name="Picture 3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5400" y="609600"/>
            <a:ext cx="6553200" cy="6096000"/>
          </a:xfrm>
          <a:prstGeom prst="rect">
            <a:avLst/>
          </a:prstGeom>
        </p:spPr>
      </p:pic>
      <p:sp>
        <p:nvSpPr>
          <p:cNvPr id="3" name="TextBox 2"/>
          <p:cNvSpPr txBox="1"/>
          <p:nvPr/>
        </p:nvSpPr>
        <p:spPr>
          <a:xfrm>
            <a:off x="3276600" y="1143000"/>
            <a:ext cx="2640185" cy="830997"/>
          </a:xfrm>
          <a:prstGeom prst="rect">
            <a:avLst/>
          </a:prstGeom>
          <a:noFill/>
        </p:spPr>
        <p:txBody>
          <a:bodyPr wrap="square" rtlCol="0">
            <a:spAutoFit/>
          </a:bodyPr>
          <a:lstStyle/>
          <a:p>
            <a:pPr defTabSz="914400" rtl="0">
              <a:spcBef>
                <a:spcPts val="0"/>
              </a:spcBef>
            </a:pPr>
            <a:r>
              <a:rPr lang="en-US" sz="1600" b="0" kern="1200" cap="none" dirty="0" smtClean="0">
                <a:solidFill>
                  <a:srgbClr val="FFFFFF"/>
                </a:solidFill>
                <a:latin typeface="Arial Black" panose="020B0A04020102020204" pitchFamily="34" charset="0"/>
                <a:ea typeface="+mn-ea"/>
                <a:cs typeface="Arial" panose="020B0604020202020204" pitchFamily="34" charset="0"/>
              </a:rPr>
              <a:t>Click on the </a:t>
            </a:r>
            <a:br>
              <a:rPr lang="en-US" sz="1600" b="0" kern="1200" cap="none" dirty="0" smtClean="0">
                <a:solidFill>
                  <a:srgbClr val="FFFFFF"/>
                </a:solidFill>
                <a:latin typeface="Arial Black" panose="020B0A04020102020204" pitchFamily="34" charset="0"/>
                <a:ea typeface="+mn-ea"/>
                <a:cs typeface="Arial" panose="020B0604020202020204" pitchFamily="34" charset="0"/>
              </a:rPr>
            </a:br>
            <a:r>
              <a:rPr lang="en-US" sz="1600" b="0" kern="1200" cap="none" dirty="0" smtClean="0">
                <a:solidFill>
                  <a:srgbClr val="FFFFFF"/>
                </a:solidFill>
                <a:latin typeface="Arial Black" panose="020B0A04020102020204" pitchFamily="34" charset="0"/>
                <a:ea typeface="+mn-ea"/>
                <a:cs typeface="Arial" panose="020B0604020202020204" pitchFamily="34" charset="0"/>
              </a:rPr>
              <a:t>logo for </a:t>
            </a:r>
            <a:br>
              <a:rPr lang="en-US" sz="1600" b="0" kern="1200" cap="none" dirty="0" smtClean="0">
                <a:solidFill>
                  <a:srgbClr val="FFFFFF"/>
                </a:solidFill>
                <a:latin typeface="Arial Black" panose="020B0A04020102020204" pitchFamily="34" charset="0"/>
                <a:ea typeface="+mn-ea"/>
                <a:cs typeface="Arial" panose="020B0604020202020204" pitchFamily="34" charset="0"/>
              </a:rPr>
            </a:br>
            <a:r>
              <a:rPr lang="en-US" sz="1600" b="0" kern="1200" cap="none" dirty="0" smtClean="0">
                <a:solidFill>
                  <a:srgbClr val="FFFFFF"/>
                </a:solidFill>
                <a:latin typeface="Arial Black" panose="020B0A04020102020204" pitchFamily="34" charset="0"/>
                <a:ea typeface="+mn-ea"/>
                <a:cs typeface="Arial" panose="020B0604020202020204" pitchFamily="34" charset="0"/>
              </a:rPr>
              <a:t>services descriptions</a:t>
            </a:r>
            <a:endParaRPr lang="en-US" sz="1600" b="0" kern="1200" cap="none" dirty="0">
              <a:solidFill>
                <a:srgbClr val="FFFFFF"/>
              </a:solidFill>
              <a:latin typeface="Arial Black" panose="020B0A04020102020204" pitchFamily="34" charset="0"/>
              <a:ea typeface="+mn-ea"/>
              <a:cs typeface="Arial" panose="020B0604020202020204" pitchFamily="34" charset="0"/>
            </a:endParaRPr>
          </a:p>
        </p:txBody>
      </p:sp>
      <p:grpSp>
        <p:nvGrpSpPr>
          <p:cNvPr id="4" name="Group 3"/>
          <p:cNvGrpSpPr/>
          <p:nvPr/>
        </p:nvGrpSpPr>
        <p:grpSpPr>
          <a:xfrm>
            <a:off x="2184835" y="3710463"/>
            <a:ext cx="4556637" cy="2578876"/>
            <a:chOff x="1824038" y="3759456"/>
            <a:chExt cx="4662605" cy="2642620"/>
          </a:xfrm>
        </p:grpSpPr>
        <p:pic>
          <p:nvPicPr>
            <p:cNvPr id="2054" name="Picture 4" descr="Lehigh Carb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22128" y="5016226"/>
              <a:ext cx="933416" cy="243122"/>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25" descr="http://media.lehighvalleylive.com/allentown_impact/photo/10926941-smal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74482" y="5368616"/>
              <a:ext cx="496303" cy="571500"/>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2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58591" y="3866340"/>
              <a:ext cx="702489" cy="39925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LVBEP LOGO 3_"/>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51685" y="4505206"/>
              <a:ext cx="772433" cy="26128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2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45663" y="4943673"/>
              <a:ext cx="651903" cy="365342"/>
            </a:xfrm>
            <a:prstGeom prst="rect">
              <a:avLst/>
            </a:prstGeom>
            <a:noFill/>
            <a:extLst>
              <a:ext uri="{909E8E84-426E-40DD-AFC4-6F175D3DCCD1}">
                <a14:hiddenFill xmlns:a14="http://schemas.microsoft.com/office/drawing/2010/main">
                  <a:solidFill>
                    <a:srgbClr val="FFFFFF"/>
                  </a:solidFill>
                </a14:hiddenFill>
              </a:ext>
            </a:extLst>
          </p:spPr>
        </p:pic>
        <p:pic>
          <p:nvPicPr>
            <p:cNvPr id="2071" name="Picture 2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83659" y="5584460"/>
              <a:ext cx="717970" cy="206740"/>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http://www.12weeksofchristmas.com/2013/wp-content/uploads/2013/10/valley-youth-house-logo.png"/>
            <p:cNvPicPr>
              <a:picLocks noChangeAspect="1" noChangeArrowheads="1"/>
            </p:cNvPicPr>
            <p:nvPr/>
          </p:nvPicPr>
          <p:blipFill>
            <a:blip r:embed="rId9" r:link="rId10" cstate="print">
              <a:extLst>
                <a:ext uri="{28A0092B-C50C-407E-A947-70E740481C1C}">
                  <a14:useLocalDpi xmlns:a14="http://schemas.microsoft.com/office/drawing/2010/main" val="0"/>
                </a:ext>
              </a:extLst>
            </a:blip>
            <a:srcRect/>
            <a:stretch>
              <a:fillRect/>
            </a:stretch>
          </p:blipFill>
          <p:spPr bwMode="auto">
            <a:xfrm>
              <a:off x="5458585" y="5463454"/>
              <a:ext cx="902494" cy="381824"/>
            </a:xfrm>
            <a:prstGeom prst="rect">
              <a:avLst/>
            </a:prstGeom>
            <a:noFill/>
            <a:extLst>
              <a:ext uri="{909E8E84-426E-40DD-AFC4-6F175D3DCCD1}">
                <a14:hiddenFill xmlns:a14="http://schemas.microsoft.com/office/drawing/2010/main">
                  <a:solidFill>
                    <a:srgbClr val="FFFFFF"/>
                  </a:solidFill>
                </a14:hiddenFill>
              </a:ext>
            </a:extLst>
          </p:spPr>
        </p:pic>
        <p:pic>
          <p:nvPicPr>
            <p:cNvPr id="2069" name="Picture 277" descr="http://northpennlegal.org/sites/northpennlegal.org/themes/custom/logo.png">
              <a:hlinkClick r:id="rId11"/>
            </p:cNvPr>
            <p:cNvPicPr>
              <a:picLocks noChangeAspect="1" noChangeArrowheads="1"/>
            </p:cNvPicPr>
            <p:nvPr/>
          </p:nvPicPr>
          <p:blipFill>
            <a:blip r:embed="rId12" r:link="rId13" cstate="print">
              <a:extLst>
                <a:ext uri="{28A0092B-C50C-407E-A947-70E740481C1C}">
                  <a14:useLocalDpi xmlns:a14="http://schemas.microsoft.com/office/drawing/2010/main" val="0"/>
                </a:ext>
              </a:extLst>
            </a:blip>
            <a:srcRect/>
            <a:stretch>
              <a:fillRect/>
            </a:stretch>
          </p:blipFill>
          <p:spPr bwMode="auto">
            <a:xfrm>
              <a:off x="1824038" y="6016314"/>
              <a:ext cx="995362" cy="385762"/>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78" descr="http://www.ccisinc.org/templates/Ccis/images/ccislogo.jpg">
              <a:hlinkClick r:id="rId14"/>
            </p:cNvPr>
            <p:cNvPicPr>
              <a:picLocks noChangeAspect="1" noChangeArrowheads="1"/>
            </p:cNvPicPr>
            <p:nvPr/>
          </p:nvPicPr>
          <p:blipFill>
            <a:blip r:embed="rId15" r:link="rId16">
              <a:extLst>
                <a:ext uri="{28A0092B-C50C-407E-A947-70E740481C1C}">
                  <a14:useLocalDpi xmlns:a14="http://schemas.microsoft.com/office/drawing/2010/main" val="0"/>
                </a:ext>
              </a:extLst>
            </a:blip>
            <a:srcRect/>
            <a:stretch>
              <a:fillRect/>
            </a:stretch>
          </p:blipFill>
          <p:spPr bwMode="auto">
            <a:xfrm>
              <a:off x="5756229" y="6084879"/>
              <a:ext cx="730414" cy="298449"/>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279" descr="http://tse1.mm.bing.net/th?id=JN.PcixT2U2cyMnJpj8%2fN2jCw&amp;pid=15.1"/>
            <p:cNvPicPr>
              <a:picLocks noChangeAspect="1" noChangeArrowheads="1"/>
            </p:cNvPicPr>
            <p:nvPr/>
          </p:nvPicPr>
          <p:blipFill>
            <a:blip r:embed="rId17" r:link="rId18" cstate="print">
              <a:extLst>
                <a:ext uri="{28A0092B-C50C-407E-A947-70E740481C1C}">
                  <a14:useLocalDpi xmlns:a14="http://schemas.microsoft.com/office/drawing/2010/main" val="0"/>
                </a:ext>
              </a:extLst>
            </a:blip>
            <a:srcRect/>
            <a:stretch>
              <a:fillRect/>
            </a:stretch>
          </p:blipFill>
          <p:spPr bwMode="auto">
            <a:xfrm>
              <a:off x="4474010" y="5991381"/>
              <a:ext cx="402790" cy="402790"/>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80" descr="http://www.allentownhousing.org/images/aha_logo.png"/>
            <p:cNvPicPr>
              <a:picLocks noChangeAspect="1" noChangeArrowheads="1"/>
            </p:cNvPicPr>
            <p:nvPr/>
          </p:nvPicPr>
          <p:blipFill>
            <a:blip r:embed="rId19" r:link="rId20" cstate="print">
              <a:extLst>
                <a:ext uri="{28A0092B-C50C-407E-A947-70E740481C1C}">
                  <a14:useLocalDpi xmlns:a14="http://schemas.microsoft.com/office/drawing/2010/main" val="0"/>
                </a:ext>
              </a:extLst>
            </a:blip>
            <a:srcRect/>
            <a:stretch>
              <a:fillRect/>
            </a:stretch>
          </p:blipFill>
          <p:spPr bwMode="auto">
            <a:xfrm>
              <a:off x="3005982" y="5973583"/>
              <a:ext cx="651618" cy="39251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281" descr="http://open-site.org/img/logos/214379.jpg"/>
            <p:cNvPicPr>
              <a:picLocks noChangeAspect="1" noChangeArrowheads="1"/>
            </p:cNvPicPr>
            <p:nvPr/>
          </p:nvPicPr>
          <p:blipFill>
            <a:blip r:embed="rId21" r:link="rId22" cstate="print">
              <a:extLst>
                <a:ext uri="{28A0092B-C50C-407E-A947-70E740481C1C}">
                  <a14:useLocalDpi xmlns:a14="http://schemas.microsoft.com/office/drawing/2010/main" val="0"/>
                </a:ext>
              </a:extLst>
            </a:blip>
            <a:srcRect/>
            <a:stretch>
              <a:fillRect/>
            </a:stretch>
          </p:blipFill>
          <p:spPr bwMode="auto">
            <a:xfrm>
              <a:off x="3977394" y="4967084"/>
              <a:ext cx="603534" cy="355601"/>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2" descr="LCTI.gif"/>
            <p:cNvPicPr>
              <a:picLocks noChangeAspect="1" noChangeArrowheads="1"/>
            </p:cNvPicPr>
            <p:nvPr/>
          </p:nvPicPr>
          <p:blipFill>
            <a:blip r:embed="rId23" cstate="print">
              <a:extLst>
                <a:ext uri="{28A0092B-C50C-407E-A947-70E740481C1C}">
                  <a14:useLocalDpi xmlns:a14="http://schemas.microsoft.com/office/drawing/2010/main" val="0"/>
                </a:ext>
              </a:extLst>
            </a:blip>
            <a:srcRect t="9554" b="8023"/>
            <a:stretch>
              <a:fillRect/>
            </a:stretch>
          </p:blipFill>
          <p:spPr bwMode="auto">
            <a:xfrm>
              <a:off x="3125788" y="4953219"/>
              <a:ext cx="699197" cy="351631"/>
            </a:xfrm>
            <a:prstGeom prst="rect">
              <a:avLst/>
            </a:prstGeom>
            <a:noFill/>
            <a:extLst>
              <a:ext uri="{909E8E84-426E-40DD-AFC4-6F175D3DCCD1}">
                <a14:hiddenFill xmlns:a14="http://schemas.microsoft.com/office/drawing/2010/main">
                  <a:solidFill>
                    <a:srgbClr val="FFFFFF"/>
                  </a:solidFill>
                </a14:hiddenFill>
              </a:ext>
            </a:extLst>
          </p:spPr>
        </p:pic>
        <p:pic>
          <p:nvPicPr>
            <p:cNvPr id="2061" name="Picture 22" descr="http://community.mis.temple.edu/andrewperdick/files/2011/04/greater-lehigh-valley-chamber-of-commerce.jpg"/>
            <p:cNvPicPr>
              <a:picLocks noChangeAspect="1" noChangeArrowheads="1"/>
            </p:cNvPicPr>
            <p:nvPr/>
          </p:nvPicPr>
          <p:blipFill>
            <a:blip r:embed="rId24" cstate="print">
              <a:extLst>
                <a:ext uri="{28A0092B-C50C-407E-A947-70E740481C1C}">
                  <a14:useLocalDpi xmlns:a14="http://schemas.microsoft.com/office/drawing/2010/main" val="0"/>
                </a:ext>
              </a:extLst>
            </a:blip>
            <a:srcRect t="19354" b="20430"/>
            <a:stretch>
              <a:fillRect/>
            </a:stretch>
          </p:blipFill>
          <p:spPr bwMode="auto">
            <a:xfrm>
              <a:off x="3824985" y="4532377"/>
              <a:ext cx="715963" cy="318921"/>
            </a:xfrm>
            <a:prstGeom prst="rect">
              <a:avLst/>
            </a:prstGeom>
            <a:noFill/>
            <a:extLst>
              <a:ext uri="{909E8E84-426E-40DD-AFC4-6F175D3DCCD1}">
                <a14:hiddenFill xmlns:a14="http://schemas.microsoft.com/office/drawing/2010/main">
                  <a:solidFill>
                    <a:srgbClr val="FFFFFF"/>
                  </a:solidFill>
                </a14:hiddenFill>
              </a:ext>
            </a:extLst>
          </p:spPr>
        </p:pic>
        <p:pic>
          <p:nvPicPr>
            <p:cNvPr id="2065" name="Picture 10" descr="https://fbcdn-profile-a.akamaihd.net/hprofile-ak-prn2/c80.0.444.444/s160x160/6048_1131547403121_8185435_n.jpg"/>
            <p:cNvPicPr>
              <a:picLocks noChangeAspect="1" noChangeArrowheads="1"/>
            </p:cNvPicPr>
            <p:nvPr/>
          </p:nvPicPr>
          <p:blipFill>
            <a:blip r:embed="rId25" cstate="print">
              <a:extLst>
                <a:ext uri="{28A0092B-C50C-407E-A947-70E740481C1C}">
                  <a14:useLocalDpi xmlns:a14="http://schemas.microsoft.com/office/drawing/2010/main" val="0"/>
                </a:ext>
              </a:extLst>
            </a:blip>
            <a:srcRect t="14444" b="12222"/>
            <a:stretch>
              <a:fillRect/>
            </a:stretch>
          </p:blipFill>
          <p:spPr bwMode="auto">
            <a:xfrm>
              <a:off x="5040658" y="5973583"/>
              <a:ext cx="521942" cy="42849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28" descr="http://upload.wikimedia.org/wikipedia/commons/thumb/a/a5/US-DeptOfLabor-Seal.svg/600px-US-DeptOfLabor-Seal.svg.png"/>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3125788" y="4370444"/>
              <a:ext cx="429521" cy="480854"/>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11"/>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199459" y="5504735"/>
              <a:ext cx="1166296" cy="24021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http://upload.wikimedia.org/wikipedia/commons/thumb/e/e6/US-JobCorps-Logo.svg/528px-US-JobCorps-Logo.svg.png"/>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2630531" y="5409736"/>
              <a:ext cx="354734" cy="430213"/>
            </a:xfrm>
            <a:prstGeom prst="rect">
              <a:avLst/>
            </a:prstGeom>
            <a:noFill/>
            <a:ln>
              <a:noFill/>
            </a:ln>
          </p:spPr>
        </p:pic>
        <p:pic>
          <p:nvPicPr>
            <p:cNvPr id="27" name="Picture 26"/>
            <p:cNvPicPr/>
            <p:nvPr/>
          </p:nvPicPr>
          <p:blipFill>
            <a:blip r:embed="rId29" cstate="print">
              <a:extLst>
                <a:ext uri="{28A0092B-C50C-407E-A947-70E740481C1C}">
                  <a14:useLocalDpi xmlns:a14="http://schemas.microsoft.com/office/drawing/2010/main" val="0"/>
                </a:ext>
              </a:extLst>
            </a:blip>
            <a:stretch>
              <a:fillRect/>
            </a:stretch>
          </p:blipFill>
          <p:spPr>
            <a:xfrm>
              <a:off x="4734045" y="3928376"/>
              <a:ext cx="682625" cy="315238"/>
            </a:xfrm>
            <a:prstGeom prst="rect">
              <a:avLst/>
            </a:prstGeom>
          </p:spPr>
        </p:pic>
        <p:pic>
          <p:nvPicPr>
            <p:cNvPr id="33" name="Picture 7" descr="PA Department of Labor and Industry">
              <a:hlinkClick r:id="rId30"/>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807876" y="3857454"/>
              <a:ext cx="720583" cy="38350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descr="County of Northampton Seal Logo"/>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3043910" y="3784707"/>
              <a:ext cx="517395" cy="456251"/>
            </a:xfrm>
            <a:prstGeom prst="rect">
              <a:avLst/>
            </a:prstGeom>
            <a:noFill/>
            <a:ln>
              <a:noFill/>
            </a:ln>
          </p:spPr>
        </p:pic>
        <p:pic>
          <p:nvPicPr>
            <p:cNvPr id="36" name="Picture 35" descr="http://media.lehighvalleylive.com/breaking-news_impact/photo/lehigh-county-seal-116fd87113f0b0b8.jpg"/>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2300794" y="3759456"/>
              <a:ext cx="523324" cy="481501"/>
            </a:xfrm>
            <a:prstGeom prst="rect">
              <a:avLst/>
            </a:prstGeom>
            <a:noFill/>
            <a:ln>
              <a:noFill/>
            </a:ln>
          </p:spPr>
        </p:pic>
      </p:grpSp>
      <p:sp>
        <p:nvSpPr>
          <p:cNvPr id="40" name="Footer Placeholder 9"/>
          <p:cNvSpPr>
            <a:spLocks noGrp="1"/>
          </p:cNvSpPr>
          <p:nvPr>
            <p:ph type="ftr" sz="quarter" idx="11"/>
          </p:nvPr>
        </p:nvSpPr>
        <p:spPr>
          <a:xfrm>
            <a:off x="152400" y="6583680"/>
            <a:ext cx="2743200" cy="274320"/>
          </a:xfrm>
        </p:spPr>
        <p:txBody>
          <a:bodyPr/>
          <a:lstStyle/>
          <a:p>
            <a:pPr algn="l"/>
            <a:r>
              <a:rPr lang="en-US" dirty="0" smtClean="0"/>
              <a:t>Lehigh Valley Wolf Gang</a:t>
            </a:r>
            <a:endParaRPr lang="en-US" dirty="0"/>
          </a:p>
        </p:txBody>
      </p:sp>
      <p:sp>
        <p:nvSpPr>
          <p:cNvPr id="6" name="TextBox 5"/>
          <p:cNvSpPr txBox="1"/>
          <p:nvPr/>
        </p:nvSpPr>
        <p:spPr>
          <a:xfrm>
            <a:off x="7391400" y="5997222"/>
            <a:ext cx="1752600" cy="369332"/>
          </a:xfrm>
          <a:prstGeom prst="rect">
            <a:avLst/>
          </a:prstGeom>
          <a:noFill/>
        </p:spPr>
        <p:txBody>
          <a:bodyPr wrap="square" rtlCol="0">
            <a:spAutoFit/>
          </a:bodyPr>
          <a:lstStyle/>
          <a:p>
            <a:pPr algn="l" defTabSz="914400" rtl="0">
              <a:spcBef>
                <a:spcPts val="0"/>
              </a:spcBef>
            </a:pPr>
            <a:r>
              <a:rPr lang="en-US" sz="1800" b="0" kern="1200" cap="none" dirty="0" smtClean="0">
                <a:solidFill>
                  <a:srgbClr val="000000"/>
                </a:solidFill>
                <a:latin typeface="Arial Black" panose="020B0A04020102020204" pitchFamily="34" charset="0"/>
                <a:ea typeface="+mn-ea"/>
                <a:cs typeface="+mn-cs"/>
              </a:rPr>
              <a:t>+many more</a:t>
            </a:r>
            <a:endParaRPr lang="en-US" sz="1800" b="0" kern="1200" cap="none" dirty="0">
              <a:solidFill>
                <a:srgbClr val="000000"/>
              </a:solidFill>
              <a:latin typeface="Arial Black" panose="020B0A04020102020204" pitchFamily="34" charset="0"/>
              <a:ea typeface="+mn-ea"/>
              <a:cs typeface="+mn-cs"/>
            </a:endParaRPr>
          </a:p>
        </p:txBody>
      </p:sp>
      <p:pic>
        <p:nvPicPr>
          <p:cNvPr id="1026" name="Picture 2" descr="http://www.wfmz.com/image/view/-/9139128/medRes/1/-/maxh/276/maxw/410/-/rds3lnz/-/united-way-logo.jpg"/>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5949392" y="4387448"/>
            <a:ext cx="632800" cy="35652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4083617" y="2743200"/>
            <a:ext cx="1108751" cy="330618"/>
          </a:xfrm>
          <a:prstGeom prst="rect">
            <a:avLst/>
          </a:prstGeom>
        </p:spPr>
      </p:pic>
      <p:pic>
        <p:nvPicPr>
          <p:cNvPr id="1028" name="Picture 4" descr="LANTA">
            <a:hlinkClick r:id="rId36"/>
          </p:cNvPr>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5105499" y="4363582"/>
            <a:ext cx="650515" cy="35551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uc.pa.gov/portal/server.pt/gateway/PTARGS_0_2_143855_11449_1064308_43/http%253B/pubcontent.state.pa.us/publishedcontent/publish/cop_hhs/dli/dli_images/uc_pa_gov/jobgateway_logo.gif"/>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4076706" y="3219450"/>
            <a:ext cx="1077184" cy="28314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descr="cid:image001.jpg@01D0E71A.84D67EC0"/>
          <p:cNvPicPr/>
          <p:nvPr/>
        </p:nvPicPr>
        <p:blipFill>
          <a:blip r:embed="rId39" r:link="rId40">
            <a:extLst>
              <a:ext uri="{28A0092B-C50C-407E-A947-70E740481C1C}">
                <a14:useLocalDpi xmlns:a14="http://schemas.microsoft.com/office/drawing/2010/main" val="0"/>
              </a:ext>
            </a:extLst>
          </a:blip>
          <a:srcRect/>
          <a:stretch>
            <a:fillRect/>
          </a:stretch>
        </p:blipFill>
        <p:spPr bwMode="auto">
          <a:xfrm>
            <a:off x="5060003" y="4911816"/>
            <a:ext cx="706422" cy="324168"/>
          </a:xfrm>
          <a:prstGeom prst="rect">
            <a:avLst/>
          </a:prstGeom>
          <a:noFill/>
          <a:ln>
            <a:noFill/>
          </a:ln>
        </p:spPr>
      </p:pic>
      <p:pic>
        <p:nvPicPr>
          <p:cNvPr id="44" name="Picture 276" descr="Click Here to Return to Home Page">
            <a:hlinkClick r:id="rId41"/>
          </p:cNvPr>
          <p:cNvPicPr>
            <a:picLocks noChangeAspect="1" noChangeArrowheads="1"/>
          </p:cNvPicPr>
          <p:nvPr/>
        </p:nvPicPr>
        <p:blipFill>
          <a:blip r:embed="rId42" r:link="rId43" cstate="print">
            <a:extLst>
              <a:ext uri="{28A0092B-C50C-407E-A947-70E740481C1C}">
                <a14:useLocalDpi xmlns:a14="http://schemas.microsoft.com/office/drawing/2010/main" val="0"/>
              </a:ext>
            </a:extLst>
          </a:blip>
          <a:srcRect/>
          <a:stretch>
            <a:fillRect/>
          </a:stretch>
        </p:blipFill>
        <p:spPr bwMode="auto">
          <a:xfrm>
            <a:off x="4074173" y="5910945"/>
            <a:ext cx="551849" cy="30351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p:cNvPicPr>
            <a:picLocks noChangeAspect="1"/>
          </p:cNvPicPr>
          <p:nvPr/>
        </p:nvPicPr>
        <p:blipFill>
          <a:blip r:embed="rId44" cstate="print">
            <a:extLst>
              <a:ext uri="{28A0092B-C50C-407E-A947-70E740481C1C}">
                <a14:useLocalDpi xmlns:a14="http://schemas.microsoft.com/office/drawing/2010/main" val="0"/>
              </a:ext>
            </a:extLst>
          </a:blip>
          <a:stretch>
            <a:fillRect/>
          </a:stretch>
        </p:blipFill>
        <p:spPr>
          <a:xfrm>
            <a:off x="115580" y="5186937"/>
            <a:ext cx="875020" cy="875020"/>
          </a:xfrm>
          <a:prstGeom prst="rect">
            <a:avLst/>
          </a:prstGeom>
        </p:spPr>
      </p:pic>
      <p:sp>
        <p:nvSpPr>
          <p:cNvPr id="47" name="TextBox 46"/>
          <p:cNvSpPr txBox="1"/>
          <p:nvPr/>
        </p:nvSpPr>
        <p:spPr>
          <a:xfrm>
            <a:off x="6324600" y="6553200"/>
            <a:ext cx="2757651" cy="307777"/>
          </a:xfrm>
          <a:prstGeom prst="rect">
            <a:avLst/>
          </a:prstGeom>
          <a:noFill/>
        </p:spPr>
        <p:txBody>
          <a:bodyPr wrap="square" rtlCol="0">
            <a:spAutoFit/>
          </a:bodyPr>
          <a:lstStyle/>
          <a:p>
            <a:pPr algn="l" defTabSz="914400" rtl="0">
              <a:spcBef>
                <a:spcPts val="0"/>
              </a:spcBef>
            </a:pPr>
            <a:r>
              <a:rPr lang="en-US" sz="1400" b="0" kern="1200" cap="none" dirty="0" smtClean="0">
                <a:solidFill>
                  <a:srgbClr val="000000"/>
                </a:solidFill>
                <a:latin typeface="Franklin Gothic Book"/>
                <a:ea typeface="+mn-ea"/>
                <a:cs typeface="+mn-cs"/>
              </a:rPr>
              <a:t>October 20, 2015                      5</a:t>
            </a:r>
            <a:endParaRPr lang="en-US" sz="1400" b="0" kern="1200" cap="none" dirty="0">
              <a:solidFill>
                <a:srgbClr val="000000"/>
              </a:solidFill>
              <a:latin typeface="Franklin Gothic Book"/>
              <a:ea typeface="+mn-ea"/>
              <a:cs typeface="+mn-cs"/>
            </a:endParaRPr>
          </a:p>
        </p:txBody>
      </p:sp>
    </p:spTree>
    <p:extLst>
      <p:ext uri="{BB962C8B-B14F-4D97-AF65-F5344CB8AC3E}">
        <p14:creationId xmlns:p14="http://schemas.microsoft.com/office/powerpoint/2010/main" val="27379062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Shape 283"/>
          <p:cNvSpPr/>
          <p:nvPr/>
        </p:nvSpPr>
        <p:spPr>
          <a:xfrm>
            <a:off x="0" y="0"/>
            <a:ext cx="9144000" cy="6033542"/>
          </a:xfrm>
          <a:prstGeom prst="rect">
            <a:avLst/>
          </a:prstGeom>
          <a:solidFill>
            <a:schemeClr val="accent3">
              <a:lumMod val="20000"/>
              <a:lumOff val="80000"/>
            </a:schemeClr>
          </a:solidFill>
          <a:ln w="12700">
            <a:miter lim="400000"/>
          </a:ln>
        </p:spPr>
        <p:txBody>
          <a:bodyPr lIns="0" tIns="0" rIns="0" bIns="0" anchor="ctr"/>
          <a:lstStyle/>
          <a:p>
            <a:pPr lvl="0" algn="l">
              <a:spcBef>
                <a:spcPts val="0"/>
              </a:spcBef>
              <a:defRPr sz="1800" b="0" cap="none">
                <a:solidFill>
                  <a:srgbClr val="000000"/>
                </a:solidFill>
                <a:latin typeface="Calibri"/>
                <a:ea typeface="Calibri"/>
                <a:cs typeface="Calibri"/>
                <a:sym typeface="Calibri"/>
              </a:defRPr>
            </a:pPr>
            <a:endParaRPr/>
          </a:p>
        </p:txBody>
      </p:sp>
      <p:sp>
        <p:nvSpPr>
          <p:cNvPr id="285" name="Shape 285"/>
          <p:cNvSpPr/>
          <p:nvPr/>
        </p:nvSpPr>
        <p:spPr>
          <a:xfrm>
            <a:off x="686719" y="359138"/>
            <a:ext cx="6864008" cy="738664"/>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l">
              <a:defRPr sz="1800" b="0" cap="none">
                <a:solidFill>
                  <a:srgbClr val="000000"/>
                </a:solidFill>
              </a:defRPr>
            </a:pPr>
            <a:r>
              <a:rPr lang="en-US" sz="4800" dirty="0"/>
              <a:t>Tulare County California</a:t>
            </a:r>
            <a:endParaRPr sz="4800" b="1" cap="all" dirty="0">
              <a:solidFill>
                <a:srgbClr val="FFFFFF"/>
              </a:solidFill>
            </a:endParaRPr>
          </a:p>
        </p:txBody>
      </p:sp>
      <p:sp>
        <p:nvSpPr>
          <p:cNvPr id="287" name="Shape 287"/>
          <p:cNvSpPr/>
          <p:nvPr/>
        </p:nvSpPr>
        <p:spPr>
          <a:xfrm>
            <a:off x="4310595" y="1656886"/>
            <a:ext cx="4443861" cy="3921540"/>
          </a:xfrm>
          <a:prstGeom prst="rect">
            <a:avLst/>
          </a:prstGeom>
          <a:ln w="12700">
            <a:miter lim="400000"/>
          </a:ln>
          <a:extLst>
            <a:ext uri="{C572A759-6A51-4108-AA02-DFA0A04FC94B}">
              <ma14:wrappingTextBoxFlag xmlns="" xmlns:ma14="http://schemas.microsoft.com/office/mac/drawingml/2011/main" val="1"/>
            </a:ext>
          </a:extLst>
        </p:spPr>
        <p:txBody>
          <a:bodyPr lIns="45691" tIns="45691" rIns="45691" bIns="45691">
            <a:normAutofit/>
          </a:bodyPr>
          <a:lstStyle/>
          <a:p>
            <a:pPr lvl="0" algn="l" defTabSz="685376">
              <a:spcBef>
                <a:spcPts val="1200"/>
              </a:spcBef>
              <a:defRPr sz="1800" b="0" cap="none">
                <a:solidFill>
                  <a:srgbClr val="000000"/>
                </a:solidFill>
              </a:defRPr>
            </a:pPr>
            <a:endParaRPr lang="en-US" b="1" spc="-31" dirty="0" smtClean="0">
              <a:latin typeface="Arial"/>
              <a:ea typeface="Arial"/>
              <a:cs typeface="Arial"/>
              <a:sym typeface="Arial"/>
            </a:endParaRPr>
          </a:p>
        </p:txBody>
      </p:sp>
      <p:sp>
        <p:nvSpPr>
          <p:cNvPr id="8" name="Shape 284"/>
          <p:cNvSpPr/>
          <p:nvPr/>
        </p:nvSpPr>
        <p:spPr>
          <a:xfrm>
            <a:off x="364021" y="379059"/>
            <a:ext cx="105162" cy="742405"/>
          </a:xfrm>
          <a:prstGeom prst="rect">
            <a:avLst/>
          </a:prstGeom>
          <a:solidFill>
            <a:srgbClr val="F16522"/>
          </a:solidFill>
          <a:ln w="12700">
            <a:miter lim="400000"/>
          </a:ln>
        </p:spPr>
        <p:txBody>
          <a:bodyPr lIns="0" tIns="0" rIns="0" bIns="0" anchor="ctr"/>
          <a:lstStyle/>
          <a:p>
            <a:pPr lvl="0" algn="l">
              <a:spcBef>
                <a:spcPts val="0"/>
              </a:spcBef>
              <a:defRPr sz="2400" b="0" cap="none">
                <a:solidFill>
                  <a:srgbClr val="FFFFFF"/>
                </a:solidFill>
                <a:latin typeface="Calibri"/>
                <a:ea typeface="Calibri"/>
                <a:cs typeface="Calibri"/>
                <a:sym typeface="Calibri"/>
              </a:defRPr>
            </a:pPr>
            <a:endParaRPr/>
          </a:p>
        </p:txBody>
      </p:sp>
      <p:sp>
        <p:nvSpPr>
          <p:cNvPr id="12" name="Shape 285"/>
          <p:cNvSpPr/>
          <p:nvPr/>
        </p:nvSpPr>
        <p:spPr>
          <a:xfrm>
            <a:off x="969831" y="4902141"/>
            <a:ext cx="4986220" cy="738664"/>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l">
              <a:defRPr sz="1800" b="0" cap="none">
                <a:solidFill>
                  <a:srgbClr val="000000"/>
                </a:solidFill>
              </a:defRPr>
            </a:pPr>
            <a:r>
              <a:rPr lang="en-US" sz="4800" b="1" cap="all" spc="500" dirty="0" smtClean="0">
                <a:solidFill>
                  <a:schemeClr val="tx1"/>
                </a:solidFill>
              </a:rPr>
              <a:t>ASKING</a:t>
            </a:r>
            <a:endParaRPr sz="4800" b="1" cap="all" spc="500" dirty="0">
              <a:solidFill>
                <a:schemeClr val="tx1"/>
              </a:solidFill>
            </a:endParaRPr>
          </a:p>
        </p:txBody>
      </p:sp>
      <p:sp>
        <p:nvSpPr>
          <p:cNvPr id="14" name="Shape 285"/>
          <p:cNvSpPr/>
          <p:nvPr/>
        </p:nvSpPr>
        <p:spPr>
          <a:xfrm>
            <a:off x="4946775" y="4896398"/>
            <a:ext cx="4045527" cy="738664"/>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l">
              <a:defRPr sz="1800" b="0" cap="none">
                <a:solidFill>
                  <a:srgbClr val="000000"/>
                </a:solidFill>
              </a:defRPr>
            </a:pPr>
            <a:r>
              <a:rPr lang="en-US" sz="4800" b="1" cap="all" dirty="0" smtClean="0">
                <a:solidFill>
                  <a:schemeClr val="tx1"/>
                </a:solidFill>
              </a:rPr>
              <a:t>Customer</a:t>
            </a:r>
            <a:endParaRPr sz="4800" b="1" cap="all" dirty="0">
              <a:solidFill>
                <a:schemeClr val="tx1"/>
              </a:solidFill>
            </a:endParaRPr>
          </a:p>
        </p:txBody>
      </p:sp>
      <p:sp>
        <p:nvSpPr>
          <p:cNvPr id="3" name="Rectangle 2"/>
          <p:cNvSpPr/>
          <p:nvPr/>
        </p:nvSpPr>
        <p:spPr>
          <a:xfrm>
            <a:off x="3881102" y="5082559"/>
            <a:ext cx="858981" cy="369330"/>
          </a:xfrm>
          <a:prstGeom prst="rect">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3835"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2" name="Rectangle 1"/>
          <p:cNvSpPr/>
          <p:nvPr/>
        </p:nvSpPr>
        <p:spPr>
          <a:xfrm>
            <a:off x="3134820" y="5034898"/>
            <a:ext cx="2351549" cy="461665"/>
          </a:xfrm>
          <a:prstGeom prst="rect">
            <a:avLst/>
          </a:prstGeom>
        </p:spPr>
        <p:txBody>
          <a:bodyPr wrap="square">
            <a:spAutoFit/>
          </a:bodyPr>
          <a:lstStyle/>
          <a:p>
            <a:pPr lvl="0">
              <a:spcBef>
                <a:spcPts val="0"/>
              </a:spcBef>
              <a:defRPr sz="1800" b="0">
                <a:solidFill>
                  <a:srgbClr val="000000"/>
                </a:solidFill>
              </a:defRPr>
            </a:pPr>
            <a:r>
              <a:rPr lang="en-US" sz="2400" kern="1200" dirty="0" smtClean="0">
                <a:solidFill>
                  <a:srgbClr val="FFFFFF"/>
                </a:solidFill>
              </a:rPr>
              <a:t>The</a:t>
            </a:r>
            <a:endParaRPr lang="en-US" sz="4800" kern="1200" dirty="0">
              <a:solidFill>
                <a:srgbClr val="FFFFFF"/>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6271" y="1242693"/>
            <a:ext cx="5908648" cy="3323614"/>
          </a:xfrm>
          <a:prstGeom prst="rect">
            <a:avLst/>
          </a:prstGeom>
        </p:spPr>
      </p:pic>
    </p:spTree>
    <p:extLst>
      <p:ext uri="{BB962C8B-B14F-4D97-AF65-F5344CB8AC3E}">
        <p14:creationId xmlns:p14="http://schemas.microsoft.com/office/powerpoint/2010/main" val="2895525938"/>
      </p:ext>
    </p:extLst>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05600" y="3284383"/>
            <a:ext cx="2393889" cy="2430617"/>
          </a:xfrm>
          <a:prstGeom prst="rect">
            <a:avLst/>
          </a:prstGeom>
        </p:spPr>
      </p:pic>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10400" y="1096144"/>
            <a:ext cx="2136144" cy="2108932"/>
          </a:xfrm>
          <a:prstGeom prst="rect">
            <a:avLst/>
          </a:prstGeom>
        </p:spPr>
      </p:pic>
      <p:pic>
        <p:nvPicPr>
          <p:cNvPr id="39" name="Picture 3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8756" y="792159"/>
            <a:ext cx="2934810" cy="2684480"/>
          </a:xfrm>
          <a:prstGeom prst="rect">
            <a:avLst/>
          </a:prstGeom>
        </p:spPr>
      </p:pic>
      <p:pic>
        <p:nvPicPr>
          <p:cNvPr id="5120" name="Picture 51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510" y="914400"/>
            <a:ext cx="2393889" cy="2438400"/>
          </a:xfrm>
          <a:prstGeom prst="rect">
            <a:avLst/>
          </a:prstGeom>
        </p:spPr>
      </p:pic>
      <p:sp>
        <p:nvSpPr>
          <p:cNvPr id="3" name="Title 1"/>
          <p:cNvSpPr>
            <a:spLocks noGrp="1"/>
          </p:cNvSpPr>
          <p:nvPr>
            <p:ph type="title"/>
          </p:nvPr>
        </p:nvSpPr>
        <p:spPr>
          <a:xfrm>
            <a:off x="0" y="0"/>
            <a:ext cx="9144000" cy="685800"/>
          </a:xfrm>
          <a:ln w="28575">
            <a:solidFill>
              <a:schemeClr val="tx1"/>
            </a:solidFill>
          </a:ln>
        </p:spPr>
        <p:txBody>
          <a:bodyPr/>
          <a:lstStyle/>
          <a:p>
            <a:pPr algn="ctr"/>
            <a:r>
              <a:rPr lang="en-US" sz="3600" b="1" cap="none" dirty="0" smtClean="0">
                <a:latin typeface="Garamond" panose="02020404030301010803" pitchFamily="18" charset="0"/>
              </a:rPr>
              <a:t>Referral Pages to Service Town</a:t>
            </a:r>
            <a:endParaRPr lang="en-US" sz="3600" b="1" cap="none" dirty="0">
              <a:latin typeface="Garamond" panose="02020404030301010803" pitchFamily="18" charset="0"/>
            </a:endParaRPr>
          </a:p>
        </p:txBody>
      </p:sp>
      <p:pic>
        <p:nvPicPr>
          <p:cNvPr id="21" name="Picture 20" descr="Lehigh Carbon.jpg"/>
          <p:cNvPicPr/>
          <p:nvPr/>
        </p:nvPicPr>
        <p:blipFill rotWithShape="1">
          <a:blip r:embed="rId3" cstate="print">
            <a:extLst>
              <a:ext uri="{28A0092B-C50C-407E-A947-70E740481C1C}">
                <a14:useLocalDpi xmlns:a14="http://schemas.microsoft.com/office/drawing/2010/main" val="0"/>
              </a:ext>
            </a:extLst>
          </a:blip>
          <a:srcRect l="7883"/>
          <a:stretch/>
        </p:blipFill>
        <p:spPr bwMode="auto">
          <a:xfrm>
            <a:off x="3124200" y="1841760"/>
            <a:ext cx="842324" cy="292607"/>
          </a:xfrm>
          <a:prstGeom prst="rect">
            <a:avLst/>
          </a:prstGeom>
          <a:noFill/>
          <a:ln>
            <a:noFill/>
          </a:ln>
        </p:spPr>
      </p:pic>
      <p:pic>
        <p:nvPicPr>
          <p:cNvPr id="22" name="Picture 21"/>
          <p:cNvPicPr/>
          <p:nvPr/>
        </p:nvPicPr>
        <p:blipFill>
          <a:blip r:embed="rId4">
            <a:extLst>
              <a:ext uri="{28A0092B-C50C-407E-A947-70E740481C1C}">
                <a14:useLocalDpi xmlns:a14="http://schemas.microsoft.com/office/drawing/2010/main" val="0"/>
              </a:ext>
            </a:extLst>
          </a:blip>
          <a:stretch>
            <a:fillRect/>
          </a:stretch>
        </p:blipFill>
        <p:spPr>
          <a:xfrm>
            <a:off x="7543800" y="2133600"/>
            <a:ext cx="1143000" cy="461638"/>
          </a:xfrm>
          <a:prstGeom prst="rect">
            <a:avLst/>
          </a:prstGeom>
        </p:spPr>
      </p:pic>
      <p:pic>
        <p:nvPicPr>
          <p:cNvPr id="23" name="Picture 22" descr="County of Northampton Seal Logo"/>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85719" y="4501172"/>
            <a:ext cx="604248" cy="541452"/>
          </a:xfrm>
          <a:prstGeom prst="rect">
            <a:avLst/>
          </a:prstGeom>
          <a:noFill/>
          <a:ln>
            <a:noFill/>
          </a:ln>
        </p:spPr>
      </p:pic>
      <p:pic>
        <p:nvPicPr>
          <p:cNvPr id="5126" name="Picture 6" descr="http://www.lehighvalleyfoundation.org/sites/www.lehighvalleyfoundation.org/files/imagecache/220w/logos/The-Literacy-Center-Log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95649" y="2236972"/>
            <a:ext cx="575711" cy="486738"/>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ProJeCt of Easton"/>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483" t="4094" r="48172" b="16474"/>
          <a:stretch/>
        </p:blipFill>
        <p:spPr bwMode="auto">
          <a:xfrm>
            <a:off x="3606161" y="2336328"/>
            <a:ext cx="751993" cy="31545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0919" y="2027936"/>
            <a:ext cx="1023028" cy="294677"/>
          </a:xfrm>
          <a:prstGeom prst="rect">
            <a:avLst/>
          </a:prstGeom>
        </p:spPr>
      </p:pic>
      <p:sp>
        <p:nvSpPr>
          <p:cNvPr id="29" name="TextBox 28"/>
          <p:cNvSpPr txBox="1"/>
          <p:nvPr/>
        </p:nvSpPr>
        <p:spPr>
          <a:xfrm>
            <a:off x="6107600" y="1143000"/>
            <a:ext cx="184731" cy="369332"/>
          </a:xfrm>
          <a:prstGeom prst="rect">
            <a:avLst/>
          </a:prstGeom>
          <a:noFill/>
        </p:spPr>
        <p:txBody>
          <a:bodyPr wrap="none" rtlCol="0">
            <a:spAutoFit/>
          </a:bodyPr>
          <a:lstStyle/>
          <a:p>
            <a:pPr algn="l" defTabSz="914400" rtl="0">
              <a:spcBef>
                <a:spcPts val="0"/>
              </a:spcBef>
            </a:pPr>
            <a:endParaRPr lang="en-US" sz="1800" b="0" kern="1200" cap="none" dirty="0">
              <a:solidFill>
                <a:srgbClr val="000000"/>
              </a:solidFill>
              <a:latin typeface="Franklin Gothic Book"/>
              <a:ea typeface="+mn-ea"/>
              <a:cs typeface="+mn-cs"/>
            </a:endParaRPr>
          </a:p>
        </p:txBody>
      </p:sp>
      <p:sp>
        <p:nvSpPr>
          <p:cNvPr id="31" name="TextBox 30"/>
          <p:cNvSpPr txBox="1"/>
          <p:nvPr/>
        </p:nvSpPr>
        <p:spPr>
          <a:xfrm>
            <a:off x="304801" y="2819400"/>
            <a:ext cx="1833956" cy="430887"/>
          </a:xfrm>
          <a:prstGeom prst="rect">
            <a:avLst/>
          </a:prstGeom>
          <a:noFill/>
        </p:spPr>
        <p:txBody>
          <a:bodyPr wrap="square" rtlCol="0">
            <a:spAutoFit/>
          </a:bodyPr>
          <a:lstStyle/>
          <a:p>
            <a:pPr defTabSz="914400" rtl="0">
              <a:spcBef>
                <a:spcPts val="0"/>
              </a:spcBef>
            </a:pPr>
            <a:r>
              <a:rPr lang="en-US" sz="1100" kern="1200" cap="none" dirty="0" smtClean="0">
                <a:solidFill>
                  <a:srgbClr val="000000"/>
                </a:solidFill>
                <a:latin typeface="Arial Black" panose="020B0A04020102020204" pitchFamily="34" charset="0"/>
                <a:ea typeface="+mn-ea"/>
                <a:cs typeface="+mn-cs"/>
              </a:rPr>
              <a:t>Adult</a:t>
            </a:r>
            <a:r>
              <a:rPr lang="en-US" sz="1100" kern="1200" cap="none" dirty="0">
                <a:solidFill>
                  <a:srgbClr val="000000"/>
                </a:solidFill>
                <a:latin typeface="Arial Black" panose="020B0A04020102020204" pitchFamily="34" charset="0"/>
                <a:ea typeface="+mn-ea"/>
                <a:cs typeface="+mn-cs"/>
              </a:rPr>
              <a:t> </a:t>
            </a:r>
            <a:r>
              <a:rPr lang="en-US" sz="1100" kern="1200" cap="none" dirty="0" smtClean="0">
                <a:solidFill>
                  <a:srgbClr val="000000"/>
                </a:solidFill>
                <a:latin typeface="Arial Black" panose="020B0A04020102020204" pitchFamily="34" charset="0"/>
                <a:ea typeface="+mn-ea"/>
                <a:cs typeface="+mn-cs"/>
              </a:rPr>
              <a:t>and Youth</a:t>
            </a:r>
            <a:br>
              <a:rPr lang="en-US" sz="1100" kern="1200" cap="none" dirty="0" smtClean="0">
                <a:solidFill>
                  <a:srgbClr val="000000"/>
                </a:solidFill>
                <a:latin typeface="Arial Black" panose="020B0A04020102020204" pitchFamily="34" charset="0"/>
                <a:ea typeface="+mn-ea"/>
                <a:cs typeface="+mn-cs"/>
              </a:rPr>
            </a:br>
            <a:r>
              <a:rPr lang="en-US" sz="1100" kern="1200" cap="none" dirty="0" smtClean="0">
                <a:solidFill>
                  <a:srgbClr val="000000"/>
                </a:solidFill>
                <a:latin typeface="Arial Black" panose="020B0A04020102020204" pitchFamily="34" charset="0"/>
                <a:ea typeface="+mn-ea"/>
                <a:cs typeface="+mn-cs"/>
              </a:rPr>
              <a:t>Workforce Services</a:t>
            </a:r>
            <a:endParaRPr lang="en-US" sz="1100" kern="1200" cap="none" dirty="0">
              <a:solidFill>
                <a:srgbClr val="000000"/>
              </a:solidFill>
              <a:latin typeface="Arial Black" panose="020B0A04020102020204" pitchFamily="34" charset="0"/>
              <a:ea typeface="+mn-ea"/>
              <a:cs typeface="+mn-cs"/>
            </a:endParaRPr>
          </a:p>
        </p:txBody>
      </p:sp>
      <p:pic>
        <p:nvPicPr>
          <p:cNvPr id="40" name="Picture 3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08121" y="952702"/>
            <a:ext cx="2520069" cy="2363394"/>
          </a:xfrm>
          <a:prstGeom prst="rect">
            <a:avLst/>
          </a:prstGeom>
        </p:spPr>
      </p:pic>
      <p:pic>
        <p:nvPicPr>
          <p:cNvPr id="42" name="Picture 4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511" y="3316096"/>
            <a:ext cx="2393889" cy="2363394"/>
          </a:xfrm>
          <a:prstGeom prst="rect">
            <a:avLst/>
          </a:prstGeom>
        </p:spPr>
      </p:pic>
      <p:pic>
        <p:nvPicPr>
          <p:cNvPr id="43" name="Picture 4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4311" y="3351606"/>
            <a:ext cx="2393889" cy="2363394"/>
          </a:xfrm>
          <a:prstGeom prst="rect">
            <a:avLst/>
          </a:prstGeom>
        </p:spPr>
      </p:pic>
      <p:pic>
        <p:nvPicPr>
          <p:cNvPr id="44" name="Picture 4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87097" y="3316836"/>
            <a:ext cx="2393889" cy="2363394"/>
          </a:xfrm>
          <a:prstGeom prst="rect">
            <a:avLst/>
          </a:prstGeom>
        </p:spPr>
      </p:pic>
      <p:sp>
        <p:nvSpPr>
          <p:cNvPr id="46" name="TextBox 45"/>
          <p:cNvSpPr txBox="1"/>
          <p:nvPr/>
        </p:nvSpPr>
        <p:spPr>
          <a:xfrm>
            <a:off x="3048000" y="2723710"/>
            <a:ext cx="1066800" cy="600164"/>
          </a:xfrm>
          <a:prstGeom prst="rect">
            <a:avLst/>
          </a:prstGeom>
          <a:noFill/>
        </p:spPr>
        <p:txBody>
          <a:bodyPr wrap="square" rtlCol="0">
            <a:spAutoFit/>
          </a:bodyPr>
          <a:lstStyle/>
          <a:p>
            <a:pPr defTabSz="914400" rtl="0">
              <a:spcBef>
                <a:spcPts val="0"/>
              </a:spcBef>
            </a:pPr>
            <a:r>
              <a:rPr lang="en-US" sz="1100" kern="1200" cap="none" dirty="0" smtClean="0">
                <a:solidFill>
                  <a:srgbClr val="000000"/>
                </a:solidFill>
                <a:latin typeface="Arial Black" panose="020B0A04020102020204" pitchFamily="34" charset="0"/>
                <a:ea typeface="+mn-ea"/>
                <a:cs typeface="+mn-cs"/>
              </a:rPr>
              <a:t>Training Education</a:t>
            </a:r>
          </a:p>
          <a:p>
            <a:pPr defTabSz="914400" rtl="0">
              <a:spcBef>
                <a:spcPts val="0"/>
              </a:spcBef>
            </a:pPr>
            <a:r>
              <a:rPr lang="en-US" sz="1100" kern="1200" cap="none" dirty="0" smtClean="0">
                <a:solidFill>
                  <a:srgbClr val="000000"/>
                </a:solidFill>
                <a:latin typeface="Arial Black" panose="020B0A04020102020204" pitchFamily="34" charset="0"/>
                <a:ea typeface="+mn-ea"/>
                <a:cs typeface="+mn-cs"/>
              </a:rPr>
              <a:t>Literacy</a:t>
            </a:r>
            <a:endParaRPr lang="en-US" sz="1100" kern="1200" cap="none" dirty="0">
              <a:solidFill>
                <a:srgbClr val="000000"/>
              </a:solidFill>
              <a:latin typeface="Arial Black" panose="020B0A04020102020204" pitchFamily="34" charset="0"/>
              <a:ea typeface="+mn-ea"/>
              <a:cs typeface="+mn-cs"/>
            </a:endParaRPr>
          </a:p>
        </p:txBody>
      </p:sp>
      <p:pic>
        <p:nvPicPr>
          <p:cNvPr id="47" name="Picture 46" descr="PA Department of Labor and Industry">
            <a:hlinkClick r:id="rId9"/>
          </p:cNvPr>
          <p:cNvPicPr/>
          <p:nvPr/>
        </p:nvPicPr>
        <p:blipFill>
          <a:blip r:embed="rId10">
            <a:extLst>
              <a:ext uri="{28A0092B-C50C-407E-A947-70E740481C1C}">
                <a14:useLocalDpi xmlns:a14="http://schemas.microsoft.com/office/drawing/2010/main" val="0"/>
              </a:ext>
            </a:extLst>
          </a:blip>
          <a:srcRect/>
          <a:stretch>
            <a:fillRect/>
          </a:stretch>
        </p:blipFill>
        <p:spPr bwMode="auto">
          <a:xfrm>
            <a:off x="5540862" y="1935664"/>
            <a:ext cx="1133475" cy="602615"/>
          </a:xfrm>
          <a:prstGeom prst="rect">
            <a:avLst/>
          </a:prstGeom>
          <a:noFill/>
          <a:ln>
            <a:noFill/>
          </a:ln>
        </p:spPr>
      </p:pic>
      <p:sp>
        <p:nvSpPr>
          <p:cNvPr id="48" name="TextBox 47"/>
          <p:cNvSpPr txBox="1"/>
          <p:nvPr/>
        </p:nvSpPr>
        <p:spPr>
          <a:xfrm>
            <a:off x="5029200" y="2590800"/>
            <a:ext cx="2057400" cy="600164"/>
          </a:xfrm>
          <a:prstGeom prst="rect">
            <a:avLst/>
          </a:prstGeom>
          <a:noFill/>
        </p:spPr>
        <p:txBody>
          <a:bodyPr wrap="square" rtlCol="0">
            <a:spAutoFit/>
          </a:bodyPr>
          <a:lstStyle/>
          <a:p>
            <a:pPr defTabSz="914400" rtl="0">
              <a:spcBef>
                <a:spcPts val="0"/>
              </a:spcBef>
            </a:pPr>
            <a:r>
              <a:rPr lang="en-US" sz="1100" kern="1200" cap="none" dirty="0" smtClean="0">
                <a:solidFill>
                  <a:srgbClr val="000000"/>
                </a:solidFill>
                <a:latin typeface="Arial Black" panose="020B0A04020102020204" pitchFamily="34" charset="0"/>
                <a:ea typeface="+mn-ea"/>
                <a:cs typeface="+mn-cs"/>
              </a:rPr>
              <a:t>Veterans, </a:t>
            </a:r>
            <a:br>
              <a:rPr lang="en-US" sz="1100" kern="1200" cap="none" dirty="0" smtClean="0">
                <a:solidFill>
                  <a:srgbClr val="000000"/>
                </a:solidFill>
                <a:latin typeface="Arial Black" panose="020B0A04020102020204" pitchFamily="34" charset="0"/>
                <a:ea typeface="+mn-ea"/>
                <a:cs typeface="+mn-cs"/>
              </a:rPr>
            </a:br>
            <a:r>
              <a:rPr lang="en-US" sz="1100" kern="1200" cap="none" dirty="0" smtClean="0">
                <a:solidFill>
                  <a:srgbClr val="000000"/>
                </a:solidFill>
                <a:latin typeface="Arial Black" panose="020B0A04020102020204" pitchFamily="34" charset="0"/>
                <a:ea typeface="+mn-ea"/>
                <a:cs typeface="+mn-cs"/>
              </a:rPr>
              <a:t>Unemployment Compensation</a:t>
            </a:r>
            <a:endParaRPr lang="en-US" sz="1100" kern="1200" cap="none" dirty="0">
              <a:solidFill>
                <a:srgbClr val="000000"/>
              </a:solidFill>
              <a:latin typeface="Arial Black" panose="020B0A04020102020204" pitchFamily="34" charset="0"/>
              <a:ea typeface="+mn-ea"/>
              <a:cs typeface="+mn-cs"/>
            </a:endParaRPr>
          </a:p>
        </p:txBody>
      </p:sp>
      <p:sp>
        <p:nvSpPr>
          <p:cNvPr id="49" name="TextBox 48"/>
          <p:cNvSpPr txBox="1"/>
          <p:nvPr/>
        </p:nvSpPr>
        <p:spPr>
          <a:xfrm>
            <a:off x="7328190" y="2667000"/>
            <a:ext cx="1500563" cy="430887"/>
          </a:xfrm>
          <a:prstGeom prst="rect">
            <a:avLst/>
          </a:prstGeom>
          <a:noFill/>
        </p:spPr>
        <p:txBody>
          <a:bodyPr wrap="square" rtlCol="0">
            <a:spAutoFit/>
          </a:bodyPr>
          <a:lstStyle/>
          <a:p>
            <a:pPr defTabSz="914400" rtl="0">
              <a:spcBef>
                <a:spcPts val="0"/>
              </a:spcBef>
            </a:pPr>
            <a:r>
              <a:rPr lang="en-US" sz="1100" kern="1200" cap="none" dirty="0" smtClean="0">
                <a:solidFill>
                  <a:srgbClr val="000000"/>
                </a:solidFill>
                <a:latin typeface="Arial Black" panose="020B0A04020102020204" pitchFamily="34" charset="0"/>
                <a:ea typeface="+mn-ea"/>
                <a:cs typeface="+mn-cs"/>
              </a:rPr>
              <a:t>Vocational </a:t>
            </a:r>
            <a:br>
              <a:rPr lang="en-US" sz="1100" kern="1200" cap="none" dirty="0" smtClean="0">
                <a:solidFill>
                  <a:srgbClr val="000000"/>
                </a:solidFill>
                <a:latin typeface="Arial Black" panose="020B0A04020102020204" pitchFamily="34" charset="0"/>
                <a:ea typeface="+mn-ea"/>
                <a:cs typeface="+mn-cs"/>
              </a:rPr>
            </a:br>
            <a:r>
              <a:rPr lang="en-US" sz="1100" kern="1200" cap="none" dirty="0" smtClean="0">
                <a:solidFill>
                  <a:srgbClr val="000000"/>
                </a:solidFill>
                <a:latin typeface="Arial Black" panose="020B0A04020102020204" pitchFamily="34" charset="0"/>
                <a:ea typeface="+mn-ea"/>
                <a:cs typeface="+mn-cs"/>
              </a:rPr>
              <a:t>Rehab Services</a:t>
            </a:r>
            <a:endParaRPr lang="en-US" sz="1100" kern="1200" cap="none" dirty="0">
              <a:solidFill>
                <a:srgbClr val="000000"/>
              </a:solidFill>
              <a:latin typeface="Arial Black" panose="020B0A04020102020204" pitchFamily="34" charset="0"/>
              <a:ea typeface="+mn-ea"/>
              <a:cs typeface="+mn-cs"/>
            </a:endParaRPr>
          </a:p>
        </p:txBody>
      </p:sp>
      <p:pic>
        <p:nvPicPr>
          <p:cNvPr id="52" name="Picture 51" descr="http://community.mis.temple.edu/andrewperdick/files/2011/04/greater-lehigh-valley-chamber-of-commerce.jpg"/>
          <p:cNvPicPr/>
          <p:nvPr/>
        </p:nvPicPr>
        <p:blipFill>
          <a:blip r:embed="rId11" cstate="print">
            <a:extLst>
              <a:ext uri="{28A0092B-C50C-407E-A947-70E740481C1C}">
                <a14:useLocalDpi xmlns:a14="http://schemas.microsoft.com/office/drawing/2010/main" val="0"/>
              </a:ext>
            </a:extLst>
          </a:blip>
          <a:srcRect t="19354" b="20430"/>
          <a:stretch>
            <a:fillRect/>
          </a:stretch>
        </p:blipFill>
        <p:spPr bwMode="auto">
          <a:xfrm>
            <a:off x="457200" y="4622336"/>
            <a:ext cx="743253" cy="318200"/>
          </a:xfrm>
          <a:prstGeom prst="rect">
            <a:avLst/>
          </a:prstGeom>
          <a:noFill/>
          <a:ln>
            <a:noFill/>
          </a:ln>
        </p:spPr>
      </p:pic>
      <p:pic>
        <p:nvPicPr>
          <p:cNvPr id="53" name="Picture 52" descr="http://www.allentownhousing.org/images/aha_logo.png"/>
          <p:cNvPicPr/>
          <p:nvPr/>
        </p:nvPicPr>
        <p:blipFill>
          <a:blip r:embed="rId12" r:link="rId13" cstate="print">
            <a:extLst>
              <a:ext uri="{28A0092B-C50C-407E-A947-70E740481C1C}">
                <a14:useLocalDpi xmlns:a14="http://schemas.microsoft.com/office/drawing/2010/main" val="0"/>
              </a:ext>
            </a:extLst>
          </a:blip>
          <a:srcRect/>
          <a:stretch>
            <a:fillRect/>
          </a:stretch>
        </p:blipFill>
        <p:spPr bwMode="auto">
          <a:xfrm>
            <a:off x="2800619" y="4591241"/>
            <a:ext cx="533400" cy="361314"/>
          </a:xfrm>
          <a:prstGeom prst="rect">
            <a:avLst/>
          </a:prstGeom>
          <a:noFill/>
          <a:ln>
            <a:noFill/>
          </a:ln>
        </p:spPr>
      </p:pic>
      <p:sp>
        <p:nvSpPr>
          <p:cNvPr id="54" name="TextBox 53"/>
          <p:cNvSpPr txBox="1"/>
          <p:nvPr/>
        </p:nvSpPr>
        <p:spPr>
          <a:xfrm>
            <a:off x="304800" y="5224790"/>
            <a:ext cx="1833956" cy="261610"/>
          </a:xfrm>
          <a:prstGeom prst="rect">
            <a:avLst/>
          </a:prstGeom>
          <a:noFill/>
        </p:spPr>
        <p:txBody>
          <a:bodyPr wrap="square" rtlCol="0">
            <a:spAutoFit/>
          </a:bodyPr>
          <a:lstStyle/>
          <a:p>
            <a:pPr defTabSz="914400" rtl="0">
              <a:spcBef>
                <a:spcPts val="0"/>
              </a:spcBef>
            </a:pPr>
            <a:r>
              <a:rPr lang="en-US" sz="1100" kern="1200" cap="none" dirty="0" smtClean="0">
                <a:solidFill>
                  <a:srgbClr val="000000"/>
                </a:solidFill>
                <a:latin typeface="Arial Black" panose="020B0A04020102020204" pitchFamily="34" charset="0"/>
                <a:ea typeface="+mn-ea"/>
                <a:cs typeface="+mn-cs"/>
              </a:rPr>
              <a:t>Employer Outreach</a:t>
            </a:r>
            <a:endParaRPr lang="en-US" sz="1100" kern="1200" cap="none" dirty="0">
              <a:solidFill>
                <a:srgbClr val="000000"/>
              </a:solidFill>
              <a:latin typeface="Arial Black" panose="020B0A04020102020204" pitchFamily="34" charset="0"/>
              <a:ea typeface="+mn-ea"/>
              <a:cs typeface="+mn-cs"/>
            </a:endParaRPr>
          </a:p>
        </p:txBody>
      </p:sp>
      <p:sp>
        <p:nvSpPr>
          <p:cNvPr id="55" name="TextBox 54"/>
          <p:cNvSpPr txBox="1"/>
          <p:nvPr/>
        </p:nvSpPr>
        <p:spPr>
          <a:xfrm>
            <a:off x="2590800" y="5105400"/>
            <a:ext cx="1638907" cy="430887"/>
          </a:xfrm>
          <a:prstGeom prst="rect">
            <a:avLst/>
          </a:prstGeom>
          <a:noFill/>
        </p:spPr>
        <p:txBody>
          <a:bodyPr wrap="square" rtlCol="0">
            <a:spAutoFit/>
          </a:bodyPr>
          <a:lstStyle/>
          <a:p>
            <a:pPr defTabSz="914400" rtl="0">
              <a:spcBef>
                <a:spcPts val="0"/>
              </a:spcBef>
            </a:pPr>
            <a:r>
              <a:rPr lang="en-US" sz="1100" kern="1200" cap="none" dirty="0" smtClean="0">
                <a:solidFill>
                  <a:srgbClr val="000000"/>
                </a:solidFill>
                <a:latin typeface="Arial Black" panose="020B0A04020102020204" pitchFamily="34" charset="0"/>
                <a:ea typeface="+mn-ea"/>
                <a:cs typeface="+mn-cs"/>
              </a:rPr>
              <a:t>Housing and</a:t>
            </a:r>
            <a:br>
              <a:rPr lang="en-US" sz="1100" kern="1200" cap="none" dirty="0" smtClean="0">
                <a:solidFill>
                  <a:srgbClr val="000000"/>
                </a:solidFill>
                <a:latin typeface="Arial Black" panose="020B0A04020102020204" pitchFamily="34" charset="0"/>
                <a:ea typeface="+mn-ea"/>
                <a:cs typeface="+mn-cs"/>
              </a:rPr>
            </a:br>
            <a:r>
              <a:rPr lang="en-US" sz="1100" kern="1200" cap="none" dirty="0" smtClean="0">
                <a:solidFill>
                  <a:srgbClr val="000000"/>
                </a:solidFill>
                <a:latin typeface="Arial Black" panose="020B0A04020102020204" pitchFamily="34" charset="0"/>
                <a:ea typeface="+mn-ea"/>
                <a:cs typeface="+mn-cs"/>
              </a:rPr>
              <a:t>Transportation</a:t>
            </a:r>
            <a:endParaRPr lang="en-US" sz="1100" kern="1200" cap="none" dirty="0">
              <a:solidFill>
                <a:srgbClr val="000000"/>
              </a:solidFill>
              <a:latin typeface="Arial Black" panose="020B0A04020102020204" pitchFamily="34" charset="0"/>
              <a:ea typeface="+mn-ea"/>
              <a:cs typeface="+mn-cs"/>
            </a:endParaRPr>
          </a:p>
        </p:txBody>
      </p:sp>
      <p:pic>
        <p:nvPicPr>
          <p:cNvPr id="56" name="Picture 55" descr="LCTI.gif"/>
          <p:cNvPicPr/>
          <p:nvPr/>
        </p:nvPicPr>
        <p:blipFill rotWithShape="1">
          <a:blip r:embed="rId14" cstate="print">
            <a:extLst>
              <a:ext uri="{28A0092B-C50C-407E-A947-70E740481C1C}">
                <a14:useLocalDpi xmlns:a14="http://schemas.microsoft.com/office/drawing/2010/main" val="0"/>
              </a:ext>
            </a:extLst>
          </a:blip>
          <a:srcRect t="9554" r="21107" b="18203"/>
          <a:stretch/>
        </p:blipFill>
        <p:spPr bwMode="auto">
          <a:xfrm>
            <a:off x="2486270" y="2897294"/>
            <a:ext cx="617371" cy="307782"/>
          </a:xfrm>
          <a:prstGeom prst="rect">
            <a:avLst/>
          </a:prstGeom>
          <a:noFill/>
          <a:ln>
            <a:noFill/>
          </a:ln>
        </p:spPr>
      </p:pic>
      <p:pic>
        <p:nvPicPr>
          <p:cNvPr id="57" name="Picture 56" descr="http://open-site.org/img/logos/214379.jpg"/>
          <p:cNvPicPr/>
          <p:nvPr/>
        </p:nvPicPr>
        <p:blipFill>
          <a:blip r:embed="rId15" r:link="rId16" cstate="print">
            <a:extLst>
              <a:ext uri="{28A0092B-C50C-407E-A947-70E740481C1C}">
                <a14:useLocalDpi xmlns:a14="http://schemas.microsoft.com/office/drawing/2010/main" val="0"/>
              </a:ext>
            </a:extLst>
          </a:blip>
          <a:srcRect/>
          <a:stretch>
            <a:fillRect/>
          </a:stretch>
        </p:blipFill>
        <p:spPr bwMode="auto">
          <a:xfrm>
            <a:off x="4087177" y="2825270"/>
            <a:ext cx="484823" cy="379806"/>
          </a:xfrm>
          <a:prstGeom prst="rect">
            <a:avLst/>
          </a:prstGeom>
          <a:noFill/>
          <a:ln>
            <a:noFill/>
          </a:ln>
        </p:spPr>
      </p:pic>
      <p:sp>
        <p:nvSpPr>
          <p:cNvPr id="58" name="TextBox 57"/>
          <p:cNvSpPr txBox="1"/>
          <p:nvPr/>
        </p:nvSpPr>
        <p:spPr>
          <a:xfrm>
            <a:off x="7119150" y="5175025"/>
            <a:ext cx="1638907" cy="430887"/>
          </a:xfrm>
          <a:prstGeom prst="rect">
            <a:avLst/>
          </a:prstGeom>
          <a:noFill/>
        </p:spPr>
        <p:txBody>
          <a:bodyPr wrap="square" rtlCol="0">
            <a:spAutoFit/>
          </a:bodyPr>
          <a:lstStyle/>
          <a:p>
            <a:pPr defTabSz="914400" rtl="0">
              <a:spcBef>
                <a:spcPts val="0"/>
              </a:spcBef>
            </a:pPr>
            <a:r>
              <a:rPr lang="en-US" sz="1100" kern="1200" cap="none" dirty="0" smtClean="0">
                <a:solidFill>
                  <a:srgbClr val="000000"/>
                </a:solidFill>
                <a:latin typeface="Arial Black" panose="020B0A04020102020204" pitchFamily="34" charset="0"/>
                <a:ea typeface="+mn-ea"/>
                <a:cs typeface="+mn-cs"/>
              </a:rPr>
              <a:t>Area Agency </a:t>
            </a:r>
            <a:br>
              <a:rPr lang="en-US" sz="1100" kern="1200" cap="none" dirty="0" smtClean="0">
                <a:solidFill>
                  <a:srgbClr val="000000"/>
                </a:solidFill>
                <a:latin typeface="Arial Black" panose="020B0A04020102020204" pitchFamily="34" charset="0"/>
                <a:ea typeface="+mn-ea"/>
                <a:cs typeface="+mn-cs"/>
              </a:rPr>
            </a:br>
            <a:r>
              <a:rPr lang="en-US" sz="1100" kern="1200" cap="none" dirty="0" smtClean="0">
                <a:solidFill>
                  <a:srgbClr val="000000"/>
                </a:solidFill>
                <a:latin typeface="Arial Black" panose="020B0A04020102020204" pitchFamily="34" charset="0"/>
                <a:ea typeface="+mn-ea"/>
                <a:cs typeface="+mn-cs"/>
              </a:rPr>
              <a:t>on Aging</a:t>
            </a:r>
            <a:endParaRPr lang="en-US" sz="1100" kern="1200" cap="none" dirty="0">
              <a:solidFill>
                <a:srgbClr val="000000"/>
              </a:solidFill>
              <a:latin typeface="Arial Black" panose="020B0A04020102020204" pitchFamily="34" charset="0"/>
              <a:ea typeface="+mn-ea"/>
              <a:cs typeface="+mn-cs"/>
            </a:endParaRPr>
          </a:p>
        </p:txBody>
      </p:sp>
      <p:pic>
        <p:nvPicPr>
          <p:cNvPr id="60" name="Picture 59" descr="http://ema.lehighcounty.org/Portals/7/lcSeal.png"/>
          <p:cNvPicPr/>
          <p:nvPr/>
        </p:nvPicPr>
        <p:blipFill>
          <a:blip r:embed="rId17" r:link="rId18" cstate="print">
            <a:extLst>
              <a:ext uri="{28A0092B-C50C-407E-A947-70E740481C1C}">
                <a14:useLocalDpi xmlns:a14="http://schemas.microsoft.com/office/drawing/2010/main" val="0"/>
              </a:ext>
            </a:extLst>
          </a:blip>
          <a:srcRect/>
          <a:stretch>
            <a:fillRect/>
          </a:stretch>
        </p:blipFill>
        <p:spPr bwMode="auto">
          <a:xfrm>
            <a:off x="8048106" y="4491875"/>
            <a:ext cx="551178" cy="544830"/>
          </a:xfrm>
          <a:prstGeom prst="rect">
            <a:avLst/>
          </a:prstGeom>
          <a:noFill/>
          <a:ln>
            <a:noFill/>
          </a:ln>
        </p:spPr>
      </p:pic>
      <p:sp>
        <p:nvSpPr>
          <p:cNvPr id="62" name="TextBox 61"/>
          <p:cNvSpPr txBox="1"/>
          <p:nvPr/>
        </p:nvSpPr>
        <p:spPr>
          <a:xfrm>
            <a:off x="4867536" y="5175025"/>
            <a:ext cx="1638907" cy="430887"/>
          </a:xfrm>
          <a:prstGeom prst="rect">
            <a:avLst/>
          </a:prstGeom>
          <a:noFill/>
        </p:spPr>
        <p:txBody>
          <a:bodyPr wrap="square" rtlCol="0">
            <a:spAutoFit/>
          </a:bodyPr>
          <a:lstStyle/>
          <a:p>
            <a:pPr defTabSz="914400" rtl="0">
              <a:spcBef>
                <a:spcPts val="0"/>
              </a:spcBef>
            </a:pPr>
            <a:r>
              <a:rPr lang="en-US" sz="1100" kern="1200" cap="none" dirty="0" smtClean="0">
                <a:solidFill>
                  <a:srgbClr val="000000"/>
                </a:solidFill>
                <a:latin typeface="Arial Black" panose="020B0A04020102020204" pitchFamily="34" charset="0"/>
                <a:ea typeface="+mn-ea"/>
                <a:cs typeface="+mn-cs"/>
              </a:rPr>
              <a:t>Community Outreach</a:t>
            </a:r>
            <a:endParaRPr lang="en-US" sz="1100" kern="1200" cap="none" dirty="0">
              <a:solidFill>
                <a:srgbClr val="000000"/>
              </a:solidFill>
              <a:latin typeface="Arial Black" panose="020B0A04020102020204" pitchFamily="34" charset="0"/>
              <a:ea typeface="+mn-ea"/>
              <a:cs typeface="+mn-cs"/>
            </a:endParaRPr>
          </a:p>
        </p:txBody>
      </p:sp>
      <p:sp>
        <p:nvSpPr>
          <p:cNvPr id="38" name="Footer Placeholder 9"/>
          <p:cNvSpPr>
            <a:spLocks noGrp="1"/>
          </p:cNvSpPr>
          <p:nvPr>
            <p:ph type="ftr" sz="quarter" idx="11"/>
          </p:nvPr>
        </p:nvSpPr>
        <p:spPr>
          <a:xfrm>
            <a:off x="152400" y="6583680"/>
            <a:ext cx="2743200" cy="274320"/>
          </a:xfrm>
        </p:spPr>
        <p:txBody>
          <a:bodyPr/>
          <a:lstStyle/>
          <a:p>
            <a:pPr algn="l"/>
            <a:r>
              <a:rPr lang="en-US" dirty="0" smtClean="0"/>
              <a:t>Lehigh Valley Wolf Gang</a:t>
            </a:r>
            <a:endParaRPr lang="en-US" dirty="0"/>
          </a:p>
        </p:txBody>
      </p:sp>
      <p:sp>
        <p:nvSpPr>
          <p:cNvPr id="63" name="TextBox 62"/>
          <p:cNvSpPr txBox="1"/>
          <p:nvPr/>
        </p:nvSpPr>
        <p:spPr>
          <a:xfrm>
            <a:off x="2997439" y="5791200"/>
            <a:ext cx="5715000" cy="769441"/>
          </a:xfrm>
          <a:prstGeom prst="rect">
            <a:avLst/>
          </a:prstGeom>
          <a:noFill/>
        </p:spPr>
        <p:txBody>
          <a:bodyPr wrap="square" rtlCol="0">
            <a:spAutoFit/>
          </a:bodyPr>
          <a:lstStyle/>
          <a:p>
            <a:pPr defTabSz="914400" rtl="0">
              <a:spcBef>
                <a:spcPts val="0"/>
              </a:spcBef>
            </a:pPr>
            <a:r>
              <a:rPr lang="en-US" sz="2200" kern="1200" cap="none" dirty="0" smtClean="0">
                <a:solidFill>
                  <a:srgbClr val="000000"/>
                </a:solidFill>
                <a:latin typeface="Arial Black" panose="020B0A04020102020204" pitchFamily="34" charset="0"/>
                <a:ea typeface="+mn-ea"/>
                <a:cs typeface="Arial" panose="020B0604020202020204" pitchFamily="34" charset="0"/>
              </a:rPr>
              <a:t>Each organization has the ability to edit its services descriptions</a:t>
            </a:r>
            <a:endParaRPr lang="en-US" sz="2200" kern="1200" cap="none" dirty="0">
              <a:solidFill>
                <a:srgbClr val="000000"/>
              </a:solidFill>
              <a:latin typeface="Arial Black" panose="020B0A04020102020204" pitchFamily="34" charset="0"/>
              <a:ea typeface="+mn-ea"/>
              <a:cs typeface="Arial" panose="020B0604020202020204" pitchFamily="34" charset="0"/>
            </a:endParaRPr>
          </a:p>
        </p:txBody>
      </p:sp>
      <p:pic>
        <p:nvPicPr>
          <p:cNvPr id="61" name="Picture 6" descr="http://www.uc.pa.gov/portal/server.pt/gateway/PTARGS_0_2_143855_11449_1064308_43/http%253B/pubcontent.state.pa.us/publishedcontent/publish/cop_hhs/dli/dli_images/uc_pa_gov/jobgateway_logo.gif"/>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76763" y="2494056"/>
            <a:ext cx="1077184" cy="283146"/>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4" descr="LANTA">
            <a:hlinkClick r:id="rId20"/>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3464285" y="4585020"/>
            <a:ext cx="650515" cy="355515"/>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5" descr="cid:image001.jpg@01D0E71A.84D67EC0"/>
          <p:cNvPicPr/>
          <p:nvPr/>
        </p:nvPicPr>
        <p:blipFill>
          <a:blip r:embed="rId22" r:link="rId23">
            <a:extLst>
              <a:ext uri="{28A0092B-C50C-407E-A947-70E740481C1C}">
                <a14:useLocalDpi xmlns:a14="http://schemas.microsoft.com/office/drawing/2010/main" val="0"/>
              </a:ext>
            </a:extLst>
          </a:blip>
          <a:srcRect/>
          <a:stretch>
            <a:fillRect/>
          </a:stretch>
        </p:blipFill>
        <p:spPr bwMode="auto">
          <a:xfrm>
            <a:off x="4989445" y="4638516"/>
            <a:ext cx="706422" cy="340348"/>
          </a:xfrm>
          <a:prstGeom prst="rect">
            <a:avLst/>
          </a:prstGeom>
          <a:noFill/>
          <a:ln>
            <a:noFill/>
          </a:ln>
        </p:spPr>
      </p:pic>
      <p:pic>
        <p:nvPicPr>
          <p:cNvPr id="67" name="Picture 2" descr="http://www.wfmz.com/image/view/-/9139128/medRes/1/-/maxh/276/maxw/410/-/rds3lnz/-/united-way-logo.jp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854939" y="4622335"/>
            <a:ext cx="632800" cy="356529"/>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7"/>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295400" y="5678180"/>
            <a:ext cx="875020" cy="875020"/>
          </a:xfrm>
          <a:prstGeom prst="rect">
            <a:avLst/>
          </a:prstGeom>
        </p:spPr>
      </p:pic>
      <p:pic>
        <p:nvPicPr>
          <p:cNvPr id="69" name="Picture 25" descr="http://media.lehighvalleylive.com/allentown_impact/photo/10926941-small.jpg"/>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490398" y="4521741"/>
            <a:ext cx="485023" cy="55771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19310676">
            <a:off x="-133516" y="414024"/>
            <a:ext cx="1678665" cy="523220"/>
          </a:xfrm>
          <a:prstGeom prst="rect">
            <a:avLst/>
          </a:prstGeom>
          <a:noFill/>
          <a:ln>
            <a:noFill/>
          </a:ln>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defTabSz="914400" rtl="0">
              <a:spcBef>
                <a:spcPts val="0"/>
              </a:spcBef>
            </a:pPr>
            <a:r>
              <a:rPr lang="en-US" sz="2800" kern="1200" cap="none" spc="50" dirty="0" smtClean="0">
                <a:ln w="11430">
                  <a:solidFill>
                    <a:srgbClr val="FF0000"/>
                  </a:solidFill>
                </a:ln>
                <a:gradFill>
                  <a:gsLst>
                    <a:gs pos="25000">
                      <a:srgbClr val="F96A1B">
                        <a:satMod val="155000"/>
                      </a:srgbClr>
                    </a:gs>
                    <a:gs pos="100000">
                      <a:srgbClr val="F96A1B">
                        <a:shade val="45000"/>
                        <a:satMod val="165000"/>
                      </a:srgbClr>
                    </a:gs>
                  </a:gsLst>
                  <a:lin ang="5400000"/>
                </a:gradFill>
                <a:latin typeface="Arial Black" panose="020B0A04020102020204" pitchFamily="34" charset="0"/>
                <a:ea typeface="+mn-ea"/>
                <a:cs typeface="+mn-cs"/>
              </a:rPr>
              <a:t>Sample</a:t>
            </a:r>
            <a:endParaRPr lang="en-US" sz="2800" kern="1200" cap="none" spc="50" dirty="0">
              <a:ln w="11430">
                <a:solidFill>
                  <a:srgbClr val="FF0000"/>
                </a:solidFill>
              </a:ln>
              <a:gradFill>
                <a:gsLst>
                  <a:gs pos="25000">
                    <a:srgbClr val="F96A1B">
                      <a:satMod val="155000"/>
                    </a:srgbClr>
                  </a:gs>
                  <a:gs pos="100000">
                    <a:srgbClr val="F96A1B">
                      <a:shade val="45000"/>
                      <a:satMod val="165000"/>
                    </a:srgbClr>
                  </a:gs>
                </a:gsLst>
                <a:lin ang="5400000"/>
              </a:gradFill>
              <a:latin typeface="Arial Black" panose="020B0A04020102020204" pitchFamily="34" charset="0"/>
              <a:ea typeface="+mn-ea"/>
              <a:cs typeface="+mn-cs"/>
            </a:endParaRPr>
          </a:p>
        </p:txBody>
      </p:sp>
      <p:sp>
        <p:nvSpPr>
          <p:cNvPr id="70" name="TextBox 69"/>
          <p:cNvSpPr txBox="1"/>
          <p:nvPr/>
        </p:nvSpPr>
        <p:spPr>
          <a:xfrm>
            <a:off x="6324600" y="6550223"/>
            <a:ext cx="2757651" cy="307777"/>
          </a:xfrm>
          <a:prstGeom prst="rect">
            <a:avLst/>
          </a:prstGeom>
          <a:noFill/>
        </p:spPr>
        <p:txBody>
          <a:bodyPr wrap="square" rtlCol="0">
            <a:spAutoFit/>
          </a:bodyPr>
          <a:lstStyle/>
          <a:p>
            <a:pPr algn="l" defTabSz="914400" rtl="0">
              <a:spcBef>
                <a:spcPts val="0"/>
              </a:spcBef>
            </a:pPr>
            <a:r>
              <a:rPr lang="en-US" sz="1400" b="0" kern="1200" cap="none" dirty="0" smtClean="0">
                <a:solidFill>
                  <a:srgbClr val="000000"/>
                </a:solidFill>
                <a:latin typeface="Franklin Gothic Book"/>
                <a:ea typeface="+mn-ea"/>
                <a:cs typeface="+mn-cs"/>
              </a:rPr>
              <a:t>October 20, 2015                      6</a:t>
            </a:r>
            <a:endParaRPr lang="en-US" sz="1400" b="0" kern="1200" cap="none" dirty="0">
              <a:solidFill>
                <a:srgbClr val="000000"/>
              </a:solidFill>
              <a:latin typeface="Franklin Gothic Book"/>
              <a:ea typeface="+mn-ea"/>
              <a:cs typeface="+mn-cs"/>
            </a:endParaRPr>
          </a:p>
        </p:txBody>
      </p:sp>
    </p:spTree>
    <p:extLst>
      <p:ext uri="{BB962C8B-B14F-4D97-AF65-F5344CB8AC3E}">
        <p14:creationId xmlns:p14="http://schemas.microsoft.com/office/powerpoint/2010/main" val="345863883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a:ln w="28575">
            <a:solidFill>
              <a:schemeClr val="tx1"/>
            </a:solidFill>
          </a:ln>
        </p:spPr>
        <p:txBody>
          <a:bodyPr/>
          <a:lstStyle/>
          <a:p>
            <a:pPr algn="ctr"/>
            <a:r>
              <a:rPr lang="en-US" sz="3600" b="1" cap="none" dirty="0" smtClean="0">
                <a:latin typeface="Garamond" panose="02020404030301010803" pitchFamily="18" charset="0"/>
              </a:rPr>
              <a:t>ServiceTown Cart</a:t>
            </a:r>
            <a:endParaRPr lang="en-US" sz="3600" b="1" cap="none" dirty="0">
              <a:latin typeface="Garamond" panose="02020404030301010803" pitchFamily="18" charset="0"/>
            </a:endParaRPr>
          </a:p>
        </p:txBody>
      </p:sp>
      <p:grpSp>
        <p:nvGrpSpPr>
          <p:cNvPr id="24" name="Group 23"/>
          <p:cNvGrpSpPr/>
          <p:nvPr/>
        </p:nvGrpSpPr>
        <p:grpSpPr>
          <a:xfrm>
            <a:off x="633274" y="914400"/>
            <a:ext cx="7596326" cy="4801715"/>
            <a:chOff x="1319074" y="1524000"/>
            <a:chExt cx="7596326" cy="4801715"/>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9074" y="1524000"/>
              <a:ext cx="5791200" cy="4801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3547924" y="1611868"/>
              <a:ext cx="5367476" cy="3703344"/>
              <a:chOff x="3547924" y="1611868"/>
              <a:chExt cx="5367476" cy="3703344"/>
            </a:xfrm>
          </p:grpSpPr>
          <p:cxnSp>
            <p:nvCxnSpPr>
              <p:cNvPr id="6" name="Straight Arrow Connector 5"/>
              <p:cNvCxnSpPr/>
              <p:nvPr/>
            </p:nvCxnSpPr>
            <p:spPr>
              <a:xfrm flipH="1" flipV="1">
                <a:off x="4941094" y="2299453"/>
                <a:ext cx="1002506" cy="1492792"/>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10" name="Straight Arrow Connector 9"/>
              <p:cNvCxnSpPr/>
              <p:nvPr/>
            </p:nvCxnSpPr>
            <p:spPr>
              <a:xfrm flipV="1">
                <a:off x="5943600" y="2484119"/>
                <a:ext cx="963597" cy="1325881"/>
              </a:xfrm>
              <a:prstGeom prst="straightConnector1">
                <a:avLst/>
              </a:prstGeom>
              <a:ln w="2857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5905500" y="2590800"/>
                <a:ext cx="38100" cy="121920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5965794" y="3276600"/>
                <a:ext cx="1273206" cy="515648"/>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flipV="1">
                <a:off x="5029200" y="3066365"/>
                <a:ext cx="909640" cy="743635"/>
              </a:xfrm>
              <a:prstGeom prst="straightConnector1">
                <a:avLst/>
              </a:prstGeom>
              <a:ln w="28575">
                <a:solidFill>
                  <a:schemeClr val="accent4"/>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6004957" y="3810000"/>
                <a:ext cx="1105317" cy="105699"/>
              </a:xfrm>
              <a:prstGeom prst="straightConnector1">
                <a:avLst/>
              </a:prstGeom>
              <a:ln w="28575">
                <a:solidFill>
                  <a:srgbClr val="000099"/>
                </a:solidFill>
                <a:tailEnd type="arrow"/>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3547924" y="1981200"/>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rtl="0">
                  <a:spcBef>
                    <a:spcPts val="0"/>
                  </a:spcBef>
                </a:pPr>
                <a:endParaRPr lang="en-US" sz="1800" b="0" kern="1200" cap="none" dirty="0">
                  <a:solidFill>
                    <a:srgbClr val="FFFFFF"/>
                  </a:solidFill>
                </a:endParaRPr>
              </a:p>
            </p:txBody>
          </p:sp>
          <p:sp>
            <p:nvSpPr>
              <p:cNvPr id="27" name="Oval 26"/>
              <p:cNvSpPr/>
              <p:nvPr/>
            </p:nvSpPr>
            <p:spPr>
              <a:xfrm>
                <a:off x="3776524" y="1981200"/>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rtl="0">
                  <a:spcBef>
                    <a:spcPts val="0"/>
                  </a:spcBef>
                </a:pPr>
                <a:endParaRPr lang="en-US" sz="1800" b="0" kern="1200" cap="none" dirty="0">
                  <a:solidFill>
                    <a:srgbClr val="FFFFFF"/>
                  </a:solidFill>
                </a:endParaRPr>
              </a:p>
            </p:txBody>
          </p:sp>
          <p:sp>
            <p:nvSpPr>
              <p:cNvPr id="28" name="Arc 27"/>
              <p:cNvSpPr/>
              <p:nvPr/>
            </p:nvSpPr>
            <p:spPr>
              <a:xfrm flipV="1">
                <a:off x="3547924" y="2484119"/>
                <a:ext cx="266700" cy="45719"/>
              </a:xfrm>
              <a:prstGeom prst="arc">
                <a:avLst/>
              </a:prstGeom>
              <a:solidFill>
                <a:schemeClr val="tx1"/>
              </a:solidFill>
            </p:spPr>
            <p:style>
              <a:lnRef idx="1">
                <a:schemeClr val="accent1"/>
              </a:lnRef>
              <a:fillRef idx="0">
                <a:schemeClr val="accent1"/>
              </a:fillRef>
              <a:effectRef idx="0">
                <a:schemeClr val="accent1"/>
              </a:effectRef>
              <a:fontRef idx="minor">
                <a:schemeClr val="tx1"/>
              </a:fontRef>
            </p:style>
            <p:txBody>
              <a:bodyPr rtlCol="0" anchor="ctr"/>
              <a:lstStyle/>
              <a:p>
                <a:pPr defTabSz="914400" rtl="0">
                  <a:spcBef>
                    <a:spcPts val="0"/>
                  </a:spcBef>
                </a:pPr>
                <a:endParaRPr lang="en-US" sz="1800" b="0" kern="1200" cap="none" dirty="0">
                  <a:solidFill>
                    <a:srgbClr val="000000"/>
                  </a:solidFill>
                </a:endParaRPr>
              </a:p>
            </p:txBody>
          </p:sp>
          <p:sp>
            <p:nvSpPr>
              <p:cNvPr id="37" name="TextBox 36"/>
              <p:cNvSpPr txBox="1"/>
              <p:nvPr/>
            </p:nvSpPr>
            <p:spPr>
              <a:xfrm>
                <a:off x="4248150" y="2743200"/>
                <a:ext cx="933450" cy="369332"/>
              </a:xfrm>
              <a:prstGeom prst="rect">
                <a:avLst/>
              </a:prstGeom>
              <a:noFill/>
            </p:spPr>
            <p:txBody>
              <a:bodyPr wrap="square" rtlCol="0">
                <a:spAutoFit/>
              </a:bodyPr>
              <a:lstStyle/>
              <a:p>
                <a:pPr algn="l" defTabSz="914400" rtl="0">
                  <a:spcBef>
                    <a:spcPts val="0"/>
                  </a:spcBef>
                </a:pPr>
                <a:r>
                  <a:rPr lang="en-US" sz="1800" kern="1200" cap="none" dirty="0" smtClean="0">
                    <a:solidFill>
                      <a:srgbClr val="F96A1B"/>
                    </a:solidFill>
                    <a:latin typeface="Franklin Gothic Book"/>
                    <a:ea typeface="+mn-ea"/>
                    <a:cs typeface="+mn-cs"/>
                  </a:rPr>
                  <a:t>Literacy</a:t>
                </a:r>
                <a:endParaRPr lang="en-US" sz="1800" kern="1200" cap="none" dirty="0">
                  <a:solidFill>
                    <a:srgbClr val="F96A1B"/>
                  </a:solidFill>
                  <a:latin typeface="Franklin Gothic Book"/>
                  <a:ea typeface="+mn-ea"/>
                  <a:cs typeface="+mn-cs"/>
                </a:endParaRPr>
              </a:p>
            </p:txBody>
          </p:sp>
          <p:sp>
            <p:nvSpPr>
              <p:cNvPr id="38" name="TextBox 37"/>
              <p:cNvSpPr txBox="1"/>
              <p:nvPr/>
            </p:nvSpPr>
            <p:spPr>
              <a:xfrm>
                <a:off x="4419600" y="1981200"/>
                <a:ext cx="1219200" cy="369332"/>
              </a:xfrm>
              <a:prstGeom prst="rect">
                <a:avLst/>
              </a:prstGeom>
              <a:noFill/>
            </p:spPr>
            <p:txBody>
              <a:bodyPr wrap="square" rtlCol="0">
                <a:spAutoFit/>
              </a:bodyPr>
              <a:lstStyle/>
              <a:p>
                <a:pPr algn="l" defTabSz="914400" rtl="0">
                  <a:spcBef>
                    <a:spcPts val="0"/>
                  </a:spcBef>
                </a:pPr>
                <a:r>
                  <a:rPr lang="en-US" sz="1800" kern="1200" cap="none" dirty="0" smtClean="0">
                    <a:solidFill>
                      <a:srgbClr val="F96A1B"/>
                    </a:solidFill>
                    <a:latin typeface="Franklin Gothic Book"/>
                    <a:ea typeface="+mn-ea"/>
                    <a:cs typeface="+mn-cs"/>
                  </a:rPr>
                  <a:t>Education</a:t>
                </a:r>
                <a:endParaRPr lang="en-US" sz="1800" kern="1200" cap="none" dirty="0">
                  <a:solidFill>
                    <a:srgbClr val="F96A1B"/>
                  </a:solidFill>
                  <a:latin typeface="Franklin Gothic Book"/>
                  <a:ea typeface="+mn-ea"/>
                  <a:cs typeface="+mn-cs"/>
                </a:endParaRPr>
              </a:p>
            </p:txBody>
          </p:sp>
          <p:sp>
            <p:nvSpPr>
              <p:cNvPr id="39" name="TextBox 38"/>
              <p:cNvSpPr txBox="1"/>
              <p:nvPr/>
            </p:nvSpPr>
            <p:spPr>
              <a:xfrm>
                <a:off x="5486400" y="2299453"/>
                <a:ext cx="1037115" cy="369332"/>
              </a:xfrm>
              <a:prstGeom prst="rect">
                <a:avLst/>
              </a:prstGeom>
              <a:noFill/>
            </p:spPr>
            <p:txBody>
              <a:bodyPr wrap="square" rtlCol="0">
                <a:spAutoFit/>
              </a:bodyPr>
              <a:lstStyle/>
              <a:p>
                <a:pPr algn="l" defTabSz="914400" rtl="0">
                  <a:spcBef>
                    <a:spcPts val="0"/>
                  </a:spcBef>
                </a:pPr>
                <a:r>
                  <a:rPr lang="en-US" sz="1800" kern="1200" cap="none" dirty="0" smtClean="0">
                    <a:solidFill>
                      <a:srgbClr val="F96A1B"/>
                    </a:solidFill>
                    <a:latin typeface="Franklin Gothic Book"/>
                    <a:ea typeface="+mn-ea"/>
                    <a:cs typeface="+mn-cs"/>
                  </a:rPr>
                  <a:t>Training</a:t>
                </a:r>
                <a:endParaRPr lang="en-US" sz="1800" kern="1200" cap="none" dirty="0">
                  <a:solidFill>
                    <a:srgbClr val="F96A1B"/>
                  </a:solidFill>
                  <a:latin typeface="Franklin Gothic Book"/>
                  <a:ea typeface="+mn-ea"/>
                  <a:cs typeface="+mn-cs"/>
                </a:endParaRPr>
              </a:p>
            </p:txBody>
          </p:sp>
          <p:sp>
            <p:nvSpPr>
              <p:cNvPr id="42" name="TextBox 41"/>
              <p:cNvSpPr txBox="1"/>
              <p:nvPr/>
            </p:nvSpPr>
            <p:spPr>
              <a:xfrm>
                <a:off x="6677024" y="2176496"/>
                <a:ext cx="1476375" cy="369332"/>
              </a:xfrm>
              <a:prstGeom prst="rect">
                <a:avLst/>
              </a:prstGeom>
              <a:noFill/>
            </p:spPr>
            <p:txBody>
              <a:bodyPr wrap="square" rtlCol="0">
                <a:spAutoFit/>
              </a:bodyPr>
              <a:lstStyle/>
              <a:p>
                <a:pPr algn="l" defTabSz="914400" rtl="0">
                  <a:spcBef>
                    <a:spcPts val="0"/>
                  </a:spcBef>
                </a:pPr>
                <a:r>
                  <a:rPr lang="en-US" sz="1800" kern="1200" cap="none" dirty="0" smtClean="0">
                    <a:solidFill>
                      <a:srgbClr val="F96A1B"/>
                    </a:solidFill>
                    <a:latin typeface="Franklin Gothic Book"/>
                    <a:ea typeface="+mn-ea"/>
                    <a:cs typeface="+mn-cs"/>
                  </a:rPr>
                  <a:t>Employment</a:t>
                </a:r>
                <a:endParaRPr lang="en-US" sz="1800" kern="1200" cap="none" dirty="0">
                  <a:solidFill>
                    <a:srgbClr val="F96A1B"/>
                  </a:solidFill>
                  <a:latin typeface="Franklin Gothic Book"/>
                  <a:ea typeface="+mn-ea"/>
                  <a:cs typeface="+mn-cs"/>
                </a:endParaRPr>
              </a:p>
            </p:txBody>
          </p:sp>
          <p:sp>
            <p:nvSpPr>
              <p:cNvPr id="43" name="TextBox 42"/>
              <p:cNvSpPr txBox="1"/>
              <p:nvPr/>
            </p:nvSpPr>
            <p:spPr>
              <a:xfrm>
                <a:off x="6934200" y="3059668"/>
                <a:ext cx="1905000" cy="646331"/>
              </a:xfrm>
              <a:prstGeom prst="rect">
                <a:avLst/>
              </a:prstGeom>
              <a:noFill/>
            </p:spPr>
            <p:txBody>
              <a:bodyPr wrap="square" rtlCol="0">
                <a:spAutoFit/>
              </a:bodyPr>
              <a:lstStyle/>
              <a:p>
                <a:pPr defTabSz="914400" rtl="0">
                  <a:spcBef>
                    <a:spcPts val="0"/>
                  </a:spcBef>
                </a:pPr>
                <a:r>
                  <a:rPr lang="en-US" sz="1800" kern="1200" cap="none" dirty="0" smtClean="0">
                    <a:solidFill>
                      <a:srgbClr val="F96A1B"/>
                    </a:solidFill>
                    <a:latin typeface="Franklin Gothic Book"/>
                    <a:ea typeface="+mn-ea"/>
                    <a:cs typeface="+mn-cs"/>
                  </a:rPr>
                  <a:t>Vocational </a:t>
                </a:r>
                <a:br>
                  <a:rPr lang="en-US" sz="1800" kern="1200" cap="none" dirty="0" smtClean="0">
                    <a:solidFill>
                      <a:srgbClr val="F96A1B"/>
                    </a:solidFill>
                    <a:latin typeface="Franklin Gothic Book"/>
                    <a:ea typeface="+mn-ea"/>
                    <a:cs typeface="+mn-cs"/>
                  </a:rPr>
                </a:br>
                <a:r>
                  <a:rPr lang="en-US" sz="1800" kern="1200" cap="none" dirty="0" smtClean="0">
                    <a:solidFill>
                      <a:srgbClr val="F96A1B"/>
                    </a:solidFill>
                    <a:latin typeface="Franklin Gothic Book"/>
                    <a:ea typeface="+mn-ea"/>
                    <a:cs typeface="+mn-cs"/>
                  </a:rPr>
                  <a:t>Rehab Services</a:t>
                </a:r>
                <a:endParaRPr lang="en-US" sz="1800" kern="1200" cap="none" dirty="0">
                  <a:solidFill>
                    <a:srgbClr val="F96A1B"/>
                  </a:solidFill>
                  <a:latin typeface="Franklin Gothic Book"/>
                  <a:ea typeface="+mn-ea"/>
                  <a:cs typeface="+mn-cs"/>
                </a:endParaRPr>
              </a:p>
            </p:txBody>
          </p:sp>
          <p:sp>
            <p:nvSpPr>
              <p:cNvPr id="46" name="TextBox 45"/>
              <p:cNvSpPr txBox="1"/>
              <p:nvPr/>
            </p:nvSpPr>
            <p:spPr>
              <a:xfrm>
                <a:off x="7036293" y="3698232"/>
                <a:ext cx="1828800" cy="646331"/>
              </a:xfrm>
              <a:prstGeom prst="rect">
                <a:avLst/>
              </a:prstGeom>
              <a:noFill/>
            </p:spPr>
            <p:txBody>
              <a:bodyPr wrap="square" rtlCol="0">
                <a:spAutoFit/>
              </a:bodyPr>
              <a:lstStyle/>
              <a:p>
                <a:pPr algn="l" defTabSz="914400" rtl="0">
                  <a:spcBef>
                    <a:spcPts val="0"/>
                  </a:spcBef>
                </a:pPr>
                <a:r>
                  <a:rPr lang="en-US" sz="1800" kern="1200" cap="none" dirty="0" smtClean="0">
                    <a:solidFill>
                      <a:srgbClr val="F96A1B"/>
                    </a:solidFill>
                    <a:latin typeface="Franklin Gothic Book"/>
                    <a:ea typeface="+mn-ea"/>
                    <a:cs typeface="+mn-cs"/>
                  </a:rPr>
                  <a:t>Unemployment Compensation</a:t>
                </a:r>
                <a:endParaRPr lang="en-US" sz="1800" kern="1200" cap="none" dirty="0">
                  <a:solidFill>
                    <a:srgbClr val="F96A1B"/>
                  </a:solidFill>
                  <a:latin typeface="Franklin Gothic Book"/>
                  <a:ea typeface="+mn-ea"/>
                  <a:cs typeface="+mn-cs"/>
                </a:endParaRPr>
              </a:p>
            </p:txBody>
          </p:sp>
          <p:cxnSp>
            <p:nvCxnSpPr>
              <p:cNvPr id="60" name="Straight Arrow Connector 59"/>
              <p:cNvCxnSpPr/>
              <p:nvPr/>
            </p:nvCxnSpPr>
            <p:spPr>
              <a:xfrm>
                <a:off x="5965794" y="3810000"/>
                <a:ext cx="1070499" cy="798902"/>
              </a:xfrm>
              <a:prstGeom prst="straightConnector1">
                <a:avLst/>
              </a:prstGeom>
              <a:ln w="28575">
                <a:solidFill>
                  <a:srgbClr val="00CC99"/>
                </a:solidFill>
                <a:tailEnd type="arrow"/>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6972300" y="4391882"/>
                <a:ext cx="1943100" cy="923330"/>
              </a:xfrm>
              <a:prstGeom prst="rect">
                <a:avLst/>
              </a:prstGeom>
              <a:noFill/>
            </p:spPr>
            <p:txBody>
              <a:bodyPr wrap="square" rtlCol="0">
                <a:spAutoFit/>
              </a:bodyPr>
              <a:lstStyle/>
              <a:p>
                <a:pPr algn="l" defTabSz="914400" rtl="0">
                  <a:spcBef>
                    <a:spcPts val="0"/>
                  </a:spcBef>
                </a:pPr>
                <a:r>
                  <a:rPr lang="en-US" sz="1800" b="0" kern="1200" cap="none" dirty="0" smtClean="0">
                    <a:solidFill>
                      <a:srgbClr val="F96A1B"/>
                    </a:solidFill>
                    <a:latin typeface="Franklin Gothic Book"/>
                    <a:ea typeface="+mn-ea"/>
                    <a:cs typeface="+mn-cs"/>
                  </a:rPr>
                  <a:t>110</a:t>
                </a:r>
                <a:r>
                  <a:rPr lang="en-US" sz="1800" b="0" kern="1200" cap="none" dirty="0" smtClean="0">
                    <a:solidFill>
                      <a:srgbClr val="000000"/>
                    </a:solidFill>
                    <a:latin typeface="Franklin Gothic Book"/>
                    <a:ea typeface="+mn-ea"/>
                    <a:cs typeface="+mn-cs"/>
                  </a:rPr>
                  <a:t> </a:t>
                </a:r>
                <a:r>
                  <a:rPr lang="en-US" sz="1800" kern="1200" cap="none" dirty="0" smtClean="0">
                    <a:solidFill>
                      <a:srgbClr val="F96A1B"/>
                    </a:solidFill>
                    <a:latin typeface="Franklin Gothic Book"/>
                    <a:ea typeface="+mn-ea"/>
                    <a:cs typeface="+mn-cs"/>
                  </a:rPr>
                  <a:t>additional community based organizations</a:t>
                </a:r>
                <a:endParaRPr lang="en-US" sz="1800" kern="1200" cap="none" dirty="0">
                  <a:solidFill>
                    <a:srgbClr val="F96A1B"/>
                  </a:solidFill>
                  <a:latin typeface="Franklin Gothic Book"/>
                  <a:ea typeface="+mn-ea"/>
                  <a:cs typeface="+mn-cs"/>
                </a:endParaRPr>
              </a:p>
            </p:txBody>
          </p:sp>
          <p:cxnSp>
            <p:nvCxnSpPr>
              <p:cNvPr id="7" name="Straight Arrow Connector 6"/>
              <p:cNvCxnSpPr/>
              <p:nvPr/>
            </p:nvCxnSpPr>
            <p:spPr>
              <a:xfrm flipV="1">
                <a:off x="6004957" y="2819400"/>
                <a:ext cx="1234043" cy="94362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7186474" y="2634734"/>
                <a:ext cx="1728926" cy="369332"/>
              </a:xfrm>
              <a:prstGeom prst="rect">
                <a:avLst/>
              </a:prstGeom>
              <a:noFill/>
            </p:spPr>
            <p:txBody>
              <a:bodyPr wrap="square" rtlCol="0">
                <a:spAutoFit/>
              </a:bodyPr>
              <a:lstStyle/>
              <a:p>
                <a:pPr algn="l" defTabSz="914400" rtl="0">
                  <a:spcBef>
                    <a:spcPts val="0"/>
                  </a:spcBef>
                </a:pPr>
                <a:r>
                  <a:rPr lang="en-US" sz="1800" kern="1200" cap="none" dirty="0" smtClean="0">
                    <a:solidFill>
                      <a:srgbClr val="F96A1B"/>
                    </a:solidFill>
                    <a:latin typeface="Franklin Gothic Book"/>
                    <a:ea typeface="+mn-ea"/>
                    <a:cs typeface="+mn-cs"/>
                  </a:rPr>
                  <a:t>Transportation</a:t>
                </a:r>
                <a:endParaRPr lang="en-US" sz="1800" kern="1200" cap="none" dirty="0">
                  <a:solidFill>
                    <a:srgbClr val="F96A1B"/>
                  </a:solidFill>
                  <a:latin typeface="Franklin Gothic Book"/>
                  <a:ea typeface="+mn-ea"/>
                  <a:cs typeface="+mn-cs"/>
                </a:endParaRPr>
              </a:p>
            </p:txBody>
          </p:sp>
          <p:cxnSp>
            <p:nvCxnSpPr>
              <p:cNvPr id="21" name="Straight Arrow Connector 20"/>
              <p:cNvCxnSpPr/>
              <p:nvPr/>
            </p:nvCxnSpPr>
            <p:spPr>
              <a:xfrm flipV="1">
                <a:off x="5965794" y="2019300"/>
                <a:ext cx="711230" cy="1686699"/>
              </a:xfrm>
              <a:prstGeom prst="straightConnector1">
                <a:avLst/>
              </a:prstGeom>
              <a:ln w="28575">
                <a:solidFill>
                  <a:schemeClr val="accent5">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6196011" y="1611868"/>
                <a:ext cx="1219200" cy="369332"/>
              </a:xfrm>
              <a:prstGeom prst="rect">
                <a:avLst/>
              </a:prstGeom>
              <a:noFill/>
            </p:spPr>
            <p:txBody>
              <a:bodyPr wrap="square" rtlCol="0">
                <a:spAutoFit/>
              </a:bodyPr>
              <a:lstStyle/>
              <a:p>
                <a:pPr algn="l" defTabSz="914400" rtl="0">
                  <a:spcBef>
                    <a:spcPts val="0"/>
                  </a:spcBef>
                </a:pPr>
                <a:r>
                  <a:rPr lang="en-US" sz="1800" kern="1200" cap="none" dirty="0" smtClean="0">
                    <a:solidFill>
                      <a:srgbClr val="F96A1B"/>
                    </a:solidFill>
                    <a:latin typeface="Franklin Gothic Book"/>
                    <a:ea typeface="+mn-ea"/>
                    <a:cs typeface="+mn-cs"/>
                  </a:rPr>
                  <a:t>Housing</a:t>
                </a:r>
                <a:endParaRPr lang="en-US" sz="1800" kern="1200" cap="none" dirty="0">
                  <a:solidFill>
                    <a:srgbClr val="F96A1B"/>
                  </a:solidFill>
                  <a:latin typeface="Franklin Gothic Book"/>
                  <a:ea typeface="+mn-ea"/>
                  <a:cs typeface="+mn-cs"/>
                </a:endParaRPr>
              </a:p>
            </p:txBody>
          </p:sp>
        </p:grpSp>
      </p:grpSp>
      <p:sp>
        <p:nvSpPr>
          <p:cNvPr id="41" name="Footer Placeholder 9"/>
          <p:cNvSpPr>
            <a:spLocks noGrp="1"/>
          </p:cNvSpPr>
          <p:nvPr>
            <p:ph type="ftr" sz="quarter" idx="11"/>
          </p:nvPr>
        </p:nvSpPr>
        <p:spPr>
          <a:xfrm>
            <a:off x="152400" y="6583680"/>
            <a:ext cx="2743200" cy="274320"/>
          </a:xfrm>
        </p:spPr>
        <p:txBody>
          <a:bodyPr/>
          <a:lstStyle/>
          <a:p>
            <a:pPr algn="l"/>
            <a:r>
              <a:rPr lang="en-US" dirty="0" smtClean="0"/>
              <a:t>Lehigh Valley Wolf Gang</a:t>
            </a:r>
            <a:endParaRPr lang="en-US" dirty="0"/>
          </a:p>
        </p:txBody>
      </p:sp>
      <p:sp>
        <p:nvSpPr>
          <p:cNvPr id="4" name="TextBox 3"/>
          <p:cNvSpPr txBox="1"/>
          <p:nvPr/>
        </p:nvSpPr>
        <p:spPr>
          <a:xfrm>
            <a:off x="4016982" y="5862935"/>
            <a:ext cx="4365018" cy="461665"/>
          </a:xfrm>
          <a:prstGeom prst="rect">
            <a:avLst/>
          </a:prstGeom>
          <a:noFill/>
        </p:spPr>
        <p:txBody>
          <a:bodyPr wrap="square" rtlCol="0">
            <a:spAutoFit/>
          </a:bodyPr>
          <a:lstStyle/>
          <a:p>
            <a:pPr algn="l" defTabSz="914400" rtl="0">
              <a:spcBef>
                <a:spcPts val="0"/>
              </a:spcBef>
            </a:pPr>
            <a:r>
              <a:rPr lang="en-US" sz="2400" kern="1200" cap="none" dirty="0" smtClean="0">
                <a:solidFill>
                  <a:srgbClr val="000000"/>
                </a:solidFill>
                <a:latin typeface="Arial Black" panose="020B0A04020102020204" pitchFamily="34" charset="0"/>
                <a:ea typeface="+mn-ea"/>
                <a:cs typeface="+mn-cs"/>
              </a:rPr>
              <a:t>Select/Unselect Options</a:t>
            </a:r>
            <a:endParaRPr lang="en-US" sz="2400" kern="1200" cap="none" dirty="0">
              <a:solidFill>
                <a:srgbClr val="000000"/>
              </a:solidFill>
              <a:latin typeface="Arial Black" panose="020B0A04020102020204" pitchFamily="34" charset="0"/>
              <a:ea typeface="+mn-ea"/>
              <a:cs typeface="+mn-cs"/>
            </a:endParaRPr>
          </a:p>
        </p:txBody>
      </p:sp>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600" y="5655522"/>
            <a:ext cx="875020" cy="875020"/>
          </a:xfrm>
          <a:prstGeom prst="rect">
            <a:avLst/>
          </a:prstGeom>
        </p:spPr>
      </p:pic>
      <p:sp>
        <p:nvSpPr>
          <p:cNvPr id="33" name="TextBox 32"/>
          <p:cNvSpPr txBox="1"/>
          <p:nvPr/>
        </p:nvSpPr>
        <p:spPr>
          <a:xfrm>
            <a:off x="6324600" y="6550223"/>
            <a:ext cx="2757651" cy="307777"/>
          </a:xfrm>
          <a:prstGeom prst="rect">
            <a:avLst/>
          </a:prstGeom>
          <a:noFill/>
        </p:spPr>
        <p:txBody>
          <a:bodyPr wrap="square" rtlCol="0">
            <a:spAutoFit/>
          </a:bodyPr>
          <a:lstStyle/>
          <a:p>
            <a:pPr algn="l" defTabSz="914400" rtl="0">
              <a:spcBef>
                <a:spcPts val="0"/>
              </a:spcBef>
            </a:pPr>
            <a:r>
              <a:rPr lang="en-US" sz="1400" b="0" kern="1200" cap="none" dirty="0" smtClean="0">
                <a:solidFill>
                  <a:srgbClr val="000000"/>
                </a:solidFill>
                <a:latin typeface="Franklin Gothic Book"/>
                <a:ea typeface="+mn-ea"/>
                <a:cs typeface="+mn-cs"/>
              </a:rPr>
              <a:t>October 20, 2015                      7</a:t>
            </a:r>
            <a:endParaRPr lang="en-US" sz="1400" b="0" kern="1200" cap="none" dirty="0">
              <a:solidFill>
                <a:srgbClr val="000000"/>
              </a:solidFill>
              <a:latin typeface="Franklin Gothic Book"/>
              <a:ea typeface="+mn-ea"/>
              <a:cs typeface="+mn-cs"/>
            </a:endParaRPr>
          </a:p>
        </p:txBody>
      </p:sp>
    </p:spTree>
    <p:extLst>
      <p:ext uri="{BB962C8B-B14F-4D97-AF65-F5344CB8AC3E}">
        <p14:creationId xmlns:p14="http://schemas.microsoft.com/office/powerpoint/2010/main" val="198906875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8190" y="693290"/>
            <a:ext cx="6211809" cy="4335910"/>
          </a:xfrm>
          <a:prstGeom prst="rect">
            <a:avLst/>
          </a:prstGeom>
          <a:ln w="76200">
            <a:solidFill>
              <a:srgbClr val="006699"/>
            </a:solidFill>
          </a:ln>
        </p:spPr>
      </p:pic>
      <p:sp>
        <p:nvSpPr>
          <p:cNvPr id="3" name="Title 1"/>
          <p:cNvSpPr txBox="1">
            <a:spLocks/>
          </p:cNvSpPr>
          <p:nvPr/>
        </p:nvSpPr>
        <p:spPr>
          <a:xfrm>
            <a:off x="0" y="0"/>
            <a:ext cx="9144000" cy="646759"/>
          </a:xfrm>
          <a:prstGeom prst="rect">
            <a:avLst/>
          </a:prstGeom>
          <a:ln w="28575">
            <a:solidFill>
              <a:schemeClr val="tx1"/>
            </a:solidFill>
          </a:ln>
        </p:spPr>
        <p:txBody>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ctr"/>
            <a:r>
              <a:rPr lang="en-US" cap="none" dirty="0" smtClean="0">
                <a:solidFill>
                  <a:srgbClr val="000000"/>
                </a:solidFill>
                <a:latin typeface="Garamond" panose="02020404030301010803" pitchFamily="18" charset="0"/>
              </a:rPr>
              <a:t>ServiceTown Assessment: On-line, by phone, in person</a:t>
            </a:r>
            <a:endParaRPr lang="en-US" cap="none" dirty="0">
              <a:solidFill>
                <a:srgbClr val="000000"/>
              </a:solidFill>
              <a:latin typeface="Garamond" panose="02020404030301010803" pitchFamily="18" charset="0"/>
            </a:endParaRPr>
          </a:p>
        </p:txBody>
      </p:sp>
      <p:sp>
        <p:nvSpPr>
          <p:cNvPr id="5" name="TextBox 4"/>
          <p:cNvSpPr txBox="1"/>
          <p:nvPr/>
        </p:nvSpPr>
        <p:spPr>
          <a:xfrm>
            <a:off x="2667000" y="5271198"/>
            <a:ext cx="6629401" cy="769441"/>
          </a:xfrm>
          <a:prstGeom prst="rect">
            <a:avLst/>
          </a:prstGeom>
          <a:noFill/>
        </p:spPr>
        <p:txBody>
          <a:bodyPr wrap="square" rtlCol="0">
            <a:spAutoFit/>
          </a:bodyPr>
          <a:lstStyle/>
          <a:p>
            <a:pPr defTabSz="914400" rtl="0">
              <a:spcBef>
                <a:spcPts val="0"/>
              </a:spcBef>
            </a:pPr>
            <a:r>
              <a:rPr lang="en-US" sz="2200" kern="1200" cap="none" dirty="0" smtClean="0">
                <a:solidFill>
                  <a:srgbClr val="000000"/>
                </a:solidFill>
                <a:latin typeface="Arial Black" panose="020B0A04020102020204" pitchFamily="34" charset="0"/>
                <a:ea typeface="+mn-ea"/>
                <a:cs typeface="+mn-cs"/>
              </a:rPr>
              <a:t>Series of pre-eligibility questions to </a:t>
            </a:r>
          </a:p>
          <a:p>
            <a:pPr defTabSz="914400" rtl="0">
              <a:spcBef>
                <a:spcPts val="0"/>
              </a:spcBef>
            </a:pPr>
            <a:r>
              <a:rPr lang="en-US" sz="2200" kern="1200" cap="none" dirty="0" smtClean="0">
                <a:solidFill>
                  <a:srgbClr val="000000"/>
                </a:solidFill>
                <a:latin typeface="Arial Black" panose="020B0A04020102020204" pitchFamily="34" charset="0"/>
                <a:ea typeface="+mn-ea"/>
                <a:cs typeface="+mn-cs"/>
              </a:rPr>
              <a:t>determine services and referral options</a:t>
            </a:r>
            <a:endParaRPr lang="en-US" sz="2200" kern="1200" cap="none" dirty="0">
              <a:solidFill>
                <a:srgbClr val="000000"/>
              </a:solidFill>
              <a:latin typeface="Arial Black" panose="020B0A04020102020204" pitchFamily="34" charset="0"/>
              <a:ea typeface="+mn-ea"/>
              <a:cs typeface="+mn-cs"/>
            </a:endParaRPr>
          </a:p>
        </p:txBody>
      </p:sp>
      <p:sp>
        <p:nvSpPr>
          <p:cNvPr id="10" name="Footer Placeholder 9"/>
          <p:cNvSpPr>
            <a:spLocks noGrp="1"/>
          </p:cNvSpPr>
          <p:nvPr>
            <p:ph type="ftr" sz="quarter" idx="11"/>
          </p:nvPr>
        </p:nvSpPr>
        <p:spPr>
          <a:xfrm>
            <a:off x="152400" y="6583680"/>
            <a:ext cx="2743200" cy="274320"/>
          </a:xfrm>
        </p:spPr>
        <p:txBody>
          <a:bodyPr/>
          <a:lstStyle/>
          <a:p>
            <a:pPr algn="l"/>
            <a:r>
              <a:rPr lang="en-US" dirty="0" smtClean="0"/>
              <a:t>Lehigh Valley Wolf Gang</a:t>
            </a:r>
            <a:endParaRPr lang="en-US" dirty="0"/>
          </a:p>
        </p:txBody>
      </p:sp>
      <p:sp>
        <p:nvSpPr>
          <p:cNvPr id="4" name="TextBox 3"/>
          <p:cNvSpPr txBox="1"/>
          <p:nvPr/>
        </p:nvSpPr>
        <p:spPr>
          <a:xfrm>
            <a:off x="5791199" y="1948590"/>
            <a:ext cx="1752601" cy="1077218"/>
          </a:xfrm>
          <a:prstGeom prst="rect">
            <a:avLst/>
          </a:prstGeom>
          <a:noFill/>
        </p:spPr>
        <p:txBody>
          <a:bodyPr wrap="square" rtlCol="0">
            <a:spAutoFit/>
          </a:bodyPr>
          <a:lstStyle/>
          <a:p>
            <a:pPr defTabSz="914400" rtl="0">
              <a:spcBef>
                <a:spcPts val="0"/>
              </a:spcBef>
            </a:pPr>
            <a:r>
              <a:rPr lang="en-US" sz="1600" kern="1200" cap="none" dirty="0" smtClean="0">
                <a:solidFill>
                  <a:srgbClr val="FF0000"/>
                </a:solidFill>
                <a:latin typeface="Arial Black" panose="020B0A04020102020204" pitchFamily="34" charset="0"/>
                <a:ea typeface="+mn-ea"/>
                <a:cs typeface="+mn-cs"/>
              </a:rPr>
              <a:t>Diagnostic assessment </a:t>
            </a:r>
            <a:br>
              <a:rPr lang="en-US" sz="1600" kern="1200" cap="none" dirty="0" smtClean="0">
                <a:solidFill>
                  <a:srgbClr val="FF0000"/>
                </a:solidFill>
                <a:latin typeface="Arial Black" panose="020B0A04020102020204" pitchFamily="34" charset="0"/>
                <a:ea typeface="+mn-ea"/>
                <a:cs typeface="+mn-cs"/>
              </a:rPr>
            </a:br>
            <a:r>
              <a:rPr lang="en-US" sz="1600" kern="1200" cap="none" dirty="0" smtClean="0">
                <a:solidFill>
                  <a:srgbClr val="FF0000"/>
                </a:solidFill>
                <a:latin typeface="Arial Black" panose="020B0A04020102020204" pitchFamily="34" charset="0"/>
                <a:ea typeface="+mn-ea"/>
                <a:cs typeface="+mn-cs"/>
              </a:rPr>
              <a:t>tool under construction</a:t>
            </a:r>
            <a:endParaRPr lang="en-US" sz="1600" kern="1200" cap="none" dirty="0">
              <a:solidFill>
                <a:srgbClr val="FF0000"/>
              </a:solidFill>
              <a:latin typeface="Franklin Gothic Book"/>
              <a:ea typeface="+mn-ea"/>
              <a:cs typeface="+mn-cs"/>
            </a:endParaRPr>
          </a:p>
        </p:txBody>
      </p:sp>
      <p:pic>
        <p:nvPicPr>
          <p:cNvPr id="6146" name="Picture 2" descr="http://tradesmeninsights.files.wordpress.com/2010/12/construc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0073" y="2971800"/>
            <a:ext cx="1331327" cy="177510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1600" y="5655522"/>
            <a:ext cx="875020" cy="875020"/>
          </a:xfrm>
          <a:prstGeom prst="rect">
            <a:avLst/>
          </a:prstGeom>
        </p:spPr>
      </p:pic>
      <p:sp>
        <p:nvSpPr>
          <p:cNvPr id="7" name="Rectangle 6"/>
          <p:cNvSpPr/>
          <p:nvPr/>
        </p:nvSpPr>
        <p:spPr>
          <a:xfrm>
            <a:off x="-1828800" y="321899"/>
            <a:ext cx="9906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rtl="0">
              <a:spcBef>
                <a:spcPts val="0"/>
              </a:spcBef>
            </a:pPr>
            <a:endParaRPr lang="en-US" sz="1800" b="0" kern="1200" cap="none" dirty="0">
              <a:solidFill>
                <a:srgbClr val="FFFFFF"/>
              </a:solidFill>
            </a:endParaRPr>
          </a:p>
        </p:txBody>
      </p:sp>
      <p:sp>
        <p:nvSpPr>
          <p:cNvPr id="19" name="Rectangle 18"/>
          <p:cNvSpPr/>
          <p:nvPr/>
        </p:nvSpPr>
        <p:spPr>
          <a:xfrm>
            <a:off x="2923343" y="3886200"/>
            <a:ext cx="641966"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rtl="0">
              <a:spcBef>
                <a:spcPts val="0"/>
              </a:spcBef>
            </a:pPr>
            <a:endParaRPr lang="en-US" sz="1800" b="0" kern="1200" cap="none" dirty="0">
              <a:solidFill>
                <a:srgbClr val="FFFFFF"/>
              </a:solidFill>
            </a:endParaRPr>
          </a:p>
        </p:txBody>
      </p:sp>
      <p:pic>
        <p:nvPicPr>
          <p:cNvPr id="27" name="Picture 26"/>
          <p:cNvPicPr/>
          <p:nvPr/>
        </p:nvPicPr>
        <p:blipFill rotWithShape="1">
          <a:blip r:embed="rId5">
            <a:extLst>
              <a:ext uri="{28A0092B-C50C-407E-A947-70E740481C1C}">
                <a14:useLocalDpi xmlns:a14="http://schemas.microsoft.com/office/drawing/2010/main" val="0"/>
              </a:ext>
            </a:extLst>
          </a:blip>
          <a:srcRect l="4050" t="89414" r="64192" b="5221"/>
          <a:stretch/>
        </p:blipFill>
        <p:spPr>
          <a:xfrm>
            <a:off x="1600200" y="4768215"/>
            <a:ext cx="1893756" cy="260985"/>
          </a:xfrm>
          <a:prstGeom prst="rect">
            <a:avLst/>
          </a:prstGeom>
        </p:spPr>
      </p:pic>
      <p:sp>
        <p:nvSpPr>
          <p:cNvPr id="31" name="TextBox 30"/>
          <p:cNvSpPr txBox="1"/>
          <p:nvPr/>
        </p:nvSpPr>
        <p:spPr>
          <a:xfrm>
            <a:off x="6324600" y="6550223"/>
            <a:ext cx="2757651" cy="307777"/>
          </a:xfrm>
          <a:prstGeom prst="rect">
            <a:avLst/>
          </a:prstGeom>
          <a:noFill/>
        </p:spPr>
        <p:txBody>
          <a:bodyPr wrap="square" rtlCol="0">
            <a:spAutoFit/>
          </a:bodyPr>
          <a:lstStyle/>
          <a:p>
            <a:pPr algn="l" defTabSz="914400" rtl="0">
              <a:spcBef>
                <a:spcPts val="0"/>
              </a:spcBef>
            </a:pPr>
            <a:r>
              <a:rPr lang="en-US" sz="1400" b="0" kern="1200" cap="none" dirty="0" smtClean="0">
                <a:solidFill>
                  <a:srgbClr val="000000"/>
                </a:solidFill>
                <a:latin typeface="Franklin Gothic Book"/>
                <a:ea typeface="+mn-ea"/>
                <a:cs typeface="+mn-cs"/>
              </a:rPr>
              <a:t>October 20, 2015                      8</a:t>
            </a:r>
            <a:endParaRPr lang="en-US" sz="1400" b="0" kern="1200" cap="none" dirty="0">
              <a:solidFill>
                <a:srgbClr val="000000"/>
              </a:solidFill>
              <a:latin typeface="Franklin Gothic Book"/>
              <a:ea typeface="+mn-ea"/>
              <a:cs typeface="+mn-cs"/>
            </a:endParaRPr>
          </a:p>
        </p:txBody>
      </p:sp>
    </p:spTree>
    <p:extLst>
      <p:ext uri="{BB962C8B-B14F-4D97-AF65-F5344CB8AC3E}">
        <p14:creationId xmlns:p14="http://schemas.microsoft.com/office/powerpoint/2010/main" val="285048147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685800"/>
          </a:xfrm>
          <a:ln w="28575">
            <a:solidFill>
              <a:schemeClr val="tx1"/>
            </a:solidFill>
          </a:ln>
        </p:spPr>
        <p:txBody>
          <a:bodyPr/>
          <a:lstStyle/>
          <a:p>
            <a:pPr algn="ctr"/>
            <a:r>
              <a:rPr lang="en-US" sz="3600" b="1" cap="none" dirty="0" smtClean="0">
                <a:latin typeface="Garamond" panose="02020404030301010803" pitchFamily="18" charset="0"/>
              </a:rPr>
              <a:t>ServiceTown Check Out Summary</a:t>
            </a:r>
            <a:endParaRPr lang="en-US" sz="3600" b="1" cap="none" dirty="0">
              <a:latin typeface="Garamond" panose="02020404030301010803" pitchFamily="18" charset="0"/>
            </a:endParaRPr>
          </a:p>
        </p:txBody>
      </p:sp>
      <p:graphicFrame>
        <p:nvGraphicFramePr>
          <p:cNvPr id="47" name="Table 46"/>
          <p:cNvGraphicFramePr>
            <a:graphicFrameLocks noGrp="1"/>
          </p:cNvGraphicFramePr>
          <p:nvPr>
            <p:extLst/>
          </p:nvPr>
        </p:nvGraphicFramePr>
        <p:xfrm>
          <a:off x="381000" y="1023620"/>
          <a:ext cx="8382000" cy="3992880"/>
        </p:xfrm>
        <a:graphic>
          <a:graphicData uri="http://schemas.openxmlformats.org/drawingml/2006/table">
            <a:tbl>
              <a:tblPr firstRow="1" bandRow="1">
                <a:tableStyleId>{93296810-A885-4BE3-A3E7-6D5BEEA58F35}</a:tableStyleId>
              </a:tblPr>
              <a:tblGrid>
                <a:gridCol w="2095500"/>
                <a:gridCol w="2095500"/>
                <a:gridCol w="2133600"/>
                <a:gridCol w="2057400"/>
              </a:tblGrid>
              <a:tr h="370840">
                <a:tc gridSpan="4">
                  <a:txBody>
                    <a:bodyPr/>
                    <a:lstStyle/>
                    <a:p>
                      <a:pPr algn="ctr"/>
                      <a:r>
                        <a:rPr lang="en-US" sz="2800" b="0" dirty="0" smtClean="0">
                          <a:latin typeface="Arial Black" panose="020B0A04020102020204" pitchFamily="34" charset="0"/>
                        </a:rPr>
                        <a:t>Personalized On-Line</a:t>
                      </a:r>
                      <a:r>
                        <a:rPr lang="en-US" sz="2800" b="0" baseline="0" dirty="0" smtClean="0">
                          <a:latin typeface="Arial Black" panose="020B0A04020102020204" pitchFamily="34" charset="0"/>
                        </a:rPr>
                        <a:t> Services Summary</a:t>
                      </a:r>
                      <a:endParaRPr lang="en-US" sz="2800" b="0" dirty="0">
                        <a:latin typeface="Arial Black" panose="020B0A04020102020204" pitchFamily="34" charset="0"/>
                      </a:endParaRP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370840">
                <a:tc>
                  <a:txBody>
                    <a:bodyPr/>
                    <a:lstStyle/>
                    <a:p>
                      <a:pPr algn="ctr"/>
                      <a:r>
                        <a:rPr lang="en-US" b="1" dirty="0" smtClean="0">
                          <a:latin typeface="Arial" panose="020B0604020202020204" pitchFamily="34" charset="0"/>
                          <a:cs typeface="Arial" panose="020B0604020202020204" pitchFamily="34" charset="0"/>
                        </a:rPr>
                        <a:t>Services</a:t>
                      </a:r>
                      <a:endParaRPr lang="en-US" b="1" dirty="0">
                        <a:latin typeface="Arial" panose="020B0604020202020204" pitchFamily="34" charset="0"/>
                        <a:cs typeface="Arial" panose="020B0604020202020204" pitchFamily="34" charset="0"/>
                      </a:endParaRPr>
                    </a:p>
                  </a:txBody>
                  <a:tcPr/>
                </a:tc>
                <a:tc>
                  <a:txBody>
                    <a:bodyPr/>
                    <a:lstStyle/>
                    <a:p>
                      <a:pPr algn="ctr"/>
                      <a:r>
                        <a:rPr lang="en-US" b="1" dirty="0" smtClean="0">
                          <a:latin typeface="Arial" panose="020B0604020202020204" pitchFamily="34" charset="0"/>
                          <a:cs typeface="Arial" panose="020B0604020202020204" pitchFamily="34" charset="0"/>
                        </a:rPr>
                        <a:t>Agency</a:t>
                      </a:r>
                      <a:endParaRPr lang="en-US" b="1" dirty="0">
                        <a:latin typeface="Arial" panose="020B0604020202020204" pitchFamily="34" charset="0"/>
                        <a:cs typeface="Arial" panose="020B0604020202020204" pitchFamily="34" charset="0"/>
                      </a:endParaRPr>
                    </a:p>
                  </a:txBody>
                  <a:tcPr/>
                </a:tc>
                <a:tc>
                  <a:txBody>
                    <a:bodyPr/>
                    <a:lstStyle/>
                    <a:p>
                      <a:pPr algn="ctr"/>
                      <a:r>
                        <a:rPr lang="en-US" b="1" dirty="0" smtClean="0">
                          <a:latin typeface="Arial" panose="020B0604020202020204" pitchFamily="34" charset="0"/>
                          <a:cs typeface="Arial" panose="020B0604020202020204" pitchFamily="34" charset="0"/>
                        </a:rPr>
                        <a:t>Contact</a:t>
                      </a:r>
                      <a:endParaRPr lang="en-US" b="1" dirty="0">
                        <a:latin typeface="Arial" panose="020B0604020202020204" pitchFamily="34" charset="0"/>
                        <a:cs typeface="Arial" panose="020B0604020202020204" pitchFamily="34" charset="0"/>
                      </a:endParaRPr>
                    </a:p>
                  </a:txBody>
                  <a:tcPr/>
                </a:tc>
                <a:tc>
                  <a:txBody>
                    <a:bodyPr/>
                    <a:lstStyle/>
                    <a:p>
                      <a:pPr algn="ctr"/>
                      <a:r>
                        <a:rPr lang="en-US" b="1" dirty="0" smtClean="0">
                          <a:latin typeface="Arial" panose="020B0604020202020204" pitchFamily="34" charset="0"/>
                          <a:cs typeface="Arial" panose="020B0604020202020204" pitchFamily="34" charset="0"/>
                        </a:rPr>
                        <a:t>Quick Link </a:t>
                      </a:r>
                      <a:br>
                        <a:rPr lang="en-US" b="1" dirty="0" smtClean="0">
                          <a:latin typeface="Arial" panose="020B0604020202020204" pitchFamily="34" charset="0"/>
                          <a:cs typeface="Arial" panose="020B0604020202020204" pitchFamily="34" charset="0"/>
                        </a:rPr>
                      </a:br>
                      <a:r>
                        <a:rPr lang="en-US" b="1" dirty="0" smtClean="0">
                          <a:latin typeface="Arial" panose="020B0604020202020204" pitchFamily="34" charset="0"/>
                          <a:cs typeface="Arial" panose="020B0604020202020204" pitchFamily="34" charset="0"/>
                        </a:rPr>
                        <a:t>to Agency Referral Page</a:t>
                      </a:r>
                      <a:endParaRPr lang="en-US" b="1" dirty="0">
                        <a:latin typeface="Arial" panose="020B0604020202020204" pitchFamily="34" charset="0"/>
                        <a:cs typeface="Arial" panose="020B0604020202020204" pitchFamily="34" charset="0"/>
                      </a:endParaRPr>
                    </a:p>
                  </a:txBody>
                  <a:tcPr/>
                </a:tc>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smtClean="0"/>
                    </a:p>
                    <a:p>
                      <a:endParaRPr lang="en-US" dirty="0"/>
                    </a:p>
                  </a:txBody>
                  <a:tcPr/>
                </a:tc>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smtClean="0"/>
                    </a:p>
                    <a:p>
                      <a:endParaRPr lang="en-US" dirty="0"/>
                    </a:p>
                  </a:txBody>
                  <a:tcPr/>
                </a:tc>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smtClean="0"/>
                    </a:p>
                    <a:p>
                      <a:endParaRPr lang="en-US" dirty="0"/>
                    </a:p>
                  </a:txBody>
                  <a:tcPr/>
                </a:tc>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smtClean="0"/>
                    </a:p>
                    <a:p>
                      <a:endParaRPr lang="en-US" dirty="0"/>
                    </a:p>
                  </a:txBody>
                  <a:tcPr/>
                </a:tc>
              </a:tr>
            </a:tbl>
          </a:graphicData>
        </a:graphic>
      </p:graphicFrame>
      <p:sp>
        <p:nvSpPr>
          <p:cNvPr id="50" name="TextBox 49"/>
          <p:cNvSpPr txBox="1"/>
          <p:nvPr/>
        </p:nvSpPr>
        <p:spPr>
          <a:xfrm>
            <a:off x="6858000" y="2482334"/>
            <a:ext cx="609600" cy="369332"/>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l" defTabSz="914400" rtl="0">
              <a:spcBef>
                <a:spcPts val="0"/>
              </a:spcBef>
            </a:pPr>
            <a:endParaRPr lang="en-US" sz="1800" b="0" kern="1200" cap="none" dirty="0">
              <a:solidFill>
                <a:srgbClr val="FFFFFF"/>
              </a:solidFill>
            </a:endParaRPr>
          </a:p>
        </p:txBody>
      </p:sp>
      <p:sp>
        <p:nvSpPr>
          <p:cNvPr id="51" name="TextBox 50"/>
          <p:cNvSpPr txBox="1"/>
          <p:nvPr/>
        </p:nvSpPr>
        <p:spPr>
          <a:xfrm>
            <a:off x="6858000" y="3220998"/>
            <a:ext cx="609600" cy="369332"/>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l" defTabSz="914400" rtl="0">
              <a:spcBef>
                <a:spcPts val="0"/>
              </a:spcBef>
            </a:pPr>
            <a:endParaRPr lang="en-US" sz="1800" b="0" kern="1200" cap="none" dirty="0">
              <a:solidFill>
                <a:srgbClr val="FFFFFF"/>
              </a:solidFill>
            </a:endParaRPr>
          </a:p>
        </p:txBody>
      </p:sp>
      <p:sp>
        <p:nvSpPr>
          <p:cNvPr id="52" name="TextBox 51"/>
          <p:cNvSpPr txBox="1"/>
          <p:nvPr/>
        </p:nvSpPr>
        <p:spPr>
          <a:xfrm>
            <a:off x="6858000" y="3886200"/>
            <a:ext cx="609600" cy="369332"/>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l" defTabSz="914400" rtl="0">
              <a:spcBef>
                <a:spcPts val="0"/>
              </a:spcBef>
            </a:pPr>
            <a:endParaRPr lang="en-US" sz="1800" b="0" kern="1200" cap="none" dirty="0">
              <a:solidFill>
                <a:srgbClr val="FFFFFF"/>
              </a:solidFill>
            </a:endParaRPr>
          </a:p>
        </p:txBody>
      </p:sp>
      <p:sp>
        <p:nvSpPr>
          <p:cNvPr id="53" name="TextBox 52"/>
          <p:cNvSpPr txBox="1"/>
          <p:nvPr/>
        </p:nvSpPr>
        <p:spPr>
          <a:xfrm>
            <a:off x="6858000" y="4572000"/>
            <a:ext cx="609600" cy="369332"/>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l" defTabSz="914400" rtl="0">
              <a:spcBef>
                <a:spcPts val="0"/>
              </a:spcBef>
            </a:pPr>
            <a:endParaRPr lang="en-US" sz="1800" b="0" kern="1200" cap="none" dirty="0">
              <a:solidFill>
                <a:srgbClr val="FFFFFF"/>
              </a:solidFill>
            </a:endParaRPr>
          </a:p>
        </p:txBody>
      </p:sp>
      <p:sp>
        <p:nvSpPr>
          <p:cNvPr id="55" name="TextBox 54"/>
          <p:cNvSpPr txBox="1"/>
          <p:nvPr/>
        </p:nvSpPr>
        <p:spPr>
          <a:xfrm>
            <a:off x="3046269" y="5181600"/>
            <a:ext cx="5309755" cy="369332"/>
          </a:xfrm>
          <a:prstGeom prst="rect">
            <a:avLst/>
          </a:prstGeom>
          <a:noFill/>
        </p:spPr>
        <p:txBody>
          <a:bodyPr wrap="square" rtlCol="0">
            <a:spAutoFit/>
          </a:bodyPr>
          <a:lstStyle/>
          <a:p>
            <a:pPr algn="l" defTabSz="914400" rtl="0">
              <a:spcBef>
                <a:spcPts val="0"/>
              </a:spcBef>
            </a:pPr>
            <a:r>
              <a:rPr lang="en-US" sz="1800" b="0" kern="1200" cap="none" dirty="0" smtClean="0">
                <a:solidFill>
                  <a:srgbClr val="000000"/>
                </a:solidFill>
                <a:latin typeface="Arial Black" panose="020B0A04020102020204" pitchFamily="34" charset="0"/>
                <a:ea typeface="+mn-ea"/>
                <a:cs typeface="+mn-cs"/>
              </a:rPr>
              <a:t>Click here to print </a:t>
            </a:r>
            <a:r>
              <a:rPr lang="en-US" sz="1800" b="0" kern="1200" cap="none" dirty="0">
                <a:solidFill>
                  <a:srgbClr val="000000"/>
                </a:solidFill>
                <a:latin typeface="Arial Black" panose="020B0A04020102020204" pitchFamily="34" charset="0"/>
                <a:ea typeface="+mn-ea"/>
                <a:cs typeface="+mn-cs"/>
              </a:rPr>
              <a:t>S</a:t>
            </a:r>
            <a:r>
              <a:rPr lang="en-US" sz="1800" b="0" kern="1200" cap="none" dirty="0" smtClean="0">
                <a:solidFill>
                  <a:srgbClr val="000000"/>
                </a:solidFill>
                <a:latin typeface="Arial Black" panose="020B0A04020102020204" pitchFamily="34" charset="0"/>
                <a:ea typeface="+mn-ea"/>
                <a:cs typeface="+mn-cs"/>
              </a:rPr>
              <a:t>ervice </a:t>
            </a:r>
            <a:r>
              <a:rPr lang="en-US" sz="1800" b="0" kern="1200" cap="none" dirty="0">
                <a:solidFill>
                  <a:srgbClr val="000000"/>
                </a:solidFill>
                <a:latin typeface="Arial Black" panose="020B0A04020102020204" pitchFamily="34" charset="0"/>
                <a:ea typeface="+mn-ea"/>
                <a:cs typeface="+mn-cs"/>
              </a:rPr>
              <a:t>S</a:t>
            </a:r>
            <a:r>
              <a:rPr lang="en-US" sz="1800" b="0" kern="1200" cap="none" dirty="0" smtClean="0">
                <a:solidFill>
                  <a:srgbClr val="000000"/>
                </a:solidFill>
                <a:latin typeface="Arial Black" panose="020B0A04020102020204" pitchFamily="34" charset="0"/>
                <a:ea typeface="+mn-ea"/>
                <a:cs typeface="+mn-cs"/>
              </a:rPr>
              <a:t>ummary</a:t>
            </a:r>
            <a:endParaRPr lang="en-US" sz="1800" b="0" kern="1200" cap="none" dirty="0">
              <a:solidFill>
                <a:srgbClr val="000000"/>
              </a:solidFill>
              <a:latin typeface="Arial Black" panose="020B0A04020102020204" pitchFamily="34" charset="0"/>
              <a:ea typeface="+mn-ea"/>
              <a:cs typeface="+mn-cs"/>
            </a:endParaRPr>
          </a:p>
        </p:txBody>
      </p:sp>
      <p:sp>
        <p:nvSpPr>
          <p:cNvPr id="57" name="TextBox 56"/>
          <p:cNvSpPr txBox="1"/>
          <p:nvPr/>
        </p:nvSpPr>
        <p:spPr>
          <a:xfrm>
            <a:off x="3060124" y="5650468"/>
            <a:ext cx="5753100" cy="353943"/>
          </a:xfrm>
          <a:prstGeom prst="rect">
            <a:avLst/>
          </a:prstGeom>
          <a:noFill/>
        </p:spPr>
        <p:txBody>
          <a:bodyPr wrap="square" rtlCol="0">
            <a:spAutoFit/>
          </a:bodyPr>
          <a:lstStyle/>
          <a:p>
            <a:pPr algn="l" defTabSz="914400" rtl="0">
              <a:spcBef>
                <a:spcPts val="0"/>
              </a:spcBef>
            </a:pPr>
            <a:r>
              <a:rPr lang="en-US" sz="1700" b="0" kern="1200" cap="none" dirty="0" smtClean="0">
                <a:solidFill>
                  <a:srgbClr val="000000"/>
                </a:solidFill>
                <a:latin typeface="Arial Black" panose="020B0A04020102020204" pitchFamily="34" charset="0"/>
                <a:ea typeface="+mn-ea"/>
                <a:cs typeface="+mn-cs"/>
              </a:rPr>
              <a:t>Click here to email a copy of Service Summary</a:t>
            </a:r>
            <a:endParaRPr lang="en-US" sz="1700" b="0" kern="1200" cap="none" dirty="0">
              <a:solidFill>
                <a:srgbClr val="000000"/>
              </a:solidFill>
              <a:latin typeface="Arial Black" panose="020B0A04020102020204" pitchFamily="34" charset="0"/>
              <a:ea typeface="+mn-ea"/>
              <a:cs typeface="+mn-cs"/>
            </a:endParaRPr>
          </a:p>
        </p:txBody>
      </p:sp>
      <p:sp>
        <p:nvSpPr>
          <p:cNvPr id="60" name="Oval 59"/>
          <p:cNvSpPr/>
          <p:nvPr/>
        </p:nvSpPr>
        <p:spPr>
          <a:xfrm>
            <a:off x="7048500" y="2552700"/>
            <a:ext cx="228600" cy="228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rtl="0">
              <a:spcBef>
                <a:spcPts val="0"/>
              </a:spcBef>
            </a:pPr>
            <a:endParaRPr lang="en-US" sz="1800" b="0" kern="1200" cap="none" dirty="0">
              <a:solidFill>
                <a:srgbClr val="FFFFFF"/>
              </a:solidFill>
            </a:endParaRPr>
          </a:p>
        </p:txBody>
      </p:sp>
      <p:sp>
        <p:nvSpPr>
          <p:cNvPr id="15" name="Oval 14"/>
          <p:cNvSpPr/>
          <p:nvPr/>
        </p:nvSpPr>
        <p:spPr>
          <a:xfrm>
            <a:off x="7048500" y="3276600"/>
            <a:ext cx="228600" cy="228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rtl="0">
              <a:spcBef>
                <a:spcPts val="0"/>
              </a:spcBef>
            </a:pPr>
            <a:endParaRPr lang="en-US" sz="1800" b="0" kern="1200" cap="none" dirty="0">
              <a:solidFill>
                <a:srgbClr val="FFFFFF"/>
              </a:solidFill>
            </a:endParaRPr>
          </a:p>
        </p:txBody>
      </p:sp>
      <p:sp>
        <p:nvSpPr>
          <p:cNvPr id="16" name="Oval 15"/>
          <p:cNvSpPr/>
          <p:nvPr/>
        </p:nvSpPr>
        <p:spPr>
          <a:xfrm>
            <a:off x="7048500" y="3956566"/>
            <a:ext cx="228600" cy="228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rtl="0">
              <a:spcBef>
                <a:spcPts val="0"/>
              </a:spcBef>
            </a:pPr>
            <a:endParaRPr lang="en-US" sz="1800" b="0" kern="1200" cap="none" dirty="0">
              <a:solidFill>
                <a:srgbClr val="FFFFFF"/>
              </a:solidFill>
            </a:endParaRPr>
          </a:p>
        </p:txBody>
      </p:sp>
      <p:sp>
        <p:nvSpPr>
          <p:cNvPr id="17" name="Oval 16"/>
          <p:cNvSpPr/>
          <p:nvPr/>
        </p:nvSpPr>
        <p:spPr>
          <a:xfrm>
            <a:off x="7048500" y="4642366"/>
            <a:ext cx="228600" cy="228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rtl="0">
              <a:spcBef>
                <a:spcPts val="0"/>
              </a:spcBef>
            </a:pPr>
            <a:endParaRPr lang="en-US" sz="1800" b="0" kern="1200" cap="none" dirty="0">
              <a:solidFill>
                <a:srgbClr val="FFFFFF"/>
              </a:solidFill>
            </a:endParaRPr>
          </a:p>
        </p:txBody>
      </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3786" t="11381" r="3301" b="67044"/>
          <a:stretch/>
        </p:blipFill>
        <p:spPr>
          <a:xfrm>
            <a:off x="457199" y="2667000"/>
            <a:ext cx="1981201" cy="228600"/>
          </a:xfrm>
          <a:prstGeom prst="rect">
            <a:avLst/>
          </a:prstGeom>
        </p:spPr>
      </p:pic>
      <p:pic>
        <p:nvPicPr>
          <p:cNvPr id="31" name="Picture 30"/>
          <p:cNvPicPr>
            <a:picLocks noChangeAspect="1"/>
          </p:cNvPicPr>
          <p:nvPr/>
        </p:nvPicPr>
        <p:blipFill rotWithShape="1">
          <a:blip r:embed="rId2" cstate="print">
            <a:extLst>
              <a:ext uri="{28A0092B-C50C-407E-A947-70E740481C1C}">
                <a14:useLocalDpi xmlns:a14="http://schemas.microsoft.com/office/drawing/2010/main" val="0"/>
              </a:ext>
            </a:extLst>
          </a:blip>
          <a:srcRect l="3786" t="11381" r="3301" b="67044"/>
          <a:stretch/>
        </p:blipFill>
        <p:spPr>
          <a:xfrm>
            <a:off x="2590799" y="2658122"/>
            <a:ext cx="1981201" cy="228600"/>
          </a:xfrm>
          <a:prstGeom prst="rect">
            <a:avLst/>
          </a:prstGeom>
        </p:spPr>
      </p:pic>
      <p:pic>
        <p:nvPicPr>
          <p:cNvPr id="32" name="Picture 31"/>
          <p:cNvPicPr>
            <a:picLocks noChangeAspect="1"/>
          </p:cNvPicPr>
          <p:nvPr/>
        </p:nvPicPr>
        <p:blipFill rotWithShape="1">
          <a:blip r:embed="rId2" cstate="print">
            <a:extLst>
              <a:ext uri="{28A0092B-C50C-407E-A947-70E740481C1C}">
                <a14:useLocalDpi xmlns:a14="http://schemas.microsoft.com/office/drawing/2010/main" val="0"/>
              </a:ext>
            </a:extLst>
          </a:blip>
          <a:srcRect l="3786" t="11381" r="3301" b="67044"/>
          <a:stretch/>
        </p:blipFill>
        <p:spPr>
          <a:xfrm>
            <a:off x="4648200" y="2667000"/>
            <a:ext cx="1981201" cy="228600"/>
          </a:xfrm>
          <a:prstGeom prst="rect">
            <a:avLst/>
          </a:prstGeom>
        </p:spPr>
      </p:pic>
      <p:pic>
        <p:nvPicPr>
          <p:cNvPr id="33" name="Picture 32"/>
          <p:cNvPicPr>
            <a:picLocks noChangeAspect="1"/>
          </p:cNvPicPr>
          <p:nvPr/>
        </p:nvPicPr>
        <p:blipFill rotWithShape="1">
          <a:blip r:embed="rId2" cstate="print">
            <a:extLst>
              <a:ext uri="{28A0092B-C50C-407E-A947-70E740481C1C}">
                <a14:useLocalDpi xmlns:a14="http://schemas.microsoft.com/office/drawing/2010/main" val="0"/>
              </a:ext>
            </a:extLst>
          </a:blip>
          <a:srcRect l="3786" t="11381" r="3301" b="67044"/>
          <a:stretch/>
        </p:blipFill>
        <p:spPr>
          <a:xfrm>
            <a:off x="457199" y="3276600"/>
            <a:ext cx="1981201" cy="228600"/>
          </a:xfrm>
          <a:prstGeom prst="rect">
            <a:avLst/>
          </a:prstGeom>
        </p:spPr>
      </p:pic>
      <p:pic>
        <p:nvPicPr>
          <p:cNvPr id="34" name="Picture 33"/>
          <p:cNvPicPr>
            <a:picLocks noChangeAspect="1"/>
          </p:cNvPicPr>
          <p:nvPr/>
        </p:nvPicPr>
        <p:blipFill rotWithShape="1">
          <a:blip r:embed="rId2" cstate="print">
            <a:extLst>
              <a:ext uri="{28A0092B-C50C-407E-A947-70E740481C1C}">
                <a14:useLocalDpi xmlns:a14="http://schemas.microsoft.com/office/drawing/2010/main" val="0"/>
              </a:ext>
            </a:extLst>
          </a:blip>
          <a:srcRect l="3786" t="11381" r="3301" b="67044"/>
          <a:stretch/>
        </p:blipFill>
        <p:spPr>
          <a:xfrm>
            <a:off x="2590799" y="3267722"/>
            <a:ext cx="1981201" cy="228600"/>
          </a:xfrm>
          <a:prstGeom prst="rect">
            <a:avLst/>
          </a:prstGeom>
        </p:spPr>
      </p:pic>
      <p:pic>
        <p:nvPicPr>
          <p:cNvPr id="35" name="Picture 34"/>
          <p:cNvPicPr>
            <a:picLocks noChangeAspect="1"/>
          </p:cNvPicPr>
          <p:nvPr/>
        </p:nvPicPr>
        <p:blipFill rotWithShape="1">
          <a:blip r:embed="rId2" cstate="print">
            <a:extLst>
              <a:ext uri="{28A0092B-C50C-407E-A947-70E740481C1C}">
                <a14:useLocalDpi xmlns:a14="http://schemas.microsoft.com/office/drawing/2010/main" val="0"/>
              </a:ext>
            </a:extLst>
          </a:blip>
          <a:srcRect l="3786" t="11381" r="3301" b="67044"/>
          <a:stretch/>
        </p:blipFill>
        <p:spPr>
          <a:xfrm>
            <a:off x="4648199" y="3276600"/>
            <a:ext cx="1981201" cy="228600"/>
          </a:xfrm>
          <a:prstGeom prst="rect">
            <a:avLst/>
          </a:prstGeom>
        </p:spPr>
      </p:pic>
      <p:pic>
        <p:nvPicPr>
          <p:cNvPr id="36" name="Picture 35"/>
          <p:cNvPicPr>
            <a:picLocks noChangeAspect="1"/>
          </p:cNvPicPr>
          <p:nvPr/>
        </p:nvPicPr>
        <p:blipFill rotWithShape="1">
          <a:blip r:embed="rId2" cstate="print">
            <a:extLst>
              <a:ext uri="{28A0092B-C50C-407E-A947-70E740481C1C}">
                <a14:useLocalDpi xmlns:a14="http://schemas.microsoft.com/office/drawing/2010/main" val="0"/>
              </a:ext>
            </a:extLst>
          </a:blip>
          <a:srcRect l="3786" t="11381" r="3301" b="67044"/>
          <a:stretch/>
        </p:blipFill>
        <p:spPr>
          <a:xfrm>
            <a:off x="457200" y="3962400"/>
            <a:ext cx="1981201" cy="228600"/>
          </a:xfrm>
          <a:prstGeom prst="rect">
            <a:avLst/>
          </a:prstGeom>
        </p:spPr>
      </p:pic>
      <p:pic>
        <p:nvPicPr>
          <p:cNvPr id="37" name="Picture 36"/>
          <p:cNvPicPr>
            <a:picLocks noChangeAspect="1"/>
          </p:cNvPicPr>
          <p:nvPr/>
        </p:nvPicPr>
        <p:blipFill rotWithShape="1">
          <a:blip r:embed="rId2" cstate="print">
            <a:extLst>
              <a:ext uri="{28A0092B-C50C-407E-A947-70E740481C1C}">
                <a14:useLocalDpi xmlns:a14="http://schemas.microsoft.com/office/drawing/2010/main" val="0"/>
              </a:ext>
            </a:extLst>
          </a:blip>
          <a:srcRect l="3786" t="11381" r="3301" b="67044"/>
          <a:stretch/>
        </p:blipFill>
        <p:spPr>
          <a:xfrm>
            <a:off x="2590800" y="3953522"/>
            <a:ext cx="1981201" cy="228600"/>
          </a:xfrm>
          <a:prstGeom prst="rect">
            <a:avLst/>
          </a:prstGeom>
        </p:spPr>
      </p:pic>
      <p:pic>
        <p:nvPicPr>
          <p:cNvPr id="38" name="Picture 37"/>
          <p:cNvPicPr>
            <a:picLocks noChangeAspect="1"/>
          </p:cNvPicPr>
          <p:nvPr/>
        </p:nvPicPr>
        <p:blipFill rotWithShape="1">
          <a:blip r:embed="rId2" cstate="print">
            <a:extLst>
              <a:ext uri="{28A0092B-C50C-407E-A947-70E740481C1C}">
                <a14:useLocalDpi xmlns:a14="http://schemas.microsoft.com/office/drawing/2010/main" val="0"/>
              </a:ext>
            </a:extLst>
          </a:blip>
          <a:srcRect l="3786" t="11381" r="3301" b="67044"/>
          <a:stretch/>
        </p:blipFill>
        <p:spPr>
          <a:xfrm>
            <a:off x="4648201" y="3962400"/>
            <a:ext cx="1981201" cy="228600"/>
          </a:xfrm>
          <a:prstGeom prst="rect">
            <a:avLst/>
          </a:prstGeom>
        </p:spPr>
      </p:pic>
      <p:pic>
        <p:nvPicPr>
          <p:cNvPr id="39" name="Picture 38"/>
          <p:cNvPicPr>
            <a:picLocks noChangeAspect="1"/>
          </p:cNvPicPr>
          <p:nvPr/>
        </p:nvPicPr>
        <p:blipFill rotWithShape="1">
          <a:blip r:embed="rId2" cstate="print">
            <a:extLst>
              <a:ext uri="{28A0092B-C50C-407E-A947-70E740481C1C}">
                <a14:useLocalDpi xmlns:a14="http://schemas.microsoft.com/office/drawing/2010/main" val="0"/>
              </a:ext>
            </a:extLst>
          </a:blip>
          <a:srcRect l="3786" t="11381" r="3301" b="67044"/>
          <a:stretch/>
        </p:blipFill>
        <p:spPr>
          <a:xfrm>
            <a:off x="457200" y="4572000"/>
            <a:ext cx="1981201" cy="228600"/>
          </a:xfrm>
          <a:prstGeom prst="rect">
            <a:avLst/>
          </a:prstGeom>
        </p:spPr>
      </p:pic>
      <p:pic>
        <p:nvPicPr>
          <p:cNvPr id="40" name="Picture 39"/>
          <p:cNvPicPr>
            <a:picLocks noChangeAspect="1"/>
          </p:cNvPicPr>
          <p:nvPr/>
        </p:nvPicPr>
        <p:blipFill rotWithShape="1">
          <a:blip r:embed="rId2" cstate="print">
            <a:extLst>
              <a:ext uri="{28A0092B-C50C-407E-A947-70E740481C1C}">
                <a14:useLocalDpi xmlns:a14="http://schemas.microsoft.com/office/drawing/2010/main" val="0"/>
              </a:ext>
            </a:extLst>
          </a:blip>
          <a:srcRect l="3786" t="11381" r="3301" b="67044"/>
          <a:stretch/>
        </p:blipFill>
        <p:spPr>
          <a:xfrm>
            <a:off x="2590800" y="4563122"/>
            <a:ext cx="1981201" cy="228600"/>
          </a:xfrm>
          <a:prstGeom prst="rect">
            <a:avLst/>
          </a:prstGeom>
        </p:spPr>
      </p:pic>
      <p:pic>
        <p:nvPicPr>
          <p:cNvPr id="41" name="Picture 40"/>
          <p:cNvPicPr>
            <a:picLocks noChangeAspect="1"/>
          </p:cNvPicPr>
          <p:nvPr/>
        </p:nvPicPr>
        <p:blipFill rotWithShape="1">
          <a:blip r:embed="rId2" cstate="print">
            <a:extLst>
              <a:ext uri="{28A0092B-C50C-407E-A947-70E740481C1C}">
                <a14:useLocalDpi xmlns:a14="http://schemas.microsoft.com/office/drawing/2010/main" val="0"/>
              </a:ext>
            </a:extLst>
          </a:blip>
          <a:srcRect l="3786" t="11381" r="3301" b="67044"/>
          <a:stretch/>
        </p:blipFill>
        <p:spPr>
          <a:xfrm>
            <a:off x="4648201" y="4572000"/>
            <a:ext cx="1981201" cy="228600"/>
          </a:xfrm>
          <a:prstGeom prst="rect">
            <a:avLst/>
          </a:prstGeom>
        </p:spPr>
      </p:pic>
      <p:sp>
        <p:nvSpPr>
          <p:cNvPr id="46" name="Footer Placeholder 9"/>
          <p:cNvSpPr>
            <a:spLocks noGrp="1"/>
          </p:cNvSpPr>
          <p:nvPr>
            <p:ph type="ftr" sz="quarter" idx="11"/>
          </p:nvPr>
        </p:nvSpPr>
        <p:spPr>
          <a:xfrm>
            <a:off x="152400" y="6583680"/>
            <a:ext cx="2743200" cy="274320"/>
          </a:xfrm>
        </p:spPr>
        <p:txBody>
          <a:bodyPr/>
          <a:lstStyle/>
          <a:p>
            <a:pPr algn="l"/>
            <a:r>
              <a:rPr lang="en-US" dirty="0" smtClean="0"/>
              <a:t>Lehigh Valley Wolf Gang</a:t>
            </a:r>
            <a:endParaRPr lang="en-US" dirty="0"/>
          </a:p>
        </p:txBody>
      </p:sp>
      <p:sp>
        <p:nvSpPr>
          <p:cNvPr id="56" name="TextBox 55"/>
          <p:cNvSpPr txBox="1"/>
          <p:nvPr/>
        </p:nvSpPr>
        <p:spPr>
          <a:xfrm>
            <a:off x="2667000" y="5638800"/>
            <a:ext cx="379270" cy="381000"/>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l" defTabSz="914400" rtl="0">
              <a:spcBef>
                <a:spcPts val="0"/>
              </a:spcBef>
            </a:pPr>
            <a:endParaRPr lang="en-US" sz="1800" b="0" kern="1200" cap="none" dirty="0">
              <a:solidFill>
                <a:srgbClr val="FFFFFF"/>
              </a:solidFill>
            </a:endParaRPr>
          </a:p>
        </p:txBody>
      </p:sp>
      <p:sp>
        <p:nvSpPr>
          <p:cNvPr id="59" name="Oval 58"/>
          <p:cNvSpPr/>
          <p:nvPr/>
        </p:nvSpPr>
        <p:spPr>
          <a:xfrm>
            <a:off x="2741470" y="5715000"/>
            <a:ext cx="252845" cy="228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rtl="0">
              <a:spcBef>
                <a:spcPts val="0"/>
              </a:spcBef>
            </a:pPr>
            <a:endParaRPr lang="en-US" sz="1800" b="0" kern="1200" cap="none" dirty="0">
              <a:solidFill>
                <a:srgbClr val="FFFFFF"/>
              </a:solidFill>
            </a:endParaRPr>
          </a:p>
        </p:txBody>
      </p:sp>
      <p:sp>
        <p:nvSpPr>
          <p:cNvPr id="45" name="TextBox 44"/>
          <p:cNvSpPr txBox="1"/>
          <p:nvPr/>
        </p:nvSpPr>
        <p:spPr>
          <a:xfrm>
            <a:off x="2667000" y="5181600"/>
            <a:ext cx="379270" cy="381000"/>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l" defTabSz="914400" rtl="0">
              <a:spcBef>
                <a:spcPts val="0"/>
              </a:spcBef>
            </a:pPr>
            <a:endParaRPr lang="en-US" sz="1800" b="0" kern="1200" cap="none" dirty="0">
              <a:solidFill>
                <a:srgbClr val="FFFFFF"/>
              </a:solidFill>
            </a:endParaRPr>
          </a:p>
        </p:txBody>
      </p:sp>
      <p:sp>
        <p:nvSpPr>
          <p:cNvPr id="48" name="Oval 47"/>
          <p:cNvSpPr/>
          <p:nvPr/>
        </p:nvSpPr>
        <p:spPr>
          <a:xfrm>
            <a:off x="2717224" y="5251966"/>
            <a:ext cx="252845" cy="228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rtl="0">
              <a:spcBef>
                <a:spcPts val="0"/>
              </a:spcBef>
            </a:pPr>
            <a:endParaRPr lang="en-US" sz="1800" b="0" kern="1200" cap="none" dirty="0">
              <a:solidFill>
                <a:srgbClr val="FFFFFF"/>
              </a:solidFill>
            </a:endParaRPr>
          </a:p>
        </p:txBody>
      </p:sp>
      <p:sp>
        <p:nvSpPr>
          <p:cNvPr id="42" name="TextBox 41"/>
          <p:cNvSpPr txBox="1"/>
          <p:nvPr/>
        </p:nvSpPr>
        <p:spPr>
          <a:xfrm>
            <a:off x="3060124" y="6107668"/>
            <a:ext cx="6083876" cy="353943"/>
          </a:xfrm>
          <a:prstGeom prst="rect">
            <a:avLst/>
          </a:prstGeom>
          <a:noFill/>
        </p:spPr>
        <p:txBody>
          <a:bodyPr wrap="square" rtlCol="0">
            <a:spAutoFit/>
          </a:bodyPr>
          <a:lstStyle/>
          <a:p>
            <a:pPr algn="l" defTabSz="914400" rtl="0">
              <a:spcBef>
                <a:spcPts val="0"/>
              </a:spcBef>
            </a:pPr>
            <a:r>
              <a:rPr lang="en-US" sz="1700" b="0" kern="1200" cap="none" dirty="0" smtClean="0">
                <a:solidFill>
                  <a:srgbClr val="000000"/>
                </a:solidFill>
                <a:latin typeface="Arial Black" panose="020B0A04020102020204" pitchFamily="34" charset="0"/>
                <a:ea typeface="+mn-ea"/>
                <a:cs typeface="+mn-cs"/>
              </a:rPr>
              <a:t>Click here to schedule a ServiceTown Orientation</a:t>
            </a:r>
            <a:endParaRPr lang="en-US" sz="1700" b="0" kern="1200" cap="none" dirty="0">
              <a:solidFill>
                <a:srgbClr val="000000"/>
              </a:solidFill>
              <a:latin typeface="Arial Black" panose="020B0A04020102020204" pitchFamily="34" charset="0"/>
              <a:ea typeface="+mn-ea"/>
              <a:cs typeface="+mn-cs"/>
            </a:endParaRPr>
          </a:p>
        </p:txBody>
      </p:sp>
      <p:sp>
        <p:nvSpPr>
          <p:cNvPr id="49" name="TextBox 48"/>
          <p:cNvSpPr txBox="1"/>
          <p:nvPr/>
        </p:nvSpPr>
        <p:spPr>
          <a:xfrm>
            <a:off x="2667000" y="6096000"/>
            <a:ext cx="379270" cy="381000"/>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l" defTabSz="914400" rtl="0">
              <a:spcBef>
                <a:spcPts val="0"/>
              </a:spcBef>
            </a:pPr>
            <a:endParaRPr lang="en-US" sz="1800" b="0" kern="1200" cap="none" dirty="0">
              <a:solidFill>
                <a:srgbClr val="FFFFFF"/>
              </a:solidFill>
            </a:endParaRPr>
          </a:p>
        </p:txBody>
      </p:sp>
      <p:sp>
        <p:nvSpPr>
          <p:cNvPr id="54" name="Oval 53"/>
          <p:cNvSpPr/>
          <p:nvPr/>
        </p:nvSpPr>
        <p:spPr>
          <a:xfrm>
            <a:off x="2741470" y="6172200"/>
            <a:ext cx="252845" cy="228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rtl="0">
              <a:spcBef>
                <a:spcPts val="0"/>
              </a:spcBef>
            </a:pPr>
            <a:endParaRPr lang="en-US" sz="1800" b="0" kern="1200" cap="none" dirty="0">
              <a:solidFill>
                <a:srgbClr val="FFFFFF"/>
              </a:solidFill>
            </a:endParaRPr>
          </a:p>
        </p:txBody>
      </p:sp>
      <p:pic>
        <p:nvPicPr>
          <p:cNvPr id="58" name="Picture 5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600" y="5655522"/>
            <a:ext cx="875020" cy="875020"/>
          </a:xfrm>
          <a:prstGeom prst="rect">
            <a:avLst/>
          </a:prstGeom>
        </p:spPr>
      </p:pic>
      <p:sp>
        <p:nvSpPr>
          <p:cNvPr id="61" name="TextBox 60"/>
          <p:cNvSpPr txBox="1"/>
          <p:nvPr/>
        </p:nvSpPr>
        <p:spPr>
          <a:xfrm>
            <a:off x="6324600" y="6550223"/>
            <a:ext cx="2757651" cy="307777"/>
          </a:xfrm>
          <a:prstGeom prst="rect">
            <a:avLst/>
          </a:prstGeom>
          <a:noFill/>
        </p:spPr>
        <p:txBody>
          <a:bodyPr wrap="square" rtlCol="0">
            <a:spAutoFit/>
          </a:bodyPr>
          <a:lstStyle/>
          <a:p>
            <a:pPr algn="l" defTabSz="914400" rtl="0">
              <a:spcBef>
                <a:spcPts val="0"/>
              </a:spcBef>
            </a:pPr>
            <a:r>
              <a:rPr lang="en-US" sz="1400" b="0" kern="1200" cap="none" dirty="0" smtClean="0">
                <a:solidFill>
                  <a:srgbClr val="000000"/>
                </a:solidFill>
                <a:latin typeface="Franklin Gothic Book"/>
                <a:ea typeface="+mn-ea"/>
                <a:cs typeface="+mn-cs"/>
              </a:rPr>
              <a:t>October 20, 2015                      9</a:t>
            </a:r>
            <a:endParaRPr lang="en-US" sz="1400" b="0" kern="1200" cap="none" dirty="0">
              <a:solidFill>
                <a:srgbClr val="000000"/>
              </a:solidFill>
              <a:latin typeface="Franklin Gothic Book"/>
              <a:ea typeface="+mn-ea"/>
              <a:cs typeface="+mn-cs"/>
            </a:endParaRPr>
          </a:p>
        </p:txBody>
      </p:sp>
    </p:spTree>
    <p:extLst>
      <p:ext uri="{BB962C8B-B14F-4D97-AF65-F5344CB8AC3E}">
        <p14:creationId xmlns:p14="http://schemas.microsoft.com/office/powerpoint/2010/main" val="206808296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914400"/>
            <a:ext cx="8763000" cy="3970318"/>
          </a:xfrm>
          <a:prstGeom prst="rect">
            <a:avLst/>
          </a:prstGeom>
          <a:noFill/>
        </p:spPr>
        <p:txBody>
          <a:bodyPr wrap="square" rtlCol="0">
            <a:spAutoFit/>
          </a:bodyPr>
          <a:lstStyle/>
          <a:p>
            <a:pPr marL="742950" indent="-742950" algn="l" defTabSz="914400" rtl="0">
              <a:spcBef>
                <a:spcPts val="0"/>
              </a:spcBef>
              <a:buFont typeface="+mj-lt"/>
              <a:buAutoNum type="arabicPeriod"/>
            </a:pPr>
            <a:r>
              <a:rPr lang="en-US" sz="2800" b="0" kern="1200" cap="none" dirty="0" smtClean="0">
                <a:solidFill>
                  <a:srgbClr val="000000"/>
                </a:solidFill>
                <a:latin typeface="Arial" panose="020B0604020202020204" pitchFamily="34" charset="0"/>
                <a:ea typeface="+mn-ea"/>
                <a:cs typeface="Arial" panose="020B0604020202020204" pitchFamily="34" charset="0"/>
              </a:rPr>
              <a:t>Community commitment to customer-centered system design</a:t>
            </a:r>
          </a:p>
          <a:p>
            <a:pPr marL="742950" indent="-742950" algn="l" defTabSz="914400" rtl="0">
              <a:spcBef>
                <a:spcPts val="0"/>
              </a:spcBef>
              <a:buFont typeface="+mj-lt"/>
              <a:buAutoNum type="arabicPeriod"/>
            </a:pPr>
            <a:r>
              <a:rPr lang="en-US" sz="2800" b="0" kern="1200" cap="none" dirty="0" smtClean="0">
                <a:solidFill>
                  <a:srgbClr val="000000"/>
                </a:solidFill>
                <a:latin typeface="Arial" panose="020B0604020202020204" pitchFamily="34" charset="0"/>
                <a:ea typeface="+mn-ea"/>
                <a:cs typeface="Arial" panose="020B0604020202020204" pitchFamily="34" charset="0"/>
              </a:rPr>
              <a:t>One-stop regional clearinghouse called ServiceTown</a:t>
            </a:r>
          </a:p>
          <a:p>
            <a:pPr marL="742950" indent="-742950" algn="l" defTabSz="914400" rtl="0">
              <a:spcBef>
                <a:spcPts val="0"/>
              </a:spcBef>
              <a:buFont typeface="+mj-lt"/>
              <a:buAutoNum type="arabicPeriod"/>
            </a:pPr>
            <a:r>
              <a:rPr lang="en-US" sz="2800" b="0" kern="1200" cap="none" dirty="0" smtClean="0">
                <a:solidFill>
                  <a:srgbClr val="000000"/>
                </a:solidFill>
                <a:latin typeface="Arial" panose="020B0604020202020204" pitchFamily="34" charset="0"/>
                <a:ea typeface="+mn-ea"/>
                <a:cs typeface="Arial" panose="020B0604020202020204" pitchFamily="34" charset="0"/>
              </a:rPr>
              <a:t>Holistic approach to customer services and performance outcomes</a:t>
            </a:r>
          </a:p>
          <a:p>
            <a:pPr marL="742950" indent="-742950" algn="l" defTabSz="914400" rtl="0">
              <a:spcBef>
                <a:spcPts val="0"/>
              </a:spcBef>
              <a:buFont typeface="+mj-lt"/>
              <a:buAutoNum type="arabicPeriod"/>
            </a:pPr>
            <a:r>
              <a:rPr lang="en-US" sz="2800" b="0" kern="1200" cap="none" dirty="0" smtClean="0">
                <a:solidFill>
                  <a:srgbClr val="000000"/>
                </a:solidFill>
                <a:latin typeface="Arial" panose="020B0604020202020204" pitchFamily="34" charset="0"/>
                <a:ea typeface="+mn-ea"/>
                <a:cs typeface="Arial" panose="020B0604020202020204" pitchFamily="34" charset="0"/>
              </a:rPr>
              <a:t>Improved customer experience</a:t>
            </a:r>
          </a:p>
          <a:p>
            <a:pPr marL="742950" indent="-742950" algn="l" defTabSz="914400" rtl="0">
              <a:spcBef>
                <a:spcPts val="0"/>
              </a:spcBef>
              <a:buFont typeface="+mj-lt"/>
              <a:buAutoNum type="arabicPeriod"/>
            </a:pPr>
            <a:r>
              <a:rPr lang="en-US" sz="2800" b="0" kern="1200" cap="none" dirty="0" smtClean="0">
                <a:solidFill>
                  <a:srgbClr val="000000"/>
                </a:solidFill>
                <a:latin typeface="Arial" panose="020B0604020202020204" pitchFamily="34" charset="0"/>
                <a:ea typeface="+mn-ea"/>
                <a:cs typeface="Arial" panose="020B0604020202020204" pitchFamily="34" charset="0"/>
              </a:rPr>
              <a:t>Community commitment to a Learning </a:t>
            </a:r>
            <a:r>
              <a:rPr lang="en-US" sz="2800" b="0" kern="1200" cap="none" dirty="0">
                <a:solidFill>
                  <a:srgbClr val="000000"/>
                </a:solidFill>
                <a:latin typeface="Arial" panose="020B0604020202020204" pitchFamily="34" charset="0"/>
                <a:ea typeface="+mn-ea"/>
                <a:cs typeface="Arial" panose="020B0604020202020204" pitchFamily="34" charset="0"/>
              </a:rPr>
              <a:t>E</a:t>
            </a:r>
            <a:r>
              <a:rPr lang="en-US" sz="2800" b="0" kern="1200" cap="none" dirty="0" smtClean="0">
                <a:solidFill>
                  <a:srgbClr val="000000"/>
                </a:solidFill>
                <a:latin typeface="Arial" panose="020B0604020202020204" pitchFamily="34" charset="0"/>
                <a:ea typeface="+mn-ea"/>
                <a:cs typeface="Arial" panose="020B0604020202020204" pitchFamily="34" charset="0"/>
              </a:rPr>
              <a:t>xchange </a:t>
            </a:r>
            <a:r>
              <a:rPr lang="en-US" sz="2800" b="0" kern="1200" cap="none" dirty="0">
                <a:solidFill>
                  <a:srgbClr val="000000"/>
                </a:solidFill>
                <a:latin typeface="Arial" panose="020B0604020202020204" pitchFamily="34" charset="0"/>
                <a:ea typeface="+mn-ea"/>
                <a:cs typeface="Arial" panose="020B0604020202020204" pitchFamily="34" charset="0"/>
              </a:rPr>
              <a:t>S</a:t>
            </a:r>
            <a:r>
              <a:rPr lang="en-US" sz="2800" b="0" kern="1200" cap="none" dirty="0" smtClean="0">
                <a:solidFill>
                  <a:srgbClr val="000000"/>
                </a:solidFill>
                <a:latin typeface="Arial" panose="020B0604020202020204" pitchFamily="34" charset="0"/>
                <a:ea typeface="+mn-ea"/>
                <a:cs typeface="Arial" panose="020B0604020202020204" pitchFamily="34" charset="0"/>
              </a:rPr>
              <a:t>ustainability Model</a:t>
            </a:r>
          </a:p>
        </p:txBody>
      </p:sp>
      <p:sp>
        <p:nvSpPr>
          <p:cNvPr id="7" name="Footer Placeholder 9"/>
          <p:cNvSpPr>
            <a:spLocks noGrp="1"/>
          </p:cNvSpPr>
          <p:nvPr>
            <p:ph type="ftr" sz="quarter" idx="11"/>
          </p:nvPr>
        </p:nvSpPr>
        <p:spPr>
          <a:xfrm>
            <a:off x="152400" y="6583680"/>
            <a:ext cx="2743200" cy="274320"/>
          </a:xfrm>
        </p:spPr>
        <p:txBody>
          <a:bodyPr/>
          <a:lstStyle/>
          <a:p>
            <a:pPr algn="l"/>
            <a:r>
              <a:rPr lang="en-US" dirty="0" smtClean="0"/>
              <a:t>Lehigh Valley Wolf Gang</a:t>
            </a:r>
            <a:endParaRPr lang="en-US" dirty="0"/>
          </a:p>
        </p:txBody>
      </p:sp>
      <p:sp>
        <p:nvSpPr>
          <p:cNvPr id="2" name="TextBox 1"/>
          <p:cNvSpPr txBox="1"/>
          <p:nvPr/>
        </p:nvSpPr>
        <p:spPr>
          <a:xfrm>
            <a:off x="2743200" y="5410200"/>
            <a:ext cx="6172200" cy="461665"/>
          </a:xfrm>
          <a:prstGeom prst="rect">
            <a:avLst/>
          </a:prstGeom>
          <a:noFill/>
        </p:spPr>
        <p:txBody>
          <a:bodyPr wrap="square" rtlCol="0">
            <a:spAutoFit/>
          </a:bodyPr>
          <a:lstStyle/>
          <a:p>
            <a:pPr algn="l" defTabSz="914400" rtl="0">
              <a:spcBef>
                <a:spcPts val="0"/>
              </a:spcBef>
            </a:pPr>
            <a:r>
              <a:rPr lang="en-US" sz="2400" kern="1200" cap="none" dirty="0" smtClean="0">
                <a:solidFill>
                  <a:srgbClr val="000000"/>
                </a:solidFill>
                <a:latin typeface="Arial Black" panose="020B0A04020102020204" pitchFamily="34" charset="0"/>
                <a:ea typeface="+mn-ea"/>
                <a:cs typeface="+mn-cs"/>
              </a:rPr>
              <a:t>A one-stop services clearinghouse</a:t>
            </a:r>
            <a:endParaRPr lang="en-US" sz="2400" kern="1200" cap="none" dirty="0">
              <a:solidFill>
                <a:srgbClr val="000000"/>
              </a:solidFill>
              <a:latin typeface="Arial Black" panose="020B0A04020102020204" pitchFamily="34" charset="0"/>
              <a:ea typeface="+mn-ea"/>
              <a:cs typeface="+mn-cs"/>
            </a:endParaRPr>
          </a:p>
        </p:txBody>
      </p:sp>
      <p:sp>
        <p:nvSpPr>
          <p:cNvPr id="9" name="Title 1"/>
          <p:cNvSpPr txBox="1">
            <a:spLocks/>
          </p:cNvSpPr>
          <p:nvPr/>
        </p:nvSpPr>
        <p:spPr>
          <a:xfrm>
            <a:off x="0" y="0"/>
            <a:ext cx="9144000" cy="685800"/>
          </a:xfrm>
          <a:prstGeom prst="rect">
            <a:avLst/>
          </a:prstGeom>
          <a:ln w="28575">
            <a:solidFill>
              <a:schemeClr val="tx1"/>
            </a:solidFill>
          </a:ln>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ctr"/>
            <a:r>
              <a:rPr lang="en-US" sz="3600" cap="none" dirty="0" smtClean="0">
                <a:solidFill>
                  <a:srgbClr val="000000"/>
                </a:solidFill>
                <a:latin typeface="Garamond" panose="02020404030301010803" pitchFamily="18" charset="0"/>
              </a:rPr>
              <a:t>ServiceTown: Outcomes</a:t>
            </a:r>
            <a:endParaRPr lang="en-US" sz="3600" cap="none" dirty="0">
              <a:solidFill>
                <a:srgbClr val="000000"/>
              </a:solidFill>
              <a:latin typeface="Garamond" panose="02020404030301010803" pitchFamily="18"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1600" y="5655522"/>
            <a:ext cx="875020" cy="875020"/>
          </a:xfrm>
          <a:prstGeom prst="rect">
            <a:avLst/>
          </a:prstGeom>
        </p:spPr>
      </p:pic>
      <p:sp>
        <p:nvSpPr>
          <p:cNvPr id="11" name="TextBox 10"/>
          <p:cNvSpPr txBox="1"/>
          <p:nvPr/>
        </p:nvSpPr>
        <p:spPr>
          <a:xfrm>
            <a:off x="6324600" y="6550223"/>
            <a:ext cx="2757651" cy="307777"/>
          </a:xfrm>
          <a:prstGeom prst="rect">
            <a:avLst/>
          </a:prstGeom>
          <a:noFill/>
        </p:spPr>
        <p:txBody>
          <a:bodyPr wrap="square" rtlCol="0">
            <a:spAutoFit/>
          </a:bodyPr>
          <a:lstStyle/>
          <a:p>
            <a:pPr algn="l" defTabSz="914400" rtl="0">
              <a:spcBef>
                <a:spcPts val="0"/>
              </a:spcBef>
            </a:pPr>
            <a:r>
              <a:rPr lang="en-US" sz="1400" b="0" kern="1200" cap="none" dirty="0" smtClean="0">
                <a:solidFill>
                  <a:srgbClr val="000000"/>
                </a:solidFill>
                <a:latin typeface="Franklin Gothic Book"/>
                <a:ea typeface="+mn-ea"/>
                <a:cs typeface="+mn-cs"/>
              </a:rPr>
              <a:t>October 20, 2015                      10</a:t>
            </a:r>
            <a:endParaRPr lang="en-US" sz="1400" b="0" kern="1200" cap="none" dirty="0">
              <a:solidFill>
                <a:srgbClr val="000000"/>
              </a:solidFill>
              <a:latin typeface="Franklin Gothic Book"/>
              <a:ea typeface="+mn-ea"/>
              <a:cs typeface="+mn-cs"/>
            </a:endParaRPr>
          </a:p>
        </p:txBody>
      </p:sp>
    </p:spTree>
    <p:extLst>
      <p:ext uri="{BB962C8B-B14F-4D97-AF65-F5344CB8AC3E}">
        <p14:creationId xmlns:p14="http://schemas.microsoft.com/office/powerpoint/2010/main" val="95249452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990600"/>
            <a:ext cx="5324475" cy="4038600"/>
          </a:xfrm>
          <a:prstGeom prst="rect">
            <a:avLst/>
          </a:prstGeom>
        </p:spPr>
      </p:pic>
      <p:sp>
        <p:nvSpPr>
          <p:cNvPr id="3" name="Title 1"/>
          <p:cNvSpPr>
            <a:spLocks noGrp="1"/>
          </p:cNvSpPr>
          <p:nvPr>
            <p:ph type="title"/>
          </p:nvPr>
        </p:nvSpPr>
        <p:spPr>
          <a:xfrm>
            <a:off x="0" y="0"/>
            <a:ext cx="9144000" cy="685800"/>
          </a:xfrm>
          <a:ln w="28575">
            <a:solidFill>
              <a:schemeClr val="tx1"/>
            </a:solidFill>
          </a:ln>
        </p:spPr>
        <p:txBody>
          <a:bodyPr/>
          <a:lstStyle/>
          <a:p>
            <a:pPr algn="ctr"/>
            <a:r>
              <a:rPr lang="en-US" sz="3600" b="1" cap="none" dirty="0" smtClean="0">
                <a:latin typeface="Garamond" panose="02020404030301010803" pitchFamily="18" charset="0"/>
              </a:rPr>
              <a:t>Implementation of ServiceTown Prototype</a:t>
            </a:r>
            <a:endParaRPr lang="en-US" sz="3600" b="1" cap="none" dirty="0">
              <a:latin typeface="Garamond" panose="02020404030301010803" pitchFamily="18" charset="0"/>
            </a:endParaRPr>
          </a:p>
        </p:txBody>
      </p:sp>
      <p:sp>
        <p:nvSpPr>
          <p:cNvPr id="4" name="TextBox 3"/>
          <p:cNvSpPr txBox="1"/>
          <p:nvPr/>
        </p:nvSpPr>
        <p:spPr>
          <a:xfrm>
            <a:off x="2300032" y="3149025"/>
            <a:ext cx="1814768" cy="584775"/>
          </a:xfrm>
          <a:prstGeom prst="rect">
            <a:avLst/>
          </a:prstGeom>
          <a:noFill/>
        </p:spPr>
        <p:txBody>
          <a:bodyPr wrap="square" rtlCol="0">
            <a:spAutoFit/>
          </a:bodyPr>
          <a:lstStyle/>
          <a:p>
            <a:pPr defTabSz="914400" rtl="0">
              <a:spcBef>
                <a:spcPts val="0"/>
              </a:spcBef>
            </a:pPr>
            <a:r>
              <a:rPr lang="en-US" sz="1600" kern="1200" cap="none" dirty="0" smtClean="0">
                <a:solidFill>
                  <a:srgbClr val="000000"/>
                </a:solidFill>
                <a:latin typeface="Arial Black" panose="020B0A04020102020204" pitchFamily="34" charset="0"/>
                <a:ea typeface="+mn-ea"/>
                <a:cs typeface="Aharoni" panose="02010803020104030203" pitchFamily="2" charset="-79"/>
              </a:rPr>
              <a:t>Design and Infrastructure</a:t>
            </a:r>
            <a:endParaRPr lang="en-US" sz="1600" kern="1200" cap="none" dirty="0">
              <a:solidFill>
                <a:srgbClr val="000000"/>
              </a:solidFill>
              <a:latin typeface="Arial Black" panose="020B0A04020102020204" pitchFamily="34" charset="0"/>
              <a:ea typeface="+mn-ea"/>
              <a:cs typeface="Aharoni" panose="02010803020104030203" pitchFamily="2" charset="-79"/>
            </a:endParaRPr>
          </a:p>
        </p:txBody>
      </p:sp>
      <p:sp>
        <p:nvSpPr>
          <p:cNvPr id="11" name="TextBox 10"/>
          <p:cNvSpPr txBox="1"/>
          <p:nvPr/>
        </p:nvSpPr>
        <p:spPr>
          <a:xfrm>
            <a:off x="3733800" y="2480846"/>
            <a:ext cx="1295400" cy="338554"/>
          </a:xfrm>
          <a:prstGeom prst="rect">
            <a:avLst/>
          </a:prstGeom>
          <a:noFill/>
        </p:spPr>
        <p:txBody>
          <a:bodyPr wrap="square" rtlCol="0">
            <a:spAutoFit/>
          </a:bodyPr>
          <a:lstStyle/>
          <a:p>
            <a:pPr algn="l" defTabSz="914400" rtl="0">
              <a:spcBef>
                <a:spcPts val="0"/>
              </a:spcBef>
            </a:pPr>
            <a:r>
              <a:rPr lang="en-US" sz="1600" kern="1200" cap="none" dirty="0" smtClean="0">
                <a:solidFill>
                  <a:srgbClr val="000000"/>
                </a:solidFill>
                <a:latin typeface="Arial Black" panose="020B0A04020102020204" pitchFamily="34" charset="0"/>
                <a:ea typeface="+mn-ea"/>
                <a:cs typeface="Aharoni" panose="02010803020104030203" pitchFamily="2" charset="-79"/>
              </a:rPr>
              <a:t>Beta Test</a:t>
            </a:r>
            <a:endParaRPr lang="en-US" sz="1600" kern="1200" cap="none" dirty="0">
              <a:solidFill>
                <a:srgbClr val="000000"/>
              </a:solidFill>
              <a:latin typeface="Arial Black" panose="020B0A04020102020204" pitchFamily="34" charset="0"/>
              <a:ea typeface="+mn-ea"/>
              <a:cs typeface="Aharoni" panose="02010803020104030203" pitchFamily="2" charset="-79"/>
            </a:endParaRPr>
          </a:p>
        </p:txBody>
      </p:sp>
      <p:sp>
        <p:nvSpPr>
          <p:cNvPr id="12" name="TextBox 11"/>
          <p:cNvSpPr txBox="1"/>
          <p:nvPr/>
        </p:nvSpPr>
        <p:spPr>
          <a:xfrm>
            <a:off x="5245223" y="1600200"/>
            <a:ext cx="926977" cy="338554"/>
          </a:xfrm>
          <a:prstGeom prst="rect">
            <a:avLst/>
          </a:prstGeom>
          <a:noFill/>
        </p:spPr>
        <p:txBody>
          <a:bodyPr wrap="square" rtlCol="0">
            <a:spAutoFit/>
          </a:bodyPr>
          <a:lstStyle/>
          <a:p>
            <a:pPr algn="l" defTabSz="914400" rtl="0">
              <a:spcBef>
                <a:spcPts val="0"/>
              </a:spcBef>
            </a:pPr>
            <a:r>
              <a:rPr lang="en-US" sz="1600" kern="1200" cap="none" dirty="0" smtClean="0">
                <a:solidFill>
                  <a:srgbClr val="000000"/>
                </a:solidFill>
                <a:latin typeface="Arial Black" panose="020B0A04020102020204" pitchFamily="34" charset="0"/>
                <a:ea typeface="+mn-ea"/>
                <a:cs typeface="Aharoni" panose="02010803020104030203" pitchFamily="2" charset="-79"/>
              </a:rPr>
              <a:t>Pilot</a:t>
            </a:r>
            <a:endParaRPr lang="en-US" sz="1600" kern="1200" cap="none" dirty="0">
              <a:solidFill>
                <a:srgbClr val="000000"/>
              </a:solidFill>
              <a:latin typeface="Arial Black" panose="020B0A04020102020204" pitchFamily="34" charset="0"/>
              <a:ea typeface="+mn-ea"/>
              <a:cs typeface="Aharoni" panose="02010803020104030203" pitchFamily="2" charset="-79"/>
            </a:endParaRPr>
          </a:p>
        </p:txBody>
      </p:sp>
      <p:grpSp>
        <p:nvGrpSpPr>
          <p:cNvPr id="7" name="Group 6"/>
          <p:cNvGrpSpPr/>
          <p:nvPr/>
        </p:nvGrpSpPr>
        <p:grpSpPr>
          <a:xfrm>
            <a:off x="460248" y="3113250"/>
            <a:ext cx="1390138" cy="2067610"/>
            <a:chOff x="332107" y="3200400"/>
            <a:chExt cx="1390138" cy="206761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107" y="3200400"/>
              <a:ext cx="1390138" cy="2067610"/>
            </a:xfrm>
            <a:prstGeom prst="rect">
              <a:avLst/>
            </a:prstGeom>
          </p:spPr>
        </p:pic>
        <p:sp>
          <p:nvSpPr>
            <p:cNvPr id="16" name="Oval 15"/>
            <p:cNvSpPr/>
            <p:nvPr/>
          </p:nvSpPr>
          <p:spPr>
            <a:xfrm>
              <a:off x="877824" y="3444243"/>
              <a:ext cx="36576" cy="3657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rtl="0">
                <a:spcBef>
                  <a:spcPts val="0"/>
                </a:spcBef>
              </a:pPr>
              <a:endParaRPr lang="en-US" sz="1800" b="0" kern="1200" cap="none" dirty="0">
                <a:solidFill>
                  <a:srgbClr val="FFFFFF"/>
                </a:solidFill>
              </a:endParaRPr>
            </a:p>
          </p:txBody>
        </p:sp>
        <p:sp>
          <p:nvSpPr>
            <p:cNvPr id="18" name="Arc 17"/>
            <p:cNvSpPr/>
            <p:nvPr/>
          </p:nvSpPr>
          <p:spPr>
            <a:xfrm flipV="1">
              <a:off x="839724" y="3688081"/>
              <a:ext cx="266700" cy="45719"/>
            </a:xfrm>
            <a:prstGeom prst="arc">
              <a:avLst/>
            </a:prstGeom>
            <a:solidFill>
              <a:schemeClr val="tx1"/>
            </a:solidFill>
          </p:spPr>
          <p:style>
            <a:lnRef idx="1">
              <a:schemeClr val="accent1"/>
            </a:lnRef>
            <a:fillRef idx="0">
              <a:schemeClr val="accent1"/>
            </a:fillRef>
            <a:effectRef idx="0">
              <a:schemeClr val="accent1"/>
            </a:effectRef>
            <a:fontRef idx="minor">
              <a:schemeClr val="tx1"/>
            </a:fontRef>
          </p:style>
          <p:txBody>
            <a:bodyPr rtlCol="0" anchor="ctr"/>
            <a:lstStyle/>
            <a:p>
              <a:pPr defTabSz="914400" rtl="0">
                <a:spcBef>
                  <a:spcPts val="0"/>
                </a:spcBef>
              </a:pPr>
              <a:endParaRPr lang="en-US" sz="1800" b="0" kern="1200" cap="none" dirty="0">
                <a:solidFill>
                  <a:srgbClr val="000000"/>
                </a:solidFill>
              </a:endParaRPr>
            </a:p>
          </p:txBody>
        </p:sp>
        <p:sp>
          <p:nvSpPr>
            <p:cNvPr id="19" name="Oval 18"/>
            <p:cNvSpPr/>
            <p:nvPr/>
          </p:nvSpPr>
          <p:spPr>
            <a:xfrm>
              <a:off x="1106424" y="3422905"/>
              <a:ext cx="36576" cy="3657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rtl="0">
                <a:spcBef>
                  <a:spcPts val="0"/>
                </a:spcBef>
              </a:pPr>
              <a:endParaRPr lang="en-US" sz="1800" b="0" kern="1200" cap="none" dirty="0">
                <a:solidFill>
                  <a:srgbClr val="FFFFFF"/>
                </a:solidFill>
              </a:endParaRPr>
            </a:p>
          </p:txBody>
        </p:sp>
      </p:grpSp>
      <p:sp>
        <p:nvSpPr>
          <p:cNvPr id="20" name="TextBox 19"/>
          <p:cNvSpPr txBox="1"/>
          <p:nvPr/>
        </p:nvSpPr>
        <p:spPr>
          <a:xfrm>
            <a:off x="5943600" y="728246"/>
            <a:ext cx="1143000" cy="338554"/>
          </a:xfrm>
          <a:prstGeom prst="rect">
            <a:avLst/>
          </a:prstGeom>
          <a:noFill/>
        </p:spPr>
        <p:txBody>
          <a:bodyPr wrap="square" rtlCol="0">
            <a:spAutoFit/>
          </a:bodyPr>
          <a:lstStyle/>
          <a:p>
            <a:pPr algn="l" defTabSz="914400" rtl="0">
              <a:spcBef>
                <a:spcPts val="0"/>
              </a:spcBef>
            </a:pPr>
            <a:r>
              <a:rPr lang="en-US" sz="1600" kern="1200" cap="none" dirty="0" smtClean="0">
                <a:solidFill>
                  <a:srgbClr val="000000"/>
                </a:solidFill>
                <a:latin typeface="Arial Black" panose="020B0A04020102020204" pitchFamily="34" charset="0"/>
                <a:ea typeface="+mn-ea"/>
                <a:cs typeface="Aharoni" panose="02010803020104030203" pitchFamily="2" charset="-79"/>
              </a:rPr>
              <a:t>Roll Out</a:t>
            </a:r>
            <a:endParaRPr lang="en-US" sz="1600" kern="1200" cap="none" dirty="0">
              <a:solidFill>
                <a:srgbClr val="000000"/>
              </a:solidFill>
              <a:latin typeface="Arial Black" panose="020B0A04020102020204" pitchFamily="34" charset="0"/>
              <a:ea typeface="+mn-ea"/>
              <a:cs typeface="Aharoni" panose="02010803020104030203" pitchFamily="2" charset="-79"/>
            </a:endParaRPr>
          </a:p>
        </p:txBody>
      </p:sp>
      <p:sp>
        <p:nvSpPr>
          <p:cNvPr id="15" name="Footer Placeholder 9"/>
          <p:cNvSpPr>
            <a:spLocks noGrp="1"/>
          </p:cNvSpPr>
          <p:nvPr>
            <p:ph type="ftr" sz="quarter" idx="11"/>
          </p:nvPr>
        </p:nvSpPr>
        <p:spPr>
          <a:xfrm>
            <a:off x="152400" y="6583680"/>
            <a:ext cx="2743200" cy="274320"/>
          </a:xfrm>
        </p:spPr>
        <p:txBody>
          <a:bodyPr/>
          <a:lstStyle/>
          <a:p>
            <a:pPr algn="l"/>
            <a:r>
              <a:rPr lang="en-US" dirty="0" smtClean="0"/>
              <a:t>Lehigh Valley Wolf Gang</a:t>
            </a:r>
            <a:endParaRPr lang="en-US" dirty="0"/>
          </a:p>
        </p:txBody>
      </p:sp>
      <p:sp>
        <p:nvSpPr>
          <p:cNvPr id="2" name="TextBox 1"/>
          <p:cNvSpPr txBox="1"/>
          <p:nvPr/>
        </p:nvSpPr>
        <p:spPr>
          <a:xfrm>
            <a:off x="4038600" y="5257800"/>
            <a:ext cx="5105400" cy="1200329"/>
          </a:xfrm>
          <a:prstGeom prst="rect">
            <a:avLst/>
          </a:prstGeom>
          <a:noFill/>
        </p:spPr>
        <p:txBody>
          <a:bodyPr wrap="square" rtlCol="0">
            <a:spAutoFit/>
          </a:bodyPr>
          <a:lstStyle/>
          <a:p>
            <a:pPr defTabSz="914400" rtl="0">
              <a:spcBef>
                <a:spcPts val="0"/>
              </a:spcBef>
            </a:pPr>
            <a:r>
              <a:rPr lang="en-US" sz="2400" b="0" kern="1200" cap="none" dirty="0">
                <a:solidFill>
                  <a:srgbClr val="000000"/>
                </a:solidFill>
                <a:latin typeface="Arial Black" panose="020B0A04020102020204" pitchFamily="34" charset="0"/>
                <a:ea typeface="+mn-ea"/>
                <a:cs typeface="Arial" panose="020B0604020202020204" pitchFamily="34" charset="0"/>
              </a:rPr>
              <a:t>Community commitment </a:t>
            </a:r>
            <a:r>
              <a:rPr lang="en-US" sz="2400" b="0" kern="1200" cap="none" dirty="0" smtClean="0">
                <a:solidFill>
                  <a:srgbClr val="000000"/>
                </a:solidFill>
                <a:latin typeface="Arial Black" panose="020B0A04020102020204" pitchFamily="34" charset="0"/>
                <a:ea typeface="+mn-ea"/>
                <a:cs typeface="Arial" panose="020B0604020202020204" pitchFamily="34" charset="0"/>
              </a:rPr>
              <a:t/>
            </a:r>
            <a:br>
              <a:rPr lang="en-US" sz="2400" b="0" kern="1200" cap="none" dirty="0" smtClean="0">
                <a:solidFill>
                  <a:srgbClr val="000000"/>
                </a:solidFill>
                <a:latin typeface="Arial Black" panose="020B0A04020102020204" pitchFamily="34" charset="0"/>
                <a:ea typeface="+mn-ea"/>
                <a:cs typeface="Arial" panose="020B0604020202020204" pitchFamily="34" charset="0"/>
              </a:rPr>
            </a:br>
            <a:r>
              <a:rPr lang="en-US" sz="2400" b="0" kern="1200" cap="none" dirty="0" smtClean="0">
                <a:solidFill>
                  <a:srgbClr val="000000"/>
                </a:solidFill>
                <a:latin typeface="Arial Black" panose="020B0A04020102020204" pitchFamily="34" charset="0"/>
                <a:ea typeface="+mn-ea"/>
                <a:cs typeface="Arial" panose="020B0604020202020204" pitchFamily="34" charset="0"/>
              </a:rPr>
              <a:t>to </a:t>
            </a:r>
            <a:r>
              <a:rPr lang="en-US" sz="2400" b="0" kern="1200" cap="none" dirty="0">
                <a:solidFill>
                  <a:srgbClr val="000000"/>
                </a:solidFill>
                <a:latin typeface="Arial Black" panose="020B0A04020102020204" pitchFamily="34" charset="0"/>
                <a:ea typeface="+mn-ea"/>
                <a:cs typeface="Arial" panose="020B0604020202020204" pitchFamily="34" charset="0"/>
              </a:rPr>
              <a:t>a Learning Exchange Sustainability Model</a:t>
            </a:r>
          </a:p>
        </p:txBody>
      </p:sp>
      <p:sp>
        <p:nvSpPr>
          <p:cNvPr id="17" name="TextBox 16"/>
          <p:cNvSpPr txBox="1"/>
          <p:nvPr/>
        </p:nvSpPr>
        <p:spPr>
          <a:xfrm>
            <a:off x="1416716" y="4038600"/>
            <a:ext cx="1783684" cy="584775"/>
          </a:xfrm>
          <a:prstGeom prst="rect">
            <a:avLst/>
          </a:prstGeom>
          <a:noFill/>
        </p:spPr>
        <p:txBody>
          <a:bodyPr wrap="square" rtlCol="0">
            <a:spAutoFit/>
          </a:bodyPr>
          <a:lstStyle/>
          <a:p>
            <a:pPr defTabSz="914400" rtl="0">
              <a:spcBef>
                <a:spcPts val="0"/>
              </a:spcBef>
            </a:pPr>
            <a:r>
              <a:rPr lang="en-US" sz="1600" kern="1200" cap="none" dirty="0" smtClean="0">
                <a:solidFill>
                  <a:srgbClr val="000000"/>
                </a:solidFill>
                <a:latin typeface="Arial Black" panose="020B0A04020102020204" pitchFamily="34" charset="0"/>
                <a:ea typeface="+mn-ea"/>
                <a:cs typeface="Aharoni" panose="02010803020104030203" pitchFamily="2" charset="-79"/>
              </a:rPr>
              <a:t>Community Commitment</a:t>
            </a:r>
            <a:endParaRPr lang="en-US" sz="1600" kern="1200" cap="none" dirty="0">
              <a:solidFill>
                <a:srgbClr val="000000"/>
              </a:solidFill>
              <a:latin typeface="Arial Black" panose="020B0A04020102020204" pitchFamily="34" charset="0"/>
              <a:ea typeface="+mn-ea"/>
              <a:cs typeface="Aharoni" panose="02010803020104030203" pitchFamily="2" charset="-79"/>
            </a:endParaRPr>
          </a:p>
        </p:txBody>
      </p:sp>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6716" y="5564056"/>
            <a:ext cx="875020" cy="875020"/>
          </a:xfrm>
          <a:prstGeom prst="rect">
            <a:avLst/>
          </a:prstGeom>
        </p:spPr>
      </p:pic>
      <p:sp>
        <p:nvSpPr>
          <p:cNvPr id="32" name="TextBox 31"/>
          <p:cNvSpPr txBox="1"/>
          <p:nvPr/>
        </p:nvSpPr>
        <p:spPr>
          <a:xfrm>
            <a:off x="6324600" y="6550223"/>
            <a:ext cx="2757651" cy="307777"/>
          </a:xfrm>
          <a:prstGeom prst="rect">
            <a:avLst/>
          </a:prstGeom>
          <a:noFill/>
        </p:spPr>
        <p:txBody>
          <a:bodyPr wrap="square" rtlCol="0">
            <a:spAutoFit/>
          </a:bodyPr>
          <a:lstStyle/>
          <a:p>
            <a:pPr algn="l" defTabSz="914400" rtl="0">
              <a:spcBef>
                <a:spcPts val="0"/>
              </a:spcBef>
            </a:pPr>
            <a:r>
              <a:rPr lang="en-US" sz="1400" b="0" kern="1200" cap="none" dirty="0" smtClean="0">
                <a:solidFill>
                  <a:srgbClr val="000000"/>
                </a:solidFill>
                <a:latin typeface="Franklin Gothic Book"/>
                <a:ea typeface="+mn-ea"/>
                <a:cs typeface="+mn-cs"/>
              </a:rPr>
              <a:t>October 20, 2015                      11</a:t>
            </a:r>
            <a:endParaRPr lang="en-US" sz="1400" b="0" kern="1200" cap="none" dirty="0">
              <a:solidFill>
                <a:srgbClr val="000000"/>
              </a:solidFill>
              <a:latin typeface="Franklin Gothic Book"/>
              <a:ea typeface="+mn-ea"/>
              <a:cs typeface="+mn-cs"/>
            </a:endParaRPr>
          </a:p>
        </p:txBody>
      </p:sp>
      <p:sp>
        <p:nvSpPr>
          <p:cNvPr id="37" name="Down Arrow 36"/>
          <p:cNvSpPr/>
          <p:nvPr/>
        </p:nvSpPr>
        <p:spPr>
          <a:xfrm>
            <a:off x="6934200" y="990600"/>
            <a:ext cx="685800" cy="4318575"/>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rtl="0">
              <a:spcBef>
                <a:spcPts val="0"/>
              </a:spcBef>
            </a:pPr>
            <a:endParaRPr lang="en-US" sz="1800" b="0" kern="1200" cap="none" dirty="0">
              <a:solidFill>
                <a:srgbClr val="FFFFFF"/>
              </a:solidFill>
            </a:endParaRPr>
          </a:p>
        </p:txBody>
      </p:sp>
    </p:spTree>
    <p:extLst>
      <p:ext uri="{BB962C8B-B14F-4D97-AF65-F5344CB8AC3E}">
        <p14:creationId xmlns:p14="http://schemas.microsoft.com/office/powerpoint/2010/main" val="374992450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0" y="1143000"/>
            <a:ext cx="6019800" cy="369332"/>
          </a:xfrm>
          <a:prstGeom prst="rect">
            <a:avLst/>
          </a:prstGeom>
          <a:noFill/>
        </p:spPr>
        <p:txBody>
          <a:bodyPr wrap="square" rtlCol="0">
            <a:spAutoFit/>
          </a:bodyPr>
          <a:lstStyle/>
          <a:p>
            <a:pPr algn="l" defTabSz="914400" rtl="0">
              <a:spcBef>
                <a:spcPts val="0"/>
              </a:spcBef>
            </a:pPr>
            <a:endParaRPr lang="en-US" sz="1800" b="0" kern="1200" cap="none" dirty="0">
              <a:solidFill>
                <a:srgbClr val="000000"/>
              </a:solidFill>
              <a:latin typeface="Franklin Gothic Book"/>
              <a:ea typeface="+mn-ea"/>
              <a:cs typeface="+mn-cs"/>
            </a:endParaRPr>
          </a:p>
        </p:txBody>
      </p:sp>
      <p:sp>
        <p:nvSpPr>
          <p:cNvPr id="4" name="Subtitle 2"/>
          <p:cNvSpPr txBox="1">
            <a:spLocks/>
          </p:cNvSpPr>
          <p:nvPr/>
        </p:nvSpPr>
        <p:spPr>
          <a:xfrm>
            <a:off x="685800" y="1600200"/>
            <a:ext cx="7772400" cy="2282301"/>
          </a:xfrm>
          <a:prstGeom prst="rect">
            <a:avLst/>
          </a:prstGeom>
          <a:ln w="76200"/>
        </p:spPr>
        <p:txBody>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algn="ctr">
              <a:spcBef>
                <a:spcPts val="0"/>
              </a:spcBef>
              <a:buFont typeface="Arial" charset="0"/>
              <a:buNone/>
              <a:defRPr/>
            </a:pPr>
            <a:r>
              <a:rPr lang="en-US" sz="2800" cap="none" dirty="0" smtClean="0">
                <a:solidFill>
                  <a:srgbClr val="000000"/>
                </a:solidFill>
                <a:ea typeface="ＭＳ Ｐゴシック" pitchFamily="84" charset="-128"/>
              </a:rPr>
              <a:t>Nancy Dischinat</a:t>
            </a:r>
          </a:p>
          <a:p>
            <a:pPr algn="ctr">
              <a:spcBef>
                <a:spcPts val="0"/>
              </a:spcBef>
              <a:buFont typeface="Arial" charset="0"/>
              <a:buNone/>
              <a:defRPr/>
            </a:pPr>
            <a:r>
              <a:rPr lang="en-US" sz="2800" cap="none" dirty="0" smtClean="0">
                <a:solidFill>
                  <a:srgbClr val="000000"/>
                </a:solidFill>
                <a:ea typeface="ＭＳ Ｐゴシック" pitchFamily="84" charset="-128"/>
              </a:rPr>
              <a:t>Executive Director</a:t>
            </a:r>
          </a:p>
          <a:p>
            <a:pPr algn="ctr">
              <a:spcBef>
                <a:spcPts val="0"/>
              </a:spcBef>
              <a:buFont typeface="Arial" charset="0"/>
              <a:buNone/>
              <a:defRPr/>
            </a:pPr>
            <a:r>
              <a:rPr lang="en-US" sz="2800" cap="none" dirty="0" smtClean="0">
                <a:solidFill>
                  <a:srgbClr val="000000"/>
                </a:solidFill>
                <a:ea typeface="ＭＳ Ｐゴシック" pitchFamily="84" charset="-128"/>
              </a:rPr>
              <a:t>Lehigh Valley Workforce Development Board, Inc.</a:t>
            </a:r>
            <a:br>
              <a:rPr lang="en-US" sz="2800" cap="none" dirty="0" smtClean="0">
                <a:solidFill>
                  <a:srgbClr val="000000"/>
                </a:solidFill>
                <a:ea typeface="ＭＳ Ｐゴシック" pitchFamily="84" charset="-128"/>
              </a:rPr>
            </a:br>
            <a:r>
              <a:rPr lang="en-US" sz="2800" cap="none" dirty="0" smtClean="0">
                <a:solidFill>
                  <a:srgbClr val="000000"/>
                </a:solidFill>
                <a:ea typeface="ＭＳ Ｐゴシック" pitchFamily="84" charset="-128"/>
              </a:rPr>
              <a:t>610-841-1122</a:t>
            </a:r>
          </a:p>
          <a:p>
            <a:pPr algn="ctr">
              <a:spcBef>
                <a:spcPts val="0"/>
              </a:spcBef>
              <a:buFont typeface="Arial" charset="0"/>
              <a:buNone/>
              <a:defRPr/>
            </a:pPr>
            <a:r>
              <a:rPr lang="en-US" sz="2800" cap="none" dirty="0" smtClean="0">
                <a:solidFill>
                  <a:srgbClr val="000000"/>
                </a:solidFill>
                <a:ea typeface="ＭＳ Ｐゴシック" pitchFamily="84" charset="-128"/>
              </a:rPr>
              <a:t>ndischinat@lvwib.org</a:t>
            </a:r>
          </a:p>
        </p:txBody>
      </p:sp>
      <p:sp>
        <p:nvSpPr>
          <p:cNvPr id="6" name="Footer Placeholder 9"/>
          <p:cNvSpPr>
            <a:spLocks noGrp="1"/>
          </p:cNvSpPr>
          <p:nvPr>
            <p:ph type="ftr" sz="quarter" idx="11"/>
          </p:nvPr>
        </p:nvSpPr>
        <p:spPr>
          <a:xfrm>
            <a:off x="152400" y="6583680"/>
            <a:ext cx="2743200" cy="274320"/>
          </a:xfrm>
        </p:spPr>
        <p:txBody>
          <a:bodyPr/>
          <a:lstStyle/>
          <a:p>
            <a:pPr algn="l"/>
            <a:r>
              <a:rPr lang="en-US" dirty="0" smtClean="0"/>
              <a:t>Lehigh Valley Wolf Gang</a:t>
            </a: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6716" y="5564056"/>
            <a:ext cx="875020" cy="875020"/>
          </a:xfrm>
          <a:prstGeom prst="rect">
            <a:avLst/>
          </a:prstGeom>
        </p:spPr>
      </p:pic>
      <p:sp>
        <p:nvSpPr>
          <p:cNvPr id="8" name="TextBox 7"/>
          <p:cNvSpPr txBox="1"/>
          <p:nvPr/>
        </p:nvSpPr>
        <p:spPr>
          <a:xfrm>
            <a:off x="6324600" y="6550223"/>
            <a:ext cx="2757651" cy="307777"/>
          </a:xfrm>
          <a:prstGeom prst="rect">
            <a:avLst/>
          </a:prstGeom>
          <a:noFill/>
        </p:spPr>
        <p:txBody>
          <a:bodyPr wrap="square" rtlCol="0">
            <a:spAutoFit/>
          </a:bodyPr>
          <a:lstStyle/>
          <a:p>
            <a:pPr algn="l" defTabSz="914400" rtl="0">
              <a:spcBef>
                <a:spcPts val="0"/>
              </a:spcBef>
            </a:pPr>
            <a:r>
              <a:rPr lang="en-US" sz="1400" b="0" kern="1200" cap="none" dirty="0" smtClean="0">
                <a:solidFill>
                  <a:srgbClr val="000000"/>
                </a:solidFill>
                <a:latin typeface="Franklin Gothic Book"/>
                <a:ea typeface="+mn-ea"/>
                <a:cs typeface="+mn-cs"/>
              </a:rPr>
              <a:t>October 20, 2015                      12</a:t>
            </a:r>
            <a:endParaRPr lang="en-US" sz="1400" b="0" kern="1200" cap="none" dirty="0">
              <a:solidFill>
                <a:srgbClr val="000000"/>
              </a:solidFill>
              <a:latin typeface="Franklin Gothic Book"/>
              <a:ea typeface="+mn-ea"/>
              <a:cs typeface="+mn-cs"/>
            </a:endParaRPr>
          </a:p>
        </p:txBody>
      </p:sp>
      <p:sp>
        <p:nvSpPr>
          <p:cNvPr id="9" name="Title 1"/>
          <p:cNvSpPr txBox="1">
            <a:spLocks/>
          </p:cNvSpPr>
          <p:nvPr/>
        </p:nvSpPr>
        <p:spPr>
          <a:xfrm>
            <a:off x="0" y="0"/>
            <a:ext cx="9144000" cy="685800"/>
          </a:xfrm>
          <a:prstGeom prst="rect">
            <a:avLst/>
          </a:prstGeom>
          <a:ln w="28575">
            <a:solidFill>
              <a:schemeClr val="tx1"/>
            </a:solidFill>
          </a:ln>
        </p:spPr>
        <p:txBody>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ctr"/>
            <a:r>
              <a:rPr lang="en-US" sz="3600" cap="none" dirty="0" smtClean="0">
                <a:solidFill>
                  <a:srgbClr val="000000"/>
                </a:solidFill>
                <a:latin typeface="Garamond" panose="02020404030301010803" pitchFamily="18" charset="0"/>
              </a:rPr>
              <a:t>Contact</a:t>
            </a:r>
            <a:endParaRPr lang="en-US" sz="3600" cap="none" dirty="0">
              <a:solidFill>
                <a:srgbClr val="000000"/>
              </a:solidFill>
              <a:latin typeface="Garamond" panose="02020404030301010803" pitchFamily="18" charset="0"/>
            </a:endParaRPr>
          </a:p>
        </p:txBody>
      </p:sp>
    </p:spTree>
    <p:extLst>
      <p:ext uri="{BB962C8B-B14F-4D97-AF65-F5344CB8AC3E}">
        <p14:creationId xmlns:p14="http://schemas.microsoft.com/office/powerpoint/2010/main" val="58495762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house.jpg"/>
          <p:cNvPicPr>
            <a:picLocks noChangeAspect="1"/>
          </p:cNvPicPr>
          <p:nvPr/>
        </p:nvPicPr>
        <p:blipFill rotWithShape="1">
          <a:blip r:embed="rId2">
            <a:extLst>
              <a:ext uri="{28A0092B-C50C-407E-A947-70E740481C1C}">
                <a14:useLocalDpi xmlns:a14="http://schemas.microsoft.com/office/drawing/2010/main" val="0"/>
              </a:ext>
            </a:extLst>
          </a:blip>
          <a:srcRect l="18915" t="11250" r="65" b="10417"/>
          <a:stretch/>
        </p:blipFill>
        <p:spPr>
          <a:xfrm>
            <a:off x="-1" y="-1"/>
            <a:ext cx="9166677" cy="5933899"/>
          </a:xfrm>
          <a:prstGeom prst="rect">
            <a:avLst/>
          </a:prstGeom>
        </p:spPr>
      </p:pic>
      <p:sp>
        <p:nvSpPr>
          <p:cNvPr id="6" name="Rectangle 5"/>
          <p:cNvSpPr/>
          <p:nvPr/>
        </p:nvSpPr>
        <p:spPr>
          <a:xfrm>
            <a:off x="114864" y="426027"/>
            <a:ext cx="8936945" cy="774981"/>
          </a:xfrm>
          <a:prstGeom prst="rect">
            <a:avLst/>
          </a:prstGeom>
          <a:solidFill>
            <a:schemeClr val="tx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3835"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285" name="Shape 285"/>
          <p:cNvSpPr/>
          <p:nvPr/>
        </p:nvSpPr>
        <p:spPr>
          <a:xfrm>
            <a:off x="183315" y="349069"/>
            <a:ext cx="8104167" cy="738664"/>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l">
              <a:defRPr sz="1800" b="0" cap="none">
                <a:solidFill>
                  <a:srgbClr val="000000"/>
                </a:solidFill>
              </a:defRPr>
            </a:pPr>
            <a:r>
              <a:rPr lang="en-US" sz="4800" b="1" cap="all" dirty="0" smtClean="0">
                <a:solidFill>
                  <a:srgbClr val="FFFFFF"/>
                </a:solidFill>
              </a:rPr>
              <a:t>White HOUSE </a:t>
            </a:r>
          </a:p>
        </p:txBody>
      </p:sp>
      <p:sp>
        <p:nvSpPr>
          <p:cNvPr id="2" name="Rectangle 1"/>
          <p:cNvSpPr/>
          <p:nvPr/>
        </p:nvSpPr>
        <p:spPr>
          <a:xfrm>
            <a:off x="4551229" y="533752"/>
            <a:ext cx="4671689" cy="830997"/>
          </a:xfrm>
          <a:prstGeom prst="rect">
            <a:avLst/>
          </a:prstGeom>
        </p:spPr>
        <p:txBody>
          <a:bodyPr wrap="square">
            <a:spAutoFit/>
          </a:bodyPr>
          <a:lstStyle/>
          <a:p>
            <a:pPr algn="l">
              <a:defRPr sz="1800" b="0" cap="none">
                <a:solidFill>
                  <a:srgbClr val="000000"/>
                </a:solidFill>
              </a:defRPr>
            </a:pPr>
            <a:r>
              <a:rPr lang="en-US" sz="4800" dirty="0">
                <a:solidFill>
                  <a:schemeClr val="bg1"/>
                </a:solidFill>
              </a:rPr>
              <a:t>CELEBRATION</a:t>
            </a:r>
          </a:p>
        </p:txBody>
      </p:sp>
      <p:sp>
        <p:nvSpPr>
          <p:cNvPr id="5" name="Rectangle 4"/>
          <p:cNvSpPr/>
          <p:nvPr/>
        </p:nvSpPr>
        <p:spPr>
          <a:xfrm>
            <a:off x="4959927" y="1904894"/>
            <a:ext cx="3854295" cy="3068997"/>
          </a:xfrm>
          <a:prstGeom prst="rect">
            <a:avLst/>
          </a:prstGeom>
          <a:solidFill>
            <a:srgbClr val="FFFFFF">
              <a:alpha val="66000"/>
            </a:srgbClr>
          </a:solidFill>
          <a:ln w="25400" cap="flat">
            <a:no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3835"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3" name="Rectangle 2"/>
          <p:cNvSpPr/>
          <p:nvPr/>
        </p:nvSpPr>
        <p:spPr>
          <a:xfrm>
            <a:off x="5056910" y="1977433"/>
            <a:ext cx="3583448" cy="3046988"/>
          </a:xfrm>
          <a:prstGeom prst="rect">
            <a:avLst/>
          </a:prstGeom>
        </p:spPr>
        <p:txBody>
          <a:bodyPr wrap="square">
            <a:spAutoFit/>
          </a:bodyPr>
          <a:lstStyle/>
          <a:p>
            <a:pPr lvl="3" indent="0" algn="l"/>
            <a:r>
              <a:rPr lang="en-US" sz="2400" b="0" cap="none" dirty="0">
                <a:solidFill>
                  <a:srgbClr val="000000"/>
                </a:solidFill>
                <a:latin typeface="Trade Gothic LT Std Cn"/>
                <a:ea typeface="Cambria" panose="02040503050406030204" pitchFamily="18" charset="0"/>
                <a:cs typeface="Trade Gothic LT Std Cn"/>
              </a:rPr>
              <a:t>For those who successfully complete the CCD Challenge, there is </a:t>
            </a:r>
            <a:r>
              <a:rPr lang="en-US" sz="2400" b="0" cap="none" dirty="0" smtClean="0">
                <a:solidFill>
                  <a:srgbClr val="000000"/>
                </a:solidFill>
                <a:latin typeface="Trade Gothic LT Std Cn"/>
                <a:ea typeface="Cambria" panose="02040503050406030204" pitchFamily="18" charset="0"/>
                <a:cs typeface="Trade Gothic LT Std Cn"/>
              </a:rPr>
              <a:t>an </a:t>
            </a:r>
            <a:r>
              <a:rPr lang="en-US" sz="2400" b="0" cap="none" dirty="0">
                <a:solidFill>
                  <a:srgbClr val="000000"/>
                </a:solidFill>
                <a:latin typeface="Trade Gothic LT Std Cn"/>
                <a:ea typeface="Cambria" panose="02040503050406030204" pitchFamily="18" charset="0"/>
                <a:cs typeface="Trade Gothic LT Std Cn"/>
              </a:rPr>
              <a:t>opportunity to be selected to attend a White House celebration and learning experience in early 2016. </a:t>
            </a:r>
            <a:endParaRPr lang="en-US" sz="2400" b="0" cap="none" dirty="0">
              <a:solidFill>
                <a:srgbClr val="000000"/>
              </a:solidFill>
              <a:latin typeface="Trade Gothic LT Std Cn"/>
              <a:cs typeface="Trade Gothic LT Std Cn"/>
            </a:endParaRPr>
          </a:p>
        </p:txBody>
      </p:sp>
    </p:spTree>
    <p:extLst>
      <p:ext uri="{BB962C8B-B14F-4D97-AF65-F5344CB8AC3E}">
        <p14:creationId xmlns:p14="http://schemas.microsoft.com/office/powerpoint/2010/main" val="3698400510"/>
      </p:ext>
    </p:extLst>
  </p:cSld>
  <p:clrMapOvr>
    <a:masterClrMapping/>
  </p:clrMapOvr>
  <p:transition spd="med"/>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hoto-1436367050586-7c605120bf73.jpeg"/>
          <p:cNvPicPr>
            <a:picLocks noChangeAspect="1"/>
          </p:cNvPicPr>
          <p:nvPr/>
        </p:nvPicPr>
        <p:blipFill rotWithShape="1">
          <a:blip r:embed="rId2" cstate="print">
            <a:extLst>
              <a:ext uri="{28A0092B-C50C-407E-A947-70E740481C1C}">
                <a14:useLocalDpi xmlns:a14="http://schemas.microsoft.com/office/drawing/2010/main" val="0"/>
              </a:ext>
            </a:extLst>
          </a:blip>
          <a:srcRect l="4466" t="957" r="30027" b="36930"/>
          <a:stretch/>
        </p:blipFill>
        <p:spPr>
          <a:xfrm flipH="1">
            <a:off x="0" y="0"/>
            <a:ext cx="9144000" cy="5995938"/>
          </a:xfrm>
          <a:prstGeom prst="rect">
            <a:avLst/>
          </a:prstGeom>
        </p:spPr>
      </p:pic>
      <p:sp>
        <p:nvSpPr>
          <p:cNvPr id="2" name="Rectangle 1"/>
          <p:cNvSpPr/>
          <p:nvPr/>
        </p:nvSpPr>
        <p:spPr>
          <a:xfrm>
            <a:off x="2438400" y="1658658"/>
            <a:ext cx="6905291" cy="4180632"/>
          </a:xfrm>
          <a:prstGeom prst="rect">
            <a:avLst/>
          </a:prstGeom>
        </p:spPr>
        <p:txBody>
          <a:bodyPr wrap="square">
            <a:spAutoFit/>
          </a:bodyPr>
          <a:lstStyle/>
          <a:p>
            <a:pPr marL="182880" lvl="3" indent="-182880" algn="l">
              <a:spcBef>
                <a:spcPts val="0"/>
              </a:spcBef>
              <a:spcAft>
                <a:spcPts val="500"/>
              </a:spcAft>
            </a:pPr>
            <a:r>
              <a:rPr lang="en-US" sz="1400" b="0" dirty="0" smtClean="0">
                <a:latin typeface="Trade Gothic LT Std Cn"/>
                <a:cs typeface="Trade Gothic LT Std Cn"/>
              </a:rPr>
              <a:t>»	</a:t>
            </a:r>
            <a:r>
              <a:rPr lang="en-US" sz="1600" b="0" cap="none" dirty="0" smtClean="0">
                <a:solidFill>
                  <a:schemeClr val="bg1"/>
                </a:solidFill>
              </a:rPr>
              <a:t>Complete </a:t>
            </a:r>
            <a:r>
              <a:rPr lang="en-US" sz="1600" b="0" cap="none" dirty="0">
                <a:solidFill>
                  <a:schemeClr val="bg1"/>
                </a:solidFill>
              </a:rPr>
              <a:t>all phases of the Challenge</a:t>
            </a:r>
          </a:p>
          <a:p>
            <a:pPr marL="182880" lvl="3" indent="-182880" algn="l">
              <a:spcBef>
                <a:spcPts val="0"/>
              </a:spcBef>
              <a:spcAft>
                <a:spcPts val="500"/>
              </a:spcAft>
            </a:pPr>
            <a:r>
              <a:rPr lang="en-US" sz="1600" b="0" dirty="0">
                <a:latin typeface="Trade Gothic LT Std Cn"/>
                <a:cs typeface="Trade Gothic LT Std Cn"/>
              </a:rPr>
              <a:t>»</a:t>
            </a:r>
            <a:r>
              <a:rPr lang="en-US" sz="1600" b="0" dirty="0" smtClean="0">
                <a:solidFill>
                  <a:schemeClr val="bg1"/>
                </a:solidFill>
                <a:latin typeface="Trade Gothic LT Std Cn"/>
                <a:cs typeface="Trade Gothic LT Std Cn"/>
              </a:rPr>
              <a:t>	</a:t>
            </a:r>
            <a:r>
              <a:rPr lang="en-US" sz="1600" b="0" cap="none" dirty="0" smtClean="0">
                <a:solidFill>
                  <a:schemeClr val="bg1"/>
                </a:solidFill>
              </a:rPr>
              <a:t>Include </a:t>
            </a:r>
            <a:r>
              <a:rPr lang="en-US" sz="1600" b="0" cap="none" dirty="0">
                <a:solidFill>
                  <a:schemeClr val="bg1"/>
                </a:solidFill>
              </a:rPr>
              <a:t>a complement of relevant workforce team m</a:t>
            </a:r>
            <a:r>
              <a:rPr lang="en-US" sz="1600" b="0" cap="none" dirty="0" smtClean="0">
                <a:solidFill>
                  <a:schemeClr val="bg1"/>
                </a:solidFill>
              </a:rPr>
              <a:t>embers</a:t>
            </a:r>
            <a:r>
              <a:rPr lang="en-US" sz="1600" b="0" cap="none" dirty="0">
                <a:solidFill>
                  <a:schemeClr val="bg1"/>
                </a:solidFill>
              </a:rPr>
              <a:t>/ partner </a:t>
            </a:r>
          </a:p>
          <a:p>
            <a:pPr marL="182880" lvl="3" indent="-182880" algn="l">
              <a:spcBef>
                <a:spcPts val="0"/>
              </a:spcBef>
              <a:spcAft>
                <a:spcPts val="500"/>
              </a:spcAft>
            </a:pPr>
            <a:r>
              <a:rPr lang="en-US" sz="1600" b="0" dirty="0">
                <a:latin typeface="Trade Gothic LT Std Cn"/>
                <a:cs typeface="Trade Gothic LT Std Cn"/>
              </a:rPr>
              <a:t>»</a:t>
            </a:r>
            <a:r>
              <a:rPr lang="en-US" sz="1600" b="0" dirty="0" smtClean="0">
                <a:solidFill>
                  <a:schemeClr val="bg1"/>
                </a:solidFill>
                <a:latin typeface="Trade Gothic LT Std Cn"/>
                <a:cs typeface="Trade Gothic LT Std Cn"/>
              </a:rPr>
              <a:t>	</a:t>
            </a:r>
            <a:r>
              <a:rPr lang="en-US" sz="1600" b="0" cap="none" dirty="0" smtClean="0">
                <a:solidFill>
                  <a:schemeClr val="bg1"/>
                </a:solidFill>
              </a:rPr>
              <a:t>Submit </a:t>
            </a:r>
            <a:r>
              <a:rPr lang="en-US" sz="1600" b="0" cap="none" dirty="0">
                <a:solidFill>
                  <a:schemeClr val="bg1"/>
                </a:solidFill>
              </a:rPr>
              <a:t>a brief proposal </a:t>
            </a:r>
            <a:r>
              <a:rPr lang="en-US" sz="1600" b="0" cap="none" dirty="0" smtClean="0">
                <a:solidFill>
                  <a:schemeClr val="bg1"/>
                </a:solidFill>
              </a:rPr>
              <a:t>to </a:t>
            </a:r>
            <a:r>
              <a:rPr lang="en-US" sz="1600" b="0" cap="none" dirty="0">
                <a:solidFill>
                  <a:schemeClr val="bg1"/>
                </a:solidFill>
              </a:rPr>
              <a:t>include the following:</a:t>
            </a:r>
          </a:p>
          <a:p>
            <a:pPr algn="l">
              <a:spcBef>
                <a:spcPts val="0"/>
              </a:spcBef>
              <a:spcAft>
                <a:spcPts val="500"/>
              </a:spcAft>
            </a:pPr>
            <a:r>
              <a:rPr lang="en-US" sz="1600" b="0" cap="none" dirty="0" smtClean="0">
                <a:solidFill>
                  <a:schemeClr val="bg1"/>
                </a:solidFill>
              </a:rPr>
              <a:t>	Description </a:t>
            </a:r>
            <a:r>
              <a:rPr lang="en-US" sz="1600" b="0" cap="none" dirty="0">
                <a:solidFill>
                  <a:schemeClr val="bg1"/>
                </a:solidFill>
              </a:rPr>
              <a:t>of the innovation you developed</a:t>
            </a:r>
          </a:p>
          <a:p>
            <a:pPr lvl="4" indent="0" algn="l">
              <a:spcBef>
                <a:spcPts val="0"/>
              </a:spcBef>
              <a:spcAft>
                <a:spcPts val="500"/>
              </a:spcAft>
            </a:pPr>
            <a:r>
              <a:rPr lang="en-US" sz="1600" b="0" cap="none" dirty="0" smtClean="0">
                <a:solidFill>
                  <a:schemeClr val="bg1"/>
                </a:solidFill>
              </a:rPr>
              <a:t>	Explanation </a:t>
            </a:r>
            <a:r>
              <a:rPr lang="en-US" sz="1600" b="0" cap="none" dirty="0">
                <a:solidFill>
                  <a:schemeClr val="bg1"/>
                </a:solidFill>
              </a:rPr>
              <a:t>of what you learned about the experiences </a:t>
            </a:r>
            <a:r>
              <a:rPr lang="en-US" sz="1600" b="0" cap="none" dirty="0" smtClean="0">
                <a:solidFill>
                  <a:schemeClr val="bg1"/>
                </a:solidFill>
              </a:rPr>
              <a:t>of your 	customers</a:t>
            </a:r>
            <a:endParaRPr lang="en-US" sz="1600" b="0" cap="none" dirty="0">
              <a:solidFill>
                <a:schemeClr val="bg1"/>
              </a:solidFill>
            </a:endParaRPr>
          </a:p>
          <a:p>
            <a:pPr lvl="4" indent="0" algn="l">
              <a:spcBef>
                <a:spcPts val="0"/>
              </a:spcBef>
              <a:spcAft>
                <a:spcPts val="500"/>
              </a:spcAft>
            </a:pPr>
            <a:r>
              <a:rPr lang="en-US" sz="1600" b="0" cap="none" dirty="0" smtClean="0">
                <a:solidFill>
                  <a:schemeClr val="bg1"/>
                </a:solidFill>
              </a:rPr>
              <a:t>	Description </a:t>
            </a:r>
            <a:r>
              <a:rPr lang="en-US" sz="1600" b="0" cap="none" dirty="0">
                <a:solidFill>
                  <a:schemeClr val="bg1"/>
                </a:solidFill>
              </a:rPr>
              <a:t>of how you implemented your innovation</a:t>
            </a:r>
          </a:p>
          <a:p>
            <a:pPr lvl="4" indent="0" algn="l">
              <a:spcBef>
                <a:spcPts val="0"/>
              </a:spcBef>
              <a:spcAft>
                <a:spcPts val="500"/>
              </a:spcAft>
            </a:pPr>
            <a:r>
              <a:rPr lang="en-US" sz="1600" b="0" cap="none" dirty="0" smtClean="0">
                <a:solidFill>
                  <a:schemeClr val="bg1"/>
                </a:solidFill>
              </a:rPr>
              <a:t>	Description </a:t>
            </a:r>
            <a:r>
              <a:rPr lang="en-US" sz="1600" b="0" cap="none" dirty="0">
                <a:solidFill>
                  <a:schemeClr val="bg1"/>
                </a:solidFill>
              </a:rPr>
              <a:t>of the impact of the innovation</a:t>
            </a:r>
          </a:p>
          <a:p>
            <a:pPr lvl="4" indent="0" algn="l">
              <a:spcBef>
                <a:spcPts val="0"/>
              </a:spcBef>
              <a:spcAft>
                <a:spcPts val="500"/>
              </a:spcAft>
            </a:pPr>
            <a:r>
              <a:rPr lang="en-US" sz="1600" b="0" cap="none" dirty="0" smtClean="0">
                <a:solidFill>
                  <a:schemeClr val="bg1"/>
                </a:solidFill>
              </a:rPr>
              <a:t>	Explanation </a:t>
            </a:r>
            <a:r>
              <a:rPr lang="en-US" sz="1600" b="0" cap="none" dirty="0">
                <a:solidFill>
                  <a:schemeClr val="bg1"/>
                </a:solidFill>
              </a:rPr>
              <a:t>of how you shared your experience with others</a:t>
            </a:r>
          </a:p>
          <a:p>
            <a:pPr lvl="4" indent="0" algn="l">
              <a:spcBef>
                <a:spcPts val="0"/>
              </a:spcBef>
              <a:spcAft>
                <a:spcPts val="500"/>
              </a:spcAft>
            </a:pPr>
            <a:r>
              <a:rPr lang="en-US" sz="1600" b="0" cap="none" dirty="0" smtClean="0">
                <a:solidFill>
                  <a:schemeClr val="bg1"/>
                </a:solidFill>
              </a:rPr>
              <a:t>	Description </a:t>
            </a:r>
            <a:r>
              <a:rPr lang="en-US" sz="1600" b="0" cap="none" dirty="0">
                <a:solidFill>
                  <a:schemeClr val="bg1"/>
                </a:solidFill>
              </a:rPr>
              <a:t>of the most challenging part of the process and </a:t>
            </a:r>
            <a:r>
              <a:rPr lang="en-US" sz="1600" b="0" cap="none" dirty="0" smtClean="0">
                <a:solidFill>
                  <a:schemeClr val="bg1"/>
                </a:solidFill>
              </a:rPr>
              <a:t/>
            </a:r>
            <a:br>
              <a:rPr lang="en-US" sz="1600" b="0" cap="none" dirty="0" smtClean="0">
                <a:solidFill>
                  <a:schemeClr val="bg1"/>
                </a:solidFill>
              </a:rPr>
            </a:br>
            <a:r>
              <a:rPr lang="en-US" sz="1600" b="0" cap="none" dirty="0" smtClean="0">
                <a:solidFill>
                  <a:schemeClr val="bg1"/>
                </a:solidFill>
              </a:rPr>
              <a:t>	how </a:t>
            </a:r>
            <a:r>
              <a:rPr lang="en-US" sz="1600" b="0" cap="none" dirty="0">
                <a:solidFill>
                  <a:schemeClr val="bg1"/>
                </a:solidFill>
              </a:rPr>
              <a:t>you overcame it</a:t>
            </a:r>
          </a:p>
          <a:p>
            <a:pPr lvl="4" indent="0" algn="l">
              <a:spcBef>
                <a:spcPts val="0"/>
              </a:spcBef>
              <a:spcAft>
                <a:spcPts val="500"/>
              </a:spcAft>
            </a:pPr>
            <a:r>
              <a:rPr lang="en-US" sz="1600" b="0" cap="none" dirty="0" smtClean="0">
                <a:solidFill>
                  <a:schemeClr val="bg1"/>
                </a:solidFill>
              </a:rPr>
              <a:t>	Explanation </a:t>
            </a:r>
            <a:r>
              <a:rPr lang="en-US" sz="1600" b="0" cap="none" dirty="0">
                <a:solidFill>
                  <a:schemeClr val="bg1"/>
                </a:solidFill>
              </a:rPr>
              <a:t>of how you will use the skills you learned to </a:t>
            </a:r>
            <a:r>
              <a:rPr lang="en-US" sz="1600" b="0" cap="none" dirty="0" smtClean="0">
                <a:solidFill>
                  <a:schemeClr val="bg1"/>
                </a:solidFill>
              </a:rPr>
              <a:t/>
            </a:r>
            <a:br>
              <a:rPr lang="en-US" sz="1600" b="0" cap="none" dirty="0" smtClean="0">
                <a:solidFill>
                  <a:schemeClr val="bg1"/>
                </a:solidFill>
              </a:rPr>
            </a:br>
            <a:r>
              <a:rPr lang="en-US" sz="1600" b="0" cap="none" dirty="0" smtClean="0">
                <a:solidFill>
                  <a:schemeClr val="bg1"/>
                </a:solidFill>
              </a:rPr>
              <a:t>	sustain </a:t>
            </a:r>
            <a:r>
              <a:rPr lang="en-US" sz="1600" b="0" cap="none" dirty="0">
                <a:solidFill>
                  <a:schemeClr val="bg1"/>
                </a:solidFill>
              </a:rPr>
              <a:t>innovation</a:t>
            </a:r>
          </a:p>
          <a:p>
            <a:pPr lvl="4" indent="0" algn="l">
              <a:spcBef>
                <a:spcPts val="0"/>
              </a:spcBef>
              <a:spcAft>
                <a:spcPts val="500"/>
              </a:spcAft>
            </a:pPr>
            <a:r>
              <a:rPr lang="en-US" sz="1600" b="0" cap="none" dirty="0" smtClean="0">
                <a:solidFill>
                  <a:schemeClr val="bg1"/>
                </a:solidFill>
              </a:rPr>
              <a:t>	Description </a:t>
            </a:r>
            <a:r>
              <a:rPr lang="en-US" sz="1600" b="0" cap="none" dirty="0">
                <a:solidFill>
                  <a:schemeClr val="bg1"/>
                </a:solidFill>
              </a:rPr>
              <a:t>of your next </a:t>
            </a:r>
            <a:r>
              <a:rPr lang="en-US" sz="1600" b="0" cap="none" dirty="0" smtClean="0">
                <a:solidFill>
                  <a:schemeClr val="bg1"/>
                </a:solidFill>
              </a:rPr>
              <a:t>steps</a:t>
            </a:r>
            <a:endParaRPr lang="en-US" sz="1600" b="0" cap="none" dirty="0">
              <a:solidFill>
                <a:schemeClr val="bg1"/>
              </a:solidFill>
            </a:endParaRPr>
          </a:p>
        </p:txBody>
      </p:sp>
      <p:sp>
        <p:nvSpPr>
          <p:cNvPr id="3" name="Rectangle 2"/>
          <p:cNvSpPr/>
          <p:nvPr/>
        </p:nvSpPr>
        <p:spPr>
          <a:xfrm>
            <a:off x="3123000" y="1060382"/>
            <a:ext cx="2954192" cy="646331"/>
          </a:xfrm>
          <a:prstGeom prst="rect">
            <a:avLst/>
          </a:prstGeom>
        </p:spPr>
        <p:txBody>
          <a:bodyPr wrap="none">
            <a:spAutoFit/>
          </a:bodyPr>
          <a:lstStyle/>
          <a:p>
            <a:pPr lvl="0" algn="l">
              <a:defRPr sz="1800" b="0" cap="none">
                <a:solidFill>
                  <a:srgbClr val="000000"/>
                </a:solidFill>
              </a:defRPr>
            </a:pPr>
            <a:r>
              <a:rPr lang="en-US" sz="3600" dirty="0">
                <a:solidFill>
                  <a:schemeClr val="tx1"/>
                </a:solidFill>
              </a:rPr>
              <a:t>Selection </a:t>
            </a:r>
            <a:r>
              <a:rPr lang="en-US" sz="3600" dirty="0" smtClean="0">
                <a:solidFill>
                  <a:schemeClr val="tx1"/>
                </a:solidFill>
              </a:rPr>
              <a:t>Criteria</a:t>
            </a:r>
            <a:endParaRPr lang="en-US" sz="3600" dirty="0">
              <a:solidFill>
                <a:schemeClr val="tx1"/>
              </a:solidFill>
            </a:endParaRPr>
          </a:p>
        </p:txBody>
      </p:sp>
      <p:sp>
        <p:nvSpPr>
          <p:cNvPr id="13" name="Rectangle 12"/>
          <p:cNvSpPr/>
          <p:nvPr/>
        </p:nvSpPr>
        <p:spPr>
          <a:xfrm>
            <a:off x="131624" y="226819"/>
            <a:ext cx="8936945" cy="774981"/>
          </a:xfrm>
          <a:prstGeom prst="rect">
            <a:avLst/>
          </a:prstGeom>
          <a:solidFill>
            <a:schemeClr val="tx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3835"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4" name="Shape 285"/>
          <p:cNvSpPr/>
          <p:nvPr/>
        </p:nvSpPr>
        <p:spPr>
          <a:xfrm>
            <a:off x="306320" y="168237"/>
            <a:ext cx="8104167" cy="738664"/>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l">
              <a:defRPr sz="1800" b="0" cap="none">
                <a:solidFill>
                  <a:srgbClr val="000000"/>
                </a:solidFill>
              </a:defRPr>
            </a:pPr>
            <a:r>
              <a:rPr lang="en-US" sz="4800" b="1" cap="all" dirty="0" smtClean="0">
                <a:solidFill>
                  <a:srgbClr val="FFFFFF"/>
                </a:solidFill>
              </a:rPr>
              <a:t>White HOUSE </a:t>
            </a:r>
          </a:p>
        </p:txBody>
      </p:sp>
      <p:sp>
        <p:nvSpPr>
          <p:cNvPr id="15" name="Rectangle 14"/>
          <p:cNvSpPr/>
          <p:nvPr/>
        </p:nvSpPr>
        <p:spPr>
          <a:xfrm>
            <a:off x="4622115" y="278596"/>
            <a:ext cx="4621150" cy="830997"/>
          </a:xfrm>
          <a:prstGeom prst="rect">
            <a:avLst/>
          </a:prstGeom>
        </p:spPr>
        <p:txBody>
          <a:bodyPr wrap="square">
            <a:spAutoFit/>
          </a:bodyPr>
          <a:lstStyle/>
          <a:p>
            <a:pPr algn="l">
              <a:defRPr sz="1800" b="0" cap="none">
                <a:solidFill>
                  <a:srgbClr val="000000"/>
                </a:solidFill>
              </a:defRPr>
            </a:pPr>
            <a:r>
              <a:rPr lang="en-US" sz="4800" dirty="0">
                <a:solidFill>
                  <a:schemeClr val="bg1"/>
                </a:solidFill>
              </a:rPr>
              <a:t>CELEBRATION</a:t>
            </a:r>
          </a:p>
        </p:txBody>
      </p:sp>
      <p:sp>
        <p:nvSpPr>
          <p:cNvPr id="5" name="Minus 4"/>
          <p:cNvSpPr/>
          <p:nvPr/>
        </p:nvSpPr>
        <p:spPr>
          <a:xfrm>
            <a:off x="3340516" y="2694708"/>
            <a:ext cx="45719" cy="124691"/>
          </a:xfrm>
          <a:prstGeom prst="mathMinus">
            <a:avLst/>
          </a:prstGeom>
          <a:ln/>
        </p:spPr>
        <p:style>
          <a:lnRef idx="2">
            <a:schemeClr val="accent6"/>
          </a:lnRef>
          <a:fillRef idx="1">
            <a:schemeClr val="lt1"/>
          </a:fillRef>
          <a:effectRef idx="0">
            <a:schemeClr val="accent6"/>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indent="0" algn="l" defTabSz="913835"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9" name="Minus 8"/>
          <p:cNvSpPr/>
          <p:nvPr/>
        </p:nvSpPr>
        <p:spPr>
          <a:xfrm>
            <a:off x="3340516" y="3005743"/>
            <a:ext cx="45719" cy="124691"/>
          </a:xfrm>
          <a:prstGeom prst="mathMinus">
            <a:avLst/>
          </a:prstGeom>
          <a:ln/>
        </p:spPr>
        <p:style>
          <a:lnRef idx="2">
            <a:schemeClr val="accent6"/>
          </a:lnRef>
          <a:fillRef idx="1">
            <a:schemeClr val="lt1"/>
          </a:fillRef>
          <a:effectRef idx="0">
            <a:schemeClr val="accent6"/>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indent="0" algn="l" defTabSz="913835"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0" name="Minus 9"/>
          <p:cNvSpPr/>
          <p:nvPr/>
        </p:nvSpPr>
        <p:spPr>
          <a:xfrm>
            <a:off x="3340516" y="3547880"/>
            <a:ext cx="45719" cy="124691"/>
          </a:xfrm>
          <a:prstGeom prst="mathMinus">
            <a:avLst/>
          </a:prstGeom>
          <a:ln/>
        </p:spPr>
        <p:style>
          <a:lnRef idx="2">
            <a:schemeClr val="accent6"/>
          </a:lnRef>
          <a:fillRef idx="1">
            <a:schemeClr val="lt1"/>
          </a:fillRef>
          <a:effectRef idx="0">
            <a:schemeClr val="accent6"/>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indent="0" algn="l" defTabSz="913835"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1" name="Minus 10"/>
          <p:cNvSpPr/>
          <p:nvPr/>
        </p:nvSpPr>
        <p:spPr>
          <a:xfrm>
            <a:off x="3340516" y="3840413"/>
            <a:ext cx="45719" cy="124691"/>
          </a:xfrm>
          <a:prstGeom prst="mathMinus">
            <a:avLst/>
          </a:prstGeom>
          <a:ln/>
        </p:spPr>
        <p:style>
          <a:lnRef idx="2">
            <a:schemeClr val="accent6"/>
          </a:lnRef>
          <a:fillRef idx="1">
            <a:schemeClr val="lt1"/>
          </a:fillRef>
          <a:effectRef idx="0">
            <a:schemeClr val="accent6"/>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indent="0" algn="l" defTabSz="913835"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2" name="Minus 11"/>
          <p:cNvSpPr/>
          <p:nvPr/>
        </p:nvSpPr>
        <p:spPr>
          <a:xfrm>
            <a:off x="3340516" y="4159290"/>
            <a:ext cx="45719" cy="124691"/>
          </a:xfrm>
          <a:prstGeom prst="mathMinus">
            <a:avLst/>
          </a:prstGeom>
          <a:ln/>
        </p:spPr>
        <p:style>
          <a:lnRef idx="2">
            <a:schemeClr val="accent6"/>
          </a:lnRef>
          <a:fillRef idx="1">
            <a:schemeClr val="lt1"/>
          </a:fillRef>
          <a:effectRef idx="0">
            <a:schemeClr val="accent6"/>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indent="0" algn="l" defTabSz="913835"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6" name="Minus 15"/>
          <p:cNvSpPr/>
          <p:nvPr/>
        </p:nvSpPr>
        <p:spPr>
          <a:xfrm>
            <a:off x="3346243" y="4483416"/>
            <a:ext cx="45719" cy="124691"/>
          </a:xfrm>
          <a:prstGeom prst="mathMinus">
            <a:avLst/>
          </a:prstGeom>
          <a:ln/>
        </p:spPr>
        <p:style>
          <a:lnRef idx="2">
            <a:schemeClr val="accent6"/>
          </a:lnRef>
          <a:fillRef idx="1">
            <a:schemeClr val="lt1"/>
          </a:fillRef>
          <a:effectRef idx="0">
            <a:schemeClr val="accent6"/>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indent="0" algn="l" defTabSz="913835"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7" name="Minus 16"/>
          <p:cNvSpPr/>
          <p:nvPr/>
        </p:nvSpPr>
        <p:spPr>
          <a:xfrm>
            <a:off x="3346243" y="5017443"/>
            <a:ext cx="45719" cy="124691"/>
          </a:xfrm>
          <a:prstGeom prst="mathMinus">
            <a:avLst/>
          </a:prstGeom>
          <a:ln/>
        </p:spPr>
        <p:style>
          <a:lnRef idx="2">
            <a:schemeClr val="accent6"/>
          </a:lnRef>
          <a:fillRef idx="1">
            <a:schemeClr val="lt1"/>
          </a:fillRef>
          <a:effectRef idx="0">
            <a:schemeClr val="accent6"/>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indent="0" algn="l" defTabSz="913835"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8" name="Minus 17"/>
          <p:cNvSpPr/>
          <p:nvPr/>
        </p:nvSpPr>
        <p:spPr>
          <a:xfrm>
            <a:off x="3332989" y="5588051"/>
            <a:ext cx="45719" cy="124692"/>
          </a:xfrm>
          <a:prstGeom prst="mathMinus">
            <a:avLst/>
          </a:prstGeom>
          <a:ln/>
        </p:spPr>
        <p:style>
          <a:lnRef idx="2">
            <a:schemeClr val="accent6"/>
          </a:lnRef>
          <a:fillRef idx="1">
            <a:schemeClr val="lt1"/>
          </a:fillRef>
          <a:effectRef idx="0">
            <a:schemeClr val="accent6"/>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indent="0" algn="l" defTabSz="913835"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Tree>
    <p:extLst>
      <p:ext uri="{BB962C8B-B14F-4D97-AF65-F5344CB8AC3E}">
        <p14:creationId xmlns:p14="http://schemas.microsoft.com/office/powerpoint/2010/main" val="2741862749"/>
      </p:ext>
    </p:extLst>
  </p:cSld>
  <p:clrMapOvr>
    <a:masterClrMapping/>
  </p:clrMapOvr>
  <p:transition spd="med"/>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utterstock_307174259.jpg"/>
          <p:cNvPicPr>
            <a:picLocks noChangeAspect="1"/>
          </p:cNvPicPr>
          <p:nvPr/>
        </p:nvPicPr>
        <p:blipFill rotWithShape="1">
          <a:blip r:embed="rId2" cstate="print">
            <a:extLst>
              <a:ext uri="{28A0092B-C50C-407E-A947-70E740481C1C}">
                <a14:useLocalDpi xmlns:a14="http://schemas.microsoft.com/office/drawing/2010/main" val="0"/>
              </a:ext>
            </a:extLst>
          </a:blip>
          <a:srcRect l="11956" r="10610" b="23649"/>
          <a:stretch/>
        </p:blipFill>
        <p:spPr>
          <a:xfrm flipH="1">
            <a:off x="0" y="0"/>
            <a:ext cx="9144000" cy="6011333"/>
          </a:xfrm>
          <a:prstGeom prst="rect">
            <a:avLst/>
          </a:prstGeom>
        </p:spPr>
      </p:pic>
      <p:sp>
        <p:nvSpPr>
          <p:cNvPr id="2" name="Rectangle 1"/>
          <p:cNvSpPr/>
          <p:nvPr/>
        </p:nvSpPr>
        <p:spPr>
          <a:xfrm>
            <a:off x="4934524" y="1198068"/>
            <a:ext cx="4185884" cy="3503523"/>
          </a:xfrm>
          <a:prstGeom prst="rect">
            <a:avLst/>
          </a:prstGeom>
        </p:spPr>
        <p:txBody>
          <a:bodyPr wrap="square">
            <a:spAutoFit/>
          </a:bodyPr>
          <a:lstStyle/>
          <a:p>
            <a:pPr indent="-457200" algn="l">
              <a:lnSpc>
                <a:spcPts val="1800"/>
              </a:lnSpc>
              <a:spcBef>
                <a:spcPts val="0"/>
              </a:spcBef>
              <a:spcAft>
                <a:spcPts val="1000"/>
              </a:spcAft>
            </a:pPr>
            <a:r>
              <a:rPr lang="en-US" sz="1800" b="0" cap="none" dirty="0" smtClean="0">
                <a:solidFill>
                  <a:schemeClr val="bg1"/>
                </a:solidFill>
              </a:rPr>
              <a:t>A </a:t>
            </a:r>
            <a:r>
              <a:rPr lang="en-US" sz="1800" b="0" cap="none" dirty="0">
                <a:solidFill>
                  <a:schemeClr val="bg1"/>
                </a:solidFill>
              </a:rPr>
              <a:t>federal panel will select the teams to a</a:t>
            </a:r>
            <a:r>
              <a:rPr lang="en-US" sz="1800" b="0" cap="none" dirty="0" smtClean="0">
                <a:solidFill>
                  <a:schemeClr val="bg1"/>
                </a:solidFill>
              </a:rPr>
              <a:t>ttend the </a:t>
            </a:r>
            <a:r>
              <a:rPr lang="en-US" sz="1800" b="0" cap="none" dirty="0">
                <a:solidFill>
                  <a:schemeClr val="bg1"/>
                </a:solidFill>
              </a:rPr>
              <a:t>white house celebration from a</a:t>
            </a:r>
            <a:r>
              <a:rPr lang="en-US" sz="1800" b="0" cap="none" dirty="0" smtClean="0">
                <a:solidFill>
                  <a:schemeClr val="bg1"/>
                </a:solidFill>
              </a:rPr>
              <a:t>mong </a:t>
            </a:r>
            <a:r>
              <a:rPr lang="en-US" sz="1800" b="0" cap="none" dirty="0">
                <a:solidFill>
                  <a:schemeClr val="bg1"/>
                </a:solidFill>
              </a:rPr>
              <a:t>all </a:t>
            </a:r>
            <a:r>
              <a:rPr lang="en-US" sz="1800" b="0" cap="none" dirty="0" smtClean="0">
                <a:solidFill>
                  <a:schemeClr val="bg1"/>
                </a:solidFill>
              </a:rPr>
              <a:t>those </a:t>
            </a:r>
            <a:r>
              <a:rPr lang="en-US" sz="1800" b="0" cap="none" dirty="0">
                <a:solidFill>
                  <a:schemeClr val="bg1"/>
                </a:solidFill>
              </a:rPr>
              <a:t>who:        </a:t>
            </a:r>
          </a:p>
          <a:p>
            <a:pPr marL="182880" lvl="5" indent="-457200" algn="l">
              <a:lnSpc>
                <a:spcPts val="1800"/>
              </a:lnSpc>
              <a:spcBef>
                <a:spcPts val="0"/>
              </a:spcBef>
              <a:spcAft>
                <a:spcPts val="1000"/>
              </a:spcAft>
            </a:pPr>
            <a:r>
              <a:rPr lang="en-US" sz="1600" b="0" cap="none" dirty="0" smtClean="0">
                <a:latin typeface="Trade Gothic LT Std Cn"/>
                <a:cs typeface="Trade Gothic LT Std Cn"/>
              </a:rPr>
              <a:t>»</a:t>
            </a:r>
            <a:r>
              <a:rPr lang="en-US" sz="1800" b="0" cap="none" dirty="0" smtClean="0">
                <a:latin typeface="Trade Gothic LT Std Cn"/>
                <a:cs typeface="Trade Gothic LT Std Cn"/>
              </a:rPr>
              <a:t>	</a:t>
            </a:r>
            <a:r>
              <a:rPr lang="en-US" sz="1800" b="0" cap="none" dirty="0" smtClean="0">
                <a:solidFill>
                  <a:schemeClr val="bg1"/>
                </a:solidFill>
              </a:rPr>
              <a:t>complete </a:t>
            </a:r>
            <a:r>
              <a:rPr lang="en-US" sz="1800" b="0" cap="none" dirty="0">
                <a:solidFill>
                  <a:schemeClr val="bg1"/>
                </a:solidFill>
              </a:rPr>
              <a:t>the IDEO/acumen course </a:t>
            </a:r>
          </a:p>
          <a:p>
            <a:pPr marL="182880" lvl="2" indent="-457200" algn="l">
              <a:lnSpc>
                <a:spcPts val="1800"/>
              </a:lnSpc>
              <a:spcBef>
                <a:spcPts val="0"/>
              </a:spcBef>
              <a:spcAft>
                <a:spcPts val="1000"/>
              </a:spcAft>
            </a:pPr>
            <a:r>
              <a:rPr lang="en-US" sz="1600" b="0" cap="none" dirty="0">
                <a:latin typeface="Trade Gothic LT Std Cn"/>
                <a:cs typeface="Trade Gothic LT Std Cn"/>
              </a:rPr>
              <a:t>»</a:t>
            </a:r>
            <a:r>
              <a:rPr lang="en-US" sz="1800" b="0" cap="none" dirty="0" smtClean="0">
                <a:latin typeface="Trade Gothic LT Std Cn"/>
                <a:cs typeface="Trade Gothic LT Std Cn"/>
              </a:rPr>
              <a:t>	</a:t>
            </a:r>
            <a:r>
              <a:rPr lang="en-US" sz="1800" b="0" cap="none" dirty="0" smtClean="0">
                <a:solidFill>
                  <a:schemeClr val="bg1"/>
                </a:solidFill>
              </a:rPr>
              <a:t>develop </a:t>
            </a:r>
            <a:r>
              <a:rPr lang="en-US" sz="1800" b="0" cap="none" dirty="0">
                <a:solidFill>
                  <a:schemeClr val="bg1"/>
                </a:solidFill>
              </a:rPr>
              <a:t>and implemented an innovative </a:t>
            </a:r>
            <a:r>
              <a:rPr lang="en-US" sz="1800" b="0" cap="none" dirty="0" smtClean="0">
                <a:solidFill>
                  <a:schemeClr val="bg1"/>
                </a:solidFill>
              </a:rPr>
              <a:t/>
            </a:r>
            <a:br>
              <a:rPr lang="en-US" sz="1800" b="0" cap="none" dirty="0" smtClean="0">
                <a:solidFill>
                  <a:schemeClr val="bg1"/>
                </a:solidFill>
              </a:rPr>
            </a:br>
            <a:r>
              <a:rPr lang="en-US" sz="1800" b="0" cap="none" dirty="0" smtClean="0">
                <a:solidFill>
                  <a:schemeClr val="bg1"/>
                </a:solidFill>
              </a:rPr>
              <a:t>response </a:t>
            </a:r>
            <a:r>
              <a:rPr lang="en-US" sz="1800" b="0" cap="none" dirty="0">
                <a:solidFill>
                  <a:schemeClr val="bg1"/>
                </a:solidFill>
              </a:rPr>
              <a:t>to one of the three challenges</a:t>
            </a:r>
          </a:p>
          <a:p>
            <a:pPr marL="182880" lvl="2" indent="-457200" algn="l">
              <a:lnSpc>
                <a:spcPts val="1800"/>
              </a:lnSpc>
              <a:spcBef>
                <a:spcPts val="0"/>
              </a:spcBef>
              <a:spcAft>
                <a:spcPts val="1000"/>
              </a:spcAft>
            </a:pPr>
            <a:r>
              <a:rPr lang="en-US" sz="1600" b="0" cap="none" dirty="0" smtClean="0">
                <a:latin typeface="Trade Gothic LT Std Cn"/>
                <a:cs typeface="Trade Gothic LT Std Cn"/>
              </a:rPr>
              <a:t>»</a:t>
            </a:r>
            <a:r>
              <a:rPr lang="en-US" sz="1800" b="0" cap="none" dirty="0" smtClean="0">
                <a:latin typeface="Trade Gothic LT Std Cn"/>
                <a:cs typeface="Trade Gothic LT Std Cn"/>
              </a:rPr>
              <a:t>	</a:t>
            </a:r>
            <a:r>
              <a:rPr lang="en-US" sz="1800" b="0" cap="none" dirty="0" smtClean="0">
                <a:solidFill>
                  <a:schemeClr val="bg1"/>
                </a:solidFill>
              </a:rPr>
              <a:t>document </a:t>
            </a:r>
            <a:r>
              <a:rPr lang="en-US" sz="1800" b="0" cap="none" dirty="0">
                <a:solidFill>
                  <a:schemeClr val="bg1"/>
                </a:solidFill>
              </a:rPr>
              <a:t>their journey </a:t>
            </a:r>
          </a:p>
          <a:p>
            <a:pPr marL="182880" lvl="2" indent="-457200" algn="l">
              <a:lnSpc>
                <a:spcPts val="1800"/>
              </a:lnSpc>
              <a:spcBef>
                <a:spcPts val="0"/>
              </a:spcBef>
              <a:spcAft>
                <a:spcPts val="1000"/>
              </a:spcAft>
            </a:pPr>
            <a:r>
              <a:rPr lang="en-US" sz="1600" b="0" cap="none" dirty="0" smtClean="0">
                <a:latin typeface="Trade Gothic LT Std Cn"/>
                <a:cs typeface="Trade Gothic LT Std Cn"/>
              </a:rPr>
              <a:t>»</a:t>
            </a:r>
            <a:r>
              <a:rPr lang="en-US" sz="1800" b="0" cap="none" dirty="0" smtClean="0">
                <a:latin typeface="Trade Gothic LT Std Cn"/>
                <a:cs typeface="Trade Gothic LT Std Cn"/>
              </a:rPr>
              <a:t>	</a:t>
            </a:r>
            <a:r>
              <a:rPr lang="en-US" sz="1800" b="0" cap="none" dirty="0" smtClean="0">
                <a:solidFill>
                  <a:schemeClr val="bg1"/>
                </a:solidFill>
              </a:rPr>
              <a:t>submit </a:t>
            </a:r>
            <a:r>
              <a:rPr lang="en-US" sz="1800" b="0" cap="none" dirty="0">
                <a:solidFill>
                  <a:schemeClr val="bg1"/>
                </a:solidFill>
              </a:rPr>
              <a:t>a proposal</a:t>
            </a:r>
          </a:p>
          <a:p>
            <a:pPr indent="-457200" algn="l">
              <a:lnSpc>
                <a:spcPts val="1800"/>
              </a:lnSpc>
              <a:spcBef>
                <a:spcPts val="0"/>
              </a:spcBef>
              <a:spcAft>
                <a:spcPts val="1000"/>
              </a:spcAft>
            </a:pPr>
            <a:r>
              <a:rPr lang="en-US" sz="1800" b="0" cap="none" dirty="0">
                <a:solidFill>
                  <a:schemeClr val="bg1"/>
                </a:solidFill>
              </a:rPr>
              <a:t>Selected teams will be notified in l</a:t>
            </a:r>
            <a:r>
              <a:rPr lang="en-US" sz="1800" b="0" cap="none" dirty="0" smtClean="0">
                <a:solidFill>
                  <a:schemeClr val="bg1"/>
                </a:solidFill>
              </a:rPr>
              <a:t>ate December</a:t>
            </a:r>
            <a:endParaRPr lang="en-US" sz="1800" b="0" cap="none" dirty="0"/>
          </a:p>
        </p:txBody>
      </p:sp>
      <p:sp>
        <p:nvSpPr>
          <p:cNvPr id="3" name="Rectangle 2"/>
          <p:cNvSpPr/>
          <p:nvPr/>
        </p:nvSpPr>
        <p:spPr>
          <a:xfrm>
            <a:off x="282592" y="5116964"/>
            <a:ext cx="8578815" cy="738664"/>
          </a:xfrm>
          <a:prstGeom prst="rect">
            <a:avLst/>
          </a:prstGeom>
          <a:solidFill>
            <a:srgbClr val="FFFFFF">
              <a:alpha val="84000"/>
            </a:srgbClr>
          </a:solidFill>
          <a:ln w="6350" cmpd="sng">
            <a:solidFill>
              <a:schemeClr val="tx2">
                <a:lumMod val="20000"/>
                <a:lumOff val="80000"/>
              </a:schemeClr>
            </a:solidFill>
          </a:ln>
        </p:spPr>
        <p:txBody>
          <a:bodyPr wrap="square">
            <a:spAutoFit/>
          </a:bodyPr>
          <a:lstStyle/>
          <a:p>
            <a:pPr algn="l"/>
            <a:r>
              <a:rPr lang="en-US" sz="1400" b="0" cap="none" dirty="0">
                <a:solidFill>
                  <a:schemeClr val="bg1"/>
                </a:solidFill>
                <a:latin typeface="Trade Gothic LT Std Cn"/>
                <a:cs typeface="Trade Gothic LT Std Cn"/>
              </a:rPr>
              <a:t>Note: if your team is selected for the White House celebration, your organization is responsible for all associated travel costs.  Additional information will be necessary from all individuals attending due to security protocols. Also, note that there may be a limit on the number of representatives from each team</a:t>
            </a:r>
            <a:endParaRPr lang="en-US" sz="1400" b="0" dirty="0">
              <a:latin typeface="Trade Gothic LT Std Cn"/>
              <a:cs typeface="Trade Gothic LT Std Cn"/>
            </a:endParaRPr>
          </a:p>
        </p:txBody>
      </p:sp>
      <p:sp>
        <p:nvSpPr>
          <p:cNvPr id="12" name="Shape 288"/>
          <p:cNvSpPr/>
          <p:nvPr/>
        </p:nvSpPr>
        <p:spPr>
          <a:xfrm>
            <a:off x="361737" y="1230645"/>
            <a:ext cx="3264822" cy="1564531"/>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gn="r">
              <a:spcBef>
                <a:spcPts val="500"/>
              </a:spcBef>
              <a:defRPr sz="3600" cap="none">
                <a:solidFill>
                  <a:srgbClr val="F16522"/>
                </a:solidFill>
              </a:defRPr>
            </a:lvl1pPr>
          </a:lstStyle>
          <a:p>
            <a:pPr lvl="0" algn="l">
              <a:lnSpc>
                <a:spcPts val="6000"/>
              </a:lnSpc>
              <a:spcBef>
                <a:spcPts val="0"/>
              </a:spcBef>
              <a:defRPr sz="1800" b="0">
                <a:solidFill>
                  <a:srgbClr val="000000"/>
                </a:solidFill>
              </a:defRPr>
            </a:pPr>
            <a:r>
              <a:rPr lang="en-US" sz="6000" b="0" dirty="0" smtClean="0">
                <a:solidFill>
                  <a:schemeClr val="tx1"/>
                </a:solidFill>
              </a:rPr>
              <a:t>Selection</a:t>
            </a:r>
            <a:br>
              <a:rPr lang="en-US" sz="6000" b="0" dirty="0" smtClean="0">
                <a:solidFill>
                  <a:schemeClr val="tx1"/>
                </a:solidFill>
              </a:rPr>
            </a:br>
            <a:r>
              <a:rPr lang="en-US" sz="6000" b="0" dirty="0" smtClean="0">
                <a:solidFill>
                  <a:srgbClr val="FFFFFF"/>
                </a:solidFill>
              </a:rPr>
              <a:t>Process</a:t>
            </a:r>
            <a:endParaRPr sz="6000" b="0" dirty="0">
              <a:solidFill>
                <a:srgbClr val="FFFFFF"/>
              </a:solidFill>
            </a:endParaRPr>
          </a:p>
        </p:txBody>
      </p:sp>
      <p:sp>
        <p:nvSpPr>
          <p:cNvPr id="14" name="Rectangle 13"/>
          <p:cNvSpPr/>
          <p:nvPr/>
        </p:nvSpPr>
        <p:spPr>
          <a:xfrm>
            <a:off x="0" y="194296"/>
            <a:ext cx="8936945" cy="774981"/>
          </a:xfrm>
          <a:prstGeom prst="rect">
            <a:avLst/>
          </a:prstGeom>
          <a:solidFill>
            <a:schemeClr val="tx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3835"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5" name="Shape 285"/>
          <p:cNvSpPr/>
          <p:nvPr/>
        </p:nvSpPr>
        <p:spPr>
          <a:xfrm>
            <a:off x="59385" y="116606"/>
            <a:ext cx="8104167" cy="738664"/>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l">
              <a:defRPr sz="1800" b="0" cap="none">
                <a:solidFill>
                  <a:srgbClr val="000000"/>
                </a:solidFill>
              </a:defRPr>
            </a:pPr>
            <a:r>
              <a:rPr lang="en-US" sz="4800" b="1" cap="all" dirty="0" smtClean="0">
                <a:solidFill>
                  <a:srgbClr val="FFFFFF"/>
                </a:solidFill>
              </a:rPr>
              <a:t>White HOUSE </a:t>
            </a:r>
          </a:p>
        </p:txBody>
      </p:sp>
      <p:sp>
        <p:nvSpPr>
          <p:cNvPr id="16" name="Rectangle 15"/>
          <p:cNvSpPr/>
          <p:nvPr/>
        </p:nvSpPr>
        <p:spPr>
          <a:xfrm>
            <a:off x="4468472" y="297703"/>
            <a:ext cx="4651936" cy="830997"/>
          </a:xfrm>
          <a:prstGeom prst="rect">
            <a:avLst/>
          </a:prstGeom>
        </p:spPr>
        <p:txBody>
          <a:bodyPr wrap="square">
            <a:spAutoFit/>
          </a:bodyPr>
          <a:lstStyle/>
          <a:p>
            <a:pPr algn="l">
              <a:defRPr sz="1800" b="0" cap="none">
                <a:solidFill>
                  <a:srgbClr val="000000"/>
                </a:solidFill>
              </a:defRPr>
            </a:pPr>
            <a:r>
              <a:rPr lang="en-US" sz="4800" dirty="0">
                <a:solidFill>
                  <a:schemeClr val="bg1"/>
                </a:solidFill>
              </a:rPr>
              <a:t>CELEBRATION</a:t>
            </a:r>
          </a:p>
        </p:txBody>
      </p:sp>
    </p:spTree>
    <p:extLst>
      <p:ext uri="{BB962C8B-B14F-4D97-AF65-F5344CB8AC3E}">
        <p14:creationId xmlns:p14="http://schemas.microsoft.com/office/powerpoint/2010/main" val="1237925894"/>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0261" y="1441792"/>
            <a:ext cx="5193080" cy="4384843"/>
          </a:xfrm>
          <a:prstGeom prst="rect">
            <a:avLst/>
          </a:prstGeom>
        </p:spPr>
      </p:pic>
      <p:sp>
        <p:nvSpPr>
          <p:cNvPr id="248" name="Shape 248"/>
          <p:cNvSpPr/>
          <p:nvPr/>
        </p:nvSpPr>
        <p:spPr>
          <a:xfrm>
            <a:off x="4779833" y="1688466"/>
            <a:ext cx="6172201" cy="35066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lgn="l">
              <a:spcBef>
                <a:spcPts val="1600"/>
              </a:spcBef>
              <a:defRPr sz="1800" cap="none" spc="-31">
                <a:solidFill>
                  <a:srgbClr val="000000"/>
                </a:solidFill>
                <a:latin typeface="Arial"/>
                <a:ea typeface="Arial"/>
                <a:cs typeface="Arial"/>
                <a:sym typeface="Arial"/>
              </a:defRPr>
            </a:lvl1pPr>
          </a:lstStyle>
          <a:p>
            <a:pPr lvl="0">
              <a:defRPr b="0" spc="0"/>
            </a:pPr>
            <a:r>
              <a:rPr b="1" spc="-31" dirty="0"/>
              <a:t>The Launch</a:t>
            </a:r>
          </a:p>
        </p:txBody>
      </p:sp>
      <p:sp>
        <p:nvSpPr>
          <p:cNvPr id="249" name="Shape 249"/>
          <p:cNvSpPr/>
          <p:nvPr/>
        </p:nvSpPr>
        <p:spPr>
          <a:xfrm>
            <a:off x="4779833" y="2594462"/>
            <a:ext cx="6172201" cy="350662"/>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lgn="l">
              <a:spcBef>
                <a:spcPts val="1600"/>
              </a:spcBef>
              <a:defRPr sz="1800" cap="none" spc="-31">
                <a:solidFill>
                  <a:srgbClr val="000000"/>
                </a:solidFill>
                <a:latin typeface="Arial"/>
                <a:ea typeface="Arial"/>
                <a:cs typeface="Arial"/>
                <a:sym typeface="Arial"/>
              </a:defRPr>
            </a:lvl1pPr>
          </a:lstStyle>
          <a:p>
            <a:pPr lvl="0">
              <a:defRPr b="0" spc="0"/>
            </a:pPr>
            <a:r>
              <a:rPr b="1" spc="-31"/>
              <a:t>The Class</a:t>
            </a:r>
          </a:p>
        </p:txBody>
      </p:sp>
      <p:sp>
        <p:nvSpPr>
          <p:cNvPr id="250" name="Shape 250"/>
          <p:cNvSpPr/>
          <p:nvPr/>
        </p:nvSpPr>
        <p:spPr>
          <a:xfrm>
            <a:off x="4767133" y="3533680"/>
            <a:ext cx="6172201" cy="276999"/>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lgn="l">
              <a:spcBef>
                <a:spcPts val="1600"/>
              </a:spcBef>
              <a:defRPr sz="1800" cap="none" spc="-31">
                <a:solidFill>
                  <a:srgbClr val="000000"/>
                </a:solidFill>
                <a:latin typeface="Arial"/>
                <a:ea typeface="Arial"/>
                <a:cs typeface="Arial"/>
                <a:sym typeface="Arial"/>
              </a:defRPr>
            </a:lvl1pPr>
          </a:lstStyle>
          <a:p>
            <a:pPr lvl="0">
              <a:defRPr b="0" spc="0"/>
            </a:pPr>
            <a:r>
              <a:rPr lang="en-US" b="1" spc="-31" dirty="0" smtClean="0"/>
              <a:t>Prototyping and </a:t>
            </a:r>
            <a:r>
              <a:rPr b="1" spc="-31" dirty="0" smtClean="0"/>
              <a:t>Experimentation</a:t>
            </a:r>
            <a:endParaRPr b="1" spc="-31" dirty="0"/>
          </a:p>
        </p:txBody>
      </p:sp>
      <p:sp>
        <p:nvSpPr>
          <p:cNvPr id="251" name="Shape 251"/>
          <p:cNvSpPr/>
          <p:nvPr/>
        </p:nvSpPr>
        <p:spPr>
          <a:xfrm>
            <a:off x="4767133" y="4372207"/>
            <a:ext cx="6172201" cy="350662"/>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lgn="l">
              <a:spcBef>
                <a:spcPts val="1600"/>
              </a:spcBef>
              <a:defRPr sz="1800" cap="none" spc="-31">
                <a:solidFill>
                  <a:srgbClr val="000000"/>
                </a:solidFill>
                <a:latin typeface="Arial"/>
                <a:ea typeface="Arial"/>
                <a:cs typeface="Arial"/>
                <a:sym typeface="Arial"/>
              </a:defRPr>
            </a:lvl1pPr>
          </a:lstStyle>
          <a:p>
            <a:pPr lvl="0">
              <a:defRPr b="0" spc="0"/>
            </a:pPr>
            <a:r>
              <a:rPr b="1" spc="-31"/>
              <a:t>Learning Exchange and Celebration</a:t>
            </a:r>
          </a:p>
        </p:txBody>
      </p:sp>
      <p:sp>
        <p:nvSpPr>
          <p:cNvPr id="252" name="Shape 252"/>
          <p:cNvSpPr/>
          <p:nvPr/>
        </p:nvSpPr>
        <p:spPr>
          <a:xfrm>
            <a:off x="4767133" y="5249933"/>
            <a:ext cx="6172201" cy="350662"/>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lgn="l">
              <a:spcBef>
                <a:spcPts val="1600"/>
              </a:spcBef>
              <a:defRPr sz="1800" cap="none" spc="-31">
                <a:solidFill>
                  <a:srgbClr val="000000"/>
                </a:solidFill>
                <a:latin typeface="Arial"/>
                <a:ea typeface="Arial"/>
                <a:cs typeface="Arial"/>
                <a:sym typeface="Arial"/>
              </a:defRPr>
            </a:lvl1pPr>
          </a:lstStyle>
          <a:p>
            <a:pPr lvl="0">
              <a:defRPr b="0" spc="0"/>
            </a:pPr>
            <a:r>
              <a:rPr b="1" spc="-31" dirty="0"/>
              <a:t>Peer Mentoring</a:t>
            </a:r>
          </a:p>
        </p:txBody>
      </p:sp>
      <p:sp>
        <p:nvSpPr>
          <p:cNvPr id="253" name="Shape 253"/>
          <p:cNvSpPr/>
          <p:nvPr/>
        </p:nvSpPr>
        <p:spPr>
          <a:xfrm>
            <a:off x="449834" y="397055"/>
            <a:ext cx="8693507" cy="135421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l">
              <a:defRPr sz="1800" b="0" cap="none">
                <a:solidFill>
                  <a:srgbClr val="000000"/>
                </a:solidFill>
              </a:defRPr>
            </a:pPr>
            <a:r>
              <a:rPr lang="en-US" sz="4400" b="1" cap="all" dirty="0" smtClean="0"/>
              <a:t>Our</a:t>
            </a:r>
            <a:r>
              <a:rPr sz="4400" b="1" cap="all" dirty="0" smtClean="0"/>
              <a:t> Project</a:t>
            </a:r>
            <a:r>
              <a:rPr lang="en-US" sz="4400" b="1" cap="all" dirty="0" smtClean="0"/>
              <a:t> AND </a:t>
            </a:r>
            <a:r>
              <a:rPr lang="en-US" sz="4400" b="1" cap="all" dirty="0" smtClean="0">
                <a:solidFill>
                  <a:schemeClr val="tx1"/>
                </a:solidFill>
              </a:rPr>
              <a:t>FIVE PHASES</a:t>
            </a:r>
            <a:endParaRPr sz="4400" b="1" cap="all" dirty="0">
              <a:solidFill>
                <a:schemeClr val="tx1"/>
              </a:solidFill>
            </a:endParaRPr>
          </a:p>
        </p:txBody>
      </p:sp>
      <p:pic>
        <p:nvPicPr>
          <p:cNvPr id="6" name="Picture 5" descr="iStock_000035946144_XXXLarg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09" y="1343525"/>
            <a:ext cx="4282030" cy="4282030"/>
          </a:xfrm>
          <a:prstGeom prst="rect">
            <a:avLst/>
          </a:prstGeom>
        </p:spPr>
      </p:pic>
      <p:sp>
        <p:nvSpPr>
          <p:cNvPr id="11" name="Shape 284"/>
          <p:cNvSpPr/>
          <p:nvPr/>
        </p:nvSpPr>
        <p:spPr>
          <a:xfrm>
            <a:off x="223605" y="346179"/>
            <a:ext cx="105162" cy="742405"/>
          </a:xfrm>
          <a:prstGeom prst="rect">
            <a:avLst/>
          </a:prstGeom>
          <a:solidFill>
            <a:srgbClr val="F16522"/>
          </a:solidFill>
          <a:ln w="12700">
            <a:miter lim="400000"/>
          </a:ln>
        </p:spPr>
        <p:txBody>
          <a:bodyPr lIns="0" tIns="0" rIns="0" bIns="0" anchor="ctr"/>
          <a:lstStyle/>
          <a:p>
            <a:pPr lvl="0" algn="l">
              <a:spcBef>
                <a:spcPts val="0"/>
              </a:spcBef>
              <a:defRPr sz="2400" b="0" cap="none">
                <a:solidFill>
                  <a:srgbClr val="FFFFFF"/>
                </a:solidFill>
                <a:latin typeface="Calibri"/>
                <a:ea typeface="Calibri"/>
                <a:cs typeface="Calibri"/>
                <a:sym typeface="Calibri"/>
              </a:defRPr>
            </a:pPr>
            <a:endParaRPr/>
          </a:p>
        </p:txBody>
      </p:sp>
    </p:spTree>
  </p:cSld>
  <p:clrMapOvr>
    <a:masterClrMapping/>
  </p:clrMapOvr>
  <p:transition spd="med"/>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290"/>
          <p:cNvSpPr/>
          <p:nvPr/>
        </p:nvSpPr>
        <p:spPr>
          <a:xfrm>
            <a:off x="0" y="0"/>
            <a:ext cx="9144000" cy="6033542"/>
          </a:xfrm>
          <a:prstGeom prst="rect">
            <a:avLst/>
          </a:prstGeom>
          <a:solidFill>
            <a:schemeClr val="accent3">
              <a:lumMod val="20000"/>
              <a:lumOff val="80000"/>
            </a:schemeClr>
          </a:solidFill>
          <a:ln w="12700">
            <a:miter lim="400000"/>
          </a:ln>
        </p:spPr>
        <p:txBody>
          <a:bodyPr lIns="0" tIns="0" rIns="0" bIns="0" anchor="ctr"/>
          <a:lstStyle/>
          <a:p>
            <a:pPr lvl="0" algn="l">
              <a:spcBef>
                <a:spcPts val="0"/>
              </a:spcBef>
              <a:defRPr sz="1800" b="0" cap="none">
                <a:solidFill>
                  <a:srgbClr val="000000"/>
                </a:solidFill>
                <a:latin typeface="Calibri"/>
                <a:ea typeface="Calibri"/>
                <a:cs typeface="Calibri"/>
                <a:sym typeface="Calibri"/>
              </a:defRPr>
            </a:pPr>
            <a:endParaRPr/>
          </a:p>
        </p:txBody>
      </p:sp>
      <p:pic>
        <p:nvPicPr>
          <p:cNvPr id="7" name="Picture 6" descr="CCD Regional Infographic -slide version.pdf"/>
          <p:cNvPicPr>
            <a:picLocks noChangeAspect="1"/>
          </p:cNvPicPr>
          <p:nvPr/>
        </p:nvPicPr>
        <p:blipFill rotWithShape="1">
          <a:blip r:embed="rId2">
            <a:extLst>
              <a:ext uri="{28A0092B-C50C-407E-A947-70E740481C1C}">
                <a14:useLocalDpi xmlns:a14="http://schemas.microsoft.com/office/drawing/2010/main" val="0"/>
              </a:ext>
            </a:extLst>
          </a:blip>
          <a:srcRect t="-1" b="41013"/>
          <a:stretch/>
        </p:blipFill>
        <p:spPr>
          <a:xfrm>
            <a:off x="552545" y="-51547"/>
            <a:ext cx="7952317" cy="6070577"/>
          </a:xfrm>
          <a:prstGeom prst="rect">
            <a:avLst/>
          </a:prstGeom>
        </p:spPr>
      </p:pic>
    </p:spTree>
    <p:extLst>
      <p:ext uri="{BB962C8B-B14F-4D97-AF65-F5344CB8AC3E}">
        <p14:creationId xmlns:p14="http://schemas.microsoft.com/office/powerpoint/2010/main" val="2065654606"/>
      </p:ext>
    </p:extLst>
  </p:cSld>
  <p:clrMapOvr>
    <a:masterClrMapping/>
  </p:clrMapOvr>
  <p:transition spd="med"/>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90"/>
          <p:cNvSpPr/>
          <p:nvPr/>
        </p:nvSpPr>
        <p:spPr>
          <a:xfrm>
            <a:off x="0" y="0"/>
            <a:ext cx="9144000" cy="6033542"/>
          </a:xfrm>
          <a:prstGeom prst="rect">
            <a:avLst/>
          </a:prstGeom>
          <a:solidFill>
            <a:schemeClr val="accent3">
              <a:lumMod val="20000"/>
              <a:lumOff val="80000"/>
            </a:schemeClr>
          </a:solidFill>
          <a:ln w="12700">
            <a:miter lim="400000"/>
          </a:ln>
        </p:spPr>
        <p:txBody>
          <a:bodyPr lIns="0" tIns="0" rIns="0" bIns="0" anchor="ctr"/>
          <a:lstStyle/>
          <a:p>
            <a:pPr lvl="0" algn="l">
              <a:spcBef>
                <a:spcPts val="0"/>
              </a:spcBef>
              <a:defRPr sz="1800" b="0" cap="none">
                <a:solidFill>
                  <a:srgbClr val="000000"/>
                </a:solidFill>
                <a:latin typeface="Calibri"/>
                <a:ea typeface="Calibri"/>
                <a:cs typeface="Calibri"/>
                <a:sym typeface="Calibri"/>
              </a:defRPr>
            </a:pPr>
            <a:endParaRPr/>
          </a:p>
        </p:txBody>
      </p:sp>
      <p:pic>
        <p:nvPicPr>
          <p:cNvPr id="3" name="Picture 2" descr="CCD Regional Infographic -slide version.pdf"/>
          <p:cNvPicPr>
            <a:picLocks noChangeAspect="1"/>
          </p:cNvPicPr>
          <p:nvPr/>
        </p:nvPicPr>
        <p:blipFill rotWithShape="1">
          <a:blip r:embed="rId2">
            <a:extLst>
              <a:ext uri="{28A0092B-C50C-407E-A947-70E740481C1C}">
                <a14:useLocalDpi xmlns:a14="http://schemas.microsoft.com/office/drawing/2010/main" val="0"/>
              </a:ext>
            </a:extLst>
          </a:blip>
          <a:srcRect t="58465" b="2047"/>
          <a:stretch/>
        </p:blipFill>
        <p:spPr>
          <a:xfrm>
            <a:off x="552545" y="1416243"/>
            <a:ext cx="7952317" cy="4064001"/>
          </a:xfrm>
          <a:prstGeom prst="rect">
            <a:avLst/>
          </a:prstGeom>
        </p:spPr>
      </p:pic>
      <p:sp>
        <p:nvSpPr>
          <p:cNvPr id="6" name="Rectangle 5"/>
          <p:cNvSpPr/>
          <p:nvPr/>
        </p:nvSpPr>
        <p:spPr>
          <a:xfrm>
            <a:off x="0" y="475454"/>
            <a:ext cx="9144000" cy="774981"/>
          </a:xfrm>
          <a:prstGeom prst="rect">
            <a:avLst/>
          </a:prstGeom>
          <a:solidFill>
            <a:schemeClr val="tx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3835"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7" name="Shape 285"/>
          <p:cNvSpPr/>
          <p:nvPr/>
        </p:nvSpPr>
        <p:spPr>
          <a:xfrm>
            <a:off x="112493" y="514528"/>
            <a:ext cx="9308598" cy="677108"/>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l">
              <a:defRPr sz="1800" b="0" cap="none">
                <a:solidFill>
                  <a:srgbClr val="000000"/>
                </a:solidFill>
              </a:defRPr>
            </a:pPr>
            <a:r>
              <a:rPr lang="en-US" sz="4400" b="1" cap="all" dirty="0" smtClean="0">
                <a:solidFill>
                  <a:srgbClr val="FFFFFF"/>
                </a:solidFill>
              </a:rPr>
              <a:t>Customer Centered Design</a:t>
            </a:r>
          </a:p>
        </p:txBody>
      </p:sp>
    </p:spTree>
    <p:extLst>
      <p:ext uri="{BB962C8B-B14F-4D97-AF65-F5344CB8AC3E}">
        <p14:creationId xmlns:p14="http://schemas.microsoft.com/office/powerpoint/2010/main" val="836884340"/>
      </p:ext>
    </p:extLst>
  </p:cSld>
  <p:clrMapOvr>
    <a:masterClrMapping/>
  </p:clrMapOvr>
  <p:transition spd="med"/>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90" name="Shape 290"/>
          <p:cNvSpPr/>
          <p:nvPr/>
        </p:nvSpPr>
        <p:spPr>
          <a:xfrm>
            <a:off x="0" y="84667"/>
            <a:ext cx="9144000" cy="6033542"/>
          </a:xfrm>
          <a:prstGeom prst="rect">
            <a:avLst/>
          </a:prstGeom>
          <a:solidFill>
            <a:schemeClr val="accent3">
              <a:lumMod val="20000"/>
              <a:lumOff val="80000"/>
            </a:schemeClr>
          </a:solidFill>
          <a:ln w="12700">
            <a:miter lim="400000"/>
          </a:ln>
        </p:spPr>
        <p:txBody>
          <a:bodyPr lIns="0" tIns="0" rIns="0" bIns="0" anchor="ctr"/>
          <a:lstStyle/>
          <a:p>
            <a:pPr lvl="0" algn="l">
              <a:spcBef>
                <a:spcPts val="0"/>
              </a:spcBef>
              <a:defRPr sz="1800" b="0" cap="none">
                <a:solidFill>
                  <a:srgbClr val="000000"/>
                </a:solidFill>
                <a:latin typeface="Calibri"/>
                <a:ea typeface="Calibri"/>
                <a:cs typeface="Calibri"/>
                <a:sym typeface="Calibri"/>
              </a:defRPr>
            </a:pPr>
            <a:endParaRPr/>
          </a:p>
        </p:txBody>
      </p:sp>
      <p:sp>
        <p:nvSpPr>
          <p:cNvPr id="293" name="Shape 293"/>
          <p:cNvSpPr/>
          <p:nvPr/>
        </p:nvSpPr>
        <p:spPr>
          <a:xfrm>
            <a:off x="569557" y="1501670"/>
            <a:ext cx="4625898" cy="1316181"/>
          </a:xfrm>
          <a:prstGeom prst="rect">
            <a:avLst/>
          </a:prstGeom>
          <a:ln w="12700">
            <a:miter lim="400000"/>
          </a:ln>
          <a:extLst>
            <a:ext uri="{C572A759-6A51-4108-AA02-DFA0A04FC94B}">
              <ma14:wrappingTextBoxFlag xmlns="" xmlns:ma14="http://schemas.microsoft.com/office/mac/drawingml/2011/main" val="1"/>
            </a:ext>
          </a:extLst>
        </p:spPr>
        <p:txBody>
          <a:bodyPr lIns="45691" tIns="45691" rIns="45691" bIns="45691">
            <a:normAutofit/>
          </a:bodyPr>
          <a:lstStyle/>
          <a:p>
            <a:pPr lvl="0" algn="l">
              <a:spcBef>
                <a:spcPts val="1600"/>
              </a:spcBef>
              <a:defRPr sz="1800" b="0" cap="none">
                <a:solidFill>
                  <a:srgbClr val="000000"/>
                </a:solidFill>
              </a:defRPr>
            </a:pPr>
            <a:r>
              <a:rPr lang="en-US" sz="4000" b="0" spc="-42" dirty="0" smtClean="0">
                <a:solidFill>
                  <a:schemeClr val="bg1"/>
                </a:solidFill>
                <a:latin typeface="Trade Gothic LT Std Cn"/>
                <a:ea typeface="Arial"/>
                <a:cs typeface="Trade Gothic LT Std Cn"/>
                <a:sym typeface="Arial"/>
              </a:rPr>
              <a:t>CCD Home Page:</a:t>
            </a:r>
          </a:p>
        </p:txBody>
      </p:sp>
      <p:sp>
        <p:nvSpPr>
          <p:cNvPr id="8" name="Rectangle 7"/>
          <p:cNvSpPr/>
          <p:nvPr/>
        </p:nvSpPr>
        <p:spPr>
          <a:xfrm>
            <a:off x="265164" y="477566"/>
            <a:ext cx="8613672" cy="774981"/>
          </a:xfrm>
          <a:prstGeom prst="rect">
            <a:avLst/>
          </a:prstGeom>
          <a:solidFill>
            <a:schemeClr val="tx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3835"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9" name="Shape 285"/>
          <p:cNvSpPr/>
          <p:nvPr/>
        </p:nvSpPr>
        <p:spPr>
          <a:xfrm>
            <a:off x="846648" y="476089"/>
            <a:ext cx="8104167" cy="738664"/>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l">
              <a:defRPr sz="1800" b="0" cap="none">
                <a:solidFill>
                  <a:srgbClr val="000000"/>
                </a:solidFill>
              </a:defRPr>
            </a:pPr>
            <a:r>
              <a:rPr lang="en-US" sz="4800" b="1" cap="all" dirty="0" smtClean="0">
                <a:solidFill>
                  <a:srgbClr val="FFFFFF"/>
                </a:solidFill>
              </a:rPr>
              <a:t>Resources</a:t>
            </a:r>
          </a:p>
        </p:txBody>
      </p:sp>
      <p:pic>
        <p:nvPicPr>
          <p:cNvPr id="2" name="Picture 1" descr="CCD Homepage.ps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00000">
            <a:off x="5162816" y="616626"/>
            <a:ext cx="3570136" cy="5155278"/>
          </a:xfrm>
          <a:prstGeom prst="rect">
            <a:avLst/>
          </a:prstGeom>
          <a:effectLst>
            <a:outerShdw blurRad="50800" dist="38100" dir="2700000" algn="tl" rotWithShape="0">
              <a:prstClr val="black">
                <a:alpha val="40000"/>
              </a:prstClr>
            </a:outerShdw>
          </a:effectLst>
        </p:spPr>
      </p:pic>
      <p:sp>
        <p:nvSpPr>
          <p:cNvPr id="7" name="Rectangle 6"/>
          <p:cNvSpPr/>
          <p:nvPr/>
        </p:nvSpPr>
        <p:spPr>
          <a:xfrm>
            <a:off x="1051995" y="2550759"/>
            <a:ext cx="3371290" cy="1742605"/>
          </a:xfrm>
          <a:prstGeom prst="rect">
            <a:avLst/>
          </a:prstGeom>
          <a:solidFill>
            <a:schemeClr val="accent1">
              <a:lumMod val="75000"/>
            </a:schemeClr>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3835"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0" name="Rectangle 9"/>
          <p:cNvSpPr/>
          <p:nvPr/>
        </p:nvSpPr>
        <p:spPr>
          <a:xfrm>
            <a:off x="1059693" y="2658518"/>
            <a:ext cx="3363592" cy="1446550"/>
          </a:xfrm>
          <a:prstGeom prst="rect">
            <a:avLst/>
          </a:prstGeom>
        </p:spPr>
        <p:txBody>
          <a:bodyPr wrap="square">
            <a:spAutoFit/>
          </a:bodyPr>
          <a:lstStyle/>
          <a:p>
            <a:pPr marL="0" marR="0">
              <a:spcBef>
                <a:spcPts val="600"/>
              </a:spcBef>
              <a:spcAft>
                <a:spcPts val="0"/>
              </a:spcAft>
            </a:pPr>
            <a:r>
              <a:rPr lang="en-US" sz="2200" cap="none" dirty="0">
                <a:solidFill>
                  <a:srgbClr val="FFFFFF"/>
                </a:solidFill>
                <a:latin typeface="Trade Gothic LT Std"/>
                <a:cs typeface="Trade Gothic LT Std"/>
              </a:rPr>
              <a:t>https://</a:t>
            </a:r>
            <a:r>
              <a:rPr lang="en-US" sz="2200" cap="none" dirty="0" err="1" smtClean="0">
                <a:solidFill>
                  <a:srgbClr val="FFFFFF"/>
                </a:solidFill>
                <a:latin typeface="Trade Gothic LT Std"/>
                <a:cs typeface="Trade Gothic LT Std"/>
              </a:rPr>
              <a:t>wioa</a:t>
            </a:r>
            <a:r>
              <a:rPr lang="en-US" sz="2200" cap="none" dirty="0">
                <a:solidFill>
                  <a:srgbClr val="FFFFFF"/>
                </a:solidFill>
                <a:latin typeface="Trade Gothic LT Std"/>
                <a:cs typeface="Trade Gothic LT Std"/>
              </a:rPr>
              <a:t>.</a:t>
            </a:r>
            <a:r>
              <a:rPr lang="en-US" sz="2200" cap="none" dirty="0" smtClean="0">
                <a:solidFill>
                  <a:srgbClr val="FFFFFF"/>
                </a:solidFill>
                <a:latin typeface="Trade Gothic LT Std"/>
                <a:cs typeface="Trade Gothic LT Std"/>
              </a:rPr>
              <a:t/>
            </a:r>
            <a:br>
              <a:rPr lang="en-US" sz="2200" cap="none" dirty="0" smtClean="0">
                <a:solidFill>
                  <a:srgbClr val="FFFFFF"/>
                </a:solidFill>
                <a:latin typeface="Trade Gothic LT Std"/>
                <a:cs typeface="Trade Gothic LT Std"/>
              </a:rPr>
            </a:br>
            <a:r>
              <a:rPr lang="en-US" sz="2200" cap="none" dirty="0" smtClean="0">
                <a:solidFill>
                  <a:srgbClr val="FFFFFF"/>
                </a:solidFill>
                <a:latin typeface="Trade Gothic LT Std"/>
                <a:cs typeface="Trade Gothic LT Std"/>
              </a:rPr>
              <a:t>workforce3one.org/</a:t>
            </a:r>
            <a:br>
              <a:rPr lang="en-US" sz="2200" cap="none" dirty="0" smtClean="0">
                <a:solidFill>
                  <a:srgbClr val="FFFFFF"/>
                </a:solidFill>
                <a:latin typeface="Trade Gothic LT Std"/>
                <a:cs typeface="Trade Gothic LT Std"/>
              </a:rPr>
            </a:br>
            <a:r>
              <a:rPr lang="en-US" sz="2200" cap="none" dirty="0" smtClean="0">
                <a:solidFill>
                  <a:srgbClr val="FFFFFF"/>
                </a:solidFill>
                <a:latin typeface="Trade Gothic LT Std"/>
                <a:cs typeface="Trade Gothic LT Std"/>
              </a:rPr>
              <a:t>page/CUSTOMER_</a:t>
            </a:r>
            <a:br>
              <a:rPr lang="en-US" sz="2200" cap="none" dirty="0" smtClean="0">
                <a:solidFill>
                  <a:srgbClr val="FFFFFF"/>
                </a:solidFill>
                <a:latin typeface="Trade Gothic LT Std"/>
                <a:cs typeface="Trade Gothic LT Std"/>
              </a:rPr>
            </a:br>
            <a:r>
              <a:rPr lang="en-US" sz="2200" cap="none" dirty="0" smtClean="0">
                <a:solidFill>
                  <a:srgbClr val="FFFFFF"/>
                </a:solidFill>
                <a:latin typeface="Trade Gothic LT Std"/>
                <a:cs typeface="Trade Gothic LT Std"/>
              </a:rPr>
              <a:t>CENTERED_DESIGN</a:t>
            </a:r>
            <a:endParaRPr lang="en-US" sz="2200" cap="none" dirty="0">
              <a:solidFill>
                <a:srgbClr val="FFFFFF"/>
              </a:solidFill>
              <a:latin typeface="Trade Gothic LT Std"/>
              <a:cs typeface="Trade Gothic LT Std"/>
            </a:endParaRPr>
          </a:p>
        </p:txBody>
      </p:sp>
      <p:sp>
        <p:nvSpPr>
          <p:cNvPr id="11" name="Shape 293"/>
          <p:cNvSpPr/>
          <p:nvPr/>
        </p:nvSpPr>
        <p:spPr>
          <a:xfrm>
            <a:off x="681914" y="4448065"/>
            <a:ext cx="4625898" cy="1316181"/>
          </a:xfrm>
          <a:prstGeom prst="rect">
            <a:avLst/>
          </a:prstGeom>
          <a:ln w="12700">
            <a:miter lim="400000"/>
          </a:ln>
          <a:extLst>
            <a:ext uri="{C572A759-6A51-4108-AA02-DFA0A04FC94B}">
              <ma14:wrappingTextBoxFlag xmlns="" xmlns:ma14="http://schemas.microsoft.com/office/mac/drawingml/2011/main" val="1"/>
            </a:ext>
          </a:extLst>
        </p:spPr>
        <p:txBody>
          <a:bodyPr lIns="45691" tIns="45691" rIns="45691" bIns="45691">
            <a:normAutofit/>
          </a:bodyPr>
          <a:lstStyle/>
          <a:p>
            <a:pPr lvl="0" algn="l">
              <a:spcBef>
                <a:spcPts val="1600"/>
              </a:spcBef>
              <a:defRPr sz="1800" b="0" cap="none">
                <a:solidFill>
                  <a:srgbClr val="000000"/>
                </a:solidFill>
              </a:defRPr>
            </a:pPr>
            <a:r>
              <a:rPr lang="en-US" sz="4000" b="0" spc="-42" dirty="0" smtClean="0">
                <a:solidFill>
                  <a:schemeClr val="bg1"/>
                </a:solidFill>
                <a:latin typeface="Trade Gothic LT Std Cn"/>
                <a:ea typeface="Arial"/>
                <a:cs typeface="Trade Gothic LT Std Cn"/>
                <a:sym typeface="Arial"/>
              </a:rPr>
              <a:t>CCD Home Page:</a:t>
            </a:r>
          </a:p>
        </p:txBody>
      </p:sp>
    </p:spTree>
  </p:cSld>
  <p:clrMapOvr>
    <a:masterClrMapping/>
  </p:clrMapOvr>
  <p:transition spd="med"/>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Shape 290"/>
          <p:cNvSpPr/>
          <p:nvPr/>
        </p:nvSpPr>
        <p:spPr>
          <a:xfrm>
            <a:off x="0" y="0"/>
            <a:ext cx="9144000" cy="6033542"/>
          </a:xfrm>
          <a:prstGeom prst="rect">
            <a:avLst/>
          </a:prstGeom>
          <a:solidFill>
            <a:schemeClr val="accent3">
              <a:lumMod val="20000"/>
              <a:lumOff val="80000"/>
            </a:schemeClr>
          </a:solidFill>
          <a:ln w="12700">
            <a:miter lim="400000"/>
          </a:ln>
        </p:spPr>
        <p:txBody>
          <a:bodyPr lIns="0" tIns="0" rIns="0" bIns="0" anchor="ctr"/>
          <a:lstStyle/>
          <a:p>
            <a:pPr lvl="0" algn="l">
              <a:spcBef>
                <a:spcPts val="0"/>
              </a:spcBef>
              <a:defRPr sz="1800" b="0" cap="none">
                <a:solidFill>
                  <a:srgbClr val="000000"/>
                </a:solidFill>
                <a:latin typeface="Calibri"/>
                <a:ea typeface="Calibri"/>
                <a:cs typeface="Calibri"/>
                <a:sym typeface="Calibri"/>
              </a:defRPr>
            </a:pPr>
            <a:endParaRPr/>
          </a:p>
        </p:txBody>
      </p:sp>
      <p:sp>
        <p:nvSpPr>
          <p:cNvPr id="293" name="Shape 293"/>
          <p:cNvSpPr/>
          <p:nvPr/>
        </p:nvSpPr>
        <p:spPr>
          <a:xfrm>
            <a:off x="0" y="1570182"/>
            <a:ext cx="9144000" cy="1370062"/>
          </a:xfrm>
          <a:prstGeom prst="rect">
            <a:avLst/>
          </a:prstGeom>
          <a:ln w="12700">
            <a:miter lim="400000"/>
          </a:ln>
          <a:extLst>
            <a:ext uri="{C572A759-6A51-4108-AA02-DFA0A04FC94B}">
              <ma14:wrappingTextBoxFlag xmlns="" xmlns:ma14="http://schemas.microsoft.com/office/mac/drawingml/2011/main" val="1"/>
            </a:ext>
          </a:extLst>
        </p:spPr>
        <p:txBody>
          <a:bodyPr lIns="45691" tIns="45691" rIns="45691" bIns="45691">
            <a:normAutofit/>
          </a:bodyPr>
          <a:lstStyle/>
          <a:p>
            <a:pPr lvl="0">
              <a:spcBef>
                <a:spcPts val="0"/>
              </a:spcBef>
              <a:defRPr sz="1800" b="0" cap="none">
                <a:solidFill>
                  <a:srgbClr val="000000"/>
                </a:solidFill>
              </a:defRPr>
            </a:pPr>
            <a:r>
              <a:rPr lang="en-US" sz="4800" spc="-42" dirty="0" smtClean="0">
                <a:solidFill>
                  <a:schemeClr val="bg1"/>
                </a:solidFill>
                <a:latin typeface="Trade Gothic LT Std"/>
                <a:ea typeface="Arial"/>
                <a:cs typeface="Trade Gothic LT Std"/>
                <a:sym typeface="Arial"/>
              </a:rPr>
              <a:t>Final Date</a:t>
            </a:r>
          </a:p>
          <a:p>
            <a:pPr lvl="0">
              <a:spcBef>
                <a:spcPts val="0"/>
              </a:spcBef>
              <a:defRPr sz="1800" b="0" cap="none">
                <a:solidFill>
                  <a:srgbClr val="000000"/>
                </a:solidFill>
              </a:defRPr>
            </a:pPr>
            <a:r>
              <a:rPr lang="en-US" sz="2800" b="0" spc="-42" dirty="0" smtClean="0">
                <a:solidFill>
                  <a:schemeClr val="bg1"/>
                </a:solidFill>
                <a:latin typeface="Trade Gothic LT Std"/>
                <a:ea typeface="Arial"/>
                <a:cs typeface="Trade Gothic LT Std"/>
                <a:sym typeface="Arial"/>
              </a:rPr>
              <a:t>Human Centered Design Coursework</a:t>
            </a:r>
          </a:p>
        </p:txBody>
      </p:sp>
      <p:sp>
        <p:nvSpPr>
          <p:cNvPr id="6" name="Rectangle 5"/>
          <p:cNvSpPr/>
          <p:nvPr/>
        </p:nvSpPr>
        <p:spPr>
          <a:xfrm>
            <a:off x="213991" y="457930"/>
            <a:ext cx="8736824" cy="774981"/>
          </a:xfrm>
          <a:prstGeom prst="rect">
            <a:avLst/>
          </a:prstGeom>
          <a:solidFill>
            <a:schemeClr val="tx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3835"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7" name="Shape 285"/>
          <p:cNvSpPr/>
          <p:nvPr/>
        </p:nvSpPr>
        <p:spPr>
          <a:xfrm>
            <a:off x="846648" y="476089"/>
            <a:ext cx="8104167" cy="738664"/>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l">
              <a:defRPr sz="1800" b="0" cap="none">
                <a:solidFill>
                  <a:srgbClr val="000000"/>
                </a:solidFill>
              </a:defRPr>
            </a:pPr>
            <a:r>
              <a:rPr lang="en-US" sz="4800" b="1" cap="all" dirty="0" smtClean="0">
                <a:solidFill>
                  <a:srgbClr val="FFFFFF"/>
                </a:solidFill>
              </a:rPr>
              <a:t>It’s Time</a:t>
            </a:r>
          </a:p>
        </p:txBody>
      </p:sp>
      <p:pic>
        <p:nvPicPr>
          <p:cNvPr id="4" name="Picture 3" descr="10-22-CALANDER.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3034" y="2740122"/>
            <a:ext cx="2907355" cy="335867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5840222"/>
      </p:ext>
    </p:extLst>
  </p:cSld>
  <p:clrMapOvr>
    <a:masterClrMapping/>
  </p:clrMapOvr>
  <p:transition spd="med"/>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utterstock_239432758.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096000"/>
          </a:xfrm>
          <a:prstGeom prst="rect">
            <a:avLst/>
          </a:prstGeom>
        </p:spPr>
      </p:pic>
      <p:sp>
        <p:nvSpPr>
          <p:cNvPr id="3" name="Rectangle 2"/>
          <p:cNvSpPr/>
          <p:nvPr/>
        </p:nvSpPr>
        <p:spPr>
          <a:xfrm>
            <a:off x="107759" y="769698"/>
            <a:ext cx="5703454" cy="4302606"/>
          </a:xfrm>
          <a:prstGeom prst="rect">
            <a:avLst/>
          </a:prstGeom>
          <a:solidFill>
            <a:srgbClr val="FFFFFF">
              <a:alpha val="25000"/>
            </a:srgbClr>
          </a:solidFill>
          <a:ln w="25400" cap="flat">
            <a:solidFill>
              <a:srgbClr val="4F81BD"/>
            </a:solidFill>
            <a:prstDash val="solid"/>
            <a:bevel/>
          </a:ln>
          <a:effectLst>
            <a:outerShdw blurRad="38100" dist="23000" dir="5400000" rotWithShape="0">
              <a:srgbClr val="000000">
                <a:alpha val="35000"/>
              </a:srgbClr>
            </a:outerShdw>
            <a:softEdge rad="571500"/>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3835"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293" name="Shape 293"/>
          <p:cNvSpPr/>
          <p:nvPr/>
        </p:nvSpPr>
        <p:spPr>
          <a:xfrm>
            <a:off x="304800" y="1689395"/>
            <a:ext cx="8502316" cy="3921540"/>
          </a:xfrm>
          <a:prstGeom prst="rect">
            <a:avLst/>
          </a:prstGeom>
          <a:ln w="12700">
            <a:miter lim="400000"/>
          </a:ln>
          <a:extLst>
            <a:ext uri="{C572A759-6A51-4108-AA02-DFA0A04FC94B}">
              <ma14:wrappingTextBoxFlag xmlns="" xmlns:ma14="http://schemas.microsoft.com/office/mac/drawingml/2011/main" val="1"/>
            </a:ext>
          </a:extLst>
        </p:spPr>
        <p:txBody>
          <a:bodyPr lIns="45691" tIns="45691" rIns="45691" bIns="45691">
            <a:normAutofit/>
          </a:bodyPr>
          <a:lstStyle/>
          <a:p>
            <a:pPr lvl="0" algn="l">
              <a:spcBef>
                <a:spcPts val="1600"/>
              </a:spcBef>
              <a:defRPr sz="1800" b="0" cap="none">
                <a:solidFill>
                  <a:srgbClr val="000000"/>
                </a:solidFill>
              </a:defRPr>
            </a:pPr>
            <a:endParaRPr lang="en-US" sz="2800" b="0" cap="none" dirty="0" smtClean="0">
              <a:solidFill>
                <a:srgbClr val="0D44B3"/>
              </a:solidFill>
              <a:latin typeface="Calibri" panose="020F0502020204030204" pitchFamily="34" charset="0"/>
            </a:endParaRPr>
          </a:p>
        </p:txBody>
      </p:sp>
      <p:sp>
        <p:nvSpPr>
          <p:cNvPr id="6" name="Shape 293"/>
          <p:cNvSpPr/>
          <p:nvPr/>
        </p:nvSpPr>
        <p:spPr>
          <a:xfrm>
            <a:off x="107759" y="1518092"/>
            <a:ext cx="8112868" cy="4193152"/>
          </a:xfrm>
          <a:prstGeom prst="rect">
            <a:avLst/>
          </a:prstGeom>
          <a:ln w="12700">
            <a:miter lim="400000"/>
          </a:ln>
          <a:extLst>
            <a:ext uri="{C572A759-6A51-4108-AA02-DFA0A04FC94B}">
              <ma14:wrappingTextBoxFlag xmlns="" xmlns:ma14="http://schemas.microsoft.com/office/mac/drawingml/2011/main" val="1"/>
            </a:ext>
          </a:extLst>
        </p:spPr>
        <p:txBody>
          <a:bodyPr lIns="45691" tIns="45691" rIns="45691" bIns="45691">
            <a:normAutofit/>
          </a:bodyPr>
          <a:lstStyle/>
          <a:p>
            <a:pPr marL="182880" lvl="0" indent="-457200" algn="l">
              <a:spcBef>
                <a:spcPts val="1600"/>
              </a:spcBef>
              <a:defRPr sz="1800" b="0" cap="none">
                <a:solidFill>
                  <a:srgbClr val="000000"/>
                </a:solidFill>
              </a:defRPr>
            </a:pPr>
            <a:r>
              <a:rPr lang="en-US" sz="4800" b="0" spc="-42" dirty="0" smtClean="0">
                <a:solidFill>
                  <a:schemeClr val="bg1"/>
                </a:solidFill>
                <a:latin typeface="Trade Gothic LT Std Cn"/>
                <a:ea typeface="Arial"/>
                <a:cs typeface="Trade Gothic LT Std Cn"/>
                <a:sym typeface="Arial"/>
              </a:rPr>
              <a:t>Experimentation Phase </a:t>
            </a:r>
          </a:p>
          <a:p>
            <a:pPr marL="274320" lvl="0" indent="-457200" algn="l">
              <a:spcBef>
                <a:spcPts val="1600"/>
              </a:spcBef>
              <a:defRPr sz="1800" b="0" cap="none">
                <a:solidFill>
                  <a:srgbClr val="000000"/>
                </a:solidFill>
              </a:defRPr>
            </a:pPr>
            <a:r>
              <a:rPr lang="en-US" sz="2800" b="0" dirty="0" smtClean="0">
                <a:solidFill>
                  <a:schemeClr val="tx1"/>
                </a:solidFill>
                <a:latin typeface="Trade Gothic LT Std Cn"/>
                <a:cs typeface="Trade Gothic LT Std Cn"/>
              </a:rPr>
              <a:t>»	</a:t>
            </a:r>
            <a:r>
              <a:rPr lang="en-US" sz="2800" b="0" spc="-42" dirty="0" smtClean="0">
                <a:solidFill>
                  <a:schemeClr val="bg1"/>
                </a:solidFill>
                <a:latin typeface="Trade Gothic LT Std Cn"/>
                <a:ea typeface="Arial"/>
                <a:cs typeface="Trade Gothic LT Std Cn"/>
                <a:sym typeface="Arial"/>
              </a:rPr>
              <a:t>Beginning October 23</a:t>
            </a:r>
          </a:p>
          <a:p>
            <a:pPr marL="274320" lvl="0" indent="-457200" algn="l">
              <a:spcBef>
                <a:spcPts val="1600"/>
              </a:spcBef>
              <a:defRPr sz="1800" b="0" cap="none">
                <a:solidFill>
                  <a:srgbClr val="000000"/>
                </a:solidFill>
              </a:defRPr>
            </a:pPr>
            <a:r>
              <a:rPr lang="en-US" sz="2800" b="0" dirty="0" smtClean="0">
                <a:solidFill>
                  <a:schemeClr val="tx1"/>
                </a:solidFill>
                <a:latin typeface="Trade Gothic LT Std Cn"/>
                <a:cs typeface="Trade Gothic LT Std Cn"/>
              </a:rPr>
              <a:t>»	</a:t>
            </a:r>
            <a:r>
              <a:rPr lang="en-US" sz="2800" b="0" spc="-42" dirty="0" smtClean="0">
                <a:solidFill>
                  <a:schemeClr val="bg1"/>
                </a:solidFill>
                <a:latin typeface="Trade Gothic LT Std Cn"/>
                <a:ea typeface="Arial"/>
                <a:cs typeface="Trade Gothic LT Std Cn"/>
                <a:sym typeface="Arial"/>
              </a:rPr>
              <a:t>Support offered by Maher Coaches</a:t>
            </a:r>
          </a:p>
          <a:p>
            <a:pPr marL="274320" lvl="0" indent="-457200" algn="l">
              <a:spcBef>
                <a:spcPts val="1600"/>
              </a:spcBef>
              <a:defRPr sz="1800" b="0" cap="none">
                <a:solidFill>
                  <a:srgbClr val="000000"/>
                </a:solidFill>
              </a:defRPr>
            </a:pPr>
            <a:r>
              <a:rPr lang="en-US" sz="2800" b="0" dirty="0" smtClean="0">
                <a:solidFill>
                  <a:schemeClr val="tx1"/>
                </a:solidFill>
                <a:latin typeface="Trade Gothic LT Std Cn"/>
                <a:cs typeface="Trade Gothic LT Std Cn"/>
              </a:rPr>
              <a:t>»	</a:t>
            </a:r>
            <a:r>
              <a:rPr lang="en-US" sz="2800" b="0" cap="none" spc="-42" dirty="0" smtClean="0">
                <a:solidFill>
                  <a:schemeClr val="bg1"/>
                </a:solidFill>
                <a:latin typeface="Trade Gothic LT Std Cn"/>
                <a:ea typeface="Arial"/>
                <a:cs typeface="Trade Gothic LT Std Cn"/>
                <a:sym typeface="Arial"/>
              </a:rPr>
              <a:t>Final wrap-up</a:t>
            </a:r>
            <a:endParaRPr lang="en-US" sz="2800" b="0" cap="none" spc="-42" dirty="0">
              <a:solidFill>
                <a:schemeClr val="bg1"/>
              </a:solidFill>
              <a:latin typeface="Trade Gothic LT Std Cn"/>
              <a:ea typeface="Arial"/>
              <a:cs typeface="Trade Gothic LT Std Cn"/>
              <a:sym typeface="Arial"/>
            </a:endParaRPr>
          </a:p>
        </p:txBody>
      </p:sp>
      <p:sp>
        <p:nvSpPr>
          <p:cNvPr id="7" name="Rectangle 6"/>
          <p:cNvSpPr/>
          <p:nvPr/>
        </p:nvSpPr>
        <p:spPr>
          <a:xfrm>
            <a:off x="230389" y="433615"/>
            <a:ext cx="8729127" cy="774981"/>
          </a:xfrm>
          <a:prstGeom prst="rect">
            <a:avLst/>
          </a:prstGeom>
          <a:solidFill>
            <a:schemeClr val="tx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3835"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8" name="Shape 285"/>
          <p:cNvSpPr/>
          <p:nvPr/>
        </p:nvSpPr>
        <p:spPr>
          <a:xfrm>
            <a:off x="594323" y="460202"/>
            <a:ext cx="8212793" cy="738664"/>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l">
              <a:defRPr sz="1800" b="0" cap="none">
                <a:solidFill>
                  <a:srgbClr val="000000"/>
                </a:solidFill>
              </a:defRPr>
            </a:pPr>
            <a:r>
              <a:rPr lang="en-US" sz="4800" b="1" cap="all" dirty="0" smtClean="0">
                <a:solidFill>
                  <a:srgbClr val="FFFFFF"/>
                </a:solidFill>
              </a:rPr>
              <a:t>What’s Next</a:t>
            </a:r>
          </a:p>
        </p:txBody>
      </p:sp>
    </p:spTree>
    <p:extLst>
      <p:ext uri="{BB962C8B-B14F-4D97-AF65-F5344CB8AC3E}">
        <p14:creationId xmlns:p14="http://schemas.microsoft.com/office/powerpoint/2010/main" val="3938310652"/>
      </p:ext>
    </p:extLst>
  </p:cSld>
  <p:clrMapOvr>
    <a:masterClrMapping/>
  </p:clrMapOvr>
  <p:transition spd="med"/>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5" name="Picture 4" descr="photo-1427348693976-99e4aca06bb9.jpeg"/>
          <p:cNvPicPr>
            <a:picLocks noChangeAspect="1"/>
          </p:cNvPicPr>
          <p:nvPr/>
        </p:nvPicPr>
        <p:blipFill rotWithShape="1">
          <a:blip r:embed="rId2" cstate="print">
            <a:extLst>
              <a:ext uri="{28A0092B-C50C-407E-A947-70E740481C1C}">
                <a14:useLocalDpi xmlns:a14="http://schemas.microsoft.com/office/drawing/2010/main" val="0"/>
              </a:ext>
            </a:extLst>
          </a:blip>
          <a:srcRect l="18553" r="2469" b="12584"/>
          <a:stretch/>
        </p:blipFill>
        <p:spPr>
          <a:xfrm>
            <a:off x="-1" y="-743814"/>
            <a:ext cx="9144001" cy="6747449"/>
          </a:xfrm>
          <a:prstGeom prst="rect">
            <a:avLst/>
          </a:prstGeom>
        </p:spPr>
      </p:pic>
      <p:sp>
        <p:nvSpPr>
          <p:cNvPr id="6" name="Rectangle 5"/>
          <p:cNvSpPr/>
          <p:nvPr/>
        </p:nvSpPr>
        <p:spPr>
          <a:xfrm>
            <a:off x="347902" y="2267824"/>
            <a:ext cx="8548254" cy="782419"/>
          </a:xfrm>
          <a:prstGeom prst="rect">
            <a:avLst/>
          </a:prstGeom>
          <a:solidFill>
            <a:srgbClr val="FFFFFF">
              <a:alpha val="66000"/>
            </a:srgbClr>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3835"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2" name="Shape 285"/>
          <p:cNvSpPr/>
          <p:nvPr/>
        </p:nvSpPr>
        <p:spPr>
          <a:xfrm>
            <a:off x="0" y="2276267"/>
            <a:ext cx="9244061" cy="738664"/>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defRPr sz="1800" b="0" cap="none">
                <a:solidFill>
                  <a:srgbClr val="000000"/>
                </a:solidFill>
              </a:defRPr>
            </a:pPr>
            <a:r>
              <a:rPr lang="en-US" sz="4800" b="1" cap="all" dirty="0" smtClean="0">
                <a:solidFill>
                  <a:schemeClr val="bg1"/>
                </a:solidFill>
              </a:rPr>
              <a:t>Questions          </a:t>
            </a:r>
            <a:r>
              <a:rPr lang="en-US" sz="4800" b="1" cap="all" dirty="0" smtClean="0">
                <a:solidFill>
                  <a:schemeClr val="tx1"/>
                </a:solidFill>
              </a:rPr>
              <a:t>Answers</a:t>
            </a:r>
            <a:endParaRPr sz="4800" b="1" cap="all" dirty="0">
              <a:solidFill>
                <a:schemeClr val="tx1"/>
              </a:solidFill>
            </a:endParaRPr>
          </a:p>
        </p:txBody>
      </p:sp>
      <p:sp>
        <p:nvSpPr>
          <p:cNvPr id="4" name="Rectangle 3"/>
          <p:cNvSpPr/>
          <p:nvPr/>
        </p:nvSpPr>
        <p:spPr>
          <a:xfrm>
            <a:off x="4369568" y="1582461"/>
            <a:ext cx="970647" cy="2015936"/>
          </a:xfrm>
          <a:prstGeom prst="rect">
            <a:avLst/>
          </a:prstGeom>
        </p:spPr>
        <p:txBody>
          <a:bodyPr wrap="square">
            <a:spAutoFit/>
          </a:bodyPr>
          <a:lstStyle/>
          <a:p>
            <a:r>
              <a:rPr lang="en-US" sz="12500" b="0" i="1" dirty="0" smtClean="0">
                <a:solidFill>
                  <a:srgbClr val="FFFFFF"/>
                </a:solidFill>
                <a:latin typeface="Palatino"/>
                <a:cs typeface="Palatino"/>
              </a:rPr>
              <a:t>&amp;</a:t>
            </a:r>
            <a:endParaRPr lang="en-US" sz="12500" b="0" i="1" dirty="0">
              <a:solidFill>
                <a:srgbClr val="FFFFFF"/>
              </a:solidFill>
              <a:latin typeface="Palatino"/>
              <a:cs typeface="Palatino"/>
            </a:endParaRPr>
          </a:p>
        </p:txBody>
      </p:sp>
    </p:spTree>
    <p:extLst>
      <p:ext uri="{BB962C8B-B14F-4D97-AF65-F5344CB8AC3E}">
        <p14:creationId xmlns:p14="http://schemas.microsoft.com/office/powerpoint/2010/main" val="3797335700"/>
      </p:ext>
    </p:extLst>
  </p:cSld>
  <p:clrMapOvr>
    <a:masterClrMapping/>
  </p:clrMapOvr>
  <p:transition spd="med"/>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Shape 290"/>
          <p:cNvSpPr/>
          <p:nvPr/>
        </p:nvSpPr>
        <p:spPr>
          <a:xfrm>
            <a:off x="0" y="0"/>
            <a:ext cx="9144000" cy="6033542"/>
          </a:xfrm>
          <a:prstGeom prst="rect">
            <a:avLst/>
          </a:prstGeom>
          <a:solidFill>
            <a:schemeClr val="accent3">
              <a:lumMod val="20000"/>
              <a:lumOff val="80000"/>
            </a:schemeClr>
          </a:solidFill>
          <a:ln w="12700">
            <a:miter lim="400000"/>
          </a:ln>
        </p:spPr>
        <p:txBody>
          <a:bodyPr lIns="0" tIns="0" rIns="0" bIns="0" anchor="ctr"/>
          <a:lstStyle/>
          <a:p>
            <a:pPr lvl="0" algn="l">
              <a:spcBef>
                <a:spcPts val="0"/>
              </a:spcBef>
              <a:defRPr sz="1800" b="0" cap="none">
                <a:solidFill>
                  <a:srgbClr val="000000"/>
                </a:solidFill>
                <a:latin typeface="Calibri"/>
                <a:ea typeface="Calibri"/>
                <a:cs typeface="Calibri"/>
                <a:sym typeface="Calibri"/>
              </a:defRPr>
            </a:pPr>
            <a:endParaRPr dirty="0"/>
          </a:p>
        </p:txBody>
      </p:sp>
      <p:sp>
        <p:nvSpPr>
          <p:cNvPr id="293" name="Shape 293"/>
          <p:cNvSpPr/>
          <p:nvPr/>
        </p:nvSpPr>
        <p:spPr>
          <a:xfrm>
            <a:off x="346364" y="1570182"/>
            <a:ext cx="8285018" cy="4463360"/>
          </a:xfrm>
          <a:prstGeom prst="rect">
            <a:avLst/>
          </a:prstGeom>
          <a:ln w="12700">
            <a:miter lim="400000"/>
          </a:ln>
          <a:extLst>
            <a:ext uri="{C572A759-6A51-4108-AA02-DFA0A04FC94B}">
              <ma14:wrappingTextBoxFlag xmlns="" xmlns:ma14="http://schemas.microsoft.com/office/mac/drawingml/2011/main" val="1"/>
            </a:ext>
          </a:extLst>
        </p:spPr>
        <p:txBody>
          <a:bodyPr lIns="45691" tIns="45691" rIns="45691" bIns="45691">
            <a:normAutofit/>
          </a:bodyPr>
          <a:lstStyle/>
          <a:p>
            <a:r>
              <a:rPr lang="en-US" sz="3200" cap="none" spc="-42" dirty="0" smtClean="0">
                <a:solidFill>
                  <a:schemeClr val="bg1"/>
                </a:solidFill>
                <a:latin typeface="Trade Gothic LT Std"/>
                <a:ea typeface="Arial"/>
                <a:cs typeface="Trade Gothic LT Std"/>
                <a:sym typeface="Arial"/>
              </a:rPr>
              <a:t>Sign </a:t>
            </a:r>
            <a:r>
              <a:rPr lang="en-US" sz="3200" cap="none" spc="-42" dirty="0">
                <a:solidFill>
                  <a:schemeClr val="bg1"/>
                </a:solidFill>
                <a:latin typeface="Trade Gothic LT Std"/>
                <a:ea typeface="Arial"/>
                <a:cs typeface="Trade Gothic LT Std"/>
                <a:sym typeface="Arial"/>
              </a:rPr>
              <a:t>u</a:t>
            </a:r>
            <a:r>
              <a:rPr lang="en-US" sz="3200" cap="none" spc="-42" dirty="0" smtClean="0">
                <a:solidFill>
                  <a:schemeClr val="bg1"/>
                </a:solidFill>
                <a:latin typeface="Trade Gothic LT Std"/>
                <a:ea typeface="Arial"/>
                <a:cs typeface="Trade Gothic LT Std"/>
                <a:sym typeface="Arial"/>
              </a:rPr>
              <a:t>p for the Prototyping Course</a:t>
            </a:r>
          </a:p>
          <a:p>
            <a:pPr algn="l"/>
            <a:r>
              <a:rPr lang="en-US" sz="1700" cap="none" dirty="0" smtClean="0">
                <a:solidFill>
                  <a:schemeClr val="bg1"/>
                </a:solidFill>
              </a:rPr>
              <a:t>Dates</a:t>
            </a:r>
            <a:r>
              <a:rPr lang="en-US" sz="1700" b="0" cap="none" dirty="0" smtClean="0">
                <a:solidFill>
                  <a:schemeClr val="bg1"/>
                </a:solidFill>
              </a:rPr>
              <a:t>: October 27, 2015 - December 2, 2015 </a:t>
            </a:r>
          </a:p>
          <a:p>
            <a:pPr algn="l"/>
            <a:endParaRPr lang="en-US" sz="1700" b="0" cap="none" dirty="0" smtClean="0">
              <a:solidFill>
                <a:schemeClr val="bg1"/>
              </a:solidFill>
            </a:endParaRPr>
          </a:p>
          <a:p>
            <a:pPr algn="l"/>
            <a:r>
              <a:rPr lang="en-US" sz="1700" cap="none" dirty="0" smtClean="0">
                <a:solidFill>
                  <a:schemeClr val="bg1"/>
                </a:solidFill>
              </a:rPr>
              <a:t>Description: </a:t>
            </a:r>
            <a:r>
              <a:rPr lang="en-US" sz="1700" b="0" cap="none" dirty="0" smtClean="0">
                <a:solidFill>
                  <a:schemeClr val="bg1"/>
                </a:solidFill>
              </a:rPr>
              <a:t>The Curriculum Will Strengthen Your Existing Knowledge Of The Human-centered Design Process And Help You To Become A More Innovative Problem Solver By Building Up Your Prototyping Skills. You'll Walk Away Knowing How To Prototype Products, Services, And Environments, And Get Constructive Feedback Along The Way.</a:t>
            </a:r>
          </a:p>
          <a:p>
            <a:pPr algn="l"/>
            <a:r>
              <a:rPr lang="en-US" sz="4800" b="0" dirty="0"/>
              <a:t>  </a:t>
            </a:r>
            <a:r>
              <a:rPr lang="en-US" sz="4800" spc="-42" dirty="0" smtClean="0">
                <a:solidFill>
                  <a:schemeClr val="bg1"/>
                </a:solidFill>
                <a:latin typeface="Trade Gothic LT Std"/>
                <a:ea typeface="Arial"/>
                <a:cs typeface="Trade Gothic LT Std"/>
                <a:sym typeface="Arial"/>
              </a:rPr>
              <a:t> </a:t>
            </a:r>
            <a:endParaRPr lang="en-US" sz="2800" b="0" spc="-42" dirty="0" smtClean="0">
              <a:solidFill>
                <a:schemeClr val="bg1"/>
              </a:solidFill>
              <a:latin typeface="Trade Gothic LT Std"/>
              <a:ea typeface="Arial"/>
              <a:cs typeface="Trade Gothic LT Std"/>
              <a:sym typeface="Arial"/>
            </a:endParaRPr>
          </a:p>
        </p:txBody>
      </p:sp>
      <p:sp>
        <p:nvSpPr>
          <p:cNvPr id="6" name="Rectangle 5"/>
          <p:cNvSpPr/>
          <p:nvPr/>
        </p:nvSpPr>
        <p:spPr>
          <a:xfrm>
            <a:off x="213991" y="457930"/>
            <a:ext cx="8736824" cy="774981"/>
          </a:xfrm>
          <a:prstGeom prst="rect">
            <a:avLst/>
          </a:prstGeom>
          <a:solidFill>
            <a:schemeClr val="tx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3835"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7" name="Shape 285"/>
          <p:cNvSpPr/>
          <p:nvPr/>
        </p:nvSpPr>
        <p:spPr>
          <a:xfrm>
            <a:off x="243221" y="457930"/>
            <a:ext cx="8582124" cy="738664"/>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l">
              <a:defRPr sz="1800" b="0" cap="none">
                <a:solidFill>
                  <a:srgbClr val="000000"/>
                </a:solidFill>
              </a:defRPr>
            </a:pPr>
            <a:r>
              <a:rPr lang="en-US" sz="4800" b="1" cap="all" dirty="0" smtClean="0">
                <a:solidFill>
                  <a:srgbClr val="FFFFFF"/>
                </a:solidFill>
              </a:rPr>
              <a:t>Design kit: prototyping</a:t>
            </a:r>
          </a:p>
        </p:txBody>
      </p:sp>
      <p:sp>
        <p:nvSpPr>
          <p:cNvPr id="2" name="TextBox 1"/>
          <p:cNvSpPr txBox="1"/>
          <p:nvPr/>
        </p:nvSpPr>
        <p:spPr>
          <a:xfrm>
            <a:off x="1059119" y="5241284"/>
            <a:ext cx="7309027" cy="50270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lvl="0" rtl="0" latinLnBrk="1" hangingPunct="0"/>
            <a:r>
              <a:rPr lang="en-US" sz="2000" dirty="0"/>
              <a:t>https://</a:t>
            </a:r>
            <a:r>
              <a:rPr lang="en-US" sz="2000" dirty="0" smtClean="0"/>
              <a:t>novoed.com/prototyping-fall-2015</a:t>
            </a:r>
            <a:endParaRPr lang="en-US" sz="20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4373" y="4380711"/>
            <a:ext cx="3429000" cy="838200"/>
          </a:xfrm>
          <a:prstGeom prst="rect">
            <a:avLst/>
          </a:prstGeom>
        </p:spPr>
      </p:pic>
    </p:spTree>
    <p:extLst>
      <p:ext uri="{BB962C8B-B14F-4D97-AF65-F5344CB8AC3E}">
        <p14:creationId xmlns:p14="http://schemas.microsoft.com/office/powerpoint/2010/main" val="2521403905"/>
      </p:ext>
    </p:extLst>
  </p:cSld>
  <p:clrMapOvr>
    <a:masterClrMapping/>
  </p:clrMapOvr>
  <p:transition spd="med"/>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eathtoStock_Creative Community7.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095448"/>
          </a:xfrm>
          <a:prstGeom prst="rect">
            <a:avLst/>
          </a:prstGeom>
        </p:spPr>
      </p:pic>
      <p:sp>
        <p:nvSpPr>
          <p:cNvPr id="8" name="Rectangle 7"/>
          <p:cNvSpPr/>
          <p:nvPr/>
        </p:nvSpPr>
        <p:spPr>
          <a:xfrm>
            <a:off x="530328" y="1461316"/>
            <a:ext cx="8276788" cy="4349896"/>
          </a:xfrm>
          <a:prstGeom prst="rect">
            <a:avLst/>
          </a:prstGeom>
          <a:solidFill>
            <a:srgbClr val="FFFFFF">
              <a:alpha val="66000"/>
            </a:srgbClr>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3835"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293" name="Shape 293"/>
          <p:cNvSpPr/>
          <p:nvPr/>
        </p:nvSpPr>
        <p:spPr>
          <a:xfrm>
            <a:off x="5357092" y="1642533"/>
            <a:ext cx="3332787" cy="4168679"/>
          </a:xfrm>
          <a:prstGeom prst="rect">
            <a:avLst/>
          </a:prstGeom>
          <a:ln w="12700">
            <a:miter lim="400000"/>
          </a:ln>
          <a:extLst>
            <a:ext uri="{C572A759-6A51-4108-AA02-DFA0A04FC94B}">
              <ma14:wrappingTextBoxFlag xmlns="" xmlns:ma14="http://schemas.microsoft.com/office/mac/drawingml/2011/main" val="1"/>
            </a:ext>
          </a:extLst>
        </p:spPr>
        <p:txBody>
          <a:bodyPr lIns="45691" tIns="45691" rIns="45691" bIns="45691">
            <a:normAutofit fontScale="92500"/>
          </a:bodyPr>
          <a:lstStyle/>
          <a:p>
            <a:pPr marL="182880" lvl="0" indent="-457200" algn="l">
              <a:lnSpc>
                <a:spcPts val="2000"/>
              </a:lnSpc>
              <a:defRPr sz="1800" b="0" cap="none">
                <a:solidFill>
                  <a:srgbClr val="000000"/>
                </a:solidFill>
              </a:defRPr>
            </a:pPr>
            <a:r>
              <a:rPr lang="en-US" sz="1600" b="0" dirty="0" smtClean="0">
                <a:solidFill>
                  <a:schemeClr val="tx1"/>
                </a:solidFill>
                <a:latin typeface="Trade Gothic LT Std Cn"/>
                <a:cs typeface="Trade Gothic LT Std Cn"/>
              </a:rPr>
              <a:t>»</a:t>
            </a:r>
            <a:r>
              <a:rPr lang="en-US" sz="1600" b="0" dirty="0">
                <a:solidFill>
                  <a:schemeClr val="bg1"/>
                </a:solidFill>
                <a:latin typeface="Trade Gothic LT Std Cn"/>
                <a:ea typeface="Arial"/>
                <a:cs typeface="Trade Gothic LT Std Cn"/>
                <a:sym typeface="Arial"/>
              </a:rPr>
              <a:t>	</a:t>
            </a:r>
            <a:r>
              <a:rPr lang="en-US" sz="1600" b="0" dirty="0" smtClean="0">
                <a:solidFill>
                  <a:schemeClr val="bg1"/>
                </a:solidFill>
                <a:latin typeface="Trade Gothic LT Std Cn"/>
                <a:ea typeface="Arial"/>
                <a:cs typeface="Trade Gothic LT Std Cn"/>
                <a:sym typeface="Arial"/>
              </a:rPr>
              <a:t>Interactive Peer Learning Events </a:t>
            </a:r>
            <a:br>
              <a:rPr lang="en-US" sz="1600" b="0" dirty="0" smtClean="0">
                <a:solidFill>
                  <a:schemeClr val="bg1"/>
                </a:solidFill>
                <a:latin typeface="Trade Gothic LT Std Cn"/>
                <a:ea typeface="Arial"/>
                <a:cs typeface="Trade Gothic LT Std Cn"/>
                <a:sym typeface="Arial"/>
              </a:rPr>
            </a:br>
            <a:r>
              <a:rPr lang="en-US" sz="1600" b="0" dirty="0" smtClean="0">
                <a:solidFill>
                  <a:schemeClr val="bg1"/>
                </a:solidFill>
                <a:latin typeface="Trade Gothic LT Std Cn"/>
                <a:ea typeface="Arial"/>
                <a:cs typeface="Trade Gothic LT Std Cn"/>
                <a:sym typeface="Arial"/>
              </a:rPr>
              <a:t>(virtual and in-person)</a:t>
            </a:r>
          </a:p>
          <a:p>
            <a:pPr marL="182880" lvl="0" indent="-457200" algn="l">
              <a:lnSpc>
                <a:spcPts val="2000"/>
              </a:lnSpc>
              <a:defRPr sz="1800" b="0" cap="none">
                <a:solidFill>
                  <a:srgbClr val="000000"/>
                </a:solidFill>
              </a:defRPr>
            </a:pPr>
            <a:r>
              <a:rPr lang="en-US" sz="1600" b="0" dirty="0" smtClean="0">
                <a:solidFill>
                  <a:schemeClr val="tx1"/>
                </a:solidFill>
                <a:latin typeface="Trade Gothic LT Std Cn"/>
                <a:cs typeface="Trade Gothic LT Std Cn"/>
              </a:rPr>
              <a:t>»</a:t>
            </a:r>
            <a:r>
              <a:rPr lang="en-US" sz="1600" b="0" dirty="0">
                <a:solidFill>
                  <a:schemeClr val="bg1"/>
                </a:solidFill>
                <a:latin typeface="Trade Gothic LT Std Cn"/>
                <a:ea typeface="Arial"/>
                <a:cs typeface="Trade Gothic LT Std Cn"/>
                <a:sym typeface="Arial"/>
              </a:rPr>
              <a:t>	</a:t>
            </a:r>
            <a:r>
              <a:rPr lang="en-US" sz="1600" b="0" dirty="0" smtClean="0">
                <a:solidFill>
                  <a:schemeClr val="bg1"/>
                </a:solidFill>
                <a:latin typeface="Trade Gothic LT Std Cn"/>
                <a:ea typeface="Arial"/>
                <a:cs typeface="Trade Gothic LT Std Cn"/>
                <a:sym typeface="Arial"/>
              </a:rPr>
              <a:t>The </a:t>
            </a:r>
            <a:r>
              <a:rPr lang="en-US" sz="1600" b="0" dirty="0">
                <a:solidFill>
                  <a:schemeClr val="bg1"/>
                </a:solidFill>
                <a:latin typeface="Trade Gothic LT Std Cn"/>
                <a:ea typeface="Arial"/>
                <a:cs typeface="Trade Gothic LT Std Cn"/>
                <a:sym typeface="Arial"/>
              </a:rPr>
              <a:t>Act-Now Series where you will learn how your peers are </a:t>
            </a:r>
            <a:r>
              <a:rPr lang="en-US" sz="1600" b="0" dirty="0" smtClean="0">
                <a:solidFill>
                  <a:schemeClr val="bg1"/>
                </a:solidFill>
                <a:latin typeface="Trade Gothic LT Std Cn"/>
                <a:ea typeface="Arial"/>
                <a:cs typeface="Trade Gothic LT Std Cn"/>
                <a:sym typeface="Arial"/>
              </a:rPr>
              <a:t>moving </a:t>
            </a:r>
            <a:r>
              <a:rPr lang="en-US" sz="1600" b="0" dirty="0">
                <a:solidFill>
                  <a:schemeClr val="bg1"/>
                </a:solidFill>
                <a:latin typeface="Trade Gothic LT Std Cn"/>
                <a:ea typeface="Arial"/>
                <a:cs typeface="Trade Gothic LT Std Cn"/>
                <a:sym typeface="Arial"/>
              </a:rPr>
              <a:t>forward with WIOA implementation</a:t>
            </a:r>
          </a:p>
          <a:p>
            <a:pPr marL="182880" lvl="0" indent="-457200" algn="l">
              <a:lnSpc>
                <a:spcPts val="2000"/>
              </a:lnSpc>
              <a:defRPr sz="1800" b="0" cap="none">
                <a:solidFill>
                  <a:srgbClr val="000000"/>
                </a:solidFill>
              </a:defRPr>
            </a:pPr>
            <a:r>
              <a:rPr lang="en-US" sz="1600" b="0" dirty="0">
                <a:solidFill>
                  <a:schemeClr val="tx1"/>
                </a:solidFill>
                <a:latin typeface="Trade Gothic LT Std Cn"/>
                <a:cs typeface="Trade Gothic LT Std Cn"/>
              </a:rPr>
              <a:t>»</a:t>
            </a:r>
            <a:r>
              <a:rPr lang="en-US" sz="1600" b="0" dirty="0" smtClean="0">
                <a:solidFill>
                  <a:schemeClr val="bg1"/>
                </a:solidFill>
                <a:latin typeface="Trade Gothic LT Std Cn"/>
                <a:ea typeface="Arial"/>
                <a:cs typeface="Trade Gothic LT Std Cn"/>
                <a:sym typeface="Arial"/>
              </a:rPr>
              <a:t> </a:t>
            </a:r>
            <a:r>
              <a:rPr lang="en-US" sz="1600" b="0" dirty="0">
                <a:solidFill>
                  <a:schemeClr val="bg1"/>
                </a:solidFill>
                <a:latin typeface="Trade Gothic LT Std Cn"/>
                <a:ea typeface="Arial"/>
                <a:cs typeface="Trade Gothic LT Std Cn"/>
                <a:sym typeface="Arial"/>
              </a:rPr>
              <a:t>Voices of Experience: Videos and Podcasts of your peers describing </a:t>
            </a:r>
            <a:r>
              <a:rPr lang="en-US" sz="1600" b="0" dirty="0" smtClean="0">
                <a:solidFill>
                  <a:schemeClr val="bg1"/>
                </a:solidFill>
                <a:latin typeface="Trade Gothic LT Std Cn"/>
                <a:ea typeface="Arial"/>
                <a:cs typeface="Trade Gothic LT Std Cn"/>
                <a:sym typeface="Arial"/>
              </a:rPr>
              <a:t>how </a:t>
            </a:r>
            <a:r>
              <a:rPr lang="en-US" sz="1600" b="0" dirty="0">
                <a:solidFill>
                  <a:schemeClr val="bg1"/>
                </a:solidFill>
                <a:latin typeface="Trade Gothic LT Std Cn"/>
                <a:ea typeface="Arial"/>
                <a:cs typeface="Trade Gothic LT Std Cn"/>
                <a:sym typeface="Arial"/>
              </a:rPr>
              <a:t>they are t</a:t>
            </a:r>
            <a:r>
              <a:rPr lang="en-US" sz="1600" b="0" dirty="0" smtClean="0">
                <a:solidFill>
                  <a:schemeClr val="bg1"/>
                </a:solidFill>
                <a:latin typeface="Trade Gothic LT Std Cn"/>
                <a:ea typeface="Arial"/>
                <a:cs typeface="Trade Gothic LT Std Cn"/>
                <a:sym typeface="Arial"/>
              </a:rPr>
              <a:t>ransforming </a:t>
            </a:r>
            <a:r>
              <a:rPr lang="en-US" sz="1600" b="0" dirty="0">
                <a:solidFill>
                  <a:schemeClr val="bg1"/>
                </a:solidFill>
                <a:latin typeface="Trade Gothic LT Std Cn"/>
                <a:ea typeface="Arial"/>
                <a:cs typeface="Trade Gothic LT Std Cn"/>
                <a:sym typeface="Arial"/>
              </a:rPr>
              <a:t>the system</a:t>
            </a:r>
          </a:p>
          <a:p>
            <a:pPr marL="182880" lvl="0" indent="-457200" algn="l">
              <a:lnSpc>
                <a:spcPts val="2000"/>
              </a:lnSpc>
              <a:defRPr sz="1800" b="0" cap="none">
                <a:solidFill>
                  <a:srgbClr val="000000"/>
                </a:solidFill>
              </a:defRPr>
            </a:pPr>
            <a:r>
              <a:rPr lang="en-US" sz="1600" b="0" dirty="0">
                <a:solidFill>
                  <a:schemeClr val="tx1"/>
                </a:solidFill>
                <a:latin typeface="Trade Gothic LT Std Cn"/>
                <a:cs typeface="Trade Gothic LT Std Cn"/>
              </a:rPr>
              <a:t>»</a:t>
            </a:r>
            <a:r>
              <a:rPr lang="en-US" sz="1600" b="0" dirty="0" smtClean="0">
                <a:solidFill>
                  <a:schemeClr val="bg1"/>
                </a:solidFill>
                <a:latin typeface="Trade Gothic LT Std Cn"/>
                <a:ea typeface="Arial"/>
                <a:cs typeface="Trade Gothic LT Std Cn"/>
                <a:sym typeface="Arial"/>
              </a:rPr>
              <a:t> </a:t>
            </a:r>
            <a:r>
              <a:rPr lang="en-US" sz="1600" b="0" dirty="0">
                <a:solidFill>
                  <a:schemeClr val="bg1"/>
                </a:solidFill>
                <a:latin typeface="Trade Gothic LT Std Cn"/>
                <a:ea typeface="Arial"/>
                <a:cs typeface="Trade Gothic LT Std Cn"/>
                <a:sym typeface="Arial"/>
              </a:rPr>
              <a:t>Best practices and leading-edge resources and guides</a:t>
            </a:r>
          </a:p>
          <a:p>
            <a:pPr marL="182880" lvl="0" indent="-457200" algn="l">
              <a:lnSpc>
                <a:spcPts val="2000"/>
              </a:lnSpc>
              <a:defRPr sz="1800" b="0" cap="none">
                <a:solidFill>
                  <a:srgbClr val="000000"/>
                </a:solidFill>
              </a:defRPr>
            </a:pPr>
            <a:r>
              <a:rPr lang="en-US" sz="1600" b="0" dirty="0">
                <a:solidFill>
                  <a:schemeClr val="tx1"/>
                </a:solidFill>
                <a:latin typeface="Trade Gothic LT Std Cn"/>
                <a:cs typeface="Trade Gothic LT Std Cn"/>
              </a:rPr>
              <a:t>»</a:t>
            </a:r>
            <a:r>
              <a:rPr lang="en-US" sz="1600" b="0" dirty="0" smtClean="0">
                <a:solidFill>
                  <a:schemeClr val="bg1"/>
                </a:solidFill>
                <a:latin typeface="Trade Gothic LT Std Cn"/>
                <a:ea typeface="Arial"/>
                <a:cs typeface="Trade Gothic LT Std Cn"/>
                <a:sym typeface="Arial"/>
              </a:rPr>
              <a:t> </a:t>
            </a:r>
            <a:r>
              <a:rPr lang="en-US" sz="1600" b="0" dirty="0">
                <a:solidFill>
                  <a:schemeClr val="bg1"/>
                </a:solidFill>
                <a:latin typeface="Trade Gothic LT Std Cn"/>
                <a:ea typeface="Arial"/>
                <a:cs typeface="Trade Gothic LT Std Cn"/>
                <a:sym typeface="Arial"/>
              </a:rPr>
              <a:t>Peer driven blogs and real-time discussions</a:t>
            </a:r>
          </a:p>
          <a:p>
            <a:pPr marL="182880" lvl="0" indent="-457200" algn="l">
              <a:lnSpc>
                <a:spcPts val="2000"/>
              </a:lnSpc>
              <a:defRPr sz="1800" b="0" cap="none">
                <a:solidFill>
                  <a:srgbClr val="000000"/>
                </a:solidFill>
              </a:defRPr>
            </a:pPr>
            <a:r>
              <a:rPr lang="en-US" sz="1600" b="0" dirty="0">
                <a:solidFill>
                  <a:schemeClr val="tx1"/>
                </a:solidFill>
                <a:latin typeface="Trade Gothic LT Std Cn"/>
                <a:cs typeface="Trade Gothic LT Std Cn"/>
              </a:rPr>
              <a:t>»</a:t>
            </a:r>
            <a:r>
              <a:rPr lang="en-US" sz="1600" b="0" dirty="0" smtClean="0">
                <a:solidFill>
                  <a:schemeClr val="bg1"/>
                </a:solidFill>
                <a:latin typeface="Trade Gothic LT Std Cn"/>
                <a:ea typeface="Arial"/>
                <a:cs typeface="Trade Gothic LT Std Cn"/>
                <a:sym typeface="Arial"/>
              </a:rPr>
              <a:t> </a:t>
            </a:r>
            <a:r>
              <a:rPr lang="en-US" sz="1600" b="0" dirty="0">
                <a:solidFill>
                  <a:schemeClr val="bg1"/>
                </a:solidFill>
                <a:latin typeface="Trade Gothic LT Std Cn"/>
                <a:ea typeface="Arial"/>
                <a:cs typeface="Trade Gothic LT Std Cn"/>
                <a:sym typeface="Arial"/>
              </a:rPr>
              <a:t>Quick Start Action Planners</a:t>
            </a:r>
            <a:endParaRPr lang="en-US" sz="1600" b="0" cap="none" dirty="0" smtClean="0">
              <a:solidFill>
                <a:srgbClr val="0D44B3"/>
              </a:solidFill>
              <a:latin typeface="Trade Gothic LT Std Cn"/>
              <a:cs typeface="Trade Gothic LT Std Cn"/>
            </a:endParaRPr>
          </a:p>
        </p:txBody>
      </p:sp>
      <p:sp>
        <p:nvSpPr>
          <p:cNvPr id="6" name="Rectangle 5"/>
          <p:cNvSpPr/>
          <p:nvPr/>
        </p:nvSpPr>
        <p:spPr>
          <a:xfrm>
            <a:off x="337143" y="336184"/>
            <a:ext cx="8613672" cy="774981"/>
          </a:xfrm>
          <a:prstGeom prst="rect">
            <a:avLst/>
          </a:prstGeom>
          <a:solidFill>
            <a:schemeClr val="tx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3835"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7" name="Shape 285"/>
          <p:cNvSpPr/>
          <p:nvPr/>
        </p:nvSpPr>
        <p:spPr>
          <a:xfrm>
            <a:off x="3063013" y="336184"/>
            <a:ext cx="8104167" cy="738664"/>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l">
              <a:defRPr sz="1800" b="0" cap="none">
                <a:solidFill>
                  <a:srgbClr val="000000"/>
                </a:solidFill>
              </a:defRPr>
            </a:pPr>
            <a:r>
              <a:rPr lang="en-US" sz="4800" b="1" cap="all" dirty="0" smtClean="0">
                <a:solidFill>
                  <a:srgbClr val="FFFFFF"/>
                </a:solidFill>
              </a:rPr>
              <a:t>Join Ion</a:t>
            </a:r>
          </a:p>
        </p:txBody>
      </p:sp>
      <p:sp>
        <p:nvSpPr>
          <p:cNvPr id="5" name="Rectangle 4"/>
          <p:cNvSpPr/>
          <p:nvPr/>
        </p:nvSpPr>
        <p:spPr>
          <a:xfrm>
            <a:off x="796616" y="3511428"/>
            <a:ext cx="4013989" cy="765344"/>
          </a:xfrm>
          <a:prstGeom prst="rect">
            <a:avLst/>
          </a:prstGeom>
          <a:solidFill>
            <a:schemeClr val="accent1">
              <a:lumMod val="75000"/>
            </a:schemeClr>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3835"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3" name="Rectangle 2"/>
          <p:cNvSpPr/>
          <p:nvPr/>
        </p:nvSpPr>
        <p:spPr>
          <a:xfrm>
            <a:off x="768934" y="1577879"/>
            <a:ext cx="4588158" cy="4093428"/>
          </a:xfrm>
          <a:prstGeom prst="rect">
            <a:avLst/>
          </a:prstGeom>
        </p:spPr>
        <p:txBody>
          <a:bodyPr wrap="square">
            <a:spAutoFit/>
          </a:bodyPr>
          <a:lstStyle/>
          <a:p>
            <a:pPr indent="-457200" algn="l">
              <a:lnSpc>
                <a:spcPts val="3600"/>
              </a:lnSpc>
              <a:spcBef>
                <a:spcPts val="0"/>
              </a:spcBef>
              <a:spcAft>
                <a:spcPts val="1200"/>
              </a:spcAft>
              <a:defRPr sz="1800" b="0" cap="none">
                <a:solidFill>
                  <a:srgbClr val="000000"/>
                </a:solidFill>
              </a:defRPr>
            </a:pPr>
            <a:r>
              <a:rPr lang="en-US" sz="3600" b="0" spc="-100" dirty="0">
                <a:solidFill>
                  <a:schemeClr val="bg1"/>
                </a:solidFill>
                <a:latin typeface="Trade Gothic LT Std Cn"/>
                <a:ea typeface="Arial"/>
                <a:cs typeface="Trade Gothic LT Std Cn"/>
                <a:sym typeface="Arial"/>
              </a:rPr>
              <a:t>Join the Innovation and Opportunity Network (ION) </a:t>
            </a:r>
            <a:r>
              <a:rPr lang="en-US" sz="3600" b="0" spc="-100" dirty="0" smtClean="0">
                <a:solidFill>
                  <a:schemeClr val="bg1"/>
                </a:solidFill>
                <a:latin typeface="Trade Gothic LT Std Cn"/>
                <a:ea typeface="Arial"/>
                <a:cs typeface="Trade Gothic LT Std Cn"/>
                <a:sym typeface="Arial"/>
              </a:rPr>
              <a:t>Community at </a:t>
            </a:r>
          </a:p>
          <a:p>
            <a:pPr indent="-457200" algn="l">
              <a:lnSpc>
                <a:spcPts val="3600"/>
              </a:lnSpc>
              <a:spcBef>
                <a:spcPts val="0"/>
              </a:spcBef>
              <a:spcAft>
                <a:spcPts val="1200"/>
              </a:spcAft>
              <a:defRPr sz="1800" b="0" cap="none">
                <a:solidFill>
                  <a:srgbClr val="000000"/>
                </a:solidFill>
              </a:defRPr>
            </a:pPr>
            <a:endParaRPr lang="en-US" sz="3600" b="0" spc="-100" dirty="0" smtClean="0">
              <a:solidFill>
                <a:schemeClr val="bg1"/>
              </a:solidFill>
              <a:latin typeface="Trade Gothic LT Std Cn"/>
              <a:ea typeface="Arial"/>
              <a:cs typeface="Trade Gothic LT Std Cn"/>
              <a:sym typeface="Arial"/>
            </a:endParaRPr>
          </a:p>
          <a:p>
            <a:pPr indent="-457200" algn="l">
              <a:lnSpc>
                <a:spcPts val="3600"/>
              </a:lnSpc>
              <a:spcBef>
                <a:spcPts val="0"/>
              </a:spcBef>
              <a:spcAft>
                <a:spcPts val="1200"/>
              </a:spcAft>
              <a:defRPr sz="1800" b="0" cap="none">
                <a:solidFill>
                  <a:srgbClr val="000000"/>
                </a:solidFill>
              </a:defRPr>
            </a:pPr>
            <a:r>
              <a:rPr lang="en-US" sz="3600" b="0" spc="-100" dirty="0">
                <a:solidFill>
                  <a:schemeClr val="bg1"/>
                </a:solidFill>
                <a:latin typeface="Trade Gothic LT Std Cn"/>
                <a:ea typeface="Arial"/>
                <a:cs typeface="Trade Gothic LT Std Cn"/>
                <a:sym typeface="Arial"/>
              </a:rPr>
              <a:t/>
            </a:r>
            <a:br>
              <a:rPr lang="en-US" sz="3600" b="0" spc="-100" dirty="0">
                <a:solidFill>
                  <a:schemeClr val="bg1"/>
                </a:solidFill>
                <a:latin typeface="Trade Gothic LT Std Cn"/>
                <a:ea typeface="Arial"/>
                <a:cs typeface="Trade Gothic LT Std Cn"/>
                <a:sym typeface="Arial"/>
              </a:rPr>
            </a:br>
            <a:r>
              <a:rPr lang="en-US" sz="3600" b="0" spc="-100" dirty="0" smtClean="0">
                <a:solidFill>
                  <a:schemeClr val="bg1"/>
                </a:solidFill>
                <a:latin typeface="Trade Gothic LT Std Cn"/>
                <a:ea typeface="Arial"/>
                <a:cs typeface="Trade Gothic LT Std Cn"/>
                <a:sym typeface="Arial"/>
              </a:rPr>
              <a:t>and get </a:t>
            </a:r>
            <a:r>
              <a:rPr lang="en-US" sz="3600" b="0" spc="-100" dirty="0">
                <a:solidFill>
                  <a:schemeClr val="bg1"/>
                </a:solidFill>
                <a:latin typeface="Trade Gothic LT Std Cn"/>
                <a:ea typeface="Arial"/>
                <a:cs typeface="Trade Gothic LT Std Cn"/>
                <a:sym typeface="Arial"/>
              </a:rPr>
              <a:t>CCD updates, </a:t>
            </a:r>
            <a:r>
              <a:rPr lang="en-US" sz="3600" b="0" spc="-100" dirty="0" smtClean="0">
                <a:solidFill>
                  <a:schemeClr val="bg1"/>
                </a:solidFill>
                <a:latin typeface="Trade Gothic LT Std Cn"/>
                <a:ea typeface="Arial"/>
                <a:cs typeface="Trade Gothic LT Std Cn"/>
                <a:sym typeface="Arial"/>
              </a:rPr>
              <a:t/>
            </a:r>
            <a:br>
              <a:rPr lang="en-US" sz="3600" b="0" spc="-100" dirty="0" smtClean="0">
                <a:solidFill>
                  <a:schemeClr val="bg1"/>
                </a:solidFill>
                <a:latin typeface="Trade Gothic LT Std Cn"/>
                <a:ea typeface="Arial"/>
                <a:cs typeface="Trade Gothic LT Std Cn"/>
                <a:sym typeface="Arial"/>
              </a:rPr>
            </a:br>
            <a:r>
              <a:rPr lang="en-US" sz="3600" b="0" spc="-100" dirty="0" smtClean="0">
                <a:solidFill>
                  <a:schemeClr val="bg1"/>
                </a:solidFill>
                <a:latin typeface="Trade Gothic LT Std Cn"/>
                <a:ea typeface="Arial"/>
                <a:cs typeface="Trade Gothic LT Std Cn"/>
                <a:sym typeface="Arial"/>
              </a:rPr>
              <a:t>as </a:t>
            </a:r>
            <a:r>
              <a:rPr lang="en-US" sz="3600" b="0" spc="-100" dirty="0">
                <a:solidFill>
                  <a:schemeClr val="bg1"/>
                </a:solidFill>
                <a:latin typeface="Trade Gothic LT Std Cn"/>
                <a:ea typeface="Arial"/>
                <a:cs typeface="Trade Gothic LT Std Cn"/>
                <a:sym typeface="Arial"/>
              </a:rPr>
              <a:t>well as: </a:t>
            </a:r>
          </a:p>
        </p:txBody>
      </p:sp>
      <p:sp>
        <p:nvSpPr>
          <p:cNvPr id="4" name="Rectangle 3"/>
          <p:cNvSpPr/>
          <p:nvPr/>
        </p:nvSpPr>
        <p:spPr>
          <a:xfrm>
            <a:off x="768934" y="3636264"/>
            <a:ext cx="5293207" cy="430887"/>
          </a:xfrm>
          <a:prstGeom prst="rect">
            <a:avLst/>
          </a:prstGeom>
        </p:spPr>
        <p:txBody>
          <a:bodyPr wrap="square">
            <a:spAutoFit/>
          </a:bodyPr>
          <a:lstStyle/>
          <a:p>
            <a:pPr algn="l"/>
            <a:r>
              <a:rPr lang="en-US" sz="2200" cap="none" spc="10" dirty="0" smtClean="0">
                <a:solidFill>
                  <a:srgbClr val="FFFFFF"/>
                </a:solidFill>
                <a:latin typeface="Trade Gothic LT Std Cn"/>
                <a:ea typeface="Arial"/>
                <a:cs typeface="Trade Gothic LT Std Cn"/>
                <a:sym typeface="Arial"/>
              </a:rPr>
              <a:t>wioa.workforce3one.org/join </a:t>
            </a:r>
            <a:endParaRPr lang="en-US" sz="2200" cap="none" spc="10" dirty="0">
              <a:solidFill>
                <a:srgbClr val="FFFFFF"/>
              </a:solidFill>
            </a:endParaRPr>
          </a:p>
        </p:txBody>
      </p:sp>
      <p:cxnSp>
        <p:nvCxnSpPr>
          <p:cNvPr id="10" name="Straight Connector 9"/>
          <p:cNvCxnSpPr/>
          <p:nvPr/>
        </p:nvCxnSpPr>
        <p:spPr>
          <a:xfrm>
            <a:off x="5257031" y="1701030"/>
            <a:ext cx="0" cy="3756122"/>
          </a:xfrm>
          <a:prstGeom prst="line">
            <a:avLst/>
          </a:prstGeom>
          <a:noFill/>
          <a:ln w="6350" cap="flat" cmpd="sng">
            <a:solidFill>
              <a:schemeClr val="tx1"/>
            </a:solidFill>
            <a:prstDash val="solid"/>
            <a:bevel/>
          </a:ln>
          <a:effectLst/>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379722185"/>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Shape 99"/>
          <p:cNvSpPr/>
          <p:nvPr/>
        </p:nvSpPr>
        <p:spPr>
          <a:xfrm>
            <a:off x="3934085" y="3531942"/>
            <a:ext cx="1583377" cy="683523"/>
          </a:xfrm>
          <a:prstGeom prst="rect">
            <a:avLst/>
          </a:prstGeom>
          <a:ln w="12700">
            <a:miter lim="400000"/>
          </a:ln>
          <a:extLst>
            <a:ext uri="{C572A759-6A51-4108-AA02-DFA0A04FC94B}">
              <ma14:wrappingTextBoxFlag xmlns="" xmlns:ma14="http://schemas.microsoft.com/office/mac/drawingml/2011/main" val="1"/>
            </a:ext>
          </a:extLst>
        </p:spPr>
        <p:txBody>
          <a:bodyPr lIns="35690" tIns="35690" rIns="35690" bIns="35690">
            <a:spAutoFit/>
          </a:bodyPr>
          <a:lstStyle/>
          <a:p>
            <a:pPr lvl="0" algn="l">
              <a:spcBef>
                <a:spcPts val="0"/>
              </a:spcBef>
              <a:defRPr sz="1800" b="0" cap="none">
                <a:solidFill>
                  <a:srgbClr val="000000"/>
                </a:solidFill>
              </a:defRPr>
            </a:pPr>
            <a:r>
              <a:rPr sz="1400" dirty="0">
                <a:latin typeface="Trade Gothic LT Std"/>
                <a:ea typeface="Trade Gothic LT Std"/>
                <a:cs typeface="Trade Gothic LT Std"/>
                <a:sym typeface="Trade Gothic LT Std"/>
              </a:rPr>
              <a:t>Brainstorm new ways to serve </a:t>
            </a:r>
            <a:br>
              <a:rPr sz="1400" dirty="0">
                <a:latin typeface="Trade Gothic LT Std"/>
                <a:ea typeface="Trade Gothic LT Std"/>
                <a:cs typeface="Trade Gothic LT Std"/>
                <a:sym typeface="Trade Gothic LT Std"/>
              </a:rPr>
            </a:br>
            <a:r>
              <a:rPr sz="1400" dirty="0">
                <a:latin typeface="Trade Gothic LT Std"/>
                <a:ea typeface="Trade Gothic LT Std"/>
                <a:cs typeface="Trade Gothic LT Std"/>
                <a:sym typeface="Trade Gothic LT Std"/>
              </a:rPr>
              <a:t>your customers.</a:t>
            </a:r>
          </a:p>
        </p:txBody>
      </p:sp>
      <p:sp>
        <p:nvSpPr>
          <p:cNvPr id="100" name="Shape 100"/>
          <p:cNvSpPr/>
          <p:nvPr/>
        </p:nvSpPr>
        <p:spPr>
          <a:xfrm>
            <a:off x="540548" y="3522208"/>
            <a:ext cx="1583377" cy="1978923"/>
          </a:xfrm>
          <a:prstGeom prst="rect">
            <a:avLst/>
          </a:prstGeom>
          <a:ln w="12700">
            <a:miter lim="400000"/>
          </a:ln>
          <a:extLst>
            <a:ext uri="{C572A759-6A51-4108-AA02-DFA0A04FC94B}">
              <ma14:wrappingTextBoxFlag xmlns="" xmlns:ma14="http://schemas.microsoft.com/office/mac/drawingml/2011/main" val="1"/>
            </a:ext>
          </a:extLst>
        </p:spPr>
        <p:txBody>
          <a:bodyPr lIns="35690" tIns="35690" rIns="35690" bIns="35690">
            <a:spAutoFit/>
          </a:bodyPr>
          <a:lstStyle/>
          <a:p>
            <a:pPr lvl="0" algn="l">
              <a:spcBef>
                <a:spcPts val="0"/>
              </a:spcBef>
              <a:defRPr sz="1800" b="0" cap="none">
                <a:solidFill>
                  <a:srgbClr val="000000"/>
                </a:solidFill>
              </a:defRPr>
            </a:pPr>
            <a:r>
              <a:rPr sz="1400" dirty="0">
                <a:latin typeface="Trade Gothic LT Std"/>
                <a:ea typeface="Trade Gothic LT Std"/>
                <a:cs typeface="Trade Gothic LT Std"/>
                <a:sym typeface="Trade Gothic LT Std"/>
              </a:rPr>
              <a:t>Get inspired by </a:t>
            </a:r>
            <a:br>
              <a:rPr sz="1400" dirty="0">
                <a:latin typeface="Trade Gothic LT Std"/>
                <a:ea typeface="Trade Gothic LT Std"/>
                <a:cs typeface="Trade Gothic LT Std"/>
                <a:sym typeface="Trade Gothic LT Std"/>
              </a:rPr>
            </a:br>
            <a:r>
              <a:rPr sz="1400" dirty="0">
                <a:latin typeface="Trade Gothic LT Std"/>
                <a:ea typeface="Trade Gothic LT Std"/>
                <a:cs typeface="Trade Gothic LT Std"/>
                <a:sym typeface="Trade Gothic LT Std"/>
              </a:rPr>
              <a:t>the people </a:t>
            </a:r>
            <a:br>
              <a:rPr sz="1400" dirty="0">
                <a:latin typeface="Trade Gothic LT Std"/>
                <a:ea typeface="Trade Gothic LT Std"/>
                <a:cs typeface="Trade Gothic LT Std"/>
                <a:sym typeface="Trade Gothic LT Std"/>
              </a:rPr>
            </a:br>
            <a:r>
              <a:rPr sz="1400" dirty="0">
                <a:latin typeface="Trade Gothic LT Std"/>
                <a:ea typeface="Trade Gothic LT Std"/>
                <a:cs typeface="Trade Gothic LT Std"/>
                <a:sym typeface="Trade Gothic LT Std"/>
              </a:rPr>
              <a:t>you’re serving. </a:t>
            </a:r>
          </a:p>
          <a:p>
            <a:pPr lvl="0" algn="l">
              <a:spcBef>
                <a:spcPts val="0"/>
              </a:spcBef>
              <a:defRPr sz="1800" b="0" cap="none">
                <a:solidFill>
                  <a:srgbClr val="000000"/>
                </a:solidFill>
              </a:defRPr>
            </a:pPr>
            <a:endParaRPr sz="1400" dirty="0">
              <a:latin typeface="Trade Gothic LT Std"/>
              <a:ea typeface="Trade Gothic LT Std"/>
              <a:cs typeface="Trade Gothic LT Std"/>
              <a:sym typeface="Trade Gothic LT Std"/>
            </a:endParaRPr>
          </a:p>
          <a:p>
            <a:pPr lvl="0" algn="l">
              <a:spcBef>
                <a:spcPts val="0"/>
              </a:spcBef>
              <a:defRPr sz="1800" b="0" cap="none">
                <a:solidFill>
                  <a:srgbClr val="000000"/>
                </a:solidFill>
              </a:defRPr>
            </a:pPr>
            <a:r>
              <a:rPr sz="1400" dirty="0">
                <a:latin typeface="Trade Gothic LT Std"/>
                <a:ea typeface="Trade Gothic LT Std"/>
                <a:cs typeface="Trade Gothic LT Std"/>
                <a:sym typeface="Trade Gothic LT Std"/>
              </a:rPr>
              <a:t>Start by listening to people to get new ideas about how to design </a:t>
            </a:r>
            <a:br>
              <a:rPr sz="1400" dirty="0">
                <a:latin typeface="Trade Gothic LT Std"/>
                <a:ea typeface="Trade Gothic LT Std"/>
                <a:cs typeface="Trade Gothic LT Std"/>
                <a:sym typeface="Trade Gothic LT Std"/>
              </a:rPr>
            </a:br>
            <a:r>
              <a:rPr sz="1400" dirty="0">
                <a:latin typeface="Trade Gothic LT Std"/>
                <a:ea typeface="Trade Gothic LT Std"/>
                <a:cs typeface="Trade Gothic LT Std"/>
                <a:sym typeface="Trade Gothic LT Std"/>
              </a:rPr>
              <a:t>for them. </a:t>
            </a:r>
          </a:p>
        </p:txBody>
      </p:sp>
      <p:sp>
        <p:nvSpPr>
          <p:cNvPr id="101" name="Shape 101"/>
          <p:cNvSpPr/>
          <p:nvPr/>
        </p:nvSpPr>
        <p:spPr>
          <a:xfrm>
            <a:off x="7250354" y="3550994"/>
            <a:ext cx="1291476" cy="1331223"/>
          </a:xfrm>
          <a:prstGeom prst="rect">
            <a:avLst/>
          </a:prstGeom>
          <a:ln w="12700">
            <a:miter lim="400000"/>
          </a:ln>
          <a:extLst>
            <a:ext uri="{C572A759-6A51-4108-AA02-DFA0A04FC94B}">
              <ma14:wrappingTextBoxFlag xmlns="" xmlns:ma14="http://schemas.microsoft.com/office/mac/drawingml/2011/main" val="1"/>
            </a:ext>
          </a:extLst>
        </p:spPr>
        <p:txBody>
          <a:bodyPr lIns="35690" tIns="35690" rIns="35690" bIns="35690">
            <a:spAutoFit/>
          </a:bodyPr>
          <a:lstStyle>
            <a:lvl1pPr algn="l">
              <a:spcBef>
                <a:spcPts val="0"/>
              </a:spcBef>
              <a:defRPr sz="1400" b="0" cap="none">
                <a:solidFill>
                  <a:srgbClr val="000000"/>
                </a:solidFill>
                <a:latin typeface="Trade Gothic LT Std"/>
                <a:ea typeface="Trade Gothic LT Std"/>
                <a:cs typeface="Trade Gothic LT Std"/>
                <a:sym typeface="Trade Gothic LT Std"/>
              </a:defRPr>
            </a:lvl1pPr>
          </a:lstStyle>
          <a:p>
            <a:pPr lvl="0">
              <a:defRPr sz="1800"/>
            </a:pPr>
            <a:r>
              <a:rPr sz="1400" dirty="0"/>
              <a:t>Try out a pilot program and experiment with ways to implement your new ideas.</a:t>
            </a:r>
          </a:p>
        </p:txBody>
      </p:sp>
      <p:sp>
        <p:nvSpPr>
          <p:cNvPr id="102" name="Shape 102"/>
          <p:cNvSpPr/>
          <p:nvPr/>
        </p:nvSpPr>
        <p:spPr>
          <a:xfrm>
            <a:off x="2237317" y="3525804"/>
            <a:ext cx="1583377" cy="1331223"/>
          </a:xfrm>
          <a:prstGeom prst="rect">
            <a:avLst/>
          </a:prstGeom>
          <a:ln w="12700">
            <a:miter lim="400000"/>
          </a:ln>
          <a:extLst>
            <a:ext uri="{C572A759-6A51-4108-AA02-DFA0A04FC94B}">
              <ma14:wrappingTextBoxFlag xmlns="" xmlns:ma14="http://schemas.microsoft.com/office/mac/drawingml/2011/main" val="1"/>
            </a:ext>
          </a:extLst>
        </p:spPr>
        <p:txBody>
          <a:bodyPr lIns="35690" tIns="35690" rIns="35690" bIns="35690">
            <a:spAutoFit/>
          </a:bodyPr>
          <a:lstStyle/>
          <a:p>
            <a:pPr lvl="0" algn="l">
              <a:spcBef>
                <a:spcPts val="0"/>
              </a:spcBef>
              <a:defRPr sz="1800" b="0" cap="none">
                <a:solidFill>
                  <a:srgbClr val="000000"/>
                </a:solidFill>
              </a:defRPr>
            </a:pPr>
            <a:r>
              <a:rPr sz="1400" dirty="0">
                <a:latin typeface="Trade Gothic LT Std"/>
                <a:ea typeface="Trade Gothic LT Std"/>
                <a:cs typeface="Trade Gothic LT Std"/>
                <a:sym typeface="Trade Gothic LT Std"/>
              </a:rPr>
              <a:t>Identify patterns and surprising insights to </a:t>
            </a:r>
            <a:br>
              <a:rPr sz="1400" dirty="0">
                <a:latin typeface="Trade Gothic LT Std"/>
                <a:ea typeface="Trade Gothic LT Std"/>
                <a:cs typeface="Trade Gothic LT Std"/>
                <a:sym typeface="Trade Gothic LT Std"/>
              </a:rPr>
            </a:br>
            <a:r>
              <a:rPr sz="1400" dirty="0">
                <a:latin typeface="Trade Gothic LT Std"/>
                <a:ea typeface="Trade Gothic LT Std"/>
                <a:cs typeface="Trade Gothic LT Std"/>
                <a:sym typeface="Trade Gothic LT Std"/>
              </a:rPr>
              <a:t>inspire new opportunities </a:t>
            </a:r>
            <a:br>
              <a:rPr sz="1400" dirty="0">
                <a:latin typeface="Trade Gothic LT Std"/>
                <a:ea typeface="Trade Gothic LT Std"/>
                <a:cs typeface="Trade Gothic LT Std"/>
                <a:sym typeface="Trade Gothic LT Std"/>
              </a:rPr>
            </a:br>
            <a:r>
              <a:rPr sz="1400" dirty="0">
                <a:latin typeface="Trade Gothic LT Std"/>
                <a:ea typeface="Trade Gothic LT Std"/>
                <a:cs typeface="Trade Gothic LT Std"/>
                <a:sym typeface="Trade Gothic LT Std"/>
              </a:rPr>
              <a:t>for design.</a:t>
            </a:r>
          </a:p>
        </p:txBody>
      </p:sp>
      <p:sp>
        <p:nvSpPr>
          <p:cNvPr id="103" name="Shape 103"/>
          <p:cNvSpPr/>
          <p:nvPr/>
        </p:nvSpPr>
        <p:spPr>
          <a:xfrm>
            <a:off x="5517462" y="3538294"/>
            <a:ext cx="1393100" cy="1763023"/>
          </a:xfrm>
          <a:prstGeom prst="rect">
            <a:avLst/>
          </a:prstGeom>
          <a:ln w="12700">
            <a:miter lim="400000"/>
          </a:ln>
          <a:extLst>
            <a:ext uri="{C572A759-6A51-4108-AA02-DFA0A04FC94B}">
              <ma14:wrappingTextBoxFlag xmlns="" xmlns:ma14="http://schemas.microsoft.com/office/mac/drawingml/2011/main" val="1"/>
            </a:ext>
          </a:extLst>
        </p:spPr>
        <p:txBody>
          <a:bodyPr lIns="35690" tIns="35690" rIns="35690" bIns="35690">
            <a:spAutoFit/>
          </a:bodyPr>
          <a:lstStyle/>
          <a:p>
            <a:pPr lvl="0" algn="l">
              <a:spcBef>
                <a:spcPts val="0"/>
              </a:spcBef>
              <a:defRPr sz="1800" b="0" cap="none">
                <a:solidFill>
                  <a:srgbClr val="000000"/>
                </a:solidFill>
              </a:defRPr>
            </a:pPr>
            <a:r>
              <a:rPr sz="1400" dirty="0">
                <a:latin typeface="Trade Gothic LT Std"/>
                <a:ea typeface="Trade Gothic LT Std"/>
                <a:cs typeface="Trade Gothic LT Std"/>
                <a:sym typeface="Trade Gothic LT Std"/>
              </a:rPr>
              <a:t>Try out your </a:t>
            </a:r>
            <a:br>
              <a:rPr sz="1400" dirty="0">
                <a:latin typeface="Trade Gothic LT Std"/>
                <a:ea typeface="Trade Gothic LT Std"/>
                <a:cs typeface="Trade Gothic LT Std"/>
                <a:sym typeface="Trade Gothic LT Std"/>
              </a:rPr>
            </a:br>
            <a:r>
              <a:rPr sz="1400" dirty="0">
                <a:latin typeface="Trade Gothic LT Std"/>
                <a:ea typeface="Trade Gothic LT Std"/>
                <a:cs typeface="Trade Gothic LT Std"/>
                <a:sym typeface="Trade Gothic LT Std"/>
              </a:rPr>
              <a:t>ideas and get feedback from customers – so you can revise your prototypes and get more feedback.</a:t>
            </a:r>
          </a:p>
        </p:txBody>
      </p:sp>
      <p:sp>
        <p:nvSpPr>
          <p:cNvPr id="104" name="Shape 104"/>
          <p:cNvSpPr/>
          <p:nvPr/>
        </p:nvSpPr>
        <p:spPr>
          <a:xfrm>
            <a:off x="364022" y="977750"/>
            <a:ext cx="8382303" cy="323165"/>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gn="l">
              <a:defRPr sz="2100" b="0" cap="none" spc="5">
                <a:solidFill>
                  <a:srgbClr val="F16522"/>
                </a:solidFill>
                <a:latin typeface="Trade Gothic LT Std"/>
                <a:ea typeface="Trade Gothic LT Std"/>
                <a:cs typeface="Trade Gothic LT Std"/>
                <a:sym typeface="Trade Gothic LT Std"/>
              </a:defRPr>
            </a:lvl1pPr>
          </a:lstStyle>
          <a:p>
            <a:pPr lvl="0">
              <a:defRPr sz="1800" spc="0">
                <a:solidFill>
                  <a:srgbClr val="000000"/>
                </a:solidFill>
              </a:defRPr>
            </a:pPr>
            <a:r>
              <a:rPr sz="2100" spc="5" dirty="0">
                <a:solidFill>
                  <a:schemeClr val="tx1"/>
                </a:solidFill>
              </a:rPr>
              <a:t>A collaborative, discovery-based journey.</a:t>
            </a:r>
          </a:p>
        </p:txBody>
      </p:sp>
      <p:sp>
        <p:nvSpPr>
          <p:cNvPr id="105" name="Shape 105"/>
          <p:cNvSpPr/>
          <p:nvPr/>
        </p:nvSpPr>
        <p:spPr>
          <a:xfrm>
            <a:off x="364021" y="272280"/>
            <a:ext cx="5704269" cy="677108"/>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defRPr sz="4800">
                <a:solidFill>
                  <a:srgbClr val="535353"/>
                </a:solidFill>
              </a:defRPr>
            </a:lvl1pPr>
          </a:lstStyle>
          <a:p>
            <a:pPr lvl="0" algn="l">
              <a:defRPr sz="1800" b="0" cap="none">
                <a:solidFill>
                  <a:srgbClr val="000000"/>
                </a:solidFill>
              </a:defRPr>
            </a:pPr>
            <a:r>
              <a:rPr lang="en-US" sz="4400" b="1" cap="all" dirty="0" smtClean="0">
                <a:solidFill>
                  <a:srgbClr val="535353"/>
                </a:solidFill>
              </a:rPr>
              <a:t>The HCD Process</a:t>
            </a:r>
            <a:endParaRPr sz="4400" b="1" cap="all" dirty="0">
              <a:solidFill>
                <a:srgbClr val="535353"/>
              </a:solidFill>
            </a:endParaRPr>
          </a:p>
        </p:txBody>
      </p:sp>
      <p:pic>
        <p:nvPicPr>
          <p:cNvPr id="12" name="Picture 11" descr="Screen Shot 2015-07-24 at 10.12.56 AM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434" y="1805648"/>
            <a:ext cx="8606892" cy="1716560"/>
          </a:xfrm>
          <a:prstGeom prst="rect">
            <a:avLst/>
          </a:prstGeom>
        </p:spPr>
      </p:pic>
      <p:cxnSp>
        <p:nvCxnSpPr>
          <p:cNvPr id="3" name="Straight Connector 2"/>
          <p:cNvCxnSpPr/>
          <p:nvPr/>
        </p:nvCxnSpPr>
        <p:spPr>
          <a:xfrm>
            <a:off x="364022" y="937567"/>
            <a:ext cx="8382304" cy="0"/>
          </a:xfrm>
          <a:prstGeom prst="line">
            <a:avLst/>
          </a:prstGeom>
          <a:noFill/>
          <a:ln w="12700" cap="flat">
            <a:solidFill>
              <a:schemeClr val="tx1"/>
            </a:solidFill>
            <a:prstDash val="solid"/>
            <a:bevel/>
          </a:ln>
          <a:effectLst/>
        </p:spPr>
        <p:style>
          <a:lnRef idx="0">
            <a:scrgbClr r="0" g="0" b="0"/>
          </a:lnRef>
          <a:fillRef idx="0">
            <a:scrgbClr r="0" g="0" b="0"/>
          </a:fillRef>
          <a:effectRef idx="0">
            <a:scrgbClr r="0" g="0" b="0"/>
          </a:effectRef>
          <a:fontRef idx="none"/>
        </p:style>
      </p:cxnSp>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eathtoStock_Wired4.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899" y="0"/>
            <a:ext cx="9144000" cy="6020842"/>
          </a:xfrm>
          <a:prstGeom prst="rect">
            <a:avLst/>
          </a:prstGeom>
        </p:spPr>
      </p:pic>
      <p:sp>
        <p:nvSpPr>
          <p:cNvPr id="284" name="Shape 284"/>
          <p:cNvSpPr/>
          <p:nvPr/>
        </p:nvSpPr>
        <p:spPr>
          <a:xfrm>
            <a:off x="2279910" y="478381"/>
            <a:ext cx="393088" cy="708379"/>
          </a:xfrm>
          <a:prstGeom prst="rect">
            <a:avLst/>
          </a:prstGeom>
          <a:solidFill>
            <a:srgbClr val="F16522"/>
          </a:solidFill>
          <a:ln w="12700">
            <a:miter lim="400000"/>
          </a:ln>
        </p:spPr>
        <p:txBody>
          <a:bodyPr lIns="0" tIns="0" rIns="0" bIns="0" anchor="ctr"/>
          <a:lstStyle/>
          <a:p>
            <a:pPr lvl="0" algn="l">
              <a:spcBef>
                <a:spcPts val="0"/>
              </a:spcBef>
              <a:defRPr sz="2400" b="0" cap="none">
                <a:solidFill>
                  <a:srgbClr val="FFFFFF"/>
                </a:solidFill>
                <a:latin typeface="Calibri"/>
                <a:ea typeface="Calibri"/>
                <a:cs typeface="Calibri"/>
                <a:sym typeface="Calibri"/>
              </a:defRPr>
            </a:pPr>
            <a:endParaRPr/>
          </a:p>
        </p:txBody>
      </p:sp>
      <p:sp>
        <p:nvSpPr>
          <p:cNvPr id="285" name="Shape 285"/>
          <p:cNvSpPr/>
          <p:nvPr/>
        </p:nvSpPr>
        <p:spPr>
          <a:xfrm>
            <a:off x="20833" y="478381"/>
            <a:ext cx="4690499" cy="738664"/>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l">
              <a:defRPr sz="1800" b="0" cap="none">
                <a:solidFill>
                  <a:srgbClr val="000000"/>
                </a:solidFill>
              </a:defRPr>
            </a:pPr>
            <a:r>
              <a:rPr lang="en-US" sz="4800" b="1" cap="all" dirty="0" smtClean="0"/>
              <a:t>Phase </a:t>
            </a:r>
            <a:r>
              <a:rPr lang="en-US" sz="4800" b="1" cap="all" dirty="0" smtClean="0">
                <a:solidFill>
                  <a:srgbClr val="FFFFFF"/>
                </a:solidFill>
              </a:rPr>
              <a:t>3</a:t>
            </a:r>
            <a:endParaRPr sz="4800" b="1" cap="all" dirty="0">
              <a:solidFill>
                <a:srgbClr val="FFFFFF"/>
              </a:solidFill>
            </a:endParaRPr>
          </a:p>
        </p:txBody>
      </p:sp>
      <p:sp>
        <p:nvSpPr>
          <p:cNvPr id="3" name="Rectangle 2"/>
          <p:cNvSpPr/>
          <p:nvPr/>
        </p:nvSpPr>
        <p:spPr>
          <a:xfrm>
            <a:off x="0" y="4681261"/>
            <a:ext cx="9144001" cy="1337963"/>
          </a:xfrm>
          <a:prstGeom prst="rect">
            <a:avLst/>
          </a:prstGeom>
          <a:solidFill>
            <a:srgbClr val="FFFFFF">
              <a:alpha val="67000"/>
            </a:srgbClr>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3835"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287" name="Shape 287"/>
          <p:cNvSpPr/>
          <p:nvPr/>
        </p:nvSpPr>
        <p:spPr>
          <a:xfrm>
            <a:off x="876887" y="4614839"/>
            <a:ext cx="7877569" cy="714332"/>
          </a:xfrm>
          <a:prstGeom prst="rect">
            <a:avLst/>
          </a:prstGeom>
          <a:ln w="12700">
            <a:miter lim="400000"/>
          </a:ln>
          <a:extLst>
            <a:ext uri="{C572A759-6A51-4108-AA02-DFA0A04FC94B}">
              <ma14:wrappingTextBoxFlag xmlns="" xmlns:ma14="http://schemas.microsoft.com/office/mac/drawingml/2011/main" val="1"/>
            </a:ext>
          </a:extLst>
        </p:spPr>
        <p:txBody>
          <a:bodyPr lIns="45691" tIns="45691" rIns="45691" bIns="45691">
            <a:normAutofit/>
          </a:bodyPr>
          <a:lstStyle/>
          <a:p>
            <a:pPr lvl="0" algn="l" defTabSz="685376">
              <a:spcBef>
                <a:spcPts val="1200"/>
              </a:spcBef>
              <a:defRPr sz="1800" b="0" cap="none">
                <a:solidFill>
                  <a:srgbClr val="000000"/>
                </a:solidFill>
              </a:defRPr>
            </a:pPr>
            <a:r>
              <a:rPr sz="3200" b="1" spc="-31" dirty="0" smtClean="0">
                <a:latin typeface="Trade Gothic LT Std"/>
                <a:ea typeface="Arial"/>
                <a:cs typeface="Trade Gothic LT Std"/>
                <a:sym typeface="Arial"/>
              </a:rPr>
              <a:t>Let </a:t>
            </a:r>
            <a:r>
              <a:rPr sz="3200" b="1" spc="-31" dirty="0">
                <a:latin typeface="Trade Gothic LT Std"/>
                <a:ea typeface="Arial"/>
                <a:cs typeface="Trade Gothic LT Std"/>
                <a:sym typeface="Arial"/>
              </a:rPr>
              <a:t>you experiment </a:t>
            </a:r>
          </a:p>
          <a:p>
            <a:pPr lvl="0" algn="l" defTabSz="685376">
              <a:spcBef>
                <a:spcPts val="1200"/>
              </a:spcBef>
              <a:defRPr sz="1800" b="0" cap="none">
                <a:solidFill>
                  <a:srgbClr val="000000"/>
                </a:solidFill>
              </a:defRPr>
            </a:pPr>
            <a:endParaRPr b="1" spc="-31" dirty="0">
              <a:latin typeface="Trade Gothic LT Std"/>
              <a:ea typeface="Arial"/>
              <a:cs typeface="Trade Gothic LT Std"/>
              <a:sym typeface="Arial"/>
            </a:endParaRPr>
          </a:p>
        </p:txBody>
      </p:sp>
      <p:sp>
        <p:nvSpPr>
          <p:cNvPr id="10" name="Rectangle 9"/>
          <p:cNvSpPr/>
          <p:nvPr/>
        </p:nvSpPr>
        <p:spPr>
          <a:xfrm>
            <a:off x="0" y="4075477"/>
            <a:ext cx="9144001" cy="614394"/>
          </a:xfrm>
          <a:prstGeom prst="rect">
            <a:avLst/>
          </a:prstGeom>
          <a:solidFill>
            <a:schemeClr val="tx1">
              <a:alpha val="67000"/>
            </a:schemeClr>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3835"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288" name="Shape 288"/>
          <p:cNvSpPr/>
          <p:nvPr/>
        </p:nvSpPr>
        <p:spPr>
          <a:xfrm>
            <a:off x="876887" y="4099563"/>
            <a:ext cx="8250214" cy="553998"/>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gn="r">
              <a:spcBef>
                <a:spcPts val="500"/>
              </a:spcBef>
              <a:defRPr sz="3600" cap="none">
                <a:solidFill>
                  <a:srgbClr val="F16522"/>
                </a:solidFill>
              </a:defRPr>
            </a:lvl1pPr>
          </a:lstStyle>
          <a:p>
            <a:pPr lvl="0" algn="l">
              <a:defRPr sz="1800" b="0">
                <a:solidFill>
                  <a:srgbClr val="000000"/>
                </a:solidFill>
              </a:defRPr>
            </a:pPr>
            <a:r>
              <a:rPr sz="3600" b="1" cap="all" dirty="0" smtClean="0">
                <a:solidFill>
                  <a:srgbClr val="FFFFFF"/>
                </a:solidFill>
              </a:rPr>
              <a:t>The</a:t>
            </a:r>
            <a:r>
              <a:rPr lang="en-US" sz="3600" b="1" cap="all" dirty="0" smtClean="0">
                <a:solidFill>
                  <a:srgbClr val="FFFFFF"/>
                </a:solidFill>
              </a:rPr>
              <a:t> Prototype Phase </a:t>
            </a:r>
            <a:r>
              <a:rPr sz="3600" b="1" cap="all" dirty="0" smtClean="0">
                <a:solidFill>
                  <a:srgbClr val="FFFFFF"/>
                </a:solidFill>
              </a:rPr>
              <a:t>will</a:t>
            </a:r>
            <a:r>
              <a:rPr sz="3600" b="1" cap="all" dirty="0">
                <a:solidFill>
                  <a:srgbClr val="FFFFFF"/>
                </a:solidFill>
              </a:rPr>
              <a:t>:</a:t>
            </a:r>
          </a:p>
        </p:txBody>
      </p:sp>
      <p:sp>
        <p:nvSpPr>
          <p:cNvPr id="4" name="Rectangle 3"/>
          <p:cNvSpPr/>
          <p:nvPr/>
        </p:nvSpPr>
        <p:spPr>
          <a:xfrm>
            <a:off x="839092" y="5141890"/>
            <a:ext cx="7877569" cy="646331"/>
          </a:xfrm>
          <a:prstGeom prst="rect">
            <a:avLst/>
          </a:prstGeom>
        </p:spPr>
        <p:txBody>
          <a:bodyPr wrap="square">
            <a:spAutoFit/>
          </a:bodyPr>
          <a:lstStyle/>
          <a:p>
            <a:pPr lvl="0" algn="l" defTabSz="685376">
              <a:spcBef>
                <a:spcPts val="1200"/>
              </a:spcBef>
              <a:defRPr sz="1800" b="0" cap="none">
                <a:solidFill>
                  <a:srgbClr val="000000"/>
                </a:solidFill>
              </a:defRPr>
            </a:pPr>
            <a:r>
              <a:rPr lang="en-US" b="0" spc="-31" dirty="0">
                <a:latin typeface="Trade Gothic LT Std"/>
                <a:ea typeface="Arial"/>
                <a:cs typeface="Trade Gothic LT Std"/>
                <a:sym typeface="Arial"/>
              </a:rPr>
              <a:t>Give you hands-on experience speaking to, prototyping for, a</a:t>
            </a:r>
            <a:r>
              <a:rPr lang="en-US" b="0" spc="-31" dirty="0" smtClean="0">
                <a:latin typeface="Trade Gothic LT Std"/>
                <a:ea typeface="Arial"/>
                <a:cs typeface="Trade Gothic LT Std"/>
                <a:sym typeface="Arial"/>
              </a:rPr>
              <a:t>nd </a:t>
            </a:r>
            <a:br>
              <a:rPr lang="en-US" b="0" spc="-31" dirty="0" smtClean="0">
                <a:latin typeface="Trade Gothic LT Std"/>
                <a:ea typeface="Arial"/>
                <a:cs typeface="Trade Gothic LT Std"/>
                <a:sym typeface="Arial"/>
              </a:rPr>
            </a:br>
            <a:r>
              <a:rPr lang="en-US" b="0" spc="-31" dirty="0" smtClean="0">
                <a:latin typeface="Trade Gothic LT Std"/>
                <a:ea typeface="Arial"/>
                <a:cs typeface="Trade Gothic LT Std"/>
                <a:sym typeface="Arial"/>
              </a:rPr>
              <a:t>testing </a:t>
            </a:r>
            <a:r>
              <a:rPr lang="en-US" b="0" spc="-31" dirty="0">
                <a:latin typeface="Trade Gothic LT Std"/>
                <a:ea typeface="Arial"/>
                <a:cs typeface="Trade Gothic LT Std"/>
                <a:sym typeface="Arial"/>
              </a:rPr>
              <a:t>with the people for whom you designing solutions.</a:t>
            </a:r>
          </a:p>
        </p:txBody>
      </p:sp>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olished.png"/>
          <p:cNvPicPr>
            <a:picLocks noChangeAspect="1"/>
          </p:cNvPicPr>
          <p:nvPr/>
        </p:nvPicPr>
        <p:blipFill rotWithShape="1">
          <a:blip r:embed="rId2">
            <a:extLst>
              <a:ext uri="{28A0092B-C50C-407E-A947-70E740481C1C}">
                <a14:useLocalDpi xmlns:a14="http://schemas.microsoft.com/office/drawing/2010/main" val="0"/>
              </a:ext>
            </a:extLst>
          </a:blip>
          <a:srcRect b="12183"/>
          <a:stretch/>
        </p:blipFill>
        <p:spPr>
          <a:xfrm>
            <a:off x="0" y="0"/>
            <a:ext cx="9144000" cy="6022474"/>
          </a:xfrm>
          <a:prstGeom prst="rect">
            <a:avLst/>
          </a:prstGeom>
        </p:spPr>
      </p:pic>
    </p:spTree>
    <p:extLst>
      <p:ext uri="{BB962C8B-B14F-4D97-AF65-F5344CB8AC3E}">
        <p14:creationId xmlns:p14="http://schemas.microsoft.com/office/powerpoint/2010/main" val="4237142294"/>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hape 290"/>
          <p:cNvSpPr/>
          <p:nvPr/>
        </p:nvSpPr>
        <p:spPr>
          <a:xfrm>
            <a:off x="0" y="0"/>
            <a:ext cx="9144000" cy="6033542"/>
          </a:xfrm>
          <a:prstGeom prst="rect">
            <a:avLst/>
          </a:prstGeom>
          <a:solidFill>
            <a:schemeClr val="accent3">
              <a:lumMod val="20000"/>
              <a:lumOff val="80000"/>
            </a:schemeClr>
          </a:solidFill>
          <a:ln w="12700">
            <a:miter lim="400000"/>
          </a:ln>
        </p:spPr>
        <p:txBody>
          <a:bodyPr lIns="0" tIns="0" rIns="0" bIns="0" anchor="ctr"/>
          <a:lstStyle/>
          <a:p>
            <a:pPr lvl="0" algn="l">
              <a:spcBef>
                <a:spcPts val="0"/>
              </a:spcBef>
              <a:defRPr sz="1800" b="0" cap="none">
                <a:solidFill>
                  <a:srgbClr val="000000"/>
                </a:solidFill>
                <a:latin typeface="Calibri"/>
                <a:ea typeface="Calibri"/>
                <a:cs typeface="Calibri"/>
                <a:sym typeface="Calibri"/>
              </a:defRPr>
            </a:pPr>
            <a:endParaRPr/>
          </a:p>
        </p:txBody>
      </p:sp>
      <p:sp>
        <p:nvSpPr>
          <p:cNvPr id="18" name="Shape 205"/>
          <p:cNvSpPr/>
          <p:nvPr/>
        </p:nvSpPr>
        <p:spPr>
          <a:xfrm>
            <a:off x="1519433" y="435342"/>
            <a:ext cx="3592893" cy="665288"/>
          </a:xfrm>
          <a:prstGeom prst="rect">
            <a:avLst/>
          </a:prstGeom>
          <a:solidFill>
            <a:srgbClr val="F16522"/>
          </a:solidFill>
          <a:ln w="12700">
            <a:miter lim="400000"/>
          </a:ln>
        </p:spPr>
        <p:txBody>
          <a:bodyPr lIns="0" tIns="0" rIns="0" bIns="0" anchor="ctr"/>
          <a:lstStyle/>
          <a:p>
            <a:pPr lvl="0" algn="l">
              <a:spcBef>
                <a:spcPts val="0"/>
              </a:spcBef>
              <a:defRPr sz="2400" b="0" cap="none">
                <a:solidFill>
                  <a:srgbClr val="FFFFFF"/>
                </a:solidFill>
                <a:latin typeface="Calibri"/>
                <a:ea typeface="Calibri"/>
                <a:cs typeface="Calibri"/>
                <a:sym typeface="Calibri"/>
              </a:defRPr>
            </a:pPr>
            <a:endParaRPr dirty="0"/>
          </a:p>
        </p:txBody>
      </p:sp>
      <p:sp>
        <p:nvSpPr>
          <p:cNvPr id="19" name="Shape 207"/>
          <p:cNvSpPr/>
          <p:nvPr/>
        </p:nvSpPr>
        <p:spPr>
          <a:xfrm>
            <a:off x="3492428" y="3662388"/>
            <a:ext cx="5842276" cy="738664"/>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l">
              <a:spcBef>
                <a:spcPts val="0"/>
              </a:spcBef>
              <a:defRPr sz="1800" b="0" cap="none">
                <a:solidFill>
                  <a:srgbClr val="000000"/>
                </a:solidFill>
              </a:defRPr>
            </a:pPr>
            <a:r>
              <a:rPr lang="en-US" sz="1600" b="1" dirty="0" smtClean="0">
                <a:latin typeface="+mn-lt"/>
                <a:ea typeface="+mn-ea"/>
                <a:cs typeface="+mn-cs"/>
                <a:sym typeface="Helvetica"/>
              </a:rPr>
              <a:t>Delta Force</a:t>
            </a:r>
            <a:endParaRPr sz="1400" b="1" dirty="0">
              <a:latin typeface="Trade Gothic LT Std"/>
              <a:ea typeface="Trade Gothic LT Std"/>
              <a:cs typeface="Trade Gothic LT Std"/>
              <a:sym typeface="Trade Gothic LT Std"/>
            </a:endParaRPr>
          </a:p>
          <a:p>
            <a:pPr lvl="0" algn="l">
              <a:spcBef>
                <a:spcPts val="0"/>
              </a:spcBef>
              <a:defRPr sz="1800" b="0" cap="none">
                <a:solidFill>
                  <a:srgbClr val="000000"/>
                </a:solidFill>
              </a:defRPr>
            </a:pPr>
            <a:r>
              <a:rPr lang="en-US" sz="1600" dirty="0" smtClean="0">
                <a:latin typeface="Helvetica Light"/>
                <a:ea typeface="Helvetica Light"/>
                <a:cs typeface="Helvetica Light"/>
                <a:sym typeface="Helvetica Light"/>
              </a:rPr>
              <a:t>Memphis </a:t>
            </a:r>
            <a:r>
              <a:rPr lang="en-US" sz="1600" dirty="0" err="1" smtClean="0">
                <a:latin typeface="Helvetica Light"/>
                <a:ea typeface="Helvetica Light"/>
                <a:cs typeface="Helvetica Light"/>
                <a:sym typeface="Helvetica Light"/>
              </a:rPr>
              <a:t>Bioworks</a:t>
            </a:r>
            <a:r>
              <a:rPr lang="en-US" sz="1600" dirty="0" smtClean="0">
                <a:latin typeface="Helvetica Light"/>
                <a:ea typeface="Helvetica Light"/>
                <a:cs typeface="Helvetica Light"/>
                <a:sym typeface="Helvetica Light"/>
              </a:rPr>
              <a:t> Foundation</a:t>
            </a:r>
          </a:p>
          <a:p>
            <a:pPr lvl="0" algn="l">
              <a:spcBef>
                <a:spcPts val="0"/>
              </a:spcBef>
              <a:defRPr sz="1800" b="0" cap="none">
                <a:solidFill>
                  <a:srgbClr val="000000"/>
                </a:solidFill>
              </a:defRPr>
            </a:pPr>
            <a:r>
              <a:rPr lang="en-US" sz="1600" dirty="0" smtClean="0">
                <a:latin typeface="Helvetica Light"/>
                <a:ea typeface="Helvetica Light"/>
                <a:cs typeface="Helvetica Light"/>
                <a:sym typeface="Helvetica Light"/>
              </a:rPr>
              <a:t>Memphis, TN</a:t>
            </a:r>
            <a:endParaRPr sz="1600" dirty="0">
              <a:latin typeface="Helvetica Light"/>
              <a:ea typeface="Helvetica Light"/>
              <a:cs typeface="Helvetica Light"/>
              <a:sym typeface="Helvetica Light"/>
            </a:endParaRPr>
          </a:p>
        </p:txBody>
      </p:sp>
      <p:sp>
        <p:nvSpPr>
          <p:cNvPr id="20" name="Shape 208"/>
          <p:cNvSpPr/>
          <p:nvPr/>
        </p:nvSpPr>
        <p:spPr>
          <a:xfrm>
            <a:off x="3492429" y="4560683"/>
            <a:ext cx="5589244" cy="738664"/>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l">
              <a:spcBef>
                <a:spcPts val="0"/>
              </a:spcBef>
              <a:defRPr sz="1800" b="0" cap="none">
                <a:solidFill>
                  <a:srgbClr val="000000"/>
                </a:solidFill>
              </a:defRPr>
            </a:pPr>
            <a:r>
              <a:rPr lang="en-US" sz="1600" b="1" dirty="0" smtClean="0">
                <a:latin typeface="+mn-lt"/>
                <a:ea typeface="+mn-ea"/>
                <a:cs typeface="+mn-cs"/>
                <a:sym typeface="Helvetica"/>
              </a:rPr>
              <a:t>Lehigh Valley Wolf Gang</a:t>
            </a:r>
            <a:endParaRPr sz="1600" b="1" dirty="0">
              <a:latin typeface="+mn-lt"/>
              <a:ea typeface="+mn-ea"/>
              <a:cs typeface="+mn-cs"/>
              <a:sym typeface="Helvetica"/>
            </a:endParaRPr>
          </a:p>
          <a:p>
            <a:pPr lvl="0" algn="l">
              <a:spcBef>
                <a:spcPts val="0"/>
              </a:spcBef>
              <a:defRPr sz="1800" b="0" cap="none">
                <a:solidFill>
                  <a:srgbClr val="000000"/>
                </a:solidFill>
              </a:defRPr>
            </a:pPr>
            <a:r>
              <a:rPr lang="en-US" sz="1600" dirty="0" smtClean="0">
                <a:latin typeface="Helvetica Light"/>
                <a:ea typeface="Helvetica Light"/>
                <a:cs typeface="Helvetica Light"/>
                <a:sym typeface="Helvetica Light"/>
              </a:rPr>
              <a:t>Lehigh Valley Workforce Investment Board</a:t>
            </a:r>
          </a:p>
          <a:p>
            <a:pPr lvl="0" algn="l">
              <a:spcBef>
                <a:spcPts val="0"/>
              </a:spcBef>
              <a:defRPr sz="1800" b="0" cap="none">
                <a:solidFill>
                  <a:srgbClr val="000000"/>
                </a:solidFill>
              </a:defRPr>
            </a:pPr>
            <a:r>
              <a:rPr lang="en-US" sz="1600" dirty="0" smtClean="0">
                <a:latin typeface="Helvetica Light"/>
                <a:ea typeface="Helvetica Light"/>
                <a:cs typeface="Helvetica Light"/>
                <a:sym typeface="Helvetica Light"/>
              </a:rPr>
              <a:t>Allentown, PA</a:t>
            </a:r>
            <a:endParaRPr sz="1600" dirty="0">
              <a:latin typeface="Helvetica Light"/>
              <a:ea typeface="Helvetica Light"/>
              <a:cs typeface="Helvetica Light"/>
              <a:sym typeface="Helvetica Light"/>
            </a:endParaRPr>
          </a:p>
        </p:txBody>
      </p:sp>
      <p:sp>
        <p:nvSpPr>
          <p:cNvPr id="21" name="Shape 209"/>
          <p:cNvSpPr/>
          <p:nvPr/>
        </p:nvSpPr>
        <p:spPr>
          <a:xfrm>
            <a:off x="3492428" y="1786058"/>
            <a:ext cx="5832377" cy="738664"/>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l">
              <a:spcBef>
                <a:spcPts val="0"/>
              </a:spcBef>
              <a:defRPr sz="1800" b="0" cap="none">
                <a:solidFill>
                  <a:srgbClr val="000000"/>
                </a:solidFill>
              </a:defRPr>
            </a:pPr>
            <a:r>
              <a:rPr lang="en-US" sz="1600" b="1" dirty="0" smtClean="0">
                <a:latin typeface="+mn-lt"/>
                <a:ea typeface="+mn-ea"/>
                <a:cs typeface="+mn-cs"/>
                <a:sym typeface="Helvetica"/>
              </a:rPr>
              <a:t>Santa Barbara County Workforce Resource Center</a:t>
            </a:r>
            <a:endParaRPr sz="1400" b="1" dirty="0" smtClean="0">
              <a:latin typeface="Trade Gothic LT Std"/>
              <a:ea typeface="Trade Gothic LT Std"/>
              <a:cs typeface="Trade Gothic LT Std"/>
              <a:sym typeface="Trade Gothic LT Std"/>
            </a:endParaRPr>
          </a:p>
          <a:p>
            <a:pPr lvl="0" algn="l">
              <a:spcBef>
                <a:spcPts val="0"/>
              </a:spcBef>
              <a:defRPr sz="1800" b="0" cap="none">
                <a:solidFill>
                  <a:srgbClr val="000000"/>
                </a:solidFill>
              </a:defRPr>
            </a:pPr>
            <a:r>
              <a:rPr lang="en-US" sz="1600" dirty="0" smtClean="0">
                <a:latin typeface="Helvetica Light"/>
                <a:ea typeface="Helvetica Light"/>
                <a:cs typeface="Helvetica Light"/>
                <a:sym typeface="Helvetica Light"/>
              </a:rPr>
              <a:t>Santa Barbara County Department of Social Services</a:t>
            </a:r>
          </a:p>
          <a:p>
            <a:pPr lvl="0" algn="l">
              <a:spcBef>
                <a:spcPts val="0"/>
              </a:spcBef>
              <a:defRPr sz="1800" b="0" cap="none">
                <a:solidFill>
                  <a:srgbClr val="000000"/>
                </a:solidFill>
              </a:defRPr>
            </a:pPr>
            <a:r>
              <a:rPr lang="en-US" sz="1600" dirty="0" smtClean="0">
                <a:latin typeface="Helvetica Light"/>
                <a:ea typeface="Helvetica Light"/>
                <a:cs typeface="Helvetica Light"/>
                <a:sym typeface="Helvetica Light"/>
              </a:rPr>
              <a:t>Santa Maria, CA</a:t>
            </a:r>
            <a:endParaRPr sz="1600" dirty="0">
              <a:latin typeface="Helvetica Light"/>
              <a:ea typeface="Helvetica Light"/>
              <a:cs typeface="Helvetica Light"/>
              <a:sym typeface="Helvetica Light"/>
            </a:endParaRPr>
          </a:p>
        </p:txBody>
      </p:sp>
      <p:sp>
        <p:nvSpPr>
          <p:cNvPr id="22" name="Shape 210"/>
          <p:cNvSpPr/>
          <p:nvPr/>
        </p:nvSpPr>
        <p:spPr>
          <a:xfrm>
            <a:off x="707453" y="4546377"/>
            <a:ext cx="1769715" cy="369332"/>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lgn="l">
              <a:defRPr sz="3000" cap="none" spc="-90">
                <a:solidFill>
                  <a:srgbClr val="F16522"/>
                </a:solidFill>
              </a:defRPr>
            </a:lvl1pPr>
          </a:lstStyle>
          <a:p>
            <a:pPr lvl="0">
              <a:defRPr sz="1800" b="0" spc="0">
                <a:solidFill>
                  <a:srgbClr val="000000"/>
                </a:solidFill>
              </a:defRPr>
            </a:pPr>
            <a:r>
              <a:rPr lang="en-US" sz="2400" kern="1200" spc="0" dirty="0" smtClean="0">
                <a:solidFill>
                  <a:schemeClr val="tx1"/>
                </a:solidFill>
              </a:rPr>
              <a:t>Nancy </a:t>
            </a:r>
            <a:r>
              <a:rPr lang="en-US" sz="2400" kern="1200" spc="0" dirty="0" err="1" smtClean="0">
                <a:solidFill>
                  <a:schemeClr val="tx1"/>
                </a:solidFill>
              </a:rPr>
              <a:t>Dischinat</a:t>
            </a:r>
            <a:endParaRPr sz="2400" kern="1200" spc="0" dirty="0">
              <a:solidFill>
                <a:schemeClr val="tx1"/>
              </a:solidFill>
            </a:endParaRPr>
          </a:p>
        </p:txBody>
      </p:sp>
      <p:sp>
        <p:nvSpPr>
          <p:cNvPr id="23" name="Shape 211"/>
          <p:cNvSpPr/>
          <p:nvPr/>
        </p:nvSpPr>
        <p:spPr>
          <a:xfrm>
            <a:off x="708214" y="1814136"/>
            <a:ext cx="1987724" cy="369332"/>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lgn="l">
              <a:defRPr sz="3000" cap="none" spc="-90">
                <a:solidFill>
                  <a:srgbClr val="F16522"/>
                </a:solidFill>
              </a:defRPr>
            </a:lvl1pPr>
          </a:lstStyle>
          <a:p>
            <a:pPr lvl="0">
              <a:defRPr sz="1800" b="0" spc="0">
                <a:solidFill>
                  <a:srgbClr val="000000"/>
                </a:solidFill>
              </a:defRPr>
            </a:pPr>
            <a:r>
              <a:rPr lang="en-US" sz="2400" kern="1200" spc="0" dirty="0" smtClean="0">
                <a:solidFill>
                  <a:schemeClr val="tx1"/>
                </a:solidFill>
              </a:rPr>
              <a:t>Nancy Saengjaeng </a:t>
            </a:r>
            <a:endParaRPr sz="2400" kern="1200" spc="0" dirty="0">
              <a:solidFill>
                <a:schemeClr val="tx1"/>
              </a:solidFill>
            </a:endParaRPr>
          </a:p>
        </p:txBody>
      </p:sp>
      <p:sp>
        <p:nvSpPr>
          <p:cNvPr id="24" name="Shape 212"/>
          <p:cNvSpPr/>
          <p:nvPr/>
        </p:nvSpPr>
        <p:spPr>
          <a:xfrm>
            <a:off x="717041" y="3651248"/>
            <a:ext cx="1538883" cy="369332"/>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lgn="l">
              <a:defRPr sz="3000" cap="none" spc="-90">
                <a:solidFill>
                  <a:srgbClr val="F16522"/>
                </a:solidFill>
              </a:defRPr>
            </a:lvl1pPr>
          </a:lstStyle>
          <a:p>
            <a:pPr lvl="0">
              <a:defRPr sz="1800" b="0" spc="0">
                <a:solidFill>
                  <a:srgbClr val="000000"/>
                </a:solidFill>
              </a:defRPr>
            </a:pPr>
            <a:r>
              <a:rPr lang="en-US" sz="2400" b="0" kern="1200" spc="0" dirty="0" smtClean="0">
                <a:solidFill>
                  <a:schemeClr val="tx1"/>
                </a:solidFill>
              </a:rPr>
              <a:t>Sondra Howell</a:t>
            </a:r>
            <a:endParaRPr sz="2400" b="0" kern="1200" spc="0" dirty="0">
              <a:solidFill>
                <a:schemeClr val="tx1"/>
              </a:solidFill>
            </a:endParaRPr>
          </a:p>
        </p:txBody>
      </p:sp>
      <p:sp>
        <p:nvSpPr>
          <p:cNvPr id="25" name="Shape 213"/>
          <p:cNvSpPr/>
          <p:nvPr/>
        </p:nvSpPr>
        <p:spPr>
          <a:xfrm>
            <a:off x="690308" y="3563684"/>
            <a:ext cx="7729537" cy="1"/>
          </a:xfrm>
          <a:prstGeom prst="line">
            <a:avLst/>
          </a:prstGeom>
          <a:ln w="6350">
            <a:solidFill>
              <a:srgbClr val="F16522"/>
            </a:solidFill>
          </a:ln>
        </p:spPr>
        <p:txBody>
          <a:bodyPr lIns="0" tIns="0" rIns="0" bIns="0"/>
          <a:lstStyle/>
          <a:p>
            <a:pPr lvl="0" algn="l" defTabSz="457200">
              <a:spcBef>
                <a:spcPts val="0"/>
              </a:spcBef>
              <a:defRPr sz="1200" b="0" cap="none">
                <a:solidFill>
                  <a:srgbClr val="000000"/>
                </a:solidFill>
                <a:latin typeface="+mn-lt"/>
                <a:ea typeface="+mn-ea"/>
                <a:cs typeface="+mn-cs"/>
                <a:sym typeface="Helvetica"/>
              </a:defRPr>
            </a:pPr>
            <a:endParaRPr/>
          </a:p>
        </p:txBody>
      </p:sp>
      <p:sp>
        <p:nvSpPr>
          <p:cNvPr id="26" name="Shape 214"/>
          <p:cNvSpPr/>
          <p:nvPr/>
        </p:nvSpPr>
        <p:spPr>
          <a:xfrm>
            <a:off x="691895" y="4432729"/>
            <a:ext cx="7726362" cy="1"/>
          </a:xfrm>
          <a:prstGeom prst="line">
            <a:avLst/>
          </a:prstGeom>
          <a:ln w="6350">
            <a:solidFill>
              <a:srgbClr val="F16522"/>
            </a:solidFill>
          </a:ln>
        </p:spPr>
        <p:txBody>
          <a:bodyPr lIns="0" tIns="0" rIns="0" bIns="0"/>
          <a:lstStyle/>
          <a:p>
            <a:pPr lvl="0" algn="l" defTabSz="457200">
              <a:spcBef>
                <a:spcPts val="0"/>
              </a:spcBef>
              <a:defRPr sz="1200" b="0" cap="none">
                <a:solidFill>
                  <a:srgbClr val="000000"/>
                </a:solidFill>
                <a:latin typeface="+mn-lt"/>
                <a:ea typeface="+mn-ea"/>
                <a:cs typeface="+mn-cs"/>
                <a:sym typeface="Helvetica"/>
              </a:defRPr>
            </a:pPr>
            <a:endParaRPr/>
          </a:p>
        </p:txBody>
      </p:sp>
      <p:sp>
        <p:nvSpPr>
          <p:cNvPr id="27" name="Shape 215"/>
          <p:cNvSpPr/>
          <p:nvPr/>
        </p:nvSpPr>
        <p:spPr>
          <a:xfrm>
            <a:off x="686680" y="5425710"/>
            <a:ext cx="7726362" cy="1"/>
          </a:xfrm>
          <a:prstGeom prst="line">
            <a:avLst/>
          </a:prstGeom>
          <a:ln w="6350">
            <a:solidFill>
              <a:srgbClr val="F16522"/>
            </a:solidFill>
          </a:ln>
        </p:spPr>
        <p:txBody>
          <a:bodyPr lIns="0" tIns="0" rIns="0" bIns="0"/>
          <a:lstStyle/>
          <a:p>
            <a:pPr lvl="0" algn="l" defTabSz="457200">
              <a:spcBef>
                <a:spcPts val="0"/>
              </a:spcBef>
              <a:defRPr sz="1200" b="0" cap="none">
                <a:solidFill>
                  <a:srgbClr val="000000"/>
                </a:solidFill>
                <a:latin typeface="+mn-lt"/>
                <a:ea typeface="+mn-ea"/>
                <a:cs typeface="+mn-cs"/>
                <a:sym typeface="Helvetica"/>
              </a:defRPr>
            </a:pPr>
            <a:endParaRPr/>
          </a:p>
        </p:txBody>
      </p:sp>
      <p:sp>
        <p:nvSpPr>
          <p:cNvPr id="28" name="Shape 218"/>
          <p:cNvSpPr txBox="1">
            <a:spLocks/>
          </p:cNvSpPr>
          <p:nvPr/>
        </p:nvSpPr>
        <p:spPr>
          <a:xfrm>
            <a:off x="223537" y="390966"/>
            <a:ext cx="7729537" cy="73977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lvl1pPr algn="ctr" defTabSz="913835">
              <a:defRPr sz="4400">
                <a:solidFill>
                  <a:srgbClr val="FFFFFF"/>
                </a:solidFill>
                <a:latin typeface="Calibri"/>
                <a:ea typeface="Calibri"/>
                <a:cs typeface="Calibri"/>
                <a:sym typeface="Calibri"/>
              </a:defRPr>
            </a:lvl1pPr>
            <a:lvl2pPr algn="ctr" defTabSz="913835">
              <a:defRPr sz="4400">
                <a:solidFill>
                  <a:srgbClr val="FFFFFF"/>
                </a:solidFill>
                <a:latin typeface="Calibri"/>
                <a:ea typeface="Calibri"/>
                <a:cs typeface="Calibri"/>
                <a:sym typeface="Calibri"/>
              </a:defRPr>
            </a:lvl2pPr>
            <a:lvl3pPr algn="ctr" defTabSz="913835">
              <a:defRPr sz="4400">
                <a:solidFill>
                  <a:srgbClr val="FFFFFF"/>
                </a:solidFill>
                <a:latin typeface="Calibri"/>
                <a:ea typeface="Calibri"/>
                <a:cs typeface="Calibri"/>
                <a:sym typeface="Calibri"/>
              </a:defRPr>
            </a:lvl3pPr>
            <a:lvl4pPr algn="ctr" defTabSz="913835">
              <a:defRPr sz="4400">
                <a:solidFill>
                  <a:srgbClr val="FFFFFF"/>
                </a:solidFill>
                <a:latin typeface="Calibri"/>
                <a:ea typeface="Calibri"/>
                <a:cs typeface="Calibri"/>
                <a:sym typeface="Calibri"/>
              </a:defRPr>
            </a:lvl4pPr>
            <a:lvl5pPr algn="ctr" defTabSz="913835">
              <a:defRPr sz="4400">
                <a:solidFill>
                  <a:srgbClr val="FFFFFF"/>
                </a:solidFill>
                <a:latin typeface="Calibri"/>
                <a:ea typeface="Calibri"/>
                <a:cs typeface="Calibri"/>
                <a:sym typeface="Calibri"/>
              </a:defRPr>
            </a:lvl5pPr>
            <a:lvl6pPr algn="ctr" defTabSz="913835">
              <a:defRPr sz="4400">
                <a:solidFill>
                  <a:srgbClr val="FFFFFF"/>
                </a:solidFill>
                <a:latin typeface="Calibri"/>
                <a:ea typeface="Calibri"/>
                <a:cs typeface="Calibri"/>
                <a:sym typeface="Calibri"/>
              </a:defRPr>
            </a:lvl6pPr>
            <a:lvl7pPr algn="ctr" defTabSz="913835">
              <a:defRPr sz="4400">
                <a:solidFill>
                  <a:srgbClr val="FFFFFF"/>
                </a:solidFill>
                <a:latin typeface="Calibri"/>
                <a:ea typeface="Calibri"/>
                <a:cs typeface="Calibri"/>
                <a:sym typeface="Calibri"/>
              </a:defRPr>
            </a:lvl7pPr>
            <a:lvl8pPr algn="ctr" defTabSz="913835">
              <a:defRPr sz="4400">
                <a:solidFill>
                  <a:srgbClr val="FFFFFF"/>
                </a:solidFill>
                <a:latin typeface="Calibri"/>
                <a:ea typeface="Calibri"/>
                <a:cs typeface="Calibri"/>
                <a:sym typeface="Calibri"/>
              </a:defRPr>
            </a:lvl8pPr>
            <a:lvl9pPr algn="ctr" defTabSz="913835">
              <a:defRPr sz="4400">
                <a:solidFill>
                  <a:srgbClr val="FFFFFF"/>
                </a:solidFill>
                <a:latin typeface="Calibri"/>
                <a:ea typeface="Calibri"/>
                <a:cs typeface="Calibri"/>
                <a:sym typeface="Calibri"/>
              </a:defRPr>
            </a:lvl9pPr>
          </a:lstStyle>
          <a:p>
            <a:pPr algn="l">
              <a:spcBef>
                <a:spcPts val="800"/>
              </a:spcBef>
              <a:defRPr sz="1800">
                <a:solidFill>
                  <a:srgbClr val="000000"/>
                </a:solidFill>
              </a:defRPr>
            </a:pPr>
            <a:r>
              <a:rPr lang="en-US" sz="4800" b="1" cap="all" dirty="0" smtClean="0">
                <a:solidFill>
                  <a:srgbClr val="000000"/>
                </a:solidFill>
                <a:latin typeface="Trade Gothic LT Std Condensed No. 18"/>
                <a:ea typeface="Trade Gothic LT Std Condensed No. 18"/>
                <a:cs typeface="Trade Gothic LT Std Condensed No. 18"/>
                <a:sym typeface="Trade Gothic LT Std Condensed No. 18"/>
              </a:rPr>
              <a:t>The </a:t>
            </a:r>
            <a:r>
              <a:rPr lang="en-US" sz="4800" b="1" cap="all" dirty="0" smtClean="0">
                <a:latin typeface="Trade Gothic LT Std Condensed No. 18"/>
                <a:ea typeface="Trade Gothic LT Std Condensed No. 18"/>
                <a:cs typeface="Trade Gothic LT Std Condensed No. 18"/>
                <a:sym typeface="Trade Gothic LT Std Condensed No. 18"/>
              </a:rPr>
              <a:t>Panelists</a:t>
            </a:r>
            <a:endParaRPr lang="en-US" sz="4800" b="1" cap="all" dirty="0">
              <a:latin typeface="Trade Gothic LT Std Condensed No. 18"/>
              <a:ea typeface="Trade Gothic LT Std Condensed No. 18"/>
              <a:cs typeface="Trade Gothic LT Std Condensed No. 18"/>
              <a:sym typeface="Trade Gothic LT Std Condensed No. 18"/>
            </a:endParaRPr>
          </a:p>
        </p:txBody>
      </p:sp>
      <p:sp>
        <p:nvSpPr>
          <p:cNvPr id="29" name="Shape 213"/>
          <p:cNvSpPr/>
          <p:nvPr/>
        </p:nvSpPr>
        <p:spPr>
          <a:xfrm>
            <a:off x="690304" y="2622880"/>
            <a:ext cx="7729537" cy="1"/>
          </a:xfrm>
          <a:prstGeom prst="line">
            <a:avLst/>
          </a:prstGeom>
          <a:ln w="6350">
            <a:solidFill>
              <a:srgbClr val="F16522"/>
            </a:solidFill>
          </a:ln>
        </p:spPr>
        <p:txBody>
          <a:bodyPr lIns="0" tIns="0" rIns="0" bIns="0"/>
          <a:lstStyle/>
          <a:p>
            <a:pPr lvl="0" algn="l" defTabSz="457200">
              <a:spcBef>
                <a:spcPts val="0"/>
              </a:spcBef>
              <a:defRPr sz="1200" b="0" cap="none">
                <a:solidFill>
                  <a:srgbClr val="000000"/>
                </a:solidFill>
                <a:latin typeface="+mn-lt"/>
                <a:ea typeface="+mn-ea"/>
                <a:cs typeface="+mn-cs"/>
                <a:sym typeface="Helvetica"/>
              </a:defRPr>
            </a:pPr>
            <a:endParaRPr/>
          </a:p>
        </p:txBody>
      </p:sp>
      <p:sp>
        <p:nvSpPr>
          <p:cNvPr id="30" name="Shape 211"/>
          <p:cNvSpPr/>
          <p:nvPr/>
        </p:nvSpPr>
        <p:spPr>
          <a:xfrm>
            <a:off x="708213" y="2700833"/>
            <a:ext cx="1311947" cy="369332"/>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lgn="l">
              <a:defRPr sz="3000" cap="none" spc="-90">
                <a:solidFill>
                  <a:srgbClr val="F16522"/>
                </a:solidFill>
              </a:defRPr>
            </a:lvl1pPr>
          </a:lstStyle>
          <a:p>
            <a:pPr lvl="0">
              <a:defRPr sz="1800" b="0" spc="0">
                <a:solidFill>
                  <a:srgbClr val="000000"/>
                </a:solidFill>
              </a:defRPr>
            </a:pPr>
            <a:r>
              <a:rPr lang="en-US" sz="2400" kern="1200" spc="0" dirty="0" smtClean="0">
                <a:solidFill>
                  <a:schemeClr val="tx1"/>
                </a:solidFill>
              </a:rPr>
              <a:t>Pam </a:t>
            </a:r>
            <a:r>
              <a:rPr lang="en-US" sz="2400" kern="1200" spc="0" dirty="0" err="1" smtClean="0">
                <a:solidFill>
                  <a:schemeClr val="tx1"/>
                </a:solidFill>
              </a:rPr>
              <a:t>Streich</a:t>
            </a:r>
            <a:endParaRPr sz="2400" kern="1200" spc="0" dirty="0">
              <a:solidFill>
                <a:schemeClr val="tx1"/>
              </a:solidFill>
            </a:endParaRPr>
          </a:p>
        </p:txBody>
      </p:sp>
      <p:sp>
        <p:nvSpPr>
          <p:cNvPr id="31" name="Shape 207"/>
          <p:cNvSpPr/>
          <p:nvPr/>
        </p:nvSpPr>
        <p:spPr>
          <a:xfrm>
            <a:off x="3492428" y="2712739"/>
            <a:ext cx="5814562" cy="738664"/>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l">
              <a:spcBef>
                <a:spcPts val="0"/>
              </a:spcBef>
              <a:defRPr sz="1800" b="0" cap="none">
                <a:solidFill>
                  <a:srgbClr val="000000"/>
                </a:solidFill>
              </a:defRPr>
            </a:pPr>
            <a:r>
              <a:rPr lang="en-US" sz="1600" b="1" dirty="0" smtClean="0">
                <a:latin typeface="+mn-lt"/>
                <a:ea typeface="+mn-ea"/>
                <a:cs typeface="+mn-cs"/>
                <a:sym typeface="Helvetica"/>
              </a:rPr>
              <a:t>North Central PA, Our Youth, Our Future</a:t>
            </a:r>
            <a:endParaRPr sz="1400" b="1" dirty="0">
              <a:latin typeface="Trade Gothic LT Std"/>
              <a:ea typeface="Trade Gothic LT Std"/>
              <a:cs typeface="Trade Gothic LT Std"/>
              <a:sym typeface="Trade Gothic LT Std"/>
            </a:endParaRPr>
          </a:p>
          <a:p>
            <a:pPr lvl="0" algn="l">
              <a:spcBef>
                <a:spcPts val="0"/>
              </a:spcBef>
              <a:defRPr sz="1800" b="0" cap="none">
                <a:solidFill>
                  <a:srgbClr val="000000"/>
                </a:solidFill>
              </a:defRPr>
            </a:pPr>
            <a:r>
              <a:rPr lang="en-US" sz="1600" dirty="0" smtClean="0">
                <a:latin typeface="Helvetica Light"/>
                <a:ea typeface="Helvetica Light"/>
                <a:cs typeface="Helvetica Light"/>
                <a:sym typeface="Helvetica Light"/>
              </a:rPr>
              <a:t>North Central Workforce Development Board</a:t>
            </a:r>
          </a:p>
          <a:p>
            <a:pPr lvl="0" algn="l">
              <a:spcBef>
                <a:spcPts val="0"/>
              </a:spcBef>
              <a:defRPr sz="1800" b="0" cap="none">
                <a:solidFill>
                  <a:srgbClr val="000000"/>
                </a:solidFill>
              </a:defRPr>
            </a:pPr>
            <a:r>
              <a:rPr lang="en-US" sz="1600" dirty="0" smtClean="0">
                <a:latin typeface="Helvetica Light"/>
                <a:ea typeface="Helvetica Light"/>
                <a:cs typeface="Helvetica Light"/>
                <a:sym typeface="Helvetica Light"/>
              </a:rPr>
              <a:t>Ridgway, PA</a:t>
            </a:r>
            <a:endParaRPr sz="1600" dirty="0">
              <a:latin typeface="Helvetica Light"/>
              <a:ea typeface="Helvetica Light"/>
              <a:cs typeface="Helvetica Light"/>
              <a:sym typeface="Helvetica Light"/>
            </a:endParaRPr>
          </a:p>
        </p:txBody>
      </p:sp>
      <p:sp>
        <p:nvSpPr>
          <p:cNvPr id="32" name="Shape 213"/>
          <p:cNvSpPr/>
          <p:nvPr/>
        </p:nvSpPr>
        <p:spPr>
          <a:xfrm>
            <a:off x="691895" y="1709445"/>
            <a:ext cx="7729537" cy="1"/>
          </a:xfrm>
          <a:prstGeom prst="line">
            <a:avLst/>
          </a:prstGeom>
          <a:ln w="6350">
            <a:solidFill>
              <a:srgbClr val="F16522"/>
            </a:solidFill>
          </a:ln>
        </p:spPr>
        <p:txBody>
          <a:bodyPr lIns="0" tIns="0" rIns="0" bIns="0"/>
          <a:lstStyle/>
          <a:p>
            <a:pPr lvl="0" algn="l" defTabSz="457200">
              <a:spcBef>
                <a:spcPts val="0"/>
              </a:spcBef>
              <a:defRPr sz="1200" b="0" cap="none">
                <a:solidFill>
                  <a:srgbClr val="000000"/>
                </a:solidFill>
                <a:latin typeface="+mn-lt"/>
                <a:ea typeface="+mn-ea"/>
                <a:cs typeface="+mn-cs"/>
                <a:sym typeface="Helvetica"/>
              </a:defRPr>
            </a:pPr>
            <a:endParaRPr/>
          </a:p>
        </p:txBody>
      </p:sp>
    </p:spTree>
  </p:cSld>
  <p:clrMapOvr>
    <a:masterClrMapping/>
  </p:clrMapOvr>
  <p:transition spd="med"/>
  <p:timing>
    <p:tnLst>
      <p:par>
        <p:cTn id="1" dur="indefinite" restart="never" nodeType="tmRoot"/>
      </p:par>
    </p:tnLst>
  </p:timing>
</p:sld>
</file>

<file path=ppt/theme/_rels/them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theme1.xml><?xml version="1.0" encoding="utf-8"?>
<a:theme xmlns:a="http://schemas.openxmlformats.org/drawingml/2006/main" name="Default">
  <a:themeElements>
    <a:clrScheme name="Default">
      <a:dk1>
        <a:srgbClr val="000000"/>
      </a:dk1>
      <a:lt1>
        <a:srgbClr val="FF6600"/>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4F81BD"/>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913835"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F81BD"/>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ctr" defTabSz="913835" rtl="0" fontAlgn="auto" latinLnBrk="1" hangingPunct="0">
          <a:lnSpc>
            <a:spcPct val="100000"/>
          </a:lnSpc>
          <a:spcBef>
            <a:spcPts val="800"/>
          </a:spcBef>
          <a:spcAft>
            <a:spcPts val="0"/>
          </a:spcAft>
          <a:buClrTx/>
          <a:buSzTx/>
          <a:buFontTx/>
          <a:buNone/>
          <a:tabLst/>
          <a:defRPr kumimoji="0" sz="5400" b="1" i="0" u="none" strike="noStrike" cap="all" spc="0" normalizeH="0" baseline="0">
            <a:ln>
              <a:noFill/>
            </a:ln>
            <a:solidFill>
              <a:srgbClr val="FF6600"/>
            </a:solidFill>
            <a:effectLst/>
            <a:uFillTx/>
            <a:latin typeface="Trade Gothic LT Std Condensed No. 18"/>
            <a:ea typeface="Trade Gothic LT Std Condensed No. 18"/>
            <a:cs typeface="Trade Gothic LT Std Condensed No. 18"/>
            <a:sym typeface="Trade Gothic LT Std Condensed No. 18"/>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Civic">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4.xml><?xml version="1.0" encoding="utf-8"?>
<a:theme xmlns:a="http://schemas.openxmlformats.org/drawingml/2006/main" name="Default">
  <a:themeElements>
    <a:clrScheme name="Defaul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4F81BD"/>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913835"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F81BD"/>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ctr" defTabSz="913835" rtl="0" fontAlgn="auto" latinLnBrk="1" hangingPunct="0">
          <a:lnSpc>
            <a:spcPct val="100000"/>
          </a:lnSpc>
          <a:spcBef>
            <a:spcPts val="800"/>
          </a:spcBef>
          <a:spcAft>
            <a:spcPts val="0"/>
          </a:spcAft>
          <a:buClrTx/>
          <a:buSzTx/>
          <a:buFontTx/>
          <a:buNone/>
          <a:tabLst/>
          <a:defRPr kumimoji="0" sz="5400" b="1" i="0" u="none" strike="noStrike" cap="all" spc="0" normalizeH="0" baseline="0">
            <a:ln>
              <a:noFill/>
            </a:ln>
            <a:solidFill>
              <a:srgbClr val="FF6600"/>
            </a:solidFill>
            <a:effectLst/>
            <a:uFillTx/>
            <a:latin typeface="Trade Gothic LT Std Condensed No. 18"/>
            <a:ea typeface="Trade Gothic LT Std Condensed No. 18"/>
            <a:cs typeface="Trade Gothic LT Std Condensed No. 18"/>
            <a:sym typeface="Trade Gothic LT Std Condensed No. 18"/>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7360</TotalTime>
  <Words>1411</Words>
  <Application>Microsoft Office PowerPoint</Application>
  <PresentationFormat>On-screen Show (4:3)</PresentationFormat>
  <Paragraphs>357</Paragraphs>
  <Slides>57</Slides>
  <Notes>24</Notes>
  <HiddenSlides>0</HiddenSlides>
  <MMClips>0</MMClips>
  <ScaleCrop>false</ScaleCrop>
  <HeadingPairs>
    <vt:vector size="8" baseType="variant">
      <vt:variant>
        <vt:lpstr>Fonts Used</vt:lpstr>
      </vt:variant>
      <vt:variant>
        <vt:i4>21</vt:i4>
      </vt:variant>
      <vt:variant>
        <vt:lpstr>Theme</vt:lpstr>
      </vt:variant>
      <vt:variant>
        <vt:i4>3</vt:i4>
      </vt:variant>
      <vt:variant>
        <vt:lpstr>Embedded OLE Servers</vt:lpstr>
      </vt:variant>
      <vt:variant>
        <vt:i4>1</vt:i4>
      </vt:variant>
      <vt:variant>
        <vt:lpstr>Slide Titles</vt:lpstr>
      </vt:variant>
      <vt:variant>
        <vt:i4>57</vt:i4>
      </vt:variant>
    </vt:vector>
  </HeadingPairs>
  <TitlesOfParts>
    <vt:vector size="82" baseType="lpstr">
      <vt:lpstr>ＭＳ Ｐゴシック</vt:lpstr>
      <vt:lpstr>Aharoni</vt:lpstr>
      <vt:lpstr>Arial</vt:lpstr>
      <vt:lpstr>Arial Black</vt:lpstr>
      <vt:lpstr>Calibri</vt:lpstr>
      <vt:lpstr>Cambria</vt:lpstr>
      <vt:lpstr>Franklin Gothic Book</vt:lpstr>
      <vt:lpstr>Franklin Gothic Medium</vt:lpstr>
      <vt:lpstr>Garamond</vt:lpstr>
      <vt:lpstr>Georgia</vt:lpstr>
      <vt:lpstr>Helvetica</vt:lpstr>
      <vt:lpstr>Helvetica Light</vt:lpstr>
      <vt:lpstr>Helvetica Neue</vt:lpstr>
      <vt:lpstr>Palatino</vt:lpstr>
      <vt:lpstr>Times New Roman</vt:lpstr>
      <vt:lpstr>Trade Gothic LT Std</vt:lpstr>
      <vt:lpstr>Trade Gothic LT Std Cn</vt:lpstr>
      <vt:lpstr>Trade Gothic LT Std Condensed No. 18</vt:lpstr>
      <vt:lpstr>Tunga</vt:lpstr>
      <vt:lpstr>Wingdings</vt:lpstr>
      <vt:lpstr>Wingdings 2</vt:lpstr>
      <vt:lpstr>Default</vt:lpstr>
      <vt:lpstr>Civic</vt:lpstr>
      <vt:lpstr>Angles</vt:lpstr>
      <vt:lpstr>Document</vt:lpstr>
      <vt:lpstr>PowerPoint Presentation</vt:lpstr>
      <vt:lpstr>PowerPoint Presentation</vt:lpstr>
      <vt:lpstr>Virginia Hamilton  Regional Administrator, Region 6   San Francisco Employment and  Training Administration  U.S. Department of Labor </vt:lpstr>
      <vt:lpstr>PowerPoint Presentation</vt:lpstr>
      <vt:lpstr>PowerPoint Presentation</vt:lpstr>
      <vt:lpstr>PowerPoint Presentation</vt:lpstr>
      <vt:lpstr>PowerPoint Presentation</vt:lpstr>
      <vt:lpstr>PowerPoint Presentation</vt:lpstr>
      <vt:lpstr>PowerPoint Presentation</vt:lpstr>
      <vt:lpstr>Santa Barbara County  Workforce Resource Centers (Americas Job Centers of California)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North Central PA, Our youth, our future  North Central Workforce Development Board Ridgway, PA  </vt:lpstr>
      <vt:lpstr>The Challenge Question: </vt:lpstr>
      <vt:lpstr>Research Methods</vt:lpstr>
      <vt:lpstr>PowerPoint Presentation</vt:lpstr>
      <vt:lpstr>How Might We?</vt:lpstr>
      <vt:lpstr>Storyboards</vt:lpstr>
      <vt:lpstr>Prototyping: The Job Seeker </vt:lpstr>
      <vt:lpstr>Prototyping: The Customer Service Representative</vt:lpstr>
      <vt:lpstr>PowerPoint Presentation</vt:lpstr>
      <vt:lpstr>Presented by: Lehigh Valley Wolf Gang </vt:lpstr>
      <vt:lpstr>PowerPoint Presentation</vt:lpstr>
      <vt:lpstr>PowerPoint Presentation</vt:lpstr>
      <vt:lpstr>PowerPoint Presentation</vt:lpstr>
      <vt:lpstr>PowerPoint Presentation</vt:lpstr>
      <vt:lpstr>Referral Pages to Service Town</vt:lpstr>
      <vt:lpstr>ServiceTown Cart</vt:lpstr>
      <vt:lpstr>PowerPoint Presentation</vt:lpstr>
      <vt:lpstr>ServiceTown Check Out Summary</vt:lpstr>
      <vt:lpstr>PowerPoint Presentation</vt:lpstr>
      <vt:lpstr>Implementation of ServiceTown Prototype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MaherMaher</dc:creator>
  <cp:lastModifiedBy>Eric Rooney</cp:lastModifiedBy>
  <cp:revision>161</cp:revision>
  <cp:lastPrinted>2015-10-19T17:38:54Z</cp:lastPrinted>
  <dcterms:modified xsi:type="dcterms:W3CDTF">2015-10-20T13:30:31Z</dcterms:modified>
</cp:coreProperties>
</file>