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handoutMasterIdLst>
    <p:handoutMasterId r:id="rId36"/>
  </p:handoutMasterIdLst>
  <p:sldIdLst>
    <p:sldId id="256" r:id="rId2"/>
    <p:sldId id="289" r:id="rId3"/>
    <p:sldId id="257" r:id="rId4"/>
    <p:sldId id="279" r:id="rId5"/>
    <p:sldId id="278" r:id="rId6"/>
    <p:sldId id="258" r:id="rId7"/>
    <p:sldId id="264" r:id="rId8"/>
    <p:sldId id="265" r:id="rId9"/>
    <p:sldId id="266" r:id="rId10"/>
    <p:sldId id="267" r:id="rId11"/>
    <p:sldId id="268" r:id="rId12"/>
    <p:sldId id="269" r:id="rId13"/>
    <p:sldId id="276" r:id="rId14"/>
    <p:sldId id="259" r:id="rId15"/>
    <p:sldId id="270" r:id="rId16"/>
    <p:sldId id="271" r:id="rId17"/>
    <p:sldId id="273" r:id="rId18"/>
    <p:sldId id="274" r:id="rId19"/>
    <p:sldId id="275" r:id="rId20"/>
    <p:sldId id="261" r:id="rId21"/>
    <p:sldId id="260" r:id="rId22"/>
    <p:sldId id="280" r:id="rId23"/>
    <p:sldId id="283" r:id="rId24"/>
    <p:sldId id="282" r:id="rId25"/>
    <p:sldId id="281" r:id="rId26"/>
    <p:sldId id="285" r:id="rId27"/>
    <p:sldId id="262" r:id="rId28"/>
    <p:sldId id="286" r:id="rId29"/>
    <p:sldId id="287" r:id="rId30"/>
    <p:sldId id="277" r:id="rId31"/>
    <p:sldId id="284" r:id="rId32"/>
    <p:sldId id="290" r:id="rId33"/>
    <p:sldId id="263" r:id="rId34"/>
    <p:sldId id="28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620"/>
    <p:restoredTop sz="59605" autoAdjust="0"/>
  </p:normalViewPr>
  <p:slideViewPr>
    <p:cSldViewPr>
      <p:cViewPr varScale="1">
        <p:scale>
          <a:sx n="44" d="100"/>
          <a:sy n="44" d="100"/>
        </p:scale>
        <p:origin x="2538" y="54"/>
      </p:cViewPr>
      <p:guideLst>
        <p:guide orient="horz" pos="2160"/>
        <p:guide pos="2880"/>
      </p:guideLst>
    </p:cSldViewPr>
  </p:slideViewPr>
  <p:notesTextViewPr>
    <p:cViewPr>
      <p:scale>
        <a:sx n="1" d="1"/>
        <a:sy n="1" d="1"/>
      </p:scale>
      <p:origin x="0" y="0"/>
    </p:cViewPr>
  </p:notesTextViewPr>
  <p:sorterViewPr>
    <p:cViewPr>
      <p:scale>
        <a:sx n="100" d="100"/>
        <a:sy n="100" d="100"/>
      </p:scale>
      <p:origin x="0" y="110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535664-ADC6-433F-93CC-3C2EE6776041}" type="datetimeFigureOut">
              <a:rPr lang="en-US" smtClean="0"/>
              <a:t>10/20/2015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B80CA5-6618-4D4F-8916-37DBEA7EC5A0}" type="slidenum">
              <a:rPr lang="en-US" smtClean="0"/>
              <a:t>‹#›</a:t>
            </a:fld>
            <a:endParaRPr lang="en-US"/>
          </a:p>
        </p:txBody>
      </p:sp>
    </p:spTree>
    <p:extLst>
      <p:ext uri="{BB962C8B-B14F-4D97-AF65-F5344CB8AC3E}">
        <p14:creationId xmlns:p14="http://schemas.microsoft.com/office/powerpoint/2010/main" val="289132319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fld id="{14233E80-96F4-4A9F-A925-493E267290C1}" type="datetimeFigureOut">
              <a:rPr lang="en-US" smtClean="0"/>
              <a:t>10/20/2015</a:t>
            </a:fld>
            <a:endParaRPr lang="en-US" dirty="0"/>
          </a:p>
        </p:txBody>
      </p:sp>
      <p:sp>
        <p:nvSpPr>
          <p:cNvPr id="16" name="Slide Number Placeholder 15"/>
          <p:cNvSpPr>
            <a:spLocks noGrp="1"/>
          </p:cNvSpPr>
          <p:nvPr>
            <p:ph type="sldNum" sz="quarter" idx="11"/>
          </p:nvPr>
        </p:nvSpPr>
        <p:spPr/>
        <p:txBody>
          <a:bodyPr/>
          <a:lstStyle/>
          <a:p>
            <a:fld id="{C68B91B6-0EC9-47BE-AA7A-5B2D44F6E2BE}"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233E80-96F4-4A9F-A925-493E267290C1}" type="datetimeFigureOut">
              <a:rPr lang="en-US" smtClean="0"/>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8B91B6-0EC9-47BE-AA7A-5B2D44F6E2B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233E80-96F4-4A9F-A925-493E267290C1}" type="datetimeFigureOut">
              <a:rPr lang="en-US" smtClean="0"/>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8B91B6-0EC9-47BE-AA7A-5B2D44F6E2BE}"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14233E80-96F4-4A9F-A925-493E267290C1}" type="datetimeFigureOut">
              <a:rPr lang="en-US" smtClean="0"/>
              <a:t>10/20/2015</a:t>
            </a:fld>
            <a:endParaRPr lang="en-US" dirty="0"/>
          </a:p>
        </p:txBody>
      </p:sp>
      <p:sp>
        <p:nvSpPr>
          <p:cNvPr id="15" name="Slide Number Placeholder 14"/>
          <p:cNvSpPr>
            <a:spLocks noGrp="1"/>
          </p:cNvSpPr>
          <p:nvPr>
            <p:ph type="sldNum" sz="quarter" idx="15"/>
          </p:nvPr>
        </p:nvSpPr>
        <p:spPr/>
        <p:txBody>
          <a:bodyPr/>
          <a:lstStyle>
            <a:lvl1pPr algn="ctr">
              <a:defRPr/>
            </a:lvl1pPr>
          </a:lstStyle>
          <a:p>
            <a:fld id="{C68B91B6-0EC9-47BE-AA7A-5B2D44F6E2BE}" type="slidenum">
              <a:rPr lang="en-US" smtClean="0"/>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4233E80-96F4-4A9F-A925-493E267290C1}" type="datetimeFigureOut">
              <a:rPr lang="en-US" smtClean="0"/>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8B91B6-0EC9-47BE-AA7A-5B2D44F6E2BE}" type="slidenum">
              <a:rPr lang="en-US" smtClean="0"/>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233E80-96F4-4A9F-A925-493E267290C1}" type="datetimeFigureOut">
              <a:rPr lang="en-US" smtClean="0"/>
              <a:t>10/20/2015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8B91B6-0EC9-47BE-AA7A-5B2D44F6E2BE}" type="slidenum">
              <a:rPr lang="en-US" smtClean="0"/>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68B91B6-0EC9-47BE-AA7A-5B2D44F6E2BE}" type="slidenum">
              <a:rPr lang="en-US" smtClean="0"/>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14233E80-96F4-4A9F-A925-493E267290C1}" type="datetimeFigureOut">
              <a:rPr lang="en-US" smtClean="0"/>
              <a:t>10/20/2015</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4233E80-96F4-4A9F-A925-493E267290C1}" type="datetimeFigureOut">
              <a:rPr lang="en-US" smtClean="0"/>
              <a:t>10/20/2015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8B91B6-0EC9-47BE-AA7A-5B2D44F6E2BE}" type="slidenum">
              <a:rPr lang="en-US" smtClean="0"/>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233E80-96F4-4A9F-A925-493E267290C1}" type="datetimeFigureOut">
              <a:rPr lang="en-US" smtClean="0"/>
              <a:t>10/20/2015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68B91B6-0EC9-47BE-AA7A-5B2D44F6E2B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14233E80-96F4-4A9F-A925-493E267290C1}" type="datetimeFigureOut">
              <a:rPr lang="en-US" smtClean="0"/>
              <a:t>10/20/2015</a:t>
            </a:fld>
            <a:endParaRPr lang="en-US" dirty="0"/>
          </a:p>
        </p:txBody>
      </p:sp>
      <p:sp>
        <p:nvSpPr>
          <p:cNvPr id="9" name="Slide Number Placeholder 8"/>
          <p:cNvSpPr>
            <a:spLocks noGrp="1"/>
          </p:cNvSpPr>
          <p:nvPr>
            <p:ph type="sldNum" sz="quarter" idx="15"/>
          </p:nvPr>
        </p:nvSpPr>
        <p:spPr/>
        <p:txBody>
          <a:bodyPr/>
          <a:lstStyle/>
          <a:p>
            <a:fld id="{C68B91B6-0EC9-47BE-AA7A-5B2D44F6E2BE}" type="slidenum">
              <a:rPr lang="en-US" smtClean="0"/>
              <a:t>‹#›</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4233E80-96F4-4A9F-A925-493E267290C1}" type="datetimeFigureOut">
              <a:rPr lang="en-US" smtClean="0"/>
              <a:t>10/20/2015</a:t>
            </a:fld>
            <a:endParaRPr lang="en-US" dirty="0"/>
          </a:p>
        </p:txBody>
      </p:sp>
      <p:sp>
        <p:nvSpPr>
          <p:cNvPr id="9" name="Slide Number Placeholder 8"/>
          <p:cNvSpPr>
            <a:spLocks noGrp="1"/>
          </p:cNvSpPr>
          <p:nvPr>
            <p:ph type="sldNum" sz="quarter" idx="11"/>
          </p:nvPr>
        </p:nvSpPr>
        <p:spPr/>
        <p:txBody>
          <a:bodyPr/>
          <a:lstStyle/>
          <a:p>
            <a:fld id="{C68B91B6-0EC9-47BE-AA7A-5B2D44F6E2BE}"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4233E80-96F4-4A9F-A925-493E267290C1}" type="datetimeFigureOut">
              <a:rPr lang="en-US" smtClean="0"/>
              <a:t>10/20/2015</a:t>
            </a:fld>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68B91B6-0EC9-47BE-AA7A-5B2D44F6E2BE}" type="slidenum">
              <a:rPr lang="en-US" smtClean="0"/>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gif"/><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4648200"/>
            <a:ext cx="8305800" cy="1557996"/>
          </a:xfrm>
        </p:spPr>
        <p:txBody>
          <a:bodyPr/>
          <a:lstStyle/>
          <a:p>
            <a:r>
              <a:rPr lang="en-US" sz="2400" dirty="0" smtClean="0"/>
              <a:t>Customer Centered Design Challenge – Implementing WIOA with the Customer in the Center</a:t>
            </a:r>
            <a:endParaRPr lang="en-US" sz="2400" dirty="0"/>
          </a:p>
        </p:txBody>
      </p:sp>
      <p:sp>
        <p:nvSpPr>
          <p:cNvPr id="2" name="Title 1"/>
          <p:cNvSpPr>
            <a:spLocks noGrp="1"/>
          </p:cNvSpPr>
          <p:nvPr>
            <p:ph type="ctrTitle"/>
          </p:nvPr>
        </p:nvSpPr>
        <p:spPr>
          <a:xfrm>
            <a:off x="3124200" y="1676400"/>
            <a:ext cx="5867400" cy="1524000"/>
          </a:xfrm>
        </p:spPr>
        <p:txBody>
          <a:bodyPr/>
          <a:lstStyle/>
          <a:p>
            <a:r>
              <a:rPr lang="en-US" sz="4000" dirty="0" smtClean="0"/>
              <a:t>North Central </a:t>
            </a:r>
            <a:br>
              <a:rPr lang="en-US" sz="4000" dirty="0" smtClean="0"/>
            </a:br>
            <a:r>
              <a:rPr lang="en-US" sz="4000" dirty="0" smtClean="0"/>
              <a:t>	Our Youth Our Future</a:t>
            </a:r>
            <a:endParaRPr lang="en-US" sz="4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808" y="1447800"/>
            <a:ext cx="2743200" cy="2057400"/>
          </a:xfrm>
          <a:prstGeom prst="rect">
            <a:avLst/>
          </a:prstGeom>
        </p:spPr>
      </p:pic>
    </p:spTree>
    <p:extLst>
      <p:ext uri="{BB962C8B-B14F-4D97-AF65-F5344CB8AC3E}">
        <p14:creationId xmlns:p14="http://schemas.microsoft.com/office/powerpoint/2010/main" val="1184801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tx2"/>
                </a:solidFill>
              </a:rPr>
              <a:t>Probation Officers / jail staff</a:t>
            </a:r>
          </a:p>
          <a:p>
            <a:r>
              <a:rPr lang="en-US" dirty="0" smtClean="0">
                <a:solidFill>
                  <a:schemeClr val="tx2"/>
                </a:solidFill>
              </a:rPr>
              <a:t>Office of Vocational Rehabilitation staff</a:t>
            </a:r>
          </a:p>
          <a:p>
            <a:r>
              <a:rPr lang="en-US" dirty="0" smtClean="0">
                <a:solidFill>
                  <a:schemeClr val="tx2"/>
                </a:solidFill>
              </a:rPr>
              <a:t>Women Infants and Children (WIC)</a:t>
            </a:r>
          </a:p>
          <a:p>
            <a:r>
              <a:rPr lang="en-US" dirty="0" smtClean="0">
                <a:solidFill>
                  <a:schemeClr val="tx2"/>
                </a:solidFill>
              </a:rPr>
              <a:t>Project Rapport  (serve pregnant and parenting youth)</a:t>
            </a:r>
          </a:p>
          <a:p>
            <a:r>
              <a:rPr lang="en-US" dirty="0" smtClean="0">
                <a:solidFill>
                  <a:schemeClr val="tx2"/>
                </a:solidFill>
              </a:rPr>
              <a:t>GED Teachers</a:t>
            </a:r>
          </a:p>
          <a:p>
            <a:r>
              <a:rPr lang="en-US" dirty="0" smtClean="0">
                <a:solidFill>
                  <a:schemeClr val="tx2"/>
                </a:solidFill>
              </a:rPr>
              <a:t>Employers </a:t>
            </a:r>
          </a:p>
          <a:p>
            <a:r>
              <a:rPr lang="en-US" dirty="0" smtClean="0">
                <a:solidFill>
                  <a:schemeClr val="tx2"/>
                </a:solidFill>
              </a:rPr>
              <a:t>Independent Living / Homeless Programs</a:t>
            </a:r>
          </a:p>
          <a:p>
            <a:r>
              <a:rPr lang="en-US" dirty="0" smtClean="0">
                <a:solidFill>
                  <a:schemeClr val="tx2"/>
                </a:solidFill>
              </a:rPr>
              <a:t>Good will</a:t>
            </a:r>
          </a:p>
          <a:p>
            <a:r>
              <a:rPr lang="en-US" dirty="0" smtClean="0">
                <a:solidFill>
                  <a:schemeClr val="tx2"/>
                </a:solidFill>
              </a:rPr>
              <a:t>Secondary Research!!!!!</a:t>
            </a:r>
          </a:p>
          <a:p>
            <a:endParaRPr lang="en-US" dirty="0"/>
          </a:p>
        </p:txBody>
      </p:sp>
      <p:sp>
        <p:nvSpPr>
          <p:cNvPr id="3" name="Title 2"/>
          <p:cNvSpPr>
            <a:spLocks noGrp="1"/>
          </p:cNvSpPr>
          <p:nvPr>
            <p:ph type="title"/>
          </p:nvPr>
        </p:nvSpPr>
        <p:spPr/>
        <p:txBody>
          <a:bodyPr/>
          <a:lstStyle/>
          <a:p>
            <a:r>
              <a:rPr lang="en-US" dirty="0" smtClean="0"/>
              <a:t>Experts to speak to….	</a:t>
            </a:r>
            <a:endParaRPr lang="en-US" dirty="0"/>
          </a:p>
        </p:txBody>
      </p:sp>
    </p:spTree>
    <p:extLst>
      <p:ext uri="{BB962C8B-B14F-4D97-AF65-F5344CB8AC3E}">
        <p14:creationId xmlns:p14="http://schemas.microsoft.com/office/powerpoint/2010/main" val="3750648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tx2"/>
                </a:solidFill>
              </a:rPr>
              <a:t>McDonalds , Sheetz and other eating places</a:t>
            </a:r>
          </a:p>
          <a:p>
            <a:r>
              <a:rPr lang="en-US" dirty="0" smtClean="0">
                <a:solidFill>
                  <a:schemeClr val="tx2"/>
                </a:solidFill>
              </a:rPr>
              <a:t>Parks </a:t>
            </a:r>
          </a:p>
          <a:p>
            <a:r>
              <a:rPr lang="en-US" dirty="0" smtClean="0">
                <a:solidFill>
                  <a:schemeClr val="tx2"/>
                </a:solidFill>
              </a:rPr>
              <a:t>Shopping Centers / Malls</a:t>
            </a:r>
          </a:p>
          <a:p>
            <a:r>
              <a:rPr lang="en-US" dirty="0" smtClean="0">
                <a:solidFill>
                  <a:schemeClr val="tx2"/>
                </a:solidFill>
              </a:rPr>
              <a:t>Community Centers</a:t>
            </a:r>
          </a:p>
          <a:p>
            <a:r>
              <a:rPr lang="en-US" dirty="0" smtClean="0">
                <a:solidFill>
                  <a:schemeClr val="tx2"/>
                </a:solidFill>
              </a:rPr>
              <a:t>YMCA and YWCA</a:t>
            </a:r>
          </a:p>
          <a:p>
            <a:r>
              <a:rPr lang="en-US" dirty="0" smtClean="0">
                <a:solidFill>
                  <a:schemeClr val="tx2"/>
                </a:solidFill>
              </a:rPr>
              <a:t>Libraries</a:t>
            </a:r>
          </a:p>
          <a:p>
            <a:r>
              <a:rPr lang="en-US" dirty="0" smtClean="0">
                <a:solidFill>
                  <a:schemeClr val="tx2"/>
                </a:solidFill>
              </a:rPr>
              <a:t>Downtown – main street</a:t>
            </a:r>
          </a:p>
          <a:p>
            <a:endParaRPr lang="en-US" dirty="0" smtClean="0"/>
          </a:p>
          <a:p>
            <a:endParaRPr lang="en-US" dirty="0"/>
          </a:p>
        </p:txBody>
      </p:sp>
      <p:sp>
        <p:nvSpPr>
          <p:cNvPr id="3" name="Title 2"/>
          <p:cNvSpPr>
            <a:spLocks noGrp="1"/>
          </p:cNvSpPr>
          <p:nvPr>
            <p:ph type="title"/>
          </p:nvPr>
        </p:nvSpPr>
        <p:spPr/>
        <p:txBody>
          <a:bodyPr>
            <a:normAutofit/>
          </a:bodyPr>
          <a:lstStyle/>
          <a:p>
            <a:r>
              <a:rPr lang="en-US" dirty="0" smtClean="0"/>
              <a:t>Immersion Locations….</a:t>
            </a:r>
            <a:endParaRPr lang="en-US" dirty="0"/>
          </a:p>
        </p:txBody>
      </p:sp>
    </p:spTree>
    <p:extLst>
      <p:ext uri="{BB962C8B-B14F-4D97-AF65-F5344CB8AC3E}">
        <p14:creationId xmlns:p14="http://schemas.microsoft.com/office/powerpoint/2010/main" val="3055540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tx2"/>
                </a:solidFill>
              </a:rPr>
              <a:t>Social interaction – park, community centers, street corners</a:t>
            </a:r>
          </a:p>
          <a:p>
            <a:endParaRPr lang="en-US" dirty="0">
              <a:solidFill>
                <a:schemeClr val="tx2"/>
              </a:solidFill>
            </a:endParaRPr>
          </a:p>
          <a:p>
            <a:r>
              <a:rPr lang="en-US" dirty="0" smtClean="0">
                <a:solidFill>
                  <a:schemeClr val="tx2"/>
                </a:solidFill>
              </a:rPr>
              <a:t>Language</a:t>
            </a:r>
          </a:p>
          <a:p>
            <a:endParaRPr lang="en-US" dirty="0">
              <a:solidFill>
                <a:schemeClr val="tx2"/>
              </a:solidFill>
            </a:endParaRPr>
          </a:p>
          <a:p>
            <a:r>
              <a:rPr lang="en-US" dirty="0" smtClean="0">
                <a:solidFill>
                  <a:schemeClr val="tx2"/>
                </a:solidFill>
              </a:rPr>
              <a:t>Anger, Attitude, Frustration----Emotions</a:t>
            </a:r>
          </a:p>
          <a:p>
            <a:endParaRPr lang="en-US" dirty="0">
              <a:solidFill>
                <a:schemeClr val="tx2"/>
              </a:solidFill>
            </a:endParaRPr>
          </a:p>
        </p:txBody>
      </p:sp>
      <p:sp>
        <p:nvSpPr>
          <p:cNvPr id="3" name="Title 2"/>
          <p:cNvSpPr>
            <a:spLocks noGrp="1"/>
          </p:cNvSpPr>
          <p:nvPr>
            <p:ph type="title"/>
          </p:nvPr>
        </p:nvSpPr>
        <p:spPr/>
        <p:txBody>
          <a:bodyPr/>
          <a:lstStyle/>
          <a:p>
            <a:r>
              <a:rPr lang="en-US" dirty="0" smtClean="0"/>
              <a:t>Analogous Inspiration….</a:t>
            </a:r>
            <a:endParaRPr lang="en-US" dirty="0"/>
          </a:p>
        </p:txBody>
      </p:sp>
    </p:spTree>
    <p:extLst>
      <p:ext uri="{BB962C8B-B14F-4D97-AF65-F5344CB8AC3E}">
        <p14:creationId xmlns:p14="http://schemas.microsoft.com/office/powerpoint/2010/main" val="19603254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US" sz="2900" dirty="0" smtClean="0">
                <a:solidFill>
                  <a:schemeClr val="tx2"/>
                </a:solidFill>
              </a:rPr>
              <a:t>Interviews:  4 out of school youth with barriers (criminal justice involvement, pregnant and parenting, high school dropout, basic skills deficient).</a:t>
            </a:r>
          </a:p>
          <a:p>
            <a:endParaRPr lang="en-US" sz="2900" dirty="0" smtClean="0">
              <a:solidFill>
                <a:schemeClr val="tx2"/>
              </a:solidFill>
            </a:endParaRPr>
          </a:p>
          <a:p>
            <a:r>
              <a:rPr lang="en-US" sz="2900" dirty="0" smtClean="0">
                <a:solidFill>
                  <a:schemeClr val="tx2"/>
                </a:solidFill>
              </a:rPr>
              <a:t>Interviews:  10 agencies that serve youth:  3 probation officers (juvenile and adult), 1 MH / MR worker, 1 homeless assistance agency, 2 GED instructors, 2 from Project Rapport (serving pregnant and parenting youth), 2 PA </a:t>
            </a:r>
            <a:r>
              <a:rPr lang="en-US" sz="2900" dirty="0" err="1" smtClean="0">
                <a:solidFill>
                  <a:schemeClr val="tx2"/>
                </a:solidFill>
              </a:rPr>
              <a:t>CareerLink</a:t>
            </a:r>
            <a:r>
              <a:rPr lang="en-US" sz="2900" dirty="0" smtClean="0">
                <a:solidFill>
                  <a:schemeClr val="tx2"/>
                </a:solidFill>
              </a:rPr>
              <a:t> staff.</a:t>
            </a:r>
          </a:p>
          <a:p>
            <a:endParaRPr lang="en-US" sz="2900" dirty="0" smtClean="0">
              <a:solidFill>
                <a:schemeClr val="tx2"/>
              </a:solidFill>
            </a:endParaRPr>
          </a:p>
          <a:p>
            <a:r>
              <a:rPr lang="en-US" sz="2900" dirty="0" smtClean="0">
                <a:solidFill>
                  <a:schemeClr val="tx2"/>
                </a:solidFill>
              </a:rPr>
              <a:t>Observations:  park, community center, main street, McDonald’s and Sheetz.</a:t>
            </a:r>
          </a:p>
          <a:p>
            <a:endParaRPr lang="en-US" sz="2900" dirty="0" smtClean="0">
              <a:solidFill>
                <a:schemeClr val="tx2"/>
              </a:solidFill>
            </a:endParaRPr>
          </a:p>
          <a:p>
            <a:r>
              <a:rPr lang="en-US" sz="2900" dirty="0" smtClean="0">
                <a:solidFill>
                  <a:schemeClr val="tx2"/>
                </a:solidFill>
              </a:rPr>
              <a:t>Research – best practices from the following sources were researched (the list is not all inclusive)</a:t>
            </a:r>
          </a:p>
          <a:p>
            <a:pPr lvl="1"/>
            <a:endParaRPr lang="en-US" sz="2900" dirty="0" smtClean="0">
              <a:solidFill>
                <a:schemeClr val="tx2"/>
              </a:solidFill>
            </a:endParaRPr>
          </a:p>
          <a:p>
            <a:pPr>
              <a:buFont typeface="Wingdings" panose="05000000000000000000" pitchFamily="2" charset="2"/>
              <a:buChar char="ü"/>
            </a:pPr>
            <a:r>
              <a:rPr lang="en-US" sz="2900" dirty="0" smtClean="0">
                <a:solidFill>
                  <a:schemeClr val="tx2"/>
                </a:solidFill>
              </a:rPr>
              <a:t>	National Collaborative on Workforce and Disability for Youth,   American Youth 	Policy Forum, Oregon Commission on Children and Families, National 	Clearinghouse on Family and Youth, Texas Workforce Commission Youth 	Program Initiative (not all inclusive).  </a:t>
            </a:r>
          </a:p>
          <a:p>
            <a:r>
              <a:rPr lang="en-US" dirty="0" smtClean="0">
                <a:solidFill>
                  <a:srgbClr val="FFFF00"/>
                </a:solidFill>
              </a:rPr>
              <a:t> </a:t>
            </a:r>
          </a:p>
        </p:txBody>
      </p:sp>
      <p:sp>
        <p:nvSpPr>
          <p:cNvPr id="3" name="Title 2"/>
          <p:cNvSpPr>
            <a:spLocks noGrp="1"/>
          </p:cNvSpPr>
          <p:nvPr>
            <p:ph type="title"/>
          </p:nvPr>
        </p:nvSpPr>
        <p:spPr/>
        <p:txBody>
          <a:bodyPr>
            <a:normAutofit fontScale="90000"/>
          </a:bodyPr>
          <a:lstStyle/>
          <a:p>
            <a:r>
              <a:rPr lang="en-US" dirty="0" smtClean="0"/>
              <a:t>Interviews and Research - </a:t>
            </a:r>
            <a:r>
              <a:rPr lang="en-US" cap="all" dirty="0" smtClean="0"/>
              <a:t>Highlights</a:t>
            </a:r>
            <a:endParaRPr lang="en-US" cap="all" dirty="0"/>
          </a:p>
        </p:txBody>
      </p:sp>
    </p:spTree>
    <p:extLst>
      <p:ext uri="{BB962C8B-B14F-4D97-AF65-F5344CB8AC3E}">
        <p14:creationId xmlns:p14="http://schemas.microsoft.com/office/powerpoint/2010/main" val="31044654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Workshop 3: Sharing Stories and Insights</a:t>
            </a:r>
            <a:endParaRPr lang="en-US" dirty="0"/>
          </a:p>
        </p:txBody>
      </p:sp>
      <p:pic>
        <p:nvPicPr>
          <p:cNvPr id="1026" name="Picture 2" descr="C:\Users\pstreich\Pictures\Workshop 3 Progress Pic.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57200" y="2287786"/>
            <a:ext cx="4059238" cy="3044428"/>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half" idx="2"/>
          </p:nvPr>
        </p:nvSpPr>
        <p:spPr/>
        <p:txBody>
          <a:bodyPr/>
          <a:lstStyle/>
          <a:p>
            <a:r>
              <a:rPr lang="en-US" dirty="0" smtClean="0">
                <a:solidFill>
                  <a:schemeClr val="tx2"/>
                </a:solidFill>
              </a:rPr>
              <a:t>Sharing Stories / insights</a:t>
            </a:r>
          </a:p>
          <a:p>
            <a:r>
              <a:rPr lang="en-US" dirty="0" smtClean="0">
                <a:solidFill>
                  <a:schemeClr val="tx2"/>
                </a:solidFill>
              </a:rPr>
              <a:t>Clustering into Themes</a:t>
            </a:r>
          </a:p>
          <a:p>
            <a:r>
              <a:rPr lang="en-US" dirty="0" smtClean="0">
                <a:solidFill>
                  <a:schemeClr val="tx2"/>
                </a:solidFill>
              </a:rPr>
              <a:t>Create insight statements</a:t>
            </a:r>
          </a:p>
          <a:p>
            <a:r>
              <a:rPr lang="en-US" dirty="0" smtClean="0">
                <a:solidFill>
                  <a:schemeClr val="tx2"/>
                </a:solidFill>
              </a:rPr>
              <a:t>Create “How Might We Questions”</a:t>
            </a:r>
          </a:p>
          <a:p>
            <a:r>
              <a:rPr lang="en-US" dirty="0" smtClean="0">
                <a:solidFill>
                  <a:schemeClr val="tx2"/>
                </a:solidFill>
              </a:rPr>
              <a:t>IDEAS!</a:t>
            </a:r>
          </a:p>
          <a:p>
            <a:endParaRPr lang="en-US" dirty="0" smtClean="0"/>
          </a:p>
          <a:p>
            <a:endParaRPr lang="en-US" dirty="0"/>
          </a:p>
        </p:txBody>
      </p:sp>
      <p:pic>
        <p:nvPicPr>
          <p:cNvPr id="4099" name="Picture 3" descr="C:\Users\pstreich\AppData\Local\Microsoft\Windows\Temporary Internet Files\Content.IE5\A11EOVC0\ideasBulb[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267200"/>
            <a:ext cx="1816100" cy="1810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59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solidFill>
                  <a:schemeClr val="tx2"/>
                </a:solidFill>
              </a:rPr>
              <a:t>No real surprises</a:t>
            </a:r>
          </a:p>
          <a:p>
            <a:r>
              <a:rPr lang="en-US" dirty="0" smtClean="0">
                <a:solidFill>
                  <a:schemeClr val="tx2"/>
                </a:solidFill>
              </a:rPr>
              <a:t>Youth want instant gratification – GED, Job and then don’t come back.</a:t>
            </a:r>
          </a:p>
          <a:p>
            <a:r>
              <a:rPr lang="en-US" dirty="0" smtClean="0">
                <a:solidFill>
                  <a:schemeClr val="tx2"/>
                </a:solidFill>
              </a:rPr>
              <a:t>Entitlement attitude</a:t>
            </a:r>
          </a:p>
          <a:p>
            <a:r>
              <a:rPr lang="en-US" dirty="0" smtClean="0">
                <a:solidFill>
                  <a:schemeClr val="tx2"/>
                </a:solidFill>
              </a:rPr>
              <a:t>Never held accountable</a:t>
            </a:r>
          </a:p>
          <a:p>
            <a:r>
              <a:rPr lang="en-US" dirty="0" smtClean="0">
                <a:solidFill>
                  <a:schemeClr val="tx2"/>
                </a:solidFill>
              </a:rPr>
              <a:t>Referrals not being made to other programs.</a:t>
            </a:r>
          </a:p>
          <a:p>
            <a:r>
              <a:rPr lang="en-US" dirty="0" smtClean="0">
                <a:solidFill>
                  <a:schemeClr val="tx2"/>
                </a:solidFill>
              </a:rPr>
              <a:t>Interagency communication – after care plan</a:t>
            </a:r>
          </a:p>
          <a:p>
            <a:r>
              <a:rPr lang="en-US" dirty="0" smtClean="0">
                <a:solidFill>
                  <a:schemeClr val="tx2"/>
                </a:solidFill>
              </a:rPr>
              <a:t>Won’t work for minimum wage</a:t>
            </a:r>
          </a:p>
          <a:p>
            <a:r>
              <a:rPr lang="en-US" dirty="0" smtClean="0">
                <a:solidFill>
                  <a:schemeClr val="tx2"/>
                </a:solidFill>
              </a:rPr>
              <a:t>Lack social norms / etiquette</a:t>
            </a:r>
          </a:p>
          <a:p>
            <a:r>
              <a:rPr lang="en-US" dirty="0" smtClean="0">
                <a:solidFill>
                  <a:schemeClr val="tx2"/>
                </a:solidFill>
              </a:rPr>
              <a:t>Being available</a:t>
            </a:r>
          </a:p>
          <a:p>
            <a:r>
              <a:rPr lang="en-US" dirty="0" smtClean="0">
                <a:solidFill>
                  <a:schemeClr val="tx2"/>
                </a:solidFill>
              </a:rPr>
              <a:t>Contradiction with desire for confidentiality – some want it some don’t care.</a:t>
            </a:r>
          </a:p>
          <a:p>
            <a:endParaRPr lang="en-US" dirty="0" smtClean="0"/>
          </a:p>
          <a:p>
            <a:endParaRPr lang="en-US" dirty="0"/>
          </a:p>
        </p:txBody>
      </p:sp>
      <p:sp>
        <p:nvSpPr>
          <p:cNvPr id="3" name="Title 2"/>
          <p:cNvSpPr>
            <a:spLocks noGrp="1"/>
          </p:cNvSpPr>
          <p:nvPr>
            <p:ph type="title"/>
          </p:nvPr>
        </p:nvSpPr>
        <p:spPr/>
        <p:txBody>
          <a:bodyPr/>
          <a:lstStyle/>
          <a:p>
            <a:r>
              <a:rPr lang="en-US" dirty="0" smtClean="0"/>
              <a:t>Learnings</a:t>
            </a:r>
            <a:endParaRPr lang="en-US" dirty="0"/>
          </a:p>
        </p:txBody>
      </p:sp>
    </p:spTree>
    <p:extLst>
      <p:ext uri="{BB962C8B-B14F-4D97-AF65-F5344CB8AC3E}">
        <p14:creationId xmlns:p14="http://schemas.microsoft.com/office/powerpoint/2010/main" val="2580666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tx2"/>
                </a:solidFill>
              </a:rPr>
              <a:t>Transportation</a:t>
            </a:r>
          </a:p>
          <a:p>
            <a:r>
              <a:rPr lang="en-US" dirty="0" smtClean="0">
                <a:solidFill>
                  <a:schemeClr val="tx2"/>
                </a:solidFill>
              </a:rPr>
              <a:t>Relationships / Connections</a:t>
            </a:r>
          </a:p>
          <a:p>
            <a:r>
              <a:rPr lang="en-US" dirty="0" smtClean="0">
                <a:solidFill>
                  <a:schemeClr val="tx2"/>
                </a:solidFill>
              </a:rPr>
              <a:t>Welcoming Environment </a:t>
            </a:r>
          </a:p>
          <a:p>
            <a:r>
              <a:rPr lang="en-US" dirty="0" smtClean="0">
                <a:solidFill>
                  <a:schemeClr val="tx2"/>
                </a:solidFill>
              </a:rPr>
              <a:t>Self Esteem</a:t>
            </a:r>
          </a:p>
          <a:p>
            <a:endParaRPr lang="en-US" dirty="0" smtClean="0"/>
          </a:p>
        </p:txBody>
      </p:sp>
      <p:sp>
        <p:nvSpPr>
          <p:cNvPr id="3" name="Title 2"/>
          <p:cNvSpPr>
            <a:spLocks noGrp="1"/>
          </p:cNvSpPr>
          <p:nvPr>
            <p:ph type="title"/>
          </p:nvPr>
        </p:nvSpPr>
        <p:spPr/>
        <p:txBody>
          <a:bodyPr/>
          <a:lstStyle/>
          <a:p>
            <a:r>
              <a:rPr lang="en-US" dirty="0" smtClean="0"/>
              <a:t>Themes</a:t>
            </a:r>
            <a:endParaRPr lang="en-US" dirty="0"/>
          </a:p>
        </p:txBody>
      </p:sp>
    </p:spTree>
    <p:extLst>
      <p:ext uri="{BB962C8B-B14F-4D97-AF65-F5344CB8AC3E}">
        <p14:creationId xmlns:p14="http://schemas.microsoft.com/office/powerpoint/2010/main" val="4067599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solidFill>
                  <a:schemeClr val="tx2"/>
                </a:solidFill>
              </a:rPr>
              <a:t>Youth want to be part of something </a:t>
            </a:r>
          </a:p>
          <a:p>
            <a:r>
              <a:rPr lang="en-US" dirty="0" smtClean="0">
                <a:solidFill>
                  <a:schemeClr val="tx2"/>
                </a:solidFill>
              </a:rPr>
              <a:t>Community involvement</a:t>
            </a:r>
          </a:p>
          <a:p>
            <a:r>
              <a:rPr lang="en-US" dirty="0" smtClean="0">
                <a:solidFill>
                  <a:schemeClr val="tx2"/>
                </a:solidFill>
              </a:rPr>
              <a:t>Incentives such as gas and gift cards are not that important to them.</a:t>
            </a:r>
          </a:p>
          <a:p>
            <a:r>
              <a:rPr lang="en-US" dirty="0" smtClean="0">
                <a:solidFill>
                  <a:schemeClr val="tx2"/>
                </a:solidFill>
              </a:rPr>
              <a:t>Like a fast flow – don’t drag things on!</a:t>
            </a:r>
          </a:p>
          <a:p>
            <a:r>
              <a:rPr lang="en-US" dirty="0" smtClean="0">
                <a:solidFill>
                  <a:schemeClr val="tx2"/>
                </a:solidFill>
              </a:rPr>
              <a:t>Job Club – meeting with peers</a:t>
            </a:r>
          </a:p>
          <a:p>
            <a:r>
              <a:rPr lang="en-US" dirty="0" smtClean="0">
                <a:solidFill>
                  <a:schemeClr val="tx2"/>
                </a:solidFill>
              </a:rPr>
              <a:t>Don’t come back for services after a short term goal is met</a:t>
            </a:r>
          </a:p>
          <a:p>
            <a:r>
              <a:rPr lang="en-US" dirty="0" smtClean="0">
                <a:solidFill>
                  <a:schemeClr val="tx2"/>
                </a:solidFill>
              </a:rPr>
              <a:t>Like group / hands on activities</a:t>
            </a:r>
          </a:p>
          <a:p>
            <a:r>
              <a:rPr lang="en-US" dirty="0" smtClean="0">
                <a:solidFill>
                  <a:schemeClr val="tx2"/>
                </a:solidFill>
              </a:rPr>
              <a:t>Desire for personal connections.</a:t>
            </a:r>
          </a:p>
          <a:p>
            <a:endParaRPr lang="en-US" dirty="0"/>
          </a:p>
        </p:txBody>
      </p:sp>
      <p:sp>
        <p:nvSpPr>
          <p:cNvPr id="3" name="Title 2"/>
          <p:cNvSpPr>
            <a:spLocks noGrp="1"/>
          </p:cNvSpPr>
          <p:nvPr>
            <p:ph type="title"/>
          </p:nvPr>
        </p:nvSpPr>
        <p:spPr/>
        <p:txBody>
          <a:bodyPr/>
          <a:lstStyle/>
          <a:p>
            <a:r>
              <a:rPr lang="en-US" dirty="0" smtClean="0"/>
              <a:t>Insights</a:t>
            </a:r>
            <a:endParaRPr lang="en-US" dirty="0"/>
          </a:p>
        </p:txBody>
      </p:sp>
    </p:spTree>
    <p:extLst>
      <p:ext uri="{BB962C8B-B14F-4D97-AF65-F5344CB8AC3E}">
        <p14:creationId xmlns:p14="http://schemas.microsoft.com/office/powerpoint/2010/main" val="1074221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tx2"/>
                </a:solidFill>
              </a:rPr>
              <a:t>How might we minimize the impact of limited transportation on youth participation in the youth programs?</a:t>
            </a:r>
          </a:p>
          <a:p>
            <a:r>
              <a:rPr lang="en-US" dirty="0" smtClean="0">
                <a:solidFill>
                  <a:schemeClr val="tx2"/>
                </a:solidFill>
              </a:rPr>
              <a:t>How might we create a positive support network to assist youth adults in overcoming the “life happens” events?  </a:t>
            </a:r>
          </a:p>
          <a:p>
            <a:r>
              <a:rPr lang="en-US" dirty="0" smtClean="0">
                <a:solidFill>
                  <a:schemeClr val="tx2"/>
                </a:solidFill>
              </a:rPr>
              <a:t>How might we create  a more welcoming environment and time schedule to serve young adults?  </a:t>
            </a:r>
            <a:endParaRPr lang="en-US" dirty="0">
              <a:solidFill>
                <a:schemeClr val="tx2"/>
              </a:solidFill>
            </a:endParaRPr>
          </a:p>
        </p:txBody>
      </p:sp>
      <p:sp>
        <p:nvSpPr>
          <p:cNvPr id="3" name="Title 2"/>
          <p:cNvSpPr>
            <a:spLocks noGrp="1"/>
          </p:cNvSpPr>
          <p:nvPr>
            <p:ph type="title"/>
          </p:nvPr>
        </p:nvSpPr>
        <p:spPr/>
        <p:txBody>
          <a:bodyPr/>
          <a:lstStyle/>
          <a:p>
            <a:r>
              <a:rPr lang="en-US" dirty="0"/>
              <a:t>H</a:t>
            </a:r>
            <a:r>
              <a:rPr lang="en-US" dirty="0" smtClean="0"/>
              <a:t>ow Might We</a:t>
            </a:r>
            <a:r>
              <a:rPr lang="en-US" dirty="0"/>
              <a:t> </a:t>
            </a:r>
            <a:r>
              <a:rPr lang="en-US" dirty="0" smtClean="0"/>
              <a:t>Questions</a:t>
            </a:r>
            <a:endParaRPr lang="en-US" dirty="0"/>
          </a:p>
        </p:txBody>
      </p:sp>
    </p:spTree>
    <p:extLst>
      <p:ext uri="{BB962C8B-B14F-4D97-AF65-F5344CB8AC3E}">
        <p14:creationId xmlns:p14="http://schemas.microsoft.com/office/powerpoint/2010/main" val="2534449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solidFill>
                  <a:schemeClr val="tx2"/>
                </a:solidFill>
              </a:rPr>
              <a:t>Mobile Van – WIOA on Wheels!</a:t>
            </a:r>
          </a:p>
          <a:p>
            <a:r>
              <a:rPr lang="en-US" dirty="0" smtClean="0">
                <a:solidFill>
                  <a:schemeClr val="tx2"/>
                </a:solidFill>
              </a:rPr>
              <a:t>Satellite Meeting Locations and Web Based Instruction – go to where the young adults are</a:t>
            </a:r>
          </a:p>
          <a:p>
            <a:r>
              <a:rPr lang="en-US" dirty="0" smtClean="0">
                <a:solidFill>
                  <a:schemeClr val="tx2"/>
                </a:solidFill>
              </a:rPr>
              <a:t>Utilize what is available – Transportation Mapping</a:t>
            </a:r>
          </a:p>
          <a:p>
            <a:r>
              <a:rPr lang="en-US" dirty="0" smtClean="0">
                <a:solidFill>
                  <a:schemeClr val="tx2"/>
                </a:solidFill>
              </a:rPr>
              <a:t>Support Group</a:t>
            </a:r>
          </a:p>
          <a:p>
            <a:r>
              <a:rPr lang="en-US" dirty="0" smtClean="0">
                <a:solidFill>
                  <a:schemeClr val="tx2"/>
                </a:solidFill>
              </a:rPr>
              <a:t>Volunteer Work – Community Service</a:t>
            </a:r>
          </a:p>
          <a:p>
            <a:r>
              <a:rPr lang="en-US" dirty="0" smtClean="0">
                <a:solidFill>
                  <a:schemeClr val="tx2"/>
                </a:solidFill>
              </a:rPr>
              <a:t>Marketing – Flyers</a:t>
            </a:r>
          </a:p>
          <a:p>
            <a:r>
              <a:rPr lang="en-US" dirty="0" smtClean="0">
                <a:solidFill>
                  <a:schemeClr val="tx2"/>
                </a:solidFill>
              </a:rPr>
              <a:t>Invite a Friend</a:t>
            </a:r>
          </a:p>
          <a:p>
            <a:r>
              <a:rPr lang="en-US" dirty="0" smtClean="0">
                <a:solidFill>
                  <a:schemeClr val="tx2"/>
                </a:solidFill>
              </a:rPr>
              <a:t>Review the process young adults need to navigate  and simplify</a:t>
            </a:r>
          </a:p>
          <a:p>
            <a:r>
              <a:rPr lang="en-US" dirty="0" smtClean="0">
                <a:solidFill>
                  <a:schemeClr val="tx2"/>
                </a:solidFill>
              </a:rPr>
              <a:t>Youth space – smiling faces </a:t>
            </a:r>
          </a:p>
          <a:p>
            <a:r>
              <a:rPr lang="en-US" dirty="0" smtClean="0">
                <a:solidFill>
                  <a:schemeClr val="tx2"/>
                </a:solidFill>
              </a:rPr>
              <a:t>Hands on interaction</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Ideas</a:t>
            </a:r>
            <a:endParaRPr lang="en-US" dirty="0"/>
          </a:p>
        </p:txBody>
      </p:sp>
    </p:spTree>
    <p:extLst>
      <p:ext uri="{BB962C8B-B14F-4D97-AF65-F5344CB8AC3E}">
        <p14:creationId xmlns:p14="http://schemas.microsoft.com/office/powerpoint/2010/main" val="1545359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2400" u="sng" dirty="0">
              <a:solidFill>
                <a:schemeClr val="accent5"/>
              </a:solidFill>
            </a:endParaRPr>
          </a:p>
          <a:p>
            <a:endParaRPr lang="en-US" dirty="0"/>
          </a:p>
        </p:txBody>
      </p:sp>
      <p:sp>
        <p:nvSpPr>
          <p:cNvPr id="3" name="Title 2"/>
          <p:cNvSpPr>
            <a:spLocks noGrp="1"/>
          </p:cNvSpPr>
          <p:nvPr>
            <p:ph type="title"/>
          </p:nvPr>
        </p:nvSpPr>
        <p:spPr/>
        <p:txBody>
          <a:bodyPr/>
          <a:lstStyle/>
          <a:p>
            <a:r>
              <a:rPr lang="en-US" dirty="0" smtClean="0"/>
              <a:t>North Central Pennsylvania	</a:t>
            </a:r>
            <a:endParaRPr lang="en-US" dirty="0"/>
          </a:p>
        </p:txBody>
      </p:sp>
      <p:sp>
        <p:nvSpPr>
          <p:cNvPr id="4" name="Rectangle 3"/>
          <p:cNvSpPr/>
          <p:nvPr/>
        </p:nvSpPr>
        <p:spPr>
          <a:xfrm>
            <a:off x="304800" y="2362200"/>
            <a:ext cx="2286000" cy="2739211"/>
          </a:xfrm>
          <a:prstGeom prst="rect">
            <a:avLst/>
          </a:prstGeom>
        </p:spPr>
        <p:txBody>
          <a:bodyPr wrap="square">
            <a:spAutoFit/>
          </a:bodyPr>
          <a:lstStyle/>
          <a:p>
            <a:pPr>
              <a:buClr>
                <a:schemeClr val="bg1">
                  <a:lumMod val="50000"/>
                </a:schemeClr>
              </a:buClr>
              <a:buFont typeface="Wingdings" pitchFamily="2" charset="2"/>
              <a:buChar char="Ø"/>
            </a:pPr>
            <a:r>
              <a:rPr lang="en-US" sz="2200" dirty="0" err="1"/>
              <a:t>Sq</a:t>
            </a:r>
            <a:r>
              <a:rPr lang="en-US" sz="2200" dirty="0"/>
              <a:t> . </a:t>
            </a:r>
            <a:r>
              <a:rPr lang="en-US" sz="2200" dirty="0" err="1"/>
              <a:t>Mi</a:t>
            </a:r>
            <a:r>
              <a:rPr lang="en-US" sz="2200" dirty="0"/>
              <a:t> - 5,100</a:t>
            </a:r>
          </a:p>
          <a:p>
            <a:pPr>
              <a:buClr>
                <a:schemeClr val="bg1">
                  <a:lumMod val="50000"/>
                </a:schemeClr>
              </a:buClr>
              <a:buFont typeface="Wingdings" pitchFamily="2" charset="2"/>
              <a:buChar char="Ø"/>
            </a:pPr>
            <a:r>
              <a:rPr lang="en-US" sz="2200" dirty="0"/>
              <a:t>Pop -224,000</a:t>
            </a:r>
          </a:p>
          <a:p>
            <a:pPr>
              <a:buClr>
                <a:schemeClr val="bg1">
                  <a:lumMod val="50000"/>
                </a:schemeClr>
              </a:buClr>
              <a:buFont typeface="Wingdings" pitchFamily="2" charset="2"/>
              <a:buChar char="Ø"/>
            </a:pPr>
            <a:r>
              <a:rPr lang="en-US" sz="2200" dirty="0"/>
              <a:t>43  people per </a:t>
            </a:r>
            <a:br>
              <a:rPr lang="en-US" sz="2200" dirty="0"/>
            </a:br>
            <a:r>
              <a:rPr lang="en-US" sz="2200" dirty="0"/>
              <a:t>square mile</a:t>
            </a:r>
          </a:p>
          <a:p>
            <a:pPr>
              <a:buClr>
                <a:schemeClr val="bg1">
                  <a:lumMod val="50000"/>
                </a:schemeClr>
              </a:buClr>
              <a:buFont typeface="Wingdings" pitchFamily="2" charset="2"/>
              <a:buChar char="Ø"/>
            </a:pPr>
            <a:r>
              <a:rPr lang="en-US" sz="2200" dirty="0"/>
              <a:t>Roughly the </a:t>
            </a:r>
            <a:br>
              <a:rPr lang="en-US" sz="2200" dirty="0"/>
            </a:br>
            <a:r>
              <a:rPr lang="en-US" sz="2200" dirty="0"/>
              <a:t>size of the state of </a:t>
            </a:r>
            <a:r>
              <a:rPr lang="en-US" sz="2200" dirty="0" smtClean="0"/>
              <a:t>Connecticut</a:t>
            </a:r>
            <a:endParaRPr lang="en-US" sz="2200" dirty="0"/>
          </a:p>
          <a:p>
            <a:endParaRPr lang="en-US" dirty="0"/>
          </a:p>
        </p:txBody>
      </p:sp>
      <p:pic>
        <p:nvPicPr>
          <p:cNvPr id="5" name="Picture 4" descr="NC_PaMap.gif"/>
          <p:cNvPicPr>
            <a:picLocks noChangeAspect="1"/>
          </p:cNvPicPr>
          <p:nvPr/>
        </p:nvPicPr>
        <p:blipFill>
          <a:blip r:embed="rId2" cstate="print">
            <a:clrChange>
              <a:clrFrom>
                <a:srgbClr val="FFFFFF"/>
              </a:clrFrom>
              <a:clrTo>
                <a:srgbClr val="FFFFFF">
                  <a:alpha val="0"/>
                </a:srgbClr>
              </a:clrTo>
            </a:clrChange>
          </a:blip>
          <a:stretch>
            <a:fillRect/>
          </a:stretch>
        </p:blipFill>
        <p:spPr>
          <a:xfrm>
            <a:off x="2438400" y="1447800"/>
            <a:ext cx="7298810" cy="56235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65014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600200"/>
            <a:ext cx="6096000" cy="4572000"/>
          </a:xfrm>
        </p:spPr>
      </p:pic>
      <p:sp>
        <p:nvSpPr>
          <p:cNvPr id="3" name="Title 2"/>
          <p:cNvSpPr>
            <a:spLocks noGrp="1"/>
          </p:cNvSpPr>
          <p:nvPr>
            <p:ph type="title"/>
          </p:nvPr>
        </p:nvSpPr>
        <p:spPr/>
        <p:txBody>
          <a:bodyPr>
            <a:normAutofit fontScale="90000"/>
          </a:bodyPr>
          <a:lstStyle/>
          <a:p>
            <a:pPr algn="ctr"/>
            <a:r>
              <a:rPr lang="en-US" dirty="0" smtClean="0"/>
              <a:t>Workshop 4– Part 1 – </a:t>
            </a:r>
            <a:br>
              <a:rPr lang="en-US" dirty="0" smtClean="0"/>
            </a:br>
            <a:r>
              <a:rPr lang="en-US" dirty="0" smtClean="0"/>
              <a:t>Ideation!  Via Technology!</a:t>
            </a:r>
            <a:endParaRPr lang="en-US" dirty="0"/>
          </a:p>
        </p:txBody>
      </p:sp>
    </p:spTree>
    <p:extLst>
      <p:ext uri="{BB962C8B-B14F-4D97-AF65-F5344CB8AC3E}">
        <p14:creationId xmlns:p14="http://schemas.microsoft.com/office/powerpoint/2010/main" val="5733629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Gut Check Example	</a:t>
            </a:r>
            <a:endParaRPr lang="en-US"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09055" y="2201863"/>
            <a:ext cx="2934890" cy="3913187"/>
          </a:xfrm>
        </p:spPr>
      </p:pic>
      <p:sp>
        <p:nvSpPr>
          <p:cNvPr id="6" name="Content Placeholder 5"/>
          <p:cNvSpPr>
            <a:spLocks noGrp="1"/>
          </p:cNvSpPr>
          <p:nvPr>
            <p:ph sz="quarter" idx="4"/>
          </p:nvPr>
        </p:nvSpPr>
        <p:spPr/>
        <p:txBody>
          <a:bodyPr>
            <a:noAutofit/>
          </a:bodyPr>
          <a:lstStyle/>
          <a:p>
            <a:r>
              <a:rPr lang="en-US" sz="1800" dirty="0" smtClean="0">
                <a:solidFill>
                  <a:schemeClr val="bg2">
                    <a:lumMod val="75000"/>
                  </a:schemeClr>
                </a:solidFill>
              </a:rPr>
              <a:t>We were having so much fun with storyboards (and had so many great ideas) that we decided that we should each do one!  </a:t>
            </a:r>
          </a:p>
          <a:p>
            <a:r>
              <a:rPr lang="en-US" sz="1800" dirty="0" smtClean="0">
                <a:solidFill>
                  <a:schemeClr val="bg2">
                    <a:lumMod val="75000"/>
                  </a:schemeClr>
                </a:solidFill>
              </a:rPr>
              <a:t>You are going to love our Storyboards!</a:t>
            </a:r>
          </a:p>
          <a:p>
            <a:r>
              <a:rPr lang="en-US" sz="1800" dirty="0" smtClean="0">
                <a:solidFill>
                  <a:schemeClr val="bg2">
                    <a:lumMod val="75000"/>
                  </a:schemeClr>
                </a:solidFill>
              </a:rPr>
              <a:t>This team loves our young adults and our excitement shows in each workshop! </a:t>
            </a:r>
          </a:p>
          <a:p>
            <a:r>
              <a:rPr lang="en-US" sz="1800" dirty="0" smtClean="0">
                <a:solidFill>
                  <a:schemeClr val="bg2">
                    <a:lumMod val="75000"/>
                  </a:schemeClr>
                </a:solidFill>
              </a:rPr>
              <a:t>During this workshop we were asked to keep the noise down by another office!   </a:t>
            </a:r>
            <a:endParaRPr lang="en-US" sz="1800" dirty="0">
              <a:solidFill>
                <a:schemeClr val="bg2">
                  <a:lumMod val="75000"/>
                </a:schemeClr>
              </a:solidFill>
            </a:endParaRPr>
          </a:p>
        </p:txBody>
      </p:sp>
      <p:sp>
        <p:nvSpPr>
          <p:cNvPr id="3" name="Title 2"/>
          <p:cNvSpPr>
            <a:spLocks noGrp="1"/>
          </p:cNvSpPr>
          <p:nvPr>
            <p:ph type="title"/>
          </p:nvPr>
        </p:nvSpPr>
        <p:spPr/>
        <p:txBody>
          <a:bodyPr/>
          <a:lstStyle/>
          <a:p>
            <a:r>
              <a:rPr lang="en-US" dirty="0" smtClean="0"/>
              <a:t>Workshop 4 – Part 1</a:t>
            </a:r>
            <a:endParaRPr lang="en-US" dirty="0"/>
          </a:p>
        </p:txBody>
      </p:sp>
      <p:sp>
        <p:nvSpPr>
          <p:cNvPr id="5" name="Text Placeholder 4"/>
          <p:cNvSpPr>
            <a:spLocks noGrp="1"/>
          </p:cNvSpPr>
          <p:nvPr>
            <p:ph type="body" idx="3"/>
          </p:nvPr>
        </p:nvSpPr>
        <p:spPr/>
        <p:txBody>
          <a:bodyPr/>
          <a:lstStyle/>
          <a:p>
            <a:r>
              <a:rPr lang="en-US" dirty="0" smtClean="0"/>
              <a:t>Storyboards</a:t>
            </a:r>
            <a:endParaRPr lang="en-US" dirty="0"/>
          </a:p>
        </p:txBody>
      </p:sp>
      <p:pic>
        <p:nvPicPr>
          <p:cNvPr id="1026" name="Picture 2" descr="C:\Users\pstreich\AppData\Local\Microsoft\Windows\Temporary Internet Files\Content.IE5\ZDI3FCXW\original_smiley_fac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5487162"/>
            <a:ext cx="571500"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742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524000"/>
            <a:ext cx="6096000" cy="4572000"/>
          </a:xfrm>
        </p:spPr>
      </p:pic>
      <p:sp>
        <p:nvSpPr>
          <p:cNvPr id="5" name="Title 4"/>
          <p:cNvSpPr>
            <a:spLocks noGrp="1"/>
          </p:cNvSpPr>
          <p:nvPr>
            <p:ph type="title"/>
          </p:nvPr>
        </p:nvSpPr>
        <p:spPr/>
        <p:txBody>
          <a:bodyPr>
            <a:normAutofit fontScale="90000"/>
          </a:bodyPr>
          <a:lstStyle/>
          <a:p>
            <a:pPr algn="ctr"/>
            <a:r>
              <a:rPr lang="en-US" dirty="0" smtClean="0">
                <a:solidFill>
                  <a:srgbClr val="002060"/>
                </a:solidFill>
              </a:rPr>
              <a:t>Blythe’s</a:t>
            </a:r>
            <a:r>
              <a:rPr lang="en-US" dirty="0" smtClean="0">
                <a:solidFill>
                  <a:schemeClr val="accent2">
                    <a:lumMod val="75000"/>
                  </a:schemeClr>
                </a:solidFill>
              </a:rPr>
              <a:t> </a:t>
            </a:r>
            <a:r>
              <a:rPr lang="en-US" dirty="0" smtClean="0"/>
              <a:t>Story Board</a:t>
            </a:r>
            <a:br>
              <a:rPr lang="en-US" dirty="0" smtClean="0"/>
            </a:br>
            <a:r>
              <a:rPr lang="en-US" dirty="0" smtClean="0"/>
              <a:t>Idea – Invite a Friend</a:t>
            </a:r>
            <a:endParaRPr lang="en-US" dirty="0"/>
          </a:p>
        </p:txBody>
      </p:sp>
    </p:spTree>
    <p:extLst>
      <p:ext uri="{BB962C8B-B14F-4D97-AF65-F5344CB8AC3E}">
        <p14:creationId xmlns:p14="http://schemas.microsoft.com/office/powerpoint/2010/main" val="1157844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1523999"/>
            <a:ext cx="5791200" cy="4928681"/>
          </a:xfrm>
        </p:spPr>
      </p:pic>
      <p:sp>
        <p:nvSpPr>
          <p:cNvPr id="7" name="Title 6"/>
          <p:cNvSpPr>
            <a:spLocks noGrp="1"/>
          </p:cNvSpPr>
          <p:nvPr>
            <p:ph type="title"/>
          </p:nvPr>
        </p:nvSpPr>
        <p:spPr/>
        <p:txBody>
          <a:bodyPr>
            <a:normAutofit fontScale="90000"/>
          </a:bodyPr>
          <a:lstStyle/>
          <a:p>
            <a:pPr algn="ctr"/>
            <a:r>
              <a:rPr lang="en-US" dirty="0" smtClean="0">
                <a:solidFill>
                  <a:srgbClr val="002060"/>
                </a:solidFill>
              </a:rPr>
              <a:t>Teresa’s</a:t>
            </a:r>
            <a:r>
              <a:rPr lang="en-US" dirty="0" smtClean="0"/>
              <a:t> Storyboard</a:t>
            </a:r>
            <a:br>
              <a:rPr lang="en-US" dirty="0" smtClean="0"/>
            </a:br>
            <a:r>
              <a:rPr lang="en-US" dirty="0" smtClean="0"/>
              <a:t>Idea – Connection Café	</a:t>
            </a:r>
            <a:endParaRPr lang="en-US" dirty="0"/>
          </a:p>
        </p:txBody>
      </p:sp>
    </p:spTree>
    <p:extLst>
      <p:ext uri="{BB962C8B-B14F-4D97-AF65-F5344CB8AC3E}">
        <p14:creationId xmlns:p14="http://schemas.microsoft.com/office/powerpoint/2010/main" val="2934606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ctr"/>
            <a:r>
              <a:rPr lang="en-US" dirty="0" smtClean="0">
                <a:solidFill>
                  <a:srgbClr val="002060"/>
                </a:solidFill>
              </a:rPr>
              <a:t>Troy’s</a:t>
            </a:r>
            <a:r>
              <a:rPr lang="en-US" dirty="0" smtClean="0"/>
              <a:t> Storyboard</a:t>
            </a:r>
            <a:br>
              <a:rPr lang="en-US" dirty="0" smtClean="0"/>
            </a:br>
            <a:r>
              <a:rPr lang="en-US" dirty="0" smtClean="0"/>
              <a:t>Idea:  Marketing Pamphlet</a:t>
            </a:r>
            <a:endParaRPr lang="en-US" dirty="0"/>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524000"/>
            <a:ext cx="6096000" cy="4572000"/>
          </a:xfrm>
        </p:spPr>
      </p:pic>
    </p:spTree>
    <p:extLst>
      <p:ext uri="{BB962C8B-B14F-4D97-AF65-F5344CB8AC3E}">
        <p14:creationId xmlns:p14="http://schemas.microsoft.com/office/powerpoint/2010/main" val="499281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524000"/>
            <a:ext cx="6096000" cy="4572000"/>
          </a:xfrm>
        </p:spPr>
      </p:pic>
      <p:sp>
        <p:nvSpPr>
          <p:cNvPr id="7" name="Title 6"/>
          <p:cNvSpPr>
            <a:spLocks noGrp="1"/>
          </p:cNvSpPr>
          <p:nvPr>
            <p:ph type="title"/>
          </p:nvPr>
        </p:nvSpPr>
        <p:spPr/>
        <p:txBody>
          <a:bodyPr>
            <a:normAutofit fontScale="90000"/>
          </a:bodyPr>
          <a:lstStyle/>
          <a:p>
            <a:pPr algn="ctr"/>
            <a:r>
              <a:rPr lang="en-US" dirty="0" smtClean="0">
                <a:solidFill>
                  <a:srgbClr val="002060"/>
                </a:solidFill>
              </a:rPr>
              <a:t>Pam’s</a:t>
            </a:r>
            <a:r>
              <a:rPr lang="en-US" dirty="0" smtClean="0"/>
              <a:t> Storyboard</a:t>
            </a:r>
            <a:br>
              <a:rPr lang="en-US" dirty="0" smtClean="0"/>
            </a:br>
            <a:r>
              <a:rPr lang="en-US" dirty="0" smtClean="0"/>
              <a:t>Idea:  Satellite Meeting Locations</a:t>
            </a:r>
            <a:endParaRPr lang="en-US" dirty="0"/>
          </a:p>
        </p:txBody>
      </p:sp>
    </p:spTree>
    <p:extLst>
      <p:ext uri="{BB962C8B-B14F-4D97-AF65-F5344CB8AC3E}">
        <p14:creationId xmlns:p14="http://schemas.microsoft.com/office/powerpoint/2010/main" val="3304435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solidFill>
                  <a:schemeClr val="bg2">
                    <a:lumMod val="20000"/>
                    <a:lumOff val="80000"/>
                  </a:schemeClr>
                </a:solidFill>
              </a:rPr>
              <a:t>We like all of our ideas and want to implement everything! </a:t>
            </a:r>
          </a:p>
          <a:p>
            <a:pPr marL="0" indent="0">
              <a:buNone/>
            </a:pPr>
            <a:endParaRPr lang="en-US" dirty="0" smtClean="0">
              <a:solidFill>
                <a:schemeClr val="bg2">
                  <a:lumMod val="20000"/>
                  <a:lumOff val="80000"/>
                </a:schemeClr>
              </a:solidFill>
            </a:endParaRPr>
          </a:p>
          <a:p>
            <a:r>
              <a:rPr lang="en-US" dirty="0" smtClean="0">
                <a:solidFill>
                  <a:schemeClr val="bg2">
                    <a:lumMod val="20000"/>
                    <a:lumOff val="80000"/>
                  </a:schemeClr>
                </a:solidFill>
              </a:rPr>
              <a:t>The vote was in:  2 ideas tied for first so we decided that we could test both:  </a:t>
            </a:r>
          </a:p>
          <a:p>
            <a:endParaRPr lang="en-US" dirty="0" smtClean="0">
              <a:solidFill>
                <a:schemeClr val="bg2">
                  <a:lumMod val="20000"/>
                  <a:lumOff val="80000"/>
                </a:schemeClr>
              </a:solidFill>
            </a:endParaRPr>
          </a:p>
          <a:p>
            <a:pPr marL="365760" lvl="1" indent="0">
              <a:buNone/>
            </a:pPr>
            <a:r>
              <a:rPr lang="en-US" dirty="0" smtClean="0">
                <a:solidFill>
                  <a:schemeClr val="bg2">
                    <a:lumMod val="20000"/>
                    <a:lumOff val="80000"/>
                  </a:schemeClr>
                </a:solidFill>
              </a:rPr>
              <a:t>1. Marketing  / Pamphlet for youth</a:t>
            </a:r>
          </a:p>
          <a:p>
            <a:pPr marL="365760" lvl="1" indent="0">
              <a:buNone/>
            </a:pPr>
            <a:endParaRPr lang="en-US" dirty="0" smtClean="0">
              <a:solidFill>
                <a:schemeClr val="bg2">
                  <a:lumMod val="20000"/>
                  <a:lumOff val="80000"/>
                </a:schemeClr>
              </a:solidFill>
            </a:endParaRPr>
          </a:p>
          <a:p>
            <a:pPr marL="365760" lvl="1" indent="0">
              <a:buNone/>
            </a:pPr>
            <a:r>
              <a:rPr lang="en-US" dirty="0" smtClean="0">
                <a:solidFill>
                  <a:schemeClr val="bg2">
                    <a:lumMod val="20000"/>
                    <a:lumOff val="80000"/>
                  </a:schemeClr>
                </a:solidFill>
              </a:rPr>
              <a:t>2. Café Connection – (addresses several of our ideas!)</a:t>
            </a:r>
          </a:p>
          <a:p>
            <a:pPr lvl="1"/>
            <a:endParaRPr lang="en-US" dirty="0">
              <a:solidFill>
                <a:schemeClr val="tx1"/>
              </a:solidFill>
            </a:endParaRPr>
          </a:p>
          <a:p>
            <a:endParaRPr lang="en-US" dirty="0" smtClean="0"/>
          </a:p>
          <a:p>
            <a:endParaRPr lang="en-US" dirty="0"/>
          </a:p>
        </p:txBody>
      </p:sp>
      <p:sp>
        <p:nvSpPr>
          <p:cNvPr id="3" name="Title 2"/>
          <p:cNvSpPr>
            <a:spLocks noGrp="1"/>
          </p:cNvSpPr>
          <p:nvPr>
            <p:ph type="title"/>
          </p:nvPr>
        </p:nvSpPr>
        <p:spPr/>
        <p:txBody>
          <a:bodyPr>
            <a:normAutofit/>
          </a:bodyPr>
          <a:lstStyle/>
          <a:p>
            <a:r>
              <a:rPr lang="en-US" sz="3600" dirty="0" smtClean="0"/>
              <a:t>Deciding what to prototype: Time to Vote</a:t>
            </a:r>
            <a:endParaRPr lang="en-US" sz="3600" dirty="0"/>
          </a:p>
        </p:txBody>
      </p:sp>
    </p:spTree>
    <p:extLst>
      <p:ext uri="{BB962C8B-B14F-4D97-AF65-F5344CB8AC3E}">
        <p14:creationId xmlns:p14="http://schemas.microsoft.com/office/powerpoint/2010/main" val="851542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r>
              <a:rPr lang="en-US" dirty="0" smtClean="0"/>
              <a:t>Brochure / Pamphlet</a:t>
            </a:r>
            <a:endParaRPr lang="en-US" dirty="0"/>
          </a:p>
        </p:txBody>
      </p:sp>
      <p:sp>
        <p:nvSpPr>
          <p:cNvPr id="3" name="Title 2"/>
          <p:cNvSpPr>
            <a:spLocks noGrp="1"/>
          </p:cNvSpPr>
          <p:nvPr>
            <p:ph type="title"/>
          </p:nvPr>
        </p:nvSpPr>
        <p:spPr/>
        <p:txBody>
          <a:bodyPr/>
          <a:lstStyle/>
          <a:p>
            <a:r>
              <a:rPr lang="en-US" dirty="0" smtClean="0"/>
              <a:t>Test and Get Feedback	</a:t>
            </a:r>
            <a:endParaRPr lang="en-US" dirty="0"/>
          </a:p>
        </p:txBody>
      </p:sp>
      <p:sp>
        <p:nvSpPr>
          <p:cNvPr id="10" name="Text Placeholder 9"/>
          <p:cNvSpPr>
            <a:spLocks noGrp="1"/>
          </p:cNvSpPr>
          <p:nvPr>
            <p:ph type="body" idx="3"/>
          </p:nvPr>
        </p:nvSpPr>
        <p:spPr/>
        <p:txBody>
          <a:bodyPr/>
          <a:lstStyle/>
          <a:p>
            <a:r>
              <a:rPr lang="en-US" dirty="0" smtClean="0"/>
              <a:t>Connection Café	</a:t>
            </a:r>
            <a:endParaRPr lang="en-US" dirty="0"/>
          </a:p>
        </p:txBody>
      </p:sp>
      <p:pic>
        <p:nvPicPr>
          <p:cNvPr id="6146" name="Picture 2" descr="C:\Users\pstreich\Pictures\Caf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082800"/>
            <a:ext cx="3200400" cy="4267200"/>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81000" y="2438400"/>
            <a:ext cx="4241800" cy="3181350"/>
          </a:xfrm>
        </p:spPr>
      </p:pic>
    </p:spTree>
    <p:extLst>
      <p:ext uri="{BB962C8B-B14F-4D97-AF65-F5344CB8AC3E}">
        <p14:creationId xmlns:p14="http://schemas.microsoft.com/office/powerpoint/2010/main" val="6658326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Brochure / Pamphlet	</a:t>
            </a:r>
            <a:endParaRPr lang="en-US" dirty="0"/>
          </a:p>
        </p:txBody>
      </p:sp>
      <p:sp>
        <p:nvSpPr>
          <p:cNvPr id="3" name="Content Placeholder 2"/>
          <p:cNvSpPr>
            <a:spLocks noGrp="1"/>
          </p:cNvSpPr>
          <p:nvPr>
            <p:ph sz="half" idx="2"/>
          </p:nvPr>
        </p:nvSpPr>
        <p:spPr/>
        <p:txBody>
          <a:bodyPr>
            <a:normAutofit fontScale="92500"/>
          </a:bodyPr>
          <a:lstStyle/>
          <a:p>
            <a:r>
              <a:rPr lang="en-US" dirty="0" smtClean="0">
                <a:solidFill>
                  <a:schemeClr val="tx2"/>
                </a:solidFill>
              </a:rPr>
              <a:t>Initial draft of pamphlet</a:t>
            </a:r>
          </a:p>
          <a:p>
            <a:r>
              <a:rPr lang="en-US" dirty="0" smtClean="0">
                <a:solidFill>
                  <a:schemeClr val="tx2"/>
                </a:solidFill>
              </a:rPr>
              <a:t>Shared with PA </a:t>
            </a:r>
          </a:p>
          <a:p>
            <a:r>
              <a:rPr lang="en-US" dirty="0" smtClean="0">
                <a:solidFill>
                  <a:schemeClr val="tx2"/>
                </a:solidFill>
              </a:rPr>
              <a:t>Shared with team</a:t>
            </a:r>
          </a:p>
          <a:p>
            <a:r>
              <a:rPr lang="en-US" dirty="0" err="1" smtClean="0">
                <a:solidFill>
                  <a:schemeClr val="tx2"/>
                </a:solidFill>
              </a:rPr>
              <a:t>CareerLink</a:t>
            </a:r>
            <a:r>
              <a:rPr lang="en-US" dirty="0" smtClean="0">
                <a:solidFill>
                  <a:schemeClr val="tx2"/>
                </a:solidFill>
              </a:rPr>
              <a:t> staff and other agencies serving youth</a:t>
            </a:r>
          </a:p>
          <a:p>
            <a:r>
              <a:rPr lang="en-US" dirty="0" smtClean="0">
                <a:solidFill>
                  <a:schemeClr val="tx2"/>
                </a:solidFill>
              </a:rPr>
              <a:t>Shared with youth</a:t>
            </a:r>
          </a:p>
          <a:p>
            <a:pPr lvl="1"/>
            <a:r>
              <a:rPr lang="en-US" dirty="0" smtClean="0"/>
              <a:t>Feedback received and documented – see next slide</a:t>
            </a:r>
            <a:endParaRPr lang="en-US" dirty="0"/>
          </a:p>
        </p:txBody>
      </p:sp>
      <p:sp>
        <p:nvSpPr>
          <p:cNvPr id="4" name="Content Placeholder 3"/>
          <p:cNvSpPr>
            <a:spLocks noGrp="1"/>
          </p:cNvSpPr>
          <p:nvPr>
            <p:ph sz="quarter" idx="4"/>
          </p:nvPr>
        </p:nvSpPr>
        <p:spPr/>
        <p:txBody>
          <a:bodyPr/>
          <a:lstStyle/>
          <a:p>
            <a:r>
              <a:rPr lang="en-US" dirty="0" smtClean="0">
                <a:solidFill>
                  <a:schemeClr val="tx2"/>
                </a:solidFill>
              </a:rPr>
              <a:t>Initial advertisement of first “café”.</a:t>
            </a:r>
          </a:p>
          <a:p>
            <a:r>
              <a:rPr lang="en-US" dirty="0" smtClean="0">
                <a:solidFill>
                  <a:schemeClr val="tx2"/>
                </a:solidFill>
              </a:rPr>
              <a:t>Shared with team</a:t>
            </a:r>
          </a:p>
          <a:p>
            <a:r>
              <a:rPr lang="en-US" dirty="0" smtClean="0">
                <a:solidFill>
                  <a:schemeClr val="tx2"/>
                </a:solidFill>
              </a:rPr>
              <a:t>Shared with co-workers</a:t>
            </a:r>
          </a:p>
          <a:p>
            <a:r>
              <a:rPr lang="en-US" dirty="0" smtClean="0">
                <a:solidFill>
                  <a:schemeClr val="tx2"/>
                </a:solidFill>
              </a:rPr>
              <a:t>First “café’ held </a:t>
            </a:r>
          </a:p>
          <a:p>
            <a:pPr lvl="1"/>
            <a:r>
              <a:rPr lang="en-US" dirty="0" smtClean="0"/>
              <a:t>Feedback received from youth and documented – see next slide</a:t>
            </a:r>
          </a:p>
        </p:txBody>
      </p:sp>
      <p:sp>
        <p:nvSpPr>
          <p:cNvPr id="5" name="Title 4"/>
          <p:cNvSpPr>
            <a:spLocks noGrp="1"/>
          </p:cNvSpPr>
          <p:nvPr>
            <p:ph type="title"/>
          </p:nvPr>
        </p:nvSpPr>
        <p:spPr/>
        <p:txBody>
          <a:bodyPr/>
          <a:lstStyle/>
          <a:p>
            <a:r>
              <a:rPr lang="en-US" dirty="0" smtClean="0"/>
              <a:t>Testing and feedback continued…</a:t>
            </a:r>
            <a:endParaRPr lang="en-US" dirty="0"/>
          </a:p>
        </p:txBody>
      </p:sp>
      <p:sp>
        <p:nvSpPr>
          <p:cNvPr id="6" name="Text Placeholder 5"/>
          <p:cNvSpPr>
            <a:spLocks noGrp="1"/>
          </p:cNvSpPr>
          <p:nvPr>
            <p:ph type="body" idx="3"/>
          </p:nvPr>
        </p:nvSpPr>
        <p:spPr/>
        <p:txBody>
          <a:bodyPr/>
          <a:lstStyle/>
          <a:p>
            <a:r>
              <a:rPr lang="en-US" dirty="0" smtClean="0"/>
              <a:t>Connection Café	</a:t>
            </a:r>
            <a:endParaRPr lang="en-US" dirty="0"/>
          </a:p>
        </p:txBody>
      </p:sp>
    </p:spTree>
    <p:extLst>
      <p:ext uri="{BB962C8B-B14F-4D97-AF65-F5344CB8AC3E}">
        <p14:creationId xmlns:p14="http://schemas.microsoft.com/office/powerpoint/2010/main" val="423385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sz="2800" u="sng" dirty="0">
                <a:solidFill>
                  <a:schemeClr val="accent5"/>
                </a:solidFill>
              </a:rPr>
              <a:t>Who, What, Where</a:t>
            </a:r>
            <a:r>
              <a:rPr lang="en-US" sz="2800" u="sng" dirty="0" smtClean="0">
                <a:solidFill>
                  <a:schemeClr val="accent5"/>
                </a:solidFill>
              </a:rPr>
              <a:t>: </a:t>
            </a:r>
            <a:r>
              <a:rPr lang="en-US" sz="2800" dirty="0">
                <a:solidFill>
                  <a:schemeClr val="tx2"/>
                </a:solidFill>
              </a:rPr>
              <a:t>Deliver to  agencies for distribution (or email to them</a:t>
            </a:r>
            <a:r>
              <a:rPr lang="en-US" sz="2800" dirty="0" smtClean="0">
                <a:solidFill>
                  <a:schemeClr val="tx2"/>
                </a:solidFill>
              </a:rPr>
              <a:t>). Deliver </a:t>
            </a:r>
            <a:r>
              <a:rPr lang="en-US" sz="2800" dirty="0">
                <a:solidFill>
                  <a:schemeClr val="tx2"/>
                </a:solidFill>
              </a:rPr>
              <a:t>to youth in places where they hang </a:t>
            </a:r>
            <a:r>
              <a:rPr lang="en-US" sz="2800" dirty="0" smtClean="0">
                <a:solidFill>
                  <a:schemeClr val="tx2"/>
                </a:solidFill>
              </a:rPr>
              <a:t>out.  Do this consistently with each place. </a:t>
            </a:r>
          </a:p>
          <a:p>
            <a:r>
              <a:rPr lang="en-US" sz="2800" u="sng" dirty="0" smtClean="0">
                <a:solidFill>
                  <a:srgbClr val="FFC000"/>
                </a:solidFill>
              </a:rPr>
              <a:t>The Good: </a:t>
            </a:r>
            <a:r>
              <a:rPr lang="en-US" sz="2800" dirty="0" smtClean="0">
                <a:solidFill>
                  <a:srgbClr val="FFC000"/>
                </a:solidFill>
              </a:rPr>
              <a:t> </a:t>
            </a:r>
            <a:r>
              <a:rPr lang="en-US" sz="2800" dirty="0" smtClean="0">
                <a:solidFill>
                  <a:schemeClr val="tx2"/>
                </a:solidFill>
              </a:rPr>
              <a:t>Just the right amount of information for youth; not too overwhelming; positive quotes / encouragement are a plus.  Personal touch can be added depending on staff in each location. </a:t>
            </a:r>
            <a:r>
              <a:rPr lang="en-US" sz="2800" dirty="0">
                <a:solidFill>
                  <a:schemeClr val="tx2"/>
                </a:solidFill>
              </a:rPr>
              <a:t>Goal is to engage youth to come in for the first meeting! </a:t>
            </a:r>
            <a:endParaRPr lang="en-US" sz="2800" u="sng" dirty="0">
              <a:solidFill>
                <a:schemeClr val="accent5"/>
              </a:solidFill>
            </a:endParaRPr>
          </a:p>
          <a:p>
            <a:r>
              <a:rPr lang="en-US" sz="2800" u="sng" dirty="0" smtClean="0">
                <a:solidFill>
                  <a:schemeClr val="accent5"/>
                </a:solidFill>
              </a:rPr>
              <a:t>The Bad: </a:t>
            </a:r>
            <a:r>
              <a:rPr lang="en-US" sz="2800" dirty="0" smtClean="0">
                <a:solidFill>
                  <a:schemeClr val="tx2"/>
                </a:solidFill>
              </a:rPr>
              <a:t>Will take some time to see if the pamphlet increases awareness of the programs; must be revised to reflect each area;  </a:t>
            </a:r>
            <a:endParaRPr lang="en-US" sz="2800" u="sng" dirty="0" smtClean="0">
              <a:solidFill>
                <a:schemeClr val="accent5"/>
              </a:solidFill>
            </a:endParaRPr>
          </a:p>
          <a:p>
            <a:r>
              <a:rPr lang="en-US" sz="2800" u="sng" dirty="0" smtClean="0">
                <a:solidFill>
                  <a:schemeClr val="accent5"/>
                </a:solidFill>
              </a:rPr>
              <a:t>The Unexpected:  </a:t>
            </a:r>
            <a:r>
              <a:rPr lang="en-US" sz="2800" dirty="0" smtClean="0">
                <a:solidFill>
                  <a:schemeClr val="tx2"/>
                </a:solidFill>
              </a:rPr>
              <a:t>Despite there being several large resource guides youth were not aware of the other programs available to assist them in meeting their goals until they received the pamphlet.    </a:t>
            </a:r>
            <a:endParaRPr lang="en-US" sz="2800" u="sng" dirty="0">
              <a:solidFill>
                <a:schemeClr val="accent5"/>
              </a:solidFill>
            </a:endParaRPr>
          </a:p>
          <a:p>
            <a:endParaRPr lang="en-US" dirty="0" smtClean="0">
              <a:solidFill>
                <a:schemeClr val="tx2"/>
              </a:solidFill>
            </a:endParaRPr>
          </a:p>
          <a:p>
            <a:endParaRPr lang="en-US" dirty="0">
              <a:solidFill>
                <a:schemeClr val="tx2"/>
              </a:solidFill>
            </a:endParaRPr>
          </a:p>
          <a:p>
            <a:endParaRPr lang="en-US" dirty="0">
              <a:solidFill>
                <a:schemeClr val="tx2"/>
              </a:solidFill>
            </a:endParaRPr>
          </a:p>
        </p:txBody>
      </p:sp>
      <p:sp>
        <p:nvSpPr>
          <p:cNvPr id="3" name="Title 2"/>
          <p:cNvSpPr>
            <a:spLocks noGrp="1"/>
          </p:cNvSpPr>
          <p:nvPr>
            <p:ph type="title"/>
          </p:nvPr>
        </p:nvSpPr>
        <p:spPr/>
        <p:txBody>
          <a:bodyPr/>
          <a:lstStyle/>
          <a:p>
            <a:r>
              <a:rPr lang="en-US" dirty="0" smtClean="0"/>
              <a:t>Brochure / Pamphlet	</a:t>
            </a:r>
            <a:endParaRPr lang="en-US" dirty="0"/>
          </a:p>
        </p:txBody>
      </p:sp>
    </p:spTree>
    <p:extLst>
      <p:ext uri="{BB962C8B-B14F-4D97-AF65-F5344CB8AC3E}">
        <p14:creationId xmlns:p14="http://schemas.microsoft.com/office/powerpoint/2010/main" val="509627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905000"/>
          </a:xfrm>
        </p:spPr>
        <p:txBody>
          <a:bodyPr>
            <a:normAutofit/>
          </a:bodyPr>
          <a:lstStyle/>
          <a:p>
            <a:r>
              <a:rPr lang="en-US" dirty="0" smtClean="0"/>
              <a:t>Workshop 1 – </a:t>
            </a:r>
            <a:r>
              <a:rPr lang="en-US" sz="3600" dirty="0" smtClean="0"/>
              <a:t>The </a:t>
            </a:r>
            <a:br>
              <a:rPr lang="en-US" sz="3600" dirty="0" smtClean="0"/>
            </a:br>
            <a:r>
              <a:rPr lang="en-US" sz="3600" dirty="0" smtClean="0"/>
              <a:t>Design Process Begins –</a:t>
            </a:r>
            <a:br>
              <a:rPr lang="en-US" sz="3600" dirty="0" smtClean="0"/>
            </a:br>
            <a:r>
              <a:rPr lang="en-US" sz="3600" dirty="0" smtClean="0"/>
              <a:t>Our Design Team!</a:t>
            </a: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304800"/>
            <a:ext cx="3352800" cy="4470400"/>
          </a:xfrm>
          <a:prstGeom prst="rect">
            <a:avLst/>
          </a:prstGeom>
        </p:spPr>
      </p:pic>
      <p:pic>
        <p:nvPicPr>
          <p:cNvPr id="1026" name="Picture 2" descr="C:\Users\pstreich\AppData\Local\Microsoft\Windows\Temporary Internet Files\Content.Outlook\2VLKN6CI\20151001_124727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246" y="2504514"/>
            <a:ext cx="4812553" cy="36094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5246" y="6139934"/>
            <a:ext cx="8241554" cy="369332"/>
          </a:xfrm>
          <a:prstGeom prst="rect">
            <a:avLst/>
          </a:prstGeom>
          <a:noFill/>
        </p:spPr>
        <p:txBody>
          <a:bodyPr wrap="square" rtlCol="0">
            <a:spAutoFit/>
          </a:bodyPr>
          <a:lstStyle/>
          <a:p>
            <a:r>
              <a:rPr lang="en-US" dirty="0" smtClean="0"/>
              <a:t>Pam, Teresa, Troy and Blythe </a:t>
            </a:r>
            <a:endParaRPr lang="en-US" dirty="0"/>
          </a:p>
        </p:txBody>
      </p:sp>
    </p:spTree>
    <p:extLst>
      <p:ext uri="{BB962C8B-B14F-4D97-AF65-F5344CB8AC3E}">
        <p14:creationId xmlns:p14="http://schemas.microsoft.com/office/powerpoint/2010/main" val="16348417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400" u="sng" dirty="0" smtClean="0">
                <a:solidFill>
                  <a:schemeClr val="accent5"/>
                </a:solidFill>
              </a:rPr>
              <a:t>Who, What, Where:  </a:t>
            </a:r>
            <a:r>
              <a:rPr lang="en-US" sz="2400" dirty="0" smtClean="0"/>
              <a:t>Punxsutawney Memorial Library, Invited 10 out of school youth – 2 attended!  YEAH!</a:t>
            </a:r>
          </a:p>
          <a:p>
            <a:r>
              <a:rPr lang="en-US" sz="2400" u="sng" dirty="0" smtClean="0">
                <a:solidFill>
                  <a:schemeClr val="accent5"/>
                </a:solidFill>
              </a:rPr>
              <a:t>The Good </a:t>
            </a:r>
            <a:r>
              <a:rPr lang="en-US" sz="2400" dirty="0" smtClean="0"/>
              <a:t>– Sharing of information, how to get a photo ID;</a:t>
            </a:r>
          </a:p>
          <a:p>
            <a:pPr marL="0" indent="0">
              <a:buNone/>
            </a:pPr>
            <a:r>
              <a:rPr lang="en-US" sz="2400" dirty="0" smtClean="0"/>
              <a:t>    they were excited when I asked them “what they wanted”!; </a:t>
            </a:r>
          </a:p>
          <a:p>
            <a:pPr marL="0" indent="0">
              <a:buNone/>
            </a:pPr>
            <a:r>
              <a:rPr lang="en-US" sz="2400" dirty="0" smtClean="0"/>
              <a:t>    meeting with other young adults/ learning other services </a:t>
            </a:r>
          </a:p>
          <a:p>
            <a:pPr marL="0" indent="0">
              <a:buNone/>
            </a:pPr>
            <a:r>
              <a:rPr lang="en-US" sz="2400" dirty="0" smtClean="0"/>
              <a:t>    such as banking and healthcare information.</a:t>
            </a:r>
          </a:p>
          <a:p>
            <a:r>
              <a:rPr lang="en-US" sz="2400" u="sng" dirty="0" smtClean="0">
                <a:solidFill>
                  <a:schemeClr val="accent5"/>
                </a:solidFill>
              </a:rPr>
              <a:t>The Bad </a:t>
            </a:r>
            <a:r>
              <a:rPr lang="en-US" sz="2400" dirty="0" smtClean="0"/>
              <a:t>– not too many attended; having event on a Mon. or Tues may be better; having guest speakers or business owners participate; offer food! And make phone calls the day before as a reminder!</a:t>
            </a:r>
          </a:p>
          <a:p>
            <a:r>
              <a:rPr lang="en-US" sz="2400" u="sng" dirty="0" smtClean="0">
                <a:solidFill>
                  <a:schemeClr val="accent5"/>
                </a:solidFill>
              </a:rPr>
              <a:t>The Unexpected? </a:t>
            </a:r>
            <a:r>
              <a:rPr lang="en-US" sz="2400" dirty="0" smtClean="0"/>
              <a:t>– both youth were eager to give suggestions! And both are committed to volunteering at upcoming community events.  </a:t>
            </a:r>
          </a:p>
          <a:p>
            <a:endParaRPr lang="en-US" dirty="0"/>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Connection Café – Testing our Prototype</a:t>
            </a:r>
            <a:endParaRPr lang="en-US" dirty="0"/>
          </a:p>
        </p:txBody>
      </p:sp>
      <p:pic>
        <p:nvPicPr>
          <p:cNvPr id="2050" name="Picture 2" descr="C:\Users\pstreich\AppData\Local\Microsoft\Windows\Temporary Internet Files\Content.IE5\ZDI3FCXW\original_smiley_fac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1701" y="1827571"/>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pstreich\AppData\Local\Microsoft\Windows\Temporary Internet Files\Content.IE5\ASCOMH0V\VolunteersNeeded[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5600339"/>
            <a:ext cx="975392" cy="109243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pstreich\AppData\Local\Microsoft\Windows\Temporary Internet Files\Content.IE5\DXUCI93S\cell_phone_2_line_art[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094848"/>
            <a:ext cx="838202" cy="76809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pstreich\AppData\Local\Microsoft\Windows\Temporary Internet Files\Content.IE5\DXUCI93S\gratitude-flag[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80723" y="2208571"/>
            <a:ext cx="81915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021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8000" y="1524000"/>
            <a:ext cx="8128000" cy="4572000"/>
          </a:xfrm>
        </p:spPr>
      </p:pic>
      <p:sp>
        <p:nvSpPr>
          <p:cNvPr id="3" name="Title 2"/>
          <p:cNvSpPr>
            <a:spLocks noGrp="1"/>
          </p:cNvSpPr>
          <p:nvPr>
            <p:ph type="title"/>
          </p:nvPr>
        </p:nvSpPr>
        <p:spPr/>
        <p:txBody>
          <a:bodyPr>
            <a:normAutofit fontScale="90000"/>
          </a:bodyPr>
          <a:lstStyle/>
          <a:p>
            <a:pPr algn="ctr"/>
            <a:r>
              <a:rPr lang="en-US" dirty="0" smtClean="0"/>
              <a:t>Connection Café </a:t>
            </a:r>
            <a:br>
              <a:rPr lang="en-US" dirty="0" smtClean="0"/>
            </a:br>
            <a:r>
              <a:rPr lang="en-US" dirty="0" smtClean="0"/>
              <a:t>Jefferson County– October 1, 2015</a:t>
            </a:r>
            <a:endParaRPr lang="en-US" dirty="0"/>
          </a:p>
        </p:txBody>
      </p:sp>
    </p:spTree>
    <p:extLst>
      <p:ext uri="{BB962C8B-B14F-4D97-AF65-F5344CB8AC3E}">
        <p14:creationId xmlns:p14="http://schemas.microsoft.com/office/powerpoint/2010/main" val="2167465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Connection Café </a:t>
            </a:r>
            <a:br>
              <a:rPr lang="en-US" dirty="0" smtClean="0"/>
            </a:br>
            <a:r>
              <a:rPr lang="en-US" dirty="0" smtClean="0"/>
              <a:t>McKean County October 2, 2015</a:t>
            </a:r>
            <a:endParaRPr lang="en-US" dirty="0"/>
          </a:p>
        </p:txBody>
      </p:sp>
      <p:pic>
        <p:nvPicPr>
          <p:cNvPr id="4" name="Content Placeholder 3" descr="C:\Users\trjohnson\AppData\Local\Microsoft\Windows\Temporary Internet Files\Content.Outlook\P1WI9VUI\IMG_0015.JPG"/>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57200" y="1752600"/>
            <a:ext cx="4059238" cy="3044428"/>
          </a:xfrm>
          <a:prstGeom prst="rect">
            <a:avLst/>
          </a:prstGeom>
          <a:noFill/>
          <a:ln>
            <a:noFill/>
          </a:ln>
        </p:spPr>
      </p:pic>
      <p:sp>
        <p:nvSpPr>
          <p:cNvPr id="5" name="Content Placeholder 4"/>
          <p:cNvSpPr>
            <a:spLocks noGrp="1"/>
          </p:cNvSpPr>
          <p:nvPr>
            <p:ph sz="half" idx="2"/>
          </p:nvPr>
        </p:nvSpPr>
        <p:spPr/>
        <p:txBody>
          <a:bodyPr>
            <a:normAutofit fontScale="77500" lnSpcReduction="20000"/>
          </a:bodyPr>
          <a:lstStyle/>
          <a:p>
            <a:r>
              <a:rPr lang="en-US" dirty="0" smtClean="0"/>
              <a:t>4 Young Adults and a baby attended!</a:t>
            </a:r>
          </a:p>
          <a:p>
            <a:r>
              <a:rPr lang="en-US" dirty="0" smtClean="0"/>
              <a:t>Provided hot chocolate, coffee and homemade cake.</a:t>
            </a:r>
          </a:p>
          <a:p>
            <a:r>
              <a:rPr lang="en-US" dirty="0" smtClean="0"/>
              <a:t>Discussed jobs, applications, update on the work experience 2 are currently participating in through WIOA!</a:t>
            </a:r>
          </a:p>
          <a:p>
            <a:r>
              <a:rPr lang="en-US" dirty="0" smtClean="0"/>
              <a:t>Had fun sharing experiencing and catching up.</a:t>
            </a:r>
          </a:p>
          <a:p>
            <a:r>
              <a:rPr lang="en-US" dirty="0" smtClean="0"/>
              <a:t>Relationship building!  </a:t>
            </a:r>
          </a:p>
          <a:p>
            <a:r>
              <a:rPr lang="en-US" dirty="0" smtClean="0"/>
              <a:t>Will be held weekly</a:t>
            </a:r>
          </a:p>
          <a:p>
            <a:r>
              <a:rPr lang="en-US" dirty="0" smtClean="0"/>
              <a:t>All in attendance committed to coming back and were encouraged to bring a friend!  </a:t>
            </a:r>
            <a:endParaRPr lang="en-US" dirty="0"/>
          </a:p>
        </p:txBody>
      </p:sp>
    </p:spTree>
    <p:extLst>
      <p:ext uri="{BB962C8B-B14F-4D97-AF65-F5344CB8AC3E}">
        <p14:creationId xmlns:p14="http://schemas.microsoft.com/office/powerpoint/2010/main" val="355308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smtClean="0">
                <a:solidFill>
                  <a:schemeClr val="tx2"/>
                </a:solidFill>
              </a:rPr>
              <a:t>We will continue to prototype, test and improve the </a:t>
            </a:r>
            <a:r>
              <a:rPr lang="en-US" b="1" u="sng" dirty="0" smtClean="0">
                <a:solidFill>
                  <a:schemeClr val="tx2"/>
                </a:solidFill>
              </a:rPr>
              <a:t>Marketing Pamphlet</a:t>
            </a:r>
            <a:r>
              <a:rPr lang="en-US" dirty="0" smtClean="0">
                <a:solidFill>
                  <a:schemeClr val="tx2"/>
                </a:solidFill>
              </a:rPr>
              <a:t> and the </a:t>
            </a:r>
            <a:r>
              <a:rPr lang="en-US" b="1" u="sng" dirty="0" smtClean="0">
                <a:solidFill>
                  <a:schemeClr val="tx2"/>
                </a:solidFill>
              </a:rPr>
              <a:t>Connection Café </a:t>
            </a:r>
          </a:p>
          <a:p>
            <a:r>
              <a:rPr lang="en-US" dirty="0" smtClean="0">
                <a:solidFill>
                  <a:schemeClr val="tx2"/>
                </a:solidFill>
              </a:rPr>
              <a:t>We will continuously improve the ideas with continued, consistent feedback.  </a:t>
            </a:r>
          </a:p>
          <a:p>
            <a:r>
              <a:rPr lang="en-US" dirty="0" smtClean="0">
                <a:solidFill>
                  <a:schemeClr val="tx2"/>
                </a:solidFill>
              </a:rPr>
              <a:t>The Connection Café as it develops can address many of the other ideas developed during this process:</a:t>
            </a:r>
          </a:p>
          <a:p>
            <a:pPr lvl="1"/>
            <a:r>
              <a:rPr lang="en-US" dirty="0" smtClean="0"/>
              <a:t>Addresses transportation issues as we can take the program to the youth and can be moved to different locations.  </a:t>
            </a:r>
          </a:p>
          <a:p>
            <a:pPr lvl="1"/>
            <a:r>
              <a:rPr lang="en-US" dirty="0" smtClean="0"/>
              <a:t>Provides a peer support network for the youth.</a:t>
            </a:r>
          </a:p>
          <a:p>
            <a:pPr lvl="1"/>
            <a:r>
              <a:rPr lang="en-US" dirty="0" smtClean="0"/>
              <a:t>Hands on learning activities can take place during the meetings.</a:t>
            </a:r>
          </a:p>
          <a:p>
            <a:pPr lvl="1"/>
            <a:r>
              <a:rPr lang="en-US" dirty="0" smtClean="0"/>
              <a:t>Connections to employers  / mentors as guest speakers will be made.</a:t>
            </a:r>
          </a:p>
          <a:p>
            <a:pPr lvl="1"/>
            <a:r>
              <a:rPr lang="en-US" dirty="0" smtClean="0"/>
              <a:t>Community involvement activities can be planned. </a:t>
            </a:r>
          </a:p>
          <a:p>
            <a:pPr lvl="1"/>
            <a:r>
              <a:rPr lang="en-US" dirty="0" smtClean="0"/>
              <a:t>Provides the foundation for WIOA youth programs </a:t>
            </a:r>
          </a:p>
          <a:p>
            <a:pPr lvl="1"/>
            <a:endParaRPr lang="en-US" dirty="0" smtClean="0"/>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Our solution</a:t>
            </a:r>
            <a:endParaRPr lang="en-US" dirty="0"/>
          </a:p>
        </p:txBody>
      </p:sp>
    </p:spTree>
    <p:extLst>
      <p:ext uri="{BB962C8B-B14F-4D97-AF65-F5344CB8AC3E}">
        <p14:creationId xmlns:p14="http://schemas.microsoft.com/office/powerpoint/2010/main" val="31030528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Result…	</a:t>
            </a:r>
            <a:endParaRPr lang="en-US" dirty="0"/>
          </a:p>
        </p:txBody>
      </p:sp>
      <p:sp>
        <p:nvSpPr>
          <p:cNvPr id="4" name="Content Placeholder 3"/>
          <p:cNvSpPr>
            <a:spLocks noGrp="1"/>
          </p:cNvSpPr>
          <p:nvPr>
            <p:ph sz="half" idx="1"/>
          </p:nvPr>
        </p:nvSpPr>
        <p:spPr/>
        <p:txBody>
          <a:bodyPr/>
          <a:lstStyle/>
          <a:p>
            <a:r>
              <a:rPr lang="en-US" dirty="0" smtClean="0">
                <a:solidFill>
                  <a:srgbClr val="002060"/>
                </a:solidFill>
              </a:rPr>
              <a:t>Implementing WIOA with the Customer in the Center </a:t>
            </a:r>
          </a:p>
          <a:p>
            <a:endParaRPr lang="en-US" dirty="0" smtClean="0">
              <a:solidFill>
                <a:srgbClr val="002060"/>
              </a:solidFill>
            </a:endParaRPr>
          </a:p>
          <a:p>
            <a:r>
              <a:rPr lang="en-US" dirty="0" smtClean="0">
                <a:solidFill>
                  <a:srgbClr val="002060"/>
                </a:solidFill>
              </a:rPr>
              <a:t>Services and programs for out of school youth that ENGAGE them and produce great OUTCOMES!!! </a:t>
            </a:r>
            <a:endParaRPr lang="en-US" dirty="0">
              <a:solidFill>
                <a:srgbClr val="002060"/>
              </a:solidFill>
            </a:endParaRPr>
          </a:p>
        </p:txBody>
      </p:sp>
      <p:sp>
        <p:nvSpPr>
          <p:cNvPr id="5" name="Content Placeholder 4"/>
          <p:cNvSpPr>
            <a:spLocks noGrp="1"/>
          </p:cNvSpPr>
          <p:nvPr>
            <p:ph sz="half" idx="2"/>
          </p:nvPr>
        </p:nvSpPr>
        <p:spPr/>
        <p:txBody>
          <a:bodyPr/>
          <a:lstStyle/>
          <a:p>
            <a:endParaRPr lang="en-US" dirty="0"/>
          </a:p>
        </p:txBody>
      </p:sp>
      <p:pic>
        <p:nvPicPr>
          <p:cNvPr id="1027" name="Picture 3" descr="C:\Users\pstreich\AppData\Local\Microsoft\Windows\Temporary Internet Files\Content.IE5\4J3EIH19\Vector_People_00002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600200"/>
            <a:ext cx="43434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017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Icebreaker – draw person to your right! </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09055" y="2482056"/>
            <a:ext cx="2724745" cy="3632994"/>
          </a:xfrm>
        </p:spPr>
      </p:pic>
      <p:sp>
        <p:nvSpPr>
          <p:cNvPr id="4" name="Content Placeholder 3"/>
          <p:cNvSpPr>
            <a:spLocks noGrp="1"/>
          </p:cNvSpPr>
          <p:nvPr>
            <p:ph sz="quarter" idx="4"/>
          </p:nvPr>
        </p:nvSpPr>
        <p:spPr/>
        <p:txBody>
          <a:bodyPr>
            <a:normAutofit lnSpcReduction="10000"/>
          </a:bodyPr>
          <a:lstStyle/>
          <a:p>
            <a:r>
              <a:rPr lang="en-US" dirty="0" smtClean="0"/>
              <a:t>See more success with GED program</a:t>
            </a:r>
          </a:p>
          <a:p>
            <a:r>
              <a:rPr lang="en-US" dirty="0" smtClean="0"/>
              <a:t>Develop a consistent process when serving youth.</a:t>
            </a:r>
          </a:p>
          <a:p>
            <a:r>
              <a:rPr lang="en-US" dirty="0" smtClean="0"/>
              <a:t>A Successful, fun youth program.</a:t>
            </a:r>
          </a:p>
          <a:p>
            <a:r>
              <a:rPr lang="en-US" dirty="0" smtClean="0"/>
              <a:t>Doing something different to help youth be successful.</a:t>
            </a:r>
            <a:endParaRPr lang="en-US" dirty="0"/>
          </a:p>
        </p:txBody>
      </p:sp>
      <p:sp>
        <p:nvSpPr>
          <p:cNvPr id="5" name="Title 4"/>
          <p:cNvSpPr>
            <a:spLocks noGrp="1"/>
          </p:cNvSpPr>
          <p:nvPr>
            <p:ph type="title"/>
          </p:nvPr>
        </p:nvSpPr>
        <p:spPr/>
        <p:txBody>
          <a:bodyPr/>
          <a:lstStyle/>
          <a:p>
            <a:r>
              <a:rPr lang="en-US" dirty="0" smtClean="0"/>
              <a:t>The Design Process Begins…..</a:t>
            </a:r>
            <a:endParaRPr lang="en-US" dirty="0"/>
          </a:p>
        </p:txBody>
      </p:sp>
      <p:sp>
        <p:nvSpPr>
          <p:cNvPr id="6" name="Text Placeholder 5"/>
          <p:cNvSpPr>
            <a:spLocks noGrp="1"/>
          </p:cNvSpPr>
          <p:nvPr>
            <p:ph type="body" idx="3"/>
          </p:nvPr>
        </p:nvSpPr>
        <p:spPr/>
        <p:txBody>
          <a:bodyPr/>
          <a:lstStyle/>
          <a:p>
            <a:r>
              <a:rPr lang="en-US" dirty="0" smtClean="0"/>
              <a:t>What do we hope to get out of this course!?</a:t>
            </a:r>
            <a:endParaRPr lang="en-US" dirty="0"/>
          </a:p>
        </p:txBody>
      </p:sp>
    </p:spTree>
    <p:extLst>
      <p:ext uri="{BB962C8B-B14F-4D97-AF65-F5344CB8AC3E}">
        <p14:creationId xmlns:p14="http://schemas.microsoft.com/office/powerpoint/2010/main" val="4017640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457200" y="1219200"/>
            <a:ext cx="8229600" cy="91440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r>
              <a:rPr lang="en-US" sz="2200" dirty="0" smtClean="0"/>
              <a:t>How might design programs and services for out of school youth that ENGAGES them and produces great outcomes?  </a:t>
            </a:r>
          </a:p>
        </p:txBody>
      </p:sp>
      <p:sp>
        <p:nvSpPr>
          <p:cNvPr id="2" name="Content Placeholder 1"/>
          <p:cNvSpPr>
            <a:spLocks noGrp="1"/>
          </p:cNvSpPr>
          <p:nvPr>
            <p:ph sz="half" idx="2"/>
          </p:nvPr>
        </p:nvSpPr>
        <p:spPr>
          <a:xfrm>
            <a:off x="457200" y="2133600"/>
            <a:ext cx="4038600" cy="3981928"/>
          </a:xfrm>
        </p:spPr>
        <p:txBody>
          <a:bodyPr>
            <a:normAutofit fontScale="77500" lnSpcReduction="20000"/>
          </a:bodyPr>
          <a:lstStyle/>
          <a:p>
            <a:pPr lvl="1"/>
            <a:r>
              <a:rPr lang="en-US" dirty="0" smtClean="0"/>
              <a:t>Paperwork process difficult</a:t>
            </a:r>
          </a:p>
          <a:p>
            <a:pPr lvl="1"/>
            <a:r>
              <a:rPr lang="en-US" dirty="0" smtClean="0"/>
              <a:t>Partners working together</a:t>
            </a:r>
          </a:p>
          <a:p>
            <a:pPr lvl="1"/>
            <a:r>
              <a:rPr lang="en-US" dirty="0" smtClean="0"/>
              <a:t>Barriers</a:t>
            </a:r>
          </a:p>
          <a:p>
            <a:pPr lvl="1"/>
            <a:r>
              <a:rPr lang="en-US" dirty="0" smtClean="0"/>
              <a:t>Integrate all partners to use CWDS.</a:t>
            </a:r>
          </a:p>
          <a:p>
            <a:pPr lvl="1"/>
            <a:r>
              <a:rPr lang="en-US" dirty="0" smtClean="0"/>
              <a:t>GED Cost – barrier</a:t>
            </a:r>
          </a:p>
          <a:p>
            <a:pPr lvl="1"/>
            <a:r>
              <a:rPr lang="en-US" dirty="0" smtClean="0"/>
              <a:t>Realistic</a:t>
            </a:r>
          </a:p>
          <a:p>
            <a:pPr lvl="1"/>
            <a:r>
              <a:rPr lang="en-US" dirty="0" smtClean="0"/>
              <a:t>Little things mean the most to youth</a:t>
            </a:r>
          </a:p>
          <a:p>
            <a:pPr lvl="1"/>
            <a:r>
              <a:rPr lang="en-US" dirty="0" smtClean="0"/>
              <a:t>Need yearly </a:t>
            </a:r>
            <a:r>
              <a:rPr lang="en-US" dirty="0" err="1" smtClean="0"/>
              <a:t>CareerLink</a:t>
            </a:r>
            <a:r>
              <a:rPr lang="en-US" dirty="0" smtClean="0"/>
              <a:t> staff development</a:t>
            </a:r>
          </a:p>
          <a:p>
            <a:pPr lvl="1"/>
            <a:r>
              <a:rPr lang="en-US" dirty="0" smtClean="0"/>
              <a:t>Want to have fun (staff and Youth!)</a:t>
            </a:r>
          </a:p>
          <a:p>
            <a:pPr lvl="1"/>
            <a:r>
              <a:rPr lang="en-US" dirty="0" smtClean="0"/>
              <a:t>Offer snacks, food and drink	</a:t>
            </a:r>
          </a:p>
        </p:txBody>
      </p:sp>
      <p:sp>
        <p:nvSpPr>
          <p:cNvPr id="10" name="Content Placeholder 9"/>
          <p:cNvSpPr>
            <a:spLocks noGrp="1"/>
          </p:cNvSpPr>
          <p:nvPr>
            <p:ph sz="quarter" idx="4"/>
          </p:nvPr>
        </p:nvSpPr>
        <p:spPr/>
        <p:txBody>
          <a:bodyPr>
            <a:normAutofit fontScale="70000" lnSpcReduction="20000"/>
          </a:bodyPr>
          <a:lstStyle/>
          <a:p>
            <a:r>
              <a:rPr lang="en-US" dirty="0" smtClean="0"/>
              <a:t>Need Cross Training</a:t>
            </a:r>
          </a:p>
          <a:p>
            <a:r>
              <a:rPr lang="en-US" dirty="0" smtClean="0"/>
              <a:t>Relationship / Connection</a:t>
            </a:r>
          </a:p>
          <a:p>
            <a:r>
              <a:rPr lang="en-US" dirty="0" smtClean="0"/>
              <a:t>Shuttle service</a:t>
            </a:r>
          </a:p>
          <a:p>
            <a:r>
              <a:rPr lang="en-US" dirty="0" smtClean="0"/>
              <a:t>Tell our story</a:t>
            </a:r>
          </a:p>
          <a:p>
            <a:r>
              <a:rPr lang="en-US" dirty="0" smtClean="0"/>
              <a:t>Team involvement</a:t>
            </a:r>
          </a:p>
          <a:p>
            <a:r>
              <a:rPr lang="en-US" dirty="0" smtClean="0"/>
              <a:t>$ for Supportive services</a:t>
            </a:r>
          </a:p>
          <a:p>
            <a:r>
              <a:rPr lang="en-US" dirty="0" smtClean="0"/>
              <a:t>Positive feedback </a:t>
            </a:r>
          </a:p>
          <a:p>
            <a:r>
              <a:rPr lang="en-US" dirty="0" smtClean="0"/>
              <a:t>Non-traditional hours</a:t>
            </a:r>
          </a:p>
          <a:p>
            <a:r>
              <a:rPr lang="en-US" dirty="0" smtClean="0"/>
              <a:t>Communication across </a:t>
            </a:r>
            <a:r>
              <a:rPr lang="en-US" dirty="0" err="1" smtClean="0"/>
              <a:t>CareerLink</a:t>
            </a:r>
            <a:r>
              <a:rPr lang="en-US" dirty="0" smtClean="0"/>
              <a:t> partners needs improved</a:t>
            </a:r>
          </a:p>
          <a:p>
            <a:r>
              <a:rPr lang="en-US" dirty="0" smtClean="0"/>
              <a:t>Employer engagement is key</a:t>
            </a:r>
          </a:p>
          <a:p>
            <a:r>
              <a:rPr lang="en-US" dirty="0" smtClean="0"/>
              <a:t>Counselor must have knowledge and offer support</a:t>
            </a:r>
          </a:p>
          <a:p>
            <a:endParaRPr lang="en-US" dirty="0"/>
          </a:p>
        </p:txBody>
      </p:sp>
      <p:sp>
        <p:nvSpPr>
          <p:cNvPr id="11" name="Title 10"/>
          <p:cNvSpPr>
            <a:spLocks noGrp="1"/>
          </p:cNvSpPr>
          <p:nvPr>
            <p:ph type="title"/>
          </p:nvPr>
        </p:nvSpPr>
        <p:spPr/>
        <p:txBody>
          <a:bodyPr>
            <a:normAutofit/>
          </a:bodyPr>
          <a:lstStyle/>
          <a:p>
            <a:r>
              <a:rPr lang="en-US" dirty="0" smtClean="0"/>
              <a:t>Initial Brainstorming Session</a:t>
            </a:r>
            <a:endParaRPr lang="en-US" dirty="0"/>
          </a:p>
        </p:txBody>
      </p:sp>
    </p:spTree>
    <p:extLst>
      <p:ext uri="{BB962C8B-B14F-4D97-AF65-F5344CB8AC3E}">
        <p14:creationId xmlns:p14="http://schemas.microsoft.com/office/powerpoint/2010/main" val="1848140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Workshop 2: Choosing our Design Challenge	</a:t>
            </a:r>
            <a:endParaRPr lang="en-US" dirty="0"/>
          </a:p>
        </p:txBody>
      </p:sp>
      <p:sp>
        <p:nvSpPr>
          <p:cNvPr id="3" name="Content Placeholder 2"/>
          <p:cNvSpPr>
            <a:spLocks noGrp="1"/>
          </p:cNvSpPr>
          <p:nvPr>
            <p:ph sz="half" idx="1"/>
          </p:nvPr>
        </p:nvSpPr>
        <p:spPr/>
        <p:txBody>
          <a:bodyPr>
            <a:normAutofit/>
          </a:bodyPr>
          <a:lstStyle/>
          <a:p>
            <a:endParaRPr lang="en-US" dirty="0" smtClean="0"/>
          </a:p>
          <a:p>
            <a:r>
              <a:rPr lang="en-US" dirty="0" smtClean="0">
                <a:solidFill>
                  <a:schemeClr val="tx2"/>
                </a:solidFill>
              </a:rPr>
              <a:t>Design services and programs  for  out of school youth that will ENGAGE them and produce great outcomes! </a:t>
            </a:r>
          </a:p>
        </p:txBody>
      </p:sp>
      <p:pic>
        <p:nvPicPr>
          <p:cNvPr id="13" name="Picture 2" descr="C:\Users\pstreich\AppData\Local\Microsoft\Windows\Temporary Internet Files\Content.IE5\ASCOMH0V\300-cc-library010003148[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800600" y="21336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537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smtClean="0"/>
              <a:t>Transportation </a:t>
            </a:r>
            <a:r>
              <a:rPr lang="en-US" dirty="0"/>
              <a:t>options are limited for this population</a:t>
            </a:r>
          </a:p>
          <a:p>
            <a:pPr lvl="1"/>
            <a:r>
              <a:rPr lang="en-US" dirty="0"/>
              <a:t>Services are often provided in a sterile environment</a:t>
            </a:r>
          </a:p>
          <a:p>
            <a:pPr lvl="1"/>
            <a:r>
              <a:rPr lang="en-US" dirty="0"/>
              <a:t>Once immediate needs of young adults are met they don’t come back</a:t>
            </a:r>
          </a:p>
          <a:p>
            <a:pPr lvl="1"/>
            <a:r>
              <a:rPr lang="en-US" dirty="0"/>
              <a:t>No food or money to buy food / lunch</a:t>
            </a:r>
          </a:p>
          <a:p>
            <a:pPr lvl="1"/>
            <a:r>
              <a:rPr lang="en-US" dirty="0"/>
              <a:t>Lack of program structure</a:t>
            </a:r>
          </a:p>
          <a:p>
            <a:pPr lvl="1"/>
            <a:r>
              <a:rPr lang="en-US" dirty="0"/>
              <a:t>Too many hurdles to get to the appropriate staff</a:t>
            </a:r>
          </a:p>
          <a:p>
            <a:pPr lvl="1"/>
            <a:r>
              <a:rPr lang="en-US" dirty="0"/>
              <a:t>Bureaucracy</a:t>
            </a:r>
          </a:p>
          <a:p>
            <a:pPr lvl="1"/>
            <a:r>
              <a:rPr lang="en-US" dirty="0"/>
              <a:t> Youth do not know what they </a:t>
            </a:r>
            <a:r>
              <a:rPr lang="en-US" dirty="0" smtClean="0"/>
              <a:t>need</a:t>
            </a:r>
          </a:p>
          <a:p>
            <a:pPr lvl="1"/>
            <a:r>
              <a:rPr lang="en-US" dirty="0" smtClean="0"/>
              <a:t>Lack of positive support network</a:t>
            </a:r>
            <a:endParaRPr lang="en-US" dirty="0"/>
          </a:p>
          <a:p>
            <a:endParaRPr lang="en-US" dirty="0"/>
          </a:p>
        </p:txBody>
      </p:sp>
      <p:sp>
        <p:nvSpPr>
          <p:cNvPr id="3" name="Title 2"/>
          <p:cNvSpPr>
            <a:spLocks noGrp="1"/>
          </p:cNvSpPr>
          <p:nvPr>
            <p:ph type="title"/>
          </p:nvPr>
        </p:nvSpPr>
        <p:spPr/>
        <p:txBody>
          <a:bodyPr/>
          <a:lstStyle/>
          <a:p>
            <a:r>
              <a:rPr lang="en-US" dirty="0" smtClean="0"/>
              <a:t>What We Know…</a:t>
            </a:r>
            <a:endParaRPr lang="en-US" dirty="0"/>
          </a:p>
        </p:txBody>
      </p:sp>
    </p:spTree>
    <p:extLst>
      <p:ext uri="{BB962C8B-B14F-4D97-AF65-F5344CB8AC3E}">
        <p14:creationId xmlns:p14="http://schemas.microsoft.com/office/powerpoint/2010/main" val="568558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tx2"/>
                </a:solidFill>
              </a:rPr>
              <a:t>All of the barriers youth are facing</a:t>
            </a:r>
          </a:p>
          <a:p>
            <a:r>
              <a:rPr lang="en-US" dirty="0" smtClean="0">
                <a:solidFill>
                  <a:schemeClr val="tx2"/>
                </a:solidFill>
              </a:rPr>
              <a:t>What makes them tick / excites them / brings them back</a:t>
            </a:r>
          </a:p>
          <a:p>
            <a:r>
              <a:rPr lang="en-US" dirty="0" smtClean="0">
                <a:solidFill>
                  <a:schemeClr val="tx2"/>
                </a:solidFill>
              </a:rPr>
              <a:t>Life experiences / exposure to careers </a:t>
            </a:r>
          </a:p>
          <a:p>
            <a:r>
              <a:rPr lang="en-US" dirty="0" smtClean="0">
                <a:solidFill>
                  <a:schemeClr val="tx2"/>
                </a:solidFill>
              </a:rPr>
              <a:t>Dynamics of living arrangements – sleep / running water / laundry – no access</a:t>
            </a:r>
          </a:p>
          <a:p>
            <a:r>
              <a:rPr lang="en-US" dirty="0" smtClean="0">
                <a:solidFill>
                  <a:schemeClr val="tx2"/>
                </a:solidFill>
              </a:rPr>
              <a:t>Physical health / mental health</a:t>
            </a:r>
          </a:p>
          <a:p>
            <a:r>
              <a:rPr lang="en-US" dirty="0" smtClean="0">
                <a:solidFill>
                  <a:schemeClr val="tx2"/>
                </a:solidFill>
              </a:rPr>
              <a:t>How do they manage their money</a:t>
            </a:r>
          </a:p>
          <a:p>
            <a:endParaRPr lang="en-US" dirty="0"/>
          </a:p>
        </p:txBody>
      </p:sp>
      <p:sp>
        <p:nvSpPr>
          <p:cNvPr id="3" name="Title 2"/>
          <p:cNvSpPr>
            <a:spLocks noGrp="1"/>
          </p:cNvSpPr>
          <p:nvPr>
            <p:ph type="title"/>
          </p:nvPr>
        </p:nvSpPr>
        <p:spPr/>
        <p:txBody>
          <a:bodyPr/>
          <a:lstStyle/>
          <a:p>
            <a:r>
              <a:rPr lang="en-US" dirty="0" smtClean="0"/>
              <a:t>What we don’t know…</a:t>
            </a:r>
            <a:endParaRPr lang="en-US" dirty="0"/>
          </a:p>
        </p:txBody>
      </p:sp>
    </p:spTree>
    <p:extLst>
      <p:ext uri="{BB962C8B-B14F-4D97-AF65-F5344CB8AC3E}">
        <p14:creationId xmlns:p14="http://schemas.microsoft.com/office/powerpoint/2010/main" val="2311978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tx2"/>
                </a:solidFill>
              </a:rPr>
              <a:t>Out of school youth – aged 16-24 disconnected from education and workforce.  </a:t>
            </a:r>
          </a:p>
          <a:p>
            <a:r>
              <a:rPr lang="en-US" dirty="0" smtClean="0">
                <a:solidFill>
                  <a:schemeClr val="tx2"/>
                </a:solidFill>
              </a:rPr>
              <a:t>Agencies / representatives who serve youth with barriers</a:t>
            </a:r>
          </a:p>
          <a:p>
            <a:r>
              <a:rPr lang="en-US" dirty="0" smtClean="0">
                <a:solidFill>
                  <a:schemeClr val="tx2"/>
                </a:solidFill>
              </a:rPr>
              <a:t>Parents / guardians / grandparents</a:t>
            </a:r>
          </a:p>
          <a:p>
            <a:r>
              <a:rPr lang="en-US" dirty="0" smtClean="0">
                <a:solidFill>
                  <a:schemeClr val="tx2"/>
                </a:solidFill>
              </a:rPr>
              <a:t>Significant others</a:t>
            </a:r>
          </a:p>
          <a:p>
            <a:r>
              <a:rPr lang="en-US" dirty="0" smtClean="0">
                <a:solidFill>
                  <a:schemeClr val="tx2"/>
                </a:solidFill>
              </a:rPr>
              <a:t>Co-workers</a:t>
            </a:r>
          </a:p>
          <a:p>
            <a:r>
              <a:rPr lang="en-US" dirty="0" smtClean="0">
                <a:solidFill>
                  <a:schemeClr val="tx2"/>
                </a:solidFill>
              </a:rPr>
              <a:t>Peers</a:t>
            </a:r>
          </a:p>
          <a:p>
            <a:r>
              <a:rPr lang="en-US" dirty="0" smtClean="0">
                <a:solidFill>
                  <a:schemeClr val="tx2"/>
                </a:solidFill>
              </a:rPr>
              <a:t>Neighbors</a:t>
            </a:r>
          </a:p>
        </p:txBody>
      </p:sp>
      <p:sp>
        <p:nvSpPr>
          <p:cNvPr id="3" name="Title 2"/>
          <p:cNvSpPr>
            <a:spLocks noGrp="1"/>
          </p:cNvSpPr>
          <p:nvPr>
            <p:ph type="title"/>
          </p:nvPr>
        </p:nvSpPr>
        <p:spPr/>
        <p:txBody>
          <a:bodyPr/>
          <a:lstStyle/>
          <a:p>
            <a:r>
              <a:rPr lang="en-US" dirty="0" smtClean="0"/>
              <a:t>Define Our Audience…</a:t>
            </a:r>
            <a:endParaRPr lang="en-US" dirty="0"/>
          </a:p>
        </p:txBody>
      </p:sp>
    </p:spTree>
    <p:extLst>
      <p:ext uri="{BB962C8B-B14F-4D97-AF65-F5344CB8AC3E}">
        <p14:creationId xmlns:p14="http://schemas.microsoft.com/office/powerpoint/2010/main" val="17040372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602</TotalTime>
  <Words>1572</Words>
  <Application>Microsoft Office PowerPoint</Application>
  <PresentationFormat>On-screen Show (4:3)</PresentationFormat>
  <Paragraphs>239</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Calibri</vt:lpstr>
      <vt:lpstr>Constantia</vt:lpstr>
      <vt:lpstr>Wingdings</vt:lpstr>
      <vt:lpstr>Wingdings 2</vt:lpstr>
      <vt:lpstr>Paper</vt:lpstr>
      <vt:lpstr>North Central   Our Youth Our Future</vt:lpstr>
      <vt:lpstr>North Central Pennsylvania </vt:lpstr>
      <vt:lpstr>Workshop 1 – The  Design Process Begins – Our Design Team!</vt:lpstr>
      <vt:lpstr>The Design Process Begins…..</vt:lpstr>
      <vt:lpstr>Initial Brainstorming Session</vt:lpstr>
      <vt:lpstr>Workshop 2: Choosing our Design Challenge </vt:lpstr>
      <vt:lpstr>What We Know…</vt:lpstr>
      <vt:lpstr>What we don’t know…</vt:lpstr>
      <vt:lpstr>Define Our Audience…</vt:lpstr>
      <vt:lpstr>Experts to speak to…. </vt:lpstr>
      <vt:lpstr>Immersion Locations….</vt:lpstr>
      <vt:lpstr>Analogous Inspiration….</vt:lpstr>
      <vt:lpstr>Interviews and Research - Highlights</vt:lpstr>
      <vt:lpstr>Workshop 3: Sharing Stories and Insights</vt:lpstr>
      <vt:lpstr>Learnings</vt:lpstr>
      <vt:lpstr>Themes</vt:lpstr>
      <vt:lpstr>Insights</vt:lpstr>
      <vt:lpstr>How Might We Questions</vt:lpstr>
      <vt:lpstr>Ideas</vt:lpstr>
      <vt:lpstr>Workshop 4– Part 1 –  Ideation!  Via Technology!</vt:lpstr>
      <vt:lpstr>Workshop 4 – Part 1</vt:lpstr>
      <vt:lpstr>Blythe’s Story Board Idea – Invite a Friend</vt:lpstr>
      <vt:lpstr>Teresa’s Storyboard Idea – Connection Café </vt:lpstr>
      <vt:lpstr>Troy’s Storyboard Idea:  Marketing Pamphlet</vt:lpstr>
      <vt:lpstr>Pam’s Storyboard Idea:  Satellite Meeting Locations</vt:lpstr>
      <vt:lpstr>Deciding what to prototype: Time to Vote</vt:lpstr>
      <vt:lpstr>Test and Get Feedback </vt:lpstr>
      <vt:lpstr>Testing and feedback continued…</vt:lpstr>
      <vt:lpstr>Brochure / Pamphlet </vt:lpstr>
      <vt:lpstr>Connection Café – Testing our Prototype</vt:lpstr>
      <vt:lpstr>Connection Café  Jefferson County– October 1, 2015</vt:lpstr>
      <vt:lpstr>Connection Café  McKean County October 2, 2015</vt:lpstr>
      <vt:lpstr>Our solution</vt:lpstr>
      <vt:lpstr>The Result…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Central  Our Future Our Youth</dc:title>
  <dc:creator>pstreich</dc:creator>
  <cp:lastModifiedBy>Eric Rooney</cp:lastModifiedBy>
  <cp:revision>44</cp:revision>
  <cp:lastPrinted>2015-10-06T18:53:50Z</cp:lastPrinted>
  <dcterms:created xsi:type="dcterms:W3CDTF">2015-09-30T17:49:04Z</dcterms:created>
  <dcterms:modified xsi:type="dcterms:W3CDTF">2015-10-20T13:31:27Z</dcterms:modified>
</cp:coreProperties>
</file>