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Lst>
  <p:notesMasterIdLst>
    <p:notesMasterId r:id="rId76"/>
  </p:notesMasterIdLst>
  <p:sldIdLst>
    <p:sldId id="256" r:id="rId2"/>
    <p:sldId id="259" r:id="rId3"/>
    <p:sldId id="367" r:id="rId4"/>
    <p:sldId id="264" r:id="rId5"/>
    <p:sldId id="266"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69" r:id="rId27"/>
    <p:sldId id="321" r:id="rId28"/>
    <p:sldId id="323" r:id="rId29"/>
    <p:sldId id="370"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71" r:id="rId51"/>
    <p:sldId id="366" r:id="rId52"/>
    <p:sldId id="368"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279" r:id="rId72"/>
    <p:sldId id="281" r:id="rId73"/>
    <p:sldId id="283" r:id="rId74"/>
    <p:sldId id="262" r:id="rId75"/>
  </p:sldIdLst>
  <p:sldSz cx="9144000" cy="6858000" type="screen4x3"/>
  <p:notesSz cx="7010400" cy="92964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474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5290" autoAdjust="0"/>
  </p:normalViewPr>
  <p:slideViewPr>
    <p:cSldViewPr>
      <p:cViewPr>
        <p:scale>
          <a:sx n="60" d="100"/>
          <a:sy n="60" d="100"/>
        </p:scale>
        <p:origin x="-1650"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830"/>
    </p:cViewPr>
  </p:sorterViewPr>
  <p:notesViewPr>
    <p:cSldViewPr>
      <p:cViewPr varScale="1">
        <p:scale>
          <a:sx n="81" d="100"/>
          <a:sy n="81" d="100"/>
        </p:scale>
        <p:origin x="-19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dirty="0" smtClean="0">
              <a:solidFill>
                <a:srgbClr val="C00000"/>
              </a:solidFill>
              <a:latin typeface="Arial" pitchFamily="34" charset="0"/>
              <a:cs typeface="Arial" pitchFamily="34" charset="0"/>
            </a:rPr>
            <a:t>(What is your level of experience with the DOL YouthBuild Community of Practice)</a:t>
          </a:r>
        </a:p>
        <a:p>
          <a:r>
            <a:rPr lang="en-US" sz="1700" dirty="0" smtClean="0">
              <a:solidFill>
                <a:srgbClr val="C00000"/>
              </a:solidFill>
              <a:latin typeface="Arial" pitchFamily="34" charset="0"/>
              <a:cs typeface="Arial" pitchFamily="34" charset="0"/>
            </a:rPr>
            <a:t>Choose the answer that best reflects you (or your group): You can choose more than one.</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08A0D36-C0A7-442C-9905-63E713614C59}">
      <dgm:prSet phldrT="[Text]" custT="1"/>
      <dgm:spPr/>
      <dgm:t>
        <a:bodyPr/>
        <a:lstStyle/>
        <a:p>
          <a:pPr algn="l"/>
          <a:r>
            <a:rPr lang="en-US" sz="2400" dirty="0" smtClean="0">
              <a:latin typeface="Arial" pitchFamily="34" charset="0"/>
              <a:cs typeface="Arial" pitchFamily="34" charset="0"/>
            </a:rPr>
            <a:t> I used the CoP when it was located on the iCohere platform. 	</a:t>
          </a:r>
          <a:endParaRPr lang="en-US" sz="2400" dirty="0">
            <a:latin typeface="Arial" pitchFamily="34" charset="0"/>
            <a:cs typeface="Arial" pitchFamily="34" charset="0"/>
          </a:endParaRPr>
        </a:p>
      </dgm:t>
    </dgm:pt>
    <dgm:pt modelId="{9A146820-8DA6-4ECD-AE57-ED6243E50C27}" type="parTrans" cxnId="{A02DC7C4-BBB7-4222-8C5A-D982657E1BBA}">
      <dgm:prSet/>
      <dgm:spPr/>
      <dgm:t>
        <a:bodyPr/>
        <a:lstStyle/>
        <a:p>
          <a:endParaRPr lang="en-US"/>
        </a:p>
      </dgm:t>
    </dgm:pt>
    <dgm:pt modelId="{1171BF9A-2151-4491-A45E-D0B29CD518EC}" type="sibTrans" cxnId="{A02DC7C4-BBB7-4222-8C5A-D982657E1BBA}">
      <dgm:prSet/>
      <dgm:spPr/>
      <dgm:t>
        <a:bodyPr/>
        <a:lstStyle/>
        <a:p>
          <a:endParaRPr lang="en-US"/>
        </a:p>
      </dgm:t>
    </dgm:pt>
    <dgm:pt modelId="{FA4617A2-F5A0-4CDB-80B2-28D94CF6BFEF}">
      <dgm:prSet phldrT="[Text]" custT="1"/>
      <dgm:spPr/>
      <dgm:t>
        <a:bodyPr/>
        <a:lstStyle/>
        <a:p>
          <a:pPr algn="l"/>
          <a:r>
            <a:rPr lang="en-US" sz="2400" dirty="0" smtClean="0">
              <a:latin typeface="Arial" pitchFamily="34" charset="0"/>
              <a:cs typeface="Arial" pitchFamily="34" charset="0"/>
            </a:rPr>
            <a:t>I knew about the CoP, but never logged on.</a:t>
          </a:r>
        </a:p>
      </dgm:t>
    </dgm:pt>
    <dgm:pt modelId="{5D672F48-C686-42A1-90B0-6E6019215D06}" type="parTrans" cxnId="{CBF60DA1-D24B-4FA9-8C38-602105A15A4A}">
      <dgm:prSet/>
      <dgm:spPr/>
      <dgm:t>
        <a:bodyPr/>
        <a:lstStyle/>
        <a:p>
          <a:endParaRPr lang="en-US"/>
        </a:p>
      </dgm:t>
    </dgm:pt>
    <dgm:pt modelId="{063D6C3C-40E9-4AD9-9F7C-03C9E3EA2277}" type="sibTrans" cxnId="{CBF60DA1-D24B-4FA9-8C38-602105A15A4A}">
      <dgm:prSet/>
      <dgm:spPr/>
      <dgm:t>
        <a:bodyPr/>
        <a:lstStyle/>
        <a:p>
          <a:endParaRPr lang="en-US"/>
        </a:p>
      </dgm:t>
    </dgm:pt>
    <dgm:pt modelId="{C225B865-91DC-48CE-B54E-A4A61FDBC05B}">
      <dgm:prSet custT="1"/>
      <dgm:spPr/>
      <dgm:t>
        <a:bodyPr/>
        <a:lstStyle/>
        <a:p>
          <a:pPr algn="l"/>
          <a:r>
            <a:rPr lang="en-US" sz="2400" dirty="0" smtClean="0">
              <a:latin typeface="Arial" pitchFamily="34" charset="0"/>
              <a:cs typeface="Arial" pitchFamily="34" charset="0"/>
            </a:rPr>
            <a:t>I use the temporary CoP on Workforce3One.</a:t>
          </a:r>
          <a:endParaRPr lang="en-US" sz="2400" dirty="0">
            <a:latin typeface="Arial" pitchFamily="34" charset="0"/>
            <a:cs typeface="Arial" pitchFamily="34" charset="0"/>
          </a:endParaRPr>
        </a:p>
      </dgm:t>
    </dgm:pt>
    <dgm:pt modelId="{C20841D3-FCA5-4BF4-BCCB-A53821DD56EF}" type="parTrans" cxnId="{AEC21720-6F3B-4BE6-9760-9AD0D36C7A97}">
      <dgm:prSet/>
      <dgm:spPr/>
      <dgm:t>
        <a:bodyPr/>
        <a:lstStyle/>
        <a:p>
          <a:endParaRPr lang="en-US"/>
        </a:p>
      </dgm:t>
    </dgm:pt>
    <dgm:pt modelId="{2E3AD2A8-B0BC-424A-AC97-7174C9656995}" type="sibTrans" cxnId="{AEC21720-6F3B-4BE6-9760-9AD0D36C7A97}">
      <dgm:prSet/>
      <dgm:spPr/>
      <dgm:t>
        <a:bodyPr/>
        <a:lstStyle/>
        <a:p>
          <a:endParaRPr lang="en-US"/>
        </a:p>
      </dgm:t>
    </dgm:pt>
    <dgm:pt modelId="{D4D6210F-D0E0-4DC5-B856-4E03E1DD781A}">
      <dgm:prSet custT="1"/>
      <dgm:spPr/>
      <dgm:t>
        <a:bodyPr/>
        <a:lstStyle/>
        <a:p>
          <a:pPr algn="l"/>
          <a:r>
            <a:rPr lang="en-US" sz="2400" dirty="0" smtClean="0">
              <a:latin typeface="Arial" pitchFamily="34" charset="0"/>
              <a:cs typeface="Arial" pitchFamily="34" charset="0"/>
            </a:rPr>
            <a:t>What is the CoP?</a:t>
          </a:r>
          <a:endParaRPr lang="en-US" sz="2400" dirty="0">
            <a:latin typeface="Arial" pitchFamily="34" charset="0"/>
            <a:cs typeface="Arial" pitchFamily="34" charset="0"/>
          </a:endParaRPr>
        </a:p>
      </dgm:t>
    </dgm:pt>
    <dgm:pt modelId="{4AC9322A-E3B4-4FF3-92B5-3CB1E15DE40D}" type="parTrans" cxnId="{DF35F30C-0A91-4480-AA12-93B4C202C21A}">
      <dgm:prSet/>
      <dgm:spPr/>
      <dgm:t>
        <a:bodyPr/>
        <a:lstStyle/>
        <a:p>
          <a:endParaRPr lang="en-US"/>
        </a:p>
      </dgm:t>
    </dgm:pt>
    <dgm:pt modelId="{2806B764-7014-4A57-A117-132E782EB176}" type="sibTrans" cxnId="{DF35F30C-0A91-4480-AA12-93B4C202C21A}">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t>
        <a:bodyPr/>
        <a:lstStyle/>
        <a:p>
          <a:endParaRPr lang="en-US"/>
        </a:p>
      </dgm:t>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t>
        <a:bodyPr/>
        <a:lstStyle/>
        <a:p>
          <a:endParaRPr lang="en-US"/>
        </a:p>
      </dgm:t>
    </dgm:pt>
    <dgm:pt modelId="{326860F1-B8CF-451E-A26A-39B929BC3F19}" type="pres">
      <dgm:prSet presAssocID="{FC9D8059-D2E0-4C91-8D8D-A79D1FB79854}" presName="rootConnector" presStyleLbl="node1" presStyleIdx="0" presStyleCnt="1"/>
      <dgm:spPr/>
      <dgm:t>
        <a:bodyPr/>
        <a:lstStyle/>
        <a:p>
          <a:endParaRPr lang="en-US"/>
        </a:p>
      </dgm:t>
    </dgm:pt>
    <dgm:pt modelId="{2E4345B9-8324-4DBE-9681-CF7D074FAF45}" type="pres">
      <dgm:prSet presAssocID="{FC9D8059-D2E0-4C91-8D8D-A79D1FB79854}" presName="childShape" presStyleCnt="0"/>
      <dgm:spPr/>
    </dgm:pt>
    <dgm:pt modelId="{9971E873-05F1-4EAF-A9D9-BDBE047C5B80}" type="pres">
      <dgm:prSet presAssocID="{9A146820-8DA6-4ECD-AE57-ED6243E50C27}" presName="Name13" presStyleLbl="parChTrans1D2" presStyleIdx="0" presStyleCnt="4"/>
      <dgm:spPr/>
      <dgm:t>
        <a:bodyPr/>
        <a:lstStyle/>
        <a:p>
          <a:endParaRPr lang="en-US"/>
        </a:p>
      </dgm:t>
    </dgm:pt>
    <dgm:pt modelId="{B5D96E5A-A087-4E1D-BD2B-9DB04E6D5D91}" type="pres">
      <dgm:prSet presAssocID="{808A0D36-C0A7-442C-9905-63E713614C59}" presName="childText" presStyleLbl="bgAcc1" presStyleIdx="0" presStyleCnt="4" custScaleX="346341" custScaleY="135019" custLinFactNeighborX="-1341" custLinFactNeighborY="-21645">
        <dgm:presLayoutVars>
          <dgm:bulletEnabled val="1"/>
        </dgm:presLayoutVars>
      </dgm:prSet>
      <dgm:spPr/>
      <dgm:t>
        <a:bodyPr/>
        <a:lstStyle/>
        <a:p>
          <a:endParaRPr lang="en-US"/>
        </a:p>
      </dgm:t>
    </dgm:pt>
    <dgm:pt modelId="{0E92A2C9-2415-41C6-A002-7AA8880458A2}" type="pres">
      <dgm:prSet presAssocID="{5D672F48-C686-42A1-90B0-6E6019215D06}" presName="Name13" presStyleLbl="parChTrans1D2" presStyleIdx="1" presStyleCnt="4"/>
      <dgm:spPr/>
      <dgm:t>
        <a:bodyPr/>
        <a:lstStyle/>
        <a:p>
          <a:endParaRPr lang="en-US"/>
        </a:p>
      </dgm:t>
    </dgm:pt>
    <dgm:pt modelId="{F897B583-C49E-4BFF-A76D-4DE2F0BF93F9}" type="pres">
      <dgm:prSet presAssocID="{FA4617A2-F5A0-4CDB-80B2-28D94CF6BFEF}" presName="childText" presStyleLbl="bgAcc1" presStyleIdx="1" presStyleCnt="4" custScaleX="340728" custLinFactNeighborX="-1341" custLinFactNeighborY="-35640">
        <dgm:presLayoutVars>
          <dgm:bulletEnabled val="1"/>
        </dgm:presLayoutVars>
      </dgm:prSet>
      <dgm:spPr/>
      <dgm:t>
        <a:bodyPr/>
        <a:lstStyle/>
        <a:p>
          <a:endParaRPr lang="en-US"/>
        </a:p>
      </dgm:t>
    </dgm:pt>
    <dgm:pt modelId="{CCB2BCCE-F456-4E13-B265-424AF58CA483}" type="pres">
      <dgm:prSet presAssocID="{C20841D3-FCA5-4BF4-BCCB-A53821DD56EF}" presName="Name13" presStyleLbl="parChTrans1D2" presStyleIdx="2" presStyleCnt="4"/>
      <dgm:spPr/>
      <dgm:t>
        <a:bodyPr/>
        <a:lstStyle/>
        <a:p>
          <a:endParaRPr lang="en-US"/>
        </a:p>
      </dgm:t>
    </dgm:pt>
    <dgm:pt modelId="{D38648E9-4252-446B-AE4E-7A0BF6704379}" type="pres">
      <dgm:prSet presAssocID="{C225B865-91DC-48CE-B54E-A4A61FDBC05B}" presName="childText" presStyleLbl="bgAcc1" presStyleIdx="2" presStyleCnt="4" custScaleX="340728" custLinFactNeighborX="-1341" custLinFactNeighborY="-56336">
        <dgm:presLayoutVars>
          <dgm:bulletEnabled val="1"/>
        </dgm:presLayoutVars>
      </dgm:prSet>
      <dgm:spPr/>
      <dgm:t>
        <a:bodyPr/>
        <a:lstStyle/>
        <a:p>
          <a:endParaRPr lang="en-US"/>
        </a:p>
      </dgm:t>
    </dgm:pt>
    <dgm:pt modelId="{E7018F82-D573-426A-A0DA-793C96E90070}" type="pres">
      <dgm:prSet presAssocID="{4AC9322A-E3B4-4FF3-92B5-3CB1E15DE40D}" presName="Name13" presStyleLbl="parChTrans1D2" presStyleIdx="3" presStyleCnt="4"/>
      <dgm:spPr/>
      <dgm:t>
        <a:bodyPr/>
        <a:lstStyle/>
        <a:p>
          <a:endParaRPr lang="en-US"/>
        </a:p>
      </dgm:t>
    </dgm:pt>
    <dgm:pt modelId="{CF0EC674-9CE2-4BA6-A3A1-7245BA089014}" type="pres">
      <dgm:prSet presAssocID="{D4D6210F-D0E0-4DC5-B856-4E03E1DD781A}" presName="childText" presStyleLbl="bgAcc1" presStyleIdx="3" presStyleCnt="4" custScaleX="340728" custLinFactNeighborX="-1341" custLinFactNeighborY="-66602">
        <dgm:presLayoutVars>
          <dgm:bulletEnabled val="1"/>
        </dgm:presLayoutVars>
      </dgm:prSet>
      <dgm:spPr/>
      <dgm:t>
        <a:bodyPr/>
        <a:lstStyle/>
        <a:p>
          <a:endParaRPr lang="en-US"/>
        </a:p>
      </dgm:t>
    </dgm:pt>
  </dgm:ptLst>
  <dgm:cxnLst>
    <dgm:cxn modelId="{2250B311-4102-4DF0-8973-F93A58AB625B}" type="presOf" srcId="{5D672F48-C686-42A1-90B0-6E6019215D06}" destId="{0E92A2C9-2415-41C6-A002-7AA8880458A2}"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8BE5EA71-821C-4405-BA72-145E2839BA6C}" type="presOf" srcId="{C225B865-91DC-48CE-B54E-A4A61FDBC05B}" destId="{D38648E9-4252-446B-AE4E-7A0BF6704379}" srcOrd="0" destOrd="0" presId="urn:microsoft.com/office/officeart/2005/8/layout/hierarchy3"/>
    <dgm:cxn modelId="{D1662610-3B96-4EDF-A2F4-BA5B5D870C48}" type="presOf" srcId="{808A0D36-C0A7-442C-9905-63E713614C59}" destId="{B5D96E5A-A087-4E1D-BD2B-9DB04E6D5D91}" srcOrd="0" destOrd="0" presId="urn:microsoft.com/office/officeart/2005/8/layout/hierarchy3"/>
    <dgm:cxn modelId="{CBF60DA1-D24B-4FA9-8C38-602105A15A4A}" srcId="{FC9D8059-D2E0-4C91-8D8D-A79D1FB79854}" destId="{FA4617A2-F5A0-4CDB-80B2-28D94CF6BFEF}" srcOrd="1" destOrd="0" parTransId="{5D672F48-C686-42A1-90B0-6E6019215D06}" sibTransId="{063D6C3C-40E9-4AD9-9F7C-03C9E3EA2277}"/>
    <dgm:cxn modelId="{4E6EE7BC-D763-4A46-AA1E-1FE11A0EBA5A}" type="presOf" srcId="{FC9D8059-D2E0-4C91-8D8D-A79D1FB79854}" destId="{326860F1-B8CF-451E-A26A-39B929BC3F19}" srcOrd="1" destOrd="0" presId="urn:microsoft.com/office/officeart/2005/8/layout/hierarchy3"/>
    <dgm:cxn modelId="{AEC21720-6F3B-4BE6-9760-9AD0D36C7A97}" srcId="{FC9D8059-D2E0-4C91-8D8D-A79D1FB79854}" destId="{C225B865-91DC-48CE-B54E-A4A61FDBC05B}" srcOrd="2" destOrd="0" parTransId="{C20841D3-FCA5-4BF4-BCCB-A53821DD56EF}" sibTransId="{2E3AD2A8-B0BC-424A-AC97-7174C9656995}"/>
    <dgm:cxn modelId="{DF35F30C-0A91-4480-AA12-93B4C202C21A}" srcId="{FC9D8059-D2E0-4C91-8D8D-A79D1FB79854}" destId="{D4D6210F-D0E0-4DC5-B856-4E03E1DD781A}" srcOrd="3" destOrd="0" parTransId="{4AC9322A-E3B4-4FF3-92B5-3CB1E15DE40D}" sibTransId="{2806B764-7014-4A57-A117-132E782EB176}"/>
    <dgm:cxn modelId="{E3AF1B1B-77E5-4AFF-B2C1-8A444D3B4F36}" type="presOf" srcId="{FC9D8059-D2E0-4C91-8D8D-A79D1FB79854}" destId="{7A996C81-500F-4B1F-B5A4-1B476941A02A}" srcOrd="0" destOrd="0" presId="urn:microsoft.com/office/officeart/2005/8/layout/hierarchy3"/>
    <dgm:cxn modelId="{7F0A2CE1-4CF7-45E8-99A8-A0167E8541BA}" type="presOf" srcId="{4AC9322A-E3B4-4FF3-92B5-3CB1E15DE40D}" destId="{E7018F82-D573-426A-A0DA-793C96E90070}" srcOrd="0" destOrd="0" presId="urn:microsoft.com/office/officeart/2005/8/layout/hierarchy3"/>
    <dgm:cxn modelId="{724CBD43-5FA5-4184-BD0B-5F4D586C9919}" type="presOf" srcId="{D4D6210F-D0E0-4DC5-B856-4E03E1DD781A}" destId="{CF0EC674-9CE2-4BA6-A3A1-7245BA089014}" srcOrd="0" destOrd="0" presId="urn:microsoft.com/office/officeart/2005/8/layout/hierarchy3"/>
    <dgm:cxn modelId="{7C5AC5ED-7596-4457-8A54-6CEBE07D5DCC}" type="presOf" srcId="{FA4617A2-F5A0-4CDB-80B2-28D94CF6BFEF}" destId="{F897B583-C49E-4BFF-A76D-4DE2F0BF93F9}" srcOrd="0" destOrd="0" presId="urn:microsoft.com/office/officeart/2005/8/layout/hierarchy3"/>
    <dgm:cxn modelId="{A02DC7C4-BBB7-4222-8C5A-D982657E1BBA}" srcId="{FC9D8059-D2E0-4C91-8D8D-A79D1FB79854}" destId="{808A0D36-C0A7-442C-9905-63E713614C59}" srcOrd="0" destOrd="0" parTransId="{9A146820-8DA6-4ECD-AE57-ED6243E50C27}" sibTransId="{1171BF9A-2151-4491-A45E-D0B29CD518EC}"/>
    <dgm:cxn modelId="{A0B09C15-197C-42DA-BAF8-9DF00153AB17}" type="presOf" srcId="{9A146820-8DA6-4ECD-AE57-ED6243E50C27}" destId="{9971E873-05F1-4EAF-A9D9-BDBE047C5B80}" srcOrd="0" destOrd="0" presId="urn:microsoft.com/office/officeart/2005/8/layout/hierarchy3"/>
    <dgm:cxn modelId="{A836C25B-E154-4963-B2E9-918F64682181}" type="presOf" srcId="{C20841D3-FCA5-4BF4-BCCB-A53821DD56EF}" destId="{CCB2BCCE-F456-4E13-B265-424AF58CA483}" srcOrd="0" destOrd="0" presId="urn:microsoft.com/office/officeart/2005/8/layout/hierarchy3"/>
    <dgm:cxn modelId="{5652D180-D3D8-4E08-A30E-D5F15738DECE}" type="presOf" srcId="{9F318CA6-08AB-4ABE-B349-676605B65D6C}" destId="{855749C9-25BC-45AC-B787-9457C050449F}" srcOrd="0" destOrd="0" presId="urn:microsoft.com/office/officeart/2005/8/layout/hierarchy3"/>
    <dgm:cxn modelId="{DEA94C96-F2F8-453D-B975-1E47DC883877}" type="presParOf" srcId="{855749C9-25BC-45AC-B787-9457C050449F}" destId="{1E4DC371-F7C6-47CE-B90E-1AFFF13B3F0E}" srcOrd="0" destOrd="0" presId="urn:microsoft.com/office/officeart/2005/8/layout/hierarchy3"/>
    <dgm:cxn modelId="{7D330BF6-6267-4DD3-8CED-FEB649FD7973}" type="presParOf" srcId="{1E4DC371-F7C6-47CE-B90E-1AFFF13B3F0E}" destId="{77B1561D-399D-4DFB-9AB8-7B690400EE7B}" srcOrd="0" destOrd="0" presId="urn:microsoft.com/office/officeart/2005/8/layout/hierarchy3"/>
    <dgm:cxn modelId="{5129CBE9-F1CD-42A4-98C6-B1F71CAFB563}" type="presParOf" srcId="{77B1561D-399D-4DFB-9AB8-7B690400EE7B}" destId="{7A996C81-500F-4B1F-B5A4-1B476941A02A}" srcOrd="0" destOrd="0" presId="urn:microsoft.com/office/officeart/2005/8/layout/hierarchy3"/>
    <dgm:cxn modelId="{B0989916-131B-4C85-972A-C1009D384319}" type="presParOf" srcId="{77B1561D-399D-4DFB-9AB8-7B690400EE7B}" destId="{326860F1-B8CF-451E-A26A-39B929BC3F19}" srcOrd="1" destOrd="0" presId="urn:microsoft.com/office/officeart/2005/8/layout/hierarchy3"/>
    <dgm:cxn modelId="{EEDA75BE-56DB-461F-8181-BD1C1E83EA1E}" type="presParOf" srcId="{1E4DC371-F7C6-47CE-B90E-1AFFF13B3F0E}" destId="{2E4345B9-8324-4DBE-9681-CF7D074FAF45}" srcOrd="1" destOrd="0" presId="urn:microsoft.com/office/officeart/2005/8/layout/hierarchy3"/>
    <dgm:cxn modelId="{39C45689-B792-4D87-AE0D-0E8A13B13A86}" type="presParOf" srcId="{2E4345B9-8324-4DBE-9681-CF7D074FAF45}" destId="{9971E873-05F1-4EAF-A9D9-BDBE047C5B80}" srcOrd="0" destOrd="0" presId="urn:microsoft.com/office/officeart/2005/8/layout/hierarchy3"/>
    <dgm:cxn modelId="{63AB7AF0-2CE7-4EE8-8EA4-053692584A55}" type="presParOf" srcId="{2E4345B9-8324-4DBE-9681-CF7D074FAF45}" destId="{B5D96E5A-A087-4E1D-BD2B-9DB04E6D5D91}" srcOrd="1" destOrd="0" presId="urn:microsoft.com/office/officeart/2005/8/layout/hierarchy3"/>
    <dgm:cxn modelId="{5002DCCB-0B03-4E1E-9903-796B3934D027}" type="presParOf" srcId="{2E4345B9-8324-4DBE-9681-CF7D074FAF45}" destId="{0E92A2C9-2415-41C6-A002-7AA8880458A2}" srcOrd="2" destOrd="0" presId="urn:microsoft.com/office/officeart/2005/8/layout/hierarchy3"/>
    <dgm:cxn modelId="{C07B5990-3255-4D78-81C0-F254163EE561}" type="presParOf" srcId="{2E4345B9-8324-4DBE-9681-CF7D074FAF45}" destId="{F897B583-C49E-4BFF-A76D-4DE2F0BF93F9}" srcOrd="3" destOrd="0" presId="urn:microsoft.com/office/officeart/2005/8/layout/hierarchy3"/>
    <dgm:cxn modelId="{4165E78C-CFFF-4277-9A27-40C07A6AC2B2}" type="presParOf" srcId="{2E4345B9-8324-4DBE-9681-CF7D074FAF45}" destId="{CCB2BCCE-F456-4E13-B265-424AF58CA483}" srcOrd="4" destOrd="0" presId="urn:microsoft.com/office/officeart/2005/8/layout/hierarchy3"/>
    <dgm:cxn modelId="{8883D0DB-EA7C-4AEF-9390-59A103EC0EFD}" type="presParOf" srcId="{2E4345B9-8324-4DBE-9681-CF7D074FAF45}" destId="{D38648E9-4252-446B-AE4E-7A0BF6704379}" srcOrd="5" destOrd="0" presId="urn:microsoft.com/office/officeart/2005/8/layout/hierarchy3"/>
    <dgm:cxn modelId="{443DD542-222A-4C55-B481-863CE41E0230}" type="presParOf" srcId="{2E4345B9-8324-4DBE-9681-CF7D074FAF45}" destId="{E7018F82-D573-426A-A0DA-793C96E90070}" srcOrd="6" destOrd="0" presId="urn:microsoft.com/office/officeart/2005/8/layout/hierarchy3"/>
    <dgm:cxn modelId="{423D5C36-C623-49FD-95E4-611264A68821}" type="presParOf" srcId="{2E4345B9-8324-4DBE-9681-CF7D074FAF45}" destId="{CF0EC674-9CE2-4BA6-A3A1-7245BA08901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800" dirty="0" smtClean="0">
              <a:solidFill>
                <a:srgbClr val="C00000"/>
              </a:solidFill>
              <a:latin typeface="Arial" pitchFamily="34" charset="0"/>
              <a:cs typeface="Arial" pitchFamily="34" charset="0"/>
            </a:rPr>
            <a:t>Have you tested your home for radon?</a:t>
          </a:r>
          <a:endParaRPr lang="en-US" sz="18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08A0D36-C0A7-442C-9905-63E713614C59}">
      <dgm:prSet phldrT="[Text]" custT="1"/>
      <dgm:spPr/>
      <dgm:t>
        <a:bodyPr/>
        <a:lstStyle/>
        <a:p>
          <a:pPr algn="ctr"/>
          <a:r>
            <a:rPr lang="en-US" sz="2800" dirty="0" smtClean="0">
              <a:latin typeface="Arial" pitchFamily="34" charset="0"/>
              <a:cs typeface="Arial" pitchFamily="34" charset="0"/>
            </a:rPr>
            <a:t>Yes</a:t>
          </a:r>
          <a:endParaRPr lang="en-US" sz="2800" dirty="0">
            <a:latin typeface="Arial" pitchFamily="34" charset="0"/>
            <a:cs typeface="Arial" pitchFamily="34" charset="0"/>
          </a:endParaRPr>
        </a:p>
      </dgm:t>
    </dgm:pt>
    <dgm:pt modelId="{9A146820-8DA6-4ECD-AE57-ED6243E50C27}" type="parTrans" cxnId="{A02DC7C4-BBB7-4222-8C5A-D982657E1BBA}">
      <dgm:prSet/>
      <dgm:spPr/>
      <dgm:t>
        <a:bodyPr/>
        <a:lstStyle/>
        <a:p>
          <a:endParaRPr lang="en-US"/>
        </a:p>
      </dgm:t>
    </dgm:pt>
    <dgm:pt modelId="{1171BF9A-2151-4491-A45E-D0B29CD518EC}" type="sibTrans" cxnId="{A02DC7C4-BBB7-4222-8C5A-D982657E1BBA}">
      <dgm:prSet/>
      <dgm:spPr/>
      <dgm:t>
        <a:bodyPr/>
        <a:lstStyle/>
        <a:p>
          <a:endParaRPr lang="en-US"/>
        </a:p>
      </dgm:t>
    </dgm:pt>
    <dgm:pt modelId="{221636FA-5278-47D3-85BD-F9B4B8F25D95}">
      <dgm:prSet phldrT="[Text]" custT="1"/>
      <dgm:spPr/>
      <dgm:t>
        <a:bodyPr/>
        <a:lstStyle/>
        <a:p>
          <a:r>
            <a:rPr lang="en-US" sz="2800" dirty="0" smtClean="0">
              <a:latin typeface="Arial" pitchFamily="34" charset="0"/>
              <a:cs typeface="Arial" pitchFamily="34" charset="0"/>
            </a:rPr>
            <a:t>No</a:t>
          </a:r>
          <a:endParaRPr lang="en-US" sz="2800" dirty="0">
            <a:latin typeface="Arial" pitchFamily="34" charset="0"/>
            <a:cs typeface="Arial" pitchFamily="34" charset="0"/>
          </a:endParaRPr>
        </a:p>
      </dgm:t>
    </dgm:pt>
    <dgm:pt modelId="{2EA41C44-1FF6-4996-8324-32CDE32732C0}" type="parTrans" cxnId="{ADE13878-6DF2-4F1B-8ACD-46CA06B746A6}">
      <dgm:prSet/>
      <dgm:spPr/>
      <dgm:t>
        <a:bodyPr/>
        <a:lstStyle/>
        <a:p>
          <a:endParaRPr lang="en-US"/>
        </a:p>
      </dgm:t>
    </dgm:pt>
    <dgm:pt modelId="{9D3305CF-593C-4437-8033-4C5532E6C015}" type="sibTrans" cxnId="{ADE13878-6DF2-4F1B-8ACD-46CA06B746A6}">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t>
        <a:bodyPr/>
        <a:lstStyle/>
        <a:p>
          <a:endParaRPr lang="en-US"/>
        </a:p>
      </dgm:t>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t>
        <a:bodyPr/>
        <a:lstStyle/>
        <a:p>
          <a:endParaRPr lang="en-US"/>
        </a:p>
      </dgm:t>
    </dgm:pt>
    <dgm:pt modelId="{326860F1-B8CF-451E-A26A-39B929BC3F19}" type="pres">
      <dgm:prSet presAssocID="{FC9D8059-D2E0-4C91-8D8D-A79D1FB79854}" presName="rootConnector" presStyleLbl="node1" presStyleIdx="0" presStyleCnt="1"/>
      <dgm:spPr/>
      <dgm:t>
        <a:bodyPr/>
        <a:lstStyle/>
        <a:p>
          <a:endParaRPr lang="en-US"/>
        </a:p>
      </dgm:t>
    </dgm:pt>
    <dgm:pt modelId="{2E4345B9-8324-4DBE-9681-CF7D074FAF45}" type="pres">
      <dgm:prSet presAssocID="{FC9D8059-D2E0-4C91-8D8D-A79D1FB79854}" presName="childShape" presStyleCnt="0"/>
      <dgm:spPr/>
    </dgm:pt>
    <dgm:pt modelId="{9971E873-05F1-4EAF-A9D9-BDBE047C5B80}" type="pres">
      <dgm:prSet presAssocID="{9A146820-8DA6-4ECD-AE57-ED6243E50C27}" presName="Name13" presStyleLbl="parChTrans1D2" presStyleIdx="0" presStyleCnt="2"/>
      <dgm:spPr/>
      <dgm:t>
        <a:bodyPr/>
        <a:lstStyle/>
        <a:p>
          <a:endParaRPr lang="en-US"/>
        </a:p>
      </dgm:t>
    </dgm:pt>
    <dgm:pt modelId="{B5D96E5A-A087-4E1D-BD2B-9DB04E6D5D91}" type="pres">
      <dgm:prSet presAssocID="{808A0D36-C0A7-442C-9905-63E713614C59}" presName="childText" presStyleLbl="bgAcc1" presStyleIdx="0" presStyleCnt="2" custScaleX="121790" custScaleY="113539" custLinFactNeighborX="77649" custLinFactNeighborY="-21090">
        <dgm:presLayoutVars>
          <dgm:bulletEnabled val="1"/>
        </dgm:presLayoutVars>
      </dgm:prSet>
      <dgm:spPr/>
      <dgm:t>
        <a:bodyPr/>
        <a:lstStyle/>
        <a:p>
          <a:endParaRPr lang="en-US"/>
        </a:p>
      </dgm:t>
    </dgm:pt>
    <dgm:pt modelId="{015A862F-C79E-4760-AB3A-7753A51317F4}" type="pres">
      <dgm:prSet presAssocID="{2EA41C44-1FF6-4996-8324-32CDE32732C0}" presName="Name13" presStyleLbl="parChTrans1D2" presStyleIdx="1" presStyleCnt="2"/>
      <dgm:spPr/>
      <dgm:t>
        <a:bodyPr/>
        <a:lstStyle/>
        <a:p>
          <a:endParaRPr lang="en-US"/>
        </a:p>
      </dgm:t>
    </dgm:pt>
    <dgm:pt modelId="{FA379490-68C6-4EDA-B077-CAF098E97C7D}" type="pres">
      <dgm:prSet presAssocID="{221636FA-5278-47D3-85BD-F9B4B8F25D95}" presName="childText" presStyleLbl="bgAcc1" presStyleIdx="1" presStyleCnt="2" custScaleX="121790" custScaleY="113539" custLinFactNeighborX="77649" custLinFactNeighborY="-21090">
        <dgm:presLayoutVars>
          <dgm:bulletEnabled val="1"/>
        </dgm:presLayoutVars>
      </dgm:prSet>
      <dgm:spPr/>
      <dgm:t>
        <a:bodyPr/>
        <a:lstStyle/>
        <a:p>
          <a:endParaRPr lang="en-US"/>
        </a:p>
      </dgm:t>
    </dgm:pt>
  </dgm:ptLst>
  <dgm:cxnLst>
    <dgm:cxn modelId="{E2D78EA0-83EE-4380-B622-1364B574C1B1}" type="presOf" srcId="{2EA41C44-1FF6-4996-8324-32CDE32732C0}" destId="{015A862F-C79E-4760-AB3A-7753A51317F4}" srcOrd="0" destOrd="0" presId="urn:microsoft.com/office/officeart/2005/8/layout/hierarchy3"/>
    <dgm:cxn modelId="{21C93E6A-0C5B-46BE-8ED6-88A1650EA984}" type="presOf" srcId="{221636FA-5278-47D3-85BD-F9B4B8F25D95}" destId="{FA379490-68C6-4EDA-B077-CAF098E97C7D}"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77CB1775-5329-41E0-B513-1A98A380BA8E}" type="presOf" srcId="{FC9D8059-D2E0-4C91-8D8D-A79D1FB79854}" destId="{7A996C81-500F-4B1F-B5A4-1B476941A02A}" srcOrd="0" destOrd="0" presId="urn:microsoft.com/office/officeart/2005/8/layout/hierarchy3"/>
    <dgm:cxn modelId="{A7A910C2-E793-497D-B746-CC4190C41778}" type="presOf" srcId="{FC9D8059-D2E0-4C91-8D8D-A79D1FB79854}" destId="{326860F1-B8CF-451E-A26A-39B929BC3F19}" srcOrd="1" destOrd="0" presId="urn:microsoft.com/office/officeart/2005/8/layout/hierarchy3"/>
    <dgm:cxn modelId="{E871C83B-950C-4FCD-915C-1CBDC76DB4D3}" type="presOf" srcId="{9A146820-8DA6-4ECD-AE57-ED6243E50C27}" destId="{9971E873-05F1-4EAF-A9D9-BDBE047C5B80}" srcOrd="0" destOrd="0" presId="urn:microsoft.com/office/officeart/2005/8/layout/hierarchy3"/>
    <dgm:cxn modelId="{A02DC7C4-BBB7-4222-8C5A-D982657E1BBA}" srcId="{FC9D8059-D2E0-4C91-8D8D-A79D1FB79854}" destId="{808A0D36-C0A7-442C-9905-63E713614C59}" srcOrd="0" destOrd="0" parTransId="{9A146820-8DA6-4ECD-AE57-ED6243E50C27}" sibTransId="{1171BF9A-2151-4491-A45E-D0B29CD518EC}"/>
    <dgm:cxn modelId="{67B0943F-C700-490A-8B9D-33C9AE0AB89B}" type="presOf" srcId="{808A0D36-C0A7-442C-9905-63E713614C59}" destId="{B5D96E5A-A087-4E1D-BD2B-9DB04E6D5D91}" srcOrd="0" destOrd="0" presId="urn:microsoft.com/office/officeart/2005/8/layout/hierarchy3"/>
    <dgm:cxn modelId="{ADE13878-6DF2-4F1B-8ACD-46CA06B746A6}" srcId="{FC9D8059-D2E0-4C91-8D8D-A79D1FB79854}" destId="{221636FA-5278-47D3-85BD-F9B4B8F25D95}" srcOrd="1" destOrd="0" parTransId="{2EA41C44-1FF6-4996-8324-32CDE32732C0}" sibTransId="{9D3305CF-593C-4437-8033-4C5532E6C015}"/>
    <dgm:cxn modelId="{356DE712-5BE7-4CE5-8EB2-48D43227C44F}" type="presOf" srcId="{9F318CA6-08AB-4ABE-B349-676605B65D6C}" destId="{855749C9-25BC-45AC-B787-9457C050449F}" srcOrd="0" destOrd="0" presId="urn:microsoft.com/office/officeart/2005/8/layout/hierarchy3"/>
    <dgm:cxn modelId="{04D52654-2733-4FEF-9C3A-DA0AC51DF72E}" type="presParOf" srcId="{855749C9-25BC-45AC-B787-9457C050449F}" destId="{1E4DC371-F7C6-47CE-B90E-1AFFF13B3F0E}" srcOrd="0" destOrd="0" presId="urn:microsoft.com/office/officeart/2005/8/layout/hierarchy3"/>
    <dgm:cxn modelId="{BC4D6EDB-D4DF-41BE-8DA0-E9BED0EC45D3}" type="presParOf" srcId="{1E4DC371-F7C6-47CE-B90E-1AFFF13B3F0E}" destId="{77B1561D-399D-4DFB-9AB8-7B690400EE7B}" srcOrd="0" destOrd="0" presId="urn:microsoft.com/office/officeart/2005/8/layout/hierarchy3"/>
    <dgm:cxn modelId="{2A70548E-511F-40A2-8370-2657504E1861}" type="presParOf" srcId="{77B1561D-399D-4DFB-9AB8-7B690400EE7B}" destId="{7A996C81-500F-4B1F-B5A4-1B476941A02A}" srcOrd="0" destOrd="0" presId="urn:microsoft.com/office/officeart/2005/8/layout/hierarchy3"/>
    <dgm:cxn modelId="{4B61CA89-08F5-4A59-8C82-0B3767A75D72}" type="presParOf" srcId="{77B1561D-399D-4DFB-9AB8-7B690400EE7B}" destId="{326860F1-B8CF-451E-A26A-39B929BC3F19}" srcOrd="1" destOrd="0" presId="urn:microsoft.com/office/officeart/2005/8/layout/hierarchy3"/>
    <dgm:cxn modelId="{606CDCDC-4EA2-4437-B6B7-6C4F3129D462}" type="presParOf" srcId="{1E4DC371-F7C6-47CE-B90E-1AFFF13B3F0E}" destId="{2E4345B9-8324-4DBE-9681-CF7D074FAF45}" srcOrd="1" destOrd="0" presId="urn:microsoft.com/office/officeart/2005/8/layout/hierarchy3"/>
    <dgm:cxn modelId="{B6A09C53-F281-47DC-9541-4163C8A92E64}" type="presParOf" srcId="{2E4345B9-8324-4DBE-9681-CF7D074FAF45}" destId="{9971E873-05F1-4EAF-A9D9-BDBE047C5B80}" srcOrd="0" destOrd="0" presId="urn:microsoft.com/office/officeart/2005/8/layout/hierarchy3"/>
    <dgm:cxn modelId="{AE20C3DD-BF83-464D-B234-E1F32AF35C68}" type="presParOf" srcId="{2E4345B9-8324-4DBE-9681-CF7D074FAF45}" destId="{B5D96E5A-A087-4E1D-BD2B-9DB04E6D5D91}" srcOrd="1" destOrd="0" presId="urn:microsoft.com/office/officeart/2005/8/layout/hierarchy3"/>
    <dgm:cxn modelId="{D191578A-71F7-4950-81F0-C8BB5F418490}" type="presParOf" srcId="{2E4345B9-8324-4DBE-9681-CF7D074FAF45}" destId="{015A862F-C79E-4760-AB3A-7753A51317F4}" srcOrd="2" destOrd="0" presId="urn:microsoft.com/office/officeart/2005/8/layout/hierarchy3"/>
    <dgm:cxn modelId="{977B9832-B254-4F4D-8A70-6F7065CEC53A}" type="presParOf" srcId="{2E4345B9-8324-4DBE-9681-CF7D074FAF45}" destId="{FA379490-68C6-4EDA-B077-CAF098E97C7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23352" y="0"/>
          <a:ext cx="8329743" cy="1497421"/>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C00000"/>
              </a:solidFill>
              <a:latin typeface="Arial" pitchFamily="34" charset="0"/>
              <a:cs typeface="Arial" pitchFamily="34" charset="0"/>
            </a:rPr>
            <a:t>(What is your level of experience with the DOL YouthBuild Community of Practice)</a:t>
          </a:r>
        </a:p>
        <a:p>
          <a:pPr lvl="0" algn="ctr" defTabSz="1066800">
            <a:lnSpc>
              <a:spcPct val="90000"/>
            </a:lnSpc>
            <a:spcBef>
              <a:spcPct val="0"/>
            </a:spcBef>
            <a:spcAft>
              <a:spcPct val="35000"/>
            </a:spcAft>
          </a:pPr>
          <a:r>
            <a:rPr lang="en-US" sz="1700" kern="1200" dirty="0" smtClean="0">
              <a:solidFill>
                <a:srgbClr val="C00000"/>
              </a:solidFill>
              <a:latin typeface="Arial" pitchFamily="34" charset="0"/>
              <a:cs typeface="Arial" pitchFamily="34" charset="0"/>
            </a:rPr>
            <a:t>Choose the answer that best reflects you (or your group): You can choose more than one.</a:t>
          </a:r>
          <a:endParaRPr lang="en-US" sz="1700" kern="1200" dirty="0">
            <a:latin typeface="Arial" pitchFamily="34" charset="0"/>
            <a:cs typeface="Arial" pitchFamily="34" charset="0"/>
          </a:endParaRPr>
        </a:p>
      </dsp:txBody>
      <dsp:txXfrm>
        <a:off x="67210" y="43858"/>
        <a:ext cx="8242027" cy="1409705"/>
      </dsp:txXfrm>
    </dsp:sp>
    <dsp:sp modelId="{9971E873-05F1-4EAF-A9D9-BDBE047C5B80}">
      <dsp:nvSpPr>
        <dsp:cNvPr id="0" name=""/>
        <dsp:cNvSpPr/>
      </dsp:nvSpPr>
      <dsp:spPr>
        <a:xfrm>
          <a:off x="856326" y="1497421"/>
          <a:ext cx="820075" cy="519779"/>
        </a:xfrm>
        <a:custGeom>
          <a:avLst/>
          <a:gdLst/>
          <a:ahLst/>
          <a:cxnLst/>
          <a:rect l="0" t="0" r="0" b="0"/>
          <a:pathLst>
            <a:path>
              <a:moveTo>
                <a:pt x="0" y="0"/>
              </a:moveTo>
              <a:lnTo>
                <a:pt x="0" y="519779"/>
              </a:lnTo>
              <a:lnTo>
                <a:pt x="820075" y="5197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D96E5A-A087-4E1D-BD2B-9DB04E6D5D91}">
      <dsp:nvSpPr>
        <dsp:cNvPr id="0" name=""/>
        <dsp:cNvSpPr/>
      </dsp:nvSpPr>
      <dsp:spPr>
        <a:xfrm>
          <a:off x="1676402" y="1524003"/>
          <a:ext cx="4048366" cy="9863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latin typeface="Arial" pitchFamily="34" charset="0"/>
              <a:cs typeface="Arial" pitchFamily="34" charset="0"/>
            </a:rPr>
            <a:t> I used the CoP when it was located on the iCohere platform. 	</a:t>
          </a:r>
          <a:endParaRPr lang="en-US" sz="2400" kern="1200" dirty="0">
            <a:latin typeface="Arial" pitchFamily="34" charset="0"/>
            <a:cs typeface="Arial" pitchFamily="34" charset="0"/>
          </a:endParaRPr>
        </a:p>
      </dsp:txBody>
      <dsp:txXfrm>
        <a:off x="1705292" y="1552893"/>
        <a:ext cx="3990586" cy="928614"/>
      </dsp:txXfrm>
    </dsp:sp>
    <dsp:sp modelId="{0E92A2C9-2415-41C6-A002-7AA8880458A2}">
      <dsp:nvSpPr>
        <dsp:cNvPr id="0" name=""/>
        <dsp:cNvSpPr/>
      </dsp:nvSpPr>
      <dsp:spPr>
        <a:xfrm>
          <a:off x="856326" y="1497421"/>
          <a:ext cx="820075" cy="1458654"/>
        </a:xfrm>
        <a:custGeom>
          <a:avLst/>
          <a:gdLst/>
          <a:ahLst/>
          <a:cxnLst/>
          <a:rect l="0" t="0" r="0" b="0"/>
          <a:pathLst>
            <a:path>
              <a:moveTo>
                <a:pt x="0" y="0"/>
              </a:moveTo>
              <a:lnTo>
                <a:pt x="0" y="1458654"/>
              </a:lnTo>
              <a:lnTo>
                <a:pt x="820075" y="14586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7B583-C49E-4BFF-A76D-4DE2F0BF93F9}">
      <dsp:nvSpPr>
        <dsp:cNvPr id="0" name=""/>
        <dsp:cNvSpPr/>
      </dsp:nvSpPr>
      <dsp:spPr>
        <a:xfrm>
          <a:off x="1676402" y="2590796"/>
          <a:ext cx="3982756" cy="7305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latin typeface="Arial" pitchFamily="34" charset="0"/>
              <a:cs typeface="Arial" pitchFamily="34" charset="0"/>
            </a:rPr>
            <a:t>I knew about the CoP, but never logged on.</a:t>
          </a:r>
        </a:p>
      </dsp:txBody>
      <dsp:txXfrm>
        <a:off x="1697799" y="2612193"/>
        <a:ext cx="3939962" cy="687766"/>
      </dsp:txXfrm>
    </dsp:sp>
    <dsp:sp modelId="{CCB2BCCE-F456-4E13-B265-424AF58CA483}">
      <dsp:nvSpPr>
        <dsp:cNvPr id="0" name=""/>
        <dsp:cNvSpPr/>
      </dsp:nvSpPr>
      <dsp:spPr>
        <a:xfrm>
          <a:off x="856326" y="1497421"/>
          <a:ext cx="820075" cy="2220658"/>
        </a:xfrm>
        <a:custGeom>
          <a:avLst/>
          <a:gdLst/>
          <a:ahLst/>
          <a:cxnLst/>
          <a:rect l="0" t="0" r="0" b="0"/>
          <a:pathLst>
            <a:path>
              <a:moveTo>
                <a:pt x="0" y="0"/>
              </a:moveTo>
              <a:lnTo>
                <a:pt x="0" y="2220658"/>
              </a:lnTo>
              <a:lnTo>
                <a:pt x="820075" y="2220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648E9-4252-446B-AE4E-7A0BF6704379}">
      <dsp:nvSpPr>
        <dsp:cNvPr id="0" name=""/>
        <dsp:cNvSpPr/>
      </dsp:nvSpPr>
      <dsp:spPr>
        <a:xfrm>
          <a:off x="1676402" y="3352799"/>
          <a:ext cx="3982756" cy="7305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latin typeface="Arial" pitchFamily="34" charset="0"/>
              <a:cs typeface="Arial" pitchFamily="34" charset="0"/>
            </a:rPr>
            <a:t>I use the temporary CoP on Workforce3One.</a:t>
          </a:r>
          <a:endParaRPr lang="en-US" sz="2400" kern="1200" dirty="0">
            <a:latin typeface="Arial" pitchFamily="34" charset="0"/>
            <a:cs typeface="Arial" pitchFamily="34" charset="0"/>
          </a:endParaRPr>
        </a:p>
      </dsp:txBody>
      <dsp:txXfrm>
        <a:off x="1697799" y="3374196"/>
        <a:ext cx="3939962" cy="687766"/>
      </dsp:txXfrm>
    </dsp:sp>
    <dsp:sp modelId="{E7018F82-D573-426A-A0DA-793C96E90070}">
      <dsp:nvSpPr>
        <dsp:cNvPr id="0" name=""/>
        <dsp:cNvSpPr/>
      </dsp:nvSpPr>
      <dsp:spPr>
        <a:xfrm>
          <a:off x="856326" y="1497421"/>
          <a:ext cx="820075" cy="3058859"/>
        </a:xfrm>
        <a:custGeom>
          <a:avLst/>
          <a:gdLst/>
          <a:ahLst/>
          <a:cxnLst/>
          <a:rect l="0" t="0" r="0" b="0"/>
          <a:pathLst>
            <a:path>
              <a:moveTo>
                <a:pt x="0" y="0"/>
              </a:moveTo>
              <a:lnTo>
                <a:pt x="0" y="3058859"/>
              </a:lnTo>
              <a:lnTo>
                <a:pt x="820075" y="30588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0EC674-9CE2-4BA6-A3A1-7245BA089014}">
      <dsp:nvSpPr>
        <dsp:cNvPr id="0" name=""/>
        <dsp:cNvSpPr/>
      </dsp:nvSpPr>
      <dsp:spPr>
        <a:xfrm>
          <a:off x="1676402" y="4191000"/>
          <a:ext cx="3982756" cy="7305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latin typeface="Arial" pitchFamily="34" charset="0"/>
              <a:cs typeface="Arial" pitchFamily="34" charset="0"/>
            </a:rPr>
            <a:t>What is the CoP?</a:t>
          </a:r>
          <a:endParaRPr lang="en-US" sz="2400" kern="1200" dirty="0">
            <a:latin typeface="Arial" pitchFamily="34" charset="0"/>
            <a:cs typeface="Arial" pitchFamily="34" charset="0"/>
          </a:endParaRPr>
        </a:p>
      </dsp:txBody>
      <dsp:txXfrm>
        <a:off x="1697799" y="4212397"/>
        <a:ext cx="3939962" cy="68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837043"/>
          <a:ext cx="8376408" cy="1505810"/>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solidFill>
                <a:srgbClr val="C00000"/>
              </a:solidFill>
              <a:latin typeface="Arial" pitchFamily="34" charset="0"/>
              <a:cs typeface="Arial" pitchFamily="34" charset="0"/>
            </a:rPr>
            <a:t>Have you tested your home for radon?</a:t>
          </a:r>
          <a:endParaRPr lang="en-US" sz="1800" kern="1200" dirty="0">
            <a:latin typeface="Arial" pitchFamily="34" charset="0"/>
            <a:cs typeface="Arial" pitchFamily="34" charset="0"/>
          </a:endParaRPr>
        </a:p>
      </dsp:txBody>
      <dsp:txXfrm>
        <a:off x="44107" y="881147"/>
        <a:ext cx="8288200" cy="1417602"/>
      </dsp:txXfrm>
    </dsp:sp>
    <dsp:sp modelId="{9971E873-05F1-4EAF-A9D9-BDBE047C5B80}">
      <dsp:nvSpPr>
        <dsp:cNvPr id="0" name=""/>
        <dsp:cNvSpPr/>
      </dsp:nvSpPr>
      <dsp:spPr>
        <a:xfrm>
          <a:off x="837644" y="2342853"/>
          <a:ext cx="1753153" cy="543154"/>
        </a:xfrm>
        <a:custGeom>
          <a:avLst/>
          <a:gdLst/>
          <a:ahLst/>
          <a:cxnLst/>
          <a:rect l="0" t="0" r="0" b="0"/>
          <a:pathLst>
            <a:path>
              <a:moveTo>
                <a:pt x="0" y="0"/>
              </a:moveTo>
              <a:lnTo>
                <a:pt x="0" y="543154"/>
              </a:lnTo>
              <a:lnTo>
                <a:pt x="1753153" y="5431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D96E5A-A087-4E1D-BD2B-9DB04E6D5D91}">
      <dsp:nvSpPr>
        <dsp:cNvPr id="0" name=""/>
        <dsp:cNvSpPr/>
      </dsp:nvSpPr>
      <dsp:spPr>
        <a:xfrm>
          <a:off x="2590798" y="2468949"/>
          <a:ext cx="1431573" cy="8341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itchFamily="34" charset="0"/>
              <a:cs typeface="Arial" pitchFamily="34" charset="0"/>
            </a:rPr>
            <a:t>Yes</a:t>
          </a:r>
          <a:endParaRPr lang="en-US" sz="2800" kern="1200" dirty="0">
            <a:latin typeface="Arial" pitchFamily="34" charset="0"/>
            <a:cs typeface="Arial" pitchFamily="34" charset="0"/>
          </a:endParaRPr>
        </a:p>
      </dsp:txBody>
      <dsp:txXfrm>
        <a:off x="2615228" y="2493379"/>
        <a:ext cx="1382713" cy="785257"/>
      </dsp:txXfrm>
    </dsp:sp>
    <dsp:sp modelId="{015A862F-C79E-4760-AB3A-7753A51317F4}">
      <dsp:nvSpPr>
        <dsp:cNvPr id="0" name=""/>
        <dsp:cNvSpPr/>
      </dsp:nvSpPr>
      <dsp:spPr>
        <a:xfrm>
          <a:off x="837644" y="2342853"/>
          <a:ext cx="1753153" cy="1560935"/>
        </a:xfrm>
        <a:custGeom>
          <a:avLst/>
          <a:gdLst/>
          <a:ahLst/>
          <a:cxnLst/>
          <a:rect l="0" t="0" r="0" b="0"/>
          <a:pathLst>
            <a:path>
              <a:moveTo>
                <a:pt x="0" y="0"/>
              </a:moveTo>
              <a:lnTo>
                <a:pt x="0" y="1560935"/>
              </a:lnTo>
              <a:lnTo>
                <a:pt x="1753153" y="15609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379490-68C6-4EDA-B077-CAF098E97C7D}">
      <dsp:nvSpPr>
        <dsp:cNvPr id="0" name=""/>
        <dsp:cNvSpPr/>
      </dsp:nvSpPr>
      <dsp:spPr>
        <a:xfrm>
          <a:off x="2590798" y="3486730"/>
          <a:ext cx="1431573" cy="8341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itchFamily="34" charset="0"/>
              <a:cs typeface="Arial" pitchFamily="34" charset="0"/>
            </a:rPr>
            <a:t>No</a:t>
          </a:r>
          <a:endParaRPr lang="en-US" sz="2800" kern="1200" dirty="0">
            <a:latin typeface="Arial" pitchFamily="34" charset="0"/>
            <a:cs typeface="Arial" pitchFamily="34" charset="0"/>
          </a:endParaRPr>
        </a:p>
      </dsp:txBody>
      <dsp:txXfrm>
        <a:off x="2615228" y="3511160"/>
        <a:ext cx="1382713" cy="7852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7E0071-00F4-4E10-9D54-AF8D99A8A3A0}" type="datetimeFigureOut">
              <a:rPr lang="en-US" smtClean="0"/>
              <a:pPr/>
              <a:t>10/20/2015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C97589-81B3-48A3-8226-3514F3374294}" type="slidenum">
              <a:rPr lang="en-US" smtClean="0"/>
              <a:pPr/>
              <a:t>‹#›</a:t>
            </a:fld>
            <a:endParaRPr lang="en-US"/>
          </a:p>
        </p:txBody>
      </p:sp>
    </p:spTree>
    <p:extLst>
      <p:ext uri="{BB962C8B-B14F-4D97-AF65-F5344CB8AC3E}">
        <p14:creationId xmlns:p14="http://schemas.microsoft.com/office/powerpoint/2010/main" val="1259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1</a:t>
            </a:fld>
            <a:endParaRPr lang="en-US"/>
          </a:p>
        </p:txBody>
      </p:sp>
    </p:spTree>
    <p:extLst>
      <p:ext uri="{BB962C8B-B14F-4D97-AF65-F5344CB8AC3E}">
        <p14:creationId xmlns:p14="http://schemas.microsoft.com/office/powerpoint/2010/main" val="74656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10</a:t>
            </a:fld>
            <a:endParaRPr lang="en-US"/>
          </a:p>
        </p:txBody>
      </p:sp>
    </p:spTree>
    <p:extLst>
      <p:ext uri="{BB962C8B-B14F-4D97-AF65-F5344CB8AC3E}">
        <p14:creationId xmlns:p14="http://schemas.microsoft.com/office/powerpoint/2010/main" val="265190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11</a:t>
            </a:fld>
            <a:endParaRPr lang="en-US"/>
          </a:p>
        </p:txBody>
      </p:sp>
    </p:spTree>
    <p:extLst>
      <p:ext uri="{BB962C8B-B14F-4D97-AF65-F5344CB8AC3E}">
        <p14:creationId xmlns:p14="http://schemas.microsoft.com/office/powerpoint/2010/main" val="409253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12</a:t>
            </a:fld>
            <a:endParaRPr lang="en-US"/>
          </a:p>
        </p:txBody>
      </p:sp>
    </p:spTree>
    <p:extLst>
      <p:ext uri="{BB962C8B-B14F-4D97-AF65-F5344CB8AC3E}">
        <p14:creationId xmlns:p14="http://schemas.microsoft.com/office/powerpoint/2010/main" val="317752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13</a:t>
            </a:fld>
            <a:endParaRPr lang="en-US"/>
          </a:p>
        </p:txBody>
      </p:sp>
    </p:spTree>
    <p:extLst>
      <p:ext uri="{BB962C8B-B14F-4D97-AF65-F5344CB8AC3E}">
        <p14:creationId xmlns:p14="http://schemas.microsoft.com/office/powerpoint/2010/main" val="87508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14</a:t>
            </a:fld>
            <a:endParaRPr lang="en-US"/>
          </a:p>
        </p:txBody>
      </p:sp>
    </p:spTree>
    <p:extLst>
      <p:ext uri="{BB962C8B-B14F-4D97-AF65-F5344CB8AC3E}">
        <p14:creationId xmlns:p14="http://schemas.microsoft.com/office/powerpoint/2010/main" val="254464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15</a:t>
            </a:fld>
            <a:endParaRPr lang="en-US"/>
          </a:p>
        </p:txBody>
      </p:sp>
    </p:spTree>
    <p:extLst>
      <p:ext uri="{BB962C8B-B14F-4D97-AF65-F5344CB8AC3E}">
        <p14:creationId xmlns:p14="http://schemas.microsoft.com/office/powerpoint/2010/main" val="321932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16</a:t>
            </a:fld>
            <a:endParaRPr lang="en-US"/>
          </a:p>
        </p:txBody>
      </p:sp>
    </p:spTree>
    <p:extLst>
      <p:ext uri="{BB962C8B-B14F-4D97-AF65-F5344CB8AC3E}">
        <p14:creationId xmlns:p14="http://schemas.microsoft.com/office/powerpoint/2010/main" val="1269403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17</a:t>
            </a:fld>
            <a:endParaRPr lang="en-US"/>
          </a:p>
        </p:txBody>
      </p:sp>
    </p:spTree>
    <p:extLst>
      <p:ext uri="{BB962C8B-B14F-4D97-AF65-F5344CB8AC3E}">
        <p14:creationId xmlns:p14="http://schemas.microsoft.com/office/powerpoint/2010/main" val="1510816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18</a:t>
            </a:fld>
            <a:endParaRPr lang="en-US"/>
          </a:p>
        </p:txBody>
      </p:sp>
    </p:spTree>
    <p:extLst>
      <p:ext uri="{BB962C8B-B14F-4D97-AF65-F5344CB8AC3E}">
        <p14:creationId xmlns:p14="http://schemas.microsoft.com/office/powerpoint/2010/main" val="55868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19</a:t>
            </a:fld>
            <a:endParaRPr lang="en-US"/>
          </a:p>
        </p:txBody>
      </p:sp>
    </p:spTree>
    <p:extLst>
      <p:ext uri="{BB962C8B-B14F-4D97-AF65-F5344CB8AC3E}">
        <p14:creationId xmlns:p14="http://schemas.microsoft.com/office/powerpoint/2010/main" val="34751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a:t>
            </a:fld>
            <a:endParaRPr lang="en-US"/>
          </a:p>
        </p:txBody>
      </p:sp>
    </p:spTree>
    <p:extLst>
      <p:ext uri="{BB962C8B-B14F-4D97-AF65-F5344CB8AC3E}">
        <p14:creationId xmlns:p14="http://schemas.microsoft.com/office/powerpoint/2010/main" val="1271208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20</a:t>
            </a:fld>
            <a:endParaRPr lang="en-US"/>
          </a:p>
        </p:txBody>
      </p:sp>
    </p:spTree>
    <p:extLst>
      <p:ext uri="{BB962C8B-B14F-4D97-AF65-F5344CB8AC3E}">
        <p14:creationId xmlns:p14="http://schemas.microsoft.com/office/powerpoint/2010/main" val="2553027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21</a:t>
            </a:fld>
            <a:endParaRPr lang="en-US"/>
          </a:p>
        </p:txBody>
      </p:sp>
    </p:spTree>
    <p:extLst>
      <p:ext uri="{BB962C8B-B14F-4D97-AF65-F5344CB8AC3E}">
        <p14:creationId xmlns:p14="http://schemas.microsoft.com/office/powerpoint/2010/main" val="3324030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22</a:t>
            </a:fld>
            <a:endParaRPr lang="en-US"/>
          </a:p>
        </p:txBody>
      </p:sp>
    </p:spTree>
    <p:extLst>
      <p:ext uri="{BB962C8B-B14F-4D97-AF65-F5344CB8AC3E}">
        <p14:creationId xmlns:p14="http://schemas.microsoft.com/office/powerpoint/2010/main" val="193544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23</a:t>
            </a:fld>
            <a:endParaRPr lang="en-US"/>
          </a:p>
        </p:txBody>
      </p:sp>
    </p:spTree>
    <p:extLst>
      <p:ext uri="{BB962C8B-B14F-4D97-AF65-F5344CB8AC3E}">
        <p14:creationId xmlns:p14="http://schemas.microsoft.com/office/powerpoint/2010/main" val="3506936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24</a:t>
            </a:fld>
            <a:endParaRPr lang="en-US"/>
          </a:p>
        </p:txBody>
      </p:sp>
    </p:spTree>
    <p:extLst>
      <p:ext uri="{BB962C8B-B14F-4D97-AF65-F5344CB8AC3E}">
        <p14:creationId xmlns:p14="http://schemas.microsoft.com/office/powerpoint/2010/main" val="92382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25</a:t>
            </a:fld>
            <a:endParaRPr lang="en-US"/>
          </a:p>
        </p:txBody>
      </p:sp>
    </p:spTree>
    <p:extLst>
      <p:ext uri="{BB962C8B-B14F-4D97-AF65-F5344CB8AC3E}">
        <p14:creationId xmlns:p14="http://schemas.microsoft.com/office/powerpoint/2010/main" val="52167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26</a:t>
            </a:fld>
            <a:endParaRPr lang="en-US"/>
          </a:p>
        </p:txBody>
      </p:sp>
    </p:spTree>
    <p:extLst>
      <p:ext uri="{BB962C8B-B14F-4D97-AF65-F5344CB8AC3E}">
        <p14:creationId xmlns:p14="http://schemas.microsoft.com/office/powerpoint/2010/main" val="3007108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defTabSz="931774" fontAlgn="base">
              <a:spcBef>
                <a:spcPts val="1223"/>
              </a:spcBef>
              <a:spcAft>
                <a:spcPts val="1223"/>
              </a:spcAft>
              <a:buClr>
                <a:srgbClr val="CC0000"/>
              </a:buClr>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28</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7B1AD-DDFA-47D2-8E71-FDA21921E803}" type="slidenum">
              <a:rPr lang="en-US" altLang="en-US"/>
              <a:pPr/>
              <a:t>34</a:t>
            </a:fld>
            <a:endParaRPr lang="en-US" altLang="en-US"/>
          </a:p>
        </p:txBody>
      </p:sp>
      <p:sp>
        <p:nvSpPr>
          <p:cNvPr id="132098" name="Rectangle 2"/>
          <p:cNvSpPr>
            <a:spLocks noGrp="1" noRot="1" noChangeAspect="1" noChangeArrowheads="1" noTextEdit="1"/>
          </p:cNvSpPr>
          <p:nvPr>
            <p:ph type="sldImg"/>
          </p:nvPr>
        </p:nvSpPr>
        <p:spPr bwMode="auto">
          <a:xfrm>
            <a:off x="1190625" y="703263"/>
            <a:ext cx="4629150" cy="34734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9" name="Rectangle 3"/>
          <p:cNvSpPr>
            <a:spLocks noGrp="1" noChangeArrowheads="1"/>
          </p:cNvSpPr>
          <p:nvPr>
            <p:ph type="body" idx="1"/>
          </p:nvPr>
        </p:nvSpPr>
        <p:spPr bwMode="auto">
          <a:xfrm>
            <a:off x="935634" y="4416100"/>
            <a:ext cx="5139134" cy="41839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242" tIns="40429" rIns="79242" bIns="40429"/>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37</a:t>
            </a:fld>
            <a:endParaRPr lang="en-US"/>
          </a:p>
        </p:txBody>
      </p:sp>
    </p:spTree>
    <p:extLst>
      <p:ext uri="{BB962C8B-B14F-4D97-AF65-F5344CB8AC3E}">
        <p14:creationId xmlns:p14="http://schemas.microsoft.com/office/powerpoint/2010/main" val="68231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3</a:t>
            </a:fld>
            <a:endParaRPr lang="en-US"/>
          </a:p>
        </p:txBody>
      </p:sp>
    </p:spTree>
    <p:extLst>
      <p:ext uri="{BB962C8B-B14F-4D97-AF65-F5344CB8AC3E}">
        <p14:creationId xmlns:p14="http://schemas.microsoft.com/office/powerpoint/2010/main" val="343353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51</a:t>
            </a:fld>
            <a:endParaRPr lang="en-US"/>
          </a:p>
        </p:txBody>
      </p:sp>
    </p:spTree>
    <p:extLst>
      <p:ext uri="{BB962C8B-B14F-4D97-AF65-F5344CB8AC3E}">
        <p14:creationId xmlns:p14="http://schemas.microsoft.com/office/powerpoint/2010/main" val="2981612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52</a:t>
            </a:fld>
            <a:endParaRPr lang="en-US"/>
          </a:p>
        </p:txBody>
      </p:sp>
    </p:spTree>
    <p:extLst>
      <p:ext uri="{BB962C8B-B14F-4D97-AF65-F5344CB8AC3E}">
        <p14:creationId xmlns:p14="http://schemas.microsoft.com/office/powerpoint/2010/main" val="300710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53</a:t>
            </a:fld>
            <a:endParaRPr lang="en-US"/>
          </a:p>
        </p:txBody>
      </p:sp>
    </p:spTree>
    <p:extLst>
      <p:ext uri="{BB962C8B-B14F-4D97-AF65-F5344CB8AC3E}">
        <p14:creationId xmlns:p14="http://schemas.microsoft.com/office/powerpoint/2010/main" val="200189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54</a:t>
            </a:fld>
            <a:endParaRPr lang="en-US"/>
          </a:p>
        </p:txBody>
      </p:sp>
    </p:spTree>
    <p:extLst>
      <p:ext uri="{BB962C8B-B14F-4D97-AF65-F5344CB8AC3E}">
        <p14:creationId xmlns:p14="http://schemas.microsoft.com/office/powerpoint/2010/main" val="3727311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55</a:t>
            </a:fld>
            <a:endParaRPr lang="en-US"/>
          </a:p>
        </p:txBody>
      </p:sp>
    </p:spTree>
    <p:extLst>
      <p:ext uri="{BB962C8B-B14F-4D97-AF65-F5344CB8AC3E}">
        <p14:creationId xmlns:p14="http://schemas.microsoft.com/office/powerpoint/2010/main" val="1675103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56</a:t>
            </a:fld>
            <a:endParaRPr lang="en-US"/>
          </a:p>
        </p:txBody>
      </p:sp>
    </p:spTree>
    <p:extLst>
      <p:ext uri="{BB962C8B-B14F-4D97-AF65-F5344CB8AC3E}">
        <p14:creationId xmlns:p14="http://schemas.microsoft.com/office/powerpoint/2010/main" val="4103733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57</a:t>
            </a:fld>
            <a:endParaRPr lang="en-US"/>
          </a:p>
        </p:txBody>
      </p:sp>
    </p:spTree>
    <p:extLst>
      <p:ext uri="{BB962C8B-B14F-4D97-AF65-F5344CB8AC3E}">
        <p14:creationId xmlns:p14="http://schemas.microsoft.com/office/powerpoint/2010/main" val="3459702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58</a:t>
            </a:fld>
            <a:endParaRPr lang="en-US"/>
          </a:p>
        </p:txBody>
      </p:sp>
    </p:spTree>
    <p:extLst>
      <p:ext uri="{BB962C8B-B14F-4D97-AF65-F5344CB8AC3E}">
        <p14:creationId xmlns:p14="http://schemas.microsoft.com/office/powerpoint/2010/main" val="1316833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59</a:t>
            </a:fld>
            <a:endParaRPr lang="en-US"/>
          </a:p>
        </p:txBody>
      </p:sp>
    </p:spTree>
    <p:extLst>
      <p:ext uri="{BB962C8B-B14F-4D97-AF65-F5344CB8AC3E}">
        <p14:creationId xmlns:p14="http://schemas.microsoft.com/office/powerpoint/2010/main" val="2647061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60</a:t>
            </a:fld>
            <a:endParaRPr lang="en-US"/>
          </a:p>
        </p:txBody>
      </p:sp>
    </p:spTree>
    <p:extLst>
      <p:ext uri="{BB962C8B-B14F-4D97-AF65-F5344CB8AC3E}">
        <p14:creationId xmlns:p14="http://schemas.microsoft.com/office/powerpoint/2010/main" val="240757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4</a:t>
            </a:fld>
            <a:endParaRPr lang="en-US"/>
          </a:p>
        </p:txBody>
      </p:sp>
    </p:spTree>
    <p:extLst>
      <p:ext uri="{BB962C8B-B14F-4D97-AF65-F5344CB8AC3E}">
        <p14:creationId xmlns:p14="http://schemas.microsoft.com/office/powerpoint/2010/main" val="10317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61</a:t>
            </a:fld>
            <a:endParaRPr lang="en-US"/>
          </a:p>
        </p:txBody>
      </p:sp>
    </p:spTree>
    <p:extLst>
      <p:ext uri="{BB962C8B-B14F-4D97-AF65-F5344CB8AC3E}">
        <p14:creationId xmlns:p14="http://schemas.microsoft.com/office/powerpoint/2010/main" val="3924351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62</a:t>
            </a:fld>
            <a:endParaRPr lang="en-US"/>
          </a:p>
        </p:txBody>
      </p:sp>
    </p:spTree>
    <p:extLst>
      <p:ext uri="{BB962C8B-B14F-4D97-AF65-F5344CB8AC3E}">
        <p14:creationId xmlns:p14="http://schemas.microsoft.com/office/powerpoint/2010/main" val="3086157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63</a:t>
            </a:fld>
            <a:endParaRPr lang="en-US"/>
          </a:p>
        </p:txBody>
      </p:sp>
    </p:spTree>
    <p:extLst>
      <p:ext uri="{BB962C8B-B14F-4D97-AF65-F5344CB8AC3E}">
        <p14:creationId xmlns:p14="http://schemas.microsoft.com/office/powerpoint/2010/main" val="3708557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64</a:t>
            </a:fld>
            <a:endParaRPr lang="en-US"/>
          </a:p>
        </p:txBody>
      </p:sp>
    </p:spTree>
    <p:extLst>
      <p:ext uri="{BB962C8B-B14F-4D97-AF65-F5344CB8AC3E}">
        <p14:creationId xmlns:p14="http://schemas.microsoft.com/office/powerpoint/2010/main" val="806276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65</a:t>
            </a:fld>
            <a:endParaRPr lang="en-US"/>
          </a:p>
        </p:txBody>
      </p:sp>
    </p:spTree>
    <p:extLst>
      <p:ext uri="{BB962C8B-B14F-4D97-AF65-F5344CB8AC3E}">
        <p14:creationId xmlns:p14="http://schemas.microsoft.com/office/powerpoint/2010/main" val="1034504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66</a:t>
            </a:fld>
            <a:endParaRPr lang="en-US"/>
          </a:p>
        </p:txBody>
      </p:sp>
    </p:spTree>
    <p:extLst>
      <p:ext uri="{BB962C8B-B14F-4D97-AF65-F5344CB8AC3E}">
        <p14:creationId xmlns:p14="http://schemas.microsoft.com/office/powerpoint/2010/main" val="4237782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67</a:t>
            </a:fld>
            <a:endParaRPr lang="en-US"/>
          </a:p>
        </p:txBody>
      </p:sp>
    </p:spTree>
    <p:extLst>
      <p:ext uri="{BB962C8B-B14F-4D97-AF65-F5344CB8AC3E}">
        <p14:creationId xmlns:p14="http://schemas.microsoft.com/office/powerpoint/2010/main" val="3810062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68</a:t>
            </a:fld>
            <a:endParaRPr lang="en-US"/>
          </a:p>
        </p:txBody>
      </p:sp>
    </p:spTree>
    <p:extLst>
      <p:ext uri="{BB962C8B-B14F-4D97-AF65-F5344CB8AC3E}">
        <p14:creationId xmlns:p14="http://schemas.microsoft.com/office/powerpoint/2010/main" val="1967867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69</a:t>
            </a:fld>
            <a:endParaRPr lang="en-US"/>
          </a:p>
        </p:txBody>
      </p:sp>
    </p:spTree>
    <p:extLst>
      <p:ext uri="{BB962C8B-B14F-4D97-AF65-F5344CB8AC3E}">
        <p14:creationId xmlns:p14="http://schemas.microsoft.com/office/powerpoint/2010/main" val="311988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70</a:t>
            </a:fld>
            <a:endParaRPr lang="en-US"/>
          </a:p>
        </p:txBody>
      </p:sp>
    </p:spTree>
    <p:extLst>
      <p:ext uri="{BB962C8B-B14F-4D97-AF65-F5344CB8AC3E}">
        <p14:creationId xmlns:p14="http://schemas.microsoft.com/office/powerpoint/2010/main" val="333972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defTabSz="931774" fontAlgn="base">
              <a:spcBef>
                <a:spcPts val="1223"/>
              </a:spcBef>
              <a:spcAft>
                <a:spcPts val="1223"/>
              </a:spcAft>
              <a:buClr>
                <a:srgbClr val="CC0000"/>
              </a:buClr>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71</a:t>
            </a:fld>
            <a:endParaRPr lang="en-US"/>
          </a:p>
        </p:txBody>
      </p:sp>
    </p:spTree>
    <p:extLst>
      <p:ext uri="{BB962C8B-B14F-4D97-AF65-F5344CB8AC3E}">
        <p14:creationId xmlns:p14="http://schemas.microsoft.com/office/powerpoint/2010/main" val="3007108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72</a:t>
            </a:fld>
            <a:endParaRPr lang="en-US"/>
          </a:p>
        </p:txBody>
      </p:sp>
    </p:spTree>
    <p:extLst>
      <p:ext uri="{BB962C8B-B14F-4D97-AF65-F5344CB8AC3E}">
        <p14:creationId xmlns:p14="http://schemas.microsoft.com/office/powerpoint/2010/main" val="2558653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9415" indent="-349415" defTabSz="931774" eaLnBrk="0" fontAlgn="base" hangingPunct="0">
              <a:spcBef>
                <a:spcPts val="611"/>
              </a:spcBef>
              <a:spcAft>
                <a:spcPts val="611"/>
              </a:spcAft>
              <a:buClr>
                <a:srgbClr val="CC0000"/>
              </a:buClr>
              <a:buFont typeface="Wingdings" pitchFamily="2" charset="2"/>
              <a:buChar char="§"/>
              <a:defRPr/>
            </a:pPr>
            <a:endParaRPr lang="en-US" sz="2400" kern="0" dirty="0" smtClean="0">
              <a:solidFill>
                <a:srgbClr val="000000"/>
              </a:solidFill>
              <a:latin typeface="Tahoma"/>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73</a:t>
            </a:fld>
            <a:endParaRPr lang="en-US"/>
          </a:p>
        </p:txBody>
      </p:sp>
    </p:spTree>
    <p:extLst>
      <p:ext uri="{BB962C8B-B14F-4D97-AF65-F5344CB8AC3E}">
        <p14:creationId xmlns:p14="http://schemas.microsoft.com/office/powerpoint/2010/main" val="841741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74</a:t>
            </a:fld>
            <a:endParaRPr lang="en-US"/>
          </a:p>
        </p:txBody>
      </p:sp>
    </p:spTree>
    <p:extLst>
      <p:ext uri="{BB962C8B-B14F-4D97-AF65-F5344CB8AC3E}">
        <p14:creationId xmlns:p14="http://schemas.microsoft.com/office/powerpoint/2010/main" val="353050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a:t>
            </a:fld>
            <a:endParaRPr lang="en-US"/>
          </a:p>
        </p:txBody>
      </p:sp>
    </p:spTree>
    <p:extLst>
      <p:ext uri="{BB962C8B-B14F-4D97-AF65-F5344CB8AC3E}">
        <p14:creationId xmlns:p14="http://schemas.microsoft.com/office/powerpoint/2010/main" val="179067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a:t>
            </a:fld>
            <a:endParaRPr lang="en-US"/>
          </a:p>
        </p:txBody>
      </p:sp>
    </p:spTree>
    <p:extLst>
      <p:ext uri="{BB962C8B-B14F-4D97-AF65-F5344CB8AC3E}">
        <p14:creationId xmlns:p14="http://schemas.microsoft.com/office/powerpoint/2010/main" val="195768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8</a:t>
            </a:fld>
            <a:endParaRPr lang="en-US"/>
          </a:p>
        </p:txBody>
      </p:sp>
    </p:spTree>
    <p:extLst>
      <p:ext uri="{BB962C8B-B14F-4D97-AF65-F5344CB8AC3E}">
        <p14:creationId xmlns:p14="http://schemas.microsoft.com/office/powerpoint/2010/main" val="426727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9</a:t>
            </a:fld>
            <a:endParaRPr lang="en-US"/>
          </a:p>
        </p:txBody>
      </p:sp>
    </p:spTree>
    <p:extLst>
      <p:ext uri="{BB962C8B-B14F-4D97-AF65-F5344CB8AC3E}">
        <p14:creationId xmlns:p14="http://schemas.microsoft.com/office/powerpoint/2010/main" val="3385493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Middle BG"/>
          <p:cNvSpPr/>
          <p:nvPr/>
        </p:nvSpPr>
        <p:spPr>
          <a:xfrm>
            <a:off x="0" y="2680854"/>
            <a:ext cx="9144000" cy="2419586"/>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Footer"/>
          <p:cNvSpPr/>
          <p:nvPr/>
        </p:nvSpPr>
        <p:spPr>
          <a:xfrm>
            <a:off x="0" y="5105400"/>
            <a:ext cx="9159240" cy="17526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SubTitle Back"/>
          <p:cNvSpPr/>
          <p:nvPr/>
        </p:nvSpPr>
        <p:spPr>
          <a:xfrm>
            <a:off x="4176712" y="4545808"/>
            <a:ext cx="4967288" cy="1828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Subtitle 2"/>
          <p:cNvSpPr>
            <a:spLocks noGrp="1"/>
          </p:cNvSpPr>
          <p:nvPr userDrawn="1">
            <p:ph type="subTitle" idx="1" hasCustomPrompt="1"/>
          </p:nvPr>
        </p:nvSpPr>
        <p:spPr>
          <a:xfrm>
            <a:off x="4724400" y="4876800"/>
            <a:ext cx="4343400" cy="1143000"/>
          </a:xfrm>
        </p:spPr>
        <p:txBody>
          <a:bodyPr/>
          <a:lstStyle>
            <a:lvl1pPr marL="0" indent="0" algn="ctr">
              <a:buNone/>
              <a:defRPr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Webinar Subtitle</a:t>
            </a:r>
            <a:endParaRPr lang="en-US" dirty="0"/>
          </a:p>
        </p:txBody>
      </p:sp>
      <p:pic>
        <p:nvPicPr>
          <p:cNvPr id="2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76" y="4419600"/>
            <a:ext cx="18653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570881"/>
          </a:xfrm>
          <a:prstGeom prst="rect">
            <a:avLst/>
          </a:prstGeom>
        </p:spPr>
      </p:pic>
      <p:sp>
        <p:nvSpPr>
          <p:cNvPr id="5" name="TextBox 4"/>
          <p:cNvSpPr txBox="1"/>
          <p:nvPr userDrawn="1"/>
        </p:nvSpPr>
        <p:spPr>
          <a:xfrm>
            <a:off x="381000" y="860595"/>
            <a:ext cx="3429000" cy="400110"/>
          </a:xfrm>
          <a:prstGeom prst="rect">
            <a:avLst/>
          </a:prstGeom>
          <a:noFill/>
        </p:spPr>
        <p:txBody>
          <a:bodyPr wrap="square" rtlCol="0">
            <a:spAutoFit/>
          </a:bodyPr>
          <a:lstStyle/>
          <a:p>
            <a:r>
              <a:rPr lang="en-US" sz="2000" b="1" dirty="0" smtClean="0">
                <a:solidFill>
                  <a:schemeClr val="bg1"/>
                </a:solidFill>
              </a:rPr>
              <a:t>Welcome</a:t>
            </a:r>
            <a:r>
              <a:rPr lang="en-US" sz="2000" b="1" baseline="0" dirty="0" smtClean="0">
                <a:solidFill>
                  <a:schemeClr val="bg1"/>
                </a:solidFill>
              </a:rPr>
              <a:t> to </a:t>
            </a:r>
            <a:r>
              <a:rPr lang="en-US" sz="2000" b="1" dirty="0" smtClean="0">
                <a:solidFill>
                  <a:schemeClr val="bg1"/>
                </a:solidFill>
              </a:rPr>
              <a:t>Workforce</a:t>
            </a:r>
            <a:r>
              <a:rPr lang="en-US" sz="2000" b="1" baseline="30000" dirty="0" smtClean="0">
                <a:solidFill>
                  <a:schemeClr val="bg1"/>
                </a:solidFill>
              </a:rPr>
              <a:t>3</a:t>
            </a:r>
            <a:r>
              <a:rPr lang="en-US" sz="2000" b="1" baseline="0" dirty="0" smtClean="0">
                <a:solidFill>
                  <a:schemeClr val="bg1"/>
                </a:solidFill>
              </a:rPr>
              <a:t> One</a:t>
            </a:r>
            <a:endParaRPr lang="en-US" sz="2000" b="1" dirty="0">
              <a:solidFill>
                <a:schemeClr val="bg1"/>
              </a:solidFill>
            </a:endParaRPr>
          </a:p>
        </p:txBody>
      </p:sp>
      <p:grpSp>
        <p:nvGrpSpPr>
          <p:cNvPr id="13" name="Header"/>
          <p:cNvGrpSpPr/>
          <p:nvPr/>
        </p:nvGrpSpPr>
        <p:grpSpPr>
          <a:xfrm>
            <a:off x="2894" y="-145473"/>
            <a:ext cx="9144000" cy="2819400"/>
            <a:chOff x="0" y="0"/>
            <a:chExt cx="9144000" cy="2819400"/>
          </a:xfrm>
        </p:grpSpPr>
        <p:sp>
          <p:nvSpPr>
            <p:cNvPr id="9" name="Rectangle 8"/>
            <p:cNvSpPr/>
            <p:nvPr userDrawn="1"/>
          </p:nvSpPr>
          <p:spPr>
            <a:xfrm>
              <a:off x="0" y="0"/>
              <a:ext cx="9144000" cy="2667000"/>
            </a:xfrm>
            <a:prstGeom prst="rect">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userDrawn="1"/>
          </p:nvSpPr>
          <p:spPr>
            <a:xfrm>
              <a:off x="0" y="2667000"/>
              <a:ext cx="91440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Arial" pitchFamily="34" charset="0"/>
                <a:ea typeface="+mn-ea"/>
                <a:cs typeface="Arial" pitchFamily="34" charset="0"/>
              </a:endParaRPr>
            </a:p>
          </p:txBody>
        </p:sp>
      </p:grpSp>
      <p:grpSp>
        <p:nvGrpSpPr>
          <p:cNvPr id="16" name="Group 15"/>
          <p:cNvGrpSpPr/>
          <p:nvPr userDrawn="1"/>
        </p:nvGrpSpPr>
        <p:grpSpPr>
          <a:xfrm>
            <a:off x="2124740" y="4556760"/>
            <a:ext cx="2218660" cy="501112"/>
            <a:chOff x="2124740" y="4561840"/>
            <a:chExt cx="2218660" cy="501112"/>
          </a:xfrm>
        </p:grpSpPr>
        <p:sp>
          <p:nvSpPr>
            <p:cNvPr id="14" name="TextBox 13"/>
            <p:cNvSpPr txBox="1"/>
            <p:nvPr userDrawn="1"/>
          </p:nvSpPr>
          <p:spPr>
            <a:xfrm>
              <a:off x="2590800" y="4572000"/>
              <a:ext cx="1752600" cy="477054"/>
            </a:xfrm>
            <a:prstGeom prst="rect">
              <a:avLst/>
            </a:prstGeom>
            <a:noFill/>
          </p:spPr>
          <p:txBody>
            <a:bodyPr wrap="square" rtlCol="0">
              <a:spAutoFit/>
            </a:bodyPr>
            <a:lstStyle/>
            <a:p>
              <a:pPr>
                <a:lnSpc>
                  <a:spcPts val="1000"/>
                </a:lnSpc>
                <a:spcBef>
                  <a:spcPts val="0"/>
                </a:spcBef>
                <a:spcAft>
                  <a:spcPts val="0"/>
                </a:spcAft>
              </a:pPr>
              <a:r>
                <a:rPr lang="en-US" sz="900" b="1" i="1" kern="800" spc="0" dirty="0" smtClean="0">
                  <a:solidFill>
                    <a:schemeClr val="tx2">
                      <a:lumMod val="75000"/>
                    </a:schemeClr>
                  </a:solidFill>
                  <a:latin typeface="Arial" pitchFamily="34" charset="0"/>
                  <a:cs typeface="Arial" pitchFamily="34" charset="0"/>
                </a:rPr>
                <a:t>U.S. Department</a:t>
              </a:r>
              <a:r>
                <a:rPr lang="en-US" sz="900" b="1" i="1" kern="800" spc="0" baseline="0" dirty="0" smtClean="0">
                  <a:solidFill>
                    <a:schemeClr val="tx2">
                      <a:lumMod val="75000"/>
                    </a:schemeClr>
                  </a:solidFill>
                  <a:latin typeface="Arial" pitchFamily="34" charset="0"/>
                  <a:cs typeface="Arial" pitchFamily="34" charset="0"/>
                </a:rPr>
                <a:t> of Labor</a:t>
              </a:r>
            </a:p>
            <a:p>
              <a:pPr>
                <a:lnSpc>
                  <a:spcPts val="1000"/>
                </a:lnSpc>
                <a:spcBef>
                  <a:spcPts val="0"/>
                </a:spcBef>
                <a:spcAft>
                  <a:spcPts val="0"/>
                </a:spcAft>
              </a:pPr>
              <a:r>
                <a:rPr lang="en-US" sz="900" b="0" i="1" kern="800" spc="0" baseline="0" dirty="0" smtClean="0">
                  <a:solidFill>
                    <a:schemeClr val="tx2">
                      <a:lumMod val="75000"/>
                    </a:schemeClr>
                  </a:solidFill>
                  <a:latin typeface="Arial" pitchFamily="34" charset="0"/>
                  <a:cs typeface="Arial" pitchFamily="34" charset="0"/>
                </a:rPr>
                <a:t>Employment and Training Administration</a:t>
              </a:r>
              <a:endParaRPr lang="en-US" sz="900" b="0" i="1" kern="800" spc="0" dirty="0">
                <a:solidFill>
                  <a:schemeClr val="tx2">
                    <a:lumMod val="75000"/>
                  </a:schemeClr>
                </a:solidFill>
                <a:latin typeface="Arial" pitchFamily="34" charset="0"/>
                <a:cs typeface="Arial" pitchFamily="34" charset="0"/>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4740" y="4561840"/>
              <a:ext cx="501112" cy="501112"/>
            </a:xfrm>
            <a:prstGeom prst="rect">
              <a:avLst/>
            </a:prstGeom>
          </p:spPr>
        </p:pic>
      </p:grpSp>
      <p:sp>
        <p:nvSpPr>
          <p:cNvPr id="2" name="Title 1"/>
          <p:cNvSpPr>
            <a:spLocks noGrp="1"/>
          </p:cNvSpPr>
          <p:nvPr userDrawn="1">
            <p:ph type="ctrTitle" hasCustomPrompt="1"/>
          </p:nvPr>
        </p:nvSpPr>
        <p:spPr>
          <a:xfrm>
            <a:off x="76200" y="2869408"/>
            <a:ext cx="8991600" cy="1676400"/>
          </a:xfrm>
          <a:prstGeom prst="rect">
            <a:avLst/>
          </a:prstGeom>
        </p:spPr>
        <p:txBody>
          <a:bodyPr>
            <a:normAutofit/>
            <a:scene3d>
              <a:camera prst="perspectiveAbove"/>
              <a:lightRig rig="threePt" dir="t"/>
            </a:scene3d>
          </a:bodyPr>
          <a:lstStyle>
            <a:lvl1pPr>
              <a:defRPr sz="3200" b="1" cap="none" spc="0" baseline="0">
                <a:ln w="17780" cmpd="sng">
                  <a:noFill/>
                  <a:prstDash val="solid"/>
                  <a:miter lim="800000"/>
                </a:ln>
                <a:solidFill>
                  <a:schemeClr val="tx2"/>
                </a:solidFill>
                <a:effectLst/>
                <a:latin typeface="Arial" pitchFamily="34" charset="0"/>
                <a:cs typeface="Arial" pitchFamily="34" charset="0"/>
              </a:defRPr>
            </a:lvl1pPr>
          </a:lstStyle>
          <a:p>
            <a:r>
              <a:rPr lang="en-US" dirty="0" smtClean="0"/>
              <a:t>Webinar Title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normAutofit/>
          </a:bodyPr>
          <a:lstStyle>
            <a:lvl1pPr>
              <a:defRPr sz="2800" baseline="0">
                <a:ln w="12700">
                  <a:noFill/>
                  <a:prstDash val="solid"/>
                </a:ln>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a:xfrm>
            <a:off x="6324600" y="6416675"/>
            <a:ext cx="2133600" cy="365125"/>
          </a:xfrm>
        </p:spPr>
        <p:txBody>
          <a:bodyPr/>
          <a:lstStyle/>
          <a:p>
            <a:fld id="{01723B91-CE10-4F20-890A-0852E224685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lstStyle>
            <a:lvl1pPr algn="ctr" defTabSz="914400" rtl="0" eaLnBrk="1" latinLnBrk="0" hangingPunct="1">
              <a:spcBef>
                <a:spcPct val="0"/>
              </a:spcBef>
              <a:buNone/>
              <a:defRPr lang="en-US" sz="2800" b="1" kern="1200" cap="none" spc="0" baseline="0" dirty="0">
                <a:ln w="12700">
                  <a:noFill/>
                  <a:prstDash val="solid"/>
                </a:ln>
                <a:solidFill>
                  <a:schemeClr val="bg1"/>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Webinar Title Here</a:t>
            </a:r>
            <a:endParaRPr lang="en-US"/>
          </a:p>
        </p:txBody>
      </p:sp>
      <p:sp>
        <p:nvSpPr>
          <p:cNvPr id="8" name="Footer Placeholder 7"/>
          <p:cNvSpPr>
            <a:spLocks noGrp="1"/>
          </p:cNvSpPr>
          <p:nvPr>
            <p:ph type="ftr" sz="quarter" idx="11"/>
          </p:nvPr>
        </p:nvSpPr>
        <p:spPr/>
        <p:txBody>
          <a:bodyPr/>
          <a:lstStyle/>
          <a:p>
            <a:r>
              <a:rPr lang="en-US" smtClean="0"/>
              <a:t>#</a:t>
            </a:r>
            <a:endParaRPr lang="en-US"/>
          </a:p>
        </p:txBody>
      </p:sp>
      <p:sp>
        <p:nvSpPr>
          <p:cNvPr id="9" name="Slide Number Placeholder 8"/>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668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Webinar Title Here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Webinar Title Here</a:t>
            </a:r>
            <a:endParaRPr lang="en-US" dirty="0"/>
          </a:p>
        </p:txBody>
      </p:sp>
      <p:sp>
        <p:nvSpPr>
          <p:cNvPr id="3" name="Footer Placeholder 2"/>
          <p:cNvSpPr>
            <a:spLocks noGrp="1"/>
          </p:cNvSpPr>
          <p:nvPr>
            <p:ph type="ftr" sz="quarter" idx="11"/>
          </p:nvPr>
        </p:nvSpPr>
        <p:spPr/>
        <p:txBody>
          <a:bodyPr/>
          <a:lstStyle/>
          <a:p>
            <a:r>
              <a:rPr lang="en-US" smtClean="0"/>
              <a:t>#</a:t>
            </a:r>
            <a:endParaRPr lang="en-US"/>
          </a:p>
        </p:txBody>
      </p:sp>
      <p:sp>
        <p:nvSpPr>
          <p:cNvPr id="4" name="Slide Number Placeholder 3"/>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762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03F4DE-3244-4A25-B469-B3643773D7CD}" type="slidenum">
              <a:rPr lang="en-US"/>
              <a:pPr>
                <a:defRPr/>
              </a:pPr>
              <a:t>‹#›</a:t>
            </a:fld>
            <a:endParaRPr lang="en-US"/>
          </a:p>
        </p:txBody>
      </p:sp>
    </p:spTree>
    <p:extLst>
      <p:ext uri="{BB962C8B-B14F-4D97-AF65-F5344CB8AC3E}">
        <p14:creationId xmlns:p14="http://schemas.microsoft.com/office/powerpoint/2010/main" val="22566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BG Accent 1"/>
          <p:cNvSpPr/>
          <p:nvPr/>
        </p:nvSpPr>
        <p:spPr>
          <a:xfrm>
            <a:off x="-9526" y="0"/>
            <a:ext cx="9153525" cy="1097280"/>
          </a:xfrm>
          <a:prstGeom prst="rect">
            <a:avLst/>
          </a:prstGeom>
          <a:solidFill>
            <a:srgbClr val="37609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itchFamily="34" charset="0"/>
              <a:cs typeface="Arial" pitchFamily="34" charset="0"/>
            </a:endParaRPr>
          </a:p>
        </p:txBody>
      </p:sp>
      <p:sp>
        <p:nvSpPr>
          <p:cNvPr id="3" name="Text Placeholder 2"/>
          <p:cNvSpPr>
            <a:spLocks noGrp="1"/>
          </p:cNvSpPr>
          <p:nvPr userDrawn="1">
            <p:ph type="body" idx="1"/>
          </p:nvPr>
        </p:nvSpPr>
        <p:spPr>
          <a:xfrm>
            <a:off x="4572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userDrawn="1">
            <p:ph type="dt" sz="half" idx="2"/>
          </p:nvPr>
        </p:nvSpPr>
        <p:spPr>
          <a:xfrm>
            <a:off x="457200" y="6416675"/>
            <a:ext cx="2133600" cy="365125"/>
          </a:xfrm>
          <a:prstGeom prst="rect">
            <a:avLst/>
          </a:prstGeom>
        </p:spPr>
        <p:txBody>
          <a:bodyPr vert="horz" lIns="91440" tIns="45720" rIns="91440" bIns="45720" rtlCol="0" anchor="ctr"/>
          <a:lstStyle>
            <a:lvl1pPr algn="l">
              <a:defRPr sz="800">
                <a:solidFill>
                  <a:schemeClr val="tx2"/>
                </a:solidFill>
                <a:latin typeface="Arial" pitchFamily="34" charset="0"/>
                <a:cs typeface="Arial" pitchFamily="34" charset="0"/>
              </a:defRPr>
            </a:lvl1pPr>
          </a:lstStyle>
          <a:p>
            <a:r>
              <a:rPr lang="en-US" dirty="0" smtClean="0"/>
              <a:t>Webinar Title Here</a:t>
            </a:r>
            <a:endParaRPr lang="en-US" dirty="0"/>
          </a:p>
        </p:txBody>
      </p:sp>
      <p:sp>
        <p:nvSpPr>
          <p:cNvPr id="5" name="Footer Placeholder 4"/>
          <p:cNvSpPr>
            <a:spLocks noGrp="1"/>
          </p:cNvSpPr>
          <p:nvPr userDrawn="1">
            <p:ph type="ftr" sz="quarter" idx="3"/>
          </p:nvPr>
        </p:nvSpPr>
        <p:spPr>
          <a:xfrm>
            <a:off x="3124200" y="6416675"/>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r>
              <a:rPr lang="en-US" smtClean="0"/>
              <a:t>#</a:t>
            </a:r>
            <a:endParaRPr lang="en-US"/>
          </a:p>
        </p:txBody>
      </p:sp>
      <p:sp>
        <p:nvSpPr>
          <p:cNvPr id="6" name="Slide Number Placeholder 5"/>
          <p:cNvSpPr>
            <a:spLocks noGrp="1"/>
          </p:cNvSpPr>
          <p:nvPr userDrawn="1">
            <p:ph type="sldNum" sz="quarter" idx="4"/>
          </p:nvPr>
        </p:nvSpPr>
        <p:spPr>
          <a:xfrm>
            <a:off x="6324600" y="6416675"/>
            <a:ext cx="2133600" cy="365125"/>
          </a:xfrm>
          <a:prstGeom prst="rect">
            <a:avLst/>
          </a:prstGeom>
        </p:spPr>
        <p:txBody>
          <a:bodyPr vert="horz" lIns="91440" tIns="45720" rIns="91440" bIns="45720" rtlCol="0" anchor="ctr"/>
          <a:lstStyle>
            <a:lvl1pPr algn="r">
              <a:defRPr sz="1200">
                <a:solidFill>
                  <a:schemeClr val="tx1"/>
                </a:solidFill>
                <a:latin typeface="Arial" pitchFamily="34" charset="0"/>
                <a:cs typeface="Arial" pitchFamily="34" charset="0"/>
              </a:defRPr>
            </a:lvl1pPr>
          </a:lstStyle>
          <a:p>
            <a:fld id="{F5B75F7A-516D-4850-9A30-35A47BF6499A}" type="slidenum">
              <a:rPr lang="en-US" smtClean="0"/>
              <a:pPr/>
              <a:t>‹#›</a:t>
            </a:fld>
            <a:endParaRPr lang="en-US" dirty="0"/>
          </a:p>
        </p:txBody>
      </p:sp>
      <p:pic>
        <p:nvPicPr>
          <p:cNvPr id="19" name="Picture 2"/>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086600" y="6400800"/>
            <a:ext cx="984849" cy="48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0" r:id="rId6"/>
    <p:sldLayoutId id="2147483681" r:id="rId7"/>
    <p:sldLayoutId id="2147483682" r:id="rId8"/>
    <p:sldLayoutId id="2147483683" r:id="rId9"/>
  </p:sldLayoutIdLst>
  <p:timing>
    <p:tnLst>
      <p:par>
        <p:cTn id="1" dur="indefinite" restart="never" nodeType="tmRoot"/>
      </p:par>
    </p:tnLst>
  </p:timing>
  <p:hf hdr="0" dt="0"/>
  <p:txStyles>
    <p:titleStyle>
      <a:lvl1pPr algn="ctr" defTabSz="914400" rtl="0" eaLnBrk="1" latinLnBrk="0" hangingPunct="1">
        <a:spcBef>
          <a:spcPct val="0"/>
        </a:spcBef>
        <a:buNone/>
        <a:defRPr sz="2800" b="1" kern="1200"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12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0"/>
        </a:spcBef>
        <a:spcAft>
          <a:spcPts val="12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0"/>
        </a:spcBef>
        <a:spcAft>
          <a:spcPts val="12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0"/>
        </a:spcBef>
        <a:spcAft>
          <a:spcPts val="12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tagrantees.workforce3one.org/ws/etagrantees/pages/resources.aspx?pparams=100143516222139390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url?sa=i&amp;rct=j&amp;q=&amp;esrc=s&amp;frm=1&amp;source=images&amp;cd=&amp;cad=rja&amp;uact=8&amp;ved=0CAcQjRxqFQoTCPifmZzYnMgCFYk9kgoddxwAsw&amp;url=http://cpairsoft.com/topic/7652875/1/&amp;psig=AFQjCNFlSZhDrlubjCtYYQO_3JJ5CV5LEg&amp;ust=144363138634476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www.cdc.gov/cancer/dcpc/prevention/policies_practices/radon/index.htm"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hyperlink" Target="http://www.aarst.org/index.shtml"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patrick.daniels@illinois.gov"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youthbuild.org/event/dol-youthbuild-new-grantee-orientation"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workforce3one.org/" TargetMode="External"/><Relationship Id="rId7" Type="http://schemas.microsoft.com/office/2007/relationships/hdphoto" Target="../media/hdphoto1.wdp"/><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819400"/>
            <a:ext cx="8458200" cy="1676400"/>
          </a:xfrm>
        </p:spPr>
        <p:txBody>
          <a:bodyPr/>
          <a:lstStyle/>
          <a:p>
            <a:r>
              <a:rPr lang="en-US" dirty="0" smtClean="0"/>
              <a:t>NGO Webinar Series: Community </a:t>
            </a:r>
            <a:r>
              <a:rPr lang="en-US" dirty="0"/>
              <a:t>of Practice </a:t>
            </a:r>
            <a:r>
              <a:rPr lang="en-US"/>
              <a:t>and </a:t>
            </a:r>
            <a:r>
              <a:rPr lang="en-US" dirty="0" smtClean="0"/>
              <a:t>O</a:t>
            </a:r>
            <a:r>
              <a:rPr lang="en-US" smtClean="0"/>
              <a:t>ther </a:t>
            </a:r>
            <a:r>
              <a:rPr lang="en-US" dirty="0"/>
              <a:t>Resources </a:t>
            </a:r>
          </a:p>
        </p:txBody>
      </p:sp>
      <p:sp>
        <p:nvSpPr>
          <p:cNvPr id="3" name="Subtitle 2"/>
          <p:cNvSpPr>
            <a:spLocks noGrp="1"/>
          </p:cNvSpPr>
          <p:nvPr>
            <p:ph type="subTitle" idx="1"/>
          </p:nvPr>
        </p:nvSpPr>
        <p:spPr>
          <a:xfrm>
            <a:off x="4191000" y="4572000"/>
            <a:ext cx="4953000" cy="1752600"/>
          </a:xfrm>
        </p:spPr>
        <p:txBody>
          <a:bodyPr anchor="t" anchorCtr="0">
            <a:noAutofit/>
          </a:bodyPr>
          <a:lstStyle/>
          <a:p>
            <a:pPr algn="l"/>
            <a:r>
              <a:rPr lang="en-US" sz="1800" dirty="0" smtClean="0">
                <a:ln w="17780" cmpd="sng">
                  <a:noFill/>
                  <a:prstDash val="solid"/>
                  <a:miter lim="800000"/>
                </a:ln>
                <a:ea typeface="+mj-ea"/>
              </a:rPr>
              <a:t>Webinar Date: October 20, 2015</a:t>
            </a:r>
          </a:p>
          <a:p>
            <a:pPr algn="l"/>
            <a:r>
              <a:rPr lang="en-US" sz="1800" i="1" dirty="0" smtClean="0">
                <a:ln w="17780" cmpd="sng">
                  <a:noFill/>
                  <a:prstDash val="solid"/>
                  <a:miter lim="800000"/>
                </a:ln>
                <a:ea typeface="+mj-ea"/>
              </a:rPr>
              <a:t>Presented by:</a:t>
            </a:r>
          </a:p>
          <a:p>
            <a:pPr algn="l"/>
            <a:r>
              <a:rPr lang="en-US" sz="1800" i="1" dirty="0" smtClean="0">
                <a:ln w="17780" cmpd="sng">
                  <a:noFill/>
                  <a:prstDash val="solid"/>
                  <a:miter lim="800000"/>
                </a:ln>
                <a:solidFill>
                  <a:srgbClr val="1F497D"/>
                </a:solidFill>
              </a:rPr>
              <a:t>Division </a:t>
            </a:r>
            <a:r>
              <a:rPr lang="en-US" sz="1800" i="1" dirty="0">
                <a:ln w="17780" cmpd="sng">
                  <a:noFill/>
                  <a:prstDash val="solid"/>
                  <a:miter lim="800000"/>
                </a:ln>
                <a:solidFill>
                  <a:srgbClr val="1F497D"/>
                </a:solidFill>
              </a:rPr>
              <a:t>of Youth Services – YouthBuild</a:t>
            </a:r>
          </a:p>
          <a:p>
            <a:pPr algn="l">
              <a:spcAft>
                <a:spcPts val="0"/>
              </a:spcAft>
            </a:pPr>
            <a:r>
              <a:rPr lang="en-US" sz="1600" dirty="0" smtClean="0">
                <a:ln w="17780" cmpd="sng">
                  <a:noFill/>
                  <a:prstDash val="solid"/>
                  <a:miter lim="800000"/>
                </a:ln>
                <a:ea typeface="+mj-ea"/>
              </a:rPr>
              <a:t>U.S</a:t>
            </a:r>
            <a:r>
              <a:rPr lang="en-US" sz="1600" dirty="0">
                <a:ln w="17780" cmpd="sng">
                  <a:noFill/>
                  <a:prstDash val="solid"/>
                  <a:miter lim="800000"/>
                </a:ln>
                <a:ea typeface="+mj-ea"/>
              </a:rPr>
              <a:t>. </a:t>
            </a:r>
            <a:r>
              <a:rPr lang="en-US" sz="1600" dirty="0" smtClean="0">
                <a:ln w="17780" cmpd="sng">
                  <a:noFill/>
                  <a:prstDash val="solid"/>
                  <a:miter lim="800000"/>
                </a:ln>
                <a:ea typeface="+mj-ea"/>
              </a:rPr>
              <a:t>Department of Labor</a:t>
            </a:r>
          </a:p>
          <a:p>
            <a:pPr algn="l">
              <a:spcBef>
                <a:spcPts val="0"/>
              </a:spcBef>
              <a:spcAft>
                <a:spcPts val="0"/>
              </a:spcAft>
            </a:pPr>
            <a:r>
              <a:rPr lang="en-US" sz="1600" dirty="0" smtClean="0">
                <a:ln w="17780" cmpd="sng">
                  <a:noFill/>
                  <a:prstDash val="solid"/>
                  <a:miter lim="800000"/>
                </a:ln>
                <a:ea typeface="+mj-ea"/>
              </a:rPr>
              <a:t>Employment </a:t>
            </a:r>
            <a:r>
              <a:rPr lang="en-US" sz="1600" dirty="0">
                <a:ln w="17780" cmpd="sng">
                  <a:noFill/>
                  <a:prstDash val="solid"/>
                  <a:miter lim="800000"/>
                </a:ln>
                <a:ea typeface="+mj-ea"/>
              </a:rPr>
              <a:t>and </a:t>
            </a:r>
            <a:r>
              <a:rPr lang="en-US" sz="1600" dirty="0" smtClean="0">
                <a:ln w="17780" cmpd="sng">
                  <a:noFill/>
                  <a:prstDash val="solid"/>
                  <a:miter lim="800000"/>
                </a:ln>
                <a:ea typeface="+mj-ea"/>
              </a:rPr>
              <a:t>Training Administration </a:t>
            </a:r>
            <a:endParaRPr lang="en-US" sz="1600" dirty="0">
              <a:ln w="17780" cmpd="sng">
                <a:noFill/>
                <a:prstDash val="solid"/>
                <a:miter lim="800000"/>
              </a:ln>
              <a:ea typeface="+mj-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Registering on WorkforceGPS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10</a:t>
            </a:fld>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481502" cy="511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191000" y="1066800"/>
            <a:ext cx="1066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045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Registering on WorkforceGPS</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11</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258050" cy="536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400534" y="5932767"/>
            <a:ext cx="1038225" cy="28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94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WorkforceGPS Homepage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12</a:t>
            </a:fld>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01853"/>
            <a:ext cx="8833884" cy="575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733800" y="5791200"/>
            <a:ext cx="2286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05600" y="2895600"/>
            <a:ext cx="2286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23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 YouthBuild Tip Sheets</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811363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87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Video Series</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14</a:t>
            </a:fld>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824147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49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Series: DOL Compliance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15</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86293"/>
            <a:ext cx="745454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7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Video Series: DOL Compliance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16</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83472"/>
            <a:ext cx="7129462" cy="562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914400" y="2895600"/>
            <a:ext cx="1600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00400" y="4343400"/>
            <a:ext cx="1600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4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Handbooks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17</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5643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915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Manual</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18</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085778" cy="557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9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Library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19</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7367"/>
            <a:ext cx="8458200" cy="57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971800" y="1905000"/>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9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
        <p:nvSpPr>
          <p:cNvPr id="2" name="Title 1"/>
          <p:cNvSpPr>
            <a:spLocks noGrp="1"/>
          </p:cNvSpPr>
          <p:nvPr>
            <p:ph type="title"/>
          </p:nvPr>
        </p:nvSpPr>
        <p:spPr/>
        <p:txBody>
          <a:bodyPr/>
          <a:lstStyle/>
          <a:p>
            <a:r>
              <a:rPr lang="en-US" dirty="0" smtClean="0"/>
              <a:t>Where are you?</a:t>
            </a:r>
            <a:endParaRPr lang="en-US" dirty="0"/>
          </a:p>
        </p:txBody>
      </p:sp>
      <p:sp>
        <p:nvSpPr>
          <p:cNvPr id="4" name="Slide Number Placeholder 3"/>
          <p:cNvSpPr>
            <a:spLocks noGrp="1"/>
          </p:cNvSpPr>
          <p:nvPr>
            <p:ph type="sldNum" sz="quarter" idx="12"/>
          </p:nvPr>
        </p:nvSpPr>
        <p:spPr/>
        <p:txBody>
          <a:bodyPr/>
          <a:lstStyle/>
          <a:p>
            <a:fld id="{01723B91-CE10-4F20-890A-0852E2246859}"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sp>
        <p:nvSpPr>
          <p:cNvPr id="8" name="TextBox 7"/>
          <p:cNvSpPr txBox="1"/>
          <p:nvPr/>
        </p:nvSpPr>
        <p:spPr>
          <a:xfrm>
            <a:off x="1371600" y="685800"/>
            <a:ext cx="6324600" cy="338554"/>
          </a:xfrm>
          <a:prstGeom prst="rect">
            <a:avLst/>
          </a:prstGeom>
          <a:noFill/>
        </p:spPr>
        <p:txBody>
          <a:bodyPr wrap="square" rtlCol="0">
            <a:spAutoFit/>
          </a:bodyPr>
          <a:lstStyle/>
          <a:p>
            <a:pPr algn="ctr"/>
            <a:r>
              <a:rPr lang="en-US" sz="1600" b="1" i="1" dirty="0" smtClean="0">
                <a:solidFill>
                  <a:schemeClr val="bg1"/>
                </a:solidFill>
                <a:latin typeface="Arial" pitchFamily="34" charset="0"/>
                <a:cs typeface="Arial" pitchFamily="34" charset="0"/>
              </a:rPr>
              <a:t>Enter your location in the Chat window – lower left of screen</a:t>
            </a:r>
            <a:endParaRPr lang="en-US" sz="1600" b="1" i="1" dirty="0">
              <a:solidFill>
                <a:schemeClr val="bg1"/>
              </a:solidFill>
              <a:latin typeface="Arial" pitchFamily="34" charset="0"/>
              <a:cs typeface="Arial" pitchFamily="34" charset="0"/>
            </a:endParaRPr>
          </a:p>
        </p:txBody>
      </p:sp>
      <p:sp>
        <p:nvSpPr>
          <p:cNvPr id="9" name="Oval 8"/>
          <p:cNvSpPr/>
          <p:nvPr/>
        </p:nvSpPr>
        <p:spPr>
          <a:xfrm>
            <a:off x="8534400" y="6629400"/>
            <a:ext cx="3810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31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Search</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20</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07" y="1066800"/>
            <a:ext cx="87058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612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Search – “Policy”</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295400"/>
            <a:ext cx="86391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04800" y="4800600"/>
            <a:ext cx="24384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53188" y="5029200"/>
            <a:ext cx="2438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720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22</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8245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45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CoP</a:t>
            </a:r>
            <a:endParaRPr lang="en-US" dirty="0"/>
          </a:p>
        </p:txBody>
      </p:sp>
      <p:sp>
        <p:nvSpPr>
          <p:cNvPr id="3" name="Content Placeholder 2"/>
          <p:cNvSpPr>
            <a:spLocks noGrp="1"/>
          </p:cNvSpPr>
          <p:nvPr>
            <p:ph idx="1"/>
          </p:nvPr>
        </p:nvSpPr>
        <p:spPr/>
        <p:txBody>
          <a:bodyPr/>
          <a:lstStyle/>
          <a:p>
            <a:r>
              <a:rPr lang="en-US" dirty="0" smtClean="0"/>
              <a:t>The temporary CoP on Workforce3One provides access to some of our best resources</a:t>
            </a:r>
          </a:p>
          <a:p>
            <a:pPr marL="0" indent="0">
              <a:buNone/>
            </a:pPr>
            <a:r>
              <a:rPr lang="en-US" dirty="0" smtClean="0"/>
              <a:t>Bookmark this link!</a:t>
            </a:r>
          </a:p>
          <a:p>
            <a:pPr marL="0" indent="0">
              <a:buNone/>
            </a:pPr>
            <a:r>
              <a:rPr lang="en-US" sz="1800" dirty="0" smtClean="0">
                <a:hlinkClick r:id="rId3"/>
              </a:rPr>
              <a:t>https</a:t>
            </a:r>
            <a:r>
              <a:rPr lang="en-US" sz="1800" dirty="0">
                <a:hlinkClick r:id="rId3"/>
              </a:rPr>
              <a:t>://</a:t>
            </a:r>
            <a:r>
              <a:rPr lang="en-US" sz="1800" dirty="0" smtClean="0">
                <a:hlinkClick r:id="rId3"/>
              </a:rPr>
              <a:t>etagrantees.workforce3one.org/ws/etagrantees/pages/resources.aspx?pparams=1001435162221393902</a:t>
            </a:r>
            <a:endParaRPr lang="en-US" sz="1800" dirty="0" smtClean="0"/>
          </a:p>
          <a:p>
            <a:pPr marL="0" indent="0">
              <a:buNone/>
            </a:pPr>
            <a:endParaRPr lang="en-US" sz="1800"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23</a:t>
            </a:fld>
            <a:endParaRPr lang="en-US" dirty="0"/>
          </a:p>
        </p:txBody>
      </p:sp>
    </p:spTree>
    <p:extLst>
      <p:ext uri="{BB962C8B-B14F-4D97-AF65-F5344CB8AC3E}">
        <p14:creationId xmlns:p14="http://schemas.microsoft.com/office/powerpoint/2010/main" val="627723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CoP on Workforce3One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24</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10611"/>
            <a:ext cx="8272022" cy="569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305800" y="9906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454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Management Folder</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25</a:t>
            </a:fld>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05083"/>
            <a:ext cx="8382000" cy="5621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57200" y="33528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02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enter your questions </a:t>
            </a:r>
            <a:r>
              <a:rPr lang="en-US" dirty="0" smtClean="0"/>
              <a:t>in </a:t>
            </a:r>
            <a:r>
              <a:rPr lang="en-US" dirty="0"/>
              <a:t>the Chat Room!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26</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696"/>
          <a:stretch/>
        </p:blipFill>
        <p:spPr>
          <a:xfrm>
            <a:off x="0" y="1143000"/>
            <a:ext cx="9144000" cy="5715000"/>
          </a:xfrm>
          <a:prstGeom prst="rect">
            <a:avLst/>
          </a:prstGeom>
        </p:spPr>
      </p:pic>
    </p:spTree>
    <p:extLst>
      <p:ext uri="{BB962C8B-B14F-4D97-AF65-F5344CB8AC3E}">
        <p14:creationId xmlns:p14="http://schemas.microsoft.com/office/powerpoint/2010/main" val="1104307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33" y="2362200"/>
            <a:ext cx="1629772" cy="2362200"/>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2819400" y="2819400"/>
            <a:ext cx="5410200" cy="1447800"/>
          </a:xfrm>
          <a:prstGeom prst="rect">
            <a:avLst/>
          </a:prstGeom>
          <a:solidFill>
            <a:schemeClr val="bg1">
              <a:lumMod val="75000"/>
              <a:alpha val="85000"/>
            </a:schemeClr>
          </a:solidFill>
        </p:spPr>
        <p:txBody>
          <a:bodyPr vert="horz" lIns="91440" tIns="45720" rIns="91440" bIns="45720" rtlCol="0">
            <a:normAutofit fontScale="850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Patrick Daniels</a:t>
            </a:r>
          </a:p>
          <a:p>
            <a:pPr marL="0" indent="0">
              <a:buFont typeface="Arial" pitchFamily="34" charset="0"/>
              <a:buNone/>
            </a:pPr>
            <a:r>
              <a:rPr lang="en-US" dirty="0" smtClean="0"/>
              <a:t>IL Radon Program Manager</a:t>
            </a:r>
          </a:p>
          <a:p>
            <a:pPr marL="0" indent="0">
              <a:buFont typeface="Arial" pitchFamily="34" charset="0"/>
              <a:buNone/>
            </a:pPr>
            <a:r>
              <a:rPr lang="en-US" dirty="0" smtClean="0"/>
              <a:t>IEMA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27</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728604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duotone>
              <a:schemeClr val="bg2">
                <a:shade val="45000"/>
                <a:satMod val="135000"/>
              </a:schemeClr>
              <a:prstClr val="white"/>
            </a:duotone>
            <a:lum bright="5000"/>
            <a:extLst>
              <a:ext uri="{28A0092B-C50C-407E-A947-70E740481C1C}">
                <a14:useLocalDpi xmlns:a14="http://schemas.microsoft.com/office/drawing/2010/main" val="0"/>
              </a:ext>
            </a:extLst>
          </a:blip>
          <a:stretch>
            <a:fillRect/>
          </a:stretch>
        </p:blipFill>
        <p:spPr>
          <a:xfrm>
            <a:off x="0" y="1122045"/>
            <a:ext cx="9144000" cy="5354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p:txBody>
          <a:bodyPr/>
          <a:lstStyle/>
          <a:p>
            <a:r>
              <a:rPr lang="en-US" dirty="0" smtClean="0"/>
              <a:t>Agenda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sp>
        <p:nvSpPr>
          <p:cNvPr id="6" name="TextBox 5"/>
          <p:cNvSpPr txBox="1"/>
          <p:nvPr/>
        </p:nvSpPr>
        <p:spPr>
          <a:xfrm>
            <a:off x="990600" y="1752600"/>
            <a:ext cx="7543800" cy="304698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200" b="1" dirty="0">
                <a:solidFill>
                  <a:schemeClr val="accent1">
                    <a:lumMod val="75000"/>
                  </a:schemeClr>
                </a:solidFill>
                <a:latin typeface="Arial" pitchFamily="34" charset="0"/>
                <a:cs typeface="Arial" pitchFamily="34" charset="0"/>
              </a:rPr>
              <a:t>About CRCPD</a:t>
            </a:r>
          </a:p>
          <a:p>
            <a:pPr marL="342900" indent="-342900">
              <a:lnSpc>
                <a:spcPct val="150000"/>
              </a:lnSpc>
              <a:buFont typeface="Arial" panose="020B0604020202020204" pitchFamily="34" charset="0"/>
              <a:buChar char="•"/>
            </a:pPr>
            <a:r>
              <a:rPr lang="en-US" sz="3200" b="1" dirty="0" smtClean="0">
                <a:solidFill>
                  <a:schemeClr val="accent1">
                    <a:lumMod val="75000"/>
                  </a:schemeClr>
                </a:solidFill>
                <a:latin typeface="Arial" pitchFamily="34" charset="0"/>
                <a:cs typeface="Arial" pitchFamily="34" charset="0"/>
              </a:rPr>
              <a:t>Radon in Homes</a:t>
            </a:r>
          </a:p>
          <a:p>
            <a:pPr marL="342900" indent="-342900">
              <a:lnSpc>
                <a:spcPct val="150000"/>
              </a:lnSpc>
              <a:buFont typeface="Arial" panose="020B0604020202020204" pitchFamily="34" charset="0"/>
              <a:buChar char="•"/>
            </a:pPr>
            <a:r>
              <a:rPr lang="en-US" sz="3200" b="1" dirty="0" smtClean="0">
                <a:solidFill>
                  <a:schemeClr val="accent1">
                    <a:lumMod val="75000"/>
                  </a:schemeClr>
                </a:solidFill>
                <a:latin typeface="Arial" pitchFamily="34" charset="0"/>
                <a:cs typeface="Arial" pitchFamily="34" charset="0"/>
              </a:rPr>
              <a:t>Project </a:t>
            </a:r>
            <a:r>
              <a:rPr lang="en-US" sz="3200" b="1" dirty="0">
                <a:solidFill>
                  <a:schemeClr val="accent1">
                    <a:lumMod val="75000"/>
                  </a:schemeClr>
                </a:solidFill>
                <a:latin typeface="Arial" pitchFamily="34" charset="0"/>
                <a:cs typeface="Arial" pitchFamily="34" charset="0"/>
              </a:rPr>
              <a:t>Partners</a:t>
            </a:r>
          </a:p>
          <a:p>
            <a:pPr marL="342900" indent="-342900">
              <a:lnSpc>
                <a:spcPct val="150000"/>
              </a:lnSpc>
              <a:buFont typeface="Arial" panose="020B0604020202020204" pitchFamily="34" charset="0"/>
              <a:buChar char="•"/>
            </a:pPr>
            <a:r>
              <a:rPr lang="en-US" sz="3200" b="1" dirty="0" smtClean="0">
                <a:solidFill>
                  <a:schemeClr val="accent1">
                    <a:lumMod val="75000"/>
                  </a:schemeClr>
                </a:solidFill>
                <a:latin typeface="Arial" pitchFamily="34" charset="0"/>
                <a:cs typeface="Arial" pitchFamily="34" charset="0"/>
              </a:rPr>
              <a:t>Illinois </a:t>
            </a:r>
            <a:r>
              <a:rPr lang="en-US" sz="3200" b="1" dirty="0" err="1" smtClean="0">
                <a:solidFill>
                  <a:schemeClr val="accent1">
                    <a:lumMod val="75000"/>
                  </a:schemeClr>
                </a:solidFill>
                <a:latin typeface="Arial" pitchFamily="34" charset="0"/>
                <a:cs typeface="Arial" pitchFamily="34" charset="0"/>
              </a:rPr>
              <a:t>YouthBuild</a:t>
            </a:r>
            <a:r>
              <a:rPr lang="en-US" sz="3200" b="1" dirty="0" smtClean="0">
                <a:solidFill>
                  <a:schemeClr val="accent1">
                    <a:lumMod val="75000"/>
                  </a:schemeClr>
                </a:solidFill>
                <a:latin typeface="Arial" pitchFamily="34" charset="0"/>
                <a:cs typeface="Arial" pitchFamily="34" charset="0"/>
              </a:rPr>
              <a:t> </a:t>
            </a:r>
            <a:r>
              <a:rPr lang="en-US" sz="3200" b="1" dirty="0">
                <a:solidFill>
                  <a:schemeClr val="accent1">
                    <a:lumMod val="75000"/>
                  </a:schemeClr>
                </a:solidFill>
                <a:latin typeface="Arial" pitchFamily="34" charset="0"/>
                <a:cs typeface="Arial" pitchFamily="34" charset="0"/>
              </a:rPr>
              <a:t>Pilot </a:t>
            </a:r>
            <a:r>
              <a:rPr lang="en-US" sz="3200" b="1" dirty="0" smtClean="0">
                <a:solidFill>
                  <a:schemeClr val="accent1">
                    <a:lumMod val="75000"/>
                  </a:schemeClr>
                </a:solidFill>
                <a:latin typeface="Arial" pitchFamily="34" charset="0"/>
                <a:cs typeface="Arial" pitchFamily="34" charset="0"/>
              </a:rPr>
              <a:t>Project</a:t>
            </a:r>
            <a:endParaRPr lang="en-US" sz="3200" b="1" dirty="0">
              <a:solidFill>
                <a:schemeClr val="accent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4760150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a:t>
            </a:r>
            <a:endParaRPr lang="en-US" dirty="0"/>
          </a:p>
        </p:txBody>
      </p:sp>
      <p:graphicFrame>
        <p:nvGraphicFramePr>
          <p:cNvPr id="10" name="Diagram 9"/>
          <p:cNvGraphicFramePr/>
          <p:nvPr>
            <p:extLst>
              <p:ext uri="{D42A27DB-BD31-4B8C-83A1-F6EECF244321}">
                <p14:modId xmlns:p14="http://schemas.microsoft.com/office/powerpoint/2010/main" val="2032227177"/>
              </p:ext>
            </p:extLst>
          </p:nvPr>
        </p:nvGraphicFramePr>
        <p:xfrm>
          <a:off x="304800" y="1219200"/>
          <a:ext cx="8382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01723B91-CE10-4F20-890A-0852E2246859}" type="slidenum">
              <a:rPr lang="en-US" smtClean="0"/>
              <a:pPr/>
              <a:t>29</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38473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Moderator</a:t>
            </a:r>
            <a:endParaRPr lang="en-US" sz="36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3</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8" name="Content Placeholder 2"/>
          <p:cNvSpPr txBox="1">
            <a:spLocks/>
          </p:cNvSpPr>
          <p:nvPr/>
        </p:nvSpPr>
        <p:spPr>
          <a:xfrm>
            <a:off x="3048000" y="2654301"/>
            <a:ext cx="5410200" cy="1447800"/>
          </a:xfrm>
          <a:prstGeom prst="rect">
            <a:avLst/>
          </a:prstGeom>
          <a:solidFill>
            <a:schemeClr val="bg1">
              <a:lumMod val="75000"/>
              <a:alpha val="85000"/>
            </a:schemeClr>
          </a:solidFill>
        </p:spPr>
        <p:txBody>
          <a:bodyPr vert="horz" lIns="91440" tIns="45720" rIns="91440" bIns="45720" rtlCol="0">
            <a:normAutofit fontScale="77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Jeff Hunt</a:t>
            </a:r>
          </a:p>
          <a:p>
            <a:pPr marL="0" indent="0">
              <a:buFont typeface="Arial" pitchFamily="34" charset="0"/>
              <a:buNone/>
            </a:pPr>
            <a:r>
              <a:rPr lang="en-US" dirty="0" smtClean="0"/>
              <a:t>Workforce Analyst</a:t>
            </a:r>
          </a:p>
          <a:p>
            <a:pPr marL="0" indent="0">
              <a:buFont typeface="Arial" pitchFamily="34" charset="0"/>
              <a:buNone/>
            </a:pPr>
            <a:r>
              <a:rPr lang="en-US" dirty="0" smtClean="0"/>
              <a:t>United States Department of Labor</a:t>
            </a:r>
            <a:endParaRPr lang="en-US" dirty="0"/>
          </a:p>
        </p:txBody>
      </p:sp>
      <p:pic>
        <p:nvPicPr>
          <p:cNvPr id="2050" name="Picture 1" descr="cid:image001.jpg@01D101A8.2ED59D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3450"/>
            <a:ext cx="2349501" cy="23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660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CRCPD</a:t>
            </a:r>
            <a:endParaRPr lang="en-US" dirty="0"/>
          </a:p>
        </p:txBody>
      </p:sp>
      <p:sp>
        <p:nvSpPr>
          <p:cNvPr id="3" name="Content Placeholder 2"/>
          <p:cNvSpPr>
            <a:spLocks noGrp="1"/>
          </p:cNvSpPr>
          <p:nvPr>
            <p:ph idx="1"/>
          </p:nvPr>
        </p:nvSpPr>
        <p:spPr/>
        <p:txBody>
          <a:bodyPr>
            <a:normAutofit fontScale="55000" lnSpcReduction="20000"/>
          </a:bodyPr>
          <a:lstStyle/>
          <a:p>
            <a:r>
              <a:rPr lang="en-US" dirty="0"/>
              <a:t>The Conference of Radiation Control Program Directors, Inc. (CRCPD) is a 501(c)(3) nonprofit non-governmental professional organization dedicated to radiation protection. </a:t>
            </a:r>
          </a:p>
          <a:p>
            <a:endParaRPr lang="en-US" dirty="0"/>
          </a:p>
          <a:p>
            <a:r>
              <a:rPr lang="en-US" dirty="0" err="1"/>
              <a:t>CRCPD's</a:t>
            </a:r>
            <a:r>
              <a:rPr lang="en-US" dirty="0"/>
              <a:t> mission is "to promote consistency in addressing and resolving radiation protection issues, to encourage high standards of quality in radiation protection programs, and to provide leadership in radiation safety and education." </a:t>
            </a:r>
          </a:p>
          <a:p>
            <a:endParaRPr lang="en-US" dirty="0"/>
          </a:p>
          <a:p>
            <a:r>
              <a:rPr lang="en-US" dirty="0" err="1"/>
              <a:t>CRCPD's</a:t>
            </a:r>
            <a:r>
              <a:rPr lang="en-US" dirty="0"/>
              <a:t> primary goal is to assure that radiation exposure to individuals is kept to the lowest practical level, while not restricting its beneficial uses. </a:t>
            </a:r>
          </a:p>
          <a:p>
            <a:endParaRPr lang="en-US" dirty="0"/>
          </a:p>
          <a:p>
            <a:r>
              <a:rPr lang="en-US" dirty="0" err="1"/>
              <a:t>CRCPD's</a:t>
            </a:r>
            <a:r>
              <a:rPr lang="en-US" dirty="0"/>
              <a:t> primary membership is made up of radiation professionals in State and local government that regulate the use of radiation sources.  But anyone with an interest in radiation protection is eligible to join.</a:t>
            </a:r>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30</a:t>
            </a:fld>
            <a:endParaRPr lang="en-US" dirty="0"/>
          </a:p>
        </p:txBody>
      </p:sp>
    </p:spTree>
    <p:extLst>
      <p:ext uri="{BB962C8B-B14F-4D97-AF65-F5344CB8AC3E}">
        <p14:creationId xmlns:p14="http://schemas.microsoft.com/office/powerpoint/2010/main" val="2517420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2A0E626-E958-4F93-AE06-96A5E23D9E43}" type="slidenum">
              <a:rPr lang="en-US" altLang="en-US"/>
              <a:pPr/>
              <a:t>31</a:t>
            </a:fld>
            <a:endParaRPr lang="en-US" altLang="en-US"/>
          </a:p>
        </p:txBody>
      </p:sp>
      <p:sp>
        <p:nvSpPr>
          <p:cNvPr id="111618" name="Rectangle 2"/>
          <p:cNvSpPr>
            <a:spLocks noGrp="1" noChangeArrowheads="1"/>
          </p:cNvSpPr>
          <p:nvPr>
            <p:ph type="title"/>
          </p:nvPr>
        </p:nvSpPr>
        <p:spPr/>
        <p:txBody>
          <a:bodyPr/>
          <a:lstStyle/>
          <a:p>
            <a:r>
              <a:rPr lang="en-US" altLang="en-US" dirty="0"/>
              <a:t>What is Radon?</a:t>
            </a:r>
          </a:p>
        </p:txBody>
      </p:sp>
      <p:sp>
        <p:nvSpPr>
          <p:cNvPr id="111619" name="Rectangle 3"/>
          <p:cNvSpPr>
            <a:spLocks noGrp="1" noChangeArrowheads="1"/>
          </p:cNvSpPr>
          <p:nvPr>
            <p:ph type="body" idx="1"/>
          </p:nvPr>
        </p:nvSpPr>
        <p:spPr>
          <a:xfrm>
            <a:off x="533400" y="1905000"/>
            <a:ext cx="8077200" cy="3657600"/>
          </a:xfrm>
        </p:spPr>
        <p:txBody>
          <a:bodyPr>
            <a:normAutofit/>
          </a:bodyPr>
          <a:lstStyle/>
          <a:p>
            <a:pPr marL="454025" indent="-454025">
              <a:spcAft>
                <a:spcPct val="50000"/>
              </a:spcAft>
            </a:pPr>
            <a:r>
              <a:rPr lang="en-US" altLang="en-US" dirty="0"/>
              <a:t>Radon is an indoor air pollutant.</a:t>
            </a:r>
          </a:p>
          <a:p>
            <a:pPr marL="454025" indent="-454025">
              <a:spcAft>
                <a:spcPct val="50000"/>
              </a:spcAft>
            </a:pPr>
            <a:r>
              <a:rPr lang="en-US" altLang="en-US" dirty="0"/>
              <a:t>Radon is a colorless, odorless radioactive gas that comes from naturally occurring uranium in the soil.</a:t>
            </a:r>
          </a:p>
          <a:p>
            <a:pPr marL="454025" indent="-454025">
              <a:spcAft>
                <a:spcPct val="50000"/>
              </a:spcAft>
            </a:pPr>
            <a:r>
              <a:rPr lang="en-US" altLang="en-US" dirty="0"/>
              <a:t>The only way to tell how much radon a home has is to </a:t>
            </a:r>
            <a:r>
              <a:rPr lang="en-US" altLang="en-US" dirty="0">
                <a:solidFill>
                  <a:srgbClr val="FF0000"/>
                </a:solidFill>
              </a:rPr>
              <a:t>TEST</a:t>
            </a:r>
            <a:r>
              <a:rPr lang="en-US" altLang="en-US" dirty="0"/>
              <a:t>.</a:t>
            </a:r>
          </a:p>
        </p:txBody>
      </p:sp>
    </p:spTree>
    <p:extLst>
      <p:ext uri="{BB962C8B-B14F-4D97-AF65-F5344CB8AC3E}">
        <p14:creationId xmlns:p14="http://schemas.microsoft.com/office/powerpoint/2010/main" val="1104869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Radon Found?</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32</a:t>
            </a:fld>
            <a:endParaRPr lang="en-US" dirty="0"/>
          </a:p>
        </p:txBody>
      </p:sp>
      <p:pic>
        <p:nvPicPr>
          <p:cNvPr id="3074" name="Picture 2" descr="http://extraextrahomes.com/wp-content/uploads/2013/06/radon_map_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30" y="1106902"/>
            <a:ext cx="7436870" cy="563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75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04D4D15-2B50-4540-8BF8-639D318BE09E}" type="slidenum">
              <a:rPr lang="en-US" altLang="en-US"/>
              <a:pPr/>
              <a:t>33</a:t>
            </a:fld>
            <a:endParaRPr lang="en-US" altLang="en-US"/>
          </a:p>
        </p:txBody>
      </p:sp>
      <p:sp>
        <p:nvSpPr>
          <p:cNvPr id="243714" name="Rectangle 2"/>
          <p:cNvSpPr>
            <a:spLocks noGrp="1" noChangeArrowheads="1"/>
          </p:cNvSpPr>
          <p:nvPr>
            <p:ph type="title"/>
          </p:nvPr>
        </p:nvSpPr>
        <p:spPr>
          <a:xfrm>
            <a:off x="838200" y="0"/>
            <a:ext cx="7467600" cy="990600"/>
          </a:xfrm>
        </p:spPr>
        <p:txBody>
          <a:bodyPr>
            <a:normAutofit/>
          </a:bodyPr>
          <a:lstStyle/>
          <a:p>
            <a:r>
              <a:rPr lang="en-US" altLang="en-US" dirty="0" smtClean="0"/>
              <a:t>Surgeon General’s Warning</a:t>
            </a:r>
            <a:endParaRPr lang="en-US" altLang="en-US" dirty="0"/>
          </a:p>
        </p:txBody>
      </p:sp>
      <p:sp>
        <p:nvSpPr>
          <p:cNvPr id="243715" name="Rectangle 3"/>
          <p:cNvSpPr>
            <a:spLocks noGrp="1" noChangeArrowheads="1"/>
          </p:cNvSpPr>
          <p:nvPr>
            <p:ph type="body" idx="1"/>
          </p:nvPr>
        </p:nvSpPr>
        <p:spPr>
          <a:xfrm>
            <a:off x="533400" y="1981200"/>
            <a:ext cx="8077200" cy="3124200"/>
          </a:xfrm>
        </p:spPr>
        <p:txBody>
          <a:bodyPr/>
          <a:lstStyle/>
          <a:p>
            <a:pPr marL="454025" indent="-454025"/>
            <a:r>
              <a:rPr lang="en-US" altLang="en-US" dirty="0"/>
              <a:t>“Indoor radon is the second-leading cause of lung cancer in the United States and breathing it over prolonged periods can present a significant health risk to families all over the country.” </a:t>
            </a:r>
          </a:p>
        </p:txBody>
      </p:sp>
    </p:spTree>
    <p:extLst>
      <p:ext uri="{BB962C8B-B14F-4D97-AF65-F5344CB8AC3E}">
        <p14:creationId xmlns:p14="http://schemas.microsoft.com/office/powerpoint/2010/main" val="1303459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C734E02-0C60-459F-8F40-8681371F8DD5}" type="slidenum">
              <a:rPr lang="en-US" altLang="en-US"/>
              <a:pPr/>
              <a:t>34</a:t>
            </a:fld>
            <a:endParaRPr lang="en-US" altLang="en-US"/>
          </a:p>
        </p:txBody>
      </p:sp>
      <p:sp>
        <p:nvSpPr>
          <p:cNvPr id="131074" name="Rectangle 2"/>
          <p:cNvSpPr>
            <a:spLocks noGrp="1" noChangeArrowheads="1"/>
          </p:cNvSpPr>
          <p:nvPr>
            <p:ph type="title"/>
          </p:nvPr>
        </p:nvSpPr>
        <p:spPr>
          <a:xfrm>
            <a:off x="2209800" y="5938"/>
            <a:ext cx="4724400" cy="984662"/>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r>
              <a:rPr lang="en-US" altLang="en-US" b="1" dirty="0"/>
              <a:t>Radon Risk Estimates</a:t>
            </a:r>
          </a:p>
        </p:txBody>
      </p:sp>
      <p:sp>
        <p:nvSpPr>
          <p:cNvPr id="131075" name="Rectangle 3"/>
          <p:cNvSpPr>
            <a:spLocks noGrp="1" noChangeArrowheads="1"/>
          </p:cNvSpPr>
          <p:nvPr>
            <p:ph type="body" idx="1"/>
          </p:nvPr>
        </p:nvSpPr>
        <p:spPr>
          <a:xfrm>
            <a:off x="1371600" y="1752600"/>
            <a:ext cx="6400800" cy="3733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marL="454025" indent="-454025"/>
            <a:r>
              <a:rPr lang="en-US" altLang="en-US" dirty="0"/>
              <a:t>USEPA’s 2003 Assessment of Risks from Radon in Homes estimates radon causes about 21,000 lung cancer deaths per year</a:t>
            </a:r>
            <a:r>
              <a:rPr lang="en-US" altLang="en-US" dirty="0" smtClean="0"/>
              <a:t>.</a:t>
            </a:r>
            <a:endParaRPr lang="en-US" altLang="en-US" dirty="0"/>
          </a:p>
        </p:txBody>
      </p:sp>
    </p:spTree>
    <p:extLst>
      <p:ext uri="{BB962C8B-B14F-4D97-AF65-F5344CB8AC3E}">
        <p14:creationId xmlns:p14="http://schemas.microsoft.com/office/powerpoint/2010/main" val="2867366532"/>
      </p:ext>
    </p:extLst>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D94767-6938-4DA9-A495-4D0A6A1828C1}" type="slidenum">
              <a:rPr lang="en-US" altLang="en-US"/>
              <a:pPr/>
              <a:t>35</a:t>
            </a:fld>
            <a:endParaRPr lang="en-US" altLang="en-US"/>
          </a:p>
        </p:txBody>
      </p:sp>
      <p:sp>
        <p:nvSpPr>
          <p:cNvPr id="99330" name="Rectangle 2"/>
          <p:cNvSpPr>
            <a:spLocks noGrp="1" noChangeArrowheads="1"/>
          </p:cNvSpPr>
          <p:nvPr>
            <p:ph type="title" idx="4294967295"/>
          </p:nvPr>
        </p:nvSpPr>
        <p:spPr>
          <a:xfrm>
            <a:off x="876300" y="0"/>
            <a:ext cx="7391400" cy="1066800"/>
          </a:xfrm>
          <a:prstGeom prst="rect">
            <a:avLst/>
          </a:prstGeom>
        </p:spPr>
        <p:txBody>
          <a:bodyPr anchor="ctr">
            <a:normAutofit/>
          </a:bodyPr>
          <a:lstStyle/>
          <a:p>
            <a:r>
              <a:rPr lang="en-US" altLang="en-US" b="1" dirty="0">
                <a:ln w="12700">
                  <a:noFill/>
                  <a:prstDash val="solid"/>
                </a:ln>
              </a:rPr>
              <a:t>Radon Risk in Perspective</a:t>
            </a:r>
          </a:p>
        </p:txBody>
      </p:sp>
      <p:sp>
        <p:nvSpPr>
          <p:cNvPr id="319491" name="Rectangle 3"/>
          <p:cNvSpPr>
            <a:spLocks noGrp="1" noChangeArrowheads="1"/>
          </p:cNvSpPr>
          <p:nvPr>
            <p:ph type="body" idx="4294967295"/>
          </p:nvPr>
        </p:nvSpPr>
        <p:spPr>
          <a:xfrm>
            <a:off x="685800" y="1752600"/>
            <a:ext cx="7772400" cy="4724400"/>
          </a:xfrm>
        </p:spPr>
        <p:txBody>
          <a:bodyPr>
            <a:normAutofit/>
          </a:bodyPr>
          <a:lstStyle/>
          <a:p>
            <a:pPr>
              <a:lnSpc>
                <a:spcPct val="90000"/>
              </a:lnSpc>
            </a:pPr>
            <a:r>
              <a:rPr lang="en-US" altLang="en-US" dirty="0"/>
              <a:t>Comparative Risk Assessments by EPA and its Science Advisory Board have consistently ranked Radon among the top four Environmental risks to the </a:t>
            </a:r>
            <a:r>
              <a:rPr lang="en-US" altLang="en-US" dirty="0" smtClean="0"/>
              <a:t>Public.</a:t>
            </a:r>
            <a:endParaRPr lang="en-US" altLang="en-US" dirty="0"/>
          </a:p>
          <a:p>
            <a:pPr>
              <a:lnSpc>
                <a:spcPct val="90000"/>
              </a:lnSpc>
            </a:pPr>
            <a:endParaRPr lang="en-US" altLang="en-US" dirty="0"/>
          </a:p>
          <a:p>
            <a:pPr>
              <a:lnSpc>
                <a:spcPct val="90000"/>
              </a:lnSpc>
            </a:pPr>
            <a:r>
              <a:rPr lang="en-US" altLang="en-US" dirty="0"/>
              <a:t>In 1998 </a:t>
            </a:r>
            <a:r>
              <a:rPr lang="en-US" altLang="en-US" u="sng" dirty="0"/>
              <a:t>Harvard Risk in Perspective</a:t>
            </a:r>
            <a:r>
              <a:rPr lang="en-US" altLang="en-US" dirty="0"/>
              <a:t>, by John Graham, ranked Radon the #1 risk in the </a:t>
            </a:r>
            <a:r>
              <a:rPr lang="en-US" altLang="en-US" dirty="0" smtClean="0"/>
              <a:t>Home.</a:t>
            </a:r>
            <a:endParaRPr lang="en-US" altLang="en-US" dirty="0"/>
          </a:p>
        </p:txBody>
      </p:sp>
    </p:spTree>
    <p:extLst>
      <p:ext uri="{BB962C8B-B14F-4D97-AF65-F5344CB8AC3E}">
        <p14:creationId xmlns:p14="http://schemas.microsoft.com/office/powerpoint/2010/main" val="1923556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152400"/>
            <a:ext cx="5257800" cy="808038"/>
          </a:xfrm>
        </p:spPr>
        <p:txBody>
          <a:bodyPr>
            <a:noAutofit/>
          </a:bodyPr>
          <a:lstStyle/>
          <a:p>
            <a:r>
              <a:rPr lang="en-US" dirty="0"/>
              <a:t>Cancer Mortality - </a:t>
            </a:r>
            <a:r>
              <a:rPr lang="en-US" dirty="0" smtClean="0"/>
              <a:t>2015</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79881998"/>
              </p:ext>
            </p:extLst>
          </p:nvPr>
        </p:nvGraphicFramePr>
        <p:xfrm>
          <a:off x="838200" y="1472540"/>
          <a:ext cx="7467600" cy="4275898"/>
        </p:xfrm>
        <a:graphic>
          <a:graphicData uri="http://schemas.openxmlformats.org/drawingml/2006/table">
            <a:tbl>
              <a:tblPr/>
              <a:tblGrid>
                <a:gridCol w="4921827"/>
                <a:gridCol w="2545773"/>
              </a:tblGrid>
              <a:tr h="574754">
                <a:tc>
                  <a:txBody>
                    <a:bodyPr/>
                    <a:lstStyle/>
                    <a:p>
                      <a:pPr marL="0" marR="0" algn="ctr"/>
                      <a:r>
                        <a:rPr lang="en-US" sz="2400" dirty="0">
                          <a:solidFill>
                            <a:schemeClr val="tx1"/>
                          </a:solidFill>
                          <a:latin typeface="Times New Roman"/>
                          <a:ea typeface="Calibri"/>
                          <a:cs typeface="Times New Roman"/>
                        </a:rPr>
                        <a:t>CANCER TYPE</a:t>
                      </a:r>
                      <a:endParaRPr lang="en-US" sz="2400" dirty="0">
                        <a:solidFill>
                          <a:schemeClr val="tx1"/>
                        </a:solidFill>
                        <a:latin typeface="Calibri"/>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2400" dirty="0" smtClean="0">
                          <a:solidFill>
                            <a:schemeClr val="tx1"/>
                          </a:solidFill>
                          <a:latin typeface="Times New Roman"/>
                          <a:ea typeface="Calibri"/>
                          <a:cs typeface="Times New Roman"/>
                        </a:rPr>
                        <a:t>Estimated U.S. Deaths</a:t>
                      </a:r>
                      <a:r>
                        <a:rPr lang="en-US" sz="2400" baseline="0" dirty="0" smtClean="0">
                          <a:solidFill>
                            <a:schemeClr val="tx1"/>
                          </a:solidFill>
                          <a:latin typeface="Times New Roman"/>
                          <a:ea typeface="Calibri"/>
                          <a:cs typeface="Times New Roman"/>
                        </a:rPr>
                        <a:t> </a:t>
                      </a:r>
                      <a:r>
                        <a:rPr lang="en-US" sz="2400" dirty="0" smtClean="0">
                          <a:solidFill>
                            <a:schemeClr val="tx1"/>
                          </a:solidFill>
                          <a:latin typeface="Times New Roman"/>
                          <a:ea typeface="Calibri"/>
                          <a:cs typeface="Times New Roman"/>
                        </a:rPr>
                        <a:t>/ Year</a:t>
                      </a:r>
                      <a:endParaRPr lang="en-US" sz="2400" dirty="0">
                        <a:solidFill>
                          <a:schemeClr val="tx1"/>
                        </a:solidFill>
                        <a:latin typeface="Calibri"/>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3429">
                <a:tc>
                  <a:txBody>
                    <a:bodyPr/>
                    <a:lstStyle/>
                    <a:p>
                      <a:pPr marL="228600" marR="0" algn="l"/>
                      <a:r>
                        <a:rPr lang="en-US" sz="2200" b="0" dirty="0" smtClean="0">
                          <a:solidFill>
                            <a:schemeClr val="tx1"/>
                          </a:solidFill>
                          <a:effectLst/>
                          <a:latin typeface="+mn-lt"/>
                          <a:ea typeface="Calibri"/>
                          <a:cs typeface="Times New Roman"/>
                        </a:rPr>
                        <a:t>1. </a:t>
                      </a:r>
                      <a:r>
                        <a:rPr lang="en-US" sz="2200" b="0" dirty="0">
                          <a:solidFill>
                            <a:schemeClr val="tx1"/>
                          </a:solidFill>
                          <a:effectLst/>
                          <a:latin typeface="+mn-lt"/>
                          <a:ea typeface="Calibri"/>
                          <a:cs typeface="Times New Roman"/>
                        </a:rPr>
                        <a:t>Lung and Bronchus</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b="0" dirty="0" smtClean="0">
                          <a:solidFill>
                            <a:schemeClr val="tx1"/>
                          </a:solidFill>
                          <a:effectLst/>
                          <a:latin typeface="+mn-lt"/>
                          <a:ea typeface="Calibri"/>
                          <a:cs typeface="Times New Roman"/>
                        </a:rPr>
                        <a:t>158,040</a:t>
                      </a:r>
                      <a:endParaRPr lang="en-US" sz="2200" b="0" dirty="0">
                        <a:solidFill>
                          <a:schemeClr val="tx1"/>
                        </a:solidFill>
                        <a:effectLst/>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2. Colon and Rectum</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49,700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mn-lt"/>
                          <a:ea typeface="Calibri"/>
                          <a:cs typeface="Times New Roman"/>
                        </a:rPr>
                        <a:t>3. </a:t>
                      </a:r>
                      <a:r>
                        <a:rPr lang="en-US" sz="2200" dirty="0" smtClean="0">
                          <a:solidFill>
                            <a:schemeClr val="tx1"/>
                          </a:solidFill>
                          <a:latin typeface="+mn-lt"/>
                          <a:ea typeface="Calibri"/>
                          <a:cs typeface="Times New Roman"/>
                        </a:rPr>
                        <a:t>Pancreas</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40,560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4. </a:t>
                      </a:r>
                      <a:r>
                        <a:rPr lang="en-US" sz="2200" dirty="0" smtClean="0">
                          <a:solidFill>
                            <a:schemeClr val="tx1"/>
                          </a:solidFill>
                          <a:latin typeface="+mn-lt"/>
                          <a:ea typeface="Calibri"/>
                          <a:cs typeface="Times New Roman"/>
                        </a:rPr>
                        <a:t>Breast Cancer </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40,290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5. Prostate</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27,540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6. Leukemia</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24,450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858">
                <a:tc>
                  <a:txBody>
                    <a:bodyPr/>
                    <a:lstStyle/>
                    <a:p>
                      <a:pPr marL="228600" marR="0" algn="l"/>
                      <a:r>
                        <a:rPr lang="en-US" sz="2200" b="1" dirty="0" smtClean="0">
                          <a:solidFill>
                            <a:schemeClr val="tx1"/>
                          </a:solidFill>
                          <a:effectLst/>
                          <a:latin typeface="+mn-lt"/>
                          <a:ea typeface="Calibri"/>
                          <a:cs typeface="Times New Roman"/>
                        </a:rPr>
                        <a:t>&gt;&gt;&gt; Radon Induced Lung </a:t>
                      </a:r>
                      <a:r>
                        <a:rPr lang="en-US" sz="2200" b="1" baseline="0" dirty="0" smtClean="0">
                          <a:solidFill>
                            <a:schemeClr val="tx1"/>
                          </a:solidFill>
                          <a:effectLst/>
                          <a:latin typeface="+mn-lt"/>
                          <a:ea typeface="Calibri"/>
                          <a:cs typeface="Times New Roman"/>
                        </a:rPr>
                        <a:t> Cancer</a:t>
                      </a:r>
                      <a:endParaRPr lang="en-US" sz="2200" b="1" dirty="0">
                        <a:solidFill>
                          <a:schemeClr val="tx1"/>
                        </a:solidFill>
                        <a:effectLst/>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b="1" dirty="0" smtClean="0">
                          <a:solidFill>
                            <a:schemeClr val="tx1"/>
                          </a:solidFill>
                          <a:effectLst/>
                          <a:latin typeface="+mn-lt"/>
                          <a:ea typeface="Calibri"/>
                          <a:cs typeface="Times New Roman"/>
                        </a:rPr>
                        <a:t>21,000</a:t>
                      </a:r>
                      <a:endParaRPr lang="en-US" sz="2200" b="1" dirty="0">
                        <a:solidFill>
                          <a:schemeClr val="tx1"/>
                        </a:solidFill>
                        <a:effectLst/>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7. Non-Hodgkin Lymphoma</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19,790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8. Liver and Bile Duct </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17,030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3429">
                <a:tc>
                  <a:txBody>
                    <a:bodyPr/>
                    <a:lstStyle/>
                    <a:p>
                      <a:pPr marL="228600" marR="0" algn="l"/>
                      <a:r>
                        <a:rPr lang="en-US" sz="2200" dirty="0">
                          <a:solidFill>
                            <a:schemeClr val="tx1"/>
                          </a:solidFill>
                          <a:latin typeface="+mn-lt"/>
                          <a:ea typeface="Calibri"/>
                          <a:cs typeface="Times New Roman"/>
                        </a:rPr>
                        <a:t>9. Ovary</a:t>
                      </a: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2200" dirty="0" smtClean="0">
                          <a:solidFill>
                            <a:schemeClr val="tx1"/>
                          </a:solidFill>
                          <a:latin typeface="+mn-lt"/>
                          <a:ea typeface="Calibri"/>
                          <a:cs typeface="Times New Roman"/>
                        </a:rPr>
                        <a:t>14,180</a:t>
                      </a:r>
                      <a:endParaRPr lang="en-US" sz="2200" dirty="0">
                        <a:solidFill>
                          <a:schemeClr val="tx1"/>
                        </a:solidFill>
                        <a:latin typeface="+mn-lt"/>
                        <a:ea typeface="Calibri"/>
                        <a:cs typeface="Times New Roman"/>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Rectangle 1"/>
          <p:cNvSpPr>
            <a:spLocks noChangeArrowheads="1"/>
          </p:cNvSpPr>
          <p:nvPr/>
        </p:nvSpPr>
        <p:spPr bwMode="auto">
          <a:xfrm>
            <a:off x="838200" y="5943600"/>
            <a:ext cx="2603533" cy="584775"/>
          </a:xfrm>
          <a:prstGeom prst="rect">
            <a:avLst/>
          </a:prstGeom>
          <a:noFill/>
          <a:ln w="9525">
            <a:noFill/>
            <a:miter lim="800000"/>
            <a:headEnd/>
            <a:tailEnd/>
          </a:ln>
        </p:spPr>
        <p:txBody>
          <a:bodyPr wrap="none" lIns="0" tIns="0" rIns="0" bIns="0" anchor="ctr">
            <a:spAutoFit/>
          </a:bodyPr>
          <a:lstStyle/>
          <a:p>
            <a:r>
              <a:rPr lang="en-US" sz="1300" b="1" dirty="0" smtClean="0">
                <a:latin typeface="Geneva"/>
                <a:cs typeface="Arial" charset="0"/>
              </a:rPr>
              <a:t>CA Cancer </a:t>
            </a:r>
            <a:r>
              <a:rPr lang="en-US" sz="1300" b="1" dirty="0">
                <a:latin typeface="Geneva"/>
                <a:cs typeface="Arial" charset="0"/>
              </a:rPr>
              <a:t>Journal for Clinicians</a:t>
            </a:r>
          </a:p>
          <a:p>
            <a:pPr eaLnBrk="0" fontAlgn="ctr" hangingPunct="0"/>
            <a:r>
              <a:rPr lang="en-US" sz="900" b="1" dirty="0" smtClean="0">
                <a:latin typeface="Geneva"/>
                <a:cs typeface="Arial" charset="0"/>
              </a:rPr>
              <a:t>Volume 65, </a:t>
            </a:r>
            <a:r>
              <a:rPr lang="en-US" sz="900" b="1" dirty="0">
                <a:latin typeface="Geneva"/>
                <a:cs typeface="Arial" charset="0"/>
              </a:rPr>
              <a:t>Issue </a:t>
            </a:r>
            <a:r>
              <a:rPr lang="en-US" sz="900" b="1" dirty="0" smtClean="0">
                <a:latin typeface="Geneva"/>
                <a:cs typeface="Arial" charset="0"/>
              </a:rPr>
              <a:t>1, </a:t>
            </a:r>
            <a:r>
              <a:rPr lang="en-US" sz="900" b="1" dirty="0">
                <a:latin typeface="Geneva"/>
                <a:cs typeface="Arial" charset="0"/>
              </a:rPr>
              <a:t>Pages </a:t>
            </a:r>
            <a:r>
              <a:rPr lang="en-US" sz="900" b="1" dirty="0" smtClean="0">
                <a:latin typeface="Geneva"/>
                <a:cs typeface="Arial" charset="0"/>
              </a:rPr>
              <a:t>5-29</a:t>
            </a:r>
            <a:r>
              <a:rPr lang="en-US" sz="900" b="1" dirty="0">
                <a:latin typeface="Geneva"/>
                <a:cs typeface="Arial" charset="0"/>
              </a:rPr>
              <a:t>, </a:t>
            </a:r>
            <a:r>
              <a:rPr lang="en-US" sz="900" b="1" dirty="0" smtClean="0">
                <a:latin typeface="Geneva"/>
                <a:cs typeface="Arial" charset="0"/>
              </a:rPr>
              <a:t>2015</a:t>
            </a:r>
            <a:endParaRPr lang="en-US" sz="900" b="1" dirty="0">
              <a:latin typeface="Geneva"/>
              <a:cs typeface="Arial" charset="0"/>
            </a:endParaRPr>
          </a:p>
          <a:p>
            <a:pPr eaLnBrk="0" hangingPunct="0"/>
            <a:r>
              <a:rPr lang="en-US" sz="800" b="1" dirty="0">
                <a:latin typeface="Arial" charset="0"/>
                <a:cs typeface="Arial" charset="0"/>
              </a:rPr>
              <a:t>Published Online:</a:t>
            </a:r>
            <a:r>
              <a:rPr lang="en-US" sz="800" dirty="0">
                <a:latin typeface="Arial" charset="0"/>
                <a:cs typeface="Arial" charset="0"/>
              </a:rPr>
              <a:t> </a:t>
            </a:r>
            <a:r>
              <a:rPr lang="en-US" sz="800" dirty="0" smtClean="0">
                <a:latin typeface="Arial" charset="0"/>
                <a:cs typeface="Arial" charset="0"/>
              </a:rPr>
              <a:t>5 Jan 2015</a:t>
            </a:r>
            <a:endParaRPr lang="en-US" sz="800" dirty="0">
              <a:latin typeface="Arial" charset="0"/>
              <a:cs typeface="Arial" charset="0"/>
            </a:endParaRPr>
          </a:p>
          <a:p>
            <a:pPr eaLnBrk="0" hangingPunct="0"/>
            <a:r>
              <a:rPr lang="en-US" sz="800" dirty="0">
                <a:latin typeface="Arial" charset="0"/>
                <a:cs typeface="Arial" charset="0"/>
              </a:rPr>
              <a:t>Copyright © </a:t>
            </a:r>
            <a:r>
              <a:rPr lang="en-US" sz="800" dirty="0" smtClean="0">
                <a:latin typeface="Arial" charset="0"/>
                <a:cs typeface="Arial" charset="0"/>
              </a:rPr>
              <a:t>2015 </a:t>
            </a:r>
            <a:r>
              <a:rPr lang="en-US" sz="800" dirty="0">
                <a:latin typeface="Arial" charset="0"/>
                <a:cs typeface="Arial" charset="0"/>
              </a:rPr>
              <a:t>American Cancer Society</a:t>
            </a:r>
          </a:p>
        </p:txBody>
      </p:sp>
    </p:spTree>
    <p:extLst>
      <p:ext uri="{BB962C8B-B14F-4D97-AF65-F5344CB8AC3E}">
        <p14:creationId xmlns:p14="http://schemas.microsoft.com/office/powerpoint/2010/main" val="94376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Grp="1" noChangeArrowheads="1"/>
          </p:cNvSpPr>
          <p:nvPr>
            <p:ph type="body" sz="half" idx="2"/>
          </p:nvPr>
        </p:nvSpPr>
        <p:spPr>
          <a:xfrm>
            <a:off x="299834" y="4191000"/>
            <a:ext cx="3052966" cy="1905000"/>
          </a:xfrm>
        </p:spPr>
        <p:txBody>
          <a:bodyPr/>
          <a:lstStyle/>
          <a:p>
            <a:pPr marL="0" indent="0">
              <a:buNone/>
            </a:pPr>
            <a:r>
              <a:rPr lang="en-US" sz="2800" dirty="0">
                <a:latin typeface="Trebuchet MS" pitchFamily="34" charset="0"/>
              </a:rPr>
              <a:t>Top five causes of accidental home injury deaths.</a:t>
            </a:r>
            <a:endParaRPr lang="en-US" sz="2000" dirty="0">
              <a:latin typeface="Trebuchet MS" pitchFamily="34"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491" y="3124200"/>
            <a:ext cx="5416149"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 r="-98"/>
          <a:stretch/>
        </p:blipFill>
        <p:spPr bwMode="auto">
          <a:xfrm>
            <a:off x="323648" y="1676400"/>
            <a:ext cx="8591752" cy="114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648" y="6473939"/>
            <a:ext cx="5416149" cy="276999"/>
          </a:xfrm>
          <a:prstGeom prst="rect">
            <a:avLst/>
          </a:prstGeom>
          <a:noFill/>
        </p:spPr>
        <p:txBody>
          <a:bodyPr wrap="square" rtlCol="0">
            <a:spAutoFit/>
          </a:bodyPr>
          <a:lstStyle/>
          <a:p>
            <a:r>
              <a:rPr lang="en-US" sz="1200" dirty="0">
                <a:hlinkClick r:id="rId5"/>
              </a:rPr>
              <a:t>http://</a:t>
            </a:r>
            <a:r>
              <a:rPr lang="en-US" sz="1200" dirty="0" smtClean="0">
                <a:hlinkClick r:id="rId5"/>
              </a:rPr>
              <a:t>www.cdc.gov/cancer/dcpc/prevention/policies_practices/radon/index.htm</a:t>
            </a:r>
            <a:r>
              <a:rPr lang="en-US" sz="1200" dirty="0" smtClean="0"/>
              <a:t> </a:t>
            </a:r>
            <a:endParaRPr lang="en-US" sz="1200" dirty="0"/>
          </a:p>
        </p:txBody>
      </p:sp>
      <p:sp>
        <p:nvSpPr>
          <p:cNvPr id="12" name="Title 1"/>
          <p:cNvSpPr>
            <a:spLocks noGrp="1"/>
          </p:cNvSpPr>
          <p:nvPr>
            <p:ph type="title"/>
          </p:nvPr>
        </p:nvSpPr>
        <p:spPr>
          <a:xfrm>
            <a:off x="0" y="0"/>
            <a:ext cx="9144000" cy="1066800"/>
          </a:xfrm>
        </p:spPr>
        <p:txBody>
          <a:bodyPr anchor="ctr"/>
          <a:lstStyle/>
          <a:p>
            <a:r>
              <a:rPr lang="en-US" dirty="0" smtClean="0">
                <a:ln w="12700">
                  <a:noFill/>
                  <a:prstDash val="solid"/>
                </a:ln>
              </a:rPr>
              <a:t>Risks Compared</a:t>
            </a:r>
            <a:endParaRPr lang="en-US" dirty="0">
              <a:ln w="12700">
                <a:solidFill>
                  <a:schemeClr val="bg1"/>
                </a:solidFill>
                <a:prstDash val="solid"/>
              </a:ln>
            </a:endParaRPr>
          </a:p>
        </p:txBody>
      </p:sp>
    </p:spTree>
    <p:extLst>
      <p:ext uri="{BB962C8B-B14F-4D97-AF65-F5344CB8AC3E}">
        <p14:creationId xmlns:p14="http://schemas.microsoft.com/office/powerpoint/2010/main" val="22406872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Illinois </a:t>
            </a:r>
            <a:r>
              <a:rPr lang="en-US" dirty="0" err="1" smtClean="0"/>
              <a:t>Youthbuild</a:t>
            </a:r>
            <a:r>
              <a:rPr lang="en-US" dirty="0" smtClean="0"/>
              <a:t> Project Partners</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124047" y="1355614"/>
            <a:ext cx="8846304"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4800" dirty="0">
              <a:solidFill>
                <a:schemeClr val="bg1"/>
              </a:solidFill>
            </a:endParaRPr>
          </a:p>
        </p:txBody>
      </p:sp>
      <p:pic>
        <p:nvPicPr>
          <p:cNvPr id="18" name="Picture 17"/>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6735" y="1600200"/>
            <a:ext cx="1701570" cy="170285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pic>
        <p:nvPicPr>
          <p:cNvPr id="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42027"/>
            <a:ext cx="4268216" cy="12192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t="16729" b="17715"/>
          <a:stretch/>
        </p:blipFill>
        <p:spPr>
          <a:xfrm>
            <a:off x="152400" y="4258111"/>
            <a:ext cx="3144732" cy="1145898"/>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pic>
        <p:nvPicPr>
          <p:cNvPr id="28" name="Picture 11"/>
          <p:cNvPicPr>
            <a:picLocks noChangeAspect="1" noChangeArrowheads="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657600" y="4034478"/>
            <a:ext cx="1724015" cy="170369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29" name="Picture 12"/>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58001" y="1600200"/>
            <a:ext cx="1702854" cy="1702854"/>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2052" name="Picture 4" descr="http://www.aarst.org/images/home_0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4238885"/>
            <a:ext cx="2057400" cy="1478017"/>
          </a:xfrm>
          <a:prstGeom prst="rect">
            <a:avLst/>
          </a:prstGeom>
          <a:noFill/>
          <a:effectLst>
            <a:softEdge rad="12700"/>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57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5" name="Rectangle 4"/>
          <p:cNvSpPr>
            <a:spLocks/>
          </p:cNvSpPr>
          <p:nvPr/>
        </p:nvSpPr>
        <p:spPr bwMode="auto">
          <a:xfrm>
            <a:off x="762000" y="6335424"/>
            <a:ext cx="6286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r>
              <a:rPr lang="en-US" dirty="0" smtClean="0">
                <a:solidFill>
                  <a:srgbClr val="FFFFFF"/>
                </a:solidFill>
                <a:latin typeface="Times New Roman" panose="02020603050405020304" pitchFamily="18" charset="0"/>
                <a:cs typeface="Times New Roman" panose="02020603050405020304" pitchFamily="18" charset="0"/>
              </a:rPr>
              <a:t>Illinois Emergency Management Agency</a:t>
            </a:r>
            <a:endParaRPr lang="en-US" dirty="0">
              <a:solidFill>
                <a:srgbClr val="FFFFFF"/>
              </a:solidFill>
              <a:latin typeface="Times New Roman" panose="02020603050405020304" pitchFamily="18" charset="0"/>
              <a:cs typeface="Times New Roman" panose="02020603050405020304" pitchFamily="18" charset="0"/>
            </a:endParaRPr>
          </a:p>
        </p:txBody>
      </p:sp>
      <p:sp>
        <p:nvSpPr>
          <p:cNvPr id="20" name="Content Placeholder 2"/>
          <p:cNvSpPr txBox="1">
            <a:spLocks/>
          </p:cNvSpPr>
          <p:nvPr/>
        </p:nvSpPr>
        <p:spPr>
          <a:xfrm>
            <a:off x="304800" y="1893888"/>
            <a:ext cx="8382000" cy="24495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 </a:t>
            </a:r>
            <a:r>
              <a:rPr lang="en-US" sz="2400" dirty="0"/>
              <a:t>radon training pilot project funded by a Conference of Radiation Control Program Directors (CRCPD) mini-grant was conducted in Illinois in </a:t>
            </a:r>
            <a:r>
              <a:rPr lang="en-US" sz="2400" dirty="0" smtClean="0"/>
              <a:t>April 2015 </a:t>
            </a:r>
            <a:r>
              <a:rPr lang="en-US" sz="2400" dirty="0"/>
              <a:t>to train students engaged in the U.S. Department of Labor YouthBuild program</a:t>
            </a:r>
            <a:r>
              <a:rPr lang="en-US" sz="2400" dirty="0" smtClean="0"/>
              <a:t>.</a:t>
            </a:r>
          </a:p>
          <a:p>
            <a:r>
              <a:rPr lang="en-US" sz="2400" dirty="0" smtClean="0"/>
              <a:t>Determine </a:t>
            </a:r>
            <a:r>
              <a:rPr lang="en-US" sz="2400" dirty="0"/>
              <a:t>if </a:t>
            </a:r>
            <a:r>
              <a:rPr lang="en-US" sz="2400" dirty="0" smtClean="0"/>
              <a:t>YouthBuild </a:t>
            </a:r>
            <a:r>
              <a:rPr lang="en-US" sz="2400" dirty="0"/>
              <a:t>program is a </a:t>
            </a:r>
            <a:r>
              <a:rPr lang="en-US" sz="2400" dirty="0" smtClean="0"/>
              <a:t>viable method </a:t>
            </a:r>
            <a:r>
              <a:rPr lang="en-US" sz="2400" dirty="0"/>
              <a:t>to train youth as potential radon mitigation technicians.</a:t>
            </a:r>
          </a:p>
        </p:txBody>
      </p:sp>
      <p:sp>
        <p:nvSpPr>
          <p:cNvPr id="31" name="TextBox 30"/>
          <p:cNvSpPr txBox="1"/>
          <p:nvPr/>
        </p:nvSpPr>
        <p:spPr>
          <a:xfrm>
            <a:off x="232067" y="1219200"/>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Project Objective</a:t>
            </a:r>
            <a:endParaRPr lang="en-US" sz="1050" b="1" i="1" dirty="0">
              <a:solidFill>
                <a:srgbClr val="CC0000"/>
              </a:solidFill>
              <a:latin typeface="Calibri" panose="020F0502020204030204" pitchFamily="34" charset="0"/>
            </a:endParaRP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270" y="4808639"/>
            <a:ext cx="2333294" cy="1749971"/>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250" y="4812597"/>
            <a:ext cx="2373336" cy="1780002"/>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0" y="4155252"/>
            <a:ext cx="1226347" cy="2180172"/>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242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7" r="11218"/>
          <a:stretch/>
        </p:blipFill>
        <p:spPr>
          <a:xfrm>
            <a:off x="0" y="1143000"/>
            <a:ext cx="2634018" cy="5715000"/>
          </a:xfrm>
          <a:prstGeom prst="rect">
            <a:avLst/>
          </a:prstGeom>
        </p:spPr>
      </p:pic>
      <p:sp>
        <p:nvSpPr>
          <p:cNvPr id="2" name="Title 1"/>
          <p:cNvSpPr>
            <a:spLocks noGrp="1"/>
          </p:cNvSpPr>
          <p:nvPr>
            <p:ph type="title"/>
          </p:nvPr>
        </p:nvSpPr>
        <p:spPr/>
        <p:txBody>
          <a:bodyPr/>
          <a:lstStyle/>
          <a:p>
            <a:r>
              <a:rPr lang="en-US" dirty="0" smtClean="0"/>
              <a:t>Here’s what you can expect to get out of this webinar!</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4</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10" name="TextBox 9"/>
          <p:cNvSpPr txBox="1"/>
          <p:nvPr/>
        </p:nvSpPr>
        <p:spPr>
          <a:xfrm>
            <a:off x="2418495" y="1143000"/>
            <a:ext cx="6380897" cy="5324535"/>
          </a:xfrm>
          <a:prstGeom prst="rect">
            <a:avLst/>
          </a:prstGeom>
          <a:noFill/>
        </p:spPr>
        <p:txBody>
          <a:bodyPr wrap="square" rtlCol="0">
            <a:spAutoFit/>
          </a:bodyPr>
          <a:lstStyle/>
          <a:p>
            <a:pPr marL="514350" indent="-514350">
              <a:spcAft>
                <a:spcPts val="3000"/>
              </a:spcAft>
              <a:buFont typeface="+mj-lt"/>
              <a:buAutoNum type="arabicPeriod"/>
            </a:pPr>
            <a:r>
              <a:rPr lang="en-US" sz="2400" dirty="0">
                <a:solidFill>
                  <a:schemeClr val="accent1">
                    <a:lumMod val="75000"/>
                  </a:schemeClr>
                </a:solidFill>
                <a:latin typeface="Arial" pitchFamily="34" charset="0"/>
                <a:cs typeface="Arial" pitchFamily="34" charset="0"/>
              </a:rPr>
              <a:t>Where to go for resources and who to ask for help finding them;</a:t>
            </a:r>
          </a:p>
          <a:p>
            <a:pPr marL="514350" indent="-514350">
              <a:spcAft>
                <a:spcPts val="3000"/>
              </a:spcAft>
              <a:buFont typeface="+mj-lt"/>
              <a:buAutoNum type="arabicPeriod"/>
            </a:pPr>
            <a:r>
              <a:rPr lang="en-US" sz="2400" dirty="0">
                <a:solidFill>
                  <a:schemeClr val="accent1">
                    <a:lumMod val="75000"/>
                  </a:schemeClr>
                </a:solidFill>
                <a:latin typeface="Arial" pitchFamily="34" charset="0"/>
                <a:cs typeface="Arial" pitchFamily="34" charset="0"/>
              </a:rPr>
              <a:t>How to navigate the new CoP (and the interim CoP)</a:t>
            </a:r>
          </a:p>
          <a:p>
            <a:pPr marL="514350" indent="-514350">
              <a:spcAft>
                <a:spcPts val="3000"/>
              </a:spcAft>
              <a:buFont typeface="+mj-lt"/>
              <a:buAutoNum type="arabicPeriod"/>
            </a:pPr>
            <a:r>
              <a:rPr lang="en-US" sz="2400" dirty="0">
                <a:solidFill>
                  <a:schemeClr val="accent1">
                    <a:lumMod val="75000"/>
                  </a:schemeClr>
                </a:solidFill>
                <a:latin typeface="Arial" pitchFamily="34" charset="0"/>
                <a:cs typeface="Arial" pitchFamily="34" charset="0"/>
              </a:rPr>
              <a:t>Educate YouthBuild Programs about Radon</a:t>
            </a:r>
          </a:p>
          <a:p>
            <a:pPr marL="514350" indent="-514350">
              <a:spcAft>
                <a:spcPts val="3000"/>
              </a:spcAft>
              <a:buFont typeface="+mj-lt"/>
              <a:buAutoNum type="arabicPeriod"/>
            </a:pPr>
            <a:r>
              <a:rPr lang="en-US" sz="2400" dirty="0">
                <a:solidFill>
                  <a:schemeClr val="accent1">
                    <a:lumMod val="75000"/>
                  </a:schemeClr>
                </a:solidFill>
                <a:latin typeface="Arial" pitchFamily="34" charset="0"/>
                <a:cs typeface="Arial" pitchFamily="34" charset="0"/>
              </a:rPr>
              <a:t>Demonstrate how reducing radon exposure in YouthBuild can lead to employment in the Radon Industry</a:t>
            </a:r>
          </a:p>
          <a:p>
            <a:pPr marL="514350" indent="-514350">
              <a:spcAft>
                <a:spcPts val="3000"/>
              </a:spcAft>
              <a:buFont typeface="+mj-lt"/>
              <a:buAutoNum type="arabicPeriod"/>
            </a:pPr>
            <a:r>
              <a:rPr lang="en-US" sz="2400" dirty="0">
                <a:solidFill>
                  <a:schemeClr val="accent1">
                    <a:lumMod val="75000"/>
                  </a:schemeClr>
                </a:solidFill>
                <a:latin typeface="Arial" pitchFamily="34" charset="0"/>
                <a:cs typeface="Arial" pitchFamily="34" charset="0"/>
              </a:rPr>
              <a:t>No Job is Worth a Young Worker’s Life</a:t>
            </a:r>
          </a:p>
        </p:txBody>
      </p:sp>
    </p:spTree>
    <p:extLst>
      <p:ext uri="{BB962C8B-B14F-4D97-AF65-F5344CB8AC3E}">
        <p14:creationId xmlns:p14="http://schemas.microsoft.com/office/powerpoint/2010/main" val="3483449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pic>
        <p:nvPicPr>
          <p:cNvPr id="18" name="Picture 17"/>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578197" y="3124200"/>
            <a:ext cx="968349" cy="96908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pic>
        <p:nvPicPr>
          <p:cNvPr id="21" name="Picture 20"/>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129053" y="4837044"/>
            <a:ext cx="1800527" cy="612912"/>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pic>
        <p:nvPicPr>
          <p:cNvPr id="27" name="Picture 2" descr="https://www.paycomonline.net/v4/ats/at-logofetch.php?clientkey=C2EA4A3F87ED929E89B2EF80CB29C29E&amp;logo_profilecode=0M1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2693" y="4191000"/>
            <a:ext cx="1835985" cy="545458"/>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sp>
        <p:nvSpPr>
          <p:cNvPr id="20" name="Content Placeholder 2"/>
          <p:cNvSpPr txBox="1">
            <a:spLocks/>
          </p:cNvSpPr>
          <p:nvPr/>
        </p:nvSpPr>
        <p:spPr>
          <a:xfrm>
            <a:off x="685800" y="1741488"/>
            <a:ext cx="83820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April 28 – May 13, 2015</a:t>
            </a:r>
          </a:p>
          <a:p>
            <a:r>
              <a:rPr lang="en-US" sz="2400" dirty="0" smtClean="0"/>
              <a:t>5 students (4 field)</a:t>
            </a:r>
          </a:p>
          <a:p>
            <a:r>
              <a:rPr lang="en-US" sz="2400" dirty="0" smtClean="0"/>
              <a:t>YouthBuild Jefferson Co. – Mt. Vernon, IL</a:t>
            </a:r>
          </a:p>
          <a:p>
            <a:pPr lvl="1"/>
            <a:r>
              <a:rPr lang="en-US" sz="2000" dirty="0" smtClean="0"/>
              <a:t>United Methodist Children’s Home</a:t>
            </a:r>
          </a:p>
          <a:p>
            <a:endParaRPr lang="en-US" sz="2400" dirty="0" smtClean="0"/>
          </a:p>
          <a:p>
            <a:pPr marL="0" indent="0">
              <a:buNone/>
            </a:pPr>
            <a:r>
              <a:rPr lang="en-US" sz="2400" b="1" u="sng" dirty="0" smtClean="0"/>
              <a:t>Active Project Contributors</a:t>
            </a:r>
          </a:p>
          <a:p>
            <a:r>
              <a:rPr lang="en-US" sz="2400" dirty="0"/>
              <a:t>United Methodist Children’s Home – Ryan Alton</a:t>
            </a:r>
          </a:p>
          <a:p>
            <a:r>
              <a:rPr lang="en-US" sz="2400" dirty="0"/>
              <a:t>US EPA – Susie Shimek</a:t>
            </a:r>
          </a:p>
          <a:p>
            <a:r>
              <a:rPr lang="en-US" sz="2400" dirty="0"/>
              <a:t>IEMA – Patrick Daniels, Melinda Lewis</a:t>
            </a:r>
          </a:p>
          <a:p>
            <a:r>
              <a:rPr lang="en-US" sz="2400" dirty="0"/>
              <a:t>Allied Radon Services, Inc – Calvin Murphy</a:t>
            </a:r>
          </a:p>
        </p:txBody>
      </p:sp>
      <p:sp>
        <p:nvSpPr>
          <p:cNvPr id="30" name="Rounded Rectangle 29"/>
          <p:cNvSpPr/>
          <p:nvPr/>
        </p:nvSpPr>
        <p:spPr>
          <a:xfrm>
            <a:off x="7129053" y="5486400"/>
            <a:ext cx="1800527" cy="6477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Allied Radon Services, Inc.</a:t>
            </a:r>
            <a:endParaRPr lang="en-US" sz="1200" dirty="0">
              <a:solidFill>
                <a:schemeClr val="tx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Project Logistics &amp; Location</a:t>
            </a:r>
            <a:endParaRPr lang="en-US" sz="1050" b="1" i="1" dirty="0">
              <a:solidFill>
                <a:srgbClr val="CC0000"/>
              </a:solidFill>
              <a:latin typeface="Calibri" panose="020F0502020204030204" pitchFamily="34" charset="0"/>
            </a:endParaRPr>
          </a:p>
        </p:txBody>
      </p:sp>
      <p:sp>
        <p:nvSpPr>
          <p:cNvPr id="28" name="Title 1"/>
          <p:cNvSpPr>
            <a:spLocks noGrp="1"/>
          </p:cNvSpPr>
          <p:nvPr>
            <p:ph type="title"/>
          </p:nvPr>
        </p:nvSpPr>
        <p:spPr>
          <a:xfrm>
            <a:off x="0" y="0"/>
            <a:ext cx="9144000" cy="1066800"/>
          </a:xfrm>
        </p:spPr>
        <p:txBody>
          <a:bodyPr/>
          <a:lstStyle/>
          <a:p>
            <a:r>
              <a:rPr lang="en-US" dirty="0"/>
              <a:t>Illinois </a:t>
            </a:r>
            <a:r>
              <a:rPr lang="en-US" dirty="0" err="1"/>
              <a:t>YouthBuild</a:t>
            </a:r>
            <a:r>
              <a:rPr lang="en-US" dirty="0"/>
              <a:t> Pilot </a:t>
            </a:r>
            <a:r>
              <a:rPr lang="en-US" dirty="0" smtClean="0"/>
              <a:t>Project</a:t>
            </a:r>
            <a:endParaRPr lang="en-US" dirty="0"/>
          </a:p>
        </p:txBody>
      </p:sp>
    </p:spTree>
    <p:extLst>
      <p:ext uri="{BB962C8B-B14F-4D97-AF65-F5344CB8AC3E}">
        <p14:creationId xmlns:p14="http://schemas.microsoft.com/office/powerpoint/2010/main" val="543093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80999" y="1629489"/>
            <a:ext cx="8499447" cy="8065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The American Lung </a:t>
            </a:r>
            <a:r>
              <a:rPr lang="en-US" sz="2400" dirty="0" smtClean="0"/>
              <a:t>Association in Illinois mitigation </a:t>
            </a:r>
            <a:r>
              <a:rPr lang="en-US" sz="2400" dirty="0"/>
              <a:t>course </a:t>
            </a:r>
            <a:r>
              <a:rPr lang="en-US" sz="2400" dirty="0" smtClean="0"/>
              <a:t>was the source </a:t>
            </a:r>
            <a:r>
              <a:rPr lang="en-US" sz="2400" dirty="0"/>
              <a:t>of classroom </a:t>
            </a:r>
            <a:r>
              <a:rPr lang="en-US" sz="2400" dirty="0" smtClean="0"/>
              <a:t>material </a:t>
            </a:r>
            <a:r>
              <a:rPr lang="en-US" sz="2400" dirty="0"/>
              <a:t>taught to </a:t>
            </a:r>
            <a:r>
              <a:rPr lang="en-US" sz="2400" dirty="0" smtClean="0"/>
              <a:t>the students.</a:t>
            </a:r>
            <a:endParaRPr lang="en-US" sz="2400" dirty="0"/>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Project Logistics &amp; Location </a:t>
            </a:r>
            <a:r>
              <a:rPr lang="en-US" sz="1400" b="1" i="1" dirty="0" smtClean="0">
                <a:solidFill>
                  <a:srgbClr val="CC0000"/>
                </a:solidFill>
                <a:latin typeface="Calibri" panose="020F0502020204030204" pitchFamily="34" charset="0"/>
              </a:rPr>
              <a:t>(cont.)</a:t>
            </a:r>
            <a:endParaRPr lang="en-US" sz="1400" b="1" i="1" dirty="0">
              <a:solidFill>
                <a:srgbClr val="CC0000"/>
              </a:solidFill>
              <a:latin typeface="Calibri" panose="020F0502020204030204" pitchFamily="34"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7603" y="2435998"/>
            <a:ext cx="4365597" cy="3274198"/>
          </a:xfrm>
          <a:prstGeom prst="rect">
            <a:avLst/>
          </a:prstGeom>
          <a:ln>
            <a:noFill/>
          </a:ln>
          <a:effectLst>
            <a:softEdge rad="112500"/>
          </a:effectLst>
        </p:spPr>
      </p:pic>
      <p:sp>
        <p:nvSpPr>
          <p:cNvPr id="21" name="Title 1"/>
          <p:cNvSpPr txBox="1">
            <a:spLocks/>
          </p:cNvSpPr>
          <p:nvPr/>
        </p:nvSpPr>
        <p:spPr>
          <a:xfrm>
            <a:off x="0" y="7917"/>
            <a:ext cx="9144000" cy="1066800"/>
          </a:xfrm>
          <a:prstGeom prst="rect">
            <a:avLst/>
          </a:prstGeom>
        </p:spPr>
        <p:txBody>
          <a:bodyPr anchor="ctr" anchorCtr="1">
            <a:normAutofit/>
          </a:bodyPr>
          <a:lstStyle>
            <a:lvl1pPr algn="ctr" defTabSz="914400" rtl="0" eaLnBrk="1" latinLnBrk="0" hangingPunct="1">
              <a:spcBef>
                <a:spcPct val="0"/>
              </a:spcBef>
              <a:buNone/>
              <a:defRPr sz="2800" b="1" kern="1200" cap="none" spc="0" baseline="0">
                <a:ln w="12700">
                  <a:noFill/>
                  <a:prstDash val="solid"/>
                </a:ln>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r>
              <a:rPr lang="en-US" dirty="0" smtClean="0"/>
              <a:t>Illinois </a:t>
            </a:r>
            <a:r>
              <a:rPr lang="en-US" dirty="0" err="1" smtClean="0"/>
              <a:t>YouthBuild</a:t>
            </a:r>
            <a:r>
              <a:rPr lang="en-US" dirty="0" smtClean="0"/>
              <a:t> Pilot Project</a:t>
            </a:r>
            <a:endParaRPr lang="en-US" dirty="0"/>
          </a:p>
        </p:txBody>
      </p:sp>
      <p:sp>
        <p:nvSpPr>
          <p:cNvPr id="27" name="Content Placeholder 2"/>
          <p:cNvSpPr txBox="1">
            <a:spLocks/>
          </p:cNvSpPr>
          <p:nvPr/>
        </p:nvSpPr>
        <p:spPr>
          <a:xfrm>
            <a:off x="533399" y="5734936"/>
            <a:ext cx="8499447"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Alternated between classroom lecture </a:t>
            </a:r>
            <a:r>
              <a:rPr lang="en-US" sz="2400" dirty="0"/>
              <a:t>and a </a:t>
            </a:r>
            <a:r>
              <a:rPr lang="en-US" sz="2400" dirty="0" smtClean="0"/>
              <a:t>house </a:t>
            </a:r>
            <a:r>
              <a:rPr lang="en-US" sz="2400" dirty="0"/>
              <a:t>being </a:t>
            </a:r>
            <a:r>
              <a:rPr lang="en-US" sz="2400" dirty="0" smtClean="0"/>
              <a:t>rehabbed in </a:t>
            </a:r>
            <a:r>
              <a:rPr lang="en-US" sz="2400" dirty="0"/>
              <a:t>Mt </a:t>
            </a:r>
            <a:r>
              <a:rPr lang="en-US" sz="2400" dirty="0" smtClean="0"/>
              <a:t>Vernon for learning environment.</a:t>
            </a:r>
            <a:endParaRPr lang="en-US" sz="2400" dirty="0"/>
          </a:p>
        </p:txBody>
      </p:sp>
    </p:spTree>
    <p:extLst>
      <p:ext uri="{BB962C8B-B14F-4D97-AF65-F5344CB8AC3E}">
        <p14:creationId xmlns:p14="http://schemas.microsoft.com/office/powerpoint/2010/main" val="2978687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pic>
        <p:nvPicPr>
          <p:cNvPr id="22"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1" y="1752600"/>
            <a:ext cx="1454903" cy="146252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0" name="Content Placeholder 2"/>
          <p:cNvSpPr txBox="1">
            <a:spLocks/>
          </p:cNvSpPr>
          <p:nvPr/>
        </p:nvSpPr>
        <p:spPr>
          <a:xfrm>
            <a:off x="228600" y="1905000"/>
            <a:ext cx="7543800" cy="39707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After completion of classroom and field training including diagnostics and system installation, students </a:t>
            </a:r>
            <a:r>
              <a:rPr lang="en-US" sz="2400" dirty="0" smtClean="0"/>
              <a:t>took Illinois state </a:t>
            </a:r>
            <a:r>
              <a:rPr lang="en-US" sz="2400" dirty="0"/>
              <a:t>licensing exam.</a:t>
            </a:r>
          </a:p>
          <a:p>
            <a:endParaRPr lang="en-US" sz="2400" dirty="0"/>
          </a:p>
          <a:p>
            <a:r>
              <a:rPr lang="en-US" sz="2400" dirty="0"/>
              <a:t>House has been gutted and day light is visible in parts of the house.  Cannot maintain closed house conditions to get an accurate radon </a:t>
            </a:r>
            <a:r>
              <a:rPr lang="en-US" sz="2400" dirty="0" smtClean="0"/>
              <a:t>measurement. </a:t>
            </a:r>
            <a:r>
              <a:rPr lang="en-US" sz="2400" dirty="0"/>
              <a:t>After rehab is completed, will perform measurements with system running and then turn system off, cap the stack and retest.</a:t>
            </a: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Project Logistics &amp; Location </a:t>
            </a:r>
            <a:r>
              <a:rPr lang="en-US" sz="1400" b="1" i="1" dirty="0" smtClean="0">
                <a:solidFill>
                  <a:srgbClr val="CC0000"/>
                </a:solidFill>
                <a:latin typeface="Calibri" panose="020F0502020204030204" pitchFamily="34" charset="0"/>
              </a:rPr>
              <a:t>(cont.)</a:t>
            </a:r>
            <a:endParaRPr lang="en-US" sz="1400" b="1" i="1" dirty="0">
              <a:solidFill>
                <a:srgbClr val="CC0000"/>
              </a:solidFill>
              <a:latin typeface="Calibri" panose="020F0502020204030204" pitchFamily="34" charset="0"/>
            </a:endParaRPr>
          </a:p>
        </p:txBody>
      </p:sp>
    </p:spTree>
    <p:extLst>
      <p:ext uri="{BB962C8B-B14F-4D97-AF65-F5344CB8AC3E}">
        <p14:creationId xmlns:p14="http://schemas.microsoft.com/office/powerpoint/2010/main" val="15737773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04800" y="1741488"/>
            <a:ext cx="82296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endParaRPr lang="en-US" sz="2400" dirty="0">
              <a:solidFill>
                <a:schemeClr val="bg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Project Outcomes</a:t>
            </a:r>
            <a:endParaRPr lang="en-US" sz="1400" b="1" i="1" dirty="0">
              <a:solidFill>
                <a:srgbClr val="CC0000"/>
              </a:solidFill>
              <a:latin typeface="Calibri" panose="020F0502020204030204" pitchFamily="34" charset="0"/>
            </a:endParaRPr>
          </a:p>
        </p:txBody>
      </p:sp>
      <p:pic>
        <p:nvPicPr>
          <p:cNvPr id="4098" name="Picture 2" descr="R:\YouthBuild\Pictures\Classroom &amp; Group Pictures\DSCN3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579" y="4335722"/>
            <a:ext cx="2275421" cy="1706566"/>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4099" name="Picture 3" descr="R:\YouthBuild\Pictures\Classroom &amp; Group Pictures\IMG_02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00" y="4263480"/>
            <a:ext cx="2260600" cy="169545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286250"/>
            <a:ext cx="2286000" cy="17145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
        <p:nvSpPr>
          <p:cNvPr id="28" name="Content Placeholder 2"/>
          <p:cNvSpPr txBox="1">
            <a:spLocks/>
          </p:cNvSpPr>
          <p:nvPr/>
        </p:nvSpPr>
        <p:spPr>
          <a:xfrm>
            <a:off x="304800" y="1628405"/>
            <a:ext cx="8229600" cy="24101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r>
              <a:rPr lang="en-US" dirty="0" smtClean="0"/>
              <a:t>All 5 students passed the Illinois Radon Mitigation Licensing Exam.</a:t>
            </a:r>
            <a:endParaRPr lang="en-US" dirty="0"/>
          </a:p>
          <a:p>
            <a:pPr marL="457200" indent="-457200"/>
            <a:r>
              <a:rPr lang="en-US" dirty="0" smtClean="0"/>
              <a:t>Students successfully completed the install of a radon mitigation system.</a:t>
            </a:r>
            <a:endParaRPr lang="en-US" dirty="0"/>
          </a:p>
        </p:txBody>
      </p:sp>
    </p:spTree>
    <p:extLst>
      <p:ext uri="{BB962C8B-B14F-4D97-AF65-F5344CB8AC3E}">
        <p14:creationId xmlns:p14="http://schemas.microsoft.com/office/powerpoint/2010/main" val="204861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04800" y="1741488"/>
            <a:ext cx="82296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endParaRPr lang="en-US" sz="2400" dirty="0">
              <a:solidFill>
                <a:schemeClr val="bg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Building Inspection</a:t>
            </a:r>
            <a:endParaRPr lang="en-US" sz="1400" b="1" i="1" dirty="0">
              <a:solidFill>
                <a:srgbClr val="CC0000"/>
              </a:solidFill>
              <a:latin typeface="Calibri" panose="020F0502020204030204" pitchFamily="34" charset="0"/>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57057"/>
            <a:ext cx="2743200" cy="433493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219200"/>
            <a:ext cx="4038600" cy="227171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955" y="3802856"/>
            <a:ext cx="4142645" cy="2330238"/>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4598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3" name="Content Placeholder 2"/>
          <p:cNvSpPr>
            <a:spLocks noGrp="1"/>
          </p:cNvSpPr>
          <p:nvPr>
            <p:ph idx="1"/>
          </p:nvPr>
        </p:nvSpPr>
        <p:spPr/>
        <p:txBody>
          <a:bodyPr/>
          <a:lstStyle/>
          <a:p>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04800" y="1741488"/>
            <a:ext cx="82296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endParaRPr lang="en-US" sz="2400" dirty="0">
              <a:solidFill>
                <a:schemeClr val="bg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Sealing the Crawlspace</a:t>
            </a:r>
            <a:endParaRPr lang="en-US" sz="1400" b="1" i="1" dirty="0">
              <a:solidFill>
                <a:srgbClr val="CC0000"/>
              </a:solidFill>
              <a:latin typeface="Calibri" panose="020F050202020403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219200"/>
            <a:ext cx="2216904" cy="394116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752600"/>
            <a:ext cx="2758016" cy="2068512"/>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4040563"/>
            <a:ext cx="2895600" cy="2055437"/>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757542"/>
            <a:ext cx="2838211" cy="2128658"/>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14800"/>
            <a:ext cx="2686684" cy="201501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853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04800" y="1741488"/>
            <a:ext cx="82296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endParaRPr lang="en-US" sz="2400" dirty="0">
              <a:solidFill>
                <a:schemeClr val="bg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Suction Points</a:t>
            </a:r>
            <a:endParaRPr lang="en-US" sz="1400" b="1" i="1" dirty="0">
              <a:solidFill>
                <a:srgbClr val="CC0000"/>
              </a:solidFill>
              <a:latin typeface="Calibri" panose="020F050202020403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150" y="1773554"/>
            <a:ext cx="2959100" cy="221932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796255"/>
            <a:ext cx="2888192" cy="2166144"/>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065" y="4112982"/>
            <a:ext cx="2918805" cy="2189104"/>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4114800"/>
            <a:ext cx="2926291" cy="2194718"/>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088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Running the Pipe</a:t>
            </a:r>
            <a:endParaRPr lang="en-US" sz="1400" b="1" i="1" dirty="0">
              <a:solidFill>
                <a:srgbClr val="CC0000"/>
              </a:solidFill>
              <a:latin typeface="Calibri" panose="020F0502020204030204" pitchFamily="34" charset="0"/>
            </a:endParaRPr>
          </a:p>
        </p:txBody>
      </p:sp>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3151" y="3540097"/>
            <a:ext cx="2752914" cy="206468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pic>
        <p:nvPicPr>
          <p:cNvPr id="1032" name="Picture 8" descr="R:\YouthBuild\Pictures\Pipe Installation\IMG_0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2068880"/>
            <a:ext cx="2620290" cy="349372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1033" name="Picture 9" descr="R:\YouthBuild\Pictures\Pipe Installation\IMG_01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4487" y="1669115"/>
            <a:ext cx="2752913" cy="206468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1034" name="Picture 10" descr="R:\YouthBuild\Pictures\Pipe Installation\IMG_01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3151" y="1219200"/>
            <a:ext cx="2781300" cy="208597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1035" name="Picture 11" descr="R:\YouthBuild\Pictures\Exterior\IMG_019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4010025"/>
            <a:ext cx="2781300" cy="208597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spTree>
    <p:extLst>
      <p:ext uri="{BB962C8B-B14F-4D97-AF65-F5344CB8AC3E}">
        <p14:creationId xmlns:p14="http://schemas.microsoft.com/office/powerpoint/2010/main" val="33468260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en-US" dirty="0" err="1"/>
              <a:t>YouthBuild</a:t>
            </a:r>
            <a:r>
              <a:rPr lang="en-US" dirty="0"/>
              <a:t> Pilot </a:t>
            </a:r>
            <a:r>
              <a:rPr lang="en-US" dirty="0" smtClean="0"/>
              <a:t>Project</a:t>
            </a:r>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12" name="Rectangle 4"/>
          <p:cNvSpPr>
            <a:spLocks/>
          </p:cNvSpPr>
          <p:nvPr/>
        </p:nvSpPr>
        <p:spPr bwMode="auto">
          <a:xfrm>
            <a:off x="1600200" y="4886325"/>
            <a:ext cx="213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0000"/>
              </a:lnSpc>
              <a:spcBef>
                <a:spcPts val="700"/>
              </a:spcBef>
              <a:buClr>
                <a:schemeClr val="accent2"/>
              </a:buClr>
              <a:buSzPct val="60000"/>
              <a:buFont typeface="Wingdings" pitchFamily="2" charset="2"/>
              <a:buNone/>
            </a:pPr>
            <a:endParaRPr lang="en-US" sz="1200" i="1">
              <a:solidFill>
                <a:srgbClr val="FFFFFF"/>
              </a:solidFill>
              <a:latin typeface="Tw Cen MT" pitchFamily="34" charset="0"/>
            </a:endParaRPr>
          </a:p>
        </p:txBody>
      </p:sp>
      <p:sp>
        <p:nvSpPr>
          <p:cNvPr id="20" name="Content Placeholder 2"/>
          <p:cNvSpPr txBox="1">
            <a:spLocks/>
          </p:cNvSpPr>
          <p:nvPr/>
        </p:nvSpPr>
        <p:spPr>
          <a:xfrm>
            <a:off x="304800" y="1741488"/>
            <a:ext cx="8229600" cy="5116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endParaRPr lang="en-US" sz="2400" dirty="0">
              <a:solidFill>
                <a:schemeClr val="bg1"/>
              </a:solidFill>
            </a:endParaRPr>
          </a:p>
        </p:txBody>
      </p:sp>
      <p:sp>
        <p:nvSpPr>
          <p:cNvPr id="31" name="TextBox 30"/>
          <p:cNvSpPr txBox="1"/>
          <p:nvPr/>
        </p:nvSpPr>
        <p:spPr>
          <a:xfrm>
            <a:off x="228600" y="1044714"/>
            <a:ext cx="6019800" cy="584775"/>
          </a:xfrm>
          <a:prstGeom prst="rect">
            <a:avLst/>
          </a:prstGeom>
          <a:noFill/>
        </p:spPr>
        <p:txBody>
          <a:bodyPr wrap="square" rtlCol="0">
            <a:spAutoFit/>
          </a:bodyPr>
          <a:lstStyle/>
          <a:p>
            <a:r>
              <a:rPr lang="en-US" sz="3200" b="1" i="1" dirty="0" smtClean="0">
                <a:solidFill>
                  <a:srgbClr val="CC0000"/>
                </a:solidFill>
                <a:latin typeface="Calibri" panose="020F0502020204030204" pitchFamily="34" charset="0"/>
              </a:rPr>
              <a:t>Finished Product</a:t>
            </a:r>
            <a:endParaRPr lang="en-US" sz="1400" b="1" i="1" dirty="0">
              <a:solidFill>
                <a:srgbClr val="CC0000"/>
              </a:solidFill>
              <a:latin typeface="Calibri" panose="020F0502020204030204" pitchFamily="34" charset="0"/>
            </a:endParaRPr>
          </a:p>
        </p:txBody>
      </p:sp>
      <p:pic>
        <p:nvPicPr>
          <p:cNvPr id="3074" name="Picture 2" descr="R:\YouthBuild\Pictures\Finished Product\DSCN37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92775"/>
            <a:ext cx="2689634" cy="201722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3075" name="Picture 3" descr="R:\YouthBuild\Pictures\Finished Product\DSCN3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033837"/>
            <a:ext cx="2749551" cy="2062163"/>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3076" name="Picture 4" descr="R:\YouthBuild\Pictures\Finished Product\IMG_01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657599"/>
            <a:ext cx="1969294" cy="262572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3077" name="Picture 5" descr="R:\YouthBuild\Pictures\Finished Product\DSCN37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1132" y="1417637"/>
            <a:ext cx="2853917" cy="2140437"/>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3078" name="Picture 6" descr="R:\YouthBuild\Pictures\Finished Product\DSCN37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6604" y="1381125"/>
            <a:ext cx="2832100" cy="2124075"/>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pic>
        <p:nvPicPr>
          <p:cNvPr id="3079" name="Picture 7" descr="R:\YouthBuild\Pictures\Exterior\DSCN37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3733800"/>
            <a:ext cx="3201170" cy="2400877"/>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p:spPr>
      </p:pic>
    </p:spTree>
    <p:extLst>
      <p:ext uri="{BB962C8B-B14F-4D97-AF65-F5344CB8AC3E}">
        <p14:creationId xmlns:p14="http://schemas.microsoft.com/office/powerpoint/2010/main" val="3730143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4572000" y="1981200"/>
            <a:ext cx="0" cy="388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dirty="0" smtClean="0"/>
              <a:t>Employment Opportunity</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49</a:t>
            </a:fld>
            <a:endParaRPr lang="en-US" dirty="0"/>
          </a:p>
        </p:txBody>
      </p:sp>
      <p:sp>
        <p:nvSpPr>
          <p:cNvPr id="20" name="Rounded Rectangle 19"/>
          <p:cNvSpPr/>
          <p:nvPr/>
        </p:nvSpPr>
        <p:spPr>
          <a:xfrm>
            <a:off x="2971800" y="1828800"/>
            <a:ext cx="3200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Licensed Professional</a:t>
            </a:r>
            <a:endParaRPr lang="en-US" sz="2800" dirty="0"/>
          </a:p>
        </p:txBody>
      </p:sp>
      <p:sp>
        <p:nvSpPr>
          <p:cNvPr id="22" name="Rounded Rectangle 21"/>
          <p:cNvSpPr/>
          <p:nvPr/>
        </p:nvSpPr>
        <p:spPr>
          <a:xfrm>
            <a:off x="2939143" y="3276600"/>
            <a:ext cx="3200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Licensed</a:t>
            </a:r>
            <a:br>
              <a:rPr lang="en-US" sz="2800" dirty="0" smtClean="0"/>
            </a:br>
            <a:r>
              <a:rPr lang="en-US" sz="2800" dirty="0" smtClean="0"/>
              <a:t>Technician</a:t>
            </a:r>
            <a:endParaRPr lang="en-US" sz="2800" dirty="0"/>
          </a:p>
        </p:txBody>
      </p:sp>
      <p:sp>
        <p:nvSpPr>
          <p:cNvPr id="23" name="Rounded Rectangle 22"/>
          <p:cNvSpPr/>
          <p:nvPr/>
        </p:nvSpPr>
        <p:spPr>
          <a:xfrm>
            <a:off x="2939143" y="4800600"/>
            <a:ext cx="3200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Laborer</a:t>
            </a:r>
            <a:endParaRPr lang="en-US" sz="2800" dirty="0"/>
          </a:p>
        </p:txBody>
      </p:sp>
    </p:spTree>
    <p:extLst>
      <p:ext uri="{BB962C8B-B14F-4D97-AF65-F5344CB8AC3E}">
        <p14:creationId xmlns:p14="http://schemas.microsoft.com/office/powerpoint/2010/main" val="1392122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52400"/>
            <a:ext cx="2420815" cy="15735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p:cNvSpPr txBox="1"/>
          <p:nvPr/>
        </p:nvSpPr>
        <p:spPr>
          <a:xfrm>
            <a:off x="533400" y="1725930"/>
            <a:ext cx="7848600" cy="3662541"/>
          </a:xfrm>
          <a:prstGeom prst="rect">
            <a:avLst/>
          </a:prstGeom>
          <a:noFill/>
        </p:spPr>
        <p:txBody>
          <a:bodyPr wrap="square" rtlCol="0">
            <a:spAutoFit/>
          </a:bodyPr>
          <a:lstStyle/>
          <a:p>
            <a:pPr marL="342900" indent="-342900">
              <a:spcAft>
                <a:spcPts val="2400"/>
              </a:spcAft>
              <a:buFont typeface="+mj-lt"/>
              <a:buAutoNum type="arabicPeriod"/>
            </a:pPr>
            <a:r>
              <a:rPr lang="en-US" sz="3200" dirty="0" smtClean="0">
                <a:solidFill>
                  <a:schemeClr val="accent1">
                    <a:lumMod val="75000"/>
                  </a:schemeClr>
                </a:solidFill>
                <a:latin typeface="Arial" pitchFamily="34" charset="0"/>
                <a:cs typeface="Arial" pitchFamily="34" charset="0"/>
              </a:rPr>
              <a:t>Understanding </a:t>
            </a:r>
            <a:r>
              <a:rPr lang="en-US" sz="3200" dirty="0">
                <a:solidFill>
                  <a:schemeClr val="accent1">
                    <a:lumMod val="75000"/>
                  </a:schemeClr>
                </a:solidFill>
                <a:latin typeface="Arial" pitchFamily="34" charset="0"/>
                <a:cs typeface="Arial" pitchFamily="34" charset="0"/>
              </a:rPr>
              <a:t>the DOL YouthBuild Community of Practice. </a:t>
            </a:r>
          </a:p>
          <a:p>
            <a:pPr marL="342900" indent="-342900">
              <a:spcAft>
                <a:spcPts val="2400"/>
              </a:spcAft>
              <a:buFont typeface="+mj-lt"/>
              <a:buAutoNum type="arabicPeriod"/>
            </a:pPr>
            <a:r>
              <a:rPr lang="en-US" sz="3200" dirty="0" smtClean="0">
                <a:solidFill>
                  <a:schemeClr val="accent1">
                    <a:lumMod val="75000"/>
                  </a:schemeClr>
                </a:solidFill>
                <a:latin typeface="Arial" pitchFamily="34" charset="0"/>
                <a:cs typeface="Arial" pitchFamily="34" charset="0"/>
              </a:rPr>
              <a:t>Radon </a:t>
            </a:r>
            <a:r>
              <a:rPr lang="en-US" sz="3200" dirty="0">
                <a:solidFill>
                  <a:schemeClr val="accent1">
                    <a:lumMod val="75000"/>
                  </a:schemeClr>
                </a:solidFill>
                <a:latin typeface="Arial" pitchFamily="34" charset="0"/>
                <a:cs typeface="Arial" pitchFamily="34" charset="0"/>
              </a:rPr>
              <a:t>mitigation and how your program can be a part of the solution. </a:t>
            </a:r>
          </a:p>
          <a:p>
            <a:pPr marL="342900" indent="-342900">
              <a:spcAft>
                <a:spcPts val="2400"/>
              </a:spcAft>
              <a:buFont typeface="+mj-lt"/>
              <a:buAutoNum type="arabicPeriod"/>
            </a:pPr>
            <a:r>
              <a:rPr lang="en-US" sz="3200" dirty="0" smtClean="0">
                <a:solidFill>
                  <a:schemeClr val="accent1">
                    <a:lumMod val="75000"/>
                  </a:schemeClr>
                </a:solidFill>
                <a:latin typeface="Arial" pitchFamily="34" charset="0"/>
                <a:cs typeface="Arial" pitchFamily="34" charset="0"/>
              </a:rPr>
              <a:t>Online </a:t>
            </a:r>
            <a:r>
              <a:rPr lang="en-US" sz="3200" dirty="0">
                <a:solidFill>
                  <a:schemeClr val="accent1">
                    <a:lumMod val="75000"/>
                  </a:schemeClr>
                </a:solidFill>
                <a:latin typeface="Arial" pitchFamily="34" charset="0"/>
                <a:cs typeface="Arial" pitchFamily="34" charset="0"/>
              </a:rPr>
              <a:t>training tools to keeps your worksite safe. </a:t>
            </a:r>
          </a:p>
        </p:txBody>
      </p:sp>
    </p:spTree>
    <p:extLst>
      <p:ext uri="{BB962C8B-B14F-4D97-AF65-F5344CB8AC3E}">
        <p14:creationId xmlns:p14="http://schemas.microsoft.com/office/powerpoint/2010/main" val="4675688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Radon Test</a:t>
            </a:r>
            <a:endParaRPr lang="en-US" dirty="0"/>
          </a:p>
        </p:txBody>
      </p:sp>
      <p:sp>
        <p:nvSpPr>
          <p:cNvPr id="3" name="Content Placeholder 2"/>
          <p:cNvSpPr>
            <a:spLocks noGrp="1"/>
          </p:cNvSpPr>
          <p:nvPr>
            <p:ph idx="1"/>
          </p:nvPr>
        </p:nvSpPr>
        <p:spPr/>
        <p:txBody>
          <a:bodyPr/>
          <a:lstStyle/>
          <a:p>
            <a:pPr marL="0" indent="0" algn="ctr">
              <a:buNone/>
            </a:pPr>
            <a:r>
              <a:rPr lang="en-US" dirty="0" smtClean="0"/>
              <a:t>To receive a free radon test email me </a:t>
            </a:r>
            <a:r>
              <a:rPr lang="en-US" dirty="0"/>
              <a:t>at </a:t>
            </a:r>
            <a:r>
              <a:rPr lang="en-US" dirty="0" smtClean="0">
                <a:hlinkClick r:id="rId2"/>
              </a:rPr>
              <a:t>patrick.daniels@illinois.gov</a:t>
            </a:r>
            <a:r>
              <a:rPr lang="en-US" dirty="0" smtClean="0"/>
              <a:t> with the subject line “Action YouthBuild”</a:t>
            </a:r>
            <a:endParaRPr lang="en-US" dirty="0"/>
          </a:p>
          <a:p>
            <a:pPr algn="ct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50</a:t>
            </a:fld>
            <a:endParaRPr lang="en-US" dirty="0"/>
          </a:p>
        </p:txBody>
      </p:sp>
    </p:spTree>
    <p:extLst>
      <p:ext uri="{BB962C8B-B14F-4D97-AF65-F5344CB8AC3E}">
        <p14:creationId xmlns:p14="http://schemas.microsoft.com/office/powerpoint/2010/main" val="1732065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51</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447800"/>
            <a:ext cx="3733800" cy="5410200"/>
          </a:xfrm>
          <a:prstGeom prst="rect">
            <a:avLst/>
          </a:prstGeom>
        </p:spPr>
      </p:pic>
      <p:sp>
        <p:nvSpPr>
          <p:cNvPr id="5" name="Pentagon 4"/>
          <p:cNvSpPr/>
          <p:nvPr/>
        </p:nvSpPr>
        <p:spPr>
          <a:xfrm flipH="1">
            <a:off x="2133600" y="1938538"/>
            <a:ext cx="6858000" cy="1866900"/>
          </a:xfrm>
          <a:prstGeom prst="homePlate">
            <a:avLst>
              <a:gd name="adj" fmla="val 4501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ahoma" pitchFamily="34" charset="0"/>
              </a:rPr>
              <a:t>The only way to know if a home</a:t>
            </a:r>
            <a:br>
              <a:rPr lang="en-US" sz="2400" dirty="0">
                <a:solidFill>
                  <a:srgbClr val="C00000"/>
                </a:solidFill>
                <a:latin typeface="Tahoma" pitchFamily="34" charset="0"/>
              </a:rPr>
            </a:br>
            <a:r>
              <a:rPr lang="en-US" sz="2400" dirty="0">
                <a:solidFill>
                  <a:srgbClr val="C00000"/>
                </a:solidFill>
                <a:latin typeface="Tahoma" pitchFamily="34" charset="0"/>
              </a:rPr>
              <a:t>has a radon problem is to test.</a:t>
            </a:r>
            <a:br>
              <a:rPr lang="en-US" sz="2400" dirty="0">
                <a:solidFill>
                  <a:srgbClr val="C00000"/>
                </a:solidFill>
                <a:latin typeface="Tahoma" pitchFamily="34" charset="0"/>
              </a:rPr>
            </a:br>
            <a:r>
              <a:rPr lang="en-US" sz="2400" dirty="0">
                <a:solidFill>
                  <a:srgbClr val="C00000"/>
                </a:solidFill>
                <a:latin typeface="Tahoma" pitchFamily="34" charset="0"/>
              </a:rPr>
              <a:t>Test Your Home Today</a:t>
            </a:r>
            <a:r>
              <a:rPr lang="en-US" sz="2400" dirty="0" smtClean="0">
                <a:solidFill>
                  <a:srgbClr val="C00000"/>
                </a:solidFill>
                <a:latin typeface="Tahoma" pitchFamily="34" charset="0"/>
              </a:rPr>
              <a:t>.</a:t>
            </a:r>
            <a:endParaRPr lang="en-US" sz="2400" dirty="0">
              <a:solidFill>
                <a:srgbClr val="C00000"/>
              </a:solidFill>
              <a:latin typeface="Tahoma" pitchFamily="34" charset="0"/>
            </a:endParaRPr>
          </a:p>
        </p:txBody>
      </p:sp>
    </p:spTree>
    <p:extLst>
      <p:ext uri="{BB962C8B-B14F-4D97-AF65-F5344CB8AC3E}">
        <p14:creationId xmlns:p14="http://schemas.microsoft.com/office/powerpoint/2010/main" val="197082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enter your questions </a:t>
            </a:r>
            <a:r>
              <a:rPr lang="en-US" dirty="0" smtClean="0"/>
              <a:t>in </a:t>
            </a:r>
            <a:r>
              <a:rPr lang="en-US" dirty="0"/>
              <a:t>the Chat Room!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52</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696"/>
          <a:stretch/>
        </p:blipFill>
        <p:spPr>
          <a:xfrm>
            <a:off x="0" y="1143000"/>
            <a:ext cx="9144000" cy="5715000"/>
          </a:xfrm>
          <a:prstGeom prst="rect">
            <a:avLst/>
          </a:prstGeom>
        </p:spPr>
      </p:pic>
    </p:spTree>
    <p:extLst>
      <p:ext uri="{BB962C8B-B14F-4D97-AF65-F5344CB8AC3E}">
        <p14:creationId xmlns:p14="http://schemas.microsoft.com/office/powerpoint/2010/main" val="4201574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a:t>
            </a:r>
            <a:endParaRPr lang="en-US" dirty="0"/>
          </a:p>
        </p:txBody>
      </p:sp>
      <p:sp>
        <p:nvSpPr>
          <p:cNvPr id="9" name="Content Placeholder 2"/>
          <p:cNvSpPr txBox="1">
            <a:spLocks/>
          </p:cNvSpPr>
          <p:nvPr/>
        </p:nvSpPr>
        <p:spPr>
          <a:xfrm>
            <a:off x="2700997" y="2933700"/>
            <a:ext cx="5410200" cy="1447800"/>
          </a:xfrm>
          <a:prstGeom prst="rect">
            <a:avLst/>
          </a:prstGeom>
          <a:solidFill>
            <a:schemeClr val="bg1">
              <a:lumMod val="75000"/>
              <a:alpha val="85000"/>
            </a:schemeClr>
          </a:solidFill>
        </p:spPr>
        <p:txBody>
          <a:bodyPr vert="horz" lIns="91440" tIns="45720" rIns="91440" bIns="45720" rtlCol="0">
            <a:normAutofit fontScale="850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Andrea Foster-Mack</a:t>
            </a:r>
          </a:p>
          <a:p>
            <a:pPr marL="0" indent="0">
              <a:buFont typeface="Arial" pitchFamily="34" charset="0"/>
              <a:buNone/>
            </a:pPr>
            <a:r>
              <a:rPr lang="en-US" dirty="0" smtClean="0"/>
              <a:t>Vice President, Strategic Alliances</a:t>
            </a:r>
          </a:p>
          <a:p>
            <a:pPr marL="0" indent="0">
              <a:buFont typeface="Arial" pitchFamily="34" charset="0"/>
              <a:buNone/>
            </a:pPr>
            <a:r>
              <a:rPr lang="en-US" dirty="0" err="1" smtClean="0"/>
              <a:t>CareerSafe</a:t>
            </a:r>
            <a:r>
              <a:rPr lang="en-US" baseline="30000" dirty="0" smtClean="0"/>
              <a:t>®</a:t>
            </a:r>
            <a:r>
              <a:rPr lang="en-US" dirty="0" smtClean="0"/>
              <a:t> Online</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53</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07" y="2518403"/>
            <a:ext cx="2286000" cy="22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950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54</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68495"/>
            <a:ext cx="7605995" cy="3079705"/>
          </a:xfrm>
          <a:prstGeom prst="rect">
            <a:avLst/>
          </a:prstGeom>
        </p:spPr>
      </p:pic>
    </p:spTree>
    <p:extLst>
      <p:ext uri="{BB962C8B-B14F-4D97-AF65-F5344CB8AC3E}">
        <p14:creationId xmlns:p14="http://schemas.microsoft.com/office/powerpoint/2010/main" val="2314474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230" y="1587999"/>
            <a:ext cx="6740970" cy="4279401"/>
          </a:xfrm>
          <a:prstGeom prst="rect">
            <a:avLst/>
          </a:prstGeom>
        </p:spPr>
      </p:pic>
    </p:spTree>
    <p:extLst>
      <p:ext uri="{BB962C8B-B14F-4D97-AF65-F5344CB8AC3E}">
        <p14:creationId xmlns:p14="http://schemas.microsoft.com/office/powerpoint/2010/main" val="73274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CareerSafe Online | No Job is Worth a Young Worker’s Life</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56</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13" y="1555080"/>
            <a:ext cx="7999187" cy="4540920"/>
          </a:xfrm>
          <a:prstGeom prst="rect">
            <a:avLst/>
          </a:prstGeom>
        </p:spPr>
      </p:pic>
    </p:spTree>
    <p:extLst>
      <p:ext uri="{BB962C8B-B14F-4D97-AF65-F5344CB8AC3E}">
        <p14:creationId xmlns:p14="http://schemas.microsoft.com/office/powerpoint/2010/main" val="11914760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57</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24000"/>
            <a:ext cx="7697435" cy="4506172"/>
          </a:xfrm>
          <a:prstGeom prst="rect">
            <a:avLst/>
          </a:prstGeom>
        </p:spPr>
      </p:pic>
    </p:spTree>
    <p:extLst>
      <p:ext uri="{BB962C8B-B14F-4D97-AF65-F5344CB8AC3E}">
        <p14:creationId xmlns:p14="http://schemas.microsoft.com/office/powerpoint/2010/main" val="30832219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58</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676400"/>
            <a:ext cx="7695606" cy="4341580"/>
          </a:xfrm>
          <a:prstGeom prst="rect">
            <a:avLst/>
          </a:prstGeom>
        </p:spPr>
      </p:pic>
    </p:spTree>
    <p:extLst>
      <p:ext uri="{BB962C8B-B14F-4D97-AF65-F5344CB8AC3E}">
        <p14:creationId xmlns:p14="http://schemas.microsoft.com/office/powerpoint/2010/main" val="36739102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CareerSafe Online | No Job is Worth a Young Worker’s Life</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59</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2641"/>
            <a:ext cx="7682804" cy="4848159"/>
          </a:xfrm>
          <a:prstGeom prst="rect">
            <a:avLst/>
          </a:prstGeom>
        </p:spPr>
      </p:pic>
    </p:spTree>
    <p:extLst>
      <p:ext uri="{BB962C8B-B14F-4D97-AF65-F5344CB8AC3E}">
        <p14:creationId xmlns:p14="http://schemas.microsoft.com/office/powerpoint/2010/main" val="2593494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a:t>
            </a:r>
            <a:endParaRPr lang="en-US" dirty="0"/>
          </a:p>
        </p:txBody>
      </p:sp>
      <p:sp>
        <p:nvSpPr>
          <p:cNvPr id="7" name="Content Placeholder 2"/>
          <p:cNvSpPr txBox="1">
            <a:spLocks/>
          </p:cNvSpPr>
          <p:nvPr/>
        </p:nvSpPr>
        <p:spPr>
          <a:xfrm>
            <a:off x="2514600" y="2862201"/>
            <a:ext cx="6324600" cy="2070344"/>
          </a:xfrm>
          <a:prstGeom prst="rect">
            <a:avLst/>
          </a:prstGeom>
          <a:solidFill>
            <a:schemeClr val="bg1">
              <a:lumMod val="75000"/>
              <a:alpha val="85000"/>
            </a:schemeClr>
          </a:solidFill>
        </p:spPr>
        <p:txBody>
          <a:bodyPr vert="horz" lIns="91440" tIns="45720" rIns="91440" bIns="45720" rtlCol="0">
            <a:normAutofit fontScale="92500" lnSpcReduction="1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Presenter:  Lisa Reddy</a:t>
            </a:r>
          </a:p>
          <a:p>
            <a:pPr marL="0" indent="0">
              <a:buFont typeface="Arial" pitchFamily="34" charset="0"/>
              <a:buNone/>
            </a:pPr>
            <a:r>
              <a:rPr lang="en-US" dirty="0" smtClean="0"/>
              <a:t>Title: Associate Director for Knowledge Management</a:t>
            </a:r>
          </a:p>
          <a:p>
            <a:pPr marL="0" indent="0">
              <a:buFont typeface="Arial" pitchFamily="34" charset="0"/>
              <a:buNone/>
            </a:pPr>
            <a:r>
              <a:rPr lang="en-US" dirty="0" smtClean="0"/>
              <a:t>Organization: YouthBuild USA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87772"/>
            <a:ext cx="1579533" cy="2146545"/>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4366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63" y="1552641"/>
            <a:ext cx="7602337" cy="4848159"/>
          </a:xfrm>
          <a:prstGeom prst="rect">
            <a:avLst/>
          </a:prstGeom>
        </p:spPr>
      </p:pic>
    </p:spTree>
    <p:extLst>
      <p:ext uri="{BB962C8B-B14F-4D97-AF65-F5344CB8AC3E}">
        <p14:creationId xmlns:p14="http://schemas.microsoft.com/office/powerpoint/2010/main" val="15616545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61</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2641"/>
            <a:ext cx="7682804" cy="4848159"/>
          </a:xfrm>
          <a:prstGeom prst="rect">
            <a:avLst/>
          </a:prstGeom>
        </p:spPr>
      </p:pic>
    </p:spTree>
    <p:extLst>
      <p:ext uri="{BB962C8B-B14F-4D97-AF65-F5344CB8AC3E}">
        <p14:creationId xmlns:p14="http://schemas.microsoft.com/office/powerpoint/2010/main" val="8982404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62</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95923"/>
            <a:ext cx="7593193" cy="4881077"/>
          </a:xfrm>
          <a:prstGeom prst="rect">
            <a:avLst/>
          </a:prstGeom>
        </p:spPr>
      </p:pic>
    </p:spTree>
    <p:extLst>
      <p:ext uri="{BB962C8B-B14F-4D97-AF65-F5344CB8AC3E}">
        <p14:creationId xmlns:p14="http://schemas.microsoft.com/office/powerpoint/2010/main" val="3337266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63</a:t>
            </a:fld>
            <a:endParaRPr lang="en-US"/>
          </a:p>
        </p:txBody>
      </p:sp>
      <p:sp>
        <p:nvSpPr>
          <p:cNvPr id="5" name="Footer Placeholder 4"/>
          <p:cNvSpPr>
            <a:spLocks noGrp="1"/>
          </p:cNvSpPr>
          <p:nvPr>
            <p:ph type="ftr" sz="quarter" idx="11"/>
          </p:nvPr>
        </p:nvSpPr>
        <p:spPr/>
        <p:txBody>
          <a:bodyPr/>
          <a:lstStyle/>
          <a:p>
            <a:r>
              <a:rPr lang="en-US"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74" y="1532525"/>
            <a:ext cx="6839726" cy="4639675"/>
          </a:xfrm>
          <a:prstGeom prst="rect">
            <a:avLst/>
          </a:prstGeom>
        </p:spPr>
      </p:pic>
    </p:spTree>
    <p:extLst>
      <p:ext uri="{BB962C8B-B14F-4D97-AF65-F5344CB8AC3E}">
        <p14:creationId xmlns:p14="http://schemas.microsoft.com/office/powerpoint/2010/main" val="4237914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64</a:t>
            </a:fld>
            <a:endParaRPr lang="en-US"/>
          </a:p>
        </p:txBody>
      </p:sp>
      <p:sp>
        <p:nvSpPr>
          <p:cNvPr id="5" name="Footer Placeholder 4"/>
          <p:cNvSpPr>
            <a:spLocks noGrp="1"/>
          </p:cNvSpPr>
          <p:nvPr>
            <p:ph type="ftr" sz="quarter" idx="11"/>
          </p:nvPr>
        </p:nvSpPr>
        <p:spPr/>
        <p:txBody>
          <a:bodyPr/>
          <a:lstStyle/>
          <a:p>
            <a:r>
              <a:rPr lang="en-US"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600200"/>
            <a:ext cx="7574905" cy="4328778"/>
          </a:xfrm>
          <a:prstGeom prst="rect">
            <a:avLst/>
          </a:prstGeom>
        </p:spPr>
      </p:pic>
    </p:spTree>
    <p:extLst>
      <p:ext uri="{BB962C8B-B14F-4D97-AF65-F5344CB8AC3E}">
        <p14:creationId xmlns:p14="http://schemas.microsoft.com/office/powerpoint/2010/main" val="37276088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65</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78" y="1553861"/>
            <a:ext cx="7931522" cy="4465939"/>
          </a:xfrm>
          <a:prstGeom prst="rect">
            <a:avLst/>
          </a:prstGeom>
        </p:spPr>
      </p:pic>
    </p:spTree>
    <p:extLst>
      <p:ext uri="{BB962C8B-B14F-4D97-AF65-F5344CB8AC3E}">
        <p14:creationId xmlns:p14="http://schemas.microsoft.com/office/powerpoint/2010/main" val="36275287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66</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38" y="1594710"/>
            <a:ext cx="6676962" cy="3668580"/>
          </a:xfrm>
          <a:prstGeom prst="rect">
            <a:avLst/>
          </a:prstGeom>
        </p:spPr>
      </p:pic>
    </p:spTree>
    <p:extLst>
      <p:ext uri="{BB962C8B-B14F-4D97-AF65-F5344CB8AC3E}">
        <p14:creationId xmlns:p14="http://schemas.microsoft.com/office/powerpoint/2010/main" val="22610313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67</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65" y="1611164"/>
            <a:ext cx="7360935" cy="4561036"/>
          </a:xfrm>
          <a:prstGeom prst="rect">
            <a:avLst/>
          </a:prstGeom>
        </p:spPr>
      </p:pic>
    </p:spTree>
    <p:extLst>
      <p:ext uri="{BB962C8B-B14F-4D97-AF65-F5344CB8AC3E}">
        <p14:creationId xmlns:p14="http://schemas.microsoft.com/office/powerpoint/2010/main" val="37722723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68</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3" y="1575807"/>
            <a:ext cx="7602337" cy="4443993"/>
          </a:xfrm>
          <a:prstGeom prst="rect">
            <a:avLst/>
          </a:prstGeom>
        </p:spPr>
      </p:pic>
    </p:spTree>
    <p:extLst>
      <p:ext uri="{BB962C8B-B14F-4D97-AF65-F5344CB8AC3E}">
        <p14:creationId xmlns:p14="http://schemas.microsoft.com/office/powerpoint/2010/main" val="25563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69</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775" y="1545937"/>
            <a:ext cx="7620625" cy="4092863"/>
          </a:xfrm>
          <a:prstGeom prst="rect">
            <a:avLst/>
          </a:prstGeom>
        </p:spPr>
      </p:pic>
    </p:spTree>
    <p:extLst>
      <p:ext uri="{BB962C8B-B14F-4D97-AF65-F5344CB8AC3E}">
        <p14:creationId xmlns:p14="http://schemas.microsoft.com/office/powerpoint/2010/main" val="2701770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a:t>
            </a:r>
            <a:endParaRPr lang="en-US" dirty="0"/>
          </a:p>
        </p:txBody>
      </p:sp>
      <p:graphicFrame>
        <p:nvGraphicFramePr>
          <p:cNvPr id="10" name="Diagram 9"/>
          <p:cNvGraphicFramePr/>
          <p:nvPr>
            <p:extLst>
              <p:ext uri="{D42A27DB-BD31-4B8C-83A1-F6EECF244321}">
                <p14:modId xmlns:p14="http://schemas.microsoft.com/office/powerpoint/2010/main" val="1082977493"/>
              </p:ext>
            </p:extLst>
          </p:nvPr>
        </p:nvGraphicFramePr>
        <p:xfrm>
          <a:off x="304800" y="1219200"/>
          <a:ext cx="8382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01723B91-CE10-4F20-890A-0852E2246859}" type="slidenum">
              <a:rPr lang="en-US" smtClean="0"/>
              <a:pPr/>
              <a:t>7</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10096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CareerSafe Online | No Job is Worth a Young Worker’s Life</a:t>
            </a:r>
            <a:endParaRPr lang="en-US" sz="24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70</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6" y="1600200"/>
            <a:ext cx="8278994" cy="4469596"/>
          </a:xfrm>
          <a:prstGeom prst="rect">
            <a:avLst/>
          </a:prstGeom>
        </p:spPr>
      </p:pic>
    </p:spTree>
    <p:extLst>
      <p:ext uri="{BB962C8B-B14F-4D97-AF65-F5344CB8AC3E}">
        <p14:creationId xmlns:p14="http://schemas.microsoft.com/office/powerpoint/2010/main" val="37784012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enter your questions </a:t>
            </a:r>
            <a:r>
              <a:rPr lang="en-US" dirty="0" smtClean="0"/>
              <a:t>in </a:t>
            </a:r>
            <a:r>
              <a:rPr lang="en-US" dirty="0"/>
              <a:t>the Chat Room!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71</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696"/>
          <a:stretch/>
        </p:blipFill>
        <p:spPr>
          <a:xfrm>
            <a:off x="0" y="1143000"/>
            <a:ext cx="9144000" cy="5715000"/>
          </a:xfrm>
          <a:prstGeom prst="rect">
            <a:avLst/>
          </a:prstGeom>
        </p:spPr>
      </p:pic>
    </p:spTree>
    <p:extLst>
      <p:ext uri="{BB962C8B-B14F-4D97-AF65-F5344CB8AC3E}">
        <p14:creationId xmlns:p14="http://schemas.microsoft.com/office/powerpoint/2010/main" val="28194069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4627"/>
          <a:stretch/>
        </p:blipFill>
        <p:spPr>
          <a:xfrm>
            <a:off x="4419600" y="1088408"/>
            <a:ext cx="4724399" cy="5769592"/>
          </a:xfrm>
          <a:prstGeom prst="rect">
            <a:avLst/>
          </a:prstGeom>
        </p:spPr>
      </p:pic>
      <p:sp>
        <p:nvSpPr>
          <p:cNvPr id="2" name="Title 1"/>
          <p:cNvSpPr>
            <a:spLocks noGrp="1"/>
          </p:cNvSpPr>
          <p:nvPr>
            <p:ph type="title"/>
          </p:nvPr>
        </p:nvSpPr>
        <p:spPr/>
        <p:txBody>
          <a:bodyPr/>
          <a:lstStyle/>
          <a:p>
            <a:r>
              <a:rPr lang="en-US" dirty="0" smtClean="0"/>
              <a:t>Speakers’ Contact Information</a:t>
            </a:r>
            <a:endParaRPr lang="en-US" dirty="0"/>
          </a:p>
        </p:txBody>
      </p:sp>
      <p:sp>
        <p:nvSpPr>
          <p:cNvPr id="5" name="Rounded Rectangle 4"/>
          <p:cNvSpPr/>
          <p:nvPr/>
        </p:nvSpPr>
        <p:spPr>
          <a:xfrm>
            <a:off x="152400" y="1400572"/>
            <a:ext cx="5334000" cy="16291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solidFill>
                <a:srgbClr val="C00000"/>
              </a:solidFill>
              <a:latin typeface="Tahoma" pitchFamily="34" charset="0"/>
            </a:endParaRPr>
          </a:p>
          <a:p>
            <a:r>
              <a:rPr lang="en-US" sz="1600" dirty="0">
                <a:solidFill>
                  <a:srgbClr val="C00000"/>
                </a:solidFill>
                <a:latin typeface="Tahoma" pitchFamily="34" charset="0"/>
              </a:rPr>
              <a:t>Speaker:	Lisa Reddy	</a:t>
            </a:r>
          </a:p>
          <a:p>
            <a:r>
              <a:rPr lang="en-US" sz="1600" dirty="0">
                <a:solidFill>
                  <a:srgbClr val="C00000"/>
                </a:solidFill>
                <a:latin typeface="Tahoma" pitchFamily="34" charset="0"/>
              </a:rPr>
              <a:t>Title:  Associate Director for Knowledge Management</a:t>
            </a:r>
          </a:p>
          <a:p>
            <a:r>
              <a:rPr lang="en-US" sz="1600" dirty="0">
                <a:solidFill>
                  <a:srgbClr val="C00000"/>
                </a:solidFill>
                <a:latin typeface="Tahoma" pitchFamily="34" charset="0"/>
              </a:rPr>
              <a:t>Organization:  </a:t>
            </a:r>
            <a:r>
              <a:rPr lang="en-US" sz="1600" dirty="0" smtClean="0">
                <a:solidFill>
                  <a:srgbClr val="C00000"/>
                </a:solidFill>
                <a:latin typeface="Tahoma" pitchFamily="34" charset="0"/>
              </a:rPr>
              <a:t>YouthBuild </a:t>
            </a:r>
            <a:r>
              <a:rPr lang="en-US" sz="1600" dirty="0">
                <a:solidFill>
                  <a:srgbClr val="C00000"/>
                </a:solidFill>
                <a:latin typeface="Tahoma" pitchFamily="34" charset="0"/>
              </a:rPr>
              <a:t>USA</a:t>
            </a:r>
          </a:p>
          <a:p>
            <a:r>
              <a:rPr lang="en-US" sz="1600" dirty="0">
                <a:solidFill>
                  <a:srgbClr val="C00000"/>
                </a:solidFill>
                <a:latin typeface="Tahoma" pitchFamily="34" charset="0"/>
              </a:rPr>
              <a:t>Email:  lreddy@youthbuild.org		</a:t>
            </a:r>
          </a:p>
          <a:p>
            <a:r>
              <a:rPr lang="en-US" sz="1600" dirty="0">
                <a:solidFill>
                  <a:srgbClr val="C00000"/>
                </a:solidFill>
                <a:latin typeface="Tahoma" pitchFamily="34" charset="0"/>
              </a:rPr>
              <a:t>Telephone:  617-741-1282	</a:t>
            </a:r>
          </a:p>
          <a:p>
            <a:endParaRPr lang="en-US" sz="1600" dirty="0" smtClean="0">
              <a:solidFill>
                <a:srgbClr val="C00000"/>
              </a:solidFill>
              <a:latin typeface="Tahoma" pitchFamily="34" charset="0"/>
            </a:endParaRPr>
          </a:p>
        </p:txBody>
      </p:sp>
      <p:sp>
        <p:nvSpPr>
          <p:cNvPr id="6" name="Rounded Rectangle 5"/>
          <p:cNvSpPr/>
          <p:nvPr/>
        </p:nvSpPr>
        <p:spPr>
          <a:xfrm>
            <a:off x="152400" y="3171428"/>
            <a:ext cx="5358114" cy="1476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solidFill>
                <a:srgbClr val="C00000"/>
              </a:solidFill>
              <a:latin typeface="Tahoma" pitchFamily="34" charset="0"/>
            </a:endParaRPr>
          </a:p>
          <a:p>
            <a:r>
              <a:rPr lang="en-US" sz="1600" dirty="0" smtClean="0">
                <a:solidFill>
                  <a:srgbClr val="C00000"/>
                </a:solidFill>
                <a:latin typeface="Tahoma" pitchFamily="34" charset="0"/>
              </a:rPr>
              <a:t>Speaker: Patrick </a:t>
            </a:r>
            <a:r>
              <a:rPr lang="en-US" sz="1600" dirty="0">
                <a:solidFill>
                  <a:srgbClr val="C00000"/>
                </a:solidFill>
                <a:latin typeface="Tahoma" pitchFamily="34" charset="0"/>
              </a:rPr>
              <a:t>I Daniels</a:t>
            </a:r>
          </a:p>
          <a:p>
            <a:r>
              <a:rPr lang="en-US" sz="1600" dirty="0" smtClean="0">
                <a:solidFill>
                  <a:srgbClr val="C00000"/>
                </a:solidFill>
                <a:latin typeface="Tahoma" pitchFamily="34" charset="0"/>
              </a:rPr>
              <a:t>Title: Radon </a:t>
            </a:r>
            <a:r>
              <a:rPr lang="en-US" sz="1600" dirty="0">
                <a:solidFill>
                  <a:srgbClr val="C00000"/>
                </a:solidFill>
                <a:latin typeface="Tahoma" pitchFamily="34" charset="0"/>
              </a:rPr>
              <a:t>Program Manager	</a:t>
            </a:r>
          </a:p>
          <a:p>
            <a:r>
              <a:rPr lang="en-US" sz="1600" dirty="0" smtClean="0">
                <a:solidFill>
                  <a:srgbClr val="C00000"/>
                </a:solidFill>
                <a:latin typeface="Tahoma" pitchFamily="34" charset="0"/>
              </a:rPr>
              <a:t>Organization: Illinois </a:t>
            </a:r>
            <a:r>
              <a:rPr lang="en-US" sz="1600" dirty="0">
                <a:solidFill>
                  <a:srgbClr val="C00000"/>
                </a:solidFill>
                <a:latin typeface="Tahoma" pitchFamily="34" charset="0"/>
              </a:rPr>
              <a:t>Emergency Management Agency</a:t>
            </a:r>
          </a:p>
          <a:p>
            <a:r>
              <a:rPr lang="en-US" sz="1600" dirty="0" smtClean="0">
                <a:solidFill>
                  <a:srgbClr val="C00000"/>
                </a:solidFill>
                <a:latin typeface="Tahoma" pitchFamily="34" charset="0"/>
              </a:rPr>
              <a:t>Email: patrick.daniels@illinois.gov</a:t>
            </a:r>
            <a:endParaRPr lang="en-US" sz="1600" dirty="0">
              <a:solidFill>
                <a:srgbClr val="C00000"/>
              </a:solidFill>
              <a:latin typeface="Tahoma" pitchFamily="34" charset="0"/>
            </a:endParaRPr>
          </a:p>
          <a:p>
            <a:r>
              <a:rPr lang="en-US" sz="1600" dirty="0" smtClean="0">
                <a:solidFill>
                  <a:srgbClr val="C00000"/>
                </a:solidFill>
                <a:latin typeface="Tahoma" pitchFamily="34" charset="0"/>
              </a:rPr>
              <a:t>Telephone: 217-782-1325</a:t>
            </a:r>
            <a:endParaRPr lang="en-US" sz="1600" dirty="0">
              <a:solidFill>
                <a:srgbClr val="C00000"/>
              </a:solidFill>
              <a:latin typeface="Tahoma" pitchFamily="34" charset="0"/>
            </a:endParaRPr>
          </a:p>
          <a:p>
            <a:endParaRPr lang="en-US" sz="1600" dirty="0" smtClean="0">
              <a:solidFill>
                <a:srgbClr val="C00000"/>
              </a:solidFill>
              <a:latin typeface="Tahoma" pitchFamily="34" charset="0"/>
            </a:endParaRPr>
          </a:p>
        </p:txBody>
      </p:sp>
      <p:sp>
        <p:nvSpPr>
          <p:cNvPr id="3" name="Slide Number Placeholder 2"/>
          <p:cNvSpPr>
            <a:spLocks noGrp="1"/>
          </p:cNvSpPr>
          <p:nvPr>
            <p:ph type="sldNum" sz="quarter" idx="12"/>
          </p:nvPr>
        </p:nvSpPr>
        <p:spPr/>
        <p:txBody>
          <a:bodyPr/>
          <a:lstStyle/>
          <a:p>
            <a:fld id="{01723B91-CE10-4F20-890A-0852E2246859}" type="slidenum">
              <a:rPr lang="en-US" smtClean="0"/>
              <a:pPr/>
              <a:t>72</a:t>
            </a:fld>
            <a:endParaRPr lang="en-US"/>
          </a:p>
        </p:txBody>
      </p:sp>
      <p:sp>
        <p:nvSpPr>
          <p:cNvPr id="7" name="Footer Placeholder 6"/>
          <p:cNvSpPr>
            <a:spLocks noGrp="1"/>
          </p:cNvSpPr>
          <p:nvPr>
            <p:ph type="ftr" sz="quarter" idx="11"/>
          </p:nvPr>
        </p:nvSpPr>
        <p:spPr/>
        <p:txBody>
          <a:bodyPr/>
          <a:lstStyle/>
          <a:p>
            <a:r>
              <a:rPr lang="en-US" smtClean="0"/>
              <a:t>#</a:t>
            </a:r>
            <a:endParaRPr lang="en-US"/>
          </a:p>
        </p:txBody>
      </p:sp>
      <p:sp>
        <p:nvSpPr>
          <p:cNvPr id="10" name="Rounded Rectangle 9"/>
          <p:cNvSpPr/>
          <p:nvPr/>
        </p:nvSpPr>
        <p:spPr>
          <a:xfrm>
            <a:off x="152400" y="4847828"/>
            <a:ext cx="5358114" cy="1476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rgbClr val="C00000"/>
                </a:solidFill>
                <a:latin typeface="Tahoma" pitchFamily="34" charset="0"/>
              </a:rPr>
              <a:t>Speaker: Andrea Foster-Mack</a:t>
            </a:r>
          </a:p>
          <a:p>
            <a:r>
              <a:rPr lang="en-US" sz="1600" dirty="0" smtClean="0">
                <a:solidFill>
                  <a:srgbClr val="C00000"/>
                </a:solidFill>
                <a:latin typeface="Tahoma" pitchFamily="34" charset="0"/>
              </a:rPr>
              <a:t>Title</a:t>
            </a:r>
            <a:r>
              <a:rPr lang="en-US" sz="1600" dirty="0">
                <a:solidFill>
                  <a:srgbClr val="C00000"/>
                </a:solidFill>
                <a:latin typeface="Tahoma" pitchFamily="34" charset="0"/>
              </a:rPr>
              <a:t>: Vice President, Strategic Alliances</a:t>
            </a:r>
          </a:p>
          <a:p>
            <a:r>
              <a:rPr lang="en-US" sz="1600" dirty="0" smtClean="0">
                <a:solidFill>
                  <a:srgbClr val="C00000"/>
                </a:solidFill>
                <a:latin typeface="Tahoma" pitchFamily="34" charset="0"/>
              </a:rPr>
              <a:t>Organization</a:t>
            </a:r>
            <a:r>
              <a:rPr lang="en-US" sz="1600" dirty="0">
                <a:solidFill>
                  <a:srgbClr val="C00000"/>
                </a:solidFill>
                <a:latin typeface="Tahoma" pitchFamily="34" charset="0"/>
              </a:rPr>
              <a:t>: </a:t>
            </a:r>
            <a:r>
              <a:rPr lang="en-US" sz="1600" dirty="0" err="1" smtClean="0">
                <a:solidFill>
                  <a:srgbClr val="C00000"/>
                </a:solidFill>
                <a:latin typeface="Tahoma" pitchFamily="34" charset="0"/>
              </a:rPr>
              <a:t>CareerSafe</a:t>
            </a:r>
            <a:r>
              <a:rPr lang="en-US" sz="1600" dirty="0">
                <a:solidFill>
                  <a:srgbClr val="C00000"/>
                </a:solidFill>
                <a:latin typeface="Tahoma" pitchFamily="34" charset="0"/>
              </a:rPr>
              <a:t>® Online </a:t>
            </a:r>
          </a:p>
          <a:p>
            <a:r>
              <a:rPr lang="en-US" sz="1600" dirty="0" smtClean="0">
                <a:solidFill>
                  <a:srgbClr val="C00000"/>
                </a:solidFill>
                <a:latin typeface="Tahoma" pitchFamily="34" charset="0"/>
              </a:rPr>
              <a:t>Email</a:t>
            </a:r>
            <a:r>
              <a:rPr lang="en-US" sz="1600" dirty="0">
                <a:solidFill>
                  <a:srgbClr val="C00000"/>
                </a:solidFill>
                <a:latin typeface="Tahoma" pitchFamily="34" charset="0"/>
              </a:rPr>
              <a:t>: </a:t>
            </a:r>
            <a:r>
              <a:rPr lang="en-US" sz="1600" dirty="0" smtClean="0">
                <a:solidFill>
                  <a:srgbClr val="C00000"/>
                </a:solidFill>
                <a:latin typeface="Tahoma" pitchFamily="34" charset="0"/>
              </a:rPr>
              <a:t>Andrea.Foster-Mack@K2Share.com </a:t>
            </a:r>
          </a:p>
          <a:p>
            <a:r>
              <a:rPr lang="en-US" sz="1600" dirty="0" smtClean="0">
                <a:solidFill>
                  <a:srgbClr val="C00000"/>
                </a:solidFill>
                <a:latin typeface="Tahoma" pitchFamily="34" charset="0"/>
              </a:rPr>
              <a:t>Telephone</a:t>
            </a:r>
            <a:r>
              <a:rPr lang="en-US" sz="1600" dirty="0">
                <a:solidFill>
                  <a:srgbClr val="C00000"/>
                </a:solidFill>
                <a:latin typeface="Tahoma" pitchFamily="34" charset="0"/>
              </a:rPr>
              <a:t>: </a:t>
            </a:r>
            <a:r>
              <a:rPr lang="en-US" sz="1600" dirty="0" smtClean="0">
                <a:solidFill>
                  <a:srgbClr val="C00000"/>
                </a:solidFill>
                <a:latin typeface="Tahoma" pitchFamily="34" charset="0"/>
              </a:rPr>
              <a:t>979-260-0030</a:t>
            </a:r>
            <a:endParaRPr lang="en-US" sz="1600" dirty="0">
              <a:solidFill>
                <a:srgbClr val="C00000"/>
              </a:solidFill>
              <a:latin typeface="Tahoma" pitchFamily="34" charset="0"/>
            </a:endParaRPr>
          </a:p>
        </p:txBody>
      </p:sp>
    </p:spTree>
    <p:extLst>
      <p:ext uri="{BB962C8B-B14F-4D97-AF65-F5344CB8AC3E}">
        <p14:creationId xmlns:p14="http://schemas.microsoft.com/office/powerpoint/2010/main" val="23960959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216" b="7363"/>
          <a:stretch/>
        </p:blipFill>
        <p:spPr>
          <a:xfrm>
            <a:off x="4343399" y="1130300"/>
            <a:ext cx="4800601" cy="5727700"/>
          </a:xfrm>
          <a:prstGeom prst="rect">
            <a:avLst/>
          </a:prstGeom>
        </p:spPr>
      </p:pic>
      <p:sp>
        <p:nvSpPr>
          <p:cNvPr id="2" name="Title 1"/>
          <p:cNvSpPr>
            <a:spLocks noGrp="1"/>
          </p:cNvSpPr>
          <p:nvPr>
            <p:ph type="title"/>
          </p:nvPr>
        </p:nvSpPr>
        <p:spPr/>
        <p:txBody>
          <a:bodyPr/>
          <a:lstStyle/>
          <a:p>
            <a:r>
              <a:rPr lang="en-US" dirty="0" smtClean="0"/>
              <a:t>Look for upcoming Webinars in this series!</a:t>
            </a:r>
            <a:endParaRPr lang="en-US" dirty="0"/>
          </a:p>
        </p:txBody>
      </p:sp>
      <p:sp>
        <p:nvSpPr>
          <p:cNvPr id="4" name="Slide Number Placeholder 3"/>
          <p:cNvSpPr>
            <a:spLocks noGrp="1"/>
          </p:cNvSpPr>
          <p:nvPr>
            <p:ph type="sldNum" sz="quarter" idx="12"/>
          </p:nvPr>
        </p:nvSpPr>
        <p:spPr/>
        <p:txBody>
          <a:bodyPr/>
          <a:lstStyle/>
          <a:p>
            <a:fld id="{01723B91-CE10-4F20-890A-0852E2246859}" type="slidenum">
              <a:rPr lang="en-US" smtClean="0"/>
              <a:pPr/>
              <a:t>73</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8" name="TextBox 7"/>
          <p:cNvSpPr txBox="1"/>
          <p:nvPr/>
        </p:nvSpPr>
        <p:spPr>
          <a:xfrm>
            <a:off x="18393" y="1295400"/>
            <a:ext cx="4874172" cy="4955203"/>
          </a:xfrm>
          <a:prstGeom prst="rect">
            <a:avLst/>
          </a:prstGeom>
          <a:noFill/>
        </p:spPr>
        <p:txBody>
          <a:bodyPr wrap="square" rtlCol="0">
            <a:spAutoFit/>
          </a:bodyPr>
          <a:lstStyle/>
          <a:p>
            <a:pPr algn="ctr"/>
            <a:endParaRPr lang="en-US" sz="2400" b="1" dirty="0">
              <a:solidFill>
                <a:srgbClr val="002060"/>
              </a:solidFill>
            </a:endParaRPr>
          </a:p>
          <a:p>
            <a:pPr algn="ctr"/>
            <a:endParaRPr lang="en-US" sz="2400" b="1" dirty="0">
              <a:solidFill>
                <a:srgbClr val="002060"/>
              </a:solidFill>
            </a:endParaRPr>
          </a:p>
          <a:p>
            <a:pPr algn="ctr"/>
            <a:r>
              <a:rPr lang="en-US" sz="2400" b="1" dirty="0">
                <a:solidFill>
                  <a:srgbClr val="002060"/>
                </a:solidFill>
              </a:rPr>
              <a:t>YouthBuild Grant </a:t>
            </a:r>
            <a:r>
              <a:rPr lang="en-US" sz="2400" b="1" dirty="0" smtClean="0">
                <a:solidFill>
                  <a:srgbClr val="002060"/>
                </a:solidFill>
              </a:rPr>
              <a:t>Post-Award Overview</a:t>
            </a:r>
          </a:p>
          <a:p>
            <a:pPr algn="ctr"/>
            <a:r>
              <a:rPr lang="en-US" sz="2000" b="1" dirty="0" smtClean="0">
                <a:solidFill>
                  <a:srgbClr val="002060"/>
                </a:solidFill>
              </a:rPr>
              <a:t>October 27, 2015 from 2:00 – 3:30 PM EDT</a:t>
            </a:r>
          </a:p>
          <a:p>
            <a:pPr algn="ctr"/>
            <a:endParaRPr lang="en-US" sz="2000" b="1" dirty="0" smtClean="0">
              <a:solidFill>
                <a:srgbClr val="002060"/>
              </a:solidFill>
            </a:endParaRPr>
          </a:p>
          <a:p>
            <a:pPr algn="ctr"/>
            <a:endParaRPr lang="en-US" sz="2000" b="1" dirty="0">
              <a:solidFill>
                <a:srgbClr val="002060"/>
              </a:solidFill>
            </a:endParaRPr>
          </a:p>
          <a:p>
            <a:pPr algn="ctr"/>
            <a:r>
              <a:rPr lang="en-US" sz="2400" b="1" dirty="0" smtClean="0">
                <a:solidFill>
                  <a:srgbClr val="002060"/>
                </a:solidFill>
              </a:rPr>
              <a:t>YouthBuild Webinar Series: Registered Apprenticeship</a:t>
            </a:r>
          </a:p>
          <a:p>
            <a:pPr algn="ctr"/>
            <a:r>
              <a:rPr lang="en-US" sz="2000" b="1" dirty="0" smtClean="0">
                <a:solidFill>
                  <a:srgbClr val="002060"/>
                </a:solidFill>
              </a:rPr>
              <a:t>November 10, 2015 from 2:00 – 3:30 PM EST</a:t>
            </a:r>
          </a:p>
          <a:p>
            <a:pPr algn="ctr"/>
            <a:endParaRPr lang="en-US" sz="2000" b="1" dirty="0">
              <a:solidFill>
                <a:srgbClr val="002060"/>
              </a:solidFill>
            </a:endParaRPr>
          </a:p>
          <a:p>
            <a:pPr algn="ctr"/>
            <a:r>
              <a:rPr lang="en-US" sz="2400" b="1" dirty="0" smtClean="0">
                <a:solidFill>
                  <a:srgbClr val="002060"/>
                </a:solidFill>
              </a:rPr>
              <a:t>Register for the 2015 New Grantee Orientation </a:t>
            </a:r>
            <a:r>
              <a:rPr lang="en-US" sz="2400" b="1" dirty="0" smtClean="0">
                <a:solidFill>
                  <a:srgbClr val="002060"/>
                </a:solidFill>
                <a:hlinkClick r:id="rId4"/>
              </a:rPr>
              <a:t>HERE</a:t>
            </a:r>
            <a:endParaRPr lang="en-US" sz="2400" b="1" dirty="0" smtClean="0">
              <a:solidFill>
                <a:srgbClr val="002060"/>
              </a:solidFill>
            </a:endParaRPr>
          </a:p>
          <a:p>
            <a:pPr algn="ctr"/>
            <a:endParaRPr lang="en-US" sz="2400" b="1" dirty="0">
              <a:solidFill>
                <a:srgbClr val="002060"/>
              </a:solidFill>
            </a:endParaRPr>
          </a:p>
        </p:txBody>
      </p:sp>
    </p:spTree>
    <p:extLst>
      <p:ext uri="{BB962C8B-B14F-4D97-AF65-F5344CB8AC3E}">
        <p14:creationId xmlns:p14="http://schemas.microsoft.com/office/powerpoint/2010/main" val="36732334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 y="6324600"/>
            <a:ext cx="9147949" cy="533400"/>
          </a:xfrm>
        </p:spPr>
        <p:txBody>
          <a:bodyPr>
            <a:normAutofit/>
          </a:bodyPr>
          <a:lstStyle/>
          <a:p>
            <a:pPr marL="0" indent="0" algn="ctr">
              <a:spcAft>
                <a:spcPts val="0"/>
              </a:spcAft>
              <a:buNone/>
            </a:pPr>
            <a:r>
              <a:rPr lang="en-US" sz="2400" dirty="0" smtClean="0">
                <a:hlinkClick r:id="rId3"/>
              </a:rPr>
              <a:t>www.workforce3one.org</a:t>
            </a:r>
            <a:r>
              <a:rPr lang="en-US" sz="2400" dirty="0" smtClean="0"/>
              <a:t> </a:t>
            </a:r>
            <a:endParaRPr lang="en-US" sz="2400" dirty="0"/>
          </a:p>
        </p:txBody>
      </p:sp>
      <p:sp>
        <p:nvSpPr>
          <p:cNvPr id="17" name="Rectangle 16"/>
          <p:cNvSpPr/>
          <p:nvPr/>
        </p:nvSpPr>
        <p:spPr>
          <a:xfrm>
            <a:off x="6629400" y="6324600"/>
            <a:ext cx="1752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0453" b="21753"/>
          <a:stretch/>
        </p:blipFill>
        <p:spPr>
          <a:xfrm>
            <a:off x="2273300" y="5549900"/>
            <a:ext cx="4624774" cy="93433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12700"/>
            <a:ext cx="9156700" cy="4051300"/>
          </a:xfrm>
          <a:prstGeom prst="rect">
            <a:avLst/>
          </a:prstGeom>
        </p:spPr>
      </p:pic>
      <p:pic>
        <p:nvPicPr>
          <p:cNvPr id="11" name="Picture 10">
            <a:hlinkClick r:id="rId3"/>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7" b="88850" l="2945" r="100000"/>
                    </a14:imgEffect>
                  </a14:imgLayer>
                </a14:imgProps>
              </a:ext>
              <a:ext uri="{28A0092B-C50C-407E-A947-70E740481C1C}">
                <a14:useLocalDpi xmlns:a14="http://schemas.microsoft.com/office/drawing/2010/main" val="0"/>
              </a:ext>
            </a:extLst>
          </a:blip>
          <a:srcRect t="38356" r="885" b="5480"/>
          <a:stretch/>
        </p:blipFill>
        <p:spPr>
          <a:xfrm>
            <a:off x="609600" y="2819400"/>
            <a:ext cx="8534400" cy="3124200"/>
          </a:xfrm>
          <a:prstGeom prst="rect">
            <a:avLst/>
          </a:prstGeom>
        </p:spPr>
      </p:pic>
    </p:spTree>
    <p:extLst>
      <p:ext uri="{BB962C8B-B14F-4D97-AF65-F5344CB8AC3E}">
        <p14:creationId xmlns:p14="http://schemas.microsoft.com/office/powerpoint/2010/main" val="1561795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 YouthBuild Community of Practice</a:t>
            </a:r>
            <a:endParaRPr lang="en-US" dirty="0"/>
          </a:p>
        </p:txBody>
      </p:sp>
      <p:sp>
        <p:nvSpPr>
          <p:cNvPr id="3" name="Content Placeholder 2"/>
          <p:cNvSpPr>
            <a:spLocks noGrp="1"/>
          </p:cNvSpPr>
          <p:nvPr>
            <p:ph idx="1"/>
          </p:nvPr>
        </p:nvSpPr>
        <p:spPr/>
        <p:txBody>
          <a:bodyPr/>
          <a:lstStyle/>
          <a:p>
            <a:pPr marL="0" indent="0">
              <a:buNone/>
            </a:pPr>
            <a:r>
              <a:rPr lang="en-US" dirty="0" smtClean="0"/>
              <a:t>On the DOL YouthBuild Community of Practice you can:</a:t>
            </a:r>
          </a:p>
          <a:p>
            <a:r>
              <a:rPr lang="en-US" sz="2800" dirty="0" smtClean="0"/>
              <a:t>Locate resources to help you improve your program.</a:t>
            </a:r>
          </a:p>
          <a:p>
            <a:r>
              <a:rPr lang="en-US" sz="2800" dirty="0" smtClean="0"/>
              <a:t>Share knowledge and resources with your peers.</a:t>
            </a:r>
          </a:p>
          <a:p>
            <a:r>
              <a:rPr lang="en-US" sz="2800" dirty="0" smtClean="0"/>
              <a:t>Find out about events, webinars and news about other programs.</a:t>
            </a:r>
          </a:p>
          <a:p>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8</a:t>
            </a:fld>
            <a:endParaRPr lang="en-US" dirty="0"/>
          </a:p>
        </p:txBody>
      </p:sp>
    </p:spTree>
    <p:extLst>
      <p:ext uri="{BB962C8B-B14F-4D97-AF65-F5344CB8AC3E}">
        <p14:creationId xmlns:p14="http://schemas.microsoft.com/office/powerpoint/2010/main" val="2532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Sneak Peek: WorkforceGPS</a:t>
            </a:r>
            <a:endParaRPr lang="en-US" dirty="0"/>
          </a:p>
        </p:txBody>
      </p:sp>
      <p:sp>
        <p:nvSpPr>
          <p:cNvPr id="3" name="Content Placeholder 2"/>
          <p:cNvSpPr>
            <a:spLocks noGrp="1"/>
          </p:cNvSpPr>
          <p:nvPr>
            <p:ph idx="1"/>
          </p:nvPr>
        </p:nvSpPr>
        <p:spPr>
          <a:xfrm>
            <a:off x="304800" y="1600200"/>
            <a:ext cx="8610600" cy="4525963"/>
          </a:xfrm>
        </p:spPr>
        <p:txBody>
          <a:bodyPr>
            <a:normAutofit fontScale="92500"/>
          </a:bodyPr>
          <a:lstStyle/>
          <a:p>
            <a:pPr marL="0" indent="0">
              <a:buNone/>
            </a:pPr>
            <a:r>
              <a:rPr lang="en-US" b="1" dirty="0" smtClean="0"/>
              <a:t>How is the new system different (and better)?</a:t>
            </a:r>
          </a:p>
          <a:p>
            <a:r>
              <a:rPr lang="en-US" dirty="0" smtClean="0"/>
              <a:t>New system shared with other ETA programs.</a:t>
            </a:r>
          </a:p>
          <a:p>
            <a:r>
              <a:rPr lang="en-US" dirty="0" smtClean="0"/>
              <a:t>More user-friendly interface.</a:t>
            </a:r>
          </a:p>
          <a:p>
            <a:r>
              <a:rPr lang="en-US" dirty="0" smtClean="0"/>
              <a:t>Better search capability = easier to locate resources!</a:t>
            </a:r>
          </a:p>
          <a:p>
            <a:r>
              <a:rPr lang="en-US" dirty="0" smtClean="0"/>
              <a:t>Dedicated pages bring you to our videos, manuals and the latest best practices and news from the field.</a:t>
            </a:r>
          </a:p>
          <a:p>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9</a:t>
            </a:fld>
            <a:endParaRPr lang="en-US" dirty="0"/>
          </a:p>
        </p:txBody>
      </p:sp>
    </p:spTree>
    <p:extLst>
      <p:ext uri="{BB962C8B-B14F-4D97-AF65-F5344CB8AC3E}">
        <p14:creationId xmlns:p14="http://schemas.microsoft.com/office/powerpoint/2010/main" val="36246274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1404&quot;&gt;&lt;object type=&quot;3&quot; unique_id=&quot;11405&quot;&gt;&lt;property id=&quot;20148&quot; value=&quot;5&quot;/&gt;&lt;property id=&quot;20300&quot; value=&quot;Slide 1 - &amp;quot;Webinar Title&amp;quot;&quot;/&gt;&lt;property id=&quot;20307&quot; value=&quot;256&quot;/&gt;&lt;/object&gt;&lt;object type=&quot;3&quot; unique_id=&quot;11411&quot;&gt;&lt;property id=&quot;20148&quot; value=&quot;5&quot;/&gt;&lt;property id=&quot;20300&quot; value=&quot;Slide 2 - &amp;quot;Where are you?&amp;quot;&quot;/&gt;&lt;property id=&quot;20307&quot; value=&quot;259&quot;/&gt;&lt;/object&gt;&lt;object type=&quot;3&quot; unique_id=&quot;11412&quot;&gt;&lt;property id=&quot;20148&quot; value=&quot;5&quot;/&gt;&lt;property id=&quot;20300&quot; value=&quot;Slide 3 - &amp;quot;Here’s what you can expect to get out of this webinar!&amp;quot;&quot;/&gt;&lt;property id=&quot;20307&quot; value=&quot;264&quot;/&gt;&lt;/object&gt;&lt;object type=&quot;3&quot; unique_id=&quot;11413&quot;&gt;&lt;property id=&quot;20148&quot; value=&quot;5&quot;/&gt;&lt;property id=&quot;20300&quot; value=&quot;Slide 4 - &amp;quot;Agenda&amp;quot;&quot;/&gt;&lt;property id=&quot;20307&quot; value=&quot;266&quot;/&gt;&lt;/object&gt;&lt;object type=&quot;3&quot; unique_id=&quot;11414&quot;&gt;&lt;property id=&quot;20148&quot; value=&quot;5&quot;/&gt;&lt;property id=&quot;20300&quot; value=&quot;Slide 5 - &amp;quot;Moderator&amp;quot;&quot;/&gt;&lt;property id=&quot;20307&quot; value=&quot;261&quot;/&gt;&lt;/object&gt;&lt;object type=&quot;3&quot; unique_id=&quot;11415&quot;&gt;&lt;property id=&quot;20148&quot; value=&quot;5&quot;/&gt;&lt;property id=&quot;20300&quot; value=&quot;Slide 6 - &amp;quot;Presenters&amp;quot;&quot;/&gt;&lt;property id=&quot;20307&quot; value=&quot;286&quot;/&gt;&lt;/object&gt;&lt;object type=&quot;3&quot; unique_id=&quot;11416&quot;&gt;&lt;property id=&quot;20148&quot; value=&quot;5&quot;/&gt;&lt;property id=&quot;20300&quot; value=&quot;Slide 8 - &amp;quot;Content Heading &amp;quot;&quot;/&gt;&lt;property id=&quot;20307&quot; value=&quot;271&quot;/&gt;&lt;/object&gt;&lt;object type=&quot;3&quot; unique_id=&quot;11417&quot;&gt;&lt;property id=&quot;20148&quot; value=&quot;5&quot;/&gt;&lt;property id=&quot;20300&quot; value=&quot;Slide 12 - &amp;quot;Open Chat&amp;quot;&quot;/&gt;&lt;property id=&quot;20307&quot; value=&quot;267&quot;/&gt;&lt;/object&gt;&lt;object type=&quot;3&quot; unique_id=&quot;11418&quot;&gt;&lt;property id=&quot;20148&quot; value=&quot;5&quot;/&gt;&lt;property id=&quot;20300&quot; value=&quot;Slide 13 - &amp;quot;Polling Question&amp;quot;&quot;/&gt;&lt;property id=&quot;20307&quot; value=&quot;265&quot;/&gt;&lt;/object&gt;&lt;object type=&quot;3&quot; unique_id=&quot;11420&quot;&gt;&lt;property id=&quot;20148&quot; value=&quot;5&quot;/&gt;&lt;property id=&quot;20300&quot; value=&quot;Slide 14 - &amp;quot;Reminder…&amp;quot;&quot;/&gt;&lt;property id=&quot;20307&quot; value=&quot;276&quot;/&gt;&lt;/object&gt;&lt;object type=&quot;3&quot; unique_id=&quot;11421&quot;&gt;&lt;property id=&quot;20148&quot; value=&quot;5&quot;/&gt;&lt;property id=&quot;20300&quot; value=&quot;Slide 15 - &amp;quot;Resources&amp;quot;&quot;/&gt;&lt;property id=&quot;20307&quot; value=&quot;278&quot;/&gt;&lt;/object&gt;&lt;object type=&quot;3&quot; unique_id=&quot;11422&quot;&gt;&lt;property id=&quot;20148&quot; value=&quot;5&quot;/&gt;&lt;property id=&quot;20300&quot; value=&quot;Slide 16 - &amp;quot;Please enter your questions in the Chat Room! &amp;quot;&quot;/&gt;&lt;property id=&quot;20307&quot; value=&quot;279&quot;/&gt;&lt;/object&gt;&lt;object type=&quot;3&quot; unique_id=&quot;11423&quot;&gt;&lt;property id=&quot;20148&quot; value=&quot;5&quot;/&gt;&lt;property id=&quot;20300&quot; value=&quot;Slide 17 - &amp;quot;Speakers’ Contact Information&amp;quot;&quot;/&gt;&lt;property id=&quot;20307&quot; value=&quot;281&quot;/&gt;&lt;/object&gt;&lt;object type=&quot;3&quot; unique_id=&quot;11424&quot;&gt;&lt;property id=&quot;20148&quot; value=&quot;5&quot;/&gt;&lt;property id=&quot;20300&quot; value=&quot;Slide 18 - &amp;quot;Look for upcoming Webinars in this series!&amp;quot;&quot;/&gt;&lt;property id=&quot;20307&quot; value=&quot;283&quot;/&gt;&lt;/object&gt;&lt;object type=&quot;3&quot; unique_id=&quot;11425&quot;&gt;&lt;property id=&quot;20148&quot; value=&quot;5&quot;/&gt;&lt;property id=&quot;20300&quot; value=&quot;Slide 19&quot;/&gt;&lt;property id=&quot;20307&quot; value=&quot;262&quot;/&gt;&lt;/object&gt;&lt;object type=&quot;3&quot; unique_id=&quot;13267&quot;&gt;&lt;property id=&quot;20148&quot; value=&quot;5&quot;/&gt;&lt;property id=&quot;20300&quot; value=&quot;Slide 7 - &amp;quot;Presenter&amp;quot;&quot;/&gt;&lt;property id=&quot;20307&quot; value=&quot;287&quot;/&gt;&lt;/object&gt;&lt;object type=&quot;3&quot; unique_id=&quot;13268&quot;&gt;&lt;property id=&quot;20148&quot; value=&quot;5&quot;/&gt;&lt;property id=&quot;20300&quot; value=&quot;Slide 10 - &amp;quot;Content Heading &amp;quot;&quot;/&gt;&lt;property id=&quot;20307&quot; value=&quot;289&quot;/&gt;&lt;/object&gt;&lt;object type=&quot;3&quot; unique_id=&quot;13269&quot;&gt;&lt;property id=&quot;20148&quot; value=&quot;5&quot;/&gt;&lt;property id=&quot;20300&quot; value=&quot;Slide 11 - &amp;quot;Content Heading &amp;quot;&quot;/&gt;&lt;property id=&quot;20307&quot; value=&quot;290&quot;/&gt;&lt;/object&gt;&lt;object type=&quot;3&quot; unique_id=&quot;21377&quot;&gt;&lt;property id=&quot;20148&quot; value=&quot;5&quot;/&gt;&lt;property id=&quot;20300&quot; value=&quot;Slide 9 - &amp;quot;Content Heading &amp;quot;&quot;/&gt;&lt;property id=&quot;20307&quot; value=&quot;291&quot;/&gt;&lt;/object&gt;&lt;/object&gt;&lt;object type=&quot;8&quot; unique_id=&quot;11410&quot;&gt;&lt;/object&gt;&lt;/object&gt;&lt;/database&gt;"/>
  <p:tag name="SECTOMILLISECCONVERTED" val="1"/>
</p:tagLst>
</file>

<file path=ppt/theme/theme1.xml><?xml version="1.0" encoding="utf-8"?>
<a:theme xmlns:a="http://schemas.openxmlformats.org/drawingml/2006/main" name="Networking trio design template">
  <a:themeElements>
    <a:clrScheme name="Custom 1">
      <a:dk1>
        <a:sysClr val="windowText" lastClr="000000"/>
      </a:dk1>
      <a:lt1>
        <a:sysClr val="window" lastClr="FFFFFF"/>
      </a:lt1>
      <a:dk2>
        <a:srgbClr val="1F497D"/>
      </a:dk2>
      <a:lt2>
        <a:srgbClr val="EEECE1"/>
      </a:lt2>
      <a:accent1>
        <a:srgbClr val="4F81BD"/>
      </a:accent1>
      <a:accent2>
        <a:srgbClr val="F79646"/>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Networking trio design template</Template>
  <TotalTime>0</TotalTime>
  <Words>1681</Words>
  <Application>Microsoft Office PowerPoint</Application>
  <PresentationFormat>On-screen Show (4:3)</PresentationFormat>
  <Paragraphs>405</Paragraphs>
  <Slides>74</Slides>
  <Notes>53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Networking trio design template</vt:lpstr>
      <vt:lpstr>NGO Webinar Series: Community of Practice and Other Resources </vt:lpstr>
      <vt:lpstr>Where are you?</vt:lpstr>
      <vt:lpstr>Moderator</vt:lpstr>
      <vt:lpstr>Here’s what you can expect to get out of this webinar!</vt:lpstr>
      <vt:lpstr>Agenda</vt:lpstr>
      <vt:lpstr>Presenter</vt:lpstr>
      <vt:lpstr>Polling Question</vt:lpstr>
      <vt:lpstr>DOL YouthBuild Community of Practice</vt:lpstr>
      <vt:lpstr>Sneak Peek: WorkforceGPS</vt:lpstr>
      <vt:lpstr>Registering on WorkforceGPS</vt:lpstr>
      <vt:lpstr>Registering on WorkforceGPS</vt:lpstr>
      <vt:lpstr>WorkforceGPS Homepage</vt:lpstr>
      <vt:lpstr>DOL YouthBuild Tip Sheets</vt:lpstr>
      <vt:lpstr>E-Learning Video Series</vt:lpstr>
      <vt:lpstr>E-Learning Series: DOL Compliance</vt:lpstr>
      <vt:lpstr>E-Learning Video Series: DOL Compliance</vt:lpstr>
      <vt:lpstr>Program Handbooks</vt:lpstr>
      <vt:lpstr>Data Management Manual</vt:lpstr>
      <vt:lpstr>Resource Library</vt:lpstr>
      <vt:lpstr>Basic Search</vt:lpstr>
      <vt:lpstr>Basic Search – “Policy”</vt:lpstr>
      <vt:lpstr>Events</vt:lpstr>
      <vt:lpstr>Temporary CoP</vt:lpstr>
      <vt:lpstr>Temporary CoP on Workforce3One</vt:lpstr>
      <vt:lpstr>Program Management Folder</vt:lpstr>
      <vt:lpstr>Please enter your questions in the Chat Room! </vt:lpstr>
      <vt:lpstr>Presenter</vt:lpstr>
      <vt:lpstr>Agenda</vt:lpstr>
      <vt:lpstr>Polling Question</vt:lpstr>
      <vt:lpstr>About CRCPD</vt:lpstr>
      <vt:lpstr>What is Radon?</vt:lpstr>
      <vt:lpstr>Where is Radon Found?</vt:lpstr>
      <vt:lpstr>Surgeon General’s Warning</vt:lpstr>
      <vt:lpstr>Radon Risk Estimates</vt:lpstr>
      <vt:lpstr>Radon Risk in Perspective</vt:lpstr>
      <vt:lpstr>Cancer Mortality - 2015</vt:lpstr>
      <vt:lpstr>Risks Compared</vt:lpstr>
      <vt:lpstr>Illinois Youthbuild Project Partners</vt:lpstr>
      <vt:lpstr>Illinois YouthBuild Pilot Project</vt:lpstr>
      <vt:lpstr>Illinois YouthBuild Pilot Project</vt:lpstr>
      <vt:lpstr>PowerPoint Presentation</vt:lpstr>
      <vt:lpstr>Illinois YouthBuild Pilot Project</vt:lpstr>
      <vt:lpstr>Illinois YouthBuild Pilot Project</vt:lpstr>
      <vt:lpstr>Illinois YouthBuild Pilot Project</vt:lpstr>
      <vt:lpstr>Illinois YouthBuild Pilot Project</vt:lpstr>
      <vt:lpstr>Illinois YouthBuild Pilot Project</vt:lpstr>
      <vt:lpstr>Illinois YouthBuild Pilot Project</vt:lpstr>
      <vt:lpstr>Illinois YouthBuild Pilot Project</vt:lpstr>
      <vt:lpstr>Employment Opportunity</vt:lpstr>
      <vt:lpstr>Free Radon Test</vt:lpstr>
      <vt:lpstr>Reminder…</vt:lpstr>
      <vt:lpstr>Please enter your questions in the Chat Room! </vt:lpstr>
      <vt:lpstr>Presenter</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CareerSafe Online | No Job is Worth a Young Worker’s Life</vt:lpstr>
      <vt:lpstr>Please enter your questions in the Chat Room! </vt:lpstr>
      <vt:lpstr>Speakers’ Contact Information</vt:lpstr>
      <vt:lpstr>Look for upcoming Webinars in this series!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2009-09-02T19:35:42Z</dcterms:created>
  <dcterms:modified xsi:type="dcterms:W3CDTF">2015-10-20T16:06:58Z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TC102413891033</vt:lpwstr>
  </property>
</Properties>
</file>