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3" r:id="rId3"/>
    <p:sldId id="261" r:id="rId4"/>
    <p:sldId id="280" r:id="rId5"/>
    <p:sldId id="281" r:id="rId6"/>
    <p:sldId id="283" r:id="rId7"/>
    <p:sldId id="284" r:id="rId8"/>
    <p:sldId id="285" r:id="rId9"/>
    <p:sldId id="286" r:id="rId10"/>
    <p:sldId id="266" r:id="rId11"/>
    <p:sldId id="282" r:id="rId12"/>
    <p:sldId id="270" r:id="rId13"/>
    <p:sldId id="271" r:id="rId14"/>
    <p:sldId id="287" r:id="rId15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1" autoAdjust="0"/>
  </p:normalViewPr>
  <p:slideViewPr>
    <p:cSldViewPr snapToGrid="0" snapToObjects="1"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 smtClean="0">
              <a:latin typeface="Arial"/>
              <a:cs typeface="Arial"/>
            </a:rPr>
            <a:t>(National)</a:t>
          </a:r>
          <a:endParaRPr lang="en-US" dirty="0">
            <a:latin typeface="Arial"/>
            <a:cs typeface="Arial"/>
          </a:endParaRP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Jobs for the Future</a:t>
          </a:r>
          <a:endParaRPr lang="en-US" dirty="0">
            <a:latin typeface="Arial"/>
            <a:cs typeface="Arial"/>
          </a:endParaRP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CalState/Merlot</a:t>
          </a:r>
          <a:endParaRPr lang="en-US" dirty="0">
            <a:latin typeface="Arial"/>
            <a:cs typeface="Arial"/>
          </a:endParaRP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Maher &amp; Maher </a:t>
          </a:r>
          <a:endParaRPr lang="en-US" dirty="0">
            <a:latin typeface="Arial"/>
            <a:cs typeface="Arial"/>
          </a:endParaRP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American Association of Community Colleges</a:t>
          </a:r>
          <a:endParaRPr lang="en-US" dirty="0">
            <a:latin typeface="Arial"/>
            <a:cs typeface="Arial"/>
          </a:endParaRP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National Science Foundation</a:t>
          </a:r>
          <a:endParaRPr lang="en-US" dirty="0">
            <a:latin typeface="Arial"/>
            <a:cs typeface="Arial"/>
          </a:endParaRP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ATE Centers</a:t>
          </a:r>
          <a:endParaRPr lang="en-US" dirty="0">
            <a:latin typeface="Arial"/>
            <a:cs typeface="Arial"/>
          </a:endParaRP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3B5A2A28-015A-6442-9277-80CB0C386208}" type="presOf" srcId="{BF72FF2E-35B7-4846-8E6D-4DE70B77A411}" destId="{7D21B660-304A-0C45-8362-25E82F2E7D1A}" srcOrd="0" destOrd="0" presId="urn:microsoft.com/office/officeart/2005/8/layout/hierarchy1"/>
    <dgm:cxn modelId="{A24451C7-F7A9-1348-8CE0-0170013389B5}" type="presOf" srcId="{A9C14472-D648-1E4E-93C1-1B7ED9FB14CB}" destId="{A8C405E2-5814-1346-B374-16BF34682930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545584DE-7C0F-7D4C-8620-043C99739697}" type="presOf" srcId="{E7BD5B4E-AF1C-5942-BF7B-D719F1B71C54}" destId="{730BCF91-5994-2044-81BC-E029013DA0AA}" srcOrd="0" destOrd="0" presId="urn:microsoft.com/office/officeart/2005/8/layout/hierarchy1"/>
    <dgm:cxn modelId="{0B0C1FD7-158F-3E4E-9127-1FCF93C918EF}" type="presOf" srcId="{A540A28C-5C8C-0547-9B97-A77B409D9B33}" destId="{B4C3B5E3-D81B-994D-BB40-67475EE41359}" srcOrd="0" destOrd="0" presId="urn:microsoft.com/office/officeart/2005/8/layout/hierarchy1"/>
    <dgm:cxn modelId="{587FDE77-9A7F-3F4A-B543-5DC076A7AE2F}" type="presOf" srcId="{753F5683-D125-1745-B0B8-1CD860D8BF34}" destId="{6CA8EF98-5A7C-8443-99AC-2F342BF4CC08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9C1971F6-FEDD-DA4A-A59F-B22E8C5B8832}" type="presOf" srcId="{4037DDB7-9DFB-2F42-BD74-0FCCD1F41ED7}" destId="{8D17BB9B-4AAD-8940-806B-57018B5F9E40}" srcOrd="0" destOrd="0" presId="urn:microsoft.com/office/officeart/2005/8/layout/hierarchy1"/>
    <dgm:cxn modelId="{D3FA9866-CD03-334C-B314-4C6DD4314B90}" type="presOf" srcId="{0178B1F8-C721-3C49-BCE7-F32F860131AA}" destId="{11F25EAC-EF1F-0A41-A139-8A007967E6A7}" srcOrd="0" destOrd="0" presId="urn:microsoft.com/office/officeart/2005/8/layout/hierarchy1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7DB23C6B-9A39-B242-8B8C-F48C031BB256}" type="presOf" srcId="{BBD68C50-D3B4-1848-8EA9-4FFB00864135}" destId="{9A4F00F8-6A67-5C4B-9E84-0DC5D6ECE23B}" srcOrd="0" destOrd="0" presId="urn:microsoft.com/office/officeart/2005/8/layout/hierarchy1"/>
    <dgm:cxn modelId="{CCA9DB51-705A-A848-A730-07AAC4873979}" type="presOf" srcId="{04C027A2-CDF1-4642-90C9-E6FADE5C1CFB}" destId="{55779194-4F51-174B-9273-E67853468299}" srcOrd="0" destOrd="0" presId="urn:microsoft.com/office/officeart/2005/8/layout/hierarchy1"/>
    <dgm:cxn modelId="{A41A0713-2078-2B47-A47F-1F6E4C39623B}" type="presOf" srcId="{C16ADBA1-3329-D64D-A923-73E71D12330C}" destId="{29CED845-19D1-E94E-8929-4CD240F70DCF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E3723C4A-0A87-AE41-9FF9-7BFCF62524A2}" type="presOf" srcId="{08A164DB-0700-5F46-B9A1-B027F1405942}" destId="{6E50DDCC-9308-574D-9786-08EE1640B632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33F17F01-25F5-2046-A3A1-561919D1F6FB}" type="presOf" srcId="{00BC296F-6B08-0D44-A9B2-B6811D05F4DF}" destId="{3442899B-68FA-A643-8DAB-214E62BD7585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9BFF5287-D03B-AB45-9FDD-9572E703AA7C}" type="presOf" srcId="{36D2DD83-68FB-C240-924B-E53FB664BB4E}" destId="{80EC68D4-94F4-744A-A03B-1EB6E5866716}" srcOrd="0" destOrd="0" presId="urn:microsoft.com/office/officeart/2005/8/layout/hierarchy1"/>
    <dgm:cxn modelId="{8341E5B7-00BE-1A49-9E2B-40E0003A0542}" type="presParOf" srcId="{3442899B-68FA-A643-8DAB-214E62BD7585}" destId="{F4946BA7-3CE5-114A-B785-C8F3E1B4DA49}" srcOrd="0" destOrd="0" presId="urn:microsoft.com/office/officeart/2005/8/layout/hierarchy1"/>
    <dgm:cxn modelId="{E74DACBF-AB95-1342-8161-AB2363830372}" type="presParOf" srcId="{F4946BA7-3CE5-114A-B785-C8F3E1B4DA49}" destId="{FC73F032-B618-114B-BB16-4A4C1BCF590B}" srcOrd="0" destOrd="0" presId="urn:microsoft.com/office/officeart/2005/8/layout/hierarchy1"/>
    <dgm:cxn modelId="{46B97557-1081-B44A-99B5-74C11EBC8382}" type="presParOf" srcId="{FC73F032-B618-114B-BB16-4A4C1BCF590B}" destId="{5C1FE5D2-DC51-E14D-8544-A3E28AE58614}" srcOrd="0" destOrd="0" presId="urn:microsoft.com/office/officeart/2005/8/layout/hierarchy1"/>
    <dgm:cxn modelId="{3AC98210-EED9-5743-8D99-3ADD38B64FF2}" type="presParOf" srcId="{FC73F032-B618-114B-BB16-4A4C1BCF590B}" destId="{9A4F00F8-6A67-5C4B-9E84-0DC5D6ECE23B}" srcOrd="1" destOrd="0" presId="urn:microsoft.com/office/officeart/2005/8/layout/hierarchy1"/>
    <dgm:cxn modelId="{0D2E5C41-4D72-6246-BF1E-25268C901316}" type="presParOf" srcId="{F4946BA7-3CE5-114A-B785-C8F3E1B4DA49}" destId="{6649ABFA-C967-9C42-B010-A9C274257A25}" srcOrd="1" destOrd="0" presId="urn:microsoft.com/office/officeart/2005/8/layout/hierarchy1"/>
    <dgm:cxn modelId="{8118BD55-6B08-114F-8BB7-BF129FFF7D44}" type="presParOf" srcId="{6649ABFA-C967-9C42-B010-A9C274257A25}" destId="{11F25EAC-EF1F-0A41-A139-8A007967E6A7}" srcOrd="0" destOrd="0" presId="urn:microsoft.com/office/officeart/2005/8/layout/hierarchy1"/>
    <dgm:cxn modelId="{5BDBE09E-4461-0A40-ABE9-4864593E162C}" type="presParOf" srcId="{6649ABFA-C967-9C42-B010-A9C274257A25}" destId="{04491E9E-CE1E-5344-887E-292CA6D9A973}" srcOrd="1" destOrd="0" presId="urn:microsoft.com/office/officeart/2005/8/layout/hierarchy1"/>
    <dgm:cxn modelId="{FBBAE89B-7826-0042-AFCE-8BF693990E81}" type="presParOf" srcId="{04491E9E-CE1E-5344-887E-292CA6D9A973}" destId="{69A53F18-03FD-0740-8D9D-0514558B4A06}" srcOrd="0" destOrd="0" presId="urn:microsoft.com/office/officeart/2005/8/layout/hierarchy1"/>
    <dgm:cxn modelId="{94E32B9E-29C0-134E-97E0-4D908A498071}" type="presParOf" srcId="{69A53F18-03FD-0740-8D9D-0514558B4A06}" destId="{783A5137-820A-D847-B8CC-B414AB8AF267}" srcOrd="0" destOrd="0" presId="urn:microsoft.com/office/officeart/2005/8/layout/hierarchy1"/>
    <dgm:cxn modelId="{B4F6C7AB-D3D7-FF46-B006-596B66C972EF}" type="presParOf" srcId="{69A53F18-03FD-0740-8D9D-0514558B4A06}" destId="{6E50DDCC-9308-574D-9786-08EE1640B632}" srcOrd="1" destOrd="0" presId="urn:microsoft.com/office/officeart/2005/8/layout/hierarchy1"/>
    <dgm:cxn modelId="{059EEC0C-BA8C-2B4E-93D6-6F47DB370C01}" type="presParOf" srcId="{04491E9E-CE1E-5344-887E-292CA6D9A973}" destId="{57859B20-A491-C14E-8B47-262AD3FB3C9C}" srcOrd="1" destOrd="0" presId="urn:microsoft.com/office/officeart/2005/8/layout/hierarchy1"/>
    <dgm:cxn modelId="{9BE2F185-1750-6B4F-BC1F-B5724AF74993}" type="presParOf" srcId="{57859B20-A491-C14E-8B47-262AD3FB3C9C}" destId="{730BCF91-5994-2044-81BC-E029013DA0AA}" srcOrd="0" destOrd="0" presId="urn:microsoft.com/office/officeart/2005/8/layout/hierarchy1"/>
    <dgm:cxn modelId="{C8F14D00-C2EC-E64F-8E93-3D45B462C92C}" type="presParOf" srcId="{57859B20-A491-C14E-8B47-262AD3FB3C9C}" destId="{8BDEB65C-7C86-7645-A3A3-D94EBA93D6FD}" srcOrd="1" destOrd="0" presId="urn:microsoft.com/office/officeart/2005/8/layout/hierarchy1"/>
    <dgm:cxn modelId="{F13687C1-BF9B-F545-901D-E83A51925915}" type="presParOf" srcId="{8BDEB65C-7C86-7645-A3A3-D94EBA93D6FD}" destId="{15A826FD-21B7-714F-A8CA-0CACF4907DED}" srcOrd="0" destOrd="0" presId="urn:microsoft.com/office/officeart/2005/8/layout/hierarchy1"/>
    <dgm:cxn modelId="{14450223-3F9B-544B-8545-E81CDD663F9D}" type="presParOf" srcId="{15A826FD-21B7-714F-A8CA-0CACF4907DED}" destId="{D841183A-AE99-E34F-AEEC-BFDDDA6B149E}" srcOrd="0" destOrd="0" presId="urn:microsoft.com/office/officeart/2005/8/layout/hierarchy1"/>
    <dgm:cxn modelId="{36BA5EF5-7231-894F-B136-A0DB6C13F1A5}" type="presParOf" srcId="{15A826FD-21B7-714F-A8CA-0CACF4907DED}" destId="{55779194-4F51-174B-9273-E67853468299}" srcOrd="1" destOrd="0" presId="urn:microsoft.com/office/officeart/2005/8/layout/hierarchy1"/>
    <dgm:cxn modelId="{69EC73BB-2AB9-9249-A363-8422DAD8C0D8}" type="presParOf" srcId="{8BDEB65C-7C86-7645-A3A3-D94EBA93D6FD}" destId="{7AA7BB12-1E7F-7D43-A01E-E1F19278C76C}" srcOrd="1" destOrd="0" presId="urn:microsoft.com/office/officeart/2005/8/layout/hierarchy1"/>
    <dgm:cxn modelId="{CF306E34-BE5C-3E43-8C90-BEB04DCC3684}" type="presParOf" srcId="{57859B20-A491-C14E-8B47-262AD3FB3C9C}" destId="{80EC68D4-94F4-744A-A03B-1EB6E5866716}" srcOrd="2" destOrd="0" presId="urn:microsoft.com/office/officeart/2005/8/layout/hierarchy1"/>
    <dgm:cxn modelId="{22D69ACA-9632-BB4D-AB1C-776B6223EA2F}" type="presParOf" srcId="{57859B20-A491-C14E-8B47-262AD3FB3C9C}" destId="{34BC33A0-ED39-DE4F-8A9F-338B5DB527DD}" srcOrd="3" destOrd="0" presId="urn:microsoft.com/office/officeart/2005/8/layout/hierarchy1"/>
    <dgm:cxn modelId="{0DFD1F29-B168-064D-A972-5BD9C126C37B}" type="presParOf" srcId="{34BC33A0-ED39-DE4F-8A9F-338B5DB527DD}" destId="{C879E55B-7DBC-0A46-B6DA-7A7E7A671055}" srcOrd="0" destOrd="0" presId="urn:microsoft.com/office/officeart/2005/8/layout/hierarchy1"/>
    <dgm:cxn modelId="{2CE00574-3113-9843-9543-2CEFFCC62057}" type="presParOf" srcId="{C879E55B-7DBC-0A46-B6DA-7A7E7A671055}" destId="{58E25500-82D6-5146-A221-84A9B541C842}" srcOrd="0" destOrd="0" presId="urn:microsoft.com/office/officeart/2005/8/layout/hierarchy1"/>
    <dgm:cxn modelId="{E4D08AF4-B7D1-E741-9BA3-E2D190E8642C}" type="presParOf" srcId="{C879E55B-7DBC-0A46-B6DA-7A7E7A671055}" destId="{6CA8EF98-5A7C-8443-99AC-2F342BF4CC08}" srcOrd="1" destOrd="0" presId="urn:microsoft.com/office/officeart/2005/8/layout/hierarchy1"/>
    <dgm:cxn modelId="{BDB145BA-60FD-C24C-923E-B390F97F2072}" type="presParOf" srcId="{34BC33A0-ED39-DE4F-8A9F-338B5DB527DD}" destId="{5AFB516C-8B19-1347-A340-BD44FA087715}" srcOrd="1" destOrd="0" presId="urn:microsoft.com/office/officeart/2005/8/layout/hierarchy1"/>
    <dgm:cxn modelId="{4994EE3E-0701-EB4B-B44F-DD4844A0ABD3}" type="presParOf" srcId="{6649ABFA-C967-9C42-B010-A9C274257A25}" destId="{7D21B660-304A-0C45-8362-25E82F2E7D1A}" srcOrd="2" destOrd="0" presId="urn:microsoft.com/office/officeart/2005/8/layout/hierarchy1"/>
    <dgm:cxn modelId="{8210B12E-4B62-0747-BCE7-85B2775ED3E5}" type="presParOf" srcId="{6649ABFA-C967-9C42-B010-A9C274257A25}" destId="{387C680B-E952-F04F-8840-6329408C4FF2}" srcOrd="3" destOrd="0" presId="urn:microsoft.com/office/officeart/2005/8/layout/hierarchy1"/>
    <dgm:cxn modelId="{41BCB6D9-2B7F-464B-89E8-05B9CFAF3C57}" type="presParOf" srcId="{387C680B-E952-F04F-8840-6329408C4FF2}" destId="{14AE68B9-FE25-6547-9774-6FB5767EC7AF}" srcOrd="0" destOrd="0" presId="urn:microsoft.com/office/officeart/2005/8/layout/hierarchy1"/>
    <dgm:cxn modelId="{E3E8DE96-7C89-F14B-894C-504030E95D02}" type="presParOf" srcId="{14AE68B9-FE25-6547-9774-6FB5767EC7AF}" destId="{646F3537-73EB-B949-918D-3B7B930AA6F5}" srcOrd="0" destOrd="0" presId="urn:microsoft.com/office/officeart/2005/8/layout/hierarchy1"/>
    <dgm:cxn modelId="{14EB96FC-156E-EB4F-9FC3-28DA09342AB6}" type="presParOf" srcId="{14AE68B9-FE25-6547-9774-6FB5767EC7AF}" destId="{29CED845-19D1-E94E-8929-4CD240F70DCF}" srcOrd="1" destOrd="0" presId="urn:microsoft.com/office/officeart/2005/8/layout/hierarchy1"/>
    <dgm:cxn modelId="{C5008678-CEBD-D046-98EF-0883953D0ABF}" type="presParOf" srcId="{387C680B-E952-F04F-8840-6329408C4FF2}" destId="{19852B07-4D31-214F-9301-B80B7570A269}" srcOrd="1" destOrd="0" presId="urn:microsoft.com/office/officeart/2005/8/layout/hierarchy1"/>
    <dgm:cxn modelId="{9826F712-464F-2F4E-8160-C7893A72A68D}" type="presParOf" srcId="{3442899B-68FA-A643-8DAB-214E62BD7585}" destId="{F8E47508-4D92-4841-B7F5-2B43DF9D01CA}" srcOrd="1" destOrd="0" presId="urn:microsoft.com/office/officeart/2005/8/layout/hierarchy1"/>
    <dgm:cxn modelId="{C3C83A3A-B7F3-9747-B740-5BD30D5FDA5A}" type="presParOf" srcId="{F8E47508-4D92-4841-B7F5-2B43DF9D01CA}" destId="{B2BA61A3-B21F-2F4F-A27F-1E993EFF1F4B}" srcOrd="0" destOrd="0" presId="urn:microsoft.com/office/officeart/2005/8/layout/hierarchy1"/>
    <dgm:cxn modelId="{59A4B475-1930-9D43-8DDB-D81B18799923}" type="presParOf" srcId="{B2BA61A3-B21F-2F4F-A27F-1E993EFF1F4B}" destId="{EF2F118D-C820-304A-83D6-27A1A959A5FB}" srcOrd="0" destOrd="0" presId="urn:microsoft.com/office/officeart/2005/8/layout/hierarchy1"/>
    <dgm:cxn modelId="{57E9B962-E076-1E49-AC0A-3A581D6E80F2}" type="presParOf" srcId="{B2BA61A3-B21F-2F4F-A27F-1E993EFF1F4B}" destId="{A8C405E2-5814-1346-B374-16BF34682930}" srcOrd="1" destOrd="0" presId="urn:microsoft.com/office/officeart/2005/8/layout/hierarchy1"/>
    <dgm:cxn modelId="{5E7D486D-4342-6C45-9AA2-C4577648EFEC}" type="presParOf" srcId="{F8E47508-4D92-4841-B7F5-2B43DF9D01CA}" destId="{62A3ED94-654E-E941-A0F8-294D22630DC7}" srcOrd="1" destOrd="0" presId="urn:microsoft.com/office/officeart/2005/8/layout/hierarchy1"/>
    <dgm:cxn modelId="{E99B2BB0-B858-9345-B70A-21210741458C}" type="presParOf" srcId="{62A3ED94-654E-E941-A0F8-294D22630DC7}" destId="{B4C3B5E3-D81B-994D-BB40-67475EE41359}" srcOrd="0" destOrd="0" presId="urn:microsoft.com/office/officeart/2005/8/layout/hierarchy1"/>
    <dgm:cxn modelId="{F6650A8D-3D16-594C-8503-F803E5CC155C}" type="presParOf" srcId="{62A3ED94-654E-E941-A0F8-294D22630DC7}" destId="{6300A319-EE00-0344-9BFC-D6F49AE21F3F}" srcOrd="1" destOrd="0" presId="urn:microsoft.com/office/officeart/2005/8/layout/hierarchy1"/>
    <dgm:cxn modelId="{116B2F62-86AF-1646-8151-FF3F8D3E3744}" type="presParOf" srcId="{6300A319-EE00-0344-9BFC-D6F49AE21F3F}" destId="{2995CDD1-F185-AC4D-9E55-C1A4942C1989}" srcOrd="0" destOrd="0" presId="urn:microsoft.com/office/officeart/2005/8/layout/hierarchy1"/>
    <dgm:cxn modelId="{7D1ED234-9D2F-574F-ACCF-A0D4F8582581}" type="presParOf" srcId="{2995CDD1-F185-AC4D-9E55-C1A4942C1989}" destId="{BC6575E1-2812-5C43-951F-E9EB66CF75F5}" srcOrd="0" destOrd="0" presId="urn:microsoft.com/office/officeart/2005/8/layout/hierarchy1"/>
    <dgm:cxn modelId="{2CBF5399-00BC-5244-8184-4F1958BA4E93}" type="presParOf" srcId="{2995CDD1-F185-AC4D-9E55-C1A4942C1989}" destId="{8D17BB9B-4AAD-8940-806B-57018B5F9E40}" srcOrd="1" destOrd="0" presId="urn:microsoft.com/office/officeart/2005/8/layout/hierarchy1"/>
    <dgm:cxn modelId="{9ECE7F6E-CD9D-8F49-B1F2-70EA6025AE53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02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368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killscommons.or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gif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krismer61@gmail.com" TargetMode="External"/><Relationship Id="rId2" Type="http://schemas.openxmlformats.org/officeDocument/2006/relationships/hyperlink" Target="http://www.H2P.career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21,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99" y="1233412"/>
            <a:ext cx="8159096" cy="953839"/>
          </a:xfrm>
        </p:spPr>
        <p:txBody>
          <a:bodyPr>
            <a:normAutofit/>
          </a:bodyPr>
          <a:lstStyle/>
          <a:p>
            <a:r>
              <a:rPr lang="en-US" dirty="0" smtClean="0"/>
              <a:t>TAACCCT Industry Webinar Series:</a:t>
            </a:r>
          </a:p>
          <a:p>
            <a:r>
              <a:rPr lang="en-US" dirty="0" smtClean="0"/>
              <a:t>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8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Have you uploaded any products into </a:t>
            </a:r>
            <a:r>
              <a:rPr lang="en-US" dirty="0" err="1" smtClean="0"/>
              <a:t>SkillsCommons</a:t>
            </a:r>
            <a:r>
              <a:rPr lang="en-US" dirty="0" smtClean="0"/>
              <a:t> yet?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Yes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No</a:t>
            </a:r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dirty="0" smtClean="0"/>
              <a:t>is/are </a:t>
            </a:r>
            <a:r>
              <a:rPr lang="en-US" dirty="0"/>
              <a:t>the </a:t>
            </a:r>
            <a:r>
              <a:rPr lang="en-US" dirty="0" smtClean="0"/>
              <a:t>sub-industry area(s) of focus for </a:t>
            </a:r>
            <a:r>
              <a:rPr lang="en-US" dirty="0"/>
              <a:t>your </a:t>
            </a:r>
            <a:r>
              <a:rPr lang="en-US" dirty="0" smtClean="0"/>
              <a:t>grant? (select all that apply)</a:t>
            </a:r>
            <a:endParaRPr lang="en-US" dirty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Ambulatory healthcare services 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Hospitals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Nursing and residential care facilities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Other (please add to chat box)</a:t>
            </a:r>
          </a:p>
          <a:p>
            <a:endParaRPr lang="en-US" b="0" dirty="0" smtClean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40" y="3890817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3" y="1155306"/>
            <a:ext cx="7419082" cy="45761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274638"/>
            <a:ext cx="5515859" cy="703544"/>
          </a:xfrm>
        </p:spPr>
        <p:txBody>
          <a:bodyPr/>
          <a:lstStyle/>
          <a:p>
            <a:r>
              <a:rPr lang="en-US" dirty="0" smtClean="0"/>
              <a:t>Browse the </a:t>
            </a:r>
            <a:r>
              <a:rPr lang="en-US" dirty="0" err="1" smtClean="0"/>
              <a:t>SkillsCommons</a:t>
            </a:r>
            <a:r>
              <a:rPr lang="en-US" dirty="0" smtClean="0"/>
              <a:t> Repository by Industry: </a:t>
            </a:r>
            <a:br>
              <a:rPr lang="en-US" dirty="0" smtClean="0"/>
            </a:br>
            <a:r>
              <a:rPr lang="en-US" dirty="0" smtClean="0"/>
              <a:t>An Overview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9561" y="4307767"/>
            <a:ext cx="8817998" cy="1864225"/>
            <a:chOff x="169336" y="2432842"/>
            <a:chExt cx="8817998" cy="1864225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69336" y="3926636"/>
              <a:ext cx="8817998" cy="370431"/>
            </a:xfrm>
            <a:prstGeom prst="rect">
              <a:avLst/>
            </a:prstGeom>
            <a:solidFill>
              <a:schemeClr val="bg1">
                <a:lumMod val="75000"/>
                <a:alpha val="85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32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sz="1400" b="1" dirty="0" smtClean="0"/>
                <a:t>   </a:t>
              </a:r>
              <a:r>
                <a:rPr lang="en-US" sz="1600" b="1" dirty="0" smtClean="0"/>
                <a:t> Rick Lumadue, </a:t>
              </a:r>
              <a:r>
                <a:rPr lang="en-US" sz="1600" dirty="0" smtClean="0"/>
                <a:t>Program Manager of </a:t>
              </a:r>
              <a:r>
                <a:rPr lang="en-US" sz="1600" dirty="0" err="1" smtClean="0"/>
                <a:t>SkillsCommons.org</a:t>
              </a:r>
              <a:r>
                <a:rPr lang="en-US" sz="1600" dirty="0" smtClean="0"/>
                <a:t>; </a:t>
              </a:r>
              <a:r>
                <a:rPr lang="en-US" sz="1600" u="sng" dirty="0">
                  <a:latin typeface="Arial"/>
                  <a:cs typeface="Arial"/>
                  <a:hlinkClick r:id="rId3"/>
                </a:rPr>
                <a:t>support@skillscommons.org</a:t>
              </a:r>
              <a:r>
                <a:rPr lang="en-US" sz="1600" dirty="0">
                  <a:latin typeface="Arial"/>
                  <a:cs typeface="Arial"/>
                </a:rPr>
                <a:t> </a:t>
              </a:r>
            </a:p>
            <a:p>
              <a:pPr marL="0" indent="0">
                <a:spcAft>
                  <a:spcPts val="0"/>
                </a:spcAft>
                <a:buNone/>
              </a:pPr>
              <a:endParaRPr lang="en-US" sz="2000" dirty="0"/>
            </a:p>
          </p:txBody>
        </p:sp>
        <p:pic>
          <p:nvPicPr>
            <p:cNvPr id="12" name="Picture 11" descr="Lumadue Online courses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3" b="8573"/>
            <a:stretch/>
          </p:blipFill>
          <p:spPr>
            <a:xfrm>
              <a:off x="430658" y="2432842"/>
              <a:ext cx="1421425" cy="142370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064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3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</a:rPr>
              <a:t>Find resources for TAACCCT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  <a:hlinkClick r:id="rId3"/>
              </a:rPr>
              <a:t>https://etagrantees.workforce3one.org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>
              <a:solidFill>
                <a:srgbClr val="17375E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</a:rPr>
              <a:t>Subscribe to TLN resources, ask questions </a:t>
            </a:r>
            <a:r>
              <a:rPr lang="en-US" sz="2400" dirty="0">
                <a:solidFill>
                  <a:srgbClr val="17375E"/>
                </a:solidFill>
              </a:rPr>
              <a:t>and 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  <a:r>
              <a:rPr lang="en-US" sz="2400" dirty="0">
                <a:solidFill>
                  <a:srgbClr val="17375E"/>
                </a:solidFill>
              </a:rPr>
              <a:t>connect with </a:t>
            </a:r>
            <a:r>
              <a:rPr lang="en-US" sz="2400">
                <a:solidFill>
                  <a:srgbClr val="17375E"/>
                </a:solidFill>
              </a:rPr>
              <a:t>peers </a:t>
            </a:r>
            <a:r>
              <a:rPr lang="en-US" sz="2400" smtClean="0">
                <a:solidFill>
                  <a:srgbClr val="17375E"/>
                </a:solidFill>
              </a:rPr>
              <a:t>at </a:t>
            </a:r>
            <a:r>
              <a:rPr lang="en-US" sz="2400" dirty="0">
                <a:solidFill>
                  <a:srgbClr val="17375E"/>
                </a:solidFill>
                <a:hlinkClick r:id="rId4"/>
              </a:rPr>
              <a:t>TAACCCT@dol.gov</a:t>
            </a:r>
            <a:r>
              <a:rPr lang="en-US" sz="2400" dirty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4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TAACCCT LEARNING NETWORK </a:t>
            </a:r>
            <a:br>
              <a:rPr lang="en-US" sz="1800" dirty="0" smtClean="0"/>
            </a:br>
            <a:r>
              <a:rPr lang="en-US" sz="1800" dirty="0" smtClean="0"/>
              <a:t>AT A GLANCE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75815186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1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7894" y="3726409"/>
            <a:ext cx="2558718" cy="1514012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Rick </a:t>
            </a:r>
            <a:r>
              <a:rPr lang="en-US" sz="1400" b="1" dirty="0" err="1" smtClean="0"/>
              <a:t>Lumadue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dirty="0" smtClean="0"/>
              <a:t>Program Manager, Grantee Relations</a:t>
            </a:r>
          </a:p>
          <a:p>
            <a:pPr marL="0" indent="0">
              <a:buNone/>
            </a:pPr>
            <a:r>
              <a:rPr lang="en-US" sz="1400" dirty="0" err="1" smtClean="0"/>
              <a:t>SkillsCommons.org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40139" y="3768821"/>
            <a:ext cx="2336736" cy="14716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 smtClean="0"/>
              <a:t>Carolyn </a:t>
            </a:r>
            <a:r>
              <a:rPr lang="en-US" sz="1500" b="1" dirty="0" err="1" smtClean="0"/>
              <a:t>O’Daniel</a:t>
            </a:r>
            <a:endParaRPr lang="en-US" sz="1500" b="1" dirty="0" smtClean="0"/>
          </a:p>
          <a:p>
            <a:pPr marL="0" indent="0">
              <a:buNone/>
            </a:pPr>
            <a:r>
              <a:rPr lang="en-US" sz="1500" dirty="0" smtClean="0"/>
              <a:t>Dean of Health Sciences</a:t>
            </a:r>
          </a:p>
          <a:p>
            <a:pPr marL="0" indent="0">
              <a:buNone/>
            </a:pPr>
            <a:r>
              <a:rPr lang="en-US" sz="1500" dirty="0" smtClean="0"/>
              <a:t>Jefferson Community and Technical College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14" name="Picture 13" descr="Lumadue Online cours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8573"/>
          <a:stretch/>
        </p:blipFill>
        <p:spPr>
          <a:xfrm>
            <a:off x="7003419" y="3712275"/>
            <a:ext cx="1606364" cy="16089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47401" y="1420863"/>
            <a:ext cx="2229474" cy="153736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Marianne </a:t>
            </a:r>
            <a:r>
              <a:rPr lang="en-US" sz="1600" b="1" dirty="0" err="1" smtClean="0"/>
              <a:t>Krismer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dirty="0" smtClean="0"/>
              <a:t>National Director, Health Professions Pathway Consortium</a:t>
            </a:r>
          </a:p>
          <a:p>
            <a:pPr marL="0" indent="0">
              <a:buNone/>
            </a:pPr>
            <a:r>
              <a:rPr lang="en-US" sz="1600" dirty="0" smtClean="0"/>
              <a:t>Cincinnati State Technical and Community College</a:t>
            </a:r>
            <a:endParaRPr lang="en-US" sz="1600" dirty="0"/>
          </a:p>
        </p:txBody>
      </p:sp>
      <p:pic>
        <p:nvPicPr>
          <p:cNvPr id="3" name="Picture 2" descr="carolyno'danie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1" y="3607871"/>
            <a:ext cx="1563855" cy="18052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84842" y="1417053"/>
            <a:ext cx="2451770" cy="153736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 smtClean="0"/>
              <a:t>Jennifer Freeman</a:t>
            </a:r>
          </a:p>
          <a:p>
            <a:pPr marL="0" indent="0">
              <a:buNone/>
            </a:pPr>
            <a:r>
              <a:rPr lang="en-US" sz="1500" dirty="0" smtClean="0"/>
              <a:t>Project Director</a:t>
            </a:r>
          </a:p>
          <a:p>
            <a:pPr marL="0" indent="0">
              <a:buNone/>
            </a:pPr>
            <a:r>
              <a:rPr lang="en-US" sz="1500" dirty="0" smtClean="0"/>
              <a:t>TLN</a:t>
            </a:r>
          </a:p>
          <a:p>
            <a:pPr marL="0" indent="0">
              <a:buNone/>
            </a:pPr>
            <a:r>
              <a:rPr lang="en-US" sz="1500" dirty="0" smtClean="0"/>
              <a:t>Jobs for the Future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214" y="1403549"/>
            <a:ext cx="1389569" cy="2088565"/>
          </a:xfrm>
          <a:prstGeom prst="rect">
            <a:avLst/>
          </a:prstGeom>
        </p:spPr>
      </p:pic>
      <p:pic>
        <p:nvPicPr>
          <p:cNvPr id="4" name="Picture 3" descr="Krismer_Marianne-5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7" y="1417053"/>
            <a:ext cx="1691957" cy="13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Welcome &amp; Introductions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Highlights from Grantees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200" dirty="0" smtClean="0"/>
              <a:t>Outcomes and deliverables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200" b="0" dirty="0" smtClean="0"/>
              <a:t>Employer engagement approaches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Q&amp;A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Review of Curriculum/Materials on </a:t>
            </a:r>
            <a:r>
              <a:rPr lang="en-US" sz="2400" b="0" dirty="0" err="1" smtClean="0"/>
              <a:t>SkillsCommons</a:t>
            </a:r>
            <a:endParaRPr lang="en-US" sz="2400" b="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Q</a:t>
            </a:r>
            <a:r>
              <a:rPr lang="en-US" sz="2400" b="0" dirty="0"/>
              <a:t>&amp;</a:t>
            </a:r>
            <a:r>
              <a:rPr lang="en-US" sz="2400" b="0" dirty="0" smtClean="0"/>
              <a:t>A</a:t>
            </a:r>
          </a:p>
          <a:p>
            <a:pPr>
              <a:lnSpc>
                <a:spcPct val="150000"/>
              </a:lnSpc>
            </a:pPr>
            <a:endParaRPr lang="en-US" sz="2400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Agenda Items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 fontScale="77500" lnSpcReduction="20000"/>
          </a:bodyPr>
          <a:lstStyle/>
          <a:p>
            <a:r>
              <a:rPr lang="en-US" dirty="0" smtClean="0"/>
              <a:t>Which </a:t>
            </a:r>
            <a:r>
              <a:rPr lang="en-US" dirty="0"/>
              <a:t>TAACCCT round do you represent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Round 1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Round 2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Round 3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Round 4</a:t>
            </a:r>
          </a:p>
          <a:p>
            <a:endParaRPr lang="en-US" dirty="0"/>
          </a:p>
          <a:p>
            <a:r>
              <a:rPr lang="en-US" dirty="0" smtClean="0"/>
              <a:t>What are you interested in learning about today? (Check all that apply)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Improved Employer Engagement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Curriculum Products 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Other (Specify in chat box!)</a:t>
            </a:r>
          </a:p>
          <a:p>
            <a:endParaRPr lang="en-US" b="0" dirty="0" smtClean="0"/>
          </a:p>
          <a:p>
            <a:r>
              <a:rPr lang="en-US" dirty="0" smtClean="0"/>
              <a:t>What level of </a:t>
            </a:r>
            <a:r>
              <a:rPr lang="en-US" dirty="0" err="1" smtClean="0"/>
              <a:t>ed</a:t>
            </a:r>
            <a:r>
              <a:rPr lang="en-US" dirty="0" smtClean="0"/>
              <a:t>/training do you offer? </a:t>
            </a:r>
          </a:p>
          <a:p>
            <a:r>
              <a:rPr lang="en-US" dirty="0" smtClean="0"/>
              <a:t>(check all that </a:t>
            </a:r>
            <a:r>
              <a:rPr lang="en-US" dirty="0" smtClean="0"/>
              <a:t>apply)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Foundational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Short-term healthcare certificate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Long-term healthcare certificate (1 year +)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Associates Degree</a:t>
            </a:r>
          </a:p>
          <a:p>
            <a:r>
              <a:rPr lang="en-US" b="0" dirty="0"/>
              <a:t> </a:t>
            </a:r>
            <a:endParaRPr lang="en-US" b="0" dirty="0" smtClean="0"/>
          </a:p>
          <a:p>
            <a:pPr marL="342900" indent="-342900">
              <a:buFont typeface="Wingdings" charset="2"/>
              <a:buChar char="q"/>
            </a:pPr>
            <a:endParaRPr lang="en-US" b="0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77" y="3680081"/>
            <a:ext cx="2316476" cy="21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jpeg"/>
          <p:cNvPicPr/>
          <p:nvPr/>
        </p:nvPicPr>
        <p:blipFill>
          <a:blip r:embed="rId4">
            <a:extLst/>
          </a:blip>
          <a:srcRect l="29584" t="8054" r="781" b="2394"/>
          <a:stretch>
            <a:fillRect/>
          </a:stretch>
        </p:blipFill>
        <p:spPr>
          <a:xfrm>
            <a:off x="3097212" y="357187"/>
            <a:ext cx="5451476" cy="6229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6000" y="5289550"/>
            <a:ext cx="1611313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409575" y="369887"/>
            <a:ext cx="3149600" cy="441801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3" name="image4.png"/>
          <p:cNvPicPr/>
          <p:nvPr/>
        </p:nvPicPr>
        <p:blipFill>
          <a:blip r:embed="rId6">
            <a:extLst/>
          </a:blip>
          <a:srcRect t="18420" b="21512"/>
          <a:stretch>
            <a:fillRect/>
          </a:stretch>
        </p:blipFill>
        <p:spPr>
          <a:xfrm>
            <a:off x="2166938" y="3319462"/>
            <a:ext cx="1150938" cy="53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5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9437" y="3208338"/>
            <a:ext cx="1230313" cy="661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08200" y="728662"/>
            <a:ext cx="1155700" cy="43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7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0225" y="2428875"/>
            <a:ext cx="1387475" cy="63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8737" y="4164012"/>
            <a:ext cx="1179513" cy="45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9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78025" y="1498600"/>
            <a:ext cx="1373188" cy="64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10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89150" y="2462213"/>
            <a:ext cx="1247775" cy="587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1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04837" y="1481137"/>
            <a:ext cx="1165226" cy="65405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4768850" y="1162050"/>
            <a:ext cx="490538" cy="333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/>
          <a:p>
            <a:pPr lvl="0"/>
            <a:r>
              <a:t>MN</a:t>
            </a:r>
          </a:p>
        </p:txBody>
      </p:sp>
      <p:pic>
        <p:nvPicPr>
          <p:cNvPr id="62" name="image12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20712" y="711200"/>
            <a:ext cx="1204913" cy="48418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4078287" y="4838700"/>
            <a:ext cx="488951" cy="333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/>
          <a:p>
            <a:pPr lvl="0"/>
            <a:r>
              <a:t>TX</a:t>
            </a:r>
          </a:p>
        </p:txBody>
      </p:sp>
      <p:sp>
        <p:nvSpPr>
          <p:cNvPr id="64" name="Shape 64"/>
          <p:cNvSpPr/>
          <p:nvPr/>
        </p:nvSpPr>
        <p:spPr>
          <a:xfrm>
            <a:off x="5527675" y="2595563"/>
            <a:ext cx="490538" cy="333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 algn="ctr"/>
          </a:lstStyle>
          <a:p>
            <a:pPr lvl="0"/>
            <a:r>
              <a:t>IL</a:t>
            </a:r>
          </a:p>
        </p:txBody>
      </p:sp>
      <p:sp>
        <p:nvSpPr>
          <p:cNvPr id="65" name="Shape 65"/>
          <p:cNvSpPr/>
          <p:nvPr/>
        </p:nvSpPr>
        <p:spPr>
          <a:xfrm>
            <a:off x="6288087" y="3195638"/>
            <a:ext cx="488951" cy="333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KY</a:t>
            </a:r>
          </a:p>
        </p:txBody>
      </p:sp>
      <p:sp>
        <p:nvSpPr>
          <p:cNvPr id="66" name="Shape 66"/>
          <p:cNvSpPr/>
          <p:nvPr/>
        </p:nvSpPr>
        <p:spPr>
          <a:xfrm>
            <a:off x="6467475" y="2444750"/>
            <a:ext cx="490538" cy="333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OH</a:t>
            </a:r>
          </a:p>
        </p:txBody>
      </p:sp>
      <p:sp>
        <p:nvSpPr>
          <p:cNvPr id="67" name="Shape 67"/>
          <p:cNvSpPr/>
          <p:nvPr/>
        </p:nvSpPr>
        <p:spPr>
          <a:xfrm>
            <a:off x="400050" y="385763"/>
            <a:ext cx="3149600" cy="28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 algn="ctr">
              <a:defRPr sz="1500" b="1"/>
            </a:lvl1pPr>
          </a:lstStyle>
          <a:p>
            <a:pPr lvl="0">
              <a:defRPr sz="1800" b="0"/>
            </a:pPr>
            <a:r>
              <a:rPr sz="1500" b="1"/>
              <a:t>Kentucky</a:t>
            </a:r>
          </a:p>
        </p:txBody>
      </p:sp>
      <p:sp>
        <p:nvSpPr>
          <p:cNvPr id="68" name="Shape 68"/>
          <p:cNvSpPr/>
          <p:nvPr/>
        </p:nvSpPr>
        <p:spPr>
          <a:xfrm>
            <a:off x="398463" y="1214437"/>
            <a:ext cx="3149601" cy="28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 algn="ctr">
              <a:defRPr sz="1500" b="1"/>
            </a:lvl1pPr>
          </a:lstStyle>
          <a:p>
            <a:pPr lvl="0">
              <a:defRPr sz="1800" b="0"/>
            </a:pPr>
            <a:r>
              <a:rPr sz="1500" b="1"/>
              <a:t>Minnesota</a:t>
            </a:r>
          </a:p>
        </p:txBody>
      </p:sp>
      <p:sp>
        <p:nvSpPr>
          <p:cNvPr id="69" name="Shape 69"/>
          <p:cNvSpPr/>
          <p:nvPr/>
        </p:nvSpPr>
        <p:spPr>
          <a:xfrm>
            <a:off x="396875" y="2114550"/>
            <a:ext cx="3149600" cy="28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 algn="ctr">
              <a:defRPr sz="1500" b="1"/>
            </a:lvl1pPr>
          </a:lstStyle>
          <a:p>
            <a:pPr lvl="0">
              <a:defRPr sz="1800" b="0"/>
            </a:pPr>
            <a:r>
              <a:rPr sz="1500" b="1"/>
              <a:t>Ohio</a:t>
            </a:r>
          </a:p>
        </p:txBody>
      </p:sp>
      <p:sp>
        <p:nvSpPr>
          <p:cNvPr id="70" name="Shape 70"/>
          <p:cNvSpPr/>
          <p:nvPr/>
        </p:nvSpPr>
        <p:spPr>
          <a:xfrm>
            <a:off x="379413" y="3095625"/>
            <a:ext cx="3149601" cy="28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 algn="ctr">
              <a:defRPr sz="1500" b="1"/>
            </a:lvl1pPr>
          </a:lstStyle>
          <a:p>
            <a:pPr lvl="0">
              <a:defRPr sz="1800" b="0"/>
            </a:pPr>
            <a:r>
              <a:rPr sz="1500" b="1"/>
              <a:t>Texas</a:t>
            </a:r>
          </a:p>
        </p:txBody>
      </p:sp>
      <p:sp>
        <p:nvSpPr>
          <p:cNvPr id="71" name="Shape 71"/>
          <p:cNvSpPr/>
          <p:nvPr/>
        </p:nvSpPr>
        <p:spPr>
          <a:xfrm>
            <a:off x="1168400" y="3859212"/>
            <a:ext cx="1571625" cy="28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333" tIns="33333" rIns="33333" bIns="33333">
            <a:spAutoFit/>
          </a:bodyPr>
          <a:lstStyle>
            <a:lvl1pPr algn="ctr">
              <a:defRPr sz="1500" b="1"/>
            </a:lvl1pPr>
          </a:lstStyle>
          <a:p>
            <a:pPr lvl="0">
              <a:defRPr sz="1800" b="0"/>
            </a:pPr>
            <a:r>
              <a:rPr sz="1500" b="1"/>
              <a:t>Illinois</a:t>
            </a:r>
          </a:p>
        </p:txBody>
      </p:sp>
      <p:sp>
        <p:nvSpPr>
          <p:cNvPr id="72" name="Shape 72"/>
          <p:cNvSpPr/>
          <p:nvPr/>
        </p:nvSpPr>
        <p:spPr>
          <a:xfrm>
            <a:off x="442912" y="4976812"/>
            <a:ext cx="2476501" cy="13731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3" name="image13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95325" y="5138737"/>
            <a:ext cx="2444750" cy="1081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89092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324390" y="274639"/>
            <a:ext cx="5362410" cy="7978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000" dirty="0"/>
              <a:t>H2P Transformative Strategies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3142380" y="2998533"/>
            <a:ext cx="2526999" cy="1990295"/>
            <a:chOff x="0" y="0"/>
            <a:chExt cx="2526998" cy="1990294"/>
          </a:xfrm>
        </p:grpSpPr>
        <p:sp>
          <p:nvSpPr>
            <p:cNvPr id="78" name="Shape 78"/>
            <p:cNvSpPr/>
            <p:nvPr/>
          </p:nvSpPr>
          <p:spPr>
            <a:xfrm>
              <a:off x="-1" y="-1"/>
              <a:ext cx="2527000" cy="199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70069" y="549376"/>
              <a:ext cx="1786859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Health Career Pathway Transformation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914611" y="2052161"/>
            <a:ext cx="2325011" cy="1019371"/>
            <a:chOff x="0" y="0"/>
            <a:chExt cx="2325010" cy="1019370"/>
          </a:xfrm>
        </p:grpSpPr>
        <p:sp>
          <p:nvSpPr>
            <p:cNvPr id="81" name="Shape 81"/>
            <p:cNvSpPr/>
            <p:nvPr/>
          </p:nvSpPr>
          <p:spPr>
            <a:xfrm>
              <a:off x="0" y="-1"/>
              <a:ext cx="2325010" cy="101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340489" y="63915"/>
              <a:ext cx="1644032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Holistic Student Support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3324390" y="1389931"/>
            <a:ext cx="2495221" cy="1077313"/>
            <a:chOff x="0" y="0"/>
            <a:chExt cx="2495219" cy="1077311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2495221" cy="107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365416" y="92885"/>
              <a:ext cx="1764388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Career Exploration and Assessment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5860186" y="2298985"/>
            <a:ext cx="2310003" cy="822961"/>
            <a:chOff x="0" y="0"/>
            <a:chExt cx="2310002" cy="822960"/>
          </a:xfrm>
        </p:grpSpPr>
        <p:sp>
          <p:nvSpPr>
            <p:cNvPr id="87" name="Shape 87"/>
            <p:cNvSpPr/>
            <p:nvPr/>
          </p:nvSpPr>
          <p:spPr>
            <a:xfrm>
              <a:off x="-1" y="-1"/>
              <a:ext cx="2310004" cy="8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338292" y="120519"/>
              <a:ext cx="1689178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Contextualized DE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6271667" y="3608387"/>
            <a:ext cx="1898521" cy="822961"/>
            <a:chOff x="0" y="0"/>
            <a:chExt cx="1898519" cy="822960"/>
          </a:xfrm>
        </p:grpSpPr>
        <p:sp>
          <p:nvSpPr>
            <p:cNvPr id="90" name="Shape 90"/>
            <p:cNvSpPr/>
            <p:nvPr/>
          </p:nvSpPr>
          <p:spPr>
            <a:xfrm>
              <a:off x="0" y="-1"/>
              <a:ext cx="1898521" cy="8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78031" y="120519"/>
              <a:ext cx="1342458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Core Curriculum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5472979" y="4988826"/>
            <a:ext cx="1649751" cy="1139183"/>
            <a:chOff x="0" y="0"/>
            <a:chExt cx="1649750" cy="1139182"/>
          </a:xfrm>
        </p:grpSpPr>
        <p:sp>
          <p:nvSpPr>
            <p:cNvPr id="93" name="Shape 93"/>
            <p:cNvSpPr/>
            <p:nvPr/>
          </p:nvSpPr>
          <p:spPr>
            <a:xfrm>
              <a:off x="-1" y="-1"/>
              <a:ext cx="1649752" cy="11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241599" y="257171"/>
              <a:ext cx="1166551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National Scaling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2998354" y="5520116"/>
            <a:ext cx="1689031" cy="822961"/>
            <a:chOff x="0" y="0"/>
            <a:chExt cx="1689030" cy="822960"/>
          </a:xfrm>
        </p:grpSpPr>
        <p:sp>
          <p:nvSpPr>
            <p:cNvPr id="96" name="Shape 96"/>
            <p:cNvSpPr/>
            <p:nvPr/>
          </p:nvSpPr>
          <p:spPr>
            <a:xfrm>
              <a:off x="-1" y="-1"/>
              <a:ext cx="1689032" cy="8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47352" y="120519"/>
              <a:ext cx="1194325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Data and Evaluation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935208" y="4577345"/>
            <a:ext cx="1958402" cy="1184031"/>
            <a:chOff x="0" y="0"/>
            <a:chExt cx="1958400" cy="1184030"/>
          </a:xfrm>
        </p:grpSpPr>
        <p:sp>
          <p:nvSpPr>
            <p:cNvPr id="99" name="Shape 99"/>
            <p:cNvSpPr/>
            <p:nvPr/>
          </p:nvSpPr>
          <p:spPr>
            <a:xfrm>
              <a:off x="-1" y="-1"/>
              <a:ext cx="1958402" cy="118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286800" y="173396"/>
              <a:ext cx="1384800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Incumbent Worker Training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73343" y="3318354"/>
            <a:ext cx="1995765" cy="822961"/>
            <a:chOff x="0" y="0"/>
            <a:chExt cx="1995764" cy="822960"/>
          </a:xfrm>
        </p:grpSpPr>
        <p:sp>
          <p:nvSpPr>
            <p:cNvPr id="102" name="Shape 102"/>
            <p:cNvSpPr/>
            <p:nvPr/>
          </p:nvSpPr>
          <p:spPr>
            <a:xfrm>
              <a:off x="-1" y="-1"/>
              <a:ext cx="1995766" cy="8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92272" y="120519"/>
              <a:ext cx="1411219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Stackable Credentials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25.png" descr="TRILOGY HEALTH SERVICES 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2971613"/>
            <a:ext cx="1929847" cy="1929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4.jpg" descr="Description: LOGO Jefferson horiz 2010 Sep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9400" y="5562601"/>
            <a:ext cx="2241555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5.png" descr="image00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6901" y="5644"/>
            <a:ext cx="2344099" cy="983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16.jpg" descr="logo-ltthd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29400" y="3276600"/>
            <a:ext cx="2276393" cy="96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17.png" descr="Description: cid:image001.gif@01CC1644.1B082E90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86185" y="2257463"/>
            <a:ext cx="2965948" cy="936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8.jpg" descr="Description: cid:image001.jpg@01CD3742.FD3AA2A0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600" y="1828800"/>
            <a:ext cx="2970223" cy="1066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10000" y="4724400"/>
            <a:ext cx="1862902" cy="80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20.png" descr="http://spalding.edu/wp-content/themes/spalding/res/img/logo_spalding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1595" y="5615613"/>
            <a:ext cx="2479016" cy="404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1.gif" descr="http://www.thebrookhospitals.com/core/fileparse.php/96607/urlt/image/logo.g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8600" y="4572000"/>
            <a:ext cx="3043894" cy="804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22.png" descr="Bellarmine University Shield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352800" y="5638800"/>
            <a:ext cx="2743200" cy="77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3.gif" descr="http://www.kentuckianaworks.org/Portals/0/img/spacer.gi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0013" y="-755650"/>
            <a:ext cx="9048751" cy="118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24.jpg" descr="C:\Users\codaniel0001\AppData\Local\Microsoft\Windows\Temporary Internet Files\Content.Outlook\80Y0FKFX\KentuckianaWorks logo 5 08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15807" y="1054100"/>
            <a:ext cx="2189279" cy="995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26.png" descr="image001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04800" y="-152400"/>
            <a:ext cx="51054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7.jpeg" descr="https://www.baptisthealthkentucky.com/application/themes/baptisthealth/img/baptist-health-logo-louisville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43600" y="4648200"/>
            <a:ext cx="2933694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8.jpeg" descr="http://www.jefferson.kyschools.us/Departments/materialsproduction/images/JCPSLogos/JCPSColorsmall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336800" y="1628812"/>
            <a:ext cx="1676400" cy="62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20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134532" y="3016977"/>
            <a:ext cx="3179736" cy="1075504"/>
          </a:xfrm>
          <a:prstGeom prst="rect">
            <a:avLst/>
          </a:prstGeom>
          <a:effectLst>
            <a:outerShdw blurRad="127000" dist="12700" dir="5400000" rotWithShape="0">
              <a:srgbClr val="000000">
                <a:alpha val="75000"/>
              </a:srgbClr>
            </a:outerShdw>
            <a:reflection stA="20282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4416564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443110" y="105305"/>
            <a:ext cx="5243689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416052">
              <a:defRPr sz="3549"/>
            </a:lvl1pPr>
          </a:lstStyle>
          <a:p>
            <a:pPr lvl="0">
              <a:defRPr sz="1800"/>
            </a:pPr>
            <a:r>
              <a:rPr sz="2000" dirty="0"/>
              <a:t>H2P Curriculum Deliverables on Creative Commons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4962173" y="3495690"/>
            <a:ext cx="1887721" cy="1247170"/>
            <a:chOff x="0" y="0"/>
            <a:chExt cx="1887720" cy="1247169"/>
          </a:xfrm>
        </p:grpSpPr>
        <p:sp>
          <p:nvSpPr>
            <p:cNvPr id="124" name="Shape 124"/>
            <p:cNvSpPr/>
            <p:nvPr/>
          </p:nvSpPr>
          <p:spPr>
            <a:xfrm>
              <a:off x="-1" y="-1"/>
              <a:ext cx="1887722" cy="124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06"/>
                  </a:moveTo>
                  <a:lnTo>
                    <a:pt x="2894" y="2894"/>
                  </a:lnTo>
                  <a:lnTo>
                    <a:pt x="7906" y="0"/>
                  </a:lnTo>
                  <a:lnTo>
                    <a:pt x="13694" y="0"/>
                  </a:lnTo>
                  <a:lnTo>
                    <a:pt x="18706" y="2894"/>
                  </a:lnTo>
                  <a:lnTo>
                    <a:pt x="21600" y="7906"/>
                  </a:lnTo>
                  <a:lnTo>
                    <a:pt x="21600" y="13694"/>
                  </a:lnTo>
                  <a:lnTo>
                    <a:pt x="18706" y="18706"/>
                  </a:lnTo>
                  <a:lnTo>
                    <a:pt x="13694" y="21600"/>
                  </a:lnTo>
                  <a:lnTo>
                    <a:pt x="7906" y="21600"/>
                  </a:lnTo>
                  <a:lnTo>
                    <a:pt x="2894" y="18706"/>
                  </a:lnTo>
                  <a:lnTo>
                    <a:pt x="0" y="136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52920" y="167097"/>
              <a:ext cx="1381880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Core Curriculum Courses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6612555" y="1518800"/>
            <a:ext cx="1853011" cy="1807394"/>
            <a:chOff x="0" y="0"/>
            <a:chExt cx="1853009" cy="1807392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1853010" cy="180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06"/>
                  </a:moveTo>
                  <a:lnTo>
                    <a:pt x="2894" y="2894"/>
                  </a:lnTo>
                  <a:lnTo>
                    <a:pt x="7906" y="0"/>
                  </a:lnTo>
                  <a:lnTo>
                    <a:pt x="13694" y="0"/>
                  </a:lnTo>
                  <a:lnTo>
                    <a:pt x="18706" y="2894"/>
                  </a:lnTo>
                  <a:lnTo>
                    <a:pt x="21600" y="7906"/>
                  </a:lnTo>
                  <a:lnTo>
                    <a:pt x="21600" y="13694"/>
                  </a:lnTo>
                  <a:lnTo>
                    <a:pt x="18706" y="18706"/>
                  </a:lnTo>
                  <a:lnTo>
                    <a:pt x="13694" y="21600"/>
                  </a:lnTo>
                  <a:lnTo>
                    <a:pt x="7906" y="21600"/>
                  </a:lnTo>
                  <a:lnTo>
                    <a:pt x="2894" y="18706"/>
                  </a:lnTo>
                  <a:lnTo>
                    <a:pt x="0" y="136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8268" y="242156"/>
              <a:ext cx="1356474" cy="1158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New Stackable Credential Curricula</a:t>
              </a:r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3563904" y="4960468"/>
            <a:ext cx="2482638" cy="822961"/>
            <a:chOff x="0" y="0"/>
            <a:chExt cx="2482637" cy="822960"/>
          </a:xfrm>
        </p:grpSpPr>
        <p:sp>
          <p:nvSpPr>
            <p:cNvPr id="130" name="Shape 130"/>
            <p:cNvSpPr/>
            <p:nvPr/>
          </p:nvSpPr>
          <p:spPr>
            <a:xfrm>
              <a:off x="-1" y="-1"/>
              <a:ext cx="2482639" cy="8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06"/>
                  </a:moveTo>
                  <a:lnTo>
                    <a:pt x="2894" y="2894"/>
                  </a:lnTo>
                  <a:lnTo>
                    <a:pt x="7906" y="0"/>
                  </a:lnTo>
                  <a:lnTo>
                    <a:pt x="13694" y="0"/>
                  </a:lnTo>
                  <a:lnTo>
                    <a:pt x="18706" y="2894"/>
                  </a:lnTo>
                  <a:lnTo>
                    <a:pt x="21600" y="7906"/>
                  </a:lnTo>
                  <a:lnTo>
                    <a:pt x="21600" y="13694"/>
                  </a:lnTo>
                  <a:lnTo>
                    <a:pt x="18706" y="18706"/>
                  </a:lnTo>
                  <a:lnTo>
                    <a:pt x="13694" y="21600"/>
                  </a:lnTo>
                  <a:lnTo>
                    <a:pt x="7906" y="21600"/>
                  </a:lnTo>
                  <a:lnTo>
                    <a:pt x="2894" y="18706"/>
                  </a:lnTo>
                  <a:lnTo>
                    <a:pt x="0" y="136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32626" y="110261"/>
              <a:ext cx="1817385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Contextualized DE Courses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365161" y="1810019"/>
            <a:ext cx="2504251" cy="1685672"/>
            <a:chOff x="0" y="0"/>
            <a:chExt cx="2504249" cy="1685670"/>
          </a:xfrm>
        </p:grpSpPr>
        <p:sp>
          <p:nvSpPr>
            <p:cNvPr id="133" name="Shape 133"/>
            <p:cNvSpPr/>
            <p:nvPr/>
          </p:nvSpPr>
          <p:spPr>
            <a:xfrm>
              <a:off x="-1" y="0"/>
              <a:ext cx="2504251" cy="168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06"/>
                  </a:moveTo>
                  <a:lnTo>
                    <a:pt x="2894" y="2894"/>
                  </a:lnTo>
                  <a:lnTo>
                    <a:pt x="7906" y="0"/>
                  </a:lnTo>
                  <a:lnTo>
                    <a:pt x="13694" y="0"/>
                  </a:lnTo>
                  <a:lnTo>
                    <a:pt x="18706" y="2894"/>
                  </a:lnTo>
                  <a:lnTo>
                    <a:pt x="21600" y="7906"/>
                  </a:lnTo>
                  <a:lnTo>
                    <a:pt x="21600" y="13694"/>
                  </a:lnTo>
                  <a:lnTo>
                    <a:pt x="18706" y="18706"/>
                  </a:lnTo>
                  <a:lnTo>
                    <a:pt x="13694" y="21600"/>
                  </a:lnTo>
                  <a:lnTo>
                    <a:pt x="7906" y="21600"/>
                  </a:lnTo>
                  <a:lnTo>
                    <a:pt x="2894" y="18706"/>
                  </a:lnTo>
                  <a:lnTo>
                    <a:pt x="0" y="136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335522" y="225849"/>
              <a:ext cx="1833205" cy="1158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On-Line Core Curriculum Modules + Faculty Guides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2869412" y="2243427"/>
            <a:ext cx="193581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www.H2P.careers</a:t>
            </a:r>
          </a:p>
        </p:txBody>
      </p:sp>
      <p:sp>
        <p:nvSpPr>
          <p:cNvPr id="137" name="Shape 137"/>
          <p:cNvSpPr/>
          <p:nvPr/>
        </p:nvSpPr>
        <p:spPr>
          <a:xfrm>
            <a:off x="2762675" y="3077098"/>
            <a:ext cx="2199499" cy="919275"/>
          </a:xfrm>
          <a:prstGeom prst="line">
            <a:avLst/>
          </a:prstGeom>
          <a:ln w="25400">
            <a:solidFill>
              <a:srgbClr val="4F81BD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6596973" y="3182628"/>
            <a:ext cx="480161" cy="480162"/>
          </a:xfrm>
          <a:prstGeom prst="line">
            <a:avLst/>
          </a:prstGeom>
          <a:ln w="25400">
            <a:solidFill>
              <a:srgbClr val="4F81BD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41568" y="3540405"/>
            <a:ext cx="3069691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HIPPA</a:t>
            </a:r>
          </a:p>
          <a:p>
            <a:pPr lvl="0"/>
            <a:r>
              <a:t>Therapeutic Communication</a:t>
            </a:r>
          </a:p>
          <a:p>
            <a:pPr lvl="0"/>
            <a:r>
              <a:t>EKG</a:t>
            </a:r>
          </a:p>
          <a:p>
            <a:pPr lvl="0"/>
            <a:r>
              <a:t>Basic First Aid</a:t>
            </a:r>
          </a:p>
          <a:p>
            <a:pPr lvl="0"/>
            <a:r>
              <a:t>CQI/TQM</a:t>
            </a:r>
          </a:p>
          <a:p>
            <a:pPr lvl="0"/>
            <a:r>
              <a:t>Patient Teaching</a:t>
            </a:r>
          </a:p>
          <a:p>
            <a:pPr lvl="0"/>
            <a:r>
              <a:t>Standard Precautions</a:t>
            </a:r>
          </a:p>
          <a:p>
            <a:pPr lvl="0"/>
            <a:r>
              <a:t>Physical Assessment</a:t>
            </a:r>
          </a:p>
          <a:p>
            <a:pPr lvl="0"/>
            <a:r>
              <a:t>Vital Signs</a:t>
            </a:r>
          </a:p>
          <a:p>
            <a:pPr lvl="0"/>
            <a:r>
              <a:t>Wellness Journal</a:t>
            </a:r>
          </a:p>
        </p:txBody>
      </p:sp>
      <p:sp>
        <p:nvSpPr>
          <p:cNvPr id="140" name="Shape 140"/>
          <p:cNvSpPr/>
          <p:nvPr/>
        </p:nvSpPr>
        <p:spPr>
          <a:xfrm>
            <a:off x="6195931" y="4839375"/>
            <a:ext cx="2954944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hlinkClick r:id=""/>
              </a:rPr>
              <a:t>For additional Information:</a:t>
            </a:r>
          </a:p>
          <a:p>
            <a:pPr lvl="0"/>
            <a:endParaRPr>
              <a:hlinkClick r:id=""/>
            </a:endParaRPr>
          </a:p>
          <a:p>
            <a:pPr lvl="0"/>
            <a:r>
              <a:rPr>
                <a:hlinkClick r:id=""/>
              </a:rPr>
              <a:t>Dr. Carolyn O’Daniel</a:t>
            </a:r>
          </a:p>
          <a:p>
            <a:pPr lvl="0"/>
            <a:r>
              <a:rPr>
                <a:hlinkClick r:id=""/>
              </a:rPr>
              <a:t>carolyn.odaniel@kctcs.edu</a:t>
            </a:r>
          </a:p>
          <a:p>
            <a:pPr lvl="0"/>
            <a:endParaRPr>
              <a:hlinkClick r:id=""/>
            </a:endParaRPr>
          </a:p>
          <a:p>
            <a:pPr lvl="0"/>
            <a:r>
              <a:rPr u="sng">
                <a:solidFill>
                  <a:srgbClr val="0433FF"/>
                </a:solidFill>
              </a:rPr>
              <a:t>Dr. Marianne Krismer</a:t>
            </a:r>
          </a:p>
          <a:p>
            <a:pPr lvl="0"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mkrismer61@gmail.com</a:t>
            </a:r>
          </a:p>
        </p:txBody>
      </p:sp>
    </p:spTree>
    <p:extLst>
      <p:ext uri="{BB962C8B-B14F-4D97-AF65-F5344CB8AC3E}">
        <p14:creationId xmlns:p14="http://schemas.microsoft.com/office/powerpoint/2010/main" val="32641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396</Words>
  <Application>Microsoft Office PowerPoint</Application>
  <PresentationFormat>On-screen Show (4:3)</PresentationFormat>
  <Paragraphs>142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Helvetica</vt:lpstr>
      <vt:lpstr>Wingdings</vt:lpstr>
      <vt:lpstr>Office Theme</vt:lpstr>
      <vt:lpstr>October 21, 2015</vt:lpstr>
      <vt:lpstr>TAACCCT LEARNING NETWORK  AT A GLANCE</vt:lpstr>
      <vt:lpstr>Presenters</vt:lpstr>
      <vt:lpstr>PowerPoint Presentation</vt:lpstr>
      <vt:lpstr>PowerPoint Presentation</vt:lpstr>
      <vt:lpstr>PowerPoint Presentation</vt:lpstr>
      <vt:lpstr>H2P Transformative Strategies</vt:lpstr>
      <vt:lpstr>PowerPoint Presentation</vt:lpstr>
      <vt:lpstr>H2P Curriculum Deliverables on Creative Commons</vt:lpstr>
      <vt:lpstr>Q&amp;A</vt:lpstr>
      <vt:lpstr>PowerPoint Presentation</vt:lpstr>
      <vt:lpstr>Browse the SkillsCommons Repository by Industry:  An Overview</vt:lpstr>
      <vt:lpstr>Q&amp;A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Brian Keating</cp:lastModifiedBy>
  <cp:revision>65</cp:revision>
  <cp:lastPrinted>2015-09-28T15:26:41Z</cp:lastPrinted>
  <dcterms:created xsi:type="dcterms:W3CDTF">2012-12-12T14:53:33Z</dcterms:created>
  <dcterms:modified xsi:type="dcterms:W3CDTF">2015-10-21T15:50:19Z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1553039015</vt:i4>
  </property>
  <property fmtid="{D5CDD505-2E9C-101B-9397-08002B2CF9AE}" pid="3" name="_NewReviewCycle">
    <vt:lpwstr/>
  </property>
  <property fmtid="{D5CDD505-2E9C-101B-9397-08002B2CF9AE}" pid="4" name="_EmailSubject">
    <vt:lpwstr>Follow-up: TAACCCT Industry Webinar Series: Information Technology (Tuesday, 9/29/15)</vt:lpwstr>
  </property>
  <property fmtid="{D5CDD505-2E9C-101B-9397-08002B2CF9AE}" pid="5" name="_AuthorEmail">
    <vt:lpwstr>JNguyen@collin.edu</vt:lpwstr>
  </property>
  <property fmtid="{D5CDD505-2E9C-101B-9397-08002B2CF9AE}" pid="6" name="_AuthorEmailDisplayName">
    <vt:lpwstr>John Nguyen</vt:lpwstr>
  </property>
</Properties>
</file>