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  <p:sldMasterId id="2147483683" r:id="rId2"/>
  </p:sldMasterIdLst>
  <p:notesMasterIdLst>
    <p:notesMasterId r:id="rId42"/>
  </p:notesMasterIdLst>
  <p:sldIdLst>
    <p:sldId id="256" r:id="rId3"/>
    <p:sldId id="259" r:id="rId4"/>
    <p:sldId id="316" r:id="rId5"/>
    <p:sldId id="266" r:id="rId6"/>
    <p:sldId id="334" r:id="rId7"/>
    <p:sldId id="336" r:id="rId8"/>
    <p:sldId id="339" r:id="rId9"/>
    <p:sldId id="333" r:id="rId10"/>
    <p:sldId id="315" r:id="rId11"/>
    <p:sldId id="312" r:id="rId12"/>
    <p:sldId id="311" r:id="rId13"/>
    <p:sldId id="271" r:id="rId14"/>
    <p:sldId id="343" r:id="rId15"/>
    <p:sldId id="344" r:id="rId16"/>
    <p:sldId id="345" r:id="rId17"/>
    <p:sldId id="332" r:id="rId18"/>
    <p:sldId id="305" r:id="rId19"/>
    <p:sldId id="306" r:id="rId20"/>
    <p:sldId id="309" r:id="rId21"/>
    <p:sldId id="307" r:id="rId22"/>
    <p:sldId id="308" r:id="rId23"/>
    <p:sldId id="310" r:id="rId24"/>
    <p:sldId id="340" r:id="rId25"/>
    <p:sldId id="318" r:id="rId26"/>
    <p:sldId id="319" r:id="rId27"/>
    <p:sldId id="320" r:id="rId28"/>
    <p:sldId id="321" r:id="rId29"/>
    <p:sldId id="341" r:id="rId30"/>
    <p:sldId id="328" r:id="rId31"/>
    <p:sldId id="329" r:id="rId32"/>
    <p:sldId id="330" r:id="rId33"/>
    <p:sldId id="342" r:id="rId34"/>
    <p:sldId id="323" r:id="rId35"/>
    <p:sldId id="338" r:id="rId36"/>
    <p:sldId id="347" r:id="rId37"/>
    <p:sldId id="348" r:id="rId38"/>
    <p:sldId id="279" r:id="rId39"/>
    <p:sldId id="337" r:id="rId40"/>
    <p:sldId id="262" r:id="rId41"/>
  </p:sldIdLst>
  <p:sldSz cx="9144000" cy="6858000" type="screen4x3"/>
  <p:notesSz cx="7010400" cy="92964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385D8A"/>
    <a:srgbClr val="5578A2"/>
    <a:srgbClr val="F9F9F9"/>
    <a:srgbClr val="7EC234"/>
    <a:srgbClr val="376092"/>
    <a:srgbClr val="CC0000"/>
    <a:srgbClr val="474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71" autoAdjust="0"/>
    <p:restoredTop sz="84022" autoAdjust="0"/>
  </p:normalViewPr>
  <p:slideViewPr>
    <p:cSldViewPr>
      <p:cViewPr varScale="1">
        <p:scale>
          <a:sx n="62" d="100"/>
          <a:sy n="62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6DD85-6C75-4C83-B655-6F658F19C1EC}" type="doc">
      <dgm:prSet loTypeId="urn:microsoft.com/office/officeart/2005/8/layout/radial4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4F5B6D-5136-4BDA-B3EA-8821FE723EF8}">
      <dgm:prSet phldrT="[Text]" custT="1"/>
      <dgm:spPr>
        <a:solidFill>
          <a:schemeClr val="accent2">
            <a:lumMod val="75000"/>
          </a:schemeClr>
        </a:solidFill>
      </dgm:spPr>
      <dgm:t>
        <a:bodyPr lIns="0" tIns="0" rIns="0" bIns="0"/>
        <a:lstStyle/>
        <a:p>
          <a:r>
            <a:rPr lang="en-US" sz="2000" dirty="0" smtClean="0"/>
            <a:t> </a:t>
          </a:r>
          <a:endParaRPr lang="en-US" sz="2000" dirty="0"/>
        </a:p>
      </dgm:t>
    </dgm:pt>
    <dgm:pt modelId="{691EA31B-D757-4AE7-A65A-1008685C7E62}" type="parTrans" cxnId="{89018AA3-719D-42B1-A7CE-9D7437AF0284}">
      <dgm:prSet/>
      <dgm:spPr/>
      <dgm:t>
        <a:bodyPr/>
        <a:lstStyle/>
        <a:p>
          <a:endParaRPr lang="en-US"/>
        </a:p>
      </dgm:t>
    </dgm:pt>
    <dgm:pt modelId="{F155A21C-7B17-4B37-9772-99ED254AD805}" type="sibTrans" cxnId="{89018AA3-719D-42B1-A7CE-9D7437AF0284}">
      <dgm:prSet/>
      <dgm:spPr/>
      <dgm:t>
        <a:bodyPr/>
        <a:lstStyle/>
        <a:p>
          <a:endParaRPr lang="en-US"/>
        </a:p>
      </dgm:t>
    </dgm:pt>
    <dgm:pt modelId="{F432BEC4-A80C-40DE-9D53-CBFC1B082F2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an integral partner on workforce boards and in workforce planning</a:t>
          </a:r>
          <a:endParaRPr lang="en-US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FCFE038-BCC4-4737-8F66-7BED9AAC863D}" type="parTrans" cxnId="{13E28D43-37BA-4D9A-A5F4-1D747FC7B116}">
      <dgm:prSet/>
      <dgm:spPr/>
      <dgm:t>
        <a:bodyPr/>
        <a:lstStyle/>
        <a:p>
          <a:endParaRPr lang="en-US"/>
        </a:p>
      </dgm:t>
    </dgm:pt>
    <dgm:pt modelId="{9FFA2DF2-6914-4C62-9848-9481FB3DA3CF}" type="sibTrans" cxnId="{13E28D43-37BA-4D9A-A5F4-1D747FC7B116}">
      <dgm:prSet/>
      <dgm:spPr/>
      <dgm:t>
        <a:bodyPr/>
        <a:lstStyle/>
        <a:p>
          <a:endParaRPr lang="en-US"/>
        </a:p>
      </dgm:t>
    </dgm:pt>
    <dgm:pt modelId="{34923BC8-066E-4B5A-824B-E26290B8DB44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key element in business engagement and industry sector strategies</a:t>
          </a:r>
          <a:endParaRPr lang="en-US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D5A98C6-BA37-479C-B3D6-8AD1CA363F4E}" type="parTrans" cxnId="{CB6AA853-2BF2-44B5-A9A1-A45B48B41168}">
      <dgm:prSet/>
      <dgm:spPr/>
      <dgm:t>
        <a:bodyPr/>
        <a:lstStyle/>
        <a:p>
          <a:endParaRPr lang="en-US"/>
        </a:p>
      </dgm:t>
    </dgm:pt>
    <dgm:pt modelId="{1889E3CF-9C0E-4628-AD0F-99BE62527CEB}" type="sibTrans" cxnId="{CB6AA853-2BF2-44B5-A9A1-A45B48B41168}">
      <dgm:prSet/>
      <dgm:spPr/>
      <dgm:t>
        <a:bodyPr/>
        <a:lstStyle/>
        <a:p>
          <a:endParaRPr lang="en-US"/>
        </a:p>
      </dgm:t>
    </dgm:pt>
    <dgm:pt modelId="{09A4325C-94B3-4959-AC91-3E0BA1964C9C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proven work-based learning model for job seekers</a:t>
          </a:r>
        </a:p>
      </dgm:t>
    </dgm:pt>
    <dgm:pt modelId="{9800532F-012A-45D4-869A-8492A0507D63}" type="parTrans" cxnId="{38FB295C-F06F-4EB2-AD2E-2A41075FC478}">
      <dgm:prSet/>
      <dgm:spPr/>
      <dgm:t>
        <a:bodyPr/>
        <a:lstStyle/>
        <a:p>
          <a:endParaRPr lang="en-US"/>
        </a:p>
      </dgm:t>
    </dgm:pt>
    <dgm:pt modelId="{0D4A4BA8-703F-498F-8BD8-1CCADF705A13}" type="sibTrans" cxnId="{38FB295C-F06F-4EB2-AD2E-2A41075FC478}">
      <dgm:prSet/>
      <dgm:spPr/>
      <dgm:t>
        <a:bodyPr/>
        <a:lstStyle/>
        <a:p>
          <a:endParaRPr lang="en-US"/>
        </a:p>
      </dgm:t>
    </dgm:pt>
    <dgm:pt modelId="{E0915147-9E23-4810-A87C-F1C2A0E0E600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strategy for increasing outcomes on performance measures</a:t>
          </a:r>
          <a:endParaRPr lang="en-US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0136F09-1110-46C0-84C4-F53295B660AD}" type="parTrans" cxnId="{E3AEF5D5-B9BD-445F-9229-54A19966D46E}">
      <dgm:prSet/>
      <dgm:spPr/>
      <dgm:t>
        <a:bodyPr/>
        <a:lstStyle/>
        <a:p>
          <a:endParaRPr lang="en-US"/>
        </a:p>
      </dgm:t>
    </dgm:pt>
    <dgm:pt modelId="{E5DE3804-37AB-447F-827C-19F90B80F96C}" type="sibTrans" cxnId="{E3AEF5D5-B9BD-445F-9229-54A19966D46E}">
      <dgm:prSet/>
      <dgm:spPr/>
      <dgm:t>
        <a:bodyPr/>
        <a:lstStyle/>
        <a:p>
          <a:endParaRPr lang="en-US"/>
        </a:p>
      </dgm:t>
    </dgm:pt>
    <dgm:pt modelId="{7A2728CA-4314-4427-A817-EBDDF6C3C13E}" type="pres">
      <dgm:prSet presAssocID="{7A26DD85-6C75-4C83-B655-6F658F19C1E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5A8344-C018-4A98-AE0C-6A020900B423}" type="pres">
      <dgm:prSet presAssocID="{E44F5B6D-5136-4BDA-B3EA-8821FE723EF8}" presName="centerShape" presStyleLbl="node0" presStyleIdx="0" presStyleCnt="1" custScaleX="107692" custScaleY="107692"/>
      <dgm:spPr/>
      <dgm:t>
        <a:bodyPr/>
        <a:lstStyle/>
        <a:p>
          <a:endParaRPr lang="en-US"/>
        </a:p>
      </dgm:t>
    </dgm:pt>
    <dgm:pt modelId="{4898C15C-562C-419B-B68C-2BE1DF2AF8D0}" type="pres">
      <dgm:prSet presAssocID="{1FCFE038-BCC4-4737-8F66-7BED9AAC863D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439C6B48-9F0E-4D7A-8BF5-E69841D4BFDB}" type="pres">
      <dgm:prSet presAssocID="{F432BEC4-A80C-40DE-9D53-CBFC1B082F2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D8428-1423-4E32-BE90-30A64721C0F1}" type="pres">
      <dgm:prSet presAssocID="{8D5A98C6-BA37-479C-B3D6-8AD1CA363F4E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CA66E1E-B9CC-4778-B82A-A341A800B42F}" type="pres">
      <dgm:prSet presAssocID="{34923BC8-066E-4B5A-824B-E26290B8DB4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129B7-7262-47D9-BD2B-A635B241E6D1}" type="pres">
      <dgm:prSet presAssocID="{9800532F-012A-45D4-869A-8492A0507D63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D60C3511-9B61-40D8-B230-B52DC5A95CB5}" type="pres">
      <dgm:prSet presAssocID="{09A4325C-94B3-4959-AC91-3E0BA1964C9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511CA-5D27-42E3-8FFD-06B1D697F810}" type="pres">
      <dgm:prSet presAssocID="{10136F09-1110-46C0-84C4-F53295B660AD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D8844388-CBC3-4B20-917C-530A8309711F}" type="pres">
      <dgm:prSet presAssocID="{E0915147-9E23-4810-A87C-F1C2A0E0E60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CD84E3-AFBF-42FA-B26E-098DB98E8C62}" type="presOf" srcId="{9800532F-012A-45D4-869A-8492A0507D63}" destId="{28D129B7-7262-47D9-BD2B-A635B241E6D1}" srcOrd="0" destOrd="0" presId="urn:microsoft.com/office/officeart/2005/8/layout/radial4"/>
    <dgm:cxn modelId="{F41DEB9F-C9EB-48F3-9323-17B1F1C5A950}" type="presOf" srcId="{E44F5B6D-5136-4BDA-B3EA-8821FE723EF8}" destId="{035A8344-C018-4A98-AE0C-6A020900B423}" srcOrd="0" destOrd="0" presId="urn:microsoft.com/office/officeart/2005/8/layout/radial4"/>
    <dgm:cxn modelId="{EF0D593F-29A3-4F20-ACA7-8CA145F949E7}" type="presOf" srcId="{8D5A98C6-BA37-479C-B3D6-8AD1CA363F4E}" destId="{A84D8428-1423-4E32-BE90-30A64721C0F1}" srcOrd="0" destOrd="0" presId="urn:microsoft.com/office/officeart/2005/8/layout/radial4"/>
    <dgm:cxn modelId="{561F7D57-FC1C-483A-8176-6A51BE4C5151}" type="presOf" srcId="{34923BC8-066E-4B5A-824B-E26290B8DB44}" destId="{3CA66E1E-B9CC-4778-B82A-A341A800B42F}" srcOrd="0" destOrd="0" presId="urn:microsoft.com/office/officeart/2005/8/layout/radial4"/>
    <dgm:cxn modelId="{38FB295C-F06F-4EB2-AD2E-2A41075FC478}" srcId="{E44F5B6D-5136-4BDA-B3EA-8821FE723EF8}" destId="{09A4325C-94B3-4959-AC91-3E0BA1964C9C}" srcOrd="2" destOrd="0" parTransId="{9800532F-012A-45D4-869A-8492A0507D63}" sibTransId="{0D4A4BA8-703F-498F-8BD8-1CCADF705A13}"/>
    <dgm:cxn modelId="{CB6AA853-2BF2-44B5-A9A1-A45B48B41168}" srcId="{E44F5B6D-5136-4BDA-B3EA-8821FE723EF8}" destId="{34923BC8-066E-4B5A-824B-E26290B8DB44}" srcOrd="1" destOrd="0" parTransId="{8D5A98C6-BA37-479C-B3D6-8AD1CA363F4E}" sibTransId="{1889E3CF-9C0E-4628-AD0F-99BE62527CEB}"/>
    <dgm:cxn modelId="{CF83B580-6988-4E6B-BD50-98BF59724004}" type="presOf" srcId="{F432BEC4-A80C-40DE-9D53-CBFC1B082F29}" destId="{439C6B48-9F0E-4D7A-8BF5-E69841D4BFDB}" srcOrd="0" destOrd="0" presId="urn:microsoft.com/office/officeart/2005/8/layout/radial4"/>
    <dgm:cxn modelId="{13E28D43-37BA-4D9A-A5F4-1D747FC7B116}" srcId="{E44F5B6D-5136-4BDA-B3EA-8821FE723EF8}" destId="{F432BEC4-A80C-40DE-9D53-CBFC1B082F29}" srcOrd="0" destOrd="0" parTransId="{1FCFE038-BCC4-4737-8F66-7BED9AAC863D}" sibTransId="{9FFA2DF2-6914-4C62-9848-9481FB3DA3CF}"/>
    <dgm:cxn modelId="{E3AEF5D5-B9BD-445F-9229-54A19966D46E}" srcId="{E44F5B6D-5136-4BDA-B3EA-8821FE723EF8}" destId="{E0915147-9E23-4810-A87C-F1C2A0E0E600}" srcOrd="3" destOrd="0" parTransId="{10136F09-1110-46C0-84C4-F53295B660AD}" sibTransId="{E5DE3804-37AB-447F-827C-19F90B80F96C}"/>
    <dgm:cxn modelId="{E965A32E-3464-4567-B5A6-5C0731B6293E}" type="presOf" srcId="{E0915147-9E23-4810-A87C-F1C2A0E0E600}" destId="{D8844388-CBC3-4B20-917C-530A8309711F}" srcOrd="0" destOrd="0" presId="urn:microsoft.com/office/officeart/2005/8/layout/radial4"/>
    <dgm:cxn modelId="{F14C138B-CAA9-45A9-934A-DA9E78D0B2BB}" type="presOf" srcId="{7A26DD85-6C75-4C83-B655-6F658F19C1EC}" destId="{7A2728CA-4314-4427-A817-EBDDF6C3C13E}" srcOrd="0" destOrd="0" presId="urn:microsoft.com/office/officeart/2005/8/layout/radial4"/>
    <dgm:cxn modelId="{D6229E21-4112-4F6F-B269-A853D51BCC5B}" type="presOf" srcId="{10136F09-1110-46C0-84C4-F53295B660AD}" destId="{C2B511CA-5D27-42E3-8FFD-06B1D697F810}" srcOrd="0" destOrd="0" presId="urn:microsoft.com/office/officeart/2005/8/layout/radial4"/>
    <dgm:cxn modelId="{DA8B09A6-2BBE-4121-AE40-11B1CFE73D4B}" type="presOf" srcId="{1FCFE038-BCC4-4737-8F66-7BED9AAC863D}" destId="{4898C15C-562C-419B-B68C-2BE1DF2AF8D0}" srcOrd="0" destOrd="0" presId="urn:microsoft.com/office/officeart/2005/8/layout/radial4"/>
    <dgm:cxn modelId="{F07E90EF-D274-4C59-A8BA-E04A2F786177}" type="presOf" srcId="{09A4325C-94B3-4959-AC91-3E0BA1964C9C}" destId="{D60C3511-9B61-40D8-B230-B52DC5A95CB5}" srcOrd="0" destOrd="0" presId="urn:microsoft.com/office/officeart/2005/8/layout/radial4"/>
    <dgm:cxn modelId="{89018AA3-719D-42B1-A7CE-9D7437AF0284}" srcId="{7A26DD85-6C75-4C83-B655-6F658F19C1EC}" destId="{E44F5B6D-5136-4BDA-B3EA-8821FE723EF8}" srcOrd="0" destOrd="0" parTransId="{691EA31B-D757-4AE7-A65A-1008685C7E62}" sibTransId="{F155A21C-7B17-4B37-9772-99ED254AD805}"/>
    <dgm:cxn modelId="{56E44E4B-5DEE-4CF8-8DD3-E0915D76C0E4}" type="presParOf" srcId="{7A2728CA-4314-4427-A817-EBDDF6C3C13E}" destId="{035A8344-C018-4A98-AE0C-6A020900B423}" srcOrd="0" destOrd="0" presId="urn:microsoft.com/office/officeart/2005/8/layout/radial4"/>
    <dgm:cxn modelId="{238D97F5-2061-4DB1-A3A0-67504823863D}" type="presParOf" srcId="{7A2728CA-4314-4427-A817-EBDDF6C3C13E}" destId="{4898C15C-562C-419B-B68C-2BE1DF2AF8D0}" srcOrd="1" destOrd="0" presId="urn:microsoft.com/office/officeart/2005/8/layout/radial4"/>
    <dgm:cxn modelId="{123D8316-8F15-4A86-A2D9-EEE2A86E977C}" type="presParOf" srcId="{7A2728CA-4314-4427-A817-EBDDF6C3C13E}" destId="{439C6B48-9F0E-4D7A-8BF5-E69841D4BFDB}" srcOrd="2" destOrd="0" presId="urn:microsoft.com/office/officeart/2005/8/layout/radial4"/>
    <dgm:cxn modelId="{65AE8930-9F4E-45F4-B4E1-FCA42C802112}" type="presParOf" srcId="{7A2728CA-4314-4427-A817-EBDDF6C3C13E}" destId="{A84D8428-1423-4E32-BE90-30A64721C0F1}" srcOrd="3" destOrd="0" presId="urn:microsoft.com/office/officeart/2005/8/layout/radial4"/>
    <dgm:cxn modelId="{00F1D1EA-D19A-4FCA-A25F-9FE3C28D4A2F}" type="presParOf" srcId="{7A2728CA-4314-4427-A817-EBDDF6C3C13E}" destId="{3CA66E1E-B9CC-4778-B82A-A341A800B42F}" srcOrd="4" destOrd="0" presId="urn:microsoft.com/office/officeart/2005/8/layout/radial4"/>
    <dgm:cxn modelId="{D1E03532-CD10-4057-AC93-60DEE9C14A56}" type="presParOf" srcId="{7A2728CA-4314-4427-A817-EBDDF6C3C13E}" destId="{28D129B7-7262-47D9-BD2B-A635B241E6D1}" srcOrd="5" destOrd="0" presId="urn:microsoft.com/office/officeart/2005/8/layout/radial4"/>
    <dgm:cxn modelId="{92103B6B-67A2-4B38-B6BD-F47A7AB6E6E2}" type="presParOf" srcId="{7A2728CA-4314-4427-A817-EBDDF6C3C13E}" destId="{D60C3511-9B61-40D8-B230-B52DC5A95CB5}" srcOrd="6" destOrd="0" presId="urn:microsoft.com/office/officeart/2005/8/layout/radial4"/>
    <dgm:cxn modelId="{C022DC2E-DDE9-45F3-969A-49B8108918F7}" type="presParOf" srcId="{7A2728CA-4314-4427-A817-EBDDF6C3C13E}" destId="{C2B511CA-5D27-42E3-8FFD-06B1D697F810}" srcOrd="7" destOrd="0" presId="urn:microsoft.com/office/officeart/2005/8/layout/radial4"/>
    <dgm:cxn modelId="{0261C117-1352-4BAE-B20F-B46583A79A5B}" type="presParOf" srcId="{7A2728CA-4314-4427-A817-EBDDF6C3C13E}" destId="{D8844388-CBC3-4B20-917C-530A8309711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559BDB-8585-467F-8832-58C8FA950C48}" type="doc">
      <dgm:prSet loTypeId="urn:microsoft.com/office/officeart/2005/8/layout/cycle8" loCatId="cycle" qsTypeId="urn:microsoft.com/office/officeart/2005/8/quickstyle/simple4" qsCatId="simple" csTypeId="urn:microsoft.com/office/officeart/2005/8/colors/colorful1" csCatId="colorful" phldr="1"/>
      <dgm:spPr/>
    </dgm:pt>
    <dgm:pt modelId="{2259CD47-7151-4EF8-93B0-A0EB6F48B8EB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Build</a:t>
          </a:r>
          <a:endParaRPr lang="en-US" b="1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47A6B6-AA8E-40BE-BDB5-BB621C83C70B}" type="parTrans" cxnId="{F94E7809-56FD-4C0A-BEB0-89DA40E888C4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B2DF3-5FC8-49FC-8EEC-09289DE0CDFB}" type="sibTrans" cxnId="{F94E7809-56FD-4C0A-BEB0-89DA40E888C4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92FA8-DAF9-40FB-8C1C-A97ED1A15BC1}">
      <dgm:prSet phldrT="[Text]"/>
      <dgm:spPr>
        <a:gradFill flip="none" rotWithShape="1">
          <a:gsLst>
            <a:gs pos="0">
              <a:schemeClr val="accent3">
                <a:lumMod val="67000"/>
              </a:schemeClr>
            </a:gs>
            <a:gs pos="100000">
              <a:schemeClr val="accent3">
                <a:lumMod val="97000"/>
                <a:lumOff val="3000"/>
              </a:schemeClr>
            </a:gs>
          </a:gsLst>
          <a:lin ang="16200000" scaled="1"/>
          <a:tileRect/>
        </a:gra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Implement</a:t>
          </a:r>
          <a:endParaRPr lang="en-US" b="1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DAAA1D-67E5-4C30-9345-A1A82552B94F}" type="parTrans" cxnId="{F31F63F9-6AB7-4E41-9710-69400C93BABC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D4581-C3BD-4210-94FA-6358C2FEFC8B}" type="sibTrans" cxnId="{F31F63F9-6AB7-4E41-9710-69400C93BABC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217526-C8D7-497B-9162-468A062EA865}">
      <dgm:prSet phldrT="[Text]"/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Learn</a:t>
          </a:r>
          <a:endParaRPr lang="en-US" b="1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B163FE-42CB-4299-872E-339ABC09BCB7}" type="parTrans" cxnId="{4F419436-AF63-47BB-B2DE-E4D915C6621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67D526-0D90-4CC6-B234-C9F116276659}" type="sibTrans" cxnId="{4F419436-AF63-47BB-B2DE-E4D915C6621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EA74B2-0E5A-48D8-A6D6-28481443C56D}" type="pres">
      <dgm:prSet presAssocID="{F8559BDB-8585-467F-8832-58C8FA950C48}" presName="compositeShape" presStyleCnt="0">
        <dgm:presLayoutVars>
          <dgm:chMax val="7"/>
          <dgm:dir/>
          <dgm:resizeHandles val="exact"/>
        </dgm:presLayoutVars>
      </dgm:prSet>
      <dgm:spPr/>
    </dgm:pt>
    <dgm:pt modelId="{03944BD5-55A4-44DB-AA91-EC0ED90E4C8E}" type="pres">
      <dgm:prSet presAssocID="{F8559BDB-8585-467F-8832-58C8FA950C48}" presName="wedge1" presStyleLbl="node1" presStyleIdx="0" presStyleCnt="3"/>
      <dgm:spPr/>
      <dgm:t>
        <a:bodyPr/>
        <a:lstStyle/>
        <a:p>
          <a:endParaRPr lang="en-US"/>
        </a:p>
      </dgm:t>
    </dgm:pt>
    <dgm:pt modelId="{0D1A471C-1B66-4C6A-AEBF-A85E2D1D36CE}" type="pres">
      <dgm:prSet presAssocID="{F8559BDB-8585-467F-8832-58C8FA950C48}" presName="dummy1a" presStyleCnt="0"/>
      <dgm:spPr/>
    </dgm:pt>
    <dgm:pt modelId="{7FC4BD34-C126-44F4-B23D-802C19533545}" type="pres">
      <dgm:prSet presAssocID="{F8559BDB-8585-467F-8832-58C8FA950C48}" presName="dummy1b" presStyleCnt="0"/>
      <dgm:spPr/>
    </dgm:pt>
    <dgm:pt modelId="{571C92E6-199E-4A04-B723-7F99C7A454CF}" type="pres">
      <dgm:prSet presAssocID="{F8559BDB-8585-467F-8832-58C8FA950C4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021B4-67FB-448B-8694-2E06B3614A3A}" type="pres">
      <dgm:prSet presAssocID="{F8559BDB-8585-467F-8832-58C8FA950C48}" presName="wedge2" presStyleLbl="node1" presStyleIdx="1" presStyleCnt="3"/>
      <dgm:spPr/>
      <dgm:t>
        <a:bodyPr/>
        <a:lstStyle/>
        <a:p>
          <a:endParaRPr lang="en-US"/>
        </a:p>
      </dgm:t>
    </dgm:pt>
    <dgm:pt modelId="{3D5BAAD2-A93A-45E3-92E7-B9A1C29277AE}" type="pres">
      <dgm:prSet presAssocID="{F8559BDB-8585-467F-8832-58C8FA950C48}" presName="dummy2a" presStyleCnt="0"/>
      <dgm:spPr/>
    </dgm:pt>
    <dgm:pt modelId="{31E8081B-B867-4B82-BA70-5A2986506E86}" type="pres">
      <dgm:prSet presAssocID="{F8559BDB-8585-467F-8832-58C8FA950C48}" presName="dummy2b" presStyleCnt="0"/>
      <dgm:spPr/>
    </dgm:pt>
    <dgm:pt modelId="{0ED366C8-6CCA-4CCC-AE97-CADC96F8F935}" type="pres">
      <dgm:prSet presAssocID="{F8559BDB-8585-467F-8832-58C8FA950C4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011EA-6A6E-4A72-BBC7-EB3CD242802E}" type="pres">
      <dgm:prSet presAssocID="{F8559BDB-8585-467F-8832-58C8FA950C48}" presName="wedge3" presStyleLbl="node1" presStyleIdx="2" presStyleCnt="3"/>
      <dgm:spPr/>
      <dgm:t>
        <a:bodyPr/>
        <a:lstStyle/>
        <a:p>
          <a:endParaRPr lang="en-US"/>
        </a:p>
      </dgm:t>
    </dgm:pt>
    <dgm:pt modelId="{A0F2EFFC-4694-4E58-94DB-1F4EC25F4DDC}" type="pres">
      <dgm:prSet presAssocID="{F8559BDB-8585-467F-8832-58C8FA950C48}" presName="dummy3a" presStyleCnt="0"/>
      <dgm:spPr/>
    </dgm:pt>
    <dgm:pt modelId="{EA3C01C2-7109-4D42-8B57-1EE34EBEF061}" type="pres">
      <dgm:prSet presAssocID="{F8559BDB-8585-467F-8832-58C8FA950C48}" presName="dummy3b" presStyleCnt="0"/>
      <dgm:spPr/>
    </dgm:pt>
    <dgm:pt modelId="{498452F5-3FAB-4418-8E44-14E49A0600D7}" type="pres">
      <dgm:prSet presAssocID="{F8559BDB-8585-467F-8832-58C8FA950C4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4A388-C0BC-42F7-A13B-4914E0716A42}" type="pres">
      <dgm:prSet presAssocID="{BFAB2DF3-5FC8-49FC-8EEC-09289DE0CDFB}" presName="arrowWedge1" presStyleLbl="fgSibTrans2D1" presStyleIdx="0" presStyleCnt="3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2">
              <a:lumMod val="75000"/>
            </a:schemeClr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gm:spPr>
    </dgm:pt>
    <dgm:pt modelId="{FDE07E24-2F0E-48E5-B9B5-775C68EDD1D5}" type="pres">
      <dgm:prSet presAssocID="{C34D4581-C3BD-4210-94FA-6358C2FEFC8B}" presName="arrowWedge2" presStyleLbl="fgSibTrans2D1" presStyleIdx="1" presStyleCnt="3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3">
              <a:lumMod val="75000"/>
            </a:schemeClr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gm:spPr>
    </dgm:pt>
    <dgm:pt modelId="{213D9363-7237-4437-A8A8-C9199958D710}" type="pres">
      <dgm:prSet presAssocID="{5167D526-0D90-4CC6-B234-C9F116276659}" presName="arrowWedge3" presStyleLbl="fgSibTrans2D1" presStyleIdx="2" presStyleCnt="3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1"/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gm:spPr>
    </dgm:pt>
  </dgm:ptLst>
  <dgm:cxnLst>
    <dgm:cxn modelId="{53EAAFD7-9C1C-461E-BF3A-1B941278DCF6}" type="presOf" srcId="{2259CD47-7151-4EF8-93B0-A0EB6F48B8EB}" destId="{571C92E6-199E-4A04-B723-7F99C7A454CF}" srcOrd="1" destOrd="0" presId="urn:microsoft.com/office/officeart/2005/8/layout/cycle8"/>
    <dgm:cxn modelId="{48BA1496-8044-487D-870E-7704F5C14560}" type="presOf" srcId="{DC217526-C8D7-497B-9162-468A062EA865}" destId="{498452F5-3FAB-4418-8E44-14E49A0600D7}" srcOrd="1" destOrd="0" presId="urn:microsoft.com/office/officeart/2005/8/layout/cycle8"/>
    <dgm:cxn modelId="{F94E7809-56FD-4C0A-BEB0-89DA40E888C4}" srcId="{F8559BDB-8585-467F-8832-58C8FA950C48}" destId="{2259CD47-7151-4EF8-93B0-A0EB6F48B8EB}" srcOrd="0" destOrd="0" parTransId="{A747A6B6-AA8E-40BE-BDB5-BB621C83C70B}" sibTransId="{BFAB2DF3-5FC8-49FC-8EEC-09289DE0CDFB}"/>
    <dgm:cxn modelId="{BE85FA5D-4F75-4935-8582-275AFC5B94C2}" type="presOf" srcId="{F8559BDB-8585-467F-8832-58C8FA950C48}" destId="{C5EA74B2-0E5A-48D8-A6D6-28481443C56D}" srcOrd="0" destOrd="0" presId="urn:microsoft.com/office/officeart/2005/8/layout/cycle8"/>
    <dgm:cxn modelId="{4F419436-AF63-47BB-B2DE-E4D915C6621A}" srcId="{F8559BDB-8585-467F-8832-58C8FA950C48}" destId="{DC217526-C8D7-497B-9162-468A062EA865}" srcOrd="2" destOrd="0" parTransId="{7FB163FE-42CB-4299-872E-339ABC09BCB7}" sibTransId="{5167D526-0D90-4CC6-B234-C9F116276659}"/>
    <dgm:cxn modelId="{362294C2-FCE7-4995-A910-985FD0FDDB52}" type="presOf" srcId="{2259CD47-7151-4EF8-93B0-A0EB6F48B8EB}" destId="{03944BD5-55A4-44DB-AA91-EC0ED90E4C8E}" srcOrd="0" destOrd="0" presId="urn:microsoft.com/office/officeart/2005/8/layout/cycle8"/>
    <dgm:cxn modelId="{F31F63F9-6AB7-4E41-9710-69400C93BABC}" srcId="{F8559BDB-8585-467F-8832-58C8FA950C48}" destId="{09592FA8-DAF9-40FB-8C1C-A97ED1A15BC1}" srcOrd="1" destOrd="0" parTransId="{A8DAAA1D-67E5-4C30-9345-A1A82552B94F}" sibTransId="{C34D4581-C3BD-4210-94FA-6358C2FEFC8B}"/>
    <dgm:cxn modelId="{9D13B39D-9DDF-4CDE-A662-B6E8A4874E1F}" type="presOf" srcId="{DC217526-C8D7-497B-9162-468A062EA865}" destId="{C06011EA-6A6E-4A72-BBC7-EB3CD242802E}" srcOrd="0" destOrd="0" presId="urn:microsoft.com/office/officeart/2005/8/layout/cycle8"/>
    <dgm:cxn modelId="{BA2D8CFD-ACBF-40B1-BEC6-638E9E551CEE}" type="presOf" srcId="{09592FA8-DAF9-40FB-8C1C-A97ED1A15BC1}" destId="{0ED366C8-6CCA-4CCC-AE97-CADC96F8F935}" srcOrd="1" destOrd="0" presId="urn:microsoft.com/office/officeart/2005/8/layout/cycle8"/>
    <dgm:cxn modelId="{CC65D410-6C94-4493-8D65-E583073E4567}" type="presOf" srcId="{09592FA8-DAF9-40FB-8C1C-A97ED1A15BC1}" destId="{109021B4-67FB-448B-8694-2E06B3614A3A}" srcOrd="0" destOrd="0" presId="urn:microsoft.com/office/officeart/2005/8/layout/cycle8"/>
    <dgm:cxn modelId="{310F6889-49C5-4664-BE27-82DBC74ACB26}" type="presParOf" srcId="{C5EA74B2-0E5A-48D8-A6D6-28481443C56D}" destId="{03944BD5-55A4-44DB-AA91-EC0ED90E4C8E}" srcOrd="0" destOrd="0" presId="urn:microsoft.com/office/officeart/2005/8/layout/cycle8"/>
    <dgm:cxn modelId="{76AB5AC6-413F-4938-8EE6-107A3DAAE29B}" type="presParOf" srcId="{C5EA74B2-0E5A-48D8-A6D6-28481443C56D}" destId="{0D1A471C-1B66-4C6A-AEBF-A85E2D1D36CE}" srcOrd="1" destOrd="0" presId="urn:microsoft.com/office/officeart/2005/8/layout/cycle8"/>
    <dgm:cxn modelId="{2E813107-5ACB-48D5-BC33-FCD93CBD013E}" type="presParOf" srcId="{C5EA74B2-0E5A-48D8-A6D6-28481443C56D}" destId="{7FC4BD34-C126-44F4-B23D-802C19533545}" srcOrd="2" destOrd="0" presId="urn:microsoft.com/office/officeart/2005/8/layout/cycle8"/>
    <dgm:cxn modelId="{F1697D82-4F68-4EA4-8483-9211048CA478}" type="presParOf" srcId="{C5EA74B2-0E5A-48D8-A6D6-28481443C56D}" destId="{571C92E6-199E-4A04-B723-7F99C7A454CF}" srcOrd="3" destOrd="0" presId="urn:microsoft.com/office/officeart/2005/8/layout/cycle8"/>
    <dgm:cxn modelId="{E9626D01-A837-4A0E-8072-313206C8C2C5}" type="presParOf" srcId="{C5EA74B2-0E5A-48D8-A6D6-28481443C56D}" destId="{109021B4-67FB-448B-8694-2E06B3614A3A}" srcOrd="4" destOrd="0" presId="urn:microsoft.com/office/officeart/2005/8/layout/cycle8"/>
    <dgm:cxn modelId="{E50E79ED-A548-48A3-8937-3FA982C96BDD}" type="presParOf" srcId="{C5EA74B2-0E5A-48D8-A6D6-28481443C56D}" destId="{3D5BAAD2-A93A-45E3-92E7-B9A1C29277AE}" srcOrd="5" destOrd="0" presId="urn:microsoft.com/office/officeart/2005/8/layout/cycle8"/>
    <dgm:cxn modelId="{186BAEAB-7684-481C-828D-24535A7E95A8}" type="presParOf" srcId="{C5EA74B2-0E5A-48D8-A6D6-28481443C56D}" destId="{31E8081B-B867-4B82-BA70-5A2986506E86}" srcOrd="6" destOrd="0" presId="urn:microsoft.com/office/officeart/2005/8/layout/cycle8"/>
    <dgm:cxn modelId="{F548D210-1F50-4A62-8FE5-42979D3F82C3}" type="presParOf" srcId="{C5EA74B2-0E5A-48D8-A6D6-28481443C56D}" destId="{0ED366C8-6CCA-4CCC-AE97-CADC96F8F935}" srcOrd="7" destOrd="0" presId="urn:microsoft.com/office/officeart/2005/8/layout/cycle8"/>
    <dgm:cxn modelId="{921B68E9-3D3C-4A57-837F-24E8FAC6C75D}" type="presParOf" srcId="{C5EA74B2-0E5A-48D8-A6D6-28481443C56D}" destId="{C06011EA-6A6E-4A72-BBC7-EB3CD242802E}" srcOrd="8" destOrd="0" presId="urn:microsoft.com/office/officeart/2005/8/layout/cycle8"/>
    <dgm:cxn modelId="{41A4460F-36CF-4095-B652-6D66B4A395F5}" type="presParOf" srcId="{C5EA74B2-0E5A-48D8-A6D6-28481443C56D}" destId="{A0F2EFFC-4694-4E58-94DB-1F4EC25F4DDC}" srcOrd="9" destOrd="0" presId="urn:microsoft.com/office/officeart/2005/8/layout/cycle8"/>
    <dgm:cxn modelId="{A326C228-FEF5-42A7-AC53-14A515F97647}" type="presParOf" srcId="{C5EA74B2-0E5A-48D8-A6D6-28481443C56D}" destId="{EA3C01C2-7109-4D42-8B57-1EE34EBEF061}" srcOrd="10" destOrd="0" presId="urn:microsoft.com/office/officeart/2005/8/layout/cycle8"/>
    <dgm:cxn modelId="{C6B757AC-53B5-45B6-8536-C88BA2570B7B}" type="presParOf" srcId="{C5EA74B2-0E5A-48D8-A6D6-28481443C56D}" destId="{498452F5-3FAB-4418-8E44-14E49A0600D7}" srcOrd="11" destOrd="0" presId="urn:microsoft.com/office/officeart/2005/8/layout/cycle8"/>
    <dgm:cxn modelId="{D9B51BDB-7739-4DEC-ABC1-EAE2DDC83FFC}" type="presParOf" srcId="{C5EA74B2-0E5A-48D8-A6D6-28481443C56D}" destId="{8444A388-C0BC-42F7-A13B-4914E0716A42}" srcOrd="12" destOrd="0" presId="urn:microsoft.com/office/officeart/2005/8/layout/cycle8"/>
    <dgm:cxn modelId="{184F7AD4-65A0-4ADA-8BF0-6052E124CD10}" type="presParOf" srcId="{C5EA74B2-0E5A-48D8-A6D6-28481443C56D}" destId="{FDE07E24-2F0E-48E5-B9B5-775C68EDD1D5}" srcOrd="13" destOrd="0" presId="urn:microsoft.com/office/officeart/2005/8/layout/cycle8"/>
    <dgm:cxn modelId="{8641D7E1-A3BE-4A37-B2CC-D3C257841691}" type="presParOf" srcId="{C5EA74B2-0E5A-48D8-A6D6-28481443C56D}" destId="{213D9363-7237-4437-A8A8-C9199958D71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A8344-C018-4A98-AE0C-6A020900B423}">
      <dsp:nvSpPr>
        <dsp:cNvPr id="0" name=""/>
        <dsp:cNvSpPr/>
      </dsp:nvSpPr>
      <dsp:spPr>
        <a:xfrm>
          <a:off x="3010991" y="2821799"/>
          <a:ext cx="2468872" cy="2468872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3372549" y="3183357"/>
        <a:ext cx="1745756" cy="1745756"/>
      </dsp:txXfrm>
    </dsp:sp>
    <dsp:sp modelId="{4898C15C-562C-419B-B68C-2BE1DF2AF8D0}">
      <dsp:nvSpPr>
        <dsp:cNvPr id="0" name=""/>
        <dsp:cNvSpPr/>
      </dsp:nvSpPr>
      <dsp:spPr>
        <a:xfrm rot="11700000">
          <a:off x="1057664" y="3132643"/>
          <a:ext cx="1920156" cy="6533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9C6B48-9F0E-4D7A-8BF5-E69841D4BFDB}">
      <dsp:nvSpPr>
        <dsp:cNvPr id="0" name=""/>
        <dsp:cNvSpPr/>
      </dsp:nvSpPr>
      <dsp:spPr>
        <a:xfrm>
          <a:off x="1426" y="2339680"/>
          <a:ext cx="2177904" cy="1742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an integral partner on workforce boards and in workforce planning</a:t>
          </a:r>
          <a:endParaRPr lang="en-US" sz="22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2457" y="2390711"/>
        <a:ext cx="2075842" cy="1640261"/>
      </dsp:txXfrm>
    </dsp:sp>
    <dsp:sp modelId="{A84D8428-1423-4E32-BE90-30A64721C0F1}">
      <dsp:nvSpPr>
        <dsp:cNvPr id="0" name=""/>
        <dsp:cNvSpPr/>
      </dsp:nvSpPr>
      <dsp:spPr>
        <a:xfrm rot="14700000">
          <a:off x="2310678" y="1639359"/>
          <a:ext cx="1920156" cy="6533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A66E1E-B9CC-4778-B82A-A341A800B42F}">
      <dsp:nvSpPr>
        <dsp:cNvPr id="0" name=""/>
        <dsp:cNvSpPr/>
      </dsp:nvSpPr>
      <dsp:spPr>
        <a:xfrm>
          <a:off x="1776057" y="224757"/>
          <a:ext cx="2177904" cy="1742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key element in business engagement and industry sector strategies</a:t>
          </a:r>
          <a:endParaRPr lang="en-US" sz="22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1827088" y="275788"/>
        <a:ext cx="2075842" cy="1640261"/>
      </dsp:txXfrm>
    </dsp:sp>
    <dsp:sp modelId="{28D129B7-7262-47D9-BD2B-A635B241E6D1}">
      <dsp:nvSpPr>
        <dsp:cNvPr id="0" name=""/>
        <dsp:cNvSpPr/>
      </dsp:nvSpPr>
      <dsp:spPr>
        <a:xfrm rot="17700000">
          <a:off x="4260021" y="1639359"/>
          <a:ext cx="1920156" cy="6533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0C3511-9B61-40D8-B230-B52DC5A95CB5}">
      <dsp:nvSpPr>
        <dsp:cNvPr id="0" name=""/>
        <dsp:cNvSpPr/>
      </dsp:nvSpPr>
      <dsp:spPr>
        <a:xfrm>
          <a:off x="4536893" y="224757"/>
          <a:ext cx="2177904" cy="1742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proven work-based learning model for job seekers</a:t>
          </a:r>
        </a:p>
      </dsp:txBody>
      <dsp:txXfrm>
        <a:off x="4587924" y="275788"/>
        <a:ext cx="2075842" cy="1640261"/>
      </dsp:txXfrm>
    </dsp:sp>
    <dsp:sp modelId="{C2B511CA-5D27-42E3-8FFD-06B1D697F810}">
      <dsp:nvSpPr>
        <dsp:cNvPr id="0" name=""/>
        <dsp:cNvSpPr/>
      </dsp:nvSpPr>
      <dsp:spPr>
        <a:xfrm rot="20700000">
          <a:off x="5513035" y="3132643"/>
          <a:ext cx="1920156" cy="6533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44388-CBC3-4B20-917C-530A8309711F}">
      <dsp:nvSpPr>
        <dsp:cNvPr id="0" name=""/>
        <dsp:cNvSpPr/>
      </dsp:nvSpPr>
      <dsp:spPr>
        <a:xfrm>
          <a:off x="6311525" y="2339680"/>
          <a:ext cx="2177904" cy="1742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 strategy for increasing outcomes on performance measures</a:t>
          </a:r>
          <a:endParaRPr lang="en-US" sz="22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6362556" y="2390711"/>
        <a:ext cx="2075842" cy="1640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44BD5-55A4-44DB-AA91-EC0ED90E4C8E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Build</a:t>
          </a:r>
          <a:endParaRPr lang="en-US" sz="2700" b="1" kern="1200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0560" y="987551"/>
        <a:ext cx="1219200" cy="1016000"/>
      </dsp:txXfrm>
    </dsp:sp>
    <dsp:sp modelId="{109021B4-67FB-448B-8694-2E06B3614A3A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flip="none" rotWithShape="1">
          <a:gsLst>
            <a:gs pos="0">
              <a:schemeClr val="accent3">
                <a:lumMod val="67000"/>
              </a:schemeClr>
            </a:gs>
            <a:gs pos="100000">
              <a:schemeClr val="accent3">
                <a:lumMod val="97000"/>
                <a:lumOff val="3000"/>
              </a:schemeClr>
            </a:gs>
          </a:gsLst>
          <a:lin ang="16200000" scaled="1"/>
          <a:tileRect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Implement</a:t>
          </a:r>
          <a:endParaRPr lang="en-US" sz="2700" b="1" kern="1200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3920" y="2600960"/>
        <a:ext cx="1828800" cy="894080"/>
      </dsp:txXfrm>
    </dsp:sp>
    <dsp:sp modelId="{C06011EA-6A6E-4A72-BBC7-EB3CD242802E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effectLst>
                <a:outerShdw blurRad="114300" dist="381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Learn</a:t>
          </a:r>
          <a:endParaRPr lang="en-US" sz="2700" b="1" kern="1200" dirty="0">
            <a:effectLst>
              <a:outerShdw blurRad="114300" dist="38100" dir="2700000" algn="tl" rotWithShape="0">
                <a:prstClr val="black">
                  <a:alpha val="7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6240" y="987551"/>
        <a:ext cx="1219200" cy="1016000"/>
      </dsp:txXfrm>
    </dsp:sp>
    <dsp:sp modelId="{8444A388-C0BC-42F7-A13B-4914E0716A42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2">
              <a:lumMod val="75000"/>
            </a:schemeClr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07E24-2F0E-48E5-B9B5-775C68EDD1D5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3">
              <a:lumMod val="75000"/>
            </a:schemeClr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3D9363-7237-4437-A8A8-C9199958D710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accent1"/>
          </a:solidFill>
        </a:ln>
        <a:effectLst>
          <a:outerShdw blurRad="165100" dist="38100" dir="2700000" sx="97000" sy="97000" algn="tl" rotWithShape="0">
            <a:prstClr val="black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25400">
          <a:bevelT w="88900" h="25400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E0071-00F4-4E10-9D54-AF8D99A8A3A0}" type="datetimeFigureOut">
              <a:rPr lang="en-US" smtClean="0"/>
              <a:pPr/>
              <a:t>10/26/2015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C97589-81B3-48A3-8226-3514F3374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6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4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0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02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34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52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88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2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47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1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08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8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20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48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37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24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84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00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47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79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2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10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92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120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87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74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84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64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38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08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8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 fontAlgn="base">
              <a:spcBef>
                <a:spcPts val="1223"/>
              </a:spcBef>
              <a:spcAft>
                <a:spcPts val="1223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7C7D1-5180-4A32-842C-629759533C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0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9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23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11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5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80854"/>
            <a:ext cx="9144000" cy="24195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5924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67288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Welcome</a:t>
            </a:r>
            <a:r>
              <a:rPr lang="en-US" sz="2000" b="1" baseline="0" dirty="0" smtClean="0">
                <a:solidFill>
                  <a:schemeClr val="bg1"/>
                </a:solidFill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</a:rPr>
              <a:t>Workforce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0" dirty="0" smtClean="0">
                <a:solidFill>
                  <a:schemeClr val="bg1"/>
                </a:solidFill>
              </a:rPr>
              <a:t> One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45473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2124740" y="4556760"/>
            <a:ext cx="2218660" cy="501112"/>
            <a:chOff x="2124740" y="4561840"/>
            <a:chExt cx="2218660" cy="501112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kern="800" spc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U.S. Department</a:t>
              </a:r>
              <a:r>
                <a:rPr lang="en-US" sz="900" b="1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of Labor</a:t>
              </a:r>
            </a:p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b="0" i="1" kern="800" spc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740" y="4561840"/>
              <a:ext cx="501112" cy="501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" y="2869408"/>
            <a:ext cx="89916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7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25355" y="6416675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4" descr="MW-re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2900" y="6096000"/>
            <a:ext cx="8763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m_DESC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37400" y="5978525"/>
            <a:ext cx="1625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31" y="6124086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34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0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9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1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1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6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-16933" y="-8467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32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6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i="0" u="none" kern="1200" cap="none" spc="0">
          <a:ln w="12700">
            <a:noFill/>
            <a:prstDash val="solid"/>
          </a:ln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b="0" i="0" u="none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dol.gov/apprenticeship/toolkit.htm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pprenticeship/toolkit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dol.gov/apprenticeship/toolkit/learn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pprenticeship/toolkit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dol.gov/apprenticeship/toolkit/models-build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pprenticeship/toolkit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dol.gov/apprenticeship/toolkit/implement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pprenticeship/toolkit.htm#model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l.gov/apprenticeship/toolkit.htm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pprenticeship/toolkit.h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OA.Administrator@dol.gov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eshire.Chad@dol.go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workforce3on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1676400"/>
          </a:xfrm>
        </p:spPr>
        <p:txBody>
          <a:bodyPr/>
          <a:lstStyle/>
          <a:p>
            <a:r>
              <a:rPr lang="en-US" sz="4000" i="1" dirty="0" smtClean="0"/>
              <a:t>ApprenticeshipUSA Toolkit: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/>
              <a:t> </a:t>
            </a:r>
            <a:r>
              <a:rPr lang="en-US" sz="2600" dirty="0" smtClean="0"/>
              <a:t> A New </a:t>
            </a:r>
            <a:r>
              <a:rPr lang="en-US" sz="2600" dirty="0"/>
              <a:t>Tool to Advance Apprenticeship Under WIOA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4528458"/>
            <a:ext cx="4953000" cy="190500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Webinar Date: </a:t>
            </a: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October 26, 2015</a:t>
            </a:r>
          </a:p>
          <a:p>
            <a:pPr algn="l">
              <a:spcBef>
                <a:spcPts val="300"/>
              </a:spcBef>
            </a:pP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Presented </a:t>
            </a:r>
            <a:r>
              <a:rPr lang="en-US" sz="1800" i="1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b</a:t>
            </a: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y:</a:t>
            </a:r>
          </a:p>
          <a:p>
            <a:pPr algn="l"/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Office of Apprenticeship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U.S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.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Department of Labor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Employment 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and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Training Administration </a:t>
            </a:r>
            <a:endParaRPr lang="en-US" sz="1600" dirty="0">
              <a:ln w="17780" cmpd="sng">
                <a:noFill/>
                <a:prstDash val="solid"/>
                <a:miter lim="800000"/>
              </a:ln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Polling Question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081278"/>
            <a:ext cx="678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What’s Apprenticeship?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Isn’t Apprenticeship just about construction?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know some but I’m still learning.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I’m actively involved with an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Apprenticeship program.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1371599"/>
            <a:ext cx="8686800" cy="1174790"/>
          </a:xfrm>
          <a:prstGeom prst="roundRect">
            <a:avLst/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900" b="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100000">
                      <a:schemeClr val="accent6">
                        <a:lumMod val="97000"/>
                        <a:lumOff val="3000"/>
                      </a:schemeClr>
                    </a:gs>
                  </a:gsLst>
                  <a:lin ang="16200000" scaled="1"/>
                </a:gradFill>
                <a:latin typeface="Arial" pitchFamily="34" charset="0"/>
                <a:cs typeface="Arial" pitchFamily="34" charset="0"/>
              </a:rPr>
              <a:t>How familiar are you with Apprenticeship?</a:t>
            </a:r>
          </a:p>
          <a:p>
            <a:pPr lvl="0">
              <a:spcBef>
                <a:spcPts val="1200"/>
              </a:spcBef>
            </a:pPr>
            <a:r>
              <a:rPr lang="en-US" sz="24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Choose the answer that best reflects you (or your group</a:t>
            </a:r>
            <a:r>
              <a:rPr lang="en-US" sz="2400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):</a:t>
            </a:r>
            <a:endParaRPr lang="en-US" sz="24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174">
            <a:off x="6486980" y="3705157"/>
            <a:ext cx="2783333" cy="260926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81000" y="2028825"/>
            <a:ext cx="8305800" cy="0"/>
          </a:xfrm>
          <a:prstGeom prst="line">
            <a:avLst/>
          </a:prstGeom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174">
            <a:off x="6486980" y="3705157"/>
            <a:ext cx="2783333" cy="2609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Polling Question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047" y="2844492"/>
            <a:ext cx="863315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Understanding/explaining the Apprenticeship model and benefits 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Engaging with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employers and industry groups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Understanding how to leverage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WIOA and other funds for 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Apprenticeship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Knowing how to set up an Apprenticeship program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Understanding how to account for Apprenticeship in                      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erformance outcomes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Other (please write in chat)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" y="1371599"/>
            <a:ext cx="8686800" cy="1174790"/>
          </a:xfrm>
          <a:prstGeom prst="roundRect">
            <a:avLst/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00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100000">
                      <a:schemeClr val="accent6">
                        <a:lumMod val="97000"/>
                        <a:lumOff val="3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What are your challenges with Apprenticeship?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Check all that apply:</a:t>
            </a:r>
            <a:endParaRPr lang="en-US" sz="28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2028825"/>
            <a:ext cx="8305800" cy="0"/>
          </a:xfrm>
          <a:prstGeom prst="line">
            <a:avLst/>
          </a:prstGeom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9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Toolkit Overview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471475"/>
            <a:ext cx="8229600" cy="1154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</a:t>
            </a:r>
            <a:r>
              <a:rPr lang="en-US" sz="4000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USA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Toolkit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www.dol.gov/apprenticeship/toolkit.htm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132832472"/>
              </p:ext>
            </p:extLst>
          </p:nvPr>
        </p:nvGraphicFramePr>
        <p:xfrm>
          <a:off x="3933788" y="23662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3234818"/>
            <a:ext cx="4533900" cy="24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comprehensive set of tools and resources for the public workforce system and partners to launch or expand apprenticeship strategies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Learn</a:t>
            </a:r>
            <a:r>
              <a:rPr lang="en-US" sz="3700" dirty="0" smtClean="0"/>
              <a:t> About Apprenticeship…</a:t>
            </a:r>
            <a:endParaRPr lang="en-US" sz="37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798637"/>
            <a:ext cx="37338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sz="2600" dirty="0"/>
              <a:t>Online training to learn about the Apprenticeship model</a:t>
            </a:r>
          </a:p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sz="2600" dirty="0"/>
              <a:t>Information on WIOA and Apprenticeship</a:t>
            </a:r>
          </a:p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sz="2600" dirty="0"/>
              <a:t>Answers to frequently asked </a:t>
            </a:r>
            <a:r>
              <a:rPr lang="en-US" sz="2600" dirty="0" smtClean="0"/>
              <a:t>questions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5961091"/>
            <a:ext cx="4700751" cy="82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Franklin Gothic Medium" panose="020B0603020102020204" pitchFamily="34" charset="0"/>
              </a:rPr>
              <a:t>Apprenticeship</a:t>
            </a:r>
            <a:r>
              <a:rPr lang="en-US" sz="20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USA</a:t>
            </a:r>
            <a:r>
              <a:rPr lang="en-US" sz="2000" b="1" dirty="0" smtClean="0">
                <a:latin typeface="Franklin Gothic Medium" panose="020B0603020102020204" pitchFamily="34" charset="0"/>
              </a:rPr>
              <a:t> </a:t>
            </a:r>
            <a:r>
              <a:rPr lang="en-US" sz="2000" dirty="0" smtClean="0">
                <a:latin typeface="Franklin Gothic Medium" panose="020B0603020102020204" pitchFamily="34" charset="0"/>
              </a:rPr>
              <a:t>Toolkit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www.dol.gov/apprenticeship/toolkit.htm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695450"/>
            <a:ext cx="4614042" cy="359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3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Build</a:t>
            </a:r>
            <a:r>
              <a:rPr lang="en-US" sz="3700" dirty="0" smtClean="0"/>
              <a:t> Apprenticeship Partnerships…</a:t>
            </a:r>
            <a:endParaRPr lang="en-US" sz="37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493837"/>
            <a:ext cx="4038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2400" dirty="0"/>
              <a:t>Tool to assess opportunities, identify partners, plan apprenticeship strategies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2400" dirty="0"/>
              <a:t>Links to identify apprenticeship partners 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2400" dirty="0"/>
              <a:t>Federal resources “playbook” for apprenticeship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5961091"/>
            <a:ext cx="4700751" cy="82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Franklin Gothic Medium" panose="020B0603020102020204" pitchFamily="34" charset="0"/>
              </a:rPr>
              <a:t>Apprenticeship</a:t>
            </a:r>
            <a:r>
              <a:rPr lang="en-US" sz="20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USA</a:t>
            </a:r>
            <a:r>
              <a:rPr lang="en-US" sz="2000" b="1" dirty="0" smtClean="0">
                <a:latin typeface="Franklin Gothic Medium" panose="020B0603020102020204" pitchFamily="34" charset="0"/>
              </a:rPr>
              <a:t> </a:t>
            </a:r>
            <a:r>
              <a:rPr lang="en-US" sz="2000" dirty="0" smtClean="0">
                <a:latin typeface="Franklin Gothic Medium" panose="020B0603020102020204" pitchFamily="34" charset="0"/>
              </a:rPr>
              <a:t>Toolkit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www.dol.gov/apprenticeship/toolkit.htm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51788"/>
            <a:ext cx="4216400" cy="4490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3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09593"/>
            <a:ext cx="9144000" cy="17799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19200"/>
            <a:ext cx="9144000" cy="469064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144419"/>
            <a:ext cx="9144000" cy="469064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799" y="1219200"/>
            <a:ext cx="4953001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b="1" dirty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a:rPr>
              <a:t> Business Customers:</a:t>
            </a:r>
          </a:p>
          <a:p>
            <a:pPr marL="731520">
              <a:lnSpc>
                <a:spcPct val="90000"/>
              </a:lnSpc>
            </a:pPr>
            <a:r>
              <a:rPr lang="en-US" sz="2000" dirty="0"/>
              <a:t>Outreach handout to use with employers</a:t>
            </a:r>
          </a:p>
          <a:p>
            <a:pPr marL="731520">
              <a:lnSpc>
                <a:spcPct val="90000"/>
              </a:lnSpc>
            </a:pPr>
            <a:r>
              <a:rPr lang="en-US" sz="2000" dirty="0"/>
              <a:t>Guide for business services staff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z="30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 Job Seeker Customers:</a:t>
            </a:r>
          </a:p>
          <a:p>
            <a:pPr marL="731520">
              <a:lnSpc>
                <a:spcPct val="90000"/>
              </a:lnSpc>
            </a:pPr>
            <a:r>
              <a:rPr lang="en-US" sz="2000" dirty="0"/>
              <a:t>Using WIOA funds for apprenticeship </a:t>
            </a:r>
          </a:p>
          <a:p>
            <a:pPr marL="731520">
              <a:lnSpc>
                <a:spcPct val="90000"/>
              </a:lnSpc>
            </a:pPr>
            <a:r>
              <a:rPr lang="en-US" sz="2000" dirty="0"/>
              <a:t>Integrating apprenticeship into customer flow in One-Stop Centers</a:t>
            </a:r>
          </a:p>
          <a:p>
            <a:pPr marL="731520">
              <a:lnSpc>
                <a:spcPct val="90000"/>
              </a:lnSpc>
            </a:pPr>
            <a:r>
              <a:rPr lang="en-US" sz="2000" dirty="0"/>
              <a:t>Counting apprenticeship in performance outcomes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3700" dirty="0" smtClean="0"/>
              <a:t> Apprenticeship Strategies…</a:t>
            </a:r>
            <a:endParaRPr lang="en-US" sz="3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5961091"/>
            <a:ext cx="4700751" cy="82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Franklin Gothic Medium" panose="020B0603020102020204" pitchFamily="34" charset="0"/>
              </a:rPr>
              <a:t>Apprenticeship</a:t>
            </a:r>
            <a:r>
              <a:rPr lang="en-US" sz="20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USA</a:t>
            </a:r>
            <a:r>
              <a:rPr lang="en-US" sz="2000" b="1" dirty="0" smtClean="0">
                <a:latin typeface="Franklin Gothic Medium" panose="020B0603020102020204" pitchFamily="34" charset="0"/>
              </a:rPr>
              <a:t> </a:t>
            </a:r>
            <a:r>
              <a:rPr lang="en-US" sz="2000" dirty="0" smtClean="0">
                <a:latin typeface="Franklin Gothic Medium" panose="020B0603020102020204" pitchFamily="34" charset="0"/>
              </a:rPr>
              <a:t>Toolkit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www.dol.gov/apprenticeship/toolkit.htm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611" y="1447800"/>
            <a:ext cx="3815989" cy="39934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14300" dist="38100" dir="2700000" algn="tl" rotWithShape="0">
              <a:prstClr val="black">
                <a:alpha val="5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7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45836"/>
            <a:ext cx="9144000" cy="1003272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360" y="170712"/>
            <a:ext cx="8229600" cy="973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Models</a:t>
            </a:r>
            <a:r>
              <a:rPr lang="en-US" sz="4000" b="1" dirty="0" smtClean="0"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of Success</a:t>
            </a:r>
            <a:endParaRPr lang="en-US" sz="36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1346" t="13043" r="17203" b="3260"/>
          <a:stretch/>
        </p:blipFill>
        <p:spPr>
          <a:xfrm>
            <a:off x="3377235" y="2438400"/>
            <a:ext cx="5553693" cy="350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5961091"/>
            <a:ext cx="4700751" cy="82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Franklin Gothic Medium" panose="020B0603020102020204" pitchFamily="34" charset="0"/>
              </a:rPr>
              <a:t>Apprenticeship</a:t>
            </a:r>
            <a:r>
              <a:rPr lang="en-US" sz="20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USA</a:t>
            </a:r>
            <a:r>
              <a:rPr lang="en-US" sz="2000" b="1" dirty="0" smtClean="0">
                <a:latin typeface="Franklin Gothic Medium" panose="020B0603020102020204" pitchFamily="34" charset="0"/>
              </a:rPr>
              <a:t> </a:t>
            </a:r>
            <a:r>
              <a:rPr lang="en-US" sz="2000" dirty="0" smtClean="0">
                <a:latin typeface="Franklin Gothic Medium" panose="020B0603020102020204" pitchFamily="34" charset="0"/>
              </a:rPr>
              <a:t>Toolkit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5"/>
              </a:rPr>
              <a:t>www.dol.gov/apprenticeship/toolkit.htm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Content Placeholder 10"/>
          <p:cNvSpPr>
            <a:spLocks noGrp="1"/>
          </p:cNvSpPr>
          <p:nvPr>
            <p:ph idx="1"/>
          </p:nvPr>
        </p:nvSpPr>
        <p:spPr>
          <a:xfrm>
            <a:off x="304799" y="1244600"/>
            <a:ext cx="7315201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a:rPr>
              <a:t>Stories </a:t>
            </a:r>
            <a:r>
              <a:rPr lang="en-US" b="1" dirty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a:rPr>
              <a:t>of successful apprenticeship programs and </a:t>
            </a:r>
            <a:r>
              <a:rPr lang="en-US" b="1" dirty="0" smtClean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a:rPr>
              <a:t>partnerships</a:t>
            </a:r>
            <a:endParaRPr lang="en-US" sz="2800" b="1" dirty="0" smtClean="0">
              <a:gradFill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</a:endParaRPr>
          </a:p>
          <a:p>
            <a:pPr marL="731520">
              <a:lnSpc>
                <a:spcPct val="90000"/>
              </a:lnSpc>
              <a:spcBef>
                <a:spcPts val="4200"/>
              </a:spcBef>
            </a:pPr>
            <a:r>
              <a:rPr lang="en-US" sz="2400" dirty="0"/>
              <a:t>Videos</a:t>
            </a:r>
          </a:p>
          <a:p>
            <a:pPr marL="731520">
              <a:lnSpc>
                <a:spcPct val="90000"/>
              </a:lnSpc>
              <a:spcBef>
                <a:spcPts val="1800"/>
              </a:spcBef>
            </a:pPr>
            <a:r>
              <a:rPr lang="en-US" sz="2400" dirty="0"/>
              <a:t>Case Studies</a:t>
            </a:r>
          </a:p>
          <a:p>
            <a:pPr marL="731520">
              <a:lnSpc>
                <a:spcPct val="90000"/>
              </a:lnSpc>
              <a:spcBef>
                <a:spcPts val="1800"/>
              </a:spcBef>
            </a:pPr>
            <a:r>
              <a:rPr lang="en-US" sz="2400" dirty="0"/>
              <a:t>Links </a:t>
            </a:r>
            <a:r>
              <a:rPr lang="en-US" sz="2400" dirty="0" smtClean="0"/>
              <a:t>to</a:t>
            </a:r>
            <a:br>
              <a:rPr lang="en-US" sz="2400" dirty="0" smtClean="0"/>
            </a:br>
            <a:r>
              <a:rPr lang="en-US" sz="2400" dirty="0" smtClean="0"/>
              <a:t>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8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758314" y="3310766"/>
            <a:ext cx="3347088" cy="2095643"/>
            <a:chOff x="2167973" y="3774918"/>
            <a:chExt cx="2176681" cy="1330198"/>
          </a:xfrm>
        </p:grpSpPr>
        <p:sp>
          <p:nvSpPr>
            <p:cNvPr id="11" name="Freeform 10"/>
            <p:cNvSpPr/>
            <p:nvPr/>
          </p:nvSpPr>
          <p:spPr>
            <a:xfrm rot="19344504">
              <a:off x="2263367" y="3774918"/>
              <a:ext cx="2081287" cy="39990"/>
            </a:xfrm>
            <a:custGeom>
              <a:avLst/>
              <a:gdLst>
                <a:gd name="connsiteX0" fmla="*/ 0 w 2081287"/>
                <a:gd name="connsiteY0" fmla="*/ 19995 h 39990"/>
                <a:gd name="connsiteX1" fmla="*/ 2081287 w 2081287"/>
                <a:gd name="connsiteY1" fmla="*/ 19995 h 3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1287" h="39990">
                  <a:moveTo>
                    <a:pt x="0" y="19995"/>
                  </a:moveTo>
                  <a:lnTo>
                    <a:pt x="2081287" y="19995"/>
                  </a:ln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3600000" scaled="0"/>
                <a:tileRect/>
              </a:gra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1311" tIns="-32037" rIns="1001311" bIns="-32038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  <p:sp>
          <p:nvSpPr>
            <p:cNvPr id="13" name="Freeform 12"/>
            <p:cNvSpPr/>
            <p:nvPr/>
          </p:nvSpPr>
          <p:spPr>
            <a:xfrm rot="20736429">
              <a:off x="2452708" y="4232842"/>
              <a:ext cx="1702606" cy="39990"/>
            </a:xfrm>
            <a:custGeom>
              <a:avLst/>
              <a:gdLst>
                <a:gd name="connsiteX0" fmla="*/ 0 w 1702606"/>
                <a:gd name="connsiteY0" fmla="*/ 19995 h 39990"/>
                <a:gd name="connsiteX1" fmla="*/ 1702606 w 1702606"/>
                <a:gd name="connsiteY1" fmla="*/ 19995 h 3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06" h="39990">
                  <a:moveTo>
                    <a:pt x="0" y="19995"/>
                  </a:moveTo>
                  <a:lnTo>
                    <a:pt x="1702606" y="19995"/>
                  </a:ln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3600000" scaled="0"/>
                <a:tileRect/>
              </a:gra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1438" tIns="-22570" rIns="821438" bIns="-22571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kern="1200"/>
            </a:p>
          </p:txBody>
        </p:sp>
        <p:sp>
          <p:nvSpPr>
            <p:cNvPr id="15" name="Freeform 14"/>
            <p:cNvSpPr/>
            <p:nvPr/>
          </p:nvSpPr>
          <p:spPr>
            <a:xfrm rot="536447">
              <a:off x="2404870" y="4648434"/>
              <a:ext cx="1702606" cy="39990"/>
            </a:xfrm>
            <a:custGeom>
              <a:avLst/>
              <a:gdLst>
                <a:gd name="connsiteX0" fmla="*/ 0 w 1702606"/>
                <a:gd name="connsiteY0" fmla="*/ 19995 h 39990"/>
                <a:gd name="connsiteX1" fmla="*/ 1702606 w 1702606"/>
                <a:gd name="connsiteY1" fmla="*/ 19995 h 3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06" h="39990">
                  <a:moveTo>
                    <a:pt x="0" y="19995"/>
                  </a:moveTo>
                  <a:lnTo>
                    <a:pt x="1702606" y="19995"/>
                  </a:ln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3600000" scaled="0"/>
                <a:tileRect/>
              </a:gra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1437" tIns="-22571" rIns="821438" bIns="-22571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kern="1200"/>
            </a:p>
          </p:txBody>
        </p:sp>
        <p:sp>
          <p:nvSpPr>
            <p:cNvPr id="17" name="Freeform 16"/>
            <p:cNvSpPr/>
            <p:nvPr/>
          </p:nvSpPr>
          <p:spPr>
            <a:xfrm rot="1552558">
              <a:off x="2167973" y="5065126"/>
              <a:ext cx="2081287" cy="39990"/>
            </a:xfrm>
            <a:custGeom>
              <a:avLst/>
              <a:gdLst>
                <a:gd name="connsiteX0" fmla="*/ 0 w 2081287"/>
                <a:gd name="connsiteY0" fmla="*/ 19995 h 39990"/>
                <a:gd name="connsiteX1" fmla="*/ 2081287 w 2081287"/>
                <a:gd name="connsiteY1" fmla="*/ 19995 h 3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1287" h="39990">
                  <a:moveTo>
                    <a:pt x="0" y="19995"/>
                  </a:moveTo>
                  <a:lnTo>
                    <a:pt x="2081287" y="19995"/>
                  </a:ln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3600000" scaled="0"/>
                <a:tileRect/>
              </a:gra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1311" tIns="-32038" rIns="1001311" bIns="-32037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ApprenticeshipUSA Toolkit in ACTION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380013" y="1752600"/>
            <a:ext cx="4363937" cy="1456824"/>
            <a:chOff x="4380013" y="1752600"/>
            <a:chExt cx="4363937" cy="1456824"/>
          </a:xfrm>
        </p:grpSpPr>
        <p:sp>
          <p:nvSpPr>
            <p:cNvPr id="12" name="Freeform 11"/>
            <p:cNvSpPr/>
            <p:nvPr/>
          </p:nvSpPr>
          <p:spPr>
            <a:xfrm>
              <a:off x="4629150" y="1905000"/>
              <a:ext cx="4114800" cy="737236"/>
            </a:xfrm>
            <a:custGeom>
              <a:avLst/>
              <a:gdLst>
                <a:gd name="connsiteX0" fmla="*/ 0 w 4057726"/>
                <a:gd name="connsiteY0" fmla="*/ 73724 h 737236"/>
                <a:gd name="connsiteX1" fmla="*/ 73724 w 4057726"/>
                <a:gd name="connsiteY1" fmla="*/ 0 h 737236"/>
                <a:gd name="connsiteX2" fmla="*/ 3984002 w 4057726"/>
                <a:gd name="connsiteY2" fmla="*/ 0 h 737236"/>
                <a:gd name="connsiteX3" fmla="*/ 4057726 w 4057726"/>
                <a:gd name="connsiteY3" fmla="*/ 73724 h 737236"/>
                <a:gd name="connsiteX4" fmla="*/ 4057726 w 4057726"/>
                <a:gd name="connsiteY4" fmla="*/ 663512 h 737236"/>
                <a:gd name="connsiteX5" fmla="*/ 3984002 w 4057726"/>
                <a:gd name="connsiteY5" fmla="*/ 737236 h 737236"/>
                <a:gd name="connsiteX6" fmla="*/ 73724 w 4057726"/>
                <a:gd name="connsiteY6" fmla="*/ 737236 h 737236"/>
                <a:gd name="connsiteX7" fmla="*/ 0 w 4057726"/>
                <a:gd name="connsiteY7" fmla="*/ 663512 h 737236"/>
                <a:gd name="connsiteX8" fmla="*/ 0 w 4057726"/>
                <a:gd name="connsiteY8" fmla="*/ 73724 h 73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726" h="737236">
                  <a:moveTo>
                    <a:pt x="0" y="73724"/>
                  </a:moveTo>
                  <a:cubicBezTo>
                    <a:pt x="0" y="33007"/>
                    <a:pt x="33007" y="0"/>
                    <a:pt x="73724" y="0"/>
                  </a:cubicBezTo>
                  <a:lnTo>
                    <a:pt x="3984002" y="0"/>
                  </a:lnTo>
                  <a:cubicBezTo>
                    <a:pt x="4024719" y="0"/>
                    <a:pt x="4057726" y="33007"/>
                    <a:pt x="4057726" y="73724"/>
                  </a:cubicBezTo>
                  <a:lnTo>
                    <a:pt x="4057726" y="663512"/>
                  </a:lnTo>
                  <a:cubicBezTo>
                    <a:pt x="4057726" y="704229"/>
                    <a:pt x="4024719" y="737236"/>
                    <a:pt x="3984002" y="737236"/>
                  </a:cubicBezTo>
                  <a:lnTo>
                    <a:pt x="73724" y="737236"/>
                  </a:lnTo>
                  <a:cubicBezTo>
                    <a:pt x="33007" y="737236"/>
                    <a:pt x="0" y="704229"/>
                    <a:pt x="0" y="663512"/>
                  </a:cubicBezTo>
                  <a:lnTo>
                    <a:pt x="0" y="7372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34293" rIns="34293" bIns="34293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One-Stop Center Manager</a:t>
              </a:r>
              <a:endParaRPr lang="en-US" sz="2000" kern="12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013" y="1752600"/>
              <a:ext cx="810701" cy="145682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489732" y="2895600"/>
            <a:ext cx="4273268" cy="1438537"/>
            <a:chOff x="4489732" y="2895600"/>
            <a:chExt cx="4273268" cy="1438537"/>
          </a:xfrm>
        </p:grpSpPr>
        <p:sp>
          <p:nvSpPr>
            <p:cNvPr id="14" name="Freeform 13"/>
            <p:cNvSpPr/>
            <p:nvPr/>
          </p:nvSpPr>
          <p:spPr>
            <a:xfrm>
              <a:off x="4648200" y="3073400"/>
              <a:ext cx="4114800" cy="737236"/>
            </a:xfrm>
            <a:custGeom>
              <a:avLst/>
              <a:gdLst>
                <a:gd name="connsiteX0" fmla="*/ 0 w 4057726"/>
                <a:gd name="connsiteY0" fmla="*/ 73724 h 737236"/>
                <a:gd name="connsiteX1" fmla="*/ 73724 w 4057726"/>
                <a:gd name="connsiteY1" fmla="*/ 0 h 737236"/>
                <a:gd name="connsiteX2" fmla="*/ 3984002 w 4057726"/>
                <a:gd name="connsiteY2" fmla="*/ 0 h 737236"/>
                <a:gd name="connsiteX3" fmla="*/ 4057726 w 4057726"/>
                <a:gd name="connsiteY3" fmla="*/ 73724 h 737236"/>
                <a:gd name="connsiteX4" fmla="*/ 4057726 w 4057726"/>
                <a:gd name="connsiteY4" fmla="*/ 663512 h 737236"/>
                <a:gd name="connsiteX5" fmla="*/ 3984002 w 4057726"/>
                <a:gd name="connsiteY5" fmla="*/ 737236 h 737236"/>
                <a:gd name="connsiteX6" fmla="*/ 73724 w 4057726"/>
                <a:gd name="connsiteY6" fmla="*/ 737236 h 737236"/>
                <a:gd name="connsiteX7" fmla="*/ 0 w 4057726"/>
                <a:gd name="connsiteY7" fmla="*/ 663512 h 737236"/>
                <a:gd name="connsiteX8" fmla="*/ 0 w 4057726"/>
                <a:gd name="connsiteY8" fmla="*/ 73724 h 73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726" h="737236">
                  <a:moveTo>
                    <a:pt x="0" y="73724"/>
                  </a:moveTo>
                  <a:cubicBezTo>
                    <a:pt x="0" y="33007"/>
                    <a:pt x="33007" y="0"/>
                    <a:pt x="73724" y="0"/>
                  </a:cubicBezTo>
                  <a:lnTo>
                    <a:pt x="3984002" y="0"/>
                  </a:lnTo>
                  <a:cubicBezTo>
                    <a:pt x="4024719" y="0"/>
                    <a:pt x="4057726" y="33007"/>
                    <a:pt x="4057726" y="73724"/>
                  </a:cubicBezTo>
                  <a:lnTo>
                    <a:pt x="4057726" y="663512"/>
                  </a:lnTo>
                  <a:cubicBezTo>
                    <a:pt x="4057726" y="704229"/>
                    <a:pt x="4024719" y="737236"/>
                    <a:pt x="3984002" y="737236"/>
                  </a:cubicBezTo>
                  <a:lnTo>
                    <a:pt x="73724" y="737236"/>
                  </a:lnTo>
                  <a:cubicBezTo>
                    <a:pt x="33007" y="737236"/>
                    <a:pt x="0" y="704229"/>
                    <a:pt x="0" y="663512"/>
                  </a:cubicBezTo>
                  <a:lnTo>
                    <a:pt x="0" y="7372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33658" rIns="33658" bIns="33658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smtClean="0"/>
                <a:t>Workforce Board Director</a:t>
              </a:r>
              <a:endParaRPr lang="en-US" sz="2000" kern="1200" dirty="0" smtClean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32" y="2895600"/>
              <a:ext cx="700982" cy="143853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2743200" cy="206014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551491" y="4107237"/>
            <a:ext cx="4211509" cy="1426346"/>
            <a:chOff x="4551491" y="4107237"/>
            <a:chExt cx="4211509" cy="1426346"/>
          </a:xfrm>
        </p:grpSpPr>
        <p:sp>
          <p:nvSpPr>
            <p:cNvPr id="16" name="Freeform 15"/>
            <p:cNvSpPr/>
            <p:nvPr/>
          </p:nvSpPr>
          <p:spPr>
            <a:xfrm>
              <a:off x="4648200" y="4241800"/>
              <a:ext cx="4114800" cy="737236"/>
            </a:xfrm>
            <a:custGeom>
              <a:avLst/>
              <a:gdLst>
                <a:gd name="connsiteX0" fmla="*/ 0 w 4057726"/>
                <a:gd name="connsiteY0" fmla="*/ 73724 h 737236"/>
                <a:gd name="connsiteX1" fmla="*/ 73724 w 4057726"/>
                <a:gd name="connsiteY1" fmla="*/ 0 h 737236"/>
                <a:gd name="connsiteX2" fmla="*/ 3984002 w 4057726"/>
                <a:gd name="connsiteY2" fmla="*/ 0 h 737236"/>
                <a:gd name="connsiteX3" fmla="*/ 4057726 w 4057726"/>
                <a:gd name="connsiteY3" fmla="*/ 73724 h 737236"/>
                <a:gd name="connsiteX4" fmla="*/ 4057726 w 4057726"/>
                <a:gd name="connsiteY4" fmla="*/ 663512 h 737236"/>
                <a:gd name="connsiteX5" fmla="*/ 3984002 w 4057726"/>
                <a:gd name="connsiteY5" fmla="*/ 737236 h 737236"/>
                <a:gd name="connsiteX6" fmla="*/ 73724 w 4057726"/>
                <a:gd name="connsiteY6" fmla="*/ 737236 h 737236"/>
                <a:gd name="connsiteX7" fmla="*/ 0 w 4057726"/>
                <a:gd name="connsiteY7" fmla="*/ 663512 h 737236"/>
                <a:gd name="connsiteX8" fmla="*/ 0 w 4057726"/>
                <a:gd name="connsiteY8" fmla="*/ 73724 h 73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726" h="737236">
                  <a:moveTo>
                    <a:pt x="0" y="73724"/>
                  </a:moveTo>
                  <a:cubicBezTo>
                    <a:pt x="0" y="33007"/>
                    <a:pt x="33007" y="0"/>
                    <a:pt x="73724" y="0"/>
                  </a:cubicBezTo>
                  <a:lnTo>
                    <a:pt x="3984002" y="0"/>
                  </a:lnTo>
                  <a:cubicBezTo>
                    <a:pt x="4024719" y="0"/>
                    <a:pt x="4057726" y="33007"/>
                    <a:pt x="4057726" y="73724"/>
                  </a:cubicBezTo>
                  <a:lnTo>
                    <a:pt x="4057726" y="663512"/>
                  </a:lnTo>
                  <a:cubicBezTo>
                    <a:pt x="4057726" y="704229"/>
                    <a:pt x="4024719" y="737236"/>
                    <a:pt x="3984002" y="737236"/>
                  </a:cubicBezTo>
                  <a:lnTo>
                    <a:pt x="73724" y="737236"/>
                  </a:lnTo>
                  <a:cubicBezTo>
                    <a:pt x="33007" y="737236"/>
                    <a:pt x="0" y="704229"/>
                    <a:pt x="0" y="663512"/>
                  </a:cubicBezTo>
                  <a:lnTo>
                    <a:pt x="0" y="7372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33023" rIns="33023" bIns="33023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smtClean="0"/>
                <a:t>Business Services Representative</a:t>
              </a:r>
              <a:endParaRPr lang="en-US" sz="2000" kern="1200" dirty="0" smtClean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491" y="4107237"/>
              <a:ext cx="804605" cy="142634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408566" y="5353420"/>
            <a:ext cx="4354434" cy="1408060"/>
            <a:chOff x="4408566" y="5353420"/>
            <a:chExt cx="4354434" cy="1408060"/>
          </a:xfrm>
        </p:grpSpPr>
        <p:sp>
          <p:nvSpPr>
            <p:cNvPr id="18" name="Freeform 17"/>
            <p:cNvSpPr/>
            <p:nvPr/>
          </p:nvSpPr>
          <p:spPr>
            <a:xfrm>
              <a:off x="4648200" y="5410200"/>
              <a:ext cx="4114800" cy="737236"/>
            </a:xfrm>
            <a:custGeom>
              <a:avLst/>
              <a:gdLst>
                <a:gd name="connsiteX0" fmla="*/ 0 w 4057726"/>
                <a:gd name="connsiteY0" fmla="*/ 73724 h 737236"/>
                <a:gd name="connsiteX1" fmla="*/ 73724 w 4057726"/>
                <a:gd name="connsiteY1" fmla="*/ 0 h 737236"/>
                <a:gd name="connsiteX2" fmla="*/ 3984002 w 4057726"/>
                <a:gd name="connsiteY2" fmla="*/ 0 h 737236"/>
                <a:gd name="connsiteX3" fmla="*/ 4057726 w 4057726"/>
                <a:gd name="connsiteY3" fmla="*/ 73724 h 737236"/>
                <a:gd name="connsiteX4" fmla="*/ 4057726 w 4057726"/>
                <a:gd name="connsiteY4" fmla="*/ 663512 h 737236"/>
                <a:gd name="connsiteX5" fmla="*/ 3984002 w 4057726"/>
                <a:gd name="connsiteY5" fmla="*/ 737236 h 737236"/>
                <a:gd name="connsiteX6" fmla="*/ 73724 w 4057726"/>
                <a:gd name="connsiteY6" fmla="*/ 737236 h 737236"/>
                <a:gd name="connsiteX7" fmla="*/ 0 w 4057726"/>
                <a:gd name="connsiteY7" fmla="*/ 663512 h 737236"/>
                <a:gd name="connsiteX8" fmla="*/ 0 w 4057726"/>
                <a:gd name="connsiteY8" fmla="*/ 73724 h 73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726" h="737236">
                  <a:moveTo>
                    <a:pt x="0" y="73724"/>
                  </a:moveTo>
                  <a:cubicBezTo>
                    <a:pt x="0" y="33007"/>
                    <a:pt x="33007" y="0"/>
                    <a:pt x="73724" y="0"/>
                  </a:cubicBezTo>
                  <a:lnTo>
                    <a:pt x="3984002" y="0"/>
                  </a:lnTo>
                  <a:cubicBezTo>
                    <a:pt x="4024719" y="0"/>
                    <a:pt x="4057726" y="33007"/>
                    <a:pt x="4057726" y="73724"/>
                  </a:cubicBezTo>
                  <a:lnTo>
                    <a:pt x="4057726" y="663512"/>
                  </a:lnTo>
                  <a:cubicBezTo>
                    <a:pt x="4057726" y="704229"/>
                    <a:pt x="4024719" y="737236"/>
                    <a:pt x="3984002" y="737236"/>
                  </a:cubicBezTo>
                  <a:lnTo>
                    <a:pt x="73724" y="737236"/>
                  </a:lnTo>
                  <a:cubicBezTo>
                    <a:pt x="33007" y="737236"/>
                    <a:pt x="0" y="704229"/>
                    <a:pt x="0" y="663512"/>
                  </a:cubicBezTo>
                  <a:lnTo>
                    <a:pt x="0" y="7372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33023" rIns="33023" bIns="33023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smtClean="0"/>
                <a:t>Case Manager</a:t>
              </a:r>
              <a:endParaRPr lang="en-US" sz="2000" kern="1200" dirty="0" smtClean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566" y="5353420"/>
              <a:ext cx="956993" cy="1408060"/>
            </a:xfrm>
            <a:prstGeom prst="rect">
              <a:avLst/>
            </a:prstGeom>
          </p:spPr>
        </p:pic>
      </p:grp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192253" y="1269404"/>
            <a:ext cx="3792480" cy="173955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28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The toolkit has resources for people at all levels for the workforce system…</a:t>
            </a:r>
          </a:p>
        </p:txBody>
      </p:sp>
    </p:spTree>
    <p:extLst>
      <p:ext uri="{BB962C8B-B14F-4D97-AF65-F5344CB8AC3E}">
        <p14:creationId xmlns:p14="http://schemas.microsoft.com/office/powerpoint/2010/main" val="19402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5400"/>
            <a:ext cx="9144000" cy="1267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" y="3078387"/>
            <a:ext cx="5334462" cy="37798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6858000" cy="13348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12700" h="12700"/>
              <a:contourClr>
                <a:schemeClr val="bg1"/>
              </a:contourClr>
            </a:sp3d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How can a One-Stop </a:t>
            </a:r>
            <a:r>
              <a:rPr lang="en-US" sz="36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</a:t>
            </a: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anager use the toolkit?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79200" y="3733800"/>
            <a:ext cx="3512400" cy="274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Font typeface="Arial" pitchFamily="34" charset="0"/>
              <a:buNone/>
            </a:pPr>
            <a:r>
              <a:rPr lang="en-US" sz="2400" dirty="0" smtClean="0">
                <a:solidFill>
                  <a:srgbClr val="376092"/>
                </a:solidFill>
              </a:rPr>
              <a:t>One-Stop managers can use the toolkit to help workforce staff learn about Apprenticeship and the benefits for job seekers and employers.</a:t>
            </a:r>
            <a:endParaRPr lang="en-US" sz="2400" dirty="0">
              <a:solidFill>
                <a:srgbClr val="37609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ApprenticeshipUSA Toolkit in ACTION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8"/>
          <a:stretch/>
        </p:blipFill>
        <p:spPr>
          <a:xfrm>
            <a:off x="637099" y="1438776"/>
            <a:ext cx="810701" cy="11242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57300" y="1295400"/>
            <a:ext cx="304800" cy="126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lum bright="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72"/>
          <a:stretch/>
        </p:blipFill>
        <p:spPr>
          <a:xfrm>
            <a:off x="637099" y="2563034"/>
            <a:ext cx="810701" cy="3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Apprenticeship Training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38505"/>
            <a:ext cx="4571999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4314" y="2408188"/>
            <a:ext cx="3806686" cy="4437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ts val="4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Apprenticeship</a:t>
            </a:r>
          </a:p>
          <a:p>
            <a:pPr marL="342900" indent="-342900">
              <a:lnSpc>
                <a:spcPct val="95000"/>
              </a:lnSpc>
              <a:spcBef>
                <a:spcPts val="4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 Apprenticeship Program</a:t>
            </a:r>
          </a:p>
          <a:p>
            <a:pPr marL="342900" indent="-342900">
              <a:lnSpc>
                <a:spcPct val="95000"/>
              </a:lnSpc>
              <a:spcBef>
                <a:spcPts val="4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Closer Look at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342900" indent="-342900">
              <a:lnSpc>
                <a:spcPct val="95000"/>
              </a:lnSpc>
              <a:spcBef>
                <a:spcPts val="4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Partnerships for Apprenticeship Programs</a:t>
            </a:r>
          </a:p>
          <a:p>
            <a:pPr marL="342900" indent="-342900">
              <a:lnSpc>
                <a:spcPct val="95000"/>
              </a:lnSpc>
              <a:spcBef>
                <a:spcPts val="4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Registering and Funding Apprenticeship Programs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10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5-course web-based training to help workforce professionals learn about apprenticeship: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2236854"/>
            <a:ext cx="914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5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Where are you?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Enter your location in the Chat window – lower left of screen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216533"/>
            <a:ext cx="9121140" cy="5382704"/>
            <a:chOff x="0" y="1216533"/>
            <a:chExt cx="9121140" cy="53827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6533"/>
              <a:ext cx="9121140" cy="5336667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8458200" y="6370637"/>
              <a:ext cx="381000" cy="228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2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33" t="11956" r="13104" b="2954"/>
          <a:stretch/>
        </p:blipFill>
        <p:spPr>
          <a:xfrm>
            <a:off x="609600" y="1371600"/>
            <a:ext cx="7924800" cy="484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28975" y="3642519"/>
            <a:ext cx="2590800" cy="1618488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chemeClr val="tx2">
                    <a:lumMod val="10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</a:ln>
          <a:effectLst>
            <a:outerShdw blurRad="127000" sx="103000" sy="103000" algn="ctr" rotWithShape="0">
              <a:prstClr val="black">
                <a:alpha val="55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3436" y="3642519"/>
            <a:ext cx="2327414" cy="1615281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chemeClr val="tx2">
                    <a:lumMod val="10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</a:ln>
          <a:effectLst>
            <a:outerShdw blurRad="127000" sx="103000" sy="103000" algn="ctr" rotWithShape="0">
              <a:prstClr val="black">
                <a:alpha val="55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0" y="1219200"/>
            <a:ext cx="3657600" cy="885825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chemeClr val="tx2">
                    <a:lumMod val="10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</a:ln>
          <a:effectLst>
            <a:outerShdw blurRad="127000" sx="103000" sy="103000" algn="ctr" rotWithShape="0">
              <a:prstClr val="black">
                <a:alpha val="55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0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1414548"/>
            <a:ext cx="914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678026"/>
            <a:ext cx="914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WIOA and Apprenticeship Fact Sheet</a:t>
            </a:r>
            <a:endParaRPr lang="en-US" sz="3600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29200" y="1493837"/>
            <a:ext cx="39624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2400"/>
              </a:spcAft>
              <a:buNone/>
            </a:pPr>
            <a:r>
              <a:rPr lang="en-US" sz="2400" b="1" dirty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a:rPr>
              <a:t>How does WIOA promote new opportunities to use apprenticeship?</a:t>
            </a:r>
          </a:p>
          <a:p>
            <a:r>
              <a:rPr lang="en-US" sz="2000" dirty="0" smtClean="0"/>
              <a:t>Apprenticeship representatives </a:t>
            </a:r>
            <a:r>
              <a:rPr lang="en-US" sz="2000" dirty="0"/>
              <a:t>on workforce boards</a:t>
            </a:r>
          </a:p>
          <a:p>
            <a:r>
              <a:rPr lang="en-US" sz="2000" dirty="0"/>
              <a:t>Registered Apprenticeship programs on Eligible Training Provider lists</a:t>
            </a:r>
          </a:p>
          <a:p>
            <a:r>
              <a:rPr lang="en-US" sz="2000" dirty="0"/>
              <a:t>Promotion of work-based learning strategies</a:t>
            </a:r>
          </a:p>
          <a:p>
            <a:r>
              <a:rPr lang="en-US" sz="2000" dirty="0"/>
              <a:t>Apprenticeship counted in WIOA performance </a:t>
            </a:r>
            <a:r>
              <a:rPr lang="en-US" sz="2000" dirty="0" smtClean="0"/>
              <a:t>outcomes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259" t="16304" r="31259" b="4348"/>
          <a:stretch/>
        </p:blipFill>
        <p:spPr>
          <a:xfrm>
            <a:off x="328562" y="1330411"/>
            <a:ext cx="4472038" cy="52989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4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Apprenticeship FAQs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104" t="30436" r="15446" b="2173"/>
          <a:stretch/>
        </p:blipFill>
        <p:spPr>
          <a:xfrm>
            <a:off x="3226398" y="2438400"/>
            <a:ext cx="5697794" cy="2895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792" y="2383810"/>
            <a:ext cx="6934200" cy="2492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Registered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Apprenticeships?</a:t>
            </a:r>
          </a:p>
          <a:p>
            <a:pPr marL="285750" indent="-285750">
              <a:lnSpc>
                <a:spcPct val="9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work-based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dirty="0" smtClean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b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 Partners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9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apprenticeship strategies </a:t>
            </a:r>
            <a:r>
              <a:rPr lang="en-US" sz="23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workforce performance outcomes</a:t>
            </a:r>
            <a:r>
              <a:rPr lang="en-US" sz="23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8900888" cy="4898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smtClean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Answers to common questions about apprenticeship: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2236854"/>
            <a:ext cx="914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1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5400"/>
            <a:ext cx="9144000" cy="1267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6858000" cy="13348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12700" h="12700"/>
              <a:contourClr>
                <a:schemeClr val="bg1"/>
              </a:contourClr>
            </a:sp3d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How can a Workforce Board Director use the toolkit?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7708" y="3352800"/>
            <a:ext cx="4160492" cy="2743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2400" dirty="0">
                <a:solidFill>
                  <a:srgbClr val="376092"/>
                </a:solidFill>
              </a:rPr>
              <a:t>State and local board directors can use the toolkit to help with assessment and planning </a:t>
            </a:r>
            <a:r>
              <a:rPr lang="en-US" sz="2400" dirty="0" smtClean="0">
                <a:solidFill>
                  <a:srgbClr val="376092"/>
                </a:solidFill>
              </a:rPr>
              <a:t>of Apprenticeship </a:t>
            </a:r>
            <a:r>
              <a:rPr lang="en-US" sz="2400" dirty="0">
                <a:solidFill>
                  <a:srgbClr val="376092"/>
                </a:solidFill>
              </a:rPr>
              <a:t>strategies and show examples of successful models.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ApprenticeshipUSA Toolkit in ACTION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257300" y="1295400"/>
            <a:ext cx="304800" cy="126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5"/>
          <a:stretch/>
        </p:blipFill>
        <p:spPr>
          <a:xfrm>
            <a:off x="487709" y="1447800"/>
            <a:ext cx="700982" cy="1115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6"/>
          <a:stretch/>
        </p:blipFill>
        <p:spPr>
          <a:xfrm>
            <a:off x="487709" y="2563035"/>
            <a:ext cx="700982" cy="323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18" y="2666851"/>
            <a:ext cx="4419983" cy="3816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53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045" t="13043" r="19021" b="7608"/>
          <a:stretch/>
        </p:blipFill>
        <p:spPr>
          <a:xfrm>
            <a:off x="723900" y="1356874"/>
            <a:ext cx="7696200" cy="4843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Build…</a:t>
            </a:r>
            <a:endParaRPr lang="en-US" sz="3600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0600" y="3962401"/>
            <a:ext cx="3276600" cy="381000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chemeClr val="tx2">
                    <a:lumMod val="10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</a:ln>
          <a:effectLst>
            <a:outerShdw blurRad="88900" sx="103000" sy="103000" algn="ctr" rotWithShape="0">
              <a:prstClr val="black">
                <a:alpha val="33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Apprenticeship Assessment and Planning Tool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502" t="8696" r="30674" b="1087"/>
          <a:stretch/>
        </p:blipFill>
        <p:spPr>
          <a:xfrm>
            <a:off x="4724400" y="1366048"/>
            <a:ext cx="4120308" cy="5029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303" t="39131" r="28917" b="5435"/>
          <a:stretch/>
        </p:blipFill>
        <p:spPr>
          <a:xfrm>
            <a:off x="304800" y="3352800"/>
            <a:ext cx="4800600" cy="28803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2400" y="1447800"/>
            <a:ext cx="45720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Tool to help you build strong partnerships and </a:t>
            </a:r>
            <a:r>
              <a:rPr lang="en-US" sz="28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plan apprenticeship </a:t>
            </a:r>
            <a:r>
              <a:rPr lang="en-US" sz="28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strategies.</a:t>
            </a:r>
          </a:p>
        </p:txBody>
      </p:sp>
    </p:spTree>
    <p:extLst>
      <p:ext uri="{BB962C8B-B14F-4D97-AF65-F5344CB8AC3E}">
        <p14:creationId xmlns:p14="http://schemas.microsoft.com/office/powerpoint/2010/main" val="32405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46" t="23913" r="28917" b="5435"/>
          <a:stretch/>
        </p:blipFill>
        <p:spPr>
          <a:xfrm>
            <a:off x="3200400" y="1371600"/>
            <a:ext cx="56388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Apprenticeship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0574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View several examples </a:t>
            </a: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of Apprenticeship Models </a:t>
            </a: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help you </a:t>
            </a: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identify </a:t>
            </a: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the right </a:t>
            </a: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one for </a:t>
            </a: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your</a:t>
            </a:r>
            <a:b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state </a:t>
            </a: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or local area.</a:t>
            </a:r>
          </a:p>
        </p:txBody>
      </p:sp>
    </p:spTree>
    <p:extLst>
      <p:ext uri="{BB962C8B-B14F-4D97-AF65-F5344CB8AC3E}">
        <p14:creationId xmlns:p14="http://schemas.microsoft.com/office/powerpoint/2010/main" val="25542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05100"/>
            <a:ext cx="9144000" cy="14118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932" t="8696" r="16618" b="2173"/>
          <a:stretch/>
        </p:blipFill>
        <p:spPr>
          <a:xfrm>
            <a:off x="233855" y="1683002"/>
            <a:ext cx="6096000" cy="40973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77000" y="1619502"/>
            <a:ext cx="2590800" cy="43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Videos from Detroit, Vermont, and Iowa.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Case Studies from businesses, industries, regional areas, and partnerships.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 of Success</a:t>
            </a:r>
          </a:p>
        </p:txBody>
      </p:sp>
    </p:spTree>
    <p:extLst>
      <p:ext uri="{BB962C8B-B14F-4D97-AF65-F5344CB8AC3E}">
        <p14:creationId xmlns:p14="http://schemas.microsoft.com/office/powerpoint/2010/main" val="29186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5400"/>
            <a:ext cx="9144000" cy="1267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231018" cy="13348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12700" h="12700"/>
              <a:contourClr>
                <a:schemeClr val="bg1"/>
              </a:contourClr>
            </a:sp3d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How can a Business Services Representative use the toolkit?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6926" y="3352800"/>
            <a:ext cx="4160492" cy="2743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2400" dirty="0">
                <a:solidFill>
                  <a:srgbClr val="376092"/>
                </a:solidFill>
              </a:rPr>
              <a:t>Business Services Reps can use the toolkit to learn about how Apprenticeship can meet the demands of employers for a highly-skilled workforce.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ApprenticeshipUSA Toolkit in ACTION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257300" y="1295400"/>
            <a:ext cx="304800" cy="126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5"/>
          <a:stretch/>
        </p:blipFill>
        <p:spPr>
          <a:xfrm>
            <a:off x="487708" y="1469254"/>
            <a:ext cx="804605" cy="1093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84"/>
          <a:stretch/>
        </p:blipFill>
        <p:spPr>
          <a:xfrm>
            <a:off x="487708" y="2563034"/>
            <a:ext cx="804605" cy="332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4457700" cy="2971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38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Implement…</a:t>
            </a:r>
            <a:endParaRPr lang="en-US" sz="3600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933" t="10439" r="13103" b="4945"/>
          <a:stretch/>
        </p:blipFill>
        <p:spPr>
          <a:xfrm>
            <a:off x="138545" y="1132114"/>
            <a:ext cx="886691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7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657"/>
            <a:ext cx="8686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Polling Question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92693" y="6416674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2200"/>
            <a:ext cx="6781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Workforce </a:t>
            </a: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or State </a:t>
            </a: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Board</a:t>
            </a: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</a:t>
            </a: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or Local Workforce Board</a:t>
            </a: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Job Center</a:t>
            </a: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or State Registered Apprenticeship</a:t>
            </a: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Institution</a:t>
            </a: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Business/Industry</a:t>
            </a:r>
            <a:endParaRPr lang="en-US" sz="2000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400050"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£"/>
            </a:pP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(please enter in the chat)</a:t>
            </a:r>
            <a:endParaRPr lang="en-US" sz="2000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349514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39000">
                      <a:srgbClr val="C00000"/>
                    </a:gs>
                    <a:gs pos="100000">
                      <a:schemeClr val="accent6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What </a:t>
            </a:r>
            <a:r>
              <a:rPr lang="en-US" sz="3600" b="1" dirty="0" smtClean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39000">
                      <a:srgbClr val="C00000"/>
                    </a:gs>
                    <a:gs pos="100000">
                      <a:schemeClr val="accent6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organization do </a:t>
            </a:r>
            <a:r>
              <a:rPr lang="en-US" sz="3600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39000">
                      <a:srgbClr val="C00000"/>
                    </a:gs>
                    <a:gs pos="100000">
                      <a:schemeClr val="accent6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you represent?</a:t>
            </a:r>
            <a:endParaRPr lang="en-US" sz="3600" b="1" dirty="0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39000">
                    <a:srgbClr val="C00000"/>
                  </a:gs>
                  <a:gs pos="100000">
                    <a:schemeClr val="accent6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814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10199"/>
            <a:ext cx="9144000" cy="990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431925"/>
            <a:ext cx="9144000" cy="990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 for Business Services Representatives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518120"/>
            <a:ext cx="3886200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Use this Guide to learn how apprenticeship can be effectively integrated into your workforce system’s business engagement </a:t>
            </a:r>
            <a:r>
              <a:rPr lang="en-US" sz="28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strategies.</a:t>
            </a:r>
            <a:endParaRPr lang="en-US" sz="2800" dirty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259" t="11539" r="32430" b="6044"/>
          <a:stretch/>
        </p:blipFill>
        <p:spPr>
          <a:xfrm>
            <a:off x="454151" y="1295400"/>
            <a:ext cx="4346449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0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95400"/>
            <a:ext cx="9144000" cy="990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700" y="5181599"/>
            <a:ext cx="9144000" cy="990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Fact Sheet for Employers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438401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You can use this fact sheet as an outreach tool for working with employers on apprenticeship </a:t>
            </a:r>
            <a:r>
              <a:rPr lang="en-US" sz="3000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strategies.</a:t>
            </a:r>
            <a:endParaRPr lang="en-US" sz="3000" dirty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59" t="22527" r="41801" b="1648"/>
          <a:stretch/>
        </p:blipFill>
        <p:spPr>
          <a:xfrm>
            <a:off x="4724400" y="1173271"/>
            <a:ext cx="4038601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5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5400"/>
            <a:ext cx="9144000" cy="1267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231018" cy="13348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12700" h="12700"/>
              <a:contourClr>
                <a:schemeClr val="bg1"/>
              </a:contourClr>
            </a:sp3d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How can a Case Manager</a:t>
            </a:r>
            <a:b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sz="36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use the toolkit?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38457" y="3581400"/>
            <a:ext cx="4160492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2400" dirty="0">
                <a:solidFill>
                  <a:srgbClr val="376092"/>
                </a:solidFill>
              </a:rPr>
              <a:t>Case Managers can use the toolkit to learn about Apprenticeship and how to best use Apprenticeship programs as work-based training for job seekers.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Apprenticeship</a:t>
            </a:r>
            <a:r>
              <a:rPr lang="en-US" sz="3600" dirty="0" smtClean="0">
                <a:latin typeface="Arial Black" panose="020B0A04020102020204" pitchFamily="34" charset="0"/>
              </a:rPr>
              <a:t>USA</a:t>
            </a:r>
            <a:r>
              <a:rPr lang="en-US" sz="3600" dirty="0" smtClean="0"/>
              <a:t> Toolkit in ACTION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257300" y="1295400"/>
            <a:ext cx="304800" cy="126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6"/>
          <a:stretch/>
        </p:blipFill>
        <p:spPr>
          <a:xfrm>
            <a:off x="403721" y="1443998"/>
            <a:ext cx="956993" cy="1119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74"/>
          <a:stretch/>
        </p:blipFill>
        <p:spPr>
          <a:xfrm>
            <a:off x="403721" y="2563034"/>
            <a:ext cx="956993" cy="289023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86" y="2263236"/>
            <a:ext cx="3048264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Implement…</a:t>
            </a:r>
            <a:endParaRPr lang="en-US" sz="3600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964" t="11539" r="13103" b="5626"/>
          <a:stretch/>
        </p:blipFill>
        <p:spPr>
          <a:xfrm>
            <a:off x="264072" y="1340600"/>
            <a:ext cx="8615855" cy="507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5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38400"/>
            <a:ext cx="914400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260" t="11539" r="32909" b="1579"/>
          <a:stretch/>
        </p:blipFill>
        <p:spPr>
          <a:xfrm>
            <a:off x="4951959" y="1259348"/>
            <a:ext cx="3978681" cy="51414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 and Desk-Aid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171084"/>
            <a:ext cx="4876800" cy="538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How can WIOA </a:t>
            </a:r>
            <a:r>
              <a:rPr lang="en-US" sz="2800" b="1" dirty="0" smtClean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br>
              <a:rPr lang="en-US" sz="2800" b="1" dirty="0" smtClean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sz="2800" b="1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used to </a:t>
            </a:r>
            <a:r>
              <a:rPr lang="en-US" sz="2800" b="1" dirty="0" smtClean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support Apprenticeship?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82575">
              <a:lnSpc>
                <a:spcPct val="95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on-the-job training component of apprenticeship programs. </a:t>
            </a:r>
          </a:p>
          <a:p>
            <a:pPr marL="457200" indent="-282575">
              <a:lnSpc>
                <a:spcPct val="95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classroom instruction for apprentices, including tuition, books, supplies, fees, uniforms, tools and other required items. </a:t>
            </a:r>
          </a:p>
          <a:p>
            <a:pPr marL="457200" indent="-282575">
              <a:lnSpc>
                <a:spcPct val="95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skills training and pre-apprenticeship programs to prepare participants to enter apprenticeships. </a:t>
            </a:r>
          </a:p>
          <a:p>
            <a:pPr marL="457200" indent="-282575">
              <a:lnSpc>
                <a:spcPct val="95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Tutoring, mentoring, and work experience for youth participants can be used in combination with pre-apprenticeship and apprenticeship programs. </a:t>
            </a:r>
          </a:p>
        </p:txBody>
      </p:sp>
    </p:spTree>
    <p:extLst>
      <p:ext uri="{BB962C8B-B14F-4D97-AF65-F5344CB8AC3E}">
        <p14:creationId xmlns:p14="http://schemas.microsoft.com/office/powerpoint/2010/main" val="18579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2438400"/>
            <a:ext cx="914400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 and Desk-Aid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171084"/>
            <a:ext cx="4876800" cy="544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700" b="1" dirty="0">
                <a:gradFill flip="none" rotWithShape="1">
                  <a:gsLst>
                    <a:gs pos="0">
                      <a:srgbClr val="92D050">
                        <a:lumMod val="67000"/>
                      </a:srgbClr>
                    </a:gs>
                    <a:gs pos="48000">
                      <a:srgbClr val="7EC234">
                        <a:lumMod val="85000"/>
                      </a:srgbClr>
                    </a:gs>
                    <a:gs pos="100000">
                      <a:srgbClr val="92D050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How can Apprenticeship be integrated into the customer flow of one-stop </a:t>
            </a:r>
            <a:r>
              <a:rPr lang="en-US" sz="2700" b="1" dirty="0" smtClean="0">
                <a:gradFill flip="none" rotWithShape="1">
                  <a:gsLst>
                    <a:gs pos="0">
                      <a:srgbClr val="92D050">
                        <a:lumMod val="67000"/>
                      </a:srgbClr>
                    </a:gs>
                    <a:gs pos="48000">
                      <a:srgbClr val="7EC234">
                        <a:lumMod val="85000"/>
                      </a:srgbClr>
                    </a:gs>
                    <a:gs pos="100000">
                      <a:srgbClr val="92D050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centers?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376092"/>
              </a:buClr>
            </a:pPr>
            <a:r>
              <a:rPr lang="en-US" sz="24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This brief reference guide discusses: </a:t>
            </a:r>
            <a:endParaRPr lang="en-US" sz="2400" b="1" dirty="0" smtClean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82575">
              <a:lnSpc>
                <a:spcPct val="90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 and eligibility determination </a:t>
            </a:r>
          </a:p>
          <a:p>
            <a:pPr marL="457200" indent="-282575">
              <a:lnSpc>
                <a:spcPct val="90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and individual employment plan </a:t>
            </a:r>
          </a:p>
          <a:p>
            <a:pPr marL="457200" indent="-282575">
              <a:lnSpc>
                <a:spcPct val="90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apprenticeship programs </a:t>
            </a:r>
          </a:p>
          <a:p>
            <a:pPr marL="457200" indent="-282575">
              <a:lnSpc>
                <a:spcPct val="90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apprenticeship </a:t>
            </a: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</a:t>
            </a:r>
            <a:endParaRPr lang="en-US" sz="2000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82575">
              <a:lnSpc>
                <a:spcPct val="90000"/>
              </a:lnSpc>
              <a:spcAft>
                <a:spcPts val="1200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Post-selection services and support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259" t="11538" r="33015" b="1649"/>
          <a:stretch/>
        </p:blipFill>
        <p:spPr>
          <a:xfrm>
            <a:off x="4953000" y="1249430"/>
            <a:ext cx="3977640" cy="5151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3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Apprenticeship</a:t>
            </a:r>
            <a:r>
              <a:rPr lang="en-US" b="0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USA</a:t>
            </a:r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Toolkit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1459" r="1976" b="6250"/>
          <a:stretch/>
        </p:blipFill>
        <p:spPr>
          <a:xfrm>
            <a:off x="152400" y="2042850"/>
            <a:ext cx="8879350" cy="4191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663197" y="2270897"/>
            <a:ext cx="950595" cy="950595"/>
            <a:chOff x="8295701" y="1096706"/>
            <a:chExt cx="950595" cy="950595"/>
          </a:xfrm>
        </p:grpSpPr>
        <p:sp>
          <p:nvSpPr>
            <p:cNvPr id="9" name="Oval 8"/>
            <p:cNvSpPr/>
            <p:nvPr/>
          </p:nvSpPr>
          <p:spPr>
            <a:xfrm>
              <a:off x="8520609" y="1321614"/>
              <a:ext cx="500779" cy="500779"/>
            </a:xfrm>
            <a:prstGeom prst="ellipse">
              <a:avLst/>
            </a:prstGeom>
            <a:noFill/>
            <a:ln w="44450">
              <a:solidFill>
                <a:schemeClr val="accent2">
                  <a:lumMod val="20000"/>
                  <a:lumOff val="80000"/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90377" y="1191382"/>
              <a:ext cx="761244" cy="761244"/>
            </a:xfrm>
            <a:prstGeom prst="ellipse">
              <a:avLst/>
            </a:prstGeom>
            <a:noFill/>
            <a:ln w="31750">
              <a:solidFill>
                <a:schemeClr val="accent2">
                  <a:lumMod val="20000"/>
                  <a:lumOff val="8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651562" y="1452567"/>
              <a:ext cx="238873" cy="238873"/>
            </a:xfrm>
            <a:prstGeom prst="ellipse">
              <a:avLst/>
            </a:prstGeom>
            <a:noFill/>
            <a:ln w="571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295701" y="1096706"/>
              <a:ext cx="950595" cy="950595"/>
            </a:xfrm>
            <a:prstGeom prst="ellips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0" b="31635"/>
          <a:stretch/>
        </p:blipFill>
        <p:spPr>
          <a:xfrm>
            <a:off x="3348556" y="2566988"/>
            <a:ext cx="1154387" cy="269081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20084886">
            <a:off x="4083346" y="2737686"/>
            <a:ext cx="294030" cy="431271"/>
          </a:xfrm>
          <a:prstGeom prst="upArrow">
            <a:avLst>
              <a:gd name="adj1" fmla="val 29346"/>
              <a:gd name="adj2" fmla="val 108864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7"/>
          <p:cNvSpPr/>
          <p:nvPr/>
        </p:nvSpPr>
        <p:spPr>
          <a:xfrm rot="10800000">
            <a:off x="3641972" y="1557338"/>
            <a:ext cx="4468566" cy="1004304"/>
          </a:xfrm>
          <a:custGeom>
            <a:avLst/>
            <a:gdLst>
              <a:gd name="connsiteX0" fmla="*/ 0 w 1104904"/>
              <a:gd name="connsiteY0" fmla="*/ 1004304 h 1004304"/>
              <a:gd name="connsiteX1" fmla="*/ 251076 w 1104904"/>
              <a:gd name="connsiteY1" fmla="*/ 0 h 1004304"/>
              <a:gd name="connsiteX2" fmla="*/ 853828 w 1104904"/>
              <a:gd name="connsiteY2" fmla="*/ 0 h 1004304"/>
              <a:gd name="connsiteX3" fmla="*/ 1104904 w 1104904"/>
              <a:gd name="connsiteY3" fmla="*/ 1004304 h 1004304"/>
              <a:gd name="connsiteX4" fmla="*/ 0 w 1104904"/>
              <a:gd name="connsiteY4" fmla="*/ 1004304 h 1004304"/>
              <a:gd name="connsiteX0" fmla="*/ 0 w 853828"/>
              <a:gd name="connsiteY0" fmla="*/ 1004304 h 1004304"/>
              <a:gd name="connsiteX1" fmla="*/ 251076 w 853828"/>
              <a:gd name="connsiteY1" fmla="*/ 0 h 1004304"/>
              <a:gd name="connsiteX2" fmla="*/ 853828 w 853828"/>
              <a:gd name="connsiteY2" fmla="*/ 0 h 1004304"/>
              <a:gd name="connsiteX3" fmla="*/ 585791 w 853828"/>
              <a:gd name="connsiteY3" fmla="*/ 1004304 h 1004304"/>
              <a:gd name="connsiteX4" fmla="*/ 0 w 853828"/>
              <a:gd name="connsiteY4" fmla="*/ 1004304 h 1004304"/>
              <a:gd name="connsiteX0" fmla="*/ 0 w 4468566"/>
              <a:gd name="connsiteY0" fmla="*/ 1004304 h 1004304"/>
              <a:gd name="connsiteX1" fmla="*/ 3865814 w 4468566"/>
              <a:gd name="connsiteY1" fmla="*/ 0 h 1004304"/>
              <a:gd name="connsiteX2" fmla="*/ 4468566 w 4468566"/>
              <a:gd name="connsiteY2" fmla="*/ 0 h 1004304"/>
              <a:gd name="connsiteX3" fmla="*/ 4200529 w 4468566"/>
              <a:gd name="connsiteY3" fmla="*/ 1004304 h 1004304"/>
              <a:gd name="connsiteX4" fmla="*/ 0 w 4468566"/>
              <a:gd name="connsiteY4" fmla="*/ 1004304 h 10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8566" h="1004304">
                <a:moveTo>
                  <a:pt x="0" y="1004304"/>
                </a:moveTo>
                <a:lnTo>
                  <a:pt x="3865814" y="0"/>
                </a:lnTo>
                <a:lnTo>
                  <a:pt x="4468566" y="0"/>
                </a:lnTo>
                <a:lnTo>
                  <a:pt x="4200529" y="1004304"/>
                </a:lnTo>
                <a:lnTo>
                  <a:pt x="0" y="1004304"/>
                </a:lnTo>
                <a:close/>
              </a:path>
            </a:pathLst>
          </a:custGeom>
          <a:solidFill>
            <a:schemeClr val="accent2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236691"/>
            <a:ext cx="8382000" cy="82070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59B530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effectLst/>
                <a:latin typeface="Franklin Gothic Medium" panose="020B0603020102020204" pitchFamily="34" charset="0"/>
              </a:rPr>
              <a:t>Apprenticeship</a:t>
            </a:r>
            <a:r>
              <a:rPr lang="en-US" sz="2000" dirty="0" smtClean="0">
                <a:solidFill>
                  <a:schemeClr val="tx2"/>
                </a:solidFill>
                <a:effectLst/>
                <a:latin typeface="Franklin Gothic Demi" panose="020B0703020102020204" pitchFamily="34" charset="0"/>
              </a:rPr>
              <a:t>USA</a:t>
            </a:r>
            <a:r>
              <a:rPr lang="en-US" sz="2000" b="1" dirty="0" smtClean="0">
                <a:effectLst/>
                <a:latin typeface="Franklin Gothic Medium" panose="020B0603020102020204" pitchFamily="34" charset="0"/>
              </a:rPr>
              <a:t> </a:t>
            </a:r>
            <a:r>
              <a:rPr lang="en-US" sz="2000" dirty="0" smtClean="0">
                <a:effectLst/>
                <a:latin typeface="Franklin Gothic Medium" panose="020B0603020102020204" pitchFamily="34" charset="0"/>
              </a:rPr>
              <a:t>Toolkit	</a:t>
            </a:r>
            <a:r>
              <a:rPr lang="en-US" sz="2000" dirty="0" smtClean="0">
                <a:effectLst/>
                <a:hlinkClick r:id="rId3"/>
              </a:rPr>
              <a:t>www.dol.gov/apprenticeship/toolkit.htm</a:t>
            </a:r>
            <a:r>
              <a:rPr lang="en-US" sz="2000" dirty="0" smtClean="0">
                <a:effectLst/>
              </a:rPr>
              <a:t> 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65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Please enter your questions in the Chat Room!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Contact </a:t>
            </a:r>
            <a:r>
              <a:rPr lang="en-US" sz="3600" dirty="0"/>
              <a:t>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06834" y="1707012"/>
            <a:ext cx="7237379" cy="1535131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1900" b="1" dirty="0" smtClean="0">
                <a:solidFill>
                  <a:srgbClr val="5578A2"/>
                </a:solidFill>
                <a:latin typeface="Arial"/>
                <a:cs typeface="Arial"/>
              </a:rPr>
              <a:t>Office of Apprenticeship,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Employment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and Training Administration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120000"/>
              </a:lnSpc>
              <a:tabLst>
                <a:tab pos="1490663" algn="l"/>
              </a:tabLst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Email:  	</a:t>
            </a: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  <a:hlinkClick r:id="rId3"/>
              </a:rPr>
              <a:t>OA.Administrator@dol.gov</a:t>
            </a: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en-US" sz="1700" u="sng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2234" y="3824440"/>
            <a:ext cx="7279532" cy="1572545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1900" b="1" dirty="0" smtClean="0">
                <a:solidFill>
                  <a:srgbClr val="5578A2"/>
                </a:solidFill>
                <a:latin typeface="Arial"/>
                <a:cs typeface="Arial"/>
              </a:rPr>
              <a:t>Chad Aleshire</a:t>
            </a:r>
          </a:p>
          <a:p>
            <a:pPr>
              <a:lnSpc>
                <a:spcPct val="120000"/>
              </a:lnSpc>
              <a:tabLst>
                <a:tab pos="1490663" algn="l"/>
              </a:tabLs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Title: 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Program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Analyst, Office of Apprenticeship</a:t>
            </a:r>
          </a:p>
          <a:p>
            <a:pPr>
              <a:lnSpc>
                <a:spcPct val="120000"/>
              </a:lnSpc>
              <a:tabLst>
                <a:tab pos="1490663" algn="l"/>
              </a:tabLs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Organization: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Employment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and Training Administration</a:t>
            </a:r>
          </a:p>
          <a:p>
            <a:pPr>
              <a:lnSpc>
                <a:spcPct val="120000"/>
              </a:lnSpc>
              <a:tabLst>
                <a:tab pos="1490663" algn="l"/>
              </a:tabLs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Aleshire.Chad@dol.gov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6324600"/>
            <a:ext cx="9147949" cy="5334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>
                <a:hlinkClick r:id="rId2"/>
              </a:rPr>
              <a:t>www.workforce3one.org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6629400" y="632460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21753"/>
          <a:stretch/>
        </p:blipFill>
        <p:spPr>
          <a:xfrm>
            <a:off x="2273300" y="5549900"/>
            <a:ext cx="4624774" cy="934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9"/>
          <a:stretch/>
        </p:blipFill>
        <p:spPr>
          <a:xfrm>
            <a:off x="0" y="10886"/>
            <a:ext cx="9144001" cy="3722914"/>
          </a:xfrm>
          <a:prstGeom prst="rect">
            <a:avLst/>
          </a:prstGeom>
        </p:spPr>
      </p:pic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1" r="10448" b="15190"/>
          <a:stretch/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Objectives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905000"/>
            <a:ext cx="8077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Apprenticeship partnership            opportunities under WIOA</a:t>
            </a:r>
          </a:p>
          <a:p>
            <a:pPr marL="457200" indent="-457200"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Learn about the Apprenticeship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USA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Toolkit</a:t>
            </a:r>
          </a:p>
          <a:p>
            <a:pPr marL="457200" indent="-457200"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See the toolkit in action</a:t>
            </a:r>
          </a:p>
          <a:p>
            <a:pPr marL="457200" indent="-457200"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Get answers to your questions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24600" y="304800"/>
            <a:ext cx="2181225" cy="2130022"/>
            <a:chOff x="6324600" y="304800"/>
            <a:chExt cx="2181225" cy="21300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1" b="100000" l="0" r="100000">
                          <a14:backgroundMark x1="66667" y1="97596" x2="66667" y2="97596"/>
                          <a14:backgroundMark x1="66197" y1="98558" x2="70892" y2="94712"/>
                          <a14:backgroundMark x1="41315" y1="98558" x2="44131" y2="98558"/>
                          <a14:backgroundMark x1="64319" y1="98077" x2="61502" y2="98077"/>
                          <a14:backgroundMark x1="45070" y1="99038" x2="60094" y2="985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304800"/>
              <a:ext cx="2181225" cy="2130022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400800" y="317500"/>
              <a:ext cx="2057400" cy="2057400"/>
            </a:xfrm>
            <a:prstGeom prst="ellipse">
              <a:avLst/>
            </a:prstGeom>
            <a:noFill/>
            <a:ln w="5715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75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Registered Apprenticeship?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ym typeface="Univers-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542F-6633-DE4E-BD0D-706F73EBE14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618050" y="1143000"/>
            <a:ext cx="3907898" cy="5562600"/>
            <a:chOff x="2618050" y="1143000"/>
            <a:chExt cx="3907898" cy="5562600"/>
          </a:xfrm>
        </p:grpSpPr>
        <p:pic>
          <p:nvPicPr>
            <p:cNvPr id="7" name="Picture 6" descr="C:\Users\Foti.James\AppData\Local\Microsoft\Windows\Temporary Internet Files\Content.Word\AppUSA_logo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2"/>
            <a:stretch/>
          </p:blipFill>
          <p:spPr bwMode="auto">
            <a:xfrm>
              <a:off x="3017202" y="5990705"/>
              <a:ext cx="3109595" cy="7148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618050" y="2026588"/>
              <a:ext cx="3907898" cy="3845978"/>
              <a:chOff x="2618050" y="1398406"/>
              <a:chExt cx="3907898" cy="3845978"/>
            </a:xfrm>
          </p:grpSpPr>
          <p:sp>
            <p:nvSpPr>
              <p:cNvPr id="9" name="Block Arc 8"/>
              <p:cNvSpPr/>
              <p:nvPr/>
            </p:nvSpPr>
            <p:spPr>
              <a:xfrm>
                <a:off x="2898925" y="1898235"/>
                <a:ext cx="3346149" cy="3346149"/>
              </a:xfrm>
              <a:prstGeom prst="blockArc">
                <a:avLst>
                  <a:gd name="adj1" fmla="val 9000000"/>
                  <a:gd name="adj2" fmla="val 16200000"/>
                  <a:gd name="adj3" fmla="val 46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Block Arc 9"/>
              <p:cNvSpPr/>
              <p:nvPr/>
            </p:nvSpPr>
            <p:spPr>
              <a:xfrm>
                <a:off x="2898925" y="1898235"/>
                <a:ext cx="3346149" cy="3346149"/>
              </a:xfrm>
              <a:prstGeom prst="blockArc">
                <a:avLst>
                  <a:gd name="adj1" fmla="val 1800000"/>
                  <a:gd name="adj2" fmla="val 9000000"/>
                  <a:gd name="adj3" fmla="val 46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Block Arc 10"/>
              <p:cNvSpPr/>
              <p:nvPr/>
            </p:nvSpPr>
            <p:spPr>
              <a:xfrm>
                <a:off x="2898925" y="1898235"/>
                <a:ext cx="3346149" cy="3346149"/>
              </a:xfrm>
              <a:prstGeom prst="blockArc">
                <a:avLst>
                  <a:gd name="adj1" fmla="val 16200000"/>
                  <a:gd name="adj2" fmla="val 1800000"/>
                  <a:gd name="adj3" fmla="val 46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Freeform 11"/>
              <p:cNvSpPr/>
              <p:nvPr/>
            </p:nvSpPr>
            <p:spPr>
              <a:xfrm>
                <a:off x="2724147" y="1524016"/>
                <a:ext cx="3695704" cy="3124209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5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76656" tIns="1562105" rIns="1176656" bIns="457200" numCol="1" spcCol="1270" anchor="ctr" anchorCtr="0">
                <a:noAutofit/>
              </a:bodyPr>
              <a:lstStyle/>
              <a:p>
                <a:pPr lvl="0" algn="ctr" defTabSz="8845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900" b="1" kern="1200" spc="50" dirty="0" smtClean="0">
                    <a:ln w="508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srgbClr val="000000">
                          <a:alpha val="65000"/>
                        </a:srgb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19900" b="1" kern="1200" spc="50" dirty="0">
                  <a:ln w="508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033391" y="1398406"/>
                <a:ext cx="1077217" cy="1077217"/>
              </a:xfrm>
              <a:custGeom>
                <a:avLst/>
                <a:gdLst>
                  <a:gd name="connsiteX0" fmla="*/ 0 w 1077217"/>
                  <a:gd name="connsiteY0" fmla="*/ 538609 h 1077217"/>
                  <a:gd name="connsiteX1" fmla="*/ 538609 w 1077217"/>
                  <a:gd name="connsiteY1" fmla="*/ 0 h 1077217"/>
                  <a:gd name="connsiteX2" fmla="*/ 1077218 w 1077217"/>
                  <a:gd name="connsiteY2" fmla="*/ 538609 h 1077217"/>
                  <a:gd name="connsiteX3" fmla="*/ 538609 w 1077217"/>
                  <a:gd name="connsiteY3" fmla="*/ 1077218 h 1077217"/>
                  <a:gd name="connsiteX4" fmla="*/ 0 w 1077217"/>
                  <a:gd name="connsiteY4" fmla="*/ 538609 h 10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17" h="1077217">
                    <a:moveTo>
                      <a:pt x="0" y="538609"/>
                    </a:moveTo>
                    <a:cubicBezTo>
                      <a:pt x="0" y="241143"/>
                      <a:pt x="241143" y="0"/>
                      <a:pt x="538609" y="0"/>
                    </a:cubicBezTo>
                    <a:cubicBezTo>
                      <a:pt x="836075" y="0"/>
                      <a:pt x="1077218" y="241143"/>
                      <a:pt x="1077218" y="538609"/>
                    </a:cubicBezTo>
                    <a:cubicBezTo>
                      <a:pt x="1077218" y="836075"/>
                      <a:pt x="836075" y="1077218"/>
                      <a:pt x="538609" y="1077218"/>
                    </a:cubicBezTo>
                    <a:cubicBezTo>
                      <a:pt x="241143" y="1077218"/>
                      <a:pt x="0" y="836075"/>
                      <a:pt x="0" y="538609"/>
                    </a:cubicBezTo>
                    <a:close/>
                  </a:path>
                </a:pathLst>
              </a:custGeom>
              <a:solidFill>
                <a:schemeClr val="tx2"/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8715" tIns="218715" rIns="218715" bIns="218715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800" b="1" kern="1200" cap="none" spc="0" smtClean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800" b="1" kern="12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448731" y="3849848"/>
                <a:ext cx="1077217" cy="1077217"/>
              </a:xfrm>
              <a:custGeom>
                <a:avLst/>
                <a:gdLst>
                  <a:gd name="connsiteX0" fmla="*/ 0 w 1077217"/>
                  <a:gd name="connsiteY0" fmla="*/ 538609 h 1077217"/>
                  <a:gd name="connsiteX1" fmla="*/ 538609 w 1077217"/>
                  <a:gd name="connsiteY1" fmla="*/ 0 h 1077217"/>
                  <a:gd name="connsiteX2" fmla="*/ 1077218 w 1077217"/>
                  <a:gd name="connsiteY2" fmla="*/ 538609 h 1077217"/>
                  <a:gd name="connsiteX3" fmla="*/ 538609 w 1077217"/>
                  <a:gd name="connsiteY3" fmla="*/ 1077218 h 1077217"/>
                  <a:gd name="connsiteX4" fmla="*/ 0 w 1077217"/>
                  <a:gd name="connsiteY4" fmla="*/ 538609 h 10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17" h="1077217">
                    <a:moveTo>
                      <a:pt x="0" y="538609"/>
                    </a:moveTo>
                    <a:cubicBezTo>
                      <a:pt x="0" y="241143"/>
                      <a:pt x="241143" y="0"/>
                      <a:pt x="538609" y="0"/>
                    </a:cubicBezTo>
                    <a:cubicBezTo>
                      <a:pt x="836075" y="0"/>
                      <a:pt x="1077218" y="241143"/>
                      <a:pt x="1077218" y="538609"/>
                    </a:cubicBezTo>
                    <a:cubicBezTo>
                      <a:pt x="1077218" y="836075"/>
                      <a:pt x="836075" y="1077218"/>
                      <a:pt x="538609" y="1077218"/>
                    </a:cubicBezTo>
                    <a:cubicBezTo>
                      <a:pt x="241143" y="1077218"/>
                      <a:pt x="0" y="836075"/>
                      <a:pt x="0" y="538609"/>
                    </a:cubicBezTo>
                    <a:close/>
                  </a:path>
                </a:pathLst>
              </a:custGeom>
              <a:solidFill>
                <a:schemeClr val="tx2"/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8715" tIns="218715" rIns="218715" bIns="218715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800" b="1" kern="1200" cap="none" spc="0" dirty="0" smtClean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4800" b="1" kern="12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618050" y="3849848"/>
                <a:ext cx="1077217" cy="1077217"/>
              </a:xfrm>
              <a:custGeom>
                <a:avLst/>
                <a:gdLst>
                  <a:gd name="connsiteX0" fmla="*/ 0 w 1077217"/>
                  <a:gd name="connsiteY0" fmla="*/ 538609 h 1077217"/>
                  <a:gd name="connsiteX1" fmla="*/ 538609 w 1077217"/>
                  <a:gd name="connsiteY1" fmla="*/ 0 h 1077217"/>
                  <a:gd name="connsiteX2" fmla="*/ 1077218 w 1077217"/>
                  <a:gd name="connsiteY2" fmla="*/ 538609 h 1077217"/>
                  <a:gd name="connsiteX3" fmla="*/ 538609 w 1077217"/>
                  <a:gd name="connsiteY3" fmla="*/ 1077218 h 1077217"/>
                  <a:gd name="connsiteX4" fmla="*/ 0 w 1077217"/>
                  <a:gd name="connsiteY4" fmla="*/ 538609 h 10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17" h="1077217">
                    <a:moveTo>
                      <a:pt x="0" y="538609"/>
                    </a:moveTo>
                    <a:cubicBezTo>
                      <a:pt x="0" y="241143"/>
                      <a:pt x="241143" y="0"/>
                      <a:pt x="538609" y="0"/>
                    </a:cubicBezTo>
                    <a:cubicBezTo>
                      <a:pt x="836075" y="0"/>
                      <a:pt x="1077218" y="241143"/>
                      <a:pt x="1077218" y="538609"/>
                    </a:cubicBezTo>
                    <a:cubicBezTo>
                      <a:pt x="1077218" y="836075"/>
                      <a:pt x="836075" y="1077218"/>
                      <a:pt x="538609" y="1077218"/>
                    </a:cubicBezTo>
                    <a:cubicBezTo>
                      <a:pt x="241143" y="1077218"/>
                      <a:pt x="0" y="836075"/>
                      <a:pt x="0" y="538609"/>
                    </a:cubicBezTo>
                    <a:close/>
                  </a:path>
                </a:pathLst>
              </a:custGeom>
              <a:solidFill>
                <a:schemeClr val="tx2"/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8715" tIns="218715" rIns="218715" bIns="218715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800" b="1" kern="1200" cap="none" spc="0" dirty="0" smtClean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800" b="1" kern="12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811536" y="1143000"/>
              <a:ext cx="35209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business-driven model that combines on-the-job training with related technical instruction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1494" y="4173551"/>
            <a:ext cx="2487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buClr>
                <a:srgbClr val="376092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flexible training strategy that can be customized to meet the needs of every business.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8746" y="4173551"/>
            <a:ext cx="2487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buClr>
                <a:srgbClr val="376092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“earn and learn” model – apprentices receive a paycheck from day one, so they earn wages while they learn on the job.</a:t>
            </a:r>
          </a:p>
        </p:txBody>
      </p:sp>
    </p:spTree>
    <p:extLst>
      <p:ext uri="{BB962C8B-B14F-4D97-AF65-F5344CB8AC3E}">
        <p14:creationId xmlns:p14="http://schemas.microsoft.com/office/powerpoint/2010/main" val="36445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Speakers</a:t>
            </a:r>
            <a:endParaRPr lang="en-US" sz="4500" dirty="0">
              <a:ln w="12700">
                <a:noFill/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" t="22441" r="4768" b="16969"/>
          <a:stretch/>
        </p:blipFill>
        <p:spPr>
          <a:xfrm>
            <a:off x="402792" y="5004304"/>
            <a:ext cx="1371600" cy="1371225"/>
          </a:xfrm>
          <a:prstGeom prst="ellipse">
            <a:avLst/>
          </a:prstGeom>
          <a:ln w="76200" cmpd="sng">
            <a:solidFill>
              <a:srgbClr val="5578A2"/>
            </a:solidFill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77373" y="5004304"/>
            <a:ext cx="6280827" cy="1453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Speaker: John Ladd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Administrator</a:t>
            </a:r>
            <a:r>
              <a:rPr lang="en-US" sz="2000" dirty="0">
                <a:solidFill>
                  <a:srgbClr val="595959"/>
                </a:solidFill>
              </a:rPr>
              <a:t>, Office of </a:t>
            </a:r>
            <a:r>
              <a:rPr lang="en-US" sz="2000" dirty="0" smtClean="0">
                <a:solidFill>
                  <a:srgbClr val="595959"/>
                </a:solidFill>
              </a:rPr>
              <a:t>Apprenticeship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Employment and Training Administration</a:t>
            </a:r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2" y="1447800"/>
            <a:ext cx="1295400" cy="1295400"/>
          </a:xfrm>
          <a:prstGeom prst="ellipse">
            <a:avLst/>
          </a:prstGeom>
          <a:ln w="76200" cmpd="sng">
            <a:solidFill>
              <a:srgbClr val="5578A2"/>
            </a:solidFill>
          </a:ln>
          <a:effectLst/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177372" y="1469420"/>
            <a:ext cx="6280827" cy="1453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Moderator:  </a:t>
            </a:r>
            <a:r>
              <a:rPr lang="en-US" sz="2400" b="1" dirty="0" smtClean="0">
                <a:solidFill>
                  <a:srgbClr val="376092"/>
                </a:solidFill>
              </a:rPr>
              <a:t>Chad Aleshire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Program Analyst, Office </a:t>
            </a:r>
            <a:r>
              <a:rPr lang="en-US" sz="2000" dirty="0">
                <a:solidFill>
                  <a:srgbClr val="595959"/>
                </a:solidFill>
              </a:rPr>
              <a:t>of </a:t>
            </a:r>
            <a:r>
              <a:rPr lang="en-US" sz="2000" dirty="0" smtClean="0">
                <a:solidFill>
                  <a:srgbClr val="595959"/>
                </a:solidFill>
              </a:rPr>
              <a:t>Apprenticeship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Employment and Training Administration</a:t>
            </a:r>
            <a:endParaRPr lang="en-US" sz="2000" dirty="0">
              <a:solidFill>
                <a:srgbClr val="595959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177373" y="3154549"/>
            <a:ext cx="6280827" cy="1453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Speaker: Eric Seleznow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Deputy Assistant Secretary, </a:t>
            </a:r>
            <a:r>
              <a:rPr lang="en-US" sz="2000" dirty="0">
                <a:solidFill>
                  <a:srgbClr val="595959"/>
                </a:solidFill>
              </a:rPr>
              <a:t>Office of </a:t>
            </a:r>
            <a:r>
              <a:rPr lang="en-US" sz="2000" dirty="0" smtClean="0">
                <a:solidFill>
                  <a:srgbClr val="595959"/>
                </a:solidFill>
              </a:rPr>
              <a:t>Apprenticeship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Employment and Training Administration</a:t>
            </a:r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1747"/>
          <a:stretch/>
        </p:blipFill>
        <p:spPr>
          <a:xfrm>
            <a:off x="402792" y="3157491"/>
            <a:ext cx="1371600" cy="1432523"/>
          </a:xfrm>
          <a:prstGeom prst="ellipse">
            <a:avLst/>
          </a:prstGeom>
          <a:ln w="76200" cmpd="sng">
            <a:solidFill>
              <a:srgbClr val="5578A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426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46030" y="5327729"/>
            <a:ext cx="8322276" cy="947352"/>
            <a:chOff x="288324" y="1202724"/>
            <a:chExt cx="8322276" cy="947352"/>
          </a:xfrm>
        </p:grpSpPr>
        <p:sp>
          <p:nvSpPr>
            <p:cNvPr id="29" name="Rounded Rectangle 28"/>
            <p:cNvSpPr/>
            <p:nvPr/>
          </p:nvSpPr>
          <p:spPr>
            <a:xfrm>
              <a:off x="762000" y="1371600"/>
              <a:ext cx="7848600" cy="6096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en-US" sz="2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Apprenticeship LEADERs:</a:t>
              </a:r>
              <a:endPara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762506" y="1390650"/>
              <a:ext cx="3829042" cy="571500"/>
            </a:xfrm>
            <a:custGeom>
              <a:avLst/>
              <a:gdLst>
                <a:gd name="connsiteX0" fmla="*/ 0 w 3924294"/>
                <a:gd name="connsiteY0" fmla="*/ 95252 h 571500"/>
                <a:gd name="connsiteX1" fmla="*/ 95252 w 3924294"/>
                <a:gd name="connsiteY1" fmla="*/ 0 h 571500"/>
                <a:gd name="connsiteX2" fmla="*/ 3829042 w 3924294"/>
                <a:gd name="connsiteY2" fmla="*/ 0 h 571500"/>
                <a:gd name="connsiteX3" fmla="*/ 3924294 w 3924294"/>
                <a:gd name="connsiteY3" fmla="*/ 95252 h 571500"/>
                <a:gd name="connsiteX4" fmla="*/ 3924294 w 3924294"/>
                <a:gd name="connsiteY4" fmla="*/ 476248 h 571500"/>
                <a:gd name="connsiteX5" fmla="*/ 3829042 w 3924294"/>
                <a:gd name="connsiteY5" fmla="*/ 571500 h 571500"/>
                <a:gd name="connsiteX6" fmla="*/ 95252 w 3924294"/>
                <a:gd name="connsiteY6" fmla="*/ 571500 h 571500"/>
                <a:gd name="connsiteX7" fmla="*/ 0 w 3924294"/>
                <a:gd name="connsiteY7" fmla="*/ 476248 h 571500"/>
                <a:gd name="connsiteX8" fmla="*/ 0 w 3924294"/>
                <a:gd name="connsiteY8" fmla="*/ 95252 h 571500"/>
                <a:gd name="connsiteX0" fmla="*/ 215371 w 4139665"/>
                <a:gd name="connsiteY0" fmla="*/ 95252 h 571500"/>
                <a:gd name="connsiteX1" fmla="*/ 310623 w 4139665"/>
                <a:gd name="connsiteY1" fmla="*/ 0 h 571500"/>
                <a:gd name="connsiteX2" fmla="*/ 4044413 w 4139665"/>
                <a:gd name="connsiteY2" fmla="*/ 0 h 571500"/>
                <a:gd name="connsiteX3" fmla="*/ 4139665 w 4139665"/>
                <a:gd name="connsiteY3" fmla="*/ 95252 h 571500"/>
                <a:gd name="connsiteX4" fmla="*/ 4139665 w 4139665"/>
                <a:gd name="connsiteY4" fmla="*/ 476248 h 571500"/>
                <a:gd name="connsiteX5" fmla="*/ 4044413 w 4139665"/>
                <a:gd name="connsiteY5" fmla="*/ 571500 h 571500"/>
                <a:gd name="connsiteX6" fmla="*/ 310623 w 4139665"/>
                <a:gd name="connsiteY6" fmla="*/ 571500 h 571500"/>
                <a:gd name="connsiteX7" fmla="*/ 215371 w 4139665"/>
                <a:gd name="connsiteY7" fmla="*/ 95252 h 571500"/>
                <a:gd name="connsiteX0" fmla="*/ 466723 w 4295765"/>
                <a:gd name="connsiteY0" fmla="*/ 571500 h 571500"/>
                <a:gd name="connsiteX1" fmla="*/ 466723 w 4295765"/>
                <a:gd name="connsiteY1" fmla="*/ 0 h 571500"/>
                <a:gd name="connsiteX2" fmla="*/ 4200513 w 4295765"/>
                <a:gd name="connsiteY2" fmla="*/ 0 h 571500"/>
                <a:gd name="connsiteX3" fmla="*/ 4295765 w 4295765"/>
                <a:gd name="connsiteY3" fmla="*/ 95252 h 571500"/>
                <a:gd name="connsiteX4" fmla="*/ 4295765 w 4295765"/>
                <a:gd name="connsiteY4" fmla="*/ 476248 h 571500"/>
                <a:gd name="connsiteX5" fmla="*/ 4200513 w 4295765"/>
                <a:gd name="connsiteY5" fmla="*/ 571500 h 571500"/>
                <a:gd name="connsiteX6" fmla="*/ 466723 w 4295765"/>
                <a:gd name="connsiteY6" fmla="*/ 571500 h 571500"/>
                <a:gd name="connsiteX0" fmla="*/ 276577 w 4105619"/>
                <a:gd name="connsiteY0" fmla="*/ 571500 h 571500"/>
                <a:gd name="connsiteX1" fmla="*/ 276577 w 4105619"/>
                <a:gd name="connsiteY1" fmla="*/ 0 h 571500"/>
                <a:gd name="connsiteX2" fmla="*/ 4010367 w 4105619"/>
                <a:gd name="connsiteY2" fmla="*/ 0 h 571500"/>
                <a:gd name="connsiteX3" fmla="*/ 4105619 w 4105619"/>
                <a:gd name="connsiteY3" fmla="*/ 95252 h 571500"/>
                <a:gd name="connsiteX4" fmla="*/ 4105619 w 4105619"/>
                <a:gd name="connsiteY4" fmla="*/ 476248 h 571500"/>
                <a:gd name="connsiteX5" fmla="*/ 4010367 w 4105619"/>
                <a:gd name="connsiteY5" fmla="*/ 571500 h 571500"/>
                <a:gd name="connsiteX6" fmla="*/ 276577 w 4105619"/>
                <a:gd name="connsiteY6" fmla="*/ 571500 h 571500"/>
                <a:gd name="connsiteX0" fmla="*/ 0 w 3829042"/>
                <a:gd name="connsiteY0" fmla="*/ 571500 h 571500"/>
                <a:gd name="connsiteX1" fmla="*/ 0 w 3829042"/>
                <a:gd name="connsiteY1" fmla="*/ 0 h 571500"/>
                <a:gd name="connsiteX2" fmla="*/ 3733790 w 3829042"/>
                <a:gd name="connsiteY2" fmla="*/ 0 h 571500"/>
                <a:gd name="connsiteX3" fmla="*/ 3829042 w 3829042"/>
                <a:gd name="connsiteY3" fmla="*/ 95252 h 571500"/>
                <a:gd name="connsiteX4" fmla="*/ 3829042 w 3829042"/>
                <a:gd name="connsiteY4" fmla="*/ 476248 h 571500"/>
                <a:gd name="connsiteX5" fmla="*/ 3733790 w 3829042"/>
                <a:gd name="connsiteY5" fmla="*/ 571500 h 571500"/>
                <a:gd name="connsiteX6" fmla="*/ 0 w 3829042"/>
                <a:gd name="connsiteY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9042" h="571500">
                  <a:moveTo>
                    <a:pt x="0" y="571500"/>
                  </a:moveTo>
                  <a:lnTo>
                    <a:pt x="0" y="0"/>
                  </a:lnTo>
                  <a:lnTo>
                    <a:pt x="3733790" y="0"/>
                  </a:lnTo>
                  <a:cubicBezTo>
                    <a:pt x="3786396" y="0"/>
                    <a:pt x="3829042" y="42646"/>
                    <a:pt x="3829042" y="95252"/>
                  </a:cubicBezTo>
                  <a:lnTo>
                    <a:pt x="3829042" y="476248"/>
                  </a:lnTo>
                  <a:cubicBezTo>
                    <a:pt x="3829042" y="528854"/>
                    <a:pt x="3786396" y="571500"/>
                    <a:pt x="3733790" y="571500"/>
                  </a:cubicBezTo>
                  <a:lnTo>
                    <a:pt x="0" y="5715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morning" dir="t">
                <a:rot lat="0" lon="0" rev="3600000"/>
              </a:lightRig>
            </a:scene3d>
            <a:sp3d prstMaterial="matte">
              <a:bevelT w="82550" h="57150" prst="softRound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Over 130 committed to expanding apprenticeships within their sectors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8324" y="1202724"/>
              <a:ext cx="947352" cy="9473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sx="97000" sy="9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5082" y="3952728"/>
            <a:ext cx="5315553" cy="947352"/>
            <a:chOff x="288322" y="3339206"/>
            <a:chExt cx="5315553" cy="947352"/>
          </a:xfrm>
        </p:grpSpPr>
        <p:sp>
          <p:nvSpPr>
            <p:cNvPr id="25" name="Rounded Rectangle 24"/>
            <p:cNvSpPr/>
            <p:nvPr/>
          </p:nvSpPr>
          <p:spPr>
            <a:xfrm>
              <a:off x="761998" y="3508082"/>
              <a:ext cx="4841877" cy="6096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en-US" sz="2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$175 Million:</a:t>
              </a:r>
              <a:endPara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25816" y="3527132"/>
              <a:ext cx="2655836" cy="571500"/>
            </a:xfrm>
            <a:custGeom>
              <a:avLst/>
              <a:gdLst>
                <a:gd name="connsiteX0" fmla="*/ 0 w 2579638"/>
                <a:gd name="connsiteY0" fmla="*/ 95252 h 571500"/>
                <a:gd name="connsiteX1" fmla="*/ 95252 w 2579638"/>
                <a:gd name="connsiteY1" fmla="*/ 0 h 571500"/>
                <a:gd name="connsiteX2" fmla="*/ 2484386 w 2579638"/>
                <a:gd name="connsiteY2" fmla="*/ 0 h 571500"/>
                <a:gd name="connsiteX3" fmla="*/ 2579638 w 2579638"/>
                <a:gd name="connsiteY3" fmla="*/ 95252 h 571500"/>
                <a:gd name="connsiteX4" fmla="*/ 2579638 w 2579638"/>
                <a:gd name="connsiteY4" fmla="*/ 476248 h 571500"/>
                <a:gd name="connsiteX5" fmla="*/ 2484386 w 2579638"/>
                <a:gd name="connsiteY5" fmla="*/ 571500 h 571500"/>
                <a:gd name="connsiteX6" fmla="*/ 95252 w 2579638"/>
                <a:gd name="connsiteY6" fmla="*/ 571500 h 571500"/>
                <a:gd name="connsiteX7" fmla="*/ 0 w 2579638"/>
                <a:gd name="connsiteY7" fmla="*/ 476248 h 571500"/>
                <a:gd name="connsiteX8" fmla="*/ 0 w 2579638"/>
                <a:gd name="connsiteY8" fmla="*/ 95252 h 571500"/>
                <a:gd name="connsiteX0" fmla="*/ 0 w 2579638"/>
                <a:gd name="connsiteY0" fmla="*/ 476248 h 571500"/>
                <a:gd name="connsiteX1" fmla="*/ 95252 w 2579638"/>
                <a:gd name="connsiteY1" fmla="*/ 0 h 571500"/>
                <a:gd name="connsiteX2" fmla="*/ 2484386 w 2579638"/>
                <a:gd name="connsiteY2" fmla="*/ 0 h 571500"/>
                <a:gd name="connsiteX3" fmla="*/ 2579638 w 2579638"/>
                <a:gd name="connsiteY3" fmla="*/ 95252 h 571500"/>
                <a:gd name="connsiteX4" fmla="*/ 2579638 w 2579638"/>
                <a:gd name="connsiteY4" fmla="*/ 476248 h 571500"/>
                <a:gd name="connsiteX5" fmla="*/ 2484386 w 2579638"/>
                <a:gd name="connsiteY5" fmla="*/ 571500 h 571500"/>
                <a:gd name="connsiteX6" fmla="*/ 95252 w 2579638"/>
                <a:gd name="connsiteY6" fmla="*/ 571500 h 571500"/>
                <a:gd name="connsiteX7" fmla="*/ 0 w 2579638"/>
                <a:gd name="connsiteY7" fmla="*/ 476248 h 571500"/>
                <a:gd name="connsiteX0" fmla="*/ 298641 w 2783027"/>
                <a:gd name="connsiteY0" fmla="*/ 571500 h 571500"/>
                <a:gd name="connsiteX1" fmla="*/ 298641 w 2783027"/>
                <a:gd name="connsiteY1" fmla="*/ 0 h 571500"/>
                <a:gd name="connsiteX2" fmla="*/ 2687775 w 2783027"/>
                <a:gd name="connsiteY2" fmla="*/ 0 h 571500"/>
                <a:gd name="connsiteX3" fmla="*/ 2783027 w 2783027"/>
                <a:gd name="connsiteY3" fmla="*/ 95252 h 571500"/>
                <a:gd name="connsiteX4" fmla="*/ 2783027 w 2783027"/>
                <a:gd name="connsiteY4" fmla="*/ 476248 h 571500"/>
                <a:gd name="connsiteX5" fmla="*/ 2687775 w 2783027"/>
                <a:gd name="connsiteY5" fmla="*/ 571500 h 571500"/>
                <a:gd name="connsiteX6" fmla="*/ 298641 w 2783027"/>
                <a:gd name="connsiteY6" fmla="*/ 571500 h 571500"/>
                <a:gd name="connsiteX0" fmla="*/ 298641 w 2783027"/>
                <a:gd name="connsiteY0" fmla="*/ 571500 h 571500"/>
                <a:gd name="connsiteX1" fmla="*/ 298641 w 2783027"/>
                <a:gd name="connsiteY1" fmla="*/ 0 h 571500"/>
                <a:gd name="connsiteX2" fmla="*/ 2687775 w 2783027"/>
                <a:gd name="connsiteY2" fmla="*/ 0 h 571500"/>
                <a:gd name="connsiteX3" fmla="*/ 2783027 w 2783027"/>
                <a:gd name="connsiteY3" fmla="*/ 95252 h 571500"/>
                <a:gd name="connsiteX4" fmla="*/ 2783027 w 2783027"/>
                <a:gd name="connsiteY4" fmla="*/ 476248 h 571500"/>
                <a:gd name="connsiteX5" fmla="*/ 2687775 w 2783027"/>
                <a:gd name="connsiteY5" fmla="*/ 571500 h 571500"/>
                <a:gd name="connsiteX6" fmla="*/ 298641 w 2783027"/>
                <a:gd name="connsiteY6" fmla="*/ 571500 h 571500"/>
                <a:gd name="connsiteX0" fmla="*/ 176973 w 2661359"/>
                <a:gd name="connsiteY0" fmla="*/ 571500 h 571500"/>
                <a:gd name="connsiteX1" fmla="*/ 176973 w 2661359"/>
                <a:gd name="connsiteY1" fmla="*/ 0 h 571500"/>
                <a:gd name="connsiteX2" fmla="*/ 2566107 w 2661359"/>
                <a:gd name="connsiteY2" fmla="*/ 0 h 571500"/>
                <a:gd name="connsiteX3" fmla="*/ 2661359 w 2661359"/>
                <a:gd name="connsiteY3" fmla="*/ 95252 h 571500"/>
                <a:gd name="connsiteX4" fmla="*/ 2661359 w 2661359"/>
                <a:gd name="connsiteY4" fmla="*/ 476248 h 571500"/>
                <a:gd name="connsiteX5" fmla="*/ 2566107 w 2661359"/>
                <a:gd name="connsiteY5" fmla="*/ 571500 h 571500"/>
                <a:gd name="connsiteX6" fmla="*/ 176973 w 2661359"/>
                <a:gd name="connsiteY6" fmla="*/ 571500 h 571500"/>
                <a:gd name="connsiteX0" fmla="*/ 0 w 2484386"/>
                <a:gd name="connsiteY0" fmla="*/ 571500 h 571500"/>
                <a:gd name="connsiteX1" fmla="*/ 0 w 2484386"/>
                <a:gd name="connsiteY1" fmla="*/ 0 h 571500"/>
                <a:gd name="connsiteX2" fmla="*/ 2389134 w 2484386"/>
                <a:gd name="connsiteY2" fmla="*/ 0 h 571500"/>
                <a:gd name="connsiteX3" fmla="*/ 2484386 w 2484386"/>
                <a:gd name="connsiteY3" fmla="*/ 95252 h 571500"/>
                <a:gd name="connsiteX4" fmla="*/ 2484386 w 2484386"/>
                <a:gd name="connsiteY4" fmla="*/ 476248 h 571500"/>
                <a:gd name="connsiteX5" fmla="*/ 2389134 w 2484386"/>
                <a:gd name="connsiteY5" fmla="*/ 571500 h 571500"/>
                <a:gd name="connsiteX6" fmla="*/ 0 w 2484386"/>
                <a:gd name="connsiteY6" fmla="*/ 571500 h 571500"/>
                <a:gd name="connsiteX0" fmla="*/ 171450 w 2655836"/>
                <a:gd name="connsiteY0" fmla="*/ 571500 h 571500"/>
                <a:gd name="connsiteX1" fmla="*/ 0 w 2655836"/>
                <a:gd name="connsiteY1" fmla="*/ 0 h 571500"/>
                <a:gd name="connsiteX2" fmla="*/ 2560584 w 2655836"/>
                <a:gd name="connsiteY2" fmla="*/ 0 h 571500"/>
                <a:gd name="connsiteX3" fmla="*/ 2655836 w 2655836"/>
                <a:gd name="connsiteY3" fmla="*/ 95252 h 571500"/>
                <a:gd name="connsiteX4" fmla="*/ 2655836 w 2655836"/>
                <a:gd name="connsiteY4" fmla="*/ 476248 h 571500"/>
                <a:gd name="connsiteX5" fmla="*/ 2560584 w 2655836"/>
                <a:gd name="connsiteY5" fmla="*/ 571500 h 571500"/>
                <a:gd name="connsiteX6" fmla="*/ 171450 w 2655836"/>
                <a:gd name="connsiteY6" fmla="*/ 571500 h 571500"/>
                <a:gd name="connsiteX0" fmla="*/ 19050 w 2655836"/>
                <a:gd name="connsiteY0" fmla="*/ 571500 h 571500"/>
                <a:gd name="connsiteX1" fmla="*/ 0 w 2655836"/>
                <a:gd name="connsiteY1" fmla="*/ 0 h 571500"/>
                <a:gd name="connsiteX2" fmla="*/ 2560584 w 2655836"/>
                <a:gd name="connsiteY2" fmla="*/ 0 h 571500"/>
                <a:gd name="connsiteX3" fmla="*/ 2655836 w 2655836"/>
                <a:gd name="connsiteY3" fmla="*/ 95252 h 571500"/>
                <a:gd name="connsiteX4" fmla="*/ 2655836 w 2655836"/>
                <a:gd name="connsiteY4" fmla="*/ 476248 h 571500"/>
                <a:gd name="connsiteX5" fmla="*/ 2560584 w 2655836"/>
                <a:gd name="connsiteY5" fmla="*/ 571500 h 571500"/>
                <a:gd name="connsiteX6" fmla="*/ 19050 w 2655836"/>
                <a:gd name="connsiteY6" fmla="*/ 571500 h 571500"/>
                <a:gd name="connsiteX0" fmla="*/ 6350 w 2655836"/>
                <a:gd name="connsiteY0" fmla="*/ 571500 h 571500"/>
                <a:gd name="connsiteX1" fmla="*/ 0 w 2655836"/>
                <a:gd name="connsiteY1" fmla="*/ 0 h 571500"/>
                <a:gd name="connsiteX2" fmla="*/ 2560584 w 2655836"/>
                <a:gd name="connsiteY2" fmla="*/ 0 h 571500"/>
                <a:gd name="connsiteX3" fmla="*/ 2655836 w 2655836"/>
                <a:gd name="connsiteY3" fmla="*/ 95252 h 571500"/>
                <a:gd name="connsiteX4" fmla="*/ 2655836 w 2655836"/>
                <a:gd name="connsiteY4" fmla="*/ 476248 h 571500"/>
                <a:gd name="connsiteX5" fmla="*/ 2560584 w 2655836"/>
                <a:gd name="connsiteY5" fmla="*/ 571500 h 571500"/>
                <a:gd name="connsiteX6" fmla="*/ 6350 w 2655836"/>
                <a:gd name="connsiteY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836" h="571500">
                  <a:moveTo>
                    <a:pt x="6350" y="571500"/>
                  </a:moveTo>
                  <a:cubicBezTo>
                    <a:pt x="4233" y="381000"/>
                    <a:pt x="2117" y="190500"/>
                    <a:pt x="0" y="0"/>
                  </a:cubicBezTo>
                  <a:lnTo>
                    <a:pt x="2560584" y="0"/>
                  </a:lnTo>
                  <a:cubicBezTo>
                    <a:pt x="2613190" y="0"/>
                    <a:pt x="2655836" y="42646"/>
                    <a:pt x="2655836" y="95252"/>
                  </a:cubicBezTo>
                  <a:lnTo>
                    <a:pt x="2655836" y="476248"/>
                  </a:lnTo>
                  <a:cubicBezTo>
                    <a:pt x="2655836" y="528854"/>
                    <a:pt x="2613190" y="571500"/>
                    <a:pt x="2560584" y="571500"/>
                  </a:cubicBezTo>
                  <a:lnTo>
                    <a:pt x="6350" y="5715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morning" dir="t">
                <a:rot lat="0" lon="0" rev="3600000"/>
              </a:lightRig>
            </a:scene3d>
            <a:sp3d prstMaterial="matte">
              <a:bevelT w="82550" h="57150" prst="softRound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American Apprenticeship grants to 46 sites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8322" y="3339206"/>
              <a:ext cx="947352" cy="9473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sx="97000" sy="9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65082" y="2577726"/>
            <a:ext cx="4683729" cy="947352"/>
            <a:chOff x="288322" y="2234387"/>
            <a:chExt cx="4683729" cy="947352"/>
          </a:xfrm>
        </p:grpSpPr>
        <p:sp>
          <p:nvSpPr>
            <p:cNvPr id="21" name="Rounded Rectangle 20"/>
            <p:cNvSpPr/>
            <p:nvPr/>
          </p:nvSpPr>
          <p:spPr>
            <a:xfrm>
              <a:off x="761999" y="2403263"/>
              <a:ext cx="4210052" cy="6096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en-US" sz="2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2015:</a:t>
              </a:r>
              <a:endPara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305052" y="2422313"/>
              <a:ext cx="2647950" cy="571500"/>
            </a:xfrm>
            <a:custGeom>
              <a:avLst/>
              <a:gdLst>
                <a:gd name="connsiteX0" fmla="*/ 0 w 2743202"/>
                <a:gd name="connsiteY0" fmla="*/ 95252 h 571500"/>
                <a:gd name="connsiteX1" fmla="*/ 95252 w 2743202"/>
                <a:gd name="connsiteY1" fmla="*/ 0 h 571500"/>
                <a:gd name="connsiteX2" fmla="*/ 2647950 w 2743202"/>
                <a:gd name="connsiteY2" fmla="*/ 0 h 571500"/>
                <a:gd name="connsiteX3" fmla="*/ 2743202 w 2743202"/>
                <a:gd name="connsiteY3" fmla="*/ 95252 h 571500"/>
                <a:gd name="connsiteX4" fmla="*/ 2743202 w 2743202"/>
                <a:gd name="connsiteY4" fmla="*/ 476248 h 571500"/>
                <a:gd name="connsiteX5" fmla="*/ 2647950 w 2743202"/>
                <a:gd name="connsiteY5" fmla="*/ 571500 h 571500"/>
                <a:gd name="connsiteX6" fmla="*/ 95252 w 2743202"/>
                <a:gd name="connsiteY6" fmla="*/ 571500 h 571500"/>
                <a:gd name="connsiteX7" fmla="*/ 0 w 2743202"/>
                <a:gd name="connsiteY7" fmla="*/ 476248 h 571500"/>
                <a:gd name="connsiteX8" fmla="*/ 0 w 2743202"/>
                <a:gd name="connsiteY8" fmla="*/ 95252 h 571500"/>
                <a:gd name="connsiteX0" fmla="*/ 0 w 2743202"/>
                <a:gd name="connsiteY0" fmla="*/ 476248 h 571500"/>
                <a:gd name="connsiteX1" fmla="*/ 95252 w 2743202"/>
                <a:gd name="connsiteY1" fmla="*/ 0 h 571500"/>
                <a:gd name="connsiteX2" fmla="*/ 2647950 w 2743202"/>
                <a:gd name="connsiteY2" fmla="*/ 0 h 571500"/>
                <a:gd name="connsiteX3" fmla="*/ 2743202 w 2743202"/>
                <a:gd name="connsiteY3" fmla="*/ 95252 h 571500"/>
                <a:gd name="connsiteX4" fmla="*/ 2743202 w 2743202"/>
                <a:gd name="connsiteY4" fmla="*/ 476248 h 571500"/>
                <a:gd name="connsiteX5" fmla="*/ 2647950 w 2743202"/>
                <a:gd name="connsiteY5" fmla="*/ 571500 h 571500"/>
                <a:gd name="connsiteX6" fmla="*/ 95252 w 2743202"/>
                <a:gd name="connsiteY6" fmla="*/ 571500 h 571500"/>
                <a:gd name="connsiteX7" fmla="*/ 0 w 2743202"/>
                <a:gd name="connsiteY7" fmla="*/ 476248 h 571500"/>
                <a:gd name="connsiteX0" fmla="*/ 319087 w 2967037"/>
                <a:gd name="connsiteY0" fmla="*/ 571500 h 571500"/>
                <a:gd name="connsiteX1" fmla="*/ 319087 w 2967037"/>
                <a:gd name="connsiteY1" fmla="*/ 0 h 571500"/>
                <a:gd name="connsiteX2" fmla="*/ 2871785 w 2967037"/>
                <a:gd name="connsiteY2" fmla="*/ 0 h 571500"/>
                <a:gd name="connsiteX3" fmla="*/ 2967037 w 2967037"/>
                <a:gd name="connsiteY3" fmla="*/ 95252 h 571500"/>
                <a:gd name="connsiteX4" fmla="*/ 2967037 w 2967037"/>
                <a:gd name="connsiteY4" fmla="*/ 476248 h 571500"/>
                <a:gd name="connsiteX5" fmla="*/ 2871785 w 2967037"/>
                <a:gd name="connsiteY5" fmla="*/ 571500 h 571500"/>
                <a:gd name="connsiteX6" fmla="*/ 319087 w 2967037"/>
                <a:gd name="connsiteY6" fmla="*/ 571500 h 571500"/>
                <a:gd name="connsiteX0" fmla="*/ 319087 w 2967037"/>
                <a:gd name="connsiteY0" fmla="*/ 571500 h 571500"/>
                <a:gd name="connsiteX1" fmla="*/ 319087 w 2967037"/>
                <a:gd name="connsiteY1" fmla="*/ 0 h 571500"/>
                <a:gd name="connsiteX2" fmla="*/ 2871785 w 2967037"/>
                <a:gd name="connsiteY2" fmla="*/ 0 h 571500"/>
                <a:gd name="connsiteX3" fmla="*/ 2967037 w 2967037"/>
                <a:gd name="connsiteY3" fmla="*/ 95252 h 571500"/>
                <a:gd name="connsiteX4" fmla="*/ 2967037 w 2967037"/>
                <a:gd name="connsiteY4" fmla="*/ 476248 h 571500"/>
                <a:gd name="connsiteX5" fmla="*/ 2871785 w 2967037"/>
                <a:gd name="connsiteY5" fmla="*/ 571500 h 571500"/>
                <a:gd name="connsiteX6" fmla="*/ 319087 w 2967037"/>
                <a:gd name="connsiteY6" fmla="*/ 571500 h 571500"/>
                <a:gd name="connsiteX0" fmla="*/ 189089 w 2837039"/>
                <a:gd name="connsiteY0" fmla="*/ 571500 h 571500"/>
                <a:gd name="connsiteX1" fmla="*/ 189089 w 2837039"/>
                <a:gd name="connsiteY1" fmla="*/ 0 h 571500"/>
                <a:gd name="connsiteX2" fmla="*/ 2741787 w 2837039"/>
                <a:gd name="connsiteY2" fmla="*/ 0 h 571500"/>
                <a:gd name="connsiteX3" fmla="*/ 2837039 w 2837039"/>
                <a:gd name="connsiteY3" fmla="*/ 95252 h 571500"/>
                <a:gd name="connsiteX4" fmla="*/ 2837039 w 2837039"/>
                <a:gd name="connsiteY4" fmla="*/ 476248 h 571500"/>
                <a:gd name="connsiteX5" fmla="*/ 2741787 w 2837039"/>
                <a:gd name="connsiteY5" fmla="*/ 571500 h 571500"/>
                <a:gd name="connsiteX6" fmla="*/ 189089 w 2837039"/>
                <a:gd name="connsiteY6" fmla="*/ 571500 h 571500"/>
                <a:gd name="connsiteX0" fmla="*/ 0 w 2647950"/>
                <a:gd name="connsiteY0" fmla="*/ 571500 h 571500"/>
                <a:gd name="connsiteX1" fmla="*/ 0 w 2647950"/>
                <a:gd name="connsiteY1" fmla="*/ 0 h 571500"/>
                <a:gd name="connsiteX2" fmla="*/ 2552698 w 2647950"/>
                <a:gd name="connsiteY2" fmla="*/ 0 h 571500"/>
                <a:gd name="connsiteX3" fmla="*/ 2647950 w 2647950"/>
                <a:gd name="connsiteY3" fmla="*/ 95252 h 571500"/>
                <a:gd name="connsiteX4" fmla="*/ 2647950 w 2647950"/>
                <a:gd name="connsiteY4" fmla="*/ 476248 h 571500"/>
                <a:gd name="connsiteX5" fmla="*/ 2552698 w 2647950"/>
                <a:gd name="connsiteY5" fmla="*/ 571500 h 571500"/>
                <a:gd name="connsiteX6" fmla="*/ 0 w 2647950"/>
                <a:gd name="connsiteY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571500">
                  <a:moveTo>
                    <a:pt x="0" y="571500"/>
                  </a:moveTo>
                  <a:lnTo>
                    <a:pt x="0" y="0"/>
                  </a:lnTo>
                  <a:lnTo>
                    <a:pt x="2552698" y="0"/>
                  </a:lnTo>
                  <a:cubicBezTo>
                    <a:pt x="2605304" y="0"/>
                    <a:pt x="2647950" y="42646"/>
                    <a:pt x="2647950" y="95252"/>
                  </a:cubicBezTo>
                  <a:lnTo>
                    <a:pt x="2647950" y="476248"/>
                  </a:lnTo>
                  <a:cubicBezTo>
                    <a:pt x="2647950" y="528854"/>
                    <a:pt x="2605304" y="571500"/>
                    <a:pt x="2552698" y="571500"/>
                  </a:cubicBezTo>
                  <a:lnTo>
                    <a:pt x="0" y="5715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morning" dir="t">
                <a:rot lat="0" lon="0" rev="3600000"/>
              </a:lightRig>
            </a:scene3d>
            <a:sp3d prstMaterial="matte">
              <a:bevelT w="82550" h="57150" prst="softRound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White House Summit on Apprenticeship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8322" y="2234387"/>
              <a:ext cx="947352" cy="9473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sx="97000" sy="9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084" y="1202724"/>
            <a:ext cx="6964964" cy="947352"/>
            <a:chOff x="288324" y="1202724"/>
            <a:chExt cx="6964964" cy="947352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1371600"/>
              <a:ext cx="6491288" cy="6096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en-US" sz="2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President Obama’s Goal:</a:t>
              </a:r>
              <a:endPara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91053" y="1390650"/>
              <a:ext cx="2647948" cy="571500"/>
            </a:xfrm>
            <a:custGeom>
              <a:avLst/>
              <a:gdLst>
                <a:gd name="connsiteX0" fmla="*/ 0 w 2743200"/>
                <a:gd name="connsiteY0" fmla="*/ 95252 h 571500"/>
                <a:gd name="connsiteX1" fmla="*/ 95252 w 2743200"/>
                <a:gd name="connsiteY1" fmla="*/ 0 h 571500"/>
                <a:gd name="connsiteX2" fmla="*/ 2647948 w 2743200"/>
                <a:gd name="connsiteY2" fmla="*/ 0 h 571500"/>
                <a:gd name="connsiteX3" fmla="*/ 2743200 w 2743200"/>
                <a:gd name="connsiteY3" fmla="*/ 95252 h 571500"/>
                <a:gd name="connsiteX4" fmla="*/ 2743200 w 2743200"/>
                <a:gd name="connsiteY4" fmla="*/ 476248 h 571500"/>
                <a:gd name="connsiteX5" fmla="*/ 2647948 w 2743200"/>
                <a:gd name="connsiteY5" fmla="*/ 571500 h 571500"/>
                <a:gd name="connsiteX6" fmla="*/ 95252 w 2743200"/>
                <a:gd name="connsiteY6" fmla="*/ 571500 h 571500"/>
                <a:gd name="connsiteX7" fmla="*/ 0 w 2743200"/>
                <a:gd name="connsiteY7" fmla="*/ 476248 h 571500"/>
                <a:gd name="connsiteX8" fmla="*/ 0 w 2743200"/>
                <a:gd name="connsiteY8" fmla="*/ 95252 h 571500"/>
                <a:gd name="connsiteX0" fmla="*/ 0 w 2743200"/>
                <a:gd name="connsiteY0" fmla="*/ 476248 h 571500"/>
                <a:gd name="connsiteX1" fmla="*/ 95252 w 2743200"/>
                <a:gd name="connsiteY1" fmla="*/ 0 h 571500"/>
                <a:gd name="connsiteX2" fmla="*/ 2647948 w 2743200"/>
                <a:gd name="connsiteY2" fmla="*/ 0 h 571500"/>
                <a:gd name="connsiteX3" fmla="*/ 2743200 w 2743200"/>
                <a:gd name="connsiteY3" fmla="*/ 95252 h 571500"/>
                <a:gd name="connsiteX4" fmla="*/ 2743200 w 2743200"/>
                <a:gd name="connsiteY4" fmla="*/ 476248 h 571500"/>
                <a:gd name="connsiteX5" fmla="*/ 2647948 w 2743200"/>
                <a:gd name="connsiteY5" fmla="*/ 571500 h 571500"/>
                <a:gd name="connsiteX6" fmla="*/ 95252 w 2743200"/>
                <a:gd name="connsiteY6" fmla="*/ 571500 h 571500"/>
                <a:gd name="connsiteX7" fmla="*/ 0 w 2743200"/>
                <a:gd name="connsiteY7" fmla="*/ 476248 h 571500"/>
                <a:gd name="connsiteX0" fmla="*/ 319086 w 2967034"/>
                <a:gd name="connsiteY0" fmla="*/ 571500 h 571500"/>
                <a:gd name="connsiteX1" fmla="*/ 319086 w 2967034"/>
                <a:gd name="connsiteY1" fmla="*/ 0 h 571500"/>
                <a:gd name="connsiteX2" fmla="*/ 2871782 w 2967034"/>
                <a:gd name="connsiteY2" fmla="*/ 0 h 571500"/>
                <a:gd name="connsiteX3" fmla="*/ 2967034 w 2967034"/>
                <a:gd name="connsiteY3" fmla="*/ 95252 h 571500"/>
                <a:gd name="connsiteX4" fmla="*/ 2967034 w 2967034"/>
                <a:gd name="connsiteY4" fmla="*/ 476248 h 571500"/>
                <a:gd name="connsiteX5" fmla="*/ 2871782 w 2967034"/>
                <a:gd name="connsiteY5" fmla="*/ 571500 h 571500"/>
                <a:gd name="connsiteX6" fmla="*/ 319086 w 2967034"/>
                <a:gd name="connsiteY6" fmla="*/ 571500 h 571500"/>
                <a:gd name="connsiteX0" fmla="*/ 189089 w 2837037"/>
                <a:gd name="connsiteY0" fmla="*/ 571500 h 571500"/>
                <a:gd name="connsiteX1" fmla="*/ 189089 w 2837037"/>
                <a:gd name="connsiteY1" fmla="*/ 0 h 571500"/>
                <a:gd name="connsiteX2" fmla="*/ 2741785 w 2837037"/>
                <a:gd name="connsiteY2" fmla="*/ 0 h 571500"/>
                <a:gd name="connsiteX3" fmla="*/ 2837037 w 2837037"/>
                <a:gd name="connsiteY3" fmla="*/ 95252 h 571500"/>
                <a:gd name="connsiteX4" fmla="*/ 2837037 w 2837037"/>
                <a:gd name="connsiteY4" fmla="*/ 476248 h 571500"/>
                <a:gd name="connsiteX5" fmla="*/ 2741785 w 2837037"/>
                <a:gd name="connsiteY5" fmla="*/ 571500 h 571500"/>
                <a:gd name="connsiteX6" fmla="*/ 189089 w 2837037"/>
                <a:gd name="connsiteY6" fmla="*/ 571500 h 571500"/>
                <a:gd name="connsiteX0" fmla="*/ 0 w 2647948"/>
                <a:gd name="connsiteY0" fmla="*/ 571500 h 571500"/>
                <a:gd name="connsiteX1" fmla="*/ 0 w 2647948"/>
                <a:gd name="connsiteY1" fmla="*/ 0 h 571500"/>
                <a:gd name="connsiteX2" fmla="*/ 2552696 w 2647948"/>
                <a:gd name="connsiteY2" fmla="*/ 0 h 571500"/>
                <a:gd name="connsiteX3" fmla="*/ 2647948 w 2647948"/>
                <a:gd name="connsiteY3" fmla="*/ 95252 h 571500"/>
                <a:gd name="connsiteX4" fmla="*/ 2647948 w 2647948"/>
                <a:gd name="connsiteY4" fmla="*/ 476248 h 571500"/>
                <a:gd name="connsiteX5" fmla="*/ 2552696 w 2647948"/>
                <a:gd name="connsiteY5" fmla="*/ 571500 h 571500"/>
                <a:gd name="connsiteX6" fmla="*/ 0 w 2647948"/>
                <a:gd name="connsiteY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48" h="571500">
                  <a:moveTo>
                    <a:pt x="0" y="571500"/>
                  </a:moveTo>
                  <a:lnTo>
                    <a:pt x="0" y="0"/>
                  </a:lnTo>
                  <a:lnTo>
                    <a:pt x="2552696" y="0"/>
                  </a:lnTo>
                  <a:cubicBezTo>
                    <a:pt x="2605302" y="0"/>
                    <a:pt x="2647948" y="42646"/>
                    <a:pt x="2647948" y="95252"/>
                  </a:cubicBezTo>
                  <a:lnTo>
                    <a:pt x="2647948" y="476248"/>
                  </a:lnTo>
                  <a:cubicBezTo>
                    <a:pt x="2647948" y="528854"/>
                    <a:pt x="2605302" y="571500"/>
                    <a:pt x="2552696" y="571500"/>
                  </a:cubicBezTo>
                  <a:lnTo>
                    <a:pt x="0" y="5715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morning" dir="t">
                <a:rot lat="0" lon="0" rev="3600000"/>
              </a:lightRig>
            </a:scene3d>
            <a:sp3d prstMaterial="matte">
              <a:bevelT w="82550" h="57150" prst="softRound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Double the number of U.S. apprentices by 2020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8324" y="1202724"/>
              <a:ext cx="947352" cy="9473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sx="97000" sy="9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Apprenticeship…building momentum!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09" y="2417860"/>
            <a:ext cx="3284391" cy="25351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362">
            <a:off x="303042" y="1264971"/>
            <a:ext cx="571893" cy="774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362">
            <a:off x="264711" y="2597533"/>
            <a:ext cx="641718" cy="71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362">
            <a:off x="356974" y="4099265"/>
            <a:ext cx="558593" cy="638392"/>
          </a:xfrm>
          <a:prstGeom prst="rect">
            <a:avLst/>
          </a:prstGeom>
          <a:effectLst>
            <a:outerShdw blurRad="76200" dir="24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362">
            <a:off x="160037" y="5344095"/>
            <a:ext cx="774716" cy="7381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1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Apprenticeship Opportunities under WIOA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5149014"/>
              </p:ext>
            </p:extLst>
          </p:nvPr>
        </p:nvGraphicFramePr>
        <p:xfrm>
          <a:off x="304801" y="1175657"/>
          <a:ext cx="8490856" cy="5515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4631" y="4765559"/>
            <a:ext cx="3345541" cy="1539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Registered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Apprenticeship</a:t>
            </a: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Apprenticeship Models from Coast to Coast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/>
          <a:stretch/>
        </p:blipFill>
        <p:spPr>
          <a:xfrm>
            <a:off x="0" y="1098550"/>
            <a:ext cx="9144000" cy="57569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1404&quot;&gt;&lt;object type=&quot;3&quot; unique_id=&quot;11405&quot;&gt;&lt;property id=&quot;20148&quot; value=&quot;5&quot;/&gt;&lt;property id=&quot;20300&quot; value=&quot;Slide 1 - &amp;quot;Webinar Title&amp;quot;&quot;/&gt;&lt;property id=&quot;20307&quot; value=&quot;256&quot;/&gt;&lt;/object&gt;&lt;object type=&quot;3&quot; unique_id=&quot;11411&quot;&gt;&lt;property id=&quot;20148&quot; value=&quot;5&quot;/&gt;&lt;property id=&quot;20300&quot; value=&quot;Slide 2 - &amp;quot;Where are you?&amp;quot;&quot;/&gt;&lt;property id=&quot;20307&quot; value=&quot;259&quot;/&gt;&lt;/object&gt;&lt;object type=&quot;3&quot; unique_id=&quot;11412&quot;&gt;&lt;property id=&quot;20148&quot; value=&quot;5&quot;/&gt;&lt;property id=&quot;20300&quot; value=&quot;Slide 3 - &amp;quot;Here’s what you can expect to get out of this webinar!&amp;quot;&quot;/&gt;&lt;property id=&quot;20307&quot; value=&quot;264&quot;/&gt;&lt;/object&gt;&lt;object type=&quot;3&quot; unique_id=&quot;11413&quot;&gt;&lt;property id=&quot;20148&quot; value=&quot;5&quot;/&gt;&lt;property id=&quot;20300&quot; value=&quot;Slide 4 - &amp;quot;Agenda&amp;quot;&quot;/&gt;&lt;property id=&quot;20307&quot; value=&quot;266&quot;/&gt;&lt;/object&gt;&lt;object type=&quot;3&quot; unique_id=&quot;11414&quot;&gt;&lt;property id=&quot;20148&quot; value=&quot;5&quot;/&gt;&lt;property id=&quot;20300&quot; value=&quot;Slide 5 - &amp;quot;Moderator&amp;quot;&quot;/&gt;&lt;property id=&quot;20307&quot; value=&quot;261&quot;/&gt;&lt;/object&gt;&lt;object type=&quot;3&quot; unique_id=&quot;11415&quot;&gt;&lt;property id=&quot;20148&quot; value=&quot;5&quot;/&gt;&lt;property id=&quot;20300&quot; value=&quot;Slide 6 - &amp;quot;Presenters&amp;quot;&quot;/&gt;&lt;property id=&quot;20307&quot; value=&quot;286&quot;/&gt;&lt;/object&gt;&lt;object type=&quot;3&quot; unique_id=&quot;11416&quot;&gt;&lt;property id=&quot;20148&quot; value=&quot;5&quot;/&gt;&lt;property id=&quot;20300&quot; value=&quot;Slide 8 - &amp;quot;Content Heading &amp;quot;&quot;/&gt;&lt;property id=&quot;20307&quot; value=&quot;271&quot;/&gt;&lt;/object&gt;&lt;object type=&quot;3&quot; unique_id=&quot;11417&quot;&gt;&lt;property id=&quot;20148&quot; value=&quot;5&quot;/&gt;&lt;property id=&quot;20300&quot; value=&quot;Slide 12 - &amp;quot;Open Chat&amp;quot;&quot;/&gt;&lt;property id=&quot;20307&quot; value=&quot;267&quot;/&gt;&lt;/object&gt;&lt;object type=&quot;3&quot; unique_id=&quot;11418&quot;&gt;&lt;property id=&quot;20148&quot; value=&quot;5&quot;/&gt;&lt;property id=&quot;20300&quot; value=&quot;Slide 13 - &amp;quot;Polling Question&amp;quot;&quot;/&gt;&lt;property id=&quot;20307&quot; value=&quot;265&quot;/&gt;&lt;/object&gt;&lt;object type=&quot;3&quot; unique_id=&quot;11420&quot;&gt;&lt;property id=&quot;20148&quot; value=&quot;5&quot;/&gt;&lt;property id=&quot;20300&quot; value=&quot;Slide 14 - &amp;quot;Reminder…&amp;quot;&quot;/&gt;&lt;property id=&quot;20307&quot; value=&quot;276&quot;/&gt;&lt;/object&gt;&lt;object type=&quot;3&quot; unique_id=&quot;11421&quot;&gt;&lt;property id=&quot;20148&quot; value=&quot;5&quot;/&gt;&lt;property id=&quot;20300&quot; value=&quot;Slide 15 - &amp;quot;Resources&amp;quot;&quot;/&gt;&lt;property id=&quot;20307&quot; value=&quot;278&quot;/&gt;&lt;/object&gt;&lt;object type=&quot;3&quot; unique_id=&quot;11422&quot;&gt;&lt;property id=&quot;20148&quot; value=&quot;5&quot;/&gt;&lt;property id=&quot;20300&quot; value=&quot;Slide 16 - &amp;quot;Please enter your questions in the Chat Room! &amp;quot;&quot;/&gt;&lt;property id=&quot;20307&quot; value=&quot;279&quot;/&gt;&lt;/object&gt;&lt;object type=&quot;3&quot; unique_id=&quot;11423&quot;&gt;&lt;property id=&quot;20148&quot; value=&quot;5&quot;/&gt;&lt;property id=&quot;20300&quot; value=&quot;Slide 17 - &amp;quot;Speakers’ Contact Information&amp;quot;&quot;/&gt;&lt;property id=&quot;20307&quot; value=&quot;281&quot;/&gt;&lt;/object&gt;&lt;object type=&quot;3&quot; unique_id=&quot;11424&quot;&gt;&lt;property id=&quot;20148&quot; value=&quot;5&quot;/&gt;&lt;property id=&quot;20300&quot; value=&quot;Slide 18 - &amp;quot;Look for upcoming Webinars in this series!&amp;quot;&quot;/&gt;&lt;property id=&quot;20307&quot; value=&quot;283&quot;/&gt;&lt;/object&gt;&lt;object type=&quot;3&quot; unique_id=&quot;11425&quot;&gt;&lt;property id=&quot;20148&quot; value=&quot;5&quot;/&gt;&lt;property id=&quot;20300&quot; value=&quot;Slide 19&quot;/&gt;&lt;property id=&quot;20307&quot; value=&quot;262&quot;/&gt;&lt;/object&gt;&lt;object type=&quot;3&quot; unique_id=&quot;13267&quot;&gt;&lt;property id=&quot;20148&quot; value=&quot;5&quot;/&gt;&lt;property id=&quot;20300&quot; value=&quot;Slide 7 - &amp;quot;Presenter&amp;quot;&quot;/&gt;&lt;property id=&quot;20307&quot; value=&quot;287&quot;/&gt;&lt;/object&gt;&lt;object type=&quot;3&quot; unique_id=&quot;13268&quot;&gt;&lt;property id=&quot;20148&quot; value=&quot;5&quot;/&gt;&lt;property id=&quot;20300&quot; value=&quot;Slide 10 - &amp;quot;Content Heading &amp;quot;&quot;/&gt;&lt;property id=&quot;20307&quot; value=&quot;289&quot;/&gt;&lt;/object&gt;&lt;object type=&quot;3&quot; unique_id=&quot;13269&quot;&gt;&lt;property id=&quot;20148&quot; value=&quot;5&quot;/&gt;&lt;property id=&quot;20300&quot; value=&quot;Slide 11 - &amp;quot;Content Heading &amp;quot;&quot;/&gt;&lt;property id=&quot;20307&quot; value=&quot;290&quot;/&gt;&lt;/object&gt;&lt;object type=&quot;3&quot; unique_id=&quot;21377&quot;&gt;&lt;property id=&quot;20148&quot; value=&quot;5&quot;/&gt;&lt;property id=&quot;20300&quot; value=&quot;Slide 9 - &amp;quot;Content Heading &amp;quot;&quot;/&gt;&lt;property id=&quot;20307&quot; value=&quot;291&quot;/&gt;&lt;/object&gt;&lt;/object&gt;&lt;object type=&quot;8&quot; unique_id=&quot;114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tworking trio design templat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Networking trio design template</Template>
  <TotalTime>0</TotalTime>
  <Words>1071</Words>
  <Application>Microsoft Office PowerPoint</Application>
  <PresentationFormat>On-screen Show (4:3)</PresentationFormat>
  <Paragraphs>299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Franklin Gothic Demi</vt:lpstr>
      <vt:lpstr>Franklin Gothic Medium</vt:lpstr>
      <vt:lpstr>Univers-Bold</vt:lpstr>
      <vt:lpstr>Wingdings</vt:lpstr>
      <vt:lpstr>Networking trio design template</vt:lpstr>
      <vt:lpstr>1_Networking trio design template</vt:lpstr>
      <vt:lpstr>ApprenticeshipUSA Toolkit:   A New Tool to Advance Apprenticeship Under WIOA</vt:lpstr>
      <vt:lpstr>Where are you?</vt:lpstr>
      <vt:lpstr>Polling Question</vt:lpstr>
      <vt:lpstr>Objectives</vt:lpstr>
      <vt:lpstr>What is Registered Apprenticeship?</vt:lpstr>
      <vt:lpstr>Speakers</vt:lpstr>
      <vt:lpstr>Apprenticeship…building momentum!</vt:lpstr>
      <vt:lpstr>Apprenticeship Opportunities under WIOA</vt:lpstr>
      <vt:lpstr>Apprenticeship Models from Coast to Coast </vt:lpstr>
      <vt:lpstr>Polling Question</vt:lpstr>
      <vt:lpstr>Polling Question</vt:lpstr>
      <vt:lpstr>Toolkit Overview</vt:lpstr>
      <vt:lpstr>Learn About Apprenticeship…</vt:lpstr>
      <vt:lpstr>Build Apprenticeship Partnerships…</vt:lpstr>
      <vt:lpstr>Implement Apprenticeship Strategies…</vt:lpstr>
      <vt:lpstr>PowerPoint Presentation</vt:lpstr>
      <vt:lpstr>ApprenticeshipUSA Toolkit in ACTION</vt:lpstr>
      <vt:lpstr>PowerPoint Presentation</vt:lpstr>
      <vt:lpstr>Introduction to Apprenticeship Training</vt:lpstr>
      <vt:lpstr>LEARN…</vt:lpstr>
      <vt:lpstr>WIOA and Apprenticeship Fact Sheet</vt:lpstr>
      <vt:lpstr>Apprenticeship FAQs</vt:lpstr>
      <vt:lpstr>PowerPoint Presentation</vt:lpstr>
      <vt:lpstr>Build…</vt:lpstr>
      <vt:lpstr>Apprenticeship Assessment and Planning Tool</vt:lpstr>
      <vt:lpstr>Examples of Apprenticeship Models</vt:lpstr>
      <vt:lpstr>PowerPoint Presentation</vt:lpstr>
      <vt:lpstr>PowerPoint Presentation</vt:lpstr>
      <vt:lpstr>Implement…</vt:lpstr>
      <vt:lpstr>Guide for Business Services Representatives</vt:lpstr>
      <vt:lpstr>Outreach Fact Sheet for Employers</vt:lpstr>
      <vt:lpstr>PowerPoint Presentation</vt:lpstr>
      <vt:lpstr>Implement…</vt:lpstr>
      <vt:lpstr>Tutorial and Desk-Aid</vt:lpstr>
      <vt:lpstr>Tutorial and Desk-Aid</vt:lpstr>
      <vt:lpstr>ApprenticeshipUSA Toolkit</vt:lpstr>
      <vt:lpstr>Please enter your questions in the Chat Room! </vt:lpstr>
      <vt:lpstr>Contact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2009-09-02T19:35:42Z</dcterms:created>
  <dcterms:modified xsi:type="dcterms:W3CDTF">2015-10-26T14:10:40Z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TC102413891033</vt:lpwstr>
  </property>
</Properties>
</file>