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0" r:id="rId2"/>
    <p:sldId id="313" r:id="rId3"/>
    <p:sldId id="359" r:id="rId4"/>
    <p:sldId id="282" r:id="rId5"/>
    <p:sldId id="283" r:id="rId6"/>
    <p:sldId id="317" r:id="rId7"/>
    <p:sldId id="314" r:id="rId8"/>
    <p:sldId id="344" r:id="rId9"/>
    <p:sldId id="352" r:id="rId10"/>
    <p:sldId id="353" r:id="rId11"/>
    <p:sldId id="354" r:id="rId12"/>
    <p:sldId id="355" r:id="rId13"/>
    <p:sldId id="356" r:id="rId14"/>
    <p:sldId id="360" r:id="rId15"/>
    <p:sldId id="33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12" r:id="rId26"/>
    <p:sldId id="362" r:id="rId27"/>
    <p:sldId id="363" r:id="rId28"/>
    <p:sldId id="364" r:id="rId29"/>
    <p:sldId id="365" r:id="rId30"/>
    <p:sldId id="315" r:id="rId31"/>
    <p:sldId id="345" r:id="rId32"/>
    <p:sldId id="346" r:id="rId33"/>
    <p:sldId id="347" r:id="rId34"/>
    <p:sldId id="348" r:id="rId35"/>
    <p:sldId id="311" r:id="rId36"/>
    <p:sldId id="308" r:id="rId37"/>
    <p:sldId id="309" r:id="rId38"/>
    <p:sldId id="290" r:id="rId39"/>
    <p:sldId id="291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Rosendale" initials="T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272" autoAdjust="0"/>
  </p:normalViewPr>
  <p:slideViewPr>
    <p:cSldViewPr>
      <p:cViewPr varScale="1">
        <p:scale>
          <a:sx n="67" d="100"/>
          <a:sy n="67" d="100"/>
        </p:scale>
        <p:origin x="12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21T21:33:09.760" idx="1">
    <p:pos x="10" y="10"/>
    <p:text>BRIAN - please have a poll open as people join the webinar: "Who has joined us?" (options - state staff, local WIB staff, service provider, discretionary youth grantee, partner program, other)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14DF2-02C7-4E7C-AFEF-34956881F7D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07926-6F4A-49C9-A914-9F8E893D0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3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9856-F235-4B60-9B82-5530BEF31A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62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F482-3239-4D10-AD61-32A67B72B7A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84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F482-3239-4D10-AD61-32A67B72B7A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31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F482-3239-4D10-AD61-32A67B72B7A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92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F482-3239-4D10-AD61-32A67B72B7A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59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7926-6F4A-49C9-A914-9F8E893D044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07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7926-6F4A-49C9-A914-9F8E893D044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39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-87460">
              <a:buClr>
                <a:srgbClr val="000000"/>
              </a:buClr>
              <a:buFont typeface="Arial"/>
              <a:buChar char="●"/>
            </a:pPr>
            <a:endParaRPr lang="en-US" dirty="0" smtClean="0"/>
          </a:p>
          <a:p>
            <a:pPr marL="449793" lvl="1" indent="-87460">
              <a:buClr>
                <a:srgbClr val="000000"/>
              </a:buClr>
              <a:buFont typeface="Courier New"/>
              <a:buChar char="o"/>
            </a:pPr>
            <a:endParaRPr lang="en-US" dirty="0" smtClean="0"/>
          </a:p>
          <a:p>
            <a:pPr marL="899587" lvl="2" indent="-87460">
              <a:buClr>
                <a:srgbClr val="000000"/>
              </a:buClr>
              <a:buFont typeface="Wingdings"/>
              <a:buChar char="§"/>
            </a:pPr>
            <a:endParaRPr lang="en-US" dirty="0" smtClean="0"/>
          </a:p>
          <a:p>
            <a:pPr marL="1349380" lvl="3" indent="-87460">
              <a:buClr>
                <a:srgbClr val="000000"/>
              </a:buClr>
              <a:buFont typeface="Arial"/>
              <a:buChar char="●"/>
            </a:pPr>
            <a:endParaRPr lang="en-US" dirty="0" smtClean="0"/>
          </a:p>
          <a:p>
            <a:pPr marL="1799173" lvl="4" indent="-87460">
              <a:buClr>
                <a:srgbClr val="000000"/>
              </a:buClr>
              <a:buFont typeface="Courier New"/>
              <a:buChar char="o"/>
            </a:pPr>
            <a:endParaRPr lang="en-US" dirty="0" smtClean="0"/>
          </a:p>
          <a:p>
            <a:pPr marL="2248967" lvl="5" indent="-87460">
              <a:buClr>
                <a:srgbClr val="000000"/>
              </a:buClr>
              <a:buFont typeface="Wingdings"/>
              <a:buChar char="§"/>
            </a:pPr>
            <a:endParaRPr lang="en-US" dirty="0" smtClean="0"/>
          </a:p>
          <a:p>
            <a:pPr marL="2698760" lvl="6" indent="-87460">
              <a:buClr>
                <a:srgbClr val="000000"/>
              </a:buClr>
              <a:buFont typeface="Arial"/>
              <a:buChar char="●"/>
            </a:pPr>
            <a:endParaRPr lang="en-US" dirty="0" smtClean="0"/>
          </a:p>
          <a:p>
            <a:pPr marL="3148554" lvl="7" indent="-87460">
              <a:buClr>
                <a:srgbClr val="000000"/>
              </a:buClr>
              <a:buFont typeface="Courier New"/>
              <a:buChar char="o"/>
            </a:pPr>
            <a:endParaRPr lang="en-US" dirty="0" smtClean="0"/>
          </a:p>
          <a:p>
            <a:pPr marL="3598347" lvl="8" indent="-87460">
              <a:buClr>
                <a:srgbClr val="000000"/>
              </a:buClr>
              <a:buFont typeface="Wingdings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0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9856-F235-4B60-9B82-5530BEF31A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83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9856-F235-4B60-9B82-5530BEF31A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5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7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69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3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F482-3239-4D10-AD61-32A67B72B7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92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F482-3239-4D10-AD61-32A67B72B7A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49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848946-41F4-44DB-A12F-1BC99BEBD99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9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5944635"/>
            <a:chOff x="0" y="0"/>
            <a:chExt cx="9144000" cy="5944635"/>
          </a:xfrm>
        </p:grpSpPr>
        <p:sp>
          <p:nvSpPr>
            <p:cNvPr id="11" name="Shape 21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9144000" cy="5943599"/>
            </a:xfrm>
            <a:prstGeom prst="rect">
              <a:avLst/>
            </a:prstGeom>
            <a:gradFill>
              <a:gsLst>
                <a:gs pos="0">
                  <a:srgbClr val="AECCF1"/>
                </a:gs>
                <a:gs pos="50000">
                  <a:srgbClr val="CEE0F6"/>
                </a:gs>
                <a:gs pos="100000">
                  <a:srgbClr val="E7F1FA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" y="4170846"/>
              <a:ext cx="9143245" cy="177378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168" y="7307"/>
              <a:ext cx="2596682" cy="8228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48280"/>
            <a:ext cx="8534400" cy="1470025"/>
          </a:xfrm>
        </p:spPr>
        <p:txBody>
          <a:bodyPr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3600" b="1" cap="none" spc="50">
                <a:ln w="11430"/>
                <a:gradFill>
                  <a:gsLst>
                    <a:gs pos="25000">
                      <a:srgbClr val="0070C0"/>
                    </a:gs>
                    <a:gs pos="100000">
                      <a:schemeClr val="tx2"/>
                    </a:gs>
                  </a:gsLst>
                  <a:lin ang="5400000"/>
                </a:gradFill>
                <a:effectLst>
                  <a:outerShdw blurRad="63500" dist="38100" dir="5400000" algn="tl" rotWithShape="0">
                    <a:srgbClr val="000000">
                      <a:alpha val="4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5AE-5BDD-4833-BEB9-B3716843AC8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14" name="Shape 21"/>
          <p:cNvSpPr/>
          <p:nvPr userDrawn="1">
            <p:custDataLst>
              <p:tags r:id="rId1"/>
            </p:custDataLst>
          </p:nvPr>
        </p:nvSpPr>
        <p:spPr>
          <a:xfrm>
            <a:off x="2894" y="2971799"/>
            <a:ext cx="9144000" cy="11049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alpha val="0"/>
                </a:schemeClr>
              </a:gs>
              <a:gs pos="100000">
                <a:srgbClr val="E7F1FA"/>
              </a:gs>
            </a:gsLst>
            <a:lin ang="10800000" scaled="1"/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21"/>
          <p:cNvSpPr/>
          <p:nvPr userDrawn="1">
            <p:custDataLst>
              <p:tags r:id="rId2"/>
            </p:custDataLst>
          </p:nvPr>
        </p:nvSpPr>
        <p:spPr>
          <a:xfrm>
            <a:off x="0" y="2452872"/>
            <a:ext cx="9144000" cy="75238"/>
          </a:xfrm>
          <a:prstGeom prst="rect">
            <a:avLst/>
          </a:prstGeom>
          <a:gradFill flip="none" rotWithShape="1"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16200000" scaled="1"/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971799"/>
            <a:ext cx="7162800" cy="1104901"/>
          </a:xfrm>
        </p:spPr>
        <p:txBody>
          <a:bodyPr lIns="0" tIns="91440" rIns="0" bIns="9144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3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5AE-5BDD-4833-BEB9-B3716843AC81}" type="datetimeFigureOut">
              <a:rPr lang="en-US" smtClean="0"/>
              <a:t>10/28/2015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5AE-5BDD-4833-BEB9-B3716843AC81}" type="datetimeFigureOut">
              <a:rPr lang="en-US" smtClean="0"/>
              <a:t>10/28/2015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0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20" y="1535113"/>
            <a:ext cx="4114800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220" y="2346702"/>
            <a:ext cx="4114800" cy="3657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004" y="1535113"/>
            <a:ext cx="4114800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004" y="2346702"/>
            <a:ext cx="4114800" cy="3657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5AE-5BDD-4833-BEB9-B3716843AC81}" type="datetimeFigureOut">
              <a:rPr lang="en-US" smtClean="0"/>
              <a:t>10/28/2015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0" y="1447800"/>
            <a:ext cx="0" cy="4572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21"/>
          <p:cNvSpPr/>
          <p:nvPr userDrawn="1">
            <p:custDataLst>
              <p:tags r:id="rId1"/>
            </p:custDataLst>
          </p:nvPr>
        </p:nvSpPr>
        <p:spPr>
          <a:xfrm>
            <a:off x="0" y="2225298"/>
            <a:ext cx="9144000" cy="75238"/>
          </a:xfrm>
          <a:prstGeom prst="rect">
            <a:avLst/>
          </a:prstGeom>
          <a:gradFill flip="none" rotWithShape="1"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16200000" scaled="1"/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9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20" y="1535113"/>
            <a:ext cx="4114800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220" y="2346702"/>
            <a:ext cx="4114800" cy="291109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004" y="1535113"/>
            <a:ext cx="4114800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004" y="2346702"/>
            <a:ext cx="4114800" cy="291109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5AE-5BDD-4833-BEB9-B3716843AC81}" type="datetimeFigureOut">
              <a:rPr lang="en-US" smtClean="0"/>
              <a:t>10/28/2015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0" y="1447800"/>
            <a:ext cx="0" cy="38862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21"/>
          <p:cNvSpPr/>
          <p:nvPr userDrawn="1">
            <p:custDataLst>
              <p:tags r:id="rId1"/>
            </p:custDataLst>
          </p:nvPr>
        </p:nvSpPr>
        <p:spPr>
          <a:xfrm>
            <a:off x="0" y="2225298"/>
            <a:ext cx="9144000" cy="75238"/>
          </a:xfrm>
          <a:prstGeom prst="rect">
            <a:avLst/>
          </a:prstGeom>
          <a:gradFill flip="none" rotWithShape="1"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16200000" scaled="1"/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21"/>
          <p:cNvSpPr/>
          <p:nvPr userDrawn="1">
            <p:custDataLst>
              <p:tags r:id="rId2"/>
            </p:custDataLst>
          </p:nvPr>
        </p:nvSpPr>
        <p:spPr>
          <a:xfrm>
            <a:off x="0" y="5334000"/>
            <a:ext cx="9144000" cy="75238"/>
          </a:xfrm>
          <a:prstGeom prst="rect">
            <a:avLst/>
          </a:prstGeom>
          <a:gradFill flip="none" rotWithShape="1"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16200000" scaled="1"/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304800" y="5409238"/>
            <a:ext cx="8534400" cy="53436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45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5AE-5BDD-4833-BEB9-B3716843AC81}" type="datetimeFigureOut">
              <a:rPr lang="en-US" smtClean="0"/>
              <a:t>10/28/2015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1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5AE-5BDD-4833-BEB9-B3716843AC81}" type="datetimeFigureOut">
              <a:rPr lang="en-US" smtClean="0"/>
              <a:t>10/28/2015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3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aphics Poi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5AE-5BDD-4833-BEB9-B3716843AC8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0695" y="1524000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Instructions: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Just copy the elements you want to use and paste into your slides.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0695" y="1978223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Horizontal Line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655244" y="319339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Chat</a:t>
            </a:r>
          </a:p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Invitation 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8150824" y="51955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Vertical Line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 userDrawn="1"/>
        </p:nvCxnSpPr>
        <p:spPr>
          <a:xfrm flipV="1">
            <a:off x="1213695" y="2034371"/>
            <a:ext cx="0" cy="1553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 userDrawn="1"/>
        </p:nvCxnSpPr>
        <p:spPr>
          <a:xfrm flipV="1">
            <a:off x="8188644" y="3236804"/>
            <a:ext cx="0" cy="1553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 userDrawn="1"/>
        </p:nvCxnSpPr>
        <p:spPr>
          <a:xfrm rot="5400000" flipV="1">
            <a:off x="8875811" y="4997232"/>
            <a:ext cx="0" cy="1553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008207" y="4497487"/>
            <a:ext cx="945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Chat</a:t>
            </a:r>
          </a:p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Invitation 2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 userDrawn="1"/>
        </p:nvCxnSpPr>
        <p:spPr>
          <a:xfrm flipV="1">
            <a:off x="8562352" y="4537189"/>
            <a:ext cx="0" cy="1553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736705" y="19812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Icon Frame 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188343" y="4337878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Icon Frame 1b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822549" y="46760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Arrow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 userDrawn="1"/>
        </p:nvCxnSpPr>
        <p:spPr>
          <a:xfrm rot="10800000" flipV="1">
            <a:off x="4718895" y="2043330"/>
            <a:ext cx="0" cy="1553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 rot="10800000" flipV="1">
            <a:off x="6324600" y="4429154"/>
            <a:ext cx="0" cy="1553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 userDrawn="1"/>
        </p:nvCxnSpPr>
        <p:spPr>
          <a:xfrm rot="10800000" flipV="1">
            <a:off x="7443710" y="4728319"/>
            <a:ext cx="0" cy="1553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990600" y="42672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Icon Frame 2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 userDrawn="1"/>
        </p:nvCxnSpPr>
        <p:spPr>
          <a:xfrm rot="5400000" flipV="1">
            <a:off x="2055912" y="4329330"/>
            <a:ext cx="0" cy="1553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6200" y="4554065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Icon Frame 2b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 userDrawn="1"/>
        </p:nvCxnSpPr>
        <p:spPr>
          <a:xfrm rot="10800000" flipV="1">
            <a:off x="1212457" y="4645341"/>
            <a:ext cx="0" cy="1553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52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685800"/>
            <a:ext cx="4114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172A-0A30-49D7-BBDA-A14DF6D05652}" type="datetime4">
              <a:rPr lang="en-US" smtClean="0"/>
              <a:pPr/>
              <a:t>October 28, 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0613" y="6400801"/>
            <a:ext cx="4744685" cy="2762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/>
          <a:lstStyle/>
          <a:p>
            <a:fld id="{299542E4-2CCF-42F6-9D92-ED568035133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586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1447800"/>
            <a:chOff x="0" y="0"/>
            <a:chExt cx="9144000" cy="1447800"/>
          </a:xfrm>
        </p:grpSpPr>
        <p:sp>
          <p:nvSpPr>
            <p:cNvPr id="11" name="Shape 10"/>
            <p:cNvSpPr/>
            <p:nvPr>
              <p:custDataLst>
                <p:tags r:id="rId11"/>
              </p:custDataLst>
            </p:nvPr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>
              <a:gsLst>
                <a:gs pos="0">
                  <a:srgbClr val="AECCF1"/>
                </a:gs>
                <a:gs pos="50000">
                  <a:srgbClr val="CEE0F6"/>
                </a:gs>
                <a:gs pos="100000">
                  <a:srgbClr val="E7F1FA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554"/>
              <a:ext cx="9143245" cy="8046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168" y="7307"/>
              <a:ext cx="2596682" cy="82289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8683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5AE-5BDD-4833-BEB9-B3716843AC81}" type="datetimeFigureOut">
              <a:rPr lang="en-US" smtClean="0"/>
              <a:t>10/28/2015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5072" y="6093160"/>
            <a:ext cx="8735985" cy="458512"/>
            <a:chOff x="195072" y="6093160"/>
            <a:chExt cx="8735985" cy="458512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72" y="6094472"/>
              <a:ext cx="2852928" cy="457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105" y="6093160"/>
              <a:ext cx="5711952" cy="408432"/>
            </a:xfrm>
            <a:prstGeom prst="rect">
              <a:avLst/>
            </a:prstGeom>
          </p:spPr>
        </p:pic>
      </p:grpSp>
      <p:cxnSp>
        <p:nvCxnSpPr>
          <p:cNvPr id="17" name="Shape 18"/>
          <p:cNvCxnSpPr/>
          <p:nvPr userDrawn="1"/>
        </p:nvCxnSpPr>
        <p:spPr>
          <a:xfrm>
            <a:off x="0" y="6019800"/>
            <a:ext cx="9144000" cy="0"/>
          </a:xfrm>
          <a:prstGeom prst="straightConnector1">
            <a:avLst/>
          </a:prstGeom>
          <a:noFill/>
          <a:ln w="9525" cap="flat">
            <a:solidFill>
              <a:srgbClr val="C5D8F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TextBox 17"/>
          <p:cNvSpPr txBox="1"/>
          <p:nvPr userDrawn="1"/>
        </p:nvSpPr>
        <p:spPr>
          <a:xfrm>
            <a:off x="6781800" y="6559034"/>
            <a:ext cx="20574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FFD74BA9-43E1-4EF5-B6EA-6E544A1C88D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2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61" r:id="rId8"/>
    <p:sldLayoutId id="2147483662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400" b="1" i="0" u="none" kern="1200">
          <a:solidFill>
            <a:schemeClr val="accent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Symbol" panose="05050102010706020507" pitchFamily="18" charset="2"/>
        <a:buChar char="·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Courier New" panose="02070309020205020404" pitchFamily="49" charset="0"/>
        <a:buChar char="o"/>
        <a:defRPr sz="2000" b="0" i="0" u="none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C00000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»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hyperlink" Target="http://www.google.com/url?sa=i&amp;rct=j&amp;q=&amp;esrc=s&amp;frm=1&amp;source=images&amp;cd=&amp;cad=rja&amp;uact=8&amp;ved=0CAcQjRw&amp;url=http://www.bls.gov/regions/southeast/&amp;ei=E9HHVNjgLYmTyATZ-4LoAg&amp;bvm=bv.84349003,d.aWw&amp;psig=AFQjCNEBm8G2Hs5x6kDaQaFASK0l-d1WQg&amp;ust=142246770604403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f.hhs.gov/programs/ofa/programs/tan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aMonica.Shelton@ACF.HHS.GO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p.org/wioagamepla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lowerbasch@clasp.org" TargetMode="External"/><Relationship Id="rId4" Type="http://schemas.openxmlformats.org/officeDocument/2006/relationships/hyperlink" Target="http://www.clasp.org/TAN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mn.gov/deed/images/WIA_Annual_Report_PY2013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n.gov/deed/images/TANF_InnovationSummerProject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05000"/>
            <a:ext cx="8534400" cy="147002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ffectLst/>
              </a:rPr>
              <a:t>Enough Is Known for Action- Partnership between WIOA and TANF to serve Youth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581400"/>
            <a:ext cx="7162800" cy="1104901"/>
          </a:xfrm>
        </p:spPr>
        <p:txBody>
          <a:bodyPr tIns="365760">
            <a:noAutofit/>
          </a:bodyPr>
          <a:lstStyle/>
          <a:p>
            <a:r>
              <a:rPr lang="en-US" sz="3600" dirty="0" smtClean="0"/>
              <a:t>Enough is Known for Action</a:t>
            </a: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Webinar Series 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4572000"/>
            <a:ext cx="7162800" cy="1104901"/>
          </a:xfrm>
          <a:prstGeom prst="rect">
            <a:avLst/>
          </a:prstGeom>
        </p:spPr>
        <p:txBody>
          <a:bodyPr vert="horz" lIns="0" tIns="365760" rIns="0" bIns="9144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2800" kern="120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Courier New" panose="02070309020205020404" pitchFamily="49" charset="0"/>
              <a:buNone/>
              <a:defRPr sz="2000" b="0" i="0" u="none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October 28, 2015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11am Pacific/2pm Eastern </a:t>
            </a:r>
          </a:p>
        </p:txBody>
      </p:sp>
    </p:spTree>
    <p:extLst>
      <p:ext uri="{BB962C8B-B14F-4D97-AF65-F5344CB8AC3E}">
        <p14:creationId xmlns:p14="http://schemas.microsoft.com/office/powerpoint/2010/main" val="27516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3" y="990600"/>
            <a:ext cx="3337512" cy="2895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447801"/>
            <a:ext cx="4648200" cy="4571999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1996 Welfare Reform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$16.5 billion a year block grant program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Flexibility to develop and implement assistance programs: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Program administration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Eligibility criteria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Time limits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Work Requirements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Child support and paternity cooperation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Types of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612" y="228600"/>
            <a:ext cx="2686750" cy="685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TANF History and Structure</a:t>
            </a:r>
          </a:p>
          <a:p>
            <a:endParaRPr lang="en-US" dirty="0"/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0410-3C99-4AE1-BD20-62CD7687B170}" type="datetime4">
              <a:rPr lang="en-US" smtClean="0"/>
              <a:pPr/>
              <a:t>October 28, 2015</a:t>
            </a:fld>
            <a:endParaRPr lang="en-US" dirty="0"/>
          </a:p>
        </p:txBody>
      </p:sp>
      <p:pic>
        <p:nvPicPr>
          <p:cNvPr id="41" name="Picture 9" descr="C:\Documents and Settings\melissa.duis\Local Settings\Temporary Internet Files\Content.IE5\T6Y8DMAY\MP90044252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458" y="1066800"/>
            <a:ext cx="3098530" cy="2744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http://www.bls.gov/regions/southeast/images/18776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2" y="3962400"/>
            <a:ext cx="337171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5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8961" y="1813971"/>
            <a:ext cx="4858837" cy="3820684"/>
            <a:chOff x="2209800" y="1471246"/>
            <a:chExt cx="5029200" cy="4255477"/>
          </a:xfrm>
        </p:grpSpPr>
        <p:sp>
          <p:nvSpPr>
            <p:cNvPr id="200707" name="Oval 10"/>
            <p:cNvSpPr>
              <a:spLocks noChangeAspect="1" noChangeArrowheads="1"/>
            </p:cNvSpPr>
            <p:nvPr/>
          </p:nvSpPr>
          <p:spPr bwMode="auto">
            <a:xfrm>
              <a:off x="2209800" y="1471246"/>
              <a:ext cx="5029200" cy="4255477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4D4D4D"/>
                </a:solidFill>
                <a:ea typeface="ＭＳ Ｐゴシック" pitchFamily="-108" charset="-128"/>
              </a:endParaRPr>
            </a:p>
          </p:txBody>
        </p:sp>
        <p:sp>
          <p:nvSpPr>
            <p:cNvPr id="200708" name="Oval 4"/>
            <p:cNvSpPr>
              <a:spLocks noChangeAspect="1" noChangeArrowheads="1"/>
            </p:cNvSpPr>
            <p:nvPr/>
          </p:nvSpPr>
          <p:spPr bwMode="auto">
            <a:xfrm>
              <a:off x="3156041" y="2385341"/>
              <a:ext cx="3136717" cy="2654145"/>
            </a:xfrm>
            <a:prstGeom prst="ellipse">
              <a:avLst/>
            </a:prstGeom>
            <a:solidFill>
              <a:srgbClr val="4BADB5"/>
            </a:solidFill>
            <a:ln w="3175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5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-108" charset="-128"/>
                  <a:cs typeface="Arial" panose="020B0604020202020204" pitchFamily="34" charset="0"/>
                </a:rPr>
                <a:t>Family Goal Setting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5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-108" charset="-128"/>
                  <a:cs typeface="Arial" panose="020B0604020202020204" pitchFamily="34" charset="0"/>
                </a:rPr>
                <a:t>And Achievement</a:t>
              </a:r>
            </a:p>
          </p:txBody>
        </p:sp>
      </p:grp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1713755" y="1143000"/>
            <a:ext cx="2057400" cy="1447800"/>
          </a:xfrm>
          <a:prstGeom prst="ellipse">
            <a:avLst/>
          </a:prstGeom>
          <a:solidFill>
            <a:srgbClr val="FF6600">
              <a:alpha val="60001"/>
            </a:srgbClr>
          </a:solidFill>
          <a:ln w="317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389" tIns="45696" rIns="91389" bIns="4569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Economic </a:t>
            </a:r>
            <a:r>
              <a:rPr lang="en-US" dirty="0" smtClean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Stability: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training, education,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work </a:t>
            </a:r>
            <a:endParaRPr lang="en-US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149886" y="2199348"/>
            <a:ext cx="1678953" cy="1524965"/>
          </a:xfrm>
          <a:prstGeom prst="ellipse">
            <a:avLst/>
          </a:prstGeom>
          <a:solidFill>
            <a:srgbClr val="808000">
              <a:alpha val="62000"/>
            </a:srgbClr>
          </a:solidFill>
          <a:ln w="3175">
            <a:solidFill>
              <a:schemeClr val="tx1">
                <a:alpha val="50195"/>
              </a:schemeClr>
            </a:solidFill>
            <a:round/>
            <a:headEnd/>
            <a:tailEnd/>
          </a:ln>
        </p:spPr>
        <p:txBody>
          <a:bodyPr wrap="none" lIns="91389" tIns="45696" rIns="91389" bIns="4569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Poverty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Prevention</a:t>
            </a:r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273066" y="4171487"/>
            <a:ext cx="1625783" cy="1692296"/>
          </a:xfrm>
          <a:prstGeom prst="ellipse">
            <a:avLst/>
          </a:prstGeom>
          <a:solidFill>
            <a:srgbClr val="FF9900">
              <a:alpha val="60001"/>
            </a:srgbClr>
          </a:solidFill>
          <a:ln w="317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389" tIns="45696" rIns="91389" bIns="4569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  <a:latin typeface="Cambria" pitchFamily="18" charset="0"/>
              <a:ea typeface="ＭＳ Ｐゴシック" pitchFamily="-108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Parent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Engagement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Family Planning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mbria" pitchFamily="18" charset="0"/>
                <a:ea typeface="ＭＳ Ｐゴシック" pitchFamily="-108" charset="-128"/>
              </a:rPr>
              <a:t> </a:t>
            </a: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3657542" y="1984101"/>
            <a:ext cx="1828829" cy="1600201"/>
          </a:xfrm>
          <a:prstGeom prst="ellipse">
            <a:avLst/>
          </a:prstGeom>
          <a:solidFill>
            <a:srgbClr val="993366">
              <a:alpha val="60001"/>
            </a:srgbClr>
          </a:solidFill>
          <a:ln w="317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389" tIns="45696" rIns="91389" bIns="4569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Assessment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Barrier Removal </a:t>
            </a:r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1990560" y="4980008"/>
            <a:ext cx="1675819" cy="1538674"/>
          </a:xfrm>
          <a:prstGeom prst="ellipse">
            <a:avLst/>
          </a:prstGeom>
          <a:solidFill>
            <a:srgbClr val="333399">
              <a:alpha val="60001"/>
            </a:srgbClr>
          </a:solidFill>
          <a:ln w="3175">
            <a:solidFill>
              <a:schemeClr val="tx1">
                <a:alpha val="50195"/>
              </a:schemeClr>
            </a:solidFill>
            <a:round/>
            <a:headEnd/>
            <a:tailEnd/>
          </a:ln>
        </p:spPr>
        <p:txBody>
          <a:bodyPr wrap="none" lIns="91389" tIns="45696" rIns="91389" bIns="4569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Violence </a:t>
            </a:r>
            <a:endParaRPr lang="en-US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Prevention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Awareness</a:t>
            </a:r>
            <a:endParaRPr lang="en-US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</p:txBody>
      </p:sp>
      <p:sp>
        <p:nvSpPr>
          <p:cNvPr id="2062" name="Oval 14"/>
          <p:cNvSpPr>
            <a:spLocks noChangeArrowheads="1"/>
          </p:cNvSpPr>
          <p:nvPr/>
        </p:nvSpPr>
        <p:spPr bwMode="auto">
          <a:xfrm>
            <a:off x="3802786" y="4204031"/>
            <a:ext cx="1704365" cy="1627208"/>
          </a:xfrm>
          <a:prstGeom prst="ellipse">
            <a:avLst/>
          </a:prstGeom>
          <a:solidFill>
            <a:srgbClr val="FF0000">
              <a:alpha val="60001"/>
            </a:srgbClr>
          </a:solidFill>
          <a:ln w="317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389" tIns="45696" rIns="91389" bIns="4569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Healthy Living 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Healthy Choices</a:t>
            </a:r>
            <a:endParaRPr lang="en-US" sz="1600" dirty="0"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</p:txBody>
      </p:sp>
      <p:sp>
        <p:nvSpPr>
          <p:cNvPr id="13" name="Slide Number Placeholder 8"/>
          <p:cNvSpPr txBox="1">
            <a:spLocks/>
          </p:cNvSpPr>
          <p:nvPr/>
        </p:nvSpPr>
        <p:spPr>
          <a:xfrm>
            <a:off x="8001893" y="6581774"/>
            <a:ext cx="914640" cy="27622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542E4-2CCF-42F6-9D92-ED568035133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" pitchFamily="18" charset="0"/>
            </a:endParaRPr>
          </a:p>
        </p:txBody>
      </p:sp>
      <p:sp>
        <p:nvSpPr>
          <p:cNvPr id="14" name="Title 13"/>
          <p:cNvSpPr txBox="1">
            <a:spLocks noGrp="1"/>
          </p:cNvSpPr>
          <p:nvPr>
            <p:ph type="title" idx="4294967295"/>
          </p:nvPr>
        </p:nvSpPr>
        <p:spPr>
          <a:xfrm>
            <a:off x="0" y="217237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4633" y="152400"/>
            <a:ext cx="5087675" cy="9906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85858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en-US" sz="32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lvl="0" algn="ctr">
              <a:defRPr/>
            </a:pPr>
            <a:r>
              <a:rPr lang="en-US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 to Stability</a:t>
            </a:r>
          </a:p>
          <a:p>
            <a:pPr lvl="0" algn="ctr"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6" name="Picture 6" descr="Gerardo and child success story thumb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8786">
            <a:off x="6546851" y="946993"/>
            <a:ext cx="2306485" cy="2238954"/>
          </a:xfrm>
          <a:prstGeom prst="rect">
            <a:avLst/>
          </a:prstGeom>
          <a:noFill/>
        </p:spPr>
      </p:pic>
      <p:pic>
        <p:nvPicPr>
          <p:cNvPr id="17" name="Picture 4" descr="A model home being presented by two hand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7155" y="3646508"/>
            <a:ext cx="2616393" cy="2667000"/>
          </a:xfrm>
          <a:prstGeom prst="rect">
            <a:avLst/>
          </a:prstGeom>
          <a:noFill/>
        </p:spPr>
      </p:pic>
      <p:pic>
        <p:nvPicPr>
          <p:cNvPr id="18" name="Picture 5" descr="truck image success story thumbn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371" y="2614063"/>
            <a:ext cx="1857859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687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2057" grpId="0" animBg="1"/>
      <p:bldP spid="20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7945919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Southeast Regional ETA-TANF Partnership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100" dirty="0" smtClean="0">
                <a:solidFill>
                  <a:schemeClr val="tx1"/>
                </a:solidFill>
              </a:rPr>
              <a:t>Why partnership?</a:t>
            </a:r>
          </a:p>
          <a:p>
            <a:pPr lvl="2"/>
            <a:r>
              <a:rPr lang="en-US" sz="2100" dirty="0" smtClean="0">
                <a:solidFill>
                  <a:schemeClr val="tx1"/>
                </a:solidFill>
              </a:rPr>
              <a:t>To support </a:t>
            </a:r>
            <a:r>
              <a:rPr lang="en-US" sz="2100" dirty="0">
                <a:solidFill>
                  <a:schemeClr val="tx1"/>
                </a:solidFill>
              </a:rPr>
              <a:t>state efforts to work across systems to strengthen employment opportunities for families.  </a:t>
            </a:r>
            <a:endParaRPr lang="en-US" sz="2100" dirty="0" smtClean="0">
              <a:solidFill>
                <a:schemeClr val="tx1"/>
              </a:solidFill>
            </a:endParaRPr>
          </a:p>
          <a:p>
            <a:pPr lvl="2"/>
            <a:r>
              <a:rPr lang="en-US" sz="2100" dirty="0" smtClean="0">
                <a:solidFill>
                  <a:schemeClr val="tx1"/>
                </a:solidFill>
              </a:rPr>
              <a:t>The </a:t>
            </a:r>
            <a:r>
              <a:rPr lang="en-US" sz="2100" dirty="0">
                <a:solidFill>
                  <a:schemeClr val="tx1"/>
                </a:solidFill>
              </a:rPr>
              <a:t>common thread identified across all three programs-TANF, </a:t>
            </a:r>
            <a:r>
              <a:rPr lang="en-US" sz="2100" dirty="0" smtClean="0">
                <a:solidFill>
                  <a:schemeClr val="tx1"/>
                </a:solidFill>
              </a:rPr>
              <a:t>WIOA </a:t>
            </a:r>
            <a:r>
              <a:rPr lang="en-US" sz="2100" dirty="0">
                <a:solidFill>
                  <a:schemeClr val="tx1"/>
                </a:solidFill>
              </a:rPr>
              <a:t>and Child Support-is working with hard-to-serve individuals and moving these families toward self-sufficiency</a:t>
            </a:r>
            <a:r>
              <a:rPr lang="en-US" sz="2100" dirty="0" smtClean="0">
                <a:solidFill>
                  <a:schemeClr val="tx1"/>
                </a:solidFill>
              </a:rPr>
              <a:t>.</a:t>
            </a:r>
          </a:p>
          <a:p>
            <a:pPr indent="-411480"/>
            <a:r>
              <a:rPr lang="en-US" sz="2100" dirty="0" smtClean="0">
                <a:solidFill>
                  <a:schemeClr val="tx1"/>
                </a:solidFill>
              </a:rPr>
              <a:t>Benefits</a:t>
            </a:r>
          </a:p>
          <a:p>
            <a:pPr lvl="2"/>
            <a:r>
              <a:rPr lang="en-US" sz="2100" dirty="0" smtClean="0">
                <a:solidFill>
                  <a:schemeClr val="tx1"/>
                </a:solidFill>
              </a:rPr>
              <a:t>Align scarce resources for greater impact</a:t>
            </a:r>
          </a:p>
          <a:p>
            <a:pPr lvl="2"/>
            <a:r>
              <a:rPr lang="en-US" sz="2100" dirty="0" smtClean="0">
                <a:solidFill>
                  <a:schemeClr val="tx1"/>
                </a:solidFill>
              </a:rPr>
              <a:t>Enhance service delivery at local level</a:t>
            </a:r>
          </a:p>
          <a:p>
            <a:pPr lvl="2"/>
            <a:r>
              <a:rPr lang="en-US" sz="2100" dirty="0" smtClean="0">
                <a:solidFill>
                  <a:schemeClr val="tx1"/>
                </a:solidFill>
              </a:rPr>
              <a:t>Help states and local areas meet priority of service provisions in WIOA</a:t>
            </a:r>
            <a:endParaRPr lang="en-US" sz="2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/>
          <a:lstStyle/>
          <a:p>
            <a:fld id="{299542E4-2CCF-42F6-9D92-ED568035133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9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9" y="4772809"/>
            <a:ext cx="3544222" cy="140176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Changing Face of TANF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91000" y="1447800"/>
            <a:ext cx="4953000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All recipients are: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Female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Single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Have a lot of children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Young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Uneducated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Lack skills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Unmotivated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Obtain cash for free for a lifetime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Reality and Success Stories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404" y="228600"/>
            <a:ext cx="171494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128" y="1828801"/>
            <a:ext cx="1915024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truck image success story thumbn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787" y="228600"/>
            <a:ext cx="1857859" cy="1752600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A96D-E01A-4D6D-B7A3-EEC92C5D7C49}" type="datetime4">
              <a:rPr lang="en-US" smtClean="0"/>
              <a:pPr/>
              <a:t>October 28, 2015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00351" y="587192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Dispelling the Myths</a:t>
            </a:r>
          </a:p>
        </p:txBody>
      </p:sp>
    </p:spTree>
    <p:extLst>
      <p:ext uri="{BB962C8B-B14F-4D97-AF65-F5344CB8AC3E}">
        <p14:creationId xmlns:p14="http://schemas.microsoft.com/office/powerpoint/2010/main" val="102187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 more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indent="0">
              <a:buNone/>
            </a:pPr>
            <a:r>
              <a:rPr lang="en-US" sz="3200" dirty="0"/>
              <a:t>Resources on TANF:</a:t>
            </a:r>
          </a:p>
          <a:p>
            <a:pPr indent="0">
              <a:buNone/>
            </a:pPr>
            <a:r>
              <a:rPr lang="en-US" sz="3200" u="sng" dirty="0">
                <a:hlinkClick r:id="rId3"/>
              </a:rPr>
              <a:t>http://www.acf.hhs.gov/programs/ofa/programs/tanf</a:t>
            </a: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indent="0">
              <a:buNone/>
            </a:pPr>
            <a:r>
              <a:rPr lang="en-US" sz="3200" dirty="0" err="1"/>
              <a:t>LaMonica</a:t>
            </a:r>
            <a:r>
              <a:rPr lang="en-US" sz="3200" dirty="0"/>
              <a:t> Shelton:  </a:t>
            </a:r>
            <a:r>
              <a:rPr lang="en-US" sz="3200" dirty="0" smtClean="0">
                <a:hlinkClick r:id="rId4"/>
              </a:rPr>
              <a:t>LaMonica.Shelton@ACF.HHS.GOV</a:t>
            </a:r>
            <a:r>
              <a:rPr lang="en-US" sz="32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8534400" cy="1470025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Elizabeth Lower-</a:t>
            </a:r>
            <a:r>
              <a:rPr lang="en-US" sz="2800" dirty="0" err="1">
                <a:effectLst/>
              </a:rPr>
              <a:t>Basch</a:t>
            </a:r>
            <a:r>
              <a:rPr lang="en-US" sz="2800" dirty="0">
                <a:effectLst/>
              </a:rPr>
              <a:t>, Director of Income and Work Supports, Center for Law and Social Policy (CLASP)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7091" y="3774785"/>
            <a:ext cx="7162800" cy="1104901"/>
          </a:xfrm>
        </p:spPr>
        <p:txBody>
          <a:bodyPr/>
          <a:lstStyle/>
          <a:p>
            <a:r>
              <a:rPr lang="en-US" dirty="0"/>
              <a:t>Partnerships between WIOA &amp; TANF: Opportunities and Challenges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0937" y="1447800"/>
            <a:ext cx="8534400" cy="1470025"/>
          </a:xfrm>
          <a:prstGeom prst="rect">
            <a:avLst/>
          </a:prstGeom>
        </p:spPr>
        <p:txBody>
          <a:bodyPr vert="horz" lIns="0" tIns="0" rIns="0" bIns="0" rtlCol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u="none" kern="1200" cap="none" spc="50">
                <a:ln w="11430"/>
                <a:gradFill>
                  <a:gsLst>
                    <a:gs pos="25000">
                      <a:srgbClr val="0070C0"/>
                    </a:gs>
                    <a:gs pos="100000">
                      <a:schemeClr val="tx2"/>
                    </a:gs>
                  </a:gsLst>
                  <a:lin ang="5400000"/>
                </a:gradFill>
                <a:effectLst>
                  <a:outerShdw blurRad="63500" dist="38100" dir="5400000" algn="tl" rotWithShape="0">
                    <a:srgbClr val="000000">
                      <a:alpha val="4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450503"/>
            <a:ext cx="8534400" cy="1470025"/>
          </a:xfrm>
          <a:prstGeom prst="rect">
            <a:avLst/>
          </a:prstGeom>
        </p:spPr>
        <p:txBody>
          <a:bodyPr vert="horz" lIns="0" tIns="0" rIns="0" bIns="0" rtlCol="0" anchor="b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u="none" kern="1200" cap="none" spc="50">
                <a:ln w="11430"/>
                <a:gradFill>
                  <a:gsLst>
                    <a:gs pos="25000">
                      <a:srgbClr val="0070C0"/>
                    </a:gs>
                    <a:gs pos="100000">
                      <a:schemeClr val="tx2"/>
                    </a:gs>
                  </a:gsLst>
                  <a:lin ang="5400000"/>
                </a:gradFill>
                <a:effectLst>
                  <a:outerShdw blurRad="63500" dist="38100" dir="5400000" algn="tl" rotWithShape="0">
                    <a:srgbClr val="000000">
                      <a:alpha val="4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77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WIOA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Priority of Service </a:t>
            </a:r>
            <a:r>
              <a:rPr lang="en-US" dirty="0"/>
              <a:t>strengthened to target public assistance recipients,  individuals who are low-income and/or have barriers to </a:t>
            </a:r>
            <a:r>
              <a:rPr lang="en-US" dirty="0" smtClean="0"/>
              <a:t>employment</a:t>
            </a:r>
          </a:p>
          <a:p>
            <a:r>
              <a:rPr lang="en-US" dirty="0" smtClean="0"/>
              <a:t>Expands </a:t>
            </a:r>
            <a:r>
              <a:rPr lang="en-US" dirty="0"/>
              <a:t>age range for out of school youth eligibility to 16-24 (previously, 16-21)</a:t>
            </a:r>
          </a:p>
          <a:p>
            <a:r>
              <a:rPr lang="en-US" dirty="0" smtClean="0"/>
              <a:t>At least 75</a:t>
            </a:r>
            <a:r>
              <a:rPr lang="en-US" dirty="0"/>
              <a:t>% of Youth funds must be spent on out-of-school youth (previously, 30</a:t>
            </a:r>
            <a:r>
              <a:rPr lang="en-US" dirty="0" smtClean="0"/>
              <a:t>%).</a:t>
            </a:r>
          </a:p>
          <a:p>
            <a:r>
              <a:rPr lang="en-US" dirty="0" smtClean="0"/>
              <a:t> At </a:t>
            </a:r>
            <a:r>
              <a:rPr lang="en-US" dirty="0"/>
              <a:t>least </a:t>
            </a:r>
            <a:r>
              <a:rPr lang="en-US" dirty="0" smtClean="0"/>
              <a:t>20% </a:t>
            </a:r>
            <a:r>
              <a:rPr lang="en-US" dirty="0"/>
              <a:t>of Youth </a:t>
            </a:r>
            <a:r>
              <a:rPr lang="en-US" dirty="0" smtClean="0"/>
              <a:t>funds  must be </a:t>
            </a:r>
            <a:r>
              <a:rPr lang="en-US" dirty="0"/>
              <a:t>spent on paid and unpaid work experiences that incorporate academic and occupational education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7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TANF Serves Many Young Adults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12" y="1600200"/>
            <a:ext cx="48605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90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hasn’t changed?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TANF work participation rate</a:t>
            </a:r>
          </a:p>
          <a:p>
            <a:r>
              <a:rPr lang="en-US" sz="2800" dirty="0" smtClean="0"/>
              <a:t>Challenges of aligning mandatory and voluntary programs, participation and outcome measures</a:t>
            </a:r>
          </a:p>
          <a:p>
            <a:r>
              <a:rPr lang="en-US" sz="2800" dirty="0" smtClean="0"/>
              <a:t>No new money  on either TANF or WIOA side</a:t>
            </a:r>
          </a:p>
          <a:p>
            <a:r>
              <a:rPr lang="en-US" sz="2800" dirty="0" smtClean="0"/>
              <a:t>Limits on uses of funds and cost allocation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20815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Countable Work Activities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421874"/>
              </p:ext>
            </p:extLst>
          </p:nvPr>
        </p:nvGraphicFramePr>
        <p:xfrm>
          <a:off x="609600" y="1143000"/>
          <a:ext cx="8077200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9400"/>
                <a:gridCol w="1828800"/>
                <a:gridCol w="1295400"/>
                <a:gridCol w="2133600"/>
              </a:tblGrid>
              <a:tr h="2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Activity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Time Limits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Counts Toward the WPR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Caps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835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Unsubsidized employment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Subsidized employment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On-the-job training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Work experience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Community </a:t>
                      </a:r>
                      <a:r>
                        <a:rPr lang="en-US" sz="1400" dirty="0" smtClean="0">
                          <a:effectLst/>
                        </a:rPr>
                        <a:t>service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Child</a:t>
                      </a:r>
                      <a:r>
                        <a:rPr lang="en-US" sz="1400" baseline="0" dirty="0" smtClean="0">
                          <a:effectLst/>
                        </a:rPr>
                        <a:t> care for recipients in community services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None</a:t>
                      </a:r>
                      <a:endParaRPr lang="en-US" sz="1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Yes</a:t>
                      </a:r>
                      <a:endParaRPr lang="en-US" sz="1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None</a:t>
                      </a:r>
                      <a:endParaRPr lang="en-US" sz="1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1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Vocational education training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Limited to 12 months in a lifetime</a:t>
                      </a:r>
                      <a:endParaRPr lang="en-US" sz="1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Yes </a:t>
                      </a:r>
                      <a:endParaRPr lang="en-US" sz="1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Limited to 30% of counted individuals (along with education for teen parents)</a:t>
                      </a:r>
                      <a:endParaRPr lang="en-US" sz="1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430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Job skills training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Education related to employment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Secondary school attendance or GED</a:t>
                      </a:r>
                      <a:r>
                        <a:rPr lang="en-US" sz="1400" baseline="30000" dirty="0">
                          <a:effectLst/>
                        </a:rPr>
                        <a:t>®</a:t>
                      </a:r>
                      <a:r>
                        <a:rPr lang="en-US" sz="1400" dirty="0">
                          <a:effectLst/>
                        </a:rPr>
                        <a:t> classes for recipient without HS degree or </a:t>
                      </a:r>
                      <a:r>
                        <a:rPr lang="en-US" sz="1400" dirty="0" smtClean="0">
                          <a:effectLst/>
                        </a:rPr>
                        <a:t>equivalent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None</a:t>
                      </a:r>
                      <a:endParaRPr lang="en-US" sz="1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Can only be counted when combined with core activities (except for teen</a:t>
                      </a:r>
                      <a:r>
                        <a:rPr lang="en-US" sz="1400" kern="1200" baseline="0" dirty="0" smtClean="0">
                          <a:effectLst/>
                        </a:rPr>
                        <a:t> parents)</a:t>
                      </a:r>
                      <a:endParaRPr lang="en-US" sz="1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None</a:t>
                      </a:r>
                      <a:endParaRPr lang="en-US" sz="1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620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Job readiness and job search assistance</a:t>
                      </a:r>
                      <a:endParaRPr lang="en-US" sz="14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Limited to 4 consecutive weeks and 6 or 12 weeks total per year</a:t>
                      </a:r>
                      <a:endParaRPr lang="en-US" sz="1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Yes</a:t>
                      </a:r>
                      <a:endParaRPr lang="en-US" sz="1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None</a:t>
                      </a:r>
                      <a:endParaRPr lang="en-US" sz="1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Partnership between WIOA and TANF to Serve Youth</a:t>
            </a:r>
            <a:br>
              <a:rPr lang="en-US" sz="2400" dirty="0"/>
            </a:br>
            <a:r>
              <a:rPr lang="en-US" sz="2400" dirty="0"/>
              <a:t>Today’s Moderator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43200" y="2362200"/>
            <a:ext cx="5943600" cy="16764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600" dirty="0" smtClean="0"/>
          </a:p>
          <a:p>
            <a:pPr marL="0" indent="0">
              <a:buFont typeface="Arial" pitchFamily="34" charset="0"/>
              <a:buNone/>
            </a:pPr>
            <a:r>
              <a:rPr lang="en-US" b="1" dirty="0" smtClean="0"/>
              <a:t>Maisha Meminger</a:t>
            </a:r>
          </a:p>
          <a:p>
            <a:pPr marL="0" indent="0">
              <a:buNone/>
            </a:pPr>
            <a:r>
              <a:rPr lang="en-US" dirty="0"/>
              <a:t>Division of Youth Services, U.S. Department of Labor, Employment and Training Administration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34126"/>
            <a:ext cx="1600200" cy="17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Questions </a:t>
            </a:r>
            <a:r>
              <a:rPr lang="en-US" b="1" dirty="0"/>
              <a:t>to Start With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might TANF work programs look different if we took into account educational and developmental needs of young adults?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 </a:t>
            </a:r>
            <a:r>
              <a:rPr lang="en-US" dirty="0">
                <a:solidFill>
                  <a:schemeClr val="tx1"/>
                </a:solidFill>
              </a:rPr>
              <a:t>partnerships help both programs improve services for disadvantaged workers?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 TANF agencies help the workforce system implement “priority of service” for disadvantaged workers?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Will </a:t>
            </a:r>
            <a:r>
              <a:rPr lang="en-US" dirty="0">
                <a:solidFill>
                  <a:schemeClr val="tx1"/>
                </a:solidFill>
              </a:rPr>
              <a:t>partnering with the one-stop </a:t>
            </a:r>
            <a:r>
              <a:rPr lang="en-US" dirty="0" smtClean="0">
                <a:solidFill>
                  <a:schemeClr val="tx1"/>
                </a:solidFill>
              </a:rPr>
              <a:t>system and “youth” focused programs </a:t>
            </a:r>
            <a:r>
              <a:rPr lang="en-US" dirty="0">
                <a:solidFill>
                  <a:schemeClr val="tx1"/>
                </a:solidFill>
              </a:rPr>
              <a:t>improve the employment services that TANF </a:t>
            </a:r>
            <a:r>
              <a:rPr lang="en-US" dirty="0" smtClean="0">
                <a:solidFill>
                  <a:schemeClr val="tx1"/>
                </a:solidFill>
              </a:rPr>
              <a:t>agencies </a:t>
            </a:r>
            <a:r>
              <a:rPr lang="en-US" dirty="0">
                <a:solidFill>
                  <a:schemeClr val="tx1"/>
                </a:solidFill>
              </a:rPr>
              <a:t>are able to offer to clients?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63000" y="6553200"/>
            <a:ext cx="4572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Allow youth to meet their TANF participation requirements through activities existing in the community, including WIOA youth programs, and other education and training activities.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Create </a:t>
            </a:r>
            <a:r>
              <a:rPr lang="en-US" sz="2800" dirty="0">
                <a:solidFill>
                  <a:schemeClr val="tx1"/>
                </a:solidFill>
              </a:rPr>
              <a:t>specialized services for youth receiving benefits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Blend </a:t>
            </a:r>
            <a:r>
              <a:rPr lang="en-US" sz="2800" dirty="0">
                <a:solidFill>
                  <a:schemeClr val="tx1"/>
                </a:solidFill>
              </a:rPr>
              <a:t>and braid funding streams to provide services to young adults both on and off of benefits.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77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Improve continuity for workers who may move on and off of </a:t>
            </a:r>
            <a:r>
              <a:rPr lang="en-US" b="1" dirty="0" smtClean="0"/>
              <a:t> benefits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524000"/>
            <a:ext cx="6629400" cy="393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438774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U.S. Census Bureau, </a:t>
            </a:r>
            <a:r>
              <a:rPr lang="en-US" sz="1600" i="1" dirty="0" smtClean="0"/>
              <a:t>Dynamics of Economic Well-Being: Participation in Government Programs, 2009-2012: Who Gets Assistance?, </a:t>
            </a:r>
            <a:r>
              <a:rPr lang="en-US" sz="1600" dirty="0" smtClean="0"/>
              <a:t>May 2015.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78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Recommendation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Whether or not the state opts out of TANF being a mandatory partner…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Whether or not the state decides to submit a consolidated plan…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STAY ENGAGED and KEEP TALKING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Once in 16 year opportunity to rethink what services you offer – and to influence workforce system – to match today’s economy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63000" y="6553200"/>
            <a:ext cx="457200" cy="365125"/>
          </a:xfrm>
          <a:prstGeom prst="rect">
            <a:avLst/>
          </a:prstGeom>
        </p:spPr>
        <p:txBody>
          <a:bodyPr/>
          <a:lstStyle/>
          <a:p>
            <a:fld id="{B839B6EC-AD83-4B44-85C3-CDD4F0E41936}" type="slidenum">
              <a:rPr lang="en-US" smtClean="0">
                <a:solidFill>
                  <a:srgbClr val="C0504D">
                    <a:lumMod val="50000"/>
                  </a:srgbClr>
                </a:solidFill>
              </a:rPr>
              <a:pPr/>
              <a:t>23</a:t>
            </a:fld>
            <a:endParaRPr lang="en-US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73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 more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sz="2800" dirty="0" smtClean="0"/>
              <a:t>CLASP </a:t>
            </a:r>
            <a:r>
              <a:rPr lang="en-US" sz="2800" dirty="0"/>
              <a:t>resources on </a:t>
            </a:r>
            <a:r>
              <a:rPr lang="en-US" sz="2800" dirty="0" smtClean="0"/>
              <a:t>WIOA</a:t>
            </a:r>
          </a:p>
          <a:p>
            <a:pPr marL="0" indent="0">
              <a:buNone/>
            </a:pPr>
            <a:r>
              <a:rPr lang="en-US" sz="2800" dirty="0" smtClean="0">
                <a:hlinkClick r:id="rId3"/>
              </a:rPr>
              <a:t>http://www.clasp.org/wioagameplan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CLASP resources on TANF</a:t>
            </a:r>
          </a:p>
          <a:p>
            <a:pPr marL="0" indent="0">
              <a:buNone/>
            </a:pPr>
            <a:r>
              <a:rPr lang="en-US" sz="2800" dirty="0">
                <a:hlinkClick r:id="rId4"/>
              </a:rPr>
              <a:t>http://www.clasp.org/TANF</a:t>
            </a:r>
            <a:r>
              <a:rPr lang="en-US" sz="2800" dirty="0"/>
              <a:t> 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Elizabeth </a:t>
            </a:r>
            <a:r>
              <a:rPr lang="en-US" sz="2800" dirty="0" smtClean="0"/>
              <a:t>Lower-Basch:  </a:t>
            </a:r>
            <a:r>
              <a:rPr lang="en-US" sz="2800" dirty="0">
                <a:hlinkClick r:id="rId5"/>
              </a:rPr>
              <a:t>elowerbasch@clasp.org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88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438400"/>
            <a:ext cx="8534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Kay Tracy, Director, Office of Youth Development, Minnesota Department of Employment and Economic </a:t>
            </a:r>
            <a:r>
              <a:rPr lang="en-US" dirty="0" smtClean="0">
                <a:effectLst/>
              </a:rPr>
              <a:t>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06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Minnesota’s TANF Youth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Partnership </a:t>
            </a:r>
            <a:r>
              <a:rPr lang="en-US" dirty="0">
                <a:solidFill>
                  <a:schemeClr val="tx1"/>
                </a:solidFill>
              </a:rPr>
              <a:t>since 2009 between MN Workforce Council Association, MN Dept. of Employment and Economic Development (WIOA) and MN Dept. of Human Services (</a:t>
            </a:r>
            <a:r>
              <a:rPr lang="en-US" dirty="0" smtClean="0">
                <a:solidFill>
                  <a:schemeClr val="tx1"/>
                </a:solidFill>
              </a:rPr>
              <a:t>TANF)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Minnesota’s Shared Vision for Youth state agency workgroup identified teen parents as a target group in 2009. Goal was to establish interagency project that resulted in improved </a:t>
            </a:r>
            <a:r>
              <a:rPr lang="en-US" dirty="0">
                <a:solidFill>
                  <a:schemeClr val="tx1"/>
                </a:solidFill>
              </a:rPr>
              <a:t>long-term employment and educational </a:t>
            </a:r>
            <a:r>
              <a:rPr lang="en-US" dirty="0" smtClean="0">
                <a:solidFill>
                  <a:schemeClr val="tx1"/>
                </a:solidFill>
              </a:rPr>
              <a:t>outcomes and work participation rates.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Current </a:t>
            </a:r>
            <a:r>
              <a:rPr lang="en-US" dirty="0">
                <a:solidFill>
                  <a:schemeClr val="tx1"/>
                </a:solidFill>
              </a:rPr>
              <a:t>Interagency Agreement is for 2015-2017; $300,000 per </a:t>
            </a:r>
            <a:r>
              <a:rPr lang="en-US" dirty="0" smtClean="0">
                <a:solidFill>
                  <a:schemeClr val="tx1"/>
                </a:solidFill>
              </a:rPr>
              <a:t>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Minnesota’s TANF Youth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Supports local efforts to maximize existing resources to expand employment opportunities for </a:t>
            </a:r>
            <a:r>
              <a:rPr lang="en-US" sz="2800" dirty="0">
                <a:solidFill>
                  <a:schemeClr val="tx1"/>
                </a:solidFill>
              </a:rPr>
              <a:t>a</a:t>
            </a:r>
            <a:r>
              <a:rPr lang="en-US" sz="2800" dirty="0" smtClean="0">
                <a:solidFill>
                  <a:schemeClr val="tx1"/>
                </a:solidFill>
              </a:rPr>
              <a:t>pproximately </a:t>
            </a:r>
            <a:r>
              <a:rPr lang="en-US" sz="2800" dirty="0">
                <a:solidFill>
                  <a:schemeClr val="tx1"/>
                </a:solidFill>
              </a:rPr>
              <a:t>150 youth </a:t>
            </a:r>
            <a:r>
              <a:rPr lang="en-US" sz="2800" dirty="0" smtClean="0">
                <a:solidFill>
                  <a:schemeClr val="tx1"/>
                </a:solidFill>
              </a:rPr>
              <a:t>per </a:t>
            </a:r>
            <a:r>
              <a:rPr lang="en-US" sz="2800" dirty="0">
                <a:solidFill>
                  <a:schemeClr val="tx1"/>
                </a:solidFill>
              </a:rPr>
              <a:t>year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Provides </a:t>
            </a:r>
            <a:r>
              <a:rPr lang="en-US" sz="2800" dirty="0">
                <a:solidFill>
                  <a:schemeClr val="tx1"/>
                </a:solidFill>
              </a:rPr>
              <a:t>work readiness, work experience, introduction to career pathways and preparation for long-term employment </a:t>
            </a:r>
            <a:r>
              <a:rPr lang="en-US" sz="2800" dirty="0" smtClean="0">
                <a:solidFill>
                  <a:schemeClr val="tx1"/>
                </a:solidFill>
              </a:rPr>
              <a:t>opportunities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Uses </a:t>
            </a:r>
            <a:r>
              <a:rPr lang="en-US" sz="2800" dirty="0">
                <a:solidFill>
                  <a:schemeClr val="tx1"/>
                </a:solidFill>
              </a:rPr>
              <a:t>employer pre- and post-assessment of work readiness skills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DEED-DHS Interagency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Term </a:t>
            </a:r>
            <a:r>
              <a:rPr lang="en-US" sz="2800" dirty="0">
                <a:solidFill>
                  <a:schemeClr val="tx1"/>
                </a:solidFill>
              </a:rPr>
              <a:t>of project: April 1-December 31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Eligible </a:t>
            </a:r>
            <a:r>
              <a:rPr lang="en-US" sz="2800" dirty="0">
                <a:solidFill>
                  <a:schemeClr val="tx1"/>
                </a:solidFill>
              </a:rPr>
              <a:t>participants: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	1) teen parents ages 16-24 who receive cash 	benefits under Minnesota Family Investment 	Program (MFIP) OR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	2) youth ages 14-18 who are on the cash </a:t>
            </a:r>
            <a:r>
              <a:rPr lang="en-US" sz="2800" dirty="0" smtClean="0">
                <a:solidFill>
                  <a:schemeClr val="tx1"/>
                </a:solidFill>
              </a:rPr>
              <a:t>	grant </a:t>
            </a:r>
            <a:r>
              <a:rPr lang="en-US" sz="2800" dirty="0">
                <a:solidFill>
                  <a:schemeClr val="tx1"/>
                </a:solidFill>
              </a:rPr>
              <a:t>in </a:t>
            </a:r>
            <a:r>
              <a:rPr lang="en-US" sz="2800" dirty="0" smtClean="0">
                <a:solidFill>
                  <a:schemeClr val="tx1"/>
                </a:solidFill>
              </a:rPr>
              <a:t>MFIP </a:t>
            </a:r>
            <a:r>
              <a:rPr lang="en-US" sz="2800" dirty="0">
                <a:solidFill>
                  <a:schemeClr val="tx1"/>
                </a:solidFill>
              </a:rPr>
              <a:t>household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Reimbursement </a:t>
            </a:r>
            <a:r>
              <a:rPr lang="en-US" sz="2800" dirty="0">
                <a:solidFill>
                  <a:schemeClr val="tx1"/>
                </a:solidFill>
              </a:rPr>
              <a:t>and reporting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26588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 more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sz="2800" dirty="0" smtClean="0"/>
              <a:t>Minnesota’s PY13 WIA Annual Report:</a:t>
            </a:r>
          </a:p>
          <a:p>
            <a:pPr indent="0">
              <a:buNone/>
            </a:pP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mn.gov/deed/images/WIA_Annual_Report_PY2013.pdf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Minnesota TANF Innovation Summer Project Fact Sheet:</a:t>
            </a:r>
          </a:p>
          <a:p>
            <a:pPr indent="0">
              <a:buNone/>
            </a:pPr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mn.gov/deed/images/TANF_InnovationSummerProject.pdf</a:t>
            </a:r>
            <a:r>
              <a:rPr lang="en-US" sz="2800" dirty="0" smtClean="0"/>
              <a:t> </a:t>
            </a: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3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3600" dirty="0" smtClean="0"/>
              <a:t>How well do you know TANF?  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Very well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Somewhat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Not at all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4423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438400"/>
            <a:ext cx="8534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Heather </a:t>
            </a:r>
            <a:r>
              <a:rPr lang="en-US" dirty="0">
                <a:effectLst/>
              </a:rPr>
              <a:t>Gleason, Assistant Director, South Central Workforce Council, Mankato, </a:t>
            </a:r>
            <a:r>
              <a:rPr lang="en-US" dirty="0" smtClean="0">
                <a:effectLst/>
              </a:rPr>
              <a:t>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30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Identify Eligible Youth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South </a:t>
            </a:r>
            <a:r>
              <a:rPr lang="en-US" sz="2600" dirty="0">
                <a:solidFill>
                  <a:schemeClr val="tx1"/>
                </a:solidFill>
              </a:rPr>
              <a:t>Central MN includes nine </a:t>
            </a:r>
            <a:r>
              <a:rPr lang="en-US" sz="2600" dirty="0" smtClean="0">
                <a:solidFill>
                  <a:schemeClr val="tx1"/>
                </a:solidFill>
              </a:rPr>
              <a:t>counties: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In 5 counties, the WIOA Youth service provider is also the MFIP employment services provider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In 2 counties, the WIOA Youth and MFIP provider co-located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In 2 counties, there are strong partnerships with the MFIP provider to identify and refer eligible youth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Share information on the project early and repeatedly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Successes lead to more referrals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990600"/>
            <a:ext cx="8534400" cy="4343400"/>
          </a:xfrm>
          <a:prstGeom prst="rect">
            <a:avLst/>
          </a:prstGeom>
        </p:spPr>
        <p:txBody>
          <a:bodyPr vert="horz" lIns="0" tIns="0" rIns="0" bIns="0" rtlCol="0" anchor="b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u="none" kern="1200" cap="none" spc="50">
                <a:ln w="11430"/>
                <a:gradFill>
                  <a:gsLst>
                    <a:gs pos="25000">
                      <a:srgbClr val="0070C0"/>
                    </a:gs>
                    <a:gs pos="100000">
                      <a:schemeClr val="tx2"/>
                    </a:gs>
                  </a:gsLst>
                  <a:lin ang="5400000"/>
                </a:gradFill>
                <a:effectLst>
                  <a:outerShdw blurRad="63500" dist="38100" dir="5400000" algn="tl" rotWithShape="0">
                    <a:srgbClr val="000000">
                      <a:alpha val="4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72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990600"/>
            <a:ext cx="8534400" cy="4648200"/>
          </a:xfrm>
          <a:prstGeom prst="rect">
            <a:avLst/>
          </a:prstGeom>
        </p:spPr>
        <p:txBody>
          <a:bodyPr vert="horz" lIns="0" tIns="0" rIns="0" bIns="0" rtlCol="0" anchor="b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u="none" kern="1200" cap="none" spc="50">
                <a:ln w="11430"/>
                <a:gradFill>
                  <a:gsLst>
                    <a:gs pos="25000">
                      <a:srgbClr val="0070C0"/>
                    </a:gs>
                    <a:gs pos="100000">
                      <a:schemeClr val="tx2"/>
                    </a:gs>
                  </a:gsLst>
                  <a:lin ang="5400000"/>
                </a:gradFill>
                <a:effectLst>
                  <a:outerShdw blurRad="63500" dist="38100" dir="5400000" algn="tl" rotWithShape="0">
                    <a:srgbClr val="000000">
                      <a:alpha val="4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Career </a:t>
            </a:r>
            <a:r>
              <a:rPr lang="en-US" sz="2200" dirty="0">
                <a:solidFill>
                  <a:schemeClr val="tx1"/>
                </a:solidFill>
              </a:rPr>
              <a:t>counseling and case management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Career </a:t>
            </a:r>
            <a:r>
              <a:rPr lang="en-US" sz="2200" dirty="0">
                <a:solidFill>
                  <a:schemeClr val="tx1"/>
                </a:solidFill>
              </a:rPr>
              <a:t>exploration in high growth, in-demand occupations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Work </a:t>
            </a:r>
            <a:r>
              <a:rPr lang="en-US" sz="2200" dirty="0">
                <a:solidFill>
                  <a:schemeClr val="tx1"/>
                </a:solidFill>
              </a:rPr>
              <a:t>Readiness Skills Training (individual/group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Career Exploration</a:t>
            </a:r>
          </a:p>
          <a:p>
            <a:pPr lvl="1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Job </a:t>
            </a:r>
            <a:r>
              <a:rPr lang="en-US" sz="2200" dirty="0">
                <a:solidFill>
                  <a:schemeClr val="tx1"/>
                </a:solidFill>
              </a:rPr>
              <a:t>Search </a:t>
            </a:r>
            <a:r>
              <a:rPr lang="en-US" sz="2200" dirty="0" smtClean="0">
                <a:solidFill>
                  <a:schemeClr val="tx1"/>
                </a:solidFill>
              </a:rPr>
              <a:t>Techniques</a:t>
            </a:r>
          </a:p>
          <a:p>
            <a:pPr lvl="1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Positive </a:t>
            </a:r>
            <a:r>
              <a:rPr lang="en-US" sz="2200" dirty="0">
                <a:solidFill>
                  <a:schemeClr val="tx1"/>
                </a:solidFill>
              </a:rPr>
              <a:t>Work </a:t>
            </a:r>
            <a:r>
              <a:rPr lang="en-US" sz="2200" dirty="0" smtClean="0">
                <a:solidFill>
                  <a:schemeClr val="tx1"/>
                </a:solidFill>
              </a:rPr>
              <a:t>Habits</a:t>
            </a:r>
          </a:p>
          <a:p>
            <a:pPr lvl="1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Daily </a:t>
            </a:r>
            <a:r>
              <a:rPr lang="en-US" sz="2200" dirty="0">
                <a:solidFill>
                  <a:schemeClr val="tx1"/>
                </a:solidFill>
              </a:rPr>
              <a:t>Living Skills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Work </a:t>
            </a:r>
            <a:r>
              <a:rPr lang="en-US" sz="2200" dirty="0">
                <a:solidFill>
                  <a:schemeClr val="tx1"/>
                </a:solidFill>
              </a:rPr>
              <a:t>Experience up to 12 </a:t>
            </a:r>
            <a:r>
              <a:rPr lang="en-US" sz="2200" dirty="0" smtClean="0">
                <a:solidFill>
                  <a:schemeClr val="tx1"/>
                </a:solidFill>
              </a:rPr>
              <a:t>weeks</a:t>
            </a:r>
          </a:p>
          <a:p>
            <a:pPr lvl="1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target </a:t>
            </a:r>
            <a:r>
              <a:rPr lang="en-US" sz="2200" dirty="0">
                <a:solidFill>
                  <a:schemeClr val="tx1"/>
                </a:solidFill>
              </a:rPr>
              <a:t>career interest area and </a:t>
            </a:r>
          </a:p>
          <a:p>
            <a:pPr lvl="1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private </a:t>
            </a:r>
            <a:r>
              <a:rPr lang="en-US" sz="2200" dirty="0">
                <a:solidFill>
                  <a:schemeClr val="tx1"/>
                </a:solidFill>
              </a:rPr>
              <a:t>sector where youth have a greater chance of getting hired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 Field </a:t>
            </a:r>
            <a:r>
              <a:rPr lang="en-US" sz="2200" dirty="0">
                <a:solidFill>
                  <a:schemeClr val="tx1"/>
                </a:solidFill>
              </a:rPr>
              <a:t>trips to local businesses and college visits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Tuition </a:t>
            </a:r>
            <a:r>
              <a:rPr lang="en-US" sz="2200" dirty="0">
                <a:solidFill>
                  <a:schemeClr val="tx1"/>
                </a:solidFill>
              </a:rPr>
              <a:t>assistance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Support </a:t>
            </a:r>
            <a:r>
              <a:rPr lang="en-US" sz="2200" dirty="0">
                <a:solidFill>
                  <a:schemeClr val="tx1"/>
                </a:solidFill>
              </a:rPr>
              <a:t>services </a:t>
            </a:r>
          </a:p>
        </p:txBody>
      </p:sp>
    </p:spTree>
    <p:extLst>
      <p:ext uri="{BB962C8B-B14F-4D97-AF65-F5344CB8AC3E}">
        <p14:creationId xmlns:p14="http://schemas.microsoft.com/office/powerpoint/2010/main" val="2579899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990600"/>
            <a:ext cx="8534400" cy="4648200"/>
          </a:xfrm>
          <a:prstGeom prst="rect">
            <a:avLst/>
          </a:prstGeom>
        </p:spPr>
        <p:txBody>
          <a:bodyPr vert="horz" lIns="0" tIns="0" rIns="0" bIns="0" rtlCol="0" anchor="b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u="none" kern="1200" cap="none" spc="50">
                <a:ln w="11430"/>
                <a:gradFill>
                  <a:gsLst>
                    <a:gs pos="25000">
                      <a:srgbClr val="0070C0"/>
                    </a:gs>
                    <a:gs pos="100000">
                      <a:schemeClr val="tx2"/>
                    </a:gs>
                  </a:gsLst>
                  <a:lin ang="5400000"/>
                </a:gradFill>
                <a:effectLst>
                  <a:outerShdw blurRad="63500" dist="38100" dir="5400000" algn="tl" rotWithShape="0">
                    <a:srgbClr val="000000">
                      <a:alpha val="4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700" dirty="0" smtClean="0"/>
          </a:p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MN TANF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dirty="0" smtClean="0">
                <a:solidFill>
                  <a:schemeClr val="tx1"/>
                </a:solidFill>
              </a:rPr>
              <a:t>Teen </a:t>
            </a:r>
            <a:r>
              <a:rPr lang="en-US" dirty="0">
                <a:solidFill>
                  <a:schemeClr val="tx1"/>
                </a:solidFill>
              </a:rPr>
              <a:t>Parents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Earning </a:t>
            </a:r>
            <a:r>
              <a:rPr lang="en-US" dirty="0">
                <a:solidFill>
                  <a:schemeClr val="tx1"/>
                </a:solidFill>
              </a:rPr>
              <a:t>income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Meeting </a:t>
            </a:r>
            <a:r>
              <a:rPr lang="en-US" dirty="0">
                <a:solidFill>
                  <a:schemeClr val="tx1"/>
                </a:solidFill>
              </a:rPr>
              <a:t>participation </a:t>
            </a:r>
            <a:r>
              <a:rPr lang="en-US" dirty="0" smtClean="0">
                <a:solidFill>
                  <a:schemeClr val="tx1"/>
                </a:solidFill>
              </a:rPr>
              <a:t>requirements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Gaining </a:t>
            </a:r>
            <a:r>
              <a:rPr lang="en-US" dirty="0">
                <a:solidFill>
                  <a:schemeClr val="tx1"/>
                </a:solidFill>
              </a:rPr>
              <a:t>work </a:t>
            </a:r>
            <a:r>
              <a:rPr lang="en-US" dirty="0" smtClean="0">
                <a:solidFill>
                  <a:schemeClr val="tx1"/>
                </a:solidFill>
              </a:rPr>
              <a:t>experience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Youth </a:t>
            </a:r>
            <a:r>
              <a:rPr lang="en-US" dirty="0">
                <a:solidFill>
                  <a:schemeClr val="tx1"/>
                </a:solidFill>
              </a:rPr>
              <a:t>in MFIP Households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Earning </a:t>
            </a:r>
            <a:r>
              <a:rPr lang="en-US" dirty="0">
                <a:solidFill>
                  <a:schemeClr val="tx1"/>
                </a:solidFill>
              </a:rPr>
              <a:t>income that doesn’t impact their MFIP grant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Helping </a:t>
            </a:r>
            <a:r>
              <a:rPr lang="en-US" dirty="0">
                <a:solidFill>
                  <a:schemeClr val="tx1"/>
                </a:solidFill>
              </a:rPr>
              <a:t>youth and their </a:t>
            </a:r>
            <a:r>
              <a:rPr lang="en-US" dirty="0" smtClean="0">
                <a:solidFill>
                  <a:schemeClr val="tx1"/>
                </a:solidFill>
              </a:rPr>
              <a:t>families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WIOA </a:t>
            </a:r>
            <a:r>
              <a:rPr lang="en-US" dirty="0">
                <a:solidFill>
                  <a:schemeClr val="tx1"/>
                </a:solidFill>
              </a:rPr>
              <a:t>Youth Counselor and MFIP Counselor team mentor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40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534400" cy="4648200"/>
          </a:xfrm>
          <a:prstGeom prst="rect">
            <a:avLst/>
          </a:prstGeom>
        </p:spPr>
        <p:txBody>
          <a:bodyPr vert="horz" lIns="0" tIns="0" rIns="0" bIns="0" rtlCol="0" anchor="b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u="none" kern="1200" cap="none" spc="50">
                <a:ln w="11430"/>
                <a:gradFill>
                  <a:gsLst>
                    <a:gs pos="25000">
                      <a:srgbClr val="0070C0"/>
                    </a:gs>
                    <a:gs pos="100000">
                      <a:schemeClr val="tx2"/>
                    </a:gs>
                  </a:gsLst>
                  <a:lin ang="5400000"/>
                </a:gradFill>
                <a:effectLst>
                  <a:outerShdw blurRad="63500" dist="38100" dir="5400000" algn="tl" rotWithShape="0">
                    <a:srgbClr val="000000">
                      <a:alpha val="4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Project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Total </a:t>
            </a:r>
            <a:r>
              <a:rPr lang="en-US" sz="2800" dirty="0">
                <a:solidFill>
                  <a:schemeClr val="tx1"/>
                </a:solidFill>
              </a:rPr>
              <a:t>Served:  	</a:t>
            </a:r>
            <a:r>
              <a:rPr lang="en-US" sz="2800" dirty="0" smtClean="0">
                <a:solidFill>
                  <a:schemeClr val="tx1"/>
                </a:solidFill>
              </a:rPr>
              <a:t>				19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Exited:		</a:t>
            </a:r>
            <a:r>
              <a:rPr lang="en-US" sz="2800" dirty="0" smtClean="0">
                <a:solidFill>
                  <a:schemeClr val="tx1"/>
                </a:solidFill>
              </a:rPr>
              <a:t>				8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Attained </a:t>
            </a:r>
            <a:r>
              <a:rPr lang="en-US" sz="2800" dirty="0">
                <a:solidFill>
                  <a:schemeClr val="tx1"/>
                </a:solidFill>
              </a:rPr>
              <a:t>Work Readiness Skills:		7 (88%)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Received Academic Credit:		</a:t>
            </a:r>
            <a:r>
              <a:rPr lang="en-US" sz="2800" dirty="0" smtClean="0">
                <a:solidFill>
                  <a:schemeClr val="tx1"/>
                </a:solidFill>
              </a:rPr>
              <a:t>	6 </a:t>
            </a:r>
            <a:r>
              <a:rPr lang="en-US" sz="2800" dirty="0">
                <a:solidFill>
                  <a:schemeClr val="tx1"/>
                </a:solidFill>
              </a:rPr>
              <a:t>(75</a:t>
            </a:r>
            <a:r>
              <a:rPr lang="en-US" sz="2800" dirty="0" smtClean="0">
                <a:solidFill>
                  <a:schemeClr val="tx1"/>
                </a:solidFill>
              </a:rPr>
              <a:t>%)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Attained </a:t>
            </a:r>
            <a:r>
              <a:rPr lang="en-US" sz="2800" dirty="0">
                <a:solidFill>
                  <a:schemeClr val="tx1"/>
                </a:solidFill>
              </a:rPr>
              <a:t>Unsubsidized Employment:	3</a:t>
            </a:r>
          </a:p>
          <a:p>
            <a:r>
              <a:rPr lang="en-US" sz="2800" dirty="0">
                <a:solidFill>
                  <a:schemeClr val="tx1"/>
                </a:solidFill>
              </a:rPr>
              <a:t>Attending Post-secondary Training:	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0"/>
            <a:ext cx="8534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Sharing ideas on how to partner </a:t>
            </a:r>
            <a:r>
              <a:rPr lang="en-US" dirty="0"/>
              <a:t>between WIOA &amp; TANF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46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Audience Discussion – Open Chat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495801"/>
          </a:xfrm>
        </p:spPr>
        <p:txBody>
          <a:bodyPr/>
          <a:lstStyle/>
          <a:p>
            <a:pPr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What are </a:t>
            </a:r>
            <a:r>
              <a:rPr lang="en-US" b="1">
                <a:solidFill>
                  <a:schemeClr val="tx1"/>
                </a:solidFill>
              </a:rPr>
              <a:t>your </a:t>
            </a:r>
            <a:r>
              <a:rPr lang="en-US" b="1" smtClean="0">
                <a:solidFill>
                  <a:schemeClr val="tx1"/>
                </a:solidFill>
              </a:rPr>
              <a:t>ideas </a:t>
            </a:r>
            <a:r>
              <a:rPr lang="en-US" b="1" dirty="0">
                <a:solidFill>
                  <a:schemeClr val="tx1"/>
                </a:solidFill>
              </a:rPr>
              <a:t>about working with youth receiving TANF benefits in the workforce system</a:t>
            </a:r>
            <a:r>
              <a:rPr lang="en-US" b="1">
                <a:solidFill>
                  <a:schemeClr val="tx1"/>
                </a:solidFill>
              </a:rPr>
              <a:t>?  </a:t>
            </a:r>
            <a:endParaRPr lang="en-US" b="1" smtClean="0">
              <a:solidFill>
                <a:schemeClr val="tx1"/>
              </a:solidFill>
            </a:endParaRPr>
          </a:p>
          <a:p>
            <a:pPr indent="0" algn="ctr">
              <a:buNone/>
            </a:pPr>
            <a:r>
              <a:rPr lang="en-US" b="1" smtClean="0">
                <a:solidFill>
                  <a:schemeClr val="tx1"/>
                </a:solidFill>
              </a:rPr>
              <a:t>How </a:t>
            </a:r>
            <a:r>
              <a:rPr lang="en-US" b="1" dirty="0">
                <a:solidFill>
                  <a:schemeClr val="tx1"/>
                </a:solidFill>
              </a:rPr>
              <a:t>can we strengthen the partnership between </a:t>
            </a:r>
            <a:r>
              <a:rPr lang="en-US" b="1" dirty="0" smtClean="0">
                <a:solidFill>
                  <a:schemeClr val="tx1"/>
                </a:solidFill>
              </a:rPr>
              <a:t>TANF and the workforce system?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crobbins\Dropbox\Government\ORM\Webinar - Enough is Known for Action\Picture6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5394960" cy="401343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424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  <p:pic>
        <p:nvPicPr>
          <p:cNvPr id="4" name="Content Placeholder 3" descr="C:\Users\crobbins\Dropbox\Government\ORM\images\QA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0959"/>
            <a:ext cx="8229600" cy="408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46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61722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Upcoming Webinars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i="1" dirty="0" smtClean="0"/>
              <a:t>past webinar recordings on Workforce3one.org</a:t>
            </a:r>
            <a:r>
              <a:rPr lang="en-US" sz="3100" dirty="0" smtClean="0"/>
              <a:t>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743200"/>
            <a:ext cx="8458200" cy="3276599"/>
          </a:xfrm>
        </p:spPr>
        <p:txBody>
          <a:bodyPr>
            <a:normAutofit/>
          </a:bodyPr>
          <a:lstStyle/>
          <a:p>
            <a:pPr marL="582930" indent="-342900">
              <a:spcBef>
                <a:spcPts val="2400"/>
              </a:spcBef>
            </a:pPr>
            <a:r>
              <a:rPr lang="en-US" sz="3600" b="1" dirty="0" smtClean="0">
                <a:gradFill>
                  <a:gsLst>
                    <a:gs pos="0">
                      <a:srgbClr val="C00000"/>
                    </a:gs>
                    <a:gs pos="100000">
                      <a:srgbClr val="C00000">
                        <a:lumMod val="40000"/>
                      </a:srgbClr>
                    </a:gs>
                  </a:gsLst>
                  <a:lin ang="5400000" scaled="0"/>
                </a:gradFill>
              </a:rPr>
              <a:t>System Involved Youth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December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16,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40030" indent="0">
              <a:spcBef>
                <a:spcPts val="3600"/>
              </a:spcBef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</p:spPr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dirty="0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dirty="0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dirty="0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dirty="0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dirty="0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dirty="0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dirty="0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dirty="0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160020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0066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mbol" panose="05050102010706020507" pitchFamily="18" charset="2"/>
              <a:buChar char="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Noto Symbol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16839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38CD5"/>
              </a:buClr>
              <a:buFont typeface="Noto Symbol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79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333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2240" indent="0" algn="ctr">
              <a:buFont typeface="Symbol" panose="05050102010706020507" pitchFamily="18" charset="2"/>
              <a:buNone/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rgbClr val="0070C0">
                        <a:lumMod val="95000"/>
                        <a:lumOff val="5000"/>
                      </a:srgbClr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63500" dist="25400" dir="5400000" algn="tl" rotWithShape="0">
                    <a:srgbClr val="000000">
                      <a:alpha val="32000"/>
                    </a:srgbClr>
                  </a:outerShdw>
                </a:effectLst>
              </a:rPr>
              <a:t>Last Wednesday of each month</a:t>
            </a:r>
          </a:p>
        </p:txBody>
      </p:sp>
      <p:sp>
        <p:nvSpPr>
          <p:cNvPr id="6" name="Shape 21"/>
          <p:cNvSpPr/>
          <p:nvPr>
            <p:custDataLst>
              <p:tags r:id="rId1"/>
            </p:custDataLst>
          </p:nvPr>
        </p:nvSpPr>
        <p:spPr>
          <a:xfrm>
            <a:off x="0" y="2590800"/>
            <a:ext cx="9144000" cy="75238"/>
          </a:xfrm>
          <a:prstGeom prst="rect">
            <a:avLst/>
          </a:prstGeom>
          <a:gradFill flip="none" rotWithShape="1"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16200000" scaled="1"/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5" name="Picture 3" descr="U:\graphics_sound_archive\Photos.com low res\1629743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74" y="2590800"/>
            <a:ext cx="373960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6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/>
        </p:nvSpPr>
        <p:spPr>
          <a:xfrm>
            <a:off x="609600" y="1693817"/>
            <a:ext cx="7620000" cy="4015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1446651"/>
            <a:ext cx="9143245" cy="4535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Partnership between WIOA and TANF to serve Youth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Here’s what you can expect to get out of this webinar!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3200" dirty="0" smtClean="0"/>
              <a:t>Learn </a:t>
            </a:r>
            <a:r>
              <a:rPr lang="en-US" sz="3200" dirty="0"/>
              <a:t>more about TANF and </a:t>
            </a:r>
            <a:r>
              <a:rPr lang="en-US" sz="3200" dirty="0" smtClean="0"/>
              <a:t>WIOA; </a:t>
            </a:r>
            <a:endParaRPr lang="en-US" sz="3200" dirty="0"/>
          </a:p>
          <a:p>
            <a:pPr marL="457200" indent="-457200"/>
            <a:r>
              <a:rPr lang="en-US" sz="3200" dirty="0"/>
              <a:t>Hear from state and local workforce agencies and TANF agencies working in partnership to serve youth; </a:t>
            </a:r>
          </a:p>
          <a:p>
            <a:pPr marL="457200" indent="-457200"/>
            <a:r>
              <a:rPr lang="en-US" sz="3200" dirty="0"/>
              <a:t>Share how you can better link together TANF and WIOA. </a:t>
            </a:r>
            <a:endParaRPr lang="en-US" sz="3200" dirty="0" smtClean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396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Agenda: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096000" cy="43434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Overview </a:t>
            </a:r>
            <a:r>
              <a:rPr lang="en-US" sz="2800" dirty="0"/>
              <a:t>of </a:t>
            </a:r>
            <a:r>
              <a:rPr lang="en-US" sz="2800" dirty="0" smtClean="0"/>
              <a:t>TANF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Opportunities and Challenges 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Presentations </a:t>
            </a:r>
            <a:r>
              <a:rPr lang="en-US" sz="2800" dirty="0"/>
              <a:t>from the Field 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Open Discussion: Thinking around how </a:t>
            </a:r>
            <a:r>
              <a:rPr lang="en-US" sz="2800" dirty="0"/>
              <a:t>to partner between WIOA &amp; TANF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Questions &amp; Answers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 t="21139" r="11218"/>
          <a:stretch/>
        </p:blipFill>
        <p:spPr>
          <a:xfrm>
            <a:off x="6673902" y="1639176"/>
            <a:ext cx="2570689" cy="439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WIOA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Workforce Innovation and Opportunity Act (WIOA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Signed into law July 2014, replaces the Workforce Investment Act (WIA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Implementation </a:t>
            </a:r>
            <a:r>
              <a:rPr lang="en-US" sz="3200" dirty="0" smtClean="0">
                <a:solidFill>
                  <a:schemeClr val="tx1"/>
                </a:solidFill>
              </a:rPr>
              <a:t>began </a:t>
            </a:r>
            <a:r>
              <a:rPr lang="en-US" sz="3200" dirty="0">
                <a:solidFill>
                  <a:schemeClr val="tx1"/>
                </a:solidFill>
              </a:rPr>
              <a:t>July 1, </a:t>
            </a:r>
            <a:r>
              <a:rPr lang="en-US" sz="3200" dirty="0" smtClean="0">
                <a:solidFill>
                  <a:schemeClr val="tx1"/>
                </a:solidFill>
              </a:rPr>
              <a:t>2015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WIOA </a:t>
            </a:r>
            <a:r>
              <a:rPr lang="en-US" sz="3200" dirty="0">
                <a:solidFill>
                  <a:schemeClr val="tx1"/>
                </a:solidFill>
              </a:rPr>
              <a:t>is designed to help workers, </a:t>
            </a:r>
            <a:r>
              <a:rPr lang="en-US" sz="3200" i="1" dirty="0">
                <a:solidFill>
                  <a:schemeClr val="tx1"/>
                </a:solidFill>
              </a:rPr>
              <a:t>including those with barriers to </a:t>
            </a:r>
            <a:r>
              <a:rPr lang="en-US" sz="3200" i="1" dirty="0" smtClean="0">
                <a:solidFill>
                  <a:schemeClr val="tx1"/>
                </a:solidFill>
              </a:rPr>
              <a:t>employment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4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topic?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WIOA </a:t>
            </a:r>
            <a:r>
              <a:rPr lang="en-US" sz="2800" dirty="0"/>
              <a:t>makes Temporary for Assistance for Needy Families (TANF) a mandatory partner. </a:t>
            </a:r>
            <a:endParaRPr lang="en-US" sz="2800" dirty="0" smtClean="0"/>
          </a:p>
          <a:p>
            <a:r>
              <a:rPr lang="en-US" sz="2800" dirty="0" smtClean="0"/>
              <a:t>As </a:t>
            </a:r>
            <a:r>
              <a:rPr lang="en-US" sz="2800" dirty="0"/>
              <a:t>a mandatory partner, TANF agencies will have greater opportunities to provide input into WIOA‐related activities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WIOA increases it</a:t>
            </a:r>
            <a:r>
              <a:rPr lang="en-US" sz="2800" dirty="0"/>
              <a:t>s</a:t>
            </a:r>
            <a:r>
              <a:rPr lang="en-US" sz="2800" dirty="0" smtClean="0"/>
              <a:t> delivery of services to out-of-school youth, some may be TANF recipients.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7740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937" y="3200400"/>
            <a:ext cx="8534400" cy="1470025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5885" y="3200400"/>
            <a:ext cx="8534400" cy="1470025"/>
          </a:xfrm>
          <a:prstGeom prst="rect">
            <a:avLst/>
          </a:prstGeom>
        </p:spPr>
        <p:txBody>
          <a:bodyPr vert="horz" lIns="0" tIns="0" rIns="0" bIns="0" rtlCol="0" anchor="b"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u="none" kern="1200" cap="none" spc="50">
                <a:ln w="11430"/>
                <a:gradFill>
                  <a:gsLst>
                    <a:gs pos="25000">
                      <a:srgbClr val="0070C0"/>
                    </a:gs>
                    <a:gs pos="100000">
                      <a:schemeClr val="tx2"/>
                    </a:gs>
                  </a:gsLst>
                  <a:lin ang="5400000"/>
                </a:gradFill>
                <a:effectLst>
                  <a:outerShdw blurRad="63500" dist="38100" dir="5400000" algn="tl" rotWithShape="0">
                    <a:srgbClr val="000000">
                      <a:alpha val="4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effectLst/>
              </a:rPr>
              <a:t>La Monica Shelton, Regional Program Manager, Region IV, U.S. Department of Health and Human Services, Administration for Children and Families </a:t>
            </a:r>
          </a:p>
        </p:txBody>
      </p:sp>
    </p:spTree>
    <p:extLst>
      <p:ext uri="{BB962C8B-B14F-4D97-AF65-F5344CB8AC3E}">
        <p14:creationId xmlns:p14="http://schemas.microsoft.com/office/powerpoint/2010/main" val="182857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6"/>
          <p:cNvSpPr>
            <a:spLocks noChangeArrowheads="1"/>
          </p:cNvSpPr>
          <p:nvPr/>
        </p:nvSpPr>
        <p:spPr bwMode="auto">
          <a:xfrm rot="21297726">
            <a:off x="5682628" y="3168359"/>
            <a:ext cx="3063598" cy="2658789"/>
          </a:xfrm>
          <a:prstGeom prst="rect">
            <a:avLst/>
          </a:prstGeom>
          <a:solidFill>
            <a:schemeClr val="tx1"/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Calibri" charset="0"/>
              <a:cs typeface="ＭＳ Ｐゴシック" charset="-128"/>
            </a:endParaRPr>
          </a:p>
        </p:txBody>
      </p:sp>
      <p:pic>
        <p:nvPicPr>
          <p:cNvPr id="27649" name="Picture 1" descr="C:\Documents and Settings\djohnson3\Desktop\ACF File Folders\Photos__Copies\Photos 2\AsianFamily_iStock_000006801430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6246">
            <a:off x="5752256" y="3221634"/>
            <a:ext cx="2919477" cy="2552237"/>
          </a:xfrm>
          <a:prstGeom prst="rect">
            <a:avLst/>
          </a:prstGeom>
          <a:noFill/>
        </p:spPr>
      </p:pic>
      <p:sp>
        <p:nvSpPr>
          <p:cNvPr id="6" name="Rektangel 76"/>
          <p:cNvSpPr>
            <a:spLocks noChangeArrowheads="1"/>
          </p:cNvSpPr>
          <p:nvPr/>
        </p:nvSpPr>
        <p:spPr bwMode="auto">
          <a:xfrm rot="426250">
            <a:off x="6743356" y="1030775"/>
            <a:ext cx="1926540" cy="2455196"/>
          </a:xfrm>
          <a:prstGeom prst="rect">
            <a:avLst/>
          </a:prstGeom>
          <a:solidFill>
            <a:schemeClr val="tx1"/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Calibri" charset="0"/>
              <a:cs typeface="ＭＳ Ｐゴシック" charset="-128"/>
            </a:endParaRPr>
          </a:p>
        </p:txBody>
      </p:sp>
      <p:sp>
        <p:nvSpPr>
          <p:cNvPr id="11" name="Rektangel 76"/>
          <p:cNvSpPr>
            <a:spLocks noChangeArrowheads="1"/>
          </p:cNvSpPr>
          <p:nvPr/>
        </p:nvSpPr>
        <p:spPr bwMode="auto">
          <a:xfrm rot="327053">
            <a:off x="4105821" y="3465746"/>
            <a:ext cx="1912176" cy="2423399"/>
          </a:xfrm>
          <a:prstGeom prst="rect">
            <a:avLst/>
          </a:prstGeom>
          <a:solidFill>
            <a:schemeClr val="tx1"/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Calibri" charset="0"/>
              <a:cs typeface="ＭＳ Ｐゴシック" charset="-128"/>
            </a:endParaRPr>
          </a:p>
        </p:txBody>
      </p:sp>
      <p:pic>
        <p:nvPicPr>
          <p:cNvPr id="13" name="Picture 3" descr="C:\Documents and Settings\djohnson3\Desktop\ACF File Folders\Photos__Copies\Photos 2\mother-with-children-in-p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8733">
            <a:off x="4138647" y="3518164"/>
            <a:ext cx="1846527" cy="2310056"/>
          </a:xfrm>
          <a:prstGeom prst="rect">
            <a:avLst/>
          </a:prstGeom>
          <a:noFill/>
        </p:spPr>
      </p:pic>
      <p:sp>
        <p:nvSpPr>
          <p:cNvPr id="14" name="Rektangel 76"/>
          <p:cNvSpPr>
            <a:spLocks noChangeArrowheads="1"/>
          </p:cNvSpPr>
          <p:nvPr/>
        </p:nvSpPr>
        <p:spPr bwMode="auto">
          <a:xfrm rot="21103999">
            <a:off x="174644" y="3658705"/>
            <a:ext cx="2136412" cy="2261155"/>
          </a:xfrm>
          <a:prstGeom prst="rect">
            <a:avLst/>
          </a:prstGeom>
          <a:solidFill>
            <a:schemeClr val="tx1"/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Calibri" charset="0"/>
              <a:cs typeface="ＭＳ Ｐゴシック" charset="-128"/>
            </a:endParaRPr>
          </a:p>
        </p:txBody>
      </p:sp>
      <p:sp>
        <p:nvSpPr>
          <p:cNvPr id="16" name="Rektangel 76"/>
          <p:cNvSpPr>
            <a:spLocks noChangeArrowheads="1"/>
          </p:cNvSpPr>
          <p:nvPr/>
        </p:nvSpPr>
        <p:spPr bwMode="auto">
          <a:xfrm rot="891055">
            <a:off x="2258746" y="3392503"/>
            <a:ext cx="1791217" cy="2418933"/>
          </a:xfrm>
          <a:prstGeom prst="rect">
            <a:avLst/>
          </a:prstGeom>
          <a:solidFill>
            <a:schemeClr val="tx1"/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Calibri" charset="0"/>
              <a:cs typeface="ＭＳ Ｐゴシック" charset="-128"/>
            </a:endParaRPr>
          </a:p>
        </p:txBody>
      </p:sp>
      <p:pic>
        <p:nvPicPr>
          <p:cNvPr id="27654" name="Picture 6" descr="http://shakaama.files.wordpress.com/2012/08/aaadad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63682">
            <a:off x="234137" y="3749472"/>
            <a:ext cx="2017427" cy="2079619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70304" y="1524001"/>
            <a:ext cx="640246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7622" y="381000"/>
            <a:ext cx="5716489" cy="22098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25400" cap="flat" cmpd="sng" algn="ctr">
            <a:solidFill>
              <a:srgbClr val="85858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3293" y="381001"/>
            <a:ext cx="594514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TANF (Temporary Assistance for Needy Families)  </a:t>
            </a:r>
          </a:p>
          <a:p>
            <a:endParaRPr lang="en-US" sz="13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Readiness, Employment and Family 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</a:t>
            </a: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24106">
            <a:off x="6828891" y="1100993"/>
            <a:ext cx="1786780" cy="23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Documents and Settings\melissa.duis\Local Settings\Temporary Internet Files\Content.IE5\BWI9VG90\MP900448494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65979">
            <a:off x="2321849" y="3478691"/>
            <a:ext cx="1665011" cy="2306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640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9.0&quot;&gt;&lt;object type=&quot;1&quot; unique_id=&quot;10001&quot;&gt;&lt;object type=&quot;2&quot; unique_id=&quot;13739&quot;&gt;&lt;object type=&quot;3&quot; unique_id=&quot;13740&quot;&gt;&lt;property id=&quot;20148&quot; value=&quot;5&quot;/&gt;&lt;property id=&quot;20300&quot; value=&quot;Slide 1&quot;/&gt;&lt;property id=&quot;20307&quot; value=&quot;256&quot;/&gt;&lt;/object&gt;&lt;object type=&quot;3&quot; unique_id=&quot;13771&quot;&gt;&lt;property id=&quot;20148&quot; value=&quot;5&quot;/&gt;&lt;property id=&quot;20300&quot; value=&quot;Slide 2 - &amp;quot;Today’s Presenters&amp;quot;&quot;/&gt;&lt;property id=&quot;20307&quot; value=&quot;257&quot;/&gt;&lt;/object&gt;&lt;object type=&quot;3&quot; unique_id=&quot;13772&quot;&gt;&lt;property id=&quot;20148&quot; value=&quot;5&quot;/&gt;&lt;property id=&quot;20300&quot; value=&quot;Slide 6 - &amp;quot;Webinar Context&amp;quot;&quot;/&gt;&lt;property id=&quot;20307&quot; value=&quot;258&quot;/&gt;&lt;/object&gt;&lt;object type=&quot;3&quot; unique_id=&quot;13812&quot;&gt;&lt;property id=&quot;20148&quot; value=&quot;5&quot;/&gt;&lt;property id=&quot;20300&quot; value=&quot;Slide 3 - &amp;quot;Today’s Presenters&amp;quot;&quot;/&gt;&lt;property id=&quot;20307&quot; value=&quot;259&quot;/&gt;&lt;/object&gt;&lt;object type=&quot;3&quot; unique_id=&quot;13813&quot;&gt;&lt;property id=&quot;20148&quot; value=&quot;5&quot;/&gt;&lt;property id=&quot;20300&quot; value=&quot;Slide 4 - &amp;quot;Today’s Presenters&amp;quot;&quot;/&gt;&lt;property id=&quot;20307&quot; value=&quot;260&quot;/&gt;&lt;/object&gt;&lt;object type=&quot;3&quot; unique_id=&quot;13814&quot;&gt;&lt;property id=&quot;20148&quot; value=&quot;5&quot;/&gt;&lt;property id=&quot;20300&quot; value=&quot;Slide 5 - &amp;quot;Today’s Presenters&amp;quot;&quot;/&gt;&lt;property id=&quot;20307&quot; value=&quot;261&quot;/&gt;&lt;/object&gt;&lt;object type=&quot;3&quot; unique_id=&quot;13863&quot;&gt;&lt;property id=&quot;20148&quot; value=&quot;5&quot;/&gt;&lt;property id=&quot;20300&quot; value=&quot;Slide 7 - &amp;quot;Setting the Stage for Today&amp;quot;&quot;/&gt;&lt;property id=&quot;20307&quot; value=&quot;262&quot;/&gt;&lt;/object&gt;&lt;object type=&quot;3&quot; unique_id=&quot;13864&quot;&gt;&lt;property id=&quot;20148&quot; value=&quot;5&quot;/&gt;&lt;property id=&quot;20300&quot; value=&quot;Slide 8 - &amp;quot;Low Content Slide 1&amp;quot;&quot;/&gt;&lt;property id=&quot;20307&quot; value=&quot;263&quot;/&gt;&lt;/object&gt;&lt;object type=&quot;3&quot; unique_id=&quot;13865&quot;&gt;&lt;property id=&quot;20148&quot; value=&quot;5&quot;/&gt;&lt;property id=&quot;20300&quot; value=&quot;Slide 10 - &amp;quot;Chat Invitation Slide&amp;quot;&quot;/&gt;&lt;property id=&quot;20307&quot; value=&quot;264&quot;/&gt;&lt;/object&gt;&lt;object type=&quot;3&quot; unique_id=&quot;13866&quot;&gt;&lt;property id=&quot;20148&quot; value=&quot;5&quot;/&gt;&lt;property id=&quot;20300&quot; value=&quot;Slide 12 - &amp;quot;Slide requires subtitle&amp;quot;&quot;/&gt;&lt;property id=&quot;20307&quot; value=&quot;265&quot;/&gt;&lt;/object&gt;&lt;object type=&quot;3&quot; unique_id=&quot;13927&quot;&gt;&lt;property id=&quot;20148&quot; value=&quot;5&quot;/&gt;&lt;property id=&quot;20300&quot; value=&quot;Slide 13 - &amp;quot;Slide requires subtitle – v2&amp;quot;&quot;/&gt;&lt;property id=&quot;20307&quot; value=&quot;266&quot;/&gt;&lt;/object&gt;&lt;object type=&quot;3&quot; unique_id=&quot;13928&quot;&gt;&lt;property id=&quot;20148&quot; value=&quot;5&quot;/&gt;&lt;property id=&quot;20300&quot; value=&quot;Slide 14 - &amp;quot;Comparing two lists&amp;quot;&quot;/&gt;&lt;property id=&quot;20307&quot; value=&quot;267&quot;/&gt;&lt;/object&gt;&lt;object type=&quot;3&quot; unique_id=&quot;13929&quot;&gt;&lt;property id=&quot;20148&quot; value=&quot;5&quot;/&gt;&lt;property id=&quot;20300&quot; value=&quot;Slide 15 - &amp;quot;Comparing two lists w/caption&amp;quot;&quot;/&gt;&lt;property id=&quot;20307&quot; value=&quot;268&quot;/&gt;&lt;/object&gt;&lt;object type=&quot;3&quot; unique_id=&quot;14005&quot;&gt;&lt;property id=&quot;20148&quot; value=&quot;5&quot;/&gt;&lt;property id=&quot;20300&quot; value=&quot;Slide 11 - &amp;quot;Chat Invitation Slide 2&amp;quot;&quot;/&gt;&lt;property id=&quot;20307&quot; value=&quot;271&quot;/&gt;&lt;/object&gt;&lt;object type=&quot;3&quot; unique_id=&quot;14006&quot;&gt;&lt;property id=&quot;20148&quot; value=&quot;5&quot;/&gt;&lt;property id=&quot;20300&quot; value=&quot;Slide 16 - &amp;quot;Peer Presentations Slide&amp;quot;&quot;/&gt;&lt;property id=&quot;20307&quot; value=&quot;269&quot;/&gt;&lt;/object&gt;&lt;object type=&quot;3&quot; unique_id=&quot;14007&quot;&gt;&lt;property id=&quot;20148&quot; value=&quot;5&quot;/&gt;&lt;property id=&quot;20300&quot; value=&quot;Slide 17 - &amp;quot;Q &amp;amp; A Slide&amp;quot;&quot;/&gt;&lt;property id=&quot;20307&quot; value=&quot;270&quot;/&gt;&lt;/object&gt;&lt;object type=&quot;3&quot; unique_id=&quot;14116&quot;&gt;&lt;property id=&quot;20148&quot; value=&quot;5&quot;/&gt;&lt;property id=&quot;20300&quot; value=&quot;Slide 18 - &amp;quot;Final Q&amp;amp;A Slide&amp;quot;&quot;/&gt;&lt;property id=&quot;20307&quot; value=&quot;273&quot;/&gt;&lt;/object&gt;&lt;object type=&quot;3&quot; unique_id=&quot;14117&quot;&gt;&lt;property id=&quot;20148&quot; value=&quot;5&quot;/&gt;&lt;property id=&quot;20300&quot; value=&quot;Slide 19 - &amp;quot;Here are some graphic elements you can use in your presentation.&amp;quot;&quot;/&gt;&lt;property id=&quot;20307&quot; value=&quot;272&quot;/&gt;&lt;/object&gt;&lt;object type=&quot;3&quot; unique_id=&quot;14178&quot;&gt;&lt;property id=&quot;20148&quot; value=&quot;5&quot;/&gt;&lt;property id=&quot;20300&quot; value=&quot;Slide 9 - &amp;quot;Low Content Slide 2&amp;quot;&quot;/&gt;&lt;property id=&quot;20307&quot; value=&quot;274&quot;/&gt;&lt;/object&gt;&lt;/object&gt;&lt;object type=&quot;8&quot; unique_id=&quot;13743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4262</TotalTime>
  <Words>1439</Words>
  <Application>Microsoft Office PowerPoint</Application>
  <PresentationFormat>On-screen Show (4:3)</PresentationFormat>
  <Paragraphs>278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 Unicode MS</vt:lpstr>
      <vt:lpstr>ＭＳ Ｐゴシック</vt:lpstr>
      <vt:lpstr>Arial</vt:lpstr>
      <vt:lpstr>Calibri</vt:lpstr>
      <vt:lpstr>Cambria</vt:lpstr>
      <vt:lpstr>Century</vt:lpstr>
      <vt:lpstr>Comic Sans MS</vt:lpstr>
      <vt:lpstr>Courier New</vt:lpstr>
      <vt:lpstr>Symbol</vt:lpstr>
      <vt:lpstr>Times New Roman</vt:lpstr>
      <vt:lpstr>Wingdings</vt:lpstr>
      <vt:lpstr>Office Theme</vt:lpstr>
      <vt:lpstr>Enough Is Known for Action- Partnership between WIOA and TANF to serve Youth </vt:lpstr>
      <vt:lpstr>Partnership between WIOA and TANF to Serve Youth Today’s Moderator</vt:lpstr>
      <vt:lpstr>Polling Question </vt:lpstr>
      <vt:lpstr>Here’s what you can expect to get out of this webinar!</vt:lpstr>
      <vt:lpstr>Today’s Agenda:</vt:lpstr>
      <vt:lpstr>WIOA </vt:lpstr>
      <vt:lpstr>Why this topic? </vt:lpstr>
      <vt:lpstr>PowerPoint Presentation</vt:lpstr>
      <vt:lpstr>PowerPoint Presentation</vt:lpstr>
      <vt:lpstr>PowerPoint Presentation</vt:lpstr>
      <vt:lpstr> </vt:lpstr>
      <vt:lpstr>Southeast Regional ETA-TANF Partnership</vt:lpstr>
      <vt:lpstr>PowerPoint Presentation</vt:lpstr>
      <vt:lpstr>For more information</vt:lpstr>
      <vt:lpstr>Elizabeth Lower-Basch, Director of Income and Work Supports, Center for Law and Social Policy (CLASP) </vt:lpstr>
      <vt:lpstr>Key WIOA Changes</vt:lpstr>
      <vt:lpstr>TANF Serves Many Young Adults</vt:lpstr>
      <vt:lpstr>What hasn’t changed?</vt:lpstr>
      <vt:lpstr>Countable Work Activities</vt:lpstr>
      <vt:lpstr>Questions to Start With</vt:lpstr>
      <vt:lpstr>Strategies</vt:lpstr>
      <vt:lpstr>Improve continuity for workers who may move on and off of  benefits</vt:lpstr>
      <vt:lpstr>Recommendation</vt:lpstr>
      <vt:lpstr>For more information</vt:lpstr>
      <vt:lpstr>Kay Tracy, Director, Office of Youth Development, Minnesota Department of Employment and Economic Development</vt:lpstr>
      <vt:lpstr>Minnesota’s TANF Youth Project</vt:lpstr>
      <vt:lpstr>Minnesota’s TANF Youth Project</vt:lpstr>
      <vt:lpstr>DEED-DHS Interagency Agreement</vt:lpstr>
      <vt:lpstr>For more information</vt:lpstr>
      <vt:lpstr>Heather Gleason, Assistant Director, South Central Workforce Council, Mankato, MN</vt:lpstr>
      <vt:lpstr> Identify Eligible Youth</vt:lpstr>
      <vt:lpstr>Services</vt:lpstr>
      <vt:lpstr>Benefits of MN TANF Project</vt:lpstr>
      <vt:lpstr>Current Project  Preliminary Results</vt:lpstr>
      <vt:lpstr>Sharing ideas on how to partner between WIOA &amp; TANF </vt:lpstr>
      <vt:lpstr>Audience Discussion – Open Chat</vt:lpstr>
      <vt:lpstr>Questions and Answers</vt:lpstr>
      <vt:lpstr>Upcoming Webinars (past webinar recordings on Workforce3one.org)  </vt:lpstr>
      <vt:lpstr>Partnership between WIOA and TANF to serve Youth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Eric Rooney</cp:lastModifiedBy>
  <cp:revision>99</cp:revision>
  <dcterms:created xsi:type="dcterms:W3CDTF">2015-03-02T15:53:26Z</dcterms:created>
  <dcterms:modified xsi:type="dcterms:W3CDTF">2015-10-28T13:49:32Z</dcterms:modified>
</cp:coreProperties>
</file>