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428" r:id="rId3"/>
    <p:sldId id="430" r:id="rId4"/>
    <p:sldId id="451" r:id="rId5"/>
    <p:sldId id="429" r:id="rId6"/>
    <p:sldId id="259" r:id="rId7"/>
    <p:sldId id="386" r:id="rId8"/>
    <p:sldId id="387" r:id="rId9"/>
    <p:sldId id="388" r:id="rId10"/>
    <p:sldId id="389" r:id="rId11"/>
    <p:sldId id="390" r:id="rId12"/>
    <p:sldId id="391" r:id="rId13"/>
    <p:sldId id="396" r:id="rId14"/>
    <p:sldId id="398" r:id="rId15"/>
    <p:sldId id="399" r:id="rId16"/>
    <p:sldId id="403" r:id="rId17"/>
    <p:sldId id="404" r:id="rId18"/>
    <p:sldId id="416" r:id="rId19"/>
    <p:sldId id="435" r:id="rId20"/>
    <p:sldId id="443" r:id="rId21"/>
    <p:sldId id="444" r:id="rId22"/>
    <p:sldId id="418" r:id="rId23"/>
    <p:sldId id="420" r:id="rId24"/>
    <p:sldId id="445" r:id="rId25"/>
    <p:sldId id="437" r:id="rId26"/>
    <p:sldId id="442" r:id="rId27"/>
    <p:sldId id="446" r:id="rId28"/>
    <p:sldId id="449" r:id="rId29"/>
    <p:sldId id="450" r:id="rId30"/>
    <p:sldId id="452" r:id="rId31"/>
    <p:sldId id="431" r:id="rId32"/>
    <p:sldId id="426" r:id="rId33"/>
    <p:sldId id="432" r:id="rId34"/>
  </p:sldIdLst>
  <p:sldSz cx="9144000" cy="6858000" type="screen4x3"/>
  <p:notesSz cx="7010400" cy="92964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53F"/>
    <a:srgbClr val="F75A3B"/>
    <a:srgbClr val="F39D3F"/>
    <a:srgbClr val="376092"/>
    <a:srgbClr val="474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434" autoAdjust="0"/>
  </p:normalViewPr>
  <p:slideViewPr>
    <p:cSldViewPr>
      <p:cViewPr varScale="1">
        <p:scale>
          <a:sx n="74" d="100"/>
          <a:sy n="74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06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FE6DC-0E7F-4BCE-8F35-459DBD50F7BC}" type="datetimeFigureOut">
              <a:rPr lang="en-US" smtClean="0"/>
              <a:t>9/25/2015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D101C-97A7-44BD-A65C-BAD38107C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72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04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03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55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10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87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15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58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1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76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2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5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08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52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28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12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50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98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7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80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08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76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0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67000"/>
            <a:ext cx="9144000" cy="24195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530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1000" y="2869408"/>
            <a:ext cx="84582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Welcome</a:t>
            </a:r>
            <a:r>
              <a:rPr lang="en-US" sz="2000" b="1" baseline="0" dirty="0" smtClean="0">
                <a:solidFill>
                  <a:schemeClr val="bg1"/>
                </a:solidFill>
              </a:rPr>
              <a:t> to </a:t>
            </a:r>
            <a:r>
              <a:rPr lang="en-US" sz="2000" b="1" dirty="0" smtClean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baseline="0" dirty="0" smtClean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2894" y="-152400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2133600" y="4572000"/>
            <a:ext cx="2209800" cy="483392"/>
            <a:chOff x="2133600" y="4572000"/>
            <a:chExt cx="2209800" cy="4833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572000"/>
              <a:ext cx="483392" cy="4833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1" kern="800" spc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U.S. Department</a:t>
              </a:r>
              <a:r>
                <a:rPr lang="en-US" sz="900" b="1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Labor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b="0" i="1" kern="8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osharone@mit.ed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mailto:RTW@dol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009898"/>
            <a:ext cx="8458200" cy="12954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552017"/>
            <a:ext cx="4953000" cy="1848783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Date: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September 25, 2015; 2:00 p.m. EST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Presented by:</a:t>
            </a:r>
            <a:r>
              <a:rPr lang="en-US" sz="12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 </a:t>
            </a:r>
            <a:r>
              <a:rPr lang="en-US" sz="16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a typeface="+mj-ea"/>
              </a:rPr>
              <a:t>Ofer Sharone, </a:t>
            </a:r>
            <a:r>
              <a:rPr lang="en-US" sz="1600" b="0" dirty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a typeface="+mj-ea"/>
              </a:rPr>
              <a:t>Mitsubishi Career Development Professor and an Assistant Professor of Work and Organization Studies at the MIT Sloan School of Management</a:t>
            </a: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3" b="5980"/>
          <a:stretch/>
        </p:blipFill>
        <p:spPr bwMode="auto">
          <a:xfrm>
            <a:off x="32778" y="2690037"/>
            <a:ext cx="7772400" cy="119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6740" y="3728677"/>
            <a:ext cx="76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Breaking Down the Barriers: Helping the Long-Term Unemployed </a:t>
            </a:r>
          </a:p>
          <a:p>
            <a:pPr algn="ctr"/>
            <a:r>
              <a:rPr lang="en-US" sz="2000" b="1" dirty="0"/>
              <a:t>Overcome Obstacles and Secure Jobs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74" y="2804858"/>
            <a:ext cx="1090051" cy="162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My </a:t>
            </a:r>
            <a:r>
              <a:rPr lang="en-US" altLang="en-US" dirty="0" smtClean="0"/>
              <a:t>Cross-National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7924800" cy="2743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3000" dirty="0" smtClean="0"/>
              <a:t>Comparison with Israel.</a:t>
            </a:r>
          </a:p>
          <a:p>
            <a:pPr marL="0" indent="0">
              <a:buNone/>
            </a:pPr>
            <a:r>
              <a:rPr lang="en-US" altLang="en-US" sz="3000" dirty="0" smtClean="0"/>
              <a:t> Structural similarities (like unemployment </a:t>
            </a:r>
            <a:r>
              <a:rPr lang="en-US" altLang="en-US" sz="3000" dirty="0"/>
              <a:t>benefits </a:t>
            </a:r>
            <a:r>
              <a:rPr lang="en-US" altLang="en-US" sz="3000" dirty="0" smtClean="0"/>
              <a:t>regime, labor </a:t>
            </a:r>
            <a:r>
              <a:rPr lang="en-US" altLang="en-US" sz="3000" dirty="0"/>
              <a:t>market </a:t>
            </a:r>
            <a:r>
              <a:rPr lang="en-US" altLang="en-US" sz="3000" dirty="0" smtClean="0"/>
              <a:t>conditions)  </a:t>
            </a:r>
          </a:p>
          <a:p>
            <a:pPr marL="0" indent="0">
              <a:buNone/>
            </a:pPr>
            <a:r>
              <a:rPr lang="en-US" altLang="en-US" sz="3000" b="1" dirty="0" smtClean="0"/>
              <a:t>YET</a:t>
            </a:r>
            <a:r>
              <a:rPr lang="en-US" altLang="en-US" sz="3000" dirty="0" smtClean="0"/>
              <a:t> </a:t>
            </a:r>
            <a:r>
              <a:rPr lang="en-US" altLang="en-US" sz="3000" dirty="0"/>
              <a:t>unemployed </a:t>
            </a:r>
            <a:r>
              <a:rPr lang="en-US" altLang="en-US" sz="3000" dirty="0" smtClean="0"/>
              <a:t>workers in Israel </a:t>
            </a:r>
            <a:r>
              <a:rPr lang="en-US" altLang="en-US" sz="3000" dirty="0"/>
              <a:t>blame the “system” not </a:t>
            </a:r>
            <a:r>
              <a:rPr lang="en-US" altLang="en-US" sz="3000" dirty="0" smtClean="0"/>
              <a:t>themselves.</a:t>
            </a:r>
            <a:endParaRPr lang="en-US" altLang="en-US" sz="3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3716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Cross-National Research to Explore Roots of Self-blame </a:t>
            </a:r>
            <a:endParaRPr lang="en-US" sz="3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9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System-Blame v. Self-Blame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7545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sz="3100" b="1" dirty="0"/>
              <a:t>Typical Israeli </a:t>
            </a:r>
            <a:r>
              <a:rPr lang="en-US" altLang="en-US" sz="3100" b="1" dirty="0" smtClean="0"/>
              <a:t>Interpretation </a:t>
            </a:r>
            <a:r>
              <a:rPr lang="en-US" altLang="en-US" sz="3100" b="1" dirty="0"/>
              <a:t>of </a:t>
            </a:r>
            <a:r>
              <a:rPr lang="en-US" altLang="en-US" sz="3100" b="1" dirty="0" smtClean="0"/>
              <a:t>Obstacles</a:t>
            </a:r>
            <a:r>
              <a:rPr lang="en-US" altLang="en-US" sz="3100" b="1" dirty="0"/>
              <a:t>: </a:t>
            </a:r>
          </a:p>
          <a:p>
            <a:pPr>
              <a:lnSpc>
                <a:spcPct val="90000"/>
              </a:lnSpc>
            </a:pPr>
            <a:r>
              <a:rPr lang="en-US" altLang="en-US" sz="3100" dirty="0"/>
              <a:t> I am not getting a job because the </a:t>
            </a:r>
            <a:r>
              <a:rPr lang="ja-JP" altLang="en-US" sz="3100" dirty="0"/>
              <a:t>“</a:t>
            </a:r>
            <a:r>
              <a:rPr lang="en-US" altLang="ja-JP" sz="3100" dirty="0"/>
              <a:t>system </a:t>
            </a:r>
            <a:r>
              <a:rPr lang="en-US" altLang="ja-JP" sz="3100" dirty="0" smtClean="0"/>
              <a:t>is a </a:t>
            </a:r>
            <a:r>
              <a:rPr lang="en-US" altLang="ja-JP" sz="3100" dirty="0"/>
              <a:t>meat-</a:t>
            </a:r>
            <a:r>
              <a:rPr lang="en-US" altLang="ja-JP" sz="3100" dirty="0" smtClean="0"/>
              <a:t>market . . . It</a:t>
            </a:r>
            <a:r>
              <a:rPr lang="en-US" altLang="en-US" sz="3100" dirty="0" smtClean="0"/>
              <a:t> </a:t>
            </a:r>
            <a:r>
              <a:rPr lang="en-US" altLang="en-US" sz="3100" dirty="0"/>
              <a:t>does not look at you as an individual. You are just buzzwords.” </a:t>
            </a:r>
            <a:endParaRPr lang="en-US" altLang="en-US" sz="31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3100" b="1" dirty="0" smtClean="0"/>
          </a:p>
          <a:p>
            <a:pPr>
              <a:lnSpc>
                <a:spcPct val="90000"/>
              </a:lnSpc>
              <a:buNone/>
            </a:pPr>
            <a:r>
              <a:rPr lang="en-US" altLang="en-US" sz="3100" b="1" dirty="0" smtClean="0"/>
              <a:t>Typical American Self-Blame:</a:t>
            </a:r>
            <a:endParaRPr lang="en-US" altLang="en-US" sz="3100" b="1" dirty="0"/>
          </a:p>
          <a:p>
            <a:r>
              <a:rPr lang="en-US" altLang="en-US" sz="3100" dirty="0"/>
              <a:t>I am not getting a job because I </a:t>
            </a:r>
            <a:r>
              <a:rPr lang="en-US" altLang="en-US" sz="3100" dirty="0" smtClean="0"/>
              <a:t>am</a:t>
            </a:r>
            <a:r>
              <a:rPr lang="en-US" altLang="en-US" sz="3100" dirty="0"/>
              <a:t> </a:t>
            </a:r>
            <a:r>
              <a:rPr lang="ja-JP" altLang="en-US" sz="3100" dirty="0" smtClean="0"/>
              <a:t>“</a:t>
            </a:r>
            <a:r>
              <a:rPr lang="en-US" altLang="ja-JP" sz="3100" dirty="0"/>
              <a:t>not good at </a:t>
            </a:r>
            <a:r>
              <a:rPr lang="en-US" altLang="ja-JP" sz="3100" dirty="0" smtClean="0"/>
              <a:t>interviews,</a:t>
            </a:r>
            <a:r>
              <a:rPr lang="ja-JP" altLang="en-US" sz="3100" dirty="0" smtClean="0"/>
              <a:t>”</a:t>
            </a:r>
            <a:r>
              <a:rPr lang="en-US" altLang="ja-JP" sz="3100" dirty="0" smtClean="0"/>
              <a:t> I am </a:t>
            </a:r>
            <a:r>
              <a:rPr lang="ja-JP" altLang="en-US" sz="3100" dirty="0" smtClean="0"/>
              <a:t>“</a:t>
            </a:r>
            <a:r>
              <a:rPr lang="en-US" altLang="ja-JP" sz="3100" dirty="0"/>
              <a:t>a bad </a:t>
            </a:r>
            <a:r>
              <a:rPr lang="en-US" altLang="ja-JP" sz="3100" dirty="0" smtClean="0"/>
              <a:t>networker.</a:t>
            </a:r>
            <a:r>
              <a:rPr lang="ja-JP" altLang="en-US" sz="3100" dirty="0" smtClean="0"/>
              <a:t>”</a:t>
            </a:r>
            <a:r>
              <a:rPr lang="en-US" altLang="ja-JP" sz="3100" dirty="0" smtClean="0"/>
              <a:t> AND, for LTU, </a:t>
            </a:r>
            <a:r>
              <a:rPr lang="ja-JP" altLang="en-US" sz="3100" dirty="0" smtClean="0"/>
              <a:t>“</a:t>
            </a:r>
            <a:r>
              <a:rPr lang="en-US" altLang="ja-JP" sz="3100" dirty="0"/>
              <a:t>I feel like I am flawed in some way, like I have a character defect.</a:t>
            </a:r>
            <a:r>
              <a:rPr lang="ja-JP" altLang="en-US" sz="3100" dirty="0"/>
              <a:t>”</a:t>
            </a:r>
            <a:r>
              <a:rPr lang="en-US" altLang="ja-JP" sz="3100" dirty="0"/>
              <a:t>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explains the </a:t>
            </a:r>
            <a:r>
              <a:rPr lang="en-US" altLang="en-US" dirty="0" smtClean="0"/>
              <a:t>difference</a:t>
            </a:r>
            <a:r>
              <a:rPr lang="en-US" altLang="en-US" dirty="0"/>
              <a:t>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b="1" dirty="0"/>
              <a:t>Job seekers are playing different “games.”  </a:t>
            </a:r>
          </a:p>
          <a:p>
            <a:r>
              <a:rPr lang="en-US" altLang="en-US" b="1" dirty="0"/>
              <a:t>Israel = Specs </a:t>
            </a:r>
            <a:r>
              <a:rPr lang="en-US" altLang="en-US" b="1" dirty="0" smtClean="0"/>
              <a:t>Game</a:t>
            </a:r>
          </a:p>
          <a:p>
            <a:pPr lvl="1"/>
            <a:r>
              <a:rPr lang="en-US" altLang="en-US" dirty="0"/>
              <a:t>Finding a job requires competing </a:t>
            </a:r>
            <a:r>
              <a:rPr lang="en-US" altLang="en-US" dirty="0" smtClean="0"/>
              <a:t>on </a:t>
            </a:r>
            <a:r>
              <a:rPr lang="en-US" altLang="en-US" dirty="0"/>
              <a:t>basis of </a:t>
            </a:r>
            <a:r>
              <a:rPr lang="en-US" altLang="en-US" b="1" dirty="0" smtClean="0"/>
              <a:t>skills </a:t>
            </a:r>
            <a:r>
              <a:rPr lang="en-US" altLang="en-US" dirty="0"/>
              <a:t>or proxies </a:t>
            </a:r>
            <a:r>
              <a:rPr lang="en-US" altLang="en-US" dirty="0" smtClean="0"/>
              <a:t>thereof</a:t>
            </a:r>
            <a:endParaRPr lang="en-US" altLang="en-US" b="1" dirty="0" smtClean="0"/>
          </a:p>
          <a:p>
            <a:r>
              <a:rPr lang="en-US" altLang="en-US" b="1" dirty="0" smtClean="0"/>
              <a:t>U.S</a:t>
            </a:r>
            <a:r>
              <a:rPr lang="en-US" altLang="en-US" b="1" dirty="0"/>
              <a:t>. = Chemistry </a:t>
            </a:r>
            <a:r>
              <a:rPr lang="en-US" altLang="en-US" b="1" dirty="0" smtClean="0"/>
              <a:t>Game</a:t>
            </a:r>
          </a:p>
          <a:p>
            <a:pPr lvl="1"/>
            <a:r>
              <a:rPr lang="en-US" altLang="en-US" dirty="0"/>
              <a:t>Finding a job requires </a:t>
            </a:r>
            <a:r>
              <a:rPr lang="en-US" altLang="en-US" dirty="0" smtClean="0"/>
              <a:t>establishing</a:t>
            </a:r>
            <a:r>
              <a:rPr lang="en-US" altLang="ja-JP" b="1" dirty="0" smtClean="0"/>
              <a:t> fit </a:t>
            </a:r>
            <a:r>
              <a:rPr lang="en-US" altLang="ja-JP" dirty="0" smtClean="0"/>
              <a:t>with </a:t>
            </a:r>
            <a:r>
              <a:rPr lang="en-US" altLang="ja-JP" dirty="0"/>
              <a:t>a particular employer 	</a:t>
            </a:r>
          </a:p>
          <a:p>
            <a:pPr lvl="1"/>
            <a:r>
              <a:rPr lang="en-US" altLang="en-US" dirty="0"/>
              <a:t>Skills are a threshold requirement but rarely determinative.  </a:t>
            </a:r>
          </a:p>
          <a:p>
            <a:pPr lvl="1"/>
            <a:r>
              <a:rPr lang="en-US" altLang="en-US" dirty="0"/>
              <a:t>Focus on the person </a:t>
            </a:r>
            <a:r>
              <a:rPr lang="en-US" altLang="en-US" i="1" dirty="0"/>
              <a:t>behind </a:t>
            </a:r>
            <a:r>
              <a:rPr lang="en-US" altLang="en-US" dirty="0"/>
              <a:t>the skills.  </a:t>
            </a:r>
            <a:endParaRPr lang="en-US" altLang="en-US" b="1" dirty="0"/>
          </a:p>
          <a:p>
            <a:pPr marL="0" indent="0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21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066800"/>
          </a:xfrm>
        </p:spPr>
        <p:txBody>
          <a:bodyPr/>
          <a:lstStyle/>
          <a:p>
            <a:r>
              <a:rPr lang="en-US" dirty="0" smtClean="0"/>
              <a:t>Comparing Job Search Strategies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1305368"/>
              </p:ext>
            </p:extLst>
          </p:nvPr>
        </p:nvGraphicFramePr>
        <p:xfrm>
          <a:off x="459545" y="2286000"/>
          <a:ext cx="80772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Israel (Specs Game)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U.S. (Chemistry</a:t>
                      </a:r>
                      <a:r>
                        <a:rPr lang="en-US" sz="3200" baseline="0" dirty="0" smtClean="0"/>
                        <a:t> Game)</a:t>
                      </a:r>
                      <a:endParaRPr lang="en-US" sz="3200" dirty="0"/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Resumes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List</a:t>
                      </a:r>
                      <a:r>
                        <a:rPr lang="en-US" sz="3200" baseline="0" dirty="0" smtClean="0"/>
                        <a:t> of “s</a:t>
                      </a:r>
                      <a:r>
                        <a:rPr lang="en-US" sz="3200" dirty="0" smtClean="0"/>
                        <a:t>pecs”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Advertisement</a:t>
                      </a:r>
                      <a:endParaRPr lang="en-US" sz="3200" dirty="0"/>
                    </a:p>
                  </a:txBody>
                  <a:tcPr/>
                </a:tc>
              </a:tr>
              <a:tr h="24214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Cover Letters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Formality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Self-Revealing</a:t>
                      </a:r>
                      <a:endParaRPr lang="en-US" sz="3200" dirty="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Networking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Back</a:t>
                      </a:r>
                      <a:r>
                        <a:rPr lang="en-US" sz="3200" baseline="0" dirty="0" smtClean="0"/>
                        <a:t> door (corrupt)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Front door</a:t>
                      </a:r>
                      <a:endParaRPr lang="en-US" sz="32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Interviews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Oral Exam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First Date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95454"/>
            <a:ext cx="8305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Games Require Different Strategies</a:t>
            </a:r>
            <a:endParaRPr lang="en-US" sz="3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6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066800"/>
          </a:xfrm>
        </p:spPr>
        <p:txBody>
          <a:bodyPr/>
          <a:lstStyle/>
          <a:p>
            <a:r>
              <a:rPr lang="en-US" dirty="0" smtClean="0"/>
              <a:t>Structure of the American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en-US" b="1" dirty="0" smtClean="0"/>
              <a:t>Chemistry Game experience:</a:t>
            </a:r>
            <a:endParaRPr lang="en-US" altLang="en-US" b="1" dirty="0"/>
          </a:p>
          <a:p>
            <a:r>
              <a:rPr lang="en-US" altLang="en-US" sz="2800" dirty="0" smtClean="0"/>
              <a:t>Because self</a:t>
            </a:r>
            <a:r>
              <a:rPr lang="en-US" altLang="en-US" sz="2800" dirty="0"/>
              <a:t>-presentation </a:t>
            </a:r>
            <a:r>
              <a:rPr lang="en-US" altLang="en-US" sz="2800" dirty="0" smtClean="0"/>
              <a:t>to create chemistry/fit is perceived as within the control of the job seeker the experience of playing and losing the chemistry game generates self-blame and discouragement </a:t>
            </a:r>
          </a:p>
          <a:p>
            <a:r>
              <a:rPr lang="en-US" sz="2800" dirty="0" smtClean="0"/>
              <a:t>Difficulties in finding work are often </a:t>
            </a:r>
            <a:r>
              <a:rPr lang="en-US" sz="2800" dirty="0"/>
              <a:t>linked to assessments of person’s core </a:t>
            </a:r>
            <a:r>
              <a:rPr lang="en-US" sz="2800" dirty="0" smtClean="0"/>
              <a:t>self 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066800"/>
          </a:xfrm>
        </p:spPr>
        <p:txBody>
          <a:bodyPr/>
          <a:lstStyle/>
          <a:p>
            <a:r>
              <a:rPr lang="en-US" dirty="0" smtClean="0"/>
              <a:t>Generating American Self-Blame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 smtClean="0"/>
              <a:t>The Chemistry Game requires repeatedly putting </a:t>
            </a:r>
            <a:r>
              <a:rPr lang="en-US" altLang="en-US" b="1" dirty="0"/>
              <a:t>the </a:t>
            </a:r>
            <a:r>
              <a:rPr lang="en-US" altLang="en-US" b="1" i="1" dirty="0"/>
              <a:t>self </a:t>
            </a:r>
            <a:r>
              <a:rPr lang="ja-JP" altLang="en-US" b="1" dirty="0" smtClean="0">
                <a:solidFill>
                  <a:schemeClr val="accent2"/>
                </a:solidFill>
              </a:rPr>
              <a:t>“</a:t>
            </a:r>
            <a:r>
              <a:rPr lang="en-US" altLang="ja-JP" b="1" dirty="0">
                <a:solidFill>
                  <a:schemeClr val="accent2"/>
                </a:solidFill>
              </a:rPr>
              <a:t>on the line</a:t>
            </a:r>
            <a:r>
              <a:rPr lang="ja-JP" altLang="en-US" b="1" dirty="0" smtClean="0">
                <a:solidFill>
                  <a:schemeClr val="accent2"/>
                </a:solidFill>
              </a:rPr>
              <a:t>”</a:t>
            </a:r>
            <a:r>
              <a:rPr lang="en-US" altLang="ja-JP" b="1" dirty="0" smtClean="0"/>
              <a:t>in vulnerable ways: </a:t>
            </a:r>
          </a:p>
          <a:p>
            <a:pPr lvl="1"/>
            <a:r>
              <a:rPr lang="ja-JP" altLang="en-US" dirty="0"/>
              <a:t>“</a:t>
            </a:r>
            <a:r>
              <a:rPr lang="en-US" altLang="ja-JP" dirty="0"/>
              <a:t>Resumes are the hardest things to write because it taps into my identity, my pride, my </a:t>
            </a:r>
            <a:r>
              <a:rPr lang="en-US" altLang="ja-JP" dirty="0" smtClean="0"/>
              <a:t>fears</a:t>
            </a:r>
            <a:r>
              <a:rPr lang="en-US" altLang="ja-JP" dirty="0"/>
              <a:t> </a:t>
            </a:r>
            <a:r>
              <a:rPr lang="en-US" altLang="ja-JP" dirty="0" smtClean="0"/>
              <a:t>. . .  Putting </a:t>
            </a:r>
            <a:r>
              <a:rPr lang="en-US" altLang="ja-JP" dirty="0"/>
              <a:t>yourself out to be judged is pretty heavy.</a:t>
            </a:r>
            <a:r>
              <a:rPr lang="ja-JP" altLang="en-US" dirty="0"/>
              <a:t>”</a:t>
            </a:r>
            <a:r>
              <a:rPr lang="en-US" altLang="ja-JP" dirty="0"/>
              <a:t> </a:t>
            </a:r>
            <a:endParaRPr lang="en-US" altLang="ja-JP" dirty="0" smtClean="0">
              <a:latin typeface="Arial" charset="0"/>
              <a:ea typeface="Osaka" charset="0"/>
              <a:cs typeface="Osaka" charset="0"/>
            </a:endParaRPr>
          </a:p>
          <a:p>
            <a:pPr lvl="1"/>
            <a:r>
              <a:rPr lang="ja-JP" altLang="en-US" dirty="0" smtClean="0">
                <a:latin typeface="Arial" charset="0"/>
                <a:ea typeface="Osaka" charset="0"/>
                <a:cs typeface="Osaka" charset="0"/>
              </a:rPr>
              <a:t>“</a:t>
            </a:r>
            <a:r>
              <a:rPr lang="en-US" altLang="ja-JP" dirty="0">
                <a:latin typeface="Arial" charset="0"/>
                <a:ea typeface="Osaka" charset="0"/>
                <a:cs typeface="Osaka" charset="0"/>
              </a:rPr>
              <a:t>I find [networking] difficult to do. There is a hesitation about calling people and putting myself out there.  It</a:t>
            </a:r>
            <a:r>
              <a:rPr lang="ja-JP" altLang="en-US" dirty="0">
                <a:latin typeface="Arial" charset="0"/>
                <a:ea typeface="Osaka" charset="0"/>
                <a:cs typeface="Osaka" charset="0"/>
              </a:rPr>
              <a:t>’</a:t>
            </a:r>
            <a:r>
              <a:rPr lang="en-US" altLang="ja-JP" dirty="0">
                <a:latin typeface="Arial" charset="0"/>
                <a:ea typeface="Osaka" charset="0"/>
                <a:cs typeface="Osaka" charset="0"/>
              </a:rPr>
              <a:t>s just difficult.</a:t>
            </a:r>
            <a:r>
              <a:rPr lang="ja-JP" altLang="en-US" dirty="0">
                <a:latin typeface="Arial" charset="0"/>
                <a:ea typeface="Osaka" charset="0"/>
                <a:cs typeface="Osaka" charset="0"/>
              </a:rPr>
              <a:t>”</a:t>
            </a:r>
            <a:r>
              <a:rPr lang="en-US" altLang="ja-JP" dirty="0">
                <a:latin typeface="Arial" charset="0"/>
                <a:ea typeface="Osaka" charset="0"/>
                <a:cs typeface="Osaka" charset="0"/>
              </a:rPr>
              <a:t> </a:t>
            </a:r>
          </a:p>
          <a:p>
            <a:pPr lvl="1"/>
            <a:endParaRPr lang="en-US" altLang="ja-JP" sz="2600" dirty="0"/>
          </a:p>
          <a:p>
            <a:endParaRPr lang="en-US" altLang="ja-JP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Can Support do </a:t>
            </a:r>
            <a:br>
              <a:rPr lang="en-US" altLang="en-US" dirty="0" smtClean="0"/>
            </a:br>
            <a:r>
              <a:rPr lang="en-US" altLang="en-US" dirty="0" smtClean="0"/>
              <a:t>Regarding Self-Blame?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1981200"/>
            <a:ext cx="79248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Traditional self-help support  </a:t>
            </a:r>
            <a:r>
              <a:rPr lang="en-US" altLang="en-US" dirty="0" smtClean="0"/>
              <a:t>vs. </a:t>
            </a:r>
            <a:r>
              <a:rPr lang="en-US" altLang="en-US" dirty="0"/>
              <a:t>s</a:t>
            </a:r>
            <a:r>
              <a:rPr lang="en-US" altLang="en-US" dirty="0" smtClean="0"/>
              <a:t>ociologically</a:t>
            </a:r>
            <a:r>
              <a:rPr lang="en-US" altLang="en-US" dirty="0"/>
              <a:t>-informed support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26" y="3276600"/>
            <a:ext cx="5334000" cy="3382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414731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Combating Self-Blame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Dominant Self-Help </a:t>
            </a:r>
            <a:br>
              <a:rPr lang="en-US" altLang="en-US" dirty="0" smtClean="0"/>
            </a:br>
            <a:r>
              <a:rPr lang="en-US" altLang="en-US" dirty="0" smtClean="0"/>
              <a:t>Support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9248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 smtClean="0"/>
              <a:t>Provides </a:t>
            </a:r>
            <a:r>
              <a:rPr lang="en-US" altLang="en-US" sz="2800" dirty="0"/>
              <a:t>u</a:t>
            </a:r>
            <a:r>
              <a:rPr lang="en-US" altLang="ja-JP" sz="2800" dirty="0"/>
              <a:t>seful strategic </a:t>
            </a:r>
            <a:r>
              <a:rPr lang="en-US" altLang="ja-JP" sz="2800" dirty="0" smtClean="0"/>
              <a:t>advice on how to play the chemistry game (</a:t>
            </a:r>
            <a:r>
              <a:rPr lang="en-US" altLang="ja-JP" sz="2800" dirty="0"/>
              <a:t>e.g., </a:t>
            </a:r>
            <a:r>
              <a:rPr lang="en-US" altLang="ja-JP" sz="2800" dirty="0" smtClean="0"/>
              <a:t>explaining importance </a:t>
            </a:r>
            <a:r>
              <a:rPr lang="en-US" altLang="ja-JP" sz="2800" dirty="0"/>
              <a:t>of networking</a:t>
            </a:r>
            <a:r>
              <a:rPr lang="en-US" altLang="ja-JP" sz="2800" dirty="0" smtClean="0"/>
              <a:t>)  </a:t>
            </a:r>
            <a:r>
              <a:rPr lang="en-US" altLang="ja-JP" sz="2800" b="1" dirty="0" smtClean="0"/>
              <a:t>BUT </a:t>
            </a:r>
            <a:r>
              <a:rPr lang="en-US" altLang="ja-JP" sz="2800" dirty="0" smtClean="0"/>
              <a:t>2 shortcomings:</a:t>
            </a:r>
            <a:endParaRPr lang="en-US" altLang="ja-JP" sz="2800" b="1" dirty="0"/>
          </a:p>
          <a:p>
            <a:r>
              <a:rPr lang="en-US" altLang="ja-JP" sz="2800" dirty="0" smtClean="0"/>
              <a:t>Focus </a:t>
            </a:r>
            <a:r>
              <a:rPr lang="en-US" altLang="ja-JP" sz="2800" dirty="0"/>
              <a:t>on magnifying job seekers’ perceived control –&gt; boomerang to self-blame</a:t>
            </a:r>
          </a:p>
          <a:p>
            <a:r>
              <a:rPr lang="en-US" altLang="ja-JP" sz="2800" dirty="0"/>
              <a:t>Focus on positive self-</a:t>
            </a:r>
            <a:r>
              <a:rPr lang="en-US" altLang="ja-JP" sz="2800" dirty="0" smtClean="0"/>
              <a:t>presentation in support context </a:t>
            </a:r>
            <a:r>
              <a:rPr lang="en-US" altLang="ja-JP" sz="2800" dirty="0">
                <a:sym typeface="Wingdings" panose="05000000000000000000" pitchFamily="2" charset="2"/>
              </a:rPr>
              <a:t> </a:t>
            </a:r>
            <a:r>
              <a:rPr lang="en-US" altLang="ja-JP" sz="2800" dirty="0"/>
              <a:t>intensifies emotional </a:t>
            </a:r>
            <a:r>
              <a:rPr lang="en-US" altLang="ja-JP" sz="2800" dirty="0" smtClean="0"/>
              <a:t>isolation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414731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Play the Chemistry Game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Lato" charset="0"/>
              </a:rPr>
              <a:t>Sociologically</a:t>
            </a:r>
            <a:r>
              <a:rPr lang="en-US" altLang="en-US" dirty="0">
                <a:latin typeface="Lato" charset="0"/>
              </a:rPr>
              <a:t>-Informed </a:t>
            </a:r>
            <a:br>
              <a:rPr lang="en-US" altLang="en-US" dirty="0">
                <a:latin typeface="Lato" charset="0"/>
              </a:rPr>
            </a:br>
            <a:r>
              <a:rPr lang="en-US" altLang="en-US" dirty="0" smtClean="0">
                <a:latin typeface="Lato" charset="0"/>
              </a:rPr>
              <a:t>Support</a:t>
            </a:r>
            <a:r>
              <a:rPr lang="en-US" altLang="ja-JP" dirty="0" smtClean="0">
                <a:latin typeface="Lato" charset="0"/>
              </a:rPr>
              <a:t> </a:t>
            </a:r>
            <a:r>
              <a:rPr lang="en-US" altLang="ja-JP" dirty="0">
                <a:latin typeface="Lato" charset="0"/>
              </a:rPr>
              <a:t>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924800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800" dirty="0" smtClean="0">
                <a:latin typeface="Lato" charset="0"/>
              </a:rPr>
              <a:t>Our research examines effect of support that provides conventional </a:t>
            </a:r>
            <a:r>
              <a:rPr lang="en-US" sz="2800" dirty="0">
                <a:latin typeface="Lato" charset="0"/>
              </a:rPr>
              <a:t>strategic search advice </a:t>
            </a:r>
            <a:r>
              <a:rPr lang="en-US" sz="2800" i="1" dirty="0">
                <a:latin typeface="Lato" charset="0"/>
              </a:rPr>
              <a:t>but </a:t>
            </a:r>
            <a:r>
              <a:rPr lang="en-US" sz="2800" dirty="0">
                <a:latin typeface="Lato" charset="0"/>
              </a:rPr>
              <a:t>unlike self-help support: </a:t>
            </a:r>
          </a:p>
          <a:p>
            <a:pPr>
              <a:defRPr/>
            </a:pPr>
            <a:r>
              <a:rPr lang="en-US" sz="2800" dirty="0" smtClean="0">
                <a:latin typeface="Lato" charset="0"/>
              </a:rPr>
              <a:t>Replace </a:t>
            </a:r>
            <a:r>
              <a:rPr lang="en-US" sz="2800" dirty="0">
                <a:latin typeface="Lato" charset="0"/>
              </a:rPr>
              <a:t>control discourses with recognition of barriers (e.g., discrimination against the </a:t>
            </a:r>
            <a:r>
              <a:rPr lang="en-US" sz="2800" dirty="0" smtClean="0">
                <a:latin typeface="Lato" charset="0"/>
              </a:rPr>
              <a:t>LTU).</a:t>
            </a:r>
          </a:p>
          <a:p>
            <a:pPr>
              <a:defRPr/>
            </a:pPr>
            <a:r>
              <a:rPr lang="en-US" sz="2800" dirty="0">
                <a:latin typeface="Lato" charset="0"/>
              </a:rPr>
              <a:t>R</a:t>
            </a:r>
            <a:r>
              <a:rPr lang="en-US" sz="2800" dirty="0" smtClean="0">
                <a:latin typeface="Lato" charset="0"/>
              </a:rPr>
              <a:t>eplace </a:t>
            </a:r>
            <a:r>
              <a:rPr lang="en-US" sz="2800" dirty="0">
                <a:latin typeface="Lato" charset="0"/>
              </a:rPr>
              <a:t>positive emotions discourses with encouragement to share full range of emotional </a:t>
            </a:r>
            <a:r>
              <a:rPr lang="en-US" sz="2800" dirty="0" smtClean="0">
                <a:latin typeface="Lato" charset="0"/>
              </a:rPr>
              <a:t>experiences.</a:t>
            </a:r>
            <a:endParaRPr lang="en-US" sz="2800" dirty="0">
              <a:latin typeface="Lato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592" y="1295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the Dialogue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Self-Blame to </a:t>
            </a:r>
            <a:br>
              <a:rPr lang="en-US" dirty="0" smtClean="0"/>
            </a:br>
            <a:r>
              <a:rPr lang="en-US" dirty="0" smtClean="0"/>
              <a:t>Self-Revaluation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8077200" cy="44497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3200" b="1" dirty="0"/>
              <a:t>Self-Revaluation through recognition of:</a:t>
            </a:r>
            <a:r>
              <a:rPr lang="en-US" altLang="en-US" sz="3200" dirty="0"/>
              <a:t> </a:t>
            </a:r>
          </a:p>
          <a:p>
            <a:r>
              <a:rPr lang="en-US" altLang="en-US" sz="3200" dirty="0" smtClean="0"/>
              <a:t>Shared emotional (self-blame) crisis</a:t>
            </a:r>
          </a:p>
          <a:p>
            <a:r>
              <a:rPr lang="en-US" altLang="en-US" sz="3200" dirty="0" smtClean="0"/>
              <a:t>merit </a:t>
            </a:r>
            <a:r>
              <a:rPr lang="en-US" altLang="en-US" sz="3200" dirty="0"/>
              <a:t>of similar others </a:t>
            </a:r>
            <a:endParaRPr lang="en-US" altLang="en-US" sz="3200" dirty="0" smtClean="0"/>
          </a:p>
          <a:p>
            <a:r>
              <a:rPr lang="en-US" altLang="en-US" sz="3200" dirty="0" smtClean="0"/>
              <a:t>one’s </a:t>
            </a:r>
            <a:r>
              <a:rPr lang="en-US" altLang="en-US" sz="3200" dirty="0"/>
              <a:t>own merit (excavation </a:t>
            </a:r>
            <a:r>
              <a:rPr lang="en-US" altLang="en-US" sz="3200" dirty="0" smtClean="0"/>
              <a:t>practices)</a:t>
            </a:r>
          </a:p>
          <a:p>
            <a:r>
              <a:rPr lang="en-US" altLang="en-US" sz="3200" dirty="0" smtClean="0"/>
              <a:t>value </a:t>
            </a:r>
            <a:r>
              <a:rPr lang="en-US" altLang="en-US" sz="3200" dirty="0"/>
              <a:t>to others in group </a:t>
            </a:r>
            <a:endParaRPr lang="en-US" altLang="en-US" sz="3200" dirty="0" smtClean="0"/>
          </a:p>
          <a:p>
            <a:r>
              <a:rPr lang="en-US" altLang="en-US" sz="3200" dirty="0" smtClean="0"/>
              <a:t>“</a:t>
            </a:r>
            <a:r>
              <a:rPr lang="en-US" altLang="en-US" sz="3200" dirty="0"/>
              <a:t>numbers game” structure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685800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 your location in the Chat window – lower left of screen</a:t>
            </a:r>
            <a:endParaRPr lang="en-US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34400" y="66294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066800"/>
          </a:xfrm>
        </p:spPr>
        <p:txBody>
          <a:bodyPr/>
          <a:lstStyle/>
          <a:p>
            <a:r>
              <a:rPr lang="en-US" altLang="en-US" dirty="0" smtClean="0"/>
              <a:t>Breaking the Emotional Isolation: </a:t>
            </a:r>
            <a:br>
              <a:rPr lang="en-US" altLang="en-US" dirty="0" smtClean="0"/>
            </a:br>
            <a:r>
              <a:rPr lang="en-US" altLang="en-US" dirty="0" smtClean="0"/>
              <a:t>Revaluation of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sz="4100" b="1" dirty="0" smtClean="0"/>
              <a:t>Paradoxical encouragement </a:t>
            </a:r>
            <a:r>
              <a:rPr lang="en-US" sz="4100" b="1" dirty="0"/>
              <a:t>from shared discouragement: </a:t>
            </a:r>
            <a:endParaRPr lang="en-US" sz="4100" b="1" dirty="0" smtClean="0">
              <a:latin typeface="Arial" charset="0"/>
              <a:ea typeface="Osaka" charset="0"/>
              <a:cs typeface="Osaka" charset="0"/>
            </a:endParaRPr>
          </a:p>
          <a:p>
            <a:pPr>
              <a:defRPr/>
            </a:pPr>
            <a:r>
              <a:rPr lang="en-US" sz="3600" b="1" dirty="0" smtClean="0">
                <a:latin typeface="Arial" charset="0"/>
                <a:ea typeface="Osaka" charset="0"/>
                <a:cs typeface="Osaka" charset="0"/>
              </a:rPr>
              <a:t>Dana</a:t>
            </a:r>
            <a:r>
              <a:rPr lang="en-US" sz="3600" b="1" dirty="0">
                <a:latin typeface="Arial" charset="0"/>
                <a:ea typeface="Osaka" charset="0"/>
                <a:cs typeface="Osaka" charset="0"/>
              </a:rPr>
              <a:t>: </a:t>
            </a:r>
            <a:r>
              <a:rPr lang="en-US" sz="3600" dirty="0">
                <a:latin typeface="Arial" charset="0"/>
                <a:ea typeface="Osaka" charset="0"/>
                <a:cs typeface="Osaka" charset="0"/>
              </a:rPr>
              <a:t>“</a:t>
            </a:r>
            <a:r>
              <a:rPr lang="en-US" altLang="ja-JP" sz="3600" dirty="0">
                <a:latin typeface="Arial" charset="0"/>
                <a:ea typeface="Osaka" charset="0"/>
                <a:cs typeface="Osaka" charset="0"/>
              </a:rPr>
              <a:t>The thing is, you just know you</a:t>
            </a:r>
            <a:r>
              <a:rPr lang="en-US" sz="3600" dirty="0">
                <a:latin typeface="Arial" charset="0"/>
                <a:ea typeface="Osaka" charset="0"/>
                <a:cs typeface="Osaka" charset="0"/>
              </a:rPr>
              <a:t>’</a:t>
            </a:r>
            <a:r>
              <a:rPr lang="en-US" altLang="ja-JP" sz="3600" dirty="0">
                <a:latin typeface="Arial" charset="0"/>
                <a:ea typeface="Osaka" charset="0"/>
                <a:cs typeface="Osaka" charset="0"/>
              </a:rPr>
              <a:t>re not alone and the emotional feelings you have are not just yours alone.  These other people have them.</a:t>
            </a:r>
            <a:r>
              <a:rPr lang="en-US" sz="3600" dirty="0">
                <a:latin typeface="Arial" charset="0"/>
                <a:ea typeface="Osaka" charset="0"/>
                <a:cs typeface="Osaka" charset="0"/>
              </a:rPr>
              <a:t>”</a:t>
            </a:r>
            <a:r>
              <a:rPr lang="en-US" altLang="ja-JP" sz="3600" dirty="0">
                <a:latin typeface="Arial" charset="0"/>
                <a:ea typeface="Osaka" charset="0"/>
                <a:cs typeface="Osaka" charset="0"/>
              </a:rPr>
              <a:t>     </a:t>
            </a:r>
          </a:p>
          <a:p>
            <a:pPr>
              <a:defRPr/>
            </a:pPr>
            <a:r>
              <a:rPr lang="en-US" sz="3600" b="1" dirty="0">
                <a:latin typeface="Arial" charset="0"/>
                <a:ea typeface="Osaka" charset="0"/>
                <a:cs typeface="Osaka" charset="0"/>
              </a:rPr>
              <a:t>Bob: </a:t>
            </a:r>
            <a:r>
              <a:rPr lang="en-US" sz="3600" dirty="0">
                <a:latin typeface="Arial" charset="0"/>
                <a:ea typeface="Osaka" charset="0"/>
                <a:cs typeface="Osaka" charset="0"/>
              </a:rPr>
              <a:t>“Being with other people who were in a similar situation and just realizing that everyone has  these </a:t>
            </a:r>
            <a:r>
              <a:rPr lang="en-US" sz="3600" i="1" dirty="0">
                <a:latin typeface="Arial" charset="0"/>
                <a:ea typeface="Osaka" charset="0"/>
                <a:cs typeface="Osaka" charset="0"/>
              </a:rPr>
              <a:t>hidden</a:t>
            </a:r>
            <a:r>
              <a:rPr lang="en-US" sz="3600" dirty="0">
                <a:latin typeface="Arial" charset="0"/>
                <a:ea typeface="Osaka" charset="0"/>
                <a:cs typeface="Osaka" charset="0"/>
              </a:rPr>
              <a:t> issues.” </a:t>
            </a:r>
            <a:endParaRPr lang="en-US" dirty="0">
              <a:latin typeface="Arial" charset="0"/>
              <a:ea typeface="Osaka" charset="0"/>
              <a:cs typeface="Osaka" charset="0"/>
            </a:endParaRPr>
          </a:p>
          <a:p>
            <a:pPr marL="0" indent="0">
              <a:buFontTx/>
              <a:buNone/>
              <a:defRPr/>
            </a:pPr>
            <a:r>
              <a:rPr lang="en-US" b="1" dirty="0">
                <a:latin typeface="Arial" charset="0"/>
                <a:ea typeface="Osaka" charset="0"/>
                <a:cs typeface="Osaka" charset="0"/>
              </a:rPr>
              <a:t>Effect: </a:t>
            </a:r>
            <a:r>
              <a:rPr lang="en-US" dirty="0">
                <a:latin typeface="Arial" charset="0"/>
                <a:ea typeface="Osaka" charset="0"/>
                <a:cs typeface="Osaka" charset="0"/>
              </a:rPr>
              <a:t>recognition of shared emotional crisis </a:t>
            </a:r>
            <a:r>
              <a:rPr lang="en-US" dirty="0" smtClean="0">
                <a:latin typeface="Arial" charset="0"/>
                <a:ea typeface="Osaka" charset="0"/>
                <a:cs typeface="Osaka" charset="0"/>
              </a:rPr>
              <a:t>shifts </a:t>
            </a:r>
            <a:r>
              <a:rPr lang="en-US" dirty="0">
                <a:latin typeface="Arial" charset="0"/>
                <a:ea typeface="Osaka" charset="0"/>
                <a:cs typeface="Osaka" charset="0"/>
              </a:rPr>
              <a:t>focus away </a:t>
            </a:r>
            <a:r>
              <a:rPr lang="en-US" dirty="0" smtClean="0">
                <a:latin typeface="Arial" charset="0"/>
                <a:ea typeface="Osaka" charset="0"/>
                <a:cs typeface="Osaka" charset="0"/>
              </a:rPr>
              <a:t>from perceptions of a flawed or weak </a:t>
            </a:r>
            <a:r>
              <a:rPr lang="en-US" dirty="0">
                <a:latin typeface="Arial" charset="0"/>
                <a:ea typeface="Osaka" charset="0"/>
                <a:cs typeface="Osaka" charset="0"/>
              </a:rPr>
              <a:t>inner </a:t>
            </a:r>
            <a:r>
              <a:rPr lang="en-US" dirty="0" smtClean="0">
                <a:latin typeface="Arial" charset="0"/>
                <a:ea typeface="Osaka" charset="0"/>
                <a:cs typeface="Osaka" charset="0"/>
              </a:rPr>
              <a:t>self</a:t>
            </a:r>
            <a:endParaRPr lang="en-US" dirty="0"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10668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Recognizing Merits of</a:t>
            </a:r>
            <a:br>
              <a:rPr lang="en-US" altLang="en-US" dirty="0" smtClean="0"/>
            </a:br>
            <a:r>
              <a:rPr lang="en-US" altLang="en-US" dirty="0" smtClean="0"/>
              <a:t>Similar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52578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3000" b="1" dirty="0" smtClean="0">
                <a:latin typeface="Arial" charset="0"/>
                <a:ea typeface="Osaka" charset="0"/>
                <a:cs typeface="Osaka" charset="0"/>
              </a:rPr>
              <a:t>Support helps self-revaluation when LTU job seekers recognize each other’s merits:</a:t>
            </a:r>
            <a:r>
              <a:rPr lang="en-US" sz="3000" dirty="0" smtClean="0">
                <a:latin typeface="Arial" charset="0"/>
                <a:ea typeface="Osaka" charset="0"/>
                <a:cs typeface="Osaka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sz="2600" i="1" dirty="0" smtClean="0">
                <a:latin typeface="Arial" charset="0"/>
                <a:ea typeface="Osaka" charset="0"/>
                <a:cs typeface="Osaka" charset="0"/>
              </a:rPr>
              <a:t>“</a:t>
            </a:r>
            <a:r>
              <a:rPr lang="en-US" sz="2600" i="1" dirty="0"/>
              <a:t>W</a:t>
            </a:r>
            <a:r>
              <a:rPr lang="en-US" sz="2600" i="1" dirty="0" smtClean="0"/>
              <a:t>hen </a:t>
            </a:r>
            <a:r>
              <a:rPr lang="en-US" sz="2600" i="1" dirty="0"/>
              <a:t>you</a:t>
            </a:r>
            <a:r>
              <a:rPr lang="fr-FR" sz="2600" i="1" dirty="0"/>
              <a:t>’</a:t>
            </a:r>
            <a:r>
              <a:rPr lang="en-US" sz="2600" i="1" dirty="0"/>
              <a:t>re with this group of people and you realize there</a:t>
            </a:r>
            <a:r>
              <a:rPr lang="fr-FR" sz="2600" i="1" dirty="0"/>
              <a:t>’</a:t>
            </a:r>
            <a:r>
              <a:rPr lang="en-US" sz="2600" i="1" dirty="0"/>
              <a:t>s two lawyers, there</a:t>
            </a:r>
            <a:r>
              <a:rPr lang="fr-FR" sz="2600" i="1" dirty="0"/>
              <a:t>’</a:t>
            </a:r>
            <a:r>
              <a:rPr lang="en-US" sz="2600" i="1" dirty="0"/>
              <a:t>s a marketing professional, there</a:t>
            </a:r>
            <a:r>
              <a:rPr lang="fr-FR" sz="2600" i="1" dirty="0"/>
              <a:t>’</a:t>
            </a:r>
            <a:r>
              <a:rPr lang="en-US" sz="2600" i="1" dirty="0"/>
              <a:t>s all these people with all these skills and they</a:t>
            </a:r>
            <a:r>
              <a:rPr lang="fr-FR" sz="2600" i="1" dirty="0"/>
              <a:t>’</a:t>
            </a:r>
            <a:r>
              <a:rPr lang="en-US" sz="2600" i="1" dirty="0"/>
              <a:t>re also having trouble finding stuff for whatever reason. It just helps you feel better about yourself.” </a:t>
            </a:r>
            <a:endParaRPr lang="en-US" sz="2400" dirty="0" smtClean="0">
              <a:latin typeface="Arial" charset="0"/>
              <a:ea typeface="Osaka" charset="0"/>
              <a:cs typeface="Osaka" charset="0"/>
              <a:sym typeface="Wingdings"/>
            </a:endParaRPr>
          </a:p>
          <a:p>
            <a:pPr marL="0" indent="0">
              <a:buFontTx/>
              <a:buNone/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Arial" charset="0"/>
                <a:ea typeface="Osaka" charset="0"/>
                <a:cs typeface="Osaka" charset="0"/>
                <a:sym typeface="Wingdings"/>
              </a:rPr>
              <a:t>R</a:t>
            </a:r>
            <a:r>
              <a:rPr lang="en-US" sz="2400" b="1" dirty="0" smtClean="0">
                <a:solidFill>
                  <a:schemeClr val="accent2"/>
                </a:solidFill>
                <a:latin typeface="Arial" charset="0"/>
                <a:ea typeface="Osaka" charset="0"/>
                <a:cs typeface="Osaka" charset="0"/>
              </a:rPr>
              <a:t>ecognition </a:t>
            </a:r>
            <a:r>
              <a:rPr lang="en-US" sz="2400" b="1" dirty="0">
                <a:solidFill>
                  <a:schemeClr val="accent2"/>
                </a:solidFill>
                <a:latin typeface="Arial" charset="0"/>
                <a:ea typeface="Osaka" charset="0"/>
                <a:cs typeface="Osaka" charset="0"/>
              </a:rPr>
              <a:t>of </a:t>
            </a:r>
            <a:r>
              <a:rPr lang="en-US" sz="2400" b="1" dirty="0" smtClean="0">
                <a:solidFill>
                  <a:schemeClr val="accent2"/>
                </a:solidFill>
                <a:latin typeface="Arial" charset="0"/>
                <a:ea typeface="Osaka" charset="0"/>
                <a:cs typeface="Osaka" charset="0"/>
              </a:rPr>
              <a:t>external barriers allows LTU job seeker to see themselves in a less self-stigmatized way. </a:t>
            </a:r>
            <a:endParaRPr lang="en-US" sz="2400" b="1" dirty="0">
              <a:solidFill>
                <a:schemeClr val="accent2"/>
              </a:solidFill>
              <a:latin typeface="Arial" charset="0"/>
              <a:ea typeface="Osaka" charset="0"/>
              <a:cs typeface="Osaka" charset="0"/>
            </a:endParaRPr>
          </a:p>
          <a:p>
            <a:pPr marL="0" indent="0">
              <a:buFontTx/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Revaluation by Excavation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b="1" dirty="0"/>
              <a:t>Unintended consequence of support practice of excavating past successes</a:t>
            </a:r>
            <a:r>
              <a:rPr lang="en-US" altLang="en-US" b="1" dirty="0" smtClean="0"/>
              <a:t>:</a:t>
            </a:r>
            <a:endParaRPr lang="en-US" altLang="en-US" b="1" dirty="0"/>
          </a:p>
          <a:p>
            <a:pPr marL="0" indent="0">
              <a:buFontTx/>
              <a:buNone/>
            </a:pPr>
            <a:r>
              <a:rPr lang="en-US" altLang="en-US" sz="2800" dirty="0"/>
              <a:t>“</a:t>
            </a:r>
            <a:r>
              <a:rPr lang="en-US" altLang="ja-JP" sz="2800" dirty="0"/>
              <a:t>We</a:t>
            </a:r>
            <a:r>
              <a:rPr lang="en-US" altLang="en-US" sz="2800" dirty="0"/>
              <a:t>’</a:t>
            </a:r>
            <a:r>
              <a:rPr lang="en-US" altLang="ja-JP" sz="2800" dirty="0"/>
              <a:t>ve talked a lot about what did I do.  How did I work with people. . . . That made me realize that I have a lot of skills that never go away . . . If I keep pursuing it, eventually I will find the right connection, the right match.</a:t>
            </a:r>
            <a:r>
              <a:rPr lang="en-US" altLang="en-US" sz="2800" dirty="0"/>
              <a:t>”</a:t>
            </a:r>
            <a:r>
              <a:rPr lang="en-US" altLang="ja-JP" sz="2800" dirty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066800"/>
          </a:xfrm>
        </p:spPr>
        <p:txBody>
          <a:bodyPr/>
          <a:lstStyle/>
          <a:p>
            <a:r>
              <a:rPr lang="en-US" altLang="en-US" dirty="0" smtClean="0"/>
              <a:t>Numbers Game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21" y="2057400"/>
            <a:ext cx="792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 smtClean="0"/>
              <a:t>By openly recognizing barriers (like LTU discrimination), support can generate </a:t>
            </a:r>
            <a:r>
              <a:rPr lang="en-US" altLang="en-US" sz="2800" dirty="0"/>
              <a:t>a “</a:t>
            </a:r>
            <a:r>
              <a:rPr lang="en-US" altLang="ja-JP" sz="2800" dirty="0"/>
              <a:t>numbers game</a:t>
            </a:r>
            <a:r>
              <a:rPr lang="en-US" altLang="en-US" sz="2800" dirty="0"/>
              <a:t>”</a:t>
            </a:r>
            <a:r>
              <a:rPr lang="en-US" altLang="ja-JP" sz="2800" dirty="0"/>
              <a:t> perspective </a:t>
            </a:r>
            <a:r>
              <a:rPr lang="en-US" altLang="ja-JP" sz="2800" dirty="0" smtClean="0"/>
              <a:t>that diminishes </a:t>
            </a:r>
            <a:r>
              <a:rPr lang="en-US" altLang="ja-JP" sz="2800" dirty="0"/>
              <a:t>self-blame.</a:t>
            </a:r>
            <a:endParaRPr lang="en-US" altLang="en-US" sz="2800" dirty="0"/>
          </a:p>
          <a:p>
            <a:pPr marL="0" indent="0">
              <a:buNone/>
            </a:pPr>
            <a:r>
              <a:rPr lang="en-US" altLang="en-US" sz="2800" dirty="0" smtClean="0"/>
              <a:t>“</a:t>
            </a:r>
            <a:r>
              <a:rPr lang="en-US" altLang="ja-JP" sz="2800" i="1" dirty="0"/>
              <a:t>Before it was more a feeling of futility of things going into black holes in the Internet when applying for jobs. But now it</a:t>
            </a:r>
            <a:r>
              <a:rPr lang="en-US" altLang="en-US" sz="2800" i="1" dirty="0"/>
              <a:t>’</a:t>
            </a:r>
            <a:r>
              <a:rPr lang="en-US" altLang="ja-JP" sz="2800" i="1" dirty="0"/>
              <a:t>s just a matter of hanging in there and continuing with the process and continuing with the flow. And at some point, things will connect.</a:t>
            </a:r>
            <a:r>
              <a:rPr lang="en-US" altLang="en-US" sz="2800" dirty="0"/>
              <a:t>”</a:t>
            </a:r>
            <a:r>
              <a:rPr lang="en-US" altLang="ja-JP" sz="2800" dirty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413816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Self-blame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Value </a:t>
            </a:r>
            <a:r>
              <a:rPr lang="en-US" altLang="en-US" dirty="0"/>
              <a:t>to others in group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>
                <a:latin typeface="Arial" charset="0"/>
                <a:ea typeface="Osaka" charset="0"/>
                <a:cs typeface="Osaka" charset="0"/>
              </a:rPr>
              <a:t>Experience of being valuable to other group </a:t>
            </a:r>
            <a:r>
              <a:rPr lang="en-US" b="1" dirty="0" smtClean="0">
                <a:latin typeface="Arial" charset="0"/>
                <a:ea typeface="Osaka" charset="0"/>
                <a:cs typeface="Osaka" charset="0"/>
              </a:rPr>
              <a:t>members helps re-valuation: </a:t>
            </a:r>
            <a:endParaRPr lang="en-US" dirty="0">
              <a:latin typeface="Arial" charset="0"/>
              <a:ea typeface="Osaka" charset="0"/>
              <a:cs typeface="Osaka" charset="0"/>
            </a:endParaRPr>
          </a:p>
          <a:p>
            <a:pPr marL="0" indent="0">
              <a:buFontTx/>
              <a:buNone/>
            </a:pPr>
            <a:r>
              <a:rPr lang="en-US" i="1" dirty="0">
                <a:latin typeface="Arial" charset="0"/>
                <a:ea typeface="Osaka" charset="0"/>
                <a:cs typeface="Osaka" charset="0"/>
              </a:rPr>
              <a:t>“Being part of a group I like feeling like I’m helping other people there with my thoughts or giving them my responses or confirming how they </a:t>
            </a:r>
            <a:r>
              <a:rPr lang="en-US" i="1" dirty="0" smtClean="0">
                <a:latin typeface="Arial" charset="0"/>
                <a:ea typeface="Osaka" charset="0"/>
                <a:cs typeface="Osaka" charset="0"/>
              </a:rPr>
              <a:t>feel, </a:t>
            </a:r>
            <a:r>
              <a:rPr lang="en-US" i="1" dirty="0">
                <a:latin typeface="Arial" charset="0"/>
                <a:ea typeface="Osaka" charset="0"/>
                <a:cs typeface="Osaka" charset="0"/>
              </a:rPr>
              <a:t>etc</a:t>
            </a:r>
            <a:r>
              <a:rPr lang="en-US" i="1" dirty="0" smtClean="0">
                <a:latin typeface="Arial" charset="0"/>
                <a:ea typeface="Osaka" charset="0"/>
                <a:cs typeface="Osaka" charset="0"/>
              </a:rPr>
              <a:t>.”</a:t>
            </a:r>
            <a:r>
              <a:rPr lang="en-US" dirty="0" smtClean="0">
                <a:latin typeface="Arial" charset="0"/>
                <a:ea typeface="Osaka" charset="0"/>
                <a:cs typeface="Osaka" charset="0"/>
              </a:rPr>
              <a:t>  </a:t>
            </a:r>
            <a:r>
              <a:rPr lang="en-US" dirty="0">
                <a:latin typeface="Arial" charset="0"/>
                <a:ea typeface="Osaka" charset="0"/>
                <a:cs typeface="Osaka" charset="0"/>
              </a:rPr>
              <a:t/>
            </a:r>
            <a:br>
              <a:rPr lang="en-US" dirty="0">
                <a:latin typeface="Arial" charset="0"/>
                <a:ea typeface="Osaka" charset="0"/>
                <a:cs typeface="Osaka" charset="0"/>
              </a:rPr>
            </a:br>
            <a:endParaRPr lang="en-US" dirty="0">
              <a:latin typeface="Arial" charset="0"/>
              <a:ea typeface="Osaka" charset="0"/>
              <a:cs typeface="Osaka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One limitation </a:t>
            </a:r>
            <a:r>
              <a:rPr lang="en-US" altLang="en-US" dirty="0"/>
              <a:t>of </a:t>
            </a:r>
            <a:r>
              <a:rPr lang="en-US" altLang="en-US" dirty="0" smtClean="0"/>
              <a:t>groups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i="1" dirty="0"/>
              <a:t>“The group is not a good place for me because the group that I’m in . . . they’ve all been out of work a very long time.  </a:t>
            </a:r>
            <a:endParaRPr lang="en-US" altLang="en-US" sz="3200" i="1" dirty="0" smtClean="0"/>
          </a:p>
          <a:p>
            <a:pPr marL="0" indent="0">
              <a:buNone/>
            </a:pPr>
            <a:r>
              <a:rPr lang="en-US" altLang="en-US" sz="3200" i="1" dirty="0" smtClean="0"/>
              <a:t>What </a:t>
            </a:r>
            <a:r>
              <a:rPr lang="en-US" altLang="en-US" sz="3200" i="1" dirty="0"/>
              <a:t>got me down was when some of them have been out of work for 8 years.  That’s not motivating me in my situation.”</a:t>
            </a:r>
            <a:r>
              <a:rPr lang="en-US" altLang="en-US" sz="3200" dirty="0"/>
              <a:t>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Rapid Re-employment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r>
              <a:rPr lang="en-US" sz="3200" dirty="0" smtClean="0"/>
              <a:t>When LTU feel under-confident, blame themselves for their situation, and feel stuck in the “black hole,” what can we do to help?</a:t>
            </a:r>
          </a:p>
          <a:p>
            <a:pPr marL="1371600" lvl="3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3983038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1066800"/>
          </a:xfrm>
        </p:spPr>
        <p:txBody>
          <a:bodyPr/>
          <a:lstStyle/>
          <a:p>
            <a:r>
              <a:rPr lang="en-US" altLang="en-US" dirty="0" smtClean="0"/>
              <a:t>Rapid Re-employment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 addition to strategic advice focus on re-valuation of the self. </a:t>
            </a:r>
          </a:p>
          <a:p>
            <a:pPr marL="0" indent="0">
              <a:buNone/>
            </a:pPr>
            <a:r>
              <a:rPr lang="en-US" dirty="0" smtClean="0"/>
              <a:t>It’s critical because self</a:t>
            </a:r>
            <a:r>
              <a:rPr lang="en-US" dirty="0"/>
              <a:t>-blame </a:t>
            </a:r>
            <a:r>
              <a:rPr lang="en-US" dirty="0" smtClean="0"/>
              <a:t>undermines: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dirty="0" smtClean="0"/>
              <a:t>Networking</a:t>
            </a:r>
          </a:p>
          <a:p>
            <a:pPr marL="514350" indent="-514350">
              <a:buAutoNum type="arabicParenR"/>
            </a:pPr>
            <a:r>
              <a:rPr lang="en-US" dirty="0" smtClean="0"/>
              <a:t>Interviewing</a:t>
            </a:r>
          </a:p>
          <a:p>
            <a:pPr marL="514350" indent="-514350">
              <a:buAutoNum type="arabicParenR"/>
            </a:pPr>
            <a:r>
              <a:rPr lang="en-US" dirty="0" smtClean="0"/>
              <a:t>Continued engagement in job searching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Rapid Re-employment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How </a:t>
            </a:r>
            <a:r>
              <a:rPr lang="en-US" b="1" dirty="0" smtClean="0">
                <a:solidFill>
                  <a:srgbClr val="1F497D"/>
                </a:solidFill>
              </a:rPr>
              <a:t>to </a:t>
            </a:r>
            <a:r>
              <a:rPr lang="en-US" b="1" dirty="0" smtClean="0"/>
              <a:t>facilitate revaluation? </a:t>
            </a:r>
            <a:endParaRPr lang="en-US" b="1" dirty="0"/>
          </a:p>
          <a:p>
            <a:pPr marL="514350" indent="-514350">
              <a:buAutoNum type="arabicParenR"/>
            </a:pPr>
            <a:r>
              <a:rPr lang="en-US" dirty="0" smtClean="0"/>
              <a:t>Careful </a:t>
            </a:r>
            <a:r>
              <a:rPr lang="en-US" dirty="0" smtClean="0">
                <a:solidFill>
                  <a:srgbClr val="1F497D"/>
                </a:solidFill>
              </a:rPr>
              <a:t>messaging regarding the </a:t>
            </a:r>
            <a:r>
              <a:rPr lang="en-US" i="1" dirty="0" smtClean="0">
                <a:solidFill>
                  <a:srgbClr val="1F497D"/>
                </a:solidFill>
              </a:rPr>
              <a:t>degree</a:t>
            </a:r>
            <a:r>
              <a:rPr lang="en-US" dirty="0" smtClean="0">
                <a:solidFill>
                  <a:srgbClr val="1F497D"/>
                </a:solidFill>
              </a:rPr>
              <a:t> of job seeker control to avoid boomerangs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1F497D"/>
                </a:solidFill>
              </a:rPr>
              <a:t>Set expectations for marathon not a sprint </a:t>
            </a:r>
          </a:p>
          <a:p>
            <a:pPr marL="514350" indent="-514350">
              <a:buAutoNum type="arabicParenR"/>
            </a:pPr>
            <a:r>
              <a:rPr lang="en-US" dirty="0" smtClean="0"/>
              <a:t>Space/time to share range of emotions to reduce isolation </a:t>
            </a:r>
          </a:p>
          <a:p>
            <a:pPr marL="514350" indent="-514350">
              <a:buAutoNum type="arabicParenR"/>
            </a:pPr>
            <a:r>
              <a:rPr lang="en-US" dirty="0" smtClean="0"/>
              <a:t>Group work to facilitate recognition of own merits and to feel valuable to others</a:t>
            </a:r>
          </a:p>
          <a:p>
            <a:pPr marL="514350" indent="-514350">
              <a:buAutoNum type="arabicParenR"/>
            </a:pPr>
            <a:r>
              <a:rPr lang="en-US" dirty="0" smtClean="0"/>
              <a:t>Discuss strategies to maintain/repair friendships and marriages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Rapid Re-employment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How </a:t>
            </a:r>
            <a:r>
              <a:rPr lang="en-US" b="1" dirty="0" smtClean="0">
                <a:solidFill>
                  <a:srgbClr val="1F497D"/>
                </a:solidFill>
              </a:rPr>
              <a:t>to </a:t>
            </a:r>
            <a:r>
              <a:rPr lang="en-US" b="1" dirty="0" smtClean="0"/>
              <a:t>facilitate networking? </a:t>
            </a:r>
          </a:p>
          <a:p>
            <a:pPr marL="514350" indent="-514350">
              <a:buAutoNum type="arabicParenR"/>
            </a:pPr>
            <a:r>
              <a:rPr lang="en-US" dirty="0" smtClean="0"/>
              <a:t>Telling people to get out there and network is usually not enough.</a:t>
            </a:r>
          </a:p>
          <a:p>
            <a:pPr marL="514350" indent="-514350">
              <a:buAutoNum type="arabicParenR"/>
            </a:pPr>
            <a:r>
              <a:rPr lang="en-US" dirty="0" smtClean="0"/>
              <a:t>Break the typical resistance by setting clear targets/goals.  </a:t>
            </a:r>
          </a:p>
          <a:p>
            <a:pPr marL="514350" indent="-514350">
              <a:buAutoNum type="arabicParenR"/>
            </a:pPr>
            <a:r>
              <a:rPr lang="en-US" dirty="0" smtClean="0"/>
              <a:t>Find contexts (e.g., </a:t>
            </a:r>
            <a:r>
              <a:rPr lang="en-US" dirty="0" err="1" smtClean="0"/>
              <a:t>Hackathons</a:t>
            </a:r>
            <a:r>
              <a:rPr lang="en-US" dirty="0" smtClean="0"/>
              <a:t>) where job seekers can organically meet others as peers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118284"/>
            <a:ext cx="60960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Welcome &amp; Introductions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2057400"/>
            <a:ext cx="70866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/>
              <a:t>Megan </a:t>
            </a:r>
            <a:r>
              <a:rPr lang="en-US" sz="2800" b="1" dirty="0"/>
              <a:t>Baird, </a:t>
            </a:r>
            <a:r>
              <a:rPr lang="en-US" sz="2800" dirty="0"/>
              <a:t>RTW Policy </a:t>
            </a:r>
            <a:r>
              <a:rPr lang="en-US" sz="2800" dirty="0" smtClean="0"/>
              <a:t>Lead,</a:t>
            </a:r>
            <a:r>
              <a:rPr lang="en-US" sz="2800" b="1" dirty="0" smtClean="0"/>
              <a:t> </a:t>
            </a:r>
            <a:r>
              <a:rPr lang="en-US" sz="2800" dirty="0" smtClean="0"/>
              <a:t>DOL </a:t>
            </a:r>
            <a:r>
              <a:rPr lang="en-US" sz="2800" dirty="0"/>
              <a:t>Division of Strategic </a:t>
            </a:r>
            <a:r>
              <a:rPr lang="en-US" sz="2800" dirty="0" smtClean="0"/>
              <a:t>Investments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prstClr val="black"/>
                </a:solidFill>
              </a:rPr>
              <a:t>Jen Swidler,</a:t>
            </a:r>
            <a:r>
              <a:rPr lang="en-US" sz="2800" dirty="0">
                <a:solidFill>
                  <a:prstClr val="black"/>
                </a:solidFill>
              </a:rPr>
              <a:t> RTW Technical Assistance </a:t>
            </a:r>
            <a:r>
              <a:rPr lang="en-US" sz="2800" dirty="0" smtClean="0">
                <a:solidFill>
                  <a:prstClr val="black"/>
                </a:solidFill>
              </a:rPr>
              <a:t>Coach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9856" y="1432187"/>
            <a:ext cx="495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Moderator and Facilitator: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221" y="4267200"/>
            <a:ext cx="4016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Guest Speaker: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4883873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Ofer Sharone, </a:t>
            </a:r>
            <a:r>
              <a:rPr lang="en-US" sz="2800" dirty="0">
                <a:ln w="17780" cmpd="sng">
                  <a:noFill/>
                  <a:prstDash val="solid"/>
                  <a:miter lim="800000"/>
                </a:ln>
              </a:rPr>
              <a:t>Mitsubishi Career Development Professor and an Assistant Professor of Work and Organization Studies at the MIT Sloan School of Management</a:t>
            </a: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b="1" dirty="0" smtClean="0"/>
              <a:t>The information presented in this webinar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400" dirty="0" smtClean="0"/>
              <a:t>Provided strategies that I can implement in my H-1B RTW program.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400" dirty="0" smtClean="0"/>
              <a:t>Provided ideas that I can use to help my LTU clients succeed in my H-1B RTW program.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400" dirty="0" smtClean="0"/>
              <a:t>Provided new information to add to my knowledge on the long-term unemployed. </a:t>
            </a:r>
            <a:endParaRPr lang="en-US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b="1" dirty="0" smtClean="0"/>
              <a:t>Are </a:t>
            </a:r>
            <a:r>
              <a:rPr lang="en-US" sz="1800" b="1" dirty="0"/>
              <a:t>there strategies you are currently using that were not mentioned during today’s </a:t>
            </a:r>
            <a:r>
              <a:rPr lang="en-US" sz="1800" b="1" dirty="0" smtClean="0"/>
              <a:t>Webinar? If so, please add them to the chat window!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066800"/>
          </a:xfrm>
        </p:spPr>
        <p:txBody>
          <a:bodyPr/>
          <a:lstStyle/>
          <a:p>
            <a:pPr algn="r"/>
            <a:r>
              <a:rPr lang="en-US" dirty="0"/>
              <a:t>Please enter </a:t>
            </a:r>
            <a:r>
              <a:rPr lang="en-US" dirty="0" smtClean="0"/>
              <a:t>questions in </a:t>
            </a:r>
            <a:r>
              <a:rPr lang="en-US" dirty="0"/>
              <a:t>the Chat Room!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771650"/>
            <a:ext cx="3810000" cy="379095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Follow-Up Roundtable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400" b="1" dirty="0" smtClean="0"/>
              <a:t>LTU Subject Matter Deep Dive! </a:t>
            </a:r>
          </a:p>
          <a:p>
            <a:pPr marL="0" indent="0" algn="ctr">
              <a:buNone/>
            </a:pPr>
            <a:r>
              <a:rPr lang="en-US" altLang="en-US" sz="2400" b="1" dirty="0" smtClean="0"/>
              <a:t>Follow-Up Roundtable Discussion with Ofer Sharone</a:t>
            </a:r>
          </a:p>
          <a:p>
            <a:pPr marL="0" lvl="1" indent="0" algn="ctr"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September 30, </a:t>
            </a:r>
            <a:r>
              <a:rPr lang="en-US" altLang="en-US" b="1" dirty="0">
                <a:solidFill>
                  <a:srgbClr val="FF0000"/>
                </a:solidFill>
              </a:rPr>
              <a:t>2015 at </a:t>
            </a:r>
            <a:r>
              <a:rPr lang="en-US" altLang="en-US" b="1" dirty="0" smtClean="0">
                <a:solidFill>
                  <a:srgbClr val="FF0000"/>
                </a:solidFill>
              </a:rPr>
              <a:t>2:00 </a:t>
            </a:r>
            <a:r>
              <a:rPr lang="en-US" altLang="en-US" b="1" dirty="0">
                <a:solidFill>
                  <a:srgbClr val="FF0000"/>
                </a:solidFill>
              </a:rPr>
              <a:t>p.m. Eastern</a:t>
            </a:r>
            <a:r>
              <a:rPr lang="en-US" altLang="en-US" b="1" dirty="0" smtClean="0">
                <a:solidFill>
                  <a:srgbClr val="FF0000"/>
                </a:solidFill>
              </a:rPr>
              <a:t>.</a:t>
            </a:r>
            <a:endParaRPr lang="en-US" altLang="en-US" sz="2400" dirty="0" smtClean="0"/>
          </a:p>
          <a:p>
            <a:r>
              <a:rPr lang="en-US" altLang="en-US" sz="2400" dirty="0"/>
              <a:t>Bring </a:t>
            </a:r>
            <a:r>
              <a:rPr lang="en-US" altLang="en-US" sz="2400" dirty="0" smtClean="0"/>
              <a:t>your </a:t>
            </a:r>
            <a:r>
              <a:rPr lang="en-US" altLang="en-US" sz="2400" dirty="0"/>
              <a:t>questions and </a:t>
            </a:r>
            <a:r>
              <a:rPr lang="en-US" altLang="en-US" sz="2400" dirty="0" smtClean="0"/>
              <a:t>comments in a lively follow-up discussion on the information presented during today’s webinar.</a:t>
            </a:r>
          </a:p>
          <a:p>
            <a:r>
              <a:rPr lang="en-US" altLang="en-US" sz="2400" dirty="0" smtClean="0"/>
              <a:t>We will hear from guest grantee speakers:</a:t>
            </a:r>
          </a:p>
          <a:p>
            <a:pPr lvl="1"/>
            <a:r>
              <a:rPr lang="en-US" altLang="en-US" sz="2000" dirty="0" smtClean="0"/>
              <a:t>Rochester Works, Inc. from Rochester, NY</a:t>
            </a:r>
          </a:p>
          <a:p>
            <a:pPr lvl="1"/>
            <a:r>
              <a:rPr lang="en-US" altLang="en-US" sz="2000" dirty="0" smtClean="0"/>
              <a:t>Workforce Alliance, Inc. from New Haven, CT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0"/>
            <a:ext cx="4114800" cy="10668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Candara" panose="020E0502030303020204" pitchFamily="34" charset="0"/>
              </a:rPr>
              <a:t>DOL Contacts</a:t>
            </a:r>
            <a:endParaRPr lang="en-US" sz="3600" dirty="0">
              <a:latin typeface="Candara" panose="020E0502030303020204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58655" y="1600200"/>
            <a:ext cx="6096000" cy="3746206"/>
          </a:xfrm>
          <a:prstGeom prst="homePlate">
            <a:avLst>
              <a:gd name="adj" fmla="val 45014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400" b="1" cap="small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Ofer Sharone</a:t>
            </a:r>
          </a:p>
          <a:p>
            <a:pPr lvl="1" algn="ctr"/>
            <a:r>
              <a:rPr lang="en-US" sz="2400" b="1" cap="small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hlinkClick r:id="rId3"/>
              </a:rPr>
              <a:t>osharone@mit.edu</a:t>
            </a:r>
            <a:endParaRPr lang="en-US" sz="2400" b="1" cap="small" dirty="0" smtClean="0">
              <a:ln w="17780" cmpd="sng">
                <a:noFill/>
                <a:prstDash val="solid"/>
                <a:miter lim="800000"/>
              </a:ln>
              <a:solidFill>
                <a:srgbClr val="C00000"/>
              </a:solidFill>
            </a:endParaRPr>
          </a:p>
          <a:p>
            <a:pPr lvl="1" algn="ctr"/>
            <a:endParaRPr lang="en-US" sz="2400" b="1" cap="small" dirty="0" smtClean="0">
              <a:ln w="17780" cmpd="sng">
                <a:noFill/>
                <a:prstDash val="solid"/>
                <a:miter lim="800000"/>
              </a:ln>
              <a:solidFill>
                <a:srgbClr val="C00000"/>
              </a:solidFill>
            </a:endParaRPr>
          </a:p>
          <a:p>
            <a:pPr lvl="1" algn="ctr"/>
            <a:r>
              <a:rPr lang="en-US" altLang="en-US" b="1" dirty="0" smtClean="0"/>
              <a:t>harone@mit.edu</a:t>
            </a:r>
            <a:r>
              <a:rPr lang="en-US" altLang="en-US" b="1" dirty="0"/>
              <a:t>&gt;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Your  Federal Project Officer, DOL National Office and Technical Assistance Providers</a:t>
            </a:r>
          </a:p>
          <a:p>
            <a:pPr algn="ctr">
              <a:spcBef>
                <a:spcPts val="60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Ready to Work Grantee Mailbox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hlinkClick r:id="rId4"/>
              </a:rPr>
              <a:t>RTW@dol.gov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8" name="Picture 7" descr="C:\Users\Susan\Documents\Telling Your Story, LLC\HIP\HIP_logoFinalHero_WINNER_small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76" y="152400"/>
            <a:ext cx="148209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calimquim.ayreen\AppData\Local\Microsoft\Windows\Temporary Internet Files\Content.IE5\ZUV6GE68\emailwide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76" y="2183296"/>
            <a:ext cx="2554879" cy="269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Objectives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228600" y="1447800"/>
            <a:ext cx="7924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Key takeaways from today’s Webinar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  <a:p>
            <a:r>
              <a:rPr lang="en-US" sz="2400" dirty="0" smtClean="0">
                <a:latin typeface="+mn-lt"/>
              </a:rPr>
              <a:t>Recognize and understand the unique challenges the long-term unemployed population faces in networking and navigating the hiring process.</a:t>
            </a:r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Understand the differences between working with the LTU and other unemployed job seekers.</a:t>
            </a:r>
          </a:p>
          <a:p>
            <a:r>
              <a:rPr lang="en-US" sz="2400" dirty="0" smtClean="0">
                <a:latin typeface="+mn-lt"/>
              </a:rPr>
              <a:t>Learn strategies on how to work with this unique population and help them overcome the challenges they may face, and get them back into the workplace. 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457200" y="1295400"/>
            <a:ext cx="7924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latin typeface="+mn-lt"/>
              </a:rPr>
              <a:t>Polling Question # 1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Let’s get to know who is on the call today. Using the poll, select the role that you play in your H-1B RTW grant. </a:t>
            </a:r>
          </a:p>
          <a:p>
            <a:r>
              <a:rPr lang="en-US" sz="2400" dirty="0" smtClean="0">
                <a:latin typeface="+mn-lt"/>
              </a:rPr>
              <a:t>For this grant initiative I am the: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	Authorized Representative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	Program Director/Manager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	IT/Data Manager or staff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	Training Partner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	Employer Partner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  Service Provider</a:t>
            </a:r>
          </a:p>
          <a:p>
            <a:pPr lvl="1">
              <a:buFont typeface="Wingdings" pitchFamily="2" charset="2"/>
              <a:buChar char="q"/>
            </a:pPr>
            <a:endParaRPr lang="en-US" sz="2000" dirty="0">
              <a:latin typeface="+mn-lt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6042"/>
            <a:ext cx="7315200" cy="1066800"/>
          </a:xfrm>
        </p:spPr>
        <p:txBody>
          <a:bodyPr/>
          <a:lstStyle/>
          <a:p>
            <a:r>
              <a:rPr lang="en-US" dirty="0" smtClean="0"/>
              <a:t>The Lingering Long-Term </a:t>
            </a:r>
            <a:br>
              <a:rPr lang="en-US" dirty="0" smtClean="0"/>
            </a:br>
            <a:r>
              <a:rPr lang="en-US" dirty="0" smtClean="0"/>
              <a:t>Unemployment Crisis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7924800" cy="4525963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  <a:defRPr/>
            </a:pPr>
            <a:endParaRPr lang="en-US" dirty="0" smtClean="0"/>
          </a:p>
          <a:p>
            <a:pPr>
              <a:buFont typeface="Arial"/>
              <a:buChar char="•"/>
              <a:defRPr/>
            </a:pPr>
            <a:endParaRPr lang="en-US" sz="2600" dirty="0" smtClean="0"/>
          </a:p>
          <a:p>
            <a:pPr>
              <a:buFont typeface="Arial"/>
              <a:buChar char="•"/>
              <a:defRPr/>
            </a:pPr>
            <a:r>
              <a:rPr lang="en-US" sz="2600" dirty="0" smtClean="0"/>
              <a:t>Once unemployed the risk </a:t>
            </a:r>
            <a:r>
              <a:rPr lang="en-US" sz="2600" dirty="0"/>
              <a:t>of becoming LTU cuts across </a:t>
            </a:r>
            <a:r>
              <a:rPr lang="en-US" sz="2600" dirty="0" smtClean="0"/>
              <a:t>all education levels.   </a:t>
            </a:r>
            <a:endParaRPr lang="en-US" sz="2600" dirty="0"/>
          </a:p>
          <a:p>
            <a:pPr>
              <a:buFont typeface="Arial"/>
              <a:buChar char="•"/>
              <a:defRPr/>
            </a:pPr>
            <a:r>
              <a:rPr lang="en-US" sz="2600" dirty="0" smtClean="0"/>
              <a:t>Important factors: 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 smtClean="0"/>
              <a:t>Age (45% over 55 are LTU)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 smtClean="0"/>
              <a:t>LTU becomes its own barrier (“black holes”) 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-16042"/>
            <a:ext cx="1600200" cy="1082842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534400" y="66294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947795"/>
              </p:ext>
            </p:extLst>
          </p:nvPr>
        </p:nvGraphicFramePr>
        <p:xfrm>
          <a:off x="1219200" y="2286000"/>
          <a:ext cx="6477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/>
                <a:gridCol w="3238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August 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 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58"/>
                          </a:solidFill>
                          <a:effectLst/>
                          <a:latin typeface="Arial" panose="020B0604020202020204" pitchFamily="34" charset="0"/>
                          <a:ea typeface="Osaka" charset="-128"/>
                        </a:rPr>
                        <a:t>18% of unemployed LTU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58"/>
                          </a:solidFill>
                          <a:effectLst/>
                          <a:latin typeface="Arial" panose="020B0604020202020204" pitchFamily="34" charset="0"/>
                          <a:ea typeface="Osaka" charset="-128"/>
                        </a:rPr>
                        <a:t>28% of unemployed LTU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1447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Recent Statistics About Long-Term Unemployment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725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066800"/>
          </a:xfrm>
        </p:spPr>
        <p:txBody>
          <a:bodyPr/>
          <a:lstStyle/>
          <a:p>
            <a:r>
              <a:rPr lang="en-US" altLang="en-US" dirty="0" smtClean="0"/>
              <a:t>LTU Experience Beyond </a:t>
            </a:r>
            <a:r>
              <a:rPr lang="en-US" altLang="en-US" dirty="0"/>
              <a:t>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Experiential Essence: Series </a:t>
            </a:r>
            <a:r>
              <a:rPr lang="en-US" b="1" dirty="0"/>
              <a:t>of R</a:t>
            </a:r>
            <a:r>
              <a:rPr lang="en-US" b="1" dirty="0" smtClean="0"/>
              <a:t>ejections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LTU experience significantly different from short-term unemployment</a:t>
            </a:r>
            <a:endParaRPr lang="en-US" sz="2400" dirty="0"/>
          </a:p>
          <a:p>
            <a:pPr>
              <a:defRPr/>
            </a:pPr>
            <a:r>
              <a:rPr lang="en-US" sz="3000" b="1" dirty="0" smtClean="0">
                <a:solidFill>
                  <a:schemeClr val="accent2"/>
                </a:solidFill>
              </a:rPr>
              <a:t>Self</a:t>
            </a:r>
            <a:r>
              <a:rPr lang="en-US" sz="3000" b="1" dirty="0">
                <a:solidFill>
                  <a:schemeClr val="accent2"/>
                </a:solidFill>
              </a:rPr>
              <a:t>-Blame/Internalized Stigma</a:t>
            </a:r>
            <a:r>
              <a:rPr lang="en-US" b="1" dirty="0"/>
              <a:t> </a:t>
            </a:r>
            <a:r>
              <a:rPr lang="en-US" sz="2400" dirty="0" smtClean="0"/>
              <a:t>particularly for white-collar workers </a:t>
            </a:r>
          </a:p>
          <a:p>
            <a:pPr lvl="1">
              <a:defRPr/>
            </a:pPr>
            <a:r>
              <a:rPr lang="en-US" dirty="0" smtClean="0"/>
              <a:t>Undermines effective job search</a:t>
            </a:r>
            <a:endParaRPr lang="en-US" dirty="0"/>
          </a:p>
          <a:p>
            <a:pPr lvl="1">
              <a:defRPr/>
            </a:pPr>
            <a:r>
              <a:rPr lang="en-US" dirty="0"/>
              <a:t>Job search discouragement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physical </a:t>
            </a:r>
            <a:r>
              <a:rPr lang="en-US" dirty="0"/>
              <a:t>and mental health </a:t>
            </a:r>
            <a:r>
              <a:rPr lang="en-US" dirty="0" smtClean="0"/>
              <a:t>risks </a:t>
            </a:r>
            <a:r>
              <a:rPr lang="en-US" sz="2400" dirty="0" smtClean="0"/>
              <a:t>(linked via stress and isolation)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Self-Blame </a:t>
            </a:r>
            <a:r>
              <a:rPr lang="en-US" altLang="en-US" dirty="0" smtClean="0"/>
              <a:t>(Internalized Stigma</a:t>
            </a:r>
            <a:r>
              <a:rPr lang="en-US" altLang="en-US" dirty="0"/>
              <a:t>)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Produces An Emotional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altLang="en-US" sz="3000" b="1" dirty="0" smtClean="0"/>
              <a:t>LTU job seekers share: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“The </a:t>
            </a:r>
            <a:r>
              <a:rPr lang="en-US" altLang="ja-JP" dirty="0"/>
              <a:t>hardest thing is feeling that </a:t>
            </a:r>
            <a:r>
              <a:rPr lang="en-US" altLang="ja-JP" i="1" dirty="0"/>
              <a:t>there is something wrong with me</a:t>
            </a:r>
            <a:r>
              <a:rPr lang="en-US" altLang="en-US" dirty="0"/>
              <a:t>”</a:t>
            </a:r>
            <a:endParaRPr lang="en-US" altLang="ja-JP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“The </a:t>
            </a:r>
            <a:r>
              <a:rPr lang="en-US" altLang="en-US" dirty="0"/>
              <a:t>hardest thing is esteem, confidence. It’s killed.  I have turned into an introvert.  I feel like I’ve gotten older</a:t>
            </a:r>
            <a:r>
              <a:rPr lang="en-US" altLang="en-US" dirty="0" smtClean="0"/>
              <a:t>.”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(typically only shared once high trust is achieved)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Explaining Self-Blame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7924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 smtClean="0"/>
              <a:t>Inevitable product of American </a:t>
            </a:r>
            <a:r>
              <a:rPr lang="en-US" sz="2400" dirty="0"/>
              <a:t>culture of individualism?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 smtClean="0"/>
              <a:t>NO.  Our culture does not doom us to self-blame. 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Unemployed Americans use </a:t>
            </a:r>
            <a:r>
              <a:rPr lang="en-US" sz="2400" dirty="0" smtClean="0"/>
              <a:t>a patterned </a:t>
            </a:r>
            <a:r>
              <a:rPr lang="en-US" sz="2400" i="1" dirty="0"/>
              <a:t>mixture</a:t>
            </a:r>
            <a:r>
              <a:rPr lang="en-US" sz="2400" dirty="0"/>
              <a:t> of individual and structural narratives 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Implication: The job search process individualizes the 	experience and creates a vulnerability for self-	blame which can be addressed with support</a:t>
            </a: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It’s critical to understand the mechanism to understand the appropriate support.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Self-Blame?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11404&quot;&gt;&lt;object type=&quot;3&quot; unique_id=&quot;11405&quot;&gt;&lt;property id=&quot;20148&quot; value=&quot;5&quot;/&gt;&lt;property id=&quot;20300&quot; value=&quot;Slide 1 - &amp;quot;Webinar Title&amp;quot;&quot;/&gt;&lt;property id=&quot;20307&quot; value=&quot;256&quot;/&gt;&lt;/object&gt;&lt;object type=&quot;3&quot; unique_id=&quot;11411&quot;&gt;&lt;property id=&quot;20148&quot; value=&quot;5&quot;/&gt;&lt;property id=&quot;20300&quot; value=&quot;Slide 2 - &amp;quot;Where are you?&amp;quot;&quot;/&gt;&lt;property id=&quot;20307&quot; value=&quot;259&quot;/&gt;&lt;/object&gt;&lt;object type=&quot;3&quot; unique_id=&quot;11412&quot;&gt;&lt;property id=&quot;20148&quot; value=&quot;5&quot;/&gt;&lt;property id=&quot;20300&quot; value=&quot;Slide 3 - &amp;quot;Here’s what you can expect to get out of this webinar!&amp;quot;&quot;/&gt;&lt;property id=&quot;20307&quot; value=&quot;264&quot;/&gt;&lt;/object&gt;&lt;object type=&quot;3&quot; unique_id=&quot;11413&quot;&gt;&lt;property id=&quot;20148&quot; value=&quot;5&quot;/&gt;&lt;property id=&quot;20300&quot; value=&quot;Slide 4 - &amp;quot;Agenda&amp;quot;&quot;/&gt;&lt;property id=&quot;20307&quot; value=&quot;266&quot;/&gt;&lt;/object&gt;&lt;object type=&quot;3&quot; unique_id=&quot;11414&quot;&gt;&lt;property id=&quot;20148&quot; value=&quot;5&quot;/&gt;&lt;property id=&quot;20300&quot; value=&quot;Slide 5 - &amp;quot;Moderator&amp;quot;&quot;/&gt;&lt;property id=&quot;20307&quot; value=&quot;261&quot;/&gt;&lt;/object&gt;&lt;object type=&quot;3&quot; unique_id=&quot;11415&quot;&gt;&lt;property id=&quot;20148&quot; value=&quot;5&quot;/&gt;&lt;property id=&quot;20300&quot; value=&quot;Slide 6 - &amp;quot;Presenters&amp;quot;&quot;/&gt;&lt;property id=&quot;20307&quot; value=&quot;286&quot;/&gt;&lt;/object&gt;&lt;object type=&quot;3&quot; unique_id=&quot;11416&quot;&gt;&lt;property id=&quot;20148&quot; value=&quot;5&quot;/&gt;&lt;property id=&quot;20300&quot; value=&quot;Slide 8 - &amp;quot;Content Heading &amp;quot;&quot;/&gt;&lt;property id=&quot;20307&quot; value=&quot;271&quot;/&gt;&lt;/object&gt;&lt;object type=&quot;3&quot; unique_id=&quot;11417&quot;&gt;&lt;property id=&quot;20148&quot; value=&quot;5&quot;/&gt;&lt;property id=&quot;20300&quot; value=&quot;Slide 12 - &amp;quot;Open Chat&amp;quot;&quot;/&gt;&lt;property id=&quot;20307&quot; value=&quot;267&quot;/&gt;&lt;/object&gt;&lt;object type=&quot;3&quot; unique_id=&quot;11418&quot;&gt;&lt;property id=&quot;20148&quot; value=&quot;5&quot;/&gt;&lt;property id=&quot;20300&quot; value=&quot;Slide 13 - &amp;quot;Polling Question&amp;quot;&quot;/&gt;&lt;property id=&quot;20307&quot; value=&quot;265&quot;/&gt;&lt;/object&gt;&lt;object type=&quot;3&quot; unique_id=&quot;11420&quot;&gt;&lt;property id=&quot;20148&quot; value=&quot;5&quot;/&gt;&lt;property id=&quot;20300&quot; value=&quot;Slide 14 - &amp;quot;Reminder…&amp;quot;&quot;/&gt;&lt;property id=&quot;20307&quot; value=&quot;276&quot;/&gt;&lt;/object&gt;&lt;object type=&quot;3&quot; unique_id=&quot;11421&quot;&gt;&lt;property id=&quot;20148&quot; value=&quot;5&quot;/&gt;&lt;property id=&quot;20300&quot; value=&quot;Slide 15 - &amp;quot;Resources&amp;quot;&quot;/&gt;&lt;property id=&quot;20307&quot; value=&quot;278&quot;/&gt;&lt;/object&gt;&lt;object type=&quot;3&quot; unique_id=&quot;11422&quot;&gt;&lt;property id=&quot;20148&quot; value=&quot;5&quot;/&gt;&lt;property id=&quot;20300&quot; value=&quot;Slide 16 - &amp;quot;Please enter your questions in the Chat Room! &amp;quot;&quot;/&gt;&lt;property id=&quot;20307&quot; value=&quot;279&quot;/&gt;&lt;/object&gt;&lt;object type=&quot;3&quot; unique_id=&quot;11423&quot;&gt;&lt;property id=&quot;20148&quot; value=&quot;5&quot;/&gt;&lt;property id=&quot;20300&quot; value=&quot;Slide 17 - &amp;quot;Speakers’ Contact Information&amp;quot;&quot;/&gt;&lt;property id=&quot;20307&quot; value=&quot;281&quot;/&gt;&lt;/object&gt;&lt;object type=&quot;3&quot; unique_id=&quot;11424&quot;&gt;&lt;property id=&quot;20148&quot; value=&quot;5&quot;/&gt;&lt;property id=&quot;20300&quot; value=&quot;Slide 18 - &amp;quot;Look for upcoming Webinars in this series!&amp;quot;&quot;/&gt;&lt;property id=&quot;20307&quot; value=&quot;283&quot;/&gt;&lt;/object&gt;&lt;object type=&quot;3&quot; unique_id=&quot;11425&quot;&gt;&lt;property id=&quot;20148&quot; value=&quot;5&quot;/&gt;&lt;property id=&quot;20300&quot; value=&quot;Slide 19&quot;/&gt;&lt;property id=&quot;20307&quot; value=&quot;262&quot;/&gt;&lt;/object&gt;&lt;object type=&quot;3&quot; unique_id=&quot;13267&quot;&gt;&lt;property id=&quot;20148&quot; value=&quot;5&quot;/&gt;&lt;property id=&quot;20300&quot; value=&quot;Slide 7 - &amp;quot;Presenter&amp;quot;&quot;/&gt;&lt;property id=&quot;20307&quot; value=&quot;287&quot;/&gt;&lt;/object&gt;&lt;object type=&quot;3&quot; unique_id=&quot;13268&quot;&gt;&lt;property id=&quot;20148&quot; value=&quot;5&quot;/&gt;&lt;property id=&quot;20300&quot; value=&quot;Slide 10 - &amp;quot;Content Heading &amp;quot;&quot;/&gt;&lt;property id=&quot;20307&quot; value=&quot;289&quot;/&gt;&lt;/object&gt;&lt;object type=&quot;3&quot; unique_id=&quot;13269&quot;&gt;&lt;property id=&quot;20148&quot; value=&quot;5&quot;/&gt;&lt;property id=&quot;20300&quot; value=&quot;Slide 11 - &amp;quot;Content Heading &amp;quot;&quot;/&gt;&lt;property id=&quot;20307&quot; value=&quot;290&quot;/&gt;&lt;/object&gt;&lt;object type=&quot;3&quot; unique_id=&quot;21377&quot;&gt;&lt;property id=&quot;20148&quot; value=&quot;5&quot;/&gt;&lt;property id=&quot;20300&quot; value=&quot;Slide 9 - &amp;quot;Content Heading &amp;quot;&quot;/&gt;&lt;property id=&quot;20307&quot; value=&quot;291&quot;/&gt;&lt;/object&gt;&lt;/object&gt;&lt;object type=&quot;8&quot; unique_id=&quot;114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Networking trio design template</Template>
  <TotalTime>0</TotalTime>
  <Words>1951</Words>
  <Application>Microsoft Office PowerPoint</Application>
  <PresentationFormat>On-screen Show (4:3)</PresentationFormat>
  <Paragraphs>307</Paragraphs>
  <Slides>33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ＭＳ Ｐゴシック</vt:lpstr>
      <vt:lpstr>Arial</vt:lpstr>
      <vt:lpstr>Calibri</vt:lpstr>
      <vt:lpstr>Candara</vt:lpstr>
      <vt:lpstr>Century Schoolbook</vt:lpstr>
      <vt:lpstr>Lato</vt:lpstr>
      <vt:lpstr>Osaka</vt:lpstr>
      <vt:lpstr>Wingdings</vt:lpstr>
      <vt:lpstr>Networking trio design template</vt:lpstr>
      <vt:lpstr>  </vt:lpstr>
      <vt:lpstr>Where are you?</vt:lpstr>
      <vt:lpstr>Welcome &amp; Introductions</vt:lpstr>
      <vt:lpstr>Webinar Objectives</vt:lpstr>
      <vt:lpstr>Polling Questions</vt:lpstr>
      <vt:lpstr>The Lingering Long-Term  Unemployment Crisis</vt:lpstr>
      <vt:lpstr>LTU Experience Beyond the Numbers</vt:lpstr>
      <vt:lpstr>Self-Blame (Internalized Stigma)  Produces An Emotional Crisis</vt:lpstr>
      <vt:lpstr>Explaining Self-Blame</vt:lpstr>
      <vt:lpstr>My Cross-National Research</vt:lpstr>
      <vt:lpstr>System-Blame v. Self-Blame</vt:lpstr>
      <vt:lpstr>What explains the difference? </vt:lpstr>
      <vt:lpstr>Comparing Job Search Strategies</vt:lpstr>
      <vt:lpstr>Structure of the American Game</vt:lpstr>
      <vt:lpstr>Generating American Self-Blame</vt:lpstr>
      <vt:lpstr>What Can Support do  Regarding Self-Blame?</vt:lpstr>
      <vt:lpstr>Dominant Self-Help  Support Practices</vt:lpstr>
      <vt:lpstr>Sociologically-Informed  Support Intervention</vt:lpstr>
      <vt:lpstr>From Self-Blame to  Self-Revaluation </vt:lpstr>
      <vt:lpstr>Breaking the Emotional Isolation:  Revaluation of Self</vt:lpstr>
      <vt:lpstr>Recognizing Merits of Similar Others</vt:lpstr>
      <vt:lpstr>Revaluation by Excavation</vt:lpstr>
      <vt:lpstr>Numbers Game Perspective</vt:lpstr>
      <vt:lpstr>Value to others in group </vt:lpstr>
      <vt:lpstr>One limitation of groups  </vt:lpstr>
      <vt:lpstr>Rapid Re-employment Strategies</vt:lpstr>
      <vt:lpstr>Rapid Re-employment Strategies</vt:lpstr>
      <vt:lpstr>Rapid Re-employment Strategies</vt:lpstr>
      <vt:lpstr>Rapid Re-employment Strategies</vt:lpstr>
      <vt:lpstr>Polling Questions</vt:lpstr>
      <vt:lpstr>Please enter questions in the Chat Room! </vt:lpstr>
      <vt:lpstr>Follow-Up Roundtable Discussion</vt:lpstr>
      <vt:lpstr>DOL Contacts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2009-09-02T19:35:42Z</dcterms:created>
  <dcterms:modified xsi:type="dcterms:W3CDTF">2015-09-25T13:44:27Z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</Properties>
</file>