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3"/>
  </p:notesMasterIdLst>
  <p:handoutMasterIdLst>
    <p:handoutMasterId r:id="rId34"/>
  </p:handoutMasterIdLst>
  <p:sldIdLst>
    <p:sldId id="337" r:id="rId2"/>
    <p:sldId id="352" r:id="rId3"/>
    <p:sldId id="422" r:id="rId4"/>
    <p:sldId id="382" r:id="rId5"/>
    <p:sldId id="411" r:id="rId6"/>
    <p:sldId id="412" r:id="rId7"/>
    <p:sldId id="413" r:id="rId8"/>
    <p:sldId id="414" r:id="rId9"/>
    <p:sldId id="415" r:id="rId10"/>
    <p:sldId id="416" r:id="rId11"/>
    <p:sldId id="417" r:id="rId12"/>
    <p:sldId id="418" r:id="rId13"/>
    <p:sldId id="419" r:id="rId14"/>
    <p:sldId id="420" r:id="rId15"/>
    <p:sldId id="421" r:id="rId16"/>
    <p:sldId id="384" r:id="rId17"/>
    <p:sldId id="398" r:id="rId18"/>
    <p:sldId id="394" r:id="rId19"/>
    <p:sldId id="368" r:id="rId20"/>
    <p:sldId id="390" r:id="rId21"/>
    <p:sldId id="395" r:id="rId22"/>
    <p:sldId id="396" r:id="rId23"/>
    <p:sldId id="397" r:id="rId24"/>
    <p:sldId id="391" r:id="rId25"/>
    <p:sldId id="392" r:id="rId26"/>
    <p:sldId id="393" r:id="rId27"/>
    <p:sldId id="385" r:id="rId28"/>
    <p:sldId id="380" r:id="rId29"/>
    <p:sldId id="386" r:id="rId30"/>
    <p:sldId id="387" r:id="rId31"/>
    <p:sldId id="388" r:id="rId32"/>
  </p:sldIdLst>
  <p:sldSz cx="9144000" cy="6858000" type="screen4x3"/>
  <p:notesSz cx="6954838" cy="9309100"/>
  <p:custDataLst>
    <p:tags r:id="rId35"/>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FAA2846-D084-45DE-AFFA-50FB0DB24CFA}">
          <p14:sldIdLst>
            <p14:sldId id="337"/>
            <p14:sldId id="352"/>
            <p14:sldId id="422"/>
            <p14:sldId id="382"/>
            <p14:sldId id="411"/>
            <p14:sldId id="412"/>
            <p14:sldId id="413"/>
            <p14:sldId id="414"/>
            <p14:sldId id="415"/>
            <p14:sldId id="416"/>
            <p14:sldId id="417"/>
            <p14:sldId id="418"/>
            <p14:sldId id="419"/>
            <p14:sldId id="420"/>
            <p14:sldId id="421"/>
            <p14:sldId id="384"/>
            <p14:sldId id="398"/>
            <p14:sldId id="394"/>
            <p14:sldId id="368"/>
            <p14:sldId id="390"/>
            <p14:sldId id="395"/>
            <p14:sldId id="396"/>
            <p14:sldId id="397"/>
            <p14:sldId id="391"/>
            <p14:sldId id="392"/>
            <p14:sldId id="393"/>
            <p14:sldId id="385"/>
            <p14:sldId id="380"/>
            <p14:sldId id="386"/>
            <p14:sldId id="387"/>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dale, Timothy" initials="RT" lastIdx="4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2AD"/>
    <a:srgbClr val="337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977731-E2C8-4313-B475-1061FDA1B33F}">
  <a:tblStyle styleId="{CD977731-E2C8-4313-B475-1061FDA1B33F}"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83770" autoAdjust="0"/>
  </p:normalViewPr>
  <p:slideViewPr>
    <p:cSldViewPr>
      <p:cViewPr>
        <p:scale>
          <a:sx n="67" d="100"/>
          <a:sy n="67" d="100"/>
        </p:scale>
        <p:origin x="1290" y="11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1603" y="-58"/>
      </p:cViewPr>
      <p:guideLst>
        <p:guide orient="horz" pos="2880"/>
        <p:guide pos="2160"/>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ersonnel%20items\CEA%20detail\rural%20child%20poverty\OPM_historical%20poverty%20rat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ersonnel%20items\CEA%20detail\rural%20child%20poverty\Charts%20from%20Gab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Personnel%20items\CEA%20detail\rural%20child%20poverty\Components%20of%20Safety%20Net.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Personnel%20items\CEA%20detail\rural%20child%20poverty\Components%20of%20Safety%20Net_Deep%20Poverty.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Personnel%20items\CEA%20detail\rural%20child%20poverty\Demographics_Ed_RaceEthnicity.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Personnel%20items\CEA%20detail\rural%20child%20poverty\Charts%20from%20Gab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53937007874018E-2"/>
          <c:y val="0.1249682852143482"/>
          <c:w val="0.89517661854768149"/>
          <c:h val="0.78869349664625255"/>
        </c:manualLayout>
      </c:layout>
      <c:lineChart>
        <c:grouping val="standard"/>
        <c:varyColors val="0"/>
        <c:ser>
          <c:idx val="1"/>
          <c:order val="0"/>
          <c:tx>
            <c:strRef>
              <c:f>'[OPM_historical poverty rate.xls]Sheet1'!$B$1</c:f>
              <c:strCache>
                <c:ptCount val="1"/>
                <c:pt idx="0">
                  <c:v>Non-rural</c:v>
                </c:pt>
              </c:strCache>
            </c:strRef>
          </c:tx>
          <c:spPr>
            <a:ln>
              <a:solidFill>
                <a:schemeClr val="accent2"/>
              </a:solidFill>
            </a:ln>
          </c:spPr>
          <c:marker>
            <c:symbol val="none"/>
          </c:marker>
          <c:dLbls>
            <c:dLbl>
              <c:idx val="24"/>
              <c:layout>
                <c:manualLayout>
                  <c:x val="-0.11879347112860898"/>
                  <c:y val="0.1226505540974045"/>
                </c:manualLayout>
              </c:layout>
              <c:tx>
                <c:rich>
                  <a:bodyPr/>
                  <a:lstStyle/>
                  <a:p>
                    <a:pPr>
                      <a:defRPr sz="900" b="0" i="0" u="none" strike="noStrike" baseline="0">
                        <a:solidFill>
                          <a:srgbClr val="FF0000"/>
                        </a:solidFill>
                        <a:latin typeface="Calibri"/>
                        <a:ea typeface="Calibri"/>
                        <a:cs typeface="Calibri"/>
                      </a:defRPr>
                    </a:pPr>
                    <a:r>
                      <a:rPr lang="en-US" sz="1600" b="0" dirty="0">
                        <a:solidFill>
                          <a:schemeClr val="accent2">
                            <a:lumMod val="75000"/>
                          </a:schemeClr>
                        </a:solidFill>
                      </a:rPr>
                      <a:t>Urban</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'[OPM_historical poverty rate.xls]Sheet1'!$A$10:$A$56</c:f>
              <c:numCache>
                <c:formatCode>General</c:formatCode>
                <c:ptCount val="47"/>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numCache>
            </c:numRef>
          </c:cat>
          <c:val>
            <c:numRef>
              <c:f>'[OPM_historical poverty rate.xls]Sheet1'!$B$10:$B$56</c:f>
              <c:numCache>
                <c:formatCode>General</c:formatCode>
                <c:ptCount val="47"/>
                <c:pt idx="0">
                  <c:v>10.9</c:v>
                </c:pt>
                <c:pt idx="1">
                  <c:v>10</c:v>
                </c:pt>
                <c:pt idx="2">
                  <c:v>9.5</c:v>
                </c:pt>
                <c:pt idx="3">
                  <c:v>10.199999999999999</c:v>
                </c:pt>
                <c:pt idx="4">
                  <c:v>10.4</c:v>
                </c:pt>
                <c:pt idx="5">
                  <c:v>10.3</c:v>
                </c:pt>
                <c:pt idx="6">
                  <c:v>9.6999999999999993</c:v>
                </c:pt>
                <c:pt idx="7">
                  <c:v>9.6999999999999993</c:v>
                </c:pt>
                <c:pt idx="8">
                  <c:v>10.8</c:v>
                </c:pt>
                <c:pt idx="9">
                  <c:v>10.7</c:v>
                </c:pt>
                <c:pt idx="10">
                  <c:v>10.4</c:v>
                </c:pt>
                <c:pt idx="11">
                  <c:v>10.4</c:v>
                </c:pt>
                <c:pt idx="12">
                  <c:v>10.7</c:v>
                </c:pt>
                <c:pt idx="13">
                  <c:v>11.9</c:v>
                </c:pt>
                <c:pt idx="14">
                  <c:v>12.6</c:v>
                </c:pt>
                <c:pt idx="15">
                  <c:v>13.7</c:v>
                </c:pt>
                <c:pt idx="16">
                  <c:v>13.8</c:v>
                </c:pt>
                <c:pt idx="18">
                  <c:v>12.7</c:v>
                </c:pt>
                <c:pt idx="19">
                  <c:v>12.3</c:v>
                </c:pt>
                <c:pt idx="20">
                  <c:v>12.3</c:v>
                </c:pt>
                <c:pt idx="21">
                  <c:v>12.2</c:v>
                </c:pt>
                <c:pt idx="22">
                  <c:v>12</c:v>
                </c:pt>
                <c:pt idx="23">
                  <c:v>12.7</c:v>
                </c:pt>
                <c:pt idx="24">
                  <c:v>13.7</c:v>
                </c:pt>
                <c:pt idx="25">
                  <c:v>14.2</c:v>
                </c:pt>
                <c:pt idx="26">
                  <c:v>14.6</c:v>
                </c:pt>
                <c:pt idx="27">
                  <c:v>14.2</c:v>
                </c:pt>
                <c:pt idx="28">
                  <c:v>13.4</c:v>
                </c:pt>
                <c:pt idx="29">
                  <c:v>13.2</c:v>
                </c:pt>
                <c:pt idx="30">
                  <c:v>12.6</c:v>
                </c:pt>
                <c:pt idx="31">
                  <c:v>12.3</c:v>
                </c:pt>
                <c:pt idx="32">
                  <c:v>11.3</c:v>
                </c:pt>
                <c:pt idx="33">
                  <c:v>10.8</c:v>
                </c:pt>
                <c:pt idx="34">
                  <c:v>11.1</c:v>
                </c:pt>
                <c:pt idx="35">
                  <c:v>11.6</c:v>
                </c:pt>
                <c:pt idx="36">
                  <c:v>12.1</c:v>
                </c:pt>
                <c:pt idx="37">
                  <c:v>12.2</c:v>
                </c:pt>
                <c:pt idx="38">
                  <c:v>11.8</c:v>
                </c:pt>
                <c:pt idx="39">
                  <c:v>11.9</c:v>
                </c:pt>
                <c:pt idx="40">
                  <c:v>12.9</c:v>
                </c:pt>
                <c:pt idx="41">
                  <c:v>13.9</c:v>
                </c:pt>
                <c:pt idx="42">
                  <c:v>14.9</c:v>
                </c:pt>
                <c:pt idx="43">
                  <c:v>14.9</c:v>
                </c:pt>
                <c:pt idx="44">
                  <c:v>14.6</c:v>
                </c:pt>
                <c:pt idx="45">
                  <c:v>14.5</c:v>
                </c:pt>
                <c:pt idx="46">
                  <c:v>14.2</c:v>
                </c:pt>
              </c:numCache>
            </c:numRef>
          </c:val>
          <c:smooth val="0"/>
        </c:ser>
        <c:ser>
          <c:idx val="2"/>
          <c:order val="1"/>
          <c:tx>
            <c:strRef>
              <c:f>'[OPM_historical poverty rate.xls]Sheet1'!$C$1</c:f>
              <c:strCache>
                <c:ptCount val="1"/>
                <c:pt idx="0">
                  <c:v>Rural</c:v>
                </c:pt>
              </c:strCache>
            </c:strRef>
          </c:tx>
          <c:spPr>
            <a:ln>
              <a:solidFill>
                <a:schemeClr val="accent1"/>
              </a:solidFill>
            </a:ln>
          </c:spPr>
          <c:marker>
            <c:symbol val="none"/>
          </c:marker>
          <c:dLbls>
            <c:dLbl>
              <c:idx val="37"/>
              <c:layout>
                <c:manualLayout>
                  <c:x val="-0.1043924978127734"/>
                  <c:y val="-9.4942038495188105E-2"/>
                </c:manualLayout>
              </c:layout>
              <c:tx>
                <c:rich>
                  <a:bodyPr/>
                  <a:lstStyle/>
                  <a:p>
                    <a:pPr>
                      <a:defRPr sz="900" b="0" i="0" u="none" strike="noStrike" baseline="0">
                        <a:solidFill>
                          <a:srgbClr val="333399"/>
                        </a:solidFill>
                        <a:latin typeface="Calibri"/>
                        <a:ea typeface="Calibri"/>
                        <a:cs typeface="Calibri"/>
                      </a:defRPr>
                    </a:pPr>
                    <a:r>
                      <a:rPr lang="en-US" sz="1600" b="0" dirty="0">
                        <a:solidFill>
                          <a:schemeClr val="accent1">
                            <a:lumMod val="75000"/>
                          </a:schemeClr>
                        </a:solidFill>
                      </a:rPr>
                      <a:t>Rural</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'[OPM_historical poverty rate.xls]Sheet1'!$A$10:$A$56</c:f>
              <c:numCache>
                <c:formatCode>General</c:formatCode>
                <c:ptCount val="47"/>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numCache>
            </c:numRef>
          </c:cat>
          <c:val>
            <c:numRef>
              <c:f>'[OPM_historical poverty rate.xls]Sheet1'!$C$10:$C$56</c:f>
              <c:numCache>
                <c:formatCode>General</c:formatCode>
                <c:ptCount val="47"/>
                <c:pt idx="0">
                  <c:v>20.2</c:v>
                </c:pt>
                <c:pt idx="1">
                  <c:v>18</c:v>
                </c:pt>
                <c:pt idx="2">
                  <c:v>17.899999999999999</c:v>
                </c:pt>
                <c:pt idx="3">
                  <c:v>16.899999999999999</c:v>
                </c:pt>
                <c:pt idx="4">
                  <c:v>17.2</c:v>
                </c:pt>
                <c:pt idx="5">
                  <c:v>15.3</c:v>
                </c:pt>
                <c:pt idx="6">
                  <c:v>14</c:v>
                </c:pt>
                <c:pt idx="7">
                  <c:v>14.2</c:v>
                </c:pt>
                <c:pt idx="8">
                  <c:v>15.4</c:v>
                </c:pt>
                <c:pt idx="9">
                  <c:v>14</c:v>
                </c:pt>
                <c:pt idx="10">
                  <c:v>13.9</c:v>
                </c:pt>
                <c:pt idx="11">
                  <c:v>13.5</c:v>
                </c:pt>
                <c:pt idx="12">
                  <c:v>13.8</c:v>
                </c:pt>
                <c:pt idx="13">
                  <c:v>15.4</c:v>
                </c:pt>
                <c:pt idx="14">
                  <c:v>17</c:v>
                </c:pt>
                <c:pt idx="15">
                  <c:v>17.8</c:v>
                </c:pt>
                <c:pt idx="16">
                  <c:v>18.3</c:v>
                </c:pt>
                <c:pt idx="18">
                  <c:v>18.3</c:v>
                </c:pt>
                <c:pt idx="19">
                  <c:v>18.100000000000001</c:v>
                </c:pt>
                <c:pt idx="20">
                  <c:v>17</c:v>
                </c:pt>
                <c:pt idx="21">
                  <c:v>16</c:v>
                </c:pt>
                <c:pt idx="22">
                  <c:v>15.7</c:v>
                </c:pt>
                <c:pt idx="23">
                  <c:v>16.3</c:v>
                </c:pt>
                <c:pt idx="24">
                  <c:v>16.100000000000001</c:v>
                </c:pt>
                <c:pt idx="25">
                  <c:v>16.899999999999999</c:v>
                </c:pt>
                <c:pt idx="26">
                  <c:v>17.2</c:v>
                </c:pt>
                <c:pt idx="27">
                  <c:v>16</c:v>
                </c:pt>
                <c:pt idx="28">
                  <c:v>15.6</c:v>
                </c:pt>
                <c:pt idx="29">
                  <c:v>15.9</c:v>
                </c:pt>
                <c:pt idx="30">
                  <c:v>15.9</c:v>
                </c:pt>
                <c:pt idx="31">
                  <c:v>14.4</c:v>
                </c:pt>
                <c:pt idx="32">
                  <c:v>14.3</c:v>
                </c:pt>
                <c:pt idx="33">
                  <c:v>13.4</c:v>
                </c:pt>
                <c:pt idx="34">
                  <c:v>14.2</c:v>
                </c:pt>
                <c:pt idx="35">
                  <c:v>14.2</c:v>
                </c:pt>
                <c:pt idx="36">
                  <c:v>14.2</c:v>
                </c:pt>
                <c:pt idx="37">
                  <c:v>14.5</c:v>
                </c:pt>
                <c:pt idx="38">
                  <c:v>15.2</c:v>
                </c:pt>
                <c:pt idx="39">
                  <c:v>15.4</c:v>
                </c:pt>
                <c:pt idx="40">
                  <c:v>15.1</c:v>
                </c:pt>
                <c:pt idx="41">
                  <c:v>16.600000000000001</c:v>
                </c:pt>
                <c:pt idx="42">
                  <c:v>16.5</c:v>
                </c:pt>
                <c:pt idx="43">
                  <c:v>16.5</c:v>
                </c:pt>
                <c:pt idx="44">
                  <c:v>17</c:v>
                </c:pt>
                <c:pt idx="45">
                  <c:v>17.7</c:v>
                </c:pt>
                <c:pt idx="46">
                  <c:v>16.100000000000001</c:v>
                </c:pt>
              </c:numCache>
            </c:numRef>
          </c:val>
          <c:smooth val="0"/>
        </c:ser>
        <c:dLbls>
          <c:showLegendKey val="0"/>
          <c:showVal val="0"/>
          <c:showCatName val="0"/>
          <c:showSerName val="0"/>
          <c:showPercent val="0"/>
          <c:showBubbleSize val="0"/>
        </c:dLbls>
        <c:smooth val="0"/>
        <c:axId val="181330824"/>
        <c:axId val="181330432"/>
      </c:lineChart>
      <c:dateAx>
        <c:axId val="181330824"/>
        <c:scaling>
          <c:orientation val="minMax"/>
          <c:max val="2015"/>
        </c:scaling>
        <c:delete val="0"/>
        <c:axPos val="b"/>
        <c:numFmt formatCode="General" sourceLinked="0"/>
        <c:majorTickMark val="in"/>
        <c:minorTickMark val="none"/>
        <c:tickLblPos val="low"/>
        <c:spPr>
          <a:ln w="9525" cap="flat" cmpd="sng" algn="ctr">
            <a:solidFill>
              <a:srgbClr val="000000">
                <a:lumMod val="100000"/>
              </a:srgbClr>
            </a:solidFill>
            <a:prstDash val="solid"/>
            <a:round/>
            <a:headEnd type="none" w="med" len="med"/>
            <a:tailEnd type="none" w="med" len="med"/>
          </a:ln>
        </c:spPr>
        <c:txPr>
          <a:bodyPr rot="0" vert="horz"/>
          <a:lstStyle/>
          <a:p>
            <a:pPr>
              <a:defRPr sz="1200" b="0" i="0" u="none" strike="noStrike" baseline="0">
                <a:solidFill>
                  <a:srgbClr val="000000"/>
                </a:solidFill>
                <a:latin typeface="Calibri"/>
                <a:ea typeface="Calibri"/>
                <a:cs typeface="Calibri"/>
              </a:defRPr>
            </a:pPr>
            <a:endParaRPr lang="en-US"/>
          </a:p>
        </c:txPr>
        <c:crossAx val="181330432"/>
        <c:crossesAt val="0"/>
        <c:auto val="0"/>
        <c:lblOffset val="15"/>
        <c:baseTimeUnit val="days"/>
        <c:majorUnit val="5"/>
        <c:majorTimeUnit val="days"/>
        <c:minorUnit val="5"/>
        <c:minorTimeUnit val="days"/>
      </c:dateAx>
      <c:valAx>
        <c:axId val="181330432"/>
        <c:scaling>
          <c:orientation val="minMax"/>
          <c:max val="28"/>
          <c:min val="0"/>
        </c:scaling>
        <c:delete val="0"/>
        <c:axPos val="l"/>
        <c:majorGridlines>
          <c:spPr>
            <a:ln w="3175" cap="flat" cmpd="sng" algn="ctr">
              <a:solidFill>
                <a:srgbClr val="F2F2F2"/>
              </a:solidFill>
              <a:prstDash val="solid"/>
              <a:round/>
              <a:headEnd type="none" w="med" len="med"/>
              <a:tailEnd type="none" w="med" len="med"/>
            </a:ln>
            <a:effectLst/>
          </c:spPr>
        </c:majorGridlines>
        <c:numFmt formatCode="#,##0" sourceLinked="0"/>
        <c:majorTickMark val="in"/>
        <c:minorTickMark val="none"/>
        <c:tickLblPos val="nextTo"/>
        <c:spPr>
          <a:ln w="9525" cap="flat" cmpd="sng" algn="ctr">
            <a:solidFill>
              <a:srgbClr val="000000">
                <a:lumMod val="100000"/>
              </a:srgbClr>
            </a:solidFill>
            <a:prstDash val="solid"/>
            <a:round/>
            <a:headEnd type="none" w="med" len="med"/>
            <a:tailEnd type="none" w="med" len="med"/>
          </a:ln>
        </c:spPr>
        <c:txPr>
          <a:bodyPr rot="0" vert="horz"/>
          <a:lstStyle/>
          <a:p>
            <a:pPr>
              <a:defRPr sz="1200" b="0" i="0" u="none" strike="noStrike" baseline="0">
                <a:solidFill>
                  <a:srgbClr val="000000"/>
                </a:solidFill>
                <a:latin typeface="Calibri"/>
                <a:ea typeface="Calibri"/>
                <a:cs typeface="Calibri"/>
              </a:defRPr>
            </a:pPr>
            <a:endParaRPr lang="en-US"/>
          </a:p>
        </c:txPr>
        <c:crossAx val="181330824"/>
        <c:crosses val="autoZero"/>
        <c:crossBetween val="between"/>
        <c:majorUnit val="4"/>
      </c:valAx>
      <c:spPr>
        <a:ln>
          <a:solidFill>
            <a:schemeClr val="tx1"/>
          </a:solidFill>
        </a:ln>
      </c:spPr>
    </c:plotArea>
    <c:plotVisOnly val="1"/>
    <c:dispBlanksAs val="span"/>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2694752010724E-2"/>
          <c:y val="0.12496536891221931"/>
          <c:w val="0.89489112468815146"/>
          <c:h val="0.79332968795567216"/>
        </c:manualLayout>
      </c:layout>
      <c:lineChart>
        <c:grouping val="standard"/>
        <c:varyColors val="0"/>
        <c:ser>
          <c:idx val="0"/>
          <c:order val="0"/>
          <c:tx>
            <c:strRef>
              <c:f>Sheet1!$U$1</c:f>
              <c:strCache>
                <c:ptCount val="1"/>
                <c:pt idx="0">
                  <c:v>childpov0</c:v>
                </c:pt>
              </c:strCache>
            </c:strRef>
          </c:tx>
          <c:spPr>
            <a:ln w="28575">
              <a:solidFill>
                <a:srgbClr val="4F81BD"/>
              </a:solidFill>
            </a:ln>
          </c:spPr>
          <c:marker>
            <c:symbol val="none"/>
          </c:marker>
          <c:dLbls>
            <c:dLbl>
              <c:idx val="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4"/>
              <c:layout>
                <c:manualLayout>
                  <c:x val="0.15558058333723732"/>
                  <c:y val="-1.4183415720006866E-2"/>
                </c:manualLayout>
              </c:layout>
              <c:tx>
                <c:rich>
                  <a:bodyPr wrap="square" lIns="38100" tIns="19050" rIns="38100" bIns="19050" anchor="ctr">
                    <a:spAutoFit/>
                  </a:bodyPr>
                  <a:lstStyle/>
                  <a:p>
                    <a:pPr>
                      <a:defRPr sz="900">
                        <a:solidFill>
                          <a:srgbClr val="4F81BD"/>
                        </a:solidFill>
                        <a:latin typeface="Calibri" panose="020F0502020204030204" pitchFamily="34" charset="0"/>
                      </a:defRPr>
                    </a:pPr>
                    <a:r>
                      <a:rPr lang="en-US" sz="1600" dirty="0">
                        <a:solidFill>
                          <a:srgbClr val="4F81BD"/>
                        </a:solidFill>
                        <a:latin typeface="Calibri" panose="020F0502020204030204" pitchFamily="34" charset="0"/>
                      </a:rPr>
                      <a:t>Rural</a:t>
                    </a:r>
                  </a:p>
                </c:rich>
              </c:tx>
              <c:spPr>
                <a:noFill/>
                <a:ln>
                  <a:noFill/>
                </a:ln>
                <a:effectLst/>
              </c:spPr>
              <c:dLblPos val="r"/>
              <c:showLegendKey val="0"/>
              <c:showVal val="0"/>
              <c:showCatName val="0"/>
              <c:showSerName val="1"/>
              <c:showPercent val="0"/>
              <c:showBubbleSize val="0"/>
              <c:extLst>
                <c:ext xmlns:c15="http://schemas.microsoft.com/office/drawing/2012/chart" uri="{CE6537A1-D6FC-4f65-9D91-7224C49458BB}"/>
              </c:extLst>
            </c:dLbl>
            <c:dLbl>
              <c:idx val="2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Sheet1!$A$2:$A$48</c:f>
              <c:numCache>
                <c:formatCode>yyyy</c:formatCode>
                <c:ptCount val="47"/>
                <c:pt idx="0">
                  <c:v>24473</c:v>
                </c:pt>
                <c:pt idx="1">
                  <c:v>24838</c:v>
                </c:pt>
                <c:pt idx="2">
                  <c:v>25204</c:v>
                </c:pt>
                <c:pt idx="3">
                  <c:v>25569</c:v>
                </c:pt>
                <c:pt idx="4">
                  <c:v>25934</c:v>
                </c:pt>
                <c:pt idx="5">
                  <c:v>26299</c:v>
                </c:pt>
                <c:pt idx="6">
                  <c:v>26665</c:v>
                </c:pt>
                <c:pt idx="7">
                  <c:v>27030</c:v>
                </c:pt>
                <c:pt idx="8">
                  <c:v>27395</c:v>
                </c:pt>
                <c:pt idx="9">
                  <c:v>27760</c:v>
                </c:pt>
                <c:pt idx="10">
                  <c:v>28126</c:v>
                </c:pt>
                <c:pt idx="11">
                  <c:v>28491</c:v>
                </c:pt>
                <c:pt idx="12">
                  <c:v>28856</c:v>
                </c:pt>
                <c:pt idx="13">
                  <c:v>29221</c:v>
                </c:pt>
                <c:pt idx="14">
                  <c:v>29587</c:v>
                </c:pt>
                <c:pt idx="15">
                  <c:v>29952</c:v>
                </c:pt>
                <c:pt idx="16">
                  <c:v>30317</c:v>
                </c:pt>
                <c:pt idx="17">
                  <c:v>30682</c:v>
                </c:pt>
                <c:pt idx="18">
                  <c:v>31048</c:v>
                </c:pt>
                <c:pt idx="19">
                  <c:v>31413</c:v>
                </c:pt>
                <c:pt idx="20">
                  <c:v>31778</c:v>
                </c:pt>
                <c:pt idx="21">
                  <c:v>32143</c:v>
                </c:pt>
                <c:pt idx="22">
                  <c:v>32509</c:v>
                </c:pt>
                <c:pt idx="23">
                  <c:v>32874</c:v>
                </c:pt>
                <c:pt idx="24">
                  <c:v>33239</c:v>
                </c:pt>
                <c:pt idx="25">
                  <c:v>33604</c:v>
                </c:pt>
                <c:pt idx="26">
                  <c:v>33970</c:v>
                </c:pt>
                <c:pt idx="27">
                  <c:v>34335</c:v>
                </c:pt>
                <c:pt idx="28">
                  <c:v>34700</c:v>
                </c:pt>
                <c:pt idx="29">
                  <c:v>35065</c:v>
                </c:pt>
                <c:pt idx="30">
                  <c:v>35431</c:v>
                </c:pt>
                <c:pt idx="31">
                  <c:v>35796</c:v>
                </c:pt>
                <c:pt idx="32">
                  <c:v>36161</c:v>
                </c:pt>
                <c:pt idx="33">
                  <c:v>36526</c:v>
                </c:pt>
                <c:pt idx="34">
                  <c:v>36892</c:v>
                </c:pt>
                <c:pt idx="35">
                  <c:v>37257</c:v>
                </c:pt>
                <c:pt idx="36">
                  <c:v>37622</c:v>
                </c:pt>
                <c:pt idx="37">
                  <c:v>37987</c:v>
                </c:pt>
                <c:pt idx="38">
                  <c:v>38353</c:v>
                </c:pt>
                <c:pt idx="39">
                  <c:v>38718</c:v>
                </c:pt>
                <c:pt idx="40">
                  <c:v>39083</c:v>
                </c:pt>
                <c:pt idx="41">
                  <c:v>39448</c:v>
                </c:pt>
                <c:pt idx="42">
                  <c:v>39814</c:v>
                </c:pt>
                <c:pt idx="43">
                  <c:v>40179</c:v>
                </c:pt>
                <c:pt idx="44">
                  <c:v>40544</c:v>
                </c:pt>
                <c:pt idx="45">
                  <c:v>40909</c:v>
                </c:pt>
                <c:pt idx="46">
                  <c:v>41275</c:v>
                </c:pt>
              </c:numCache>
            </c:numRef>
          </c:cat>
          <c:val>
            <c:numRef>
              <c:f>Sheet1!$U$2:$U$48</c:f>
              <c:numCache>
                <c:formatCode>General</c:formatCode>
                <c:ptCount val="47"/>
                <c:pt idx="1">
                  <c:v>21.078012466430664</c:v>
                </c:pt>
                <c:pt idx="2">
                  <c:v>19.334320068359375</c:v>
                </c:pt>
                <c:pt idx="3">
                  <c:v>20.089248657226562</c:v>
                </c:pt>
                <c:pt idx="4">
                  <c:v>20.321537017822266</c:v>
                </c:pt>
                <c:pt idx="5">
                  <c:v>18.560451507568359</c:v>
                </c:pt>
                <c:pt idx="6">
                  <c:v>16.851100921630859</c:v>
                </c:pt>
                <c:pt idx="7">
                  <c:v>18.363231658935547</c:v>
                </c:pt>
                <c:pt idx="8">
                  <c:v>19.892047882080078</c:v>
                </c:pt>
                <c:pt idx="9">
                  <c:v>17.691198348999023</c:v>
                </c:pt>
                <c:pt idx="10">
                  <c:v>18.309932708740234</c:v>
                </c:pt>
                <c:pt idx="11">
                  <c:v>17.569787979125977</c:v>
                </c:pt>
                <c:pt idx="12">
                  <c:v>17.86119270324707</c:v>
                </c:pt>
                <c:pt idx="13">
                  <c:v>19.757196426391602</c:v>
                </c:pt>
                <c:pt idx="14">
                  <c:v>22.607351303100586</c:v>
                </c:pt>
                <c:pt idx="15">
                  <c:v>24.401165008544922</c:v>
                </c:pt>
                <c:pt idx="16">
                  <c:v>24.849323272705078</c:v>
                </c:pt>
                <c:pt idx="18">
                  <c:v>24.795463562011719</c:v>
                </c:pt>
                <c:pt idx="19">
                  <c:v>25.000589370727539</c:v>
                </c:pt>
                <c:pt idx="20">
                  <c:v>24.310235977172852</c:v>
                </c:pt>
                <c:pt idx="21">
                  <c:v>21.959444046020508</c:v>
                </c:pt>
                <c:pt idx="22">
                  <c:v>22.179500579833984</c:v>
                </c:pt>
                <c:pt idx="23">
                  <c:v>23.144739151000977</c:v>
                </c:pt>
                <c:pt idx="24">
                  <c:v>22.537839889526367</c:v>
                </c:pt>
                <c:pt idx="25">
                  <c:v>23.756254196166992</c:v>
                </c:pt>
                <c:pt idx="26">
                  <c:v>24.424753189086914</c:v>
                </c:pt>
                <c:pt idx="27">
                  <c:v>23.267362594604492</c:v>
                </c:pt>
                <c:pt idx="28">
                  <c:v>22.448562622070313</c:v>
                </c:pt>
                <c:pt idx="29">
                  <c:v>22.374538421630859</c:v>
                </c:pt>
                <c:pt idx="30">
                  <c:v>22.78260612487793</c:v>
                </c:pt>
                <c:pt idx="31">
                  <c:v>20.458450317382813</c:v>
                </c:pt>
                <c:pt idx="32">
                  <c:v>19.689582824707031</c:v>
                </c:pt>
                <c:pt idx="33">
                  <c:v>19.257455825805664</c:v>
                </c:pt>
                <c:pt idx="34">
                  <c:v>20.356876373291016</c:v>
                </c:pt>
                <c:pt idx="35">
                  <c:v>19.935495376586914</c:v>
                </c:pt>
                <c:pt idx="36">
                  <c:v>20.202592849731445</c:v>
                </c:pt>
                <c:pt idx="37">
                  <c:v>20.684759140014648</c:v>
                </c:pt>
                <c:pt idx="38">
                  <c:v>20.081892013549805</c:v>
                </c:pt>
                <c:pt idx="39">
                  <c:v>21.782289505004883</c:v>
                </c:pt>
                <c:pt idx="40">
                  <c:v>22.116361618041992</c:v>
                </c:pt>
                <c:pt idx="41">
                  <c:v>21.824968338012695</c:v>
                </c:pt>
                <c:pt idx="42">
                  <c:v>23.791568756103516</c:v>
                </c:pt>
                <c:pt idx="43">
                  <c:v>24.457666397094727</c:v>
                </c:pt>
                <c:pt idx="44">
                  <c:v>25.702037811279297</c:v>
                </c:pt>
                <c:pt idx="45">
                  <c:v>26.327732086181641</c:v>
                </c:pt>
                <c:pt idx="46">
                  <c:v>23.351114273071289</c:v>
                </c:pt>
              </c:numCache>
            </c:numRef>
          </c:val>
          <c:smooth val="0"/>
        </c:ser>
        <c:ser>
          <c:idx val="1"/>
          <c:order val="1"/>
          <c:tx>
            <c:strRef>
              <c:f>Sheet1!$V$1</c:f>
              <c:strCache>
                <c:ptCount val="1"/>
                <c:pt idx="0">
                  <c:v>childpov1</c:v>
                </c:pt>
              </c:strCache>
            </c:strRef>
          </c:tx>
          <c:spPr>
            <a:ln w="28575">
              <a:solidFill>
                <a:srgbClr val="C0504D"/>
              </a:solidFill>
            </a:ln>
          </c:spPr>
          <c:marker>
            <c:symbol val="none"/>
          </c:marker>
          <c:dLbls>
            <c:dLbl>
              <c:idx val="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7"/>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7"/>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7"/>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7"/>
              <c:layout>
                <c:manualLayout>
                  <c:x val="-0.26042546384751708"/>
                  <c:y val="8.972327461637189E-2"/>
                </c:manualLayout>
              </c:layout>
              <c:tx>
                <c:rich>
                  <a:bodyPr wrap="square" lIns="38100" tIns="19050" rIns="38100" bIns="19050" anchor="ctr">
                    <a:spAutoFit/>
                  </a:bodyPr>
                  <a:lstStyle/>
                  <a:p>
                    <a:pPr>
                      <a:defRPr sz="900">
                        <a:solidFill>
                          <a:srgbClr val="C0504D"/>
                        </a:solidFill>
                        <a:latin typeface="Calibri" panose="020F0502020204030204" pitchFamily="34" charset="0"/>
                      </a:defRPr>
                    </a:pPr>
                    <a:r>
                      <a:rPr lang="en-US" sz="1600" dirty="0">
                        <a:solidFill>
                          <a:srgbClr val="C0504D"/>
                        </a:solidFill>
                        <a:latin typeface="Calibri" panose="020F0502020204030204" pitchFamily="34" charset="0"/>
                      </a:rPr>
                      <a:t>Urban</a:t>
                    </a:r>
                  </a:p>
                </c:rich>
              </c:tx>
              <c:spPr>
                <a:noFill/>
                <a:ln>
                  <a:noFill/>
                </a:ln>
                <a:effectLst/>
              </c:spPr>
              <c:dLblPos val="r"/>
              <c:showLegendKey val="0"/>
              <c:showVal val="0"/>
              <c:showCatName val="0"/>
              <c:showSerName val="1"/>
              <c:showPercent val="0"/>
              <c:showBubbleSize val="0"/>
              <c:extLst>
                <c:ext xmlns:c15="http://schemas.microsoft.com/office/drawing/2012/chart" uri="{CE6537A1-D6FC-4f65-9D91-7224C49458BB}"/>
              </c:extLst>
            </c:dLbl>
            <c:dLbl>
              <c:idx val="3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Sheet1!$A$2:$A$48</c:f>
              <c:numCache>
                <c:formatCode>yyyy</c:formatCode>
                <c:ptCount val="47"/>
                <c:pt idx="0">
                  <c:v>24473</c:v>
                </c:pt>
                <c:pt idx="1">
                  <c:v>24838</c:v>
                </c:pt>
                <c:pt idx="2">
                  <c:v>25204</c:v>
                </c:pt>
                <c:pt idx="3">
                  <c:v>25569</c:v>
                </c:pt>
                <c:pt idx="4">
                  <c:v>25934</c:v>
                </c:pt>
                <c:pt idx="5">
                  <c:v>26299</c:v>
                </c:pt>
                <c:pt idx="6">
                  <c:v>26665</c:v>
                </c:pt>
                <c:pt idx="7">
                  <c:v>27030</c:v>
                </c:pt>
                <c:pt idx="8">
                  <c:v>27395</c:v>
                </c:pt>
                <c:pt idx="9">
                  <c:v>27760</c:v>
                </c:pt>
                <c:pt idx="10">
                  <c:v>28126</c:v>
                </c:pt>
                <c:pt idx="11">
                  <c:v>28491</c:v>
                </c:pt>
                <c:pt idx="12">
                  <c:v>28856</c:v>
                </c:pt>
                <c:pt idx="13">
                  <c:v>29221</c:v>
                </c:pt>
                <c:pt idx="14">
                  <c:v>29587</c:v>
                </c:pt>
                <c:pt idx="15">
                  <c:v>29952</c:v>
                </c:pt>
                <c:pt idx="16">
                  <c:v>30317</c:v>
                </c:pt>
                <c:pt idx="17">
                  <c:v>30682</c:v>
                </c:pt>
                <c:pt idx="18">
                  <c:v>31048</c:v>
                </c:pt>
                <c:pt idx="19">
                  <c:v>31413</c:v>
                </c:pt>
                <c:pt idx="20">
                  <c:v>31778</c:v>
                </c:pt>
                <c:pt idx="21">
                  <c:v>32143</c:v>
                </c:pt>
                <c:pt idx="22">
                  <c:v>32509</c:v>
                </c:pt>
                <c:pt idx="23">
                  <c:v>32874</c:v>
                </c:pt>
                <c:pt idx="24">
                  <c:v>33239</c:v>
                </c:pt>
                <c:pt idx="25">
                  <c:v>33604</c:v>
                </c:pt>
                <c:pt idx="26">
                  <c:v>33970</c:v>
                </c:pt>
                <c:pt idx="27">
                  <c:v>34335</c:v>
                </c:pt>
                <c:pt idx="28">
                  <c:v>34700</c:v>
                </c:pt>
                <c:pt idx="29">
                  <c:v>35065</c:v>
                </c:pt>
                <c:pt idx="30">
                  <c:v>35431</c:v>
                </c:pt>
                <c:pt idx="31">
                  <c:v>35796</c:v>
                </c:pt>
                <c:pt idx="32">
                  <c:v>36161</c:v>
                </c:pt>
                <c:pt idx="33">
                  <c:v>36526</c:v>
                </c:pt>
                <c:pt idx="34">
                  <c:v>36892</c:v>
                </c:pt>
                <c:pt idx="35">
                  <c:v>37257</c:v>
                </c:pt>
                <c:pt idx="36">
                  <c:v>37622</c:v>
                </c:pt>
                <c:pt idx="37">
                  <c:v>37987</c:v>
                </c:pt>
                <c:pt idx="38">
                  <c:v>38353</c:v>
                </c:pt>
                <c:pt idx="39">
                  <c:v>38718</c:v>
                </c:pt>
                <c:pt idx="40">
                  <c:v>39083</c:v>
                </c:pt>
                <c:pt idx="41">
                  <c:v>39448</c:v>
                </c:pt>
                <c:pt idx="42">
                  <c:v>39814</c:v>
                </c:pt>
                <c:pt idx="43">
                  <c:v>40179</c:v>
                </c:pt>
                <c:pt idx="44">
                  <c:v>40544</c:v>
                </c:pt>
                <c:pt idx="45">
                  <c:v>40909</c:v>
                </c:pt>
                <c:pt idx="46">
                  <c:v>41275</c:v>
                </c:pt>
              </c:numCache>
            </c:numRef>
          </c:cat>
          <c:val>
            <c:numRef>
              <c:f>Sheet1!$V$2:$V$48</c:f>
              <c:numCache>
                <c:formatCode>General</c:formatCode>
                <c:ptCount val="47"/>
                <c:pt idx="1">
                  <c:v>12.283710479736328</c:v>
                </c:pt>
                <c:pt idx="2">
                  <c:v>11.414046287536621</c:v>
                </c:pt>
                <c:pt idx="3">
                  <c:v>12.359810829162598</c:v>
                </c:pt>
                <c:pt idx="4">
                  <c:v>12.854896545410156</c:v>
                </c:pt>
                <c:pt idx="5">
                  <c:v>13.569591522216797</c:v>
                </c:pt>
                <c:pt idx="6">
                  <c:v>13.24266242980957</c:v>
                </c:pt>
                <c:pt idx="7">
                  <c:v>14.404468536376953</c:v>
                </c:pt>
                <c:pt idx="8">
                  <c:v>15.634289741516113</c:v>
                </c:pt>
                <c:pt idx="9">
                  <c:v>15.483553886413574</c:v>
                </c:pt>
                <c:pt idx="10">
                  <c:v>15.575687408447266</c:v>
                </c:pt>
                <c:pt idx="11">
                  <c:v>15.644142150878906</c:v>
                </c:pt>
                <c:pt idx="12">
                  <c:v>16.046943664550781</c:v>
                </c:pt>
                <c:pt idx="13">
                  <c:v>17.915729522705078</c:v>
                </c:pt>
                <c:pt idx="14">
                  <c:v>19.089685440063477</c:v>
                </c:pt>
                <c:pt idx="15">
                  <c:v>21.131595611572266</c:v>
                </c:pt>
                <c:pt idx="16">
                  <c:v>21.333330154418945</c:v>
                </c:pt>
                <c:pt idx="18">
                  <c:v>19.540592193603516</c:v>
                </c:pt>
                <c:pt idx="19">
                  <c:v>19.122726440429688</c:v>
                </c:pt>
                <c:pt idx="20">
                  <c:v>19.195968627929688</c:v>
                </c:pt>
                <c:pt idx="21">
                  <c:v>18.941307067871094</c:v>
                </c:pt>
                <c:pt idx="22">
                  <c:v>18.970546722412109</c:v>
                </c:pt>
                <c:pt idx="23">
                  <c:v>19.99293327331543</c:v>
                </c:pt>
                <c:pt idx="24">
                  <c:v>21.56871223449707</c:v>
                </c:pt>
                <c:pt idx="25">
                  <c:v>21.413288116455078</c:v>
                </c:pt>
                <c:pt idx="26">
                  <c:v>22.304588317871094</c:v>
                </c:pt>
                <c:pt idx="27">
                  <c:v>21.524505615234375</c:v>
                </c:pt>
                <c:pt idx="28">
                  <c:v>20.370063781738281</c:v>
                </c:pt>
                <c:pt idx="29">
                  <c:v>19.993698120117188</c:v>
                </c:pt>
                <c:pt idx="30">
                  <c:v>19.150062561035156</c:v>
                </c:pt>
                <c:pt idx="31">
                  <c:v>18.522014617919922</c:v>
                </c:pt>
                <c:pt idx="32">
                  <c:v>15.77556324005127</c:v>
                </c:pt>
                <c:pt idx="33">
                  <c:v>15.480680465698242</c:v>
                </c:pt>
                <c:pt idx="34">
                  <c:v>15.399338722229004</c:v>
                </c:pt>
                <c:pt idx="35">
                  <c:v>15.99159049987793</c:v>
                </c:pt>
                <c:pt idx="36">
                  <c:v>17.077909469604492</c:v>
                </c:pt>
                <c:pt idx="37">
                  <c:v>17.254751205444336</c:v>
                </c:pt>
                <c:pt idx="38">
                  <c:v>17.150897979736328</c:v>
                </c:pt>
                <c:pt idx="39">
                  <c:v>16.584512710571289</c:v>
                </c:pt>
                <c:pt idx="40">
                  <c:v>17.215314865112305</c:v>
                </c:pt>
                <c:pt idx="41">
                  <c:v>18.493968963623047</c:v>
                </c:pt>
                <c:pt idx="42">
                  <c:v>20.189153671264648</c:v>
                </c:pt>
                <c:pt idx="43">
                  <c:v>21.607706069946289</c:v>
                </c:pt>
                <c:pt idx="44">
                  <c:v>21.201982498168945</c:v>
                </c:pt>
                <c:pt idx="45">
                  <c:v>20.924797058105469</c:v>
                </c:pt>
                <c:pt idx="46">
                  <c:v>19.364482879638672</c:v>
                </c:pt>
              </c:numCache>
            </c:numRef>
          </c:val>
          <c:smooth val="0"/>
        </c:ser>
        <c:dLbls>
          <c:showLegendKey val="0"/>
          <c:showVal val="0"/>
          <c:showCatName val="0"/>
          <c:showSerName val="0"/>
          <c:showPercent val="0"/>
          <c:showBubbleSize val="0"/>
        </c:dLbls>
        <c:smooth val="0"/>
        <c:axId val="239620976"/>
        <c:axId val="181332784"/>
      </c:lineChart>
      <c:dateAx>
        <c:axId val="239620976"/>
        <c:scaling>
          <c:orientation val="minMax"/>
          <c:max val="41640"/>
        </c:scaling>
        <c:delete val="0"/>
        <c:axPos val="b"/>
        <c:numFmt formatCode="yyyy" sourceLinked="0"/>
        <c:majorTickMark val="in"/>
        <c:minorTickMark val="none"/>
        <c:tickLblPos val="low"/>
        <c:spPr>
          <a:ln w="6350" cap="flat" cmpd="sng" algn="ctr">
            <a:solidFill>
              <a:srgbClr val="000000">
                <a:lumMod val="100000"/>
              </a:srgbClr>
            </a:solidFill>
            <a:prstDash val="solid"/>
            <a:round/>
            <a:headEnd type="none" w="med" len="med"/>
            <a:tailEnd type="none" w="med" len="med"/>
          </a:ln>
        </c:spPr>
        <c:txPr>
          <a:bodyPr/>
          <a:lstStyle/>
          <a:p>
            <a:pPr>
              <a:defRPr sz="1200">
                <a:latin typeface="Calibri"/>
                <a:ea typeface="Calibri"/>
                <a:cs typeface="Calibri"/>
              </a:defRPr>
            </a:pPr>
            <a:endParaRPr lang="en-US"/>
          </a:p>
        </c:txPr>
        <c:crossAx val="181332784"/>
        <c:crossesAt val="0"/>
        <c:auto val="0"/>
        <c:lblOffset val="15"/>
        <c:baseTimeUnit val="years"/>
        <c:majorUnit val="5"/>
        <c:majorTimeUnit val="years"/>
      </c:dateAx>
      <c:valAx>
        <c:axId val="181332784"/>
        <c:scaling>
          <c:orientation val="minMax"/>
          <c:max val="28"/>
          <c:min val="0"/>
        </c:scaling>
        <c:delete val="0"/>
        <c:axPos val="l"/>
        <c:majorGridlines>
          <c:spPr>
            <a:ln w="3175" cap="flat" cmpd="sng" algn="ctr">
              <a:solidFill>
                <a:srgbClr val="F2F2F2"/>
              </a:solidFill>
              <a:prstDash val="solid"/>
              <a:round/>
              <a:headEnd type="none" w="med" len="med"/>
              <a:tailEnd type="none" w="med" len="med"/>
            </a:ln>
            <a:effectLst/>
          </c:spPr>
        </c:majorGridlines>
        <c:numFmt formatCode="#,##0" sourceLinked="0"/>
        <c:majorTickMark val="in"/>
        <c:minorTickMark val="none"/>
        <c:tickLblPos val="nextTo"/>
        <c:spPr>
          <a:ln w="6350" cap="flat" cmpd="sng" algn="ctr">
            <a:solidFill>
              <a:srgbClr val="000000">
                <a:lumMod val="100000"/>
              </a:srgbClr>
            </a:solidFill>
            <a:prstDash val="solid"/>
            <a:round/>
            <a:headEnd type="none" w="med" len="med"/>
            <a:tailEnd type="none" w="med" len="med"/>
          </a:ln>
        </c:spPr>
        <c:txPr>
          <a:bodyPr/>
          <a:lstStyle/>
          <a:p>
            <a:pPr>
              <a:defRPr sz="1200">
                <a:latin typeface="Calibri"/>
                <a:ea typeface="Calibri"/>
                <a:cs typeface="Calibri"/>
              </a:defRPr>
            </a:pPr>
            <a:endParaRPr lang="en-US"/>
          </a:p>
        </c:txPr>
        <c:crossAx val="239620976"/>
        <c:crosses val="autoZero"/>
        <c:crossBetween val="between"/>
        <c:majorUnit val="4"/>
      </c:valAx>
      <c:spPr>
        <a:ln>
          <a:solidFill>
            <a:srgbClr val="000000"/>
          </a:solidFill>
        </a:ln>
      </c:spPr>
    </c:plotArea>
    <c:plotVisOnly val="1"/>
    <c:dispBlanksAs val="span"/>
    <c:showDLblsOverMax val="0"/>
  </c:chart>
  <c:spPr>
    <a:solidFill>
      <a:sysClr val="window" lastClr="FFFFFF"/>
    </a:solid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solidFill>
            <a:srgbClr val="000000"/>
          </a:solidFill>
          <a:latin typeface="Calibri" panose="020F050202020403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56736657917763E-2"/>
          <c:y val="0.19213936874468521"/>
          <c:w val="0.89025440804812428"/>
          <c:h val="0.53425969836070375"/>
        </c:manualLayout>
      </c:layout>
      <c:barChart>
        <c:barDir val="col"/>
        <c:grouping val="clustered"/>
        <c:varyColors val="0"/>
        <c:ser>
          <c:idx val="1"/>
          <c:order val="0"/>
          <c:tx>
            <c:v>Rural</c:v>
          </c:tx>
          <c:spPr>
            <a:solidFill>
              <a:schemeClr val="accent1"/>
            </a:solidFill>
          </c:spPr>
          <c:invertIfNegative val="0"/>
          <c:cat>
            <c:strRef>
              <c:f>'[Components of Safety Net.xls]Graphs'!$B$36:$B$45</c:f>
              <c:strCache>
                <c:ptCount val="10"/>
                <c:pt idx="0">
                  <c:v>Tax Credits</c:v>
                </c:pt>
                <c:pt idx="1">
                  <c:v>Social Security</c:v>
                </c:pt>
                <c:pt idx="2">
                  <c:v>SNAP</c:v>
                </c:pt>
                <c:pt idx="3">
                  <c:v>Child support</c:v>
                </c:pt>
                <c:pt idx="4">
                  <c:v>SSI</c:v>
                </c:pt>
                <c:pt idx="5">
                  <c:v>School Lunch</c:v>
                </c:pt>
                <c:pt idx="6">
                  <c:v>Housing subsidies</c:v>
                </c:pt>
                <c:pt idx="7">
                  <c:v>UI</c:v>
                </c:pt>
                <c:pt idx="8">
                  <c:v>TANF/GA</c:v>
                </c:pt>
                <c:pt idx="9">
                  <c:v>WIC</c:v>
                </c:pt>
              </c:strCache>
            </c:strRef>
          </c:cat>
          <c:val>
            <c:numRef>
              <c:f>'[Components of Safety Net.xls]Graphs'!$G$36:$G$45</c:f>
              <c:numCache>
                <c:formatCode>General</c:formatCode>
                <c:ptCount val="10"/>
                <c:pt idx="0">
                  <c:v>-26.28378824553711</c:v>
                </c:pt>
                <c:pt idx="1">
                  <c:v>-18.069336080955566</c:v>
                </c:pt>
                <c:pt idx="2">
                  <c:v>-15.582112365706436</c:v>
                </c:pt>
                <c:pt idx="3">
                  <c:v>-7.9535352645607293</c:v>
                </c:pt>
                <c:pt idx="4">
                  <c:v>-7.2923941035144217</c:v>
                </c:pt>
                <c:pt idx="5">
                  <c:v>-6.3860623741867295</c:v>
                </c:pt>
                <c:pt idx="6">
                  <c:v>-6.1456669454754813</c:v>
                </c:pt>
                <c:pt idx="7">
                  <c:v>-4.9803416218491048</c:v>
                </c:pt>
                <c:pt idx="8">
                  <c:v>-3.690748070432337</c:v>
                </c:pt>
                <c:pt idx="9">
                  <c:v>-3.1860800252542454</c:v>
                </c:pt>
              </c:numCache>
            </c:numRef>
          </c:val>
        </c:ser>
        <c:ser>
          <c:idx val="0"/>
          <c:order val="1"/>
          <c:tx>
            <c:v>Non-rural</c:v>
          </c:tx>
          <c:spPr>
            <a:solidFill>
              <a:srgbClr val="C00000"/>
            </a:solidFill>
          </c:spPr>
          <c:invertIfNegative val="0"/>
          <c:cat>
            <c:strRef>
              <c:f>'[Components of Safety Net.xls]Graphs'!$B$36:$B$45</c:f>
              <c:strCache>
                <c:ptCount val="10"/>
                <c:pt idx="0">
                  <c:v>Tax Credits</c:v>
                </c:pt>
                <c:pt idx="1">
                  <c:v>Social Security</c:v>
                </c:pt>
                <c:pt idx="2">
                  <c:v>SNAP</c:v>
                </c:pt>
                <c:pt idx="3">
                  <c:v>Child support</c:v>
                </c:pt>
                <c:pt idx="4">
                  <c:v>SSI</c:v>
                </c:pt>
                <c:pt idx="5">
                  <c:v>School Lunch</c:v>
                </c:pt>
                <c:pt idx="6">
                  <c:v>Housing subsidies</c:v>
                </c:pt>
                <c:pt idx="7">
                  <c:v>UI</c:v>
                </c:pt>
                <c:pt idx="8">
                  <c:v>TANF/GA</c:v>
                </c:pt>
                <c:pt idx="9">
                  <c:v>WIC</c:v>
                </c:pt>
              </c:strCache>
            </c:strRef>
          </c:cat>
          <c:val>
            <c:numRef>
              <c:f>'[Components of Safety Net.xls]Graphs'!$F$36:$F$45</c:f>
              <c:numCache>
                <c:formatCode>General</c:formatCode>
                <c:ptCount val="10"/>
                <c:pt idx="0">
                  <c:v>-27.937420003072265</c:v>
                </c:pt>
                <c:pt idx="1">
                  <c:v>-10.216208154630923</c:v>
                </c:pt>
                <c:pt idx="2">
                  <c:v>-14.361093862586793</c:v>
                </c:pt>
                <c:pt idx="3">
                  <c:v>-5.3699438731901754</c:v>
                </c:pt>
                <c:pt idx="4">
                  <c:v>-5.2918162143841041</c:v>
                </c:pt>
                <c:pt idx="5">
                  <c:v>-6.4519505767710594</c:v>
                </c:pt>
                <c:pt idx="6">
                  <c:v>-7.8593798268713044</c:v>
                </c:pt>
                <c:pt idx="7">
                  <c:v>-4.9689592111039849</c:v>
                </c:pt>
                <c:pt idx="8">
                  <c:v>-2.5195290483356336</c:v>
                </c:pt>
                <c:pt idx="9">
                  <c:v>-2.1655008965694722</c:v>
                </c:pt>
              </c:numCache>
            </c:numRef>
          </c:val>
        </c:ser>
        <c:dLbls>
          <c:showLegendKey val="0"/>
          <c:showVal val="0"/>
          <c:showCatName val="0"/>
          <c:showSerName val="0"/>
          <c:showPercent val="0"/>
          <c:showBubbleSize val="0"/>
        </c:dLbls>
        <c:gapWidth val="150"/>
        <c:axId val="239621368"/>
        <c:axId val="239621760"/>
      </c:barChart>
      <c:catAx>
        <c:axId val="239621368"/>
        <c:scaling>
          <c:orientation val="minMax"/>
        </c:scaling>
        <c:delete val="0"/>
        <c:axPos val="b"/>
        <c:numFmt formatCode="General" sourceLinked="1"/>
        <c:majorTickMark val="in"/>
        <c:minorTickMark val="none"/>
        <c:tickLblPos val="low"/>
        <c:spPr>
          <a:ln w="6350" cap="flat" cmpd="sng" algn="ctr">
            <a:solidFill>
              <a:srgbClr val="000000">
                <a:lumMod val="100000"/>
              </a:srgbClr>
            </a:solidFill>
            <a:prstDash val="solid"/>
            <a:round/>
            <a:headEnd type="none" w="med" len="med"/>
            <a:tailEnd type="none" w="med" len="med"/>
          </a:ln>
        </c:spPr>
        <c:txPr>
          <a:bodyPr rot="-2700000" vert="horz"/>
          <a:lstStyle/>
          <a:p>
            <a:pPr>
              <a:defRPr sz="1200" b="0" i="0" u="none" strike="noStrike" baseline="0">
                <a:solidFill>
                  <a:srgbClr val="000000"/>
                </a:solidFill>
                <a:latin typeface="Calibri"/>
                <a:ea typeface="Calibri"/>
                <a:cs typeface="Calibri"/>
              </a:defRPr>
            </a:pPr>
            <a:endParaRPr lang="en-US"/>
          </a:p>
        </c:txPr>
        <c:crossAx val="239621760"/>
        <c:crosses val="autoZero"/>
        <c:auto val="1"/>
        <c:lblAlgn val="ctr"/>
        <c:lblOffset val="15"/>
        <c:noMultiLvlLbl val="0"/>
      </c:catAx>
      <c:valAx>
        <c:axId val="239621760"/>
        <c:scaling>
          <c:orientation val="minMax"/>
          <c:max val="0"/>
          <c:min val="-50"/>
        </c:scaling>
        <c:delete val="0"/>
        <c:axPos val="l"/>
        <c:majorGridlines>
          <c:spPr>
            <a:ln w="3175" cap="flat" cmpd="sng" algn="ctr">
              <a:solidFill>
                <a:srgbClr val="F2F2F2"/>
              </a:solidFill>
              <a:prstDash val="solid"/>
              <a:round/>
              <a:headEnd type="none" w="med" len="med"/>
              <a:tailEnd type="none" w="med" len="med"/>
            </a:ln>
            <a:effectLst/>
          </c:spPr>
        </c:majorGridlines>
        <c:numFmt formatCode="#,##0" sourceLinked="0"/>
        <c:majorTickMark val="in"/>
        <c:minorTickMark val="none"/>
        <c:tickLblPos val="nextTo"/>
        <c:spPr>
          <a:ln w="6350" cap="flat" cmpd="sng" algn="ctr">
            <a:solidFill>
              <a:srgbClr val="000000">
                <a:lumMod val="100000"/>
              </a:srgbClr>
            </a:solidFill>
            <a:prstDash val="solid"/>
            <a:round/>
            <a:headEnd type="none" w="med" len="med"/>
            <a:tailEnd type="none" w="med" len="med"/>
          </a:ln>
        </c:spPr>
        <c:txPr>
          <a:bodyPr rot="0" vert="horz"/>
          <a:lstStyle/>
          <a:p>
            <a:pPr>
              <a:defRPr sz="1200" b="0" i="0" u="none" strike="noStrike" baseline="0">
                <a:solidFill>
                  <a:srgbClr val="000000"/>
                </a:solidFill>
                <a:latin typeface="Calibri"/>
                <a:ea typeface="Calibri"/>
                <a:cs typeface="Calibri"/>
              </a:defRPr>
            </a:pPr>
            <a:endParaRPr lang="en-US"/>
          </a:p>
        </c:txPr>
        <c:crossAx val="239621368"/>
        <c:crosses val="autoZero"/>
        <c:crossBetween val="between"/>
        <c:majorUnit val="5"/>
      </c:valAx>
      <c:spPr>
        <a:ln>
          <a:solidFill>
            <a:srgbClr val="000000"/>
          </a:solidFill>
        </a:ln>
      </c:spPr>
    </c:plotArea>
    <c:plotVisOnly val="1"/>
    <c:dispBlanksAs val="gap"/>
    <c:showDLblsOverMax val="0"/>
  </c:chart>
  <c:spPr>
    <a:solidFill>
      <a:sysClr val="window" lastClr="FFFFFF"/>
    </a:solid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12292609228394E-2"/>
          <c:y val="0.19607597437417096"/>
          <c:w val="0.87368140998521449"/>
          <c:h val="0.518879168984274"/>
        </c:manualLayout>
      </c:layout>
      <c:barChart>
        <c:barDir val="col"/>
        <c:grouping val="clustered"/>
        <c:varyColors val="0"/>
        <c:ser>
          <c:idx val="1"/>
          <c:order val="0"/>
          <c:tx>
            <c:v>Rural</c:v>
          </c:tx>
          <c:spPr>
            <a:solidFill>
              <a:schemeClr val="accent1"/>
            </a:solidFill>
          </c:spPr>
          <c:invertIfNegative val="0"/>
          <c:cat>
            <c:strRef>
              <c:f>Graphs!$B$58:$B$67</c:f>
              <c:strCache>
                <c:ptCount val="10"/>
                <c:pt idx="0">
                  <c:v>Tax Credits</c:v>
                </c:pt>
                <c:pt idx="1">
                  <c:v>Social Security</c:v>
                </c:pt>
                <c:pt idx="2">
                  <c:v>SNAP</c:v>
                </c:pt>
                <c:pt idx="3">
                  <c:v>Child support</c:v>
                </c:pt>
                <c:pt idx="4">
                  <c:v>SSI</c:v>
                </c:pt>
                <c:pt idx="5">
                  <c:v>School Lunch</c:v>
                </c:pt>
                <c:pt idx="6">
                  <c:v>Housing subsidies</c:v>
                </c:pt>
                <c:pt idx="7">
                  <c:v>UI</c:v>
                </c:pt>
                <c:pt idx="8">
                  <c:v>TANF/GA</c:v>
                </c:pt>
                <c:pt idx="9">
                  <c:v>WIC</c:v>
                </c:pt>
              </c:strCache>
            </c:strRef>
          </c:cat>
          <c:val>
            <c:numRef>
              <c:f>Graphs!$G$58:$G$67</c:f>
              <c:numCache>
                <c:formatCode>General</c:formatCode>
                <c:ptCount val="10"/>
                <c:pt idx="0">
                  <c:v>-29.811448818311913</c:v>
                </c:pt>
                <c:pt idx="1">
                  <c:v>-45.963684267015623</c:v>
                </c:pt>
                <c:pt idx="2">
                  <c:v>-33.35334220237354</c:v>
                </c:pt>
                <c:pt idx="3">
                  <c:v>-6.5203949175424718</c:v>
                </c:pt>
                <c:pt idx="4">
                  <c:v>-21.991089990695556</c:v>
                </c:pt>
                <c:pt idx="5">
                  <c:v>-3.9865410139863888</c:v>
                </c:pt>
                <c:pt idx="6">
                  <c:v>-12.277000360862955</c:v>
                </c:pt>
                <c:pt idx="7">
                  <c:v>-10.062983055802899</c:v>
                </c:pt>
                <c:pt idx="8">
                  <c:v>-1.5398914648878215</c:v>
                </c:pt>
                <c:pt idx="9">
                  <c:v>-0.50660722736179942</c:v>
                </c:pt>
              </c:numCache>
            </c:numRef>
          </c:val>
        </c:ser>
        <c:ser>
          <c:idx val="0"/>
          <c:order val="1"/>
          <c:tx>
            <c:v>Non-rural</c:v>
          </c:tx>
          <c:spPr>
            <a:solidFill>
              <a:srgbClr val="C00000"/>
            </a:solidFill>
          </c:spPr>
          <c:invertIfNegative val="0"/>
          <c:cat>
            <c:strRef>
              <c:f>Graphs!$B$58:$B$67</c:f>
              <c:strCache>
                <c:ptCount val="10"/>
                <c:pt idx="0">
                  <c:v>Tax Credits</c:v>
                </c:pt>
                <c:pt idx="1">
                  <c:v>Social Security</c:v>
                </c:pt>
                <c:pt idx="2">
                  <c:v>SNAP</c:v>
                </c:pt>
                <c:pt idx="3">
                  <c:v>Child support</c:v>
                </c:pt>
                <c:pt idx="4">
                  <c:v>SSI</c:v>
                </c:pt>
                <c:pt idx="5">
                  <c:v>School Lunch</c:v>
                </c:pt>
                <c:pt idx="6">
                  <c:v>Housing subsidies</c:v>
                </c:pt>
                <c:pt idx="7">
                  <c:v>UI</c:v>
                </c:pt>
                <c:pt idx="8">
                  <c:v>TANF/GA</c:v>
                </c:pt>
                <c:pt idx="9">
                  <c:v>WIC</c:v>
                </c:pt>
              </c:strCache>
            </c:strRef>
          </c:cat>
          <c:val>
            <c:numRef>
              <c:f>Graphs!$F$58:$F$67</c:f>
              <c:numCache>
                <c:formatCode>General</c:formatCode>
                <c:ptCount val="10"/>
                <c:pt idx="0">
                  <c:v>-29.018391067442593</c:v>
                </c:pt>
                <c:pt idx="1">
                  <c:v>-24.286794835177762</c:v>
                </c:pt>
                <c:pt idx="2">
                  <c:v>-26.582489810603903</c:v>
                </c:pt>
                <c:pt idx="3">
                  <c:v>-6.8521451361017949</c:v>
                </c:pt>
                <c:pt idx="4">
                  <c:v>-9.5304597223845544</c:v>
                </c:pt>
                <c:pt idx="5">
                  <c:v>-6.8011850060930801</c:v>
                </c:pt>
                <c:pt idx="6">
                  <c:v>-16.981521924292707</c:v>
                </c:pt>
                <c:pt idx="7">
                  <c:v>-6.117520360970663</c:v>
                </c:pt>
                <c:pt idx="8">
                  <c:v>-6.6760697963796245</c:v>
                </c:pt>
                <c:pt idx="9">
                  <c:v>-2.3141746753188697</c:v>
                </c:pt>
              </c:numCache>
            </c:numRef>
          </c:val>
        </c:ser>
        <c:dLbls>
          <c:showLegendKey val="0"/>
          <c:showVal val="0"/>
          <c:showCatName val="0"/>
          <c:showSerName val="0"/>
          <c:showPercent val="0"/>
          <c:showBubbleSize val="0"/>
        </c:dLbls>
        <c:gapWidth val="150"/>
        <c:axId val="239622544"/>
        <c:axId val="239622936"/>
      </c:barChart>
      <c:catAx>
        <c:axId val="239622544"/>
        <c:scaling>
          <c:orientation val="minMax"/>
        </c:scaling>
        <c:delete val="0"/>
        <c:axPos val="b"/>
        <c:numFmt formatCode="General" sourceLinked="1"/>
        <c:majorTickMark val="in"/>
        <c:minorTickMark val="none"/>
        <c:tickLblPos val="low"/>
        <c:spPr>
          <a:ln w="6350" cap="flat" cmpd="sng" algn="ctr">
            <a:solidFill>
              <a:srgbClr val="000000">
                <a:lumMod val="100000"/>
              </a:srgbClr>
            </a:solidFill>
            <a:prstDash val="solid"/>
            <a:round/>
            <a:headEnd type="none" w="med" len="med"/>
            <a:tailEnd type="none" w="med" len="med"/>
          </a:ln>
        </c:spPr>
        <c:txPr>
          <a:bodyPr rot="-2700000" vert="horz"/>
          <a:lstStyle/>
          <a:p>
            <a:pPr>
              <a:defRPr sz="1200" b="0" i="0" u="none" strike="noStrike" baseline="0">
                <a:solidFill>
                  <a:srgbClr val="000000"/>
                </a:solidFill>
                <a:latin typeface="Calibri"/>
                <a:ea typeface="Calibri"/>
                <a:cs typeface="Calibri"/>
              </a:defRPr>
            </a:pPr>
            <a:endParaRPr lang="en-US"/>
          </a:p>
        </c:txPr>
        <c:crossAx val="239622936"/>
        <c:crosses val="autoZero"/>
        <c:auto val="1"/>
        <c:lblAlgn val="ctr"/>
        <c:lblOffset val="15"/>
        <c:noMultiLvlLbl val="0"/>
      </c:catAx>
      <c:valAx>
        <c:axId val="239622936"/>
        <c:scaling>
          <c:orientation val="minMax"/>
          <c:max val="0"/>
          <c:min val="-50"/>
        </c:scaling>
        <c:delete val="0"/>
        <c:axPos val="l"/>
        <c:majorGridlines>
          <c:spPr>
            <a:ln w="3175" cap="flat" cmpd="sng" algn="ctr">
              <a:solidFill>
                <a:srgbClr val="F2F2F2"/>
              </a:solidFill>
              <a:prstDash val="solid"/>
              <a:round/>
              <a:headEnd type="none" w="med" len="med"/>
              <a:tailEnd type="none" w="med" len="med"/>
            </a:ln>
            <a:effectLst/>
          </c:spPr>
        </c:majorGridlines>
        <c:numFmt formatCode="#,##0" sourceLinked="0"/>
        <c:majorTickMark val="in"/>
        <c:minorTickMark val="none"/>
        <c:tickLblPos val="nextTo"/>
        <c:spPr>
          <a:ln w="6350" cap="flat" cmpd="sng" algn="ctr">
            <a:solidFill>
              <a:srgbClr val="000000">
                <a:lumMod val="100000"/>
              </a:srgbClr>
            </a:solidFill>
            <a:prstDash val="solid"/>
            <a:round/>
            <a:headEnd type="none" w="med" len="med"/>
            <a:tailEnd type="none" w="med" len="med"/>
          </a:ln>
        </c:spPr>
        <c:txPr>
          <a:bodyPr rot="0" vert="horz"/>
          <a:lstStyle/>
          <a:p>
            <a:pPr>
              <a:defRPr sz="1200" b="0" i="0" u="none" strike="noStrike" baseline="0">
                <a:solidFill>
                  <a:srgbClr val="000000"/>
                </a:solidFill>
                <a:latin typeface="Calibri"/>
                <a:ea typeface="Calibri"/>
                <a:cs typeface="Calibri"/>
              </a:defRPr>
            </a:pPr>
            <a:endParaRPr lang="en-US"/>
          </a:p>
        </c:txPr>
        <c:crossAx val="239622544"/>
        <c:crosses val="autoZero"/>
        <c:crossBetween val="between"/>
        <c:majorUnit val="5"/>
      </c:valAx>
      <c:spPr>
        <a:ln>
          <a:solidFill>
            <a:srgbClr val="000000"/>
          </a:solidFill>
        </a:ln>
      </c:spPr>
    </c:plotArea>
    <c:plotVisOnly val="1"/>
    <c:dispBlanksAs val="gap"/>
    <c:showDLblsOverMax val="0"/>
  </c:chart>
  <c:spPr>
    <a:solidFill>
      <a:sysClr val="window" lastClr="FFFFFF"/>
    </a:solid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40179352580928E-2"/>
          <c:y val="0.17929800931413536"/>
          <c:w val="0.89025440804812428"/>
          <c:h val="0.68921420523125732"/>
        </c:manualLayout>
      </c:layout>
      <c:barChart>
        <c:barDir val="col"/>
        <c:grouping val="clustered"/>
        <c:varyColors val="0"/>
        <c:ser>
          <c:idx val="1"/>
          <c:order val="0"/>
          <c:tx>
            <c:v>Rural</c:v>
          </c:tx>
          <c:spPr>
            <a:solidFill>
              <a:schemeClr val="accent1"/>
            </a:solidFill>
          </c:spPr>
          <c:invertIfNegative val="0"/>
          <c:cat>
            <c:strRef>
              <c:f>[Demographics_Ed_RaceEthnicity.xlsx]Charts!$A$11:$A$14</c:f>
              <c:strCache>
                <c:ptCount val="4"/>
                <c:pt idx="0">
                  <c:v>Less than high school</c:v>
                </c:pt>
                <c:pt idx="1">
                  <c:v>High school graduate</c:v>
                </c:pt>
                <c:pt idx="2">
                  <c:v>Some college</c:v>
                </c:pt>
                <c:pt idx="3">
                  <c:v>College graduate</c:v>
                </c:pt>
              </c:strCache>
            </c:strRef>
          </c:cat>
          <c:val>
            <c:numRef>
              <c:f>[Demographics_Ed_RaceEthnicity.xlsx]Charts!$C$11:$C$14</c:f>
              <c:numCache>
                <c:formatCode>General</c:formatCode>
                <c:ptCount val="4"/>
                <c:pt idx="0">
                  <c:v>13.8</c:v>
                </c:pt>
                <c:pt idx="1">
                  <c:v>38.200000000000003</c:v>
                </c:pt>
                <c:pt idx="2">
                  <c:v>27.500000000000004</c:v>
                </c:pt>
                <c:pt idx="3">
                  <c:v>20.5</c:v>
                </c:pt>
              </c:numCache>
            </c:numRef>
          </c:val>
        </c:ser>
        <c:ser>
          <c:idx val="0"/>
          <c:order val="1"/>
          <c:tx>
            <c:v>Urban</c:v>
          </c:tx>
          <c:spPr>
            <a:solidFill>
              <a:srgbClr val="C00000"/>
            </a:solidFill>
          </c:spPr>
          <c:invertIfNegative val="0"/>
          <c:cat>
            <c:strRef>
              <c:f>[Demographics_Ed_RaceEthnicity.xlsx]Charts!$A$11:$A$14</c:f>
              <c:strCache>
                <c:ptCount val="4"/>
                <c:pt idx="0">
                  <c:v>Less than high school</c:v>
                </c:pt>
                <c:pt idx="1">
                  <c:v>High school graduate</c:v>
                </c:pt>
                <c:pt idx="2">
                  <c:v>Some college</c:v>
                </c:pt>
                <c:pt idx="3">
                  <c:v>College graduate</c:v>
                </c:pt>
              </c:strCache>
            </c:strRef>
          </c:cat>
          <c:val>
            <c:numRef>
              <c:f>[Demographics_Ed_RaceEthnicity.xlsx]Charts!$B$11:$B$14</c:f>
              <c:numCache>
                <c:formatCode>General</c:formatCode>
                <c:ptCount val="4"/>
                <c:pt idx="0">
                  <c:v>11.3</c:v>
                </c:pt>
                <c:pt idx="1">
                  <c:v>28.199999999999996</c:v>
                </c:pt>
                <c:pt idx="2">
                  <c:v>26.5</c:v>
                </c:pt>
                <c:pt idx="3">
                  <c:v>34.1</c:v>
                </c:pt>
              </c:numCache>
            </c:numRef>
          </c:val>
        </c:ser>
        <c:dLbls>
          <c:showLegendKey val="0"/>
          <c:showVal val="0"/>
          <c:showCatName val="0"/>
          <c:showSerName val="0"/>
          <c:showPercent val="0"/>
          <c:showBubbleSize val="0"/>
        </c:dLbls>
        <c:gapWidth val="150"/>
        <c:axId val="239623720"/>
        <c:axId val="240460376"/>
      </c:barChart>
      <c:catAx>
        <c:axId val="239623720"/>
        <c:scaling>
          <c:orientation val="minMax"/>
        </c:scaling>
        <c:delete val="0"/>
        <c:axPos val="b"/>
        <c:numFmt formatCode="General" sourceLinked="1"/>
        <c:majorTickMark val="in"/>
        <c:minorTickMark val="none"/>
        <c:tickLblPos val="low"/>
        <c:spPr>
          <a:ln w="6350" cap="flat" cmpd="sng" algn="ctr">
            <a:solidFill>
              <a:srgbClr val="000000">
                <a:lumMod val="100000"/>
              </a:srgbClr>
            </a:solidFill>
            <a:prstDash val="solid"/>
            <a:round/>
            <a:headEnd type="none" w="med" len="med"/>
            <a:tailEnd type="none" w="med" len="med"/>
          </a:ln>
        </c:spPr>
        <c:txPr>
          <a:bodyPr/>
          <a:lstStyle/>
          <a:p>
            <a:pPr>
              <a:defRPr sz="1200">
                <a:latin typeface="Calibri"/>
                <a:ea typeface="Calibri"/>
                <a:cs typeface="Calibri"/>
              </a:defRPr>
            </a:pPr>
            <a:endParaRPr lang="en-US"/>
          </a:p>
        </c:txPr>
        <c:crossAx val="240460376"/>
        <c:crosses val="autoZero"/>
        <c:auto val="1"/>
        <c:lblAlgn val="ctr"/>
        <c:lblOffset val="15"/>
        <c:noMultiLvlLbl val="0"/>
      </c:catAx>
      <c:valAx>
        <c:axId val="240460376"/>
        <c:scaling>
          <c:orientation val="minMax"/>
          <c:max val="45"/>
          <c:min val="0"/>
        </c:scaling>
        <c:delete val="0"/>
        <c:axPos val="l"/>
        <c:majorGridlines>
          <c:spPr>
            <a:ln w="3175" cap="flat" cmpd="sng" algn="ctr">
              <a:solidFill>
                <a:srgbClr val="F2F2F2"/>
              </a:solidFill>
              <a:prstDash val="solid"/>
              <a:round/>
              <a:headEnd type="none" w="med" len="med"/>
              <a:tailEnd type="none" w="med" len="med"/>
            </a:ln>
            <a:effectLst/>
          </c:spPr>
        </c:majorGridlines>
        <c:numFmt formatCode="#,##0" sourceLinked="0"/>
        <c:majorTickMark val="in"/>
        <c:minorTickMark val="none"/>
        <c:tickLblPos val="nextTo"/>
        <c:spPr>
          <a:ln w="6350" cap="flat" cmpd="sng" algn="ctr">
            <a:solidFill>
              <a:srgbClr val="000000">
                <a:lumMod val="100000"/>
              </a:srgbClr>
            </a:solidFill>
            <a:prstDash val="solid"/>
            <a:round/>
            <a:headEnd type="none" w="med" len="med"/>
            <a:tailEnd type="none" w="med" len="med"/>
          </a:ln>
        </c:spPr>
        <c:txPr>
          <a:bodyPr/>
          <a:lstStyle/>
          <a:p>
            <a:pPr>
              <a:defRPr sz="1200">
                <a:latin typeface="Calibri"/>
                <a:ea typeface="Calibri"/>
                <a:cs typeface="Calibri"/>
              </a:defRPr>
            </a:pPr>
            <a:endParaRPr lang="en-US"/>
          </a:p>
        </c:txPr>
        <c:crossAx val="239623720"/>
        <c:crosses val="autoZero"/>
        <c:crossBetween val="between"/>
        <c:majorUnit val="5"/>
      </c:valAx>
      <c:spPr>
        <a:ln>
          <a:solidFill>
            <a:srgbClr val="000000"/>
          </a:solidFill>
        </a:ln>
      </c:spPr>
    </c:plotArea>
    <c:plotVisOnly val="1"/>
    <c:dispBlanksAs val="gap"/>
    <c:showDLblsOverMax val="0"/>
  </c:chart>
  <c:spPr>
    <a:solidFill>
      <a:sysClr val="window" lastClr="FFFFFF"/>
    </a:solid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solidFill>
            <a:srgbClr val="000000"/>
          </a:solidFill>
          <a:latin typeface="Calibri" panose="020F050202020403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2606153374238E-2"/>
          <c:y val="0.20047288018580692"/>
          <c:w val="0.8994127296587926"/>
          <c:h val="0.72388524351122774"/>
        </c:manualLayout>
      </c:layout>
      <c:lineChart>
        <c:grouping val="standard"/>
        <c:varyColors val="0"/>
        <c:ser>
          <c:idx val="0"/>
          <c:order val="0"/>
          <c:tx>
            <c:strRef>
              <c:f>'[Charts from Gabe.xlsx]Sheet1'!$O$1</c:f>
              <c:strCache>
                <c:ptCount val="1"/>
                <c:pt idx="0">
                  <c:v>bachelors0</c:v>
                </c:pt>
              </c:strCache>
            </c:strRef>
          </c:tx>
          <c:spPr>
            <a:ln w="28575">
              <a:solidFill>
                <a:srgbClr val="4F81BD"/>
              </a:solidFill>
            </a:ln>
          </c:spPr>
          <c:marker>
            <c:symbol val="none"/>
          </c:marker>
          <c:dLbls>
            <c:dLbl>
              <c:idx val="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1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5"/>
              <c:tx>
                <c:rich>
                  <a:bodyPr wrap="square" lIns="38100" tIns="19050" rIns="38100" bIns="19050" anchor="ctr">
                    <a:spAutoFit/>
                  </a:bodyPr>
                  <a:lstStyle/>
                  <a:p>
                    <a:pPr>
                      <a:defRPr sz="900">
                        <a:solidFill>
                          <a:srgbClr val="4F81BD"/>
                        </a:solidFill>
                        <a:latin typeface="Calibri" panose="020F0502020204030204" pitchFamily="34" charset="0"/>
                      </a:defRPr>
                    </a:pPr>
                    <a:r>
                      <a:rPr lang="en-US" sz="1800" dirty="0">
                        <a:solidFill>
                          <a:srgbClr val="4F81BD"/>
                        </a:solidFill>
                        <a:latin typeface="Calibri" panose="020F0502020204030204" pitchFamily="34" charset="0"/>
                      </a:rPr>
                      <a:t>Rural</a:t>
                    </a:r>
                  </a:p>
                </c:rich>
              </c:tx>
              <c:spPr>
                <a:noFill/>
                <a:ln>
                  <a:noFill/>
                </a:ln>
                <a:effectLst/>
              </c:spPr>
              <c:dLblPos val="b"/>
              <c:showLegendKey val="0"/>
              <c:showVal val="0"/>
              <c:showCatName val="0"/>
              <c:showSerName val="1"/>
              <c:showPercent val="0"/>
              <c:showBubbleSize val="0"/>
              <c:extLst>
                <c:ext xmlns:c15="http://schemas.microsoft.com/office/drawing/2012/chart" uri="{CE6537A1-D6FC-4f65-9D91-7224C49458BB}"/>
              </c:extLst>
            </c:dLbl>
            <c:dLbl>
              <c:idx val="2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2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8"/>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39"/>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0"/>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1"/>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2"/>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3"/>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4"/>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5"/>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6"/>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dLbl>
              <c:idx val="47"/>
              <c:spPr>
                <a:noFill/>
                <a:ln>
                  <a:noFill/>
                </a:ln>
                <a:effectLst/>
              </c:spPr>
              <c:txPr>
                <a:bodyPr wrap="square" lIns="38100" tIns="19050" rIns="38100" bIns="19050" anchor="ctr">
                  <a:spAutoFit/>
                </a:bodyPr>
                <a:lstStyle/>
                <a:p>
                  <a:pPr>
                    <a:defRPr>
                      <a:solidFill>
                        <a:srgbClr val="4F81BD"/>
                      </a:solidFill>
                    </a:defRPr>
                  </a:pPr>
                  <a:endParaRPr lang="en-US"/>
                </a:p>
              </c:txPr>
              <c:showLegendKey val="0"/>
              <c:showVal val="0"/>
              <c:showCatName val="0"/>
              <c:showSerName val="0"/>
              <c:showPercent val="0"/>
              <c:showBubbleSize val="0"/>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'[Charts from Gabe.xlsx]Sheet1'!$A$2:$A$48</c:f>
              <c:numCache>
                <c:formatCode>yyyy</c:formatCode>
                <c:ptCount val="47"/>
                <c:pt idx="0">
                  <c:v>24473</c:v>
                </c:pt>
                <c:pt idx="1">
                  <c:v>24838</c:v>
                </c:pt>
                <c:pt idx="2">
                  <c:v>25204</c:v>
                </c:pt>
                <c:pt idx="3">
                  <c:v>25569</c:v>
                </c:pt>
                <c:pt idx="4">
                  <c:v>25934</c:v>
                </c:pt>
                <c:pt idx="5">
                  <c:v>26299</c:v>
                </c:pt>
                <c:pt idx="6">
                  <c:v>26665</c:v>
                </c:pt>
                <c:pt idx="7">
                  <c:v>27030</c:v>
                </c:pt>
                <c:pt idx="8">
                  <c:v>27395</c:v>
                </c:pt>
                <c:pt idx="9">
                  <c:v>27760</c:v>
                </c:pt>
                <c:pt idx="10">
                  <c:v>28126</c:v>
                </c:pt>
                <c:pt idx="11">
                  <c:v>28491</c:v>
                </c:pt>
                <c:pt idx="12">
                  <c:v>28856</c:v>
                </c:pt>
                <c:pt idx="13">
                  <c:v>29221</c:v>
                </c:pt>
                <c:pt idx="14">
                  <c:v>29587</c:v>
                </c:pt>
                <c:pt idx="15">
                  <c:v>29952</c:v>
                </c:pt>
                <c:pt idx="16">
                  <c:v>30317</c:v>
                </c:pt>
                <c:pt idx="17">
                  <c:v>30682</c:v>
                </c:pt>
                <c:pt idx="18">
                  <c:v>31048</c:v>
                </c:pt>
                <c:pt idx="19">
                  <c:v>31413</c:v>
                </c:pt>
                <c:pt idx="20">
                  <c:v>31778</c:v>
                </c:pt>
                <c:pt idx="21">
                  <c:v>32143</c:v>
                </c:pt>
                <c:pt idx="22">
                  <c:v>32509</c:v>
                </c:pt>
                <c:pt idx="23">
                  <c:v>32874</c:v>
                </c:pt>
                <c:pt idx="24">
                  <c:v>33239</c:v>
                </c:pt>
                <c:pt idx="25">
                  <c:v>33604</c:v>
                </c:pt>
                <c:pt idx="26">
                  <c:v>33970</c:v>
                </c:pt>
                <c:pt idx="27">
                  <c:v>34335</c:v>
                </c:pt>
                <c:pt idx="28">
                  <c:v>34700</c:v>
                </c:pt>
                <c:pt idx="29">
                  <c:v>35065</c:v>
                </c:pt>
                <c:pt idx="30">
                  <c:v>35431</c:v>
                </c:pt>
                <c:pt idx="31">
                  <c:v>35796</c:v>
                </c:pt>
                <c:pt idx="32">
                  <c:v>36161</c:v>
                </c:pt>
                <c:pt idx="33">
                  <c:v>36526</c:v>
                </c:pt>
                <c:pt idx="34">
                  <c:v>36892</c:v>
                </c:pt>
                <c:pt idx="35">
                  <c:v>37257</c:v>
                </c:pt>
                <c:pt idx="36">
                  <c:v>37622</c:v>
                </c:pt>
                <c:pt idx="37">
                  <c:v>37987</c:v>
                </c:pt>
                <c:pt idx="38">
                  <c:v>38353</c:v>
                </c:pt>
                <c:pt idx="39">
                  <c:v>38718</c:v>
                </c:pt>
                <c:pt idx="40">
                  <c:v>39083</c:v>
                </c:pt>
                <c:pt idx="41">
                  <c:v>39448</c:v>
                </c:pt>
                <c:pt idx="42">
                  <c:v>39814</c:v>
                </c:pt>
                <c:pt idx="43">
                  <c:v>40179</c:v>
                </c:pt>
                <c:pt idx="44">
                  <c:v>40544</c:v>
                </c:pt>
                <c:pt idx="45">
                  <c:v>40909</c:v>
                </c:pt>
                <c:pt idx="46">
                  <c:v>41275</c:v>
                </c:pt>
              </c:numCache>
            </c:numRef>
          </c:cat>
          <c:val>
            <c:numRef>
              <c:f>'[Charts from Gabe.xlsx]Sheet1'!$O$2:$O$48</c:f>
              <c:numCache>
                <c:formatCode>General</c:formatCode>
                <c:ptCount val="47"/>
                <c:pt idx="0">
                  <c:v>8.1030540466308594</c:v>
                </c:pt>
                <c:pt idx="1">
                  <c:v>8.0175065994262695</c:v>
                </c:pt>
                <c:pt idx="2">
                  <c:v>8.2504920959472656</c:v>
                </c:pt>
                <c:pt idx="3">
                  <c:v>8.1953516006469727</c:v>
                </c:pt>
                <c:pt idx="4">
                  <c:v>8.2286567687988281</c:v>
                </c:pt>
                <c:pt idx="5">
                  <c:v>9.2048263549804687</c:v>
                </c:pt>
                <c:pt idx="6">
                  <c:v>9.9512624740600586</c:v>
                </c:pt>
                <c:pt idx="7">
                  <c:v>9.9247379302978516</c:v>
                </c:pt>
                <c:pt idx="8">
                  <c:v>10.489302635192871</c:v>
                </c:pt>
                <c:pt idx="9">
                  <c:v>11.075043678283691</c:v>
                </c:pt>
                <c:pt idx="10">
                  <c:v>11.451038360595703</c:v>
                </c:pt>
                <c:pt idx="11">
                  <c:v>12.20478630065918</c:v>
                </c:pt>
                <c:pt idx="12">
                  <c:v>12.889175415039062</c:v>
                </c:pt>
                <c:pt idx="13">
                  <c:v>12.477451324462891</c:v>
                </c:pt>
                <c:pt idx="14">
                  <c:v>12.717302322387695</c:v>
                </c:pt>
                <c:pt idx="15">
                  <c:v>13.325076103210449</c:v>
                </c:pt>
                <c:pt idx="16">
                  <c:v>13.395516395568848</c:v>
                </c:pt>
                <c:pt idx="17">
                  <c:v>13.702265739440918</c:v>
                </c:pt>
                <c:pt idx="18">
                  <c:v>12.312729835510254</c:v>
                </c:pt>
                <c:pt idx="19">
                  <c:v>12.443356513977051</c:v>
                </c:pt>
                <c:pt idx="20">
                  <c:v>12.581530570983887</c:v>
                </c:pt>
                <c:pt idx="21">
                  <c:v>13.100530624389648</c:v>
                </c:pt>
                <c:pt idx="22">
                  <c:v>13.194595336914063</c:v>
                </c:pt>
                <c:pt idx="23">
                  <c:v>13.645187377929688</c:v>
                </c:pt>
                <c:pt idx="24">
                  <c:v>13.431960105895996</c:v>
                </c:pt>
                <c:pt idx="25">
                  <c:v>13.41710090637207</c:v>
                </c:pt>
                <c:pt idx="26">
                  <c:v>13.60756778717041</c:v>
                </c:pt>
                <c:pt idx="27">
                  <c:v>14.603771209716797</c:v>
                </c:pt>
                <c:pt idx="28">
                  <c:v>14.472159385681152</c:v>
                </c:pt>
                <c:pt idx="29">
                  <c:v>14.752737998962402</c:v>
                </c:pt>
                <c:pt idx="30">
                  <c:v>14.75355339050293</c:v>
                </c:pt>
                <c:pt idx="31">
                  <c:v>15.617996215820313</c:v>
                </c:pt>
                <c:pt idx="32">
                  <c:v>16.231842041015625</c:v>
                </c:pt>
                <c:pt idx="33">
                  <c:v>16.347434997558594</c:v>
                </c:pt>
                <c:pt idx="34">
                  <c:v>16.744709014892578</c:v>
                </c:pt>
                <c:pt idx="35">
                  <c:v>16.618679046630859</c:v>
                </c:pt>
                <c:pt idx="36">
                  <c:v>16.822341918945312</c:v>
                </c:pt>
                <c:pt idx="37">
                  <c:v>17.376018524169922</c:v>
                </c:pt>
                <c:pt idx="38">
                  <c:v>17.768421173095703</c:v>
                </c:pt>
                <c:pt idx="39">
                  <c:v>17.07232666015625</c:v>
                </c:pt>
                <c:pt idx="40">
                  <c:v>18.620223999023438</c:v>
                </c:pt>
                <c:pt idx="41">
                  <c:v>18.678462982177734</c:v>
                </c:pt>
                <c:pt idx="42">
                  <c:v>18.349706649780273</c:v>
                </c:pt>
                <c:pt idx="43">
                  <c:v>19.036369323730469</c:v>
                </c:pt>
                <c:pt idx="44">
                  <c:v>19.135034561157227</c:v>
                </c:pt>
                <c:pt idx="45">
                  <c:v>19.038436889648438</c:v>
                </c:pt>
                <c:pt idx="46">
                  <c:v>20.204946517944336</c:v>
                </c:pt>
              </c:numCache>
            </c:numRef>
          </c:val>
          <c:smooth val="0"/>
        </c:ser>
        <c:ser>
          <c:idx val="1"/>
          <c:order val="1"/>
          <c:tx>
            <c:strRef>
              <c:f>'[Charts from Gabe.xlsx]Sheet1'!$P$1</c:f>
              <c:strCache>
                <c:ptCount val="1"/>
                <c:pt idx="0">
                  <c:v>bachelors1</c:v>
                </c:pt>
              </c:strCache>
            </c:strRef>
          </c:tx>
          <c:spPr>
            <a:ln w="28575">
              <a:solidFill>
                <a:srgbClr val="C0504D"/>
              </a:solidFill>
            </a:ln>
          </c:spPr>
          <c:marker>
            <c:symbol val="none"/>
          </c:marker>
          <c:dLbls>
            <c:dLbl>
              <c:idx val="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7"/>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7"/>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1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7"/>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2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7"/>
              <c:tx>
                <c:rich>
                  <a:bodyPr wrap="square" lIns="38100" tIns="19050" rIns="38100" bIns="19050" anchor="ctr">
                    <a:spAutoFit/>
                  </a:bodyPr>
                  <a:lstStyle/>
                  <a:p>
                    <a:pPr>
                      <a:defRPr sz="900">
                        <a:solidFill>
                          <a:srgbClr val="C0504D"/>
                        </a:solidFill>
                        <a:latin typeface="Calibri" panose="020F0502020204030204" pitchFamily="34" charset="0"/>
                      </a:defRPr>
                    </a:pPr>
                    <a:r>
                      <a:rPr lang="en-US" sz="1800" dirty="0">
                        <a:solidFill>
                          <a:srgbClr val="C0504D"/>
                        </a:solidFill>
                        <a:latin typeface="Calibri" panose="020F0502020204030204" pitchFamily="34" charset="0"/>
                      </a:rPr>
                      <a:t>Urban</a:t>
                    </a:r>
                  </a:p>
                </c:rich>
              </c:tx>
              <c:spPr>
                <a:noFill/>
                <a:ln>
                  <a:noFill/>
                </a:ln>
                <a:effectLst/>
              </c:spPr>
              <c:dLblPos val="b"/>
              <c:showLegendKey val="0"/>
              <c:showVal val="0"/>
              <c:showCatName val="0"/>
              <c:showSerName val="1"/>
              <c:showPercent val="0"/>
              <c:showBubbleSize val="0"/>
              <c:extLst>
                <c:ext xmlns:c15="http://schemas.microsoft.com/office/drawing/2012/chart" uri="{CE6537A1-D6FC-4f65-9D91-7224C49458BB}"/>
              </c:extLst>
            </c:dLbl>
            <c:dLbl>
              <c:idx val="38"/>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39"/>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0"/>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1"/>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2"/>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3"/>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4"/>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5"/>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dLbl>
              <c:idx val="46"/>
              <c:spPr>
                <a:noFill/>
                <a:ln>
                  <a:noFill/>
                </a:ln>
                <a:effectLst/>
              </c:spPr>
              <c:txPr>
                <a:bodyPr wrap="square" lIns="38100" tIns="19050" rIns="38100" bIns="19050" anchor="ctr">
                  <a:spAutoFit/>
                </a:bodyPr>
                <a:lstStyle/>
                <a:p>
                  <a:pPr>
                    <a:defRPr>
                      <a:solidFill>
                        <a:srgbClr val="C0504D"/>
                      </a:solidFill>
                    </a:defRPr>
                  </a:pPr>
                  <a:endParaRPr lang="en-US"/>
                </a:p>
              </c:txPr>
              <c:showLegendKey val="0"/>
              <c:showVal val="0"/>
              <c:showCatName val="0"/>
              <c:showSerName val="0"/>
              <c:showPercent val="0"/>
              <c:showBubbleSize val="0"/>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'[Charts from Gabe.xlsx]Sheet1'!$A$2:$A$48</c:f>
              <c:numCache>
                <c:formatCode>yyyy</c:formatCode>
                <c:ptCount val="47"/>
                <c:pt idx="0">
                  <c:v>24473</c:v>
                </c:pt>
                <c:pt idx="1">
                  <c:v>24838</c:v>
                </c:pt>
                <c:pt idx="2">
                  <c:v>25204</c:v>
                </c:pt>
                <c:pt idx="3">
                  <c:v>25569</c:v>
                </c:pt>
                <c:pt idx="4">
                  <c:v>25934</c:v>
                </c:pt>
                <c:pt idx="5">
                  <c:v>26299</c:v>
                </c:pt>
                <c:pt idx="6">
                  <c:v>26665</c:v>
                </c:pt>
                <c:pt idx="7">
                  <c:v>27030</c:v>
                </c:pt>
                <c:pt idx="8">
                  <c:v>27395</c:v>
                </c:pt>
                <c:pt idx="9">
                  <c:v>27760</c:v>
                </c:pt>
                <c:pt idx="10">
                  <c:v>28126</c:v>
                </c:pt>
                <c:pt idx="11">
                  <c:v>28491</c:v>
                </c:pt>
                <c:pt idx="12">
                  <c:v>28856</c:v>
                </c:pt>
                <c:pt idx="13">
                  <c:v>29221</c:v>
                </c:pt>
                <c:pt idx="14">
                  <c:v>29587</c:v>
                </c:pt>
                <c:pt idx="15">
                  <c:v>29952</c:v>
                </c:pt>
                <c:pt idx="16">
                  <c:v>30317</c:v>
                </c:pt>
                <c:pt idx="17">
                  <c:v>30682</c:v>
                </c:pt>
                <c:pt idx="18">
                  <c:v>31048</c:v>
                </c:pt>
                <c:pt idx="19">
                  <c:v>31413</c:v>
                </c:pt>
                <c:pt idx="20">
                  <c:v>31778</c:v>
                </c:pt>
                <c:pt idx="21">
                  <c:v>32143</c:v>
                </c:pt>
                <c:pt idx="22">
                  <c:v>32509</c:v>
                </c:pt>
                <c:pt idx="23">
                  <c:v>32874</c:v>
                </c:pt>
                <c:pt idx="24">
                  <c:v>33239</c:v>
                </c:pt>
                <c:pt idx="25">
                  <c:v>33604</c:v>
                </c:pt>
                <c:pt idx="26">
                  <c:v>33970</c:v>
                </c:pt>
                <c:pt idx="27">
                  <c:v>34335</c:v>
                </c:pt>
                <c:pt idx="28">
                  <c:v>34700</c:v>
                </c:pt>
                <c:pt idx="29">
                  <c:v>35065</c:v>
                </c:pt>
                <c:pt idx="30">
                  <c:v>35431</c:v>
                </c:pt>
                <c:pt idx="31">
                  <c:v>35796</c:v>
                </c:pt>
                <c:pt idx="32">
                  <c:v>36161</c:v>
                </c:pt>
                <c:pt idx="33">
                  <c:v>36526</c:v>
                </c:pt>
                <c:pt idx="34">
                  <c:v>36892</c:v>
                </c:pt>
                <c:pt idx="35">
                  <c:v>37257</c:v>
                </c:pt>
                <c:pt idx="36">
                  <c:v>37622</c:v>
                </c:pt>
                <c:pt idx="37">
                  <c:v>37987</c:v>
                </c:pt>
                <c:pt idx="38">
                  <c:v>38353</c:v>
                </c:pt>
                <c:pt idx="39">
                  <c:v>38718</c:v>
                </c:pt>
                <c:pt idx="40">
                  <c:v>39083</c:v>
                </c:pt>
                <c:pt idx="41">
                  <c:v>39448</c:v>
                </c:pt>
                <c:pt idx="42">
                  <c:v>39814</c:v>
                </c:pt>
                <c:pt idx="43">
                  <c:v>40179</c:v>
                </c:pt>
                <c:pt idx="44">
                  <c:v>40544</c:v>
                </c:pt>
                <c:pt idx="45">
                  <c:v>40909</c:v>
                </c:pt>
                <c:pt idx="46">
                  <c:v>41275</c:v>
                </c:pt>
              </c:numCache>
            </c:numRef>
          </c:cat>
          <c:val>
            <c:numRef>
              <c:f>'[Charts from Gabe.xlsx]Sheet1'!$P$2:$P$48</c:f>
              <c:numCache>
                <c:formatCode>General</c:formatCode>
                <c:ptCount val="47"/>
                <c:pt idx="0">
                  <c:v>11.94849681854248</c:v>
                </c:pt>
                <c:pt idx="1">
                  <c:v>12.36314582824707</c:v>
                </c:pt>
                <c:pt idx="2">
                  <c:v>12.719148635864258</c:v>
                </c:pt>
                <c:pt idx="3">
                  <c:v>13.354195594787598</c:v>
                </c:pt>
                <c:pt idx="4">
                  <c:v>13.751307487487793</c:v>
                </c:pt>
                <c:pt idx="5">
                  <c:v>14.171311378479004</c:v>
                </c:pt>
                <c:pt idx="6">
                  <c:v>14.856828689575195</c:v>
                </c:pt>
                <c:pt idx="7">
                  <c:v>15.7374267578125</c:v>
                </c:pt>
                <c:pt idx="8">
                  <c:v>16.708253860473633</c:v>
                </c:pt>
                <c:pt idx="9">
                  <c:v>17.368881225585938</c:v>
                </c:pt>
                <c:pt idx="10">
                  <c:v>17.712652206420898</c:v>
                </c:pt>
                <c:pt idx="11">
                  <c:v>18.263059616088867</c:v>
                </c:pt>
                <c:pt idx="12">
                  <c:v>18.686992645263672</c:v>
                </c:pt>
                <c:pt idx="13">
                  <c:v>18.97282600402832</c:v>
                </c:pt>
                <c:pt idx="14">
                  <c:v>19.936256408691406</c:v>
                </c:pt>
                <c:pt idx="15">
                  <c:v>21.103384017944336</c:v>
                </c:pt>
                <c:pt idx="16">
                  <c:v>21.502647399902344</c:v>
                </c:pt>
                <c:pt idx="17">
                  <c:v>21.819404602050781</c:v>
                </c:pt>
                <c:pt idx="18">
                  <c:v>21.465656280517578</c:v>
                </c:pt>
                <c:pt idx="19">
                  <c:v>21.996902465820313</c:v>
                </c:pt>
                <c:pt idx="20">
                  <c:v>22.499847412109375</c:v>
                </c:pt>
                <c:pt idx="21">
                  <c:v>23.406700134277344</c:v>
                </c:pt>
                <c:pt idx="22">
                  <c:v>23.585958480834961</c:v>
                </c:pt>
                <c:pt idx="23">
                  <c:v>23.683799743652344</c:v>
                </c:pt>
                <c:pt idx="24">
                  <c:v>23.571428298950195</c:v>
                </c:pt>
                <c:pt idx="25">
                  <c:v>24.258329391479492</c:v>
                </c:pt>
                <c:pt idx="26">
                  <c:v>24.599565505981445</c:v>
                </c:pt>
                <c:pt idx="27">
                  <c:v>25.374094009399414</c:v>
                </c:pt>
                <c:pt idx="28">
                  <c:v>25.779396057128906</c:v>
                </c:pt>
                <c:pt idx="29">
                  <c:v>26.051670074462891</c:v>
                </c:pt>
                <c:pt idx="30">
                  <c:v>26.692756652832031</c:v>
                </c:pt>
                <c:pt idx="31">
                  <c:v>27.531248092651367</c:v>
                </c:pt>
                <c:pt idx="32">
                  <c:v>27.826934814453125</c:v>
                </c:pt>
                <c:pt idx="33">
                  <c:v>28.452718734741211</c:v>
                </c:pt>
                <c:pt idx="34">
                  <c:v>29.083118438720703</c:v>
                </c:pt>
                <c:pt idx="35">
                  <c:v>29.643318176269531</c:v>
                </c:pt>
                <c:pt idx="36">
                  <c:v>30.185773849487305</c:v>
                </c:pt>
                <c:pt idx="37">
                  <c:v>29.850662231445313</c:v>
                </c:pt>
                <c:pt idx="38">
                  <c:v>30.115158081054688</c:v>
                </c:pt>
                <c:pt idx="39">
                  <c:v>31.080406188964844</c:v>
                </c:pt>
                <c:pt idx="40">
                  <c:v>31.568653106689453</c:v>
                </c:pt>
                <c:pt idx="41">
                  <c:v>31.696683883666992</c:v>
                </c:pt>
                <c:pt idx="42">
                  <c:v>32.202903747558594</c:v>
                </c:pt>
                <c:pt idx="43">
                  <c:v>32.553318023681641</c:v>
                </c:pt>
                <c:pt idx="44">
                  <c:v>33.167076110839844</c:v>
                </c:pt>
                <c:pt idx="45">
                  <c:v>34.01824951171875</c:v>
                </c:pt>
                <c:pt idx="46">
                  <c:v>34.100933074951172</c:v>
                </c:pt>
              </c:numCache>
            </c:numRef>
          </c:val>
          <c:smooth val="0"/>
        </c:ser>
        <c:dLbls>
          <c:showLegendKey val="0"/>
          <c:showVal val="0"/>
          <c:showCatName val="0"/>
          <c:showSerName val="0"/>
          <c:showPercent val="0"/>
          <c:showBubbleSize val="0"/>
        </c:dLbls>
        <c:smooth val="0"/>
        <c:axId val="240463512"/>
        <c:axId val="240462336"/>
      </c:lineChart>
      <c:dateAx>
        <c:axId val="240463512"/>
        <c:scaling>
          <c:orientation val="minMax"/>
          <c:max val="41275"/>
        </c:scaling>
        <c:delete val="0"/>
        <c:axPos val="b"/>
        <c:numFmt formatCode="yyyy" sourceLinked="0"/>
        <c:majorTickMark val="in"/>
        <c:minorTickMark val="none"/>
        <c:tickLblPos val="low"/>
        <c:spPr>
          <a:ln w="6350" cap="flat" cmpd="sng" algn="ctr">
            <a:solidFill>
              <a:srgbClr val="000000">
                <a:lumMod val="100000"/>
              </a:srgbClr>
            </a:solidFill>
            <a:prstDash val="solid"/>
            <a:round/>
            <a:headEnd type="none" w="med" len="med"/>
            <a:tailEnd type="none" w="med" len="med"/>
          </a:ln>
        </c:spPr>
        <c:txPr>
          <a:bodyPr/>
          <a:lstStyle/>
          <a:p>
            <a:pPr>
              <a:defRPr sz="1200">
                <a:latin typeface="Calibri"/>
                <a:ea typeface="Calibri"/>
                <a:cs typeface="Calibri"/>
              </a:defRPr>
            </a:pPr>
            <a:endParaRPr lang="en-US"/>
          </a:p>
        </c:txPr>
        <c:crossAx val="240462336"/>
        <c:crossesAt val="0"/>
        <c:auto val="0"/>
        <c:lblOffset val="15"/>
        <c:baseTimeUnit val="years"/>
        <c:majorUnit val="5"/>
        <c:majorTimeUnit val="years"/>
      </c:dateAx>
      <c:valAx>
        <c:axId val="240462336"/>
        <c:scaling>
          <c:orientation val="minMax"/>
          <c:max val="45"/>
          <c:min val="0"/>
        </c:scaling>
        <c:delete val="0"/>
        <c:axPos val="l"/>
        <c:majorGridlines>
          <c:spPr>
            <a:ln w="3175" cap="flat" cmpd="sng" algn="ctr">
              <a:solidFill>
                <a:srgbClr val="F2F2F2"/>
              </a:solidFill>
              <a:prstDash val="solid"/>
              <a:round/>
              <a:headEnd type="none" w="med" len="med"/>
              <a:tailEnd type="none" w="med" len="med"/>
            </a:ln>
            <a:effectLst/>
          </c:spPr>
        </c:majorGridlines>
        <c:numFmt formatCode="#,##0" sourceLinked="0"/>
        <c:majorTickMark val="in"/>
        <c:minorTickMark val="none"/>
        <c:tickLblPos val="nextTo"/>
        <c:spPr>
          <a:ln w="6350" cap="flat" cmpd="sng" algn="ctr">
            <a:solidFill>
              <a:srgbClr val="000000">
                <a:lumMod val="100000"/>
              </a:srgbClr>
            </a:solidFill>
            <a:prstDash val="solid"/>
            <a:round/>
            <a:headEnd type="none" w="med" len="med"/>
            <a:tailEnd type="none" w="med" len="med"/>
          </a:ln>
        </c:spPr>
        <c:txPr>
          <a:bodyPr/>
          <a:lstStyle/>
          <a:p>
            <a:pPr>
              <a:defRPr sz="1200">
                <a:latin typeface="Calibri"/>
                <a:ea typeface="Calibri"/>
                <a:cs typeface="Calibri"/>
              </a:defRPr>
            </a:pPr>
            <a:endParaRPr lang="en-US"/>
          </a:p>
        </c:txPr>
        <c:crossAx val="240463512"/>
        <c:crosses val="autoZero"/>
        <c:crossBetween val="between"/>
        <c:majorUnit val="5"/>
      </c:valAx>
      <c:spPr>
        <a:ln>
          <a:solidFill>
            <a:srgbClr val="000000"/>
          </a:solidFill>
        </a:ln>
      </c:spPr>
    </c:plotArea>
    <c:plotVisOnly val="1"/>
    <c:dispBlanksAs val="gap"/>
    <c:showDLblsOverMax val="0"/>
  </c:chart>
  <c:spPr>
    <a:solidFill>
      <a:sysClr val="window" lastClr="FFFFFF"/>
    </a:solid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solidFill>
            <a:srgbClr val="000000"/>
          </a:solidFill>
          <a:latin typeface="Calibri" panose="020F050202020403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0.00049</cdr:x>
      <cdr:y>0.00024</cdr:y>
    </cdr:from>
    <cdr:to>
      <cdr:x>0.99684</cdr:x>
      <cdr:y>0.05416</cdr:y>
    </cdr:to>
    <cdr:sp macro="" textlink="">
      <cdr:nvSpPr>
        <cdr:cNvPr id="2" name="CEATitleBox"/>
        <cdr:cNvSpPr txBox="1"/>
      </cdr:nvSpPr>
      <cdr:spPr>
        <a:xfrm xmlns:a="http://schemas.openxmlformats.org/drawingml/2006/main">
          <a:off x="0" y="0"/>
          <a:ext cx="3657600" cy="149230"/>
        </a:xfrm>
        <a:prstGeom xmlns:a="http://schemas.openxmlformats.org/drawingml/2006/main" prst="rect">
          <a:avLst/>
        </a:prstGeom>
      </cdr:spPr>
      <cdr:txBody>
        <a:bodyPr xmlns:a="http://schemas.openxmlformats.org/drawingml/2006/main" vertOverflow="clip" vert="horz" lIns="0" tIns="0" rIns="0" bIns="0" rtlCol="0" anchor="ctr"/>
        <a:lstStyle xmlns:a="http://schemas.openxmlformats.org/drawingml/2006/main"/>
        <a:p xmlns:a="http://schemas.openxmlformats.org/drawingml/2006/main">
          <a:pPr algn="ctr"/>
          <a:r>
            <a:rPr lang="en-US" sz="1600" b="1" dirty="0">
              <a:latin typeface="Calibri" panose="020F0502020204030204" pitchFamily="34" charset="0"/>
            </a:rPr>
            <a:t>Poverty Rate, Measured by </a:t>
          </a:r>
          <a:r>
            <a:rPr lang="en-US" sz="1600" b="1" dirty="0" smtClean="0">
              <a:latin typeface="Calibri" panose="020F0502020204030204" pitchFamily="34" charset="0"/>
            </a:rPr>
            <a:t>OPM</a:t>
          </a:r>
          <a:endParaRPr lang="en-US" sz="1600" b="1" dirty="0">
            <a:latin typeface="Calibri" panose="020F0502020204030204" pitchFamily="34" charset="0"/>
          </a:endParaRPr>
        </a:p>
      </cdr:txBody>
    </cdr:sp>
  </cdr:relSizeAnchor>
  <cdr:relSizeAnchor xmlns:cdr="http://schemas.openxmlformats.org/drawingml/2006/chartDrawing">
    <cdr:from>
      <cdr:x>0.00049</cdr:x>
      <cdr:y>0.05416</cdr:y>
    </cdr:from>
    <cdr:to>
      <cdr:x>0.99684</cdr:x>
      <cdr:y>0.09882</cdr:y>
    </cdr:to>
    <cdr:sp macro="" textlink="">
      <cdr:nvSpPr>
        <cdr:cNvPr id="3" name="CEAUnitBox"/>
        <cdr:cNvSpPr txBox="1"/>
      </cdr:nvSpPr>
      <cdr:spPr>
        <a:xfrm xmlns:a="http://schemas.openxmlformats.org/drawingml/2006/main">
          <a:off x="0" y="149230"/>
          <a:ext cx="3657600" cy="123828"/>
        </a:xfrm>
        <a:prstGeom xmlns:a="http://schemas.openxmlformats.org/drawingml/2006/main" prst="rect">
          <a:avLst/>
        </a:prstGeom>
      </cdr:spPr>
      <cdr:txBody>
        <a:bodyPr xmlns:a="http://schemas.openxmlformats.org/drawingml/2006/main" vertOverflow="clip" vert="horz" lIns="91440" tIns="0" rIns="0" bIns="0" rtlCol="0" anchor="ctr"/>
        <a:lstStyle xmlns:a="http://schemas.openxmlformats.org/drawingml/2006/main"/>
        <a:p xmlns:a="http://schemas.openxmlformats.org/drawingml/2006/main">
          <a:r>
            <a:rPr lang="en-US" sz="1200" b="0" dirty="0">
              <a:latin typeface="Calibri" panose="020F0502020204030204" pitchFamily="34" charset="0"/>
            </a:rPr>
            <a:t>Percent</a:t>
          </a:r>
        </a:p>
      </cdr:txBody>
    </cdr:sp>
  </cdr:relSizeAnchor>
  <cdr:relSizeAnchor xmlns:cdr="http://schemas.openxmlformats.org/drawingml/2006/chartDrawing">
    <cdr:from>
      <cdr:x>0.86268</cdr:x>
      <cdr:y>0.28889</cdr:y>
    </cdr:from>
    <cdr:to>
      <cdr:x>0.9859</cdr:x>
      <cdr:y>0.4</cdr:y>
    </cdr:to>
    <cdr:sp macro="" textlink="">
      <cdr:nvSpPr>
        <cdr:cNvPr id="4" name="TextBox 3"/>
        <cdr:cNvSpPr txBox="1"/>
      </cdr:nvSpPr>
      <cdr:spPr>
        <a:xfrm xmlns:a="http://schemas.openxmlformats.org/drawingml/2006/main">
          <a:off x="3734614" y="990600"/>
          <a:ext cx="533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chemeClr val="accent1">
                  <a:lumMod val="75000"/>
                </a:schemeClr>
              </a:solidFill>
            </a:rPr>
            <a:t>16.1</a:t>
          </a:r>
          <a:endParaRPr lang="en-US" sz="1600" dirty="0">
            <a:solidFill>
              <a:schemeClr val="accent1">
                <a:lumMod val="75000"/>
              </a:schemeClr>
            </a:solidFill>
          </a:endParaRPr>
        </a:p>
      </cdr:txBody>
    </cdr:sp>
  </cdr:relSizeAnchor>
  <cdr:relSizeAnchor xmlns:cdr="http://schemas.openxmlformats.org/drawingml/2006/chartDrawing">
    <cdr:from>
      <cdr:x>0.92959</cdr:x>
      <cdr:y>0.37778</cdr:y>
    </cdr:from>
    <cdr:to>
      <cdr:x>0.94719</cdr:x>
      <cdr:y>0.44444</cdr:y>
    </cdr:to>
    <cdr:cxnSp macro="">
      <cdr:nvCxnSpPr>
        <cdr:cNvPr id="6" name="Straight Connector 5"/>
        <cdr:cNvCxnSpPr/>
      </cdr:nvCxnSpPr>
      <cdr:spPr>
        <a:xfrm xmlns:a="http://schemas.openxmlformats.org/drawingml/2006/main" flipH="1">
          <a:off x="4024266" y="1295400"/>
          <a:ext cx="76200" cy="2286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0.0544</cdr:y>
    </cdr:to>
    <cdr:sp macro="" textlink="">
      <cdr:nvSpPr>
        <cdr:cNvPr id="2" name="CEATitleBox"/>
        <cdr:cNvSpPr txBox="1"/>
      </cdr:nvSpPr>
      <cdr:spPr>
        <a:xfrm xmlns:a="http://schemas.openxmlformats.org/drawingml/2006/main">
          <a:off x="0" y="0"/>
          <a:ext cx="4738734" cy="183189"/>
        </a:xfrm>
        <a:prstGeom xmlns:a="http://schemas.openxmlformats.org/drawingml/2006/main" prst="rect">
          <a:avLst/>
        </a:prstGeom>
      </cdr:spPr>
      <cdr:txBody>
        <a:bodyPr xmlns:a="http://schemas.openxmlformats.org/drawingml/2006/main" vertOverflow="clip" vert="horz" lIns="0" tIns="0" rIns="0" bIns="0" rtlCol="0" anchor="ctr"/>
        <a:lstStyle xmlns:a="http://schemas.openxmlformats.org/drawingml/2006/main"/>
        <a:p xmlns:a="http://schemas.openxmlformats.org/drawingml/2006/main">
          <a:pPr algn="ctr"/>
          <a:r>
            <a:rPr lang="en-US" sz="1600" b="1" dirty="0">
              <a:latin typeface="Calibri" panose="020F0502020204030204" pitchFamily="34" charset="0"/>
            </a:rPr>
            <a:t>Child Poverty Rate, Measured by </a:t>
          </a:r>
          <a:r>
            <a:rPr lang="en-US" sz="1600" b="1" dirty="0" smtClean="0">
              <a:latin typeface="Calibri" panose="020F0502020204030204" pitchFamily="34" charset="0"/>
            </a:rPr>
            <a:t>OPM</a:t>
          </a:r>
          <a:endParaRPr lang="en-US" sz="1600" b="1" dirty="0">
            <a:latin typeface="Calibri" panose="020F0502020204030204" pitchFamily="34" charset="0"/>
          </a:endParaRPr>
        </a:p>
      </cdr:txBody>
    </cdr:sp>
  </cdr:relSizeAnchor>
  <cdr:relSizeAnchor xmlns:cdr="http://schemas.openxmlformats.org/drawingml/2006/chartDrawing">
    <cdr:from>
      <cdr:x>0</cdr:x>
      <cdr:y>0.0544</cdr:y>
    </cdr:from>
    <cdr:to>
      <cdr:x>1</cdr:x>
      <cdr:y>0.09954</cdr:y>
    </cdr:to>
    <cdr:sp macro="" textlink="">
      <cdr:nvSpPr>
        <cdr:cNvPr id="3" name="CEAUnitBox"/>
        <cdr:cNvSpPr txBox="1"/>
      </cdr:nvSpPr>
      <cdr:spPr>
        <a:xfrm xmlns:a="http://schemas.openxmlformats.org/drawingml/2006/main">
          <a:off x="0" y="149225"/>
          <a:ext cx="3657600" cy="123825"/>
        </a:xfrm>
        <a:prstGeom xmlns:a="http://schemas.openxmlformats.org/drawingml/2006/main" prst="rect">
          <a:avLst/>
        </a:prstGeom>
      </cdr:spPr>
      <cdr:txBody>
        <a:bodyPr xmlns:a="http://schemas.openxmlformats.org/drawingml/2006/main" vertOverflow="clip" vert="horz" lIns="91440" tIns="0" rIns="0" bIns="0" rtlCol="0" anchor="ctr"/>
        <a:lstStyle xmlns:a="http://schemas.openxmlformats.org/drawingml/2006/main"/>
        <a:p xmlns:a="http://schemas.openxmlformats.org/drawingml/2006/main">
          <a:r>
            <a:rPr lang="en-US" sz="1200" b="0" dirty="0">
              <a:latin typeface="Calibri" panose="020F0502020204030204" pitchFamily="34" charset="0"/>
            </a:rPr>
            <a:t>Percent</a:t>
          </a:r>
        </a:p>
      </cdr:txBody>
    </cdr:sp>
  </cdr:relSizeAnchor>
</c:userShapes>
</file>

<file path=ppt/drawings/drawing3.xml><?xml version="1.0" encoding="utf-8"?>
<c:userShapes xmlns:c="http://schemas.openxmlformats.org/drawingml/2006/chart">
  <cdr:relSizeAnchor xmlns:cdr="http://schemas.openxmlformats.org/drawingml/2006/chartDrawing">
    <cdr:from>
      <cdr:x>0.00026</cdr:x>
      <cdr:y>0</cdr:y>
    </cdr:from>
    <cdr:to>
      <cdr:x>0.99832</cdr:x>
      <cdr:y>0.19198</cdr:y>
    </cdr:to>
    <cdr:sp macro="" textlink="">
      <cdr:nvSpPr>
        <cdr:cNvPr id="2" name="CEATitleBox"/>
        <cdr:cNvSpPr txBox="1"/>
      </cdr:nvSpPr>
      <cdr:spPr>
        <a:xfrm xmlns:a="http://schemas.openxmlformats.org/drawingml/2006/main">
          <a:off x="1172" y="-838200"/>
          <a:ext cx="4563130" cy="681112"/>
        </a:xfrm>
        <a:prstGeom xmlns:a="http://schemas.openxmlformats.org/drawingml/2006/main" prst="rect">
          <a:avLst/>
        </a:prstGeom>
      </cdr:spPr>
      <cdr:txBody>
        <a:bodyPr xmlns:a="http://schemas.openxmlformats.org/drawingml/2006/main" vertOverflow="clip" vert="horz" lIns="0" tIns="0" rIns="0" bIns="0" rtlCol="0" anchor="ctr"/>
        <a:lstStyle xmlns:a="http://schemas.openxmlformats.org/drawingml/2006/main"/>
        <a:p xmlns:a="http://schemas.openxmlformats.org/drawingml/2006/main">
          <a:pPr algn="ctr"/>
          <a:r>
            <a:rPr lang="en-US" sz="1800" b="1" dirty="0">
              <a:latin typeface="Calibri" panose="020F0502020204030204" pitchFamily="34" charset="0"/>
            </a:rPr>
            <a:t>Reduction in Child Poverty from </a:t>
          </a:r>
        </a:p>
        <a:p xmlns:a="http://schemas.openxmlformats.org/drawingml/2006/main">
          <a:pPr algn="ctr"/>
          <a:r>
            <a:rPr lang="en-US" sz="1800" b="1" dirty="0" smtClean="0">
              <a:latin typeface="Calibri" panose="020F0502020204030204" pitchFamily="34" charset="0"/>
            </a:rPr>
            <a:t>Income </a:t>
          </a:r>
          <a:r>
            <a:rPr lang="en-US" sz="1800" b="1" dirty="0">
              <a:latin typeface="Calibri" panose="020F0502020204030204" pitchFamily="34" charset="0"/>
            </a:rPr>
            <a:t>Support Programs, 2013</a:t>
          </a:r>
        </a:p>
      </cdr:txBody>
    </cdr:sp>
  </cdr:relSizeAnchor>
  <cdr:relSizeAnchor xmlns:cdr="http://schemas.openxmlformats.org/drawingml/2006/chartDrawing">
    <cdr:from>
      <cdr:x>0</cdr:x>
      <cdr:y>0.12887</cdr:y>
    </cdr:from>
    <cdr:to>
      <cdr:x>0.99806</cdr:x>
      <cdr:y>0.17425</cdr:y>
    </cdr:to>
    <cdr:sp macro="" textlink="">
      <cdr:nvSpPr>
        <cdr:cNvPr id="3" name="CEAUnitBox"/>
        <cdr:cNvSpPr txBox="1"/>
      </cdr:nvSpPr>
      <cdr:spPr>
        <a:xfrm xmlns:a="http://schemas.openxmlformats.org/drawingml/2006/main">
          <a:off x="0" y="457200"/>
          <a:ext cx="4563130" cy="161003"/>
        </a:xfrm>
        <a:prstGeom xmlns:a="http://schemas.openxmlformats.org/drawingml/2006/main" prst="rect">
          <a:avLst/>
        </a:prstGeom>
      </cdr:spPr>
      <cdr:txBody>
        <a:bodyPr xmlns:a="http://schemas.openxmlformats.org/drawingml/2006/main" vertOverflow="clip" vert="horz" lIns="91440" tIns="0" rIns="0" bIns="0" rtlCol="0" anchor="ctr"/>
        <a:lstStyle xmlns:a="http://schemas.openxmlformats.org/drawingml/2006/main"/>
        <a:p xmlns:a="http://schemas.openxmlformats.org/drawingml/2006/main">
          <a:r>
            <a:rPr lang="en-US" sz="1200" b="0" dirty="0">
              <a:latin typeface="Calibri" panose="020F0502020204030204" pitchFamily="34" charset="0"/>
            </a:rPr>
            <a:t>Percent</a:t>
          </a:r>
        </a:p>
      </cdr:txBody>
    </cdr:sp>
  </cdr:relSizeAnchor>
  <cdr:relSizeAnchor xmlns:cdr="http://schemas.openxmlformats.org/drawingml/2006/chartDrawing">
    <cdr:from>
      <cdr:x>0.7</cdr:x>
      <cdr:y>0.49398</cdr:y>
    </cdr:from>
    <cdr:to>
      <cdr:x>0.96667</cdr:x>
      <cdr:y>0.68728</cdr:y>
    </cdr:to>
    <cdr:sp macro="" textlink="">
      <cdr:nvSpPr>
        <cdr:cNvPr id="5" name="TextBox 1"/>
        <cdr:cNvSpPr txBox="1"/>
      </cdr:nvSpPr>
      <cdr:spPr>
        <a:xfrm xmlns:a="http://schemas.openxmlformats.org/drawingml/2006/main">
          <a:off x="3200400" y="1752600"/>
          <a:ext cx="12192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r" defTabSz="914400" eaLnBrk="1" fontAlgn="auto" latinLnBrk="0" hangingPunct="1">
            <a:lnSpc>
              <a:spcPct val="100000"/>
            </a:lnSpc>
            <a:spcBef>
              <a:spcPts val="0"/>
            </a:spcBef>
            <a:spcAft>
              <a:spcPts val="0"/>
            </a:spcAft>
            <a:buClrTx/>
            <a:buSzTx/>
            <a:buFontTx/>
            <a:buNone/>
            <a:tabLst/>
            <a:defRPr/>
          </a:pPr>
          <a:r>
            <a:rPr lang="en-US" sz="1800" dirty="0">
              <a:solidFill>
                <a:schemeClr val="accent1"/>
              </a:solidFill>
              <a:effectLst/>
            </a:rPr>
            <a:t>Rural</a:t>
          </a:r>
        </a:p>
        <a:p xmlns:a="http://schemas.openxmlformats.org/drawingml/2006/main">
          <a:pPr algn="r"/>
          <a:r>
            <a:rPr lang="en-US" sz="1800" dirty="0">
              <a:solidFill>
                <a:srgbClr val="C00000"/>
              </a:solidFill>
            </a:rPr>
            <a:t>Urban</a:t>
          </a:r>
        </a:p>
      </cdr:txBody>
    </cdr:sp>
  </cdr:relSizeAnchor>
</c:userShapes>
</file>

<file path=ppt/drawings/drawing4.xml><?xml version="1.0" encoding="utf-8"?>
<c:userShapes xmlns:c="http://schemas.openxmlformats.org/drawingml/2006/chart">
  <cdr:relSizeAnchor xmlns:cdr="http://schemas.openxmlformats.org/drawingml/2006/chartDrawing">
    <cdr:from>
      <cdr:x>0.00243</cdr:x>
      <cdr:y>0</cdr:y>
    </cdr:from>
    <cdr:to>
      <cdr:x>0.9983</cdr:x>
      <cdr:y>0.19816</cdr:y>
    </cdr:to>
    <cdr:sp macro="" textlink="">
      <cdr:nvSpPr>
        <cdr:cNvPr id="2" name="CEATitleBox"/>
        <cdr:cNvSpPr txBox="1"/>
      </cdr:nvSpPr>
      <cdr:spPr>
        <a:xfrm xmlns:a="http://schemas.openxmlformats.org/drawingml/2006/main">
          <a:off x="11143" y="0"/>
          <a:ext cx="4566642" cy="685800"/>
        </a:xfrm>
        <a:prstGeom xmlns:a="http://schemas.openxmlformats.org/drawingml/2006/main" prst="rect">
          <a:avLst/>
        </a:prstGeom>
      </cdr:spPr>
      <cdr:txBody>
        <a:bodyPr xmlns:a="http://schemas.openxmlformats.org/drawingml/2006/main" vertOverflow="clip" vert="horz" lIns="0" tIns="0" rIns="0" bIns="0" rtlCol="0" anchor="ctr"/>
        <a:lstStyle xmlns:a="http://schemas.openxmlformats.org/drawingml/2006/main"/>
        <a:p xmlns:a="http://schemas.openxmlformats.org/drawingml/2006/main">
          <a:pPr algn="ctr"/>
          <a:r>
            <a:rPr lang="en-US" sz="1800" b="1" dirty="0">
              <a:latin typeface="Calibri" panose="020F0502020204030204" pitchFamily="34" charset="0"/>
            </a:rPr>
            <a:t>Reduction in Deep Child Poverty from </a:t>
          </a:r>
          <a:endParaRPr lang="en-US" sz="1800" b="1" dirty="0" smtClean="0">
            <a:latin typeface="Calibri" panose="020F0502020204030204" pitchFamily="34" charset="0"/>
          </a:endParaRPr>
        </a:p>
        <a:p xmlns:a="http://schemas.openxmlformats.org/drawingml/2006/main">
          <a:pPr algn="ctr"/>
          <a:r>
            <a:rPr lang="en-US" sz="1800" b="1" dirty="0" smtClean="0">
              <a:latin typeface="Calibri" panose="020F0502020204030204" pitchFamily="34" charset="0"/>
            </a:rPr>
            <a:t>Income </a:t>
          </a:r>
          <a:r>
            <a:rPr lang="en-US" sz="1800" b="1" dirty="0">
              <a:latin typeface="Calibri" panose="020F0502020204030204" pitchFamily="34" charset="0"/>
            </a:rPr>
            <a:t>Support Programs, 2013</a:t>
          </a:r>
        </a:p>
      </cdr:txBody>
    </cdr:sp>
  </cdr:relSizeAnchor>
  <cdr:relSizeAnchor xmlns:cdr="http://schemas.openxmlformats.org/drawingml/2006/chartDrawing">
    <cdr:from>
      <cdr:x>0.00413</cdr:x>
      <cdr:y>0.13211</cdr:y>
    </cdr:from>
    <cdr:to>
      <cdr:x>1</cdr:x>
      <cdr:y>0.17725</cdr:y>
    </cdr:to>
    <cdr:sp macro="" textlink="">
      <cdr:nvSpPr>
        <cdr:cNvPr id="3" name="CEAUnitBox"/>
        <cdr:cNvSpPr txBox="1"/>
      </cdr:nvSpPr>
      <cdr:spPr>
        <a:xfrm xmlns:a="http://schemas.openxmlformats.org/drawingml/2006/main">
          <a:off x="18938" y="457200"/>
          <a:ext cx="4566642" cy="156222"/>
        </a:xfrm>
        <a:prstGeom xmlns:a="http://schemas.openxmlformats.org/drawingml/2006/main" prst="rect">
          <a:avLst/>
        </a:prstGeom>
      </cdr:spPr>
      <cdr:txBody>
        <a:bodyPr xmlns:a="http://schemas.openxmlformats.org/drawingml/2006/main" vertOverflow="clip" vert="horz" lIns="91440" tIns="0" rIns="0" bIns="0" rtlCol="0" anchor="ctr"/>
        <a:lstStyle xmlns:a="http://schemas.openxmlformats.org/drawingml/2006/main"/>
        <a:p xmlns:a="http://schemas.openxmlformats.org/drawingml/2006/main">
          <a:r>
            <a:rPr lang="en-US" sz="1200" b="0" dirty="0">
              <a:latin typeface="Calibri" panose="020F0502020204030204" pitchFamily="34" charset="0"/>
            </a:rPr>
            <a:t>Percent</a:t>
          </a:r>
        </a:p>
      </cdr:txBody>
    </cdr:sp>
  </cdr:relSizeAnchor>
  <cdr:relSizeAnchor xmlns:cdr="http://schemas.openxmlformats.org/drawingml/2006/chartDrawing">
    <cdr:from>
      <cdr:x>0.68131</cdr:x>
      <cdr:y>0.49333</cdr:y>
    </cdr:from>
    <cdr:to>
      <cdr:x>0.94719</cdr:x>
      <cdr:y>0.68638</cdr:y>
    </cdr:to>
    <cdr:sp macro="" textlink="">
      <cdr:nvSpPr>
        <cdr:cNvPr id="6" name="TextBox 5"/>
        <cdr:cNvSpPr txBox="1"/>
      </cdr:nvSpPr>
      <cdr:spPr>
        <a:xfrm xmlns:a="http://schemas.openxmlformats.org/drawingml/2006/main">
          <a:off x="3124200" y="1752600"/>
          <a:ext cx="12192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r" defTabSz="914400" eaLnBrk="1" fontAlgn="auto" latinLnBrk="0" hangingPunct="1">
            <a:lnSpc>
              <a:spcPct val="100000"/>
            </a:lnSpc>
            <a:spcBef>
              <a:spcPts val="0"/>
            </a:spcBef>
            <a:spcAft>
              <a:spcPts val="0"/>
            </a:spcAft>
            <a:buClrTx/>
            <a:buSzTx/>
            <a:buFontTx/>
            <a:buNone/>
            <a:tabLst/>
            <a:defRPr/>
          </a:pPr>
          <a:r>
            <a:rPr lang="en-US" sz="1800" dirty="0">
              <a:solidFill>
                <a:schemeClr val="accent1"/>
              </a:solidFill>
              <a:effectLst/>
            </a:rPr>
            <a:t>Rural</a:t>
          </a:r>
        </a:p>
        <a:p xmlns:a="http://schemas.openxmlformats.org/drawingml/2006/main">
          <a:pPr algn="r"/>
          <a:r>
            <a:rPr lang="en-US" sz="1800" dirty="0">
              <a:solidFill>
                <a:srgbClr val="C00000"/>
              </a:solidFill>
            </a:rPr>
            <a:t>Urban</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0.1875</cdr:y>
    </cdr:to>
    <cdr:sp macro="" textlink="">
      <cdr:nvSpPr>
        <cdr:cNvPr id="2" name="CEATitleBox"/>
        <cdr:cNvSpPr txBox="1"/>
      </cdr:nvSpPr>
      <cdr:spPr>
        <a:xfrm xmlns:a="http://schemas.openxmlformats.org/drawingml/2006/main">
          <a:off x="0" y="0"/>
          <a:ext cx="4495800" cy="685800"/>
        </a:xfrm>
        <a:prstGeom xmlns:a="http://schemas.openxmlformats.org/drawingml/2006/main" prst="rect">
          <a:avLst/>
        </a:prstGeom>
      </cdr:spPr>
      <cdr:txBody>
        <a:bodyPr xmlns:a="http://schemas.openxmlformats.org/drawingml/2006/main" vertOverflow="clip" vert="horz" lIns="0" tIns="0" rIns="0" bIns="0" rtlCol="0" anchor="ctr"/>
        <a:lstStyle xmlns:a="http://schemas.openxmlformats.org/drawingml/2006/main"/>
        <a:p xmlns:a="http://schemas.openxmlformats.org/drawingml/2006/main">
          <a:pPr algn="ctr"/>
          <a:r>
            <a:rPr lang="en-US" sz="1800" b="1" dirty="0">
              <a:latin typeface="Calibri" panose="020F0502020204030204" pitchFamily="34" charset="0"/>
            </a:rPr>
            <a:t>Educational Attainment Among Adults </a:t>
          </a:r>
          <a:endParaRPr lang="en-US" sz="1800" b="1" dirty="0" smtClean="0">
            <a:latin typeface="Calibri" panose="020F0502020204030204" pitchFamily="34" charset="0"/>
          </a:endParaRPr>
        </a:p>
        <a:p xmlns:a="http://schemas.openxmlformats.org/drawingml/2006/main">
          <a:pPr algn="ctr"/>
          <a:r>
            <a:rPr lang="en-US" sz="1800" b="1" dirty="0" smtClean="0">
              <a:latin typeface="Calibri" panose="020F0502020204030204" pitchFamily="34" charset="0"/>
            </a:rPr>
            <a:t>Ages </a:t>
          </a:r>
          <a:r>
            <a:rPr lang="en-US" sz="1800" b="1" dirty="0">
              <a:latin typeface="Calibri" panose="020F0502020204030204" pitchFamily="34" charset="0"/>
            </a:rPr>
            <a:t>25 and </a:t>
          </a:r>
          <a:r>
            <a:rPr lang="en-US" sz="1800" b="1" dirty="0" smtClean="0">
              <a:latin typeface="Calibri" panose="020F0502020204030204" pitchFamily="34" charset="0"/>
            </a:rPr>
            <a:t>Older, 2013</a:t>
          </a:r>
          <a:endParaRPr lang="en-US" sz="1800" b="1" dirty="0">
            <a:latin typeface="Calibri" panose="020F0502020204030204" pitchFamily="34" charset="0"/>
          </a:endParaRPr>
        </a:p>
      </cdr:txBody>
    </cdr:sp>
  </cdr:relSizeAnchor>
  <cdr:relSizeAnchor xmlns:cdr="http://schemas.openxmlformats.org/drawingml/2006/chartDrawing">
    <cdr:from>
      <cdr:x>0</cdr:x>
      <cdr:y>0.09926</cdr:y>
    </cdr:from>
    <cdr:to>
      <cdr:x>1</cdr:x>
      <cdr:y>0.1444</cdr:y>
    </cdr:to>
    <cdr:sp macro="" textlink="">
      <cdr:nvSpPr>
        <cdr:cNvPr id="3" name="CEAUnitBox"/>
        <cdr:cNvSpPr txBox="1"/>
      </cdr:nvSpPr>
      <cdr:spPr>
        <a:xfrm xmlns:a="http://schemas.openxmlformats.org/drawingml/2006/main">
          <a:off x="0" y="276166"/>
          <a:ext cx="3665483" cy="125593"/>
        </a:xfrm>
        <a:prstGeom xmlns:a="http://schemas.openxmlformats.org/drawingml/2006/main" prst="rect">
          <a:avLst/>
        </a:prstGeom>
      </cdr:spPr>
      <cdr:txBody>
        <a:bodyPr xmlns:a="http://schemas.openxmlformats.org/drawingml/2006/main" vertOverflow="clip" vert="horz" lIns="91440" tIns="0" rIns="0" bIns="0" rtlCol="0" anchor="ctr"/>
        <a:lstStyle xmlns:a="http://schemas.openxmlformats.org/drawingml/2006/main"/>
        <a:p xmlns:a="http://schemas.openxmlformats.org/drawingml/2006/main">
          <a:r>
            <a:rPr lang="en-US" sz="1200" b="0" dirty="0">
              <a:latin typeface="Calibri" panose="020F0502020204030204" pitchFamily="34" charset="0"/>
            </a:rPr>
            <a:t>Percent</a:t>
          </a:r>
        </a:p>
      </cdr:txBody>
    </cdr:sp>
  </cdr:relSizeAnchor>
  <cdr:relSizeAnchor xmlns:cdr="http://schemas.openxmlformats.org/drawingml/2006/chartDrawing">
    <cdr:from>
      <cdr:x>0.08333</cdr:x>
      <cdr:y>0.18021</cdr:y>
    </cdr:from>
    <cdr:to>
      <cdr:x>0.34688</cdr:x>
      <cdr:y>0.39036</cdr:y>
    </cdr:to>
    <cdr:sp macro="" textlink="">
      <cdr:nvSpPr>
        <cdr:cNvPr id="6" name="TextBox 5"/>
        <cdr:cNvSpPr txBox="1"/>
      </cdr:nvSpPr>
      <cdr:spPr>
        <a:xfrm xmlns:a="http://schemas.openxmlformats.org/drawingml/2006/main">
          <a:off x="304788" y="479295"/>
          <a:ext cx="963942" cy="5589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a:solidFill>
                <a:schemeClr val="accent1"/>
              </a:solidFill>
            </a:rPr>
            <a:t>Rural</a:t>
          </a: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1800" dirty="0">
              <a:solidFill>
                <a:srgbClr val="C00000"/>
              </a:solidFill>
              <a:effectLst/>
            </a:rPr>
            <a:t>Urban</a:t>
          </a:r>
        </a:p>
        <a:p xmlns:a="http://schemas.openxmlformats.org/drawingml/2006/main">
          <a:pPr algn="l"/>
          <a:endParaRPr lang="en-US" sz="900" dirty="0">
            <a:solidFill>
              <a:srgbClr val="00B05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0.18695</cdr:y>
    </cdr:to>
    <cdr:sp macro="" textlink="">
      <cdr:nvSpPr>
        <cdr:cNvPr id="2" name="CEATitleBox"/>
        <cdr:cNvSpPr txBox="1"/>
      </cdr:nvSpPr>
      <cdr:spPr>
        <a:xfrm xmlns:a="http://schemas.openxmlformats.org/drawingml/2006/main">
          <a:off x="0" y="0"/>
          <a:ext cx="4570533" cy="648286"/>
        </a:xfrm>
        <a:prstGeom xmlns:a="http://schemas.openxmlformats.org/drawingml/2006/main" prst="rect">
          <a:avLst/>
        </a:prstGeom>
      </cdr:spPr>
      <cdr:txBody>
        <a:bodyPr xmlns:a="http://schemas.openxmlformats.org/drawingml/2006/main" vertOverflow="clip" vert="horz" lIns="0" tIns="0" rIns="0" bIns="0" rtlCol="0" anchor="ctr"/>
        <a:lstStyle xmlns:a="http://schemas.openxmlformats.org/drawingml/2006/main"/>
        <a:p xmlns:a="http://schemas.openxmlformats.org/drawingml/2006/main">
          <a:pPr algn="ctr"/>
          <a:r>
            <a:rPr lang="en-US" sz="1800" b="1" dirty="0">
              <a:latin typeface="Calibri" panose="020F0502020204030204" pitchFamily="34" charset="0"/>
            </a:rPr>
            <a:t>Percent of Population Age 25 and Over </a:t>
          </a:r>
          <a:endParaRPr lang="en-US" sz="1800" b="1" dirty="0" smtClean="0">
            <a:latin typeface="Calibri" panose="020F0502020204030204" pitchFamily="34" charset="0"/>
          </a:endParaRPr>
        </a:p>
        <a:p xmlns:a="http://schemas.openxmlformats.org/drawingml/2006/main">
          <a:pPr algn="ctr"/>
          <a:r>
            <a:rPr lang="en-US" sz="1800" b="1" baseline="0" dirty="0" smtClean="0">
              <a:latin typeface="Calibri" panose="020F0502020204030204" pitchFamily="34" charset="0"/>
            </a:rPr>
            <a:t>With </a:t>
          </a:r>
          <a:r>
            <a:rPr lang="en-US" sz="1800" b="1" baseline="0" dirty="0">
              <a:latin typeface="Calibri" panose="020F0502020204030204" pitchFamily="34" charset="0"/>
            </a:rPr>
            <a:t>At Least </a:t>
          </a:r>
          <a:r>
            <a:rPr lang="en-US" sz="1800" b="1" baseline="0" dirty="0" smtClean="0">
              <a:latin typeface="Calibri" panose="020F0502020204030204" pitchFamily="34" charset="0"/>
            </a:rPr>
            <a:t>a </a:t>
          </a:r>
          <a:r>
            <a:rPr lang="en-US" sz="1800" b="1" baseline="0" dirty="0">
              <a:latin typeface="Calibri" panose="020F0502020204030204" pitchFamily="34" charset="0"/>
            </a:rPr>
            <a:t>Bachelors Degree</a:t>
          </a:r>
          <a:endParaRPr lang="en-US" sz="1800" b="1" dirty="0">
            <a:latin typeface="Calibri" panose="020F0502020204030204" pitchFamily="34" charset="0"/>
          </a:endParaRPr>
        </a:p>
      </cdr:txBody>
    </cdr:sp>
  </cdr:relSizeAnchor>
  <cdr:relSizeAnchor xmlns:cdr="http://schemas.openxmlformats.org/drawingml/2006/chartDrawing">
    <cdr:from>
      <cdr:x>0</cdr:x>
      <cdr:y>0.12037</cdr:y>
    </cdr:from>
    <cdr:to>
      <cdr:x>1</cdr:x>
      <cdr:y>0.1655</cdr:y>
    </cdr:to>
    <cdr:sp macro="" textlink="">
      <cdr:nvSpPr>
        <cdr:cNvPr id="3" name="CEAUnitBox"/>
        <cdr:cNvSpPr txBox="1"/>
      </cdr:nvSpPr>
      <cdr:spPr>
        <a:xfrm xmlns:a="http://schemas.openxmlformats.org/drawingml/2006/main">
          <a:off x="0" y="330211"/>
          <a:ext cx="3657600" cy="123801"/>
        </a:xfrm>
        <a:prstGeom xmlns:a="http://schemas.openxmlformats.org/drawingml/2006/main" prst="rect">
          <a:avLst/>
        </a:prstGeom>
      </cdr:spPr>
      <cdr:txBody>
        <a:bodyPr xmlns:a="http://schemas.openxmlformats.org/drawingml/2006/main" vertOverflow="clip" vert="horz" lIns="91440" tIns="0" rIns="0" bIns="0" rtlCol="0" anchor="ctr"/>
        <a:lstStyle xmlns:a="http://schemas.openxmlformats.org/drawingml/2006/main"/>
        <a:p xmlns:a="http://schemas.openxmlformats.org/drawingml/2006/main">
          <a:r>
            <a:rPr lang="en-US" sz="1200" b="0" dirty="0">
              <a:latin typeface="Calibri" panose="020F0502020204030204" pitchFamily="34" charset="0"/>
            </a:rPr>
            <a:t>Percent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1D32128B-0D14-4494-A01E-9E3AA1AA1CDF}" type="datetimeFigureOut">
              <a:rPr lang="en-US" smtClean="0"/>
              <a:t>9/30/2015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3B6DDF8-4CE3-4222-836B-5ED1FCEE5A1D}" type="slidenum">
              <a:rPr lang="en-US" smtClean="0"/>
              <a:t>‹#›</a:t>
            </a:fld>
            <a:endParaRPr lang="en-US"/>
          </a:p>
        </p:txBody>
      </p:sp>
    </p:spTree>
    <p:extLst>
      <p:ext uri="{BB962C8B-B14F-4D97-AF65-F5344CB8AC3E}">
        <p14:creationId xmlns:p14="http://schemas.microsoft.com/office/powerpoint/2010/main" val="1766462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13762" cy="465455"/>
          </a:xfrm>
          <a:prstGeom prst="rect">
            <a:avLst/>
          </a:prstGeom>
          <a:noFill/>
          <a:ln>
            <a:noFill/>
          </a:ln>
        </p:spPr>
        <p:txBody>
          <a:bodyPr lIns="92915" tIns="92915" rIns="92915" bIns="92915" anchor="t" anchorCtr="0"/>
          <a:lstStyle>
            <a:lvl1pPr marL="0" marR="0" indent="0" algn="l" rtl="0">
              <a:spcBef>
                <a:spcPts val="0"/>
              </a:spcBef>
              <a:defRPr/>
            </a:lvl1pPr>
            <a:lvl2pPr marL="464652" marR="0" indent="0" algn="l" rtl="0">
              <a:spcBef>
                <a:spcPts val="0"/>
              </a:spcBef>
              <a:defRPr/>
            </a:lvl2pPr>
            <a:lvl3pPr marL="929305" marR="0" indent="0" algn="l" rtl="0">
              <a:spcBef>
                <a:spcPts val="0"/>
              </a:spcBef>
              <a:defRPr/>
            </a:lvl3pPr>
            <a:lvl4pPr marL="1393957" marR="0" indent="0" algn="l" rtl="0">
              <a:spcBef>
                <a:spcPts val="0"/>
              </a:spcBef>
              <a:defRPr/>
            </a:lvl4pPr>
            <a:lvl5pPr marL="1858609" marR="0" indent="0" algn="l" rtl="0">
              <a:spcBef>
                <a:spcPts val="0"/>
              </a:spcBef>
              <a:defRPr/>
            </a:lvl5pPr>
            <a:lvl6pPr marL="2323262" marR="0" indent="0" algn="l" rtl="0">
              <a:spcBef>
                <a:spcPts val="0"/>
              </a:spcBef>
              <a:defRPr/>
            </a:lvl6pPr>
            <a:lvl7pPr marL="2787914" marR="0" indent="0" algn="l" rtl="0">
              <a:spcBef>
                <a:spcPts val="0"/>
              </a:spcBef>
              <a:defRPr/>
            </a:lvl7pPr>
            <a:lvl8pPr marL="3252567" marR="0" indent="0" algn="l" rtl="0">
              <a:spcBef>
                <a:spcPts val="0"/>
              </a:spcBef>
              <a:defRPr/>
            </a:lvl8pPr>
            <a:lvl9pPr marL="3717219" marR="0" indent="0" algn="l" rtl="0">
              <a:spcBef>
                <a:spcPts val="0"/>
              </a:spcBef>
              <a:defRPr/>
            </a:lvl9pPr>
          </a:lstStyle>
          <a:p>
            <a:endParaRPr dirty="0"/>
          </a:p>
        </p:txBody>
      </p:sp>
      <p:sp>
        <p:nvSpPr>
          <p:cNvPr id="3" name="Shape 3"/>
          <p:cNvSpPr txBox="1">
            <a:spLocks noGrp="1"/>
          </p:cNvSpPr>
          <p:nvPr>
            <p:ph type="dt" idx="10"/>
          </p:nvPr>
        </p:nvSpPr>
        <p:spPr>
          <a:xfrm>
            <a:off x="3939465" y="0"/>
            <a:ext cx="3013762" cy="465455"/>
          </a:xfrm>
          <a:prstGeom prst="rect">
            <a:avLst/>
          </a:prstGeom>
          <a:noFill/>
          <a:ln>
            <a:noFill/>
          </a:ln>
        </p:spPr>
        <p:txBody>
          <a:bodyPr lIns="92915" tIns="92915" rIns="92915" bIns="92915" anchor="t" anchorCtr="0"/>
          <a:lstStyle>
            <a:lvl1pPr marL="0" marR="0" indent="0" algn="r" rtl="0">
              <a:spcBef>
                <a:spcPts val="0"/>
              </a:spcBef>
              <a:defRPr/>
            </a:lvl1pPr>
            <a:lvl2pPr marL="464652" marR="0" indent="0" algn="l" rtl="0">
              <a:spcBef>
                <a:spcPts val="0"/>
              </a:spcBef>
              <a:defRPr/>
            </a:lvl2pPr>
            <a:lvl3pPr marL="929305" marR="0" indent="0" algn="l" rtl="0">
              <a:spcBef>
                <a:spcPts val="0"/>
              </a:spcBef>
              <a:defRPr/>
            </a:lvl3pPr>
            <a:lvl4pPr marL="1393957" marR="0" indent="0" algn="l" rtl="0">
              <a:spcBef>
                <a:spcPts val="0"/>
              </a:spcBef>
              <a:defRPr/>
            </a:lvl4pPr>
            <a:lvl5pPr marL="1858609" marR="0" indent="0" algn="l" rtl="0">
              <a:spcBef>
                <a:spcPts val="0"/>
              </a:spcBef>
              <a:defRPr/>
            </a:lvl5pPr>
            <a:lvl6pPr marL="2323262" marR="0" indent="0" algn="l" rtl="0">
              <a:spcBef>
                <a:spcPts val="0"/>
              </a:spcBef>
              <a:defRPr/>
            </a:lvl6pPr>
            <a:lvl7pPr marL="2787914" marR="0" indent="0" algn="l" rtl="0">
              <a:spcBef>
                <a:spcPts val="0"/>
              </a:spcBef>
              <a:defRPr/>
            </a:lvl7pPr>
            <a:lvl8pPr marL="3252567" marR="0" indent="0" algn="l" rtl="0">
              <a:spcBef>
                <a:spcPts val="0"/>
              </a:spcBef>
              <a:defRPr/>
            </a:lvl8pPr>
            <a:lvl9pPr marL="3717219" marR="0" indent="0" algn="l" rtl="0">
              <a:spcBef>
                <a:spcPts val="0"/>
              </a:spcBef>
              <a:defRPr/>
            </a:lvl9pPr>
          </a:lstStyle>
          <a:p>
            <a:endParaRPr dirty="0"/>
          </a:p>
        </p:txBody>
      </p:sp>
      <p:sp>
        <p:nvSpPr>
          <p:cNvPr id="4" name="Shape 4"/>
          <p:cNvSpPr>
            <a:spLocks noGrp="1" noRot="1" noChangeAspect="1"/>
          </p:cNvSpPr>
          <p:nvPr>
            <p:ph type="sldImg" idx="3"/>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95485" y="4421823"/>
            <a:ext cx="5563869" cy="4189095"/>
          </a:xfrm>
          <a:prstGeom prst="rect">
            <a:avLst/>
          </a:prstGeom>
          <a:noFill/>
          <a:ln>
            <a:noFill/>
          </a:ln>
        </p:spPr>
        <p:txBody>
          <a:bodyPr lIns="92915" tIns="92915" rIns="92915" bIns="9291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42029"/>
            <a:ext cx="3013762" cy="465455"/>
          </a:xfrm>
          <a:prstGeom prst="rect">
            <a:avLst/>
          </a:prstGeom>
          <a:noFill/>
          <a:ln>
            <a:noFill/>
          </a:ln>
        </p:spPr>
        <p:txBody>
          <a:bodyPr lIns="92915" tIns="92915" rIns="92915" bIns="92915" anchor="b" anchorCtr="0"/>
          <a:lstStyle>
            <a:lvl1pPr marL="0" marR="0" indent="0" algn="l" rtl="0">
              <a:spcBef>
                <a:spcPts val="0"/>
              </a:spcBef>
              <a:defRPr/>
            </a:lvl1pPr>
            <a:lvl2pPr marL="464652" marR="0" indent="0" algn="l" rtl="0">
              <a:spcBef>
                <a:spcPts val="0"/>
              </a:spcBef>
              <a:defRPr/>
            </a:lvl2pPr>
            <a:lvl3pPr marL="929305" marR="0" indent="0" algn="l" rtl="0">
              <a:spcBef>
                <a:spcPts val="0"/>
              </a:spcBef>
              <a:defRPr/>
            </a:lvl3pPr>
            <a:lvl4pPr marL="1393957" marR="0" indent="0" algn="l" rtl="0">
              <a:spcBef>
                <a:spcPts val="0"/>
              </a:spcBef>
              <a:defRPr/>
            </a:lvl4pPr>
            <a:lvl5pPr marL="1858609" marR="0" indent="0" algn="l" rtl="0">
              <a:spcBef>
                <a:spcPts val="0"/>
              </a:spcBef>
              <a:defRPr/>
            </a:lvl5pPr>
            <a:lvl6pPr marL="2323262" marR="0" indent="0" algn="l" rtl="0">
              <a:spcBef>
                <a:spcPts val="0"/>
              </a:spcBef>
              <a:defRPr/>
            </a:lvl6pPr>
            <a:lvl7pPr marL="2787914" marR="0" indent="0" algn="l" rtl="0">
              <a:spcBef>
                <a:spcPts val="0"/>
              </a:spcBef>
              <a:defRPr/>
            </a:lvl7pPr>
            <a:lvl8pPr marL="3252567" marR="0" indent="0" algn="l" rtl="0">
              <a:spcBef>
                <a:spcPts val="0"/>
              </a:spcBef>
              <a:defRPr/>
            </a:lvl8pPr>
            <a:lvl9pPr marL="3717219" marR="0" indent="0" algn="l" rtl="0">
              <a:spcBef>
                <a:spcPts val="0"/>
              </a:spcBef>
              <a:defRPr/>
            </a:lvl9pPr>
          </a:lstStyle>
          <a:p>
            <a:endParaRPr dirty="0"/>
          </a:p>
        </p:txBody>
      </p:sp>
      <p:sp>
        <p:nvSpPr>
          <p:cNvPr id="7" name="Shape 7"/>
          <p:cNvSpPr txBox="1">
            <a:spLocks noGrp="1"/>
          </p:cNvSpPr>
          <p:nvPr>
            <p:ph type="sldNum" idx="12"/>
          </p:nvPr>
        </p:nvSpPr>
        <p:spPr>
          <a:xfrm>
            <a:off x="3939465" y="8842029"/>
            <a:ext cx="3013762" cy="465455"/>
          </a:xfrm>
          <a:prstGeom prst="rect">
            <a:avLst/>
          </a:prstGeom>
          <a:noFill/>
          <a:ln>
            <a:noFill/>
          </a:ln>
        </p:spPr>
        <p:txBody>
          <a:bodyPr lIns="92915" tIns="92915" rIns="92915" bIns="92915" anchor="b" anchorCtr="0">
            <a:noAutofit/>
          </a:bodyPr>
          <a:lstStyle/>
          <a:p>
            <a:pPr indent="-90349">
              <a:buClr>
                <a:srgbClr val="000000"/>
              </a:buClr>
              <a:buFont typeface="Arial"/>
              <a:buChar char="●"/>
            </a:pPr>
            <a:endParaRPr lang="en-US" smtClean="0"/>
          </a:p>
          <a:p>
            <a:pPr marL="464652" lvl="1" indent="-90349">
              <a:buClr>
                <a:srgbClr val="000000"/>
              </a:buClr>
              <a:buFont typeface="Courier New"/>
              <a:buChar char="o"/>
            </a:pPr>
            <a:endParaRPr lang="en-US" smtClean="0"/>
          </a:p>
          <a:p>
            <a:pPr marL="929305" lvl="2" indent="-90349">
              <a:buClr>
                <a:srgbClr val="000000"/>
              </a:buClr>
              <a:buFont typeface="Wingdings"/>
              <a:buChar char="§"/>
            </a:pPr>
            <a:endParaRPr lang="en-US" smtClean="0"/>
          </a:p>
          <a:p>
            <a:pPr marL="1393957" lvl="3" indent="-90349">
              <a:buClr>
                <a:srgbClr val="000000"/>
              </a:buClr>
              <a:buFont typeface="Arial"/>
              <a:buChar char="●"/>
            </a:pPr>
            <a:endParaRPr lang="en-US" smtClean="0"/>
          </a:p>
          <a:p>
            <a:pPr marL="1858609" lvl="4" indent="-90349">
              <a:buClr>
                <a:srgbClr val="000000"/>
              </a:buClr>
              <a:buFont typeface="Courier New"/>
              <a:buChar char="o"/>
            </a:pPr>
            <a:endParaRPr lang="en-US" smtClean="0"/>
          </a:p>
          <a:p>
            <a:pPr marL="2323262" lvl="5" indent="-90349">
              <a:buClr>
                <a:srgbClr val="000000"/>
              </a:buClr>
              <a:buFont typeface="Wingdings"/>
              <a:buChar char="§"/>
            </a:pPr>
            <a:endParaRPr lang="en-US" smtClean="0"/>
          </a:p>
          <a:p>
            <a:pPr marL="2787914" lvl="6" indent="-90349">
              <a:buClr>
                <a:srgbClr val="000000"/>
              </a:buClr>
              <a:buFont typeface="Arial"/>
              <a:buChar char="●"/>
            </a:pPr>
            <a:endParaRPr lang="en-US" smtClean="0"/>
          </a:p>
          <a:p>
            <a:pPr marL="3252567" lvl="7" indent="-90349">
              <a:buClr>
                <a:srgbClr val="000000"/>
              </a:buClr>
              <a:buFont typeface="Courier New"/>
              <a:buChar char="o"/>
            </a:pPr>
            <a:endParaRPr lang="en-US"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28581938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F19856-F235-4B60-9B82-5530BEF31A62}" type="slidenum">
              <a:rPr lang="en-US" smtClean="0"/>
              <a:t>1</a:t>
            </a:fld>
            <a:endParaRPr lang="en-US" dirty="0"/>
          </a:p>
        </p:txBody>
      </p:sp>
    </p:spTree>
    <p:extLst>
      <p:ext uri="{BB962C8B-B14F-4D97-AF65-F5344CB8AC3E}">
        <p14:creationId xmlns:p14="http://schemas.microsoft.com/office/powerpoint/2010/main" val="109156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OSY</a:t>
            </a:r>
            <a:r>
              <a:rPr lang="en-US" baseline="0" dirty="0" smtClean="0"/>
              <a:t> and work experience expenditure requirements covered in other webinars</a:t>
            </a:r>
          </a:p>
          <a:p>
            <a:endParaRPr lang="en-US" dirty="0"/>
          </a:p>
        </p:txBody>
      </p:sp>
      <p:sp>
        <p:nvSpPr>
          <p:cNvPr id="4" name="Slide Number Placeholder 3"/>
          <p:cNvSpPr>
            <a:spLocks noGrp="1"/>
          </p:cNvSpPr>
          <p:nvPr>
            <p:ph type="sldNum" idx="10"/>
          </p:nvPr>
        </p:nvSpPr>
        <p:spPr/>
        <p:txBody>
          <a:bodyPr/>
          <a:lstStyle/>
          <a:p>
            <a:pPr indent="-90334">
              <a:buClr>
                <a:srgbClr val="000000"/>
              </a:buClr>
              <a:buFont typeface="Arial"/>
              <a:buChar char="●"/>
            </a:pPr>
            <a:endParaRPr lang="en-US" smtClean="0"/>
          </a:p>
          <a:p>
            <a:pPr marL="464576" lvl="1" indent="-90334">
              <a:buClr>
                <a:srgbClr val="000000"/>
              </a:buClr>
              <a:buFont typeface="Courier New"/>
              <a:buChar char="o"/>
            </a:pPr>
            <a:endParaRPr lang="en-US" smtClean="0"/>
          </a:p>
          <a:p>
            <a:pPr marL="929152" lvl="2" indent="-90334">
              <a:buClr>
                <a:srgbClr val="000000"/>
              </a:buClr>
              <a:buFont typeface="Wingdings"/>
              <a:buChar char="§"/>
            </a:pPr>
            <a:endParaRPr lang="en-US" smtClean="0"/>
          </a:p>
          <a:p>
            <a:pPr marL="1393728" lvl="3" indent="-90334">
              <a:buClr>
                <a:srgbClr val="000000"/>
              </a:buClr>
              <a:buFont typeface="Arial"/>
              <a:buChar char="●"/>
            </a:pPr>
            <a:endParaRPr lang="en-US" smtClean="0"/>
          </a:p>
          <a:p>
            <a:pPr marL="1858305" lvl="4" indent="-90334">
              <a:buClr>
                <a:srgbClr val="000000"/>
              </a:buClr>
              <a:buFont typeface="Courier New"/>
              <a:buChar char="o"/>
            </a:pPr>
            <a:endParaRPr lang="en-US" smtClean="0"/>
          </a:p>
          <a:p>
            <a:pPr marL="2322881" lvl="5" indent="-90334">
              <a:buClr>
                <a:srgbClr val="000000"/>
              </a:buClr>
              <a:buFont typeface="Wingdings"/>
              <a:buChar char="§"/>
            </a:pPr>
            <a:endParaRPr lang="en-US" smtClean="0"/>
          </a:p>
          <a:p>
            <a:pPr marL="2787457" lvl="6" indent="-90334">
              <a:buClr>
                <a:srgbClr val="000000"/>
              </a:buClr>
              <a:buFont typeface="Arial"/>
              <a:buChar char="●"/>
            </a:pPr>
            <a:endParaRPr lang="en-US" smtClean="0"/>
          </a:p>
          <a:p>
            <a:pPr marL="3252033" lvl="7" indent="-90334">
              <a:buClr>
                <a:srgbClr val="000000"/>
              </a:buClr>
              <a:buFont typeface="Courier New"/>
              <a:buChar char="o"/>
            </a:pPr>
            <a:endParaRPr lang="en-US" smtClean="0"/>
          </a:p>
          <a:p>
            <a:pPr marL="3716609" lvl="8" indent="-90334">
              <a:buClr>
                <a:srgbClr val="000000"/>
              </a:buClr>
              <a:buFont typeface="Wingdings"/>
              <a:buChar char="§"/>
            </a:pPr>
            <a:endParaRPr lang="en-US" dirty="0"/>
          </a:p>
        </p:txBody>
      </p:sp>
    </p:spTree>
    <p:extLst>
      <p:ext uri="{BB962C8B-B14F-4D97-AF65-F5344CB8AC3E}">
        <p14:creationId xmlns:p14="http://schemas.microsoft.com/office/powerpoint/2010/main" val="252288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practices</a:t>
            </a:r>
            <a:r>
              <a:rPr lang="en-US" baseline="0" dirty="0" smtClean="0"/>
              <a:t> you’ve heard, then let’s hear from the local areas</a:t>
            </a:r>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smtClean="0"/>
          </a:p>
          <a:p>
            <a:pPr marL="464652" lvl="1" indent="-90349">
              <a:buClr>
                <a:srgbClr val="000000"/>
              </a:buClr>
              <a:buFont typeface="Courier New"/>
              <a:buChar char="o"/>
            </a:pPr>
            <a:endParaRPr lang="en-US" smtClean="0"/>
          </a:p>
          <a:p>
            <a:pPr marL="929305" lvl="2" indent="-90349">
              <a:buClr>
                <a:srgbClr val="000000"/>
              </a:buClr>
              <a:buFont typeface="Wingdings"/>
              <a:buChar char="§"/>
            </a:pPr>
            <a:endParaRPr lang="en-US" smtClean="0"/>
          </a:p>
          <a:p>
            <a:pPr marL="1393957" lvl="3" indent="-90349">
              <a:buClr>
                <a:srgbClr val="000000"/>
              </a:buClr>
              <a:buFont typeface="Arial"/>
              <a:buChar char="●"/>
            </a:pPr>
            <a:endParaRPr lang="en-US" smtClean="0"/>
          </a:p>
          <a:p>
            <a:pPr marL="1858609" lvl="4" indent="-90349">
              <a:buClr>
                <a:srgbClr val="000000"/>
              </a:buClr>
              <a:buFont typeface="Courier New"/>
              <a:buChar char="o"/>
            </a:pPr>
            <a:endParaRPr lang="en-US" smtClean="0"/>
          </a:p>
          <a:p>
            <a:pPr marL="2323262" lvl="5" indent="-90349">
              <a:buClr>
                <a:srgbClr val="000000"/>
              </a:buClr>
              <a:buFont typeface="Wingdings"/>
              <a:buChar char="§"/>
            </a:pPr>
            <a:endParaRPr lang="en-US" smtClean="0"/>
          </a:p>
          <a:p>
            <a:pPr marL="2787914" lvl="6" indent="-90349">
              <a:buClr>
                <a:srgbClr val="000000"/>
              </a:buClr>
              <a:buFont typeface="Arial"/>
              <a:buChar char="●"/>
            </a:pPr>
            <a:endParaRPr lang="en-US" smtClean="0"/>
          </a:p>
          <a:p>
            <a:pPr marL="3252567" lvl="7" indent="-90349">
              <a:buClr>
                <a:srgbClr val="000000"/>
              </a:buClr>
              <a:buFont typeface="Courier New"/>
              <a:buChar char="o"/>
            </a:pPr>
            <a:endParaRPr lang="en-US"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270520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smtClean="0"/>
          </a:p>
          <a:p>
            <a:pPr marL="464652" lvl="1" indent="-90349">
              <a:buClr>
                <a:srgbClr val="000000"/>
              </a:buClr>
              <a:buFont typeface="Courier New"/>
              <a:buChar char="o"/>
            </a:pPr>
            <a:endParaRPr lang="en-US" smtClean="0"/>
          </a:p>
          <a:p>
            <a:pPr marL="929305" lvl="2" indent="-90349">
              <a:buClr>
                <a:srgbClr val="000000"/>
              </a:buClr>
              <a:buFont typeface="Wingdings"/>
              <a:buChar char="§"/>
            </a:pPr>
            <a:endParaRPr lang="en-US" smtClean="0"/>
          </a:p>
          <a:p>
            <a:pPr marL="1393957" lvl="3" indent="-90349">
              <a:buClr>
                <a:srgbClr val="000000"/>
              </a:buClr>
              <a:buFont typeface="Arial"/>
              <a:buChar char="●"/>
            </a:pPr>
            <a:endParaRPr lang="en-US" smtClean="0"/>
          </a:p>
          <a:p>
            <a:pPr marL="1858609" lvl="4" indent="-90349">
              <a:buClr>
                <a:srgbClr val="000000"/>
              </a:buClr>
              <a:buFont typeface="Courier New"/>
              <a:buChar char="o"/>
            </a:pPr>
            <a:endParaRPr lang="en-US" smtClean="0"/>
          </a:p>
          <a:p>
            <a:pPr marL="2323262" lvl="5" indent="-90349">
              <a:buClr>
                <a:srgbClr val="000000"/>
              </a:buClr>
              <a:buFont typeface="Wingdings"/>
              <a:buChar char="§"/>
            </a:pPr>
            <a:endParaRPr lang="en-US" smtClean="0"/>
          </a:p>
          <a:p>
            <a:pPr marL="2787914" lvl="6" indent="-90349">
              <a:buClr>
                <a:srgbClr val="000000"/>
              </a:buClr>
              <a:buFont typeface="Arial"/>
              <a:buChar char="●"/>
            </a:pPr>
            <a:endParaRPr lang="en-US" smtClean="0"/>
          </a:p>
          <a:p>
            <a:pPr marL="3252567" lvl="7" indent="-90349">
              <a:buClr>
                <a:srgbClr val="000000"/>
              </a:buClr>
              <a:buFont typeface="Courier New"/>
              <a:buChar char="o"/>
            </a:pPr>
            <a:endParaRPr lang="en-US"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189269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dirty="0" smtClean="0"/>
          </a:p>
          <a:p>
            <a:pPr marL="464652" lvl="1" indent="-90349">
              <a:buClr>
                <a:srgbClr val="000000"/>
              </a:buClr>
              <a:buFont typeface="Courier New"/>
              <a:buChar char="o"/>
            </a:pPr>
            <a:endParaRPr lang="en-US" dirty="0" smtClean="0"/>
          </a:p>
          <a:p>
            <a:pPr marL="929305" lvl="2" indent="-90349">
              <a:buClr>
                <a:srgbClr val="000000"/>
              </a:buClr>
              <a:buFont typeface="Wingdings"/>
              <a:buChar char="§"/>
            </a:pPr>
            <a:endParaRPr lang="en-US" dirty="0" smtClean="0"/>
          </a:p>
          <a:p>
            <a:pPr marL="1393957" lvl="3" indent="-90349">
              <a:buClr>
                <a:srgbClr val="000000"/>
              </a:buClr>
              <a:buFont typeface="Arial"/>
              <a:buChar char="●"/>
            </a:pPr>
            <a:endParaRPr lang="en-US" dirty="0" smtClean="0"/>
          </a:p>
          <a:p>
            <a:pPr marL="1858609" lvl="4" indent="-90349">
              <a:buClr>
                <a:srgbClr val="000000"/>
              </a:buClr>
              <a:buFont typeface="Courier New"/>
              <a:buChar char="o"/>
            </a:pPr>
            <a:endParaRPr lang="en-US" dirty="0" smtClean="0"/>
          </a:p>
          <a:p>
            <a:pPr marL="2323262" lvl="5" indent="-90349">
              <a:buClr>
                <a:srgbClr val="000000"/>
              </a:buClr>
              <a:buFont typeface="Wingdings"/>
              <a:buChar char="§"/>
            </a:pPr>
            <a:endParaRPr lang="en-US" dirty="0" smtClean="0"/>
          </a:p>
          <a:p>
            <a:pPr marL="2787914" lvl="6" indent="-90349">
              <a:buClr>
                <a:srgbClr val="000000"/>
              </a:buClr>
              <a:buFont typeface="Arial"/>
              <a:buChar char="●"/>
            </a:pPr>
            <a:endParaRPr lang="en-US" dirty="0" smtClean="0"/>
          </a:p>
          <a:p>
            <a:pPr marL="3252567" lvl="7" indent="-90349">
              <a:buClr>
                <a:srgbClr val="000000"/>
              </a:buClr>
              <a:buFont typeface="Courier New"/>
              <a:buChar char="o"/>
            </a:pPr>
            <a:endParaRPr lang="en-US" dirty="0"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291576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dirty="0" smtClean="0"/>
          </a:p>
          <a:p>
            <a:pPr marL="464652" lvl="1" indent="-90349">
              <a:buClr>
                <a:srgbClr val="000000"/>
              </a:buClr>
              <a:buFont typeface="Courier New"/>
              <a:buChar char="o"/>
            </a:pPr>
            <a:endParaRPr lang="en-US" dirty="0" smtClean="0"/>
          </a:p>
          <a:p>
            <a:pPr marL="929305" lvl="2" indent="-90349">
              <a:buClr>
                <a:srgbClr val="000000"/>
              </a:buClr>
              <a:buFont typeface="Wingdings"/>
              <a:buChar char="§"/>
            </a:pPr>
            <a:endParaRPr lang="en-US" dirty="0" smtClean="0"/>
          </a:p>
          <a:p>
            <a:pPr marL="1393957" lvl="3" indent="-90349">
              <a:buClr>
                <a:srgbClr val="000000"/>
              </a:buClr>
              <a:buFont typeface="Arial"/>
              <a:buChar char="●"/>
            </a:pPr>
            <a:endParaRPr lang="en-US" dirty="0" smtClean="0"/>
          </a:p>
          <a:p>
            <a:pPr marL="1858609" lvl="4" indent="-90349">
              <a:buClr>
                <a:srgbClr val="000000"/>
              </a:buClr>
              <a:buFont typeface="Courier New"/>
              <a:buChar char="o"/>
            </a:pPr>
            <a:endParaRPr lang="en-US" dirty="0" smtClean="0"/>
          </a:p>
          <a:p>
            <a:pPr marL="2323262" lvl="5" indent="-90349">
              <a:buClr>
                <a:srgbClr val="000000"/>
              </a:buClr>
              <a:buFont typeface="Wingdings"/>
              <a:buChar char="§"/>
            </a:pPr>
            <a:endParaRPr lang="en-US" dirty="0" smtClean="0"/>
          </a:p>
          <a:p>
            <a:pPr marL="2787914" lvl="6" indent="-90349">
              <a:buClr>
                <a:srgbClr val="000000"/>
              </a:buClr>
              <a:buFont typeface="Arial"/>
              <a:buChar char="●"/>
            </a:pPr>
            <a:endParaRPr lang="en-US" dirty="0" smtClean="0"/>
          </a:p>
          <a:p>
            <a:pPr marL="3252567" lvl="7" indent="-90349">
              <a:buClr>
                <a:srgbClr val="000000"/>
              </a:buClr>
              <a:buFont typeface="Courier New"/>
              <a:buChar char="o"/>
            </a:pPr>
            <a:endParaRPr lang="en-US" dirty="0"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291576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dirty="0" smtClean="0"/>
          </a:p>
          <a:p>
            <a:pPr marL="464652" lvl="1" indent="-90349">
              <a:buClr>
                <a:srgbClr val="000000"/>
              </a:buClr>
              <a:buFont typeface="Courier New"/>
              <a:buChar char="o"/>
            </a:pPr>
            <a:endParaRPr lang="en-US" dirty="0" smtClean="0"/>
          </a:p>
          <a:p>
            <a:pPr marL="929305" lvl="2" indent="-90349">
              <a:buClr>
                <a:srgbClr val="000000"/>
              </a:buClr>
              <a:buFont typeface="Wingdings"/>
              <a:buChar char="§"/>
            </a:pPr>
            <a:endParaRPr lang="en-US" dirty="0" smtClean="0"/>
          </a:p>
          <a:p>
            <a:pPr marL="1393957" lvl="3" indent="-90349">
              <a:buClr>
                <a:srgbClr val="000000"/>
              </a:buClr>
              <a:buFont typeface="Arial"/>
              <a:buChar char="●"/>
            </a:pPr>
            <a:endParaRPr lang="en-US" dirty="0" smtClean="0"/>
          </a:p>
          <a:p>
            <a:pPr marL="1858609" lvl="4" indent="-90349">
              <a:buClr>
                <a:srgbClr val="000000"/>
              </a:buClr>
              <a:buFont typeface="Courier New"/>
              <a:buChar char="o"/>
            </a:pPr>
            <a:endParaRPr lang="en-US" dirty="0" smtClean="0"/>
          </a:p>
          <a:p>
            <a:pPr marL="2323262" lvl="5" indent="-90349">
              <a:buClr>
                <a:srgbClr val="000000"/>
              </a:buClr>
              <a:buFont typeface="Wingdings"/>
              <a:buChar char="§"/>
            </a:pPr>
            <a:endParaRPr lang="en-US" dirty="0" smtClean="0"/>
          </a:p>
          <a:p>
            <a:pPr marL="2787914" lvl="6" indent="-90349">
              <a:buClr>
                <a:srgbClr val="000000"/>
              </a:buClr>
              <a:buFont typeface="Arial"/>
              <a:buChar char="●"/>
            </a:pPr>
            <a:endParaRPr lang="en-US" dirty="0" smtClean="0"/>
          </a:p>
          <a:p>
            <a:pPr marL="3252567" lvl="7" indent="-90349">
              <a:buClr>
                <a:srgbClr val="000000"/>
              </a:buClr>
              <a:buFont typeface="Courier New"/>
              <a:buChar char="o"/>
            </a:pPr>
            <a:endParaRPr lang="en-US" dirty="0"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171043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Partnerships-</a:t>
            </a:r>
          </a:p>
          <a:p>
            <a:r>
              <a:rPr lang="en-US" dirty="0" smtClean="0"/>
              <a:t>Creating</a:t>
            </a:r>
            <a:r>
              <a:rPr lang="en-US" baseline="0" dirty="0" smtClean="0"/>
              <a:t> partnerships with agencies, Human Service Agencies, - Schools, Transitions teacher, Vocational &amp; High school counselors, Most Effective referral source is the ED/LD emotionally or learning at the schools. Since I have started to go into the classroom and meet the students work on resume, </a:t>
            </a:r>
            <a:r>
              <a:rPr lang="en-US" baseline="0" dirty="0" err="1" smtClean="0"/>
              <a:t>RUReady</a:t>
            </a:r>
            <a:r>
              <a:rPr lang="en-US" baseline="0" dirty="0" smtClean="0"/>
              <a:t>, Crash Courses or getting them registered on the workforce connection. Students feel more comfortable to come into our office. This has worked great on getting our in school youth involved in the program.  </a:t>
            </a:r>
          </a:p>
          <a:p>
            <a:pPr defTabSz="929305">
              <a:defRPr/>
            </a:pPr>
            <a:r>
              <a:rPr lang="en-US" baseline="0" dirty="0" smtClean="0"/>
              <a:t>-try and coordinate with VR or agencies that are seeing the students frequently… team approach instead of youth having to be seen by several when the goal is the same. Sometimes the youth has several entities that they are involved in; school counselor, VR to WIOA case manager to work experience supervisor sometimes it is confusing to them, VR counselors that we share the same youth we have begun streamlining our youth together to help them understand whom they should be communicating to and when or meeting as a team. Use youth time together. </a:t>
            </a:r>
          </a:p>
          <a:p>
            <a:endParaRPr lang="en-US" baseline="0" dirty="0" smtClean="0"/>
          </a:p>
          <a:p>
            <a:r>
              <a:rPr lang="en-US" baseline="0" dirty="0" smtClean="0"/>
              <a:t>21-24 age Library- Our county library has been working very hard on getting people back into the library… they have added more computers….One thing that the library has stated is that young people only have smart phones for the internet etc… They have found that adding the computers they are having more young people into the computer to complete things that have to be done on a computer. Met with library staff educated them on our services, reminded them to make referrals and we are here to help. </a:t>
            </a:r>
          </a:p>
          <a:p>
            <a:endParaRPr lang="en-US" baseline="0" dirty="0" smtClean="0"/>
          </a:p>
          <a:p>
            <a:r>
              <a:rPr lang="en-US" b="1" dirty="0" smtClean="0"/>
              <a:t>Training Facilities:</a:t>
            </a:r>
          </a:p>
          <a:p>
            <a:r>
              <a:rPr lang="en-US" baseline="0" dirty="0" smtClean="0"/>
              <a:t>If the youth isn’t choosing to attend a classroom based training. </a:t>
            </a:r>
          </a:p>
          <a:p>
            <a:r>
              <a:rPr lang="en-US" baseline="0" dirty="0" smtClean="0"/>
              <a:t>Need to look ahead how can we do achieve training </a:t>
            </a:r>
            <a:r>
              <a:rPr lang="en-US" dirty="0" smtClean="0"/>
              <a:t>60+</a:t>
            </a:r>
            <a:r>
              <a:rPr lang="en-US" baseline="0" dirty="0" smtClean="0"/>
              <a:t> miles away for short term (CDL, weld etc) Commuting isn’t always feasible because of the conditions of the weather- intense training on short term training and limited make up times. Added expense of commuting, metro area higher rent, hotel accommodations, gas transportation or lack of transportation. All things have to be considered when enrolling in short term training – is there a extended stay hotel, the transportation that you do have if commuting is it reliable to be driving 100+ miles everyday. </a:t>
            </a:r>
          </a:p>
          <a:p>
            <a:r>
              <a:rPr lang="en-US" baseline="0" dirty="0" smtClean="0"/>
              <a:t>- Unique scenario that I have come across. Young man 18 graduate of 2015, wants to be a truck driver or welder, it is demand occupation, ND is in of truck drivers. Further investigation  with the youth, we are exploring this career – we find out that it will be deem to be very difficult for a 19 year old to get a truck driving position.  Employers aren’t able to insure them due to their age. It isn’t affordable due to the high risk factor. </a:t>
            </a:r>
          </a:p>
          <a:p>
            <a:r>
              <a:rPr lang="en-US" baseline="0" dirty="0" smtClean="0"/>
              <a:t> </a:t>
            </a:r>
          </a:p>
          <a:p>
            <a:r>
              <a:rPr lang="en-US" smtClean="0"/>
              <a:t>High</a:t>
            </a:r>
            <a:r>
              <a:rPr lang="en-US" baseline="0" smtClean="0"/>
              <a:t> </a:t>
            </a:r>
            <a:r>
              <a:rPr lang="en-US" baseline="0" dirty="0" smtClean="0"/>
              <a:t>wages- Some of the individuals that I have worked with are under the impression that all of ND is making the money that our “oil patch” workers are making. They hear that McDonalds, Cafés, </a:t>
            </a:r>
            <a:r>
              <a:rPr lang="en-US" baseline="0" dirty="0" err="1" smtClean="0"/>
              <a:t>Walmart</a:t>
            </a:r>
            <a:r>
              <a:rPr lang="en-US" baseline="0" dirty="0" smtClean="0"/>
              <a:t> etc are making $12-$15 starting out they think that is what they can make in rural ND on the other side of the state. This isn’t the case and the youth do have to start out in a minimum wage job in the  service &amp; retail sector. Working for $8.00/hr doesn’t seem “FAIR” and they wont consider taking a position. Trying to communicate the value of service, retail work isn’t being heard, they can still learn a lot of being a waitress, store clerk, counter attendant, excellent communication skills, working with all sorts of personalities. </a:t>
            </a:r>
            <a:endParaRPr lang="en-US" dirty="0" smtClean="0"/>
          </a:p>
          <a:p>
            <a:r>
              <a:rPr lang="en-US" b="1" dirty="0" smtClean="0"/>
              <a:t>Limited amount</a:t>
            </a:r>
            <a:r>
              <a:rPr lang="en-US" b="1" baseline="0" dirty="0" smtClean="0"/>
              <a:t> of employers. </a:t>
            </a:r>
          </a:p>
          <a:p>
            <a:r>
              <a:rPr lang="en-US" baseline="0" dirty="0" smtClean="0"/>
              <a:t>	In smaller communities the business can only have so many FTE’s or it is a family based business it is harder for small businesses to grow FTE’s to expand business due to budgets. They would be grateful for the work experience employees, but are limited to the amount of workers that they are able to help train or give an opportunity to have a PT job just because of budget issues. </a:t>
            </a:r>
          </a:p>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dirty="0" smtClean="0"/>
          </a:p>
          <a:p>
            <a:pPr marL="464652" lvl="1" indent="-90349">
              <a:buClr>
                <a:srgbClr val="000000"/>
              </a:buClr>
              <a:buFont typeface="Courier New"/>
              <a:buChar char="o"/>
            </a:pPr>
            <a:endParaRPr lang="en-US" dirty="0" smtClean="0"/>
          </a:p>
          <a:p>
            <a:pPr marL="929305" lvl="2" indent="-90349">
              <a:buClr>
                <a:srgbClr val="000000"/>
              </a:buClr>
              <a:buFont typeface="Wingdings"/>
              <a:buChar char="§"/>
            </a:pPr>
            <a:endParaRPr lang="en-US" dirty="0" smtClean="0"/>
          </a:p>
          <a:p>
            <a:pPr marL="1393957" lvl="3" indent="-90349">
              <a:buClr>
                <a:srgbClr val="000000"/>
              </a:buClr>
              <a:buFont typeface="Arial"/>
              <a:buChar char="●"/>
            </a:pPr>
            <a:endParaRPr lang="en-US" dirty="0" smtClean="0"/>
          </a:p>
          <a:p>
            <a:pPr marL="1858609" lvl="4" indent="-90349">
              <a:buClr>
                <a:srgbClr val="000000"/>
              </a:buClr>
              <a:buFont typeface="Courier New"/>
              <a:buChar char="o"/>
            </a:pPr>
            <a:endParaRPr lang="en-US" dirty="0" smtClean="0"/>
          </a:p>
          <a:p>
            <a:pPr marL="2323262" lvl="5" indent="-90349">
              <a:buClr>
                <a:srgbClr val="000000"/>
              </a:buClr>
              <a:buFont typeface="Wingdings"/>
              <a:buChar char="§"/>
            </a:pPr>
            <a:endParaRPr lang="en-US" dirty="0" smtClean="0"/>
          </a:p>
          <a:p>
            <a:pPr marL="2787914" lvl="6" indent="-90349">
              <a:buClr>
                <a:srgbClr val="000000"/>
              </a:buClr>
              <a:buFont typeface="Arial"/>
              <a:buChar char="●"/>
            </a:pPr>
            <a:endParaRPr lang="en-US" dirty="0" smtClean="0"/>
          </a:p>
          <a:p>
            <a:pPr marL="3252567" lvl="7" indent="-90349">
              <a:buClr>
                <a:srgbClr val="000000"/>
              </a:buClr>
              <a:buFont typeface="Courier New"/>
              <a:buChar char="o"/>
            </a:pPr>
            <a:endParaRPr lang="en-US" dirty="0"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291576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questions for the presenters</a:t>
            </a: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27</a:t>
            </a:fld>
            <a:endParaRPr lang="en-US"/>
          </a:p>
        </p:txBody>
      </p:sp>
    </p:spTree>
    <p:extLst>
      <p:ext uri="{BB962C8B-B14F-4D97-AF65-F5344CB8AC3E}">
        <p14:creationId xmlns:p14="http://schemas.microsoft.com/office/powerpoint/2010/main" val="80723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Innovation and Opportunity Network (</a:t>
            </a:r>
            <a:r>
              <a:rPr lang="en-US" sz="1200" b="1" kern="1200" dirty="0" smtClean="0">
                <a:solidFill>
                  <a:schemeClr val="tx1"/>
                </a:solidFill>
                <a:effectLst/>
                <a:latin typeface="+mn-lt"/>
                <a:ea typeface="+mn-ea"/>
                <a:cs typeface="+mn-cs"/>
              </a:rPr>
              <a:t>ION</a:t>
            </a:r>
            <a:r>
              <a:rPr lang="en-US" sz="1200" kern="1200" dirty="0" smtClean="0">
                <a:solidFill>
                  <a:schemeClr val="tx1"/>
                </a:solidFill>
                <a:effectLst/>
                <a:latin typeface="+mn-lt"/>
                <a:ea typeface="+mn-ea"/>
                <a:cs typeface="+mn-cs"/>
              </a:rPr>
              <a:t>) is a community of people, practitioners, programs, partnerships and stakeholders that collective thrive for system capacity building and excellence of the public workforce system.  A national, regional, state and local alliance that provides and participates in technical assistance and training that moves the collective towards the vision of the Workforce Innovation and Opportunity Act (WIOA) that was signed into law in 2014.  The ION is committed to the provision of the awareness, education, and deployment of WIOA and is responsive to the dynamic needs of the environment that impact the public workforce responses to the employment of diverse job seekers and the needs of American business and Industry.  The Network is a hub for WIOA information, tools, intelligence, resources and best practices.    </a:t>
            </a:r>
          </a:p>
          <a:p>
            <a:pPr lvl="0"/>
            <a:r>
              <a:rPr lang="en-US" sz="1200" kern="1200" dirty="0" smtClean="0">
                <a:solidFill>
                  <a:schemeClr val="tx1"/>
                </a:solidFill>
                <a:effectLst/>
                <a:latin typeface="+mn-lt"/>
                <a:ea typeface="+mn-ea"/>
                <a:cs typeface="+mn-cs"/>
              </a:rPr>
              <a:t>The Innovation and Opportunity Network (ION) is the online learning and teaching community, designed to help all levels of workforce development professionals, stakeholders and partners connect with peers throughout the public workforce system who are working to implement the Workforce Innovation and Opportunity Act (WIOA).</a:t>
            </a:r>
          </a:p>
          <a:p>
            <a:pPr lvl="0"/>
            <a:r>
              <a:rPr lang="en-US" sz="1200" kern="1200" dirty="0" smtClean="0">
                <a:solidFill>
                  <a:schemeClr val="tx1"/>
                </a:solidFill>
                <a:effectLst/>
                <a:latin typeface="+mn-lt"/>
                <a:ea typeface="+mn-ea"/>
                <a:cs typeface="+mn-cs"/>
              </a:rPr>
              <a:t> ION is a catalytic tool for the dynamic action and innovation called for under WIOA.  It provides the platform to access and share new and exciting strategies and find tools to create positive change.</a:t>
            </a:r>
          </a:p>
          <a:p>
            <a:pPr lvl="0"/>
            <a:r>
              <a:rPr lang="en-US" sz="1200" kern="1200" dirty="0" smtClean="0">
                <a:solidFill>
                  <a:schemeClr val="tx1"/>
                </a:solidFill>
                <a:effectLst/>
                <a:latin typeface="+mn-lt"/>
                <a:ea typeface="+mn-ea"/>
                <a:cs typeface="+mn-cs"/>
              </a:rPr>
              <a:t>A variety of training and technical assistance and peer to peer exchanges will be available through ION, focused on priority themes: change management, strategic boards, regionalism, system alignment, customer-centered service delivery, and talent development strategies (such as Career Pathways, Registered Apprenticeship, and Sector Strategies).  Technical assistance tools include Quick Start Action Planners, Act Now webinar series, Voices of Experience videos and podcasts, a community of practice site, virtual events related to ETA WIOA operating guidance, and others to be added.  </a:t>
            </a:r>
          </a:p>
          <a:p>
            <a:pPr lvl="0"/>
            <a:r>
              <a:rPr lang="en-US" sz="1200" kern="1200" dirty="0" smtClean="0">
                <a:solidFill>
                  <a:schemeClr val="tx1"/>
                </a:solidFill>
                <a:effectLst/>
                <a:latin typeface="+mn-lt"/>
                <a:ea typeface="+mn-ea"/>
                <a:cs typeface="+mn-cs"/>
              </a:rPr>
              <a:t> Above and beyond the implementation of WIOA, ION will be an ongoing place to connect, motivate, and inspire professionals at all levels who are working to meet the needs of all job-seekers and employers, develop workforce solutions, expand business services and industry engagement, and grow vibrant regional economies.  </a:t>
            </a:r>
          </a:p>
          <a:p>
            <a:pPr lvl="0"/>
            <a:r>
              <a:rPr lang="en-US" sz="1200" kern="1200" dirty="0" smtClean="0">
                <a:solidFill>
                  <a:schemeClr val="tx1"/>
                </a:solidFill>
                <a:effectLst/>
                <a:latin typeface="+mn-lt"/>
                <a:ea typeface="+mn-ea"/>
                <a:cs typeface="+mn-cs"/>
              </a:rPr>
              <a:t>The ION is intended to be a roadmap that provides a two year view of critical systemic technical assistance and training that will forge comprehensive alignment, strategic investments, capacity building and build new and strengthen existing workforce collaborative partnerships.   </a:t>
            </a:r>
          </a:p>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smtClean="0"/>
          </a:p>
          <a:p>
            <a:pPr marL="464652" lvl="1" indent="-90349">
              <a:buClr>
                <a:srgbClr val="000000"/>
              </a:buClr>
              <a:buFont typeface="Courier New"/>
              <a:buChar char="o"/>
            </a:pPr>
            <a:endParaRPr lang="en-US" smtClean="0"/>
          </a:p>
          <a:p>
            <a:pPr marL="929305" lvl="2" indent="-90349">
              <a:buClr>
                <a:srgbClr val="000000"/>
              </a:buClr>
              <a:buFont typeface="Wingdings"/>
              <a:buChar char="§"/>
            </a:pPr>
            <a:endParaRPr lang="en-US" smtClean="0"/>
          </a:p>
          <a:p>
            <a:pPr marL="1393957" lvl="3" indent="-90349">
              <a:buClr>
                <a:srgbClr val="000000"/>
              </a:buClr>
              <a:buFont typeface="Arial"/>
              <a:buChar char="●"/>
            </a:pPr>
            <a:endParaRPr lang="en-US" smtClean="0"/>
          </a:p>
          <a:p>
            <a:pPr marL="1858609" lvl="4" indent="-90349">
              <a:buClr>
                <a:srgbClr val="000000"/>
              </a:buClr>
              <a:buFont typeface="Courier New"/>
              <a:buChar char="o"/>
            </a:pPr>
            <a:endParaRPr lang="en-US" smtClean="0"/>
          </a:p>
          <a:p>
            <a:pPr marL="2323262" lvl="5" indent="-90349">
              <a:buClr>
                <a:srgbClr val="000000"/>
              </a:buClr>
              <a:buFont typeface="Wingdings"/>
              <a:buChar char="§"/>
            </a:pPr>
            <a:endParaRPr lang="en-US" smtClean="0"/>
          </a:p>
          <a:p>
            <a:pPr marL="2787914" lvl="6" indent="-90349">
              <a:buClr>
                <a:srgbClr val="000000"/>
              </a:buClr>
              <a:buFont typeface="Arial"/>
              <a:buChar char="●"/>
            </a:pPr>
            <a:endParaRPr lang="en-US" smtClean="0"/>
          </a:p>
          <a:p>
            <a:pPr marL="3252567" lvl="7" indent="-90349">
              <a:buClr>
                <a:srgbClr val="000000"/>
              </a:buClr>
              <a:buFont typeface="Courier New"/>
              <a:buChar char="o"/>
            </a:pPr>
            <a:endParaRPr lang="en-US"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214195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remind them the other</a:t>
            </a:r>
            <a:r>
              <a:rPr lang="en-US" baseline="0" dirty="0" smtClean="0"/>
              <a:t> webinar recordings are available on Workforce3one.org – Previous ones were Serving Out of school youth, Work experiences and Credentials. </a:t>
            </a:r>
            <a:endParaRPr lang="en-US" dirty="0"/>
          </a:p>
        </p:txBody>
      </p:sp>
      <p:sp>
        <p:nvSpPr>
          <p:cNvPr id="4" name="Slide Number Placeholder 3"/>
          <p:cNvSpPr>
            <a:spLocks noGrp="1"/>
          </p:cNvSpPr>
          <p:nvPr>
            <p:ph type="sldNum" idx="10"/>
          </p:nvPr>
        </p:nvSpPr>
        <p:spPr/>
        <p:txBody>
          <a:bodyPr/>
          <a:lstStyle/>
          <a:p>
            <a:pPr indent="-88886">
              <a:buClr>
                <a:srgbClr val="000000"/>
              </a:buClr>
              <a:buFont typeface="Arial"/>
              <a:buChar char="●"/>
            </a:pPr>
            <a:endParaRPr lang="en-US" dirty="0" smtClean="0"/>
          </a:p>
          <a:p>
            <a:pPr marL="457125" lvl="1" indent="-88886">
              <a:buClr>
                <a:srgbClr val="000000"/>
              </a:buClr>
              <a:buFont typeface="Courier New"/>
              <a:buChar char="o"/>
            </a:pPr>
            <a:endParaRPr lang="en-US" dirty="0" smtClean="0"/>
          </a:p>
          <a:p>
            <a:pPr marL="914250" lvl="2" indent="-88886">
              <a:buClr>
                <a:srgbClr val="000000"/>
              </a:buClr>
              <a:buFont typeface="Wingdings"/>
              <a:buChar char="§"/>
            </a:pPr>
            <a:endParaRPr lang="en-US" dirty="0" smtClean="0"/>
          </a:p>
          <a:p>
            <a:pPr marL="1371375" lvl="3" indent="-88886">
              <a:buClr>
                <a:srgbClr val="000000"/>
              </a:buClr>
              <a:buFont typeface="Arial"/>
              <a:buChar char="●"/>
            </a:pPr>
            <a:endParaRPr lang="en-US" dirty="0" smtClean="0"/>
          </a:p>
          <a:p>
            <a:pPr marL="1828500" lvl="4" indent="-88886">
              <a:buClr>
                <a:srgbClr val="000000"/>
              </a:buClr>
              <a:buFont typeface="Courier New"/>
              <a:buChar char="o"/>
            </a:pPr>
            <a:endParaRPr lang="en-US" dirty="0" smtClean="0"/>
          </a:p>
          <a:p>
            <a:pPr marL="2285625" lvl="5" indent="-88886">
              <a:buClr>
                <a:srgbClr val="000000"/>
              </a:buClr>
              <a:buFont typeface="Wingdings"/>
              <a:buChar char="§"/>
            </a:pPr>
            <a:endParaRPr lang="en-US" dirty="0" smtClean="0"/>
          </a:p>
          <a:p>
            <a:pPr marL="2742750" lvl="6" indent="-88886">
              <a:buClr>
                <a:srgbClr val="000000"/>
              </a:buClr>
              <a:buFont typeface="Arial"/>
              <a:buChar char="●"/>
            </a:pPr>
            <a:endParaRPr lang="en-US" dirty="0" smtClean="0"/>
          </a:p>
          <a:p>
            <a:pPr marL="3199875" lvl="7" indent="-88886">
              <a:buClr>
                <a:srgbClr val="000000"/>
              </a:buClr>
              <a:buFont typeface="Courier New"/>
              <a:buChar char="o"/>
            </a:pPr>
            <a:endParaRPr lang="en-US" dirty="0" smtClean="0"/>
          </a:p>
          <a:p>
            <a:pPr marL="3657000" lvl="8" indent="-88886">
              <a:buClr>
                <a:srgbClr val="000000"/>
              </a:buClr>
              <a:buFont typeface="Wingdings"/>
              <a:buChar char="§"/>
            </a:pPr>
            <a:endParaRPr lang="en-US" dirty="0"/>
          </a:p>
        </p:txBody>
      </p:sp>
    </p:spTree>
    <p:extLst>
      <p:ext uri="{BB962C8B-B14F-4D97-AF65-F5344CB8AC3E}">
        <p14:creationId xmlns:p14="http://schemas.microsoft.com/office/powerpoint/2010/main" val="178000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t>2</a:t>
            </a:fld>
            <a:endParaRPr lang="en-US" dirty="0"/>
          </a:p>
        </p:txBody>
      </p:sp>
    </p:spTree>
    <p:extLst>
      <p:ext uri="{BB962C8B-B14F-4D97-AF65-F5344CB8AC3E}">
        <p14:creationId xmlns:p14="http://schemas.microsoft.com/office/powerpoint/2010/main" val="3918519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allow the audience to respond to this question in the chat box. </a:t>
            </a: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30</a:t>
            </a:fld>
            <a:endParaRPr lang="en-US"/>
          </a:p>
        </p:txBody>
      </p:sp>
    </p:spTree>
    <p:extLst>
      <p:ext uri="{BB962C8B-B14F-4D97-AF65-F5344CB8AC3E}">
        <p14:creationId xmlns:p14="http://schemas.microsoft.com/office/powerpoint/2010/main" val="124160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B20CD198-64F7-4758-837F-AC6420748C93}"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9699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D198-64F7-4758-837F-AC6420748C93}"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69868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D198-64F7-4758-837F-AC6420748C9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96445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D198-64F7-4758-837F-AC6420748C93}"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622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D198-64F7-4758-837F-AC6420748C93}" type="slidenum">
              <a:rPr lang="en-US" smtClean="0"/>
              <a:t>11</a:t>
            </a:fld>
            <a:endParaRPr lang="en-US"/>
          </a:p>
        </p:txBody>
      </p:sp>
    </p:spTree>
    <p:extLst>
      <p:ext uri="{BB962C8B-B14F-4D97-AF65-F5344CB8AC3E}">
        <p14:creationId xmlns:p14="http://schemas.microsoft.com/office/powerpoint/2010/main" val="287986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smtClean="0"/>
              <a:t>In partnership with Education and HHS, DOL will seek to offer technical assistance supporting state implementation of the Workforce Innovation and Opportunity Act (WIOA) customized for rural areas. Areas of technical assistance may include program integration with TANF and other community services, and expanding the use of technology and distance learning to deliver services and training. </a:t>
            </a:r>
          </a:p>
          <a:p>
            <a:endParaRPr lang="en-US" dirty="0"/>
          </a:p>
        </p:txBody>
      </p:sp>
      <p:sp>
        <p:nvSpPr>
          <p:cNvPr id="4" name="Slide Number Placeholder 3"/>
          <p:cNvSpPr>
            <a:spLocks noGrp="1"/>
          </p:cNvSpPr>
          <p:nvPr>
            <p:ph type="sldNum" idx="10"/>
          </p:nvPr>
        </p:nvSpPr>
        <p:spPr/>
        <p:txBody>
          <a:bodyPr/>
          <a:lstStyle/>
          <a:p>
            <a:pPr indent="-90349">
              <a:buClr>
                <a:srgbClr val="000000"/>
              </a:buClr>
              <a:buFont typeface="Arial"/>
              <a:buChar char="●"/>
            </a:pPr>
            <a:endParaRPr lang="en-US" smtClean="0"/>
          </a:p>
          <a:p>
            <a:pPr marL="464652" lvl="1" indent="-90349">
              <a:buClr>
                <a:srgbClr val="000000"/>
              </a:buClr>
              <a:buFont typeface="Courier New"/>
              <a:buChar char="o"/>
            </a:pPr>
            <a:endParaRPr lang="en-US" smtClean="0"/>
          </a:p>
          <a:p>
            <a:pPr marL="929305" lvl="2" indent="-90349">
              <a:buClr>
                <a:srgbClr val="000000"/>
              </a:buClr>
              <a:buFont typeface="Wingdings"/>
              <a:buChar char="§"/>
            </a:pPr>
            <a:endParaRPr lang="en-US" smtClean="0"/>
          </a:p>
          <a:p>
            <a:pPr marL="1393957" lvl="3" indent="-90349">
              <a:buClr>
                <a:srgbClr val="000000"/>
              </a:buClr>
              <a:buFont typeface="Arial"/>
              <a:buChar char="●"/>
            </a:pPr>
            <a:endParaRPr lang="en-US" smtClean="0"/>
          </a:p>
          <a:p>
            <a:pPr marL="1858609" lvl="4" indent="-90349">
              <a:buClr>
                <a:srgbClr val="000000"/>
              </a:buClr>
              <a:buFont typeface="Courier New"/>
              <a:buChar char="o"/>
            </a:pPr>
            <a:endParaRPr lang="en-US" smtClean="0"/>
          </a:p>
          <a:p>
            <a:pPr marL="2323262" lvl="5" indent="-90349">
              <a:buClr>
                <a:srgbClr val="000000"/>
              </a:buClr>
              <a:buFont typeface="Wingdings"/>
              <a:buChar char="§"/>
            </a:pPr>
            <a:endParaRPr lang="en-US" smtClean="0"/>
          </a:p>
          <a:p>
            <a:pPr marL="2787914" lvl="6" indent="-90349">
              <a:buClr>
                <a:srgbClr val="000000"/>
              </a:buClr>
              <a:buFont typeface="Arial"/>
              <a:buChar char="●"/>
            </a:pPr>
            <a:endParaRPr lang="en-US" smtClean="0"/>
          </a:p>
          <a:p>
            <a:pPr marL="3252567" lvl="7" indent="-90349">
              <a:buClr>
                <a:srgbClr val="000000"/>
              </a:buClr>
              <a:buFont typeface="Courier New"/>
              <a:buChar char="o"/>
            </a:pPr>
            <a:endParaRPr lang="en-US" smtClean="0"/>
          </a:p>
          <a:p>
            <a:pPr marL="3717219" lvl="8" indent="-90349">
              <a:buClr>
                <a:srgbClr val="000000"/>
              </a:buClr>
              <a:buFont typeface="Wingdings"/>
              <a:buChar char="§"/>
            </a:pPr>
            <a:endParaRPr lang="en-US" dirty="0"/>
          </a:p>
        </p:txBody>
      </p:sp>
    </p:spTree>
    <p:extLst>
      <p:ext uri="{BB962C8B-B14F-4D97-AF65-F5344CB8AC3E}">
        <p14:creationId xmlns:p14="http://schemas.microsoft.com/office/powerpoint/2010/main" val="61731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A0947-5652-4B8F-AD60-A6622116C964}" type="slidenum">
              <a:rPr lang="en-US" smtClean="0"/>
              <a:t>15</a:t>
            </a:fld>
            <a:endParaRPr lang="en-US" dirty="0"/>
          </a:p>
        </p:txBody>
      </p:sp>
    </p:spTree>
    <p:extLst>
      <p:ext uri="{BB962C8B-B14F-4D97-AF65-F5344CB8AC3E}">
        <p14:creationId xmlns:p14="http://schemas.microsoft.com/office/powerpoint/2010/main" val="317221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custDataLst>
              <p:tags r:id="rId1"/>
            </p:custDataLst>
          </p:nvPr>
        </p:nvSpPr>
        <p:spPr>
          <a:xfrm>
            <a:off x="304800" y="76200"/>
            <a:ext cx="6324600" cy="1341437"/>
          </a:xfrm>
          <a:prstGeom prst="rect">
            <a:avLst/>
          </a:prstGeom>
          <a:noFill/>
          <a:ln>
            <a:noFill/>
          </a:ln>
        </p:spPr>
        <p:txBody>
          <a:bodyPr lIns="91425" tIns="91425" rIns="91425" bIns="91425" anchor="ctr" anchorCtr="0">
            <a:normAutofit/>
          </a:bodyPr>
          <a:lstStyle>
            <a:lvl1pPr algn="l" rtl="0">
              <a:spcBef>
                <a:spcPts val="0"/>
              </a:spcBef>
              <a:buClr>
                <a:schemeClr val="accent1"/>
              </a:buClr>
              <a:buFont typeface="Arial"/>
              <a:buNone/>
              <a:defRPr sz="3200" b="1">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0" name="Shape 30"/>
          <p:cNvSpPr txBox="1">
            <a:spLocks noGrp="1"/>
          </p:cNvSpPr>
          <p:nvPr>
            <p:ph type="body" idx="1"/>
            <p:custDataLst>
              <p:tags r:id="rId2"/>
            </p:custDataLst>
          </p:nvPr>
        </p:nvSpPr>
        <p:spPr>
          <a:xfrm>
            <a:off x="304800" y="1600200"/>
            <a:ext cx="8458200" cy="4267199"/>
          </a:xfrm>
          <a:prstGeom prst="rect">
            <a:avLst/>
          </a:prstGeom>
          <a:noFill/>
          <a:ln>
            <a:noFill/>
          </a:ln>
        </p:spPr>
        <p:txBody>
          <a:bodyPr lIns="91425" tIns="91425" rIns="91425" bIns="91425" anchor="t" anchorCtr="0"/>
          <a:lstStyle>
            <a:lvl1pPr marL="342900" indent="-200660" algn="l" rtl="0">
              <a:spcBef>
                <a:spcPts val="0"/>
              </a:spcBef>
              <a:spcAft>
                <a:spcPts val="600"/>
              </a:spcAft>
              <a:buClr>
                <a:schemeClr val="accent1"/>
              </a:buClr>
              <a:buFont typeface="Symbol" panose="05050102010706020507" pitchFamily="18" charset="2"/>
              <a:buChar char=""/>
              <a:defRPr/>
            </a:lvl1pPr>
            <a:lvl2pPr marL="742950" indent="-158750" algn="l" rtl="0">
              <a:spcBef>
                <a:spcPts val="0"/>
              </a:spcBef>
              <a:spcAft>
                <a:spcPts val="600"/>
              </a:spcAft>
              <a:buClr>
                <a:srgbClr val="FF0000"/>
              </a:buClr>
              <a:buFont typeface="Noto Symbol"/>
              <a:buChar char="▪"/>
              <a:defRPr/>
            </a:lvl2pPr>
            <a:lvl3pPr marL="1143000" indent="-116839" algn="l" rtl="0">
              <a:spcBef>
                <a:spcPts val="0"/>
              </a:spcBef>
              <a:spcAft>
                <a:spcPts val="600"/>
              </a:spcAft>
              <a:buClr>
                <a:srgbClr val="538CD5"/>
              </a:buClr>
              <a:buFont typeface="Noto Symbol"/>
              <a:buChar char="▪"/>
              <a:defRPr/>
            </a:lvl3pPr>
            <a:lvl4pPr marL="1600200" indent="-107950" algn="l" rtl="0">
              <a:spcBef>
                <a:spcPts val="0"/>
              </a:spcBef>
              <a:spcAft>
                <a:spcPts val="600"/>
              </a:spcAft>
              <a:buClr>
                <a:schemeClr val="dk1"/>
              </a:buClr>
              <a:buFont typeface="Arial"/>
              <a:buChar char="–"/>
              <a:defRPr/>
            </a:lvl4pPr>
            <a:lvl5pPr marL="2057400" indent="-133350" algn="l" rtl="0">
              <a:spcBef>
                <a:spcPts val="0"/>
              </a:spcBef>
              <a:spcAft>
                <a:spcPts val="60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dirty="0"/>
          </a:p>
        </p:txBody>
      </p:sp>
      <p:sp>
        <p:nvSpPr>
          <p:cNvPr id="31" name="Shape 31"/>
          <p:cNvSpPr txBox="1">
            <a:spLocks noGrp="1"/>
          </p:cNvSpPr>
          <p:nvPr>
            <p:ph type="dt" idx="10"/>
            <p:custDataLst>
              <p:tags r:id="rId3"/>
            </p:custDataLst>
          </p:nvPr>
        </p:nvSpPr>
        <p:spPr>
          <a:xfrm>
            <a:off x="304800" y="6492875"/>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2" name="Shape 32"/>
          <p:cNvSpPr txBox="1">
            <a:spLocks noGrp="1"/>
          </p:cNvSpPr>
          <p:nvPr>
            <p:ph type="ftr" idx="11"/>
            <p:custDataLst>
              <p:tags r:id="rId4"/>
            </p:custDataLst>
          </p:nvPr>
        </p:nvSpPr>
        <p:spPr>
          <a:xfrm>
            <a:off x="3124200" y="6492875"/>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3" name="Shape 33"/>
          <p:cNvSpPr txBox="1">
            <a:spLocks noGrp="1"/>
          </p:cNvSpPr>
          <p:nvPr>
            <p:ph type="sldNum" idx="12"/>
            <p:custDataLst>
              <p:tags r:id="rId5"/>
            </p:custDataLst>
          </p:nvPr>
        </p:nvSpPr>
        <p:spPr>
          <a:xfrm>
            <a:off x="6705600" y="6492875"/>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0" y="76200"/>
            <a:ext cx="8458200" cy="134143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304800" y="1600200"/>
            <a:ext cx="4040187" cy="63976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2" name="Shape 52"/>
          <p:cNvSpPr txBox="1">
            <a:spLocks noGrp="1"/>
          </p:cNvSpPr>
          <p:nvPr>
            <p:ph type="body" idx="2"/>
          </p:nvPr>
        </p:nvSpPr>
        <p:spPr>
          <a:xfrm>
            <a:off x="304800" y="2373311"/>
            <a:ext cx="4040187" cy="357028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3"/>
          </p:nvPr>
        </p:nvSpPr>
        <p:spPr>
          <a:xfrm>
            <a:off x="4721225" y="1600200"/>
            <a:ext cx="4041774" cy="63976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4" name="Shape 54"/>
          <p:cNvSpPr txBox="1">
            <a:spLocks noGrp="1"/>
          </p:cNvSpPr>
          <p:nvPr>
            <p:ph type="body" idx="4"/>
          </p:nvPr>
        </p:nvSpPr>
        <p:spPr>
          <a:xfrm>
            <a:off x="4721225" y="2373311"/>
            <a:ext cx="4041774" cy="357028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304800" y="6492875"/>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6" name="Shape 56"/>
          <p:cNvSpPr txBox="1">
            <a:spLocks noGrp="1"/>
          </p:cNvSpPr>
          <p:nvPr>
            <p:ph type="ftr" idx="11"/>
          </p:nvPr>
        </p:nvSpPr>
        <p:spPr>
          <a:xfrm>
            <a:off x="3124200" y="6492875"/>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7" name="Shape 57"/>
          <p:cNvSpPr txBox="1">
            <a:spLocks noGrp="1"/>
          </p:cNvSpPr>
          <p:nvPr>
            <p:ph type="sldNum" idx="12"/>
          </p:nvPr>
        </p:nvSpPr>
        <p:spPr>
          <a:xfrm>
            <a:off x="6705600" y="6492875"/>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76200"/>
            <a:ext cx="8458200" cy="1341437"/>
          </a:xfrm>
          <a:prstGeom prst="rect">
            <a:avLst/>
          </a:prstGeom>
          <a:noFill/>
          <a:ln>
            <a:noFill/>
          </a:ln>
        </p:spPr>
        <p:txBody>
          <a:bodyPr lIns="91425" tIns="91425" rIns="91425" bIns="91425" anchor="ctr" anchorCtr="0"/>
          <a:lstStyle>
            <a:lvl1pPr algn="l" rtl="0">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400299" y="-495299"/>
            <a:ext cx="4267199" cy="8458200"/>
          </a:xfrm>
          <a:prstGeom prst="rect">
            <a:avLst/>
          </a:prstGeom>
          <a:noFill/>
          <a:ln>
            <a:noFill/>
          </a:ln>
        </p:spPr>
        <p:txBody>
          <a:bodyPr lIns="91425" tIns="91425" rIns="91425" bIns="91425" anchor="t" anchorCtr="0"/>
          <a:lstStyle>
            <a:lvl1pPr marL="342900" indent="-200660" algn="l" rtl="0">
              <a:spcBef>
                <a:spcPts val="0"/>
              </a:spcBef>
              <a:spcAft>
                <a:spcPts val="600"/>
              </a:spcAft>
              <a:buClr>
                <a:srgbClr val="A5A5A5"/>
              </a:buClr>
              <a:buFont typeface="Noto Symbol"/>
              <a:buChar char="▪"/>
              <a:defRPr/>
            </a:lvl1pPr>
            <a:lvl2pPr marL="742950" indent="-158750" algn="l" rtl="0">
              <a:spcBef>
                <a:spcPts val="0"/>
              </a:spcBef>
              <a:spcAft>
                <a:spcPts val="600"/>
              </a:spcAft>
              <a:buClr>
                <a:srgbClr val="FF0000"/>
              </a:buClr>
              <a:buFont typeface="Noto Symbol"/>
              <a:buChar char="▪"/>
              <a:defRPr/>
            </a:lvl2pPr>
            <a:lvl3pPr marL="1143000" indent="-116839" algn="l" rtl="0">
              <a:spcBef>
                <a:spcPts val="0"/>
              </a:spcBef>
              <a:spcAft>
                <a:spcPts val="600"/>
              </a:spcAft>
              <a:buClr>
                <a:srgbClr val="538CD5"/>
              </a:buClr>
              <a:buFont typeface="Noto Symbol"/>
              <a:buChar char="▪"/>
              <a:defRPr/>
            </a:lvl3pPr>
            <a:lvl4pPr marL="1600200" indent="-107950" algn="l" rtl="0">
              <a:spcBef>
                <a:spcPts val="0"/>
              </a:spcBef>
              <a:spcAft>
                <a:spcPts val="600"/>
              </a:spcAft>
              <a:buClr>
                <a:schemeClr val="dk1"/>
              </a:buClr>
              <a:buFont typeface="Arial"/>
              <a:buChar char="–"/>
              <a:defRPr/>
            </a:lvl4pPr>
            <a:lvl5pPr marL="2057400" indent="-133350" algn="l" rtl="0">
              <a:spcBef>
                <a:spcPts val="0"/>
              </a:spcBef>
              <a:spcAft>
                <a:spcPts val="60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dirty="0"/>
          </a:p>
        </p:txBody>
      </p:sp>
      <p:sp>
        <p:nvSpPr>
          <p:cNvPr id="70" name="Shape 70"/>
          <p:cNvSpPr txBox="1">
            <a:spLocks noGrp="1"/>
          </p:cNvSpPr>
          <p:nvPr>
            <p:ph type="dt" idx="10"/>
          </p:nvPr>
        </p:nvSpPr>
        <p:spPr>
          <a:xfrm>
            <a:off x="304800" y="6492875"/>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1" name="Shape 71"/>
          <p:cNvSpPr txBox="1">
            <a:spLocks noGrp="1"/>
          </p:cNvSpPr>
          <p:nvPr>
            <p:ph type="ftr" idx="11"/>
          </p:nvPr>
        </p:nvSpPr>
        <p:spPr>
          <a:xfrm>
            <a:off x="3124200" y="6492875"/>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2" name="Shape 72"/>
          <p:cNvSpPr txBox="1">
            <a:spLocks noGrp="1"/>
          </p:cNvSpPr>
          <p:nvPr>
            <p:ph type="sldNum" idx="12"/>
          </p:nvPr>
        </p:nvSpPr>
        <p:spPr>
          <a:xfrm>
            <a:off x="6705600" y="6492875"/>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0EEAC-FC41-4471-BCE5-7EEE1C9A261B}" type="datetime1">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C226-CBCB-46AE-BA68-5D9CFE2B89FC}" type="slidenum">
              <a:rPr lang="en-US" smtClean="0"/>
              <a:t>‹#›</a:t>
            </a:fld>
            <a:endParaRPr lang="en-US"/>
          </a:p>
        </p:txBody>
      </p:sp>
    </p:spTree>
    <p:extLst>
      <p:ext uri="{BB962C8B-B14F-4D97-AF65-F5344CB8AC3E}">
        <p14:creationId xmlns:p14="http://schemas.microsoft.com/office/powerpoint/2010/main" val="20138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FC86D-3F5C-4247-B3C2-4897F85B29AE}" type="datetime1">
              <a:rPr lang="en-US" smtClean="0">
                <a:solidFill>
                  <a:prstClr val="black">
                    <a:tint val="75000"/>
                  </a:prstClr>
                </a:solidFill>
              </a:rPr>
              <a:pPr/>
              <a:t>9/30/2015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0FC226-CBCB-46AE-BA68-5D9CFE2B89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0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tags" Target="../tags/tag4.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cxnSp>
        <p:nvCxnSpPr>
          <p:cNvPr id="9" name="Shape 9"/>
          <p:cNvCxnSpPr/>
          <p:nvPr userDrawn="1"/>
        </p:nvCxnSpPr>
        <p:spPr>
          <a:xfrm>
            <a:off x="0" y="1447800"/>
            <a:ext cx="9144000" cy="0"/>
          </a:xfrm>
          <a:prstGeom prst="straightConnector1">
            <a:avLst/>
          </a:prstGeom>
          <a:noFill/>
          <a:ln w="9525" cap="flat">
            <a:solidFill>
              <a:schemeClr val="dk1"/>
            </a:solidFill>
            <a:prstDash val="solid"/>
            <a:round/>
            <a:headEnd type="none" w="med" len="med"/>
            <a:tailEnd type="none" w="med" len="med"/>
          </a:ln>
        </p:spPr>
      </p:cxnSp>
      <p:sp>
        <p:nvSpPr>
          <p:cNvPr id="10" name="Shape 10"/>
          <p:cNvSpPr/>
          <p:nvPr>
            <p:custDataLst>
              <p:tags r:id="rId8"/>
            </p:custDataLst>
          </p:nvPr>
        </p:nvSpPr>
        <p:spPr>
          <a:xfrm>
            <a:off x="0" y="0"/>
            <a:ext cx="9144000" cy="1447800"/>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1" name="Shape 11"/>
          <p:cNvSpPr txBox="1">
            <a:spLocks noGrp="1"/>
          </p:cNvSpPr>
          <p:nvPr>
            <p:ph type="title"/>
            <p:custDataLst>
              <p:tags r:id="rId9"/>
            </p:custDataLst>
          </p:nvPr>
        </p:nvSpPr>
        <p:spPr>
          <a:xfrm>
            <a:off x="304800" y="76200"/>
            <a:ext cx="8458200" cy="1341437"/>
          </a:xfrm>
          <a:prstGeom prst="rect">
            <a:avLst/>
          </a:prstGeom>
          <a:noFill/>
          <a:ln>
            <a:noFill/>
          </a:ln>
        </p:spPr>
        <p:txBody>
          <a:bodyPr lIns="91425" tIns="91425" rIns="91425" bIns="91425" anchor="ctr" anchorCtr="0"/>
          <a:lstStyle>
            <a:lvl1pPr marL="0" marR="0" indent="0" algn="l" rtl="0">
              <a:spcBef>
                <a:spcPts val="0"/>
              </a:spcBef>
              <a:buClr>
                <a:schemeClr val="accen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custDataLst>
              <p:tags r:id="rId10"/>
            </p:custDataLst>
          </p:nvPr>
        </p:nvSpPr>
        <p:spPr>
          <a:xfrm>
            <a:off x="304800" y="1600200"/>
            <a:ext cx="8458200" cy="4267199"/>
          </a:xfrm>
          <a:prstGeom prst="rect">
            <a:avLst/>
          </a:prstGeom>
          <a:noFill/>
          <a:ln>
            <a:noFill/>
          </a:ln>
        </p:spPr>
        <p:txBody>
          <a:bodyPr lIns="91425" tIns="91425" rIns="91425" bIns="91425" anchor="t" anchorCtr="0"/>
          <a:lstStyle>
            <a:lvl1pPr marL="342900" marR="0" indent="-200660" algn="l" rtl="0">
              <a:spcBef>
                <a:spcPts val="0"/>
              </a:spcBef>
              <a:spcAft>
                <a:spcPts val="600"/>
              </a:spcAft>
              <a:buClr>
                <a:srgbClr val="A5A5A5"/>
              </a:buClr>
              <a:buFont typeface="Noto Symbol"/>
              <a:buChar char="▪"/>
              <a:defRPr/>
            </a:lvl1pPr>
            <a:lvl2pPr marL="742950" marR="0" indent="-158750" algn="l" rtl="0">
              <a:spcBef>
                <a:spcPts val="0"/>
              </a:spcBef>
              <a:spcAft>
                <a:spcPts val="600"/>
              </a:spcAft>
              <a:buClr>
                <a:srgbClr val="FF0000"/>
              </a:buClr>
              <a:buFont typeface="Noto Symbol"/>
              <a:buChar char="▪"/>
              <a:defRPr/>
            </a:lvl2pPr>
            <a:lvl3pPr marL="1143000" marR="0" indent="-116839" algn="l" rtl="0">
              <a:spcBef>
                <a:spcPts val="0"/>
              </a:spcBef>
              <a:spcAft>
                <a:spcPts val="600"/>
              </a:spcAft>
              <a:buClr>
                <a:srgbClr val="538CD5"/>
              </a:buClr>
              <a:buFont typeface="Noto Symbol"/>
              <a:buChar char="▪"/>
              <a:defRPr/>
            </a:lvl3pPr>
            <a:lvl4pPr marL="1600200" marR="0" indent="-107950" algn="l" rtl="0">
              <a:spcBef>
                <a:spcPts val="0"/>
              </a:spcBef>
              <a:spcAft>
                <a:spcPts val="600"/>
              </a:spcAft>
              <a:buClr>
                <a:schemeClr val="dk1"/>
              </a:buClr>
              <a:buFont typeface="Arial"/>
              <a:buChar char="–"/>
              <a:defRPr/>
            </a:lvl4pPr>
            <a:lvl5pPr marL="2057400" marR="0" indent="-133350" algn="l" rtl="0">
              <a:spcBef>
                <a:spcPts val="0"/>
              </a:spcBef>
              <a:spcAft>
                <a:spcPts val="60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dirty="0"/>
          </a:p>
        </p:txBody>
      </p:sp>
      <p:sp>
        <p:nvSpPr>
          <p:cNvPr id="13" name="Shape 13"/>
          <p:cNvSpPr txBox="1">
            <a:spLocks noGrp="1"/>
          </p:cNvSpPr>
          <p:nvPr>
            <p:ph type="dt" idx="10"/>
            <p:custDataLst>
              <p:tags r:id="rId11"/>
            </p:custDataLst>
          </p:nvPr>
        </p:nvSpPr>
        <p:spPr>
          <a:xfrm>
            <a:off x="304800" y="6492875"/>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4" name="Shape 14"/>
          <p:cNvSpPr txBox="1">
            <a:spLocks noGrp="1"/>
          </p:cNvSpPr>
          <p:nvPr>
            <p:ph type="ftr" idx="11"/>
            <p:custDataLst>
              <p:tags r:id="rId12"/>
            </p:custDataLst>
          </p:nvPr>
        </p:nvSpPr>
        <p:spPr>
          <a:xfrm>
            <a:off x="3124200" y="6492875"/>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custDataLst>
              <p:tags r:id="rId13"/>
            </p:custDataLst>
          </p:nvPr>
        </p:nvSpPr>
        <p:spPr>
          <a:xfrm>
            <a:off x="6705600" y="6492875"/>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pic>
        <p:nvPicPr>
          <p:cNvPr id="16" name="Shape 16"/>
          <p:cNvPicPr preferRelativeResize="0"/>
          <p:nvPr/>
        </p:nvPicPr>
        <p:blipFill rotWithShape="1">
          <a:blip r:embed="rId14">
            <a:alphaModFix/>
          </a:blip>
          <a:srcRect/>
          <a:stretch/>
        </p:blipFill>
        <p:spPr>
          <a:xfrm>
            <a:off x="3200400" y="6093160"/>
            <a:ext cx="5714999" cy="413360"/>
          </a:xfrm>
          <a:prstGeom prst="rect">
            <a:avLst/>
          </a:prstGeom>
          <a:noFill/>
          <a:ln>
            <a:noFill/>
          </a:ln>
        </p:spPr>
      </p:pic>
      <p:pic>
        <p:nvPicPr>
          <p:cNvPr id="17" name="Shape 17"/>
          <p:cNvPicPr preferRelativeResize="0"/>
          <p:nvPr/>
        </p:nvPicPr>
        <p:blipFill rotWithShape="1">
          <a:blip r:embed="rId15">
            <a:alphaModFix/>
          </a:blip>
          <a:srcRect/>
          <a:stretch/>
        </p:blipFill>
        <p:spPr>
          <a:xfrm>
            <a:off x="194441" y="6096000"/>
            <a:ext cx="2853559" cy="455672"/>
          </a:xfrm>
          <a:prstGeom prst="rect">
            <a:avLst/>
          </a:prstGeom>
          <a:noFill/>
          <a:ln>
            <a:noFill/>
          </a:ln>
        </p:spPr>
      </p:pic>
      <p:cxnSp>
        <p:nvCxnSpPr>
          <p:cNvPr id="18" name="Shape 18"/>
          <p:cNvCxnSpPr/>
          <p:nvPr/>
        </p:nvCxnSpPr>
        <p:spPr>
          <a:xfrm>
            <a:off x="0" y="5943600"/>
            <a:ext cx="9144000" cy="0"/>
          </a:xfrm>
          <a:prstGeom prst="straightConnector1">
            <a:avLst/>
          </a:prstGeom>
          <a:noFill/>
          <a:ln w="9525" cap="flat">
            <a:solidFill>
              <a:srgbClr val="C5D8F1"/>
            </a:solidFill>
            <a:prstDash val="solid"/>
            <a:round/>
            <a:headEnd type="none" w="med" len="med"/>
            <a:tailEnd type="none" w="med" len="med"/>
          </a:ln>
        </p:spPr>
      </p:cxnSp>
      <p:pic>
        <p:nvPicPr>
          <p:cNvPr id="19" name="Shape 19"/>
          <p:cNvPicPr preferRelativeResize="0"/>
          <p:nvPr/>
        </p:nvPicPr>
        <p:blipFill rotWithShape="1">
          <a:blip r:embed="rId16">
            <a:alphaModFix/>
          </a:blip>
          <a:srcRect/>
          <a:stretch/>
        </p:blipFill>
        <p:spPr>
          <a:xfrm>
            <a:off x="0" y="637622"/>
            <a:ext cx="9144000" cy="810176"/>
          </a:xfrm>
          <a:prstGeom prst="rect">
            <a:avLst/>
          </a:prstGeom>
          <a:noFill/>
          <a:ln>
            <a:noFill/>
          </a:ln>
        </p:spPr>
      </p:pic>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5072" y="6094472"/>
            <a:ext cx="2852928" cy="457200"/>
          </a:xfrm>
          <a:prstGeom prst="rect">
            <a:avLst/>
          </a:prstGeom>
        </p:spPr>
      </p:pic>
      <p:pic>
        <p:nvPicPr>
          <p:cNvPr id="3" name="Picture 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33554"/>
            <a:ext cx="9143245" cy="804606"/>
          </a:xfrm>
          <a:prstGeom prst="rect">
            <a:avLst/>
          </a:prstGeom>
        </p:spPr>
      </p:pic>
      <p:pic>
        <p:nvPicPr>
          <p:cNvPr id="5" name="Picture 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219105" y="6093160"/>
            <a:ext cx="5711952" cy="408432"/>
          </a:xfrm>
          <a:prstGeom prst="rect">
            <a:avLst/>
          </a:prstGeom>
        </p:spPr>
      </p:pic>
      <p:pic>
        <p:nvPicPr>
          <p:cNvPr id="6" name="Picture 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60" r:id="rId4"/>
    <p:sldLayoutId id="2147483673" r:id="rId5"/>
    <p:sldLayoutId id="2147483674" r:id="rId6"/>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hyperlink" Target="mailto:Troke.Jennifer@dol.gov"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5791200" cy="1470025"/>
          </a:xfrm>
        </p:spPr>
        <p:txBody>
          <a:bodyPr>
            <a:normAutofit/>
          </a:bodyPr>
          <a:lstStyle/>
          <a:p>
            <a:r>
              <a:rPr lang="en-US" sz="4000" dirty="0" smtClean="0"/>
              <a:t>Implementing WIOA in Rural Areas </a:t>
            </a:r>
            <a:endParaRPr lang="en-US" dirty="0"/>
          </a:p>
        </p:txBody>
      </p:sp>
      <p:sp>
        <p:nvSpPr>
          <p:cNvPr id="3" name="Subtitle 2"/>
          <p:cNvSpPr>
            <a:spLocks noGrp="1"/>
          </p:cNvSpPr>
          <p:nvPr>
            <p:ph type="subTitle" idx="1"/>
          </p:nvPr>
        </p:nvSpPr>
        <p:spPr>
          <a:xfrm>
            <a:off x="914400" y="3467099"/>
            <a:ext cx="7162800" cy="1104901"/>
          </a:xfrm>
        </p:spPr>
        <p:txBody>
          <a:bodyPr tIns="365760">
            <a:noAutofit/>
          </a:bodyPr>
          <a:lstStyle/>
          <a:p>
            <a:r>
              <a:rPr lang="en-US" sz="3600" dirty="0" smtClean="0"/>
              <a:t>Enough is Known for Action</a:t>
            </a:r>
          </a:p>
          <a:p>
            <a:r>
              <a:rPr lang="en-US" i="1" dirty="0" smtClean="0">
                <a:solidFill>
                  <a:schemeClr val="tx1">
                    <a:lumMod val="50000"/>
                    <a:lumOff val="50000"/>
                  </a:schemeClr>
                </a:solidFill>
              </a:rPr>
              <a:t>Webinar Series </a:t>
            </a:r>
          </a:p>
          <a:p>
            <a:endParaRPr lang="en-US" dirty="0"/>
          </a:p>
        </p:txBody>
      </p:sp>
      <p:sp>
        <p:nvSpPr>
          <p:cNvPr id="4" name="Subtitle 2"/>
          <p:cNvSpPr txBox="1">
            <a:spLocks/>
          </p:cNvSpPr>
          <p:nvPr/>
        </p:nvSpPr>
        <p:spPr>
          <a:xfrm>
            <a:off x="304800" y="4572000"/>
            <a:ext cx="7162800" cy="1295400"/>
          </a:xfrm>
          <a:prstGeom prst="rect">
            <a:avLst/>
          </a:prstGeom>
        </p:spPr>
        <p:txBody>
          <a:bodyPr vert="horz" lIns="0" tIns="365760" rIns="0" bIns="91440" rtlCol="0" anchor="ctr">
            <a:noAutofit/>
          </a:bodyPr>
          <a:lstStyle>
            <a:lvl1pPr marL="0" indent="0" algn="l" defTabSz="914400" rtl="0" eaLnBrk="1" latinLnBrk="0" hangingPunct="1">
              <a:lnSpc>
                <a:spcPct val="90000"/>
              </a:lnSpc>
              <a:spcBef>
                <a:spcPts val="0"/>
              </a:spcBef>
              <a:buClr>
                <a:schemeClr val="accent1"/>
              </a:buClr>
              <a:buFont typeface="Symbol" panose="05050102010706020507" pitchFamily="18" charset="2"/>
              <a:buNone/>
              <a:defRPr sz="2800" kern="1200">
                <a:solidFill>
                  <a:schemeClr val="accent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1200"/>
              </a:spcBef>
              <a:buClr>
                <a:schemeClr val="accent1"/>
              </a:buClr>
              <a:buFont typeface="Courier New" panose="02070309020205020404" pitchFamily="49" charset="0"/>
              <a:buNone/>
              <a:defRPr sz="2000" b="0" i="0" u="none"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1200"/>
              </a:spcBef>
              <a:buClr>
                <a:schemeClr val="accent1"/>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1200"/>
              </a:spcBef>
              <a:buClr>
                <a:srgbClr val="C00000"/>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1200"/>
              </a:spcBef>
              <a:buClr>
                <a:schemeClr val="tx1">
                  <a:lumMod val="50000"/>
                  <a:lumOff val="50000"/>
                </a:schemeClr>
              </a:buClr>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solidFill>
                  <a:schemeClr val="accent2"/>
                </a:solidFill>
              </a:rPr>
              <a:t>September 30, 2015</a:t>
            </a:r>
          </a:p>
          <a:p>
            <a:r>
              <a:rPr lang="en-US" sz="2000" dirty="0" smtClean="0">
                <a:solidFill>
                  <a:schemeClr val="accent2"/>
                </a:solidFill>
              </a:rPr>
              <a:t>11am Pacific/2 pm Eastern </a:t>
            </a:r>
          </a:p>
        </p:txBody>
      </p:sp>
      <p:pic>
        <p:nvPicPr>
          <p:cNvPr id="1026" name="Picture 2" descr="Image result for rura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16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7010401" y="6492875"/>
            <a:ext cx="2133600" cy="365125"/>
          </a:xfrm>
          <a:prstGeom prst="rect">
            <a:avLst/>
          </a:prstGeom>
        </p:spPr>
        <p:txBody>
          <a:bodyPr vert="horz" lIns="91440" tIns="45720" rIns="91440" bIns="45720" rtlCol="0" anchor="ctr" anchorCtr="0"/>
          <a:lstStyle>
            <a:defPPr>
              <a:defRPr lang="en-US"/>
            </a:defPPr>
            <a:lvl1pPr algn="r"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81CCB88-2C92-4A81-B733-C2EA371E69E6}" type="slidenum">
              <a:rPr lang="en-US" smtClean="0">
                <a:solidFill>
                  <a:prstClr val="black">
                    <a:tint val="75000"/>
                  </a:prstClr>
                </a:solidFill>
                <a:latin typeface="Calibri"/>
              </a:rPr>
              <a:pPr>
                <a:defRPr/>
              </a:pPr>
              <a:t>10</a:t>
            </a:fld>
            <a:endParaRPr lang="en-US" dirty="0">
              <a:solidFill>
                <a:prstClr val="black">
                  <a:tint val="75000"/>
                </a:prstClr>
              </a:solidFill>
              <a:latin typeface="Calibri"/>
            </a:endParaRPr>
          </a:p>
        </p:txBody>
      </p:sp>
      <p:sp>
        <p:nvSpPr>
          <p:cNvPr id="10" name="TextBox 9"/>
          <p:cNvSpPr txBox="1"/>
          <p:nvPr/>
        </p:nvSpPr>
        <p:spPr>
          <a:xfrm>
            <a:off x="76200" y="5228887"/>
            <a:ext cx="8991600" cy="1200329"/>
          </a:xfrm>
          <a:prstGeom prst="rect">
            <a:avLst/>
          </a:prstGeom>
          <a:solidFill>
            <a:schemeClr val="accent1">
              <a:lumMod val="20000"/>
              <a:lumOff val="80000"/>
            </a:schemeClr>
          </a:solidFill>
          <a:ln w="28575">
            <a:solidFill>
              <a:schemeClr val="tx2"/>
            </a:solidFill>
          </a:ln>
        </p:spPr>
        <p:txBody>
          <a:bodyPr wrap="square" rtlCol="0">
            <a:spAutoFit/>
          </a:bodyPr>
          <a:lstStyle/>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School-aged children in rural areas are less likely to receive an annual preventive medical care visit.</a:t>
            </a:r>
          </a:p>
          <a:p>
            <a:pPr marL="285750" indent="-285750">
              <a:buFont typeface="Arial" panose="020B0604020202020204" pitchFamily="34" charset="0"/>
              <a:buChar char="•"/>
            </a:pPr>
            <a:endParaRPr lang="en-US" sz="4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Children in rural areas are less likely to have access to a park, library, sidewalks, or a community center than children in urban areas. For example, about 75 percent of children in rural areas have access to a park, compared to 87 percent of children in </a:t>
            </a:r>
            <a:r>
              <a:rPr lang="en-US" sz="1600" b="1" i="1" kern="1200" smtClean="0">
                <a:solidFill>
                  <a:prstClr val="black"/>
                </a:solidFill>
                <a:latin typeface="Calibri"/>
                <a:ea typeface="+mn-ea"/>
                <a:cs typeface="+mn-cs"/>
              </a:rPr>
              <a:t>urban areas.</a:t>
            </a:r>
            <a:endParaRPr lang="en-US" sz="16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400" b="1" i="1" kern="1200" dirty="0" smtClean="0">
                <a:solidFill>
                  <a:prstClr val="black"/>
                </a:solidFill>
                <a:latin typeface="Calibri"/>
                <a:ea typeface="+mn-ea"/>
                <a:cs typeface="+mn-cs"/>
              </a:rPr>
              <a:t> </a:t>
            </a:r>
          </a:p>
        </p:txBody>
      </p:sp>
      <p:pic>
        <p:nvPicPr>
          <p:cNvPr id="4" name="Picture 3"/>
          <p:cNvPicPr>
            <a:picLocks noChangeAspect="1"/>
          </p:cNvPicPr>
          <p:nvPr/>
        </p:nvPicPr>
        <p:blipFill>
          <a:blip r:embed="rId3"/>
          <a:stretch>
            <a:fillRect/>
          </a:stretch>
        </p:blipFill>
        <p:spPr>
          <a:xfrm>
            <a:off x="1786041" y="1066800"/>
            <a:ext cx="5496807" cy="4114800"/>
          </a:xfrm>
          <a:prstGeom prst="rect">
            <a:avLst/>
          </a:prstGeom>
        </p:spPr>
      </p:pic>
      <p:sp>
        <p:nvSpPr>
          <p:cNvPr id="7" name="Title 1"/>
          <p:cNvSpPr>
            <a:spLocks noGrp="1"/>
          </p:cNvSpPr>
          <p:nvPr/>
        </p:nvSpPr>
        <p:spPr>
          <a:xfrm>
            <a:off x="61912" y="47625"/>
            <a:ext cx="9144000" cy="914400"/>
          </a:xfrm>
          <a:prstGeom prst="rect">
            <a:avLst/>
          </a:prstGeom>
          <a:solidFill>
            <a:schemeClr val="bg2"/>
          </a:solidFill>
        </p:spPr>
        <p:txBody>
          <a:bodyPr anchor="ctr">
            <a:no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r>
              <a:rPr lang="en-US" sz="2800" b="1" dirty="0">
                <a:solidFill>
                  <a:prstClr val="white"/>
                </a:solidFill>
              </a:rPr>
              <a:t>Children in Rural Areas Are Less Likely to Have Access to Services</a:t>
            </a:r>
          </a:p>
        </p:txBody>
      </p:sp>
    </p:spTree>
    <p:extLst>
      <p:ext uri="{BB962C8B-B14F-4D97-AF65-F5344CB8AC3E}">
        <p14:creationId xmlns:p14="http://schemas.microsoft.com/office/powerpoint/2010/main" val="221522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0" y="0"/>
            <a:ext cx="9144000" cy="914400"/>
          </a:xfrm>
          <a:prstGeom prst="rect">
            <a:avLst/>
          </a:prstGeom>
          <a:solidFill>
            <a:schemeClr val="bg2"/>
          </a:solidFill>
        </p:spPr>
        <p:txBody>
          <a:bodyPr anchor="ctr">
            <a:no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r>
              <a:rPr lang="en-US" sz="2800" b="1" dirty="0" smtClean="0">
                <a:solidFill>
                  <a:schemeClr val="bg1"/>
                </a:solidFill>
              </a:rPr>
              <a:t>Demographic Characteristics Differ in Rural and Urban Areas</a:t>
            </a:r>
            <a:endParaRPr lang="en-US" sz="2800" b="1" dirty="0">
              <a:solidFill>
                <a:schemeClr val="bg1"/>
              </a:solidFill>
            </a:endParaRPr>
          </a:p>
        </p:txBody>
      </p:sp>
      <p:sp>
        <p:nvSpPr>
          <p:cNvPr id="6" name="Slide Number Placeholder 5"/>
          <p:cNvSpPr txBox="1">
            <a:spLocks/>
          </p:cNvSpPr>
          <p:nvPr/>
        </p:nvSpPr>
        <p:spPr>
          <a:xfrm>
            <a:off x="7010401" y="6492875"/>
            <a:ext cx="2133600" cy="365125"/>
          </a:xfrm>
          <a:prstGeom prst="rect">
            <a:avLst/>
          </a:prstGeom>
        </p:spPr>
        <p:txBody>
          <a:bodyPr vert="horz" lIns="91440" tIns="45720" rIns="91440" bIns="45720" rtlCol="0" anchor="ctr" anchorCtr="0"/>
          <a:lstStyle>
            <a:defPPr>
              <a:defRPr lang="en-US"/>
            </a:defPPr>
            <a:lvl1pPr algn="r"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81CCB88-2C92-4A81-B733-C2EA371E69E6}" type="slidenum">
              <a:rPr lang="en-US" smtClean="0">
                <a:latin typeface="+mn-lt"/>
              </a:rPr>
              <a:pPr>
                <a:defRPr/>
              </a:pPr>
              <a:t>11</a:t>
            </a:fld>
            <a:endParaRPr lang="en-US" dirty="0">
              <a:latin typeface="+mn-lt"/>
            </a:endParaRPr>
          </a:p>
        </p:txBody>
      </p:sp>
      <p:sp>
        <p:nvSpPr>
          <p:cNvPr id="5" name="TextBox 4"/>
          <p:cNvSpPr txBox="1"/>
          <p:nvPr/>
        </p:nvSpPr>
        <p:spPr>
          <a:xfrm>
            <a:off x="512736" y="4648200"/>
            <a:ext cx="8382000" cy="1508105"/>
          </a:xfrm>
          <a:prstGeom prst="rect">
            <a:avLst/>
          </a:prstGeom>
          <a:solidFill>
            <a:schemeClr val="accent1">
              <a:lumMod val="20000"/>
              <a:lumOff val="80000"/>
            </a:schemeClr>
          </a:solidFill>
          <a:ln w="28575">
            <a:solidFill>
              <a:schemeClr val="tx2"/>
            </a:solidFill>
          </a:ln>
        </p:spPr>
        <p:txBody>
          <a:bodyPr wrap="square" rtlCol="0">
            <a:spAutoFit/>
          </a:bodyPr>
          <a:lstStyle/>
          <a:p>
            <a:pPr marL="285750" indent="-285750">
              <a:buFont typeface="Arial" panose="020B0604020202020204" pitchFamily="34" charset="0"/>
              <a:buChar char="•"/>
            </a:pPr>
            <a:endParaRPr lang="en-US" sz="400" b="1" i="1" dirty="0" smtClean="0"/>
          </a:p>
          <a:p>
            <a:pPr marL="285750" indent="-285750">
              <a:buFont typeface="Arial" panose="020B0604020202020204" pitchFamily="34" charset="0"/>
              <a:buChar char="•"/>
            </a:pPr>
            <a:r>
              <a:rPr lang="en-US" sz="1600" b="1" i="1" dirty="0" smtClean="0"/>
              <a:t>Adults in rural areas are more likely to have a high school diploma or less; adults in urban areas are more likely to be college graduates. Education has become more important for poverty prevention over time.</a:t>
            </a:r>
          </a:p>
          <a:p>
            <a:endParaRPr lang="en-US" sz="400" b="1" i="1" dirty="0" smtClean="0"/>
          </a:p>
          <a:p>
            <a:pPr marL="285750" indent="-285750">
              <a:buFont typeface="Arial" panose="020B0604020202020204" pitchFamily="34" charset="0"/>
              <a:buChar char="•"/>
            </a:pPr>
            <a:r>
              <a:rPr lang="en-US" sz="1600" b="1" i="1" dirty="0"/>
              <a:t>Workers in rural areas earn less, on average, than their counterparts in urban areas</a:t>
            </a:r>
            <a:endParaRPr lang="en-US" sz="1600" b="1" i="1" dirty="0" smtClean="0"/>
          </a:p>
          <a:p>
            <a:endParaRPr lang="en-US" sz="400" b="1" i="1" dirty="0" smtClean="0"/>
          </a:p>
        </p:txBody>
      </p:sp>
      <p:sp>
        <p:nvSpPr>
          <p:cNvPr id="11" name="TextBox 10"/>
          <p:cNvSpPr txBox="1"/>
          <p:nvPr/>
        </p:nvSpPr>
        <p:spPr>
          <a:xfrm>
            <a:off x="93323" y="6475382"/>
            <a:ext cx="7086600" cy="400110"/>
          </a:xfrm>
          <a:prstGeom prst="rect">
            <a:avLst/>
          </a:prstGeom>
          <a:noFill/>
        </p:spPr>
        <p:txBody>
          <a:bodyPr wrap="square" rtlCol="0">
            <a:spAutoFit/>
          </a:bodyPr>
          <a:lstStyle/>
          <a:p>
            <a:r>
              <a:rPr lang="en-US" sz="1000" dirty="0" smtClean="0"/>
              <a:t>Source: Bureau of Labor Statistics, Current Population Survey, Annual Social and Economic Supplement (2013); CEA calculations.</a:t>
            </a:r>
          </a:p>
          <a:p>
            <a:r>
              <a:rPr lang="en-US" sz="1000" dirty="0" smtClean="0"/>
              <a:t>Note: “Rural” is defined as per OMB throughout.</a:t>
            </a:r>
            <a:endParaRPr lang="en-US" sz="1000" dirty="0"/>
          </a:p>
        </p:txBody>
      </p:sp>
      <p:graphicFrame>
        <p:nvGraphicFramePr>
          <p:cNvPr id="12" name="Chart 11"/>
          <p:cNvGraphicFramePr>
            <a:graphicFrameLocks/>
          </p:cNvGraphicFramePr>
          <p:nvPr>
            <p:extLst>
              <p:ext uri="{D42A27DB-BD31-4B8C-83A1-F6EECF244321}">
                <p14:modId xmlns:p14="http://schemas.microsoft.com/office/powerpoint/2010/main" val="2749604018"/>
              </p:ext>
            </p:extLst>
          </p:nvPr>
        </p:nvGraphicFramePr>
        <p:xfrm>
          <a:off x="0" y="990600"/>
          <a:ext cx="4495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82345421"/>
              </p:ext>
            </p:extLst>
          </p:nvPr>
        </p:nvGraphicFramePr>
        <p:xfrm>
          <a:off x="4421067" y="951914"/>
          <a:ext cx="4570533" cy="3467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213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Place-Based Initiatives</a:t>
            </a:r>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45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205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1"/>
                </a:solidFill>
              </a:rPr>
              <a:t>Two-Generation Continuum</a:t>
            </a:r>
            <a:r>
              <a:rPr lang="en-US" sz="3200" dirty="0" smtClean="0"/>
              <a:t/>
            </a:r>
            <a:br>
              <a:rPr lang="en-US" sz="3200" dirty="0" smtClean="0"/>
            </a:br>
            <a:endParaRPr lang="en-US" sz="3200" dirty="0"/>
          </a:p>
        </p:txBody>
      </p:sp>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8" name="Rectangle 7"/>
          <p:cNvSpPr/>
          <p:nvPr/>
        </p:nvSpPr>
        <p:spPr>
          <a:xfrm>
            <a:off x="1524000" y="4419600"/>
            <a:ext cx="6532120" cy="1200329"/>
          </a:xfrm>
          <a:prstGeom prst="rect">
            <a:avLst/>
          </a:prstGeom>
        </p:spPr>
        <p:txBody>
          <a:bodyPr wrap="square">
            <a:spAutoFit/>
          </a:bodyPr>
          <a:lstStyle/>
          <a:p>
            <a:pPr algn="ctr"/>
            <a:endParaRPr lang="en-US" sz="2400" dirty="0"/>
          </a:p>
          <a:p>
            <a:pPr algn="ctr"/>
            <a:r>
              <a:rPr lang="en-US" sz="2400" i="1" dirty="0">
                <a:solidFill>
                  <a:schemeClr val="accent6">
                    <a:lumMod val="75000"/>
                  </a:schemeClr>
                </a:solidFill>
              </a:rPr>
              <a:t>Target workforce training technical assistance to address rural challenges</a:t>
            </a:r>
            <a:r>
              <a:rPr lang="en-US" sz="2400" dirty="0">
                <a:solidFill>
                  <a:schemeClr val="accent6">
                    <a:lumMod val="75000"/>
                  </a:schemeClr>
                </a:solidFill>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72" y="1566620"/>
            <a:ext cx="8300353" cy="311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874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Rural IMPACT communities</a:t>
            </a:r>
            <a:endParaRPr lang="en-US" sz="3200" dirty="0"/>
          </a:p>
        </p:txBody>
      </p:sp>
      <p:sp>
        <p:nvSpPr>
          <p:cNvPr id="4" name="Text Placeholder 3"/>
          <p:cNvSpPr>
            <a:spLocks noGrp="1"/>
          </p:cNvSpPr>
          <p:nvPr>
            <p:ph type="body" idx="2"/>
          </p:nvPr>
        </p:nvSpPr>
        <p:spPr>
          <a:xfrm>
            <a:off x="228600" y="1752600"/>
            <a:ext cx="4040187" cy="4038599"/>
          </a:xfrm>
        </p:spPr>
        <p:txBody>
          <a:bodyPr/>
          <a:lstStyle/>
          <a:p>
            <a:r>
              <a:rPr lang="en-US" b="1" dirty="0"/>
              <a:t>Berea (KY</a:t>
            </a:r>
            <a:r>
              <a:rPr lang="en-US" dirty="0"/>
              <a:t>), Partners for Education at Berea College (Serving Knox County, KY)</a:t>
            </a:r>
          </a:p>
          <a:p>
            <a:r>
              <a:rPr lang="en-US" b="1" dirty="0"/>
              <a:t>Blanding (UT)</a:t>
            </a:r>
            <a:r>
              <a:rPr lang="en-US" dirty="0"/>
              <a:t>, The San Juan Foundation (Serving San Juan County, UT)</a:t>
            </a:r>
          </a:p>
          <a:p>
            <a:r>
              <a:rPr lang="en-US" b="1" dirty="0"/>
              <a:t>Blytheville (AR</a:t>
            </a:r>
            <a:r>
              <a:rPr lang="en-US" dirty="0"/>
              <a:t>), Mississippi County, Arkansas Economic Opportunity Commission, Inc. (Serving Mississippi County, AR)</a:t>
            </a:r>
          </a:p>
          <a:p>
            <a:r>
              <a:rPr lang="en-US" b="1" dirty="0"/>
              <a:t>Hillsboro (OH)</a:t>
            </a:r>
            <a:r>
              <a:rPr lang="en-US" dirty="0"/>
              <a:t>, Highland County Community Action Organization, Inc. (Serving Highland County, OH)</a:t>
            </a:r>
          </a:p>
          <a:p>
            <a:r>
              <a:rPr lang="en-US" b="1" dirty="0"/>
              <a:t>Hugo (OK)</a:t>
            </a:r>
            <a:r>
              <a:rPr lang="en-US" dirty="0"/>
              <a:t>, Little Dixie Community Action Agency, Inc. (Serving Choctaw, McCurtain and Pushmataha Counties)</a:t>
            </a:r>
          </a:p>
        </p:txBody>
      </p:sp>
      <p:sp>
        <p:nvSpPr>
          <p:cNvPr id="6" name="Text Placeholder 5"/>
          <p:cNvSpPr>
            <a:spLocks noGrp="1"/>
          </p:cNvSpPr>
          <p:nvPr>
            <p:ph type="body" idx="4"/>
          </p:nvPr>
        </p:nvSpPr>
        <p:spPr>
          <a:xfrm>
            <a:off x="4721225" y="1752600"/>
            <a:ext cx="4041774" cy="4190999"/>
          </a:xfrm>
        </p:spPr>
        <p:txBody>
          <a:bodyPr/>
          <a:lstStyle/>
          <a:p>
            <a:r>
              <a:rPr lang="en-US" b="1" dirty="0"/>
              <a:t>Jackson (MS),</a:t>
            </a:r>
            <a:r>
              <a:rPr lang="en-US" dirty="0"/>
              <a:t> Friends of Children of Mississippi, Inc. (Serving Issaquena, Sharkey and Humphreys Counties, MS)</a:t>
            </a:r>
          </a:p>
          <a:p>
            <a:r>
              <a:rPr lang="en-US" b="1" dirty="0" err="1"/>
              <a:t>Machias</a:t>
            </a:r>
            <a:r>
              <a:rPr lang="en-US" b="1" dirty="0"/>
              <a:t> (ME</a:t>
            </a:r>
            <a:r>
              <a:rPr lang="en-US" dirty="0"/>
              <a:t>), Community Caring Collaborative (Serving Washington County, ME)</a:t>
            </a:r>
          </a:p>
          <a:p>
            <a:r>
              <a:rPr lang="en-US" b="1" dirty="0"/>
              <a:t>Marshalltown (IA</a:t>
            </a:r>
            <a:r>
              <a:rPr lang="en-US" dirty="0"/>
              <a:t>), Mid‐Iowa Community Action, Inc. (Serving Marshalltown, IA)</a:t>
            </a:r>
          </a:p>
          <a:p>
            <a:r>
              <a:rPr lang="en-US" b="1" dirty="0"/>
              <a:t>Oakland (MD</a:t>
            </a:r>
            <a:r>
              <a:rPr lang="en-US" dirty="0"/>
              <a:t>), Garrett County Community Action Committee and the Allegany Human Resources Development Commission (Serving Garrett and Allegany Counties, MD</a:t>
            </a:r>
          </a:p>
          <a:p>
            <a:r>
              <a:rPr lang="en-US" b="1" dirty="0"/>
              <a:t>White Earth (MN), </a:t>
            </a:r>
            <a:r>
              <a:rPr lang="en-US" dirty="0"/>
              <a:t>White Earth Reservation Tribal Council (Serving Mahnomen County and portions of Clearwater and Becker Counties)</a:t>
            </a:r>
          </a:p>
          <a:p>
            <a:endParaRPr lang="en-US" dirty="0"/>
          </a:p>
        </p:txBody>
      </p:sp>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421970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2800" b="1" dirty="0" smtClean="0"/>
              <a:t>Workforce Innovation &amp; Opportunity Act (WIOA) Opportunities</a:t>
            </a:r>
            <a:endParaRPr lang="en-US" sz="2800" b="1" dirty="0"/>
          </a:p>
        </p:txBody>
      </p:sp>
      <p:sp>
        <p:nvSpPr>
          <p:cNvPr id="3" name="Content Placeholder 2"/>
          <p:cNvSpPr>
            <a:spLocks noGrp="1"/>
          </p:cNvSpPr>
          <p:nvPr>
            <p:ph sz="quarter" idx="1"/>
          </p:nvPr>
        </p:nvSpPr>
        <p:spPr>
          <a:xfrm>
            <a:off x="304800" y="2209800"/>
            <a:ext cx="8503920" cy="3276600"/>
          </a:xfrm>
        </p:spPr>
        <p:txBody>
          <a:bodyPr>
            <a:normAutofit/>
          </a:bodyPr>
          <a:lstStyle/>
          <a:p>
            <a:pPr indent="-342900"/>
            <a:r>
              <a:rPr lang="en-US" sz="3200" dirty="0" smtClean="0"/>
              <a:t>Regional strategies to benefit rural areas</a:t>
            </a:r>
          </a:p>
          <a:p>
            <a:pPr indent="-342900"/>
            <a:r>
              <a:rPr lang="en-US" sz="3200" dirty="0" smtClean="0"/>
              <a:t>Combined </a:t>
            </a:r>
            <a:r>
              <a:rPr lang="en-US" sz="3200" dirty="0"/>
              <a:t>s</a:t>
            </a:r>
            <a:r>
              <a:rPr lang="en-US" sz="3200" dirty="0" smtClean="0"/>
              <a:t>tate </a:t>
            </a:r>
            <a:r>
              <a:rPr lang="en-US" sz="3200" dirty="0"/>
              <a:t>p</a:t>
            </a:r>
            <a:r>
              <a:rPr lang="en-US" sz="3200" dirty="0" smtClean="0"/>
              <a:t>lans and coordinated resources</a:t>
            </a:r>
          </a:p>
          <a:p>
            <a:pPr indent="-342900"/>
            <a:r>
              <a:rPr lang="en-US" sz="3200" dirty="0"/>
              <a:t>TA on rural workforce issues via “ION Network” </a:t>
            </a:r>
          </a:p>
          <a:p>
            <a:pPr marL="0" indent="0">
              <a:buNone/>
            </a:pPr>
            <a:endParaRPr lang="en-US" sz="3200" dirty="0" smtClean="0"/>
          </a:p>
        </p:txBody>
      </p:sp>
      <p:sp>
        <p:nvSpPr>
          <p:cNvPr id="6" name="Slide Number Placeholder 5"/>
          <p:cNvSpPr>
            <a:spLocks noGrp="1"/>
          </p:cNvSpPr>
          <p:nvPr>
            <p:ph type="sldNum" sz="quarter" idx="12"/>
          </p:nvPr>
        </p:nvSpPr>
        <p:spPr/>
        <p:txBody>
          <a:bodyPr/>
          <a:lstStyle/>
          <a:p>
            <a:fld id="{1F53EA98-EB66-4F64-BEA2-73D354CC7067}" type="slidenum">
              <a:rPr lang="en-US" smtClean="0"/>
              <a:t>15</a:t>
            </a:fld>
            <a:endParaRPr lang="en-US" dirty="0"/>
          </a:p>
        </p:txBody>
      </p:sp>
    </p:spTree>
    <p:extLst>
      <p:ext uri="{BB962C8B-B14F-4D97-AF65-F5344CB8AC3E}">
        <p14:creationId xmlns:p14="http://schemas.microsoft.com/office/powerpoint/2010/main" val="210625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Text Placeholder 2"/>
          <p:cNvSpPr>
            <a:spLocks noGrp="1"/>
          </p:cNvSpPr>
          <p:nvPr>
            <p:ph type="body" idx="1"/>
          </p:nvPr>
        </p:nvSpPr>
        <p:spPr/>
        <p:txBody>
          <a:bodyPr/>
          <a:lstStyle/>
          <a:p>
            <a:endParaRPr lang="en-US" sz="2400" dirty="0" smtClean="0"/>
          </a:p>
          <a:p>
            <a:r>
              <a:rPr lang="en-US" sz="2400" dirty="0" smtClean="0"/>
              <a:t>What are some of the challenges you face in your rural area? </a:t>
            </a:r>
            <a:endParaRPr lang="en-US" sz="2400"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754882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dirty="0"/>
              <a:t>of Workforce Development </a:t>
            </a:r>
            <a:r>
              <a:rPr lang="en-US" dirty="0" smtClean="0"/>
              <a:t>in Rural Areas</a:t>
            </a:r>
            <a:endParaRPr lang="en-US" dirty="0"/>
          </a:p>
        </p:txBody>
      </p:sp>
      <p:sp>
        <p:nvSpPr>
          <p:cNvPr id="3" name="Text Placeholder 2"/>
          <p:cNvSpPr>
            <a:spLocks noGrp="1"/>
          </p:cNvSpPr>
          <p:nvPr>
            <p:ph type="body" idx="1"/>
          </p:nvPr>
        </p:nvSpPr>
        <p:spPr>
          <a:xfrm>
            <a:off x="304800" y="1600200"/>
            <a:ext cx="8458200" cy="4267200"/>
          </a:xfrm>
        </p:spPr>
        <p:txBody>
          <a:bodyPr/>
          <a:lstStyle/>
          <a:p>
            <a:r>
              <a:rPr lang="en-US" sz="2400" dirty="0" smtClean="0"/>
              <a:t>Making services available to widely dispersed customers</a:t>
            </a:r>
          </a:p>
          <a:p>
            <a:r>
              <a:rPr lang="en-US" sz="2400" dirty="0" smtClean="0"/>
              <a:t>Significant transportation barriers due to distance from workforce delivery systems and to lack of public transportation</a:t>
            </a:r>
          </a:p>
          <a:p>
            <a:r>
              <a:rPr lang="en-US" sz="2400" dirty="0" smtClean="0"/>
              <a:t>Insufficient number of available service providers to offer all youth program elements</a:t>
            </a:r>
          </a:p>
          <a:p>
            <a:r>
              <a:rPr lang="en-US" sz="2400" dirty="0" smtClean="0"/>
              <a:t>Fewer One Stop partners than in urban areas</a:t>
            </a:r>
          </a:p>
          <a:p>
            <a:r>
              <a:rPr lang="en-US" sz="2400" dirty="0" smtClean="0"/>
              <a:t>Lack of telecommunications infrastructure, including Internet services</a:t>
            </a:r>
          </a:p>
          <a:p>
            <a:endParaRPr lang="en-US" sz="2800" dirty="0" smtClean="0"/>
          </a:p>
          <a:p>
            <a:endParaRPr lang="en-US" sz="2800" dirty="0" smtClean="0"/>
          </a:p>
          <a:p>
            <a:endParaRPr lang="en-US" sz="2800"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640021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324600" cy="1341437"/>
          </a:xfrm>
        </p:spPr>
        <p:txBody>
          <a:bodyPr>
            <a:normAutofit/>
          </a:bodyPr>
          <a:lstStyle/>
          <a:p>
            <a:r>
              <a:rPr lang="en-US" dirty="0" smtClean="0"/>
              <a:t>Other WIOA Provisions Relevant to Rural Areas</a:t>
            </a:r>
            <a:endParaRPr lang="en-US" dirty="0"/>
          </a:p>
        </p:txBody>
      </p:sp>
      <p:sp>
        <p:nvSpPr>
          <p:cNvPr id="3" name="Text Placeholder 2"/>
          <p:cNvSpPr>
            <a:spLocks noGrp="1"/>
          </p:cNvSpPr>
          <p:nvPr>
            <p:ph type="body" idx="1"/>
          </p:nvPr>
        </p:nvSpPr>
        <p:spPr>
          <a:xfrm>
            <a:off x="152400" y="1524000"/>
            <a:ext cx="8991600" cy="4724400"/>
          </a:xfrm>
        </p:spPr>
        <p:txBody>
          <a:bodyPr/>
          <a:lstStyle/>
          <a:p>
            <a:r>
              <a:rPr lang="en-US" sz="1900" dirty="0" smtClean="0"/>
              <a:t>Local areas are required to plan regionally which includes coordination in establishing regional service strategies, including cooperative service agreements, and of transportation and other support services – Sec. 106(c)(1)</a:t>
            </a:r>
          </a:p>
          <a:p>
            <a:r>
              <a:rPr lang="en-US" sz="1900" dirty="0" smtClean="0"/>
              <a:t>Local workforce development boards are required to facilitate access to service delivery in remote areas, including through use of technology – Sec. 107(d)(7)</a:t>
            </a:r>
          </a:p>
          <a:p>
            <a:r>
              <a:rPr lang="en-US" sz="1900" dirty="0" smtClean="0"/>
              <a:t>Local board may award grants and contracts on a sole source basis if it determines an insufficient number of eligible providers of youth workforce investment activities in the local area are involved (such as rural areas)  – Sec. 123(b)</a:t>
            </a:r>
          </a:p>
          <a:p>
            <a:r>
              <a:rPr lang="en-US" sz="1900" dirty="0" smtClean="0"/>
              <a:t>Youth programs are required to spend not less than 75% of statewide and local areas funds used to provide workforce investment for </a:t>
            </a:r>
            <a:r>
              <a:rPr lang="en-US" sz="1900" dirty="0"/>
              <a:t>out-of-school </a:t>
            </a:r>
            <a:r>
              <a:rPr lang="en-US" sz="1900" dirty="0" smtClean="0"/>
              <a:t>youth; and </a:t>
            </a:r>
            <a:r>
              <a:rPr lang="en-US" sz="1900" dirty="0"/>
              <a:t>not less than 20% of local areas funds </a:t>
            </a:r>
            <a:r>
              <a:rPr lang="en-US" sz="1900" dirty="0" smtClean="0"/>
              <a:t>used </a:t>
            </a:r>
            <a:r>
              <a:rPr lang="en-US" sz="1900" dirty="0"/>
              <a:t>to provide out-of-school </a:t>
            </a:r>
            <a:r>
              <a:rPr lang="en-US" sz="1900" dirty="0" smtClean="0"/>
              <a:t>and in-school youth </a:t>
            </a:r>
            <a:r>
              <a:rPr lang="en-US" sz="1900" dirty="0"/>
              <a:t>with work experience</a:t>
            </a:r>
            <a:r>
              <a:rPr lang="en-US" sz="1900" dirty="0" smtClean="0"/>
              <a:t> -  Sec. </a:t>
            </a:r>
            <a:r>
              <a:rPr lang="en-US" sz="1900" dirty="0"/>
              <a:t>129(a)(</a:t>
            </a:r>
            <a:r>
              <a:rPr lang="en-US" sz="1900" dirty="0" smtClean="0"/>
              <a:t>4) and (c</a:t>
            </a:r>
            <a:r>
              <a:rPr lang="en-US" sz="1900" dirty="0"/>
              <a:t>)(4</a:t>
            </a:r>
            <a:r>
              <a:rPr lang="en-US" sz="1900" dirty="0" smtClean="0"/>
              <a:t>)</a:t>
            </a:r>
          </a:p>
          <a:p>
            <a:endParaRPr lang="en-US" dirty="0" smtClean="0"/>
          </a:p>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2137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Youth in Rural Areas</a:t>
            </a:r>
            <a:endParaRPr lang="en-US" dirty="0"/>
          </a:p>
        </p:txBody>
      </p:sp>
      <p:sp>
        <p:nvSpPr>
          <p:cNvPr id="3" name="Text Placeholder 2"/>
          <p:cNvSpPr>
            <a:spLocks noGrp="1"/>
          </p:cNvSpPr>
          <p:nvPr>
            <p:ph type="body" idx="1"/>
          </p:nvPr>
        </p:nvSpPr>
        <p:spPr/>
        <p:txBody>
          <a:bodyPr/>
          <a:lstStyle/>
          <a:p>
            <a:r>
              <a:rPr lang="en-US" sz="2800" dirty="0" smtClean="0"/>
              <a:t>Transportation vouchers, forming carpools, or transporting customers in vans</a:t>
            </a:r>
          </a:p>
          <a:p>
            <a:r>
              <a:rPr lang="en-US" sz="2800" dirty="0" smtClean="0"/>
              <a:t>Providing services by phone and having staff travel to meet customers</a:t>
            </a:r>
          </a:p>
          <a:p>
            <a:r>
              <a:rPr lang="en-US" sz="2800" dirty="0" smtClean="0"/>
              <a:t>Electronic access to services, such as job referral</a:t>
            </a:r>
          </a:p>
          <a:p>
            <a:r>
              <a:rPr lang="en-US" sz="2800" dirty="0" smtClean="0"/>
              <a:t>Distance learning arrangements with post-secondary providers</a:t>
            </a:r>
          </a:p>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016792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Moderator</a:t>
            </a:r>
            <a:endParaRPr lang="en-US" sz="2800" dirty="0"/>
          </a:p>
        </p:txBody>
      </p:sp>
      <p:sp>
        <p:nvSpPr>
          <p:cNvPr id="4" name="Shape 21"/>
          <p:cNvSpPr/>
          <p:nvPr>
            <p:custDataLst>
              <p:tags r:id="rId1"/>
            </p:custDataLst>
          </p:nvPr>
        </p:nvSpPr>
        <p:spPr>
          <a:xfrm>
            <a:off x="-76200" y="59436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sp>
        <p:nvSpPr>
          <p:cNvPr id="5" name="Slide Number Placeholder 3"/>
          <p:cNvSpPr txBox="1">
            <a:spLocks/>
          </p:cNvSpPr>
          <p:nvPr/>
        </p:nvSpPr>
        <p:spPr>
          <a:xfrm>
            <a:off x="6705600" y="6432551"/>
            <a:ext cx="21335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endParaRPr lang="en-US" dirty="0" smtClean="0"/>
          </a:p>
          <a:p>
            <a:pPr lvl="1" indent="-88900">
              <a:buClr>
                <a:srgbClr val="000000"/>
              </a:buClr>
              <a:buFont typeface="Courier New"/>
              <a:buChar char="o"/>
            </a:pPr>
            <a:endParaRPr lang="en-US" dirty="0" smtClean="0"/>
          </a:p>
          <a:p>
            <a:pPr lvl="2" indent="-88900">
              <a:buClr>
                <a:srgbClr val="000000"/>
              </a:buClr>
              <a:buFont typeface="Wingdings"/>
              <a:buChar char="§"/>
            </a:pPr>
            <a:endParaRPr lang="en-US" dirty="0" smtClean="0"/>
          </a:p>
          <a:p>
            <a:pPr lvl="3" indent="-88900">
              <a:buClr>
                <a:srgbClr val="000000"/>
              </a:buClr>
              <a:buFont typeface="Arial"/>
              <a:buChar char="●"/>
            </a:pPr>
            <a:endParaRPr lang="en-US" dirty="0" smtClean="0"/>
          </a:p>
          <a:p>
            <a:pPr lvl="4" indent="-88900">
              <a:buClr>
                <a:srgbClr val="000000"/>
              </a:buClr>
              <a:buFont typeface="Courier New"/>
              <a:buChar char="o"/>
            </a:pPr>
            <a:endParaRPr lang="en-US" dirty="0" smtClean="0"/>
          </a:p>
          <a:p>
            <a:pPr lvl="5" indent="-88900">
              <a:buClr>
                <a:srgbClr val="000000"/>
              </a:buClr>
              <a:buFont typeface="Wingdings"/>
              <a:buChar char="§"/>
            </a:pPr>
            <a:endParaRPr lang="en-US" dirty="0" smtClean="0"/>
          </a:p>
          <a:p>
            <a:pPr lvl="6" indent="-88900">
              <a:buClr>
                <a:srgbClr val="000000"/>
              </a:buClr>
              <a:buFont typeface="Arial"/>
              <a:buChar char="●"/>
            </a:pPr>
            <a:endParaRPr lang="en-US" dirty="0" smtClean="0"/>
          </a:p>
          <a:p>
            <a:pPr lvl="7" indent="-88900">
              <a:buClr>
                <a:srgbClr val="000000"/>
              </a:buClr>
              <a:buFont typeface="Courier New"/>
              <a:buChar char="o"/>
            </a:pPr>
            <a:endParaRPr lang="en-US" dirty="0" smtClean="0"/>
          </a:p>
          <a:p>
            <a:pPr lvl="8" indent="-88900">
              <a:buClr>
                <a:srgbClr val="000000"/>
              </a:buClr>
              <a:buFont typeface="Wingdings"/>
              <a:buChar char="§"/>
            </a:pPr>
            <a:endParaRPr lang="en-US" dirty="0"/>
          </a:p>
        </p:txBody>
      </p:sp>
      <p:sp>
        <p:nvSpPr>
          <p:cNvPr id="10" name="Text Placeholder 2"/>
          <p:cNvSpPr txBox="1">
            <a:spLocks/>
          </p:cNvSpPr>
          <p:nvPr/>
        </p:nvSpPr>
        <p:spPr>
          <a:xfrm>
            <a:off x="389420" y="4419600"/>
            <a:ext cx="4876766" cy="761999"/>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buClr>
                <a:srgbClr val="4F81BD"/>
              </a:buClr>
              <a:buFont typeface="Symbol" panose="05050102010706020507" pitchFamily="18" charset="2"/>
              <a:buNone/>
            </a:pPr>
            <a:endParaRPr lang="en-US" sz="2800" b="1" kern="0" spc="50" dirty="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endParaRPr>
          </a:p>
        </p:txBody>
      </p:sp>
      <p:sp>
        <p:nvSpPr>
          <p:cNvPr id="11" name="Shape 21"/>
          <p:cNvSpPr/>
          <p:nvPr>
            <p:custDataLst>
              <p:tags r:id="rId2"/>
            </p:custDataLst>
          </p:nvPr>
        </p:nvSpPr>
        <p:spPr>
          <a:xfrm>
            <a:off x="-26070" y="59436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sp>
        <p:nvSpPr>
          <p:cNvPr id="13" name="Text Placeholder 2"/>
          <p:cNvSpPr txBox="1">
            <a:spLocks/>
          </p:cNvSpPr>
          <p:nvPr/>
        </p:nvSpPr>
        <p:spPr>
          <a:xfrm>
            <a:off x="541820" y="4572000"/>
            <a:ext cx="4876766" cy="761999"/>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buClr>
                <a:srgbClr val="4F81BD"/>
              </a:buClr>
              <a:buFont typeface="Symbol" panose="05050102010706020507" pitchFamily="18" charset="2"/>
              <a:buNone/>
            </a:pPr>
            <a:endParaRPr lang="en-US" sz="2800" b="1" kern="0" spc="50" dirty="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endParaRPr>
          </a:p>
        </p:txBody>
      </p:sp>
      <p:sp>
        <p:nvSpPr>
          <p:cNvPr id="14" name="Text Placeholder 2"/>
          <p:cNvSpPr txBox="1">
            <a:spLocks/>
          </p:cNvSpPr>
          <p:nvPr/>
        </p:nvSpPr>
        <p:spPr>
          <a:xfrm>
            <a:off x="694220" y="4724400"/>
            <a:ext cx="4876766" cy="761999"/>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buClr>
                <a:srgbClr val="4F81BD"/>
              </a:buClr>
              <a:buFont typeface="Symbol" panose="05050102010706020507" pitchFamily="18" charset="2"/>
              <a:buNone/>
            </a:pPr>
            <a:endParaRPr lang="en-US" sz="2800" b="1" kern="0" spc="50" dirty="0">
              <a:ln w="11430"/>
              <a:gradFill>
                <a:gsLst>
                  <a:gs pos="25000">
                    <a:srgbClr val="3371BB"/>
                  </a:gs>
                  <a:gs pos="100000">
                    <a:srgbClr val="1F497D">
                      <a:lumMod val="75000"/>
                    </a:srgbClr>
                  </a:gs>
                </a:gsLst>
                <a:lin ang="5400000"/>
              </a:gradFill>
              <a:effectLst>
                <a:outerShdw blurRad="76200" dist="50800" dir="5400000" algn="tl" rotWithShape="0">
                  <a:srgbClr val="000000">
                    <a:alpha val="15000"/>
                  </a:srgbClr>
                </a:outerShdw>
              </a:effectLst>
            </a:endParaRPr>
          </a:p>
        </p:txBody>
      </p:sp>
      <p:sp>
        <p:nvSpPr>
          <p:cNvPr id="16" name="TextBox 15"/>
          <p:cNvSpPr txBox="1"/>
          <p:nvPr/>
        </p:nvSpPr>
        <p:spPr>
          <a:xfrm>
            <a:off x="549926" y="1800654"/>
            <a:ext cx="7298674" cy="3108543"/>
          </a:xfrm>
          <a:prstGeom prst="rect">
            <a:avLst/>
          </a:prstGeom>
          <a:noFill/>
        </p:spPr>
        <p:txBody>
          <a:bodyPr wrap="square" rtlCol="0">
            <a:spAutoFit/>
          </a:bodyPr>
          <a:lstStyle/>
          <a:p>
            <a:r>
              <a:rPr lang="en-US" sz="2800" kern="0" dirty="0" smtClean="0">
                <a:solidFill>
                  <a:schemeClr val="tx1">
                    <a:lumMod val="75000"/>
                    <a:lumOff val="25000"/>
                  </a:schemeClr>
                </a:solidFill>
                <a:sym typeface="Arial"/>
              </a:rPr>
              <a:t>Jennifer Troke</a:t>
            </a:r>
          </a:p>
          <a:p>
            <a:r>
              <a:rPr lang="en-US" sz="2800" kern="0" dirty="0" smtClean="0">
                <a:solidFill>
                  <a:schemeClr val="tx1">
                    <a:lumMod val="75000"/>
                    <a:lumOff val="25000"/>
                  </a:schemeClr>
                </a:solidFill>
                <a:sym typeface="Arial"/>
              </a:rPr>
              <a:t>Chief</a:t>
            </a:r>
            <a:r>
              <a:rPr lang="en-US" sz="2800" dirty="0" smtClean="0">
                <a:solidFill>
                  <a:schemeClr val="tx1">
                    <a:lumMod val="75000"/>
                    <a:lumOff val="25000"/>
                  </a:schemeClr>
                </a:solidFill>
              </a:rPr>
              <a:t>, </a:t>
            </a:r>
            <a:r>
              <a:rPr lang="en-US" sz="2800" kern="0" dirty="0" smtClean="0">
                <a:solidFill>
                  <a:schemeClr val="tx1">
                    <a:lumMod val="75000"/>
                    <a:lumOff val="25000"/>
                  </a:schemeClr>
                </a:solidFill>
                <a:sym typeface="Arial"/>
              </a:rPr>
              <a:t>Division of Youth Services</a:t>
            </a:r>
          </a:p>
          <a:p>
            <a:r>
              <a:rPr lang="en-US" sz="2800" dirty="0" smtClean="0">
                <a:solidFill>
                  <a:schemeClr val="tx1">
                    <a:lumMod val="75000"/>
                    <a:lumOff val="25000"/>
                  </a:schemeClr>
                </a:solidFill>
              </a:rPr>
              <a:t>Office of Workforce Investment</a:t>
            </a:r>
            <a:endParaRPr lang="en-US" sz="2800" kern="0" dirty="0" smtClean="0">
              <a:solidFill>
                <a:schemeClr val="tx1">
                  <a:lumMod val="75000"/>
                  <a:lumOff val="25000"/>
                </a:schemeClr>
              </a:solidFill>
              <a:sym typeface="Arial"/>
            </a:endParaRPr>
          </a:p>
          <a:p>
            <a:r>
              <a:rPr lang="en-US" sz="2800" dirty="0" smtClean="0">
                <a:solidFill>
                  <a:schemeClr val="tx1">
                    <a:lumMod val="75000"/>
                    <a:lumOff val="25000"/>
                  </a:schemeClr>
                </a:solidFill>
              </a:rPr>
              <a:t>Employment and Training Administration</a:t>
            </a:r>
          </a:p>
          <a:p>
            <a:r>
              <a:rPr lang="en-US" sz="2800" kern="0" dirty="0" smtClean="0">
                <a:solidFill>
                  <a:schemeClr val="tx1">
                    <a:lumMod val="75000"/>
                    <a:lumOff val="25000"/>
                  </a:schemeClr>
                </a:solidFill>
                <a:sym typeface="Arial"/>
              </a:rPr>
              <a:t>U.S. Department of Labor</a:t>
            </a:r>
          </a:p>
          <a:p>
            <a:r>
              <a:rPr lang="en-US" sz="2800" kern="0" dirty="0" smtClean="0">
                <a:solidFill>
                  <a:schemeClr val="tx1">
                    <a:lumMod val="75000"/>
                    <a:lumOff val="25000"/>
                  </a:schemeClr>
                </a:solidFill>
                <a:sym typeface="Arial"/>
                <a:hlinkClick r:id="rId5"/>
              </a:rPr>
              <a:t>Troke.Jennifer@dol.gov</a:t>
            </a:r>
            <a:endParaRPr lang="en-US" sz="2800" kern="0" dirty="0" smtClean="0">
              <a:solidFill>
                <a:schemeClr val="tx1">
                  <a:lumMod val="75000"/>
                  <a:lumOff val="25000"/>
                </a:schemeClr>
              </a:solidFill>
              <a:sym typeface="Arial"/>
            </a:endParaRPr>
          </a:p>
          <a:p>
            <a:endParaRPr lang="en-US" sz="2800" kern="0" dirty="0">
              <a:solidFill>
                <a:schemeClr val="tx1">
                  <a:lumMod val="75000"/>
                  <a:lumOff val="25000"/>
                </a:schemeClr>
              </a:solidFill>
              <a:sym typeface="Arial"/>
            </a:endParaRPr>
          </a:p>
        </p:txBody>
      </p:sp>
      <p:pic>
        <p:nvPicPr>
          <p:cNvPr id="1026" name="Picture 2" descr="H:\j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715" y="3200399"/>
            <a:ext cx="1734483" cy="26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98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0"/>
            <a:ext cx="5105400" cy="1831975"/>
          </a:xfrm>
        </p:spPr>
        <p:txBody>
          <a:bodyPr/>
          <a:lstStyle/>
          <a:p>
            <a:r>
              <a:rPr lang="en-US" sz="3200" dirty="0">
                <a:solidFill>
                  <a:schemeClr val="tx1">
                    <a:lumMod val="75000"/>
                    <a:lumOff val="25000"/>
                  </a:schemeClr>
                </a:solidFill>
              </a:rPr>
              <a:t>Arnold Palacios</a:t>
            </a:r>
            <a:br>
              <a:rPr lang="en-US" sz="3200" dirty="0">
                <a:solidFill>
                  <a:schemeClr val="tx1">
                    <a:lumMod val="75000"/>
                    <a:lumOff val="25000"/>
                  </a:schemeClr>
                </a:solidFill>
              </a:rPr>
            </a:br>
            <a:r>
              <a:rPr lang="en-US" sz="3200" dirty="0">
                <a:solidFill>
                  <a:schemeClr val="tx1">
                    <a:lumMod val="75000"/>
                    <a:lumOff val="25000"/>
                  </a:schemeClr>
                </a:solidFill>
              </a:rPr>
              <a:t>Former Executive Director</a:t>
            </a:r>
            <a:br>
              <a:rPr lang="en-US" sz="3200" dirty="0">
                <a:solidFill>
                  <a:schemeClr val="tx1">
                    <a:lumMod val="75000"/>
                    <a:lumOff val="25000"/>
                  </a:schemeClr>
                </a:solidFill>
              </a:rPr>
            </a:br>
            <a:r>
              <a:rPr lang="en-US" sz="3200" dirty="0" smtClean="0">
                <a:solidFill>
                  <a:schemeClr val="tx1">
                    <a:lumMod val="75000"/>
                    <a:lumOff val="25000"/>
                  </a:schemeClr>
                </a:solidFill>
              </a:rPr>
              <a:t>Tucson Youth Development Center</a:t>
            </a:r>
            <a:r>
              <a:rPr lang="en-US" sz="3200" dirty="0">
                <a:solidFill>
                  <a:schemeClr val="tx1">
                    <a:lumMod val="75000"/>
                    <a:lumOff val="25000"/>
                  </a:schemeClr>
                </a:solidFill>
              </a:rPr>
              <a:t/>
            </a:r>
            <a:br>
              <a:rPr lang="en-US" sz="3200" dirty="0">
                <a:solidFill>
                  <a:schemeClr val="tx1">
                    <a:lumMod val="75000"/>
                    <a:lumOff val="25000"/>
                  </a:schemeClr>
                </a:solidFill>
              </a:rPr>
            </a:br>
            <a:r>
              <a:rPr lang="en-US" sz="3200" dirty="0" smtClean="0">
                <a:solidFill>
                  <a:schemeClr val="tx1">
                    <a:lumMod val="75000"/>
                    <a:lumOff val="25000"/>
                  </a:schemeClr>
                </a:solidFill>
              </a:rPr>
              <a:t>Tucson, Arizona</a:t>
            </a:r>
            <a:r>
              <a:rPr lang="en-US" sz="3200" dirty="0">
                <a:solidFill>
                  <a:schemeClr val="tx1">
                    <a:lumMod val="75000"/>
                    <a:lumOff val="25000"/>
                  </a:schemeClr>
                </a:solidFill>
              </a:rPr>
              <a:t/>
            </a:r>
            <a:br>
              <a:rPr lang="en-US" sz="3200" dirty="0">
                <a:solidFill>
                  <a:schemeClr val="tx1">
                    <a:lumMod val="75000"/>
                    <a:lumOff val="25000"/>
                  </a:schemeClr>
                </a:solidFill>
              </a:rPr>
            </a:br>
            <a:endParaRPr lang="en-US" sz="3200" dirty="0"/>
          </a:p>
        </p:txBody>
      </p:sp>
      <p:sp>
        <p:nvSpPr>
          <p:cNvPr id="4" name="Slide Number Placeholder 3"/>
          <p:cNvSpPr>
            <a:spLocks noGrp="1"/>
          </p:cNvSpPr>
          <p:nvPr>
            <p:ph type="sldNum" sz="quarter" idx="12"/>
          </p:nvPr>
        </p:nvSpPr>
        <p:spPr/>
        <p:txBody>
          <a:bodyPr/>
          <a:lstStyle/>
          <a:p>
            <a:fld id="{700FC226-CBCB-46AE-BA68-5D9CFE2B89FC}" type="slidenum">
              <a:rPr lang="en-US" smtClean="0"/>
              <a:t>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10237" y="2214563"/>
            <a:ext cx="2562225" cy="2095500"/>
          </a:xfrm>
          <a:prstGeom prst="rect">
            <a:avLst/>
          </a:prstGeom>
        </p:spPr>
      </p:pic>
      <p:sp>
        <p:nvSpPr>
          <p:cNvPr id="6" name="TextBox 5"/>
          <p:cNvSpPr txBox="1"/>
          <p:nvPr/>
        </p:nvSpPr>
        <p:spPr>
          <a:xfrm>
            <a:off x="152400" y="381000"/>
            <a:ext cx="4876800" cy="646331"/>
          </a:xfrm>
          <a:prstGeom prst="rect">
            <a:avLst/>
          </a:prstGeom>
          <a:noFill/>
        </p:spPr>
        <p:txBody>
          <a:bodyPr wrap="square" rtlCol="0">
            <a:spAutoFit/>
          </a:bodyPr>
          <a:lstStyle/>
          <a:p>
            <a:r>
              <a:rPr lang="en-US" sz="3600" b="1" dirty="0" smtClean="0">
                <a:solidFill>
                  <a:schemeClr val="accent1"/>
                </a:solidFill>
              </a:rPr>
              <a:t>Presenter</a:t>
            </a:r>
            <a:endParaRPr lang="en-US" sz="3600" b="1" dirty="0">
              <a:solidFill>
                <a:schemeClr val="accent1"/>
              </a:solidFill>
            </a:endParaRPr>
          </a:p>
        </p:txBody>
      </p:sp>
    </p:spTree>
    <p:extLst>
      <p:ext uri="{BB962C8B-B14F-4D97-AF65-F5344CB8AC3E}">
        <p14:creationId xmlns:p14="http://schemas.microsoft.com/office/powerpoint/2010/main" val="2287818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Logos\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00200"/>
            <a:ext cx="1371600" cy="71898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52400" y="1600201"/>
            <a:ext cx="8915400" cy="3848100"/>
          </a:xfrm>
        </p:spPr>
        <p:txBody>
          <a:bodyPr/>
          <a:lstStyle/>
          <a:p>
            <a:pPr indent="-365760">
              <a:spcBef>
                <a:spcPts val="1800"/>
              </a:spcBef>
              <a:buClr>
                <a:schemeClr val="accent1"/>
              </a:buClr>
              <a:buFont typeface="Arial" panose="020B0604020202020204" pitchFamily="34" charset="0"/>
              <a:buChar char="●"/>
            </a:pPr>
            <a:r>
              <a:rPr lang="en-US" sz="2200" dirty="0" smtClean="0">
                <a:solidFill>
                  <a:schemeClr val="tx1"/>
                </a:solidFill>
              </a:rPr>
              <a:t>Pima County Workforce Overview</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Arriba y </a:t>
            </a:r>
            <a:r>
              <a:rPr lang="en-US" sz="2200" dirty="0" err="1" smtClean="0">
                <a:solidFill>
                  <a:schemeClr val="tx1"/>
                </a:solidFill>
              </a:rPr>
              <a:t>Adelante</a:t>
            </a:r>
            <a:r>
              <a:rPr lang="en-US" sz="2200" dirty="0" smtClean="0">
                <a:solidFill>
                  <a:schemeClr val="tx1"/>
                </a:solidFill>
              </a:rPr>
              <a:t>!</a:t>
            </a:r>
          </a:p>
          <a:p>
            <a:pPr indent="-365760">
              <a:spcBef>
                <a:spcPts val="1800"/>
              </a:spcBef>
              <a:buFont typeface="Arial" panose="020B0604020202020204" pitchFamily="34" charset="0"/>
              <a:buChar char="●"/>
            </a:pPr>
            <a:r>
              <a:rPr lang="en-US" sz="2200" dirty="0" smtClean="0">
                <a:solidFill>
                  <a:schemeClr val="tx1"/>
                </a:solidFill>
              </a:rPr>
              <a:t>Major Considerations for Pima County Rural Programming</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Distances</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Economic Realities</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Resources</a:t>
            </a:r>
            <a:endParaRPr lang="en-US" sz="2200" dirty="0">
              <a:solidFill>
                <a:schemeClr val="tx1"/>
              </a:solidFill>
            </a:endParaRPr>
          </a:p>
        </p:txBody>
      </p:sp>
      <p:pic>
        <p:nvPicPr>
          <p:cNvPr id="1026" name="Picture 2" descr="http://www.fortmcdowelldestination.com/wp-content/uploads/2013/08/sonoran-desert-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962400"/>
            <a:ext cx="38862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2400" y="0"/>
            <a:ext cx="6324600" cy="1341437"/>
          </a:xfrm>
        </p:spPr>
        <p:txBody>
          <a:bodyPr/>
          <a:lstStyle/>
          <a:p>
            <a:r>
              <a:rPr lang="en-US" dirty="0" smtClean="0"/>
              <a:t>Pima County, Arizona</a:t>
            </a:r>
            <a:endParaRPr lang="en-US" dirty="0"/>
          </a:p>
        </p:txBody>
      </p:sp>
    </p:spTree>
    <p:extLst>
      <p:ext uri="{BB962C8B-B14F-4D97-AF65-F5344CB8AC3E}">
        <p14:creationId xmlns:p14="http://schemas.microsoft.com/office/powerpoint/2010/main" val="561528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40" y="228600"/>
            <a:ext cx="6649279" cy="954107"/>
          </a:xfrm>
          <a:prstGeom prst="rect">
            <a:avLst/>
          </a:prstGeom>
          <a:noFill/>
        </p:spPr>
        <p:txBody>
          <a:bodyPr wrap="square" rtlCol="0">
            <a:spAutoFit/>
          </a:bodyPr>
          <a:lstStyle/>
          <a:p>
            <a:r>
              <a:rPr lang="en-US" sz="2800" b="1" dirty="0" smtClean="0">
                <a:solidFill>
                  <a:schemeClr val="accent1"/>
                </a:solidFill>
              </a:rPr>
              <a:t>Our Collective Strengths for Rural Systemic Response</a:t>
            </a:r>
            <a:endParaRPr lang="en-US" sz="2800" b="1" dirty="0">
              <a:solidFill>
                <a:schemeClr val="accent1"/>
              </a:solidFill>
            </a:endParaRPr>
          </a:p>
        </p:txBody>
      </p:sp>
      <p:sp>
        <p:nvSpPr>
          <p:cNvPr id="5" name="Oval 4"/>
          <p:cNvSpPr/>
          <p:nvPr/>
        </p:nvSpPr>
        <p:spPr>
          <a:xfrm>
            <a:off x="2365512" y="1752600"/>
            <a:ext cx="4389786" cy="41611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59158" y="2385394"/>
            <a:ext cx="3425685" cy="32136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372680" y="2842591"/>
            <a:ext cx="2398643" cy="23025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3955776" y="3462133"/>
            <a:ext cx="12192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Local One Stop System</a:t>
            </a:r>
            <a:endParaRPr lang="en-US" dirty="0">
              <a:solidFill>
                <a:schemeClr val="tx1"/>
              </a:solidFill>
            </a:endParaRPr>
          </a:p>
        </p:txBody>
      </p:sp>
      <p:sp>
        <p:nvSpPr>
          <p:cNvPr id="6" name="TextBox 5"/>
          <p:cNvSpPr txBox="1"/>
          <p:nvPr/>
        </p:nvSpPr>
        <p:spPr>
          <a:xfrm>
            <a:off x="3422376" y="2027584"/>
            <a:ext cx="2286000" cy="318054"/>
          </a:xfrm>
          <a:prstGeom prst="rect">
            <a:avLst/>
          </a:prstGeom>
          <a:noFill/>
        </p:spPr>
        <p:txBody>
          <a:bodyPr wrap="square" rtlCol="0" anchor="ctr" anchorCtr="1">
            <a:spAutoFit/>
          </a:bodyPr>
          <a:lstStyle/>
          <a:p>
            <a:r>
              <a:rPr lang="en-US" dirty="0" smtClean="0"/>
              <a:t>Regional Responses</a:t>
            </a:r>
            <a:endParaRPr lang="en-US" dirty="0"/>
          </a:p>
        </p:txBody>
      </p:sp>
      <p:sp>
        <p:nvSpPr>
          <p:cNvPr id="10" name="TextBox 9"/>
          <p:cNvSpPr txBox="1"/>
          <p:nvPr/>
        </p:nvSpPr>
        <p:spPr>
          <a:xfrm>
            <a:off x="3535019" y="5085764"/>
            <a:ext cx="2286000" cy="523220"/>
          </a:xfrm>
          <a:prstGeom prst="rect">
            <a:avLst/>
          </a:prstGeom>
          <a:noFill/>
        </p:spPr>
        <p:txBody>
          <a:bodyPr wrap="square" rtlCol="0" anchor="ctr" anchorCtr="1">
            <a:spAutoFit/>
          </a:bodyPr>
          <a:lstStyle/>
          <a:p>
            <a:r>
              <a:rPr lang="en-US" dirty="0" smtClean="0"/>
              <a:t>Outlying Rural Communities</a:t>
            </a:r>
            <a:endParaRPr lang="en-US" dirty="0"/>
          </a:p>
        </p:txBody>
      </p:sp>
      <p:sp>
        <p:nvSpPr>
          <p:cNvPr id="11" name="TextBox 10"/>
          <p:cNvSpPr txBox="1"/>
          <p:nvPr/>
        </p:nvSpPr>
        <p:spPr>
          <a:xfrm>
            <a:off x="3429000" y="2971798"/>
            <a:ext cx="2286000" cy="523220"/>
          </a:xfrm>
          <a:prstGeom prst="rect">
            <a:avLst/>
          </a:prstGeom>
          <a:noFill/>
        </p:spPr>
        <p:txBody>
          <a:bodyPr wrap="square" rtlCol="0" anchor="ctr" anchorCtr="1">
            <a:spAutoFit/>
          </a:bodyPr>
          <a:lstStyle/>
          <a:p>
            <a:r>
              <a:rPr lang="en-US" dirty="0" smtClean="0"/>
              <a:t>Suburban Rural </a:t>
            </a:r>
          </a:p>
          <a:p>
            <a:r>
              <a:rPr lang="en-US" dirty="0"/>
              <a:t> </a:t>
            </a:r>
            <a:r>
              <a:rPr lang="en-US" dirty="0" smtClean="0"/>
              <a:t>        Areas</a:t>
            </a:r>
            <a:endParaRPr lang="en-US" dirty="0"/>
          </a:p>
        </p:txBody>
      </p:sp>
    </p:spTree>
    <p:extLst>
      <p:ext uri="{BB962C8B-B14F-4D97-AF65-F5344CB8AC3E}">
        <p14:creationId xmlns:p14="http://schemas.microsoft.com/office/powerpoint/2010/main" val="113489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600201"/>
            <a:ext cx="8915400" cy="3848100"/>
          </a:xfrm>
        </p:spPr>
        <p:txBody>
          <a:bodyPr/>
          <a:lstStyle/>
          <a:p>
            <a:pPr lvl="1" indent="-365760">
              <a:spcBef>
                <a:spcPts val="1800"/>
              </a:spcBef>
              <a:buClr>
                <a:schemeClr val="accent1"/>
              </a:buClr>
              <a:buFont typeface="Arial" panose="020B0604020202020204" pitchFamily="34" charset="0"/>
              <a:buChar char="●"/>
            </a:pPr>
            <a:r>
              <a:rPr lang="en-US" sz="2200" dirty="0" smtClean="0">
                <a:solidFill>
                  <a:schemeClr val="tx1"/>
                </a:solidFill>
              </a:rPr>
              <a:t>Tucson Youth Development</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Portable Practical Education Program (PPEP)</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International Sonoran Desert Alliance </a:t>
            </a:r>
          </a:p>
          <a:p>
            <a:pPr lvl="1" indent="-365760">
              <a:spcBef>
                <a:spcPts val="1800"/>
              </a:spcBef>
              <a:buClr>
                <a:schemeClr val="accent1"/>
              </a:buClr>
              <a:buFont typeface="Arial" panose="020B0604020202020204" pitchFamily="34" charset="0"/>
              <a:buChar char="●"/>
            </a:pPr>
            <a:r>
              <a:rPr lang="en-US" sz="2200" dirty="0" smtClean="0">
                <a:solidFill>
                  <a:schemeClr val="tx1"/>
                </a:solidFill>
              </a:rPr>
              <a:t>Regional Responses</a:t>
            </a:r>
          </a:p>
          <a:p>
            <a:pPr lvl="2" indent="-365760">
              <a:spcBef>
                <a:spcPts val="1800"/>
              </a:spcBef>
              <a:buClr>
                <a:schemeClr val="accent1"/>
              </a:buClr>
              <a:buFont typeface="Arial" panose="020B0604020202020204" pitchFamily="34" charset="0"/>
              <a:buChar char="●"/>
            </a:pPr>
            <a:r>
              <a:rPr lang="en-US" sz="2200" dirty="0" smtClean="0">
                <a:solidFill>
                  <a:schemeClr val="tx1"/>
                </a:solidFill>
              </a:rPr>
              <a:t>Southern Arizona/New Mexico</a:t>
            </a:r>
            <a:endParaRPr lang="en-US" sz="22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60505"/>
            <a:ext cx="172719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11" y="152400"/>
            <a:ext cx="6261954" cy="1508105"/>
          </a:xfrm>
          <a:prstGeom prst="rect">
            <a:avLst/>
          </a:prstGeom>
          <a:noFill/>
        </p:spPr>
        <p:txBody>
          <a:bodyPr wrap="square" rtlCol="0">
            <a:spAutoFit/>
          </a:bodyPr>
          <a:lstStyle/>
          <a:p>
            <a:r>
              <a:rPr lang="en-US" sz="3200" b="1" dirty="0">
                <a:solidFill>
                  <a:schemeClr val="accent1"/>
                </a:solidFill>
              </a:rPr>
              <a:t>Opportunities for action in rural communities under WIOA</a:t>
            </a:r>
          </a:p>
          <a:p>
            <a:endParaRPr lang="en-US" sz="2800" b="1" dirty="0"/>
          </a:p>
        </p:txBody>
      </p:sp>
    </p:spTree>
    <p:extLst>
      <p:ext uri="{BB962C8B-B14F-4D97-AF65-F5344CB8AC3E}">
        <p14:creationId xmlns:p14="http://schemas.microsoft.com/office/powerpoint/2010/main" val="3114178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382000" cy="4343399"/>
          </a:xfrm>
        </p:spPr>
        <p:txBody>
          <a:bodyPr/>
          <a:lstStyle/>
          <a:p>
            <a:pPr marL="142240">
              <a:lnSpc>
                <a:spcPct val="50000"/>
              </a:lnSpc>
            </a:pPr>
            <a:r>
              <a:rPr lang="en-US" sz="3200" dirty="0"/>
              <a:t/>
            </a:r>
            <a:br>
              <a:rPr lang="en-US" sz="3200" dirty="0"/>
            </a:br>
            <a:r>
              <a:rPr lang="en-US" sz="2800" dirty="0"/>
              <a:t>Pat </a:t>
            </a:r>
            <a:r>
              <a:rPr lang="en-US" sz="2800" dirty="0" smtClean="0"/>
              <a:t>Anderson</a:t>
            </a:r>
            <a:br>
              <a:rPr lang="en-US" sz="2800" dirty="0" smtClean="0"/>
            </a:br>
            <a:r>
              <a:rPr lang="en-US" sz="2800" dirty="0" smtClean="0"/>
              <a:t>   </a:t>
            </a:r>
            <a:r>
              <a:rPr lang="en-US" sz="2800" dirty="0"/>
              <a:t/>
            </a:r>
            <a:br>
              <a:rPr lang="en-US" sz="2800" dirty="0"/>
            </a:br>
            <a:r>
              <a:rPr lang="en-US" sz="2800" dirty="0"/>
              <a:t>State Youth Coordinator</a:t>
            </a:r>
            <a:br>
              <a:rPr lang="en-US" sz="2800" dirty="0"/>
            </a:br>
            <a:r>
              <a:rPr lang="en-US" sz="2800" dirty="0" smtClean="0"/>
              <a:t/>
            </a:r>
            <a:br>
              <a:rPr lang="en-US" sz="2800" dirty="0" smtClean="0"/>
            </a:br>
            <a:r>
              <a:rPr lang="en-US" sz="2800" dirty="0" smtClean="0"/>
              <a:t>North </a:t>
            </a:r>
            <a:r>
              <a:rPr lang="en-US" sz="2800" dirty="0"/>
              <a:t>Dakota</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Bobbie </a:t>
            </a:r>
            <a:r>
              <a:rPr lang="en-US" sz="2800" dirty="0"/>
              <a:t>J. Miller</a:t>
            </a:r>
            <a:br>
              <a:rPr lang="en-US" sz="2800" dirty="0"/>
            </a:br>
            <a:r>
              <a:rPr lang="en-US" sz="2800" dirty="0" smtClean="0"/>
              <a:t/>
            </a:r>
            <a:br>
              <a:rPr lang="en-US" sz="2800" dirty="0" smtClean="0"/>
            </a:br>
            <a:r>
              <a:rPr lang="en-US" sz="2800" dirty="0" smtClean="0"/>
              <a:t>Job </a:t>
            </a:r>
            <a:r>
              <a:rPr lang="en-US" sz="2800" dirty="0"/>
              <a:t>Service North Dakota </a:t>
            </a:r>
            <a:br>
              <a:rPr lang="en-US" sz="2800" dirty="0"/>
            </a:br>
            <a:r>
              <a:rPr lang="en-US" sz="2800" dirty="0" smtClean="0"/>
              <a:t/>
            </a:r>
            <a:br>
              <a:rPr lang="en-US" sz="2800" dirty="0" smtClean="0"/>
            </a:br>
            <a:r>
              <a:rPr lang="en-US" sz="2800" dirty="0" smtClean="0"/>
              <a:t>Valley </a:t>
            </a:r>
            <a:r>
              <a:rPr lang="en-US" sz="2800" dirty="0"/>
              <a:t>City Customer Service Officer</a:t>
            </a:r>
            <a:br>
              <a:rPr lang="en-US" sz="2800" dirty="0"/>
            </a:br>
            <a:endParaRPr lang="en-US" sz="2800" dirty="0"/>
          </a:p>
        </p:txBody>
      </p:sp>
      <p:sp>
        <p:nvSpPr>
          <p:cNvPr id="4" name="Slide Number Placeholder 3"/>
          <p:cNvSpPr>
            <a:spLocks noGrp="1"/>
          </p:cNvSpPr>
          <p:nvPr>
            <p:ph type="sldNum" sz="quarter" idx="12"/>
          </p:nvPr>
        </p:nvSpPr>
        <p:spPr/>
        <p:txBody>
          <a:bodyPr/>
          <a:lstStyle/>
          <a:p>
            <a:fld id="{700FC226-CBCB-46AE-BA68-5D9CFE2B89FC}" type="slidenum">
              <a:rPr lang="en-US" smtClean="0"/>
              <a:t>24</a:t>
            </a:fld>
            <a:endParaRPr lang="en-US"/>
          </a:p>
        </p:txBody>
      </p:sp>
      <p:sp>
        <p:nvSpPr>
          <p:cNvPr id="3" name="TextBox 2"/>
          <p:cNvSpPr txBox="1"/>
          <p:nvPr/>
        </p:nvSpPr>
        <p:spPr>
          <a:xfrm>
            <a:off x="228600" y="381000"/>
            <a:ext cx="4953000" cy="707886"/>
          </a:xfrm>
          <a:prstGeom prst="rect">
            <a:avLst/>
          </a:prstGeom>
          <a:noFill/>
        </p:spPr>
        <p:txBody>
          <a:bodyPr wrap="square" rtlCol="0">
            <a:spAutoFit/>
          </a:bodyPr>
          <a:lstStyle/>
          <a:p>
            <a:r>
              <a:rPr lang="en-US" sz="4000" b="1" dirty="0" smtClean="0">
                <a:solidFill>
                  <a:schemeClr val="accent1"/>
                </a:solidFill>
              </a:rPr>
              <a:t>Presenters</a:t>
            </a:r>
            <a:endParaRPr lang="en-US" sz="4000" b="1"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505200"/>
            <a:ext cx="2133600" cy="2193710"/>
          </a:xfrm>
          <a:prstGeom prst="rect">
            <a:avLst/>
          </a:prstGeom>
        </p:spPr>
      </p:pic>
    </p:spTree>
    <p:extLst>
      <p:ext uri="{BB962C8B-B14F-4D97-AF65-F5344CB8AC3E}">
        <p14:creationId xmlns:p14="http://schemas.microsoft.com/office/powerpoint/2010/main" val="248580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324600" cy="1341437"/>
          </a:xfrm>
        </p:spPr>
        <p:txBody>
          <a:bodyPr>
            <a:normAutofit/>
          </a:bodyPr>
          <a:lstStyle/>
          <a:p>
            <a:r>
              <a:rPr lang="en-US" sz="3600" dirty="0"/>
              <a:t>WIOA </a:t>
            </a:r>
            <a:r>
              <a:rPr lang="en-US" sz="3600" dirty="0" smtClean="0"/>
              <a:t>in North </a:t>
            </a:r>
            <a:r>
              <a:rPr lang="en-US" sz="3600" dirty="0"/>
              <a:t>Dakota</a:t>
            </a:r>
          </a:p>
        </p:txBody>
      </p:sp>
      <p:sp>
        <p:nvSpPr>
          <p:cNvPr id="3" name="Text Placeholder 2"/>
          <p:cNvSpPr>
            <a:spLocks noGrp="1"/>
          </p:cNvSpPr>
          <p:nvPr>
            <p:ph type="body" idx="1"/>
          </p:nvPr>
        </p:nvSpPr>
        <p:spPr>
          <a:xfrm>
            <a:off x="76200" y="1524000"/>
            <a:ext cx="8915400" cy="4267199"/>
          </a:xfrm>
        </p:spPr>
        <p:txBody>
          <a:bodyPr/>
          <a:lstStyle/>
          <a:p>
            <a:pPr marL="0" indent="0">
              <a:spcBef>
                <a:spcPts val="1800"/>
              </a:spcBef>
              <a:buClr>
                <a:schemeClr val="accent1"/>
              </a:buClr>
              <a:buNone/>
            </a:pPr>
            <a:r>
              <a:rPr lang="en-US" sz="2200" dirty="0" smtClean="0">
                <a:solidFill>
                  <a:schemeClr val="tx1"/>
                </a:solidFill>
              </a:rPr>
              <a:t>Challenges Serving Youth:</a:t>
            </a:r>
          </a:p>
          <a:p>
            <a:pPr lvl="1" indent="-342900">
              <a:spcBef>
                <a:spcPts val="1800"/>
              </a:spcBef>
              <a:buClr>
                <a:schemeClr val="accent1"/>
              </a:buClr>
              <a:buFont typeface="Wingdings" panose="05000000000000000000" pitchFamily="2" charset="2"/>
              <a:buChar char="v"/>
            </a:pPr>
            <a:r>
              <a:rPr lang="en-US" sz="2200" dirty="0" smtClean="0">
                <a:solidFill>
                  <a:schemeClr val="tx1"/>
                </a:solidFill>
              </a:rPr>
              <a:t>Limited funding</a:t>
            </a:r>
          </a:p>
          <a:p>
            <a:pPr lvl="1" indent="-342900">
              <a:spcBef>
                <a:spcPts val="1800"/>
              </a:spcBef>
              <a:buClr>
                <a:schemeClr val="accent1"/>
              </a:buClr>
              <a:buFont typeface="Wingdings" panose="05000000000000000000" pitchFamily="2" charset="2"/>
              <a:buChar char="v"/>
            </a:pPr>
            <a:r>
              <a:rPr lang="en-US" sz="2200" dirty="0" smtClean="0">
                <a:solidFill>
                  <a:schemeClr val="tx1"/>
                </a:solidFill>
              </a:rPr>
              <a:t>Low unemployment </a:t>
            </a:r>
          </a:p>
          <a:p>
            <a:pPr lvl="1" indent="-342900">
              <a:spcBef>
                <a:spcPts val="1800"/>
              </a:spcBef>
              <a:buClr>
                <a:schemeClr val="accent1"/>
              </a:buClr>
              <a:buFont typeface="Wingdings" panose="05000000000000000000" pitchFamily="2" charset="2"/>
              <a:buChar char="v"/>
            </a:pPr>
            <a:r>
              <a:rPr lang="en-US" sz="2200" dirty="0" smtClean="0">
                <a:solidFill>
                  <a:schemeClr val="tx1"/>
                </a:solidFill>
              </a:rPr>
              <a:t>Out of School Youth (75%) </a:t>
            </a:r>
          </a:p>
          <a:p>
            <a:pPr lvl="1" indent="-342900">
              <a:spcBef>
                <a:spcPts val="1800"/>
              </a:spcBef>
              <a:buClr>
                <a:schemeClr val="accent1"/>
              </a:buClr>
              <a:buFont typeface="Wingdings" panose="05000000000000000000" pitchFamily="2" charset="2"/>
              <a:buChar char="v"/>
            </a:pPr>
            <a:r>
              <a:rPr lang="en-US" sz="2200" dirty="0" smtClean="0">
                <a:solidFill>
                  <a:schemeClr val="tx1"/>
                </a:solidFill>
              </a:rPr>
              <a:t>Demand for skilled workers</a:t>
            </a:r>
          </a:p>
          <a:p>
            <a:pPr lvl="1" indent="-342900">
              <a:spcBef>
                <a:spcPts val="1800"/>
              </a:spcBef>
              <a:buClr>
                <a:schemeClr val="accent1"/>
              </a:buClr>
              <a:buFont typeface="Wingdings" panose="05000000000000000000" pitchFamily="2" charset="2"/>
              <a:buChar char="v"/>
            </a:pPr>
            <a:r>
              <a:rPr lang="en-US" sz="2200" dirty="0" smtClean="0">
                <a:solidFill>
                  <a:schemeClr val="tx1"/>
                </a:solidFill>
              </a:rPr>
              <a:t>Urban vs rural</a:t>
            </a:r>
          </a:p>
          <a:p>
            <a:pPr lvl="1" indent="-342900">
              <a:spcBef>
                <a:spcPts val="1800"/>
              </a:spcBef>
              <a:buClr>
                <a:schemeClr val="accent1"/>
              </a:buClr>
              <a:buFont typeface="Wingdings" panose="05000000000000000000" pitchFamily="2" charset="2"/>
              <a:buChar char="v"/>
            </a:pPr>
            <a:endParaRPr lang="en-US" sz="2200" dirty="0" smtClean="0">
              <a:solidFill>
                <a:schemeClr val="accent1">
                  <a:lumMod val="75000"/>
                </a:schemeClr>
              </a:solidFill>
            </a:endParaRPr>
          </a:p>
          <a:p>
            <a:pPr marL="400050" lvl="1" indent="0">
              <a:spcBef>
                <a:spcPts val="1800"/>
              </a:spcBef>
              <a:buClr>
                <a:schemeClr val="accent1"/>
              </a:buClr>
              <a:buNone/>
            </a:pPr>
            <a:endParaRPr lang="en-US" sz="2200" dirty="0" smtClean="0">
              <a:solidFill>
                <a:schemeClr val="accent1">
                  <a:lumMod val="75000"/>
                </a:schemeClr>
              </a:solidFill>
            </a:endParaRPr>
          </a:p>
          <a:p>
            <a:pPr lvl="1" indent="-365760">
              <a:spcBef>
                <a:spcPts val="1800"/>
              </a:spcBef>
              <a:buClr>
                <a:schemeClr val="accent1"/>
              </a:buClr>
              <a:buFont typeface="Wingdings" panose="05000000000000000000" pitchFamily="2" charset="2"/>
              <a:buChar char="v"/>
            </a:pPr>
            <a:endParaRPr lang="en-US" sz="2200" dirty="0" smtClean="0">
              <a:solidFill>
                <a:schemeClr val="accent1">
                  <a:lumMod val="75000"/>
                </a:schemeClr>
              </a:solidFill>
            </a:endParaRPr>
          </a:p>
        </p:txBody>
      </p:sp>
    </p:spTree>
    <p:extLst>
      <p:ext uri="{BB962C8B-B14F-4D97-AF65-F5344CB8AC3E}">
        <p14:creationId xmlns:p14="http://schemas.microsoft.com/office/powerpoint/2010/main" val="2585976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1"/>
                </a:solidFill>
              </a:rPr>
              <a:t>WIOA in North Dakota</a:t>
            </a:r>
            <a:endParaRPr lang="en-US" sz="3600" b="1" dirty="0">
              <a:solidFill>
                <a:schemeClr val="accent1"/>
              </a:solidFill>
            </a:endParaRPr>
          </a:p>
        </p:txBody>
      </p:sp>
      <p:sp>
        <p:nvSpPr>
          <p:cNvPr id="3" name="Text Placeholder 2"/>
          <p:cNvSpPr>
            <a:spLocks noGrp="1"/>
          </p:cNvSpPr>
          <p:nvPr>
            <p:ph type="body" idx="1"/>
          </p:nvPr>
        </p:nvSpPr>
        <p:spPr>
          <a:xfrm>
            <a:off x="152400" y="1600200"/>
            <a:ext cx="8915400" cy="4267199"/>
          </a:xfrm>
        </p:spPr>
        <p:txBody>
          <a:bodyPr/>
          <a:lstStyle/>
          <a:p>
            <a:pPr indent="-365760">
              <a:spcBef>
                <a:spcPts val="1800"/>
              </a:spcBef>
              <a:buClr>
                <a:schemeClr val="accent1"/>
              </a:buClr>
              <a:buFont typeface="Arial" panose="020B0604020202020204" pitchFamily="34" charset="0"/>
              <a:buChar char="●"/>
            </a:pPr>
            <a:r>
              <a:rPr lang="en-US" sz="2200" dirty="0" smtClean="0">
                <a:solidFill>
                  <a:schemeClr val="tx1"/>
                </a:solidFill>
              </a:rPr>
              <a:t>Partnerships/Outreach</a:t>
            </a:r>
          </a:p>
          <a:p>
            <a:pPr indent="-365760">
              <a:spcBef>
                <a:spcPts val="1800"/>
              </a:spcBef>
              <a:buClr>
                <a:schemeClr val="accent1"/>
              </a:buClr>
              <a:buFont typeface="Arial" panose="020B0604020202020204" pitchFamily="34" charset="0"/>
              <a:buChar char="●"/>
            </a:pPr>
            <a:r>
              <a:rPr lang="en-US" sz="2200" dirty="0" smtClean="0">
                <a:solidFill>
                  <a:schemeClr val="tx1"/>
                </a:solidFill>
              </a:rPr>
              <a:t>Barriers</a:t>
            </a:r>
          </a:p>
          <a:p>
            <a:pPr lvl="2" indent="-342900">
              <a:spcBef>
                <a:spcPts val="1800"/>
              </a:spcBef>
              <a:buClr>
                <a:schemeClr val="accent1"/>
              </a:buClr>
              <a:buFont typeface="Wingdings" panose="05000000000000000000" pitchFamily="2" charset="2"/>
              <a:buChar char="v"/>
            </a:pPr>
            <a:r>
              <a:rPr lang="en-US" sz="2200" dirty="0" smtClean="0">
                <a:solidFill>
                  <a:schemeClr val="tx1"/>
                </a:solidFill>
              </a:rPr>
              <a:t>Limited Training Options</a:t>
            </a:r>
          </a:p>
          <a:p>
            <a:pPr lvl="2" indent="-342900">
              <a:spcBef>
                <a:spcPts val="1800"/>
              </a:spcBef>
              <a:buClr>
                <a:schemeClr val="accent1"/>
              </a:buClr>
              <a:buFont typeface="Wingdings" panose="05000000000000000000" pitchFamily="2" charset="2"/>
              <a:buChar char="v"/>
            </a:pPr>
            <a:r>
              <a:rPr lang="en-US" sz="2200" dirty="0" smtClean="0">
                <a:solidFill>
                  <a:schemeClr val="tx1"/>
                </a:solidFill>
              </a:rPr>
              <a:t>Distance</a:t>
            </a:r>
          </a:p>
          <a:p>
            <a:pPr marL="1120140" lvl="2" indent="-342900">
              <a:spcBef>
                <a:spcPts val="1800"/>
              </a:spcBef>
              <a:buClr>
                <a:schemeClr val="accent1"/>
              </a:buClr>
              <a:buFont typeface="Wingdings" panose="05000000000000000000" pitchFamily="2" charset="2"/>
              <a:buChar char="v"/>
            </a:pPr>
            <a:r>
              <a:rPr lang="en-US" sz="2200" dirty="0" smtClean="0">
                <a:solidFill>
                  <a:schemeClr val="tx1"/>
                </a:solidFill>
              </a:rPr>
              <a:t>Cost </a:t>
            </a:r>
          </a:p>
          <a:p>
            <a:pPr marL="1120140" lvl="2" indent="-342900">
              <a:spcBef>
                <a:spcPts val="1800"/>
              </a:spcBef>
              <a:buClr>
                <a:schemeClr val="accent1"/>
              </a:buClr>
              <a:buFont typeface="Wingdings" panose="05000000000000000000" pitchFamily="2" charset="2"/>
              <a:buChar char="v"/>
            </a:pPr>
            <a:r>
              <a:rPr lang="en-US" sz="2200" dirty="0" smtClean="0">
                <a:solidFill>
                  <a:schemeClr val="tx1"/>
                </a:solidFill>
              </a:rPr>
              <a:t>Age Appropriate Training</a:t>
            </a:r>
          </a:p>
          <a:p>
            <a:pPr lvl="2" indent="-342900">
              <a:spcBef>
                <a:spcPts val="1800"/>
              </a:spcBef>
              <a:buClr>
                <a:schemeClr val="accent1"/>
              </a:buClr>
              <a:buFont typeface="Wingdings" panose="05000000000000000000" pitchFamily="2" charset="2"/>
              <a:buChar char="v"/>
            </a:pPr>
            <a:r>
              <a:rPr lang="en-US" sz="2200" dirty="0" smtClean="0">
                <a:solidFill>
                  <a:schemeClr val="tx1"/>
                </a:solidFill>
              </a:rPr>
              <a:t>High Wage Expectations  </a:t>
            </a:r>
            <a:endParaRPr lang="en-US" sz="2200" dirty="0">
              <a:solidFill>
                <a:schemeClr val="tx1"/>
              </a:solidFill>
            </a:endParaRPr>
          </a:p>
        </p:txBody>
      </p:sp>
    </p:spTree>
    <p:extLst>
      <p:ext uri="{BB962C8B-B14F-4D97-AF65-F5344CB8AC3E}">
        <p14:creationId xmlns:p14="http://schemas.microsoft.com/office/powerpoint/2010/main" val="2721455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pic>
        <p:nvPicPr>
          <p:cNvPr id="4" name="Content Placeholder 3" descr="C:\Users\crobbins\Dropbox\Government\ORM\images\Q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30959"/>
            <a:ext cx="8229600" cy="408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10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Commercial</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3189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868362"/>
          </a:xfrm>
        </p:spPr>
        <p:txBody>
          <a:bodyPr>
            <a:normAutofit fontScale="90000"/>
          </a:bodyPr>
          <a:lstStyle/>
          <a:p>
            <a:r>
              <a:rPr lang="en-US" dirty="0" smtClean="0"/>
              <a:t>Upcoming Webinars</a:t>
            </a:r>
            <a:br>
              <a:rPr lang="en-US" dirty="0" smtClean="0"/>
            </a:br>
            <a:endParaRPr lang="en-US" dirty="0"/>
          </a:p>
        </p:txBody>
      </p:sp>
      <p:sp>
        <p:nvSpPr>
          <p:cNvPr id="3" name="Text Placeholder 2"/>
          <p:cNvSpPr>
            <a:spLocks noGrp="1"/>
          </p:cNvSpPr>
          <p:nvPr>
            <p:ph type="body" idx="1"/>
          </p:nvPr>
        </p:nvSpPr>
        <p:spPr>
          <a:xfrm>
            <a:off x="-15498" y="2819400"/>
            <a:ext cx="8458200" cy="3276599"/>
          </a:xfrm>
        </p:spPr>
        <p:txBody>
          <a:bodyPr>
            <a:normAutofit/>
          </a:bodyPr>
          <a:lstStyle/>
          <a:p>
            <a:pPr marL="582930" indent="-342900">
              <a:spcBef>
                <a:spcPts val="3600"/>
              </a:spcBef>
            </a:pPr>
            <a:r>
              <a:rPr lang="en-US" sz="2600" b="1" dirty="0" smtClean="0">
                <a:gradFill>
                  <a:gsLst>
                    <a:gs pos="0">
                      <a:srgbClr val="C00000"/>
                    </a:gs>
                    <a:gs pos="100000">
                      <a:srgbClr val="C00000">
                        <a:lumMod val="40000"/>
                      </a:srgbClr>
                    </a:gs>
                  </a:gsLst>
                  <a:lin ang="5400000" scaled="0"/>
                </a:gradFill>
              </a:rPr>
              <a:t>TANF Partnerships </a:t>
            </a:r>
          </a:p>
          <a:p>
            <a:pPr marL="240030" indent="0">
              <a:spcBef>
                <a:spcPts val="0"/>
              </a:spcBef>
              <a:buNone/>
            </a:pPr>
            <a:r>
              <a:rPr lang="en-US" sz="2000" dirty="0" smtClean="0">
                <a:solidFill>
                  <a:schemeClr val="tx1">
                    <a:lumMod val="65000"/>
                    <a:lumOff val="35000"/>
                  </a:schemeClr>
                </a:solidFill>
              </a:rPr>
              <a:t>	October 28</a:t>
            </a:r>
            <a:r>
              <a:rPr lang="en-US" sz="2000" baseline="30000" dirty="0" smtClean="0">
                <a:solidFill>
                  <a:schemeClr val="tx1">
                    <a:lumMod val="65000"/>
                    <a:lumOff val="35000"/>
                  </a:schemeClr>
                </a:solidFill>
              </a:rPr>
              <a:t>th</a:t>
            </a:r>
            <a:r>
              <a:rPr lang="en-US" sz="2000" dirty="0" smtClean="0">
                <a:solidFill>
                  <a:schemeClr val="tx1">
                    <a:lumMod val="65000"/>
                    <a:lumOff val="35000"/>
                  </a:schemeClr>
                </a:solidFill>
              </a:rPr>
              <a:t>  – 2:00pm EDT</a:t>
            </a:r>
          </a:p>
          <a:p>
            <a:pPr marL="582930" indent="-342900">
              <a:spcBef>
                <a:spcPts val="3600"/>
              </a:spcBef>
            </a:pPr>
            <a:r>
              <a:rPr lang="en-US" sz="2600" b="1" dirty="0" smtClean="0">
                <a:gradFill>
                  <a:gsLst>
                    <a:gs pos="0">
                      <a:srgbClr val="C00000"/>
                    </a:gs>
                    <a:gs pos="100000">
                      <a:srgbClr val="C00000">
                        <a:lumMod val="40000"/>
                      </a:srgbClr>
                    </a:gs>
                  </a:gsLst>
                  <a:lin ang="5400000" scaled="0"/>
                </a:gradFill>
              </a:rPr>
              <a:t>System-Involved Youth</a:t>
            </a:r>
            <a:r>
              <a:rPr lang="en-US" sz="2000" dirty="0">
                <a:solidFill>
                  <a:schemeClr val="tx1">
                    <a:lumMod val="65000"/>
                    <a:lumOff val="35000"/>
                  </a:schemeClr>
                </a:solidFill>
              </a:rPr>
              <a:t/>
            </a:r>
            <a:br>
              <a:rPr lang="en-US" sz="2000" dirty="0">
                <a:solidFill>
                  <a:schemeClr val="tx1">
                    <a:lumMod val="65000"/>
                    <a:lumOff val="35000"/>
                  </a:schemeClr>
                </a:solidFill>
              </a:rPr>
            </a:br>
            <a:r>
              <a:rPr lang="en-US" sz="2000" dirty="0" smtClean="0">
                <a:solidFill>
                  <a:schemeClr val="tx1">
                    <a:lumMod val="65000"/>
                    <a:lumOff val="35000"/>
                  </a:schemeClr>
                </a:solidFill>
              </a:rPr>
              <a:t>	December 16</a:t>
            </a:r>
            <a:r>
              <a:rPr lang="en-US" sz="2000" baseline="30000" dirty="0" smtClean="0">
                <a:solidFill>
                  <a:schemeClr val="tx1">
                    <a:lumMod val="65000"/>
                    <a:lumOff val="35000"/>
                  </a:schemeClr>
                </a:solidFill>
              </a:rPr>
              <a:t>th</a:t>
            </a:r>
            <a:r>
              <a:rPr lang="en-US" sz="2000" dirty="0" smtClean="0">
                <a:solidFill>
                  <a:schemeClr val="tx1">
                    <a:lumMod val="65000"/>
                    <a:lumOff val="35000"/>
                  </a:schemeClr>
                </a:solidFill>
              </a:rPr>
              <a:t>- 2:00pm EDT</a:t>
            </a:r>
          </a:p>
          <a:p>
            <a:pPr marL="240030" indent="0">
              <a:buNone/>
            </a:pPr>
            <a:r>
              <a:rPr lang="en-US" sz="2400" dirty="0">
                <a:solidFill>
                  <a:schemeClr val="tx1">
                    <a:lumMod val="65000"/>
                    <a:lumOff val="35000"/>
                  </a:schemeClr>
                </a:solidFill>
              </a:rPr>
              <a:t>	</a:t>
            </a:r>
          </a:p>
          <a:p>
            <a:pPr marL="240030" indent="0">
              <a:spcBef>
                <a:spcPts val="3600"/>
              </a:spcBef>
              <a:buNone/>
            </a:pPr>
            <a:endParaRPr lang="en-US" sz="2400" dirty="0">
              <a:solidFill>
                <a:schemeClr val="tx1">
                  <a:lumMod val="65000"/>
                  <a:lumOff val="35000"/>
                </a:schemeClr>
              </a:solidFill>
            </a:endParaRP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5" name="Text Placeholder 2"/>
          <p:cNvSpPr txBox="1">
            <a:spLocks/>
          </p:cNvSpPr>
          <p:nvPr/>
        </p:nvSpPr>
        <p:spPr>
          <a:xfrm>
            <a:off x="0" y="1600200"/>
            <a:ext cx="9144000" cy="685800"/>
          </a:xfrm>
          <a:prstGeom prst="rect">
            <a:avLst/>
          </a:prstGeom>
          <a:noFill/>
          <a:ln>
            <a:noFill/>
          </a:ln>
        </p:spPr>
        <p:txBody>
          <a:bodyPr lIns="91425" tIns="91425" rIns="91425" bIns="91425" anchor="t"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342900" marR="0" indent="-200660" algn="l" rtl="0">
              <a:lnSpc>
                <a:spcPct val="100000"/>
              </a:lnSpc>
              <a:spcBef>
                <a:spcPts val="0"/>
              </a:spcBef>
              <a:spcAft>
                <a:spcPts val="600"/>
              </a:spcAft>
              <a:buClr>
                <a:schemeClr val="accent1"/>
              </a:buClr>
              <a:buFont typeface="Symbol" panose="05050102010706020507" pitchFamily="18" charset="2"/>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0"/>
              </a:spcBef>
              <a:spcAft>
                <a:spcPts val="600"/>
              </a:spcAft>
              <a:buClr>
                <a:srgbClr val="FF0000"/>
              </a:buClr>
              <a:buFont typeface="Noto Symbol"/>
              <a:buChar char="▪"/>
              <a:defRPr sz="1400" b="0" i="0" u="none" strike="noStrike" cap="none" baseline="0">
                <a:solidFill>
                  <a:srgbClr val="000000"/>
                </a:solidFill>
                <a:latin typeface="Arial"/>
                <a:ea typeface="Arial"/>
                <a:cs typeface="Arial"/>
                <a:sym typeface="Arial"/>
              </a:defRPr>
            </a:lvl2pPr>
            <a:lvl3pPr marL="1143000" marR="0" indent="-116839" algn="l" rtl="0">
              <a:lnSpc>
                <a:spcPct val="100000"/>
              </a:lnSpc>
              <a:spcBef>
                <a:spcPts val="0"/>
              </a:spcBef>
              <a:spcAft>
                <a:spcPts val="600"/>
              </a:spcAft>
              <a:buClr>
                <a:srgbClr val="538CD5"/>
              </a:buClr>
              <a:buFont typeface="Noto Symbol"/>
              <a:buChar char="▪"/>
              <a:defRPr sz="1400" b="0" i="0" u="none" strike="noStrike" cap="none" baseline="0">
                <a:solidFill>
                  <a:srgbClr val="000000"/>
                </a:solidFill>
                <a:latin typeface="Arial"/>
                <a:ea typeface="Arial"/>
                <a:cs typeface="Arial"/>
                <a:sym typeface="Arial"/>
              </a:defRPr>
            </a:lvl3pPr>
            <a:lvl4pPr marL="1600200" marR="0" indent="-1079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33350" algn="l" rtl="0">
              <a:lnSpc>
                <a:spcPct val="100000"/>
              </a:lnSpc>
              <a:spcBef>
                <a:spcPts val="0"/>
              </a:spcBef>
              <a:spcAft>
                <a:spcPts val="60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42240" indent="0" algn="ctr">
              <a:buNone/>
            </a:pPr>
            <a:r>
              <a:rPr lang="en-US" sz="2800" i="1" dirty="0"/>
              <a:t>P</a:t>
            </a:r>
            <a:r>
              <a:rPr lang="en-US" sz="2800" i="1" dirty="0" smtClean="0"/>
              <a:t>ast </a:t>
            </a:r>
            <a:r>
              <a:rPr lang="en-US" sz="2800" i="1" dirty="0"/>
              <a:t>webinar recordings on </a:t>
            </a:r>
            <a:r>
              <a:rPr lang="en-US" sz="2800" i="1" dirty="0" smtClean="0"/>
              <a:t>Workforce3one.org</a:t>
            </a:r>
            <a:r>
              <a:rPr lang="en-US" sz="4400" dirty="0"/>
              <a:t/>
            </a:r>
            <a:br>
              <a:rPr lang="en-US" sz="4400" dirty="0"/>
            </a:br>
            <a:endParaRPr lang="en-US" sz="4400" b="1" spc="50" dirty="0" smtClean="0">
              <a:ln w="11430"/>
              <a:gradFill>
                <a:gsLst>
                  <a:gs pos="25000">
                    <a:srgbClr val="0070C0">
                      <a:lumMod val="95000"/>
                      <a:lumOff val="5000"/>
                    </a:srgbClr>
                  </a:gs>
                  <a:gs pos="99000">
                    <a:schemeClr val="accent1">
                      <a:lumMod val="75000"/>
                    </a:schemeClr>
                  </a:gs>
                </a:gsLst>
                <a:lin ang="5400000"/>
              </a:gradFill>
              <a:effectLst>
                <a:outerShdw blurRad="63500" dist="25400" dir="5400000" algn="tl" rotWithShape="0">
                  <a:srgbClr val="000000">
                    <a:alpha val="32000"/>
                  </a:srgbClr>
                </a:outerShdw>
              </a:effectLst>
            </a:endParaRPr>
          </a:p>
        </p:txBody>
      </p:sp>
      <p:sp>
        <p:nvSpPr>
          <p:cNvPr id="6" name="Shape 21"/>
          <p:cNvSpPr/>
          <p:nvPr>
            <p:custDataLst>
              <p:tags r:id="rId1"/>
            </p:custDataLst>
          </p:nvPr>
        </p:nvSpPr>
        <p:spPr>
          <a:xfrm>
            <a:off x="0" y="25908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3075" name="Picture 3" descr="U:\graphics_sound_archive\Photos.com low res\1629743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7074" y="2590800"/>
            <a:ext cx="373960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1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FC226-CBCB-46AE-BA68-5D9CFE2B89FC}" type="slidenum">
              <a:rPr lang="en-US" smtClean="0">
                <a:solidFill>
                  <a:prstClr val="black">
                    <a:tint val="75000"/>
                  </a:prstClr>
                </a:solidFill>
              </a:rPr>
              <a:pPr/>
              <a:t>3</a:t>
            </a:fld>
            <a:endParaRPr lang="en-US">
              <a:solidFill>
                <a:prstClr val="black">
                  <a:tint val="75000"/>
                </a:prstClr>
              </a:solidFill>
            </a:endParaRPr>
          </a:p>
        </p:txBody>
      </p:sp>
      <p:sp>
        <p:nvSpPr>
          <p:cNvPr id="3" name="TextBox 2"/>
          <p:cNvSpPr txBox="1"/>
          <p:nvPr/>
        </p:nvSpPr>
        <p:spPr>
          <a:xfrm>
            <a:off x="1524000" y="1905000"/>
            <a:ext cx="6248400" cy="707886"/>
          </a:xfrm>
          <a:prstGeom prst="rect">
            <a:avLst/>
          </a:prstGeom>
          <a:noFill/>
        </p:spPr>
        <p:txBody>
          <a:bodyPr wrap="square" rtlCol="0">
            <a:spAutoFit/>
          </a:bodyPr>
          <a:lstStyle/>
          <a:p>
            <a:r>
              <a:rPr lang="en-US" sz="2000" dirty="0" smtClean="0"/>
              <a:t>Polling Question: Are you from a rural or urban area?  Did you grow up in a rural area?</a:t>
            </a:r>
            <a:endParaRPr lang="en-US" sz="2000" dirty="0"/>
          </a:p>
        </p:txBody>
      </p:sp>
    </p:spTree>
    <p:extLst>
      <p:ext uri="{BB962C8B-B14F-4D97-AF65-F5344CB8AC3E}">
        <p14:creationId xmlns:p14="http://schemas.microsoft.com/office/powerpoint/2010/main" val="176230332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Input on Future Webinar Topics</a:t>
            </a:r>
            <a:endParaRPr lang="en-US" dirty="0"/>
          </a:p>
        </p:txBody>
      </p:sp>
      <p:sp>
        <p:nvSpPr>
          <p:cNvPr id="3" name="Content Placeholder 2"/>
          <p:cNvSpPr>
            <a:spLocks noGrp="1"/>
          </p:cNvSpPr>
          <p:nvPr>
            <p:ph idx="1"/>
          </p:nvPr>
        </p:nvSpPr>
        <p:spPr>
          <a:xfrm>
            <a:off x="457200" y="1447800"/>
            <a:ext cx="8229600" cy="4343400"/>
          </a:xfrm>
        </p:spPr>
        <p:txBody>
          <a:bodyPr/>
          <a:lstStyle/>
          <a:p>
            <a:pPr indent="0">
              <a:buNone/>
            </a:pPr>
            <a:endParaRPr lang="en-US" dirty="0" smtClean="0"/>
          </a:p>
          <a:p>
            <a:pPr indent="0">
              <a:buNone/>
            </a:pPr>
            <a:r>
              <a:rPr lang="en-US" dirty="0" smtClean="0"/>
              <a:t>Please let us know what topics would be of interest and importance to you and your local areas for future webinars in 2016. </a:t>
            </a:r>
            <a:endParaRPr lang="en-US" dirty="0"/>
          </a:p>
        </p:txBody>
      </p:sp>
      <p:pic>
        <p:nvPicPr>
          <p:cNvPr id="4" name="Picture 3" descr="C:\Users\crobbins\Dropbox\Government\ORM\Webinar - Enough is Known for Action\Picture6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362200"/>
            <a:ext cx="5486400" cy="408146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48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609600" y="1693817"/>
            <a:ext cx="7620000" cy="401558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377" y="1446651"/>
            <a:ext cx="9143245" cy="4535049"/>
          </a:xfrm>
          <a:prstGeom prst="rect">
            <a:avLst/>
          </a:prstGeom>
        </p:spPr>
      </p:pic>
      <p:sp>
        <p:nvSpPr>
          <p:cNvPr id="2" name="Title 1"/>
          <p:cNvSpPr>
            <a:spLocks noGrp="1"/>
          </p:cNvSpPr>
          <p:nvPr>
            <p:ph type="title"/>
          </p:nvPr>
        </p:nvSpPr>
        <p:spPr/>
        <p:txBody>
          <a:bodyPr>
            <a:normAutofit/>
          </a:bodyPr>
          <a:lstStyle/>
          <a:p>
            <a:r>
              <a:rPr lang="en-US" dirty="0" smtClean="0"/>
              <a:t>Implementing WIOA in </a:t>
            </a:r>
            <a:r>
              <a:rPr lang="en-US" dirty="0"/>
              <a:t>R</a:t>
            </a:r>
            <a:r>
              <a:rPr lang="en-US" dirty="0" smtClean="0"/>
              <a:t>ural Areas</a:t>
            </a:r>
            <a:endParaRPr lang="en-US" dirty="0"/>
          </a:p>
        </p:txBody>
      </p:sp>
    </p:spTree>
    <p:extLst>
      <p:ext uri="{BB962C8B-B14F-4D97-AF65-F5344CB8AC3E}">
        <p14:creationId xmlns:p14="http://schemas.microsoft.com/office/powerpoint/2010/main" val="1604321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Text Placeholder 2"/>
          <p:cNvSpPr>
            <a:spLocks noGrp="1"/>
          </p:cNvSpPr>
          <p:nvPr>
            <p:ph type="body" idx="1"/>
          </p:nvPr>
        </p:nvSpPr>
        <p:spPr>
          <a:xfrm>
            <a:off x="304800" y="2107769"/>
            <a:ext cx="6995268" cy="4267199"/>
          </a:xfrm>
        </p:spPr>
        <p:txBody>
          <a:bodyPr/>
          <a:lstStyle/>
          <a:p>
            <a:r>
              <a:rPr lang="en-US" sz="2400" dirty="0" smtClean="0"/>
              <a:t>Welcome and overview</a:t>
            </a:r>
          </a:p>
          <a:p>
            <a:r>
              <a:rPr lang="en-US" sz="2400" dirty="0" smtClean="0"/>
              <a:t>Administration's focus on rural areas</a:t>
            </a:r>
          </a:p>
          <a:p>
            <a:r>
              <a:rPr lang="en-US" sz="2400" dirty="0" smtClean="0"/>
              <a:t>WIOA and rural areas</a:t>
            </a:r>
          </a:p>
          <a:p>
            <a:r>
              <a:rPr lang="en-US" sz="2400" dirty="0" smtClean="0"/>
              <a:t>Local area examples (Pima County, Arizona and North Dakota</a:t>
            </a:r>
          </a:p>
          <a:p>
            <a:r>
              <a:rPr lang="en-US" sz="2800" dirty="0" smtClean="0"/>
              <a:t>Q &amp; A</a:t>
            </a:r>
          </a:p>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967" t="21139" r="11218"/>
          <a:stretch/>
        </p:blipFill>
        <p:spPr>
          <a:xfrm>
            <a:off x="7300068" y="2133600"/>
            <a:ext cx="1843932" cy="3155037"/>
          </a:xfrm>
          <a:prstGeom prst="rect">
            <a:avLst/>
          </a:prstGeom>
        </p:spPr>
      </p:pic>
    </p:spTree>
    <p:extLst>
      <p:ext uri="{BB962C8B-B14F-4D97-AF65-F5344CB8AC3E}">
        <p14:creationId xmlns:p14="http://schemas.microsoft.com/office/powerpoint/2010/main" val="372784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Presenter</a:t>
            </a:r>
            <a:endParaRPr lang="en-US" sz="3200" dirty="0"/>
          </a:p>
        </p:txBody>
      </p:sp>
      <p:sp>
        <p:nvSpPr>
          <p:cNvPr id="4" name="Text Placeholder 3"/>
          <p:cNvSpPr>
            <a:spLocks noGrp="1"/>
          </p:cNvSpPr>
          <p:nvPr>
            <p:ph type="body" idx="2"/>
          </p:nvPr>
        </p:nvSpPr>
        <p:spPr/>
        <p:txBody>
          <a:bodyPr/>
          <a:lstStyle/>
          <a:p>
            <a:pPr marL="142240" indent="0">
              <a:buNone/>
            </a:pPr>
            <a:r>
              <a:rPr lang="en-US" sz="2800" dirty="0" smtClean="0"/>
              <a:t>Doug O’Brien</a:t>
            </a:r>
          </a:p>
          <a:p>
            <a:pPr marL="142240" indent="0">
              <a:buNone/>
            </a:pPr>
            <a:r>
              <a:rPr lang="en-US" sz="2800" dirty="0" smtClean="0"/>
              <a:t>Senior Policy Advisor</a:t>
            </a:r>
          </a:p>
          <a:p>
            <a:pPr marL="142240" indent="0">
              <a:buNone/>
            </a:pPr>
            <a:r>
              <a:rPr lang="en-US" sz="2800" dirty="0" smtClean="0"/>
              <a:t>White House </a:t>
            </a:r>
          </a:p>
          <a:p>
            <a:pPr marL="142240" indent="0">
              <a:buNone/>
            </a:pPr>
            <a:r>
              <a:rPr lang="en-US" sz="2800" dirty="0" smtClean="0"/>
              <a:t>Domestic Policy Council</a:t>
            </a:r>
            <a:endParaRPr lang="en-US" sz="2800" dirty="0"/>
          </a:p>
        </p:txBody>
      </p:sp>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3494974" cy="291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337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House Rural Council</a:t>
            </a:r>
            <a:endParaRPr lang="en-US" dirty="0"/>
          </a:p>
        </p:txBody>
      </p:sp>
      <p:sp>
        <p:nvSpPr>
          <p:cNvPr id="3" name="Text Placeholder 2"/>
          <p:cNvSpPr>
            <a:spLocks noGrp="1"/>
          </p:cNvSpPr>
          <p:nvPr>
            <p:ph type="body" idx="1"/>
          </p:nvPr>
        </p:nvSpPr>
        <p:spPr/>
        <p:txBody>
          <a:bodyPr/>
          <a:lstStyle/>
          <a:p>
            <a:pPr marL="142240" indent="0">
              <a:buNone/>
            </a:pPr>
            <a:r>
              <a:rPr lang="en-US" sz="1800" dirty="0" smtClean="0"/>
              <a:t>A sustained </a:t>
            </a:r>
            <a:r>
              <a:rPr lang="en-US" sz="1800" dirty="0"/>
              <a:t>campaign to address rural child poverty by supporting improved well-being and upward economic mobility of children in rural and tribal places. </a:t>
            </a:r>
            <a:r>
              <a:rPr lang="en-US" sz="1800" dirty="0" smtClean="0"/>
              <a:t>Goals include:</a:t>
            </a:r>
          </a:p>
          <a:p>
            <a:pPr marL="142240" indent="0">
              <a:buNone/>
            </a:pPr>
            <a:r>
              <a:rPr lang="en-US" sz="1800" dirty="0" smtClean="0"/>
              <a:t> </a:t>
            </a:r>
            <a:endParaRPr lang="en-US" sz="1800" dirty="0"/>
          </a:p>
          <a:p>
            <a:pPr marL="142240" indent="0">
              <a:buNone/>
            </a:pPr>
            <a:r>
              <a:rPr lang="en-US" sz="1800" dirty="0"/>
              <a:t>(1) Enhancing public awareness of rural child poverty and its impact on the future of rural communities and our nation’s global competitiveness; </a:t>
            </a:r>
          </a:p>
          <a:p>
            <a:pPr marL="142240" indent="0">
              <a:buNone/>
            </a:pPr>
            <a:r>
              <a:rPr lang="en-US" sz="1800" dirty="0"/>
              <a:t>(2) Amplifying the Administration’s anti-poverty and economic mobility agenda, including the FY16 Budget, through a rural lens; </a:t>
            </a:r>
          </a:p>
          <a:p>
            <a:pPr marL="142240" indent="0">
              <a:buNone/>
            </a:pPr>
            <a:r>
              <a:rPr lang="en-US" sz="1800" dirty="0"/>
              <a:t>(3) Improving implementation and accessibility of programs that better serve rural children and families; and </a:t>
            </a:r>
          </a:p>
          <a:p>
            <a:pPr marL="142240" indent="0">
              <a:buNone/>
            </a:pPr>
            <a:r>
              <a:rPr lang="en-US" sz="1800" dirty="0"/>
              <a:t>(4) Developing a model for future federal action addressing child poverty through focused investments in rural places engaging in two-generation, bundled services approaches. </a:t>
            </a:r>
          </a:p>
          <a:p>
            <a:endParaRPr lang="en-US" sz="1800"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18932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7010401" y="6492875"/>
            <a:ext cx="2133600" cy="365125"/>
          </a:xfrm>
          <a:prstGeom prst="rect">
            <a:avLst/>
          </a:prstGeom>
        </p:spPr>
        <p:txBody>
          <a:bodyPr vert="horz" lIns="91440" tIns="45720" rIns="91440" bIns="45720" rtlCol="0" anchor="ctr" anchorCtr="0"/>
          <a:lstStyle>
            <a:defPPr>
              <a:defRPr lang="en-US"/>
            </a:defPPr>
            <a:lvl1pPr algn="r"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81CCB88-2C92-4A81-B733-C2EA371E69E6}" type="slidenum">
              <a:rPr lang="en-US" smtClean="0">
                <a:solidFill>
                  <a:prstClr val="black">
                    <a:tint val="75000"/>
                  </a:prstClr>
                </a:solidFill>
                <a:latin typeface="Calibri"/>
              </a:rPr>
              <a:pPr>
                <a:defRPr/>
              </a:pPr>
              <a:t>7</a:t>
            </a:fld>
            <a:endParaRPr lang="en-US" dirty="0">
              <a:solidFill>
                <a:prstClr val="black">
                  <a:tint val="75000"/>
                </a:prstClr>
              </a:solidFill>
              <a:latin typeface="Calibri"/>
            </a:endParaRPr>
          </a:p>
        </p:txBody>
      </p:sp>
      <p:sp>
        <p:nvSpPr>
          <p:cNvPr id="10" name="TextBox 9"/>
          <p:cNvSpPr txBox="1"/>
          <p:nvPr/>
        </p:nvSpPr>
        <p:spPr>
          <a:xfrm>
            <a:off x="9525" y="4722106"/>
            <a:ext cx="8991600" cy="1200329"/>
          </a:xfrm>
          <a:prstGeom prst="rect">
            <a:avLst/>
          </a:prstGeom>
          <a:solidFill>
            <a:schemeClr val="accent1">
              <a:lumMod val="20000"/>
              <a:lumOff val="80000"/>
            </a:schemeClr>
          </a:solidFill>
          <a:ln w="28575">
            <a:solidFill>
              <a:schemeClr val="tx2"/>
            </a:solidFill>
          </a:ln>
        </p:spPr>
        <p:txBody>
          <a:bodyPr wrap="square" rtlCol="0">
            <a:spAutoFit/>
          </a:bodyPr>
          <a:lstStyle/>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Poverty rates are higher among children than adults in both rural and urban areas.</a:t>
            </a:r>
          </a:p>
          <a:p>
            <a:pPr marL="285750" indent="-285750">
              <a:buFont typeface="Arial" panose="020B0604020202020204" pitchFamily="34" charset="0"/>
              <a:buChar char="•"/>
            </a:pPr>
            <a:endParaRPr lang="en-US" sz="4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In rural areas, poverty rates fell in the 1970s and 1990s, before rising in the 2000s.</a:t>
            </a:r>
          </a:p>
          <a:p>
            <a:pPr marL="285750" indent="-285750">
              <a:buFont typeface="Arial" panose="020B0604020202020204" pitchFamily="34" charset="0"/>
              <a:buChar char="•"/>
            </a:pPr>
            <a:endParaRPr lang="en-US" sz="4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The official poverty measure is based on cash, pre-tax income; does not include tax and in-kind benefits, nor does it adjust for geographic variation in the cost of living.</a:t>
            </a:r>
          </a:p>
        </p:txBody>
      </p:sp>
      <p:sp>
        <p:nvSpPr>
          <p:cNvPr id="9" name="TextBox 8"/>
          <p:cNvSpPr txBox="1"/>
          <p:nvPr/>
        </p:nvSpPr>
        <p:spPr>
          <a:xfrm>
            <a:off x="76200" y="6552326"/>
            <a:ext cx="7086600" cy="246221"/>
          </a:xfrm>
          <a:prstGeom prst="rect">
            <a:avLst/>
          </a:prstGeom>
          <a:noFill/>
        </p:spPr>
        <p:txBody>
          <a:bodyPr wrap="square" rtlCol="0">
            <a:spAutoFit/>
          </a:bodyPr>
          <a:lstStyle/>
          <a:p>
            <a:r>
              <a:rPr lang="en-US" sz="1000" kern="1200" dirty="0" smtClean="0">
                <a:solidFill>
                  <a:prstClr val="black"/>
                </a:solidFill>
                <a:latin typeface="Calibri"/>
                <a:ea typeface="+mn-ea"/>
                <a:cs typeface="+mn-cs"/>
              </a:rPr>
              <a:t>Source: Bureau of Labor Statistics, Current Population Survey, Annual Social and Economic Supplement (2013); CEA calculations.</a:t>
            </a:r>
            <a:endParaRPr lang="en-US" sz="1000" kern="1200" dirty="0">
              <a:solidFill>
                <a:prstClr val="black"/>
              </a:solidFill>
              <a:latin typeface="Calibri"/>
              <a:ea typeface="+mn-ea"/>
              <a:cs typeface="+mn-cs"/>
            </a:endParaRPr>
          </a:p>
        </p:txBody>
      </p:sp>
      <p:graphicFrame>
        <p:nvGraphicFramePr>
          <p:cNvPr id="13" name="Chart 12"/>
          <p:cNvGraphicFramePr>
            <a:graphicFrameLocks/>
          </p:cNvGraphicFramePr>
          <p:nvPr>
            <p:extLst>
              <p:ext uri="{D42A27DB-BD31-4B8C-83A1-F6EECF244321}">
                <p14:modId xmlns:p14="http://schemas.microsoft.com/office/powerpoint/2010/main" val="2166622591"/>
              </p:ext>
            </p:extLst>
          </p:nvPr>
        </p:nvGraphicFramePr>
        <p:xfrm>
          <a:off x="58790" y="1219200"/>
          <a:ext cx="4329066"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131930118"/>
              </p:ext>
            </p:extLst>
          </p:nvPr>
        </p:nvGraphicFramePr>
        <p:xfrm>
          <a:off x="4343400" y="1219200"/>
          <a:ext cx="4738734" cy="336745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810000" y="3124200"/>
            <a:ext cx="548548" cy="338554"/>
          </a:xfrm>
          <a:prstGeom prst="rect">
            <a:avLst/>
          </a:prstGeom>
          <a:noFill/>
        </p:spPr>
        <p:txBody>
          <a:bodyPr wrap="none" rtlCol="0">
            <a:spAutoFit/>
          </a:bodyPr>
          <a:lstStyle/>
          <a:p>
            <a:r>
              <a:rPr lang="en-US" sz="1600" kern="1200" dirty="0" smtClean="0">
                <a:solidFill>
                  <a:srgbClr val="F79646">
                    <a:lumMod val="50000"/>
                  </a:srgbClr>
                </a:solidFill>
                <a:latin typeface="Calibri"/>
                <a:ea typeface="+mn-ea"/>
                <a:cs typeface="+mn-cs"/>
              </a:rPr>
              <a:t>14.2</a:t>
            </a:r>
            <a:endParaRPr lang="en-US" sz="1600" kern="1200" dirty="0">
              <a:solidFill>
                <a:srgbClr val="F79646">
                  <a:lumMod val="50000"/>
                </a:srgbClr>
              </a:solidFill>
              <a:latin typeface="Calibri"/>
              <a:ea typeface="+mn-ea"/>
              <a:cs typeface="+mn-cs"/>
            </a:endParaRPr>
          </a:p>
        </p:txBody>
      </p:sp>
      <p:cxnSp>
        <p:nvCxnSpPr>
          <p:cNvPr id="4" name="Straight Connector 3"/>
          <p:cNvCxnSpPr/>
          <p:nvPr/>
        </p:nvCxnSpPr>
        <p:spPr>
          <a:xfrm flipV="1">
            <a:off x="4114800" y="3036277"/>
            <a:ext cx="0" cy="1524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10600" y="2023646"/>
            <a:ext cx="548548" cy="338554"/>
          </a:xfrm>
          <a:prstGeom prst="rect">
            <a:avLst/>
          </a:prstGeom>
          <a:noFill/>
        </p:spPr>
        <p:txBody>
          <a:bodyPr wrap="none" rtlCol="0">
            <a:spAutoFit/>
          </a:bodyPr>
          <a:lstStyle/>
          <a:p>
            <a:r>
              <a:rPr lang="en-US" sz="1600" kern="1200" dirty="0" smtClean="0">
                <a:solidFill>
                  <a:srgbClr val="4F81BD">
                    <a:lumMod val="75000"/>
                  </a:srgbClr>
                </a:solidFill>
                <a:latin typeface="Calibri"/>
                <a:ea typeface="+mn-ea"/>
                <a:cs typeface="+mn-cs"/>
              </a:rPr>
              <a:t>23.4</a:t>
            </a:r>
            <a:endParaRPr lang="en-US" sz="1600" kern="1200" dirty="0">
              <a:solidFill>
                <a:srgbClr val="4F81BD">
                  <a:lumMod val="75000"/>
                </a:srgbClr>
              </a:solidFill>
              <a:latin typeface="Calibri"/>
              <a:ea typeface="+mn-ea"/>
              <a:cs typeface="+mn-cs"/>
            </a:endParaRPr>
          </a:p>
        </p:txBody>
      </p:sp>
      <p:sp>
        <p:nvSpPr>
          <p:cNvPr id="12" name="TextBox 11"/>
          <p:cNvSpPr txBox="1"/>
          <p:nvPr/>
        </p:nvSpPr>
        <p:spPr>
          <a:xfrm>
            <a:off x="8595452" y="2404646"/>
            <a:ext cx="548548" cy="338554"/>
          </a:xfrm>
          <a:prstGeom prst="rect">
            <a:avLst/>
          </a:prstGeom>
          <a:noFill/>
        </p:spPr>
        <p:txBody>
          <a:bodyPr wrap="none" rtlCol="0">
            <a:spAutoFit/>
          </a:bodyPr>
          <a:lstStyle/>
          <a:p>
            <a:r>
              <a:rPr lang="en-US" sz="1600" kern="1200" dirty="0" smtClean="0">
                <a:solidFill>
                  <a:srgbClr val="F79646">
                    <a:lumMod val="50000"/>
                  </a:srgbClr>
                </a:solidFill>
                <a:latin typeface="Calibri"/>
                <a:ea typeface="+mn-ea"/>
                <a:cs typeface="+mn-cs"/>
              </a:rPr>
              <a:t>19.4</a:t>
            </a:r>
            <a:endParaRPr lang="en-US" sz="1600" kern="1200" dirty="0">
              <a:solidFill>
                <a:srgbClr val="F79646">
                  <a:lumMod val="50000"/>
                </a:srgbClr>
              </a:solidFill>
              <a:latin typeface="Calibri"/>
              <a:ea typeface="+mn-ea"/>
              <a:cs typeface="+mn-cs"/>
            </a:endParaRPr>
          </a:p>
        </p:txBody>
      </p:sp>
      <p:sp>
        <p:nvSpPr>
          <p:cNvPr id="7" name="Rectangle 6"/>
          <p:cNvSpPr/>
          <p:nvPr/>
        </p:nvSpPr>
        <p:spPr>
          <a:xfrm>
            <a:off x="2286000" y="3167390"/>
            <a:ext cx="4572000" cy="523220"/>
          </a:xfrm>
          <a:prstGeom prst="rect">
            <a:avLst/>
          </a:prstGeom>
        </p:spPr>
        <p:txBody>
          <a:bodyPr>
            <a:spAutoFit/>
          </a:bodyPr>
          <a:lstStyle/>
          <a:p>
            <a:r>
              <a:rPr lang="en-US" b="1" dirty="0">
                <a:solidFill>
                  <a:prstClr val="white"/>
                </a:solidFill>
              </a:rPr>
              <a:t>Measured by the Supplemental Poverty Measure, </a:t>
            </a:r>
          </a:p>
          <a:p>
            <a:r>
              <a:rPr lang="en-US" b="1" dirty="0">
                <a:solidFill>
                  <a:prstClr val="white"/>
                </a:solidFill>
              </a:rPr>
              <a:t>Poverty Has Declined Over Time and is Lower in </a:t>
            </a:r>
            <a:endParaRPr lang="en-US" dirty="0"/>
          </a:p>
        </p:txBody>
      </p:sp>
      <p:sp>
        <p:nvSpPr>
          <p:cNvPr id="15" name="Title 1"/>
          <p:cNvSpPr>
            <a:spLocks noGrp="1"/>
          </p:cNvSpPr>
          <p:nvPr/>
        </p:nvSpPr>
        <p:spPr>
          <a:xfrm>
            <a:off x="0" y="0"/>
            <a:ext cx="9144000" cy="914400"/>
          </a:xfrm>
          <a:prstGeom prst="rect">
            <a:avLst/>
          </a:prstGeom>
          <a:solidFill>
            <a:schemeClr val="bg2"/>
          </a:solidFill>
        </p:spPr>
        <p:txBody>
          <a:bodyPr anchor="ctr">
            <a:no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r>
              <a:rPr lang="en-US" sz="2400" b="1" dirty="0">
                <a:solidFill>
                  <a:prstClr val="white"/>
                </a:solidFill>
              </a:rPr>
              <a:t>Measured by the Official Poverty Measure, Poverty is Higher in Rural Areas</a:t>
            </a:r>
          </a:p>
        </p:txBody>
      </p:sp>
    </p:spTree>
    <p:extLst>
      <p:ext uri="{BB962C8B-B14F-4D97-AF65-F5344CB8AC3E}">
        <p14:creationId xmlns:p14="http://schemas.microsoft.com/office/powerpoint/2010/main" val="116081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7010401" y="6492875"/>
            <a:ext cx="2133600" cy="365125"/>
          </a:xfrm>
          <a:prstGeom prst="rect">
            <a:avLst/>
          </a:prstGeom>
        </p:spPr>
        <p:txBody>
          <a:bodyPr vert="horz" lIns="91440" tIns="45720" rIns="91440" bIns="45720" rtlCol="0" anchor="ctr" anchorCtr="0"/>
          <a:lstStyle>
            <a:defPPr>
              <a:defRPr lang="en-US"/>
            </a:defPPr>
            <a:lvl1pPr algn="r"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81CCB88-2C92-4A81-B733-C2EA371E69E6}" type="slidenum">
              <a:rPr lang="en-US" smtClean="0">
                <a:solidFill>
                  <a:prstClr val="black">
                    <a:tint val="75000"/>
                  </a:prstClr>
                </a:solidFill>
                <a:latin typeface="Calibri"/>
              </a:rPr>
              <a:pPr>
                <a:defRPr/>
              </a:pPr>
              <a:t>8</a:t>
            </a:fld>
            <a:endParaRPr lang="en-US" dirty="0">
              <a:solidFill>
                <a:prstClr val="black">
                  <a:tint val="75000"/>
                </a:prstClr>
              </a:solidFill>
              <a:latin typeface="Calibri"/>
            </a:endParaRPr>
          </a:p>
        </p:txBody>
      </p:sp>
      <p:sp>
        <p:nvSpPr>
          <p:cNvPr id="10" name="TextBox 9"/>
          <p:cNvSpPr txBox="1"/>
          <p:nvPr/>
        </p:nvSpPr>
        <p:spPr>
          <a:xfrm>
            <a:off x="76200" y="4953000"/>
            <a:ext cx="8991600" cy="1200329"/>
          </a:xfrm>
          <a:prstGeom prst="rect">
            <a:avLst/>
          </a:prstGeom>
          <a:solidFill>
            <a:schemeClr val="accent1">
              <a:lumMod val="20000"/>
              <a:lumOff val="80000"/>
            </a:schemeClr>
          </a:solidFill>
          <a:ln w="28575">
            <a:solidFill>
              <a:schemeClr val="tx2"/>
            </a:solidFill>
          </a:ln>
        </p:spPr>
        <p:txBody>
          <a:bodyPr wrap="square" rtlCol="0">
            <a:spAutoFit/>
          </a:bodyPr>
          <a:lstStyle/>
          <a:p>
            <a:pPr marL="285750" indent="-285750">
              <a:buFont typeface="Arial" panose="020B0604020202020204" pitchFamily="34" charset="0"/>
              <a:buChar char="•"/>
            </a:pPr>
            <a:r>
              <a:rPr lang="en-US" sz="1600" b="1" i="1" kern="1200" dirty="0">
                <a:solidFill>
                  <a:prstClr val="black"/>
                </a:solidFill>
                <a:latin typeface="Calibri"/>
                <a:ea typeface="+mn-ea"/>
                <a:cs typeface="+mn-cs"/>
              </a:rPr>
              <a:t>From 1967 to 2012, rural poverty rates fell by 17.1 </a:t>
            </a:r>
            <a:r>
              <a:rPr lang="en-US" sz="1600" b="1" i="1" kern="1200" dirty="0" smtClean="0">
                <a:solidFill>
                  <a:prstClr val="black"/>
                </a:solidFill>
                <a:latin typeface="Calibri"/>
                <a:ea typeface="+mn-ea"/>
                <a:cs typeface="+mn-cs"/>
              </a:rPr>
              <a:t>p.p., compared to 4.5 </a:t>
            </a:r>
            <a:r>
              <a:rPr lang="en-US" sz="1600" b="1" i="1" kern="1200" dirty="0" err="1" smtClean="0">
                <a:solidFill>
                  <a:prstClr val="black"/>
                </a:solidFill>
                <a:latin typeface="Calibri"/>
                <a:ea typeface="+mn-ea"/>
                <a:cs typeface="+mn-cs"/>
              </a:rPr>
              <a:t>p.p</a:t>
            </a:r>
            <a:r>
              <a:rPr lang="en-US" sz="1600" b="1" i="1" kern="1200" dirty="0" smtClean="0">
                <a:solidFill>
                  <a:prstClr val="black"/>
                </a:solidFill>
                <a:latin typeface="Calibri"/>
                <a:ea typeface="+mn-ea"/>
                <a:cs typeface="+mn-cs"/>
              </a:rPr>
              <a:t> in </a:t>
            </a:r>
            <a:r>
              <a:rPr lang="en-US" sz="1600" b="1" i="1" kern="1200" dirty="0">
                <a:solidFill>
                  <a:prstClr val="black"/>
                </a:solidFill>
                <a:latin typeface="Calibri"/>
                <a:ea typeface="+mn-ea"/>
                <a:cs typeface="+mn-cs"/>
              </a:rPr>
              <a:t>urban areas.  </a:t>
            </a:r>
            <a:endParaRPr lang="en-US" sz="1600" b="1" i="1" kern="1200" dirty="0" smtClean="0">
              <a:solidFill>
                <a:prstClr val="black"/>
              </a:solidFill>
              <a:latin typeface="Calibri"/>
              <a:ea typeface="+mn-ea"/>
              <a:cs typeface="+mn-cs"/>
            </a:endParaRPr>
          </a:p>
          <a:p>
            <a:pPr marL="285750" indent="-285750">
              <a:buFont typeface="Arial" panose="020B0604020202020204" pitchFamily="34" charset="0"/>
              <a:buChar char="•"/>
            </a:pPr>
            <a:endParaRPr lang="en-US" sz="4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1600" b="1" i="1" kern="1200" dirty="0">
                <a:solidFill>
                  <a:prstClr val="black"/>
                </a:solidFill>
                <a:latin typeface="Calibri"/>
                <a:ea typeface="+mn-ea"/>
                <a:cs typeface="+mn-cs"/>
              </a:rPr>
              <a:t>The trends in child poverty are similar to the trends in overall poverty: rural child poverty was nearly cut in half from 1967 to 2013 while urban </a:t>
            </a:r>
            <a:r>
              <a:rPr lang="en-US" sz="1600" b="1" i="1" kern="1200" dirty="0" smtClean="0">
                <a:solidFill>
                  <a:prstClr val="black"/>
                </a:solidFill>
                <a:latin typeface="Calibri"/>
                <a:ea typeface="+mn-ea"/>
                <a:cs typeface="+mn-cs"/>
              </a:rPr>
              <a:t>child poverty </a:t>
            </a:r>
            <a:r>
              <a:rPr lang="en-US" sz="1600" b="1" i="1" kern="1200" dirty="0">
                <a:solidFill>
                  <a:prstClr val="black"/>
                </a:solidFill>
                <a:latin typeface="Calibri"/>
                <a:ea typeface="+mn-ea"/>
                <a:cs typeface="+mn-cs"/>
              </a:rPr>
              <a:t>fell by about 22 percent</a:t>
            </a:r>
            <a:r>
              <a:rPr lang="en-US" sz="1600" b="1" i="1" kern="1200" dirty="0" smtClean="0">
                <a:solidFill>
                  <a:prstClr val="black"/>
                </a:solidFill>
                <a:latin typeface="Calibri"/>
                <a:ea typeface="+mn-ea"/>
                <a:cs typeface="+mn-cs"/>
              </a:rPr>
              <a:t>.</a:t>
            </a:r>
          </a:p>
          <a:p>
            <a:pPr marL="285750" indent="-285750">
              <a:buFont typeface="Arial" panose="020B0604020202020204" pitchFamily="34" charset="0"/>
              <a:buChar char="•"/>
            </a:pPr>
            <a:endParaRPr lang="en-US" sz="4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The SPM accounts for taxes and in-kind transfers, as well as housing cost differences.</a:t>
            </a:r>
          </a:p>
        </p:txBody>
      </p:sp>
      <p:sp>
        <p:nvSpPr>
          <p:cNvPr id="9" name="TextBox 8"/>
          <p:cNvSpPr txBox="1"/>
          <p:nvPr/>
        </p:nvSpPr>
        <p:spPr>
          <a:xfrm>
            <a:off x="76200" y="6552326"/>
            <a:ext cx="7086600" cy="246221"/>
          </a:xfrm>
          <a:prstGeom prst="rect">
            <a:avLst/>
          </a:prstGeom>
          <a:noFill/>
        </p:spPr>
        <p:txBody>
          <a:bodyPr wrap="square" rtlCol="0">
            <a:spAutoFit/>
          </a:bodyPr>
          <a:lstStyle/>
          <a:p>
            <a:r>
              <a:rPr lang="en-US" sz="1000" kern="1200" dirty="0" smtClean="0">
                <a:solidFill>
                  <a:prstClr val="black"/>
                </a:solidFill>
                <a:latin typeface="Calibri"/>
                <a:ea typeface="+mn-ea"/>
                <a:cs typeface="+mn-cs"/>
              </a:rPr>
              <a:t>Source: </a:t>
            </a:r>
            <a:r>
              <a:rPr lang="en-US" sz="1000" kern="1200" dirty="0" err="1" smtClean="0">
                <a:solidFill>
                  <a:prstClr val="black"/>
                </a:solidFill>
                <a:latin typeface="Calibri"/>
                <a:ea typeface="+mn-ea"/>
                <a:cs typeface="+mn-cs"/>
              </a:rPr>
              <a:t>Wimer</a:t>
            </a:r>
            <a:r>
              <a:rPr lang="en-US" sz="1000" kern="1200" dirty="0" smtClean="0">
                <a:solidFill>
                  <a:prstClr val="black"/>
                </a:solidFill>
                <a:latin typeface="Calibri"/>
                <a:ea typeface="+mn-ea"/>
                <a:cs typeface="+mn-cs"/>
              </a:rPr>
              <a:t> et al (2015).</a:t>
            </a:r>
            <a:endParaRPr lang="en-US" sz="1000" kern="1200" dirty="0">
              <a:solidFill>
                <a:prstClr val="black"/>
              </a:solidFill>
              <a:latin typeface="Calibri"/>
              <a:ea typeface="+mn-ea"/>
              <a:cs typeface="+mn-cs"/>
            </a:endParaRPr>
          </a:p>
        </p:txBody>
      </p:sp>
      <p:pic>
        <p:nvPicPr>
          <p:cNvPr id="7" name="Picture 6"/>
          <p:cNvPicPr>
            <a:picLocks noChangeAspect="1"/>
          </p:cNvPicPr>
          <p:nvPr/>
        </p:nvPicPr>
        <p:blipFill>
          <a:blip r:embed="rId3"/>
          <a:stretch>
            <a:fillRect/>
          </a:stretch>
        </p:blipFill>
        <p:spPr>
          <a:xfrm>
            <a:off x="2082685" y="1066800"/>
            <a:ext cx="5221715" cy="3886200"/>
          </a:xfrm>
          <a:prstGeom prst="rect">
            <a:avLst/>
          </a:prstGeom>
        </p:spPr>
      </p:pic>
      <p:sp>
        <p:nvSpPr>
          <p:cNvPr id="12" name="TextBox 11"/>
          <p:cNvSpPr txBox="1"/>
          <p:nvPr/>
        </p:nvSpPr>
        <p:spPr>
          <a:xfrm>
            <a:off x="6989299" y="3412123"/>
            <a:ext cx="548548" cy="338554"/>
          </a:xfrm>
          <a:prstGeom prst="rect">
            <a:avLst/>
          </a:prstGeom>
          <a:noFill/>
        </p:spPr>
        <p:txBody>
          <a:bodyPr wrap="none" rtlCol="0">
            <a:spAutoFit/>
          </a:bodyPr>
          <a:lstStyle/>
          <a:p>
            <a:r>
              <a:rPr lang="en-US" sz="1600" kern="1200" dirty="0" smtClean="0">
                <a:solidFill>
                  <a:srgbClr val="4F81BD">
                    <a:lumMod val="75000"/>
                  </a:srgbClr>
                </a:solidFill>
                <a:latin typeface="Calibri"/>
                <a:ea typeface="+mn-ea"/>
                <a:cs typeface="+mn-cs"/>
              </a:rPr>
              <a:t>16.8</a:t>
            </a:r>
            <a:endParaRPr lang="en-US" sz="1600" kern="1200" dirty="0">
              <a:solidFill>
                <a:srgbClr val="4F81BD">
                  <a:lumMod val="75000"/>
                </a:srgbClr>
              </a:solidFill>
              <a:latin typeface="Calibri"/>
              <a:ea typeface="+mn-ea"/>
              <a:cs typeface="+mn-cs"/>
            </a:endParaRPr>
          </a:p>
        </p:txBody>
      </p:sp>
      <p:cxnSp>
        <p:nvCxnSpPr>
          <p:cNvPr id="13" name="Straight Connector 12"/>
          <p:cNvCxnSpPr/>
          <p:nvPr/>
        </p:nvCxnSpPr>
        <p:spPr>
          <a:xfrm>
            <a:off x="6858000" y="3412123"/>
            <a:ext cx="228600" cy="9307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30126" y="2963129"/>
            <a:ext cx="548548" cy="338554"/>
          </a:xfrm>
          <a:prstGeom prst="rect">
            <a:avLst/>
          </a:prstGeom>
          <a:noFill/>
        </p:spPr>
        <p:txBody>
          <a:bodyPr wrap="none" rtlCol="0">
            <a:spAutoFit/>
          </a:bodyPr>
          <a:lstStyle/>
          <a:p>
            <a:r>
              <a:rPr lang="en-US" sz="1600" kern="1200" dirty="0" smtClean="0">
                <a:solidFill>
                  <a:srgbClr val="C0504D">
                    <a:lumMod val="75000"/>
                  </a:srgbClr>
                </a:solidFill>
                <a:latin typeface="Calibri"/>
                <a:ea typeface="+mn-ea"/>
                <a:cs typeface="+mn-cs"/>
              </a:rPr>
              <a:t>19.2</a:t>
            </a:r>
            <a:endParaRPr lang="en-US" sz="1600" kern="1200" dirty="0">
              <a:solidFill>
                <a:srgbClr val="C0504D">
                  <a:lumMod val="75000"/>
                </a:srgbClr>
              </a:solidFill>
              <a:latin typeface="Calibri"/>
              <a:ea typeface="+mn-ea"/>
              <a:cs typeface="+mn-cs"/>
            </a:endParaRPr>
          </a:p>
        </p:txBody>
      </p:sp>
      <p:cxnSp>
        <p:nvCxnSpPr>
          <p:cNvPr id="15" name="Straight Connector 14"/>
          <p:cNvCxnSpPr/>
          <p:nvPr/>
        </p:nvCxnSpPr>
        <p:spPr>
          <a:xfrm flipV="1">
            <a:off x="6858000" y="3132406"/>
            <a:ext cx="304800" cy="6799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81600" y="1828800"/>
            <a:ext cx="685800" cy="215444"/>
          </a:xfrm>
          <a:prstGeom prst="rect">
            <a:avLst/>
          </a:prstGeom>
          <a:solidFill>
            <a:schemeClr val="bg1"/>
          </a:solidFill>
        </p:spPr>
        <p:txBody>
          <a:bodyPr wrap="square" rtlCol="0">
            <a:spAutoFit/>
          </a:bodyPr>
          <a:lstStyle/>
          <a:p>
            <a:endParaRPr lang="en-US" sz="800" kern="1200" dirty="0">
              <a:solidFill>
                <a:prstClr val="black"/>
              </a:solidFill>
              <a:latin typeface="Calibri"/>
              <a:ea typeface="+mn-ea"/>
              <a:cs typeface="+mn-cs"/>
            </a:endParaRPr>
          </a:p>
        </p:txBody>
      </p:sp>
      <p:cxnSp>
        <p:nvCxnSpPr>
          <p:cNvPr id="4" name="Straight Connector 3"/>
          <p:cNvCxnSpPr>
            <a:endCxn id="2" idx="3"/>
          </p:cNvCxnSpPr>
          <p:nvPr/>
        </p:nvCxnSpPr>
        <p:spPr>
          <a:xfrm>
            <a:off x="5410200" y="1936522"/>
            <a:ext cx="457200"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nvSpPr>
        <p:spPr>
          <a:xfrm>
            <a:off x="0" y="0"/>
            <a:ext cx="9144000" cy="914400"/>
          </a:xfrm>
          <a:prstGeom prst="rect">
            <a:avLst/>
          </a:prstGeom>
          <a:solidFill>
            <a:schemeClr val="bg2"/>
          </a:solidFill>
        </p:spPr>
        <p:txBody>
          <a:bodyPr anchor="ctr">
            <a:no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pPr algn="l"/>
            <a:r>
              <a:rPr lang="en-US" sz="2400" b="1" dirty="0">
                <a:solidFill>
                  <a:prstClr val="white"/>
                </a:solidFill>
              </a:rPr>
              <a:t>Measured by the Supplemental Poverty Measure, </a:t>
            </a:r>
          </a:p>
          <a:p>
            <a:pPr algn="l"/>
            <a:r>
              <a:rPr lang="en-US" sz="2400" b="1" dirty="0">
                <a:solidFill>
                  <a:prstClr val="white"/>
                </a:solidFill>
              </a:rPr>
              <a:t>Poverty Has Declined Over Time and is Lower </a:t>
            </a:r>
            <a:r>
              <a:rPr lang="en-US" sz="2400" b="1" dirty="0" smtClean="0">
                <a:solidFill>
                  <a:prstClr val="white"/>
                </a:solidFill>
              </a:rPr>
              <a:t>in Rural Areas</a:t>
            </a:r>
            <a:endParaRPr lang="en-US" sz="2400" b="1" dirty="0">
              <a:solidFill>
                <a:schemeClr val="bg1"/>
              </a:solidFill>
            </a:endParaRPr>
          </a:p>
        </p:txBody>
      </p:sp>
    </p:spTree>
    <p:extLst>
      <p:ext uri="{BB962C8B-B14F-4D97-AF65-F5344CB8AC3E}">
        <p14:creationId xmlns:p14="http://schemas.microsoft.com/office/powerpoint/2010/main" val="3733439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7010401" y="6492875"/>
            <a:ext cx="2133600" cy="365125"/>
          </a:xfrm>
          <a:prstGeom prst="rect">
            <a:avLst/>
          </a:prstGeom>
        </p:spPr>
        <p:txBody>
          <a:bodyPr vert="horz" lIns="91440" tIns="45720" rIns="91440" bIns="45720" rtlCol="0" anchor="ctr" anchorCtr="0"/>
          <a:lstStyle>
            <a:defPPr>
              <a:defRPr lang="en-US"/>
            </a:defPPr>
            <a:lvl1pPr algn="r"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81CCB88-2C92-4A81-B733-C2EA371E69E6}" type="slidenum">
              <a:rPr lang="en-US" smtClean="0">
                <a:solidFill>
                  <a:prstClr val="black">
                    <a:tint val="75000"/>
                  </a:prstClr>
                </a:solidFill>
                <a:latin typeface="Calibri"/>
              </a:rPr>
              <a:pPr>
                <a:defRPr/>
              </a:pPr>
              <a:t>9</a:t>
            </a:fld>
            <a:endParaRPr lang="en-US" dirty="0">
              <a:solidFill>
                <a:prstClr val="black">
                  <a:tint val="75000"/>
                </a:prstClr>
              </a:solidFill>
              <a:latin typeface="Calibri"/>
            </a:endParaRPr>
          </a:p>
        </p:txBody>
      </p:sp>
      <p:sp>
        <p:nvSpPr>
          <p:cNvPr id="10" name="TextBox 9"/>
          <p:cNvSpPr txBox="1"/>
          <p:nvPr/>
        </p:nvSpPr>
        <p:spPr>
          <a:xfrm>
            <a:off x="89780" y="4466972"/>
            <a:ext cx="8991600" cy="1938992"/>
          </a:xfrm>
          <a:prstGeom prst="rect">
            <a:avLst/>
          </a:prstGeom>
          <a:solidFill>
            <a:schemeClr val="accent1">
              <a:lumMod val="20000"/>
              <a:lumOff val="80000"/>
            </a:schemeClr>
          </a:solidFill>
          <a:ln w="28575">
            <a:solidFill>
              <a:schemeClr val="tx2"/>
            </a:solidFill>
          </a:ln>
        </p:spPr>
        <p:txBody>
          <a:bodyPr wrap="square" rtlCol="0">
            <a:spAutoFit/>
          </a:bodyPr>
          <a:lstStyle/>
          <a:p>
            <a:pPr marL="285750" indent="-285750">
              <a:buFont typeface="Arial" panose="020B0604020202020204" pitchFamily="34" charset="0"/>
              <a:buChar char="•"/>
            </a:pPr>
            <a:r>
              <a:rPr lang="en-US" sz="1600" b="1" i="1" kern="1200" dirty="0">
                <a:solidFill>
                  <a:prstClr val="black"/>
                </a:solidFill>
                <a:latin typeface="Calibri"/>
                <a:ea typeface="+mn-ea"/>
                <a:cs typeface="+mn-cs"/>
              </a:rPr>
              <a:t>For both rural and urban </a:t>
            </a:r>
            <a:r>
              <a:rPr lang="en-US" sz="1600" b="1" i="1" kern="1200" dirty="0" smtClean="0">
                <a:solidFill>
                  <a:prstClr val="black"/>
                </a:solidFill>
                <a:latin typeface="Calibri"/>
                <a:ea typeface="+mn-ea"/>
                <a:cs typeface="+mn-cs"/>
              </a:rPr>
              <a:t>children tax credits (EITC and </a:t>
            </a:r>
            <a:r>
              <a:rPr lang="en-US" sz="1600" b="1" i="1" kern="1200" dirty="0">
                <a:solidFill>
                  <a:prstClr val="black"/>
                </a:solidFill>
                <a:latin typeface="Calibri"/>
                <a:ea typeface="+mn-ea"/>
                <a:cs typeface="+mn-cs"/>
              </a:rPr>
              <a:t>the refundable </a:t>
            </a:r>
            <a:r>
              <a:rPr lang="en-US" sz="1600" b="1" i="1" kern="1200" dirty="0" smtClean="0">
                <a:solidFill>
                  <a:prstClr val="black"/>
                </a:solidFill>
                <a:latin typeface="Calibri"/>
                <a:ea typeface="+mn-ea"/>
                <a:cs typeface="+mn-cs"/>
              </a:rPr>
              <a:t>CTC) have the greatest anti-poverty effect on the child poverty rate (left figure). </a:t>
            </a:r>
            <a:endParaRPr lang="en-US" sz="400" b="1" i="1" kern="1200" dirty="0" smtClean="0">
              <a:solidFill>
                <a:prstClr val="black"/>
              </a:solidFill>
              <a:latin typeface="Calibri"/>
              <a:ea typeface="+mn-ea"/>
              <a:cs typeface="+mn-cs"/>
            </a:endParaRPr>
          </a:p>
          <a:p>
            <a:pPr marL="285750" indent="-285750">
              <a:buFont typeface="Arial" panose="020B0604020202020204" pitchFamily="34" charset="0"/>
              <a:buChar char="•"/>
            </a:pPr>
            <a:r>
              <a:rPr lang="en-US" sz="1600" b="1" i="1" kern="1200" dirty="0">
                <a:solidFill>
                  <a:prstClr val="black"/>
                </a:solidFill>
                <a:latin typeface="Calibri"/>
                <a:ea typeface="+mn-ea"/>
                <a:cs typeface="+mn-cs"/>
              </a:rPr>
              <a:t>Social Security, </a:t>
            </a:r>
            <a:r>
              <a:rPr lang="en-US" sz="1600" b="1" i="1" kern="1200" dirty="0" smtClean="0">
                <a:solidFill>
                  <a:prstClr val="black"/>
                </a:solidFill>
                <a:latin typeface="Calibri"/>
                <a:ea typeface="+mn-ea"/>
                <a:cs typeface="+mn-cs"/>
              </a:rPr>
              <a:t>SNAP, SSI, </a:t>
            </a:r>
            <a:r>
              <a:rPr lang="en-US" sz="1600" b="1" i="1" kern="1200" dirty="0">
                <a:solidFill>
                  <a:prstClr val="black"/>
                </a:solidFill>
                <a:latin typeface="Calibri"/>
                <a:ea typeface="+mn-ea"/>
                <a:cs typeface="+mn-cs"/>
              </a:rPr>
              <a:t>child support payments, </a:t>
            </a:r>
            <a:r>
              <a:rPr lang="en-US" sz="1600" b="1" i="1" kern="1200" dirty="0" smtClean="0">
                <a:solidFill>
                  <a:prstClr val="black"/>
                </a:solidFill>
                <a:latin typeface="Calibri"/>
                <a:ea typeface="+mn-ea"/>
                <a:cs typeface="+mn-cs"/>
              </a:rPr>
              <a:t>TANF, </a:t>
            </a:r>
            <a:r>
              <a:rPr lang="en-US" sz="1600" b="1" i="1" kern="1200" dirty="0">
                <a:solidFill>
                  <a:prstClr val="black"/>
                </a:solidFill>
                <a:latin typeface="Calibri"/>
                <a:ea typeface="+mn-ea"/>
                <a:cs typeface="+mn-cs"/>
              </a:rPr>
              <a:t>and </a:t>
            </a:r>
            <a:r>
              <a:rPr lang="en-US" sz="1600" b="1" i="1" kern="1200" dirty="0" smtClean="0">
                <a:solidFill>
                  <a:prstClr val="black"/>
                </a:solidFill>
                <a:latin typeface="Calibri"/>
                <a:ea typeface="+mn-ea"/>
                <a:cs typeface="+mn-cs"/>
              </a:rPr>
              <a:t>WIC </a:t>
            </a:r>
            <a:r>
              <a:rPr lang="en-US" sz="1600" b="1" i="1" kern="1200" dirty="0">
                <a:solidFill>
                  <a:prstClr val="black"/>
                </a:solidFill>
                <a:latin typeface="Calibri"/>
                <a:ea typeface="+mn-ea"/>
                <a:cs typeface="+mn-cs"/>
              </a:rPr>
              <a:t>all have a greater anti-poverty effect </a:t>
            </a:r>
            <a:r>
              <a:rPr lang="en-US" sz="1600" b="1" i="1" kern="1200" dirty="0" smtClean="0">
                <a:solidFill>
                  <a:prstClr val="black"/>
                </a:solidFill>
                <a:latin typeface="Calibri"/>
                <a:ea typeface="+mn-ea"/>
                <a:cs typeface="+mn-cs"/>
              </a:rPr>
              <a:t>in </a:t>
            </a:r>
            <a:r>
              <a:rPr lang="en-US" sz="1600" b="1" i="1" kern="1200" dirty="0">
                <a:solidFill>
                  <a:prstClr val="black"/>
                </a:solidFill>
                <a:latin typeface="Calibri"/>
                <a:ea typeface="+mn-ea"/>
                <a:cs typeface="+mn-cs"/>
              </a:rPr>
              <a:t>rural areas than </a:t>
            </a:r>
            <a:r>
              <a:rPr lang="en-US" sz="1600" b="1" i="1" kern="1200" dirty="0" smtClean="0">
                <a:solidFill>
                  <a:prstClr val="black"/>
                </a:solidFill>
                <a:latin typeface="Calibri"/>
                <a:ea typeface="+mn-ea"/>
                <a:cs typeface="+mn-cs"/>
              </a:rPr>
              <a:t>in </a:t>
            </a:r>
            <a:r>
              <a:rPr lang="en-US" sz="1600" b="1" i="1" kern="1200" dirty="0">
                <a:solidFill>
                  <a:prstClr val="black"/>
                </a:solidFill>
                <a:latin typeface="Calibri"/>
                <a:ea typeface="+mn-ea"/>
                <a:cs typeface="+mn-cs"/>
              </a:rPr>
              <a:t>urban </a:t>
            </a:r>
            <a:r>
              <a:rPr lang="en-US" sz="1600" b="1" i="1" kern="1200" dirty="0" smtClean="0">
                <a:solidFill>
                  <a:prstClr val="black"/>
                </a:solidFill>
                <a:latin typeface="Calibri"/>
                <a:ea typeface="+mn-ea"/>
                <a:cs typeface="+mn-cs"/>
              </a:rPr>
              <a:t>areas (left figure).</a:t>
            </a:r>
          </a:p>
          <a:p>
            <a:pPr marL="285750" indent="-285750">
              <a:buFont typeface="Arial" panose="020B0604020202020204" pitchFamily="34" charset="0"/>
              <a:buChar char="•"/>
            </a:pPr>
            <a:r>
              <a:rPr lang="en-US" sz="400" b="1" i="1" kern="1200" dirty="0" smtClean="0">
                <a:solidFill>
                  <a:prstClr val="black"/>
                </a:solidFill>
                <a:latin typeface="Calibri"/>
                <a:ea typeface="+mn-ea"/>
                <a:cs typeface="+mn-cs"/>
              </a:rPr>
              <a:t> </a:t>
            </a:r>
          </a:p>
          <a:p>
            <a:pPr marL="285750" indent="-285750">
              <a:buFont typeface="Arial" panose="020B0604020202020204" pitchFamily="34" charset="0"/>
              <a:buChar char="•"/>
            </a:pPr>
            <a:r>
              <a:rPr lang="en-US" sz="1600" b="1" i="1" kern="1200" dirty="0" smtClean="0">
                <a:solidFill>
                  <a:prstClr val="black"/>
                </a:solidFill>
                <a:latin typeface="Calibri"/>
                <a:ea typeface="+mn-ea"/>
                <a:cs typeface="+mn-cs"/>
              </a:rPr>
              <a:t>Income </a:t>
            </a:r>
            <a:r>
              <a:rPr lang="en-US" sz="1600" b="1" i="1" kern="1200" dirty="0">
                <a:solidFill>
                  <a:prstClr val="black"/>
                </a:solidFill>
                <a:latin typeface="Calibri"/>
                <a:ea typeface="+mn-ea"/>
                <a:cs typeface="+mn-cs"/>
              </a:rPr>
              <a:t>support programs play a much larger role in alleviating deep poverty among children in rural areas </a:t>
            </a:r>
            <a:r>
              <a:rPr lang="en-US" sz="1600" b="1" i="1" kern="1200" dirty="0" smtClean="0">
                <a:solidFill>
                  <a:prstClr val="black"/>
                </a:solidFill>
                <a:latin typeface="Calibri"/>
                <a:ea typeface="+mn-ea"/>
                <a:cs typeface="+mn-cs"/>
              </a:rPr>
              <a:t>compared </a:t>
            </a:r>
            <a:r>
              <a:rPr lang="en-US" sz="1600" b="1" i="1" kern="1200" dirty="0">
                <a:solidFill>
                  <a:prstClr val="black"/>
                </a:solidFill>
                <a:latin typeface="Calibri"/>
                <a:ea typeface="+mn-ea"/>
                <a:cs typeface="+mn-cs"/>
              </a:rPr>
              <a:t>to </a:t>
            </a:r>
            <a:r>
              <a:rPr lang="en-US" sz="1600" b="1" i="1" kern="1200" dirty="0" smtClean="0">
                <a:solidFill>
                  <a:prstClr val="black"/>
                </a:solidFill>
                <a:latin typeface="Calibri"/>
                <a:ea typeface="+mn-ea"/>
                <a:cs typeface="+mn-cs"/>
              </a:rPr>
              <a:t>urban </a:t>
            </a:r>
            <a:r>
              <a:rPr lang="en-US" sz="1600" b="1" i="1" kern="1200" dirty="0">
                <a:solidFill>
                  <a:prstClr val="black"/>
                </a:solidFill>
                <a:latin typeface="Calibri"/>
                <a:ea typeface="+mn-ea"/>
                <a:cs typeface="+mn-cs"/>
              </a:rPr>
              <a:t>areas. </a:t>
            </a:r>
            <a:r>
              <a:rPr lang="en-US" sz="1600" b="1" i="1" kern="1200" dirty="0" smtClean="0">
                <a:solidFill>
                  <a:prstClr val="black"/>
                </a:solidFill>
                <a:latin typeface="Calibri"/>
                <a:ea typeface="+mn-ea"/>
                <a:cs typeface="+mn-cs"/>
              </a:rPr>
              <a:t>For example, Social </a:t>
            </a:r>
            <a:r>
              <a:rPr lang="en-US" sz="1600" b="1" i="1" kern="1200" dirty="0">
                <a:solidFill>
                  <a:prstClr val="black"/>
                </a:solidFill>
                <a:latin typeface="Calibri"/>
                <a:ea typeface="+mn-ea"/>
                <a:cs typeface="+mn-cs"/>
              </a:rPr>
              <a:t>Security </a:t>
            </a:r>
            <a:r>
              <a:rPr lang="en-US" sz="1600" b="1" i="1" kern="1200" dirty="0" smtClean="0">
                <a:solidFill>
                  <a:prstClr val="black"/>
                </a:solidFill>
                <a:latin typeface="Calibri"/>
                <a:ea typeface="+mn-ea"/>
                <a:cs typeface="+mn-cs"/>
              </a:rPr>
              <a:t>reduces </a:t>
            </a:r>
            <a:r>
              <a:rPr lang="en-US" sz="1600" b="1" i="1" kern="1200" dirty="0">
                <a:solidFill>
                  <a:prstClr val="black"/>
                </a:solidFill>
                <a:latin typeface="Calibri"/>
                <a:ea typeface="+mn-ea"/>
                <a:cs typeface="+mn-cs"/>
              </a:rPr>
              <a:t>deep </a:t>
            </a:r>
            <a:r>
              <a:rPr lang="en-US" sz="1600" b="1" i="1" kern="1200" dirty="0" smtClean="0">
                <a:solidFill>
                  <a:prstClr val="black"/>
                </a:solidFill>
                <a:latin typeface="Calibri"/>
                <a:ea typeface="+mn-ea"/>
                <a:cs typeface="+mn-cs"/>
              </a:rPr>
              <a:t>child poverty </a:t>
            </a:r>
            <a:r>
              <a:rPr lang="en-US" sz="1600" b="1" i="1" kern="1200" dirty="0">
                <a:solidFill>
                  <a:prstClr val="black"/>
                </a:solidFill>
                <a:latin typeface="Calibri"/>
                <a:ea typeface="+mn-ea"/>
                <a:cs typeface="+mn-cs"/>
              </a:rPr>
              <a:t>by nearly one-half (almost double its effect in urban areas).</a:t>
            </a:r>
            <a:endParaRPr lang="en-US" sz="1600" b="1" i="1" kern="1200" dirty="0" smtClean="0">
              <a:solidFill>
                <a:prstClr val="black"/>
              </a:solidFill>
              <a:latin typeface="Calibri"/>
              <a:ea typeface="+mn-ea"/>
              <a:cs typeface="+mn-cs"/>
            </a:endParaRPr>
          </a:p>
        </p:txBody>
      </p:sp>
      <p:sp>
        <p:nvSpPr>
          <p:cNvPr id="9" name="TextBox 8"/>
          <p:cNvSpPr txBox="1"/>
          <p:nvPr/>
        </p:nvSpPr>
        <p:spPr>
          <a:xfrm>
            <a:off x="89780" y="6414163"/>
            <a:ext cx="7086600" cy="400110"/>
          </a:xfrm>
          <a:prstGeom prst="rect">
            <a:avLst/>
          </a:prstGeom>
          <a:noFill/>
        </p:spPr>
        <p:txBody>
          <a:bodyPr wrap="square" rtlCol="0">
            <a:spAutoFit/>
          </a:bodyPr>
          <a:lstStyle/>
          <a:p>
            <a:r>
              <a:rPr lang="en-US" sz="1000" kern="1200" dirty="0" smtClean="0">
                <a:solidFill>
                  <a:prstClr val="black"/>
                </a:solidFill>
                <a:latin typeface="Calibri"/>
                <a:ea typeface="+mn-ea"/>
                <a:cs typeface="+mn-cs"/>
              </a:rPr>
              <a:t>Source: </a:t>
            </a:r>
            <a:r>
              <a:rPr lang="en-US" sz="1000" kern="1200" dirty="0">
                <a:solidFill>
                  <a:prstClr val="black"/>
                </a:solidFill>
                <a:latin typeface="Calibri"/>
                <a:ea typeface="+mn-ea"/>
                <a:cs typeface="+mn-cs"/>
              </a:rPr>
              <a:t>Bureau of Labor Statistics, Current Population Survey, Annual Social and Economic Supplement (2013); CEA calculations</a:t>
            </a:r>
            <a:r>
              <a:rPr lang="en-US" sz="1000" kern="1200" dirty="0" smtClean="0">
                <a:solidFill>
                  <a:prstClr val="black"/>
                </a:solidFill>
                <a:latin typeface="Calibri"/>
                <a:ea typeface="+mn-ea"/>
                <a:cs typeface="+mn-cs"/>
              </a:rPr>
              <a:t>.</a:t>
            </a:r>
          </a:p>
          <a:p>
            <a:r>
              <a:rPr lang="en-US" sz="1000" kern="1200" dirty="0" smtClean="0">
                <a:solidFill>
                  <a:prstClr val="black"/>
                </a:solidFill>
                <a:latin typeface="Calibri"/>
                <a:ea typeface="+mn-ea"/>
                <a:cs typeface="+mn-cs"/>
              </a:rPr>
              <a:t>Note: Poverty is measured by the Supplemental Poverty Measure.</a:t>
            </a:r>
            <a:endParaRPr lang="en-US" sz="1000" kern="1200" dirty="0">
              <a:solidFill>
                <a:prstClr val="black"/>
              </a:solidFill>
              <a:latin typeface="Calibri"/>
              <a:ea typeface="+mn-ea"/>
              <a:cs typeface="+mn-cs"/>
            </a:endParaRPr>
          </a:p>
        </p:txBody>
      </p:sp>
      <p:graphicFrame>
        <p:nvGraphicFramePr>
          <p:cNvPr id="15" name="Chart 14"/>
          <p:cNvGraphicFramePr>
            <a:graphicFrameLocks/>
          </p:cNvGraphicFramePr>
          <p:nvPr>
            <p:extLst>
              <p:ext uri="{D42A27DB-BD31-4B8C-83A1-F6EECF244321}">
                <p14:modId xmlns:p14="http://schemas.microsoft.com/office/powerpoint/2010/main" val="3202666629"/>
              </p:ext>
            </p:extLst>
          </p:nvPr>
        </p:nvGraphicFramePr>
        <p:xfrm>
          <a:off x="0" y="914400"/>
          <a:ext cx="4572000" cy="3547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023972218"/>
              </p:ext>
            </p:extLst>
          </p:nvPr>
        </p:nvGraphicFramePr>
        <p:xfrm>
          <a:off x="4495800" y="914400"/>
          <a:ext cx="4585580" cy="35525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a:spLocks noGrp="1"/>
          </p:cNvSpPr>
          <p:nvPr/>
        </p:nvSpPr>
        <p:spPr>
          <a:xfrm>
            <a:off x="61912" y="47625"/>
            <a:ext cx="9144000" cy="914400"/>
          </a:xfrm>
          <a:prstGeom prst="rect">
            <a:avLst/>
          </a:prstGeom>
          <a:solidFill>
            <a:schemeClr val="bg2"/>
          </a:solidFill>
        </p:spPr>
        <p:txBody>
          <a:bodyPr anchor="ctr">
            <a:no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r>
              <a:rPr lang="en-US" sz="2800" b="1" dirty="0">
                <a:solidFill>
                  <a:schemeClr val="bg1"/>
                </a:solidFill>
              </a:rPr>
              <a:t>The Safety Net Lifts Millions Out of Poverty and Sharply Reduces the Severity of Poverty</a:t>
            </a:r>
          </a:p>
        </p:txBody>
      </p:sp>
    </p:spTree>
    <p:extLst>
      <p:ext uri="{BB962C8B-B14F-4D97-AF65-F5344CB8AC3E}">
        <p14:creationId xmlns:p14="http://schemas.microsoft.com/office/powerpoint/2010/main" val="27524766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8.0&quot;&gt;&lt;object type=&quot;1&quot; unique_id=&quot;10001&quot;&gt;&lt;property id=&quot;20141&quot; value=&quot;WIOA101: Youth Program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sers\ggonzalez\Desktop\Projects\W31\Audio\WIOA 101\Part IV – 05 Youth Programs\Final&quot;/&gt;&lt;property id=&quot;20225&quot; value=&quot;C:\Users\ggonzalez\Desktop\Projects\W31\Audio\WIOA 101\Part IV – 05 Youth Programs\&quot;/&gt;&lt;property id=&quot;20226&quot; value=&quot;C:\Users\crobbins\Dropbox\Government\WIOA\OSYwebinarDraft_both_parts-20150223.pptx&quot;/&gt;&lt;property id=&quot;20250&quot; value=&quot;0&quot;/&gt;&lt;property id=&quot;20251&quot; value=&quot;0&quot;/&gt;&lt;property id=&quot;20259&quot; value=&quot;0&quot;/&gt;&lt;property id=&quot;20700&quot; value=&quot;0&quot;/&gt;&lt;object type=&quot;2&quot; unique_id=&quot;10289&quot;&gt;&lt;object type=&quot;3&quot; unique_id=&quot;10290&quot;&gt;&lt;property id=&quot;20148&quot; value=&quot;5&quot;/&gt;&lt;property id=&quot;20300&quot; value=&quot;Slide 1 - &amp;quot;Enough is Known For Action&amp;quot;&quot;/&gt;&lt;property id=&quot;20307&quot; value=&quot;257&quot;/&gt;&lt;property id=&quot;20309&quot; value=&quot;-1&quot;/&gt;&lt;/object&gt;&lt;object type=&quot;3&quot; unique_id=&quot;10291&quot;&gt;&lt;property id=&quot;20148&quot; value=&quot;5&quot;/&gt;&lt;property id=&quot;20300&quot; value=&quot;Slide 2 - &amp;quot;Today’s Presenters&amp;quot;&quot;/&gt;&lt;property id=&quot;20307&quot; value=&quot;258&quot;/&gt;&lt;property id=&quot;20309&quot; value=&quot;-1&quot;/&gt;&lt;/object&gt;&lt;object type=&quot;3&quot; unique_id=&quot;10292&quot;&gt;&lt;property id=&quot;20148&quot; value=&quot;5&quot;/&gt;&lt;property id=&quot;20300&quot; value=&quot;Slide 6 - &amp;quot;OSY Eligibility Requirements &amp;quot;&quot;/&gt;&lt;property id=&quot;20307&quot; value=&quot;261&quot;/&gt;&lt;property id=&quot;20309&quot; value=&quot;-1&quot;/&gt;&lt;/object&gt;&lt;object type=&quot;3&quot; unique_id=&quot;10293&quot;&gt;&lt;property id=&quot;20148&quot; value=&quot;5&quot;/&gt;&lt;property id=&quot;20300&quot; value=&quot;Slide 7 - &amp;quot;OSY Eligibility Requirements&amp;quot;&quot;/&gt;&lt;property id=&quot;20307&quot; value=&quot;262&quot;/&gt;&lt;property id=&quot;20309&quot; value=&quot;-1&quot;/&gt;&lt;/object&gt;&lt;object type=&quot;3&quot; unique_id=&quot;10294&quot;&gt;&lt;property id=&quot;20148&quot; value=&quot;5&quot;/&gt;&lt;property id=&quot;20300&quot; value=&quot;Slide 10 - &amp;quot;Checking In: Polling Question&amp;quot;&quot;/&gt;&lt;property id=&quot;20307&quot; value=&quot;259&quot;/&gt;&lt;property id=&quot;20309&quot; value=&quot;-1&quot;/&gt;&lt;/object&gt;&lt;object type=&quot;3&quot; unique_id=&quot;10295&quot;&gt;&lt;property id=&quot;20148&quot; value=&quot;5&quot;/&gt;&lt;property id=&quot;20300&quot; value=&quot;Slide 11 - &amp;quot;Considerations&amp;quot;&quot;/&gt;&lt;property id=&quot;20307&quot; value=&quot;260&quot;/&gt;&lt;property id=&quot;20309&quot; value=&quot;-1&quot;/&gt;&lt;/object&gt;&lt;object type=&quot;3&quot; unique_id=&quot;10330&quot;&gt;&lt;property id=&quot;20148&quot; value=&quot;5&quot;/&gt;&lt;property id=&quot;20300&quot; value=&quot;Slide 3 - &amp;quot;Webinar Context&amp;quot;&quot;/&gt;&lt;property id=&quot;20307&quot; value=&quot;286&quot;/&gt;&lt;/object&gt;&lt;object type=&quot;3&quot; unique_id=&quot;10331&quot;&gt;&lt;property id=&quot;20148&quot; value=&quot;5&quot;/&gt;&lt;property id=&quot;20300&quot; value=&quot;Slide 8 - &amp;quot;OSY Eligibility and Income&amp;quot;&quot;/&gt;&lt;property id=&quot;20307&quot; value=&quot;333&quot;/&gt;&lt;/object&gt;&lt;object type=&quot;3&quot; unique_id=&quot;10334&quot;&gt;&lt;property id=&quot;20148&quot; value=&quot;5&quot;/&gt;&lt;property id=&quot;20300&quot; value=&quot;Slide 13&quot;/&gt;&lt;property id=&quot;20307&quot; value=&quot;288&quot;/&gt;&lt;/object&gt;&lt;object type=&quot;3&quot; unique_id=&quot;10335&quot;&gt;&lt;property id=&quot;20148&quot; value=&quot;5&quot;/&gt;&lt;property id=&quot;20300&quot; value=&quot;Slide 14 - &amp;quot;Are Your Partners Lined Up?&amp;quot;&quot;/&gt;&lt;property id=&quot;20307&quot; value=&quot;287&quot;/&gt;&lt;/object&gt;&lt;object type=&quot;3&quot; unique_id=&quot;10336&quot;&gt;&lt;property id=&quot;20148&quot; value=&quot;5&quot;/&gt;&lt;property id=&quot;20300&quot; value=&quot;Slide 15 - &amp;quot;Recruiting/Contracting for  Quality OSY Providers &amp;quot;&quot;/&gt;&lt;property id=&quot;20307&quot; value=&quot;267&quot;/&gt;&lt;/object&gt;&lt;object type=&quot;3&quot; unique_id=&quot;10337&quot;&gt;&lt;property id=&quot;20148&quot; value=&quot;5&quot;/&gt;&lt;property id=&quot;20300&quot; value=&quot;Slide 16 - &amp;quot; Recruiting and Serving Eligible  OSY Participants  &amp;quot;&quot;/&gt;&lt;property id=&quot;20307&quot; value=&quot;268&quot;/&gt;&lt;/object&gt;&lt;object type=&quot;3&quot; unique_id=&quot;10338&quot;&gt;&lt;property id=&quot;20148&quot; value=&quot;5&quot;/&gt;&lt;property id=&quot;20300&quot; value=&quot;Slide 17 - &amp;quot;Recruiting and Serving Eligible  OSY Participants&amp;quot;&quot;/&gt;&lt;property id=&quot;20307&quot; value=&quot;277&quot;/&gt;&lt;/object&gt;&lt;object type=&quot;3&quot; unique_id=&quot;10343&quot;&gt;&lt;property id=&quot;20148&quot; value=&quot;5&quot;/&gt;&lt;property id=&quot;20300&quot; value=&quot;Slide 22 - &amp;quot;Work Readiness is Critical&amp;quot;&quot;/&gt;&lt;property id=&quot;20307&quot; value=&quot;334&quot;/&gt;&lt;/object&gt;&lt;object type=&quot;3&quot; unique_id=&quot;10937&quot;&gt;&lt;property id=&quot;20148&quot; value=&quot;5&quot;/&gt;&lt;property id=&quot;20300&quot; value=&quot;Slide 9 - &amp;quot;OSY Expenditure Rates in PY12&amp;quot;&quot;/&gt;&lt;property id=&quot;20307&quot; value=&quot;335&quot;/&gt;&lt;/object&gt;&lt;object type=&quot;3&quot; unique_id=&quot;11034&quot;&gt;&lt;property id=&quot;20148&quot; value=&quot;5&quot;/&gt;&lt;property id=&quot;20300&quot; value=&quot;Slide 12 - &amp;quot;Enough is Known for Action&amp;quot;&quot;/&gt;&lt;property id=&quot;20307&quot; value=&quot;336&quot;/&gt;&lt;/object&gt;&lt;object type=&quot;3&quot; unique_id=&quot;11431&quot;&gt;&lt;property id=&quot;20148&quot; value=&quot;5&quot;/&gt;&lt;property id=&quot;20300&quot; value=&quot;Slide 18 - &amp;quot;Worksystems, Inc.&amp;quot;&quot;/&gt;&lt;property id=&quot;20307&quot; value=&quot;337&quot;/&gt;&lt;/object&gt;&lt;object type=&quot;3&quot; unique_id=&quot;11432&quot;&gt;&lt;property id=&quot;20148&quot; value=&quot;5&quot;/&gt;&lt;property id=&quot;20300&quot; value=&quot;Slide 19 - &amp;quot;The Career Connect Network&amp;quot;&quot;/&gt;&lt;property id=&quot;20307&quot; value=&quot;338&quot;/&gt;&lt;/object&gt;&lt;object type=&quot;3&quot; unique_id=&quot;11433&quot;&gt;&lt;property id=&quot;20148&quot; value=&quot;5&quot;/&gt;&lt;property id=&quot;20300&quot; value=&quot;Slide 20 - &amp;quot; Key Partners Culturally and Population Specific Service Providers&amp;quot;&quot;/&gt;&lt;property id=&quot;20307&quot; value=&quot;339&quot;/&gt;&lt;/object&gt;&lt;object type=&quot;3&quot; unique_id=&quot;11434&quot;&gt;&lt;property id=&quot;20148&quot; value=&quot;5&quot;/&gt;&lt;property id=&quot;20300&quot; value=&quot;Slide 21 - &amp;quot;Emphasis on Work Experience&amp;quot;&quot;/&gt;&lt;property id=&quot;20307&quot; value=&quot;340&quot;/&gt;&lt;/object&gt;&lt;object type=&quot;3&quot; unique_id=&quot;11435&quot;&gt;&lt;property id=&quot;20148&quot; value=&quot;5&quot;/&gt;&lt;property id=&quot;20300&quot; value=&quot;Slide 23 - &amp;quot;Youth Profile&amp;quot;&quot;/&gt;&lt;property id=&quot;20307&quot; value=&quot;341&quot;/&gt;&lt;/object&gt;&lt;object type=&quot;3&quot; unique_id=&quot;11436&quot;&gt;&lt;property id=&quot;20148&quot; value=&quot;5&quot;/&gt;&lt;property id=&quot;20300&quot; value=&quot;Slide 24 - &amp;quot;Approach&amp;quot;&quot;/&gt;&lt;property id=&quot;20307&quot; value=&quot;342&quot;/&gt;&lt;/object&gt;&lt;object type=&quot;3&quot; unique_id=&quot;11630&quot;&gt;&lt;property id=&quot;20148&quot; value=&quot;5&quot;/&gt;&lt;property id=&quot;20300&quot; value=&quot;Slide 5 - &amp;quot;WIOA Provisions for OSY&amp;quot;&quot;/&gt;&lt;property id=&quot;20307&quot; value=&quot;343&quot;/&gt;&lt;/object&gt;&lt;object type=&quot;3&quot; unique_id=&quot;13476&quot;&gt;&lt;property id=&quot;20148&quot; value=&quot;5&quot;/&gt;&lt;property id=&quot;20300&quot; value=&quot;Slide 25 - &amp;quot;What’s Next&amp;quot;&quot;/&gt;&lt;property id=&quot;20307&quot; value=&quot;344&quot;/&gt;&lt;/object&gt;&lt;object type=&quot;3&quot; unique_id=&quot;13477&quot;&gt;&lt;property id=&quot;20148&quot; value=&quot;5&quot;/&gt;&lt;property id=&quot;20300&quot; value=&quot;Slide 26 - &amp;quot;A Key Partner: YouthBuild&amp;quot;&quot;/&gt;&lt;property id=&quot;20307&quot; value=&quot;345&quot;/&gt;&lt;/object&gt;&lt;object type=&quot;3&quot; unique_id=&quot;13478&quot;&gt;&lt;property id=&quot;20148&quot; value=&quot;5&quot;/&gt;&lt;property id=&quot;20300&quot; value=&quot;Slide 27 - &amp;quot;Effective Outreach, Recruitment, and Engagement Strategies for OSY at Portland YouthBuilders&amp;quot;&quot;/&gt;&lt;property id=&quot;20307&quot; value=&quot;346&quot;/&gt;&lt;/object&gt;&lt;object type=&quot;3&quot; unique_id=&quot;13479&quot;&gt;&lt;property id=&quot;20148&quot; value=&quot;5&quot;/&gt;&lt;property id=&quot;20300&quot; value=&quot;Slide 28 - &amp;quot;Portland YouthBuilders&amp;quot;&quot;/&gt;&lt;property id=&quot;20307&quot; value=&quot;347&quot;/&gt;&lt;/object&gt;&lt;object type=&quot;3&quot; unique_id=&quot;13480&quot;&gt;&lt;property id=&quot;20148&quot; value=&quot;5&quot;/&gt;&lt;property id=&quot;20300&quot; value=&quot;Slide 29 - &amp;quot;Outreach and Recruitment&amp;quot;&quot;/&gt;&lt;property id=&quot;20307&quot; value=&quot;348&quot;/&gt;&lt;/object&gt;&lt;object type=&quot;3&quot; unique_id=&quot;13481&quot;&gt;&lt;property id=&quot;20148&quot; value=&quot;5&quot;/&gt;&lt;property id=&quot;20300&quot; value=&quot;Slide 30 - &amp;quot;Engagement Strategies&amp;quot;&quot;/&gt;&lt;property id=&quot;20307&quot; value=&quot;349&quot;/&gt;&lt;/object&gt;&lt;object type=&quot;3&quot; unique_id=&quot;13482&quot;&gt;&lt;property id=&quot;20148&quot; value=&quot;5&quot;/&gt;&lt;property id=&quot;20300&quot; value=&quot;Slide 31 - &amp;quot;Engagement Strategies&amp;quot;&quot;/&gt;&lt;property id=&quot;20307&quot; value=&quot;350&quot;/&gt;&lt;/object&gt;&lt;object type=&quot;3&quot; unique_id=&quot;13483&quot;&gt;&lt;property id=&quot;20148&quot; value=&quot;5&quot;/&gt;&lt;property id=&quot;20300&quot; value=&quot;Slide 32 - &amp;quot;Engagement Strategies&amp;quot;&quot;/&gt;&lt;property id=&quot;20307&quot; value=&quot;351&quot;/&gt;&lt;/object&gt;&lt;object type=&quot;3&quot; unique_id=&quot;13484&quot;&gt;&lt;property id=&quot;20148&quot; value=&quot;5&quot;/&gt;&lt;property id=&quot;20300&quot; value=&quot;Slide 33 - &amp;quot;Recruiting and Serving Eligible OSY Participants&amp;quot;&quot;/&gt;&lt;property id=&quot;20307&quot; value=&quot;352&quot;/&gt;&lt;/object&gt;&lt;object type=&quot;3&quot; unique_id=&quot;13485&quot;&gt;&lt;property id=&quot;20148&quot; value=&quot;5&quot;/&gt;&lt;property id=&quot;20300&quot; value=&quot;Slide 34 - &amp;quot;Recruiting and Serving Eligible OSY Participants&amp;quot;&quot;/&gt;&lt;property id=&quot;20307&quot; value=&quot;353&quot;/&gt;&lt;/object&gt;&lt;object type=&quot;3&quot; unique_id=&quot;13486&quot;&gt;&lt;property id=&quot;20148&quot; value=&quot;5&quot;/&gt;&lt;property id=&quot;20300&quot; value=&quot;Slide 35 - &amp;quot;Full Employment Council, Inc. (FEC)&amp;quot;&quot;/&gt;&lt;property id=&quot;20307&quot; value=&quot;355&quot;/&gt;&lt;/object&gt;&lt;object type=&quot;3&quot; unique_id=&quot;13487&quot;&gt;&lt;property id=&quot;20148&quot; value=&quot;5&quot;/&gt;&lt;property id=&quot;20300&quot; value=&quot;Slide 36 - &amp;quot;Youth Profile&amp;quot;&quot;/&gt;&lt;property id=&quot;20307&quot; value=&quot;356&quot;/&gt;&lt;/object&gt;&lt;object type=&quot;3&quot; unique_id=&quot;13488&quot;&gt;&lt;property id=&quot;20148&quot; value=&quot;5&quot;/&gt;&lt;property id=&quot;20300&quot; value=&quot;Slide 37 - &amp;quot;Outreach and Recruitment&amp;quot;&quot;/&gt;&lt;property id=&quot;20307&quot; value=&quot;354&quot;/&gt;&lt;/object&gt;&lt;object type=&quot;3&quot; unique_id=&quot;13489&quot;&gt;&lt;property id=&quot;20148&quot; value=&quot;5&quot;/&gt;&lt;property id=&quot;20300&quot; value=&quot;Slide 38 - &amp;quot;OSY Service Flow&amp;quot;&quot;/&gt;&lt;property id=&quot;20307&quot; value=&quot;357&quot;/&gt;&lt;/object&gt;&lt;object type=&quot;3&quot; unique_id=&quot;13491&quot;&gt;&lt;property id=&quot;20148&quot; value=&quot;5&quot;/&gt;&lt;property id=&quot;20300&quot; value=&quot;Slide 39 - &amp;quot;Engagement &amp;amp; Retention Strategies&amp;quot;&quot;/&gt;&lt;property id=&quot;20307&quot; value=&quot;359&quot;/&gt;&lt;/object&gt;&lt;object type=&quot;3&quot; unique_id=&quot;13492&quot;&gt;&lt;property id=&quot;20148&quot; value=&quot;5&quot;/&gt;&lt;property id=&quot;20300&quot; value=&quot;Slide 40 - &amp;quot;Career Pathways Reinforcement&amp;quot;&quot;/&gt;&lt;property id=&quot;20307&quot; value=&quot;360&quot;/&gt;&lt;/object&gt;&lt;object type=&quot;3&quot; unique_id=&quot;13493&quot;&gt;&lt;property id=&quot;20148&quot; value=&quot;5&quot;/&gt;&lt;property id=&quot;20300&quot; value=&quot;Slide 41 - &amp;quot;Supportive Services Menu&amp;quot;&quot;/&gt;&lt;property id=&quot;20307&quot; value=&quot;361&quot;/&gt;&lt;/object&gt;&lt;object type=&quot;3&quot; unique_id=&quot;13494&quot;&gt;&lt;property id=&quot;20148&quot; value=&quot;5&quot;/&gt;&lt;property id=&quot;20300&quot; value=&quot;Slide 42 - &amp;quot;Project Rise&amp;quot;&quot;/&gt;&lt;property id=&quot;20307&quot; value=&quot;362&quot;/&gt;&lt;/object&gt;&lt;object type=&quot;3&quot; unique_id=&quot;13495&quot;&gt;&lt;property id=&quot;20148&quot; value=&quot;5&quot;/&gt;&lt;property id=&quot;20300&quot; value=&quot;Slide 43 - &amp;quot;Summer Jobs Program Training &amp;amp; Internship Program (T.I.P.)&amp;quot;&quot;/&gt;&lt;property id=&quot;20307&quot; value=&quot;363&quot;/&gt;&lt;/object&gt;&lt;object type=&quot;3&quot; unique_id=&quot;13496&quot;&gt;&lt;property id=&quot;20148&quot; value=&quot;5&quot;/&gt;&lt;property id=&quot;20300&quot; value=&quot;Slide 44 - &amp;quot;HiSet &amp;amp; Occupational Skill Training&amp;quot;&quot;/&gt;&lt;property id=&quot;20307&quot; value=&quot;364&quot;/&gt;&lt;/object&gt;&lt;object type=&quot;3&quot; unique_id=&quot;13497&quot;&gt;&lt;property id=&quot;20148&quot; value=&quot;5&quot;/&gt;&lt;property id=&quot;20300&quot; value=&quot;Slide 45 - &amp;quot;Diverse Work Experience and Intensive Job Placement&amp;quot;&quot;/&gt;&lt;property id=&quot;20307&quot; value=&quot;365&quot;/&gt;&lt;/object&gt;&lt;object type=&quot;3&quot; unique_id=&quot;13498&quot;&gt;&lt;property id=&quot;20148&quot; value=&quot;5&quot;/&gt;&lt;property id=&quot;20300&quot; value=&quot;Slide 46 - &amp;quot;Recruiting and Serving Eligible OSY Participants&amp;quot;&quot;/&gt;&lt;property id=&quot;20307&quot; value=&quot;366&quot;/&gt;&lt;/object&gt;&lt;object type=&quot;3&quot; unique_id=&quot;13499&quot;&gt;&lt;property id=&quot;20148&quot; value=&quot;5&quot;/&gt;&lt;property id=&quot;20300&quot; value=&quot;Slide 47 - &amp;quot;Out-of-School Youth Resources&amp;quot;&quot;/&gt;&lt;property id=&quot;20307&quot; value=&quot;367&quot;/&gt;&lt;/object&gt;&lt;object type=&quot;3&quot; unique_id=&quot;13500&quot;&gt;&lt;property id=&quot;20148&quot; value=&quot;5&quot;/&gt;&lt;property id=&quot;20300&quot; value=&quot;Slide 48 - &amp;quot;Out-of-School Youth Resources&amp;quot;&quot;/&gt;&lt;property id=&quot;20307&quot; value=&quot;368&quot;/&gt;&lt;/object&gt;&lt;object type=&quot;3&quot; unique_id=&quot;13501&quot;&gt;&lt;property id=&quot;20148&quot; value=&quot;5&quot;/&gt;&lt;property id=&quot;20300&quot; value=&quot;Slide 49 - &amp;quot;Out-of-School Youth Resources&amp;quot;&quot;/&gt;&lt;property id=&quot;20307&quot; value=&quot;369&quot;/&gt;&lt;/object&gt;&lt;object type=&quot;3&quot; unique_id=&quot;13502&quot;&gt;&lt;property id=&quot;20148&quot; value=&quot;5&quot;/&gt;&lt;property id=&quot;20300&quot; value=&quot;Slide 50 - &amp;quot;What Else?! What Else?!&amp;quot;&quot;/&gt;&lt;property id=&quot;20307&quot; value=&quot;370&quot;/&gt;&lt;/object&gt;&lt;object type=&quot;3&quot; unique_id=&quot;13503&quot;&gt;&lt;property id=&quot;20148&quot; value=&quot;5&quot;/&gt;&lt;property id=&quot;20300&quot; value=&quot;Slide 51 - &amp;quot;Enough is Known For Action: Preparing to Deliver Expanded Services to Out-of-School Youth&amp;quot;&quot;/&gt;&lt;property id=&quot;20307&quot; value=&quot;371&quot;/&gt;&lt;/object&gt;&lt;object type=&quot;3&quot; unique_id=&quot;13509&quot;&gt;&lt;property id=&quot;20148&quot; value=&quot;5&quot;/&gt;&lt;property id=&quot;20300&quot; value=&quot;Slide 4 - &amp;quot;Setting the Stage for Today&amp;quot;&quot;/&gt;&lt;property id=&quot;20307&quot; value=&quot;372&quot;/&gt;&lt;/object&gt;&lt;/object&gt;&lt;object type=&quot;8&quot; unique_id=&quot;10309&quot;&gt;&lt;/object&gt;&lt;object type=&quot;4&quot; unique_id=&quot;10321&quot;&gt;&lt;/object&gt;&lt;object type=&quot;10&quot; unique_id=&quot;10322&quot;&gt;&lt;object type=&quot;11&quot; unique_id=&quot;10323&quot;&gt;&lt;property id=&quot;20180&quot; value=&quot;1&quot;/&gt;&lt;property id=&quot;20181&quot; value=&quot;1&quot;/&gt;&lt;property id=&quot;20183&quot; value=&quot;1&quot;/&gt;&lt;/object&gt;&lt;object type=&quot;12&quot; unique_id=&quot;1032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Origin</Template>
  <TotalTime>10226</TotalTime>
  <Words>2404</Words>
  <Application>Microsoft Office PowerPoint</Application>
  <PresentationFormat>On-screen Show (4:3)</PresentationFormat>
  <Paragraphs>400</Paragraphs>
  <Slides>31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Comic Sans MS</vt:lpstr>
      <vt:lpstr>Courier New</vt:lpstr>
      <vt:lpstr>Noto Symbol</vt:lpstr>
      <vt:lpstr>Symbol</vt:lpstr>
      <vt:lpstr>Wingdings</vt:lpstr>
      <vt:lpstr>Office Theme</vt:lpstr>
      <vt:lpstr>Implementing WIOA in Rural Areas </vt:lpstr>
      <vt:lpstr>Moderator</vt:lpstr>
      <vt:lpstr>PowerPoint Presentation</vt:lpstr>
      <vt:lpstr>Today’s Agenda</vt:lpstr>
      <vt:lpstr>Presenter</vt:lpstr>
      <vt:lpstr>White House Rural Council</vt:lpstr>
      <vt:lpstr>PowerPoint Presentation</vt:lpstr>
      <vt:lpstr>PowerPoint Presentation</vt:lpstr>
      <vt:lpstr>PowerPoint Presentation</vt:lpstr>
      <vt:lpstr>PowerPoint Presentation</vt:lpstr>
      <vt:lpstr>PowerPoint Presentation</vt:lpstr>
      <vt:lpstr>Place-Based Initiatives</vt:lpstr>
      <vt:lpstr>Two-Generation Continuum </vt:lpstr>
      <vt:lpstr>Rural IMPACT communities</vt:lpstr>
      <vt:lpstr>Workforce Innovation &amp; Opportunity Act (WIOA) Opportunities</vt:lpstr>
      <vt:lpstr>Polling Question</vt:lpstr>
      <vt:lpstr>Challenges of Workforce Development in Rural Areas</vt:lpstr>
      <vt:lpstr>Other WIOA Provisions Relevant to Rural Areas</vt:lpstr>
      <vt:lpstr>Best Practices for Youth in Rural Areas</vt:lpstr>
      <vt:lpstr>Arnold Palacios Former Executive Director Tucson Youth Development Center Tucson, Arizona </vt:lpstr>
      <vt:lpstr>Pima County, Arizona</vt:lpstr>
      <vt:lpstr>PowerPoint Presentation</vt:lpstr>
      <vt:lpstr>PowerPoint Presentation</vt:lpstr>
      <vt:lpstr> Pat Anderson     State Youth Coordinator  North Dakota    Bobbie J. Miller  Job Service North Dakota   Valley City Customer Service Officer </vt:lpstr>
      <vt:lpstr>WIOA in North Dakota</vt:lpstr>
      <vt:lpstr>WIOA in North Dakota</vt:lpstr>
      <vt:lpstr>Questions and Answers</vt:lpstr>
      <vt:lpstr>ION Commercial</vt:lpstr>
      <vt:lpstr>Upcoming Webinars </vt:lpstr>
      <vt:lpstr>Input on Future Webinar Topics</vt:lpstr>
      <vt:lpstr>Implementing WIOA in Rural Areas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Program</dc:title>
  <dc:creator>Jen</dc:creator>
  <cp:lastModifiedBy>Eric Rooney</cp:lastModifiedBy>
  <cp:revision>365</cp:revision>
  <cp:lastPrinted>2015-09-30T12:21:06Z</cp:lastPrinted>
  <dcterms:modified xsi:type="dcterms:W3CDTF">2015-09-30T16:18:16Z</dcterms:modified>
</cp:coreProperties>
</file>