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95" r:id="rId3"/>
    <p:sldId id="261" r:id="rId4"/>
    <p:sldId id="296" r:id="rId5"/>
    <p:sldId id="298" r:id="rId6"/>
    <p:sldId id="294" r:id="rId7"/>
    <p:sldId id="277" r:id="rId8"/>
    <p:sldId id="278" r:id="rId9"/>
    <p:sldId id="279" r:id="rId10"/>
    <p:sldId id="310" r:id="rId11"/>
    <p:sldId id="311" r:id="rId12"/>
    <p:sldId id="312" r:id="rId13"/>
    <p:sldId id="313" r:id="rId14"/>
    <p:sldId id="314" r:id="rId15"/>
    <p:sldId id="274" r:id="rId16"/>
    <p:sldId id="299" r:id="rId17"/>
    <p:sldId id="275" r:id="rId18"/>
    <p:sldId id="307" r:id="rId19"/>
    <p:sldId id="306" r:id="rId20"/>
    <p:sldId id="300" r:id="rId21"/>
    <p:sldId id="315" r:id="rId22"/>
    <p:sldId id="316" r:id="rId23"/>
    <p:sldId id="317" r:id="rId24"/>
    <p:sldId id="318" r:id="rId25"/>
    <p:sldId id="276" r:id="rId26"/>
    <p:sldId id="309" r:id="rId27"/>
    <p:sldId id="308" r:id="rId28"/>
    <p:sldId id="26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C296F-6B08-0D44-A9B2-B6811D05F4DF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68C50-D3B4-1848-8EA9-4FFB00864135}">
      <dgm:prSet phldrT="[Text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U.S. Department of Labor, Employment &amp; Training Administration</a:t>
          </a:r>
        </a:p>
        <a:p>
          <a:r>
            <a:rPr lang="en-US" dirty="0" smtClean="0">
              <a:latin typeface="Arial"/>
              <a:cs typeface="Arial"/>
            </a:rPr>
            <a:t>(National)</a:t>
          </a:r>
          <a:endParaRPr lang="en-US" dirty="0">
            <a:latin typeface="Arial"/>
            <a:cs typeface="Arial"/>
          </a:endParaRPr>
        </a:p>
      </dgm:t>
    </dgm:pt>
    <dgm:pt modelId="{C64748D1-2C8B-A14B-A4D8-276463D34889}" type="parTrans" cxnId="{00C15A7B-2F8F-CD46-ACBA-03CD10F2AD7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10808CB-713F-4A43-B272-E94CA8951D74}" type="sibTrans" cxnId="{00C15A7B-2F8F-CD46-ACBA-03CD10F2AD7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08A164DB-0700-5F46-B9A1-B027F1405942}">
      <dgm:prSet phldrT="[Text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Jobs for the Future</a:t>
          </a:r>
          <a:endParaRPr lang="en-US" dirty="0">
            <a:latin typeface="Arial"/>
            <a:cs typeface="Arial"/>
          </a:endParaRPr>
        </a:p>
      </dgm:t>
    </dgm:pt>
    <dgm:pt modelId="{0178B1F8-C721-3C49-BCE7-F32F860131AA}" type="parTrans" cxnId="{84B06D85-AA08-1949-9B9E-E557D93AEFA7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6822A150-B292-CF46-B564-9EB9535ABC01}" type="sibTrans" cxnId="{84B06D85-AA08-1949-9B9E-E557D93AEFA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C16ADBA1-3329-D64D-A923-73E71D12330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CalState/Merlot</a:t>
          </a:r>
          <a:endParaRPr lang="en-US" dirty="0">
            <a:latin typeface="Arial"/>
            <a:cs typeface="Arial"/>
          </a:endParaRPr>
        </a:p>
      </dgm:t>
    </dgm:pt>
    <dgm:pt modelId="{BF72FF2E-35B7-4846-8E6D-4DE70B77A411}" type="parTrans" cxnId="{524DC614-0EBD-A44F-A552-9AEFEBDE5A29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F805A922-6147-2E46-942F-8B580B8F2F52}" type="sibTrans" cxnId="{524DC614-0EBD-A44F-A552-9AEFEBDE5A29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04C027A2-CDF1-4642-90C9-E6FADE5C1CFB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Maher &amp; Maher </a:t>
          </a:r>
          <a:endParaRPr lang="en-US" dirty="0">
            <a:latin typeface="Arial"/>
            <a:cs typeface="Arial"/>
          </a:endParaRPr>
        </a:p>
      </dgm:t>
    </dgm:pt>
    <dgm:pt modelId="{E7BD5B4E-AF1C-5942-BF7B-D719F1B71C54}" type="parTrans" cxnId="{23956645-1DC0-1540-A6F7-3166E06C744F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D774972B-31DD-4143-B0A6-441769B7E435}" type="sibTrans" cxnId="{23956645-1DC0-1540-A6F7-3166E06C744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53F5683-D125-1745-B0B8-1CD860D8BF34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American Association of Community Colleges</a:t>
          </a:r>
          <a:endParaRPr lang="en-US" dirty="0">
            <a:latin typeface="Arial"/>
            <a:cs typeface="Arial"/>
          </a:endParaRPr>
        </a:p>
      </dgm:t>
    </dgm:pt>
    <dgm:pt modelId="{36D2DD83-68FB-C240-924B-E53FB664BB4E}" type="parTrans" cxnId="{C1FF95B4-E4DC-AA4B-9EF3-4AF243CFF51C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9F04441-1C88-1849-B00C-3C72638C23F4}" type="sibTrans" cxnId="{C1FF95B4-E4DC-AA4B-9EF3-4AF243CFF51C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A9C14472-D648-1E4E-93C1-1B7ED9FB14CB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U.S. National Science Foundation</a:t>
          </a:r>
          <a:endParaRPr lang="en-US" dirty="0">
            <a:latin typeface="Arial"/>
            <a:cs typeface="Arial"/>
          </a:endParaRPr>
        </a:p>
      </dgm:t>
    </dgm:pt>
    <dgm:pt modelId="{C28AFA86-DA72-D148-8BA6-CDE66A22ADD7}" type="parTrans" cxnId="{D986B12A-8A55-FD4B-A0E9-8319BE8E7C2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C7C4805-A7D9-0E4C-BA4D-11BEC16A39B1}" type="sibTrans" cxnId="{D986B12A-8A55-FD4B-A0E9-8319BE8E7C2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037DDB7-9DFB-2F42-BD74-0FCCD1F41ED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ATE Centers</a:t>
          </a:r>
          <a:endParaRPr lang="en-US" dirty="0">
            <a:latin typeface="Arial"/>
            <a:cs typeface="Arial"/>
          </a:endParaRPr>
        </a:p>
      </dgm:t>
    </dgm:pt>
    <dgm:pt modelId="{A540A28C-5C8C-0547-9B97-A77B409D9B33}" type="parTrans" cxnId="{93A9B619-78AE-6C45-90F5-A9899870EE5A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9BFF95-E0AE-0C40-BE6B-2A6D56B5E341}" type="sibTrans" cxnId="{93A9B619-78AE-6C45-90F5-A9899870EE5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442899B-68FA-A643-8DAB-214E62BD7585}" type="pres">
      <dgm:prSet presAssocID="{00BC296F-6B08-0D44-A9B2-B6811D05F4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4946BA7-3CE5-114A-B785-C8F3E1B4DA49}" type="pres">
      <dgm:prSet presAssocID="{BBD68C50-D3B4-1848-8EA9-4FFB00864135}" presName="hierRoot1" presStyleCnt="0"/>
      <dgm:spPr/>
    </dgm:pt>
    <dgm:pt modelId="{FC73F032-B618-114B-BB16-4A4C1BCF590B}" type="pres">
      <dgm:prSet presAssocID="{BBD68C50-D3B4-1848-8EA9-4FFB00864135}" presName="composite" presStyleCnt="0"/>
      <dgm:spPr/>
    </dgm:pt>
    <dgm:pt modelId="{5C1FE5D2-DC51-E14D-8544-A3E28AE58614}" type="pres">
      <dgm:prSet presAssocID="{BBD68C50-D3B4-1848-8EA9-4FFB00864135}" presName="background" presStyleLbl="node0" presStyleIdx="0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9A4F00F8-6A67-5C4B-9E84-0DC5D6ECE23B}" type="pres">
      <dgm:prSet presAssocID="{BBD68C50-D3B4-1848-8EA9-4FFB00864135}" presName="text" presStyleLbl="fgAcc0" presStyleIdx="0" presStyleCnt="2" custScaleX="113597" custScaleY="109950" custLinFactNeighborX="-52844" custLinFactNeighborY="-1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9ABFA-C967-9C42-B010-A9C274257A25}" type="pres">
      <dgm:prSet presAssocID="{BBD68C50-D3B4-1848-8EA9-4FFB00864135}" presName="hierChild2" presStyleCnt="0"/>
      <dgm:spPr/>
    </dgm:pt>
    <dgm:pt modelId="{11F25EAC-EF1F-0A41-A139-8A007967E6A7}" type="pres">
      <dgm:prSet presAssocID="{0178B1F8-C721-3C49-BCE7-F32F860131A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04491E9E-CE1E-5344-887E-292CA6D9A973}" type="pres">
      <dgm:prSet presAssocID="{08A164DB-0700-5F46-B9A1-B027F1405942}" presName="hierRoot2" presStyleCnt="0"/>
      <dgm:spPr/>
    </dgm:pt>
    <dgm:pt modelId="{69A53F18-03FD-0740-8D9D-0514558B4A06}" type="pres">
      <dgm:prSet presAssocID="{08A164DB-0700-5F46-B9A1-B027F1405942}" presName="composite2" presStyleCnt="0"/>
      <dgm:spPr/>
    </dgm:pt>
    <dgm:pt modelId="{783A5137-820A-D847-B8CC-B414AB8AF267}" type="pres">
      <dgm:prSet presAssocID="{08A164DB-0700-5F46-B9A1-B027F1405942}" presName="background2" presStyleLbl="node2" presStyleIdx="0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6E50DDCC-9308-574D-9786-08EE1640B632}" type="pres">
      <dgm:prSet presAssocID="{08A164DB-0700-5F46-B9A1-B027F1405942}" presName="text2" presStyleLbl="fgAcc2" presStyleIdx="0" presStyleCnt="3" custLinFactNeighborX="-36939" custLinFactNeighborY="-1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859B20-A491-C14E-8B47-262AD3FB3C9C}" type="pres">
      <dgm:prSet presAssocID="{08A164DB-0700-5F46-B9A1-B027F1405942}" presName="hierChild3" presStyleCnt="0"/>
      <dgm:spPr/>
    </dgm:pt>
    <dgm:pt modelId="{730BCF91-5994-2044-81BC-E029013DA0AA}" type="pres">
      <dgm:prSet presAssocID="{E7BD5B4E-AF1C-5942-BF7B-D719F1B71C54}" presName="Name17" presStyleLbl="parChTrans1D3" presStyleIdx="0" presStyleCnt="2"/>
      <dgm:spPr/>
      <dgm:t>
        <a:bodyPr/>
        <a:lstStyle/>
        <a:p>
          <a:endParaRPr lang="en-US"/>
        </a:p>
      </dgm:t>
    </dgm:pt>
    <dgm:pt modelId="{8BDEB65C-7C86-7645-A3A3-D94EBA93D6FD}" type="pres">
      <dgm:prSet presAssocID="{04C027A2-CDF1-4642-90C9-E6FADE5C1CFB}" presName="hierRoot3" presStyleCnt="0"/>
      <dgm:spPr/>
    </dgm:pt>
    <dgm:pt modelId="{15A826FD-21B7-714F-A8CA-0CACF4907DED}" type="pres">
      <dgm:prSet presAssocID="{04C027A2-CDF1-4642-90C9-E6FADE5C1CFB}" presName="composite3" presStyleCnt="0"/>
      <dgm:spPr/>
    </dgm:pt>
    <dgm:pt modelId="{D841183A-AE99-E34F-AEEC-BFDDDA6B149E}" type="pres">
      <dgm:prSet presAssocID="{04C027A2-CDF1-4642-90C9-E6FADE5C1CFB}" presName="background3" presStyleLbl="node3" presStyleIdx="0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55779194-4F51-174B-9273-E67853468299}" type="pres">
      <dgm:prSet presAssocID="{04C027A2-CDF1-4642-90C9-E6FADE5C1CFB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7BB12-1E7F-7D43-A01E-E1F19278C76C}" type="pres">
      <dgm:prSet presAssocID="{04C027A2-CDF1-4642-90C9-E6FADE5C1CFB}" presName="hierChild4" presStyleCnt="0"/>
      <dgm:spPr/>
    </dgm:pt>
    <dgm:pt modelId="{80EC68D4-94F4-744A-A03B-1EB6E5866716}" type="pres">
      <dgm:prSet presAssocID="{36D2DD83-68FB-C240-924B-E53FB664BB4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34BC33A0-ED39-DE4F-8A9F-338B5DB527DD}" type="pres">
      <dgm:prSet presAssocID="{753F5683-D125-1745-B0B8-1CD860D8BF34}" presName="hierRoot3" presStyleCnt="0"/>
      <dgm:spPr/>
    </dgm:pt>
    <dgm:pt modelId="{C879E55B-7DBC-0A46-B6DA-7A7E7A671055}" type="pres">
      <dgm:prSet presAssocID="{753F5683-D125-1745-B0B8-1CD860D8BF34}" presName="composite3" presStyleCnt="0"/>
      <dgm:spPr/>
    </dgm:pt>
    <dgm:pt modelId="{58E25500-82D6-5146-A221-84A9B541C842}" type="pres">
      <dgm:prSet presAssocID="{753F5683-D125-1745-B0B8-1CD860D8BF34}" presName="background3" presStyleLbl="node3" presStyleIdx="1" presStyleCnt="2"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CA8EF98-5A7C-8443-99AC-2F342BF4CC08}" type="pres">
      <dgm:prSet presAssocID="{753F5683-D125-1745-B0B8-1CD860D8BF34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FB516C-8B19-1347-A340-BD44FA087715}" type="pres">
      <dgm:prSet presAssocID="{753F5683-D125-1745-B0B8-1CD860D8BF34}" presName="hierChild4" presStyleCnt="0"/>
      <dgm:spPr/>
    </dgm:pt>
    <dgm:pt modelId="{7D21B660-304A-0C45-8362-25E82F2E7D1A}" type="pres">
      <dgm:prSet presAssocID="{BF72FF2E-35B7-4846-8E6D-4DE70B77A411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87C680B-E952-F04F-8840-6329408C4FF2}" type="pres">
      <dgm:prSet presAssocID="{C16ADBA1-3329-D64D-A923-73E71D12330C}" presName="hierRoot2" presStyleCnt="0"/>
      <dgm:spPr/>
    </dgm:pt>
    <dgm:pt modelId="{14AE68B9-FE25-6547-9774-6FB5767EC7AF}" type="pres">
      <dgm:prSet presAssocID="{C16ADBA1-3329-D64D-A923-73E71D12330C}" presName="composite2" presStyleCnt="0"/>
      <dgm:spPr/>
    </dgm:pt>
    <dgm:pt modelId="{646F3537-73EB-B949-918D-3B7B930AA6F5}" type="pres">
      <dgm:prSet presAssocID="{C16ADBA1-3329-D64D-A923-73E71D12330C}" presName="background2" presStyleLbl="node2" presStyleIdx="1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29CED845-19D1-E94E-8929-4CD240F70DCF}" type="pres">
      <dgm:prSet presAssocID="{C16ADBA1-3329-D64D-A923-73E71D12330C}" presName="text2" presStyleLbl="fgAcc2" presStyleIdx="1" presStyleCnt="3" custLinFactNeighborX="-33727" custLinFactNeighborY="-37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852B07-4D31-214F-9301-B80B7570A269}" type="pres">
      <dgm:prSet presAssocID="{C16ADBA1-3329-D64D-A923-73E71D12330C}" presName="hierChild3" presStyleCnt="0"/>
      <dgm:spPr/>
    </dgm:pt>
    <dgm:pt modelId="{F8E47508-4D92-4841-B7F5-2B43DF9D01CA}" type="pres">
      <dgm:prSet presAssocID="{A9C14472-D648-1E4E-93C1-1B7ED9FB14CB}" presName="hierRoot1" presStyleCnt="0"/>
      <dgm:spPr/>
    </dgm:pt>
    <dgm:pt modelId="{B2BA61A3-B21F-2F4F-A27F-1E993EFF1F4B}" type="pres">
      <dgm:prSet presAssocID="{A9C14472-D648-1E4E-93C1-1B7ED9FB14CB}" presName="composite" presStyleCnt="0"/>
      <dgm:spPr/>
    </dgm:pt>
    <dgm:pt modelId="{EF2F118D-C820-304A-83D6-27A1A959A5FB}" type="pres">
      <dgm:prSet presAssocID="{A9C14472-D648-1E4E-93C1-1B7ED9FB14CB}" presName="background" presStyleLbl="node0" presStyleIdx="1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A8C405E2-5814-1346-B374-16BF34682930}" type="pres">
      <dgm:prSet presAssocID="{A9C14472-D648-1E4E-93C1-1B7ED9FB14CB}" presName="text" presStyleLbl="fgAcc0" presStyleIdx="1" presStyleCnt="2" custLinFactNeighborX="-66651" custLinFactNeighborY="25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3ED94-654E-E941-A0F8-294D22630DC7}" type="pres">
      <dgm:prSet presAssocID="{A9C14472-D648-1E4E-93C1-1B7ED9FB14CB}" presName="hierChild2" presStyleCnt="0"/>
      <dgm:spPr/>
    </dgm:pt>
    <dgm:pt modelId="{B4C3B5E3-D81B-994D-BB40-67475EE41359}" type="pres">
      <dgm:prSet presAssocID="{A540A28C-5C8C-0547-9B97-A77B409D9B3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6300A319-EE00-0344-9BFC-D6F49AE21F3F}" type="pres">
      <dgm:prSet presAssocID="{4037DDB7-9DFB-2F42-BD74-0FCCD1F41ED7}" presName="hierRoot2" presStyleCnt="0"/>
      <dgm:spPr/>
    </dgm:pt>
    <dgm:pt modelId="{2995CDD1-F185-AC4D-9E55-C1A4942C1989}" type="pres">
      <dgm:prSet presAssocID="{4037DDB7-9DFB-2F42-BD74-0FCCD1F41ED7}" presName="composite2" presStyleCnt="0"/>
      <dgm:spPr/>
    </dgm:pt>
    <dgm:pt modelId="{BC6575E1-2812-5C43-951F-E9EB66CF75F5}" type="pres">
      <dgm:prSet presAssocID="{4037DDB7-9DFB-2F42-BD74-0FCCD1F41ED7}" presName="background2" presStyleLbl="node2" presStyleIdx="2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8D17BB9B-4AAD-8940-806B-57018B5F9E40}" type="pres">
      <dgm:prSet presAssocID="{4037DDB7-9DFB-2F42-BD74-0FCCD1F41ED7}" presName="text2" presStyleLbl="fgAcc2" presStyleIdx="2" presStyleCnt="3" custLinFactNeighborX="-8030" custLinFactNeighborY="682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084721-95C0-2C40-A650-52AF1ECC7A56}" type="pres">
      <dgm:prSet presAssocID="{4037DDB7-9DFB-2F42-BD74-0FCCD1F41ED7}" presName="hierChild3" presStyleCnt="0"/>
      <dgm:spPr/>
    </dgm:pt>
  </dgm:ptLst>
  <dgm:cxnLst>
    <dgm:cxn modelId="{D5E8C428-5E6F-E94B-95AB-1122E0F4A025}" type="presOf" srcId="{08A164DB-0700-5F46-B9A1-B027F1405942}" destId="{6E50DDCC-9308-574D-9786-08EE1640B632}" srcOrd="0" destOrd="0" presId="urn:microsoft.com/office/officeart/2005/8/layout/hierarchy1"/>
    <dgm:cxn modelId="{35D76A26-9450-8849-AACD-3AA8794EE040}" type="presOf" srcId="{C16ADBA1-3329-D64D-A923-73E71D12330C}" destId="{29CED845-19D1-E94E-8929-4CD240F70DCF}" srcOrd="0" destOrd="0" presId="urn:microsoft.com/office/officeart/2005/8/layout/hierarchy1"/>
    <dgm:cxn modelId="{23956645-1DC0-1540-A6F7-3166E06C744F}" srcId="{08A164DB-0700-5F46-B9A1-B027F1405942}" destId="{04C027A2-CDF1-4642-90C9-E6FADE5C1CFB}" srcOrd="0" destOrd="0" parTransId="{E7BD5B4E-AF1C-5942-BF7B-D719F1B71C54}" sibTransId="{D774972B-31DD-4143-B0A6-441769B7E435}"/>
    <dgm:cxn modelId="{08C75135-3B5F-F84B-8721-B67178FDAD92}" type="presOf" srcId="{A540A28C-5C8C-0547-9B97-A77B409D9B33}" destId="{B4C3B5E3-D81B-994D-BB40-67475EE41359}" srcOrd="0" destOrd="0" presId="urn:microsoft.com/office/officeart/2005/8/layout/hierarchy1"/>
    <dgm:cxn modelId="{00C15A7B-2F8F-CD46-ACBA-03CD10F2AD7A}" srcId="{00BC296F-6B08-0D44-A9B2-B6811D05F4DF}" destId="{BBD68C50-D3B4-1848-8EA9-4FFB00864135}" srcOrd="0" destOrd="0" parTransId="{C64748D1-2C8B-A14B-A4D8-276463D34889}" sibTransId="{710808CB-713F-4A43-B272-E94CA8951D74}"/>
    <dgm:cxn modelId="{C1FF95B4-E4DC-AA4B-9EF3-4AF243CFF51C}" srcId="{08A164DB-0700-5F46-B9A1-B027F1405942}" destId="{753F5683-D125-1745-B0B8-1CD860D8BF34}" srcOrd="1" destOrd="0" parTransId="{36D2DD83-68FB-C240-924B-E53FB664BB4E}" sibTransId="{79F04441-1C88-1849-B00C-3C72638C23F4}"/>
    <dgm:cxn modelId="{1016AECF-B8CD-A04F-AC93-63E0B764896D}" type="presOf" srcId="{753F5683-D125-1745-B0B8-1CD860D8BF34}" destId="{6CA8EF98-5A7C-8443-99AC-2F342BF4CC08}" srcOrd="0" destOrd="0" presId="urn:microsoft.com/office/officeart/2005/8/layout/hierarchy1"/>
    <dgm:cxn modelId="{524DC614-0EBD-A44F-A552-9AEFEBDE5A29}" srcId="{BBD68C50-D3B4-1848-8EA9-4FFB00864135}" destId="{C16ADBA1-3329-D64D-A923-73E71D12330C}" srcOrd="1" destOrd="0" parTransId="{BF72FF2E-35B7-4846-8E6D-4DE70B77A411}" sibTransId="{F805A922-6147-2E46-942F-8B580B8F2F52}"/>
    <dgm:cxn modelId="{93A9B619-78AE-6C45-90F5-A9899870EE5A}" srcId="{A9C14472-D648-1E4E-93C1-1B7ED9FB14CB}" destId="{4037DDB7-9DFB-2F42-BD74-0FCCD1F41ED7}" srcOrd="0" destOrd="0" parTransId="{A540A28C-5C8C-0547-9B97-A77B409D9B33}" sibTransId="{3E9BFF95-E0AE-0C40-BE6B-2A6D56B5E341}"/>
    <dgm:cxn modelId="{46206E53-ACA5-D445-A190-ABCB43D6392D}" type="presOf" srcId="{BF72FF2E-35B7-4846-8E6D-4DE70B77A411}" destId="{7D21B660-304A-0C45-8362-25E82F2E7D1A}" srcOrd="0" destOrd="0" presId="urn:microsoft.com/office/officeart/2005/8/layout/hierarchy1"/>
    <dgm:cxn modelId="{B87D3376-674D-3D4C-865B-D0F7FEBF9385}" type="presOf" srcId="{A9C14472-D648-1E4E-93C1-1B7ED9FB14CB}" destId="{A8C405E2-5814-1346-B374-16BF34682930}" srcOrd="0" destOrd="0" presId="urn:microsoft.com/office/officeart/2005/8/layout/hierarchy1"/>
    <dgm:cxn modelId="{9DA1E173-EFE9-5B42-89D6-204A76AE7466}" type="presOf" srcId="{4037DDB7-9DFB-2F42-BD74-0FCCD1F41ED7}" destId="{8D17BB9B-4AAD-8940-806B-57018B5F9E40}" srcOrd="0" destOrd="0" presId="urn:microsoft.com/office/officeart/2005/8/layout/hierarchy1"/>
    <dgm:cxn modelId="{855D65DA-880B-8744-94A5-ADC16F8C3B09}" type="presOf" srcId="{04C027A2-CDF1-4642-90C9-E6FADE5C1CFB}" destId="{55779194-4F51-174B-9273-E67853468299}" srcOrd="0" destOrd="0" presId="urn:microsoft.com/office/officeart/2005/8/layout/hierarchy1"/>
    <dgm:cxn modelId="{F6F09841-55CD-8842-BA58-90AE7B07EE9F}" type="presOf" srcId="{0178B1F8-C721-3C49-BCE7-F32F860131AA}" destId="{11F25EAC-EF1F-0A41-A139-8A007967E6A7}" srcOrd="0" destOrd="0" presId="urn:microsoft.com/office/officeart/2005/8/layout/hierarchy1"/>
    <dgm:cxn modelId="{4EF92A6D-1741-924B-9640-5001C1F124A5}" type="presOf" srcId="{BBD68C50-D3B4-1848-8EA9-4FFB00864135}" destId="{9A4F00F8-6A67-5C4B-9E84-0DC5D6ECE23B}" srcOrd="0" destOrd="0" presId="urn:microsoft.com/office/officeart/2005/8/layout/hierarchy1"/>
    <dgm:cxn modelId="{F788CE23-A6E6-6346-90A2-C2111CCEC38F}" type="presOf" srcId="{E7BD5B4E-AF1C-5942-BF7B-D719F1B71C54}" destId="{730BCF91-5994-2044-81BC-E029013DA0AA}" srcOrd="0" destOrd="0" presId="urn:microsoft.com/office/officeart/2005/8/layout/hierarchy1"/>
    <dgm:cxn modelId="{DD1B0BE2-52E9-6D40-A85C-663179395B4D}" type="presOf" srcId="{36D2DD83-68FB-C240-924B-E53FB664BB4E}" destId="{80EC68D4-94F4-744A-A03B-1EB6E5866716}" srcOrd="0" destOrd="0" presId="urn:microsoft.com/office/officeart/2005/8/layout/hierarchy1"/>
    <dgm:cxn modelId="{84B06D85-AA08-1949-9B9E-E557D93AEFA7}" srcId="{BBD68C50-D3B4-1848-8EA9-4FFB00864135}" destId="{08A164DB-0700-5F46-B9A1-B027F1405942}" srcOrd="0" destOrd="0" parTransId="{0178B1F8-C721-3C49-BCE7-F32F860131AA}" sibTransId="{6822A150-B292-CF46-B564-9EB9535ABC01}"/>
    <dgm:cxn modelId="{C42ED5F4-FA25-0246-A9D8-F3C261CD31D9}" type="presOf" srcId="{00BC296F-6B08-0D44-A9B2-B6811D05F4DF}" destId="{3442899B-68FA-A643-8DAB-214E62BD7585}" srcOrd="0" destOrd="0" presId="urn:microsoft.com/office/officeart/2005/8/layout/hierarchy1"/>
    <dgm:cxn modelId="{D986B12A-8A55-FD4B-A0E9-8319BE8E7C2F}" srcId="{00BC296F-6B08-0D44-A9B2-B6811D05F4DF}" destId="{A9C14472-D648-1E4E-93C1-1B7ED9FB14CB}" srcOrd="1" destOrd="0" parTransId="{C28AFA86-DA72-D148-8BA6-CDE66A22ADD7}" sibTransId="{3C7C4805-A7D9-0E4C-BA4D-11BEC16A39B1}"/>
    <dgm:cxn modelId="{260078DA-CF7A-7444-8935-729A2996AA37}" type="presParOf" srcId="{3442899B-68FA-A643-8DAB-214E62BD7585}" destId="{F4946BA7-3CE5-114A-B785-C8F3E1B4DA49}" srcOrd="0" destOrd="0" presId="urn:microsoft.com/office/officeart/2005/8/layout/hierarchy1"/>
    <dgm:cxn modelId="{C1235797-DE6C-8941-BF23-3548615475B5}" type="presParOf" srcId="{F4946BA7-3CE5-114A-B785-C8F3E1B4DA49}" destId="{FC73F032-B618-114B-BB16-4A4C1BCF590B}" srcOrd="0" destOrd="0" presId="urn:microsoft.com/office/officeart/2005/8/layout/hierarchy1"/>
    <dgm:cxn modelId="{3EF2964A-7C24-3F46-B6F1-B809E3D2C5C0}" type="presParOf" srcId="{FC73F032-B618-114B-BB16-4A4C1BCF590B}" destId="{5C1FE5D2-DC51-E14D-8544-A3E28AE58614}" srcOrd="0" destOrd="0" presId="urn:microsoft.com/office/officeart/2005/8/layout/hierarchy1"/>
    <dgm:cxn modelId="{3D4FDE94-5925-9F4B-ABFE-9C60D37D734A}" type="presParOf" srcId="{FC73F032-B618-114B-BB16-4A4C1BCF590B}" destId="{9A4F00F8-6A67-5C4B-9E84-0DC5D6ECE23B}" srcOrd="1" destOrd="0" presId="urn:microsoft.com/office/officeart/2005/8/layout/hierarchy1"/>
    <dgm:cxn modelId="{618EBCC2-1BEB-0846-A659-BF21AB2AE61C}" type="presParOf" srcId="{F4946BA7-3CE5-114A-B785-C8F3E1B4DA49}" destId="{6649ABFA-C967-9C42-B010-A9C274257A25}" srcOrd="1" destOrd="0" presId="urn:microsoft.com/office/officeart/2005/8/layout/hierarchy1"/>
    <dgm:cxn modelId="{A03328D7-E945-7F4E-A5C3-DACA461B8DCA}" type="presParOf" srcId="{6649ABFA-C967-9C42-B010-A9C274257A25}" destId="{11F25EAC-EF1F-0A41-A139-8A007967E6A7}" srcOrd="0" destOrd="0" presId="urn:microsoft.com/office/officeart/2005/8/layout/hierarchy1"/>
    <dgm:cxn modelId="{E6E1C182-8AC5-6A47-980C-07B4CB81F126}" type="presParOf" srcId="{6649ABFA-C967-9C42-B010-A9C274257A25}" destId="{04491E9E-CE1E-5344-887E-292CA6D9A973}" srcOrd="1" destOrd="0" presId="urn:microsoft.com/office/officeart/2005/8/layout/hierarchy1"/>
    <dgm:cxn modelId="{E4D8D9FB-0D08-D64B-82CE-6AB1597D0BF4}" type="presParOf" srcId="{04491E9E-CE1E-5344-887E-292CA6D9A973}" destId="{69A53F18-03FD-0740-8D9D-0514558B4A06}" srcOrd="0" destOrd="0" presId="urn:microsoft.com/office/officeart/2005/8/layout/hierarchy1"/>
    <dgm:cxn modelId="{79277096-F61C-FD4B-B39C-05831246B237}" type="presParOf" srcId="{69A53F18-03FD-0740-8D9D-0514558B4A06}" destId="{783A5137-820A-D847-B8CC-B414AB8AF267}" srcOrd="0" destOrd="0" presId="urn:microsoft.com/office/officeart/2005/8/layout/hierarchy1"/>
    <dgm:cxn modelId="{D60274C3-0DD9-884D-970F-05C7C845668D}" type="presParOf" srcId="{69A53F18-03FD-0740-8D9D-0514558B4A06}" destId="{6E50DDCC-9308-574D-9786-08EE1640B632}" srcOrd="1" destOrd="0" presId="urn:microsoft.com/office/officeart/2005/8/layout/hierarchy1"/>
    <dgm:cxn modelId="{03406EB3-7607-124D-9A64-F182CE872830}" type="presParOf" srcId="{04491E9E-CE1E-5344-887E-292CA6D9A973}" destId="{57859B20-A491-C14E-8B47-262AD3FB3C9C}" srcOrd="1" destOrd="0" presId="urn:microsoft.com/office/officeart/2005/8/layout/hierarchy1"/>
    <dgm:cxn modelId="{78C47BBD-C4C8-884C-8C49-0D22229D121B}" type="presParOf" srcId="{57859B20-A491-C14E-8B47-262AD3FB3C9C}" destId="{730BCF91-5994-2044-81BC-E029013DA0AA}" srcOrd="0" destOrd="0" presId="urn:microsoft.com/office/officeart/2005/8/layout/hierarchy1"/>
    <dgm:cxn modelId="{06E01779-7CA3-AC4F-85B8-48527B7FA1FF}" type="presParOf" srcId="{57859B20-A491-C14E-8B47-262AD3FB3C9C}" destId="{8BDEB65C-7C86-7645-A3A3-D94EBA93D6FD}" srcOrd="1" destOrd="0" presId="urn:microsoft.com/office/officeart/2005/8/layout/hierarchy1"/>
    <dgm:cxn modelId="{2B4C6E0D-F20F-F54D-84B3-84CEFDDAB099}" type="presParOf" srcId="{8BDEB65C-7C86-7645-A3A3-D94EBA93D6FD}" destId="{15A826FD-21B7-714F-A8CA-0CACF4907DED}" srcOrd="0" destOrd="0" presId="urn:microsoft.com/office/officeart/2005/8/layout/hierarchy1"/>
    <dgm:cxn modelId="{3535BD4C-8D7D-F944-9668-4B165785470B}" type="presParOf" srcId="{15A826FD-21B7-714F-A8CA-0CACF4907DED}" destId="{D841183A-AE99-E34F-AEEC-BFDDDA6B149E}" srcOrd="0" destOrd="0" presId="urn:microsoft.com/office/officeart/2005/8/layout/hierarchy1"/>
    <dgm:cxn modelId="{00805C72-9361-6F4F-B65B-3F500564A303}" type="presParOf" srcId="{15A826FD-21B7-714F-A8CA-0CACF4907DED}" destId="{55779194-4F51-174B-9273-E67853468299}" srcOrd="1" destOrd="0" presId="urn:microsoft.com/office/officeart/2005/8/layout/hierarchy1"/>
    <dgm:cxn modelId="{8CDBACEE-EFB0-904B-B2AD-63414C97C03F}" type="presParOf" srcId="{8BDEB65C-7C86-7645-A3A3-D94EBA93D6FD}" destId="{7AA7BB12-1E7F-7D43-A01E-E1F19278C76C}" srcOrd="1" destOrd="0" presId="urn:microsoft.com/office/officeart/2005/8/layout/hierarchy1"/>
    <dgm:cxn modelId="{DB6781C3-C5EE-924F-9F96-AEABF3CFE24E}" type="presParOf" srcId="{57859B20-A491-C14E-8B47-262AD3FB3C9C}" destId="{80EC68D4-94F4-744A-A03B-1EB6E5866716}" srcOrd="2" destOrd="0" presId="urn:microsoft.com/office/officeart/2005/8/layout/hierarchy1"/>
    <dgm:cxn modelId="{F116D50F-4F95-F141-9542-4A5628585CC3}" type="presParOf" srcId="{57859B20-A491-C14E-8B47-262AD3FB3C9C}" destId="{34BC33A0-ED39-DE4F-8A9F-338B5DB527DD}" srcOrd="3" destOrd="0" presId="urn:microsoft.com/office/officeart/2005/8/layout/hierarchy1"/>
    <dgm:cxn modelId="{3EF6CD91-CED7-7040-99F0-06F915E912D7}" type="presParOf" srcId="{34BC33A0-ED39-DE4F-8A9F-338B5DB527DD}" destId="{C879E55B-7DBC-0A46-B6DA-7A7E7A671055}" srcOrd="0" destOrd="0" presId="urn:microsoft.com/office/officeart/2005/8/layout/hierarchy1"/>
    <dgm:cxn modelId="{A32B0EAA-664E-4E42-8039-320819B5E271}" type="presParOf" srcId="{C879E55B-7DBC-0A46-B6DA-7A7E7A671055}" destId="{58E25500-82D6-5146-A221-84A9B541C842}" srcOrd="0" destOrd="0" presId="urn:microsoft.com/office/officeart/2005/8/layout/hierarchy1"/>
    <dgm:cxn modelId="{D460FF63-FBEB-874E-9857-814D02048884}" type="presParOf" srcId="{C879E55B-7DBC-0A46-B6DA-7A7E7A671055}" destId="{6CA8EF98-5A7C-8443-99AC-2F342BF4CC08}" srcOrd="1" destOrd="0" presId="urn:microsoft.com/office/officeart/2005/8/layout/hierarchy1"/>
    <dgm:cxn modelId="{F0D41265-5262-634C-8A77-83F271ECAE26}" type="presParOf" srcId="{34BC33A0-ED39-DE4F-8A9F-338B5DB527DD}" destId="{5AFB516C-8B19-1347-A340-BD44FA087715}" srcOrd="1" destOrd="0" presId="urn:microsoft.com/office/officeart/2005/8/layout/hierarchy1"/>
    <dgm:cxn modelId="{194EAA7C-5618-B24C-833B-8C2EA5B34DE8}" type="presParOf" srcId="{6649ABFA-C967-9C42-B010-A9C274257A25}" destId="{7D21B660-304A-0C45-8362-25E82F2E7D1A}" srcOrd="2" destOrd="0" presId="urn:microsoft.com/office/officeart/2005/8/layout/hierarchy1"/>
    <dgm:cxn modelId="{654F89AF-4518-2C48-8255-C22C04F3096C}" type="presParOf" srcId="{6649ABFA-C967-9C42-B010-A9C274257A25}" destId="{387C680B-E952-F04F-8840-6329408C4FF2}" srcOrd="3" destOrd="0" presId="urn:microsoft.com/office/officeart/2005/8/layout/hierarchy1"/>
    <dgm:cxn modelId="{3C6B3DA9-94C6-D940-87CC-E59A6F74502A}" type="presParOf" srcId="{387C680B-E952-F04F-8840-6329408C4FF2}" destId="{14AE68B9-FE25-6547-9774-6FB5767EC7AF}" srcOrd="0" destOrd="0" presId="urn:microsoft.com/office/officeart/2005/8/layout/hierarchy1"/>
    <dgm:cxn modelId="{15ECA0A6-BFBB-AF41-91EA-A2101941B2BF}" type="presParOf" srcId="{14AE68B9-FE25-6547-9774-6FB5767EC7AF}" destId="{646F3537-73EB-B949-918D-3B7B930AA6F5}" srcOrd="0" destOrd="0" presId="urn:microsoft.com/office/officeart/2005/8/layout/hierarchy1"/>
    <dgm:cxn modelId="{9CDA324E-1226-DB43-87F2-A76E22A3B813}" type="presParOf" srcId="{14AE68B9-FE25-6547-9774-6FB5767EC7AF}" destId="{29CED845-19D1-E94E-8929-4CD240F70DCF}" srcOrd="1" destOrd="0" presId="urn:microsoft.com/office/officeart/2005/8/layout/hierarchy1"/>
    <dgm:cxn modelId="{D8F78611-54EC-8448-91AA-6BCBA8A50A8C}" type="presParOf" srcId="{387C680B-E952-F04F-8840-6329408C4FF2}" destId="{19852B07-4D31-214F-9301-B80B7570A269}" srcOrd="1" destOrd="0" presId="urn:microsoft.com/office/officeart/2005/8/layout/hierarchy1"/>
    <dgm:cxn modelId="{7242D124-EF87-BF4C-AABC-249194A1B241}" type="presParOf" srcId="{3442899B-68FA-A643-8DAB-214E62BD7585}" destId="{F8E47508-4D92-4841-B7F5-2B43DF9D01CA}" srcOrd="1" destOrd="0" presId="urn:microsoft.com/office/officeart/2005/8/layout/hierarchy1"/>
    <dgm:cxn modelId="{53E74290-6F8B-C44F-8D98-278ED929D144}" type="presParOf" srcId="{F8E47508-4D92-4841-B7F5-2B43DF9D01CA}" destId="{B2BA61A3-B21F-2F4F-A27F-1E993EFF1F4B}" srcOrd="0" destOrd="0" presId="urn:microsoft.com/office/officeart/2005/8/layout/hierarchy1"/>
    <dgm:cxn modelId="{B1C84869-4329-5E45-9BDD-E15D1B187B23}" type="presParOf" srcId="{B2BA61A3-B21F-2F4F-A27F-1E993EFF1F4B}" destId="{EF2F118D-C820-304A-83D6-27A1A959A5FB}" srcOrd="0" destOrd="0" presId="urn:microsoft.com/office/officeart/2005/8/layout/hierarchy1"/>
    <dgm:cxn modelId="{1A07B2D6-21A5-6B4C-B71F-448452BF8EED}" type="presParOf" srcId="{B2BA61A3-B21F-2F4F-A27F-1E993EFF1F4B}" destId="{A8C405E2-5814-1346-B374-16BF34682930}" srcOrd="1" destOrd="0" presId="urn:microsoft.com/office/officeart/2005/8/layout/hierarchy1"/>
    <dgm:cxn modelId="{F8F19FB4-A1B8-E04F-90E5-8899202BB6A3}" type="presParOf" srcId="{F8E47508-4D92-4841-B7F5-2B43DF9D01CA}" destId="{62A3ED94-654E-E941-A0F8-294D22630DC7}" srcOrd="1" destOrd="0" presId="urn:microsoft.com/office/officeart/2005/8/layout/hierarchy1"/>
    <dgm:cxn modelId="{AA5E9916-BF49-9F47-B23C-2D5FF6F5FB2C}" type="presParOf" srcId="{62A3ED94-654E-E941-A0F8-294D22630DC7}" destId="{B4C3B5E3-D81B-994D-BB40-67475EE41359}" srcOrd="0" destOrd="0" presId="urn:microsoft.com/office/officeart/2005/8/layout/hierarchy1"/>
    <dgm:cxn modelId="{4C868D73-18E0-B747-A906-55020A79DED7}" type="presParOf" srcId="{62A3ED94-654E-E941-A0F8-294D22630DC7}" destId="{6300A319-EE00-0344-9BFC-D6F49AE21F3F}" srcOrd="1" destOrd="0" presId="urn:microsoft.com/office/officeart/2005/8/layout/hierarchy1"/>
    <dgm:cxn modelId="{6C199877-34D8-0343-9E23-50667331C461}" type="presParOf" srcId="{6300A319-EE00-0344-9BFC-D6F49AE21F3F}" destId="{2995CDD1-F185-AC4D-9E55-C1A4942C1989}" srcOrd="0" destOrd="0" presId="urn:microsoft.com/office/officeart/2005/8/layout/hierarchy1"/>
    <dgm:cxn modelId="{0675462F-A348-5346-B2F1-69C9850FDA3A}" type="presParOf" srcId="{2995CDD1-F185-AC4D-9E55-C1A4942C1989}" destId="{BC6575E1-2812-5C43-951F-E9EB66CF75F5}" srcOrd="0" destOrd="0" presId="urn:microsoft.com/office/officeart/2005/8/layout/hierarchy1"/>
    <dgm:cxn modelId="{877E432E-EE4C-6C48-A6C4-DDFA83FF3543}" type="presParOf" srcId="{2995CDD1-F185-AC4D-9E55-C1A4942C1989}" destId="{8D17BB9B-4AAD-8940-806B-57018B5F9E40}" srcOrd="1" destOrd="0" presId="urn:microsoft.com/office/officeart/2005/8/layout/hierarchy1"/>
    <dgm:cxn modelId="{1344F9E7-1C4B-D542-ACAB-FD92BA44E60F}" type="presParOf" srcId="{6300A319-EE00-0344-9BFC-D6F49AE21F3F}" destId="{44084721-95C0-2C40-A650-52AF1ECC7A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3B5E3-D81B-994D-BB40-67475EE41359}">
      <dsp:nvSpPr>
        <dsp:cNvPr id="0" name=""/>
        <dsp:cNvSpPr/>
      </dsp:nvSpPr>
      <dsp:spPr>
        <a:xfrm>
          <a:off x="4569904" y="1444471"/>
          <a:ext cx="927106" cy="1120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846"/>
              </a:lnTo>
              <a:lnTo>
                <a:pt x="927106" y="973846"/>
              </a:lnTo>
              <a:lnTo>
                <a:pt x="927106" y="1120357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1B660-304A-0C45-8362-25E82F2E7D1A}">
      <dsp:nvSpPr>
        <dsp:cNvPr id="0" name=""/>
        <dsp:cNvSpPr/>
      </dsp:nvSpPr>
      <dsp:spPr>
        <a:xfrm>
          <a:off x="1888801" y="1504114"/>
          <a:ext cx="1268828" cy="436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230"/>
              </a:lnTo>
              <a:lnTo>
                <a:pt x="1268828" y="290230"/>
              </a:lnTo>
              <a:lnTo>
                <a:pt x="1268828" y="436741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C68D4-94F4-744A-A03B-1EB6E5866716}">
      <dsp:nvSpPr>
        <dsp:cNvPr id="0" name=""/>
        <dsp:cNvSpPr/>
      </dsp:nvSpPr>
      <dsp:spPr>
        <a:xfrm>
          <a:off x="1173855" y="2970523"/>
          <a:ext cx="1550687" cy="472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153"/>
              </a:lnTo>
              <a:lnTo>
                <a:pt x="1550687" y="326153"/>
              </a:lnTo>
              <a:lnTo>
                <a:pt x="1550687" y="472664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BCF91-5994-2044-81BC-E029013DA0AA}">
      <dsp:nvSpPr>
        <dsp:cNvPr id="0" name=""/>
        <dsp:cNvSpPr/>
      </dsp:nvSpPr>
      <dsp:spPr>
        <a:xfrm>
          <a:off x="791567" y="2970523"/>
          <a:ext cx="382288" cy="472664"/>
        </a:xfrm>
        <a:custGeom>
          <a:avLst/>
          <a:gdLst/>
          <a:ahLst/>
          <a:cxnLst/>
          <a:rect l="0" t="0" r="0" b="0"/>
          <a:pathLst>
            <a:path>
              <a:moveTo>
                <a:pt x="382288" y="0"/>
              </a:moveTo>
              <a:lnTo>
                <a:pt x="382288" y="326153"/>
              </a:lnTo>
              <a:lnTo>
                <a:pt x="0" y="326153"/>
              </a:lnTo>
              <a:lnTo>
                <a:pt x="0" y="472664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25EAC-EF1F-0A41-A139-8A007967E6A7}">
      <dsp:nvSpPr>
        <dsp:cNvPr id="0" name=""/>
        <dsp:cNvSpPr/>
      </dsp:nvSpPr>
      <dsp:spPr>
        <a:xfrm>
          <a:off x="1173855" y="1504114"/>
          <a:ext cx="714946" cy="462139"/>
        </a:xfrm>
        <a:custGeom>
          <a:avLst/>
          <a:gdLst/>
          <a:ahLst/>
          <a:cxnLst/>
          <a:rect l="0" t="0" r="0" b="0"/>
          <a:pathLst>
            <a:path>
              <a:moveTo>
                <a:pt x="714946" y="0"/>
              </a:moveTo>
              <a:lnTo>
                <a:pt x="714946" y="315628"/>
              </a:lnTo>
              <a:lnTo>
                <a:pt x="0" y="315628"/>
              </a:lnTo>
              <a:lnTo>
                <a:pt x="0" y="462139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FE5D2-DC51-E14D-8544-A3E28AE58614}">
      <dsp:nvSpPr>
        <dsp:cNvPr id="0" name=""/>
        <dsp:cNvSpPr/>
      </dsp:nvSpPr>
      <dsp:spPr>
        <a:xfrm>
          <a:off x="990519" y="399921"/>
          <a:ext cx="1796565" cy="110419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4F00F8-6A67-5C4B-9E84-0DC5D6ECE23B}">
      <dsp:nvSpPr>
        <dsp:cNvPr id="0" name=""/>
        <dsp:cNvSpPr/>
      </dsp:nvSpPr>
      <dsp:spPr>
        <a:xfrm>
          <a:off x="1166244" y="566860"/>
          <a:ext cx="1796565" cy="1104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U.S. Department of Labor, Employment &amp; Training Administration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(National)</a:t>
          </a:r>
          <a:endParaRPr lang="en-US" sz="1300" kern="1200" dirty="0">
            <a:latin typeface="Arial"/>
            <a:cs typeface="Arial"/>
          </a:endParaRPr>
        </a:p>
      </dsp:txBody>
      <dsp:txXfrm>
        <a:off x="1198585" y="599201"/>
        <a:ext cx="1731883" cy="1039511"/>
      </dsp:txXfrm>
    </dsp:sp>
    <dsp:sp modelId="{783A5137-820A-D847-B8CC-B414AB8AF267}">
      <dsp:nvSpPr>
        <dsp:cNvPr id="0" name=""/>
        <dsp:cNvSpPr/>
      </dsp:nvSpPr>
      <dsp:spPr>
        <a:xfrm>
          <a:off x="383092" y="1966254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0DDCC-9308-574D-9786-08EE1640B632}">
      <dsp:nvSpPr>
        <dsp:cNvPr id="0" name=""/>
        <dsp:cNvSpPr/>
      </dsp:nvSpPr>
      <dsp:spPr>
        <a:xfrm>
          <a:off x="558817" y="2133193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Jobs for the Future</a:t>
          </a:r>
          <a:endParaRPr lang="en-US" sz="1300" kern="1200" dirty="0">
            <a:latin typeface="Arial"/>
            <a:cs typeface="Arial"/>
          </a:endParaRPr>
        </a:p>
      </dsp:txBody>
      <dsp:txXfrm>
        <a:off x="588231" y="2162607"/>
        <a:ext cx="1522697" cy="945440"/>
      </dsp:txXfrm>
    </dsp:sp>
    <dsp:sp modelId="{D841183A-AE99-E34F-AEEC-BFDDDA6B149E}">
      <dsp:nvSpPr>
        <dsp:cNvPr id="0" name=""/>
        <dsp:cNvSpPr/>
      </dsp:nvSpPr>
      <dsp:spPr>
        <a:xfrm>
          <a:off x="804" y="3443187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779194-4F51-174B-9273-E67853468299}">
      <dsp:nvSpPr>
        <dsp:cNvPr id="0" name=""/>
        <dsp:cNvSpPr/>
      </dsp:nvSpPr>
      <dsp:spPr>
        <a:xfrm>
          <a:off x="176529" y="3610126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Maher &amp; Maher </a:t>
          </a:r>
          <a:endParaRPr lang="en-US" sz="1300" kern="1200" dirty="0">
            <a:latin typeface="Arial"/>
            <a:cs typeface="Arial"/>
          </a:endParaRPr>
        </a:p>
      </dsp:txBody>
      <dsp:txXfrm>
        <a:off x="205943" y="3639540"/>
        <a:ext cx="1522697" cy="945440"/>
      </dsp:txXfrm>
    </dsp:sp>
    <dsp:sp modelId="{58E25500-82D6-5146-A221-84A9B541C842}">
      <dsp:nvSpPr>
        <dsp:cNvPr id="0" name=""/>
        <dsp:cNvSpPr/>
      </dsp:nvSpPr>
      <dsp:spPr>
        <a:xfrm>
          <a:off x="1933780" y="3443187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A8EF98-5A7C-8443-99AC-2F342BF4CC08}">
      <dsp:nvSpPr>
        <dsp:cNvPr id="0" name=""/>
        <dsp:cNvSpPr/>
      </dsp:nvSpPr>
      <dsp:spPr>
        <a:xfrm>
          <a:off x="2109505" y="3610126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American Association of Community Colleges</a:t>
          </a:r>
          <a:endParaRPr lang="en-US" sz="1300" kern="1200" dirty="0">
            <a:latin typeface="Arial"/>
            <a:cs typeface="Arial"/>
          </a:endParaRPr>
        </a:p>
      </dsp:txBody>
      <dsp:txXfrm>
        <a:off x="2138919" y="3639540"/>
        <a:ext cx="1522697" cy="945440"/>
      </dsp:txXfrm>
    </dsp:sp>
    <dsp:sp modelId="{646F3537-73EB-B949-918D-3B7B930AA6F5}">
      <dsp:nvSpPr>
        <dsp:cNvPr id="0" name=""/>
        <dsp:cNvSpPr/>
      </dsp:nvSpPr>
      <dsp:spPr>
        <a:xfrm>
          <a:off x="2366867" y="1940856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CED845-19D1-E94E-8929-4CD240F70DCF}">
      <dsp:nvSpPr>
        <dsp:cNvPr id="0" name=""/>
        <dsp:cNvSpPr/>
      </dsp:nvSpPr>
      <dsp:spPr>
        <a:xfrm>
          <a:off x="2542592" y="2107795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CalState/Merlot</a:t>
          </a:r>
          <a:endParaRPr lang="en-US" sz="1300" kern="1200" dirty="0">
            <a:latin typeface="Arial"/>
            <a:cs typeface="Arial"/>
          </a:endParaRPr>
        </a:p>
      </dsp:txBody>
      <dsp:txXfrm>
        <a:off x="2572006" y="2137209"/>
        <a:ext cx="1522697" cy="945440"/>
      </dsp:txXfrm>
    </dsp:sp>
    <dsp:sp modelId="{EF2F118D-C820-304A-83D6-27A1A959A5FB}">
      <dsp:nvSpPr>
        <dsp:cNvPr id="0" name=""/>
        <dsp:cNvSpPr/>
      </dsp:nvSpPr>
      <dsp:spPr>
        <a:xfrm>
          <a:off x="3779141" y="440202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405E2-5814-1346-B374-16BF34682930}">
      <dsp:nvSpPr>
        <dsp:cNvPr id="0" name=""/>
        <dsp:cNvSpPr/>
      </dsp:nvSpPr>
      <dsp:spPr>
        <a:xfrm>
          <a:off x="3954866" y="607141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U.S. National Science Foundation</a:t>
          </a:r>
          <a:endParaRPr lang="en-US" sz="1300" kern="1200" dirty="0">
            <a:latin typeface="Arial"/>
            <a:cs typeface="Arial"/>
          </a:endParaRPr>
        </a:p>
      </dsp:txBody>
      <dsp:txXfrm>
        <a:off x="3984280" y="636555"/>
        <a:ext cx="1522697" cy="945440"/>
      </dsp:txXfrm>
    </dsp:sp>
    <dsp:sp modelId="{BC6575E1-2812-5C43-951F-E9EB66CF75F5}">
      <dsp:nvSpPr>
        <dsp:cNvPr id="0" name=""/>
        <dsp:cNvSpPr/>
      </dsp:nvSpPr>
      <dsp:spPr>
        <a:xfrm>
          <a:off x="4706247" y="2564828"/>
          <a:ext cx="1581525" cy="100426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17BB9B-4AAD-8940-806B-57018B5F9E40}">
      <dsp:nvSpPr>
        <dsp:cNvPr id="0" name=""/>
        <dsp:cNvSpPr/>
      </dsp:nvSpPr>
      <dsp:spPr>
        <a:xfrm>
          <a:off x="4881973" y="2731767"/>
          <a:ext cx="1581525" cy="1004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Arial"/>
              <a:cs typeface="Arial"/>
            </a:rPr>
            <a:t>ATE Centers</a:t>
          </a:r>
          <a:endParaRPr lang="en-US" sz="1300" kern="1200" dirty="0">
            <a:latin typeface="Arial"/>
            <a:cs typeface="Arial"/>
          </a:endParaRPr>
        </a:p>
      </dsp:txBody>
      <dsp:txXfrm>
        <a:off x="4911387" y="2761181"/>
        <a:ext cx="1522697" cy="94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5DDB-4D63-4446-9F35-9095D336AE8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587D4-55C4-D74E-A7E0-C8D1276C0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F2C1-D288-C04E-9EAE-5DBEC8177EA6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3A03-D9C5-8D44-BB7A-5665F947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04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49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15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69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1" indent="-342881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4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47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63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61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92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65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1" indent="-342881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2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2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6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7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233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87251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233412"/>
            <a:ext cx="7772400" cy="95383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816600"/>
            <a:ext cx="9144000" cy="1041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ACCCT-Learning-Network-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" y="4499174"/>
            <a:ext cx="4840287" cy="1030726"/>
          </a:xfrm>
          <a:prstGeom prst="rect">
            <a:avLst/>
          </a:prstGeom>
        </p:spPr>
      </p:pic>
      <p:pic>
        <p:nvPicPr>
          <p:cNvPr id="4" name="Picture 3" descr="DOL-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75" y="4495764"/>
            <a:ext cx="1044051" cy="10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51200" y="274638"/>
            <a:ext cx="5892799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74638"/>
            <a:ext cx="351816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TAACCCT-Learning-Network-logo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350753"/>
            <a:ext cx="2692399" cy="57333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" y="6030913"/>
            <a:ext cx="1984373" cy="9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58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1775" indent="-231775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574675" indent="-236538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19163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mailto:support@skillscommons.or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dvancewisconsin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hyperlink" Target="http://jobupwisconsin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AACCCT@dol.gov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30, 2015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199" y="1233412"/>
            <a:ext cx="8159096" cy="953839"/>
          </a:xfrm>
        </p:spPr>
        <p:txBody>
          <a:bodyPr>
            <a:normAutofit/>
          </a:bodyPr>
          <a:lstStyle/>
          <a:p>
            <a:r>
              <a:rPr lang="en-US" dirty="0" smtClean="0"/>
              <a:t>TAACCCT Industry Webinar Series:</a:t>
            </a:r>
          </a:p>
          <a:p>
            <a:r>
              <a:rPr lang="en-US" dirty="0" smtClean="0"/>
              <a:t>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Future: </a:t>
            </a:r>
            <a:r>
              <a:rPr lang="en-US" i="1" dirty="0" smtClean="0"/>
              <a:t>The Wisconsin Strategy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252659" y="1509342"/>
            <a:ext cx="6648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7375E"/>
                </a:solidFill>
                <a:latin typeface="Arial"/>
                <a:cs typeface="Arial"/>
              </a:rPr>
              <a:t>Todd Mattison</a:t>
            </a:r>
          </a:p>
          <a:p>
            <a:pPr algn="ctr"/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Consortium Project Manager</a:t>
            </a:r>
          </a:p>
          <a:p>
            <a:pPr algn="ctr"/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Making 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the Future: </a:t>
            </a:r>
            <a:r>
              <a:rPr lang="en-US" sz="2000" i="1" dirty="0">
                <a:solidFill>
                  <a:srgbClr val="17375E"/>
                </a:solidFill>
                <a:latin typeface="Arial"/>
                <a:cs typeface="Arial"/>
              </a:rPr>
              <a:t>The Wisconsin </a:t>
            </a:r>
            <a:r>
              <a:rPr lang="en-US" sz="2000" i="1" dirty="0" smtClean="0">
                <a:solidFill>
                  <a:srgbClr val="17375E"/>
                </a:solidFill>
                <a:latin typeface="Arial"/>
                <a:cs typeface="Arial"/>
              </a:rPr>
              <a:t>Strategy</a:t>
            </a:r>
            <a:endParaRPr lang="en-US" sz="2000" i="1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01" y="2776562"/>
            <a:ext cx="6343260" cy="2643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60" y="5992576"/>
            <a:ext cx="3245340" cy="8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Round 2 Making the Future: </a:t>
            </a:r>
            <a:r>
              <a:rPr lang="en-US" i="1" u="sng" dirty="0" smtClean="0">
                <a:solidFill>
                  <a:srgbClr val="FF0000"/>
                </a:solidFill>
              </a:rPr>
              <a:t>the Wisconsin Strategy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$15M – all 16 colleges, led by Presidents collaboration to increase opportunity for impact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Advanced Manufacturing focus: Machine Tool/CNC, Welding, Industrial Maintenance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Strong demand state-wide for skilled workers, so colleges must implement new strategies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	</a:t>
            </a:r>
            <a:endParaRPr lang="en-US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5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Wisconsin </a:t>
            </a:r>
            <a:r>
              <a:rPr lang="en-US" i="1" dirty="0" smtClean="0"/>
              <a:t>Strategy </a:t>
            </a:r>
            <a:r>
              <a:rPr lang="en-US" dirty="0" smtClean="0"/>
              <a:t>- Key Work Plan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dirty="0" smtClean="0"/>
              <a:t>Shorten time to completion and employment</a:t>
            </a:r>
            <a:endParaRPr lang="en-US" dirty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dirty="0" smtClean="0"/>
              <a:t>Expand capacity in new ways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dirty="0" smtClean="0"/>
              <a:t>Develop practices to support dislocated workers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dirty="0" smtClean="0"/>
              <a:t>Improve retention and completion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4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Wisconsin </a:t>
            </a:r>
            <a:r>
              <a:rPr lang="en-US" i="1" dirty="0" smtClean="0"/>
              <a:t>Strategy </a:t>
            </a:r>
            <a:r>
              <a:rPr lang="en-US" dirty="0" smtClean="0"/>
              <a:t>- Program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Develop short-term certificates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Include certificates in updated Pathways (Roadmaps for outreach)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Add sections: new locations, evenings, more frequent starts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Align stacked credentials with Credit for Prior Learning processes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Add intrusive academic and career advising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1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Wisconsin Strategy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Curriculum Changes to Meet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Chunk down credentials, embed into program, or local certificate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Revise Machine Tool curriculum to align with NIMS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Intro to Manufacturing course – program selection next step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Contextualized math created by Math and Mfg instructors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398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771650"/>
            <a:ext cx="3810000" cy="37909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84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anchor="t"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How you uploaded any products into </a:t>
            </a:r>
            <a:r>
              <a:rPr lang="en-US" dirty="0" err="1" smtClean="0"/>
              <a:t>SkillsCommons</a:t>
            </a:r>
            <a:r>
              <a:rPr lang="en-US" dirty="0" smtClean="0"/>
              <a:t> yet?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Yes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No</a:t>
            </a:r>
          </a:p>
          <a:p>
            <a:endParaRPr lang="en-US" dirty="0"/>
          </a:p>
          <a:p>
            <a:r>
              <a:rPr lang="en-US" dirty="0"/>
              <a:t>What is the </a:t>
            </a:r>
            <a:r>
              <a:rPr lang="en-US" dirty="0" smtClean="0"/>
              <a:t>area of focus </a:t>
            </a:r>
            <a:r>
              <a:rPr lang="en-US" dirty="0"/>
              <a:t>of your grant in the Manufacturing industry</a:t>
            </a:r>
            <a:r>
              <a:rPr lang="en-US" dirty="0" smtClean="0"/>
              <a:t>? (select all that apply)</a:t>
            </a:r>
            <a:endParaRPr lang="en-US" dirty="0"/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Machinery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Mining, Oil &amp; Gas Extraction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Transportation Equipment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Construction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Other</a:t>
            </a:r>
            <a:endParaRPr lang="en-US" b="0" dirty="0"/>
          </a:p>
          <a:p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cap="none" dirty="0" smtClean="0">
                <a:solidFill>
                  <a:srgbClr val="FFFFFF"/>
                </a:solidFill>
              </a:rPr>
              <a:t>Participant Poll</a:t>
            </a:r>
            <a:endParaRPr lang="en-US" sz="1800" b="1" cap="none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40" y="3890817"/>
            <a:ext cx="2460953" cy="22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2" y="978182"/>
            <a:ext cx="7706243" cy="47532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700" y="274638"/>
            <a:ext cx="5515859" cy="703544"/>
          </a:xfrm>
        </p:spPr>
        <p:txBody>
          <a:bodyPr/>
          <a:lstStyle/>
          <a:p>
            <a:r>
              <a:rPr lang="en-US" dirty="0" smtClean="0"/>
              <a:t>Browse the </a:t>
            </a:r>
            <a:r>
              <a:rPr lang="en-US" dirty="0" err="1" smtClean="0"/>
              <a:t>SkillsCommons</a:t>
            </a:r>
            <a:r>
              <a:rPr lang="en-US" dirty="0" smtClean="0"/>
              <a:t> Repository by Industry: </a:t>
            </a:r>
            <a:br>
              <a:rPr lang="en-US" dirty="0" smtClean="0"/>
            </a:br>
            <a:r>
              <a:rPr lang="en-US" dirty="0" smtClean="0"/>
              <a:t>An Overview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9561" y="4307767"/>
            <a:ext cx="8817998" cy="1864225"/>
            <a:chOff x="169336" y="2432842"/>
            <a:chExt cx="8817998" cy="1864225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69336" y="3926636"/>
              <a:ext cx="8817998" cy="370431"/>
            </a:xfrm>
            <a:prstGeom prst="rect">
              <a:avLst/>
            </a:prstGeom>
            <a:solidFill>
              <a:schemeClr val="bg1">
                <a:lumMod val="75000"/>
                <a:alpha val="85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  <a:defRPr sz="3200" kern="1200">
                  <a:solidFill>
                    <a:schemeClr val="tx2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–"/>
                <a:defRPr sz="2800" kern="1200">
                  <a:solidFill>
                    <a:schemeClr val="tx2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  <a:defRPr sz="2400" kern="1200">
                  <a:solidFill>
                    <a:schemeClr val="tx2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–"/>
                <a:defRPr sz="2000" kern="1200">
                  <a:solidFill>
                    <a:schemeClr val="tx2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»"/>
                <a:defRPr sz="2000" kern="1200">
                  <a:solidFill>
                    <a:schemeClr val="tx2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None/>
              </a:pPr>
              <a:r>
                <a:rPr lang="en-US" sz="1400" b="1" dirty="0" smtClean="0"/>
                <a:t>   </a:t>
              </a:r>
              <a:r>
                <a:rPr lang="en-US" sz="1600" b="1" dirty="0" smtClean="0"/>
                <a:t> Rick Lumadue, </a:t>
              </a:r>
              <a:r>
                <a:rPr lang="en-US" sz="1600" dirty="0" smtClean="0"/>
                <a:t>Program Manager of </a:t>
              </a:r>
              <a:r>
                <a:rPr lang="en-US" sz="1600" dirty="0" err="1" smtClean="0"/>
                <a:t>SkillsCommons.org</a:t>
              </a:r>
              <a:r>
                <a:rPr lang="en-US" sz="1600" dirty="0" smtClean="0"/>
                <a:t>; </a:t>
              </a:r>
              <a:r>
                <a:rPr lang="en-US" sz="1600" u="sng" dirty="0">
                  <a:latin typeface="Arial"/>
                  <a:cs typeface="Arial"/>
                  <a:hlinkClick r:id="rId4"/>
                </a:rPr>
                <a:t>support@skillscommons.org</a:t>
              </a:r>
              <a:r>
                <a:rPr lang="en-US" sz="1600" dirty="0">
                  <a:latin typeface="Arial"/>
                  <a:cs typeface="Arial"/>
                </a:rPr>
                <a:t> </a:t>
              </a:r>
            </a:p>
            <a:p>
              <a:pPr marL="0" indent="0">
                <a:spcAft>
                  <a:spcPts val="0"/>
                </a:spcAft>
                <a:buNone/>
              </a:pPr>
              <a:endParaRPr lang="en-US" sz="2000" dirty="0"/>
            </a:p>
          </p:txBody>
        </p:sp>
        <p:pic>
          <p:nvPicPr>
            <p:cNvPr id="12" name="Picture 11" descr="Lumadue Online courses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3" b="8573"/>
            <a:stretch/>
          </p:blipFill>
          <p:spPr>
            <a:xfrm>
              <a:off x="430658" y="2432842"/>
              <a:ext cx="1421425" cy="142370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84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771650"/>
            <a:ext cx="3810000" cy="37909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15265"/>
            <a:ext cx="8229600" cy="452596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US" sz="3600" dirty="0" smtClean="0"/>
              <a:t>EFFECTIVE EMPLOYER ENGAGEMENT </a:t>
            </a:r>
            <a:endParaRPr lang="en-US" sz="36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10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1" y="274638"/>
            <a:ext cx="5245098" cy="703544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TAACCCT Learning Network at a Glance</a:t>
            </a:r>
            <a:endParaRPr lang="en-US" sz="18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38515244"/>
              </p:ext>
            </p:extLst>
          </p:nvPr>
        </p:nvGraphicFramePr>
        <p:xfrm>
          <a:off x="342900" y="1181100"/>
          <a:ext cx="65913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6934200" y="1803400"/>
            <a:ext cx="1739899" cy="41783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Other Non-Federal Providers of TA and Resources for  TAACCCT Grantees: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Creative Commons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CAST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The Transformative Change Initiative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04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</a:t>
            </a:r>
            <a:r>
              <a:rPr lang="en-US" dirty="0" smtClean="0"/>
              <a:t>Advanced Manufacturing Initiative (CAMI)--$15 M Round $ TAACCCT grant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dirty="0"/>
              <a:t>Compelling Employer Involvement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Letters of support (52)</a:t>
            </a:r>
          </a:p>
          <a:p>
            <a:pPr lvl="1"/>
            <a:r>
              <a:rPr lang="en-US" sz="2000" dirty="0"/>
              <a:t>Cash-match for supplies ($6,000)</a:t>
            </a:r>
          </a:p>
          <a:p>
            <a:pPr lvl="1"/>
            <a:r>
              <a:rPr lang="en-US" sz="2000" dirty="0"/>
              <a:t>Funding for equipment ($25,000)</a:t>
            </a:r>
          </a:p>
          <a:p>
            <a:pPr lvl="1"/>
            <a:r>
              <a:rPr lang="en-US" sz="2000" dirty="0"/>
              <a:t>Increased internships (35 additional)</a:t>
            </a:r>
          </a:p>
          <a:p>
            <a:pPr lvl="1"/>
            <a:r>
              <a:rPr lang="en-US" sz="2000" dirty="0"/>
              <a:t>Increased scholarships (11 additional)</a:t>
            </a:r>
          </a:p>
          <a:p>
            <a:pPr lvl="1"/>
            <a:r>
              <a:rPr lang="en-US" sz="2000" dirty="0"/>
              <a:t>Expanded commitment to hire graduates (51 qualified students)</a:t>
            </a:r>
          </a:p>
          <a:p>
            <a:pPr lvl="1"/>
            <a:r>
              <a:rPr lang="en-US" sz="2000" dirty="0"/>
              <a:t>Commitment to competitive internship wages ($12 - $15/hr)</a:t>
            </a:r>
          </a:p>
          <a:p>
            <a:pPr lvl="1"/>
            <a:r>
              <a:rPr lang="en-US" sz="2000" dirty="0"/>
              <a:t>In-kind support ($111,400)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28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</a:t>
            </a:r>
            <a:r>
              <a:rPr lang="en-US" i="1" dirty="0"/>
              <a:t>Wisconsin </a:t>
            </a:r>
            <a:r>
              <a:rPr lang="en-US" i="1" dirty="0" smtClean="0"/>
              <a:t>Strategy </a:t>
            </a:r>
            <a:br>
              <a:rPr lang="en-US" i="1" dirty="0" smtClean="0"/>
            </a:br>
            <a:r>
              <a:rPr lang="en-US" dirty="0" smtClean="0"/>
              <a:t>Employer Engagement – Implement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9418"/>
            <a:ext cx="8229600" cy="4525963"/>
          </a:xfrm>
        </p:spPr>
        <p:txBody>
          <a:bodyPr/>
          <a:lstStyle/>
          <a:p>
            <a:r>
              <a:rPr lang="en-US" dirty="0" smtClean="0"/>
              <a:t>Advisor Committees - required by statute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 Colleges must actively seek out new partners 	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Employers willing to help, do not know how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Colleges must share their program, then offer ways to engage</a:t>
            </a:r>
          </a:p>
          <a:p>
            <a:pPr>
              <a:lnSpc>
                <a:spcPct val="200000"/>
              </a:lnSpc>
            </a:pPr>
            <a:r>
              <a:rPr lang="en-US" dirty="0"/>
              <a:t>Each college industry and needs unique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 Find common need to rally partners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Employers and students gain from interface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Employers </a:t>
            </a:r>
            <a:r>
              <a:rPr lang="en-US" dirty="0"/>
              <a:t>attend graduations, speak in class, provide tours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0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701" y="274638"/>
            <a:ext cx="5245098" cy="703544"/>
          </a:xfrm>
        </p:spPr>
        <p:txBody>
          <a:bodyPr/>
          <a:lstStyle/>
          <a:p>
            <a:r>
              <a:rPr lang="en-US" i="1" dirty="0" smtClean="0"/>
              <a:t>The Wisconsin Strategy</a:t>
            </a:r>
            <a:br>
              <a:rPr lang="en-US" i="1" dirty="0" smtClean="0"/>
            </a:br>
            <a:r>
              <a:rPr lang="en-US" i="1" dirty="0" smtClean="0"/>
              <a:t>Employer</a:t>
            </a:r>
            <a:r>
              <a:rPr lang="en-US" dirty="0" smtClean="0"/>
              <a:t> Engagement – Success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Chippewa </a:t>
            </a:r>
            <a:r>
              <a:rPr lang="en-US" dirty="0"/>
              <a:t>Valley </a:t>
            </a:r>
            <a:r>
              <a:rPr lang="en-US" dirty="0" smtClean="0"/>
              <a:t>T.C. – find a solution together</a:t>
            </a:r>
            <a:endParaRPr lang="en-US" dirty="0"/>
          </a:p>
          <a:p>
            <a:pPr lvl="1"/>
            <a:r>
              <a:rPr lang="en-US" dirty="0" smtClean="0"/>
              <a:t>Ad-Hoc </a:t>
            </a:r>
            <a:r>
              <a:rPr lang="en-US" dirty="0"/>
              <a:t>Committee for </a:t>
            </a:r>
            <a:r>
              <a:rPr lang="en-US" dirty="0" smtClean="0"/>
              <a:t>to re-align </a:t>
            </a:r>
            <a:r>
              <a:rPr lang="en-US" dirty="0"/>
              <a:t>curriculum to NIMS </a:t>
            </a:r>
            <a:r>
              <a:rPr lang="en-US" dirty="0" smtClean="0"/>
              <a:t>credentials.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Shortage of skilled workers – regional need for long term workforce pool, </a:t>
            </a:r>
            <a:r>
              <a:rPr lang="en-US" dirty="0" smtClean="0"/>
              <a:t>and address image of mfg. 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New Outreach Committee </a:t>
            </a:r>
            <a:r>
              <a:rPr lang="en-US" dirty="0" smtClean="0"/>
              <a:t>created, </a:t>
            </a:r>
            <a:r>
              <a:rPr lang="en-US" dirty="0"/>
              <a:t>led by </a:t>
            </a:r>
            <a:r>
              <a:rPr lang="en-US" dirty="0" smtClean="0"/>
              <a:t>employers who asked </a:t>
            </a:r>
            <a:r>
              <a:rPr lang="en-US" dirty="0"/>
              <a:t>CVTC for </a:t>
            </a:r>
            <a:r>
              <a:rPr lang="en-US" dirty="0" smtClean="0"/>
              <a:t>help.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CVTC, WDB and industry collaborated to solve. Workforce survey and new recruitment strategies implemented.</a:t>
            </a:r>
          </a:p>
          <a:p>
            <a:pPr marL="690563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88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Wisconsin Strategy </a:t>
            </a:r>
            <a:r>
              <a:rPr lang="en-US" dirty="0" smtClean="0"/>
              <a:t>- Roadmap Template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9" y="1600200"/>
            <a:ext cx="7563522" cy="4525963"/>
          </a:xfrm>
        </p:spPr>
      </p:pic>
    </p:spTree>
    <p:extLst>
      <p:ext uri="{BB962C8B-B14F-4D97-AF65-F5344CB8AC3E}">
        <p14:creationId xmlns:p14="http://schemas.microsoft.com/office/powerpoint/2010/main" val="3985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Wisconsin TAACCCT 2 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Advance </a:t>
            </a:r>
            <a:r>
              <a:rPr lang="en-US" dirty="0">
                <a:solidFill>
                  <a:schemeClr val="tx2"/>
                </a:solidFill>
              </a:rPr>
              <a:t>Wisconsin Website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  <a:hlinkClick r:id="rId3"/>
              </a:rPr>
              <a:t>http://advancewisconsin.org</a:t>
            </a:r>
            <a:r>
              <a:rPr lang="en-US" dirty="0" smtClean="0">
                <a:solidFill>
                  <a:schemeClr val="tx2"/>
                </a:solidFill>
                <a:hlinkClick r:id="rId3"/>
              </a:rPr>
              <a:t>/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Audience is all WDB’s, colleges, job centers, and public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Job </a:t>
            </a:r>
            <a:r>
              <a:rPr lang="en-US" dirty="0">
                <a:solidFill>
                  <a:schemeClr val="tx2"/>
                </a:solidFill>
              </a:rPr>
              <a:t>Up Website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  <a:hlinkClick r:id="rId4"/>
              </a:rPr>
              <a:t>http://jobupwisconsin.com</a:t>
            </a:r>
            <a:r>
              <a:rPr lang="en-US" dirty="0" smtClean="0">
                <a:solidFill>
                  <a:schemeClr val="tx2"/>
                </a:solidFill>
                <a:hlinkClick r:id="rId4"/>
              </a:rPr>
              <a:t>/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Audience </a:t>
            </a:r>
            <a:r>
              <a:rPr lang="en-US" dirty="0">
                <a:solidFill>
                  <a:schemeClr val="tx2"/>
                </a:solidFill>
              </a:rPr>
              <a:t>is dislocated workers through job centers, recruiters, college staff, and </a:t>
            </a:r>
            <a:r>
              <a:rPr lang="en-US" dirty="0" smtClean="0">
                <a:solidFill>
                  <a:schemeClr val="tx2"/>
                </a:solidFill>
              </a:rPr>
              <a:t>public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2696709"/>
            <a:ext cx="2840789" cy="19431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4931230" y="2696709"/>
            <a:ext cx="3148828" cy="19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771650"/>
            <a:ext cx="3810000" cy="37909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591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5803"/>
            <a:ext cx="7772400" cy="5067300"/>
          </a:xfrm>
        </p:spPr>
        <p:txBody>
          <a:bodyPr anchor="t">
            <a:normAutofit/>
          </a:bodyPr>
          <a:lstStyle/>
          <a:p>
            <a:pPr algn="ctr"/>
            <a:r>
              <a:rPr lang="en-US" b="0" i="1" dirty="0"/>
              <a:t>Please use the chat box or unmute your phone to participate!</a:t>
            </a:r>
          </a:p>
          <a:p>
            <a:endParaRPr lang="en-US" dirty="0" smtClean="0"/>
          </a:p>
          <a:p>
            <a:r>
              <a:rPr lang="en-US" dirty="0" smtClean="0"/>
              <a:t>1. In what ways are you currently engaging your industry partners?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2. What challenges are you facing with your industry partners?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3. What are some of your best practices for industry partners?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cap="none" dirty="0" smtClean="0">
                <a:solidFill>
                  <a:srgbClr val="FFFFFF"/>
                </a:solidFill>
              </a:rPr>
              <a:t>Employer Engagement Discussion Questions</a:t>
            </a:r>
            <a:endParaRPr lang="en-US" sz="1800" b="1" cap="non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86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anchor="t"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Are you interested in convening as a manufacturing industry group beyond this webinar?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Yes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No</a:t>
            </a:r>
          </a:p>
          <a:p>
            <a:endParaRPr lang="en-US" dirty="0"/>
          </a:p>
          <a:p>
            <a:r>
              <a:rPr lang="en-US" dirty="0" smtClean="0"/>
              <a:t>How would you like to remain connected?</a:t>
            </a:r>
            <a:endParaRPr lang="en-US" dirty="0"/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Series of Conference Calls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Additional Group Webinars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Live “Chat” Sessions with Peers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Basecamp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Other (Please type in chat box!)</a:t>
            </a:r>
            <a:endParaRPr lang="en-US" b="0" dirty="0"/>
          </a:p>
          <a:p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cap="none" dirty="0" smtClean="0">
                <a:solidFill>
                  <a:srgbClr val="FFFFFF"/>
                </a:solidFill>
              </a:rPr>
              <a:t>Participant Poll</a:t>
            </a:r>
            <a:endParaRPr lang="en-US" sz="1800" b="1" cap="none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40" y="3890817"/>
            <a:ext cx="2460953" cy="22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515799"/>
            <a:ext cx="7772400" cy="86042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ts val="1860"/>
              </a:lnSpc>
            </a:pPr>
            <a:r>
              <a:rPr lang="en-US" sz="1800" cap="all" dirty="0" smtClean="0">
                <a:solidFill>
                  <a:schemeClr val="tx2"/>
                </a:solidFill>
              </a:rPr>
              <a:t>Erica Acevedo</a:t>
            </a:r>
          </a:p>
          <a:p>
            <a:pPr>
              <a:lnSpc>
                <a:spcPts val="1860"/>
              </a:lnSpc>
            </a:pPr>
            <a:r>
              <a:rPr lang="en-US" sz="1400" dirty="0" smtClean="0">
                <a:solidFill>
                  <a:schemeClr val="tx2"/>
                </a:solidFill>
              </a:rPr>
              <a:t>Senior Project Manager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r>
              <a:rPr lang="en-US" sz="1400" b="0" dirty="0" err="1" smtClean="0">
                <a:solidFill>
                  <a:schemeClr val="tx2"/>
                </a:solidFill>
              </a:rPr>
              <a:t>eacevedo@jff.org</a:t>
            </a:r>
            <a:endParaRPr lang="en-US" sz="1400" b="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66799" y="4267200"/>
            <a:ext cx="6324600" cy="2057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TEL  617.728.4446   FAX  617.728.4857   </a:t>
            </a:r>
            <a:r>
              <a:rPr lang="en-US" sz="1400" dirty="0" err="1" smtClean="0">
                <a:solidFill>
                  <a:schemeClr val="tx2"/>
                </a:solidFill>
                <a:latin typeface="Arial Bold"/>
                <a:cs typeface="Arial Bold"/>
              </a:rPr>
              <a:t>info@jff.org</a:t>
            </a:r>
            <a:endParaRPr lang="en-US" sz="1400" dirty="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88 Broad Street, 8</a:t>
            </a:r>
            <a:r>
              <a:rPr lang="en-US" sz="1400" baseline="30000" dirty="0" smtClean="0">
                <a:solidFill>
                  <a:schemeClr val="tx2"/>
                </a:solidFill>
                <a:latin typeface="Arial Bold"/>
                <a:cs typeface="Arial Bold"/>
              </a:rPr>
              <a:t>th</a:t>
            </a: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 Floor, Boston, MA 02110</a:t>
            </a:r>
          </a:p>
          <a:p>
            <a:pPr marL="0" indent="0">
              <a:lnSpc>
                <a:spcPts val="1880"/>
              </a:lnSpc>
              <a:buNone/>
            </a:pPr>
            <a:r>
              <a:rPr lang="ro-RO" sz="1400" dirty="0" smtClean="0">
                <a:solidFill>
                  <a:schemeClr val="tx2"/>
                </a:solidFill>
                <a:latin typeface="Arial Bold"/>
                <a:cs typeface="Arial Bold"/>
              </a:rPr>
              <a:t>122 C Street, NW, Suite 650, Washington, DC 20001</a:t>
            </a:r>
            <a:endParaRPr lang="en-US" sz="1400" dirty="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b="1" cap="all" dirty="0" smtClean="0">
                <a:solidFill>
                  <a:schemeClr val="tx2"/>
                </a:solidFill>
              </a:rPr>
              <a:t>WWW.JFF.ORG</a:t>
            </a:r>
            <a:endParaRPr lang="en-US" sz="1400" b="1" cap="all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81400"/>
            <a:ext cx="3733799" cy="514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918200"/>
            <a:ext cx="2374900" cy="93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257" y="954469"/>
            <a:ext cx="7772400" cy="1302421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To hear more about the TAACCCT Learning Network, other TA offerings, or send any comments/questions, email us at </a:t>
            </a:r>
            <a:r>
              <a:rPr lang="en-US" sz="2000" dirty="0" smtClean="0">
                <a:solidFill>
                  <a:schemeClr val="tx2"/>
                </a:solidFill>
                <a:hlinkClick r:id="rId3"/>
              </a:rPr>
              <a:t>TAACCCT@dol.gov</a:t>
            </a:r>
            <a:r>
              <a:rPr lang="en-US" sz="2000" dirty="0" smtClean="0">
                <a:solidFill>
                  <a:schemeClr val="tx2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578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 &amp; Moderator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41970" y="4100344"/>
            <a:ext cx="2232345" cy="1428574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smtClean="0"/>
              <a:t>Shelly Jewell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Director, Office of Workforce Development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CSCU Board of Regents of Higher Education</a:t>
            </a:r>
            <a:endParaRPr lang="en-US"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86077" y="4095134"/>
            <a:ext cx="2232345" cy="1433783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smtClean="0"/>
              <a:t>Todd </a:t>
            </a:r>
            <a:r>
              <a:rPr lang="en-US" sz="1700" b="1" dirty="0" err="1" smtClean="0"/>
              <a:t>Mattison</a:t>
            </a:r>
            <a:endParaRPr lang="en-US" sz="17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/>
              <a:t>Consortium Project Manager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/>
              <a:t>Northeast Wisconsin Technical College</a:t>
            </a:r>
            <a:endParaRPr lang="en-US" sz="1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86077" y="1690882"/>
            <a:ext cx="2232345" cy="1447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smtClean="0"/>
              <a:t>Rick </a:t>
            </a:r>
            <a:r>
              <a:rPr lang="en-US" sz="1700" b="1" dirty="0" err="1" smtClean="0"/>
              <a:t>Lumadue</a:t>
            </a:r>
            <a:endParaRPr lang="en-US" sz="1700" b="1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/>
              <a:t>Program Manager, Grantee Relations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 smtClean="0"/>
              <a:t>SkillsCommons.org</a:t>
            </a:r>
            <a:endParaRPr lang="en-US" sz="1500" dirty="0"/>
          </a:p>
        </p:txBody>
      </p:sp>
      <p:pic>
        <p:nvPicPr>
          <p:cNvPr id="12" name="Picture 11" descr="Lumadue Online courses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b="8573"/>
          <a:stretch/>
        </p:blipFill>
        <p:spPr>
          <a:xfrm>
            <a:off x="4796156" y="1551039"/>
            <a:ext cx="1716630" cy="17193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2013-04-08 14.34.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r="16574"/>
          <a:stretch/>
        </p:blipFill>
        <p:spPr>
          <a:xfrm>
            <a:off x="462299" y="3945156"/>
            <a:ext cx="1750815" cy="1719381"/>
          </a:xfrm>
          <a:prstGeom prst="rect">
            <a:avLst/>
          </a:prstGeom>
        </p:spPr>
      </p:pic>
      <p:pic>
        <p:nvPicPr>
          <p:cNvPr id="4" name="Picture 3" descr="P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r="4840" b="31488"/>
          <a:stretch/>
        </p:blipFill>
        <p:spPr>
          <a:xfrm>
            <a:off x="4726035" y="3945156"/>
            <a:ext cx="1811411" cy="1719381"/>
          </a:xfrm>
          <a:prstGeom prst="rect">
            <a:avLst/>
          </a:prstGeom>
        </p:spPr>
      </p:pic>
      <p:pic>
        <p:nvPicPr>
          <p:cNvPr id="10" name="Picture 9" descr="erikit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9" y="1551039"/>
            <a:ext cx="1719381" cy="171938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325528" y="1690882"/>
            <a:ext cx="2232345" cy="1447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smtClean="0"/>
              <a:t>Erica Acevedo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/>
              <a:t>Senior Program Manager,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smtClean="0"/>
              <a:t>Jobs for the Future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420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 smtClean="0"/>
              <a:t>Welcome &amp; Introductions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 smtClean="0"/>
              <a:t>Highlights from Grantees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 smtClean="0"/>
              <a:t>Brief Q&amp;A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 smtClean="0"/>
              <a:t>Review of Curriculum/Materials on </a:t>
            </a:r>
            <a:r>
              <a:rPr lang="en-US" sz="2400" b="0" dirty="0" err="1" smtClean="0"/>
              <a:t>SkillsCommons</a:t>
            </a:r>
            <a:endParaRPr lang="en-US" sz="2400" b="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/>
              <a:t>Brief Q&amp;</a:t>
            </a:r>
            <a:r>
              <a:rPr lang="en-US" sz="2400" b="0" dirty="0" smtClean="0"/>
              <a:t>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 smtClean="0"/>
              <a:t>Employer Engagement Discussion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0" dirty="0"/>
              <a:t>Brief Q&amp;A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b="0" dirty="0" smtClean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cap="none" dirty="0" smtClean="0">
                <a:solidFill>
                  <a:srgbClr val="FFFFFF"/>
                </a:solidFill>
              </a:rPr>
              <a:t>Agenda Items</a:t>
            </a:r>
            <a:endParaRPr lang="en-US" sz="1800" b="1" cap="non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0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 smtClean="0"/>
              <a:t>Which </a:t>
            </a:r>
            <a:r>
              <a:rPr lang="en-US" dirty="0"/>
              <a:t>TAACCCT round do you represent</a:t>
            </a:r>
            <a:r>
              <a:rPr lang="en-US" dirty="0" smtClean="0"/>
              <a:t>?</a:t>
            </a:r>
            <a:endParaRPr lang="en-US" dirty="0"/>
          </a:p>
          <a:p>
            <a:pPr marL="342900" indent="-342900">
              <a:buFont typeface="Wingdings" charset="2"/>
              <a:buChar char="q"/>
            </a:pPr>
            <a:r>
              <a:rPr lang="en-US" b="0" dirty="0"/>
              <a:t>Round 1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/>
              <a:t>Round 2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/>
              <a:t>Round 3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/>
              <a:t>Round 4</a:t>
            </a:r>
          </a:p>
          <a:p>
            <a:endParaRPr lang="en-US" dirty="0"/>
          </a:p>
          <a:p>
            <a:r>
              <a:rPr lang="en-US" dirty="0" smtClean="0"/>
              <a:t>What is the strategic focus of your grant in the Manufacturing industry?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Capacity Building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Improved Employer Engagement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Curriculum Development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Other (Specify in chat box!)</a:t>
            </a:r>
          </a:p>
          <a:p>
            <a:endParaRPr lang="en-US" b="0" dirty="0" smtClean="0"/>
          </a:p>
          <a:p>
            <a:r>
              <a:rPr lang="en-US" dirty="0" smtClean="0"/>
              <a:t>What job level are your training for?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Entry level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Middle Skills</a:t>
            </a:r>
          </a:p>
          <a:p>
            <a:pPr marL="342900" indent="-342900">
              <a:buFont typeface="Wingdings" charset="2"/>
              <a:buChar char="q"/>
            </a:pPr>
            <a:r>
              <a:rPr lang="en-US" b="0" dirty="0" smtClean="0"/>
              <a:t>Advanced level</a:t>
            </a:r>
            <a:endParaRPr lang="en-US" b="0" dirty="0"/>
          </a:p>
          <a:p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cap="none" dirty="0" smtClean="0">
                <a:solidFill>
                  <a:srgbClr val="FFFFFF"/>
                </a:solidFill>
              </a:rPr>
              <a:t>Participant Poll</a:t>
            </a:r>
            <a:endParaRPr lang="en-US" sz="1800" b="1" cap="none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77" y="3680081"/>
            <a:ext cx="2316476" cy="21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Manufacturing, Energy and Transportation Initiative (CT-MET)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2247" y="1681532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7375E"/>
                </a:solidFill>
                <a:latin typeface="Arial"/>
                <a:cs typeface="Arial"/>
              </a:rPr>
              <a:t>Shelly </a:t>
            </a:r>
            <a:r>
              <a:rPr lang="en-US" sz="2000" b="1" dirty="0" smtClean="0">
                <a:solidFill>
                  <a:srgbClr val="17375E"/>
                </a:solidFill>
                <a:latin typeface="Arial"/>
                <a:cs typeface="Arial"/>
              </a:rPr>
              <a:t>Jewell</a:t>
            </a:r>
          </a:p>
          <a:p>
            <a:pPr algn="ctr"/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Director, Office 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of Workforce 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Development</a:t>
            </a:r>
            <a:endParaRPr lang="en-US" sz="2000" dirty="0">
              <a:solidFill>
                <a:srgbClr val="17375E"/>
              </a:solidFill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Connecticut 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State 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Colleges 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and Universities (CSCU)</a:t>
            </a:r>
          </a:p>
          <a:p>
            <a:pPr algn="ctr"/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Board of Regents of Higher 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cs typeface="Arial"/>
              </a:rPr>
              <a:t>Education</a:t>
            </a:r>
            <a:endParaRPr lang="en-US" sz="2000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47" y="3572941"/>
            <a:ext cx="6984600" cy="18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Manufacturing Initiatives:</a:t>
            </a:r>
            <a:br>
              <a:rPr lang="en-US" dirty="0"/>
            </a:br>
            <a:r>
              <a:rPr lang="en-US" dirty="0"/>
              <a:t>Developing a Talent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Connecticut Manufacturing, Energy and Transportation initiative (CT-MET) TAACCCT Round 1,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2011-2015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Connecticut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Advanced Manufacturing Centers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Connecticut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Advanced Manufacturing Initiative (CAMI), TAACCCT Round 4, 2014-2017</a:t>
            </a:r>
          </a:p>
          <a:p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38535" y="4825352"/>
            <a:ext cx="7953095" cy="1210253"/>
            <a:chOff x="638535" y="4531438"/>
            <a:chExt cx="7953095" cy="1210253"/>
          </a:xfrm>
        </p:grpSpPr>
        <p:sp>
          <p:nvSpPr>
            <p:cNvPr id="5" name="Oval 4"/>
            <p:cNvSpPr/>
            <p:nvPr/>
          </p:nvSpPr>
          <p:spPr>
            <a:xfrm>
              <a:off x="638535" y="4545873"/>
              <a:ext cx="1274885" cy="116694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372165" y="4540142"/>
              <a:ext cx="1274885" cy="119581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069895" y="4540141"/>
              <a:ext cx="1274885" cy="1195816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649970" y="4545873"/>
              <a:ext cx="1274885" cy="1195818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316745" y="4531438"/>
              <a:ext cx="1274885" cy="1195818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86" dirty="0"/>
            </a:p>
          </p:txBody>
        </p:sp>
      </p:grpSp>
    </p:spTree>
    <p:extLst>
      <p:ext uri="{BB962C8B-B14F-4D97-AF65-F5344CB8AC3E}">
        <p14:creationId xmlns:p14="http://schemas.microsoft.com/office/powerpoint/2010/main" val="2464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Manufacturing, Energy and Transportation Initiative (CT-MET)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lvl="0">
              <a:spcAft>
                <a:spcPts val="1200"/>
              </a:spcAft>
            </a:pPr>
            <a:r>
              <a:rPr lang="en-US" sz="2400" dirty="0"/>
              <a:t>$2.7M Round 1 TAACCCT grant</a:t>
            </a:r>
          </a:p>
          <a:p>
            <a:pPr lvl="0">
              <a:spcAft>
                <a:spcPts val="0"/>
              </a:spcAft>
            </a:pPr>
            <a:r>
              <a:rPr lang="en-US" sz="2400" dirty="0"/>
              <a:t>Goals: Increase retention, rate of completion, employment and pipeline of students to higher levels of </a:t>
            </a:r>
            <a:r>
              <a:rPr lang="en-US" sz="2400" dirty="0" smtClean="0"/>
              <a:t>education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Emphasized relationships with employers and the workforce system</a:t>
            </a:r>
          </a:p>
          <a:p>
            <a:pPr>
              <a:spcAft>
                <a:spcPts val="0"/>
              </a:spcAft>
            </a:pPr>
            <a:r>
              <a:rPr lang="en-US" sz="2400" dirty="0"/>
              <a:t>Utilized evidence-based practices and provides capacity-building at the colleges 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Created and/or modified training programs that met identified workforce needs in Connecticut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Programs </a:t>
            </a:r>
            <a:r>
              <a:rPr lang="en-US" sz="2400" dirty="0"/>
              <a:t>were appropriate for Trade Adjustment impacted and other unemployed or underemployed workers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3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CT-MET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Accelerated, contextualized remedial </a:t>
            </a:r>
            <a:r>
              <a:rPr lang="en-US" dirty="0" smtClean="0"/>
              <a:t>coursework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Short-term </a:t>
            </a:r>
            <a:r>
              <a:rPr lang="en-US" dirty="0"/>
              <a:t>certificate programs leading to industry credentials and </a:t>
            </a:r>
            <a:r>
              <a:rPr lang="en-US" dirty="0" smtClean="0"/>
              <a:t>jobs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Stackable credentials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Pathways </a:t>
            </a:r>
            <a:r>
              <a:rPr lang="en-US" dirty="0"/>
              <a:t>to higher-level education and skills training for higher wage careers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982</Words>
  <Application>Microsoft Office PowerPoint</Application>
  <PresentationFormat>On-screen Show (4:3)</PresentationFormat>
  <Paragraphs>242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Bold</vt:lpstr>
      <vt:lpstr>Calibri</vt:lpstr>
      <vt:lpstr>Wingdings</vt:lpstr>
      <vt:lpstr>Office Theme</vt:lpstr>
      <vt:lpstr>September 30, 2015</vt:lpstr>
      <vt:lpstr>TAACCCT Learning Network at a Glance</vt:lpstr>
      <vt:lpstr>Presenters &amp; Moderator</vt:lpstr>
      <vt:lpstr>PowerPoint Presentation</vt:lpstr>
      <vt:lpstr>PowerPoint Presentation</vt:lpstr>
      <vt:lpstr>Connecticut Manufacturing, Energy and Transportation Initiative (CT-MET)</vt:lpstr>
      <vt:lpstr>Connecticut Manufacturing Initiatives: Developing a Talent Pipeline</vt:lpstr>
      <vt:lpstr>Connecticut Manufacturing, Energy and Transportation Initiative (CT-MET)</vt:lpstr>
      <vt:lpstr>CT-MET MODEL</vt:lpstr>
      <vt:lpstr>Making the Future: The Wisconsin Strategy</vt:lpstr>
      <vt:lpstr>The Big Picture</vt:lpstr>
      <vt:lpstr>The Wisconsin Strategy - Key Work Plan Goals</vt:lpstr>
      <vt:lpstr>The Wisconsin Strategy - Program </vt:lpstr>
      <vt:lpstr>The Wisconsin Strategy  Curriculum Changes to Meet Goals</vt:lpstr>
      <vt:lpstr>Q&amp;A</vt:lpstr>
      <vt:lpstr>PowerPoint Presentation</vt:lpstr>
      <vt:lpstr>Browse the SkillsCommons Repository by Industry:  An Overview</vt:lpstr>
      <vt:lpstr>Q&amp;A</vt:lpstr>
      <vt:lpstr>PowerPoint Presentation</vt:lpstr>
      <vt:lpstr>Connecticut Advanced Manufacturing Initiative (CAMI)--$15 M Round $ TAACCCT grant</vt:lpstr>
      <vt:lpstr>The Wisconsin Strategy  Employer Engagement – Implement Change</vt:lpstr>
      <vt:lpstr>The Wisconsin Strategy Employer Engagement – Success Story</vt:lpstr>
      <vt:lpstr>The Wisconsin Strategy - Roadmap Template </vt:lpstr>
      <vt:lpstr>Wisconsin TAACCCT 2 Websites</vt:lpstr>
      <vt:lpstr>Q&amp;A</vt:lpstr>
      <vt:lpstr>PowerPoint Presentation</vt:lpstr>
      <vt:lpstr>PowerPoint Presentation</vt:lpstr>
      <vt:lpstr>PowerPoint Presentation</vt:lpstr>
    </vt:vector>
  </TitlesOfParts>
  <Company>JFF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JFF</dc:creator>
  <cp:lastModifiedBy>Chris Watson</cp:lastModifiedBy>
  <cp:revision>59</cp:revision>
  <dcterms:created xsi:type="dcterms:W3CDTF">2012-12-12T14:53:33Z</dcterms:created>
  <dcterms:modified xsi:type="dcterms:W3CDTF">2015-09-30T17:46:29Z</dcterms:modified>
</cp:coreProperties>
</file>