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34"/>
  </p:notesMasterIdLst>
  <p:sldIdLst>
    <p:sldId id="256" r:id="rId2"/>
    <p:sldId id="261" r:id="rId3"/>
    <p:sldId id="292" r:id="rId4"/>
    <p:sldId id="259" r:id="rId5"/>
    <p:sldId id="293" r:id="rId6"/>
    <p:sldId id="301" r:id="rId7"/>
    <p:sldId id="302" r:id="rId8"/>
    <p:sldId id="299"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279" r:id="rId29"/>
    <p:sldId id="323" r:id="rId30"/>
    <p:sldId id="278" r:id="rId31"/>
    <p:sldId id="281" r:id="rId32"/>
    <p:sldId id="262" r:id="rId33"/>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0015" autoAdjust="0"/>
  </p:normalViewPr>
  <p:slideViewPr>
    <p:cSldViewPr>
      <p:cViewPr varScale="1">
        <p:scale>
          <a:sx n="67" d="100"/>
          <a:sy n="67" d="100"/>
        </p:scale>
        <p:origin x="14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gradFill flip="none" rotWithShape="1">
              <a:gsLst>
                <a:gs pos="0">
                  <a:schemeClr val="accent1">
                    <a:tint val="66000"/>
                    <a:satMod val="160000"/>
                  </a:schemeClr>
                </a:gs>
                <a:gs pos="100000">
                  <a:schemeClr val="accent1">
                    <a:tint val="44500"/>
                    <a:satMod val="160000"/>
                  </a:schemeClr>
                </a:gs>
                <a:gs pos="100000">
                  <a:schemeClr val="accent1">
                    <a:tint val="23500"/>
                    <a:satMod val="160000"/>
                  </a:schemeClr>
                </a:gs>
              </a:gsLst>
              <a:path path="rect">
                <a:fillToRect l="100000" b="100000"/>
              </a:path>
              <a:tileRect t="-100000" r="-100000"/>
            </a:gradFill>
          </c:spPr>
          <c:invertIfNegative val="0"/>
          <c:cat>
            <c:strRef>
              <c:f>Sheet2!$D$5:$O$5</c:f>
              <c:strCache>
                <c:ptCount val="12"/>
                <c:pt idx="0">
                  <c:v>0%</c:v>
                </c:pt>
                <c:pt idx="1">
                  <c:v>&lt;10%</c:v>
                </c:pt>
                <c:pt idx="2">
                  <c:v>&lt;20%</c:v>
                </c:pt>
                <c:pt idx="3">
                  <c:v>&lt;30%</c:v>
                </c:pt>
                <c:pt idx="4">
                  <c:v>&lt;40%</c:v>
                </c:pt>
                <c:pt idx="5">
                  <c:v>&lt;50%</c:v>
                </c:pt>
                <c:pt idx="6">
                  <c:v>&lt;60%</c:v>
                </c:pt>
                <c:pt idx="7">
                  <c:v>&lt;70%</c:v>
                </c:pt>
                <c:pt idx="8">
                  <c:v>&lt;80%</c:v>
                </c:pt>
                <c:pt idx="9">
                  <c:v>&lt;90%</c:v>
                </c:pt>
                <c:pt idx="10">
                  <c:v>&lt;100%</c:v>
                </c:pt>
                <c:pt idx="11">
                  <c:v>100%</c:v>
                </c:pt>
              </c:strCache>
            </c:strRef>
          </c:cat>
          <c:val>
            <c:numRef>
              <c:f>Sheet2!$D$6:$O$6</c:f>
              <c:numCache>
                <c:formatCode>General</c:formatCode>
                <c:ptCount val="12"/>
                <c:pt idx="0">
                  <c:v>3</c:v>
                </c:pt>
                <c:pt idx="1">
                  <c:v>1</c:v>
                </c:pt>
                <c:pt idx="2">
                  <c:v>4</c:v>
                </c:pt>
                <c:pt idx="3">
                  <c:v>2</c:v>
                </c:pt>
                <c:pt idx="4">
                  <c:v>3</c:v>
                </c:pt>
                <c:pt idx="5">
                  <c:v>4</c:v>
                </c:pt>
                <c:pt idx="6">
                  <c:v>5</c:v>
                </c:pt>
                <c:pt idx="7">
                  <c:v>7</c:v>
                </c:pt>
                <c:pt idx="8">
                  <c:v>4</c:v>
                </c:pt>
                <c:pt idx="9">
                  <c:v>6</c:v>
                </c:pt>
                <c:pt idx="10">
                  <c:v>3</c:v>
                </c:pt>
                <c:pt idx="11">
                  <c:v>7</c:v>
                </c:pt>
              </c:numCache>
            </c:numRef>
          </c:val>
        </c:ser>
        <c:dLbls>
          <c:showLegendKey val="0"/>
          <c:showVal val="0"/>
          <c:showCatName val="0"/>
          <c:showSerName val="0"/>
          <c:showPercent val="0"/>
          <c:showBubbleSize val="0"/>
        </c:dLbls>
        <c:gapWidth val="150"/>
        <c:axId val="208958744"/>
        <c:axId val="207606704"/>
      </c:barChart>
      <c:catAx>
        <c:axId val="208958744"/>
        <c:scaling>
          <c:orientation val="minMax"/>
        </c:scaling>
        <c:delete val="0"/>
        <c:axPos val="b"/>
        <c:title>
          <c:tx>
            <c:rich>
              <a:bodyPr/>
              <a:lstStyle/>
              <a:p>
                <a:pPr>
                  <a:defRPr/>
                </a:pPr>
                <a:r>
                  <a:rPr lang="en-US" dirty="0" smtClean="0"/>
                  <a:t>Rapid Response % in TAADI</a:t>
                </a:r>
                <a:endParaRPr lang="en-US" dirty="0"/>
              </a:p>
            </c:rich>
          </c:tx>
          <c:layout/>
          <c:overlay val="0"/>
        </c:title>
        <c:numFmt formatCode="General" sourceLinked="0"/>
        <c:majorTickMark val="out"/>
        <c:minorTickMark val="none"/>
        <c:tickLblPos val="nextTo"/>
        <c:crossAx val="207606704"/>
        <c:crosses val="autoZero"/>
        <c:auto val="1"/>
        <c:lblAlgn val="ctr"/>
        <c:lblOffset val="100"/>
        <c:noMultiLvlLbl val="0"/>
      </c:catAx>
      <c:valAx>
        <c:axId val="207606704"/>
        <c:scaling>
          <c:orientation val="minMax"/>
        </c:scaling>
        <c:delete val="0"/>
        <c:axPos val="l"/>
        <c:majorGridlines/>
        <c:title>
          <c:tx>
            <c:rich>
              <a:bodyPr rot="-5400000" vert="horz"/>
              <a:lstStyle/>
              <a:p>
                <a:pPr>
                  <a:defRPr/>
                </a:pPr>
                <a:r>
                  <a:rPr lang="en-US" dirty="0" smtClean="0"/>
                  <a:t>Number of States</a:t>
                </a:r>
                <a:endParaRPr lang="en-US" dirty="0"/>
              </a:p>
            </c:rich>
          </c:tx>
          <c:layout/>
          <c:overlay val="0"/>
        </c:title>
        <c:numFmt formatCode="General" sourceLinked="1"/>
        <c:majorTickMark val="out"/>
        <c:minorTickMark val="none"/>
        <c:tickLblPos val="nextTo"/>
        <c:crossAx val="20895874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9/30/2015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7465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Tree>
    <p:extLst>
      <p:ext uri="{BB962C8B-B14F-4D97-AF65-F5344CB8AC3E}">
        <p14:creationId xmlns:p14="http://schemas.microsoft.com/office/powerpoint/2010/main" val="3059781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306641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Tree>
    <p:extLst>
      <p:ext uri="{BB962C8B-B14F-4D97-AF65-F5344CB8AC3E}">
        <p14:creationId xmlns:p14="http://schemas.microsoft.com/office/powerpoint/2010/main" val="3066415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6" name="Group 15"/>
          <p:cNvGrpSpPr/>
          <p:nvPr userDrawn="1"/>
        </p:nvGrpSpPr>
        <p:grpSpPr>
          <a:xfrm>
            <a:off x="2124740" y="4556760"/>
            <a:ext cx="2218660" cy="501112"/>
            <a:chOff x="2124740" y="4561840"/>
            <a:chExt cx="2218660" cy="501112"/>
          </a:xfrm>
        </p:grpSpPr>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Jay.Bassett@arkansas.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Gerald.Kluge@dwd.state.wi.us"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mailto:Tamara.Wood@oesc.state.ok.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mailto:Patrick.campbell@illinois.gov" TargetMode="External"/><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mailto:Labramowitz@detma.org" TargetMode="External"/><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jpeg"/><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hyperlink" Target="http://wdr.doleta.gov/directives/corr_doc.cfm?DOCN=3863"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dr.doleta.gov/directives/corr_doc.cfm?DOCN=3260" TargetMode="External"/><Relationship Id="rId5" Type="http://schemas.openxmlformats.org/officeDocument/2006/relationships/hyperlink" Target="http://wdr.doleta.gov/directives/corr_doc.cfm?docn=7425" TargetMode="External"/><Relationship Id="rId4" Type="http://schemas.openxmlformats.org/officeDocument/2006/relationships/hyperlink" Target="http://wdr.doleta.gov/directives/corr_doc.cfm?DOCN=972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worden.susan@dol.gov" TargetMode="External"/><Relationship Id="rId5" Type="http://schemas.openxmlformats.org/officeDocument/2006/relationships/hyperlink" Target="http://www.doleta.gov/tradeact/FedContacts_Regional.cfm" TargetMode="External"/><Relationship Id="rId4" Type="http://schemas.openxmlformats.org/officeDocument/2006/relationships/hyperlink" Target="mailto:hoekstra.robert@dol.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a:t>Rapid Response </a:t>
            </a:r>
            <a:r>
              <a:rPr lang="en-US" dirty="0" smtClean="0"/>
              <a:t>Reporting for</a:t>
            </a:r>
            <a:r>
              <a:rPr lang="en-US" dirty="0"/>
              <a:t/>
            </a:r>
            <a:br>
              <a:rPr lang="en-US" dirty="0"/>
            </a:br>
            <a:r>
              <a:rPr lang="en-US" dirty="0"/>
              <a:t>Trade Adjustment Assistance</a:t>
            </a: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9/30/15</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a:t>
            </a:r>
          </a:p>
          <a:p>
            <a:pPr algn="l"/>
            <a:r>
              <a:rPr lang="en-US" sz="1800" i="1" dirty="0" smtClean="0">
                <a:ln w="17780" cmpd="sng">
                  <a:noFill/>
                  <a:prstDash val="solid"/>
                  <a:miter lim="800000"/>
                </a:ln>
                <a:solidFill>
                  <a:srgbClr val="C00000"/>
                </a:solidFill>
                <a:ea typeface="+mj-ea"/>
              </a:rPr>
              <a:t>Office of Trade Adjustment Assistance </a:t>
            </a:r>
          </a:p>
          <a:p>
            <a:pPr algn="l">
              <a:spcAft>
                <a:spcPts val="0"/>
              </a:spcAft>
            </a:pPr>
            <a:r>
              <a:rPr lang="en-US" sz="1600" dirty="0" smtClean="0">
                <a:ln w="17780" cmpd="sng">
                  <a:noFill/>
                  <a:prstDash val="solid"/>
                  <a:miter lim="800000"/>
                </a:ln>
                <a:ea typeface="+mj-ea"/>
              </a:rPr>
              <a:t>U.S. 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a:t>RR Reporting Makes a Difference</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10</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Reporting Helps Us Determine What Works</a:t>
            </a:r>
          </a:p>
          <a:p>
            <a:pPr marL="914400" lvl="1" indent="-457200">
              <a:buFont typeface="Arial" panose="020B0604020202020204" pitchFamily="34" charset="0"/>
              <a:buChar char="•"/>
            </a:pPr>
            <a:r>
              <a:rPr lang="en-US" sz="2800" dirty="0">
                <a:solidFill>
                  <a:schemeClr val="tx2"/>
                </a:solidFill>
              </a:rPr>
              <a:t>Lend More Granular Analysis</a:t>
            </a:r>
          </a:p>
          <a:p>
            <a:pPr marL="914400" lvl="1" indent="-457200">
              <a:buFont typeface="Arial" panose="020B0604020202020204" pitchFamily="34" charset="0"/>
              <a:buChar char="•"/>
            </a:pPr>
            <a:r>
              <a:rPr lang="en-US" sz="2800" dirty="0">
                <a:solidFill>
                  <a:schemeClr val="tx2"/>
                </a:solidFill>
              </a:rPr>
              <a:t>Avoid State Skew</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Reporting Drives Coordination Between Programs</a:t>
            </a:r>
          </a:p>
          <a:p>
            <a:pPr marL="914400" lvl="1" indent="-457200">
              <a:buFont typeface="Arial" panose="020B0604020202020204" pitchFamily="34" charset="0"/>
              <a:buChar char="•"/>
            </a:pPr>
            <a:r>
              <a:rPr lang="en-US" sz="2800" dirty="0">
                <a:solidFill>
                  <a:schemeClr val="tx2"/>
                </a:solidFill>
              </a:rPr>
              <a:t>Better Information</a:t>
            </a:r>
          </a:p>
          <a:p>
            <a:pPr marL="914400" lvl="1" indent="-457200">
              <a:buFont typeface="Arial" panose="020B0604020202020204" pitchFamily="34" charset="0"/>
              <a:buChar char="•"/>
            </a:pPr>
            <a:r>
              <a:rPr lang="en-US" sz="2800" dirty="0">
                <a:solidFill>
                  <a:schemeClr val="tx2"/>
                </a:solidFill>
              </a:rPr>
              <a:t>Better Marketing</a:t>
            </a:r>
          </a:p>
        </p:txBody>
      </p:sp>
      <p:pic>
        <p:nvPicPr>
          <p:cNvPr id="8"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01 - ETA Offices\OWI\DNPTTA\TA Unit\Webinar Materials\Graphics\iStock_000003097528X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399" y="4495800"/>
            <a:ext cx="228225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81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723B91-CE10-4F20-890A-0852E2246859}"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3"/>
          <p:cNvSpPr>
            <a:spLocks noGrp="1"/>
          </p:cNvSpPr>
          <p:nvPr>
            <p:ph idx="1"/>
          </p:nvPr>
        </p:nvSpPr>
        <p:spPr>
          <a:xfrm>
            <a:off x="495300" y="2667000"/>
            <a:ext cx="8229600" cy="685800"/>
          </a:xfrm>
        </p:spPr>
        <p:txBody>
          <a:bodyPr>
            <a:noAutofit/>
          </a:bodyPr>
          <a:lstStyle/>
          <a:p>
            <a:pPr marL="0" indent="0" algn="ctr">
              <a:buNone/>
            </a:pPr>
            <a:r>
              <a:rPr lang="en-US" sz="4000" dirty="0"/>
              <a:t>Reporting Rapid Response for TAA</a:t>
            </a:r>
          </a:p>
        </p:txBody>
      </p:sp>
      <p:pic>
        <p:nvPicPr>
          <p:cNvPr id="8"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518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Reporting Rapid Response for TAA</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57347016"/>
              </p:ext>
            </p:extLst>
          </p:nvPr>
        </p:nvGraphicFramePr>
        <p:xfrm>
          <a:off x="457199" y="1828800"/>
          <a:ext cx="8077200" cy="3886200"/>
        </p:xfrm>
        <a:graphic>
          <a:graphicData uri="http://schemas.openxmlformats.org/drawingml/2006/table">
            <a:tbl>
              <a:tblPr>
                <a:tableStyleId>{5C22544A-7EE6-4342-B048-85BDC9FD1C3A}</a:tableStyleId>
              </a:tblPr>
              <a:tblGrid>
                <a:gridCol w="1170423"/>
                <a:gridCol w="1427657"/>
                <a:gridCol w="4154356"/>
                <a:gridCol w="1324764"/>
              </a:tblGrid>
              <a:tr h="1034096">
                <a:tc>
                  <a:txBody>
                    <a:bodyPr/>
                    <a:lstStyle/>
                    <a:p>
                      <a:pPr algn="l" fontAlgn="t"/>
                      <a:r>
                        <a:rPr lang="en-US" sz="1800" u="none" strike="noStrike" dirty="0">
                          <a:effectLst/>
                        </a:rPr>
                        <a:t>Data Element Number</a:t>
                      </a:r>
                      <a:endParaRPr lang="en-US" sz="1800" b="1" i="0" u="none" strike="noStrike" dirty="0">
                        <a:solidFill>
                          <a:srgbClr val="000000"/>
                        </a:solidFill>
                        <a:effectLst/>
                        <a:latin typeface="Arial"/>
                      </a:endParaRPr>
                    </a:p>
                  </a:txBody>
                  <a:tcPr marL="9525" marR="9525" marT="9525" marB="0"/>
                </a:tc>
                <a:tc>
                  <a:txBody>
                    <a:bodyPr/>
                    <a:lstStyle/>
                    <a:p>
                      <a:pPr algn="ctr" fontAlgn="t"/>
                      <a:r>
                        <a:rPr lang="en-US" sz="1800" u="none" strike="noStrike" dirty="0">
                          <a:effectLst/>
                        </a:rPr>
                        <a:t>Data Element Name</a:t>
                      </a:r>
                      <a:endParaRPr lang="en-US" sz="1800" b="1" i="0" u="none" strike="noStrike" dirty="0">
                        <a:solidFill>
                          <a:srgbClr val="000000"/>
                        </a:solidFill>
                        <a:effectLst/>
                        <a:latin typeface="Arial"/>
                      </a:endParaRPr>
                    </a:p>
                  </a:txBody>
                  <a:tcPr marL="9525" marR="9525" marT="9525" marB="0"/>
                </a:tc>
                <a:tc>
                  <a:txBody>
                    <a:bodyPr/>
                    <a:lstStyle/>
                    <a:p>
                      <a:pPr algn="ctr" fontAlgn="t"/>
                      <a:r>
                        <a:rPr lang="en-US" sz="1800" u="none" strike="noStrike">
                          <a:effectLst/>
                        </a:rPr>
                        <a:t>Data Element Definition</a:t>
                      </a:r>
                      <a:endParaRPr lang="en-US" sz="1800" b="1" i="0" u="none" strike="noStrike">
                        <a:solidFill>
                          <a:srgbClr val="000000"/>
                        </a:solidFill>
                        <a:effectLst/>
                        <a:latin typeface="Arial"/>
                      </a:endParaRPr>
                    </a:p>
                  </a:txBody>
                  <a:tcPr marL="9525" marR="9525" marT="9525" marB="0"/>
                </a:tc>
                <a:tc>
                  <a:txBody>
                    <a:bodyPr/>
                    <a:lstStyle/>
                    <a:p>
                      <a:pPr algn="ctr" fontAlgn="t"/>
                      <a:r>
                        <a:rPr lang="en-US" sz="1800" u="none" strike="noStrike">
                          <a:effectLst/>
                        </a:rPr>
                        <a:t>Code Value</a:t>
                      </a:r>
                      <a:endParaRPr lang="en-US" sz="1800" b="1" i="0" u="none" strike="noStrike">
                        <a:solidFill>
                          <a:srgbClr val="000000"/>
                        </a:solidFill>
                        <a:effectLst/>
                        <a:latin typeface="Arial"/>
                      </a:endParaRPr>
                    </a:p>
                  </a:txBody>
                  <a:tcPr marL="9525" marR="9525" marT="9525" marB="0"/>
                </a:tc>
              </a:tr>
              <a:tr h="2852104">
                <a:tc>
                  <a:txBody>
                    <a:bodyPr/>
                    <a:lstStyle/>
                    <a:p>
                      <a:pPr algn="ctr" fontAlgn="t"/>
                      <a:r>
                        <a:rPr lang="en-US" sz="1800" u="none" strike="noStrike">
                          <a:effectLst/>
                        </a:rPr>
                        <a:t>921</a:t>
                      </a:r>
                      <a:endParaRPr lang="en-US" sz="1800" b="0" i="0" u="none" strike="noStrike">
                        <a:solidFill>
                          <a:srgbClr val="000000"/>
                        </a:solidFill>
                        <a:effectLst/>
                        <a:latin typeface="Arial"/>
                      </a:endParaRPr>
                    </a:p>
                  </a:txBody>
                  <a:tcPr marL="9525" marR="9525" marT="9525" marB="0"/>
                </a:tc>
                <a:tc>
                  <a:txBody>
                    <a:bodyPr/>
                    <a:lstStyle/>
                    <a:p>
                      <a:pPr algn="l" fontAlgn="t"/>
                      <a:r>
                        <a:rPr lang="en-US" sz="1800" u="none" strike="noStrike">
                          <a:effectLst/>
                        </a:rPr>
                        <a:t>Rapid Response </a:t>
                      </a:r>
                      <a:endParaRPr lang="en-US" sz="1800" b="0" i="0" u="none" strike="noStrike">
                        <a:solidFill>
                          <a:srgbClr val="000000"/>
                        </a:solidFill>
                        <a:effectLst/>
                        <a:latin typeface="Arial"/>
                      </a:endParaRPr>
                    </a:p>
                  </a:txBody>
                  <a:tcPr marL="9525" marR="9525" marT="9525" marB="0"/>
                </a:tc>
                <a:tc>
                  <a:txBody>
                    <a:bodyPr/>
                    <a:lstStyle/>
                    <a:p>
                      <a:pPr algn="l" fontAlgn="t"/>
                      <a:r>
                        <a:rPr lang="en-US" sz="1800" b="1" u="none" strike="noStrike" dirty="0">
                          <a:effectLst/>
                        </a:rPr>
                        <a:t>Record 1 </a:t>
                      </a:r>
                      <a:r>
                        <a:rPr lang="en-US" sz="1800" u="none" strike="noStrike" dirty="0">
                          <a:effectLst/>
                        </a:rPr>
                        <a:t>if the individual participated in rapid response activities authorized at WIA section 134(a)(2)(A)(</a:t>
                      </a:r>
                      <a:r>
                        <a:rPr lang="en-US" sz="1800" u="none" strike="noStrike" dirty="0" err="1">
                          <a:effectLst/>
                        </a:rPr>
                        <a:t>i</a:t>
                      </a:r>
                      <a:r>
                        <a:rPr lang="en-US" sz="1800" u="none" strike="noStrike" dirty="0">
                          <a:effectLst/>
                        </a:rPr>
                        <a:t>). </a:t>
                      </a:r>
                      <a:br>
                        <a:rPr lang="en-US" sz="1800" u="none" strike="noStrike" dirty="0">
                          <a:effectLst/>
                        </a:rPr>
                      </a:br>
                      <a:r>
                        <a:rPr lang="en-US" sz="1800" b="1" u="none" strike="noStrike" dirty="0">
                          <a:effectLst/>
                        </a:rPr>
                        <a:t>Record 0 </a:t>
                      </a:r>
                      <a:r>
                        <a:rPr lang="en-US" sz="1800" u="none" strike="noStrike" dirty="0">
                          <a:effectLst/>
                        </a:rPr>
                        <a:t>if the </a:t>
                      </a:r>
                      <a:r>
                        <a:rPr lang="en-US" sz="1800" u="none" strike="noStrike" dirty="0" smtClean="0">
                          <a:effectLst/>
                        </a:rPr>
                        <a:t>individual did </a:t>
                      </a:r>
                      <a:r>
                        <a:rPr lang="en-US" sz="1800" u="none" strike="noStrike" dirty="0">
                          <a:effectLst/>
                        </a:rPr>
                        <a:t>not receive services under the condition described above.  </a:t>
                      </a:r>
                      <a:br>
                        <a:rPr lang="en-US" sz="1800" u="none" strike="noStrike" dirty="0">
                          <a:effectLst/>
                        </a:rPr>
                      </a:br>
                      <a:r>
                        <a:rPr lang="en-US" sz="1800" u="none" strike="noStrike" dirty="0">
                          <a:effectLst/>
                        </a:rPr>
                        <a:t>Leave “blank” if the individual is not a participant or the information is not available.</a:t>
                      </a:r>
                      <a:br>
                        <a:rPr lang="en-US" sz="1800" u="none" strike="noStrike" dirty="0">
                          <a:effectLst/>
                        </a:rPr>
                      </a:br>
                      <a:endParaRPr lang="en-US" sz="1800" b="0" i="0" u="none" strike="noStrike" dirty="0">
                        <a:solidFill>
                          <a:srgbClr val="000000"/>
                        </a:solidFill>
                        <a:effectLst/>
                        <a:latin typeface="Arial"/>
                      </a:endParaRPr>
                    </a:p>
                  </a:txBody>
                  <a:tcPr marL="9525" marR="9525" marT="9525" marB="0"/>
                </a:tc>
                <a:tc>
                  <a:txBody>
                    <a:bodyPr/>
                    <a:lstStyle/>
                    <a:p>
                      <a:pPr algn="l" fontAlgn="t"/>
                      <a:r>
                        <a:rPr lang="en-US" sz="1800" u="none" strike="noStrike" dirty="0">
                          <a:effectLst/>
                        </a:rPr>
                        <a:t>1 = Yes</a:t>
                      </a:r>
                      <a:br>
                        <a:rPr lang="en-US" sz="1800" u="none" strike="noStrike" dirty="0">
                          <a:effectLst/>
                        </a:rPr>
                      </a:br>
                      <a:r>
                        <a:rPr lang="en-US" sz="1800" u="none" strike="noStrike" dirty="0">
                          <a:effectLst/>
                        </a:rPr>
                        <a:t>0 = No                                                                                                                                                             </a:t>
                      </a:r>
                      <a:br>
                        <a:rPr lang="en-US" sz="1800" u="none" strike="noStrike" dirty="0">
                          <a:effectLst/>
                        </a:rPr>
                      </a:br>
                      <a:endParaRPr lang="en-US" sz="1800" b="0" i="0" u="none" strike="noStrike" dirty="0">
                        <a:solidFill>
                          <a:srgbClr val="000000"/>
                        </a:solidFill>
                        <a:effectLst/>
                        <a:latin typeface="Arial"/>
                      </a:endParaRPr>
                    </a:p>
                  </a:txBody>
                  <a:tcPr marL="9525" marR="9525" marT="9525" marB="0"/>
                </a:tc>
              </a:tr>
            </a:tbl>
          </a:graphicData>
        </a:graphic>
      </p:graphicFrame>
      <p:pic>
        <p:nvPicPr>
          <p:cNvPr id="9"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48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a:t>Reporting Rapid Response for TAA</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13</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Reported in the Trade Activity Participant  Report (TAPR)*</a:t>
            </a:r>
          </a:p>
          <a:p>
            <a:pPr marL="457200" indent="-457200">
              <a:buFont typeface="Arial" panose="020B0604020202020204" pitchFamily="34" charset="0"/>
              <a:buChar char="•"/>
            </a:pPr>
            <a:r>
              <a:rPr lang="en-US" sz="2800" dirty="0">
                <a:solidFill>
                  <a:schemeClr val="tx2"/>
                </a:solidFill>
              </a:rPr>
              <a:t>First appears in the TAPR in report quarter in which the Date of Eligibility Determination Occurs</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Rapid Response vs. TAA Orientations</a:t>
            </a:r>
          </a:p>
        </p:txBody>
      </p:sp>
      <p:sp>
        <p:nvSpPr>
          <p:cNvPr id="6" name="Rectangle 5"/>
          <p:cNvSpPr/>
          <p:nvPr/>
        </p:nvSpPr>
        <p:spPr>
          <a:xfrm>
            <a:off x="597447" y="5943600"/>
            <a:ext cx="8162925" cy="762645"/>
          </a:xfrm>
          <a:prstGeom prst="rect">
            <a:avLst/>
          </a:prstGeom>
        </p:spPr>
        <p:txBody>
          <a:bodyPr wrap="square">
            <a:spAutoFit/>
          </a:bodyPr>
          <a:lstStyle/>
          <a:p>
            <a:pPr>
              <a:lnSpc>
                <a:spcPct val="80000"/>
              </a:lnSpc>
              <a:spcBef>
                <a:spcPct val="20000"/>
              </a:spcBef>
            </a:pPr>
            <a:r>
              <a:rPr lang="en-US" dirty="0" smtClean="0">
                <a:solidFill>
                  <a:schemeClr val="tx2"/>
                </a:solidFill>
                <a:ea typeface="ＭＳ Ｐゴシック" pitchFamily="34" charset="-128"/>
              </a:rPr>
              <a:t>* Will </a:t>
            </a:r>
            <a:r>
              <a:rPr lang="en-US" dirty="0">
                <a:solidFill>
                  <a:schemeClr val="tx2"/>
                </a:solidFill>
                <a:ea typeface="ＭＳ Ｐゴシック" pitchFamily="34" charset="-128"/>
              </a:rPr>
              <a:t>be replaced in FY 2017 with the ETA </a:t>
            </a:r>
            <a:r>
              <a:rPr lang="en-US" dirty="0" smtClean="0">
                <a:solidFill>
                  <a:schemeClr val="tx2"/>
                </a:solidFill>
                <a:ea typeface="ＭＳ Ｐゴシック" pitchFamily="34" charset="-128"/>
              </a:rPr>
              <a:t>Performance Individual Record Layout, which will include  almost all the current TAPR elements plus a handful of additional elements to conform to new law. </a:t>
            </a:r>
            <a:endParaRPr lang="en-US" dirty="0">
              <a:solidFill>
                <a:schemeClr val="tx2"/>
              </a:solidFill>
              <a:ea typeface="ＭＳ Ｐゴシック" pitchFamily="34" charset="-128"/>
            </a:endParaRPr>
          </a:p>
        </p:txBody>
      </p:sp>
      <p:pic>
        <p:nvPicPr>
          <p:cNvPr id="9"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32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723B91-CE10-4F20-890A-0852E2246859}"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3"/>
          <p:cNvSpPr>
            <a:spLocks noGrp="1"/>
          </p:cNvSpPr>
          <p:nvPr>
            <p:ph idx="1"/>
          </p:nvPr>
        </p:nvSpPr>
        <p:spPr>
          <a:xfrm>
            <a:off x="495300" y="2667000"/>
            <a:ext cx="8229600" cy="685800"/>
          </a:xfrm>
        </p:spPr>
        <p:txBody>
          <a:bodyPr>
            <a:noAutofit/>
          </a:bodyPr>
          <a:lstStyle/>
          <a:p>
            <a:pPr marL="0" indent="0" algn="ctr">
              <a:spcAft>
                <a:spcPts val="0"/>
              </a:spcAft>
              <a:buNone/>
            </a:pPr>
            <a:r>
              <a:rPr lang="en-US" sz="4000" dirty="0"/>
              <a:t>Reporting </a:t>
            </a:r>
            <a:r>
              <a:rPr lang="en-US" sz="4000" dirty="0" smtClean="0"/>
              <a:t>RR for </a:t>
            </a:r>
            <a:r>
              <a:rPr lang="en-US" sz="4000" dirty="0"/>
              <a:t>TAA:</a:t>
            </a:r>
            <a:br>
              <a:rPr lang="en-US" sz="4000" dirty="0"/>
            </a:br>
            <a:r>
              <a:rPr lang="en-US" sz="4000" dirty="0" smtClean="0"/>
              <a:t>A History</a:t>
            </a:r>
            <a:endParaRPr lang="en-US" sz="4000" dirty="0"/>
          </a:p>
        </p:txBody>
      </p:sp>
      <p:pic>
        <p:nvPicPr>
          <p:cNvPr id="8"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134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A History</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15</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The Early Days of TAPR saw Rapid Response Rates of Only 20-30%</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Scheduled Review of Rapid Response Reporting in TAPR Began in 2012 TAADI Pilot</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Formalized in Rapid Response TEGL 04-14</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In Fiscal Year (FY) 2015, the Target was Raised from 50% to 55%.</a:t>
            </a:r>
          </a:p>
        </p:txBody>
      </p:sp>
      <p:pic>
        <p:nvPicPr>
          <p:cNvPr id="10"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35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A History</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2699951"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tx2"/>
                </a:solidFill>
              </a:rPr>
              <a:t>Rapid Response Rates Improved Over Time</a:t>
            </a:r>
            <a:endParaRPr lang="en-US" sz="2800" dirty="0">
              <a:solidFill>
                <a:schemeClr val="tx2"/>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77016"/>
            <a:ext cx="5017061" cy="473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L:\01 - ETA Offices\OWI\DNPTTA\TA Unit\Webinar Materials\Graphics\DOL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9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723B91-CE10-4F20-890A-0852E2246859}"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3"/>
          <p:cNvSpPr>
            <a:spLocks noGrp="1"/>
          </p:cNvSpPr>
          <p:nvPr>
            <p:ph idx="1"/>
          </p:nvPr>
        </p:nvSpPr>
        <p:spPr>
          <a:xfrm>
            <a:off x="495300" y="2667000"/>
            <a:ext cx="8229600" cy="685800"/>
          </a:xfrm>
        </p:spPr>
        <p:txBody>
          <a:bodyPr>
            <a:noAutofit/>
          </a:bodyPr>
          <a:lstStyle/>
          <a:p>
            <a:pPr marL="0" indent="0" algn="ctr">
              <a:spcAft>
                <a:spcPts val="0"/>
              </a:spcAft>
              <a:buNone/>
            </a:pPr>
            <a:r>
              <a:rPr lang="en-US" sz="4000" dirty="0" smtClean="0"/>
              <a:t>Reporting RR</a:t>
            </a:r>
            <a:r>
              <a:rPr lang="en-US" sz="4000" dirty="0"/>
              <a:t> </a:t>
            </a:r>
            <a:r>
              <a:rPr lang="en-US" sz="4000" dirty="0" smtClean="0"/>
              <a:t>for </a:t>
            </a:r>
            <a:r>
              <a:rPr lang="en-US" sz="4000" dirty="0"/>
              <a:t>TAA:</a:t>
            </a:r>
            <a:br>
              <a:rPr lang="en-US" sz="4000" dirty="0"/>
            </a:br>
            <a:r>
              <a:rPr lang="en-US" sz="4000" dirty="0" smtClean="0"/>
              <a:t>Current Status</a:t>
            </a:r>
            <a:endParaRPr lang="en-US" sz="4000" dirty="0"/>
          </a:p>
        </p:txBody>
      </p:sp>
      <p:pic>
        <p:nvPicPr>
          <p:cNvPr id="8"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41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Current Status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18</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National Rapid Response Rate over 60%</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Most States are Passing the TAADI Measure</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Wide Variation By States in Percentage</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No Single Process is Dominant</a:t>
            </a:r>
          </a:p>
        </p:txBody>
      </p:sp>
      <p:pic>
        <p:nvPicPr>
          <p:cNvPr id="8"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14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Current Status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19</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tx2"/>
                </a:solidFill>
              </a:rPr>
              <a:t>State Distribution of RR Reporting Rates</a:t>
            </a:r>
            <a:endParaRPr lang="en-US" sz="2800" dirty="0">
              <a:solidFill>
                <a:schemeClr val="tx2"/>
              </a:solidFill>
            </a:endParaRPr>
          </a:p>
        </p:txBody>
      </p:sp>
      <p:graphicFrame>
        <p:nvGraphicFramePr>
          <p:cNvPr id="6" name="Chart 5" title="Rapid Response %"/>
          <p:cNvGraphicFramePr>
            <a:graphicFrameLocks/>
          </p:cNvGraphicFramePr>
          <p:nvPr>
            <p:extLst>
              <p:ext uri="{D42A27DB-BD31-4B8C-83A1-F6EECF244321}">
                <p14:modId xmlns:p14="http://schemas.microsoft.com/office/powerpoint/2010/main" val="3353906292"/>
              </p:ext>
            </p:extLst>
          </p:nvPr>
        </p:nvGraphicFramePr>
        <p:xfrm>
          <a:off x="811298" y="2133600"/>
          <a:ext cx="7393517"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L:\01 - ETA Offices\OWI\DNPTTA\TA Unit\Webinar Materials\Graphics\DOL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8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8" name="TextBox 7"/>
          <p:cNvSpPr txBox="1"/>
          <p:nvPr/>
        </p:nvSpPr>
        <p:spPr>
          <a:xfrm>
            <a:off x="383060" y="1219200"/>
            <a:ext cx="7458806" cy="507831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solidFill>
                  <a:schemeClr val="accent1">
                    <a:lumMod val="75000"/>
                  </a:schemeClr>
                </a:solidFill>
                <a:latin typeface="Arial" pitchFamily="34" charset="0"/>
                <a:cs typeface="Arial" pitchFamily="34" charset="0"/>
              </a:rPr>
              <a:t>National Staff (OTAA)</a:t>
            </a:r>
          </a:p>
          <a:p>
            <a:pPr marL="800100" lvl="1" indent="-342900">
              <a:spcAft>
                <a:spcPts val="1200"/>
              </a:spcAft>
              <a:buFont typeface="Arial" panose="020B0604020202020204" pitchFamily="34" charset="0"/>
              <a:buChar char="•"/>
            </a:pPr>
            <a:r>
              <a:rPr lang="en-US" dirty="0">
                <a:solidFill>
                  <a:schemeClr val="accent1">
                    <a:lumMod val="75000"/>
                  </a:schemeClr>
                </a:solidFill>
                <a:latin typeface="Arial" pitchFamily="34" charset="0"/>
                <a:cs typeface="Arial" pitchFamily="34" charset="0"/>
              </a:rPr>
              <a:t>Robert Hoekstra – Program Analyst</a:t>
            </a:r>
          </a:p>
          <a:p>
            <a:pPr marL="800100" lvl="1" indent="-342900">
              <a:spcAft>
                <a:spcPts val="1200"/>
              </a:spcAft>
              <a:buFont typeface="Arial" panose="020B0604020202020204" pitchFamily="34" charset="0"/>
              <a:buChar char="•"/>
            </a:pPr>
            <a:r>
              <a:rPr lang="en-US" dirty="0">
                <a:solidFill>
                  <a:schemeClr val="accent1">
                    <a:lumMod val="75000"/>
                  </a:schemeClr>
                </a:solidFill>
                <a:latin typeface="Arial" pitchFamily="34" charset="0"/>
                <a:cs typeface="Arial" pitchFamily="34" charset="0"/>
              </a:rPr>
              <a:t>Susan Worden – Supervisory Program Analyst</a:t>
            </a:r>
          </a:p>
          <a:p>
            <a:pPr marL="342900" indent="-342900">
              <a:spcAft>
                <a:spcPts val="1200"/>
              </a:spcAft>
              <a:buFont typeface="Arial" panose="020B0604020202020204" pitchFamily="34" charset="0"/>
              <a:buChar char="•"/>
            </a:pPr>
            <a:endParaRPr lang="en-US" dirty="0">
              <a:solidFill>
                <a:schemeClr val="accent1">
                  <a:lumMod val="75000"/>
                </a:schemeClr>
              </a:solidFill>
              <a:latin typeface="Arial" pitchFamily="34" charset="0"/>
              <a:cs typeface="Arial" pitchFamily="34" charset="0"/>
            </a:endParaRPr>
          </a:p>
          <a:p>
            <a:pPr marL="342900" indent="-342900">
              <a:spcAft>
                <a:spcPts val="1200"/>
              </a:spcAft>
              <a:buFont typeface="Arial" panose="020B0604020202020204" pitchFamily="34" charset="0"/>
              <a:buChar char="•"/>
            </a:pPr>
            <a:r>
              <a:rPr lang="en-US" dirty="0">
                <a:solidFill>
                  <a:schemeClr val="accent1">
                    <a:lumMod val="75000"/>
                  </a:schemeClr>
                </a:solidFill>
                <a:latin typeface="Arial" pitchFamily="34" charset="0"/>
                <a:cs typeface="Arial" pitchFamily="34" charset="0"/>
              </a:rPr>
              <a:t>State Presenters</a:t>
            </a:r>
          </a:p>
          <a:p>
            <a:pPr marL="800100" lvl="1" indent="-342900">
              <a:spcAft>
                <a:spcPts val="1200"/>
              </a:spcAft>
              <a:buFont typeface="Arial" panose="020B0604020202020204" pitchFamily="34" charset="0"/>
              <a:buChar char="•"/>
            </a:pPr>
            <a:r>
              <a:rPr lang="en-US" dirty="0">
                <a:solidFill>
                  <a:schemeClr val="accent1">
                    <a:lumMod val="75000"/>
                  </a:schemeClr>
                </a:solidFill>
                <a:latin typeface="Arial" pitchFamily="34" charset="0"/>
                <a:cs typeface="Arial" pitchFamily="34" charset="0"/>
              </a:rPr>
              <a:t>Jay Bassett, Arkansas Department of Workforce Services</a:t>
            </a:r>
          </a:p>
          <a:p>
            <a:pPr marL="800100" lvl="1" indent="-342900">
              <a:spcAft>
                <a:spcPts val="1200"/>
              </a:spcAft>
              <a:buFont typeface="Arial" panose="020B0604020202020204" pitchFamily="34" charset="0"/>
              <a:buChar char="•"/>
            </a:pPr>
            <a:r>
              <a:rPr lang="en-US" dirty="0">
                <a:solidFill>
                  <a:schemeClr val="accent1">
                    <a:lumMod val="75000"/>
                  </a:schemeClr>
                </a:solidFill>
                <a:latin typeface="Arial" pitchFamily="34" charset="0"/>
                <a:cs typeface="Arial" pitchFamily="34" charset="0"/>
              </a:rPr>
              <a:t>Jerry Kluge, Wisconsin Department of Workforce Development</a:t>
            </a:r>
          </a:p>
          <a:p>
            <a:pPr marL="800100" lvl="1" indent="-342900">
              <a:spcAft>
                <a:spcPts val="1200"/>
              </a:spcAft>
              <a:buFont typeface="Arial" panose="020B0604020202020204" pitchFamily="34" charset="0"/>
              <a:buChar char="•"/>
            </a:pPr>
            <a:r>
              <a:rPr lang="en-US" dirty="0" smtClean="0">
                <a:solidFill>
                  <a:schemeClr val="accent1">
                    <a:lumMod val="75000"/>
                  </a:schemeClr>
                </a:solidFill>
                <a:latin typeface="Arial" pitchFamily="34" charset="0"/>
                <a:cs typeface="Arial" pitchFamily="34" charset="0"/>
              </a:rPr>
              <a:t>Tammy </a:t>
            </a:r>
            <a:r>
              <a:rPr lang="en-US" dirty="0">
                <a:solidFill>
                  <a:schemeClr val="accent1">
                    <a:lumMod val="75000"/>
                  </a:schemeClr>
                </a:solidFill>
                <a:latin typeface="Arial" pitchFamily="34" charset="0"/>
                <a:cs typeface="Arial" pitchFamily="34" charset="0"/>
              </a:rPr>
              <a:t>Wood, TAA Oklahoma Employment Security Commission</a:t>
            </a:r>
          </a:p>
          <a:p>
            <a:pPr marL="800100" lvl="1" indent="-342900">
              <a:spcAft>
                <a:spcPts val="1200"/>
              </a:spcAft>
              <a:buFont typeface="Arial" panose="020B0604020202020204" pitchFamily="34" charset="0"/>
              <a:buChar char="•"/>
            </a:pPr>
            <a:r>
              <a:rPr lang="en-US" dirty="0">
                <a:solidFill>
                  <a:schemeClr val="accent1">
                    <a:lumMod val="75000"/>
                  </a:schemeClr>
                </a:solidFill>
                <a:latin typeface="Arial" pitchFamily="34" charset="0"/>
                <a:cs typeface="Arial" pitchFamily="34" charset="0"/>
              </a:rPr>
              <a:t>Patrick Campbell, Illinois Department of Commerce and Economic Opportunity</a:t>
            </a:r>
          </a:p>
          <a:p>
            <a:pPr marL="800100" lvl="1" indent="-342900">
              <a:spcAft>
                <a:spcPts val="1200"/>
              </a:spcAft>
              <a:buFont typeface="Arial" panose="020B0604020202020204" pitchFamily="34" charset="0"/>
              <a:buChar char="•"/>
            </a:pPr>
            <a:r>
              <a:rPr lang="en-US" dirty="0">
                <a:solidFill>
                  <a:schemeClr val="accent1">
                    <a:lumMod val="75000"/>
                  </a:schemeClr>
                </a:solidFill>
                <a:latin typeface="Arial" pitchFamily="34" charset="0"/>
                <a:cs typeface="Arial" pitchFamily="34" charset="0"/>
              </a:rPr>
              <a:t>Leslie Abramowitz, Massachusetts Department of Career Services</a:t>
            </a:r>
          </a:p>
        </p:txBody>
      </p:sp>
      <p:pic>
        <p:nvPicPr>
          <p:cNvPr id="1026" name="Picture 2" descr="L:\01 - ETA Offices\OWI\DNPTTA\TA Unit\Webinar Materials\Graphics\DOL_Se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01 - ETA Offices\OWI\DNPTTA\TA Unit\Webinar Materials\Graphics\iStock_000011870171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3945"/>
            <a:ext cx="2912278" cy="208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723B91-CE10-4F20-890A-0852E2246859}"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3"/>
          <p:cNvSpPr>
            <a:spLocks noGrp="1"/>
          </p:cNvSpPr>
          <p:nvPr>
            <p:ph idx="1"/>
          </p:nvPr>
        </p:nvSpPr>
        <p:spPr>
          <a:xfrm>
            <a:off x="495300" y="2667000"/>
            <a:ext cx="8229600" cy="685800"/>
          </a:xfrm>
        </p:spPr>
        <p:txBody>
          <a:bodyPr>
            <a:noAutofit/>
          </a:bodyPr>
          <a:lstStyle/>
          <a:p>
            <a:pPr marL="0" indent="0" algn="ctr">
              <a:spcAft>
                <a:spcPts val="0"/>
              </a:spcAft>
              <a:buNone/>
            </a:pPr>
            <a:r>
              <a:rPr lang="en-US" sz="4000" dirty="0" smtClean="0"/>
              <a:t>State Practice Examples</a:t>
            </a:r>
            <a:endParaRPr lang="en-US" sz="4000" dirty="0"/>
          </a:p>
        </p:txBody>
      </p:sp>
      <p:pic>
        <p:nvPicPr>
          <p:cNvPr id="8"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62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State Practice Examples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21</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676400"/>
            <a:ext cx="525195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181600" y="4618672"/>
            <a:ext cx="3581400" cy="1477328"/>
          </a:xfrm>
          <a:prstGeom prst="rect">
            <a:avLst/>
          </a:prstGeom>
        </p:spPr>
        <p:txBody>
          <a:bodyPr wrap="square">
            <a:spAutoFit/>
          </a:bodyPr>
          <a:lstStyle/>
          <a:p>
            <a:r>
              <a:rPr lang="en-US" b="1" dirty="0"/>
              <a:t>Jay Bassett</a:t>
            </a:r>
          </a:p>
          <a:p>
            <a:r>
              <a:rPr lang="en-US" dirty="0"/>
              <a:t>Division Chief</a:t>
            </a:r>
          </a:p>
          <a:p>
            <a:r>
              <a:rPr lang="en-US" dirty="0"/>
              <a:t>Arkansas Department of Workforce Services</a:t>
            </a:r>
          </a:p>
          <a:p>
            <a:r>
              <a:rPr lang="en-US" dirty="0">
                <a:hlinkClick r:id="rId4"/>
              </a:rPr>
              <a:t>Jay.Bassett@arkansas.gov</a:t>
            </a:r>
            <a:endParaRPr lang="en-US" dirty="0"/>
          </a:p>
        </p:txBody>
      </p:sp>
      <p:pic>
        <p:nvPicPr>
          <p:cNvPr id="12" name="Picture 2" descr="L:\01 - ETA Offices\OWI\DNPTTA\TA Unit\Webinar Materials\Graphics\DOL_Se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954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State Practice Examples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41" y="1371096"/>
            <a:ext cx="5194222" cy="498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C:\Users\worden.susan\AppData\Local\Microsoft\Windows\Temporary Internet Files\Content.IE5\KDJ7S1XS\Wisconsin_state_fla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425" y="4191000"/>
            <a:ext cx="3411875" cy="19195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181600" y="1981200"/>
            <a:ext cx="3581400" cy="1477328"/>
          </a:xfrm>
          <a:prstGeom prst="rect">
            <a:avLst/>
          </a:prstGeom>
        </p:spPr>
        <p:txBody>
          <a:bodyPr wrap="square">
            <a:spAutoFit/>
          </a:bodyPr>
          <a:lstStyle/>
          <a:p>
            <a:r>
              <a:rPr lang="en-US" b="1" dirty="0"/>
              <a:t>Jerry Kluge</a:t>
            </a:r>
            <a:endParaRPr lang="en-US" dirty="0"/>
          </a:p>
          <a:p>
            <a:r>
              <a:rPr lang="en-US" dirty="0" smtClean="0"/>
              <a:t>State </a:t>
            </a:r>
            <a:r>
              <a:rPr lang="en-US" dirty="0"/>
              <a:t>TAA Program Manager</a:t>
            </a:r>
          </a:p>
          <a:p>
            <a:r>
              <a:rPr lang="en-US" dirty="0"/>
              <a:t>Wisconsin Department of Workforce Development</a:t>
            </a:r>
          </a:p>
          <a:p>
            <a:r>
              <a:rPr lang="en-US" dirty="0">
                <a:hlinkClick r:id="rId5"/>
              </a:rPr>
              <a:t>Gerald.Kluge@dwd.state.wi.us</a:t>
            </a:r>
            <a:endParaRPr lang="en-US" dirty="0"/>
          </a:p>
        </p:txBody>
      </p:sp>
      <p:pic>
        <p:nvPicPr>
          <p:cNvPr id="13" name="Picture 5" descr="Se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L:\01 - ETA Offices\OWI\DNPTTA\TA Unit\Webinar Materials\Graphics\DOL_Se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24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State Practice Examples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8" name="Rectangle 7"/>
          <p:cNvSpPr/>
          <p:nvPr/>
        </p:nvSpPr>
        <p:spPr>
          <a:xfrm>
            <a:off x="553882" y="4800600"/>
            <a:ext cx="3581400" cy="1477328"/>
          </a:xfrm>
          <a:prstGeom prst="rect">
            <a:avLst/>
          </a:prstGeom>
        </p:spPr>
        <p:txBody>
          <a:bodyPr wrap="square">
            <a:spAutoFit/>
          </a:bodyPr>
          <a:lstStyle/>
          <a:p>
            <a:r>
              <a:rPr lang="en-US" b="1" dirty="0"/>
              <a:t>Tammy Wood</a:t>
            </a:r>
          </a:p>
          <a:p>
            <a:r>
              <a:rPr lang="en-US" dirty="0"/>
              <a:t>Administrative Programs Officer II</a:t>
            </a:r>
          </a:p>
          <a:p>
            <a:r>
              <a:rPr lang="en-US" dirty="0"/>
              <a:t>TAA Oklahoma Employment Security Commission</a:t>
            </a:r>
          </a:p>
          <a:p>
            <a:r>
              <a:rPr lang="en-US" dirty="0">
                <a:hlinkClick r:id="rId3"/>
              </a:rPr>
              <a:t>Tamara.Wood@oesc.state.ok.us</a:t>
            </a:r>
            <a:endParaRPr lang="en-US" dirty="0"/>
          </a:p>
        </p:txBody>
      </p:sp>
      <p:pic>
        <p:nvPicPr>
          <p:cNvPr id="12" name="Picture 4" descr="C:\Users\worden.susan\AppData\Local\Microsoft\Windows\Temporary Internet Files\Content.IE5\NAK8BM5T\661px-Oklahoma_WP_Logo.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718" y="1752600"/>
            <a:ext cx="7011482" cy="37338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17810" y="3198167"/>
            <a:ext cx="4053544" cy="923330"/>
          </a:xfrm>
          <a:prstGeom prst="rect">
            <a:avLst/>
          </a:prstGeom>
        </p:spPr>
        <p:txBody>
          <a:bodyPr wrap="square">
            <a:spAutoFit/>
          </a:bodyPr>
          <a:lstStyle/>
          <a:p>
            <a:pPr algn="ctr"/>
            <a:r>
              <a:rPr lang="en-US" sz="5400" b="1" dirty="0" smtClean="0">
                <a:ln w="18415" cmpd="sng">
                  <a:solidFill>
                    <a:schemeClr val="tx1">
                      <a:lumMod val="65000"/>
                      <a:lumOff val="35000"/>
                      <a:alpha val="94000"/>
                    </a:schemeClr>
                  </a:solidFill>
                  <a:prstDash val="solid"/>
                </a:ln>
                <a:solidFill>
                  <a:srgbClr val="FFFFFF"/>
                </a:solidFill>
                <a:effectLst>
                  <a:outerShdw blurRad="63500" dir="3600000" algn="tl" rotWithShape="0">
                    <a:srgbClr val="000000">
                      <a:alpha val="70000"/>
                    </a:srgbClr>
                  </a:outerShdw>
                </a:effectLst>
              </a:rPr>
              <a:t>OKLAHOMA</a:t>
            </a:r>
            <a:endParaRPr lang="en-US" sz="5400" b="1" dirty="0">
              <a:ln w="18415" cmpd="sng">
                <a:solidFill>
                  <a:schemeClr val="tx1">
                    <a:lumMod val="65000"/>
                    <a:lumOff val="35000"/>
                    <a:alpha val="94000"/>
                  </a:schemeClr>
                </a:solidFill>
                <a:prstDash val="solid"/>
              </a:ln>
              <a:solidFill>
                <a:srgbClr val="FFFFFF"/>
              </a:solidFill>
              <a:effectLst>
                <a:outerShdw blurRad="63500" dir="3600000" algn="tl" rotWithShape="0">
                  <a:srgbClr val="000000">
                    <a:alpha val="70000"/>
                  </a:srgbClr>
                </a:outerShdw>
              </a:effectLst>
            </a:endParaRPr>
          </a:p>
        </p:txBody>
      </p:sp>
      <p:pic>
        <p:nvPicPr>
          <p:cNvPr id="19" name="Picture 2" descr="L:\01 - ETA Offices\OWI\DNPTTA\TA Unit\Webinar Materials\Graphics\DOL_Se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49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State Practice Examples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24</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9" name="Rectangle 8"/>
          <p:cNvSpPr/>
          <p:nvPr/>
        </p:nvSpPr>
        <p:spPr>
          <a:xfrm>
            <a:off x="4495800" y="4800600"/>
            <a:ext cx="3581400" cy="1477328"/>
          </a:xfrm>
          <a:prstGeom prst="rect">
            <a:avLst/>
          </a:prstGeom>
        </p:spPr>
        <p:txBody>
          <a:bodyPr wrap="square">
            <a:spAutoFit/>
          </a:bodyPr>
          <a:lstStyle/>
          <a:p>
            <a:r>
              <a:rPr lang="en-US" b="1" dirty="0"/>
              <a:t>Patrick Campbell</a:t>
            </a:r>
          </a:p>
          <a:p>
            <a:r>
              <a:rPr lang="en-US" dirty="0"/>
              <a:t>Northern Regional Manager</a:t>
            </a:r>
          </a:p>
          <a:p>
            <a:r>
              <a:rPr lang="en-US" dirty="0"/>
              <a:t>Illinois Department of Commerce and Economic Opportunity</a:t>
            </a:r>
          </a:p>
          <a:p>
            <a:r>
              <a:rPr lang="en-US" dirty="0">
                <a:hlinkClick r:id="rId3"/>
              </a:rPr>
              <a:t>Patrick.campbell@illinois.gov</a:t>
            </a:r>
            <a:endParaRPr lang="en-US" dirty="0"/>
          </a:p>
        </p:txBody>
      </p:sp>
      <p:pic>
        <p:nvPicPr>
          <p:cNvPr id="10" name="Picture 2" descr="C:\Users\worden.susan\AppData\Local\Microsoft\Windows\Temporary Internet Files\Content.IE5\H3TM7XWN\574px-Map_of_Illinois_blue.svg[1].png"/>
          <p:cNvPicPr>
            <a:picLocks noChangeAspect="1" noChangeArrowheads="1"/>
          </p:cNvPicPr>
          <p:nvPr/>
        </p:nvPicPr>
        <p:blipFill>
          <a:blip r:embed="rId4">
            <a:extLst>
              <a:ext uri="{BEBA8EAE-BF5A-486C-A8C5-ECC9F3942E4B}">
                <a14:imgProps xmlns:a14="http://schemas.microsoft.com/office/drawing/2010/main">
                  <a14:imgLayer r:embed="rId5">
                    <a14:imgEffect>
                      <a14:artisticCutout trans="89000"/>
                    </a14:imgEffect>
                  </a14:imgLayer>
                </a14:imgProps>
              </a:ext>
              <a:ext uri="{28A0092B-C50C-407E-A947-70E740481C1C}">
                <a14:useLocalDpi xmlns:a14="http://schemas.microsoft.com/office/drawing/2010/main" val="0"/>
              </a:ext>
            </a:extLst>
          </a:blip>
          <a:srcRect/>
          <a:stretch>
            <a:fillRect/>
          </a:stretch>
        </p:blipFill>
        <p:spPr bwMode="auto">
          <a:xfrm>
            <a:off x="600075" y="1548317"/>
            <a:ext cx="2907368" cy="5181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worden.susan\AppData\Local\Microsoft\Windows\Temporary Internet Files\Content.IE5\H3TM7XWN\illinois-state-fla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752600"/>
            <a:ext cx="4785688" cy="2667000"/>
          </a:xfrm>
          <a:prstGeom prst="rect">
            <a:avLst/>
          </a:prstGeom>
          <a:noFill/>
          <a:ln>
            <a:solidFill>
              <a:schemeClr val="tx1">
                <a:lumMod val="65000"/>
                <a:lumOff val="35000"/>
                <a:alpha val="55000"/>
              </a:schemeClr>
            </a:solidFill>
          </a:ln>
          <a:extLst>
            <a:ext uri="{909E8E84-426E-40DD-AFC4-6F175D3DCCD1}">
              <a14:hiddenFill xmlns:a14="http://schemas.microsoft.com/office/drawing/2010/main">
                <a:solidFill>
                  <a:srgbClr val="FFFFFF"/>
                </a:solidFill>
              </a14:hiddenFill>
            </a:ext>
          </a:extLst>
        </p:spPr>
      </p:pic>
      <p:pic>
        <p:nvPicPr>
          <p:cNvPr id="16" name="Picture 2" descr="L:\01 - ETA Offices\OWI\DNPTTA\TA Unit\Webinar Materials\Graphics\DOL_Se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914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State Practice Examples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25</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8" name="Rectangle 7"/>
          <p:cNvSpPr/>
          <p:nvPr/>
        </p:nvSpPr>
        <p:spPr>
          <a:xfrm>
            <a:off x="4953000" y="4308043"/>
            <a:ext cx="3581400" cy="1477328"/>
          </a:xfrm>
          <a:prstGeom prst="rect">
            <a:avLst/>
          </a:prstGeom>
        </p:spPr>
        <p:txBody>
          <a:bodyPr wrap="square">
            <a:spAutoFit/>
          </a:bodyPr>
          <a:lstStyle/>
          <a:p>
            <a:r>
              <a:rPr lang="en-US" b="1" dirty="0"/>
              <a:t>Leslie Abramowitz</a:t>
            </a:r>
            <a:endParaRPr lang="en-US" dirty="0"/>
          </a:p>
          <a:p>
            <a:r>
              <a:rPr lang="en-US" dirty="0"/>
              <a:t>Analyst</a:t>
            </a:r>
          </a:p>
          <a:p>
            <a:r>
              <a:rPr lang="en-US" dirty="0"/>
              <a:t>Massachusetts Department of Career Services</a:t>
            </a:r>
          </a:p>
          <a:p>
            <a:r>
              <a:rPr lang="en-US" dirty="0">
                <a:hlinkClick r:id="rId3"/>
              </a:rPr>
              <a:t>Labramowitz@detma.org</a:t>
            </a:r>
            <a:endParaRPr lang="en-US" dirty="0"/>
          </a:p>
        </p:txBody>
      </p:sp>
      <p:pic>
        <p:nvPicPr>
          <p:cNvPr id="12" name="Picture 2" descr="C:\Users\worden.susan\AppData\Local\Microsoft\Windows\Temporary Internet Files\Content.IE5\H3TM7XWN\250px-Map_of_Massachusetts_with_Dot_on_Assone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 y="1593828"/>
            <a:ext cx="4191000" cy="25984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worden.susan\AppData\Local\Microsoft\Windows\Temporary Internet Files\Content.IE5\H3TM7XWN\Flag-of-Massachusetts-M[1].jpg"/>
          <p:cNvPicPr>
            <a:picLocks noChangeAspect="1" noChangeArrowheads="1"/>
          </p:cNvPicPr>
          <p:nvPr/>
        </p:nvPicPr>
        <p:blipFill>
          <a:blip r:embed="rId5">
            <a:extLst>
              <a:ext uri="{BEBA8EAE-BF5A-486C-A8C5-ECC9F3942E4B}">
                <a14:imgProps xmlns:a14="http://schemas.microsoft.com/office/drawing/2010/main">
                  <a14:imgLayer r:embed="rId6">
                    <a14:imgEffect>
                      <a14:artisticPencilGrayscale trans="50000"/>
                    </a14:imgEffect>
                  </a14:imgLayer>
                </a14:imgProps>
              </a:ext>
              <a:ext uri="{28A0092B-C50C-407E-A947-70E740481C1C}">
                <a14:useLocalDpi xmlns:a14="http://schemas.microsoft.com/office/drawing/2010/main" val="0"/>
              </a:ext>
            </a:extLst>
          </a:blip>
          <a:srcRect/>
          <a:stretch>
            <a:fillRect/>
          </a:stretch>
        </p:blipFill>
        <p:spPr bwMode="auto">
          <a:xfrm>
            <a:off x="990600" y="3581400"/>
            <a:ext cx="3200400" cy="195361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181052" y="2133600"/>
            <a:ext cx="5208157" cy="923330"/>
          </a:xfrm>
          <a:prstGeom prst="rect">
            <a:avLst/>
          </a:prstGeom>
          <a:noFill/>
        </p:spPr>
        <p:txBody>
          <a:bodyPr wrap="none" lIns="91440" tIns="45720" rIns="91440" bIns="45720">
            <a:spAutoFit/>
          </a:bodyPr>
          <a:lstStyle/>
          <a:p>
            <a:pPr algn="ctr"/>
            <a:r>
              <a:rPr lang="en-US" sz="5400" b="1" dirty="0">
                <a:ln w="18415" cmpd="sng">
                  <a:solidFill>
                    <a:schemeClr val="tx1">
                      <a:lumMod val="65000"/>
                      <a:lumOff val="35000"/>
                      <a:alpha val="94000"/>
                    </a:schemeClr>
                  </a:solidFill>
                  <a:prstDash val="solid"/>
                </a:ln>
                <a:solidFill>
                  <a:srgbClr val="FFFFFF"/>
                </a:solidFill>
                <a:effectLst>
                  <a:outerShdw blurRad="63500" dir="3600000" algn="tl" rotWithShape="0">
                    <a:srgbClr val="000000">
                      <a:alpha val="70000"/>
                    </a:srgbClr>
                  </a:outerShdw>
                </a:effectLst>
              </a:rPr>
              <a:t>MASSACHUSETTS</a:t>
            </a:r>
          </a:p>
        </p:txBody>
      </p:sp>
      <p:pic>
        <p:nvPicPr>
          <p:cNvPr id="16" name="Picture 2" descr="L:\01 - ETA Offices\OWI\DNPTTA\TA Unit\Webinar Materials\Graphics\DOL_Se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86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a:t>State Practice Examples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26</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4247317"/>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tx2"/>
                </a:solidFill>
              </a:rPr>
              <a:t>Arkansas: Manual Entry from Rapid Response list.  State files nearly every TAA petition to centralize tracking.</a:t>
            </a:r>
          </a:p>
          <a:p>
            <a:pPr marL="457200" indent="-457200">
              <a:buFont typeface="Arial" panose="020B0604020202020204" pitchFamily="34" charset="0"/>
              <a:buChar char="•"/>
            </a:pPr>
            <a:endParaRPr lang="en-US" dirty="0">
              <a:solidFill>
                <a:schemeClr val="tx2"/>
              </a:solidFill>
            </a:endParaRPr>
          </a:p>
          <a:p>
            <a:pPr marL="457200" indent="-457200">
              <a:buFont typeface="Arial" panose="020B0604020202020204" pitchFamily="34" charset="0"/>
              <a:buChar char="•"/>
            </a:pPr>
            <a:r>
              <a:rPr lang="en-US" dirty="0">
                <a:solidFill>
                  <a:schemeClr val="tx2"/>
                </a:solidFill>
              </a:rPr>
              <a:t>Wisconsin: Self-Reporting of Rapid Response on the TAA Application plus some follow-up on lists for major layoffs</a:t>
            </a:r>
          </a:p>
          <a:p>
            <a:pPr marL="457200" indent="-457200">
              <a:buFont typeface="Arial" panose="020B0604020202020204" pitchFamily="34" charset="0"/>
              <a:buChar char="•"/>
            </a:pPr>
            <a:endParaRPr lang="en-US" dirty="0">
              <a:solidFill>
                <a:schemeClr val="tx2"/>
              </a:solidFill>
            </a:endParaRPr>
          </a:p>
          <a:p>
            <a:pPr marL="457200" indent="-457200">
              <a:buFont typeface="Arial" panose="020B0604020202020204" pitchFamily="34" charset="0"/>
              <a:buChar char="•"/>
            </a:pPr>
            <a:r>
              <a:rPr lang="en-US" dirty="0">
                <a:solidFill>
                  <a:schemeClr val="tx2"/>
                </a:solidFill>
              </a:rPr>
              <a:t>Oklahoma: Automatic Matching to Rapid Response Event</a:t>
            </a:r>
          </a:p>
          <a:p>
            <a:r>
              <a:rPr lang="en-US" dirty="0" smtClean="0">
                <a:solidFill>
                  <a:schemeClr val="tx2"/>
                </a:solidFill>
              </a:rPr>
              <a:t>	Matching </a:t>
            </a:r>
            <a:r>
              <a:rPr lang="en-US" dirty="0">
                <a:solidFill>
                  <a:schemeClr val="tx2"/>
                </a:solidFill>
              </a:rPr>
              <a:t>changed from Company Name to RR Event ID</a:t>
            </a:r>
          </a:p>
          <a:p>
            <a:pPr marL="457200" indent="-457200">
              <a:buFont typeface="Arial" panose="020B0604020202020204" pitchFamily="34" charset="0"/>
              <a:buChar char="•"/>
            </a:pPr>
            <a:endParaRPr lang="en-US" dirty="0">
              <a:solidFill>
                <a:schemeClr val="tx2"/>
              </a:solidFill>
            </a:endParaRPr>
          </a:p>
          <a:p>
            <a:pPr marL="457200" indent="-457200">
              <a:buFont typeface="Arial" panose="020B0604020202020204" pitchFamily="34" charset="0"/>
              <a:buChar char="•"/>
            </a:pPr>
            <a:r>
              <a:rPr lang="en-US" dirty="0">
                <a:solidFill>
                  <a:schemeClr val="tx2"/>
                </a:solidFill>
              </a:rPr>
              <a:t>Illinois: Automated Dislocated Event Tracking System (DETS) in which Rapid Response staff and Career Planners enter events and match 100% client records to the DETS events for both TAA and WIOA.</a:t>
            </a:r>
          </a:p>
          <a:p>
            <a:pPr marL="457200" indent="-457200">
              <a:buFont typeface="Arial" panose="020B0604020202020204" pitchFamily="34" charset="0"/>
              <a:buChar char="•"/>
            </a:pPr>
            <a:endParaRPr lang="en-US" dirty="0">
              <a:solidFill>
                <a:schemeClr val="tx2"/>
              </a:solidFill>
            </a:endParaRPr>
          </a:p>
          <a:p>
            <a:pPr marL="457200" indent="-457200">
              <a:buFont typeface="Arial" panose="020B0604020202020204" pitchFamily="34" charset="0"/>
              <a:buChar char="•"/>
            </a:pPr>
            <a:r>
              <a:rPr lang="en-US" dirty="0">
                <a:solidFill>
                  <a:schemeClr val="tx2"/>
                </a:solidFill>
              </a:rPr>
              <a:t>Massachusetts: Match on Individual Participant Record</a:t>
            </a:r>
          </a:p>
          <a:p>
            <a:r>
              <a:rPr lang="en-US" dirty="0" smtClean="0">
                <a:solidFill>
                  <a:schemeClr val="tx2"/>
                </a:solidFill>
              </a:rPr>
              <a:t>	(</a:t>
            </a:r>
            <a:r>
              <a:rPr lang="en-US" dirty="0">
                <a:solidFill>
                  <a:schemeClr val="tx2"/>
                </a:solidFill>
              </a:rPr>
              <a:t>individual intake during Rapid Response)</a:t>
            </a:r>
          </a:p>
        </p:txBody>
      </p:sp>
      <p:pic>
        <p:nvPicPr>
          <p:cNvPr id="8"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36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Rapid Response Reporting Key Points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27</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2"/>
                </a:solidFill>
              </a:rPr>
              <a:t>Providing and reporting  Rapid Response is a requirement and more is needed.</a:t>
            </a:r>
          </a:p>
          <a:p>
            <a:pPr marL="457200" indent="-457200">
              <a:buFont typeface="Arial" panose="020B0604020202020204" pitchFamily="34" charset="0"/>
              <a:buChar char="•"/>
            </a:pPr>
            <a:r>
              <a:rPr lang="en-US" sz="2400" dirty="0">
                <a:solidFill>
                  <a:schemeClr val="tx2"/>
                </a:solidFill>
              </a:rPr>
              <a:t>Participants have better outcomes with Rapid Response.</a:t>
            </a:r>
          </a:p>
          <a:p>
            <a:pPr marL="457200" indent="-457200">
              <a:buFont typeface="Arial" panose="020B0604020202020204" pitchFamily="34" charset="0"/>
              <a:buChar char="•"/>
            </a:pPr>
            <a:r>
              <a:rPr lang="en-US" sz="2400" dirty="0">
                <a:solidFill>
                  <a:schemeClr val="tx2"/>
                </a:solidFill>
              </a:rPr>
              <a:t>Creating systematic approaches to tracking Rapid Response for TAA workers can enhance coordination, marketing, and reporting.</a:t>
            </a:r>
          </a:p>
          <a:p>
            <a:pPr marL="457200" indent="-457200">
              <a:buFont typeface="Arial" panose="020B0604020202020204" pitchFamily="34" charset="0"/>
              <a:buChar char="•"/>
            </a:pPr>
            <a:r>
              <a:rPr lang="en-US" sz="2400" dirty="0">
                <a:solidFill>
                  <a:schemeClr val="tx2"/>
                </a:solidFill>
              </a:rPr>
              <a:t>Coordinating information reduces duplication and increases  service delivery.</a:t>
            </a:r>
          </a:p>
          <a:p>
            <a:pPr marL="457200" indent="-457200">
              <a:buFont typeface="Arial" panose="020B0604020202020204" pitchFamily="34" charset="0"/>
              <a:buChar char="•"/>
            </a:pPr>
            <a:r>
              <a:rPr lang="en-US" sz="2400" dirty="0">
                <a:solidFill>
                  <a:schemeClr val="tx2"/>
                </a:solidFill>
              </a:rPr>
              <a:t>Reporting has improved at a national level, but improvement is uneven.</a:t>
            </a:r>
          </a:p>
          <a:p>
            <a:pPr marL="457200" indent="-457200">
              <a:buFont typeface="Arial" panose="020B0604020202020204" pitchFamily="34" charset="0"/>
              <a:buChar char="•"/>
            </a:pPr>
            <a:r>
              <a:rPr lang="en-US" sz="2400" dirty="0">
                <a:solidFill>
                  <a:schemeClr val="tx2"/>
                </a:solidFill>
              </a:rPr>
              <a:t>Don’t be afraid to reach out to another state for ideas.</a:t>
            </a:r>
          </a:p>
        </p:txBody>
      </p:sp>
      <p:pic>
        <p:nvPicPr>
          <p:cNvPr id="7"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89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28</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696"/>
          <a:stretch/>
        </p:blipFill>
        <p:spPr>
          <a:xfrm>
            <a:off x="0" y="1143000"/>
            <a:ext cx="9144000" cy="5715000"/>
          </a:xfrm>
          <a:prstGeom prst="rect">
            <a:avLst/>
          </a:prstGeom>
        </p:spPr>
      </p:pic>
      <p:pic>
        <p:nvPicPr>
          <p:cNvPr id="7" name="Picture 2" descr="L:\01 - ETA Offices\OWI\DNPTTA\TA Unit\Webinar Materials\Graphics\DOL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723B91-CE10-4F20-890A-0852E2246859}"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3"/>
          <p:cNvSpPr>
            <a:spLocks noGrp="1"/>
          </p:cNvSpPr>
          <p:nvPr>
            <p:ph idx="1"/>
          </p:nvPr>
        </p:nvSpPr>
        <p:spPr>
          <a:xfrm>
            <a:off x="495300" y="2667000"/>
            <a:ext cx="8229600" cy="685800"/>
          </a:xfrm>
        </p:spPr>
        <p:txBody>
          <a:bodyPr>
            <a:noAutofit/>
          </a:bodyPr>
          <a:lstStyle/>
          <a:p>
            <a:pPr marL="0" indent="0" algn="ctr">
              <a:spcAft>
                <a:spcPts val="0"/>
              </a:spcAft>
              <a:buNone/>
            </a:pPr>
            <a:r>
              <a:rPr lang="en-US" sz="4000" dirty="0" smtClean="0"/>
              <a:t>Resources</a:t>
            </a:r>
            <a:endParaRPr lang="en-US" sz="4000" dirty="0"/>
          </a:p>
        </p:txBody>
      </p:sp>
      <p:pic>
        <p:nvPicPr>
          <p:cNvPr id="7"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47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a:p>
        </p:txBody>
      </p:sp>
      <p:sp>
        <p:nvSpPr>
          <p:cNvPr id="5" name="Footer Placeholder 4"/>
          <p:cNvSpPr>
            <a:spLocks noGrp="1"/>
          </p:cNvSpPr>
          <p:nvPr>
            <p:ph type="ftr" sz="quarter" idx="11"/>
          </p:nvPr>
        </p:nvSpPr>
        <p:spPr>
          <a:xfrm>
            <a:off x="3124200" y="6492875"/>
            <a:ext cx="2895600" cy="365125"/>
          </a:xfrm>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83060" y="1219200"/>
            <a:ext cx="7458806" cy="4647426"/>
          </a:xfrm>
          <a:prstGeom prst="rect">
            <a:avLst/>
          </a:prstGeom>
          <a:noFill/>
        </p:spPr>
        <p:txBody>
          <a:bodyPr wrap="square" rtlCol="0">
            <a:spAutoFit/>
          </a:bodyPr>
          <a:lstStyle/>
          <a:p>
            <a:pPr marL="342900"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Rapid Response (RR) and TAA</a:t>
            </a:r>
          </a:p>
          <a:p>
            <a:pPr marL="342900"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RR Reporting Makes a Difference</a:t>
            </a:r>
          </a:p>
          <a:p>
            <a:pPr marL="342900"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Reporting Rapid Response for TAA</a:t>
            </a:r>
          </a:p>
          <a:p>
            <a:pPr marL="800100" lvl="1"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History</a:t>
            </a:r>
          </a:p>
          <a:p>
            <a:pPr marL="800100" lvl="1"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Current</a:t>
            </a:r>
          </a:p>
          <a:p>
            <a:pPr marL="342900"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State Practices Examples</a:t>
            </a:r>
          </a:p>
          <a:p>
            <a:pPr marL="342900"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Resources</a:t>
            </a:r>
          </a:p>
          <a:p>
            <a:pPr marL="800100" lvl="1"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ETA Guidance</a:t>
            </a:r>
          </a:p>
          <a:p>
            <a:pPr marL="800100" lvl="1" indent="-342900">
              <a:spcAft>
                <a:spcPts val="1200"/>
              </a:spcAft>
              <a:buFont typeface="+mj-lt"/>
              <a:buAutoNum type="arabicPeriod"/>
            </a:pPr>
            <a:r>
              <a:rPr lang="en-US" sz="2400" dirty="0">
                <a:solidFill>
                  <a:schemeClr val="accent1">
                    <a:lumMod val="75000"/>
                  </a:schemeClr>
                </a:solidFill>
                <a:latin typeface="Arial" pitchFamily="34" charset="0"/>
                <a:cs typeface="Arial" pitchFamily="34" charset="0"/>
              </a:rPr>
              <a:t>Contacts</a:t>
            </a:r>
          </a:p>
        </p:txBody>
      </p:sp>
      <p:pic>
        <p:nvPicPr>
          <p:cNvPr id="11" name="Picture 2" descr="L:\01 - ETA Offices\OWI\DNPTTA\TA Unit\Webinar Materials\Graphics\DOL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2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998" y="-381000"/>
            <a:ext cx="2846597" cy="2779546"/>
          </a:xfrm>
          <a:prstGeom prst="rect">
            <a:avLst/>
          </a:prstGeom>
        </p:spPr>
      </p:pic>
      <p:sp>
        <p:nvSpPr>
          <p:cNvPr id="14" name="Content Placeholder 13"/>
          <p:cNvSpPr>
            <a:spLocks noGrp="1"/>
          </p:cNvSpPr>
          <p:nvPr>
            <p:ph idx="1"/>
          </p:nvPr>
        </p:nvSpPr>
        <p:spPr>
          <a:xfrm>
            <a:off x="457200" y="2133600"/>
            <a:ext cx="8229600" cy="4267200"/>
          </a:xfrm>
        </p:spPr>
        <p:txBody>
          <a:bodyPr>
            <a:normAutofit fontScale="92500"/>
          </a:bodyPr>
          <a:lstStyle/>
          <a:p>
            <a:pPr marL="0" lvl="0" indent="0">
              <a:spcAft>
                <a:spcPts val="0"/>
              </a:spcAft>
              <a:buNone/>
            </a:pPr>
            <a:r>
              <a:rPr lang="en-US" sz="1800" dirty="0">
                <a:solidFill>
                  <a:prstClr val="black"/>
                </a:solidFill>
                <a:latin typeface="Calibri"/>
                <a:cs typeface="+mn-cs"/>
              </a:rPr>
              <a:t>Rapid Response is described in WIOA Sections 3(51) and 134(a)(2)(A)</a:t>
            </a:r>
          </a:p>
          <a:p>
            <a:pPr marL="0" lvl="0" indent="0">
              <a:spcAft>
                <a:spcPts val="0"/>
              </a:spcAft>
              <a:buNone/>
            </a:pPr>
            <a:endParaRPr lang="en-US" altLang="en-US" sz="1800" dirty="0">
              <a:solidFill>
                <a:srgbClr val="800080"/>
              </a:solidFill>
              <a:latin typeface="Calibri"/>
              <a:cs typeface="+mn-cs"/>
            </a:endParaRPr>
          </a:p>
          <a:p>
            <a:pPr marL="0" lvl="0" indent="0">
              <a:spcAft>
                <a:spcPts val="0"/>
              </a:spcAft>
              <a:buNone/>
            </a:pPr>
            <a:r>
              <a:rPr lang="en-US" altLang="en-US" sz="1800" dirty="0">
                <a:solidFill>
                  <a:srgbClr val="800080"/>
                </a:solidFill>
                <a:latin typeface="Calibri"/>
                <a:cs typeface="+mn-cs"/>
                <a:hlinkClick r:id="rId4"/>
              </a:rPr>
              <a:t>TEN No. 23-14</a:t>
            </a:r>
            <a:endParaRPr lang="en-US" altLang="en-US" sz="1800" dirty="0">
              <a:solidFill>
                <a:srgbClr val="800080"/>
              </a:solidFill>
              <a:latin typeface="Calibri"/>
              <a:cs typeface="+mn-cs"/>
            </a:endParaRPr>
          </a:p>
          <a:p>
            <a:pPr marL="0" lvl="0" indent="0">
              <a:spcAft>
                <a:spcPts val="0"/>
              </a:spcAft>
              <a:buNone/>
            </a:pPr>
            <a:r>
              <a:rPr lang="en-US" sz="1800" dirty="0">
                <a:solidFill>
                  <a:prstClr val="black"/>
                </a:solidFill>
                <a:latin typeface="Calibri"/>
                <a:cs typeface="+mn-cs"/>
              </a:rPr>
              <a:t>Improve the quality of TAA state-filed petitions by ensuring accurate information is disseminated to petitioners through partnerships with Rapid Response teams.</a:t>
            </a:r>
            <a:endParaRPr lang="en-US" altLang="en-US" sz="1800" dirty="0">
              <a:solidFill>
                <a:srgbClr val="800080"/>
              </a:solidFill>
              <a:latin typeface="Calibri"/>
              <a:cs typeface="+mn-cs"/>
              <a:hlinkClick r:id="rId5"/>
            </a:endParaRPr>
          </a:p>
          <a:p>
            <a:pPr marL="0" lvl="0" indent="0">
              <a:spcAft>
                <a:spcPts val="0"/>
              </a:spcAft>
              <a:buNone/>
            </a:pPr>
            <a:endParaRPr lang="en-US" altLang="en-US" sz="1800" dirty="0">
              <a:solidFill>
                <a:prstClr val="black"/>
              </a:solidFill>
              <a:latin typeface="Calibri"/>
              <a:cs typeface="+mn-cs"/>
            </a:endParaRPr>
          </a:p>
          <a:p>
            <a:pPr marL="0" lvl="0" indent="0">
              <a:spcAft>
                <a:spcPts val="0"/>
              </a:spcAft>
              <a:buNone/>
            </a:pPr>
            <a:r>
              <a:rPr lang="en-US" altLang="en-US" sz="1800" dirty="0">
                <a:solidFill>
                  <a:prstClr val="black"/>
                </a:solidFill>
                <a:latin typeface="Calibri"/>
                <a:cs typeface="+mn-cs"/>
                <a:hlinkClick r:id="rId6"/>
              </a:rPr>
              <a:t>TEGL No. 04-14</a:t>
            </a:r>
            <a:endParaRPr lang="en-US" altLang="en-US" sz="1800" dirty="0">
              <a:solidFill>
                <a:prstClr val="black"/>
              </a:solidFill>
              <a:latin typeface="Calibri"/>
              <a:cs typeface="+mn-cs"/>
            </a:endParaRPr>
          </a:p>
          <a:p>
            <a:pPr marL="0" lvl="0" indent="0">
              <a:spcAft>
                <a:spcPts val="0"/>
              </a:spcAft>
              <a:buNone/>
            </a:pPr>
            <a:r>
              <a:rPr lang="en-US" sz="1800" dirty="0">
                <a:solidFill>
                  <a:prstClr val="black"/>
                </a:solidFill>
                <a:latin typeface="Calibri"/>
                <a:cs typeface="+mn-cs"/>
              </a:rPr>
              <a:t>Trade Adjustment Assistance Data Integrity as a required component of quarterly reporting submitted by State Workforce Agencies or agencies designated by Governors as "Cooperating State Agencies" (CSAs or "states") and to establish procedures for corrective action by the Department of Labor (Department) in the event of non-compliance.</a:t>
            </a:r>
          </a:p>
          <a:p>
            <a:pPr marL="0" lvl="0" indent="0">
              <a:spcAft>
                <a:spcPts val="0"/>
              </a:spcAft>
              <a:buNone/>
            </a:pPr>
            <a:endParaRPr lang="en-US" altLang="en-US" sz="1800" dirty="0">
              <a:solidFill>
                <a:prstClr val="black"/>
              </a:solidFill>
              <a:latin typeface="Calibri"/>
              <a:cs typeface="+mn-cs"/>
            </a:endParaRPr>
          </a:p>
          <a:p>
            <a:pPr marL="0" lvl="0" indent="0">
              <a:spcAft>
                <a:spcPts val="0"/>
              </a:spcAft>
              <a:buNone/>
            </a:pPr>
            <a:r>
              <a:rPr lang="en-US" altLang="en-US" sz="1800" dirty="0">
                <a:solidFill>
                  <a:prstClr val="black"/>
                </a:solidFill>
                <a:latin typeface="Calibri"/>
                <a:cs typeface="+mn-cs"/>
                <a:hlinkClick r:id="rId7"/>
              </a:rPr>
              <a:t>TEGL No. 05-15</a:t>
            </a:r>
            <a:endParaRPr lang="en-US" altLang="en-US" sz="1800" dirty="0">
              <a:solidFill>
                <a:prstClr val="black"/>
              </a:solidFill>
              <a:latin typeface="Calibri"/>
              <a:cs typeface="+mn-cs"/>
            </a:endParaRPr>
          </a:p>
          <a:p>
            <a:pPr marL="0" lvl="0" indent="0">
              <a:spcAft>
                <a:spcPts val="0"/>
              </a:spcAft>
              <a:buNone/>
            </a:pPr>
            <a:r>
              <a:rPr lang="en-US" altLang="en-US" sz="1800" dirty="0">
                <a:solidFill>
                  <a:prstClr val="black"/>
                </a:solidFill>
                <a:latin typeface="Calibri"/>
                <a:cs typeface="+mn-cs"/>
              </a:rPr>
              <a:t>Operating Instructions for Implementing the Amendments to the Trade Act of 1974 Enacted by the Trade Adjustment Assistance Reauthorization Act of 2015 (TAARA 2015)</a:t>
            </a:r>
          </a:p>
        </p:txBody>
      </p:sp>
      <p:pic>
        <p:nvPicPr>
          <p:cNvPr id="10" name="Picture 2" descr="L:\01 - ETA Offices\OWI\DNPTTA\TA Unit\Webinar Materials\Graphics\DOL_Sea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2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2664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Tahoma" pitchFamily="34" charset="0"/>
              </a:rPr>
              <a:t>Speaker:		Robert Hoekstra</a:t>
            </a:r>
          </a:p>
          <a:p>
            <a:r>
              <a:rPr lang="en-US" sz="1600" dirty="0" smtClean="0">
                <a:solidFill>
                  <a:srgbClr val="C00000"/>
                </a:solidFill>
                <a:latin typeface="Tahoma" pitchFamily="34" charset="0"/>
              </a:rPr>
              <a:t>Title:		Program Analyst</a:t>
            </a:r>
          </a:p>
          <a:p>
            <a:r>
              <a:rPr lang="en-US" sz="1600" dirty="0" smtClean="0">
                <a:solidFill>
                  <a:srgbClr val="C00000"/>
                </a:solidFill>
                <a:latin typeface="Tahoma" pitchFamily="34" charset="0"/>
              </a:rPr>
              <a:t>Organization:	OTAA</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4"/>
              </a:rPr>
              <a:t>hoekstra.robert@dol.gov</a:t>
            </a:r>
            <a:r>
              <a:rPr lang="en-US" sz="1600" dirty="0" smtClean="0">
                <a:solidFill>
                  <a:srgbClr val="C00000"/>
                </a:solidFill>
                <a:latin typeface="Tahoma" pitchFamily="34" charset="0"/>
              </a:rPr>
              <a:t>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sp>
        <p:nvSpPr>
          <p:cNvPr id="10" name="Rounded Rectangle 9"/>
          <p:cNvSpPr/>
          <p:nvPr/>
        </p:nvSpPr>
        <p:spPr>
          <a:xfrm>
            <a:off x="152400" y="4471086"/>
            <a:ext cx="5358114"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Tahoma" pitchFamily="34" charset="0"/>
              </a:rPr>
              <a:t>Regional Contacts Can Be Found At:</a:t>
            </a:r>
          </a:p>
          <a:p>
            <a:pPr marL="0" lvl="1"/>
            <a:r>
              <a:rPr lang="en-US" sz="1600" dirty="0">
                <a:solidFill>
                  <a:srgbClr val="990099"/>
                </a:solidFill>
                <a:hlinkClick r:id="rId5"/>
              </a:rPr>
              <a:t>http://www.doleta.gov/tradeact/FedContacts_Regional.cfm</a:t>
            </a:r>
            <a:endParaRPr lang="en-US" sz="1600" dirty="0">
              <a:solidFill>
                <a:srgbClr val="990099"/>
              </a:solidFill>
            </a:endParaRPr>
          </a:p>
          <a:p>
            <a:endParaRPr lang="en-US" sz="1600" dirty="0" smtClean="0">
              <a:solidFill>
                <a:srgbClr val="C00000"/>
              </a:solidFill>
              <a:latin typeface="Tahoma" pitchFamily="34" charset="0"/>
            </a:endParaRPr>
          </a:p>
        </p:txBody>
      </p:sp>
      <p:sp>
        <p:nvSpPr>
          <p:cNvPr id="11" name="Rounded Rectangle 10"/>
          <p:cNvSpPr/>
          <p:nvPr/>
        </p:nvSpPr>
        <p:spPr>
          <a:xfrm>
            <a:off x="152400" y="2971800"/>
            <a:ext cx="5334000" cy="12664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Tahoma" pitchFamily="34" charset="0"/>
              </a:rPr>
              <a:t>Speaker:		Susan Worden</a:t>
            </a:r>
          </a:p>
          <a:p>
            <a:r>
              <a:rPr lang="en-US" sz="1600" dirty="0" smtClean="0">
                <a:solidFill>
                  <a:srgbClr val="C00000"/>
                </a:solidFill>
                <a:latin typeface="Tahoma" pitchFamily="34" charset="0"/>
              </a:rPr>
              <a:t>Title:		Senior Program Analyst</a:t>
            </a:r>
          </a:p>
          <a:p>
            <a:r>
              <a:rPr lang="en-US" sz="1600" dirty="0" smtClean="0">
                <a:solidFill>
                  <a:srgbClr val="C00000"/>
                </a:solidFill>
                <a:latin typeface="Tahoma" pitchFamily="34" charset="0"/>
              </a:rPr>
              <a:t>Organization:	OTAA</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6"/>
              </a:rPr>
              <a:t>worden.susan@dol.gov</a:t>
            </a:r>
            <a:r>
              <a:rPr lang="en-US" sz="1600" dirty="0" smtClean="0">
                <a:solidFill>
                  <a:srgbClr val="C00000"/>
                </a:solidFill>
                <a:latin typeface="Tahoma" pitchFamily="34" charset="0"/>
              </a:rPr>
              <a:t> </a:t>
            </a:r>
            <a:endParaRPr lang="en-US" sz="1600" dirty="0" smtClean="0">
              <a:solidFill>
                <a:srgbClr val="C00000"/>
              </a:solidFill>
              <a:latin typeface="Tahoma" pitchFamily="34" charset="0"/>
            </a:endParaRPr>
          </a:p>
        </p:txBody>
      </p:sp>
      <p:pic>
        <p:nvPicPr>
          <p:cNvPr id="15" name="Picture 2" descr="L:\01 - ETA Offices\OWI\DNPTTA\TA Unit\Webinar Materials\Graphics\DOL_Se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6324600"/>
            <a:ext cx="9147949" cy="533400"/>
          </a:xfrm>
        </p:spPr>
        <p:txBody>
          <a:bodyPr>
            <a:normAutofit/>
          </a:bodyPr>
          <a:lstStyle/>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17" name="Rectangle 16"/>
          <p:cNvSpPr/>
          <p:nvPr/>
        </p:nvSpPr>
        <p:spPr>
          <a:xfrm>
            <a:off x="6629400" y="6324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0453" b="21753"/>
          <a:stretch/>
        </p:blipFill>
        <p:spPr>
          <a:xfrm>
            <a:off x="2273300" y="5549900"/>
            <a:ext cx="4624774" cy="93433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12700"/>
            <a:ext cx="9156700" cy="4051300"/>
          </a:xfrm>
          <a:prstGeom prst="rect">
            <a:avLst/>
          </a:prstGeom>
        </p:spPr>
      </p:pic>
      <p:pic>
        <p:nvPicPr>
          <p:cNvPr id="11" name="Picture 10">
            <a:hlinkClick r:id="rId2"/>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819400"/>
            <a:ext cx="8534400" cy="3124200"/>
          </a:xfrm>
          <a:prstGeom prst="rect">
            <a:avLst/>
          </a:prstGeom>
        </p:spPr>
      </p:pic>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723B91-CE10-4F20-890A-0852E224685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3"/>
          <p:cNvSpPr>
            <a:spLocks noGrp="1"/>
          </p:cNvSpPr>
          <p:nvPr>
            <p:ph idx="1"/>
          </p:nvPr>
        </p:nvSpPr>
        <p:spPr>
          <a:xfrm>
            <a:off x="495300" y="2667000"/>
            <a:ext cx="8229600" cy="685800"/>
          </a:xfrm>
        </p:spPr>
        <p:txBody>
          <a:bodyPr>
            <a:noAutofit/>
          </a:bodyPr>
          <a:lstStyle/>
          <a:p>
            <a:pPr marL="0" indent="0" algn="ctr">
              <a:spcBef>
                <a:spcPts val="0"/>
              </a:spcBef>
              <a:buNone/>
            </a:pPr>
            <a:r>
              <a:rPr lang="en-US" sz="4000" dirty="0" smtClean="0"/>
              <a:t>Rapid Response and TAA</a:t>
            </a:r>
            <a:endParaRPr lang="en-US" sz="4000" dirty="0"/>
          </a:p>
        </p:txBody>
      </p:sp>
      <p:pic>
        <p:nvPicPr>
          <p:cNvPr id="14"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a:t>Rapid Response and TAA</a:t>
            </a:r>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Designed to Quickly Coordinate Services and Provide Immediate Aid to Companies and Their Affected Workers in Response to Layoffs and Plant Closings</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Works with Employers and Employee Representative(s) to Quickly Maximize Public and Private resources to Minimize Disruptions Associated with Job Loss</a:t>
            </a:r>
          </a:p>
        </p:txBody>
      </p:sp>
      <p:pic>
        <p:nvPicPr>
          <p:cNvPr id="13" name="Picture 2" descr="L:\01 - ETA Offices\OWI\DNPTTA\TA Unit\Webinar Materials\Graphics\DOL_Se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a:t>Rapid Response and TAA</a:t>
            </a:r>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Proactive</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Business-Focused</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Flexible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977" y="1600200"/>
            <a:ext cx="2746435" cy="4114800"/>
          </a:xfrm>
          <a:prstGeom prst="rect">
            <a:avLst/>
          </a:prstGeom>
        </p:spPr>
      </p:pic>
      <p:pic>
        <p:nvPicPr>
          <p:cNvPr id="9"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98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a:t>Rapid Response and TAA</a:t>
            </a:r>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a:p>
        </p:txBody>
      </p:sp>
      <p:sp>
        <p:nvSpPr>
          <p:cNvPr id="5" name="Footer Placeholder 4"/>
          <p:cNvSpPr>
            <a:spLocks noGrp="1"/>
          </p:cNvSpPr>
          <p:nvPr>
            <p:ph type="ftr" sz="quarter" idx="11"/>
          </p:nvPr>
        </p:nvSpPr>
        <p:spPr>
          <a:xfrm>
            <a:off x="3200400" y="6466102"/>
            <a:ext cx="2895600" cy="365125"/>
          </a:xfrm>
        </p:spPr>
        <p:txBody>
          <a:bodyPr/>
          <a:lstStyle/>
          <a:p>
            <a:r>
              <a:rPr lang="en-US" smtClean="0"/>
              <a:t>#</a:t>
            </a:r>
            <a:endParaRPr lang="en-US"/>
          </a:p>
        </p:txBody>
      </p:sp>
      <p:sp>
        <p:nvSpPr>
          <p:cNvPr id="11" name="TextBox 10"/>
          <p:cNvSpPr txBox="1"/>
          <p:nvPr/>
        </p:nvSpPr>
        <p:spPr>
          <a:xfrm>
            <a:off x="348049" y="1600200"/>
            <a:ext cx="822754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Rapid Response Teams Identify Layoffs through:</a:t>
            </a:r>
          </a:p>
          <a:p>
            <a:pPr marL="457200" indent="-457200">
              <a:buFont typeface="Arial" panose="020B0604020202020204" pitchFamily="34" charset="0"/>
              <a:buChar char="•"/>
            </a:pPr>
            <a:endParaRPr lang="en-US" sz="2800" dirty="0">
              <a:solidFill>
                <a:schemeClr val="tx2"/>
              </a:solidFill>
            </a:endParaRPr>
          </a:p>
          <a:p>
            <a:pPr marL="914400" lvl="1" indent="-457200">
              <a:buFont typeface="Arial" panose="020B0604020202020204" pitchFamily="34" charset="0"/>
              <a:buChar char="•"/>
            </a:pPr>
            <a:r>
              <a:rPr lang="en-US" sz="2800" dirty="0">
                <a:solidFill>
                  <a:schemeClr val="tx2"/>
                </a:solidFill>
              </a:rPr>
              <a:t>Worker Adjustment and Retraining (WARN) Act Notices (for large layoffs)</a:t>
            </a:r>
          </a:p>
          <a:p>
            <a:pPr marL="914400" lvl="1" indent="-457200">
              <a:buFont typeface="Arial" panose="020B0604020202020204" pitchFamily="34" charset="0"/>
              <a:buChar char="•"/>
            </a:pPr>
            <a:r>
              <a:rPr lang="en-US" sz="2800" dirty="0">
                <a:solidFill>
                  <a:schemeClr val="tx2"/>
                </a:solidFill>
              </a:rPr>
              <a:t>Public Announcements</a:t>
            </a:r>
          </a:p>
          <a:p>
            <a:pPr marL="914400" lvl="1" indent="-457200">
              <a:buFont typeface="Arial" panose="020B0604020202020204" pitchFamily="34" charset="0"/>
              <a:buChar char="•"/>
            </a:pPr>
            <a:r>
              <a:rPr lang="en-US" sz="2800" dirty="0">
                <a:solidFill>
                  <a:schemeClr val="tx2"/>
                </a:solidFill>
              </a:rPr>
              <a:t>Direct Contact from Stakeholders</a:t>
            </a:r>
          </a:p>
          <a:p>
            <a:pPr marL="914400" lvl="1" indent="-457200">
              <a:buFont typeface="Arial" panose="020B0604020202020204" pitchFamily="34" charset="0"/>
              <a:buChar char="•"/>
            </a:pPr>
            <a:r>
              <a:rPr lang="en-US" sz="2800" dirty="0">
                <a:solidFill>
                  <a:schemeClr val="tx2"/>
                </a:solidFill>
              </a:rPr>
              <a:t>TAA Petitions</a:t>
            </a:r>
          </a:p>
        </p:txBody>
      </p:sp>
      <p:pic>
        <p:nvPicPr>
          <p:cNvPr id="8"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678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723B91-CE10-4F20-890A-0852E2246859}"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3"/>
          <p:cNvSpPr>
            <a:spLocks noGrp="1"/>
          </p:cNvSpPr>
          <p:nvPr>
            <p:ph idx="1"/>
          </p:nvPr>
        </p:nvSpPr>
        <p:spPr>
          <a:xfrm>
            <a:off x="495300" y="2667000"/>
            <a:ext cx="8229600" cy="685800"/>
          </a:xfrm>
        </p:spPr>
        <p:txBody>
          <a:bodyPr>
            <a:noAutofit/>
          </a:bodyPr>
          <a:lstStyle/>
          <a:p>
            <a:pPr marL="0" indent="0" algn="ctr">
              <a:buNone/>
            </a:pPr>
            <a:r>
              <a:rPr lang="en-US" sz="4000" dirty="0"/>
              <a:t>RR Reporting Makes a Difference</a:t>
            </a:r>
          </a:p>
        </p:txBody>
      </p:sp>
      <p:pic>
        <p:nvPicPr>
          <p:cNvPr id="10" name="Picture 2" descr="L:\01 - ETA Offices\OWI\DNPTTA\TA Unit\Webinar Materials\Graphics\DOL_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1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en-US" dirty="0" smtClean="0"/>
              <a:t>RR Reporting Makes a Difference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a:p>
        </p:txBody>
      </p:sp>
      <p:sp>
        <p:nvSpPr>
          <p:cNvPr id="11" name="TextBox 10"/>
          <p:cNvSpPr txBox="1"/>
          <p:nvPr/>
        </p:nvSpPr>
        <p:spPr>
          <a:xfrm>
            <a:off x="348049" y="1600200"/>
            <a:ext cx="2776151"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Participants Receive Services More Quickly</a:t>
            </a:r>
          </a:p>
          <a:p>
            <a:pPr marL="457200" indent="-457200">
              <a:buFont typeface="Arial" panose="020B0604020202020204" pitchFamily="34" charset="0"/>
              <a:buChar char="•"/>
            </a:pPr>
            <a:endParaRPr lang="en-US" sz="2800" dirty="0">
              <a:solidFill>
                <a:schemeClr val="tx2"/>
              </a:solidFill>
            </a:endParaRPr>
          </a:p>
          <a:p>
            <a:pPr marL="457200" indent="-457200">
              <a:buFont typeface="Arial" panose="020B0604020202020204" pitchFamily="34" charset="0"/>
              <a:buChar char="•"/>
            </a:pPr>
            <a:r>
              <a:rPr lang="en-US" sz="2800" dirty="0">
                <a:solidFill>
                  <a:schemeClr val="tx2"/>
                </a:solidFill>
              </a:rPr>
              <a:t>Rapid Response Participants Have Better Outcomes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785" y="1768643"/>
            <a:ext cx="2378428" cy="424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68643"/>
            <a:ext cx="2590800" cy="427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L:\01 - ETA Offices\OWI\DNPTTA\TA Unit\Webinar Materials\Graphics\DOL_Se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042987" cy="104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748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931</Words>
  <Application>Microsoft Office PowerPoint</Application>
  <PresentationFormat>On-screen Show (4:3)</PresentationFormat>
  <Paragraphs>257</Paragraphs>
  <Slides>32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Tahoma</vt:lpstr>
      <vt:lpstr>Wingdings</vt:lpstr>
      <vt:lpstr>Networking trio design template</vt:lpstr>
      <vt:lpstr>Rapid Response Reporting for Trade Adjustment Assistance</vt:lpstr>
      <vt:lpstr>Presenters</vt:lpstr>
      <vt:lpstr>Agenda</vt:lpstr>
      <vt:lpstr>PowerPoint Presentation</vt:lpstr>
      <vt:lpstr>Rapid Response and TAA</vt:lpstr>
      <vt:lpstr>Rapid Response and TAA</vt:lpstr>
      <vt:lpstr>Rapid Response and TAA</vt:lpstr>
      <vt:lpstr>PowerPoint Presentation</vt:lpstr>
      <vt:lpstr>RR Reporting Makes a Difference</vt:lpstr>
      <vt:lpstr>RR Reporting Makes a Difference</vt:lpstr>
      <vt:lpstr>PowerPoint Presentation</vt:lpstr>
      <vt:lpstr>Reporting Rapid Response for TAA</vt:lpstr>
      <vt:lpstr>Reporting Rapid Response for TAA</vt:lpstr>
      <vt:lpstr>PowerPoint Presentation</vt:lpstr>
      <vt:lpstr>A History</vt:lpstr>
      <vt:lpstr>A History</vt:lpstr>
      <vt:lpstr>PowerPoint Presentation</vt:lpstr>
      <vt:lpstr>Current Status</vt:lpstr>
      <vt:lpstr>Current Status</vt:lpstr>
      <vt:lpstr>PowerPoint Presentation</vt:lpstr>
      <vt:lpstr>State Practice Examples</vt:lpstr>
      <vt:lpstr>State Practice Examples</vt:lpstr>
      <vt:lpstr>State Practice Examples</vt:lpstr>
      <vt:lpstr>State Practice Examples</vt:lpstr>
      <vt:lpstr>State Practice Examples</vt:lpstr>
      <vt:lpstr>State Practice Examples</vt:lpstr>
      <vt:lpstr>Rapid Response Reporting Key Points</vt:lpstr>
      <vt:lpstr>Questions?</vt:lpstr>
      <vt:lpstr>PowerPoint Presentation</vt:lpstr>
      <vt:lpstr>Resources</vt:lpstr>
      <vt:lpstr>Speakers’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2015-09-30T15:58:25Z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