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9" r:id="rId3"/>
    <p:sldId id="307" r:id="rId4"/>
    <p:sldId id="322" r:id="rId5"/>
    <p:sldId id="286" r:id="rId6"/>
    <p:sldId id="391" r:id="rId7"/>
    <p:sldId id="396" r:id="rId8"/>
    <p:sldId id="402" r:id="rId9"/>
    <p:sldId id="397" r:id="rId10"/>
    <p:sldId id="401" r:id="rId11"/>
    <p:sldId id="400" r:id="rId12"/>
    <p:sldId id="399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7" r:id="rId25"/>
    <p:sldId id="418" r:id="rId26"/>
    <p:sldId id="414" r:id="rId27"/>
    <p:sldId id="415" r:id="rId28"/>
    <p:sldId id="419" r:id="rId29"/>
    <p:sldId id="421" r:id="rId30"/>
    <p:sldId id="416" r:id="rId31"/>
    <p:sldId id="420" r:id="rId32"/>
    <p:sldId id="422" r:id="rId33"/>
    <p:sldId id="305" r:id="rId34"/>
    <p:sldId id="292" r:id="rId35"/>
    <p:sldId id="279" r:id="rId36"/>
    <p:sldId id="304" r:id="rId37"/>
    <p:sldId id="262" r:id="rId38"/>
  </p:sldIdLst>
  <p:sldSz cx="9144000" cy="6858000" type="screen4x3"/>
  <p:notesSz cx="7010400" cy="9296400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hor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74AD1"/>
    <a:srgbClr val="CCCC00"/>
    <a:srgbClr val="FFFF00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9" autoAdjust="0"/>
    <p:restoredTop sz="48833" autoAdjust="0"/>
  </p:normalViewPr>
  <p:slideViewPr>
    <p:cSldViewPr>
      <p:cViewPr>
        <p:scale>
          <a:sx n="55" d="100"/>
          <a:sy n="55" d="100"/>
        </p:scale>
        <p:origin x="-160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2-11T07:27:55.658" idx="1">
    <p:pos x="10" y="10"/>
    <p:text>Change the date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ED9B783-379C-452E-A69C-63D70B0173E4}" type="datetimeFigureOut">
              <a:rPr lang="en-US"/>
              <a:pPr>
                <a:defRPr/>
              </a:pPr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A94E58E-2DD4-4EEA-99A7-115A1E008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66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1E3487-B76C-4568-9CA2-70B7C34995C4}" type="datetimeFigureOut">
              <a:rPr lang="en-US"/>
              <a:pPr>
                <a:defRPr/>
              </a:pPr>
              <a:t>2/25/2015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9F0BEA-92EF-4B45-9121-0DF707C5B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15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6CD56CB-4A3A-475E-832D-064032B5242A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5813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9F0BEA-92EF-4B45-9121-0DF707C5B30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84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9F0BEA-92EF-4B45-9121-0DF707C5B30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83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9F0BEA-92EF-4B45-9121-0DF707C5B30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92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9F0BEA-92EF-4B45-9121-0DF707C5B30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54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9F0BEA-92EF-4B45-9121-0DF707C5B30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85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9F0BEA-92EF-4B45-9121-0DF707C5B30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97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9F0BEA-92EF-4B45-9121-0DF707C5B30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867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9F0BEA-92EF-4B45-9121-0DF707C5B30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02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9F0BEA-92EF-4B45-9121-0DF707C5B30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77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9F0BEA-92EF-4B45-9121-0DF707C5B30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96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AAD1846-29B2-438B-9315-C16384A367F7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6592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9F0BEA-92EF-4B45-9121-0DF707C5B30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568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9F0BEA-92EF-4B45-9121-0DF707C5B30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74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9F0BEA-92EF-4B45-9121-0DF707C5B30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13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9F0BEA-92EF-4B45-9121-0DF707C5B30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125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55423A-000A-4021-83D4-556B2E24CB44}" type="slidenum">
              <a:rPr lang="en-US" altLang="en-US"/>
              <a:pPr algn="r" eaLnBrk="1" hangingPunct="1">
                <a:spcBef>
                  <a:spcPct val="0"/>
                </a:spcBef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17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625" indent="-174625" eaLnBrk="1" hangingPunct="1">
              <a:lnSpc>
                <a:spcPct val="80000"/>
              </a:lnSpc>
              <a:spcBef>
                <a:spcPct val="0"/>
              </a:spcBef>
            </a:pPr>
            <a:endParaRPr lang="en-US" altLang="en-US" b="1" u="sng" dirty="0" smtClean="0">
              <a:latin typeface="Arial" pitchFamily="34" charset="0"/>
            </a:endParaRPr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6A0FD1B-F663-4BA4-84A1-C75F34D24973}" type="slidenum">
              <a:rPr lang="en-US" altLang="en-US"/>
              <a:pPr algn="r" eaLnBrk="1" hangingPunct="1">
                <a:spcBef>
                  <a:spcPct val="0"/>
                </a:spcBef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8391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ED9A0D6-0501-447A-B9B5-D28A99B45C45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738549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DE64A1F-3483-45EA-89E1-A3F92C50933A}" type="slidenum">
              <a:rPr lang="en-US" altLang="en-US"/>
              <a:pPr algn="r" eaLnBrk="1" hangingPunct="1">
                <a:spcBef>
                  <a:spcPct val="0"/>
                </a:spcBef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555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175">
              <a:spcBef>
                <a:spcPct val="0"/>
              </a:spcBef>
            </a:pPr>
            <a:endParaRPr lang="en-US" altLang="en-US" sz="2000" dirty="0" smtClean="0">
              <a:latin typeface="Arial" pitchFamily="34" charset="0"/>
            </a:endParaRPr>
          </a:p>
        </p:txBody>
      </p:sp>
      <p:sp>
        <p:nvSpPr>
          <p:cNvPr id="51204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8408A3-2731-4AA7-95E1-F6B635ECA314}" type="slidenum">
              <a:rPr lang="en-US" altLang="en-US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160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9F0BEA-92EF-4B45-9121-0DF707C5B3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9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9F0BEA-92EF-4B45-9121-0DF707C5B30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36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9F0BEA-92EF-4B45-9121-0DF707C5B30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33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9F0BEA-92EF-4B45-9121-0DF707C5B30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10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9F0BEA-92EF-4B45-9121-0DF707C5B30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03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9F0BEA-92EF-4B45-9121-0DF707C5B30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49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iddle BG"/>
          <p:cNvSpPr/>
          <p:nvPr/>
        </p:nvSpPr>
        <p:spPr>
          <a:xfrm>
            <a:off x="0" y="2667000"/>
            <a:ext cx="9144000" cy="24193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Back"/>
          <p:cNvSpPr/>
          <p:nvPr/>
        </p:nvSpPr>
        <p:spPr>
          <a:xfrm>
            <a:off x="4176713" y="4546600"/>
            <a:ext cx="4953000" cy="1828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419600"/>
            <a:ext cx="18653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"/>
          <p:cNvSpPr txBox="1">
            <a:spLocks noChangeArrowheads="1"/>
          </p:cNvSpPr>
          <p:nvPr userDrawn="1"/>
        </p:nvSpPr>
        <p:spPr bwMode="auto">
          <a:xfrm>
            <a:off x="381000" y="860425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b="1" smtClean="0">
                <a:solidFill>
                  <a:schemeClr val="bg1"/>
                </a:solidFill>
                <a:latin typeface="Calibri" pitchFamily="34" charset="0"/>
              </a:rPr>
              <a:t>Welcome to Workforce</a:t>
            </a:r>
            <a:r>
              <a:rPr lang="en-US" altLang="en-US" sz="2000" b="1" baseline="30000" smtClean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en-US" altLang="en-US" sz="2000" b="1" smtClean="0">
                <a:solidFill>
                  <a:schemeClr val="bg1"/>
                </a:solidFill>
                <a:latin typeface="Calibri" pitchFamily="34" charset="0"/>
              </a:rPr>
              <a:t> One</a:t>
            </a:r>
          </a:p>
        </p:txBody>
      </p:sp>
      <p:grpSp>
        <p:nvGrpSpPr>
          <p:cNvPr id="10" name="Header"/>
          <p:cNvGrpSpPr>
            <a:grpSpLocks/>
          </p:cNvGrpSpPr>
          <p:nvPr/>
        </p:nvGrpSpPr>
        <p:grpSpPr bwMode="auto">
          <a:xfrm>
            <a:off x="3175" y="-152400"/>
            <a:ext cx="9144000" cy="2819400"/>
            <a:chOff x="0" y="0"/>
            <a:chExt cx="9144000" cy="2819400"/>
          </a:xfrm>
        </p:grpSpPr>
        <p:sp>
          <p:nvSpPr>
            <p:cNvPr id="11" name="Rectangle 8"/>
            <p:cNvSpPr/>
            <p:nvPr userDrawn="1"/>
          </p:nvSpPr>
          <p:spPr>
            <a:xfrm>
              <a:off x="0" y="0"/>
              <a:ext cx="9144000" cy="2667000"/>
            </a:xfrm>
            <a:prstGeom prst="rect">
              <a:avLst/>
            </a:prstGeom>
            <a:solidFill>
              <a:schemeClr val="accent1">
                <a:lumMod val="7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9"/>
            <p:cNvSpPr/>
            <p:nvPr userDrawn="1"/>
          </p:nvSpPr>
          <p:spPr>
            <a:xfrm>
              <a:off x="0" y="2667000"/>
              <a:ext cx="91440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6"/>
          <p:cNvGrpSpPr>
            <a:grpSpLocks/>
          </p:cNvGrpSpPr>
          <p:nvPr userDrawn="1"/>
        </p:nvGrpSpPr>
        <p:grpSpPr bwMode="auto">
          <a:xfrm>
            <a:off x="2133600" y="4572000"/>
            <a:ext cx="2209800" cy="482600"/>
            <a:chOff x="2133600" y="4572000"/>
            <a:chExt cx="2209800" cy="483392"/>
          </a:xfrm>
        </p:grpSpPr>
        <p:pic>
          <p:nvPicPr>
            <p:cNvPr id="14" name="Picture 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4572000"/>
              <a:ext cx="483392" cy="483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3"/>
            <p:cNvSpPr txBox="1"/>
            <p:nvPr userDrawn="1"/>
          </p:nvSpPr>
          <p:spPr>
            <a:xfrm>
              <a:off x="2590800" y="4572000"/>
              <a:ext cx="1752600" cy="4770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i="1" kern="800" dirty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U.S. Department of Labor</a:t>
              </a:r>
            </a:p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i="1" kern="800" dirty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Employment and Training Administration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869408"/>
            <a:ext cx="8458200" cy="1676400"/>
          </a:xfrm>
          <a:prstGeom prst="rect">
            <a:avLst/>
          </a:prstGeom>
        </p:spPr>
        <p:txBody>
          <a:bodyPr>
            <a:normAutofit/>
            <a:scene3d>
              <a:camera prst="perspectiveAbove"/>
              <a:lightRig rig="threePt" dir="t"/>
            </a:scene3d>
          </a:bodyPr>
          <a:lstStyle>
            <a:lvl1pPr>
              <a:defRPr sz="3200" b="1" cap="none" spc="0" baseline="0">
                <a:ln w="17780" cmpd="sng">
                  <a:noFill/>
                  <a:prstDash val="solid"/>
                  <a:miter lim="800000"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4876800"/>
            <a:ext cx="4343400" cy="1143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EE5BFF5-51C6-4B47-8D34-413B94A20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97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800" baseline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Webinar Title Here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0D61B-10ED-4F77-A2AB-3452CEAEF1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28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Webinar Title Here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E46A0-7E1D-4B58-813D-F7E1A896B7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229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cap="none" spc="0" baseline="0" dirty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Webinar Title Here</a:t>
            </a:r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#</a:t>
            </a:r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FE35-195C-411A-B415-F87ADC293C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6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Webinar Title Here</a:t>
            </a:r>
          </a:p>
        </p:txBody>
      </p:sp>
      <p:sp>
        <p:nvSpPr>
          <p:cNvPr id="4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#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F606F-B90E-4743-A900-280F11860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38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Webinar Title Here</a:t>
            </a:r>
          </a:p>
        </p:txBody>
      </p:sp>
      <p:sp>
        <p:nvSpPr>
          <p:cNvPr id="3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#</a:t>
            </a:r>
          </a:p>
        </p:txBody>
      </p:sp>
      <p:sp>
        <p:nvSpPr>
          <p:cNvPr id="4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F1202-0F25-4112-A911-04ECC8A677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5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Webinar Title Here</a:t>
            </a:r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#</a:t>
            </a:r>
          </a:p>
        </p:txBody>
      </p:sp>
      <p:sp>
        <p:nvSpPr>
          <p:cNvPr id="7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B9B7B-DFCC-4419-B904-704CEFBEE1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97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Webinar Title Here</a:t>
            </a:r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#</a:t>
            </a:r>
          </a:p>
        </p:txBody>
      </p:sp>
      <p:sp>
        <p:nvSpPr>
          <p:cNvPr id="7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65B13-562C-48C6-AF89-9EE0D56D4B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15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BG Accent 1"/>
          <p:cNvSpPr/>
          <p:nvPr/>
        </p:nvSpPr>
        <p:spPr>
          <a:xfrm>
            <a:off x="-9525" y="0"/>
            <a:ext cx="9153525" cy="1096963"/>
          </a:xfrm>
          <a:prstGeom prst="rect">
            <a:avLst/>
          </a:prstGeom>
          <a:solidFill>
            <a:srgbClr val="37609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457200" y="1600200"/>
            <a:ext cx="792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Webinar Title Here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2BD5696-8650-4088-82CC-2C6DE142A9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9842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ts val="600"/>
        </a:spcBef>
        <a:spcAft>
          <a:spcPts val="600"/>
        </a:spcAft>
        <a:buFont typeface="Arial" pitchFamily="34" charset="0"/>
        <a:buChar char="–"/>
        <a:defRPr sz="2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ts val="60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ts val="600"/>
        </a:spcAft>
        <a:buFont typeface="Arial" pitchFamily="34" charset="0"/>
        <a:buChar char="–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ts val="600"/>
        </a:spcAft>
        <a:buFont typeface="Arial" pitchFamily="34" charset="0"/>
        <a:buChar char="»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severywhere.com/file_uploads/cc951be7436951cb1200e0eb765c1d8d_CS3_ISD_MET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freetaxes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freetaxes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ffiliate.myfreetaxes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rs.treasury.gov/freetaxprep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affiliate.myfreetaxes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jrobinson@ndi-inc.or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leconomicimpact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leconomicimpact.org/REI-Network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4191000" y="4572000"/>
            <a:ext cx="4953000" cy="1752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en-US" sz="2000" dirty="0" smtClean="0"/>
              <a:t>Webinar Date:  January 20,  2015</a:t>
            </a:r>
          </a:p>
          <a:p>
            <a:pPr algn="l" eaLnBrk="1" hangingPunct="1">
              <a:lnSpc>
                <a:spcPct val="80000"/>
              </a:lnSpc>
              <a:spcBef>
                <a:spcPts val="300"/>
              </a:spcBef>
            </a:pPr>
            <a:r>
              <a:rPr lang="en-US" altLang="en-US" sz="1900" i="1" dirty="0" smtClean="0"/>
              <a:t>Presented by: </a:t>
            </a:r>
          </a:p>
          <a:p>
            <a:pPr algn="l" eaLnBrk="1" hangingPunct="1">
              <a:lnSpc>
                <a:spcPct val="80000"/>
              </a:lnSpc>
              <a:spcBef>
                <a:spcPts val="300"/>
              </a:spcBef>
            </a:pPr>
            <a:r>
              <a:rPr lang="en-US" altLang="en-US" sz="1900" i="1" dirty="0" smtClean="0"/>
              <a:t>Jamie Robinson</a:t>
            </a:r>
          </a:p>
          <a:p>
            <a:pPr algn="l" eaLnBrk="1" hangingPunct="1">
              <a:lnSpc>
                <a:spcPct val="80000"/>
              </a:lnSpc>
              <a:spcAft>
                <a:spcPct val="0"/>
              </a:spcAft>
            </a:pPr>
            <a:r>
              <a:rPr lang="en-US" altLang="en-US" sz="1800" dirty="0" smtClean="0"/>
              <a:t>Manager, Financial Empowerment and Workforce, National Disability Institute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0" y="300234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Greater Financial Health &amp; Improved Employment Outcomes: A Growing Partnership between the Disability Employment Initiative, American Job  Centers &amp; MyFreeTaxes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Initiatives Intersect:</a:t>
            </a:r>
            <a:br>
              <a:rPr lang="en-US" dirty="0" smtClean="0"/>
            </a:br>
            <a:r>
              <a:rPr lang="en-US" dirty="0" smtClean="0"/>
              <a:t>Employment &amp; Taxes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5029200"/>
          </a:xfrm>
        </p:spPr>
        <p:txBody>
          <a:bodyPr/>
          <a:lstStyle/>
          <a:p>
            <a:pPr marL="0" indent="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4F81BD"/>
              </a:buClr>
              <a:buNone/>
            </a:pPr>
            <a:r>
              <a:rPr lang="en-US" sz="2400" b="1" dirty="0" smtClean="0">
                <a:solidFill>
                  <a:schemeClr val="tx1"/>
                </a:solidFill>
                <a:ea typeface="MS PGothic" pitchFamily="34" charset="-128"/>
              </a:rPr>
              <a:t>Employment</a:t>
            </a:r>
          </a:p>
          <a:p>
            <a:pPr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4F81BD"/>
              </a:buClr>
            </a:pP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</a:rPr>
              <a:t>NDI is national </a:t>
            </a:r>
            <a:r>
              <a:rPr lang="en-US" sz="2400" dirty="0">
                <a:solidFill>
                  <a:schemeClr val="tx1"/>
                </a:solidFill>
                <a:ea typeface="MS PGothic" pitchFamily="34" charset="-128"/>
              </a:rPr>
              <a:t>technical assistance provider for  US 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</a:rPr>
              <a:t>DOL disability </a:t>
            </a:r>
            <a:r>
              <a:rPr lang="en-US" sz="2400" dirty="0">
                <a:solidFill>
                  <a:schemeClr val="tx1"/>
                </a:solidFill>
                <a:ea typeface="MS PGothic" pitchFamily="34" charset="-128"/>
              </a:rPr>
              <a:t>employment 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</a:rPr>
              <a:t>initiatives for over </a:t>
            </a:r>
            <a:r>
              <a:rPr lang="en-US" sz="2400" dirty="0">
                <a:solidFill>
                  <a:schemeClr val="tx1"/>
                </a:solidFill>
                <a:ea typeface="MS PGothic" pitchFamily="34" charset="-128"/>
              </a:rPr>
              <a:t>10 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</a:rPr>
              <a:t>years</a:t>
            </a:r>
            <a:endParaRPr lang="en-US" sz="800" dirty="0">
              <a:solidFill>
                <a:schemeClr val="tx1"/>
              </a:solidFill>
              <a:ea typeface="MS PGothic" pitchFamily="34" charset="-128"/>
            </a:endParaRPr>
          </a:p>
          <a:p>
            <a:pPr lvl="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4F81BD"/>
              </a:buClr>
            </a:pP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</a:rPr>
              <a:t>DOL’s DEI first </a:t>
            </a:r>
            <a:r>
              <a:rPr lang="en-US" sz="2400" dirty="0">
                <a:solidFill>
                  <a:schemeClr val="tx1"/>
                </a:solidFill>
                <a:ea typeface="MS PGothic" pitchFamily="34" charset="-128"/>
              </a:rPr>
              <a:t>to incorporate </a:t>
            </a:r>
            <a:r>
              <a:rPr lang="en-US" sz="2400" b="1" i="1" dirty="0">
                <a:solidFill>
                  <a:schemeClr val="tx1"/>
                </a:solidFill>
                <a:ea typeface="MS PGothic" pitchFamily="34" charset="-128"/>
              </a:rPr>
              <a:t>asset development 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</a:rPr>
              <a:t>to </a:t>
            </a:r>
            <a:r>
              <a:rPr lang="en-US" sz="2400" dirty="0">
                <a:solidFill>
                  <a:schemeClr val="tx1"/>
                </a:solidFill>
                <a:ea typeface="MS PGothic" pitchFamily="34" charset="-128"/>
              </a:rPr>
              <a:t>enhance economic 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</a:rPr>
              <a:t>stability </a:t>
            </a:r>
            <a:r>
              <a:rPr lang="en-US" sz="2400" dirty="0">
                <a:solidFill>
                  <a:schemeClr val="tx1"/>
                </a:solidFill>
                <a:ea typeface="MS PGothic" pitchFamily="34" charset="-128"/>
              </a:rPr>
              <a:t>of individuals with 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</a:rPr>
              <a:t>disabilities</a:t>
            </a:r>
          </a:p>
          <a:p>
            <a:pPr marL="0" lvl="0" indent="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4F81BD"/>
              </a:buClr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Helvetica"/>
              </a:rPr>
              <a:t>Taxes</a:t>
            </a:r>
          </a:p>
          <a:p>
            <a:pPr lvl="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4F81BD"/>
              </a:buClr>
            </a:pPr>
            <a:r>
              <a:rPr lang="en-US" sz="2400" dirty="0" smtClean="0">
                <a:solidFill>
                  <a:srgbClr val="000000"/>
                </a:solidFill>
              </a:rPr>
              <a:t>2005 to 2012 - REI builds more disability-inclusive </a:t>
            </a:r>
            <a:r>
              <a:rPr lang="en-US" sz="2400" dirty="0">
                <a:solidFill>
                  <a:srgbClr val="000000"/>
                </a:solidFill>
              </a:rPr>
              <a:t>free tax coalitions across </a:t>
            </a:r>
            <a:r>
              <a:rPr lang="en-US" sz="2400" dirty="0" smtClean="0">
                <a:solidFill>
                  <a:srgbClr val="000000"/>
                </a:solidFill>
              </a:rPr>
              <a:t>country</a:t>
            </a:r>
          </a:p>
          <a:p>
            <a:pPr lvl="1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4F81BD"/>
              </a:buClr>
            </a:pPr>
            <a:r>
              <a:rPr lang="en-US" sz="2000" dirty="0" smtClean="0">
                <a:solidFill>
                  <a:srgbClr val="000000"/>
                </a:solidFill>
              </a:rPr>
              <a:t>5,316% increase </a:t>
            </a:r>
            <a:r>
              <a:rPr lang="en-US" sz="2000" dirty="0">
                <a:solidFill>
                  <a:srgbClr val="000000"/>
                </a:solidFill>
              </a:rPr>
              <a:t>in number of persons with disabilities filing taxes 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>
                <a:solidFill>
                  <a:srgbClr val="000000"/>
                </a:solidFill>
              </a:rPr>
              <a:t>7,600 </a:t>
            </a:r>
            <a:r>
              <a:rPr lang="en-US" sz="2000" dirty="0" smtClean="0">
                <a:solidFill>
                  <a:srgbClr val="000000"/>
                </a:solidFill>
              </a:rPr>
              <a:t>to 411,000 </a:t>
            </a:r>
            <a:r>
              <a:rPr lang="en-US" sz="2000" dirty="0" err="1" smtClean="0">
                <a:solidFill>
                  <a:srgbClr val="000000"/>
                </a:solidFill>
              </a:rPr>
              <a:t>pwd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</a:p>
          <a:p>
            <a:pPr lvl="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4F81BD"/>
              </a:buClr>
            </a:pPr>
            <a:r>
              <a:rPr lang="en-US" sz="2400" dirty="0" smtClean="0">
                <a:solidFill>
                  <a:srgbClr val="000000"/>
                </a:solidFill>
                <a:ea typeface="MS PGothic" pitchFamily="34" charset="-128"/>
              </a:rPr>
              <a:t>2009 to 2014 - NDI joins MyFreeTaxes Partnership, increases filers with disabilities 6% to 13% (online 19%)</a:t>
            </a:r>
            <a:endParaRPr lang="en-US" sz="2400" dirty="0">
              <a:solidFill>
                <a:schemeClr val="tx1"/>
              </a:solidFill>
              <a:ea typeface="MS PGothic" pitchFamily="34" charset="-128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0D61B-10ED-4F77-A2AB-3452CEAEF11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3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POLL</a:t>
            </a:r>
            <a:endParaRPr lang="en-US" dirty="0"/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#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975586C-5E4D-4188-A7DD-CB06ADC9D385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217583" y="1409637"/>
            <a:ext cx="8686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/>
              <a:t>1. How many DEI projects, AJCs, and/or workforce partners on the webinar today are familiar with any free tax preparation options in your community?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2. Of those who are familiar with free tax preparation resources in your region, how many of you partner with your tax site or coalition in some way?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3. Finally, of those who are currently partnering with free tax preparation, how many AJCs are integrating free tax resources within your regular core, intensive and/or WIA services?</a:t>
            </a:r>
          </a:p>
          <a:p>
            <a:pPr lvl="1"/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93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 smtClean="0"/>
              <a:t>Why </a:t>
            </a:r>
            <a:r>
              <a:rPr lang="en-US" sz="3600" dirty="0"/>
              <a:t>Integrate Free Tax Preparation in the Workforce System?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0D61B-10ED-4F77-A2AB-3452CEAEF11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18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</a:t>
            </a:r>
            <a:r>
              <a:rPr lang="en-US" dirty="0" smtClean="0"/>
              <a:t>accesses the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Workforce Development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678363"/>
          </a:xfrm>
        </p:spPr>
        <p:txBody>
          <a:bodyPr/>
          <a:lstStyle/>
          <a:p>
            <a:pPr lvl="0" indent="-2286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4F81BD"/>
              </a:buClr>
            </a:pP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Over 20 million individuals tap into key federal programs and resources of </a:t>
            </a: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public workforce </a:t>
            </a: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system that help them find jobs and identify training </a:t>
            </a: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programs</a:t>
            </a:r>
          </a:p>
          <a:p>
            <a:pPr lvl="0" indent="-2286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4F81BD"/>
              </a:buClr>
            </a:pPr>
            <a:endParaRPr lang="en-US" sz="800" dirty="0">
              <a:solidFill>
                <a:prstClr val="black"/>
              </a:solidFill>
              <a:ea typeface="MS PGothic" pitchFamily="34" charset="-128"/>
            </a:endParaRPr>
          </a:p>
          <a:p>
            <a:pPr lvl="0" indent="-2286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4F81BD"/>
              </a:buClr>
            </a:pP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Customer-base is diverse, many of whom are unemployed or remain within low-to moderate income once </a:t>
            </a: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employed</a:t>
            </a:r>
          </a:p>
          <a:p>
            <a:pPr lvl="0" indent="-2286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4F81BD"/>
              </a:buClr>
            </a:pPr>
            <a:endParaRPr lang="en-US" sz="800" dirty="0">
              <a:solidFill>
                <a:prstClr val="black"/>
              </a:solidFill>
              <a:ea typeface="MS PGothic" pitchFamily="34" charset="-128"/>
            </a:endParaRPr>
          </a:p>
          <a:p>
            <a:pPr lvl="0" indent="-2286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4F81BD"/>
              </a:buClr>
            </a:pP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Co-located partners target </a:t>
            </a: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underserved/underemployed</a:t>
            </a:r>
          </a:p>
          <a:p>
            <a:pPr lvl="0" indent="-2286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4F81BD"/>
              </a:buClr>
            </a:pPr>
            <a:endParaRPr lang="en-US" sz="800" dirty="0">
              <a:solidFill>
                <a:prstClr val="black"/>
              </a:solidFill>
              <a:ea typeface="MS PGothic" pitchFamily="34" charset="-128"/>
            </a:endParaRPr>
          </a:p>
          <a:p>
            <a:pPr lvl="0" indent="-2286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4F81BD"/>
              </a:buClr>
            </a:pP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More </a:t>
            </a: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individuals </a:t>
            </a: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with disabilities are accessing </a:t>
            </a: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AJCs due </a:t>
            </a: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to disability-employment </a:t>
            </a: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initiatives like DPN and DEI that enhance access and opportunities</a:t>
            </a:r>
          </a:p>
          <a:p>
            <a:pPr lvl="0" indent="-2286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4F81BD"/>
              </a:buClr>
            </a:pPr>
            <a:endParaRPr lang="en-US" sz="2400" dirty="0">
              <a:solidFill>
                <a:prstClr val="black"/>
              </a:solidFill>
              <a:ea typeface="MS PGothic" pitchFamily="34" charset="-128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0D61B-10ED-4F77-A2AB-3452CEAEF11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7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Providing Free </a:t>
            </a:r>
            <a:r>
              <a:rPr lang="en-US" dirty="0"/>
              <a:t>Tax Filing </a:t>
            </a:r>
            <a:r>
              <a:rPr lang="en-US" dirty="0" smtClean="0"/>
              <a:t>to </a:t>
            </a:r>
            <a:r>
              <a:rPr lang="en-US" dirty="0"/>
              <a:t>Employees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4678363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Boosts </a:t>
            </a:r>
            <a:r>
              <a:rPr lang="en-US" sz="2400" dirty="0">
                <a:solidFill>
                  <a:schemeClr val="tx1"/>
                </a:solidFill>
              </a:rPr>
              <a:t>employee benefits and </a:t>
            </a:r>
            <a:r>
              <a:rPr lang="en-US" sz="2400" dirty="0" smtClean="0">
                <a:solidFill>
                  <a:schemeClr val="tx1"/>
                </a:solidFill>
              </a:rPr>
              <a:t>business bottom line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Builds </a:t>
            </a:r>
            <a:r>
              <a:rPr lang="en-US" sz="2400" dirty="0">
                <a:solidFill>
                  <a:schemeClr val="tx1"/>
                </a:solidFill>
              </a:rPr>
              <a:t>employee confidence and </a:t>
            </a:r>
            <a:r>
              <a:rPr lang="en-US" sz="2400" dirty="0" smtClean="0">
                <a:solidFill>
                  <a:schemeClr val="tx1"/>
                </a:solidFill>
              </a:rPr>
              <a:t>retention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Supports </a:t>
            </a:r>
            <a:r>
              <a:rPr lang="en-US" sz="2400" dirty="0">
                <a:solidFill>
                  <a:schemeClr val="tx1"/>
                </a:solidFill>
              </a:rPr>
              <a:t>positive company morale</a:t>
            </a:r>
          </a:p>
          <a:p>
            <a:r>
              <a:rPr lang="en-US" sz="2400" dirty="0">
                <a:solidFill>
                  <a:schemeClr val="tx1"/>
                </a:solidFill>
              </a:rPr>
              <a:t>Provides no-cost incentive for your </a:t>
            </a:r>
            <a:r>
              <a:rPr lang="en-US" sz="2400" dirty="0" smtClean="0">
                <a:solidFill>
                  <a:schemeClr val="tx1"/>
                </a:solidFill>
              </a:rPr>
              <a:t>workforce</a:t>
            </a:r>
          </a:p>
          <a:p>
            <a:r>
              <a:rPr lang="en-US" sz="2400" dirty="0">
                <a:solidFill>
                  <a:schemeClr val="tx1"/>
                </a:solidFill>
              </a:rPr>
              <a:t>MyFreeTaxes Tax filing software provided by H&amp;R Block® utilizing Secure Transmission Control Protocol, the highest industry standards to safeguard taxpayer information.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Helps employees </a:t>
            </a:r>
            <a:r>
              <a:rPr lang="en-US" sz="2400" dirty="0">
                <a:solidFill>
                  <a:schemeClr val="tx1"/>
                </a:solidFill>
              </a:rPr>
              <a:t>keep more hard earned </a:t>
            </a:r>
            <a:r>
              <a:rPr lang="en-US" sz="2400" dirty="0" smtClean="0">
                <a:solidFill>
                  <a:schemeClr val="tx1"/>
                </a:solidFill>
              </a:rPr>
              <a:t>money </a:t>
            </a:r>
            <a:r>
              <a:rPr lang="en-US" sz="2400" dirty="0">
                <a:solidFill>
                  <a:schemeClr val="tx1"/>
                </a:solidFill>
              </a:rPr>
              <a:t>in their pockets!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s-E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0D61B-10ED-4F77-A2AB-3452CEAEF11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0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MET Center: </a:t>
            </a:r>
            <a:br>
              <a:rPr lang="en-US" dirty="0" smtClean="0"/>
            </a:br>
            <a:r>
              <a:rPr lang="en-US" dirty="0" smtClean="0"/>
              <a:t>Stimulating Economic Self-Sufficiency in St. Louis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458200" cy="4525963"/>
          </a:xfrm>
        </p:spPr>
        <p:txBody>
          <a:bodyPr/>
          <a:lstStyle/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The MET Center is a strategic partnership created to stimulate the economic self-sufficiency of individuals living in low-income communities of the St. Louis </a:t>
            </a: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Region </a:t>
            </a:r>
            <a:endParaRPr lang="en-US" sz="2400" dirty="0">
              <a:solidFill>
                <a:prstClr val="black"/>
              </a:solidFill>
              <a:ea typeface="MS PGothic" pitchFamily="34" charset="-128"/>
            </a:endParaRP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endParaRPr lang="en-US" sz="800" dirty="0">
              <a:solidFill>
                <a:prstClr val="black"/>
              </a:solidFill>
              <a:ea typeface="MS PGothic" pitchFamily="34" charset="-128"/>
            </a:endParaRP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The Center seeks to accomplish this mission by delivering focused, comprehensive, and accessible job training, placement, assessment, career development services and transportations </a:t>
            </a: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services</a:t>
            </a:r>
            <a:endParaRPr lang="en-US" sz="2400" dirty="0">
              <a:solidFill>
                <a:prstClr val="black"/>
              </a:solidFill>
              <a:ea typeface="MS PGothic" pitchFamily="34" charset="-128"/>
            </a:endParaRP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endParaRPr lang="en-US" sz="800" dirty="0">
              <a:solidFill>
                <a:prstClr val="black"/>
              </a:solidFill>
              <a:ea typeface="MS PGothic" pitchFamily="34" charset="-128"/>
            </a:endParaRP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Incorporates financial literacy, on-site tax prep and asset development throughout customer </a:t>
            </a: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flow</a:t>
            </a:r>
            <a:endParaRPr lang="en-US" sz="2400" dirty="0">
              <a:solidFill>
                <a:prstClr val="black"/>
              </a:solidFill>
              <a:ea typeface="MS PGothic" pitchFamily="34" charset="-128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0D61B-10ED-4F77-A2AB-3452CEAEF11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5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MET Center – Supportive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924800" cy="4876800"/>
          </a:xfrm>
        </p:spPr>
        <p:txBody>
          <a:bodyPr/>
          <a:lstStyle/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ea typeface="MS PGothic" pitchFamily="34" charset="-128"/>
              </a:rPr>
              <a:t>Financial Education &amp; Asset Building Services</a:t>
            </a: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ea typeface="MS PGothic" pitchFamily="34" charset="-128"/>
              </a:rPr>
              <a:t>Home Buyers Education &amp; Investment Services</a:t>
            </a: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ea typeface="MS PGothic" pitchFamily="34" charset="-128"/>
              </a:rPr>
              <a:t>Tax Services Vita Site</a:t>
            </a: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Transportation Services</a:t>
            </a: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Health and Wellness Education </a:t>
            </a: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MET </a:t>
            </a: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Mobility </a:t>
            </a: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Center</a:t>
            </a: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Dr</a:t>
            </a: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. J’s Family Weight </a:t>
            </a: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Loss</a:t>
            </a: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Healthy </a:t>
            </a: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Relationship Education/Responsible </a:t>
            </a: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Fatherhood</a:t>
            </a: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Individual </a:t>
            </a: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and Group Counseling </a:t>
            </a: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Services</a:t>
            </a: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Teen </a:t>
            </a: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Pregnancy Prevention Program </a:t>
            </a: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0D61B-10ED-4F77-A2AB-3452CEAEF11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2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MET Center – Flow of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Studies show </a:t>
            </a: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that bundling and sequencing of work readiness training, financial literacy, tax preparation, and asset building</a:t>
            </a: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:</a:t>
            </a: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endParaRPr lang="en-US" sz="800" dirty="0">
              <a:solidFill>
                <a:prstClr val="black"/>
              </a:solidFill>
              <a:ea typeface="MS PGothic" pitchFamily="34" charset="-128"/>
            </a:endParaRPr>
          </a:p>
          <a:p>
            <a:pPr lvl="1" defTabSz="457200" eaLnBrk="1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"/>
            </a:pPr>
            <a:r>
              <a:rPr lang="en-US" sz="2400" dirty="0">
                <a:solidFill>
                  <a:schemeClr val="tx1"/>
                </a:solidFill>
                <a:ea typeface="MS PGothic" pitchFamily="34" charset="-128"/>
              </a:rPr>
              <a:t>Leads to Long-Term Engagement</a:t>
            </a:r>
          </a:p>
          <a:p>
            <a:pPr lvl="1" defTabSz="457200" eaLnBrk="1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"/>
            </a:pPr>
            <a:r>
              <a:rPr lang="en-US" sz="2400" dirty="0">
                <a:solidFill>
                  <a:schemeClr val="tx1"/>
                </a:solidFill>
                <a:ea typeface="MS PGothic" pitchFamily="34" charset="-128"/>
              </a:rPr>
              <a:t>Effectiveness of Services</a:t>
            </a:r>
          </a:p>
          <a:p>
            <a:pPr lvl="1" defTabSz="457200" eaLnBrk="1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"/>
            </a:pPr>
            <a:r>
              <a:rPr lang="en-US" sz="2400" dirty="0">
                <a:solidFill>
                  <a:schemeClr val="tx1"/>
                </a:solidFill>
                <a:ea typeface="MS PGothic" pitchFamily="34" charset="-128"/>
              </a:rPr>
              <a:t>Optimize Customers’ Utilization of Services</a:t>
            </a:r>
          </a:p>
          <a:p>
            <a:pPr lvl="1" defTabSz="457200" eaLnBrk="1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"/>
            </a:pPr>
            <a:r>
              <a:rPr lang="en-US" sz="2400" dirty="0">
                <a:solidFill>
                  <a:schemeClr val="tx1"/>
                </a:solidFill>
                <a:ea typeface="MS PGothic" pitchFamily="34" charset="-128"/>
              </a:rPr>
              <a:t>Increase in Customer Retention </a:t>
            </a:r>
          </a:p>
          <a:p>
            <a:pPr lvl="1" defTabSz="457200" eaLnBrk="1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"/>
            </a:pPr>
            <a:r>
              <a:rPr lang="en-US" sz="2400" dirty="0">
                <a:solidFill>
                  <a:schemeClr val="tx1"/>
                </a:solidFill>
                <a:ea typeface="MS PGothic" pitchFamily="34" charset="-128"/>
              </a:rPr>
              <a:t>Increase in Participants 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</a:rPr>
              <a:t>Wages</a:t>
            </a:r>
          </a:p>
          <a:p>
            <a:pPr lvl="1" defTabSz="457200" eaLnBrk="1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"/>
            </a:pPr>
            <a:endParaRPr lang="en-US" sz="800" dirty="0">
              <a:solidFill>
                <a:srgbClr val="3F7AA5"/>
              </a:solidFill>
              <a:ea typeface="MS PGothic" pitchFamily="34" charset="-128"/>
            </a:endParaRPr>
          </a:p>
          <a:p>
            <a:pPr marL="457200" lvl="1" indent="0" algn="ctr" defTabSz="457200" eaLnBrk="1" hangingPunct="1">
              <a:spcBef>
                <a:spcPct val="20000"/>
              </a:spcBef>
              <a:spcAft>
                <a:spcPct val="0"/>
              </a:spcAft>
              <a:buSzPct val="50000"/>
              <a:buNone/>
            </a:pPr>
            <a:r>
              <a:rPr lang="en-US" sz="2400" dirty="0">
                <a:solidFill>
                  <a:srgbClr val="3F7AA5"/>
                </a:solidFill>
                <a:ea typeface="MS PGothic" pitchFamily="34" charset="-128"/>
                <a:hlinkClick r:id="rId3"/>
              </a:rPr>
              <a:t>https://www.eiseverywhere.com/file_uploads/cc951be7436951cb1200e0eb765c1d8d_CS3_ISD_MET.pdf</a:t>
            </a:r>
            <a:r>
              <a:rPr lang="en-US" sz="2400" dirty="0">
                <a:solidFill>
                  <a:srgbClr val="3F7AA5"/>
                </a:solidFill>
                <a:ea typeface="MS PGothic" pitchFamily="34" charset="-128"/>
              </a:rPr>
              <a:t>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0D61B-10ED-4F77-A2AB-3452CEAEF11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people have heard about MyFreeTaxes before today?</a:t>
            </a:r>
          </a:p>
          <a:p>
            <a:endParaRPr lang="en-US" dirty="0" smtClean="0"/>
          </a:p>
          <a:p>
            <a:r>
              <a:rPr lang="en-US" dirty="0" smtClean="0"/>
              <a:t>Do we have anyone out there who has actually filed on MyFreeTaxes?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0D61B-10ED-4F77-A2AB-3452CEAEF11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81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MyFreeTaxes Partnership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534400" cy="4678363"/>
          </a:xfrm>
        </p:spPr>
        <p:txBody>
          <a:bodyPr/>
          <a:lstStyle/>
          <a:p>
            <a:pPr lvl="0" eaLnBrk="1" hangingPunct="1">
              <a:spcBef>
                <a:spcPts val="1000"/>
              </a:spcBef>
              <a:spcAft>
                <a:spcPct val="0"/>
              </a:spcAft>
            </a:pPr>
            <a:r>
              <a:rPr lang="en-US" sz="2400" kern="0" dirty="0">
                <a:solidFill>
                  <a:schemeClr val="tx1"/>
                </a:solidFill>
                <a:ea typeface="ＭＳ Ｐゴシック"/>
              </a:rPr>
              <a:t>Funded by the Walmart Foundation, MyFreeTaxes partnership includes United Way, National Disability Institute and Goodwill Industries International</a:t>
            </a:r>
          </a:p>
          <a:p>
            <a:pPr lvl="0" eaLnBrk="1" hangingPunct="1">
              <a:spcBef>
                <a:spcPts val="1000"/>
              </a:spcBef>
              <a:spcAft>
                <a:spcPct val="0"/>
              </a:spcAft>
            </a:pPr>
            <a:endParaRPr lang="en-US" sz="800" kern="0" dirty="0">
              <a:solidFill>
                <a:schemeClr val="tx1"/>
              </a:solidFill>
              <a:ea typeface="ＭＳ Ｐゴシック"/>
            </a:endParaRPr>
          </a:p>
          <a:p>
            <a:pPr lvl="0" eaLnBrk="1" hangingPunct="1">
              <a:spcBef>
                <a:spcPts val="1000"/>
              </a:spcBef>
              <a:spcAft>
                <a:spcPct val="0"/>
              </a:spcAft>
            </a:pPr>
            <a:r>
              <a:rPr lang="en-US" sz="2400" kern="0" dirty="0">
                <a:solidFill>
                  <a:schemeClr val="tx1"/>
                </a:solidFill>
                <a:ea typeface="ＭＳ Ｐゴシック"/>
              </a:rPr>
              <a:t>Since 2009, MyFreeTaxes Partnership has helped millions of taxpayers claim more than $10 billion in tax refunds </a:t>
            </a:r>
          </a:p>
          <a:p>
            <a:pPr lvl="0" eaLnBrk="1" hangingPunct="1">
              <a:spcBef>
                <a:spcPts val="1000"/>
              </a:spcBef>
              <a:spcAft>
                <a:spcPct val="0"/>
              </a:spcAft>
            </a:pPr>
            <a:endParaRPr lang="en-US" sz="800" kern="0" dirty="0">
              <a:solidFill>
                <a:schemeClr val="tx1"/>
              </a:solidFill>
              <a:ea typeface="ＭＳ Ｐゴシック"/>
              <a:hlinkClick r:id="rId2"/>
            </a:endParaRPr>
          </a:p>
          <a:p>
            <a:pPr lvl="0" eaLnBrk="1" hangingPunct="1">
              <a:spcBef>
                <a:spcPts val="1000"/>
              </a:spcBef>
              <a:spcAft>
                <a:spcPct val="0"/>
              </a:spcAft>
            </a:pPr>
            <a:r>
              <a:rPr lang="en-US" sz="2400" kern="0" dirty="0">
                <a:solidFill>
                  <a:schemeClr val="tx1"/>
                </a:solidFill>
                <a:ea typeface="ＭＳ Ｐゴシック"/>
                <a:hlinkClick r:id="rId2"/>
              </a:rPr>
              <a:t>www.MyFreeTaxes.com</a:t>
            </a:r>
            <a:r>
              <a:rPr lang="en-US" sz="2400" kern="0" dirty="0">
                <a:solidFill>
                  <a:schemeClr val="tx1"/>
                </a:solidFill>
                <a:ea typeface="ＭＳ Ｐゴシック"/>
              </a:rPr>
              <a:t> is the only FREE online platform for eligible taxpayers that covers all 50 states and the District of Columbia</a:t>
            </a:r>
          </a:p>
          <a:p>
            <a:pPr marL="0" lvl="0" indent="0" eaLnBrk="1" hangingPunct="1">
              <a:spcBef>
                <a:spcPts val="1000"/>
              </a:spcBef>
              <a:spcAft>
                <a:spcPct val="0"/>
              </a:spcAft>
              <a:buNone/>
            </a:pPr>
            <a:endParaRPr lang="en-US" sz="800" kern="0" dirty="0">
              <a:solidFill>
                <a:schemeClr val="tx1"/>
              </a:solidFill>
              <a:ea typeface="ＭＳ Ｐゴシック"/>
            </a:endParaRPr>
          </a:p>
          <a:p>
            <a:pPr lvl="0" eaLnBrk="1" hangingPunct="1">
              <a:spcBef>
                <a:spcPts val="1000"/>
              </a:spcBef>
              <a:spcAft>
                <a:spcPct val="0"/>
              </a:spcAft>
            </a:pPr>
            <a:r>
              <a:rPr lang="en-US" sz="2400" kern="0" dirty="0">
                <a:solidFill>
                  <a:schemeClr val="tx1"/>
                </a:solidFill>
                <a:ea typeface="ＭＳ Ｐゴシック"/>
              </a:rPr>
              <a:t>Emphasis is inclusive tax preparation for ALL taxpayers, including individuals with disabilities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0D61B-10ED-4F77-A2AB-3452CEAEF11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0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Where are you?</a:t>
            </a:r>
            <a:endParaRPr 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836461EF-C860-4116-B92E-C4AD6A54B6DE}" type="slidenum">
              <a:rPr lang="en-US" altLang="en-US" sz="1200" smtClean="0">
                <a:solidFill>
                  <a:schemeClr val="tx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smtClean="0">
                <a:solidFill>
                  <a:schemeClr val="bg1"/>
                </a:solidFill>
              </a:rPr>
              <a:t>#</a:t>
            </a:r>
          </a:p>
        </p:txBody>
      </p:sp>
      <p:sp>
        <p:nvSpPr>
          <p:cNvPr id="4102" name="TextBox 7"/>
          <p:cNvSpPr txBox="1">
            <a:spLocks noChangeArrowheads="1"/>
          </p:cNvSpPr>
          <p:nvPr/>
        </p:nvSpPr>
        <p:spPr bwMode="auto">
          <a:xfrm>
            <a:off x="1371600" y="685800"/>
            <a:ext cx="6324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i="1">
                <a:solidFill>
                  <a:schemeClr val="bg1"/>
                </a:solidFill>
              </a:rPr>
              <a:t>Enter your location in the Chat window – lower left of screen</a:t>
            </a:r>
          </a:p>
        </p:txBody>
      </p:sp>
      <p:sp>
        <p:nvSpPr>
          <p:cNvPr id="9" name="Oval 8"/>
          <p:cNvSpPr/>
          <p:nvPr/>
        </p:nvSpPr>
        <p:spPr>
          <a:xfrm>
            <a:off x="8534400" y="6629400"/>
            <a:ext cx="3810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MyFreeTaxes: </a:t>
            </a:r>
            <a:br>
              <a:rPr lang="en-US" dirty="0"/>
            </a:br>
            <a:r>
              <a:rPr lang="en-US" dirty="0"/>
              <a:t>Pioneering Inclusive Financial Stability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0D61B-10ED-4F77-A2AB-3452CEAEF11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1"/>
            <a:ext cx="8305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66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MyFreeTaxes: The </a:t>
            </a:r>
            <a:r>
              <a:rPr lang="en-US" dirty="0"/>
              <a:t>Ideal Customer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Income </a:t>
            </a:r>
            <a:r>
              <a:rPr lang="en-US" sz="2800" dirty="0">
                <a:solidFill>
                  <a:schemeClr val="tx1"/>
                </a:solidFill>
              </a:rPr>
              <a:t>&lt; </a:t>
            </a:r>
            <a:r>
              <a:rPr lang="en-US" sz="2800" dirty="0" smtClean="0">
                <a:solidFill>
                  <a:schemeClr val="tx1"/>
                </a:solidFill>
              </a:rPr>
              <a:t>$60,000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(*</a:t>
            </a:r>
            <a:r>
              <a:rPr lang="en-US" sz="2800" dirty="0">
                <a:solidFill>
                  <a:schemeClr val="tx1"/>
                </a:solidFill>
              </a:rPr>
              <a:t>adjusted gross income </a:t>
            </a:r>
            <a:r>
              <a:rPr lang="en-US" sz="2800" dirty="0" smtClean="0">
                <a:solidFill>
                  <a:schemeClr val="tx1"/>
                </a:solidFill>
              </a:rPr>
              <a:t>in 2015)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 Functional email address</a:t>
            </a:r>
          </a:p>
          <a:p>
            <a:r>
              <a:rPr lang="en-US" sz="2800" dirty="0">
                <a:solidFill>
                  <a:schemeClr val="tx1"/>
                </a:solidFill>
              </a:rPr>
              <a:t> Valid SSN or ITIN</a:t>
            </a:r>
          </a:p>
          <a:p>
            <a:r>
              <a:rPr lang="en-US" sz="2800" dirty="0">
                <a:solidFill>
                  <a:schemeClr val="tx1"/>
                </a:solidFill>
              </a:rPr>
              <a:t> No foreign income </a:t>
            </a:r>
          </a:p>
          <a:p>
            <a:r>
              <a:rPr lang="en-US" sz="2800" dirty="0">
                <a:solidFill>
                  <a:schemeClr val="tx1"/>
                </a:solidFill>
              </a:rPr>
              <a:t> Computer aware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0D61B-10ED-4F77-A2AB-3452CEAEF11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5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MyFreeTaxes </a:t>
            </a:r>
            <a:r>
              <a:rPr lang="en-US" dirty="0" smtClean="0"/>
              <a:t>Hotline</a:t>
            </a:r>
            <a:br>
              <a:rPr lang="en-US" dirty="0" smtClean="0"/>
            </a:br>
            <a:r>
              <a:rPr lang="en-US" sz="3200" kern="0" dirty="0">
                <a:ln>
                  <a:noFill/>
                </a:ln>
                <a:solidFill>
                  <a:srgbClr val="FFFFFF"/>
                </a:solidFill>
                <a:effectLst/>
                <a:latin typeface="Verdana"/>
                <a:ea typeface="ＭＳ Ｐゴシック"/>
                <a:cs typeface="Verdana"/>
              </a:rPr>
              <a:t>1-855-MY-TX-HELP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000"/>
              </a:spcBef>
              <a:spcAft>
                <a:spcPct val="0"/>
              </a:spcAft>
            </a:pPr>
            <a:r>
              <a:rPr lang="en-US" sz="2400" kern="0" dirty="0">
                <a:solidFill>
                  <a:schemeClr val="tx1"/>
                </a:solidFill>
                <a:ea typeface="ＭＳ Ｐゴシック"/>
              </a:rPr>
              <a:t>All customers using </a:t>
            </a:r>
            <a:r>
              <a:rPr lang="en-US" sz="2400" kern="0" dirty="0">
                <a:solidFill>
                  <a:schemeClr val="tx1"/>
                </a:solidFill>
                <a:ea typeface="ＭＳ Ｐゴシック"/>
                <a:hlinkClick r:id="rId2"/>
              </a:rPr>
              <a:t>www.myfreetaxes.com</a:t>
            </a:r>
            <a:r>
              <a:rPr lang="en-US" sz="2400" kern="0" dirty="0">
                <a:solidFill>
                  <a:schemeClr val="tx1"/>
                </a:solidFill>
                <a:ea typeface="ＭＳ Ｐゴシック"/>
              </a:rPr>
              <a:t> </a:t>
            </a:r>
            <a:r>
              <a:rPr lang="en-US" sz="2400" kern="0" dirty="0" smtClean="0">
                <a:solidFill>
                  <a:schemeClr val="tx1"/>
                </a:solidFill>
                <a:ea typeface="ＭＳ Ｐゴシック"/>
              </a:rPr>
              <a:t>are supported </a:t>
            </a:r>
            <a:r>
              <a:rPr lang="en-US" sz="2400" kern="0" dirty="0">
                <a:solidFill>
                  <a:schemeClr val="tx1"/>
                </a:solidFill>
                <a:ea typeface="ＭＳ Ｐゴシック"/>
              </a:rPr>
              <a:t>by the MyFreeTaxes </a:t>
            </a:r>
            <a:r>
              <a:rPr lang="en-US" sz="2400" kern="0" dirty="0" smtClean="0">
                <a:solidFill>
                  <a:schemeClr val="tx1"/>
                </a:solidFill>
                <a:ea typeface="ＭＳ Ｐゴシック"/>
              </a:rPr>
              <a:t>Helpline</a:t>
            </a:r>
            <a:endParaRPr lang="en-US" sz="800" kern="0" dirty="0" smtClean="0">
              <a:solidFill>
                <a:schemeClr val="tx1"/>
              </a:solidFill>
              <a:ea typeface="ＭＳ Ｐゴシック"/>
            </a:endParaRPr>
          </a:p>
          <a:p>
            <a:pPr eaLnBrk="1" hangingPunct="1">
              <a:spcBef>
                <a:spcPts val="10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tx1"/>
                </a:solidFill>
                <a:ea typeface="ＭＳ Ｐゴシック"/>
              </a:rPr>
              <a:t>Hours </a:t>
            </a:r>
            <a:r>
              <a:rPr lang="en-US" sz="2400" kern="0" dirty="0">
                <a:solidFill>
                  <a:schemeClr val="tx1"/>
                </a:solidFill>
                <a:ea typeface="ＭＳ Ｐゴシック"/>
              </a:rPr>
              <a:t>of Operation:                                                                   10am – 8pm EST (Monday – </a:t>
            </a:r>
            <a:r>
              <a:rPr lang="en-US" sz="2400" kern="0" dirty="0" smtClean="0">
                <a:solidFill>
                  <a:schemeClr val="tx1"/>
                </a:solidFill>
                <a:ea typeface="ＭＳ Ｐゴシック"/>
              </a:rPr>
              <a:t>Saturday)</a:t>
            </a:r>
            <a:endParaRPr lang="en-US" sz="800" kern="0" dirty="0" smtClean="0">
              <a:solidFill>
                <a:schemeClr val="tx1"/>
              </a:solidFill>
              <a:ea typeface="ＭＳ Ｐゴシック"/>
            </a:endParaRPr>
          </a:p>
          <a:p>
            <a:pPr eaLnBrk="1" hangingPunct="1">
              <a:spcBef>
                <a:spcPts val="10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tx1"/>
                </a:solidFill>
                <a:ea typeface="ＭＳ Ｐゴシック"/>
              </a:rPr>
              <a:t>Helpline </a:t>
            </a:r>
            <a:r>
              <a:rPr lang="en-US" sz="2400" kern="0" dirty="0">
                <a:solidFill>
                  <a:schemeClr val="tx1"/>
                </a:solidFill>
                <a:ea typeface="ＭＳ Ｐゴシック"/>
              </a:rPr>
              <a:t>is staffed by select 2-1-1 centers and IRS certified </a:t>
            </a:r>
            <a:r>
              <a:rPr lang="en-US" sz="2400" kern="0" dirty="0" smtClean="0">
                <a:solidFill>
                  <a:schemeClr val="tx1"/>
                </a:solidFill>
                <a:ea typeface="ＭＳ Ｐゴシック"/>
              </a:rPr>
              <a:t>volunteers</a:t>
            </a:r>
          </a:p>
          <a:p>
            <a:pPr eaLnBrk="1" hangingPunct="1">
              <a:spcBef>
                <a:spcPts val="10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tx1"/>
                </a:solidFill>
                <a:ea typeface="ＭＳ Ｐゴシック"/>
              </a:rPr>
              <a:t>Email </a:t>
            </a:r>
            <a:r>
              <a:rPr lang="en-US" sz="2400" kern="0" dirty="0">
                <a:solidFill>
                  <a:schemeClr val="tx1"/>
                </a:solidFill>
                <a:ea typeface="ＭＳ Ｐゴシック"/>
              </a:rPr>
              <a:t>support is available 24/7 with a 24 hour response </a:t>
            </a:r>
            <a:r>
              <a:rPr lang="en-US" sz="2400" kern="0" dirty="0" smtClean="0">
                <a:solidFill>
                  <a:schemeClr val="tx1"/>
                </a:solidFill>
                <a:ea typeface="ＭＳ Ｐゴシック"/>
              </a:rPr>
              <a:t>time</a:t>
            </a:r>
          </a:p>
          <a:p>
            <a:pPr eaLnBrk="1" hangingPunct="1">
              <a:spcBef>
                <a:spcPts val="10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tx1"/>
                </a:solidFill>
                <a:ea typeface="ＭＳ Ｐゴシック"/>
              </a:rPr>
              <a:t>Chat </a:t>
            </a:r>
            <a:r>
              <a:rPr lang="en-US" sz="2400" kern="0" dirty="0">
                <a:solidFill>
                  <a:schemeClr val="tx1"/>
                </a:solidFill>
                <a:ea typeface="ＭＳ Ｐゴシック"/>
              </a:rPr>
              <a:t>support is available during hours of operation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0D61B-10ED-4F77-A2AB-3452CEAEF11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6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Financial Stability</a:t>
            </a:r>
            <a:br>
              <a:rPr lang="en-US" dirty="0"/>
            </a:br>
            <a:r>
              <a:rPr lang="en-US" dirty="0"/>
              <a:t>in the </a:t>
            </a:r>
            <a:r>
              <a:rPr lang="en-US" dirty="0" smtClean="0"/>
              <a:t>Public Workforce </a:t>
            </a:r>
            <a:r>
              <a:rPr lang="en-US" dirty="0"/>
              <a:t>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800600"/>
          </a:xfrm>
        </p:spPr>
        <p:txBody>
          <a:bodyPr/>
          <a:lstStyle/>
          <a:p>
            <a:pPr marL="0" lvl="0" indent="0" defTabSz="457200" eaLnBrk="1" hangingPunct="1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prstClr val="black"/>
                </a:solidFill>
                <a:ea typeface="MS PGothic" pitchFamily="34" charset="-128"/>
              </a:rPr>
              <a:t>2013 - </a:t>
            </a:r>
            <a:r>
              <a:rPr lang="en-US" altLang="en-US" sz="2400" dirty="0">
                <a:solidFill>
                  <a:prstClr val="black"/>
                </a:solidFill>
                <a:ea typeface="MS PGothic" pitchFamily="34" charset="-128"/>
              </a:rPr>
              <a:t>NDI selected 10 workforce regions </a:t>
            </a:r>
            <a:r>
              <a:rPr lang="en-US" altLang="en-US" sz="2400" dirty="0" smtClean="0">
                <a:solidFill>
                  <a:prstClr val="black"/>
                </a:solidFill>
                <a:ea typeface="MS PGothic" pitchFamily="34" charset="-128"/>
              </a:rPr>
              <a:t>as pilots</a:t>
            </a:r>
            <a:endParaRPr lang="en-US" altLang="en-US" sz="2400" dirty="0">
              <a:solidFill>
                <a:prstClr val="black"/>
              </a:solidFill>
              <a:ea typeface="MS PGothic" pitchFamily="34" charset="-128"/>
            </a:endParaRP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ea typeface="MS PGothic" pitchFamily="34" charset="-128"/>
              </a:rPr>
              <a:t>Outreached more than 6,000 people </a:t>
            </a: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ea typeface="MS PGothic" pitchFamily="34" charset="-128"/>
              </a:rPr>
              <a:t>Surveys showed more than 80% of filers felt empowered to file their own taxes next year  </a:t>
            </a: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ea typeface="MS PGothic" pitchFamily="34" charset="-128"/>
              </a:rPr>
              <a:t>20% of MyFreeTaxes workforce online filers reported a disability</a:t>
            </a: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endParaRPr lang="en-US" altLang="en-US" sz="1200" dirty="0">
              <a:solidFill>
                <a:prstClr val="black"/>
              </a:solidFill>
              <a:ea typeface="MS PGothic" pitchFamily="34" charset="-128"/>
            </a:endParaRPr>
          </a:p>
          <a:p>
            <a:pPr marL="0" lvl="0" indent="0" defTabSz="457200" eaLnBrk="1" hangingPunct="1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prstClr val="black"/>
                </a:solidFill>
                <a:ea typeface="MS PGothic" pitchFamily="34" charset="-128"/>
              </a:rPr>
              <a:t>2014 - </a:t>
            </a:r>
            <a:r>
              <a:rPr lang="en-US" altLang="en-US" sz="2400" dirty="0">
                <a:solidFill>
                  <a:prstClr val="black"/>
                </a:solidFill>
                <a:ea typeface="MS PGothic" pitchFamily="34" charset="-128"/>
              </a:rPr>
              <a:t>NDI </a:t>
            </a:r>
            <a:r>
              <a:rPr lang="en-US" altLang="en-US" sz="2400" dirty="0" smtClean="0">
                <a:solidFill>
                  <a:prstClr val="black"/>
                </a:solidFill>
                <a:ea typeface="MS PGothic" pitchFamily="34" charset="-128"/>
              </a:rPr>
              <a:t>expands </a:t>
            </a:r>
            <a:r>
              <a:rPr lang="en-US" altLang="en-US" sz="2400" dirty="0">
                <a:solidFill>
                  <a:prstClr val="black"/>
                </a:solidFill>
                <a:ea typeface="MS PGothic" pitchFamily="34" charset="-128"/>
              </a:rPr>
              <a:t>to 22 workforce regions across 9 </a:t>
            </a:r>
            <a:r>
              <a:rPr lang="en-US" altLang="en-US" sz="2400" dirty="0" smtClean="0">
                <a:solidFill>
                  <a:prstClr val="black"/>
                </a:solidFill>
                <a:ea typeface="MS PGothic" pitchFamily="34" charset="-128"/>
              </a:rPr>
              <a:t>states  </a:t>
            </a:r>
            <a:endParaRPr lang="en-US" altLang="en-US" sz="2400" dirty="0">
              <a:solidFill>
                <a:prstClr val="black"/>
              </a:solidFill>
              <a:ea typeface="MS PGothic" pitchFamily="34" charset="-128"/>
            </a:endParaRP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ea typeface="MS PGothic" pitchFamily="34" charset="-128"/>
              </a:rPr>
              <a:t>Online returns </a:t>
            </a:r>
            <a:r>
              <a:rPr lang="en-US" altLang="en-US" sz="2400" dirty="0" smtClean="0">
                <a:solidFill>
                  <a:prstClr val="black"/>
                </a:solidFill>
                <a:ea typeface="MS PGothic" pitchFamily="34" charset="-128"/>
              </a:rPr>
              <a:t>for second </a:t>
            </a:r>
            <a:r>
              <a:rPr lang="en-US" altLang="en-US" sz="2400" dirty="0">
                <a:solidFill>
                  <a:prstClr val="black"/>
                </a:solidFill>
                <a:ea typeface="MS PGothic" pitchFamily="34" charset="-128"/>
              </a:rPr>
              <a:t>year </a:t>
            </a:r>
            <a:r>
              <a:rPr lang="en-US" altLang="en-US" sz="2400" dirty="0" smtClean="0">
                <a:solidFill>
                  <a:prstClr val="black"/>
                </a:solidFill>
                <a:ea typeface="MS PGothic" pitchFamily="34" charset="-128"/>
              </a:rPr>
              <a:t>AJC sites </a:t>
            </a:r>
            <a:r>
              <a:rPr lang="en-US" altLang="en-US" sz="2400" dirty="0">
                <a:solidFill>
                  <a:prstClr val="black"/>
                </a:solidFill>
                <a:ea typeface="MS PGothic" pitchFamily="34" charset="-128"/>
              </a:rPr>
              <a:t>doubled or tripled</a:t>
            </a: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ea typeface="MS PGothic" pitchFamily="34" charset="-128"/>
              </a:rPr>
              <a:t>Over 33,450 individuals were reached during </a:t>
            </a:r>
            <a:r>
              <a:rPr lang="en-US" altLang="en-US" sz="2400" dirty="0" smtClean="0">
                <a:solidFill>
                  <a:prstClr val="black"/>
                </a:solidFill>
                <a:ea typeface="MS PGothic" pitchFamily="34" charset="-128"/>
              </a:rPr>
              <a:t>promotion</a:t>
            </a: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prstClr val="black"/>
                </a:solidFill>
                <a:ea typeface="MS PGothic" pitchFamily="34" charset="-128"/>
              </a:rPr>
              <a:t>Expansion into veteran community</a:t>
            </a:r>
            <a:endParaRPr lang="en-US" altLang="en-US" sz="2400" dirty="0">
              <a:solidFill>
                <a:prstClr val="black"/>
              </a:solidFill>
              <a:ea typeface="MS PGothic" pitchFamily="34" charset="-128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0D61B-10ED-4F77-A2AB-3452CEAEF11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89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MyFreeTaxes to Veteran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754563"/>
          </a:xfrm>
        </p:spPr>
        <p:txBody>
          <a:bodyPr/>
          <a:lstStyle/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Personal and professional experiences of NDI staff served as springboard to approaching veteran community </a:t>
            </a:r>
            <a:endParaRPr lang="en-US" sz="2400" dirty="0" smtClean="0">
              <a:solidFill>
                <a:prstClr val="black"/>
              </a:solidFill>
              <a:ea typeface="MS PGothic" pitchFamily="34" charset="-128"/>
            </a:endParaRP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endParaRPr lang="en-US" sz="800" dirty="0">
              <a:solidFill>
                <a:prstClr val="black"/>
              </a:solidFill>
              <a:ea typeface="MS PGothic" pitchFamily="34" charset="-128"/>
            </a:endParaRP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Site visits </a:t>
            </a: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to AJC pilots led </a:t>
            </a: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to </a:t>
            </a: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collaboration with Disabled </a:t>
            </a: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Veterans Outreach Program </a:t>
            </a:r>
            <a:endParaRPr lang="en-US" sz="2400" dirty="0" smtClean="0">
              <a:solidFill>
                <a:prstClr val="black"/>
              </a:solidFill>
              <a:ea typeface="MS PGothic" pitchFamily="34" charset="-128"/>
            </a:endParaRP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endParaRPr lang="en-US" sz="800" dirty="0">
              <a:solidFill>
                <a:prstClr val="black"/>
              </a:solidFill>
              <a:ea typeface="MS PGothic" pitchFamily="34" charset="-128"/>
            </a:endParaRP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In 2014, 6 veteran programs serves as MyFreeTaxes pilots</a:t>
            </a: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endParaRPr lang="en-US" sz="800" dirty="0" smtClean="0">
              <a:solidFill>
                <a:prstClr val="black"/>
              </a:solidFill>
              <a:ea typeface="MS PGothic" pitchFamily="34" charset="-128"/>
            </a:endParaRP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Partnerships </a:t>
            </a: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formed between IRS, NDI, and Dept. of Veteran Affairs leading to </a:t>
            </a: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MyFreeTaxes posted on VA.gov</a:t>
            </a: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endParaRPr lang="en-US" sz="800" dirty="0">
              <a:solidFill>
                <a:prstClr val="black"/>
              </a:solidFill>
              <a:ea typeface="MS PGothic" pitchFamily="34" charset="-128"/>
            </a:endParaRP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Dept. of Veteran Affairs connected NDI with </a:t>
            </a: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VA hospitals and </a:t>
            </a: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Community Resource Referrals </a:t>
            </a: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Centers and other </a:t>
            </a: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national partners, including </a:t>
            </a:r>
            <a:r>
              <a:rPr lang="en-US" sz="2400" dirty="0" err="1">
                <a:solidFill>
                  <a:prstClr val="black"/>
                </a:solidFill>
                <a:ea typeface="MS PGothic" pitchFamily="34" charset="-128"/>
              </a:rPr>
              <a:t>ArmyOneSource</a:t>
            </a:r>
            <a:endParaRPr lang="en-US" sz="2400" dirty="0">
              <a:solidFill>
                <a:prstClr val="black"/>
              </a:solidFill>
              <a:ea typeface="MS PGothic" pitchFamily="34" charset="-128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0D61B-10ED-4F77-A2AB-3452CEAEF11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7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b="0" dirty="0">
                <a:ln>
                  <a:noFill/>
                </a:ln>
                <a:effectLst/>
                <a:latin typeface="Calibri"/>
                <a:ea typeface="MS PGothic" pitchFamily="34" charset="-128"/>
              </a:rPr>
              <a:t>Benefits Of Integrating MyFreeTaxes </a:t>
            </a:r>
            <a:br>
              <a:rPr lang="en-US" sz="3800" b="0" dirty="0">
                <a:ln>
                  <a:noFill/>
                </a:ln>
                <a:effectLst/>
                <a:latin typeface="Calibri"/>
                <a:ea typeface="MS PGothic" pitchFamily="34" charset="-128"/>
              </a:rPr>
            </a:br>
            <a:r>
              <a:rPr lang="en-US" sz="3800" b="0" dirty="0">
                <a:ln>
                  <a:noFill/>
                </a:ln>
                <a:effectLst/>
                <a:latin typeface="Calibri"/>
                <a:ea typeface="MS PGothic" pitchFamily="34" charset="-128"/>
              </a:rPr>
              <a:t>into Veteran Programs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105400"/>
          </a:xfrm>
        </p:spPr>
        <p:txBody>
          <a:bodyPr/>
          <a:lstStyle/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Easy, cost-effective </a:t>
            </a: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way </a:t>
            </a: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to expand </a:t>
            </a: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veteran services</a:t>
            </a: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endParaRPr lang="en-US" sz="800" dirty="0" smtClean="0">
              <a:solidFill>
                <a:prstClr val="black"/>
              </a:solidFill>
              <a:ea typeface="MS PGothic" pitchFamily="34" charset="-128"/>
            </a:endParaRP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Gateway </a:t>
            </a: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to financial education </a:t>
            </a: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for veterans</a:t>
            </a: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endParaRPr lang="en-US" sz="800" dirty="0">
              <a:solidFill>
                <a:prstClr val="black"/>
              </a:solidFill>
              <a:ea typeface="MS PGothic" pitchFamily="34" charset="-128"/>
            </a:endParaRP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Produces benefits such as reduced lengths of stay in transitional </a:t>
            </a: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housing and long-term </a:t>
            </a: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stability in </a:t>
            </a: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employment</a:t>
            </a: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endParaRPr lang="en-US" sz="800" dirty="0" smtClean="0">
              <a:solidFill>
                <a:prstClr val="black"/>
              </a:solidFill>
              <a:ea typeface="MS PGothic" pitchFamily="34" charset="-128"/>
            </a:endParaRP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Supports </a:t>
            </a: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v</a:t>
            </a: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eterans who may be target </a:t>
            </a: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of fraudulent practices </a:t>
            </a:r>
            <a:endParaRPr lang="en-US" sz="2400" dirty="0" smtClean="0">
              <a:solidFill>
                <a:prstClr val="black"/>
              </a:solidFill>
              <a:ea typeface="MS PGothic" pitchFamily="34" charset="-128"/>
            </a:endParaRP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endParaRPr lang="en-US" sz="800" dirty="0" smtClean="0">
              <a:solidFill>
                <a:prstClr val="black"/>
              </a:solidFill>
              <a:ea typeface="MS PGothic" pitchFamily="34" charset="-128"/>
            </a:endParaRP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Veterans-centered </a:t>
            </a: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environment can help overcome challenges with transportation, fear of social settings, identifying reliable resources </a:t>
            </a:r>
            <a:endParaRPr lang="en-US" sz="2400" dirty="0" smtClean="0">
              <a:solidFill>
                <a:prstClr val="black"/>
              </a:solidFill>
              <a:ea typeface="MS PGothic" pitchFamily="34" charset="-128"/>
            </a:endParaRPr>
          </a:p>
          <a:p>
            <a:pPr marL="0" lvl="0" indent="0" defTabSz="457200" eaLnBrk="1" hangingPunct="1">
              <a:spcBef>
                <a:spcPct val="20000"/>
              </a:spcBef>
              <a:spcAft>
                <a:spcPct val="0"/>
              </a:spcAft>
              <a:buNone/>
            </a:pPr>
            <a:endParaRPr lang="en-US" sz="800" dirty="0" smtClean="0">
              <a:solidFill>
                <a:prstClr val="black"/>
              </a:solidFill>
              <a:ea typeface="MS PGothic" pitchFamily="34" charset="-128"/>
            </a:endParaRP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Offers </a:t>
            </a: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veterans feeling of empowerment with computer skills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0D61B-10ED-4F77-A2AB-3452CEAEF11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1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from AJCs on Integrating MyFreeTaxes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4754563"/>
          </a:xfrm>
        </p:spPr>
        <p:txBody>
          <a:bodyPr/>
          <a:lstStyle/>
          <a:p>
            <a:pPr marL="452628" lvl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lang="en-US" sz="2400" dirty="0" smtClean="0">
                <a:solidFill>
                  <a:prstClr val="black"/>
                </a:solidFill>
              </a:rPr>
              <a:t>AJCs </a:t>
            </a:r>
            <a:r>
              <a:rPr lang="en-US" sz="2400" dirty="0">
                <a:solidFill>
                  <a:prstClr val="black"/>
                </a:solidFill>
              </a:rPr>
              <a:t>want resources to help them support low-income workers and vulnerable </a:t>
            </a:r>
            <a:r>
              <a:rPr lang="en-US" sz="2400" dirty="0" smtClean="0">
                <a:solidFill>
                  <a:prstClr val="black"/>
                </a:solidFill>
              </a:rPr>
              <a:t>populations</a:t>
            </a:r>
          </a:p>
          <a:p>
            <a:pPr marL="452628" lvl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endParaRPr lang="en-US" sz="800" dirty="0">
              <a:solidFill>
                <a:prstClr val="black"/>
              </a:solidFill>
            </a:endParaRPr>
          </a:p>
          <a:p>
            <a:pPr marL="452628" lvl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lang="en-US" sz="2400" dirty="0">
                <a:solidFill>
                  <a:prstClr val="black"/>
                </a:solidFill>
              </a:rPr>
              <a:t>AJCs need to provide resources that will help people focus on skills re-building and </a:t>
            </a:r>
            <a:r>
              <a:rPr lang="en-US" sz="2400" dirty="0" smtClean="0">
                <a:solidFill>
                  <a:prstClr val="black"/>
                </a:solidFill>
              </a:rPr>
              <a:t>employment</a:t>
            </a:r>
          </a:p>
          <a:p>
            <a:pPr marL="452628" lvl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endParaRPr lang="en-US" sz="800" dirty="0">
              <a:solidFill>
                <a:prstClr val="black"/>
              </a:solidFill>
            </a:endParaRPr>
          </a:p>
          <a:p>
            <a:pPr marL="452628" lvl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lang="en-US" sz="2400" dirty="0">
                <a:solidFill>
                  <a:prstClr val="black"/>
                </a:solidFill>
              </a:rPr>
              <a:t>AJCs want resources to bring in new customers to learn about all available workforce services 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452628" lvl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endParaRPr lang="en-US" sz="800" dirty="0">
              <a:solidFill>
                <a:prstClr val="black"/>
              </a:solidFill>
            </a:endParaRPr>
          </a:p>
          <a:p>
            <a:pPr marL="452628" lvl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lang="en-US" sz="2400" dirty="0">
                <a:solidFill>
                  <a:prstClr val="black"/>
                </a:solidFill>
              </a:rPr>
              <a:t>AJCs report that MyFreeTaxes helps shift the importance of financial stability to the forefront of customer services 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452628" lvl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endParaRPr lang="en-US" sz="800" dirty="0">
              <a:solidFill>
                <a:prstClr val="black"/>
              </a:solidFill>
            </a:endParaRPr>
          </a:p>
          <a:p>
            <a:pPr marL="452628" lvl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lang="en-US" sz="2400" dirty="0">
                <a:solidFill>
                  <a:prstClr val="black"/>
                </a:solidFill>
              </a:rPr>
              <a:t>AJCs that implement </a:t>
            </a:r>
            <a:r>
              <a:rPr lang="en-US" sz="2400" dirty="0" smtClean="0">
                <a:solidFill>
                  <a:prstClr val="black"/>
                </a:solidFill>
              </a:rPr>
              <a:t>DEI and Employment </a:t>
            </a:r>
            <a:r>
              <a:rPr lang="en-US" sz="2400" dirty="0">
                <a:solidFill>
                  <a:prstClr val="black"/>
                </a:solidFill>
              </a:rPr>
              <a:t>Networks under Ticket to Work </a:t>
            </a:r>
            <a:r>
              <a:rPr lang="en-US" sz="2400" dirty="0" smtClean="0">
                <a:solidFill>
                  <a:prstClr val="black"/>
                </a:solidFill>
              </a:rPr>
              <a:t>reach more </a:t>
            </a:r>
            <a:r>
              <a:rPr lang="en-US" sz="2400" dirty="0">
                <a:solidFill>
                  <a:prstClr val="black"/>
                </a:solidFill>
              </a:rPr>
              <a:t>filers with </a:t>
            </a:r>
            <a:r>
              <a:rPr lang="en-US" sz="2400" dirty="0" smtClean="0">
                <a:solidFill>
                  <a:prstClr val="black"/>
                </a:solidFill>
              </a:rPr>
              <a:t>disabilities</a:t>
            </a:r>
            <a:endParaRPr lang="en-US" sz="2800" dirty="0">
              <a:solidFill>
                <a:prstClr val="black"/>
              </a:solidFill>
            </a:endParaRPr>
          </a:p>
          <a:p>
            <a:pPr marL="365760" lvl="0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endParaRPr lang="en-US" sz="28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0D61B-10ED-4F77-A2AB-3452CEAEF11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11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Universal Findings from NDI’s </a:t>
            </a:r>
            <a:br>
              <a:rPr lang="en-US" dirty="0" smtClean="0"/>
            </a:br>
            <a:r>
              <a:rPr lang="en-US" dirty="0" smtClean="0"/>
              <a:t>MyFreeTaxes Pilots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953000"/>
          </a:xfrm>
        </p:spPr>
        <p:txBody>
          <a:bodyPr/>
          <a:lstStyle/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Most </a:t>
            </a: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customers </a:t>
            </a: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and partners completely unaware of free tax preparation – untapped </a:t>
            </a: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systems</a:t>
            </a: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endParaRPr lang="en-US" sz="800" dirty="0">
              <a:solidFill>
                <a:prstClr val="black"/>
              </a:solidFill>
              <a:ea typeface="MS PGothic" pitchFamily="34" charset="-128"/>
            </a:endParaRP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MyFreeTaxes </a:t>
            </a: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supplements partnerships that are already in place with </a:t>
            </a: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credit unions, financial literacy programs, credit/debt coaching, housing/mortgage counseling, etc</a:t>
            </a: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.</a:t>
            </a: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endParaRPr lang="en-US" sz="800" dirty="0">
              <a:solidFill>
                <a:prstClr val="black"/>
              </a:solidFill>
              <a:ea typeface="MS PGothic" pitchFamily="34" charset="-128"/>
            </a:endParaRP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MyFreeTaxes allows customers to save money and remain focused on training/skills re-building and employment </a:t>
            </a: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goals</a:t>
            </a: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endParaRPr lang="en-US" sz="800" dirty="0">
              <a:solidFill>
                <a:prstClr val="black"/>
              </a:solidFill>
              <a:ea typeface="MS PGothic" pitchFamily="34" charset="-128"/>
            </a:endParaRP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C</a:t>
            </a: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ustomers </a:t>
            </a: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are in-need of </a:t>
            </a: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free resources</a:t>
            </a: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; MyFreeTaxes is added benefit for all, especially </a:t>
            </a: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those most </a:t>
            </a: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vulnerable </a:t>
            </a: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0D61B-10ED-4F77-A2AB-3452CEAEF11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3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MyFreeTaxes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5181600"/>
          </a:xfrm>
        </p:spPr>
        <p:txBody>
          <a:bodyPr/>
          <a:lstStyle/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</a:rPr>
              <a:t>NDI is expanding </a:t>
            </a:r>
            <a:r>
              <a:rPr lang="en-US" sz="2400" dirty="0">
                <a:solidFill>
                  <a:schemeClr val="tx1"/>
                </a:solidFill>
                <a:ea typeface="MS PGothic" pitchFamily="34" charset="-128"/>
              </a:rPr>
              <a:t>MyFreeTaxes using a regional 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</a:rPr>
              <a:t>model </a:t>
            </a:r>
            <a:endParaRPr lang="en-US" sz="2400" dirty="0">
              <a:solidFill>
                <a:schemeClr val="tx1"/>
              </a:solidFill>
              <a:ea typeface="MS PGothic" pitchFamily="34" charset="-128"/>
            </a:endParaRP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ea typeface="MS PGothic" pitchFamily="34" charset="-128"/>
              </a:rPr>
              <a:t>Ten 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</a:rPr>
              <a:t>AJCs and veteran programs are serving as MyFreeTaxes’ “Anchors” or mentors to broader community </a:t>
            </a: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</a:rPr>
              <a:t>Anchors recruit other diverse partners such as:</a:t>
            </a:r>
            <a:endParaRPr lang="en-US" sz="2400" dirty="0">
              <a:solidFill>
                <a:schemeClr val="tx1"/>
              </a:solidFill>
              <a:ea typeface="MS PGothic" pitchFamily="34" charset="-128"/>
            </a:endParaRPr>
          </a:p>
          <a:p>
            <a:pPr lvl="1" defTabSz="457200" eaLnBrk="1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"/>
            </a:pPr>
            <a:r>
              <a:rPr lang="en-US" sz="2400" dirty="0">
                <a:solidFill>
                  <a:schemeClr val="tx1"/>
                </a:solidFill>
                <a:ea typeface="MS PGothic" pitchFamily="34" charset="-128"/>
              </a:rPr>
              <a:t>Other workforce </a:t>
            </a: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</a:rPr>
              <a:t>centers and </a:t>
            </a:r>
            <a:r>
              <a:rPr lang="en-US" sz="2400" dirty="0">
                <a:solidFill>
                  <a:schemeClr val="tx1"/>
                </a:solidFill>
                <a:ea typeface="MS PGothic" pitchFamily="34" charset="-128"/>
              </a:rPr>
              <a:t>veteran organizations</a:t>
            </a:r>
          </a:p>
          <a:p>
            <a:pPr lvl="1" defTabSz="457200" eaLnBrk="1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"/>
            </a:pPr>
            <a:r>
              <a:rPr lang="en-US" sz="2400" dirty="0">
                <a:solidFill>
                  <a:schemeClr val="tx1"/>
                </a:solidFill>
                <a:ea typeface="MS PGothic" pitchFamily="34" charset="-128"/>
              </a:rPr>
              <a:t>United Ways and </a:t>
            </a:r>
            <a:r>
              <a:rPr lang="en-US" sz="2400" dirty="0" err="1">
                <a:solidFill>
                  <a:schemeClr val="tx1"/>
                </a:solidFill>
                <a:ea typeface="MS PGothic" pitchFamily="34" charset="-128"/>
              </a:rPr>
              <a:t>Goodwills</a:t>
            </a:r>
            <a:r>
              <a:rPr lang="en-US" sz="2400" dirty="0">
                <a:solidFill>
                  <a:schemeClr val="tx1"/>
                </a:solidFill>
                <a:ea typeface="MS PGothic" pitchFamily="34" charset="-128"/>
              </a:rPr>
              <a:t> </a:t>
            </a:r>
          </a:p>
          <a:p>
            <a:pPr lvl="1" defTabSz="457200" eaLnBrk="1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"/>
            </a:pPr>
            <a:r>
              <a:rPr lang="en-US" sz="2400" dirty="0">
                <a:solidFill>
                  <a:schemeClr val="tx1"/>
                </a:solidFill>
                <a:ea typeface="MS PGothic" pitchFamily="34" charset="-128"/>
              </a:rPr>
              <a:t>Disability Agencies</a:t>
            </a:r>
          </a:p>
          <a:p>
            <a:pPr lvl="1" defTabSz="457200" eaLnBrk="1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"/>
            </a:pPr>
            <a:r>
              <a:rPr lang="en-US" sz="2400" dirty="0">
                <a:solidFill>
                  <a:schemeClr val="tx1"/>
                </a:solidFill>
                <a:ea typeface="MS PGothic" pitchFamily="34" charset="-128"/>
              </a:rPr>
              <a:t>Community Organizations </a:t>
            </a:r>
          </a:p>
          <a:p>
            <a:pPr lvl="1" defTabSz="457200" eaLnBrk="1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"/>
            </a:pPr>
            <a:r>
              <a:rPr lang="en-US" sz="2400" dirty="0" smtClean="0">
                <a:solidFill>
                  <a:schemeClr val="tx1"/>
                </a:solidFill>
                <a:ea typeface="MS PGothic" pitchFamily="34" charset="-128"/>
              </a:rPr>
              <a:t>Employers, Chambers, Other Business Associations</a:t>
            </a: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Anchors and new partners may choose to collaborate with IRS to recruit volunteer tax coach</a:t>
            </a:r>
            <a:endParaRPr lang="en-US" dirty="0" smtClean="0">
              <a:solidFill>
                <a:schemeClr val="tx1"/>
              </a:solidFill>
              <a:ea typeface="MS PGothic" pitchFamily="34" charset="-128"/>
            </a:endParaRPr>
          </a:p>
          <a:p>
            <a:pPr defTabSz="457200" eaLnBrk="1" hangingPunct="1">
              <a:spcBef>
                <a:spcPct val="20000"/>
              </a:spcBef>
              <a:spcAft>
                <a:spcPct val="0"/>
              </a:spcAft>
              <a:buSzPct val="50000"/>
            </a:pPr>
            <a:endParaRPr lang="en-US" dirty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0D61B-10ED-4F77-A2AB-3452CEAEF11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MyFreeTaxes (MFT) Workforce Anchors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chemeClr val="tx1"/>
                </a:solidFill>
                <a:ea typeface="Calibri"/>
              </a:rPr>
              <a:t>CDO Workforce - Oneonta</a:t>
            </a:r>
            <a:r>
              <a:rPr lang="en-US" sz="3000" dirty="0">
                <a:solidFill>
                  <a:schemeClr val="tx1"/>
                </a:solidFill>
                <a:ea typeface="Calibri"/>
              </a:rPr>
              <a:t>, NY  </a:t>
            </a:r>
            <a:endParaRPr lang="en-US" sz="3000" dirty="0" smtClean="0">
              <a:solidFill>
                <a:schemeClr val="tx1"/>
              </a:solidFill>
              <a:ea typeface="Calibri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chemeClr val="tx1"/>
                </a:solidFill>
                <a:ea typeface="Calibri"/>
              </a:rPr>
              <a:t>Kathy </a:t>
            </a:r>
            <a:r>
              <a:rPr lang="en-US" sz="3000" dirty="0" err="1" smtClean="0">
                <a:solidFill>
                  <a:schemeClr val="tx1"/>
                </a:solidFill>
                <a:ea typeface="Calibri"/>
              </a:rPr>
              <a:t>DeAngelo</a:t>
            </a:r>
            <a:r>
              <a:rPr lang="en-US" sz="3000" dirty="0" smtClean="0">
                <a:solidFill>
                  <a:schemeClr val="tx1"/>
                </a:solidFill>
                <a:ea typeface="Calibri"/>
              </a:rPr>
              <a:t>,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chemeClr val="tx1"/>
                </a:solidFill>
                <a:ea typeface="Calibri"/>
              </a:rPr>
              <a:t>Disability </a:t>
            </a:r>
            <a:r>
              <a:rPr lang="en-US" sz="3000" dirty="0">
                <a:solidFill>
                  <a:schemeClr val="tx1"/>
                </a:solidFill>
                <a:ea typeface="Calibri"/>
              </a:rPr>
              <a:t>Resource Coordinator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 smtClean="0">
              <a:solidFill>
                <a:schemeClr val="tx1"/>
              </a:solidFill>
              <a:ea typeface="Calibri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tx1"/>
                </a:solidFill>
                <a:ea typeface="Calibri"/>
              </a:rPr>
              <a:t>Alaska Department of Labor &amp; Workforce </a:t>
            </a:r>
            <a:r>
              <a:rPr lang="en-US" sz="3000" dirty="0" smtClean="0">
                <a:solidFill>
                  <a:schemeClr val="tx1"/>
                </a:solidFill>
                <a:ea typeface="Calibri"/>
              </a:rPr>
              <a:t>Development – Statewide MFT Project</a:t>
            </a:r>
            <a:endParaRPr lang="en-US" sz="3000" dirty="0">
              <a:solidFill>
                <a:schemeClr val="tx1"/>
              </a:solidFill>
              <a:ea typeface="Calibri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chemeClr val="tx1"/>
                </a:solidFill>
                <a:ea typeface="Calibri"/>
              </a:rPr>
              <a:t>Nikki </a:t>
            </a:r>
            <a:r>
              <a:rPr lang="en-US" sz="3000" dirty="0" err="1" smtClean="0">
                <a:solidFill>
                  <a:schemeClr val="tx1"/>
                </a:solidFill>
                <a:ea typeface="Calibri"/>
              </a:rPr>
              <a:t>Powis</a:t>
            </a:r>
            <a:r>
              <a:rPr lang="en-US" sz="3000" dirty="0" smtClean="0">
                <a:solidFill>
                  <a:schemeClr val="tx1"/>
                </a:solidFill>
                <a:ea typeface="Calibri"/>
              </a:rPr>
              <a:t>,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chemeClr val="tx1"/>
                </a:solidFill>
                <a:ea typeface="Calibri"/>
              </a:rPr>
              <a:t>Disability </a:t>
            </a:r>
            <a:r>
              <a:rPr lang="en-US" sz="3000" dirty="0">
                <a:solidFill>
                  <a:schemeClr val="tx1"/>
                </a:solidFill>
                <a:ea typeface="Calibri"/>
              </a:rPr>
              <a:t>Employment Initiative Statewide Lead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0D61B-10ED-4F77-A2AB-3452CEAEF11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55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>
            <a:normAutofit/>
          </a:bodyPr>
          <a:lstStyle/>
          <a:p>
            <a:pPr eaLnBrk="1" hangingPunct="1">
              <a:defRPr/>
            </a:pPr>
            <a:r>
              <a:rPr lang="en-US" altLang="en-US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</a:rPr>
              <a:t>Moderators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43200" y="1752600"/>
            <a:ext cx="5410200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Moderator: 	Randee Chafkin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Title: 		Workforce Development 			Specialist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Organization: 	</a:t>
            </a:r>
            <a:r>
              <a:rPr lang="en-US" altLang="en-US" sz="2000" dirty="0" smtClean="0">
                <a:latin typeface="Arial" pitchFamily="34" charset="0"/>
              </a:rPr>
              <a:t>Employment and Training 		Administration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16213" y="3886200"/>
            <a:ext cx="5410200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>
            <a:normAutofit fontScale="92500"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Moderator: 	Laura Gleneck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Title: 		Program Manager for DEI, 		NDI Technical Assistance Team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Organization: 	National Disability Institute</a:t>
            </a:r>
          </a:p>
        </p:txBody>
      </p:sp>
      <p:sp>
        <p:nvSpPr>
          <p:cNvPr id="5125" name="Slide Number Placeholder 2"/>
          <p:cNvSpPr txBox="1">
            <a:spLocks noGrp="1"/>
          </p:cNvSpPr>
          <p:nvPr/>
        </p:nvSpPr>
        <p:spPr bwMode="auto">
          <a:xfrm>
            <a:off x="6324600" y="64166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B58A8F61-845A-4AD5-AAB2-B72E15659B68}" type="slidenum">
              <a:rPr lang="en-US" altLang="en-US" sz="12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126" name="Footer Placeholder 5"/>
          <p:cNvSpPr txBox="1">
            <a:spLocks noGrp="1"/>
          </p:cNvSpPr>
          <p:nvPr/>
        </p:nvSpPr>
        <p:spPr bwMode="auto"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#</a:t>
            </a:r>
          </a:p>
        </p:txBody>
      </p:sp>
      <p:pic>
        <p:nvPicPr>
          <p:cNvPr id="5127" name="Content Placeholder 14" descr="randeeprof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752600"/>
            <a:ext cx="1219200" cy="16002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86199"/>
            <a:ext cx="1219200" cy="1474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Can your AJC get involved this tax </a:t>
            </a:r>
            <a:r>
              <a:rPr lang="en-US" dirty="0"/>
              <a:t>s</a:t>
            </a:r>
            <a:r>
              <a:rPr lang="en-US" dirty="0" smtClean="0"/>
              <a:t>eason? </a:t>
            </a:r>
            <a:endParaRPr lang="en-US" dirty="0"/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#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975586C-5E4D-4188-A7DD-CB06ADC9D385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209320" y="1371599"/>
            <a:ext cx="8686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are options and it’s an easy lift with a HUGE impact! </a:t>
            </a:r>
          </a:p>
          <a:p>
            <a:r>
              <a:rPr lang="en-US" sz="24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Register on new MyFreeTaxes </a:t>
            </a:r>
            <a:r>
              <a:rPr lang="en-US" sz="2400" dirty="0"/>
              <a:t>Affiliate </a:t>
            </a:r>
            <a:r>
              <a:rPr lang="en-US" sz="2400" dirty="0" smtClean="0"/>
              <a:t>Portal to </a:t>
            </a:r>
            <a:r>
              <a:rPr lang="en-US" sz="2400" dirty="0"/>
              <a:t>partner with MyFreeTaxes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affiliate.myfreetaxes.com</a:t>
            </a:r>
            <a:r>
              <a:rPr lang="en-US" sz="2400" dirty="0" smtClean="0"/>
              <a:t>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Find your nearest VITA </a:t>
            </a:r>
            <a:r>
              <a:rPr lang="en-US" sz="2400" dirty="0"/>
              <a:t>and TCE sites </a:t>
            </a:r>
            <a:r>
              <a:rPr lang="en-US" sz="2400" dirty="0" smtClean="0"/>
              <a:t>generally </a:t>
            </a:r>
            <a:r>
              <a:rPr lang="en-US" sz="2400" dirty="0"/>
              <a:t>located at community and neighborhood centers, libraries, schools, shopping malls and other convenient locations across the </a:t>
            </a:r>
            <a:r>
              <a:rPr lang="en-US" sz="2400" dirty="0" smtClean="0"/>
              <a:t>country </a:t>
            </a:r>
            <a:r>
              <a:rPr lang="en-US" sz="2400" dirty="0" smtClean="0">
                <a:hlinkClick r:id="rId4"/>
              </a:rPr>
              <a:t>http</a:t>
            </a:r>
            <a:r>
              <a:rPr lang="en-US" sz="2400" dirty="0">
                <a:hlinkClick r:id="rId4"/>
              </a:rPr>
              <a:t>://irs.treasury.gov/freetaxprep</a:t>
            </a:r>
            <a:r>
              <a:rPr lang="en-US" sz="2400" dirty="0" smtClean="0">
                <a:hlinkClick r:id="rId4"/>
              </a:rPr>
              <a:t>/</a:t>
            </a:r>
            <a:r>
              <a:rPr lang="en-US" sz="24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856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the MyFreeTaxes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05400"/>
          </a:xfrm>
        </p:spPr>
        <p:txBody>
          <a:bodyPr/>
          <a:lstStyle/>
          <a:p>
            <a:pPr marL="0" lvl="0" indent="0" eaLnBrk="1" hangingPunct="1">
              <a:spcBef>
                <a:spcPts val="1000"/>
              </a:spcBef>
              <a:spcAft>
                <a:spcPct val="0"/>
              </a:spcAft>
              <a:buNone/>
            </a:pPr>
            <a:r>
              <a:rPr lang="en-US" sz="2400" kern="0" dirty="0">
                <a:solidFill>
                  <a:schemeClr val="tx1"/>
                </a:solidFill>
                <a:ea typeface="ＭＳ Ｐゴシック"/>
              </a:rPr>
              <a:t>J</a:t>
            </a:r>
            <a:r>
              <a:rPr lang="en-US" sz="2400" kern="0" dirty="0" smtClean="0">
                <a:solidFill>
                  <a:schemeClr val="tx1"/>
                </a:solidFill>
                <a:ea typeface="ＭＳ Ｐゴシック"/>
              </a:rPr>
              <a:t>oin </a:t>
            </a:r>
            <a:r>
              <a:rPr lang="en-US" sz="2400" kern="0" dirty="0">
                <a:solidFill>
                  <a:schemeClr val="tx1"/>
                </a:solidFill>
                <a:ea typeface="ＭＳ Ｐゴシック"/>
              </a:rPr>
              <a:t>the new </a:t>
            </a:r>
            <a:r>
              <a:rPr lang="en-US" sz="2400" b="1" i="1" kern="0" dirty="0">
                <a:solidFill>
                  <a:schemeClr val="tx1"/>
                </a:solidFill>
                <a:ea typeface="ＭＳ Ｐゴシック"/>
              </a:rPr>
              <a:t>Affiliate </a:t>
            </a:r>
            <a:r>
              <a:rPr lang="en-US" sz="2400" b="1" i="1" kern="0" dirty="0" smtClean="0">
                <a:solidFill>
                  <a:schemeClr val="tx1"/>
                </a:solidFill>
                <a:ea typeface="ＭＳ Ｐゴシック"/>
              </a:rPr>
              <a:t>Portal</a:t>
            </a:r>
            <a:r>
              <a:rPr lang="en-US" sz="2400" kern="0" dirty="0">
                <a:solidFill>
                  <a:schemeClr val="tx1"/>
                </a:solidFill>
                <a:ea typeface="ＭＳ Ｐゴシック"/>
              </a:rPr>
              <a:t> </a:t>
            </a:r>
            <a:r>
              <a:rPr lang="en-US" sz="2400" kern="0" dirty="0" smtClean="0">
                <a:solidFill>
                  <a:schemeClr val="tx1"/>
                </a:solidFill>
                <a:ea typeface="ＭＳ Ｐゴシック"/>
              </a:rPr>
              <a:t>by registering here: </a:t>
            </a:r>
          </a:p>
          <a:p>
            <a:pPr marL="0" lvl="0" indent="0" eaLnBrk="1" hangingPunct="1">
              <a:spcBef>
                <a:spcPts val="1000"/>
              </a:spcBef>
              <a:spcAft>
                <a:spcPct val="0"/>
              </a:spcAft>
              <a:buNone/>
            </a:pPr>
            <a:r>
              <a:rPr lang="en-US" sz="2400" kern="0" dirty="0">
                <a:solidFill>
                  <a:schemeClr val="tx1"/>
                </a:solidFill>
                <a:ea typeface="ＭＳ Ｐゴシック"/>
                <a:hlinkClick r:id="rId3"/>
              </a:rPr>
              <a:t>https://affiliate.myfreetaxes.com</a:t>
            </a:r>
            <a:r>
              <a:rPr lang="en-US" sz="2400" kern="0" dirty="0" smtClean="0">
                <a:solidFill>
                  <a:schemeClr val="tx1"/>
                </a:solidFill>
                <a:ea typeface="ＭＳ Ｐゴシック"/>
                <a:hlinkClick r:id="rId3"/>
              </a:rPr>
              <a:t>/</a:t>
            </a:r>
            <a:r>
              <a:rPr lang="en-US" sz="2400" kern="0" dirty="0" smtClean="0">
                <a:solidFill>
                  <a:schemeClr val="tx1"/>
                </a:solidFill>
                <a:ea typeface="ＭＳ Ｐゴシック"/>
              </a:rPr>
              <a:t> </a:t>
            </a:r>
            <a:endParaRPr lang="en-US" sz="2400" kern="0" dirty="0">
              <a:solidFill>
                <a:schemeClr val="tx1"/>
              </a:solidFill>
              <a:ea typeface="ＭＳ Ｐゴシック"/>
            </a:endParaRPr>
          </a:p>
          <a:p>
            <a:pPr marL="0" lvl="0" indent="0" eaLnBrk="1" hangingPunct="1">
              <a:spcBef>
                <a:spcPts val="1000"/>
              </a:spcBef>
              <a:spcAft>
                <a:spcPct val="0"/>
              </a:spcAft>
              <a:buNone/>
            </a:pPr>
            <a:endParaRPr lang="en-US" sz="1000" kern="0" dirty="0">
              <a:solidFill>
                <a:schemeClr val="tx1"/>
              </a:solidFill>
              <a:ea typeface="ＭＳ Ｐゴシック"/>
            </a:endParaRPr>
          </a:p>
          <a:p>
            <a:pPr marL="0" lvl="0" indent="0" eaLnBrk="1" hangingPunct="1">
              <a:spcBef>
                <a:spcPts val="1000"/>
              </a:spcBef>
              <a:spcAft>
                <a:spcPct val="0"/>
              </a:spcAft>
              <a:buNone/>
            </a:pPr>
            <a:r>
              <a:rPr lang="en-US" sz="2400" kern="0" dirty="0" smtClean="0">
                <a:solidFill>
                  <a:schemeClr val="tx1"/>
                </a:solidFill>
                <a:ea typeface="ＭＳ Ｐゴシック"/>
              </a:rPr>
              <a:t>Access a variety of resources including:</a:t>
            </a:r>
          </a:p>
          <a:p>
            <a:pPr lvl="0" eaLnBrk="1" hangingPunct="1">
              <a:spcBef>
                <a:spcPts val="1000"/>
              </a:spcBef>
              <a:spcAft>
                <a:spcPct val="0"/>
              </a:spcAft>
            </a:pPr>
            <a:r>
              <a:rPr lang="en-US" sz="2400" kern="0" dirty="0" smtClean="0">
                <a:solidFill>
                  <a:schemeClr val="tx1"/>
                </a:solidFill>
                <a:ea typeface="ＭＳ Ｐゴシック"/>
              </a:rPr>
              <a:t>Marketing</a:t>
            </a:r>
            <a:r>
              <a:rPr lang="en-US" sz="2400" kern="0" dirty="0">
                <a:solidFill>
                  <a:schemeClr val="tx1"/>
                </a:solidFill>
                <a:ea typeface="ＭＳ Ｐゴシック"/>
              </a:rPr>
              <a:t>, digital &amp; PR materials for download</a:t>
            </a:r>
          </a:p>
          <a:p>
            <a:pPr lvl="0" eaLnBrk="1" hangingPunct="1">
              <a:spcBef>
                <a:spcPts val="1000"/>
              </a:spcBef>
              <a:spcAft>
                <a:spcPct val="0"/>
              </a:spcAft>
            </a:pPr>
            <a:r>
              <a:rPr lang="en-US" sz="2400" kern="0" dirty="0">
                <a:solidFill>
                  <a:schemeClr val="tx1"/>
                </a:solidFill>
                <a:ea typeface="ＭＳ Ｐゴシック"/>
              </a:rPr>
              <a:t>Interactive forum to share best practices with partners</a:t>
            </a:r>
          </a:p>
          <a:p>
            <a:pPr lvl="0" eaLnBrk="1" hangingPunct="1">
              <a:spcBef>
                <a:spcPts val="1000"/>
              </a:spcBef>
              <a:spcAft>
                <a:spcPct val="0"/>
              </a:spcAft>
            </a:pPr>
            <a:r>
              <a:rPr lang="en-US" sz="2400" kern="0" dirty="0">
                <a:solidFill>
                  <a:schemeClr val="tx1"/>
                </a:solidFill>
                <a:ea typeface="ＭＳ Ｐゴシック"/>
              </a:rPr>
              <a:t>Tools &amp; resources to help promote and use MFT:</a:t>
            </a:r>
          </a:p>
          <a:p>
            <a:pPr marL="1544638" lvl="4" indent="-342900" eaLnBrk="1" hangingPunct="1">
              <a:spcBef>
                <a:spcPts val="1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sz="2400" kern="0" dirty="0">
                <a:solidFill>
                  <a:schemeClr val="tx1"/>
                </a:solidFill>
                <a:ea typeface="ヒラギノ角ゴ Pro W3" pitchFamily="-84" charset="-128"/>
              </a:rPr>
              <a:t>Training </a:t>
            </a:r>
            <a:r>
              <a:rPr lang="en-US" sz="2400" kern="0" dirty="0" smtClean="0">
                <a:solidFill>
                  <a:schemeClr val="tx1"/>
                </a:solidFill>
                <a:ea typeface="ヒラギノ角ゴ Pro W3" pitchFamily="-84" charset="-128"/>
              </a:rPr>
              <a:t>videos, newsletters and </a:t>
            </a:r>
            <a:r>
              <a:rPr lang="en-US" sz="2400" kern="0" dirty="0" err="1" smtClean="0">
                <a:solidFill>
                  <a:schemeClr val="tx1"/>
                </a:solidFill>
                <a:ea typeface="ヒラギノ角ゴ Pro W3" pitchFamily="-84" charset="-128"/>
              </a:rPr>
              <a:t>playbboks</a:t>
            </a:r>
            <a:endParaRPr lang="en-US" sz="2400" kern="0" dirty="0">
              <a:solidFill>
                <a:schemeClr val="tx1"/>
              </a:solidFill>
              <a:ea typeface="ヒラギノ角ゴ Pro W3" pitchFamily="-84" charset="-128"/>
            </a:endParaRPr>
          </a:p>
          <a:p>
            <a:pPr marL="1544638" lvl="4" indent="-342900" eaLnBrk="1" hangingPunct="1">
              <a:spcBef>
                <a:spcPts val="1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sz="2400" i="1" kern="0" dirty="0" err="1">
                <a:solidFill>
                  <a:schemeClr val="tx1"/>
                </a:solidFill>
                <a:ea typeface="ヒラギノ角ゴ Pro W3" pitchFamily="-84" charset="-128"/>
              </a:rPr>
              <a:t>TaxAccess</a:t>
            </a:r>
            <a:r>
              <a:rPr lang="en-US" sz="2400" kern="0" dirty="0">
                <a:solidFill>
                  <a:schemeClr val="tx1"/>
                </a:solidFill>
                <a:ea typeface="ヒラギノ角ゴ Pro W3" pitchFamily="-84" charset="-128"/>
              </a:rPr>
              <a:t> – supports to effectively serve taxpayers with disabilities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0D61B-10ED-4F77-A2AB-3452CEAEF119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6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678363"/>
          </a:xfrm>
        </p:spPr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62A0"/>
                </a:solidFill>
                <a:ea typeface="Calibri"/>
              </a:rPr>
              <a:t>Jamie </a:t>
            </a:r>
            <a:r>
              <a:rPr lang="en-US" sz="2400" dirty="0" smtClean="0">
                <a:solidFill>
                  <a:srgbClr val="0062A0"/>
                </a:solidFill>
                <a:ea typeface="Calibri"/>
              </a:rPr>
              <a:t>Robinson</a:t>
            </a:r>
            <a:endParaRPr lang="en-US" sz="2400" dirty="0" smtClean="0">
              <a:solidFill>
                <a:srgbClr val="000000"/>
              </a:solidFill>
              <a:ea typeface="Calibri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797979"/>
                </a:solidFill>
                <a:ea typeface="Calibri"/>
              </a:rPr>
              <a:t>Manager</a:t>
            </a:r>
            <a:r>
              <a:rPr lang="en-US" sz="2400" dirty="0">
                <a:solidFill>
                  <a:srgbClr val="797979"/>
                </a:solidFill>
                <a:ea typeface="Calibri"/>
              </a:rPr>
              <a:t>, Financial Empowerment &amp; Workforce</a:t>
            </a:r>
            <a:r>
              <a:rPr lang="en-US" sz="2400" dirty="0">
                <a:solidFill>
                  <a:srgbClr val="000000"/>
                </a:solidFill>
                <a:ea typeface="Calibri"/>
              </a:rPr>
              <a:t/>
            </a:r>
            <a:br>
              <a:rPr lang="en-US" sz="2400" dirty="0">
                <a:solidFill>
                  <a:srgbClr val="000000"/>
                </a:solidFill>
                <a:ea typeface="Calibri"/>
              </a:rPr>
            </a:br>
            <a:r>
              <a:rPr lang="en-US" sz="2400" dirty="0">
                <a:solidFill>
                  <a:srgbClr val="000000"/>
                </a:solidFill>
                <a:ea typeface="Calibri"/>
              </a:rPr>
              <a:t>National Disability </a:t>
            </a:r>
            <a:r>
              <a:rPr lang="en-US" sz="2400" dirty="0" smtClean="0">
                <a:solidFill>
                  <a:srgbClr val="000000"/>
                </a:solidFill>
                <a:ea typeface="Calibri"/>
              </a:rPr>
              <a:t>Institute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 smtClean="0">
                <a:solidFill>
                  <a:srgbClr val="000000"/>
                </a:solidFill>
                <a:ea typeface="Calibri"/>
              </a:rPr>
              <a:t>MyFreeTaxes Project Manager</a:t>
            </a:r>
            <a:r>
              <a:rPr lang="en-US" sz="2400" dirty="0">
                <a:solidFill>
                  <a:srgbClr val="000000"/>
                </a:solidFill>
                <a:ea typeface="Calibri"/>
              </a:rPr>
              <a:t/>
            </a:r>
            <a:br>
              <a:rPr lang="en-US" sz="2400" dirty="0">
                <a:solidFill>
                  <a:srgbClr val="000000"/>
                </a:solidFill>
                <a:ea typeface="Calibri"/>
              </a:rPr>
            </a:br>
            <a:endParaRPr lang="en-US" sz="2400" dirty="0" smtClean="0">
              <a:solidFill>
                <a:srgbClr val="000000"/>
              </a:solidFill>
              <a:ea typeface="Calibri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 smtClean="0">
                <a:solidFill>
                  <a:srgbClr val="1F497D"/>
                </a:solidFill>
                <a:ea typeface="Calibri"/>
              </a:rPr>
              <a:t>Celebrating </a:t>
            </a:r>
            <a:r>
              <a:rPr lang="en-US" sz="2400" b="1" i="1" dirty="0">
                <a:solidFill>
                  <a:srgbClr val="1F497D"/>
                </a:solidFill>
                <a:ea typeface="Calibri"/>
              </a:rPr>
              <a:t>10 Years of Real Economic Impact </a:t>
            </a:r>
            <a:endParaRPr lang="en-US" sz="2400" b="1" i="1" dirty="0" smtClean="0">
              <a:solidFill>
                <a:srgbClr val="1F497D"/>
              </a:solidFill>
              <a:ea typeface="Calibri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 smtClean="0">
                <a:solidFill>
                  <a:srgbClr val="1F497D"/>
                </a:solidFill>
                <a:ea typeface="Calibri"/>
              </a:rPr>
              <a:t>for </a:t>
            </a:r>
            <a:r>
              <a:rPr lang="en-US" sz="2400" b="1" i="1" dirty="0">
                <a:solidFill>
                  <a:srgbClr val="1F497D"/>
                </a:solidFill>
                <a:ea typeface="Calibri"/>
              </a:rPr>
              <a:t>People with Disabilities</a:t>
            </a:r>
            <a:endParaRPr lang="en-US" sz="2400" dirty="0">
              <a:ea typeface="Calibri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solidFill>
                <a:srgbClr val="000000"/>
              </a:solidFill>
              <a:ea typeface="Calibri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 smtClean="0">
                <a:solidFill>
                  <a:srgbClr val="000000"/>
                </a:solidFill>
                <a:ea typeface="Calibri"/>
              </a:rPr>
              <a:t>Boston Office</a:t>
            </a:r>
            <a:endParaRPr lang="en-US" sz="2400" dirty="0" smtClean="0">
              <a:ea typeface="Calibri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0000"/>
                </a:solidFill>
                <a:ea typeface="Calibri"/>
              </a:rPr>
              <a:t>617.467.4195 </a:t>
            </a:r>
            <a:r>
              <a:rPr lang="en-US" sz="2400" dirty="0">
                <a:solidFill>
                  <a:srgbClr val="000000"/>
                </a:solidFill>
                <a:ea typeface="Calibri"/>
              </a:rPr>
              <a:t>(telephone)</a:t>
            </a:r>
            <a:endParaRPr lang="en-US" sz="2400" dirty="0">
              <a:ea typeface="Calibri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 smtClean="0">
                <a:solidFill>
                  <a:srgbClr val="000000"/>
                </a:solidFill>
                <a:ea typeface="Calibri"/>
                <a:hlinkClick r:id="rId2"/>
              </a:rPr>
              <a:t>jrobinson@ndi-inc.org</a:t>
            </a:r>
            <a:r>
              <a:rPr lang="en-US" sz="2400" dirty="0" smtClean="0">
                <a:solidFill>
                  <a:srgbClr val="000000"/>
                </a:solidFill>
                <a:ea typeface="Calibri"/>
              </a:rPr>
              <a:t> </a:t>
            </a:r>
            <a:endParaRPr lang="en-US" sz="2400" dirty="0">
              <a:ea typeface="Calibri"/>
            </a:endParaRPr>
          </a:p>
          <a:p>
            <a:pPr algn="ctr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0D61B-10ED-4F77-A2AB-3452CEAEF119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eaLnBrk="1" hangingPunct="1"/>
            <a:r>
              <a:rPr lang="en-US" altLang="en-US" sz="3200" smtClean="0">
                <a:ln>
                  <a:noFill/>
                </a:ln>
                <a:effectLst/>
              </a:rPr>
              <a:t>Summary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3157" y="1371600"/>
            <a:ext cx="8572500" cy="449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28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28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28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28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800" dirty="0" smtClean="0">
                <a:solidFill>
                  <a:srgbClr val="000000"/>
                </a:solidFill>
              </a:rPr>
              <a:t>In today’s presentation we covered the following: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2800" dirty="0" smtClean="0">
              <a:solidFill>
                <a:srgbClr val="000000"/>
              </a:solidFill>
            </a:endParaRP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schemeClr val="tx1"/>
                </a:solidFill>
              </a:rPr>
              <a:t>Benefits and impact of integrating free tax prep within the AJC Network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Significant impact of DEI in expanding free tax prep within AJC Network, specifically to taxpayers with disabilities and veterans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Ways in which AJCs can get involved this tax season to increase awareness and access to free tax prep for customers and employers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2800" dirty="0" smtClean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37892" name="Slide Number Placeholder 2"/>
          <p:cNvSpPr txBox="1">
            <a:spLocks noGrp="1"/>
          </p:cNvSpPr>
          <p:nvPr/>
        </p:nvSpPr>
        <p:spPr bwMode="auto">
          <a:xfrm>
            <a:off x="6324600" y="64166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EB6FA80-6357-496C-AFC8-57FD627DD747}" type="slidenum">
              <a:rPr lang="en-US" altLang="en-US" sz="12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33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 &amp; Feedback</a:t>
            </a:r>
            <a:endParaRPr lang="en-US" dirty="0">
              <a:ln w="12700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3" name="Slide Number Placeholder 2"/>
          <p:cNvSpPr txBox="1">
            <a:spLocks noGrp="1"/>
          </p:cNvSpPr>
          <p:nvPr/>
        </p:nvSpPr>
        <p:spPr bwMode="auto">
          <a:xfrm>
            <a:off x="6324600" y="64166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46B67FCB-B4D4-4E5C-97D1-A45B9EC30425}" type="slidenum">
              <a:rPr lang="en-US" altLang="en-US" sz="12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0964" name="Footer Placeholder 3"/>
          <p:cNvSpPr txBox="1">
            <a:spLocks noGrp="1"/>
          </p:cNvSpPr>
          <p:nvPr/>
        </p:nvSpPr>
        <p:spPr bwMode="auto"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#</a:t>
            </a:r>
          </a:p>
        </p:txBody>
      </p:sp>
      <p:pic>
        <p:nvPicPr>
          <p:cNvPr id="4099" name="Picture 3" descr="C:\Users\mlamb\AppData\Local\Microsoft\Windows\Temporary Internet Files\Content.IE5\1QJXKSNR\MP900439536[1]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886200" y="1984959"/>
            <a:ext cx="4953965" cy="29680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7" name="Pentagon 6"/>
          <p:cNvSpPr/>
          <p:nvPr/>
        </p:nvSpPr>
        <p:spPr>
          <a:xfrm>
            <a:off x="76200" y="2493963"/>
            <a:ext cx="4648200" cy="1849437"/>
          </a:xfrm>
          <a:prstGeom prst="homePlate">
            <a:avLst>
              <a:gd name="adj" fmla="val 4564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000" smtClean="0">
              <a:solidFill>
                <a:srgbClr val="C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US" altLang="en-US" sz="2000" smtClean="0">
                <a:solidFill>
                  <a:srgbClr val="C00000"/>
                </a:solidFill>
                <a:cs typeface="Arial" charset="0"/>
              </a:rPr>
              <a:t>Your thoughts or questions are welcomed…</a:t>
            </a:r>
          </a:p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Please enter your questions </a:t>
            </a:r>
            <a:r>
              <a:rPr lang="en-US" dirty="0" smtClean="0"/>
              <a:t>in </a:t>
            </a:r>
            <a:r>
              <a:rPr lang="en-US" dirty="0"/>
              <a:t>the Chat Room!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657475" y="1771650"/>
            <a:ext cx="3810000" cy="3790950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4301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B9346375-A495-4BF3-A725-0C7482099FCA}" type="slidenum">
              <a:rPr lang="en-US" altLang="en-US" sz="1200" smtClean="0">
                <a:solidFill>
                  <a:schemeClr val="tx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4301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smtClean="0">
                <a:solidFill>
                  <a:schemeClr val="bg1"/>
                </a:solidFill>
              </a:rPr>
              <a:t>#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6"/>
          <a:stretch>
            <a:fillRect/>
          </a:stretch>
        </p:blipFill>
        <p:spPr bwMode="auto">
          <a:xfrm>
            <a:off x="4419600" y="1089025"/>
            <a:ext cx="4724400" cy="576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Speaker’s Contact Information</a:t>
            </a:r>
            <a:endParaRPr lang="en-US" dirty="0">
              <a:ln w="12700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" y="2363098"/>
            <a:ext cx="5334000" cy="16303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en-US" sz="1600" dirty="0" smtClean="0">
              <a:solidFill>
                <a:srgbClr val="C00000"/>
              </a:solidFill>
              <a:latin typeface="Tahoma" pitchFamily="34" charset="0"/>
            </a:endParaRPr>
          </a:p>
          <a:p>
            <a:pPr>
              <a:defRPr/>
            </a:pPr>
            <a:r>
              <a:rPr lang="en-US" altLang="en-US" sz="1600" dirty="0" smtClean="0">
                <a:solidFill>
                  <a:srgbClr val="C00000"/>
                </a:solidFill>
                <a:latin typeface="Tahoma" pitchFamily="34" charset="0"/>
              </a:rPr>
              <a:t>Speaker:		Jamie Robinson</a:t>
            </a:r>
          </a:p>
          <a:p>
            <a:pPr>
              <a:defRPr/>
            </a:pPr>
            <a:r>
              <a:rPr lang="en-US" altLang="en-US" sz="1600" dirty="0" smtClean="0">
                <a:solidFill>
                  <a:srgbClr val="C00000"/>
                </a:solidFill>
                <a:latin typeface="Tahoma" pitchFamily="34" charset="0"/>
              </a:rPr>
              <a:t>Title:		Manager, Financial Empowerment 		and Workforce</a:t>
            </a:r>
          </a:p>
          <a:p>
            <a:pPr>
              <a:defRPr/>
            </a:pPr>
            <a:r>
              <a:rPr lang="en-US" altLang="en-US" sz="1600" dirty="0" smtClean="0">
                <a:solidFill>
                  <a:srgbClr val="C00000"/>
                </a:solidFill>
                <a:latin typeface="Tahoma" pitchFamily="34" charset="0"/>
              </a:rPr>
              <a:t>Organization:	National Disability Institute</a:t>
            </a:r>
          </a:p>
          <a:p>
            <a:pPr>
              <a:defRPr/>
            </a:pPr>
            <a:r>
              <a:rPr lang="en-US" altLang="en-US" sz="1600" dirty="0" smtClean="0">
                <a:solidFill>
                  <a:srgbClr val="C00000"/>
                </a:solidFill>
                <a:latin typeface="Tahoma" pitchFamily="34" charset="0"/>
              </a:rPr>
              <a:t>Email:		jrobinson@ndi-inc.org</a:t>
            </a:r>
          </a:p>
        </p:txBody>
      </p:sp>
      <p:sp>
        <p:nvSpPr>
          <p:cNvPr id="44038" name="Slide Number Placeholder 2"/>
          <p:cNvSpPr txBox="1">
            <a:spLocks noGrp="1"/>
          </p:cNvSpPr>
          <p:nvPr/>
        </p:nvSpPr>
        <p:spPr bwMode="auto">
          <a:xfrm>
            <a:off x="6324600" y="64166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1AA9F37F-97ED-4408-9BC1-167A3FF0FAD8}" type="slidenum">
              <a:rPr lang="en-US" altLang="en-US" sz="12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4039" name="Footer Placeholder 6"/>
          <p:cNvSpPr txBox="1">
            <a:spLocks noGrp="1"/>
          </p:cNvSpPr>
          <p:nvPr/>
        </p:nvSpPr>
        <p:spPr bwMode="auto"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#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888" y="1600200"/>
            <a:ext cx="7620000" cy="452596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buFont typeface="Arial" pitchFamily="34" charset="0"/>
              <a:buNone/>
              <a:defRPr/>
            </a:pPr>
            <a:endParaRPr lang="en-US" dirty="0" smtClean="0"/>
          </a:p>
          <a:p>
            <a:pPr marL="0" indent="0" algn="ctr" eaLnBrk="1" fontAlgn="auto" hangingPunct="1">
              <a:buFont typeface="Arial" pitchFamily="34" charset="0"/>
              <a:buNone/>
              <a:defRPr/>
            </a:pPr>
            <a:endParaRPr lang="en-US" dirty="0"/>
          </a:p>
          <a:p>
            <a:pPr marL="0" indent="0" algn="ctr" eaLnBrk="1" fontAlgn="auto" hangingPunct="1">
              <a:buFont typeface="Arial" pitchFamily="34" charset="0"/>
              <a:buNone/>
              <a:defRPr/>
            </a:pPr>
            <a:r>
              <a:rPr 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Thank You!</a:t>
            </a:r>
          </a:p>
          <a:p>
            <a:pPr marL="0" indent="0" algn="ctr" eaLnBrk="1" fontAlgn="auto" hangingPunct="1">
              <a:buFont typeface="Arial" pitchFamily="34" charset="0"/>
              <a:buNone/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fontAlgn="auto" hangingPunct="1">
              <a:buFont typeface="Arial" pitchFamily="34" charset="0"/>
              <a:buNone/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Find resources for workforce system success at: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www.workforce3one.org</a:t>
            </a:r>
            <a:endParaRPr lang="en-US" sz="2400" dirty="0"/>
          </a:p>
        </p:txBody>
      </p:sp>
      <p:sp>
        <p:nvSpPr>
          <p:cNvPr id="4608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A3D98B8B-C0B5-42B1-BD24-4F2C95AE6882}" type="slidenum">
              <a:rPr lang="en-US" altLang="en-US" sz="1200" smtClean="0">
                <a:solidFill>
                  <a:schemeClr val="tx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37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4608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smtClean="0">
                <a:solidFill>
                  <a:schemeClr val="bg1"/>
                </a:solidFill>
              </a:rPr>
              <a:t>#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1066800"/>
          </a:xfrm>
          <a:prstGeom prst="rect">
            <a:avLst/>
          </a:prstGeo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pPr>
              <a:defRPr/>
            </a:pPr>
            <a:r>
              <a:rPr lang="en-US" altLang="en-US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</a:rPr>
              <a:t>Learning Objectives</a:t>
            </a:r>
          </a:p>
        </p:txBody>
      </p:sp>
      <p:sp>
        <p:nvSpPr>
          <p:cNvPr id="7171" name="Slide Number Placeholder 2"/>
          <p:cNvSpPr txBox="1">
            <a:spLocks noGrp="1"/>
          </p:cNvSpPr>
          <p:nvPr/>
        </p:nvSpPr>
        <p:spPr bwMode="auto">
          <a:xfrm>
            <a:off x="6324600" y="64166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B3743069-DB6A-4F3C-80D1-22495894E050}" type="slidenum">
              <a:rPr lang="en-US" altLang="en-US" sz="12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7172" name="Footer Placeholder 5"/>
          <p:cNvSpPr txBox="1">
            <a:spLocks noGrp="1"/>
          </p:cNvSpPr>
          <p:nvPr/>
        </p:nvSpPr>
        <p:spPr bwMode="auto"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#</a:t>
            </a:r>
          </a:p>
        </p:txBody>
      </p:sp>
      <p:sp>
        <p:nvSpPr>
          <p:cNvPr id="7173" name="TextBox 9"/>
          <p:cNvSpPr txBox="1">
            <a:spLocks noChangeArrowheads="1"/>
          </p:cNvSpPr>
          <p:nvPr/>
        </p:nvSpPr>
        <p:spPr bwMode="auto">
          <a:xfrm>
            <a:off x="496765" y="1680210"/>
            <a:ext cx="8534400" cy="577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75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</a:rPr>
              <a:t>P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articipants </a:t>
            </a:r>
            <a:r>
              <a:rPr lang="en-US" altLang="en-US" sz="2400" b="1" dirty="0">
                <a:solidFill>
                  <a:schemeClr val="tx1"/>
                </a:solidFill>
              </a:rPr>
              <a:t>and partners from the public 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workforce </a:t>
            </a:r>
            <a:r>
              <a:rPr lang="en-US" altLang="en-US" sz="2400" b="1" dirty="0">
                <a:solidFill>
                  <a:schemeClr val="tx1"/>
                </a:solidFill>
              </a:rPr>
              <a:t>system 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will learn about: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" b="1" dirty="0">
              <a:solidFill>
                <a:schemeClr val="tx1"/>
              </a:solidFill>
            </a:endParaRPr>
          </a:p>
          <a:p>
            <a:pPr marL="288925" indent="-285750"/>
            <a:r>
              <a:rPr lang="en-US" sz="2400" dirty="0">
                <a:solidFill>
                  <a:schemeClr val="tx1"/>
                </a:solidFill>
              </a:rPr>
              <a:t>B</a:t>
            </a:r>
            <a:r>
              <a:rPr lang="en-US" sz="2400" dirty="0" smtClean="0">
                <a:solidFill>
                  <a:schemeClr val="tx1"/>
                </a:solidFill>
              </a:rPr>
              <a:t>enefits and impact </a:t>
            </a:r>
            <a:r>
              <a:rPr lang="en-US" sz="2400" dirty="0">
                <a:solidFill>
                  <a:schemeClr val="tx1"/>
                </a:solidFill>
              </a:rPr>
              <a:t>of free tax preparation </a:t>
            </a:r>
            <a:r>
              <a:rPr lang="en-US" sz="2400" dirty="0" smtClean="0">
                <a:solidFill>
                  <a:schemeClr val="tx1"/>
                </a:solidFill>
              </a:rPr>
              <a:t>on employment</a:t>
            </a:r>
            <a:endParaRPr lang="en-US" sz="2400" dirty="0">
              <a:solidFill>
                <a:schemeClr val="tx1"/>
              </a:solidFill>
            </a:endParaRPr>
          </a:p>
          <a:p>
            <a:pPr marL="288925" indent="-285750"/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ignificant increase in awareness </a:t>
            </a:r>
            <a:r>
              <a:rPr lang="en-US" sz="2400" dirty="0">
                <a:solidFill>
                  <a:schemeClr val="tx1"/>
                </a:solidFill>
              </a:rPr>
              <a:t>and access </a:t>
            </a:r>
            <a:r>
              <a:rPr lang="en-US" sz="2400" dirty="0" smtClean="0">
                <a:solidFill>
                  <a:schemeClr val="tx1"/>
                </a:solidFill>
              </a:rPr>
              <a:t>to </a:t>
            </a:r>
            <a:r>
              <a:rPr lang="en-US" sz="2400" dirty="0">
                <a:solidFill>
                  <a:schemeClr val="tx1"/>
                </a:solidFill>
              </a:rPr>
              <a:t>free tax preparation </a:t>
            </a:r>
            <a:r>
              <a:rPr lang="en-US" sz="2400" dirty="0" smtClean="0">
                <a:solidFill>
                  <a:schemeClr val="tx1"/>
                </a:solidFill>
              </a:rPr>
              <a:t>by DEI to public workforce system</a:t>
            </a:r>
          </a:p>
          <a:p>
            <a:pPr marL="288925" indent="-285750"/>
            <a:r>
              <a:rPr lang="en-US" sz="2400" dirty="0" smtClean="0">
                <a:solidFill>
                  <a:schemeClr val="tx1"/>
                </a:solidFill>
              </a:rPr>
              <a:t>Critical </a:t>
            </a:r>
            <a:r>
              <a:rPr lang="en-US" sz="2400" dirty="0">
                <a:solidFill>
                  <a:schemeClr val="tx1"/>
                </a:solidFill>
              </a:rPr>
              <a:t>connections made by DEI and </a:t>
            </a:r>
            <a:r>
              <a:rPr lang="en-US" sz="2400" dirty="0" smtClean="0">
                <a:solidFill>
                  <a:schemeClr val="tx1"/>
                </a:solidFill>
              </a:rPr>
              <a:t>American Job Centers (AJCs) to ensure veterans have access free tax preparation </a:t>
            </a:r>
          </a:p>
          <a:p>
            <a:pPr marL="288925" indent="-285750"/>
            <a:r>
              <a:rPr lang="en-US" sz="2400" dirty="0" smtClean="0">
                <a:solidFill>
                  <a:schemeClr val="tx1"/>
                </a:solidFill>
              </a:rPr>
              <a:t>Experiences and findings of AJCs integrating MyFreeTaxes</a:t>
            </a:r>
            <a:endParaRPr lang="en-US" sz="2400" dirty="0">
              <a:solidFill>
                <a:schemeClr val="tx1"/>
              </a:solidFill>
            </a:endParaRPr>
          </a:p>
          <a:p>
            <a:pPr marL="288925" indent="-285750"/>
            <a:r>
              <a:rPr lang="en-US" sz="2400" dirty="0" smtClean="0">
                <a:solidFill>
                  <a:schemeClr val="tx1"/>
                </a:solidFill>
              </a:rPr>
              <a:t>How AJCs can expand free tax preparation to help individuals build greater financial stability</a:t>
            </a:r>
            <a:endParaRPr lang="en-US" sz="2400" dirty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pPr lvl="0"/>
            <a:endParaRPr lang="en-US" altLang="en-US" sz="18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629400" y="152400"/>
            <a:ext cx="2420815" cy="15735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5" name="Picture 2" descr="C:\Users\mkennedy\Documents\NDI\DEI\DEI BRANDING\DEI Logos hi_low\DEI_Logo_lo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91135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Presenter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43200" y="2699177"/>
            <a:ext cx="5410200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2000" dirty="0" smtClean="0">
                <a:latin typeface="Arial" charset="0"/>
                <a:cs typeface="Arial" charset="0"/>
              </a:rPr>
              <a:t>Presenter:  	Jamie Robinson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2000" dirty="0" smtClean="0">
                <a:latin typeface="Arial" charset="0"/>
                <a:cs typeface="Arial" charset="0"/>
              </a:rPr>
              <a:t>Title: 		Manager, Financial 			Empowerment 	and 			Workforce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2000" dirty="0" smtClean="0">
                <a:latin typeface="Arial" charset="0"/>
                <a:cs typeface="Arial" charset="0"/>
              </a:rPr>
              <a:t>Organization: 	National Disability Institute</a:t>
            </a:r>
          </a:p>
        </p:txBody>
      </p:sp>
      <p:sp>
        <p:nvSpPr>
          <p:cNvPr id="819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13950F4C-6A25-49DB-9568-12786B945FBD}" type="slidenum">
              <a:rPr lang="en-US" altLang="en-US" sz="1200" smtClean="0">
                <a:solidFill>
                  <a:schemeClr val="tx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819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smtClean="0">
                <a:solidFill>
                  <a:schemeClr val="bg1"/>
                </a:solidFill>
              </a:rPr>
              <a:t>#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99177"/>
            <a:ext cx="12954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#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975586C-5E4D-4188-A7DD-CB06ADC9D385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139547" y="1600200"/>
            <a:ext cx="86868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K</a:t>
            </a:r>
            <a:r>
              <a:rPr lang="en-US" sz="2400" dirty="0" smtClean="0">
                <a:cs typeface="Arial" panose="020B0604020202020204" pitchFamily="34" charset="0"/>
              </a:rPr>
              <a:t>ey initiatives that led to significant integration </a:t>
            </a:r>
            <a:r>
              <a:rPr lang="en-US" sz="2400" dirty="0">
                <a:cs typeface="Arial" panose="020B0604020202020204" pitchFamily="34" charset="0"/>
              </a:rPr>
              <a:t>of free tax </a:t>
            </a:r>
            <a:r>
              <a:rPr lang="en-US" sz="2400" dirty="0" smtClean="0">
                <a:cs typeface="Arial" panose="020B0604020202020204" pitchFamily="34" charset="0"/>
              </a:rPr>
              <a:t>preparation </a:t>
            </a:r>
            <a:r>
              <a:rPr lang="en-US" sz="2400" dirty="0">
                <a:cs typeface="Arial" panose="020B0604020202020204" pitchFamily="34" charset="0"/>
              </a:rPr>
              <a:t>in </a:t>
            </a:r>
            <a:r>
              <a:rPr lang="en-US" sz="2400" dirty="0" smtClean="0">
                <a:cs typeface="Arial" panose="020B0604020202020204" pitchFamily="34" charset="0"/>
              </a:rPr>
              <a:t>public workforce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B</a:t>
            </a:r>
            <a:r>
              <a:rPr lang="en-US" sz="2400" dirty="0" smtClean="0">
                <a:cs typeface="Arial" panose="020B0604020202020204" pitchFamily="34" charset="0"/>
              </a:rPr>
              <a:t>enefits and impact of integrating free tax preparation in AJC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</a:rPr>
              <a:t>History, overview and impact of MyFreeTaxes nationwide</a:t>
            </a:r>
          </a:p>
          <a:p>
            <a:endParaRPr lang="en-US" sz="8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</a:rPr>
              <a:t>Background on how DEI opened doors to integrating MyFreeTaxes in public workforce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</a:rPr>
              <a:t>Expansion and impact of MyFreeTaxes in both veterans and disability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</a:rPr>
              <a:t>How AJCs, their partners and employers can get involved in expanding free tax preparation in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2" descr="C:\Users\mkennedy\Documents\NDI\DEI\DEI BRANDING\DEI Logos hi_low\DEI_Logo_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91135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629400" y="106998"/>
            <a:ext cx="2420815" cy="134080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7849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National Disability Institute</a:t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(NDI)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National Disability Institute (NDI) is the first national nonprofit organization dedicated exclusively to building a better economic future for Americans with </a:t>
            </a: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disabilities</a:t>
            </a:r>
            <a:endParaRPr lang="en-US" sz="2400" dirty="0">
              <a:solidFill>
                <a:prstClr val="black"/>
              </a:solidFill>
              <a:ea typeface="MS PGothic" pitchFamily="34" charset="-128"/>
            </a:endParaRP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MS PGothic" pitchFamily="34" charset="-128"/>
            </a:endParaRP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We envision a world where people with disabilities have equal opportunity to achieve financial stability and independence as people without </a:t>
            </a: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disabilities</a:t>
            </a:r>
          </a:p>
          <a:p>
            <a:pPr marL="0" lvl="0" indent="0" algn="ctr" defTabSz="457200" eaLnBrk="1" hangingPunct="1">
              <a:spcBef>
                <a:spcPct val="20000"/>
              </a:spcBef>
              <a:spcAft>
                <a:spcPct val="0"/>
              </a:spcAft>
              <a:buNone/>
            </a:pPr>
            <a:endParaRPr lang="en-US" sz="2400" dirty="0">
              <a:solidFill>
                <a:prstClr val="black"/>
              </a:solidFill>
              <a:ea typeface="MS PGothic" pitchFamily="34" charset="-128"/>
              <a:hlinkClick r:id="rId3"/>
            </a:endParaRPr>
          </a:p>
          <a:p>
            <a:pPr marL="0" lvl="0" indent="0" algn="ctr" defTabSz="457200" eaLnBrk="1" hangingPunct="1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  <a:hlinkClick r:id="rId3"/>
              </a:rPr>
              <a:t>http</a:t>
            </a:r>
            <a:r>
              <a:rPr lang="en-US" sz="2400" dirty="0">
                <a:solidFill>
                  <a:prstClr val="black"/>
                </a:solidFill>
                <a:ea typeface="MS PGothic" pitchFamily="34" charset="-128"/>
                <a:hlinkClick r:id="rId3"/>
              </a:rPr>
              <a:t>://www.realeconomicimpact.org/</a:t>
            </a: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  </a:t>
            </a: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0D61B-10ED-4F77-A2AB-3452CEAEF11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75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NDI’s Real Economic Impact      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REI)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15400" cy="4678363"/>
          </a:xfrm>
        </p:spPr>
        <p:txBody>
          <a:bodyPr/>
          <a:lstStyle/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Alliance of organizations </a:t>
            </a: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and </a:t>
            </a: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individuals dedicated to advancing </a:t>
            </a: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economic </a:t>
            </a: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empowerment of people with </a:t>
            </a: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disabilities</a:t>
            </a: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endParaRPr lang="en-US" sz="800" dirty="0">
              <a:solidFill>
                <a:prstClr val="black"/>
              </a:solidFill>
              <a:ea typeface="MS PGothic" pitchFamily="34" charset="-128"/>
            </a:endParaRP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Consists of more than 900 partners in more than 100 </a:t>
            </a: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cities</a:t>
            </a: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endParaRPr lang="en-US" sz="800" dirty="0">
              <a:solidFill>
                <a:prstClr val="black"/>
              </a:solidFill>
              <a:ea typeface="MS PGothic" pitchFamily="34" charset="-128"/>
            </a:endParaRP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Includes non-profits, community tax coalitions, asset development groups, financial education initiatives, private-sector businesses, federal/state/local governments </a:t>
            </a: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and </a:t>
            </a: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agencies, and individuals &amp; families with disabilities</a:t>
            </a: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.</a:t>
            </a: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endParaRPr lang="en-US" sz="800" dirty="0">
              <a:solidFill>
                <a:prstClr val="black"/>
              </a:solidFill>
              <a:ea typeface="MS PGothic" pitchFamily="34" charset="-128"/>
            </a:endParaRP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All join forces to embrace, promote </a:t>
            </a: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and </a:t>
            </a: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pursue access to </a:t>
            </a: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and </a:t>
            </a: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inclusion of people with disabilities in economic </a:t>
            </a: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</a:rPr>
              <a:t>mainstream</a:t>
            </a:r>
            <a:endParaRPr lang="en-US" sz="2400" dirty="0">
              <a:solidFill>
                <a:prstClr val="black"/>
              </a:solidFill>
              <a:ea typeface="MS PGothic" pitchFamily="34" charset="-128"/>
            </a:endParaRPr>
          </a:p>
          <a:p>
            <a:pPr marL="0" lvl="0" indent="0" algn="ctr" defTabSz="457200" eaLnBrk="1" hangingPunct="1">
              <a:spcBef>
                <a:spcPct val="20000"/>
              </a:spcBef>
              <a:spcAft>
                <a:spcPct val="0"/>
              </a:spcAft>
              <a:buNone/>
            </a:pPr>
            <a:endParaRPr lang="en-US" sz="800" dirty="0" smtClean="0">
              <a:solidFill>
                <a:prstClr val="black"/>
              </a:solidFill>
              <a:ea typeface="MS PGothic" pitchFamily="34" charset="-128"/>
              <a:hlinkClick r:id="rId3"/>
            </a:endParaRPr>
          </a:p>
          <a:p>
            <a:pPr marL="0" lvl="0" indent="0" algn="ctr" defTabSz="457200" eaLnBrk="1" hangingPunct="1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2400" dirty="0" smtClean="0">
                <a:solidFill>
                  <a:prstClr val="black"/>
                </a:solidFill>
                <a:ea typeface="MS PGothic" pitchFamily="34" charset="-128"/>
                <a:hlinkClick r:id="rId3"/>
              </a:rPr>
              <a:t>http</a:t>
            </a:r>
            <a:r>
              <a:rPr lang="en-US" sz="2400" dirty="0">
                <a:solidFill>
                  <a:prstClr val="black"/>
                </a:solidFill>
                <a:ea typeface="MS PGothic" pitchFamily="34" charset="-128"/>
                <a:hlinkClick r:id="rId3"/>
              </a:rPr>
              <a:t>://www.realeconomicimpact.org/REI-Network.aspx</a:t>
            </a:r>
            <a:r>
              <a:rPr lang="en-US" sz="2400" dirty="0">
                <a:solidFill>
                  <a:prstClr val="black"/>
                </a:solidFill>
                <a:ea typeface="MS PGothic" pitchFamily="34" charset="-128"/>
              </a:rPr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0D61B-10ED-4F77-A2AB-3452CEAEF11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5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NDI’s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457200" eaLnBrk="1" hangingPunct="1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2800" dirty="0" smtClean="0">
                <a:solidFill>
                  <a:prstClr val="black"/>
                </a:solidFill>
                <a:ea typeface="MS PGothic" pitchFamily="34" charset="-128"/>
              </a:rPr>
              <a:t>NDI’s 6 major areas of focus:</a:t>
            </a:r>
            <a:endParaRPr lang="en-US" sz="2800" dirty="0">
              <a:solidFill>
                <a:prstClr val="black"/>
              </a:solidFill>
              <a:ea typeface="MS PGothic" pitchFamily="34" charset="-128"/>
            </a:endParaRPr>
          </a:p>
          <a:p>
            <a:pPr lvl="0" defTabSz="457200" eaLnBrk="1" hangingPunct="1">
              <a:spcBef>
                <a:spcPct val="20000"/>
              </a:spcBef>
              <a:spcAft>
                <a:spcPct val="0"/>
              </a:spcAft>
            </a:pPr>
            <a:endParaRPr lang="en-US" sz="1000" dirty="0">
              <a:solidFill>
                <a:prstClr val="black"/>
              </a:solidFill>
              <a:ea typeface="MS PGothic" pitchFamily="34" charset="-128"/>
            </a:endParaRPr>
          </a:p>
          <a:p>
            <a:pPr lvl="1" defTabSz="457200" eaLnBrk="1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"/>
            </a:pPr>
            <a:r>
              <a:rPr lang="en-US" dirty="0">
                <a:solidFill>
                  <a:schemeClr val="tx1"/>
                </a:solidFill>
                <a:ea typeface="MS PGothic" pitchFamily="34" charset="-128"/>
              </a:rPr>
              <a:t>Financial Education</a:t>
            </a:r>
          </a:p>
          <a:p>
            <a:pPr lvl="1" defTabSz="457200" eaLnBrk="1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"/>
            </a:pPr>
            <a:r>
              <a:rPr lang="en-US" b="1" i="1" dirty="0">
                <a:solidFill>
                  <a:schemeClr val="tx1"/>
                </a:solidFill>
                <a:ea typeface="MS PGothic" pitchFamily="34" charset="-128"/>
              </a:rPr>
              <a:t>Tax Preparation</a:t>
            </a:r>
          </a:p>
          <a:p>
            <a:pPr lvl="1" defTabSz="457200" eaLnBrk="1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"/>
            </a:pPr>
            <a:r>
              <a:rPr lang="en-US" dirty="0">
                <a:solidFill>
                  <a:schemeClr val="tx1"/>
                </a:solidFill>
                <a:ea typeface="MS PGothic" pitchFamily="34" charset="-128"/>
              </a:rPr>
              <a:t>Benefits Planning</a:t>
            </a:r>
          </a:p>
          <a:p>
            <a:pPr lvl="1" defTabSz="457200" eaLnBrk="1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"/>
            </a:pPr>
            <a:r>
              <a:rPr lang="en-US" b="1" i="1" dirty="0">
                <a:solidFill>
                  <a:schemeClr val="tx1"/>
                </a:solidFill>
                <a:ea typeface="MS PGothic" pitchFamily="34" charset="-128"/>
              </a:rPr>
              <a:t>Employment</a:t>
            </a:r>
          </a:p>
          <a:p>
            <a:pPr lvl="1" defTabSz="457200" eaLnBrk="1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"/>
            </a:pPr>
            <a:r>
              <a:rPr lang="en-US" dirty="0">
                <a:solidFill>
                  <a:schemeClr val="tx1"/>
                </a:solidFill>
                <a:ea typeface="MS PGothic" pitchFamily="34" charset="-128"/>
              </a:rPr>
              <a:t>Asset Building</a:t>
            </a:r>
          </a:p>
          <a:p>
            <a:pPr lvl="1" defTabSz="457200" eaLnBrk="1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"/>
            </a:pPr>
            <a:r>
              <a:rPr lang="en-US" dirty="0">
                <a:solidFill>
                  <a:schemeClr val="tx1"/>
                </a:solidFill>
                <a:ea typeface="MS PGothic" pitchFamily="34" charset="-128"/>
              </a:rPr>
              <a:t>Public Policy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0D61B-10ED-4F77-A2AB-3452CEAEF11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8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2&quot; unique_id=&quot;11404&quot;&gt;&lt;object type=&quot;3&quot; unique_id=&quot;11405&quot;&gt;&lt;property id=&quot;20148&quot; value=&quot;5&quot;/&gt;&lt;property id=&quot;20300&quot; value=&quot;Slide 1&quot;/&gt;&lt;property id=&quot;20307&quot; value=&quot;256&quot;/&gt;&lt;/object&gt;&lt;object type=&quot;3&quot; unique_id=&quot;11406&quot;&gt;&lt;property id=&quot;20148&quot; value=&quot;5&quot;/&gt;&lt;property id=&quot;20300&quot; value=&quot;Slide 2&quot;/&gt;&lt;property id=&quot;20307&quot; value=&quot;257&quot;/&gt;&lt;/object&gt;&lt;/object&gt;&lt;object type=&quot;8&quot; unique_id=&quot;114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Networking trio design 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Networking trio design template</Template>
  <TotalTime>0</TotalTime>
  <Words>1871</Words>
  <Application>Microsoft Office PowerPoint</Application>
  <PresentationFormat>On-screen Show (4:3)</PresentationFormat>
  <Paragraphs>384</Paragraphs>
  <Slides>37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Networking trio design template</vt:lpstr>
      <vt:lpstr>PowerPoint Presentation</vt:lpstr>
      <vt:lpstr>Where are you?</vt:lpstr>
      <vt:lpstr>Moderators</vt:lpstr>
      <vt:lpstr>Learning Objectives</vt:lpstr>
      <vt:lpstr>Presenter</vt:lpstr>
      <vt:lpstr>Agenda</vt:lpstr>
      <vt:lpstr>National Disability Institute (NDI)</vt:lpstr>
      <vt:lpstr>NDI’s Real Economic Impact                 (REI) Network</vt:lpstr>
      <vt:lpstr>Meeting NDI’s Mission</vt:lpstr>
      <vt:lpstr>Key Initiatives Intersect: Employment &amp; Taxes</vt:lpstr>
      <vt:lpstr>POLL</vt:lpstr>
      <vt:lpstr>PowerPoint Presentation</vt:lpstr>
      <vt:lpstr>Who accesses the  Workforce Development System?</vt:lpstr>
      <vt:lpstr>Business Providing Free Tax Filing to Employees</vt:lpstr>
      <vt:lpstr>The MET Center:  Stimulating Economic Self-Sufficiency in St. Louis</vt:lpstr>
      <vt:lpstr>The MET Center – Supportive Services</vt:lpstr>
      <vt:lpstr>The MET Center – Flow of Services</vt:lpstr>
      <vt:lpstr>POLL</vt:lpstr>
      <vt:lpstr>MyFreeTaxes Partnership</vt:lpstr>
      <vt:lpstr>MyFreeTaxes:  Pioneering Inclusive Financial Stability </vt:lpstr>
      <vt:lpstr>MyFreeTaxes: The Ideal Customer</vt:lpstr>
      <vt:lpstr>MyFreeTaxes Hotline 1-855-MY-TX-HELP</vt:lpstr>
      <vt:lpstr>Expanding Financial Stability in the Public Workforce System</vt:lpstr>
      <vt:lpstr>Introducing MyFreeTaxes to Veteran Community</vt:lpstr>
      <vt:lpstr>Benefits Of Integrating MyFreeTaxes  into Veteran Programs </vt:lpstr>
      <vt:lpstr>Findings from AJCs on Integrating MyFreeTaxes </vt:lpstr>
      <vt:lpstr>More Universal Findings from NDI’s  MyFreeTaxes Pilots</vt:lpstr>
      <vt:lpstr>MyFreeTaxes 2015</vt:lpstr>
      <vt:lpstr>2015 MyFreeTaxes (MFT) Workforce Anchors</vt:lpstr>
      <vt:lpstr>How Can your AJC get involved this tax season? </vt:lpstr>
      <vt:lpstr>Join the MyFreeTaxes Network</vt:lpstr>
      <vt:lpstr>Contact Info</vt:lpstr>
      <vt:lpstr>Summary</vt:lpstr>
      <vt:lpstr>Discussion &amp; Feedback</vt:lpstr>
      <vt:lpstr>Please enter your questions in the Chat Room! </vt:lpstr>
      <vt:lpstr>Speaker’s Contact Information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33</cp:revision>
  <dcterms:created xsi:type="dcterms:W3CDTF">2009-09-02T19:35:42Z</dcterms:created>
  <dcterms:modified xsi:type="dcterms:W3CDTF">2015-02-25T18:44:15Z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TC102413891033</vt:lpwstr>
  </property>
</Properties>
</file>