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72" r:id="rId1"/>
    <p:sldMasterId id="2147483683" r:id="rId2"/>
    <p:sldMasterId id="2147483693" r:id="rId3"/>
    <p:sldMasterId id="2147483702" r:id="rId4"/>
    <p:sldMasterId id="2147483711" r:id="rId5"/>
    <p:sldMasterId id="2147483720" r:id="rId6"/>
    <p:sldMasterId id="2147483729" r:id="rId7"/>
  </p:sldMasterIdLst>
  <p:notesMasterIdLst>
    <p:notesMasterId r:id="rId81"/>
  </p:notesMasterIdLst>
  <p:sldIdLst>
    <p:sldId id="256" r:id="rId8"/>
    <p:sldId id="259" r:id="rId9"/>
    <p:sldId id="292" r:id="rId10"/>
    <p:sldId id="294" r:id="rId11"/>
    <p:sldId id="295" r:id="rId12"/>
    <p:sldId id="298" r:id="rId13"/>
    <p:sldId id="299" r:id="rId14"/>
    <p:sldId id="296" r:id="rId15"/>
    <p:sldId id="297" r:id="rId16"/>
    <p:sldId id="300" r:id="rId17"/>
    <p:sldId id="301" r:id="rId18"/>
    <p:sldId id="302" r:id="rId19"/>
    <p:sldId id="303" r:id="rId20"/>
    <p:sldId id="304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33" r:id="rId37"/>
    <p:sldId id="334" r:id="rId38"/>
    <p:sldId id="335" r:id="rId39"/>
    <p:sldId id="336" r:id="rId40"/>
    <p:sldId id="337" r:id="rId41"/>
    <p:sldId id="338" r:id="rId42"/>
    <p:sldId id="339" r:id="rId43"/>
    <p:sldId id="355" r:id="rId44"/>
    <p:sldId id="351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7" r:id="rId56"/>
    <p:sldId id="358" r:id="rId57"/>
    <p:sldId id="359" r:id="rId58"/>
    <p:sldId id="360" r:id="rId59"/>
    <p:sldId id="361" r:id="rId60"/>
    <p:sldId id="362" r:id="rId61"/>
    <p:sldId id="363" r:id="rId62"/>
    <p:sldId id="364" r:id="rId63"/>
    <p:sldId id="365" r:id="rId64"/>
    <p:sldId id="366" r:id="rId65"/>
    <p:sldId id="367" r:id="rId66"/>
    <p:sldId id="368" r:id="rId67"/>
    <p:sldId id="369" r:id="rId68"/>
    <p:sldId id="370" r:id="rId69"/>
    <p:sldId id="371" r:id="rId70"/>
    <p:sldId id="372" r:id="rId71"/>
    <p:sldId id="373" r:id="rId72"/>
    <p:sldId id="374" r:id="rId73"/>
    <p:sldId id="353" r:id="rId74"/>
    <p:sldId id="356" r:id="rId75"/>
    <p:sldId id="354" r:id="rId76"/>
    <p:sldId id="310" r:id="rId77"/>
    <p:sldId id="278" r:id="rId78"/>
    <p:sldId id="311" r:id="rId79"/>
    <p:sldId id="312" r:id="rId80"/>
  </p:sldIdLst>
  <p:sldSz cx="9144000" cy="6858000" type="screen4x3"/>
  <p:notesSz cx="7010400" cy="9296400"/>
  <p:custDataLst>
    <p:tags r:id="rId8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C6D9F1"/>
    <a:srgbClr val="474AD1"/>
    <a:srgbClr val="37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8" autoAdjust="0"/>
    <p:restoredTop sz="77265" autoAdjust="0"/>
  </p:normalViewPr>
  <p:slideViewPr>
    <p:cSldViewPr>
      <p:cViewPr varScale="1">
        <p:scale>
          <a:sx n="90" d="100"/>
          <a:sy n="90" d="100"/>
        </p:scale>
        <p:origin x="-22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556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tags" Target="tags/tag1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kauder\AppData\Local\Microsoft\Windows\Temporary%20Internet%20Files\Content.Outlook\223QJFN5\December%202014%20RT%20Jobs%20Report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kauder\AppData\Local\Microsoft\Windows\Temporary%20Internet%20Files\Content.Outlook\223QJFN5\December%202014%20RT%20Jobs%20Repo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aseline="0" dirty="0"/>
              <a:t>Monthly TOTAL ad volume, november 2010 to november 2014</a:t>
            </a:r>
          </a:p>
        </c:rich>
      </c:tx>
      <c:layout>
        <c:manualLayout>
          <c:xMode val="edge"/>
          <c:yMode val="edge"/>
          <c:x val="0.12099223375014653"/>
          <c:y val="3.376540647154883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724759405074366"/>
          <c:y val="0.25083333333333335"/>
          <c:w val="0.82430983573174044"/>
          <c:h val="0.48565472267508403"/>
        </c:manualLayout>
      </c:layout>
      <c:lineChart>
        <c:grouping val="standard"/>
        <c:varyColors val="0"/>
        <c:ser>
          <c:idx val="0"/>
          <c:order val="0"/>
          <c:tx>
            <c:strRef>
              <c:f>'[1]MidMonthlyTotalVolume4Yr_2014-1'!$B$1</c:f>
              <c:strCache>
                <c:ptCount val="1"/>
                <c:pt idx="0">
                  <c:v>Volume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2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2"/>
                </a:solidFill>
                <a:prstDash val="sysDash"/>
              </a:ln>
              <a:effectLst/>
            </c:spPr>
            <c:trendlineType val="exp"/>
            <c:dispRSqr val="0"/>
            <c:dispEq val="0"/>
          </c:trendline>
          <c:trendline>
            <c:spPr>
              <a:ln w="19050" cap="rnd">
                <a:solidFill>
                  <a:schemeClr val="accent2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'[1]MidMonthlyTotalVolume4Yr_2014-1'!$A$2:$A$50</c:f>
              <c:strCache>
                <c:ptCount val="49"/>
                <c:pt idx="0">
                  <c:v>NOV 2010</c:v>
                </c:pt>
                <c:pt idx="1">
                  <c:v>DEC</c:v>
                </c:pt>
                <c:pt idx="2">
                  <c:v>JAN 2011</c:v>
                </c:pt>
                <c:pt idx="3">
                  <c:v>FEB</c:v>
                </c:pt>
                <c:pt idx="4">
                  <c:v>MAR</c:v>
                </c:pt>
                <c:pt idx="5">
                  <c:v>APR</c:v>
                </c:pt>
                <c:pt idx="6">
                  <c:v>MAY</c:v>
                </c:pt>
                <c:pt idx="7">
                  <c:v>JUN</c:v>
                </c:pt>
                <c:pt idx="8">
                  <c:v>JUL</c:v>
                </c:pt>
                <c:pt idx="9">
                  <c:v>AUG</c:v>
                </c:pt>
                <c:pt idx="10">
                  <c:v>SEP</c:v>
                </c:pt>
                <c:pt idx="11">
                  <c:v>OCT</c:v>
                </c:pt>
                <c:pt idx="12">
                  <c:v>NOV</c:v>
                </c:pt>
                <c:pt idx="13">
                  <c:v>DEC</c:v>
                </c:pt>
                <c:pt idx="14">
                  <c:v>JAN 2012</c:v>
                </c:pt>
                <c:pt idx="15">
                  <c:v>FEB</c:v>
                </c:pt>
                <c:pt idx="16">
                  <c:v>MAR</c:v>
                </c:pt>
                <c:pt idx="17">
                  <c:v>APR</c:v>
                </c:pt>
                <c:pt idx="18">
                  <c:v>MAY</c:v>
                </c:pt>
                <c:pt idx="19">
                  <c:v>JUN</c:v>
                </c:pt>
                <c:pt idx="20">
                  <c:v>JUL</c:v>
                </c:pt>
                <c:pt idx="21">
                  <c:v>AUG</c:v>
                </c:pt>
                <c:pt idx="22">
                  <c:v>SEP</c:v>
                </c:pt>
                <c:pt idx="23">
                  <c:v>OCT</c:v>
                </c:pt>
                <c:pt idx="24">
                  <c:v>NOV</c:v>
                </c:pt>
                <c:pt idx="25">
                  <c:v>DEC</c:v>
                </c:pt>
                <c:pt idx="26">
                  <c:v>JAN 2013</c:v>
                </c:pt>
                <c:pt idx="27">
                  <c:v>FEB</c:v>
                </c:pt>
                <c:pt idx="28">
                  <c:v>MAR</c:v>
                </c:pt>
                <c:pt idx="29">
                  <c:v>APR</c:v>
                </c:pt>
                <c:pt idx="30">
                  <c:v>MAY</c:v>
                </c:pt>
                <c:pt idx="31">
                  <c:v>JUN</c:v>
                </c:pt>
                <c:pt idx="32">
                  <c:v>JUL</c:v>
                </c:pt>
                <c:pt idx="33">
                  <c:v>AUG</c:v>
                </c:pt>
                <c:pt idx="34">
                  <c:v>SEP</c:v>
                </c:pt>
                <c:pt idx="35">
                  <c:v>OCT</c:v>
                </c:pt>
                <c:pt idx="36">
                  <c:v>NOV</c:v>
                </c:pt>
                <c:pt idx="37">
                  <c:v>DEC</c:v>
                </c:pt>
                <c:pt idx="38">
                  <c:v>JAN 2014</c:v>
                </c:pt>
                <c:pt idx="39">
                  <c:v>FEB</c:v>
                </c:pt>
                <c:pt idx="40">
                  <c:v>MAR</c:v>
                </c:pt>
                <c:pt idx="41">
                  <c:v>APR</c:v>
                </c:pt>
                <c:pt idx="42">
                  <c:v>MAY</c:v>
                </c:pt>
                <c:pt idx="43">
                  <c:v>JUN</c:v>
                </c:pt>
                <c:pt idx="44">
                  <c:v>JUL</c:v>
                </c:pt>
                <c:pt idx="45">
                  <c:v>AUG</c:v>
                </c:pt>
                <c:pt idx="46">
                  <c:v>SEP</c:v>
                </c:pt>
                <c:pt idx="47">
                  <c:v>OCT</c:v>
                </c:pt>
                <c:pt idx="48">
                  <c:v>NOV</c:v>
                </c:pt>
              </c:strCache>
            </c:strRef>
          </c:cat>
          <c:val>
            <c:numRef>
              <c:f>'[1]MidMonthlyTotalVolume4Yr_2014-1'!$B$2:$B$50</c:f>
              <c:numCache>
                <c:formatCode>General</c:formatCode>
                <c:ptCount val="49"/>
                <c:pt idx="0">
                  <c:v>115619</c:v>
                </c:pt>
                <c:pt idx="1">
                  <c:v>104866</c:v>
                </c:pt>
                <c:pt idx="2">
                  <c:v>98212</c:v>
                </c:pt>
                <c:pt idx="3">
                  <c:v>110097</c:v>
                </c:pt>
                <c:pt idx="4">
                  <c:v>117559</c:v>
                </c:pt>
                <c:pt idx="5">
                  <c:v>134341</c:v>
                </c:pt>
                <c:pt idx="6">
                  <c:v>127837</c:v>
                </c:pt>
                <c:pt idx="7">
                  <c:v>121833</c:v>
                </c:pt>
                <c:pt idx="8">
                  <c:v>116624</c:v>
                </c:pt>
                <c:pt idx="9">
                  <c:v>118919</c:v>
                </c:pt>
                <c:pt idx="10">
                  <c:v>115418</c:v>
                </c:pt>
                <c:pt idx="11">
                  <c:v>114967</c:v>
                </c:pt>
                <c:pt idx="12">
                  <c:v>114747</c:v>
                </c:pt>
                <c:pt idx="13">
                  <c:v>104740</c:v>
                </c:pt>
                <c:pt idx="14">
                  <c:v>101642</c:v>
                </c:pt>
                <c:pt idx="15">
                  <c:v>113437</c:v>
                </c:pt>
                <c:pt idx="16">
                  <c:v>116441</c:v>
                </c:pt>
                <c:pt idx="17">
                  <c:v>125539</c:v>
                </c:pt>
                <c:pt idx="18">
                  <c:v>126066</c:v>
                </c:pt>
                <c:pt idx="19">
                  <c:v>130283</c:v>
                </c:pt>
                <c:pt idx="20">
                  <c:v>124852</c:v>
                </c:pt>
                <c:pt idx="21">
                  <c:v>130985</c:v>
                </c:pt>
                <c:pt idx="22">
                  <c:v>136931</c:v>
                </c:pt>
                <c:pt idx="23">
                  <c:v>133758</c:v>
                </c:pt>
                <c:pt idx="24">
                  <c:v>125369</c:v>
                </c:pt>
                <c:pt idx="25">
                  <c:v>124934</c:v>
                </c:pt>
                <c:pt idx="26">
                  <c:v>117501</c:v>
                </c:pt>
                <c:pt idx="27">
                  <c:v>136830</c:v>
                </c:pt>
                <c:pt idx="28">
                  <c:v>136461</c:v>
                </c:pt>
                <c:pt idx="29">
                  <c:v>145961</c:v>
                </c:pt>
                <c:pt idx="30">
                  <c:v>149865</c:v>
                </c:pt>
                <c:pt idx="31">
                  <c:v>155918</c:v>
                </c:pt>
                <c:pt idx="32">
                  <c:v>142492</c:v>
                </c:pt>
                <c:pt idx="33">
                  <c:v>147809</c:v>
                </c:pt>
                <c:pt idx="34">
                  <c:v>145151</c:v>
                </c:pt>
                <c:pt idx="35">
                  <c:v>136980</c:v>
                </c:pt>
                <c:pt idx="36">
                  <c:v>139096</c:v>
                </c:pt>
                <c:pt idx="37">
                  <c:v>125814</c:v>
                </c:pt>
                <c:pt idx="38">
                  <c:v>115535</c:v>
                </c:pt>
                <c:pt idx="39">
                  <c:v>129503</c:v>
                </c:pt>
                <c:pt idx="40">
                  <c:v>128439</c:v>
                </c:pt>
                <c:pt idx="41">
                  <c:v>136936</c:v>
                </c:pt>
                <c:pt idx="42">
                  <c:v>138831</c:v>
                </c:pt>
                <c:pt idx="43">
                  <c:v>151636</c:v>
                </c:pt>
                <c:pt idx="44">
                  <c:v>143830</c:v>
                </c:pt>
                <c:pt idx="45">
                  <c:v>149043</c:v>
                </c:pt>
                <c:pt idx="46">
                  <c:v>136733</c:v>
                </c:pt>
                <c:pt idx="47">
                  <c:v>143950</c:v>
                </c:pt>
                <c:pt idx="48">
                  <c:v>146419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730560"/>
        <c:axId val="227732096"/>
      </c:lineChart>
      <c:catAx>
        <c:axId val="227730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732096"/>
        <c:crosses val="autoZero"/>
        <c:auto val="1"/>
        <c:lblAlgn val="ctr"/>
        <c:lblOffset val="100"/>
        <c:tickLblSkip val="1"/>
        <c:noMultiLvlLbl val="0"/>
      </c:catAx>
      <c:valAx>
        <c:axId val="227732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730560"/>
        <c:crosses val="autoZero"/>
        <c:crossBetween val="midCat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15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>
                <a:solidFill>
                  <a:srgbClr val="595959"/>
                </a:solidFill>
              </a:rPr>
              <a:t>Online ads FOR new york</a:t>
            </a:r>
            <a:r>
              <a:rPr lang="en-US" sz="1400" baseline="0" dirty="0">
                <a:solidFill>
                  <a:srgbClr val="595959"/>
                </a:solidFill>
              </a:rPr>
              <a:t> city jobs by sector, JULY 28, 2014 to NOVEMBER 24, 2014</a:t>
            </a:r>
            <a:endParaRPr lang="en-US" sz="1400" dirty="0">
              <a:solidFill>
                <a:srgbClr val="595959"/>
              </a:solidFill>
            </a:endParaRPr>
          </a:p>
        </c:rich>
      </c:tx>
      <c:layout>
        <c:manualLayout>
          <c:xMode val="edge"/>
          <c:yMode val="edge"/>
          <c:x val="0.12542488901850235"/>
          <c:y val="2.941272965879265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7470978743397817"/>
          <c:y val="0.18913019704058731"/>
          <c:w val="0.52423554286106389"/>
          <c:h val="0.58121766708509259"/>
        </c:manualLayout>
      </c:layout>
      <c:pieChart>
        <c:varyColors val="1"/>
        <c:ser>
          <c:idx val="0"/>
          <c:order val="0"/>
          <c:tx>
            <c:strRef>
              <c:f>[1]Industries!$B$1:$B$2</c:f>
              <c:strCache>
                <c:ptCount val="1"/>
                <c:pt idx="0">
                  <c:v>Volume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</c:dPt>
          <c:dPt>
            <c:idx val="5"/>
            <c:bubble3D val="0"/>
            <c:spPr>
              <a:pattFill prst="ltUp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/>
                </a:innerShdw>
              </a:effectLst>
            </c:spPr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[1]Industries!$A$3:$A$7</c:f>
              <c:strCache>
                <c:ptCount val="5"/>
                <c:pt idx="0">
                  <c:v>Professional, Scientific, and Technical Services</c:v>
                </c:pt>
                <c:pt idx="1">
                  <c:v>Administrative and Support and Waste Management and Remediation Services</c:v>
                </c:pt>
                <c:pt idx="2">
                  <c:v>Finance and Insurance</c:v>
                </c:pt>
                <c:pt idx="3">
                  <c:v>Health Care and Social Assistance</c:v>
                </c:pt>
                <c:pt idx="4">
                  <c:v>Information</c:v>
                </c:pt>
              </c:strCache>
            </c:strRef>
          </c:cat>
          <c:val>
            <c:numRef>
              <c:f>[1]Industries!$B$3:$B$7</c:f>
              <c:numCache>
                <c:formatCode>General</c:formatCode>
                <c:ptCount val="5"/>
                <c:pt idx="0">
                  <c:v>47940</c:v>
                </c:pt>
                <c:pt idx="1">
                  <c:v>41329</c:v>
                </c:pt>
                <c:pt idx="2">
                  <c:v>34739</c:v>
                </c:pt>
                <c:pt idx="3">
                  <c:v>25333</c:v>
                </c:pt>
                <c:pt idx="4">
                  <c:v>19195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4967620469009996E-2"/>
          <c:y val="0.7780098139906424"/>
          <c:w val="0.91815478286591634"/>
          <c:h val="0.220729395901441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7E0071-00F4-4E10-9D54-AF8D99A8A3A0}" type="datetimeFigureOut">
              <a:rPr lang="en-US" smtClean="0"/>
              <a:pPr/>
              <a:t>2/10/2015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7C97589-81B3-48A3-8226-3514F33742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8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382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058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3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218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518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67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09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585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963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162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208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61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825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076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2206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0983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905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30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852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64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003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443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314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7173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5597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047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7431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0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648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Page </a:t>
            </a:r>
            <a:fld id="{FB524DA8-62F2-48A0-B08B-91F0DCD7DAC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661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8564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494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604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1286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179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179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179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6441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635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696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4849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3834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C580C-F899-418B-8170-EF82B443D478}" type="slidenum">
              <a:rPr lang="en-JM" smtClean="0"/>
              <a:pPr/>
              <a:t>49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673894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 fontAlgn="base">
              <a:spcBef>
                <a:spcPts val="1223"/>
              </a:spcBef>
              <a:spcAft>
                <a:spcPts val="1223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4758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C580C-F899-418B-8170-EF82B443D478}" type="slidenum">
              <a:rPr lang="en-JM" smtClean="0"/>
              <a:pPr/>
              <a:t>50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5278625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C580C-F899-418B-8170-EF82B443D478}" type="slidenum">
              <a:rPr lang="en-JM" smtClean="0"/>
              <a:pPr/>
              <a:t>51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5765776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4328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8461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434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2965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9553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680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0295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263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0406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C580C-F899-418B-8170-EF82B443D478}" type="slidenum">
              <a:rPr lang="en-JM" smtClean="0"/>
              <a:pPr/>
              <a:t>60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7936658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C580C-F899-418B-8170-EF82B443D478}" type="slidenum">
              <a:rPr lang="en-JM" smtClean="0"/>
              <a:pPr/>
              <a:t>61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1772116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8224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872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C580C-F899-418B-8170-EF82B443D478}" type="slidenum">
              <a:rPr lang="en-JM" smtClean="0"/>
              <a:pPr/>
              <a:t>64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73570719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C580C-F899-418B-8170-EF82B443D478}" type="slidenum">
              <a:rPr lang="en-JM" smtClean="0"/>
              <a:pPr/>
              <a:t>65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7702340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C580C-F899-418B-8170-EF82B443D478}" type="slidenum">
              <a:rPr lang="en-JM" smtClean="0"/>
              <a:pPr/>
              <a:t>66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94375926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395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3074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08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24018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defTabSz="931774" eaLnBrk="0" fontAlgn="base" hangingPunct="0">
              <a:spcBef>
                <a:spcPts val="611"/>
              </a:spcBef>
              <a:spcAft>
                <a:spcPts val="611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en-US" kern="0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74175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78117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5387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556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38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38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ddle BG"/>
          <p:cNvSpPr/>
          <p:nvPr/>
        </p:nvSpPr>
        <p:spPr>
          <a:xfrm>
            <a:off x="0" y="2667000"/>
            <a:ext cx="9144000" cy="24195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Back"/>
          <p:cNvSpPr/>
          <p:nvPr/>
        </p:nvSpPr>
        <p:spPr>
          <a:xfrm>
            <a:off x="4176712" y="4545808"/>
            <a:ext cx="4953000" cy="182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81000" y="2869408"/>
            <a:ext cx="8458200" cy="1676400"/>
          </a:xfrm>
          <a:prstGeom prst="rect">
            <a:avLst/>
          </a:prstGeom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>
            <a:lvl1pPr>
              <a:defRPr sz="3200" b="1" cap="none" spc="0" baseline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724400" y="4876800"/>
            <a:ext cx="4343400" cy="1143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Webinar Subtitle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" y="4419600"/>
            <a:ext cx="186537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7088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81000" y="860595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Welcome</a:t>
            </a:r>
            <a:r>
              <a:rPr lang="en-US" sz="2000" b="1" baseline="0" dirty="0" smtClean="0">
                <a:solidFill>
                  <a:schemeClr val="bg1"/>
                </a:solidFill>
              </a:rPr>
              <a:t> to </a:t>
            </a:r>
            <a:r>
              <a:rPr lang="en-US" sz="2000" b="1" dirty="0" smtClean="0">
                <a:solidFill>
                  <a:schemeClr val="bg1"/>
                </a:solidFill>
              </a:rPr>
              <a:t>Workforce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3</a:t>
            </a:r>
            <a:r>
              <a:rPr lang="en-US" sz="2000" b="1" baseline="0" dirty="0" smtClean="0">
                <a:solidFill>
                  <a:schemeClr val="bg1"/>
                </a:solidFill>
              </a:rPr>
              <a:t> One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13" name="Header"/>
          <p:cNvGrpSpPr/>
          <p:nvPr/>
        </p:nvGrpSpPr>
        <p:grpSpPr>
          <a:xfrm>
            <a:off x="2894" y="-152400"/>
            <a:ext cx="9144000" cy="2819400"/>
            <a:chOff x="0" y="0"/>
            <a:chExt cx="9144000" cy="28194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9144000" cy="2667000"/>
            </a:xfrm>
            <a:prstGeom prst="rect">
              <a:avLst/>
            </a:prstGeom>
            <a:solidFill>
              <a:schemeClr val="accent1">
                <a:lumMod val="75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0" y="2667000"/>
              <a:ext cx="9144000" cy="152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sz="1800" kern="1200" dirty="0">
                <a:solidFill>
                  <a:schemeClr val="lt1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2133600" y="4572000"/>
            <a:ext cx="2209800" cy="483392"/>
            <a:chOff x="2133600" y="4572000"/>
            <a:chExt cx="2209800" cy="483392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4572000"/>
              <a:ext cx="483392" cy="48339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2590800" y="4572000"/>
              <a:ext cx="17526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i="1" kern="800" spc="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U.S. Department</a:t>
              </a:r>
              <a:r>
                <a:rPr lang="en-US" sz="900" b="1" i="1" kern="800" spc="0" baseline="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of Labor</a:t>
              </a:r>
            </a:p>
            <a:p>
              <a:pPr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0" i="1" kern="800" spc="0" baseline="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Employment and Training Administration</a:t>
              </a:r>
              <a:endParaRPr lang="en-US" sz="900" b="0" i="1" kern="800" spc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80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2133600" cy="365125"/>
          </a:xfrm>
        </p:spPr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24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cap="none" spc="0" baseline="0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918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9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49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83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03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ddle BG"/>
          <p:cNvSpPr/>
          <p:nvPr/>
        </p:nvSpPr>
        <p:spPr>
          <a:xfrm>
            <a:off x="0" y="2667000"/>
            <a:ext cx="9144000" cy="24195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Back"/>
          <p:cNvSpPr/>
          <p:nvPr/>
        </p:nvSpPr>
        <p:spPr>
          <a:xfrm>
            <a:off x="4176712" y="4545808"/>
            <a:ext cx="4953000" cy="182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81000" y="2869408"/>
            <a:ext cx="8458200" cy="1676400"/>
          </a:xfrm>
          <a:prstGeom prst="rect">
            <a:avLst/>
          </a:prstGeom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>
            <a:lvl1pPr>
              <a:defRPr sz="3200" b="1" cap="none" spc="0" baseline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724400" y="4876800"/>
            <a:ext cx="4343400" cy="1143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Webinar Subtitle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" y="4419600"/>
            <a:ext cx="186537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7088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81000" y="860595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Welcome to Workforce</a:t>
            </a:r>
            <a:r>
              <a:rPr lang="en-US" sz="2000" b="1" baseline="30000" dirty="0" smtClean="0">
                <a:solidFill>
                  <a:prstClr val="white"/>
                </a:solidFill>
              </a:rPr>
              <a:t>3</a:t>
            </a:r>
            <a:r>
              <a:rPr lang="en-US" sz="2000" b="1" dirty="0" smtClean="0">
                <a:solidFill>
                  <a:prstClr val="white"/>
                </a:solidFill>
              </a:rPr>
              <a:t> One</a:t>
            </a:r>
            <a:endParaRPr lang="en-US" sz="2000" b="1" dirty="0">
              <a:solidFill>
                <a:prstClr val="white"/>
              </a:solidFill>
            </a:endParaRPr>
          </a:p>
        </p:txBody>
      </p:sp>
      <p:grpSp>
        <p:nvGrpSpPr>
          <p:cNvPr id="13" name="Header"/>
          <p:cNvGrpSpPr/>
          <p:nvPr/>
        </p:nvGrpSpPr>
        <p:grpSpPr>
          <a:xfrm>
            <a:off x="2894" y="-152400"/>
            <a:ext cx="9144000" cy="2819400"/>
            <a:chOff x="0" y="0"/>
            <a:chExt cx="9144000" cy="28194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9144000" cy="2667000"/>
            </a:xfrm>
            <a:prstGeom prst="rect">
              <a:avLst/>
            </a:prstGeom>
            <a:solidFill>
              <a:schemeClr val="accent1">
                <a:lumMod val="75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0" y="2667000"/>
              <a:ext cx="9144000" cy="152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2133600" y="4572000"/>
            <a:ext cx="2209800" cy="483392"/>
            <a:chOff x="2133600" y="4572000"/>
            <a:chExt cx="2209800" cy="483392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4572000"/>
              <a:ext cx="483392" cy="48339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2590800" y="4572000"/>
              <a:ext cx="17526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b="1" i="1" kern="800" dirty="0" smtClean="0">
                  <a:solidFill>
                    <a:srgbClr val="1F497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U.S. Department of Labor</a:t>
              </a:r>
            </a:p>
            <a:p>
              <a:pPr>
                <a:lnSpc>
                  <a:spcPts val="1000"/>
                </a:lnSpc>
              </a:pPr>
              <a:r>
                <a:rPr lang="en-US" sz="900" i="1" kern="800" dirty="0" smtClean="0">
                  <a:solidFill>
                    <a:srgbClr val="1F497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Employment and Training Administration</a:t>
              </a:r>
              <a:endParaRPr lang="en-US" sz="900" i="1" kern="800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8515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80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2133600" cy="365125"/>
          </a:xfrm>
        </p:spPr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86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8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80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2133600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cap="none" spc="0" baseline="0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77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62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80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62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28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ddle BG"/>
          <p:cNvSpPr/>
          <p:nvPr/>
        </p:nvSpPr>
        <p:spPr>
          <a:xfrm>
            <a:off x="0" y="2667000"/>
            <a:ext cx="9144000" cy="24195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Back"/>
          <p:cNvSpPr/>
          <p:nvPr/>
        </p:nvSpPr>
        <p:spPr>
          <a:xfrm>
            <a:off x="4176712" y="4545808"/>
            <a:ext cx="4953000" cy="182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81000" y="2869408"/>
            <a:ext cx="8458200" cy="1676400"/>
          </a:xfrm>
          <a:prstGeom prst="rect">
            <a:avLst/>
          </a:prstGeom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>
            <a:lvl1pPr>
              <a:defRPr sz="3200" b="1" cap="none" spc="0" baseline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724400" y="4876800"/>
            <a:ext cx="4343400" cy="1143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Webinar Subtitle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" y="4419600"/>
            <a:ext cx="186537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7088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81000" y="860595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Welcome to Workforce</a:t>
            </a:r>
            <a:r>
              <a:rPr lang="en-US" sz="2000" b="1" baseline="30000" dirty="0" smtClean="0">
                <a:solidFill>
                  <a:prstClr val="white"/>
                </a:solidFill>
              </a:rPr>
              <a:t>3</a:t>
            </a:r>
            <a:r>
              <a:rPr lang="en-US" sz="2000" b="1" dirty="0" smtClean="0">
                <a:solidFill>
                  <a:prstClr val="white"/>
                </a:solidFill>
              </a:rPr>
              <a:t> One</a:t>
            </a:r>
            <a:endParaRPr lang="en-US" sz="2000" b="1" dirty="0">
              <a:solidFill>
                <a:prstClr val="white"/>
              </a:solidFill>
            </a:endParaRPr>
          </a:p>
        </p:txBody>
      </p:sp>
      <p:grpSp>
        <p:nvGrpSpPr>
          <p:cNvPr id="13" name="Header"/>
          <p:cNvGrpSpPr/>
          <p:nvPr/>
        </p:nvGrpSpPr>
        <p:grpSpPr>
          <a:xfrm>
            <a:off x="2894" y="-152400"/>
            <a:ext cx="9144000" cy="2819400"/>
            <a:chOff x="0" y="0"/>
            <a:chExt cx="9144000" cy="28194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9144000" cy="2667000"/>
            </a:xfrm>
            <a:prstGeom prst="rect">
              <a:avLst/>
            </a:prstGeom>
            <a:solidFill>
              <a:schemeClr val="accent1">
                <a:lumMod val="75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0" y="2667000"/>
              <a:ext cx="9144000" cy="152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2133600" y="4572000"/>
            <a:ext cx="2209800" cy="483392"/>
            <a:chOff x="2133600" y="4572000"/>
            <a:chExt cx="2209800" cy="483392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4572000"/>
              <a:ext cx="483392" cy="48339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2590800" y="4572000"/>
              <a:ext cx="17526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b="1" i="1" kern="800" dirty="0" smtClean="0">
                  <a:solidFill>
                    <a:srgbClr val="1F497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U.S. Department of Labor</a:t>
              </a:r>
            </a:p>
            <a:p>
              <a:pPr>
                <a:lnSpc>
                  <a:spcPts val="1000"/>
                </a:lnSpc>
              </a:pPr>
              <a:r>
                <a:rPr lang="en-US" sz="900" i="1" kern="800" dirty="0" smtClean="0">
                  <a:solidFill>
                    <a:srgbClr val="1F497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Employment and Training Administration</a:t>
              </a:r>
              <a:endParaRPr lang="en-US" sz="900" i="1" kern="800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1036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80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2133600" cy="365125"/>
          </a:xfrm>
        </p:spPr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566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13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cap="none" spc="0" baseline="0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91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1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26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37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50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ddle BG"/>
          <p:cNvSpPr/>
          <p:nvPr/>
        </p:nvSpPr>
        <p:spPr>
          <a:xfrm>
            <a:off x="0" y="2667000"/>
            <a:ext cx="9144000" cy="24195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Back"/>
          <p:cNvSpPr/>
          <p:nvPr/>
        </p:nvSpPr>
        <p:spPr>
          <a:xfrm>
            <a:off x="4176712" y="4545808"/>
            <a:ext cx="4953000" cy="182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81000" y="2869408"/>
            <a:ext cx="8458200" cy="1676400"/>
          </a:xfrm>
          <a:prstGeom prst="rect">
            <a:avLst/>
          </a:prstGeom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>
            <a:lvl1pPr>
              <a:defRPr sz="3200" b="1" cap="none" spc="0" baseline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724400" y="4876800"/>
            <a:ext cx="4343400" cy="1143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Webinar Subtitle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" y="4419600"/>
            <a:ext cx="186537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7088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81000" y="860595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Welcome to Workforce</a:t>
            </a:r>
            <a:r>
              <a:rPr lang="en-US" sz="2000" b="1" baseline="30000" dirty="0" smtClean="0">
                <a:solidFill>
                  <a:prstClr val="white"/>
                </a:solidFill>
              </a:rPr>
              <a:t>3</a:t>
            </a:r>
            <a:r>
              <a:rPr lang="en-US" sz="2000" b="1" dirty="0" smtClean="0">
                <a:solidFill>
                  <a:prstClr val="white"/>
                </a:solidFill>
              </a:rPr>
              <a:t> One</a:t>
            </a:r>
            <a:endParaRPr lang="en-US" sz="2000" b="1" dirty="0">
              <a:solidFill>
                <a:prstClr val="white"/>
              </a:solidFill>
            </a:endParaRPr>
          </a:p>
        </p:txBody>
      </p:sp>
      <p:grpSp>
        <p:nvGrpSpPr>
          <p:cNvPr id="13" name="Header"/>
          <p:cNvGrpSpPr/>
          <p:nvPr/>
        </p:nvGrpSpPr>
        <p:grpSpPr>
          <a:xfrm>
            <a:off x="2894" y="-152400"/>
            <a:ext cx="9144000" cy="2819400"/>
            <a:chOff x="0" y="0"/>
            <a:chExt cx="9144000" cy="28194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9144000" cy="2667000"/>
            </a:xfrm>
            <a:prstGeom prst="rect">
              <a:avLst/>
            </a:prstGeom>
            <a:solidFill>
              <a:schemeClr val="accent1">
                <a:lumMod val="75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0" y="2667000"/>
              <a:ext cx="9144000" cy="152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2133600" y="4572000"/>
            <a:ext cx="2209800" cy="483392"/>
            <a:chOff x="2133600" y="4572000"/>
            <a:chExt cx="2209800" cy="483392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4572000"/>
              <a:ext cx="483392" cy="48339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2590800" y="4572000"/>
              <a:ext cx="17526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b="1" i="1" kern="800" dirty="0" smtClean="0">
                  <a:solidFill>
                    <a:srgbClr val="1F497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U.S. Department of Labor</a:t>
              </a:r>
            </a:p>
            <a:p>
              <a:pPr>
                <a:lnSpc>
                  <a:spcPts val="1000"/>
                </a:lnSpc>
              </a:pPr>
              <a:r>
                <a:rPr lang="en-US" sz="900" i="1" kern="800" dirty="0" smtClean="0">
                  <a:solidFill>
                    <a:srgbClr val="1F497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Employment and Training Administration</a:t>
              </a:r>
              <a:endParaRPr lang="en-US" sz="900" i="1" kern="800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76362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80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2133600" cy="365125"/>
          </a:xfrm>
        </p:spPr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51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45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cap="none" spc="0" baseline="0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9143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309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04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02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cap="none" spc="0" baseline="0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617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 Stu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4826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Webinar Title Here</a:t>
            </a:r>
            <a:endParaRPr lang="en-JM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D7B-265B-4A04-8AD6-4DADE6A63D49}" type="slidenum">
              <a:rPr lang="en-JM" smtClean="0"/>
              <a:pPr/>
              <a:t>‹#›</a:t>
            </a:fld>
            <a:endParaRPr lang="en-JM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800600" y="1712383"/>
            <a:ext cx="3505200" cy="395181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JM" dirty="0"/>
          </a:p>
        </p:txBody>
      </p:sp>
      <p:sp>
        <p:nvSpPr>
          <p:cNvPr id="7" name="Content Placeholder 14"/>
          <p:cNvSpPr>
            <a:spLocks noGrp="1"/>
          </p:cNvSpPr>
          <p:nvPr>
            <p:ph sz="quarter" idx="18"/>
          </p:nvPr>
        </p:nvSpPr>
        <p:spPr>
          <a:xfrm>
            <a:off x="914400" y="1701800"/>
            <a:ext cx="2895600" cy="3962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  <a:latin typeface="Bebas Neue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1400">
                <a:latin typeface="Arial" pitchFamily="34" charset="0"/>
                <a:cs typeface="Arial" pitchFamily="34" charset="0"/>
              </a:defRPr>
            </a:lvl2pPr>
            <a:lvl3pPr marL="914400" indent="0">
              <a:buFontTx/>
              <a:buNone/>
              <a:defRPr sz="1400">
                <a:latin typeface="Arial" pitchFamily="34" charset="0"/>
                <a:cs typeface="Arial" pitchFamily="34" charset="0"/>
              </a:defRPr>
            </a:lvl3pPr>
            <a:lvl4pPr marL="1371600" indent="0">
              <a:buFontTx/>
              <a:buNone/>
              <a:defRPr sz="1400">
                <a:latin typeface="Arial" pitchFamily="34" charset="0"/>
                <a:cs typeface="Arial" pitchFamily="34" charset="0"/>
              </a:defRPr>
            </a:lvl4pPr>
            <a:lvl5pPr marL="1828800" indent="0">
              <a:buFontTx/>
              <a:buNone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614577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-76200" y="-127000"/>
            <a:ext cx="9296400" cy="7112000"/>
          </a:xfrm>
          <a:prstGeom prst="rect">
            <a:avLst/>
          </a:prstGeom>
          <a:solidFill>
            <a:srgbClr val="0A5B7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background-01.jpg"/>
          <p:cNvPicPr>
            <a:picLocks noChangeAspect="1"/>
          </p:cNvPicPr>
          <p:nvPr userDrawn="1"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228600"/>
            <a:ext cx="9601200" cy="7315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4826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Webinar Title Here</a:t>
            </a:r>
            <a:endParaRPr lang="en-JM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D7B-265B-4A04-8AD6-4DADE6A63D49}" type="slidenum">
              <a:rPr lang="en-JM" smtClean="0"/>
              <a:pPr/>
              <a:t>‹#›</a:t>
            </a:fld>
            <a:endParaRPr lang="en-JM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048000" y="4648200"/>
            <a:ext cx="0" cy="13208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6096000" y="4677133"/>
            <a:ext cx="0" cy="13208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04801" y="4648200"/>
            <a:ext cx="2590800" cy="4064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rgbClr val="FFFFFF"/>
                </a:solidFill>
                <a:latin typeface="Bebas Neue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Content Placeholder 15"/>
          <p:cNvSpPr>
            <a:spLocks noGrp="1"/>
          </p:cNvSpPr>
          <p:nvPr>
            <p:ph sz="quarter" idx="15"/>
          </p:nvPr>
        </p:nvSpPr>
        <p:spPr>
          <a:xfrm>
            <a:off x="304801" y="4953000"/>
            <a:ext cx="2590800" cy="1117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3276600" y="4648200"/>
            <a:ext cx="2590800" cy="4064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rgbClr val="FFFFFF"/>
                </a:solidFill>
                <a:latin typeface="Bebas Neue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15"/>
          <p:cNvSpPr>
            <a:spLocks noGrp="1"/>
          </p:cNvSpPr>
          <p:nvPr>
            <p:ph sz="quarter" idx="17"/>
          </p:nvPr>
        </p:nvSpPr>
        <p:spPr>
          <a:xfrm>
            <a:off x="3276600" y="4953000"/>
            <a:ext cx="2590800" cy="1117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248400" y="4648200"/>
            <a:ext cx="2590800" cy="4064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rgbClr val="FFFFFF"/>
                </a:solidFill>
                <a:latin typeface="Bebas Neue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Content Placeholder 15"/>
          <p:cNvSpPr>
            <a:spLocks noGrp="1"/>
          </p:cNvSpPr>
          <p:nvPr>
            <p:ph sz="quarter" idx="19"/>
          </p:nvPr>
        </p:nvSpPr>
        <p:spPr>
          <a:xfrm>
            <a:off x="6248400" y="4953000"/>
            <a:ext cx="2590800" cy="1117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22" name="Chevron 21"/>
          <p:cNvSpPr/>
          <p:nvPr userDrawn="1"/>
        </p:nvSpPr>
        <p:spPr>
          <a:xfrm flipH="1">
            <a:off x="76200" y="6311901"/>
            <a:ext cx="147320" cy="368300"/>
          </a:xfrm>
          <a:prstGeom prst="chevron">
            <a:avLst>
              <a:gd name="adj" fmla="val 57412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>
              <a:solidFill>
                <a:schemeClr val="tx1"/>
              </a:solidFill>
            </a:endParaRPr>
          </a:p>
        </p:txBody>
      </p:sp>
      <p:sp>
        <p:nvSpPr>
          <p:cNvPr id="23" name="Chevron 22"/>
          <p:cNvSpPr/>
          <p:nvPr userDrawn="1"/>
        </p:nvSpPr>
        <p:spPr>
          <a:xfrm>
            <a:off x="8839201" y="6311899"/>
            <a:ext cx="147320" cy="368300"/>
          </a:xfrm>
          <a:prstGeom prst="chevron">
            <a:avLst>
              <a:gd name="adj" fmla="val 57412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00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ddle BG"/>
          <p:cNvSpPr/>
          <p:nvPr/>
        </p:nvSpPr>
        <p:spPr>
          <a:xfrm>
            <a:off x="0" y="2667000"/>
            <a:ext cx="9144000" cy="24195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Back"/>
          <p:cNvSpPr/>
          <p:nvPr/>
        </p:nvSpPr>
        <p:spPr>
          <a:xfrm>
            <a:off x="4176712" y="4545808"/>
            <a:ext cx="4953000" cy="182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81000" y="2869408"/>
            <a:ext cx="8458200" cy="1676400"/>
          </a:xfrm>
          <a:prstGeom prst="rect">
            <a:avLst/>
          </a:prstGeom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>
            <a:lvl1pPr>
              <a:defRPr sz="3200" b="1" cap="none" spc="0" baseline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724400" y="4876800"/>
            <a:ext cx="4343400" cy="1143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Webinar Subtitle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" y="4419600"/>
            <a:ext cx="186537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7088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81000" y="860595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Welcome to Workforce</a:t>
            </a:r>
            <a:r>
              <a:rPr lang="en-US" sz="2000" b="1" baseline="30000" dirty="0" smtClean="0">
                <a:solidFill>
                  <a:prstClr val="white"/>
                </a:solidFill>
              </a:rPr>
              <a:t>3</a:t>
            </a:r>
            <a:r>
              <a:rPr lang="en-US" sz="2000" b="1" dirty="0" smtClean="0">
                <a:solidFill>
                  <a:prstClr val="white"/>
                </a:solidFill>
              </a:rPr>
              <a:t> One</a:t>
            </a:r>
            <a:endParaRPr lang="en-US" sz="2000" b="1" dirty="0">
              <a:solidFill>
                <a:prstClr val="white"/>
              </a:solidFill>
            </a:endParaRPr>
          </a:p>
        </p:txBody>
      </p:sp>
      <p:grpSp>
        <p:nvGrpSpPr>
          <p:cNvPr id="13" name="Header"/>
          <p:cNvGrpSpPr/>
          <p:nvPr/>
        </p:nvGrpSpPr>
        <p:grpSpPr>
          <a:xfrm>
            <a:off x="2894" y="-152400"/>
            <a:ext cx="9144000" cy="2819400"/>
            <a:chOff x="0" y="0"/>
            <a:chExt cx="9144000" cy="28194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9144000" cy="2667000"/>
            </a:xfrm>
            <a:prstGeom prst="rect">
              <a:avLst/>
            </a:prstGeom>
            <a:solidFill>
              <a:schemeClr val="accent1">
                <a:lumMod val="75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0" y="2667000"/>
              <a:ext cx="9144000" cy="152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2133600" y="4572000"/>
            <a:ext cx="2209800" cy="483392"/>
            <a:chOff x="2133600" y="4572000"/>
            <a:chExt cx="2209800" cy="483392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4572000"/>
              <a:ext cx="483392" cy="48339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2590800" y="4572000"/>
              <a:ext cx="17526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b="1" i="1" kern="800" dirty="0" smtClean="0">
                  <a:solidFill>
                    <a:srgbClr val="1F497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U.S. Department of Labor</a:t>
              </a:r>
            </a:p>
            <a:p>
              <a:pPr>
                <a:lnSpc>
                  <a:spcPts val="1000"/>
                </a:lnSpc>
              </a:pPr>
              <a:r>
                <a:rPr lang="en-US" sz="900" i="1" kern="800" dirty="0" smtClean="0">
                  <a:solidFill>
                    <a:srgbClr val="1F497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Employment and Training Administration</a:t>
              </a:r>
              <a:endParaRPr lang="en-US" sz="900" i="1" kern="800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376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80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2133600" cy="365125"/>
          </a:xfrm>
        </p:spPr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28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54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cap="none" spc="0" baseline="0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8342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460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585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584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ddle BG"/>
          <p:cNvSpPr/>
          <p:nvPr/>
        </p:nvSpPr>
        <p:spPr>
          <a:xfrm>
            <a:off x="0" y="2667000"/>
            <a:ext cx="9144000" cy="24195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Back"/>
          <p:cNvSpPr/>
          <p:nvPr/>
        </p:nvSpPr>
        <p:spPr>
          <a:xfrm>
            <a:off x="4176712" y="4545808"/>
            <a:ext cx="4953000" cy="182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81000" y="2869408"/>
            <a:ext cx="8458200" cy="1676400"/>
          </a:xfrm>
          <a:prstGeom prst="rect">
            <a:avLst/>
          </a:prstGeom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>
            <a:lvl1pPr>
              <a:defRPr sz="3200" b="1" cap="none" spc="0" baseline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724400" y="4876800"/>
            <a:ext cx="4343400" cy="1143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Webinar Subtitle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" y="4419600"/>
            <a:ext cx="186537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7088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81000" y="860595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Welcome to Workforce</a:t>
            </a:r>
            <a:r>
              <a:rPr lang="en-US" sz="2000" b="1" baseline="30000" dirty="0" smtClean="0">
                <a:solidFill>
                  <a:prstClr val="white"/>
                </a:solidFill>
              </a:rPr>
              <a:t>3</a:t>
            </a:r>
            <a:r>
              <a:rPr lang="en-US" sz="2000" b="1" dirty="0" smtClean="0">
                <a:solidFill>
                  <a:prstClr val="white"/>
                </a:solidFill>
              </a:rPr>
              <a:t> One</a:t>
            </a:r>
            <a:endParaRPr lang="en-US" sz="2000" b="1" dirty="0">
              <a:solidFill>
                <a:prstClr val="white"/>
              </a:solidFill>
            </a:endParaRPr>
          </a:p>
        </p:txBody>
      </p:sp>
      <p:grpSp>
        <p:nvGrpSpPr>
          <p:cNvPr id="13" name="Header"/>
          <p:cNvGrpSpPr/>
          <p:nvPr/>
        </p:nvGrpSpPr>
        <p:grpSpPr>
          <a:xfrm>
            <a:off x="2894" y="-152400"/>
            <a:ext cx="9144000" cy="2819400"/>
            <a:chOff x="0" y="0"/>
            <a:chExt cx="9144000" cy="28194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9144000" cy="2667000"/>
            </a:xfrm>
            <a:prstGeom prst="rect">
              <a:avLst/>
            </a:prstGeom>
            <a:solidFill>
              <a:schemeClr val="accent1">
                <a:lumMod val="75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0" y="2667000"/>
              <a:ext cx="9144000" cy="152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2133600" y="4572000"/>
            <a:ext cx="2209800" cy="483392"/>
            <a:chOff x="2133600" y="4572000"/>
            <a:chExt cx="2209800" cy="483392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4572000"/>
              <a:ext cx="483392" cy="48339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2590800" y="4572000"/>
              <a:ext cx="17526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b="1" i="1" kern="800" dirty="0" smtClean="0">
                  <a:solidFill>
                    <a:srgbClr val="1F497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U.S. Department of Labor</a:t>
              </a:r>
            </a:p>
            <a:p>
              <a:pPr>
                <a:lnSpc>
                  <a:spcPts val="1000"/>
                </a:lnSpc>
              </a:pPr>
              <a:r>
                <a:rPr lang="en-US" sz="900" i="1" kern="800" dirty="0" smtClean="0">
                  <a:solidFill>
                    <a:srgbClr val="1F497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Employment and Training Administration</a:t>
              </a:r>
              <a:endParaRPr lang="en-US" sz="900" i="1" kern="800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6716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80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2133600" cy="365125"/>
          </a:xfrm>
        </p:spPr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887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70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cap="none" spc="0" baseline="0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3158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634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345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201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333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NYCLMIS_logo_hires_small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943600"/>
            <a:ext cx="1420813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340F8-CEED-4528-A5B8-2DDFB600A4B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07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ddle BG"/>
          <p:cNvSpPr/>
          <p:nvPr/>
        </p:nvSpPr>
        <p:spPr>
          <a:xfrm>
            <a:off x="0" y="2667000"/>
            <a:ext cx="9144000" cy="24195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Back"/>
          <p:cNvSpPr/>
          <p:nvPr/>
        </p:nvSpPr>
        <p:spPr>
          <a:xfrm>
            <a:off x="4176712" y="4545808"/>
            <a:ext cx="4953000" cy="182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81000" y="2869408"/>
            <a:ext cx="8458200" cy="1676400"/>
          </a:xfrm>
          <a:prstGeom prst="rect">
            <a:avLst/>
          </a:prstGeom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>
            <a:lvl1pPr>
              <a:defRPr sz="3200" b="1" cap="none" spc="0" baseline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724400" y="4876800"/>
            <a:ext cx="4343400" cy="1143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Webinar Subtitle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" y="4419600"/>
            <a:ext cx="186537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7088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81000" y="860595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Welcome to Workforce</a:t>
            </a:r>
            <a:r>
              <a:rPr lang="en-US" sz="2000" b="1" baseline="30000" dirty="0" smtClean="0">
                <a:solidFill>
                  <a:prstClr val="white"/>
                </a:solidFill>
              </a:rPr>
              <a:t>3</a:t>
            </a:r>
            <a:r>
              <a:rPr lang="en-US" sz="2000" b="1" dirty="0" smtClean="0">
                <a:solidFill>
                  <a:prstClr val="white"/>
                </a:solidFill>
              </a:rPr>
              <a:t> One</a:t>
            </a:r>
            <a:endParaRPr lang="en-US" sz="2000" b="1" dirty="0">
              <a:solidFill>
                <a:prstClr val="white"/>
              </a:solidFill>
            </a:endParaRPr>
          </a:p>
        </p:txBody>
      </p:sp>
      <p:grpSp>
        <p:nvGrpSpPr>
          <p:cNvPr id="13" name="Header"/>
          <p:cNvGrpSpPr/>
          <p:nvPr/>
        </p:nvGrpSpPr>
        <p:grpSpPr>
          <a:xfrm>
            <a:off x="2894" y="-152400"/>
            <a:ext cx="9144000" cy="2819400"/>
            <a:chOff x="0" y="0"/>
            <a:chExt cx="9144000" cy="28194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9144000" cy="2667000"/>
            </a:xfrm>
            <a:prstGeom prst="rect">
              <a:avLst/>
            </a:prstGeom>
            <a:solidFill>
              <a:schemeClr val="accent1">
                <a:lumMod val="75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0" y="2667000"/>
              <a:ext cx="9144000" cy="152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2133600" y="4572000"/>
            <a:ext cx="2209800" cy="483392"/>
            <a:chOff x="2133600" y="4572000"/>
            <a:chExt cx="2209800" cy="483392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4572000"/>
              <a:ext cx="483392" cy="48339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2590800" y="4572000"/>
              <a:ext cx="17526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b="1" i="1" kern="800" dirty="0" smtClean="0">
                  <a:solidFill>
                    <a:srgbClr val="1F497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U.S. Department of Labor</a:t>
              </a:r>
            </a:p>
            <a:p>
              <a:pPr>
                <a:lnSpc>
                  <a:spcPts val="1000"/>
                </a:lnSpc>
              </a:pPr>
              <a:r>
                <a:rPr lang="en-US" sz="900" i="1" kern="800" dirty="0" smtClean="0">
                  <a:solidFill>
                    <a:srgbClr val="1F497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Employment and Training Administration</a:t>
              </a:r>
              <a:endParaRPr lang="en-US" sz="900" i="1" kern="800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71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rgbClr val="3760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3246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5B75F7A-516D-4850-9A30-35A47BF649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400800"/>
            <a:ext cx="984849" cy="48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 cap="none" spc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1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rgbClr val="3760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3246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5B75F7A-516D-4850-9A30-35A47BF649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400800"/>
            <a:ext cx="984849" cy="48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9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 cap="none" spc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1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rgbClr val="3760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3246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5B75F7A-516D-4850-9A30-35A47BF649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400800"/>
            <a:ext cx="984849" cy="48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6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 cap="none" spc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1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rgbClr val="3760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3246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5B75F7A-516D-4850-9A30-35A47BF649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400800"/>
            <a:ext cx="984849" cy="48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7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 cap="none" spc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1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rgbClr val="3760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3246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5B75F7A-516D-4850-9A30-35A47BF649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400800"/>
            <a:ext cx="984849" cy="48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1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39" r:id="rId9"/>
    <p:sldLayoutId id="2147483740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 cap="none" spc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1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rgbClr val="3760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3246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5B75F7A-516D-4850-9A30-35A47BF649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400800"/>
            <a:ext cx="984849" cy="48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 cap="none" spc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1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rgbClr val="3760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1F497D"/>
                </a:solidFill>
              </a:rPr>
              <a:t>Webinar Title Here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#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3246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5B75F7A-516D-4850-9A30-35A47BF649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400800"/>
            <a:ext cx="984849" cy="48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6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 cap="none" spc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1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rning-glass.co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graphic-solutions.co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ntedanalytics.co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ntedanalytics.com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9.xml"/><Relationship Id="rId4" Type="http://schemas.openxmlformats.org/officeDocument/2006/relationships/chart" Target="../charts/char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6.jpeg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8.emf"/><Relationship Id="rId5" Type="http://schemas.openxmlformats.org/officeDocument/2006/relationships/image" Target="../media/image64.emf"/><Relationship Id="rId4" Type="http://schemas.openxmlformats.org/officeDocument/2006/relationships/image" Target="../media/image67.emf"/><Relationship Id="rId9" Type="http://schemas.openxmlformats.org/officeDocument/2006/relationships/image" Target="../media/image7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6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7.jpeg"/><Relationship Id="rId4" Type="http://schemas.openxmlformats.org/officeDocument/2006/relationships/hyperlink" Target="http://www.google.com/url?sa=i&amp;rct=j&amp;q=&amp;esrc=s&amp;source=images&amp;cd=&amp;cad=rja&amp;docid=tA-uLQm81jjEpM&amp;tbnid=sw4UvHIPqU998M:&amp;ved=0CAUQjRw&amp;url=http://www.re-play.cz/novinky/2013/03/&amp;ei=R4X9UuaoFMu2rgHKvoCIBg&amp;bvm=bv.61190604,d.aWc&amp;psig=AFQjCNH1PM9o43jBtOIuOKX0e-NJUH8vQQ&amp;ust=1392432739668959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0.emf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8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n-semich.org/" TargetMode="External"/><Relationship Id="rId3" Type="http://schemas.openxmlformats.org/officeDocument/2006/relationships/image" Target="../media/image105.png"/><Relationship Id="rId7" Type="http://schemas.openxmlformats.org/officeDocument/2006/relationships/hyperlink" Target="https://www.qualityinfo.org/home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jff.org/" TargetMode="External"/><Relationship Id="rId5" Type="http://schemas.openxmlformats.org/officeDocument/2006/relationships/hyperlink" Target="http://www.gc.cuny.edu/lmis" TargetMode="External"/><Relationship Id="rId4" Type="http://schemas.openxmlformats.org/officeDocument/2006/relationships/hyperlink" Target="https://winwin.workforce3one.org/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mailto:lisa.katz@win-semich.org" TargetMode="External"/><Relationship Id="rId3" Type="http://schemas.openxmlformats.org/officeDocument/2006/relationships/image" Target="../media/image106.jpeg"/><Relationship Id="rId7" Type="http://schemas.openxmlformats.org/officeDocument/2006/relationships/hyperlink" Target="mailto:rkauder@gc.cuny.edu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ick.J.BELEICIKS@oregon.gov" TargetMode="External"/><Relationship Id="rId5" Type="http://schemas.openxmlformats.org/officeDocument/2006/relationships/hyperlink" Target="mailto:jkelley@jff.org" TargetMode="External"/><Relationship Id="rId4" Type="http://schemas.microsoft.com/office/2007/relationships/hdphoto" Target="../media/hdphoto2.wdp"/><Relationship Id="rId9" Type="http://schemas.openxmlformats.org/officeDocument/2006/relationships/hyperlink" Target="mailto:Frugoli.pam@dol.gov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kforce3one.org/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819400"/>
            <a:ext cx="8458200" cy="1676400"/>
          </a:xfrm>
        </p:spPr>
        <p:txBody>
          <a:bodyPr/>
          <a:lstStyle/>
          <a:p>
            <a:r>
              <a:rPr lang="en-US" dirty="0"/>
              <a:t>ETA Real-Time </a:t>
            </a:r>
            <a:r>
              <a:rPr lang="en-US" dirty="0" smtClean="0"/>
              <a:t>LMI TA Project: </a:t>
            </a:r>
            <a:r>
              <a:rPr lang="en-US" dirty="0"/>
              <a:t>Environmental Scan of Vendors and Workforce Development Users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0" y="4572000"/>
            <a:ext cx="4953000" cy="1752600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18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Webinar Date: </a:t>
            </a:r>
            <a:r>
              <a:rPr lang="en-US" sz="1800" dirty="0" smtClean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a typeface="+mj-ea"/>
              </a:rPr>
              <a:t>Tuesday, February 10, 2015</a:t>
            </a:r>
          </a:p>
          <a:p>
            <a:pPr algn="l">
              <a:spcBef>
                <a:spcPts val="300"/>
              </a:spcBef>
            </a:pPr>
            <a:r>
              <a:rPr lang="en-US" sz="1800" i="1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Presented </a:t>
            </a:r>
            <a:r>
              <a:rPr lang="en-US" sz="1800" i="1" dirty="0">
                <a:ln w="17780" cmpd="sng">
                  <a:noFill/>
                  <a:prstDash val="solid"/>
                  <a:miter lim="800000"/>
                </a:ln>
                <a:ea typeface="+mj-ea"/>
              </a:rPr>
              <a:t>b</a:t>
            </a:r>
            <a:r>
              <a:rPr lang="en-US" sz="1800" i="1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y:</a:t>
            </a:r>
          </a:p>
          <a:p>
            <a:pPr algn="l"/>
            <a:r>
              <a:rPr lang="en-US" sz="1800" i="1" dirty="0" smtClean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a typeface="+mj-ea"/>
              </a:rPr>
              <a:t>Office of Workforce Investment</a:t>
            </a:r>
          </a:p>
          <a:p>
            <a:pPr algn="l">
              <a:spcAft>
                <a:spcPts val="0"/>
              </a:spcAft>
            </a:pPr>
            <a:r>
              <a:rPr lang="en-US" sz="16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U.S</a:t>
            </a:r>
            <a:r>
              <a:rPr lang="en-US" sz="1600" dirty="0">
                <a:ln w="17780" cmpd="sng">
                  <a:noFill/>
                  <a:prstDash val="solid"/>
                  <a:miter lim="800000"/>
                </a:ln>
                <a:ea typeface="+mj-ea"/>
              </a:rPr>
              <a:t>. </a:t>
            </a:r>
            <a:r>
              <a:rPr lang="en-US" sz="16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Department of Labor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Employment </a:t>
            </a:r>
            <a:r>
              <a:rPr lang="en-US" sz="1600" dirty="0">
                <a:ln w="17780" cmpd="sng">
                  <a:noFill/>
                  <a:prstDash val="solid"/>
                  <a:miter lim="800000"/>
                </a:ln>
                <a:ea typeface="+mj-ea"/>
              </a:rPr>
              <a:t>and </a:t>
            </a:r>
            <a:r>
              <a:rPr lang="en-US" sz="16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Training Administration </a:t>
            </a:r>
            <a:endParaRPr lang="en-US" sz="1600" dirty="0">
              <a:ln w="17780" cmpd="sng">
                <a:noFill/>
                <a:prstDash val="solid"/>
                <a:miter lim="800000"/>
              </a:ln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2241096"/>
            <a:ext cx="7772400" cy="1362075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The Real-time LMI Technical Assistance Project</a:t>
            </a:r>
            <a:endParaRPr lang="en-US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85800" y="1295400"/>
            <a:ext cx="7772400" cy="83343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Overview: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880" y="4002315"/>
            <a:ext cx="1737360" cy="1737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85800" y="4178845"/>
            <a:ext cx="5638800" cy="13843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</a:rPr>
              <a:t>Gretchen Sullivan</a:t>
            </a: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</a:rPr>
              <a:t>,</a:t>
            </a:r>
            <a:br>
              <a:rPr lang="en-US" sz="2400" dirty="0" smtClean="0">
                <a:solidFill>
                  <a:srgbClr val="4F81BD">
                    <a:lumMod val="75000"/>
                  </a:srgbClr>
                </a:solidFill>
              </a:rPr>
            </a:b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</a:rPr>
              <a:t>Senior Consultant &amp; Project Coordinator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</a:rPr>
              <a:t>Maher &amp; Maher</a:t>
            </a:r>
            <a:endParaRPr lang="en-US" sz="2400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Project Timeline and Objectives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295400"/>
            <a:ext cx="79248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September 2013-June 2015</a:t>
            </a:r>
          </a:p>
          <a:p>
            <a:pPr lvl="1"/>
            <a:r>
              <a:rPr lang="en-US" dirty="0" smtClean="0"/>
              <a:t>Two phases</a:t>
            </a:r>
          </a:p>
          <a:p>
            <a:r>
              <a:rPr lang="en-US" dirty="0" smtClean="0"/>
              <a:t>Objectives:</a:t>
            </a:r>
          </a:p>
          <a:p>
            <a:pPr lvl="1"/>
            <a:r>
              <a:rPr lang="en-US" dirty="0" smtClean="0"/>
              <a:t>Build participating states’ capacity for utilizing real-time LMI in combination with traditional LMI to </a:t>
            </a:r>
            <a:r>
              <a:rPr lang="en-US" dirty="0"/>
              <a:t>enhance </a:t>
            </a:r>
            <a:r>
              <a:rPr lang="en-US" dirty="0" smtClean="0"/>
              <a:t>employment decision-making</a:t>
            </a:r>
            <a:r>
              <a:rPr lang="en-US" dirty="0"/>
              <a:t>, </a:t>
            </a:r>
            <a:r>
              <a:rPr lang="en-US" dirty="0" smtClean="0"/>
              <a:t>planning and performance</a:t>
            </a:r>
            <a:r>
              <a:rPr lang="en-US" dirty="0"/>
              <a:t>, and </a:t>
            </a:r>
            <a:r>
              <a:rPr lang="en-US" dirty="0" smtClean="0"/>
              <a:t>customer outcomes</a:t>
            </a:r>
          </a:p>
          <a:p>
            <a:pPr lvl="1"/>
            <a:r>
              <a:rPr lang="en-US" dirty="0" smtClean="0"/>
              <a:t>Identify and share promising models to build national workforce system capacity to leverage real-time LMI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4" descr="C:\Users\PKosowsky\AppData\Local\Microsoft\Windows\Temporary Internet Files\Content.IE5\XP143P6H\MC90031886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219200"/>
            <a:ext cx="2175792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332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Participating States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/>
          <a:lstStyle/>
          <a:p>
            <a:r>
              <a:rPr lang="en-US" dirty="0" smtClean="0"/>
              <a:t>Phase 1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782762"/>
            <a:ext cx="4040188" cy="3951288"/>
          </a:xfrm>
        </p:spPr>
        <p:txBody>
          <a:bodyPr>
            <a:normAutofit/>
          </a:bodyPr>
          <a:lstStyle/>
          <a:p>
            <a:r>
              <a:rPr lang="en-US" dirty="0" smtClean="0"/>
              <a:t>ETA Region 5/Chicago</a:t>
            </a:r>
          </a:p>
          <a:p>
            <a:pPr lvl="1"/>
            <a:r>
              <a:rPr lang="en-US" dirty="0" smtClean="0"/>
              <a:t>Indiana</a:t>
            </a:r>
          </a:p>
          <a:p>
            <a:pPr lvl="1"/>
            <a:r>
              <a:rPr lang="en-US" dirty="0" smtClean="0"/>
              <a:t>Minnesota</a:t>
            </a:r>
          </a:p>
          <a:p>
            <a:r>
              <a:rPr lang="en-US" dirty="0" smtClean="0"/>
              <a:t>ETA Region 6/San Francisco</a:t>
            </a:r>
          </a:p>
          <a:p>
            <a:pPr lvl="1"/>
            <a:r>
              <a:rPr lang="en-US" dirty="0" smtClean="0"/>
              <a:t>Arizona</a:t>
            </a:r>
          </a:p>
          <a:p>
            <a:pPr lvl="1"/>
            <a:r>
              <a:rPr lang="en-US" dirty="0" smtClean="0"/>
              <a:t>Oregon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873625" y="1143000"/>
            <a:ext cx="4041775" cy="639762"/>
          </a:xfrm>
        </p:spPr>
        <p:txBody>
          <a:bodyPr/>
          <a:lstStyle/>
          <a:p>
            <a:r>
              <a:rPr lang="en-US" dirty="0" smtClean="0"/>
              <a:t>Phase 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873625" y="1782762"/>
            <a:ext cx="4041775" cy="3170238"/>
          </a:xfrm>
        </p:spPr>
        <p:txBody>
          <a:bodyPr/>
          <a:lstStyle/>
          <a:p>
            <a:r>
              <a:rPr lang="en-US" dirty="0" smtClean="0"/>
              <a:t>ETA Region 1/Boston</a:t>
            </a:r>
          </a:p>
          <a:p>
            <a:pPr lvl="1"/>
            <a:r>
              <a:rPr lang="en-US" dirty="0" smtClean="0"/>
              <a:t>New Hampshire</a:t>
            </a:r>
          </a:p>
          <a:p>
            <a:pPr lvl="1"/>
            <a:r>
              <a:rPr lang="en-US" dirty="0" smtClean="0"/>
              <a:t>Vermont</a:t>
            </a:r>
          </a:p>
          <a:p>
            <a:r>
              <a:rPr lang="en-US" dirty="0" smtClean="0"/>
              <a:t>ETA Region 4/Dallas</a:t>
            </a:r>
          </a:p>
          <a:p>
            <a:pPr lvl="1"/>
            <a:r>
              <a:rPr lang="en-US" dirty="0" smtClean="0"/>
              <a:t>Louisiana</a:t>
            </a:r>
          </a:p>
          <a:p>
            <a:pPr lvl="1"/>
            <a:r>
              <a:rPr lang="en-US" dirty="0" smtClean="0"/>
              <a:t>Utah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5600" y="4724400"/>
            <a:ext cx="283096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784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Key Project Activities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71600"/>
            <a:ext cx="7239000" cy="4754563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Workplan development and ongoing technical assistance and coaching for states</a:t>
            </a:r>
            <a:endParaRPr lang="en-US" dirty="0"/>
          </a:p>
          <a:p>
            <a:pPr lvl="0"/>
            <a:r>
              <a:rPr lang="en-US" dirty="0" smtClean="0"/>
              <a:t>Report on promising state and regional uses</a:t>
            </a:r>
          </a:p>
          <a:p>
            <a:pPr lvl="0"/>
            <a:r>
              <a:rPr lang="en-US" dirty="0"/>
              <a:t>T</a:t>
            </a:r>
            <a:r>
              <a:rPr lang="en-US" dirty="0" smtClean="0"/>
              <a:t>echnical </a:t>
            </a:r>
            <a:r>
              <a:rPr lang="en-US" dirty="0"/>
              <a:t>assistance </a:t>
            </a:r>
            <a:r>
              <a:rPr lang="en-US" dirty="0" smtClean="0"/>
              <a:t>products</a:t>
            </a:r>
          </a:p>
          <a:p>
            <a:pPr lvl="0"/>
            <a:r>
              <a:rPr lang="en-US" dirty="0" smtClean="0"/>
              <a:t>Learning events</a:t>
            </a:r>
          </a:p>
          <a:p>
            <a:pPr lvl="0"/>
            <a:r>
              <a:rPr lang="en-US" dirty="0" smtClean="0"/>
              <a:t>Short-term licenses </a:t>
            </a:r>
            <a:r>
              <a:rPr lang="en-US" dirty="0"/>
              <a:t>for </a:t>
            </a:r>
            <a:r>
              <a:rPr lang="en-US" dirty="0" smtClean="0"/>
              <a:t>real-time LMI analytic tools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2" descr="C:\Users\PKosowsky\AppData\Local\Microsoft\Windows\Temporary Internet Files\Content.IE5\MCOFMY5D\MP900442417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4310" y="1219200"/>
            <a:ext cx="2989690" cy="4511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42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Sample of States’ Areas of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67818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Industry sector partnership and </a:t>
            </a:r>
            <a:br>
              <a:rPr lang="en-US" sz="2800" dirty="0" smtClean="0"/>
            </a:br>
            <a:r>
              <a:rPr lang="en-US" sz="2800" dirty="0" smtClean="0"/>
              <a:t>strategy development</a:t>
            </a:r>
          </a:p>
          <a:p>
            <a:r>
              <a:rPr lang="en-US" sz="2800" dirty="0" smtClean="0"/>
              <a:t>Regional stakeholder engagement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areer coaching for job seekers and business services for employers</a:t>
            </a:r>
          </a:p>
          <a:p>
            <a:r>
              <a:rPr lang="en-US" sz="2800" dirty="0" smtClean="0"/>
              <a:t>Training and curriculum alignment</a:t>
            </a:r>
          </a:p>
          <a:p>
            <a:r>
              <a:rPr lang="en-US" sz="2800" dirty="0" smtClean="0"/>
              <a:t>Skill gap research</a:t>
            </a:r>
          </a:p>
          <a:p>
            <a:r>
              <a:rPr lang="en-US" sz="2800" dirty="0" smtClean="0"/>
              <a:t>Certification and licensure requirements</a:t>
            </a:r>
          </a:p>
          <a:p>
            <a:r>
              <a:rPr lang="en-US" sz="2800" dirty="0" smtClean="0"/>
              <a:t>Staff capacity-building</a:t>
            </a:r>
          </a:p>
          <a:p>
            <a:r>
              <a:rPr lang="en-US" sz="2800" dirty="0" smtClean="0"/>
              <a:t>Data analysis</a:t>
            </a:r>
          </a:p>
          <a:p>
            <a:r>
              <a:rPr lang="en-US" sz="2800" dirty="0" smtClean="0"/>
              <a:t>Reports and other publications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2" descr="C:\Users\PKosowsky\AppData\Local\Microsoft\Windows\Temporary Internet Files\Content.IE5\99E4I5MN\MC9004414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838200"/>
            <a:ext cx="2272553" cy="22725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063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436730"/>
            <a:ext cx="7772400" cy="927100"/>
          </a:xfrm>
        </p:spPr>
        <p:txBody>
          <a:bodyPr>
            <a:normAutofit/>
          </a:bodyPr>
          <a:lstStyle/>
          <a:p>
            <a:r>
              <a:rPr lang="en-US" sz="36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Vendor product review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358106"/>
            <a:ext cx="7772400" cy="890587"/>
          </a:xfrm>
        </p:spPr>
        <p:txBody>
          <a:bodyPr>
            <a:normAutofit/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Environmental Scan Report: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3962400"/>
            <a:ext cx="1787652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4101306"/>
            <a:ext cx="5638800" cy="161369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Ronnie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Kauder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Senior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Research Director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NYC Labor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Market Information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Service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209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Scan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28600" y="1524000"/>
            <a:ext cx="5618897" cy="41458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>
              <a:spcBef>
                <a:spcPts val="100"/>
              </a:spcBef>
              <a:spcAft>
                <a:spcPts val="120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Real-Time Labor Market Information (RT LMI)?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derived from the analysis of online job postings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data that is “scraped” (or “spidered”) from the Internet daily 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Sorted into data categories:</a:t>
            </a:r>
          </a:p>
          <a:p>
            <a:pPr marL="800100" lvl="1" indent="-34290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American Industry Classification System (NAICS)</a:t>
            </a:r>
          </a:p>
          <a:p>
            <a:pPr marL="800100" lvl="1" indent="-34290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Occupational Classification (SOC) system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12116"/>
            <a:ext cx="3035300" cy="391811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25911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433929"/>
            <a:ext cx="8001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is refreshed at least </a:t>
            </a:r>
            <a:r>
              <a:rPr lang="en-US" sz="28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daily.</a:t>
            </a:r>
            <a:endParaRPr lang="en-US" sz="28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easures </a:t>
            </a: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of online job advertisements daily and over </a:t>
            </a:r>
            <a:r>
              <a:rPr lang="en-US" sz="28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time.</a:t>
            </a:r>
            <a:endParaRPr lang="en-US" sz="28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listings </a:t>
            </a: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filtered by time period, location, industry, and education, </a:t>
            </a:r>
            <a:r>
              <a:rPr lang="en-US" sz="28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certifications, and skills.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 LMI allows </a:t>
            </a: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keyword searches of job </a:t>
            </a:r>
            <a:r>
              <a:rPr lang="en-US" sz="28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ads.</a:t>
            </a:r>
            <a:endParaRPr lang="en-US" sz="28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also displays </a:t>
            </a: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names of employers posting the job </a:t>
            </a:r>
            <a:r>
              <a:rPr lang="en-US" sz="28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ads.</a:t>
            </a:r>
            <a:endParaRPr lang="en-US" sz="28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Arial"/>
                <a:cs typeface="Arial"/>
              </a:rPr>
              <a:t>Main Features of RT LMI</a:t>
            </a:r>
            <a:endParaRPr lang="en-US" sz="28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6" name="Picture 5" descr="M:\Projects_Government\Kentucky\KY_Sector_Strategies\graphics\1099210_pie_chart_color_2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5523" y="914400"/>
            <a:ext cx="275987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9126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219200"/>
            <a:ext cx="81534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 LMI is always current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drill down to local areas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insight into employer </a:t>
            </a:r>
            <a:r>
              <a:rPr lang="en-US" sz="2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</a:t>
            </a:r>
            <a:r>
              <a:rPr lang="en-US" sz="2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real time and answer </a:t>
            </a:r>
            <a:r>
              <a:rPr lang="en-US" sz="2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questions:</a:t>
            </a:r>
          </a:p>
          <a:p>
            <a:pPr lvl="2" indent="-457200">
              <a:spcBef>
                <a:spcPts val="600"/>
              </a:spcBef>
              <a:spcAft>
                <a:spcPts val="600"/>
              </a:spcAft>
              <a:buFont typeface="Monotype Corsiva" panose="03010101010201010101" pitchFamily="66" charset="0"/>
              <a:buChar char="–"/>
            </a:pPr>
            <a:r>
              <a:rPr lang="en-US" sz="2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hiring and where?</a:t>
            </a:r>
          </a:p>
          <a:p>
            <a:pPr lvl="2" indent="-457200">
              <a:spcBef>
                <a:spcPts val="600"/>
              </a:spcBef>
              <a:spcAft>
                <a:spcPts val="600"/>
              </a:spcAft>
              <a:buFont typeface="Monotype Corsiva" panose="03010101010201010101" pitchFamily="66" charset="0"/>
              <a:buChar char="–"/>
            </a:pPr>
            <a:r>
              <a:rPr lang="en-US" sz="2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which job titles?</a:t>
            </a:r>
          </a:p>
          <a:p>
            <a:pPr lvl="2" indent="-457200">
              <a:spcBef>
                <a:spcPts val="600"/>
              </a:spcBef>
              <a:spcAft>
                <a:spcPts val="600"/>
              </a:spcAft>
              <a:buFont typeface="Monotype Corsiva" panose="03010101010201010101" pitchFamily="66" charset="0"/>
              <a:buChar char="–"/>
            </a:pPr>
            <a:r>
              <a:rPr lang="en-US" sz="2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skills and credentials are required to qualify?</a:t>
            </a:r>
          </a:p>
          <a:p>
            <a:pPr lvl="2" indent="-457200">
              <a:spcBef>
                <a:spcPts val="600"/>
              </a:spcBef>
              <a:spcAft>
                <a:spcPts val="600"/>
              </a:spcAft>
              <a:buFont typeface="Monotype Corsiva" panose="03010101010201010101" pitchFamily="66" charset="0"/>
              <a:buChar char="–"/>
            </a:pPr>
            <a:r>
              <a:rPr lang="en-US" sz="2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these opportunities change with educational attainment</a:t>
            </a:r>
            <a:r>
              <a:rPr lang="en-US" sz="2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Arial"/>
                <a:cs typeface="Arial"/>
              </a:rPr>
              <a:t>RT LMI Strengths</a:t>
            </a:r>
            <a:endParaRPr lang="en-US" sz="28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2050" name="Picture 2" descr="iStock hired slide 7 dr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398" y="1089378"/>
            <a:ext cx="2693202" cy="340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123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295400"/>
            <a:ext cx="8001000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ads ≠ Job openings ≠ New Hires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Duplicate ads sometimes remain, despite vendors’ best efforts to de-duplicate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postings lack the information necessary to be classified into industry or geography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requirements and salary levels not always in postings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Vendors’ scraping tools (and the algorithms behind them) may misread some elements of a </a:t>
            </a:r>
            <a:r>
              <a:rPr lang="en-US" sz="28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posting</a:t>
            </a:r>
            <a:endParaRPr lang="en-US" sz="28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Arial"/>
                <a:cs typeface="Arial"/>
              </a:rPr>
              <a:t>RT LMI Limitations</a:t>
            </a:r>
            <a:endParaRPr lang="en-US" sz="28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6" name="Picture 10" descr="C:\Users\PKosowsky\AppData\Local\Microsoft\Windows\Temporary Internet Files\Content.IE5\VH0X3IJJ\MC9003331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6339" y="304800"/>
            <a:ext cx="2942461" cy="15832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8125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you?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685800"/>
            <a:ext cx="632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Enter your location in the Chat window – lower left of screen</a:t>
            </a:r>
            <a:endParaRPr lang="en-US" sz="16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534400" y="6629400"/>
            <a:ext cx="381000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3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210300"/>
            <a:ext cx="84582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all jobs are listed online!</a:t>
            </a:r>
          </a:p>
          <a:p>
            <a:pPr lvl="2" indent="-457200">
              <a:spcBef>
                <a:spcPts val="600"/>
              </a:spcBef>
              <a:spcAft>
                <a:spcPts val="600"/>
              </a:spcAft>
              <a:buFont typeface="Monotype Corsiva" panose="03010101010201010101" pitchFamily="66" charset="0"/>
              <a:buChar char="–"/>
            </a:pP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employers and corporations are more likely to post online</a:t>
            </a:r>
          </a:p>
          <a:p>
            <a:pPr lvl="2" indent="-457200">
              <a:spcBef>
                <a:spcPts val="600"/>
              </a:spcBef>
              <a:spcAft>
                <a:spcPts val="600"/>
              </a:spcAft>
              <a:buFont typeface="Monotype Corsiva" panose="03010101010201010101" pitchFamily="66" charset="0"/>
              <a:buChar char="–"/>
            </a:pP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they do post online, smaller employers are more likely to post management or executive positions </a:t>
            </a:r>
          </a:p>
          <a:p>
            <a:pPr lvl="2" indent="-457200">
              <a:spcBef>
                <a:spcPts val="600"/>
              </a:spcBef>
              <a:spcAft>
                <a:spcPts val="600"/>
              </a:spcAft>
              <a:buFont typeface="Monotype Corsiva" panose="03010101010201010101" pitchFamily="66" charset="0"/>
              <a:buChar char="–"/>
            </a:pP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Occupations with higher educational requirements, e.g. computer and mathematical occupations,  tend to be better represented online. Construction and retail jobs are not well represented online</a:t>
            </a:r>
            <a:r>
              <a:rPr lang="en-US" sz="28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1498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Arial"/>
                <a:cs typeface="Arial"/>
              </a:rPr>
              <a:t>RT LMI Limitations - Representation</a:t>
            </a:r>
            <a:endParaRPr lang="en-US" sz="28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69708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www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&quot;No&quot; Symbol 6"/>
          <p:cNvSpPr/>
          <p:nvPr/>
        </p:nvSpPr>
        <p:spPr>
          <a:xfrm>
            <a:off x="7128933" y="381000"/>
            <a:ext cx="1447800" cy="1371600"/>
          </a:xfrm>
          <a:prstGeom prst="noSmoking">
            <a:avLst>
              <a:gd name="adj" fmla="val 7800"/>
            </a:avLst>
          </a:prstGeom>
          <a:solidFill>
            <a:srgbClr val="C0504D">
              <a:alpha val="40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510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RT LMI?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5638800" cy="3505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create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 more complete and accurate picture of job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demand by comparing, validating, refining and/or supplementing analyses of traditional LMI with RT LMI.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5000" y="609600"/>
            <a:ext cx="2362200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400" b="1" i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34400" b="1" i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429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1066800"/>
          </a:xfrm>
        </p:spPr>
        <p:txBody>
          <a:bodyPr/>
          <a:lstStyle/>
          <a:p>
            <a:r>
              <a:rPr lang="en-US" dirty="0" smtClean="0">
                <a:ln w="12700">
                  <a:noFill/>
                  <a:prstDash val="solid"/>
                </a:ln>
              </a:rPr>
              <a:t>Practical Applications of RT LMI</a:t>
            </a:r>
            <a:endParaRPr lang="en-US" dirty="0">
              <a:ln w="12700">
                <a:noFill/>
                <a:prstDash val="solid"/>
              </a:ln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 descr="1144347_business__4.jpg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22036"/>
          <a:stretch/>
        </p:blipFill>
        <p:spPr>
          <a:xfrm>
            <a:off x="838200" y="1828800"/>
            <a:ext cx="7467600" cy="3962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1219200"/>
            <a:ext cx="80772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answer questions like: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 relationship between online postings in one quarter and new hires in the next?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advertised salary compare against the median?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a one-year history of job ads for an occupation compare against projections or actual employment?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 biggest employers?</a:t>
            </a:r>
          </a:p>
          <a:p>
            <a:pPr marL="914400" lvl="1" indent="-457200">
              <a:buFont typeface="Monotype Corsiva" panose="03010101010201010101" pitchFamily="66" charset="0"/>
              <a:buChar char="–"/>
            </a:pP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what are they looking for in terms of education, skills, and credentials?</a:t>
            </a:r>
          </a:p>
        </p:txBody>
      </p:sp>
    </p:spTree>
    <p:extLst>
      <p:ext uri="{BB962C8B-B14F-4D97-AF65-F5344CB8AC3E}">
        <p14:creationId xmlns:p14="http://schemas.microsoft.com/office/powerpoint/2010/main" val="2370627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2700">
                  <a:noFill/>
                  <a:prstDash val="solid"/>
                </a:ln>
              </a:rPr>
              <a:t>Environmental Scan</a:t>
            </a:r>
            <a:endParaRPr lang="en-US" dirty="0">
              <a:ln w="12700">
                <a:noFill/>
                <a:prstDash val="solid"/>
              </a:ln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219200"/>
            <a:ext cx="8610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Interviewed three major RT LMI aggregators and four additional LMI vendors that use RT LMI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interviews was to identify:</a:t>
            </a:r>
            <a:endParaRPr lang="en-US" sz="28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Monotype Corsiva" panose="03010101010201010101" pitchFamily="66" charset="0"/>
              <a:buChar char="–"/>
            </a:pP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RT LMI products offered</a:t>
            </a:r>
          </a:p>
          <a:p>
            <a:pPr marL="914400" lvl="1" indent="-457200">
              <a:buFont typeface="Monotype Corsiva" panose="03010101010201010101" pitchFamily="66" charset="0"/>
              <a:buChar char="–"/>
            </a:pP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workforce development system customers typically use RT LMI products</a:t>
            </a:r>
          </a:p>
          <a:p>
            <a:pPr marL="914400" lvl="1" indent="-457200">
              <a:buFont typeface="Monotype Corsiva" panose="03010101010201010101" pitchFamily="66" charset="0"/>
              <a:buChar char="–"/>
            </a:pP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RT LMI services or offerings are most valued by workforce system customers</a:t>
            </a:r>
          </a:p>
          <a:p>
            <a:pPr marL="914400" lvl="1" indent="-457200">
              <a:buFont typeface="Monotype Corsiva" panose="03010101010201010101" pitchFamily="66" charset="0"/>
              <a:buChar char="–"/>
            </a:pP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Vendor licensing structures</a:t>
            </a:r>
            <a:endParaRPr lang="en-US" sz="2000" b="1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3074" name="Picture 2" descr="Business People Replace (for 9641435) Imag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t="6111" r="8009" b="11374"/>
          <a:stretch/>
        </p:blipFill>
        <p:spPr bwMode="auto">
          <a:xfrm>
            <a:off x="5218487" y="4202289"/>
            <a:ext cx="3721289" cy="2454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222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RT LMI Vendors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143000"/>
            <a:ext cx="88392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Aggregators of RT LMI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Burning Glass Technologies (www.burning-glass.com)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</a:t>
            </a:r>
            <a:r>
              <a:rPr lang="en-US" sz="2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(www.geographicsolutions.com)</a:t>
            </a:r>
            <a:endParaRPr lang="en-US" sz="26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WANTED Technologies (www.wantedanalytics.com)</a:t>
            </a:r>
            <a:endParaRPr lang="en-US" sz="26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 that Offer Products and Services Using RT LMI</a:t>
            </a:r>
            <a:endParaRPr lang="en-US" sz="28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Conference Board (Help Wanted OnLine - HWOL)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Modeling Specialists International (EMSI)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Haver Analytics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Monster Government Solutions</a:t>
            </a:r>
          </a:p>
        </p:txBody>
      </p:sp>
      <p:pic>
        <p:nvPicPr>
          <p:cNvPr id="7" name="Picture 2" descr="U:\graphics_sound_archive\things\cli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2856" flipH="1">
            <a:off x="5971487" y="4806571"/>
            <a:ext cx="1851085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11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RT LMI Analytic Products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562039"/>
              </p:ext>
            </p:extLst>
          </p:nvPr>
        </p:nvGraphicFramePr>
        <p:xfrm>
          <a:off x="228600" y="1295400"/>
          <a:ext cx="8686800" cy="4862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00"/>
                <a:gridCol w="3539066"/>
                <a:gridCol w="3217334"/>
              </a:tblGrid>
              <a:tr h="577922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Vendor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RT LMI Product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172393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Burning Glass Technologies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Labor/Insight</a:t>
                      </a:r>
                      <a:r>
                        <a:rPr lang="en-US" b="1" baseline="0" dirty="0" smtClean="0"/>
                        <a:t> </a:t>
                      </a:r>
                      <a:endParaRPr lang="en-US" b="1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Web-based</a:t>
                      </a:r>
                      <a:r>
                        <a:rPr lang="en-US" baseline="0" dirty="0" smtClean="0"/>
                        <a:t> dashboard. Aggregates, extracts, codes, and normalizes job data from job boards, job banks, and search applications.</a:t>
                      </a:r>
                      <a:endParaRPr lang="en-US" dirty="0"/>
                    </a:p>
                  </a:txBody>
                  <a:tcPr/>
                </a:tc>
              </a:tr>
              <a:tr h="109805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Geographic</a:t>
                      </a:r>
                      <a:r>
                        <a:rPr lang="en-US" b="1" baseline="0" dirty="0" smtClean="0"/>
                        <a:t> Solutions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America’s Labor Market Analyzer (ALMA)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Includes both traditional and RT LMI</a:t>
                      </a:r>
                      <a:endParaRPr lang="en-US" dirty="0"/>
                    </a:p>
                  </a:txBody>
                  <a:tcPr/>
                </a:tc>
              </a:tr>
              <a:tr h="140069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WANTED Technologies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The WANTED Analytics™ online dashboard, incorporating The Conference Board’s Help Wanted OnLine™ data series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Aggregates postings from job boards, corporate</a:t>
                      </a:r>
                      <a:r>
                        <a:rPr lang="en-US" sz="1800" baseline="0" dirty="0" smtClean="0"/>
                        <a:t> career sites and other sites. Provides analytic tools.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26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Burning Glass Methodology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179757"/>
              </p:ext>
            </p:extLst>
          </p:nvPr>
        </p:nvGraphicFramePr>
        <p:xfrm>
          <a:off x="152400" y="1219200"/>
          <a:ext cx="8839199" cy="502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8973"/>
                <a:gridCol w="2627870"/>
                <a:gridCol w="3822356"/>
              </a:tblGrid>
              <a:tr h="688233">
                <a:tc>
                  <a:txBody>
                    <a:bodyPr/>
                    <a:lstStyle/>
                    <a:p>
                      <a:r>
                        <a:rPr lang="en-US" dirty="0" smtClean="0"/>
                        <a:t>Sites Spidered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Coded Data Elements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Workforce Customers</a:t>
                      </a:r>
                      <a:r>
                        <a:rPr lang="en-US" baseline="0" dirty="0" smtClean="0"/>
                        <a:t> Value</a:t>
                      </a:r>
                      <a:endParaRPr lang="en-US" dirty="0"/>
                    </a:p>
                  </a:txBody>
                  <a:tcPr anchor="b"/>
                </a:tc>
              </a:tr>
              <a:tr h="3932760"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dirty="0" smtClean="0"/>
                        <a:t>38,000, including: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Newspaper</a:t>
                      </a:r>
                      <a:r>
                        <a:rPr lang="en-US" baseline="0" dirty="0" smtClean="0"/>
                        <a:t> ads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Internet job boards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Corporate sites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dirty="0" smtClean="0"/>
                        <a:t>90</a:t>
                      </a:r>
                      <a:r>
                        <a:rPr lang="en-US" sz="1800" baseline="0" dirty="0" smtClean="0"/>
                        <a:t> data elements, including: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Geographic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Employer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Industry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Occupation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Job Title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Skills</a:t>
                      </a:r>
                      <a:endParaRPr lang="en-US" sz="180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Certifications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Education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Experience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Salary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The granularity of the data, e.g. employer names, actual postings, skills and employer-requested certifications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Additional occupational coding beyond SOC/O*NET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Text analysis function</a:t>
                      </a:r>
                    </a:p>
                  </a:txBody>
                  <a:tcPr/>
                </a:tc>
              </a:tr>
              <a:tr h="408206">
                <a:tc gridSpan="3"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hlinkClick r:id="rId3"/>
                        </a:rPr>
                        <a:t>www.burning-glass.com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894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Geographic Solutions Methodology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659962"/>
              </p:ext>
            </p:extLst>
          </p:nvPr>
        </p:nvGraphicFramePr>
        <p:xfrm>
          <a:off x="129823" y="1295401"/>
          <a:ext cx="8915399" cy="4952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1481"/>
                <a:gridCol w="2570205"/>
                <a:gridCol w="3453713"/>
              </a:tblGrid>
              <a:tr h="572205">
                <a:tc>
                  <a:txBody>
                    <a:bodyPr/>
                    <a:lstStyle/>
                    <a:p>
                      <a:r>
                        <a:rPr lang="en-US" dirty="0" smtClean="0"/>
                        <a:t>Sites Spidered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Coded Data Elements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Workforce Customers Value</a:t>
                      </a:r>
                      <a:endParaRPr lang="en-US" dirty="0"/>
                    </a:p>
                  </a:txBody>
                  <a:tcPr anchor="b"/>
                </a:tc>
              </a:tr>
              <a:tr h="3968844"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dirty="0" smtClean="0"/>
                        <a:t>16,000 sites, including: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Newspaper</a:t>
                      </a:r>
                      <a:r>
                        <a:rPr lang="en-US" baseline="0" dirty="0" smtClean="0"/>
                        <a:t> ads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Internet job boards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Government and military sites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Education institutions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Hospital sites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Volunteer sites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Recruiter sites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Occupation specific boards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Chambers of commerce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Corporate sites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dirty="0" smtClean="0"/>
                        <a:t>50</a:t>
                      </a:r>
                      <a:r>
                        <a:rPr lang="en-US" sz="1800" baseline="0" dirty="0" smtClean="0"/>
                        <a:t>+ data elements, including: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Geography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Industry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Occupation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Education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Experience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Employer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Wage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Job Type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Certifications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Skills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smtClean="0"/>
                        <a:t>Integration of survey-based national and state LMI and RT LMI into one tool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smtClean="0"/>
                        <a:t>Convenience of comparing information is a specific job posting to broader labor market trends, such as wages and similar job opportunities in the same region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smtClean="0"/>
                        <a:t>Supply side information, drawn from Virtual One-Stop database of actual job candidates</a:t>
                      </a:r>
                    </a:p>
                  </a:txBody>
                  <a:tcPr/>
                </a:tc>
              </a:tr>
              <a:tr h="411950">
                <a:tc gridSpan="3"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hlinkClick r:id="rId3"/>
                        </a:rPr>
                        <a:t>www.geographicsolutions.com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401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WANTED Technologies Methodology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701077"/>
              </p:ext>
            </p:extLst>
          </p:nvPr>
        </p:nvGraphicFramePr>
        <p:xfrm>
          <a:off x="152400" y="1143000"/>
          <a:ext cx="8839200" cy="5602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9341"/>
                <a:gridCol w="3026033"/>
                <a:gridCol w="3503826"/>
              </a:tblGrid>
              <a:tr h="5245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Sites Spidered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Coded Data Elements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Workforce Customers</a:t>
                      </a:r>
                      <a:r>
                        <a:rPr lang="en-US" baseline="0" dirty="0" smtClean="0"/>
                        <a:t> Value</a:t>
                      </a:r>
                      <a:endParaRPr lang="en-US" dirty="0"/>
                    </a:p>
                  </a:txBody>
                  <a:tcPr anchor="b"/>
                </a:tc>
              </a:tr>
              <a:tr h="4699848"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dirty="0" smtClean="0"/>
                        <a:t>Approximately 25,000, including: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Newspaper</a:t>
                      </a:r>
                      <a:r>
                        <a:rPr lang="en-US" baseline="0" dirty="0" smtClean="0"/>
                        <a:t> ads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Internet job boards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Corporate career sites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Non-profit sites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Government job boards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Craig’s List</a:t>
                      </a:r>
                      <a:endParaRPr lang="en-US" dirty="0" smtClean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baseline="0" dirty="0" smtClean="0"/>
                        <a:t>66 data elements, including: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Location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Industry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Occupation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Function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Level of experience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Skills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Certifications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Education level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Salary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Source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aseline="0" dirty="0" smtClean="0"/>
                        <a:t>Job Type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Employer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Keyword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smtClean="0"/>
                        <a:t>Strong correlation between WANTED’s national-level data and the JOLTS data published monthly by BLS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smtClean="0"/>
                        <a:t>Comprehensiveness of the data, which allows drill down to the most granular level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smtClean="0"/>
                        <a:t>Easy-to-use web interface, which is flexible and offers customized queries and reports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smtClean="0"/>
                        <a:t>Continuously updated labor market series back to 2005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smtClean="0"/>
                        <a:t>WANTED’s The Hiring Scale™, which is a supply and demand measure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baseline="0" dirty="0" smtClean="0"/>
                    </a:p>
                  </a:txBody>
                  <a:tcPr/>
                </a:tc>
              </a:tr>
              <a:tr h="377672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hlinkClick r:id="rId3"/>
                        </a:rPr>
                        <a:t>www.wantedanalytics.com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4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Licensing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028173"/>
              </p:ext>
            </p:extLst>
          </p:nvPr>
        </p:nvGraphicFramePr>
        <p:xfrm>
          <a:off x="152401" y="1143000"/>
          <a:ext cx="8839198" cy="5181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870"/>
                <a:gridCol w="3026032"/>
                <a:gridCol w="3185296"/>
              </a:tblGrid>
              <a:tr h="5986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Burning Glass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Geographic Solutions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WANTED Technologies</a:t>
                      </a:r>
                      <a:endParaRPr lang="en-US" dirty="0"/>
                    </a:p>
                  </a:txBody>
                  <a:tcPr anchor="b"/>
                </a:tc>
              </a:tr>
              <a:tr h="4152020"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dirty="0" smtClean="0"/>
                        <a:t>For</a:t>
                      </a:r>
                      <a:r>
                        <a:rPr lang="en-US" baseline="0" dirty="0" smtClean="0"/>
                        <a:t> Labor/Insight, annual licenses are the norm.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en-US" baseline="0" dirty="0" smtClean="0"/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baseline="0" dirty="0" smtClean="0"/>
                        <a:t>Five seats included in the base price.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en-US" baseline="0" dirty="0" smtClean="0"/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baseline="0" dirty="0" smtClean="0"/>
                        <a:t>Annual fee is determined on a sliding scale based on several factors.</a:t>
                      </a:r>
                      <a:endParaRPr lang="en-US" dirty="0" smtClean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baseline="0" dirty="0" smtClean="0"/>
                        <a:t>Access to the America’s Labor Market Analyzer tool is based on an annual per-seat cost for each license within an organization.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baseline="0" dirty="0" smtClean="0"/>
                        <a:t>Access to the WANTED Analytics portal is by subscription, usually one year.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800" baseline="0" dirty="0" smtClean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baseline="0" dirty="0" smtClean="0"/>
                        <a:t>Typical agreement allows a specified number of user logins.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800" baseline="0" dirty="0" smtClean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baseline="0" dirty="0" smtClean="0"/>
                        <a:t>Arrangements can be made through the Conference Board’s HWOL, through Monster Government Solutions, or directly.</a:t>
                      </a:r>
                    </a:p>
                  </a:txBody>
                  <a:tcPr/>
                </a:tc>
              </a:tr>
              <a:tr h="4309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hlinkClick r:id="rId3"/>
                        </a:rPr>
                        <a:t>www.wantedanalytics.com</a:t>
                      </a:r>
                      <a:r>
                        <a:rPr lang="en-US" b="1" dirty="0" smtClean="0"/>
                        <a:t> </a:t>
                      </a:r>
                      <a:endParaRPr lang="en-US" b="1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33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Moderator Welcome</a:t>
            </a:r>
            <a:endParaRPr lang="en-US" sz="3200" dirty="0">
              <a:ln>
                <a:noFill/>
              </a:ln>
              <a:solidFill>
                <a:srgbClr val="FF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Pam Frugoli</a:t>
            </a:r>
          </a:p>
          <a:p>
            <a:pPr marL="0" indent="0">
              <a:buNone/>
            </a:pPr>
            <a:r>
              <a:rPr lang="en-US" sz="2800" dirty="0" smtClean="0"/>
              <a:t>O*NET/Competency Assessment Team Lead</a:t>
            </a:r>
          </a:p>
          <a:p>
            <a:pPr marL="0" indent="0">
              <a:buNone/>
            </a:pPr>
            <a:r>
              <a:rPr lang="en-US" sz="2800" dirty="0" smtClean="0"/>
              <a:t>Office of Workforce Investment </a:t>
            </a:r>
          </a:p>
          <a:p>
            <a:pPr marL="0" indent="0">
              <a:buNone/>
            </a:pPr>
            <a:r>
              <a:rPr lang="en-US" sz="2800" dirty="0" smtClean="0"/>
              <a:t>U.S</a:t>
            </a:r>
            <a:r>
              <a:rPr lang="en-US" sz="2800" dirty="0"/>
              <a:t>. Department of </a:t>
            </a:r>
            <a:r>
              <a:rPr lang="en-US" sz="2800" dirty="0" smtClean="0"/>
              <a:t>Labor-Employment </a:t>
            </a:r>
            <a:r>
              <a:rPr lang="en-US" sz="2800" dirty="0"/>
              <a:t>and Training </a:t>
            </a:r>
            <a:r>
              <a:rPr lang="en-US" sz="2800" dirty="0" smtClean="0"/>
              <a:t>Administration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81200"/>
            <a:ext cx="24003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2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374024"/>
            <a:ext cx="6324600" cy="1207376"/>
          </a:xfrm>
        </p:spPr>
        <p:txBody>
          <a:bodyPr>
            <a:noAutofit/>
          </a:bodyPr>
          <a:lstStyle/>
          <a:p>
            <a:r>
              <a:rPr lang="en-US" sz="36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State and regional user profiles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7772400" cy="890587"/>
          </a:xfrm>
        </p:spPr>
        <p:txBody>
          <a:bodyPr>
            <a:normAutofit/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Environmental Scan Report: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0" y="3886200"/>
            <a:ext cx="4343400" cy="161369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Jeremy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Kelley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Senior Project Manager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Jobs for the Future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9"/>
          <a:stretch/>
        </p:blipFill>
        <p:spPr bwMode="auto">
          <a:xfrm>
            <a:off x="5753100" y="3733800"/>
            <a:ext cx="1485900" cy="1843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544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Level RT LMI Themes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1000" y="1371600"/>
            <a:ext cx="8458200" cy="17366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342900" indent="-342900" algn="ctr">
              <a:buFont typeface="Wingdings" charset="2"/>
              <a:buChar char="ü"/>
            </a:pPr>
            <a:r>
              <a:rPr lang="en-US" sz="2400" dirty="0" smtClean="0">
                <a:solidFill>
                  <a:srgbClr val="C00000"/>
                </a:solidFill>
                <a:latin typeface="Tahoma" pitchFamily="34" charset="0"/>
              </a:rPr>
              <a:t>Increased software stability and data spidering</a:t>
            </a:r>
          </a:p>
          <a:p>
            <a:pPr marL="342900" indent="-342900" algn="ctr">
              <a:buFont typeface="Wingdings" charset="2"/>
              <a:buChar char="ü"/>
            </a:pPr>
            <a:r>
              <a:rPr lang="en-US" sz="2400" dirty="0" smtClean="0">
                <a:solidFill>
                  <a:srgbClr val="C00000"/>
                </a:solidFill>
                <a:latin typeface="Tahoma" pitchFamily="34" charset="0"/>
              </a:rPr>
              <a:t>Limited correlation between job ads and actual vacancies</a:t>
            </a:r>
          </a:p>
          <a:p>
            <a:pPr marL="342900" indent="-342900" algn="ctr">
              <a:buFont typeface="Wingdings" charset="2"/>
              <a:buChar char="ü"/>
            </a:pPr>
            <a:r>
              <a:rPr lang="en-US" sz="2400" dirty="0" smtClean="0">
                <a:solidFill>
                  <a:srgbClr val="C00000"/>
                </a:solidFill>
                <a:latin typeface="Tahoma" pitchFamily="34" charset="0"/>
              </a:rPr>
              <a:t>Need for trained LMI specialists using software</a:t>
            </a:r>
          </a:p>
          <a:p>
            <a:pPr marL="342900" indent="-342900" algn="ctr">
              <a:buFont typeface="Wingdings" charset="2"/>
              <a:buChar char="ü"/>
            </a:pPr>
            <a:r>
              <a:rPr lang="en-US" sz="2400" dirty="0" smtClean="0">
                <a:solidFill>
                  <a:srgbClr val="C00000"/>
                </a:solidFill>
                <a:latin typeface="Tahoma" pitchFamily="34" charset="0"/>
              </a:rPr>
              <a:t>Usefulness to stakeholders</a:t>
            </a:r>
            <a:endParaRPr lang="en-US" sz="2400" dirty="0">
              <a:solidFill>
                <a:srgbClr val="C00000"/>
              </a:solidFill>
              <a:latin typeface="Tahoma" pitchFamily="34" charset="0"/>
            </a:endParaRPr>
          </a:p>
        </p:txBody>
      </p:sp>
      <p:pic>
        <p:nvPicPr>
          <p:cNvPr id="4" name="Picture 3" descr="Screen Shot 2015-02-03 at 2.49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3485243"/>
            <a:ext cx="4178300" cy="3073400"/>
          </a:xfrm>
          <a:prstGeom prst="rect">
            <a:avLst/>
          </a:prstGeom>
        </p:spPr>
      </p:pic>
      <p:pic>
        <p:nvPicPr>
          <p:cNvPr id="8" name="Picture 7" descr="Screen Shot 2015-02-03 at 2.49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659414"/>
            <a:ext cx="1816100" cy="3111500"/>
          </a:xfrm>
          <a:prstGeom prst="rect">
            <a:avLst/>
          </a:prstGeom>
        </p:spPr>
      </p:pic>
      <p:pic>
        <p:nvPicPr>
          <p:cNvPr id="9" name="Picture 8" descr="Screen Shot 2015-02-03 at 2.48.3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0"/>
            <a:ext cx="43815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0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Profile – Pennsylvania CWIA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1000" y="1295400"/>
            <a:ext cx="5715000" cy="2826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Statewide &amp; WIB Area Fast Facts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Industry Sector Analyses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Sub-industry employment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Location quotient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Quarterly workforce </a:t>
            </a:r>
            <a:r>
              <a:rPr lang="en-US" sz="2000" dirty="0">
                <a:solidFill>
                  <a:srgbClr val="C00000"/>
                </a:solidFill>
                <a:latin typeface="Tahoma" pitchFamily="34" charset="0"/>
              </a:rPr>
              <a:t>i</a:t>
            </a: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ndicators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Monthly </a:t>
            </a:r>
            <a:r>
              <a:rPr lang="en-US" sz="2000" dirty="0">
                <a:solidFill>
                  <a:srgbClr val="C00000"/>
                </a:solidFill>
                <a:latin typeface="Tahoma" pitchFamily="34" charset="0"/>
              </a:rPr>
              <a:t>j</a:t>
            </a: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ob </a:t>
            </a:r>
            <a:r>
              <a:rPr lang="en-US" sz="2000" dirty="0">
                <a:solidFill>
                  <a:srgbClr val="C00000"/>
                </a:solidFill>
                <a:latin typeface="Tahoma" pitchFamily="34" charset="0"/>
              </a:rPr>
              <a:t>a</a:t>
            </a: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d comparisons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Job postings by occupation &amp; industry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Disseminated online &amp; to stakeholders</a:t>
            </a:r>
          </a:p>
        </p:txBody>
      </p:sp>
      <p:pic>
        <p:nvPicPr>
          <p:cNvPr id="4" name="Picture 3" descr="Screen Shot 2015-02-03 at 1.44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219200"/>
            <a:ext cx="2669963" cy="4038600"/>
          </a:xfrm>
          <a:prstGeom prst="rect">
            <a:avLst/>
          </a:prstGeom>
        </p:spPr>
      </p:pic>
      <p:pic>
        <p:nvPicPr>
          <p:cNvPr id="7" name="Picture 6" descr="Screen Shot 2015-02-03 at 1.53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8990" y="3255010"/>
            <a:ext cx="2514600" cy="438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Profile – Florida LMS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24200" y="1295400"/>
            <a:ext cx="5715000" cy="1464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Identifying occupational supply &amp; demand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Monthly summaries on ad volume &amp; trends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Industry demand profiles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LMI training for workforce organizations</a:t>
            </a:r>
          </a:p>
        </p:txBody>
      </p:sp>
      <p:pic>
        <p:nvPicPr>
          <p:cNvPr id="8" name="Picture 7" descr="Screen Shot 2015-02-03 at 2.14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95600"/>
            <a:ext cx="4174202" cy="3505199"/>
          </a:xfrm>
          <a:prstGeom prst="rect">
            <a:avLst/>
          </a:prstGeom>
        </p:spPr>
      </p:pic>
      <p:pic>
        <p:nvPicPr>
          <p:cNvPr id="9" name="Picture 8" descr="Screen Shot 2015-02-03 at 2.13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1400"/>
            <a:ext cx="4317393" cy="2749992"/>
          </a:xfrm>
          <a:prstGeom prst="rect">
            <a:avLst/>
          </a:prstGeom>
        </p:spPr>
      </p:pic>
      <p:pic>
        <p:nvPicPr>
          <p:cNvPr id="10" name="Picture 9" descr="Screen Shot 2015-02-03 at 2.13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2667000" cy="17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82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2-03 at 2.33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19200"/>
            <a:ext cx="3581400" cy="480453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 descr="Screen Shot 2015-02-03 at 2.20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778" y="4495800"/>
            <a:ext cx="5029200" cy="1892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Profile – New Jersey LWD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" y="1600200"/>
            <a:ext cx="5029200" cy="18047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i="1" dirty="0" smtClean="0">
                <a:solidFill>
                  <a:srgbClr val="C00000"/>
                </a:solidFill>
                <a:latin typeface="Tahoma" pitchFamily="34" charset="0"/>
              </a:rPr>
              <a:t>Regional Focus </a:t>
            </a: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Local LMI</a:t>
            </a:r>
            <a:endParaRPr lang="en-US" sz="2000" i="1" dirty="0" smtClean="0">
              <a:solidFill>
                <a:srgbClr val="C00000"/>
              </a:solidFill>
              <a:latin typeface="Tahoma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Labor/Demand Occupation List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Jobs4Jersey.com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Supporting “Talent Networks” in target Industries</a:t>
            </a:r>
          </a:p>
        </p:txBody>
      </p:sp>
      <p:pic>
        <p:nvPicPr>
          <p:cNvPr id="9" name="Picture 8" descr="Screen Shot 2015-02-03 at 2.32.1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0"/>
            <a:ext cx="35179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92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Profiles – Delaware CIRWA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 descr="Screen Shot 2015-02-03 at 2.41.1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6"/>
          <a:stretch/>
        </p:blipFill>
        <p:spPr>
          <a:xfrm>
            <a:off x="609601" y="1143000"/>
            <a:ext cx="8534400" cy="3518807"/>
          </a:xfrm>
          <a:prstGeom prst="rect">
            <a:avLst/>
          </a:prstGeom>
        </p:spPr>
      </p:pic>
      <p:pic>
        <p:nvPicPr>
          <p:cNvPr id="7" name="Picture 6" descr="Screen Shot 2015-02-03 at 2.43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3276599"/>
            <a:ext cx="3110402" cy="361405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547730" y="4680557"/>
            <a:ext cx="5562600" cy="21452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Delaware Technical and Community College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Produces data for colleges in 13 county region across Delaware, Pennsylvania, and Maryland region</a:t>
            </a:r>
          </a:p>
          <a:p>
            <a:endParaRPr lang="en-US" sz="2000" dirty="0" smtClean="0">
              <a:solidFill>
                <a:srgbClr val="C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292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 descr="Screen Shot 2015-02-03 at 2.55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76" y="3733800"/>
            <a:ext cx="4236297" cy="2690896"/>
          </a:xfrm>
          <a:prstGeom prst="rect">
            <a:avLst/>
          </a:prstGeom>
        </p:spPr>
      </p:pic>
      <p:pic>
        <p:nvPicPr>
          <p:cNvPr id="8" name="Picture 7" descr="Screen Shot 2015-02-03 at 2.54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95600"/>
            <a:ext cx="4158343" cy="1155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Profiles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2400" y="1338977"/>
            <a:ext cx="4343400" cy="13280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Tahoma" pitchFamily="34" charset="0"/>
              </a:rPr>
              <a:t>Also Profiled:</a:t>
            </a:r>
          </a:p>
          <a:p>
            <a:pPr marL="342900" indent="-342900" algn="ctr">
              <a:buFont typeface="Wingdings" charset="2"/>
              <a:buChar char="ü"/>
            </a:pPr>
            <a:r>
              <a:rPr lang="en-US" sz="2400" dirty="0" smtClean="0">
                <a:solidFill>
                  <a:srgbClr val="C00000"/>
                </a:solidFill>
                <a:latin typeface="Tahoma" pitchFamily="34" charset="0"/>
              </a:rPr>
              <a:t>Michigan Workforce Intelligence Network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0" y="1338977"/>
            <a:ext cx="4419600" cy="13280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Tahoma" pitchFamily="34" charset="0"/>
              </a:rPr>
              <a:t>Also Profiled:</a:t>
            </a:r>
          </a:p>
          <a:p>
            <a:pPr marL="342900" indent="-342900" algn="ctr">
              <a:buFont typeface="Wingdings" charset="2"/>
              <a:buChar char="ü"/>
            </a:pPr>
            <a:r>
              <a:rPr lang="en-US" sz="2400" dirty="0" smtClean="0">
                <a:solidFill>
                  <a:srgbClr val="C00000"/>
                </a:solidFill>
                <a:latin typeface="Tahoma" pitchFamily="34" charset="0"/>
              </a:rPr>
              <a:t>New York City Labor Market Information Service</a:t>
            </a:r>
          </a:p>
        </p:txBody>
      </p:sp>
      <p:pic>
        <p:nvPicPr>
          <p:cNvPr id="10" name="Picture 9" descr="Screen Shot 2015-02-03 at 2.56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124200"/>
            <a:ext cx="4338872" cy="24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93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NYC LMIS Monthly Real-Time Jobs Report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358480"/>
              </p:ext>
            </p:extLst>
          </p:nvPr>
        </p:nvGraphicFramePr>
        <p:xfrm>
          <a:off x="304800" y="1752600"/>
          <a:ext cx="4753610" cy="3116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6102106"/>
              </p:ext>
            </p:extLst>
          </p:nvPr>
        </p:nvGraphicFramePr>
        <p:xfrm>
          <a:off x="4876800" y="1417638"/>
          <a:ext cx="3707130" cy="3886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340F8-CEED-4528-A5B8-2DDFB600A4B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65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Discussion/Q&amp;A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962400" y="1524000"/>
            <a:ext cx="3810000" cy="1905000"/>
          </a:xfrm>
          <a:prstGeom prst="wedgeRoundRectCallout">
            <a:avLst>
              <a:gd name="adj1" fmla="val 65982"/>
              <a:gd name="adj2" fmla="val 99833"/>
              <a:gd name="adj3" fmla="val 16667"/>
            </a:avLst>
          </a:prstGeom>
          <a:solidFill>
            <a:srgbClr val="C6D9F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 flipH="1">
            <a:off x="1219200" y="2743200"/>
            <a:ext cx="3810000" cy="1905000"/>
          </a:xfrm>
          <a:prstGeom prst="wedgeRoundRectCallout">
            <a:avLst>
              <a:gd name="adj1" fmla="val 47908"/>
              <a:gd name="adj2" fmla="val 89759"/>
              <a:gd name="adj3" fmla="val 16667"/>
            </a:avLst>
          </a:prstGeom>
          <a:solidFill>
            <a:schemeClr val="accent3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3276600" y="4038600"/>
            <a:ext cx="2895600" cy="1371600"/>
          </a:xfrm>
          <a:prstGeom prst="wedgeRoundRectCallout">
            <a:avLst>
              <a:gd name="adj1" fmla="val 32064"/>
              <a:gd name="adj2" fmla="val 85018"/>
              <a:gd name="adj3" fmla="val 16667"/>
            </a:avLst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267200"/>
            <a:ext cx="952500" cy="952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1" t="68820" r="14511"/>
          <a:stretch/>
        </p:blipFill>
        <p:spPr>
          <a:xfrm>
            <a:off x="1981200" y="1371600"/>
            <a:ext cx="976489" cy="9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093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2374024"/>
            <a:ext cx="7772400" cy="927100"/>
          </a:xfrm>
        </p:spPr>
        <p:txBody>
          <a:bodyPr>
            <a:noAutofit/>
          </a:bodyPr>
          <a:lstStyle/>
          <a:p>
            <a:r>
              <a:rPr lang="en-US" sz="36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Oregon Employment Department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85800" y="1295400"/>
            <a:ext cx="7772400" cy="890587"/>
          </a:xfrm>
        </p:spPr>
        <p:txBody>
          <a:bodyPr>
            <a:normAutofit/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Practitioner Perspectives: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0" y="3879453"/>
            <a:ext cx="4953000" cy="161369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Nick Beleiciks</a:t>
            </a:r>
          </a:p>
          <a:p>
            <a:pPr marL="0" indent="0">
              <a:buNone/>
            </a:pPr>
            <a:r>
              <a:rPr lang="en-US" sz="2400" dirty="0" smtClean="0"/>
              <a:t>State </a:t>
            </a:r>
            <a:r>
              <a:rPr lang="en-US" sz="2400" dirty="0"/>
              <a:t>Employment </a:t>
            </a:r>
            <a:r>
              <a:rPr lang="en-US" sz="2400" dirty="0" smtClean="0"/>
              <a:t>Economist</a:t>
            </a:r>
          </a:p>
          <a:p>
            <a:pPr marL="0" indent="0">
              <a:buNone/>
            </a:pPr>
            <a:r>
              <a:rPr lang="en-US" sz="2400" dirty="0" smtClean="0"/>
              <a:t>Oregon </a:t>
            </a:r>
            <a:r>
              <a:rPr lang="en-US" sz="2400" dirty="0"/>
              <a:t>Employment Department</a:t>
            </a:r>
            <a:endParaRPr lang="en-US" sz="2400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1721203" cy="213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885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r="11218"/>
          <a:stretch/>
        </p:blipFill>
        <p:spPr>
          <a:xfrm>
            <a:off x="109182" y="1143000"/>
            <a:ext cx="263401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Here’s what you can expect to get </a:t>
            </a:r>
            <a:r>
              <a:rPr lang="en-US" sz="320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/>
            </a:r>
            <a:br>
              <a:rPr lang="en-US" sz="320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</a:br>
            <a:r>
              <a:rPr lang="en-US" sz="320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out </a:t>
            </a:r>
            <a:r>
              <a:rPr lang="en-US" sz="3200" dirty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of this webinar!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57400" y="1371600"/>
            <a:ext cx="6741993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30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 overview of ETA’s Real-Time LMI Technical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ssistance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roject</a:t>
            </a:r>
          </a:p>
          <a:p>
            <a:pPr marL="514350" indent="-514350">
              <a:spcAft>
                <a:spcPts val="30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 understanding of the use of real-time LMI in workforce development</a:t>
            </a:r>
          </a:p>
          <a:p>
            <a:pPr marL="514350" indent="-514350">
              <a:spcAft>
                <a:spcPts val="30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Information about various real-time LMI vendors’ tools and their uses</a:t>
            </a:r>
          </a:p>
          <a:p>
            <a:pPr marL="514350" indent="-514350">
              <a:spcAft>
                <a:spcPts val="30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Promising practices from state and regional practitioners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91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LMI as an Economic Indicator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6200" y="1143000"/>
            <a:ext cx="8915400" cy="4426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Recent trends in help wanted ads suggest continued job growth.</a:t>
            </a:r>
            <a:endParaRPr lang="en-US" sz="2000" dirty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399"/>
            <a:ext cx="7010400" cy="485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03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LMI as an Economic Indicator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6200" y="1143000"/>
            <a:ext cx="8915400" cy="4426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Local data provides insight into local labor market conditions.</a:t>
            </a:r>
            <a:endParaRPr lang="en-US" sz="2000" dirty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60" y="1676400"/>
            <a:ext cx="7221940" cy="480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1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LMI as an Economic Indicator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6200" y="1143000"/>
            <a:ext cx="8915400" cy="4426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Our customers love having information about their local areas.</a:t>
            </a:r>
            <a:endParaRPr lang="en-US" sz="2000" dirty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54" y="1672410"/>
            <a:ext cx="6987146" cy="51855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991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LMI Reveals “Hidden” Need for Workers 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6200" y="1143000"/>
            <a:ext cx="8915400" cy="4426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It appears the need for auto technicians is growing faster than projected.</a:t>
            </a:r>
            <a:endParaRPr lang="en-US" sz="2000" dirty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89" y="1729856"/>
            <a:ext cx="7054711" cy="480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78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Real-Time LMI with Job Seekers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00" y="1143000"/>
            <a:ext cx="8991600" cy="4426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Job seekers can find jobs listed with the Department </a:t>
            </a:r>
            <a:r>
              <a:rPr lang="en-US" sz="2000" i="1" dirty="0" smtClean="0">
                <a:solidFill>
                  <a:srgbClr val="C00000"/>
                </a:solidFill>
                <a:latin typeface="Tahoma" pitchFamily="34" charset="0"/>
              </a:rPr>
              <a:t>and</a:t>
            </a: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 online job postings. </a:t>
            </a:r>
            <a:endParaRPr lang="en-US" sz="2000" dirty="0">
              <a:solidFill>
                <a:srgbClr val="C00000"/>
              </a:solidFill>
              <a:latin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1676400"/>
            <a:ext cx="653796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94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Real-Time LMI with Job Seekers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00" y="1143000"/>
            <a:ext cx="8991600" cy="4426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Tahoma" pitchFamily="34" charset="0"/>
              </a:rPr>
              <a:t>Job seekers can find jobs listed with the Department </a:t>
            </a:r>
            <a:r>
              <a:rPr lang="en-US" sz="2000" i="1" dirty="0">
                <a:solidFill>
                  <a:srgbClr val="C00000"/>
                </a:solidFill>
                <a:latin typeface="Tahoma" pitchFamily="34" charset="0"/>
              </a:rPr>
              <a:t>and</a:t>
            </a:r>
            <a:r>
              <a:rPr lang="en-US" sz="2000" dirty="0">
                <a:solidFill>
                  <a:srgbClr val="C00000"/>
                </a:solidFill>
                <a:latin typeface="Tahoma" pitchFamily="34" charset="0"/>
              </a:rPr>
              <a:t> online job postings.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17" y="1663890"/>
            <a:ext cx="6653283" cy="511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41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LMI and Job Vacancy Surveys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00" y="1143000"/>
            <a:ext cx="8763000" cy="4426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We don’t spend a lot of time comparing RT LMI with vacancy estimates. </a:t>
            </a:r>
            <a:endParaRPr lang="en-US" sz="2000" dirty="0">
              <a:solidFill>
                <a:srgbClr val="C00000"/>
              </a:solidFill>
              <a:latin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91415"/>
            <a:ext cx="8763000" cy="253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1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LMI and Job Vacancy Surveys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00" y="1143000"/>
            <a:ext cx="8763000" cy="4426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Two views of the labor market are better than one. </a:t>
            </a:r>
            <a:endParaRPr lang="en-US" sz="2000" dirty="0">
              <a:solidFill>
                <a:srgbClr val="C00000"/>
              </a:solidFill>
              <a:latin typeface="Tahoma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76201" y="2971800"/>
            <a:ext cx="4381500" cy="329296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4648200" y="1685850"/>
            <a:ext cx="4419600" cy="38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2209800"/>
            <a:ext cx="8077200" cy="1512176"/>
          </a:xfrm>
        </p:spPr>
        <p:txBody>
          <a:bodyPr>
            <a:noAutofit/>
          </a:bodyPr>
          <a:lstStyle/>
          <a:p>
            <a:pPr marL="0" indent="0"/>
            <a:r>
              <a:rPr lang="en-US" sz="36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Workforce Intelligence Network for Southeast Michigan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85800" y="1295400"/>
            <a:ext cx="7772400" cy="890587"/>
          </a:xfrm>
        </p:spPr>
        <p:txBody>
          <a:bodyPr>
            <a:normAutofit/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Practitioner Perspectives: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0" y="4114800"/>
            <a:ext cx="5334000" cy="1981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Lisa </a:t>
            </a:r>
            <a:r>
              <a:rPr lang="en-US" sz="2400" dirty="0" smtClean="0"/>
              <a:t>Baragar Katz</a:t>
            </a:r>
          </a:p>
          <a:p>
            <a:pPr marL="0" indent="0">
              <a:buNone/>
            </a:pPr>
            <a:r>
              <a:rPr lang="en-US" sz="2400" dirty="0" smtClean="0"/>
              <a:t>Executive Director</a:t>
            </a:r>
          </a:p>
          <a:p>
            <a:pPr marL="0" indent="0">
              <a:buNone/>
            </a:pPr>
            <a:r>
              <a:rPr lang="en-US" sz="2400" dirty="0" smtClean="0"/>
              <a:t>Workforce Intelligence Network for </a:t>
            </a:r>
            <a:r>
              <a:rPr lang="en-US" sz="2400" dirty="0"/>
              <a:t>Southeast </a:t>
            </a:r>
            <a:r>
              <a:rPr lang="en-US" sz="2400" dirty="0" smtClean="0"/>
              <a:t>Michigan</a:t>
            </a:r>
            <a:endParaRPr lang="en-US" sz="2400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14800"/>
            <a:ext cx="2066925" cy="1965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3684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2895600"/>
            <a:ext cx="5105400" cy="14700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800" dirty="0" smtClean="0"/>
              <a:t>Working </a:t>
            </a:r>
            <a:br>
              <a:rPr lang="en-US" sz="4800" dirty="0" smtClean="0"/>
            </a:br>
            <a:r>
              <a:rPr lang="en-US" sz="4800" dirty="0" smtClean="0"/>
              <a:t>smarter… together</a:t>
            </a:r>
            <a:endParaRPr lang="en-JM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6200" y="5297936"/>
            <a:ext cx="4128985" cy="1407664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E2D016"/>
                </a:solidFill>
                <a:ea typeface="Tahoma" pitchFamily="34" charset="0"/>
              </a:rPr>
              <a:t>Using data, engagement, and policy to shift the talent conversation and help employers find the talent they need for success</a:t>
            </a:r>
            <a:endParaRPr lang="en-JM" sz="1800" dirty="0">
              <a:solidFill>
                <a:srgbClr val="E2D016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-1219200" y="279400"/>
            <a:ext cx="5029200" cy="162560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WIN Logo final.eps"/>
          <p:cNvPicPr>
            <a:picLocks noChangeAspect="1"/>
          </p:cNvPicPr>
          <p:nvPr/>
        </p:nvPicPr>
        <p:blipFill>
          <a:blip r:embed="rId3"/>
          <a:srcRect t="62613" r="37069"/>
          <a:stretch>
            <a:fillRect/>
          </a:stretch>
        </p:blipFill>
        <p:spPr>
          <a:xfrm>
            <a:off x="304800" y="279400"/>
            <a:ext cx="3408802" cy="1291920"/>
          </a:xfrm>
          <a:prstGeom prst="rect">
            <a:avLst/>
          </a:prstGeom>
        </p:spPr>
      </p:pic>
      <p:pic>
        <p:nvPicPr>
          <p:cNvPr id="6" name="Picture 5" descr="16238476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58" y="-18442"/>
            <a:ext cx="4866634" cy="4514242"/>
          </a:xfrm>
          <a:prstGeom prst="round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5" name="Picture 4" descr="wav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83503">
            <a:off x="-368374" y="2806774"/>
            <a:ext cx="9626600" cy="233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7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Agenda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57400"/>
            <a:ext cx="2579077" cy="1676400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228600" y="1325463"/>
            <a:ext cx="86106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Real-time LMI technical assistance project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Understanding real-time LMI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Real-time LMI vendors and tools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State and regional user profiles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Practitioner perspectives:</a:t>
            </a:r>
          </a:p>
          <a:p>
            <a:pPr marL="744538" lvl="1" indent="-2873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Oregon Employment Department</a:t>
            </a:r>
          </a:p>
          <a:p>
            <a:pPr marL="744538" lvl="1" indent="-2873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Workforce Intelligence Network for Southeast Michigan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Discussion/Q &amp; A </a:t>
            </a:r>
          </a:p>
        </p:txBody>
      </p:sp>
    </p:spTree>
    <p:extLst>
      <p:ext uri="{BB962C8B-B14F-4D97-AF65-F5344CB8AC3E}">
        <p14:creationId xmlns:p14="http://schemas.microsoft.com/office/powerpoint/2010/main" val="355735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ty-street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72" y="-144630"/>
            <a:ext cx="9294852" cy="71880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147" y="6285684"/>
            <a:ext cx="964913" cy="39473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39897" y="874261"/>
            <a:ext cx="6222456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39898" y="346408"/>
            <a:ext cx="35009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b="1" dirty="0">
                <a:ln w="1270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What is WIN?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51141" y="1326300"/>
            <a:ext cx="1616780" cy="481668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6C4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76780" y="1331928"/>
            <a:ext cx="1842659" cy="481668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" b="97906" l="9023" r="973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665" y="3245749"/>
            <a:ext cx="3381035" cy="32369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05737" y="1382092"/>
            <a:ext cx="1539591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B424C"/>
                </a:solidFill>
                <a:latin typeface="Open Sans"/>
                <a:cs typeface="Open Sans"/>
              </a:rPr>
              <a:t>Michigan Works! Agencies</a:t>
            </a:r>
            <a:endParaRPr lang="en-US" b="1" dirty="0">
              <a:solidFill>
                <a:srgbClr val="0B424C"/>
              </a:solidFill>
              <a:latin typeface="Open Sans"/>
              <a:cs typeface="Open Sans"/>
            </a:endParaRPr>
          </a:p>
          <a:p>
            <a:pPr algn="ctr"/>
            <a:endParaRPr lang="en-US" dirty="0">
              <a:solidFill>
                <a:srgbClr val="0B424C"/>
              </a:solidFill>
              <a:latin typeface="Open Sans"/>
              <a:cs typeface="Open San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Livingston County Michigan Works!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Detroit Employment Solutions Corporation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Genesee-Shiawassee Michigan Works!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Macomb – St. Clair Michigan Works!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Oakland County Michigan Works!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Southeast Michigan Community Alliance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Washtenaw County Michigan Works!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B424C"/>
              </a:solidFill>
              <a:latin typeface="Open Sans"/>
              <a:cs typeface="Open Sans"/>
            </a:endParaRPr>
          </a:p>
          <a:p>
            <a:pPr algn="ctr"/>
            <a:endParaRPr lang="en-US" sz="1100" dirty="0">
              <a:solidFill>
                <a:srgbClr val="0B424C"/>
              </a:solidFill>
              <a:latin typeface="Open Sans"/>
              <a:cs typeface="Open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1" y="1370811"/>
            <a:ext cx="1854491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B424C"/>
                </a:solidFill>
                <a:latin typeface="Open Sans"/>
                <a:cs typeface="Open Sans"/>
              </a:rPr>
              <a:t>Funders</a:t>
            </a:r>
            <a:endParaRPr lang="en-US" b="1" dirty="0">
              <a:solidFill>
                <a:srgbClr val="0B424C"/>
              </a:solidFill>
              <a:latin typeface="Open Sans"/>
              <a:cs typeface="Open Sans"/>
            </a:endParaRPr>
          </a:p>
          <a:p>
            <a:pPr algn="ctr"/>
            <a:endParaRPr lang="en-US" sz="1100" b="1" dirty="0">
              <a:solidFill>
                <a:srgbClr val="0B424C"/>
              </a:solidFill>
              <a:latin typeface="Open Sans"/>
              <a:cs typeface="Open San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dirty="0" smtClean="0">
              <a:solidFill>
                <a:srgbClr val="0B424C"/>
              </a:solidFill>
              <a:latin typeface="Open Sans"/>
              <a:cs typeface="Open San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B424C"/>
              </a:solidFill>
              <a:latin typeface="Open Sans"/>
              <a:cs typeface="Open San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B424C"/>
                </a:solidFill>
                <a:latin typeface="Open Sans"/>
                <a:cs typeface="Open Sans"/>
              </a:rPr>
              <a:t>WIN Board Members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B424C"/>
                </a:solidFill>
                <a:latin typeface="Open Sans"/>
                <a:cs typeface="Open Sans"/>
              </a:rPr>
              <a:t>New </a:t>
            </a: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Economy Initiative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W. K. Kellogg Foundation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Kresge Foundation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J. P. Morgan Chase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U.S. Economic Development Administration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U.S. Department of Labor </a:t>
            </a:r>
            <a:r>
              <a:rPr lang="en-US" sz="1100" dirty="0" smtClean="0">
                <a:solidFill>
                  <a:srgbClr val="0B424C"/>
                </a:solidFill>
                <a:latin typeface="Open Sans"/>
                <a:cs typeface="Open Sans"/>
              </a:rPr>
              <a:t>ETA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B424C"/>
                </a:solidFill>
                <a:latin typeface="Open Sans"/>
                <a:cs typeface="Open Sans"/>
              </a:rPr>
              <a:t>U.S. Department of Energy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B424C"/>
                </a:solidFill>
                <a:latin typeface="Open Sans"/>
                <a:cs typeface="Open Sans"/>
              </a:rPr>
              <a:t>U.S. SBA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B424C"/>
                </a:solidFill>
                <a:latin typeface="Open Sans"/>
                <a:cs typeface="Open Sans"/>
              </a:rPr>
              <a:t>NNMI (U.S. Dept of Navy)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B424C"/>
                </a:solidFill>
                <a:latin typeface="Open Sans"/>
                <a:cs typeface="Open Sans"/>
              </a:rPr>
              <a:t>Michigan Economic Development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B424C"/>
                </a:solidFill>
                <a:latin typeface="Open Sans"/>
                <a:cs typeface="Open Sans"/>
              </a:rPr>
              <a:t> Corporation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B424C"/>
                </a:solidFill>
                <a:latin typeface="Open Sans"/>
                <a:cs typeface="Open Sans"/>
              </a:rPr>
              <a:t>Wayne County EDGE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B424C"/>
                </a:solidFill>
                <a:latin typeface="Open Sans"/>
                <a:cs typeface="Open Sans"/>
              </a:rPr>
              <a:t>Others</a:t>
            </a:r>
            <a:endParaRPr lang="en-US" sz="1100" dirty="0">
              <a:solidFill>
                <a:srgbClr val="0B424C"/>
              </a:solidFill>
              <a:latin typeface="Open Sans"/>
              <a:cs typeface="Open Sans"/>
            </a:endParaRPr>
          </a:p>
          <a:p>
            <a:pPr algn="ctr"/>
            <a:endParaRPr lang="en-US" sz="1100" b="1" dirty="0">
              <a:solidFill>
                <a:srgbClr val="0B424C"/>
              </a:solidFill>
              <a:latin typeface="Open Sans"/>
              <a:cs typeface="Open San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46139" y="3449381"/>
            <a:ext cx="2201254" cy="2827577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" b="97906" l="9023" r="97368"/>
                    </a14:imgEffect>
                  </a14:imgLayer>
                </a14:imgProps>
              </a:ext>
            </a:extLst>
          </a:blip>
          <a:srcRect l="43029" t="7352" r="-1083" b="6086"/>
          <a:stretch/>
        </p:blipFill>
        <p:spPr>
          <a:xfrm>
            <a:off x="2559010" y="3474974"/>
            <a:ext cx="2188382" cy="2801983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9380" y="1171180"/>
            <a:ext cx="2421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B424C"/>
                </a:solidFill>
                <a:latin typeface="Open Sans"/>
                <a:cs typeface="Open Sans"/>
              </a:rPr>
              <a:t>Data &amp; research guided employer strategies and policy</a:t>
            </a:r>
            <a:endParaRPr lang="en-US" i="1" dirty="0">
              <a:solidFill>
                <a:srgbClr val="0B424C"/>
              </a:solidFill>
              <a:latin typeface="Open Sans"/>
              <a:cs typeface="Open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9002" y="1326300"/>
            <a:ext cx="1811133" cy="481668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extBox 13"/>
          <p:cNvSpPr txBox="1"/>
          <p:nvPr/>
        </p:nvSpPr>
        <p:spPr>
          <a:xfrm>
            <a:off x="3429001" y="1409157"/>
            <a:ext cx="1765136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B424C"/>
                </a:solidFill>
                <a:latin typeface="Open Sans"/>
                <a:cs typeface="Open Sans"/>
              </a:rPr>
              <a:t>Community Colleges</a:t>
            </a:r>
            <a:endParaRPr lang="en-US" b="1" dirty="0">
              <a:solidFill>
                <a:srgbClr val="0B424C"/>
              </a:solidFill>
              <a:latin typeface="Open Sans"/>
              <a:cs typeface="Open Sans"/>
            </a:endParaRPr>
          </a:p>
          <a:p>
            <a:pPr algn="ctr"/>
            <a:endParaRPr lang="en-US" sz="1100" b="1" dirty="0">
              <a:solidFill>
                <a:srgbClr val="0B424C"/>
              </a:solidFill>
              <a:latin typeface="Open Sans"/>
              <a:cs typeface="Open Sans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Henry Ford College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Oakland Community College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Macomb Community College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Monroe County Community College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Mott Community College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Schoolcraft College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St. Clair County Community College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Washtenaw Community College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Wayne County Community </a:t>
            </a:r>
            <a:b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</a:br>
            <a:r>
              <a:rPr lang="en-US" sz="1100" dirty="0">
                <a:solidFill>
                  <a:srgbClr val="0B424C"/>
                </a:solidFill>
                <a:latin typeface="Open Sans"/>
                <a:cs typeface="Open Sans"/>
              </a:rPr>
              <a:t>College District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2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449" t="7491" r="12480" b="3066"/>
          <a:stretch/>
        </p:blipFill>
        <p:spPr>
          <a:xfrm>
            <a:off x="-76200" y="-152400"/>
            <a:ext cx="9296400" cy="7010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416300"/>
            <a:ext cx="6858000" cy="23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416300"/>
            <a:ext cx="6858000" cy="2381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439897" y="874261"/>
            <a:ext cx="6222456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39898" y="346408"/>
            <a:ext cx="350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Our Mission</a:t>
            </a:r>
            <a:endParaRPr lang="en-US" sz="2800" b="1" dirty="0">
              <a:ln w="12700">
                <a:noFill/>
                <a:prstDash val="solid"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801" y="1143000"/>
            <a:ext cx="6095999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baseline="30000" dirty="0">
                <a:solidFill>
                  <a:srgbClr val="0B424C"/>
                </a:solidFill>
                <a:latin typeface="Open Sans"/>
                <a:cs typeface="Open Sans"/>
              </a:rPr>
              <a:t>To create a comprehensive and cohesive workforce development system in Southeast Michigan that provides employers with the talent they need for success.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742" y="6368158"/>
            <a:ext cx="964913" cy="394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898" y="2514599"/>
            <a:ext cx="1666875" cy="19050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2249" y="2514599"/>
            <a:ext cx="1666875" cy="1905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5479" y="2514599"/>
            <a:ext cx="1666875" cy="19050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63605" y="4648200"/>
            <a:ext cx="14813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B424C"/>
                </a:solidFill>
                <a:latin typeface="Open Sans"/>
                <a:cs typeface="Open Sans"/>
              </a:rPr>
              <a:t>Data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29371" y="4658402"/>
            <a:ext cx="1741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B424C"/>
                </a:solidFill>
                <a:latin typeface="Open Sans"/>
                <a:cs typeface="Open Sans"/>
              </a:rPr>
              <a:t>Employer Engagement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81039" y="4677216"/>
            <a:ext cx="14813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B424C"/>
                </a:solidFill>
                <a:latin typeface="Open Sans"/>
                <a:cs typeface="Open Sans"/>
              </a:rPr>
              <a:t>Policy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6447" y="5638800"/>
            <a:ext cx="4255517" cy="54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2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52400"/>
            <a:ext cx="3890889" cy="91440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Using </a:t>
            </a:r>
            <a:r>
              <a:rPr lang="en-US" dirty="0" smtClean="0"/>
              <a:t>Real-time 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2011" y="439066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Shift the narrative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53901" y="443126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Make better investments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4372674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Talk to the right people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431408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Change </a:t>
            </a:r>
            <a:r>
              <a:rPr lang="en-US" dirty="0" smtClean="0"/>
              <a:t>policy</a:t>
            </a:r>
            <a:endParaRPr lang="en-US" dirty="0"/>
          </a:p>
        </p:txBody>
      </p:sp>
      <p:pic>
        <p:nvPicPr>
          <p:cNvPr id="2050" name="Picture 2" descr="http://www.brandstories.net/wp-content/uploads/2013/07/Brand-Storytell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3070658"/>
            <a:ext cx="1331623" cy="121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3.gstatic.com/images?q=tbn:ANd9GcSzv1jU0nFn8RwQydFbIqXIehY8Mfe34TJjqFWlJj5hMFtEU7qf-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39" y="2912603"/>
            <a:ext cx="100012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844" y="2712113"/>
            <a:ext cx="1250156" cy="1708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6705600" y="436736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Predict the future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1" y="3070658"/>
            <a:ext cx="1527823" cy="1094767"/>
          </a:xfrm>
          <a:prstGeom prst="rect">
            <a:avLst/>
          </a:prstGeom>
        </p:spPr>
      </p:pic>
      <p:pic>
        <p:nvPicPr>
          <p:cNvPr id="1036" name="Picture 12" descr="https://encrypted-tbn1.gstatic.com/images?q=tbn:ANd9GcSeSYW2pc-BKTGFXigj7VvTSAFtBc0__xSD9Xh2d3IQSSazmHOp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940" y="2667000"/>
            <a:ext cx="1069061" cy="19702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28600"/>
            <a:ext cx="4267200" cy="812801"/>
          </a:xfrm>
        </p:spPr>
        <p:txBody>
          <a:bodyPr>
            <a:noAutofit/>
          </a:bodyPr>
          <a:lstStyle/>
          <a:p>
            <a:r>
              <a:rPr lang="en-US" dirty="0"/>
              <a:t>Shift the </a:t>
            </a:r>
            <a:r>
              <a:rPr lang="en-US" dirty="0" smtClean="0"/>
              <a:t>Narrative</a:t>
            </a:r>
            <a:endParaRPr lang="en-US" dirty="0"/>
          </a:p>
        </p:txBody>
      </p:sp>
      <p:pic>
        <p:nvPicPr>
          <p:cNvPr id="4" name="Picture 2" descr="http://www.brandstories.net/wp-content/uploads/2013/07/Brand-Storytell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623340" cy="14823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25" y="5257800"/>
            <a:ext cx="4371975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5486400"/>
            <a:ext cx="1371657" cy="709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602" y="2108201"/>
            <a:ext cx="3853198" cy="2872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5460" y="1266571"/>
            <a:ext cx="2306340" cy="7908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3733800"/>
            <a:ext cx="3411505" cy="1371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947" y="1968423"/>
            <a:ext cx="4054453" cy="17653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" y="1371600"/>
            <a:ext cx="3434943" cy="7364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4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4648200" cy="1066800"/>
          </a:xfrm>
        </p:spPr>
        <p:txBody>
          <a:bodyPr>
            <a:normAutofit/>
          </a:bodyPr>
          <a:lstStyle/>
          <a:p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 the </a:t>
            </a:r>
            <a:r>
              <a:rPr lang="en-US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Narrative</a:t>
            </a:r>
            <a:endParaRPr lang="en-US" dirty="0">
              <a:ln w="12700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756"/>
            <a:ext cx="4800600" cy="6772677"/>
          </a:xfrm>
          <a:prstGeom prst="roundRect">
            <a:avLst/>
          </a:prstGeom>
          <a:ln w="76200" cmpd="sng">
            <a:solidFill>
              <a:schemeClr val="bg1"/>
            </a:solidFill>
          </a:ln>
        </p:spPr>
      </p:pic>
      <p:pic>
        <p:nvPicPr>
          <p:cNvPr id="4" name="Picture 2" descr="http://www.brandstories.net/wp-content/uploads/2013/07/Brand-Storytell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47533"/>
            <a:ext cx="2781494" cy="25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0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28600"/>
            <a:ext cx="4191000" cy="812801"/>
          </a:xfrm>
        </p:spPr>
        <p:txBody>
          <a:bodyPr>
            <a:noAutofit/>
          </a:bodyPr>
          <a:lstStyle/>
          <a:p>
            <a:r>
              <a:rPr lang="en-US" dirty="0"/>
              <a:t>Shift the </a:t>
            </a:r>
            <a:r>
              <a:rPr lang="en-US" dirty="0" smtClean="0"/>
              <a:t>Narrative</a:t>
            </a:r>
            <a:endParaRPr lang="en-US" dirty="0"/>
          </a:p>
        </p:txBody>
      </p:sp>
      <p:pic>
        <p:nvPicPr>
          <p:cNvPr id="4" name="Picture 2" descr="http://www.brandstories.net/wp-content/uploads/2013/07/Brand-Storytell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1672770" cy="15275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295400"/>
            <a:ext cx="6112240" cy="525364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1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4953000" cy="812801"/>
          </a:xfrm>
        </p:spPr>
        <p:txBody>
          <a:bodyPr>
            <a:normAutofit/>
          </a:bodyPr>
          <a:lstStyle/>
          <a:p>
            <a:r>
              <a:rPr lang="en-US" dirty="0"/>
              <a:t>Make </a:t>
            </a:r>
            <a:r>
              <a:rPr lang="en-US" dirty="0" smtClean="0"/>
              <a:t>Better Investments</a:t>
            </a:r>
            <a:endParaRPr lang="en-US" dirty="0"/>
          </a:p>
        </p:txBody>
      </p:sp>
      <p:pic>
        <p:nvPicPr>
          <p:cNvPr id="4" name="Picture 4" descr="https://encrypted-tbn3.gstatic.com/images?q=tbn:ANd9GcSzv1jU0nFn8RwQydFbIqXIehY8Mfe34TJjqFWlJj5hMFtEU7qf-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52400"/>
            <a:ext cx="1219200" cy="162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5401" y="1295400"/>
            <a:ext cx="6397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66"/>
                </a:solidFill>
                <a:latin typeface="+mj-lt"/>
                <a:ea typeface="+mj-ea"/>
                <a:cs typeface="+mj-cs"/>
              </a:rPr>
              <a:t>Job openings in skilled trades </a:t>
            </a:r>
            <a:br>
              <a:rPr lang="en-US" sz="2400" b="1" dirty="0">
                <a:solidFill>
                  <a:srgbClr val="006666"/>
                </a:solidFill>
                <a:latin typeface="+mj-lt"/>
                <a:ea typeface="+mj-ea"/>
                <a:cs typeface="+mj-cs"/>
              </a:rPr>
            </a:br>
            <a:r>
              <a:rPr lang="en-US" sz="2400" b="1" dirty="0">
                <a:solidFill>
                  <a:srgbClr val="006666"/>
                </a:solidFill>
                <a:latin typeface="+mj-lt"/>
                <a:ea typeface="+mj-ea"/>
                <a:cs typeface="+mj-cs"/>
              </a:rPr>
              <a:t>(Feb 9-May 9, 2012)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067" y="2163091"/>
            <a:ext cx="3083411" cy="4556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1" y="2182794"/>
            <a:ext cx="2998932" cy="44013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6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5029200" cy="812801"/>
          </a:xfrm>
        </p:spPr>
        <p:txBody>
          <a:bodyPr>
            <a:noAutofit/>
          </a:bodyPr>
          <a:lstStyle/>
          <a:p>
            <a:r>
              <a:rPr lang="en-US" dirty="0"/>
              <a:t>Make Better Investments</a:t>
            </a:r>
          </a:p>
        </p:txBody>
      </p:sp>
      <p:pic>
        <p:nvPicPr>
          <p:cNvPr id="4" name="Picture 4" descr="https://encrypted-tbn3.gstatic.com/images?q=tbn:ANd9GcSzv1jU0nFn8RwQydFbIqXIehY8Mfe34TJjqFWlJj5hMFtEU7qf-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219200" cy="162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092648"/>
            <a:ext cx="4343400" cy="566190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0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4953000" cy="812801"/>
          </a:xfrm>
        </p:spPr>
        <p:txBody>
          <a:bodyPr/>
          <a:lstStyle/>
          <a:p>
            <a:r>
              <a:rPr lang="en-US" sz="2800" dirty="0" smtClean="0"/>
              <a:t>Make Better Investments</a:t>
            </a:r>
            <a:endParaRPr lang="en-US" sz="2800" dirty="0"/>
          </a:p>
        </p:txBody>
      </p:sp>
      <p:pic>
        <p:nvPicPr>
          <p:cNvPr id="4" name="Picture 4" descr="https://encrypted-tbn3.gstatic.com/images?q=tbn:ANd9GcSzv1jU0nFn8RwQydFbIqXIehY8Mfe34TJjqFWlJj5hMFtEU7qf-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"/>
            <a:ext cx="1219200" cy="162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131711"/>
            <a:ext cx="4491645" cy="5715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066800"/>
          </a:xfrm>
        </p:spPr>
        <p:txBody>
          <a:bodyPr>
            <a:normAutofit/>
          </a:bodyPr>
          <a:lstStyle/>
          <a:p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 to the </a:t>
            </a:r>
            <a:r>
              <a:rPr lang="en-US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People</a:t>
            </a:r>
            <a:endParaRPr lang="en-US" dirty="0">
              <a:ln w="12700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6653"/>
            <a:ext cx="2057400" cy="147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52600"/>
            <a:ext cx="4495800" cy="3733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24400" y="1600200"/>
            <a:ext cx="4161855" cy="47244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Oval 6"/>
          <p:cNvSpPr/>
          <p:nvPr/>
        </p:nvSpPr>
        <p:spPr>
          <a:xfrm>
            <a:off x="7467600" y="3937000"/>
            <a:ext cx="990600" cy="1320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038850" y="4454770"/>
            <a:ext cx="326781" cy="4501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7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Presenters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" b="21522"/>
          <a:stretch/>
        </p:blipFill>
        <p:spPr bwMode="auto">
          <a:xfrm>
            <a:off x="712237" y="4038600"/>
            <a:ext cx="1905000" cy="213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819400" y="1371600"/>
            <a:ext cx="5638800" cy="22098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Ronnie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Kauder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Senior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Research Director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New York City Labor Market Information Service, City University of New York (CUNY) Graduate Center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819400" y="4267200"/>
            <a:ext cx="5638800" cy="17526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Jeremy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Kelley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Senior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Project Manager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Jobs for the Future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t="2777" r="5952" b="28174"/>
          <a:stretch/>
        </p:blipFill>
        <p:spPr bwMode="auto">
          <a:xfrm>
            <a:off x="661437" y="1333500"/>
            <a:ext cx="1957552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74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53999"/>
            <a:ext cx="4191000" cy="812801"/>
          </a:xfrm>
        </p:spPr>
        <p:txBody>
          <a:bodyPr>
            <a:normAutofit fontScale="90000"/>
          </a:bodyPr>
          <a:lstStyle/>
          <a:p>
            <a:pPr lvl="0"/>
            <a:r>
              <a:rPr lang="en-JM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Policy through Evidence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879" y="1219200"/>
            <a:ext cx="6338321" cy="5315061"/>
          </a:xfrm>
          <a:prstGeom prst="roundRect">
            <a:avLst/>
          </a:prstGeom>
          <a:ln w="76200" cmpd="sng">
            <a:solidFill>
              <a:schemeClr val="bg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D7B-265B-4A04-8AD6-4DADE6A63D49}" type="slidenum">
              <a:rPr lang="en-JM" smtClean="0"/>
              <a:pPr/>
              <a:t>60</a:t>
            </a:fld>
            <a:endParaRPr lang="en-JM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76200"/>
            <a:ext cx="1250156" cy="1708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309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4191000" cy="812801"/>
          </a:xfrm>
        </p:spPr>
        <p:txBody>
          <a:bodyPr>
            <a:normAutofit fontScale="90000"/>
          </a:bodyPr>
          <a:lstStyle/>
          <a:p>
            <a:pPr lvl="0"/>
            <a:r>
              <a:rPr lang="en-JM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Policy through Evidence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0"/>
            <a:ext cx="1250156" cy="1708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55764"/>
            <a:ext cx="7714114" cy="3897957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304800" y="2209800"/>
            <a:ext cx="533400" cy="1828800"/>
          </a:xfrm>
          <a:prstGeom prst="leftBrac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233" y="263175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60%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301053" y="4057198"/>
            <a:ext cx="533400" cy="1796524"/>
          </a:xfrm>
          <a:prstGeom prst="leftBrac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3747" y="446426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0%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D7B-265B-4A04-8AD6-4DADE6A63D49}" type="slidenum">
              <a:rPr lang="en-JM" smtClean="0"/>
              <a:pPr/>
              <a:t>61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54016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Improve Policy through Evidence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6800" y="2438400"/>
            <a:ext cx="7239000" cy="1879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 sz="2200" b="1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 sz="18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 sz="14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 sz="14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»"/>
              <a:defRPr sz="14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In the United States, every day there are 10,000 new baby boomers who reach retirement age….</a:t>
            </a:r>
            <a:br>
              <a:rPr lang="en-US" sz="3200" dirty="0">
                <a:solidFill>
                  <a:schemeClr val="accent5">
                    <a:lumMod val="50000"/>
                  </a:schemeClr>
                </a:solidFill>
              </a:rPr>
            </a:b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52400"/>
            <a:ext cx="1250156" cy="1708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Improve Policy through Evidence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95400" y="1524000"/>
            <a:ext cx="6629400" cy="1117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 sz="2200" b="1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 sz="18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 sz="14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 sz="14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»"/>
              <a:defRPr sz="14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This will be the case 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every day </a:t>
            </a:r>
            <a:b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for the next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16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years. </a:t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</a:rPr>
            </a:b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78" y="261541"/>
            <a:ext cx="1250156" cy="1708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3.bp.blogspot.com/-MbF0l-WDIzY/UR_Onop2TrI/AAAAAAAAAn4/WTKoopHf9so/s1600/oldvideogame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2590800"/>
            <a:ext cx="5426541" cy="419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28600"/>
            <a:ext cx="4191000" cy="812801"/>
          </a:xfrm>
        </p:spPr>
        <p:txBody>
          <a:bodyPr>
            <a:normAutofit fontScale="90000"/>
          </a:bodyPr>
          <a:lstStyle/>
          <a:p>
            <a:pPr lvl="0"/>
            <a:r>
              <a:rPr lang="en-JM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Policy through Evidence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732" y="143933"/>
            <a:ext cx="1250156" cy="1708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Inline imag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295400"/>
            <a:ext cx="5297533" cy="5445923"/>
          </a:xfrm>
          <a:prstGeom prst="roundRect">
            <a:avLst/>
          </a:prstGeom>
          <a:ln w="76200" cmpd="sng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D7B-265B-4A04-8AD6-4DADE6A63D49}" type="slidenum">
              <a:rPr lang="en-JM" smtClean="0"/>
              <a:pPr/>
              <a:t>64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21584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228600"/>
            <a:ext cx="4191000" cy="812801"/>
          </a:xfrm>
        </p:spPr>
        <p:txBody>
          <a:bodyPr>
            <a:normAutofit/>
          </a:bodyPr>
          <a:lstStyle/>
          <a:p>
            <a:r>
              <a:rPr lang="en-JM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 the </a:t>
            </a:r>
            <a:r>
              <a:rPr lang="en-JM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  <a:endParaRPr lang="en-JM" dirty="0">
              <a:ln w="12700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4"/>
          <p:cNvPicPr>
            <a:picLocks noGr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696200" cy="5373806"/>
          </a:xfrm>
          <a:prstGeom prst="rect">
            <a:avLst/>
          </a:prstGeom>
          <a:noFill/>
        </p:spPr>
      </p:pic>
      <p:pic>
        <p:nvPicPr>
          <p:cNvPr id="6" name="Picture 12" descr="https://encrypted-tbn1.gstatic.com/images?q=tbn:ANd9GcSeSYW2pc-BKTGFXigj7VvTSAFtBc0__xSD9Xh2d3IQSSazmHOp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219200" cy="19702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D7B-265B-4A04-8AD6-4DADE6A63D49}" type="slidenum">
              <a:rPr lang="en-JM" smtClean="0"/>
              <a:pPr/>
              <a:t>65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41885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2948354" y="4749800"/>
            <a:ext cx="3833446" cy="1727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JM" sz="1600" b="0" dirty="0" smtClean="0">
                <a:solidFill>
                  <a:srgbClr val="E2D016"/>
                </a:solidFill>
                <a:latin typeface="Bebas Neue" pitchFamily="34" charset="0"/>
              </a:rPr>
              <a:t>WEBSITE</a:t>
            </a:r>
            <a:r>
              <a:rPr lang="en-JM" sz="1600" b="0" dirty="0">
                <a:latin typeface="Bebas Neue" pitchFamily="34" charset="0"/>
              </a:rPr>
              <a:t>:   </a:t>
            </a:r>
            <a:r>
              <a:rPr lang="en-JM" sz="1600" b="0" dirty="0" smtClean="0"/>
              <a:t>win-semich.org</a:t>
            </a:r>
            <a:br>
              <a:rPr lang="en-JM" sz="1600" b="0" dirty="0" smtClean="0"/>
            </a:br>
            <a:r>
              <a:rPr lang="en-JM" sz="1600" b="0" dirty="0" smtClean="0">
                <a:solidFill>
                  <a:srgbClr val="E2D016"/>
                </a:solidFill>
                <a:latin typeface="Bebas Neue" pitchFamily="34" charset="0"/>
              </a:rPr>
              <a:t>EMAIL</a:t>
            </a:r>
            <a:r>
              <a:rPr lang="en-JM" sz="1600" b="0" dirty="0">
                <a:latin typeface="Bebas Neue" pitchFamily="34" charset="0"/>
              </a:rPr>
              <a:t>:   </a:t>
            </a:r>
            <a:r>
              <a:rPr lang="en-JM" sz="1600" b="0" dirty="0" smtClean="0"/>
              <a:t>Lisa.Katz@win-semich.org</a:t>
            </a:r>
            <a:endParaRPr lang="en-JM" sz="1600" b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248400" y="4851400"/>
            <a:ext cx="2590800" cy="1422400"/>
          </a:xfrm>
        </p:spPr>
        <p:txBody>
          <a:bodyPr>
            <a:normAutofit fontScale="92500" lnSpcReduction="10000"/>
          </a:bodyPr>
          <a:lstStyle/>
          <a:p>
            <a:r>
              <a:rPr lang="en-JM" sz="4800" dirty="0" smtClean="0"/>
              <a:t>Thank You!</a:t>
            </a:r>
          </a:p>
          <a:p>
            <a:endParaRPr lang="en-JM" sz="3200" dirty="0"/>
          </a:p>
        </p:txBody>
      </p:sp>
      <p:pic>
        <p:nvPicPr>
          <p:cNvPr id="6" name="Picture Placeholder 5" descr="background_50d323a7014e4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1" b="24461"/>
          <a:stretch>
            <a:fillRect/>
          </a:stretch>
        </p:blipFill>
        <p:spPr>
          <a:xfrm>
            <a:off x="457200" y="125721"/>
            <a:ext cx="8001000" cy="4400241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wav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211">
            <a:off x="1157092" y="-593745"/>
            <a:ext cx="9601200" cy="398434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04800" y="4851400"/>
            <a:ext cx="2514600" cy="101600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WIN Logo final.eps"/>
          <p:cNvPicPr>
            <a:picLocks noChangeAspect="1"/>
          </p:cNvPicPr>
          <p:nvPr/>
        </p:nvPicPr>
        <p:blipFill>
          <a:blip r:embed="rId5"/>
          <a:srcRect t="62613" r="37069"/>
          <a:stretch>
            <a:fillRect/>
          </a:stretch>
        </p:blipFill>
        <p:spPr>
          <a:xfrm>
            <a:off x="381000" y="4749800"/>
            <a:ext cx="2514600" cy="95302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81D7B-265B-4A04-8AD6-4DADE6A63D49}" type="slidenum">
              <a:rPr lang="en-JM" smtClean="0"/>
              <a:pPr/>
              <a:t>66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10200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Discussion/Q&amp;A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962400" y="1524000"/>
            <a:ext cx="3810000" cy="1905000"/>
          </a:xfrm>
          <a:prstGeom prst="wedgeRoundRectCallout">
            <a:avLst>
              <a:gd name="adj1" fmla="val 65982"/>
              <a:gd name="adj2" fmla="val 99833"/>
              <a:gd name="adj3" fmla="val 16667"/>
            </a:avLst>
          </a:prstGeom>
          <a:solidFill>
            <a:srgbClr val="C6D9F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 flipH="1">
            <a:off x="1219200" y="2743200"/>
            <a:ext cx="3810000" cy="1905000"/>
          </a:xfrm>
          <a:prstGeom prst="wedgeRoundRectCallout">
            <a:avLst>
              <a:gd name="adj1" fmla="val 47908"/>
              <a:gd name="adj2" fmla="val 89759"/>
              <a:gd name="adj3" fmla="val 16667"/>
            </a:avLst>
          </a:prstGeom>
          <a:solidFill>
            <a:schemeClr val="accent3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3276600" y="4038600"/>
            <a:ext cx="2895600" cy="1371600"/>
          </a:xfrm>
          <a:prstGeom prst="wedgeRoundRectCallout">
            <a:avLst>
              <a:gd name="adj1" fmla="val 32064"/>
              <a:gd name="adj2" fmla="val 85018"/>
              <a:gd name="adj3" fmla="val 16667"/>
            </a:avLst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267200"/>
            <a:ext cx="952500" cy="952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1" t="68820" r="14511"/>
          <a:stretch/>
        </p:blipFill>
        <p:spPr>
          <a:xfrm>
            <a:off x="1981200" y="1371600"/>
            <a:ext cx="976489" cy="9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093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>
                <a:effectLst/>
              </a:rPr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181755"/>
            <a:ext cx="88392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444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 LMI supplements more established forms of LMI</a:t>
            </a:r>
          </a:p>
          <a:p>
            <a:pPr marL="457200" indent="-3444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 LMI makes analysis of employment demand easier</a:t>
            </a:r>
          </a:p>
          <a:p>
            <a:pPr marL="457200" indent="-3444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 LMI is influenced by the realities of online job posting practices</a:t>
            </a:r>
          </a:p>
          <a:p>
            <a:pPr marL="457200" indent="-3444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Someone with a strong background in LMI and data analysis needs to be on the team using this data for analysis</a:t>
            </a:r>
          </a:p>
          <a:p>
            <a:pPr marL="457200" indent="-3444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 strengths and intended uses of each vendor’s products when selecting a vendor of RT LMI</a:t>
            </a:r>
          </a:p>
          <a:p>
            <a:pPr marL="457200" indent="-3444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 purchase as a collaborative effort with a consortium or network</a:t>
            </a:r>
          </a:p>
          <a:p>
            <a:pPr marL="457200" indent="-3444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to other states, local areas, and other entities to understand how they use RT LMI</a:t>
            </a:r>
            <a:endParaRPr lang="en-US" sz="2800" dirty="0" smtClean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M:\Projects_Government\Kentucky\KY_Sector_Strategies\graphics\1186912_seal_4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228600"/>
            <a:ext cx="1295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035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DISCUSSION: What would you like to learn more about in </a:t>
            </a:r>
            <a:r>
              <a:rPr lang="en-US" dirty="0" smtClean="0">
                <a:effectLst/>
              </a:rPr>
              <a:t>a future real-time LMI virtual learning event? </a:t>
            </a:r>
            <a:endParaRPr lang="en-US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75" y="1771650"/>
            <a:ext cx="3810000" cy="3790950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05600" y="6400800"/>
            <a:ext cx="2133600" cy="365125"/>
          </a:xfrm>
        </p:spPr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6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Presenters</a:t>
            </a:r>
            <a:endParaRPr lang="en-US" sz="3200" dirty="0">
              <a:ln>
                <a:noFill/>
              </a:ln>
              <a:solidFill>
                <a:srgbClr val="FF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900416" y="3810000"/>
            <a:ext cx="5474737" cy="20574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Lisa Baragar Katz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Executive Director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Workforce Intelligence Network (WIN) for Southeast Michigan</a:t>
            </a:r>
          </a:p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00416" y="1447800"/>
            <a:ext cx="5474737" cy="17526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Nick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Beleiciks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State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Employment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Economist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Oregon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Employment Department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6"/>
          <a:stretch/>
        </p:blipFill>
        <p:spPr>
          <a:xfrm>
            <a:off x="776174" y="1371600"/>
            <a:ext cx="1828800" cy="2149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1" r="4660" b="4719"/>
          <a:stretch/>
        </p:blipFill>
        <p:spPr>
          <a:xfrm>
            <a:off x="762000" y="3810000"/>
            <a:ext cx="1866063" cy="2057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755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Stay Tuned for Upcoming Events!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95400"/>
            <a:ext cx="4800600" cy="4525963"/>
          </a:xfrm>
        </p:spPr>
        <p:txBody>
          <a:bodyPr/>
          <a:lstStyle/>
          <a:p>
            <a:r>
              <a:rPr lang="en-US" dirty="0" smtClean="0"/>
              <a:t>Virtual peer learning exchange planned for Spring 2015</a:t>
            </a:r>
          </a:p>
          <a:p>
            <a:r>
              <a:rPr lang="en-US" dirty="0" smtClean="0"/>
              <a:t>NAWB Forum workshop</a:t>
            </a:r>
          </a:p>
          <a:p>
            <a:pPr lvl="1"/>
            <a:r>
              <a:rPr lang="en-US" dirty="0" smtClean="0"/>
              <a:t>March 28-31, 2015; workshop date TBD in late February</a:t>
            </a:r>
            <a:endParaRPr lang="en-US" dirty="0"/>
          </a:p>
        </p:txBody>
      </p:sp>
      <p:pic>
        <p:nvPicPr>
          <p:cNvPr id="1030" name="Picture 6" descr="iStock 000021760228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3655615" cy="426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07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Resources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3603" y="-76200"/>
            <a:ext cx="2846597" cy="2779546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1371600"/>
            <a:ext cx="8229600" cy="50292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 smtClean="0"/>
              <a:t>ETA LMI Win-Win Network Community of Practice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hlinkClick r:id="rId4"/>
              </a:rPr>
              <a:t>https://winwin.workforce3one.org</a:t>
            </a:r>
            <a:r>
              <a:rPr lang="en-US" sz="2400" dirty="0" smtClean="0">
                <a:hlinkClick r:id="rId4"/>
              </a:rPr>
              <a:t>/</a:t>
            </a:r>
            <a:r>
              <a:rPr lang="en-US" sz="2400" dirty="0" smtClean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 smtClean="0"/>
              <a:t>New York City Labor Market Information Service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 </a:t>
            </a:r>
            <a:r>
              <a:rPr lang="en-US" sz="2400" dirty="0">
                <a:hlinkClick r:id="rId5"/>
              </a:rPr>
              <a:t>http://</a:t>
            </a:r>
            <a:r>
              <a:rPr lang="en-US" sz="2400" dirty="0" smtClean="0">
                <a:hlinkClick r:id="rId5"/>
              </a:rPr>
              <a:t>www.gc.cuny.edu/lmis</a:t>
            </a:r>
            <a:r>
              <a:rPr lang="en-US" sz="2400" dirty="0" smtClean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 smtClean="0"/>
              <a:t>Jobs for the Future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hlinkClick r:id="rId6"/>
              </a:rPr>
              <a:t>www.jff.org</a:t>
            </a:r>
            <a:r>
              <a:rPr lang="en-US" sz="2400" dirty="0" smtClean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 smtClean="0"/>
              <a:t>Oregon Employment Department Workforce and Economic Research Division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hlinkClick r:id="rId7"/>
              </a:rPr>
              <a:t>https://</a:t>
            </a:r>
            <a:r>
              <a:rPr lang="en-US" sz="2400" dirty="0" smtClean="0">
                <a:hlinkClick r:id="rId7"/>
              </a:rPr>
              <a:t>www.qualityinfo.org/home</a:t>
            </a:r>
            <a:endParaRPr lang="en-US" sz="24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 smtClean="0"/>
              <a:t>Southeast Michigan Workforce Intelligence Network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hlinkClick r:id="rId8"/>
              </a:rPr>
              <a:t>http://www.win-semich.org</a:t>
            </a:r>
            <a:r>
              <a:rPr lang="en-US" sz="2400" dirty="0" smtClean="0">
                <a:hlinkClick r:id="rId8"/>
              </a:rPr>
              <a:t>/</a:t>
            </a:r>
            <a:r>
              <a:rPr lang="en-US" sz="2400" dirty="0" smtClean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3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27"/>
          <a:stretch/>
        </p:blipFill>
        <p:spPr>
          <a:xfrm>
            <a:off x="4536573" y="1143000"/>
            <a:ext cx="4607425" cy="5740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Speakers’ Contact Information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065181" y="1164265"/>
            <a:ext cx="30480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 smtClean="0">
              <a:solidFill>
                <a:srgbClr val="C00000"/>
              </a:solidFill>
              <a:latin typeface="Tahoma" pitchFamily="34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ahoma" pitchFamily="34" charset="0"/>
              </a:rPr>
              <a:t>Jeremy Kelley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Senior Project Manager</a:t>
            </a:r>
            <a:b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Jobs for the Future</a:t>
            </a:r>
            <a:b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  <a:hlinkClick r:id="rId5"/>
              </a:rPr>
              <a:t>jkelley@jff.org</a:t>
            </a: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 	</a:t>
            </a:r>
            <a:endParaRPr lang="en-US" sz="2000" dirty="0">
              <a:solidFill>
                <a:srgbClr val="C00000"/>
              </a:solidFill>
              <a:latin typeface="Tahoma" pitchFamily="34" charset="0"/>
            </a:endParaRPr>
          </a:p>
          <a:p>
            <a:endParaRPr lang="en-US" sz="1600" dirty="0" smtClean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38600" y="2995789"/>
            <a:ext cx="3657599" cy="17187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ahoma" pitchFamily="34" charset="0"/>
              </a:rPr>
              <a:t>Nick 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</a:rPr>
              <a:t>Beleiciks</a:t>
            </a:r>
            <a:endParaRPr lang="en-US" sz="2000" b="1" dirty="0" smtClean="0">
              <a:solidFill>
                <a:schemeClr val="tx1"/>
              </a:solidFill>
              <a:latin typeface="Tahoma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ahoma" pitchFamily="34" charset="0"/>
              </a:rPr>
              <a:t>State Employment </a:t>
            </a:r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Economist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Oregon 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</a:rPr>
              <a:t>Employment </a:t>
            </a:r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Dept.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  <a:hlinkClick r:id="rId6"/>
              </a:rPr>
              <a:t>Nick.J.Beleiciks@oregon.gov</a:t>
            </a:r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80175"/>
            <a:ext cx="2133600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6201" y="4800600"/>
            <a:ext cx="3886199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ahoma" pitchFamily="34" charset="0"/>
              </a:rPr>
              <a:t>Ronnie Kauder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Senior Research Director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New York City Labor Market Information Service, </a:t>
            </a:r>
            <a:b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CUNY Graduate Center</a:t>
            </a:r>
            <a:endParaRPr lang="en-US" sz="2000" dirty="0">
              <a:solidFill>
                <a:schemeClr val="tx1"/>
              </a:solidFill>
              <a:latin typeface="Tahoma" pitchFamily="34" charset="0"/>
            </a:endParaRPr>
          </a:p>
          <a:p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  <a:hlinkClick r:id="rId7"/>
              </a:rPr>
              <a:t>rkauder@gc.cuny.edu</a:t>
            </a:r>
            <a:r>
              <a:rPr lang="en-US" sz="2000" dirty="0" smtClean="0">
                <a:solidFill>
                  <a:srgbClr val="C000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038600" y="4838700"/>
            <a:ext cx="3962399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ahoma" pitchFamily="34" charset="0"/>
              </a:rPr>
              <a:t>Lisa </a:t>
            </a:r>
            <a:r>
              <a:rPr lang="en-US" sz="2000" b="1" dirty="0" smtClean="0">
                <a:solidFill>
                  <a:schemeClr val="tx1"/>
                </a:solidFill>
                <a:latin typeface="Tahoma" pitchFamily="34" charset="0"/>
              </a:rPr>
              <a:t>Baragar Katz</a:t>
            </a:r>
            <a:endParaRPr lang="en-US" sz="2000" b="1" dirty="0">
              <a:solidFill>
                <a:schemeClr val="tx1"/>
              </a:solidFill>
              <a:latin typeface="Tahoma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ahoma" pitchFamily="34" charset="0"/>
              </a:rPr>
              <a:t>Executive Director</a:t>
            </a:r>
          </a:p>
          <a:p>
            <a:r>
              <a:rPr lang="en-US" sz="2000" dirty="0">
                <a:solidFill>
                  <a:schemeClr val="tx1"/>
                </a:solidFill>
                <a:latin typeface="Tahoma" pitchFamily="34" charset="0"/>
              </a:rPr>
              <a:t>Workforce Intelligence </a:t>
            </a:r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Network for </a:t>
            </a:r>
            <a:r>
              <a:rPr lang="en-US" sz="2000" dirty="0">
                <a:solidFill>
                  <a:schemeClr val="tx1"/>
                </a:solidFill>
                <a:latin typeface="Tahoma" pitchFamily="34" charset="0"/>
              </a:rPr>
              <a:t>Southeast </a:t>
            </a:r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Michigan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  <a:hlinkClick r:id="rId8"/>
              </a:rPr>
              <a:t>lisa.katz@win-semich.org</a:t>
            </a:r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  <a:endParaRPr lang="en-US" sz="200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201" y="1143000"/>
            <a:ext cx="3886199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ahoma" pitchFamily="34" charset="0"/>
              </a:rPr>
              <a:t>Pam 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</a:rPr>
              <a:t>Frugoli</a:t>
            </a:r>
          </a:p>
          <a:p>
            <a:r>
              <a:rPr lang="en-US" sz="2000" dirty="0">
                <a:solidFill>
                  <a:schemeClr val="tx1"/>
                </a:solidFill>
                <a:latin typeface="Tahoma" pitchFamily="34" charset="0"/>
              </a:rPr>
              <a:t>O*NET/Competency Assessment Team Lead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USDOL-ETA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  <a:hlinkClick r:id="rId9"/>
              </a:rPr>
              <a:t>Frugoli.pam@dol.gov</a:t>
            </a:r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  <a:endParaRPr lang="en-US" sz="1600" dirty="0" smtClean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201" y="3016956"/>
            <a:ext cx="3886199" cy="1676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ahoma" pitchFamily="34" charset="0"/>
              </a:rPr>
              <a:t>Lauren Fairley</a:t>
            </a:r>
            <a:endParaRPr lang="en-US" sz="2000" b="1" dirty="0">
              <a:solidFill>
                <a:schemeClr val="tx1"/>
              </a:solidFill>
              <a:latin typeface="Tahoma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ETA Project Manager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USDOL-ETA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  <a:hlinkClick r:id="rId9"/>
              </a:rPr>
              <a:t>Fairley.lauren@dol.gov</a:t>
            </a:r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  <a:endParaRPr lang="en-US" sz="1600" dirty="0" smtClean="0">
              <a:solidFill>
                <a:srgbClr val="C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1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209800"/>
            <a:ext cx="5943600" cy="4038600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5800" b="1" dirty="0" smtClean="0">
                <a:latin typeface="Comic Sans MS" pitchFamily="66" charset="0"/>
              </a:rPr>
              <a:t>Please feel free to continue to contribute in the Chat Room. We will leave it open for the next 15 minutes and welcome and value your input!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400" dirty="0" smtClean="0"/>
              <a:t>Find resources for workforce system success at: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800" dirty="0" smtClean="0"/>
              <a:t>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US" sz="4400" i="1" dirty="0" smtClean="0">
                <a:hlinkClick r:id="rId3"/>
              </a:rPr>
              <a:t>www.workforce3one.org</a:t>
            </a:r>
            <a:r>
              <a:rPr lang="en-US" sz="4400" i="1" dirty="0" smtClean="0"/>
              <a:t> </a:t>
            </a:r>
            <a:endParaRPr lang="en-US" sz="44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05600" y="6480175"/>
            <a:ext cx="2133600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9705035">
            <a:off x="-249665" y="1443977"/>
            <a:ext cx="50714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5918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POLL: Please tell us a bit about yourselves!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7924800" cy="4525963"/>
          </a:xfrm>
        </p:spPr>
        <p:txBody>
          <a:bodyPr/>
          <a:lstStyle/>
          <a:p>
            <a:r>
              <a:rPr lang="en-US" dirty="0" smtClean="0"/>
              <a:t>State or local LMI director/staff</a:t>
            </a:r>
          </a:p>
          <a:p>
            <a:r>
              <a:rPr lang="en-US" dirty="0" smtClean="0"/>
              <a:t>State or local workforce </a:t>
            </a:r>
            <a:br>
              <a:rPr lang="en-US" dirty="0" smtClean="0"/>
            </a:br>
            <a:r>
              <a:rPr lang="en-US" dirty="0" smtClean="0"/>
              <a:t>program administrator/staff</a:t>
            </a:r>
          </a:p>
          <a:p>
            <a:r>
              <a:rPr lang="en-US" dirty="0" smtClean="0"/>
              <a:t>State or local WIB director/staff</a:t>
            </a:r>
          </a:p>
          <a:p>
            <a:r>
              <a:rPr lang="en-US" dirty="0"/>
              <a:t>ETA administrator/staff</a:t>
            </a:r>
          </a:p>
          <a:p>
            <a:r>
              <a:rPr lang="en-US" dirty="0" smtClean="0"/>
              <a:t>Other (please describe)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C:\Users\PKosowsky\AppData\Local\Microsoft\Windows\Temporary Internet Files\Content.IE5\MCOFMY5D\MP900399215[1].jpg"/>
          <p:cNvPicPr>
            <a:picLocks noChangeAspect="1" noChangeArrowheads="1"/>
          </p:cNvPicPr>
          <p:nvPr/>
        </p:nvPicPr>
        <p:blipFill rotWithShape="1">
          <a:blip r:embed="rId3" cstate="print"/>
          <a:srcRect l="19106" r="17886"/>
          <a:stretch/>
        </p:blipFill>
        <p:spPr bwMode="auto">
          <a:xfrm>
            <a:off x="6553200" y="1295400"/>
            <a:ext cx="2425700" cy="38498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05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POLL: How familiar are you with </a:t>
            </a:r>
            <a:r>
              <a:rPr lang="en-US" sz="320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real-time LMI </a:t>
            </a:r>
            <a:r>
              <a:rPr lang="en-US" sz="3200" dirty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cs typeface="Arial"/>
              </a:rPr>
              <a:t>tools and their application?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/>
          <a:lstStyle/>
          <a:p>
            <a:r>
              <a:rPr lang="en-US" dirty="0" smtClean="0"/>
              <a:t>Not very – here to learn!</a:t>
            </a:r>
          </a:p>
          <a:p>
            <a:r>
              <a:rPr lang="en-US" dirty="0" smtClean="0"/>
              <a:t>Have begun to explore</a:t>
            </a:r>
          </a:p>
          <a:p>
            <a:r>
              <a:rPr lang="en-US" dirty="0" smtClean="0"/>
              <a:t>Intermediate user looking to expand capacity</a:t>
            </a:r>
          </a:p>
          <a:p>
            <a:r>
              <a:rPr lang="en-US" dirty="0" smtClean="0"/>
              <a:t>“Super-user”: High level of integration and use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146" name="Picture 2" descr="C:\Users\Patty\AppData\Local\Microsoft\Windows\Temporary Internet Files\Content.IE5\XMJVNOAG\MC90018758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20" y="1676400"/>
            <a:ext cx="181270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81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8.0&quot;&gt;&lt;object type=&quot;1&quot; unique_id=&quot;10001&quot;&gt;&lt;object type=&quot;2&quot; unique_id=&quot;11404&quot;&gt;&lt;object type=&quot;3&quot; unique_id=&quot;11405&quot;&gt;&lt;property id=&quot;20148&quot; value=&quot;5&quot;/&gt;&lt;property id=&quot;20300&quot; value=&quot;Slide 1 - &amp;quot;ETA Real-Time LMI TA Project: Environmental Scan of Vendors and Workforce Development Users&amp;quot;&quot;/&gt;&lt;property id=&quot;20307&quot; value=&quot;256&quot;/&gt;&lt;/object&gt;&lt;object type=&quot;3&quot; unique_id=&quot;11411&quot;&gt;&lt;property id=&quot;20148&quot; value=&quot;5&quot;/&gt;&lt;property id=&quot;20300&quot; value=&quot;Slide 2 - &amp;quot;Where are you?&amp;quot;&quot;/&gt;&lt;property id=&quot;20307&quot; value=&quot;259&quot;/&gt;&lt;/object&gt;&lt;object type=&quot;3&quot; unique_id=&quot;11421&quot;&gt;&lt;property id=&quot;20148&quot; value=&quot;5&quot;/&gt;&lt;property id=&quot;20300&quot; value=&quot;Slide 71 - &amp;quot;Resources&amp;quot;&quot;/&gt;&lt;property id=&quot;20307&quot; value=&quot;278&quot;/&gt;&lt;/object&gt;&lt;object type=&quot;3&quot; unique_id=&quot;21561&quot;&gt;&lt;property id=&quot;20148&quot; value=&quot;5&quot;/&gt;&lt;property id=&quot;20300&quot; value=&quot;Slide 3 - &amp;quot;Moderator Welcome&amp;quot;&quot;/&gt;&lt;property id=&quot;20307&quot; value=&quot;292&quot;/&gt;&lt;/object&gt;&lt;object type=&quot;3&quot; unique_id=&quot;21562&quot;&gt;&lt;property id=&quot;20148&quot; value=&quot;5&quot;/&gt;&lt;property id=&quot;20300&quot; value=&quot;Slide 4 - &amp;quot;Here’s what you can expect to get  out of this webinar!&amp;quot;&quot;/&gt;&lt;property id=&quot;20307&quot; value=&quot;294&quot;/&gt;&lt;/object&gt;&lt;object type=&quot;3&quot; unique_id=&quot;21563&quot;&gt;&lt;property id=&quot;20148&quot; value=&quot;5&quot;/&gt;&lt;property id=&quot;20300&quot; value=&quot;Slide 5 - &amp;quot;Agenda&amp;quot;&quot;/&gt;&lt;property id=&quot;20307&quot; value=&quot;295&quot;/&gt;&lt;/object&gt;&lt;object type=&quot;3&quot; unique_id=&quot;21564&quot;&gt;&lt;property id=&quot;20148&quot; value=&quot;5&quot;/&gt;&lt;property id=&quot;20300&quot; value=&quot;Slide 6 - &amp;quot;Presenters&amp;quot;&quot;/&gt;&lt;property id=&quot;20307&quot; value=&quot;298&quot;/&gt;&lt;/object&gt;&lt;object type=&quot;3&quot; unique_id=&quot;21565&quot;&gt;&lt;property id=&quot;20148&quot; value=&quot;5&quot;/&gt;&lt;property id=&quot;20300&quot; value=&quot;Slide 7 - &amp;quot;Presenters&amp;quot;&quot;/&gt;&lt;property id=&quot;20307&quot; value=&quot;299&quot;/&gt;&lt;/object&gt;&lt;object type=&quot;3&quot; unique_id=&quot;21566&quot;&gt;&lt;property id=&quot;20148&quot; value=&quot;5&quot;/&gt;&lt;property id=&quot;20300&quot; value=&quot;Slide 8 - &amp;quot;POLL: Please tell us a bit about yourselves!&amp;quot;&quot;/&gt;&lt;property id=&quot;20307&quot; value=&quot;296&quot;/&gt;&lt;/object&gt;&lt;object type=&quot;3&quot; unique_id=&quot;21567&quot;&gt;&lt;property id=&quot;20148&quot; value=&quot;5&quot;/&gt;&lt;property id=&quot;20300&quot; value=&quot;Slide 9 - &amp;quot;POLL: How familiar are you with real-time LMI tools and their application?&amp;quot;&quot;/&gt;&lt;property id=&quot;20307&quot; value=&quot;297&quot;/&gt;&lt;/object&gt;&lt;object type=&quot;3&quot; unique_id=&quot;21568&quot;&gt;&lt;property id=&quot;20148&quot; value=&quot;5&quot;/&gt;&lt;property id=&quot;20300&quot; value=&quot;Slide 10 - &amp;quot;The Real-time LMI Technical Assistance Project&amp;quot;&quot;/&gt;&lt;property id=&quot;20307&quot; value=&quot;300&quot;/&gt;&lt;/object&gt;&lt;object type=&quot;3&quot; unique_id=&quot;21569&quot;&gt;&lt;property id=&quot;20148&quot; value=&quot;5&quot;/&gt;&lt;property id=&quot;20300&quot; value=&quot;Slide 11 - &amp;quot;Project Timeline and Objectives&amp;quot;&quot;/&gt;&lt;property id=&quot;20307&quot; value=&quot;301&quot;/&gt;&lt;/object&gt;&lt;object type=&quot;3&quot; unique_id=&quot;21570&quot;&gt;&lt;property id=&quot;20148&quot; value=&quot;5&quot;/&gt;&lt;property id=&quot;20300&quot; value=&quot;Slide 12 - &amp;quot;Participating States&amp;quot;&quot;/&gt;&lt;property id=&quot;20307&quot; value=&quot;302&quot;/&gt;&lt;/object&gt;&lt;object type=&quot;3&quot; unique_id=&quot;21571&quot;&gt;&lt;property id=&quot;20148&quot; value=&quot;5&quot;/&gt;&lt;property id=&quot;20300&quot; value=&quot;Slide 13 - &amp;quot;Key Project Activities&amp;quot;&quot;/&gt;&lt;property id=&quot;20307&quot; value=&quot;303&quot;/&gt;&lt;/object&gt;&lt;object type=&quot;3&quot; unique_id=&quot;21572&quot;&gt;&lt;property id=&quot;20148&quot; value=&quot;5&quot;/&gt;&lt;property id=&quot;20300&quot; value=&quot;Slide 14 - &amp;quot;Sample of States’ Areas of Focus&amp;quot;&quot;/&gt;&lt;property id=&quot;20307&quot; value=&quot;304&quot;/&gt;&lt;/object&gt;&lt;object type=&quot;3&quot; unique_id=&quot;21573&quot;&gt;&lt;property id=&quot;20148&quot; value=&quot;5&quot;/&gt;&lt;property id=&quot;20300&quot; value=&quot;Slide 15 - &amp;quot;Vendor product review&amp;quot;&quot;/&gt;&lt;property id=&quot;20307&quot; value=&quot;313&quot;/&gt;&lt;/object&gt;&lt;object type=&quot;3&quot; unique_id=&quot;21574&quot;&gt;&lt;property id=&quot;20148&quot; value=&quot;5&quot;/&gt;&lt;property id=&quot;20300&quot; value=&quot;Slide 16 - &amp;quot;Environmental Scan&amp;quot;&quot;/&gt;&lt;property id=&quot;20307&quot; value=&quot;314&quot;/&gt;&lt;/object&gt;&lt;object type=&quot;3&quot; unique_id=&quot;21575&quot;&gt;&lt;property id=&quot;20148&quot; value=&quot;5&quot;/&gt;&lt;property id=&quot;20300&quot; value=&quot;Slide 17&quot;/&gt;&lt;property id=&quot;20307&quot; value=&quot;315&quot;/&gt;&lt;/object&gt;&lt;object type=&quot;3&quot; unique_id=&quot;21576&quot;&gt;&lt;property id=&quot;20148&quot; value=&quot;5&quot;/&gt;&lt;property id=&quot;20300&quot; value=&quot;Slide 18&quot;/&gt;&lt;property id=&quot;20307&quot; value=&quot;316&quot;/&gt;&lt;/object&gt;&lt;object type=&quot;3&quot; unique_id=&quot;21577&quot;&gt;&lt;property id=&quot;20148&quot; value=&quot;5&quot;/&gt;&lt;property id=&quot;20300&quot; value=&quot;Slide 19&quot;/&gt;&lt;property id=&quot;20307&quot; value=&quot;317&quot;/&gt;&lt;/object&gt;&lt;object type=&quot;3&quot; unique_id=&quot;21578&quot;&gt;&lt;property id=&quot;20148&quot; value=&quot;5&quot;/&gt;&lt;property id=&quot;20300&quot; value=&quot;Slide 20&quot;/&gt;&lt;property id=&quot;20307&quot; value=&quot;318&quot;/&gt;&lt;/object&gt;&lt;object type=&quot;3&quot; unique_id=&quot;21579&quot;&gt;&lt;property id=&quot;20148&quot; value=&quot;5&quot;/&gt;&lt;property id=&quot;20300&quot; value=&quot;Slide 21 - &amp;quot;Why Use RT LMI?&amp;quot;&quot;/&gt;&lt;property id=&quot;20307&quot; value=&quot;319&quot;/&gt;&lt;/object&gt;&lt;object type=&quot;3&quot; unique_id=&quot;21580&quot;&gt;&lt;property id=&quot;20148&quot; value=&quot;5&quot;/&gt;&lt;property id=&quot;20300&quot; value=&quot;Slide 22 - &amp;quot;Practical Applications of RT LMI&amp;quot;&quot;/&gt;&lt;property id=&quot;20307&quot; value=&quot;320&quot;/&gt;&lt;/object&gt;&lt;object type=&quot;3&quot; unique_id=&quot;21581&quot;&gt;&lt;property id=&quot;20148&quot; value=&quot;5&quot;/&gt;&lt;property id=&quot;20300&quot; value=&quot;Slide 23 - &amp;quot;Environmental Scan&amp;quot;&quot;/&gt;&lt;property id=&quot;20307&quot; value=&quot;321&quot;/&gt;&lt;/object&gt;&lt;object type=&quot;3&quot; unique_id=&quot;21582&quot;&gt;&lt;property id=&quot;20148&quot; value=&quot;5&quot;/&gt;&lt;property id=&quot;20300&quot; value=&quot;Slide 24 - &amp;quot; RT LMI Vendors&amp;quot;&quot;/&gt;&lt;property id=&quot;20307&quot; value=&quot;322&quot;/&gt;&lt;/object&gt;&lt;object type=&quot;3&quot; unique_id=&quot;21583&quot;&gt;&lt;property id=&quot;20148&quot; value=&quot;5&quot;/&gt;&lt;property id=&quot;20300&quot; value=&quot;Slide 25 - &amp;quot;Major RT LMI Analytic Products &amp;quot;&quot;/&gt;&lt;property id=&quot;20307&quot; value=&quot;323&quot;/&gt;&lt;/object&gt;&lt;object type=&quot;3&quot; unique_id=&quot;21584&quot;&gt;&lt;property id=&quot;20148&quot; value=&quot;5&quot;/&gt;&lt;property id=&quot;20300&quot; value=&quot;Slide 26 - &amp;quot;Burning Glass Methodology&amp;quot;&quot;/&gt;&lt;property id=&quot;20307&quot; value=&quot;324&quot;/&gt;&lt;/object&gt;&lt;object type=&quot;3&quot; unique_id=&quot;21585&quot;&gt;&lt;property id=&quot;20148&quot; value=&quot;5&quot;/&gt;&lt;property id=&quot;20300&quot; value=&quot;Slide 27 - &amp;quot;Geographic Solutions Methodology&amp;quot;&quot;/&gt;&lt;property id=&quot;20307&quot; value=&quot;325&quot;/&gt;&lt;/object&gt;&lt;object type=&quot;3&quot; unique_id=&quot;21586&quot;&gt;&lt;property id=&quot;20148&quot; value=&quot;5&quot;/&gt;&lt;property id=&quot;20300&quot; value=&quot;Slide 28 - &amp;quot;WANTED Technologies Methodology&amp;quot;&quot;/&gt;&lt;property id=&quot;20307&quot; value=&quot;326&quot;/&gt;&lt;/object&gt;&lt;object type=&quot;3&quot; unique_id=&quot;21587&quot;&gt;&lt;property id=&quot;20148&quot; value=&quot;5&quot;/&gt;&lt;property id=&quot;20300&quot; value=&quot;Slide 29 - &amp;quot;Licensing Structure&amp;quot;&quot;/&gt;&lt;property id=&quot;20307&quot; value=&quot;327&quot;/&gt;&lt;/object&gt;&lt;object type=&quot;3&quot; unique_id=&quot;21588&quot;&gt;&lt;property id=&quot;20148&quot; value=&quot;5&quot;/&gt;&lt;property id=&quot;20300&quot; value=&quot;Slide 30 - &amp;quot;State and regional user profiles&amp;quot;&quot;/&gt;&lt;property id=&quot;20307&quot; value=&quot;333&quot;/&gt;&lt;/object&gt;&lt;object type=&quot;3&quot; unique_id=&quot;21589&quot;&gt;&lt;property id=&quot;20148&quot; value=&quot;5&quot;/&gt;&lt;property id=&quot;20300&quot; value=&quot;Slide 31 - &amp;quot;State Level RT LMI Themes&amp;quot;&quot;/&gt;&lt;property id=&quot;20307&quot; value=&quot;334&quot;/&gt;&lt;/object&gt;&lt;object type=&quot;3&quot; unique_id=&quot;21590&quot;&gt;&lt;property id=&quot;20148&quot; value=&quot;5&quot;/&gt;&lt;property id=&quot;20300&quot; value=&quot;Slide 32 - &amp;quot;State Profile – Pennsylvania CWIA&amp;quot;&quot;/&gt;&lt;property id=&quot;20307&quot; value=&quot;335&quot;/&gt;&lt;/object&gt;&lt;object type=&quot;3&quot; unique_id=&quot;21591&quot;&gt;&lt;property id=&quot;20148&quot; value=&quot;5&quot;/&gt;&lt;property id=&quot;20300&quot; value=&quot;Slide 33 - &amp;quot;State Profile – Florida LMS&amp;quot;&quot;/&gt;&lt;property id=&quot;20307&quot; value=&quot;336&quot;/&gt;&lt;/object&gt;&lt;object type=&quot;3&quot; unique_id=&quot;21592&quot;&gt;&lt;property id=&quot;20148&quot; value=&quot;5&quot;/&gt;&lt;property id=&quot;20300&quot; value=&quot;Slide 34 - &amp;quot;State Profile – New Jersey LWD&amp;quot;&quot;/&gt;&lt;property id=&quot;20307&quot; value=&quot;337&quot;/&gt;&lt;/object&gt;&lt;object type=&quot;3&quot; unique_id=&quot;21593&quot;&gt;&lt;property id=&quot;20148&quot; value=&quot;5&quot;/&gt;&lt;property id=&quot;20300&quot; value=&quot;Slide 35 - &amp;quot;Regional Profiles – Delaware CIRWA&amp;quot;&quot;/&gt;&lt;property id=&quot;20307&quot; value=&quot;338&quot;/&gt;&lt;/object&gt;&lt;object type=&quot;3&quot; unique_id=&quot;21594&quot;&gt;&lt;property id=&quot;20148&quot; value=&quot;5&quot;/&gt;&lt;property id=&quot;20300&quot; value=&quot;Slide 36 - &amp;quot;Regional Profiles&amp;quot;&quot;/&gt;&lt;property id=&quot;20307&quot; value=&quot;339&quot;/&gt;&lt;/object&gt;&lt;object type=&quot;3&quot; unique_id=&quot;21595&quot;&gt;&lt;property id=&quot;20148&quot; value=&quot;5&quot;/&gt;&lt;property id=&quot;20300&quot; value=&quot;Slide 37 - &amp;quot;NYC LMIS Monthly Real-Time Jobs Report&amp;quot;&quot;/&gt;&lt;property id=&quot;20307&quot; value=&quot;355&quot;/&gt;&lt;/object&gt;&lt;object type=&quot;3&quot; unique_id=&quot;21596&quot;&gt;&lt;property id=&quot;20148&quot; value=&quot;5&quot;/&gt;&lt;property id=&quot;20300&quot; value=&quot;Slide 38 - &amp;quot;Discussion/Q&amp;amp;A&amp;quot;&quot;/&gt;&lt;property id=&quot;20307&quot; value=&quot;351&quot;/&gt;&lt;/object&gt;&lt;object type=&quot;3&quot; unique_id=&quot;21597&quot;&gt;&lt;property id=&quot;20148&quot; value=&quot;5&quot;/&gt;&lt;property id=&quot;20300&quot; value=&quot;Slide 39 - &amp;quot;Oregon Employment Department&amp;quot;&quot;/&gt;&lt;property id=&quot;20307&quot; value=&quot;340&quot;/&gt;&lt;/object&gt;&lt;object type=&quot;3&quot; unique_id=&quot;21598&quot;&gt;&lt;property id=&quot;20148&quot; value=&quot;5&quot;/&gt;&lt;property id=&quot;20300&quot; value=&quot;Slide 40 - &amp;quot;Real-Time LMI as an Economic Indicator&amp;quot;&quot;/&gt;&lt;property id=&quot;20307&quot; value=&quot;341&quot;/&gt;&lt;/object&gt;&lt;object type=&quot;3&quot; unique_id=&quot;21599&quot;&gt;&lt;property id=&quot;20148&quot; value=&quot;5&quot;/&gt;&lt;property id=&quot;20300&quot; value=&quot;Slide 41 - &amp;quot;Real-Time LMI as an Economic Indicator&amp;quot;&quot;/&gt;&lt;property id=&quot;20307&quot; value=&quot;342&quot;/&gt;&lt;/object&gt;&lt;object type=&quot;3&quot; unique_id=&quot;21600&quot;&gt;&lt;property id=&quot;20148&quot; value=&quot;5&quot;/&gt;&lt;property id=&quot;20300&quot; value=&quot;Slide 42 - &amp;quot;Real-Time LMI as an Economic Indicator&amp;quot;&quot;/&gt;&lt;property id=&quot;20307&quot; value=&quot;343&quot;/&gt;&lt;/object&gt;&lt;object type=&quot;3&quot; unique_id=&quot;21601&quot;&gt;&lt;property id=&quot;20148&quot; value=&quot;5&quot;/&gt;&lt;property id=&quot;20300&quot; value=&quot;Slide 43 - &amp;quot;Real-Time LMI Reveals “Hidden” Need for Workers &amp;quot;&quot;/&gt;&lt;property id=&quot;20307&quot; value=&quot;344&quot;/&gt;&lt;/object&gt;&lt;object type=&quot;3&quot; unique_id=&quot;21602&quot;&gt;&lt;property id=&quot;20148&quot; value=&quot;5&quot;/&gt;&lt;property id=&quot;20300&quot; value=&quot;Slide 44 - &amp;quot;Connecting Real-Time LMI with Job Seekers&amp;quot;&quot;/&gt;&lt;property id=&quot;20307&quot; value=&quot;345&quot;/&gt;&lt;/object&gt;&lt;object type=&quot;3&quot; unique_id=&quot;21603&quot;&gt;&lt;property id=&quot;20148&quot; value=&quot;5&quot;/&gt;&lt;property id=&quot;20300&quot; value=&quot;Slide 45 - &amp;quot;Connecting Real-Time LMI with Job Seekers&amp;quot;&quot;/&gt;&lt;property id=&quot;20307&quot; value=&quot;346&quot;/&gt;&lt;/object&gt;&lt;object type=&quot;3&quot; unique_id=&quot;21604&quot;&gt;&lt;property id=&quot;20148&quot; value=&quot;5&quot;/&gt;&lt;property id=&quot;20300&quot; value=&quot;Slide 46 - &amp;quot;Real-Time LMI and Job Vacancy Surveys&amp;quot;&quot;/&gt;&lt;property id=&quot;20307&quot; value=&quot;347&quot;/&gt;&lt;/object&gt;&lt;object type=&quot;3&quot; unique_id=&quot;21605&quot;&gt;&lt;property id=&quot;20148&quot; value=&quot;5&quot;/&gt;&lt;property id=&quot;20300&quot; value=&quot;Slide 47 - &amp;quot;Real-Time LMI and Job Vacancy Surveys&amp;quot;&quot;/&gt;&lt;property id=&quot;20307&quot; value=&quot;348&quot;/&gt;&lt;/object&gt;&lt;object type=&quot;3&quot; unique_id=&quot;21606&quot;&gt;&lt;property id=&quot;20148&quot; value=&quot;5&quot;/&gt;&lt;property id=&quot;20300&quot; value=&quot;Slide 48 - &amp;quot;Workforce Intelligence Network for Southeast Michigan&amp;quot;&quot;/&gt;&lt;property id=&quot;20307&quot; value=&quot;349&quot;/&gt;&lt;/object&gt;&lt;object type=&quot;3&quot; unique_id=&quot;21607&quot;&gt;&lt;property id=&quot;20148&quot; value=&quot;5&quot;/&gt;&lt;property id=&quot;20300&quot; value=&quot;Slide 49 - &amp;quot;Working  smarter… together&amp;quot;&quot;/&gt;&lt;property id=&quot;20307&quot; value=&quot;357&quot;/&gt;&lt;/object&gt;&lt;object type=&quot;3&quot; unique_id=&quot;21608&quot;&gt;&lt;property id=&quot;20148&quot; value=&quot;5&quot;/&gt;&lt;property id=&quot;20300&quot; value=&quot;Slide 50&quot;/&gt;&lt;property id=&quot;20307&quot; value=&quot;358&quot;/&gt;&lt;/object&gt;&lt;object type=&quot;3&quot; unique_id=&quot;21609&quot;&gt;&lt;property id=&quot;20148&quot; value=&quot;5&quot;/&gt;&lt;property id=&quot;20300&quot; value=&quot;Slide 51&quot;/&gt;&lt;property id=&quot;20307&quot; value=&quot;359&quot;/&gt;&lt;/object&gt;&lt;object type=&quot;3&quot; unique_id=&quot;21610&quot;&gt;&lt;property id=&quot;20148&quot; value=&quot;5&quot;/&gt;&lt;property id=&quot;20300&quot; value=&quot;Slide 52 - &amp;quot;Using Real-time Data&amp;quot;&quot;/&gt;&lt;property id=&quot;20307&quot; value=&quot;360&quot;/&gt;&lt;/object&gt;&lt;object type=&quot;3&quot; unique_id=&quot;21611&quot;&gt;&lt;property id=&quot;20148&quot; value=&quot;5&quot;/&gt;&lt;property id=&quot;20300&quot; value=&quot;Slide 53 - &amp;quot;Shift the Narrative&amp;quot;&quot;/&gt;&lt;property id=&quot;20307&quot; value=&quot;361&quot;/&gt;&lt;/object&gt;&lt;object type=&quot;3&quot; unique_id=&quot;21612&quot;&gt;&lt;property id=&quot;20148&quot; value=&quot;5&quot;/&gt;&lt;property id=&quot;20300&quot; value=&quot;Slide 54 - &amp;quot;Shift the Narrative&amp;quot;&quot;/&gt;&lt;property id=&quot;20307&quot; value=&quot;362&quot;/&gt;&lt;/object&gt;&lt;object type=&quot;3&quot; unique_id=&quot;21613&quot;&gt;&lt;property id=&quot;20148&quot; value=&quot;5&quot;/&gt;&lt;property id=&quot;20300&quot; value=&quot;Slide 55 - &amp;quot;Shift the Narrative&amp;quot;&quot;/&gt;&lt;property id=&quot;20307&quot; value=&quot;363&quot;/&gt;&lt;/object&gt;&lt;object type=&quot;3&quot; unique_id=&quot;21614&quot;&gt;&lt;property id=&quot;20148&quot; value=&quot;5&quot;/&gt;&lt;property id=&quot;20300&quot; value=&quot;Slide 56 - &amp;quot;Make Better Investments&amp;quot;&quot;/&gt;&lt;property id=&quot;20307&quot; value=&quot;364&quot;/&gt;&lt;/object&gt;&lt;object type=&quot;3&quot; unique_id=&quot;21615&quot;&gt;&lt;property id=&quot;20148&quot; value=&quot;5&quot;/&gt;&lt;property id=&quot;20300&quot; value=&quot;Slide 57 - &amp;quot;Make Better Investments&amp;quot;&quot;/&gt;&lt;property id=&quot;20307&quot; value=&quot;365&quot;/&gt;&lt;/object&gt;&lt;object type=&quot;3&quot; unique_id=&quot;21616&quot;&gt;&lt;property id=&quot;20148&quot; value=&quot;5&quot;/&gt;&lt;property id=&quot;20300&quot; value=&quot;Slide 58 - &amp;quot;Make Better Investments&amp;quot;&quot;/&gt;&lt;property id=&quot;20307&quot; value=&quot;366&quot;/&gt;&lt;/object&gt;&lt;object type=&quot;3&quot; unique_id=&quot;21617&quot;&gt;&lt;property id=&quot;20148&quot; value=&quot;5&quot;/&gt;&lt;property id=&quot;20300&quot; value=&quot;Slide 59 - &amp;quot;Talk to the Right People&amp;quot;&quot;/&gt;&lt;property id=&quot;20307&quot; value=&quot;367&quot;/&gt;&lt;/object&gt;&lt;object type=&quot;3&quot; unique_id=&quot;21618&quot;&gt;&lt;property id=&quot;20148&quot; value=&quot;5&quot;/&gt;&lt;property id=&quot;20300&quot; value=&quot;Slide 60 - &amp;quot;Improve Policy through Evidence&amp;quot;&quot;/&gt;&lt;property id=&quot;20307&quot; value=&quot;368&quot;/&gt;&lt;/object&gt;&lt;object type=&quot;3&quot; unique_id=&quot;21619&quot;&gt;&lt;property id=&quot;20148&quot; value=&quot;5&quot;/&gt;&lt;property id=&quot;20300&quot; value=&quot;Slide 61 - &amp;quot;Improve Policy through Evidence&amp;quot;&quot;/&gt;&lt;property id=&quot;20307&quot; value=&quot;369&quot;/&gt;&lt;/object&gt;&lt;object type=&quot;3&quot; unique_id=&quot;21620&quot;&gt;&lt;property id=&quot;20148&quot; value=&quot;5&quot;/&gt;&lt;property id=&quot;20300&quot; value=&quot;Slide 62 - &amp;quot;Improve Policy through Evidence&amp;quot;&quot;/&gt;&lt;property id=&quot;20307&quot; value=&quot;370&quot;/&gt;&lt;/object&gt;&lt;object type=&quot;3&quot; unique_id=&quot;21621&quot;&gt;&lt;property id=&quot;20148&quot; value=&quot;5&quot;/&gt;&lt;property id=&quot;20300&quot; value=&quot;Slide 63 - &amp;quot;Improve Policy through Evidence&amp;quot;&quot;/&gt;&lt;property id=&quot;20307&quot; value=&quot;371&quot;/&gt;&lt;/object&gt;&lt;object type=&quot;3&quot; unique_id=&quot;21622&quot;&gt;&lt;property id=&quot;20148&quot; value=&quot;5&quot;/&gt;&lt;property id=&quot;20300&quot; value=&quot;Slide 64 - &amp;quot;Improve Policy through Evidence&amp;quot;&quot;/&gt;&lt;property id=&quot;20307&quot; value=&quot;372&quot;/&gt;&lt;/object&gt;&lt;object type=&quot;3&quot; unique_id=&quot;21623&quot;&gt;&lt;property id=&quot;20148&quot; value=&quot;5&quot;/&gt;&lt;property id=&quot;20300&quot; value=&quot;Slide 65 - &amp;quot;Predict the Future&amp;quot;&quot;/&gt;&lt;property id=&quot;20307&quot; value=&quot;373&quot;/&gt;&lt;/object&gt;&lt;object type=&quot;3&quot; unique_id=&quot;21624&quot;&gt;&lt;property id=&quot;20148&quot; value=&quot;5&quot;/&gt;&lt;property id=&quot;20300&quot; value=&quot;Slide 66&quot;/&gt;&lt;property id=&quot;20307&quot; value=&quot;374&quot;/&gt;&lt;/object&gt;&lt;object type=&quot;3&quot; unique_id=&quot;21625&quot;&gt;&lt;property id=&quot;20148&quot; value=&quot;5&quot;/&gt;&lt;property id=&quot;20300&quot; value=&quot;Slide 67 - &amp;quot;Discussion/Q&amp;amp;A&amp;quot;&quot;/&gt;&lt;property id=&quot;20307&quot; value=&quot;353&quot;/&gt;&lt;/object&gt;&lt;object type=&quot;3&quot; unique_id=&quot;21626&quot;&gt;&lt;property id=&quot;20148&quot; value=&quot;5&quot;/&gt;&lt;property id=&quot;20300&quot; value=&quot;Slide 68 - &amp;quot; Summary&amp;quot;&quot;/&gt;&lt;property id=&quot;20307&quot; value=&quot;356&quot;/&gt;&lt;/object&gt;&lt;object type=&quot;3&quot; unique_id=&quot;21627&quot;&gt;&lt;property id=&quot;20148&quot; value=&quot;5&quot;/&gt;&lt;property id=&quot;20300&quot; value=&quot;Slide 69 - &amp;quot;DISCUSSION: What would you like to learn more about in a future real-time LMI virtual learning event? &amp;quot;&quot;/&gt;&lt;property id=&quot;20307&quot; value=&quot;354&quot;/&gt;&lt;/object&gt;&lt;object type=&quot;3&quot; unique_id=&quot;21628&quot;&gt;&lt;property id=&quot;20148&quot; value=&quot;5&quot;/&gt;&lt;property id=&quot;20300&quot; value=&quot;Slide 70 - &amp;quot;Stay Tuned for Upcoming Events!&amp;quot;&quot;/&gt;&lt;property id=&quot;20307&quot; value=&quot;310&quot;/&gt;&lt;/object&gt;&lt;object type=&quot;3&quot; unique_id=&quot;21629&quot;&gt;&lt;property id=&quot;20148&quot; value=&quot;5&quot;/&gt;&lt;property id=&quot;20300&quot; value=&quot;Slide 72 - &amp;quot;Speakers’ Contact Information&amp;quot;&quot;/&gt;&lt;property id=&quot;20307&quot; value=&quot;311&quot;/&gt;&lt;/object&gt;&lt;object type=&quot;3&quot; unique_id=&quot;21630&quot;&gt;&lt;property id=&quot;20148&quot; value=&quot;5&quot;/&gt;&lt;property id=&quot;20300&quot; value=&quot;Slide 73&quot;/&gt;&lt;property id=&quot;20307&quot; value=&quot;312&quot;/&gt;&lt;/object&gt;&lt;/object&gt;&lt;object type=&quot;8&quot; unique_id=&quot;1141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Networking trio design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796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etworking trio design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796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Networking trio design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796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Networking trio design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796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Networking trio design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796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Networking trio design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796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Networking trio design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796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Networking trio design template</Template>
  <TotalTime>0</TotalTime>
  <Words>2516</Words>
  <Application>Microsoft Office PowerPoint</Application>
  <PresentationFormat>On-screen Show (4:3)</PresentationFormat>
  <Paragraphs>611</Paragraphs>
  <Slides>73</Slides>
  <Notes>73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Networking trio design template</vt:lpstr>
      <vt:lpstr>1_Networking trio design template</vt:lpstr>
      <vt:lpstr>2_Networking trio design template</vt:lpstr>
      <vt:lpstr>3_Networking trio design template</vt:lpstr>
      <vt:lpstr>4_Networking trio design template</vt:lpstr>
      <vt:lpstr>5_Networking trio design template</vt:lpstr>
      <vt:lpstr>6_Networking trio design template</vt:lpstr>
      <vt:lpstr>ETA Real-Time LMI TA Project: Environmental Scan of Vendors and Workforce Development Users</vt:lpstr>
      <vt:lpstr>Where are you?</vt:lpstr>
      <vt:lpstr>Moderator Welcome</vt:lpstr>
      <vt:lpstr>Here’s what you can expect to get  out of this webinar!</vt:lpstr>
      <vt:lpstr>Agenda</vt:lpstr>
      <vt:lpstr>Presenters</vt:lpstr>
      <vt:lpstr>Presenters</vt:lpstr>
      <vt:lpstr>POLL: Please tell us a bit about yourselves!</vt:lpstr>
      <vt:lpstr>POLL: How familiar are you with real-time LMI tools and their application?</vt:lpstr>
      <vt:lpstr>The Real-time LMI Technical Assistance Project</vt:lpstr>
      <vt:lpstr>Project Timeline and Objectives</vt:lpstr>
      <vt:lpstr>Participating States</vt:lpstr>
      <vt:lpstr>Key Project Activities</vt:lpstr>
      <vt:lpstr>Sample of States’ Areas of Focus</vt:lpstr>
      <vt:lpstr>Vendor product review</vt:lpstr>
      <vt:lpstr>Environmental Scan</vt:lpstr>
      <vt:lpstr>PowerPoint Presentation</vt:lpstr>
      <vt:lpstr>PowerPoint Presentation</vt:lpstr>
      <vt:lpstr>PowerPoint Presentation</vt:lpstr>
      <vt:lpstr>PowerPoint Presentation</vt:lpstr>
      <vt:lpstr>Why Use RT LMI?</vt:lpstr>
      <vt:lpstr>Practical Applications of RT LMI</vt:lpstr>
      <vt:lpstr>Environmental Scan</vt:lpstr>
      <vt:lpstr> RT LMI Vendors</vt:lpstr>
      <vt:lpstr>Major RT LMI Analytic Products </vt:lpstr>
      <vt:lpstr>Burning Glass Methodology</vt:lpstr>
      <vt:lpstr>Geographic Solutions Methodology</vt:lpstr>
      <vt:lpstr>WANTED Technologies Methodology</vt:lpstr>
      <vt:lpstr>Licensing Structure</vt:lpstr>
      <vt:lpstr>State and regional user profiles</vt:lpstr>
      <vt:lpstr>State Level RT LMI Themes</vt:lpstr>
      <vt:lpstr>State Profile – Pennsylvania CWIA</vt:lpstr>
      <vt:lpstr>State Profile – Florida LMS</vt:lpstr>
      <vt:lpstr>State Profile – New Jersey LWD</vt:lpstr>
      <vt:lpstr>Regional Profiles – Delaware CIRWA</vt:lpstr>
      <vt:lpstr>Regional Profiles</vt:lpstr>
      <vt:lpstr>NYC LMIS Monthly Real-Time Jobs Report</vt:lpstr>
      <vt:lpstr>Discussion/Q&amp;A</vt:lpstr>
      <vt:lpstr>Oregon Employment Department</vt:lpstr>
      <vt:lpstr>Real-Time LMI as an Economic Indicator</vt:lpstr>
      <vt:lpstr>Real-Time LMI as an Economic Indicator</vt:lpstr>
      <vt:lpstr>Real-Time LMI as an Economic Indicator</vt:lpstr>
      <vt:lpstr>Real-Time LMI Reveals “Hidden” Need for Workers </vt:lpstr>
      <vt:lpstr>Connecting Real-Time LMI with Job Seekers</vt:lpstr>
      <vt:lpstr>Connecting Real-Time LMI with Job Seekers</vt:lpstr>
      <vt:lpstr>Real-Time LMI and Job Vacancy Surveys</vt:lpstr>
      <vt:lpstr>Real-Time LMI and Job Vacancy Surveys</vt:lpstr>
      <vt:lpstr>Workforce Intelligence Network for Southeast Michigan</vt:lpstr>
      <vt:lpstr>Working  smarter… together</vt:lpstr>
      <vt:lpstr>PowerPoint Presentation</vt:lpstr>
      <vt:lpstr>PowerPoint Presentation</vt:lpstr>
      <vt:lpstr>Using Real-time Data</vt:lpstr>
      <vt:lpstr>Shift the Narrative</vt:lpstr>
      <vt:lpstr>Shift the Narrative</vt:lpstr>
      <vt:lpstr>Shift the Narrative</vt:lpstr>
      <vt:lpstr>Make Better Investments</vt:lpstr>
      <vt:lpstr>Make Better Investments</vt:lpstr>
      <vt:lpstr>Make Better Investments</vt:lpstr>
      <vt:lpstr>Talk to the Right People</vt:lpstr>
      <vt:lpstr>Improve Policy through Evidence</vt:lpstr>
      <vt:lpstr>Improve Policy through Evidence</vt:lpstr>
      <vt:lpstr>Improve Policy through Evidence</vt:lpstr>
      <vt:lpstr>Improve Policy through Evidence</vt:lpstr>
      <vt:lpstr>Improve Policy through Evidence</vt:lpstr>
      <vt:lpstr>Predict the Future</vt:lpstr>
      <vt:lpstr>PowerPoint Presentation</vt:lpstr>
      <vt:lpstr>Discussion/Q&amp;A</vt:lpstr>
      <vt:lpstr> Summary</vt:lpstr>
      <vt:lpstr>DISCUSSION: What would you like to learn more about in a future real-time LMI virtual learning event? </vt:lpstr>
      <vt:lpstr>Stay Tuned for Upcoming Events!</vt:lpstr>
      <vt:lpstr>Resources</vt:lpstr>
      <vt:lpstr>Speakers’ Contact Information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2009-09-02T19:35:42Z</dcterms:created>
  <dcterms:modified xsi:type="dcterms:W3CDTF">2015-02-10T18:53:17Z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TC102413891033</vt:lpwstr>
  </property>
</Properties>
</file>