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91" r:id="rId2"/>
    <p:sldId id="292" r:id="rId3"/>
    <p:sldId id="293" r:id="rId4"/>
    <p:sldId id="295" r:id="rId5"/>
    <p:sldId id="365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67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60" r:id="rId36"/>
    <p:sldId id="354" r:id="rId37"/>
    <p:sldId id="361" r:id="rId38"/>
    <p:sldId id="356" r:id="rId39"/>
    <p:sldId id="357" r:id="rId40"/>
    <p:sldId id="358" r:id="rId41"/>
    <p:sldId id="359" r:id="rId42"/>
    <p:sldId id="366" r:id="rId43"/>
    <p:sldId id="362" r:id="rId44"/>
    <p:sldId id="363" r:id="rId45"/>
    <p:sldId id="352" r:id="rId46"/>
  </p:sldIdLst>
  <p:sldSz cx="9144000" cy="6858000" type="screen4x3"/>
  <p:notesSz cx="7023100" cy="93091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EC0"/>
    <a:srgbClr val="FFFF00"/>
    <a:srgbClr val="365E8E"/>
    <a:srgbClr val="4B73A3"/>
    <a:srgbClr val="3E6CA4"/>
    <a:srgbClr val="799AC1"/>
    <a:srgbClr val="6A8EBA"/>
    <a:srgbClr val="517CAF"/>
    <a:srgbClr val="2D4E77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53404" autoAdjust="0"/>
  </p:normalViewPr>
  <p:slideViewPr>
    <p:cSldViewPr>
      <p:cViewPr varScale="1">
        <p:scale>
          <a:sx n="39" d="100"/>
          <a:sy n="39" d="100"/>
        </p:scale>
        <p:origin x="22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56"/>
    </p:cViewPr>
  </p:sorterViewPr>
  <p:notesViewPr>
    <p:cSldViewPr>
      <p:cViewPr varScale="1">
        <p:scale>
          <a:sx n="50" d="100"/>
          <a:sy n="50" d="100"/>
        </p:scale>
        <p:origin x="2616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Active Apprentices in US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450142169728784"/>
          <c:y val="0.1225469775283158"/>
          <c:w val="0.64169958442694663"/>
          <c:h val="0.794164175523074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Active Apprentices in US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1666666666666666E-3"/>
                  <c:y val="3.818218954939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57554388126435E-3"/>
                  <c:y val="3.579580270255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07217847769027E-2"/>
                  <c:y val="-4.4857520021121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1088125116233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2014 Q1  </c:v>
                </c:pt>
                <c:pt idx="1">
                  <c:v>Today</c:v>
                </c:pt>
                <c:pt idx="2">
                  <c:v>Pre-Recession</c:v>
                </c:pt>
                <c:pt idx="3">
                  <c:v>5 Year Goal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375000</c:v>
                </c:pt>
                <c:pt idx="1">
                  <c:v>415000</c:v>
                </c:pt>
                <c:pt idx="2">
                  <c:v>500000</c:v>
                </c:pt>
                <c:pt idx="3">
                  <c:v>750000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427184"/>
        <c:axId val="365427576"/>
      </c:lineChart>
      <c:catAx>
        <c:axId val="36542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427576"/>
        <c:crosses val="autoZero"/>
        <c:auto val="1"/>
        <c:lblAlgn val="ctr"/>
        <c:lblOffset val="100"/>
        <c:noMultiLvlLbl val="0"/>
      </c:catAx>
      <c:valAx>
        <c:axId val="365427576"/>
        <c:scaling>
          <c:orientation val="minMax"/>
          <c:min val="2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65427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tx1">
        <a:lumMod val="65000"/>
        <a:lumOff val="35000"/>
      </a:schemeClr>
    </a:solidFill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 lIns="0" rIns="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l"/>
          <a:r>
            <a:rPr lang="en-US" sz="3800" b="1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What organization do you represent?</a:t>
          </a:r>
          <a:endParaRPr lang="en-US" sz="3800" b="1" cap="none" spc="50" dirty="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99114" custLinFactNeighborX="-190" custLinFactNeighborY="-38607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91A3EC3-F82E-42F1-A3E1-4B03CDE7D3A0}" type="presOf" srcId="{FC9D8059-D2E0-4C91-8D8D-A79D1FB79854}" destId="{7A996C81-500F-4B1F-B5A4-1B476941A02A}" srcOrd="0" destOrd="0" presId="urn:microsoft.com/office/officeart/2005/8/layout/hierarchy3"/>
    <dgm:cxn modelId="{2FB33EFB-FE1E-40A0-864E-5DF72865A3C0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ED7343A0-BB9A-4413-86A5-F19FA6C1B8D3}" type="presOf" srcId="{FC9D8059-D2E0-4C91-8D8D-A79D1FB79854}" destId="{326860F1-B8CF-451E-A26A-39B929BC3F19}" srcOrd="1" destOrd="0" presId="urn:microsoft.com/office/officeart/2005/8/layout/hierarchy3"/>
    <dgm:cxn modelId="{7BCEE340-742E-4769-90D5-7B9A98250402}" type="presParOf" srcId="{855749C9-25BC-45AC-B787-9457C050449F}" destId="{1E4DC371-F7C6-47CE-B90E-1AFFF13B3F0E}" srcOrd="0" destOrd="0" presId="urn:microsoft.com/office/officeart/2005/8/layout/hierarchy3"/>
    <dgm:cxn modelId="{61BE616B-8FC5-4899-BC7E-6C91AB62917C}" type="presParOf" srcId="{1E4DC371-F7C6-47CE-B90E-1AFFF13B3F0E}" destId="{77B1561D-399D-4DFB-9AB8-7B690400EE7B}" srcOrd="0" destOrd="0" presId="urn:microsoft.com/office/officeart/2005/8/layout/hierarchy3"/>
    <dgm:cxn modelId="{BDEB550D-DEC2-47F3-9A15-B6C83944AE7C}" type="presParOf" srcId="{77B1561D-399D-4DFB-9AB8-7B690400EE7B}" destId="{7A996C81-500F-4B1F-B5A4-1B476941A02A}" srcOrd="0" destOrd="0" presId="urn:microsoft.com/office/officeart/2005/8/layout/hierarchy3"/>
    <dgm:cxn modelId="{F9169769-E163-4A8C-87C3-6869FCF5CB46}" type="presParOf" srcId="{77B1561D-399D-4DFB-9AB8-7B690400EE7B}" destId="{326860F1-B8CF-451E-A26A-39B929BC3F19}" srcOrd="1" destOrd="0" presId="urn:microsoft.com/office/officeart/2005/8/layout/hierarchy3"/>
    <dgm:cxn modelId="{D162E3C8-D52B-470C-8751-A342B3539967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 lIns="0" rIns="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l"/>
          <a:r>
            <a:rPr lang="en-US" sz="3800" b="1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Do you have a relationship with a Registered Apprenticeship program?</a:t>
          </a:r>
          <a:endParaRPr lang="en-US" sz="3800" b="1" cap="none" spc="50" dirty="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99114" custLinFactNeighborX="-190" custLinFactNeighborY="-38607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1E9E1A5A-B281-48E1-B393-E2079494FB72}" type="presOf" srcId="{FC9D8059-D2E0-4C91-8D8D-A79D1FB79854}" destId="{326860F1-B8CF-451E-A26A-39B929BC3F19}" srcOrd="1" destOrd="0" presId="urn:microsoft.com/office/officeart/2005/8/layout/hierarchy3"/>
    <dgm:cxn modelId="{4F2FC0F6-3895-42F2-8A80-CACA80EE5A68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8AB09392-9A48-4CD8-86C7-360EB54CE80B}" type="presOf" srcId="{FC9D8059-D2E0-4C91-8D8D-A79D1FB79854}" destId="{7A996C81-500F-4B1F-B5A4-1B476941A02A}" srcOrd="0" destOrd="0" presId="urn:microsoft.com/office/officeart/2005/8/layout/hierarchy3"/>
    <dgm:cxn modelId="{1F7B42DB-0250-471C-B457-051578001877}" type="presParOf" srcId="{855749C9-25BC-45AC-B787-9457C050449F}" destId="{1E4DC371-F7C6-47CE-B90E-1AFFF13B3F0E}" srcOrd="0" destOrd="0" presId="urn:microsoft.com/office/officeart/2005/8/layout/hierarchy3"/>
    <dgm:cxn modelId="{97AD898F-C176-4294-97EE-E87CF7A024EB}" type="presParOf" srcId="{1E4DC371-F7C6-47CE-B90E-1AFFF13B3F0E}" destId="{77B1561D-399D-4DFB-9AB8-7B690400EE7B}" srcOrd="0" destOrd="0" presId="urn:microsoft.com/office/officeart/2005/8/layout/hierarchy3"/>
    <dgm:cxn modelId="{7877BEB3-5FF6-4C50-9AA9-FE6C538D60D5}" type="presParOf" srcId="{77B1561D-399D-4DFB-9AB8-7B690400EE7B}" destId="{7A996C81-500F-4B1F-B5A4-1B476941A02A}" srcOrd="0" destOrd="0" presId="urn:microsoft.com/office/officeart/2005/8/layout/hierarchy3"/>
    <dgm:cxn modelId="{B106B3C7-62A1-4E55-8A16-24B4BC9E175A}" type="presParOf" srcId="{77B1561D-399D-4DFB-9AB8-7B690400EE7B}" destId="{326860F1-B8CF-451E-A26A-39B929BC3F19}" srcOrd="1" destOrd="0" presId="urn:microsoft.com/office/officeart/2005/8/layout/hierarchy3"/>
    <dgm:cxn modelId="{1CCC23DD-7744-4629-8CDD-08794BD40C5B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36CE7-AC80-4D93-8877-4BAFC6A219F8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53BD510E-6796-4C05-8B4D-97725D27585C}">
      <dgm:prSet phldrT="[Text]"/>
      <dgm:spPr/>
      <dgm:t>
        <a:bodyPr/>
        <a:lstStyle/>
        <a:p>
          <a:r>
            <a:rPr lang="en-US" dirty="0" smtClean="0"/>
            <a:t>Cost of Attendance</a:t>
          </a:r>
          <a:endParaRPr lang="en-US" dirty="0"/>
        </a:p>
      </dgm:t>
    </dgm:pt>
    <dgm:pt modelId="{741DDFF1-BCFD-4D2B-A6A5-07FABAF48493}" type="parTrans" cxnId="{456F6AB6-1F47-4CAF-B0CD-1B9479C2593A}">
      <dgm:prSet/>
      <dgm:spPr/>
      <dgm:t>
        <a:bodyPr/>
        <a:lstStyle/>
        <a:p>
          <a:endParaRPr lang="en-US"/>
        </a:p>
      </dgm:t>
    </dgm:pt>
    <dgm:pt modelId="{7B06C681-BB75-4B0E-AF93-8440C91E9BBF}" type="sibTrans" cxnId="{456F6AB6-1F47-4CAF-B0CD-1B9479C2593A}">
      <dgm:prSet/>
      <dgm:spPr/>
      <dgm:t>
        <a:bodyPr/>
        <a:lstStyle/>
        <a:p>
          <a:endParaRPr lang="en-US"/>
        </a:p>
      </dgm:t>
    </dgm:pt>
    <dgm:pt modelId="{3079A388-B527-4445-9A7D-DEFFB3496283}">
      <dgm:prSet phldrT="[Text]"/>
      <dgm:spPr/>
      <dgm:t>
        <a:bodyPr/>
        <a:lstStyle/>
        <a:p>
          <a:r>
            <a:rPr lang="en-US" dirty="0" smtClean="0"/>
            <a:t>Estimated Family Contribution</a:t>
          </a:r>
          <a:endParaRPr lang="en-US" dirty="0"/>
        </a:p>
      </dgm:t>
    </dgm:pt>
    <dgm:pt modelId="{BCA156BE-BDBC-47C1-A786-D6C3BF8D3A53}" type="parTrans" cxnId="{1B601B8C-B2DB-47B9-8D66-8034EE231018}">
      <dgm:prSet/>
      <dgm:spPr/>
      <dgm:t>
        <a:bodyPr/>
        <a:lstStyle/>
        <a:p>
          <a:endParaRPr lang="en-US"/>
        </a:p>
      </dgm:t>
    </dgm:pt>
    <dgm:pt modelId="{E6F544EF-4DDD-4B04-87AC-FA71565D3764}" type="sibTrans" cxnId="{1B601B8C-B2DB-47B9-8D66-8034EE231018}">
      <dgm:prSet/>
      <dgm:spPr/>
      <dgm:t>
        <a:bodyPr/>
        <a:lstStyle/>
        <a:p>
          <a:endParaRPr lang="en-US"/>
        </a:p>
      </dgm:t>
    </dgm:pt>
    <dgm:pt modelId="{E8761C93-FFB4-42F1-A082-F9F6ADFE5725}">
      <dgm:prSet phldrT="[Text]"/>
      <dgm:spPr/>
      <dgm:t>
        <a:bodyPr/>
        <a:lstStyle/>
        <a:p>
          <a:r>
            <a:rPr lang="en-US" dirty="0" smtClean="0"/>
            <a:t>Estimated Financial Assistance*</a:t>
          </a:r>
          <a:endParaRPr lang="en-US" dirty="0"/>
        </a:p>
      </dgm:t>
    </dgm:pt>
    <dgm:pt modelId="{B20E88A1-CEBD-4A4F-B95E-BA4B2B4E077F}" type="parTrans" cxnId="{95ED81E7-A13B-4BA1-9AE9-BF0DF06D45F9}">
      <dgm:prSet/>
      <dgm:spPr/>
      <dgm:t>
        <a:bodyPr/>
        <a:lstStyle/>
        <a:p>
          <a:endParaRPr lang="en-US"/>
        </a:p>
      </dgm:t>
    </dgm:pt>
    <dgm:pt modelId="{3B1CBE8C-875F-4266-9CBD-019C5CDD817C}" type="sibTrans" cxnId="{95ED81E7-A13B-4BA1-9AE9-BF0DF06D45F9}">
      <dgm:prSet/>
      <dgm:spPr/>
      <dgm:t>
        <a:bodyPr/>
        <a:lstStyle/>
        <a:p>
          <a:endParaRPr lang="en-US"/>
        </a:p>
      </dgm:t>
    </dgm:pt>
    <dgm:pt modelId="{234A0C37-FE6B-4DD3-AD01-1F3840DE7413}">
      <dgm:prSet phldrT="[Text]" custT="1"/>
      <dgm:spPr/>
      <dgm:t>
        <a:bodyPr/>
        <a:lstStyle/>
        <a:p>
          <a:r>
            <a:rPr lang="en-US" sz="1400" b="1" dirty="0" smtClean="0"/>
            <a:t>Financial Need</a:t>
          </a:r>
          <a:endParaRPr lang="en-US" sz="1400" b="1" dirty="0"/>
        </a:p>
      </dgm:t>
    </dgm:pt>
    <dgm:pt modelId="{0DB2F2BC-945C-4E1D-B3DD-9FFEAC58D003}" type="parTrans" cxnId="{7D37DB76-79F2-40B5-B51D-FD1CC333876C}">
      <dgm:prSet/>
      <dgm:spPr/>
      <dgm:t>
        <a:bodyPr/>
        <a:lstStyle/>
        <a:p>
          <a:endParaRPr lang="en-US"/>
        </a:p>
      </dgm:t>
    </dgm:pt>
    <dgm:pt modelId="{9F48B332-1349-4F6C-AA3B-EA6185F3366D}" type="sibTrans" cxnId="{7D37DB76-79F2-40B5-B51D-FD1CC333876C}">
      <dgm:prSet/>
      <dgm:spPr/>
      <dgm:t>
        <a:bodyPr/>
        <a:lstStyle/>
        <a:p>
          <a:endParaRPr lang="en-US"/>
        </a:p>
      </dgm:t>
    </dgm:pt>
    <dgm:pt modelId="{FC43B9E0-D051-44A7-9519-C905DBAD4506}" type="pres">
      <dgm:prSet presAssocID="{BEA36CE7-AC80-4D93-8877-4BAFC6A219F8}" presName="linearFlow" presStyleCnt="0">
        <dgm:presLayoutVars>
          <dgm:dir/>
          <dgm:resizeHandles val="exact"/>
        </dgm:presLayoutVars>
      </dgm:prSet>
      <dgm:spPr/>
    </dgm:pt>
    <dgm:pt modelId="{D4911DF2-DF0B-4B28-B5CD-CCBAF1F77611}" type="pres">
      <dgm:prSet presAssocID="{53BD510E-6796-4C05-8B4D-97725D2758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F6FC0-BDFC-4330-ACD6-3278D0A3B3E7}" type="pres">
      <dgm:prSet presAssocID="{7B06C681-BB75-4B0E-AF93-8440C91E9BBF}" presName="spacerL" presStyleCnt="0"/>
      <dgm:spPr/>
    </dgm:pt>
    <dgm:pt modelId="{B6643B28-D468-406E-9503-21E57ADD4752}" type="pres">
      <dgm:prSet presAssocID="{7B06C681-BB75-4B0E-AF93-8440C91E9BBF}" presName="sibTrans" presStyleLbl="sibTrans2D1" presStyleIdx="0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70860868-1714-4760-8628-EFF681902603}" type="pres">
      <dgm:prSet presAssocID="{7B06C681-BB75-4B0E-AF93-8440C91E9BBF}" presName="spacerR" presStyleCnt="0"/>
      <dgm:spPr/>
    </dgm:pt>
    <dgm:pt modelId="{EE2C88F4-88CB-4216-80D6-A0382D226A1A}" type="pres">
      <dgm:prSet presAssocID="{3079A388-B527-4445-9A7D-DEFFB34962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E899C-EA34-4845-A567-85C7E235E170}" type="pres">
      <dgm:prSet presAssocID="{E6F544EF-4DDD-4B04-87AC-FA71565D3764}" presName="spacerL" presStyleCnt="0"/>
      <dgm:spPr/>
    </dgm:pt>
    <dgm:pt modelId="{81E6BE00-161F-40C8-BB12-C8491D8AAB76}" type="pres">
      <dgm:prSet presAssocID="{E6F544EF-4DDD-4B04-87AC-FA71565D3764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A6686299-DEE9-4DB2-9939-10DE3C7EB07A}" type="pres">
      <dgm:prSet presAssocID="{E6F544EF-4DDD-4B04-87AC-FA71565D3764}" presName="spacerR" presStyleCnt="0"/>
      <dgm:spPr/>
    </dgm:pt>
    <dgm:pt modelId="{343DA364-3B72-42C5-94B2-A5FE49DB0333}" type="pres">
      <dgm:prSet presAssocID="{E8761C93-FFB4-42F1-A082-F9F6ADFE57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602E8-A557-467F-A6C8-7B4EDFF43D67}" type="pres">
      <dgm:prSet presAssocID="{3B1CBE8C-875F-4266-9CBD-019C5CDD817C}" presName="spacerL" presStyleCnt="0"/>
      <dgm:spPr/>
    </dgm:pt>
    <dgm:pt modelId="{42C51C44-D786-41A2-9789-D1A74B86583A}" type="pres">
      <dgm:prSet presAssocID="{3B1CBE8C-875F-4266-9CBD-019C5CDD817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0BC6010-72EE-4E4F-A6ED-5B42E8D42EE7}" type="pres">
      <dgm:prSet presAssocID="{3B1CBE8C-875F-4266-9CBD-019C5CDD817C}" presName="spacerR" presStyleCnt="0"/>
      <dgm:spPr/>
    </dgm:pt>
    <dgm:pt modelId="{27345951-3AA3-4698-9213-49C84083CE77}" type="pres">
      <dgm:prSet presAssocID="{234A0C37-FE6B-4DD3-AD01-1F3840DE74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783C4-955D-41FD-8F59-1F537A476820}" type="presOf" srcId="{E6F544EF-4DDD-4B04-87AC-FA71565D3764}" destId="{81E6BE00-161F-40C8-BB12-C8491D8AAB76}" srcOrd="0" destOrd="0" presId="urn:microsoft.com/office/officeart/2005/8/layout/equation1"/>
    <dgm:cxn modelId="{33A3FBE1-C85A-43D8-89B7-2706D217CD5F}" type="presOf" srcId="{3079A388-B527-4445-9A7D-DEFFB3496283}" destId="{EE2C88F4-88CB-4216-80D6-A0382D226A1A}" srcOrd="0" destOrd="0" presId="urn:microsoft.com/office/officeart/2005/8/layout/equation1"/>
    <dgm:cxn modelId="{AFEB82DA-2697-409E-9255-EBB59C8A0401}" type="presOf" srcId="{53BD510E-6796-4C05-8B4D-97725D27585C}" destId="{D4911DF2-DF0B-4B28-B5CD-CCBAF1F77611}" srcOrd="0" destOrd="0" presId="urn:microsoft.com/office/officeart/2005/8/layout/equation1"/>
    <dgm:cxn modelId="{D8D65240-3660-4DC9-9D84-4738008CA07D}" type="presOf" srcId="{234A0C37-FE6B-4DD3-AD01-1F3840DE7413}" destId="{27345951-3AA3-4698-9213-49C84083CE77}" srcOrd="0" destOrd="0" presId="urn:microsoft.com/office/officeart/2005/8/layout/equation1"/>
    <dgm:cxn modelId="{C5C0BBFE-F066-47A0-8575-0872AE8075FF}" type="presOf" srcId="{E8761C93-FFB4-42F1-A082-F9F6ADFE5725}" destId="{343DA364-3B72-42C5-94B2-A5FE49DB0333}" srcOrd="0" destOrd="0" presId="urn:microsoft.com/office/officeart/2005/8/layout/equation1"/>
    <dgm:cxn modelId="{7D37DB76-79F2-40B5-B51D-FD1CC333876C}" srcId="{BEA36CE7-AC80-4D93-8877-4BAFC6A219F8}" destId="{234A0C37-FE6B-4DD3-AD01-1F3840DE7413}" srcOrd="3" destOrd="0" parTransId="{0DB2F2BC-945C-4E1D-B3DD-9FFEAC58D003}" sibTransId="{9F48B332-1349-4F6C-AA3B-EA6185F3366D}"/>
    <dgm:cxn modelId="{7F2118E0-B52C-4EF3-AAB3-47341374E764}" type="presOf" srcId="{BEA36CE7-AC80-4D93-8877-4BAFC6A219F8}" destId="{FC43B9E0-D051-44A7-9519-C905DBAD4506}" srcOrd="0" destOrd="0" presId="urn:microsoft.com/office/officeart/2005/8/layout/equation1"/>
    <dgm:cxn modelId="{95ED81E7-A13B-4BA1-9AE9-BF0DF06D45F9}" srcId="{BEA36CE7-AC80-4D93-8877-4BAFC6A219F8}" destId="{E8761C93-FFB4-42F1-A082-F9F6ADFE5725}" srcOrd="2" destOrd="0" parTransId="{B20E88A1-CEBD-4A4F-B95E-BA4B2B4E077F}" sibTransId="{3B1CBE8C-875F-4266-9CBD-019C5CDD817C}"/>
    <dgm:cxn modelId="{F68C1F54-9D62-4175-A462-B1BB7CEF9D18}" type="presOf" srcId="{3B1CBE8C-875F-4266-9CBD-019C5CDD817C}" destId="{42C51C44-D786-41A2-9789-D1A74B86583A}" srcOrd="0" destOrd="0" presId="urn:microsoft.com/office/officeart/2005/8/layout/equation1"/>
    <dgm:cxn modelId="{456F6AB6-1F47-4CAF-B0CD-1B9479C2593A}" srcId="{BEA36CE7-AC80-4D93-8877-4BAFC6A219F8}" destId="{53BD510E-6796-4C05-8B4D-97725D27585C}" srcOrd="0" destOrd="0" parTransId="{741DDFF1-BCFD-4D2B-A6A5-07FABAF48493}" sibTransId="{7B06C681-BB75-4B0E-AF93-8440C91E9BBF}"/>
    <dgm:cxn modelId="{F54CB927-2E08-430B-BF91-BF4AB92250C4}" type="presOf" srcId="{7B06C681-BB75-4B0E-AF93-8440C91E9BBF}" destId="{B6643B28-D468-406E-9503-21E57ADD4752}" srcOrd="0" destOrd="0" presId="urn:microsoft.com/office/officeart/2005/8/layout/equation1"/>
    <dgm:cxn modelId="{1B601B8C-B2DB-47B9-8D66-8034EE231018}" srcId="{BEA36CE7-AC80-4D93-8877-4BAFC6A219F8}" destId="{3079A388-B527-4445-9A7D-DEFFB3496283}" srcOrd="1" destOrd="0" parTransId="{BCA156BE-BDBC-47C1-A786-D6C3BF8D3A53}" sibTransId="{E6F544EF-4DDD-4B04-87AC-FA71565D3764}"/>
    <dgm:cxn modelId="{FD61E37D-1FDE-46FF-A426-C00B10B92968}" type="presParOf" srcId="{FC43B9E0-D051-44A7-9519-C905DBAD4506}" destId="{D4911DF2-DF0B-4B28-B5CD-CCBAF1F77611}" srcOrd="0" destOrd="0" presId="urn:microsoft.com/office/officeart/2005/8/layout/equation1"/>
    <dgm:cxn modelId="{25AC20A6-05E7-4632-B93F-E774889821A9}" type="presParOf" srcId="{FC43B9E0-D051-44A7-9519-C905DBAD4506}" destId="{3D4F6FC0-BDFC-4330-ACD6-3278D0A3B3E7}" srcOrd="1" destOrd="0" presId="urn:microsoft.com/office/officeart/2005/8/layout/equation1"/>
    <dgm:cxn modelId="{15E13A91-1F9E-4452-8B96-FF1847EA2A71}" type="presParOf" srcId="{FC43B9E0-D051-44A7-9519-C905DBAD4506}" destId="{B6643B28-D468-406E-9503-21E57ADD4752}" srcOrd="2" destOrd="0" presId="urn:microsoft.com/office/officeart/2005/8/layout/equation1"/>
    <dgm:cxn modelId="{3D893E1B-17AB-4A04-BDB2-2C8A83D0B91C}" type="presParOf" srcId="{FC43B9E0-D051-44A7-9519-C905DBAD4506}" destId="{70860868-1714-4760-8628-EFF681902603}" srcOrd="3" destOrd="0" presId="urn:microsoft.com/office/officeart/2005/8/layout/equation1"/>
    <dgm:cxn modelId="{9E17F0EF-38D9-495D-A57B-D7D5C723C1DB}" type="presParOf" srcId="{FC43B9E0-D051-44A7-9519-C905DBAD4506}" destId="{EE2C88F4-88CB-4216-80D6-A0382D226A1A}" srcOrd="4" destOrd="0" presId="urn:microsoft.com/office/officeart/2005/8/layout/equation1"/>
    <dgm:cxn modelId="{59DEDB24-9EE2-43BC-843A-4CE95DA12AFA}" type="presParOf" srcId="{FC43B9E0-D051-44A7-9519-C905DBAD4506}" destId="{01EE899C-EA34-4845-A567-85C7E235E170}" srcOrd="5" destOrd="0" presId="urn:microsoft.com/office/officeart/2005/8/layout/equation1"/>
    <dgm:cxn modelId="{5F5E8330-A9AB-4FAE-85F6-5092A0153C6A}" type="presParOf" srcId="{FC43B9E0-D051-44A7-9519-C905DBAD4506}" destId="{81E6BE00-161F-40C8-BB12-C8491D8AAB76}" srcOrd="6" destOrd="0" presId="urn:microsoft.com/office/officeart/2005/8/layout/equation1"/>
    <dgm:cxn modelId="{C4E7DE58-C5E5-43A3-9C8E-7DC6E939AEAC}" type="presParOf" srcId="{FC43B9E0-D051-44A7-9519-C905DBAD4506}" destId="{A6686299-DEE9-4DB2-9939-10DE3C7EB07A}" srcOrd="7" destOrd="0" presId="urn:microsoft.com/office/officeart/2005/8/layout/equation1"/>
    <dgm:cxn modelId="{FA3CC455-9986-4954-BAEF-C50ED819BB6F}" type="presParOf" srcId="{FC43B9E0-D051-44A7-9519-C905DBAD4506}" destId="{343DA364-3B72-42C5-94B2-A5FE49DB0333}" srcOrd="8" destOrd="0" presId="urn:microsoft.com/office/officeart/2005/8/layout/equation1"/>
    <dgm:cxn modelId="{2ABF813D-6C3E-4D67-A834-B8AAA969E347}" type="presParOf" srcId="{FC43B9E0-D051-44A7-9519-C905DBAD4506}" destId="{DF3602E8-A557-467F-A6C8-7B4EDFF43D67}" srcOrd="9" destOrd="0" presId="urn:microsoft.com/office/officeart/2005/8/layout/equation1"/>
    <dgm:cxn modelId="{811BCA80-9AB0-4CA1-884C-A74C51573E54}" type="presParOf" srcId="{FC43B9E0-D051-44A7-9519-C905DBAD4506}" destId="{42C51C44-D786-41A2-9789-D1A74B86583A}" srcOrd="10" destOrd="0" presId="urn:microsoft.com/office/officeart/2005/8/layout/equation1"/>
    <dgm:cxn modelId="{AEC4AC47-9DEC-4EF5-8E7A-0D220CDD5FBA}" type="presParOf" srcId="{FC43B9E0-D051-44A7-9519-C905DBAD4506}" destId="{80BC6010-72EE-4E4F-A6ED-5B42E8D42EE7}" srcOrd="11" destOrd="0" presId="urn:microsoft.com/office/officeart/2005/8/layout/equation1"/>
    <dgm:cxn modelId="{084BFAAD-3619-4493-924D-B1D16782ABE7}" type="presParOf" srcId="{FC43B9E0-D051-44A7-9519-C905DBAD4506}" destId="{27345951-3AA3-4698-9213-49C84083CE7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37B0F-2C82-48DB-91A6-0208F17E11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6E7115-3B9E-4162-A315-262619990470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eligible program </a:t>
          </a:r>
          <a:r>
            <a:rPr lang="en-US" dirty="0" smtClean="0"/>
            <a:t>must lead to a degree, diploma, certificate, or other recognized credential awarded by the postsecondary institution</a:t>
          </a:r>
          <a:endParaRPr lang="en-US" dirty="0"/>
        </a:p>
      </dgm:t>
    </dgm:pt>
    <dgm:pt modelId="{C8403DDF-1017-44C2-9527-7EBCE20970D3}" type="parTrans" cxnId="{BF453D9F-79E8-48BC-AB25-419AA81F42B9}">
      <dgm:prSet/>
      <dgm:spPr/>
      <dgm:t>
        <a:bodyPr/>
        <a:lstStyle/>
        <a:p>
          <a:endParaRPr lang="en-US"/>
        </a:p>
      </dgm:t>
    </dgm:pt>
    <dgm:pt modelId="{7065854E-3B61-49F9-860D-45DF18E3652C}" type="sibTrans" cxnId="{BF453D9F-79E8-48BC-AB25-419AA81F42B9}">
      <dgm:prSet/>
      <dgm:spPr/>
      <dgm:t>
        <a:bodyPr/>
        <a:lstStyle/>
        <a:p>
          <a:endParaRPr lang="en-US"/>
        </a:p>
      </dgm:t>
    </dgm:pt>
    <dgm:pt modelId="{360663E3-51EB-4BC9-A814-716236AFCCA6}">
      <dgm:prSet phldrT="[Text]"/>
      <dgm:spPr/>
      <dgm:t>
        <a:bodyPr/>
        <a:lstStyle/>
        <a:p>
          <a:r>
            <a:rPr lang="en-US" dirty="0" smtClean="0"/>
            <a:t>The program must satisfy all State and accrediting agency requirements and must also meet certain program length requirements, including both weeks of instructional time and credit or clock hours</a:t>
          </a:r>
          <a:endParaRPr lang="en-US" dirty="0"/>
        </a:p>
      </dgm:t>
    </dgm:pt>
    <dgm:pt modelId="{0DFAE77D-EFE1-478D-977B-8701CB8973D5}" type="parTrans" cxnId="{D4895268-055D-446B-8A03-1688ADAB8A4D}">
      <dgm:prSet/>
      <dgm:spPr/>
      <dgm:t>
        <a:bodyPr/>
        <a:lstStyle/>
        <a:p>
          <a:endParaRPr lang="en-US"/>
        </a:p>
      </dgm:t>
    </dgm:pt>
    <dgm:pt modelId="{89F65FB8-2D5B-4050-BD97-2E6EAF22EE77}" type="sibTrans" cxnId="{D4895268-055D-446B-8A03-1688ADAB8A4D}">
      <dgm:prSet/>
      <dgm:spPr/>
      <dgm:t>
        <a:bodyPr/>
        <a:lstStyle/>
        <a:p>
          <a:endParaRPr lang="en-US"/>
        </a:p>
      </dgm:t>
    </dgm:pt>
    <dgm:pt modelId="{A3F714BF-2409-44B3-A122-C35A0A8B4520}" type="pres">
      <dgm:prSet presAssocID="{72637B0F-2C82-48DB-91A6-0208F17E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46818-80CF-402B-BD24-A4A500D72B84}" type="pres">
      <dgm:prSet presAssocID="{4D6E7115-3B9E-4162-A315-262619990470}" presName="parentText" presStyleLbl="node1" presStyleIdx="0" presStyleCnt="2" custScaleY="84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13B0C-560B-4FD4-ADFE-2009B12F53BB}" type="pres">
      <dgm:prSet presAssocID="{7065854E-3B61-49F9-860D-45DF18E3652C}" presName="spacer" presStyleCnt="0"/>
      <dgm:spPr/>
    </dgm:pt>
    <dgm:pt modelId="{4C53624E-668B-4149-A361-4F502251464F}" type="pres">
      <dgm:prSet presAssocID="{360663E3-51EB-4BC9-A814-716236AFCCA6}" presName="parentText" presStyleLbl="node1" presStyleIdx="1" presStyleCnt="2" custScaleY="88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95268-055D-446B-8A03-1688ADAB8A4D}" srcId="{72637B0F-2C82-48DB-91A6-0208F17E1144}" destId="{360663E3-51EB-4BC9-A814-716236AFCCA6}" srcOrd="1" destOrd="0" parTransId="{0DFAE77D-EFE1-478D-977B-8701CB8973D5}" sibTransId="{89F65FB8-2D5B-4050-BD97-2E6EAF22EE77}"/>
    <dgm:cxn modelId="{BDED969A-3002-46C8-A665-43CCA0FC45FE}" type="presOf" srcId="{360663E3-51EB-4BC9-A814-716236AFCCA6}" destId="{4C53624E-668B-4149-A361-4F502251464F}" srcOrd="0" destOrd="0" presId="urn:microsoft.com/office/officeart/2005/8/layout/vList2"/>
    <dgm:cxn modelId="{BF453D9F-79E8-48BC-AB25-419AA81F42B9}" srcId="{72637B0F-2C82-48DB-91A6-0208F17E1144}" destId="{4D6E7115-3B9E-4162-A315-262619990470}" srcOrd="0" destOrd="0" parTransId="{C8403DDF-1017-44C2-9527-7EBCE20970D3}" sibTransId="{7065854E-3B61-49F9-860D-45DF18E3652C}"/>
    <dgm:cxn modelId="{0E1ADFF3-BDB6-44F4-A8A0-43AF2BFC2232}" type="presOf" srcId="{72637B0F-2C82-48DB-91A6-0208F17E1144}" destId="{A3F714BF-2409-44B3-A122-C35A0A8B4520}" srcOrd="0" destOrd="0" presId="urn:microsoft.com/office/officeart/2005/8/layout/vList2"/>
    <dgm:cxn modelId="{5583645C-E130-4011-9546-BBFD6DA23F54}" type="presOf" srcId="{4D6E7115-3B9E-4162-A315-262619990470}" destId="{14046818-80CF-402B-BD24-A4A500D72B84}" srcOrd="0" destOrd="0" presId="urn:microsoft.com/office/officeart/2005/8/layout/vList2"/>
    <dgm:cxn modelId="{81ABB19F-FA01-4A5B-B7BB-75F957A16D6C}" type="presParOf" srcId="{A3F714BF-2409-44B3-A122-C35A0A8B4520}" destId="{14046818-80CF-402B-BD24-A4A500D72B84}" srcOrd="0" destOrd="0" presId="urn:microsoft.com/office/officeart/2005/8/layout/vList2"/>
    <dgm:cxn modelId="{2E8AA579-A236-437B-9369-BBCE670380BC}" type="presParOf" srcId="{A3F714BF-2409-44B3-A122-C35A0A8B4520}" destId="{8F513B0C-560B-4FD4-ADFE-2009B12F53BB}" srcOrd="1" destOrd="0" presId="urn:microsoft.com/office/officeart/2005/8/layout/vList2"/>
    <dgm:cxn modelId="{2E69E8F8-8BAB-435C-AA22-707412B7F2B3}" type="presParOf" srcId="{A3F714BF-2409-44B3-A122-C35A0A8B4520}" destId="{4C53624E-668B-4149-A361-4F50225146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DC616C-C8D3-4D60-95FE-830B845AA7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0D9F9-641E-4CB4-A025-C1547F4262C0}">
      <dgm:prSet phldrT="[Text]" custT="1"/>
      <dgm:spPr/>
      <dgm:t>
        <a:bodyPr/>
        <a:lstStyle/>
        <a:p>
          <a:pPr algn="ctr"/>
          <a:r>
            <a:rPr lang="en-US" sz="2000" dirty="0" smtClean="0"/>
            <a:t>Institutional employment or employment at a private for-profit organization:</a:t>
          </a:r>
          <a:endParaRPr lang="en-US" sz="2000" dirty="0"/>
        </a:p>
      </dgm:t>
    </dgm:pt>
    <dgm:pt modelId="{9B3F9FA7-49EE-412A-850B-79A5315C066C}" type="parTrans" cxnId="{F176B697-D916-486B-AAC9-D28367A783FC}">
      <dgm:prSet/>
      <dgm:spPr/>
      <dgm:t>
        <a:bodyPr/>
        <a:lstStyle/>
        <a:p>
          <a:endParaRPr lang="en-US"/>
        </a:p>
      </dgm:t>
    </dgm:pt>
    <dgm:pt modelId="{1B285AD9-02AC-4F89-8203-C265BF72367F}" type="sibTrans" cxnId="{F176B697-D916-486B-AAC9-D28367A783FC}">
      <dgm:prSet/>
      <dgm:spPr/>
      <dgm:t>
        <a:bodyPr/>
        <a:lstStyle/>
        <a:p>
          <a:endParaRPr lang="en-US"/>
        </a:p>
      </dgm:t>
    </dgm:pt>
    <dgm:pt modelId="{4098363F-DABD-486E-BDC0-2CB42D77389F}">
      <dgm:prSet phldrT="[Text]" custT="1"/>
      <dgm:spPr/>
      <dgm:t>
        <a:bodyPr/>
        <a:lstStyle/>
        <a:p>
          <a:pPr algn="ctr"/>
          <a:r>
            <a:rPr lang="en-US" sz="2000" dirty="0" smtClean="0"/>
            <a:t>Employment at a government agency or a nonprofit organization:</a:t>
          </a:r>
          <a:endParaRPr lang="en-US" sz="2000" dirty="0"/>
        </a:p>
      </dgm:t>
    </dgm:pt>
    <dgm:pt modelId="{8E8B3789-1EE2-4367-9542-EBD3571CE8A1}" type="parTrans" cxnId="{5179B739-F11D-4298-B173-F3AFC1E47F1C}">
      <dgm:prSet/>
      <dgm:spPr/>
      <dgm:t>
        <a:bodyPr/>
        <a:lstStyle/>
        <a:p>
          <a:endParaRPr lang="en-US"/>
        </a:p>
      </dgm:t>
    </dgm:pt>
    <dgm:pt modelId="{E94C3301-BFE4-4635-8E86-2946C7CB4575}" type="sibTrans" cxnId="{5179B739-F11D-4298-B173-F3AFC1E47F1C}">
      <dgm:prSet/>
      <dgm:spPr/>
      <dgm:t>
        <a:bodyPr/>
        <a:lstStyle/>
        <a:p>
          <a:endParaRPr lang="en-US"/>
        </a:p>
      </dgm:t>
    </dgm:pt>
    <dgm:pt modelId="{40E6F583-F817-4705-879D-F4628F4F898F}">
      <dgm:prSet phldrT="[Text]" custT="1"/>
      <dgm:spPr/>
      <dgm:t>
        <a:bodyPr/>
        <a:lstStyle/>
        <a:p>
          <a:r>
            <a:rPr lang="en-US" sz="2000" dirty="0" smtClean="0"/>
            <a:t>The student’s work must be in the public interest</a:t>
          </a:r>
          <a:endParaRPr lang="en-US" sz="2000" dirty="0"/>
        </a:p>
      </dgm:t>
    </dgm:pt>
    <dgm:pt modelId="{BB49E3FB-0F2E-434A-A2C8-6D13D0AC328F}" type="parTrans" cxnId="{6BAE1200-969E-4851-8931-8C513899173F}">
      <dgm:prSet/>
      <dgm:spPr/>
      <dgm:t>
        <a:bodyPr/>
        <a:lstStyle/>
        <a:p>
          <a:endParaRPr lang="en-US"/>
        </a:p>
      </dgm:t>
    </dgm:pt>
    <dgm:pt modelId="{BCF17514-B6F2-47B5-95F9-3B4F4E1BCCFD}" type="sibTrans" cxnId="{6BAE1200-969E-4851-8931-8C513899173F}">
      <dgm:prSet/>
      <dgm:spPr/>
      <dgm:t>
        <a:bodyPr/>
        <a:lstStyle/>
        <a:p>
          <a:endParaRPr lang="en-US"/>
        </a:p>
      </dgm:t>
    </dgm:pt>
    <dgm:pt modelId="{F73AEC11-30D8-4B08-A0D3-D3C6B85B186D}">
      <dgm:prSet phldrT="[Text]" custT="1"/>
      <dgm:spPr/>
      <dgm:t>
        <a:bodyPr/>
        <a:lstStyle/>
        <a:p>
          <a:r>
            <a:rPr lang="en-US" sz="2000" dirty="0" smtClean="0">
              <a:solidFill>
                <a:prstClr val="black"/>
              </a:solidFill>
            </a:rPr>
            <a:t>To the maximum extent possible, the student’s work must complement and reinforce the educational program or vocational goals of the student</a:t>
          </a:r>
          <a:endParaRPr lang="en-US" sz="2000" dirty="0"/>
        </a:p>
      </dgm:t>
    </dgm:pt>
    <dgm:pt modelId="{64EF9653-B039-4C59-862E-C83A5FB68DEA}" type="parTrans" cxnId="{360A2AE3-7D5A-46AF-9FF9-0C6BC02BF0A2}">
      <dgm:prSet/>
      <dgm:spPr/>
      <dgm:t>
        <a:bodyPr/>
        <a:lstStyle/>
        <a:p>
          <a:endParaRPr lang="en-US"/>
        </a:p>
      </dgm:t>
    </dgm:pt>
    <dgm:pt modelId="{28264D7B-14AF-46ED-9E1F-4F2B0033AEB9}" type="sibTrans" cxnId="{360A2AE3-7D5A-46AF-9FF9-0C6BC02BF0A2}">
      <dgm:prSet/>
      <dgm:spPr/>
      <dgm:t>
        <a:bodyPr/>
        <a:lstStyle/>
        <a:p>
          <a:endParaRPr lang="en-US"/>
        </a:p>
      </dgm:t>
    </dgm:pt>
    <dgm:pt modelId="{8B2B3D6F-1CAC-44F2-B696-71D0FF1DB96C}" type="pres">
      <dgm:prSet presAssocID="{9ADC616C-C8D3-4D60-95FE-830B845AA7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4BEA9-135E-4CCF-B987-98A069D9D7C1}" type="pres">
      <dgm:prSet presAssocID="{E190D9F9-641E-4CB4-A025-C1547F4262C0}" presName="parentLin" presStyleCnt="0"/>
      <dgm:spPr/>
    </dgm:pt>
    <dgm:pt modelId="{E4E64759-C261-4F0A-BE0A-3C3306F61B49}" type="pres">
      <dgm:prSet presAssocID="{E190D9F9-641E-4CB4-A025-C1547F4262C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0AFC75A-A471-4674-9354-3E9D04DDE3D6}" type="pres">
      <dgm:prSet presAssocID="{E190D9F9-641E-4CB4-A025-C1547F4262C0}" presName="parentText" presStyleLbl="node1" presStyleIdx="0" presStyleCnt="2" custScaleX="107143" custScaleY="207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72C1F-078E-4099-8416-171B0CE5E2C1}" type="pres">
      <dgm:prSet presAssocID="{E190D9F9-641E-4CB4-A025-C1547F4262C0}" presName="negativeSpace" presStyleCnt="0"/>
      <dgm:spPr/>
    </dgm:pt>
    <dgm:pt modelId="{79E4DA04-3B4D-4127-84E8-B038B6C24252}" type="pres">
      <dgm:prSet presAssocID="{E190D9F9-641E-4CB4-A025-C1547F4262C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68B36-5370-47BD-92D7-56F1EDF5BB88}" type="pres">
      <dgm:prSet presAssocID="{1B285AD9-02AC-4F89-8203-C265BF72367F}" presName="spaceBetweenRectangles" presStyleCnt="0"/>
      <dgm:spPr/>
    </dgm:pt>
    <dgm:pt modelId="{748FBA3C-DD19-4C54-A988-09B81120C8B6}" type="pres">
      <dgm:prSet presAssocID="{4098363F-DABD-486E-BDC0-2CB42D77389F}" presName="parentLin" presStyleCnt="0"/>
      <dgm:spPr/>
    </dgm:pt>
    <dgm:pt modelId="{EB5B9B89-B454-469C-931D-C6A98B7892C1}" type="pres">
      <dgm:prSet presAssocID="{4098363F-DABD-486E-BDC0-2CB42D77389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9D5F94E-940F-4D66-A072-0D60735D3282}" type="pres">
      <dgm:prSet presAssocID="{4098363F-DABD-486E-BDC0-2CB42D77389F}" presName="parentText" presStyleLbl="node1" presStyleIdx="1" presStyleCnt="2" custScaleX="107143" custScaleY="2074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890A2-0F00-4920-9AB4-2321911394C1}" type="pres">
      <dgm:prSet presAssocID="{4098363F-DABD-486E-BDC0-2CB42D77389F}" presName="negativeSpace" presStyleCnt="0"/>
      <dgm:spPr/>
    </dgm:pt>
    <dgm:pt modelId="{CD78F313-3734-4F5C-BCDB-9B3F1AD7686E}" type="pres">
      <dgm:prSet presAssocID="{4098363F-DABD-486E-BDC0-2CB42D77389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9B739-F11D-4298-B173-F3AFC1E47F1C}" srcId="{9ADC616C-C8D3-4D60-95FE-830B845AA73A}" destId="{4098363F-DABD-486E-BDC0-2CB42D77389F}" srcOrd="1" destOrd="0" parTransId="{8E8B3789-1EE2-4367-9542-EBD3571CE8A1}" sibTransId="{E94C3301-BFE4-4635-8E86-2946C7CB4575}"/>
    <dgm:cxn modelId="{912D6E29-9D1B-4A2D-BE74-28DA897905BD}" type="presOf" srcId="{40E6F583-F817-4705-879D-F4628F4F898F}" destId="{CD78F313-3734-4F5C-BCDB-9B3F1AD7686E}" srcOrd="0" destOrd="0" presId="urn:microsoft.com/office/officeart/2005/8/layout/list1"/>
    <dgm:cxn modelId="{1ACCED84-9C1F-42D7-9D5B-1E0051FCC26E}" type="presOf" srcId="{E190D9F9-641E-4CB4-A025-C1547F4262C0}" destId="{E4E64759-C261-4F0A-BE0A-3C3306F61B49}" srcOrd="0" destOrd="0" presId="urn:microsoft.com/office/officeart/2005/8/layout/list1"/>
    <dgm:cxn modelId="{F176B697-D916-486B-AAC9-D28367A783FC}" srcId="{9ADC616C-C8D3-4D60-95FE-830B845AA73A}" destId="{E190D9F9-641E-4CB4-A025-C1547F4262C0}" srcOrd="0" destOrd="0" parTransId="{9B3F9FA7-49EE-412A-850B-79A5315C066C}" sibTransId="{1B285AD9-02AC-4F89-8203-C265BF72367F}"/>
    <dgm:cxn modelId="{360A2AE3-7D5A-46AF-9FF9-0C6BC02BF0A2}" srcId="{E190D9F9-641E-4CB4-A025-C1547F4262C0}" destId="{F73AEC11-30D8-4B08-A0D3-D3C6B85B186D}" srcOrd="0" destOrd="0" parTransId="{64EF9653-B039-4C59-862E-C83A5FB68DEA}" sibTransId="{28264D7B-14AF-46ED-9E1F-4F2B0033AEB9}"/>
    <dgm:cxn modelId="{F15ACC38-392D-4E47-B5F0-06E6428136B1}" type="presOf" srcId="{9ADC616C-C8D3-4D60-95FE-830B845AA73A}" destId="{8B2B3D6F-1CAC-44F2-B696-71D0FF1DB96C}" srcOrd="0" destOrd="0" presId="urn:microsoft.com/office/officeart/2005/8/layout/list1"/>
    <dgm:cxn modelId="{6BAE1200-969E-4851-8931-8C513899173F}" srcId="{4098363F-DABD-486E-BDC0-2CB42D77389F}" destId="{40E6F583-F817-4705-879D-F4628F4F898F}" srcOrd="0" destOrd="0" parTransId="{BB49E3FB-0F2E-434A-A2C8-6D13D0AC328F}" sibTransId="{BCF17514-B6F2-47B5-95F9-3B4F4E1BCCFD}"/>
    <dgm:cxn modelId="{40813AB0-DC7F-4687-9CE4-542A73635B45}" type="presOf" srcId="{4098363F-DABD-486E-BDC0-2CB42D77389F}" destId="{F9D5F94E-940F-4D66-A072-0D60735D3282}" srcOrd="1" destOrd="0" presId="urn:microsoft.com/office/officeart/2005/8/layout/list1"/>
    <dgm:cxn modelId="{2D1FAAB3-5C99-4B9B-833C-45EC050091BA}" type="presOf" srcId="{4098363F-DABD-486E-BDC0-2CB42D77389F}" destId="{EB5B9B89-B454-469C-931D-C6A98B7892C1}" srcOrd="0" destOrd="0" presId="urn:microsoft.com/office/officeart/2005/8/layout/list1"/>
    <dgm:cxn modelId="{22B1281C-DE01-4E8D-A914-1BA9D0D117E5}" type="presOf" srcId="{E190D9F9-641E-4CB4-A025-C1547F4262C0}" destId="{F0AFC75A-A471-4674-9354-3E9D04DDE3D6}" srcOrd="1" destOrd="0" presId="urn:microsoft.com/office/officeart/2005/8/layout/list1"/>
    <dgm:cxn modelId="{8BD13172-42D7-41C0-B027-142AFDE27027}" type="presOf" srcId="{F73AEC11-30D8-4B08-A0D3-D3C6B85B186D}" destId="{79E4DA04-3B4D-4127-84E8-B038B6C24252}" srcOrd="0" destOrd="0" presId="urn:microsoft.com/office/officeart/2005/8/layout/list1"/>
    <dgm:cxn modelId="{171ED76D-7438-4122-A915-D61205C42F3A}" type="presParOf" srcId="{8B2B3D6F-1CAC-44F2-B696-71D0FF1DB96C}" destId="{5784BEA9-135E-4CCF-B987-98A069D9D7C1}" srcOrd="0" destOrd="0" presId="urn:microsoft.com/office/officeart/2005/8/layout/list1"/>
    <dgm:cxn modelId="{92D03FDC-757A-4F44-AF09-204B4B5D1ABC}" type="presParOf" srcId="{5784BEA9-135E-4CCF-B987-98A069D9D7C1}" destId="{E4E64759-C261-4F0A-BE0A-3C3306F61B49}" srcOrd="0" destOrd="0" presId="urn:microsoft.com/office/officeart/2005/8/layout/list1"/>
    <dgm:cxn modelId="{27E44A62-6C9D-4EBC-BD12-54D76660660F}" type="presParOf" srcId="{5784BEA9-135E-4CCF-B987-98A069D9D7C1}" destId="{F0AFC75A-A471-4674-9354-3E9D04DDE3D6}" srcOrd="1" destOrd="0" presId="urn:microsoft.com/office/officeart/2005/8/layout/list1"/>
    <dgm:cxn modelId="{DA7BE809-4268-4AB1-9592-327FD0E32782}" type="presParOf" srcId="{8B2B3D6F-1CAC-44F2-B696-71D0FF1DB96C}" destId="{BBD72C1F-078E-4099-8416-171B0CE5E2C1}" srcOrd="1" destOrd="0" presId="urn:microsoft.com/office/officeart/2005/8/layout/list1"/>
    <dgm:cxn modelId="{0EF76261-58FD-4DF4-808D-EBF43CFB2145}" type="presParOf" srcId="{8B2B3D6F-1CAC-44F2-B696-71D0FF1DB96C}" destId="{79E4DA04-3B4D-4127-84E8-B038B6C24252}" srcOrd="2" destOrd="0" presId="urn:microsoft.com/office/officeart/2005/8/layout/list1"/>
    <dgm:cxn modelId="{DF11874A-2C94-440A-AB48-16815A360E95}" type="presParOf" srcId="{8B2B3D6F-1CAC-44F2-B696-71D0FF1DB96C}" destId="{AFD68B36-5370-47BD-92D7-56F1EDF5BB88}" srcOrd="3" destOrd="0" presId="urn:microsoft.com/office/officeart/2005/8/layout/list1"/>
    <dgm:cxn modelId="{E7482CFD-6F4C-4EB4-97CD-FED682363530}" type="presParOf" srcId="{8B2B3D6F-1CAC-44F2-B696-71D0FF1DB96C}" destId="{748FBA3C-DD19-4C54-A988-09B81120C8B6}" srcOrd="4" destOrd="0" presId="urn:microsoft.com/office/officeart/2005/8/layout/list1"/>
    <dgm:cxn modelId="{1F114769-8526-4439-968B-15A680523BAE}" type="presParOf" srcId="{748FBA3C-DD19-4C54-A988-09B81120C8B6}" destId="{EB5B9B89-B454-469C-931D-C6A98B7892C1}" srcOrd="0" destOrd="0" presId="urn:microsoft.com/office/officeart/2005/8/layout/list1"/>
    <dgm:cxn modelId="{5A80897A-F24F-477C-9D4A-ADB6DEA69AD2}" type="presParOf" srcId="{748FBA3C-DD19-4C54-A988-09B81120C8B6}" destId="{F9D5F94E-940F-4D66-A072-0D60735D3282}" srcOrd="1" destOrd="0" presId="urn:microsoft.com/office/officeart/2005/8/layout/list1"/>
    <dgm:cxn modelId="{C81D6F6F-A057-4BA5-ACD6-D64F8E293B18}" type="presParOf" srcId="{8B2B3D6F-1CAC-44F2-B696-71D0FF1DB96C}" destId="{1DF890A2-0F00-4920-9AB4-2321911394C1}" srcOrd="5" destOrd="0" presId="urn:microsoft.com/office/officeart/2005/8/layout/list1"/>
    <dgm:cxn modelId="{021C0E92-EA8C-40FE-ADF1-15067310C5E5}" type="presParOf" srcId="{8B2B3D6F-1CAC-44F2-B696-71D0FF1DB96C}" destId="{CD78F313-3734-4F5C-BCDB-9B3F1AD768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E244D-89E0-49AB-B52F-77836F9830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09594-2054-442B-BB15-74361F53580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For example, if a student’s FWS wages were $5,000, the for-profit employer MUST pay $2,500 of those wages, but could choose to pay more (e.g. $3,500 or $4,500)</a:t>
          </a:r>
          <a:endParaRPr lang="en-US" dirty="0">
            <a:solidFill>
              <a:schemeClr val="bg1"/>
            </a:solidFill>
          </a:endParaRPr>
        </a:p>
      </dgm:t>
    </dgm:pt>
    <dgm:pt modelId="{4F17FA7F-9E4C-42A6-8195-D0120AFF1E03}" type="parTrans" cxnId="{13D9C324-1283-4FAF-B255-41CF1C9B59E6}">
      <dgm:prSet/>
      <dgm:spPr/>
      <dgm:t>
        <a:bodyPr/>
        <a:lstStyle/>
        <a:p>
          <a:endParaRPr lang="en-US"/>
        </a:p>
      </dgm:t>
    </dgm:pt>
    <dgm:pt modelId="{383742D1-B769-4AF5-BA6F-E41C901BBD5F}" type="sibTrans" cxnId="{13D9C324-1283-4FAF-B255-41CF1C9B59E6}">
      <dgm:prSet/>
      <dgm:spPr/>
      <dgm:t>
        <a:bodyPr/>
        <a:lstStyle/>
        <a:p>
          <a:endParaRPr lang="en-US"/>
        </a:p>
      </dgm:t>
    </dgm:pt>
    <dgm:pt modelId="{236F55F3-01B1-4070-B77F-B0BDC4D88E22}" type="pres">
      <dgm:prSet presAssocID="{E57E244D-89E0-49AB-B52F-77836F9830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ADBB29-BC20-4B86-BF76-2BFC374099D5}" type="pres">
      <dgm:prSet presAssocID="{DA809594-2054-442B-BB15-74361F535802}" presName="node" presStyleLbl="node1" presStyleIdx="0" presStyleCnt="1" custScaleX="147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9C324-1283-4FAF-B255-41CF1C9B59E6}" srcId="{E57E244D-89E0-49AB-B52F-77836F983046}" destId="{DA809594-2054-442B-BB15-74361F535802}" srcOrd="0" destOrd="0" parTransId="{4F17FA7F-9E4C-42A6-8195-D0120AFF1E03}" sibTransId="{383742D1-B769-4AF5-BA6F-E41C901BBD5F}"/>
    <dgm:cxn modelId="{12EF34A8-8718-41C6-BB69-3BCE7BF70F37}" type="presOf" srcId="{E57E244D-89E0-49AB-B52F-77836F983046}" destId="{236F55F3-01B1-4070-B77F-B0BDC4D88E22}" srcOrd="0" destOrd="0" presId="urn:microsoft.com/office/officeart/2005/8/layout/default"/>
    <dgm:cxn modelId="{3E1A54A5-283F-4FC9-AA5F-931E2A2CDA85}" type="presOf" srcId="{DA809594-2054-442B-BB15-74361F535802}" destId="{E2ADBB29-BC20-4B86-BF76-2BFC374099D5}" srcOrd="0" destOrd="0" presId="urn:microsoft.com/office/officeart/2005/8/layout/default"/>
    <dgm:cxn modelId="{6019D6FD-E616-4E44-960B-A3C9D0A8747F}" type="presParOf" srcId="{236F55F3-01B1-4070-B77F-B0BDC4D88E22}" destId="{E2ADBB29-BC20-4B86-BF76-2BFC374099D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 lIns="0" rIns="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l"/>
          <a:r>
            <a:rPr lang="en-US" sz="2800" b="1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Would you be willing to provide a work/study program for apprentices at your college?</a:t>
          </a:r>
          <a:endParaRPr lang="en-US" sz="2800" b="1" cap="none" spc="50" dirty="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99114" custLinFactNeighborX="-190" custLinFactNeighborY="-38607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D278D82D-38FE-4E6E-BFF6-F1AC6BFF2491}" type="presOf" srcId="{FC9D8059-D2E0-4C91-8D8D-A79D1FB79854}" destId="{7A996C81-500F-4B1F-B5A4-1B476941A02A}" srcOrd="0" destOrd="0" presId="urn:microsoft.com/office/officeart/2005/8/layout/hierarchy3"/>
    <dgm:cxn modelId="{A8069176-EE92-4F3F-9231-B272433BE1DF}" type="presOf" srcId="{9F318CA6-08AB-4ABE-B349-676605B65D6C}" destId="{855749C9-25BC-45AC-B787-9457C050449F}" srcOrd="0" destOrd="0" presId="urn:microsoft.com/office/officeart/2005/8/layout/hierarchy3"/>
    <dgm:cxn modelId="{62B08C5D-82AA-41DE-86EB-DA78520F7E6E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B848F7F4-5652-42EC-82B6-D22754A003A1}" type="presParOf" srcId="{855749C9-25BC-45AC-B787-9457C050449F}" destId="{1E4DC371-F7C6-47CE-B90E-1AFFF13B3F0E}" srcOrd="0" destOrd="0" presId="urn:microsoft.com/office/officeart/2005/8/layout/hierarchy3"/>
    <dgm:cxn modelId="{A7AA21A4-A304-441B-929D-7311E8F7DFD6}" type="presParOf" srcId="{1E4DC371-F7C6-47CE-B90E-1AFFF13B3F0E}" destId="{77B1561D-399D-4DFB-9AB8-7B690400EE7B}" srcOrd="0" destOrd="0" presId="urn:microsoft.com/office/officeart/2005/8/layout/hierarchy3"/>
    <dgm:cxn modelId="{90FC4592-FE77-4C27-816C-576470FD7768}" type="presParOf" srcId="{77B1561D-399D-4DFB-9AB8-7B690400EE7B}" destId="{7A996C81-500F-4B1F-B5A4-1B476941A02A}" srcOrd="0" destOrd="0" presId="urn:microsoft.com/office/officeart/2005/8/layout/hierarchy3"/>
    <dgm:cxn modelId="{CFA40C53-50F5-4FCC-AC62-96B87DF36095}" type="presParOf" srcId="{77B1561D-399D-4DFB-9AB8-7B690400EE7B}" destId="{326860F1-B8CF-451E-A26A-39B929BC3F19}" srcOrd="1" destOrd="0" presId="urn:microsoft.com/office/officeart/2005/8/layout/hierarchy3"/>
    <dgm:cxn modelId="{B7DD532F-C678-4756-B0EF-0529EF638409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4" y="0"/>
          <a:ext cx="8833303" cy="767860"/>
        </a:xfrm>
        <a:prstGeom prst="roundRect">
          <a:avLst>
            <a:gd name="adj" fmla="val 10000"/>
          </a:avLst>
        </a:prstGeom>
        <a:noFill/>
        <a:ln w="381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260" rIns="0" bIns="482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What organization do you represent?</a:t>
          </a:r>
          <a:endParaRPr lang="en-US" sz="3800" b="1" kern="1200" cap="none" spc="50" dirty="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22494" y="22490"/>
        <a:ext cx="8788323" cy="72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0.69266</cdr:x>
      <cdr:y>0.19684</cdr:y>
    </cdr:from>
    <cdr:to>
      <cdr:x>0.72313</cdr:x>
      <cdr:y>0.52187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6333688" y="1066905"/>
          <a:ext cx="278621" cy="1761688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noFill xmlns:a="http://schemas.openxmlformats.org/drawingml/2006/main"/>
        <a:ln xmlns:a="http://schemas.openxmlformats.org/drawingml/2006/main" w="50800">
          <a:solidFill>
            <a:srgbClr val="FFFF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0.76167</cdr:x>
      <cdr:y>0.13579</cdr:y>
    </cdr:from>
    <cdr:to>
      <cdr:x>1</cdr:x>
      <cdr:y>0.29453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64710" y="736001"/>
          <a:ext cx="2179290" cy="860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sym typeface="Wingdings" panose="05000000000000000000" pitchFamily="2" charset="2"/>
            </a:rPr>
            <a:t> </a:t>
          </a:r>
          <a:r>
            <a:rPr lang="en-US" sz="1800" b="1" dirty="0" smtClean="0">
              <a:solidFill>
                <a:schemeClr val="bg1"/>
              </a:solidFill>
            </a:rPr>
            <a:t>President’s Goal</a:t>
          </a:r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0.72955</cdr:x>
      <cdr:y>0.3282</cdr:y>
    </cdr:from>
    <cdr:to>
      <cdr:x>0.88955</cdr:x>
      <cdr:y>0.45681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71026" y="1778902"/>
          <a:ext cx="1463040" cy="697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FF00"/>
              </a:solidFill>
              <a:sym typeface="Wingdings" panose="05000000000000000000" pitchFamily="2" charset="2"/>
            </a:rPr>
            <a:t> </a:t>
          </a:r>
          <a:r>
            <a:rPr lang="en-US" sz="1800" b="1" dirty="0" smtClean="0">
              <a:solidFill>
                <a:srgbClr val="FFFF00"/>
              </a:solidFill>
            </a:rPr>
            <a:t>The Gap</a:t>
          </a:r>
          <a:endParaRPr lang="en-US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0.77722</cdr:x>
      <cdr:y>0.34305</cdr:y>
    </cdr:from>
    <cdr:to>
      <cdr:x>0.93722</cdr:x>
      <cdr:y>0.47167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106920" y="1825684"/>
          <a:ext cx="1463040" cy="684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0.66424</cdr:x>
      <cdr:y>0.17757</cdr:y>
    </cdr:from>
    <cdr:to>
      <cdr:x>0.68598</cdr:x>
      <cdr:y>0.21243</cdr:y>
    </cdr:to>
    <cdr:sp macro="" textlink="">
      <cdr:nvSpPr>
        <cdr:cNvPr id="7" name="Oval 6"/>
        <cdr:cNvSpPr/>
      </cdr:nvSpPr>
      <cdr:spPr>
        <a:xfrm xmlns:a="http://schemas.openxmlformats.org/drawingml/2006/main">
          <a:off x="6073845" y="962441"/>
          <a:ext cx="198791" cy="18894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0.5083</cdr:x>
      <cdr:y>0.49903</cdr:y>
    </cdr:from>
    <cdr:to>
      <cdr:x>0.53004</cdr:x>
      <cdr:y>0.53389</cdr:y>
    </cdr:to>
    <cdr:sp macro="" textlink="">
      <cdr:nvSpPr>
        <cdr:cNvPr id="8" name="Oval 7"/>
        <cdr:cNvSpPr/>
      </cdr:nvSpPr>
      <cdr:spPr>
        <a:xfrm xmlns:a="http://schemas.openxmlformats.org/drawingml/2006/main">
          <a:off x="4647931" y="2704774"/>
          <a:ext cx="198791" cy="18894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0.18264</cdr:x>
      <cdr:y>0.66623</cdr:y>
    </cdr:from>
    <cdr:to>
      <cdr:x>0.20438</cdr:x>
      <cdr:y>0.70109</cdr:y>
    </cdr:to>
    <cdr:sp macro="" textlink="">
      <cdr:nvSpPr>
        <cdr:cNvPr id="9" name="Oval 8"/>
        <cdr:cNvSpPr/>
      </cdr:nvSpPr>
      <cdr:spPr>
        <a:xfrm xmlns:a="http://schemas.openxmlformats.org/drawingml/2006/main">
          <a:off x="1670078" y="3611033"/>
          <a:ext cx="198790" cy="18894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0.34218</cdr:x>
      <cdr:y>0.61587</cdr:y>
    </cdr:from>
    <cdr:to>
      <cdr:x>0.36392</cdr:x>
      <cdr:y>0.65073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3128937" y="3338090"/>
          <a:ext cx="198791" cy="18894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7215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79" cy="467215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475A9A65-897F-4FC5-8393-AB1093F544F9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885"/>
            <a:ext cx="3043979" cy="467215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885"/>
            <a:ext cx="3043979" cy="467215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80CA8A38-070D-4A3C-AE34-7C4027861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9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9AFC-41CB-40B4-A8EA-2016EA0E61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0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2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DSeal_B&amp;W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3329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DSeal_B&amp;W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6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b="0" i="0" u="none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leta.gov/oa/racc.cfm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12" Type="http://schemas.openxmlformats.org/officeDocument/2006/relationships/image" Target="../media/image4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9.png"/><Relationship Id="rId5" Type="http://schemas.openxmlformats.org/officeDocument/2006/relationships/image" Target="../media/image35.jp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oa/federalresources/playbook.pdf" TargetMode="External"/><Relationship Id="rId2" Type="http://schemas.openxmlformats.org/officeDocument/2006/relationships/hyperlink" Target="https://ifap.ed.gov/dpcletters/GEN14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eta.gov/oa/employers/apprenticeship_toolkit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Tamy.Garofano@ed.gov" TargetMode="External"/><Relationship Id="rId2" Type="http://schemas.openxmlformats.org/officeDocument/2006/relationships/hyperlink" Target="mailto:octae@ed.gov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646268" cy="1676400"/>
          </a:xfrm>
        </p:spPr>
        <p:txBody>
          <a:bodyPr>
            <a:normAutofit fontScale="90000"/>
            <a:scene3d>
              <a:camera prst="perspectiveAbove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 smtClean="0">
                <a:solidFill>
                  <a:schemeClr val="accent1"/>
                </a:solidFill>
              </a:rPr>
              <a:t>Federal </a:t>
            </a:r>
            <a:r>
              <a:rPr lang="en-US" altLang="en-US" dirty="0">
                <a:solidFill>
                  <a:schemeClr val="accent1"/>
                </a:solidFill>
              </a:rPr>
              <a:t>Student Financial Aid </a:t>
            </a:r>
            <a:r>
              <a:rPr lang="en-US" altLang="en-US" dirty="0" smtClean="0">
                <a:solidFill>
                  <a:schemeClr val="accent1"/>
                </a:solidFill>
              </a:rPr>
              <a:t/>
            </a:r>
            <a:br>
              <a:rPr lang="en-US" altLang="en-US" dirty="0" smtClean="0">
                <a:solidFill>
                  <a:schemeClr val="accent1"/>
                </a:solidFill>
              </a:rPr>
            </a:br>
            <a:r>
              <a:rPr lang="en-US" altLang="en-US" dirty="0" smtClean="0">
                <a:solidFill>
                  <a:schemeClr val="accent1"/>
                </a:solidFill>
              </a:rPr>
              <a:t>for </a:t>
            </a:r>
            <a:r>
              <a:rPr lang="en-US" altLang="en-US" dirty="0">
                <a:solidFill>
                  <a:schemeClr val="accent1"/>
                </a:solidFill>
              </a:rPr>
              <a:t>Apprentices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March 3, 2015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Office of Apprenticeship 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U.S. 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08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46"/>
            <a:ext cx="8134066" cy="77356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700" b="1" dirty="0"/>
              <a:t>Emerging growth in Registered Apprenticeship  across new and emerging growth industries</a:t>
            </a:r>
            <a:r>
              <a:rPr lang="en-US" altLang="en-US" sz="3200" b="1" dirty="0"/>
              <a:t>.</a:t>
            </a:r>
            <a:endParaRPr lang="en-US" sz="3200" b="1" u="sng" dirty="0"/>
          </a:p>
        </p:txBody>
      </p:sp>
      <p:pic>
        <p:nvPicPr>
          <p:cNvPr id="5" name="Picture 4" descr="logoredblueeps-bu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89" y="10496"/>
            <a:ext cx="801651" cy="12405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002" y="1642183"/>
            <a:ext cx="8823077" cy="3822071"/>
            <a:chOff x="161365" y="2126045"/>
            <a:chExt cx="8823077" cy="3822071"/>
          </a:xfrm>
        </p:grpSpPr>
        <p:pic>
          <p:nvPicPr>
            <p:cNvPr id="9" name="Picture 8" descr="Fact-2_image005_Edited_B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3"/>
            <a:stretch/>
          </p:blipFill>
          <p:spPr>
            <a:xfrm>
              <a:off x="593887" y="3954339"/>
              <a:ext cx="1313379" cy="1325704"/>
            </a:xfrm>
            <a:prstGeom prst="rect">
              <a:avLst/>
            </a:prstGeom>
          </p:spPr>
        </p:pic>
        <p:pic>
          <p:nvPicPr>
            <p:cNvPr id="10" name="Picture 9" descr="Fact-2_image005_Edited_B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88" r="14547"/>
            <a:stretch/>
          </p:blipFill>
          <p:spPr>
            <a:xfrm>
              <a:off x="5246401" y="2134208"/>
              <a:ext cx="1287917" cy="1325704"/>
            </a:xfrm>
            <a:prstGeom prst="rect">
              <a:avLst/>
            </a:prstGeom>
          </p:spPr>
        </p:pic>
        <p:pic>
          <p:nvPicPr>
            <p:cNvPr id="11" name="Picture 10" descr="Fact-2_image005_Edited_A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6" r="13631"/>
            <a:stretch/>
          </p:blipFill>
          <p:spPr>
            <a:xfrm>
              <a:off x="2227778" y="2126045"/>
              <a:ext cx="1290917" cy="1261349"/>
            </a:xfrm>
            <a:prstGeom prst="rect">
              <a:avLst/>
            </a:prstGeom>
          </p:spPr>
        </p:pic>
        <p:pic>
          <p:nvPicPr>
            <p:cNvPr id="12" name="Picture 11" descr="Fact-2_image005_Edited_B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9" r="72043"/>
            <a:stretch/>
          </p:blipFill>
          <p:spPr>
            <a:xfrm>
              <a:off x="7264201" y="3954338"/>
              <a:ext cx="1262057" cy="1325704"/>
            </a:xfrm>
            <a:prstGeom prst="rect">
              <a:avLst/>
            </a:prstGeom>
          </p:spPr>
        </p:pic>
        <p:pic>
          <p:nvPicPr>
            <p:cNvPr id="13" name="Picture 12" descr="Fact-2_image005_Edited_A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49" r="42426"/>
            <a:stretch/>
          </p:blipFill>
          <p:spPr>
            <a:xfrm>
              <a:off x="3767446" y="3986516"/>
              <a:ext cx="1331259" cy="126134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1365" y="5478154"/>
              <a:ext cx="2178424" cy="46166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TDL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1851" y="3427735"/>
              <a:ext cx="2178424" cy="46166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Healthcare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7130" y="3427735"/>
              <a:ext cx="2178424" cy="46166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43864" y="5486451"/>
              <a:ext cx="2178424" cy="46166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Manufacturing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6018" y="5482751"/>
              <a:ext cx="2178424" cy="46166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ICT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001"/>
            <a:ext cx="7467600" cy="7735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Registered Apprenticeship is a proven model that delivers results for workers and the nation.</a:t>
            </a:r>
            <a:endParaRPr lang="en-US" b="1" dirty="0"/>
          </a:p>
        </p:txBody>
      </p:sp>
      <p:pic>
        <p:nvPicPr>
          <p:cNvPr id="5" name="Picture 4" descr="logoredblueeps-bu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89" y="10496"/>
            <a:ext cx="801651" cy="1240577"/>
          </a:xfrm>
          <a:prstGeom prst="rect">
            <a:avLst/>
          </a:prstGeom>
        </p:spPr>
      </p:pic>
      <p:pic>
        <p:nvPicPr>
          <p:cNvPr id="2050" name="Picture 2" descr="C:\Users\yamamoto.todd\AppData\Local\Microsoft\Windows\Temporary Internet Files\Content.IE5\KDJ7S1XS\MP900431283[1]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 bwMode="auto">
          <a:xfrm>
            <a:off x="1" y="1457288"/>
            <a:ext cx="9144000" cy="50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74245" y="1761402"/>
            <a:ext cx="27295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OUTCOMES AND RESULTS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281684" y="3712191"/>
            <a:ext cx="3377530" cy="15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1128" y="6418294"/>
            <a:ext cx="779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200" b="1" dirty="0" smtClean="0"/>
              <a:t>*(Source</a:t>
            </a:r>
            <a:r>
              <a:rPr lang="en-US" sz="1200" b="1" dirty="0"/>
              <a:t>:  An Effectiveness Assessment and Cost-Benefit Analysis of </a:t>
            </a:r>
            <a:r>
              <a:rPr lang="en-US" sz="1200" b="1" dirty="0" smtClean="0"/>
              <a:t>Registered </a:t>
            </a:r>
          </a:p>
          <a:p>
            <a:pPr lvl="0" algn="r"/>
            <a:r>
              <a:rPr lang="en-US" sz="1200" b="1" dirty="0" smtClean="0"/>
              <a:t>Apprenticeship </a:t>
            </a:r>
            <a:r>
              <a:rPr lang="en-US" sz="1200" b="1" dirty="0"/>
              <a:t>in 10 States, </a:t>
            </a:r>
            <a:r>
              <a:rPr lang="en-US" sz="1200" b="1" dirty="0" err="1" smtClean="0"/>
              <a:t>Mathematica</a:t>
            </a:r>
            <a:r>
              <a:rPr lang="en-US" sz="1200" b="1" dirty="0" smtClean="0"/>
              <a:t> </a:t>
            </a:r>
            <a:r>
              <a:rPr lang="en-US" sz="1200" b="1" dirty="0"/>
              <a:t>Policy Research, 2012)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237" y="1659460"/>
            <a:ext cx="5406008" cy="4619851"/>
            <a:chOff x="68237" y="1659460"/>
            <a:chExt cx="5406008" cy="4619851"/>
          </a:xfrm>
        </p:grpSpPr>
        <p:sp>
          <p:nvSpPr>
            <p:cNvPr id="14" name="Rounded Rectangle 13"/>
            <p:cNvSpPr/>
            <p:nvPr/>
          </p:nvSpPr>
          <p:spPr>
            <a:xfrm>
              <a:off x="68237" y="1659460"/>
              <a:ext cx="5117912" cy="4619851"/>
            </a:xfrm>
            <a:prstGeom prst="roundRect">
              <a:avLst/>
            </a:prstGeom>
            <a:solidFill>
              <a:schemeClr val="accent1">
                <a:alpha val="7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237" y="1754996"/>
              <a:ext cx="54060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b="1" u="sng" dirty="0" smtClean="0">
                  <a:solidFill>
                    <a:schemeClr val="bg1"/>
                  </a:solidFill>
                </a:rPr>
                <a:t>Impressive Public Benefits</a:t>
              </a:r>
            </a:p>
            <a:p>
              <a:pPr marL="342900" lvl="0" indent="-342900">
                <a:buFont typeface="Wingdings" pitchFamily="2" charset="2"/>
                <a:buChar char="ü"/>
              </a:pPr>
              <a:r>
                <a:rPr lang="en-US" sz="2400" b="1" dirty="0" smtClean="0">
                  <a:solidFill>
                    <a:schemeClr val="bg1"/>
                  </a:solidFill>
                </a:rPr>
                <a:t>$28 </a:t>
              </a:r>
              <a:r>
                <a:rPr lang="en-US" sz="2400" b="1" dirty="0">
                  <a:solidFill>
                    <a:schemeClr val="bg1"/>
                  </a:solidFill>
                </a:rPr>
                <a:t>in benefits for every $1 invested by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Government*</a:t>
              </a:r>
            </a:p>
            <a:p>
              <a:pPr lvl="0"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u="sng" dirty="0">
                  <a:solidFill>
                    <a:schemeClr val="bg1"/>
                  </a:solidFill>
                </a:rPr>
                <a:t>Strong </a:t>
              </a:r>
              <a:r>
                <a:rPr lang="en-US" sz="2400" b="1" u="sng" dirty="0" smtClean="0">
                  <a:solidFill>
                    <a:schemeClr val="bg1"/>
                  </a:solidFill>
                </a:rPr>
                <a:t>Outcomes</a:t>
              </a:r>
            </a:p>
            <a:p>
              <a:pPr marL="342900" lvl="0" indent="-342900">
                <a:buFont typeface="Wingdings" pitchFamily="2" charset="2"/>
                <a:buChar char="ü"/>
              </a:pPr>
              <a:r>
                <a:rPr lang="en-US" sz="2400" b="1" dirty="0">
                  <a:solidFill>
                    <a:schemeClr val="bg1"/>
                  </a:solidFill>
                </a:rPr>
                <a:t>Completers earn approximately $50,000 per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year</a:t>
              </a:r>
            </a:p>
            <a:p>
              <a:pPr marL="342900" lvl="0" indent="-342900">
                <a:buFont typeface="Wingdings" pitchFamily="2" charset="2"/>
                <a:buChar char="ü"/>
              </a:pPr>
              <a:r>
                <a:rPr lang="en-US" sz="2400" b="1" dirty="0" smtClean="0">
                  <a:solidFill>
                    <a:schemeClr val="bg1"/>
                  </a:solidFill>
                </a:rPr>
                <a:t>87% of completers </a:t>
              </a:r>
              <a:r>
                <a:rPr lang="en-US" sz="2400" b="1" dirty="0">
                  <a:solidFill>
                    <a:schemeClr val="bg1"/>
                  </a:solidFill>
                </a:rPr>
                <a:t>e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mployed</a:t>
              </a:r>
            </a:p>
            <a:p>
              <a:pPr marL="342900" lvl="0" indent="-342900">
                <a:buFont typeface="Wingdings" pitchFamily="2" charset="2"/>
                <a:buChar char="ü"/>
              </a:pPr>
              <a:r>
                <a:rPr lang="en-US" sz="2400" b="1" dirty="0" smtClean="0">
                  <a:solidFill>
                    <a:schemeClr val="bg1"/>
                  </a:solidFill>
                </a:rPr>
                <a:t>Opportunities </a:t>
              </a:r>
              <a:r>
                <a:rPr lang="en-US" sz="2400" b="1" dirty="0">
                  <a:solidFill>
                    <a:schemeClr val="bg1"/>
                  </a:solidFill>
                </a:rPr>
                <a:t>to earn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college credit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marL="342900" lvl="0" indent="-342900">
                <a:buFont typeface="Wingdings" pitchFamily="2" charset="2"/>
                <a:buChar char="ü"/>
              </a:pPr>
              <a:r>
                <a:rPr lang="en-US" sz="2400" b="1" dirty="0" smtClean="0">
                  <a:solidFill>
                    <a:schemeClr val="bg1"/>
                  </a:solidFill>
                </a:rPr>
                <a:t>Over </a:t>
              </a:r>
              <a:r>
                <a:rPr lang="en-US" sz="2400" b="1" dirty="0">
                  <a:solidFill>
                    <a:schemeClr val="bg1"/>
                  </a:solidFill>
                </a:rPr>
                <a:t>$300,000 more than their peers in life-time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earnings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07155" y="2203676"/>
            <a:ext cx="4724402" cy="4120924"/>
          </a:xfrm>
          <a:prstGeom prst="rect">
            <a:avLst/>
          </a:prstGeom>
          <a:noFill/>
          <a:ln w="508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5712" y="567856"/>
            <a:ext cx="8387288" cy="990600"/>
            <a:chOff x="375712" y="567856"/>
            <a:chExt cx="8387288" cy="990600"/>
          </a:xfrm>
        </p:grpSpPr>
        <p:sp>
          <p:nvSpPr>
            <p:cNvPr id="12" name="Rectangle 11"/>
            <p:cNvSpPr/>
            <p:nvPr/>
          </p:nvSpPr>
          <p:spPr>
            <a:xfrm>
              <a:off x="375712" y="567856"/>
              <a:ext cx="8387287" cy="990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5713" y="720256"/>
              <a:ext cx="8387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Apprenticeship</a:t>
              </a:r>
              <a:r>
                <a:rPr lang="en-US" sz="36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USA</a:t>
              </a:r>
              <a:endPara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569356" y="1564580"/>
            <a:ext cx="0" cy="64522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5712" y="2667000"/>
            <a:ext cx="3662888" cy="3274644"/>
            <a:chOff x="375712" y="2667000"/>
            <a:chExt cx="3662888" cy="3274644"/>
          </a:xfrm>
        </p:grpSpPr>
        <p:sp>
          <p:nvSpPr>
            <p:cNvPr id="21" name="Rectangle 20"/>
            <p:cNvSpPr/>
            <p:nvPr/>
          </p:nvSpPr>
          <p:spPr>
            <a:xfrm>
              <a:off x="375713" y="2667000"/>
              <a:ext cx="3662887" cy="3274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3705761"/>
              <a:ext cx="3429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chemeClr val="bg1"/>
                  </a:solidFill>
                </a:rPr>
                <a:t>Organizations 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and leaders in advocating and supporting growth of  Registered Apprenticeship across the US.</a:t>
              </a:r>
              <a:endPara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5712" y="2667000"/>
              <a:ext cx="3662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LEADERS</a:t>
              </a:r>
              <a:endPara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33400" y="3581400"/>
              <a:ext cx="335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00113" y="2627293"/>
            <a:ext cx="3662887" cy="3314351"/>
            <a:chOff x="5100113" y="2627293"/>
            <a:chExt cx="3662887" cy="3314351"/>
          </a:xfrm>
        </p:grpSpPr>
        <p:sp>
          <p:nvSpPr>
            <p:cNvPr id="25" name="Rectangle 24"/>
            <p:cNvSpPr/>
            <p:nvPr/>
          </p:nvSpPr>
          <p:spPr>
            <a:xfrm>
              <a:off x="5100113" y="2667658"/>
              <a:ext cx="3662887" cy="32739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0113" y="2627293"/>
              <a:ext cx="3662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Sectors of Excellence in Apprenticeship</a:t>
              </a:r>
              <a:endPara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257800" y="3581400"/>
              <a:ext cx="335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217056" y="3694875"/>
              <a:ext cx="3429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chemeClr val="bg1"/>
                  </a:solidFill>
                </a:rPr>
                <a:t>Supporting Registered Apprenticeship growth in targeted sectors</a:t>
              </a:r>
              <a:r>
                <a:rPr lang="en-US" sz="2000" b="1" dirty="0">
                  <a:solidFill>
                    <a:schemeClr val="bg1"/>
                  </a:solidFill>
                </a:rPr>
                <a:t>. 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chemeClr val="bg1"/>
                  </a:solidFill>
                </a:rPr>
                <a:t>Build specific experience and expertise 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regionally but available nationally. </a:t>
              </a:r>
              <a:endPara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9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yamamoto.todd\AppData\Local\Microsoft\Windows\Temporary Internet Files\Content.IE5\SIJ0XL0H\MP9003414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2628" y="1262194"/>
            <a:ext cx="3221372" cy="56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4" y="152400"/>
            <a:ext cx="8811676" cy="773566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FF"/>
                </a:solidFill>
              </a:rPr>
              <a:t>Leaders of Excellence in Apprenticeship Development, Education and Research  - </a:t>
            </a:r>
            <a:r>
              <a:rPr lang="en-US" sz="27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724" y="1388377"/>
            <a:ext cx="7177919" cy="501207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Nationally, DOL will recruit Leading Companies and Intermediaries to serve as LEADERs. </a:t>
            </a:r>
          </a:p>
          <a:p>
            <a:pPr marL="473202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Apprenticeship and Engage Industry Leaders in Adopting Apprenticeship to Train workers particularly in new industries.</a:t>
            </a:r>
          </a:p>
          <a:p>
            <a:pPr marL="473202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Pilot Innovative new models and approaches: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Apprenticeship program designs;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Leaders in system alignment (workforce, education, and economic development systems)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 to support increasing opportunities for under-represented populations.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Education and Labor Collaboration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American Apprenticeship Grant Competition</a:t>
            </a:r>
          </a:p>
          <a:p>
            <a:endParaRPr lang="en-US" dirty="0" smtClean="0"/>
          </a:p>
          <a:p>
            <a:r>
              <a:rPr lang="en-US" dirty="0" smtClean="0"/>
              <a:t>Registered Apprenticeship – College Consortium (RACC</a:t>
            </a:r>
            <a:r>
              <a:rPr lang="en-US" dirty="0" smtClean="0"/>
              <a:t>)</a:t>
            </a:r>
          </a:p>
          <a:p>
            <a:pPr lvl="1"/>
            <a:r>
              <a:rPr lang="en-US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doleta.gov/oa/racc.cfm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Federal Resources Playbook for Registered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ln>
                  <a:noFill/>
                </a:ln>
                <a:effectLst/>
              </a:rPr>
              <a:t>Federal Student  Aid Overview</a:t>
            </a:r>
            <a:endParaRPr lang="en-US" sz="4400" b="0" dirty="0">
              <a:ln>
                <a:noFill/>
              </a:ln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252439"/>
            <a:ext cx="8001001" cy="75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9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Types of Federal Student Aid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Federal student aid</a:t>
            </a:r>
            <a:r>
              <a:rPr lang="en-US" dirty="0" smtClean="0"/>
              <a:t>” is financial assistance provided to postsecondary students under Title IV of the Higher Education Act of 1965. Federal student aid includes:</a:t>
            </a:r>
          </a:p>
          <a:p>
            <a:endParaRPr lang="en-US" dirty="0" smtClean="0"/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Pell Grants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Supplemental Educational Opportunity Grants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Direct Loans (Subsidized and Unsubsidized)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Perkins Loans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Work Study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Student Eligibility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student’s eligibility is based on his/her family’s financial resources (called the “estimated family contribution), as determined by the </a:t>
            </a:r>
            <a:r>
              <a:rPr lang="en-US" b="1" dirty="0" smtClean="0"/>
              <a:t>Free Application for Federal Student Aid</a:t>
            </a:r>
            <a:r>
              <a:rPr lang="en-US" dirty="0" smtClean="0"/>
              <a:t> (FAFSA)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Filling </a:t>
            </a:r>
            <a:r>
              <a:rPr lang="en-US" dirty="0"/>
              <a:t>out the FAFSA is the first step to                  becoming eligible for </a:t>
            </a:r>
            <a:r>
              <a:rPr lang="en-US" dirty="0" smtClean="0"/>
              <a:t>aid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student completes the FAFSA, </a:t>
            </a:r>
            <a:r>
              <a:rPr lang="en-US" dirty="0" smtClean="0"/>
              <a:t>his/her postsecondary </a:t>
            </a:r>
            <a:r>
              <a:rPr lang="en-US" dirty="0"/>
              <a:t>institution must determine </a:t>
            </a:r>
            <a:r>
              <a:rPr lang="en-US" dirty="0" smtClean="0"/>
              <a:t>the amount of aid for which the </a:t>
            </a:r>
            <a:r>
              <a:rPr lang="en-US" dirty="0"/>
              <a:t>student is </a:t>
            </a:r>
            <a:r>
              <a:rPr lang="en-US" dirty="0" smtClean="0"/>
              <a:t>eligible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Financial Need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most important factor in the calculation of a student’s aid is “financial need,” which is determined using the following calculation: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</a:t>
            </a:r>
            <a:r>
              <a:rPr lang="en-US" dirty="0" smtClean="0"/>
              <a:t>* </a:t>
            </a:r>
            <a:r>
              <a:rPr lang="en-US" sz="1800" dirty="0" smtClean="0"/>
              <a:t>“Estimated Financial Assistance” refers to Federal student aid, as </a:t>
            </a:r>
            <a:r>
              <a:rPr lang="en-US" sz="1800" dirty="0"/>
              <a:t>well </a:t>
            </a:r>
            <a:r>
              <a:rPr lang="en-US" sz="1800" dirty="0" smtClean="0"/>
              <a:t>	as </a:t>
            </a:r>
            <a:r>
              <a:rPr lang="en-US" sz="1800" dirty="0"/>
              <a:t>grants, </a:t>
            </a:r>
            <a:r>
              <a:rPr lang="en-US" sz="1800" dirty="0" smtClean="0"/>
              <a:t>scholarships</a:t>
            </a:r>
            <a:r>
              <a:rPr lang="en-US" sz="1800" dirty="0"/>
              <a:t>, loans, and </a:t>
            </a:r>
            <a:r>
              <a:rPr lang="en-US" sz="1800" dirty="0" smtClean="0"/>
              <a:t>need-based employment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8275506"/>
              </p:ext>
            </p:extLst>
          </p:nvPr>
        </p:nvGraphicFramePr>
        <p:xfrm>
          <a:off x="838200" y="3352800"/>
          <a:ext cx="7696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7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n>
                  <a:noFill/>
                </a:ln>
                <a:effectLst/>
              </a:rPr>
              <a:t>Apprenticeships as Part of </a:t>
            </a:r>
            <a:br>
              <a:rPr lang="en-US" sz="3200" dirty="0" smtClean="0">
                <a:ln>
                  <a:noFill/>
                </a:ln>
                <a:effectLst/>
              </a:rPr>
            </a:br>
            <a:r>
              <a:rPr lang="en-US" sz="3200" dirty="0" smtClean="0">
                <a:ln>
                  <a:noFill/>
                </a:ln>
                <a:effectLst/>
              </a:rPr>
              <a:t>Eligible Programs</a:t>
            </a:r>
            <a:endParaRPr lang="en-US" sz="3200" dirty="0">
              <a:ln>
                <a:noFill/>
              </a:ln>
              <a:effectLst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771927" cy="296685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077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are you?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Apprenticeships as Part of </a:t>
            </a:r>
            <a:br>
              <a:rPr lang="en-US" dirty="0" smtClean="0">
                <a:ln>
                  <a:noFill/>
                </a:ln>
                <a:effectLst/>
              </a:rPr>
            </a:br>
            <a:r>
              <a:rPr lang="en-US" dirty="0" smtClean="0">
                <a:ln>
                  <a:noFill/>
                </a:ln>
                <a:effectLst/>
              </a:rPr>
              <a:t>Eligible Programs</a:t>
            </a:r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apprenticeship training or employment is part of an eligible postsecondary program, eligible enrolled students may </a:t>
            </a:r>
            <a:r>
              <a:rPr lang="en-US" dirty="0"/>
              <a:t>receive Federal student aid for the entire program, including for the apprenticeship </a:t>
            </a:r>
            <a:r>
              <a:rPr lang="en-US" dirty="0" smtClean="0"/>
              <a:t>portion</a:t>
            </a:r>
          </a:p>
          <a:p>
            <a:endParaRPr lang="en-US" dirty="0" smtClean="0"/>
          </a:p>
          <a:p>
            <a:r>
              <a:rPr lang="en-US" dirty="0" smtClean="0"/>
              <a:t>For students to receive Federal student aid, the educational program that incorporates the apprenticeship portion must also be eligible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Requirements for Eligible Programs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2611365"/>
              </p:ext>
            </p:extLst>
          </p:nvPr>
        </p:nvGraphicFramePr>
        <p:xfrm>
          <a:off x="1524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n>
                  <a:noFill/>
                </a:ln>
                <a:effectLst/>
              </a:rPr>
              <a:t>Limitations on Apprenticeship </a:t>
            </a:r>
            <a:br>
              <a:rPr lang="en-US" sz="3600" dirty="0" smtClean="0">
                <a:ln>
                  <a:noFill/>
                </a:ln>
                <a:effectLst/>
              </a:rPr>
            </a:br>
            <a:r>
              <a:rPr lang="en-US" sz="3600" dirty="0" smtClean="0">
                <a:ln>
                  <a:noFill/>
                </a:ln>
                <a:effectLst/>
              </a:rPr>
              <a:t>Portion of Program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Except as may be required by the institution's accrediting agency or state, there are no limits on </a:t>
            </a:r>
            <a:r>
              <a:rPr lang="en-US" dirty="0" smtClean="0"/>
              <a:t>the apprenticeship portion of the program, </a:t>
            </a:r>
            <a:r>
              <a:rPr lang="en-US" dirty="0"/>
              <a:t>as long as the training is provided by the </a:t>
            </a:r>
            <a:r>
              <a:rPr lang="en-US" dirty="0" smtClean="0"/>
              <a:t>institution</a:t>
            </a:r>
          </a:p>
          <a:p>
            <a:endParaRPr lang="en-US" dirty="0"/>
          </a:p>
          <a:p>
            <a:r>
              <a:rPr lang="en-US" dirty="0"/>
              <a:t>If an entity other than the institution provides the </a:t>
            </a:r>
            <a:r>
              <a:rPr lang="en-US" dirty="0" smtClean="0"/>
              <a:t>apprenticeship portion, </a:t>
            </a:r>
            <a:r>
              <a:rPr lang="en-US" dirty="0"/>
              <a:t>that component must </a:t>
            </a:r>
            <a:r>
              <a:rPr lang="en-US" dirty="0" smtClean="0"/>
              <a:t>be: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dirty="0" smtClean="0"/>
              <a:t>25 </a:t>
            </a:r>
            <a:r>
              <a:rPr lang="en-US" dirty="0"/>
              <a:t>percent of the program or </a:t>
            </a:r>
            <a:r>
              <a:rPr lang="en-US" dirty="0" smtClean="0"/>
              <a:t>less; or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specific permission </a:t>
            </a:r>
            <a:r>
              <a:rPr lang="en-US" dirty="0" smtClean="0"/>
              <a:t>from </a:t>
            </a:r>
            <a:r>
              <a:rPr lang="en-US" dirty="0"/>
              <a:t>the institution's accrediting </a:t>
            </a:r>
            <a:r>
              <a:rPr lang="en-US" dirty="0" smtClean="0"/>
              <a:t>agency</a:t>
            </a:r>
            <a:r>
              <a:rPr lang="en-US" dirty="0"/>
              <a:t>, over 25 percent but less than </a:t>
            </a:r>
            <a:r>
              <a:rPr lang="en-US" dirty="0" smtClean="0"/>
              <a:t>50 percent </a:t>
            </a:r>
            <a:r>
              <a:rPr lang="en-US" dirty="0"/>
              <a:t>of </a:t>
            </a:r>
            <a:r>
              <a:rPr lang="en-US" dirty="0" smtClean="0"/>
              <a:t>the program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noFill/>
                </a:ln>
                <a:effectLst/>
              </a:rPr>
              <a:t>Federal Work Study </a:t>
            </a:r>
            <a:br>
              <a:rPr lang="en-US" sz="3600" dirty="0" smtClean="0">
                <a:ln>
                  <a:noFill/>
                </a:ln>
                <a:effectLst/>
              </a:rPr>
            </a:br>
            <a:r>
              <a:rPr lang="en-US" sz="3600" dirty="0" smtClean="0">
                <a:ln>
                  <a:noFill/>
                </a:ln>
                <a:effectLst/>
              </a:rPr>
              <a:t>for Apprenticeship Wages</a:t>
            </a:r>
            <a:endParaRPr lang="en-US" sz="3600" dirty="0">
              <a:ln>
                <a:noFill/>
              </a:ln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343400" cy="279218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Federal Work Study Program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Federal Work Study (FWS) program </a:t>
            </a:r>
            <a:r>
              <a:rPr lang="en-US" dirty="0"/>
              <a:t>provides </a:t>
            </a:r>
            <a:r>
              <a:rPr lang="en-US" dirty="0" smtClean="0"/>
              <a:t>support for postsecondary students’ employment to </a:t>
            </a:r>
            <a:r>
              <a:rPr lang="en-US" dirty="0"/>
              <a:t>help </a:t>
            </a:r>
            <a:r>
              <a:rPr lang="en-US" dirty="0" smtClean="0"/>
              <a:t>them meet the </a:t>
            </a:r>
            <a:r>
              <a:rPr lang="en-US" dirty="0"/>
              <a:t>costs of postsecondary </a:t>
            </a:r>
            <a:r>
              <a:rPr lang="en-US" dirty="0" smtClean="0"/>
              <a:t>education</a:t>
            </a:r>
          </a:p>
          <a:p>
            <a:endParaRPr lang="en-US" sz="2800" dirty="0" smtClean="0"/>
          </a:p>
          <a:p>
            <a:r>
              <a:rPr lang="en-US" dirty="0" smtClean="0"/>
              <a:t>In order for a student to receive wages under the FWS program, the student must have financial need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FWS Allocations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year, a participating institution applies for funding and receives a FWS allocation from the Federal government</a:t>
            </a:r>
          </a:p>
          <a:p>
            <a:endParaRPr lang="en-US" dirty="0" smtClean="0"/>
          </a:p>
          <a:p>
            <a:r>
              <a:rPr lang="en-US" dirty="0"/>
              <a:t>Using a statutory formula, the </a:t>
            </a:r>
            <a:r>
              <a:rPr lang="en-US" dirty="0" smtClean="0"/>
              <a:t>Department of Education </a:t>
            </a:r>
            <a:r>
              <a:rPr lang="en-US" dirty="0"/>
              <a:t>allocates funds based on the institution’s previous funding level and the aggregate need of eligible students in attendance in the prior </a:t>
            </a:r>
            <a:r>
              <a:rPr lang="en-US" dirty="0" smtClean="0"/>
              <a:t>year</a:t>
            </a:r>
          </a:p>
          <a:p>
            <a:endParaRPr lang="en-US" dirty="0" smtClean="0"/>
          </a:p>
          <a:p>
            <a:r>
              <a:rPr lang="en-US" dirty="0" smtClean="0"/>
              <a:t>The institution must distribute its FWS allocation fairly among all eligible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 the FWS program, a student may be employed at:</a:t>
            </a:r>
          </a:p>
          <a:p>
            <a:pPr marL="742950" lvl="2" indent="-285750">
              <a:spcBef>
                <a:spcPct val="600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700" dirty="0" smtClean="0"/>
              <a:t>The institution at which the student is enrolled;</a:t>
            </a:r>
          </a:p>
          <a:p>
            <a:pPr marL="742950" lvl="2" indent="-285750">
              <a:spcBef>
                <a:spcPct val="600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700" dirty="0" smtClean="0"/>
              <a:t>A </a:t>
            </a:r>
            <a:r>
              <a:rPr lang="en-US" sz="2700" dirty="0"/>
              <a:t>Federal, State, or local public </a:t>
            </a:r>
            <a:r>
              <a:rPr lang="en-US" sz="2700" dirty="0" smtClean="0"/>
              <a:t>agency or a private </a:t>
            </a:r>
            <a:r>
              <a:rPr lang="en-US" sz="2700" dirty="0"/>
              <a:t>nonprofit organization; </a:t>
            </a:r>
            <a:r>
              <a:rPr lang="en-US" sz="2700" dirty="0" smtClean="0"/>
              <a:t>or</a:t>
            </a:r>
          </a:p>
          <a:p>
            <a:pPr marL="742950" lvl="2" indent="-285750">
              <a:spcBef>
                <a:spcPct val="600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700" dirty="0"/>
              <a:t>A private for-profit </a:t>
            </a:r>
            <a:r>
              <a:rPr lang="en-US" sz="2700" dirty="0" smtClean="0"/>
              <a:t>organization</a:t>
            </a:r>
            <a:endParaRPr lang="en-US" sz="2700" dirty="0"/>
          </a:p>
          <a:p>
            <a:endParaRPr lang="en-US" dirty="0" smtClean="0"/>
          </a:p>
          <a:p>
            <a:r>
              <a:rPr lang="en-US" dirty="0" smtClean="0"/>
              <a:t>In all cases, the participating institution must sign an agreement with the    employer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bg1"/>
                </a:solidFill>
              </a:rPr>
              <a:t>Types of FWS Employers</a:t>
            </a:r>
            <a:endParaRPr 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bg1"/>
                </a:solidFill>
              </a:rPr>
              <a:t>Requirements for FWS Employers</a:t>
            </a:r>
            <a:endParaRPr lang="en-US" sz="3600" kern="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1348192"/>
              </p:ext>
            </p:extLst>
          </p:nvPr>
        </p:nvGraphicFramePr>
        <p:xfrm>
          <a:off x="1295400" y="1524000"/>
          <a:ext cx="609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effectLst/>
              </a:rPr>
              <a:t>FWS Matching Requirements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Generally, FWS wages require an institutional “match.”  The required amount of the match depends on the type of employer:</a:t>
            </a:r>
          </a:p>
          <a:p>
            <a:pPr marL="742950" lvl="2" indent="-285750">
              <a:spcBef>
                <a:spcPct val="600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Employment at the institution, a government agency, or a nonprofit organization: employer must match at least 25% of wages</a:t>
            </a:r>
            <a:endParaRPr lang="en-US" sz="2400" dirty="0"/>
          </a:p>
          <a:p>
            <a:pPr marL="742950" lvl="2" indent="-285750">
              <a:spcBef>
                <a:spcPct val="60000"/>
              </a:spcBef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Employment at a </a:t>
            </a:r>
            <a:r>
              <a:rPr lang="en-US" sz="2400" dirty="0"/>
              <a:t>private for-profit </a:t>
            </a:r>
            <a:r>
              <a:rPr lang="en-US" sz="2400" dirty="0" smtClean="0"/>
              <a:t>organization: employer must match at least 50% of wages</a:t>
            </a:r>
          </a:p>
          <a:p>
            <a:r>
              <a:rPr lang="en-US" dirty="0" smtClean="0"/>
              <a:t>In limited circumstances, there are reduced matching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effectLst/>
              </a:rPr>
              <a:t>FWS Matching Requirements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An institution may only use up to 25% of its total FWS Federal allocation to pay FWS wages for students employed by private for-profit </a:t>
            </a:r>
            <a:r>
              <a:rPr lang="en-US" sz="2800" dirty="0" smtClean="0"/>
              <a:t>organizations</a:t>
            </a:r>
            <a:endParaRPr lang="en-US" sz="2800" dirty="0"/>
          </a:p>
          <a:p>
            <a:r>
              <a:rPr lang="en-US" sz="2800" dirty="0" smtClean="0"/>
              <a:t>NOTE: The institution or the outside employer may choose to provide more </a:t>
            </a:r>
            <a:r>
              <a:rPr lang="en-US" sz="2800" dirty="0"/>
              <a:t>than the minimum </a:t>
            </a:r>
            <a:r>
              <a:rPr lang="en-US" sz="2800" dirty="0" smtClean="0"/>
              <a:t>required nonfederal share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0457790"/>
              </p:ext>
            </p:extLst>
          </p:nvPr>
        </p:nvGraphicFramePr>
        <p:xfrm>
          <a:off x="2057400" y="4876800"/>
          <a:ext cx="48006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4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Here’s what you can expect                                               to get out of today’s webinar!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897" y="1828800"/>
            <a:ext cx="7866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1800"/>
              </a:spcAft>
            </a:pP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 about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tools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step-by-step actions to help apprentices pay for tuition. </a:t>
            </a:r>
          </a:p>
          <a:p>
            <a:pPr marL="400050" indent="-400050">
              <a:spcAft>
                <a:spcPts val="1800"/>
              </a:spcAft>
            </a:pP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 how and where you can get assistance to start providing work-study for apprentices. </a:t>
            </a:r>
          </a:p>
          <a:p>
            <a:pPr marL="400050" indent="-400050">
              <a:spcAft>
                <a:spcPts val="30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effectLst/>
              </a:rPr>
              <a:t>FWS and Financial Need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most cases, a student’s annual income influences the calculation of the student’s estimated family contribution in the following year.  Greater income could lead to less aid eligibility</a:t>
            </a:r>
          </a:p>
          <a:p>
            <a:endParaRPr lang="en-US" sz="2800" dirty="0" smtClean="0"/>
          </a:p>
          <a:p>
            <a:r>
              <a:rPr lang="en-US" dirty="0" smtClean="0"/>
              <a:t>However, </a:t>
            </a:r>
            <a:r>
              <a:rPr lang="en-US" dirty="0"/>
              <a:t>wages </a:t>
            </a:r>
            <a:r>
              <a:rPr lang="en-US" dirty="0" smtClean="0"/>
              <a:t>paid under the FWS program are </a:t>
            </a:r>
            <a:r>
              <a:rPr lang="en-US" dirty="0"/>
              <a:t>not used in determining the student’s eligibility for Federal student aid in the following </a:t>
            </a:r>
            <a:r>
              <a:rPr lang="en-US" dirty="0" smtClean="0"/>
              <a:t>year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noFill/>
                </a:ln>
                <a:effectLst/>
              </a:rPr>
              <a:t>Job Location and </a:t>
            </a:r>
            <a:br>
              <a:rPr lang="en-US" sz="3600" dirty="0" smtClean="0">
                <a:ln>
                  <a:noFill/>
                </a:ln>
                <a:effectLst/>
              </a:rPr>
            </a:br>
            <a:r>
              <a:rPr lang="en-US" sz="3600" dirty="0" smtClean="0">
                <a:ln>
                  <a:noFill/>
                </a:ln>
                <a:effectLst/>
              </a:rPr>
              <a:t>Development Program</a:t>
            </a:r>
            <a:endParaRPr lang="en-US" sz="3600" dirty="0">
              <a:ln>
                <a:noFill/>
              </a:ln>
              <a:effectLst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600676" cy="360067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noFill/>
                </a:ln>
                <a:effectLst/>
              </a:rPr>
              <a:t>Job Location and </a:t>
            </a:r>
            <a:br>
              <a:rPr lang="en-US" sz="3600" dirty="0" smtClean="0">
                <a:ln>
                  <a:noFill/>
                </a:ln>
                <a:effectLst/>
              </a:rPr>
            </a:br>
            <a:r>
              <a:rPr lang="en-US" sz="3600" dirty="0" smtClean="0">
                <a:ln>
                  <a:noFill/>
                </a:ln>
                <a:effectLst/>
              </a:rPr>
              <a:t>Development Program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Under the </a:t>
            </a:r>
            <a:r>
              <a:rPr lang="en-US" dirty="0" smtClean="0"/>
              <a:t>Job </a:t>
            </a:r>
            <a:r>
              <a:rPr lang="en-US" dirty="0"/>
              <a:t>Location and Development (JLD) Program, an institution </a:t>
            </a:r>
            <a:r>
              <a:rPr lang="en-US" dirty="0" smtClean="0"/>
              <a:t>may use </a:t>
            </a:r>
            <a:r>
              <a:rPr lang="en-US" dirty="0"/>
              <a:t>a portion of </a:t>
            </a:r>
            <a:r>
              <a:rPr lang="en-US" dirty="0" smtClean="0"/>
              <a:t>its FWS allocation to </a:t>
            </a:r>
            <a:r>
              <a:rPr lang="en-US" dirty="0"/>
              <a:t>establish or expand a program that locates and develops off-campus job opportunities for its enrolled </a:t>
            </a:r>
            <a:r>
              <a:rPr lang="en-US" dirty="0" smtClean="0"/>
              <a:t>students</a:t>
            </a:r>
            <a:endParaRPr lang="en-US" sz="2400" dirty="0"/>
          </a:p>
          <a:p>
            <a:pPr>
              <a:buSzPct val="70000"/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r>
              <a:rPr lang="en-US" dirty="0"/>
              <a:t>This may include identifying or helping employers develop jobs that are part of apprenticeship </a:t>
            </a:r>
            <a:r>
              <a:rPr lang="en-US" dirty="0" smtClean="0"/>
              <a:t>programs, </a:t>
            </a:r>
            <a:r>
              <a:rPr lang="en-US" i="1" dirty="0"/>
              <a:t>regardless of whether the students are recipients of Federal student </a:t>
            </a:r>
            <a:r>
              <a:rPr lang="en-US" i="1" dirty="0" smtClean="0"/>
              <a:t>aid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effectLst/>
              </a:rPr>
              <a:t>Use of JLD Funds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An institution may use up to </a:t>
            </a:r>
            <a:r>
              <a:rPr lang="en-US" dirty="0" smtClean="0"/>
              <a:t>10% of </a:t>
            </a:r>
            <a:r>
              <a:rPr lang="en-US" dirty="0"/>
              <a:t>its FWS allocation, but no more than $75,000, to support its JLD </a:t>
            </a:r>
            <a:r>
              <a:rPr lang="en-US" dirty="0" smtClean="0"/>
              <a:t>program</a:t>
            </a: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dirty="0"/>
              <a:t>The institution </a:t>
            </a:r>
            <a:r>
              <a:rPr lang="en-US" dirty="0" smtClean="0"/>
              <a:t>must use FWS </a:t>
            </a:r>
            <a:r>
              <a:rPr lang="en-US" dirty="0"/>
              <a:t>funds to pay up to </a:t>
            </a:r>
            <a:r>
              <a:rPr lang="en-US" dirty="0" smtClean="0"/>
              <a:t>80% of </a:t>
            </a:r>
            <a:r>
              <a:rPr lang="en-US" dirty="0"/>
              <a:t>the allowable costs for the JLD </a:t>
            </a:r>
            <a:r>
              <a:rPr lang="en-US" dirty="0" smtClean="0"/>
              <a:t>program</a:t>
            </a:r>
            <a:r>
              <a:rPr lang="en-US" dirty="0"/>
              <a:t>. The remaining </a:t>
            </a:r>
            <a:r>
              <a:rPr lang="en-US" dirty="0" smtClean="0"/>
              <a:t>20% </a:t>
            </a:r>
            <a:r>
              <a:rPr lang="en-US" dirty="0"/>
              <a:t>is provided by the institution either in cash or in </a:t>
            </a:r>
            <a:r>
              <a:rPr lang="en-US" dirty="0" smtClean="0"/>
              <a:t>services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dirty="0"/>
              <a:t>The institution is expected to generate jobs </a:t>
            </a:r>
            <a:r>
              <a:rPr lang="en-US" dirty="0" smtClean="0"/>
              <a:t>that </a:t>
            </a:r>
            <a:r>
              <a:rPr lang="en-US" dirty="0"/>
              <a:t>result in student earnings that exceed </a:t>
            </a:r>
            <a:r>
              <a:rPr lang="en-US" dirty="0" smtClean="0"/>
              <a:t>the </a:t>
            </a:r>
            <a:r>
              <a:rPr lang="en-US" dirty="0"/>
              <a:t>total amount of spent under </a:t>
            </a:r>
            <a:r>
              <a:rPr lang="en-US" dirty="0" smtClean="0"/>
              <a:t>JLD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n>
                  <a:noFill/>
                </a:ln>
                <a:effectLst/>
              </a:rPr>
              <a:t>JLD Agreements Among </a:t>
            </a:r>
            <a:br>
              <a:rPr lang="en-US" sz="3600" dirty="0" smtClean="0">
                <a:ln>
                  <a:noFill/>
                </a:ln>
                <a:effectLst/>
              </a:rPr>
            </a:br>
            <a:r>
              <a:rPr lang="en-US" sz="3600" dirty="0" smtClean="0">
                <a:ln>
                  <a:noFill/>
                </a:ln>
                <a:effectLst/>
              </a:rPr>
              <a:t>Multiple Institutions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institutions may enter into written agreements to establish, fund, and operate a JLD </a:t>
            </a:r>
            <a:r>
              <a:rPr lang="en-US" dirty="0" smtClean="0"/>
              <a:t>program </a:t>
            </a:r>
            <a:r>
              <a:rPr lang="en-US" dirty="0"/>
              <a:t>for students enrolled at those </a:t>
            </a:r>
            <a:r>
              <a:rPr lang="en-US" dirty="0" smtClean="0"/>
              <a:t>institutions </a:t>
            </a:r>
          </a:p>
          <a:p>
            <a:endParaRPr lang="en-US" dirty="0"/>
          </a:p>
          <a:p>
            <a:r>
              <a:rPr lang="en-US" dirty="0" smtClean="0"/>
              <a:t>Such </a:t>
            </a:r>
            <a:r>
              <a:rPr lang="en-US" dirty="0"/>
              <a:t>agreements would allow those institutions to combine available JLD funds and </a:t>
            </a:r>
            <a:r>
              <a:rPr lang="en-US" dirty="0" smtClean="0"/>
              <a:t>resources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432" r="-581" b="-432"/>
          <a:stretch/>
        </p:blipFill>
        <p:spPr>
          <a:xfrm>
            <a:off x="61382" y="3047113"/>
            <a:ext cx="1930400" cy="181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3" t="17313" r="9113" b="5434"/>
          <a:stretch/>
        </p:blipFill>
        <p:spPr>
          <a:xfrm>
            <a:off x="56665" y="4946842"/>
            <a:ext cx="356735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4264" y="3318868"/>
            <a:ext cx="1930400" cy="1538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4264" y="-72199"/>
            <a:ext cx="1920240" cy="334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64" y="-82359"/>
            <a:ext cx="2576232" cy="3047113"/>
          </a:xfrm>
          <a:prstGeom prst="rect">
            <a:avLst/>
          </a:prstGeom>
        </p:spPr>
      </p:pic>
      <p:pic>
        <p:nvPicPr>
          <p:cNvPr id="10" name="Picture 2" descr="C:\Users\mitchellharp\Pictures\TTC1 College Cen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0" y="-82358"/>
            <a:ext cx="2414954" cy="30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61"/>
          <a:stretch/>
        </p:blipFill>
        <p:spPr bwMode="auto">
          <a:xfrm>
            <a:off x="5492171" y="4946842"/>
            <a:ext cx="3637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" y="-82358"/>
            <a:ext cx="1946030" cy="3047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5"/>
          <a:stretch/>
        </p:blipFill>
        <p:spPr>
          <a:xfrm>
            <a:off x="3628737" y="4946842"/>
            <a:ext cx="1801540" cy="1828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62500" y="3343603"/>
            <a:ext cx="5152465" cy="1312213"/>
            <a:chOff x="2109085" y="4070864"/>
            <a:chExt cx="5152465" cy="1312213"/>
          </a:xfrm>
        </p:grpSpPr>
        <p:sp>
          <p:nvSpPr>
            <p:cNvPr id="15" name="Rectangle 14"/>
            <p:cNvSpPr/>
            <p:nvPr/>
          </p:nvSpPr>
          <p:spPr>
            <a:xfrm>
              <a:off x="2109085" y="4070864"/>
              <a:ext cx="5152465" cy="1312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383" y="4236601"/>
              <a:ext cx="4919523" cy="980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2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35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South Carolina Technical College System</a:t>
            </a:r>
            <a:endParaRPr lang="en-US" dirty="0">
              <a:ln>
                <a:noFill/>
              </a:ln>
              <a:effectLst/>
            </a:endParaRPr>
          </a:p>
        </p:txBody>
      </p:sp>
      <p:pic>
        <p:nvPicPr>
          <p:cNvPr id="4" name="Picture 3" descr="readySC_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8135" y="2355786"/>
            <a:ext cx="3671072" cy="364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ight Arrow 2"/>
          <p:cNvSpPr/>
          <p:nvPr/>
        </p:nvSpPr>
        <p:spPr>
          <a:xfrm rot="8682716">
            <a:off x="7736617" y="1915432"/>
            <a:ext cx="1205181" cy="603982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1622811"/>
            <a:ext cx="42169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32766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Estab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lished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2007 to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assist and educate local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companies on how they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can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partner with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Trident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Technical College and  develop  their own  United States Department of Labor Registered Apprenticeship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program.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3443" y="1360741"/>
            <a:ext cx="2895600" cy="1139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680735" y="2468880"/>
            <a:ext cx="6012873" cy="74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Apprenticeship Office 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TTC 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9643" y="1554480"/>
            <a:ext cx="274320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8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n>
                  <a:noFill/>
                </a:ln>
                <a:effectLst/>
              </a:rPr>
              <a:t>How Does TTC Assist? </a:t>
            </a:r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4267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Educate companies on how to start their own apprenticeship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Introduce them to partners who can assist registering their program with U.S. Department of Labor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Serve as One point-of-contact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Register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employees for classes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4400" y="1524000"/>
            <a:ext cx="4191000" cy="4169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A0EC0"/>
                </a:solidFill>
              </a:rPr>
              <a:t>5.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000" b="1" dirty="0" smtClean="0">
                <a:solidFill>
                  <a:srgbClr val="0A0EC0"/>
                </a:solidFill>
              </a:rPr>
              <a:t>Explain how </a:t>
            </a:r>
            <a:r>
              <a:rPr lang="en-US" sz="2000" b="1" dirty="0">
                <a:solidFill>
                  <a:srgbClr val="0A0EC0"/>
                </a:solidFill>
              </a:rPr>
              <a:t>to reduce tuition </a:t>
            </a:r>
            <a:r>
              <a:rPr lang="en-US" sz="2000" b="1" dirty="0" smtClean="0">
                <a:solidFill>
                  <a:srgbClr val="0A0EC0"/>
                </a:solidFill>
              </a:rPr>
              <a:t/>
            </a:r>
            <a:br>
              <a:rPr lang="en-US" sz="2000" b="1" dirty="0" smtClean="0">
                <a:solidFill>
                  <a:srgbClr val="0A0EC0"/>
                </a:solidFill>
              </a:rPr>
            </a:br>
            <a:r>
              <a:rPr lang="en-US" sz="2000" b="1" dirty="0" smtClean="0">
                <a:solidFill>
                  <a:srgbClr val="0A0EC0"/>
                </a:solidFill>
              </a:rPr>
              <a:t>      costs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A0EC0"/>
                </a:solidFill>
              </a:rPr>
              <a:t>Pell Grants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A0EC0"/>
                </a:solidFill>
              </a:rPr>
              <a:t>State Lottery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A0EC0"/>
                </a:solidFill>
              </a:rPr>
              <a:t>Tax Credits</a:t>
            </a:r>
            <a:r>
              <a:rPr lang="en-US" sz="2000" b="1" dirty="0">
                <a:solidFill>
                  <a:srgbClr val="0A0EC0"/>
                </a:solidFill>
              </a:rPr>
              <a:t> </a:t>
            </a:r>
          </a:p>
          <a:p>
            <a:pPr marL="514350" indent="-457200">
              <a:buFont typeface="+mj-lt"/>
              <a:buAutoNum type="arabicPeriod" startAt="6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Communication on employees progress (attendance/grades)</a:t>
            </a:r>
          </a:p>
          <a:p>
            <a:pPr marL="514350" indent="-457200">
              <a:buFont typeface="+mj-lt"/>
              <a:buAutoNum type="arabicPeriod" startAt="6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Customize programs to meet company’s needs.  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8462" lvl="1" indent="0">
              <a:buNone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noFill/>
                </a:ln>
                <a:effectLst/>
              </a:rPr>
              <a:t>Financial Aid Assistance 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Sit down with company apprentices and explain documentation required to fill out FAFSA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Social Security Number </a:t>
            </a: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Alien Registration Number (if you are not a U.S. citizen) </a:t>
            </a: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Most recent federal income tax returns, W-2s, and other records of money earned. </a:t>
            </a: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Bank statements and records of investments (if applicable) </a:t>
            </a: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Records of untaxed income (if applicable) </a:t>
            </a:r>
          </a:p>
          <a:p>
            <a:pPr lvl="1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 Federal Student Aid PIN to sign electronically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Connect apprentice with a financial aid representative  to assist or inform them they can complete online by themselves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57120"/>
            <a:ext cx="9144000" cy="2672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Polling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92693" y="6416674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15297710"/>
              </p:ext>
            </p:extLst>
          </p:nvPr>
        </p:nvGraphicFramePr>
        <p:xfrm>
          <a:off x="228600" y="13716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1100" y="2514600"/>
            <a:ext cx="678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Business/Industry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State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Board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Local Workforce Board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Job Center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Registered Apprenticeship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(please enter in the chat)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noFill/>
                </a:ln>
                <a:effectLst/>
              </a:rPr>
              <a:t>Third Party Billing 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All third party billing  is completed  after the first drop/add period of the semester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Finance generates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one consolidated bill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after all financial aid has been applied which includes: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Bookstore charges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Tuition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Other fees/charges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600" y="3401226"/>
            <a:ext cx="1930400" cy="1538392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61"/>
          <a:stretch/>
        </p:blipFill>
        <p:spPr bwMode="auto">
          <a:xfrm>
            <a:off x="5506224" y="5029200"/>
            <a:ext cx="3637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600" y="10159"/>
            <a:ext cx="1920240" cy="33432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08246" y="3618977"/>
            <a:ext cx="5152465" cy="1312213"/>
            <a:chOff x="1992615" y="4072269"/>
            <a:chExt cx="5152465" cy="1312213"/>
          </a:xfrm>
        </p:grpSpPr>
        <p:sp>
          <p:nvSpPr>
            <p:cNvPr id="20" name="Rectangle 19"/>
            <p:cNvSpPr/>
            <p:nvPr/>
          </p:nvSpPr>
          <p:spPr>
            <a:xfrm>
              <a:off x="1992615" y="4072269"/>
              <a:ext cx="5152465" cy="1312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03" y="4236601"/>
              <a:ext cx="4919523" cy="98074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3" t="17313" r="9113" b="5434"/>
          <a:stretch/>
        </p:blipFill>
        <p:spPr>
          <a:xfrm>
            <a:off x="0" y="5029200"/>
            <a:ext cx="3567355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6030" cy="3047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4" y="0"/>
            <a:ext cx="2790092" cy="176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432" r="-581" b="-432"/>
          <a:stretch/>
        </p:blipFill>
        <p:spPr>
          <a:xfrm>
            <a:off x="0" y="3129471"/>
            <a:ext cx="1930400" cy="1810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5"/>
          <a:stretch/>
        </p:blipFill>
        <p:spPr>
          <a:xfrm>
            <a:off x="3642790" y="5029200"/>
            <a:ext cx="1801540" cy="1828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71" y="2538124"/>
            <a:ext cx="43164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25" y="35752"/>
            <a:ext cx="2190032" cy="17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57120"/>
            <a:ext cx="9144000" cy="2672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Polling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92693" y="6416674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96660640"/>
              </p:ext>
            </p:extLst>
          </p:nvPr>
        </p:nvGraphicFramePr>
        <p:xfrm>
          <a:off x="228600" y="13716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750" y="3228707"/>
            <a:ext cx="824865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U:\graphics_sound_archive\Icons\iStock_00000839340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771650"/>
            <a:ext cx="3876675" cy="38571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D18E-6A80-8D4D-8B3B-CB4A1B7359B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effectLst/>
              </a:rPr>
              <a:t>Additional Resources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Dear Colleague Letter GEN 14-22: </a:t>
            </a:r>
            <a:r>
              <a:rPr lang="en-US" dirty="0" smtClean="0"/>
              <a:t> Apprenticeships </a:t>
            </a:r>
            <a:r>
              <a:rPr lang="en-US" dirty="0"/>
              <a:t>and the Federal Student Aid </a:t>
            </a:r>
            <a:r>
              <a:rPr lang="en-US" dirty="0" smtClean="0"/>
              <a:t>Programs</a:t>
            </a:r>
            <a:endParaRPr lang="en-US" dirty="0"/>
          </a:p>
          <a:p>
            <a:pPr lvl="1"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400" dirty="0">
                <a:hlinkClick r:id="rId2"/>
              </a:rPr>
              <a:t>https://ifap.ed.gov/dpcletters/GEN1422.html</a:t>
            </a:r>
            <a:r>
              <a:rPr lang="en-US" sz="2400" dirty="0"/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Federal Resources Playbook for Registered Apprenticeship</a:t>
            </a:r>
          </a:p>
          <a:p>
            <a:pPr lvl="1"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www.doleta.gov/oa/federalresources/  playbook.pdf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Quick-Start </a:t>
            </a:r>
            <a:r>
              <a:rPr lang="en-US" dirty="0" smtClean="0"/>
              <a:t>Toolkit: </a:t>
            </a:r>
            <a:r>
              <a:rPr lang="en-US" dirty="0"/>
              <a:t>Building Registered Apprenticeship Programs </a:t>
            </a:r>
            <a:endParaRPr lang="en-US" dirty="0" smtClean="0"/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www.doleta.gov/oa/employers/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apprenticeship_toolkit.pdf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n>
                  <a:noFill/>
                </a:ln>
                <a:effectLst/>
              </a:rPr>
              <a:t>Contact Information</a:t>
            </a:r>
            <a:endParaRPr lang="en-US" sz="3600" dirty="0">
              <a:ln>
                <a:noFill/>
              </a:ln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676400"/>
            <a:ext cx="579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Questions on apprenticeships as part of eligible programs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Office of Career, Technical, and Adult Education: </a:t>
            </a: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  <a:hlinkClick r:id="rId2"/>
              </a:rPr>
              <a:t>OCTAE@ed.gov</a:t>
            </a:r>
            <a:endParaRPr lang="en-US" altLang="en-US" sz="2400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Questions on FWS and JLD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  <a:hlinkClick r:id="rId3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Federal Student Aid, Campus Based Call Center: </a:t>
            </a: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  <a:hlinkClick r:id="rId3"/>
              </a:rPr>
              <a:t>CBFOB@ed.gov</a:t>
            </a:r>
            <a:endParaRPr lang="en-US" altLang="en-US" sz="2400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57120"/>
            <a:ext cx="9144000" cy="2672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Polling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92693" y="6416674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6437960"/>
              </p:ext>
            </p:extLst>
          </p:nvPr>
        </p:nvGraphicFramePr>
        <p:xfrm>
          <a:off x="228600" y="13716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750" y="3228707"/>
            <a:ext cx="824865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share more details in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chat)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4400" b="1" dirty="0" smtClean="0"/>
              <a:t>Welcome and Opening Remarks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26551" y="1357448"/>
            <a:ext cx="7852437" cy="1273538"/>
            <a:chOff x="631426" y="1357448"/>
            <a:chExt cx="7852437" cy="12735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" t="22441" r="4768" b="16969"/>
            <a:stretch/>
          </p:blipFill>
          <p:spPr>
            <a:xfrm>
              <a:off x="631426" y="1357448"/>
              <a:ext cx="1266883" cy="1266537"/>
            </a:xfrm>
            <a:prstGeom prst="ellipse">
              <a:avLst/>
            </a:prstGeom>
            <a:ln w="57150" cmpd="sng">
              <a:solidFill>
                <a:srgbClr val="5578A2"/>
              </a:solidFill>
            </a:ln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77097" y="1364450"/>
              <a:ext cx="6306766" cy="126653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rgbClr val="5578A2"/>
                  </a:solidFill>
                </a:rPr>
                <a:t>John Ladd</a:t>
              </a:r>
            </a:p>
            <a:p>
              <a:pPr marL="0" indent="0">
                <a:lnSpc>
                  <a:spcPct val="110000"/>
                </a:lnSpc>
                <a:spcAft>
                  <a:spcPts val="0"/>
                </a:spcAft>
                <a:buNone/>
              </a:pPr>
              <a:r>
                <a:rPr lang="en-US" sz="1900" dirty="0">
                  <a:solidFill>
                    <a:srgbClr val="595959"/>
                  </a:solidFill>
                </a:rPr>
                <a:t>Administrator, Office of Apprenticeship</a:t>
              </a:r>
            </a:p>
            <a:p>
              <a:pPr marL="0" indent="0">
                <a:lnSpc>
                  <a:spcPct val="11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900" dirty="0">
                  <a:solidFill>
                    <a:srgbClr val="595959"/>
                  </a:solidFill>
                </a:rPr>
                <a:t>Employment and Training Administration, U.S. Department of Labor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9981" y="5394135"/>
            <a:ext cx="7621327" cy="1337148"/>
            <a:chOff x="615660" y="3119368"/>
            <a:chExt cx="7621327" cy="1337148"/>
          </a:xfrm>
        </p:grpSpPr>
        <p:sp>
          <p:nvSpPr>
            <p:cNvPr id="13" name="Oval 12"/>
            <p:cNvSpPr/>
            <p:nvPr/>
          </p:nvSpPr>
          <p:spPr>
            <a:xfrm>
              <a:off x="615660" y="3159501"/>
              <a:ext cx="1280991" cy="1256882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2140987" y="3119368"/>
              <a:ext cx="6096000" cy="133714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2400" b="1" dirty="0" smtClean="0">
                  <a:solidFill>
                    <a:srgbClr val="5578A2"/>
                  </a:solidFill>
                </a:rPr>
                <a:t>Mitchell Harp</a:t>
              </a:r>
              <a:endParaRPr lang="en-US" sz="2400" b="1" dirty="0">
                <a:solidFill>
                  <a:srgbClr val="5578A2"/>
                </a:solidFill>
              </a:endParaRP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595959"/>
                  </a:solidFill>
                </a:rPr>
                <a:t>Director of Apprenticeships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595959"/>
                  </a:solidFill>
                </a:rPr>
                <a:t>Trident Technical College, Charleston, SC</a:t>
              </a:r>
            </a:p>
          </p:txBody>
        </p:sp>
        <p:pic>
          <p:nvPicPr>
            <p:cNvPr id="1026" name="Picture 2" descr="C:\Users\yamamoto.todd\AppData\Local\Microsoft\Windows\Temporary Internet Files\Content.Outlook\DYVE5XIU\mitchell-harp-ma-mt-ascp.jpg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12" y="3192502"/>
              <a:ext cx="1215207" cy="119233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02288" y="4061376"/>
            <a:ext cx="7597678" cy="1337148"/>
            <a:chOff x="712879" y="5525312"/>
            <a:chExt cx="7597678" cy="1337148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214557" y="5525312"/>
              <a:ext cx="6096000" cy="133714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2400" b="1" dirty="0" smtClean="0">
                  <a:solidFill>
                    <a:srgbClr val="5578A2"/>
                  </a:solidFill>
                </a:rPr>
                <a:t>David Musser</a:t>
              </a:r>
              <a:endParaRPr lang="en-US" sz="2400" b="1" dirty="0">
                <a:solidFill>
                  <a:srgbClr val="5578A2"/>
                </a:solidFill>
              </a:endParaRP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595959"/>
                  </a:solidFill>
                </a:rPr>
                <a:t>Program Specialist, Policy Liaison and Implementation, Federal Student Aid, U.S. Department of Education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12879" y="5587969"/>
              <a:ext cx="1280991" cy="1171293"/>
              <a:chOff x="752294" y="5587969"/>
              <a:chExt cx="1280991" cy="117129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752294" y="5587969"/>
                <a:ext cx="1280991" cy="1171293"/>
              </a:xfrm>
              <a:prstGeom prst="ellipse">
                <a:avLst/>
              </a:prstGeom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1" descr="Dave Musser"/>
              <p:cNvPicPr>
                <a:picLocks noChangeAspect="1" noChangeArrowheads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77" y="5604683"/>
                <a:ext cx="1255882" cy="113355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8608" name="Group 68607"/>
          <p:cNvGrpSpPr/>
          <p:nvPr/>
        </p:nvGrpSpPr>
        <p:grpSpPr>
          <a:xfrm>
            <a:off x="84814" y="2718534"/>
            <a:ext cx="7644976" cy="1337148"/>
            <a:chOff x="639309" y="2742018"/>
            <a:chExt cx="7644976" cy="1337148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188285" y="2742018"/>
              <a:ext cx="6096000" cy="133714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2400" b="1" dirty="0" smtClean="0">
                  <a:solidFill>
                    <a:srgbClr val="5578A2"/>
                  </a:solidFill>
                </a:rPr>
                <a:t>Mark Mitsui</a:t>
              </a:r>
              <a:endParaRPr lang="en-US" sz="2400" b="1" dirty="0">
                <a:solidFill>
                  <a:srgbClr val="5578A2"/>
                </a:solidFill>
              </a:endParaRP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sz="1700" dirty="0">
                  <a:solidFill>
                    <a:srgbClr val="595959"/>
                  </a:solidFill>
                </a:rPr>
                <a:t>Deputy Assistant Secretary for Community </a:t>
              </a:r>
              <a:r>
                <a:rPr lang="en-US" sz="1700" dirty="0" smtClean="0">
                  <a:solidFill>
                    <a:srgbClr val="595959"/>
                  </a:solidFill>
                </a:rPr>
                <a:t>Colleges 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sz="1700" dirty="0" smtClean="0">
                  <a:solidFill>
                    <a:srgbClr val="595959"/>
                  </a:solidFill>
                </a:rPr>
                <a:t>Office </a:t>
              </a:r>
              <a:r>
                <a:rPr lang="en-US" sz="1700" dirty="0">
                  <a:solidFill>
                    <a:srgbClr val="595959"/>
                  </a:solidFill>
                </a:rPr>
                <a:t>of Career, Technical and Adult Education, U.S. Department of </a:t>
              </a:r>
              <a:r>
                <a:rPr lang="en-US" sz="1700" dirty="0" smtClean="0">
                  <a:solidFill>
                    <a:srgbClr val="595959"/>
                  </a:solidFill>
                </a:rPr>
                <a:t>Education</a:t>
              </a:r>
              <a:endParaRPr lang="en-US" sz="1700" dirty="0">
                <a:solidFill>
                  <a:srgbClr val="595959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39309" y="2781026"/>
              <a:ext cx="1280991" cy="1171293"/>
              <a:chOff x="639309" y="2781026"/>
              <a:chExt cx="1280991" cy="117129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39309" y="2781026"/>
                <a:ext cx="1280991" cy="1171293"/>
              </a:xfrm>
              <a:prstGeom prst="ellipse">
                <a:avLst/>
              </a:prstGeom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58" y="2796792"/>
                <a:ext cx="1227468" cy="1132037"/>
              </a:xfrm>
              <a:prstGeom prst="ellips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77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Department </a:t>
            </a:r>
            <a:r>
              <a:rPr lang="en-US" dirty="0"/>
              <a:t>of Education and Labor Collaboration</a:t>
            </a:r>
          </a:p>
          <a:p>
            <a:r>
              <a:rPr lang="en-US" dirty="0"/>
              <a:t>Overview of Federal Student </a:t>
            </a:r>
            <a:r>
              <a:rPr lang="en-US" dirty="0" smtClean="0"/>
              <a:t>Aid</a:t>
            </a:r>
          </a:p>
          <a:p>
            <a:r>
              <a:rPr lang="en-US" dirty="0"/>
              <a:t>Apprenticeships as Part of Eligible </a:t>
            </a:r>
            <a:r>
              <a:rPr lang="en-US" dirty="0" smtClean="0"/>
              <a:t>Programs</a:t>
            </a:r>
            <a:endParaRPr lang="en-US" dirty="0"/>
          </a:p>
          <a:p>
            <a:r>
              <a:rPr lang="en-US" dirty="0" smtClean="0"/>
              <a:t>Federal </a:t>
            </a:r>
            <a:r>
              <a:rPr lang="en-US" dirty="0"/>
              <a:t>Work Study for Apprenticeship </a:t>
            </a:r>
            <a:r>
              <a:rPr lang="en-US" dirty="0" smtClean="0"/>
              <a:t>Wages</a:t>
            </a:r>
          </a:p>
          <a:p>
            <a:r>
              <a:rPr lang="en-US" dirty="0"/>
              <a:t>The Job Location and Development (JLD) Program</a:t>
            </a:r>
          </a:p>
          <a:p>
            <a:r>
              <a:rPr lang="en-US" dirty="0" smtClean="0"/>
              <a:t>How it works in South Carolina:  Trident Technical College, Charleston, SC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4802" y="4240788"/>
            <a:ext cx="4306199" cy="1959701"/>
            <a:chOff x="154439" y="3922795"/>
            <a:chExt cx="4306199" cy="1959701"/>
          </a:xfrm>
        </p:grpSpPr>
        <p:pic>
          <p:nvPicPr>
            <p:cNvPr id="8" name="Picture 2" descr="https://fbcdn-sphotos-g-a.akamaihd.net/hphotos-ak-ash3/t1.0-9/q71/s720x720/10175990_10152342332086420_6368125528150920517_n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39" y="3922795"/>
              <a:ext cx="4125686" cy="19597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1869838" y="3978765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200" b="1" dirty="0">
                  <a:solidFill>
                    <a:schemeClr val="bg1"/>
                  </a:solidFill>
                </a:rPr>
                <a:t>Vice President Biden (AACC Conference) on April 7, 2014 , announcing the launch of the RACC.</a:t>
              </a:r>
              <a:endParaRPr lang="en-US" sz="1200" b="1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78188">
            <a:off x="6359406" y="1022147"/>
            <a:ext cx="1590304" cy="20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apprenticeship_report.pdf - Adobe Reader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9844">
            <a:off x="7267109" y="2474090"/>
            <a:ext cx="1602446" cy="200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8968">
            <a:off x="4580563" y="4056338"/>
            <a:ext cx="3133304" cy="137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16" descr="logoredblueeps-bu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89" y="10496"/>
            <a:ext cx="801651" cy="12405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6055" y="1288766"/>
            <a:ext cx="6057991" cy="2860821"/>
            <a:chOff x="186055" y="1288766"/>
            <a:chExt cx="6057991" cy="28608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3"/>
            <a:stretch/>
          </p:blipFill>
          <p:spPr>
            <a:xfrm rot="21321476">
              <a:off x="186055" y="1288766"/>
              <a:ext cx="6057991" cy="2860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Rectangle 21"/>
            <p:cNvSpPr/>
            <p:nvPr/>
          </p:nvSpPr>
          <p:spPr>
            <a:xfrm rot="21295607">
              <a:off x="289320" y="1616714"/>
              <a:ext cx="2814796" cy="246221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b="1" i="1" dirty="0">
                  <a:solidFill>
                    <a:schemeClr val="bg1"/>
                  </a:solidFill>
                </a:rPr>
                <a:t>Tonight, I'm also asking more businesses to follow the lead of companies like CVS and UPS, and offer more educational benefits and paid apprenticeships -- opportunities that give workers the chance to earn higher-paying jobs even if they don't have a higher education.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– President Obama, State of the Union Address, January 20, 2015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165601" y="5513257"/>
            <a:ext cx="5894439" cy="1256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33583" r="26695" b="42042"/>
          <a:stretch/>
        </p:blipFill>
        <p:spPr bwMode="auto">
          <a:xfrm>
            <a:off x="3286189" y="5661945"/>
            <a:ext cx="3063686" cy="95928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6316318" y="5622637"/>
            <a:ext cx="2710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American Apprenticeship Grants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$100 Million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 Transformational Year for Apprenticeship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" y="244001"/>
            <a:ext cx="8134066" cy="773566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/>
              <a:t>President’s Challenge: </a:t>
            </a:r>
            <a:br>
              <a:rPr lang="en-US" altLang="en-US" sz="2400" b="1" dirty="0"/>
            </a:br>
            <a:r>
              <a:rPr lang="en-US" altLang="en-US" sz="2400" b="1" dirty="0"/>
              <a:t>Doubling the Number of Apprentices</a:t>
            </a:r>
            <a:endParaRPr lang="en-US" sz="2400" b="1" u="sng" dirty="0"/>
          </a:p>
        </p:txBody>
      </p:sp>
      <p:pic>
        <p:nvPicPr>
          <p:cNvPr id="5" name="Picture 4" descr="logoredblueeps-bu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89" y="10496"/>
            <a:ext cx="801651" cy="1240577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2794389"/>
              </p:ext>
            </p:extLst>
          </p:nvPr>
        </p:nvGraphicFramePr>
        <p:xfrm>
          <a:off x="0" y="1433015"/>
          <a:ext cx="9144000" cy="542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1404&quot;&gt;&lt;object type=&quot;3&quot; unique_id=&quot;11413&quot;&gt;&lt;property id=&quot;20148&quot; value=&quot;5&quot;/&gt;&lt;property id=&quot;20300&quot; value=&quot;Slide 20 - &amp;quot;Step 3 also involves deciding which type of Apprenticeship program design to use.&amp;quot;&quot;/&gt;&lt;property id=&quot;20307&quot; value=&quot;266&quot;/&gt;&lt;/object&gt;&lt;object type=&quot;3&quot; unique_id=&quot;11417&quot;&gt;&lt;property id=&quot;20148&quot; value=&quot;5&quot;/&gt;&lt;property id=&quot;20300&quot; value=&quot;Slide 6&quot;/&gt;&lt;property id=&quot;20307&quot; value=&quot;267&quot;/&gt;&lt;/object&gt;&lt;object type=&quot;3&quot; unique_id=&quot;11422&quot;&gt;&lt;property id=&quot;20148&quot; value=&quot;5&quot;/&gt;&lt;property id=&quot;20300&quot; value=&quot;Slide 24 - &amp;quot;Step 4 focuses on Registering your Program. &amp;quot;&quot;/&gt;&lt;property id=&quot;20307&quot; value=&quot;279&quot;/&gt;&lt;/object&gt;&lt;object type=&quot;3&quot; unique_id=&quot;11423&quot;&gt;&lt;property id=&quot;20148&quot; value=&quot;5&quot;/&gt;&lt;property id=&quot;20300&quot; value=&quot;Slide 28 - &amp;quot;Step 5 focuses on Launching a new Registered Apprenticeship program.&amp;quot;&quot;/&gt;&lt;property id=&quot;20307&quot; value=&quot;281&quot;/&gt;&lt;/object&gt;&lt;object type=&quot;3&quot; unique_id=&quot;21377&quot;&gt;&lt;property id=&quot;20148&quot; value=&quot;5&quot;/&gt;&lt;property id=&quot;20300&quot; value=&quot;Slide 1 - &amp;quot; From Exploration to Launch: Registered Apprenticeship  Quick-Start Toolkit  &amp;quot;&quot;/&gt;&lt;property id=&quot;20307&quot; value=&quot;291&quot;/&gt;&lt;/object&gt;&lt;object type=&quot;3&quot; unique_id=&quot;21379&quot;&gt;&lt;property id=&quot;20148&quot; value=&quot;5&quot;/&gt;&lt;property id=&quot;20300&quot; value=&quot;Slide 2 - &amp;quot;Where are you?&amp;quot;&quot;/&gt;&lt;property id=&quot;20307&quot; value=&quot;292&quot;/&gt;&lt;/object&gt;&lt;object type=&quot;3&quot; unique_id=&quot;21380&quot;&gt;&lt;property id=&quot;20148&quot; value=&quot;5&quot;/&gt;&lt;property id=&quot;20300&quot; value=&quot;Slide 3 - &amp;quot;Here’s what you can expect                                               to get out of today’s webinar!&amp;quot;&quot;/&gt;&lt;property id=&quot;20307&quot; value=&quot;293&quot;/&gt;&lt;/object&gt;&lt;object type=&quot;3&quot; unique_id=&quot;21381&quot;&gt;&lt;property id=&quot;20148&quot; value=&quot;5&quot;/&gt;&lt;property id=&quot;20300&quot; value=&quot;Slide 4 - &amp;quot;Polling Question&amp;quot;&quot;/&gt;&lt;property id=&quot;20307&quot; value=&quot;295&quot;/&gt;&lt;/object&gt;&lt;object type=&quot;3&quot; unique_id=&quot;21382&quot;&gt;&lt;property id=&quot;20148&quot; value=&quot;5&quot;/&gt;&lt;property id=&quot;20300&quot; value=&quot;Slide 5 - &amp;quot;Speakers&amp;quot;&quot;/&gt;&lt;property id=&quot;20307&quot; value=&quot;296&quot;/&gt;&lt;/object&gt;&lt;object type=&quot;3&quot; unique_id=&quot;21383&quot;&gt;&lt;property id=&quot;20148&quot; value=&quot;5&quot;/&gt;&lt;property id=&quot;20300&quot; value=&quot;Slide 7 - &amp;quot;The Registered Apprenticeship Quick-Start Tool Kit features five steps to go from “exploring” to “launching” an RA &quot;/&gt;&lt;property id=&quot;20307&quot; value=&quot;268&quot;/&gt;&lt;/object&gt;&lt;object type=&quot;3&quot; unique_id=&quot;21384&quot;&gt;&lt;property id=&quot;20148&quot; value=&quot;5&quot;/&gt;&lt;property id=&quot;20300&quot; value=&quot;Slide 8 - &amp;quot;Each “step” includes details on aspects of  Registered Apprenticeship, links to other resources,  and real-world ex&quot;/&gt;&lt;property id=&quot;20307&quot; value=&quot;269&quot;/&gt;&lt;/object&gt;&lt;object type=&quot;3&quot; unique_id=&quot;21385&quot;&gt;&lt;property id=&quot;20148&quot; value=&quot;5&quot;/&gt;&lt;property id=&quot;20300&quot; value=&quot;Slide 9 - &amp;quot;Step 1 focuses on Exploring  Apprenticeship as a strategy to meet the need for skilled workers.&amp;quot;&quot;/&gt;&lt;property id=&quot;20307&quot; value=&quot;302&quot;/&gt;&lt;/object&gt;&lt;object type=&quot;3&quot; unique_id=&quot;21386&quot;&gt;&lt;property id=&quot;20148&quot; value=&quot;5&quot;/&gt;&lt;property id=&quot;20300&quot; value=&quot;Slide 10 - &amp;quot;Exploring Registered Apprenticeship as a strategy entails identifying workforce challenges.&amp;quot;&quot;/&gt;&lt;property id=&quot;20307&quot; value=&quot;301&quot;/&gt;&lt;/object&gt;&lt;object type=&quot;3&quot; unique_id=&quot;21387&quot;&gt;&lt;property id=&quot;20148&quot; value=&quot;5&quot;/&gt;&lt;property id=&quot;20300&quot; value=&quot;Slide 12 - &amp;quot;Step 2 focuses on Partnerships in Developing Registered Apprenticeship Programs and roles for potential partners.&amp;quot;&quot;/&gt;&lt;property id=&quot;20307&quot; value=&quot;270&quot;/&gt;&lt;/object&gt;&lt;object type=&quot;3&quot; unique_id=&quot;21389&quot;&gt;&lt;property id=&quot;20148&quot; value=&quot;5&quot;/&gt;&lt;property id=&quot;20300&quot; value=&quot;Slide 13&quot;/&gt;&lt;property id=&quot;20307&quot; value=&quot;304&quot;/&gt;&lt;/object&gt;&lt;object type=&quot;3&quot; unique_id=&quot;21393&quot;&gt;&lt;property id=&quot;20148&quot; value=&quot;5&quot;/&gt;&lt;property id=&quot;20300&quot; value=&quot;Slide 29 - &amp;quot;Step 5 focuses on Launching a new Registered Apprenticeship program.&amp;quot;&quot;/&gt;&lt;property id=&quot;20307&quot; value=&quot;284&quot;/&gt;&lt;/object&gt;&lt;object type=&quot;3&quot; unique_id=&quot;21394&quot;&gt;&lt;property id=&quot;20148&quot; value=&quot;5&quot;/&gt;&lt;property id=&quot;20300&quot; value=&quot;Slide 30 - &amp;quot;Discussion on Step 5&amp;quot;&quot;/&gt;&lt;property id=&quot;20307&quot; value=&quot;288&quot;/&gt;&lt;/object&gt;&lt;object type=&quot;3&quot; unique_id=&quot;21395&quot;&gt;&lt;property id=&quot;20148&quot; value=&quot;5&quot;/&gt;&lt;property id=&quot;20300&quot; value=&quot;Slide 31 - &amp;quot;Please enter your questions in the Chat Room! &amp;quot;&quot;/&gt;&lt;property id=&quot;20307&quot; value=&quot;297&quot;/&gt;&lt;/object&gt;&lt;object type=&quot;3&quot; unique_id=&quot;21396&quot;&gt;&lt;property id=&quot;20148&quot; value=&quot;5&quot;/&gt;&lt;property id=&quot;20300&quot; value=&quot;Slide 32 - &amp;quot;Resources&amp;quot;&quot;/&gt;&lt;property id=&quot;20307&quot; value=&quot;299&quot;/&gt;&lt;/object&gt;&lt;object type=&quot;3&quot; unique_id=&quot;21397&quot;&gt;&lt;property id=&quot;20148&quot; value=&quot;5&quot;/&gt;&lt;property id=&quot;20300&quot; value=&quot;Slide 33 - &amp;quot;Speakers’ Contact Information&amp;quot;&quot;/&gt;&lt;property id=&quot;20307&quot; value=&quot;300&quot;/&gt;&lt;/object&gt;&lt;object type=&quot;3&quot; unique_id=&quot;21398&quot;&gt;&lt;property id=&quot;20148&quot; value=&quot;5&quot;/&gt;&lt;property id=&quot;20300&quot; value=&quot;Slide 34&quot;/&gt;&lt;property id=&quot;20307&quot; value=&quot;298&quot;/&gt;&lt;/object&gt;&lt;object type=&quot;3&quot; unique_id=&quot;37161&quot;&gt;&lt;property id=&quot;20148&quot; value=&quot;5&quot;/&gt;&lt;property id=&quot;20300&quot; value=&quot;Slide 17 - &amp;quot;There are five core components to apprenticeship programs.&amp;quot;&quot;/&gt;&lt;property id=&quot;20307&quot; value=&quot;305&quot;/&gt;&lt;/object&gt;&lt;object type=&quot;3&quot; unique_id=&quot;37162&quot;&gt;&lt;property id=&quot;20148&quot; value=&quot;5&quot;/&gt;&lt;property id=&quot;20300&quot; value=&quot;Slide 18 - &amp;quot;There are five core components to apprenticeship programs.&amp;quot;&quot;/&gt;&lt;property id=&quot;20307&quot; value=&quot;306&quot;/&gt;&lt;/object&gt;&lt;object type=&quot;3&quot; unique_id=&quot;37353&quot;&gt;&lt;property id=&quot;20148&quot; value=&quot;5&quot;/&gt;&lt;property id=&quot;20300&quot; value=&quot;Slide 16 - &amp;quot;Step 3 focuses on Building the Core Components of your apprenticeship Program. &amp;quot;&quot;/&gt;&lt;property id=&quot;20307&quot; value=&quot;307&quot;/&gt;&lt;/object&gt;&lt;object type=&quot;3&quot; unique_id=&quot;37889&quot;&gt;&lt;property id=&quot;20148&quot; value=&quot;5&quot;/&gt;&lt;property id=&quot;20300&quot; value=&quot;Slide 26 - &amp;quot;Why is it important to register an apprenticeship program?&amp;quot;&quot;/&gt;&lt;property id=&quot;20307&quot; value=&quot;309&quot;/&gt;&lt;/object&gt;&lt;object type=&quot;3&quot; unique_id=&quot;38050&quot;&gt;&lt;property id=&quot;20148&quot; value=&quot;5&quot;/&gt;&lt;property id=&quot;20300&quot; value=&quot;Slide 21 - &amp;quot;Registered Apprenticeship also offers flexibility in the type of training model selected.&amp;quot;&quot;/&gt;&lt;property id=&quot;20307&quot; value=&quot;310&quot;/&gt;&lt;/object&gt;&lt;object type=&quot;3&quot; unique_id=&quot;38145&quot;&gt;&lt;property id=&quot;20148&quot; value=&quot;5&quot;/&gt;&lt;property id=&quot;20300&quot; value=&quot;Slide 14&quot;/&gt;&lt;property id=&quot;20307&quot; value=&quot;311&quot;/&gt;&lt;/object&gt;&lt;object type=&quot;3&quot; unique_id=&quot;38147&quot;&gt;&lt;property id=&quot;20148&quot; value=&quot;5&quot;/&gt;&lt;property id=&quot;20300&quot; value=&quot;Slide 11 - &amp;quot;Discussion on Step 1&amp;quot;&quot;/&gt;&lt;property id=&quot;20307&quot; value=&quot;312&quot;/&gt;&lt;/object&gt;&lt;object type=&quot;3&quot; unique_id=&quot;38148&quot;&gt;&lt;property id=&quot;20148&quot; value=&quot;5&quot;/&gt;&lt;property id=&quot;20300&quot; value=&quot;Slide 15 - &amp;quot;Discussion on Step 2&amp;quot;&quot;/&gt;&lt;property id=&quot;20307&quot; value=&quot;313&quot;/&gt;&lt;/object&gt;&lt;object type=&quot;3&quot; unique_id=&quot;38150&quot;&gt;&lt;property id=&quot;20148&quot; value=&quot;5&quot;/&gt;&lt;property id=&quot;20300&quot; value=&quot;Slide 23 - &amp;quot;Discussion on Step 3&amp;quot;&quot;/&gt;&lt;property id=&quot;20307&quot; value=&quot;315&quot;/&gt;&lt;/object&gt;&lt;object type=&quot;3&quot; unique_id=&quot;38151&quot;&gt;&lt;property id=&quot;20148&quot; value=&quot;5&quot;/&gt;&lt;property id=&quot;20300&quot; value=&quot;Slide 25 - &amp;quot;Join leading companies across the country…&amp;quot;&quot;/&gt;&lt;property id=&quot;20307&quot; value=&quot;317&quot;/&gt;&lt;/object&gt;&lt;object type=&quot;3&quot; unique_id=&quot;38152&quot;&gt;&lt;property id=&quot;20148&quot; value=&quot;5&quot;/&gt;&lt;property id=&quot;20300&quot; value=&quot;Slide 27 - &amp;quot;Discussion on Step 4&amp;quot;&quot;/&gt;&lt;property id=&quot;20307&quot; value=&quot;316&quot;/&gt;&lt;/object&gt;&lt;object type=&quot;3&quot; unique_id=&quot;39168&quot;&gt;&lt;property id=&quot;20148&quot; value=&quot;5&quot;/&gt;&lt;property id=&quot;20300&quot; value=&quot;Slide 22 - &amp;quot;Pre-Apprenticeship activities can also be built into a Registered Apprenticeship model.&amp;quot;&quot;/&gt;&lt;property id=&quot;20307&quot; value=&quot;320&quot;/&gt;&lt;/object&gt;&lt;object type=&quot;3&quot; unique_id=&quot;40001&quot;&gt;&lt;property id=&quot;20148&quot; value=&quot;5&quot;/&gt;&lt;property id=&quot;20300&quot; value=&quot;Slide 19 - &amp;quot;Businesses already have many – or even all – of the core components in place.&amp;quot;&quot;/&gt;&lt;property id=&quot;20307&quot; value=&quot;32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1927</Words>
  <Application>Microsoft Office PowerPoint</Application>
  <PresentationFormat>On-screen Show (4:3)</PresentationFormat>
  <Paragraphs>288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 Unicode MS</vt:lpstr>
      <vt:lpstr>ＭＳ Ｐゴシック</vt:lpstr>
      <vt:lpstr>Arial</vt:lpstr>
      <vt:lpstr>Arial Black</vt:lpstr>
      <vt:lpstr>Calibri</vt:lpstr>
      <vt:lpstr>Courier New</vt:lpstr>
      <vt:lpstr>Wingdings</vt:lpstr>
      <vt:lpstr>Networking trio design template</vt:lpstr>
      <vt:lpstr>  Federal Student Financial Aid  for Apprentices   </vt:lpstr>
      <vt:lpstr>Where are you?</vt:lpstr>
      <vt:lpstr>Here’s what you can expect                                               to get out of today’s webinar!</vt:lpstr>
      <vt:lpstr>Polling Question</vt:lpstr>
      <vt:lpstr>Polling Question</vt:lpstr>
      <vt:lpstr>Welcome and Opening Remarks</vt:lpstr>
      <vt:lpstr>Agenda</vt:lpstr>
      <vt:lpstr>PowerPoint Presentation</vt:lpstr>
      <vt:lpstr>President’s Challenge:  Doubling the Number of Apprentices</vt:lpstr>
      <vt:lpstr>Emerging growth in Registered Apprenticeship  across new and emerging growth industries.</vt:lpstr>
      <vt:lpstr>Registered Apprenticeship is a proven model that delivers results for workers and the nation.</vt:lpstr>
      <vt:lpstr>PowerPoint Presentation</vt:lpstr>
      <vt:lpstr>Leaders of Excellence in Apprenticeship Development, Education and Research  - LEADERs</vt:lpstr>
      <vt:lpstr>Department of Education and Labor Collaboration</vt:lpstr>
      <vt:lpstr>Federal Student  Aid Overview</vt:lpstr>
      <vt:lpstr>Types of Federal Student Aid</vt:lpstr>
      <vt:lpstr>Student Eligibility</vt:lpstr>
      <vt:lpstr>Financial Need</vt:lpstr>
      <vt:lpstr>Apprenticeships as Part of  Eligible Programs</vt:lpstr>
      <vt:lpstr>Apprenticeships as Part of  Eligible Programs</vt:lpstr>
      <vt:lpstr>Requirements for Eligible Programs</vt:lpstr>
      <vt:lpstr>Limitations on Apprenticeship  Portion of Program</vt:lpstr>
      <vt:lpstr>Federal Work Study  for Apprenticeship Wages</vt:lpstr>
      <vt:lpstr>Federal Work Study Program</vt:lpstr>
      <vt:lpstr>FWS Allocations</vt:lpstr>
      <vt:lpstr> </vt:lpstr>
      <vt:lpstr> </vt:lpstr>
      <vt:lpstr>FWS Matching Requirements</vt:lpstr>
      <vt:lpstr>FWS Matching Requirements</vt:lpstr>
      <vt:lpstr>FWS and Financial Need</vt:lpstr>
      <vt:lpstr>Job Location and  Development Program</vt:lpstr>
      <vt:lpstr>Job Location and  Development Program</vt:lpstr>
      <vt:lpstr>Use of JLD Funds</vt:lpstr>
      <vt:lpstr>JLD Agreements Among  Multiple Institutions</vt:lpstr>
      <vt:lpstr>PowerPoint Presentation</vt:lpstr>
      <vt:lpstr>South Carolina Technical College System</vt:lpstr>
      <vt:lpstr>PowerPoint Presentation</vt:lpstr>
      <vt:lpstr>How Does TTC Assist? </vt:lpstr>
      <vt:lpstr>Financial Aid Assistance </vt:lpstr>
      <vt:lpstr>Third Party Billing </vt:lpstr>
      <vt:lpstr>PowerPoint Presentation</vt:lpstr>
      <vt:lpstr>Polling Question</vt:lpstr>
      <vt:lpstr>Please enter your questions in the Chat Room! </vt:lpstr>
      <vt:lpstr>Additional Resources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2015-03-03T19:53:45Z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