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25"/>
  </p:notesMasterIdLst>
  <p:sldIdLst>
    <p:sldId id="256" r:id="rId2"/>
    <p:sldId id="257" r:id="rId3"/>
    <p:sldId id="268" r:id="rId4"/>
    <p:sldId id="265" r:id="rId5"/>
    <p:sldId id="283" r:id="rId6"/>
    <p:sldId id="272" r:id="rId7"/>
    <p:sldId id="278" r:id="rId8"/>
    <p:sldId id="294" r:id="rId9"/>
    <p:sldId id="266" r:id="rId10"/>
    <p:sldId id="279" r:id="rId11"/>
    <p:sldId id="277" r:id="rId12"/>
    <p:sldId id="280" r:id="rId13"/>
    <p:sldId id="284" r:id="rId14"/>
    <p:sldId id="288" r:id="rId15"/>
    <p:sldId id="269" r:id="rId16"/>
    <p:sldId id="270" r:id="rId17"/>
    <p:sldId id="290" r:id="rId18"/>
    <p:sldId id="273" r:id="rId19"/>
    <p:sldId id="274" r:id="rId20"/>
    <p:sldId id="289" r:id="rId21"/>
    <p:sldId id="285" r:id="rId22"/>
    <p:sldId id="299" r:id="rId23"/>
    <p:sldId id="276" r:id="rId24"/>
  </p:sldIdLst>
  <p:sldSz cx="9144000" cy="6858000" type="screen4x3"/>
  <p:notesSz cx="6858000" cy="9296400"/>
  <p:custDataLst>
    <p:tags r:id="rId26"/>
  </p:custData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onymous" initials="" lastIdx="3" clrIdx="0"/>
  <p:cmAuthor id="1" name="jenchingwemahernet" initials="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17" autoAdjust="0"/>
    <p:restoredTop sz="87389" autoAdjust="0"/>
  </p:normalViewPr>
  <p:slideViewPr>
    <p:cSldViewPr>
      <p:cViewPr>
        <p:scale>
          <a:sx n="84" d="100"/>
          <a:sy n="84" d="100"/>
        </p:scale>
        <p:origin x="-2394" y="-7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2" y="0"/>
            <a:ext cx="2971799" cy="464820"/>
          </a:xfrm>
          <a:prstGeom prst="rect">
            <a:avLst/>
          </a:prstGeom>
          <a:noFill/>
          <a:ln>
            <a:noFill/>
          </a:ln>
        </p:spPr>
        <p:txBody>
          <a:bodyPr lIns="92815" tIns="92815" rIns="92815" bIns="9281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64149" marR="0" indent="0" algn="l" rtl="0">
              <a:spcBef>
                <a:spcPts val="0"/>
              </a:spcBef>
              <a:defRPr/>
            </a:lvl2pPr>
            <a:lvl3pPr marL="928299" marR="0" indent="0" algn="l" rtl="0">
              <a:spcBef>
                <a:spcPts val="0"/>
              </a:spcBef>
              <a:defRPr/>
            </a:lvl3pPr>
            <a:lvl4pPr marL="1392448" marR="0" indent="0" algn="l" rtl="0">
              <a:spcBef>
                <a:spcPts val="0"/>
              </a:spcBef>
              <a:defRPr/>
            </a:lvl4pPr>
            <a:lvl5pPr marL="1856598" marR="0" indent="0" algn="l" rtl="0">
              <a:spcBef>
                <a:spcPts val="0"/>
              </a:spcBef>
              <a:defRPr/>
            </a:lvl5pPr>
            <a:lvl6pPr marL="2320747" marR="0" indent="0" algn="l" rtl="0">
              <a:spcBef>
                <a:spcPts val="0"/>
              </a:spcBef>
              <a:defRPr/>
            </a:lvl6pPr>
            <a:lvl7pPr marL="2784897" marR="0" indent="0" algn="l" rtl="0">
              <a:spcBef>
                <a:spcPts val="0"/>
              </a:spcBef>
              <a:defRPr/>
            </a:lvl7pPr>
            <a:lvl8pPr marL="3249046" marR="0" indent="0" algn="l" rtl="0">
              <a:spcBef>
                <a:spcPts val="0"/>
              </a:spcBef>
              <a:defRPr/>
            </a:lvl8pPr>
            <a:lvl9pPr marL="3713196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4" y="0"/>
            <a:ext cx="2971799" cy="464820"/>
          </a:xfrm>
          <a:prstGeom prst="rect">
            <a:avLst/>
          </a:prstGeom>
          <a:noFill/>
          <a:ln>
            <a:noFill/>
          </a:ln>
        </p:spPr>
        <p:txBody>
          <a:bodyPr lIns="92815" tIns="92815" rIns="92815" bIns="9281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64149" marR="0" indent="0" algn="l" rtl="0">
              <a:spcBef>
                <a:spcPts val="0"/>
              </a:spcBef>
              <a:defRPr/>
            </a:lvl2pPr>
            <a:lvl3pPr marL="928299" marR="0" indent="0" algn="l" rtl="0">
              <a:spcBef>
                <a:spcPts val="0"/>
              </a:spcBef>
              <a:defRPr/>
            </a:lvl3pPr>
            <a:lvl4pPr marL="1392448" marR="0" indent="0" algn="l" rtl="0">
              <a:spcBef>
                <a:spcPts val="0"/>
              </a:spcBef>
              <a:defRPr/>
            </a:lvl4pPr>
            <a:lvl5pPr marL="1856598" marR="0" indent="0" algn="l" rtl="0">
              <a:spcBef>
                <a:spcPts val="0"/>
              </a:spcBef>
              <a:defRPr/>
            </a:lvl5pPr>
            <a:lvl6pPr marL="2320747" marR="0" indent="0" algn="l" rtl="0">
              <a:spcBef>
                <a:spcPts val="0"/>
              </a:spcBef>
              <a:defRPr/>
            </a:lvl6pPr>
            <a:lvl7pPr marL="2784897" marR="0" indent="0" algn="l" rtl="0">
              <a:spcBef>
                <a:spcPts val="0"/>
              </a:spcBef>
              <a:defRPr/>
            </a:lvl7pPr>
            <a:lvl8pPr marL="3249046" marR="0" indent="0" algn="l" rtl="0">
              <a:spcBef>
                <a:spcPts val="0"/>
              </a:spcBef>
              <a:defRPr/>
            </a:lvl8pPr>
            <a:lvl9pPr marL="3713196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2" y="4415791"/>
            <a:ext cx="5486399" cy="4183380"/>
          </a:xfrm>
          <a:prstGeom prst="rect">
            <a:avLst/>
          </a:prstGeom>
          <a:noFill/>
          <a:ln>
            <a:noFill/>
          </a:ln>
        </p:spPr>
        <p:txBody>
          <a:bodyPr lIns="92815" tIns="92815" rIns="92815" bIns="9281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2" y="8829966"/>
            <a:ext cx="2971799" cy="464820"/>
          </a:xfrm>
          <a:prstGeom prst="rect">
            <a:avLst/>
          </a:prstGeom>
          <a:noFill/>
          <a:ln>
            <a:noFill/>
          </a:ln>
        </p:spPr>
        <p:txBody>
          <a:bodyPr lIns="92815" tIns="92815" rIns="92815" bIns="9281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64149" marR="0" indent="0" algn="l" rtl="0">
              <a:spcBef>
                <a:spcPts val="0"/>
              </a:spcBef>
              <a:defRPr/>
            </a:lvl2pPr>
            <a:lvl3pPr marL="928299" marR="0" indent="0" algn="l" rtl="0">
              <a:spcBef>
                <a:spcPts val="0"/>
              </a:spcBef>
              <a:defRPr/>
            </a:lvl3pPr>
            <a:lvl4pPr marL="1392448" marR="0" indent="0" algn="l" rtl="0">
              <a:spcBef>
                <a:spcPts val="0"/>
              </a:spcBef>
              <a:defRPr/>
            </a:lvl4pPr>
            <a:lvl5pPr marL="1856598" marR="0" indent="0" algn="l" rtl="0">
              <a:spcBef>
                <a:spcPts val="0"/>
              </a:spcBef>
              <a:defRPr/>
            </a:lvl5pPr>
            <a:lvl6pPr marL="2320747" marR="0" indent="0" algn="l" rtl="0">
              <a:spcBef>
                <a:spcPts val="0"/>
              </a:spcBef>
              <a:defRPr/>
            </a:lvl6pPr>
            <a:lvl7pPr marL="2784897" marR="0" indent="0" algn="l" rtl="0">
              <a:spcBef>
                <a:spcPts val="0"/>
              </a:spcBef>
              <a:defRPr/>
            </a:lvl7pPr>
            <a:lvl8pPr marL="3249046" marR="0" indent="0" algn="l" rtl="0">
              <a:spcBef>
                <a:spcPts val="0"/>
              </a:spcBef>
              <a:defRPr/>
            </a:lvl8pPr>
            <a:lvl9pPr marL="3713196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4" y="8829966"/>
            <a:ext cx="2971799" cy="464820"/>
          </a:xfrm>
          <a:prstGeom prst="rect">
            <a:avLst/>
          </a:prstGeom>
          <a:noFill/>
          <a:ln>
            <a:noFill/>
          </a:ln>
        </p:spPr>
        <p:txBody>
          <a:bodyPr lIns="92815" tIns="92815" rIns="92815" bIns="92815" anchor="b" anchorCtr="0">
            <a:noAutofit/>
          </a:bodyPr>
          <a:lstStyle/>
          <a:p>
            <a:pPr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64149" lvl="1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28299" lvl="2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92448" lvl="3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56598" lvl="4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320747" lvl="5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84897" lvl="6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49046" lvl="7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713196" lvl="8" indent="-90251"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5061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2" y="4415791"/>
            <a:ext cx="5486399" cy="4183380"/>
          </a:xfrm>
          <a:prstGeom prst="rect">
            <a:avLst/>
          </a:prstGeom>
        </p:spPr>
        <p:txBody>
          <a:bodyPr lIns="92815" tIns="92815" rIns="92815" bIns="92815" anchor="t" anchorCtr="0">
            <a:noAutofit/>
          </a:bodyPr>
          <a:lstStyle/>
          <a:p>
            <a:endParaRPr dirty="0"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19477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2" y="4415791"/>
            <a:ext cx="5486399" cy="4183380"/>
          </a:xfrm>
          <a:prstGeom prst="rect">
            <a:avLst/>
          </a:prstGeom>
        </p:spPr>
        <p:txBody>
          <a:bodyPr lIns="92815" tIns="92815" rIns="92815" bIns="92815" anchor="t" anchorCtr="0">
            <a:noAutofit/>
          </a:bodyPr>
          <a:lstStyle/>
          <a:p>
            <a:pPr>
              <a:buClr>
                <a:schemeClr val="dk1"/>
              </a:buClr>
              <a:buSzPct val="91666"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73926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64149" lvl="1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28299" lvl="2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92448" lvl="3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56598" lvl="4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320747" lvl="5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84897" lvl="6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49046" lvl="7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713196" lvl="8" indent="-90251"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71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2" y="4415791"/>
            <a:ext cx="5486399" cy="4183380"/>
          </a:xfrm>
          <a:prstGeom prst="rect">
            <a:avLst/>
          </a:prstGeom>
        </p:spPr>
        <p:txBody>
          <a:bodyPr lIns="92815" tIns="92815" rIns="92815" bIns="92815" anchor="t" anchorCtr="0">
            <a:noAutofit/>
          </a:bodyPr>
          <a:lstStyle/>
          <a:p>
            <a:pPr>
              <a:buClr>
                <a:schemeClr val="dk1"/>
              </a:buClr>
              <a:buSzPct val="91666"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73926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64149" lvl="1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28299" lvl="2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92448" lvl="3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56598" lvl="4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320747" lvl="5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84897" lvl="6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49046" lvl="7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713196" lvl="8" indent="-90251"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71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64149" lvl="1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28299" lvl="2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92448" lvl="3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56598" lvl="4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320747" lvl="5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84897" lvl="6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49046" lvl="7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713196" lvl="8" indent="-90251"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59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64149" lvl="1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28299" lvl="2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92448" lvl="3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56598" lvl="4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320747" lvl="5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84897" lvl="6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49046" lvl="7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713196" lvl="8" indent="-90251"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1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64149" lvl="1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28299" lvl="2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92448" lvl="3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56598" lvl="4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320747" lvl="5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84897" lvl="6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49046" lvl="7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713196" lvl="8" indent="-90251"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37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64149" lvl="1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28299" lvl="2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92448" lvl="3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56598" lvl="4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320747" lvl="5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84897" lvl="6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49046" lvl="7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713196" lvl="8" indent="-90251"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63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64149" lvl="1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28299" lvl="2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92448" lvl="3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56598" lvl="4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320747" lvl="5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84897" lvl="6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49046" lvl="7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713196" lvl="8" indent="-90251"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8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64149" lvl="1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28299" lvl="2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92448" lvl="3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56598" lvl="4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320747" lvl="5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84897" lvl="6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49046" lvl="7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713196" lvl="8" indent="-90251"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77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2" y="4415791"/>
            <a:ext cx="5486399" cy="4183380"/>
          </a:xfrm>
          <a:prstGeom prst="rect">
            <a:avLst/>
          </a:prstGeom>
        </p:spPr>
        <p:txBody>
          <a:bodyPr lIns="92815" tIns="92815" rIns="92815" bIns="92815" anchor="t" anchorCtr="0">
            <a:noAutofit/>
          </a:bodyPr>
          <a:lstStyle/>
          <a:p>
            <a:pPr>
              <a:buClr>
                <a:schemeClr val="dk1"/>
              </a:buClr>
              <a:buSzPct val="91666"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739268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64149" lvl="1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28299" lvl="2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92448" lvl="3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56598" lvl="4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320747" lvl="5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84897" lvl="6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49046" lvl="7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713196" lvl="8" indent="-90251"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05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64149" lvl="1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28299" lvl="2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92448" lvl="3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56598" lvl="4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320747" lvl="5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84897" lvl="6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49046" lvl="7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713196" lvl="8" indent="-90251"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71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64149" lvl="1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28299" lvl="2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92448" lvl="3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56598" lvl="4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320747" lvl="5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84897" lvl="6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49046" lvl="7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713196" lvl="8" indent="-90251"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716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64149" lvl="1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28299" lvl="2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92448" lvl="3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56598" lvl="4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320747" lvl="5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84897" lvl="6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49046" lvl="7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713196" lvl="8" indent="-90251"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82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64149" lvl="1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28299" lvl="2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92448" lvl="3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56598" lvl="4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320747" lvl="5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84897" lvl="6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49046" lvl="7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713196" lvl="8" indent="-90251"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98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2" y="4415791"/>
            <a:ext cx="5486399" cy="4183380"/>
          </a:xfrm>
          <a:prstGeom prst="rect">
            <a:avLst/>
          </a:prstGeom>
        </p:spPr>
        <p:txBody>
          <a:bodyPr lIns="92815" tIns="92815" rIns="92815" bIns="92815" anchor="t" anchorCtr="0">
            <a:noAutofit/>
          </a:bodyPr>
          <a:lstStyle/>
          <a:p>
            <a:pPr marL="444500" indent="0">
              <a:spcBef>
                <a:spcPts val="0"/>
              </a:spcBef>
              <a:spcAft>
                <a:spcPts val="2400"/>
              </a:spcAft>
              <a:buSzPct val="100000"/>
              <a:buFont typeface="Arial" panose="020B0604020202020204" pitchFamily="34" charset="0"/>
              <a:buNone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37096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64149" lvl="1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28299" lvl="2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92448" lvl="3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56598" lvl="4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320747" lvl="5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84897" lvl="6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49046" lvl="7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713196" lvl="8" indent="-90251"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22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64149" lvl="1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28299" lvl="2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92448" lvl="3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56598" lvl="4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320747" lvl="5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84897" lvl="6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49046" lvl="7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713196" lvl="8" indent="-90251"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53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2" y="4415791"/>
            <a:ext cx="5486399" cy="4183380"/>
          </a:xfrm>
          <a:prstGeom prst="rect">
            <a:avLst/>
          </a:prstGeom>
        </p:spPr>
        <p:txBody>
          <a:bodyPr lIns="92815" tIns="92815" rIns="92815" bIns="92815" anchor="t" anchorCtr="0">
            <a:noAutofit/>
          </a:bodyPr>
          <a:lstStyle/>
          <a:p>
            <a:pPr>
              <a:buClr>
                <a:schemeClr val="dk1"/>
              </a:buClr>
              <a:buSzPct val="91666"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7392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64149" lvl="1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28299" lvl="2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92448" lvl="3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56598" lvl="4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320747" lvl="5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84897" lvl="6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49046" lvl="7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713196" lvl="8" indent="-90251"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23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64149" lvl="1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28299" lvl="2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92448" lvl="3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56598" lvl="4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320747" lvl="5" indent="-90251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84897" lvl="6" indent="-90251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49046" lvl="7" indent="-9025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713196" lvl="8" indent="-90251"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85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102A2-4331-4576-B211-8163BB232DF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hape 35"/>
          <p:cNvSpPr/>
          <p:nvPr userDrawn="1"/>
        </p:nvSpPr>
        <p:spPr>
          <a:xfrm>
            <a:off x="0" y="0"/>
            <a:ext cx="9144000" cy="5943599"/>
          </a:xfrm>
          <a:prstGeom prst="rect">
            <a:avLst/>
          </a:prstGeom>
          <a:gradFill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37"/>
          <p:cNvSpPr txBox="1">
            <a:spLocks noGrp="1"/>
          </p:cNvSpPr>
          <p:nvPr>
            <p:ph type="body" idx="13"/>
          </p:nvPr>
        </p:nvSpPr>
        <p:spPr>
          <a:xfrm>
            <a:off x="722312" y="2209800"/>
            <a:ext cx="7772400" cy="1347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rmAutofit/>
          </a:bodyPr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3600" b="1" i="0" u="none" strike="noStrike" cap="none" baseline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Shape 4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4170846"/>
            <a:ext cx="9144000" cy="177275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40"/>
          <p:cNvSpPr txBox="1">
            <a:spLocks/>
          </p:cNvSpPr>
          <p:nvPr userDrawn="1"/>
        </p:nvSpPr>
        <p:spPr>
          <a:xfrm>
            <a:off x="67056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57200" lvl="1" indent="-88900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14400" lvl="2" indent="-88900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71600" lvl="3" indent="-88900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28800" lvl="4" indent="-88900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286000" lvl="5" indent="-88900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43200" lvl="6" indent="-88900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00400" lvl="7" indent="-88900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657600" lvl="8" indent="-88900"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841" y="3810000"/>
            <a:ext cx="6400800" cy="15240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69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274320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0000"/>
              <a:buFont typeface="Calibri" panose="020F0502020204030204" pitchFamily="34" charset="0"/>
              <a:buChar char="○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1200"/>
              </a:spcBef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1200"/>
              </a:spcBef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1200"/>
              </a:spcBef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1200"/>
              </a:spcBef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102A2-4331-4576-B211-8163BB23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6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102A2-4331-4576-B211-8163BB23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16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102A2-4331-4576-B211-8163BB23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87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102A2-4331-4576-B211-8163BB23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1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685800" y="3810000"/>
            <a:ext cx="7086600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600"/>
              </a:spcAft>
              <a:buClr>
                <a:srgbClr val="A5A5A5"/>
              </a:buClr>
              <a:buFont typeface="Noto Symbol"/>
              <a:buNone/>
              <a:defRPr/>
            </a:lvl1pPr>
            <a:lvl2pPr marL="457200" marR="0" indent="0" algn="ctr" rtl="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Noto Symbol"/>
              <a:buNone/>
              <a:defRPr/>
            </a:lvl2pPr>
            <a:lvl3pPr marL="914400" marR="0" indent="0" algn="ctr" rtl="0">
              <a:spcBef>
                <a:spcPts val="0"/>
              </a:spcBef>
              <a:spcAft>
                <a:spcPts val="600"/>
              </a:spcAft>
              <a:buClr>
                <a:srgbClr val="538CD5"/>
              </a:buClr>
              <a:buFont typeface="Noto Symbol"/>
              <a:buNone/>
              <a:defRPr/>
            </a:lvl3pPr>
            <a:lvl4pPr marL="1371600" marR="0" indent="0" algn="ctr" rtl="0">
              <a:spcBef>
                <a:spcPts val="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3048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7056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0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gradFill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Shape 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8299" y="609600"/>
            <a:ext cx="9144000" cy="8101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102A2-4331-4576-B211-8163BB232DF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Shape 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00400" y="6170888"/>
            <a:ext cx="5714999" cy="41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4441" y="6173728"/>
            <a:ext cx="2853559" cy="4556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hape 18"/>
          <p:cNvCxnSpPr/>
          <p:nvPr/>
        </p:nvCxnSpPr>
        <p:spPr>
          <a:xfrm>
            <a:off x="0" y="5943600"/>
            <a:ext cx="9144000" cy="0"/>
          </a:xfrm>
          <a:prstGeom prst="straightConnector1">
            <a:avLst/>
          </a:prstGeom>
          <a:noFill/>
          <a:ln w="9525" cap="flat">
            <a:solidFill>
              <a:srgbClr val="C5D8F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7129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3" r:id="rId4"/>
    <p:sldLayoutId id="2147483664" r:id="rId5"/>
    <p:sldLayoutId id="2147483665" r:id="rId6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lang="en-US" sz="3600" b="1" i="0" u="none" strike="noStrike" kern="1200" cap="none" baseline="0" dirty="0">
          <a:solidFill>
            <a:schemeClr val="accent1"/>
          </a:solidFill>
          <a:latin typeface="Arial"/>
          <a:ea typeface="+mj-ea"/>
          <a:cs typeface="Arial"/>
          <a:sym typeface="Arial"/>
          <a:rtl val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07/relationships/hdphoto" Target="../media/hdphoto2.wdp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6.jpeg"/><Relationship Id="rId5" Type="http://schemas.openxmlformats.org/officeDocument/2006/relationships/hyperlink" Target="http://www.google.com/url?sa=i&amp;rct=j&amp;q=&amp;esrc=s&amp;frm=1&amp;source=images&amp;cd=&amp;cad=rja&amp;uact=8&amp;ved=0CAcQjRw&amp;url=http://www.acf.hhs.gov/about/leadership/mark-greenberg&amp;ei=jI7wVO7pI8yaNouUgJAP&amp;bvm=bv.87269000,d.eXY&amp;psig=AFQjCNGnZ32lr7kidVThTkNhbefapW6qoQ&amp;ust=1425137586575453" TargetMode="Externa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8.jp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9.jp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3.jp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hyperlink" Target="http://wdr.doleta.gov/directives/corr_doc.cfm?DOCN=735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1.jpeg"/><Relationship Id="rId5" Type="http://schemas.openxmlformats.org/officeDocument/2006/relationships/hyperlink" Target="http://www.google.com/url?sa=i&amp;rct=j&amp;q=&amp;esrc=s&amp;frm=1&amp;source=images&amp;cd=&amp;cad=rja&amp;uact=8&amp;ved=0CAcQjRw&amp;url=http://www2.ed.gov/about/offices/list/ovae/staff/uvin.html&amp;ei=mozwVMKeO8mggwTPx4OYAw&amp;bvm=bv.87269000,d.eXY&amp;psig=AFQjCNHLxLW9gdBBQYj5Vm19FvBrrBeYQQ&amp;ust=1425137177773288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1"/>
          <p:cNvSpPr/>
          <p:nvPr>
            <p:custDataLst>
              <p:tags r:id="rId1"/>
            </p:custDataLst>
          </p:nvPr>
        </p:nvSpPr>
        <p:spPr>
          <a:xfrm>
            <a:off x="0" y="3429000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438912" y="1280730"/>
            <a:ext cx="7772400" cy="1347786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WIOA Vision Webinar</a:t>
            </a:r>
            <a:endParaRPr lang="en-US" sz="48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343400" y="2490786"/>
            <a:ext cx="2936631" cy="8382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March 4, 2015</a:t>
            </a:r>
          </a:p>
        </p:txBody>
      </p:sp>
      <p:pic>
        <p:nvPicPr>
          <p:cNvPr id="76" name="Shape 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3927" y="21336"/>
            <a:ext cx="2600073" cy="8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" y="0"/>
            <a:ext cx="4876799" cy="9454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ubtitle 1"/>
          <p:cNvSpPr txBox="1">
            <a:spLocks/>
          </p:cNvSpPr>
          <p:nvPr/>
        </p:nvSpPr>
        <p:spPr>
          <a:xfrm>
            <a:off x="4410326" y="3605211"/>
            <a:ext cx="4267201" cy="1019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U.S. Department of Labor</a:t>
            </a:r>
          </a:p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U.S.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Department of Education</a:t>
            </a:r>
          </a:p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U.S.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Department of Health and Human Services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26080"/>
            <a:ext cx="4325111" cy="301752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1"/>
          <p:cNvSpPr/>
          <p:nvPr>
            <p:custDataLst>
              <p:tags r:id="rId1"/>
            </p:custDataLst>
          </p:nvPr>
        </p:nvSpPr>
        <p:spPr>
          <a:xfrm>
            <a:off x="0" y="3124200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6167700" cy="134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dirty="0">
                <a:solidFill>
                  <a:schemeClr val="accent1"/>
                </a:solidFill>
              </a:rPr>
              <a:t>Presenter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3283937" y="2438400"/>
            <a:ext cx="5788498" cy="17964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</a:rPr>
              <a:t>Janet Le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</a:rPr>
              <a:t>Breck</a:t>
            </a:r>
            <a:endParaRPr lang="en-US" sz="30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rtl="0">
              <a:spcBef>
                <a:spcPts val="120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/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>Commissioner of Rehabilitation Services Administration,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U.S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Department of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Education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400" b="1" dirty="0"/>
          </a:p>
        </p:txBody>
      </p:sp>
      <p:pic>
        <p:nvPicPr>
          <p:cNvPr id="84" name="Shape 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2362" y="0"/>
            <a:ext cx="2600073" cy="8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/>
        </p:nvSpPr>
        <p:spPr>
          <a:xfrm>
            <a:off x="78900" y="5538425"/>
            <a:ext cx="89861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Have a question or comment about WIOA?  E-mail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DOL.WIOA@dol.gov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705600" y="6477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fld id="{01D102A2-4331-4576-B211-8163BB232DF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AutoShape 2" descr="Image result for Janet LaBreck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Janet LaBreck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Image result for Janet LaBreck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Image result for Janet LaBre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97" y="2259239"/>
            <a:ext cx="2281830" cy="2950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54404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635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EDUCATION  WIOA Websites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102A2-4331-4576-B211-8163BB232DF5}" type="slidenum">
              <a:rPr lang="en-US" smtClean="0"/>
              <a:t>11</a:t>
            </a:fld>
            <a:endParaRPr lang="en-US"/>
          </a:p>
        </p:txBody>
      </p:sp>
      <p:pic>
        <p:nvPicPr>
          <p:cNvPr id="5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2362" y="0"/>
            <a:ext cx="2600073" cy="824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0" y="1524000"/>
            <a:ext cx="9144000" cy="1038225"/>
            <a:chOff x="0" y="1752600"/>
            <a:chExt cx="9144000" cy="1038225"/>
          </a:xfrm>
        </p:grpSpPr>
        <p:sp>
          <p:nvSpPr>
            <p:cNvPr id="8" name="Shape 21"/>
            <p:cNvSpPr/>
            <p:nvPr>
              <p:custDataLst>
                <p:tags r:id="rId1"/>
              </p:custDataLst>
            </p:nvPr>
          </p:nvSpPr>
          <p:spPr>
            <a:xfrm>
              <a:off x="0" y="1752600"/>
              <a:ext cx="9144000" cy="1038225"/>
            </a:xfrm>
            <a:prstGeom prst="rect">
              <a:avLst/>
            </a:prstGeom>
            <a:gradFill flip="none" rotWithShape="1">
              <a:gsLst>
                <a:gs pos="0">
                  <a:schemeClr val="tx2"/>
                </a:gs>
                <a:gs pos="100000">
                  <a:srgbClr val="0070C0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33350" y="1960602"/>
              <a:ext cx="89595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schemeClr val="accent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OCTAE- </a:t>
              </a:r>
              <a:r>
                <a:rPr lang="en-US" sz="1800" b="1" dirty="0" smtClean="0">
                  <a:solidFill>
                    <a:schemeClr val="accent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http://www2.ed.gov/about/offices/list/ovae/piAdultEd/wioa-reauthorization.html</a:t>
              </a:r>
            </a:p>
            <a:p>
              <a:r>
                <a:rPr lang="en-US" sz="1800" b="1" dirty="0" smtClean="0">
                  <a:solidFill>
                    <a:schemeClr val="accent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OSERS- http</a:t>
              </a:r>
              <a:r>
                <a:rPr lang="en-US" sz="1800" b="1" dirty="0">
                  <a:solidFill>
                    <a:schemeClr val="accent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://www2.ed.gov/about/offices/list/osers/rsa/wioa-reauthorization.html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630396"/>
            <a:ext cx="3810000" cy="3309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80" y="2552132"/>
            <a:ext cx="4043234" cy="337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6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1"/>
          <p:cNvSpPr/>
          <p:nvPr>
            <p:custDataLst>
              <p:tags r:id="rId1"/>
            </p:custDataLst>
          </p:nvPr>
        </p:nvSpPr>
        <p:spPr>
          <a:xfrm>
            <a:off x="0" y="3124200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6167700" cy="134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dirty="0">
                <a:solidFill>
                  <a:schemeClr val="accent1"/>
                </a:solidFill>
              </a:rPr>
              <a:t>Presenter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3283937" y="2394575"/>
            <a:ext cx="5788498" cy="17964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</a:rPr>
              <a:t>Mark Greenberg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lvl="0" rtl="0">
              <a:spcBef>
                <a:spcPts val="1200"/>
              </a:spcBef>
              <a:buNone/>
            </a:pPr>
            <a:endParaRPr lang="en-US" sz="2400" b="1" dirty="0" smtClean="0">
              <a:solidFill>
                <a:srgbClr val="C00000"/>
              </a:solidFill>
            </a:endParaRPr>
          </a:p>
          <a:p>
            <a:pPr lvl="0" rtl="0"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Acting Assistant Secretary</a:t>
            </a:r>
            <a:endParaRPr lang="en-US" sz="2400" b="1" dirty="0">
              <a:solidFill>
                <a:srgbClr val="C00000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Administration for Children and Families,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U.S. Department of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Health and Human Services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400" b="1" dirty="0"/>
          </a:p>
        </p:txBody>
      </p:sp>
      <p:pic>
        <p:nvPicPr>
          <p:cNvPr id="84" name="Shape 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2362" y="0"/>
            <a:ext cx="2600073" cy="8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/>
        </p:nvSpPr>
        <p:spPr>
          <a:xfrm>
            <a:off x="78900" y="5538425"/>
            <a:ext cx="89861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Have a question or comment about WIOA?  E-mail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DOL.WIOA@dol.gov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705600" y="6477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fld id="{01D102A2-4331-4576-B211-8163BB232DF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AutoShape 2" descr="Image result for Mark Greenberg, HH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Mark Greenberg, HHS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Image result for Mark Greenberg, HHS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Image result for Mark Greenberg, HHS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Image result for Mark Greenberg, HHS"/>
          <p:cNvSpPr>
            <a:spLocks noChangeAspect="1" noChangeArrowheads="1"/>
          </p:cNvSpPr>
          <p:nvPr/>
        </p:nvSpPr>
        <p:spPr bwMode="auto">
          <a:xfrm>
            <a:off x="67310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4" name="Picture 12" descr="http://www.acf.hhs.gov/sites/default/files/assets/leadership-greenberg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" y="2486388"/>
            <a:ext cx="195072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54404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635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HHS WIOA Website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102A2-4331-4576-B211-8163BB232DF5}" type="slidenum">
              <a:rPr lang="en-US" smtClean="0"/>
              <a:t>13</a:t>
            </a:fld>
            <a:endParaRPr lang="en-US"/>
          </a:p>
        </p:txBody>
      </p:sp>
      <p:pic>
        <p:nvPicPr>
          <p:cNvPr id="5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2362" y="0"/>
            <a:ext cx="2600073" cy="824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0" y="1524000"/>
            <a:ext cx="9144000" cy="1038225"/>
            <a:chOff x="0" y="1752600"/>
            <a:chExt cx="9144000" cy="1038225"/>
          </a:xfrm>
        </p:grpSpPr>
        <p:sp>
          <p:nvSpPr>
            <p:cNvPr id="7" name="Shape 21"/>
            <p:cNvSpPr/>
            <p:nvPr>
              <p:custDataLst>
                <p:tags r:id="rId1"/>
              </p:custDataLst>
            </p:nvPr>
          </p:nvSpPr>
          <p:spPr>
            <a:xfrm>
              <a:off x="0" y="1752600"/>
              <a:ext cx="9144000" cy="1038225"/>
            </a:xfrm>
            <a:prstGeom prst="rect">
              <a:avLst/>
            </a:prstGeom>
            <a:gradFill flip="none" rotWithShape="1">
              <a:gsLst>
                <a:gs pos="0">
                  <a:schemeClr val="tx2"/>
                </a:gs>
                <a:gs pos="100000">
                  <a:srgbClr val="0070C0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3350" y="1960602"/>
              <a:ext cx="8672567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>
                  <a:solidFill>
                    <a:schemeClr val="accent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http://www.acf.hhs.gov/programs/ofa/programs/tanf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2587625"/>
            <a:ext cx="4419601" cy="350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2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 Question #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Do </a:t>
            </a:r>
            <a:r>
              <a:rPr lang="en-US" dirty="0"/>
              <a:t>you feel that the federal partners are delivering a consistent partnership message “</a:t>
            </a:r>
            <a:r>
              <a:rPr lang="en-US" b="1" dirty="0">
                <a:solidFill>
                  <a:srgbClr val="FF0000"/>
                </a:solidFill>
              </a:rPr>
              <a:t>to act now”</a:t>
            </a:r>
            <a:r>
              <a:rPr lang="en-US" dirty="0"/>
              <a:t> to the states and locals?</a:t>
            </a:r>
          </a:p>
          <a:p>
            <a:r>
              <a:rPr lang="en-US" dirty="0" smtClean="0"/>
              <a:t>Agree</a:t>
            </a:r>
          </a:p>
          <a:p>
            <a:r>
              <a:rPr lang="en-US" dirty="0" smtClean="0"/>
              <a:t>Disagree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102A2-4331-4576-B211-8163BB232D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02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66938"/>
            <a:ext cx="8229600" cy="1143000"/>
          </a:xfrm>
        </p:spPr>
        <p:txBody>
          <a:bodyPr/>
          <a:lstStyle/>
          <a:p>
            <a:r>
              <a:rPr lang="en-US" dirty="0" smtClean="0"/>
              <a:t>Regulations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7872" y="1978153"/>
            <a:ext cx="5524563" cy="392594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850" dirty="0" smtClean="0"/>
              <a:t>Labor and Education will release a joint NPRM that will cover State planning, performance, and the One-Stop system. </a:t>
            </a:r>
          </a:p>
          <a:p>
            <a:pPr>
              <a:spcAft>
                <a:spcPts val="400"/>
              </a:spcAft>
            </a:pPr>
            <a:r>
              <a:rPr lang="en-US" sz="1850" dirty="0" smtClean="0"/>
              <a:t>Another NPRM will cover the DOL-administered programs and provisions.</a:t>
            </a:r>
          </a:p>
          <a:p>
            <a:pPr>
              <a:spcAft>
                <a:spcPts val="400"/>
              </a:spcAft>
            </a:pPr>
            <a:r>
              <a:rPr lang="en-US" sz="1850" dirty="0" smtClean="0"/>
              <a:t>The Department of Education will also </a:t>
            </a:r>
            <a:br>
              <a:rPr lang="en-US" sz="1850" dirty="0" smtClean="0"/>
            </a:br>
            <a:r>
              <a:rPr lang="en-US" sz="1850" dirty="0" smtClean="0"/>
              <a:t>issue three NPRMs covering its administered programs authorized or amended by WIOA.</a:t>
            </a:r>
          </a:p>
          <a:p>
            <a:pPr>
              <a:spcAft>
                <a:spcPts val="400"/>
              </a:spcAft>
            </a:pPr>
            <a:r>
              <a:rPr lang="en-US" sz="1850" dirty="0" smtClean="0"/>
              <a:t>The public will have an opportunity to </a:t>
            </a:r>
            <a:br>
              <a:rPr lang="en-US" sz="1850" dirty="0" smtClean="0"/>
            </a:br>
            <a:r>
              <a:rPr lang="en-US" sz="1850" dirty="0" smtClean="0"/>
              <a:t>comment on the NPRMs.</a:t>
            </a:r>
          </a:p>
          <a:p>
            <a:pPr>
              <a:spcAft>
                <a:spcPts val="400"/>
              </a:spcAft>
            </a:pPr>
            <a:r>
              <a:rPr lang="en-US" sz="1850" dirty="0" smtClean="0"/>
              <a:t>Final Regulations will be published in </a:t>
            </a:r>
            <a:br>
              <a:rPr lang="en-US" sz="1850" dirty="0" smtClean="0"/>
            </a:br>
            <a:r>
              <a:rPr lang="en-US" sz="1850" dirty="0" smtClean="0"/>
              <a:t>early 2016. </a:t>
            </a:r>
            <a:endParaRPr lang="en-US" sz="18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102A2-4331-4576-B211-8163BB232DF5}" type="slidenum">
              <a:rPr lang="en-US" smtClean="0"/>
              <a:t>15</a:t>
            </a:fld>
            <a:endParaRPr lang="en-US"/>
          </a:p>
        </p:txBody>
      </p:sp>
      <p:pic>
        <p:nvPicPr>
          <p:cNvPr id="5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2362" y="0"/>
            <a:ext cx="2600073" cy="8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61005" y="1447800"/>
            <a:ext cx="8637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+mj-lt"/>
              </a:rPr>
              <a:t>5</a:t>
            </a:r>
            <a:r>
              <a:rPr lang="en-US" sz="2200" b="1" dirty="0" smtClean="0">
                <a:solidFill>
                  <a:srgbClr val="C00000"/>
                </a:solidFill>
                <a:latin typeface="+mj-lt"/>
              </a:rPr>
              <a:t> Notices </a:t>
            </a:r>
            <a:r>
              <a:rPr lang="en-US" sz="2200" b="1" dirty="0">
                <a:solidFill>
                  <a:srgbClr val="C00000"/>
                </a:solidFill>
                <a:latin typeface="+mj-lt"/>
              </a:rPr>
              <a:t>of Proposed Rulemaking </a:t>
            </a:r>
            <a:r>
              <a:rPr lang="en-US" sz="2200" b="1" dirty="0">
                <a:solidFill>
                  <a:schemeClr val="accent1"/>
                </a:solidFill>
                <a:latin typeface="+mj-lt"/>
              </a:rPr>
              <a:t>(NPRMs)</a:t>
            </a:r>
            <a:r>
              <a:rPr lang="en-US" sz="2200" b="1" dirty="0">
                <a:solidFill>
                  <a:srgbClr val="C00000"/>
                </a:solidFill>
                <a:latin typeface="+mj-lt"/>
              </a:rPr>
              <a:t> will be issued in early </a:t>
            </a:r>
            <a:r>
              <a:rPr lang="en-US" sz="2200" b="1" dirty="0" smtClean="0">
                <a:solidFill>
                  <a:srgbClr val="C00000"/>
                </a:solidFill>
                <a:latin typeface="+mj-lt"/>
              </a:rPr>
              <a:t>2015.</a:t>
            </a:r>
            <a:endParaRPr lang="en-US" sz="2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1690689" y="3324226"/>
            <a:ext cx="1447800" cy="45720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NPRMs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hape 21"/>
          <p:cNvSpPr/>
          <p:nvPr>
            <p:custDataLst>
              <p:tags r:id="rId1"/>
            </p:custDataLst>
          </p:nvPr>
        </p:nvSpPr>
        <p:spPr>
          <a:xfrm>
            <a:off x="0" y="1878687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3564362" cy="31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0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1"/>
          <p:cNvSpPr/>
          <p:nvPr>
            <p:custDataLst>
              <p:tags r:id="rId1"/>
            </p:custDataLst>
          </p:nvPr>
        </p:nvSpPr>
        <p:spPr>
          <a:xfrm>
            <a:off x="0" y="2478388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5657"/>
            <a:ext cx="5029200" cy="1143000"/>
          </a:xfrm>
        </p:spPr>
        <p:txBody>
          <a:bodyPr/>
          <a:lstStyle/>
          <a:p>
            <a:r>
              <a:rPr lang="en-US" dirty="0" smtClean="0"/>
              <a:t>Guidance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769" y="2657475"/>
            <a:ext cx="4255477" cy="3124200"/>
          </a:xfrm>
        </p:spPr>
        <p:txBody>
          <a:bodyPr>
            <a:normAutofit fontScale="70000" lnSpcReduction="20000"/>
          </a:bodyPr>
          <a:lstStyle/>
          <a:p>
            <a:pPr lvl="0"/>
            <a:endParaRPr lang="en-US" sz="3200" dirty="0" smtClean="0"/>
          </a:p>
          <a:p>
            <a:pPr lvl="0"/>
            <a:r>
              <a:rPr lang="en-US" sz="3600" dirty="0" smtClean="0"/>
              <a:t>The </a:t>
            </a:r>
            <a:r>
              <a:rPr lang="en-US" sz="3600" dirty="0"/>
              <a:t>operational guidance will be </a:t>
            </a:r>
            <a:r>
              <a:rPr lang="en-US" sz="3600" dirty="0" smtClean="0"/>
              <a:t>issued</a:t>
            </a:r>
            <a:r>
              <a:rPr lang="en-US" sz="3600" dirty="0" smtClean="0"/>
              <a:t> </a:t>
            </a:r>
            <a:r>
              <a:rPr lang="en-US" sz="3600" dirty="0"/>
              <a:t>steadily over several months</a:t>
            </a:r>
          </a:p>
          <a:p>
            <a:pPr lvl="0"/>
            <a:r>
              <a:rPr lang="en-US" sz="3600" dirty="0"/>
              <a:t>It will convey our current thinking on the implementation of WIOA statutory requirements and the overall intent of changes under WIOA. </a:t>
            </a:r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102A2-4331-4576-B211-8163BB232DF5}" type="slidenum">
              <a:rPr lang="en-US" smtClean="0"/>
              <a:t>16</a:t>
            </a:fld>
            <a:endParaRPr lang="en-US"/>
          </a:p>
        </p:txBody>
      </p:sp>
      <p:pic>
        <p:nvPicPr>
          <p:cNvPr id="5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2362" y="0"/>
            <a:ext cx="2600073" cy="8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32497" y="1592759"/>
            <a:ext cx="87734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In Spring 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2015,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ETA will issue operational guidance through a series of Training and Employment Guidance Letters (TEGL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): 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9716" y="3387969"/>
            <a:ext cx="25603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88900" dist="38100" dir="2700000" algn="tl" rotWithShape="0">
                    <a:prstClr val="black">
                      <a:alpha val="83000"/>
                    </a:prstClr>
                  </a:outerShdw>
                </a:effectLst>
              </a:rPr>
              <a:t>Training and Employment Guidance Letters (TEGL) </a:t>
            </a:r>
            <a:endParaRPr lang="en-US" sz="2200" b="1" dirty="0">
              <a:solidFill>
                <a:schemeClr val="bg1"/>
              </a:solidFill>
              <a:effectLst>
                <a:outerShdw blurRad="88900" dist="38100" dir="2700000" algn="tl" rotWithShape="0">
                  <a:prstClr val="black">
                    <a:alpha val="83000"/>
                  </a:prst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44" y="2590315"/>
            <a:ext cx="4494791" cy="335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4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 Question # 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As </a:t>
            </a:r>
            <a:r>
              <a:rPr lang="en-US" dirty="0"/>
              <a:t>a state and/or local area where do you consider yourself to be on WIOA Partnership development/implementation?  (Scale of 1 -5 ?)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102A2-4331-4576-B211-8163BB232D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60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8073"/>
            <a:ext cx="8229600" cy="1143000"/>
          </a:xfrm>
        </p:spPr>
        <p:txBody>
          <a:bodyPr/>
          <a:lstStyle/>
          <a:p>
            <a:r>
              <a:rPr lang="en-US" dirty="0" smtClean="0"/>
              <a:t>Technical Assistance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788929"/>
            <a:ext cx="8305800" cy="11546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" dirty="0" smtClean="0"/>
              <a:t> </a:t>
            </a:r>
          </a:p>
          <a:p>
            <a:pPr marL="234950" indent="-234950"/>
            <a:r>
              <a:rPr lang="en-US" sz="1800" dirty="0" smtClean="0"/>
              <a:t>Fact Sheets will be developed to address WIOA implementation topics and help board members and stakeholders better understand the law’s opportunities and provisions.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102A2-4331-4576-B211-8163BB232DF5}" type="slidenum">
              <a:rPr lang="en-US" smtClean="0"/>
              <a:t>18</a:t>
            </a:fld>
            <a:endParaRPr lang="en-US"/>
          </a:p>
        </p:txBody>
      </p:sp>
      <p:pic>
        <p:nvPicPr>
          <p:cNvPr id="5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2362" y="0"/>
            <a:ext cx="2600073" cy="8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65" y="1793727"/>
            <a:ext cx="4505479" cy="2944718"/>
          </a:xfrm>
          <a:prstGeom prst="rect">
            <a:avLst/>
          </a:prstGeom>
          <a:effectLst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375584" y="1600200"/>
            <a:ext cx="3550863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0000"/>
              <a:buFont typeface="Calibri" panose="020F0502020204030204" pitchFamily="34" charset="0"/>
              <a:buChar char="○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600" dirty="0" smtClean="0"/>
              <a:t> </a:t>
            </a:r>
          </a:p>
          <a:p>
            <a:pPr marL="234950" lvl="0" indent="-234950"/>
            <a:r>
              <a:rPr lang="en-US" sz="1800" dirty="0" smtClean="0"/>
              <a:t>Labor, Education and Health and Human Services </a:t>
            </a:r>
            <a:r>
              <a:rPr lang="en-US" sz="1800" dirty="0"/>
              <a:t>are gathering additional stakeholder input for guidance development and to address technical assistance needs for WIOA implementation</a:t>
            </a:r>
            <a:r>
              <a:rPr lang="en-US" sz="1800" dirty="0" smtClean="0"/>
              <a:t>.</a:t>
            </a:r>
          </a:p>
          <a:p>
            <a:pPr marL="234950" lvl="0" indent="-234950">
              <a:spcBef>
                <a:spcPts val="3600"/>
              </a:spcBef>
            </a:pPr>
            <a:r>
              <a:rPr lang="en-US" sz="1800" dirty="0"/>
              <a:t>Technical  assistance tools and resources are being considered, such as webinars, regional events, and conferences. </a:t>
            </a:r>
          </a:p>
        </p:txBody>
      </p:sp>
    </p:spTree>
    <p:extLst>
      <p:ext uri="{BB962C8B-B14F-4D97-AF65-F5344CB8AC3E}">
        <p14:creationId xmlns:p14="http://schemas.microsoft.com/office/powerpoint/2010/main" val="157495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92" y="1848499"/>
            <a:ext cx="4102608" cy="40416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3934"/>
            <a:ext cx="8229600" cy="1143000"/>
          </a:xfrm>
        </p:spPr>
        <p:txBody>
          <a:bodyPr/>
          <a:lstStyle/>
          <a:p>
            <a:r>
              <a:rPr lang="en-US" dirty="0" smtClean="0"/>
              <a:t>Technical Assistance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429" y="1983994"/>
            <a:ext cx="4273778" cy="3415501"/>
          </a:xfrm>
        </p:spPr>
        <p:txBody>
          <a:bodyPr>
            <a:noAutofit/>
          </a:bodyPr>
          <a:lstStyle/>
          <a:p>
            <a:r>
              <a:rPr lang="en-US" sz="2400" dirty="0" smtClean="0"/>
              <a:t>Planning robust technical assistance strategies on various topics.</a:t>
            </a:r>
            <a:br>
              <a:rPr lang="en-US" sz="2400" dirty="0" smtClean="0"/>
            </a:br>
            <a:endParaRPr lang="en-US" sz="1050" dirty="0" smtClean="0"/>
          </a:p>
          <a:p>
            <a:r>
              <a:rPr lang="en-US" sz="2400" dirty="0" smtClean="0"/>
              <a:t>ETA will collaborate with intergovernmental partners </a:t>
            </a:r>
            <a:br>
              <a:rPr lang="en-US" sz="2400" dirty="0" smtClean="0"/>
            </a:br>
            <a:r>
              <a:rPr lang="en-US" sz="2400" dirty="0" smtClean="0"/>
              <a:t>to align technical assistance. </a:t>
            </a:r>
          </a:p>
          <a:p>
            <a:pPr marL="0" indent="0">
              <a:buNone/>
            </a:pPr>
            <a:endParaRPr lang="en-US" sz="900" dirty="0" smtClean="0"/>
          </a:p>
          <a:p>
            <a:r>
              <a:rPr lang="en-US" sz="2400" dirty="0" smtClean="0"/>
              <a:t>More details are coming soon, visit www.doleta.gov/WIOA.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102A2-4331-4576-B211-8163BB232DF5}" type="slidenum">
              <a:rPr lang="en-US" smtClean="0"/>
              <a:t>19</a:t>
            </a:fld>
            <a:endParaRPr lang="en-US"/>
          </a:p>
        </p:txBody>
      </p:sp>
      <p:pic>
        <p:nvPicPr>
          <p:cNvPr id="5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2362" y="0"/>
            <a:ext cx="2600073" cy="8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431295" y="2176046"/>
            <a:ext cx="1322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Transition</a:t>
            </a:r>
            <a:endParaRPr lang="en-US" sz="16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55392" y="3708625"/>
            <a:ext cx="2074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Strategic Boards</a:t>
            </a:r>
            <a:endParaRPr lang="en-US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5396" y="4292024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One-Stop Service Design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2677" y="2843650"/>
            <a:ext cx="1740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Change Management</a:t>
            </a:r>
            <a:endParaRPr lang="en-US" sz="16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35396" y="5054025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Voices of </a:t>
            </a:r>
          </a:p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Experience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59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1"/>
          <p:cNvSpPr/>
          <p:nvPr>
            <p:custDataLst>
              <p:tags r:id="rId1"/>
            </p:custDataLst>
          </p:nvPr>
        </p:nvSpPr>
        <p:spPr>
          <a:xfrm>
            <a:off x="0" y="3124200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6167700" cy="134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dirty="0">
                <a:solidFill>
                  <a:schemeClr val="accent1"/>
                </a:solidFill>
              </a:rPr>
              <a:t>Presenter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3283937" y="2542812"/>
            <a:ext cx="5788498" cy="17964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</a:rPr>
              <a:t>Po</a:t>
            </a:r>
            <a:r>
              <a:rPr lang="en-US" sz="3000" b="1" spc="100" dirty="0" smtClean="0">
                <a:solidFill>
                  <a:schemeClr val="accent1">
                    <a:lumMod val="75000"/>
                  </a:schemeClr>
                </a:solidFill>
              </a:rPr>
              <a:t>rt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</a:rPr>
              <a:t>ia Wu</a:t>
            </a:r>
            <a:endParaRPr lang="en-US" sz="30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rtl="0">
              <a:spcBef>
                <a:spcPts val="120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Assistant Secretary</a:t>
            </a:r>
            <a:endParaRPr lang="en-US" sz="2400" b="1" dirty="0">
              <a:solidFill>
                <a:srgbClr val="C00000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Employment and Training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Administration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U.S. Department of Labor</a:t>
            </a:r>
          </a:p>
          <a:p>
            <a:pPr lvl="0" rtl="0">
              <a:spcBef>
                <a:spcPts val="0"/>
              </a:spcBef>
              <a:buNone/>
            </a:pPr>
            <a:endParaRPr sz="2400" b="1" dirty="0"/>
          </a:p>
        </p:txBody>
      </p:sp>
      <p:pic>
        <p:nvPicPr>
          <p:cNvPr id="84" name="Shape 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2362" y="0"/>
            <a:ext cx="2600073" cy="8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/>
        </p:nvSpPr>
        <p:spPr>
          <a:xfrm>
            <a:off x="78900" y="5538425"/>
            <a:ext cx="89861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Have a question or comment about WIOA?  E-mail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DOL.WIOA@dol.gov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705600" y="6477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fld id="{01D102A2-4331-4576-B211-8163BB232DF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70226"/>
            <a:ext cx="2418081" cy="3022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 Question #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 </a:t>
            </a:r>
            <a:r>
              <a:rPr lang="en-US" dirty="0"/>
              <a:t>are your WIOA technical assistance priority needs?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102A2-4331-4576-B211-8163BB232D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55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635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Labor WIOA Website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102A2-4331-4576-B211-8163BB232DF5}" type="slidenum">
              <a:rPr lang="en-US" smtClean="0"/>
              <a:t>21</a:t>
            </a:fld>
            <a:endParaRPr lang="en-US"/>
          </a:p>
        </p:txBody>
      </p:sp>
      <p:pic>
        <p:nvPicPr>
          <p:cNvPr id="5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2362" y="0"/>
            <a:ext cx="2600073" cy="824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0" y="1524001"/>
            <a:ext cx="9144000" cy="914400"/>
            <a:chOff x="0" y="1752600"/>
            <a:chExt cx="9144000" cy="1038225"/>
          </a:xfrm>
        </p:grpSpPr>
        <p:sp>
          <p:nvSpPr>
            <p:cNvPr id="10" name="Shape 21"/>
            <p:cNvSpPr/>
            <p:nvPr>
              <p:custDataLst>
                <p:tags r:id="rId1"/>
              </p:custDataLst>
            </p:nvPr>
          </p:nvSpPr>
          <p:spPr>
            <a:xfrm>
              <a:off x="0" y="1752600"/>
              <a:ext cx="9144000" cy="1038225"/>
            </a:xfrm>
            <a:prstGeom prst="rect">
              <a:avLst/>
            </a:prstGeom>
            <a:gradFill flip="none" rotWithShape="1">
              <a:gsLst>
                <a:gs pos="0">
                  <a:schemeClr val="tx2"/>
                </a:gs>
                <a:gs pos="100000">
                  <a:srgbClr val="0070C0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33350" y="1960602"/>
              <a:ext cx="5038559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>
                  <a:solidFill>
                    <a:schemeClr val="accent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http://www.doleta.gov/WIOA/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432757"/>
            <a:ext cx="5029200" cy="352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2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635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Labor WIOA Collection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102A2-4331-4576-B211-8163BB232DF5}" type="slidenum">
              <a:rPr lang="en-US" smtClean="0"/>
              <a:t>22</a:t>
            </a:fld>
            <a:endParaRPr lang="en-US"/>
          </a:p>
        </p:txBody>
      </p:sp>
      <p:pic>
        <p:nvPicPr>
          <p:cNvPr id="5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2362" y="0"/>
            <a:ext cx="2600073" cy="8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333505" y="3194209"/>
            <a:ext cx="353858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WIOA Collection site provides information and resources for </a:t>
            </a:r>
            <a:r>
              <a:rPr lang="en-US" sz="2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States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local areas, grantees, and other stakeholders to assist with </a:t>
            </a:r>
            <a:r>
              <a:rPr lang="en-US" sz="2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WIOA implementation.</a:t>
            </a:r>
            <a:r>
              <a:rPr lang="en-US" sz="23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 </a:t>
            </a:r>
            <a:endParaRPr lang="en-US" sz="23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1524000"/>
            <a:ext cx="9144000" cy="1038225"/>
            <a:chOff x="0" y="1752600"/>
            <a:chExt cx="9144000" cy="1038225"/>
          </a:xfrm>
        </p:grpSpPr>
        <p:sp>
          <p:nvSpPr>
            <p:cNvPr id="10" name="Shape 21"/>
            <p:cNvSpPr/>
            <p:nvPr>
              <p:custDataLst>
                <p:tags r:id="rId1"/>
              </p:custDataLst>
            </p:nvPr>
          </p:nvSpPr>
          <p:spPr>
            <a:xfrm>
              <a:off x="0" y="1752600"/>
              <a:ext cx="9144000" cy="1038225"/>
            </a:xfrm>
            <a:prstGeom prst="rect">
              <a:avLst/>
            </a:prstGeom>
            <a:gradFill flip="none" rotWithShape="1">
              <a:gsLst>
                <a:gs pos="0">
                  <a:schemeClr val="tx2"/>
                </a:gs>
                <a:gs pos="100000">
                  <a:srgbClr val="0070C0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33350" y="1960602"/>
              <a:ext cx="4126451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 smtClean="0">
                  <a:solidFill>
                    <a:schemeClr val="accent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wioa.workforce3one.org </a:t>
              </a:r>
              <a:endParaRPr lang="en-US" sz="3000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695" y="1600200"/>
            <a:ext cx="4748784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0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" y="1644394"/>
            <a:ext cx="9137227" cy="4308113"/>
          </a:xfrm>
          <a:prstGeom prst="rect">
            <a:avLst/>
          </a:prstGeom>
        </p:spPr>
      </p:pic>
      <p:sp>
        <p:nvSpPr>
          <p:cNvPr id="11" name="Shape 21"/>
          <p:cNvSpPr/>
          <p:nvPr>
            <p:custDataLst>
              <p:tags r:id="rId1"/>
            </p:custDataLst>
          </p:nvPr>
        </p:nvSpPr>
        <p:spPr>
          <a:xfrm>
            <a:off x="-3664" y="2695247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635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Questions/Comments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102A2-4331-4576-B211-8163BB232DF5}" type="slidenum">
              <a:rPr lang="en-US" smtClean="0"/>
              <a:t>23</a:t>
            </a:fld>
            <a:endParaRPr lang="en-US"/>
          </a:p>
        </p:txBody>
      </p:sp>
      <p:pic>
        <p:nvPicPr>
          <p:cNvPr id="5" name="Shape 1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2362" y="0"/>
            <a:ext cx="2600073" cy="8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42334" y="1866418"/>
            <a:ext cx="8996234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>
              <a:spcBef>
                <a:spcPct val="20000"/>
              </a:spcBef>
            </a:pPr>
            <a:r>
              <a:rPr lang="en-US" sz="3400" b="1" kern="1200" spc="50" dirty="0" smtClean="0">
                <a:ln w="11430"/>
                <a:gradFill>
                  <a:gsLst>
                    <a:gs pos="25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50800" dist="25400" dir="5400000" algn="tl" rotWithShape="0">
                    <a:srgbClr val="000000">
                      <a:alpha val="39000"/>
                    </a:srgbClr>
                  </a:outerShdw>
                </a:effectLst>
                <a:latin typeface="Calibri"/>
                <a:ea typeface="+mn-ea"/>
                <a:cs typeface="+mn-cs"/>
              </a:rPr>
              <a:t>Have a question about WIOA implementation?  </a:t>
            </a:r>
          </a:p>
        </p:txBody>
      </p:sp>
      <p:sp>
        <p:nvSpPr>
          <p:cNvPr id="7" name="Rectangle 6"/>
          <p:cNvSpPr/>
          <p:nvPr/>
        </p:nvSpPr>
        <p:spPr>
          <a:xfrm>
            <a:off x="254244" y="2510135"/>
            <a:ext cx="8356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endParaRPr lang="en-US" sz="2400" kern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hape 21"/>
          <p:cNvSpPr/>
          <p:nvPr>
            <p:custDataLst>
              <p:tags r:id="rId2"/>
            </p:custDataLst>
          </p:nvPr>
        </p:nvSpPr>
        <p:spPr>
          <a:xfrm>
            <a:off x="-51809" y="1600200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073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3705"/>
            <a:ext cx="8229600" cy="1143000"/>
          </a:xfrm>
        </p:spPr>
        <p:txBody>
          <a:bodyPr/>
          <a:lstStyle/>
          <a:p>
            <a:r>
              <a:rPr lang="en-US" dirty="0" smtClean="0"/>
              <a:t>WIOA Vision	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102A2-4331-4576-B211-8163BB232DF5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idx="1"/>
          </p:nvPr>
        </p:nvSpPr>
        <p:spPr>
          <a:xfrm>
            <a:off x="5181600" y="1600200"/>
            <a:ext cx="3915508" cy="4191000"/>
          </a:xfrm>
        </p:spPr>
        <p:txBody>
          <a:bodyPr>
            <a:noAutofit/>
          </a:bodyPr>
          <a:lstStyle/>
          <a:p>
            <a:pPr marL="398463" lvl="2" indent="-342900"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200" dirty="0" smtClean="0"/>
              <a:t>Needs of business and workers drive workforce solutions.</a:t>
            </a:r>
            <a:endParaRPr lang="en-US" sz="400" dirty="0" smtClean="0"/>
          </a:p>
          <a:p>
            <a:pPr marL="398463" lvl="2" indent="-342900"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200" dirty="0" smtClean="0"/>
              <a:t>One-Stop Centers provide excellent customer service and focus on continuous  improvement.</a:t>
            </a:r>
            <a:endParaRPr lang="en-US" sz="400" dirty="0"/>
          </a:p>
          <a:p>
            <a:pPr marL="398463" lvl="2" indent="-342900"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200" dirty="0" smtClean="0"/>
              <a:t>The workforce system supports strong regional economies and plays an active role in community and workforce development.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769533"/>
            <a:ext cx="5199888" cy="366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8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5" y="1676400"/>
            <a:ext cx="4769109" cy="3581400"/>
          </a:xfrm>
          <a:prstGeom prst="rect">
            <a:avLst/>
          </a:prstGeom>
        </p:spPr>
      </p:pic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6167700" cy="134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WIOA Changes the System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59" name="Shape 159"/>
          <p:cNvSpPr txBox="1">
            <a:spLocks noGrp="1"/>
          </p:cNvSpPr>
          <p:nvPr>
            <p:ph idx="1"/>
          </p:nvPr>
        </p:nvSpPr>
        <p:spPr>
          <a:xfrm>
            <a:off x="3810000" y="2819400"/>
            <a:ext cx="5262435" cy="19685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01600" lvl="0" indent="0" algn="ctr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US" sz="3200" dirty="0" smtClean="0">
                <a:solidFill>
                  <a:srgbClr val="0070C0"/>
                </a:solidFill>
              </a:rPr>
              <a:t>WIOA</a:t>
            </a:r>
            <a:r>
              <a:rPr lang="en-US" dirty="0" smtClean="0"/>
              <a:t> is customer-focused, placing job seekers and businesses at the center </a:t>
            </a:r>
            <a:br>
              <a:rPr lang="en-US" dirty="0" smtClean="0"/>
            </a:br>
            <a:r>
              <a:rPr lang="en-US" dirty="0" smtClean="0"/>
              <a:t>of the workforce system.</a:t>
            </a:r>
            <a:endParaRPr lang="en-US" dirty="0"/>
          </a:p>
        </p:txBody>
      </p:sp>
      <p:sp>
        <p:nvSpPr>
          <p:cNvPr id="160" name="Shape 16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  <p:pic>
        <p:nvPicPr>
          <p:cNvPr id="161" name="Shape 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2362" y="0"/>
            <a:ext cx="2600073" cy="8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67056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fld id="{01D102A2-4331-4576-B211-8163BB232DF5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6350"/>
            <a:ext cx="8229600" cy="1143000"/>
          </a:xfrm>
        </p:spPr>
        <p:txBody>
          <a:bodyPr/>
          <a:lstStyle/>
          <a:p>
            <a:r>
              <a:rPr lang="en-US" sz="3000" dirty="0" smtClean="0"/>
              <a:t>TEGL 19-14  WIOA Vision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102A2-4331-4576-B211-8163BB232DF5}" type="slidenum">
              <a:rPr lang="en-US" smtClean="0"/>
              <a:t>5</a:t>
            </a:fld>
            <a:endParaRPr lang="en-US"/>
          </a:p>
        </p:txBody>
      </p:sp>
      <p:pic>
        <p:nvPicPr>
          <p:cNvPr id="5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2362" y="0"/>
            <a:ext cx="2600073" cy="8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92298" y="1676400"/>
            <a:ext cx="89200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  <a:t>In February 2015, the TEGL - Vision for the 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  <a:t>Workforce System and Initial Implementation of the Workforce Innovation and Opportunity Act of </a:t>
            </a:r>
            <a:r>
              <a:rPr lang="en-US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  <a:t>2014</a:t>
            </a:r>
            <a:r>
              <a:rPr lang="en-US" sz="2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  <a:t>was issued, and provided guidance on: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2819400"/>
            <a:ext cx="9144000" cy="2514600"/>
            <a:chOff x="0" y="3200400"/>
            <a:chExt cx="9144000" cy="25146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" r="3030"/>
            <a:stretch/>
          </p:blipFill>
          <p:spPr>
            <a:xfrm>
              <a:off x="0" y="3200400"/>
              <a:ext cx="9144000" cy="25146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1086385">
              <a:off x="79873" y="3812374"/>
              <a:ext cx="194097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3975" lvl="1" algn="ctr">
                <a:spcBef>
                  <a:spcPct val="20000"/>
                </a:spcBef>
              </a:pPr>
              <a:r>
                <a:rPr lang="en-US" sz="1600" kern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The vision </a:t>
              </a:r>
              <a:r>
                <a:rPr lang="en-US" sz="16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for a </a:t>
              </a:r>
              <a:r>
                <a:rPr lang="en-US" sz="1600" kern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revitalized, </a:t>
              </a:r>
              <a:r>
                <a:rPr lang="en-US" sz="16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transformed workforce system.</a:t>
              </a:r>
            </a:p>
          </p:txBody>
        </p:sp>
        <p:sp>
          <p:nvSpPr>
            <p:cNvPr id="14" name="Rectangle 13"/>
            <p:cNvSpPr/>
            <p:nvPr/>
          </p:nvSpPr>
          <p:spPr>
            <a:xfrm rot="182573">
              <a:off x="2408556" y="3689264"/>
              <a:ext cx="208613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3975" lvl="1" algn="ctr">
                <a:spcBef>
                  <a:spcPct val="20000"/>
                </a:spcBef>
              </a:pPr>
              <a:r>
                <a:rPr lang="en-US" sz="1600" kern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Actions </a:t>
              </a:r>
              <a:r>
                <a:rPr lang="en-US" sz="16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State and local workforce leaders can take </a:t>
              </a:r>
              <a:r>
                <a:rPr lang="en-US" sz="1600" kern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to </a:t>
              </a:r>
              <a:r>
                <a:rPr lang="en-US" sz="16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support </a:t>
              </a:r>
              <a:r>
                <a:rPr lang="en-US" sz="1600" kern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successful implementation.</a:t>
              </a:r>
              <a:endParaRPr lang="en-US" sz="1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176317">
              <a:off x="4868364" y="3843151"/>
              <a:ext cx="163558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3975" lvl="1" algn="ctr">
                <a:spcBef>
                  <a:spcPct val="20000"/>
                </a:spcBef>
              </a:pPr>
              <a:r>
                <a:rPr lang="en-US" sz="1600" kern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The new </a:t>
              </a:r>
              <a:r>
                <a:rPr lang="en-US" sz="16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“WIOA Collection Page” at </a:t>
              </a:r>
              <a:r>
                <a:rPr lang="en-US" sz="1100" kern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wioa.workforce3one.org</a:t>
              </a:r>
              <a:r>
                <a:rPr lang="en-US" sz="16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/>
              </a:r>
              <a:br>
                <a:rPr lang="en-US" sz="16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endParaRPr lang="en-US" sz="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21437672">
              <a:off x="7050600" y="3584232"/>
              <a:ext cx="186480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3975" lvl="1">
                <a:spcBef>
                  <a:spcPct val="20000"/>
                </a:spcBef>
              </a:pPr>
              <a:r>
                <a:rPr lang="en-US" sz="1600" kern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Following the initial guidance on the </a:t>
              </a:r>
              <a:r>
                <a:rPr lang="en-US" sz="16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availability of 2% transition funding </a:t>
              </a:r>
              <a:r>
                <a:rPr lang="en-US" sz="1600" kern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(TEGL 12-14).</a:t>
              </a:r>
              <a:endParaRPr lang="en-US" sz="1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95390" y="5498068"/>
            <a:ext cx="8920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  <a:t>Adult Education and Vocation Rehabilitation will provide complementary documents </a:t>
            </a:r>
            <a:r>
              <a: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rPr>
              <a:t>soon.</a:t>
            </a:r>
            <a:endParaRPr lang="en-US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Shape 21"/>
          <p:cNvSpPr/>
          <p:nvPr>
            <p:custDataLst>
              <p:tags r:id="rId1"/>
            </p:custDataLst>
          </p:nvPr>
        </p:nvSpPr>
        <p:spPr>
          <a:xfrm>
            <a:off x="0" y="5372581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5029200"/>
            <a:ext cx="739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Follow this link to the </a:t>
            </a:r>
            <a:r>
              <a:rPr lang="en-US" sz="1200" dirty="0"/>
              <a:t>Vision TEGL </a:t>
            </a:r>
            <a:r>
              <a:rPr lang="en-US" sz="1200" dirty="0" smtClean="0"/>
              <a:t> </a:t>
            </a:r>
            <a:r>
              <a:rPr lang="en-US" sz="1200" dirty="0" smtClean="0">
                <a:hlinkClick r:id="rId6"/>
              </a:rPr>
              <a:t>http</a:t>
            </a:r>
            <a:r>
              <a:rPr lang="en-US" sz="1200" dirty="0">
                <a:hlinkClick r:id="rId6"/>
              </a:rPr>
              <a:t>://</a:t>
            </a:r>
            <a:r>
              <a:rPr lang="en-US" sz="1200" dirty="0" smtClean="0">
                <a:hlinkClick r:id="rId6"/>
              </a:rPr>
              <a:t>wdr.doleta.gov/directives/corr_doc.cfm?DOCN=7353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067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585" y="2458664"/>
            <a:ext cx="3953587" cy="2875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0488"/>
            <a:ext cx="8229600" cy="1143000"/>
          </a:xfrm>
        </p:spPr>
        <p:txBody>
          <a:bodyPr/>
          <a:lstStyle/>
          <a:p>
            <a:r>
              <a:rPr lang="en-US" dirty="0" smtClean="0"/>
              <a:t>Taking Action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95972"/>
            <a:ext cx="8229600" cy="4852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ln w="1905"/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78000">
                      <a:srgbClr val="0070C0"/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Initial State &amp; Local Implementation Activities</a:t>
            </a:r>
            <a:endParaRPr lang="en-US" sz="2400" b="1" dirty="0" smtClean="0">
              <a:ln w="1905"/>
              <a:gradFill>
                <a:gsLst>
                  <a:gs pos="0">
                    <a:schemeClr val="tx2">
                      <a:lumMod val="75000"/>
                    </a:schemeClr>
                  </a:gs>
                  <a:gs pos="78000">
                    <a:srgbClr val="0070C0"/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102A2-4331-4576-B211-8163BB232DF5}" type="slidenum">
              <a:rPr lang="en-US" smtClean="0"/>
              <a:t>6</a:t>
            </a:fld>
            <a:endParaRPr lang="en-US"/>
          </a:p>
        </p:txBody>
      </p:sp>
      <p:pic>
        <p:nvPicPr>
          <p:cNvPr id="5" name="Shape 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2362" y="0"/>
            <a:ext cx="2600073" cy="8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95275" y="2036326"/>
            <a:ext cx="785812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Developing goals and a vision for the workforce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system in</a:t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State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including the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One-Stop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center delivery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system.</a:t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342900" lvl="1" indent="-34290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Identifying and allocating funding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for the transition.</a:t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342900" lvl="1" indent="-34290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Assessing the system’s ability to meet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new</a:t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statutory requirements.</a:t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342900" lvl="1" indent="-34290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Developing and carrying out transition plans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that</a:t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include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provisions for fiscal and program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changes</a:t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across legislations.</a:t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342900" lvl="1" indent="-34290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Ensuring proper partnerships are in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place.</a:t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342900" lvl="1" indent="-34290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Beginning the strategic planning process for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State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local,</a:t>
            </a:r>
            <a:b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and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regional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plans.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Shape 21"/>
          <p:cNvSpPr/>
          <p:nvPr>
            <p:custDataLst>
              <p:tags r:id="rId1"/>
            </p:custDataLst>
          </p:nvPr>
        </p:nvSpPr>
        <p:spPr>
          <a:xfrm>
            <a:off x="0" y="1943100"/>
            <a:ext cx="9144000" cy="45720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999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1"/>
          <p:cNvSpPr/>
          <p:nvPr>
            <p:custDataLst>
              <p:tags r:id="rId1"/>
            </p:custDataLst>
          </p:nvPr>
        </p:nvSpPr>
        <p:spPr>
          <a:xfrm>
            <a:off x="0" y="3124200"/>
            <a:ext cx="9144000" cy="75238"/>
          </a:xfrm>
          <a:prstGeom prst="rect">
            <a:avLst/>
          </a:prstGeom>
          <a:gradFill flip="none" rotWithShape="1">
            <a:gsLst>
              <a:gs pos="0">
                <a:srgbClr val="AECCF1"/>
              </a:gs>
              <a:gs pos="50000">
                <a:srgbClr val="CEE0F6"/>
              </a:gs>
              <a:gs pos="100000">
                <a:srgbClr val="E7F1FA"/>
              </a:gs>
            </a:gsLst>
            <a:lin ang="16200000" scaled="1"/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6167700" cy="134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dirty="0">
                <a:solidFill>
                  <a:schemeClr val="accent1"/>
                </a:solidFill>
              </a:rPr>
              <a:t>Presenter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3283937" y="2438400"/>
            <a:ext cx="5788498" cy="17964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</a:rPr>
              <a:t>Johan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</a:rPr>
              <a:t>Uvin</a:t>
            </a:r>
            <a:endParaRPr lang="en-US" sz="30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rtl="0">
              <a:spcBef>
                <a:spcPts val="120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/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>Acting Assistant Secretary</a:t>
            </a:r>
            <a:endParaRPr lang="en-US" sz="2400" b="1" dirty="0">
              <a:solidFill>
                <a:srgbClr val="C00000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Office of Career, Technical, and Adult Education, U.S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Department of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Education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400" b="1" dirty="0"/>
          </a:p>
        </p:txBody>
      </p:sp>
      <p:pic>
        <p:nvPicPr>
          <p:cNvPr id="84" name="Shape 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2362" y="0"/>
            <a:ext cx="2600073" cy="8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/>
        </p:nvSpPr>
        <p:spPr>
          <a:xfrm>
            <a:off x="78900" y="5538425"/>
            <a:ext cx="89861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Have a question or comment about WIOA?  E-mail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DOL.WIOA@dol.gov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705600" y="6477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fld id="{01D102A2-4331-4576-B211-8163BB232DF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AutoShape 2" descr="Image result for johan uvin"/>
          <p:cNvSpPr>
            <a:spLocks noChangeAspect="1" noChangeArrowheads="1"/>
          </p:cNvSpPr>
          <p:nvPr/>
        </p:nvSpPr>
        <p:spPr bwMode="auto">
          <a:xfrm>
            <a:off x="63500" y="-136525"/>
            <a:ext cx="71437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johan uvin"/>
          <p:cNvSpPr>
            <a:spLocks noChangeAspect="1" noChangeArrowheads="1"/>
          </p:cNvSpPr>
          <p:nvPr/>
        </p:nvSpPr>
        <p:spPr bwMode="auto">
          <a:xfrm>
            <a:off x="215900" y="15875"/>
            <a:ext cx="71437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www2.ed.gov/about/offices/list/ovae/staff/uvin-360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2178448"/>
            <a:ext cx="2078463" cy="2921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54404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to AEFLA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Emphasizes transition to postsecondary education and training, including through use of career pathways</a:t>
            </a:r>
          </a:p>
          <a:p>
            <a:r>
              <a:rPr lang="en-US" dirty="0"/>
              <a:t>Focuses education on college and career readiness, evidence based instruction and  teacher preparation</a:t>
            </a:r>
          </a:p>
          <a:p>
            <a:r>
              <a:rPr lang="en-US" dirty="0"/>
              <a:t>Strengthens alignment of adult education with one stop delivery system</a:t>
            </a:r>
          </a:p>
          <a:p>
            <a:r>
              <a:rPr lang="en-US" dirty="0"/>
              <a:t>Provides new opportunities for immigrant integration and reentry for incarcerated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102A2-4331-4576-B211-8163BB232D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78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2853" y="212383"/>
            <a:ext cx="8229600" cy="1143000"/>
          </a:xfrm>
        </p:spPr>
        <p:txBody>
          <a:bodyPr/>
          <a:lstStyle/>
          <a:p>
            <a:r>
              <a:rPr lang="en-US" dirty="0"/>
              <a:t>Taking Action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381000" y="1902355"/>
            <a:ext cx="3429000" cy="3581400"/>
          </a:xfrm>
        </p:spPr>
        <p:txBody>
          <a:bodyPr>
            <a:noAutofit/>
          </a:bodyPr>
          <a:lstStyle/>
          <a:p>
            <a:r>
              <a:rPr lang="en-US" sz="2400" dirty="0"/>
              <a:t>Build and strengthen partnerships</a:t>
            </a:r>
          </a:p>
          <a:p>
            <a:r>
              <a:rPr lang="en-US" sz="2400" dirty="0"/>
              <a:t>Develop transition plans</a:t>
            </a:r>
          </a:p>
          <a:p>
            <a:r>
              <a:rPr lang="en-US" sz="2400" dirty="0"/>
              <a:t>Reassess the role of adult education in one-stop delivery system</a:t>
            </a:r>
          </a:p>
          <a:p>
            <a:r>
              <a:rPr lang="en-US" sz="2400" dirty="0"/>
              <a:t>Explore connections to serve out of school youth</a:t>
            </a:r>
          </a:p>
          <a:p>
            <a:pPr lvl="0" indent="-34290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102A2-4331-4576-B211-8163BB232DF5}" type="slidenum">
              <a:rPr lang="en-US" smtClean="0"/>
              <a:t>9</a:t>
            </a:fld>
            <a:endParaRPr lang="en-US" dirty="0"/>
          </a:p>
        </p:txBody>
      </p:sp>
      <p:pic>
        <p:nvPicPr>
          <p:cNvPr id="9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2362" y="0"/>
            <a:ext cx="2600073" cy="8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79" y="1600200"/>
            <a:ext cx="5096256" cy="434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3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 - &amp;quot;Presenter&amp;quot;&quot;/&gt;&lt;property id=&quot;20307&quot; value=&quot;257&quot;/&gt;&lt;/object&gt;&lt;object type=&quot;3&quot; unique_id=&quot;10005&quot;&gt;&lt;property id=&quot;20148&quot; value=&quot;5&quot;/&gt;&lt;property id=&quot;20300&quot; value=&quot;Slide 9 - &amp;quot;Taking Action&amp;amp;#x09;&amp;quot;&quot;/&gt;&lt;property id=&quot;20307&quot; value=&quot;266&quot;/&gt;&lt;/object&gt;&lt;object type=&quot;3&quot; unique_id=&quot;10006&quot;&gt;&lt;property id=&quot;20148&quot; value=&quot;5&quot;/&gt;&lt;property id=&quot;20300&quot; value=&quot;Slide 3 - &amp;quot;WIOA Vision&amp;amp;#x09;&amp;quot;&quot;/&gt;&lt;property id=&quot;20307&quot; value=&quot;268&quot;/&gt;&lt;/object&gt;&lt;object type=&quot;3&quot; unique_id=&quot;10007&quot;&gt;&lt;property id=&quot;20148&quot; value=&quot;5&quot;/&gt;&lt;property id=&quot;20300&quot; value=&quot;Slide 4 - &amp;quot;WIOA Changes the System&amp;quot;&quot;/&gt;&lt;property id=&quot;20307&quot; value=&quot;265&quot;/&gt;&lt;/object&gt;&lt;object type=&quot;3&quot; unique_id=&quot;10010&quot;&gt;&lt;property id=&quot;20148&quot; value=&quot;5&quot;/&gt;&lt;property id=&quot;20300&quot; value=&quot;Slide 15 - &amp;quot;Regulations&amp;amp;#x09;&amp;quot;&quot;/&gt;&lt;property id=&quot;20307&quot; value=&quot;269&quot;/&gt;&lt;/object&gt;&lt;object type=&quot;3&quot; unique_id=&quot;10011&quot;&gt;&lt;property id=&quot;20148&quot; value=&quot;5&quot;/&gt;&lt;property id=&quot;20300&quot; value=&quot;Slide 16 - &amp;quot;Guidance&amp;amp;#x09;&amp;quot;&quot;/&gt;&lt;property id=&quot;20307&quot; value=&quot;270&quot;/&gt;&lt;/object&gt;&lt;object type=&quot;3&quot; unique_id=&quot;10013&quot;&gt;&lt;property id=&quot;20148&quot; value=&quot;5&quot;/&gt;&lt;property id=&quot;20300&quot; value=&quot;Slide 6 - &amp;quot;Taking Action&amp;amp;#x09;&amp;quot;&quot;/&gt;&lt;property id=&quot;20307&quot; value=&quot;272&quot;/&gt;&lt;/object&gt;&lt;object type=&quot;3&quot; unique_id=&quot;10014&quot;&gt;&lt;property id=&quot;20148&quot; value=&quot;5&quot;/&gt;&lt;property id=&quot;20300&quot; value=&quot;Slide 18 - &amp;quot;Technical Assistance&amp;quot;&quot;/&gt;&lt;property id=&quot;20307&quot; value=&quot;273&quot;/&gt;&lt;/object&gt;&lt;object type=&quot;3&quot; unique_id=&quot;10015&quot;&gt;&lt;property id=&quot;20148&quot; value=&quot;5&quot;/&gt;&lt;property id=&quot;20300&quot; value=&quot;Slide 19 - &amp;quot;Technical Assistance&amp;quot;&quot;/&gt;&lt;property id=&quot;20307&quot; value=&quot;274&quot;/&gt;&lt;/object&gt;&lt;object type=&quot;3&quot; unique_id=&quot;10017&quot;&gt;&lt;property id=&quot;20148&quot; value=&quot;5&quot;/&gt;&lt;property id=&quot;20300&quot; value=&quot;Slide 11 - &amp;quot;EDUCATION  WIOA Websites &amp;quot;&quot;/&gt;&lt;property id=&quot;20307&quot; value=&quot;277&quot;/&gt;&lt;/object&gt;&lt;object type=&quot;3&quot; unique_id=&quot;10018&quot;&gt;&lt;property id=&quot;20148&quot; value=&quot;5&quot;/&gt;&lt;property id=&quot;20300&quot; value=&quot;Slide 23 - &amp;quot;Questions/Comments&amp;quot;&quot;/&gt;&lt;property id=&quot;20307&quot; value=&quot;276&quot;/&gt;&lt;/object&gt;&lt;object type=&quot;3&quot; unique_id=&quot;10037&quot;&gt;&lt;property id=&quot;20148&quot; value=&quot;5&quot;/&gt;&lt;property id=&quot;20300&quot; value=&quot;Slide 7 - &amp;quot;Presenter&amp;quot;&quot;/&gt;&lt;property id=&quot;20307&quot; value=&quot;278&quot;/&gt;&lt;/object&gt;&lt;object type=&quot;3&quot; unique_id=&quot;10038&quot;&gt;&lt;property id=&quot;20148&quot; value=&quot;5&quot;/&gt;&lt;property id=&quot;20300&quot; value=&quot;Slide 10 - &amp;quot;Presenter&amp;quot;&quot;/&gt;&lt;property id=&quot;20307&quot; value=&quot;279&quot;/&gt;&lt;/object&gt;&lt;object type=&quot;3&quot; unique_id=&quot;10039&quot;&gt;&lt;property id=&quot;20148&quot; value=&quot;5&quot;/&gt;&lt;property id=&quot;20300&quot; value=&quot;Slide 12 - &amp;quot;Presenter&amp;quot;&quot;/&gt;&lt;property id=&quot;20307&quot; value=&quot;280&quot;/&gt;&lt;/object&gt;&lt;object type=&quot;3&quot; unique_id=&quot;10040&quot;&gt;&lt;property id=&quot;20148&quot; value=&quot;5&quot;/&gt;&lt;property id=&quot;20300&quot; value=&quot;Slide 14 - &amp;quot;Poll Question # 1&amp;quot;&quot;/&gt;&lt;property id=&quot;20307&quot; value=&quot;288&quot;/&gt;&lt;/object&gt;&lt;object type=&quot;3&quot; unique_id=&quot;10043&quot;&gt;&lt;property id=&quot;20148&quot; value=&quot;5&quot;/&gt;&lt;property id=&quot;20300&quot; value=&quot;Slide 5 - &amp;quot;TEGL 19-14  WIOA Vision&amp;amp;#x09;&amp;quot;&quot;/&gt;&lt;property id=&quot;20307&quot; value=&quot;283&quot;/&gt;&lt;/object&gt;&lt;object type=&quot;3&quot; unique_id=&quot;10044&quot;&gt;&lt;property id=&quot;20148&quot; value=&quot;5&quot;/&gt;&lt;property id=&quot;20300&quot; value=&quot;Slide 20 - &amp;quot;Poll Question # 3&amp;quot;&quot;/&gt;&lt;property id=&quot;20307&quot; value=&quot;289&quot;/&gt;&lt;/object&gt;&lt;object type=&quot;3&quot; unique_id=&quot;10045&quot;&gt;&lt;property id=&quot;20148&quot; value=&quot;5&quot;/&gt;&lt;property id=&quot;20300&quot; value=&quot;Slide 13 - &amp;quot;HHS WIOA Website&amp;quot;&quot;/&gt;&lt;property id=&quot;20307&quot; value=&quot;284&quot;/&gt;&lt;/object&gt;&lt;object type=&quot;3&quot; unique_id=&quot;10046&quot;&gt;&lt;property id=&quot;20148&quot; value=&quot;5&quot;/&gt;&lt;property id=&quot;20300&quot; value=&quot;Slide 21 - &amp;quot;Labor WIOA Website&amp;quot;&quot;/&gt;&lt;property id=&quot;20307&quot; value=&quot;285&quot;/&gt;&lt;/object&gt;&lt;object type=&quot;3&quot; unique_id=&quot;10048&quot;&gt;&lt;property id=&quot;20148&quot; value=&quot;5&quot;/&gt;&lt;property id=&quot;20300&quot; value=&quot;Slide 8 - &amp;quot;Changes to AEFLA&amp;quot;&quot;/&gt;&lt;property id=&quot;20307&quot; value=&quot;294&quot;/&gt;&lt;/object&gt;&lt;object type=&quot;3&quot; unique_id=&quot;10049&quot;&gt;&lt;property id=&quot;20148&quot; value=&quot;5&quot;/&gt;&lt;property id=&quot;20300&quot; value=&quot;Slide 17 - &amp;quot;Poll Question # 2&amp;quot;&quot;/&gt;&lt;property id=&quot;20307&quot; value=&quot;290&quot;/&gt;&lt;/object&gt;&lt;object type=&quot;3&quot; unique_id=&quot;10050&quot;&gt;&lt;property id=&quot;20148&quot; value=&quot;5&quot;/&gt;&lt;property id=&quot;20300&quot; value=&quot;Slide 22 - &amp;quot;Labor WIOA Collection Site&amp;quot;&quot;/&gt;&lt;property id=&quot;20307&quot; value=&quot;299&quot;/&gt;&lt;/object&gt;&lt;/object&gt;&lt;object type=&quot;8&quot; unique_id=&quot;1003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PPT_WIOA_Temp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PPT_WIOA_Tempate</Template>
  <TotalTime>1350</TotalTime>
  <Words>734</Words>
  <Application>Microsoft Office PowerPoint</Application>
  <PresentationFormat>On-screen Show (4:3)</PresentationFormat>
  <Paragraphs>258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PPT_WIOA_Tempate</vt:lpstr>
      <vt:lpstr>PowerPoint Presentation</vt:lpstr>
      <vt:lpstr>Presenter</vt:lpstr>
      <vt:lpstr>WIOA Vision </vt:lpstr>
      <vt:lpstr>WIOA Changes the System</vt:lpstr>
      <vt:lpstr>TEGL 19-14  WIOA Vision </vt:lpstr>
      <vt:lpstr>Taking Action </vt:lpstr>
      <vt:lpstr>Presenter</vt:lpstr>
      <vt:lpstr>Changes to AEFLA</vt:lpstr>
      <vt:lpstr>Taking Action </vt:lpstr>
      <vt:lpstr>Presenter</vt:lpstr>
      <vt:lpstr>EDUCATION  WIOA Websites </vt:lpstr>
      <vt:lpstr>Presenter</vt:lpstr>
      <vt:lpstr>HHS WIOA Website</vt:lpstr>
      <vt:lpstr>Poll Question # 1</vt:lpstr>
      <vt:lpstr>Regulations </vt:lpstr>
      <vt:lpstr>Guidance </vt:lpstr>
      <vt:lpstr>Poll Question # 2</vt:lpstr>
      <vt:lpstr>Technical Assistance</vt:lpstr>
      <vt:lpstr>Technical Assistance</vt:lpstr>
      <vt:lpstr>Poll Question # 3</vt:lpstr>
      <vt:lpstr>Labor WIOA Website</vt:lpstr>
      <vt:lpstr>Labor WIOA Collection Site</vt:lpstr>
      <vt:lpstr>Questions/Comments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Bee Kay</cp:lastModifiedBy>
  <cp:revision>170</cp:revision>
  <cp:lastPrinted>2015-03-03T22:53:37Z</cp:lastPrinted>
  <dcterms:created xsi:type="dcterms:W3CDTF">2015-01-05T20:44:12Z</dcterms:created>
  <dcterms:modified xsi:type="dcterms:W3CDTF">2015-03-04T15:18:13Z</dcterms:modified>
</cp:coreProperties>
</file>