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2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4.xml" ContentType="application/vnd.openxmlformats-officedocument.presentationml.notesSlide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5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57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65"/>
  </p:notesMasterIdLst>
  <p:sldIdLst>
    <p:sldId id="257" r:id="rId2"/>
    <p:sldId id="258" r:id="rId3"/>
    <p:sldId id="286" r:id="rId4"/>
    <p:sldId id="263" r:id="rId5"/>
    <p:sldId id="444" r:id="rId6"/>
    <p:sldId id="431" r:id="rId7"/>
    <p:sldId id="433" r:id="rId8"/>
    <p:sldId id="420" r:id="rId9"/>
    <p:sldId id="421" r:id="rId10"/>
    <p:sldId id="422" r:id="rId11"/>
    <p:sldId id="423" r:id="rId12"/>
    <p:sldId id="397" r:id="rId13"/>
    <p:sldId id="424" r:id="rId14"/>
    <p:sldId id="430" r:id="rId15"/>
    <p:sldId id="426" r:id="rId16"/>
    <p:sldId id="395" r:id="rId17"/>
    <p:sldId id="389" r:id="rId18"/>
    <p:sldId id="388" r:id="rId19"/>
    <p:sldId id="392" r:id="rId20"/>
    <p:sldId id="408" r:id="rId21"/>
    <p:sldId id="410" r:id="rId22"/>
    <p:sldId id="412" r:id="rId23"/>
    <p:sldId id="414" r:id="rId24"/>
    <p:sldId id="415" r:id="rId25"/>
    <p:sldId id="416" r:id="rId26"/>
    <p:sldId id="417" r:id="rId27"/>
    <p:sldId id="418" r:id="rId28"/>
    <p:sldId id="419" r:id="rId29"/>
    <p:sldId id="428" r:id="rId30"/>
    <p:sldId id="391" r:id="rId31"/>
    <p:sldId id="359" r:id="rId32"/>
    <p:sldId id="360" r:id="rId33"/>
    <p:sldId id="434" r:id="rId34"/>
    <p:sldId id="443" r:id="rId35"/>
    <p:sldId id="364" r:id="rId36"/>
    <p:sldId id="365" r:id="rId37"/>
    <p:sldId id="435" r:id="rId38"/>
    <p:sldId id="436" r:id="rId39"/>
    <p:sldId id="437" r:id="rId40"/>
    <p:sldId id="445" r:id="rId41"/>
    <p:sldId id="446" r:id="rId42"/>
    <p:sldId id="447" r:id="rId43"/>
    <p:sldId id="438" r:id="rId44"/>
    <p:sldId id="374" r:id="rId45"/>
    <p:sldId id="440" r:id="rId46"/>
    <p:sldId id="429" r:id="rId47"/>
    <p:sldId id="393" r:id="rId48"/>
    <p:sldId id="379" r:id="rId49"/>
    <p:sldId id="380" r:id="rId50"/>
    <p:sldId id="381" r:id="rId51"/>
    <p:sldId id="382" r:id="rId52"/>
    <p:sldId id="383" r:id="rId53"/>
    <p:sldId id="384" r:id="rId54"/>
    <p:sldId id="385" r:id="rId55"/>
    <p:sldId id="387" r:id="rId56"/>
    <p:sldId id="402" r:id="rId57"/>
    <p:sldId id="427" r:id="rId58"/>
    <p:sldId id="449" r:id="rId59"/>
    <p:sldId id="404" r:id="rId60"/>
    <p:sldId id="405" r:id="rId61"/>
    <p:sldId id="403" r:id="rId62"/>
    <p:sldId id="406" r:id="rId63"/>
    <p:sldId id="450" r:id="rId64"/>
  </p:sldIdLst>
  <p:sldSz cx="9144000" cy="6858000" type="screen4x3"/>
  <p:notesSz cx="6858000" cy="9144000"/>
  <p:custDataLst>
    <p:tags r:id="rId66"/>
  </p:custData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endale, Timothy" initials="RT" lastIdx="8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71BB"/>
    <a:srgbClr val="4172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977731-E2C8-4313-B475-1061FDA1B33F}">
  <a:tblStyle styleId="{CD977731-E2C8-4313-B475-1061FDA1B33F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5" autoAdjust="0"/>
    <p:restoredTop sz="78278" autoAdjust="0"/>
  </p:normalViewPr>
  <p:slideViewPr>
    <p:cSldViewPr>
      <p:cViewPr varScale="1">
        <p:scale>
          <a:sx n="62" d="100"/>
          <a:sy n="62" d="100"/>
        </p:scale>
        <p:origin x="212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1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66"/>
    </p:cViewPr>
  </p:sorterViewPr>
  <p:notesViewPr>
    <p:cSldViewPr>
      <p:cViewPr>
        <p:scale>
          <a:sx n="66" d="100"/>
          <a:sy n="66" d="100"/>
        </p:scale>
        <p:origin x="-1603" y="-5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819381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 smtClean="0"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7641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1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7926-6F4A-49C9-A914-9F8E893D044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479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28485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679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24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6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886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6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60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7926-6F4A-49C9-A914-9F8E893D044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58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16441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01996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886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6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D9BD73-CA23-4727-A418-F25D4336842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6123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E2F5E3-8BF4-48CD-A12C-9F3D20A82AD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8687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6F47117-1CB0-4275-8AC2-72918589356C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50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245792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37EC9E-D755-406F-841F-4898577865B0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44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593566-2725-4F2F-BE95-CB5370C0D96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535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515A0E-93C0-4E1B-BEC4-B12BA251C93F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7076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515A0E-93C0-4E1B-BEC4-B12BA251C93F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84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284856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593566-2725-4F2F-BE95-CB5370C0D96F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5659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8860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201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605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568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812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463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baseline="0" dirty="0" smtClean="0">
              <a:solidFill>
                <a:srgbClr val="FF0000"/>
              </a:solidFill>
            </a:endParaRPr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45095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726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650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7926-6F4A-49C9-A914-9F8E893D044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377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7926-6F4A-49C9-A914-9F8E893D044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38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lIns="91420" tIns="91420" rIns="91420" bIns="91420" anchor="t" anchorCtr="0">
            <a:noAutofit/>
          </a:bodyPr>
          <a:lstStyle/>
          <a:p>
            <a:endParaRPr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5716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.xml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6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4.jpeg"/><Relationship Id="rId5" Type="http://schemas.openxmlformats.org/officeDocument/2006/relationships/tags" Target="../tags/tag12.xml"/><Relationship Id="rId10" Type="http://schemas.openxmlformats.org/officeDocument/2006/relationships/image" Target="../media/image7.png"/><Relationship Id="rId4" Type="http://schemas.openxmlformats.org/officeDocument/2006/relationships/tags" Target="../tags/tag11.xml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5943599"/>
          </a:xfrm>
          <a:prstGeom prst="rect">
            <a:avLst/>
          </a:prstGeom>
          <a:gradFill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85800" y="3810000"/>
            <a:ext cx="7086600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600"/>
              </a:spcAft>
              <a:buClr>
                <a:srgbClr val="A5A5A5"/>
              </a:buClr>
              <a:buFont typeface="Noto Symbol"/>
              <a:buNone/>
              <a:defRPr/>
            </a:lvl1pPr>
            <a:lvl2pPr marL="457200" marR="0" indent="0" algn="ctr" rtl="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None/>
              <a:defRPr/>
            </a:lvl2pPr>
            <a:lvl3pPr marL="914400" marR="0" indent="0" algn="ctr" rtl="0"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None/>
              <a:defRPr/>
            </a:lvl3pPr>
            <a:lvl4pPr marL="1371600" marR="0" indent="0" algn="ctr" rtl="0">
              <a:spcBef>
                <a:spcPts val="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  <p:custDataLst>
              <p:tags r:id="rId4"/>
            </p:custDataLst>
          </p:nvPr>
        </p:nvSpPr>
        <p:spPr>
          <a:xfrm>
            <a:off x="3048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  <p:custDataLst>
              <p:tags r:id="rId5"/>
            </p:custDataLst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  <p:custDataLst>
              <p:tags r:id="rId6"/>
            </p:custDataLst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4170846"/>
            <a:ext cx="9144000" cy="1772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" y="4170846"/>
            <a:ext cx="9143245" cy="17737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68" y="7307"/>
            <a:ext cx="2596682" cy="822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6094472"/>
            <a:ext cx="2852928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05" y="6093160"/>
            <a:ext cx="5711952" cy="40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4800" y="76200"/>
            <a:ext cx="6324600" cy="13414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rmAutofit/>
          </a:bodyPr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200" b="1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04800" y="1600200"/>
            <a:ext cx="8458200" cy="426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00660" algn="l" rtl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"/>
              <a:defRPr/>
            </a:lvl1pPr>
            <a:lvl2pPr marL="742950" indent="-158750" algn="l" rtl="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/>
            </a:lvl2pPr>
            <a:lvl3pPr marL="1143000" indent="-116839" algn="l" rtl="0"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/>
            </a:lvl3pPr>
            <a:lvl4pPr marL="1600200" indent="-1079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333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  <p:custDataLst>
              <p:tags r:id="rId3"/>
            </p:custDataLst>
          </p:nvPr>
        </p:nvSpPr>
        <p:spPr>
          <a:xfrm>
            <a:off x="3048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  <p:custDataLst>
              <p:tags r:id="rId4"/>
            </p:custDataLst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  <p:custDataLst>
              <p:tags r:id="rId5"/>
            </p:custDataLst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458200" cy="13414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304800" y="2373311"/>
            <a:ext cx="4040187" cy="3570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3"/>
          </p:nvPr>
        </p:nvSpPr>
        <p:spPr>
          <a:xfrm>
            <a:off x="4721225" y="1600200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4"/>
          </p:nvPr>
        </p:nvSpPr>
        <p:spPr>
          <a:xfrm>
            <a:off x="4721225" y="2373311"/>
            <a:ext cx="4041774" cy="3570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3048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458200" cy="13414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 rot="5400000">
            <a:off x="2400299" y="-495299"/>
            <a:ext cx="4267199" cy="845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00660" algn="l" rtl="0">
              <a:spcBef>
                <a:spcPts val="0"/>
              </a:spcBef>
              <a:spcAft>
                <a:spcPts val="600"/>
              </a:spcAft>
              <a:buClr>
                <a:srgbClr val="A5A5A5"/>
              </a:buClr>
              <a:buFont typeface="Noto Symbol"/>
              <a:buChar char="▪"/>
              <a:defRPr/>
            </a:lvl1pPr>
            <a:lvl2pPr marL="742950" indent="-158750" algn="l" rtl="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/>
            </a:lvl2pPr>
            <a:lvl3pPr marL="1143000" indent="-116839" algn="l" rtl="0"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/>
            </a:lvl3pPr>
            <a:lvl4pPr marL="1600200" indent="-1079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333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 dirty="0"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3048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39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A5AE-5BDD-4833-BEB9-B3716843AC81}" type="datetimeFigureOut">
              <a:rPr lang="en-US" smtClean="0"/>
              <a:t>3/25/2015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5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458200" cy="13414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599" cy="426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724400" y="1600200"/>
            <a:ext cx="4038599" cy="426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3048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3656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tags" Target="../tags/tag6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tags" Target="../tags/tag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hape 9"/>
          <p:cNvCxnSpPr/>
          <p:nvPr userDrawn="1"/>
        </p:nvCxnSpPr>
        <p:spPr>
          <a:xfrm>
            <a:off x="0" y="1447800"/>
            <a:ext cx="9144000" cy="0"/>
          </a:xfrm>
          <a:prstGeom prst="straightConnector1">
            <a:avLst/>
          </a:prstGeom>
          <a:noFill/>
          <a:ln w="952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Shape 10"/>
          <p:cNvSpPr/>
          <p:nvPr>
            <p:custDataLst>
              <p:tags r:id="rId9"/>
            </p:custDataLst>
          </p:nvPr>
        </p:nvSpPr>
        <p:spPr>
          <a:xfrm>
            <a:off x="0" y="0"/>
            <a:ext cx="9144000" cy="1447800"/>
          </a:xfrm>
          <a:prstGeom prst="rect">
            <a:avLst/>
          </a:prstGeom>
          <a:gradFill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304800" y="76200"/>
            <a:ext cx="8458200" cy="13414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304800" y="1600200"/>
            <a:ext cx="8458200" cy="426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00660" algn="l" rtl="0">
              <a:spcBef>
                <a:spcPts val="0"/>
              </a:spcBef>
              <a:spcAft>
                <a:spcPts val="600"/>
              </a:spcAft>
              <a:buClr>
                <a:srgbClr val="A5A5A5"/>
              </a:buClr>
              <a:buFont typeface="Noto Symbol"/>
              <a:buChar char="▪"/>
              <a:defRPr/>
            </a:lvl1pPr>
            <a:lvl2pPr marL="742950" marR="0" indent="-158750" algn="l" rtl="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/>
            </a:lvl2pPr>
            <a:lvl3pPr marL="1143000" marR="0" indent="-116839" algn="l" rtl="0"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/>
            </a:lvl3pPr>
            <a:lvl4pPr marL="1600200" marR="0" indent="-1079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333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  <p:custDataLst>
              <p:tags r:id="rId12"/>
            </p:custDataLst>
          </p:nvPr>
        </p:nvSpPr>
        <p:spPr>
          <a:xfrm>
            <a:off x="3048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  <p:custDataLst>
              <p:tags r:id="rId13"/>
            </p:custDataLst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  <p:custDataLst>
              <p:tags r:id="rId14"/>
            </p:custDataLst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dirty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dirty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dirty="0"/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00400" y="6093160"/>
            <a:ext cx="5714999" cy="41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94441" y="6096000"/>
            <a:ext cx="2853559" cy="4556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Shape 18"/>
          <p:cNvCxnSpPr/>
          <p:nvPr/>
        </p:nvCxnSpPr>
        <p:spPr>
          <a:xfrm>
            <a:off x="0" y="5943600"/>
            <a:ext cx="9144000" cy="0"/>
          </a:xfrm>
          <a:prstGeom prst="straightConnector1">
            <a:avLst/>
          </a:prstGeom>
          <a:noFill/>
          <a:ln w="9525" cap="flat">
            <a:solidFill>
              <a:srgbClr val="C5D8F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Shape 1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0" y="637622"/>
            <a:ext cx="9144000" cy="81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6094472"/>
            <a:ext cx="2852928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54"/>
            <a:ext cx="9143245" cy="804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05" y="6093160"/>
            <a:ext cx="5711952" cy="408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68" y="7307"/>
            <a:ext cx="2596682" cy="82289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9" r:id="rId5"/>
    <p:sldLayoutId id="2147483660" r:id="rId6"/>
    <p:sldLayoutId id="2147483661" r:id="rId7"/>
  </p:sldLayoutIdLst>
  <p:timing>
    <p:tnLst>
      <p:par>
        <p:cTn id="1" dur="indefinite" restart="never" nodeType="tmRoot"/>
      </p:par>
    </p:tnLst>
  </p:timing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21.jp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jpg"/><Relationship Id="rId3" Type="http://schemas.openxmlformats.org/officeDocument/2006/relationships/hyperlink" Target="http://www.lausd.net/" TargetMode="External"/><Relationship Id="rId7" Type="http://schemas.openxmlformats.org/officeDocument/2006/relationships/hyperlink" Target="https://www.facebook.com/LosAngelesSchools" TargetMode="External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jcoe.org/" TargetMode="External"/><Relationship Id="rId11" Type="http://schemas.openxmlformats.org/officeDocument/2006/relationships/hyperlink" Target="http://www.dwd.wisconsin.gov/" TargetMode="External"/><Relationship Id="rId5" Type="http://schemas.openxmlformats.org/officeDocument/2006/relationships/image" Target="../media/image26.jpeg"/><Relationship Id="rId10" Type="http://schemas.openxmlformats.org/officeDocument/2006/relationships/image" Target="../media/image29.jpeg"/><Relationship Id="rId4" Type="http://schemas.openxmlformats.org/officeDocument/2006/relationships/hyperlink" Target="http://www.theirprogram.com/" TargetMode="External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32.jpg"/><Relationship Id="rId5" Type="http://schemas.openxmlformats.org/officeDocument/2006/relationships/image" Target="../media/image26.jpeg"/><Relationship Id="rId4" Type="http://schemas.openxmlformats.org/officeDocument/2006/relationships/hyperlink" Target="mailto:sgoulart@sjcoe.ne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.jpeg"/><Relationship Id="rId18" Type="http://schemas.openxmlformats.org/officeDocument/2006/relationships/image" Target="../media/image14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hyperlink" Target="http://www.google.com/url?sa=i&amp;rct=j&amp;q=&amp;esrc=s&amp;frm=1&amp;source=images&amp;cd=&amp;cad=rja&amp;uact=8&amp;ved=0CAcQjRw&amp;url=http://www.platinumadjusters.com/los-angeles-california-commercial-public-insurance-adjuster/&amp;ei=GZ7vVOyKOcypgwTUyIHADg&amp;bvm=bv.86956481,d.eXY&amp;psig=AFQjCNFUOIL_4EjBbmhfiYhtYGUZX8aPcw&amp;ust=1425075863434595" TargetMode="External"/><Relationship Id="rId17" Type="http://schemas.openxmlformats.org/officeDocument/2006/relationships/image" Target="../media/image13.png"/><Relationship Id="rId2" Type="http://schemas.openxmlformats.org/officeDocument/2006/relationships/tags" Target="../tags/tag25.xml"/><Relationship Id="rId16" Type="http://schemas.openxmlformats.org/officeDocument/2006/relationships/image" Target="../media/image12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9.jpeg"/><Relationship Id="rId5" Type="http://schemas.openxmlformats.org/officeDocument/2006/relationships/tags" Target="../tags/tag28.xml"/><Relationship Id="rId15" Type="http://schemas.openxmlformats.org/officeDocument/2006/relationships/image" Target="../media/image11.jpeg"/><Relationship Id="rId10" Type="http://schemas.openxmlformats.org/officeDocument/2006/relationships/hyperlink" Target="http://www.google.com/url?sa=i&amp;rct=j&amp;q=&amp;esrc=s&amp;frm=1&amp;source=images&amp;cd=&amp;cad=rja&amp;uact=8&amp;ved=0CAcQjRw&amp;url=http://www.madisonwihotelhj.com/Howard-Johnson-Photo-Gallery.html&amp;ei=EjL6VIjaF4GrggSL34L4Dw&amp;bvm=bv.87611401,d.eXY&amp;psig=AFQjCNHBxDLJPxQhPKChxj7DoNveTVWATQ&amp;ust=1425769335180823" TargetMode="External"/><Relationship Id="rId19" Type="http://schemas.openxmlformats.org/officeDocument/2006/relationships/image" Target="../media/image15.png"/><Relationship Id="rId4" Type="http://schemas.openxmlformats.org/officeDocument/2006/relationships/tags" Target="../tags/tag27.xml"/><Relationship Id="rId9" Type="http://schemas.openxmlformats.org/officeDocument/2006/relationships/notesSlide" Target="../notesSlides/notesSlide2.xml"/><Relationship Id="rId14" Type="http://schemas.openxmlformats.org/officeDocument/2006/relationships/hyperlink" Target="https://www.google.com/imgres?imgurl=http://lifeinsurancebyjeff.com/wp-content/uploads/2013/02/stockton.jpg&amp;imgrefurl=http://lifeinsurancebyjeff.com/term-life-insurance-quote-california/stockton-ca/&amp;docid=rMmGQNYOVbaoMM&amp;tbnid=i55qZVwdTbzxWM:&amp;w=1776&amp;h=1158&amp;ei=1JzvVN-eJ8O5ggTuqILIAQ&amp;ved=0CAIQxiAwAA&amp;iact=c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application.jff.org/userImages/files/Orientation_Mental_Toughness1(2)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9" Type="http://schemas.openxmlformats.org/officeDocument/2006/relationships/hyperlink" Target="http://cyc.brandeis.edu/Employ-educate-support-youth/EnoughisKnownforAction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hyperlink" Target="https://www.google.com/imgres?imgurl=http://upload.wikimedia.org/wikipedia/en/thumb/7/79/LAUSD_Logo.svg/276px-LAUSD_Logo.svg.png&amp;imgrefurl=http://en.wikipedia.org/wiki/File:LAUSD_Logo.svg&amp;docid=MajJlZgxxVWkWM&amp;tbnid=R4bsNS_Zq94utM&amp;w=276&amp;h=276&amp;ei=m0wDVe_YF8vAggS4tIDQCA&amp;ved=0CAMQxiAwAQ&amp;iact=c" TargetMode="External"/><Relationship Id="rId5" Type="http://schemas.openxmlformats.org/officeDocument/2006/relationships/hyperlink" Target="mailto:william.bass@lausd.net" TargetMode="Externa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hyperlink" Target="mailto:JamieT.Bernthal@dwd.wisconsin.gov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17.jpg"/><Relationship Id="rId5" Type="http://schemas.openxmlformats.org/officeDocument/2006/relationships/hyperlink" Target="http://www.doleta.gov/" TargetMode="External"/><Relationship Id="rId4" Type="http://schemas.openxmlformats.org/officeDocument/2006/relationships/hyperlink" Target="mailto:dol.wioa@dol.gov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linkedlearning.lausd.net/" TargetMode="External"/><Relationship Id="rId2" Type="http://schemas.openxmlformats.org/officeDocument/2006/relationships/hyperlink" Target="http://linkedlearning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wd.wisconsin.gov/youthapprenticeship/" TargetMode="External"/><Relationship Id="rId4" Type="http://schemas.openxmlformats.org/officeDocument/2006/relationships/hyperlink" Target="http://achieve.lausd.net/Page/576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kforce3one.org/view/5001434450436043338/info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yec.org/content/documents/Connecting%20Youth%20and%20Business%20Toolkit.pdf" TargetMode="External"/><Relationship Id="rId5" Type="http://schemas.openxmlformats.org/officeDocument/2006/relationships/hyperlink" Target="http://www.ncwd-youth.info/innovative-strategies/practice-briefs/engaging-youth-in-work-experiences" TargetMode="External"/><Relationship Id="rId4" Type="http://schemas.openxmlformats.org/officeDocument/2006/relationships/hyperlink" Target="http://www.schoolandmain.org/storage/smi-materials/youth%20at%20work%201203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ynguides.org/os/benefits.php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jttoolkit.workforce3one.org/index.aspx" TargetMode="External"/><Relationship Id="rId5" Type="http://schemas.openxmlformats.org/officeDocument/2006/relationships/hyperlink" Target="https://21stcenturyapprenticeship.workforce3one.org/page/home" TargetMode="External"/><Relationship Id="rId4" Type="http://schemas.openxmlformats.org/officeDocument/2006/relationships/hyperlink" Target="https://www.workforce3one.org/view/4101434651325684123/info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eta.gov/WIOA/" TargetMode="External"/><Relationship Id="rId7" Type="http://schemas.openxmlformats.org/officeDocument/2006/relationships/hyperlink" Target="https://www.workforce3one.org/command/view.aspx?look=5001503655421369544&amp;mode=info&amp;pparams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oleta.gov/wioa/pdf/WIOA_YouthProgram_FactSheet.pdf" TargetMode="External"/><Relationship Id="rId5" Type="http://schemas.openxmlformats.org/officeDocument/2006/relationships/hyperlink" Target="http://wdr.doleta.gov/directives/attach/TEGL/TEGL_05-14.pdf" TargetMode="External"/><Relationship Id="rId4" Type="http://schemas.openxmlformats.org/officeDocument/2006/relationships/hyperlink" Target="http://www2.ed.gov/about/offices/list/ovae/pi/AdultEd/wioa-reauthorization.html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4" Type="http://schemas.openxmlformats.org/officeDocument/2006/relationships/hyperlink" Target="https://www.workforce3one.org/view/5001501353923046151/info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://www.envisionexperience.com/~/media/images/program-details/header-images/national-youth-leadership-forum-on-medicine.jpg?h%3D420%26la%3Den%26w%3D1200&amp;imgrefurl=http://www.envisionexperience.com/explore-our-programs/nylf-medicine&amp;docid=CciYMqmEgzq6RM&amp;tbnid=lJ4hJGQECM3YcM:&amp;w=1200&amp;h=420&amp;ei=CZ0IVaCmMMmpgwS11YPoBA&amp;ved=0CAIQxiAwAA&amp;iact=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1"/>
          <p:cNvSpPr/>
          <p:nvPr>
            <p:custDataLst>
              <p:tags r:id="rId1"/>
            </p:custDataLst>
          </p:nvPr>
        </p:nvSpPr>
        <p:spPr>
          <a:xfrm>
            <a:off x="2894" y="2971799"/>
            <a:ext cx="9144000" cy="110490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alpha val="0"/>
                </a:schemeClr>
              </a:gs>
              <a:gs pos="100000">
                <a:srgbClr val="E7F1FA"/>
              </a:gs>
            </a:gsLst>
            <a:lin ang="108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31494" y="1371600"/>
            <a:ext cx="9064906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rtl="0">
              <a:spcBef>
                <a:spcPts val="180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4800" b="1" dirty="0" smtClean="0">
                <a:ln w="11430"/>
                <a:gradFill>
                  <a:gsLst>
                    <a:gs pos="25000">
                      <a:schemeClr val="bg2">
                        <a:lumMod val="60000"/>
                        <a:lumOff val="40000"/>
                      </a:schemeClr>
                    </a:gs>
                    <a:gs pos="100000">
                      <a:srgbClr val="0070C0"/>
                    </a:gs>
                  </a:gsLst>
                  <a:lin ang="540000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</a:rPr>
              <a:t>Enough is Known For Action:</a:t>
            </a:r>
            <a:endParaRPr lang="en-US" sz="5400" b="1" dirty="0">
              <a:ln w="11430"/>
              <a:gradFill>
                <a:gsLst>
                  <a:gs pos="25000">
                    <a:schemeClr val="bg2">
                      <a:lumMod val="60000"/>
                      <a:lumOff val="40000"/>
                    </a:schemeClr>
                  </a:gs>
                  <a:gs pos="100000">
                    <a:srgbClr val="0070C0"/>
                  </a:gs>
                </a:gsLst>
                <a:lin ang="5400000"/>
              </a:gradFill>
              <a:effectLst>
                <a:outerShdw blurRad="76200" dist="254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  <p:custDataLst>
              <p:tags r:id="rId3"/>
            </p:custDataLst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dirty="0"/>
              <a:t> </a:t>
            </a:r>
          </a:p>
        </p:txBody>
      </p:sp>
      <p:sp>
        <p:nvSpPr>
          <p:cNvPr id="7" name="Shape 8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8600" y="2819400"/>
            <a:ext cx="8458200" cy="14097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>
              <a:lnSpc>
                <a:spcPct val="90000"/>
              </a:lnSpc>
              <a:buSzPct val="25000"/>
            </a:pPr>
            <a:r>
              <a:rPr lang="en-US" sz="3600" dirty="0" smtClean="0">
                <a:solidFill>
                  <a:schemeClr val="accent1"/>
                </a:solidFill>
              </a:rPr>
              <a:t>Implementing Work Experience</a:t>
            </a:r>
            <a:br>
              <a:rPr lang="en-US" sz="3600" dirty="0" smtClean="0">
                <a:solidFill>
                  <a:schemeClr val="accent1"/>
                </a:solidFill>
              </a:rPr>
            </a:br>
            <a:r>
              <a:rPr lang="en-US" sz="3600" dirty="0" smtClean="0">
                <a:solidFill>
                  <a:schemeClr val="accent1"/>
                </a:solidFill>
              </a:rPr>
              <a:t>Models for Youth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9" name="Shape 21"/>
          <p:cNvSpPr/>
          <p:nvPr>
            <p:custDataLst>
              <p:tags r:id="rId5"/>
            </p:custDataLst>
          </p:nvPr>
        </p:nvSpPr>
        <p:spPr>
          <a:xfrm>
            <a:off x="0" y="2452872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" y="1809887"/>
            <a:ext cx="4450080" cy="3060192"/>
          </a:xfrm>
          <a:prstGeom prst="rect">
            <a:avLst/>
          </a:prstGeom>
        </p:spPr>
      </p:pic>
      <p:sp>
        <p:nvSpPr>
          <p:cNvPr id="147" name="Shape 147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14074" y="76200"/>
            <a:ext cx="7482125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200" b="1" dirty="0" smtClean="0"/>
              <a:t>Priority </a:t>
            </a:r>
            <a:r>
              <a:rPr lang="en-US" sz="3200" b="1" dirty="0"/>
              <a:t>on </a:t>
            </a:r>
            <a:r>
              <a:rPr lang="en-US" sz="3200" b="1" dirty="0" smtClean="0"/>
              <a:t>Work Experience</a:t>
            </a:r>
            <a:endParaRPr lang="en-US" sz="3200" b="1" dirty="0"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343401" y="1676400"/>
            <a:ext cx="4800600" cy="360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At least 20% of local Youth formula funds must be used for work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experience including: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1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914400" lvl="0" indent="-368300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76092"/>
              </a:buClr>
              <a:buSzPct val="100000"/>
              <a:buFont typeface="Noto Symbol"/>
              <a:buChar char="●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Summer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year-round employment opportunities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0" indent="-368300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76092"/>
              </a:buClr>
              <a:buSzPct val="100000"/>
              <a:buFont typeface="Noto Symbol"/>
              <a:buChar char="●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Pre-apprenticeship</a:t>
            </a:r>
          </a:p>
          <a:p>
            <a:pPr marL="914400" lvl="0" indent="-368300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76092"/>
              </a:buClr>
              <a:buSzPct val="100000"/>
              <a:buFont typeface="Noto Symbol"/>
              <a:buChar char="●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Internships &amp; job shadowing</a:t>
            </a:r>
          </a:p>
          <a:p>
            <a:pPr marL="914400" indent="-3683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76092"/>
              </a:buClr>
              <a:buSzPct val="100000"/>
              <a:buFont typeface="Noto Symbol"/>
              <a:buChar char="●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On-the-job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sldNum" idx="4294967295"/>
            <p:custDataLst>
              <p:tags r:id="rId3"/>
            </p:custDataLst>
          </p:nvPr>
        </p:nvSpPr>
        <p:spPr>
          <a:xfrm>
            <a:off x="6705600" y="6492875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dirty="0"/>
              <a:t> </a:t>
            </a:r>
          </a:p>
        </p:txBody>
      </p:sp>
      <p:sp>
        <p:nvSpPr>
          <p:cNvPr id="154" name="Shape 154"/>
          <p:cNvSpPr txBox="1"/>
          <p:nvPr>
            <p:custDataLst>
              <p:tags r:id="rId4"/>
            </p:custDataLst>
          </p:nvPr>
        </p:nvSpPr>
        <p:spPr>
          <a:xfrm>
            <a:off x="222900" y="5003566"/>
            <a:ext cx="4301531" cy="63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376092"/>
                </a:solidFill>
              </a:rPr>
              <a:t>Funding Work Experiences</a:t>
            </a:r>
          </a:p>
        </p:txBody>
      </p:sp>
    </p:spTree>
    <p:extLst>
      <p:ext uri="{BB962C8B-B14F-4D97-AF65-F5344CB8AC3E}">
        <p14:creationId xmlns:p14="http://schemas.microsoft.com/office/powerpoint/2010/main" val="15307234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Work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  <a:spcAft>
                <a:spcPts val="18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The 20% minimum expenditure requirement applies to overall local area youth funds (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minus expenditures on administrative costs)</a:t>
            </a:r>
          </a:p>
          <a:p>
            <a:pPr marL="1085850" lvl="1" indent="-342900">
              <a:lnSpc>
                <a:spcPct val="90000"/>
              </a:lnSpc>
              <a:spcAft>
                <a:spcPts val="18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minimum expenditure rate is not applied separately for in-school and out-of-school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youth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18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Work experience expenditures</a:t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will be a new data element</a:t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in ETA’s revised Local 9130</a:t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financial report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38"/>
          <a:stretch/>
        </p:blipFill>
        <p:spPr bwMode="auto">
          <a:xfrm>
            <a:off x="4800600" y="3581400"/>
            <a:ext cx="3878443" cy="2219325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3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6400800" cy="1341437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Enough is Known for Action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Shape 111"/>
          <p:cNvSpPr txBox="1"/>
          <p:nvPr>
            <p:custDataLst>
              <p:tags r:id="rId1"/>
            </p:custDataLst>
          </p:nvPr>
        </p:nvSpPr>
        <p:spPr>
          <a:xfrm>
            <a:off x="79625" y="1549100"/>
            <a:ext cx="8988175" cy="8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en-US" sz="4000" b="1" spc="50" dirty="0">
                <a:ln w="11430"/>
                <a:gradFill>
                  <a:gsLst>
                    <a:gs pos="25000">
                      <a:schemeClr val="accent1"/>
                    </a:gs>
                    <a:gs pos="100000">
                      <a:srgbClr val="0070C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29000"/>
                    </a:srgbClr>
                  </a:outerShdw>
                </a:effectLst>
              </a:rPr>
              <a:t>Three areas we can plan for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29000"/>
                    </a:srgbClr>
                  </a:outerShdw>
                </a:effectLst>
              </a:rPr>
              <a:t> NOW</a:t>
            </a:r>
          </a:p>
        </p:txBody>
      </p:sp>
      <p:sp>
        <p:nvSpPr>
          <p:cNvPr id="6" name="Shape 21"/>
          <p:cNvSpPr/>
          <p:nvPr>
            <p:custDataLst>
              <p:tags r:id="rId2"/>
            </p:custDataLst>
          </p:nvPr>
        </p:nvSpPr>
        <p:spPr>
          <a:xfrm>
            <a:off x="0" y="25146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57563" y="4572932"/>
            <a:ext cx="2760020" cy="1023967"/>
          </a:xfrm>
          <a:custGeom>
            <a:avLst/>
            <a:gdLst>
              <a:gd name="connsiteX0" fmla="*/ 0 w 2760020"/>
              <a:gd name="connsiteY0" fmla="*/ 0 h 1023967"/>
              <a:gd name="connsiteX1" fmla="*/ 2760020 w 2760020"/>
              <a:gd name="connsiteY1" fmla="*/ 0 h 1023967"/>
              <a:gd name="connsiteX2" fmla="*/ 2760020 w 2760020"/>
              <a:gd name="connsiteY2" fmla="*/ 1023967 h 1023967"/>
              <a:gd name="connsiteX3" fmla="*/ 0 w 2760020"/>
              <a:gd name="connsiteY3" fmla="*/ 1023967 h 1023967"/>
              <a:gd name="connsiteX4" fmla="*/ 0 w 2760020"/>
              <a:gd name="connsiteY4" fmla="*/ 0 h 102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0020" h="1023967">
                <a:moveTo>
                  <a:pt x="0" y="0"/>
                </a:moveTo>
                <a:lnTo>
                  <a:pt x="2760020" y="0"/>
                </a:lnTo>
                <a:lnTo>
                  <a:pt x="2760020" y="1023967"/>
                </a:lnTo>
                <a:lnTo>
                  <a:pt x="0" y="102396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76" tIns="163576" rIns="163576" bIns="0" numCol="1" spcCol="1270" anchor="t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Identify Essential Partners</a:t>
            </a:r>
            <a:endParaRPr lang="en-US" sz="23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3048000" y="4503705"/>
            <a:ext cx="2992807" cy="1023967"/>
          </a:xfrm>
          <a:custGeom>
            <a:avLst/>
            <a:gdLst>
              <a:gd name="connsiteX0" fmla="*/ 0 w 2760020"/>
              <a:gd name="connsiteY0" fmla="*/ 0 h 1023967"/>
              <a:gd name="connsiteX1" fmla="*/ 2760020 w 2760020"/>
              <a:gd name="connsiteY1" fmla="*/ 0 h 1023967"/>
              <a:gd name="connsiteX2" fmla="*/ 2760020 w 2760020"/>
              <a:gd name="connsiteY2" fmla="*/ 1023967 h 1023967"/>
              <a:gd name="connsiteX3" fmla="*/ 0 w 2760020"/>
              <a:gd name="connsiteY3" fmla="*/ 1023967 h 1023967"/>
              <a:gd name="connsiteX4" fmla="*/ 0 w 2760020"/>
              <a:gd name="connsiteY4" fmla="*/ 0 h 102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0020" h="1023967">
                <a:moveTo>
                  <a:pt x="0" y="0"/>
                </a:moveTo>
                <a:lnTo>
                  <a:pt x="2760020" y="0"/>
                </a:lnTo>
                <a:lnTo>
                  <a:pt x="2760020" y="1023967"/>
                </a:lnTo>
                <a:lnTo>
                  <a:pt x="0" y="102396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76" tIns="163576" rIns="163576" bIns="0" numCol="1" spcCol="1270" anchor="t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Incorporate new work experience requirement in RFPs  </a:t>
            </a:r>
          </a:p>
        </p:txBody>
      </p:sp>
      <p:sp>
        <p:nvSpPr>
          <p:cNvPr id="13" name="Freeform 12"/>
          <p:cNvSpPr/>
          <p:nvPr/>
        </p:nvSpPr>
        <p:spPr>
          <a:xfrm>
            <a:off x="6040807" y="4503706"/>
            <a:ext cx="2949053" cy="1267580"/>
          </a:xfrm>
          <a:custGeom>
            <a:avLst/>
            <a:gdLst>
              <a:gd name="connsiteX0" fmla="*/ 0 w 2760020"/>
              <a:gd name="connsiteY0" fmla="*/ 0 h 1023967"/>
              <a:gd name="connsiteX1" fmla="*/ 2760020 w 2760020"/>
              <a:gd name="connsiteY1" fmla="*/ 0 h 1023967"/>
              <a:gd name="connsiteX2" fmla="*/ 2760020 w 2760020"/>
              <a:gd name="connsiteY2" fmla="*/ 1023967 h 1023967"/>
              <a:gd name="connsiteX3" fmla="*/ 0 w 2760020"/>
              <a:gd name="connsiteY3" fmla="*/ 1023967 h 1023967"/>
              <a:gd name="connsiteX4" fmla="*/ 0 w 2760020"/>
              <a:gd name="connsiteY4" fmla="*/ 0 h 102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0020" h="1023967">
                <a:moveTo>
                  <a:pt x="0" y="0"/>
                </a:moveTo>
                <a:lnTo>
                  <a:pt x="2760020" y="0"/>
                </a:lnTo>
                <a:lnTo>
                  <a:pt x="2760020" y="1023967"/>
                </a:lnTo>
                <a:lnTo>
                  <a:pt x="0" y="102396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76" tIns="163576" rIns="163576" bIns="0" numCol="1" spcCol="1270" anchor="t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Create meaningful work experiences</a:t>
            </a:r>
            <a:endParaRPr lang="en-US" sz="23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2749296"/>
            <a:ext cx="9009888" cy="19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1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34" y="30163"/>
            <a:ext cx="5714966" cy="134143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500" dirty="0" smtClean="0"/>
              <a:t>Planning for Work Experience Priority: Identify Essential Partners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839200" cy="43434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30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Employer Partners Critical: Partner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with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employers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to provide work experiences in high growth in-demand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industries/occupations</a:t>
            </a:r>
          </a:p>
          <a:p>
            <a:pPr marL="342900" indent="-342900">
              <a:lnSpc>
                <a:spcPct val="90000"/>
              </a:lnSpc>
              <a:spcAft>
                <a:spcPts val="18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Partner with school districts for work experience for in-school youth</a:t>
            </a:r>
          </a:p>
          <a:p>
            <a:pPr marL="1085850" lvl="1" indent="-342900">
              <a:lnSpc>
                <a:spcPct val="90000"/>
              </a:lnSpc>
              <a:spcAft>
                <a:spcPts val="30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Because most funding will be devoted to out-of-school youth, important to partner with school districts through programs such as Career Academies, Youth Career Connect, and others</a:t>
            </a:r>
          </a:p>
          <a:p>
            <a:pPr marL="342900" indent="-342900">
              <a:lnSpc>
                <a:spcPct val="90000"/>
              </a:lnSpc>
              <a:spcAft>
                <a:spcPts val="30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Youth Committees can help coordinate these services</a:t>
            </a:r>
          </a:p>
        </p:txBody>
      </p:sp>
    </p:spTree>
    <p:extLst>
      <p:ext uri="{BB962C8B-B14F-4D97-AF65-F5344CB8AC3E}">
        <p14:creationId xmlns:p14="http://schemas.microsoft.com/office/powerpoint/2010/main" val="249849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5410200" cy="13414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Planning for Work Experience Priority: Incorporate into RFPs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42900">
              <a:buClr>
                <a:srgbClr val="4F81BD"/>
              </a:buClr>
            </a:pPr>
            <a:r>
              <a:rPr lang="en-US" sz="1800" dirty="0"/>
              <a:t>Incorporate new work experience priority into Request for Proposals for youth service provider contracts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373" y="2438400"/>
            <a:ext cx="4647627" cy="31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8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705600" cy="13414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Planning for Work Experience Priority: Create Meaningful Work Experiences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342900">
              <a:buClr>
                <a:srgbClr val="4F81BD"/>
              </a:buClr>
            </a:pPr>
            <a:r>
              <a:rPr lang="en-US" sz="2000" dirty="0" smtClean="0"/>
              <a:t>Incorporate academic and occupational education into work experiences</a:t>
            </a:r>
          </a:p>
          <a:p>
            <a:pPr lvl="0" indent="-342900">
              <a:buClr>
                <a:srgbClr val="4F81BD"/>
              </a:buClr>
            </a:pPr>
            <a:r>
              <a:rPr lang="en-US" sz="2000" dirty="0" smtClean="0"/>
              <a:t>Keep </a:t>
            </a:r>
            <a:r>
              <a:rPr lang="en-US" sz="2000" dirty="0"/>
              <a:t>in mind increased age range for out-of-school </a:t>
            </a:r>
            <a:r>
              <a:rPr lang="en-US" sz="2000" dirty="0" smtClean="0"/>
              <a:t>youth</a:t>
            </a:r>
          </a:p>
          <a:p>
            <a:pPr lvl="1" indent="-342900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ypes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work experiences for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16-18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year olds may be different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than 22-24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year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olds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indent="-342900">
              <a:buClr>
                <a:srgbClr val="4F81BD"/>
              </a:buClr>
            </a:pPr>
            <a:r>
              <a:rPr lang="en-US" sz="2000" dirty="0"/>
              <a:t>Connect work experiences to broader career </a:t>
            </a:r>
            <a:r>
              <a:rPr lang="en-US" sz="2000" dirty="0" smtClean="0"/>
              <a:t>pathways</a:t>
            </a:r>
            <a:endParaRPr lang="en-US" sz="2000" dirty="0"/>
          </a:p>
          <a:p>
            <a:pPr marL="342900" indent="-342900"/>
            <a:r>
              <a:rPr lang="en-US" sz="2000" dirty="0" smtClean="0"/>
              <a:t>Match participants with work experiences based on participants’ interest, goals, education level, etc.</a:t>
            </a:r>
          </a:p>
          <a:p>
            <a:pPr marL="342900" indent="-342900"/>
            <a:r>
              <a:rPr lang="en-US" sz="2000" dirty="0" smtClean="0"/>
              <a:t>Ensure youth have basic workplace readiness skills prior to placing them in a work experience</a:t>
            </a:r>
          </a:p>
          <a:p>
            <a:pPr indent="-342900"/>
            <a:r>
              <a:rPr lang="en-US" sz="2000" dirty="0" smtClean="0"/>
              <a:t>Remember worksite supervision is critical</a:t>
            </a:r>
            <a:endParaRPr lang="en-US" sz="2000" dirty="0"/>
          </a:p>
          <a:p>
            <a:pPr marL="342900" indent="-342900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73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>
              <a:lnSpc>
                <a:spcPct val="90000"/>
              </a:lnSpc>
            </a:pPr>
            <a:r>
              <a:rPr lang="en-US" sz="3600" b="1" dirty="0" smtClean="0"/>
              <a:t>Checking In:</a:t>
            </a:r>
            <a:br>
              <a:rPr lang="en-US" sz="3600" b="1" dirty="0" smtClean="0"/>
            </a:br>
            <a:r>
              <a:rPr lang="en-US" sz="3600" b="1" dirty="0" smtClean="0"/>
              <a:t>Polling Question</a:t>
            </a:r>
            <a:endParaRPr lang="en-US" sz="3600" b="1" dirty="0"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0" name="Shape 100"/>
          <p:cNvSpPr txBox="1"/>
          <p:nvPr>
            <p:custDataLst>
              <p:tags r:id="rId3"/>
            </p:custDataLst>
          </p:nvPr>
        </p:nvSpPr>
        <p:spPr>
          <a:xfrm>
            <a:off x="533401" y="1828800"/>
            <a:ext cx="8349599" cy="12442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Considering what you know now, how ready are you to Implement the 20% Work Experience Requirement?</a:t>
            </a:r>
          </a:p>
          <a:p>
            <a:pPr lvl="0" rtl="0">
              <a:spcBef>
                <a:spcPts val="0"/>
              </a:spcBef>
              <a:buNone/>
            </a:pPr>
            <a:endParaRPr lang="en-US" sz="2000" b="1" dirty="0">
              <a:solidFill>
                <a:srgbClr val="434343"/>
              </a:solidFill>
            </a:endParaRPr>
          </a:p>
        </p:txBody>
      </p:sp>
      <p:sp>
        <p:nvSpPr>
          <p:cNvPr id="103" name="Shape 103"/>
          <p:cNvSpPr txBox="1"/>
          <p:nvPr>
            <p:custDataLst>
              <p:tags r:id="rId4"/>
            </p:custDataLst>
          </p:nvPr>
        </p:nvSpPr>
        <p:spPr>
          <a:xfrm>
            <a:off x="1752600" y="2667000"/>
            <a:ext cx="5791200" cy="297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>
              <a:spcAft>
                <a:spcPts val="1800"/>
              </a:spcAft>
              <a:buClr>
                <a:srgbClr val="4F81BD"/>
              </a:buClr>
              <a:buFont typeface="Arial" panose="020B0604020202020204" pitchFamily="34" charset="0"/>
              <a:buChar char="●"/>
            </a:pPr>
            <a:r>
              <a:rPr lang="en-US" sz="1800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Confident </a:t>
            </a:r>
            <a:r>
              <a:rPr lang="en-US" sz="18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and will have no trouble meeting the 20%</a:t>
            </a:r>
          </a:p>
          <a:p>
            <a:pPr marL="285750" lvl="0" indent="-285750">
              <a:spcAft>
                <a:spcPts val="1800"/>
              </a:spcAft>
              <a:buClr>
                <a:srgbClr val="4F81BD"/>
              </a:buClr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Expect to have significant work experience expenditures, but getting to 20% may be difficult in first year</a:t>
            </a:r>
          </a:p>
          <a:p>
            <a:pPr marL="285750" lvl="0" indent="-285750">
              <a:spcAft>
                <a:spcPts val="1800"/>
              </a:spcAft>
              <a:buClr>
                <a:srgbClr val="4F81BD"/>
              </a:buClr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Very concerned about 20%; seeking more guidance &amp; technical assistance</a:t>
            </a:r>
            <a:endParaRPr lang="en-US" sz="1800" b="1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551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629400" cy="1341437"/>
          </a:xfrm>
        </p:spPr>
        <p:txBody>
          <a:bodyPr>
            <a:noAutofit/>
          </a:bodyPr>
          <a:lstStyle/>
          <a:p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Implementing Work Experience Models for Youth</a:t>
            </a:r>
            <a:r>
              <a:rPr lang="en-US" sz="2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smtClean="0"/>
              <a:t/>
            </a:r>
            <a:br>
              <a:rPr lang="en-US" sz="2600" dirty="0" smtClean="0"/>
            </a:br>
            <a:endParaRPr lang="en-US" sz="2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4876800"/>
            <a:ext cx="914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r>
              <a:rPr lang="en-US" sz="4800" b="1" dirty="0" smtClean="0">
                <a:ln>
                  <a:solidFill>
                    <a:srgbClr val="0070C0"/>
                  </a:soli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Peer </a:t>
            </a:r>
            <a:r>
              <a:rPr lang="en-US" sz="4400" b="1" dirty="0" smtClean="0">
                <a:ln>
                  <a:solidFill>
                    <a:srgbClr val="0070C0"/>
                  </a:soli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Presentations!</a:t>
            </a:r>
            <a:endParaRPr lang="en-US" sz="4400" dirty="0">
              <a:ln>
                <a:solidFill>
                  <a:srgbClr val="0070C0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pic>
        <p:nvPicPr>
          <p:cNvPr id="14" name="Picture 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5" b="15986"/>
          <a:stretch/>
        </p:blipFill>
        <p:spPr bwMode="auto">
          <a:xfrm>
            <a:off x="1105215" y="1447799"/>
            <a:ext cx="6933570" cy="342900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8774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7505"/>
            <a:ext cx="6582410" cy="1341437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Implementing Work Experience Models for Youth</a:t>
            </a:r>
            <a:endParaRPr lang="en-US" sz="26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97" y="3931345"/>
            <a:ext cx="2631761" cy="1883486"/>
          </a:xfrm>
        </p:spPr>
        <p:txBody>
          <a:bodyPr lIns="0" tIns="0" rIns="0" bIns="0"/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Sheilah Goulart</a:t>
            </a:r>
          </a:p>
          <a:p>
            <a:pPr marL="0" indent="0" algn="ctr">
              <a:buNone/>
            </a:pPr>
            <a:r>
              <a:rPr lang="en-US" dirty="0" smtClean="0"/>
              <a:t>Director</a:t>
            </a:r>
          </a:p>
          <a:p>
            <a:pPr marL="0" indent="0" algn="ctr">
              <a:buNone/>
            </a:pPr>
            <a:r>
              <a:rPr lang="en-US" dirty="0" smtClean="0"/>
              <a:t>San Joaquin County Office of Education </a:t>
            </a:r>
          </a:p>
          <a:p>
            <a:pPr marL="0" indent="0" algn="ctr">
              <a:buNone/>
            </a:pPr>
            <a:r>
              <a:rPr lang="en-US" dirty="0" smtClean="0"/>
              <a:t>Stockton, California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238499" y="3931345"/>
            <a:ext cx="2558687" cy="20207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5A5A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Noto Symbol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William Bass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endParaRPr lang="en-US" sz="2800" dirty="0">
              <a:solidFill>
                <a:schemeClr val="accent1"/>
              </a:solidFill>
            </a:endParaRPr>
          </a:p>
          <a:p>
            <a:pPr marL="0" indent="0" algn="ctr">
              <a:buFont typeface="Noto Symbol"/>
              <a:buNone/>
            </a:pPr>
            <a:r>
              <a:rPr lang="en-US" dirty="0" smtClean="0">
                <a:solidFill>
                  <a:schemeClr val="tx1"/>
                </a:solidFill>
              </a:rPr>
              <a:t>Program and Policy Development Advisor</a:t>
            </a:r>
          </a:p>
          <a:p>
            <a:pPr marL="0" indent="0" algn="ctr">
              <a:buFont typeface="Noto Symbol"/>
              <a:buNone/>
            </a:pPr>
            <a:r>
              <a:rPr lang="en-US" dirty="0" smtClean="0">
                <a:solidFill>
                  <a:schemeClr val="tx1"/>
                </a:solidFill>
              </a:rPr>
              <a:t>Los Angeles Unified School District – Linked Learning</a:t>
            </a:r>
          </a:p>
          <a:p>
            <a:pPr marL="0" indent="0" algn="ctr">
              <a:buFont typeface="Noto Symbol"/>
              <a:buNone/>
            </a:pPr>
            <a:r>
              <a:rPr lang="en-US" dirty="0" smtClean="0">
                <a:solidFill>
                  <a:schemeClr val="tx1"/>
                </a:solidFill>
              </a:rPr>
              <a:t>Los Angeles, California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3371BB"/>
                </a:solidFill>
                <a:hlinkClick r:id="rId3"/>
              </a:rPr>
              <a:t>www.lausd.net</a:t>
            </a:r>
            <a:r>
              <a:rPr lang="en-US" dirty="0" smtClean="0">
                <a:solidFill>
                  <a:srgbClr val="3371BB"/>
                </a:solidFill>
              </a:rPr>
              <a:t> </a:t>
            </a:r>
          </a:p>
          <a:p>
            <a:pPr marL="0" indent="0" algn="ctr">
              <a:buFont typeface="Noto Symbol"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buFont typeface="Noto Symbol"/>
              <a:buNone/>
            </a:pPr>
            <a:endParaRPr lang="en-US" dirty="0" smtClean="0"/>
          </a:p>
          <a:p>
            <a:pPr marL="0" indent="0" algn="ctr">
              <a:buFont typeface="Noto Symbol"/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Font typeface="Noto Symbol"/>
              <a:buNone/>
            </a:pPr>
            <a:endParaRPr lang="en-US" sz="1000" dirty="0" smtClean="0">
              <a:hlinkClick r:id="rId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11713" y="1447800"/>
            <a:ext cx="0" cy="449580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DSC_0196.JPG"/>
          <p:cNvPicPr/>
          <p:nvPr/>
        </p:nvPicPr>
        <p:blipFill rotWithShape="1">
          <a:blip r:embed="rId5"/>
          <a:srcRect l="20908" r="20908"/>
          <a:stretch/>
        </p:blipFill>
        <p:spPr>
          <a:xfrm>
            <a:off x="675604" y="2063167"/>
            <a:ext cx="1581821" cy="1786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75604" y="5635823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hlinkClick r:id="rId6"/>
              </a:rPr>
              <a:t>www.sjcoe.org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AutoShape 2" descr="Image result for Los Angeles Unified school district logo pic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" name="Picture 19" descr="https://fbcdn-profile-a.akamaihd.net/hprofile-ak-xap1/v/t1.0-1/p50x50/559951_366613333373587_2091806629_n.jpg?oh=b1ee0783af56c06fdfc0c1bffdf5797a&amp;oe=557C76CC&amp;__gda__=1438240583_0d61b035ae8d9b45919d68042bca683d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61" y="1546736"/>
            <a:ext cx="480060" cy="4800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3603878" y="1546736"/>
            <a:ext cx="2149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Angeles Unified School District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Picture 21" descr="C:\Users\thomas.tiffani\AppData\Local\Microsoft\Windows\Temporary Internet Files\Content.Outlook\2BRMEV5Z\Headshot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b="10742"/>
          <a:stretch/>
        </p:blipFill>
        <p:spPr bwMode="auto">
          <a:xfrm>
            <a:off x="3755842" y="2143124"/>
            <a:ext cx="1524000" cy="1733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3" name="Straight Connector 22"/>
          <p:cNvCxnSpPr/>
          <p:nvPr/>
        </p:nvCxnSpPr>
        <p:spPr>
          <a:xfrm>
            <a:off x="6019800" y="1447799"/>
            <a:ext cx="0" cy="449580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C:\Users\thomas.tiffani\AppData\Local\Microsoft\Windows\Temporary Internet Files\Content.Word\20150227_103157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1" b="24201"/>
          <a:stretch/>
        </p:blipFill>
        <p:spPr bwMode="auto">
          <a:xfrm>
            <a:off x="6736251" y="2063168"/>
            <a:ext cx="1553191" cy="1812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6626860" y="1507366"/>
            <a:ext cx="246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Wisconsin Department of Workforce Development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6233504" y="3931345"/>
            <a:ext cx="2558687" cy="20103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5A5A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Noto Symbol"/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Jamie Bernthal </a:t>
            </a:r>
            <a:endParaRPr lang="en-US" sz="2400" b="1" dirty="0">
              <a:solidFill>
                <a:schemeClr val="accent1"/>
              </a:solidFill>
            </a:endParaRPr>
          </a:p>
          <a:p>
            <a:pPr marL="0" indent="0" algn="ctr">
              <a:buFont typeface="Noto Symbol"/>
              <a:buNone/>
            </a:pPr>
            <a:r>
              <a:rPr lang="en-US" dirty="0" smtClean="0">
                <a:solidFill>
                  <a:schemeClr val="tx1"/>
                </a:solidFill>
              </a:rPr>
              <a:t>Youth Apprenticeship Coordinator</a:t>
            </a:r>
          </a:p>
          <a:p>
            <a:pPr marL="0" indent="0" algn="ctr">
              <a:buFont typeface="Noto Symbol"/>
              <a:buNone/>
            </a:pPr>
            <a:r>
              <a:rPr lang="en-US" dirty="0" smtClean="0">
                <a:solidFill>
                  <a:schemeClr val="tx1"/>
                </a:solidFill>
              </a:rPr>
              <a:t>Wisconsin Department of Workforce Development</a:t>
            </a:r>
          </a:p>
          <a:p>
            <a:pPr marL="0" indent="0" algn="ctr">
              <a:buFont typeface="Noto Symbol"/>
              <a:buNone/>
            </a:pPr>
            <a:r>
              <a:rPr lang="en-US" dirty="0" smtClean="0">
                <a:solidFill>
                  <a:schemeClr val="tx1"/>
                </a:solidFill>
              </a:rPr>
              <a:t>Madison, Wisconsin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3371BB"/>
                </a:solidFill>
                <a:hlinkClick r:id="rId11"/>
              </a:rPr>
              <a:t>www.dwd.wisconsin.gov</a:t>
            </a:r>
            <a:r>
              <a:rPr lang="en-US" dirty="0" smtClean="0">
                <a:solidFill>
                  <a:srgbClr val="3371BB"/>
                </a:solidFill>
              </a:rPr>
              <a:t> </a:t>
            </a:r>
          </a:p>
          <a:p>
            <a:pPr marL="0" indent="0" algn="ctr">
              <a:buFont typeface="Noto Symbol"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buFont typeface="Noto Symbol"/>
              <a:buNone/>
            </a:pPr>
            <a:endParaRPr lang="en-US" dirty="0" smtClean="0"/>
          </a:p>
          <a:p>
            <a:pPr marL="0" indent="0" algn="ctr">
              <a:buFont typeface="Noto Symbol"/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Font typeface="Noto Symbol"/>
              <a:buNone/>
            </a:pPr>
            <a:endParaRPr lang="en-US" sz="1000" dirty="0" smtClean="0">
              <a:hlinkClick r:id="rId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8" y="1601942"/>
            <a:ext cx="2956560" cy="268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0" y="1604177"/>
            <a:ext cx="518160" cy="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7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1"/>
          <p:cNvSpPr/>
          <p:nvPr>
            <p:custDataLst>
              <p:tags r:id="rId1"/>
            </p:custDataLst>
          </p:nvPr>
        </p:nvSpPr>
        <p:spPr>
          <a:xfrm>
            <a:off x="0" y="25908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29400" cy="13414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Implementing Work Experience Models for Youth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Clr>
                <a:srgbClr val="000000"/>
              </a:buClr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371634" y="1933547"/>
            <a:ext cx="3429000" cy="7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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2240" indent="0">
              <a:buFont typeface="Symbol" panose="05050102010706020507" pitchFamily="18" charset="2"/>
              <a:buNone/>
            </a:pPr>
            <a:r>
              <a:rPr lang="en-US" sz="2800" b="1" spc="50" dirty="0" smtClean="0">
                <a:ln w="11430"/>
                <a:gradFill>
                  <a:gsLst>
                    <a:gs pos="25000">
                      <a:srgbClr val="3371BB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15000"/>
                    </a:srgbClr>
                  </a:outerShdw>
                </a:effectLst>
              </a:rPr>
              <a:t>Sheilah Goulart</a:t>
            </a:r>
            <a:endParaRPr lang="en-US" sz="2800" b="1" spc="50" dirty="0">
              <a:ln w="11430"/>
              <a:gradFill>
                <a:gsLst>
                  <a:gs pos="25000">
                    <a:srgbClr val="3371BB"/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1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715" y="2748746"/>
            <a:ext cx="465748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Director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San Joaquin County Office of Education</a:t>
            </a:r>
          </a:p>
          <a:p>
            <a:endParaRPr lang="en-US" sz="1800" dirty="0"/>
          </a:p>
          <a:p>
            <a:pPr lvl="1" defTabSz="457200">
              <a:defRPr/>
            </a:pP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2707 </a:t>
            </a:r>
            <a:r>
              <a:rPr lang="en-US" sz="18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Transworld</a:t>
            </a: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 Drive</a:t>
            </a:r>
          </a:p>
          <a:p>
            <a:pPr lvl="1" defTabSz="457200">
              <a:defRPr/>
            </a:pP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Stockton, California 95206</a:t>
            </a:r>
          </a:p>
          <a:p>
            <a:pPr lvl="1" defTabSz="457200">
              <a:defRPr/>
            </a:pP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Office: (209) 468-9246</a:t>
            </a:r>
          </a:p>
          <a:p>
            <a:pPr lvl="1" defTabSz="457200">
              <a:defRPr/>
            </a:pP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  <a:hlinkClick r:id="rId4"/>
              </a:rPr>
              <a:t>sgoulart@sjcoe.net</a:t>
            </a: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  </a:t>
            </a:r>
          </a:p>
          <a:p>
            <a:pPr lvl="1" defTabSz="457200">
              <a:spcBef>
                <a:spcPts val="1800"/>
              </a:spcBef>
              <a:defRPr/>
            </a:pPr>
            <a:endParaRPr lang="en-US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  <a:p>
            <a:pPr lvl="1" defTabSz="457200">
              <a:defRPr/>
            </a:pPr>
            <a:r>
              <a:rPr lang="en-US" sz="1800" b="1" dirty="0">
                <a:solidFill>
                  <a:schemeClr val="bg2"/>
                </a:solidFill>
              </a:rPr>
              <a:t>www.sjcoe.org</a:t>
            </a:r>
            <a:endParaRPr lang="en-US" sz="1800" b="1" kern="1200" dirty="0">
              <a:solidFill>
                <a:schemeClr val="bg2"/>
              </a:solidFill>
              <a:latin typeface="Gill Sans Light"/>
              <a:cs typeface="Gill Sans Light"/>
            </a:endParaRPr>
          </a:p>
          <a:p>
            <a:r>
              <a:rPr lang="en-US" sz="1800" dirty="0" smtClean="0"/>
              <a:t> </a:t>
            </a:r>
          </a:p>
          <a:p>
            <a:endParaRPr lang="en-US" sz="1800" dirty="0" smtClean="0"/>
          </a:p>
          <a:p>
            <a:pPr algn="ctr"/>
            <a:endParaRPr lang="en-US" sz="1800" dirty="0"/>
          </a:p>
        </p:txBody>
      </p:sp>
      <p:pic>
        <p:nvPicPr>
          <p:cNvPr id="15" name="Picture 14" descr="DSC_0196.JPG"/>
          <p:cNvPicPr/>
          <p:nvPr/>
        </p:nvPicPr>
        <p:blipFill rotWithShape="1">
          <a:blip r:embed="rId5"/>
          <a:srcRect l="19510" r="20028"/>
          <a:stretch/>
        </p:blipFill>
        <p:spPr>
          <a:xfrm>
            <a:off x="5836684" y="1988388"/>
            <a:ext cx="2667000" cy="2943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940" y="5168330"/>
            <a:ext cx="3285744" cy="597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7" y="1535162"/>
            <a:ext cx="3979147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6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1"/>
          <p:cNvSpPr/>
          <p:nvPr>
            <p:custDataLst>
              <p:tags r:id="rId1"/>
            </p:custDataLst>
          </p:nvPr>
        </p:nvSpPr>
        <p:spPr>
          <a:xfrm>
            <a:off x="-1" y="1813370"/>
            <a:ext cx="9144000" cy="28164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54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4800" y="76200"/>
            <a:ext cx="84582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dirty="0" smtClean="0">
                <a:solidFill>
                  <a:schemeClr val="accent1"/>
                </a:solidFill>
              </a:rPr>
              <a:t>Today’s Presenters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  <p:custDataLst>
              <p:tags r:id="rId3"/>
            </p:custDataLst>
          </p:nvPr>
        </p:nvSpPr>
        <p:spPr>
          <a:xfrm>
            <a:off x="6705600" y="6492875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dirty="0"/>
              <a:t> </a:t>
            </a:r>
          </a:p>
        </p:txBody>
      </p:sp>
      <p:sp>
        <p:nvSpPr>
          <p:cNvPr id="93" name="Shape 93"/>
          <p:cNvSpPr txBox="1"/>
          <p:nvPr>
            <p:custDataLst>
              <p:tags r:id="rId4"/>
            </p:custDataLst>
          </p:nvPr>
        </p:nvSpPr>
        <p:spPr>
          <a:xfrm>
            <a:off x="78900" y="5594050"/>
            <a:ext cx="8986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Shape 21"/>
          <p:cNvSpPr/>
          <p:nvPr>
            <p:custDataLst>
              <p:tags r:id="rId5"/>
            </p:custDataLst>
          </p:nvPr>
        </p:nvSpPr>
        <p:spPr>
          <a:xfrm>
            <a:off x="-9660" y="3211976"/>
            <a:ext cx="9144000" cy="28164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54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1"/>
          <p:cNvSpPr/>
          <p:nvPr>
            <p:custDataLst>
              <p:tags r:id="rId6"/>
            </p:custDataLst>
          </p:nvPr>
        </p:nvSpPr>
        <p:spPr>
          <a:xfrm>
            <a:off x="-1" y="4595152"/>
            <a:ext cx="9144000" cy="28164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54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/>
          <p:nvPr>
            <p:custDataLst>
              <p:tags r:id="rId7"/>
            </p:custDataLst>
          </p:nvPr>
        </p:nvSpPr>
        <p:spPr>
          <a:xfrm>
            <a:off x="-457200" y="1524000"/>
            <a:ext cx="5338050" cy="3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 smtClean="0"/>
          </a:p>
          <a:p>
            <a:pPr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Tiffani Thomas, Moderator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Office of Discretionary Programs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Employment and Training Administration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U.S. Department of Labor, Region 6</a:t>
            </a:r>
          </a:p>
          <a:p>
            <a:pPr lvl="0" algn="ctr" rtl="0">
              <a:spcBef>
                <a:spcPts val="0"/>
              </a:spcBef>
              <a:buNone/>
            </a:pPr>
            <a:endParaRPr lang="en-US" dirty="0" smtClean="0"/>
          </a:p>
          <a:p>
            <a:pPr lvl="0" algn="ctr" rtl="0">
              <a:spcBef>
                <a:spcPts val="0"/>
              </a:spcBef>
              <a:buNone/>
            </a:pPr>
            <a:endParaRPr lang="en-US" dirty="0" smtClean="0"/>
          </a:p>
          <a:p>
            <a:pPr lvl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Evan Rosenberg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Office of Workforce Investment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Employment and Training Administration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U.S. Department of </a:t>
            </a:r>
            <a:r>
              <a:rPr lang="en-US" dirty="0" smtClean="0"/>
              <a:t>Labor</a:t>
            </a:r>
          </a:p>
          <a:p>
            <a:pPr lvl="0" algn="ctr" rtl="0">
              <a:spcBef>
                <a:spcPts val="0"/>
              </a:spcBef>
              <a:buNone/>
            </a:pPr>
            <a:endParaRPr lang="en-US" dirty="0" smtClean="0"/>
          </a:p>
          <a:p>
            <a:pPr lvl="0" algn="ctr" rtl="0">
              <a:spcBef>
                <a:spcPts val="0"/>
              </a:spcBef>
              <a:buNone/>
            </a:pPr>
            <a:endParaRPr lang="en-US" dirty="0" smtClean="0"/>
          </a:p>
          <a:p>
            <a:pPr lvl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Expert Peer Presenters 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Sheilah Goulart – Stockton, California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William Bass – Los Angeles, California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/>
              <a:t>Jamie Bernthal</a:t>
            </a:r>
            <a:r>
              <a:rPr lang="en-US" dirty="0"/>
              <a:t> </a:t>
            </a:r>
            <a:r>
              <a:rPr lang="en-US" dirty="0" smtClean="0"/>
              <a:t>– Madison, Wisconsin</a:t>
            </a:r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endParaRPr lang="en-US" dirty="0"/>
          </a:p>
          <a:p>
            <a:pPr lvl="0" rtl="0">
              <a:spcBef>
                <a:spcPts val="0"/>
              </a:spcBef>
              <a:buNone/>
            </a:pPr>
            <a:endParaRPr b="1" dirty="0"/>
          </a:p>
        </p:txBody>
      </p:sp>
      <p:pic>
        <p:nvPicPr>
          <p:cNvPr id="1026" name="Picture 2" descr="http://www.madisonwihotelhj.com/images/slide-1.jpg">
            <a:hlinkClick r:id="rId10"/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93" y="4233688"/>
            <a:ext cx="3383280" cy="164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2" descr="http://www.madisonwihotelhj.com/images/slide-1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136" y="4267939"/>
            <a:ext cx="3324795" cy="1577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  <p:pic>
        <p:nvPicPr>
          <p:cNvPr id="21" name="Picture 20" descr="http://www.platinumadjusters.com/wp-content/uploads/2014/04/los-angeles.jpg">
            <a:hlinkClick r:id="rId12"/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93" y="2555346"/>
            <a:ext cx="3383280" cy="164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http://www.platinumadjusters.com/wp-content/uploads/2014/04/los-angeles.jpg">
            <a:hlinkClick r:id="rId12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36" y="2624949"/>
            <a:ext cx="3294950" cy="1499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9" name="Picture 18" descr="https://encrypted-tbn2.gstatic.com/images?q=tbn:ANd9GcREWjIJY0awAWiey-Cz2BdGbrLglODxPKbnYOx8MvwTltD_SUzx">
            <a:hlinkClick r:id="rId14"/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93" y="877005"/>
            <a:ext cx="3383280" cy="164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5"/>
          <a:stretch/>
        </p:blipFill>
        <p:spPr>
          <a:xfrm>
            <a:off x="5384971" y="906359"/>
            <a:ext cx="3313125" cy="1587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05" y="3552893"/>
            <a:ext cx="3303759" cy="85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51" y="5241615"/>
            <a:ext cx="3322046" cy="853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61" y="1872639"/>
            <a:ext cx="3303759" cy="85337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Work </a:t>
            </a:r>
            <a:r>
              <a:rPr lang="en-US" sz="2800" dirty="0"/>
              <a:t>Experience </a:t>
            </a:r>
            <a:r>
              <a:rPr lang="en-US" sz="2800" dirty="0" smtClean="0"/>
              <a:t>Opportunities at San Joaquin County Office of Education (SJCOE)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600200"/>
            <a:ext cx="5029200" cy="4419599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Font typeface="Symbol" panose="05050102010706020507" pitchFamily="18" charset="2"/>
              <a:buChar char=""/>
            </a:pPr>
            <a:r>
              <a:rPr lang="en-US" sz="18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Exceptional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work experience provider </a:t>
            </a:r>
          </a:p>
          <a:p>
            <a:pPr>
              <a:spcAft>
                <a:spcPts val="1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Great alignment and leverage opportunity for WIBs, apprenticeship programs,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employers to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partner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1800"/>
              </a:spcAft>
              <a:buFont typeface="Symbol" panose="05050102010706020507" pitchFamily="18" charset="2"/>
              <a:buChar char="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WIA Youth Provider since 2002 (WorkStartYES)</a:t>
            </a:r>
          </a:p>
          <a:p>
            <a:pPr>
              <a:spcAft>
                <a:spcPts val="1800"/>
              </a:spcAft>
              <a:buFont typeface="Symbol" panose="05050102010706020507" pitchFamily="18" charset="2"/>
              <a:buChar char="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YouthBuild Provider since 2006 (YouthBuild San Joaquin)</a:t>
            </a:r>
          </a:p>
          <a:p>
            <a:pPr>
              <a:spcAft>
                <a:spcPts val="1800"/>
              </a:spcAft>
              <a:buFont typeface="Symbol" panose="05050102010706020507" pitchFamily="18" charset="2"/>
              <a:buChar char="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Recycling/Natural Resources Employer since 2009 (San Joaquin Regional Conservation Corps)</a:t>
            </a:r>
          </a:p>
          <a:p>
            <a:pPr>
              <a:spcAft>
                <a:spcPts val="1800"/>
              </a:spcAft>
              <a:buFont typeface="Symbol" panose="05050102010706020507" pitchFamily="18" charset="2"/>
              <a:buChar char="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19400"/>
            <a:ext cx="3163824" cy="15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8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86003"/>
            <a:ext cx="4364428" cy="134143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WorkStartYES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26719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Serving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ISY/OSY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years in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WIA funded Younger Youth Program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Partnership between SJCOE and WorkNet (local WIB)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Multi-year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program for ages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16-21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(moving to age 24 in 2015)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SJCOE Career Developers focus on basic 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skills remediation, high school completion,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mentoring, work readiness workshops,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leadership development, placement,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follow-up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WorkNet Career Developers focus on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subsidized and unsubsidized employment opportunities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12414" r="8635" b="268"/>
          <a:stretch/>
        </p:blipFill>
        <p:spPr>
          <a:xfrm>
            <a:off x="5337342" y="2835244"/>
            <a:ext cx="3324281" cy="2574956"/>
          </a:xfrm>
          <a:prstGeom prst="rect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  <a:effectLst>
            <a:outerShdw blurRad="165100" dist="38100" dir="2700000" algn="tl" rotWithShape="0">
              <a:prstClr val="black">
                <a:alpha val="56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9285"/>
            <a:ext cx="2091544" cy="9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489" y="70884"/>
            <a:ext cx="5111511" cy="1341437"/>
          </a:xfrm>
        </p:spPr>
        <p:txBody>
          <a:bodyPr>
            <a:normAutofit/>
          </a:bodyPr>
          <a:lstStyle/>
          <a:p>
            <a:r>
              <a:rPr lang="en-US" dirty="0" smtClean="0"/>
              <a:t>YouthBuild San Joaquin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6400800" cy="43433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Serving OSY for 9 years in DOL-funded YouthBuild Program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Partnership between SJCOE, Habitat for Humanity, Carpenters and Laborers Unions, San Joaquin Building Trades Council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Multi-year program for ages 17-24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High school completion and</a:t>
            </a:r>
            <a:b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post-secondary readiness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Construction training for industry-recognized credentials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Leadership and Career Development Workshops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AmeriCorps/Community Service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Structured long-term post-placement programming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1" y="205154"/>
            <a:ext cx="1115568" cy="1072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1200"/>
            <a:ext cx="2883408" cy="37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5486400" cy="13414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San Joaquin Regional Conservation </a:t>
            </a:r>
            <a:r>
              <a:rPr lang="en-US" dirty="0" smtClean="0"/>
              <a:t>Corps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676400"/>
            <a:ext cx="5791200" cy="4267199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Serving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OSY and graduates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years in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CalRecycle and fee-for-service funded local conservation corps program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Partnership between SJCOE,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CalRecycle, River Partners, and variety of municipalities and non-profit agencies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Multi-year program for ages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18-25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school completion and post-secondary readiness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Landscaping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environmental stewardship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Leadership Development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AmeriCorps/Community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Service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417" r="11144" b="1613"/>
          <a:stretch/>
        </p:blipFill>
        <p:spPr>
          <a:xfrm>
            <a:off x="152400" y="1752600"/>
            <a:ext cx="3124200" cy="4061460"/>
          </a:xfrm>
          <a:prstGeom prst="rect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outerShdw blurRad="88900" dist="127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5287"/>
            <a:ext cx="786384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6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5360" y="3093467"/>
            <a:ext cx="4005329" cy="284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6400800" cy="1341437"/>
          </a:xfrm>
        </p:spPr>
        <p:txBody>
          <a:bodyPr/>
          <a:lstStyle/>
          <a:p>
            <a:r>
              <a:rPr lang="en-US" dirty="0" smtClean="0"/>
              <a:t>Youth Barriers to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3962400" cy="4267199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Attendance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 smtClean="0"/>
              <a:t>Incentive Program and Bus Passes</a:t>
            </a:r>
          </a:p>
          <a:p>
            <a:pPr indent="0">
              <a:buNone/>
            </a:pPr>
            <a:endParaRPr lang="en-US" dirty="0" smtClean="0"/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Basic Skills Deficiencies</a:t>
            </a:r>
          </a:p>
          <a:p>
            <a:pPr lvl="1"/>
            <a:r>
              <a:rPr lang="en-US" dirty="0" smtClean="0"/>
              <a:t>Tutoring and CAHSEE  classes</a:t>
            </a:r>
          </a:p>
          <a:p>
            <a:pPr indent="0">
              <a:buNone/>
            </a:pPr>
            <a:endParaRPr lang="en-US" dirty="0" smtClean="0"/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Drug Use</a:t>
            </a:r>
          </a:p>
          <a:p>
            <a:pPr lvl="1"/>
            <a:r>
              <a:rPr lang="en-US" dirty="0" smtClean="0"/>
              <a:t>Referrals to Behavioral Health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76800" y="1524001"/>
            <a:ext cx="3962400" cy="25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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Driver’s License</a:t>
            </a:r>
          </a:p>
          <a:p>
            <a:pPr lvl="1"/>
            <a:r>
              <a:rPr lang="en-US" dirty="0" smtClean="0"/>
              <a:t>Study Groups</a:t>
            </a:r>
          </a:p>
          <a:p>
            <a:pPr indent="0">
              <a:buFont typeface="Symbol" panose="05050102010706020507" pitchFamily="18" charset="2"/>
              <a:buNone/>
            </a:pPr>
            <a:endParaRPr lang="en-US" dirty="0" smtClean="0"/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Transportation</a:t>
            </a:r>
          </a:p>
          <a:p>
            <a:pPr lvl="1"/>
            <a:r>
              <a:rPr lang="en-US" dirty="0" smtClean="0"/>
              <a:t>Bus Passes</a:t>
            </a:r>
          </a:p>
          <a:p>
            <a:pPr indent="0">
              <a:buFont typeface="Symbol" panose="05050102010706020507" pitchFamily="18" charset="2"/>
              <a:buNone/>
            </a:pP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495800" y="1571625"/>
            <a:ext cx="0" cy="426720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4114800"/>
            <a:ext cx="2743200" cy="18297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24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Academic Connections</a:t>
            </a:r>
            <a:br>
              <a:rPr lang="en-US" dirty="0" smtClean="0"/>
            </a:br>
            <a:r>
              <a:rPr lang="en-US" dirty="0" smtClean="0"/>
              <a:t>to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5257800" cy="4267199"/>
          </a:xfrm>
        </p:spPr>
        <p:txBody>
          <a:bodyPr>
            <a:normAutofit lnSpcReduction="10000"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Academic program taught with a focus on construction</a:t>
            </a:r>
          </a:p>
          <a:p>
            <a:pPr lvl="1"/>
            <a:r>
              <a:rPr lang="en-US" dirty="0" smtClean="0"/>
              <a:t>Math teacher a former general contractor</a:t>
            </a:r>
          </a:p>
          <a:p>
            <a:pPr lvl="1"/>
            <a:r>
              <a:rPr lang="en-US" dirty="0" smtClean="0"/>
              <a:t>Social Science class focuses on history of American worker</a:t>
            </a:r>
          </a:p>
          <a:p>
            <a:pPr>
              <a:spcBef>
                <a:spcPts val="1800"/>
              </a:spcBef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Wednesday workshops focus</a:t>
            </a:r>
          </a:p>
          <a:p>
            <a:pPr lvl="1"/>
            <a:r>
              <a:rPr lang="en-US" dirty="0" smtClean="0"/>
              <a:t>Leadership and work ethic</a:t>
            </a:r>
          </a:p>
          <a:p>
            <a:pPr>
              <a:spcBef>
                <a:spcPts val="1800"/>
              </a:spcBef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Community Service projects focus </a:t>
            </a:r>
          </a:p>
          <a:p>
            <a:pPr lvl="1"/>
            <a:r>
              <a:rPr lang="en-US" dirty="0" smtClean="0"/>
              <a:t>Community Garden and Litter Abatement</a:t>
            </a:r>
          </a:p>
          <a:p>
            <a:pPr>
              <a:spcBef>
                <a:spcPts val="1800"/>
              </a:spcBef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Awards program focus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 smtClean="0"/>
              <a:t>Character traits of a successful person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715000" y="1688746"/>
            <a:ext cx="3260401" cy="40262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12"/>
          <p:cNvSpPr txBox="1">
            <a:spLocks/>
          </p:cNvSpPr>
          <p:nvPr/>
        </p:nvSpPr>
        <p:spPr>
          <a:xfrm>
            <a:off x="6384601" y="3839251"/>
            <a:ext cx="2743200" cy="1726243"/>
          </a:xfrm>
          <a:prstGeom prst="rect">
            <a:avLst/>
          </a:prstGeom>
          <a:noFill/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i="1" dirty="0" smtClean="0">
                <a:solidFill>
                  <a:schemeClr val="accent1"/>
                </a:solidFill>
              </a:rPr>
              <a:t>How do you tie work experience to academic education?</a:t>
            </a:r>
            <a:endParaRPr lang="en-US" sz="2400" b="1" i="1" dirty="0">
              <a:solidFill>
                <a:schemeClr val="accent1"/>
              </a:solidFill>
            </a:endParaRPr>
          </a:p>
        </p:txBody>
      </p:sp>
      <p:sp>
        <p:nvSpPr>
          <p:cNvPr id="7" name="Text Placeholder 12"/>
          <p:cNvSpPr txBox="1">
            <a:spLocks/>
          </p:cNvSpPr>
          <p:nvPr/>
        </p:nvSpPr>
        <p:spPr>
          <a:xfrm>
            <a:off x="5943600" y="2175197"/>
            <a:ext cx="2308102" cy="1177603"/>
          </a:xfrm>
          <a:prstGeom prst="wedgeRoundRectCallout">
            <a:avLst>
              <a:gd name="adj1" fmla="val -7438"/>
              <a:gd name="adj2" fmla="val 84981"/>
              <a:gd name="adj3" fmla="val 16667"/>
            </a:avLst>
          </a:prstGeom>
          <a:solidFill>
            <a:srgbClr val="4172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tIns="0" rIns="91440" bIns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spc="1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Invitation</a:t>
            </a:r>
          </a:p>
          <a:p>
            <a:pPr algn="ctr">
              <a:lnSpc>
                <a:spcPct val="90000"/>
              </a:lnSpc>
            </a:pPr>
            <a:r>
              <a:rPr lang="en-US" sz="3600" spc="1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to Chat</a:t>
            </a:r>
          </a:p>
        </p:txBody>
      </p:sp>
    </p:spTree>
    <p:extLst>
      <p:ext uri="{BB962C8B-B14F-4D97-AF65-F5344CB8AC3E}">
        <p14:creationId xmlns:p14="http://schemas.microsoft.com/office/powerpoint/2010/main" val="287649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Training Connections to Success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Workshops and Field Trips (WSYS) = Post-Grad Plan</a:t>
            </a:r>
          </a:p>
          <a:p>
            <a:pPr lvl="1"/>
            <a:r>
              <a:rPr lang="en-US" sz="1600" dirty="0" smtClean="0"/>
              <a:t>Work Readiness Workshops</a:t>
            </a:r>
          </a:p>
          <a:p>
            <a:pPr lvl="1"/>
            <a:r>
              <a:rPr lang="en-US" sz="1600" dirty="0" smtClean="0"/>
              <a:t>College/Industry Tours</a:t>
            </a:r>
          </a:p>
          <a:p>
            <a:pPr>
              <a:spcBef>
                <a:spcPts val="1800"/>
              </a:spcBef>
            </a:pP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Construction (YBSJ) = Industry Recognized Certificates</a:t>
            </a:r>
          </a:p>
          <a:p>
            <a:pPr lvl="1"/>
            <a:r>
              <a:rPr lang="en-US" sz="1600" dirty="0" smtClean="0"/>
              <a:t>Habitat for Humanity</a:t>
            </a:r>
          </a:p>
          <a:p>
            <a:pPr lvl="1"/>
            <a:r>
              <a:rPr lang="en-US" sz="1600" dirty="0" smtClean="0"/>
              <a:t>USS Lucid</a:t>
            </a:r>
          </a:p>
          <a:p>
            <a:pPr lvl="1"/>
            <a:r>
              <a:rPr lang="en-US" sz="1600" dirty="0" smtClean="0"/>
              <a:t>Laborers Safety Cert. Week/HazWoper</a:t>
            </a:r>
          </a:p>
          <a:p>
            <a:pPr>
              <a:spcBef>
                <a:spcPts val="1800"/>
              </a:spcBef>
            </a:pP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Recycling/Natural Resources (SJRCC) = Resume Builder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1600" dirty="0" smtClean="0"/>
              <a:t>Recycling CRV, Used Tires, Electronic Waste, Used Oil</a:t>
            </a:r>
            <a:endParaRPr lang="en-US" sz="1600" dirty="0"/>
          </a:p>
          <a:p>
            <a:pPr lvl="1"/>
            <a:r>
              <a:rPr lang="en-US" sz="1600" dirty="0" smtClean="0"/>
              <a:t>Landscaping and Habitat Restoration</a:t>
            </a:r>
            <a:endParaRPr lang="en-US" sz="1600" dirty="0"/>
          </a:p>
          <a:p>
            <a:pPr lvl="1"/>
            <a:r>
              <a:rPr lang="en-US" sz="1600" dirty="0" smtClean="0"/>
              <a:t>Litter Abatement and Blight Remediation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015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Employer Partners are Key to Success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Direct entry with Carpenters and Laborers Union (YBJS)</a:t>
            </a:r>
          </a:p>
          <a:p>
            <a:pPr lvl="1"/>
            <a:r>
              <a:rPr lang="en-US" sz="1600" dirty="0"/>
              <a:t>U</a:t>
            </a:r>
            <a:r>
              <a:rPr lang="en-US" sz="1600" dirty="0" smtClean="0"/>
              <a:t>se Carpenters Boot Camp activities for Mental Toughness</a:t>
            </a:r>
          </a:p>
          <a:p>
            <a:pPr lvl="2"/>
            <a:r>
              <a:rPr lang="en-US" sz="1600" dirty="0" smtClean="0"/>
              <a:t>Sample Mental </a:t>
            </a:r>
            <a:r>
              <a:rPr lang="en-US" sz="1600" dirty="0"/>
              <a:t>Toughness Curriculum: </a:t>
            </a:r>
            <a:r>
              <a:rPr lang="en-US" sz="1600" dirty="0">
                <a:hlinkClick r:id="rId2"/>
              </a:rPr>
              <a:t>http://application.jff.org/userImages/files/Orientation_Mental_Toughness1(2).</a:t>
            </a:r>
            <a:r>
              <a:rPr lang="en-US" sz="1600" dirty="0" smtClean="0">
                <a:hlinkClick r:id="rId2"/>
              </a:rPr>
              <a:t>pdf</a:t>
            </a:r>
            <a:endParaRPr lang="en-US" sz="1600" dirty="0" smtClean="0"/>
          </a:p>
          <a:p>
            <a:pPr lvl="1"/>
            <a:r>
              <a:rPr lang="en-US" sz="1600" dirty="0" smtClean="0"/>
              <a:t>Contract with Laborers to offer all safety training</a:t>
            </a:r>
          </a:p>
          <a:p>
            <a:pPr>
              <a:spcBef>
                <a:spcPts val="1800"/>
              </a:spcBef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Entered into MOU with Building Trades Council (YBSJ)</a:t>
            </a:r>
          </a:p>
          <a:p>
            <a:pPr lvl="1"/>
            <a:r>
              <a:rPr lang="en-US" sz="1600" dirty="0" smtClean="0"/>
              <a:t>Will begin using MC3 curriculum in fall</a:t>
            </a:r>
          </a:p>
          <a:p>
            <a:pPr lvl="1"/>
            <a:r>
              <a:rPr lang="en-US" sz="1600" dirty="0" smtClean="0"/>
              <a:t>Host annual Career Trades Fair at school site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Entered into MOU with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River Partners and Cities (SJRCC)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1600" dirty="0" smtClean="0"/>
              <a:t>Work Crews employed by SJRCC but work for non-profit on environmental stewardship projects</a:t>
            </a:r>
            <a:endParaRPr lang="en-US" sz="1600" dirty="0"/>
          </a:p>
          <a:p>
            <a:pPr lvl="1"/>
            <a:r>
              <a:rPr lang="en-US" sz="1600" dirty="0" smtClean="0"/>
              <a:t>Work Crews employed by SJRCC but work for cities on beautification and litter abatement projects</a:t>
            </a:r>
          </a:p>
        </p:txBody>
      </p:sp>
    </p:spTree>
    <p:extLst>
      <p:ext uri="{BB962C8B-B14F-4D97-AF65-F5344CB8AC3E}">
        <p14:creationId xmlns:p14="http://schemas.microsoft.com/office/powerpoint/2010/main" val="411289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Experience Opportunities for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Summer work crews are available via WorkNet and at Habitat for Humanity and SJRCC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Students must complete application, resume, and cover letter and secure three letters of recommendation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Students working for WorkNet must complete summer workshops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Students must interview for a position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Students attending summer school to complete diploma can have flexible school schedule to accommodate summer work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9144000" cy="4535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Implementing Work Experience Models for Youth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4572000"/>
            <a:ext cx="6019800" cy="9906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42240" indent="0" algn="ctr">
              <a:buNone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Sheilah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41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Webinar Context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0" name="Shape 100"/>
          <p:cNvSpPr txBox="1"/>
          <p:nvPr>
            <p:custDataLst>
              <p:tags r:id="rId3"/>
            </p:custDataLst>
          </p:nvPr>
        </p:nvSpPr>
        <p:spPr>
          <a:xfrm>
            <a:off x="184800" y="1575137"/>
            <a:ext cx="8197199" cy="12442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sz="2400" b="1" dirty="0" smtClean="0">
              <a:solidFill>
                <a:srgbClr val="434343"/>
              </a:solidFill>
            </a:endParaRPr>
          </a:p>
        </p:txBody>
      </p:sp>
      <p:sp>
        <p:nvSpPr>
          <p:cNvPr id="103" name="Shape 103"/>
          <p:cNvSpPr txBox="1"/>
          <p:nvPr>
            <p:custDataLst>
              <p:tags r:id="rId4"/>
            </p:custDataLst>
          </p:nvPr>
        </p:nvSpPr>
        <p:spPr>
          <a:xfrm>
            <a:off x="2057400" y="2438400"/>
            <a:ext cx="4290824" cy="367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</a:pPr>
            <a:r>
              <a:rPr lang="en-US" sz="2000" dirty="0" smtClean="0">
                <a:solidFill>
                  <a:schemeClr val="dk1"/>
                </a:solidFill>
              </a:rPr>
              <a:t/>
            </a:r>
            <a:br>
              <a:rPr lang="en-US" sz="2000" dirty="0" smtClean="0">
                <a:solidFill>
                  <a:schemeClr val="dk1"/>
                </a:solidFill>
              </a:rPr>
            </a:br>
            <a:endParaRPr sz="2000" b="1" dirty="0">
              <a:solidFill>
                <a:schemeClr val="dk2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200" dirty="0"/>
          </a:p>
        </p:txBody>
      </p:sp>
      <p:sp>
        <p:nvSpPr>
          <p:cNvPr id="7" name="Rectangle 6"/>
          <p:cNvSpPr/>
          <p:nvPr/>
        </p:nvSpPr>
        <p:spPr>
          <a:xfrm>
            <a:off x="588084" y="2276474"/>
            <a:ext cx="8403515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49250"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Implementing Work Experience Models for Youth</a:t>
            </a:r>
            <a:endParaRPr lang="en-US" sz="1000" dirty="0" smtClean="0"/>
          </a:p>
          <a:p>
            <a:pPr marL="457200" lvl="0" indent="-349250">
              <a:spcBef>
                <a:spcPts val="54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2000" dirty="0" smtClean="0"/>
              <a:t>Second in the webinar series</a:t>
            </a:r>
          </a:p>
          <a:p>
            <a:pPr marL="457200" lvl="0" indent="-349250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2000" dirty="0" smtClean="0"/>
              <a:t>In response to your requests in our WIOA Consultations!</a:t>
            </a:r>
          </a:p>
          <a:p>
            <a:pPr marL="457200" lvl="0" indent="-349250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r>
              <a:rPr lang="en-US" sz="2000" dirty="0" smtClean="0"/>
              <a:t>Title builds on Brandeis Enough Is Known For Action Conference</a:t>
            </a:r>
            <a:endParaRPr lang="en-US" sz="1800" dirty="0" smtClean="0">
              <a:solidFill>
                <a:srgbClr val="4F81BD"/>
              </a:solidFill>
            </a:endParaRPr>
          </a:p>
          <a:p>
            <a:pPr marL="914400" lvl="3" indent="-349250">
              <a:spcAft>
                <a:spcPts val="1200"/>
              </a:spcAft>
              <a:buClr>
                <a:srgbClr val="4F81BD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4F81BD"/>
                </a:solidFill>
              </a:rPr>
              <a:t>Materials available at </a:t>
            </a:r>
            <a:r>
              <a:rPr lang="en-US" sz="1800" u="sng" dirty="0" smtClean="0">
                <a:solidFill>
                  <a:schemeClr val="accent1"/>
                </a:solidFill>
                <a:hlinkClick r:id="rId9"/>
              </a:rPr>
              <a:t>http</a:t>
            </a:r>
            <a:r>
              <a:rPr lang="en-US" sz="1800" u="sng" dirty="0">
                <a:solidFill>
                  <a:schemeClr val="accent1"/>
                </a:solidFill>
                <a:hlinkClick r:id="rId9"/>
              </a:rPr>
              <a:t>://cyc.brandeis.edu/Employ-educate-support-youth/EnoughisKnownforAction.html</a:t>
            </a:r>
            <a:endParaRPr lang="en-US" sz="1800" dirty="0">
              <a:solidFill>
                <a:schemeClr val="accent1"/>
              </a:solidFill>
            </a:endParaRPr>
          </a:p>
          <a:p>
            <a:pPr marL="914400" lvl="3" indent="-349250">
              <a:spcAft>
                <a:spcPts val="1200"/>
              </a:spcAft>
              <a:buClr>
                <a:srgbClr val="4F81BD"/>
              </a:buClr>
              <a:buSzPct val="100000"/>
              <a:buFont typeface="Courier New" panose="02070309020205020404" pitchFamily="49" charset="0"/>
              <a:buChar char="o"/>
            </a:pPr>
            <a:endParaRPr lang="en-US" sz="1800" dirty="0">
              <a:solidFill>
                <a:srgbClr val="4F81BD"/>
              </a:solidFill>
            </a:endParaRPr>
          </a:p>
          <a:p>
            <a:pPr marL="457200" lvl="0" indent="-349250"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</a:pPr>
            <a:endParaRPr lang="en-US" sz="2000" dirty="0" smtClean="0"/>
          </a:p>
        </p:txBody>
      </p:sp>
      <p:sp>
        <p:nvSpPr>
          <p:cNvPr id="9" name="Shape 8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34421" y="1575137"/>
            <a:ext cx="9064906" cy="916329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45700" rIns="91425" bIns="45700" anchor="ctr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>
              <a:spcBef>
                <a:spcPts val="1800"/>
              </a:spcBef>
              <a:buSzPct val="25000"/>
            </a:pPr>
            <a:r>
              <a:rPr lang="en-US" sz="3600" b="1" spc="50" dirty="0" smtClean="0">
                <a:ln w="11430"/>
                <a:gradFill>
                  <a:gsLst>
                    <a:gs pos="25000">
                      <a:schemeClr val="bg2">
                        <a:lumMod val="60000"/>
                        <a:lumOff val="40000"/>
                      </a:schemeClr>
                    </a:gs>
                    <a:gs pos="100000">
                      <a:srgbClr val="0070C0"/>
                    </a:gs>
                  </a:gsLst>
                  <a:lin ang="5400000"/>
                </a:gradFill>
                <a:effectLst>
                  <a:outerShdw blurRad="63500" dist="38100" dir="3600000" algn="tl" rotWithShape="0">
                    <a:srgbClr val="000000">
                      <a:alpha val="32000"/>
                    </a:srgbClr>
                  </a:outerShdw>
                </a:effectLst>
              </a:rPr>
              <a:t>Enough is Known For Action:</a:t>
            </a:r>
            <a:endParaRPr lang="en-US" sz="4000" b="1" spc="50" dirty="0">
              <a:ln w="11430"/>
              <a:gradFill>
                <a:gsLst>
                  <a:gs pos="25000">
                    <a:schemeClr val="bg2">
                      <a:lumMod val="60000"/>
                      <a:lumOff val="40000"/>
                    </a:schemeClr>
                  </a:gs>
                  <a:gs pos="100000">
                    <a:srgbClr val="0070C0"/>
                  </a:gs>
                </a:gsLst>
                <a:lin ang="5400000"/>
              </a:gradFill>
              <a:effectLst>
                <a:outerShdw blurRad="63500" dist="38100" dir="3600000" algn="tl" rotWithShape="0">
                  <a:srgbClr val="000000">
                    <a:alpha val="32000"/>
                  </a:srgbClr>
                </a:outerShdw>
              </a:effectLst>
            </a:endParaRPr>
          </a:p>
        </p:txBody>
      </p:sp>
      <p:sp>
        <p:nvSpPr>
          <p:cNvPr id="10" name="Shape 21"/>
          <p:cNvSpPr/>
          <p:nvPr>
            <p:custDataLst>
              <p:tags r:id="rId6"/>
            </p:custDataLst>
          </p:nvPr>
        </p:nvSpPr>
        <p:spPr>
          <a:xfrm>
            <a:off x="0" y="294099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1"/>
          <p:cNvSpPr/>
          <p:nvPr>
            <p:custDataLst>
              <p:tags r:id="rId1"/>
            </p:custDataLst>
          </p:nvPr>
        </p:nvSpPr>
        <p:spPr>
          <a:xfrm>
            <a:off x="0" y="25908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97" y="76200"/>
            <a:ext cx="6548003" cy="134143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Implementing Work Experience Models for Youth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2400" y="2362200"/>
            <a:ext cx="8458200" cy="3505199"/>
          </a:xfrm>
        </p:spPr>
        <p:txBody>
          <a:bodyPr/>
          <a:lstStyle/>
          <a:p>
            <a:pPr marL="914400" lvl="1" indent="0" defTabSz="457200">
              <a:spcAft>
                <a:spcPts val="1200"/>
              </a:spcAft>
              <a:buClrTx/>
              <a:buNone/>
              <a:defRPr/>
            </a:pPr>
            <a:r>
              <a: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  </a:t>
            </a:r>
          </a:p>
          <a:p>
            <a:pPr marL="914400" lvl="1" indent="0" defTabSz="457200">
              <a:spcBef>
                <a:spcPts val="1800"/>
              </a:spcBef>
              <a:spcAft>
                <a:spcPts val="0"/>
              </a:spcAft>
              <a:buClrTx/>
              <a:buNone/>
              <a:defRPr/>
            </a:pPr>
            <a:endParaRPr lang="en-US" sz="1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  <a:p>
            <a:pPr marL="914400" lvl="1" indent="0" defTabSz="457200">
              <a:spcBef>
                <a:spcPts val="1800"/>
              </a:spcBef>
              <a:spcAft>
                <a:spcPts val="0"/>
              </a:spcAft>
              <a:buClrTx/>
              <a:buNone/>
              <a:defRPr/>
            </a:pPr>
            <a:endParaRPr lang="en-US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  <a:p>
            <a:endParaRPr lang="en-US" sz="2800" dirty="0" smtClean="0"/>
          </a:p>
          <a:p>
            <a:pPr>
              <a:buNone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371634" y="1933547"/>
            <a:ext cx="3429000" cy="7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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2240" indent="0">
              <a:buFont typeface="Symbol" panose="05050102010706020507" pitchFamily="18" charset="2"/>
              <a:buNone/>
            </a:pPr>
            <a:r>
              <a:rPr lang="en-US" sz="2800" b="1" spc="50" dirty="0" smtClean="0">
                <a:ln w="11430"/>
                <a:gradFill>
                  <a:gsLst>
                    <a:gs pos="25000">
                      <a:srgbClr val="3371BB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15000"/>
                    </a:srgbClr>
                  </a:outerShdw>
                </a:effectLst>
              </a:rPr>
              <a:t>William Bass</a:t>
            </a:r>
            <a:endParaRPr lang="en-US" sz="2800" b="1" spc="50" dirty="0">
              <a:ln w="11430"/>
              <a:gradFill>
                <a:gsLst>
                  <a:gs pos="25000">
                    <a:srgbClr val="3371BB"/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15000"/>
                  </a:srgbClr>
                </a:outerShdw>
              </a:effectLst>
            </a:endParaRPr>
          </a:p>
        </p:txBody>
      </p:sp>
      <p:pic>
        <p:nvPicPr>
          <p:cNvPr id="14" name="Picture 13" descr="C:\Users\thomas.tiffani\AppData\Local\Microsoft\Windows\Temporary Internet Files\Content.Outlook\2BRMEV5Z\Headsho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57400"/>
            <a:ext cx="2476500" cy="325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52715" y="2748746"/>
            <a:ext cx="4657483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/>
              <a:t>Program and Policy Development Advisor</a:t>
            </a:r>
          </a:p>
          <a:p>
            <a:r>
              <a:rPr lang="en-US" sz="1800" dirty="0" smtClean="0"/>
              <a:t>Los Angeles Unified School District &amp; </a:t>
            </a:r>
          </a:p>
          <a:p>
            <a:r>
              <a:rPr lang="en-US" sz="1800" dirty="0" smtClean="0"/>
              <a:t>Los Angeles Coalition for Linked Learning</a:t>
            </a:r>
          </a:p>
          <a:p>
            <a:endParaRPr lang="en-US" sz="1800" dirty="0"/>
          </a:p>
          <a:p>
            <a:pPr lvl="1" defTabSz="457200">
              <a:defRPr/>
            </a:pP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333 S. </a:t>
            </a:r>
            <a:r>
              <a:rPr lang="en-US" sz="18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Beaudry</a:t>
            </a: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 Avenue, 11</a:t>
            </a:r>
            <a:r>
              <a:rPr lang="en-US" sz="1800" kern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th</a:t>
            </a: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 Floor</a:t>
            </a:r>
          </a:p>
          <a:p>
            <a:pPr lvl="1" defTabSz="457200">
              <a:defRPr/>
            </a:pP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Los Angeles, California 90017</a:t>
            </a:r>
          </a:p>
          <a:p>
            <a:pPr lvl="1" defTabSz="457200">
              <a:defRPr/>
            </a:pP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Office: (213) 241-2149</a:t>
            </a:r>
          </a:p>
          <a:p>
            <a:pPr lvl="1" defTabSz="457200">
              <a:defRPr/>
            </a:pP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  <a:hlinkClick r:id="rId5"/>
              </a:rPr>
              <a:t>william.bass@lausd.net</a:t>
            </a: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 </a:t>
            </a:r>
          </a:p>
          <a:p>
            <a:pPr lvl="1" defTabSz="457200">
              <a:defRPr/>
            </a:pPr>
            <a:endParaRPr lang="en-US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  <a:p>
            <a:pPr lvl="1" defTabSz="457200">
              <a:defRPr/>
            </a:pPr>
            <a:r>
              <a:rPr lang="en-US" sz="1800" b="1" kern="1200" dirty="0">
                <a:solidFill>
                  <a:schemeClr val="bg2"/>
                </a:solidFill>
                <a:latin typeface="Gill Sans Light"/>
                <a:cs typeface="Gill Sans Light"/>
              </a:rPr>
              <a:t>www.lausd.net</a:t>
            </a:r>
          </a:p>
          <a:p>
            <a:endParaRPr lang="en-US" sz="1800" dirty="0"/>
          </a:p>
        </p:txBody>
      </p:sp>
      <p:pic>
        <p:nvPicPr>
          <p:cNvPr id="2050" name="Picture 2" descr="https://encrypted-tbn3.gstatic.com/images?q=tbn:ANd9GcTDwR0iAHL92apSkHF_Lc5EBvA9ggL2rRc-jCIyigktLUBI8YpHvvoiGA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7" y="1491342"/>
            <a:ext cx="1061357" cy="109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16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spcAft>
                <a:spcPts val="1200"/>
              </a:spcAft>
            </a:pP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LAUSD covers 710 square miles</a:t>
            </a:r>
          </a:p>
          <a:p>
            <a:pPr lvl="1" indent="-342900">
              <a:spcAft>
                <a:spcPts val="1200"/>
              </a:spcAft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Most of the city of Los Angeles</a:t>
            </a:r>
          </a:p>
          <a:p>
            <a:pPr lvl="1" indent="-342900">
              <a:spcAft>
                <a:spcPts val="1200"/>
              </a:spcAft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Portions of 31 cities and unincorporated areas of LA County</a:t>
            </a:r>
          </a:p>
          <a:p>
            <a:pPr lvl="1" indent="-342900">
              <a:spcAft>
                <a:spcPts val="1200"/>
              </a:spcAft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Areas served range from rural at District outskirts, to highly urbanized in central Los Angeles.</a:t>
            </a:r>
          </a:p>
          <a:p>
            <a:pPr marL="342900" indent="-342900">
              <a:spcAft>
                <a:spcPts val="1200"/>
              </a:spcAft>
            </a:pP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Population</a:t>
            </a:r>
          </a:p>
          <a:p>
            <a:pPr lvl="1" indent="-342900">
              <a:spcAft>
                <a:spcPts val="1200"/>
              </a:spcAft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4.8 million people live within LAUSD’s boundaries</a:t>
            </a:r>
          </a:p>
          <a:p>
            <a:pPr lvl="1" indent="-342900">
              <a:spcAft>
                <a:spcPts val="1200"/>
              </a:spcAft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643,493 students enrolled in K-12</a:t>
            </a:r>
          </a:p>
          <a:p>
            <a:pPr lvl="1" indent="-342900">
              <a:spcAft>
                <a:spcPts val="1200"/>
              </a:spcAft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255,697 enrolled in Adult Education programs = 899,190 students. </a:t>
            </a:r>
          </a:p>
          <a:p>
            <a:pPr lvl="1" indent="-342900">
              <a:spcAft>
                <a:spcPts val="1200"/>
              </a:spcAft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158 high schools and high school magnets, 55 Options Schools, 1 Regional Occupational Program/Center and 26 Alternative Education Work Centers. </a:t>
            </a:r>
          </a:p>
          <a:p>
            <a:pPr lvl="1" indent="-342900">
              <a:spcAft>
                <a:spcPts val="1200"/>
              </a:spcAft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Linked Learning in 36 pathways at 24 high schools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" y="152400"/>
            <a:ext cx="7162800" cy="868362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u="none" kern="120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effectLst/>
              </a:rPr>
              <a:t>Los Angeles Unified and the Los Angeles Coalition for Linked Learning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7720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198438"/>
            <a:ext cx="7162800" cy="86836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Los Angeles </a:t>
            </a:r>
            <a:r>
              <a:rPr lang="en-US" dirty="0" smtClean="0"/>
              <a:t>Unified and the Los Angeles Coalition for Linked Learning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994861"/>
              </p:ext>
            </p:extLst>
          </p:nvPr>
        </p:nvGraphicFramePr>
        <p:xfrm>
          <a:off x="1485900" y="1522518"/>
          <a:ext cx="6172200" cy="4377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2057400"/>
              </a:tblGrid>
              <a:tr h="78882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Student Demographics – </a:t>
                      </a: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/>
                      </a:r>
                      <a:b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Our students reflect the communities we serve:</a:t>
                      </a:r>
                      <a:endParaRPr lang="en-US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5458">
                <a:tc>
                  <a:txBody>
                    <a:bodyPr/>
                    <a:lstStyle/>
                    <a:p>
                      <a:pPr algn="r"/>
                      <a:r>
                        <a:rPr lang="en-US" b="1" baseline="0" dirty="0" smtClean="0"/>
                        <a:t>Free or Reduced Price Meals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80%</a:t>
                      </a:r>
                      <a:endParaRPr lang="en-US" b="1" dirty="0"/>
                    </a:p>
                  </a:txBody>
                  <a:tcPr/>
                </a:tc>
              </a:tr>
              <a:tr h="355458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English Language Learners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161,484 students</a:t>
                      </a:r>
                      <a:endParaRPr lang="en-US" b="1" dirty="0"/>
                    </a:p>
                  </a:txBody>
                  <a:tcPr/>
                </a:tc>
              </a:tr>
              <a:tr h="355458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Latino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73.4% </a:t>
                      </a:r>
                      <a:endParaRPr lang="en-US" b="1" dirty="0"/>
                    </a:p>
                  </a:txBody>
                  <a:tcPr/>
                </a:tc>
              </a:tr>
              <a:tr h="355458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African American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10% </a:t>
                      </a:r>
                      <a:endParaRPr lang="en-US" b="1" dirty="0"/>
                    </a:p>
                  </a:txBody>
                  <a:tcPr/>
                </a:tc>
              </a:tr>
              <a:tr h="355458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White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8.8% </a:t>
                      </a:r>
                      <a:endParaRPr lang="en-US" b="1" dirty="0"/>
                    </a:p>
                  </a:txBody>
                  <a:tcPr/>
                </a:tc>
              </a:tr>
              <a:tr h="355458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Asian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3.9</a:t>
                      </a:r>
                      <a:endParaRPr lang="en-US" b="1" dirty="0"/>
                    </a:p>
                  </a:txBody>
                  <a:tcPr/>
                </a:tc>
              </a:tr>
              <a:tr h="355458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Filipino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2.2% </a:t>
                      </a:r>
                      <a:endParaRPr lang="en-US" b="1" dirty="0"/>
                    </a:p>
                  </a:txBody>
                  <a:tcPr/>
                </a:tc>
              </a:tr>
              <a:tr h="355458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Pacific Islander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.04% </a:t>
                      </a:r>
                    </a:p>
                  </a:txBody>
                  <a:tcPr/>
                </a:tc>
              </a:tr>
              <a:tr h="355458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American Indian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.04% </a:t>
                      </a:r>
                      <a:endParaRPr lang="en-US" b="1" dirty="0"/>
                    </a:p>
                  </a:txBody>
                  <a:tcPr/>
                </a:tc>
              </a:tr>
              <a:tr h="355458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Two or more races, not Latino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076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458200" cy="3276600"/>
          </a:xfrm>
        </p:spPr>
        <p:txBody>
          <a:bodyPr>
            <a:normAutofit/>
          </a:bodyPr>
          <a:lstStyle/>
          <a:p>
            <a:pPr marL="0" indent="0">
              <a:spcAft>
                <a:spcPts val="3600"/>
              </a:spcAft>
              <a:buNone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4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Core Components of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Linked Learning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681038" indent="-319088"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Rigorous Academic Experience</a:t>
            </a:r>
          </a:p>
          <a:p>
            <a:pPr marL="681038" indent="-319088"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Challenging Career-Technical Component</a:t>
            </a:r>
          </a:p>
          <a:p>
            <a:pPr marL="681038" indent="-319088"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Work-Based Learning Experiences</a:t>
            </a:r>
          </a:p>
          <a:p>
            <a:pPr marL="681038" indent="-319088"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Strong Support Services</a:t>
            </a:r>
          </a:p>
          <a:p>
            <a:pPr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7162800" cy="868362"/>
          </a:xfrm>
        </p:spPr>
        <p:txBody>
          <a:bodyPr>
            <a:normAutofit fontScale="90000"/>
          </a:bodyPr>
          <a:lstStyle/>
          <a:p>
            <a:r>
              <a:rPr lang="en-US" dirty="0"/>
              <a:t>Los Angeles </a:t>
            </a:r>
            <a:r>
              <a:rPr lang="en-US" dirty="0" smtClean="0"/>
              <a:t>Unified and the Los Angeles Coalition for Linked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39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98202"/>
            <a:ext cx="3048000" cy="3200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Linked </a:t>
            </a:r>
            <a:r>
              <a:rPr lang="en-US" sz="2400" b="1" dirty="0">
                <a:solidFill>
                  <a:schemeClr val="accent1"/>
                </a:solidFill>
              </a:rPr>
              <a:t>Learning improves student outcomes and provides a basis for systemic high school reform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7162800" cy="868362"/>
          </a:xfrm>
        </p:spPr>
        <p:txBody>
          <a:bodyPr>
            <a:normAutofit fontScale="90000"/>
          </a:bodyPr>
          <a:lstStyle/>
          <a:p>
            <a:r>
              <a:rPr lang="en-US" dirty="0"/>
              <a:t>Los Angeles </a:t>
            </a:r>
            <a:r>
              <a:rPr lang="en-US" dirty="0" smtClean="0"/>
              <a:t>Unified and the Los Angeles Coalition for Linked Learning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" y="5665056"/>
            <a:ext cx="6705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Source: http://irvine.org/linkedlearning2014/evidence/evaluation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24" y="1600200"/>
            <a:ext cx="5571744" cy="385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6477000" cy="86836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chemeClr val="accent1"/>
                </a:solidFill>
              </a:rPr>
              <a:t>Infrastructure to Support </a:t>
            </a:r>
            <a:br>
              <a:rPr lang="en-US" sz="3600" b="1" dirty="0" smtClean="0">
                <a:solidFill>
                  <a:schemeClr val="accent1"/>
                </a:solidFill>
              </a:rPr>
            </a:br>
            <a:r>
              <a:rPr lang="en-US" sz="3600" b="1" dirty="0" smtClean="0">
                <a:solidFill>
                  <a:schemeClr val="accent1"/>
                </a:solidFill>
              </a:rPr>
              <a:t>Work Based Learning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3" y="1524000"/>
            <a:ext cx="8839200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1"/>
                </a:solidFill>
              </a:rPr>
              <a:t>Regional Hub of Excellence</a:t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sz="3600" b="1" dirty="0" smtClean="0">
                <a:solidFill>
                  <a:schemeClr val="accent1"/>
                </a:solidFill>
              </a:rPr>
              <a:t>Intermediary Functions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81000" y="1495539"/>
            <a:ext cx="8458200" cy="6707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rm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Regional Hub of Excellence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52400" y="2118519"/>
            <a:ext cx="8839200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4" y="2193031"/>
            <a:ext cx="6931152" cy="3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9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How Do We Provide </a:t>
            </a:r>
            <a:r>
              <a:rPr lang="en-US" dirty="0"/>
              <a:t>Quality Work </a:t>
            </a:r>
            <a:r>
              <a:rPr lang="en-US" dirty="0" smtClean="0"/>
              <a:t>Experiences? Rigorous Academic Experience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2240" indent="0">
              <a:spcAft>
                <a:spcPts val="2400"/>
              </a:spcAft>
              <a:buNone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For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Students:</a:t>
            </a:r>
          </a:p>
          <a:p>
            <a:pPr>
              <a:spcAft>
                <a:spcPts val="1800"/>
              </a:spcAft>
            </a:pPr>
            <a:r>
              <a:rPr lang="en-US" sz="2000" dirty="0" smtClean="0"/>
              <a:t>Link </a:t>
            </a:r>
            <a:r>
              <a:rPr lang="en-US" sz="2000" dirty="0"/>
              <a:t>academics with the CTE program through rigorous, interdisciplinary, real-world, Common Core aligned projects</a:t>
            </a:r>
          </a:p>
          <a:p>
            <a:pPr>
              <a:spcAft>
                <a:spcPts val="1800"/>
              </a:spcAft>
            </a:pPr>
            <a:r>
              <a:rPr lang="en-US" sz="2000" dirty="0" smtClean="0"/>
              <a:t>Team </a:t>
            </a:r>
            <a:r>
              <a:rPr lang="en-US" sz="2000" dirty="0"/>
              <a:t>with industry professionals around curriculum development, project development, and feedback/evaluations on projects</a:t>
            </a:r>
          </a:p>
          <a:p>
            <a:pPr>
              <a:spcAft>
                <a:spcPts val="1800"/>
              </a:spcAft>
            </a:pPr>
            <a:r>
              <a:rPr lang="en-US" sz="2000" dirty="0" smtClean="0"/>
              <a:t>Provide </a:t>
            </a:r>
            <a:r>
              <a:rPr lang="en-US" sz="2000" dirty="0"/>
              <a:t>a spectrum of WBL experiences: professional guest speakers, workplace tours, job shadowing, mentorships</a:t>
            </a:r>
          </a:p>
          <a:p>
            <a:pPr>
              <a:spcAft>
                <a:spcPts val="1800"/>
              </a:spcAft>
            </a:pPr>
            <a:r>
              <a:rPr lang="en-US" sz="2000" dirty="0" smtClean="0"/>
              <a:t>Developed </a:t>
            </a:r>
            <a:r>
              <a:rPr lang="en-US" sz="2000" dirty="0"/>
              <a:t>Work Readiness training (provided by ConnectEd Studios) and certification which leads to summer paid internships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64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1553028"/>
            <a:ext cx="8458200" cy="4267199"/>
          </a:xfrm>
        </p:spPr>
        <p:txBody>
          <a:bodyPr/>
          <a:lstStyle/>
          <a:p>
            <a:pPr marL="14224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For Faculty: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000" dirty="0"/>
              <a:t>Provide externships so teachers can develop lessons aligned to their discipline and industry sector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000" dirty="0" smtClean="0"/>
              <a:t>Provide </a:t>
            </a:r>
            <a:r>
              <a:rPr lang="en-US" sz="2000" dirty="0"/>
              <a:t>Professional Development for pathways across industry sector to share best practices and to interact with professionals </a:t>
            </a:r>
          </a:p>
          <a:p>
            <a:pPr marL="14224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District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provides: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000" dirty="0"/>
              <a:t>All vendors who respond to RFPs in the district must offer WBL experiences for LAUSD students—receiving a scoring preference for the quality and quantity of experiences offered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000" dirty="0" smtClean="0"/>
              <a:t>Intermediaries </a:t>
            </a:r>
            <a:r>
              <a:rPr lang="en-US" sz="2000" dirty="0"/>
              <a:t>and other organizations working with WBL coordinators to provide these experiences such as United Way of Greater LA, LA Area Chamber of Commerce</a:t>
            </a:r>
          </a:p>
          <a:p>
            <a:pPr marL="142240" indent="0">
              <a:lnSpc>
                <a:spcPct val="90000"/>
              </a:lnSpc>
              <a:spcAft>
                <a:spcPts val="1200"/>
              </a:spcAft>
              <a:buNone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6324600" cy="134143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How Do We Provide </a:t>
            </a:r>
            <a:r>
              <a:rPr lang="en-US" dirty="0"/>
              <a:t>Quality Work </a:t>
            </a:r>
            <a:r>
              <a:rPr lang="en-US" dirty="0" smtClean="0"/>
              <a:t>Experiences? Rigorous Academic Experience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81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75"/>
          <a:stretch/>
        </p:blipFill>
        <p:spPr bwMode="auto">
          <a:xfrm>
            <a:off x="3810000" y="2971800"/>
            <a:ext cx="5334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34799" y="2438401"/>
            <a:ext cx="8458200" cy="251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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342900">
              <a:lnSpc>
                <a:spcPct val="90000"/>
              </a:lnSpc>
              <a:spcAft>
                <a:spcPts val="1800"/>
              </a:spcAft>
            </a:pPr>
            <a:r>
              <a:rPr lang="en-US" sz="1600" dirty="0" smtClean="0"/>
              <a:t>Align with the pathway industry sector at the campus</a:t>
            </a:r>
          </a:p>
          <a:p>
            <a:pPr indent="-342900">
              <a:lnSpc>
                <a:spcPct val="90000"/>
              </a:lnSpc>
              <a:spcAft>
                <a:spcPts val="1800"/>
              </a:spcAft>
            </a:pPr>
            <a:r>
              <a:rPr lang="en-US" sz="1600" dirty="0" smtClean="0"/>
              <a:t>Provide A-G credit, so students can meet University of California entry requirements and graduate on time</a:t>
            </a:r>
          </a:p>
          <a:p>
            <a:pPr indent="-342900">
              <a:lnSpc>
                <a:spcPct val="90000"/>
              </a:lnSpc>
              <a:spcAft>
                <a:spcPts val="1800"/>
              </a:spcAft>
            </a:pPr>
            <a:r>
              <a:rPr lang="en-US" sz="1600" dirty="0" smtClean="0"/>
              <a:t>Earn dual credit in the Community College</a:t>
            </a:r>
            <a:br>
              <a:rPr lang="en-US" sz="1600" dirty="0" smtClean="0"/>
            </a:br>
            <a:r>
              <a:rPr lang="en-US" sz="1600" dirty="0" smtClean="0"/>
              <a:t>system so students get a head start</a:t>
            </a:r>
            <a:br>
              <a:rPr lang="en-US" sz="1600" dirty="0" smtClean="0"/>
            </a:br>
            <a:r>
              <a:rPr lang="en-US" sz="1600" dirty="0" smtClean="0"/>
              <a:t>on post-secondary credits</a:t>
            </a:r>
          </a:p>
          <a:p>
            <a:pPr indent="-342900">
              <a:lnSpc>
                <a:spcPct val="90000"/>
              </a:lnSpc>
              <a:spcAft>
                <a:spcPts val="1800"/>
              </a:spcAft>
            </a:pPr>
            <a:r>
              <a:rPr lang="en-US" sz="1600" dirty="0" smtClean="0"/>
              <a:t>Are making progress toward the goal</a:t>
            </a:r>
            <a:br>
              <a:rPr lang="en-US" sz="1600" dirty="0" smtClean="0"/>
            </a:br>
            <a:r>
              <a:rPr lang="en-US" sz="1600" dirty="0" smtClean="0"/>
              <a:t>of professional certifications in their</a:t>
            </a:r>
            <a:br>
              <a:rPr lang="en-US" sz="1600" dirty="0" smtClean="0"/>
            </a:br>
            <a:r>
              <a:rPr lang="en-US" sz="1600" dirty="0" smtClean="0"/>
              <a:t>industry sectors that are marketable</a:t>
            </a:r>
            <a:br>
              <a:rPr lang="en-US" sz="1600" dirty="0" smtClean="0"/>
            </a:br>
            <a:r>
              <a:rPr lang="en-US" sz="1600" dirty="0" smtClean="0"/>
              <a:t>and lead to living wage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524000"/>
            <a:ext cx="8823001" cy="801072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ts val="3000"/>
              </a:spcAft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With the alignment of Career Technical Education under the Linked Learning program, the CTE offerings at LAUSD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245610"/>
            <a:ext cx="7162800" cy="868362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How Do We Provide Quality Work Experiences? Challenging Career-Technical Component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684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Maher2008\u\graphics_sound_archive\iStockPhoto_Purchase\iStock_000006190726Medi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982" y="1966775"/>
            <a:ext cx="3330434" cy="347278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Shape 137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4800" y="76200"/>
            <a:ext cx="61677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Learning Objectives for Today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  <p:custDataLst>
              <p:tags r:id="rId2"/>
            </p:custDataLst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6858000" cy="44196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Better understanding of:</a:t>
            </a:r>
          </a:p>
          <a:p>
            <a:pPr marL="395288" lvl="1">
              <a:lnSpc>
                <a:spcPct val="90000"/>
              </a:lnSpc>
              <a:spcAft>
                <a:spcPts val="1800"/>
              </a:spcAft>
            </a:pPr>
            <a:r>
              <a:rPr lang="en-US" sz="1800" dirty="0" smtClean="0"/>
              <a:t>The youth unemployment challenge we face</a:t>
            </a:r>
          </a:p>
          <a:p>
            <a:pPr marL="395288" lvl="1">
              <a:lnSpc>
                <a:spcPct val="90000"/>
              </a:lnSpc>
              <a:spcAft>
                <a:spcPts val="1800"/>
              </a:spcAft>
            </a:pPr>
            <a:r>
              <a:rPr lang="en-US" sz="1800" dirty="0" smtClean="0"/>
              <a:t>The priority of the new </a:t>
            </a:r>
            <a:r>
              <a:rPr lang="en-US" sz="1800" dirty="0"/>
              <a:t>work </a:t>
            </a:r>
            <a:r>
              <a:rPr lang="en-US" sz="1800" dirty="0" smtClean="0"/>
              <a:t>experience program element under WIOA</a:t>
            </a:r>
          </a:p>
          <a:p>
            <a:pPr marL="395288" lvl="1">
              <a:lnSpc>
                <a:spcPct val="90000"/>
              </a:lnSpc>
              <a:spcAft>
                <a:spcPts val="1800"/>
              </a:spcAft>
            </a:pPr>
            <a:r>
              <a:rPr lang="en-US" sz="1800" dirty="0"/>
              <a:t>W</a:t>
            </a:r>
            <a:r>
              <a:rPr lang="en-US" sz="1800" dirty="0" smtClean="0"/>
              <a:t>hy it is important</a:t>
            </a:r>
          </a:p>
          <a:p>
            <a:pPr marL="395288" lvl="1">
              <a:lnSpc>
                <a:spcPct val="90000"/>
              </a:lnSpc>
              <a:spcAft>
                <a:spcPts val="1800"/>
              </a:spcAft>
            </a:pPr>
            <a:r>
              <a:rPr lang="en-US" sz="1800" dirty="0" smtClean="0"/>
              <a:t>How </a:t>
            </a:r>
            <a:r>
              <a:rPr lang="en-US" sz="1800" dirty="0"/>
              <a:t>to track work experience </a:t>
            </a:r>
            <a:r>
              <a:rPr lang="en-US" sz="1800" dirty="0" smtClean="0"/>
              <a:t>expenditures</a:t>
            </a:r>
          </a:p>
          <a:p>
            <a:pPr marL="395288" lvl="1">
              <a:lnSpc>
                <a:spcPct val="90000"/>
              </a:lnSpc>
              <a:spcAft>
                <a:spcPts val="1800"/>
              </a:spcAft>
            </a:pPr>
            <a:r>
              <a:rPr lang="en-US" sz="1800" dirty="0" smtClean="0"/>
              <a:t>How </a:t>
            </a:r>
            <a:r>
              <a:rPr lang="en-US" sz="1800" dirty="0"/>
              <a:t>to plan for implementing the work experience </a:t>
            </a:r>
            <a:r>
              <a:rPr lang="en-US" sz="1800" dirty="0" smtClean="0"/>
              <a:t>priority</a:t>
            </a:r>
          </a:p>
          <a:p>
            <a:pPr marL="395288" lvl="1">
              <a:lnSpc>
                <a:spcPct val="90000"/>
              </a:lnSpc>
              <a:spcAft>
                <a:spcPts val="1800"/>
              </a:spcAft>
            </a:pPr>
            <a:r>
              <a:rPr lang="en-US" sz="1800" dirty="0" smtClean="0"/>
              <a:t>How </a:t>
            </a:r>
            <a:r>
              <a:rPr lang="en-US" sz="1800" dirty="0"/>
              <a:t>the work experience connects to academic and </a:t>
            </a:r>
            <a:r>
              <a:rPr lang="en-US" sz="1800" dirty="0" smtClean="0"/>
              <a:t>occupational </a:t>
            </a:r>
            <a:r>
              <a:rPr lang="en-US" sz="1800" dirty="0"/>
              <a:t>education </a:t>
            </a:r>
          </a:p>
          <a:p>
            <a:pPr marL="395288" lvl="1">
              <a:lnSpc>
                <a:spcPct val="90000"/>
              </a:lnSpc>
              <a:spcAft>
                <a:spcPts val="1200"/>
              </a:spcAft>
            </a:pPr>
            <a:r>
              <a:rPr lang="en-US" sz="1800" dirty="0" smtClean="0"/>
              <a:t>How </a:t>
            </a:r>
            <a:r>
              <a:rPr lang="en-US" sz="1800" dirty="0"/>
              <a:t>the work experience connects to a career </a:t>
            </a:r>
            <a:r>
              <a:rPr lang="en-US" sz="1800" dirty="0" smtClean="0"/>
              <a:t>pathway</a:t>
            </a:r>
            <a:endParaRPr lang="en-US" sz="18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Checking In: Polling Question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0" name="Shape 100"/>
          <p:cNvSpPr txBox="1"/>
          <p:nvPr>
            <p:custDataLst>
              <p:tags r:id="rId3"/>
            </p:custDataLst>
          </p:nvPr>
        </p:nvSpPr>
        <p:spPr>
          <a:xfrm>
            <a:off x="533401" y="1828800"/>
            <a:ext cx="8349599" cy="12442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How do you tie work experience to a career pathway?</a:t>
            </a:r>
          </a:p>
          <a:p>
            <a:pPr lvl="0" algn="ctr" rtl="0">
              <a:spcBef>
                <a:spcPts val="0"/>
              </a:spcBef>
              <a:buNone/>
            </a:pPr>
            <a:endParaRPr lang="en-US" sz="2000" b="1" dirty="0">
              <a:solidFill>
                <a:srgbClr val="434343"/>
              </a:solidFill>
            </a:endParaRPr>
          </a:p>
        </p:txBody>
      </p:sp>
      <p:sp>
        <p:nvSpPr>
          <p:cNvPr id="103" name="Shape 103"/>
          <p:cNvSpPr txBox="1"/>
          <p:nvPr>
            <p:custDataLst>
              <p:tags r:id="rId4"/>
            </p:custDataLst>
          </p:nvPr>
        </p:nvSpPr>
        <p:spPr>
          <a:xfrm>
            <a:off x="1812600" y="2590800"/>
            <a:ext cx="5791200" cy="297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>
              <a:spcAft>
                <a:spcPts val="1800"/>
              </a:spcAft>
              <a:buClr>
                <a:srgbClr val="4F81BD"/>
              </a:buClr>
              <a:buFont typeface="Arial" panose="020B0604020202020204" pitchFamily="34" charset="0"/>
              <a:buChar char="●"/>
            </a:pPr>
            <a:r>
              <a:rPr lang="en-US" sz="1800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Aligns with an industry sector pathway</a:t>
            </a:r>
            <a:endParaRPr lang="en-US" sz="18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285750" lvl="0" indent="-285750">
              <a:spcAft>
                <a:spcPts val="1800"/>
              </a:spcAft>
              <a:buClr>
                <a:srgbClr val="4F81BD"/>
              </a:buClr>
              <a:buFont typeface="Arial" panose="020B0604020202020204" pitchFamily="34" charset="0"/>
              <a:buChar char="●"/>
            </a:pPr>
            <a:r>
              <a:rPr lang="en-US" sz="1800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Gives advanced standing/dual credit at a community or technical college</a:t>
            </a:r>
            <a:endParaRPr lang="en-US" sz="18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285750" lvl="0" indent="-285750">
              <a:spcAft>
                <a:spcPts val="1800"/>
              </a:spcAft>
              <a:buClr>
                <a:srgbClr val="4F81BD"/>
              </a:buClr>
              <a:buFont typeface="Arial" panose="020B0604020202020204" pitchFamily="34" charset="0"/>
              <a:buChar char="●"/>
            </a:pPr>
            <a:r>
              <a:rPr lang="en-US" sz="1800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Provides advanced standing/dual credit at a 4-year university</a:t>
            </a:r>
          </a:p>
          <a:p>
            <a:pPr marL="285750" lvl="0" indent="-285750">
              <a:spcAft>
                <a:spcPts val="1800"/>
              </a:spcAft>
              <a:buClr>
                <a:srgbClr val="4F81BD"/>
              </a:buClr>
              <a:buFont typeface="Arial" panose="020B0604020202020204" pitchFamily="34" charset="0"/>
              <a:buChar char="●"/>
            </a:pPr>
            <a:r>
              <a:rPr lang="en-US" sz="1800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Other</a:t>
            </a:r>
            <a:endParaRPr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02975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0200" y="17526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Provide Quality Work </a:t>
            </a:r>
            <a:r>
              <a:rPr lang="en-US" dirty="0" smtClean="0"/>
              <a:t>Experiences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52400" y="1600200"/>
            <a:ext cx="8915400" cy="4267199"/>
          </a:xfrm>
        </p:spPr>
        <p:txBody>
          <a:bodyPr/>
          <a:lstStyle/>
          <a:p>
            <a:pPr marL="628650" indent="-285750"/>
            <a:r>
              <a:rPr lang="en-US" sz="1800" b="1" dirty="0">
                <a:solidFill>
                  <a:schemeClr val="bg2"/>
                </a:solidFill>
              </a:rPr>
              <a:t>Work Based Learning experience(s) that align with the pathway Industry </a:t>
            </a:r>
            <a:r>
              <a:rPr lang="en-US" sz="1800" b="1" dirty="0" smtClean="0">
                <a:solidFill>
                  <a:schemeClr val="bg2"/>
                </a:solidFill>
              </a:rPr>
              <a:t>Sector</a:t>
            </a:r>
          </a:p>
          <a:p>
            <a:pPr marL="1028700" lvl="1" indent="-285750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Supported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prerequisite Work Readiness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certification by the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pathway</a:t>
            </a:r>
          </a:p>
          <a:p>
            <a:pPr marL="628650" indent="-285750">
              <a:spcBef>
                <a:spcPts val="1800"/>
              </a:spcBef>
            </a:pPr>
            <a:r>
              <a:rPr lang="en-US" sz="1800" b="1" dirty="0" smtClean="0">
                <a:solidFill>
                  <a:schemeClr val="bg2"/>
                </a:solidFill>
              </a:rPr>
              <a:t>During </a:t>
            </a:r>
            <a:r>
              <a:rPr lang="en-US" sz="1800" b="1" dirty="0">
                <a:solidFill>
                  <a:schemeClr val="bg2"/>
                </a:solidFill>
              </a:rPr>
              <a:t>the school year, students </a:t>
            </a:r>
            <a:r>
              <a:rPr lang="en-US" sz="1800" b="1" dirty="0" smtClean="0">
                <a:solidFill>
                  <a:schemeClr val="bg2"/>
                </a:solidFill>
              </a:rPr>
              <a:t>experience </a:t>
            </a:r>
            <a:endParaRPr lang="en-US" sz="1800" b="1" dirty="0">
              <a:solidFill>
                <a:schemeClr val="bg2"/>
              </a:solidFill>
            </a:endParaRPr>
          </a:p>
          <a:p>
            <a:pPr marL="1033272" lvl="2" indent="-283464">
              <a:buClr>
                <a:srgbClr val="FF0000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 guest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speakers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33272" lvl="2" indent="-283464">
              <a:buClr>
                <a:srgbClr val="FF0000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Workplace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tours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33272" lvl="2" indent="-283464">
              <a:buClr>
                <a:srgbClr val="FF0000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Job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shadowing</a:t>
            </a:r>
          </a:p>
          <a:p>
            <a:pPr marL="1033272" lvl="2" indent="-283464">
              <a:buClr>
                <a:srgbClr val="FF0000"/>
              </a:buClr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Other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Career Awareness and Exploration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activities</a:t>
            </a:r>
          </a:p>
          <a:p>
            <a:pPr marL="628650" indent="-285750">
              <a:spcBef>
                <a:spcPts val="1800"/>
              </a:spcBef>
            </a:pPr>
            <a:r>
              <a:rPr lang="en-US" sz="1800" b="1" dirty="0" smtClean="0">
                <a:solidFill>
                  <a:schemeClr val="bg2"/>
                </a:solidFill>
              </a:rPr>
              <a:t>These activities</a:t>
            </a:r>
            <a:r>
              <a:rPr lang="en-US" sz="1800" b="1" dirty="0">
                <a:solidFill>
                  <a:schemeClr val="bg2"/>
                </a:solidFill>
              </a:rPr>
              <a:t> </a:t>
            </a:r>
            <a:r>
              <a:rPr lang="en-US" sz="1800" b="1" dirty="0" smtClean="0">
                <a:solidFill>
                  <a:schemeClr val="bg2"/>
                </a:solidFill>
              </a:rPr>
              <a:t>+ </a:t>
            </a:r>
            <a:r>
              <a:rPr lang="en-US" sz="1800" b="1" dirty="0">
                <a:solidFill>
                  <a:schemeClr val="bg2"/>
                </a:solidFill>
              </a:rPr>
              <a:t>Work Readiness training and </a:t>
            </a:r>
            <a:r>
              <a:rPr lang="en-US" sz="1800" b="1" dirty="0" smtClean="0">
                <a:solidFill>
                  <a:schemeClr val="bg2"/>
                </a:solidFill>
              </a:rPr>
              <a:t>certification lead </a:t>
            </a:r>
            <a:r>
              <a:rPr lang="en-US" sz="1800" b="1" dirty="0">
                <a:solidFill>
                  <a:schemeClr val="bg2"/>
                </a:solidFill>
              </a:rPr>
              <a:t>to Summer Internships aligned to the pathway Industry </a:t>
            </a:r>
            <a:r>
              <a:rPr lang="en-US" sz="1800" b="1" dirty="0" smtClean="0">
                <a:solidFill>
                  <a:schemeClr val="bg2"/>
                </a:solidFill>
              </a:rPr>
              <a:t>Sector, ideally </a:t>
            </a:r>
            <a:r>
              <a:rPr lang="en-US" sz="1800" b="1" dirty="0">
                <a:solidFill>
                  <a:schemeClr val="bg2"/>
                </a:solidFill>
              </a:rPr>
              <a:t>at the businesses </a:t>
            </a:r>
            <a:r>
              <a:rPr lang="en-US" sz="1800" b="1" dirty="0" smtClean="0">
                <a:solidFill>
                  <a:schemeClr val="bg2"/>
                </a:solidFill>
              </a:rPr>
              <a:t>providing Work </a:t>
            </a:r>
            <a:r>
              <a:rPr lang="en-US" sz="1800" b="1" dirty="0">
                <a:solidFill>
                  <a:schemeClr val="bg2"/>
                </a:solidFill>
              </a:rPr>
              <a:t>Based Learning enrichment </a:t>
            </a:r>
            <a:r>
              <a:rPr lang="en-US" sz="1800" b="1" dirty="0" smtClean="0">
                <a:solidFill>
                  <a:schemeClr val="bg2"/>
                </a:solidFill>
              </a:rPr>
              <a:t>opportunities</a:t>
            </a:r>
            <a:endParaRPr lang="en-US" sz="1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Provide Quality Work Experiences?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US" sz="1800" b="1" dirty="0">
                <a:solidFill>
                  <a:schemeClr val="bg2"/>
                </a:solidFill>
              </a:rPr>
              <a:t>Generating Work Based Learning opportunities requires relationship management, clear expectations of employer and student, and </a:t>
            </a:r>
            <a:r>
              <a:rPr lang="en-US" sz="1800" b="1" dirty="0" smtClean="0">
                <a:solidFill>
                  <a:schemeClr val="bg2"/>
                </a:solidFill>
              </a:rPr>
              <a:t>internship ready students</a:t>
            </a:r>
          </a:p>
          <a:p>
            <a:r>
              <a:rPr lang="en-US" sz="1800" b="1" dirty="0" smtClean="0">
                <a:solidFill>
                  <a:schemeClr val="bg2"/>
                </a:solidFill>
              </a:rPr>
              <a:t>We </a:t>
            </a:r>
            <a:r>
              <a:rPr lang="en-US" sz="1800" b="1" dirty="0">
                <a:solidFill>
                  <a:schemeClr val="bg2"/>
                </a:solidFill>
              </a:rPr>
              <a:t>ensure these elements of success </a:t>
            </a:r>
            <a:r>
              <a:rPr lang="en-US" sz="1800" b="1" dirty="0" smtClean="0">
                <a:solidFill>
                  <a:schemeClr val="bg2"/>
                </a:solidFill>
              </a:rPr>
              <a:t>by</a:t>
            </a:r>
            <a:endParaRPr lang="en-US" sz="1800" b="1" dirty="0">
              <a:solidFill>
                <a:schemeClr val="bg2"/>
              </a:solidFill>
            </a:endParaRPr>
          </a:p>
          <a:p>
            <a:pPr lvl="1"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Developing and maintaining relationships with local and regional businesses surrounding and supporting our schools and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communities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Ensuring that our employer partners feel supported and valued by Work Based Learning Coordinators, with a “high touch” interaction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Helping our employer partners understand what a quality internship, that provides ample learning and professional exposure for our students, looks like and supporting that model with job aides and frequent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contacts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Providing our students with Work Readiness training and certification that can include in a professional e-portfolio, provided by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ConnectEd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Studios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4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6294"/>
            <a:ext cx="8610600" cy="4619706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Additional Counseling</a:t>
            </a:r>
          </a:p>
          <a:p>
            <a:pPr lvl="1" indent="-342900"/>
            <a:r>
              <a:rPr lang="en-US" sz="2000" dirty="0" smtClean="0"/>
              <a:t>Individualized attention when case loads reasonable</a:t>
            </a:r>
          </a:p>
          <a:p>
            <a:pPr marL="342900" indent="-342900"/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Tutoring</a:t>
            </a:r>
          </a:p>
          <a:p>
            <a:pPr lvl="1" indent="-342900"/>
            <a:r>
              <a:rPr lang="en-US" sz="2000" dirty="0" smtClean="0"/>
              <a:t>Available to YCC students to help recover credits, keep students on track academically, and graduate on schedule</a:t>
            </a:r>
          </a:p>
          <a:p>
            <a:pPr indent="-342900"/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Summer Bridge</a:t>
            </a:r>
          </a:p>
          <a:p>
            <a:pPr lvl="1" indent="-342900">
              <a:spcAft>
                <a:spcPts val="0"/>
              </a:spcAft>
            </a:pPr>
            <a:r>
              <a:rPr lang="en-US" sz="2000" dirty="0" smtClean="0"/>
              <a:t>Eases the transition from middle to high school</a:t>
            </a:r>
          </a:p>
          <a:p>
            <a:pPr lvl="1" indent="-342900">
              <a:spcAft>
                <a:spcPts val="0"/>
              </a:spcAft>
            </a:pPr>
            <a:r>
              <a:rPr lang="en-US" sz="2000" dirty="0" smtClean="0"/>
              <a:t>Builds peer support networks amongst incoming students </a:t>
            </a:r>
          </a:p>
          <a:p>
            <a:pPr lvl="1" indent="-342900">
              <a:spcAft>
                <a:spcPts val="0"/>
              </a:spcAft>
            </a:pPr>
            <a:r>
              <a:rPr lang="en-US" sz="2000" dirty="0" smtClean="0"/>
              <a:t>Immerses students in the pathway industry sector</a:t>
            </a:r>
          </a:p>
          <a:p>
            <a:pPr lvl="1" indent="-342900">
              <a:spcAft>
                <a:spcPts val="0"/>
              </a:spcAft>
            </a:pPr>
            <a:r>
              <a:rPr lang="en-US" sz="2000" dirty="0" smtClean="0"/>
              <a:t>Develops leadership skills in 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graders and 12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grade Summer Bridge Leaders</a:t>
            </a:r>
          </a:p>
          <a:p>
            <a:pPr indent="-342900">
              <a:spcAft>
                <a:spcPts val="0"/>
              </a:spcAft>
            </a:pP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Information Technology</a:t>
            </a:r>
          </a:p>
          <a:p>
            <a:pPr lvl="1" indent="-342900">
              <a:spcAft>
                <a:spcPts val="0"/>
              </a:spcAft>
            </a:pPr>
            <a:r>
              <a:rPr lang="en-US" sz="2000" dirty="0" smtClean="0"/>
              <a:t>Computing </a:t>
            </a:r>
            <a:r>
              <a:rPr lang="en-US" sz="2000" dirty="0"/>
              <a:t>equipment allows us to leverage credit recovery software packages and tutoring </a:t>
            </a:r>
            <a:r>
              <a:rPr lang="en-US" sz="2000" dirty="0" smtClean="0"/>
              <a:t>programs</a:t>
            </a:r>
          </a:p>
          <a:p>
            <a:pPr lvl="1" indent="-342900">
              <a:spcAft>
                <a:spcPts val="0"/>
              </a:spcAft>
            </a:pPr>
            <a:r>
              <a:rPr lang="en-US" sz="2000" dirty="0" smtClean="0"/>
              <a:t>Helps keep </a:t>
            </a:r>
            <a:r>
              <a:rPr lang="en-US" sz="2000" dirty="0"/>
              <a:t>students on-track to graduate on </a:t>
            </a:r>
            <a:r>
              <a:rPr lang="en-US" sz="2000" dirty="0" smtClean="0"/>
              <a:t>time</a:t>
            </a:r>
            <a:endParaRPr lang="en-US" sz="2000" dirty="0"/>
          </a:p>
          <a:p>
            <a:pPr indent="-342900">
              <a:spcAft>
                <a:spcPts val="0"/>
              </a:spcAft>
            </a:pPr>
            <a:endParaRPr lang="en-US" sz="2000" b="1" dirty="0" smtClean="0"/>
          </a:p>
          <a:p>
            <a:pPr indent="-342900">
              <a:spcAft>
                <a:spcPts val="0"/>
              </a:spcAft>
            </a:pPr>
            <a:endParaRPr lang="en-US" sz="2000" b="1" dirty="0" smtClean="0"/>
          </a:p>
          <a:p>
            <a:pPr indent="-342900">
              <a:spcAft>
                <a:spcPts val="0"/>
              </a:spcAft>
            </a:pPr>
            <a:endParaRPr lang="en-US" sz="2000" b="1" dirty="0" smtClean="0"/>
          </a:p>
          <a:p>
            <a:pPr indent="-342900"/>
            <a:endParaRPr lang="en-US" sz="2000" b="1" dirty="0" smtClean="0"/>
          </a:p>
          <a:p>
            <a:pPr lvl="1" indent="-342900"/>
            <a:endParaRPr lang="en-US" sz="20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71628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We Provide Quality Work Experiences? Strong Support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1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324600" cy="1341437"/>
          </a:xfrm>
        </p:spPr>
        <p:txBody>
          <a:bodyPr/>
          <a:lstStyle/>
          <a:p>
            <a:r>
              <a:rPr lang="en-US" dirty="0" smtClean="0"/>
              <a:t>What Our Stakeholders Say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0" t="72170" r="20600" b="8000"/>
          <a:stretch/>
        </p:blipFill>
        <p:spPr bwMode="auto">
          <a:xfrm>
            <a:off x="76200" y="1806934"/>
            <a:ext cx="325376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" y="3581400"/>
            <a:ext cx="7089648" cy="2328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63" y="1512723"/>
            <a:ext cx="2267712" cy="2609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70" y="1512723"/>
            <a:ext cx="3200400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8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524000"/>
            <a:ext cx="9372600" cy="4724400"/>
          </a:xfrm>
        </p:spPr>
        <p:txBody>
          <a:bodyPr>
            <a:normAutofit/>
          </a:bodyPr>
          <a:lstStyle/>
          <a:p>
            <a:pPr marL="685800" indent="-342900" defTabSz="396875">
              <a:lnSpc>
                <a:spcPct val="90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Out-of-school youth are harder to reach, so your partnerships need to include organizations already serving this population</a:t>
            </a:r>
          </a:p>
          <a:p>
            <a:pPr lvl="2" indent="-342900" defTabSz="396875">
              <a:lnSpc>
                <a:spcPct val="120000"/>
              </a:lnSpc>
              <a:buClr>
                <a:srgbClr val="FF0000"/>
              </a:buClr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Workforce Investment Boards</a:t>
            </a:r>
          </a:p>
          <a:p>
            <a:pPr lvl="2" indent="-342900" defTabSz="396875">
              <a:lnSpc>
                <a:spcPct val="120000"/>
              </a:lnSpc>
              <a:buClr>
                <a:srgbClr val="FF0000"/>
              </a:buClr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YouthSource Centers</a:t>
            </a:r>
          </a:p>
          <a:p>
            <a:pPr lvl="2" indent="-342900" defTabSz="396875">
              <a:lnSpc>
                <a:spcPct val="120000"/>
              </a:lnSpc>
              <a:buClr>
                <a:srgbClr val="FF0000"/>
              </a:buClr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WorkSource/OneSource Centers</a:t>
            </a:r>
          </a:p>
          <a:p>
            <a:pPr lvl="2" indent="-342900" defTabSz="396875">
              <a:lnSpc>
                <a:spcPct val="120000"/>
              </a:lnSpc>
              <a:buClr>
                <a:srgbClr val="FF0000"/>
              </a:buClr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 &amp; Faith-based Organizations</a:t>
            </a:r>
          </a:p>
          <a:p>
            <a:pPr lvl="2" indent="-342900" defTabSz="396875">
              <a:lnSpc>
                <a:spcPct val="120000"/>
              </a:lnSpc>
              <a:buClr>
                <a:srgbClr val="FF0000"/>
              </a:buClr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Educational Options Programs (Options, Continuation, Pregnant Minor, Opportunity, and other school types)</a:t>
            </a:r>
          </a:p>
          <a:p>
            <a:pPr marL="685800" indent="-342900" defTabSz="396875">
              <a:lnSpc>
                <a:spcPct val="90000"/>
              </a:lnSpc>
              <a:spcBef>
                <a:spcPts val="1800"/>
              </a:spcBef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Restorative Justice programs are being implemented across LAUSD, focusing on keeping students on campus and in school</a:t>
            </a:r>
          </a:p>
          <a:p>
            <a:pPr marL="1085850" lvl="1" indent="-342900" defTabSz="396875">
              <a:lnSpc>
                <a:spcPct val="120000"/>
              </a:lnSpc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Suspensions and expulsions have dropped</a:t>
            </a:r>
          </a:p>
          <a:p>
            <a:pPr indent="0" defTabSz="396875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 indent="0" defTabSz="396875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7162800" cy="868362"/>
          </a:xfrm>
        </p:spPr>
        <p:txBody>
          <a:bodyPr>
            <a:noAutofit/>
          </a:bodyPr>
          <a:lstStyle/>
          <a:p>
            <a:r>
              <a:rPr lang="en-US" dirty="0" smtClean="0"/>
              <a:t>Considerations for Employers</a:t>
            </a:r>
            <a:br>
              <a:rPr lang="en-US" dirty="0" smtClean="0"/>
            </a:br>
            <a:r>
              <a:rPr lang="en-US" dirty="0" smtClean="0"/>
              <a:t>and Program Staff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55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221"/>
            <a:ext cx="9144000" cy="4535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Work Experience Models for Youth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4648200"/>
            <a:ext cx="6019800" cy="762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42240" indent="0" algn="ctr">
              <a:buNone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William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41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1"/>
          <p:cNvSpPr/>
          <p:nvPr>
            <p:custDataLst>
              <p:tags r:id="rId1"/>
            </p:custDataLst>
          </p:nvPr>
        </p:nvSpPr>
        <p:spPr>
          <a:xfrm>
            <a:off x="0" y="25908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553200" cy="134143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Implementing Work Experience Models for Youth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371634" y="1933547"/>
            <a:ext cx="3429000" cy="7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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2240" indent="0">
              <a:buFont typeface="Symbol" panose="05050102010706020507" pitchFamily="18" charset="2"/>
              <a:buNone/>
            </a:pPr>
            <a:r>
              <a:rPr lang="en-US" sz="2800" b="1" spc="50" dirty="0" smtClean="0">
                <a:ln w="11430"/>
                <a:gradFill>
                  <a:gsLst>
                    <a:gs pos="25000">
                      <a:srgbClr val="3371BB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15000"/>
                    </a:srgbClr>
                  </a:outerShdw>
                </a:effectLst>
              </a:rPr>
              <a:t>Jamie Berntha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3371BB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15000"/>
                    </a:srgbClr>
                  </a:outerShdw>
                </a:effectLst>
              </a:rPr>
              <a:t>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2715" y="2748746"/>
            <a:ext cx="465748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Youth Apprenticeship Coordinator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Wisconsin Department of Workforce </a:t>
            </a:r>
          </a:p>
          <a:p>
            <a:r>
              <a:rPr lang="en-US" sz="1800" dirty="0" smtClean="0"/>
              <a:t>Development</a:t>
            </a:r>
          </a:p>
          <a:p>
            <a:pPr lvl="1" defTabSz="457200">
              <a:defRPr/>
            </a:pPr>
            <a:endParaRPr lang="en-US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  <a:p>
            <a:pPr lvl="1" defTabSz="457200">
              <a:defRPr/>
            </a:pP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Office: (608) 267-7210</a:t>
            </a:r>
          </a:p>
          <a:p>
            <a:pPr lvl="1" defTabSz="457200">
              <a:defRPr/>
            </a:pPr>
            <a:r>
              <a: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  <a:hlinkClick r:id="rId4"/>
              </a:rPr>
              <a:t>JamieT.Bernthal@dwd.wisconsin.gov</a:t>
            </a:r>
            <a:endParaRPr lang="en-US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  <a:p>
            <a:pPr lvl="1" defTabSz="457200">
              <a:spcBef>
                <a:spcPts val="1800"/>
              </a:spcBef>
              <a:defRPr/>
            </a:pPr>
            <a:endParaRPr lang="en-US" sz="1800" kern="1200" dirty="0">
              <a:solidFill>
                <a:schemeClr val="bg2"/>
              </a:solidFill>
              <a:latin typeface="Gill Sans Light"/>
              <a:cs typeface="Gill Sans Light"/>
            </a:endParaRPr>
          </a:p>
          <a:p>
            <a:pPr lvl="1" defTabSz="457200">
              <a:defRPr/>
            </a:pPr>
            <a:r>
              <a:rPr lang="en-US" sz="1800" b="1" dirty="0" smtClean="0">
                <a:solidFill>
                  <a:schemeClr val="bg2"/>
                </a:solidFill>
              </a:rPr>
              <a:t>dwd.wisconsin.gov</a:t>
            </a:r>
            <a:endParaRPr lang="en-US" sz="1800" b="1" kern="1200" dirty="0">
              <a:solidFill>
                <a:schemeClr val="bg2"/>
              </a:solidFill>
              <a:latin typeface="Gill Sans Light"/>
              <a:cs typeface="Gill Sans Light"/>
            </a:endParaRPr>
          </a:p>
          <a:p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5" y="1653334"/>
            <a:ext cx="1048512" cy="896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661" y="1964439"/>
            <a:ext cx="2877312" cy="33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7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134143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What is Wisconsin’s Youth Apprenticeship Program?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199"/>
            <a:ext cx="8991600" cy="4495801"/>
          </a:xfrm>
          <a:extLst/>
        </p:spPr>
        <p:txBody>
          <a:bodyPr rtlCol="0">
            <a:normAutofit/>
          </a:bodyPr>
          <a:lstStyle/>
          <a:p>
            <a:pPr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charset="0"/>
              </a:rPr>
              <a:t>Statewide </a:t>
            </a:r>
            <a:r>
              <a:rPr lang="en-US" altLang="en-US" sz="1800" dirty="0" smtClean="0">
                <a:solidFill>
                  <a:srgbClr val="0070C0"/>
                </a:solidFill>
                <a:latin typeface="+mn-lt"/>
                <a:cs typeface="Calibri" charset="0"/>
              </a:rPr>
              <a:t>paid work experience</a:t>
            </a:r>
            <a:r>
              <a:rPr lang="en-US" altLang="en-US" sz="1800" b="1" dirty="0" smtClean="0">
                <a:solidFill>
                  <a:srgbClr val="0070C0"/>
                </a:solidFill>
                <a:latin typeface="+mn-lt"/>
                <a:cs typeface="Calibri" charset="0"/>
              </a:rPr>
              <a:t> 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charset="0"/>
              </a:rPr>
              <a:t>initiative</a:t>
            </a:r>
          </a:p>
          <a:p>
            <a:pPr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charset="0"/>
              </a:rPr>
              <a:t>Not a Registered Apprenticeship program but could be considered </a:t>
            </a:r>
            <a:r>
              <a:rPr lang="en-US" altLang="en-US" sz="1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cs typeface="Calibri" charset="0"/>
              </a:rPr>
              <a:t>a pre-apprenticeship program 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charset="0"/>
              </a:rPr>
              <a:t>under WIOA</a:t>
            </a:r>
          </a:p>
          <a:p>
            <a:pPr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1800" dirty="0" smtClean="0">
                <a:solidFill>
                  <a:srgbClr val="0070C0"/>
                </a:solidFill>
                <a:latin typeface="+mn-lt"/>
                <a:cs typeface="Calibri" charset="0"/>
              </a:rPr>
              <a:t>One</a:t>
            </a:r>
            <a:r>
              <a:rPr lang="en-US" altLang="en-US" sz="1800" dirty="0" smtClean="0">
                <a:solidFill>
                  <a:srgbClr val="00B0F0"/>
                </a:solidFill>
                <a:latin typeface="+mn-lt"/>
                <a:cs typeface="Calibri" charset="0"/>
              </a:rPr>
              <a:t> 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charset="0"/>
              </a:rPr>
              <a:t>or </a:t>
            </a:r>
            <a:r>
              <a:rPr lang="en-US" altLang="en-US" sz="1800" dirty="0">
                <a:solidFill>
                  <a:srgbClr val="0070C0"/>
                </a:solidFill>
                <a:latin typeface="+mn-lt"/>
                <a:cs typeface="Calibri" charset="0"/>
              </a:rPr>
              <a:t>Two year 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charset="0"/>
              </a:rPr>
              <a:t>program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 charset="0"/>
            </a:endParaRPr>
          </a:p>
          <a:p>
            <a:pPr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charset="0"/>
              </a:rPr>
              <a:t>Combines 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charset="0"/>
              </a:rPr>
              <a:t>academic &amp; 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charset="0"/>
              </a:rPr>
              <a:t>technical instruction 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charset="0"/>
              </a:rPr>
              <a:t>with </a:t>
            </a:r>
            <a:r>
              <a:rPr lang="en-US" altLang="en-US" sz="1800" dirty="0">
                <a:solidFill>
                  <a:srgbClr val="0070C0"/>
                </a:solidFill>
                <a:latin typeface="+mn-lt"/>
                <a:cs typeface="Calibri" charset="0"/>
              </a:rPr>
              <a:t>mentored </a:t>
            </a:r>
            <a:r>
              <a:rPr lang="en-US" altLang="en-US" sz="1800" dirty="0" smtClean="0">
                <a:solidFill>
                  <a:srgbClr val="0070C0"/>
                </a:solidFill>
                <a:latin typeface="+mn-lt"/>
                <a:cs typeface="Calibri" charset="0"/>
              </a:rPr>
              <a:t>on-the-job </a:t>
            </a:r>
            <a:r>
              <a:rPr lang="en-US" altLang="en-US" sz="1800" dirty="0">
                <a:solidFill>
                  <a:srgbClr val="0070C0"/>
                </a:solidFill>
                <a:latin typeface="+mn-lt"/>
                <a:cs typeface="Calibri" charset="0"/>
              </a:rPr>
              <a:t>training </a:t>
            </a:r>
          </a:p>
          <a:p>
            <a:pPr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1800" dirty="0" smtClean="0">
                <a:solidFill>
                  <a:schemeClr val="accent1"/>
                </a:solidFill>
                <a:latin typeface="+mn-lt"/>
                <a:cs typeface="Calibri" charset="0"/>
              </a:rPr>
              <a:t>900</a:t>
            </a:r>
            <a:r>
              <a:rPr lang="en-US" altLang="en-US" sz="1800" dirty="0" smtClean="0">
                <a:solidFill>
                  <a:schemeClr val="tx1"/>
                </a:solidFill>
                <a:latin typeface="+mn-lt"/>
                <a:cs typeface="Calibri" charset="0"/>
              </a:rPr>
              <a:t> hours work-based learning and </a:t>
            </a:r>
            <a:r>
              <a:rPr lang="en-US" altLang="en-US" sz="1800" dirty="0" smtClean="0">
                <a:solidFill>
                  <a:schemeClr val="accent1"/>
                </a:solidFill>
                <a:latin typeface="+mn-lt"/>
                <a:cs typeface="Calibri" charset="0"/>
              </a:rPr>
              <a:t>360 </a:t>
            </a:r>
            <a:r>
              <a:rPr lang="en-US" altLang="en-US" sz="1800" dirty="0" smtClean="0">
                <a:solidFill>
                  <a:schemeClr val="tx1"/>
                </a:solidFill>
                <a:latin typeface="+mn-lt"/>
                <a:cs typeface="Calibri" charset="0"/>
              </a:rPr>
              <a:t>hours classroom instruction (</a:t>
            </a:r>
            <a:r>
              <a:rPr lang="en-US" altLang="en-US" sz="1800" dirty="0" smtClean="0">
                <a:solidFill>
                  <a:schemeClr val="accent1"/>
                </a:solidFill>
                <a:latin typeface="+mn-lt"/>
                <a:cs typeface="Calibri" charset="0"/>
              </a:rPr>
              <a:t>450</a:t>
            </a:r>
            <a:r>
              <a:rPr lang="en-US" altLang="en-US" sz="1800" dirty="0" smtClean="0">
                <a:solidFill>
                  <a:schemeClr val="tx1"/>
                </a:solidFill>
                <a:latin typeface="+mn-lt"/>
                <a:cs typeface="Calibri" charset="0"/>
              </a:rPr>
              <a:t> and </a:t>
            </a:r>
            <a:r>
              <a:rPr lang="en-US" altLang="en-US" sz="1800" dirty="0" smtClean="0">
                <a:solidFill>
                  <a:schemeClr val="accent1"/>
                </a:solidFill>
                <a:latin typeface="+mn-lt"/>
                <a:cs typeface="Calibri" charset="0"/>
              </a:rPr>
              <a:t>180</a:t>
            </a:r>
            <a:r>
              <a:rPr lang="en-US" altLang="en-US" sz="1800" dirty="0" smtClean="0">
                <a:solidFill>
                  <a:schemeClr val="tx1"/>
                </a:solidFill>
                <a:latin typeface="+mn-lt"/>
                <a:cs typeface="Calibri" charset="0"/>
              </a:rPr>
              <a:t> for one year option)</a:t>
            </a:r>
          </a:p>
          <a:p>
            <a:pPr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charset="0"/>
              </a:rPr>
              <a:t>Receives</a:t>
            </a:r>
            <a:r>
              <a:rPr lang="en-US" altLang="en-US" sz="1800" dirty="0" smtClean="0">
                <a:solidFill>
                  <a:srgbClr val="0070C0"/>
                </a:solidFill>
                <a:latin typeface="+mn-lt"/>
                <a:cs typeface="Calibri" charset="0"/>
              </a:rPr>
              <a:t> Certificate of Occupational Proficiency 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charset="0"/>
              </a:rPr>
              <a:t>on 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 charset="0"/>
              </a:rPr>
              <a:t>completion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9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Who do we serve – YA history</a:t>
            </a:r>
            <a:endParaRPr lang="en-US" dirty="0"/>
          </a:p>
        </p:txBody>
      </p:sp>
      <p:pic>
        <p:nvPicPr>
          <p:cNvPr id="1026" name="Picture 2" descr="C:\Users\berntja\Desktop\forgottenh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0238"/>
            <a:ext cx="6096000" cy="44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20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1"/>
          <p:cNvSpPr/>
          <p:nvPr>
            <p:custDataLst>
              <p:tags r:id="rId1"/>
            </p:custDataLst>
          </p:nvPr>
        </p:nvSpPr>
        <p:spPr>
          <a:xfrm>
            <a:off x="0" y="25908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6324600" cy="134143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Implementing Work Experience Models for Youth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2400" y="2362200"/>
            <a:ext cx="8458200" cy="3505199"/>
          </a:xfrm>
        </p:spPr>
        <p:txBody>
          <a:bodyPr/>
          <a:lstStyle/>
          <a:p>
            <a:pPr marL="914400" lvl="1" indent="0" defTabSz="457200">
              <a:spcAft>
                <a:spcPts val="1200"/>
              </a:spcAft>
              <a:buClrTx/>
              <a:buNone/>
              <a:defRPr/>
            </a:pPr>
            <a:r>
              <a: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  </a:t>
            </a:r>
          </a:p>
          <a:p>
            <a:pPr marL="914400" lvl="1" indent="0" defTabSz="457200">
              <a:spcBef>
                <a:spcPts val="1800"/>
              </a:spcBef>
              <a:spcAft>
                <a:spcPts val="0"/>
              </a:spcAft>
              <a:buClrTx/>
              <a:buNone/>
              <a:defRPr/>
            </a:pPr>
            <a:endParaRPr lang="en-US" sz="1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  <a:p>
            <a:pPr marL="914400" lvl="1" indent="0" defTabSz="457200">
              <a:spcBef>
                <a:spcPts val="1800"/>
              </a:spcBef>
              <a:spcAft>
                <a:spcPts val="0"/>
              </a:spcAft>
              <a:buClrTx/>
              <a:buNone/>
              <a:defRPr/>
            </a:pPr>
            <a:endParaRPr lang="en-US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  <a:p>
            <a:pPr marL="822960" lvl="1" indent="0" defTabSz="457200">
              <a:spcAft>
                <a:spcPts val="0"/>
              </a:spcAft>
              <a:buClrTx/>
              <a:buNone/>
              <a:defRPr/>
            </a:pPr>
            <a:endParaRPr lang="en-US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  <a:p>
            <a:pPr marL="822960" lvl="1" indent="0" defTabSz="457200">
              <a:spcAft>
                <a:spcPts val="0"/>
              </a:spcAft>
              <a:buClrTx/>
              <a:buNone/>
              <a:defRPr/>
            </a:pPr>
            <a:r>
              <a: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  <a:hlinkClick r:id="rId4"/>
              </a:rPr>
              <a:t>dol.wioa@dol.gov</a:t>
            </a:r>
            <a:r>
              <a: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 </a:t>
            </a:r>
          </a:p>
          <a:p>
            <a:pPr marL="822960" lvl="1" indent="0" defTabSz="457200">
              <a:spcAft>
                <a:spcPts val="0"/>
              </a:spcAft>
              <a:buClrTx/>
              <a:buNone/>
              <a:defRPr/>
            </a:pPr>
            <a:endParaRPr lang="en-US" sz="1800" b="1" kern="1200" dirty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  <a:p>
            <a:pPr marL="822960" lvl="1" indent="0" defTabSz="457200">
              <a:spcAft>
                <a:spcPts val="0"/>
              </a:spcAft>
              <a:buClrTx/>
              <a:buNone/>
              <a:defRPr/>
            </a:pPr>
            <a:r>
              <a:rPr lang="en-US" sz="1800" b="1" kern="1200" dirty="0" smtClean="0">
                <a:solidFill>
                  <a:schemeClr val="bg2"/>
                </a:solidFill>
                <a:latin typeface="Gill Sans Light"/>
                <a:cs typeface="Gill Sans Light"/>
                <a:hlinkClick r:id="rId5"/>
              </a:rPr>
              <a:t>www.doleta.gov</a:t>
            </a:r>
            <a:r>
              <a:rPr lang="en-US" sz="1800" b="1" kern="1200" dirty="0" smtClean="0">
                <a:solidFill>
                  <a:schemeClr val="bg2"/>
                </a:solidFill>
                <a:latin typeface="Gill Sans Light"/>
                <a:cs typeface="Gill Sans Light"/>
              </a:rPr>
              <a:t> </a:t>
            </a:r>
            <a:endParaRPr lang="en-US" sz="1800" b="1" kern="1200" dirty="0">
              <a:solidFill>
                <a:schemeClr val="bg2"/>
              </a:solidFill>
              <a:latin typeface="Gill Sans Light"/>
              <a:cs typeface="Gill Sans Light"/>
            </a:endParaRPr>
          </a:p>
          <a:p>
            <a:endParaRPr lang="en-US" sz="2800" dirty="0" smtClean="0"/>
          </a:p>
          <a:p>
            <a:pPr>
              <a:buNone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371634" y="1933547"/>
            <a:ext cx="3429000" cy="7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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2240" indent="0">
              <a:buFont typeface="Symbol" panose="05050102010706020507" pitchFamily="18" charset="2"/>
              <a:buNone/>
            </a:pPr>
            <a:r>
              <a:rPr lang="en-US" sz="2800" b="1" spc="50" dirty="0" smtClean="0">
                <a:ln w="11430"/>
                <a:gradFill>
                  <a:gsLst>
                    <a:gs pos="25000">
                      <a:srgbClr val="3371BB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15000"/>
                    </a:srgbClr>
                  </a:outerShdw>
                </a:effectLst>
              </a:rPr>
              <a:t>Evan Rosenberg</a:t>
            </a:r>
            <a:endParaRPr lang="en-US" sz="2800" b="1" spc="50" dirty="0">
              <a:ln w="11430"/>
              <a:gradFill>
                <a:gsLst>
                  <a:gs pos="25000">
                    <a:srgbClr val="3371BB"/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1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808471"/>
            <a:ext cx="465748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/>
              <a:t>U.S. Department of Labor</a:t>
            </a:r>
          </a:p>
          <a:p>
            <a:r>
              <a:rPr lang="en-US" sz="1800" dirty="0" smtClean="0"/>
              <a:t>Employment and Training Administration</a:t>
            </a:r>
          </a:p>
          <a:p>
            <a:r>
              <a:rPr lang="en-US" sz="1800" dirty="0" smtClean="0"/>
              <a:t>Division of Youth Services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3" y="1740144"/>
            <a:ext cx="804672" cy="8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7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7000"/>
            <a:ext cx="8534400" cy="1143000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altLang="en-US" sz="1800" dirty="0" smtClean="0"/>
              <a:t/>
            </a:r>
            <a:br>
              <a:rPr lang="en-US" altLang="en-US" sz="1800" dirty="0" smtClean="0"/>
            </a:br>
            <a:r>
              <a:rPr lang="en-US" alt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YA Program Today</a:t>
            </a:r>
            <a:r>
              <a:rPr lang="en-US" altLang="en-US" sz="3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sz="3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altLang="en-US" sz="3600" dirty="0" smtClean="0">
              <a:solidFill>
                <a:srgbClr val="92D05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47172" y="1447800"/>
            <a:ext cx="3176587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400" b="1" dirty="0" smtClean="0">
                <a:solidFill>
                  <a:schemeClr val="accent1"/>
                </a:solidFill>
              </a:rPr>
              <a:t>Fiscal Year 2013-14</a:t>
            </a:r>
          </a:p>
          <a:p>
            <a:pPr eaLnBrk="1" hangingPunct="1">
              <a:defRPr/>
            </a:pPr>
            <a:endParaRPr lang="en-US" altLang="en-US" sz="1600" b="1" dirty="0" smtClean="0"/>
          </a:p>
          <a:p>
            <a:pPr marL="182880" indent="-182880" eaLnBrk="1" hangingPunct="1"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r>
              <a:rPr lang="en-US" altLang="en-US" sz="1600" dirty="0" smtClean="0"/>
              <a:t>YA Enrollees: 2,555 </a:t>
            </a:r>
          </a:p>
          <a:p>
            <a:pPr marL="182880" indent="-182880" eaLnBrk="1" hangingPunct="1"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endParaRPr lang="en-US" altLang="en-US" sz="1600" b="1" dirty="0" smtClean="0"/>
          </a:p>
          <a:p>
            <a:pPr marL="182880" indent="-182880" eaLnBrk="1" hangingPunct="1"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r>
              <a:rPr lang="en-US" altLang="en-US" sz="1600" dirty="0" smtClean="0"/>
              <a:t>Active Employers: 1,775</a:t>
            </a:r>
          </a:p>
          <a:p>
            <a:pPr marL="182880" indent="-182880" eaLnBrk="1" hangingPunct="1"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endParaRPr lang="en-US" altLang="en-US" sz="1600" dirty="0" smtClean="0"/>
          </a:p>
          <a:p>
            <a:pPr marL="182880" indent="-182880" eaLnBrk="1" hangingPunct="1"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r>
              <a:rPr lang="en-US" altLang="en-US" sz="1600" dirty="0" smtClean="0"/>
              <a:t>Active Local Consortia: 32</a:t>
            </a:r>
          </a:p>
          <a:p>
            <a:pPr marL="182880" indent="-182880" eaLnBrk="1" hangingPunct="1"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endParaRPr lang="en-US" altLang="en-US" sz="1600" dirty="0" smtClean="0"/>
          </a:p>
          <a:p>
            <a:pPr marL="182880" indent="-182880" eaLnBrk="1" hangingPunct="1"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r>
              <a:rPr lang="en-US" altLang="en-US" sz="1600" dirty="0" smtClean="0"/>
              <a:t>Average Student Wage: $10.04</a:t>
            </a:r>
          </a:p>
          <a:p>
            <a:pPr marL="182880" indent="-182880" eaLnBrk="1" hangingPunct="1"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endParaRPr lang="en-US" altLang="en-US" sz="1600" dirty="0" smtClean="0"/>
          </a:p>
          <a:p>
            <a:pPr marL="182880" indent="-182880" eaLnBrk="1" hangingPunct="1"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r>
              <a:rPr lang="en-US" altLang="en-US" sz="1600" dirty="0" smtClean="0"/>
              <a:t>Completion Rate: 81%</a:t>
            </a:r>
          </a:p>
          <a:p>
            <a:pPr marL="182880" indent="-182880" eaLnBrk="1" hangingPunct="1"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endParaRPr lang="en-US" altLang="en-US" sz="1600" dirty="0" smtClean="0"/>
          </a:p>
          <a:p>
            <a:pPr marL="182880" indent="-182880" eaLnBrk="1" hangingPunct="1"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r>
              <a:rPr lang="en-US" altLang="en-US" sz="1600" dirty="0" smtClean="0"/>
              <a:t>Employment Offer Rate: 76%</a:t>
            </a:r>
          </a:p>
          <a:p>
            <a:pPr marL="182880" indent="-182880" eaLnBrk="1" hangingPunct="1"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endParaRPr lang="en-US" altLang="en-US" sz="1600" dirty="0" smtClean="0"/>
          </a:p>
          <a:p>
            <a:pPr marL="182880" indent="-182880" eaLnBrk="1" hangingPunct="1"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r>
              <a:rPr lang="en-US" altLang="en-US" sz="1600" dirty="0" smtClean="0"/>
              <a:t>Enrollee Demographics: </a:t>
            </a:r>
            <a:br>
              <a:rPr lang="en-US" altLang="en-US" sz="1600" dirty="0" smtClean="0"/>
            </a:br>
            <a:r>
              <a:rPr lang="en-US" altLang="en-US" sz="1600" dirty="0" smtClean="0"/>
              <a:t>40% female, 7% minority</a:t>
            </a:r>
          </a:p>
          <a:p>
            <a:pPr eaLnBrk="1" hangingPunct="1">
              <a:defRPr/>
            </a:pPr>
            <a:endParaRPr lang="en-US" altLang="en-US" dirty="0" smtClean="0"/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0" y="6488113"/>
            <a:ext cx="3540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Symbol" pitchFamily="18" charset="2"/>
              <a:buChar char="·"/>
              <a:defRPr sz="2400">
                <a:solidFill>
                  <a:srgbClr val="40404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Courier New" pitchFamily="49" charset="0"/>
              <a:buChar char="o"/>
              <a:defRPr sz="20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rgbClr val="7F7F7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1200"/>
              </a:spcBef>
              <a:buClr>
                <a:srgbClr val="7F7F7F"/>
              </a:buClr>
              <a:buFont typeface="Arial" charset="0"/>
              <a:buChar char="»"/>
              <a:defRPr sz="16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sz="16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sz="16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sz="16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sz="16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ea typeface="ＭＳ Ｐゴシック" pitchFamily="34" charset="-128"/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64" y="1520550"/>
            <a:ext cx="6170455" cy="447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21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berntja\Desktop\consortium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52625"/>
            <a:ext cx="35052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YA Program Implementation</a:t>
            </a:r>
            <a:endParaRPr lang="en-US" dirty="0"/>
          </a:p>
        </p:txBody>
      </p:sp>
      <p:sp>
        <p:nvSpPr>
          <p:cNvPr id="11267" name="Text Box 9"/>
          <p:cNvSpPr txBox="1">
            <a:spLocks noChangeArrowheads="1"/>
          </p:cNvSpPr>
          <p:nvPr/>
        </p:nvSpPr>
        <p:spPr bwMode="auto">
          <a:xfrm>
            <a:off x="457200" y="1676400"/>
            <a:ext cx="51816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+mn-lt"/>
                <a:ea typeface="ＭＳ Ｐゴシック" pitchFamily="34" charset="-128"/>
              </a:rPr>
              <a:t>YA Regional Consortiums</a:t>
            </a:r>
            <a:endParaRPr lang="en-US" altLang="en-US" sz="2400" b="1" dirty="0">
              <a:latin typeface="+mn-lt"/>
              <a:ea typeface="ＭＳ Ｐゴシック" pitchFamily="34" charset="-128"/>
            </a:endParaRPr>
          </a:p>
          <a:p>
            <a:pPr marL="342900" lvl="1" indent="-342900" eaLnBrk="1" hangingPunct="1">
              <a:spcBef>
                <a:spcPct val="50000"/>
              </a:spcBef>
              <a:buClr>
                <a:schemeClr val="accent1"/>
              </a:buClr>
              <a:buFont typeface="Symbol" panose="05050102010706020507" pitchFamily="18" charset="2"/>
              <a:buChar char="·"/>
            </a:pP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WI </a:t>
            </a:r>
            <a:r>
              <a:rPr lang="en-US" altLang="en-US" sz="2000" dirty="0">
                <a:latin typeface="+mn-lt"/>
                <a:ea typeface="ＭＳ Ｐゴシック" pitchFamily="34" charset="-128"/>
              </a:rPr>
              <a:t>is divided into 33 YA consortiums </a:t>
            </a:r>
          </a:p>
          <a:p>
            <a:pPr marL="342900" lvl="1" indent="-342900" eaLnBrk="1" hangingPunct="1">
              <a:spcBef>
                <a:spcPct val="50000"/>
              </a:spcBef>
              <a:buClr>
                <a:schemeClr val="accent1"/>
              </a:buClr>
              <a:buFont typeface="Symbol" panose="05050102010706020507" pitchFamily="18" charset="2"/>
              <a:buChar char="·"/>
            </a:pP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Each </a:t>
            </a:r>
            <a:r>
              <a:rPr lang="en-US" altLang="en-US" sz="2000" dirty="0">
                <a:latin typeface="+mn-lt"/>
                <a:ea typeface="ＭＳ Ｐゴシック" pitchFamily="34" charset="-128"/>
              </a:rPr>
              <a:t>consortium has a </a:t>
            </a: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designated </a:t>
            </a:r>
            <a:r>
              <a:rPr lang="en-US" altLang="en-US" sz="2000" dirty="0">
                <a:latin typeface="+mn-lt"/>
                <a:ea typeface="ＭＳ Ｐゴシック" pitchFamily="34" charset="-128"/>
              </a:rPr>
              <a:t>YA Regional Coordinator and a Steering Committee</a:t>
            </a:r>
          </a:p>
          <a:p>
            <a:pPr eaLnBrk="1" hangingPunct="1">
              <a:spcBef>
                <a:spcPts val="24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+mn-lt"/>
                <a:ea typeface="ＭＳ Ｐゴシック" pitchFamily="34" charset="-128"/>
              </a:rPr>
              <a:t>Participating  School Districts</a:t>
            </a:r>
            <a:endParaRPr lang="en-US" altLang="en-US" sz="2400" b="1" dirty="0">
              <a:latin typeface="+mn-lt"/>
              <a:ea typeface="ＭＳ Ｐゴシック" pitchFamily="34" charset="-128"/>
            </a:endParaRPr>
          </a:p>
          <a:p>
            <a:pPr marL="342900" lvl="1" indent="-342900" eaLnBrk="1" hangingPunct="1">
              <a:spcBef>
                <a:spcPct val="50000"/>
              </a:spcBef>
              <a:buClr>
                <a:schemeClr val="accent1"/>
              </a:buClr>
              <a:buFont typeface="Symbol" panose="05050102010706020507" pitchFamily="18" charset="2"/>
              <a:buChar char="·"/>
            </a:pP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On </a:t>
            </a:r>
            <a:r>
              <a:rPr lang="en-US" altLang="en-US" sz="2000" dirty="0">
                <a:latin typeface="+mn-lt"/>
                <a:ea typeface="ＭＳ Ｐゴシック" pitchFamily="34" charset="-128"/>
              </a:rPr>
              <a:t>site teacher/staff coordinator</a:t>
            </a:r>
          </a:p>
          <a:p>
            <a:pPr marL="342900" lvl="1" indent="-342900" eaLnBrk="1" hangingPunct="1">
              <a:spcBef>
                <a:spcPct val="50000"/>
              </a:spcBef>
              <a:buClr>
                <a:schemeClr val="accent1"/>
              </a:buClr>
              <a:buFont typeface="Symbol" panose="05050102010706020507" pitchFamily="18" charset="2"/>
              <a:buChar char="·"/>
            </a:pPr>
            <a:r>
              <a:rPr lang="en-US" altLang="en-US" sz="2000" dirty="0" smtClean="0">
                <a:latin typeface="+mn-lt"/>
                <a:ea typeface="ＭＳ Ｐゴシック" pitchFamily="34" charset="-128"/>
              </a:rPr>
              <a:t>Nearly </a:t>
            </a:r>
            <a:r>
              <a:rPr lang="en-US" altLang="en-US" sz="2000" dirty="0">
                <a:latin typeface="+mn-lt"/>
                <a:ea typeface="ＭＳ Ｐゴシック" pitchFamily="34" charset="-128"/>
              </a:rPr>
              <a:t>300 school districts and over 200 high schools in WI</a:t>
            </a:r>
          </a:p>
        </p:txBody>
      </p:sp>
    </p:spTree>
    <p:extLst>
      <p:ext uri="{BB962C8B-B14F-4D97-AF65-F5344CB8AC3E}">
        <p14:creationId xmlns:p14="http://schemas.microsoft.com/office/powerpoint/2010/main" val="17804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 Program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eaLnBrk="1" hangingPunct="1">
              <a:spcBef>
                <a:spcPts val="3000"/>
              </a:spcBef>
              <a:buNone/>
            </a:pPr>
            <a:r>
              <a:rPr lang="en-US" altLang="en-US" sz="3200" b="1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</a:rPr>
              <a:t>Local model:</a:t>
            </a:r>
          </a:p>
          <a:p>
            <a:pPr marL="182880" indent="-182880">
              <a:spcBef>
                <a:spcPct val="50000"/>
              </a:spcBef>
            </a:pPr>
            <a:r>
              <a:rPr lang="en-US" altLang="en-US" sz="180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Responsive to local economy</a:t>
            </a:r>
          </a:p>
          <a:p>
            <a:pPr marL="182880" indent="-182880">
              <a:spcBef>
                <a:spcPct val="50000"/>
              </a:spcBef>
            </a:pPr>
            <a:r>
              <a:rPr lang="en-US" altLang="en-US" sz="180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Selects appropriate education</a:t>
            </a:r>
          </a:p>
          <a:p>
            <a:pPr marL="182880" indent="-182880">
              <a:spcBef>
                <a:spcPct val="50000"/>
              </a:spcBef>
            </a:pPr>
            <a:r>
              <a:rPr lang="en-US" altLang="en-US" sz="1800" dirty="0" smtClean="0">
                <a:solidFill>
                  <a:prstClr val="black"/>
                </a:solidFill>
                <a:latin typeface="+mn-lt"/>
                <a:ea typeface="ＭＳ Ｐゴシック" pitchFamily="34" charset="-128"/>
              </a:rPr>
              <a:t>Reduces administrative costs</a:t>
            </a:r>
          </a:p>
        </p:txBody>
      </p:sp>
      <p:sp>
        <p:nvSpPr>
          <p:cNvPr id="8" name="Rectangle 7"/>
          <p:cNvSpPr/>
          <p:nvPr/>
        </p:nvSpPr>
        <p:spPr>
          <a:xfrm>
            <a:off x="5376571" y="1720672"/>
            <a:ext cx="3039059" cy="40262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2"/>
          <p:cNvSpPr txBox="1">
            <a:spLocks/>
          </p:cNvSpPr>
          <p:nvPr/>
        </p:nvSpPr>
        <p:spPr>
          <a:xfrm>
            <a:off x="5901030" y="3962400"/>
            <a:ext cx="2514600" cy="1497643"/>
          </a:xfrm>
          <a:prstGeom prst="rect">
            <a:avLst/>
          </a:prstGeom>
          <a:noFill/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000" b="1" i="1" dirty="0" smtClean="0">
                <a:solidFill>
                  <a:schemeClr val="accent1"/>
                </a:solidFill>
              </a:rPr>
              <a:t>How does the state best support local efforts to serve youth?</a:t>
            </a:r>
            <a:endParaRPr lang="en-US" sz="2000" b="1" i="1" dirty="0">
              <a:solidFill>
                <a:schemeClr val="accent1"/>
              </a:solidFill>
            </a:endParaRPr>
          </a:p>
        </p:txBody>
      </p:sp>
      <p:sp>
        <p:nvSpPr>
          <p:cNvPr id="10" name="Text Placeholder 12"/>
          <p:cNvSpPr txBox="1">
            <a:spLocks/>
          </p:cNvSpPr>
          <p:nvPr/>
        </p:nvSpPr>
        <p:spPr>
          <a:xfrm>
            <a:off x="5562600" y="2183285"/>
            <a:ext cx="2538985" cy="1295400"/>
          </a:xfrm>
          <a:prstGeom prst="wedgeRoundRectCallout">
            <a:avLst>
              <a:gd name="adj1" fmla="val -7438"/>
              <a:gd name="adj2" fmla="val 84981"/>
              <a:gd name="adj3" fmla="val 16667"/>
            </a:avLst>
          </a:prstGeom>
          <a:solidFill>
            <a:srgbClr val="4172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tIns="0" rIns="91440" bIns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3200" spc="1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Invitation</a:t>
            </a:r>
          </a:p>
          <a:p>
            <a:pPr algn="ctr">
              <a:lnSpc>
                <a:spcPct val="90000"/>
              </a:lnSpc>
            </a:pPr>
            <a:r>
              <a:rPr lang="en-US" sz="4000" spc="1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to Chat</a:t>
            </a:r>
          </a:p>
        </p:txBody>
      </p:sp>
    </p:spTree>
    <p:extLst>
      <p:ext uri="{BB962C8B-B14F-4D97-AF65-F5344CB8AC3E}">
        <p14:creationId xmlns:p14="http://schemas.microsoft.com/office/powerpoint/2010/main" val="161132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Skill Competencies</a:t>
            </a:r>
            <a:endParaRPr lang="en-US" sz="4000" dirty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04800" y="1600200"/>
            <a:ext cx="4953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Symbol" pitchFamily="18" charset="2"/>
              <a:buChar char="·"/>
              <a:defRPr sz="2400">
                <a:solidFill>
                  <a:srgbClr val="40404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Courier New" pitchFamily="49" charset="0"/>
              <a:buChar char="o"/>
              <a:defRPr sz="20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rgbClr val="7F7F7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1200"/>
              </a:spcBef>
              <a:buClr>
                <a:srgbClr val="7F7F7F"/>
              </a:buClr>
              <a:buFont typeface="Arial" charset="0"/>
              <a:buChar char="»"/>
              <a:defRPr sz="16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sz="16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sz="16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sz="16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sz="16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en-US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34" charset="-128"/>
              </a:rPr>
              <a:t>Developed by industry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en-US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34" charset="-128"/>
              </a:rPr>
              <a:t>Standardized statewide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en-US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34" charset="-128"/>
              </a:rPr>
              <a:t>Simultaneous work and learning</a:t>
            </a:r>
          </a:p>
          <a:p>
            <a:pPr marL="1085850" lvl="1" indent="-342900" eaLnBrk="1" hangingPunct="1">
              <a:lnSpc>
                <a:spcPct val="10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34" charset="-128"/>
              </a:rPr>
              <a:t>Learning objectives represent student knowledge</a:t>
            </a:r>
          </a:p>
          <a:p>
            <a:pPr marL="1085850" lvl="1" indent="-342900" eaLnBrk="1" hangingPunct="1">
              <a:lnSpc>
                <a:spcPct val="10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34" charset="-128"/>
              </a:rPr>
              <a:t>Worksite competencies represent student skills and abilities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en-US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34" charset="-128"/>
              </a:rPr>
              <a:t>Flexible instruction delivery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809145"/>
            <a:ext cx="2941320" cy="3921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257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2021840"/>
            <a:ext cx="4447968" cy="3518882"/>
          </a:xfrm>
          <a:prstGeom prst="rect">
            <a:avLst/>
          </a:prstGeom>
          <a:solidFill>
            <a:srgbClr val="FFFFFF">
              <a:shade val="85000"/>
            </a:srgbClr>
          </a:solidFill>
          <a:ln w="2317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Structured Work Experience</a:t>
            </a:r>
            <a:endParaRPr lang="en-US" dirty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81000" y="1676400"/>
            <a:ext cx="35052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Symbol" pitchFamily="18" charset="2"/>
              <a:buChar char="·"/>
              <a:defRPr sz="2400">
                <a:solidFill>
                  <a:srgbClr val="40404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Courier New" pitchFamily="49" charset="0"/>
              <a:buChar char="o"/>
              <a:defRPr sz="2000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rgbClr val="7F7F7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1200"/>
              </a:spcBef>
              <a:buClr>
                <a:srgbClr val="7F7F7F"/>
              </a:buClr>
              <a:buFont typeface="Arial" charset="0"/>
              <a:buChar char="»"/>
              <a:defRPr sz="16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sz="16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sz="16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sz="16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sz="16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ts val="3600"/>
              </a:spcBef>
            </a:pP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34" charset="-128"/>
              </a:rPr>
              <a:t>Paid on-the-job work experience </a:t>
            </a:r>
          </a:p>
          <a:p>
            <a:pPr marL="342900" indent="-342900" eaLnBrk="1" hangingPunct="1">
              <a:lnSpc>
                <a:spcPct val="100000"/>
              </a:lnSpc>
              <a:spcBef>
                <a:spcPts val="3600"/>
              </a:spcBef>
            </a:pP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34" charset="-128"/>
              </a:rPr>
              <a:t>Exposure 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34" charset="-128"/>
              </a:rPr>
              <a:t>to multiple aspects of 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34" charset="-128"/>
              </a:rPr>
              <a:t>industry</a:t>
            </a:r>
          </a:p>
          <a:p>
            <a:pPr marL="342900" indent="-342900" eaLnBrk="1" hangingPunct="1">
              <a:lnSpc>
                <a:spcPct val="100000"/>
              </a:lnSpc>
              <a:spcBef>
                <a:spcPts val="3600"/>
              </a:spcBef>
            </a:pP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34" charset="-128"/>
              </a:rPr>
              <a:t>Skilled mentors</a:t>
            </a:r>
            <a:endParaRPr lang="en-US" altLang="en-US" sz="2800" b="1" dirty="0">
              <a:solidFill>
                <a:schemeClr val="accent1">
                  <a:lumMod val="75000"/>
                </a:schemeClr>
              </a:solidFill>
              <a:latin typeface="+mn-lt"/>
              <a:ea typeface="ＭＳ Ｐゴシック" pitchFamily="34" charset="-128"/>
            </a:endParaRPr>
          </a:p>
        </p:txBody>
      </p:sp>
      <p:pic>
        <p:nvPicPr>
          <p:cNvPr id="5" name="Picture 5" descr="C:\Users\berntja\Desktop\AnthonyTha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9600" y="2133600"/>
            <a:ext cx="4222324" cy="327660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4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52400" y="1676400"/>
            <a:ext cx="8305800" cy="40626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74320" indent="-274320" eaLnBrk="1" hangingPunct="1">
              <a:spcBef>
                <a:spcPts val="360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Continue to grow</a:t>
            </a:r>
            <a:b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enrollments</a:t>
            </a:r>
            <a:endParaRPr lang="en-US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274320" indent="-274320" eaLnBrk="1" hangingPunct="1">
              <a:spcBef>
                <a:spcPts val="360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Deliver </a:t>
            </a:r>
            <a:r>
              <a:rPr lang="en-US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articulated </a:t>
            </a:r>
            <a: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credit</a:t>
            </a:r>
            <a:b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and </a:t>
            </a:r>
            <a:r>
              <a:rPr lang="en-US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industry </a:t>
            </a:r>
            <a: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credentials</a:t>
            </a:r>
            <a:b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to students</a:t>
            </a:r>
          </a:p>
          <a:p>
            <a:pPr marL="274320" indent="-274320" eaLnBrk="1" hangingPunct="1">
              <a:spcBef>
                <a:spcPts val="360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Build relationships with Registered Apprenticeship</a:t>
            </a:r>
          </a:p>
          <a:p>
            <a:pPr marL="274320" indent="-274320" eaLnBrk="1" hangingPunct="1">
              <a:spcBef>
                <a:spcPts val="360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/>
            </a:pPr>
            <a: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Dual enrollment of WIOA Youth</a:t>
            </a:r>
            <a:endParaRPr lang="en-US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Future Goals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1676400"/>
            <a:ext cx="4565904" cy="273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5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864"/>
            <a:ext cx="9144000" cy="4535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Implementing Work Experience Models for Youth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4419600"/>
            <a:ext cx="6019800" cy="838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42240" indent="0" algn="ctr">
              <a:buNone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Jamie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86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Implementing Work Experience Models for Youth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2240" indent="0">
              <a:buNone/>
            </a:pPr>
            <a:endParaRPr lang="en-US" dirty="0" smtClean="0"/>
          </a:p>
          <a:p>
            <a:pPr marL="142240" indent="0">
              <a:buNone/>
            </a:pPr>
            <a:endParaRPr lang="en-US" dirty="0"/>
          </a:p>
          <a:p>
            <a:pPr marL="142240" indent="0">
              <a:buNone/>
            </a:pPr>
            <a:endParaRPr lang="en-US" dirty="0" smtClean="0"/>
          </a:p>
          <a:p>
            <a:pPr marL="142240" indent="0">
              <a:buNone/>
            </a:pPr>
            <a:endParaRPr lang="en-US" dirty="0"/>
          </a:p>
          <a:p>
            <a:pPr marL="142240" indent="0">
              <a:buNone/>
            </a:pPr>
            <a:endParaRPr lang="en-US" dirty="0" smtClean="0"/>
          </a:p>
          <a:p>
            <a:pPr marL="14224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733800" y="38862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63592" y="40386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578"/>
            <a:ext cx="9144000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4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Additional Information on Today’s Presentations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72000"/>
          </a:xfrm>
        </p:spPr>
        <p:txBody>
          <a:bodyPr lIns="0" tIns="0" rIns="0" bIns="0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Information on Linked Learning: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i="1" dirty="0">
                <a:hlinkClick r:id="rId2"/>
              </a:rPr>
              <a:t>http://linkedlearning.org</a:t>
            </a:r>
            <a:r>
              <a:rPr lang="en-US" sz="1600" i="1" dirty="0" smtClean="0">
                <a:hlinkClick r:id="rId2"/>
              </a:rPr>
              <a:t>/</a:t>
            </a:r>
            <a:r>
              <a:rPr lang="en-US" sz="1600" i="1" dirty="0" smtClean="0"/>
              <a:t>  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/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Information on the Linked Learning Program</a:t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at Los Angeles Unified School District: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i="1" u="sng" dirty="0">
                <a:hlinkClick r:id="rId3"/>
              </a:rPr>
              <a:t>http://linkedlearning.lausd.net/</a:t>
            </a:r>
            <a:r>
              <a:rPr lang="en-US" sz="1600" i="1" u="sng" dirty="0"/>
              <a:t> </a:t>
            </a:r>
          </a:p>
          <a:p>
            <a:pPr marL="0" indent="0" algn="ctr">
              <a:lnSpc>
                <a:spcPct val="90000"/>
              </a:lnSpc>
            </a:pPr>
            <a:endParaRPr lang="en-US" sz="2000" i="1" u="sng" dirty="0" smtClean="0"/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Information on the LAUSD Linked Learning Vendor Program: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i="1" u="sng" dirty="0">
                <a:hlinkClick r:id="rId4"/>
              </a:rPr>
              <a:t>http://achieve.lausd.net/Page/576</a:t>
            </a:r>
            <a:endParaRPr lang="en-US" sz="1600" dirty="0"/>
          </a:p>
          <a:p>
            <a:pPr marL="0" indent="0" algn="ctr">
              <a:lnSpc>
                <a:spcPct val="90000"/>
              </a:lnSpc>
              <a:buNone/>
            </a:pPr>
            <a:endParaRPr lang="en-US" sz="1900" dirty="0" smtClean="0"/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Information on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Wisconsin’s Youth Apprenticeship Program:</a:t>
            </a:r>
          </a:p>
          <a:p>
            <a:pPr marL="0" lvl="1" indent="0" algn="ctr">
              <a:lnSpc>
                <a:spcPct val="90000"/>
              </a:lnSpc>
              <a:buClr>
                <a:schemeClr val="accent1"/>
              </a:buClr>
              <a:buNone/>
            </a:pPr>
            <a:r>
              <a:rPr lang="en-US" sz="1600" i="1" u="sng" dirty="0">
                <a:hlinkClick r:id="rId5"/>
              </a:rPr>
              <a:t>https://dwd.wisconsin.gov/youthapprenticeship/</a:t>
            </a:r>
            <a:endParaRPr lang="en-US" sz="1600" i="1" u="sng" dirty="0"/>
          </a:p>
          <a:p>
            <a:pPr marL="0" indent="0" algn="ctr">
              <a:lnSpc>
                <a:spcPct val="90000"/>
              </a:lnSpc>
              <a:buNone/>
            </a:pPr>
            <a:endParaRPr lang="en-US" sz="16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0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6400800" cy="1341437"/>
          </a:xfrm>
        </p:spPr>
        <p:txBody>
          <a:bodyPr>
            <a:normAutofit fontScale="90000"/>
          </a:bodyPr>
          <a:lstStyle/>
          <a:p>
            <a:r>
              <a:rPr lang="en-US" dirty="0"/>
              <a:t>Implementing Work Experience Models for </a:t>
            </a:r>
            <a:r>
              <a:rPr lang="en-US" dirty="0" smtClean="0"/>
              <a:t>Youth – TA 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" y="1524001"/>
            <a:ext cx="8991600" cy="419099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Grads of Life: Engaging Employers to Ensure Work Experience Opportunities for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Youth</a:t>
            </a:r>
          </a:p>
          <a:p>
            <a:pPr lvl="1"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www.workforce3one.org/view/5001434450436043338/info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84200" lvl="1" indent="0">
              <a:spcAft>
                <a:spcPts val="0"/>
              </a:spcAft>
              <a:buNone/>
            </a:pP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Youth at Work: Making the Most of Work-Based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Learning</a:t>
            </a:r>
          </a:p>
          <a:p>
            <a:pPr lvl="1"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http://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www.schoolandmain.org/storage/smi-materials/youth%20at%20work%201203.pdf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84200" lvl="1" indent="0">
              <a:spcAft>
                <a:spcPts val="0"/>
              </a:spcAft>
              <a:buNone/>
            </a:pP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Engaging Youth in Work Experiences: An Innovative Strategies Practice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Brief</a:t>
            </a:r>
          </a:p>
          <a:p>
            <a:pPr lvl="1"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http://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www.ncwd-youth.info/innovative-strategies/practice-briefs/engaging-youth-in-work-experiences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84200" lvl="1" indent="0">
              <a:spcAft>
                <a:spcPts val="0"/>
              </a:spcAft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Toolkit for Employers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Connecting Youth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Business</a:t>
            </a:r>
          </a:p>
          <a:p>
            <a:pPr lvl="1">
              <a:spcAft>
                <a:spcPts val="0"/>
              </a:spcAft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http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://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www.nyec.org/content/documents/Connecting%20Youth%20and%20Business%20Toolkit.pdf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84200" lvl="1" indent="0">
              <a:spcAft>
                <a:spcPts val="0"/>
              </a:spcAft>
              <a:buNone/>
            </a:pP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84200" lvl="1" indent="0">
              <a:spcAft>
                <a:spcPts val="0"/>
              </a:spcAft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50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94619"/>
            <a:ext cx="6790944" cy="3791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6629400" cy="1341437"/>
          </a:xfrm>
        </p:spPr>
        <p:txBody>
          <a:bodyPr>
            <a:normAutofit/>
          </a:bodyPr>
          <a:lstStyle/>
          <a:p>
            <a:r>
              <a:rPr lang="en-US" dirty="0" smtClean="0"/>
              <a:t>Youth Unemployment Challenge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24000"/>
            <a:ext cx="8458200" cy="1524001"/>
          </a:xfrm>
        </p:spPr>
        <p:txBody>
          <a:bodyPr/>
          <a:lstStyle/>
          <a:p>
            <a:pPr marL="142240" indent="0" algn="ctr">
              <a:spcAft>
                <a:spcPts val="1200"/>
              </a:spcAft>
              <a:buNone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Youth Summer Labor Force Participation Rates Dropped Sharply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 Last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40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4224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09005" y="2576297"/>
            <a:ext cx="1905000" cy="242835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82880" tIns="91440" rIns="182880" bIns="9144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 force participation rates of 16- to 24-year-olds in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July,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sex,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seasonally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adjusted,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1974–2014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50401"/>
            <a:ext cx="2597455" cy="19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31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6400800" cy="1341437"/>
          </a:xfrm>
        </p:spPr>
        <p:txBody>
          <a:bodyPr>
            <a:normAutofit fontScale="90000"/>
          </a:bodyPr>
          <a:lstStyle/>
          <a:p>
            <a:r>
              <a:rPr lang="en-US" dirty="0"/>
              <a:t>Implementing Work Experience Models for </a:t>
            </a:r>
            <a:r>
              <a:rPr lang="en-US" dirty="0" smtClean="0"/>
              <a:t>Youth – TA 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9144000" cy="426719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WorkReady Program Models: How-to Guides - Occupational Skills</a:t>
            </a:r>
          </a:p>
          <a:p>
            <a:pPr lvl="1"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http://www.pynguides.org/os/benefits.php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0"/>
              </a:spcAft>
            </a:pPr>
            <a:endParaRPr lang="en-US" sz="1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Quick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Start Toolkit: Building Registered Apprenticeship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Programs</a:t>
            </a:r>
          </a:p>
          <a:p>
            <a:pPr lvl="1">
              <a:spcAft>
                <a:spcPts val="0"/>
              </a:spcAft>
            </a:pPr>
            <a:r>
              <a:rPr lang="en-US" sz="1600" dirty="0" smtClean="0">
                <a:hlinkClick r:id="rId4"/>
              </a:rPr>
              <a:t>https</a:t>
            </a:r>
            <a:r>
              <a:rPr lang="en-US" sz="1600" dirty="0">
                <a:hlinkClick r:id="rId4"/>
              </a:rPr>
              <a:t>://</a:t>
            </a:r>
            <a:r>
              <a:rPr lang="en-US" sz="1600" dirty="0" smtClean="0">
                <a:hlinkClick r:id="rId4"/>
              </a:rPr>
              <a:t>www.workforce3one.org/view/4101434651325684123/info</a:t>
            </a:r>
            <a:endParaRPr lang="en-US" sz="1600" dirty="0" smtClean="0"/>
          </a:p>
          <a:p>
            <a:pPr marL="584200" lvl="1" indent="0">
              <a:spcAft>
                <a:spcPts val="0"/>
              </a:spcAft>
              <a:buNone/>
            </a:pP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Registered Apprenticeship Community of Practice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1600" dirty="0" smtClean="0">
                <a:hlinkClick r:id="rId5"/>
              </a:rPr>
              <a:t>https</a:t>
            </a:r>
            <a:r>
              <a:rPr lang="en-US" sz="1600" dirty="0">
                <a:hlinkClick r:id="rId5"/>
              </a:rPr>
              <a:t>://</a:t>
            </a:r>
            <a:r>
              <a:rPr lang="en-US" sz="1600" dirty="0" smtClean="0">
                <a:hlinkClick r:id="rId5"/>
              </a:rPr>
              <a:t>21stcenturyapprenticeship.workforce3one.org/page/home</a:t>
            </a:r>
            <a:endParaRPr lang="en-US" sz="1600" dirty="0" smtClean="0"/>
          </a:p>
          <a:p>
            <a:pPr marL="584200" lvl="1" indent="0">
              <a:spcAft>
                <a:spcPts val="0"/>
              </a:spcAft>
              <a:buNone/>
            </a:pP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OJT Toolkit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1600" dirty="0" smtClean="0">
                <a:hlinkClick r:id="rId6"/>
              </a:rPr>
              <a:t>https</a:t>
            </a:r>
            <a:r>
              <a:rPr lang="en-US" sz="1600" dirty="0">
                <a:hlinkClick r:id="rId6"/>
              </a:rPr>
              <a:t>://</a:t>
            </a:r>
            <a:r>
              <a:rPr lang="en-US" sz="1600" dirty="0" smtClean="0">
                <a:hlinkClick r:id="rId6"/>
              </a:rPr>
              <a:t>ojttoolkit.workforce3one.org/index.aspx</a:t>
            </a: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7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6553200" cy="13414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Implementing Work Experience Models for Youth – Federal Guidance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600200"/>
            <a:ext cx="8991600" cy="426719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Department of Labor WIOA Resource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Page</a:t>
            </a:r>
          </a:p>
          <a:p>
            <a:pPr lvl="1">
              <a:spcAft>
                <a:spcPts val="0"/>
              </a:spcAft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://www.doleta.gov/WIOA/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Department of Education WIOA Resource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Page</a:t>
            </a:r>
          </a:p>
          <a:p>
            <a:pPr lvl="1">
              <a:spcAft>
                <a:spcPts val="0"/>
              </a:spcAft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http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://www2.ed.gov/about/offices/list/ovae/pi/AdultEd/wioa-reauthorization.html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TEGL 5-14:  WIA Youth Program Guidance for PY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2014</a:t>
            </a:r>
          </a:p>
          <a:p>
            <a:pPr lvl="1"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http://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wdr.doleta.gov/directives/attach/TEGL/TEGL_05-14.pdf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84200" lvl="1" indent="0">
              <a:spcAft>
                <a:spcPts val="0"/>
              </a:spcAft>
              <a:buNone/>
            </a:pP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WIOA Youth Programs Fact Sheet</a:t>
            </a:r>
          </a:p>
          <a:p>
            <a:pPr lvl="1"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http://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www.doleta.gov/wioa/pdf/WIOA_YouthProgram_FactSheet.pdf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Aft>
                <a:spcPts val="0"/>
              </a:spcAft>
            </a:pP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Federal Student Financial Aid for Apprentices Webinar</a:t>
            </a:r>
          </a:p>
          <a:p>
            <a:pPr lvl="1">
              <a:spcAft>
                <a:spcPts val="0"/>
              </a:spcAft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https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://www.workforce3one.org/command/view.aspx?look=5001503655421369544&amp;mode=info&amp;pparams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=</a:t>
            </a:r>
          </a:p>
          <a:p>
            <a:pPr marL="584200" lvl="1" indent="0">
              <a:spcAft>
                <a:spcPts val="0"/>
              </a:spcAft>
              <a:buNone/>
            </a:pP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Else?! What Else?!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9" y="3124201"/>
            <a:ext cx="8762999" cy="3276599"/>
          </a:xfrm>
        </p:spPr>
        <p:txBody>
          <a:bodyPr/>
          <a:lstStyle/>
          <a:p>
            <a:pPr marL="582930" indent="-342900">
              <a:spcBef>
                <a:spcPts val="2400"/>
              </a:spcBef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Credentialing/Outcomes -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April 29</a:t>
            </a:r>
          </a:p>
          <a:p>
            <a:pPr marL="982980" lvl="1" indent="-342900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https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://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www.workforce3one.org/view/5001501353923046151/info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0" y="1676401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006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mbol" panose="05050102010706020507" pitchFamily="18" charset="2"/>
              <a:buChar char="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58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16839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79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3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2240" indent="0" algn="ctr">
              <a:buFont typeface="Symbol" panose="05050102010706020507" pitchFamily="18" charset="2"/>
              <a:buNone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rgbClr val="0070C0">
                        <a:lumMod val="95000"/>
                        <a:lumOff val="5000"/>
                      </a:srgbClr>
                    </a:gs>
                    <a:gs pos="99000">
                      <a:schemeClr val="accent1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63500" dist="25400" dir="5400000" algn="tl" rotWithShape="0">
                    <a:srgbClr val="000000">
                      <a:alpha val="32000"/>
                    </a:srgbClr>
                  </a:outerShdw>
                </a:effectLst>
              </a:rPr>
              <a:t>Next Webinar in the Series</a:t>
            </a:r>
          </a:p>
        </p:txBody>
      </p:sp>
      <p:sp>
        <p:nvSpPr>
          <p:cNvPr id="6" name="Shape 21"/>
          <p:cNvSpPr/>
          <p:nvPr>
            <p:custDataLst>
              <p:tags r:id="rId1"/>
            </p:custDataLst>
          </p:nvPr>
        </p:nvSpPr>
        <p:spPr>
          <a:xfrm>
            <a:off x="0" y="25908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84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Work Experience Models for Youth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053"/>
            <a:ext cx="9144000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9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6553200" cy="1341437"/>
          </a:xfrm>
        </p:spPr>
        <p:txBody>
          <a:bodyPr>
            <a:normAutofit/>
          </a:bodyPr>
          <a:lstStyle/>
          <a:p>
            <a:r>
              <a:rPr lang="en-US" dirty="0" smtClean="0"/>
              <a:t>Youth Unemployment Challenge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9144000" cy="426719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Long Term Consequences from lack of work experience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Lower productivity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L</a:t>
            </a:r>
            <a:r>
              <a:rPr lang="en-US" sz="2000" dirty="0" smtClean="0"/>
              <a:t>ower wages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L</a:t>
            </a:r>
            <a:r>
              <a:rPr lang="en-US" sz="2000" dirty="0" smtClean="0"/>
              <a:t>ower </a:t>
            </a:r>
            <a:r>
              <a:rPr lang="en-US" sz="2000" dirty="0"/>
              <a:t>employment rates later on in a young person’s </a:t>
            </a:r>
            <a:r>
              <a:rPr lang="en-US" sz="2000" dirty="0" smtClean="0"/>
              <a:t>career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Lower expectations for what one can accomplish among jobless young people</a:t>
            </a:r>
          </a:p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Public Losses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Estimated loss to </a:t>
            </a:r>
            <a:r>
              <a:rPr lang="en-US" sz="2000" dirty="0"/>
              <a:t>federal and state </a:t>
            </a:r>
            <a:r>
              <a:rPr lang="en-US" sz="2000" dirty="0" smtClean="0"/>
              <a:t>governments </a:t>
            </a:r>
            <a:r>
              <a:rPr lang="en-US" sz="2000" dirty="0"/>
              <a:t>almost $8.9 </a:t>
            </a:r>
            <a:r>
              <a:rPr lang="en-US" sz="2000" dirty="0" smtClean="0"/>
              <a:t>billion annually (lost </a:t>
            </a:r>
            <a:r>
              <a:rPr lang="en-US" sz="2000" dirty="0"/>
              <a:t>wages and higher public </a:t>
            </a:r>
            <a:r>
              <a:rPr lang="en-US" sz="2000" dirty="0" smtClean="0"/>
              <a:t>benefits)</a:t>
            </a:r>
            <a:br>
              <a:rPr lang="en-US" sz="2000" dirty="0" smtClean="0"/>
            </a:b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(Source: Young Invincibles)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dirty="0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dirty="0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9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553200" cy="13414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/>
              <a:t>Evidence Base for Work Experience </a:t>
            </a:r>
            <a:r>
              <a:rPr lang="en-US" sz="2900" dirty="0" smtClean="0"/>
              <a:t/>
            </a:r>
            <a:br>
              <a:rPr lang="en-US" sz="2900" dirty="0" smtClean="0"/>
            </a:br>
            <a:r>
              <a:rPr lang="en-US" sz="2900" dirty="0" smtClean="0"/>
              <a:t>– </a:t>
            </a:r>
            <a:r>
              <a:rPr lang="en-US" sz="2900" dirty="0"/>
              <a:t>What the Research Shows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114800"/>
          </a:xfrm>
        </p:spPr>
        <p:txBody>
          <a:bodyPr>
            <a:noAutofit/>
          </a:bodyPr>
          <a:lstStyle/>
          <a:p>
            <a:pPr marL="347472" lvl="1" indent="-347472">
              <a:spcAft>
                <a:spcPts val="1200"/>
              </a:spcAft>
              <a:buClr>
                <a:schemeClr val="accent1"/>
              </a:buClr>
              <a:buFont typeface="Symbol" panose="05050102010706020507" pitchFamily="18" charset="2"/>
              <a:buChar char="·"/>
            </a:pPr>
            <a:r>
              <a:rPr lang="en-US" sz="1800" dirty="0">
                <a:solidFill>
                  <a:schemeClr val="tx1"/>
                </a:solidFill>
              </a:rPr>
              <a:t>Paid work experience may improve educational and </a:t>
            </a:r>
            <a:r>
              <a:rPr lang="en-US" sz="1800" dirty="0" smtClean="0">
                <a:solidFill>
                  <a:schemeClr val="tx1"/>
                </a:solidFill>
              </a:rPr>
              <a:t>employment </a:t>
            </a:r>
            <a:r>
              <a:rPr lang="en-US" sz="1800" dirty="0">
                <a:solidFill>
                  <a:schemeClr val="tx1"/>
                </a:solidFill>
              </a:rPr>
              <a:t>outcomes for disconnected youth, including </a:t>
            </a:r>
            <a:r>
              <a:rPr lang="en-US" sz="1800" dirty="0" smtClean="0">
                <a:solidFill>
                  <a:schemeClr val="tx1"/>
                </a:solidFill>
              </a:rPr>
              <a:t>increased </a:t>
            </a:r>
            <a:r>
              <a:rPr lang="en-US" sz="1800" dirty="0">
                <a:solidFill>
                  <a:schemeClr val="tx1"/>
                </a:solidFill>
              </a:rPr>
              <a:t>high school graduation </a:t>
            </a:r>
            <a:r>
              <a:rPr lang="en-US" sz="1800" dirty="0" smtClean="0">
                <a:solidFill>
                  <a:schemeClr val="tx1"/>
                </a:solidFill>
              </a:rPr>
              <a:t>rates</a:t>
            </a:r>
            <a:endParaRPr lang="en-US" sz="1800" dirty="0">
              <a:solidFill>
                <a:schemeClr val="tx1"/>
              </a:solidFill>
            </a:endParaRPr>
          </a:p>
          <a:p>
            <a:pPr marL="347472" indent="-347472">
              <a:spcAft>
                <a:spcPts val="1200"/>
              </a:spcAft>
            </a:pPr>
            <a:r>
              <a:rPr lang="en-US" sz="1800" dirty="0" smtClean="0"/>
              <a:t>Sector-based </a:t>
            </a:r>
            <a:r>
              <a:rPr lang="en-US" sz="1800" dirty="0"/>
              <a:t>employment programs, which provide short-term training and work experience in a targeted, in-demand industry sector, yield promising results for older (18+) out-of-school </a:t>
            </a:r>
            <a:r>
              <a:rPr lang="en-US" sz="1800" dirty="0" smtClean="0"/>
              <a:t>youth</a:t>
            </a:r>
          </a:p>
          <a:p>
            <a:pPr marL="347472" indent="-347472">
              <a:spcAft>
                <a:spcPts val="1200"/>
              </a:spcAft>
            </a:pPr>
            <a:r>
              <a:rPr lang="en-US" sz="1800" dirty="0" smtClean="0"/>
              <a:t>Greater </a:t>
            </a:r>
            <a:r>
              <a:rPr lang="en-US" sz="1800" dirty="0"/>
              <a:t>involvement from the private sector and from employers </a:t>
            </a:r>
            <a:r>
              <a:rPr lang="en-US" sz="1800" dirty="0" smtClean="0"/>
              <a:t>are </a:t>
            </a:r>
            <a:r>
              <a:rPr lang="en-US" sz="1800" dirty="0"/>
              <a:t>aspects of programs that are more successful in connecting youth to </a:t>
            </a:r>
            <a:r>
              <a:rPr lang="en-US" sz="1800" dirty="0" smtClean="0"/>
              <a:t>work</a:t>
            </a:r>
          </a:p>
          <a:p>
            <a:pPr lvl="1">
              <a:spcAft>
                <a:spcPts val="1200"/>
              </a:spcAft>
            </a:pPr>
            <a:r>
              <a:rPr lang="en-US" sz="1800" dirty="0"/>
              <a:t>Employer participation in skill development, career exploration, and the creation of opportunities for work experience is crucial to producing successful results for youth</a:t>
            </a:r>
            <a:endParaRPr lang="en-US" sz="1800" dirty="0" smtClean="0"/>
          </a:p>
          <a:p>
            <a:pPr marL="347472" indent="-347472">
              <a:spcAft>
                <a:spcPts val="1200"/>
              </a:spcAft>
            </a:pPr>
            <a:r>
              <a:rPr lang="en-US" sz="1800" dirty="0"/>
              <a:t>Increased investments in career-related experiences during high </a:t>
            </a:r>
            <a:r>
              <a:rPr lang="en-US" sz="1800" dirty="0" smtClean="0"/>
              <a:t>school </a:t>
            </a:r>
            <a:r>
              <a:rPr lang="en-US" sz="1800" dirty="0"/>
              <a:t>can improve students’ post-secondary and labor market prospects</a:t>
            </a:r>
          </a:p>
        </p:txBody>
      </p:sp>
    </p:spTree>
    <p:extLst>
      <p:ext uri="{BB962C8B-B14F-4D97-AF65-F5344CB8AC3E}">
        <p14:creationId xmlns:p14="http://schemas.microsoft.com/office/powerpoint/2010/main" val="136284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Experience Program Element under WIOA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US" sz="1800" b="1" dirty="0" smtClean="0"/>
              <a:t>Paid and Unpaid Work Experiences </a:t>
            </a:r>
            <a:r>
              <a:rPr lang="en-US" sz="1800" dirty="0" smtClean="0"/>
              <a:t>is one of the 14 program elements authorized under WIOA</a:t>
            </a:r>
          </a:p>
          <a:p>
            <a:r>
              <a:rPr lang="en-US" sz="1800" dirty="0" smtClean="0"/>
              <a:t>Work experience must have academic and occupational education as a component</a:t>
            </a:r>
          </a:p>
          <a:p>
            <a:r>
              <a:rPr lang="en-US" sz="1800" dirty="0" smtClean="0"/>
              <a:t>Summer Employment Opportunities was its own program element under WIA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Now a sub-element under work experience under WIOA</a:t>
            </a:r>
          </a:p>
          <a:p>
            <a:endParaRPr lang="en-US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pic>
        <p:nvPicPr>
          <p:cNvPr id="4" name="Picture 3" descr="https://encrypted-tbn1.gstatic.com/images?q=tbn:ANd9GcT2KhD5Dt43gWYJBGvXbjAhNJ5fMro86lCwLGQiKMn9kaF-oFgD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6200"/>
            <a:ext cx="4419600" cy="148437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99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THEME_BG_IMAGE" val="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NCg0K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DQoNCl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lRvbiBh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DQoNCl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NCg0K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NCg0K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g0KDQp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NCg0K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NCg0K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NCg0K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NCg0K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g0KDQp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iAg"/>
  <p:tag name="MMPROD_UIDATA" val="&lt;database version=&quot;9.0&quot;&gt;&lt;object type=&quot;1&quot; unique_id=&quot;10001&quot;&gt;&lt;property id=&quot;20141&quot; value=&quot;WIOA101: Youth Programs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C:\Users\ggonzalez\Desktop\Projects\W31\Audio\WIOA 101\Part IV – 05 Youth Programs\Final&quot;/&gt;&lt;property id=&quot;20225&quot; value=&quot;C:\Users\ggonzalez\Desktop\Projects\W31\Audio\WIOA 101\Part IV – 05 Youth Programs\&quot;/&gt;&lt;property id=&quot;20226&quot; value=&quot;C:\Users\crobbins\Dropbox\Government\ORM\Work Experience Webinar Draft_20150323_r1.pptx&quot;/&gt;&lt;property id=&quot;20250&quot; value=&quot;0&quot;/&gt;&lt;property id=&quot;20251&quot; value=&quot;0&quot;/&gt;&lt;property id=&quot;20259&quot; value=&quot;0&quot;/&gt;&lt;property id=&quot;20700&quot; value=&quot;0&quot;/&gt;&lt;object type=&quot;2&quot; unique_id=&quot;10289&quot;&gt;&lt;object type=&quot;3&quot; unique_id=&quot;10290&quot;&gt;&lt;property id=&quot;20148&quot; value=&quot;5&quot;/&gt;&lt;property id=&quot;20300&quot; value=&quot;Slide 1 - &amp;quot;Enough is Known For Action:&amp;quot;&quot;/&gt;&lt;property id=&quot;20307&quot; value=&quot;257&quot;/&gt;&lt;property id=&quot;20309&quot; value=&quot;-1&quot;/&gt;&lt;/object&gt;&lt;object type=&quot;3&quot; unique_id=&quot;10291&quot;&gt;&lt;property id=&quot;20148&quot; value=&quot;5&quot;/&gt;&lt;property id=&quot;20300&quot; value=&quot;Slide 2 - &amp;quot;Today’s Presenters&amp;quot;&quot;/&gt;&lt;property id=&quot;20307&quot; value=&quot;258&quot;/&gt;&lt;property id=&quot;20309&quot; value=&quot;-1&quot;/&gt;&lt;/object&gt;&lt;object type=&quot;3&quot; unique_id=&quot;10296&quot;&gt;&lt;property id=&quot;20148&quot; value=&quot;5&quot;/&gt;&lt;property id=&quot;20300&quot; value=&quot;Slide 4 - &amp;quot;Learning Objectives for Today&amp;quot;&quot;/&gt;&lt;property id=&quot;20307&quot; value=&quot;263&quot;/&gt;&lt;property id=&quot;20309&quot; value=&quot;-1&quot;/&gt;&lt;/object&gt;&lt;object type=&quot;3&quot; unique_id=&quot;10330&quot;&gt;&lt;property id=&quot;20148&quot; value=&quot;5&quot;/&gt;&lt;property id=&quot;20300&quot; value=&quot;Slide 3 - &amp;quot;Webinar Context&amp;quot;&quot;/&gt;&lt;property id=&quot;20307&quot; value=&quot;286&quot;/&gt;&lt;/object&gt;&lt;object type=&quot;3&quot; unique_id=&quot;13491&quot;&gt;&lt;property id=&quot;20148&quot; value=&quot;5&quot;/&gt;&lt;property id=&quot;20300&quot; value=&quot;Slide 31&quot;/&gt;&lt;property id=&quot;20307&quot; value=&quot;359&quot;/&gt;&lt;/object&gt;&lt;object type=&quot;3&quot; unique_id=&quot;13492&quot;&gt;&lt;property id=&quot;20148&quot; value=&quot;5&quot;/&gt;&lt;property id=&quot;20300&quot; value=&quot;Slide 32 - &amp;quot;Los Angeles Unified and the Los Angeles Coalition for Linked Learning&amp;quot;&quot;/&gt;&lt;property id=&quot;20307&quot; value=&quot;360&quot;/&gt;&lt;/object&gt;&lt;object type=&quot;3&quot; unique_id=&quot;13496&quot;&gt;&lt;property id=&quot;20148&quot; value=&quot;5&quot;/&gt;&lt;property id=&quot;20300&quot; value=&quot;Slide 35 - &amp;quot;Infrastructure to Support  Work Based Learning&amp;quot;&quot;/&gt;&lt;property id=&quot;20307&quot; value=&quot;364&quot;/&gt;&lt;/object&gt;&lt;object type=&quot;3&quot; unique_id=&quot;13497&quot;&gt;&lt;property id=&quot;20148&quot; value=&quot;5&quot;/&gt;&lt;property id=&quot;20300&quot; value=&quot;Slide 36 - &amp;quot;Regional Hub of Excellence Intermediary Functions&amp;quot;&quot;/&gt;&lt;property id=&quot;20307&quot; value=&quot;365&quot;/&gt;&lt;/object&gt;&lt;object type=&quot;3&quot; unique_id=&quot;13509&quot;&gt;&lt;property id=&quot;20148&quot; value=&quot;5&quot;/&gt;&lt;property id=&quot;20300&quot; value=&quot;Slide 6 - &amp;quot;Youth Unemployment Challenge&amp;quot;&quot;/&gt;&lt;property id=&quot;20307&quot; value=&quot;431&quot;/&gt;&lt;/object&gt;&lt;object type=&quot;3&quot; unique_id=&quot;13511&quot;&gt;&lt;property id=&quot;20148&quot; value=&quot;5&quot;/&gt;&lt;property id=&quot;20300&quot; value=&quot;Slide 7 - &amp;quot;Youth Unemployment Challenge&amp;quot;&quot;/&gt;&lt;property id=&quot;20307&quot; value=&quot;433&quot;/&gt;&lt;/object&gt;&lt;object type=&quot;3&quot; unique_id=&quot;13512&quot;&gt;&lt;property id=&quot;20148&quot; value=&quot;5&quot;/&gt;&lt;property id=&quot;20300&quot; value=&quot;Slide 8 - &amp;quot;Evidence Base for Work Experience  – What the Research Shows&amp;quot;&quot;/&gt;&lt;property id=&quot;20307&quot; value=&quot;420&quot;/&gt;&lt;/object&gt;&lt;object type=&quot;3&quot; unique_id=&quot;13513&quot;&gt;&lt;property id=&quot;20148&quot; value=&quot;5&quot;/&gt;&lt;property id=&quot;20300&quot; value=&quot;Slide 9 - &amp;quot;Work Experience Program Element under WIOA&amp;quot;&quot;/&gt;&lt;property id=&quot;20307&quot; value=&quot;421&quot;/&gt;&lt;/object&gt;&lt;object type=&quot;3&quot; unique_id=&quot;13514&quot;&gt;&lt;property id=&quot;20148&quot; value=&quot;5&quot;/&gt;&lt;property id=&quot;20300&quot; value=&quot;Slide 10 - &amp;quot;Priority on Work Experience&amp;quot;&quot;/&gt;&lt;property id=&quot;20307&quot; value=&quot;422&quot;/&gt;&lt;/object&gt;&lt;object type=&quot;3&quot; unique_id=&quot;13515&quot;&gt;&lt;property id=&quot;20148&quot; value=&quot;5&quot;/&gt;&lt;property id=&quot;20300&quot; value=&quot;Slide 11 - &amp;quot;Tracking Work Experience&amp;quot;&quot;/&gt;&lt;property id=&quot;20307&quot; value=&quot;423&quot;/&gt;&lt;/object&gt;&lt;object type=&quot;3&quot; unique_id=&quot;13516&quot;&gt;&lt;property id=&quot;20148&quot; value=&quot;5&quot;/&gt;&lt;property id=&quot;20300&quot; value=&quot;Slide 12 - &amp;quot;Enough is Known for Action&amp;quot;&quot;/&gt;&lt;property id=&quot;20307&quot; value=&quot;397&quot;/&gt;&lt;/object&gt;&lt;object type=&quot;3&quot; unique_id=&quot;13517&quot;&gt;&lt;property id=&quot;20148&quot; value=&quot;5&quot;/&gt;&lt;property id=&quot;20300&quot; value=&quot;Slide 13 - &amp;quot;Planning for Work Experience Priority: Identify Essential Partners&amp;quot;&quot;/&gt;&lt;property id=&quot;20307&quot; value=&quot;424&quot;/&gt;&lt;/object&gt;&lt;object type=&quot;3&quot; unique_id=&quot;13518&quot;&gt;&lt;property id=&quot;20148&quot; value=&quot;5&quot;/&gt;&lt;property id=&quot;20300&quot; value=&quot;Slide 14 - &amp;quot;Planning for Work Experience Priority: Incorporate into RFPs&amp;quot;&quot;/&gt;&lt;property id=&quot;20307&quot; value=&quot;430&quot;/&gt;&lt;/object&gt;&lt;object type=&quot;3&quot; unique_id=&quot;13519&quot;&gt;&lt;property id=&quot;20148&quot; value=&quot;5&quot;/&gt;&lt;property id=&quot;20300&quot; value=&quot;Slide 15 - &amp;quot;Planning for Work Experience Priority: Create Meaningful Work Experiences&amp;quot;&quot;/&gt;&lt;property id=&quot;20307&quot; value=&quot;426&quot;/&gt;&lt;/object&gt;&lt;object type=&quot;3&quot; unique_id=&quot;13520&quot;&gt;&lt;property id=&quot;20148&quot; value=&quot;5&quot;/&gt;&lt;property id=&quot;20300&quot; value=&quot;Slide 16 - &amp;quot;Checking In: Polling Question&amp;quot;&quot;/&gt;&lt;property id=&quot;20307&quot; value=&quot;395&quot;/&gt;&lt;/object&gt;&lt;object type=&quot;3&quot; unique_id=&quot;13521&quot;&gt;&lt;property id=&quot;20148&quot; value=&quot;5&quot;/&gt;&lt;property id=&quot;20300&quot; value=&quot;Slide 17 - &amp;quot; Implementing Work Experience Models for Youth  &amp;quot;&quot;/&gt;&lt;property id=&quot;20307&quot; value=&quot;389&quot;/&gt;&lt;/object&gt;&lt;object type=&quot;3&quot; unique_id=&quot;13522&quot;&gt;&lt;property id=&quot;20148&quot; value=&quot;5&quot;/&gt;&lt;property id=&quot;20300&quot; value=&quot;Slide 18 - &amp;quot;Implementing Work Experience Models for Youth&amp;quot;&quot;/&gt;&lt;property id=&quot;20307&quot; value=&quot;388&quot;/&gt;&lt;/object&gt;&lt;object type=&quot;3&quot; unique_id=&quot;13523&quot;&gt;&lt;property id=&quot;20148&quot; value=&quot;5&quot;/&gt;&lt;property id=&quot;20300&quot; value=&quot;Slide 19 - &amp;quot;Implementing Work Experience Models for Youth&amp;quot;&quot;/&gt;&lt;property id=&quot;20307&quot; value=&quot;392&quot;/&gt;&lt;/object&gt;&lt;object type=&quot;3&quot; unique_id=&quot;13524&quot;&gt;&lt;property id=&quot;20148&quot; value=&quot;5&quot;/&gt;&lt;property id=&quot;20300&quot; value=&quot;Slide 20 - &amp;quot;Work Experience Opportunities at San Joaquin County Office of Education (SJCOE)&amp;quot;&quot;/&gt;&lt;property id=&quot;20307&quot; value=&quot;408&quot;/&gt;&lt;/object&gt;&lt;object type=&quot;3&quot; unique_id=&quot;13526&quot;&gt;&lt;property id=&quot;20148&quot; value=&quot;5&quot;/&gt;&lt;property id=&quot;20300&quot; value=&quot;Slide 21 - &amp;quot;WorkStartYES&amp;quot;&quot;/&gt;&lt;property id=&quot;20307&quot; value=&quot;410&quot;/&gt;&lt;/object&gt;&lt;object type=&quot;3&quot; unique_id=&quot;13528&quot;&gt;&lt;property id=&quot;20148&quot; value=&quot;5&quot;/&gt;&lt;property id=&quot;20300&quot; value=&quot;Slide 22 - &amp;quot;YouthBuild San Joaquin &amp;quot;&quot;/&gt;&lt;property id=&quot;20307&quot; value=&quot;412&quot;/&gt;&lt;/object&gt;&lt;object type=&quot;3&quot; unique_id=&quot;13530&quot;&gt;&lt;property id=&quot;20148&quot; value=&quot;5&quot;/&gt;&lt;property id=&quot;20300&quot; value=&quot;Slide 23 - &amp;quot;San Joaquin Regional Conservation Corps&amp;quot;&quot;/&gt;&lt;property id=&quot;20307&quot; value=&quot;414&quot;/&gt;&lt;/object&gt;&lt;object type=&quot;3&quot; unique_id=&quot;13531&quot;&gt;&lt;property id=&quot;20148&quot; value=&quot;5&quot;/&gt;&lt;property id=&quot;20300&quot; value=&quot;Slide 24 - &amp;quot;Youth Barriers to Success&amp;quot;&quot;/&gt;&lt;property id=&quot;20307&quot; value=&quot;415&quot;/&gt;&lt;/object&gt;&lt;object type=&quot;3&quot; unique_id=&quot;13532&quot;&gt;&lt;property id=&quot;20148&quot; value=&quot;5&quot;/&gt;&lt;property id=&quot;20300&quot; value=&quot;Slide 25 - &amp;quot;Academic Connections to Success&amp;quot;&quot;/&gt;&lt;property id=&quot;20307&quot; value=&quot;416&quot;/&gt;&lt;/object&gt;&lt;object type=&quot;3&quot; unique_id=&quot;13533&quot;&gt;&lt;property id=&quot;20148&quot; value=&quot;5&quot;/&gt;&lt;property id=&quot;20300&quot; value=&quot;Slide 26 - &amp;quot;Training Connections to Success&amp;quot;&quot;/&gt;&lt;property id=&quot;20307&quot; value=&quot;417&quot;/&gt;&lt;/object&gt;&lt;object type=&quot;3&quot; unique_id=&quot;13534&quot;&gt;&lt;property id=&quot;20148&quot; value=&quot;5&quot;/&gt;&lt;property id=&quot;20300&quot; value=&quot;Slide 27 - &amp;quot;Employer Partners are Key to Success&amp;amp;#x09;&amp;quot;&quot;/&gt;&lt;property id=&quot;20307&quot; value=&quot;418&quot;/&gt;&lt;/object&gt;&lt;object type=&quot;3&quot; unique_id=&quot;13535&quot;&gt;&lt;property id=&quot;20148&quot; value=&quot;5&quot;/&gt;&lt;property id=&quot;20300&quot; value=&quot;Slide 28 - &amp;quot;Work Experience Opportunities for Success&amp;quot;&quot;/&gt;&lt;property id=&quot;20307&quot; value=&quot;419&quot;/&gt;&lt;/object&gt;&lt;object type=&quot;3&quot; unique_id=&quot;13536&quot;&gt;&lt;property id=&quot;20148&quot; value=&quot;5&quot;/&gt;&lt;property id=&quot;20300&quot; value=&quot;Slide 29 - &amp;quot;Implementing Work Experience Models for Youth&amp;quot;&quot;/&gt;&lt;property id=&quot;20307&quot; value=&quot;428&quot;/&gt;&lt;/object&gt;&lt;object type=&quot;3&quot; unique_id=&quot;13537&quot;&gt;&lt;property id=&quot;20148&quot; value=&quot;5&quot;/&gt;&lt;property id=&quot;20300&quot; value=&quot;Slide 30 - &amp;quot;Implementing Work Experience Models for Youth&amp;quot;&quot;/&gt;&lt;property id=&quot;20307&quot; value=&quot;391&quot;/&gt;&lt;/object&gt;&lt;object type=&quot;3&quot; unique_id=&quot;13538&quot;&gt;&lt;property id=&quot;20148&quot; value=&quot;5&quot;/&gt;&lt;property id=&quot;20300&quot; value=&quot;Slide 33 - &amp;quot;Los Angeles Unified and the Los Angeles Coalition for Linked Learning&amp;quot;&quot;/&gt;&lt;property id=&quot;20307&quot; value=&quot;434&quot;/&gt;&lt;/object&gt;&lt;object type=&quot;3&quot; unique_id=&quot;13539&quot;&gt;&lt;property id=&quot;20148&quot; value=&quot;5&quot;/&gt;&lt;property id=&quot;20300&quot; value=&quot;Slide 37 - &amp;quot;How Do We Provide Quality Work Experiences? Rigorous Academic Experience &amp;quot;&quot;/&gt;&lt;property id=&quot;20307&quot; value=&quot;435&quot;/&gt;&lt;/object&gt;&lt;object type=&quot;3&quot; unique_id=&quot;13540&quot;&gt;&lt;property id=&quot;20148&quot; value=&quot;5&quot;/&gt;&lt;property id=&quot;20300&quot; value=&quot;Slide 38 - &amp;quot;How Do We Provide Quality Work Experiences? Rigorous Academic Experience &amp;quot;&quot;/&gt;&lt;property id=&quot;20307&quot; value=&quot;436&quot;/&gt;&lt;/object&gt;&lt;object type=&quot;3&quot; unique_id=&quot;13541&quot;&gt;&lt;property id=&quot;20148&quot; value=&quot;5&quot;/&gt;&lt;property id=&quot;20300&quot; value=&quot;Slide 39 - &amp;quot;How Do We Provide Quality Work Experiences? Challenging Career-Technical Component&amp;quot;&quot;/&gt;&lt;property id=&quot;20307&quot; value=&quot;437&quot;/&gt;&lt;/object&gt;&lt;object type=&quot;3&quot; unique_id=&quot;13543&quot;&gt;&lt;property id=&quot;20148&quot; value=&quot;5&quot;/&gt;&lt;property id=&quot;20300&quot; value=&quot;Slide 43 - &amp;quot;How Do We Provide Quality Work Experiences? Strong Support Services&amp;quot;&quot;/&gt;&lt;property id=&quot;20307&quot; value=&quot;438&quot;/&gt;&lt;/object&gt;&lt;object type=&quot;3&quot; unique_id=&quot;13544&quot;&gt;&lt;property id=&quot;20148&quot; value=&quot;5&quot;/&gt;&lt;property id=&quot;20300&quot; value=&quot;Slide 44 - &amp;quot;What Our Stakeholders Say&amp;quot;&quot;/&gt;&lt;property id=&quot;20307&quot; value=&quot;374&quot;/&gt;&lt;/object&gt;&lt;object type=&quot;3&quot; unique_id=&quot;13545&quot;&gt;&lt;property id=&quot;20148&quot; value=&quot;5&quot;/&gt;&lt;property id=&quot;20300&quot; value=&quot;Slide 45 - &amp;quot;Considerations for Employers and Program Staff&amp;quot;&quot;/&gt;&lt;property id=&quot;20307&quot; value=&quot;440&quot;/&gt;&lt;/object&gt;&lt;object type=&quot;3&quot; unique_id=&quot;13547&quot;&gt;&lt;property id=&quot;20148&quot; value=&quot;5&quot;/&gt;&lt;property id=&quot;20300&quot; value=&quot;Slide 46 - &amp;quot;Implementing Work Experience Models for Youth&amp;quot;&quot;/&gt;&lt;property id=&quot;20307&quot; value=&quot;429&quot;/&gt;&lt;/object&gt;&lt;object type=&quot;3&quot; unique_id=&quot;13548&quot;&gt;&lt;property id=&quot;20148&quot; value=&quot;5&quot;/&gt;&lt;property id=&quot;20300&quot; value=&quot;Slide 47 - &amp;quot;Implementing Work Experience Models for Youth&amp;quot;&quot;/&gt;&lt;property id=&quot;20307&quot; value=&quot;393&quot;/&gt;&lt;/object&gt;&lt;object type=&quot;3&quot; unique_id=&quot;13549&quot;&gt;&lt;property id=&quot;20148&quot; value=&quot;5&quot;/&gt;&lt;property id=&quot;20300&quot; value=&quot;Slide 48 - &amp;quot;What is Wisconsin’s Youth Apprenticeship Program?&amp;quot;&quot;/&gt;&lt;property id=&quot;20307&quot; value=&quot;379&quot;/&gt;&lt;/object&gt;&lt;object type=&quot;3&quot; unique_id=&quot;13550&quot;&gt;&lt;property id=&quot;20148&quot; value=&quot;5&quot;/&gt;&lt;property id=&quot;20300&quot; value=&quot;Slide 49 - &amp;quot;Who do we serve – YA history&amp;quot;&quot;/&gt;&lt;property id=&quot;20307&quot; value=&quot;380&quot;/&gt;&lt;/object&gt;&lt;object type=&quot;3&quot; unique_id=&quot;13551&quot;&gt;&lt;property id=&quot;20148&quot; value=&quot;5&quot;/&gt;&lt;property id=&quot;20300&quot; value=&quot;Slide 50 - &amp;quot; The YA Program Today &amp;quot;&quot;/&gt;&lt;property id=&quot;20307&quot; value=&quot;381&quot;/&gt;&lt;/object&gt;&lt;object type=&quot;3&quot; unique_id=&quot;13552&quot;&gt;&lt;property id=&quot;20148&quot; value=&quot;5&quot;/&gt;&lt;property id=&quot;20300&quot; value=&quot;Slide 51 - &amp;quot;YA Program Implementation&amp;quot;&quot;/&gt;&lt;property id=&quot;20307&quot; value=&quot;382&quot;/&gt;&lt;/object&gt;&lt;object type=&quot;3&quot; unique_id=&quot;13553&quot;&gt;&lt;property id=&quot;20148&quot; value=&quot;5&quot;/&gt;&lt;property id=&quot;20300&quot; value=&quot;Slide 52 - &amp;quot;YA Program Implementation&amp;quot;&quot;/&gt;&lt;property id=&quot;20307&quot; value=&quot;383&quot;/&gt;&lt;/object&gt;&lt;object type=&quot;3&quot; unique_id=&quot;13555&quot;&gt;&lt;property id=&quot;20148&quot; value=&quot;5&quot;/&gt;&lt;property id=&quot;20300&quot; value=&quot;Slide 53 - &amp;quot;Skill Competencies&amp;quot;&quot;/&gt;&lt;property id=&quot;20307&quot; value=&quot;384&quot;/&gt;&lt;/object&gt;&lt;object type=&quot;3&quot; unique_id=&quot;13556&quot;&gt;&lt;property id=&quot;20148&quot; value=&quot;5&quot;/&gt;&lt;property id=&quot;20300&quot; value=&quot;Slide 54 - &amp;quot;Structured Work Experience&amp;quot;&quot;/&gt;&lt;property id=&quot;20307&quot; value=&quot;385&quot;/&gt;&lt;/object&gt;&lt;object type=&quot;3&quot; unique_id=&quot;13558&quot;&gt;&lt;property id=&quot;20148&quot; value=&quot;5&quot;/&gt;&lt;property id=&quot;20300&quot; value=&quot;Slide 55 - &amp;quot;Future Goals&amp;quot;&quot;/&gt;&lt;property id=&quot;20307&quot; value=&quot;387&quot;/&gt;&lt;/object&gt;&lt;object type=&quot;3&quot; unique_id=&quot;13559&quot;&gt;&lt;property id=&quot;20148&quot; value=&quot;5&quot;/&gt;&lt;property id=&quot;20300&quot; value=&quot;Slide 56 - &amp;quot;Implementing Work Experience Models for Youth&amp;quot;&quot;/&gt;&lt;property id=&quot;20307&quot; value=&quot;402&quot;/&gt;&lt;/object&gt;&lt;object type=&quot;3&quot; unique_id=&quot;13560&quot;&gt;&lt;property id=&quot;20148&quot; value=&quot;5&quot;/&gt;&lt;property id=&quot;20300&quot; value=&quot;Slide 57 - &amp;quot;Implementing Work Experience Models for Youth&amp;quot;&quot;/&gt;&lt;property id=&quot;20307&quot; value=&quot;427&quot;/&gt;&lt;/object&gt;&lt;object type=&quot;3&quot; unique_id=&quot;13561&quot;&gt;&lt;property id=&quot;20148&quot; value=&quot;5&quot;/&gt;&lt;property id=&quot;20300&quot; value=&quot;Slide 61 - &amp;quot;Implementing Work Experience Models for Youth – Federal Guidance&amp;quot;&quot;/&gt;&lt;property id=&quot;20307&quot; value=&quot;403&quot;/&gt;&lt;/object&gt;&lt;object type=&quot;3&quot; unique_id=&quot;13562&quot;&gt;&lt;property id=&quot;20148&quot; value=&quot;5&quot;/&gt;&lt;property id=&quot;20300&quot; value=&quot;Slide 59 - &amp;quot;Implementing Work Experience Models for Youth – TA Resources&amp;quot;&quot;/&gt;&lt;property id=&quot;20307&quot; value=&quot;404&quot;/&gt;&lt;/object&gt;&lt;object type=&quot;3&quot; unique_id=&quot;13563&quot;&gt;&lt;property id=&quot;20148&quot; value=&quot;5&quot;/&gt;&lt;property id=&quot;20300&quot; value=&quot;Slide 60 - &amp;quot;Implementing Work Experience Models for Youth – TA Resources&amp;quot;&quot;/&gt;&lt;property id=&quot;20307&quot; value=&quot;405&quot;/&gt;&lt;/object&gt;&lt;object type=&quot;3&quot; unique_id=&quot;13564&quot;&gt;&lt;property id=&quot;20148&quot; value=&quot;5&quot;/&gt;&lt;property id=&quot;20300&quot; value=&quot;Slide 62 - &amp;quot;What Else?! What Else?!&amp;quot;&quot;/&gt;&lt;property id=&quot;20307&quot; value=&quot;406&quot;/&gt;&lt;/object&gt;&lt;object type=&quot;3&quot; unique_id=&quot;13571&quot;&gt;&lt;property id=&quot;20148&quot; value=&quot;5&quot;/&gt;&lt;property id=&quot;20300&quot; value=&quot;Slide 5 - &amp;quot;Implementing Work Experience Models for Youth&amp;quot;&quot;/&gt;&lt;property id=&quot;20307&quot; value=&quot;444&quot;/&gt;&lt;/object&gt;&lt;object type=&quot;3&quot; unique_id=&quot;13572&quot;&gt;&lt;property id=&quot;20148&quot; value=&quot;5&quot;/&gt;&lt;property id=&quot;20300&quot; value=&quot;Slide 34 - &amp;quot;Los Angeles Unified and the Los Angeles Coalition for Linked Learning&amp;quot;&quot;/&gt;&lt;property id=&quot;20307&quot; value=&quot;443&quot;/&gt;&lt;/object&gt;&lt;object type=&quot;3&quot; unique_id=&quot;13573&quot;&gt;&lt;property id=&quot;20148&quot; value=&quot;5&quot;/&gt;&lt;property id=&quot;20300&quot; value=&quot;Slide 40 - &amp;quot;Checking In: Polling Question&amp;quot;&quot;/&gt;&lt;property id=&quot;20307&quot; value=&quot;445&quot;/&gt;&lt;/object&gt;&lt;object type=&quot;3&quot; unique_id=&quot;13574&quot;&gt;&lt;property id=&quot;20148&quot; value=&quot;5&quot;/&gt;&lt;property id=&quot;20300&quot; value=&quot;Slide 41 - &amp;quot;How Do We Provide Quality Work Experiences?&amp;quot;&quot;/&gt;&lt;property id=&quot;20307&quot; value=&quot;446&quot;/&gt;&lt;/object&gt;&lt;object type=&quot;3&quot; unique_id=&quot;13575&quot;&gt;&lt;property id=&quot;20148&quot; value=&quot;5&quot;/&gt;&lt;property id=&quot;20300&quot; value=&quot;Slide 42 - &amp;quot;How Do We Provide Quality Work Experiences?&amp;quot;&quot;/&gt;&lt;property id=&quot;20307&quot; value=&quot;447&quot;/&gt;&lt;/object&gt;&lt;object type=&quot;3&quot; unique_id=&quot;13576&quot;&gt;&lt;property id=&quot;20148&quot; value=&quot;5&quot;/&gt;&lt;property id=&quot;20300&quot; value=&quot;Slide 58 - &amp;quot;For Additional Information on Today’s Presentations&amp;quot;&quot;/&gt;&lt;property id=&quot;20307&quot; value=&quot;449&quot;/&gt;&lt;/object&gt;&lt;object type=&quot;3&quot; unique_id=&quot;13577&quot;&gt;&lt;property id=&quot;20148&quot; value=&quot;5&quot;/&gt;&lt;property id=&quot;20300&quot; value=&quot;Slide 63 - &amp;quot;Implementing Work Experience Models for Youth&amp;quot;&quot;/&gt;&lt;property id=&quot;20307&quot; value=&quot;450&quot;/&gt;&lt;/object&gt;&lt;/object&gt;&lt;object type=&quot;8&quot; unique_id=&quot;10309&quot;&gt;&lt;/object&gt;&lt;object type=&quot;4&quot; unique_id=&quot;10321&quot;&gt;&lt;/object&gt;&lt;object type=&quot;10&quot; unique_id=&quot;10322&quot;&gt;&lt;object type=&quot;11&quot; unique_id=&quot;10323&quot;&gt;&lt;property id=&quot;20180&quot; value=&quot;1&quot;/&gt;&lt;property id=&quot;20181&quot; value=&quot;1&quot;/&gt;&lt;property id=&quot;20183&quot; value=&quot;1&quot;/&gt;&lt;/object&gt;&lt;object type=&quot;12&quot; unique_id=&quot;10326&quot;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3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6&quot;/&gt;&lt;lineCharCount val=&quot;26&quot;/&gt;&lt;lineCharCount val=&quot;31&quot;/&gt;&lt;lineCharCount val=&quot;39&quot;/&gt;&lt;lineCharCount val=&quot;25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30&quot;/&gt;&lt;lineCharCount val=&quot;1&quot;/&gt;&lt;lineCharCount val=&quot;14&quot;/&gt;&lt;lineCharCount val=&quot;1&quot;/&gt;&lt;lineCharCount val=&quot;13&quot;/&gt;&lt;lineCharCount val=&quot;1&quot;/&gt;&lt;lineCharCount val=&quot;27&quot;/&gt;&lt;lineCharCount val=&quot;12&quot;/&gt;&lt;lineCharCount val=&quot;1&quot;/&gt;&lt;lineCharCount val=&quot;34&quot;/&gt;&lt;lineCharCount val=&quot;32&quot;/&gt;&lt;lineCharCount val=&quot;29&quot;/&gt;&lt;lineCharCount val=&quot;27&quot;/&gt;&lt;lineCharCount val=&quot;1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4&quot;/&gt;&lt;lineCharCount val=&quot;8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8&quot;/&gt;&lt;lineCharCount val=&quot;31&quot;/&gt;&lt;lineCharCount val=&quot;26&quot;/&gt;&lt;lineCharCount val=&quot;1&quot;/&gt;&lt;lineCharCount val=&quot;12&quot;/&gt;&lt;lineCharCount val=&quot;19&quot;/&gt;&lt;lineCharCount val=&quot;20&quot;/&gt;&lt;lineCharCount val=&quot;12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30&quot;/&gt;&lt;lineCharCount val=&quot;1&quot;/&gt;&lt;lineCharCount val=&quot;14&quot;/&gt;&lt;lineCharCount val=&quot;1&quot;/&gt;&lt;lineCharCount val=&quot;13&quot;/&gt;&lt;lineCharCount val=&quot;1&quot;/&gt;&lt;lineCharCount val=&quot;27&quot;/&gt;&lt;lineCharCount val=&quot;12&quot;/&gt;&lt;lineCharCount val=&quot;1&quot;/&gt;&lt;lineCharCount val=&quot;34&quot;/&gt;&lt;lineCharCount val=&quot;32&quot;/&gt;&lt;lineCharCount val=&quot;29&quot;/&gt;&lt;lineCharCount val=&quot;27&quot;/&gt;&lt;lineCharCount val=&quot;1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30&quot;/&gt;&lt;lineCharCount val=&quot;1&quot;/&gt;&lt;lineCharCount val=&quot;14&quot;/&gt;&lt;lineCharCount val=&quot;1&quot;/&gt;&lt;lineCharCount val=&quot;13&quot;/&gt;&lt;lineCharCount val=&quot;1&quot;/&gt;&lt;lineCharCount val=&quot;27&quot;/&gt;&lt;lineCharCount val=&quot;12&quot;/&gt;&lt;lineCharCount val=&quot;1&quot;/&gt;&lt;lineCharCount val=&quot;34&quot;/&gt;&lt;lineCharCount val=&quot;32&quot;/&gt;&lt;lineCharCount val=&quot;29&quot;/&gt;&lt;lineCharCount val=&quot;27&quot;/&gt;&lt;lineCharCount val=&quot;1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lineCharCount val=&quot;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ORM Theme</Template>
  <TotalTime>11749</TotalTime>
  <Words>2809</Words>
  <Application>Microsoft Office PowerPoint</Application>
  <PresentationFormat>On-screen Show (4:3)</PresentationFormat>
  <Paragraphs>791</Paragraphs>
  <Slides>63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ＭＳ Ｐゴシック</vt:lpstr>
      <vt:lpstr>Arial</vt:lpstr>
      <vt:lpstr>Calibri</vt:lpstr>
      <vt:lpstr>Courier New</vt:lpstr>
      <vt:lpstr>Gill Sans Light</vt:lpstr>
      <vt:lpstr>Impact</vt:lpstr>
      <vt:lpstr>Noto Symbol</vt:lpstr>
      <vt:lpstr>Symbol</vt:lpstr>
      <vt:lpstr>Verdana</vt:lpstr>
      <vt:lpstr>Wingdings</vt:lpstr>
      <vt:lpstr>Office Theme</vt:lpstr>
      <vt:lpstr>Enough is Known For Action:</vt:lpstr>
      <vt:lpstr>Today’s Presenters</vt:lpstr>
      <vt:lpstr>Webinar Context</vt:lpstr>
      <vt:lpstr>Learning Objectives for Today</vt:lpstr>
      <vt:lpstr>Implementing Work Experience Models for Youth</vt:lpstr>
      <vt:lpstr>Youth Unemployment Challenge</vt:lpstr>
      <vt:lpstr>Youth Unemployment Challenge</vt:lpstr>
      <vt:lpstr>Evidence Base for Work Experience  – What the Research Shows</vt:lpstr>
      <vt:lpstr>Work Experience Program Element under WIOA</vt:lpstr>
      <vt:lpstr>Priority on Work Experience</vt:lpstr>
      <vt:lpstr>Tracking Work Experience</vt:lpstr>
      <vt:lpstr>Enough is Known for Action</vt:lpstr>
      <vt:lpstr>Planning for Work Experience Priority: Identify Essential Partners</vt:lpstr>
      <vt:lpstr>Planning for Work Experience Priority: Incorporate into RFPs</vt:lpstr>
      <vt:lpstr>Planning for Work Experience Priority: Create Meaningful Work Experiences</vt:lpstr>
      <vt:lpstr>Checking In: Polling Question</vt:lpstr>
      <vt:lpstr> Implementing Work Experience Models for Youth  </vt:lpstr>
      <vt:lpstr>Implementing Work Experience Models for Youth</vt:lpstr>
      <vt:lpstr>Implementing Work Experience Models for Youth</vt:lpstr>
      <vt:lpstr>Work Experience Opportunities at San Joaquin County Office of Education (SJCOE)</vt:lpstr>
      <vt:lpstr>WorkStartYES</vt:lpstr>
      <vt:lpstr>YouthBuild San Joaquin </vt:lpstr>
      <vt:lpstr>San Joaquin Regional Conservation Corps</vt:lpstr>
      <vt:lpstr>Youth Barriers to Success</vt:lpstr>
      <vt:lpstr>Academic Connections to Success</vt:lpstr>
      <vt:lpstr>Training Connections to Success</vt:lpstr>
      <vt:lpstr>Employer Partners are Key to Success </vt:lpstr>
      <vt:lpstr>Work Experience Opportunities for Success</vt:lpstr>
      <vt:lpstr>Implementing Work Experience Models for Youth</vt:lpstr>
      <vt:lpstr>Implementing Work Experience Models for Youth</vt:lpstr>
      <vt:lpstr>PowerPoint Presentation</vt:lpstr>
      <vt:lpstr>Los Angeles Unified and the Los Angeles Coalition for Linked Learning</vt:lpstr>
      <vt:lpstr>Los Angeles Unified and the Los Angeles Coalition for Linked Learning</vt:lpstr>
      <vt:lpstr>Los Angeles Unified and the Los Angeles Coalition for Linked Learning</vt:lpstr>
      <vt:lpstr>Infrastructure to Support  Work Based Learning</vt:lpstr>
      <vt:lpstr>Regional Hub of Excellence Intermediary Functions</vt:lpstr>
      <vt:lpstr>How Do We Provide Quality Work Experiences? Rigorous Academic Experience </vt:lpstr>
      <vt:lpstr>How Do We Provide Quality Work Experiences? Rigorous Academic Experience </vt:lpstr>
      <vt:lpstr>How Do We Provide Quality Work Experiences? Challenging Career-Technical Component</vt:lpstr>
      <vt:lpstr>Checking In: Polling Question</vt:lpstr>
      <vt:lpstr>How Do We Provide Quality Work Experiences?</vt:lpstr>
      <vt:lpstr>How Do We Provide Quality Work Experiences?</vt:lpstr>
      <vt:lpstr>How Do We Provide Quality Work Experiences? Strong Support Services</vt:lpstr>
      <vt:lpstr>What Our Stakeholders Say</vt:lpstr>
      <vt:lpstr>Considerations for Employers and Program Staff</vt:lpstr>
      <vt:lpstr>Implementing Work Experience Models for Youth</vt:lpstr>
      <vt:lpstr>Implementing Work Experience Models for Youth</vt:lpstr>
      <vt:lpstr>What is Wisconsin’s Youth Apprenticeship Program?</vt:lpstr>
      <vt:lpstr>Who do we serve – YA history</vt:lpstr>
      <vt:lpstr> The YA Program Today </vt:lpstr>
      <vt:lpstr>YA Program Implementation</vt:lpstr>
      <vt:lpstr>YA Program Implementation</vt:lpstr>
      <vt:lpstr>Skill Competencies</vt:lpstr>
      <vt:lpstr>Structured Work Experience</vt:lpstr>
      <vt:lpstr>Future Goals</vt:lpstr>
      <vt:lpstr>Implementing Work Experience Models for Youth</vt:lpstr>
      <vt:lpstr>Implementing Work Experience Models for Youth</vt:lpstr>
      <vt:lpstr>For Additional Information on Today’s Presentations</vt:lpstr>
      <vt:lpstr>Implementing Work Experience Models for Youth – TA Resources</vt:lpstr>
      <vt:lpstr>Implementing Work Experience Models for Youth – TA Resources</vt:lpstr>
      <vt:lpstr>Implementing Work Experience Models for Youth – Federal Guidance</vt:lpstr>
      <vt:lpstr>What Else?! What Else?!</vt:lpstr>
      <vt:lpstr>Implementing Work Experience Models for Youth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Youth Program</dc:title>
  <dc:creator>Jen</dc:creator>
  <cp:lastModifiedBy>Gary</cp:lastModifiedBy>
  <cp:revision>496</cp:revision>
  <dcterms:modified xsi:type="dcterms:W3CDTF">2015-03-25T14:18:06Z</dcterms:modified>
</cp:coreProperties>
</file>