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9" r:id="rId2"/>
    <p:sldId id="261" r:id="rId3"/>
    <p:sldId id="285" r:id="rId4"/>
    <p:sldId id="257" r:id="rId5"/>
    <p:sldId id="262" r:id="rId6"/>
    <p:sldId id="264" r:id="rId7"/>
    <p:sldId id="265" r:id="rId8"/>
    <p:sldId id="266" r:id="rId9"/>
    <p:sldId id="267" r:id="rId10"/>
    <p:sldId id="268" r:id="rId11"/>
    <p:sldId id="269" r:id="rId12"/>
    <p:sldId id="270" r:id="rId13"/>
    <p:sldId id="271" r:id="rId14"/>
    <p:sldId id="272" r:id="rId15"/>
    <p:sldId id="273" r:id="rId16"/>
    <p:sldId id="288" r:id="rId17"/>
    <p:sldId id="286" r:id="rId18"/>
    <p:sldId id="290" r:id="rId19"/>
    <p:sldId id="274" r:id="rId20"/>
    <p:sldId id="276" r:id="rId21"/>
    <p:sldId id="277" r:id="rId22"/>
    <p:sldId id="278" r:id="rId23"/>
    <p:sldId id="279" r:id="rId24"/>
    <p:sldId id="280" r:id="rId25"/>
    <p:sldId id="281" r:id="rId26"/>
    <p:sldId id="287" r:id="rId27"/>
    <p:sldId id="289" r:id="rId28"/>
    <p:sldId id="282" r:id="rId29"/>
    <p:sldId id="284" r:id="rId30"/>
    <p:sldId id="26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2">
          <p15:clr>
            <a:srgbClr val="A4A3A4"/>
          </p15:clr>
        </p15:guide>
        <p15:guide id="2" pos="36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Bosch"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87" autoAdjust="0"/>
  </p:normalViewPr>
  <p:slideViewPr>
    <p:cSldViewPr snapToGrid="0" snapToObjects="1">
      <p:cViewPr varScale="1">
        <p:scale>
          <a:sx n="82" d="100"/>
          <a:sy n="82" d="100"/>
        </p:scale>
        <p:origin x="1474" y="48"/>
      </p:cViewPr>
      <p:guideLst>
        <p:guide orient="horz" pos="712"/>
        <p:guide pos="3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6T15:10:48.217" idx="1">
    <p:pos x="10" y="10"/>
    <p:text>remove transitions
remove everyything bt cas cc bill open
add slide about services to grantees - webcasts, email, ways of getting more involved w resource dev (CB), talks
add slide about what kind of webcasts ppl would like = polling q at end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6T15:33:48.520" idx="7">
    <p:pos x="10" y="10"/>
    <p:text>talk about this one as hitting on all three udl principles - use this example to talk about this , not just the checkpoint that is about options for comp
drop the two slides that sam sent you in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3-26T15:08:07.424" idx="10">
    <p:pos x="10" y="10"/>
    <p:text>move to end
change to be explicit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3/30/2015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378875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88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ln/>
        </p:spPr>
        <p:txBody>
          <a:bodyPr/>
          <a:lstStyle/>
          <a:p>
            <a:pPr eaLnBrk="1" hangingPunct="1">
              <a:defRPr/>
            </a:pPr>
            <a:endParaRPr lang="en-US" dirty="0" smtClean="0">
              <a:solidFill>
                <a:srgbClr val="000000"/>
              </a:solidFill>
              <a:latin typeface="Calibri" charset="0"/>
              <a:cs typeface="Calibri" charset="0"/>
              <a:sym typeface="Calibri" charset="0"/>
            </a:endParaRPr>
          </a:p>
        </p:txBody>
      </p:sp>
    </p:spTree>
    <p:extLst>
      <p:ext uri="{BB962C8B-B14F-4D97-AF65-F5344CB8AC3E}">
        <p14:creationId xmlns:p14="http://schemas.microsoft.com/office/powerpoint/2010/main" val="236959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endParaRPr lang="en-US" dirty="0" smtClean="0"/>
          </a:p>
        </p:txBody>
      </p:sp>
    </p:spTree>
    <p:extLst>
      <p:ext uri="{BB962C8B-B14F-4D97-AF65-F5344CB8AC3E}">
        <p14:creationId xmlns:p14="http://schemas.microsoft.com/office/powerpoint/2010/main" val="29551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0" dirty="0" smtClean="0">
              <a:solidFill>
                <a:schemeClr val="tx1"/>
              </a:solidFill>
              <a:latin typeface="Gill Sans" charset="0"/>
              <a:ea typeface="ＭＳ Ｐゴシック" charset="0"/>
              <a:cs typeface="ＭＳ Ｐゴシック" charset="0"/>
            </a:endParaRPr>
          </a:p>
        </p:txBody>
      </p:sp>
    </p:spTree>
    <p:extLst>
      <p:ext uri="{BB962C8B-B14F-4D97-AF65-F5344CB8AC3E}">
        <p14:creationId xmlns:p14="http://schemas.microsoft.com/office/powerpoint/2010/main" val="974529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p:txBody>
          <a:bodyPr/>
          <a:lstStyle/>
          <a:p>
            <a:pPr eaLnBrk="1" hangingPunct="1">
              <a:defRPr/>
            </a:pPr>
            <a:endParaRPr lang="en-US" dirty="0">
              <a:latin typeface="Calibri" charset="0"/>
            </a:endParaRPr>
          </a:p>
        </p:txBody>
      </p:sp>
      <p:sp>
        <p:nvSpPr>
          <p:cNvPr id="9625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34F50E9A-482E-C541-83FA-56DE60AE02C8}" type="slidenum">
              <a:rPr lang="en-US" sz="1200">
                <a:latin typeface="Calibri" charset="0"/>
                <a:ea typeface="ＭＳ Ｐゴシック" charset="0"/>
                <a:cs typeface="ＭＳ Ｐゴシック" charset="0"/>
              </a:rPr>
              <a:pPr eaLnBrk="1" hangingPunct="1"/>
              <a:t>14</a:t>
            </a:fld>
            <a:endParaRPr lang="en-US" sz="1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8380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950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16</a:t>
            </a:fld>
            <a:endParaRPr lang="en-US"/>
          </a:p>
        </p:txBody>
      </p:sp>
    </p:spTree>
    <p:extLst>
      <p:ext uri="{BB962C8B-B14F-4D97-AF65-F5344CB8AC3E}">
        <p14:creationId xmlns:p14="http://schemas.microsoft.com/office/powerpoint/2010/main" val="166066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17</a:t>
            </a:fld>
            <a:endParaRPr lang="en-US"/>
          </a:p>
        </p:txBody>
      </p:sp>
    </p:spTree>
    <p:extLst>
      <p:ext uri="{BB962C8B-B14F-4D97-AF65-F5344CB8AC3E}">
        <p14:creationId xmlns:p14="http://schemas.microsoft.com/office/powerpoint/2010/main" val="2385078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18</a:t>
            </a:fld>
            <a:endParaRPr lang="en-US"/>
          </a:p>
        </p:txBody>
      </p:sp>
    </p:spTree>
    <p:extLst>
      <p:ext uri="{BB962C8B-B14F-4D97-AF65-F5344CB8AC3E}">
        <p14:creationId xmlns:p14="http://schemas.microsoft.com/office/powerpoint/2010/main" val="70102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458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2083368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964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091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p:txBody>
          <a:bodyPr/>
          <a:lstStyle/>
          <a:p>
            <a:pPr eaLnBrk="1" hangingPunct="1">
              <a:defRPr/>
            </a:pPr>
            <a:endParaRPr lang="en-US" dirty="0">
              <a:latin typeface="Calibri" charset="0"/>
            </a:endParaRPr>
          </a:p>
        </p:txBody>
      </p:sp>
      <p:sp>
        <p:nvSpPr>
          <p:cNvPr id="10035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355CC1FD-F145-1C46-8B9D-0FA787995DE9}" type="slidenum">
              <a:rPr lang="en-US" sz="1200">
                <a:latin typeface="Calibri" charset="0"/>
                <a:ea typeface="ＭＳ Ｐゴシック" charset="0"/>
                <a:cs typeface="ＭＳ Ｐゴシック" charset="0"/>
              </a:rPr>
              <a:pPr eaLnBrk="1" hangingPunct="1"/>
              <a:t>22</a:t>
            </a:fld>
            <a:endParaRPr lang="en-US" sz="1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1154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5594016-9843-E647-806F-D1429E9FEC64}" type="slidenum">
              <a:rPr lang="en-US" smtClean="0"/>
              <a:t>23</a:t>
            </a:fld>
            <a:endParaRPr lang="en-US"/>
          </a:p>
        </p:txBody>
      </p:sp>
    </p:spTree>
    <p:extLst>
      <p:ext uri="{BB962C8B-B14F-4D97-AF65-F5344CB8AC3E}">
        <p14:creationId xmlns:p14="http://schemas.microsoft.com/office/powerpoint/2010/main" val="93900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5594016-9843-E647-806F-D1429E9FEC64}" type="slidenum">
              <a:rPr lang="en-US" smtClean="0"/>
              <a:t>24</a:t>
            </a:fld>
            <a:endParaRPr lang="en-US"/>
          </a:p>
        </p:txBody>
      </p:sp>
    </p:spTree>
    <p:extLst>
      <p:ext uri="{BB962C8B-B14F-4D97-AF65-F5344CB8AC3E}">
        <p14:creationId xmlns:p14="http://schemas.microsoft.com/office/powerpoint/2010/main" val="2263530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5594016-9843-E647-806F-D1429E9FEC64}" type="slidenum">
              <a:rPr lang="en-US" smtClean="0"/>
              <a:t>25</a:t>
            </a:fld>
            <a:endParaRPr lang="en-US"/>
          </a:p>
        </p:txBody>
      </p:sp>
    </p:spTree>
    <p:extLst>
      <p:ext uri="{BB962C8B-B14F-4D97-AF65-F5344CB8AC3E}">
        <p14:creationId xmlns:p14="http://schemas.microsoft.com/office/powerpoint/2010/main" val="95349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26</a:t>
            </a:fld>
            <a:endParaRPr lang="en-US"/>
          </a:p>
        </p:txBody>
      </p:sp>
    </p:spTree>
    <p:extLst>
      <p:ext uri="{BB962C8B-B14F-4D97-AF65-F5344CB8AC3E}">
        <p14:creationId xmlns:p14="http://schemas.microsoft.com/office/powerpoint/2010/main" val="89777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27</a:t>
            </a:fld>
            <a:endParaRPr lang="en-US"/>
          </a:p>
        </p:txBody>
      </p:sp>
    </p:spTree>
    <p:extLst>
      <p:ext uri="{BB962C8B-B14F-4D97-AF65-F5344CB8AC3E}">
        <p14:creationId xmlns:p14="http://schemas.microsoft.com/office/powerpoint/2010/main" val="4121869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28</a:t>
            </a:fld>
            <a:endParaRPr lang="en-US"/>
          </a:p>
        </p:txBody>
      </p:sp>
    </p:spTree>
    <p:extLst>
      <p:ext uri="{BB962C8B-B14F-4D97-AF65-F5344CB8AC3E}">
        <p14:creationId xmlns:p14="http://schemas.microsoft.com/office/powerpoint/2010/main" val="4256128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D16448C0-531B-3D4D-8FE2-62B8BF9E6D02}" type="slidenum">
              <a:rPr lang="en-US" smtClean="0"/>
              <a:pPr>
                <a:defRPr/>
              </a:pPr>
              <a:t>29</a:t>
            </a:fld>
            <a:endParaRPr lang="en-US"/>
          </a:p>
        </p:txBody>
      </p:sp>
    </p:spTree>
    <p:extLst>
      <p:ext uri="{BB962C8B-B14F-4D97-AF65-F5344CB8AC3E}">
        <p14:creationId xmlns:p14="http://schemas.microsoft.com/office/powerpoint/2010/main" val="119942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3</a:t>
            </a:fld>
            <a:endParaRPr lang="en-US"/>
          </a:p>
        </p:txBody>
      </p:sp>
    </p:spTree>
    <p:extLst>
      <p:ext uri="{BB962C8B-B14F-4D97-AF65-F5344CB8AC3E}">
        <p14:creationId xmlns:p14="http://schemas.microsoft.com/office/powerpoint/2010/main" val="2413626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30</a:t>
            </a:fld>
            <a:endParaRPr lang="en-US"/>
          </a:p>
        </p:txBody>
      </p:sp>
    </p:spTree>
    <p:extLst>
      <p:ext uri="{BB962C8B-B14F-4D97-AF65-F5344CB8AC3E}">
        <p14:creationId xmlns:p14="http://schemas.microsoft.com/office/powerpoint/2010/main" val="89567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231837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354299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2CCA6B5-078D-DA47-BCB6-86D79E3C4E98}" type="slidenum">
              <a:rPr lang="en-US" smtClean="0"/>
              <a:t>7</a:t>
            </a:fld>
            <a:endParaRPr lang="en-US"/>
          </a:p>
        </p:txBody>
      </p:sp>
    </p:spTree>
    <p:extLst>
      <p:ext uri="{BB962C8B-B14F-4D97-AF65-F5344CB8AC3E}">
        <p14:creationId xmlns:p14="http://schemas.microsoft.com/office/powerpoint/2010/main" val="4254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1139" name="Placeholder 3"/>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baseline="0" dirty="0" smtClean="0"/>
          </a:p>
        </p:txBody>
      </p:sp>
    </p:spTree>
    <p:extLst>
      <p:ext uri="{BB962C8B-B14F-4D97-AF65-F5344CB8AC3E}">
        <p14:creationId xmlns:p14="http://schemas.microsoft.com/office/powerpoint/2010/main" val="222765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E3A03-D9C5-8D44-BB7A-5665F947E76F}" type="slidenum">
              <a:rPr lang="en-US" smtClean="0"/>
              <a:t>9</a:t>
            </a:fld>
            <a:endParaRPr lang="en-US"/>
          </a:p>
        </p:txBody>
      </p:sp>
    </p:spTree>
    <p:extLst>
      <p:ext uri="{BB962C8B-B14F-4D97-AF65-F5344CB8AC3E}">
        <p14:creationId xmlns:p14="http://schemas.microsoft.com/office/powerpoint/2010/main" val="34270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smtClean="0"/>
              <a:t>Clicks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smtClean="0"/>
              <a:t>Clicks to edit master title style</a:t>
            </a:r>
            <a:endParaRPr lang="en-US" dirty="0"/>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TAACCCT-Learning-Network-logo.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1816" y="6030913"/>
            <a:ext cx="1984373" cy="97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457200" rtl="0" eaLnBrk="1" latinLnBrk="0" hangingPunct="1">
        <a:spcBef>
          <a:spcPct val="0"/>
        </a:spcBef>
        <a:buNone/>
        <a:defRPr sz="1600" b="1"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s://www.flickr.com/photos/daryl_mitchel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udloncourse.cast.org/page/policy_template#.U3qZnq1dWS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udloncampus.cast.org/page/policy_template#.VRmVSZPF87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udloncampus.cast.org/page/assessment_udl#.VRmVO5PF87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udloncampus.cast.org/page/teach_executive#.VRmVBpPF87M" TargetMode="External"/><Relationship Id="rId4" Type="http://schemas.openxmlformats.org/officeDocument/2006/relationships/hyperlink" Target="http://udloncampus.cast.org/page/media_webcast#.VRmVFJPF87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udloncampus.cast.org/page/teach_case#.VRmU3ZPF87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udloncampus.cast.org/page/teach_emotion#.VRmU8ZPF87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udloncampus.cast.org" TargetMode="External"/><Relationship Id="rId7" Type="http://schemas.openxmlformats.org/officeDocument/2006/relationships/hyperlink" Target="http://www.studentsatthecenter.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educause.edu/research-and-publications/7-things-you-should-know-about" TargetMode="External"/><Relationship Id="rId5" Type="http://schemas.openxmlformats.org/officeDocument/2006/relationships/hyperlink" Target="http://www.udlcenter.org/aboutudl/udlguidelines" TargetMode="External"/><Relationship Id="rId4" Type="http://schemas.openxmlformats.org/officeDocument/2006/relationships/hyperlink" Target="http://www.aem.cast.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w3.org/TR/WCA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47700"/>
            <a:ext cx="91725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6" name="Rectangle 5"/>
          <p:cNvSpPr txBox="1">
            <a:spLocks noChangeArrowheads="1"/>
          </p:cNvSpPr>
          <p:nvPr/>
        </p:nvSpPr>
        <p:spPr>
          <a:xfrm>
            <a:off x="1" y="919718"/>
            <a:ext cx="9172574" cy="11366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pPr algn="ctr">
              <a:defRPr/>
            </a:pPr>
            <a:r>
              <a:rPr lang="en-US" sz="4000" dirty="0" smtClean="0">
                <a:solidFill>
                  <a:schemeClr val="bg1"/>
                </a:solidFill>
                <a:cs typeface="Calibri" charset="0"/>
                <a:sym typeface="Calibri" charset="0"/>
              </a:rPr>
              <a:t>Universal Design for Learning</a:t>
            </a:r>
            <a:endParaRPr lang="en-US" sz="4000" dirty="0" smtClean="0">
              <a:solidFill>
                <a:schemeClr val="bg1"/>
              </a:solidFill>
              <a:ea typeface="ヒラギノ角ゴ ProN W3" charset="0"/>
              <a:cs typeface="ヒラギノ角ゴ ProN W3" charset="0"/>
              <a:sym typeface="Calibri" charset="0"/>
            </a:endParaRPr>
          </a:p>
        </p:txBody>
      </p:sp>
      <p:sp>
        <p:nvSpPr>
          <p:cNvPr id="7" name="Rectangle 6"/>
          <p:cNvSpPr/>
          <p:nvPr/>
        </p:nvSpPr>
        <p:spPr>
          <a:xfrm>
            <a:off x="3771900" y="1967468"/>
            <a:ext cx="1879600" cy="369332"/>
          </a:xfrm>
          <a:prstGeom prst="rect">
            <a:avLst/>
          </a:prstGeom>
        </p:spPr>
        <p:txBody>
          <a:bodyPr wrap="square">
            <a:spAutoFit/>
          </a:bodyPr>
          <a:lstStyle/>
          <a:p>
            <a:pPr>
              <a:defRPr/>
            </a:pPr>
            <a:r>
              <a:rPr lang="en-US" dirty="0" smtClean="0">
                <a:solidFill>
                  <a:srgbClr val="FFFFFF"/>
                </a:solidFill>
                <a:latin typeface="Arial"/>
                <a:cs typeface="Arial"/>
                <a:sym typeface="Calibri" charset="0"/>
              </a:rPr>
              <a:t>March </a:t>
            </a:r>
            <a:r>
              <a:rPr lang="en-US" dirty="0">
                <a:solidFill>
                  <a:srgbClr val="FFFFFF"/>
                </a:solidFill>
                <a:latin typeface="Arial"/>
                <a:cs typeface="Arial"/>
                <a:sym typeface="Calibri" charset="0"/>
              </a:rPr>
              <a:t>30, 2015</a:t>
            </a:r>
          </a:p>
        </p:txBody>
      </p:sp>
    </p:spTree>
    <p:extLst>
      <p:ext uri="{BB962C8B-B14F-4D97-AF65-F5344CB8AC3E}">
        <p14:creationId xmlns:p14="http://schemas.microsoft.com/office/powerpoint/2010/main" val="383484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and UDL</a:t>
            </a:r>
            <a:endParaRPr lang="en-US" dirty="0"/>
          </a:p>
        </p:txBody>
      </p:sp>
      <p:sp>
        <p:nvSpPr>
          <p:cNvPr id="3" name="Content Placeholder 2"/>
          <p:cNvSpPr>
            <a:spLocks noGrp="1"/>
          </p:cNvSpPr>
          <p:nvPr>
            <p:ph idx="1"/>
          </p:nvPr>
        </p:nvSpPr>
        <p:spPr>
          <a:xfrm>
            <a:off x="685800" y="1600200"/>
            <a:ext cx="7756525" cy="4525963"/>
          </a:xfrm>
        </p:spPr>
        <p:txBody>
          <a:bodyPr/>
          <a:lstStyle/>
          <a:p>
            <a:pPr marL="0" indent="0">
              <a:lnSpc>
                <a:spcPct val="120000"/>
              </a:lnSpc>
              <a:buNone/>
            </a:pPr>
            <a:r>
              <a:rPr lang="en-US" dirty="0">
                <a:solidFill>
                  <a:schemeClr val="tx1">
                    <a:lumMod val="75000"/>
                    <a:lumOff val="25000"/>
                  </a:schemeClr>
                </a:solidFill>
              </a:rPr>
              <a:t>The TAACCCT program will create an unprecedented level of digital open educational resources (OER) that can be leveraged, remixed, or repurposed by community colleges nationwide</a:t>
            </a:r>
            <a:r>
              <a:rPr lang="en-US" dirty="0" smtClean="0">
                <a:solidFill>
                  <a:schemeClr val="tx1">
                    <a:lumMod val="75000"/>
                    <a:lumOff val="25000"/>
                  </a:schemeClr>
                </a:solidFill>
              </a:rPr>
              <a:t>.</a:t>
            </a:r>
          </a:p>
          <a:p>
            <a:endParaRPr lang="en-US" dirty="0"/>
          </a:p>
          <a:p>
            <a:pPr marL="0" indent="0">
              <a:buNone/>
            </a:pPr>
            <a:r>
              <a:rPr lang="en-US" sz="4000" dirty="0" smtClean="0">
                <a:solidFill>
                  <a:srgbClr val="404040"/>
                </a:solidFill>
              </a:rPr>
              <a:t>OER adoption will rest on quality, not quantity</a:t>
            </a:r>
            <a:endParaRPr lang="en-US" sz="4000" dirty="0">
              <a:solidFill>
                <a:srgbClr val="404040"/>
              </a:solidFill>
            </a:endParaRPr>
          </a:p>
        </p:txBody>
      </p:sp>
      <p:sp>
        <p:nvSpPr>
          <p:cNvPr id="4" name="Slide Number Placeholder 3"/>
          <p:cNvSpPr>
            <a:spLocks noGrp="1"/>
          </p:cNvSpPr>
          <p:nvPr>
            <p:ph type="sldNum" sz="quarter" idx="4294967295"/>
          </p:nvPr>
        </p:nvSpPr>
        <p:spPr>
          <a:xfrm>
            <a:off x="8442325" y="6467475"/>
            <a:ext cx="244475" cy="254000"/>
          </a:xfrm>
          <a:prstGeom prst="rect">
            <a:avLst/>
          </a:prstGeom>
        </p:spPr>
        <p:txBody>
          <a:bodyPr/>
          <a:lstStyle/>
          <a:p>
            <a:pPr>
              <a:defRPr/>
            </a:pPr>
            <a:fld id="{7CB02CC7-3044-4B4D-8FAA-EBAA03B098A7}" type="slidenum">
              <a:rPr lang="en-US" smtClean="0"/>
              <a:pPr>
                <a:defRPr/>
              </a:pPr>
              <a:t>10</a:t>
            </a:fld>
            <a:endParaRPr lang="en-US"/>
          </a:p>
        </p:txBody>
      </p:sp>
    </p:spTree>
    <p:extLst>
      <p:ext uri="{BB962C8B-B14F-4D97-AF65-F5344CB8AC3E}">
        <p14:creationId xmlns:p14="http://schemas.microsoft.com/office/powerpoint/2010/main" val="140970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5"/>
          <p:cNvGrpSpPr>
            <a:grpSpLocks/>
          </p:cNvGrpSpPr>
          <p:nvPr/>
        </p:nvGrpSpPr>
        <p:grpSpPr bwMode="auto">
          <a:xfrm>
            <a:off x="174626" y="3629998"/>
            <a:ext cx="4381500" cy="2371725"/>
            <a:chOff x="0" y="0"/>
            <a:chExt cx="4988" cy="2882"/>
          </a:xfrm>
        </p:grpSpPr>
        <p:pic>
          <p:nvPicPr>
            <p:cNvPr id="89093" name="Picture 2"/>
            <p:cNvPicPr>
              <a:picLocks noChangeAspect="1" noChangeArrowheads="1"/>
            </p:cNvPicPr>
            <p:nvPr/>
          </p:nvPicPr>
          <p:blipFill>
            <a:blip r:embed="rId3" cstate="email">
              <a:alphaModFix amt="19000"/>
              <a:extLst>
                <a:ext uri="{28A0092B-C50C-407E-A947-70E740481C1C}">
                  <a14:useLocalDpi xmlns:a14="http://schemas.microsoft.com/office/drawing/2010/main"/>
                </a:ext>
              </a:extLst>
            </a:blip>
            <a:srcRect/>
            <a:stretch>
              <a:fillRect/>
            </a:stretch>
          </p:blipFill>
          <p:spPr bwMode="auto">
            <a:xfrm>
              <a:off x="1247" y="480"/>
              <a:ext cx="2403" cy="2402"/>
            </a:xfrm>
            <a:prstGeom prst="rect">
              <a:avLst/>
            </a:prstGeom>
            <a:noFill/>
            <a:ln>
              <a:noFill/>
            </a:ln>
            <a:extLst>
              <a:ext uri="{909E8E84-426E-40dd-AFC4-6F175D3DCCD1}">
                <a14:hiddenFill xmlns:a14="http://schemas.microsoft.com/office/drawing/2010/main" xmlns="">
                  <a:solidFill>
                    <a:srgbClr val="FFFFFF">
                      <a:alpha val="18823"/>
                    </a:srgbClr>
                  </a:solidFill>
                </a14:hiddenFill>
              </a:ext>
              <a:ext uri="{91240B29-F687-4f45-9708-019B960494DF}">
                <a14:hiddenLine xmlns:a14="http://schemas.microsoft.com/office/drawing/2010/main" xmlns="" w="9525">
                  <a:solidFill>
                    <a:schemeClr val="tx1">
                      <a:alpha val="18823"/>
                    </a:schemeClr>
                  </a:solidFill>
                  <a:round/>
                  <a:headEnd/>
                  <a:tailEnd/>
                </a14:hiddenLine>
              </a:ext>
            </a:extLst>
          </p:spPr>
        </p:pic>
        <p:pic>
          <p:nvPicPr>
            <p:cNvPr id="89094" name="Picture 3"/>
            <p:cNvPicPr>
              <a:picLocks noChangeAspect="1" noChangeArrowheads="1"/>
            </p:cNvPicPr>
            <p:nvPr/>
          </p:nvPicPr>
          <p:blipFill>
            <a:blip r:embed="rId4" cstate="email">
              <a:alphaModFix amt="19000"/>
              <a:extLst>
                <a:ext uri="{28A0092B-C50C-407E-A947-70E740481C1C}">
                  <a14:useLocalDpi xmlns:a14="http://schemas.microsoft.com/office/drawing/2010/main"/>
                </a:ext>
              </a:extLst>
            </a:blip>
            <a:srcRect/>
            <a:stretch>
              <a:fillRect/>
            </a:stretch>
          </p:blipFill>
          <p:spPr bwMode="auto">
            <a:xfrm>
              <a:off x="3600" y="0"/>
              <a:ext cx="1388" cy="2725"/>
            </a:xfrm>
            <a:prstGeom prst="rect">
              <a:avLst/>
            </a:prstGeom>
            <a:noFill/>
            <a:ln>
              <a:noFill/>
            </a:ln>
            <a:extLst>
              <a:ext uri="{909E8E84-426E-40dd-AFC4-6F175D3DCCD1}">
                <a14:hiddenFill xmlns:a14="http://schemas.microsoft.com/office/drawing/2010/main" xmlns="">
                  <a:solidFill>
                    <a:srgbClr val="FFFFFF">
                      <a:alpha val="18823"/>
                    </a:srgbClr>
                  </a:solidFill>
                </a14:hiddenFill>
              </a:ext>
              <a:ext uri="{91240B29-F687-4f45-9708-019B960494DF}">
                <a14:hiddenLine xmlns:a14="http://schemas.microsoft.com/office/drawing/2010/main" xmlns="" w="9525">
                  <a:solidFill>
                    <a:schemeClr val="tx1">
                      <a:alpha val="18823"/>
                    </a:schemeClr>
                  </a:solidFill>
                  <a:round/>
                  <a:headEnd/>
                  <a:tailEnd/>
                </a14:hiddenLine>
              </a:ext>
            </a:extLst>
          </p:spPr>
        </p:pic>
        <p:pic>
          <p:nvPicPr>
            <p:cNvPr id="89095" name="Picture 4"/>
            <p:cNvPicPr>
              <a:picLocks noChangeAspect="1" noChangeArrowheads="1"/>
            </p:cNvPicPr>
            <p:nvPr/>
          </p:nvPicPr>
          <p:blipFill>
            <a:blip r:embed="rId5">
              <a:alphaModFix amt="19000"/>
              <a:extLst>
                <a:ext uri="{28A0092B-C50C-407E-A947-70E740481C1C}">
                  <a14:useLocalDpi xmlns:a14="http://schemas.microsoft.com/office/drawing/2010/main"/>
                </a:ext>
              </a:extLst>
            </a:blip>
            <a:srcRect/>
            <a:stretch>
              <a:fillRect/>
            </a:stretch>
          </p:blipFill>
          <p:spPr bwMode="auto">
            <a:xfrm>
              <a:off x="0" y="96"/>
              <a:ext cx="1532" cy="2637"/>
            </a:xfrm>
            <a:prstGeom prst="rect">
              <a:avLst/>
            </a:prstGeom>
            <a:noFill/>
            <a:ln>
              <a:noFill/>
            </a:ln>
            <a:extLst>
              <a:ext uri="{909E8E84-426E-40dd-AFC4-6F175D3DCCD1}">
                <a14:hiddenFill xmlns:a14="http://schemas.microsoft.com/office/drawing/2010/main" xmlns="">
                  <a:solidFill>
                    <a:srgbClr val="FFFFFF">
                      <a:alpha val="18823"/>
                    </a:srgbClr>
                  </a:solidFill>
                </a14:hiddenFill>
              </a:ext>
              <a:ext uri="{91240B29-F687-4f45-9708-019B960494DF}">
                <a14:hiddenLine xmlns:a14="http://schemas.microsoft.com/office/drawing/2010/main" xmlns="" w="9525">
                  <a:solidFill>
                    <a:schemeClr val="tx1">
                      <a:alpha val="18823"/>
                    </a:schemeClr>
                  </a:solidFill>
                  <a:round/>
                  <a:headEnd/>
                  <a:tailEnd/>
                </a14:hiddenLine>
              </a:ext>
            </a:extLst>
          </p:spPr>
        </p:pic>
      </p:grpSp>
      <p:sp>
        <p:nvSpPr>
          <p:cNvPr id="89091" name="Rectangle 6"/>
          <p:cNvSpPr>
            <a:spLocks/>
          </p:cNvSpPr>
          <p:nvPr/>
        </p:nvSpPr>
        <p:spPr bwMode="auto">
          <a:xfrm>
            <a:off x="1465263" y="1479550"/>
            <a:ext cx="7708900"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4400" dirty="0">
                <a:solidFill>
                  <a:schemeClr val="tx1">
                    <a:lumMod val="75000"/>
                    <a:lumOff val="25000"/>
                  </a:schemeClr>
                </a:solidFill>
                <a:latin typeface="Arial"/>
                <a:ea typeface="ＭＳ Ｐゴシック" charset="0"/>
                <a:cs typeface="Arial"/>
                <a:sym typeface="Helvetica Neue" charset="0"/>
              </a:rPr>
              <a:t>When it comes to learning, natural variability is the rule, </a:t>
            </a:r>
            <a:endParaRPr lang="en-US" sz="1800" dirty="0">
              <a:solidFill>
                <a:schemeClr val="tx1">
                  <a:lumMod val="75000"/>
                  <a:lumOff val="25000"/>
                </a:schemeClr>
              </a:solidFill>
              <a:latin typeface="Arial"/>
              <a:ea typeface="ＭＳ Ｐゴシック" charset="0"/>
              <a:cs typeface="Arial"/>
              <a:sym typeface="Calibri" charset="0"/>
            </a:endParaRPr>
          </a:p>
          <a:p>
            <a:pPr algn="l"/>
            <a:r>
              <a:rPr lang="en-US" sz="4400" dirty="0">
                <a:solidFill>
                  <a:schemeClr val="tx1">
                    <a:lumMod val="75000"/>
                    <a:lumOff val="25000"/>
                  </a:schemeClr>
                </a:solidFill>
                <a:latin typeface="Arial"/>
                <a:ea typeface="ＭＳ Ｐゴシック" charset="0"/>
                <a:cs typeface="Arial"/>
                <a:sym typeface="Helvetica Neue" charset="0"/>
              </a:rPr>
              <a:t>not the exception.</a:t>
            </a:r>
          </a:p>
        </p:txBody>
      </p:sp>
      <p:sp>
        <p:nvSpPr>
          <p:cNvPr id="89092" name="Rectangle 7"/>
          <p:cNvSpPr>
            <a:spLocks/>
          </p:cNvSpPr>
          <p:nvPr/>
        </p:nvSpPr>
        <p:spPr bwMode="auto">
          <a:xfrm>
            <a:off x="4538663" y="3844925"/>
            <a:ext cx="4597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dirty="0">
                <a:solidFill>
                  <a:schemeClr val="tx1">
                    <a:lumMod val="75000"/>
                    <a:lumOff val="25000"/>
                  </a:schemeClr>
                </a:solidFill>
                <a:latin typeface="Helvetica Neue" charset="0"/>
                <a:ea typeface="ＭＳ Ｐゴシック" charset="0"/>
                <a:cs typeface="ＭＳ Ｐゴシック" charset="0"/>
                <a:sym typeface="Helvetica Neue" charset="0"/>
              </a:rPr>
              <a:t>Meyer, A., Rose, D.H., &amp; Gordon, D. (2014). Universal Design for Learning: Theory and Practice. Wakefield, MA: CAST.</a:t>
            </a:r>
          </a:p>
        </p:txBody>
      </p:sp>
    </p:spTree>
    <p:extLst>
      <p:ext uri="{BB962C8B-B14F-4D97-AF65-F5344CB8AC3E}">
        <p14:creationId xmlns:p14="http://schemas.microsoft.com/office/powerpoint/2010/main" val="274547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p:cNvSpPr>
          <p:nvPr/>
        </p:nvSpPr>
        <p:spPr bwMode="auto">
          <a:xfrm>
            <a:off x="6172200" y="4649787"/>
            <a:ext cx="2387600" cy="1219200"/>
          </a:xfrm>
          <a:prstGeom prst="rect">
            <a:avLst/>
          </a:prstGeom>
          <a:solidFill>
            <a:srgbClr val="E3EFE1"/>
          </a:solidFill>
          <a:ln w="9525">
            <a:solidFill>
              <a:srgbClr val="D9E8F1"/>
            </a:solidFill>
            <a:miter lim="800000"/>
            <a:headEnd/>
            <a:tailEnd/>
          </a:ln>
        </p:spPr>
        <p:txBody>
          <a:bodyPr wrap="none" lIns="0" tIns="0" rIns="0" bIns="0"/>
          <a:lstStyle/>
          <a:p>
            <a:endParaRPr lang="en-US"/>
          </a:p>
        </p:txBody>
      </p:sp>
      <p:sp>
        <p:nvSpPr>
          <p:cNvPr id="93187" name="Rectangle 3"/>
          <p:cNvSpPr>
            <a:spLocks/>
          </p:cNvSpPr>
          <p:nvPr/>
        </p:nvSpPr>
        <p:spPr bwMode="auto">
          <a:xfrm>
            <a:off x="3505200" y="4649787"/>
            <a:ext cx="2311400" cy="1219200"/>
          </a:xfrm>
          <a:prstGeom prst="rect">
            <a:avLst/>
          </a:prstGeom>
          <a:solidFill>
            <a:srgbClr val="D9E8F1"/>
          </a:solidFill>
          <a:ln w="9525">
            <a:solidFill>
              <a:srgbClr val="D9E8F1"/>
            </a:solidFill>
            <a:miter lim="800000"/>
            <a:headEnd/>
            <a:tailEnd/>
          </a:ln>
        </p:spPr>
        <p:txBody>
          <a:bodyPr wrap="none" lIns="0" tIns="0" rIns="0" bIns="0"/>
          <a:lstStyle/>
          <a:p>
            <a:endParaRPr lang="en-US"/>
          </a:p>
        </p:txBody>
      </p:sp>
      <p:sp>
        <p:nvSpPr>
          <p:cNvPr id="19460" name="Rectangle 4"/>
          <p:cNvSpPr>
            <a:spLocks noGrp="1" noChangeArrowheads="1"/>
          </p:cNvSpPr>
          <p:nvPr>
            <p:ph type="title"/>
          </p:nvPr>
        </p:nvSpPr>
        <p:spPr>
          <a:xfrm>
            <a:off x="3289300" y="458787"/>
            <a:ext cx="5854700" cy="533400"/>
          </a:xfrm>
        </p:spPr>
        <p:txBody>
          <a:bodyPr anchor="t">
            <a:normAutofit/>
          </a:bodyPr>
          <a:lstStyle/>
          <a:p>
            <a:pPr eaLnBrk="1" hangingPunct="1">
              <a:defRPr/>
            </a:pPr>
            <a:r>
              <a:rPr lang="en-US" dirty="0" smtClean="0">
                <a:cs typeface="Calibri" charset="0"/>
                <a:sym typeface="Calibri" charset="0"/>
              </a:rPr>
              <a:t>Three Learning Networks</a:t>
            </a:r>
            <a:endParaRPr lang="en-US" dirty="0" smtClean="0">
              <a:ea typeface="ヒラギノ角ゴ ProN W3" charset="0"/>
              <a:cs typeface="ヒラギノ角ゴ ProN W3" charset="0"/>
              <a:sym typeface="Calibri" charset="0"/>
            </a:endParaRPr>
          </a:p>
        </p:txBody>
      </p:sp>
      <p:pic>
        <p:nvPicPr>
          <p:cNvPr id="9318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181225"/>
            <a:ext cx="5334000" cy="246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93190" name="Rectangle 6"/>
          <p:cNvSpPr>
            <a:spLocks/>
          </p:cNvSpPr>
          <p:nvPr/>
        </p:nvSpPr>
        <p:spPr bwMode="auto">
          <a:xfrm>
            <a:off x="4275138" y="4683125"/>
            <a:ext cx="162560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a:solidFill>
                  <a:schemeClr val="tx1"/>
                </a:solidFill>
                <a:latin typeface="Helvetica Neue" charset="0"/>
                <a:ea typeface="ＭＳ Ｐゴシック" charset="0"/>
                <a:cs typeface="ＭＳ Ｐゴシック" charset="0"/>
                <a:sym typeface="Helvetica Neue" charset="0"/>
              </a:rPr>
              <a:t>Differentiate the ways that students can express what they know</a:t>
            </a:r>
          </a:p>
        </p:txBody>
      </p:sp>
      <p:sp>
        <p:nvSpPr>
          <p:cNvPr id="93191" name="Rectangle 7"/>
          <p:cNvSpPr>
            <a:spLocks/>
          </p:cNvSpPr>
          <p:nvPr/>
        </p:nvSpPr>
        <p:spPr bwMode="auto">
          <a:xfrm>
            <a:off x="6934200" y="4910137"/>
            <a:ext cx="1701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a:solidFill>
                  <a:schemeClr val="tx1"/>
                </a:solidFill>
                <a:latin typeface="Helvetica Neue" charset="0"/>
                <a:ea typeface="ＭＳ Ｐゴシック" charset="0"/>
                <a:cs typeface="ＭＳ Ｐゴシック" charset="0"/>
                <a:sym typeface="Helvetica Neue" charset="0"/>
              </a:rPr>
              <a:t>Stimulate interest and motivation for learning</a:t>
            </a:r>
          </a:p>
        </p:txBody>
      </p:sp>
      <p:sp>
        <p:nvSpPr>
          <p:cNvPr id="93192" name="Rectangle 8"/>
          <p:cNvSpPr>
            <a:spLocks/>
          </p:cNvSpPr>
          <p:nvPr/>
        </p:nvSpPr>
        <p:spPr bwMode="auto">
          <a:xfrm>
            <a:off x="609600" y="4649787"/>
            <a:ext cx="2387600" cy="1219200"/>
          </a:xfrm>
          <a:prstGeom prst="rect">
            <a:avLst/>
          </a:prstGeom>
          <a:solidFill>
            <a:srgbClr val="EFDAEA"/>
          </a:solidFill>
          <a:ln>
            <a:noFill/>
          </a:ln>
          <a:extLst>
            <a:ext uri="{91240B29-F687-4f45-9708-019B960494DF}">
              <a14:hiddenLine xmlns:a14="http://schemas.microsoft.com/office/drawing/2010/main" xmlns="" w="9525">
                <a:solidFill>
                  <a:schemeClr val="tx1"/>
                </a:solidFill>
                <a:round/>
                <a:headEnd/>
                <a:tailEnd/>
              </a14:hiddenLine>
            </a:ext>
          </a:extLst>
        </p:spPr>
        <p:txBody>
          <a:bodyPr wrap="none" lIns="0" tIns="0" rIns="0" bIns="0"/>
          <a:lstStyle/>
          <a:p>
            <a:endParaRPr lang="en-US"/>
          </a:p>
        </p:txBody>
      </p:sp>
      <p:pic>
        <p:nvPicPr>
          <p:cNvPr id="93193"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4886325"/>
            <a:ext cx="6096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93194" name="Rectangle 10"/>
          <p:cNvSpPr>
            <a:spLocks/>
          </p:cNvSpPr>
          <p:nvPr/>
        </p:nvSpPr>
        <p:spPr bwMode="auto">
          <a:xfrm>
            <a:off x="1219200" y="4878387"/>
            <a:ext cx="177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a:solidFill>
                  <a:schemeClr val="tx1"/>
                </a:solidFill>
                <a:latin typeface="Helvetica Neue" charset="0"/>
                <a:ea typeface="ＭＳ Ｐゴシック" charset="0"/>
                <a:cs typeface="ＭＳ Ｐゴシック" charset="0"/>
                <a:sym typeface="Helvetica Neue" charset="0"/>
              </a:rPr>
              <a:t>Present information and content in different ways</a:t>
            </a:r>
          </a:p>
        </p:txBody>
      </p:sp>
      <p:pic>
        <p:nvPicPr>
          <p:cNvPr id="93195"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2239962"/>
            <a:ext cx="2971800" cy="240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grpSp>
        <p:nvGrpSpPr>
          <p:cNvPr id="93196" name="Group 14"/>
          <p:cNvGrpSpPr>
            <a:grpSpLocks/>
          </p:cNvGrpSpPr>
          <p:nvPr/>
        </p:nvGrpSpPr>
        <p:grpSpPr bwMode="auto">
          <a:xfrm>
            <a:off x="6248400" y="4878387"/>
            <a:ext cx="688975" cy="685800"/>
            <a:chOff x="0" y="0"/>
            <a:chExt cx="434" cy="432"/>
          </a:xfrm>
        </p:grpSpPr>
        <p:sp>
          <p:nvSpPr>
            <p:cNvPr id="93203" name="Rectangle 12"/>
            <p:cNvSpPr>
              <a:spLocks/>
            </p:cNvSpPr>
            <p:nvPr/>
          </p:nvSpPr>
          <p:spPr bwMode="auto">
            <a:xfrm>
              <a:off x="0" y="0"/>
              <a:ext cx="434" cy="432"/>
            </a:xfrm>
            <a:prstGeom prst="rect">
              <a:avLst/>
            </a:prstGeom>
            <a:solidFill>
              <a:srgbClr val="E3EFE1"/>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a:p>
          </p:txBody>
        </p:sp>
        <p:pic>
          <p:nvPicPr>
            <p:cNvPr id="93204" name="Picture 13"/>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42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grpSp>
      <p:grpSp>
        <p:nvGrpSpPr>
          <p:cNvPr id="93197" name="Group 17"/>
          <p:cNvGrpSpPr>
            <a:grpSpLocks/>
          </p:cNvGrpSpPr>
          <p:nvPr/>
        </p:nvGrpSpPr>
        <p:grpSpPr bwMode="auto">
          <a:xfrm>
            <a:off x="3581400" y="4878387"/>
            <a:ext cx="665163" cy="685800"/>
            <a:chOff x="0" y="0"/>
            <a:chExt cx="419" cy="432"/>
          </a:xfrm>
        </p:grpSpPr>
        <p:sp>
          <p:nvSpPr>
            <p:cNvPr id="93201" name="Rectangle 15"/>
            <p:cNvSpPr>
              <a:spLocks/>
            </p:cNvSpPr>
            <p:nvPr/>
          </p:nvSpPr>
          <p:spPr bwMode="auto">
            <a:xfrm>
              <a:off x="0" y="0"/>
              <a:ext cx="419" cy="432"/>
            </a:xfrm>
            <a:prstGeom prst="rect">
              <a:avLst/>
            </a:prstGeom>
            <a:solidFill>
              <a:srgbClr val="D9E8F1"/>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a:p>
          </p:txBody>
        </p:sp>
        <p:pic>
          <p:nvPicPr>
            <p:cNvPr id="93202" name="Picture 16"/>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411"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grpSp>
      <p:sp>
        <p:nvSpPr>
          <p:cNvPr id="93198" name="Rectangle 18"/>
          <p:cNvSpPr>
            <a:spLocks/>
          </p:cNvSpPr>
          <p:nvPr/>
        </p:nvSpPr>
        <p:spPr bwMode="auto">
          <a:xfrm>
            <a:off x="1177925" y="1600200"/>
            <a:ext cx="1447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wrap="none" lIns="38100" tIns="38100" rIns="38100" bIns="38100">
            <a:spAutoFit/>
          </a:bodyPr>
          <a:lstStyle/>
          <a:p>
            <a:pPr algn="l"/>
            <a:r>
              <a:rPr lang="en-US" sz="2000">
                <a:solidFill>
                  <a:schemeClr val="tx1"/>
                </a:solidFill>
                <a:latin typeface="Helvetica Neue" charset="0"/>
                <a:ea typeface="ＭＳ Ｐゴシック" charset="0"/>
                <a:cs typeface="ＭＳ Ｐゴシック" charset="0"/>
                <a:sym typeface="Helvetica Neue" charset="0"/>
              </a:rPr>
              <a:t>Recognition</a:t>
            </a:r>
            <a:endParaRPr lang="en-US" sz="1800">
              <a:solidFill>
                <a:schemeClr val="tx1"/>
              </a:solidFill>
              <a:latin typeface="Calibri" charset="0"/>
              <a:ea typeface="ＭＳ Ｐゴシック" charset="0"/>
              <a:cs typeface="ＭＳ Ｐゴシック" charset="0"/>
              <a:sym typeface="Calibri" charset="0"/>
            </a:endParaRPr>
          </a:p>
          <a:p>
            <a:pPr algn="l"/>
            <a:r>
              <a:rPr lang="en-US" sz="2000" b="1">
                <a:solidFill>
                  <a:srgbClr val="990066"/>
                </a:solidFill>
                <a:latin typeface="Helvetica Neue" charset="0"/>
                <a:ea typeface="ＭＳ Ｐゴシック" charset="0"/>
                <a:cs typeface="ＭＳ Ｐゴシック" charset="0"/>
                <a:sym typeface="Helvetica Neue" charset="0"/>
              </a:rPr>
              <a:t>what</a:t>
            </a:r>
          </a:p>
        </p:txBody>
      </p:sp>
      <p:sp>
        <p:nvSpPr>
          <p:cNvPr id="93199" name="Rectangle 19"/>
          <p:cNvSpPr>
            <a:spLocks/>
          </p:cNvSpPr>
          <p:nvPr/>
        </p:nvSpPr>
        <p:spPr bwMode="auto">
          <a:xfrm>
            <a:off x="4078288" y="1601787"/>
            <a:ext cx="11080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wrap="none" lIns="38100" tIns="38100" rIns="38100" bIns="38100">
            <a:spAutoFit/>
          </a:bodyPr>
          <a:lstStyle/>
          <a:p>
            <a:pPr algn="l"/>
            <a:r>
              <a:rPr lang="en-US" sz="2000">
                <a:solidFill>
                  <a:schemeClr val="tx1"/>
                </a:solidFill>
                <a:latin typeface="Helvetica Neue" charset="0"/>
                <a:ea typeface="ＭＳ Ｐゴシック" charset="0"/>
                <a:cs typeface="ＭＳ Ｐゴシック" charset="0"/>
                <a:sym typeface="Helvetica Neue" charset="0"/>
              </a:rPr>
              <a:t>Strategic</a:t>
            </a:r>
            <a:endParaRPr lang="en-US" sz="1800">
              <a:solidFill>
                <a:schemeClr val="tx1"/>
              </a:solidFill>
              <a:latin typeface="Calibri" charset="0"/>
              <a:ea typeface="ＭＳ Ｐゴシック" charset="0"/>
              <a:cs typeface="ＭＳ Ｐゴシック" charset="0"/>
              <a:sym typeface="Calibri" charset="0"/>
            </a:endParaRPr>
          </a:p>
          <a:p>
            <a:pPr algn="l"/>
            <a:r>
              <a:rPr lang="en-US" sz="2000" b="1">
                <a:solidFill>
                  <a:srgbClr val="C0504D"/>
                </a:solidFill>
                <a:latin typeface="Helvetica Neue" charset="0"/>
                <a:ea typeface="ＭＳ Ｐゴシック" charset="0"/>
                <a:cs typeface="ＭＳ Ｐゴシック" charset="0"/>
                <a:sym typeface="Helvetica Neue" charset="0"/>
              </a:rPr>
              <a:t>how</a:t>
            </a:r>
          </a:p>
        </p:txBody>
      </p:sp>
      <p:sp>
        <p:nvSpPr>
          <p:cNvPr id="93200" name="Rectangle 20"/>
          <p:cNvSpPr>
            <a:spLocks/>
          </p:cNvSpPr>
          <p:nvPr/>
        </p:nvSpPr>
        <p:spPr bwMode="auto">
          <a:xfrm>
            <a:off x="6777038" y="1597025"/>
            <a:ext cx="107156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wrap="none" lIns="38100" tIns="38100" rIns="38100" bIns="38100">
            <a:spAutoFit/>
          </a:bodyPr>
          <a:lstStyle/>
          <a:p>
            <a:pPr algn="l"/>
            <a:r>
              <a:rPr lang="en-US" sz="2000">
                <a:solidFill>
                  <a:schemeClr val="tx1"/>
                </a:solidFill>
                <a:latin typeface="Helvetica Neue" charset="0"/>
                <a:ea typeface="ＭＳ Ｐゴシック" charset="0"/>
                <a:cs typeface="ＭＳ Ｐゴシック" charset="0"/>
                <a:sym typeface="Helvetica Neue" charset="0"/>
              </a:rPr>
              <a:t>Affective</a:t>
            </a:r>
            <a:endParaRPr lang="en-US" sz="1800">
              <a:solidFill>
                <a:schemeClr val="tx1"/>
              </a:solidFill>
              <a:latin typeface="Calibri" charset="0"/>
              <a:ea typeface="ＭＳ Ｐゴシック" charset="0"/>
              <a:cs typeface="ＭＳ Ｐゴシック" charset="0"/>
              <a:sym typeface="Calibri" charset="0"/>
            </a:endParaRPr>
          </a:p>
          <a:p>
            <a:pPr algn="l"/>
            <a:r>
              <a:rPr lang="en-US" sz="2000" b="1">
                <a:solidFill>
                  <a:srgbClr val="408000"/>
                </a:solidFill>
                <a:latin typeface="Helvetica Neue" charset="0"/>
                <a:ea typeface="ＭＳ Ｐゴシック" charset="0"/>
                <a:cs typeface="ＭＳ Ｐゴシック" charset="0"/>
                <a:sym typeface="Helvetica Neue" charset="0"/>
              </a:rPr>
              <a:t>why</a:t>
            </a:r>
          </a:p>
        </p:txBody>
      </p:sp>
    </p:spTree>
    <p:extLst>
      <p:ext uri="{BB962C8B-B14F-4D97-AF65-F5344CB8AC3E}">
        <p14:creationId xmlns:p14="http://schemas.microsoft.com/office/powerpoint/2010/main" val="351811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lumMod val="75000"/>
                    <a:lumOff val="25000"/>
                  </a:schemeClr>
                </a:solidFill>
              </a:rPr>
              <a:t>Addressing a common misconception about providing options:</a:t>
            </a:r>
          </a:p>
          <a:p>
            <a:pPr marL="0" indent="0">
              <a:buNone/>
            </a:pPr>
            <a:endParaRPr lang="en-US" dirty="0">
              <a:solidFill>
                <a:schemeClr val="tx1">
                  <a:lumMod val="75000"/>
                  <a:lumOff val="25000"/>
                </a:schemeClr>
              </a:solidFill>
            </a:endParaRPr>
          </a:p>
          <a:p>
            <a:pPr marL="0" indent="0">
              <a:buNone/>
            </a:pPr>
            <a:r>
              <a:rPr lang="en-US" sz="2400" dirty="0" smtClean="0">
                <a:solidFill>
                  <a:schemeClr val="tx1">
                    <a:lumMod val="75000"/>
                    <a:lumOff val="25000"/>
                  </a:schemeClr>
                </a:solidFill>
              </a:rPr>
              <a:t>Options are to be carefully applied to support productive challenge tied to the learning goal and to eliminate unnecessary barriers</a:t>
            </a:r>
          </a:p>
          <a:p>
            <a:pPr marL="0" indent="0">
              <a:buNone/>
            </a:pPr>
            <a:endParaRPr lang="en-US" dirty="0">
              <a:solidFill>
                <a:schemeClr val="tx1">
                  <a:lumMod val="75000"/>
                  <a:lumOff val="25000"/>
                </a:schemeClr>
              </a:solidFill>
            </a:endParaRPr>
          </a:p>
          <a:p>
            <a:pPr marL="0" indent="0">
              <a:buNone/>
            </a:pPr>
            <a:r>
              <a:rPr lang="en-US" i="1" dirty="0">
                <a:solidFill>
                  <a:schemeClr val="tx1">
                    <a:lumMod val="75000"/>
                    <a:lumOff val="25000"/>
                  </a:schemeClr>
                </a:solidFill>
              </a:rPr>
              <a:t>(UDL research reader, p. </a:t>
            </a:r>
            <a:r>
              <a:rPr lang="en-US" i="1" dirty="0" smtClean="0">
                <a:solidFill>
                  <a:schemeClr val="tx1">
                    <a:lumMod val="75000"/>
                    <a:lumOff val="25000"/>
                  </a:schemeClr>
                </a:solidFill>
              </a:rPr>
              <a:t>37)</a:t>
            </a:r>
            <a:endParaRPr lang="en-US" i="1" dirty="0">
              <a:solidFill>
                <a:schemeClr val="tx1">
                  <a:lumMod val="75000"/>
                  <a:lumOff val="25000"/>
                </a:schemeClr>
              </a:solidFill>
            </a:endParaRPr>
          </a:p>
          <a:p>
            <a:pPr marL="0" indent="0">
              <a:buNone/>
            </a:pPr>
            <a:endParaRPr lang="en-US" dirty="0" smtClean="0"/>
          </a:p>
          <a:p>
            <a:pPr marL="0" indent="0">
              <a:buNone/>
            </a:pP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ro-RO" smtClean="0"/>
              <a:t>(c) CAST 2014        l         #UDL</a:t>
            </a:r>
            <a:endParaRPr lang="en-US"/>
          </a:p>
        </p:txBody>
      </p:sp>
    </p:spTree>
    <p:extLst>
      <p:ext uri="{BB962C8B-B14F-4D97-AF65-F5344CB8AC3E}">
        <p14:creationId xmlns:p14="http://schemas.microsoft.com/office/powerpoint/2010/main" val="253298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3238500" y="3238500"/>
            <a:ext cx="6856413"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3" name="Picture 2" descr="updateguidelines2_0.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
        <p:nvSpPr>
          <p:cNvPr id="15" name="Rectangle 14"/>
          <p:cNvSpPr/>
          <p:nvPr/>
        </p:nvSpPr>
        <p:spPr>
          <a:xfrm>
            <a:off x="161925" y="601663"/>
            <a:ext cx="2947988" cy="5934075"/>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latin typeface="Calibri"/>
            </a:endParaRPr>
          </a:p>
        </p:txBody>
      </p:sp>
      <p:sp>
        <p:nvSpPr>
          <p:cNvPr id="21" name="Rectangle 20"/>
          <p:cNvSpPr/>
          <p:nvPr/>
        </p:nvSpPr>
        <p:spPr>
          <a:xfrm>
            <a:off x="6035675" y="603250"/>
            <a:ext cx="2946400" cy="5934075"/>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latin typeface="Calibri"/>
            </a:endParaRPr>
          </a:p>
        </p:txBody>
      </p:sp>
      <p:sp>
        <p:nvSpPr>
          <p:cNvPr id="22" name="Rectangle 21"/>
          <p:cNvSpPr/>
          <p:nvPr/>
        </p:nvSpPr>
        <p:spPr>
          <a:xfrm>
            <a:off x="3097213" y="603250"/>
            <a:ext cx="2947987" cy="5934075"/>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latin typeface="Calibri"/>
            </a:endParaRPr>
          </a:p>
        </p:txBody>
      </p:sp>
      <p:sp>
        <p:nvSpPr>
          <p:cNvPr id="23" name="Rectangle 22"/>
          <p:cNvSpPr/>
          <p:nvPr/>
        </p:nvSpPr>
        <p:spPr>
          <a:xfrm>
            <a:off x="260350" y="2513013"/>
            <a:ext cx="8616950" cy="1760537"/>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3200" dirty="0">
                <a:solidFill>
                  <a:prstClr val="black"/>
                </a:solidFill>
                <a:latin typeface="Calibri"/>
                <a:sym typeface="Wingdings"/>
              </a:rPr>
              <a:t>Making information meaningful</a:t>
            </a:r>
            <a:r>
              <a:rPr lang="en-US" sz="3200" dirty="0">
                <a:solidFill>
                  <a:prstClr val="black"/>
                </a:solidFill>
                <a:latin typeface="Calibri"/>
              </a:rPr>
              <a:t> </a:t>
            </a:r>
          </a:p>
        </p:txBody>
      </p:sp>
      <p:sp>
        <p:nvSpPr>
          <p:cNvPr id="24" name="Rectangle 23"/>
          <p:cNvSpPr/>
          <p:nvPr/>
        </p:nvSpPr>
        <p:spPr>
          <a:xfrm>
            <a:off x="236538" y="4344988"/>
            <a:ext cx="8640762" cy="1719262"/>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3200" dirty="0">
                <a:solidFill>
                  <a:prstClr val="black"/>
                </a:solidFill>
                <a:latin typeface="Calibri"/>
                <a:sym typeface="Wingdings"/>
              </a:rPr>
              <a:t>Independent, self-directed learner</a:t>
            </a:r>
            <a:r>
              <a:rPr lang="en-US" sz="3200" dirty="0">
                <a:solidFill>
                  <a:prstClr val="black"/>
                </a:solidFill>
                <a:latin typeface="Calibri"/>
              </a:rPr>
              <a:t> </a:t>
            </a: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defRPr/>
            </a:pPr>
            <a:r>
              <a:rPr lang="ro-RO"/>
              <a:t>(c) CAST 2014        l         #UDL</a:t>
            </a:r>
            <a:endParaRPr lang="en-US"/>
          </a:p>
        </p:txBody>
      </p:sp>
      <p:sp>
        <p:nvSpPr>
          <p:cNvPr id="10" name="Rectangle 9"/>
          <p:cNvSpPr/>
          <p:nvPr/>
        </p:nvSpPr>
        <p:spPr>
          <a:xfrm>
            <a:off x="260350" y="631825"/>
            <a:ext cx="8616950" cy="1760538"/>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3200" dirty="0">
                <a:solidFill>
                  <a:prstClr val="black"/>
                </a:solidFill>
                <a:latin typeface="Calibri"/>
                <a:sym typeface="Wingdings"/>
              </a:rPr>
              <a:t>Accessibility</a:t>
            </a:r>
            <a:endParaRPr lang="en-US" sz="3200" dirty="0">
              <a:solidFill>
                <a:prstClr val="black"/>
              </a:solidFill>
              <a:latin typeface="Calibri"/>
            </a:endParaRPr>
          </a:p>
        </p:txBody>
      </p:sp>
    </p:spTree>
    <p:extLst>
      <p:ext uri="{BB962C8B-B14F-4D97-AF65-F5344CB8AC3E}">
        <p14:creationId xmlns:p14="http://schemas.microsoft.com/office/powerpoint/2010/main" val="169042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strVal val="#ppt_w*0.70"/>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Effect transition="in" filter="fade">
                                      <p:cBhvr>
                                        <p:cTn id="23" dur="10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ppt_w</p:attrName>
                                        </p:attrNameLst>
                                      </p:cBhvr>
                                      <p:tavLst>
                                        <p:tav tm="0">
                                          <p:val>
                                            <p:strVal val="#ppt_w*0.70"/>
                                          </p:val>
                                        </p:tav>
                                        <p:tav tm="100000">
                                          <p:val>
                                            <p:strVal val="#ppt_w"/>
                                          </p:val>
                                        </p:tav>
                                      </p:tavLst>
                                    </p:anim>
                                    <p:anim calcmode="lin" valueType="num">
                                      <p:cBhvr>
                                        <p:cTn id="36" dur="1000" fill="hold"/>
                                        <p:tgtEl>
                                          <p:spTgt spid="23"/>
                                        </p:tgtEl>
                                        <p:attrNameLst>
                                          <p:attrName>ppt_h</p:attrName>
                                        </p:attrNameLst>
                                      </p:cBhvr>
                                      <p:tavLst>
                                        <p:tav tm="0">
                                          <p:val>
                                            <p:strVal val="#ppt_h"/>
                                          </p:val>
                                        </p:tav>
                                        <p:tav tm="100000">
                                          <p:val>
                                            <p:strVal val="#ppt_h"/>
                                          </p:val>
                                        </p:tav>
                                      </p:tavLst>
                                    </p:anim>
                                    <p:animEffect transition="in" filter="fade">
                                      <p:cBhvr>
                                        <p:cTn id="37" dur="10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strVal val="#ppt_w*0.70"/>
                                          </p:val>
                                        </p:tav>
                                        <p:tav tm="100000">
                                          <p:val>
                                            <p:strVal val="#ppt_w"/>
                                          </p:val>
                                        </p:tav>
                                      </p:tavLst>
                                    </p:anim>
                                    <p:anim calcmode="lin" valueType="num">
                                      <p:cBhvr>
                                        <p:cTn id="43" dur="1000" fill="hold"/>
                                        <p:tgtEl>
                                          <p:spTgt spid="24"/>
                                        </p:tgtEl>
                                        <p:attrNameLst>
                                          <p:attrName>ppt_h</p:attrName>
                                        </p:attrNameLst>
                                      </p:cBhvr>
                                      <p:tavLst>
                                        <p:tav tm="0">
                                          <p:val>
                                            <p:strVal val="#ppt_h"/>
                                          </p:val>
                                        </p:tav>
                                        <p:tav tm="100000">
                                          <p:val>
                                            <p:strVal val="#ppt_h"/>
                                          </p:val>
                                        </p:tav>
                                      </p:tavLst>
                                    </p:anim>
                                    <p:animEffect transition="in" filter="fade">
                                      <p:cBhvr>
                                        <p:cTn id="4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3" grpId="0" animBg="1"/>
      <p:bldP spid="2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4294967295"/>
          </p:nvPr>
        </p:nvSpPr>
        <p:spPr>
          <a:xfrm>
            <a:off x="8442325" y="6467475"/>
            <a:ext cx="244475" cy="254000"/>
          </a:xfrm>
          <a:prstGeom prst="rect">
            <a:avLst/>
          </a:prstGeom>
        </p:spPr>
        <p:txBody>
          <a:bodyPr/>
          <a:lstStyle/>
          <a:p>
            <a:pPr>
              <a:defRPr/>
            </a:pPr>
            <a:fld id="{07D0E047-DE54-F44D-8616-F23CD544F542}" type="slidenum">
              <a:rPr lang="en-US"/>
              <a:pPr>
                <a:defRPr/>
              </a:pPr>
              <a:t>15</a:t>
            </a:fld>
            <a:endParaRPr lang="en-US"/>
          </a:p>
        </p:txBody>
      </p:sp>
      <p:pic>
        <p:nvPicPr>
          <p:cNvPr id="972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 y="2171700"/>
            <a:ext cx="4029075"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7283" name="Rectangle 3"/>
          <p:cNvSpPr>
            <a:spLocks/>
          </p:cNvSpPr>
          <p:nvPr/>
        </p:nvSpPr>
        <p:spPr bwMode="auto">
          <a:xfrm>
            <a:off x="596900" y="5715000"/>
            <a:ext cx="3403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l"/>
            <a:r>
              <a:rPr lang="en-US" sz="1300">
                <a:latin typeface="Calibri" charset="0"/>
                <a:ea typeface="ＭＳ Ｐゴシック" charset="0"/>
                <a:cs typeface="ＭＳ Ｐゴシック" charset="0"/>
                <a:sym typeface="Calibri" charset="0"/>
              </a:rPr>
              <a:t>Arts Building University of Saskatchewan</a:t>
            </a:r>
          </a:p>
          <a:p>
            <a:pPr algn="l"/>
            <a:r>
              <a:rPr lang="en-US" sz="1300">
                <a:latin typeface="Calibri" charset="0"/>
                <a:ea typeface="ＭＳ Ｐゴシック" charset="0"/>
                <a:cs typeface="ＭＳ Ｐゴシック" charset="0"/>
                <a:sym typeface="Calibri" charset="0"/>
              </a:rPr>
              <a:t>Daryl Mitchell, February 14, 2014</a:t>
            </a:r>
          </a:p>
          <a:p>
            <a:pPr algn="l"/>
            <a:r>
              <a:rPr lang="en-US" sz="1300" u="sng">
                <a:latin typeface="Calibri" charset="0"/>
                <a:ea typeface="ＭＳ Ｐゴシック" charset="0"/>
                <a:cs typeface="ＭＳ Ｐゴシック" charset="0"/>
                <a:sym typeface="Calibri" charset="0"/>
                <a:hlinkClick r:id="rId4"/>
              </a:rPr>
              <a:t>https://www.flickr.com/photos/daryl_mitchell/</a:t>
            </a:r>
            <a:endParaRPr lang="en-US" sz="1300">
              <a:latin typeface="Calibri" charset="0"/>
              <a:ea typeface="ＭＳ Ｐゴシック" charset="0"/>
              <a:cs typeface="ＭＳ Ｐゴシック" charset="0"/>
              <a:sym typeface="Calibri" charset="0"/>
            </a:endParaRPr>
          </a:p>
          <a:p>
            <a:pPr algn="l"/>
            <a:endParaRPr lang="en-US" sz="1300">
              <a:latin typeface="Calibri" charset="0"/>
              <a:ea typeface="ＭＳ Ｐゴシック" charset="0"/>
              <a:cs typeface="ＭＳ Ｐゴシック" charset="0"/>
              <a:sym typeface="Calibri" charset="0"/>
            </a:endParaRPr>
          </a:p>
        </p:txBody>
      </p:sp>
      <p:pic>
        <p:nvPicPr>
          <p:cNvPr id="9728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7900" y="5207000"/>
            <a:ext cx="2603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728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97400" y="2352675"/>
            <a:ext cx="4318000" cy="287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728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48300" y="5308600"/>
            <a:ext cx="2603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7287" name="Rectangle 7"/>
          <p:cNvSpPr>
            <a:spLocks/>
          </p:cNvSpPr>
          <p:nvPr/>
        </p:nvSpPr>
        <p:spPr bwMode="auto">
          <a:xfrm>
            <a:off x="5054600" y="5715000"/>
            <a:ext cx="3403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l"/>
            <a:r>
              <a:rPr lang="en-US" sz="1300">
                <a:latin typeface="Calibri" charset="0"/>
                <a:ea typeface="ＭＳ Ｐゴシック" charset="0"/>
                <a:cs typeface="ＭＳ Ｐゴシック" charset="0"/>
                <a:sym typeface="Calibri" charset="0"/>
              </a:rPr>
              <a:t>Ramp and Can</a:t>
            </a:r>
          </a:p>
          <a:p>
            <a:pPr algn="l"/>
            <a:r>
              <a:rPr lang="en-US" sz="1300">
                <a:latin typeface="Calibri" charset="0"/>
                <a:ea typeface="ＭＳ Ｐゴシック" charset="0"/>
                <a:cs typeface="ＭＳ Ｐゴシック" charset="0"/>
                <a:sym typeface="Calibri" charset="0"/>
              </a:rPr>
              <a:t>Sam Craig, June 18, 2009</a:t>
            </a:r>
          </a:p>
          <a:p>
            <a:pPr algn="l"/>
            <a:r>
              <a:rPr lang="en-US" sz="1300" u="sng">
                <a:latin typeface="Calibri" charset="0"/>
                <a:ea typeface="ＭＳ Ｐゴシック" charset="0"/>
                <a:cs typeface="ＭＳ Ｐゴシック" charset="0"/>
                <a:sym typeface="Calibri" charset="0"/>
                <a:hlinkClick r:id="rId4"/>
              </a:rPr>
              <a:t>https://www.flickr.com/photos/pirateyjoe/</a:t>
            </a:r>
            <a:endParaRPr lang="en-US" sz="1300">
              <a:latin typeface="Calibri" charset="0"/>
              <a:ea typeface="ＭＳ Ｐゴシック" charset="0"/>
              <a:cs typeface="ＭＳ Ｐゴシック" charset="0"/>
              <a:sym typeface="Calibri" charset="0"/>
            </a:endParaRPr>
          </a:p>
          <a:p>
            <a:pPr algn="l"/>
            <a:endParaRPr lang="en-US" sz="1300">
              <a:latin typeface="Calibri" charset="0"/>
              <a:ea typeface="ＭＳ Ｐゴシック" charset="0"/>
              <a:cs typeface="ＭＳ Ｐゴシック" charset="0"/>
              <a:sym typeface="Calibri" charset="0"/>
            </a:endParaRPr>
          </a:p>
        </p:txBody>
      </p:sp>
      <p:sp>
        <p:nvSpPr>
          <p:cNvPr id="16392" name="Rectangle 8"/>
          <p:cNvSpPr>
            <a:spLocks noGrp="1" noChangeArrowheads="1"/>
          </p:cNvSpPr>
          <p:nvPr>
            <p:ph type="title"/>
          </p:nvPr>
        </p:nvSpPr>
        <p:spPr/>
        <p:txBody>
          <a:bodyPr>
            <a:noAutofit/>
          </a:bodyPr>
          <a:lstStyle/>
          <a:p>
            <a:pPr eaLnBrk="1" hangingPunct="1">
              <a:defRPr/>
            </a:pPr>
            <a:r>
              <a:rPr lang="en-US" dirty="0" smtClean="0">
                <a:sym typeface="Calibri" charset="0"/>
              </a:rPr>
              <a:t>Accessibility should be built in, </a:t>
            </a:r>
            <a:br>
              <a:rPr lang="en-US" dirty="0" smtClean="0">
                <a:sym typeface="Calibri" charset="0"/>
              </a:rPr>
            </a:br>
            <a:r>
              <a:rPr lang="en-US" dirty="0" smtClean="0">
                <a:sym typeface="Calibri" charset="0"/>
              </a:rPr>
              <a:t>not added on</a:t>
            </a:r>
            <a:endParaRPr lang="en-US" dirty="0" smtClean="0">
              <a:ea typeface="ヒラギノ角ゴ ProN W3" charset="0"/>
              <a:sym typeface="Calibri" charset="0"/>
            </a:endParaRPr>
          </a:p>
        </p:txBody>
      </p:sp>
    </p:spTree>
    <p:extLst>
      <p:ext uri="{BB962C8B-B14F-4D97-AF65-F5344CB8AC3E}">
        <p14:creationId xmlns:p14="http://schemas.microsoft.com/office/powerpoint/2010/main" val="394675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accessibility in digital environments</a:t>
            </a:r>
            <a:endParaRPr lang="en-US" dirty="0"/>
          </a:p>
        </p:txBody>
      </p:sp>
      <p:sp>
        <p:nvSpPr>
          <p:cNvPr id="3" name="TextBox 2"/>
          <p:cNvSpPr txBox="1"/>
          <p:nvPr/>
        </p:nvSpPr>
        <p:spPr>
          <a:xfrm>
            <a:off x="1104899" y="1790700"/>
            <a:ext cx="7048499" cy="1938992"/>
          </a:xfrm>
          <a:prstGeom prst="rect">
            <a:avLst/>
          </a:prstGeom>
          <a:noFill/>
        </p:spPr>
        <p:txBody>
          <a:bodyPr wrap="square" rtlCol="0">
            <a:spAutoFit/>
          </a:bodyPr>
          <a:lstStyle/>
          <a:p>
            <a:r>
              <a:rPr lang="en-US" sz="2000" dirty="0" smtClean="0">
                <a:solidFill>
                  <a:schemeClr val="tx1">
                    <a:lumMod val="75000"/>
                    <a:lumOff val="25000"/>
                  </a:schemeClr>
                </a:solidFill>
                <a:latin typeface="Arial"/>
                <a:cs typeface="Arial"/>
              </a:rPr>
              <a:t>Let’s consider the design of the current webcast environment:</a:t>
            </a:r>
          </a:p>
          <a:p>
            <a:endParaRPr lang="en-US" sz="2000" dirty="0" smtClean="0">
              <a:solidFill>
                <a:schemeClr val="tx1">
                  <a:lumMod val="75000"/>
                  <a:lumOff val="25000"/>
                </a:schemeClr>
              </a:solidFill>
              <a:latin typeface="Arial"/>
              <a:cs typeface="Arial"/>
            </a:endParaRPr>
          </a:p>
          <a:p>
            <a:pPr marL="342900" indent="-342900">
              <a:buFont typeface="Arial"/>
              <a:buChar char="•"/>
            </a:pPr>
            <a:r>
              <a:rPr lang="en-US" sz="2000" dirty="0" smtClean="0">
                <a:solidFill>
                  <a:schemeClr val="tx1">
                    <a:lumMod val="75000"/>
                    <a:lumOff val="25000"/>
                  </a:schemeClr>
                </a:solidFill>
                <a:latin typeface="Arial"/>
                <a:cs typeface="Arial"/>
              </a:rPr>
              <a:t>Support for variable learner needs</a:t>
            </a:r>
          </a:p>
          <a:p>
            <a:pPr marL="342900" indent="-342900">
              <a:buFont typeface="Arial"/>
              <a:buChar char="•"/>
            </a:pPr>
            <a:r>
              <a:rPr lang="en-US" sz="2000" dirty="0" smtClean="0">
                <a:solidFill>
                  <a:schemeClr val="tx1">
                    <a:lumMod val="75000"/>
                    <a:lumOff val="25000"/>
                  </a:schemeClr>
                </a:solidFill>
                <a:latin typeface="Arial"/>
                <a:cs typeface="Arial"/>
              </a:rPr>
              <a:t>Integrated design</a:t>
            </a:r>
          </a:p>
          <a:p>
            <a:pPr marL="342900" indent="-342900">
              <a:buFont typeface="Arial"/>
              <a:buChar char="•"/>
            </a:pPr>
            <a:r>
              <a:rPr lang="en-US" sz="2000" dirty="0" smtClean="0">
                <a:solidFill>
                  <a:schemeClr val="tx1">
                    <a:lumMod val="75000"/>
                    <a:lumOff val="25000"/>
                  </a:schemeClr>
                </a:solidFill>
                <a:latin typeface="Arial"/>
                <a:cs typeface="Arial"/>
              </a:rPr>
              <a:t>Flexible tools</a:t>
            </a:r>
          </a:p>
        </p:txBody>
      </p:sp>
    </p:spTree>
    <p:extLst>
      <p:ext uri="{BB962C8B-B14F-4D97-AF65-F5344CB8AC3E}">
        <p14:creationId xmlns:p14="http://schemas.microsoft.com/office/powerpoint/2010/main" val="372926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lumMod val="75000"/>
                    <a:lumOff val="25000"/>
                  </a:schemeClr>
                </a:solidFill>
              </a:rPr>
              <a:t>Which technologies in your environment are most helpful for supporting learner diversity? </a:t>
            </a:r>
            <a:endParaRPr lang="en-US" dirty="0" smtClean="0">
              <a:solidFill>
                <a:schemeClr val="tx1">
                  <a:lumMod val="75000"/>
                  <a:lumOff val="25000"/>
                </a:schemeClr>
              </a:solidFill>
            </a:endParaRPr>
          </a:p>
          <a:p>
            <a:r>
              <a:rPr lang="en-US" dirty="0" smtClean="0">
                <a:solidFill>
                  <a:schemeClr val="tx1">
                    <a:lumMod val="75000"/>
                    <a:lumOff val="25000"/>
                  </a:schemeClr>
                </a:solidFill>
              </a:rPr>
              <a:t>Webcast and </a:t>
            </a:r>
            <a:r>
              <a:rPr lang="en-US" dirty="0" err="1" smtClean="0">
                <a:solidFill>
                  <a:schemeClr val="tx1">
                    <a:lumMod val="75000"/>
                    <a:lumOff val="25000"/>
                  </a:schemeClr>
                </a:solidFill>
              </a:rPr>
              <a:t>webconferencing</a:t>
            </a:r>
            <a:r>
              <a:rPr lang="en-US" dirty="0" smtClean="0">
                <a:solidFill>
                  <a:schemeClr val="tx1">
                    <a:lumMod val="75000"/>
                    <a:lumOff val="25000"/>
                  </a:schemeClr>
                </a:solidFill>
              </a:rPr>
              <a:t> software</a:t>
            </a:r>
          </a:p>
          <a:p>
            <a:r>
              <a:rPr lang="en-US" dirty="0" smtClean="0">
                <a:solidFill>
                  <a:schemeClr val="tx1">
                    <a:lumMod val="75000"/>
                    <a:lumOff val="25000"/>
                  </a:schemeClr>
                </a:solidFill>
              </a:rPr>
              <a:t>Hardware &amp; digital tools (e.g., polling devices, interactive projection boards, etc.)</a:t>
            </a:r>
          </a:p>
          <a:p>
            <a:r>
              <a:rPr lang="en-US" dirty="0" smtClean="0">
                <a:solidFill>
                  <a:schemeClr val="tx1">
                    <a:lumMod val="75000"/>
                    <a:lumOff val="25000"/>
                  </a:schemeClr>
                </a:solidFill>
              </a:rPr>
              <a:t>Learning Management Systems</a:t>
            </a:r>
          </a:p>
          <a:p>
            <a:r>
              <a:rPr lang="en-US" dirty="0" smtClean="0">
                <a:solidFill>
                  <a:schemeClr val="tx1">
                    <a:lumMod val="75000"/>
                    <a:lumOff val="25000"/>
                  </a:schemeClr>
                </a:solidFill>
              </a:rPr>
              <a:t>Specific Apps</a:t>
            </a:r>
          </a:p>
          <a:p>
            <a:r>
              <a:rPr lang="en-US" dirty="0" smtClean="0">
                <a:solidFill>
                  <a:schemeClr val="tx1">
                    <a:lumMod val="75000"/>
                    <a:lumOff val="25000"/>
                  </a:schemeClr>
                </a:solidFill>
              </a:rPr>
              <a:t>Other</a:t>
            </a:r>
            <a:endParaRPr lang="en-US" dirty="0">
              <a:solidFill>
                <a:schemeClr val="tx1">
                  <a:lumMod val="75000"/>
                  <a:lumOff val="25000"/>
                </a:schemeClr>
              </a:solidFill>
            </a:endParaRPr>
          </a:p>
        </p:txBody>
      </p:sp>
    </p:spTree>
    <p:extLst>
      <p:ext uri="{BB962C8B-B14F-4D97-AF65-F5344CB8AC3E}">
        <p14:creationId xmlns:p14="http://schemas.microsoft.com/office/powerpoint/2010/main" val="2432976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lumMod val="75000"/>
                    <a:lumOff val="25000"/>
                  </a:schemeClr>
                </a:solidFill>
              </a:rPr>
              <a:t>How well do these technologies use good accessibility practices and/or UDL? </a:t>
            </a:r>
          </a:p>
          <a:p>
            <a:r>
              <a:rPr lang="en-US" dirty="0" smtClean="0">
                <a:solidFill>
                  <a:schemeClr val="tx1">
                    <a:lumMod val="75000"/>
                    <a:lumOff val="25000"/>
                  </a:schemeClr>
                </a:solidFill>
              </a:rPr>
              <a:t>Not at all well</a:t>
            </a:r>
          </a:p>
          <a:p>
            <a:r>
              <a:rPr lang="en-US" dirty="0" smtClean="0">
                <a:solidFill>
                  <a:schemeClr val="tx1">
                    <a:lumMod val="75000"/>
                    <a:lumOff val="25000"/>
                  </a:schemeClr>
                </a:solidFill>
              </a:rPr>
              <a:t>Somewhat well</a:t>
            </a:r>
          </a:p>
          <a:p>
            <a:r>
              <a:rPr lang="en-US" dirty="0" smtClean="0">
                <a:solidFill>
                  <a:schemeClr val="tx1">
                    <a:lumMod val="75000"/>
                    <a:lumOff val="25000"/>
                  </a:schemeClr>
                </a:solidFill>
              </a:rPr>
              <a:t>Well</a:t>
            </a:r>
          </a:p>
          <a:p>
            <a:r>
              <a:rPr lang="en-US" dirty="0" smtClean="0">
                <a:solidFill>
                  <a:schemeClr val="tx1">
                    <a:lumMod val="75000"/>
                    <a:lumOff val="25000"/>
                  </a:schemeClr>
                </a:solidFill>
              </a:rPr>
              <a:t>Very Well</a:t>
            </a:r>
            <a:endParaRPr lang="en-US" dirty="0">
              <a:solidFill>
                <a:schemeClr val="tx1">
                  <a:lumMod val="75000"/>
                  <a:lumOff val="25000"/>
                </a:schemeClr>
              </a:solidFill>
            </a:endParaRPr>
          </a:p>
        </p:txBody>
      </p:sp>
    </p:spTree>
    <p:extLst>
      <p:ext uri="{BB962C8B-B14F-4D97-AF65-F5344CB8AC3E}">
        <p14:creationId xmlns:p14="http://schemas.microsoft.com/office/powerpoint/2010/main" val="2544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Neurological Foundation</a:t>
            </a:r>
            <a:endParaRPr lang="en-US" dirty="0"/>
          </a:p>
        </p:txBody>
      </p:sp>
      <p:pic>
        <p:nvPicPr>
          <p:cNvPr id="4" name="Picture 5" descr="brain image wih color emphasizing occipital (rear) cortext"/>
          <p:cNvPicPr>
            <a:picLocks noChangeAspect="1" noChangeArrowheads="1"/>
          </p:cNvPicPr>
          <p:nvPr/>
        </p:nvPicPr>
        <p:blipFill>
          <a:blip r:embed="rId3" cstate="screen"/>
          <a:srcRect/>
          <a:stretch>
            <a:fillRect/>
          </a:stretch>
        </p:blipFill>
        <p:spPr bwMode="auto">
          <a:xfrm>
            <a:off x="740426" y="1905000"/>
            <a:ext cx="2077438" cy="1761708"/>
          </a:xfrm>
          <a:prstGeom prst="rect">
            <a:avLst/>
          </a:prstGeom>
          <a:noFill/>
          <a:ln w="12700">
            <a:noFill/>
            <a:miter lim="800000"/>
            <a:headEnd/>
            <a:tailEnd/>
          </a:ln>
          <a:effectLst/>
        </p:spPr>
      </p:pic>
      <p:pic>
        <p:nvPicPr>
          <p:cNvPr id="5" name="Picture 4" descr="Brain image emphasizing frontal lobes"/>
          <p:cNvPicPr>
            <a:picLocks noChangeAspect="1" noChangeArrowheads="1"/>
          </p:cNvPicPr>
          <p:nvPr/>
        </p:nvPicPr>
        <p:blipFill>
          <a:blip r:embed="rId4" cstate="screen"/>
          <a:srcRect/>
          <a:stretch>
            <a:fillRect/>
          </a:stretch>
        </p:blipFill>
        <p:spPr bwMode="auto">
          <a:xfrm>
            <a:off x="3195382" y="3215364"/>
            <a:ext cx="2210261" cy="1873999"/>
          </a:xfrm>
          <a:prstGeom prst="rect">
            <a:avLst/>
          </a:prstGeom>
          <a:noFill/>
          <a:ln w="12700">
            <a:noFill/>
            <a:miter lim="800000"/>
            <a:headEnd/>
            <a:tailEnd/>
          </a:ln>
          <a:effectLst/>
        </p:spPr>
      </p:pic>
      <p:pic>
        <p:nvPicPr>
          <p:cNvPr id="6" name="Picture 4" descr="brain image wih color emphasizing limbic system"/>
          <p:cNvPicPr>
            <a:picLocks noChangeAspect="1" noChangeArrowheads="1"/>
          </p:cNvPicPr>
          <p:nvPr/>
        </p:nvPicPr>
        <p:blipFill>
          <a:blip r:embed="rId5" cstate="screen"/>
          <a:srcRect/>
          <a:stretch>
            <a:fillRect/>
          </a:stretch>
        </p:blipFill>
        <p:spPr bwMode="auto">
          <a:xfrm>
            <a:off x="5699674" y="4609936"/>
            <a:ext cx="2165773" cy="1836279"/>
          </a:xfrm>
          <a:prstGeom prst="rect">
            <a:avLst/>
          </a:prstGeom>
          <a:noFill/>
          <a:ln w="12700">
            <a:noFill/>
            <a:miter lim="800000"/>
            <a:headEnd/>
            <a:tailEnd/>
          </a:ln>
          <a:effectLst/>
        </p:spPr>
      </p:pic>
      <p:sp>
        <p:nvSpPr>
          <p:cNvPr id="7" name="TextBox 6"/>
          <p:cNvSpPr txBox="1"/>
          <p:nvPr/>
        </p:nvSpPr>
        <p:spPr>
          <a:xfrm>
            <a:off x="3810000" y="1828800"/>
            <a:ext cx="2172651" cy="400110"/>
          </a:xfrm>
          <a:prstGeom prst="rect">
            <a:avLst/>
          </a:prstGeom>
          <a:noFill/>
        </p:spPr>
        <p:txBody>
          <a:bodyPr wrap="square" rtlCol="0">
            <a:spAutoFit/>
          </a:bodyPr>
          <a:lstStyle/>
          <a:p>
            <a:r>
              <a:rPr lang="en-US" sz="2000" dirty="0" smtClean="0">
                <a:solidFill>
                  <a:schemeClr val="tx1">
                    <a:lumMod val="75000"/>
                    <a:lumOff val="25000"/>
                  </a:schemeClr>
                </a:solidFill>
                <a:latin typeface="Arial"/>
                <a:cs typeface="Arial"/>
              </a:rPr>
              <a:t>Recognition</a:t>
            </a:r>
            <a:endParaRPr lang="en-US" sz="2000" dirty="0">
              <a:solidFill>
                <a:schemeClr val="tx1">
                  <a:lumMod val="75000"/>
                  <a:lumOff val="25000"/>
                </a:schemeClr>
              </a:solidFill>
              <a:latin typeface="Arial"/>
              <a:cs typeface="Arial"/>
            </a:endParaRPr>
          </a:p>
        </p:txBody>
      </p:sp>
      <p:sp>
        <p:nvSpPr>
          <p:cNvPr id="8" name="TextBox 7"/>
          <p:cNvSpPr txBox="1"/>
          <p:nvPr/>
        </p:nvSpPr>
        <p:spPr>
          <a:xfrm>
            <a:off x="5638800" y="2819400"/>
            <a:ext cx="1827340" cy="400110"/>
          </a:xfrm>
          <a:prstGeom prst="rect">
            <a:avLst/>
          </a:prstGeom>
          <a:noFill/>
        </p:spPr>
        <p:txBody>
          <a:bodyPr wrap="square" rtlCol="0">
            <a:spAutoFit/>
          </a:bodyPr>
          <a:lstStyle/>
          <a:p>
            <a:r>
              <a:rPr lang="en-US" sz="2000" dirty="0" smtClean="0">
                <a:solidFill>
                  <a:schemeClr val="tx1">
                    <a:lumMod val="75000"/>
                    <a:lumOff val="25000"/>
                  </a:schemeClr>
                </a:solidFill>
                <a:latin typeface="Arial"/>
                <a:cs typeface="Arial"/>
              </a:rPr>
              <a:t>Strategic</a:t>
            </a:r>
            <a:endParaRPr lang="en-US" sz="2000" dirty="0">
              <a:solidFill>
                <a:schemeClr val="tx1">
                  <a:lumMod val="75000"/>
                  <a:lumOff val="25000"/>
                </a:schemeClr>
              </a:solidFill>
              <a:latin typeface="Arial"/>
              <a:cs typeface="Arial"/>
            </a:endParaRPr>
          </a:p>
        </p:txBody>
      </p:sp>
      <p:cxnSp>
        <p:nvCxnSpPr>
          <p:cNvPr id="9" name="Straight Arrow Connector 8"/>
          <p:cNvCxnSpPr>
            <a:stCxn id="7" idx="2"/>
          </p:cNvCxnSpPr>
          <p:nvPr/>
        </p:nvCxnSpPr>
        <p:spPr>
          <a:xfrm flipH="1">
            <a:off x="2743201" y="2228910"/>
            <a:ext cx="2153125" cy="3618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stCxn id="8" idx="1"/>
          </p:cNvCxnSpPr>
          <p:nvPr/>
        </p:nvCxnSpPr>
        <p:spPr>
          <a:xfrm flipH="1">
            <a:off x="4676249" y="3019455"/>
            <a:ext cx="962551" cy="22837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rot="5400000">
            <a:off x="6786043" y="4415357"/>
            <a:ext cx="502922" cy="2066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6781800" y="3886200"/>
            <a:ext cx="1933037" cy="400110"/>
          </a:xfrm>
          <a:prstGeom prst="rect">
            <a:avLst/>
          </a:prstGeom>
          <a:noFill/>
        </p:spPr>
        <p:txBody>
          <a:bodyPr wrap="square" rtlCol="0">
            <a:spAutoFit/>
          </a:bodyPr>
          <a:lstStyle/>
          <a:p>
            <a:r>
              <a:rPr lang="en-US" sz="2000" dirty="0" smtClean="0">
                <a:solidFill>
                  <a:schemeClr val="tx1">
                    <a:lumMod val="75000"/>
                    <a:lumOff val="25000"/>
                  </a:schemeClr>
                </a:solidFill>
                <a:latin typeface="Arial"/>
                <a:cs typeface="Arial"/>
              </a:rPr>
              <a:t>Affective</a:t>
            </a:r>
            <a:endParaRPr lang="en-US" sz="20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16051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2743200" y="1752601"/>
            <a:ext cx="5410200" cy="1447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Dr. Sam Johnston</a:t>
            </a:r>
          </a:p>
          <a:p>
            <a:pPr marL="0" indent="0">
              <a:buFont typeface="Arial" pitchFamily="34" charset="0"/>
              <a:buNone/>
            </a:pPr>
            <a:r>
              <a:rPr lang="en-US" sz="2800" dirty="0" smtClean="0"/>
              <a:t>Research Scientist</a:t>
            </a:r>
          </a:p>
        </p:txBody>
      </p:sp>
      <p:sp>
        <p:nvSpPr>
          <p:cNvPr id="9" name="Content Placeholder 2"/>
          <p:cNvSpPr txBox="1">
            <a:spLocks/>
          </p:cNvSpPr>
          <p:nvPr/>
        </p:nvSpPr>
        <p:spPr>
          <a:xfrm>
            <a:off x="2743200" y="4343400"/>
            <a:ext cx="5638800" cy="1447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txBox="1">
            <a:spLocks/>
          </p:cNvSpPr>
          <p:nvPr/>
        </p:nvSpPr>
        <p:spPr>
          <a:xfrm>
            <a:off x="2743200" y="4343400"/>
            <a:ext cx="4114800" cy="1447800"/>
          </a:xfrm>
          <a:prstGeom prst="rect">
            <a:avLst/>
          </a:prstGeom>
          <a:solidFill>
            <a:schemeClr val="bg1">
              <a:lumMod val="75000"/>
              <a:alpha val="85000"/>
            </a:schemeClr>
          </a:solidFill>
        </p:spPr>
        <p:txBody>
          <a:bodyPr vert="horz" lIns="91440" tIns="45720" rIns="91440" bIns="45720" rtlCol="0">
            <a:normAutofit fontScale="77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Christina A. Bosch</a:t>
            </a:r>
          </a:p>
          <a:p>
            <a:pPr marL="0" indent="0">
              <a:buFont typeface="Arial" pitchFamily="34" charset="0"/>
              <a:buNone/>
            </a:pPr>
            <a:r>
              <a:rPr lang="en-US" sz="2800" dirty="0" smtClean="0"/>
              <a:t>Instructional Designer/Research Associate</a:t>
            </a:r>
          </a:p>
        </p:txBody>
      </p:sp>
      <p:pic>
        <p:nvPicPr>
          <p:cNvPr id="3" name="Picture 2" descr="aem-mediu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14" y="1612900"/>
            <a:ext cx="2449286" cy="1714500"/>
          </a:xfrm>
          <a:prstGeom prst="rect">
            <a:avLst/>
          </a:prstGeom>
        </p:spPr>
      </p:pic>
      <p:pic>
        <p:nvPicPr>
          <p:cNvPr id="6" name="Picture 5" descr="20141212-10593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4" y="4191000"/>
            <a:ext cx="2457450" cy="1638300"/>
          </a:xfrm>
          <a:prstGeom prst="rect">
            <a:avLst/>
          </a:prstGeom>
        </p:spPr>
      </p:pic>
    </p:spTree>
    <p:extLst>
      <p:ext uri="{BB962C8B-B14F-4D97-AF65-F5344CB8AC3E}">
        <p14:creationId xmlns:p14="http://schemas.microsoft.com/office/powerpoint/2010/main" val="174203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Competency-based education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Competency</a:t>
            </a:r>
            <a:r>
              <a:rPr lang="en-US" dirty="0">
                <a:solidFill>
                  <a:schemeClr val="tx1">
                    <a:lumMod val="75000"/>
                    <a:lumOff val="25000"/>
                  </a:schemeClr>
                </a:solidFill>
              </a:rPr>
              <a:t>-based education models in technical education require operating tasks where learners must use tools and demonstrate </a:t>
            </a:r>
            <a:r>
              <a:rPr lang="en-US" dirty="0" smtClean="0">
                <a:solidFill>
                  <a:schemeClr val="tx1">
                    <a:lumMod val="75000"/>
                    <a:lumOff val="25000"/>
                  </a:schemeClr>
                </a:solidFill>
              </a:rPr>
              <a:t>techniques</a:t>
            </a:r>
            <a:r>
              <a:rPr lang="en-US" dirty="0">
                <a:solidFill>
                  <a:schemeClr val="tx1">
                    <a:lumMod val="75000"/>
                    <a:lumOff val="25000"/>
                  </a:schemeClr>
                </a:solidFill>
              </a:rPr>
              <a:t>:</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Options for physical action (keyboarding versus mouse so can have access to common assistive technologies)</a:t>
            </a:r>
          </a:p>
          <a:p>
            <a:pPr lvl="1"/>
            <a:r>
              <a:rPr lang="en-US" dirty="0" smtClean="0">
                <a:solidFill>
                  <a:schemeClr val="tx1">
                    <a:lumMod val="75000"/>
                    <a:lumOff val="25000"/>
                  </a:schemeClr>
                </a:solidFill>
              </a:rPr>
              <a:t>Options for expression and communication</a:t>
            </a:r>
          </a:p>
          <a:p>
            <a:r>
              <a:rPr lang="en-US" dirty="0" smtClean="0">
                <a:solidFill>
                  <a:schemeClr val="tx1">
                    <a:lumMod val="75000"/>
                    <a:lumOff val="25000"/>
                  </a:schemeClr>
                </a:solidFill>
              </a:rPr>
              <a:t>By </a:t>
            </a:r>
            <a:r>
              <a:rPr lang="en-US" dirty="0">
                <a:solidFill>
                  <a:schemeClr val="tx1">
                    <a:lumMod val="75000"/>
                    <a:lumOff val="25000"/>
                  </a:schemeClr>
                </a:solidFill>
              </a:rPr>
              <a:t>considering all learners </a:t>
            </a:r>
            <a:r>
              <a:rPr lang="en-US" dirty="0" smtClean="0">
                <a:solidFill>
                  <a:schemeClr val="tx1">
                    <a:lumMod val="75000"/>
                    <a:lumOff val="25000"/>
                  </a:schemeClr>
                </a:solidFill>
              </a:rPr>
              <a:t>in the design of instruction &amp; assessment, instructors</a:t>
            </a:r>
          </a:p>
          <a:p>
            <a:pPr lvl="1"/>
            <a:r>
              <a:rPr lang="en-US" dirty="0" smtClean="0">
                <a:solidFill>
                  <a:schemeClr val="tx1">
                    <a:lumMod val="75000"/>
                    <a:lumOff val="25000"/>
                  </a:schemeClr>
                </a:solidFill>
              </a:rPr>
              <a:t>minimize </a:t>
            </a:r>
            <a:r>
              <a:rPr lang="en-US" dirty="0">
                <a:solidFill>
                  <a:schemeClr val="tx1">
                    <a:lumMod val="75000"/>
                    <a:lumOff val="25000"/>
                  </a:schemeClr>
                </a:solidFill>
              </a:rPr>
              <a:t>barriers for certain groups of individuals (e.g., those with physical mobility limitations, print-disabilities, ELL) </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provide </a:t>
            </a:r>
            <a:r>
              <a:rPr lang="en-US" dirty="0">
                <a:solidFill>
                  <a:schemeClr val="tx1">
                    <a:lumMod val="75000"/>
                    <a:lumOff val="25000"/>
                  </a:schemeClr>
                </a:solidFill>
              </a:rPr>
              <a:t>a richer and more accurate method for assessing knowledge for all learners</a:t>
            </a:r>
          </a:p>
          <a:p>
            <a:pPr marL="0" inden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171027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680354" y="1486372"/>
            <a:ext cx="7635424" cy="400110"/>
          </a:xfrm>
          <a:prstGeom prst="rect">
            <a:avLst/>
          </a:prstGeom>
          <a:noFill/>
          <a:ln w="9525">
            <a:noFill/>
            <a:miter lim="800000"/>
            <a:headEnd/>
            <a:tailEnd/>
          </a:ln>
        </p:spPr>
        <p:txBody>
          <a:bodyPr wrap="none">
            <a:prstTxWarp prst="textNoShape">
              <a:avLst/>
            </a:prstTxWarp>
            <a:spAutoFit/>
          </a:bodyPr>
          <a:lstStyle/>
          <a:p>
            <a:pPr marL="342900" indent="-342900" algn="ctr">
              <a:buFont typeface="Arial"/>
              <a:buChar char="•"/>
            </a:pPr>
            <a:r>
              <a:rPr lang="en-US" sz="2000" dirty="0">
                <a:solidFill>
                  <a:schemeClr val="tx1">
                    <a:lumMod val="75000"/>
                    <a:lumOff val="25000"/>
                  </a:schemeClr>
                </a:solidFill>
                <a:latin typeface="Arial"/>
                <a:cs typeface="Arial"/>
              </a:rPr>
              <a:t>Highlight patterns, critical features, big ideas, and relationships</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92784"/>
            <a:ext cx="6061753" cy="4194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7" name="Rectangle 8"/>
          <p:cNvSpPr>
            <a:spLocks noChangeArrowheads="1"/>
          </p:cNvSpPr>
          <p:nvPr/>
        </p:nvSpPr>
        <p:spPr bwMode="auto">
          <a:xfrm>
            <a:off x="1713370" y="1175544"/>
            <a:ext cx="5250155" cy="707886"/>
          </a:xfrm>
          <a:prstGeom prst="rect">
            <a:avLst/>
          </a:prstGeom>
          <a:noFill/>
          <a:ln w="9525">
            <a:noFill/>
            <a:miter lim="800000"/>
            <a:headEnd/>
            <a:tailEnd/>
          </a:ln>
        </p:spPr>
        <p:txBody>
          <a:bodyPr wrap="none">
            <a:prstTxWarp prst="textNoShape">
              <a:avLst/>
            </a:prstTxWarp>
            <a:spAutoFit/>
          </a:bodyPr>
          <a:lstStyle/>
          <a:p>
            <a:pPr marL="342900" indent="-342900" algn="ctr">
              <a:buFont typeface="Arial"/>
              <a:buChar char="•"/>
            </a:pPr>
            <a:r>
              <a:rPr lang="en-US" sz="2000" dirty="0">
                <a:solidFill>
                  <a:schemeClr val="tx1">
                    <a:lumMod val="75000"/>
                    <a:lumOff val="25000"/>
                  </a:schemeClr>
                </a:solidFill>
                <a:latin typeface="Arial"/>
                <a:cs typeface="Arial"/>
              </a:rPr>
              <a:t>Activate or supply background </a:t>
            </a:r>
            <a:r>
              <a:rPr lang="en-US" sz="2000" dirty="0" smtClean="0">
                <a:solidFill>
                  <a:schemeClr val="tx1">
                    <a:lumMod val="75000"/>
                    <a:lumOff val="25000"/>
                  </a:schemeClr>
                </a:solidFill>
                <a:latin typeface="Arial"/>
                <a:cs typeface="Arial"/>
              </a:rPr>
              <a:t>knowledge</a:t>
            </a:r>
          </a:p>
          <a:p>
            <a:pPr algn="ctr"/>
            <a:endParaRPr lang="en-US" sz="2000" dirty="0">
              <a:latin typeface="Arial"/>
              <a:cs typeface="Arial"/>
            </a:endParaRPr>
          </a:p>
        </p:txBody>
      </p:sp>
      <p:sp>
        <p:nvSpPr>
          <p:cNvPr id="3" name="Title 2"/>
          <p:cNvSpPr>
            <a:spLocks noGrp="1"/>
          </p:cNvSpPr>
          <p:nvPr>
            <p:ph type="title"/>
          </p:nvPr>
        </p:nvSpPr>
        <p:spPr/>
        <p:txBody>
          <a:bodyPr/>
          <a:lstStyle/>
          <a:p>
            <a:r>
              <a:rPr lang="en-US" dirty="0" smtClean="0"/>
              <a:t>Example: Options for Comprehension</a:t>
            </a:r>
            <a:endParaRPr lang="en-US" dirty="0"/>
          </a:p>
        </p:txBody>
      </p:sp>
    </p:spTree>
    <p:extLst>
      <p:ext uri="{BB962C8B-B14F-4D97-AF65-F5344CB8AC3E}">
        <p14:creationId xmlns:p14="http://schemas.microsoft.com/office/powerpoint/2010/main" val="226663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1213" y="1271588"/>
            <a:ext cx="3198812" cy="3477875"/>
          </a:xfrm>
          <a:prstGeom prst="rect">
            <a:avLst/>
          </a:prstGeom>
          <a:noFill/>
        </p:spPr>
        <p:txBody>
          <a:bodyPr>
            <a:spAutoFit/>
          </a:bodyPr>
          <a:lstStyle/>
          <a:p>
            <a:pPr algn="l" defTabSz="457200" fontAlgn="auto">
              <a:spcBef>
                <a:spcPts val="0"/>
              </a:spcBef>
              <a:spcAft>
                <a:spcPts val="0"/>
              </a:spcAft>
              <a:defRPr/>
            </a:pPr>
            <a:r>
              <a:rPr lang="en-US" sz="2000" dirty="0">
                <a:solidFill>
                  <a:schemeClr val="tx1">
                    <a:lumMod val="75000"/>
                    <a:lumOff val="25000"/>
                  </a:schemeClr>
                </a:solidFill>
                <a:latin typeface="Arial"/>
                <a:ea typeface="ＭＳ Ｐゴシック" charset="0"/>
                <a:cs typeface="Arial"/>
              </a:rPr>
              <a:t>Designed for multiple stakeholders: </a:t>
            </a:r>
          </a:p>
          <a:p>
            <a:pPr marL="285750" indent="-285750" algn="l" defTabSz="457200" fontAlgn="auto">
              <a:spcBef>
                <a:spcPts val="0"/>
              </a:spcBef>
              <a:spcAft>
                <a:spcPts val="0"/>
              </a:spcAft>
              <a:buFont typeface="Arial"/>
              <a:buChar char="•"/>
              <a:defRPr/>
            </a:pPr>
            <a:r>
              <a:rPr lang="en-US" sz="2000" dirty="0">
                <a:solidFill>
                  <a:schemeClr val="tx1">
                    <a:lumMod val="75000"/>
                    <a:lumOff val="25000"/>
                  </a:schemeClr>
                </a:solidFill>
                <a:latin typeface="Arial"/>
                <a:ea typeface="ＭＳ Ｐゴシック" charset="0"/>
                <a:cs typeface="Arial"/>
              </a:rPr>
              <a:t>Instructional designers</a:t>
            </a:r>
          </a:p>
          <a:p>
            <a:pPr marL="285750" indent="-285750" algn="l" defTabSz="457200" fontAlgn="auto">
              <a:spcBef>
                <a:spcPts val="0"/>
              </a:spcBef>
              <a:spcAft>
                <a:spcPts val="0"/>
              </a:spcAft>
              <a:buFont typeface="Arial"/>
              <a:buChar char="•"/>
              <a:defRPr/>
            </a:pPr>
            <a:r>
              <a:rPr lang="en-US" sz="2000" dirty="0">
                <a:solidFill>
                  <a:schemeClr val="tx1">
                    <a:lumMod val="75000"/>
                    <a:lumOff val="25000"/>
                  </a:schemeClr>
                </a:solidFill>
                <a:latin typeface="Arial"/>
                <a:ea typeface="ＭＳ Ｐゴシック" charset="0"/>
                <a:cs typeface="Arial"/>
              </a:rPr>
              <a:t>Faculty</a:t>
            </a:r>
          </a:p>
          <a:p>
            <a:pPr marL="285750" indent="-285750" algn="l" defTabSz="457200" fontAlgn="auto">
              <a:spcBef>
                <a:spcPts val="0"/>
              </a:spcBef>
              <a:spcAft>
                <a:spcPts val="0"/>
              </a:spcAft>
              <a:buFont typeface="Arial"/>
              <a:buChar char="•"/>
              <a:defRPr/>
            </a:pPr>
            <a:r>
              <a:rPr lang="en-US" sz="2000" dirty="0">
                <a:solidFill>
                  <a:schemeClr val="tx1">
                    <a:lumMod val="75000"/>
                    <a:lumOff val="25000"/>
                  </a:schemeClr>
                </a:solidFill>
                <a:latin typeface="Arial"/>
                <a:ea typeface="ＭＳ Ｐゴシック" charset="0"/>
                <a:cs typeface="Arial"/>
              </a:rPr>
              <a:t>Policy makers</a:t>
            </a:r>
          </a:p>
          <a:p>
            <a:pPr marL="285750" indent="-285750" algn="l" defTabSz="457200" fontAlgn="auto">
              <a:spcBef>
                <a:spcPts val="0"/>
              </a:spcBef>
              <a:spcAft>
                <a:spcPts val="0"/>
              </a:spcAft>
              <a:buFont typeface="Arial"/>
              <a:buChar char="•"/>
              <a:defRPr/>
            </a:pPr>
            <a:r>
              <a:rPr lang="en-US" sz="2000" dirty="0" smtClean="0">
                <a:solidFill>
                  <a:schemeClr val="tx1">
                    <a:lumMod val="75000"/>
                    <a:lumOff val="25000"/>
                  </a:schemeClr>
                </a:solidFill>
                <a:latin typeface="Arial"/>
                <a:ea typeface="ＭＳ Ｐゴシック" charset="0"/>
                <a:cs typeface="Arial"/>
              </a:rPr>
              <a:t>Administrators</a:t>
            </a:r>
          </a:p>
          <a:p>
            <a:pPr marL="285750" indent="-285750" algn="l" defTabSz="457200" fontAlgn="auto">
              <a:spcBef>
                <a:spcPts val="0"/>
              </a:spcBef>
              <a:spcAft>
                <a:spcPts val="0"/>
              </a:spcAft>
              <a:buFont typeface="Arial"/>
              <a:buChar char="•"/>
              <a:defRPr/>
            </a:pPr>
            <a:r>
              <a:rPr lang="en-US" sz="2000" dirty="0" smtClean="0">
                <a:solidFill>
                  <a:schemeClr val="tx1">
                    <a:lumMod val="75000"/>
                    <a:lumOff val="25000"/>
                  </a:schemeClr>
                </a:solidFill>
                <a:latin typeface="Arial"/>
                <a:ea typeface="ＭＳ Ｐゴシック" charset="0"/>
                <a:cs typeface="Arial"/>
              </a:rPr>
              <a:t>Subject Matter Experts</a:t>
            </a:r>
            <a:endParaRPr lang="en-US" sz="2000" dirty="0">
              <a:solidFill>
                <a:schemeClr val="tx1">
                  <a:lumMod val="75000"/>
                  <a:lumOff val="25000"/>
                </a:schemeClr>
              </a:solidFill>
              <a:latin typeface="Arial"/>
              <a:ea typeface="ＭＳ Ｐゴシック" charset="0"/>
              <a:cs typeface="Arial"/>
            </a:endParaRPr>
          </a:p>
          <a:p>
            <a:pPr algn="l" defTabSz="457200" fontAlgn="auto">
              <a:spcBef>
                <a:spcPts val="0"/>
              </a:spcBef>
              <a:spcAft>
                <a:spcPts val="0"/>
              </a:spcAft>
              <a:defRPr/>
            </a:pPr>
            <a:endParaRPr lang="en-US" sz="2000" dirty="0">
              <a:solidFill>
                <a:schemeClr val="tx1">
                  <a:lumMod val="75000"/>
                  <a:lumOff val="25000"/>
                </a:schemeClr>
              </a:solidFill>
              <a:latin typeface="Arial"/>
              <a:ea typeface="ＭＳ Ｐゴシック" charset="0"/>
              <a:cs typeface="Arial"/>
            </a:endParaRPr>
          </a:p>
          <a:p>
            <a:pPr algn="l" defTabSz="457200" fontAlgn="auto">
              <a:spcBef>
                <a:spcPts val="0"/>
              </a:spcBef>
              <a:spcAft>
                <a:spcPts val="0"/>
              </a:spcAft>
              <a:defRPr/>
            </a:pPr>
            <a:endParaRPr lang="en-US" sz="2000" dirty="0">
              <a:solidFill>
                <a:schemeClr val="tx1">
                  <a:lumMod val="75000"/>
                  <a:lumOff val="25000"/>
                </a:schemeClr>
              </a:solidFill>
              <a:latin typeface="Arial"/>
              <a:ea typeface="ＭＳ Ｐゴシック" charset="0"/>
              <a:cs typeface="Arial"/>
            </a:endParaRPr>
          </a:p>
          <a:p>
            <a:pPr algn="l" defTabSz="457200" fontAlgn="auto">
              <a:spcBef>
                <a:spcPts val="0"/>
              </a:spcBef>
              <a:spcAft>
                <a:spcPts val="0"/>
              </a:spcAft>
              <a:defRPr/>
            </a:pPr>
            <a:r>
              <a:rPr lang="en-US" sz="2000" dirty="0" smtClean="0">
                <a:solidFill>
                  <a:schemeClr val="tx1">
                    <a:lumMod val="75000"/>
                    <a:lumOff val="25000"/>
                  </a:schemeClr>
                </a:solidFill>
                <a:latin typeface="Arial"/>
                <a:ea typeface="ＭＳ Ｐゴシック" charset="0"/>
                <a:cs typeface="Arial"/>
              </a:rPr>
              <a:t>Resources for applying UDL in five areas of focus.</a:t>
            </a:r>
            <a:endParaRPr lang="en-US" sz="2000" dirty="0">
              <a:solidFill>
                <a:schemeClr val="tx1">
                  <a:lumMod val="75000"/>
                  <a:lumOff val="25000"/>
                </a:schemeClr>
              </a:solidFill>
              <a:latin typeface="Arial"/>
              <a:ea typeface="ＭＳ Ｐゴシック" charset="0"/>
              <a:cs typeface="Arial"/>
            </a:endParaRPr>
          </a:p>
        </p:txBody>
      </p:sp>
      <p:pic>
        <p:nvPicPr>
          <p:cNvPr id="41988" name="Picture 5" descr="OnCampus_Hom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9300" y="1271588"/>
            <a:ext cx="3987800" cy="5337045"/>
          </a:xfrm>
          <a:prstGeom prst="rect">
            <a:avLst/>
          </a:prstGeom>
          <a:ln w="28575" cmpd="sng">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p:txBody>
          <a:bodyPr/>
          <a:lstStyle/>
          <a:p>
            <a:r>
              <a:rPr lang="en-US" dirty="0" err="1" smtClean="0"/>
              <a:t>www.udloncampus.cast.org</a:t>
            </a:r>
            <a:endParaRPr lang="en-US" dirty="0"/>
          </a:p>
        </p:txBody>
      </p:sp>
    </p:spTree>
    <p:extLst>
      <p:ext uri="{BB962C8B-B14F-4D97-AF65-F5344CB8AC3E}">
        <p14:creationId xmlns:p14="http://schemas.microsoft.com/office/powerpoint/2010/main" val="1765935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2670" y="1677750"/>
            <a:ext cx="7690927" cy="2554545"/>
          </a:xfrm>
          <a:prstGeom prst="rect">
            <a:avLst/>
          </a:prstGeom>
          <a:noFill/>
        </p:spPr>
        <p:txBody>
          <a:bodyPr wrap="square" rtlCol="0">
            <a:spAutoFit/>
          </a:bodyPr>
          <a:lstStyle/>
          <a:p>
            <a:pPr marL="285750" indent="-285750">
              <a:buFont typeface="Arial"/>
              <a:buChar char="•"/>
            </a:pPr>
            <a:r>
              <a:rPr lang="en-US" sz="2000" dirty="0" smtClean="0">
                <a:solidFill>
                  <a:schemeClr val="tx1">
                    <a:lumMod val="65000"/>
                    <a:lumOff val="35000"/>
                  </a:schemeClr>
                </a:solidFill>
                <a:latin typeface="Arial"/>
                <a:cs typeface="Arial"/>
              </a:rPr>
              <a:t>Select platforms that offer customization </a:t>
            </a:r>
          </a:p>
          <a:p>
            <a:pPr marL="742950" lvl="1" indent="-285750">
              <a:buFont typeface="Arial"/>
              <a:buChar char="•"/>
            </a:pPr>
            <a:r>
              <a:rPr lang="en-US" sz="2000" dirty="0" smtClean="0">
                <a:solidFill>
                  <a:schemeClr val="tx1">
                    <a:lumMod val="65000"/>
                    <a:lumOff val="35000"/>
                  </a:schemeClr>
                </a:solidFill>
                <a:latin typeface="Arial"/>
                <a:cs typeface="Arial"/>
              </a:rPr>
              <a:t>Voluntary Product Accessibility Template </a:t>
            </a:r>
            <a:r>
              <a:rPr lang="en-US" sz="2000" dirty="0" smtClean="0">
                <a:solidFill>
                  <a:schemeClr val="tx1">
                    <a:lumMod val="65000"/>
                    <a:lumOff val="35000"/>
                  </a:schemeClr>
                </a:solidFill>
                <a:latin typeface="Arial"/>
                <a:cs typeface="Arial"/>
                <a:hlinkClick r:id="rId3"/>
              </a:rPr>
              <a:t>(</a:t>
            </a:r>
            <a:r>
              <a:rPr lang="en-US" sz="2000" dirty="0" smtClean="0">
                <a:solidFill>
                  <a:schemeClr val="tx1">
                    <a:lumMod val="65000"/>
                    <a:lumOff val="35000"/>
                  </a:schemeClr>
                </a:solidFill>
                <a:latin typeface="Arial"/>
                <a:cs typeface="Arial"/>
                <a:hlinkClick r:id="rId4"/>
              </a:rPr>
              <a:t>VPAT</a:t>
            </a:r>
            <a:r>
              <a:rPr lang="en-US" sz="2000" dirty="0" smtClean="0">
                <a:solidFill>
                  <a:schemeClr val="tx1">
                    <a:lumMod val="65000"/>
                    <a:lumOff val="35000"/>
                  </a:schemeClr>
                </a:solidFill>
                <a:latin typeface="Arial"/>
                <a:cs typeface="Arial"/>
                <a:hlinkClick r:id="rId3"/>
              </a:rPr>
              <a:t>)</a:t>
            </a:r>
            <a:endParaRPr lang="en-US" sz="2000" dirty="0" smtClean="0">
              <a:solidFill>
                <a:schemeClr val="tx1">
                  <a:lumMod val="65000"/>
                  <a:lumOff val="35000"/>
                </a:schemeClr>
              </a:solidFill>
              <a:latin typeface="Arial"/>
              <a:cs typeface="Arial"/>
            </a:endParaRPr>
          </a:p>
          <a:p>
            <a:pPr marL="1200150" lvl="2" indent="-285750">
              <a:buFont typeface="Arial"/>
              <a:buChar char="•"/>
            </a:pPr>
            <a:r>
              <a:rPr lang="en-US" sz="2000" dirty="0" smtClean="0">
                <a:solidFill>
                  <a:schemeClr val="tx1">
                    <a:lumMod val="65000"/>
                    <a:lumOff val="35000"/>
                  </a:schemeClr>
                </a:solidFill>
                <a:latin typeface="Arial"/>
                <a:cs typeface="Arial"/>
              </a:rPr>
              <a:t>Created as part of Section 508 initiative to assist vendors and consumers </a:t>
            </a:r>
          </a:p>
          <a:p>
            <a:pPr lvl="1"/>
            <a:r>
              <a:rPr lang="en-US" sz="2000" dirty="0">
                <a:solidFill>
                  <a:schemeClr val="tx1">
                    <a:lumMod val="65000"/>
                    <a:lumOff val="35000"/>
                  </a:schemeClr>
                </a:solidFill>
                <a:latin typeface="Arial"/>
                <a:cs typeface="Arial"/>
              </a:rPr>
              <a:t>	</a:t>
            </a:r>
            <a:r>
              <a:rPr lang="en-US" sz="2000" dirty="0" smtClean="0">
                <a:solidFill>
                  <a:schemeClr val="tx1">
                    <a:lumMod val="65000"/>
                    <a:lumOff val="35000"/>
                  </a:schemeClr>
                </a:solidFill>
                <a:latin typeface="Arial"/>
                <a:cs typeface="Arial"/>
              </a:rPr>
              <a:t>	</a:t>
            </a:r>
          </a:p>
          <a:p>
            <a:pPr marL="285750" indent="-285750">
              <a:buFont typeface="Arial"/>
              <a:buChar char="•"/>
            </a:pPr>
            <a:r>
              <a:rPr lang="en-US" sz="2000" dirty="0" smtClean="0">
                <a:solidFill>
                  <a:schemeClr val="tx1">
                    <a:lumMod val="65000"/>
                    <a:lumOff val="35000"/>
                  </a:schemeClr>
                </a:solidFill>
                <a:latin typeface="Arial"/>
                <a:cs typeface="Arial"/>
              </a:rPr>
              <a:t>Structure </a:t>
            </a:r>
            <a:r>
              <a:rPr lang="en-US" sz="2000" dirty="0" smtClean="0">
                <a:solidFill>
                  <a:schemeClr val="tx1">
                    <a:lumMod val="65000"/>
                    <a:lumOff val="35000"/>
                  </a:schemeClr>
                </a:solidFill>
                <a:latin typeface="Arial"/>
                <a:cs typeface="Arial"/>
                <a:hlinkClick r:id="rId4"/>
              </a:rPr>
              <a:t>text </a:t>
            </a:r>
            <a:r>
              <a:rPr lang="en-US" sz="2000" dirty="0" smtClean="0">
                <a:solidFill>
                  <a:schemeClr val="tx1">
                    <a:lumMod val="65000"/>
                    <a:lumOff val="35000"/>
                  </a:schemeClr>
                </a:solidFill>
                <a:latin typeface="Arial"/>
                <a:cs typeface="Arial"/>
              </a:rPr>
              <a:t>to guide processing</a:t>
            </a:r>
          </a:p>
          <a:p>
            <a:pPr marL="285750" indent="-285750">
              <a:buFont typeface="Arial"/>
              <a:buChar char="•"/>
            </a:pPr>
            <a:endParaRPr lang="en-US" sz="2000" dirty="0" smtClean="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Illustrate concepts through </a:t>
            </a:r>
            <a:r>
              <a:rPr lang="en-US" sz="2000" dirty="0" smtClean="0">
                <a:solidFill>
                  <a:schemeClr val="tx1">
                    <a:lumMod val="65000"/>
                    <a:lumOff val="35000"/>
                  </a:schemeClr>
                </a:solidFill>
                <a:latin typeface="Arial"/>
                <a:cs typeface="Arial"/>
                <a:hlinkClick r:id="rId4"/>
              </a:rPr>
              <a:t>flexible multimedia</a:t>
            </a:r>
            <a:endParaRPr lang="en-US" sz="2000" dirty="0">
              <a:solidFill>
                <a:schemeClr val="tx1">
                  <a:lumMod val="65000"/>
                  <a:lumOff val="35000"/>
                </a:schemeClr>
              </a:solidFill>
              <a:latin typeface="Arial"/>
              <a:cs typeface="Arial"/>
            </a:endParaRPr>
          </a:p>
        </p:txBody>
      </p:sp>
      <p:sp>
        <p:nvSpPr>
          <p:cNvPr id="2" name="Title 1"/>
          <p:cNvSpPr>
            <a:spLocks noGrp="1"/>
          </p:cNvSpPr>
          <p:nvPr>
            <p:ph type="title"/>
          </p:nvPr>
        </p:nvSpPr>
        <p:spPr/>
        <p:txBody>
          <a:bodyPr/>
          <a:lstStyle/>
          <a:p>
            <a:r>
              <a:rPr lang="en-US" dirty="0" smtClean="0"/>
              <a:t>Online Resources: Multiple Means of Representation</a:t>
            </a:r>
            <a:endParaRPr lang="en-US" dirty="0"/>
          </a:p>
        </p:txBody>
      </p:sp>
    </p:spTree>
    <p:extLst>
      <p:ext uri="{BB962C8B-B14F-4D97-AF65-F5344CB8AC3E}">
        <p14:creationId xmlns:p14="http://schemas.microsoft.com/office/powerpoint/2010/main" val="2271619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2670" y="1677750"/>
            <a:ext cx="7690927" cy="2554545"/>
          </a:xfrm>
          <a:prstGeom prst="rect">
            <a:avLst/>
          </a:prstGeom>
          <a:noFill/>
        </p:spPr>
        <p:txBody>
          <a:bodyPr wrap="square" rtlCol="0">
            <a:spAutoFit/>
          </a:bodyPr>
          <a:lstStyle/>
          <a:p>
            <a:pPr marL="285750" indent="-285750">
              <a:buFont typeface="Arial"/>
              <a:buChar char="•"/>
            </a:pPr>
            <a:r>
              <a:rPr lang="en-US" sz="2000" dirty="0" smtClean="0">
                <a:solidFill>
                  <a:schemeClr val="tx1">
                    <a:lumMod val="65000"/>
                    <a:lumOff val="35000"/>
                  </a:schemeClr>
                </a:solidFill>
                <a:latin typeface="Arial"/>
                <a:cs typeface="Arial"/>
              </a:rPr>
              <a:t>Vary the method of response in your </a:t>
            </a:r>
            <a:r>
              <a:rPr lang="en-US" sz="2000" dirty="0" smtClean="0">
                <a:solidFill>
                  <a:schemeClr val="tx1">
                    <a:lumMod val="65000"/>
                    <a:lumOff val="35000"/>
                  </a:schemeClr>
                </a:solidFill>
                <a:latin typeface="Arial"/>
                <a:cs typeface="Arial"/>
                <a:hlinkClick r:id="rId3"/>
              </a:rPr>
              <a:t>assessments</a:t>
            </a:r>
            <a:endParaRPr lang="en-US" sz="2000" dirty="0" smtClean="0">
              <a:solidFill>
                <a:schemeClr val="tx1">
                  <a:lumMod val="65000"/>
                  <a:lumOff val="35000"/>
                </a:schemeClr>
              </a:solidFill>
              <a:latin typeface="Arial"/>
              <a:cs typeface="Arial"/>
            </a:endParaRPr>
          </a:p>
          <a:p>
            <a:pPr marL="285750" indent="-285750">
              <a:buFont typeface="Arial"/>
              <a:buChar char="•"/>
            </a:pPr>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Use </a:t>
            </a:r>
            <a:r>
              <a:rPr lang="en-US" sz="2000" dirty="0" smtClean="0">
                <a:solidFill>
                  <a:schemeClr val="tx1">
                    <a:lumMod val="65000"/>
                    <a:lumOff val="35000"/>
                  </a:schemeClr>
                </a:solidFill>
                <a:latin typeface="Arial"/>
                <a:cs typeface="Arial"/>
                <a:hlinkClick r:id="rId4"/>
              </a:rPr>
              <a:t>web conferencing </a:t>
            </a:r>
            <a:r>
              <a:rPr lang="en-US" sz="2000" dirty="0" smtClean="0">
                <a:solidFill>
                  <a:schemeClr val="tx1">
                    <a:lumMod val="65000"/>
                    <a:lumOff val="35000"/>
                  </a:schemeClr>
                </a:solidFill>
                <a:latin typeface="Arial"/>
                <a:cs typeface="Arial"/>
              </a:rPr>
              <a:t>to broaden options for communication and expression of knowledge</a:t>
            </a:r>
          </a:p>
          <a:p>
            <a:pPr marL="742950" lvl="1" indent="-285750">
              <a:buFont typeface="Arial"/>
              <a:buChar char="•"/>
            </a:pPr>
            <a:r>
              <a:rPr lang="en-US" sz="2000" dirty="0" smtClean="0">
                <a:solidFill>
                  <a:schemeClr val="tx1">
                    <a:lumMod val="65000"/>
                    <a:lumOff val="35000"/>
                  </a:schemeClr>
                </a:solidFill>
                <a:latin typeface="Arial"/>
                <a:cs typeface="Arial"/>
              </a:rPr>
              <a:t>Interactive, whiteboard tools, upload and annotate media</a:t>
            </a:r>
          </a:p>
          <a:p>
            <a:pPr lvl="1"/>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Support </a:t>
            </a:r>
            <a:r>
              <a:rPr lang="en-US" sz="2000" dirty="0" smtClean="0">
                <a:solidFill>
                  <a:schemeClr val="tx1">
                    <a:lumMod val="65000"/>
                    <a:lumOff val="35000"/>
                  </a:schemeClr>
                </a:solidFill>
                <a:latin typeface="Arial"/>
                <a:cs typeface="Arial"/>
                <a:hlinkClick r:id="rId5"/>
              </a:rPr>
              <a:t>executive functioning skills </a:t>
            </a:r>
            <a:r>
              <a:rPr lang="en-US" sz="2000" dirty="0" smtClean="0">
                <a:solidFill>
                  <a:schemeClr val="tx1">
                    <a:lumMod val="65000"/>
                    <a:lumOff val="35000"/>
                  </a:schemeClr>
                </a:solidFill>
                <a:latin typeface="Arial"/>
                <a:cs typeface="Arial"/>
              </a:rPr>
              <a:t>to help students set goals, manage time, organize, and apply strategies</a:t>
            </a:r>
            <a:endParaRPr lang="en-US" sz="2000" dirty="0">
              <a:solidFill>
                <a:schemeClr val="tx1">
                  <a:lumMod val="65000"/>
                  <a:lumOff val="35000"/>
                </a:schemeClr>
              </a:solidFill>
              <a:latin typeface="Arial"/>
              <a:cs typeface="Arial"/>
            </a:endParaRPr>
          </a:p>
        </p:txBody>
      </p:sp>
      <p:sp>
        <p:nvSpPr>
          <p:cNvPr id="2" name="Title 1"/>
          <p:cNvSpPr>
            <a:spLocks noGrp="1"/>
          </p:cNvSpPr>
          <p:nvPr>
            <p:ph type="title"/>
          </p:nvPr>
        </p:nvSpPr>
        <p:spPr/>
        <p:txBody>
          <a:bodyPr/>
          <a:lstStyle/>
          <a:p>
            <a:r>
              <a:rPr lang="en-US" dirty="0" smtClean="0"/>
              <a:t>Online Resources: Multiple Means of Action &amp; Expression</a:t>
            </a:r>
            <a:endParaRPr lang="en-US" dirty="0"/>
          </a:p>
        </p:txBody>
      </p:sp>
    </p:spTree>
    <p:extLst>
      <p:ext uri="{BB962C8B-B14F-4D97-AF65-F5344CB8AC3E}">
        <p14:creationId xmlns:p14="http://schemas.microsoft.com/office/powerpoint/2010/main" val="117457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2670" y="1677750"/>
            <a:ext cx="7690927" cy="2862322"/>
          </a:xfrm>
          <a:prstGeom prst="rect">
            <a:avLst/>
          </a:prstGeom>
          <a:noFill/>
        </p:spPr>
        <p:txBody>
          <a:bodyPr wrap="square" rtlCol="0">
            <a:spAutoFit/>
          </a:bodyPr>
          <a:lstStyle/>
          <a:p>
            <a:pPr marL="285750" indent="-285750">
              <a:buFont typeface="Arial"/>
              <a:buChar char="•"/>
            </a:pPr>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Optimize relevance through </a:t>
            </a:r>
            <a:r>
              <a:rPr lang="en-US" sz="2000" dirty="0" smtClean="0">
                <a:solidFill>
                  <a:schemeClr val="tx1">
                    <a:lumMod val="65000"/>
                    <a:lumOff val="35000"/>
                  </a:schemeClr>
                </a:solidFill>
                <a:latin typeface="Arial"/>
                <a:cs typeface="Arial"/>
                <a:hlinkClick r:id="rId3"/>
              </a:rPr>
              <a:t>case-based learning</a:t>
            </a:r>
            <a:endParaRPr lang="en-US" sz="2000" dirty="0" smtClean="0">
              <a:solidFill>
                <a:schemeClr val="tx1">
                  <a:lumMod val="65000"/>
                  <a:lumOff val="35000"/>
                </a:schemeClr>
              </a:solidFill>
              <a:latin typeface="Arial"/>
              <a:cs typeface="Arial"/>
            </a:endParaRPr>
          </a:p>
          <a:p>
            <a:pPr marL="285750" indent="-285750">
              <a:buFont typeface="Arial"/>
              <a:buChar char="•"/>
            </a:pPr>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Design educational activities to address the interplay between </a:t>
            </a:r>
            <a:r>
              <a:rPr lang="en-US" sz="2000" dirty="0" smtClean="0">
                <a:solidFill>
                  <a:schemeClr val="tx1">
                    <a:lumMod val="65000"/>
                    <a:lumOff val="35000"/>
                  </a:schemeClr>
                </a:solidFill>
                <a:latin typeface="Arial"/>
                <a:cs typeface="Arial"/>
                <a:hlinkClick r:id="rId4"/>
              </a:rPr>
              <a:t>emotion and learning</a:t>
            </a:r>
            <a:endParaRPr lang="en-US" sz="2000" dirty="0" smtClean="0">
              <a:solidFill>
                <a:schemeClr val="tx1">
                  <a:lumMod val="65000"/>
                  <a:lumOff val="35000"/>
                </a:schemeClr>
              </a:solidFill>
              <a:latin typeface="Arial"/>
              <a:cs typeface="Arial"/>
            </a:endParaRPr>
          </a:p>
          <a:p>
            <a:pPr marL="285750" indent="-285750">
              <a:buFont typeface="Arial"/>
              <a:buChar char="•"/>
            </a:pPr>
            <a:endParaRPr lang="en-US" sz="2000" dirty="0">
              <a:solidFill>
                <a:schemeClr val="tx1">
                  <a:lumMod val="65000"/>
                  <a:lumOff val="35000"/>
                </a:schemeClr>
              </a:solidFill>
              <a:latin typeface="Arial"/>
              <a:cs typeface="Arial"/>
            </a:endParaRPr>
          </a:p>
          <a:p>
            <a:pPr marL="285750" indent="-285750">
              <a:buFont typeface="Arial"/>
              <a:buChar char="•"/>
            </a:pPr>
            <a:endParaRPr lang="en-US" sz="2000" dirty="0" smtClean="0">
              <a:solidFill>
                <a:schemeClr val="tx1">
                  <a:lumMod val="65000"/>
                  <a:lumOff val="35000"/>
                </a:schemeClr>
              </a:solidFill>
              <a:latin typeface="Arial"/>
              <a:cs typeface="Arial"/>
            </a:endParaRPr>
          </a:p>
          <a:p>
            <a:pPr marL="285750" indent="-285750">
              <a:buFont typeface="Arial"/>
              <a:buChar char="•"/>
            </a:pPr>
            <a:endParaRPr lang="en-US" sz="2000" dirty="0">
              <a:solidFill>
                <a:schemeClr val="tx1">
                  <a:lumMod val="65000"/>
                  <a:lumOff val="35000"/>
                </a:schemeClr>
              </a:solidFill>
              <a:latin typeface="Arial"/>
              <a:cs typeface="Arial"/>
            </a:endParaRPr>
          </a:p>
          <a:p>
            <a:pPr marL="285750" indent="-285750">
              <a:buFont typeface="Arial"/>
              <a:buChar char="•"/>
            </a:pPr>
            <a:endParaRPr lang="en-US" sz="2000" dirty="0" smtClean="0">
              <a:solidFill>
                <a:schemeClr val="tx1">
                  <a:lumMod val="65000"/>
                  <a:lumOff val="35000"/>
                </a:schemeClr>
              </a:solidFill>
              <a:latin typeface="Arial"/>
              <a:cs typeface="Arial"/>
            </a:endParaRPr>
          </a:p>
        </p:txBody>
      </p:sp>
      <p:sp>
        <p:nvSpPr>
          <p:cNvPr id="3" name="Title 2"/>
          <p:cNvSpPr>
            <a:spLocks noGrp="1"/>
          </p:cNvSpPr>
          <p:nvPr>
            <p:ph type="title"/>
          </p:nvPr>
        </p:nvSpPr>
        <p:spPr/>
        <p:txBody>
          <a:bodyPr/>
          <a:lstStyle/>
          <a:p>
            <a:r>
              <a:rPr lang="en-US" dirty="0" smtClean="0"/>
              <a:t>Online Resources: Multiple Means of Engagement</a:t>
            </a:r>
            <a:endParaRPr lang="en-US" dirty="0"/>
          </a:p>
        </p:txBody>
      </p:sp>
    </p:spTree>
    <p:extLst>
      <p:ext uri="{BB962C8B-B14F-4D97-AF65-F5344CB8AC3E}">
        <p14:creationId xmlns:p14="http://schemas.microsoft.com/office/powerpoint/2010/main" val="1606904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Polling Question</a:t>
            </a:r>
            <a:endParaRPr lang="en-US" dirty="0"/>
          </a:p>
        </p:txBody>
      </p:sp>
      <p:sp>
        <p:nvSpPr>
          <p:cNvPr id="3" name="Text Placeholder 2"/>
          <p:cNvSpPr>
            <a:spLocks noGrp="1"/>
          </p:cNvSpPr>
          <p:nvPr>
            <p:ph idx="1"/>
          </p:nvPr>
        </p:nvSpPr>
        <p:spPr/>
        <p:txBody>
          <a:bodyPr/>
          <a:lstStyle/>
          <a:p>
            <a:pPr marL="0" indent="0">
              <a:buNone/>
            </a:pPr>
            <a:r>
              <a:rPr lang="en-US" b="1" dirty="0" smtClean="0">
                <a:solidFill>
                  <a:schemeClr val="tx1">
                    <a:lumMod val="75000"/>
                    <a:lumOff val="25000"/>
                  </a:schemeClr>
                </a:solidFill>
              </a:rPr>
              <a:t>Related to UDL, which of these is a priority for you?</a:t>
            </a:r>
          </a:p>
          <a:p>
            <a:r>
              <a:rPr lang="en-US" dirty="0" smtClean="0">
                <a:solidFill>
                  <a:schemeClr val="tx1">
                    <a:lumMod val="75000"/>
                    <a:lumOff val="25000"/>
                  </a:schemeClr>
                </a:solidFill>
              </a:rPr>
              <a:t>Selecting accessible technology</a:t>
            </a:r>
          </a:p>
          <a:p>
            <a:r>
              <a:rPr lang="en-US" dirty="0" smtClean="0">
                <a:solidFill>
                  <a:schemeClr val="tx1">
                    <a:lumMod val="75000"/>
                    <a:lumOff val="25000"/>
                  </a:schemeClr>
                </a:solidFill>
              </a:rPr>
              <a:t>Learning about how to create accessible learning materials</a:t>
            </a:r>
            <a:endParaRPr lang="en-US" dirty="0">
              <a:solidFill>
                <a:schemeClr val="tx1">
                  <a:lumMod val="75000"/>
                  <a:lumOff val="25000"/>
                </a:schemeClr>
              </a:solidFill>
            </a:endParaRPr>
          </a:p>
          <a:p>
            <a:r>
              <a:rPr lang="en-US" dirty="0" smtClean="0">
                <a:solidFill>
                  <a:schemeClr val="tx1">
                    <a:lumMod val="75000"/>
                    <a:lumOff val="25000"/>
                  </a:schemeClr>
                </a:solidFill>
              </a:rPr>
              <a:t>Providing options for assessment</a:t>
            </a:r>
            <a:endParaRPr lang="en-US" dirty="0">
              <a:solidFill>
                <a:schemeClr val="tx1">
                  <a:lumMod val="75000"/>
                  <a:lumOff val="25000"/>
                </a:schemeClr>
              </a:solidFill>
            </a:endParaRPr>
          </a:p>
          <a:p>
            <a:r>
              <a:rPr lang="en-US" dirty="0">
                <a:solidFill>
                  <a:schemeClr val="tx1">
                    <a:lumMod val="75000"/>
                    <a:lumOff val="25000"/>
                  </a:schemeClr>
                </a:solidFill>
              </a:rPr>
              <a:t>Designing curriculum with </a:t>
            </a:r>
            <a:r>
              <a:rPr lang="en-US" dirty="0" smtClean="0">
                <a:solidFill>
                  <a:schemeClr val="tx1">
                    <a:lumMod val="75000"/>
                    <a:lumOff val="25000"/>
                  </a:schemeClr>
                </a:solidFill>
              </a:rPr>
              <a:t>UDL</a:t>
            </a:r>
            <a:endParaRPr lang="en-US" dirty="0">
              <a:solidFill>
                <a:schemeClr val="tx1">
                  <a:lumMod val="75000"/>
                  <a:lumOff val="25000"/>
                </a:schemeClr>
              </a:solidFill>
            </a:endParaRPr>
          </a:p>
          <a:p>
            <a:r>
              <a:rPr lang="en-US" dirty="0" smtClean="0">
                <a:solidFill>
                  <a:schemeClr val="tx1">
                    <a:lumMod val="75000"/>
                    <a:lumOff val="25000"/>
                  </a:schemeClr>
                </a:solidFill>
              </a:rPr>
              <a:t>Finding ways to vary engagement for learners</a:t>
            </a:r>
          </a:p>
          <a:p>
            <a:r>
              <a:rPr lang="en-US" dirty="0" smtClean="0">
                <a:solidFill>
                  <a:schemeClr val="tx1">
                    <a:lumMod val="75000"/>
                    <a:lumOff val="25000"/>
                  </a:schemeClr>
                </a:solidFill>
              </a:rPr>
              <a:t>Other?</a:t>
            </a:r>
            <a:endParaRPr lang="en-US" dirty="0">
              <a:solidFill>
                <a:schemeClr val="tx1">
                  <a:lumMod val="75000"/>
                  <a:lumOff val="25000"/>
                </a:schemeClr>
              </a:solidFill>
            </a:endParaRPr>
          </a:p>
        </p:txBody>
      </p:sp>
    </p:spTree>
    <p:extLst>
      <p:ext uri="{BB962C8B-B14F-4D97-AF65-F5344CB8AC3E}">
        <p14:creationId xmlns:p14="http://schemas.microsoft.com/office/powerpoint/2010/main" val="359998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Polling Question</a:t>
            </a:r>
            <a:endParaRPr lang="en-US" dirty="0"/>
          </a:p>
        </p:txBody>
      </p:sp>
      <p:sp>
        <p:nvSpPr>
          <p:cNvPr id="3" name="Text Placeholder 2"/>
          <p:cNvSpPr>
            <a:spLocks noGrp="1"/>
          </p:cNvSpPr>
          <p:nvPr>
            <p:ph idx="1"/>
          </p:nvPr>
        </p:nvSpPr>
        <p:spPr/>
        <p:txBody>
          <a:bodyPr/>
          <a:lstStyle/>
          <a:p>
            <a:pPr marL="0" indent="0">
              <a:buNone/>
            </a:pPr>
            <a:r>
              <a:rPr lang="en-US" b="1" dirty="0" smtClean="0">
                <a:solidFill>
                  <a:schemeClr val="tx1">
                    <a:lumMod val="75000"/>
                    <a:lumOff val="25000"/>
                  </a:schemeClr>
                </a:solidFill>
              </a:rPr>
              <a:t>Do you feel you have the resources you need to address your UDL priorities?</a:t>
            </a:r>
          </a:p>
          <a:p>
            <a:r>
              <a:rPr lang="en-US" dirty="0" smtClean="0">
                <a:solidFill>
                  <a:schemeClr val="tx1">
                    <a:lumMod val="75000"/>
                    <a:lumOff val="25000"/>
                  </a:schemeClr>
                </a:solidFill>
              </a:rPr>
              <a:t>Yes</a:t>
            </a:r>
          </a:p>
          <a:p>
            <a:r>
              <a:rPr lang="en-US" dirty="0" smtClean="0">
                <a:solidFill>
                  <a:schemeClr val="tx1">
                    <a:lumMod val="75000"/>
                    <a:lumOff val="25000"/>
                  </a:schemeClr>
                </a:solidFill>
              </a:rPr>
              <a:t>No</a:t>
            </a:r>
          </a:p>
          <a:p>
            <a:r>
              <a:rPr lang="en-US" dirty="0" smtClean="0">
                <a:solidFill>
                  <a:schemeClr val="tx1">
                    <a:lumMod val="75000"/>
                    <a:lumOff val="25000"/>
                  </a:schemeClr>
                </a:solidFill>
              </a:rPr>
              <a:t>I’m not sure</a:t>
            </a:r>
          </a:p>
          <a:p>
            <a:r>
              <a:rPr lang="en-US" dirty="0" smtClean="0">
                <a:solidFill>
                  <a:schemeClr val="tx1">
                    <a:lumMod val="75000"/>
                    <a:lumOff val="25000"/>
                  </a:schemeClr>
                </a:solidFill>
              </a:rPr>
              <a:t>Other</a:t>
            </a:r>
            <a:endParaRPr lang="en-US" dirty="0">
              <a:solidFill>
                <a:schemeClr val="tx1">
                  <a:lumMod val="75000"/>
                  <a:lumOff val="25000"/>
                </a:schemeClr>
              </a:solidFill>
            </a:endParaRPr>
          </a:p>
        </p:txBody>
      </p:sp>
    </p:spTree>
    <p:extLst>
      <p:ext uri="{BB962C8B-B14F-4D97-AF65-F5344CB8AC3E}">
        <p14:creationId xmlns:p14="http://schemas.microsoft.com/office/powerpoint/2010/main" val="119071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UDL On Campus</a:t>
            </a:r>
          </a:p>
          <a:p>
            <a:pPr lvl="1"/>
            <a:r>
              <a:rPr lang="en-US" dirty="0" smtClean="0">
                <a:solidFill>
                  <a:schemeClr val="tx1">
                    <a:lumMod val="75000"/>
                    <a:lumOff val="25000"/>
                  </a:schemeClr>
                </a:solidFill>
                <a:hlinkClick r:id="rId3"/>
              </a:rPr>
              <a:t>www.udloncampus.cast.org</a:t>
            </a:r>
            <a:endParaRPr lang="en-US" dirty="0" smtClean="0">
              <a:solidFill>
                <a:schemeClr val="tx1">
                  <a:lumMod val="75000"/>
                  <a:lumOff val="25000"/>
                </a:schemeClr>
              </a:solidFill>
            </a:endParaRPr>
          </a:p>
          <a:p>
            <a:r>
              <a:rPr lang="en-US" dirty="0" smtClean="0">
                <a:solidFill>
                  <a:schemeClr val="tx1">
                    <a:lumMod val="75000"/>
                    <a:lumOff val="25000"/>
                  </a:schemeClr>
                </a:solidFill>
              </a:rPr>
              <a:t>National Center on Accessible Educational Materials</a:t>
            </a:r>
          </a:p>
          <a:p>
            <a:pPr lvl="1"/>
            <a:r>
              <a:rPr lang="en-US" dirty="0" smtClean="0">
                <a:solidFill>
                  <a:schemeClr val="tx1">
                    <a:lumMod val="75000"/>
                    <a:lumOff val="25000"/>
                  </a:schemeClr>
                </a:solidFill>
              </a:rPr>
              <a:t> </a:t>
            </a:r>
            <a:r>
              <a:rPr lang="en-US" dirty="0" smtClean="0">
                <a:solidFill>
                  <a:schemeClr val="tx1">
                    <a:lumMod val="75000"/>
                    <a:lumOff val="25000"/>
                  </a:schemeClr>
                </a:solidFill>
                <a:hlinkClick r:id="rId4"/>
              </a:rPr>
              <a:t>www.aem.cast.org</a:t>
            </a:r>
            <a:endParaRPr lang="en-US" dirty="0" smtClean="0">
              <a:solidFill>
                <a:schemeClr val="tx1">
                  <a:lumMod val="75000"/>
                  <a:lumOff val="25000"/>
                </a:schemeClr>
              </a:solidFill>
            </a:endParaRPr>
          </a:p>
          <a:p>
            <a:r>
              <a:rPr lang="en-US" dirty="0">
                <a:solidFill>
                  <a:schemeClr val="tx1">
                    <a:lumMod val="75000"/>
                    <a:lumOff val="25000"/>
                  </a:schemeClr>
                </a:solidFill>
              </a:rPr>
              <a:t>National Center on </a:t>
            </a:r>
            <a:r>
              <a:rPr lang="en-US" dirty="0" smtClean="0">
                <a:solidFill>
                  <a:schemeClr val="tx1">
                    <a:lumMod val="75000"/>
                    <a:lumOff val="25000"/>
                  </a:schemeClr>
                </a:solidFill>
              </a:rPr>
              <a:t>UDL: Guidelines research &amp; examples</a:t>
            </a:r>
          </a:p>
          <a:p>
            <a:pPr lvl="1"/>
            <a:r>
              <a:rPr lang="en-US" dirty="0" smtClean="0">
                <a:solidFill>
                  <a:schemeClr val="tx1">
                    <a:lumMod val="75000"/>
                    <a:lumOff val="25000"/>
                  </a:schemeClr>
                </a:solidFill>
                <a:hlinkClick r:id="rId5"/>
              </a:rPr>
              <a:t>http</a:t>
            </a:r>
            <a:r>
              <a:rPr lang="en-US" dirty="0">
                <a:solidFill>
                  <a:schemeClr val="tx1">
                    <a:lumMod val="75000"/>
                    <a:lumOff val="25000"/>
                  </a:schemeClr>
                </a:solidFill>
                <a:hlinkClick r:id="rId5"/>
              </a:rPr>
              <a:t>://www.udlcenter.org/aboutudl/</a:t>
            </a:r>
            <a:r>
              <a:rPr lang="en-US" dirty="0" smtClean="0">
                <a:solidFill>
                  <a:schemeClr val="tx1">
                    <a:lumMod val="75000"/>
                    <a:lumOff val="25000"/>
                  </a:schemeClr>
                </a:solidFill>
                <a:hlinkClick r:id="rId5"/>
              </a:rPr>
              <a:t>udlguidelines</a:t>
            </a:r>
            <a:endParaRPr lang="en-US" dirty="0" smtClean="0">
              <a:solidFill>
                <a:schemeClr val="tx1">
                  <a:lumMod val="75000"/>
                  <a:lumOff val="25000"/>
                </a:schemeClr>
              </a:solidFill>
            </a:endParaRPr>
          </a:p>
          <a:p>
            <a:r>
              <a:rPr lang="en-US" dirty="0" err="1" smtClean="0">
                <a:solidFill>
                  <a:schemeClr val="tx1">
                    <a:lumMod val="75000"/>
                    <a:lumOff val="25000"/>
                  </a:schemeClr>
                </a:solidFill>
              </a:rPr>
              <a:t>Educause</a:t>
            </a:r>
            <a:r>
              <a:rPr lang="en-US" dirty="0" smtClean="0">
                <a:solidFill>
                  <a:schemeClr val="tx1">
                    <a:lumMod val="75000"/>
                    <a:lumOff val="25000"/>
                  </a:schemeClr>
                </a:solidFill>
              </a:rPr>
              <a:t>: </a:t>
            </a:r>
            <a:r>
              <a:rPr lang="en-US" i="1" dirty="0" smtClean="0">
                <a:solidFill>
                  <a:schemeClr val="tx1">
                    <a:lumMod val="75000"/>
                    <a:lumOff val="25000"/>
                  </a:schemeClr>
                </a:solidFill>
              </a:rPr>
              <a:t>7 Things You Should Know about … Learning Technology</a:t>
            </a:r>
          </a:p>
          <a:p>
            <a:pPr lvl="1"/>
            <a:r>
              <a:rPr lang="en-US" dirty="0">
                <a:solidFill>
                  <a:schemeClr val="tx1">
                    <a:lumMod val="75000"/>
                    <a:lumOff val="25000"/>
                  </a:schemeClr>
                </a:solidFill>
                <a:hlinkClick r:id="rId6"/>
              </a:rPr>
              <a:t>https://www.educause.edu/research-and-publications/7-things-you-should-know-</a:t>
            </a:r>
            <a:r>
              <a:rPr lang="en-US" dirty="0" smtClean="0">
                <a:solidFill>
                  <a:schemeClr val="tx1">
                    <a:lumMod val="75000"/>
                    <a:lumOff val="25000"/>
                  </a:schemeClr>
                </a:solidFill>
                <a:hlinkClick r:id="rId6"/>
              </a:rPr>
              <a:t>about</a:t>
            </a:r>
            <a:endParaRPr lang="en-US" dirty="0">
              <a:solidFill>
                <a:schemeClr val="tx1">
                  <a:lumMod val="75000"/>
                  <a:lumOff val="25000"/>
                </a:schemeClr>
              </a:solidFill>
            </a:endParaRPr>
          </a:p>
          <a:p>
            <a:r>
              <a:rPr lang="en-US" i="1" dirty="0" smtClean="0">
                <a:solidFill>
                  <a:schemeClr val="tx1">
                    <a:lumMod val="75000"/>
                    <a:lumOff val="25000"/>
                  </a:schemeClr>
                </a:solidFill>
              </a:rPr>
              <a:t>Curricular Opportunities in the Digital Age </a:t>
            </a:r>
            <a:r>
              <a:rPr lang="en-US" dirty="0" smtClean="0">
                <a:solidFill>
                  <a:schemeClr val="tx1">
                    <a:lumMod val="75000"/>
                    <a:lumOff val="25000"/>
                  </a:schemeClr>
                </a:solidFill>
              </a:rPr>
              <a:t>from JFF</a:t>
            </a:r>
          </a:p>
          <a:p>
            <a:pPr lvl="1"/>
            <a:r>
              <a:rPr lang="en-US" dirty="0">
                <a:solidFill>
                  <a:schemeClr val="tx1">
                    <a:lumMod val="75000"/>
                    <a:lumOff val="25000"/>
                  </a:schemeClr>
                </a:solidFill>
                <a:hlinkClick r:id="rId7"/>
              </a:rPr>
              <a:t>http://www.studentsatthecenter.org</a:t>
            </a:r>
            <a:r>
              <a:rPr lang="en-US" dirty="0" smtClean="0">
                <a:solidFill>
                  <a:schemeClr val="tx1">
                    <a:lumMod val="75000"/>
                    <a:lumOff val="25000"/>
                  </a:schemeClr>
                </a:solidFill>
                <a:hlinkClick r:id="rId7"/>
              </a:rPr>
              <a:t>/</a:t>
            </a:r>
            <a:endParaRPr lang="en-US" dirty="0" smtClean="0">
              <a:solidFill>
                <a:schemeClr val="tx1">
                  <a:lumMod val="75000"/>
                  <a:lumOff val="25000"/>
                </a:schemeClr>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ro-RO" smtClean="0"/>
              <a:t>(c) CAST 2014        l         #UDL</a:t>
            </a:r>
            <a:endParaRPr lang="en-US"/>
          </a:p>
        </p:txBody>
      </p:sp>
    </p:spTree>
    <p:extLst>
      <p:ext uri="{BB962C8B-B14F-4D97-AF65-F5344CB8AC3E}">
        <p14:creationId xmlns:p14="http://schemas.microsoft.com/office/powerpoint/2010/main" val="136358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dirty="0" smtClean="0">
                <a:latin typeface="Calibri" charset="0"/>
              </a:rPr>
              <a:t>Get in touch and give us feedback!</a:t>
            </a:r>
            <a:endParaRPr lang="en-US" dirty="0">
              <a:latin typeface="Calibri" charset="0"/>
            </a:endParaRPr>
          </a:p>
        </p:txBody>
      </p:sp>
      <p:pic>
        <p:nvPicPr>
          <p:cNvPr id="6" name="Picture 5" descr="GooglePlus 512 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488" y="4440237"/>
            <a:ext cx="823912" cy="823913"/>
          </a:xfrm>
          <a:prstGeom prst="rect">
            <a:avLst/>
          </a:prstGeom>
          <a:ln>
            <a:noFill/>
          </a:ln>
          <a:effectLst>
            <a:outerShdw blurRad="292100" dist="139700" dir="2700000" algn="tl" rotWithShape="0">
              <a:srgbClr val="333333">
                <a:alpha val="65000"/>
              </a:srgbClr>
            </a:outerShdw>
          </a:effectLst>
        </p:spPr>
      </p:pic>
      <p:pic>
        <p:nvPicPr>
          <p:cNvPr id="7" name="Picture 6" descr="youtub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613" y="4440237"/>
            <a:ext cx="914400" cy="914400"/>
          </a:xfrm>
          <a:prstGeom prst="rect">
            <a:avLst/>
          </a:prstGeom>
          <a:ln>
            <a:noFill/>
          </a:ln>
          <a:effectLst>
            <a:outerShdw blurRad="292100" dist="139700" dir="2700000" algn="tl" rotWithShape="0">
              <a:srgbClr val="333333">
                <a:alpha val="65000"/>
              </a:srgbClr>
            </a:outerShdw>
          </a:effectLst>
        </p:spPr>
      </p:pic>
      <p:pic>
        <p:nvPicPr>
          <p:cNvPr id="8" name="Picture 7" descr="Twitter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5" y="4394200"/>
            <a:ext cx="979488" cy="960437"/>
          </a:xfrm>
          <a:prstGeom prst="rect">
            <a:avLst/>
          </a:prstGeom>
          <a:ln>
            <a:noFill/>
          </a:ln>
          <a:effectLst>
            <a:outerShdw blurRad="292100" dist="139700" dir="2700000" algn="tl" rotWithShape="0">
              <a:srgbClr val="333333">
                <a:alpha val="65000"/>
              </a:srgbClr>
            </a:outerShdw>
          </a:effectLst>
        </p:spPr>
      </p:pic>
      <p:sp>
        <p:nvSpPr>
          <p:cNvPr id="21514" name="TextBox 4"/>
          <p:cNvSpPr txBox="1">
            <a:spLocks noChangeArrowheads="1"/>
          </p:cNvSpPr>
          <p:nvPr/>
        </p:nvSpPr>
        <p:spPr bwMode="auto">
          <a:xfrm>
            <a:off x="594907" y="3732351"/>
            <a:ext cx="23979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a:latin typeface="Arial"/>
                <a:cs typeface="Arial"/>
              </a:rPr>
              <a:t>@CAST_UDL</a:t>
            </a:r>
          </a:p>
          <a:p>
            <a:pPr algn="ctr" eaLnBrk="1" hangingPunct="1"/>
            <a:r>
              <a:rPr lang="en-US" sz="2000" dirty="0">
                <a:latin typeface="Arial"/>
                <a:cs typeface="Arial"/>
              </a:rPr>
              <a:t>@</a:t>
            </a:r>
            <a:r>
              <a:rPr lang="en-US" sz="2000" dirty="0" err="1">
                <a:latin typeface="Arial"/>
                <a:cs typeface="Arial"/>
              </a:rPr>
              <a:t>UDL_OnCampus</a:t>
            </a:r>
            <a:endParaRPr lang="en-US" sz="2000" dirty="0">
              <a:latin typeface="Arial"/>
              <a:cs typeface="Arial"/>
            </a:endParaRPr>
          </a:p>
        </p:txBody>
      </p:sp>
      <p:sp>
        <p:nvSpPr>
          <p:cNvPr id="13" name="TextBox 4"/>
          <p:cNvSpPr txBox="1">
            <a:spLocks noChangeArrowheads="1"/>
          </p:cNvSpPr>
          <p:nvPr/>
        </p:nvSpPr>
        <p:spPr bwMode="auto">
          <a:xfrm>
            <a:off x="3559538" y="3932754"/>
            <a:ext cx="20566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smtClean="0">
                <a:latin typeface="Arial"/>
                <a:cs typeface="Arial"/>
              </a:rPr>
              <a:t>UDL </a:t>
            </a:r>
            <a:r>
              <a:rPr lang="en-US" sz="2000" dirty="0" err="1" smtClean="0">
                <a:latin typeface="Arial"/>
                <a:cs typeface="Arial"/>
              </a:rPr>
              <a:t>OnCampus</a:t>
            </a:r>
            <a:endParaRPr lang="en-US" sz="2000" dirty="0">
              <a:latin typeface="Arial"/>
              <a:cs typeface="Arial"/>
            </a:endParaRPr>
          </a:p>
        </p:txBody>
      </p:sp>
      <p:sp>
        <p:nvSpPr>
          <p:cNvPr id="15" name="TextBox 4"/>
          <p:cNvSpPr txBox="1">
            <a:spLocks noChangeArrowheads="1"/>
          </p:cNvSpPr>
          <p:nvPr/>
        </p:nvSpPr>
        <p:spPr bwMode="auto">
          <a:xfrm>
            <a:off x="6389458" y="3994090"/>
            <a:ext cx="20566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smtClean="0">
                <a:latin typeface="Arial"/>
                <a:cs typeface="Arial"/>
              </a:rPr>
              <a:t>UDL </a:t>
            </a:r>
            <a:r>
              <a:rPr lang="en-US" sz="2000" dirty="0" err="1" smtClean="0">
                <a:latin typeface="Arial"/>
                <a:cs typeface="Arial"/>
              </a:rPr>
              <a:t>OnCampus</a:t>
            </a:r>
            <a:endParaRPr lang="en-US" sz="2000" dirty="0">
              <a:latin typeface="Arial"/>
              <a:cs typeface="Arial"/>
            </a:endParaRPr>
          </a:p>
        </p:txBody>
      </p:sp>
      <p:sp>
        <p:nvSpPr>
          <p:cNvPr id="4" name="TextBox 3"/>
          <p:cNvSpPr txBox="1"/>
          <p:nvPr/>
        </p:nvSpPr>
        <p:spPr>
          <a:xfrm>
            <a:off x="2777124" y="2424331"/>
            <a:ext cx="3795180" cy="677108"/>
          </a:xfrm>
          <a:prstGeom prst="rect">
            <a:avLst/>
          </a:prstGeom>
          <a:noFill/>
        </p:spPr>
        <p:txBody>
          <a:bodyPr wrap="none" rtlCol="0">
            <a:spAutoFit/>
          </a:bodyPr>
          <a:lstStyle/>
          <a:p>
            <a:r>
              <a:rPr lang="en-US" sz="2000" dirty="0" smtClean="0">
                <a:latin typeface="Arial"/>
                <a:cs typeface="Arial"/>
              </a:rPr>
              <a:t>EMAIL: </a:t>
            </a:r>
            <a:r>
              <a:rPr lang="en-US" sz="2000" dirty="0" err="1" smtClean="0">
                <a:latin typeface="Arial"/>
                <a:cs typeface="Arial"/>
              </a:rPr>
              <a:t>udloncampus</a:t>
            </a:r>
            <a:r>
              <a:rPr lang="en-US" sz="2000" dirty="0" err="1">
                <a:latin typeface="Arial"/>
                <a:cs typeface="Arial"/>
              </a:rPr>
              <a:t>@cast.org</a:t>
            </a:r>
            <a:endParaRPr lang="en-US" sz="2000" dirty="0">
              <a:latin typeface="Arial"/>
              <a:cs typeface="Arial"/>
            </a:endParaRPr>
          </a:p>
          <a:p>
            <a:endParaRPr lang="en-US" dirty="0"/>
          </a:p>
        </p:txBody>
      </p:sp>
    </p:spTree>
    <p:extLst>
      <p:ext uri="{BB962C8B-B14F-4D97-AF65-F5344CB8AC3E}">
        <p14:creationId xmlns:p14="http://schemas.microsoft.com/office/powerpoint/2010/main" val="102068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lumMod val="75000"/>
                    <a:lumOff val="25000"/>
                  </a:schemeClr>
                </a:solidFill>
              </a:rPr>
              <a:t>Which of the following best describes your role on the grant?</a:t>
            </a:r>
            <a:endParaRPr lang="en-US" dirty="0" smtClean="0">
              <a:solidFill>
                <a:schemeClr val="tx1">
                  <a:lumMod val="75000"/>
                  <a:lumOff val="25000"/>
                </a:schemeClr>
              </a:solidFill>
            </a:endParaRPr>
          </a:p>
          <a:p>
            <a:r>
              <a:rPr lang="en-US" dirty="0">
                <a:solidFill>
                  <a:schemeClr val="tx1">
                    <a:lumMod val="75000"/>
                    <a:lumOff val="25000"/>
                  </a:schemeClr>
                </a:solidFill>
              </a:rPr>
              <a:t>Project director</a:t>
            </a:r>
          </a:p>
          <a:p>
            <a:r>
              <a:rPr lang="en-US" dirty="0">
                <a:solidFill>
                  <a:schemeClr val="tx1">
                    <a:lumMod val="75000"/>
                    <a:lumOff val="25000"/>
                  </a:schemeClr>
                </a:solidFill>
              </a:rPr>
              <a:t>Project manager/coordinator</a:t>
            </a:r>
          </a:p>
          <a:p>
            <a:r>
              <a:rPr lang="en-US" dirty="0">
                <a:solidFill>
                  <a:schemeClr val="tx1">
                    <a:lumMod val="75000"/>
                    <a:lumOff val="25000"/>
                  </a:schemeClr>
                </a:solidFill>
              </a:rPr>
              <a:t>Instructional designer</a:t>
            </a:r>
          </a:p>
          <a:p>
            <a:r>
              <a:rPr lang="en-US" dirty="0">
                <a:solidFill>
                  <a:schemeClr val="tx1">
                    <a:lumMod val="75000"/>
                    <a:lumOff val="25000"/>
                  </a:schemeClr>
                </a:solidFill>
              </a:rPr>
              <a:t>Technology manager</a:t>
            </a:r>
          </a:p>
          <a:p>
            <a:r>
              <a:rPr lang="en-US" dirty="0">
                <a:solidFill>
                  <a:schemeClr val="tx1">
                    <a:lumMod val="75000"/>
                    <a:lumOff val="25000"/>
                  </a:schemeClr>
                </a:solidFill>
              </a:rPr>
              <a:t>Curriculum developer</a:t>
            </a:r>
          </a:p>
          <a:p>
            <a:r>
              <a:rPr lang="en-US" dirty="0">
                <a:solidFill>
                  <a:schemeClr val="tx1">
                    <a:lumMod val="75000"/>
                    <a:lumOff val="25000"/>
                  </a:schemeClr>
                </a:solidFill>
              </a:rPr>
              <a:t>Grants Administrator </a:t>
            </a:r>
          </a:p>
          <a:p>
            <a:r>
              <a:rPr lang="en-US" dirty="0">
                <a:solidFill>
                  <a:schemeClr val="tx1">
                    <a:lumMod val="75000"/>
                    <a:lumOff val="25000"/>
                  </a:schemeClr>
                </a:solidFill>
              </a:rPr>
              <a:t>Other</a:t>
            </a:r>
          </a:p>
        </p:txBody>
      </p:sp>
    </p:spTree>
    <p:extLst>
      <p:ext uri="{BB962C8B-B14F-4D97-AF65-F5344CB8AC3E}">
        <p14:creationId xmlns:p14="http://schemas.microsoft.com/office/powerpoint/2010/main" val="443568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4267200"/>
            <a:ext cx="6324600" cy="2057400"/>
          </a:xfrm>
          <a:prstGeom prst="rect">
            <a:avLst/>
          </a:prstGeom>
        </p:spPr>
        <p:txBody>
          <a:bodyPr anchor="t">
            <a:normAutofit/>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80"/>
              </a:lnSpc>
              <a:buNone/>
            </a:pPr>
            <a:r>
              <a:rPr lang="en-US" sz="1400" dirty="0" smtClean="0">
                <a:solidFill>
                  <a:schemeClr val="tx2"/>
                </a:solidFill>
                <a:latin typeface="Arial Bold"/>
                <a:cs typeface="Arial Bold"/>
              </a:rPr>
              <a:t>TEL  617.728.4446   FAX  617.728.4857   </a:t>
            </a:r>
            <a:r>
              <a:rPr lang="en-US" sz="1400" dirty="0" err="1" smtClean="0">
                <a:solidFill>
                  <a:schemeClr val="tx2"/>
                </a:solidFill>
                <a:latin typeface="Arial Bold"/>
                <a:cs typeface="Arial Bold"/>
              </a:rPr>
              <a:t>info@jff.org</a:t>
            </a:r>
            <a:endParaRPr lang="en-US" sz="1400" dirty="0" smtClean="0">
              <a:solidFill>
                <a:schemeClr val="tx2"/>
              </a:solidFill>
              <a:latin typeface="Arial Bold"/>
              <a:cs typeface="Arial Bold"/>
            </a:endParaRPr>
          </a:p>
          <a:p>
            <a:pPr marL="0" indent="0">
              <a:lnSpc>
                <a:spcPts val="1880"/>
              </a:lnSpc>
              <a:buNone/>
            </a:pPr>
            <a:r>
              <a:rPr lang="en-US" sz="1400" dirty="0" smtClean="0">
                <a:solidFill>
                  <a:schemeClr val="tx2"/>
                </a:solidFill>
                <a:latin typeface="Arial Bold"/>
                <a:cs typeface="Arial Bold"/>
              </a:rPr>
              <a:t>88 Broad Street, 8</a:t>
            </a:r>
            <a:r>
              <a:rPr lang="en-US" sz="1400" baseline="30000" dirty="0" smtClean="0">
                <a:solidFill>
                  <a:schemeClr val="tx2"/>
                </a:solidFill>
                <a:latin typeface="Arial Bold"/>
                <a:cs typeface="Arial Bold"/>
              </a:rPr>
              <a:t>th</a:t>
            </a:r>
            <a:r>
              <a:rPr lang="en-US" sz="1400" dirty="0" smtClean="0">
                <a:solidFill>
                  <a:schemeClr val="tx2"/>
                </a:solidFill>
                <a:latin typeface="Arial Bold"/>
                <a:cs typeface="Arial Bold"/>
              </a:rPr>
              <a:t> Floor, Boston, MA 02110</a:t>
            </a:r>
          </a:p>
          <a:p>
            <a:pPr marL="0" indent="0">
              <a:lnSpc>
                <a:spcPts val="1880"/>
              </a:lnSpc>
              <a:buNone/>
            </a:pPr>
            <a:r>
              <a:rPr lang="ro-RO" sz="1400" dirty="0" smtClean="0">
                <a:solidFill>
                  <a:schemeClr val="tx2"/>
                </a:solidFill>
                <a:latin typeface="Arial Bold"/>
                <a:cs typeface="Arial Bold"/>
              </a:rPr>
              <a:t>122 C Street, NW, Suite 650, Washington, DC 20001</a:t>
            </a:r>
            <a:endParaRPr lang="en-US" sz="1400" dirty="0" smtClean="0">
              <a:solidFill>
                <a:schemeClr val="tx2"/>
              </a:solidFill>
              <a:latin typeface="Arial Bold"/>
              <a:cs typeface="Arial Bold"/>
            </a:endParaRPr>
          </a:p>
          <a:p>
            <a:pPr marL="0" indent="0">
              <a:lnSpc>
                <a:spcPts val="1880"/>
              </a:lnSpc>
              <a:buNone/>
            </a:pPr>
            <a:r>
              <a:rPr lang="en-US" sz="1400" b="1" cap="all" dirty="0" smtClean="0">
                <a:solidFill>
                  <a:schemeClr val="tx2"/>
                </a:solidFill>
              </a:rPr>
              <a:t>WWW.JFF.ORG</a:t>
            </a:r>
            <a:endParaRPr lang="en-US" sz="1400" b="1" cap="all" dirty="0">
              <a:solidFill>
                <a:schemeClr val="tx2"/>
              </a:solidFill>
            </a:endParaRPr>
          </a:p>
        </p:txBody>
      </p:sp>
      <p:pic>
        <p:nvPicPr>
          <p:cNvPr id="5" name="Picture 4"/>
          <p:cNvPicPr>
            <a:picLocks noChangeAspect="1"/>
          </p:cNvPicPr>
          <p:nvPr/>
        </p:nvPicPr>
        <p:blipFill>
          <a:blip r:embed="rId3"/>
          <a:stretch>
            <a:fillRect/>
          </a:stretch>
        </p:blipFill>
        <p:spPr>
          <a:xfrm>
            <a:off x="457200" y="3581400"/>
            <a:ext cx="3733799" cy="514435"/>
          </a:xfrm>
          <a:prstGeom prst="rect">
            <a:avLst/>
          </a:prstGeom>
        </p:spPr>
      </p:pic>
      <p:sp>
        <p:nvSpPr>
          <p:cNvPr id="6" name="Rectangle 5"/>
          <p:cNvSpPr/>
          <p:nvPr/>
        </p:nvSpPr>
        <p:spPr>
          <a:xfrm>
            <a:off x="0" y="0"/>
            <a:ext cx="9144000" cy="1358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5918200"/>
            <a:ext cx="2374900" cy="939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38200" y="1492252"/>
            <a:ext cx="7772400" cy="1308100"/>
          </a:xfrm>
          <a:prstGeom prst="rect">
            <a:avLst/>
          </a:prstGeom>
        </p:spPr>
        <p:txBody>
          <a:bodyPr vert="horz" anchor="t">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pPr>
              <a:lnSpc>
                <a:spcPts val="1860"/>
              </a:lnSpc>
            </a:pPr>
            <a:r>
              <a:rPr lang="en-US" sz="1800" cap="all" dirty="0" smtClean="0">
                <a:solidFill>
                  <a:schemeClr val="tx2"/>
                </a:solidFill>
              </a:rPr>
              <a:t>Sam </a:t>
            </a:r>
            <a:r>
              <a:rPr lang="en-US" sz="1800" cap="all" dirty="0" err="1" smtClean="0">
                <a:solidFill>
                  <a:schemeClr val="tx2"/>
                </a:solidFill>
              </a:rPr>
              <a:t>johnston</a:t>
            </a:r>
            <a:endParaRPr lang="en-US" sz="1800" cap="all" dirty="0" smtClean="0">
              <a:solidFill>
                <a:schemeClr val="tx2"/>
              </a:solidFill>
            </a:endParaRPr>
          </a:p>
          <a:p>
            <a:pPr>
              <a:lnSpc>
                <a:spcPts val="1860"/>
              </a:lnSpc>
            </a:pPr>
            <a:r>
              <a:rPr lang="en-US" sz="1400" b="0" dirty="0" smtClean="0">
                <a:solidFill>
                  <a:schemeClr val="tx2"/>
                </a:solidFill>
              </a:rPr>
              <a:t>sjohnston@cast.org</a:t>
            </a:r>
          </a:p>
          <a:p>
            <a:pPr>
              <a:lnSpc>
                <a:spcPts val="1860"/>
              </a:lnSpc>
            </a:pPr>
            <a:endParaRPr lang="en-US" sz="1400" b="0" dirty="0">
              <a:solidFill>
                <a:schemeClr val="tx2"/>
              </a:solidFill>
            </a:endParaRPr>
          </a:p>
          <a:p>
            <a:pPr>
              <a:lnSpc>
                <a:spcPts val="1860"/>
              </a:lnSpc>
            </a:pPr>
            <a:r>
              <a:rPr lang="en-US" sz="1800" cap="all" dirty="0" smtClean="0">
                <a:solidFill>
                  <a:schemeClr val="tx2"/>
                </a:solidFill>
              </a:rPr>
              <a:t>Christina </a:t>
            </a:r>
            <a:r>
              <a:rPr lang="en-US" sz="1800" cap="all" dirty="0" err="1" smtClean="0">
                <a:solidFill>
                  <a:schemeClr val="tx2"/>
                </a:solidFill>
              </a:rPr>
              <a:t>bosch</a:t>
            </a:r>
            <a:endParaRPr lang="en-US" sz="1800" cap="all" dirty="0">
              <a:solidFill>
                <a:schemeClr val="tx2"/>
              </a:solidFill>
            </a:endParaRPr>
          </a:p>
          <a:p>
            <a:pPr>
              <a:lnSpc>
                <a:spcPts val="1860"/>
              </a:lnSpc>
            </a:pPr>
            <a:r>
              <a:rPr lang="en-US" sz="1400" b="0" dirty="0" err="1" smtClean="0">
                <a:solidFill>
                  <a:schemeClr val="tx2"/>
                </a:solidFill>
              </a:rPr>
              <a:t>cbosch@</a:t>
            </a:r>
            <a:r>
              <a:rPr lang="en-US" sz="1400" b="0" dirty="0" err="1">
                <a:solidFill>
                  <a:schemeClr val="tx2"/>
                </a:solidFill>
              </a:rPr>
              <a:t>cast.org</a:t>
            </a:r>
            <a:endParaRPr lang="en-US" sz="1400" b="0" dirty="0">
              <a:solidFill>
                <a:schemeClr val="tx2"/>
              </a:solidFill>
            </a:endParaRPr>
          </a:p>
          <a:p>
            <a:pPr>
              <a:lnSpc>
                <a:spcPts val="1860"/>
              </a:lnSpc>
            </a:pPr>
            <a:endParaRPr lang="en-US" sz="1400" b="0" dirty="0">
              <a:solidFill>
                <a:schemeClr val="tx2"/>
              </a:solidFill>
            </a:endParaRPr>
          </a:p>
        </p:txBody>
      </p:sp>
    </p:spTree>
    <p:extLst>
      <p:ext uri="{BB962C8B-B14F-4D97-AF65-F5344CB8AC3E}">
        <p14:creationId xmlns:p14="http://schemas.microsoft.com/office/powerpoint/2010/main" val="15785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1">
                    <a:lumMod val="75000"/>
                    <a:lumOff val="25000"/>
                  </a:schemeClr>
                </a:solidFill>
              </a:rPr>
              <a:t>How familiar are you with Universal Design for Learning (UDL)?</a:t>
            </a:r>
            <a:endParaRPr lang="en-US" dirty="0" smtClean="0">
              <a:solidFill>
                <a:schemeClr val="tx1">
                  <a:lumMod val="75000"/>
                  <a:lumOff val="25000"/>
                </a:schemeClr>
              </a:solidFill>
            </a:endParaRPr>
          </a:p>
          <a:p>
            <a:r>
              <a:rPr lang="en-US" dirty="0" smtClean="0">
                <a:solidFill>
                  <a:schemeClr val="tx1">
                    <a:lumMod val="75000"/>
                    <a:lumOff val="25000"/>
                  </a:schemeClr>
                </a:solidFill>
              </a:rPr>
              <a:t>Very </a:t>
            </a:r>
            <a:r>
              <a:rPr lang="en-US" dirty="0">
                <a:solidFill>
                  <a:schemeClr val="tx1">
                    <a:lumMod val="75000"/>
                    <a:lumOff val="25000"/>
                  </a:schemeClr>
                </a:solidFill>
              </a:rPr>
              <a:t>familiar- I use it all the time!</a:t>
            </a:r>
          </a:p>
          <a:p>
            <a:r>
              <a:rPr lang="en-US" dirty="0">
                <a:solidFill>
                  <a:schemeClr val="tx1">
                    <a:lumMod val="75000"/>
                    <a:lumOff val="25000"/>
                  </a:schemeClr>
                </a:solidFill>
              </a:rPr>
              <a:t>Somewhat familiar- I've heard of it, and use it sometimes.</a:t>
            </a:r>
          </a:p>
          <a:p>
            <a:r>
              <a:rPr lang="en-US" dirty="0">
                <a:solidFill>
                  <a:schemeClr val="tx1">
                    <a:lumMod val="75000"/>
                    <a:lumOff val="25000"/>
                  </a:schemeClr>
                </a:solidFill>
              </a:rPr>
              <a:t>Not too familiar- I've heard of it, but don't use it.</a:t>
            </a:r>
          </a:p>
          <a:p>
            <a:r>
              <a:rPr lang="en-US" dirty="0">
                <a:solidFill>
                  <a:schemeClr val="tx1">
                    <a:lumMod val="75000"/>
                    <a:lumOff val="25000"/>
                  </a:schemeClr>
                </a:solidFill>
              </a:rPr>
              <a:t>Not at all familiar- this is my first time hearing about it. </a:t>
            </a:r>
          </a:p>
        </p:txBody>
      </p:sp>
    </p:spTree>
    <p:extLst>
      <p:ext uri="{BB962C8B-B14F-4D97-AF65-F5344CB8AC3E}">
        <p14:creationId xmlns:p14="http://schemas.microsoft.com/office/powerpoint/2010/main" val="226130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Content Placeholder 2"/>
          <p:cNvSpPr>
            <a:spLocks noGrp="1"/>
          </p:cNvSpPr>
          <p:nvPr>
            <p:ph idx="1"/>
          </p:nvPr>
        </p:nvSpPr>
        <p:spPr>
          <a:xfrm>
            <a:off x="457200" y="1598613"/>
            <a:ext cx="8229600" cy="4527550"/>
          </a:xfrm>
        </p:spPr>
        <p:txBody>
          <a:bodyPr>
            <a:normAutofit/>
          </a:bodyPr>
          <a:lstStyle/>
          <a:p>
            <a:pPr marL="514350" indent="-514350">
              <a:buAutoNum type="arabicPeriod"/>
            </a:pPr>
            <a:r>
              <a:rPr lang="en-US" sz="2200" dirty="0" smtClean="0">
                <a:solidFill>
                  <a:schemeClr val="tx1">
                    <a:lumMod val="75000"/>
                    <a:lumOff val="25000"/>
                  </a:schemeClr>
                </a:solidFill>
              </a:rPr>
              <a:t>Outline Universal Design for Learning and provide support to integrate it into postsecondary education and in digital resource development (e.g., OERs).</a:t>
            </a:r>
          </a:p>
          <a:p>
            <a:pPr marL="514350" indent="-514350">
              <a:buAutoNum type="arabicPeriod"/>
            </a:pPr>
            <a:endParaRPr lang="en-US" sz="2200" dirty="0" smtClean="0">
              <a:solidFill>
                <a:schemeClr val="tx1">
                  <a:lumMod val="75000"/>
                  <a:lumOff val="25000"/>
                </a:schemeClr>
              </a:solidFill>
            </a:endParaRPr>
          </a:p>
          <a:p>
            <a:pPr marL="514350" indent="-514350">
              <a:buAutoNum type="arabicPeriod"/>
            </a:pPr>
            <a:r>
              <a:rPr lang="en-US" sz="2200" dirty="0" smtClean="0">
                <a:solidFill>
                  <a:schemeClr val="tx1">
                    <a:lumMod val="75000"/>
                    <a:lumOff val="25000"/>
                  </a:schemeClr>
                </a:solidFill>
              </a:rPr>
              <a:t>Introduce UDL On Campus and other CAST resources to help TAACCCT grantees implement UDL. </a:t>
            </a:r>
          </a:p>
          <a:p>
            <a:pPr marL="0" indent="0">
              <a:buNone/>
            </a:pPr>
            <a:endParaRPr lang="en-US" dirty="0"/>
          </a:p>
        </p:txBody>
      </p:sp>
    </p:spTree>
    <p:extLst>
      <p:ext uri="{BB962C8B-B14F-4D97-AF65-F5344CB8AC3E}">
        <p14:creationId xmlns:p14="http://schemas.microsoft.com/office/powerpoint/2010/main" val="372305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p:cNvSpPr>
          <p:nvPr/>
        </p:nvSpPr>
        <p:spPr bwMode="auto">
          <a:xfrm>
            <a:off x="330200" y="517525"/>
            <a:ext cx="8496300" cy="153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endParaRPr lang="en-US" sz="2400" dirty="0">
              <a:solidFill>
                <a:srgbClr val="FFFFFF"/>
              </a:solidFill>
              <a:latin typeface="+mn-lt"/>
              <a:ea typeface="ＭＳ Ｐゴシック" charset="0"/>
              <a:cs typeface="ＭＳ Ｐゴシック" charset="0"/>
              <a:sym typeface="Helvetica Neue" charset="0"/>
            </a:endParaRPr>
          </a:p>
        </p:txBody>
      </p:sp>
      <p:sp>
        <p:nvSpPr>
          <p:cNvPr id="91143" name="Rectangle 7"/>
          <p:cNvSpPr>
            <a:spLocks/>
          </p:cNvSpPr>
          <p:nvPr/>
        </p:nvSpPr>
        <p:spPr bwMode="auto">
          <a:xfrm>
            <a:off x="650389" y="3776444"/>
            <a:ext cx="8178800" cy="176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p>
            <a:r>
              <a:rPr lang="en-US" sz="2000" dirty="0">
                <a:solidFill>
                  <a:srgbClr val="595959"/>
                </a:solidFill>
                <a:latin typeface="Arial"/>
                <a:ea typeface="ＭＳ Ｐゴシック" charset="0"/>
                <a:cs typeface="Arial"/>
                <a:sym typeface="Helvetica Neue" charset="0"/>
              </a:rPr>
              <a:t>We leverage the learning sciences and technology to create products, promote classroom practices, and inform policy. </a:t>
            </a:r>
          </a:p>
          <a:p>
            <a:endParaRPr lang="en-US" sz="2000" dirty="0">
              <a:solidFill>
                <a:srgbClr val="595959"/>
              </a:solidFill>
              <a:latin typeface="Arial"/>
              <a:ea typeface="ＭＳ Ｐゴシック" charset="0"/>
              <a:cs typeface="Arial"/>
              <a:sym typeface="Helvetica Neue" charset="0"/>
            </a:endParaRPr>
          </a:p>
          <a:p>
            <a:r>
              <a:rPr lang="en-US" sz="2000" dirty="0">
                <a:solidFill>
                  <a:srgbClr val="595959"/>
                </a:solidFill>
                <a:latin typeface="Arial"/>
                <a:ea typeface="ＭＳ Ｐゴシック" charset="0"/>
                <a:cs typeface="Arial"/>
                <a:sym typeface="Helvetica Neue" charset="0"/>
              </a:rPr>
              <a:t>We design for students at the margins </a:t>
            </a:r>
            <a:r>
              <a:rPr lang="en-US" sz="2000" i="1" dirty="0">
                <a:solidFill>
                  <a:srgbClr val="595959"/>
                </a:solidFill>
                <a:latin typeface="Arial"/>
                <a:ea typeface="ＭＳ Ｐゴシック" charset="0"/>
                <a:cs typeface="Arial"/>
                <a:sym typeface="Helvetica Neue" charset="0"/>
              </a:rPr>
              <a:t>from the </a:t>
            </a:r>
            <a:r>
              <a:rPr lang="en-US" sz="2000" i="1" dirty="0" smtClean="0">
                <a:solidFill>
                  <a:srgbClr val="595959"/>
                </a:solidFill>
                <a:latin typeface="Arial"/>
                <a:ea typeface="ＭＳ Ｐゴシック" charset="0"/>
                <a:cs typeface="Arial"/>
                <a:sym typeface="Helvetica Neue" charset="0"/>
              </a:rPr>
              <a:t>outset.</a:t>
            </a:r>
            <a:r>
              <a:rPr lang="en-US" sz="2000" dirty="0">
                <a:latin typeface="Arial"/>
                <a:ea typeface="ＭＳ Ｐゴシック" charset="0"/>
                <a:cs typeface="Arial"/>
                <a:sym typeface="Calibri" charset="0"/>
              </a:rPr>
              <a:t> </a:t>
            </a:r>
            <a:r>
              <a:rPr lang="en-US" sz="2000" dirty="0" smtClean="0">
                <a:solidFill>
                  <a:srgbClr val="595959"/>
                </a:solidFill>
                <a:latin typeface="Arial"/>
                <a:ea typeface="ＭＳ Ｐゴシック" charset="0"/>
                <a:cs typeface="Arial"/>
                <a:sym typeface="Helvetica Neue" charset="0"/>
              </a:rPr>
              <a:t>Innovations </a:t>
            </a:r>
            <a:r>
              <a:rPr lang="en-US" sz="2000" dirty="0">
                <a:solidFill>
                  <a:srgbClr val="595959"/>
                </a:solidFill>
                <a:latin typeface="Arial"/>
                <a:ea typeface="ＭＳ Ｐゴシック" charset="0"/>
                <a:cs typeface="Arial"/>
                <a:sym typeface="Helvetica Neue" charset="0"/>
              </a:rPr>
              <a:t>that are essential to some end up being beneficial to many.</a:t>
            </a:r>
          </a:p>
        </p:txBody>
      </p:sp>
      <p:sp>
        <p:nvSpPr>
          <p:cNvPr id="2" name="Rectangle 1"/>
          <p:cNvSpPr/>
          <p:nvPr/>
        </p:nvSpPr>
        <p:spPr>
          <a:xfrm>
            <a:off x="599589" y="2413337"/>
            <a:ext cx="8226911" cy="1015663"/>
          </a:xfrm>
          <a:prstGeom prst="rect">
            <a:avLst/>
          </a:prstGeom>
        </p:spPr>
        <p:txBody>
          <a:bodyPr wrap="square">
            <a:spAutoFit/>
          </a:bodyPr>
          <a:lstStyle/>
          <a:p>
            <a:r>
              <a:rPr lang="en-US" sz="2000" dirty="0">
                <a:solidFill>
                  <a:srgbClr val="595959"/>
                </a:solidFill>
                <a:latin typeface="Arial"/>
                <a:ea typeface="ＭＳ Ｐゴシック" charset="0"/>
                <a:cs typeface="Arial"/>
                <a:sym typeface="Helvetica Neue" charset="0"/>
              </a:rPr>
              <a:t>CAST is an education research and development nonprofit that works to expand learning opportunities </a:t>
            </a:r>
            <a:r>
              <a:rPr lang="en-US" sz="2000" dirty="0" smtClean="0">
                <a:solidFill>
                  <a:srgbClr val="595959"/>
                </a:solidFill>
                <a:latin typeface="Arial"/>
                <a:ea typeface="ＭＳ Ｐゴシック" charset="0"/>
                <a:cs typeface="Arial"/>
                <a:sym typeface="Helvetica Neue" charset="0"/>
              </a:rPr>
              <a:t>for</a:t>
            </a:r>
            <a:r>
              <a:rPr lang="en-US" sz="2000" dirty="0">
                <a:solidFill>
                  <a:srgbClr val="595959"/>
                </a:solidFill>
                <a:latin typeface="Arial"/>
                <a:ea typeface="ＭＳ Ｐゴシック" charset="0"/>
                <a:cs typeface="Arial"/>
                <a:sym typeface="Calibri" charset="0"/>
              </a:rPr>
              <a:t> </a:t>
            </a:r>
            <a:r>
              <a:rPr lang="en-US" sz="2000" dirty="0" smtClean="0">
                <a:solidFill>
                  <a:srgbClr val="595959"/>
                </a:solidFill>
                <a:latin typeface="Arial"/>
                <a:ea typeface="ＭＳ Ｐゴシック" charset="0"/>
                <a:cs typeface="Arial"/>
                <a:sym typeface="Helvetica Neue" charset="0"/>
              </a:rPr>
              <a:t>all </a:t>
            </a:r>
            <a:r>
              <a:rPr lang="en-US" sz="2000" dirty="0">
                <a:solidFill>
                  <a:srgbClr val="595959"/>
                </a:solidFill>
                <a:latin typeface="Arial"/>
                <a:ea typeface="ＭＳ Ｐゴシック" charset="0"/>
                <a:cs typeface="Arial"/>
                <a:sym typeface="Helvetica Neue" charset="0"/>
              </a:rPr>
              <a:t>individuals through </a:t>
            </a:r>
            <a:endParaRPr lang="en-US" sz="2000" dirty="0">
              <a:solidFill>
                <a:srgbClr val="595959"/>
              </a:solidFill>
              <a:latin typeface="Arial"/>
              <a:ea typeface="ＭＳ Ｐゴシック" charset="0"/>
              <a:cs typeface="Arial"/>
              <a:sym typeface="Calibri" charset="0"/>
            </a:endParaRPr>
          </a:p>
          <a:p>
            <a:r>
              <a:rPr lang="en-US" sz="2000" dirty="0">
                <a:solidFill>
                  <a:srgbClr val="595959"/>
                </a:solidFill>
                <a:latin typeface="Arial"/>
                <a:ea typeface="ＭＳ Ｐゴシック" charset="0"/>
                <a:cs typeface="Arial"/>
                <a:sym typeface="Helvetica Neue" charset="0"/>
              </a:rPr>
              <a:t>Universal Design for Learning (UDL).</a:t>
            </a:r>
          </a:p>
        </p:txBody>
      </p:sp>
      <p:pic>
        <p:nvPicPr>
          <p:cNvPr id="3" name="Picture 2" descr="cast-logo-blue-tagline-one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1300797"/>
            <a:ext cx="8610600" cy="753428"/>
          </a:xfrm>
          <a:prstGeom prst="rect">
            <a:avLst/>
          </a:prstGeom>
        </p:spPr>
      </p:pic>
    </p:spTree>
    <p:extLst>
      <p:ext uri="{BB962C8B-B14F-4D97-AF65-F5344CB8AC3E}">
        <p14:creationId xmlns:p14="http://schemas.microsoft.com/office/powerpoint/2010/main" val="386699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your SGA Requirements</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ct val="130000"/>
              </a:lnSpc>
              <a:buNone/>
            </a:pPr>
            <a:r>
              <a:rPr lang="en-US" altLang="ja-JP" sz="3100" dirty="0" smtClean="0">
                <a:solidFill>
                  <a:schemeClr val="tx1">
                    <a:lumMod val="75000"/>
                    <a:lumOff val="25000"/>
                  </a:schemeClr>
                </a:solidFill>
                <a:sym typeface="News Gothic MT" charset="0"/>
              </a:rPr>
              <a:t>All </a:t>
            </a:r>
            <a:r>
              <a:rPr lang="en-US" altLang="ja-JP" sz="3100" dirty="0">
                <a:solidFill>
                  <a:schemeClr val="tx1">
                    <a:lumMod val="75000"/>
                    <a:lumOff val="25000"/>
                  </a:schemeClr>
                </a:solidFill>
                <a:sym typeface="News Gothic MT" charset="0"/>
              </a:rPr>
              <a:t>online and technology-enabled content and courses developed under this SGA must incorporate the principles of universal design (see http://</a:t>
            </a:r>
            <a:r>
              <a:rPr lang="en-US" altLang="ja-JP" sz="3100" dirty="0" err="1">
                <a:solidFill>
                  <a:schemeClr val="tx1">
                    <a:lumMod val="75000"/>
                    <a:lumOff val="25000"/>
                  </a:schemeClr>
                </a:solidFill>
                <a:sym typeface="News Gothic MT" charset="0"/>
              </a:rPr>
              <a:t>www.cast.org</a:t>
            </a:r>
            <a:r>
              <a:rPr lang="en-US" altLang="ja-JP" sz="3100" dirty="0">
                <a:solidFill>
                  <a:schemeClr val="tx1">
                    <a:lumMod val="75000"/>
                    <a:lumOff val="25000"/>
                  </a:schemeClr>
                </a:solidFill>
                <a:sym typeface="News Gothic MT" charset="0"/>
              </a:rPr>
              <a:t>/</a:t>
            </a:r>
            <a:r>
              <a:rPr lang="en-US" altLang="ja-JP" sz="3100" dirty="0" err="1">
                <a:solidFill>
                  <a:schemeClr val="tx1">
                    <a:lumMod val="75000"/>
                    <a:lumOff val="25000"/>
                  </a:schemeClr>
                </a:solidFill>
                <a:sym typeface="News Gothic MT" charset="0"/>
              </a:rPr>
              <a:t>udl</a:t>
            </a:r>
            <a:r>
              <a:rPr lang="en-US" altLang="ja-JP" sz="3100" dirty="0">
                <a:solidFill>
                  <a:schemeClr val="tx1">
                    <a:lumMod val="75000"/>
                    <a:lumOff val="25000"/>
                  </a:schemeClr>
                </a:solidFill>
                <a:sym typeface="News Gothic MT" charset="0"/>
              </a:rPr>
              <a:t>/) in order to ensure that they are readily accessible to qualified individuals with disabilities. The content and courses must be in full compliance with the Americans with Disabilities Act and Sections 504 and 508 of the Rehabilitation Act of 1973, as amended, and the Web </a:t>
            </a:r>
            <a:r>
              <a:rPr lang="en-US" altLang="ja-JP" sz="3100" dirty="0" smtClean="0">
                <a:solidFill>
                  <a:schemeClr val="tx1">
                    <a:lumMod val="75000"/>
                    <a:lumOff val="25000"/>
                  </a:schemeClr>
                </a:solidFill>
                <a:sym typeface="News Gothic MT" charset="0"/>
              </a:rPr>
              <a:t>Content Accessibility </a:t>
            </a:r>
            <a:r>
              <a:rPr lang="en-US" altLang="ja-JP" sz="3100" dirty="0">
                <a:solidFill>
                  <a:schemeClr val="tx1">
                    <a:lumMod val="75000"/>
                    <a:lumOff val="25000"/>
                  </a:schemeClr>
                </a:solidFill>
                <a:sym typeface="News Gothic MT" charset="0"/>
              </a:rPr>
              <a:t>Guidelines (WCAG) 2.0, Level AA (</a:t>
            </a:r>
            <a:r>
              <a:rPr lang="en-US" altLang="ja-JP" sz="3100" dirty="0">
                <a:solidFill>
                  <a:schemeClr val="tx1">
                    <a:lumMod val="75000"/>
                    <a:lumOff val="25000"/>
                  </a:schemeClr>
                </a:solidFill>
                <a:sym typeface="News Gothic MT" charset="0"/>
                <a:hlinkClick r:id="rId3"/>
              </a:rPr>
              <a:t>http://www.w3.org/TR/WCAG/</a:t>
            </a:r>
            <a:r>
              <a:rPr lang="en-US" altLang="ja-JP" sz="3100" dirty="0" smtClean="0">
                <a:solidFill>
                  <a:schemeClr val="tx1">
                    <a:lumMod val="75000"/>
                    <a:lumOff val="25000"/>
                  </a:schemeClr>
                </a:solidFill>
                <a:sym typeface="News Gothic MT" charset="0"/>
              </a:rPr>
              <a:t>)</a:t>
            </a:r>
          </a:p>
          <a:p>
            <a:pPr marL="0" indent="0">
              <a:lnSpc>
                <a:spcPct val="120000"/>
              </a:lnSpc>
              <a:buNone/>
            </a:pPr>
            <a:r>
              <a:rPr lang="en-US" sz="3100" dirty="0" smtClean="0">
                <a:solidFill>
                  <a:schemeClr val="tx1">
                    <a:lumMod val="75000"/>
                    <a:lumOff val="25000"/>
                  </a:schemeClr>
                </a:solidFill>
                <a:sym typeface="News Gothic MT" charset="0"/>
              </a:rPr>
              <a:t> 			</a:t>
            </a:r>
          </a:p>
          <a:p>
            <a:pPr marL="0" indent="0">
              <a:lnSpc>
                <a:spcPct val="120000"/>
              </a:lnSpc>
              <a:buNone/>
            </a:pPr>
            <a:r>
              <a:rPr lang="en-US" sz="3100" dirty="0" smtClean="0">
                <a:solidFill>
                  <a:schemeClr val="tx1">
                    <a:lumMod val="75000"/>
                    <a:lumOff val="25000"/>
                  </a:schemeClr>
                </a:solidFill>
                <a:sym typeface="News Gothic MT" charset="0"/>
              </a:rPr>
              <a:t>Round 3 SGA, Round 4 SGA p. 34</a:t>
            </a:r>
            <a:endParaRPr lang="en-US" sz="31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1725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66"/>
          <p:cNvCxnSpPr>
            <a:cxnSpLocks noChangeShapeType="1"/>
          </p:cNvCxnSpPr>
          <p:nvPr/>
        </p:nvCxnSpPr>
        <p:spPr bwMode="auto">
          <a:xfrm>
            <a:off x="4645643" y="3943113"/>
            <a:ext cx="3095479" cy="0"/>
          </a:xfrm>
          <a:prstGeom prst="line">
            <a:avLst/>
          </a:prstGeom>
          <a:noFill/>
          <a:ln w="57150" cmpd="sng">
            <a:solidFill>
              <a:schemeClr val="tx1"/>
            </a:solidFill>
            <a:round/>
            <a:headEnd/>
            <a:tailEnd/>
          </a:ln>
        </p:spPr>
      </p:cxnSp>
      <p:cxnSp>
        <p:nvCxnSpPr>
          <p:cNvPr id="34" name="Straight Connector 66"/>
          <p:cNvCxnSpPr>
            <a:cxnSpLocks noChangeShapeType="1"/>
          </p:cNvCxnSpPr>
          <p:nvPr/>
        </p:nvCxnSpPr>
        <p:spPr bwMode="auto">
          <a:xfrm>
            <a:off x="4598129" y="1477325"/>
            <a:ext cx="0" cy="2982913"/>
          </a:xfrm>
          <a:prstGeom prst="line">
            <a:avLst/>
          </a:prstGeom>
          <a:noFill/>
          <a:ln w="57150" cmpd="sng">
            <a:solidFill>
              <a:srgbClr val="000000"/>
            </a:solidFill>
            <a:round/>
            <a:headEnd/>
            <a:tailEnd/>
          </a:ln>
        </p:spPr>
      </p:cxnSp>
      <p:cxnSp>
        <p:nvCxnSpPr>
          <p:cNvPr id="3" name="Straight Connector 22"/>
          <p:cNvCxnSpPr>
            <a:cxnSpLocks noChangeShapeType="1"/>
          </p:cNvCxnSpPr>
          <p:nvPr/>
        </p:nvCxnSpPr>
        <p:spPr bwMode="auto">
          <a:xfrm rot="5400000">
            <a:off x="3464661" y="2889866"/>
            <a:ext cx="2335331" cy="3842"/>
          </a:xfrm>
          <a:prstGeom prst="line">
            <a:avLst/>
          </a:prstGeom>
          <a:noFill/>
          <a:ln w="19050">
            <a:solidFill>
              <a:srgbClr val="FFFFFF"/>
            </a:solidFill>
            <a:round/>
            <a:headEnd/>
            <a:tailEnd/>
          </a:ln>
        </p:spPr>
      </p:cxnSp>
      <p:pic>
        <p:nvPicPr>
          <p:cNvPr id="4" name="Picture 1"/>
          <p:cNvPicPr>
            <a:picLocks noChangeAspect="1" noChangeArrowheads="1"/>
          </p:cNvPicPr>
          <p:nvPr/>
        </p:nvPicPr>
        <p:blipFill>
          <a:blip r:embed="rId3"/>
          <a:srcRect l="9544" t="20052" r="12402" b="28535"/>
          <a:stretch>
            <a:fillRect/>
          </a:stretch>
        </p:blipFill>
        <p:spPr bwMode="auto">
          <a:xfrm>
            <a:off x="1347355" y="4925375"/>
            <a:ext cx="1962150" cy="571500"/>
          </a:xfrm>
          <a:prstGeom prst="rect">
            <a:avLst/>
          </a:prstGeom>
          <a:solidFill>
            <a:schemeClr val="tx1"/>
          </a:solidFill>
          <a:ln w="12700">
            <a:noFill/>
            <a:miter lim="800000"/>
            <a:headEnd/>
            <a:tailEnd/>
          </a:ln>
        </p:spPr>
      </p:pic>
      <p:pic>
        <p:nvPicPr>
          <p:cNvPr id="6" name="image03.png"/>
          <p:cNvPicPr>
            <a:picLocks noChangeAspect="1" noChangeArrowheads="1"/>
          </p:cNvPicPr>
          <p:nvPr/>
        </p:nvPicPr>
        <p:blipFill>
          <a:blip r:embed="rId4"/>
          <a:srcRect/>
          <a:stretch>
            <a:fillRect/>
          </a:stretch>
        </p:blipFill>
        <p:spPr bwMode="auto">
          <a:xfrm>
            <a:off x="6125660" y="4979350"/>
            <a:ext cx="1876425" cy="517525"/>
          </a:xfrm>
          <a:prstGeom prst="rect">
            <a:avLst/>
          </a:prstGeom>
          <a:noFill/>
          <a:ln w="9525">
            <a:solidFill>
              <a:srgbClr val="A6A6A6"/>
            </a:solidFill>
            <a:miter lim="800000"/>
            <a:headEnd/>
            <a:tailEnd/>
          </a:ln>
        </p:spPr>
      </p:pic>
      <p:pic>
        <p:nvPicPr>
          <p:cNvPr id="12" name="Picture 6"/>
          <p:cNvPicPr>
            <a:picLocks noChangeAspect="1" noChangeArrowheads="1"/>
          </p:cNvPicPr>
          <p:nvPr/>
        </p:nvPicPr>
        <p:blipFill>
          <a:blip r:embed="rId5"/>
          <a:srcRect/>
          <a:stretch>
            <a:fillRect/>
          </a:stretch>
        </p:blipFill>
        <p:spPr bwMode="auto">
          <a:xfrm>
            <a:off x="3424842" y="3446949"/>
            <a:ext cx="2346574" cy="948489"/>
          </a:xfrm>
          <a:prstGeom prst="rect">
            <a:avLst/>
          </a:prstGeom>
          <a:noFill/>
          <a:ln w="9525">
            <a:solidFill>
              <a:srgbClr val="A6A6A6"/>
            </a:solidFill>
            <a:round/>
            <a:headEnd/>
            <a:tailEnd/>
          </a:ln>
        </p:spPr>
      </p:pic>
      <p:pic>
        <p:nvPicPr>
          <p:cNvPr id="13" name="Picture 15"/>
          <p:cNvPicPr>
            <a:picLocks noChangeAspect="1"/>
          </p:cNvPicPr>
          <p:nvPr/>
        </p:nvPicPr>
        <p:blipFill>
          <a:blip r:embed="rId6"/>
          <a:srcRect/>
          <a:stretch>
            <a:fillRect/>
          </a:stretch>
        </p:blipFill>
        <p:spPr bwMode="auto">
          <a:xfrm>
            <a:off x="6125660" y="3694966"/>
            <a:ext cx="1992756" cy="493118"/>
          </a:xfrm>
          <a:prstGeom prst="rect">
            <a:avLst/>
          </a:prstGeom>
          <a:noFill/>
          <a:ln w="9525">
            <a:solidFill>
              <a:srgbClr val="A6A6A6"/>
            </a:solidFill>
            <a:miter lim="800000"/>
            <a:headEnd/>
            <a:tailEnd/>
          </a:ln>
        </p:spPr>
      </p:pic>
      <p:cxnSp>
        <p:nvCxnSpPr>
          <p:cNvPr id="17" name="Straight Connector 26"/>
          <p:cNvCxnSpPr>
            <a:cxnSpLocks noChangeShapeType="1"/>
          </p:cNvCxnSpPr>
          <p:nvPr/>
        </p:nvCxnSpPr>
        <p:spPr bwMode="auto">
          <a:xfrm flipH="1" flipV="1">
            <a:off x="4598129" y="4460238"/>
            <a:ext cx="1527531" cy="519112"/>
          </a:xfrm>
          <a:prstGeom prst="line">
            <a:avLst/>
          </a:prstGeom>
          <a:noFill/>
          <a:ln w="57150" cmpd="sng">
            <a:solidFill>
              <a:schemeClr val="tx1"/>
            </a:solidFill>
            <a:round/>
            <a:headEnd/>
            <a:tailEnd/>
          </a:ln>
        </p:spPr>
      </p:cxnSp>
      <p:cxnSp>
        <p:nvCxnSpPr>
          <p:cNvPr id="18" name="Straight Connector 31"/>
          <p:cNvCxnSpPr>
            <a:cxnSpLocks noChangeShapeType="1"/>
          </p:cNvCxnSpPr>
          <p:nvPr/>
        </p:nvCxnSpPr>
        <p:spPr bwMode="auto">
          <a:xfrm rot="5400000" flipH="1" flipV="1">
            <a:off x="4203057" y="4507116"/>
            <a:ext cx="417211" cy="411068"/>
          </a:xfrm>
          <a:prstGeom prst="line">
            <a:avLst/>
          </a:prstGeom>
          <a:noFill/>
          <a:ln w="19050">
            <a:solidFill>
              <a:srgbClr val="FFFFFF"/>
            </a:solidFill>
            <a:round/>
            <a:headEnd/>
            <a:tailEnd/>
          </a:ln>
        </p:spPr>
      </p:cxnSp>
      <p:pic>
        <p:nvPicPr>
          <p:cNvPr id="22" name="Picture 8" descr="TAACCCT.png"/>
          <p:cNvPicPr>
            <a:picLocks noChangeAspect="1"/>
          </p:cNvPicPr>
          <p:nvPr/>
        </p:nvPicPr>
        <p:blipFill>
          <a:blip r:embed="rId7"/>
          <a:srcRect l="18182" t="67270" r="3987"/>
          <a:stretch>
            <a:fillRect/>
          </a:stretch>
        </p:blipFill>
        <p:spPr bwMode="auto">
          <a:xfrm>
            <a:off x="654236" y="2166239"/>
            <a:ext cx="7586662" cy="817563"/>
          </a:xfrm>
          <a:prstGeom prst="rect">
            <a:avLst/>
          </a:prstGeom>
          <a:noFill/>
          <a:ln w="9525">
            <a:solidFill>
              <a:srgbClr val="A6A6A6"/>
            </a:solidFill>
            <a:miter lim="800000"/>
            <a:headEnd/>
            <a:tailEnd/>
          </a:ln>
        </p:spPr>
      </p:pic>
      <p:cxnSp>
        <p:nvCxnSpPr>
          <p:cNvPr id="29" name="Straight Connector 33"/>
          <p:cNvCxnSpPr>
            <a:cxnSpLocks noChangeShapeType="1"/>
          </p:cNvCxnSpPr>
          <p:nvPr/>
        </p:nvCxnSpPr>
        <p:spPr bwMode="auto">
          <a:xfrm flipV="1">
            <a:off x="3175000" y="4460238"/>
            <a:ext cx="1423129" cy="519112"/>
          </a:xfrm>
          <a:prstGeom prst="line">
            <a:avLst/>
          </a:prstGeom>
          <a:noFill/>
          <a:ln w="57150" cmpd="sng">
            <a:solidFill>
              <a:schemeClr val="tx1"/>
            </a:solidFill>
            <a:round/>
            <a:headEnd/>
            <a:tailEnd/>
          </a:ln>
        </p:spPr>
      </p:cxnSp>
      <p:pic>
        <p:nvPicPr>
          <p:cNvPr id="25" name="Picture 6"/>
          <p:cNvPicPr>
            <a:picLocks noChangeAspect="1"/>
          </p:cNvPicPr>
          <p:nvPr/>
        </p:nvPicPr>
        <p:blipFill>
          <a:blip r:embed="rId8"/>
          <a:srcRect/>
          <a:stretch>
            <a:fillRect/>
          </a:stretch>
        </p:blipFill>
        <p:spPr bwMode="auto">
          <a:xfrm>
            <a:off x="1764048" y="1106800"/>
            <a:ext cx="5740400" cy="825500"/>
          </a:xfrm>
          <a:prstGeom prst="rect">
            <a:avLst/>
          </a:prstGeom>
          <a:noFill/>
          <a:ln w="9525">
            <a:noFill/>
            <a:miter lim="800000"/>
            <a:headEnd/>
            <a:tailEnd/>
          </a:ln>
        </p:spPr>
      </p:pic>
    </p:spTree>
    <p:extLst>
      <p:ext uri="{BB962C8B-B14F-4D97-AF65-F5344CB8AC3E}">
        <p14:creationId xmlns:p14="http://schemas.microsoft.com/office/powerpoint/2010/main" val="5719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par>
                                <p:cTn id="17" presetID="5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200" y="1358900"/>
            <a:ext cx="7315200" cy="3775393"/>
          </a:xfrm>
          <a:prstGeom prst="rect">
            <a:avLst/>
          </a:prstGeom>
          <a:noFill/>
        </p:spPr>
        <p:txBody>
          <a:bodyPr wrap="square" rtlCol="0">
            <a:spAutoFit/>
          </a:bodyPr>
          <a:lstStyle/>
          <a:p>
            <a:pPr>
              <a:lnSpc>
                <a:spcPct val="120000"/>
              </a:lnSpc>
            </a:pPr>
            <a:r>
              <a:rPr lang="en-US" sz="2000" dirty="0" smtClean="0">
                <a:solidFill>
                  <a:schemeClr val="tx1">
                    <a:lumMod val="75000"/>
                    <a:lumOff val="25000"/>
                  </a:schemeClr>
                </a:solidFill>
                <a:latin typeface="Arial"/>
                <a:cs typeface="Arial"/>
              </a:rPr>
              <a:t>Support from CAST for grantees includes:</a:t>
            </a:r>
          </a:p>
          <a:p>
            <a:pPr>
              <a:lnSpc>
                <a:spcPct val="120000"/>
              </a:lnSpc>
            </a:pPr>
            <a:endParaRPr lang="en-US" sz="2000" dirty="0" smtClean="0">
              <a:solidFill>
                <a:schemeClr val="tx1">
                  <a:lumMod val="75000"/>
                  <a:lumOff val="25000"/>
                </a:schemeClr>
              </a:solidFill>
              <a:latin typeface="Arial"/>
              <a:cs typeface="Arial"/>
            </a:endParaRPr>
          </a:p>
          <a:p>
            <a:pPr marL="285750" indent="-285750">
              <a:lnSpc>
                <a:spcPct val="120000"/>
              </a:lnSpc>
              <a:buFont typeface="Arial"/>
              <a:buChar char="•"/>
            </a:pPr>
            <a:r>
              <a:rPr lang="en-US" sz="2000" dirty="0" smtClean="0">
                <a:solidFill>
                  <a:schemeClr val="tx1">
                    <a:lumMod val="75000"/>
                    <a:lumOff val="25000"/>
                  </a:schemeClr>
                </a:solidFill>
                <a:latin typeface="Arial"/>
                <a:cs typeface="Arial"/>
              </a:rPr>
              <a:t>An expanding array of online resources and tools on UDL in higher education (</a:t>
            </a:r>
            <a:r>
              <a:rPr lang="en-US" sz="2000" dirty="0" err="1" smtClean="0">
                <a:solidFill>
                  <a:schemeClr val="tx1">
                    <a:lumMod val="75000"/>
                    <a:lumOff val="25000"/>
                  </a:schemeClr>
                </a:solidFill>
                <a:latin typeface="Arial"/>
                <a:cs typeface="Arial"/>
              </a:rPr>
              <a:t>www.udloncampus.cast.org</a:t>
            </a:r>
            <a:r>
              <a:rPr lang="en-US" sz="2000" dirty="0" smtClean="0">
                <a:solidFill>
                  <a:schemeClr val="tx1">
                    <a:lumMod val="75000"/>
                    <a:lumOff val="25000"/>
                  </a:schemeClr>
                </a:solidFill>
                <a:latin typeface="Arial"/>
                <a:cs typeface="Arial"/>
              </a:rPr>
              <a:t>) </a:t>
            </a:r>
          </a:p>
          <a:p>
            <a:pPr marL="285750" indent="-285750">
              <a:lnSpc>
                <a:spcPct val="120000"/>
              </a:lnSpc>
              <a:buFont typeface="Arial"/>
              <a:buChar char="•"/>
            </a:pPr>
            <a:r>
              <a:rPr lang="en-US" sz="2000" dirty="0" smtClean="0">
                <a:solidFill>
                  <a:schemeClr val="tx1">
                    <a:lumMod val="75000"/>
                    <a:lumOff val="25000"/>
                  </a:schemeClr>
                </a:solidFill>
                <a:latin typeface="Arial"/>
                <a:cs typeface="Arial"/>
              </a:rPr>
              <a:t>Targeted webcasts and webinars on UDL and accessibility</a:t>
            </a:r>
          </a:p>
          <a:p>
            <a:pPr marL="285750" indent="-285750">
              <a:lnSpc>
                <a:spcPct val="120000"/>
              </a:lnSpc>
              <a:buFont typeface="Arial"/>
              <a:buChar char="•"/>
            </a:pPr>
            <a:r>
              <a:rPr lang="en-US" sz="2000" dirty="0" smtClean="0">
                <a:solidFill>
                  <a:schemeClr val="tx1">
                    <a:lumMod val="75000"/>
                    <a:lumOff val="25000"/>
                  </a:schemeClr>
                </a:solidFill>
                <a:latin typeface="Arial"/>
                <a:cs typeface="Arial"/>
              </a:rPr>
              <a:t>Collaboration with CAST (email, phone, webcast) to understand how to implement UDL in your context</a:t>
            </a:r>
          </a:p>
          <a:p>
            <a:pPr marL="285750" indent="-285750">
              <a:lnSpc>
                <a:spcPct val="120000"/>
              </a:lnSpc>
              <a:buFont typeface="Arial"/>
              <a:buChar char="•"/>
            </a:pPr>
            <a:r>
              <a:rPr lang="en-US" sz="2000" dirty="0" smtClean="0">
                <a:solidFill>
                  <a:schemeClr val="tx1">
                    <a:lumMod val="75000"/>
                    <a:lumOff val="25000"/>
                  </a:schemeClr>
                </a:solidFill>
                <a:latin typeface="Arial"/>
                <a:cs typeface="Arial"/>
              </a:rPr>
              <a:t>Presentations at grantee events by invitation</a:t>
            </a:r>
          </a:p>
          <a:p>
            <a:pPr marL="285750" indent="-285750">
              <a:lnSpc>
                <a:spcPct val="120000"/>
              </a:lnSpc>
              <a:buFont typeface="Arial"/>
              <a:buChar char="•"/>
            </a:pPr>
            <a:r>
              <a:rPr lang="en-US" sz="2000" dirty="0" smtClean="0">
                <a:solidFill>
                  <a:schemeClr val="tx1">
                    <a:lumMod val="75000"/>
                    <a:lumOff val="25000"/>
                  </a:schemeClr>
                </a:solidFill>
                <a:latin typeface="Arial"/>
                <a:cs typeface="Arial"/>
              </a:rPr>
              <a:t>Working with Merlot &amp; Skills Commons to integrate support for accessibility requirements</a:t>
            </a:r>
            <a:endParaRPr lang="en-US" sz="20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234622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1794</TotalTime>
  <Words>1138</Words>
  <Application>Microsoft Office PowerPoint</Application>
  <PresentationFormat>On-screen Show (4:3)</PresentationFormat>
  <Paragraphs>206</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Arial Bold</vt:lpstr>
      <vt:lpstr>Calibri</vt:lpstr>
      <vt:lpstr>Gill Sans</vt:lpstr>
      <vt:lpstr>Helvetica Neue</vt:lpstr>
      <vt:lpstr>News Gothic MT</vt:lpstr>
      <vt:lpstr>Wingdings</vt:lpstr>
      <vt:lpstr>ヒラギノ角ゴ ProN W3</vt:lpstr>
      <vt:lpstr>Office Theme</vt:lpstr>
      <vt:lpstr>Date</vt:lpstr>
      <vt:lpstr>Presenters</vt:lpstr>
      <vt:lpstr>Polling Question </vt:lpstr>
      <vt:lpstr>Polling Question </vt:lpstr>
      <vt:lpstr>Here’s what you can expect to get out of this webinar:</vt:lpstr>
      <vt:lpstr>PowerPoint Presentation</vt:lpstr>
      <vt:lpstr>Meeting your SGA Requirements</vt:lpstr>
      <vt:lpstr>PowerPoint Presentation</vt:lpstr>
      <vt:lpstr>PowerPoint Presentation</vt:lpstr>
      <vt:lpstr>OER and UDL</vt:lpstr>
      <vt:lpstr>PowerPoint Presentation</vt:lpstr>
      <vt:lpstr>Three Learning Networks</vt:lpstr>
      <vt:lpstr>Options</vt:lpstr>
      <vt:lpstr>PowerPoint Presentation</vt:lpstr>
      <vt:lpstr>Accessibility should be built in,  not added on</vt:lpstr>
      <vt:lpstr>Example: accessibility in digital environments</vt:lpstr>
      <vt:lpstr>Polling Question </vt:lpstr>
      <vt:lpstr>Polling Question</vt:lpstr>
      <vt:lpstr>The Neurological Foundation</vt:lpstr>
      <vt:lpstr>Competency-based education</vt:lpstr>
      <vt:lpstr>Example: Options for Comprehension</vt:lpstr>
      <vt:lpstr>www.udloncampus.cast.org</vt:lpstr>
      <vt:lpstr>Online Resources: Multiple Means of Representation</vt:lpstr>
      <vt:lpstr>Online Resources: Multiple Means of Action &amp; Expression</vt:lpstr>
      <vt:lpstr>Online Resources: Multiple Means of Engagement</vt:lpstr>
      <vt:lpstr>Polling Question</vt:lpstr>
      <vt:lpstr>Polling Question</vt:lpstr>
      <vt:lpstr>Additional Resources</vt:lpstr>
      <vt:lpstr>Get in touch and give us feedback!</vt:lpstr>
      <vt:lpstr>PowerPoint Presentation</vt:lpstr>
    </vt:vector>
  </TitlesOfParts>
  <Company>JFF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Chris Watson</cp:lastModifiedBy>
  <cp:revision>36</cp:revision>
  <cp:lastPrinted>2015-03-30T16:17:58Z</cp:lastPrinted>
  <dcterms:created xsi:type="dcterms:W3CDTF">2012-12-12T14:53:33Z</dcterms:created>
  <dcterms:modified xsi:type="dcterms:W3CDTF">2015-03-30T18:34:38Z</dcterms:modified>
</cp:coreProperties>
</file>