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2" r:id="rId1"/>
  </p:sldMasterIdLst>
  <p:notesMasterIdLst>
    <p:notesMasterId r:id="rId33"/>
  </p:notesMasterIdLst>
  <p:sldIdLst>
    <p:sldId id="256" r:id="rId2"/>
    <p:sldId id="259" r:id="rId3"/>
    <p:sldId id="264" r:id="rId4"/>
    <p:sldId id="266" r:id="rId5"/>
    <p:sldId id="261" r:id="rId6"/>
    <p:sldId id="286" r:id="rId7"/>
    <p:sldId id="295" r:id="rId8"/>
    <p:sldId id="296" r:id="rId9"/>
    <p:sldId id="297" r:id="rId10"/>
    <p:sldId id="317" r:id="rId11"/>
    <p:sldId id="298" r:id="rId12"/>
    <p:sldId id="316" r:id="rId13"/>
    <p:sldId id="299" r:id="rId14"/>
    <p:sldId id="300" r:id="rId15"/>
    <p:sldId id="301" r:id="rId16"/>
    <p:sldId id="302" r:id="rId17"/>
    <p:sldId id="303" r:id="rId18"/>
    <p:sldId id="318" r:id="rId19"/>
    <p:sldId id="304" r:id="rId20"/>
    <p:sldId id="305" r:id="rId21"/>
    <p:sldId id="315" r:id="rId22"/>
    <p:sldId id="265" r:id="rId23"/>
    <p:sldId id="314" r:id="rId24"/>
    <p:sldId id="307" r:id="rId25"/>
    <p:sldId id="308" r:id="rId26"/>
    <p:sldId id="309" r:id="rId27"/>
    <p:sldId id="310" r:id="rId28"/>
    <p:sldId id="311" r:id="rId29"/>
    <p:sldId id="312" r:id="rId30"/>
    <p:sldId id="281" r:id="rId31"/>
    <p:sldId id="262" r:id="rId32"/>
  </p:sldIdLst>
  <p:sldSz cx="9144000" cy="6858000" type="screen4x3"/>
  <p:notesSz cx="7010400" cy="92964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474A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2" autoAdjust="0"/>
    <p:restoredTop sz="55399" autoAdjust="0"/>
  </p:normalViewPr>
  <p:slideViewPr>
    <p:cSldViewPr>
      <p:cViewPr varScale="1">
        <p:scale>
          <a:sx n="63" d="100"/>
          <a:sy n="63" d="100"/>
        </p:scale>
        <p:origin x="1392"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318CA6-08AB-4ABE-B349-676605B65D6C}"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C9D8059-D2E0-4C91-8D8D-A79D1FB79854}">
      <dgm:prSet phldrT="[Text]" custT="1"/>
      <dgm:spPr>
        <a:noFill/>
        <a:ln w="38100" cap="rnd">
          <a:solidFill>
            <a:schemeClr val="accent1"/>
          </a:solidFill>
        </a:ln>
      </dgm:spPr>
      <dgm:t>
        <a:bodyPr/>
        <a:lstStyle/>
        <a:p>
          <a:r>
            <a:rPr lang="en-US" sz="2400" dirty="0" smtClean="0">
              <a:solidFill>
                <a:srgbClr val="C00000"/>
              </a:solidFill>
              <a:latin typeface="Arial" pitchFamily="34" charset="0"/>
              <a:cs typeface="Arial" pitchFamily="34" charset="0"/>
            </a:rPr>
            <a:t>What do you think?  Will you apply?</a:t>
          </a:r>
        </a:p>
        <a:p>
          <a:r>
            <a:rPr lang="en-US" sz="2400" dirty="0" smtClean="0">
              <a:solidFill>
                <a:srgbClr val="FF0000"/>
              </a:solidFill>
              <a:latin typeface="Arial" pitchFamily="34" charset="0"/>
              <a:cs typeface="Arial" pitchFamily="34" charset="0"/>
            </a:rPr>
            <a:t>1000%, Yes!</a:t>
          </a:r>
        </a:p>
        <a:p>
          <a:r>
            <a:rPr lang="en-US" sz="1700" dirty="0" smtClean="0">
              <a:solidFill>
                <a:srgbClr val="FF0000"/>
              </a:solidFill>
              <a:latin typeface="Arial" pitchFamily="34" charset="0"/>
              <a:cs typeface="Arial" pitchFamily="34" charset="0"/>
            </a:rPr>
            <a:t>We’re seriously considering it – talking through options now…</a:t>
          </a:r>
        </a:p>
        <a:p>
          <a:r>
            <a:rPr lang="en-US" sz="1700" dirty="0" smtClean="0">
              <a:solidFill>
                <a:srgbClr val="FF0000"/>
              </a:solidFill>
              <a:latin typeface="Arial" pitchFamily="34" charset="0"/>
              <a:cs typeface="Arial" pitchFamily="34" charset="0"/>
            </a:rPr>
            <a:t>No way, we are swamped with other work!</a:t>
          </a:r>
        </a:p>
        <a:p>
          <a:endParaRPr lang="en-US" sz="1700" dirty="0">
            <a:latin typeface="Arial" pitchFamily="34" charset="0"/>
            <a:cs typeface="Arial" pitchFamily="34" charset="0"/>
          </a:endParaRPr>
        </a:p>
      </dgm:t>
    </dgm:pt>
    <dgm:pt modelId="{B4C1CCFE-FE1F-4EA9-A040-FFA594C8966E}" type="parTrans" cxnId="{B0542320-1ACE-40DC-8A28-1279388B3948}">
      <dgm:prSet/>
      <dgm:spPr/>
      <dgm:t>
        <a:bodyPr/>
        <a:lstStyle/>
        <a:p>
          <a:endParaRPr lang="en-US"/>
        </a:p>
      </dgm:t>
    </dgm:pt>
    <dgm:pt modelId="{7D8C7A49-846B-425A-A372-DA2BF28DA196}" type="sibTrans" cxnId="{B0542320-1ACE-40DC-8A28-1279388B3948}">
      <dgm:prSet/>
      <dgm:spPr/>
      <dgm:t>
        <a:bodyPr/>
        <a:lstStyle/>
        <a:p>
          <a:endParaRPr lang="en-US"/>
        </a:p>
      </dgm:t>
    </dgm:pt>
    <dgm:pt modelId="{855749C9-25BC-45AC-B787-9457C050449F}" type="pres">
      <dgm:prSet presAssocID="{9F318CA6-08AB-4ABE-B349-676605B65D6C}" presName="diagram" presStyleCnt="0">
        <dgm:presLayoutVars>
          <dgm:chPref val="1"/>
          <dgm:dir/>
          <dgm:animOne val="branch"/>
          <dgm:animLvl val="lvl"/>
          <dgm:resizeHandles/>
        </dgm:presLayoutVars>
      </dgm:prSet>
      <dgm:spPr/>
      <dgm:t>
        <a:bodyPr/>
        <a:lstStyle/>
        <a:p>
          <a:endParaRPr lang="en-US"/>
        </a:p>
      </dgm:t>
    </dgm:pt>
    <dgm:pt modelId="{1E4DC371-F7C6-47CE-B90E-1AFFF13B3F0E}" type="pres">
      <dgm:prSet presAssocID="{FC9D8059-D2E0-4C91-8D8D-A79D1FB79854}" presName="root" presStyleCnt="0"/>
      <dgm:spPr/>
    </dgm:pt>
    <dgm:pt modelId="{77B1561D-399D-4DFB-9AB8-7B690400EE7B}" type="pres">
      <dgm:prSet presAssocID="{FC9D8059-D2E0-4C91-8D8D-A79D1FB79854}" presName="rootComposite" presStyleCnt="0"/>
      <dgm:spPr/>
    </dgm:pt>
    <dgm:pt modelId="{7A996C81-500F-4B1F-B5A4-1B476941A02A}" type="pres">
      <dgm:prSet presAssocID="{FC9D8059-D2E0-4C91-8D8D-A79D1FB79854}" presName="rootText" presStyleLbl="node1" presStyleIdx="0" presStyleCnt="1" custScaleX="570093" custScaleY="284659" custLinFactNeighborX="-190" custLinFactNeighborY="-13254"/>
      <dgm:spPr/>
      <dgm:t>
        <a:bodyPr/>
        <a:lstStyle/>
        <a:p>
          <a:endParaRPr lang="en-US"/>
        </a:p>
      </dgm:t>
    </dgm:pt>
    <dgm:pt modelId="{326860F1-B8CF-451E-A26A-39B929BC3F19}" type="pres">
      <dgm:prSet presAssocID="{FC9D8059-D2E0-4C91-8D8D-A79D1FB79854}" presName="rootConnector" presStyleLbl="node1" presStyleIdx="0" presStyleCnt="1"/>
      <dgm:spPr/>
      <dgm:t>
        <a:bodyPr/>
        <a:lstStyle/>
        <a:p>
          <a:endParaRPr lang="en-US"/>
        </a:p>
      </dgm:t>
    </dgm:pt>
    <dgm:pt modelId="{2E4345B9-8324-4DBE-9681-CF7D074FAF45}" type="pres">
      <dgm:prSet presAssocID="{FC9D8059-D2E0-4C91-8D8D-A79D1FB79854}" presName="childShape" presStyleCnt="0"/>
      <dgm:spPr/>
    </dgm:pt>
  </dgm:ptLst>
  <dgm:cxnLst>
    <dgm:cxn modelId="{98C5A1D3-AE93-46A0-90EE-84A0F8C2DE97}" type="presOf" srcId="{9F318CA6-08AB-4ABE-B349-676605B65D6C}" destId="{855749C9-25BC-45AC-B787-9457C050449F}" srcOrd="0" destOrd="0" presId="urn:microsoft.com/office/officeart/2005/8/layout/hierarchy3"/>
    <dgm:cxn modelId="{3F1024FF-0FE1-43BD-9106-7E97A3692222}" type="presOf" srcId="{FC9D8059-D2E0-4C91-8D8D-A79D1FB79854}" destId="{326860F1-B8CF-451E-A26A-39B929BC3F19}" srcOrd="1" destOrd="0" presId="urn:microsoft.com/office/officeart/2005/8/layout/hierarchy3"/>
    <dgm:cxn modelId="{B0542320-1ACE-40DC-8A28-1279388B3948}" srcId="{9F318CA6-08AB-4ABE-B349-676605B65D6C}" destId="{FC9D8059-D2E0-4C91-8D8D-A79D1FB79854}" srcOrd="0" destOrd="0" parTransId="{B4C1CCFE-FE1F-4EA9-A040-FFA594C8966E}" sibTransId="{7D8C7A49-846B-425A-A372-DA2BF28DA196}"/>
    <dgm:cxn modelId="{B1D7D606-C750-4AE8-9FA1-AF3A8485172A}" type="presOf" srcId="{FC9D8059-D2E0-4C91-8D8D-A79D1FB79854}" destId="{7A996C81-500F-4B1F-B5A4-1B476941A02A}" srcOrd="0" destOrd="0" presId="urn:microsoft.com/office/officeart/2005/8/layout/hierarchy3"/>
    <dgm:cxn modelId="{1E26BB0C-FE35-4093-BDAF-C9466E987492}" type="presParOf" srcId="{855749C9-25BC-45AC-B787-9457C050449F}" destId="{1E4DC371-F7C6-47CE-B90E-1AFFF13B3F0E}" srcOrd="0" destOrd="0" presId="urn:microsoft.com/office/officeart/2005/8/layout/hierarchy3"/>
    <dgm:cxn modelId="{247E6086-1EC5-4D6B-B803-BD081E2858DD}" type="presParOf" srcId="{1E4DC371-F7C6-47CE-B90E-1AFFF13B3F0E}" destId="{77B1561D-399D-4DFB-9AB8-7B690400EE7B}" srcOrd="0" destOrd="0" presId="urn:microsoft.com/office/officeart/2005/8/layout/hierarchy3"/>
    <dgm:cxn modelId="{00B4D7FF-4440-4F79-823B-D7782455C111}" type="presParOf" srcId="{77B1561D-399D-4DFB-9AB8-7B690400EE7B}" destId="{7A996C81-500F-4B1F-B5A4-1B476941A02A}" srcOrd="0" destOrd="0" presId="urn:microsoft.com/office/officeart/2005/8/layout/hierarchy3"/>
    <dgm:cxn modelId="{F5C44751-F8E0-4A7F-9785-84415B658686}" type="presParOf" srcId="{77B1561D-399D-4DFB-9AB8-7B690400EE7B}" destId="{326860F1-B8CF-451E-A26A-39B929BC3F19}" srcOrd="1" destOrd="0" presId="urn:microsoft.com/office/officeart/2005/8/layout/hierarchy3"/>
    <dgm:cxn modelId="{A4F72C29-F0AC-491E-8F8A-8E2F593176AF}" type="presParOf" srcId="{1E4DC371-F7C6-47CE-B90E-1AFFF13B3F0E}" destId="{2E4345B9-8324-4DBE-9681-CF7D074FAF45}"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96C81-500F-4B1F-B5A4-1B476941A02A}">
      <dsp:nvSpPr>
        <dsp:cNvPr id="0" name=""/>
        <dsp:cNvSpPr/>
      </dsp:nvSpPr>
      <dsp:spPr>
        <a:xfrm>
          <a:off x="3" y="228601"/>
          <a:ext cx="8376408" cy="2091255"/>
        </a:xfrm>
        <a:prstGeom prst="roundRect">
          <a:avLst>
            <a:gd name="adj" fmla="val 10000"/>
          </a:avLst>
        </a:prstGeom>
        <a:noFill/>
        <a:ln w="38100" cap="rnd"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solidFill>
                <a:srgbClr val="C00000"/>
              </a:solidFill>
              <a:latin typeface="Arial" pitchFamily="34" charset="0"/>
              <a:cs typeface="Arial" pitchFamily="34" charset="0"/>
            </a:rPr>
            <a:t>What do you think?  Will you apply?</a:t>
          </a:r>
        </a:p>
        <a:p>
          <a:pPr lvl="0" algn="ctr" defTabSz="1066800">
            <a:lnSpc>
              <a:spcPct val="90000"/>
            </a:lnSpc>
            <a:spcBef>
              <a:spcPct val="0"/>
            </a:spcBef>
            <a:spcAft>
              <a:spcPct val="35000"/>
            </a:spcAft>
          </a:pPr>
          <a:r>
            <a:rPr lang="en-US" sz="2400" kern="1200" dirty="0" smtClean="0">
              <a:solidFill>
                <a:srgbClr val="FF0000"/>
              </a:solidFill>
              <a:latin typeface="Arial" pitchFamily="34" charset="0"/>
              <a:cs typeface="Arial" pitchFamily="34" charset="0"/>
            </a:rPr>
            <a:t>1000%, Yes!</a:t>
          </a:r>
        </a:p>
        <a:p>
          <a:pPr lvl="0" algn="ctr" defTabSz="1066800">
            <a:lnSpc>
              <a:spcPct val="90000"/>
            </a:lnSpc>
            <a:spcBef>
              <a:spcPct val="0"/>
            </a:spcBef>
            <a:spcAft>
              <a:spcPct val="35000"/>
            </a:spcAft>
          </a:pPr>
          <a:r>
            <a:rPr lang="en-US" sz="1700" kern="1200" dirty="0" smtClean="0">
              <a:solidFill>
                <a:srgbClr val="FF0000"/>
              </a:solidFill>
              <a:latin typeface="Arial" pitchFamily="34" charset="0"/>
              <a:cs typeface="Arial" pitchFamily="34" charset="0"/>
            </a:rPr>
            <a:t>We’re seriously considering it – talking through options now…</a:t>
          </a:r>
        </a:p>
        <a:p>
          <a:pPr lvl="0" algn="ctr" defTabSz="1066800">
            <a:lnSpc>
              <a:spcPct val="90000"/>
            </a:lnSpc>
            <a:spcBef>
              <a:spcPct val="0"/>
            </a:spcBef>
            <a:spcAft>
              <a:spcPct val="35000"/>
            </a:spcAft>
          </a:pPr>
          <a:r>
            <a:rPr lang="en-US" sz="1700" kern="1200" dirty="0" smtClean="0">
              <a:solidFill>
                <a:srgbClr val="FF0000"/>
              </a:solidFill>
              <a:latin typeface="Arial" pitchFamily="34" charset="0"/>
              <a:cs typeface="Arial" pitchFamily="34" charset="0"/>
            </a:rPr>
            <a:t>No way, we are swamped with other work!</a:t>
          </a:r>
        </a:p>
        <a:p>
          <a:pPr lvl="0" algn="ctr" defTabSz="1066800">
            <a:lnSpc>
              <a:spcPct val="90000"/>
            </a:lnSpc>
            <a:spcBef>
              <a:spcPct val="0"/>
            </a:spcBef>
            <a:spcAft>
              <a:spcPct val="35000"/>
            </a:spcAft>
          </a:pPr>
          <a:endParaRPr lang="en-US" sz="1700" kern="1200" dirty="0">
            <a:latin typeface="Arial" pitchFamily="34" charset="0"/>
            <a:cs typeface="Arial" pitchFamily="34" charset="0"/>
          </a:endParaRPr>
        </a:p>
      </dsp:txBody>
      <dsp:txXfrm>
        <a:off x="61254" y="289852"/>
        <a:ext cx="8253906" cy="196875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A7E0071-00F4-4E10-9D54-AF8D99A8A3A0}" type="datetimeFigureOut">
              <a:rPr lang="en-US" smtClean="0"/>
              <a:pPr/>
              <a:t>4/2/2015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7C97589-81B3-48A3-8226-3514F3374294}" type="slidenum">
              <a:rPr lang="en-US" smtClean="0"/>
              <a:pPr/>
              <a:t>‹#›</a:t>
            </a:fld>
            <a:endParaRPr lang="en-US"/>
          </a:p>
        </p:txBody>
      </p:sp>
    </p:spTree>
    <p:extLst>
      <p:ext uri="{BB962C8B-B14F-4D97-AF65-F5344CB8AC3E}">
        <p14:creationId xmlns:p14="http://schemas.microsoft.com/office/powerpoint/2010/main" val="125968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7C97589-81B3-48A3-8226-3514F3374294}" type="slidenum">
              <a:rPr lang="en-US" smtClean="0"/>
              <a:pPr/>
              <a:t>1</a:t>
            </a:fld>
            <a:endParaRPr lang="en-US"/>
          </a:p>
        </p:txBody>
      </p:sp>
    </p:spTree>
    <p:extLst>
      <p:ext uri="{BB962C8B-B14F-4D97-AF65-F5344CB8AC3E}">
        <p14:creationId xmlns:p14="http://schemas.microsoft.com/office/powerpoint/2010/main" val="3187496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A82FDE-96D3-4C40-A40E-E2EF6AB32467}" type="slidenum">
              <a:rPr lang="en-US" smtClean="0"/>
              <a:t>29</a:t>
            </a:fld>
            <a:endParaRPr lang="en-US"/>
          </a:p>
        </p:txBody>
      </p:sp>
    </p:spTree>
    <p:extLst>
      <p:ext uri="{BB962C8B-B14F-4D97-AF65-F5344CB8AC3E}">
        <p14:creationId xmlns:p14="http://schemas.microsoft.com/office/powerpoint/2010/main" val="3699248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30</a:t>
            </a:fld>
            <a:endParaRPr lang="en-US"/>
          </a:p>
        </p:txBody>
      </p:sp>
    </p:spTree>
    <p:extLst>
      <p:ext uri="{BB962C8B-B14F-4D97-AF65-F5344CB8AC3E}">
        <p14:creationId xmlns:p14="http://schemas.microsoft.com/office/powerpoint/2010/main" val="2558653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a:t>
            </a:fld>
            <a:endParaRPr lang="en-US"/>
          </a:p>
        </p:txBody>
      </p:sp>
    </p:spTree>
    <p:extLst>
      <p:ext uri="{BB962C8B-B14F-4D97-AF65-F5344CB8AC3E}">
        <p14:creationId xmlns:p14="http://schemas.microsoft.com/office/powerpoint/2010/main" val="1271208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3</a:t>
            </a:fld>
            <a:endParaRPr lang="en-US"/>
          </a:p>
        </p:txBody>
      </p:sp>
    </p:spTree>
    <p:extLst>
      <p:ext uri="{BB962C8B-B14F-4D97-AF65-F5344CB8AC3E}">
        <p14:creationId xmlns:p14="http://schemas.microsoft.com/office/powerpoint/2010/main" val="1031760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defTabSz="931774" fontAlgn="base">
              <a:spcBef>
                <a:spcPts val="1223"/>
              </a:spcBef>
              <a:spcAft>
                <a:spcPts val="1223"/>
              </a:spcAft>
              <a:buClr>
                <a:srgbClr val="CC0000"/>
              </a:buClr>
              <a:buFont typeface="Wingdings" pitchFamily="2" charset="2"/>
              <a:buChar char="§"/>
              <a:defRPr/>
            </a:pPr>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4</a:t>
            </a:fld>
            <a:endParaRPr lang="en-US"/>
          </a:p>
        </p:txBody>
      </p:sp>
    </p:spTree>
    <p:extLst>
      <p:ext uri="{BB962C8B-B14F-4D97-AF65-F5344CB8AC3E}">
        <p14:creationId xmlns:p14="http://schemas.microsoft.com/office/powerpoint/2010/main" val="2931475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A82FDE-96D3-4C40-A40E-E2EF6AB32467}" type="slidenum">
              <a:rPr lang="en-US" smtClean="0"/>
              <a:t>11</a:t>
            </a:fld>
            <a:endParaRPr lang="en-US"/>
          </a:p>
        </p:txBody>
      </p:sp>
    </p:spTree>
    <p:extLst>
      <p:ext uri="{BB962C8B-B14F-4D97-AF65-F5344CB8AC3E}">
        <p14:creationId xmlns:p14="http://schemas.microsoft.com/office/powerpoint/2010/main" val="1657037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A82FDE-96D3-4C40-A40E-E2EF6AB32467}" type="slidenum">
              <a:rPr lang="en-US" smtClean="0"/>
              <a:t>13</a:t>
            </a:fld>
            <a:endParaRPr lang="en-US"/>
          </a:p>
        </p:txBody>
      </p:sp>
    </p:spTree>
    <p:extLst>
      <p:ext uri="{BB962C8B-B14F-4D97-AF65-F5344CB8AC3E}">
        <p14:creationId xmlns:p14="http://schemas.microsoft.com/office/powerpoint/2010/main" val="753870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A82FDE-96D3-4C40-A40E-E2EF6AB32467}" type="slidenum">
              <a:rPr lang="en-US" smtClean="0"/>
              <a:t>14</a:t>
            </a:fld>
            <a:endParaRPr lang="en-US"/>
          </a:p>
        </p:txBody>
      </p:sp>
    </p:spTree>
    <p:extLst>
      <p:ext uri="{BB962C8B-B14F-4D97-AF65-F5344CB8AC3E}">
        <p14:creationId xmlns:p14="http://schemas.microsoft.com/office/powerpoint/2010/main" val="1710989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A82FDE-96D3-4C40-A40E-E2EF6AB32467}" type="slidenum">
              <a:rPr lang="en-US" smtClean="0"/>
              <a:t>20</a:t>
            </a:fld>
            <a:endParaRPr lang="en-US"/>
          </a:p>
        </p:txBody>
      </p:sp>
    </p:spTree>
    <p:extLst>
      <p:ext uri="{BB962C8B-B14F-4D97-AF65-F5344CB8AC3E}">
        <p14:creationId xmlns:p14="http://schemas.microsoft.com/office/powerpoint/2010/main" val="2321448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C97589-81B3-48A3-8226-3514F3374294}" type="slidenum">
              <a:rPr lang="en-US" smtClean="0"/>
              <a:pPr/>
              <a:t>23</a:t>
            </a:fld>
            <a:endParaRPr lang="en-US"/>
          </a:p>
        </p:txBody>
      </p:sp>
    </p:spTree>
    <p:extLst>
      <p:ext uri="{BB962C8B-B14F-4D97-AF65-F5344CB8AC3E}">
        <p14:creationId xmlns:p14="http://schemas.microsoft.com/office/powerpoint/2010/main" val="30071080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Middle BG"/>
          <p:cNvSpPr/>
          <p:nvPr/>
        </p:nvSpPr>
        <p:spPr>
          <a:xfrm>
            <a:off x="0" y="2667000"/>
            <a:ext cx="9144000" cy="2419586"/>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1" name="Footer"/>
          <p:cNvSpPr/>
          <p:nvPr/>
        </p:nvSpPr>
        <p:spPr>
          <a:xfrm>
            <a:off x="0" y="5105400"/>
            <a:ext cx="9144000" cy="1752600"/>
          </a:xfrm>
          <a:prstGeom prst="rect">
            <a:avLst/>
          </a:prstGeom>
          <a:solidFill>
            <a:srgbClr val="3760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2" name="SubTitle Back"/>
          <p:cNvSpPr/>
          <p:nvPr/>
        </p:nvSpPr>
        <p:spPr>
          <a:xfrm>
            <a:off x="4176712" y="4545808"/>
            <a:ext cx="4953000" cy="18288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 name="Title 1"/>
          <p:cNvSpPr>
            <a:spLocks noGrp="1"/>
          </p:cNvSpPr>
          <p:nvPr userDrawn="1">
            <p:ph type="ctrTitle" hasCustomPrompt="1"/>
          </p:nvPr>
        </p:nvSpPr>
        <p:spPr>
          <a:xfrm>
            <a:off x="381000" y="2869408"/>
            <a:ext cx="8458200" cy="1676400"/>
          </a:xfrm>
          <a:prstGeom prst="rect">
            <a:avLst/>
          </a:prstGeom>
        </p:spPr>
        <p:txBody>
          <a:bodyPr>
            <a:normAutofit/>
            <a:scene3d>
              <a:camera prst="perspectiveAbove"/>
              <a:lightRig rig="threePt" dir="t"/>
            </a:scene3d>
          </a:bodyPr>
          <a:lstStyle>
            <a:lvl1pPr>
              <a:defRPr sz="3200" b="1" cap="none" spc="0" baseline="0">
                <a:ln w="17780" cmpd="sng">
                  <a:noFill/>
                  <a:prstDash val="solid"/>
                  <a:miter lim="800000"/>
                </a:ln>
                <a:solidFill>
                  <a:schemeClr val="tx2"/>
                </a:solidFill>
                <a:effectLst/>
                <a:latin typeface="Arial" pitchFamily="34" charset="0"/>
                <a:cs typeface="Arial" pitchFamily="34" charset="0"/>
              </a:defRPr>
            </a:lvl1pPr>
          </a:lstStyle>
          <a:p>
            <a:r>
              <a:rPr lang="en-US" dirty="0" smtClean="0"/>
              <a:t>Webinar Title Here</a:t>
            </a:r>
            <a:endParaRPr lang="en-US" dirty="0"/>
          </a:p>
        </p:txBody>
      </p:sp>
      <p:sp>
        <p:nvSpPr>
          <p:cNvPr id="3" name="Subtitle 2"/>
          <p:cNvSpPr>
            <a:spLocks noGrp="1"/>
          </p:cNvSpPr>
          <p:nvPr userDrawn="1">
            <p:ph type="subTitle" idx="1" hasCustomPrompt="1"/>
          </p:nvPr>
        </p:nvSpPr>
        <p:spPr>
          <a:xfrm>
            <a:off x="4724400" y="4876800"/>
            <a:ext cx="4343400" cy="1143000"/>
          </a:xfrm>
        </p:spPr>
        <p:txBody>
          <a:bodyPr/>
          <a:lstStyle>
            <a:lvl1pPr marL="0" indent="0" algn="ctr">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Webinar Subtitle</a:t>
            </a:r>
            <a:endParaRPr lang="en-US" dirty="0"/>
          </a:p>
        </p:txBody>
      </p:sp>
      <p:sp>
        <p:nvSpPr>
          <p:cNvPr id="6" name="Slide Number Placeholder 5"/>
          <p:cNvSpPr>
            <a:spLocks noGrp="1"/>
          </p:cNvSpPr>
          <p:nvPr userDrawn="1">
            <p:ph type="sldNum" sz="quarter" idx="12"/>
          </p:nvPr>
        </p:nvSpPr>
        <p:spPr/>
        <p:txBody>
          <a:bodyPr/>
          <a:lstStyle>
            <a:lvl1pPr>
              <a:defRPr>
                <a:latin typeface="Arial" pitchFamily="34" charset="0"/>
                <a:cs typeface="Arial" pitchFamily="34" charset="0"/>
              </a:defRPr>
            </a:lvl1pPr>
          </a:lstStyle>
          <a:p>
            <a:fld id="{01723B91-CE10-4F20-890A-0852E2246859}" type="slidenum">
              <a:rPr lang="en-US" smtClean="0"/>
              <a:pPr/>
              <a:t>‹#›</a:t>
            </a:fld>
            <a:endParaRPr lang="en-US"/>
          </a:p>
        </p:txBody>
      </p:sp>
      <p:pic>
        <p:nvPicPr>
          <p:cNvPr id="24"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576" y="4419600"/>
            <a:ext cx="186537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2570881"/>
          </a:xfrm>
          <a:prstGeom prst="rect">
            <a:avLst/>
          </a:prstGeom>
        </p:spPr>
      </p:pic>
      <p:sp>
        <p:nvSpPr>
          <p:cNvPr id="5" name="TextBox 4"/>
          <p:cNvSpPr txBox="1"/>
          <p:nvPr userDrawn="1"/>
        </p:nvSpPr>
        <p:spPr>
          <a:xfrm>
            <a:off x="381000" y="860595"/>
            <a:ext cx="3429000" cy="400110"/>
          </a:xfrm>
          <a:prstGeom prst="rect">
            <a:avLst/>
          </a:prstGeom>
          <a:noFill/>
        </p:spPr>
        <p:txBody>
          <a:bodyPr wrap="square" rtlCol="0">
            <a:spAutoFit/>
          </a:bodyPr>
          <a:lstStyle/>
          <a:p>
            <a:r>
              <a:rPr lang="en-US" sz="2000" b="1" dirty="0" smtClean="0">
                <a:solidFill>
                  <a:schemeClr val="bg1"/>
                </a:solidFill>
              </a:rPr>
              <a:t>Welcome</a:t>
            </a:r>
            <a:r>
              <a:rPr lang="en-US" sz="2000" b="1" baseline="0" dirty="0" smtClean="0">
                <a:solidFill>
                  <a:schemeClr val="bg1"/>
                </a:solidFill>
              </a:rPr>
              <a:t> to </a:t>
            </a:r>
            <a:r>
              <a:rPr lang="en-US" sz="2000" b="1" dirty="0" smtClean="0">
                <a:solidFill>
                  <a:schemeClr val="bg1"/>
                </a:solidFill>
              </a:rPr>
              <a:t>Workforce</a:t>
            </a:r>
            <a:r>
              <a:rPr lang="en-US" sz="2000" b="1" baseline="30000" dirty="0" smtClean="0">
                <a:solidFill>
                  <a:schemeClr val="bg1"/>
                </a:solidFill>
              </a:rPr>
              <a:t>3</a:t>
            </a:r>
            <a:r>
              <a:rPr lang="en-US" sz="2000" b="1" baseline="0" dirty="0" smtClean="0">
                <a:solidFill>
                  <a:schemeClr val="bg1"/>
                </a:solidFill>
              </a:rPr>
              <a:t> One</a:t>
            </a:r>
            <a:endParaRPr lang="en-US" sz="2000" b="1" dirty="0">
              <a:solidFill>
                <a:schemeClr val="bg1"/>
              </a:solidFill>
            </a:endParaRPr>
          </a:p>
        </p:txBody>
      </p:sp>
      <p:grpSp>
        <p:nvGrpSpPr>
          <p:cNvPr id="13" name="Header"/>
          <p:cNvGrpSpPr/>
          <p:nvPr/>
        </p:nvGrpSpPr>
        <p:grpSpPr>
          <a:xfrm>
            <a:off x="2894" y="-152400"/>
            <a:ext cx="9144000" cy="2819400"/>
            <a:chOff x="0" y="0"/>
            <a:chExt cx="9144000" cy="2819400"/>
          </a:xfrm>
        </p:grpSpPr>
        <p:sp>
          <p:nvSpPr>
            <p:cNvPr id="9" name="Rectangle 8"/>
            <p:cNvSpPr/>
            <p:nvPr userDrawn="1"/>
          </p:nvSpPr>
          <p:spPr>
            <a:xfrm>
              <a:off x="0" y="0"/>
              <a:ext cx="9144000" cy="2667000"/>
            </a:xfrm>
            <a:prstGeom prst="rect">
              <a:avLst/>
            </a:prstGeom>
            <a:solidFill>
              <a:schemeClr val="accent1">
                <a:lumMod val="7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0" name="Rectangle 9"/>
            <p:cNvSpPr/>
            <p:nvPr userDrawn="1"/>
          </p:nvSpPr>
          <p:spPr>
            <a:xfrm>
              <a:off x="0" y="2667000"/>
              <a:ext cx="9144000" cy="152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Arial" pitchFamily="34" charset="0"/>
                <a:ea typeface="+mn-ea"/>
                <a:cs typeface="Arial" pitchFamily="34" charset="0"/>
              </a:endParaRPr>
            </a:p>
          </p:txBody>
        </p:sp>
      </p:grpSp>
      <p:grpSp>
        <p:nvGrpSpPr>
          <p:cNvPr id="17" name="Group 16"/>
          <p:cNvGrpSpPr/>
          <p:nvPr userDrawn="1"/>
        </p:nvGrpSpPr>
        <p:grpSpPr>
          <a:xfrm>
            <a:off x="2133600" y="4572000"/>
            <a:ext cx="2209800" cy="483392"/>
            <a:chOff x="2133600" y="4572000"/>
            <a:chExt cx="2209800" cy="483392"/>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33600" y="4572000"/>
              <a:ext cx="483392" cy="483392"/>
            </a:xfrm>
            <a:prstGeom prst="rect">
              <a:avLst/>
            </a:prstGeom>
          </p:spPr>
        </p:pic>
        <p:sp>
          <p:nvSpPr>
            <p:cNvPr id="14" name="TextBox 13"/>
            <p:cNvSpPr txBox="1"/>
            <p:nvPr userDrawn="1"/>
          </p:nvSpPr>
          <p:spPr>
            <a:xfrm>
              <a:off x="2590800" y="4572000"/>
              <a:ext cx="1752600" cy="477054"/>
            </a:xfrm>
            <a:prstGeom prst="rect">
              <a:avLst/>
            </a:prstGeom>
            <a:noFill/>
          </p:spPr>
          <p:txBody>
            <a:bodyPr wrap="square" rtlCol="0">
              <a:spAutoFit/>
            </a:bodyPr>
            <a:lstStyle/>
            <a:p>
              <a:pPr>
                <a:lnSpc>
                  <a:spcPts val="1000"/>
                </a:lnSpc>
                <a:spcBef>
                  <a:spcPts val="0"/>
                </a:spcBef>
                <a:spcAft>
                  <a:spcPts val="0"/>
                </a:spcAft>
              </a:pPr>
              <a:r>
                <a:rPr lang="en-US" sz="900" b="1" i="1" kern="800" spc="0" dirty="0" smtClean="0">
                  <a:solidFill>
                    <a:schemeClr val="tx2">
                      <a:lumMod val="75000"/>
                    </a:schemeClr>
                  </a:solidFill>
                  <a:latin typeface="Arial" pitchFamily="34" charset="0"/>
                  <a:cs typeface="Arial" pitchFamily="34" charset="0"/>
                </a:rPr>
                <a:t>U.S. Department</a:t>
              </a:r>
              <a:r>
                <a:rPr lang="en-US" sz="900" b="1" i="1" kern="800" spc="0" baseline="0" dirty="0" smtClean="0">
                  <a:solidFill>
                    <a:schemeClr val="tx2">
                      <a:lumMod val="75000"/>
                    </a:schemeClr>
                  </a:solidFill>
                  <a:latin typeface="Arial" pitchFamily="34" charset="0"/>
                  <a:cs typeface="Arial" pitchFamily="34" charset="0"/>
                </a:rPr>
                <a:t> of Labor</a:t>
              </a:r>
            </a:p>
            <a:p>
              <a:pPr>
                <a:lnSpc>
                  <a:spcPts val="1000"/>
                </a:lnSpc>
                <a:spcBef>
                  <a:spcPts val="0"/>
                </a:spcBef>
                <a:spcAft>
                  <a:spcPts val="0"/>
                </a:spcAft>
              </a:pPr>
              <a:r>
                <a:rPr lang="en-US" sz="900" b="0" i="1" kern="800" spc="0" baseline="0" dirty="0" smtClean="0">
                  <a:solidFill>
                    <a:schemeClr val="tx2">
                      <a:lumMod val="75000"/>
                    </a:schemeClr>
                  </a:solidFill>
                  <a:latin typeface="Arial" pitchFamily="34" charset="0"/>
                  <a:cs typeface="Arial" pitchFamily="34" charset="0"/>
                </a:rPr>
                <a:t>Employment and Training Administration</a:t>
              </a:r>
              <a:endParaRPr lang="en-US" sz="900" b="0" i="1" kern="800" spc="0" dirty="0">
                <a:solidFill>
                  <a:schemeClr val="tx2">
                    <a:lumMod val="75000"/>
                  </a:schemeClr>
                </a:solidFill>
                <a:latin typeface="Arial" pitchFamily="34" charset="0"/>
                <a:cs typeface="Arial" pitchFamily="34" charset="0"/>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normAutofit/>
          </a:bodyPr>
          <a:lstStyle>
            <a:lvl1pPr>
              <a:defRPr sz="2800" baseline="0">
                <a:ln w="12700">
                  <a:noFill/>
                  <a:prstDash val="solid"/>
                </a:ln>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Webinar Title Here</a:t>
            </a:r>
            <a:endParaRPr lang="en-US" dirty="0"/>
          </a:p>
        </p:txBody>
      </p:sp>
      <p:sp>
        <p:nvSpPr>
          <p:cNvPr id="5" name="Footer Placeholder 4"/>
          <p:cNvSpPr>
            <a:spLocks noGrp="1"/>
          </p:cNvSpPr>
          <p:nvPr>
            <p:ph type="ftr" sz="quarter" idx="11"/>
          </p:nvPr>
        </p:nvSpPr>
        <p:spPr/>
        <p:txBody>
          <a:bodyPr/>
          <a:lstStyle/>
          <a:p>
            <a:r>
              <a:rPr lang="en-US" smtClean="0"/>
              <a:t>#</a:t>
            </a:r>
            <a:endParaRPr lang="en-US"/>
          </a:p>
        </p:txBody>
      </p:sp>
      <p:sp>
        <p:nvSpPr>
          <p:cNvPr id="6" name="Slide Number Placeholder 5"/>
          <p:cNvSpPr>
            <a:spLocks noGrp="1"/>
          </p:cNvSpPr>
          <p:nvPr>
            <p:ph type="sldNum" sz="quarter" idx="12"/>
          </p:nvPr>
        </p:nvSpPr>
        <p:spPr>
          <a:xfrm>
            <a:off x="6324600" y="6416675"/>
            <a:ext cx="2133600" cy="365125"/>
          </a:xfrm>
        </p:spPr>
        <p:txBody>
          <a:bodyPr/>
          <a:lstStyle/>
          <a:p>
            <a:fld id="{01723B91-CE10-4F20-890A-0852E224685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Webinar Title Here</a:t>
            </a:r>
            <a:endParaRPr lang="en-US" dirty="0"/>
          </a:p>
        </p:txBody>
      </p:sp>
      <p:sp>
        <p:nvSpPr>
          <p:cNvPr id="5" name="Footer Placeholder 4"/>
          <p:cNvSpPr>
            <a:spLocks noGrp="1"/>
          </p:cNvSpPr>
          <p:nvPr>
            <p:ph type="ftr" sz="quarter" idx="11"/>
          </p:nvPr>
        </p:nvSpPr>
        <p:spPr/>
        <p:txBody>
          <a:bodyPr/>
          <a:lstStyle/>
          <a:p>
            <a:r>
              <a:rPr lang="en-US" smtClean="0"/>
              <a:t>#</a:t>
            </a:r>
            <a:endParaRPr lang="en-US"/>
          </a:p>
        </p:txBody>
      </p:sp>
      <p:sp>
        <p:nvSpPr>
          <p:cNvPr id="6" name="Slide Number Placeholder 5"/>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prstGeom prst="rect">
            <a:avLst/>
          </a:prstGeom>
        </p:spPr>
        <p:txBody>
          <a:bodyPr anchor="ctr" anchorCtr="1"/>
          <a:lstStyle>
            <a:lvl1pPr algn="ctr" defTabSz="914400" rtl="0" eaLnBrk="1" latinLnBrk="0" hangingPunct="1">
              <a:spcBef>
                <a:spcPct val="0"/>
              </a:spcBef>
              <a:buNone/>
              <a:defRPr lang="en-US" sz="2800" b="1" kern="1200" cap="none" spc="0" baseline="0" dirty="0">
                <a:ln w="12700">
                  <a:noFill/>
                  <a:prstDash val="solid"/>
                </a:ln>
                <a:solidFill>
                  <a:schemeClr val="bg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Webinar Title Here</a:t>
            </a:r>
            <a:endParaRPr lang="en-US"/>
          </a:p>
        </p:txBody>
      </p:sp>
      <p:sp>
        <p:nvSpPr>
          <p:cNvPr id="8" name="Footer Placeholder 7"/>
          <p:cNvSpPr>
            <a:spLocks noGrp="1"/>
          </p:cNvSpPr>
          <p:nvPr>
            <p:ph type="ftr" sz="quarter" idx="11"/>
          </p:nvPr>
        </p:nvSpPr>
        <p:spPr/>
        <p:txBody>
          <a:bodyPr/>
          <a:lstStyle/>
          <a:p>
            <a:r>
              <a:rPr lang="en-US" smtClean="0"/>
              <a:t>#</a:t>
            </a:r>
            <a:endParaRPr lang="en-US"/>
          </a:p>
        </p:txBody>
      </p:sp>
      <p:sp>
        <p:nvSpPr>
          <p:cNvPr id="9" name="Slide Number Placeholder 8"/>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10668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Webinar Title Here</a:t>
            </a: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Webinar Title Here</a:t>
            </a:r>
            <a:endParaRPr lang="en-US" dirty="0"/>
          </a:p>
        </p:txBody>
      </p:sp>
      <p:sp>
        <p:nvSpPr>
          <p:cNvPr id="3" name="Footer Placeholder 2"/>
          <p:cNvSpPr>
            <a:spLocks noGrp="1"/>
          </p:cNvSpPr>
          <p:nvPr>
            <p:ph type="ftr" sz="quarter" idx="11"/>
          </p:nvPr>
        </p:nvSpPr>
        <p:spPr/>
        <p:txBody>
          <a:bodyPr/>
          <a:lstStyle/>
          <a:p>
            <a:r>
              <a:rPr lang="en-US" smtClean="0"/>
              <a:t>#</a:t>
            </a:r>
            <a:endParaRPr lang="en-US"/>
          </a:p>
        </p:txBody>
      </p:sp>
      <p:sp>
        <p:nvSpPr>
          <p:cNvPr id="4" name="Slide Number Placeholder 3"/>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Webinar Title Here</a:t>
            </a:r>
            <a:endParaRPr lang="en-US" dirty="0"/>
          </a:p>
        </p:txBody>
      </p:sp>
      <p:sp>
        <p:nvSpPr>
          <p:cNvPr id="6" name="Footer Placeholder 5"/>
          <p:cNvSpPr>
            <a:spLocks noGrp="1"/>
          </p:cNvSpPr>
          <p:nvPr>
            <p:ph type="ftr" sz="quarter" idx="11"/>
          </p:nvPr>
        </p:nvSpPr>
        <p:spPr/>
        <p:txBody>
          <a:bodyPr/>
          <a:lstStyle/>
          <a:p>
            <a:r>
              <a:rPr lang="en-US" smtClean="0"/>
              <a:t>#</a:t>
            </a:r>
            <a:endParaRPr lang="en-US"/>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Webinar Title Here</a:t>
            </a:r>
            <a:endParaRPr lang="en-US" dirty="0"/>
          </a:p>
        </p:txBody>
      </p:sp>
      <p:sp>
        <p:nvSpPr>
          <p:cNvPr id="6" name="Footer Placeholder 5"/>
          <p:cNvSpPr>
            <a:spLocks noGrp="1"/>
          </p:cNvSpPr>
          <p:nvPr>
            <p:ph type="ftr" sz="quarter" idx="11"/>
          </p:nvPr>
        </p:nvSpPr>
        <p:spPr/>
        <p:txBody>
          <a:bodyPr/>
          <a:lstStyle/>
          <a:p>
            <a:r>
              <a:rPr lang="en-US" smtClean="0"/>
              <a:t>#</a:t>
            </a:r>
            <a:endParaRPr lang="en-US"/>
          </a:p>
        </p:txBody>
      </p:sp>
      <p:sp>
        <p:nvSpPr>
          <p:cNvPr id="7" name="Slide Number Placeholder 6"/>
          <p:cNvSpPr>
            <a:spLocks noGrp="1"/>
          </p:cNvSpPr>
          <p:nvPr>
            <p:ph type="sldNum" sz="quarter" idx="12"/>
          </p:nvPr>
        </p:nvSpPr>
        <p:spPr/>
        <p:txBody>
          <a:bodyPr/>
          <a:lstStyle/>
          <a:p>
            <a:fld id="{01723B91-CE10-4F20-890A-0852E224685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BG Accent 1"/>
          <p:cNvSpPr/>
          <p:nvPr/>
        </p:nvSpPr>
        <p:spPr>
          <a:xfrm>
            <a:off x="-9526" y="0"/>
            <a:ext cx="9153525" cy="1097280"/>
          </a:xfrm>
          <a:prstGeom prst="rect">
            <a:avLst/>
          </a:prstGeom>
          <a:solidFill>
            <a:srgbClr val="37609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itchFamily="34" charset="0"/>
              <a:cs typeface="Arial" pitchFamily="34" charset="0"/>
            </a:endParaRPr>
          </a:p>
        </p:txBody>
      </p:sp>
      <p:sp>
        <p:nvSpPr>
          <p:cNvPr id="3" name="Text Placeholder 2"/>
          <p:cNvSpPr>
            <a:spLocks noGrp="1"/>
          </p:cNvSpPr>
          <p:nvPr userDrawn="1">
            <p:ph type="body" idx="1"/>
          </p:nvPr>
        </p:nvSpPr>
        <p:spPr>
          <a:xfrm>
            <a:off x="457200" y="1600200"/>
            <a:ext cx="79248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userDrawn="1">
            <p:ph type="dt" sz="half" idx="2"/>
          </p:nvPr>
        </p:nvSpPr>
        <p:spPr>
          <a:xfrm>
            <a:off x="457200" y="6416675"/>
            <a:ext cx="2133600" cy="365125"/>
          </a:xfrm>
          <a:prstGeom prst="rect">
            <a:avLst/>
          </a:prstGeom>
        </p:spPr>
        <p:txBody>
          <a:bodyPr vert="horz" lIns="91440" tIns="45720" rIns="91440" bIns="45720" rtlCol="0" anchor="ctr"/>
          <a:lstStyle>
            <a:lvl1pPr algn="l">
              <a:defRPr sz="800">
                <a:solidFill>
                  <a:schemeClr val="tx2"/>
                </a:solidFill>
                <a:latin typeface="Arial" pitchFamily="34" charset="0"/>
                <a:cs typeface="Arial" pitchFamily="34" charset="0"/>
              </a:defRPr>
            </a:lvl1pPr>
          </a:lstStyle>
          <a:p>
            <a:r>
              <a:rPr lang="en-US" dirty="0" smtClean="0"/>
              <a:t>Webinar Title Here</a:t>
            </a:r>
            <a:endParaRPr lang="en-US" dirty="0"/>
          </a:p>
        </p:txBody>
      </p:sp>
      <p:sp>
        <p:nvSpPr>
          <p:cNvPr id="5" name="Footer Placeholder 4"/>
          <p:cNvSpPr>
            <a:spLocks noGrp="1"/>
          </p:cNvSpPr>
          <p:nvPr userDrawn="1">
            <p:ph type="ftr" sz="quarter" idx="3"/>
          </p:nvPr>
        </p:nvSpPr>
        <p:spPr>
          <a:xfrm>
            <a:off x="3124200" y="6416675"/>
            <a:ext cx="2895600" cy="365125"/>
          </a:xfrm>
          <a:prstGeom prst="rect">
            <a:avLst/>
          </a:prstGeom>
        </p:spPr>
        <p:txBody>
          <a:bodyPr vert="horz" lIns="91440" tIns="45720" rIns="91440" bIns="45720" rtlCol="0" anchor="ctr"/>
          <a:lstStyle>
            <a:lvl1pPr algn="ctr">
              <a:defRPr sz="1200">
                <a:solidFill>
                  <a:schemeClr val="bg1"/>
                </a:solidFill>
                <a:latin typeface="Arial" pitchFamily="34" charset="0"/>
                <a:cs typeface="Arial" pitchFamily="34" charset="0"/>
              </a:defRPr>
            </a:lvl1pPr>
          </a:lstStyle>
          <a:p>
            <a:r>
              <a:rPr lang="en-US" smtClean="0"/>
              <a:t>#</a:t>
            </a:r>
            <a:endParaRPr lang="en-US"/>
          </a:p>
        </p:txBody>
      </p:sp>
      <p:sp>
        <p:nvSpPr>
          <p:cNvPr id="6" name="Slide Number Placeholder 5"/>
          <p:cNvSpPr>
            <a:spLocks noGrp="1"/>
          </p:cNvSpPr>
          <p:nvPr userDrawn="1">
            <p:ph type="sldNum" sz="quarter" idx="4"/>
          </p:nvPr>
        </p:nvSpPr>
        <p:spPr>
          <a:xfrm>
            <a:off x="6324600" y="6416675"/>
            <a:ext cx="2133600" cy="365125"/>
          </a:xfrm>
          <a:prstGeom prst="rect">
            <a:avLst/>
          </a:prstGeom>
        </p:spPr>
        <p:txBody>
          <a:bodyPr vert="horz" lIns="91440" tIns="45720" rIns="91440" bIns="45720" rtlCol="0" anchor="ctr"/>
          <a:lstStyle>
            <a:lvl1pPr algn="r">
              <a:defRPr sz="1200">
                <a:solidFill>
                  <a:schemeClr val="tx1"/>
                </a:solidFill>
                <a:latin typeface="Arial" pitchFamily="34" charset="0"/>
                <a:cs typeface="Arial" pitchFamily="34" charset="0"/>
              </a:defRPr>
            </a:lvl1pPr>
          </a:lstStyle>
          <a:p>
            <a:fld id="{F5B75F7A-516D-4850-9A30-35A47BF6499A}" type="slidenum">
              <a:rPr lang="en-US" smtClean="0"/>
              <a:pPr/>
              <a:t>‹#›</a:t>
            </a:fld>
            <a:endParaRPr lang="en-US" dirty="0"/>
          </a:p>
        </p:txBody>
      </p:sp>
      <p:pic>
        <p:nvPicPr>
          <p:cNvPr id="19" name="Picture 2"/>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086600" y="6400800"/>
            <a:ext cx="984849" cy="482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8" r:id="rId4"/>
    <p:sldLayoutId id="2147483679" r:id="rId5"/>
    <p:sldLayoutId id="2147483680" r:id="rId6"/>
    <p:sldLayoutId id="2147483681" r:id="rId7"/>
    <p:sldLayoutId id="2147483682" r:id="rId8"/>
  </p:sldLayoutIdLst>
  <p:timing>
    <p:tnLst>
      <p:par>
        <p:cTn id="1" dur="indefinite" restart="never" nodeType="tmRoot"/>
      </p:par>
    </p:tnLst>
  </p:timing>
  <p:hf hdr="0" dt="0"/>
  <p:txStyles>
    <p:titleStyle>
      <a:lvl1pPr algn="ctr" defTabSz="914400" rtl="0" eaLnBrk="1" latinLnBrk="0" hangingPunct="1">
        <a:spcBef>
          <a:spcPct val="0"/>
        </a:spcBef>
        <a:buNone/>
        <a:defRPr sz="2800" b="1" kern="1200" cap="none" spc="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Empowerment@consumerfinance.gov"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www.nlc.org/find-city-solutions/institute-for-youth-education-and-families/family-economic-success" TargetMode="External"/><Relationship Id="rId3" Type="http://schemas.openxmlformats.org/officeDocument/2006/relationships/hyperlink" Target="http://www.doleta.gov/WIOA" TargetMode="External"/><Relationship Id="rId7" Type="http://schemas.openxmlformats.org/officeDocument/2006/relationships/hyperlink" Target="https://www.fdic.gov/householdsurvey/2013report.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consumerfinance.gov/" TargetMode="External"/><Relationship Id="rId5" Type="http://schemas.openxmlformats.org/officeDocument/2006/relationships/hyperlink" Target="http://www.ed.gov/AEFLA" TargetMode="External"/><Relationship Id="rId4" Type="http://schemas.openxmlformats.org/officeDocument/2006/relationships/hyperlink" Target="mailto:DOL.WIOA@dol.gov" TargetMode="External"/><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mailto:Olivia.Calderon@cfpb.gov" TargetMode="External"/><Relationship Id="rId5" Type="http://schemas.openxmlformats.org/officeDocument/2006/relationships/hyperlink" Target="mailto:santiago@nlc.org" TargetMode="External"/><Relationship Id="rId4" Type="http://schemas.openxmlformats.org/officeDocument/2006/relationships/hyperlink" Target="mailto:desmond.brown@cfpb.gov"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www.workforce3one.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895600"/>
            <a:ext cx="8458200" cy="1676400"/>
          </a:xfrm>
        </p:spPr>
        <p:txBody>
          <a:bodyPr>
            <a:noAutofit/>
          </a:bodyPr>
          <a:lstStyle/>
          <a:p>
            <a:r>
              <a:rPr lang="en-US" sz="2800" dirty="0"/>
              <a:t>Financial Capability and Youth Employment Programs: </a:t>
            </a:r>
            <a:r>
              <a:rPr lang="en-US" sz="2800" dirty="0" smtClean="0"/>
              <a:t>Pilot with Consumer Financial Protection Bureau (CFPB) and National League of Cities (NLC)</a:t>
            </a:r>
            <a:r>
              <a:rPr lang="en-US" sz="2800" dirty="0"/>
              <a:t/>
            </a:r>
            <a:br>
              <a:rPr lang="en-US" sz="2800" dirty="0"/>
            </a:br>
            <a:endParaRPr lang="en-US" sz="2800" dirty="0"/>
          </a:p>
        </p:txBody>
      </p:sp>
      <p:sp>
        <p:nvSpPr>
          <p:cNvPr id="3" name="Subtitle 2"/>
          <p:cNvSpPr>
            <a:spLocks noGrp="1"/>
          </p:cNvSpPr>
          <p:nvPr>
            <p:ph type="subTitle" idx="1"/>
          </p:nvPr>
        </p:nvSpPr>
        <p:spPr>
          <a:xfrm>
            <a:off x="4191000" y="4572000"/>
            <a:ext cx="4953000" cy="1752600"/>
          </a:xfrm>
        </p:spPr>
        <p:txBody>
          <a:bodyPr anchor="t" anchorCtr="0">
            <a:noAutofit/>
          </a:bodyPr>
          <a:lstStyle/>
          <a:p>
            <a:pPr algn="l"/>
            <a:r>
              <a:rPr lang="en-US" sz="1800" dirty="0" smtClean="0">
                <a:ln w="17780" cmpd="sng">
                  <a:noFill/>
                  <a:prstDash val="solid"/>
                  <a:miter lim="800000"/>
                </a:ln>
                <a:ea typeface="+mj-ea"/>
              </a:rPr>
              <a:t>Webinar Date: </a:t>
            </a:r>
            <a:r>
              <a:rPr lang="en-US" sz="1800" dirty="0" smtClean="0">
                <a:ln w="17780" cmpd="sng">
                  <a:noFill/>
                  <a:prstDash val="solid"/>
                  <a:miter lim="800000"/>
                </a:ln>
                <a:solidFill>
                  <a:srgbClr val="C00000"/>
                </a:solidFill>
                <a:ea typeface="+mj-ea"/>
              </a:rPr>
              <a:t>Thursday, April 2, 2015</a:t>
            </a:r>
          </a:p>
          <a:p>
            <a:pPr algn="l">
              <a:spcBef>
                <a:spcPts val="300"/>
              </a:spcBef>
            </a:pPr>
            <a:r>
              <a:rPr lang="en-US" sz="1800" i="1" dirty="0" smtClean="0">
                <a:ln w="17780" cmpd="sng">
                  <a:noFill/>
                  <a:prstDash val="solid"/>
                  <a:miter lim="800000"/>
                </a:ln>
                <a:ea typeface="+mj-ea"/>
              </a:rPr>
              <a:t>Presented </a:t>
            </a:r>
            <a:r>
              <a:rPr lang="en-US" sz="1800" i="1" dirty="0">
                <a:ln w="17780" cmpd="sng">
                  <a:noFill/>
                  <a:prstDash val="solid"/>
                  <a:miter lim="800000"/>
                </a:ln>
                <a:ea typeface="+mj-ea"/>
              </a:rPr>
              <a:t>b</a:t>
            </a:r>
            <a:r>
              <a:rPr lang="en-US" sz="1800" i="1" dirty="0" smtClean="0">
                <a:ln w="17780" cmpd="sng">
                  <a:noFill/>
                  <a:prstDash val="solid"/>
                  <a:miter lim="800000"/>
                </a:ln>
                <a:ea typeface="+mj-ea"/>
              </a:rPr>
              <a:t>y:</a:t>
            </a:r>
          </a:p>
          <a:p>
            <a:pPr algn="l"/>
            <a:r>
              <a:rPr lang="en-US" sz="1800" i="1" dirty="0" smtClean="0">
                <a:ln w="17780" cmpd="sng">
                  <a:noFill/>
                  <a:prstDash val="solid"/>
                  <a:miter lim="800000"/>
                </a:ln>
                <a:solidFill>
                  <a:srgbClr val="C00000"/>
                </a:solidFill>
                <a:ea typeface="+mj-ea"/>
              </a:rPr>
              <a:t>Division of Youth Services </a:t>
            </a:r>
          </a:p>
          <a:p>
            <a:pPr algn="l">
              <a:spcAft>
                <a:spcPts val="0"/>
              </a:spcAft>
            </a:pPr>
            <a:r>
              <a:rPr lang="en-US" sz="1600" dirty="0" smtClean="0">
                <a:ln w="17780" cmpd="sng">
                  <a:noFill/>
                  <a:prstDash val="solid"/>
                  <a:miter lim="800000"/>
                </a:ln>
                <a:ea typeface="+mj-ea"/>
              </a:rPr>
              <a:t>U.S</a:t>
            </a:r>
            <a:r>
              <a:rPr lang="en-US" sz="1600" dirty="0">
                <a:ln w="17780" cmpd="sng">
                  <a:noFill/>
                  <a:prstDash val="solid"/>
                  <a:miter lim="800000"/>
                </a:ln>
                <a:ea typeface="+mj-ea"/>
              </a:rPr>
              <a:t>. </a:t>
            </a:r>
            <a:r>
              <a:rPr lang="en-US" sz="1600" dirty="0" smtClean="0">
                <a:ln w="17780" cmpd="sng">
                  <a:noFill/>
                  <a:prstDash val="solid"/>
                  <a:miter lim="800000"/>
                </a:ln>
                <a:ea typeface="+mj-ea"/>
              </a:rPr>
              <a:t>Department of Labor</a:t>
            </a:r>
          </a:p>
          <a:p>
            <a:pPr algn="l">
              <a:spcBef>
                <a:spcPts val="0"/>
              </a:spcBef>
              <a:spcAft>
                <a:spcPts val="0"/>
              </a:spcAft>
            </a:pPr>
            <a:r>
              <a:rPr lang="en-US" sz="1600" dirty="0" smtClean="0">
                <a:ln w="17780" cmpd="sng">
                  <a:noFill/>
                  <a:prstDash val="solid"/>
                  <a:miter lim="800000"/>
                </a:ln>
                <a:ea typeface="+mj-ea"/>
              </a:rPr>
              <a:t>Employment </a:t>
            </a:r>
            <a:r>
              <a:rPr lang="en-US" sz="1600" dirty="0">
                <a:ln w="17780" cmpd="sng">
                  <a:noFill/>
                  <a:prstDash val="solid"/>
                  <a:miter lim="800000"/>
                </a:ln>
                <a:ea typeface="+mj-ea"/>
              </a:rPr>
              <a:t>and </a:t>
            </a:r>
            <a:r>
              <a:rPr lang="en-US" sz="1600" dirty="0" smtClean="0">
                <a:ln w="17780" cmpd="sng">
                  <a:noFill/>
                  <a:prstDash val="solid"/>
                  <a:miter lim="800000"/>
                </a:ln>
                <a:ea typeface="+mj-ea"/>
              </a:rPr>
              <a:t>Training Administration </a:t>
            </a:r>
            <a:endParaRPr lang="en-US" sz="1600" dirty="0">
              <a:ln w="17780" cmpd="sng">
                <a:noFill/>
                <a:prstDash val="solid"/>
                <a:miter lim="800000"/>
              </a:ln>
              <a:ea typeface="+mj-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Question One: Who’s on the call?</a:t>
            </a:r>
            <a:endParaRPr lang="en-US" dirty="0"/>
          </a:p>
        </p:txBody>
      </p:sp>
      <p:sp>
        <p:nvSpPr>
          <p:cNvPr id="3" name="Content Placeholder 2"/>
          <p:cNvSpPr>
            <a:spLocks noGrp="1"/>
          </p:cNvSpPr>
          <p:nvPr>
            <p:ph idx="1"/>
          </p:nvPr>
        </p:nvSpPr>
        <p:spPr/>
        <p:txBody>
          <a:bodyPr/>
          <a:lstStyle/>
          <a:p>
            <a:r>
              <a:rPr lang="en-US" dirty="0" smtClean="0"/>
              <a:t>Workforce Professionals</a:t>
            </a:r>
          </a:p>
          <a:p>
            <a:r>
              <a:rPr lang="en-US" dirty="0" smtClean="0"/>
              <a:t>Financial Institutions</a:t>
            </a:r>
          </a:p>
          <a:p>
            <a:r>
              <a:rPr lang="en-US" dirty="0" smtClean="0"/>
              <a:t>Youth Service Providers</a:t>
            </a:r>
          </a:p>
          <a:p>
            <a:r>
              <a:rPr lang="en-US" dirty="0" smtClean="0"/>
              <a:t>Workforce Board Members</a:t>
            </a:r>
          </a:p>
          <a:p>
            <a:r>
              <a:rPr lang="en-US" dirty="0" smtClean="0"/>
              <a:t>NLC Members</a:t>
            </a:r>
          </a:p>
          <a:p>
            <a:r>
              <a:rPr lang="en-US" dirty="0" smtClean="0"/>
              <a:t>Others</a:t>
            </a:r>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10</a:t>
            </a:fld>
            <a:endParaRPr lang="en-US" dirty="0"/>
          </a:p>
        </p:txBody>
      </p:sp>
    </p:spTree>
    <p:extLst>
      <p:ext uri="{BB962C8B-B14F-4D97-AF65-F5344CB8AC3E}">
        <p14:creationId xmlns:p14="http://schemas.microsoft.com/office/powerpoint/2010/main" val="10156116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373"/>
            <a:ext cx="7543800" cy="1161196"/>
          </a:xfrm>
        </p:spPr>
        <p:txBody>
          <a:bodyPr>
            <a:normAutofit/>
          </a:bodyPr>
          <a:lstStyle/>
          <a:p>
            <a:r>
              <a:rPr lang="en-US" sz="4000" b="1" dirty="0" smtClean="0"/>
              <a:t>WIOA Youth Formula Program</a:t>
            </a:r>
            <a:endParaRPr lang="en-US" sz="4000" b="1" dirty="0"/>
          </a:p>
        </p:txBody>
      </p:sp>
      <p:sp>
        <p:nvSpPr>
          <p:cNvPr id="3" name="Content Placeholder 2"/>
          <p:cNvSpPr>
            <a:spLocks noGrp="1"/>
          </p:cNvSpPr>
          <p:nvPr>
            <p:ph idx="1"/>
          </p:nvPr>
        </p:nvSpPr>
        <p:spPr>
          <a:xfrm>
            <a:off x="152400" y="1845734"/>
            <a:ext cx="8915399" cy="4478866"/>
          </a:xfrm>
        </p:spPr>
        <p:txBody>
          <a:bodyPr>
            <a:normAutofit fontScale="62500" lnSpcReduction="20000"/>
          </a:bodyPr>
          <a:lstStyle/>
          <a:p>
            <a:pPr marL="231775" indent="-231775">
              <a:buFont typeface="Wingdings" panose="05000000000000000000" pitchFamily="2" charset="2"/>
              <a:buChar char="§"/>
            </a:pPr>
            <a:r>
              <a:rPr lang="en-US" dirty="0"/>
              <a:t>R</a:t>
            </a:r>
            <a:r>
              <a:rPr lang="en-US" dirty="0" smtClean="0"/>
              <a:t>equires </a:t>
            </a:r>
            <a:r>
              <a:rPr lang="en-US" dirty="0"/>
              <a:t>a 75% out-of-school youth (OSY) expenditure rate</a:t>
            </a:r>
          </a:p>
          <a:p>
            <a:pPr marL="231775" lvl="0" indent="-231775">
              <a:buFont typeface="Wingdings" panose="05000000000000000000" pitchFamily="2" charset="2"/>
              <a:buChar char="§"/>
            </a:pPr>
            <a:r>
              <a:rPr lang="en-US" dirty="0" smtClean="0"/>
              <a:t>Five new </a:t>
            </a:r>
            <a:r>
              <a:rPr lang="en-US" dirty="0"/>
              <a:t>program </a:t>
            </a:r>
            <a:r>
              <a:rPr lang="en-US" dirty="0" smtClean="0"/>
              <a:t>elements:</a:t>
            </a:r>
          </a:p>
          <a:p>
            <a:pPr lvl="1">
              <a:spcAft>
                <a:spcPts val="600"/>
              </a:spcAft>
              <a:buFont typeface="Tahoma" panose="020B0604030504040204" pitchFamily="34" charset="0"/>
              <a:buChar char="–"/>
            </a:pPr>
            <a:r>
              <a:rPr lang="en-US" b="1" dirty="0" smtClean="0"/>
              <a:t>Financial Literacy</a:t>
            </a:r>
          </a:p>
          <a:p>
            <a:pPr lvl="1">
              <a:spcAft>
                <a:spcPts val="600"/>
              </a:spcAft>
              <a:buFont typeface="Tahoma" panose="020B0604030504040204" pitchFamily="34" charset="0"/>
              <a:buChar char="–"/>
            </a:pPr>
            <a:r>
              <a:rPr lang="en-US" dirty="0" smtClean="0"/>
              <a:t>Entrepreneurial Skills Training</a:t>
            </a:r>
          </a:p>
          <a:p>
            <a:pPr lvl="1">
              <a:spcAft>
                <a:spcPts val="600"/>
              </a:spcAft>
              <a:buFont typeface="Tahoma" panose="020B0604030504040204" pitchFamily="34" charset="0"/>
              <a:buChar char="–"/>
            </a:pPr>
            <a:r>
              <a:rPr lang="en-US" dirty="0" smtClean="0"/>
              <a:t>Services that provide labor market and employment information about in-demand industry sectors or occupations available in the local area</a:t>
            </a:r>
          </a:p>
          <a:p>
            <a:pPr lvl="1">
              <a:spcAft>
                <a:spcPts val="600"/>
              </a:spcAft>
              <a:buFont typeface="Tahoma" panose="020B0604030504040204" pitchFamily="34" charset="0"/>
              <a:buChar char="–"/>
            </a:pPr>
            <a:r>
              <a:rPr lang="en-US" dirty="0" smtClean="0"/>
              <a:t>Activities that help youth prepare for and transition to post-secondary education and training</a:t>
            </a:r>
          </a:p>
          <a:p>
            <a:pPr lvl="1">
              <a:buFont typeface="Tahoma" panose="020B0604030504040204" pitchFamily="34" charset="0"/>
              <a:buChar char="–"/>
            </a:pPr>
            <a:r>
              <a:rPr lang="en-US" dirty="0" smtClean="0"/>
              <a:t>Education offered concurrently with and in the same context as workforce preparation activities and training for a specific occupation or occupational cluster</a:t>
            </a:r>
            <a:endParaRPr lang="en-US" dirty="0"/>
          </a:p>
          <a:p>
            <a:pPr marL="231775" lvl="0" indent="-231775">
              <a:buFont typeface="Wingdings" panose="05000000000000000000" pitchFamily="2" charset="2"/>
              <a:buChar char="§"/>
            </a:pPr>
            <a:r>
              <a:rPr lang="en-US" dirty="0" smtClean="0"/>
              <a:t>Emphasizes </a:t>
            </a:r>
            <a:r>
              <a:rPr lang="en-US" dirty="0"/>
              <a:t>work experience with a 20% work experience minimum expenditure </a:t>
            </a:r>
            <a:r>
              <a:rPr lang="en-US" dirty="0" smtClean="0"/>
              <a:t>rate, e.g., summer jobs, internships, pre-apprenticeship, and on-the-job training opportunities</a:t>
            </a:r>
            <a:endParaRPr lang="en-US" dirty="0"/>
          </a:p>
          <a:p>
            <a:endParaRPr lang="en-US" dirty="0"/>
          </a:p>
        </p:txBody>
      </p:sp>
      <p:sp>
        <p:nvSpPr>
          <p:cNvPr id="4" name="Slide Number Placeholder 3"/>
          <p:cNvSpPr>
            <a:spLocks noGrp="1"/>
          </p:cNvSpPr>
          <p:nvPr>
            <p:ph type="sldNum" sz="quarter" idx="12"/>
          </p:nvPr>
        </p:nvSpPr>
        <p:spPr/>
        <p:txBody>
          <a:bodyPr/>
          <a:lstStyle/>
          <a:p>
            <a:fld id="{D38BCB92-4239-460A-8122-62657529D709}" type="slidenum">
              <a:rPr lang="en-US" smtClean="0"/>
              <a:t>11</a:t>
            </a:fld>
            <a:endParaRPr lang="en-US"/>
          </a:p>
        </p:txBody>
      </p:sp>
      <p:sp>
        <p:nvSpPr>
          <p:cNvPr id="5" name="Oval 4"/>
          <p:cNvSpPr/>
          <p:nvPr/>
        </p:nvSpPr>
        <p:spPr>
          <a:xfrm>
            <a:off x="609600" y="2590800"/>
            <a:ext cx="2438400" cy="381000"/>
          </a:xfrm>
          <a:prstGeom prst="ellipse">
            <a:avLst/>
          </a:prstGeom>
          <a:noFill/>
          <a:ln>
            <a:solidFill>
              <a:srgbClr val="FF0000"/>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479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5"/>
                                        </p:tgtEl>
                                        <p:attrNameLst>
                                          <p:attrName>style.color</p:attrName>
                                        </p:attrNameLst>
                                      </p:cBhvr>
                                      <p:to>
                                        <a:schemeClr val="bg1"/>
                                      </p:to>
                                    </p:animClr>
                                    <p:animClr clrSpc="rgb" dir="cw">
                                      <p:cBhvr>
                                        <p:cTn id="7" dur="250" autoRev="1" fill="remove"/>
                                        <p:tgtEl>
                                          <p:spTgt spid="5"/>
                                        </p:tgtEl>
                                        <p:attrNameLst>
                                          <p:attrName>fillcolor</p:attrName>
                                        </p:attrNameLst>
                                      </p:cBhvr>
                                      <p:to>
                                        <a:schemeClr val="bg1"/>
                                      </p:to>
                                    </p:animClr>
                                    <p:set>
                                      <p:cBhvr>
                                        <p:cTn id="8" dur="250" autoRev="1" fill="remove"/>
                                        <p:tgtEl>
                                          <p:spTgt spid="5"/>
                                        </p:tgtEl>
                                        <p:attrNameLst>
                                          <p:attrName>fill.type</p:attrName>
                                        </p:attrNameLst>
                                      </p:cBhvr>
                                      <p:to>
                                        <p:strVal val="solid"/>
                                      </p:to>
                                    </p:set>
                                    <p:set>
                                      <p:cBhvr>
                                        <p:cTn id="9" dur="250" autoRev="1" fill="remove"/>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Question Two</a:t>
            </a: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12</a:t>
            </a:fld>
            <a:endParaRPr lang="en-US" dirty="0"/>
          </a:p>
        </p:txBody>
      </p:sp>
      <p:sp>
        <p:nvSpPr>
          <p:cNvPr id="6" name="Content Placeholder 5"/>
          <p:cNvSpPr>
            <a:spLocks noGrp="1"/>
          </p:cNvSpPr>
          <p:nvPr>
            <p:ph idx="1"/>
          </p:nvPr>
        </p:nvSpPr>
        <p:spPr>
          <a:xfrm>
            <a:off x="457200" y="1600200"/>
            <a:ext cx="7924800" cy="3323987"/>
          </a:xfrm>
          <a:prstGeom prst="rect">
            <a:avLst/>
          </a:prstGeom>
        </p:spPr>
        <p:txBody>
          <a:bodyPr wrap="square">
            <a:spAutoFit/>
          </a:bodyPr>
          <a:lstStyle/>
          <a:p>
            <a:pPr lvl="0"/>
            <a:r>
              <a:rPr lang="en-US" sz="2800" dirty="0" smtClean="0">
                <a:solidFill>
                  <a:srgbClr val="C00000"/>
                </a:solidFill>
                <a:latin typeface="Arial" pitchFamily="34" charset="0"/>
                <a:cs typeface="Arial" pitchFamily="34" charset="0"/>
              </a:rPr>
              <a:t>How comfortable is your staff in delivering financial capability services and training right now?</a:t>
            </a:r>
            <a:endParaRPr lang="en-US" sz="2800" dirty="0">
              <a:solidFill>
                <a:srgbClr val="C00000"/>
              </a:solidFill>
              <a:latin typeface="Arial" pitchFamily="34" charset="0"/>
              <a:cs typeface="Arial" pitchFamily="34" charset="0"/>
            </a:endParaRPr>
          </a:p>
          <a:p>
            <a:pPr lvl="1"/>
            <a:r>
              <a:rPr lang="en-US" sz="2400" dirty="0" smtClean="0">
                <a:solidFill>
                  <a:srgbClr val="FF0000"/>
                </a:solidFill>
                <a:latin typeface="Arial" pitchFamily="34" charset="0"/>
                <a:cs typeface="Arial" pitchFamily="34" charset="0"/>
              </a:rPr>
              <a:t>They’re pros – millions already in the bank!</a:t>
            </a:r>
            <a:endParaRPr lang="en-US" sz="2400" dirty="0">
              <a:solidFill>
                <a:srgbClr val="FF0000"/>
              </a:solidFill>
              <a:latin typeface="Arial" pitchFamily="34" charset="0"/>
              <a:cs typeface="Arial" pitchFamily="34" charset="0"/>
            </a:endParaRPr>
          </a:p>
          <a:p>
            <a:pPr lvl="1"/>
            <a:r>
              <a:rPr lang="en-US" sz="2400" dirty="0" smtClean="0">
                <a:solidFill>
                  <a:srgbClr val="FF0000"/>
                </a:solidFill>
                <a:latin typeface="Arial" pitchFamily="34" charset="0"/>
                <a:cs typeface="Arial" pitchFamily="34" charset="0"/>
              </a:rPr>
              <a:t>They can answer basic questions, and have delivered some training.</a:t>
            </a:r>
            <a:endParaRPr lang="en-US" sz="2400" dirty="0">
              <a:solidFill>
                <a:srgbClr val="FF0000"/>
              </a:solidFill>
              <a:latin typeface="Arial" pitchFamily="34" charset="0"/>
              <a:cs typeface="Arial" pitchFamily="34" charset="0"/>
            </a:endParaRPr>
          </a:p>
          <a:p>
            <a:pPr lvl="1"/>
            <a:r>
              <a:rPr lang="en-US" sz="2400" dirty="0" smtClean="0">
                <a:solidFill>
                  <a:srgbClr val="FF0000"/>
                </a:solidFill>
                <a:latin typeface="Arial" pitchFamily="34" charset="0"/>
                <a:cs typeface="Arial" pitchFamily="34" charset="0"/>
              </a:rPr>
              <a:t>Financial capability – what’s that?</a:t>
            </a:r>
            <a:endParaRPr lang="en-US" sz="24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6886491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543800" cy="1161196"/>
          </a:xfrm>
        </p:spPr>
        <p:txBody>
          <a:bodyPr>
            <a:normAutofit/>
          </a:bodyPr>
          <a:lstStyle/>
          <a:p>
            <a:r>
              <a:rPr lang="en-US" sz="4000" b="1" dirty="0" smtClean="0"/>
              <a:t>WIOA and Financial Literacy</a:t>
            </a:r>
            <a:endParaRPr lang="en-US" sz="4000" b="1" dirty="0"/>
          </a:p>
        </p:txBody>
      </p:sp>
      <p:sp>
        <p:nvSpPr>
          <p:cNvPr id="3" name="Content Placeholder 2"/>
          <p:cNvSpPr>
            <a:spLocks noGrp="1"/>
          </p:cNvSpPr>
          <p:nvPr>
            <p:ph idx="1"/>
          </p:nvPr>
        </p:nvSpPr>
        <p:spPr>
          <a:xfrm>
            <a:off x="457201" y="1219200"/>
            <a:ext cx="8686799" cy="4478866"/>
          </a:xfrm>
        </p:spPr>
        <p:txBody>
          <a:bodyPr>
            <a:noAutofit/>
          </a:bodyPr>
          <a:lstStyle/>
          <a:p>
            <a:pPr>
              <a:buFont typeface="Wingdings" panose="05000000000000000000" pitchFamily="2" charset="2"/>
              <a:buChar char="§"/>
            </a:pPr>
            <a:r>
              <a:rPr lang="en-US" sz="2800" dirty="0" smtClean="0">
                <a:solidFill>
                  <a:srgbClr val="376092"/>
                </a:solidFill>
              </a:rPr>
              <a:t>Create household </a:t>
            </a:r>
            <a:r>
              <a:rPr lang="en-US" sz="2800" dirty="0">
                <a:solidFill>
                  <a:srgbClr val="376092"/>
                </a:solidFill>
              </a:rPr>
              <a:t>budgets, </a:t>
            </a:r>
            <a:r>
              <a:rPr lang="en-US" sz="2800" dirty="0" smtClean="0">
                <a:solidFill>
                  <a:srgbClr val="376092"/>
                </a:solidFill>
              </a:rPr>
              <a:t>initiate savings </a:t>
            </a:r>
            <a:r>
              <a:rPr lang="en-US" sz="2800" dirty="0">
                <a:solidFill>
                  <a:srgbClr val="376092"/>
                </a:solidFill>
              </a:rPr>
              <a:t>plans, and </a:t>
            </a:r>
            <a:r>
              <a:rPr lang="en-US" sz="2800" dirty="0" smtClean="0">
                <a:solidFill>
                  <a:srgbClr val="376092"/>
                </a:solidFill>
              </a:rPr>
              <a:t>make informed </a:t>
            </a:r>
            <a:r>
              <a:rPr lang="en-US" sz="2800" dirty="0">
                <a:solidFill>
                  <a:srgbClr val="376092"/>
                </a:solidFill>
              </a:rPr>
              <a:t>financial decisions </a:t>
            </a:r>
            <a:r>
              <a:rPr lang="en-US" sz="2800" dirty="0" smtClean="0">
                <a:solidFill>
                  <a:srgbClr val="376092"/>
                </a:solidFill>
              </a:rPr>
              <a:t>that impact their lives</a:t>
            </a:r>
          </a:p>
          <a:p>
            <a:pPr>
              <a:buFont typeface="Wingdings" panose="05000000000000000000" pitchFamily="2" charset="2"/>
              <a:buChar char="§"/>
            </a:pPr>
            <a:r>
              <a:rPr lang="en-US" sz="2800" dirty="0" smtClean="0">
                <a:solidFill>
                  <a:srgbClr val="376092"/>
                </a:solidFill>
              </a:rPr>
              <a:t>Develop skills to manage spending</a:t>
            </a:r>
            <a:r>
              <a:rPr lang="en-US" sz="2800" dirty="0">
                <a:solidFill>
                  <a:srgbClr val="376092"/>
                </a:solidFill>
              </a:rPr>
              <a:t>, credit, and </a:t>
            </a:r>
            <a:r>
              <a:rPr lang="en-US" sz="2800" dirty="0" smtClean="0">
                <a:solidFill>
                  <a:srgbClr val="376092"/>
                </a:solidFill>
              </a:rPr>
              <a:t>debt</a:t>
            </a:r>
          </a:p>
          <a:p>
            <a:pPr>
              <a:buFont typeface="Wingdings" panose="05000000000000000000" pitchFamily="2" charset="2"/>
              <a:buChar char="§"/>
            </a:pPr>
            <a:r>
              <a:rPr lang="en-US" sz="2800" dirty="0" smtClean="0">
                <a:solidFill>
                  <a:srgbClr val="376092"/>
                </a:solidFill>
              </a:rPr>
              <a:t>Increase </a:t>
            </a:r>
            <a:r>
              <a:rPr lang="en-US" sz="2800" dirty="0">
                <a:solidFill>
                  <a:srgbClr val="376092"/>
                </a:solidFill>
              </a:rPr>
              <a:t>awareness </a:t>
            </a:r>
            <a:r>
              <a:rPr lang="en-US" sz="2800" dirty="0" smtClean="0">
                <a:solidFill>
                  <a:srgbClr val="376092"/>
                </a:solidFill>
              </a:rPr>
              <a:t>on the significance </a:t>
            </a:r>
            <a:r>
              <a:rPr lang="en-US" sz="2800" dirty="0">
                <a:solidFill>
                  <a:srgbClr val="376092"/>
                </a:solidFill>
              </a:rPr>
              <a:t>of credit reports and credit </a:t>
            </a:r>
            <a:r>
              <a:rPr lang="en-US" sz="2800" dirty="0" smtClean="0">
                <a:solidFill>
                  <a:srgbClr val="376092"/>
                </a:solidFill>
              </a:rPr>
              <a:t>scores</a:t>
            </a:r>
          </a:p>
          <a:p>
            <a:pPr>
              <a:buFont typeface="Wingdings" panose="05000000000000000000" pitchFamily="2" charset="2"/>
              <a:buChar char="§"/>
            </a:pPr>
            <a:r>
              <a:rPr lang="en-US" sz="2800" dirty="0" smtClean="0">
                <a:solidFill>
                  <a:srgbClr val="376092"/>
                </a:solidFill>
              </a:rPr>
              <a:t>Be able to </a:t>
            </a:r>
            <a:r>
              <a:rPr lang="en-US" sz="2800" dirty="0">
                <a:solidFill>
                  <a:srgbClr val="376092"/>
                </a:solidFill>
              </a:rPr>
              <a:t>understand, evaluate, and compare financial products </a:t>
            </a:r>
            <a:r>
              <a:rPr lang="en-US" sz="2800" dirty="0" smtClean="0">
                <a:solidFill>
                  <a:srgbClr val="376092"/>
                </a:solidFill>
              </a:rPr>
              <a:t>services</a:t>
            </a:r>
          </a:p>
          <a:p>
            <a:pPr>
              <a:buFont typeface="Wingdings" panose="05000000000000000000" pitchFamily="2" charset="2"/>
              <a:buChar char="§"/>
            </a:pPr>
            <a:r>
              <a:rPr lang="en-US" sz="2800" dirty="0" smtClean="0">
                <a:solidFill>
                  <a:srgbClr val="376092"/>
                </a:solidFill>
              </a:rPr>
              <a:t>Address </a:t>
            </a:r>
            <a:r>
              <a:rPr lang="en-US" sz="2800" dirty="0">
                <a:solidFill>
                  <a:srgbClr val="376092"/>
                </a:solidFill>
              </a:rPr>
              <a:t>the financial literacy needs of non-English speakers</a:t>
            </a:r>
          </a:p>
        </p:txBody>
      </p:sp>
      <p:sp>
        <p:nvSpPr>
          <p:cNvPr id="4" name="Slide Number Placeholder 3"/>
          <p:cNvSpPr>
            <a:spLocks noGrp="1"/>
          </p:cNvSpPr>
          <p:nvPr>
            <p:ph type="sldNum" sz="quarter" idx="12"/>
          </p:nvPr>
        </p:nvSpPr>
        <p:spPr/>
        <p:txBody>
          <a:bodyPr/>
          <a:lstStyle/>
          <a:p>
            <a:fld id="{D38BCB92-4239-460A-8122-62657529D709}" type="slidenum">
              <a:rPr lang="en-US" smtClean="0"/>
              <a:t>13</a:t>
            </a:fld>
            <a:endParaRPr lang="en-US"/>
          </a:p>
        </p:txBody>
      </p:sp>
    </p:spTree>
    <p:extLst>
      <p:ext uri="{BB962C8B-B14F-4D97-AF65-F5344CB8AC3E}">
        <p14:creationId xmlns:p14="http://schemas.microsoft.com/office/powerpoint/2010/main" val="12244638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7200" b="1" dirty="0" smtClean="0"/>
              <a:t>New Collaboration  </a:t>
            </a:r>
            <a:endParaRPr lang="en-US" sz="7200"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00200"/>
            <a:ext cx="4902200" cy="367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079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543800" cy="1295400"/>
          </a:xfrm>
        </p:spPr>
        <p:txBody>
          <a:bodyPr>
            <a:normAutofit/>
          </a:bodyPr>
          <a:lstStyle/>
          <a:p>
            <a:r>
              <a:rPr lang="en-US" sz="4000" dirty="0"/>
              <a:t>Overview of </a:t>
            </a:r>
            <a:r>
              <a:rPr lang="en-US" sz="4000" dirty="0" smtClean="0"/>
              <a:t>Collaboration </a:t>
            </a:r>
            <a:r>
              <a:rPr lang="en-US" b="1" dirty="0">
                <a:solidFill>
                  <a:schemeClr val="tx2"/>
                </a:solidFill>
              </a:rPr>
              <a:t/>
            </a:r>
            <a:br>
              <a:rPr lang="en-US" b="1" dirty="0">
                <a:solidFill>
                  <a:schemeClr val="tx2"/>
                </a:solidFill>
              </a:rPr>
            </a:br>
            <a:endParaRPr lang="en-US" b="1" dirty="0"/>
          </a:p>
        </p:txBody>
      </p:sp>
      <p:sp>
        <p:nvSpPr>
          <p:cNvPr id="3" name="Content Placeholder 2"/>
          <p:cNvSpPr>
            <a:spLocks noGrp="1"/>
          </p:cNvSpPr>
          <p:nvPr>
            <p:ph idx="1"/>
          </p:nvPr>
        </p:nvSpPr>
        <p:spPr>
          <a:xfrm>
            <a:off x="381000" y="1371600"/>
            <a:ext cx="8001001" cy="3352800"/>
          </a:xfrm>
        </p:spPr>
        <p:txBody>
          <a:bodyPr>
            <a:noAutofit/>
          </a:bodyPr>
          <a:lstStyle/>
          <a:p>
            <a:pPr>
              <a:spcBef>
                <a:spcPts val="0"/>
              </a:spcBef>
              <a:buFont typeface="Wingdings" panose="05000000000000000000" pitchFamily="2" charset="2"/>
              <a:buChar char="§"/>
            </a:pPr>
            <a:r>
              <a:rPr lang="en-US" sz="2400" dirty="0" smtClean="0">
                <a:solidFill>
                  <a:srgbClr val="376092"/>
                </a:solidFill>
              </a:rPr>
              <a:t>DOL, CFPB and NLC are helping municipalities, workforce development boards, and youth serving organizations develop their capacity to </a:t>
            </a:r>
            <a:r>
              <a:rPr lang="en-US" sz="2400" dirty="0">
                <a:solidFill>
                  <a:srgbClr val="376092"/>
                </a:solidFill>
              </a:rPr>
              <a:t>increase youth financial </a:t>
            </a:r>
            <a:r>
              <a:rPr lang="en-US" sz="2400" dirty="0" smtClean="0">
                <a:solidFill>
                  <a:srgbClr val="376092"/>
                </a:solidFill>
              </a:rPr>
              <a:t>capability</a:t>
            </a:r>
          </a:p>
          <a:p>
            <a:pPr>
              <a:spcBef>
                <a:spcPts val="0"/>
              </a:spcBef>
              <a:buFont typeface="Wingdings" panose="05000000000000000000" pitchFamily="2" charset="2"/>
              <a:buChar char="§"/>
            </a:pPr>
            <a:r>
              <a:rPr lang="en-US" sz="2400" dirty="0" smtClean="0">
                <a:solidFill>
                  <a:srgbClr val="376092"/>
                </a:solidFill>
              </a:rPr>
              <a:t>Pilot </a:t>
            </a:r>
            <a:r>
              <a:rPr lang="en-US" sz="2400" dirty="0">
                <a:solidFill>
                  <a:srgbClr val="376092"/>
                </a:solidFill>
              </a:rPr>
              <a:t>will provide </a:t>
            </a:r>
            <a:r>
              <a:rPr lang="en-US" sz="2400" dirty="0" smtClean="0">
                <a:solidFill>
                  <a:srgbClr val="376092"/>
                </a:solidFill>
              </a:rPr>
              <a:t>technical </a:t>
            </a:r>
            <a:r>
              <a:rPr lang="en-US" sz="2400" dirty="0">
                <a:solidFill>
                  <a:srgbClr val="376092"/>
                </a:solidFill>
              </a:rPr>
              <a:t>assistance in up to 25 </a:t>
            </a:r>
            <a:r>
              <a:rPr lang="en-US" sz="2400" dirty="0" smtClean="0">
                <a:solidFill>
                  <a:srgbClr val="376092"/>
                </a:solidFill>
              </a:rPr>
              <a:t>municipalities</a:t>
            </a:r>
          </a:p>
          <a:p>
            <a:pPr>
              <a:spcBef>
                <a:spcPts val="0"/>
              </a:spcBef>
              <a:buFont typeface="Wingdings" panose="05000000000000000000" pitchFamily="2" charset="2"/>
              <a:buChar char="§"/>
            </a:pPr>
            <a:r>
              <a:rPr lang="en-US" sz="2400" dirty="0" smtClean="0">
                <a:solidFill>
                  <a:srgbClr val="376092"/>
                </a:solidFill>
              </a:rPr>
              <a:t>Work with </a:t>
            </a:r>
            <a:r>
              <a:rPr lang="en-US" sz="2400" dirty="0">
                <a:solidFill>
                  <a:srgbClr val="376092"/>
                </a:solidFill>
              </a:rPr>
              <a:t>local leaders to integrate financial knowledge and skills-building services into existing youth employment and training </a:t>
            </a:r>
            <a:r>
              <a:rPr lang="en-US" sz="2400" dirty="0" smtClean="0">
                <a:solidFill>
                  <a:srgbClr val="376092"/>
                </a:solidFill>
              </a:rPr>
              <a:t>programs</a:t>
            </a:r>
          </a:p>
          <a:p>
            <a:pPr>
              <a:spcBef>
                <a:spcPts val="0"/>
              </a:spcBef>
              <a:buFont typeface="Wingdings" panose="05000000000000000000" pitchFamily="2" charset="2"/>
              <a:buChar char="§"/>
            </a:pPr>
            <a:r>
              <a:rPr lang="en-US" sz="2400" dirty="0" smtClean="0">
                <a:solidFill>
                  <a:srgbClr val="376092"/>
                </a:solidFill>
              </a:rPr>
              <a:t>Organizations </a:t>
            </a:r>
            <a:r>
              <a:rPr lang="en-US" sz="2400" dirty="0">
                <a:solidFill>
                  <a:srgbClr val="376092"/>
                </a:solidFill>
              </a:rPr>
              <a:t>like the </a:t>
            </a:r>
            <a:r>
              <a:rPr lang="en-US" sz="2400" dirty="0" smtClean="0">
                <a:solidFill>
                  <a:srgbClr val="376092"/>
                </a:solidFill>
              </a:rPr>
              <a:t>NLC will </a:t>
            </a:r>
            <a:r>
              <a:rPr lang="en-US" sz="2400" dirty="0">
                <a:solidFill>
                  <a:srgbClr val="376092"/>
                </a:solidFill>
              </a:rPr>
              <a:t>work with us to engage municipal leaders across the country</a:t>
            </a:r>
          </a:p>
        </p:txBody>
      </p:sp>
      <p:sp>
        <p:nvSpPr>
          <p:cNvPr id="4" name="Slide Number Placeholder 3"/>
          <p:cNvSpPr>
            <a:spLocks noGrp="1"/>
          </p:cNvSpPr>
          <p:nvPr>
            <p:ph type="sldNum" sz="quarter" idx="12"/>
          </p:nvPr>
        </p:nvSpPr>
        <p:spPr/>
        <p:txBody>
          <a:bodyPr/>
          <a:lstStyle/>
          <a:p>
            <a:fld id="{D38BCB92-4239-460A-8122-62657529D709}" type="slidenum">
              <a:rPr lang="en-US" smtClean="0"/>
              <a:t>15</a:t>
            </a:fld>
            <a:endParaRPr lang="en-US"/>
          </a:p>
        </p:txBody>
      </p:sp>
    </p:spTree>
    <p:extLst>
      <p:ext uri="{BB962C8B-B14F-4D97-AF65-F5344CB8AC3E}">
        <p14:creationId xmlns:p14="http://schemas.microsoft.com/office/powerpoint/2010/main" val="21246586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543800" cy="1450757"/>
          </a:xfrm>
        </p:spPr>
        <p:txBody>
          <a:bodyPr>
            <a:normAutofit/>
          </a:bodyPr>
          <a:lstStyle/>
          <a:p>
            <a:r>
              <a:rPr lang="en-US" sz="3200" dirty="0"/>
              <a:t>Definition of Financial Capability</a:t>
            </a:r>
          </a:p>
        </p:txBody>
      </p:sp>
      <p:sp>
        <p:nvSpPr>
          <p:cNvPr id="3" name="Content Placeholder 2"/>
          <p:cNvSpPr>
            <a:spLocks noGrp="1"/>
          </p:cNvSpPr>
          <p:nvPr>
            <p:ph idx="1"/>
          </p:nvPr>
        </p:nvSpPr>
        <p:spPr>
          <a:xfrm>
            <a:off x="457200" y="1371600"/>
            <a:ext cx="7924800" cy="4525963"/>
          </a:xfrm>
        </p:spPr>
        <p:txBody>
          <a:bodyPr>
            <a:normAutofit/>
          </a:bodyPr>
          <a:lstStyle/>
          <a:p>
            <a:pPr marL="0" indent="0">
              <a:lnSpc>
                <a:spcPct val="100000"/>
              </a:lnSpc>
              <a:buNone/>
            </a:pPr>
            <a:endParaRPr lang="en-US" sz="3200" dirty="0" smtClean="0"/>
          </a:p>
          <a:p>
            <a:pPr marL="0" indent="0">
              <a:lnSpc>
                <a:spcPct val="100000"/>
              </a:lnSpc>
              <a:buNone/>
            </a:pPr>
            <a:endParaRPr lang="en-US" dirty="0"/>
          </a:p>
          <a:p>
            <a:pPr marL="0" indent="0">
              <a:lnSpc>
                <a:spcPct val="100000"/>
              </a:lnSpc>
              <a:buNone/>
            </a:pPr>
            <a:r>
              <a:rPr lang="en-US" sz="3200" dirty="0" smtClean="0"/>
              <a:t>Financial </a:t>
            </a:r>
            <a:r>
              <a:rPr lang="en-US" sz="3200" dirty="0"/>
              <a:t>capability is the capacity, based on </a:t>
            </a:r>
            <a:r>
              <a:rPr lang="en-US" sz="3200" dirty="0">
                <a:solidFill>
                  <a:srgbClr val="00B050"/>
                </a:solidFill>
              </a:rPr>
              <a:t>knowledge</a:t>
            </a:r>
            <a:r>
              <a:rPr lang="en-US" sz="3200" dirty="0"/>
              <a:t>, </a:t>
            </a:r>
            <a:r>
              <a:rPr lang="en-US" sz="3200" dirty="0">
                <a:solidFill>
                  <a:srgbClr val="00B050"/>
                </a:solidFill>
              </a:rPr>
              <a:t>skills</a:t>
            </a:r>
            <a:r>
              <a:rPr lang="en-US" sz="3200" dirty="0"/>
              <a:t> and </a:t>
            </a:r>
            <a:r>
              <a:rPr lang="en-US" sz="3200" dirty="0">
                <a:solidFill>
                  <a:srgbClr val="00B050"/>
                </a:solidFill>
              </a:rPr>
              <a:t>access</a:t>
            </a:r>
            <a:r>
              <a:rPr lang="en-US" sz="3200" dirty="0"/>
              <a:t>, to manage financial resources </a:t>
            </a:r>
            <a:r>
              <a:rPr lang="en-US" sz="3200" dirty="0" smtClean="0"/>
              <a:t>effectively </a:t>
            </a:r>
            <a:endParaRPr lang="en-US" sz="3200" dirty="0"/>
          </a:p>
          <a:p>
            <a:pPr marL="0" indent="0">
              <a:buNone/>
            </a:pPr>
            <a:endParaRPr lang="en-US" sz="3200" dirty="0"/>
          </a:p>
          <a:p>
            <a:endParaRPr lang="en-US" sz="3200" dirty="0"/>
          </a:p>
        </p:txBody>
      </p:sp>
      <p:sp>
        <p:nvSpPr>
          <p:cNvPr id="4" name="Slide Number Placeholder 3"/>
          <p:cNvSpPr>
            <a:spLocks noGrp="1"/>
          </p:cNvSpPr>
          <p:nvPr>
            <p:ph type="sldNum" sz="quarter" idx="12"/>
          </p:nvPr>
        </p:nvSpPr>
        <p:spPr/>
        <p:txBody>
          <a:bodyPr/>
          <a:lstStyle/>
          <a:p>
            <a:fld id="{D38BCB92-4239-460A-8122-62657529D709}" type="slidenum">
              <a:rPr lang="en-US" smtClean="0"/>
              <a:t>16</a:t>
            </a:fld>
            <a:endParaRPr lang="en-US"/>
          </a:p>
        </p:txBody>
      </p:sp>
    </p:spTree>
    <p:extLst>
      <p:ext uri="{BB962C8B-B14F-4D97-AF65-F5344CB8AC3E}">
        <p14:creationId xmlns:p14="http://schemas.microsoft.com/office/powerpoint/2010/main" val="12151481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543800" cy="1066800"/>
          </a:xfrm>
        </p:spPr>
        <p:txBody>
          <a:bodyPr>
            <a:normAutofit fontScale="90000"/>
          </a:bodyPr>
          <a:lstStyle/>
          <a:p>
            <a:r>
              <a:rPr lang="en-US" sz="3600" dirty="0" smtClean="0"/>
              <a:t>What Works in Youth Financial Capability Programs</a:t>
            </a:r>
            <a:endParaRPr lang="en-US" sz="3600" dirty="0"/>
          </a:p>
        </p:txBody>
      </p:sp>
      <p:sp>
        <p:nvSpPr>
          <p:cNvPr id="3" name="Content Placeholder 2"/>
          <p:cNvSpPr>
            <a:spLocks noGrp="1"/>
          </p:cNvSpPr>
          <p:nvPr>
            <p:ph idx="1"/>
          </p:nvPr>
        </p:nvSpPr>
        <p:spPr>
          <a:xfrm>
            <a:off x="457200" y="1371600"/>
            <a:ext cx="7924800" cy="4525963"/>
          </a:xfrm>
        </p:spPr>
        <p:txBody>
          <a:bodyPr>
            <a:noAutofit/>
          </a:bodyPr>
          <a:lstStyle/>
          <a:p>
            <a:pPr>
              <a:buFont typeface="Wingdings" panose="05000000000000000000" pitchFamily="2" charset="2"/>
              <a:buChar char="§"/>
            </a:pPr>
            <a:r>
              <a:rPr lang="en-US" sz="2800" dirty="0" smtClean="0"/>
              <a:t>Tailor financial education to </a:t>
            </a:r>
            <a:r>
              <a:rPr lang="en-US" sz="2800" dirty="0"/>
              <a:t>the </a:t>
            </a:r>
            <a:r>
              <a:rPr lang="en-US" sz="2800" dirty="0" smtClean="0"/>
              <a:t>unique needs </a:t>
            </a:r>
            <a:r>
              <a:rPr lang="en-US" sz="2800" dirty="0"/>
              <a:t>of </a:t>
            </a:r>
            <a:r>
              <a:rPr lang="en-US" sz="2800" dirty="0" smtClean="0"/>
              <a:t>youth</a:t>
            </a:r>
          </a:p>
          <a:p>
            <a:pPr>
              <a:buFont typeface="Wingdings" panose="05000000000000000000" pitchFamily="2" charset="2"/>
              <a:buChar char="§"/>
            </a:pPr>
            <a:r>
              <a:rPr lang="en-US" sz="2800" dirty="0" smtClean="0"/>
              <a:t>Offer financial products to youth that weigh </a:t>
            </a:r>
            <a:r>
              <a:rPr lang="en-US" sz="2800" dirty="0"/>
              <a:t>the costs and risks of various </a:t>
            </a:r>
            <a:r>
              <a:rPr lang="en-US" sz="2800" dirty="0" smtClean="0"/>
              <a:t>options </a:t>
            </a:r>
          </a:p>
          <a:p>
            <a:pPr>
              <a:buFont typeface="Wingdings" panose="05000000000000000000" pitchFamily="2" charset="2"/>
              <a:buChar char="§"/>
            </a:pPr>
            <a:r>
              <a:rPr lang="en-US" sz="2800" dirty="0" smtClean="0"/>
              <a:t>Develop explicit </a:t>
            </a:r>
            <a:r>
              <a:rPr lang="en-US" sz="2800" dirty="0"/>
              <a:t>strategies for engaging youth in the short and long </a:t>
            </a:r>
            <a:r>
              <a:rPr lang="en-US" sz="2800" dirty="0" smtClean="0"/>
              <a:t>term</a:t>
            </a:r>
          </a:p>
          <a:p>
            <a:pPr>
              <a:buFont typeface="Wingdings" panose="05000000000000000000" pitchFamily="2" charset="2"/>
              <a:buChar char="§"/>
            </a:pPr>
            <a:r>
              <a:rPr lang="en-US" sz="2800" dirty="0" smtClean="0"/>
              <a:t>Deliver </a:t>
            </a:r>
            <a:r>
              <a:rPr lang="en-US" sz="2800" dirty="0"/>
              <a:t>t</a:t>
            </a:r>
            <a:r>
              <a:rPr lang="en-US" sz="2800" dirty="0" smtClean="0"/>
              <a:t>imely and relevant financial education training for youth</a:t>
            </a:r>
          </a:p>
          <a:p>
            <a:pPr>
              <a:buFont typeface="Wingdings" panose="05000000000000000000" pitchFamily="2" charset="2"/>
              <a:buChar char="§"/>
            </a:pPr>
            <a:r>
              <a:rPr lang="en-US" sz="2800" dirty="0" smtClean="0"/>
              <a:t>Develop partnerships for </a:t>
            </a:r>
            <a:r>
              <a:rPr lang="en-US" sz="2800" dirty="0"/>
              <a:t>successful program implementation </a:t>
            </a:r>
          </a:p>
        </p:txBody>
      </p:sp>
      <p:sp>
        <p:nvSpPr>
          <p:cNvPr id="4" name="Slide Number Placeholder 3"/>
          <p:cNvSpPr>
            <a:spLocks noGrp="1"/>
          </p:cNvSpPr>
          <p:nvPr>
            <p:ph type="sldNum" sz="quarter" idx="12"/>
          </p:nvPr>
        </p:nvSpPr>
        <p:spPr/>
        <p:txBody>
          <a:bodyPr/>
          <a:lstStyle/>
          <a:p>
            <a:fld id="{D38BCB92-4239-460A-8122-62657529D709}" type="slidenum">
              <a:rPr lang="en-US" smtClean="0"/>
              <a:t>17</a:t>
            </a:fld>
            <a:endParaRPr lang="en-US"/>
          </a:p>
        </p:txBody>
      </p:sp>
    </p:spTree>
    <p:extLst>
      <p:ext uri="{BB962C8B-B14F-4D97-AF65-F5344CB8AC3E}">
        <p14:creationId xmlns:p14="http://schemas.microsoft.com/office/powerpoint/2010/main" val="36542577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Question Three:  Which of these ideas excites you the most?</a:t>
            </a:r>
            <a:endParaRPr lang="en-US" dirty="0"/>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
            </a:pPr>
            <a:r>
              <a:rPr lang="en-US" dirty="0"/>
              <a:t>Tailor financial education to the unique needs of youth</a:t>
            </a:r>
          </a:p>
          <a:p>
            <a:pPr>
              <a:buFont typeface="Wingdings" panose="05000000000000000000" pitchFamily="2" charset="2"/>
              <a:buChar char="§"/>
            </a:pPr>
            <a:r>
              <a:rPr lang="en-US" dirty="0"/>
              <a:t>Offer financial products to youth that weigh the costs and risks of various options </a:t>
            </a:r>
          </a:p>
          <a:p>
            <a:pPr>
              <a:buFont typeface="Wingdings" panose="05000000000000000000" pitchFamily="2" charset="2"/>
              <a:buChar char="§"/>
            </a:pPr>
            <a:r>
              <a:rPr lang="en-US" dirty="0"/>
              <a:t>Develop explicit strategies for engaging youth in the short and long term</a:t>
            </a:r>
          </a:p>
          <a:p>
            <a:pPr>
              <a:buFont typeface="Wingdings" panose="05000000000000000000" pitchFamily="2" charset="2"/>
              <a:buChar char="§"/>
            </a:pPr>
            <a:r>
              <a:rPr lang="en-US" dirty="0"/>
              <a:t>Deliver timely and relevant financial education training for youth</a:t>
            </a:r>
          </a:p>
          <a:p>
            <a:pPr>
              <a:buFont typeface="Wingdings" panose="05000000000000000000" pitchFamily="2" charset="2"/>
              <a:buChar char="§"/>
            </a:pPr>
            <a:r>
              <a:rPr lang="en-US" dirty="0"/>
              <a:t>Develop partnerships for successful program implementation </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18</a:t>
            </a:fld>
            <a:endParaRPr lang="en-US" dirty="0"/>
          </a:p>
        </p:txBody>
      </p:sp>
    </p:spTree>
    <p:extLst>
      <p:ext uri="{BB962C8B-B14F-4D97-AF65-F5344CB8AC3E}">
        <p14:creationId xmlns:p14="http://schemas.microsoft.com/office/powerpoint/2010/main" val="10289222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382000" cy="1161195"/>
          </a:xfrm>
        </p:spPr>
        <p:txBody>
          <a:bodyPr>
            <a:noAutofit/>
          </a:bodyPr>
          <a:lstStyle/>
          <a:p>
            <a:r>
              <a:rPr lang="en-US" sz="3600" dirty="0" smtClean="0"/>
              <a:t>The Opportunity: </a:t>
            </a:r>
            <a:br>
              <a:rPr lang="en-US" sz="3600" dirty="0" smtClean="0"/>
            </a:br>
            <a:r>
              <a:rPr lang="en-US" sz="3600" dirty="0" smtClean="0"/>
              <a:t>Technical Assistance</a:t>
            </a:r>
            <a:r>
              <a:rPr lang="en-US" sz="4000" dirty="0">
                <a:solidFill>
                  <a:schemeClr val="tx2"/>
                </a:solidFill>
              </a:rPr>
              <a:t/>
            </a:r>
            <a:br>
              <a:rPr lang="en-US" sz="4000" dirty="0">
                <a:solidFill>
                  <a:schemeClr val="tx2"/>
                </a:solidFill>
              </a:rPr>
            </a:br>
            <a:endParaRPr lang="en-US" sz="4000" dirty="0"/>
          </a:p>
        </p:txBody>
      </p:sp>
      <p:sp>
        <p:nvSpPr>
          <p:cNvPr id="3" name="Content Placeholder 2"/>
          <p:cNvSpPr>
            <a:spLocks noGrp="1"/>
          </p:cNvSpPr>
          <p:nvPr>
            <p:ph idx="1"/>
          </p:nvPr>
        </p:nvSpPr>
        <p:spPr>
          <a:xfrm>
            <a:off x="685800" y="1488831"/>
            <a:ext cx="7635241" cy="4555066"/>
          </a:xfrm>
        </p:spPr>
        <p:txBody>
          <a:bodyPr>
            <a:normAutofit fontScale="32500" lnSpcReduction="20000"/>
          </a:bodyPr>
          <a:lstStyle/>
          <a:p>
            <a:pPr>
              <a:buFont typeface="Wingdings" panose="05000000000000000000" pitchFamily="2" charset="2"/>
              <a:buChar char="§"/>
            </a:pPr>
            <a:r>
              <a:rPr lang="en-US" sz="6000" dirty="0" smtClean="0">
                <a:solidFill>
                  <a:srgbClr val="376092"/>
                </a:solidFill>
              </a:rPr>
              <a:t>Offer </a:t>
            </a:r>
            <a:r>
              <a:rPr lang="en-US" sz="6000" b="1" dirty="0">
                <a:solidFill>
                  <a:srgbClr val="376092"/>
                </a:solidFill>
              </a:rPr>
              <a:t>support, tools, and technical assistance </a:t>
            </a:r>
            <a:r>
              <a:rPr lang="en-US" sz="6000" dirty="0">
                <a:solidFill>
                  <a:srgbClr val="376092"/>
                </a:solidFill>
              </a:rPr>
              <a:t>to local federally funded workforce systems and municipal officials to integrate age-appropriate financial </a:t>
            </a:r>
            <a:r>
              <a:rPr lang="en-US" sz="6000" dirty="0" smtClean="0">
                <a:solidFill>
                  <a:srgbClr val="376092"/>
                </a:solidFill>
              </a:rPr>
              <a:t>education</a:t>
            </a:r>
          </a:p>
          <a:p>
            <a:pPr>
              <a:buFont typeface="Wingdings" panose="05000000000000000000" pitchFamily="2" charset="2"/>
              <a:buChar char="§"/>
            </a:pPr>
            <a:r>
              <a:rPr lang="en-US" sz="6000" b="1" dirty="0" smtClean="0">
                <a:solidFill>
                  <a:srgbClr val="376092"/>
                </a:solidFill>
              </a:rPr>
              <a:t>Provide </a:t>
            </a:r>
            <a:r>
              <a:rPr lang="en-US" sz="6000" b="1" dirty="0">
                <a:solidFill>
                  <a:srgbClr val="376092"/>
                </a:solidFill>
              </a:rPr>
              <a:t>trainings on youth specific </a:t>
            </a:r>
            <a:r>
              <a:rPr lang="en-US" sz="6000" b="1" dirty="0" smtClean="0">
                <a:solidFill>
                  <a:srgbClr val="376092"/>
                </a:solidFill>
              </a:rPr>
              <a:t>financial capability strategies </a:t>
            </a:r>
            <a:r>
              <a:rPr lang="en-US" sz="6000" dirty="0">
                <a:solidFill>
                  <a:srgbClr val="376092"/>
                </a:solidFill>
              </a:rPr>
              <a:t>to staff in </a:t>
            </a:r>
            <a:r>
              <a:rPr lang="en-US" sz="6000" dirty="0" smtClean="0">
                <a:solidFill>
                  <a:srgbClr val="376092"/>
                </a:solidFill>
              </a:rPr>
              <a:t>municipal, youth </a:t>
            </a:r>
            <a:r>
              <a:rPr lang="en-US" sz="6000" dirty="0">
                <a:solidFill>
                  <a:srgbClr val="376092"/>
                </a:solidFill>
              </a:rPr>
              <a:t>and workforce </a:t>
            </a:r>
            <a:r>
              <a:rPr lang="en-US" sz="6000" dirty="0" smtClean="0">
                <a:solidFill>
                  <a:srgbClr val="376092"/>
                </a:solidFill>
              </a:rPr>
              <a:t>systems</a:t>
            </a:r>
          </a:p>
          <a:p>
            <a:pPr>
              <a:buFont typeface="Wingdings" panose="05000000000000000000" pitchFamily="2" charset="2"/>
              <a:buChar char="§"/>
            </a:pPr>
            <a:r>
              <a:rPr lang="en-US" sz="6000" dirty="0" smtClean="0">
                <a:solidFill>
                  <a:srgbClr val="376092"/>
                </a:solidFill>
              </a:rPr>
              <a:t>Convene </a:t>
            </a:r>
            <a:r>
              <a:rPr lang="en-US" sz="6000" dirty="0">
                <a:solidFill>
                  <a:srgbClr val="376092"/>
                </a:solidFill>
              </a:rPr>
              <a:t>program sites to </a:t>
            </a:r>
            <a:r>
              <a:rPr lang="en-US" sz="6000" b="1" dirty="0">
                <a:solidFill>
                  <a:srgbClr val="376092"/>
                </a:solidFill>
              </a:rPr>
              <a:t>share promising practices </a:t>
            </a:r>
            <a:r>
              <a:rPr lang="en-US" sz="6000" dirty="0">
                <a:solidFill>
                  <a:srgbClr val="376092"/>
                </a:solidFill>
              </a:rPr>
              <a:t>and lessons </a:t>
            </a:r>
            <a:r>
              <a:rPr lang="en-US" sz="6000" dirty="0" smtClean="0">
                <a:solidFill>
                  <a:srgbClr val="376092"/>
                </a:solidFill>
              </a:rPr>
              <a:t>learned</a:t>
            </a:r>
          </a:p>
          <a:p>
            <a:pPr>
              <a:buFont typeface="Wingdings" panose="05000000000000000000" pitchFamily="2" charset="2"/>
              <a:buChar char="§"/>
            </a:pPr>
            <a:r>
              <a:rPr lang="en-US" sz="6000" dirty="0" smtClean="0">
                <a:solidFill>
                  <a:srgbClr val="376092"/>
                </a:solidFill>
              </a:rPr>
              <a:t>Distribute </a:t>
            </a:r>
            <a:r>
              <a:rPr lang="en-US" sz="6000" dirty="0">
                <a:solidFill>
                  <a:srgbClr val="376092"/>
                </a:solidFill>
              </a:rPr>
              <a:t>CFPB financial </a:t>
            </a:r>
            <a:r>
              <a:rPr lang="en-US" sz="6000" b="1" dirty="0">
                <a:solidFill>
                  <a:srgbClr val="376092"/>
                </a:solidFill>
              </a:rPr>
              <a:t>decision-making tips and tools</a:t>
            </a:r>
            <a:r>
              <a:rPr lang="en-US" sz="6000" dirty="0">
                <a:solidFill>
                  <a:srgbClr val="376092"/>
                </a:solidFill>
              </a:rPr>
              <a:t> through local workforce agencies and </a:t>
            </a:r>
            <a:r>
              <a:rPr lang="en-US" sz="6000" b="1" dirty="0">
                <a:solidFill>
                  <a:srgbClr val="376092"/>
                </a:solidFill>
              </a:rPr>
              <a:t>raise awareness of the ability to submit complaints with the CFPB</a:t>
            </a:r>
          </a:p>
          <a:p>
            <a:pPr>
              <a:buFont typeface="Wingdings" panose="05000000000000000000" pitchFamily="2" charset="2"/>
              <a:buChar char="§"/>
            </a:pPr>
            <a:r>
              <a:rPr lang="en-US" sz="6000" dirty="0" smtClean="0">
                <a:solidFill>
                  <a:srgbClr val="376092"/>
                </a:solidFill>
              </a:rPr>
              <a:t>Share </a:t>
            </a:r>
            <a:r>
              <a:rPr lang="en-US" sz="6000" dirty="0">
                <a:solidFill>
                  <a:srgbClr val="376092"/>
                </a:solidFill>
              </a:rPr>
              <a:t>best practices from pilot sites on ways to </a:t>
            </a:r>
            <a:r>
              <a:rPr lang="en-US" sz="6000" b="1" dirty="0">
                <a:solidFill>
                  <a:srgbClr val="376092"/>
                </a:solidFill>
              </a:rPr>
              <a:t>promote financial capability in youth employment programs</a:t>
            </a:r>
            <a:r>
              <a:rPr lang="en-US" sz="6000" dirty="0">
                <a:solidFill>
                  <a:srgbClr val="376092"/>
                </a:solidFill>
              </a:rPr>
              <a:t> across the broader workforce system </a:t>
            </a:r>
          </a:p>
          <a:p>
            <a:endParaRPr lang="en-US" dirty="0"/>
          </a:p>
        </p:txBody>
      </p:sp>
      <p:sp>
        <p:nvSpPr>
          <p:cNvPr id="4" name="Slide Number Placeholder 3"/>
          <p:cNvSpPr>
            <a:spLocks noGrp="1"/>
          </p:cNvSpPr>
          <p:nvPr>
            <p:ph type="sldNum" sz="quarter" idx="12"/>
          </p:nvPr>
        </p:nvSpPr>
        <p:spPr/>
        <p:txBody>
          <a:bodyPr/>
          <a:lstStyle/>
          <a:p>
            <a:fld id="{D38BCB92-4239-460A-8122-62657529D709}" type="slidenum">
              <a:rPr lang="en-US" smtClean="0"/>
              <a:t>19</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080078"/>
            <a:ext cx="2479431"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08772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66800"/>
            <a:ext cx="9144000" cy="5791200"/>
          </a:xfrm>
          <a:prstGeom prst="rect">
            <a:avLst/>
          </a:prstGeom>
        </p:spPr>
      </p:pic>
      <p:sp>
        <p:nvSpPr>
          <p:cNvPr id="2" name="Title 1"/>
          <p:cNvSpPr>
            <a:spLocks noGrp="1"/>
          </p:cNvSpPr>
          <p:nvPr>
            <p:ph type="title"/>
          </p:nvPr>
        </p:nvSpPr>
        <p:spPr/>
        <p:txBody>
          <a:bodyPr/>
          <a:lstStyle/>
          <a:p>
            <a:r>
              <a:rPr lang="en-US" dirty="0" smtClean="0"/>
              <a:t>Where are you?</a:t>
            </a:r>
            <a:endParaRPr lang="en-US" dirty="0"/>
          </a:p>
        </p:txBody>
      </p:sp>
      <p:sp>
        <p:nvSpPr>
          <p:cNvPr id="4" name="Slide Number Placeholder 3"/>
          <p:cNvSpPr>
            <a:spLocks noGrp="1"/>
          </p:cNvSpPr>
          <p:nvPr>
            <p:ph type="sldNum" sz="quarter" idx="12"/>
          </p:nvPr>
        </p:nvSpPr>
        <p:spPr/>
        <p:txBody>
          <a:bodyPr/>
          <a:lstStyle/>
          <a:p>
            <a:fld id="{01723B91-CE10-4F20-890A-0852E2246859}"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sp>
        <p:nvSpPr>
          <p:cNvPr id="8" name="TextBox 7"/>
          <p:cNvSpPr txBox="1"/>
          <p:nvPr/>
        </p:nvSpPr>
        <p:spPr>
          <a:xfrm>
            <a:off x="1371600" y="685800"/>
            <a:ext cx="6324600" cy="338554"/>
          </a:xfrm>
          <a:prstGeom prst="rect">
            <a:avLst/>
          </a:prstGeom>
          <a:noFill/>
        </p:spPr>
        <p:txBody>
          <a:bodyPr wrap="square" rtlCol="0">
            <a:spAutoFit/>
          </a:bodyPr>
          <a:lstStyle/>
          <a:p>
            <a:pPr algn="ctr"/>
            <a:r>
              <a:rPr lang="en-US" sz="1600" b="1" i="1" dirty="0" smtClean="0">
                <a:solidFill>
                  <a:schemeClr val="bg1"/>
                </a:solidFill>
                <a:latin typeface="Arial" pitchFamily="34" charset="0"/>
                <a:cs typeface="Arial" pitchFamily="34" charset="0"/>
              </a:rPr>
              <a:t>Enter your location in the Chat window – lower left of screen</a:t>
            </a:r>
            <a:endParaRPr lang="en-US" sz="1600" b="1" i="1" dirty="0">
              <a:solidFill>
                <a:schemeClr val="bg1"/>
              </a:solidFill>
              <a:latin typeface="Arial" pitchFamily="34" charset="0"/>
              <a:cs typeface="Arial" pitchFamily="34" charset="0"/>
            </a:endParaRPr>
          </a:p>
        </p:txBody>
      </p:sp>
      <p:sp>
        <p:nvSpPr>
          <p:cNvPr id="9" name="Oval 8"/>
          <p:cNvSpPr/>
          <p:nvPr/>
        </p:nvSpPr>
        <p:spPr>
          <a:xfrm>
            <a:off x="8534400" y="6629400"/>
            <a:ext cx="38100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2531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543800" cy="1084995"/>
          </a:xfrm>
        </p:spPr>
        <p:txBody>
          <a:bodyPr>
            <a:normAutofit/>
          </a:bodyPr>
          <a:lstStyle/>
          <a:p>
            <a:r>
              <a:rPr lang="en-US" sz="4000" dirty="0" smtClean="0"/>
              <a:t>Submission Criteria</a:t>
            </a:r>
            <a:endParaRPr lang="en-US" sz="4000" dirty="0"/>
          </a:p>
        </p:txBody>
      </p:sp>
      <p:sp>
        <p:nvSpPr>
          <p:cNvPr id="3" name="Content Placeholder 2"/>
          <p:cNvSpPr>
            <a:spLocks noGrp="1"/>
          </p:cNvSpPr>
          <p:nvPr>
            <p:ph idx="1"/>
          </p:nvPr>
        </p:nvSpPr>
        <p:spPr>
          <a:xfrm>
            <a:off x="381000" y="1447800"/>
            <a:ext cx="8321041" cy="4267200"/>
          </a:xfrm>
        </p:spPr>
        <p:txBody>
          <a:bodyPr>
            <a:noAutofit/>
          </a:bodyPr>
          <a:lstStyle/>
          <a:p>
            <a:pPr lvl="0"/>
            <a:r>
              <a:rPr lang="en-US" sz="2400" b="1" dirty="0"/>
              <a:t>Target population being </a:t>
            </a:r>
            <a:r>
              <a:rPr lang="en-US" sz="2400" b="1" dirty="0" smtClean="0"/>
              <a:t>served</a:t>
            </a:r>
            <a:endParaRPr lang="en-US" sz="2400" dirty="0"/>
          </a:p>
          <a:p>
            <a:pPr lvl="1"/>
            <a:r>
              <a:rPr lang="en-US" sz="2400" dirty="0" smtClean="0"/>
              <a:t>Serve </a:t>
            </a:r>
            <a:r>
              <a:rPr lang="en-US" sz="2400" dirty="0"/>
              <a:t>low-income youth through year-round youth employment </a:t>
            </a:r>
            <a:r>
              <a:rPr lang="en-US" sz="2400" dirty="0" smtClean="0"/>
              <a:t>programs</a:t>
            </a:r>
            <a:endParaRPr lang="en-US" sz="2400" dirty="0"/>
          </a:p>
          <a:p>
            <a:pPr lvl="0"/>
            <a:r>
              <a:rPr lang="en-US" sz="2400" b="1" dirty="0"/>
              <a:t>Commitment to youth financial </a:t>
            </a:r>
            <a:r>
              <a:rPr lang="en-US" sz="2400" b="1" dirty="0" smtClean="0"/>
              <a:t>capability</a:t>
            </a:r>
            <a:endParaRPr lang="en-US" sz="2400" dirty="0"/>
          </a:p>
          <a:p>
            <a:pPr lvl="1"/>
            <a:r>
              <a:rPr lang="en-US" sz="2400" dirty="0" smtClean="0"/>
              <a:t>Understand </a:t>
            </a:r>
            <a:r>
              <a:rPr lang="en-US" sz="2400" dirty="0"/>
              <a:t>what youth financial capability is and provide an overview for how to integrate services into existing youth-employment </a:t>
            </a:r>
            <a:r>
              <a:rPr lang="en-US" sz="2400" dirty="0" smtClean="0"/>
              <a:t>programs</a:t>
            </a:r>
            <a:endParaRPr lang="en-US" sz="2400" dirty="0"/>
          </a:p>
          <a:p>
            <a:pPr lvl="0"/>
            <a:r>
              <a:rPr lang="en-US" sz="2400" b="1" dirty="0"/>
              <a:t>Staff </a:t>
            </a:r>
            <a:r>
              <a:rPr lang="en-US" sz="2400" b="1" dirty="0" smtClean="0"/>
              <a:t>capacity</a:t>
            </a:r>
            <a:endParaRPr lang="en-US" sz="2400" dirty="0"/>
          </a:p>
          <a:p>
            <a:pPr lvl="1"/>
            <a:r>
              <a:rPr lang="en-US" sz="2400" dirty="0" smtClean="0"/>
              <a:t>Provide </a:t>
            </a:r>
            <a:r>
              <a:rPr lang="en-US" sz="2400" dirty="0"/>
              <a:t>a dedicated staff person to coordinate youth financial capability services and CFPB technical </a:t>
            </a:r>
            <a:r>
              <a:rPr lang="en-US" sz="2400" dirty="0" smtClean="0"/>
              <a:t>assistance</a:t>
            </a:r>
            <a:endParaRPr lang="en-US" sz="2400" dirty="0"/>
          </a:p>
        </p:txBody>
      </p:sp>
      <p:sp>
        <p:nvSpPr>
          <p:cNvPr id="4" name="Slide Number Placeholder 3"/>
          <p:cNvSpPr>
            <a:spLocks noGrp="1"/>
          </p:cNvSpPr>
          <p:nvPr>
            <p:ph type="sldNum" sz="quarter" idx="12"/>
          </p:nvPr>
        </p:nvSpPr>
        <p:spPr/>
        <p:txBody>
          <a:bodyPr/>
          <a:lstStyle/>
          <a:p>
            <a:fld id="{D38BCB92-4239-460A-8122-62657529D709}" type="slidenum">
              <a:rPr lang="en-US" smtClean="0"/>
              <a:t>20</a:t>
            </a:fld>
            <a:endParaRPr lang="en-US"/>
          </a:p>
        </p:txBody>
      </p:sp>
    </p:spTree>
    <p:extLst>
      <p:ext uri="{BB962C8B-B14F-4D97-AF65-F5344CB8AC3E}">
        <p14:creationId xmlns:p14="http://schemas.microsoft.com/office/powerpoint/2010/main" val="2067206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Submission Criteria</a:t>
            </a:r>
            <a:endParaRPr lang="en-US" dirty="0"/>
          </a:p>
        </p:txBody>
      </p:sp>
      <p:sp>
        <p:nvSpPr>
          <p:cNvPr id="3" name="Content Placeholder 2"/>
          <p:cNvSpPr>
            <a:spLocks noGrp="1"/>
          </p:cNvSpPr>
          <p:nvPr>
            <p:ph idx="1"/>
          </p:nvPr>
        </p:nvSpPr>
        <p:spPr/>
        <p:txBody>
          <a:bodyPr>
            <a:normAutofit lnSpcReduction="10000"/>
          </a:bodyPr>
          <a:lstStyle/>
          <a:p>
            <a:pPr lvl="0"/>
            <a:r>
              <a:rPr lang="en-US" sz="2400" b="1" dirty="0"/>
              <a:t>Organizational stability and </a:t>
            </a:r>
            <a:r>
              <a:rPr lang="en-US" sz="2400" b="1" dirty="0" smtClean="0"/>
              <a:t>impact</a:t>
            </a:r>
            <a:endParaRPr lang="en-US" sz="2400" dirty="0"/>
          </a:p>
          <a:p>
            <a:pPr lvl="1"/>
            <a:r>
              <a:rPr lang="en-US" sz="2000" dirty="0" smtClean="0"/>
              <a:t>Demonstrate </a:t>
            </a:r>
            <a:r>
              <a:rPr lang="en-US" sz="2000" dirty="0"/>
              <a:t>experience in the community, particularly working with multi-sector partners (government agencies, non-profits, financial institutions) to better serve low-income youth</a:t>
            </a:r>
          </a:p>
          <a:p>
            <a:pPr lvl="0"/>
            <a:r>
              <a:rPr lang="en-US" sz="2400" b="1" dirty="0"/>
              <a:t>Client </a:t>
            </a:r>
            <a:r>
              <a:rPr lang="en-US" sz="2400" b="1" dirty="0" smtClean="0"/>
              <a:t>accessibility</a:t>
            </a:r>
            <a:endParaRPr lang="en-US" sz="2400" dirty="0"/>
          </a:p>
          <a:p>
            <a:pPr lvl="1"/>
            <a:r>
              <a:rPr lang="en-US" sz="2000" dirty="0" smtClean="0"/>
              <a:t>Be </a:t>
            </a:r>
            <a:r>
              <a:rPr lang="en-US" sz="2000" dirty="0"/>
              <a:t>accessible to the youth they serve and comply with applicable law governing access to youth employment programs</a:t>
            </a:r>
          </a:p>
          <a:p>
            <a:pPr lvl="0"/>
            <a:r>
              <a:rPr lang="en-US" sz="2400" b="1" dirty="0"/>
              <a:t>Demonstrated </a:t>
            </a:r>
            <a:r>
              <a:rPr lang="en-US" sz="2400" b="1" dirty="0" smtClean="0"/>
              <a:t>need</a:t>
            </a:r>
            <a:endParaRPr lang="en-US" sz="2400" dirty="0"/>
          </a:p>
          <a:p>
            <a:pPr lvl="1"/>
            <a:r>
              <a:rPr lang="en-US" sz="2000" dirty="0" smtClean="0"/>
              <a:t>Communities </a:t>
            </a:r>
            <a:r>
              <a:rPr lang="en-US" sz="2000" dirty="0"/>
              <a:t>with high concentration of low-income youth ages 14-24 in unbanked and </a:t>
            </a:r>
            <a:r>
              <a:rPr lang="en-US" sz="2000" dirty="0" err="1"/>
              <a:t>underbanked</a:t>
            </a:r>
            <a:r>
              <a:rPr lang="en-US" sz="2000" dirty="0"/>
              <a:t> households</a:t>
            </a:r>
          </a:p>
          <a:p>
            <a:endParaRPr lang="en-US" dirty="0"/>
          </a:p>
        </p:txBody>
      </p:sp>
      <p:sp>
        <p:nvSpPr>
          <p:cNvPr id="4" name="Footer Placeholder 3"/>
          <p:cNvSpPr>
            <a:spLocks noGrp="1"/>
          </p:cNvSpPr>
          <p:nvPr>
            <p:ph type="ftr" sz="quarter" idx="11"/>
          </p:nvPr>
        </p:nvSpPr>
        <p:spPr/>
        <p:txBody>
          <a:bodyPr/>
          <a:lstStyle/>
          <a:p>
            <a:r>
              <a:rPr lang="en-US" smtClean="0"/>
              <a:t>#</a:t>
            </a:r>
            <a:endParaRPr lang="en-US"/>
          </a:p>
        </p:txBody>
      </p:sp>
      <p:sp>
        <p:nvSpPr>
          <p:cNvPr id="5" name="Slide Number Placeholder 4"/>
          <p:cNvSpPr>
            <a:spLocks noGrp="1"/>
          </p:cNvSpPr>
          <p:nvPr>
            <p:ph type="sldNum" sz="quarter" idx="12"/>
          </p:nvPr>
        </p:nvSpPr>
        <p:spPr/>
        <p:txBody>
          <a:bodyPr/>
          <a:lstStyle/>
          <a:p>
            <a:fld id="{01723B91-CE10-4F20-890A-0852E2246859}" type="slidenum">
              <a:rPr lang="en-US" smtClean="0"/>
              <a:pPr/>
              <a:t>21</a:t>
            </a:fld>
            <a:endParaRPr lang="en-US" dirty="0"/>
          </a:p>
        </p:txBody>
      </p:sp>
    </p:spTree>
    <p:extLst>
      <p:ext uri="{BB962C8B-B14F-4D97-AF65-F5344CB8AC3E}">
        <p14:creationId xmlns:p14="http://schemas.microsoft.com/office/powerpoint/2010/main" val="16927896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Question Four: Will you apply?</a:t>
            </a:r>
            <a:endParaRPr lang="en-US" dirty="0"/>
          </a:p>
        </p:txBody>
      </p:sp>
      <p:graphicFrame>
        <p:nvGraphicFramePr>
          <p:cNvPr id="10" name="Diagram 9"/>
          <p:cNvGraphicFramePr/>
          <p:nvPr>
            <p:extLst>
              <p:ext uri="{D42A27DB-BD31-4B8C-83A1-F6EECF244321}">
                <p14:modId xmlns:p14="http://schemas.microsoft.com/office/powerpoint/2010/main" val="1326520646"/>
              </p:ext>
            </p:extLst>
          </p:nvPr>
        </p:nvGraphicFramePr>
        <p:xfrm>
          <a:off x="457200" y="1676400"/>
          <a:ext cx="8382000"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01723B91-CE10-4F20-890A-0852E2246859}" type="slidenum">
              <a:rPr lang="en-US" smtClean="0"/>
              <a:pPr/>
              <a:t>22</a:t>
            </a:fld>
            <a:endParaRPr lang="en-US"/>
          </a:p>
        </p:txBody>
      </p:sp>
      <p:sp>
        <p:nvSpPr>
          <p:cNvPr id="4" name="Footer Placeholder 3"/>
          <p:cNvSpPr>
            <a:spLocks noGrp="1"/>
          </p:cNvSpPr>
          <p:nvPr>
            <p:ph type="ftr" sz="quarter" idx="11"/>
          </p:nvPr>
        </p:nvSpPr>
        <p:spPr/>
        <p:txBody>
          <a:bodyPr/>
          <a:lstStyle/>
          <a:p>
            <a:r>
              <a:rPr lang="en-US" smtClean="0"/>
              <a:t>#</a:t>
            </a:r>
            <a:endParaRPr lang="en-US"/>
          </a:p>
        </p:txBody>
      </p:sp>
    </p:spTree>
    <p:extLst>
      <p:ext uri="{BB962C8B-B14F-4D97-AF65-F5344CB8AC3E}">
        <p14:creationId xmlns:p14="http://schemas.microsoft.com/office/powerpoint/2010/main" val="1402019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enter your questions </a:t>
            </a:r>
            <a:r>
              <a:rPr lang="en-US" dirty="0" smtClean="0"/>
              <a:t>in </a:t>
            </a:r>
            <a:r>
              <a:rPr lang="en-US" dirty="0"/>
              <a:t>the Chat Room! </a:t>
            </a:r>
          </a:p>
        </p:txBody>
      </p:sp>
      <p:sp>
        <p:nvSpPr>
          <p:cNvPr id="3" name="Slide Number Placeholder 2"/>
          <p:cNvSpPr>
            <a:spLocks noGrp="1"/>
          </p:cNvSpPr>
          <p:nvPr>
            <p:ph type="sldNum" sz="quarter" idx="12"/>
          </p:nvPr>
        </p:nvSpPr>
        <p:spPr/>
        <p:txBody>
          <a:bodyPr/>
          <a:lstStyle/>
          <a:p>
            <a:fld id="{01723B91-CE10-4F20-890A-0852E2246859}" type="slidenum">
              <a:rPr lang="en-US" smtClean="0"/>
              <a:pPr/>
              <a:t>23</a:t>
            </a:fld>
            <a:endParaRPr lang="en-US"/>
          </a:p>
        </p:txBody>
      </p:sp>
      <p:sp>
        <p:nvSpPr>
          <p:cNvPr id="4" name="Footer Placeholder 3"/>
          <p:cNvSpPr>
            <a:spLocks noGrp="1"/>
          </p:cNvSpPr>
          <p:nvPr>
            <p:ph type="ftr" sz="quarter" idx="11"/>
          </p:nvPr>
        </p:nvSpPr>
        <p:spPr/>
        <p:txBody>
          <a:bodyPr/>
          <a:lstStyle/>
          <a:p>
            <a:r>
              <a:rPr lang="en-US" smtClean="0"/>
              <a:t>#</a:t>
            </a:r>
            <a:endParaRPr lang="en-US"/>
          </a:p>
        </p:txBody>
      </p:sp>
      <p:pic>
        <p:nvPicPr>
          <p:cNvPr id="6" name="Picture 2" descr="Youth sav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9443" y="1752600"/>
            <a:ext cx="5785757" cy="3240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8690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543800" cy="1161196"/>
          </a:xfrm>
        </p:spPr>
        <p:txBody>
          <a:bodyPr>
            <a:normAutofit fontScale="90000"/>
          </a:bodyPr>
          <a:lstStyle/>
          <a:p>
            <a:pPr lvl="1" algn="ctr" rtl="0">
              <a:lnSpc>
                <a:spcPct val="85000"/>
              </a:lnSpc>
              <a:spcBef>
                <a:spcPct val="0"/>
              </a:spcBef>
            </a:pPr>
            <a:r>
              <a:rPr lang="en-US" sz="3200" dirty="0" smtClean="0">
                <a:solidFill>
                  <a:schemeClr val="bg1"/>
                </a:solidFill>
              </a:rPr>
              <a:t>How can a municipality express an interest in participating</a:t>
            </a:r>
            <a:r>
              <a:rPr lang="en-US" sz="2400" dirty="0" smtClean="0">
                <a:solidFill>
                  <a:schemeClr val="bg1"/>
                </a:solidFill>
              </a:rPr>
              <a:t>?</a:t>
            </a:r>
            <a:r>
              <a:rPr lang="en-US" sz="2400" dirty="0" smtClean="0">
                <a:solidFill>
                  <a:srgbClr val="00B050"/>
                </a:solidFill>
              </a:rPr>
              <a:t/>
            </a:r>
            <a:br>
              <a:rPr lang="en-US" sz="2400" dirty="0" smtClean="0">
                <a:solidFill>
                  <a:srgbClr val="00B050"/>
                </a:solidFill>
              </a:rPr>
            </a:br>
            <a:endParaRPr lang="en-US" sz="3200" b="1" dirty="0"/>
          </a:p>
        </p:txBody>
      </p:sp>
      <p:sp>
        <p:nvSpPr>
          <p:cNvPr id="3" name="Content Placeholder 2"/>
          <p:cNvSpPr>
            <a:spLocks noGrp="1"/>
          </p:cNvSpPr>
          <p:nvPr>
            <p:ph idx="1"/>
          </p:nvPr>
        </p:nvSpPr>
        <p:spPr>
          <a:xfrm>
            <a:off x="685800" y="1295400"/>
            <a:ext cx="7543801" cy="4328160"/>
          </a:xfrm>
        </p:spPr>
        <p:txBody>
          <a:bodyPr>
            <a:normAutofit/>
          </a:bodyPr>
          <a:lstStyle/>
          <a:p>
            <a:pPr marL="201168" lvl="1" indent="0">
              <a:buNone/>
            </a:pPr>
            <a:endParaRPr lang="en-US" sz="2400" dirty="0" smtClean="0"/>
          </a:p>
          <a:p>
            <a:pPr>
              <a:buFont typeface="Wingdings" panose="05000000000000000000" pitchFamily="2" charset="2"/>
              <a:buChar char="§"/>
            </a:pPr>
            <a:r>
              <a:rPr lang="en-US" dirty="0" smtClean="0"/>
              <a:t>Email Questions and Letters of Interest to: </a:t>
            </a:r>
            <a:r>
              <a:rPr lang="en-US" dirty="0" smtClean="0">
                <a:solidFill>
                  <a:srgbClr val="0070C0"/>
                </a:solidFill>
                <a:hlinkClick r:id="rId2"/>
              </a:rPr>
              <a:t>Empowerment@consumerfinance.gov</a:t>
            </a:r>
            <a:endParaRPr lang="en-US" dirty="0" smtClean="0">
              <a:solidFill>
                <a:srgbClr val="0070C0"/>
              </a:solidFill>
            </a:endParaRPr>
          </a:p>
          <a:p>
            <a:pPr>
              <a:buFont typeface="Wingdings" panose="05000000000000000000" pitchFamily="2" charset="2"/>
              <a:buChar char="§"/>
            </a:pPr>
            <a:endParaRPr lang="en-US" dirty="0" smtClean="0">
              <a:solidFill>
                <a:srgbClr val="0070C0"/>
              </a:solidFill>
            </a:endParaRPr>
          </a:p>
          <a:p>
            <a:pPr>
              <a:buFont typeface="Wingdings" panose="05000000000000000000" pitchFamily="2" charset="2"/>
              <a:buChar char="§"/>
            </a:pPr>
            <a:r>
              <a:rPr lang="en-US" dirty="0" smtClean="0"/>
              <a:t>Must be received by </a:t>
            </a:r>
            <a:r>
              <a:rPr lang="en-US" b="1" dirty="0" smtClean="0"/>
              <a:t>April 20, 2015</a:t>
            </a:r>
          </a:p>
        </p:txBody>
      </p:sp>
      <p:sp>
        <p:nvSpPr>
          <p:cNvPr id="4" name="Slide Number Placeholder 3"/>
          <p:cNvSpPr>
            <a:spLocks noGrp="1"/>
          </p:cNvSpPr>
          <p:nvPr>
            <p:ph type="sldNum" sz="quarter" idx="12"/>
          </p:nvPr>
        </p:nvSpPr>
        <p:spPr/>
        <p:txBody>
          <a:bodyPr/>
          <a:lstStyle/>
          <a:p>
            <a:fld id="{D38BCB92-4239-460A-8122-62657529D709}" type="slidenum">
              <a:rPr lang="en-US" smtClean="0"/>
              <a:t>24</a:t>
            </a:fld>
            <a:endParaRPr lang="en-US"/>
          </a:p>
        </p:txBody>
      </p:sp>
    </p:spTree>
    <p:extLst>
      <p:ext uri="{BB962C8B-B14F-4D97-AF65-F5344CB8AC3E}">
        <p14:creationId xmlns:p14="http://schemas.microsoft.com/office/powerpoint/2010/main" val="6551664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lnSpc>
                <a:spcPct val="85000"/>
              </a:lnSpc>
              <a:spcBef>
                <a:spcPct val="0"/>
              </a:spcBef>
            </a:pPr>
            <a:r>
              <a:rPr lang="en-US" sz="3500" dirty="0" smtClean="0">
                <a:solidFill>
                  <a:schemeClr val="bg1"/>
                </a:solidFill>
              </a:rPr>
              <a:t>What do we mean by TA?</a:t>
            </a:r>
            <a:endParaRPr lang="en-US" sz="3500" dirty="0">
              <a:solidFill>
                <a:schemeClr val="bg1"/>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dirty="0" smtClean="0"/>
              <a:t>Assistance with developing local youth financial </a:t>
            </a:r>
            <a:r>
              <a:rPr lang="en-US" dirty="0"/>
              <a:t>capability</a:t>
            </a:r>
            <a:r>
              <a:rPr lang="en-US" dirty="0" smtClean="0"/>
              <a:t> plans </a:t>
            </a:r>
          </a:p>
          <a:p>
            <a:pPr>
              <a:buFont typeface="Wingdings" panose="05000000000000000000" pitchFamily="2" charset="2"/>
              <a:buChar char="§"/>
            </a:pPr>
            <a:r>
              <a:rPr lang="en-US" dirty="0" smtClean="0"/>
              <a:t>Trainings </a:t>
            </a:r>
            <a:r>
              <a:rPr lang="en-US" dirty="0"/>
              <a:t>on youth specific financial capability </a:t>
            </a:r>
            <a:r>
              <a:rPr lang="en-US" dirty="0" smtClean="0"/>
              <a:t>strategies</a:t>
            </a:r>
          </a:p>
          <a:p>
            <a:pPr>
              <a:buFont typeface="Wingdings" panose="05000000000000000000" pitchFamily="2" charset="2"/>
              <a:buChar char="§"/>
            </a:pPr>
            <a:r>
              <a:rPr lang="en-US" dirty="0" smtClean="0"/>
              <a:t>Convene </a:t>
            </a:r>
            <a:r>
              <a:rPr lang="en-US" dirty="0"/>
              <a:t>program sites to share promising </a:t>
            </a:r>
            <a:r>
              <a:rPr lang="en-US" dirty="0" smtClean="0"/>
              <a:t>practices</a:t>
            </a:r>
          </a:p>
          <a:p>
            <a:pPr>
              <a:buFont typeface="Wingdings" panose="05000000000000000000" pitchFamily="2" charset="2"/>
              <a:buChar char="§"/>
            </a:pPr>
            <a:r>
              <a:rPr lang="en-US" dirty="0" smtClean="0"/>
              <a:t>Share </a:t>
            </a:r>
            <a:r>
              <a:rPr lang="en-US" dirty="0"/>
              <a:t>CFPB financial decision-making tips and </a:t>
            </a:r>
            <a:r>
              <a:rPr lang="en-US" dirty="0" smtClean="0"/>
              <a:t>tools</a:t>
            </a:r>
            <a:endParaRPr lang="en-US" dirty="0"/>
          </a:p>
        </p:txBody>
      </p:sp>
      <p:sp>
        <p:nvSpPr>
          <p:cNvPr id="4" name="Slide Number Placeholder 3"/>
          <p:cNvSpPr>
            <a:spLocks noGrp="1"/>
          </p:cNvSpPr>
          <p:nvPr>
            <p:ph type="sldNum" sz="quarter" idx="12"/>
          </p:nvPr>
        </p:nvSpPr>
        <p:spPr/>
        <p:txBody>
          <a:bodyPr/>
          <a:lstStyle/>
          <a:p>
            <a:fld id="{D38BCB92-4239-460A-8122-62657529D709}" type="slidenum">
              <a:rPr lang="en-US" smtClean="0"/>
              <a:t>25</a:t>
            </a:fld>
            <a:endParaRPr lang="en-US"/>
          </a:p>
        </p:txBody>
      </p:sp>
    </p:spTree>
    <p:extLst>
      <p:ext uri="{BB962C8B-B14F-4D97-AF65-F5344CB8AC3E}">
        <p14:creationId xmlns:p14="http://schemas.microsoft.com/office/powerpoint/2010/main" val="37425423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lnSpc>
                <a:spcPct val="85000"/>
              </a:lnSpc>
              <a:spcBef>
                <a:spcPct val="0"/>
              </a:spcBef>
            </a:pPr>
            <a:r>
              <a:rPr lang="en-US" sz="3600" dirty="0" smtClean="0">
                <a:solidFill>
                  <a:schemeClr val="bg1"/>
                </a:solidFill>
              </a:rPr>
              <a:t>When will we notify communities?</a:t>
            </a:r>
            <a:endParaRPr lang="en-US" sz="3600" dirty="0">
              <a:solidFill>
                <a:schemeClr val="bg1"/>
              </a:solidFill>
            </a:endParaRPr>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3200" dirty="0" smtClean="0">
                <a:solidFill>
                  <a:srgbClr val="376092"/>
                </a:solidFill>
              </a:rPr>
              <a:t>We will review letters and follow up with selected communities by </a:t>
            </a:r>
            <a:r>
              <a:rPr lang="en-US" sz="3200" b="1" dirty="0" smtClean="0">
                <a:solidFill>
                  <a:srgbClr val="376092"/>
                </a:solidFill>
              </a:rPr>
              <a:t>May 29, 2015</a:t>
            </a:r>
            <a:endParaRPr lang="en-US" sz="3200" b="1" dirty="0">
              <a:solidFill>
                <a:srgbClr val="376092"/>
              </a:solidFill>
            </a:endParaRPr>
          </a:p>
          <a:p>
            <a:endParaRPr lang="en-US" dirty="0"/>
          </a:p>
        </p:txBody>
      </p:sp>
      <p:sp>
        <p:nvSpPr>
          <p:cNvPr id="4" name="Slide Number Placeholder 3"/>
          <p:cNvSpPr>
            <a:spLocks noGrp="1"/>
          </p:cNvSpPr>
          <p:nvPr>
            <p:ph type="sldNum" sz="quarter" idx="12"/>
          </p:nvPr>
        </p:nvSpPr>
        <p:spPr/>
        <p:txBody>
          <a:bodyPr/>
          <a:lstStyle/>
          <a:p>
            <a:fld id="{D38BCB92-4239-460A-8122-62657529D709}" type="slidenum">
              <a:rPr lang="en-US" smtClean="0"/>
              <a:t>26</a:t>
            </a:fld>
            <a:endParaRPr lang="en-US"/>
          </a:p>
        </p:txBody>
      </p:sp>
    </p:spTree>
    <p:extLst>
      <p:ext uri="{BB962C8B-B14F-4D97-AF65-F5344CB8AC3E}">
        <p14:creationId xmlns:p14="http://schemas.microsoft.com/office/powerpoint/2010/main" val="13111160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lnSpc>
                <a:spcPct val="85000"/>
              </a:lnSpc>
              <a:spcBef>
                <a:spcPct val="0"/>
              </a:spcBef>
            </a:pPr>
            <a:r>
              <a:rPr lang="en-US" sz="3600" b="1" dirty="0" smtClean="0"/>
              <a:t> </a:t>
            </a:r>
            <a:r>
              <a:rPr lang="en-US" sz="3500" dirty="0" smtClean="0">
                <a:solidFill>
                  <a:schemeClr val="bg1"/>
                </a:solidFill>
              </a:rPr>
              <a:t>Is there an evaluation component?</a:t>
            </a:r>
            <a:endParaRPr lang="en-US" sz="3500" dirty="0">
              <a:solidFill>
                <a:schemeClr val="bg1"/>
              </a:solidFill>
            </a:endParaRPr>
          </a:p>
        </p:txBody>
      </p:sp>
      <p:sp>
        <p:nvSpPr>
          <p:cNvPr id="3" name="Content Placeholder 2"/>
          <p:cNvSpPr>
            <a:spLocks noGrp="1"/>
          </p:cNvSpPr>
          <p:nvPr>
            <p:ph idx="1"/>
          </p:nvPr>
        </p:nvSpPr>
        <p:spPr/>
        <p:txBody>
          <a:bodyPr>
            <a:normAutofit/>
          </a:bodyPr>
          <a:lstStyle/>
          <a:p>
            <a:pPr marL="525780" lvl="2" indent="-342900">
              <a:spcBef>
                <a:spcPts val="1200"/>
              </a:spcBef>
              <a:spcAft>
                <a:spcPts val="200"/>
              </a:spcAft>
              <a:buSzPct val="100000"/>
              <a:buFont typeface="Wingdings" panose="05000000000000000000" pitchFamily="2" charset="2"/>
              <a:buChar char="§"/>
            </a:pPr>
            <a:r>
              <a:rPr lang="en-US" sz="3200" dirty="0" smtClean="0"/>
              <a:t>We will work with municipal partners to develop outcomes and report on indicators of success</a:t>
            </a:r>
          </a:p>
          <a:p>
            <a:pPr marL="525780" lvl="2" indent="-342900">
              <a:spcBef>
                <a:spcPts val="1200"/>
              </a:spcBef>
              <a:spcAft>
                <a:spcPts val="200"/>
              </a:spcAft>
              <a:buSzPct val="100000"/>
              <a:buFont typeface="Wingdings" panose="05000000000000000000" pitchFamily="2" charset="2"/>
              <a:buChar char="§"/>
            </a:pPr>
            <a:r>
              <a:rPr lang="en-US" sz="3200" dirty="0" smtClean="0"/>
              <a:t>We identify best practices on youth financial capability and share them with the broader workforce field</a:t>
            </a:r>
            <a:endParaRPr lang="en-US" sz="3200" dirty="0"/>
          </a:p>
          <a:p>
            <a:endParaRPr lang="en-US" dirty="0"/>
          </a:p>
        </p:txBody>
      </p:sp>
      <p:sp>
        <p:nvSpPr>
          <p:cNvPr id="4" name="Slide Number Placeholder 3"/>
          <p:cNvSpPr>
            <a:spLocks noGrp="1"/>
          </p:cNvSpPr>
          <p:nvPr>
            <p:ph type="sldNum" sz="quarter" idx="12"/>
          </p:nvPr>
        </p:nvSpPr>
        <p:spPr/>
        <p:txBody>
          <a:bodyPr/>
          <a:lstStyle/>
          <a:p>
            <a:fld id="{D38BCB92-4239-460A-8122-62657529D709}" type="slidenum">
              <a:rPr lang="en-US" smtClean="0"/>
              <a:t>27</a:t>
            </a:fld>
            <a:endParaRPr lang="en-US"/>
          </a:p>
        </p:txBody>
      </p:sp>
    </p:spTree>
    <p:extLst>
      <p:ext uri="{BB962C8B-B14F-4D97-AF65-F5344CB8AC3E}">
        <p14:creationId xmlns:p14="http://schemas.microsoft.com/office/powerpoint/2010/main" val="25915383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l" rtl="0">
              <a:lnSpc>
                <a:spcPct val="85000"/>
              </a:lnSpc>
              <a:spcBef>
                <a:spcPct val="0"/>
              </a:spcBef>
            </a:pPr>
            <a:r>
              <a:rPr lang="en-US" sz="3500" dirty="0" smtClean="0">
                <a:solidFill>
                  <a:schemeClr val="bg1"/>
                </a:solidFill>
              </a:rPr>
              <a:t>How will cities learn from one another?</a:t>
            </a:r>
            <a:endParaRPr lang="en-US" sz="3500" dirty="0">
              <a:solidFill>
                <a:schemeClr val="bg1"/>
              </a:solidFill>
            </a:endParaRPr>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3200" dirty="0" smtClean="0"/>
              <a:t> We will convene monthly calls to bring together municipal partners</a:t>
            </a:r>
            <a:endParaRPr lang="en-US" dirty="0"/>
          </a:p>
        </p:txBody>
      </p:sp>
      <p:sp>
        <p:nvSpPr>
          <p:cNvPr id="4" name="Slide Number Placeholder 3"/>
          <p:cNvSpPr>
            <a:spLocks noGrp="1"/>
          </p:cNvSpPr>
          <p:nvPr>
            <p:ph type="sldNum" sz="quarter" idx="12"/>
          </p:nvPr>
        </p:nvSpPr>
        <p:spPr/>
        <p:txBody>
          <a:bodyPr/>
          <a:lstStyle/>
          <a:p>
            <a:fld id="{D38BCB92-4239-460A-8122-62657529D709}" type="slidenum">
              <a:rPr lang="en-US" smtClean="0"/>
              <a:t>28</a:t>
            </a:fld>
            <a:endParaRPr lang="en-US"/>
          </a:p>
        </p:txBody>
      </p:sp>
    </p:spTree>
    <p:extLst>
      <p:ext uri="{BB962C8B-B14F-4D97-AF65-F5344CB8AC3E}">
        <p14:creationId xmlns:p14="http://schemas.microsoft.com/office/powerpoint/2010/main" val="32155443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1"/>
            <a:ext cx="7543800" cy="1143000"/>
          </a:xfrm>
        </p:spPr>
        <p:txBody>
          <a:bodyPr>
            <a:normAutofit/>
          </a:bodyPr>
          <a:lstStyle/>
          <a:p>
            <a:r>
              <a:rPr lang="en-US" sz="3500" dirty="0"/>
              <a:t>Where can I </a:t>
            </a:r>
            <a:r>
              <a:rPr lang="en-US" sz="3500" dirty="0" smtClean="0"/>
              <a:t>find resources</a:t>
            </a:r>
            <a:r>
              <a:rPr lang="en-US" sz="3500" dirty="0"/>
              <a:t>?</a:t>
            </a:r>
          </a:p>
        </p:txBody>
      </p:sp>
      <p:sp>
        <p:nvSpPr>
          <p:cNvPr id="3" name="Content Placeholder 2"/>
          <p:cNvSpPr>
            <a:spLocks noGrp="1"/>
          </p:cNvSpPr>
          <p:nvPr>
            <p:ph idx="1"/>
          </p:nvPr>
        </p:nvSpPr>
        <p:spPr>
          <a:xfrm>
            <a:off x="381000" y="1447800"/>
            <a:ext cx="8549641" cy="4953000"/>
          </a:xfrm>
        </p:spPr>
        <p:txBody>
          <a:bodyPr>
            <a:normAutofit fontScale="92500" lnSpcReduction="10000"/>
          </a:bodyPr>
          <a:lstStyle/>
          <a:p>
            <a:r>
              <a:rPr lang="en-US" sz="1800" b="1" dirty="0" smtClean="0"/>
              <a:t> Departments </a:t>
            </a:r>
            <a:r>
              <a:rPr lang="en-US" sz="1800" b="1" dirty="0"/>
              <a:t>of </a:t>
            </a:r>
            <a:r>
              <a:rPr lang="en-US" sz="1800" b="1" dirty="0" smtClean="0"/>
              <a:t>Labor and Education</a:t>
            </a:r>
            <a:endParaRPr lang="en-US" sz="1800" dirty="0"/>
          </a:p>
          <a:p>
            <a:pPr lvl="1">
              <a:buFont typeface="Wingdings" panose="05000000000000000000" pitchFamily="2" charset="2"/>
              <a:buChar char="§"/>
            </a:pPr>
            <a:r>
              <a:rPr lang="en-US" sz="1800" dirty="0"/>
              <a:t>WIOA Resource Page (</a:t>
            </a:r>
            <a:r>
              <a:rPr lang="en-US" sz="1800" u="sng" dirty="0">
                <a:hlinkClick r:id="rId3"/>
              </a:rPr>
              <a:t>www.doleta.gov/WIOA</a:t>
            </a:r>
            <a:r>
              <a:rPr lang="en-US" sz="1800" dirty="0"/>
              <a:t>)</a:t>
            </a:r>
          </a:p>
          <a:p>
            <a:pPr lvl="1">
              <a:buFont typeface="Wingdings" panose="05000000000000000000" pitchFamily="2" charset="2"/>
              <a:buChar char="§"/>
            </a:pPr>
            <a:r>
              <a:rPr lang="en-US" sz="1800" dirty="0"/>
              <a:t>WIOA Dedicated Email (</a:t>
            </a:r>
            <a:r>
              <a:rPr lang="en-US" sz="1800" u="sng" dirty="0" smtClean="0">
                <a:hlinkClick r:id="rId4"/>
              </a:rPr>
              <a:t>DOL.WIOA@dol.gov</a:t>
            </a:r>
            <a:r>
              <a:rPr lang="en-US" sz="1800" dirty="0" smtClean="0"/>
              <a:t>)</a:t>
            </a:r>
          </a:p>
          <a:p>
            <a:pPr lvl="1">
              <a:buFont typeface="Wingdings" panose="05000000000000000000" pitchFamily="2" charset="2"/>
              <a:buChar char="§"/>
            </a:pPr>
            <a:r>
              <a:rPr lang="en-US" sz="1800" dirty="0"/>
              <a:t>Office of Career, Technical, and Adult Education’s WIOA Resource Page (</a:t>
            </a:r>
            <a:r>
              <a:rPr lang="en-US" sz="1800" u="sng" dirty="0">
                <a:hlinkClick r:id="rId5"/>
              </a:rPr>
              <a:t>http://www.ed.gov/AEFLA</a:t>
            </a:r>
            <a:r>
              <a:rPr lang="en-US" sz="1800" dirty="0" smtClean="0"/>
              <a:t>)</a:t>
            </a:r>
            <a:endParaRPr lang="en-US" sz="1800" dirty="0"/>
          </a:p>
          <a:p>
            <a:r>
              <a:rPr lang="en-US" sz="1800" b="1" dirty="0" smtClean="0"/>
              <a:t> Consumer </a:t>
            </a:r>
            <a:r>
              <a:rPr lang="en-US" sz="1800" b="1" dirty="0"/>
              <a:t>Financial Protection Bureau</a:t>
            </a:r>
            <a:endParaRPr lang="en-US" sz="1800" dirty="0"/>
          </a:p>
          <a:p>
            <a:pPr lvl="1">
              <a:buFont typeface="Wingdings" panose="05000000000000000000" pitchFamily="2" charset="2"/>
              <a:buChar char="§"/>
            </a:pPr>
            <a:r>
              <a:rPr lang="en-US" sz="1800" dirty="0"/>
              <a:t>Financial education and consumer protection resources </a:t>
            </a:r>
            <a:r>
              <a:rPr lang="en-US" sz="1800" dirty="0" smtClean="0"/>
              <a:t>(</a:t>
            </a:r>
            <a:r>
              <a:rPr lang="en-US" sz="1800" u="sng" dirty="0" smtClean="0">
                <a:hlinkClick r:id="rId6"/>
              </a:rPr>
              <a:t>Consumerfinance.gov</a:t>
            </a:r>
            <a:r>
              <a:rPr lang="en-US" sz="1800" dirty="0"/>
              <a:t>) </a:t>
            </a:r>
          </a:p>
          <a:p>
            <a:r>
              <a:rPr lang="en-US" sz="1800" b="1" dirty="0" smtClean="0"/>
              <a:t> FDIC  </a:t>
            </a:r>
            <a:r>
              <a:rPr lang="en-US" sz="1800" b="1" i="1" dirty="0" smtClean="0"/>
              <a:t> </a:t>
            </a:r>
            <a:endParaRPr lang="en-US" sz="1800" dirty="0"/>
          </a:p>
          <a:p>
            <a:pPr lvl="1">
              <a:buFont typeface="Wingdings" panose="05000000000000000000" pitchFamily="2" charset="2"/>
              <a:buChar char="§"/>
            </a:pPr>
            <a:r>
              <a:rPr lang="en-US" sz="1800" i="1" dirty="0"/>
              <a:t>FD</a:t>
            </a:r>
            <a:r>
              <a:rPr lang="en-US" sz="1800" dirty="0"/>
              <a:t>IC Unbanked and Under Banked data (</a:t>
            </a:r>
            <a:r>
              <a:rPr lang="en-US" sz="1800" u="sng" dirty="0">
                <a:hlinkClick r:id="rId7"/>
              </a:rPr>
              <a:t>https://www.fdic.gov/householdsurvey/2013report.pdf</a:t>
            </a:r>
            <a:r>
              <a:rPr lang="en-US" sz="1800" dirty="0"/>
              <a:t>) </a:t>
            </a:r>
          </a:p>
          <a:p>
            <a:pPr marL="201168" lvl="1" indent="0">
              <a:buNone/>
            </a:pPr>
            <a:r>
              <a:rPr lang="en-US" sz="1800" b="1" dirty="0" smtClean="0">
                <a:solidFill>
                  <a:schemeClr val="tx2"/>
                </a:solidFill>
              </a:rPr>
              <a:t>NLC- Institute for Youth, Education, and Families</a:t>
            </a:r>
          </a:p>
          <a:p>
            <a:pPr lvl="1">
              <a:lnSpc>
                <a:spcPct val="100000"/>
              </a:lnSpc>
              <a:buFont typeface="Wingdings" panose="05000000000000000000" pitchFamily="2" charset="2"/>
              <a:buChar char="§"/>
            </a:pPr>
            <a:r>
              <a:rPr lang="en-US" sz="1800" dirty="0" smtClean="0">
                <a:solidFill>
                  <a:schemeClr val="tx2"/>
                </a:solidFill>
                <a:hlinkClick r:id="rId8"/>
              </a:rPr>
              <a:t>http</a:t>
            </a:r>
            <a:r>
              <a:rPr lang="en-US" sz="1800" dirty="0">
                <a:solidFill>
                  <a:schemeClr val="tx2"/>
                </a:solidFill>
                <a:hlinkClick r:id="rId8"/>
              </a:rPr>
              <a:t>://</a:t>
            </a:r>
            <a:r>
              <a:rPr lang="en-US" sz="1800" dirty="0" smtClean="0">
                <a:solidFill>
                  <a:schemeClr val="tx2"/>
                </a:solidFill>
                <a:hlinkClick r:id="rId8"/>
              </a:rPr>
              <a:t>www.nlc.org/find-city-solutions/institute-for-youth-education-and-families/family-economic-success</a:t>
            </a:r>
            <a:r>
              <a:rPr lang="en-US" sz="1800" dirty="0" smtClean="0">
                <a:solidFill>
                  <a:schemeClr val="tx2"/>
                </a:solidFill>
              </a:rPr>
              <a:t> </a:t>
            </a:r>
            <a:endParaRPr lang="en-US" sz="1800" dirty="0">
              <a:solidFill>
                <a:schemeClr val="tx2"/>
              </a:solidFill>
            </a:endParaRPr>
          </a:p>
          <a:p>
            <a:pPr lvl="1"/>
            <a:endParaRPr lang="en-US" dirty="0"/>
          </a:p>
          <a:p>
            <a:pPr marL="0" indent="0">
              <a:buNone/>
            </a:pPr>
            <a:endParaRPr lang="en-US" sz="2600" dirty="0" smtClean="0">
              <a:solidFill>
                <a:schemeClr val="tx2"/>
              </a:solidFill>
            </a:endParaRPr>
          </a:p>
        </p:txBody>
      </p:sp>
      <p:sp>
        <p:nvSpPr>
          <p:cNvPr id="4" name="Slide Number Placeholder 3"/>
          <p:cNvSpPr>
            <a:spLocks noGrp="1"/>
          </p:cNvSpPr>
          <p:nvPr>
            <p:ph type="sldNum" sz="quarter" idx="12"/>
          </p:nvPr>
        </p:nvSpPr>
        <p:spPr/>
        <p:txBody>
          <a:bodyPr/>
          <a:lstStyle/>
          <a:p>
            <a:fld id="{D38BCB92-4239-460A-8122-62657529D709}" type="slidenum">
              <a:rPr lang="en-US" smtClean="0"/>
              <a:t>29</a:t>
            </a:fld>
            <a:endParaRPr lang="en-US"/>
          </a:p>
        </p:txBody>
      </p:sp>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34200" y="3581400"/>
            <a:ext cx="1855997" cy="1812279"/>
          </a:xfrm>
          <a:prstGeom prst="rect">
            <a:avLst/>
          </a:prstGeom>
        </p:spPr>
      </p:pic>
    </p:spTree>
    <p:extLst>
      <p:ext uri="{BB962C8B-B14F-4D97-AF65-F5344CB8AC3E}">
        <p14:creationId xmlns:p14="http://schemas.microsoft.com/office/powerpoint/2010/main" val="2527401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9967" r="11218"/>
          <a:stretch/>
        </p:blipFill>
        <p:spPr>
          <a:xfrm>
            <a:off x="0" y="1143000"/>
            <a:ext cx="2634018" cy="5715000"/>
          </a:xfrm>
          <a:prstGeom prst="rect">
            <a:avLst/>
          </a:prstGeom>
        </p:spPr>
      </p:pic>
      <p:sp>
        <p:nvSpPr>
          <p:cNvPr id="2" name="Title 1"/>
          <p:cNvSpPr>
            <a:spLocks noGrp="1"/>
          </p:cNvSpPr>
          <p:nvPr>
            <p:ph type="title"/>
          </p:nvPr>
        </p:nvSpPr>
        <p:spPr/>
        <p:txBody>
          <a:bodyPr/>
          <a:lstStyle/>
          <a:p>
            <a:r>
              <a:rPr lang="en-US" dirty="0" smtClean="0"/>
              <a:t>Here’s what you can expect to get out of this webinar!</a:t>
            </a:r>
            <a:endParaRPr lang="en-US"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3</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sp>
        <p:nvSpPr>
          <p:cNvPr id="10" name="TextBox 9"/>
          <p:cNvSpPr txBox="1"/>
          <p:nvPr/>
        </p:nvSpPr>
        <p:spPr>
          <a:xfrm>
            <a:off x="2418496" y="1752600"/>
            <a:ext cx="6380897" cy="2631490"/>
          </a:xfrm>
          <a:prstGeom prst="rect">
            <a:avLst/>
          </a:prstGeom>
          <a:noFill/>
        </p:spPr>
        <p:txBody>
          <a:bodyPr wrap="square" rtlCol="0">
            <a:spAutoFit/>
          </a:bodyPr>
          <a:lstStyle/>
          <a:p>
            <a:pPr marL="514350" indent="-514350">
              <a:spcAft>
                <a:spcPts val="3000"/>
              </a:spcAft>
              <a:buFont typeface="+mj-lt"/>
              <a:buAutoNum type="arabicPeriod"/>
            </a:pPr>
            <a:r>
              <a:rPr lang="en-US" sz="2800" dirty="0" smtClean="0">
                <a:solidFill>
                  <a:schemeClr val="accent1">
                    <a:lumMod val="75000"/>
                  </a:schemeClr>
                </a:solidFill>
                <a:latin typeface="Arial" pitchFamily="34" charset="0"/>
                <a:cs typeface="Arial" pitchFamily="34" charset="0"/>
              </a:rPr>
              <a:t>Introduce the partnership and the  financial literacy pilot</a:t>
            </a:r>
          </a:p>
          <a:p>
            <a:pPr marL="514350" indent="-514350">
              <a:spcAft>
                <a:spcPts val="3000"/>
              </a:spcAft>
              <a:buFont typeface="+mj-lt"/>
              <a:buAutoNum type="arabicPeriod"/>
            </a:pPr>
            <a:r>
              <a:rPr lang="en-US" sz="2800" dirty="0" smtClean="0">
                <a:solidFill>
                  <a:schemeClr val="accent1">
                    <a:lumMod val="75000"/>
                  </a:schemeClr>
                </a:solidFill>
                <a:latin typeface="Arial" pitchFamily="34" charset="0"/>
                <a:cs typeface="Arial" pitchFamily="34" charset="0"/>
              </a:rPr>
              <a:t>Discuss application </a:t>
            </a:r>
            <a:r>
              <a:rPr lang="en-US" sz="2800" dirty="0">
                <a:solidFill>
                  <a:schemeClr val="accent1">
                    <a:lumMod val="75000"/>
                  </a:schemeClr>
                </a:solidFill>
                <a:latin typeface="Arial" pitchFamily="34" charset="0"/>
                <a:cs typeface="Arial" pitchFamily="34" charset="0"/>
              </a:rPr>
              <a:t>procedures and selection criteria for the pilot </a:t>
            </a:r>
            <a:r>
              <a:rPr lang="en-US" sz="2800" dirty="0" smtClean="0">
                <a:solidFill>
                  <a:schemeClr val="accent1">
                    <a:lumMod val="75000"/>
                  </a:schemeClr>
                </a:solidFill>
                <a:latin typeface="Arial" pitchFamily="34" charset="0"/>
                <a:cs typeface="Arial" pitchFamily="34" charset="0"/>
              </a:rPr>
              <a:t>program</a:t>
            </a:r>
            <a:endParaRPr lang="en-US" sz="2800" dirty="0">
              <a:solidFill>
                <a:schemeClr val="accent1">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4834499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54627"/>
          <a:stretch/>
        </p:blipFill>
        <p:spPr>
          <a:xfrm>
            <a:off x="4419600" y="1088408"/>
            <a:ext cx="4724399" cy="5769592"/>
          </a:xfrm>
          <a:prstGeom prst="rect">
            <a:avLst/>
          </a:prstGeom>
        </p:spPr>
      </p:pic>
      <p:sp>
        <p:nvSpPr>
          <p:cNvPr id="2" name="Title 1"/>
          <p:cNvSpPr>
            <a:spLocks noGrp="1"/>
          </p:cNvSpPr>
          <p:nvPr>
            <p:ph type="title"/>
          </p:nvPr>
        </p:nvSpPr>
        <p:spPr/>
        <p:txBody>
          <a:bodyPr/>
          <a:lstStyle/>
          <a:p>
            <a:r>
              <a:rPr lang="en-US" dirty="0" smtClean="0"/>
              <a:t>Speakers’ Contact Information</a:t>
            </a:r>
            <a:endParaRPr lang="en-US" dirty="0"/>
          </a:p>
        </p:txBody>
      </p:sp>
      <p:sp>
        <p:nvSpPr>
          <p:cNvPr id="5" name="Rounded Rectangle 4"/>
          <p:cNvSpPr/>
          <p:nvPr/>
        </p:nvSpPr>
        <p:spPr>
          <a:xfrm>
            <a:off x="152400" y="1400572"/>
            <a:ext cx="5334000" cy="16291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smtClean="0">
              <a:solidFill>
                <a:srgbClr val="C00000"/>
              </a:solidFill>
              <a:latin typeface="Tahoma" pitchFamily="34" charset="0"/>
            </a:endParaRPr>
          </a:p>
          <a:p>
            <a:r>
              <a:rPr lang="en-US" sz="1600" dirty="0">
                <a:solidFill>
                  <a:srgbClr val="C00000"/>
                </a:solidFill>
                <a:latin typeface="Tahoma" pitchFamily="34" charset="0"/>
              </a:rPr>
              <a:t>Desmond Brown</a:t>
            </a:r>
          </a:p>
          <a:p>
            <a:r>
              <a:rPr lang="en-US" sz="1600" dirty="0">
                <a:solidFill>
                  <a:srgbClr val="C00000"/>
                </a:solidFill>
                <a:latin typeface="Tahoma" pitchFamily="34" charset="0"/>
              </a:rPr>
              <a:t>Program Specialist, Financial Empowerment </a:t>
            </a:r>
          </a:p>
          <a:p>
            <a:r>
              <a:rPr lang="en-US" sz="1600" dirty="0">
                <a:solidFill>
                  <a:srgbClr val="C00000"/>
                </a:solidFill>
                <a:latin typeface="Tahoma" pitchFamily="34" charset="0"/>
              </a:rPr>
              <a:t>Consumer Education &amp; Engagement</a:t>
            </a:r>
          </a:p>
          <a:p>
            <a:r>
              <a:rPr lang="en-US" sz="1600" dirty="0">
                <a:solidFill>
                  <a:srgbClr val="C00000"/>
                </a:solidFill>
                <a:latin typeface="Tahoma" pitchFamily="34" charset="0"/>
              </a:rPr>
              <a:t>Consumer Financial Protection Bureau (CFPB)</a:t>
            </a:r>
          </a:p>
          <a:p>
            <a:r>
              <a:rPr lang="en-US" sz="1600" dirty="0" smtClean="0">
                <a:solidFill>
                  <a:srgbClr val="C00000"/>
                </a:solidFill>
                <a:latin typeface="Tahoma" pitchFamily="34" charset="0"/>
                <a:hlinkClick r:id="rId4"/>
              </a:rPr>
              <a:t>desmond.brown@cfpb.gov</a:t>
            </a:r>
            <a:r>
              <a:rPr lang="en-US" sz="1600" dirty="0" smtClean="0">
                <a:solidFill>
                  <a:srgbClr val="C00000"/>
                </a:solidFill>
                <a:latin typeface="Tahoma" pitchFamily="34" charset="0"/>
              </a:rPr>
              <a:t> </a:t>
            </a:r>
            <a:endParaRPr lang="en-US" sz="1600" dirty="0">
              <a:solidFill>
                <a:srgbClr val="C00000"/>
              </a:solidFill>
              <a:latin typeface="Tahoma" pitchFamily="34" charset="0"/>
            </a:endParaRPr>
          </a:p>
          <a:p>
            <a:endParaRPr lang="en-US" sz="1600" dirty="0" smtClean="0">
              <a:solidFill>
                <a:srgbClr val="C00000"/>
              </a:solidFill>
              <a:latin typeface="Tahoma" pitchFamily="34" charset="0"/>
            </a:endParaRPr>
          </a:p>
        </p:txBody>
      </p:sp>
      <p:sp>
        <p:nvSpPr>
          <p:cNvPr id="6" name="Rounded Rectangle 5"/>
          <p:cNvSpPr/>
          <p:nvPr/>
        </p:nvSpPr>
        <p:spPr>
          <a:xfrm>
            <a:off x="152400" y="3171428"/>
            <a:ext cx="5358114" cy="14767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smtClean="0">
              <a:solidFill>
                <a:srgbClr val="C00000"/>
              </a:solidFill>
              <a:latin typeface="Tahoma" pitchFamily="34" charset="0"/>
            </a:endParaRPr>
          </a:p>
          <a:p>
            <a:r>
              <a:rPr lang="en-US" sz="1600" dirty="0">
                <a:solidFill>
                  <a:srgbClr val="C00000"/>
                </a:solidFill>
                <a:latin typeface="Tahoma" pitchFamily="34" charset="0"/>
              </a:rPr>
              <a:t>Anthony Santiago</a:t>
            </a:r>
          </a:p>
          <a:p>
            <a:r>
              <a:rPr lang="en-US" sz="1600" dirty="0">
                <a:solidFill>
                  <a:srgbClr val="C00000"/>
                </a:solidFill>
                <a:latin typeface="Tahoma" pitchFamily="34" charset="0"/>
              </a:rPr>
              <a:t>Senior </a:t>
            </a:r>
            <a:r>
              <a:rPr lang="en-US" sz="1600" dirty="0" smtClean="0">
                <a:solidFill>
                  <a:srgbClr val="C00000"/>
                </a:solidFill>
                <a:latin typeface="Tahoma" pitchFamily="34" charset="0"/>
              </a:rPr>
              <a:t>Fellow, </a:t>
            </a:r>
          </a:p>
          <a:p>
            <a:r>
              <a:rPr lang="en-US" sz="1600" dirty="0" smtClean="0">
                <a:solidFill>
                  <a:srgbClr val="C00000"/>
                </a:solidFill>
                <a:latin typeface="Tahoma" pitchFamily="34" charset="0"/>
              </a:rPr>
              <a:t>National </a:t>
            </a:r>
            <a:r>
              <a:rPr lang="en-US" sz="1600" dirty="0">
                <a:solidFill>
                  <a:srgbClr val="C00000"/>
                </a:solidFill>
                <a:latin typeface="Tahoma" pitchFamily="34" charset="0"/>
              </a:rPr>
              <a:t>League of Cities (NLC)</a:t>
            </a:r>
          </a:p>
          <a:p>
            <a:r>
              <a:rPr lang="en-US" sz="1600" dirty="0" smtClean="0">
                <a:solidFill>
                  <a:srgbClr val="C00000"/>
                </a:solidFill>
                <a:latin typeface="Tahoma" pitchFamily="34" charset="0"/>
                <a:hlinkClick r:id="rId5"/>
              </a:rPr>
              <a:t>santiago@nlc.org</a:t>
            </a:r>
            <a:r>
              <a:rPr lang="en-US" sz="1600" dirty="0" smtClean="0">
                <a:solidFill>
                  <a:srgbClr val="C00000"/>
                </a:solidFill>
                <a:latin typeface="Tahoma" pitchFamily="34" charset="0"/>
              </a:rPr>
              <a:t> </a:t>
            </a:r>
          </a:p>
          <a:p>
            <a:endParaRPr lang="en-US" sz="1600" dirty="0" smtClean="0">
              <a:solidFill>
                <a:srgbClr val="C00000"/>
              </a:solidFill>
              <a:latin typeface="Tahoma" pitchFamily="34" charset="0"/>
            </a:endParaRPr>
          </a:p>
        </p:txBody>
      </p:sp>
      <p:sp>
        <p:nvSpPr>
          <p:cNvPr id="3" name="Slide Number Placeholder 2"/>
          <p:cNvSpPr>
            <a:spLocks noGrp="1"/>
          </p:cNvSpPr>
          <p:nvPr>
            <p:ph type="sldNum" sz="quarter" idx="12"/>
          </p:nvPr>
        </p:nvSpPr>
        <p:spPr/>
        <p:txBody>
          <a:bodyPr/>
          <a:lstStyle/>
          <a:p>
            <a:fld id="{01723B91-CE10-4F20-890A-0852E2246859}" type="slidenum">
              <a:rPr lang="en-US" smtClean="0"/>
              <a:pPr/>
              <a:t>30</a:t>
            </a:fld>
            <a:endParaRPr lang="en-US"/>
          </a:p>
        </p:txBody>
      </p:sp>
      <p:sp>
        <p:nvSpPr>
          <p:cNvPr id="7" name="Footer Placeholder 6"/>
          <p:cNvSpPr>
            <a:spLocks noGrp="1"/>
          </p:cNvSpPr>
          <p:nvPr>
            <p:ph type="ftr" sz="quarter" idx="11"/>
          </p:nvPr>
        </p:nvSpPr>
        <p:spPr/>
        <p:txBody>
          <a:bodyPr/>
          <a:lstStyle/>
          <a:p>
            <a:r>
              <a:rPr lang="en-US" smtClean="0"/>
              <a:t>#</a:t>
            </a:r>
            <a:endParaRPr lang="en-US"/>
          </a:p>
        </p:txBody>
      </p:sp>
      <p:sp>
        <p:nvSpPr>
          <p:cNvPr id="10" name="Rounded Rectangle 9"/>
          <p:cNvSpPr/>
          <p:nvPr/>
        </p:nvSpPr>
        <p:spPr>
          <a:xfrm>
            <a:off x="152400" y="4847828"/>
            <a:ext cx="5358114" cy="14767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C00000"/>
                </a:solidFill>
                <a:latin typeface="Tahoma" pitchFamily="34" charset="0"/>
              </a:rPr>
              <a:t>Olivia Calderon</a:t>
            </a:r>
          </a:p>
          <a:p>
            <a:r>
              <a:rPr lang="en-US" sz="1600" dirty="0">
                <a:solidFill>
                  <a:srgbClr val="C00000"/>
                </a:solidFill>
                <a:latin typeface="Tahoma" pitchFamily="34" charset="0"/>
              </a:rPr>
              <a:t>Program Specialist, Financial Empowerment </a:t>
            </a:r>
          </a:p>
          <a:p>
            <a:r>
              <a:rPr lang="en-US" sz="1600" dirty="0">
                <a:solidFill>
                  <a:srgbClr val="C00000"/>
                </a:solidFill>
                <a:latin typeface="Tahoma" pitchFamily="34" charset="0"/>
              </a:rPr>
              <a:t>Consumer Education &amp; Engagement</a:t>
            </a:r>
          </a:p>
          <a:p>
            <a:r>
              <a:rPr lang="en-US" sz="1600" dirty="0">
                <a:solidFill>
                  <a:srgbClr val="C00000"/>
                </a:solidFill>
                <a:latin typeface="Tahoma" pitchFamily="34" charset="0"/>
              </a:rPr>
              <a:t>Consumer Financial Protection Bureau (CFPB)</a:t>
            </a:r>
          </a:p>
          <a:p>
            <a:r>
              <a:rPr lang="en-US" sz="1600" dirty="0" smtClean="0">
                <a:solidFill>
                  <a:srgbClr val="C00000"/>
                </a:solidFill>
                <a:latin typeface="Tahoma" pitchFamily="34" charset="0"/>
                <a:hlinkClick r:id="rId6"/>
              </a:rPr>
              <a:t>Olivia.Calderon@cfpb.gov</a:t>
            </a:r>
            <a:r>
              <a:rPr lang="en-US" sz="1600" dirty="0" smtClean="0">
                <a:solidFill>
                  <a:srgbClr val="C00000"/>
                </a:solidFill>
                <a:latin typeface="Tahoma" pitchFamily="34" charset="0"/>
              </a:rPr>
              <a:t> </a:t>
            </a:r>
            <a:endParaRPr lang="en-US" sz="1600" dirty="0">
              <a:solidFill>
                <a:srgbClr val="C00000"/>
              </a:solidFill>
              <a:latin typeface="Tahoma" pitchFamily="34" charset="0"/>
            </a:endParaRPr>
          </a:p>
        </p:txBody>
      </p:sp>
    </p:spTree>
    <p:extLst>
      <p:ext uri="{BB962C8B-B14F-4D97-AF65-F5344CB8AC3E}">
        <p14:creationId xmlns:p14="http://schemas.microsoft.com/office/powerpoint/2010/main" val="23960959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1367" y="1600200"/>
            <a:ext cx="7620000" cy="4525963"/>
          </a:xfrm>
        </p:spPr>
        <p:txBody>
          <a:bodyPr>
            <a:normAutofit/>
          </a:bodyPr>
          <a:lstStyle/>
          <a:p>
            <a:pPr marL="0" indent="0" algn="ctr">
              <a:buNone/>
            </a:pPr>
            <a:endParaRPr lang="en-US" dirty="0" smtClean="0"/>
          </a:p>
          <a:p>
            <a:pPr marL="0" indent="0" algn="ctr">
              <a:buNone/>
            </a:pPr>
            <a:endParaRPr lang="en-US" dirty="0"/>
          </a:p>
          <a:p>
            <a:pPr marL="0" indent="0" algn="ctr">
              <a:buNone/>
            </a:pPr>
            <a:r>
              <a:rPr lang="en-US" sz="5400" b="1" i="1" dirty="0" smtClean="0">
                <a:solidFill>
                  <a:srgbClr val="FF0000"/>
                </a:solidFill>
                <a:effectLst>
                  <a:outerShdw blurRad="38100" dist="38100" dir="2700000" algn="tl">
                    <a:srgbClr val="000000">
                      <a:alpha val="43137"/>
                    </a:srgbClr>
                  </a:outerShdw>
                </a:effectLst>
                <a:latin typeface="Comic Sans MS" pitchFamily="66" charset="0"/>
              </a:rPr>
              <a:t>Thank You!</a:t>
            </a:r>
          </a:p>
          <a:p>
            <a:pPr marL="0" indent="0" algn="ctr">
              <a:buNone/>
            </a:pPr>
            <a:endParaRPr lang="en-US" sz="2400" dirty="0" smtClean="0">
              <a:effectLst>
                <a:outerShdw blurRad="38100" dist="38100" dir="2700000" algn="tl">
                  <a:srgbClr val="000000">
                    <a:alpha val="43137"/>
                  </a:srgbClr>
                </a:outerShdw>
              </a:effectLst>
            </a:endParaRPr>
          </a:p>
          <a:p>
            <a:pPr marL="0" indent="0" algn="ctr">
              <a:buNone/>
            </a:pPr>
            <a:endParaRPr lang="en-US" sz="2400" dirty="0" smtClean="0">
              <a:effectLst>
                <a:outerShdw blurRad="38100" dist="38100" dir="2700000" algn="tl">
                  <a:srgbClr val="000000">
                    <a:alpha val="43137"/>
                  </a:srgbClr>
                </a:outerShdw>
              </a:effectLst>
            </a:endParaRPr>
          </a:p>
          <a:p>
            <a:pPr marL="0" indent="0" algn="ctr">
              <a:spcAft>
                <a:spcPts val="0"/>
              </a:spcAft>
              <a:buNone/>
            </a:pPr>
            <a:r>
              <a:rPr lang="en-US" sz="2400" dirty="0" smtClean="0"/>
              <a:t>Find resources for workforce system success at:</a:t>
            </a:r>
          </a:p>
          <a:p>
            <a:pPr marL="0" indent="0" algn="ctr">
              <a:spcAft>
                <a:spcPts val="0"/>
              </a:spcAft>
              <a:buNone/>
            </a:pPr>
            <a:r>
              <a:rPr lang="en-US" sz="2400" dirty="0" smtClean="0">
                <a:hlinkClick r:id="rId2"/>
              </a:rPr>
              <a:t>www.workforce3one.org</a:t>
            </a:r>
            <a:r>
              <a:rPr lang="en-US" sz="2400" dirty="0" smtClean="0"/>
              <a:t> </a:t>
            </a:r>
            <a:endParaRPr lang="en-US" sz="2400" dirty="0"/>
          </a:p>
        </p:txBody>
      </p:sp>
      <p:sp>
        <p:nvSpPr>
          <p:cNvPr id="2" name="Slide Number Placeholder 1"/>
          <p:cNvSpPr>
            <a:spLocks noGrp="1"/>
          </p:cNvSpPr>
          <p:nvPr>
            <p:ph type="sldNum" sz="quarter" idx="12"/>
          </p:nvPr>
        </p:nvSpPr>
        <p:spPr/>
        <p:txBody>
          <a:bodyPr/>
          <a:lstStyle/>
          <a:p>
            <a:fld id="{01723B91-CE10-4F20-890A-0852E2246859}" type="slidenum">
              <a:rPr lang="en-US" smtClean="0"/>
              <a:pPr/>
              <a:t>31</a:t>
            </a:fld>
            <a:endParaRPr lang="en-US"/>
          </a:p>
        </p:txBody>
      </p:sp>
      <p:sp>
        <p:nvSpPr>
          <p:cNvPr id="4" name="Footer Placeholder 3"/>
          <p:cNvSpPr>
            <a:spLocks noGrp="1"/>
          </p:cNvSpPr>
          <p:nvPr>
            <p:ph type="ftr" sz="quarter" idx="11"/>
          </p:nvPr>
        </p:nvSpPr>
        <p:spPr/>
        <p:txBody>
          <a:bodyPr/>
          <a:lstStyle/>
          <a:p>
            <a:r>
              <a:rPr lang="en-US" dirty="0" smtClean="0"/>
              <a:t>#</a:t>
            </a:r>
            <a:endParaRPr lang="en-US" dirty="0"/>
          </a:p>
        </p:txBody>
      </p:sp>
    </p:spTree>
    <p:extLst>
      <p:ext uri="{BB962C8B-B14F-4D97-AF65-F5344CB8AC3E}">
        <p14:creationId xmlns:p14="http://schemas.microsoft.com/office/powerpoint/2010/main" val="1561795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Agenda</a:t>
            </a:r>
            <a:endParaRPr lang="en-US" sz="4000" dirty="0"/>
          </a:p>
        </p:txBody>
      </p:sp>
      <p:sp>
        <p:nvSpPr>
          <p:cNvPr id="3" name="Slide Number Placeholder 2"/>
          <p:cNvSpPr>
            <a:spLocks noGrp="1"/>
          </p:cNvSpPr>
          <p:nvPr>
            <p:ph type="sldNum" sz="quarter" idx="12"/>
          </p:nvPr>
        </p:nvSpPr>
        <p:spPr/>
        <p:txBody>
          <a:bodyPr/>
          <a:lstStyle/>
          <a:p>
            <a:fld id="{01723B91-CE10-4F20-890A-0852E2246859}" type="slidenum">
              <a:rPr lang="en-US" smtClean="0"/>
              <a:pPr/>
              <a:t>4</a:t>
            </a:fld>
            <a:endParaRPr lang="en-US"/>
          </a:p>
        </p:txBody>
      </p:sp>
      <p:sp>
        <p:nvSpPr>
          <p:cNvPr id="5" name="Footer Placeholder 4"/>
          <p:cNvSpPr>
            <a:spLocks noGrp="1"/>
          </p:cNvSpPr>
          <p:nvPr>
            <p:ph type="ftr" sz="quarter" idx="11"/>
          </p:nvPr>
        </p:nvSpPr>
        <p:spPr/>
        <p:txBody>
          <a:bodyPr/>
          <a:lstStyle/>
          <a:p>
            <a:r>
              <a:rPr lang="en-US" smtClean="0"/>
              <a:t>#</a:t>
            </a: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152400"/>
            <a:ext cx="2420815" cy="157353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 name="TextBox 7"/>
          <p:cNvSpPr txBox="1"/>
          <p:nvPr/>
        </p:nvSpPr>
        <p:spPr>
          <a:xfrm>
            <a:off x="415120" y="1371600"/>
            <a:ext cx="7458806" cy="4955203"/>
          </a:xfrm>
          <a:prstGeom prst="rect">
            <a:avLst/>
          </a:prstGeom>
          <a:noFill/>
        </p:spPr>
        <p:txBody>
          <a:bodyPr wrap="square" rtlCol="0">
            <a:spAutoFit/>
          </a:bodyPr>
          <a:lstStyle/>
          <a:p>
            <a:pPr marL="514350" indent="-514350">
              <a:spcAft>
                <a:spcPts val="1800"/>
              </a:spcAft>
              <a:buFont typeface="+mj-lt"/>
              <a:buAutoNum type="arabicPeriod"/>
            </a:pPr>
            <a:r>
              <a:rPr lang="en-US" sz="3200" dirty="0" smtClean="0">
                <a:solidFill>
                  <a:schemeClr val="tx2"/>
                </a:solidFill>
                <a:latin typeface="Arial" panose="020B0604020202020204" pitchFamily="34" charset="0"/>
                <a:cs typeface="Arial" panose="020B0604020202020204" pitchFamily="34" charset="0"/>
              </a:rPr>
              <a:t>Overview </a:t>
            </a:r>
            <a:r>
              <a:rPr lang="en-US" sz="3200" dirty="0">
                <a:solidFill>
                  <a:schemeClr val="tx2"/>
                </a:solidFill>
                <a:latin typeface="Arial" panose="020B0604020202020204" pitchFamily="34" charset="0"/>
                <a:cs typeface="Arial" panose="020B0604020202020204" pitchFamily="34" charset="0"/>
              </a:rPr>
              <a:t>of the Partners</a:t>
            </a:r>
          </a:p>
          <a:p>
            <a:pPr marL="514350" indent="-514350">
              <a:spcAft>
                <a:spcPts val="1800"/>
              </a:spcAft>
              <a:buFont typeface="+mj-lt"/>
              <a:buAutoNum type="arabicPeriod"/>
            </a:pPr>
            <a:r>
              <a:rPr lang="en-US" sz="3200" dirty="0">
                <a:solidFill>
                  <a:schemeClr val="tx2"/>
                </a:solidFill>
                <a:latin typeface="Arial" panose="020B0604020202020204" pitchFamily="34" charset="0"/>
                <a:cs typeface="Arial" panose="020B0604020202020204" pitchFamily="34" charset="0"/>
              </a:rPr>
              <a:t>Overview of the Workforce Innovation and Opportunity </a:t>
            </a:r>
            <a:r>
              <a:rPr lang="en-US" sz="3200" dirty="0" smtClean="0">
                <a:solidFill>
                  <a:schemeClr val="tx2"/>
                </a:solidFill>
                <a:latin typeface="Arial" panose="020B0604020202020204" pitchFamily="34" charset="0"/>
                <a:cs typeface="Arial" panose="020B0604020202020204" pitchFamily="34" charset="0"/>
              </a:rPr>
              <a:t>Act (WIOA) </a:t>
            </a:r>
            <a:r>
              <a:rPr lang="en-US" sz="3200" dirty="0">
                <a:solidFill>
                  <a:schemeClr val="tx2"/>
                </a:solidFill>
                <a:latin typeface="Arial" panose="020B0604020202020204" pitchFamily="34" charset="0"/>
                <a:cs typeface="Arial" panose="020B0604020202020204" pitchFamily="34" charset="0"/>
              </a:rPr>
              <a:t>Youth Formula Program</a:t>
            </a:r>
          </a:p>
          <a:p>
            <a:pPr marL="514350" indent="-514350">
              <a:spcAft>
                <a:spcPts val="1800"/>
              </a:spcAft>
              <a:buFont typeface="+mj-lt"/>
              <a:buAutoNum type="arabicPeriod"/>
            </a:pPr>
            <a:r>
              <a:rPr lang="en-US" sz="3200" dirty="0">
                <a:solidFill>
                  <a:schemeClr val="tx2"/>
                </a:solidFill>
                <a:latin typeface="Arial" panose="020B0604020202020204" pitchFamily="34" charset="0"/>
                <a:cs typeface="Arial" panose="020B0604020202020204" pitchFamily="34" charset="0"/>
              </a:rPr>
              <a:t>Promising Practices for Youth Financial Literacy</a:t>
            </a:r>
          </a:p>
          <a:p>
            <a:pPr marL="514350" indent="-514350">
              <a:spcAft>
                <a:spcPts val="1800"/>
              </a:spcAft>
              <a:buFont typeface="+mj-lt"/>
              <a:buAutoNum type="arabicPeriod"/>
            </a:pPr>
            <a:r>
              <a:rPr lang="en-US" sz="3200" dirty="0">
                <a:solidFill>
                  <a:schemeClr val="tx2"/>
                </a:solidFill>
                <a:latin typeface="Arial" panose="020B0604020202020204" pitchFamily="34" charset="0"/>
                <a:cs typeface="Arial" panose="020B0604020202020204" pitchFamily="34" charset="0"/>
              </a:rPr>
              <a:t>Share The Opportunity</a:t>
            </a:r>
          </a:p>
          <a:p>
            <a:pPr marL="514350" indent="-514350">
              <a:spcAft>
                <a:spcPts val="1800"/>
              </a:spcAft>
              <a:buFont typeface="+mj-lt"/>
              <a:buAutoNum type="arabicPeriod"/>
            </a:pPr>
            <a:r>
              <a:rPr lang="en-US" sz="3200" dirty="0">
                <a:solidFill>
                  <a:schemeClr val="tx2"/>
                </a:solidFill>
                <a:latin typeface="Arial" panose="020B0604020202020204" pitchFamily="34" charset="0"/>
                <a:cs typeface="Arial" panose="020B0604020202020204" pitchFamily="34" charset="0"/>
              </a:rPr>
              <a:t>Q&amp;As </a:t>
            </a:r>
          </a:p>
        </p:txBody>
      </p:sp>
    </p:spTree>
    <p:extLst>
      <p:ext uri="{BB962C8B-B14F-4D97-AF65-F5344CB8AC3E}">
        <p14:creationId xmlns:p14="http://schemas.microsoft.com/office/powerpoint/2010/main" val="4675688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Moderator</a:t>
            </a:r>
            <a:endParaRPr lang="en-US" dirty="0"/>
          </a:p>
        </p:txBody>
      </p:sp>
      <p:pic>
        <p:nvPicPr>
          <p:cNvPr id="4" name="Picture 3" descr="6.jpg"/>
          <p:cNvPicPr>
            <a:picLocks noChangeAspect="1"/>
          </p:cNvPicPr>
          <p:nvPr/>
        </p:nvPicPr>
        <p:blipFill>
          <a:blip r:embed="rId2" cstate="print">
            <a:grayscl/>
          </a:blip>
          <a:stretch>
            <a:fillRect/>
          </a:stretch>
        </p:blipFill>
        <p:spPr>
          <a:xfrm>
            <a:off x="457200" y="2362200"/>
            <a:ext cx="1905000" cy="1905000"/>
          </a:xfrm>
          <a:prstGeom prst="rect">
            <a:avLst/>
          </a:prstGeom>
          <a:ln>
            <a:noFill/>
          </a:ln>
          <a:effectLst>
            <a:outerShdw blurRad="292100" dist="139700" dir="2700000" algn="tl" rotWithShape="0">
              <a:srgbClr val="333333">
                <a:alpha val="65000"/>
              </a:srgbClr>
            </a:outerShdw>
          </a:effectLst>
        </p:spPr>
      </p:pic>
      <p:sp>
        <p:nvSpPr>
          <p:cNvPr id="7" name="Content Placeholder 2"/>
          <p:cNvSpPr txBox="1">
            <a:spLocks/>
          </p:cNvSpPr>
          <p:nvPr/>
        </p:nvSpPr>
        <p:spPr>
          <a:xfrm>
            <a:off x="2743200" y="2654301"/>
            <a:ext cx="5410200" cy="1447800"/>
          </a:xfrm>
          <a:prstGeom prst="rect">
            <a:avLst/>
          </a:prstGeom>
          <a:solidFill>
            <a:schemeClr val="bg1">
              <a:lumMod val="75000"/>
              <a:alpha val="85000"/>
            </a:schemeClr>
          </a:solidFill>
        </p:spPr>
        <p:txBody>
          <a:bodyPr vert="horz" lIns="91440" tIns="45720" rIns="91440" bIns="45720" rtlCol="0">
            <a:normAutofit fontScale="55000" lnSpcReduction="20000"/>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Jennifer Kemp </a:t>
            </a:r>
          </a:p>
          <a:p>
            <a:pPr marL="0" indent="0">
              <a:buNone/>
            </a:pPr>
            <a:r>
              <a:rPr lang="en-US" dirty="0" smtClean="0"/>
              <a:t>Youth Policy and Performance Team</a:t>
            </a:r>
            <a:endParaRPr lang="en-US" dirty="0"/>
          </a:p>
          <a:p>
            <a:pPr marL="0" indent="0">
              <a:buNone/>
            </a:pPr>
            <a:r>
              <a:rPr lang="en-US" dirty="0"/>
              <a:t>Division of Youth Services</a:t>
            </a:r>
          </a:p>
          <a:p>
            <a:pPr marL="0" indent="0">
              <a:buNone/>
            </a:pPr>
            <a:r>
              <a:rPr lang="en-US" dirty="0"/>
              <a:t>Department of Labor</a:t>
            </a:r>
          </a:p>
        </p:txBody>
      </p:sp>
      <p:sp>
        <p:nvSpPr>
          <p:cNvPr id="3" name="Slide Number Placeholder 2"/>
          <p:cNvSpPr>
            <a:spLocks noGrp="1"/>
          </p:cNvSpPr>
          <p:nvPr>
            <p:ph type="sldNum" sz="quarter" idx="12"/>
          </p:nvPr>
        </p:nvSpPr>
        <p:spPr/>
        <p:txBody>
          <a:bodyPr/>
          <a:lstStyle/>
          <a:p>
            <a:fld id="{01723B91-CE10-4F20-890A-0852E2246859}" type="slidenum">
              <a:rPr lang="en-US" smtClean="0"/>
              <a:pPr/>
              <a:t>5</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889" y="2244090"/>
            <a:ext cx="1889311" cy="2141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7141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a:t>
            </a:r>
            <a:endParaRPr lang="en-US" dirty="0"/>
          </a:p>
        </p:txBody>
      </p:sp>
      <p:sp>
        <p:nvSpPr>
          <p:cNvPr id="7" name="Content Placeholder 2"/>
          <p:cNvSpPr txBox="1">
            <a:spLocks/>
          </p:cNvSpPr>
          <p:nvPr/>
        </p:nvSpPr>
        <p:spPr>
          <a:xfrm>
            <a:off x="2590800" y="1338618"/>
            <a:ext cx="5536163" cy="1447800"/>
          </a:xfrm>
          <a:prstGeom prst="rect">
            <a:avLst/>
          </a:prstGeom>
          <a:solidFill>
            <a:schemeClr val="bg1">
              <a:lumMod val="75000"/>
              <a:alpha val="85000"/>
            </a:schemeClr>
          </a:solidFill>
        </p:spPr>
        <p:txBody>
          <a:bodyPr vert="horz" lIns="91440" tIns="45720" rIns="91440" bIns="45720" rtlCol="0">
            <a:normAutofit fontScale="55000" lnSpcReduction="20000"/>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Desmond Brown</a:t>
            </a:r>
          </a:p>
          <a:p>
            <a:pPr marL="0" indent="0">
              <a:buNone/>
            </a:pPr>
            <a:r>
              <a:rPr lang="en-US" dirty="0"/>
              <a:t>Program Specialist, Financial Empowerment </a:t>
            </a:r>
          </a:p>
          <a:p>
            <a:pPr marL="0" indent="0">
              <a:buNone/>
            </a:pPr>
            <a:r>
              <a:rPr lang="en-US" dirty="0"/>
              <a:t>Consumer Education &amp; Engagement</a:t>
            </a:r>
          </a:p>
          <a:p>
            <a:pPr marL="0" indent="0">
              <a:buNone/>
            </a:pPr>
            <a:r>
              <a:rPr lang="en-US" dirty="0"/>
              <a:t>Consumer Financial Protection Bureau (CFPB)</a:t>
            </a:r>
          </a:p>
        </p:txBody>
      </p:sp>
      <p:sp>
        <p:nvSpPr>
          <p:cNvPr id="9" name="Content Placeholder 2"/>
          <p:cNvSpPr txBox="1">
            <a:spLocks/>
          </p:cNvSpPr>
          <p:nvPr/>
        </p:nvSpPr>
        <p:spPr>
          <a:xfrm>
            <a:off x="2619234" y="3040041"/>
            <a:ext cx="5507730" cy="1644554"/>
          </a:xfrm>
          <a:prstGeom prst="rect">
            <a:avLst/>
          </a:prstGeom>
          <a:solidFill>
            <a:schemeClr val="bg1">
              <a:lumMod val="75000"/>
              <a:alpha val="85000"/>
            </a:schemeClr>
          </a:solidFill>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t>Anthony Santiago</a:t>
            </a:r>
          </a:p>
          <a:p>
            <a:pPr marL="0" indent="0">
              <a:buNone/>
            </a:pPr>
            <a:r>
              <a:rPr lang="en-US" sz="1800" dirty="0"/>
              <a:t>Senior Fellow</a:t>
            </a:r>
          </a:p>
          <a:p>
            <a:pPr marL="0" indent="0">
              <a:buNone/>
            </a:pPr>
            <a:r>
              <a:rPr lang="en-US" sz="1800" dirty="0"/>
              <a:t>Institute for Youth, Education, &amp; </a:t>
            </a:r>
            <a:r>
              <a:rPr lang="en-US" sz="1800" dirty="0" smtClean="0"/>
              <a:t>Families</a:t>
            </a:r>
            <a:endParaRPr lang="en-US" sz="1800" dirty="0"/>
          </a:p>
          <a:p>
            <a:pPr marL="0" indent="0">
              <a:buNone/>
            </a:pPr>
            <a:r>
              <a:rPr lang="en-US" sz="1800" dirty="0"/>
              <a:t>National League of Cities (NLC)</a:t>
            </a:r>
          </a:p>
        </p:txBody>
      </p:sp>
      <p:sp>
        <p:nvSpPr>
          <p:cNvPr id="3" name="Slide Number Placeholder 2"/>
          <p:cNvSpPr>
            <a:spLocks noGrp="1"/>
          </p:cNvSpPr>
          <p:nvPr>
            <p:ph type="sldNum" sz="quarter" idx="12"/>
          </p:nvPr>
        </p:nvSpPr>
        <p:spPr/>
        <p:txBody>
          <a:bodyPr/>
          <a:lstStyle/>
          <a:p>
            <a:fld id="{01723B91-CE10-4F20-890A-0852E2246859}" type="slidenum">
              <a:rPr lang="en-US" smtClean="0"/>
              <a:pPr/>
              <a:t>6</a:t>
            </a:fld>
            <a:endParaRPr lang="en-US"/>
          </a:p>
        </p:txBody>
      </p:sp>
      <p:sp>
        <p:nvSpPr>
          <p:cNvPr id="6" name="Footer Placeholder 5"/>
          <p:cNvSpPr>
            <a:spLocks noGrp="1"/>
          </p:cNvSpPr>
          <p:nvPr>
            <p:ph type="ftr" sz="quarter" idx="11"/>
          </p:nvPr>
        </p:nvSpPr>
        <p:spPr/>
        <p:txBody>
          <a:bodyPr/>
          <a:lstStyle/>
          <a:p>
            <a:r>
              <a:rPr lang="en-US" smtClean="0"/>
              <a:t>#</a:t>
            </a:r>
            <a:endParaRPr lang="en-US"/>
          </a:p>
        </p:txBody>
      </p:sp>
      <p:pic>
        <p:nvPicPr>
          <p:cNvPr id="11" name="Picture 6" descr="Desmond Brown, CFPB Program Special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077" y="1202709"/>
            <a:ext cx="1750325" cy="1583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7162" y="3103729"/>
            <a:ext cx="1740240" cy="155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749" y="4910489"/>
            <a:ext cx="1735653" cy="1566511"/>
          </a:xfrm>
          <a:prstGeom prst="rect">
            <a:avLst/>
          </a:prstGeom>
        </p:spPr>
      </p:pic>
      <p:sp>
        <p:nvSpPr>
          <p:cNvPr id="14" name="Content Placeholder 2"/>
          <p:cNvSpPr txBox="1">
            <a:spLocks/>
          </p:cNvSpPr>
          <p:nvPr/>
        </p:nvSpPr>
        <p:spPr>
          <a:xfrm>
            <a:off x="2628331" y="4910489"/>
            <a:ext cx="5536163" cy="1447800"/>
          </a:xfrm>
          <a:prstGeom prst="rect">
            <a:avLst/>
          </a:prstGeom>
          <a:solidFill>
            <a:schemeClr val="bg1">
              <a:lumMod val="75000"/>
              <a:alpha val="85000"/>
            </a:schemeClr>
          </a:solidFill>
        </p:spPr>
        <p:txBody>
          <a:bodyPr vert="horz" lIns="91440" tIns="45720" rIns="91440" bIns="45720" rtlCol="0">
            <a:normAutofit fontScale="55000" lnSpcReduction="20000"/>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Olivia Calderon</a:t>
            </a:r>
          </a:p>
          <a:p>
            <a:pPr marL="0" indent="0">
              <a:buNone/>
            </a:pPr>
            <a:r>
              <a:rPr lang="en-US" dirty="0"/>
              <a:t>Program Specialist, Financial Empowerment </a:t>
            </a:r>
          </a:p>
          <a:p>
            <a:pPr marL="0" indent="0">
              <a:buNone/>
            </a:pPr>
            <a:r>
              <a:rPr lang="en-US" dirty="0"/>
              <a:t>Consumer Education &amp; Engagement</a:t>
            </a:r>
          </a:p>
          <a:p>
            <a:pPr marL="0" indent="0">
              <a:buNone/>
            </a:pPr>
            <a:r>
              <a:rPr lang="en-US" dirty="0"/>
              <a:t>Consumer Financial Protection Bureau (CFPB</a:t>
            </a:r>
            <a:r>
              <a:rPr lang="en-US" dirty="0" smtClean="0"/>
              <a:t>)</a:t>
            </a:r>
            <a:endParaRPr lang="en-US" dirty="0"/>
          </a:p>
        </p:txBody>
      </p:sp>
    </p:spTree>
    <p:extLst>
      <p:ext uri="{BB962C8B-B14F-4D97-AF65-F5344CB8AC3E}">
        <p14:creationId xmlns:p14="http://schemas.microsoft.com/office/powerpoint/2010/main" val="2097141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Consumer Financial Protection Bureau (CFPB)</a:t>
            </a:r>
            <a:endParaRPr lang="en-US" dirty="0"/>
          </a:p>
        </p:txBody>
      </p:sp>
      <p:sp>
        <p:nvSpPr>
          <p:cNvPr id="3" name="Content Placeholder 2"/>
          <p:cNvSpPr>
            <a:spLocks noGrp="1"/>
          </p:cNvSpPr>
          <p:nvPr>
            <p:ph idx="1"/>
          </p:nvPr>
        </p:nvSpPr>
        <p:spPr/>
        <p:txBody>
          <a:bodyPr/>
          <a:lstStyle/>
          <a:p>
            <a:r>
              <a:rPr lang="en-US" sz="2800" dirty="0" smtClean="0"/>
              <a:t>The </a:t>
            </a:r>
            <a:r>
              <a:rPr lang="en-US" sz="2800" dirty="0"/>
              <a:t>mission of the Consumer Financial Protection Bureau is to make markets for consumer financial products and services work for consumers by making rules more effective, by consistently and fairly enforcing those rules, and by </a:t>
            </a:r>
            <a:r>
              <a:rPr lang="en-US" sz="2800" b="1" dirty="0"/>
              <a:t>empowering consumers </a:t>
            </a:r>
            <a:r>
              <a:rPr lang="en-US" sz="2800" dirty="0"/>
              <a:t>to take more control over their economic lives.</a:t>
            </a:r>
            <a:endParaRPr lang="en-US" sz="2800" kern="0" dirty="0"/>
          </a:p>
          <a:p>
            <a:endParaRPr lang="en-US" dirty="0"/>
          </a:p>
        </p:txBody>
      </p:sp>
      <p:sp>
        <p:nvSpPr>
          <p:cNvPr id="4" name="Slide Number Placeholder 3"/>
          <p:cNvSpPr>
            <a:spLocks noGrp="1"/>
          </p:cNvSpPr>
          <p:nvPr>
            <p:ph type="sldNum" sz="quarter" idx="12"/>
          </p:nvPr>
        </p:nvSpPr>
        <p:spPr/>
        <p:txBody>
          <a:bodyPr/>
          <a:lstStyle/>
          <a:p>
            <a:fld id="{D38BCB92-4239-460A-8122-62657529D709}" type="slidenum">
              <a:rPr lang="en-US" smtClean="0"/>
              <a:t>7</a:t>
            </a:fld>
            <a:endParaRPr 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077" y="4724400"/>
            <a:ext cx="13906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8339" y="4724400"/>
            <a:ext cx="13906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4724400"/>
            <a:ext cx="1390650"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4579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a:t>
            </a:r>
            <a:r>
              <a:rPr lang="en-US" dirty="0"/>
              <a:t>National League of Cities </a:t>
            </a:r>
            <a:r>
              <a:rPr lang="en-US" dirty="0" smtClean="0"/>
              <a:t>(NLC)</a:t>
            </a:r>
            <a:endParaRPr lang="en-US" dirty="0"/>
          </a:p>
        </p:txBody>
      </p:sp>
      <p:sp>
        <p:nvSpPr>
          <p:cNvPr id="3" name="Content Placeholder 2"/>
          <p:cNvSpPr>
            <a:spLocks noGrp="1"/>
          </p:cNvSpPr>
          <p:nvPr>
            <p:ph idx="1"/>
          </p:nvPr>
        </p:nvSpPr>
        <p:spPr>
          <a:xfrm>
            <a:off x="381000" y="1371600"/>
            <a:ext cx="8458199" cy="4800600"/>
          </a:xfrm>
        </p:spPr>
        <p:txBody>
          <a:bodyPr>
            <a:normAutofit fontScale="92500" lnSpcReduction="10000"/>
          </a:bodyPr>
          <a:lstStyle/>
          <a:p>
            <a:r>
              <a:rPr lang="en-US" sz="3000" dirty="0" smtClean="0"/>
              <a:t>Dedicated to helping city leaders build better communities, NLC is a resource and advocate for 19,000 cities, towns and villages, representing more than 218 million Americans.</a:t>
            </a:r>
          </a:p>
          <a:p>
            <a:r>
              <a:rPr lang="en-US" sz="3000" dirty="0" err="1" smtClean="0"/>
              <a:t>NLC’s</a:t>
            </a:r>
            <a:r>
              <a:rPr lang="en-US" sz="3000" dirty="0" smtClean="0"/>
              <a:t> Institute </a:t>
            </a:r>
            <a:r>
              <a:rPr lang="en-US" sz="3000" dirty="0"/>
              <a:t>for Youth, Education, and Families </a:t>
            </a:r>
            <a:r>
              <a:rPr lang="en-US" sz="3000" dirty="0" smtClean="0"/>
              <a:t>helps </a:t>
            </a:r>
            <a:r>
              <a:rPr lang="en-US" sz="3000" dirty="0"/>
              <a:t>municipal leaders take action on behalf of the children, youth and families in their </a:t>
            </a:r>
            <a:r>
              <a:rPr lang="en-US" sz="3000" dirty="0" smtClean="0"/>
              <a:t>communities.</a:t>
            </a:r>
            <a:br>
              <a:rPr lang="en-US" sz="3000" dirty="0" smtClean="0"/>
            </a:br>
            <a:r>
              <a:rPr lang="en-US" dirty="0" smtClean="0"/>
              <a:t/>
            </a:r>
            <a:br>
              <a:rPr lang="en-US" dirty="0" smtClean="0"/>
            </a:b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2"/>
          </p:nvPr>
        </p:nvSpPr>
        <p:spPr/>
        <p:txBody>
          <a:bodyPr/>
          <a:lstStyle/>
          <a:p>
            <a:fld id="{D38BCB92-4239-460A-8122-62657529D709}" type="slidenum">
              <a:rPr lang="en-US" smtClean="0"/>
              <a:t>8</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4118" y="5056021"/>
            <a:ext cx="5109736" cy="1271405"/>
          </a:xfrm>
          <a:prstGeom prst="rect">
            <a:avLst/>
          </a:prstGeom>
        </p:spPr>
      </p:pic>
    </p:spTree>
    <p:extLst>
      <p:ext uri="{BB962C8B-B14F-4D97-AF65-F5344CB8AC3E}">
        <p14:creationId xmlns:p14="http://schemas.microsoft.com/office/powerpoint/2010/main" val="18455698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About the Department of Labor’s Division of Youth Services</a:t>
            </a:r>
            <a:endParaRPr lang="en-US" dirty="0"/>
          </a:p>
        </p:txBody>
      </p:sp>
      <p:sp>
        <p:nvSpPr>
          <p:cNvPr id="3" name="Content Placeholder 2"/>
          <p:cNvSpPr>
            <a:spLocks noGrp="1"/>
          </p:cNvSpPr>
          <p:nvPr>
            <p:ph idx="1"/>
          </p:nvPr>
        </p:nvSpPr>
        <p:spPr>
          <a:xfrm>
            <a:off x="495300" y="1760396"/>
            <a:ext cx="7924800" cy="4525963"/>
          </a:xfrm>
        </p:spPr>
        <p:txBody>
          <a:bodyPr>
            <a:normAutofit fontScale="85000" lnSpcReduction="20000"/>
          </a:bodyPr>
          <a:lstStyle/>
          <a:p>
            <a:endParaRPr lang="en-US" dirty="0" smtClean="0"/>
          </a:p>
          <a:p>
            <a:pPr marL="0" indent="0">
              <a:buNone/>
            </a:pPr>
            <a:r>
              <a:rPr lang="en-US" dirty="0" smtClean="0"/>
              <a:t>DOL’s </a:t>
            </a:r>
            <a:r>
              <a:rPr lang="en-US" dirty="0"/>
              <a:t>Division of Youth Services is </a:t>
            </a:r>
            <a:r>
              <a:rPr lang="en-US" dirty="0" smtClean="0"/>
              <a:t>responsible for providing:</a:t>
            </a:r>
          </a:p>
          <a:p>
            <a:r>
              <a:rPr lang="en-US" dirty="0"/>
              <a:t> L</a:t>
            </a:r>
            <a:r>
              <a:rPr lang="en-US" dirty="0" smtClean="0"/>
              <a:t>eadership</a:t>
            </a:r>
            <a:r>
              <a:rPr lang="en-US" dirty="0"/>
              <a:t>, </a:t>
            </a:r>
            <a:endParaRPr lang="en-US" dirty="0" smtClean="0"/>
          </a:p>
          <a:p>
            <a:r>
              <a:rPr lang="en-US" dirty="0"/>
              <a:t> P</a:t>
            </a:r>
            <a:r>
              <a:rPr lang="en-US" dirty="0" smtClean="0"/>
              <a:t>olicy </a:t>
            </a:r>
            <a:r>
              <a:rPr lang="en-US" dirty="0"/>
              <a:t>direction, </a:t>
            </a:r>
            <a:endParaRPr lang="en-US" dirty="0" smtClean="0"/>
          </a:p>
          <a:p>
            <a:r>
              <a:rPr lang="en-US" dirty="0" smtClean="0"/>
              <a:t> Technical Assistance and guidance, and</a:t>
            </a:r>
          </a:p>
          <a:p>
            <a:r>
              <a:rPr lang="en-US" dirty="0"/>
              <a:t> P</a:t>
            </a:r>
            <a:r>
              <a:rPr lang="en-US" dirty="0" smtClean="0"/>
              <a:t>rogram administration for the $800 million youth formula program </a:t>
            </a:r>
            <a:r>
              <a:rPr lang="en-US" dirty="0"/>
              <a:t>authorized under the Workforce Investment </a:t>
            </a:r>
            <a:r>
              <a:rPr lang="en-US" dirty="0" smtClean="0"/>
              <a:t>and Opportunity Act </a:t>
            </a:r>
            <a:r>
              <a:rPr lang="en-US" dirty="0"/>
              <a:t>(WIA</a:t>
            </a:r>
            <a:r>
              <a:rPr lang="en-US" dirty="0" smtClean="0"/>
              <a:t>).</a:t>
            </a:r>
          </a:p>
          <a:p>
            <a:endParaRPr lang="en-US" dirty="0"/>
          </a:p>
        </p:txBody>
      </p:sp>
      <p:sp>
        <p:nvSpPr>
          <p:cNvPr id="4" name="Slide Number Placeholder 3"/>
          <p:cNvSpPr>
            <a:spLocks noGrp="1"/>
          </p:cNvSpPr>
          <p:nvPr>
            <p:ph type="sldNum" sz="quarter" idx="12"/>
          </p:nvPr>
        </p:nvSpPr>
        <p:spPr/>
        <p:txBody>
          <a:bodyPr/>
          <a:lstStyle/>
          <a:p>
            <a:fld id="{D38BCB92-4239-460A-8122-62657529D709}" type="slidenum">
              <a:rPr lang="en-US" smtClean="0"/>
              <a:t>9</a:t>
            </a:fld>
            <a:endParaRPr lang="en-US"/>
          </a:p>
        </p:txBody>
      </p:sp>
      <p:pic>
        <p:nvPicPr>
          <p:cNvPr id="6146" name="Picture 2" descr="Division of Youth Servi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233" y="1219200"/>
            <a:ext cx="6019800" cy="769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9931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8.0&quot;&gt;&lt;object type=&quot;1&quot; unique_id=&quot;10001&quot;&gt;&lt;object type=&quot;2&quot; unique_id=&quot;11404&quot;&gt;&lt;object type=&quot;3&quot; unique_id=&quot;11405&quot;&gt;&lt;property id=&quot;20148&quot; value=&quot;5&quot;/&gt;&lt;property id=&quot;20300&quot; value=&quot;Slide 1 - &amp;quot;Webinar Title&amp;quot;&quot;/&gt;&lt;property id=&quot;20307&quot; value=&quot;256&quot;/&gt;&lt;/object&gt;&lt;object type=&quot;3&quot; unique_id=&quot;11411&quot;&gt;&lt;property id=&quot;20148&quot; value=&quot;5&quot;/&gt;&lt;property id=&quot;20300&quot; value=&quot;Slide 2 - &amp;quot;Where are you?&amp;quot;&quot;/&gt;&lt;property id=&quot;20307&quot; value=&quot;259&quot;/&gt;&lt;/object&gt;&lt;object type=&quot;3&quot; unique_id=&quot;11412&quot;&gt;&lt;property id=&quot;20148&quot; value=&quot;5&quot;/&gt;&lt;property id=&quot;20300&quot; value=&quot;Slide 3 - &amp;quot;Here’s what you can expect to get out of this webinar!&amp;quot;&quot;/&gt;&lt;property id=&quot;20307&quot; value=&quot;264&quot;/&gt;&lt;/object&gt;&lt;object type=&quot;3&quot; unique_id=&quot;11413&quot;&gt;&lt;property id=&quot;20148&quot; value=&quot;5&quot;/&gt;&lt;property id=&quot;20300&quot; value=&quot;Slide 4 - &amp;quot;Agenda&amp;quot;&quot;/&gt;&lt;property id=&quot;20307&quot; value=&quot;266&quot;/&gt;&lt;/object&gt;&lt;object type=&quot;3&quot; unique_id=&quot;11414&quot;&gt;&lt;property id=&quot;20148&quot; value=&quot;5&quot;/&gt;&lt;property id=&quot;20300&quot; value=&quot;Slide 5 - &amp;quot;Moderator&amp;quot;&quot;/&gt;&lt;property id=&quot;20307&quot; value=&quot;261&quot;/&gt;&lt;/object&gt;&lt;object type=&quot;3&quot; unique_id=&quot;11415&quot;&gt;&lt;property id=&quot;20148&quot; value=&quot;5&quot;/&gt;&lt;property id=&quot;20300&quot; value=&quot;Slide 6 - &amp;quot;Presenters&amp;quot;&quot;/&gt;&lt;property id=&quot;20307&quot; value=&quot;286&quot;/&gt;&lt;/object&gt;&lt;object type=&quot;3&quot; unique_id=&quot;11416&quot;&gt;&lt;property id=&quot;20148&quot; value=&quot;5&quot;/&gt;&lt;property id=&quot;20300&quot; value=&quot;Slide 8 - &amp;quot;Content Heading &amp;quot;&quot;/&gt;&lt;property id=&quot;20307&quot; value=&quot;271&quot;/&gt;&lt;/object&gt;&lt;object type=&quot;3&quot; unique_id=&quot;11417&quot;&gt;&lt;property id=&quot;20148&quot; value=&quot;5&quot;/&gt;&lt;property id=&quot;20300&quot; value=&quot;Slide 12 - &amp;quot;Open Chat&amp;quot;&quot;/&gt;&lt;property id=&quot;20307&quot; value=&quot;267&quot;/&gt;&lt;/object&gt;&lt;object type=&quot;3&quot; unique_id=&quot;11418&quot;&gt;&lt;property id=&quot;20148&quot; value=&quot;5&quot;/&gt;&lt;property id=&quot;20300&quot; value=&quot;Slide 13 - &amp;quot;Polling Question&amp;quot;&quot;/&gt;&lt;property id=&quot;20307&quot; value=&quot;265&quot;/&gt;&lt;/object&gt;&lt;object type=&quot;3&quot; unique_id=&quot;11420&quot;&gt;&lt;property id=&quot;20148&quot; value=&quot;5&quot;/&gt;&lt;property id=&quot;20300&quot; value=&quot;Slide 14 - &amp;quot;Reminder…&amp;quot;&quot;/&gt;&lt;property id=&quot;20307&quot; value=&quot;276&quot;/&gt;&lt;/object&gt;&lt;object type=&quot;3&quot; unique_id=&quot;11421&quot;&gt;&lt;property id=&quot;20148&quot; value=&quot;5&quot;/&gt;&lt;property id=&quot;20300&quot; value=&quot;Slide 15 - &amp;quot;Resources&amp;quot;&quot;/&gt;&lt;property id=&quot;20307&quot; value=&quot;278&quot;/&gt;&lt;/object&gt;&lt;object type=&quot;3&quot; unique_id=&quot;11422&quot;&gt;&lt;property id=&quot;20148&quot; value=&quot;5&quot;/&gt;&lt;property id=&quot;20300&quot; value=&quot;Slide 16 - &amp;quot;Please enter your questions in the Chat Room! &amp;quot;&quot;/&gt;&lt;property id=&quot;20307&quot; value=&quot;279&quot;/&gt;&lt;/object&gt;&lt;object type=&quot;3&quot; unique_id=&quot;11423&quot;&gt;&lt;property id=&quot;20148&quot; value=&quot;5&quot;/&gt;&lt;property id=&quot;20300&quot; value=&quot;Slide 17 - &amp;quot;Speakers’ Contact Information&amp;quot;&quot;/&gt;&lt;property id=&quot;20307&quot; value=&quot;281&quot;/&gt;&lt;/object&gt;&lt;object type=&quot;3&quot; unique_id=&quot;11424&quot;&gt;&lt;property id=&quot;20148&quot; value=&quot;5&quot;/&gt;&lt;property id=&quot;20300&quot; value=&quot;Slide 18 - &amp;quot;Look for upcoming Webinars in this series!&amp;quot;&quot;/&gt;&lt;property id=&quot;20307&quot; value=&quot;283&quot;/&gt;&lt;/object&gt;&lt;object type=&quot;3&quot; unique_id=&quot;11425&quot;&gt;&lt;property id=&quot;20148&quot; value=&quot;5&quot;/&gt;&lt;property id=&quot;20300&quot; value=&quot;Slide 19&quot;/&gt;&lt;property id=&quot;20307&quot; value=&quot;262&quot;/&gt;&lt;/object&gt;&lt;object type=&quot;3&quot; unique_id=&quot;13267&quot;&gt;&lt;property id=&quot;20148&quot; value=&quot;5&quot;/&gt;&lt;property id=&quot;20300&quot; value=&quot;Slide 7 - &amp;quot;Presenter&amp;quot;&quot;/&gt;&lt;property id=&quot;20307&quot; value=&quot;287&quot;/&gt;&lt;/object&gt;&lt;object type=&quot;3&quot; unique_id=&quot;13268&quot;&gt;&lt;property id=&quot;20148&quot; value=&quot;5&quot;/&gt;&lt;property id=&quot;20300&quot; value=&quot;Slide 10 - &amp;quot;Content Heading &amp;quot;&quot;/&gt;&lt;property id=&quot;20307&quot; value=&quot;289&quot;/&gt;&lt;/object&gt;&lt;object type=&quot;3&quot; unique_id=&quot;13269&quot;&gt;&lt;property id=&quot;20148&quot; value=&quot;5&quot;/&gt;&lt;property id=&quot;20300&quot; value=&quot;Slide 11 - &amp;quot;Content Heading &amp;quot;&quot;/&gt;&lt;property id=&quot;20307&quot; value=&quot;290&quot;/&gt;&lt;/object&gt;&lt;object type=&quot;3&quot; unique_id=&quot;21377&quot;&gt;&lt;property id=&quot;20148&quot; value=&quot;5&quot;/&gt;&lt;property id=&quot;20300&quot; value=&quot;Slide 9 - &amp;quot;Content Heading &amp;quot;&quot;/&gt;&lt;property id=&quot;20307&quot; value=&quot;291&quot;/&gt;&lt;/object&gt;&lt;/object&gt;&lt;object type=&quot;8&quot; unique_id=&quot;11410&quot;&gt;&lt;/object&gt;&lt;/object&gt;&lt;/database&gt;"/>
  <p:tag name="SECTOMILLISECCONVERTED" val="1"/>
</p:tagLst>
</file>

<file path=ppt/theme/theme1.xml><?xml version="1.0" encoding="utf-8"?>
<a:theme xmlns:a="http://schemas.openxmlformats.org/drawingml/2006/main" name="Networking trio design template">
  <a:themeElements>
    <a:clrScheme name="Custom 1">
      <a:dk1>
        <a:sysClr val="windowText" lastClr="000000"/>
      </a:dk1>
      <a:lt1>
        <a:sysClr val="window" lastClr="FFFFFF"/>
      </a:lt1>
      <a:dk2>
        <a:srgbClr val="1F497D"/>
      </a:dk2>
      <a:lt2>
        <a:srgbClr val="EEECE1"/>
      </a:lt2>
      <a:accent1>
        <a:srgbClr val="4F81BD"/>
      </a:accent1>
      <a:accent2>
        <a:srgbClr val="F79646"/>
      </a:accent2>
      <a:accent3>
        <a:srgbClr val="9BBB59"/>
      </a:accent3>
      <a:accent4>
        <a:srgbClr val="8064A2"/>
      </a:accent4>
      <a:accent5>
        <a:srgbClr val="4BACC6"/>
      </a:accent5>
      <a:accent6>
        <a:srgbClr val="C0504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Networking trio design template</Template>
  <TotalTime>0</TotalTime>
  <Words>1432</Words>
  <Application>Microsoft Office PowerPoint</Application>
  <PresentationFormat>On-screen Show (4:3)</PresentationFormat>
  <Paragraphs>227</Paragraphs>
  <Slides>31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Comic Sans MS</vt:lpstr>
      <vt:lpstr>Tahoma</vt:lpstr>
      <vt:lpstr>Wingdings</vt:lpstr>
      <vt:lpstr>Networking trio design template</vt:lpstr>
      <vt:lpstr>Financial Capability and Youth Employment Programs: Pilot with Consumer Financial Protection Bureau (CFPB) and National League of Cities (NLC) </vt:lpstr>
      <vt:lpstr>Where are you?</vt:lpstr>
      <vt:lpstr>Here’s what you can expect to get out of this webinar!</vt:lpstr>
      <vt:lpstr>Agenda</vt:lpstr>
      <vt:lpstr>Moderator</vt:lpstr>
      <vt:lpstr>Presenters</vt:lpstr>
      <vt:lpstr>About the Consumer Financial Protection Bureau (CFPB)</vt:lpstr>
      <vt:lpstr>About the National League of Cities (NLC)</vt:lpstr>
      <vt:lpstr>About the Department of Labor’s Division of Youth Services</vt:lpstr>
      <vt:lpstr>Polling Question One: Who’s on the call?</vt:lpstr>
      <vt:lpstr>WIOA Youth Formula Program</vt:lpstr>
      <vt:lpstr>Polling Question Two</vt:lpstr>
      <vt:lpstr>WIOA and Financial Literacy</vt:lpstr>
      <vt:lpstr>New Collaboration  </vt:lpstr>
      <vt:lpstr>Overview of Collaboration  </vt:lpstr>
      <vt:lpstr>Definition of Financial Capability</vt:lpstr>
      <vt:lpstr>What Works in Youth Financial Capability Programs</vt:lpstr>
      <vt:lpstr>Polling Question Three:  Which of these ideas excites you the most?</vt:lpstr>
      <vt:lpstr>The Opportunity:  Technical Assistance </vt:lpstr>
      <vt:lpstr>Submission Criteria</vt:lpstr>
      <vt:lpstr>Submission Criteria</vt:lpstr>
      <vt:lpstr>Polling Question Four: Will you apply?</vt:lpstr>
      <vt:lpstr>Please enter your questions in the Chat Room! </vt:lpstr>
      <vt:lpstr>How can a municipality express an interest in participating? </vt:lpstr>
      <vt:lpstr>What do we mean by TA?</vt:lpstr>
      <vt:lpstr>When will we notify communities?</vt:lpstr>
      <vt:lpstr> Is there an evaluation component?</vt:lpstr>
      <vt:lpstr>How will cities learn from one another?</vt:lpstr>
      <vt:lpstr>Where can I find resources?</vt:lpstr>
      <vt:lpstr>Speakers’ Contact Information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2009-09-02T19:35:42Z</dcterms:created>
  <dcterms:modified xsi:type="dcterms:W3CDTF">2015-04-02T13:04:33Z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TC102413891033</vt:lpwstr>
  </property>
</Properties>
</file>