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2" r:id="rId1"/>
    <p:sldMasterId id="2147483689" r:id="rId2"/>
    <p:sldMasterId id="2147483691" r:id="rId3"/>
    <p:sldMasterId id="2147483693" r:id="rId4"/>
    <p:sldMasterId id="2147483695" r:id="rId5"/>
    <p:sldMasterId id="2147483697" r:id="rId6"/>
  </p:sldMasterIdLst>
  <p:notesMasterIdLst>
    <p:notesMasterId r:id="rId49"/>
  </p:notesMasterIdLst>
  <p:sldIdLst>
    <p:sldId id="256" r:id="rId7"/>
    <p:sldId id="259" r:id="rId8"/>
    <p:sldId id="338" r:id="rId9"/>
    <p:sldId id="296" r:id="rId10"/>
    <p:sldId id="408" r:id="rId11"/>
    <p:sldId id="340" r:id="rId12"/>
    <p:sldId id="264" r:id="rId13"/>
    <p:sldId id="292" r:id="rId14"/>
    <p:sldId id="458" r:id="rId15"/>
    <p:sldId id="266" r:id="rId16"/>
    <p:sldId id="401" r:id="rId17"/>
    <p:sldId id="433" r:id="rId18"/>
    <p:sldId id="454" r:id="rId19"/>
    <p:sldId id="453" r:id="rId20"/>
    <p:sldId id="452" r:id="rId21"/>
    <p:sldId id="451" r:id="rId22"/>
    <p:sldId id="464" r:id="rId23"/>
    <p:sldId id="440" r:id="rId24"/>
    <p:sldId id="438" r:id="rId25"/>
    <p:sldId id="434" r:id="rId26"/>
    <p:sldId id="444" r:id="rId27"/>
    <p:sldId id="443" r:id="rId28"/>
    <p:sldId id="447" r:id="rId29"/>
    <p:sldId id="439" r:id="rId30"/>
    <p:sldId id="437" r:id="rId31"/>
    <p:sldId id="445" r:id="rId32"/>
    <p:sldId id="446" r:id="rId33"/>
    <p:sldId id="448" r:id="rId34"/>
    <p:sldId id="442" r:id="rId35"/>
    <p:sldId id="449" r:id="rId36"/>
    <p:sldId id="455" r:id="rId37"/>
    <p:sldId id="459" r:id="rId38"/>
    <p:sldId id="460" r:id="rId39"/>
    <p:sldId id="461" r:id="rId40"/>
    <p:sldId id="462" r:id="rId41"/>
    <p:sldId id="463" r:id="rId42"/>
    <p:sldId id="456" r:id="rId43"/>
    <p:sldId id="294" r:id="rId44"/>
    <p:sldId id="432" r:id="rId45"/>
    <p:sldId id="279" r:id="rId46"/>
    <p:sldId id="281" r:id="rId47"/>
    <p:sldId id="262" r:id="rId48"/>
  </p:sldIdLst>
  <p:sldSz cx="12188825" cy="6858000"/>
  <p:notesSz cx="9296400" cy="7010400"/>
  <p:custDataLst>
    <p:tags r:id="rId5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C1DB"/>
    <a:srgbClr val="474AD1"/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81567" autoAdjust="0"/>
  </p:normalViewPr>
  <p:slideViewPr>
    <p:cSldViewPr>
      <p:cViewPr varScale="1">
        <p:scale>
          <a:sx n="95" d="100"/>
          <a:sy n="95" d="100"/>
        </p:scale>
        <p:origin x="-1278" y="-96"/>
      </p:cViewPr>
      <p:guideLst>
        <p:guide orient="horz" pos="2160"/>
        <p:guide pos="2881"/>
        <p:guide pos="3839"/>
      </p:guideLst>
    </p:cSldViewPr>
  </p:slideViewPr>
  <p:outlineViewPr>
    <p:cViewPr>
      <p:scale>
        <a:sx n="33" d="100"/>
        <a:sy n="33" d="100"/>
      </p:scale>
      <p:origin x="0" y="4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2970" y="-66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tags" Target="tags/tag1.xml"/><Relationship Id="rId55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8" Type="http://schemas.openxmlformats.org/officeDocument/2006/relationships/slide" Target="slides/slide2.xml"/><Relationship Id="rId51" Type="http://schemas.openxmlformats.org/officeDocument/2006/relationships/commentAuthors" Target="commentAuthors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318CA6-08AB-4ABE-B349-676605B65D6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9D8059-D2E0-4C91-8D8D-A79D1FB79854}">
      <dgm:prSet phldrT="[Text]" custT="1"/>
      <dgm:spPr>
        <a:noFill/>
        <a:ln w="38100" cap="rnd">
          <a:solidFill>
            <a:schemeClr val="accent1"/>
          </a:solidFill>
        </a:ln>
      </dgm:spPr>
      <dgm:t>
        <a:bodyPr/>
        <a:lstStyle/>
        <a:p>
          <a:r>
            <a:rPr lang="en-US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What best describes your agency’s readiness to engage in an industry driven sector strategy?</a:t>
          </a:r>
          <a:endParaRPr lang="en-US" sz="1700" dirty="0">
            <a:latin typeface="Arial" pitchFamily="34" charset="0"/>
            <a:cs typeface="Arial" pitchFamily="34" charset="0"/>
          </a:endParaRPr>
        </a:p>
      </dgm:t>
    </dgm:pt>
    <dgm:pt modelId="{B4C1CCFE-FE1F-4EA9-A040-FFA594C8966E}" type="parTrans" cxnId="{B0542320-1ACE-40DC-8A28-1279388B3948}">
      <dgm:prSet/>
      <dgm:spPr/>
      <dgm:t>
        <a:bodyPr/>
        <a:lstStyle/>
        <a:p>
          <a:endParaRPr lang="en-US"/>
        </a:p>
      </dgm:t>
    </dgm:pt>
    <dgm:pt modelId="{7D8C7A49-846B-425A-A372-DA2BF28DA196}" type="sibTrans" cxnId="{B0542320-1ACE-40DC-8A28-1279388B3948}">
      <dgm:prSet/>
      <dgm:spPr/>
      <dgm:t>
        <a:bodyPr/>
        <a:lstStyle/>
        <a:p>
          <a:endParaRPr lang="en-US"/>
        </a:p>
      </dgm:t>
    </dgm:pt>
    <dgm:pt modelId="{855749C9-25BC-45AC-B787-9457C050449F}" type="pres">
      <dgm:prSet presAssocID="{9F318CA6-08AB-4ABE-B349-676605B65D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E4DC371-F7C6-47CE-B90E-1AFFF13B3F0E}" type="pres">
      <dgm:prSet presAssocID="{FC9D8059-D2E0-4C91-8D8D-A79D1FB79854}" presName="root" presStyleCnt="0"/>
      <dgm:spPr/>
    </dgm:pt>
    <dgm:pt modelId="{77B1561D-399D-4DFB-9AB8-7B690400EE7B}" type="pres">
      <dgm:prSet presAssocID="{FC9D8059-D2E0-4C91-8D8D-A79D1FB79854}" presName="rootComposite" presStyleCnt="0"/>
      <dgm:spPr/>
    </dgm:pt>
    <dgm:pt modelId="{7A996C81-500F-4B1F-B5A4-1B476941A02A}" type="pres">
      <dgm:prSet presAssocID="{FC9D8059-D2E0-4C91-8D8D-A79D1FB79854}" presName="rootText" presStyleLbl="node1" presStyleIdx="0" presStyleCnt="1" custScaleX="570474" custScaleY="204969" custLinFactNeighborX="-190" custLinFactNeighborY="-13254"/>
      <dgm:spPr/>
      <dgm:t>
        <a:bodyPr/>
        <a:lstStyle/>
        <a:p>
          <a:endParaRPr lang="en-US"/>
        </a:p>
      </dgm:t>
    </dgm:pt>
    <dgm:pt modelId="{326860F1-B8CF-451E-A26A-39B929BC3F19}" type="pres">
      <dgm:prSet presAssocID="{FC9D8059-D2E0-4C91-8D8D-A79D1FB79854}" presName="rootConnector" presStyleLbl="node1" presStyleIdx="0" presStyleCnt="1"/>
      <dgm:spPr/>
      <dgm:t>
        <a:bodyPr/>
        <a:lstStyle/>
        <a:p>
          <a:endParaRPr lang="en-US"/>
        </a:p>
      </dgm:t>
    </dgm:pt>
    <dgm:pt modelId="{2E4345B9-8324-4DBE-9681-CF7D074FAF45}" type="pres">
      <dgm:prSet presAssocID="{FC9D8059-D2E0-4C91-8D8D-A79D1FB79854}" presName="childShape" presStyleCnt="0"/>
      <dgm:spPr/>
    </dgm:pt>
  </dgm:ptLst>
  <dgm:cxnLst>
    <dgm:cxn modelId="{011A6DC6-B935-4831-BFE3-23F3B782C48F}" type="presOf" srcId="{FC9D8059-D2E0-4C91-8D8D-A79D1FB79854}" destId="{7A996C81-500F-4B1F-B5A4-1B476941A02A}" srcOrd="0" destOrd="0" presId="urn:microsoft.com/office/officeart/2005/8/layout/hierarchy3"/>
    <dgm:cxn modelId="{918C7B63-7D10-47FD-AF45-22F8D9538B1D}" type="presOf" srcId="{FC9D8059-D2E0-4C91-8D8D-A79D1FB79854}" destId="{326860F1-B8CF-451E-A26A-39B929BC3F19}" srcOrd="1" destOrd="0" presId="urn:microsoft.com/office/officeart/2005/8/layout/hierarchy3"/>
    <dgm:cxn modelId="{C925F4B5-8AAA-4853-8C18-499817609EB0}" type="presOf" srcId="{9F318CA6-08AB-4ABE-B349-676605B65D6C}" destId="{855749C9-25BC-45AC-B787-9457C050449F}" srcOrd="0" destOrd="0" presId="urn:microsoft.com/office/officeart/2005/8/layout/hierarchy3"/>
    <dgm:cxn modelId="{B0542320-1ACE-40DC-8A28-1279388B3948}" srcId="{9F318CA6-08AB-4ABE-B349-676605B65D6C}" destId="{FC9D8059-D2E0-4C91-8D8D-A79D1FB79854}" srcOrd="0" destOrd="0" parTransId="{B4C1CCFE-FE1F-4EA9-A040-FFA594C8966E}" sibTransId="{7D8C7A49-846B-425A-A372-DA2BF28DA196}"/>
    <dgm:cxn modelId="{8310684E-7B41-4F42-952F-EFC5D986CC4B}" type="presParOf" srcId="{855749C9-25BC-45AC-B787-9457C050449F}" destId="{1E4DC371-F7C6-47CE-B90E-1AFFF13B3F0E}" srcOrd="0" destOrd="0" presId="urn:microsoft.com/office/officeart/2005/8/layout/hierarchy3"/>
    <dgm:cxn modelId="{2F165B2E-D5E4-4F28-AE2B-6A26FF2123B5}" type="presParOf" srcId="{1E4DC371-F7C6-47CE-B90E-1AFFF13B3F0E}" destId="{77B1561D-399D-4DFB-9AB8-7B690400EE7B}" srcOrd="0" destOrd="0" presId="urn:microsoft.com/office/officeart/2005/8/layout/hierarchy3"/>
    <dgm:cxn modelId="{EF9409F6-D70B-483A-B8B4-0B06DE59BE48}" type="presParOf" srcId="{77B1561D-399D-4DFB-9AB8-7B690400EE7B}" destId="{7A996C81-500F-4B1F-B5A4-1B476941A02A}" srcOrd="0" destOrd="0" presId="urn:microsoft.com/office/officeart/2005/8/layout/hierarchy3"/>
    <dgm:cxn modelId="{E1C67B92-7352-42A2-9F84-28A9F347CA07}" type="presParOf" srcId="{77B1561D-399D-4DFB-9AB8-7B690400EE7B}" destId="{326860F1-B8CF-451E-A26A-39B929BC3F19}" srcOrd="1" destOrd="0" presId="urn:microsoft.com/office/officeart/2005/8/layout/hierarchy3"/>
    <dgm:cxn modelId="{12520FEA-E26D-4DE5-9F06-30115A72C3E5}" type="presParOf" srcId="{1E4DC371-F7C6-47CE-B90E-1AFFF13B3F0E}" destId="{2E4345B9-8324-4DBE-9681-CF7D074FAF4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318CA6-08AB-4ABE-B349-676605B65D6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9D8059-D2E0-4C91-8D8D-A79D1FB79854}">
      <dgm:prSet phldrT="[Text]" custT="1"/>
      <dgm:spPr>
        <a:noFill/>
        <a:ln w="38100" cap="rnd">
          <a:solidFill>
            <a:schemeClr val="accent1"/>
          </a:solidFill>
        </a:ln>
      </dgm:spPr>
      <dgm:t>
        <a:bodyPr/>
        <a:lstStyle/>
        <a:p>
          <a:r>
            <a:rPr lang="en-US" sz="4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What are some of the benefits of an industry led sector strategy?</a:t>
          </a:r>
          <a:endParaRPr lang="en-US" sz="4000" dirty="0">
            <a:latin typeface="Arial" pitchFamily="34" charset="0"/>
            <a:cs typeface="Arial" pitchFamily="34" charset="0"/>
          </a:endParaRPr>
        </a:p>
      </dgm:t>
    </dgm:pt>
    <dgm:pt modelId="{B4C1CCFE-FE1F-4EA9-A040-FFA594C8966E}" type="parTrans" cxnId="{B0542320-1ACE-40DC-8A28-1279388B3948}">
      <dgm:prSet/>
      <dgm:spPr/>
      <dgm:t>
        <a:bodyPr/>
        <a:lstStyle/>
        <a:p>
          <a:endParaRPr lang="en-US"/>
        </a:p>
      </dgm:t>
    </dgm:pt>
    <dgm:pt modelId="{7D8C7A49-846B-425A-A372-DA2BF28DA196}" type="sibTrans" cxnId="{B0542320-1ACE-40DC-8A28-1279388B3948}">
      <dgm:prSet/>
      <dgm:spPr/>
      <dgm:t>
        <a:bodyPr/>
        <a:lstStyle/>
        <a:p>
          <a:endParaRPr lang="en-US"/>
        </a:p>
      </dgm:t>
    </dgm:pt>
    <dgm:pt modelId="{855749C9-25BC-45AC-B787-9457C050449F}" type="pres">
      <dgm:prSet presAssocID="{9F318CA6-08AB-4ABE-B349-676605B65D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E4DC371-F7C6-47CE-B90E-1AFFF13B3F0E}" type="pres">
      <dgm:prSet presAssocID="{FC9D8059-D2E0-4C91-8D8D-A79D1FB79854}" presName="root" presStyleCnt="0"/>
      <dgm:spPr/>
    </dgm:pt>
    <dgm:pt modelId="{77B1561D-399D-4DFB-9AB8-7B690400EE7B}" type="pres">
      <dgm:prSet presAssocID="{FC9D8059-D2E0-4C91-8D8D-A79D1FB79854}" presName="rootComposite" presStyleCnt="0"/>
      <dgm:spPr/>
    </dgm:pt>
    <dgm:pt modelId="{7A996C81-500F-4B1F-B5A4-1B476941A02A}" type="pres">
      <dgm:prSet presAssocID="{FC9D8059-D2E0-4C91-8D8D-A79D1FB79854}" presName="rootText" presStyleLbl="node1" presStyleIdx="0" presStyleCnt="1" custScaleX="570474" custScaleY="204969" custLinFactNeighborX="-190" custLinFactNeighborY="-13254"/>
      <dgm:spPr/>
      <dgm:t>
        <a:bodyPr/>
        <a:lstStyle/>
        <a:p>
          <a:endParaRPr lang="en-US"/>
        </a:p>
      </dgm:t>
    </dgm:pt>
    <dgm:pt modelId="{326860F1-B8CF-451E-A26A-39B929BC3F19}" type="pres">
      <dgm:prSet presAssocID="{FC9D8059-D2E0-4C91-8D8D-A79D1FB79854}" presName="rootConnector" presStyleLbl="node1" presStyleIdx="0" presStyleCnt="1"/>
      <dgm:spPr/>
      <dgm:t>
        <a:bodyPr/>
        <a:lstStyle/>
        <a:p>
          <a:endParaRPr lang="en-US"/>
        </a:p>
      </dgm:t>
    </dgm:pt>
    <dgm:pt modelId="{2E4345B9-8324-4DBE-9681-CF7D074FAF45}" type="pres">
      <dgm:prSet presAssocID="{FC9D8059-D2E0-4C91-8D8D-A79D1FB79854}" presName="childShape" presStyleCnt="0"/>
      <dgm:spPr/>
    </dgm:pt>
  </dgm:ptLst>
  <dgm:cxnLst>
    <dgm:cxn modelId="{0044BD9E-171A-40B0-A157-1D557D9C49A2}" type="presOf" srcId="{FC9D8059-D2E0-4C91-8D8D-A79D1FB79854}" destId="{7A996C81-500F-4B1F-B5A4-1B476941A02A}" srcOrd="0" destOrd="0" presId="urn:microsoft.com/office/officeart/2005/8/layout/hierarchy3"/>
    <dgm:cxn modelId="{51999000-1ACC-4CDD-A508-6958E341EEDE}" type="presOf" srcId="{9F318CA6-08AB-4ABE-B349-676605B65D6C}" destId="{855749C9-25BC-45AC-B787-9457C050449F}" srcOrd="0" destOrd="0" presId="urn:microsoft.com/office/officeart/2005/8/layout/hierarchy3"/>
    <dgm:cxn modelId="{B0542320-1ACE-40DC-8A28-1279388B3948}" srcId="{9F318CA6-08AB-4ABE-B349-676605B65D6C}" destId="{FC9D8059-D2E0-4C91-8D8D-A79D1FB79854}" srcOrd="0" destOrd="0" parTransId="{B4C1CCFE-FE1F-4EA9-A040-FFA594C8966E}" sibTransId="{7D8C7A49-846B-425A-A372-DA2BF28DA196}"/>
    <dgm:cxn modelId="{8BFB0CDB-5BB1-45B7-9F2C-A652F5C06997}" type="presOf" srcId="{FC9D8059-D2E0-4C91-8D8D-A79D1FB79854}" destId="{326860F1-B8CF-451E-A26A-39B929BC3F19}" srcOrd="1" destOrd="0" presId="urn:microsoft.com/office/officeart/2005/8/layout/hierarchy3"/>
    <dgm:cxn modelId="{71C1E0DC-167B-4B89-A07B-FD45234CD388}" type="presParOf" srcId="{855749C9-25BC-45AC-B787-9457C050449F}" destId="{1E4DC371-F7C6-47CE-B90E-1AFFF13B3F0E}" srcOrd="0" destOrd="0" presId="urn:microsoft.com/office/officeart/2005/8/layout/hierarchy3"/>
    <dgm:cxn modelId="{E5CB8784-E359-49A3-B5D0-46E8406EF5C7}" type="presParOf" srcId="{1E4DC371-F7C6-47CE-B90E-1AFFF13B3F0E}" destId="{77B1561D-399D-4DFB-9AB8-7B690400EE7B}" srcOrd="0" destOrd="0" presId="urn:microsoft.com/office/officeart/2005/8/layout/hierarchy3"/>
    <dgm:cxn modelId="{AF6D9077-41EF-446C-9CA6-82755C576FA8}" type="presParOf" srcId="{77B1561D-399D-4DFB-9AB8-7B690400EE7B}" destId="{7A996C81-500F-4B1F-B5A4-1B476941A02A}" srcOrd="0" destOrd="0" presId="urn:microsoft.com/office/officeart/2005/8/layout/hierarchy3"/>
    <dgm:cxn modelId="{A5665605-25A3-4721-8F77-51D7EA3483DE}" type="presParOf" srcId="{77B1561D-399D-4DFB-9AB8-7B690400EE7B}" destId="{326860F1-B8CF-451E-A26A-39B929BC3F19}" srcOrd="1" destOrd="0" presId="urn:microsoft.com/office/officeart/2005/8/layout/hierarchy3"/>
    <dgm:cxn modelId="{188766C7-A934-482D-B433-33B8C3F74140}" type="presParOf" srcId="{1E4DC371-F7C6-47CE-B90E-1AFFF13B3F0E}" destId="{2E4345B9-8324-4DBE-9681-CF7D074FAF4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DBAE1B-5767-B947-B1AD-4F3EA6F8079D}" type="doc">
      <dgm:prSet loTypeId="urn:microsoft.com/office/officeart/2005/8/layout/targe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21648C-6A6C-E94F-AEB5-0FFA4E2970BE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75000"/>
          </a:schemeClr>
        </a:solidFill>
        <a:ln>
          <a:noFill/>
        </a:ln>
      </dgm:spPr>
      <dgm:t>
        <a:bodyPr/>
        <a:lstStyle/>
        <a:p>
          <a:r>
            <a:rPr lang="en-US" sz="2400" dirty="0" smtClean="0">
              <a:latin typeface="Arial"/>
              <a:cs typeface="Arial"/>
            </a:rPr>
            <a:t>National Fund for Workforce Solutions/</a:t>
          </a:r>
          <a:br>
            <a:rPr lang="en-US" sz="2400" dirty="0" smtClean="0">
              <a:latin typeface="Arial"/>
              <a:cs typeface="Arial"/>
            </a:rPr>
          </a:br>
          <a:r>
            <a:rPr lang="en-US" sz="2400" dirty="0" smtClean="0">
              <a:latin typeface="Arial"/>
              <a:cs typeface="Arial"/>
            </a:rPr>
            <a:t>Jobs for the Future</a:t>
          </a:r>
        </a:p>
      </dgm:t>
    </dgm:pt>
    <dgm:pt modelId="{DCA60A4A-385D-3342-83C7-6FB34AAC0A49}" type="parTrans" cxnId="{33355FD6-7615-BC43-AC7D-09A0D36226FC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31D42C49-3CFD-214B-A8DB-A143E40C24C9}" type="sibTrans" cxnId="{33355FD6-7615-BC43-AC7D-09A0D36226FC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5666B479-DAC6-E44A-959F-9100EB6A7919}">
      <dgm:prSet phldrT="[Text]" custT="1"/>
      <dgm:spPr>
        <a:ln>
          <a:noFill/>
        </a:ln>
      </dgm:spPr>
      <dgm:t>
        <a:bodyPr/>
        <a:lstStyle/>
        <a:p>
          <a:r>
            <a:rPr lang="en-US" sz="1150" dirty="0" smtClean="0">
              <a:latin typeface="Arial"/>
              <a:cs typeface="Arial"/>
            </a:rPr>
            <a:t>Individuals Served, Trained, Placed, Retained</a:t>
          </a:r>
          <a:endParaRPr lang="en-US" sz="1150" dirty="0">
            <a:latin typeface="Arial"/>
            <a:cs typeface="Arial"/>
          </a:endParaRPr>
        </a:p>
      </dgm:t>
    </dgm:pt>
    <dgm:pt modelId="{C24924C8-0711-024D-B4D6-F4BAD0AA45AB}" type="parTrans" cxnId="{4A958874-02B1-E143-8E06-353B0D521307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BD37A768-EDB8-3C4A-9979-C2A1EB79994F}" type="sibTrans" cxnId="{4A958874-02B1-E143-8E06-353B0D521307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D5655832-EB71-144B-B9E2-94AB8B750A4E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accent6">
            <a:lumMod val="75000"/>
          </a:schemeClr>
        </a:solidFill>
        <a:ln w="38100">
          <a:solidFill>
            <a:schemeClr val="bg1"/>
          </a:solidFill>
        </a:ln>
        <a:effectLst/>
      </dgm:spPr>
      <dgm:t>
        <a:bodyPr/>
        <a:lstStyle/>
        <a:p>
          <a:r>
            <a:rPr lang="en-US" sz="2400" dirty="0" smtClean="0">
              <a:latin typeface="Arial"/>
              <a:cs typeface="Arial"/>
            </a:rPr>
            <a:t>Regional Collaboratives</a:t>
          </a:r>
          <a:endParaRPr lang="en-US" sz="2400" dirty="0">
            <a:latin typeface="Arial"/>
            <a:cs typeface="Arial"/>
          </a:endParaRPr>
        </a:p>
      </dgm:t>
    </dgm:pt>
    <dgm:pt modelId="{154B837D-EC17-FE48-8E2C-8B57DA97B923}" type="parTrans" cxnId="{1A49ADA9-26E5-C843-ABBF-2D411ADEDC0A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8FDBF0EA-81CA-EE47-B6FB-2D68331D260D}" type="sibTrans" cxnId="{1A49ADA9-26E5-C843-ABBF-2D411ADEDC0A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085F0CDD-5D18-9544-B9AE-0B2B5BDF9751}">
      <dgm:prSet phldrT="[Text]" custT="1"/>
      <dgm:spPr>
        <a:ln>
          <a:noFill/>
        </a:ln>
      </dgm:spPr>
      <dgm:t>
        <a:bodyPr/>
        <a:lstStyle/>
        <a:p>
          <a:r>
            <a:rPr lang="en-US" sz="1150" dirty="0" smtClean="0">
              <a:latin typeface="Arial"/>
              <a:cs typeface="Arial"/>
            </a:rPr>
            <a:t>Systems Change:</a:t>
          </a:r>
        </a:p>
        <a:p>
          <a:r>
            <a:rPr lang="en-US" sz="1150" dirty="0" smtClean="0">
              <a:latin typeface="Arial"/>
              <a:cs typeface="Arial"/>
            </a:rPr>
            <a:t>State policy &amp; $</a:t>
          </a:r>
          <a:endParaRPr lang="en-US" sz="1150" dirty="0">
            <a:latin typeface="Arial"/>
            <a:cs typeface="Arial"/>
          </a:endParaRPr>
        </a:p>
      </dgm:t>
    </dgm:pt>
    <dgm:pt modelId="{A78262ED-EA50-B045-94C5-D9ED376A6F3E}" type="parTrans" cxnId="{0F8EADB5-28E8-7D4E-AB1F-3BCAA11A9A67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AC525012-31DA-664F-8138-EFBA6C5A80D6}" type="sibTrans" cxnId="{0F8EADB5-28E8-7D4E-AB1F-3BCAA11A9A67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6DF19262-1DDD-B842-9126-760BED344043}">
      <dgm:prSet phldrT="[Text]" custT="1"/>
      <dgm:spPr>
        <a:ln>
          <a:noFill/>
        </a:ln>
      </dgm:spPr>
      <dgm:t>
        <a:bodyPr/>
        <a:lstStyle/>
        <a:p>
          <a:r>
            <a:rPr lang="en-US" sz="1150" dirty="0" smtClean="0">
              <a:latin typeface="Arial"/>
              <a:cs typeface="Arial"/>
            </a:rPr>
            <a:t>Individuals Served, Trained, Placed, Retained</a:t>
          </a:r>
        </a:p>
      </dgm:t>
    </dgm:pt>
    <dgm:pt modelId="{CC49A85A-1F39-5F40-8067-F53F32FFE606}" type="parTrans" cxnId="{AFD67F59-C86D-7E42-AFD2-A6A3E8DBD2BE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BE6ACAB9-7340-4A4F-9D5A-12FB14A6E358}" type="sibTrans" cxnId="{AFD67F59-C86D-7E42-AFD2-A6A3E8DBD2BE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F2064287-27FB-9C4A-8C31-533CFFA91892}">
      <dgm:prSet phldrT="[Text]" custT="1"/>
      <dgm:spPr>
        <a:solidFill>
          <a:schemeClr val="accent4">
            <a:lumMod val="50000"/>
          </a:schemeClr>
        </a:solidFill>
        <a:ln w="38100">
          <a:solidFill>
            <a:schemeClr val="bg1"/>
          </a:solidFill>
        </a:ln>
        <a:effectLst/>
      </dgm:spPr>
      <dgm:t>
        <a:bodyPr/>
        <a:lstStyle/>
        <a:p>
          <a:r>
            <a:rPr lang="en-US" sz="2400" dirty="0" smtClean="0">
              <a:latin typeface="Arial"/>
              <a:cs typeface="Arial"/>
            </a:rPr>
            <a:t>Industry Partnerships</a:t>
          </a:r>
          <a:endParaRPr lang="en-US" sz="2400" dirty="0">
            <a:latin typeface="Arial"/>
            <a:cs typeface="Arial"/>
          </a:endParaRPr>
        </a:p>
      </dgm:t>
    </dgm:pt>
    <dgm:pt modelId="{8A306866-369A-A041-8BF9-972F43DB2A50}" type="parTrans" cxnId="{6B4FAEDC-D5FA-6B47-A47C-4EB1D0440203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7CB53BD3-8AD8-B845-9AF3-A4B6960761EC}" type="sibTrans" cxnId="{6B4FAEDC-D5FA-6B47-A47C-4EB1D0440203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D9D99887-04A6-A94F-ACC2-9CD2F79D5E46}">
      <dgm:prSet phldrT="[Text]" custT="1"/>
      <dgm:spPr>
        <a:ln>
          <a:noFill/>
        </a:ln>
      </dgm:spPr>
      <dgm:t>
        <a:bodyPr/>
        <a:lstStyle/>
        <a:p>
          <a:r>
            <a:rPr lang="en-US" sz="1150" dirty="0" smtClean="0">
              <a:latin typeface="Arial"/>
              <a:cs typeface="Arial"/>
            </a:rPr>
            <a:t>Employers</a:t>
          </a:r>
        </a:p>
        <a:p>
          <a:r>
            <a:rPr lang="en-US" sz="1150" dirty="0" smtClean="0">
              <a:latin typeface="Arial"/>
              <a:cs typeface="Arial"/>
            </a:rPr>
            <a:t>Served, Systems Change</a:t>
          </a:r>
          <a:endParaRPr lang="en-US" sz="1150" dirty="0">
            <a:latin typeface="Arial"/>
            <a:cs typeface="Arial"/>
          </a:endParaRPr>
        </a:p>
      </dgm:t>
    </dgm:pt>
    <dgm:pt modelId="{E3C5A659-D6D5-4A47-AFE8-B0CF58539A37}" type="parTrans" cxnId="{20AC0784-DF3F-9647-973B-248C046407F5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F4E49113-363B-3444-BADC-F67E1DAF1CC1}" type="sibTrans" cxnId="{20AC0784-DF3F-9647-973B-248C046407F5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002EAB32-2EEC-1E4B-B471-3877A4A66445}">
      <dgm:prSet phldrT="[Text]" custT="1"/>
      <dgm:spPr>
        <a:ln>
          <a:noFill/>
        </a:ln>
      </dgm:spPr>
      <dgm:t>
        <a:bodyPr/>
        <a:lstStyle/>
        <a:p>
          <a:r>
            <a:rPr lang="en-US" sz="1150" dirty="0" smtClean="0">
              <a:latin typeface="Arial"/>
              <a:cs typeface="Arial"/>
            </a:rPr>
            <a:t>Individuals Served</a:t>
          </a:r>
        </a:p>
        <a:p>
          <a:r>
            <a:rPr lang="en-US" sz="1150" dirty="0" smtClean="0">
              <a:latin typeface="Arial"/>
              <a:cs typeface="Arial"/>
            </a:rPr>
            <a:t> Trained, Employed, Retained</a:t>
          </a:r>
          <a:endParaRPr lang="en-US" sz="1150" dirty="0">
            <a:latin typeface="Arial"/>
            <a:cs typeface="Arial"/>
          </a:endParaRPr>
        </a:p>
      </dgm:t>
    </dgm:pt>
    <dgm:pt modelId="{A73EF04F-5E20-6C42-AF8D-837B1FDBB5DC}" type="parTrans" cxnId="{D47FB388-F37B-FD42-BB66-09645BD3F3F3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1C72BB5B-C5E4-0B46-91F8-ABE0280CE3B2}" type="sibTrans" cxnId="{D47FB388-F37B-FD42-BB66-09645BD3F3F3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68FCCE4F-0803-4E45-AEA4-B11392F7CFAD}">
      <dgm:prSet custT="1"/>
      <dgm:spPr>
        <a:ln>
          <a:noFill/>
        </a:ln>
      </dgm:spPr>
      <dgm:t>
        <a:bodyPr/>
        <a:lstStyle/>
        <a:p>
          <a:r>
            <a:rPr lang="en-US" sz="1150" dirty="0" smtClean="0">
              <a:latin typeface="Arial"/>
              <a:cs typeface="Arial"/>
            </a:rPr>
            <a:t>Systems Change: National, State &amp; Industry</a:t>
          </a:r>
          <a:endParaRPr lang="en-US" sz="1150" dirty="0">
            <a:latin typeface="Arial"/>
            <a:cs typeface="Arial"/>
          </a:endParaRPr>
        </a:p>
      </dgm:t>
    </dgm:pt>
    <dgm:pt modelId="{F04A6D67-2C28-E947-B799-15028C86183F}" type="parTrans" cxnId="{E4A50135-7539-D046-A65E-F3BF99097C99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448F6170-1D45-134F-8D02-7865516A7780}" type="sibTrans" cxnId="{E4A50135-7539-D046-A65E-F3BF99097C99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28452E3A-9B08-5B4D-BC39-7C5DD4A71754}">
      <dgm:prSet phldrT="[Text]" custT="1"/>
      <dgm:spPr>
        <a:ln>
          <a:noFill/>
        </a:ln>
      </dgm:spPr>
      <dgm:t>
        <a:bodyPr/>
        <a:lstStyle/>
        <a:p>
          <a:r>
            <a:rPr lang="en-US" sz="1150" dirty="0" smtClean="0">
              <a:latin typeface="Arial"/>
              <a:cs typeface="Arial"/>
            </a:rPr>
            <a:t>Employers Served</a:t>
          </a:r>
          <a:endParaRPr lang="en-US" sz="1150" dirty="0">
            <a:latin typeface="Arial"/>
            <a:cs typeface="Arial"/>
          </a:endParaRPr>
        </a:p>
      </dgm:t>
    </dgm:pt>
    <dgm:pt modelId="{4D7AB326-2880-654A-8273-CE46E477ECE9}" type="parTrans" cxnId="{5E620457-D0D3-D545-BD69-D53A06FD28CE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0DD44284-6816-5149-A34F-64B783D416B6}" type="sibTrans" cxnId="{5E620457-D0D3-D545-BD69-D53A06FD28CE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F712B659-8E56-B94F-9E5A-32F113DAE859}">
      <dgm:prSet custT="1"/>
      <dgm:spPr>
        <a:ln>
          <a:noFill/>
        </a:ln>
      </dgm:spPr>
      <dgm:t>
        <a:bodyPr/>
        <a:lstStyle/>
        <a:p>
          <a:r>
            <a:rPr lang="en-US" sz="1150" dirty="0" smtClean="0">
              <a:latin typeface="Arial"/>
              <a:cs typeface="Arial"/>
            </a:rPr>
            <a:t>Employers Served</a:t>
          </a:r>
          <a:endParaRPr lang="en-US" sz="1150" dirty="0">
            <a:latin typeface="Arial"/>
            <a:cs typeface="Arial"/>
          </a:endParaRPr>
        </a:p>
      </dgm:t>
    </dgm:pt>
    <dgm:pt modelId="{BBEEEFEA-9530-504A-802C-4F6375117648}" type="sibTrans" cxnId="{E0D9FE34-C2C8-124F-ADC8-A293CBCC7D8C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54C97CA9-1F54-6F49-88E9-AA0DD573A001}" type="parTrans" cxnId="{E0D9FE34-C2C8-124F-ADC8-A293CBCC7D8C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AEA41B8D-256C-E14B-960C-7B491F0A477A}" type="pres">
      <dgm:prSet presAssocID="{CBDBAE1B-5767-B947-B1AD-4F3EA6F8079D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824C134-D0DF-2442-BDFD-B65726F9112A}" type="pres">
      <dgm:prSet presAssocID="{CBDBAE1B-5767-B947-B1AD-4F3EA6F8079D}" presName="outerBox" presStyleCnt="0"/>
      <dgm:spPr/>
      <dgm:t>
        <a:bodyPr/>
        <a:lstStyle/>
        <a:p>
          <a:endParaRPr lang="en-US"/>
        </a:p>
      </dgm:t>
    </dgm:pt>
    <dgm:pt modelId="{E8D7C4A6-AE43-7949-9223-2C3C4A51815C}" type="pres">
      <dgm:prSet presAssocID="{CBDBAE1B-5767-B947-B1AD-4F3EA6F8079D}" presName="outerBoxParent" presStyleLbl="node1" presStyleIdx="0" presStyleCnt="3"/>
      <dgm:spPr/>
      <dgm:t>
        <a:bodyPr/>
        <a:lstStyle/>
        <a:p>
          <a:endParaRPr lang="en-US"/>
        </a:p>
      </dgm:t>
    </dgm:pt>
    <dgm:pt modelId="{7C817A9F-6304-DA4C-BF6D-CE914238F518}" type="pres">
      <dgm:prSet presAssocID="{CBDBAE1B-5767-B947-B1AD-4F3EA6F8079D}" presName="outerBoxChildren" presStyleCnt="0"/>
      <dgm:spPr/>
      <dgm:t>
        <a:bodyPr/>
        <a:lstStyle/>
        <a:p>
          <a:endParaRPr lang="en-US"/>
        </a:p>
      </dgm:t>
    </dgm:pt>
    <dgm:pt modelId="{B2828E8B-FB7F-4A45-AAD3-5CA647886A4F}" type="pres">
      <dgm:prSet presAssocID="{68FCCE4F-0803-4E45-AEA4-B11392F7CFAD}" presName="oChild" presStyleLbl="fgAcc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B2BBDB-30ED-6A42-AF32-5398BDCF1B7B}" type="pres">
      <dgm:prSet presAssocID="{448F6170-1D45-134F-8D02-7865516A7780}" presName="outerSibTrans" presStyleCnt="0"/>
      <dgm:spPr/>
      <dgm:t>
        <a:bodyPr/>
        <a:lstStyle/>
        <a:p>
          <a:endParaRPr lang="en-US"/>
        </a:p>
      </dgm:t>
    </dgm:pt>
    <dgm:pt modelId="{F6BB433A-3547-D14F-A3E6-8447BE639520}" type="pres">
      <dgm:prSet presAssocID="{F712B659-8E56-B94F-9E5A-32F113DAE859}" presName="oChild" presStyleLbl="fgAcc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FE4E9D-E69F-9D4D-8320-4599F2D8A7E5}" type="pres">
      <dgm:prSet presAssocID="{BBEEEFEA-9530-504A-802C-4F6375117648}" presName="outerSibTrans" presStyleCnt="0"/>
      <dgm:spPr/>
      <dgm:t>
        <a:bodyPr/>
        <a:lstStyle/>
        <a:p>
          <a:endParaRPr lang="en-US"/>
        </a:p>
      </dgm:t>
    </dgm:pt>
    <dgm:pt modelId="{1BCA0210-EE92-8240-B065-9213FC5BA3DB}" type="pres">
      <dgm:prSet presAssocID="{5666B479-DAC6-E44A-959F-9100EB6A7919}" presName="oChild" presStyleLbl="fgAcc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AEEABE-4D66-CF4E-874F-2B997FD82220}" type="pres">
      <dgm:prSet presAssocID="{CBDBAE1B-5767-B947-B1AD-4F3EA6F8079D}" presName="middleBox" presStyleCnt="0"/>
      <dgm:spPr/>
      <dgm:t>
        <a:bodyPr/>
        <a:lstStyle/>
        <a:p>
          <a:endParaRPr lang="en-US"/>
        </a:p>
      </dgm:t>
    </dgm:pt>
    <dgm:pt modelId="{6DA6E748-207C-B140-9372-2DCA5F5B1BD2}" type="pres">
      <dgm:prSet presAssocID="{CBDBAE1B-5767-B947-B1AD-4F3EA6F8079D}" presName="middleBoxParent" presStyleLbl="node1" presStyleIdx="1" presStyleCnt="3"/>
      <dgm:spPr/>
      <dgm:t>
        <a:bodyPr/>
        <a:lstStyle/>
        <a:p>
          <a:endParaRPr lang="en-US"/>
        </a:p>
      </dgm:t>
    </dgm:pt>
    <dgm:pt modelId="{ECB1A578-8DFD-A046-B896-FBAE12E91566}" type="pres">
      <dgm:prSet presAssocID="{CBDBAE1B-5767-B947-B1AD-4F3EA6F8079D}" presName="middleBoxChildren" presStyleCnt="0"/>
      <dgm:spPr/>
      <dgm:t>
        <a:bodyPr/>
        <a:lstStyle/>
        <a:p>
          <a:endParaRPr lang="en-US"/>
        </a:p>
      </dgm:t>
    </dgm:pt>
    <dgm:pt modelId="{8A05B428-2273-0B49-B166-DEA9E35557E2}" type="pres">
      <dgm:prSet presAssocID="{085F0CDD-5D18-9544-B9AE-0B2B5BDF9751}" presName="mChild" presStyleLbl="fgAcc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8DE032-6BB3-824F-A764-7896E8A5D0CC}" type="pres">
      <dgm:prSet presAssocID="{AC525012-31DA-664F-8138-EFBA6C5A80D6}" presName="middleSibTrans" presStyleCnt="0"/>
      <dgm:spPr/>
      <dgm:t>
        <a:bodyPr/>
        <a:lstStyle/>
        <a:p>
          <a:endParaRPr lang="en-US"/>
        </a:p>
      </dgm:t>
    </dgm:pt>
    <dgm:pt modelId="{A247C364-CC38-AD42-A6A5-48F8A42F5BF7}" type="pres">
      <dgm:prSet presAssocID="{28452E3A-9B08-5B4D-BC39-7C5DD4A71754}" presName="mChild" presStyleLbl="fgAcc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8C9BF0-2372-1143-8C80-4FC1D15193D0}" type="pres">
      <dgm:prSet presAssocID="{0DD44284-6816-5149-A34F-64B783D416B6}" presName="middleSibTrans" presStyleCnt="0"/>
      <dgm:spPr/>
      <dgm:t>
        <a:bodyPr/>
        <a:lstStyle/>
        <a:p>
          <a:endParaRPr lang="en-US"/>
        </a:p>
      </dgm:t>
    </dgm:pt>
    <dgm:pt modelId="{5A09AAC7-3B65-8D4D-A1FF-035014A1289E}" type="pres">
      <dgm:prSet presAssocID="{6DF19262-1DDD-B842-9126-760BED344043}" presName="mChild" presStyleLbl="fgAcc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B2AF10-9286-1E4A-9A6A-55E53AC3CDFC}" type="pres">
      <dgm:prSet presAssocID="{CBDBAE1B-5767-B947-B1AD-4F3EA6F8079D}" presName="centerBox" presStyleCnt="0"/>
      <dgm:spPr/>
      <dgm:t>
        <a:bodyPr/>
        <a:lstStyle/>
        <a:p>
          <a:endParaRPr lang="en-US"/>
        </a:p>
      </dgm:t>
    </dgm:pt>
    <dgm:pt modelId="{7D680900-7D8F-574B-BA55-55D554AB7B3C}" type="pres">
      <dgm:prSet presAssocID="{CBDBAE1B-5767-B947-B1AD-4F3EA6F8079D}" presName="centerBoxParent" presStyleLbl="node1" presStyleIdx="2" presStyleCnt="3"/>
      <dgm:spPr/>
      <dgm:t>
        <a:bodyPr/>
        <a:lstStyle/>
        <a:p>
          <a:endParaRPr lang="en-US"/>
        </a:p>
      </dgm:t>
    </dgm:pt>
    <dgm:pt modelId="{A89015E6-FDDA-9142-8E6D-A769A48BC1B4}" type="pres">
      <dgm:prSet presAssocID="{CBDBAE1B-5767-B947-B1AD-4F3EA6F8079D}" presName="centerBoxChildren" presStyleCnt="0"/>
      <dgm:spPr/>
      <dgm:t>
        <a:bodyPr/>
        <a:lstStyle/>
        <a:p>
          <a:endParaRPr lang="en-US"/>
        </a:p>
      </dgm:t>
    </dgm:pt>
    <dgm:pt modelId="{A548811E-15A8-2E4F-87A6-538B220EEBC6}" type="pres">
      <dgm:prSet presAssocID="{D9D99887-04A6-A94F-ACC2-9CD2F79D5E46}" presName="cChild" presStyleLbl="fgAcc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D8FDDB-242C-CB4A-9E6F-18B86C3EE38E}" type="pres">
      <dgm:prSet presAssocID="{F4E49113-363B-3444-BADC-F67E1DAF1CC1}" presName="centerSibTrans" presStyleCnt="0"/>
      <dgm:spPr/>
      <dgm:t>
        <a:bodyPr/>
        <a:lstStyle/>
        <a:p>
          <a:endParaRPr lang="en-US"/>
        </a:p>
      </dgm:t>
    </dgm:pt>
    <dgm:pt modelId="{209D6492-7DA8-2D40-A8F7-A0FF15B8ECFD}" type="pres">
      <dgm:prSet presAssocID="{002EAB32-2EEC-1E4B-B471-3877A4A66445}" presName="cChild" presStyleLbl="fgAcc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078BB6-4561-44E5-8ACF-17A1AA9B4C04}" type="presOf" srcId="{F712B659-8E56-B94F-9E5A-32F113DAE859}" destId="{F6BB433A-3547-D14F-A3E6-8447BE639520}" srcOrd="0" destOrd="0" presId="urn:microsoft.com/office/officeart/2005/8/layout/target2"/>
    <dgm:cxn modelId="{3D70A5B7-C8D9-445F-AAE6-D1666E717E9F}" type="presOf" srcId="{7921648C-6A6C-E94F-AEB5-0FFA4E2970BE}" destId="{E8D7C4A6-AE43-7949-9223-2C3C4A51815C}" srcOrd="0" destOrd="0" presId="urn:microsoft.com/office/officeart/2005/8/layout/target2"/>
    <dgm:cxn modelId="{288A1ACE-65E9-4339-BB48-CA82173407E3}" type="presOf" srcId="{68FCCE4F-0803-4E45-AEA4-B11392F7CFAD}" destId="{B2828E8B-FB7F-4A45-AAD3-5CA647886A4F}" srcOrd="0" destOrd="0" presId="urn:microsoft.com/office/officeart/2005/8/layout/target2"/>
    <dgm:cxn modelId="{AFD67F59-C86D-7E42-AFD2-A6A3E8DBD2BE}" srcId="{D5655832-EB71-144B-B9E2-94AB8B750A4E}" destId="{6DF19262-1DDD-B842-9126-760BED344043}" srcOrd="2" destOrd="0" parTransId="{CC49A85A-1F39-5F40-8067-F53F32FFE606}" sibTransId="{BE6ACAB9-7340-4A4F-9D5A-12FB14A6E358}"/>
    <dgm:cxn modelId="{81424790-6809-4129-A4BA-25C9BBCCF1F7}" type="presOf" srcId="{D5655832-EB71-144B-B9E2-94AB8B750A4E}" destId="{6DA6E748-207C-B140-9372-2DCA5F5B1BD2}" srcOrd="0" destOrd="0" presId="urn:microsoft.com/office/officeart/2005/8/layout/target2"/>
    <dgm:cxn modelId="{B908D609-05B3-4DD0-9195-304CC8C37A8B}" type="presOf" srcId="{28452E3A-9B08-5B4D-BC39-7C5DD4A71754}" destId="{A247C364-CC38-AD42-A6A5-48F8A42F5BF7}" srcOrd="0" destOrd="0" presId="urn:microsoft.com/office/officeart/2005/8/layout/target2"/>
    <dgm:cxn modelId="{4588B378-688F-4CD2-AEBB-A80BF82B0F8E}" type="presOf" srcId="{CBDBAE1B-5767-B947-B1AD-4F3EA6F8079D}" destId="{AEA41B8D-256C-E14B-960C-7B491F0A477A}" srcOrd="0" destOrd="0" presId="urn:microsoft.com/office/officeart/2005/8/layout/target2"/>
    <dgm:cxn modelId="{6B4FAEDC-D5FA-6B47-A47C-4EB1D0440203}" srcId="{CBDBAE1B-5767-B947-B1AD-4F3EA6F8079D}" destId="{F2064287-27FB-9C4A-8C31-533CFFA91892}" srcOrd="2" destOrd="0" parTransId="{8A306866-369A-A041-8BF9-972F43DB2A50}" sibTransId="{7CB53BD3-8AD8-B845-9AF3-A4B6960761EC}"/>
    <dgm:cxn modelId="{EFCA7108-A95E-40F5-A1C6-C408AD00E0B0}" type="presOf" srcId="{D9D99887-04A6-A94F-ACC2-9CD2F79D5E46}" destId="{A548811E-15A8-2E4F-87A6-538B220EEBC6}" srcOrd="0" destOrd="0" presId="urn:microsoft.com/office/officeart/2005/8/layout/target2"/>
    <dgm:cxn modelId="{6F68BF70-98C7-4C82-978A-959D29BF7142}" type="presOf" srcId="{6DF19262-1DDD-B842-9126-760BED344043}" destId="{5A09AAC7-3B65-8D4D-A1FF-035014A1289E}" srcOrd="0" destOrd="0" presId="urn:microsoft.com/office/officeart/2005/8/layout/target2"/>
    <dgm:cxn modelId="{33355FD6-7615-BC43-AC7D-09A0D36226FC}" srcId="{CBDBAE1B-5767-B947-B1AD-4F3EA6F8079D}" destId="{7921648C-6A6C-E94F-AEB5-0FFA4E2970BE}" srcOrd="0" destOrd="0" parTransId="{DCA60A4A-385D-3342-83C7-6FB34AAC0A49}" sibTransId="{31D42C49-3CFD-214B-A8DB-A143E40C24C9}"/>
    <dgm:cxn modelId="{7635BA0E-938A-47AD-BA9E-F18F38EE5C38}" type="presOf" srcId="{F2064287-27FB-9C4A-8C31-533CFFA91892}" destId="{7D680900-7D8F-574B-BA55-55D554AB7B3C}" srcOrd="0" destOrd="0" presId="urn:microsoft.com/office/officeart/2005/8/layout/target2"/>
    <dgm:cxn modelId="{1A49ADA9-26E5-C843-ABBF-2D411ADEDC0A}" srcId="{CBDBAE1B-5767-B947-B1AD-4F3EA6F8079D}" destId="{D5655832-EB71-144B-B9E2-94AB8B750A4E}" srcOrd="1" destOrd="0" parTransId="{154B837D-EC17-FE48-8E2C-8B57DA97B923}" sibTransId="{8FDBF0EA-81CA-EE47-B6FB-2D68331D260D}"/>
    <dgm:cxn modelId="{20AC0784-DF3F-9647-973B-248C046407F5}" srcId="{F2064287-27FB-9C4A-8C31-533CFFA91892}" destId="{D9D99887-04A6-A94F-ACC2-9CD2F79D5E46}" srcOrd="0" destOrd="0" parTransId="{E3C5A659-D6D5-4A47-AFE8-B0CF58539A37}" sibTransId="{F4E49113-363B-3444-BADC-F67E1DAF1CC1}"/>
    <dgm:cxn modelId="{E4A50135-7539-D046-A65E-F3BF99097C99}" srcId="{7921648C-6A6C-E94F-AEB5-0FFA4E2970BE}" destId="{68FCCE4F-0803-4E45-AEA4-B11392F7CFAD}" srcOrd="0" destOrd="0" parTransId="{F04A6D67-2C28-E947-B799-15028C86183F}" sibTransId="{448F6170-1D45-134F-8D02-7865516A7780}"/>
    <dgm:cxn modelId="{0F8EADB5-28E8-7D4E-AB1F-3BCAA11A9A67}" srcId="{D5655832-EB71-144B-B9E2-94AB8B750A4E}" destId="{085F0CDD-5D18-9544-B9AE-0B2B5BDF9751}" srcOrd="0" destOrd="0" parTransId="{A78262ED-EA50-B045-94C5-D9ED376A6F3E}" sibTransId="{AC525012-31DA-664F-8138-EFBA6C5A80D6}"/>
    <dgm:cxn modelId="{5E620457-D0D3-D545-BD69-D53A06FD28CE}" srcId="{D5655832-EB71-144B-B9E2-94AB8B750A4E}" destId="{28452E3A-9B08-5B4D-BC39-7C5DD4A71754}" srcOrd="1" destOrd="0" parTransId="{4D7AB326-2880-654A-8273-CE46E477ECE9}" sibTransId="{0DD44284-6816-5149-A34F-64B783D416B6}"/>
    <dgm:cxn modelId="{4BBE6051-596E-4128-BB5F-7B3735BF2A1F}" type="presOf" srcId="{5666B479-DAC6-E44A-959F-9100EB6A7919}" destId="{1BCA0210-EE92-8240-B065-9213FC5BA3DB}" srcOrd="0" destOrd="0" presId="urn:microsoft.com/office/officeart/2005/8/layout/target2"/>
    <dgm:cxn modelId="{7298A741-6900-4FDA-9470-193AB5C4E372}" type="presOf" srcId="{085F0CDD-5D18-9544-B9AE-0B2B5BDF9751}" destId="{8A05B428-2273-0B49-B166-DEA9E35557E2}" srcOrd="0" destOrd="0" presId="urn:microsoft.com/office/officeart/2005/8/layout/target2"/>
    <dgm:cxn modelId="{E0D9FE34-C2C8-124F-ADC8-A293CBCC7D8C}" srcId="{7921648C-6A6C-E94F-AEB5-0FFA4E2970BE}" destId="{F712B659-8E56-B94F-9E5A-32F113DAE859}" srcOrd="1" destOrd="0" parTransId="{54C97CA9-1F54-6F49-88E9-AA0DD573A001}" sibTransId="{BBEEEFEA-9530-504A-802C-4F6375117648}"/>
    <dgm:cxn modelId="{4A958874-02B1-E143-8E06-353B0D521307}" srcId="{7921648C-6A6C-E94F-AEB5-0FFA4E2970BE}" destId="{5666B479-DAC6-E44A-959F-9100EB6A7919}" srcOrd="2" destOrd="0" parTransId="{C24924C8-0711-024D-B4D6-F4BAD0AA45AB}" sibTransId="{BD37A768-EDB8-3C4A-9979-C2A1EB79994F}"/>
    <dgm:cxn modelId="{D47FB388-F37B-FD42-BB66-09645BD3F3F3}" srcId="{F2064287-27FB-9C4A-8C31-533CFFA91892}" destId="{002EAB32-2EEC-1E4B-B471-3877A4A66445}" srcOrd="1" destOrd="0" parTransId="{A73EF04F-5E20-6C42-AF8D-837B1FDBB5DC}" sibTransId="{1C72BB5B-C5E4-0B46-91F8-ABE0280CE3B2}"/>
    <dgm:cxn modelId="{B8F6992B-567D-4245-BD5D-FE5D00C5464F}" type="presOf" srcId="{002EAB32-2EEC-1E4B-B471-3877A4A66445}" destId="{209D6492-7DA8-2D40-A8F7-A0FF15B8ECFD}" srcOrd="0" destOrd="0" presId="urn:microsoft.com/office/officeart/2005/8/layout/target2"/>
    <dgm:cxn modelId="{0B57FF99-86AB-4D0F-861C-38D65C2E17DA}" type="presParOf" srcId="{AEA41B8D-256C-E14B-960C-7B491F0A477A}" destId="{9824C134-D0DF-2442-BDFD-B65726F9112A}" srcOrd="0" destOrd="0" presId="urn:microsoft.com/office/officeart/2005/8/layout/target2"/>
    <dgm:cxn modelId="{4BB4BEA3-D016-4BFF-A2F6-7DAD992FA0A2}" type="presParOf" srcId="{9824C134-D0DF-2442-BDFD-B65726F9112A}" destId="{E8D7C4A6-AE43-7949-9223-2C3C4A51815C}" srcOrd="0" destOrd="0" presId="urn:microsoft.com/office/officeart/2005/8/layout/target2"/>
    <dgm:cxn modelId="{35CD961A-81D9-4CCA-BD29-96D5CCAF3B8E}" type="presParOf" srcId="{9824C134-D0DF-2442-BDFD-B65726F9112A}" destId="{7C817A9F-6304-DA4C-BF6D-CE914238F518}" srcOrd="1" destOrd="0" presId="urn:microsoft.com/office/officeart/2005/8/layout/target2"/>
    <dgm:cxn modelId="{4279872D-93B7-43FB-BE24-A0C8DC78534B}" type="presParOf" srcId="{7C817A9F-6304-DA4C-BF6D-CE914238F518}" destId="{B2828E8B-FB7F-4A45-AAD3-5CA647886A4F}" srcOrd="0" destOrd="0" presId="urn:microsoft.com/office/officeart/2005/8/layout/target2"/>
    <dgm:cxn modelId="{215A22B0-7F6F-4A59-B110-85F3D3393899}" type="presParOf" srcId="{7C817A9F-6304-DA4C-BF6D-CE914238F518}" destId="{51B2BBDB-30ED-6A42-AF32-5398BDCF1B7B}" srcOrd="1" destOrd="0" presId="urn:microsoft.com/office/officeart/2005/8/layout/target2"/>
    <dgm:cxn modelId="{B59DCB10-1CA4-4D19-9842-4D7B2FB95796}" type="presParOf" srcId="{7C817A9F-6304-DA4C-BF6D-CE914238F518}" destId="{F6BB433A-3547-D14F-A3E6-8447BE639520}" srcOrd="2" destOrd="0" presId="urn:microsoft.com/office/officeart/2005/8/layout/target2"/>
    <dgm:cxn modelId="{C7B140C8-F5D9-472B-B0AC-119981468606}" type="presParOf" srcId="{7C817A9F-6304-DA4C-BF6D-CE914238F518}" destId="{DEFE4E9D-E69F-9D4D-8320-4599F2D8A7E5}" srcOrd="3" destOrd="0" presId="urn:microsoft.com/office/officeart/2005/8/layout/target2"/>
    <dgm:cxn modelId="{9A31F934-BDFE-4963-B71A-30F9A87504DB}" type="presParOf" srcId="{7C817A9F-6304-DA4C-BF6D-CE914238F518}" destId="{1BCA0210-EE92-8240-B065-9213FC5BA3DB}" srcOrd="4" destOrd="0" presId="urn:microsoft.com/office/officeart/2005/8/layout/target2"/>
    <dgm:cxn modelId="{067ED23E-851E-4C15-A01F-3BD6BC5AE463}" type="presParOf" srcId="{AEA41B8D-256C-E14B-960C-7B491F0A477A}" destId="{11AEEABE-4D66-CF4E-874F-2B997FD82220}" srcOrd="1" destOrd="0" presId="urn:microsoft.com/office/officeart/2005/8/layout/target2"/>
    <dgm:cxn modelId="{A17A4BE4-43A6-4848-9C74-639BEF357ACB}" type="presParOf" srcId="{11AEEABE-4D66-CF4E-874F-2B997FD82220}" destId="{6DA6E748-207C-B140-9372-2DCA5F5B1BD2}" srcOrd="0" destOrd="0" presId="urn:microsoft.com/office/officeart/2005/8/layout/target2"/>
    <dgm:cxn modelId="{1AA8D3F4-793D-4495-9BE0-F336C74E7031}" type="presParOf" srcId="{11AEEABE-4D66-CF4E-874F-2B997FD82220}" destId="{ECB1A578-8DFD-A046-B896-FBAE12E91566}" srcOrd="1" destOrd="0" presId="urn:microsoft.com/office/officeart/2005/8/layout/target2"/>
    <dgm:cxn modelId="{26CCC61C-4E76-4400-9E1C-97CE025DA5F9}" type="presParOf" srcId="{ECB1A578-8DFD-A046-B896-FBAE12E91566}" destId="{8A05B428-2273-0B49-B166-DEA9E35557E2}" srcOrd="0" destOrd="0" presId="urn:microsoft.com/office/officeart/2005/8/layout/target2"/>
    <dgm:cxn modelId="{F96172F3-F1B2-4EB2-977E-0064C44ACC90}" type="presParOf" srcId="{ECB1A578-8DFD-A046-B896-FBAE12E91566}" destId="{798DE032-6BB3-824F-A764-7896E8A5D0CC}" srcOrd="1" destOrd="0" presId="urn:microsoft.com/office/officeart/2005/8/layout/target2"/>
    <dgm:cxn modelId="{01C60C83-A990-4148-B72D-CAE55EE6FBE0}" type="presParOf" srcId="{ECB1A578-8DFD-A046-B896-FBAE12E91566}" destId="{A247C364-CC38-AD42-A6A5-48F8A42F5BF7}" srcOrd="2" destOrd="0" presId="urn:microsoft.com/office/officeart/2005/8/layout/target2"/>
    <dgm:cxn modelId="{3EC08839-B38B-4F38-8795-55F46E5302FA}" type="presParOf" srcId="{ECB1A578-8DFD-A046-B896-FBAE12E91566}" destId="{4D8C9BF0-2372-1143-8C80-4FC1D15193D0}" srcOrd="3" destOrd="0" presId="urn:microsoft.com/office/officeart/2005/8/layout/target2"/>
    <dgm:cxn modelId="{4952CE39-B9E4-4095-87F5-09B04A846B23}" type="presParOf" srcId="{ECB1A578-8DFD-A046-B896-FBAE12E91566}" destId="{5A09AAC7-3B65-8D4D-A1FF-035014A1289E}" srcOrd="4" destOrd="0" presId="urn:microsoft.com/office/officeart/2005/8/layout/target2"/>
    <dgm:cxn modelId="{45901377-ADA5-4812-9247-5C4407A10B7F}" type="presParOf" srcId="{AEA41B8D-256C-E14B-960C-7B491F0A477A}" destId="{5AB2AF10-9286-1E4A-9A6A-55E53AC3CDFC}" srcOrd="2" destOrd="0" presId="urn:microsoft.com/office/officeart/2005/8/layout/target2"/>
    <dgm:cxn modelId="{F7C256F2-03B2-47C8-934F-4E5C1C77823F}" type="presParOf" srcId="{5AB2AF10-9286-1E4A-9A6A-55E53AC3CDFC}" destId="{7D680900-7D8F-574B-BA55-55D554AB7B3C}" srcOrd="0" destOrd="0" presId="urn:microsoft.com/office/officeart/2005/8/layout/target2"/>
    <dgm:cxn modelId="{5A947AAE-D052-4F78-B160-7037A555F97B}" type="presParOf" srcId="{5AB2AF10-9286-1E4A-9A6A-55E53AC3CDFC}" destId="{A89015E6-FDDA-9142-8E6D-A769A48BC1B4}" srcOrd="1" destOrd="0" presId="urn:microsoft.com/office/officeart/2005/8/layout/target2"/>
    <dgm:cxn modelId="{877040EF-01A6-4002-94F4-E51E17039D09}" type="presParOf" srcId="{A89015E6-FDDA-9142-8E6D-A769A48BC1B4}" destId="{A548811E-15A8-2E4F-87A6-538B220EEBC6}" srcOrd="0" destOrd="0" presId="urn:microsoft.com/office/officeart/2005/8/layout/target2"/>
    <dgm:cxn modelId="{4616E21C-C51B-4BF8-801E-DEE1045CF972}" type="presParOf" srcId="{A89015E6-FDDA-9142-8E6D-A769A48BC1B4}" destId="{CAD8FDDB-242C-CB4A-9E6F-18B86C3EE38E}" srcOrd="1" destOrd="0" presId="urn:microsoft.com/office/officeart/2005/8/layout/target2"/>
    <dgm:cxn modelId="{BE0721FE-2DAC-40E5-B9A1-C65C35C01425}" type="presParOf" srcId="{A89015E6-FDDA-9142-8E6D-A769A48BC1B4}" destId="{209D6492-7DA8-2D40-A8F7-A0FF15B8ECFD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96C81-500F-4B1F-B5A4-1B476941A02A}">
      <dsp:nvSpPr>
        <dsp:cNvPr id="0" name=""/>
        <dsp:cNvSpPr/>
      </dsp:nvSpPr>
      <dsp:spPr>
        <a:xfrm>
          <a:off x="712576" y="0"/>
          <a:ext cx="9741448" cy="1750031"/>
        </a:xfrm>
        <a:prstGeom prst="roundRect">
          <a:avLst>
            <a:gd name="adj" fmla="val 10000"/>
          </a:avLst>
        </a:prstGeom>
        <a:noFill/>
        <a:ln w="3810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What best describes your agency’s readiness to engage in an industry driven sector strategy?</a:t>
          </a:r>
          <a:endParaRPr lang="en-US" sz="1700" kern="1200" dirty="0">
            <a:latin typeface="Arial" pitchFamily="34" charset="0"/>
            <a:cs typeface="Arial" pitchFamily="34" charset="0"/>
          </a:endParaRPr>
        </a:p>
      </dsp:txBody>
      <dsp:txXfrm>
        <a:off x="763833" y="51257"/>
        <a:ext cx="9638934" cy="16475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A7E0071-00F4-4E10-9D54-AF8D99A8A3A0}" type="datetimeFigureOut">
              <a:rPr lang="en-US" smtClean="0"/>
              <a:pPr/>
              <a:t>4/28/2015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5463"/>
            <a:ext cx="4670425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7C97589-81B3-48A3-8226-3514F33742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685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2988" y="525463"/>
            <a:ext cx="4670425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892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2988" y="525463"/>
            <a:ext cx="4670425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31774" fontAlgn="base">
              <a:spcBef>
                <a:spcPts val="1223"/>
              </a:spcBef>
              <a:spcAft>
                <a:spcPts val="1223"/>
              </a:spcAft>
              <a:buClr>
                <a:srgbClr val="CC0000"/>
              </a:buClr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475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2988" y="525463"/>
            <a:ext cx="4670425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240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2988" y="525463"/>
            <a:ext cx="4670425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26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2988" y="525463"/>
            <a:ext cx="4670425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262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2988" y="525463"/>
            <a:ext cx="4670425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262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2988" y="525463"/>
            <a:ext cx="4670425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262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2988" y="525463"/>
            <a:ext cx="4670425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262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2988" y="525463"/>
            <a:ext cx="4670425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1080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2988" y="525463"/>
            <a:ext cx="4670425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240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2988" y="525463"/>
            <a:ext cx="4670425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2080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2988" y="525463"/>
            <a:ext cx="4670425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262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2988" y="525463"/>
            <a:ext cx="4670425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2718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2988" y="525463"/>
            <a:ext cx="4670425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8959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2988" y="525463"/>
            <a:ext cx="4670425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7631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2988" y="525463"/>
            <a:ext cx="4670425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2409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2988" y="525463"/>
            <a:ext cx="4670425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262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2988" y="525463"/>
            <a:ext cx="4670425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1080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2988" y="525463"/>
            <a:ext cx="4670425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5885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2988" y="525463"/>
            <a:ext cx="4670425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2409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350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2988" y="525463"/>
            <a:ext cx="4670425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8106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2988" y="525463"/>
            <a:ext cx="4670425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4DF03-B855-49F2-BBA5-348C2DB7BE64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7649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2430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272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8088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2988" y="525463"/>
            <a:ext cx="4670425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1080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2988" y="525463"/>
            <a:ext cx="4670425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4891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2988" y="525463"/>
            <a:ext cx="4670425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5759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2988" y="525463"/>
            <a:ext cx="4670425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1080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2988" y="525463"/>
            <a:ext cx="4670425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6538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2988" y="525463"/>
            <a:ext cx="4670425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600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2988" y="525463"/>
            <a:ext cx="4670425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372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2988" y="525463"/>
            <a:ext cx="4670425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727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2988" y="525463"/>
            <a:ext cx="4670425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588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2988" y="525463"/>
            <a:ext cx="4670425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760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2988" y="525463"/>
            <a:ext cx="4670425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499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2988" y="525463"/>
            <a:ext cx="4670425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499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iddle BG"/>
          <p:cNvSpPr/>
          <p:nvPr/>
        </p:nvSpPr>
        <p:spPr>
          <a:xfrm>
            <a:off x="0" y="2667002"/>
            <a:ext cx="12188825" cy="241958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ooter"/>
          <p:cNvSpPr/>
          <p:nvPr/>
        </p:nvSpPr>
        <p:spPr>
          <a:xfrm>
            <a:off x="0" y="5105400"/>
            <a:ext cx="12188825" cy="1752600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ubTitle Back"/>
          <p:cNvSpPr/>
          <p:nvPr/>
        </p:nvSpPr>
        <p:spPr>
          <a:xfrm>
            <a:off x="5567499" y="4545808"/>
            <a:ext cx="6602280" cy="18288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07869" y="2869408"/>
            <a:ext cx="11274663" cy="1676400"/>
          </a:xfrm>
          <a:prstGeom prst="rect">
            <a:avLst/>
          </a:prstGeom>
        </p:spPr>
        <p:txBody>
          <a:bodyPr>
            <a:normAutofit/>
            <a:scene3d>
              <a:camera prst="perspectiveAbove"/>
              <a:lightRig rig="threePt" dir="t"/>
            </a:scene3d>
          </a:bodyPr>
          <a:lstStyle>
            <a:lvl1pPr>
              <a:defRPr sz="3200" b="1" cap="none" spc="0" baseline="0">
                <a:ln w="17780" cmpd="sng">
                  <a:noFill/>
                  <a:prstDash val="solid"/>
                  <a:miter lim="800000"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297560" y="4876800"/>
            <a:ext cx="5789692" cy="11430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Webinar Subtitle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59" y="4419600"/>
            <a:ext cx="218076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"/>
            <a:ext cx="12188825" cy="2570881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507868" y="860595"/>
            <a:ext cx="4570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Welcome</a:t>
            </a:r>
            <a:r>
              <a:rPr lang="en-US" sz="2000" b="1" baseline="0" dirty="0" smtClean="0">
                <a:solidFill>
                  <a:schemeClr val="bg1"/>
                </a:solidFill>
              </a:rPr>
              <a:t> to </a:t>
            </a:r>
            <a:r>
              <a:rPr lang="en-US" sz="2000" b="1" dirty="0" smtClean="0">
                <a:solidFill>
                  <a:schemeClr val="bg1"/>
                </a:solidFill>
              </a:rPr>
              <a:t>Workforce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3</a:t>
            </a:r>
            <a:r>
              <a:rPr lang="en-US" sz="2000" b="1" baseline="0" dirty="0" smtClean="0">
                <a:solidFill>
                  <a:schemeClr val="bg1"/>
                </a:solidFill>
              </a:rPr>
              <a:t> One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13" name="Header"/>
          <p:cNvGrpSpPr/>
          <p:nvPr/>
        </p:nvGrpSpPr>
        <p:grpSpPr>
          <a:xfrm>
            <a:off x="3859" y="-152400"/>
            <a:ext cx="12188825" cy="2819400"/>
            <a:chOff x="0" y="0"/>
            <a:chExt cx="9144000" cy="28194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9144000" cy="2667000"/>
            </a:xfrm>
            <a:prstGeom prst="rect">
              <a:avLst/>
            </a:prstGeom>
            <a:solidFill>
              <a:schemeClr val="accent1">
                <a:lumMod val="7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2667000"/>
              <a:ext cx="91440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 dirty="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2970211" y="4572000"/>
            <a:ext cx="2438400" cy="483392"/>
            <a:chOff x="2133600" y="4572000"/>
            <a:chExt cx="2209800" cy="483392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4572000"/>
              <a:ext cx="483392" cy="48339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 userDrawn="1"/>
          </p:nvSpPr>
          <p:spPr>
            <a:xfrm>
              <a:off x="2590800" y="4572000"/>
              <a:ext cx="175260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i="1" kern="800" spc="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U.S. Department</a:t>
              </a:r>
              <a:r>
                <a:rPr lang="en-US" sz="900" b="1" i="1" kern="800" spc="0" baseline="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of Labor</a:t>
              </a:r>
            </a:p>
            <a:p>
              <a:pPr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0" i="1" kern="800" spc="0" baseline="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Employment and Training Administration</a:t>
              </a:r>
              <a:endParaRPr lang="en-US" sz="900" b="0" i="1" kern="800" spc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6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6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54CC-07D3-400B-AB87-E9F71E916939}" type="datetimeFigureOut">
              <a:rPr lang="en-US" smtClean="0"/>
              <a:pPr/>
              <a:t>4/28/2015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D476-45F4-4893-BC33-960118E4B2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358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4618" y="274660"/>
            <a:ext cx="8836898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441" y="1447803"/>
            <a:ext cx="10969943" cy="4949825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477024"/>
            <a:ext cx="2844059" cy="244475"/>
          </a:xfrm>
        </p:spPr>
        <p:txBody>
          <a:bodyPr/>
          <a:lstStyle>
            <a:lvl1pPr>
              <a:defRPr>
                <a:solidFill>
                  <a:srgbClr val="1D528D"/>
                </a:solidFill>
              </a:defRPr>
            </a:lvl1pPr>
          </a:lstStyle>
          <a:p>
            <a:pPr>
              <a:defRPr/>
            </a:pPr>
            <a:r>
              <a:rPr lang="en-US" dirty="0"/>
              <a:t>DRAFT 11/15/13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477024"/>
            <a:ext cx="3859795" cy="244475"/>
          </a:xfrm>
        </p:spPr>
        <p:txBody>
          <a:bodyPr/>
          <a:lstStyle>
            <a:lvl1pPr>
              <a:defRPr>
                <a:solidFill>
                  <a:srgbClr val="1D528D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6" y="6477024"/>
            <a:ext cx="2844059" cy="244475"/>
          </a:xfrm>
        </p:spPr>
        <p:txBody>
          <a:bodyPr/>
          <a:lstStyle>
            <a:lvl1pPr>
              <a:defRPr>
                <a:solidFill>
                  <a:srgbClr val="1D528D"/>
                </a:solidFill>
              </a:defRPr>
            </a:lvl1pPr>
          </a:lstStyle>
          <a:p>
            <a:pPr>
              <a:defRPr/>
            </a:pPr>
            <a:fld id="{F9B82A1F-E41A-4447-A3C6-77E8D2DB9D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06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"/>
            <a:ext cx="12188825" cy="1409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962833" y="2187275"/>
            <a:ext cx="10360501" cy="1362075"/>
          </a:xfrm>
        </p:spPr>
        <p:txBody>
          <a:bodyPr anchor="t">
            <a:normAutofit/>
          </a:bodyPr>
          <a:lstStyle>
            <a:lvl1pPr algn="l">
              <a:defRPr sz="1400" b="0" cap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Clicks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2833" y="1233437"/>
            <a:ext cx="10360501" cy="953839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372124"/>
            <a:ext cx="12188825" cy="94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72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"/>
            <a:ext cx="12188825" cy="1409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274638"/>
            <a:ext cx="12188825" cy="70354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765302" y="274638"/>
            <a:ext cx="10272712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CTW_Log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412" y="-1588"/>
            <a:ext cx="1257006" cy="125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53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08388"/>
            <a:ext cx="1096994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679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73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73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08388"/>
            <a:ext cx="1096994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679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715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10668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2800" baseline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0604" y="6416699"/>
            <a:ext cx="2844059" cy="365125"/>
          </a:xfrm>
        </p:spPr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24"/>
            <a:ext cx="103605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1066800"/>
          </a:xfrm>
          <a:prstGeom prst="rect">
            <a:avLst/>
          </a:prstGeom>
        </p:spPr>
        <p:txBody>
          <a:bodyPr anchor="ctr" anchorCtr="1"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cap="none" spc="0" baseline="0" dirty="0">
                <a:ln w="12700">
                  <a:noFill/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7"/>
            <a:ext cx="5385514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7" y="1535117"/>
            <a:ext cx="538763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7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0"/>
            <a:ext cx="11579384" cy="1066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59" y="273072"/>
            <a:ext cx="4010039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75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59" y="1435103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23"/>
            <a:ext cx="7313295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61"/>
            <a:ext cx="7313295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706" y="1976462"/>
            <a:ext cx="10969943" cy="16208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1466469" y="4281488"/>
            <a:ext cx="8987952" cy="914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>
          <a:xfrm>
            <a:off x="609441" y="6356374"/>
            <a:ext cx="2844059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29B2FE6C-753F-404B-B680-FE8EA9118FEB}" type="datetimeFigureOut">
              <a:rPr lang="en-US"/>
              <a:pPr>
                <a:defRPr/>
              </a:pPr>
              <a:t>4/28/2015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4164515" y="6356374"/>
            <a:ext cx="3859795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8735326" y="6356374"/>
            <a:ext cx="284405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BF5D971F-536D-4DB5-BD74-5D64A89DE35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26887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e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BG Accent 1"/>
          <p:cNvSpPr/>
          <p:nvPr/>
        </p:nvSpPr>
        <p:spPr>
          <a:xfrm>
            <a:off x="-12698" y="0"/>
            <a:ext cx="12201522" cy="1097280"/>
          </a:xfrm>
          <a:prstGeom prst="rect">
            <a:avLst/>
          </a:prstGeom>
          <a:solidFill>
            <a:srgbClr val="37609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609441" y="1600206"/>
            <a:ext cx="105636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609441" y="6416699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4164515" y="6416699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8430604" y="6416699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5B75F7A-516D-4850-9A30-35A47BF649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424" y="6400824"/>
            <a:ext cx="1235719" cy="48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8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 cap="none" spc="0">
          <a:ln w="12700">
            <a:solidFill>
              <a:schemeClr val="tx2">
                <a:satMod val="155000"/>
              </a:schemeClr>
            </a:solidFill>
            <a:prstDash val="solid"/>
          </a:ln>
          <a:solidFill>
            <a:schemeClr val="bg1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32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2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2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»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358904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7838" y="6356371"/>
            <a:ext cx="2251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F535CF6-78E6-204E-AB98-C09B348E1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274638"/>
            <a:ext cx="12188825" cy="70354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55" y="274638"/>
            <a:ext cx="10969941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 descr="JFF_NewLogo_Stacked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616" y="6318022"/>
            <a:ext cx="1916998" cy="403473"/>
          </a:xfrm>
          <a:prstGeom prst="rect">
            <a:avLst/>
          </a:prstGeom>
        </p:spPr>
      </p:pic>
      <p:pic>
        <p:nvPicPr>
          <p:cNvPr id="12" name="Picture 11" descr="NationalFund_cmyk_V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140" y="6251759"/>
            <a:ext cx="1759190" cy="469737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609441" y="6126163"/>
            <a:ext cx="10969943" cy="0"/>
          </a:xfrm>
          <a:prstGeom prst="line">
            <a:avLst/>
          </a:prstGeom>
          <a:ln w="3175"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58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16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231775" indent="-231775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574675" indent="-236538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919163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258888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358904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7838" y="6356371"/>
            <a:ext cx="2251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F535CF6-78E6-204E-AB98-C09B348E1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274638"/>
            <a:ext cx="12188825" cy="70354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55" y="274638"/>
            <a:ext cx="10969941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 descr="JFF_NewLogo_Stacked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616" y="6318022"/>
            <a:ext cx="1916998" cy="403473"/>
          </a:xfrm>
          <a:prstGeom prst="rect">
            <a:avLst/>
          </a:prstGeom>
        </p:spPr>
      </p:pic>
      <p:pic>
        <p:nvPicPr>
          <p:cNvPr id="12" name="Picture 11" descr="NationalFund_cmyk_V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140" y="6251759"/>
            <a:ext cx="1759190" cy="469737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609441" y="6126163"/>
            <a:ext cx="10969943" cy="0"/>
          </a:xfrm>
          <a:prstGeom prst="line">
            <a:avLst/>
          </a:prstGeom>
          <a:ln w="3175"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58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16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231775" indent="-231775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574675" indent="-236538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919163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258888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358904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7838" y="6356369"/>
            <a:ext cx="2251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F535CF6-78E6-204E-AB98-C09B348E1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274638"/>
            <a:ext cx="12188825" cy="70354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54" y="274638"/>
            <a:ext cx="10969941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 descr="JFF_NewLogo_Stacked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616" y="6318020"/>
            <a:ext cx="1916998" cy="403473"/>
          </a:xfrm>
          <a:prstGeom prst="rect">
            <a:avLst/>
          </a:prstGeom>
        </p:spPr>
      </p:pic>
      <p:pic>
        <p:nvPicPr>
          <p:cNvPr id="12" name="Picture 11" descr="NationalFund_cmyk_V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140" y="6251757"/>
            <a:ext cx="1759190" cy="469737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609441" y="6126163"/>
            <a:ext cx="10969943" cy="0"/>
          </a:xfrm>
          <a:prstGeom prst="line">
            <a:avLst/>
          </a:prstGeom>
          <a:ln w="3175"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58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16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231775" indent="-231775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574675" indent="-236538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919163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258888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358904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7838" y="6356365"/>
            <a:ext cx="2251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F535CF6-78E6-204E-AB98-C09B348E1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274638"/>
            <a:ext cx="12188825" cy="70354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51" y="274638"/>
            <a:ext cx="10969941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 descr="JFF_NewLogo_Stacked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616" y="6318016"/>
            <a:ext cx="1916998" cy="403473"/>
          </a:xfrm>
          <a:prstGeom prst="rect">
            <a:avLst/>
          </a:prstGeom>
        </p:spPr>
      </p:pic>
      <p:pic>
        <p:nvPicPr>
          <p:cNvPr id="12" name="Picture 11" descr="NationalFund_cmyk_V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140" y="6251753"/>
            <a:ext cx="1759190" cy="469737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609441" y="6126163"/>
            <a:ext cx="10969943" cy="0"/>
          </a:xfrm>
          <a:prstGeom prst="line">
            <a:avLst/>
          </a:prstGeom>
          <a:ln w="3175"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58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16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231775" indent="-231775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574675" indent="-236538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919163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258888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358904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7838" y="6356359"/>
            <a:ext cx="2251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F535CF6-78E6-204E-AB98-C09B348E1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274638"/>
            <a:ext cx="12188825" cy="70354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7" y="274638"/>
            <a:ext cx="10969941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 descr="JFF_NewLogo_Stacked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616" y="6318010"/>
            <a:ext cx="1916998" cy="403473"/>
          </a:xfrm>
          <a:prstGeom prst="rect">
            <a:avLst/>
          </a:prstGeom>
        </p:spPr>
      </p:pic>
      <p:pic>
        <p:nvPicPr>
          <p:cNvPr id="12" name="Picture 11" descr="NationalFund_cmyk_V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140" y="6251747"/>
            <a:ext cx="1759190" cy="469737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609441" y="6126163"/>
            <a:ext cx="10969943" cy="0"/>
          </a:xfrm>
          <a:prstGeom prst="line">
            <a:avLst/>
          </a:prstGeom>
          <a:ln w="3175"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58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16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231775" indent="-231775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574675" indent="-236538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919163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258888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ctorssummit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workforcecouncil.org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incollaborative.org/about-us/roi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nfwsolutions.org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businessengagement.workforce3one.org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businessengagement.workforce3one.org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mailto:fcettina@compcomp.com" TargetMode="External"/><Relationship Id="rId3" Type="http://schemas.openxmlformats.org/officeDocument/2006/relationships/image" Target="../media/image45.jpeg"/><Relationship Id="rId7" Type="http://schemas.openxmlformats.org/officeDocument/2006/relationships/hyperlink" Target="mailto:ballen@philaworks.org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nsingh@jff.org" TargetMode="External"/><Relationship Id="rId5" Type="http://schemas.openxmlformats.org/officeDocument/2006/relationships/hyperlink" Target="mailto:stephanie.steffens@state.co.us" TargetMode="External"/><Relationship Id="rId4" Type="http://schemas.openxmlformats.org/officeDocument/2006/relationships/hyperlink" Target="mailto:Walton.diane@dol.gov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kforce3one.org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7869" y="2819400"/>
            <a:ext cx="11274663" cy="1676400"/>
          </a:xfrm>
        </p:spPr>
        <p:txBody>
          <a:bodyPr/>
          <a:lstStyle/>
          <a:p>
            <a:r>
              <a:rPr lang="en-US" dirty="0"/>
              <a:t>Industry Driven Sector Strategies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6545" y="4572000"/>
            <a:ext cx="6602280" cy="1752600"/>
          </a:xfrm>
        </p:spPr>
        <p:txBody>
          <a:bodyPr anchor="t" anchorCtr="0">
            <a:noAutofit/>
          </a:bodyPr>
          <a:lstStyle/>
          <a:p>
            <a:pPr algn="l">
              <a:spcBef>
                <a:spcPts val="2400"/>
              </a:spcBef>
              <a:spcAft>
                <a:spcPts val="1200"/>
              </a:spcAft>
            </a:pPr>
            <a:r>
              <a:rPr lang="en-US" sz="24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Webinar Date: </a:t>
            </a:r>
            <a:r>
              <a:rPr lang="en-US" sz="2400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ea typeface="+mj-ea"/>
              </a:rPr>
              <a:t>April 28, 2015</a:t>
            </a:r>
          </a:p>
          <a:p>
            <a:pPr algn="l">
              <a:spcBef>
                <a:spcPts val="0"/>
              </a:spcBef>
            </a:pPr>
            <a:r>
              <a:rPr lang="en-US" sz="2000" i="1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Presented </a:t>
            </a:r>
            <a:r>
              <a:rPr lang="en-US" sz="2000" i="1" dirty="0">
                <a:ln w="17780" cmpd="sng">
                  <a:noFill/>
                  <a:prstDash val="solid"/>
                  <a:miter lim="800000"/>
                </a:ln>
                <a:ea typeface="+mj-ea"/>
              </a:rPr>
              <a:t>b</a:t>
            </a:r>
            <a:r>
              <a:rPr lang="en-US" sz="2000" i="1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y:</a:t>
            </a:r>
            <a:endParaRPr lang="en-US" sz="2400" i="1" dirty="0" smtClean="0">
              <a:ln w="17780" cmpd="sng">
                <a:noFill/>
                <a:prstDash val="solid"/>
                <a:miter lim="800000"/>
              </a:ln>
              <a:solidFill>
                <a:srgbClr val="C00000"/>
              </a:solidFill>
              <a:ea typeface="+mj-ea"/>
            </a:endParaRPr>
          </a:p>
          <a:p>
            <a:pPr algn="l">
              <a:spcAft>
                <a:spcPts val="0"/>
              </a:spcAft>
            </a:pPr>
            <a:r>
              <a:rPr lang="en-US" sz="18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U.S</a:t>
            </a:r>
            <a:r>
              <a:rPr lang="en-US" sz="1800" dirty="0">
                <a:ln w="17780" cmpd="sng">
                  <a:noFill/>
                  <a:prstDash val="solid"/>
                  <a:miter lim="800000"/>
                </a:ln>
                <a:ea typeface="+mj-ea"/>
              </a:rPr>
              <a:t>. </a:t>
            </a:r>
            <a:r>
              <a:rPr lang="en-US" sz="18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Department of Labor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Employment </a:t>
            </a:r>
            <a:r>
              <a:rPr lang="en-US" sz="1800" dirty="0">
                <a:ln w="17780" cmpd="sng">
                  <a:noFill/>
                  <a:prstDash val="solid"/>
                  <a:miter lim="800000"/>
                </a:ln>
                <a:ea typeface="+mj-ea"/>
              </a:rPr>
              <a:t>and </a:t>
            </a:r>
            <a:r>
              <a:rPr lang="en-US" sz="18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Training Administration </a:t>
            </a:r>
            <a:endParaRPr lang="en-US" sz="1800" dirty="0">
              <a:ln w="17780" cmpd="sng">
                <a:noFill/>
                <a:prstDash val="solid"/>
                <a:miter lim="800000"/>
              </a:ln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754" y="152401"/>
            <a:ext cx="4141075" cy="2019300"/>
          </a:xfrm>
          <a:prstGeom prst="ellipse">
            <a:avLst/>
          </a:prstGeom>
          <a:ln w="63500" cap="rnd">
            <a:solidFill>
              <a:schemeClr val="bg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08014" y="1296445"/>
            <a:ext cx="11455804" cy="5345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Introductions 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(5 min)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Stephanie Steffens:  Engaging Industry:  </a:t>
            </a:r>
          </a:p>
          <a:p>
            <a:pPr marL="515938">
              <a:spcAft>
                <a:spcPts val="500"/>
              </a:spcAft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Colorado’s Sector Approach (10 min)</a:t>
            </a:r>
          </a:p>
          <a:p>
            <a:pPr marL="514350" indent="-5143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Q&amp;A 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(3 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min)</a:t>
            </a:r>
          </a:p>
          <a:p>
            <a:pPr marL="514350" indent="-5143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Barbara Allen &amp; Brian Oglesby:  The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Southeastern Regional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Workforce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Development Partnership (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SERWDP) 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(10 min)</a:t>
            </a:r>
          </a:p>
          <a:p>
            <a:pPr marL="514350" indent="-5143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Frank Cettina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SERWDP: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Measuring Success 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(10 min)</a:t>
            </a:r>
          </a:p>
          <a:p>
            <a:pPr marL="514350" indent="-5143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Q&amp;A 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(3 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min)</a:t>
            </a:r>
          </a:p>
          <a:p>
            <a:pPr marL="514350" indent="-5143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Navjeet Singh 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(10 min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):  The National Fund for Workforce Solutions</a:t>
            </a:r>
            <a:endParaRPr lang="en-US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Q&amp;A 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(3 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min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514350" indent="-5143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Wrap-Up (5 min)</a:t>
            </a:r>
            <a:endParaRPr lang="en-US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56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351212" y="2994156"/>
            <a:ext cx="7821163" cy="1477328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82775" indent="-1882775">
              <a:buNone/>
            </a:pPr>
            <a:r>
              <a:rPr lang="en-US" sz="2000" b="1" dirty="0" smtClean="0"/>
              <a:t>Presenter</a:t>
            </a:r>
            <a:r>
              <a:rPr lang="en-US" sz="2000" dirty="0" smtClean="0"/>
              <a:t>:  	Stephanie Steffens</a:t>
            </a:r>
          </a:p>
          <a:p>
            <a:pPr marL="1882775" indent="-1882775">
              <a:buNone/>
            </a:pPr>
            <a:r>
              <a:rPr lang="en-US" sz="2000" b="1" dirty="0" smtClean="0"/>
              <a:t>Title</a:t>
            </a:r>
            <a:r>
              <a:rPr lang="en-US" sz="2000" dirty="0" smtClean="0"/>
              <a:t>: 	Director </a:t>
            </a:r>
          </a:p>
          <a:p>
            <a:pPr marL="1882775" indent="-1882775">
              <a:buNone/>
            </a:pPr>
            <a:r>
              <a:rPr lang="en-US" sz="2000" b="1" dirty="0" smtClean="0"/>
              <a:t>Organization</a:t>
            </a:r>
            <a:r>
              <a:rPr lang="en-US" sz="2000" dirty="0" smtClean="0"/>
              <a:t>: 	</a:t>
            </a:r>
            <a:r>
              <a:rPr lang="en-US" sz="2000" dirty="0"/>
              <a:t>Colorado Workforce Development Council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2" y="2209800"/>
            <a:ext cx="2133600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12" y="4648200"/>
            <a:ext cx="2868613" cy="82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84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Colorado’s Sector Approach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412" y="1143000"/>
            <a:ext cx="7319962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8075612" y="1371600"/>
            <a:ext cx="3733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en-US" sz="3200" dirty="0" smtClean="0">
                <a:latin typeface="Open Sans"/>
              </a:rPr>
              <a:t>History</a:t>
            </a:r>
          </a:p>
          <a:p>
            <a:pPr marL="514350" indent="-514350"/>
            <a:endParaRPr lang="en-US" sz="3200" dirty="0" smtClean="0">
              <a:latin typeface="Open Sans"/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en-US" sz="3200" dirty="0" smtClean="0">
                <a:latin typeface="Open Sans"/>
              </a:rPr>
              <a:t>Next Generation Sector Partnerships</a:t>
            </a:r>
          </a:p>
          <a:p>
            <a:pPr marL="514350" indent="-514350"/>
            <a:endParaRPr lang="en-US" sz="3200" dirty="0" smtClean="0">
              <a:latin typeface="Open Sans"/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en-US" sz="3200" dirty="0" smtClean="0">
                <a:latin typeface="Open Sans"/>
              </a:rPr>
              <a:t>Industry Driven Career Pathways</a:t>
            </a:r>
          </a:p>
        </p:txBody>
      </p:sp>
    </p:spTree>
    <p:extLst>
      <p:ext uri="{BB962C8B-B14F-4D97-AF65-F5344CB8AC3E}">
        <p14:creationId xmlns:p14="http://schemas.microsoft.com/office/powerpoint/2010/main" val="65939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State’s Role in Sector Partnerships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412" y="1752600"/>
            <a:ext cx="6172200" cy="4191000"/>
          </a:xfrm>
        </p:spPr>
        <p:txBody>
          <a:bodyPr>
            <a:normAutofit fontScale="77500" lnSpcReduction="20000"/>
          </a:bodyPr>
          <a:lstStyle/>
          <a:p>
            <a:pPr marL="508000" indent="-457200">
              <a:buClr>
                <a:schemeClr val="accent1"/>
              </a:buClr>
              <a:buSzPct val="100000"/>
            </a:pPr>
            <a:r>
              <a:rPr lang="en-US" dirty="0" smtClean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Provide a state-level framework to align programs and resources.</a:t>
            </a:r>
          </a:p>
          <a:p>
            <a:pPr marL="508000" indent="-457200">
              <a:buClr>
                <a:schemeClr val="accent1"/>
              </a:buClr>
              <a:buSzPct val="100000"/>
            </a:pPr>
            <a:r>
              <a:rPr lang="en-US" dirty="0" smtClean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Proactively integrate sector strategies as a core way of doing business.</a:t>
            </a:r>
          </a:p>
          <a:p>
            <a:pPr marL="508000" indent="-457200">
              <a:buClr>
                <a:schemeClr val="accent1"/>
              </a:buClr>
              <a:buSzPct val="100000"/>
            </a:pPr>
            <a:r>
              <a:rPr lang="en-US" dirty="0" smtClean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Utilize a public-private steering committee that fosters business leadership.</a:t>
            </a:r>
          </a:p>
          <a:p>
            <a:pPr marL="508000" indent="-457200">
              <a:buClr>
                <a:schemeClr val="accent1"/>
              </a:buClr>
              <a:buSzPct val="100000"/>
            </a:pPr>
            <a:r>
              <a:rPr lang="en-US" dirty="0" smtClean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Recognize existing work and build upon regional differences and strengths.</a:t>
            </a:r>
          </a:p>
          <a:p>
            <a:pPr marL="508000" indent="-457200">
              <a:buClr>
                <a:schemeClr val="accent1"/>
              </a:buClr>
              <a:buSzPct val="100000"/>
            </a:pPr>
            <a:r>
              <a:rPr lang="en-US" dirty="0" smtClean="0">
                <a:solidFill>
                  <a:srgbClr val="002060"/>
                </a:solidFill>
              </a:rPr>
              <a:t>Technical Assistance to Regions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 descr="Keystone4-Reverberati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4" b="7913"/>
          <a:stretch>
            <a:fillRect/>
          </a:stretch>
        </p:blipFill>
        <p:spPr bwMode="auto">
          <a:xfrm>
            <a:off x="455612" y="1295400"/>
            <a:ext cx="4951412" cy="5277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66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Engaging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b="1" dirty="0" smtClean="0"/>
              <a:t>LESSONS LEARNED</a:t>
            </a:r>
          </a:p>
          <a:p>
            <a:r>
              <a:rPr lang="en-US" altLang="en-US" dirty="0" smtClean="0"/>
              <a:t>A convener trusted by business and public partners</a:t>
            </a:r>
          </a:p>
          <a:p>
            <a:r>
              <a:rPr lang="en-US" altLang="en-US" dirty="0" smtClean="0"/>
              <a:t>Evidenced based decisions are key, focus on Return on Investment (ROI): data collection &amp; communication</a:t>
            </a:r>
          </a:p>
          <a:p>
            <a:r>
              <a:rPr lang="en-US" altLang="en-US" dirty="0" smtClean="0"/>
              <a:t>Create sustainability &amp; flexibility through employer investment, work WITH business not for them</a:t>
            </a:r>
          </a:p>
          <a:p>
            <a:r>
              <a:rPr lang="en-US" altLang="en-US" dirty="0" smtClean="0"/>
              <a:t>Be flexible to meet needs, do not over-promise!</a:t>
            </a: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66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Industry Engaged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5611" y="1295400"/>
            <a:ext cx="3733801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Industry Led</a:t>
            </a:r>
          </a:p>
          <a:p>
            <a:r>
              <a:rPr lang="en-US" dirty="0" smtClean="0"/>
              <a:t>Industry Sets:</a:t>
            </a:r>
          </a:p>
          <a:p>
            <a:pPr lvl="1"/>
            <a:r>
              <a:rPr lang="en-US" dirty="0" smtClean="0"/>
              <a:t>Priorities</a:t>
            </a:r>
          </a:p>
          <a:p>
            <a:pPr lvl="1"/>
            <a:r>
              <a:rPr lang="en-US" dirty="0" smtClean="0"/>
              <a:t>Action Plans</a:t>
            </a:r>
          </a:p>
          <a:p>
            <a:pPr lvl="1"/>
            <a:r>
              <a:rPr lang="en-US" dirty="0" smtClean="0"/>
              <a:t>Timelines</a:t>
            </a:r>
          </a:p>
          <a:p>
            <a:pPr lvl="1"/>
            <a:r>
              <a:rPr lang="en-US" dirty="0" smtClean="0"/>
              <a:t>Commitments</a:t>
            </a:r>
          </a:p>
          <a:p>
            <a:r>
              <a:rPr lang="en-US" dirty="0" smtClean="0"/>
              <a:t>Regional Based</a:t>
            </a:r>
          </a:p>
          <a:p>
            <a:r>
              <a:rPr lang="en-US" dirty="0" smtClean="0"/>
              <a:t>Connected to Statewide Work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 cstate="print"/>
          <a:srcRect l="21667" t="26667"/>
          <a:stretch>
            <a:fillRect/>
          </a:stretch>
        </p:blipFill>
        <p:spPr bwMode="auto">
          <a:xfrm>
            <a:off x="0" y="1219200"/>
            <a:ext cx="7694612" cy="540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466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Outcomes and Sector Partnership Sustainability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Defining Levels of Sector Partnerships</a:t>
            </a:r>
          </a:p>
          <a:p>
            <a:pPr lvl="1"/>
            <a:r>
              <a:rPr lang="en-US" dirty="0" smtClean="0"/>
              <a:t>Exploring, Expanding, Active, High Performing</a:t>
            </a:r>
          </a:p>
          <a:p>
            <a:pPr lvl="1"/>
            <a:r>
              <a:rPr lang="en-US" dirty="0" smtClean="0"/>
              <a:t>Creating key performance indicators and a dashboard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Long-term Public-Private Partnerships</a:t>
            </a:r>
          </a:p>
          <a:p>
            <a:pPr lvl="1"/>
            <a:r>
              <a:rPr lang="en-US" dirty="0" smtClean="0"/>
              <a:t>Not Grant Driven</a:t>
            </a:r>
          </a:p>
          <a:p>
            <a:pPr lvl="1"/>
            <a:r>
              <a:rPr lang="en-US" dirty="0" smtClean="0"/>
              <a:t>Technical Assistance</a:t>
            </a:r>
          </a:p>
          <a:p>
            <a:pPr lvl="1"/>
            <a:r>
              <a:rPr lang="en-US" dirty="0" smtClean="0"/>
              <a:t>Project Management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66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0" y="1371600"/>
            <a:ext cx="10895171" cy="48768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dirty="0" smtClean="0"/>
              <a:t>CWDC is happy to share everything we have.</a:t>
            </a:r>
          </a:p>
          <a:p>
            <a:pPr algn="ctr">
              <a:buNone/>
            </a:pPr>
            <a:r>
              <a:rPr lang="en-US" dirty="0" smtClean="0"/>
              <a:t>Our only ask is that you give credit to the authors.</a:t>
            </a:r>
          </a:p>
          <a:p>
            <a:pPr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ea typeface="ＭＳ Ｐゴシック" pitchFamily="34" charset="-128"/>
              </a:rPr>
              <a:t>Sectors Partnerships and Career Pathway Resources </a:t>
            </a:r>
            <a:r>
              <a:rPr lang="en-US" dirty="0" smtClean="0">
                <a:ea typeface="ＭＳ Ｐゴシック" pitchFamily="34" charset="-128"/>
                <a:hlinkClick r:id="rId3"/>
              </a:rPr>
              <a:t>www.sectorssummit.com</a:t>
            </a:r>
            <a:endParaRPr lang="en-US" dirty="0" smtClean="0">
              <a:ea typeface="ＭＳ Ｐゴシック" pitchFamily="34" charset="-128"/>
            </a:endParaRPr>
          </a:p>
          <a:p>
            <a:pPr marL="0" indent="0" algn="ctr"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marL="0" indent="0" algn="ctr">
              <a:buNone/>
            </a:pPr>
            <a:r>
              <a:rPr lang="en-US" dirty="0" smtClean="0">
                <a:ea typeface="ＭＳ Ｐゴシック" pitchFamily="34" charset="-128"/>
              </a:rPr>
              <a:t>Colorado Workforce Development Council </a:t>
            </a:r>
            <a:r>
              <a:rPr lang="en-US" dirty="0" smtClean="0">
                <a:ea typeface="ＭＳ Ｐゴシック" pitchFamily="34" charset="-128"/>
                <a:hlinkClick r:id="rId4"/>
              </a:rPr>
              <a:t>www.coworkforcecouncil.org</a:t>
            </a:r>
            <a:endParaRPr lang="en-US" dirty="0" smtClean="0">
              <a:ea typeface="ＭＳ Ｐゴシック" pitchFamily="34" charset="-128"/>
            </a:endParaRPr>
          </a:p>
          <a:p>
            <a:pPr marL="0" indent="0" algn="ctr">
              <a:buNone/>
            </a:pPr>
            <a:r>
              <a:rPr lang="en-US" dirty="0" smtClean="0">
                <a:ea typeface="ＭＳ Ｐゴシック" pitchFamily="34" charset="-128"/>
              </a:rPr>
              <a:t>Industry led collaborative efforts for Talent Development</a:t>
            </a:r>
          </a:p>
          <a:p>
            <a:pPr marL="0" indent="0" algn="ctr">
              <a:buNone/>
            </a:pPr>
            <a:r>
              <a:rPr lang="en-US" dirty="0" smtClean="0">
                <a:ea typeface="ＭＳ Ｐゴシック" pitchFamily="34" charset="-128"/>
              </a:rPr>
              <a:t>Talent Pipeline Report  / Scaling up Work Based Learning Paper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</a:t>
            </a:r>
            <a:r>
              <a:rPr lang="en-US" dirty="0" smtClean="0"/>
              <a:t>Enter your Questions in </a:t>
            </a:r>
            <a:r>
              <a:rPr lang="en-US" dirty="0"/>
              <a:t>the Chat Room!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212" y="1771651"/>
            <a:ext cx="3810000" cy="3790951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34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351212" y="1981200"/>
            <a:ext cx="7821163" cy="1477328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82775" indent="-1882775">
              <a:buNone/>
            </a:pPr>
            <a:r>
              <a:rPr lang="en-US" sz="2000" b="1" dirty="0" smtClean="0"/>
              <a:t>Presenter</a:t>
            </a:r>
            <a:r>
              <a:rPr lang="en-US" sz="2000" dirty="0" smtClean="0"/>
              <a:t>:  	Barbara Allen </a:t>
            </a:r>
          </a:p>
          <a:p>
            <a:pPr marL="1882775" indent="-1882775">
              <a:buNone/>
            </a:pPr>
            <a:r>
              <a:rPr lang="en-US" sz="2000" b="1" dirty="0" smtClean="0"/>
              <a:t>Title</a:t>
            </a:r>
            <a:r>
              <a:rPr lang="en-US" sz="2000" dirty="0" smtClean="0"/>
              <a:t>: 	Director of Industry Partnership &amp; Engagement</a:t>
            </a:r>
          </a:p>
          <a:p>
            <a:pPr marL="1882775" indent="-1882775">
              <a:buNone/>
            </a:pPr>
            <a:r>
              <a:rPr lang="en-US" sz="2000" b="1" dirty="0" smtClean="0"/>
              <a:t>Organization</a:t>
            </a:r>
            <a:r>
              <a:rPr lang="en-US" sz="2000" dirty="0" smtClean="0"/>
              <a:t>: 	Philadelphia Works</a:t>
            </a:r>
            <a:endParaRPr lang="en-US" sz="2000" dirty="0"/>
          </a:p>
        </p:txBody>
      </p:sp>
      <p:pic>
        <p:nvPicPr>
          <p:cNvPr id="6" name="Picture 2" descr="C:\Users\ballen.PHILAWORKS\Desktop\B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3" r="17735"/>
          <a:stretch/>
        </p:blipFill>
        <p:spPr bwMode="auto">
          <a:xfrm>
            <a:off x="1217615" y="1676420"/>
            <a:ext cx="1828800" cy="206917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332040" y="4313872"/>
            <a:ext cx="7821163" cy="1477328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82775" indent="-1882775">
              <a:buNone/>
            </a:pPr>
            <a:r>
              <a:rPr lang="en-US" sz="2000" b="1" dirty="0" smtClean="0"/>
              <a:t>Presenter</a:t>
            </a:r>
            <a:r>
              <a:rPr lang="en-US" sz="2000" dirty="0" smtClean="0"/>
              <a:t>:  	Brian K. Oglesby</a:t>
            </a:r>
          </a:p>
          <a:p>
            <a:pPr marL="1882775" indent="-1882775">
              <a:buNone/>
            </a:pPr>
            <a:r>
              <a:rPr lang="en-US" sz="2000" b="1" dirty="0" smtClean="0"/>
              <a:t>Title</a:t>
            </a:r>
            <a:r>
              <a:rPr lang="en-US" sz="2000" dirty="0" smtClean="0"/>
              <a:t>: 	Industry Partnership &amp; Bus. Engagement Spec.</a:t>
            </a:r>
          </a:p>
          <a:p>
            <a:pPr marL="1882775" indent="-1882775">
              <a:buNone/>
            </a:pPr>
            <a:r>
              <a:rPr lang="en-US" sz="2000" b="1" dirty="0" smtClean="0"/>
              <a:t>Organization</a:t>
            </a:r>
            <a:r>
              <a:rPr lang="en-US" sz="2000" dirty="0" smtClean="0"/>
              <a:t>: 	Philadelphia Works</a:t>
            </a:r>
            <a:endParaRPr lang="en-US" sz="2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2" y="3978639"/>
            <a:ext cx="1841694" cy="21935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63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3" y="1066800"/>
            <a:ext cx="11353800" cy="579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685800"/>
          </a:xfrm>
        </p:spPr>
        <p:txBody>
          <a:bodyPr/>
          <a:lstStyle/>
          <a:p>
            <a:r>
              <a:rPr lang="en-US" dirty="0" smtClean="0"/>
              <a:t>Where are you?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18883" y="533400"/>
            <a:ext cx="9751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Enter your location in the Chat window – lower left of screen</a:t>
            </a:r>
            <a:endParaRPr lang="en-US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376237" y="6629400"/>
            <a:ext cx="507868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53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Southeastern Regional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Workforce </a:t>
            </a:r>
            <a:r>
              <a:rPr lang="en-US" dirty="0"/>
              <a:t>Development Partnership (SERWDP)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5" y="1143000"/>
            <a:ext cx="11430000" cy="5715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Who we Are:</a:t>
            </a:r>
          </a:p>
          <a:p>
            <a:pPr marL="457200" lvl="1" indent="0">
              <a:buNone/>
            </a:pPr>
            <a:r>
              <a:rPr lang="en-US" sz="2400" dirty="0"/>
              <a:t>Formed in 2007, the SERWDP is a multi-employer, regional WIB-based collaborative effort that brings together management and labor around the common purpose of improving the manufacturing sector. It has grown from 7 employer members to more than 50 employers, economic development organizations, regional </a:t>
            </a:r>
            <a:r>
              <a:rPr lang="en-US" sz="2400" dirty="0" smtClean="0"/>
              <a:t>colleges/universities, trade/manufacturing </a:t>
            </a:r>
            <a:r>
              <a:rPr lang="en-US" sz="2400" dirty="0"/>
              <a:t>associations, and industrial development corporations.</a:t>
            </a:r>
          </a:p>
          <a:p>
            <a:pPr marL="0" indent="0">
              <a:buNone/>
            </a:pPr>
            <a:r>
              <a:rPr lang="en-US" sz="2800" b="1" dirty="0" smtClean="0"/>
              <a:t>Goals:</a:t>
            </a:r>
            <a:endParaRPr lang="en-US" sz="2800" b="1" dirty="0"/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Address the aging manufacturing workforce through the creation </a:t>
            </a:r>
            <a:r>
              <a:rPr lang="en-US" sz="2400" dirty="0" smtClean="0"/>
              <a:t> </a:t>
            </a:r>
          </a:p>
          <a:p>
            <a:pPr marL="736600" lvl="1" indent="0">
              <a:spcBef>
                <a:spcPts val="0"/>
              </a:spcBef>
              <a:buNone/>
            </a:pPr>
            <a:r>
              <a:rPr lang="en-US" sz="2400" dirty="0"/>
              <a:t>o</a:t>
            </a:r>
            <a:r>
              <a:rPr lang="en-US" sz="2400" dirty="0" smtClean="0"/>
              <a:t>f training </a:t>
            </a:r>
            <a:r>
              <a:rPr lang="en-US" sz="2400" dirty="0"/>
              <a:t>and career pipelines for younger incumbent workers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/>
              <a:t>Increase technical skills of incumbent workers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/>
              <a:t>Connect companies to the resources of the workforce system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/>
              <a:t>Raise the profile of the advanced manufacturing industry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/>
              <a:t>Allow businesses to have input on workforce policies and </a:t>
            </a:r>
            <a:r>
              <a:rPr lang="en-US" sz="2400" dirty="0" smtClean="0"/>
              <a:t>programs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/>
              <a:t>Develop youth-to-adult career pathways and continuum for growth as manufacturing </a:t>
            </a:r>
            <a:r>
              <a:rPr lang="en-US" sz="2400" dirty="0" smtClean="0"/>
              <a:t>employers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27" name="IMG1" descr="imagebc8d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325" y="3467100"/>
            <a:ext cx="32385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33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Engagement - Producing Sector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3" y="1219200"/>
            <a:ext cx="11429999" cy="5486400"/>
          </a:xfrm>
        </p:spPr>
        <p:txBody>
          <a:bodyPr numCol="2">
            <a:normAutofit fontScale="70000" lnSpcReduction="20000"/>
          </a:bodyPr>
          <a:lstStyle/>
          <a:p>
            <a:pPr marL="0" indent="0">
              <a:buNone/>
            </a:pPr>
            <a:r>
              <a:rPr lang="en-US" sz="3700" b="1" dirty="0" smtClean="0"/>
              <a:t>Champions: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Strong Industry Leadership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Co-chaired </a:t>
            </a:r>
            <a:r>
              <a:rPr lang="en-US" sz="3200" dirty="0"/>
              <a:t>by Industry Leaders </a:t>
            </a:r>
            <a:endParaRPr lang="en-US" sz="32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Committee-Based </a:t>
            </a:r>
            <a:r>
              <a:rPr lang="en-US" sz="3200" dirty="0"/>
              <a:t>Structure to Evaluate Strategic Initiatives and Approve </a:t>
            </a:r>
            <a:r>
              <a:rPr lang="en-US" sz="3200" dirty="0" smtClean="0"/>
              <a:t>Expenditures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Strategic </a:t>
            </a:r>
            <a:r>
              <a:rPr lang="en-US" sz="3200" dirty="0"/>
              <a:t>Planning and Development of Partnership Programming (Consortia Training)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Avoid </a:t>
            </a:r>
            <a:r>
              <a:rPr lang="en-US" sz="3200" dirty="0"/>
              <a:t>Fatigue</a:t>
            </a:r>
          </a:p>
          <a:p>
            <a:pPr marL="0" indent="0">
              <a:spcBef>
                <a:spcPts val="1200"/>
              </a:spcBef>
              <a:buNone/>
            </a:pPr>
            <a:endParaRPr lang="en-US" sz="3700" b="1" dirty="0" smtClean="0"/>
          </a:p>
          <a:p>
            <a:pPr marL="0" indent="0">
              <a:spcBef>
                <a:spcPts val="1200"/>
              </a:spcBef>
              <a:buNone/>
            </a:pPr>
            <a:endParaRPr lang="en-US" sz="3700" b="1" dirty="0"/>
          </a:p>
          <a:p>
            <a:pPr marL="0" indent="0">
              <a:spcBef>
                <a:spcPts val="1200"/>
              </a:spcBef>
              <a:buNone/>
            </a:pPr>
            <a:endParaRPr lang="en-US" sz="3700" b="1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sz="3700" b="1" dirty="0" smtClean="0"/>
              <a:t>Effective Facilitator: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100" dirty="0" smtClean="0"/>
              <a:t>Simplifying </a:t>
            </a:r>
            <a:r>
              <a:rPr lang="en-US" sz="3100" dirty="0"/>
              <a:t>the process and ensuring time together </a:t>
            </a:r>
            <a:endParaRPr lang="en-US" sz="3100" dirty="0" smtClean="0"/>
          </a:p>
          <a:p>
            <a:pPr marL="457200" lvl="1" indent="0" defTabSz="795338">
              <a:spcBef>
                <a:spcPts val="0"/>
              </a:spcBef>
              <a:buNone/>
            </a:pPr>
            <a:r>
              <a:rPr lang="en-US" sz="3100" dirty="0"/>
              <a:t>	</a:t>
            </a:r>
            <a:r>
              <a:rPr lang="en-US" sz="3100" dirty="0" smtClean="0"/>
              <a:t>is </a:t>
            </a:r>
            <a:r>
              <a:rPr lang="en-US" sz="3100" dirty="0"/>
              <a:t>well </a:t>
            </a:r>
            <a:r>
              <a:rPr lang="en-US" sz="3100" dirty="0" smtClean="0"/>
              <a:t>spent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100" dirty="0" smtClean="0"/>
              <a:t>Coordination of </a:t>
            </a:r>
            <a:r>
              <a:rPr lang="en-US" sz="3100" dirty="0"/>
              <a:t>all meeting </a:t>
            </a:r>
            <a:r>
              <a:rPr lang="en-US" sz="3100" dirty="0" smtClean="0"/>
              <a:t>logistics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100" dirty="0" smtClean="0"/>
              <a:t>“Setting </a:t>
            </a:r>
            <a:r>
              <a:rPr lang="en-US" sz="3100" dirty="0"/>
              <a:t>the </a:t>
            </a:r>
            <a:r>
              <a:rPr lang="en-US" sz="3100" dirty="0" smtClean="0"/>
              <a:t>agenda”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Provider of consultative technical </a:t>
            </a:r>
            <a:r>
              <a:rPr lang="en-US" sz="3200" dirty="0" smtClean="0"/>
              <a:t>assistance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700" b="1" dirty="0" smtClean="0"/>
              <a:t>Valuable Meeting Content: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100" dirty="0" smtClean="0"/>
              <a:t>Practical </a:t>
            </a:r>
            <a:r>
              <a:rPr lang="en-US" sz="3100" dirty="0"/>
              <a:t>problems and </a:t>
            </a:r>
            <a:r>
              <a:rPr lang="en-US" sz="3100" dirty="0" smtClean="0"/>
              <a:t>solutions that matter to companies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100" dirty="0" smtClean="0"/>
              <a:t>Training </a:t>
            </a:r>
            <a:r>
              <a:rPr lang="en-US" sz="3100" dirty="0"/>
              <a:t>programs that can improve the skills of </a:t>
            </a:r>
            <a:r>
              <a:rPr lang="en-US" sz="3100" dirty="0" smtClean="0"/>
              <a:t>employees</a:t>
            </a:r>
            <a:endParaRPr lang="en-US" sz="36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2050" name="Picture 2" descr="C:\Users\Kristen\AppData\Local\Microsoft\Windows\Temporary Internet Files\Content.IE5\28RU95G9\jscreationzs-trainingpresenting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4876800"/>
            <a:ext cx="2749550" cy="179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55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Role  &amp; The Workforce System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014" y="1219200"/>
            <a:ext cx="67818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The Industry’s Role: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Advisory </a:t>
            </a:r>
          </a:p>
          <a:p>
            <a:pPr lvl="2"/>
            <a:r>
              <a:rPr lang="en-US" dirty="0" smtClean="0"/>
              <a:t>Industry Needs</a:t>
            </a:r>
          </a:p>
          <a:p>
            <a:pPr lvl="2"/>
            <a:r>
              <a:rPr lang="en-US" dirty="0" smtClean="0"/>
              <a:t>Labor Needs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Vetting of Workforce Strategies</a:t>
            </a:r>
          </a:p>
          <a:p>
            <a:pPr lvl="2"/>
            <a:r>
              <a:rPr lang="en-US" dirty="0" smtClean="0"/>
              <a:t>Career Pathways and Continuum Development</a:t>
            </a:r>
          </a:p>
          <a:p>
            <a:pPr lvl="2"/>
            <a:r>
              <a:rPr lang="en-US" dirty="0" smtClean="0"/>
              <a:t>Work Readiness</a:t>
            </a:r>
          </a:p>
          <a:p>
            <a:pPr lvl="2"/>
            <a:r>
              <a:rPr lang="en-US" dirty="0" smtClean="0"/>
              <a:t>Data Source and Review of Collection Tools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2" y="1295400"/>
            <a:ext cx="4724400" cy="5257800"/>
          </a:xfrm>
          <a:prstGeom prst="rect">
            <a:avLst/>
          </a:prstGeom>
          <a:effectLst>
            <a:outerShdw blurRad="50800" dist="1905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423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Vetting of Workforce Strategies- Career Pathways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13" y="1102047"/>
            <a:ext cx="6858000" cy="567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2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351212" y="2994156"/>
            <a:ext cx="7821163" cy="1477328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82775" indent="-1882775">
              <a:buNone/>
            </a:pPr>
            <a:r>
              <a:rPr lang="en-US" sz="2000" b="1" dirty="0" smtClean="0"/>
              <a:t>Presenter</a:t>
            </a:r>
            <a:r>
              <a:rPr lang="en-US" sz="2000" dirty="0" smtClean="0"/>
              <a:t>:  	Frank Cettina</a:t>
            </a:r>
          </a:p>
          <a:p>
            <a:pPr marL="1882775" indent="-1882775">
              <a:buNone/>
            </a:pPr>
            <a:r>
              <a:rPr lang="en-US" sz="2000" b="1" dirty="0" smtClean="0"/>
              <a:t>Title</a:t>
            </a:r>
            <a:r>
              <a:rPr lang="en-US" sz="2000" dirty="0" smtClean="0"/>
              <a:t>: 	Vice President, Operations</a:t>
            </a:r>
          </a:p>
          <a:p>
            <a:pPr marL="1882775" indent="-1882775">
              <a:buNone/>
            </a:pPr>
            <a:r>
              <a:rPr lang="en-US" sz="2000" b="1" dirty="0" smtClean="0"/>
              <a:t>Organization</a:t>
            </a:r>
            <a:r>
              <a:rPr lang="en-US" sz="2000" dirty="0" smtClean="0"/>
              <a:t>: 	Computer Components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23" y="2514600"/>
            <a:ext cx="1950515" cy="2281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63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Dynamics - Industry Engagement and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71600"/>
            <a:ext cx="6856571" cy="50292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100" b="1" dirty="0" smtClean="0"/>
              <a:t>Industry Engagement: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Collegial, Non-Competitive Interaction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Senior-Level Leadership, Labor Representation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Monthly Meetings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Peer Learning, Shared Needs, Mutual Benefits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100" b="1" dirty="0" smtClean="0"/>
              <a:t>Benefits- Return on Investment: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Decreased attrition, hiring costs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2,000+ Credentials Awarded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600" dirty="0"/>
              <a:t>Establish relationships that accelerate industry-wide product and process innovation</a:t>
            </a:r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3075" name="Picture 3" descr="C:\Users\Kristen\AppData\Local\Microsoft\Windows\Temporary Internet Files\Content.IE5\28RU95G9\2952_Cutting-Costs-on-eL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2" y="1752600"/>
            <a:ext cx="4038600" cy="40386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31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Success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85" y="2667000"/>
            <a:ext cx="11017681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1812" y="1143010"/>
            <a:ext cx="1120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an independent study presented by the Job Opportunity Investment Network (</a:t>
            </a:r>
            <a:r>
              <a:rPr lang="en-US" u="sng" dirty="0">
                <a:hlinkClick r:id="rId3"/>
              </a:rPr>
              <a:t>JOIN</a:t>
            </a:r>
            <a:r>
              <a:rPr lang="en-US" dirty="0"/>
              <a:t>), one of the partnership’s employers, Computer Components, was featured as a case study to demonstrate the return on investment (ROI) of workforce development partnerships.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The study calculated a five-year business return on investment of 407%: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8050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risten\AppData\Local\Microsoft\Windows\Temporary Internet Files\Content.IE5\28RU95G9\istockphoto_9500168-measure-your-succes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1097280"/>
            <a:ext cx="407545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Measures of 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0413" y="1371600"/>
            <a:ext cx="6934200" cy="4800596"/>
          </a:xfrm>
        </p:spPr>
        <p:txBody>
          <a:bodyPr>
            <a:normAutofit/>
          </a:bodyPr>
          <a:lstStyle/>
          <a:p>
            <a:r>
              <a:rPr lang="en-US" sz="3500" dirty="0" smtClean="0"/>
              <a:t>Increased </a:t>
            </a:r>
            <a:r>
              <a:rPr lang="en-US" sz="3500" dirty="0"/>
              <a:t>e</a:t>
            </a:r>
            <a:r>
              <a:rPr lang="en-US" sz="3500" dirty="0" smtClean="0"/>
              <a:t>ngagement with the Public Workforce System</a:t>
            </a:r>
          </a:p>
          <a:p>
            <a:r>
              <a:rPr lang="en-US" sz="3500" dirty="0" smtClean="0"/>
              <a:t>Credential Attainment </a:t>
            </a:r>
          </a:p>
          <a:p>
            <a:r>
              <a:rPr lang="en-US" sz="3500" dirty="0" smtClean="0"/>
              <a:t>Wage Increases</a:t>
            </a:r>
          </a:p>
          <a:p>
            <a:r>
              <a:rPr lang="en-US" sz="3500" dirty="0" smtClean="0"/>
              <a:t>Promotions</a:t>
            </a:r>
          </a:p>
          <a:p>
            <a:r>
              <a:rPr lang="en-US" sz="3500" dirty="0" smtClean="0"/>
              <a:t>Sustainability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83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7813" y="3403600"/>
            <a:ext cx="6447790" cy="345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2014" y="1143000"/>
            <a:ext cx="5943600" cy="3429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Actively Listen</a:t>
            </a:r>
          </a:p>
          <a:p>
            <a:r>
              <a:rPr lang="en-US" dirty="0" smtClean="0"/>
              <a:t>Be flexible</a:t>
            </a:r>
          </a:p>
          <a:p>
            <a:r>
              <a:rPr lang="en-US" dirty="0" smtClean="0"/>
              <a:t>If it does not fit – don’t force it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3214" y="1143000"/>
            <a:ext cx="5638801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Industry led – “means Industry led” </a:t>
            </a:r>
          </a:p>
          <a:p>
            <a:r>
              <a:rPr lang="en-US" dirty="0" smtClean="0"/>
              <a:t>Empower the members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86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</a:t>
            </a:r>
            <a:r>
              <a:rPr lang="en-US" dirty="0" smtClean="0"/>
              <a:t>Enter your Questions in </a:t>
            </a:r>
            <a:r>
              <a:rPr lang="en-US" dirty="0"/>
              <a:t>the Chat Room!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212" y="1771651"/>
            <a:ext cx="3810000" cy="3790951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34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Moderator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266025" y="2406526"/>
            <a:ext cx="7211721" cy="1943356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82775" indent="-1882775">
              <a:buFont typeface="Arial" pitchFamily="34" charset="0"/>
              <a:buNone/>
              <a:tabLst>
                <a:tab pos="1882775" algn="l"/>
              </a:tabLst>
            </a:pPr>
            <a:r>
              <a:rPr lang="en-US" b="1" dirty="0" smtClean="0"/>
              <a:t>Moderator</a:t>
            </a:r>
            <a:r>
              <a:rPr lang="en-US" dirty="0" smtClean="0"/>
              <a:t>:	Diane Walton</a:t>
            </a:r>
          </a:p>
          <a:p>
            <a:pPr marL="1882775" indent="-1882775">
              <a:buFont typeface="Arial" pitchFamily="34" charset="0"/>
              <a:buNone/>
            </a:pPr>
            <a:r>
              <a:rPr lang="en-US" b="1" dirty="0" smtClean="0"/>
              <a:t>Title</a:t>
            </a:r>
            <a:r>
              <a:rPr lang="en-US" dirty="0" smtClean="0"/>
              <a:t>: 	Project Lead</a:t>
            </a:r>
          </a:p>
          <a:p>
            <a:pPr marL="1882775" indent="-1882775">
              <a:lnSpc>
                <a:spcPct val="120000"/>
              </a:lnSpc>
              <a:buNone/>
            </a:pPr>
            <a:r>
              <a:rPr lang="en-US" b="1" dirty="0" smtClean="0"/>
              <a:t>Organization</a:t>
            </a:r>
            <a:r>
              <a:rPr lang="en-US" dirty="0" smtClean="0"/>
              <a:t>: 	</a:t>
            </a:r>
            <a:r>
              <a:rPr lang="en-US" dirty="0"/>
              <a:t>Office of the Regional Administrator, San Francisco, U.S. Department of Labor, Employment and Training Administration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66023" y="6400820"/>
            <a:ext cx="3859795" cy="365125"/>
          </a:xfrm>
        </p:spPr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25" y="2561065"/>
            <a:ext cx="2819957" cy="16343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832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212" y="3057254"/>
            <a:ext cx="4905596" cy="3429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Polling Question</a:t>
            </a:r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720032686"/>
              </p:ext>
            </p:extLst>
          </p:nvPr>
        </p:nvGraphicFramePr>
        <p:xfrm>
          <a:off x="406294" y="1219200"/>
          <a:ext cx="1117309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2813" y="3057274"/>
            <a:ext cx="904004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5288" indent="-395288">
              <a:spcAft>
                <a:spcPts val="24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Decreased attrition</a:t>
            </a:r>
          </a:p>
          <a:p>
            <a:pPr marL="395288" indent="-395288">
              <a:spcAft>
                <a:spcPts val="24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Partner who provides data and advice in terms of industry and labor needs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95288" indent="-395288">
              <a:spcAft>
                <a:spcPts val="24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Lower hiring costs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95288" indent="-395288">
              <a:spcAft>
                <a:spcPts val="24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All of the above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44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351212" y="2994156"/>
            <a:ext cx="7821163" cy="1730244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82775" indent="-1882775">
              <a:buNone/>
            </a:pPr>
            <a:r>
              <a:rPr lang="en-US" sz="2000" b="1" dirty="0" smtClean="0"/>
              <a:t>Presenter</a:t>
            </a:r>
            <a:r>
              <a:rPr lang="en-US" sz="2000" dirty="0" smtClean="0"/>
              <a:t>:  	Navjeet Singh</a:t>
            </a:r>
          </a:p>
          <a:p>
            <a:pPr marL="1882775" indent="-1882775">
              <a:buNone/>
            </a:pPr>
            <a:r>
              <a:rPr lang="en-US" sz="2000" b="1" dirty="0" smtClean="0"/>
              <a:t>Title</a:t>
            </a:r>
            <a:r>
              <a:rPr lang="en-US" sz="2000" dirty="0" smtClean="0"/>
              <a:t>: 	</a:t>
            </a:r>
            <a:r>
              <a:rPr lang="en-US" sz="2000" dirty="0"/>
              <a:t>Deputy Director, National Fund for Workforce </a:t>
            </a:r>
            <a:r>
              <a:rPr lang="en-US" sz="2000" dirty="0" smtClean="0"/>
              <a:t>Solutions</a:t>
            </a:r>
          </a:p>
          <a:p>
            <a:pPr marL="1882775" indent="-1882775">
              <a:buNone/>
            </a:pPr>
            <a:r>
              <a:rPr lang="en-US" sz="2000" b="1" dirty="0" smtClean="0"/>
              <a:t>Organization</a:t>
            </a:r>
            <a:r>
              <a:rPr lang="en-US" sz="2000" dirty="0" smtClean="0"/>
              <a:t>: 	Jobs for the Future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76" y="2209800"/>
            <a:ext cx="2129297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4095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THE NATIONAL FUND FOR WORKFORCE SOLUTIONS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2" y="1143000"/>
            <a:ext cx="11201399" cy="4691351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2800" b="1" dirty="0"/>
              <a:t>The National Fund for Workforce </a:t>
            </a:r>
            <a:r>
              <a:rPr lang="en-US" sz="2800" b="1" dirty="0" smtClean="0"/>
              <a:t>Solutions</a:t>
            </a:r>
          </a:p>
          <a:p>
            <a:r>
              <a:rPr lang="en-US" sz="2400" dirty="0" smtClean="0"/>
              <a:t>Based </a:t>
            </a:r>
            <a:r>
              <a:rPr lang="en-US" sz="2400" dirty="0"/>
              <a:t>in Boston, </a:t>
            </a:r>
            <a:r>
              <a:rPr lang="en-US" sz="2400" dirty="0" smtClean="0"/>
              <a:t>MA </a:t>
            </a:r>
          </a:p>
          <a:p>
            <a:r>
              <a:rPr lang="en-US" sz="2400" dirty="0" smtClean="0"/>
              <a:t>National </a:t>
            </a:r>
            <a:r>
              <a:rPr lang="en-US" sz="2400" dirty="0"/>
              <a:t>partnership of employers, workers, communities and </a:t>
            </a:r>
            <a:r>
              <a:rPr lang="en-US" sz="2400" dirty="0" smtClean="0"/>
              <a:t>philanthropy</a:t>
            </a:r>
          </a:p>
          <a:p>
            <a:r>
              <a:rPr lang="en-US" sz="2400" dirty="0"/>
              <a:t>I</a:t>
            </a:r>
            <a:r>
              <a:rPr lang="en-US" sz="2400" dirty="0" smtClean="0"/>
              <a:t>mplements </a:t>
            </a:r>
            <a:r>
              <a:rPr lang="en-US" sz="2400" dirty="0"/>
              <a:t>demand-</a:t>
            </a:r>
            <a:r>
              <a:rPr lang="en-US" sz="2400" dirty="0" smtClean="0"/>
              <a:t>driven strategies </a:t>
            </a:r>
            <a:r>
              <a:rPr lang="en-US" sz="2400" dirty="0"/>
              <a:t>that create talent supply </a:t>
            </a:r>
            <a:r>
              <a:rPr lang="en-US" sz="2400" dirty="0" smtClean="0"/>
              <a:t>chains</a:t>
            </a:r>
            <a:endParaRPr lang="en-US" sz="2400" dirty="0"/>
          </a:p>
          <a:p>
            <a:r>
              <a:rPr lang="en-US" sz="2400" dirty="0"/>
              <a:t>A</a:t>
            </a:r>
            <a:r>
              <a:rPr lang="en-US" sz="2400" dirty="0" smtClean="0"/>
              <a:t>dvances </a:t>
            </a:r>
            <a:r>
              <a:rPr lang="en-US" sz="2400" dirty="0"/>
              <a:t>workers into family-supporting </a:t>
            </a:r>
            <a:r>
              <a:rPr lang="en-US" sz="2400" dirty="0" smtClean="0"/>
              <a:t>careers </a:t>
            </a:r>
          </a:p>
          <a:p>
            <a:r>
              <a:rPr lang="en-US" sz="2400" dirty="0"/>
              <a:t>I</a:t>
            </a:r>
            <a:r>
              <a:rPr lang="en-US" sz="2400" dirty="0" smtClean="0"/>
              <a:t>mproves </a:t>
            </a:r>
            <a:r>
              <a:rPr lang="en-US" sz="2400" dirty="0"/>
              <a:t>workforce development </a:t>
            </a:r>
            <a:r>
              <a:rPr lang="en-US" sz="2400" dirty="0" smtClean="0"/>
              <a:t>systems</a:t>
            </a:r>
          </a:p>
          <a:p>
            <a:r>
              <a:rPr lang="en-US" sz="2400" dirty="0" smtClean="0"/>
              <a:t>Operating </a:t>
            </a:r>
            <a:r>
              <a:rPr lang="en-US" sz="2400" dirty="0"/>
              <a:t>in </a:t>
            </a:r>
            <a:r>
              <a:rPr lang="en-US" sz="2400" dirty="0" smtClean="0"/>
              <a:t>35 communities </a:t>
            </a:r>
            <a:r>
              <a:rPr lang="en-US" sz="2400" dirty="0"/>
              <a:t>across the United </a:t>
            </a:r>
            <a:r>
              <a:rPr lang="en-US" sz="2400" dirty="0" smtClean="0"/>
              <a:t>States</a:t>
            </a:r>
          </a:p>
          <a:p>
            <a:r>
              <a:rPr lang="en-US" sz="2400" dirty="0" smtClean="0"/>
              <a:t>Promotes </a:t>
            </a:r>
            <a:r>
              <a:rPr lang="en-US" sz="2400" dirty="0"/>
              <a:t>the development of employer-led industry partnerships that guide educational and training investments in skills and </a:t>
            </a:r>
            <a:r>
              <a:rPr lang="en-US" sz="2400" dirty="0" smtClean="0"/>
              <a:t>credentials</a:t>
            </a:r>
          </a:p>
          <a:p>
            <a:r>
              <a:rPr lang="en-US" sz="2400" dirty="0" smtClean="0"/>
              <a:t>To learn more visit </a:t>
            </a:r>
            <a:r>
              <a:rPr lang="en-US" sz="2400" u="sng" dirty="0" smtClean="0">
                <a:hlinkClick r:id="rId3"/>
              </a:rPr>
              <a:t>http</a:t>
            </a:r>
            <a:r>
              <a:rPr lang="en-US" sz="2400" u="sng" dirty="0">
                <a:hlinkClick r:id="rId3"/>
              </a:rPr>
              <a:t>://nfwsolutions.org.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62628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THE NATIONAL FUND for WORKFORCE SOLUTIONS</a:t>
            </a:r>
            <a:endParaRPr lang="en-US" sz="1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59036627"/>
              </p:ext>
            </p:extLst>
          </p:nvPr>
        </p:nvGraphicFramePr>
        <p:xfrm>
          <a:off x="660229" y="1257302"/>
          <a:ext cx="10969943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3295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NATIONAL FUND COLLABORATIVES</a:t>
            </a:r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1877" y="1074080"/>
            <a:ext cx="10748763" cy="49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2252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CHARACTERISTICS OF A HIGH-PERFORMING INDUSTRY PARTNERSHIP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Develops and maintains Employer Leadership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Produces excellent outcomes for individuals and employers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Serves low-skill, low-wage individuals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Promotes career advancement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Promotes industry recognized credentials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Communicates key information to stakeholders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Operates with knowledgeable staffing provided by or through an intermediary</a:t>
            </a:r>
          </a:p>
        </p:txBody>
      </p:sp>
    </p:spTree>
    <p:extLst>
      <p:ext uri="{BB962C8B-B14F-4D97-AF65-F5344CB8AC3E}">
        <p14:creationId xmlns:p14="http://schemas.microsoft.com/office/powerpoint/2010/main" val="42624415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" y="5371148"/>
            <a:ext cx="12188829" cy="1486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88825" cy="162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422028" y="449262"/>
            <a:ext cx="10360501" cy="1176338"/>
          </a:xfrm>
          <a:prstGeom prst="rect">
            <a:avLst/>
          </a:prstGeom>
        </p:spPr>
        <p:txBody>
          <a:bodyPr vert="horz" numCol="2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ts val="1860"/>
              </a:lnSpc>
            </a:pPr>
            <a:r>
              <a:rPr lang="en-US" sz="1800" cap="all" dirty="0" smtClean="0">
                <a:solidFill>
                  <a:srgbClr val="1F497D"/>
                </a:solidFill>
              </a:rPr>
              <a:t>Navjeet </a:t>
            </a:r>
            <a:r>
              <a:rPr lang="en-US" sz="1800" cap="all" dirty="0">
                <a:solidFill>
                  <a:srgbClr val="1F497D"/>
                </a:solidFill>
              </a:rPr>
              <a:t>SingH</a:t>
            </a:r>
          </a:p>
          <a:p>
            <a:pPr>
              <a:lnSpc>
                <a:spcPts val="1860"/>
              </a:lnSpc>
            </a:pPr>
            <a:r>
              <a:rPr lang="en-US" sz="1800" b="0" dirty="0" smtClean="0">
                <a:solidFill>
                  <a:srgbClr val="1F497D"/>
                </a:solidFill>
              </a:rPr>
              <a:t>Deputy Director, National Fund for Workforce Solutions</a:t>
            </a:r>
          </a:p>
          <a:p>
            <a:pPr>
              <a:lnSpc>
                <a:spcPts val="1860"/>
              </a:lnSpc>
            </a:pPr>
            <a:r>
              <a:rPr lang="en-US" sz="1800" b="0" dirty="0" smtClean="0">
                <a:solidFill>
                  <a:srgbClr val="1F497D"/>
                </a:solidFill>
              </a:rPr>
              <a:t>nsingh@jff.org</a:t>
            </a:r>
            <a:endParaRPr lang="en-US" sz="1800" b="0" dirty="0">
              <a:solidFill>
                <a:srgbClr val="1F497D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22028" y="5130800"/>
            <a:ext cx="8430604" cy="2057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31775" indent="-231775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74675" indent="-236538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9163" indent="-2286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58888" indent="-2286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543050" indent="-2286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80"/>
              </a:lnSpc>
              <a:buFont typeface="Arial"/>
              <a:buNone/>
            </a:pPr>
            <a:r>
              <a:rPr lang="en-US" sz="1400" dirty="0" smtClean="0">
                <a:solidFill>
                  <a:srgbClr val="1F497D"/>
                </a:solidFill>
                <a:latin typeface="Arial Bold"/>
                <a:cs typeface="Arial Bold"/>
              </a:rPr>
              <a:t>TEL  617.728.4446   FAX  617.728.4857   info@jff.org</a:t>
            </a:r>
          </a:p>
          <a:p>
            <a:pPr marL="0" indent="0">
              <a:buFont typeface="Arial"/>
              <a:buNone/>
            </a:pPr>
            <a:r>
              <a:rPr lang="en-US" sz="1400" dirty="0" smtClean="0">
                <a:solidFill>
                  <a:srgbClr val="1F497D"/>
                </a:solidFill>
                <a:latin typeface="Arial Bold"/>
                <a:cs typeface="Arial Bold"/>
              </a:rPr>
              <a:t>88 Broad Street, 8</a:t>
            </a:r>
            <a:r>
              <a:rPr lang="en-US" sz="1400" baseline="30000" dirty="0" smtClean="0">
                <a:solidFill>
                  <a:srgbClr val="1F497D"/>
                </a:solidFill>
                <a:latin typeface="Arial Bold"/>
                <a:cs typeface="Arial Bold"/>
              </a:rPr>
              <a:t>th</a:t>
            </a:r>
            <a:r>
              <a:rPr lang="en-US" sz="1400" dirty="0" smtClean="0">
                <a:solidFill>
                  <a:srgbClr val="1F497D"/>
                </a:solidFill>
                <a:latin typeface="Arial Bold"/>
                <a:cs typeface="Arial Bold"/>
              </a:rPr>
              <a:t> Floor, Boston, MA </a:t>
            </a:r>
            <a:r>
              <a:rPr lang="en-US" sz="1400" dirty="0">
                <a:solidFill>
                  <a:srgbClr val="1F497D"/>
                </a:solidFill>
                <a:latin typeface="Arial Bold"/>
                <a:cs typeface="Arial Bold"/>
              </a:rPr>
              <a:t>02110 </a:t>
            </a:r>
            <a:r>
              <a:rPr lang="en-US" sz="1100" dirty="0">
                <a:solidFill>
                  <a:srgbClr val="1F497D"/>
                </a:solidFill>
                <a:latin typeface="Arial Bold"/>
                <a:cs typeface="Arial Bold"/>
              </a:rPr>
              <a:t>(HQ)</a:t>
            </a:r>
          </a:p>
          <a:p>
            <a:pPr marL="0" indent="0">
              <a:buFont typeface="Arial"/>
              <a:buNone/>
            </a:pPr>
            <a:r>
              <a:rPr lang="ro-RO" sz="1400" dirty="0" smtClean="0">
                <a:solidFill>
                  <a:srgbClr val="1F497D"/>
                </a:solidFill>
                <a:latin typeface="Arial Bold"/>
                <a:cs typeface="Arial Bold"/>
              </a:rPr>
              <a:t>122 C Street, NW, Suite 650, Washington, DC 20001</a:t>
            </a:r>
          </a:p>
          <a:p>
            <a:pPr marL="0" indent="0">
              <a:buFont typeface="Arial"/>
              <a:buNone/>
            </a:pPr>
            <a:r>
              <a:rPr lang="en-US" sz="1400" dirty="0">
                <a:solidFill>
                  <a:srgbClr val="1F497D"/>
                </a:solidFill>
                <a:latin typeface="Arial Bold"/>
                <a:cs typeface="Arial Bold"/>
              </a:rPr>
              <a:t>505 14th Street, Suite 900, Oakland, CA 94612</a:t>
            </a:r>
          </a:p>
          <a:p>
            <a:pPr marL="0" indent="0">
              <a:lnSpc>
                <a:spcPts val="1880"/>
              </a:lnSpc>
              <a:buFont typeface="Arial"/>
              <a:buNone/>
            </a:pPr>
            <a:r>
              <a:rPr lang="en-US" sz="1400" b="1" cap="all" dirty="0" smtClean="0">
                <a:solidFill>
                  <a:srgbClr val="1F497D"/>
                </a:solidFill>
              </a:rPr>
              <a:t>WWW.JFF.ORG</a:t>
            </a:r>
            <a:endParaRPr lang="en-US" sz="1400" b="1" cap="all" dirty="0">
              <a:solidFill>
                <a:srgbClr val="1F497D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442" y="4445011"/>
            <a:ext cx="4977102" cy="514435"/>
          </a:xfrm>
          <a:prstGeom prst="rect">
            <a:avLst/>
          </a:prstGeom>
        </p:spPr>
      </p:pic>
      <p:pic>
        <p:nvPicPr>
          <p:cNvPr id="2" name="Picture 1" descr="NationalFund_cmyk_V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015" y="1968500"/>
            <a:ext cx="2853734" cy="762000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422028" y="2959100"/>
            <a:ext cx="8430604" cy="11557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31775" indent="-231775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74675" indent="-236538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9163" indent="-2286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58888" indent="-2286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543050" indent="-2286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80"/>
              </a:lnSpc>
              <a:buFont typeface="Arial"/>
              <a:buNone/>
            </a:pPr>
            <a:r>
              <a:rPr lang="en-US" sz="1400" dirty="0" smtClean="0">
                <a:solidFill>
                  <a:srgbClr val="1F497D"/>
                </a:solidFill>
                <a:latin typeface="Arial Bold"/>
                <a:cs typeface="Arial Bold"/>
              </a:rPr>
              <a:t>TEL  617.728.4446   FAX  617.728.4857</a:t>
            </a:r>
          </a:p>
          <a:p>
            <a:pPr marL="0" indent="0">
              <a:lnSpc>
                <a:spcPts val="1880"/>
              </a:lnSpc>
              <a:buFont typeface="Arial"/>
              <a:buNone/>
            </a:pPr>
            <a:r>
              <a:rPr lang="en-US" sz="1400" dirty="0" smtClean="0">
                <a:solidFill>
                  <a:srgbClr val="1F497D"/>
                </a:solidFill>
                <a:latin typeface="Arial Bold"/>
                <a:cs typeface="Arial Bold"/>
              </a:rPr>
              <a:t>88 Broad Street, 8</a:t>
            </a:r>
            <a:r>
              <a:rPr lang="en-US" sz="1400" baseline="30000" dirty="0" smtClean="0">
                <a:solidFill>
                  <a:srgbClr val="1F497D"/>
                </a:solidFill>
                <a:latin typeface="Arial Bold"/>
                <a:cs typeface="Arial Bold"/>
              </a:rPr>
              <a:t>th</a:t>
            </a:r>
            <a:r>
              <a:rPr lang="en-US" sz="1400" dirty="0" smtClean="0">
                <a:solidFill>
                  <a:srgbClr val="1F497D"/>
                </a:solidFill>
                <a:latin typeface="Arial Bold"/>
                <a:cs typeface="Arial Bold"/>
              </a:rPr>
              <a:t> Floor, Boston, MA 02110</a:t>
            </a:r>
          </a:p>
          <a:p>
            <a:pPr marL="0" indent="0">
              <a:lnSpc>
                <a:spcPts val="1880"/>
              </a:lnSpc>
              <a:buFont typeface="Arial"/>
              <a:buNone/>
            </a:pPr>
            <a:r>
              <a:rPr lang="en-US" sz="1400" b="1" cap="all" dirty="0" smtClean="0">
                <a:solidFill>
                  <a:srgbClr val="1F497D"/>
                </a:solidFill>
              </a:rPr>
              <a:t>WWW.NFWSOLUTIONS.ORG</a:t>
            </a:r>
            <a:endParaRPr lang="en-US" sz="1400" b="1" cap="all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5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</a:t>
            </a:r>
            <a:r>
              <a:rPr lang="en-US" dirty="0" smtClean="0"/>
              <a:t>Enter your Questions in </a:t>
            </a:r>
            <a:r>
              <a:rPr lang="en-US" dirty="0"/>
              <a:t>the Chat Room!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212" y="1771651"/>
            <a:ext cx="3810000" cy="3790951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85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78" y="9525"/>
            <a:ext cx="9141619" cy="1066800"/>
          </a:xfrm>
        </p:spPr>
        <p:txBody>
          <a:bodyPr/>
          <a:lstStyle/>
          <a:p>
            <a:r>
              <a:rPr lang="en-US" dirty="0" smtClean="0"/>
              <a:t>Save the Date… Upcoming Events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066800"/>
            <a:ext cx="1147781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b="1" dirty="0" smtClean="0">
                <a:solidFill>
                  <a:schemeClr val="tx2"/>
                </a:solidFill>
              </a:rPr>
              <a:t>Supporting </a:t>
            </a:r>
            <a:r>
              <a:rPr lang="en-US" sz="2400" b="1" dirty="0">
                <a:solidFill>
                  <a:schemeClr val="tx2"/>
                </a:solidFill>
              </a:rPr>
              <a:t>Sector Strategies:  </a:t>
            </a:r>
            <a:r>
              <a:rPr lang="en-US" sz="2400" b="1" dirty="0" smtClean="0">
                <a:solidFill>
                  <a:schemeClr val="tx2"/>
                </a:solidFill>
              </a:rPr>
              <a:t>Boston Convening - Resources Available</a:t>
            </a:r>
          </a:p>
          <a:p>
            <a:r>
              <a:rPr lang="en-US" sz="2400" dirty="0">
                <a:solidFill>
                  <a:schemeClr val="tx2"/>
                </a:solidFill>
              </a:rPr>
              <a:t>This convening, which was </a:t>
            </a:r>
            <a:r>
              <a:rPr lang="en-US" sz="2400" dirty="0" smtClean="0">
                <a:solidFill>
                  <a:schemeClr val="tx2"/>
                </a:solidFill>
              </a:rPr>
              <a:t>held on April 14-15, </a:t>
            </a:r>
            <a:r>
              <a:rPr lang="en-US" sz="2400" dirty="0">
                <a:solidFill>
                  <a:schemeClr val="tx2"/>
                </a:solidFill>
              </a:rPr>
              <a:t>2015, in </a:t>
            </a:r>
            <a:r>
              <a:rPr lang="en-US" sz="2400" dirty="0" smtClean="0">
                <a:solidFill>
                  <a:schemeClr val="tx2"/>
                </a:solidFill>
              </a:rPr>
              <a:t>Boston, MA, </a:t>
            </a:r>
            <a:r>
              <a:rPr lang="en-US" sz="2400" dirty="0">
                <a:solidFill>
                  <a:schemeClr val="tx2"/>
                </a:solidFill>
              </a:rPr>
              <a:t>was the </a:t>
            </a:r>
            <a:r>
              <a:rPr lang="en-US" sz="2400" dirty="0" smtClean="0">
                <a:solidFill>
                  <a:schemeClr val="tx2"/>
                </a:solidFill>
              </a:rPr>
              <a:t>third </a:t>
            </a:r>
            <a:r>
              <a:rPr lang="en-US" sz="2400" dirty="0">
                <a:solidFill>
                  <a:schemeClr val="tx2"/>
                </a:solidFill>
              </a:rPr>
              <a:t>in a national series offered through the Department of Labor’s Employment </a:t>
            </a:r>
            <a:endParaRPr lang="en-US" sz="2400" dirty="0" smtClean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tx2"/>
                </a:solidFill>
              </a:rPr>
              <a:t>and </a:t>
            </a:r>
            <a:r>
              <a:rPr lang="en-US" sz="2400" dirty="0">
                <a:solidFill>
                  <a:schemeClr val="tx2"/>
                </a:solidFill>
              </a:rPr>
              <a:t>Training Administration's Supporting Sector Strategies Initiative</a:t>
            </a:r>
            <a:r>
              <a:rPr lang="en-US" sz="2400" dirty="0" smtClean="0">
                <a:solidFill>
                  <a:schemeClr val="tx2"/>
                </a:solidFill>
              </a:rPr>
              <a:t>.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Resources available at: </a:t>
            </a:r>
            <a:r>
              <a:rPr lang="en-US" sz="2400" dirty="0">
                <a:solidFill>
                  <a:schemeClr val="tx2"/>
                </a:solidFill>
                <a:hlinkClick r:id="rId3"/>
              </a:rPr>
              <a:t>http://businessengagement.workforce3one.org/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b="1" dirty="0">
                <a:solidFill>
                  <a:schemeClr val="tx2"/>
                </a:solidFill>
              </a:rPr>
              <a:t>Supporting Sector Strategies:  </a:t>
            </a:r>
            <a:r>
              <a:rPr lang="en-US" sz="2400" b="1" dirty="0" smtClean="0">
                <a:solidFill>
                  <a:schemeClr val="tx2"/>
                </a:solidFill>
              </a:rPr>
              <a:t>Virtual Meeting</a:t>
            </a:r>
            <a:endParaRPr lang="en-US" sz="2400" b="1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This </a:t>
            </a:r>
            <a:r>
              <a:rPr lang="en-US" sz="2400" dirty="0" smtClean="0">
                <a:solidFill>
                  <a:schemeClr val="tx2"/>
                </a:solidFill>
              </a:rPr>
              <a:t>virtual meeting, will bring together themes, lessons learned, best practices, 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and requested Technical Assistance from all three national </a:t>
            </a:r>
            <a:r>
              <a:rPr lang="en-US" sz="2400" dirty="0" err="1" smtClean="0">
                <a:solidFill>
                  <a:schemeClr val="tx2"/>
                </a:solidFill>
              </a:rPr>
              <a:t>convenings</a:t>
            </a:r>
            <a:r>
              <a:rPr lang="en-US" sz="2400" dirty="0" smtClean="0">
                <a:solidFill>
                  <a:schemeClr val="tx2"/>
                </a:solidFill>
              </a:rPr>
              <a:t> and all 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three national webinars.  It will feature opportunities to interact virtually with 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tx2"/>
                </a:solidFill>
              </a:rPr>
              <a:t>panels of experts and your Sector Strategies peers, and several open Q&amp;A sessions.</a:t>
            </a: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Registration will be available soon </a:t>
            </a:r>
            <a:r>
              <a:rPr lang="en-US" sz="2400" dirty="0">
                <a:solidFill>
                  <a:schemeClr val="tx2"/>
                </a:solidFill>
              </a:rPr>
              <a:t>at: </a:t>
            </a:r>
            <a:r>
              <a:rPr lang="en-US" sz="2400" dirty="0">
                <a:solidFill>
                  <a:schemeClr val="tx2"/>
                </a:solidFill>
                <a:hlinkClick r:id="rId3"/>
              </a:rPr>
              <a:t>http://businessengagement.workforce3one.org/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2050" name="Picture 2" descr="iStock 000021760228Small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351" y="2286000"/>
            <a:ext cx="3546460" cy="345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46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78" y="9525"/>
            <a:ext cx="9141619" cy="1066800"/>
          </a:xfrm>
        </p:spPr>
        <p:txBody>
          <a:bodyPr/>
          <a:lstStyle/>
          <a:p>
            <a:r>
              <a:rPr lang="en-US" dirty="0" smtClean="0"/>
              <a:t>Save the Date… Upcoming Events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4350" y="1635482"/>
            <a:ext cx="8991600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chemeClr val="tx2"/>
                </a:solidFill>
              </a:rPr>
              <a:t>Peer </a:t>
            </a:r>
            <a:r>
              <a:rPr lang="en-US" sz="2400" b="1" dirty="0">
                <a:solidFill>
                  <a:schemeClr val="tx2"/>
                </a:solidFill>
              </a:rPr>
              <a:t>Learning </a:t>
            </a:r>
            <a:r>
              <a:rPr lang="en-US" sz="2400" b="1" dirty="0" smtClean="0">
                <a:solidFill>
                  <a:schemeClr val="tx2"/>
                </a:solidFill>
              </a:rPr>
              <a:t>Groups  </a:t>
            </a:r>
            <a:r>
              <a:rPr lang="en-US" sz="2400" dirty="0" smtClean="0">
                <a:solidFill>
                  <a:schemeClr val="tx2"/>
                </a:solidFill>
              </a:rPr>
              <a:t>The </a:t>
            </a:r>
            <a:r>
              <a:rPr lang="en-US" sz="2400" dirty="0">
                <a:solidFill>
                  <a:schemeClr val="tx2"/>
                </a:solidFill>
              </a:rPr>
              <a:t>Sector Strategies Peer-Learning  Groups are topic-specific groups (Labor Market Information/Data </a:t>
            </a:r>
            <a:r>
              <a:rPr lang="en-US" sz="2400" dirty="0" smtClean="0">
                <a:solidFill>
                  <a:schemeClr val="tx2"/>
                </a:solidFill>
              </a:rPr>
              <a:t>Solutions, Work-Based Learning, and Industry Engagement) for </a:t>
            </a:r>
            <a:r>
              <a:rPr lang="en-US" sz="2400" dirty="0">
                <a:solidFill>
                  <a:schemeClr val="tx2"/>
                </a:solidFill>
              </a:rPr>
              <a:t>those interested in pursuing sector strategies work to engage one another and learn from experts in </a:t>
            </a:r>
            <a:r>
              <a:rPr lang="en-US" sz="2400" dirty="0" smtClean="0">
                <a:solidFill>
                  <a:schemeClr val="tx2"/>
                </a:solidFill>
              </a:rPr>
              <a:t>monthly facilitated one-hour phone discussions.  We have had tremendous participation and robust discussion in these so far, so please join us for our May calls!  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For more </a:t>
            </a:r>
            <a:r>
              <a:rPr lang="en-US" sz="2400" dirty="0">
                <a:solidFill>
                  <a:schemeClr val="tx2"/>
                </a:solidFill>
              </a:rPr>
              <a:t>information visit: </a:t>
            </a:r>
            <a:r>
              <a:rPr lang="en-US" sz="2400" dirty="0">
                <a:solidFill>
                  <a:schemeClr val="tx2"/>
                </a:solidFill>
                <a:hlinkClick r:id="rId3"/>
              </a:rPr>
              <a:t>http://businessengagement.workforce3one.org</a:t>
            </a:r>
            <a:r>
              <a:rPr lang="en-US" sz="2400" dirty="0" smtClean="0">
                <a:solidFill>
                  <a:schemeClr val="tx2"/>
                </a:solidFill>
                <a:hlinkClick r:id="rId3"/>
              </a:rPr>
              <a:t>/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</a:p>
          <a:p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2050" name="Picture 2" descr="iStock 000021760228Small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012" y="533421"/>
            <a:ext cx="3546460" cy="345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04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ETA Sector Strategies TA Initiative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21" y="1447800"/>
            <a:ext cx="11477810" cy="422116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Goal – to increase </a:t>
            </a:r>
            <a:r>
              <a:rPr lang="en-US" sz="2800" dirty="0"/>
              <a:t>the number of states and regions actively engaged in sector strategies </a:t>
            </a:r>
            <a:r>
              <a:rPr lang="en-US" sz="2800" dirty="0" smtClean="0"/>
              <a:t>work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14" y="2451451"/>
            <a:ext cx="8326398" cy="440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25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</a:t>
            </a:r>
            <a:r>
              <a:rPr lang="en-US" dirty="0" smtClean="0"/>
              <a:t>Enter your Questions in </a:t>
            </a:r>
            <a:r>
              <a:rPr lang="en-US" dirty="0"/>
              <a:t>the Chat Room!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212" y="1771651"/>
            <a:ext cx="3810000" cy="3790951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40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7"/>
          <a:stretch/>
        </p:blipFill>
        <p:spPr>
          <a:xfrm>
            <a:off x="5891270" y="1088408"/>
            <a:ext cx="6297558" cy="57695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Speakers’ Contact Information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03146" y="1143000"/>
            <a:ext cx="7415266" cy="1219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714500" algn="l"/>
              </a:tabLst>
            </a:pPr>
            <a:endParaRPr lang="en-US" dirty="0">
              <a:solidFill>
                <a:srgbClr val="C00000"/>
              </a:solidFill>
              <a:latin typeface="Tahoma" pitchFamily="34" charset="0"/>
            </a:endParaRPr>
          </a:p>
          <a:p>
            <a:pPr>
              <a:tabLst>
                <a:tab pos="1714500" algn="l"/>
              </a:tabLst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Speaker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:	Diane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Walton</a:t>
            </a:r>
          </a:p>
          <a:p>
            <a:pPr>
              <a:tabLst>
                <a:tab pos="1714500" algn="l"/>
              </a:tabLst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Organization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:	U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. S. Department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Labor/ETA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San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Francisco</a:t>
            </a:r>
            <a:r>
              <a:rPr lang="en-US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	</a:t>
            </a:r>
            <a:endParaRPr lang="en-US" smtClean="0">
              <a:solidFill>
                <a:schemeClr val="accent6">
                  <a:lumMod val="75000"/>
                </a:schemeClr>
              </a:solidFill>
              <a:latin typeface="Tahoma" pitchFamily="34" charset="0"/>
            </a:endParaRPr>
          </a:p>
          <a:p>
            <a:pPr>
              <a:tabLst>
                <a:tab pos="1714500" algn="l"/>
              </a:tabLst>
            </a:pPr>
            <a:r>
              <a:rPr lang="en-US" b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Email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: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hlinkClick r:id="rId4"/>
              </a:rPr>
              <a:t>Walton.diane@dol.gov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; 415-625-7924 	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ahoma" pitchFamily="34" charset="0"/>
            </a:endParaRPr>
          </a:p>
          <a:p>
            <a:endParaRPr lang="en-US" dirty="0" smtClean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3147" y="2362200"/>
            <a:ext cx="7415266" cy="990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0" indent="-1714500">
              <a:tabLst>
                <a:tab pos="1714500" algn="l"/>
              </a:tabLst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Speaker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: 	Stephanie Steffens</a:t>
            </a:r>
          </a:p>
          <a:p>
            <a:pPr marL="1714500" indent="-1714500">
              <a:tabLst>
                <a:tab pos="1714500" algn="l"/>
              </a:tabLst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Organization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: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	Colorado Workforce Development Council</a:t>
            </a:r>
          </a:p>
          <a:p>
            <a:pPr marL="1714500" indent="-1714500">
              <a:tabLst>
                <a:tab pos="1714500" algn="l"/>
              </a:tabLst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Email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: 	</a:t>
            </a:r>
            <a:r>
              <a:rPr lang="en-US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stephanie.steffens@state.co.us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24226" y="5638800"/>
            <a:ext cx="7373131" cy="990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0" indent="-1714500">
              <a:tabLst>
                <a:tab pos="1714500" algn="l"/>
              </a:tabLst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Speaker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: 	Navjeet Singh</a:t>
            </a:r>
          </a:p>
          <a:p>
            <a:pPr marL="1714500" indent="-1714500">
              <a:tabLst>
                <a:tab pos="1714500" algn="l"/>
              </a:tabLst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Organization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: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Jobs for the Future</a:t>
            </a:r>
          </a:p>
          <a:p>
            <a:pPr marL="1714500" indent="-1714500">
              <a:tabLst>
                <a:tab pos="1714500" algn="l"/>
              </a:tabLst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Email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	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nsingh@jff.org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617.728.4446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9364" y="3429000"/>
            <a:ext cx="7389063" cy="1066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0" indent="-1714500">
              <a:tabLst>
                <a:tab pos="1714500" algn="l"/>
              </a:tabLst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Speaker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: 	Barbara Allen &amp; Brian K. Oglesby</a:t>
            </a:r>
          </a:p>
          <a:p>
            <a:pPr marL="1714500" indent="-1714500">
              <a:tabLst>
                <a:tab pos="1714500" algn="l"/>
              </a:tabLst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Organization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: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	Philadelphia Works</a:t>
            </a:r>
          </a:p>
          <a:p>
            <a:pPr marL="1714500" indent="-1714500">
              <a:tabLst>
                <a:tab pos="1714500" algn="l"/>
              </a:tabLst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Email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: 	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/>
              </a:rPr>
              <a:t>ballen@philaworks.org</a:t>
            </a:r>
            <a:r>
              <a:rPr lang="en-US" dirty="0" smtClean="0"/>
              <a:t> 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5294" y="4572000"/>
            <a:ext cx="7373131" cy="990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0" indent="-1714500">
              <a:tabLst>
                <a:tab pos="1714500" algn="l"/>
              </a:tabLst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Speaker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: 	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Frank Cettina 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</a:endParaRPr>
          </a:p>
          <a:p>
            <a:pPr marL="1714500" indent="-1714500">
              <a:tabLst>
                <a:tab pos="1714500" algn="l"/>
              </a:tabLst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Organization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: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	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Computer Components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Corp.</a:t>
            </a:r>
          </a:p>
          <a:p>
            <a:pPr marL="1714500" indent="-1714500">
              <a:tabLst>
                <a:tab pos="1714500" algn="l"/>
              </a:tabLst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Email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	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8"/>
              </a:rPr>
              <a:t>fcettina@compcomp.com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09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1562" y="1600206"/>
            <a:ext cx="1015735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Thank You!</a:t>
            </a:r>
          </a:p>
          <a:p>
            <a:pPr marL="0" indent="0" algn="ctr"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 smtClean="0"/>
              <a:t>Find resources for workforce system success at: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 smtClean="0">
                <a:hlinkClick r:id="rId3"/>
              </a:rPr>
              <a:t>www.workforce3one.org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79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Sector Strategies Initiative Partners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25" y="1600200"/>
            <a:ext cx="4165079" cy="110476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25399" y="2819420"/>
            <a:ext cx="4977102" cy="761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212" y="3881457"/>
            <a:ext cx="4819650" cy="695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13" y="4800600"/>
            <a:ext cx="3311525" cy="156555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" y="5311934"/>
            <a:ext cx="43243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3" y="1843107"/>
            <a:ext cx="54387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8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612" y="3057254"/>
            <a:ext cx="4905596" cy="3429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Polling Question</a:t>
            </a:r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116092291"/>
              </p:ext>
            </p:extLst>
          </p:nvPr>
        </p:nvGraphicFramePr>
        <p:xfrm>
          <a:off x="406294" y="1219200"/>
          <a:ext cx="1117309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2824" y="3057274"/>
            <a:ext cx="9234599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5288" indent="-395288">
              <a:spcAft>
                <a:spcPts val="1200"/>
              </a:spcAft>
              <a:buFont typeface="+mj-lt"/>
              <a:buAutoNum type="arabicPeriod"/>
            </a:pPr>
            <a:r>
              <a:rPr lang="en-US" sz="2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Currently engaged in an industry driven sector strategy</a:t>
            </a:r>
            <a:endParaRPr lang="en-US" sz="27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95288" indent="-395288">
              <a:spcAft>
                <a:spcPts val="1200"/>
              </a:spcAft>
              <a:buFont typeface="+mj-lt"/>
              <a:buAutoNum type="arabicPeriod"/>
            </a:pPr>
            <a:r>
              <a:rPr lang="en-US" sz="2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Beginning to engage businesses and build partnerships</a:t>
            </a:r>
            <a:endParaRPr lang="en-US" sz="27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95288" indent="-395288">
              <a:spcAft>
                <a:spcPts val="1200"/>
              </a:spcAft>
              <a:buFont typeface="+mj-lt"/>
              <a:buAutoNum type="arabicPeriod"/>
            </a:pPr>
            <a:r>
              <a:rPr lang="en-US" sz="2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Developing a plan to determine key industries and engage businesses</a:t>
            </a:r>
            <a:endParaRPr lang="en-US" sz="27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95288" indent="-395288">
              <a:spcAft>
                <a:spcPts val="1200"/>
              </a:spcAft>
              <a:buFont typeface="+mj-lt"/>
              <a:buAutoNum type="arabicPeriod"/>
            </a:pPr>
            <a:r>
              <a:rPr lang="en-US" sz="2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Have not started to build a sector strategy</a:t>
            </a:r>
          </a:p>
          <a:p>
            <a:pPr marL="395288" indent="-395288">
              <a:buFont typeface="+mj-lt"/>
              <a:buAutoNum type="arabicPeriod"/>
            </a:pPr>
            <a:r>
              <a:rPr lang="en-US" sz="2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Not quite sure what an “industry-driven” </a:t>
            </a:r>
          </a:p>
          <a:p>
            <a:pPr marL="398463">
              <a:spcAft>
                <a:spcPts val="1200"/>
              </a:spcAft>
            </a:pPr>
            <a:r>
              <a:rPr lang="en-US" sz="2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sector strategy is</a:t>
            </a:r>
            <a:endParaRPr lang="en-US" sz="27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58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7" r="11218"/>
          <a:stretch/>
        </p:blipFill>
        <p:spPr>
          <a:xfrm>
            <a:off x="0" y="1143000"/>
            <a:ext cx="3511109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Here’s What You Can Expect </a:t>
            </a:r>
            <a:br>
              <a:rPr lang="en-US" dirty="0" smtClean="0"/>
            </a:br>
            <a:r>
              <a:rPr lang="en-US" dirty="0" smtClean="0"/>
              <a:t>to Get Out of This Webinar!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42500" y="1582112"/>
            <a:ext cx="8941507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Learn what it means when sector partnerships are 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driven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by industry, rather than just reflecting it. </a:t>
            </a:r>
          </a:p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Learn about how broad and deep industry engagement works at both a state and local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level,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with great results for businesses and workers.</a:t>
            </a:r>
          </a:p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Hear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best practices and lessons learned from practitioners at the state level about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driving sector partnerships in your own area.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44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22614" y="1600200"/>
            <a:ext cx="8305800" cy="12954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82775" indent="-1882775">
              <a:spcAft>
                <a:spcPts val="0"/>
              </a:spcAft>
              <a:buNone/>
            </a:pPr>
            <a:r>
              <a:rPr lang="en-US" sz="2000" b="1" dirty="0" smtClean="0"/>
              <a:t>Presenter</a:t>
            </a:r>
            <a:r>
              <a:rPr lang="en-US" sz="2000" dirty="0" smtClean="0"/>
              <a:t>:  	Stephanie Steffens</a:t>
            </a:r>
          </a:p>
          <a:p>
            <a:pPr marL="1882775" indent="-1882775">
              <a:spcAft>
                <a:spcPts val="0"/>
              </a:spcAft>
              <a:buNone/>
            </a:pPr>
            <a:r>
              <a:rPr lang="en-US" sz="2000" b="1" dirty="0" smtClean="0"/>
              <a:t>Title</a:t>
            </a:r>
            <a:r>
              <a:rPr lang="en-US" sz="2000" dirty="0" smtClean="0"/>
              <a:t>: 	Director </a:t>
            </a:r>
          </a:p>
          <a:p>
            <a:pPr marL="1882775" indent="-1882775">
              <a:spcAft>
                <a:spcPts val="0"/>
              </a:spcAft>
              <a:buNone/>
            </a:pPr>
            <a:r>
              <a:rPr lang="en-US" sz="2000" b="1" dirty="0" smtClean="0"/>
              <a:t>Organization</a:t>
            </a:r>
            <a:r>
              <a:rPr lang="en-US" sz="2000" dirty="0" smtClean="0"/>
              <a:t>: 	</a:t>
            </a:r>
            <a:r>
              <a:rPr lang="en-US" sz="2000" dirty="0"/>
              <a:t>Colorado Workforce Development Council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4" name="AutoShape 2" descr="data:image/jpeg;base64,/9j/4AAQSkZJRgABAQAAAQABAAD/2wCEAAkGBxMTEhUUExQVFBUXGBUVFxgYFxcWGBcXFRgYFx0aFxgYHCggGBolHBcXITEhJSkrLi4uFx8zODMsNygtLisBCgoKDg0OGhAQFywkHyQsLCwsLCwsLCwsLCwsLCwsLCwsLCwsLCwsLCwsLCwsLCwsLCwsLCwsLCwsLCwsLCwsLP/AABEIAPsAyQMBIgACEQEDEQH/xAAbAAACAwEBAQAAAAAAAAAAAAAEBQIDBgEHAP/EAEYQAAEDAgMFBQYFAQQHCQAAAAECAxEAIQQSMQVBUWFxEyKBkaEGMrHB0fAUI0JS4fEVU5OiFjNUYnKS0gckJUNkgpTC0//EABoBAAMBAQEBAAAAAAAAAAAAAAECAwAEBQb/xAAjEQACAgICAgMBAQEAAAAAAAAAAQIRAyESMQRBEzJRImFx/9oADAMBAAIRAxEAPwDClEUThV19i0xVGGVepwZfIqHTZqSqpZNWmrElpnWTenWCVSVAvTbBGp+zse4jtqp1SwauqiOF9nxrhr6h3sUlNiaVyS7YFFvovr6KFGKSd9XMvDWZrKafQeNHzmlLMUyToKYsuZjfQE+lMktNkTYJHEi5+dTeUbgYXFbBeX7qPUClb3sw+DcJnhnTXrDGFSROckctPOoOMYf9RCv83rFKs8g/GjyJ72cfSJy+RCh6aUrcC0m4Ir23+zmTdBy+EClG1vZNDgJEBXEAT1I09K6IeUupCvH+HmOHc0p7glVXtPYjjJgzwmAPhavsISONZtPaKwGyTUlm1DB21RcepaNJkX3KBU/eu4hylyl3p1HQkHs0ODco6aT7PXTTNU2WaMzjF1XhRevsTXMKb1GDNkHeGTRXZVTgxajptV0yLBKPwiqoawylm2nGKbt4AIHeIHEm3lvqU5qJ0qS4ljeIA4nkL1chxRvGUc9fIVSgTZI8d3W1oqbz4QInQfcDhUnnZLgrLVqVwMb5B+WlRDDcStIjiYH9aWox2c2Kj97v4o/CEm5A8Y+MmKi5N9jJUXN4BuCUDjcD6AW1qZwAIJTqRBF4P0OlG4XMDdMcLW8fsaVx0QZT7w1Glj8RxOopo2KzPOy1KlWCrDw1qle0wFnfBsTceA30+24ylxonQgKJMaEJmSN94t1rL4NCcwMHugAC37RcmNab0Y0uG2jZMpVJuAd445dQOFMWcaP2j0MeFZ7DuJmZuTrEgk8OJpwwUnePGZ+JpGEPRi5/VHh/FcJB/V4kfzVWfh8VCfOxqK3xvQRzBpeVBolicMFpyqhQ5j4GsbtnYpZJKZy69JrYtOa5T4Gx8amopWMqhE+I9dPhVIZeLNxPM1K16UG7iK1e2NihKtIBIgDdPyrE4xhSVkeNejjlGZGdotU5Q6lXqsOVWVUz0Th9h5gFU0zUj2cum2aoM7KEWMoVtUGiMRehwmpQiyeSSRoNnPTT/D4dO833i1hzrN7DHe6XrSsqgWNybnpS5Z8NC4/62MWXYGVAjnqfEn4AVx18jSeEmTb/AIRYeNSwkJQVHcDHMxP30pX+LLioExwFgI9a5OV7LUFqfABkkkxxJ5AX38KVbSxQEzc8JECOW8+njV2KxYRb9RmI9T57+VZ1xorJzep4fHwEUVsz0dd2o6SQEKHUGmmytrlOrZHO/wB+dRweCJGURP7SbxymKteTEiJsJQqQYP7Sbg+JHSjV9C2a3BY4ASD3T4XjcNxvpvrm0XZhSTcbuM38d48K89OMW2cqVFTahI/ckzb6TzprgtpqKBe836QfnJ9KrFcQPY8d2hKFdI6RJI8DIpBniToLSf561apczzmOYsPvnQ79wAYEacJoMKRezieOYzwnThujnTPC4tsGNCf95U+MGs0+spHp5VVhhc3+QE8Sbn0pWgnoTLiSLKJ8beoojtSL69dI8KxzJUmIMcDGvlTbZ21QqxsoQCOs3HlSGHsBWlo+91dCp1vQaiYCkmNOh5K8d9Wh0EZhvkKG8KH13GgxkWYuFIyKNxoev36VjdsYEBDq4vZIHUVp8WJQY/TfqDU8IlDiVEgWhXpqarDJxaFlGzyItFJg6iuEU82ng1Z1Eoy3tzFLixrXfkneyMY0zuzl3pvnpNhxBpjnpLs6QNTdQDd6LKa52cmuzHh0fP8AkeVukF7OTAndv6Ci3sfGYDWD4WNhQSlwmNPlM0KvEQSPvx+leT5LvIz1/GTWKNmuYf7RgKSf2jzMAx/7vSgtmEALVEd4jn3dSaWbA2kEkjcRMdLkeXwFHNEd/KZ97/NlPjb4GuVpo6RFtHH5pKSq8AxcwRIjgPpUcIJMze1jIMxvn9XWJ9KGThzK+qdLkCFbtPH+KZqwKQgytSZTor3T0TPd6xu1rpUVRJtlgxKoJSc2UAwE3SdJKQbbrp00I0NCv7WLuX9yTvJvyn6jrSlLbiVZ0nTeFazI13+PGmuE2Wt4gqbTP7rg+Qt5CqJJdGSbK84cF5SdZA3/AH98GeDaVqkTxtv4xTvZvszGvwv51osJsNIj+tAooGYw2FPC3zqCsAYmdd3McPKtivZgGgn4UC/spRvp01oDcDHPMkATpz5UuXi1g7svQA+ela3aOyyBWZxOHIkK+4+/ShQrQVsvaomCkzvuB521pi82E99N06+Ej5/Gs020o6EZh7vBQ6fe7hTjYuMGUpUDBsRexNt/LzipuIEzUbNezJUniJHofOaEGIynkRf4T8xVWDVkIHAFPhaPS9CKVcp0uSD1sQfP1pYjMbJxQuCZ1BPI1LZyVDOAb6DmKz3bxcmN3Lofv4XdYV8e8CbxIEanfQZvRXjthFQCnVhN5sZ+NZraCALJEida0G1cWmYMneZmkGIwcAq0G6eJ/iuiEv5om1sVBN6KobfV+ajCeiyWixIk0QluqWxRaCa996R8TF8nsBxjkTypUtRnmdeX3PqaaYhJlXh8T8hS11OUE+HU/Z9a+dn92z66GoJf4TwbuVRHlzgX+lNtiP8AvA8D/l/is9h0X8/KPrNH4B/IvMOI9ZpJIpEvXh1uLUM2UzbmL67iSDY/ZOc2Yy2iVLUpRiJiZ4ARbqb8BQT72Vcjfqd44Rwm3lTPDnORIHHxOvrNPE3G2c2PssKVJTAnmfMkkzW0wWGSBYUBs9gAU0ZtRci8YUMcMgUxaTSxldHodA1oJhaCggVBbIrrLgNTApxWhTtHCSKxO3sJlkjdevS3G7Vmdr4MGQRr/NZoD2ebuN/qRFtU/Tzt86Jw7gUJiD+qZvzkb+cGg9opLbkA3E+INTYxAJsYOs6j6j78FaIs0+FczCCCCBab2HA7/vjUHWpgiCN4Oh6HcaqwatDZQ9eoPHypklKVCUb9RG/mNxqTQyYnXhe9pY6TYzwM01Y2eiISrKTrJ+E1NThFsvxihXMQozbvcAT6Tv5Vkr9BCsQwEXySdypsaze2sUqwKQBfd9aYYbaeYlBEHhOvhxqW0MKFNz+3juHWqxqybMlmq6apfseXp6V9npWqZaD0NmW5MCjoCRa9VghItqa+zivbm3P/AIfMYcfxVrbFjyrqncST4A/OlmMHdbB33PU6/GjcQrvK51XiWwptCuFj8R9K8Wf2PoI/VAREFW77A+M1IJmQPuAfrVrzfkQDPE7h6+lVYc96Dz8jQHQeRnyHlH9fCnmy2gCKQ4JUQOCiPK1aLB3IrFYoftKiiG3JoJq++KJZbA30CyD2FCmLdxwpQ2YotnFRbWigtDVCKtbXFLE4wD3javhtJq0K9bUxNoeAzS7aWGzC2tSw+0U/zV/bpVp9/wAUyEqjyb2wwBSuYiazJCkwQL+R869b9rNlhxsxqK8sxLZbVcWPdI4EfUfOiTkvYdsna8xoDvGnO40NanAbSSrWAeMx51hHtnGAtAnpAPQxoasw2PUNQTHmOh1+NK0IelJGbSy9+l+tJtqYT9YsdCNx++NBbK2yTEHvIiOJTvSR8P6U9xrgUhKxF7nwietqVINmYSQVpUfeSfhqPKneJcCW1QRESOc0vQw2XACqCDfdcGKIxSYUe0ugXGoJ8taFPlYb0YvFTm0jlVeY042iykrMac6F7EV6PwKWxIzobE1FSwK4/YQaX4pduNbJ5EoXGjnj40ewd52VzzqWFeAhG5SbdU/xQ3pQ+IcgII1SfnXnPZ1DRSgoEcBmHhrHOJoBsd7LxsTxJ/ipKeKVyNxt0P2PWq3lQUlOk+msHpp5VqMG4ZVxPj1EX+J8a0+ATasa25+YmNCB6D6Vs8HoKL2Wxsat/CrU4igUvQfCutpmYpaLIZl+l2P2oGgTvqLi1gaEnlekOOBJ74vwO7wp0gSk/Rxe23XFQmY8acYNS94PO3ypKzj0tzlyiNVkTHJI3mor9q25y/nqIGqSlMTpaPjwplvoi5V2zebOcSUkGJ0F+NNsGEpJAJO6SdTXlrXtEorTkCnAb3TlXpe/uk87Vu9j44qgfqgTpadw4VutDJ2tD9/vAjz4D+awHtXscJkgW316Cj7i/rS/bWDzIIjcaDYa1R5XsrEDQkWtJ0jgscOdNlYJtUhaSDxEGJ3zwrObVZUw7I0m/nrypvszHEgAwR96KHu9INZnO1RJzZTiDmQQuNCn/wCwP3zplsvFflrROWCVCf0zqL8701wRSoa/8QOvmLEHiQKU7X2bklSSQDoRy3HhWYAbaa1XUACQJgXkWBiKBGJXlBiUHXdl3XA61a3jQUlJFwD5b4jwNUbLeEqbMxO/nxPSst9megnEI8edU9lU3UlMA7gKrzV6+LcERfYXjEJy/CkeJVe3iRRu1HCNZjr8KUuKJ1EDh9a8/wAmVyZWPRW84N3ieNCYhYKo4m3gItVjpj5dfv4V81hoi2Y7jrr42rnQThcmqXF+8N/dI6mB8qtyBO/5/ZqtlEmecnpuHzrIxYw/lUmdwH0p8zt7kaUoaQkZnL8uJ4AbzVSscVRlSEBU5RcqIFyZiBTpB5V7NbgNo5zGlq0uzkTXljWIWFJIJnpPnevTNgO5gnpSS0Wxys06MEmJI0FeTbfxylYt4XCQoJHIAbvGa9mwae4elYf2h9nSpSiixJnxPPwpvQWZDCNC/aC0QkawOPXnRGD2chSsxBJsJIyjlbVRpij2dd1zDnM052VsnKZV3jGugHQUOQPit9B+yNhtFIzJSSNBmg8bx0Fq0+EaSiyQE8BpPjMGgsC2ABAEdKbtp/pQ2+yrikTIn7ih8Q3INXnhVT2lEU8y9tdm3kCs/sVWWUm43dN4HMaj+a9A9qcPmSeNYFTWVU6UEJNGmwgECFQdx3EaER8RV6jl7iroUNLmCeBO7dfTnSDZmN7xSrQ+itLdR8achUtqB/Tes1ol0IcWzlcIGmusH+utANJh9ZEQMvDmfnR+0nlBUGCBBnfGvnY0nwmIBUeZk8pNNBNoWTH+JeCwI3ADjpQmaurVVM16uBNQVkmGYnDpWZNLsWwE9PvdT8oFBY9mRSeRgTVpBjIyzywTp6mr0vAiAB8vWg8Qyc2XzqLSNZ0ry5JFC55YAix+A+tFbPbBTm1m9JMY9KTG8x5VovZjB9oyJJsSPWm40rCtuhcyhanioiQk5QDwpmMFNymw0GgHzp9htkpR7o1439KtXgybTA5AD11rOY6xfomw+DKiAnUcoitLshBQoCTaq2mUoECicN7wpG7HUaN7ghKfAVF7DA/H5V9stYygVZjicpixqi6D7MljV5FEch9+fxq3CYoeNJfaV5bSgpwSk2zDceYoTB7RSq4PiKm0XRvMNiRypmw+CKxWExulOcNjaaJnGx8pVcUZoJGIqaHrxRZOhftViQawe1sJBr0zEtyKye3sAY0oCsxJt6x6RTtjE/lniRHp/FL8Nh5UUqF5+dV7VfDSy2TcXtxtAoU30TkqQDtZ9SlkZtEA8wdJ+FLNkOAKk3EnNbz+tXgkrUpW+xnncDyFW7AYHbab66KpHM9sdpw2bTSpfgKft4SNBU/wlWWelQBOEGvlYexotIqUV6L2LZmdrYDIJ3maQvtwI3763OPwxUKxe1GyFRzvXkeTjanforF6FDgnTQWFbD2IWOwI4KPrWbfZijPY/HZHezJ94W6ipNXEaDqRv0qrjrkCqwuqsQ5U0jtRW45vNWbOxOZU7halO0MVAqnZbykoPEnNRoWTPTdl44AQTTJ/arY1OgvXmTe01ggkGmT20G3UpBk3ujceGblVIg0H+0u3cO8ytCPzDFoEid19KxLbBRBTY7+fWtuxggpOgA4Cg8f7Pq1R5UASbEmE2hFjY/elO8FtMUjxeylp1SaWkrQbE9DS8QrL+npeFxoVTPDOXisLspxQAVu1rZYVfuniK1jPY0TpQ77IUINEo0qqiibMy9shsOKkGcuYGYA4yN9Zz+ym8SH8UVFRYTkUmJzNIEZkZYOYEp/zcK1ftXiyhshKU5lpgKJjLE/H5Vm9l4RxpmGspcUhIVqlJ1sTu1N+dFOpL9slNNxLmtloWkJDSQmGgFrJOZGUzc3CxrceNS2NsFlOVSFByQSCJjunKZOkgxbnUsSR2neUXVZlvsoByqBbRkUkKFlCZgW0POufiyhOdRDDS0JSUgFDofcVckgWvBmOtdclZwptDwNiu5a644QFKKVQFRmMHtJAOYZdBe/SqPxzf7xXM4NFFIWoYq1LQrnaVErr1xT55Iis9tvZYWJTYjyNPHHRQTzwoSxqaphjoyONwqrSIP0pO63BC0mFJM+Nbt5KVUoxeyxM7uVefkxPG/8ACqdjbAY4ONpVx1HA7xX2IdoHZjOU5QSZ3Rpzq3Eg6VzyjTOrHO0LMeZNNNnpsKUYicyetT2ltBTTfdBJ48KBpPY/dLaR3iBQ39psoMpEnypH7NTiivMqFJgkcQd/HjWuwvsughWfUGx1BEAg1mq0CM49gY9oHVQETfcBp4mm2ztn4x1YSv8ALBBUFLJNug4072PhmgyG1JTpB6jePGjNoe0DScoR3lCQRcARNpjWa0R/lb1FHnntRgcQ00VqcIIUQQNORk9KXbB2e8prtXCTJsDrl4mtxi8D+KXmWkhMhRQSSkkaKjcBbxpm7s4BuI1ppdA4vuXYi2I3mbI3RPiK0WBV3UdflSfYmHLaik86aMDLlHAn0t86iii6HbKrVxGtUYddqubNzVEJIy3/AGjMpLaCqcozTlzTJgCMulzQaUqSFA9xtKm1tlElaktpzqSttXekjXfyor2jxxceys5VraU2hSSsoACilZPMwBz5HQgg5Scs4hwZ3mgYCglxQaUEqFl6Gx5aV1QVI8/LK3RJDRLZGHCUJPZqbcUAtCg8oLWlJ1SL6C1q7gcQC5mQezWtxa1pXMudkMv5aVrGUSBEih9qBGZKXZWFPLW2EtqhpKUkQsoIFiL9KrwAUrKhae1CwhvtW4CzPfXdNkoy8VT1rSYiQ4xLoRhypSCIbdcUFOZnG1OzAJzHumViOQtww3+kqv2p/wCWm/tNji6r8OlKJdKSXGyVk4ZCoFzJKswURrr1pp/ou1+1v/nV9aVsKQOvGiqF407q+a2eTRrOy69N5IIekLS4o11OFUaftbOHCi28DyqMvJXoIgZ2eaOb2aN4p23hKvSxXNPO2CxOxsxI0SB4Uu25s2IUBY61rQgVDEshSSk6GueUrVDRlTPO0YQHWiF4MEFKqOxGGKFEGoHjw+FQZ1rZmRsXsXA42ShQ4aHkRwpthNsvpBClJI3W08jupg4iaBewM6JFHk37ClH2iP49RN1qM7hp6Uy2cySQYiN5oLD4MjfFOtn4c7yT4VtItGVLSHuBgaC9FqM1Rh0EDf5UU1zo3Yj7sXPMgLnoKipXf6CfM/xRGOWAPv70pOcTdR4n0AiloyY5bdqWMxYbQVEgdTEk6C/E0uw7s0o2xtHO+20EqIhagrKVJCgIBItMTuM3q0I2yOWdKwZDrh/McC2cjrzikwlfbIAKdBcjTlfoRZgm1ZQlghtGZlbavfS4FAuKRl94QSbDgLxagWVFIGYB7FttTCCUEoeM+6QM5EkwY97QTV+J7PtEBxYJU6pxgQW+zhMdmpYEQTAgDdvrpekef2CPuDJLKB2MYhTiVIcKlEqiEg6C9vHhapjFIbQ68hRISglTRKRMnsxBIIKRlgQNSbmqsY7nUjOsIxCWxIC1LQkLUm3AKIG+fGg/aJ5SkJw5ypW66kd1Se+hAyZlgf7wtc6HpUn2ME+zGFUhtT+WVqVkUiJCWVAEJAVa87zAAkzEHS/+Gfva/wCVr6UqwZBKAoDs8QhLS82WEqbIQMxVqCsJASBfO4bgVR+He/vX/wDCY/6KATbN4OiUYYUQa5NK5thsiGhUoFcqWWlMcmvqllri1gamKxjkV3LQeJ2q2jfPSk+N9qBHcF+dajBe2GkkXIBGhrOpdvSrae1Vue8fKloxykGQd41rPHZWOWjXoVNfKtSLA7ZSdbbr/Km6ngYNScWjphJMOwqgIsPjTZp62tIE4gUQzihxpaOhNGjS/AroxQiKQO7TSRANCubWCBcyTVKEk0OdrYoaUm7S8UEvaM3JuaoxG1EoTmJHnEmmog5Bu1dshlMSAYJN9ANT14DfS3DNDIpJUAwpofmB8lZW6Y0A/cIjQjjJSFTb8hT6pcQ4lCcoQScyzlvIIAFgONhvEucSptJPbKzMuuNpS2WlQgJCVGSIykXFje9jeuiKpHJknyYU2HO8huQWltozuoCg6hsZ/eToBJIkxzEkChvEJCE9iCWVB9ZcC0rLaioE2WLCDwn1Jm2CVIzryuNrdcaS04DmQiUgFJ7txlFzPqKHf7QtheU5ewAVhihE9/j+24mcu7TUVmyaKFmShKk9s0A2AvMSSEg5lKV7oTlUdToDrpSdtwLxKC2tTgZa7VJ1lc9oRBgDUjLA00pw2brW2vvQtXZrhObKMgCSYGTKoXAFhre6r2cXmcdeKY/MRIn9HeSobu7cD7ilGHjTM50IkhWV1lQgE905glatFlOdAKR3UgG01Z/pO9/tGC/xV1FBKEpWLqaWtlWgzJVnKitR91NlTA1RAFqO/tTZ/wDeseY+lAxtq+ArmeoFyloJcK7mobtKiXKPEFhKnKzPtLtUAFI86L2xj+zQbwTpWEcezrVO7U7ia1GCziTHUCgnnKk4v5UI6o/HnRMVOq+E30oR1ZvG8a6pq1RmN+oMaDrQi1XB1ItCefEUTESoEiLyLkaeVNNn41bYgnMPKJ4UHhmyJnfpXz6RlIgqIgxodbXrNWFNrob/ANtNXBVB57qmnHTcEkcqyOPso2FxfjPCrdh7QyLyK91XoaRw9ovHM+maV7HftEeNB9uSbmr32o0oXLS2F2XqcMUOkrMrIUrKFQgCSZAA1m1zum1fFel4khPiowKtYZU3mWhBC88KLi4SpIUCVm8RNuUjW9PD9JZH6G+ES4lWdlBUVOIzpU7l7MITmy5U2EQb38aKwjgQU9mlx1txx1S3FK7XJ7yQSF6ESDJF+KqCwigkJebUhDI7ZxxJbcVmBIB4hVlRuGpuPd+kJQCA2jDFgggy04lTu/vFSioqTukQN8A1UkEHLCWye0fSytxt1aDErg2KbEWOuYSYvcVFbSC4YIS8ns0KXlUlKiJWUpJJAPuzY23cJOKTlWye4yexbbWl4rUuTmtrIIXNgI4xpx6dHW8wMhJSoqICoSBmWe8ZSg3iSZju5qVmBNtPZGHO0SG1nKgLSUha1pGeCBJy3Eyq/Kao2AzGHAIklDioFjYtOpynSb686o9psRGHyIcC0LdVbMPyy2SAkIGlo42I5GmLB7JDYOrRQVDLnVlU2hPdA/UVDKCdBm03gKDEOpK0qVkUjEIyqyoU5mcA73eUIDaQknS+dRjfXfwe0P8AaD/gsfSqiwo9oz+ZlWQoLBDaAlaghKEAG/cRGnh3qqzL/wBlf/8AlH/9axj0MuVzPUEpNTS3TqKFs5mr6rkt0Bt3FBponebCm0gGT9ocaVrIBIjTeKUoAAjlPCviZVGkgk9etfZjA6HmKi9jkXVb77udCua9D+nW/GrXFa9Bca+Aqly8jTMJ4KomB8QbGdxkBOsc6+wzEmdBE8551JZ0NgIg5rKopgd0ESaxiJTad/xIoZ9RKZIUQQBlEW5zRbhkxJSZHIKHMnQmgcSsSqAgOQmQSSAJ0BrGE+JTlETNzE/WgjRmIAvGkkzqOYoM0yCzX7BxfaNQfeTY9N1XKRekPs+7kXO4wD41pn2zIiASQBOlzHzqD+1F4v8AnYMxh1SFAAQtIlYsoRcInVRnL57r1alxCUOZlOPEOJlAT3kKk5UoB1RuseliRUEhCgopSp/I9dJJGVRtKOKQIABsTvFhRLq3IdJUhlMpyOApzAFUlSx+oqmJsCdYkmrJUc7dsuwrcEqaUFOBKGchcS2hIV7xypAO+Y18e7RxUhSluIX26HHEIWjM0W20tgLKsygJT3VwYgib76VvvS6hQcUlZSha7HvNpSsykqBkm5KIOm8gmoObcQEdqmW1ntpQShAU4pXvHIApUSbH9p0NyQDTvkKWlztkqJcgkJUnPLaMkZciSO9nmLWGppe5iUtglkjsyUylWUJShUgmMwzCECNAbklUmkmN9pye+0Ah1RSVGCo90e7Kjpyg0tVh3HlZ3CAkWJJAyJAmACba2HPrQowcH04l9plIyNIKrCACRmVNuIEDXUxrWiS8RlWCvKttTaimEJSpKTmdUokExkbIM6A9KV7Lw4bSsoUkjuOIISokpRdShrcgxF4tRr7ObOlQV2bwKlLKv9UApISgQSkG0Exv3wRWCSGHgJQpABZUos5nCS7CQcyiQQYMqAERJsMt5Z8T/c4b1/6aqczGCEMpebS4lpJIPcSoDeIkAkCd0aXph+OX/e4f/FP1rGPQQKmKiK7VBCVYr2zxsrCLEDUE69K2ZrzTbYl4k3IVall0ZFKTOUwd4tw51WN0RvFrem+rMojx6VTh+9reCY5Ug5Xmkp6EEmx8KrmAknjllevhXcKcwOa8LMTX0XVvg2m8edYxQ6IBGkGZVceFXYPupn3kkwYOgO+qo758OnlRZEOJAsOG65G6sYisDuhVwTKDE3vu4AcaBxWaSnv5gEyuBfypg2O8tP6QCQOZmb60uxrYDVpsE7zx61jCbEqF4Fp6GZoWL0biNSKEZ1FFBGeDatWiD2ZCQEF1Uo7oGkz3p5ZdN8i4pPhxR+PcIYdgxlS1lixGac1xrNpnhUo7ZSbpB2MQrKsLc7NsQUrQPzENEmQoDvd7xmJMb63y2XFgJLi1ICj/AHblh2aYA943sRqCASDYjBspLiVESXnQhzgpOVJgjQX3i9C7RxS0uFtKiEHDqXlFhmlSfAQAI0EVYiG4bEZT+YptLaWsy2YzXFiqLktgkQJKTu41ldqbHKFIPaZ2VgKQ4ZskmO+L5DPH4yBoMAykstuEAqyBMnvWAzRBtrVjuMWp/DIJ7joX2iQAErsR3kgQbWoGEOEwiUtykN9rBKUqVMpNsxnuiwPnuvRjjoCiUlvKCovZRmvG4FQmSPPjegMOgA4mP/LCgjikSrfv90a01wn+tbTuWV5hxhs6+Q8qLMFpcUmCAtfZuKBSkAZkrypQCq0AIUZ5xPGqXMMkJLawktlSV9opRUVLUuIsCAItBj3bnfROyu+vvX/7ohcaDMdTAt+lPlUdmYVCmWkqSCBkWLfq7xknfebHieNKEqLjhII7AYhMDcYbz2AAIAOmsHvbianGH/8ATf4rf1rryoQHhZw9gMwAFs6REaaVD8Kj9qfIUQH/2Q=="/>
          <p:cNvSpPr>
            <a:spLocks noChangeAspect="1" noChangeArrowheads="1"/>
          </p:cNvSpPr>
          <p:nvPr/>
        </p:nvSpPr>
        <p:spPr bwMode="auto">
          <a:xfrm>
            <a:off x="207379" y="-144463"/>
            <a:ext cx="40629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data:image/jpeg;base64,/9j/4AAQSkZJRgABAQAAAQABAAD/2wCEAAkGBxMTEhUUExQVFBUXGBUVFxgYFxcWGBcXFRgYFx0aFxgYHCggGBolHBcXITEhJSkrLi4uFx8zODMsNygtLisBCgoKDg0OGhAQFywkHyQsLCwsLCwsLCwsLCwsLCwsLCwsLCwsLCwsLCwsLCwsLCwsLCwsLCwsLCwsLCwsLCwsLP/AABEIAPsAyQMBIgACEQEDEQH/xAAbAAACAwEBAQAAAAAAAAAAAAAEBQIDBgEHAP/EAEYQAAEDAgMFBQYFAQQHCQAAAAECAxEAIQQSMQVBUWFxEyKBkaEGMrHB0fAUI0JS4fEVU5OiFjNUYnKS0gckJUNkgpTC0//EABoBAAMBAQEBAAAAAAAAAAAAAAECAwAEBQb/xAAjEQACAgICAgMBAQEAAAAAAAAAAQIRAyESMQRBEzJRImFx/9oADAMBAAIRAxEAPwDClEUThV19i0xVGGVepwZfIqHTZqSqpZNWmrElpnWTenWCVSVAvTbBGp+zse4jtqp1SwauqiOF9nxrhr6h3sUlNiaVyS7YFFvovr6KFGKSd9XMvDWZrKafQeNHzmlLMUyToKYsuZjfQE+lMktNkTYJHEi5+dTeUbgYXFbBeX7qPUClb3sw+DcJnhnTXrDGFSROckctPOoOMYf9RCv83rFKs8g/GjyJ72cfSJy+RCh6aUrcC0m4Ir23+zmTdBy+EClG1vZNDgJEBXEAT1I09K6IeUupCvH+HmOHc0p7glVXtPYjjJgzwmAPhavsISONZtPaKwGyTUlm1DB21RcepaNJkX3KBU/eu4hylyl3p1HQkHs0ODco6aT7PXTTNU2WaMzjF1XhRevsTXMKb1GDNkHeGTRXZVTgxajptV0yLBKPwiqoawylm2nGKbt4AIHeIHEm3lvqU5qJ0qS4ljeIA4nkL1chxRvGUc9fIVSgTZI8d3W1oqbz4QInQfcDhUnnZLgrLVqVwMb5B+WlRDDcStIjiYH9aWox2c2Kj97v4o/CEm5A8Y+MmKi5N9jJUXN4BuCUDjcD6AW1qZwAIJTqRBF4P0OlG4XMDdMcLW8fsaVx0QZT7w1Glj8RxOopo2KzPOy1KlWCrDw1qle0wFnfBsTceA30+24ylxonQgKJMaEJmSN94t1rL4NCcwMHugAC37RcmNab0Y0uG2jZMpVJuAd445dQOFMWcaP2j0MeFZ7DuJmZuTrEgk8OJpwwUnePGZ+JpGEPRi5/VHh/FcJB/V4kfzVWfh8VCfOxqK3xvQRzBpeVBolicMFpyqhQ5j4GsbtnYpZJKZy69JrYtOa5T4Gx8amopWMqhE+I9dPhVIZeLNxPM1K16UG7iK1e2NihKtIBIgDdPyrE4xhSVkeNejjlGZGdotU5Q6lXqsOVWVUz0Th9h5gFU0zUj2cum2aoM7KEWMoVtUGiMRehwmpQiyeSSRoNnPTT/D4dO833i1hzrN7DHe6XrSsqgWNybnpS5Z8NC4/62MWXYGVAjnqfEn4AVx18jSeEmTb/AIRYeNSwkJQVHcDHMxP30pX+LLioExwFgI9a5OV7LUFqfABkkkxxJ5AX38KVbSxQEzc8JECOW8+njV2KxYRb9RmI9T57+VZ1xorJzep4fHwEUVsz0dd2o6SQEKHUGmmytrlOrZHO/wB+dRweCJGURP7SbxymKteTEiJsJQqQYP7Sbg+JHSjV9C2a3BY4ASD3T4XjcNxvpvrm0XZhSTcbuM38d48K89OMW2cqVFTahI/ckzb6TzprgtpqKBe836QfnJ9KrFcQPY8d2hKFdI6RJI8DIpBniToLSf561apczzmOYsPvnQ79wAYEacJoMKRezieOYzwnThujnTPC4tsGNCf95U+MGs0+spHp5VVhhc3+QE8Sbn0pWgnoTLiSLKJ8beoojtSL69dI8KxzJUmIMcDGvlTbZ21QqxsoQCOs3HlSGHsBWlo+91dCp1vQaiYCkmNOh5K8d9Wh0EZhvkKG8KH13GgxkWYuFIyKNxoev36VjdsYEBDq4vZIHUVp8WJQY/TfqDU8IlDiVEgWhXpqarDJxaFlGzyItFJg6iuEU82ng1Z1Eoy3tzFLixrXfkneyMY0zuzl3pvnpNhxBpjnpLs6QNTdQDd6LKa52cmuzHh0fP8AkeVukF7OTAndv6Ci3sfGYDWD4WNhQSlwmNPlM0KvEQSPvx+leT5LvIz1/GTWKNmuYf7RgKSf2jzMAx/7vSgtmEALVEd4jn3dSaWbA2kEkjcRMdLkeXwFHNEd/KZ97/NlPjb4GuVpo6RFtHH5pKSq8AxcwRIjgPpUcIJMze1jIMxvn9XWJ9KGThzK+qdLkCFbtPH+KZqwKQgytSZTor3T0TPd6xu1rpUVRJtlgxKoJSc2UAwE3SdJKQbbrp00I0NCv7WLuX9yTvJvyn6jrSlLbiVZ0nTeFazI13+PGmuE2Wt4gqbTP7rg+Qt5CqJJdGSbK84cF5SdZA3/AH98GeDaVqkTxtv4xTvZvszGvwv51osJsNIj+tAooGYw2FPC3zqCsAYmdd3McPKtivZgGgn4UC/spRvp01oDcDHPMkATpz5UuXi1g7svQA+ela3aOyyBWZxOHIkK+4+/ShQrQVsvaomCkzvuB521pi82E99N06+Ej5/Gs020o6EZh7vBQ6fe7hTjYuMGUpUDBsRexNt/LzipuIEzUbNezJUniJHofOaEGIynkRf4T8xVWDVkIHAFPhaPS9CKVcp0uSD1sQfP1pYjMbJxQuCZ1BPI1LZyVDOAb6DmKz3bxcmN3Lofv4XdYV8e8CbxIEanfQZvRXjthFQCnVhN5sZ+NZraCALJEida0G1cWmYMneZmkGIwcAq0G6eJ/iuiEv5om1sVBN6KobfV+ajCeiyWixIk0QluqWxRaCa996R8TF8nsBxjkTypUtRnmdeX3PqaaYhJlXh8T8hS11OUE+HU/Z9a+dn92z66GoJf4TwbuVRHlzgX+lNtiP8AvA8D/l/is9h0X8/KPrNH4B/IvMOI9ZpJIpEvXh1uLUM2UzbmL67iSDY/ZOc2Yy2iVLUpRiJiZ4ARbqb8BQT72Vcjfqd44Rwm3lTPDnORIHHxOvrNPE3G2c2PssKVJTAnmfMkkzW0wWGSBYUBs9gAU0ZtRci8YUMcMgUxaTSxldHodA1oJhaCggVBbIrrLgNTApxWhTtHCSKxO3sJlkjdevS3G7Vmdr4MGQRr/NZoD2ebuN/qRFtU/Tzt86Jw7gUJiD+qZvzkb+cGg9opLbkA3E+INTYxAJsYOs6j6j78FaIs0+FczCCCCBab2HA7/vjUHWpgiCN4Oh6HcaqwatDZQ9eoPHypklKVCUb9RG/mNxqTQyYnXhe9pY6TYzwM01Y2eiISrKTrJ+E1NThFsvxihXMQozbvcAT6Tv5Vkr9BCsQwEXySdypsaze2sUqwKQBfd9aYYbaeYlBEHhOvhxqW0MKFNz+3juHWqxqybMlmq6apfseXp6V9npWqZaD0NmW5MCjoCRa9VghItqa+zivbm3P/AIfMYcfxVrbFjyrqncST4A/OlmMHdbB33PU6/GjcQrvK51XiWwptCuFj8R9K8Wf2PoI/VAREFW77A+M1IJmQPuAfrVrzfkQDPE7h6+lVYc96Dz8jQHQeRnyHlH9fCnmy2gCKQ4JUQOCiPK1aLB3IrFYoftKiiG3JoJq++KJZbA30CyD2FCmLdxwpQ2YotnFRbWigtDVCKtbXFLE4wD3javhtJq0K9bUxNoeAzS7aWGzC2tSw+0U/zV/bpVp9/wAUyEqjyb2wwBSuYiazJCkwQL+R869b9rNlhxsxqK8sxLZbVcWPdI4EfUfOiTkvYdsna8xoDvGnO40NanAbSSrWAeMx51hHtnGAtAnpAPQxoasw2PUNQTHmOh1+NK0IelJGbSy9+l+tJtqYT9YsdCNx++NBbK2yTEHvIiOJTvSR8P6U9xrgUhKxF7nwietqVINmYSQVpUfeSfhqPKneJcCW1QRESOc0vQw2XACqCDfdcGKIxSYUe0ugXGoJ8taFPlYb0YvFTm0jlVeY042iykrMac6F7EV6PwKWxIzobE1FSwK4/YQaX4pduNbJ5EoXGjnj40ewd52VzzqWFeAhG5SbdU/xQ3pQ+IcgII1SfnXnPZ1DRSgoEcBmHhrHOJoBsd7LxsTxJ/ipKeKVyNxt0P2PWq3lQUlOk+msHpp5VqMG4ZVxPj1EX+J8a0+ATasa25+YmNCB6D6Vs8HoKL2Wxsat/CrU4igUvQfCutpmYpaLIZl+l2P2oGgTvqLi1gaEnlekOOBJ74vwO7wp0gSk/Rxe23XFQmY8acYNS94PO3ypKzj0tzlyiNVkTHJI3mor9q25y/nqIGqSlMTpaPjwplvoi5V2zebOcSUkGJ0F+NNsGEpJAJO6SdTXlrXtEorTkCnAb3TlXpe/uk87Vu9j44qgfqgTpadw4VutDJ2tD9/vAjz4D+awHtXscJkgW316Cj7i/rS/bWDzIIjcaDYa1R5XsrEDQkWtJ0jgscOdNlYJtUhaSDxEGJ3zwrObVZUw7I0m/nrypvszHEgAwR96KHu9INZnO1RJzZTiDmQQuNCn/wCwP3zplsvFflrROWCVCf0zqL8701wRSoa/8QOvmLEHiQKU7X2bklSSQDoRy3HhWYAbaa1XUACQJgXkWBiKBGJXlBiUHXdl3XA61a3jQUlJFwD5b4jwNUbLeEqbMxO/nxPSst9megnEI8edU9lU3UlMA7gKrzV6+LcERfYXjEJy/CkeJVe3iRRu1HCNZjr8KUuKJ1EDh9a8/wAmVyZWPRW84N3ieNCYhYKo4m3gItVjpj5dfv4V81hoi2Y7jrr42rnQThcmqXF+8N/dI6mB8qtyBO/5/ZqtlEmecnpuHzrIxYw/lUmdwH0p8zt7kaUoaQkZnL8uJ4AbzVSscVRlSEBU5RcqIFyZiBTpB5V7NbgNo5zGlq0uzkTXljWIWFJIJnpPnevTNgO5gnpSS0Wxys06MEmJI0FeTbfxylYt4XCQoJHIAbvGa9mwae4elYf2h9nSpSiixJnxPPwpvQWZDCNC/aC0QkawOPXnRGD2chSsxBJsJIyjlbVRpij2dd1zDnM052VsnKZV3jGugHQUOQPit9B+yNhtFIzJSSNBmg8bx0Fq0+EaSiyQE8BpPjMGgsC2ABAEdKbtp/pQ2+yrikTIn7ih8Q3INXnhVT2lEU8y9tdm3kCs/sVWWUm43dN4HMaj+a9A9qcPmSeNYFTWVU6UEJNGmwgECFQdx3EaER8RV6jl7iroUNLmCeBO7dfTnSDZmN7xSrQ+itLdR8achUtqB/Tes1ol0IcWzlcIGmusH+utANJh9ZEQMvDmfnR+0nlBUGCBBnfGvnY0nwmIBUeZk8pNNBNoWTH+JeCwI3ADjpQmaurVVM16uBNQVkmGYnDpWZNLsWwE9PvdT8oFBY9mRSeRgTVpBjIyzywTp6mr0vAiAB8vWg8Qyc2XzqLSNZ0ry5JFC55YAix+A+tFbPbBTm1m9JMY9KTG8x5VovZjB9oyJJsSPWm40rCtuhcyhanioiQk5QDwpmMFNymw0GgHzp9htkpR7o1439KtXgybTA5AD11rOY6xfomw+DKiAnUcoitLshBQoCTaq2mUoECicN7wpG7HUaN7ghKfAVF7DA/H5V9stYygVZjicpixqi6D7MljV5FEch9+fxq3CYoeNJfaV5bSgpwSk2zDceYoTB7RSq4PiKm0XRvMNiRypmw+CKxWExulOcNjaaJnGx8pVcUZoJGIqaHrxRZOhftViQawe1sJBr0zEtyKye3sAY0oCsxJt6x6RTtjE/lniRHp/FL8Nh5UUqF5+dV7VfDSy2TcXtxtAoU30TkqQDtZ9SlkZtEA8wdJ+FLNkOAKk3EnNbz+tXgkrUpW+xnncDyFW7AYHbab66KpHM9sdpw2bTSpfgKft4SNBU/wlWWelQBOEGvlYexotIqUV6L2LZmdrYDIJ3maQvtwI3763OPwxUKxe1GyFRzvXkeTjanforF6FDgnTQWFbD2IWOwI4KPrWbfZijPY/HZHezJ94W6ipNXEaDqRv0qrjrkCqwuqsQ5U0jtRW45vNWbOxOZU7halO0MVAqnZbykoPEnNRoWTPTdl44AQTTJ/arY1OgvXmTe01ggkGmT20G3UpBk3ujceGblVIg0H+0u3cO8ytCPzDFoEid19KxLbBRBTY7+fWtuxggpOgA4Cg8f7Pq1R5UASbEmE2hFjY/elO8FtMUjxeylp1SaWkrQbE9DS8QrL+npeFxoVTPDOXisLspxQAVu1rZYVfuniK1jPY0TpQ77IUINEo0qqiibMy9shsOKkGcuYGYA4yN9Zz+ym8SH8UVFRYTkUmJzNIEZkZYOYEp/zcK1ftXiyhshKU5lpgKJjLE/H5Vm9l4RxpmGspcUhIVqlJ1sTu1N+dFOpL9slNNxLmtloWkJDSQmGgFrJOZGUzc3CxrceNS2NsFlOVSFByQSCJjunKZOkgxbnUsSR2neUXVZlvsoByqBbRkUkKFlCZgW0POufiyhOdRDDS0JSUgFDofcVckgWvBmOtdclZwptDwNiu5a644QFKKVQFRmMHtJAOYZdBe/SqPxzf7xXM4NFFIWoYq1LQrnaVErr1xT55Iis9tvZYWJTYjyNPHHRQTzwoSxqaphjoyONwqrSIP0pO63BC0mFJM+Nbt5KVUoxeyxM7uVefkxPG/8ACqdjbAY4ONpVx1HA7xX2IdoHZjOU5QSZ3Rpzq3Eg6VzyjTOrHO0LMeZNNNnpsKUYicyetT2ltBTTfdBJ48KBpPY/dLaR3iBQ39psoMpEnypH7NTiivMqFJgkcQd/HjWuwvsughWfUGx1BEAg1mq0CM49gY9oHVQETfcBp4mm2ztn4x1YSv8ALBBUFLJNug4072PhmgyG1JTpB6jePGjNoe0DScoR3lCQRcARNpjWa0R/lb1FHnntRgcQ00VqcIIUQQNORk9KXbB2e8prtXCTJsDrl4mtxi8D+KXmWkhMhRQSSkkaKjcBbxpm7s4BuI1ppdA4vuXYi2I3mbI3RPiK0WBV3UdflSfYmHLaik86aMDLlHAn0t86iii6HbKrVxGtUYddqubNzVEJIy3/AGjMpLaCqcozTlzTJgCMulzQaUqSFA9xtKm1tlElaktpzqSttXekjXfyor2jxxceys5VraU2hSSsoACilZPMwBz5HQgg5Scs4hwZ3mgYCglxQaUEqFl6Gx5aV1QVI8/LK3RJDRLZGHCUJPZqbcUAtCg8oLWlJ1SL6C1q7gcQC5mQezWtxa1pXMudkMv5aVrGUSBEih9qBGZKXZWFPLW2EtqhpKUkQsoIFiL9KrwAUrKhae1CwhvtW4CzPfXdNkoy8VT1rSYiQ4xLoRhypSCIbdcUFOZnG1OzAJzHumViOQtww3+kqv2p/wCWm/tNji6r8OlKJdKSXGyVk4ZCoFzJKswURrr1pp/ou1+1v/nV9aVsKQOvGiqF407q+a2eTRrOy69N5IIekLS4o11OFUaftbOHCi28DyqMvJXoIgZ2eaOb2aN4p23hKvSxXNPO2CxOxsxI0SB4Uu25s2IUBY61rQgVDEshSSk6GueUrVDRlTPO0YQHWiF4MEFKqOxGGKFEGoHjw+FQZ1rZmRsXsXA42ShQ4aHkRwpthNsvpBClJI3W08jupg4iaBewM6JFHk37ClH2iP49RN1qM7hp6Uy2cySQYiN5oLD4MjfFOtn4c7yT4VtItGVLSHuBgaC9FqM1Rh0EDf5UU1zo3Yj7sXPMgLnoKipXf6CfM/xRGOWAPv70pOcTdR4n0AiloyY5bdqWMxYbQVEgdTEk6C/E0uw7s0o2xtHO+20EqIhagrKVJCgIBItMTuM3q0I2yOWdKwZDrh/McC2cjrzikwlfbIAKdBcjTlfoRZgm1ZQlghtGZlbavfS4FAuKRl94QSbDgLxagWVFIGYB7FttTCCUEoeM+6QM5EkwY97QTV+J7PtEBxYJU6pxgQW+zhMdmpYEQTAgDdvrpekef2CPuDJLKB2MYhTiVIcKlEqiEg6C9vHhapjFIbQ68hRISglTRKRMnsxBIIKRlgQNSbmqsY7nUjOsIxCWxIC1LQkLUm3AKIG+fGg/aJ5SkJw5ypW66kd1Se+hAyZlgf7wtc6HpUn2ME+zGFUhtT+WVqVkUiJCWVAEJAVa87zAAkzEHS/+Gfva/wCVr6UqwZBKAoDs8QhLS82WEqbIQMxVqCsJASBfO4bgVR+He/vX/wDCY/6KATbN4OiUYYUQa5NK5thsiGhUoFcqWWlMcmvqllri1gamKxjkV3LQeJ2q2jfPSk+N9qBHcF+dajBe2GkkXIBGhrOpdvSrae1Vue8fKloxykGQd41rPHZWOWjXoVNfKtSLA7ZSdbbr/Km6ngYNScWjphJMOwqgIsPjTZp62tIE4gUQzihxpaOhNGjS/AroxQiKQO7TSRANCubWCBcyTVKEk0OdrYoaUm7S8UEvaM3JuaoxG1EoTmJHnEmmog5Bu1dshlMSAYJN9ANT14DfS3DNDIpJUAwpofmB8lZW6Y0A/cIjQjjJSFTb8hT6pcQ4lCcoQScyzlvIIAFgONhvEucSptJPbKzMuuNpS2WlQgJCVGSIykXFje9jeuiKpHJknyYU2HO8huQWltozuoCg6hsZ/eToBJIkxzEkChvEJCE9iCWVB9ZcC0rLaioE2WLCDwn1Jm2CVIzryuNrdcaS04DmQiUgFJ7txlFzPqKHf7QtheU5ewAVhihE9/j+24mcu7TUVmyaKFmShKk9s0A2AvMSSEg5lKV7oTlUdToDrpSdtwLxKC2tTgZa7VJ1lc9oRBgDUjLA00pw2brW2vvQtXZrhObKMgCSYGTKoXAFhre6r2cXmcdeKY/MRIn9HeSobu7cD7ilGHjTM50IkhWV1lQgE905glatFlOdAKR3UgG01Z/pO9/tGC/xV1FBKEpWLqaWtlWgzJVnKitR91NlTA1RAFqO/tTZ/wDeseY+lAxtq+ArmeoFyloJcK7mobtKiXKPEFhKnKzPtLtUAFI86L2xj+zQbwTpWEcezrVO7U7ia1GCziTHUCgnnKk4v5UI6o/HnRMVOq+E30oR1ZvG8a6pq1RmN+oMaDrQi1XB1ItCefEUTESoEiLyLkaeVNNn41bYgnMPKJ4UHhmyJnfpXz6RlIgqIgxodbXrNWFNrob/ANtNXBVB57qmnHTcEkcqyOPso2FxfjPCrdh7QyLyK91XoaRw9ovHM+maV7HftEeNB9uSbmr32o0oXLS2F2XqcMUOkrMrIUrKFQgCSZAA1m1zum1fFel4khPiowKtYZU3mWhBC88KLi4SpIUCVm8RNuUjW9PD9JZH6G+ES4lWdlBUVOIzpU7l7MITmy5U2EQb38aKwjgQU9mlx1txx1S3FK7XJ7yQSF6ESDJF+KqCwigkJebUhDI7ZxxJbcVmBIB4hVlRuGpuPd+kJQCA2jDFgggy04lTu/vFSioqTukQN8A1UkEHLCWye0fSytxt1aDErg2KbEWOuYSYvcVFbSC4YIS8ns0KXlUlKiJWUpJJAPuzY23cJOKTlWye4yexbbWl4rUuTmtrIIXNgI4xpx6dHW8wMhJSoqICoSBmWe8ZSg3iSZju5qVmBNtPZGHO0SG1nKgLSUha1pGeCBJy3Eyq/Kao2AzGHAIklDioFjYtOpynSb686o9psRGHyIcC0LdVbMPyy2SAkIGlo42I5GmLB7JDYOrRQVDLnVlU2hPdA/UVDKCdBm03gKDEOpK0qVkUjEIyqyoU5mcA73eUIDaQknS+dRjfXfwe0P8AaD/gsfSqiwo9oz+ZlWQoLBDaAlaghKEAG/cRGnh3qqzL/wBlf/8AlH/9axj0MuVzPUEpNTS3TqKFs5mr6rkt0Bt3FBponebCm0gGT9ocaVrIBIjTeKUoAAjlPCviZVGkgk9etfZjA6HmKi9jkXVb77udCua9D+nW/GrXFa9Bca+Aqly8jTMJ4KomB8QbGdxkBOsc6+wzEmdBE8551JZ0NgIg5rKopgd0ESaxiJTad/xIoZ9RKZIUQQBlEW5zRbhkxJSZHIKHMnQmgcSsSqAgOQmQSSAJ0BrGE+JTlETNzE/WgjRmIAvGkkzqOYoM0yCzX7BxfaNQfeTY9N1XKRekPs+7kXO4wD41pn2zIiASQBOlzHzqD+1F4v8AnYMxh1SFAAQtIlYsoRcInVRnL57r1alxCUOZlOPEOJlAT3kKk5UoB1RuseliRUEhCgopSp/I9dJJGVRtKOKQIABsTvFhRLq3IdJUhlMpyOApzAFUlSx+oqmJsCdYkmrJUc7dsuwrcEqaUFOBKGchcS2hIV7xypAO+Y18e7RxUhSluIX26HHEIWjM0W20tgLKsygJT3VwYgib76VvvS6hQcUlZSha7HvNpSsykqBkm5KIOm8gmoObcQEdqmW1ntpQShAU4pXvHIApUSbH9p0NyQDTvkKWlztkqJcgkJUnPLaMkZciSO9nmLWGppe5iUtglkjsyUylWUJShUgmMwzCECNAbklUmkmN9pye+0Ah1RSVGCo90e7Kjpyg0tVh3HlZ3CAkWJJAyJAmACba2HPrQowcH04l9plIyNIKrCACRmVNuIEDXUxrWiS8RlWCvKttTaimEJSpKTmdUokExkbIM6A9KV7Lw4bSsoUkjuOIISokpRdShrcgxF4tRr7ObOlQV2bwKlLKv9UApISgQSkG0Exv3wRWCSGHgJQpABZUos5nCS7CQcyiQQYMqAERJsMt5Z8T/c4b1/6aqczGCEMpebS4lpJIPcSoDeIkAkCd0aXph+OX/e4f/FP1rGPQQKmKiK7VBCVYr2zxsrCLEDUE69K2ZrzTbYl4k3IVall0ZFKTOUwd4tw51WN0RvFrem+rMojx6VTh+9reCY5Ug5Xmkp6EEmx8KrmAknjllevhXcKcwOa8LMTX0XVvg2m8edYxQ6IBGkGZVceFXYPupn3kkwYOgO+qo758OnlRZEOJAsOG65G6sYisDuhVwTKDE3vu4AcaBxWaSnv5gEyuBfypg2O8tP6QCQOZmb60uxrYDVpsE7zx61jCbEqF4Fp6GZoWL0biNSKEZ1FFBGeDatWiD2ZCQEF1Uo7oGkz3p5ZdN8i4pPhxR+PcIYdgxlS1lixGac1xrNpnhUo7ZSbpB2MQrKsLc7NsQUrQPzENEmQoDvd7xmJMb63y2XFgJLi1ICj/AHblh2aYA943sRqCASDYjBspLiVESXnQhzgpOVJgjQX3i9C7RxS0uFtKiEHDqXlFhmlSfAQAI0EVYiG4bEZT+YptLaWsy2YzXFiqLktgkQJKTu41ldqbHKFIPaZ2VgKQ4ZskmO+L5DPH4yBoMAykstuEAqyBMnvWAzRBtrVjuMWp/DIJ7joX2iQAErsR3kgQbWoGEOEwiUtykN9rBKUqVMpNsxnuiwPnuvRjjoCiUlvKCovZRmvG4FQmSPPjegMOgA4mP/LCgjikSrfv90a01wn+tbTuWV5hxhs6+Q8qLMFpcUmCAtfZuKBSkAZkrypQCq0AIUZ5xPGqXMMkJLawktlSV9opRUVLUuIsCAItBj3bnfROyu+vvX/7ohcaDMdTAt+lPlUdmYVCmWkqSCBkWLfq7xknfebHieNKEqLjhII7AYhMDcYbz2AAIAOmsHvbianGH/8ATf4rf1rryoQHhZw9gMwAFs6REaaVD8Kj9qfIUQH/2Q=="/>
          <p:cNvSpPr>
            <a:spLocks noChangeAspect="1" noChangeArrowheads="1"/>
          </p:cNvSpPr>
          <p:nvPr/>
        </p:nvSpPr>
        <p:spPr bwMode="auto">
          <a:xfrm>
            <a:off x="410526" y="7958"/>
            <a:ext cx="40629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122614" y="3352800"/>
            <a:ext cx="8305800" cy="12192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82775" indent="-1882775">
              <a:spcAft>
                <a:spcPts val="0"/>
              </a:spcAft>
              <a:buNone/>
            </a:pPr>
            <a:r>
              <a:rPr lang="en-US" sz="2000" b="1" dirty="0" smtClean="0"/>
              <a:t>Presenter</a:t>
            </a:r>
            <a:r>
              <a:rPr lang="en-US" sz="2000" dirty="0" smtClean="0"/>
              <a:t>:  	Barbara Stanford-Allen</a:t>
            </a:r>
          </a:p>
          <a:p>
            <a:pPr marL="1882775" indent="-1882775">
              <a:spcAft>
                <a:spcPts val="0"/>
              </a:spcAft>
              <a:buNone/>
            </a:pPr>
            <a:r>
              <a:rPr lang="en-US" sz="2000" b="1" dirty="0" smtClean="0"/>
              <a:t>Title</a:t>
            </a:r>
            <a:r>
              <a:rPr lang="en-US" sz="2000" dirty="0" smtClean="0"/>
              <a:t>: 	Director, Industry Partnership &amp; Business </a:t>
            </a:r>
          </a:p>
          <a:p>
            <a:pPr marL="1882775" indent="-1882775">
              <a:spcAft>
                <a:spcPts val="0"/>
              </a:spcAft>
              <a:buNone/>
            </a:pPr>
            <a:r>
              <a:rPr lang="en-US" sz="2000" b="1" dirty="0" smtClean="0"/>
              <a:t>Organization</a:t>
            </a:r>
            <a:r>
              <a:rPr lang="en-US" sz="2000" dirty="0" smtClean="0"/>
              <a:t>: 	Philadelphia Works</a:t>
            </a:r>
            <a:endParaRPr lang="en-US" sz="20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122614" y="4999672"/>
            <a:ext cx="8305800" cy="1172528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82775" indent="-1882775">
              <a:spcAft>
                <a:spcPts val="0"/>
              </a:spcAft>
              <a:buNone/>
            </a:pPr>
            <a:r>
              <a:rPr lang="en-US" sz="2000" b="1" dirty="0" smtClean="0"/>
              <a:t>Presenter</a:t>
            </a:r>
            <a:r>
              <a:rPr lang="en-US" sz="2000" dirty="0" smtClean="0"/>
              <a:t>:  	Brian K. Oglesby</a:t>
            </a:r>
          </a:p>
          <a:p>
            <a:pPr marL="1882775" indent="-1882775">
              <a:spcAft>
                <a:spcPts val="0"/>
              </a:spcAft>
              <a:buNone/>
            </a:pPr>
            <a:r>
              <a:rPr lang="en-US" sz="2000" b="1" dirty="0" smtClean="0"/>
              <a:t>Title</a:t>
            </a:r>
            <a:r>
              <a:rPr lang="en-US" sz="2000" dirty="0" smtClean="0"/>
              <a:t>: 	Industry Partnership &amp; Business Engagement Spec. </a:t>
            </a:r>
          </a:p>
          <a:p>
            <a:pPr marL="1882775" indent="-1882775">
              <a:spcAft>
                <a:spcPts val="0"/>
              </a:spcAft>
              <a:buNone/>
            </a:pPr>
            <a:r>
              <a:rPr lang="en-US" sz="2000" b="1" dirty="0" smtClean="0"/>
              <a:t>Organization</a:t>
            </a:r>
            <a:r>
              <a:rPr lang="en-US" sz="2000" dirty="0" smtClean="0"/>
              <a:t>: 	Philadelphia Works</a:t>
            </a:r>
            <a:endParaRPr lang="en-US" sz="2000" dirty="0"/>
          </a:p>
        </p:txBody>
      </p:sp>
      <p:pic>
        <p:nvPicPr>
          <p:cNvPr id="1026" name="Picture 2" descr="C:\Users\ballen.PHILAWORKS\Desktop\B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3" r="17735"/>
          <a:stretch/>
        </p:blipFill>
        <p:spPr bwMode="auto">
          <a:xfrm>
            <a:off x="1217612" y="3083518"/>
            <a:ext cx="1584960" cy="179328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39"/>
          <a:stretch/>
        </p:blipFill>
        <p:spPr bwMode="auto">
          <a:xfrm>
            <a:off x="1217625" y="1131724"/>
            <a:ext cx="1600201" cy="184007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boglesby.PHILAWORKS\Pictures\iCloud Photos\My Photo Stream\IMG_12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25" y="4978561"/>
            <a:ext cx="1600201" cy="190811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97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4" name="AutoShape 2" descr="data:image/jpeg;base64,/9j/4AAQSkZJRgABAQAAAQABAAD/2wCEAAkGBxMTEhUUExQVFBUXGBUVFxgYFxcWGBcXFRgYFx0aFxgYHCggGBolHBcXITEhJSkrLi4uFx8zODMsNygtLisBCgoKDg0OGhAQFywkHyQsLCwsLCwsLCwsLCwsLCwsLCwsLCwsLCwsLCwsLCwsLCwsLCwsLCwsLCwsLCwsLCwsLP/AABEIAPsAyQMBIgACEQEDEQH/xAAbAAACAwEBAQAAAAAAAAAAAAAEBQIDBgEHAP/EAEYQAAEDAgMFBQYFAQQHCQAAAAECAxEAIQQSMQVBUWFxEyKBkaEGMrHB0fAUI0JS4fEVU5OiFjNUYnKS0gckJUNkgpTC0//EABoBAAMBAQEBAAAAAAAAAAAAAAECAwAEBQb/xAAjEQACAgICAgMBAQEAAAAAAAAAAQIRAyESMQRBEzJRImFx/9oADAMBAAIRAxEAPwDClEUThV19i0xVGGVepwZfIqHTZqSqpZNWmrElpnWTenWCVSVAvTbBGp+zse4jtqp1SwauqiOF9nxrhr6h3sUlNiaVyS7YFFvovr6KFGKSd9XMvDWZrKafQeNHzmlLMUyToKYsuZjfQE+lMktNkTYJHEi5+dTeUbgYXFbBeX7qPUClb3sw+DcJnhnTXrDGFSROckctPOoOMYf9RCv83rFKs8g/GjyJ72cfSJy+RCh6aUrcC0m4Ir23+zmTdBy+EClG1vZNDgJEBXEAT1I09K6IeUupCvH+HmOHc0p7glVXtPYjjJgzwmAPhavsISONZtPaKwGyTUlm1DB21RcepaNJkX3KBU/eu4hylyl3p1HQkHs0ODco6aT7PXTTNU2WaMzjF1XhRevsTXMKb1GDNkHeGTRXZVTgxajptV0yLBKPwiqoawylm2nGKbt4AIHeIHEm3lvqU5qJ0qS4ljeIA4nkL1chxRvGUc9fIVSgTZI8d3W1oqbz4QInQfcDhUnnZLgrLVqVwMb5B+WlRDDcStIjiYH9aWox2c2Kj97v4o/CEm5A8Y+MmKi5N9jJUXN4BuCUDjcD6AW1qZwAIJTqRBF4P0OlG4XMDdMcLW8fsaVx0QZT7w1Glj8RxOopo2KzPOy1KlWCrDw1qle0wFnfBsTceA30+24ylxonQgKJMaEJmSN94t1rL4NCcwMHugAC37RcmNab0Y0uG2jZMpVJuAd445dQOFMWcaP2j0MeFZ7DuJmZuTrEgk8OJpwwUnePGZ+JpGEPRi5/VHh/FcJB/V4kfzVWfh8VCfOxqK3xvQRzBpeVBolicMFpyqhQ5j4GsbtnYpZJKZy69JrYtOa5T4Gx8amopWMqhE+I9dPhVIZeLNxPM1K16UG7iK1e2NihKtIBIgDdPyrE4xhSVkeNejjlGZGdotU5Q6lXqsOVWVUz0Th9h5gFU0zUj2cum2aoM7KEWMoVtUGiMRehwmpQiyeSSRoNnPTT/D4dO833i1hzrN7DHe6XrSsqgWNybnpS5Z8NC4/62MWXYGVAjnqfEn4AVx18jSeEmTb/AIRYeNSwkJQVHcDHMxP30pX+LLioExwFgI9a5OV7LUFqfABkkkxxJ5AX38KVbSxQEzc8JECOW8+njV2KxYRb9RmI9T57+VZ1xorJzep4fHwEUVsz0dd2o6SQEKHUGmmytrlOrZHO/wB+dRweCJGURP7SbxymKteTEiJsJQqQYP7Sbg+JHSjV9C2a3BY4ASD3T4XjcNxvpvrm0XZhSTcbuM38d48K89OMW2cqVFTahI/ckzb6TzprgtpqKBe836QfnJ9KrFcQPY8d2hKFdI6RJI8DIpBniToLSf561apczzmOYsPvnQ79wAYEacJoMKRezieOYzwnThujnTPC4tsGNCf95U+MGs0+spHp5VVhhc3+QE8Sbn0pWgnoTLiSLKJ8beoojtSL69dI8KxzJUmIMcDGvlTbZ21QqxsoQCOs3HlSGHsBWlo+91dCp1vQaiYCkmNOh5K8d9Wh0EZhvkKG8KH13GgxkWYuFIyKNxoev36VjdsYEBDq4vZIHUVp8WJQY/TfqDU8IlDiVEgWhXpqarDJxaFlGzyItFJg6iuEU82ng1Z1Eoy3tzFLixrXfkneyMY0zuzl3pvnpNhxBpjnpLs6QNTdQDd6LKa52cmuzHh0fP8AkeVukF7OTAndv6Ci3sfGYDWD4WNhQSlwmNPlM0KvEQSPvx+leT5LvIz1/GTWKNmuYf7RgKSf2jzMAx/7vSgtmEALVEd4jn3dSaWbA2kEkjcRMdLkeXwFHNEd/KZ97/NlPjb4GuVpo6RFtHH5pKSq8AxcwRIjgPpUcIJMze1jIMxvn9XWJ9KGThzK+qdLkCFbtPH+KZqwKQgytSZTor3T0TPd6xu1rpUVRJtlgxKoJSc2UAwE3SdJKQbbrp00I0NCv7WLuX9yTvJvyn6jrSlLbiVZ0nTeFazI13+PGmuE2Wt4gqbTP7rg+Qt5CqJJdGSbK84cF5SdZA3/AH98GeDaVqkTxtv4xTvZvszGvwv51osJsNIj+tAooGYw2FPC3zqCsAYmdd3McPKtivZgGgn4UC/spRvp01oDcDHPMkATpz5UuXi1g7svQA+ela3aOyyBWZxOHIkK+4+/ShQrQVsvaomCkzvuB521pi82E99N06+Ej5/Gs020o6EZh7vBQ6fe7hTjYuMGUpUDBsRexNt/LzipuIEzUbNezJUniJHofOaEGIynkRf4T8xVWDVkIHAFPhaPS9CKVcp0uSD1sQfP1pYjMbJxQuCZ1BPI1LZyVDOAb6DmKz3bxcmN3Lofv4XdYV8e8CbxIEanfQZvRXjthFQCnVhN5sZ+NZraCALJEida0G1cWmYMneZmkGIwcAq0G6eJ/iuiEv5om1sVBN6KobfV+ajCeiyWixIk0QluqWxRaCa996R8TF8nsBxjkTypUtRnmdeX3PqaaYhJlXh8T8hS11OUE+HU/Z9a+dn92z66GoJf4TwbuVRHlzgX+lNtiP8AvA8D/l/is9h0X8/KPrNH4B/IvMOI9ZpJIpEvXh1uLUM2UzbmL67iSDY/ZOc2Yy2iVLUpRiJiZ4ARbqb8BQT72Vcjfqd44Rwm3lTPDnORIHHxOvrNPE3G2c2PssKVJTAnmfMkkzW0wWGSBYUBs9gAU0ZtRci8YUMcMgUxaTSxldHodA1oJhaCggVBbIrrLgNTApxWhTtHCSKxO3sJlkjdevS3G7Vmdr4MGQRr/NZoD2ebuN/qRFtU/Tzt86Jw7gUJiD+qZvzkb+cGg9opLbkA3E+INTYxAJsYOs6j6j78FaIs0+FczCCCCBab2HA7/vjUHWpgiCN4Oh6HcaqwatDZQ9eoPHypklKVCUb9RG/mNxqTQyYnXhe9pY6TYzwM01Y2eiISrKTrJ+E1NThFsvxihXMQozbvcAT6Tv5Vkr9BCsQwEXySdypsaze2sUqwKQBfd9aYYbaeYlBEHhOvhxqW0MKFNz+3juHWqxqybMlmq6apfseXp6V9npWqZaD0NmW5MCjoCRa9VghItqa+zivbm3P/AIfMYcfxVrbFjyrqncST4A/OlmMHdbB33PU6/GjcQrvK51XiWwptCuFj8R9K8Wf2PoI/VAREFW77A+M1IJmQPuAfrVrzfkQDPE7h6+lVYc96Dz8jQHQeRnyHlH9fCnmy2gCKQ4JUQOCiPK1aLB3IrFYoftKiiG3JoJq++KJZbA30CyD2FCmLdxwpQ2YotnFRbWigtDVCKtbXFLE4wD3javhtJq0K9bUxNoeAzS7aWGzC2tSw+0U/zV/bpVp9/wAUyEqjyb2wwBSuYiazJCkwQL+R869b9rNlhxsxqK8sxLZbVcWPdI4EfUfOiTkvYdsna8xoDvGnO40NanAbSSrWAeMx51hHtnGAtAnpAPQxoasw2PUNQTHmOh1+NK0IelJGbSy9+l+tJtqYT9YsdCNx++NBbK2yTEHvIiOJTvSR8P6U9xrgUhKxF7nwietqVINmYSQVpUfeSfhqPKneJcCW1QRESOc0vQw2XACqCDfdcGKIxSYUe0ugXGoJ8taFPlYb0YvFTm0jlVeY042iykrMac6F7EV6PwKWxIzobE1FSwK4/YQaX4pduNbJ5EoXGjnj40ewd52VzzqWFeAhG5SbdU/xQ3pQ+IcgII1SfnXnPZ1DRSgoEcBmHhrHOJoBsd7LxsTxJ/ipKeKVyNxt0P2PWq3lQUlOk+msHpp5VqMG4ZVxPj1EX+J8a0+ATasa25+YmNCB6D6Vs8HoKL2Wxsat/CrU4igUvQfCutpmYpaLIZl+l2P2oGgTvqLi1gaEnlekOOBJ74vwO7wp0gSk/Rxe23XFQmY8acYNS94PO3ypKzj0tzlyiNVkTHJI3mor9q25y/nqIGqSlMTpaPjwplvoi5V2zebOcSUkGJ0F+NNsGEpJAJO6SdTXlrXtEorTkCnAb3TlXpe/uk87Vu9j44qgfqgTpadw4VutDJ2tD9/vAjz4D+awHtXscJkgW316Cj7i/rS/bWDzIIjcaDYa1R5XsrEDQkWtJ0jgscOdNlYJtUhaSDxEGJ3zwrObVZUw7I0m/nrypvszHEgAwR96KHu9INZnO1RJzZTiDmQQuNCn/wCwP3zplsvFflrROWCVCf0zqL8701wRSoa/8QOvmLEHiQKU7X2bklSSQDoRy3HhWYAbaa1XUACQJgXkWBiKBGJXlBiUHXdl3XA61a3jQUlJFwD5b4jwNUbLeEqbMxO/nxPSst9megnEI8edU9lU3UlMA7gKrzV6+LcERfYXjEJy/CkeJVe3iRRu1HCNZjr8KUuKJ1EDh9a8/wAmVyZWPRW84N3ieNCYhYKo4m3gItVjpj5dfv4V81hoi2Y7jrr42rnQThcmqXF+8N/dI6mB8qtyBO/5/ZqtlEmecnpuHzrIxYw/lUmdwH0p8zt7kaUoaQkZnL8uJ4AbzVSscVRlSEBU5RcqIFyZiBTpB5V7NbgNo5zGlq0uzkTXljWIWFJIJnpPnevTNgO5gnpSS0Wxys06MEmJI0FeTbfxylYt4XCQoJHIAbvGa9mwae4elYf2h9nSpSiixJnxPPwpvQWZDCNC/aC0QkawOPXnRGD2chSsxBJsJIyjlbVRpij2dd1zDnM052VsnKZV3jGugHQUOQPit9B+yNhtFIzJSSNBmg8bx0Fq0+EaSiyQE8BpPjMGgsC2ABAEdKbtp/pQ2+yrikTIn7ih8Q3INXnhVT2lEU8y9tdm3kCs/sVWWUm43dN4HMaj+a9A9qcPmSeNYFTWVU6UEJNGmwgECFQdx3EaER8RV6jl7iroUNLmCeBO7dfTnSDZmN7xSrQ+itLdR8achUtqB/Tes1ol0IcWzlcIGmusH+utANJh9ZEQMvDmfnR+0nlBUGCBBnfGvnY0nwmIBUeZk8pNNBNoWTH+JeCwI3ADjpQmaurVVM16uBNQVkmGYnDpWZNLsWwE9PvdT8oFBY9mRSeRgTVpBjIyzywTp6mr0vAiAB8vWg8Qyc2XzqLSNZ0ry5JFC55YAix+A+tFbPbBTm1m9JMY9KTG8x5VovZjB9oyJJsSPWm40rCtuhcyhanioiQk5QDwpmMFNymw0GgHzp9htkpR7o1439KtXgybTA5AD11rOY6xfomw+DKiAnUcoitLshBQoCTaq2mUoECicN7wpG7HUaN7ghKfAVF7DA/H5V9stYygVZjicpixqi6D7MljV5FEch9+fxq3CYoeNJfaV5bSgpwSk2zDceYoTB7RSq4PiKm0XRvMNiRypmw+CKxWExulOcNjaaJnGx8pVcUZoJGIqaHrxRZOhftViQawe1sJBr0zEtyKye3sAY0oCsxJt6x6RTtjE/lniRHp/FL8Nh5UUqF5+dV7VfDSy2TcXtxtAoU30TkqQDtZ9SlkZtEA8wdJ+FLNkOAKk3EnNbz+tXgkrUpW+xnncDyFW7AYHbab66KpHM9sdpw2bTSpfgKft4SNBU/wlWWelQBOEGvlYexotIqUV6L2LZmdrYDIJ3maQvtwI3763OPwxUKxe1GyFRzvXkeTjanforF6FDgnTQWFbD2IWOwI4KPrWbfZijPY/HZHezJ94W6ipNXEaDqRv0qrjrkCqwuqsQ5U0jtRW45vNWbOxOZU7halO0MVAqnZbykoPEnNRoWTPTdl44AQTTJ/arY1OgvXmTe01ggkGmT20G3UpBk3ujceGblVIg0H+0u3cO8ytCPzDFoEid19KxLbBRBTY7+fWtuxggpOgA4Cg8f7Pq1R5UASbEmE2hFjY/elO8FtMUjxeylp1SaWkrQbE9DS8QrL+npeFxoVTPDOXisLspxQAVu1rZYVfuniK1jPY0TpQ77IUINEo0qqiibMy9shsOKkGcuYGYA4yN9Zz+ym8SH8UVFRYTkUmJzNIEZkZYOYEp/zcK1ftXiyhshKU5lpgKJjLE/H5Vm9l4RxpmGspcUhIVqlJ1sTu1N+dFOpL9slNNxLmtloWkJDSQmGgFrJOZGUzc3CxrceNS2NsFlOVSFByQSCJjunKZOkgxbnUsSR2neUXVZlvsoByqBbRkUkKFlCZgW0POufiyhOdRDDS0JSUgFDofcVckgWvBmOtdclZwptDwNiu5a644QFKKVQFRmMHtJAOYZdBe/SqPxzf7xXM4NFFIWoYq1LQrnaVErr1xT55Iis9tvZYWJTYjyNPHHRQTzwoSxqaphjoyONwqrSIP0pO63BC0mFJM+Nbt5KVUoxeyxM7uVefkxPG/8ACqdjbAY4ONpVx1HA7xX2IdoHZjOU5QSZ3Rpzq3Eg6VzyjTOrHO0LMeZNNNnpsKUYicyetT2ltBTTfdBJ48KBpPY/dLaR3iBQ39psoMpEnypH7NTiivMqFJgkcQd/HjWuwvsughWfUGx1BEAg1mq0CM49gY9oHVQETfcBp4mm2ztn4x1YSv8ALBBUFLJNug4072PhmgyG1JTpB6jePGjNoe0DScoR3lCQRcARNpjWa0R/lb1FHnntRgcQ00VqcIIUQQNORk9KXbB2e8prtXCTJsDrl4mtxi8D+KXmWkhMhRQSSkkaKjcBbxpm7s4BuI1ppdA4vuXYi2I3mbI3RPiK0WBV3UdflSfYmHLaik86aMDLlHAn0t86iii6HbKrVxGtUYddqubNzVEJIy3/AGjMpLaCqcozTlzTJgCMulzQaUqSFA9xtKm1tlElaktpzqSttXekjXfyor2jxxceys5VraU2hSSsoACilZPMwBz5HQgg5Scs4hwZ3mgYCglxQaUEqFl6Gx5aV1QVI8/LK3RJDRLZGHCUJPZqbcUAtCg8oLWlJ1SL6C1q7gcQC5mQezWtxa1pXMudkMv5aVrGUSBEih9qBGZKXZWFPLW2EtqhpKUkQsoIFiL9KrwAUrKhae1CwhvtW4CzPfXdNkoy8VT1rSYiQ4xLoRhypSCIbdcUFOZnG1OzAJzHumViOQtww3+kqv2p/wCWm/tNji6r8OlKJdKSXGyVk4ZCoFzJKswURrr1pp/ou1+1v/nV9aVsKQOvGiqF407q+a2eTRrOy69N5IIekLS4o11OFUaftbOHCi28DyqMvJXoIgZ2eaOb2aN4p23hKvSxXNPO2CxOxsxI0SB4Uu25s2IUBY61rQgVDEshSSk6GueUrVDRlTPO0YQHWiF4MEFKqOxGGKFEGoHjw+FQZ1rZmRsXsXA42ShQ4aHkRwpthNsvpBClJI3W08jupg4iaBewM6JFHk37ClH2iP49RN1qM7hp6Uy2cySQYiN5oLD4MjfFOtn4c7yT4VtItGVLSHuBgaC9FqM1Rh0EDf5UU1zo3Yj7sXPMgLnoKipXf6CfM/xRGOWAPv70pOcTdR4n0AiloyY5bdqWMxYbQVEgdTEk6C/E0uw7s0o2xtHO+20EqIhagrKVJCgIBItMTuM3q0I2yOWdKwZDrh/McC2cjrzikwlfbIAKdBcjTlfoRZgm1ZQlghtGZlbavfS4FAuKRl94QSbDgLxagWVFIGYB7FttTCCUEoeM+6QM5EkwY97QTV+J7PtEBxYJU6pxgQW+zhMdmpYEQTAgDdvrpekef2CPuDJLKB2MYhTiVIcKlEqiEg6C9vHhapjFIbQ68hRISglTRKRMnsxBIIKRlgQNSbmqsY7nUjOsIxCWxIC1LQkLUm3AKIG+fGg/aJ5SkJw5ypW66kd1Se+hAyZlgf7wtc6HpUn2ME+zGFUhtT+WVqVkUiJCWVAEJAVa87zAAkzEHS/+Gfva/wCVr6UqwZBKAoDs8QhLS82WEqbIQMxVqCsJASBfO4bgVR+He/vX/wDCY/6KATbN4OiUYYUQa5NK5thsiGhUoFcqWWlMcmvqllri1gamKxjkV3LQeJ2q2jfPSk+N9qBHcF+dajBe2GkkXIBGhrOpdvSrae1Vue8fKloxykGQd41rPHZWOWjXoVNfKtSLA7ZSdbbr/Km6ngYNScWjphJMOwqgIsPjTZp62tIE4gUQzihxpaOhNGjS/AroxQiKQO7TSRANCubWCBcyTVKEk0OdrYoaUm7S8UEvaM3JuaoxG1EoTmJHnEmmog5Bu1dshlMSAYJN9ANT14DfS3DNDIpJUAwpofmB8lZW6Y0A/cIjQjjJSFTb8hT6pcQ4lCcoQScyzlvIIAFgONhvEucSptJPbKzMuuNpS2WlQgJCVGSIykXFje9jeuiKpHJknyYU2HO8huQWltozuoCg6hsZ/eToBJIkxzEkChvEJCE9iCWVB9ZcC0rLaioE2WLCDwn1Jm2CVIzryuNrdcaS04DmQiUgFJ7txlFzPqKHf7QtheU5ewAVhihE9/j+24mcu7TUVmyaKFmShKk9s0A2AvMSSEg5lKV7oTlUdToDrpSdtwLxKC2tTgZa7VJ1lc9oRBgDUjLA00pw2brW2vvQtXZrhObKMgCSYGTKoXAFhre6r2cXmcdeKY/MRIn9HeSobu7cD7ilGHjTM50IkhWV1lQgE905glatFlOdAKR3UgG01Z/pO9/tGC/xV1FBKEpWLqaWtlWgzJVnKitR91NlTA1RAFqO/tTZ/wDeseY+lAxtq+ArmeoFyloJcK7mobtKiXKPEFhKnKzPtLtUAFI86L2xj+zQbwTpWEcezrVO7U7ia1GCziTHUCgnnKk4v5UI6o/HnRMVOq+E30oR1ZvG8a6pq1RmN+oMaDrQi1XB1ItCefEUTESoEiLyLkaeVNNn41bYgnMPKJ4UHhmyJnfpXz6RlIgqIgxodbXrNWFNrob/ANtNXBVB57qmnHTcEkcqyOPso2FxfjPCrdh7QyLyK91XoaRw9ovHM+maV7HftEeNB9uSbmr32o0oXLS2F2XqcMUOkrMrIUrKFQgCSZAA1m1zum1fFel4khPiowKtYZU3mWhBC88KLi4SpIUCVm8RNuUjW9PD9JZH6G+ES4lWdlBUVOIzpU7l7MITmy5U2EQb38aKwjgQU9mlx1txx1S3FK7XJ7yQSF6ESDJF+KqCwigkJebUhDI7ZxxJbcVmBIB4hVlRuGpuPd+kJQCA2jDFgggy04lTu/vFSioqTukQN8A1UkEHLCWye0fSytxt1aDErg2KbEWOuYSYvcVFbSC4YIS8ns0KXlUlKiJWUpJJAPuzY23cJOKTlWye4yexbbWl4rUuTmtrIIXNgI4xpx6dHW8wMhJSoqICoSBmWe8ZSg3iSZju5qVmBNtPZGHO0SG1nKgLSUha1pGeCBJy3Eyq/Kao2AzGHAIklDioFjYtOpynSb686o9psRGHyIcC0LdVbMPyy2SAkIGlo42I5GmLB7JDYOrRQVDLnVlU2hPdA/UVDKCdBm03gKDEOpK0qVkUjEIyqyoU5mcA73eUIDaQknS+dRjfXfwe0P8AaD/gsfSqiwo9oz+ZlWQoLBDaAlaghKEAG/cRGnh3qqzL/wBlf/8AlH/9axj0MuVzPUEpNTS3TqKFs5mr6rkt0Bt3FBponebCm0gGT9ocaVrIBIjTeKUoAAjlPCviZVGkgk9etfZjA6HmKi9jkXVb77udCua9D+nW/GrXFa9Bca+Aqly8jTMJ4KomB8QbGdxkBOsc6+wzEmdBE8551JZ0NgIg5rKopgd0ESaxiJTad/xIoZ9RKZIUQQBlEW5zRbhkxJSZHIKHMnQmgcSsSqAgOQmQSSAJ0BrGE+JTlETNzE/WgjRmIAvGkkzqOYoM0yCzX7BxfaNQfeTY9N1XKRekPs+7kXO4wD41pn2zIiASQBOlzHzqD+1F4v8AnYMxh1SFAAQtIlYsoRcInVRnL57r1alxCUOZlOPEOJlAT3kKk5UoB1RuseliRUEhCgopSp/I9dJJGVRtKOKQIABsTvFhRLq3IdJUhlMpyOApzAFUlSx+oqmJsCdYkmrJUc7dsuwrcEqaUFOBKGchcS2hIV7xypAO+Y18e7RxUhSluIX26HHEIWjM0W20tgLKsygJT3VwYgib76VvvS6hQcUlZSha7HvNpSsykqBkm5KIOm8gmoObcQEdqmW1ntpQShAU4pXvHIApUSbH9p0NyQDTvkKWlztkqJcgkJUnPLaMkZciSO9nmLWGppe5iUtglkjsyUylWUJShUgmMwzCECNAbklUmkmN9pye+0Ah1RSVGCo90e7Kjpyg0tVh3HlZ3CAkWJJAyJAmACba2HPrQowcH04l9plIyNIKrCACRmVNuIEDXUxrWiS8RlWCvKttTaimEJSpKTmdUokExkbIM6A9KV7Lw4bSsoUkjuOIISokpRdShrcgxF4tRr7ObOlQV2bwKlLKv9UApISgQSkG0Exv3wRWCSGHgJQpABZUos5nCS7CQcyiQQYMqAERJsMt5Z8T/c4b1/6aqczGCEMpebS4lpJIPcSoDeIkAkCd0aXph+OX/e4f/FP1rGPQQKmKiK7VBCVYr2zxsrCLEDUE69K2ZrzTbYl4k3IVall0ZFKTOUwd4tw51WN0RvFrem+rMojx6VTh+9reCY5Ug5Xmkp6EEmx8KrmAknjllevhXcKcwOa8LMTX0XVvg2m8edYxQ6IBGkGZVceFXYPupn3kkwYOgO+qo758OnlRZEOJAsOG65G6sYisDuhVwTKDE3vu4AcaBxWaSnv5gEyuBfypg2O8tP6QCQOZmb60uxrYDVpsE7zx61jCbEqF4Fp6GZoWL0biNSKEZ1FFBGeDatWiD2ZCQEF1Uo7oGkz3p5ZdN8i4pPhxR+PcIYdgxlS1lixGac1xrNpnhUo7ZSbpB2MQrKsLc7NsQUrQPzENEmQoDvd7xmJMb63y2XFgJLi1ICj/AHblh2aYA943sRqCASDYjBspLiVESXnQhzgpOVJgjQX3i9C7RxS0uFtKiEHDqXlFhmlSfAQAI0EVYiG4bEZT+YptLaWsy2YzXFiqLktgkQJKTu41ldqbHKFIPaZ2VgKQ4ZskmO+L5DPH4yBoMAykstuEAqyBMnvWAzRBtrVjuMWp/DIJ7joX2iQAErsR3kgQbWoGEOEwiUtykN9rBKUqVMpNsxnuiwPnuvRjjoCiUlvKCovZRmvG4FQmSPPjegMOgA4mP/LCgjikSrfv90a01wn+tbTuWV5hxhs6+Q8qLMFpcUmCAtfZuKBSkAZkrypQCq0AIUZ5xPGqXMMkJLawktlSV9opRUVLUuIsCAItBj3bnfROyu+vvX/7ohcaDMdTAt+lPlUdmYVCmWkqSCBkWLfq7xknfebHieNKEqLjhII7AYhMDcYbz2AAIAOmsHvbianGH/8ATf4rf1rryoQHhZw9gMwAFs6REaaVD8Kj9qfIUQH/2Q=="/>
          <p:cNvSpPr>
            <a:spLocks noChangeAspect="1" noChangeArrowheads="1"/>
          </p:cNvSpPr>
          <p:nvPr/>
        </p:nvSpPr>
        <p:spPr bwMode="auto">
          <a:xfrm>
            <a:off x="207379" y="-144463"/>
            <a:ext cx="40629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data:image/jpeg;base64,/9j/4AAQSkZJRgABAQAAAQABAAD/2wCEAAkGBxMTEhUUExQVFBUXGBUVFxgYFxcWGBcXFRgYFx0aFxgYHCggGBolHBcXITEhJSkrLi4uFx8zODMsNygtLisBCgoKDg0OGhAQFywkHyQsLCwsLCwsLCwsLCwsLCwsLCwsLCwsLCwsLCwsLCwsLCwsLCwsLCwsLCwsLCwsLCwsLP/AABEIAPsAyQMBIgACEQEDEQH/xAAbAAACAwEBAQAAAAAAAAAAAAAEBQIDBgEHAP/EAEYQAAEDAgMFBQYFAQQHCQAAAAECAxEAIQQSMQVBUWFxEyKBkaEGMrHB0fAUI0JS4fEVU5OiFjNUYnKS0gckJUNkgpTC0//EABoBAAMBAQEBAAAAAAAAAAAAAAECAwAEBQb/xAAjEQACAgICAgMBAQEAAAAAAAAAAQIRAyESMQRBEzJRImFx/9oADAMBAAIRAxEAPwDClEUThV19i0xVGGVepwZfIqHTZqSqpZNWmrElpnWTenWCVSVAvTbBGp+zse4jtqp1SwauqiOF9nxrhr6h3sUlNiaVyS7YFFvovr6KFGKSd9XMvDWZrKafQeNHzmlLMUyToKYsuZjfQE+lMktNkTYJHEi5+dTeUbgYXFbBeX7qPUClb3sw+DcJnhnTXrDGFSROckctPOoOMYf9RCv83rFKs8g/GjyJ72cfSJy+RCh6aUrcC0m4Ir23+zmTdBy+EClG1vZNDgJEBXEAT1I09K6IeUupCvH+HmOHc0p7glVXtPYjjJgzwmAPhavsISONZtPaKwGyTUlm1DB21RcepaNJkX3KBU/eu4hylyl3p1HQkHs0ODco6aT7PXTTNU2WaMzjF1XhRevsTXMKb1GDNkHeGTRXZVTgxajptV0yLBKPwiqoawylm2nGKbt4AIHeIHEm3lvqU5qJ0qS4ljeIA4nkL1chxRvGUc9fIVSgTZI8d3W1oqbz4QInQfcDhUnnZLgrLVqVwMb5B+WlRDDcStIjiYH9aWox2c2Kj97v4o/CEm5A8Y+MmKi5N9jJUXN4BuCUDjcD6AW1qZwAIJTqRBF4P0OlG4XMDdMcLW8fsaVx0QZT7w1Glj8RxOopo2KzPOy1KlWCrDw1qle0wFnfBsTceA30+24ylxonQgKJMaEJmSN94t1rL4NCcwMHugAC37RcmNab0Y0uG2jZMpVJuAd445dQOFMWcaP2j0MeFZ7DuJmZuTrEgk8OJpwwUnePGZ+JpGEPRi5/VHh/FcJB/V4kfzVWfh8VCfOxqK3xvQRzBpeVBolicMFpyqhQ5j4GsbtnYpZJKZy69JrYtOa5T4Gx8amopWMqhE+I9dPhVIZeLNxPM1K16UG7iK1e2NihKtIBIgDdPyrE4xhSVkeNejjlGZGdotU5Q6lXqsOVWVUz0Th9h5gFU0zUj2cum2aoM7KEWMoVtUGiMRehwmpQiyeSSRoNnPTT/D4dO833i1hzrN7DHe6XrSsqgWNybnpS5Z8NC4/62MWXYGVAjnqfEn4AVx18jSeEmTb/AIRYeNSwkJQVHcDHMxP30pX+LLioExwFgI9a5OV7LUFqfABkkkxxJ5AX38KVbSxQEzc8JECOW8+njV2KxYRb9RmI9T57+VZ1xorJzep4fHwEUVsz0dd2o6SQEKHUGmmytrlOrZHO/wB+dRweCJGURP7SbxymKteTEiJsJQqQYP7Sbg+JHSjV9C2a3BY4ASD3T4XjcNxvpvrm0XZhSTcbuM38d48K89OMW2cqVFTahI/ckzb6TzprgtpqKBe836QfnJ9KrFcQPY8d2hKFdI6RJI8DIpBniToLSf561apczzmOYsPvnQ79wAYEacJoMKRezieOYzwnThujnTPC4tsGNCf95U+MGs0+spHp5VVhhc3+QE8Sbn0pWgnoTLiSLKJ8beoojtSL69dI8KxzJUmIMcDGvlTbZ21QqxsoQCOs3HlSGHsBWlo+91dCp1vQaiYCkmNOh5K8d9Wh0EZhvkKG8KH13GgxkWYuFIyKNxoev36VjdsYEBDq4vZIHUVp8WJQY/TfqDU8IlDiVEgWhXpqarDJxaFlGzyItFJg6iuEU82ng1Z1Eoy3tzFLixrXfkneyMY0zuzl3pvnpNhxBpjnpLs6QNTdQDd6LKa52cmuzHh0fP8AkeVukF7OTAndv6Ci3sfGYDWD4WNhQSlwmNPlM0KvEQSPvx+leT5LvIz1/GTWKNmuYf7RgKSf2jzMAx/7vSgtmEALVEd4jn3dSaWbA2kEkjcRMdLkeXwFHNEd/KZ97/NlPjb4GuVpo6RFtHH5pKSq8AxcwRIjgPpUcIJMze1jIMxvn9XWJ9KGThzK+qdLkCFbtPH+KZqwKQgytSZTor3T0TPd6xu1rpUVRJtlgxKoJSc2UAwE3SdJKQbbrp00I0NCv7WLuX9yTvJvyn6jrSlLbiVZ0nTeFazI13+PGmuE2Wt4gqbTP7rg+Qt5CqJJdGSbK84cF5SdZA3/AH98GeDaVqkTxtv4xTvZvszGvwv51osJsNIj+tAooGYw2FPC3zqCsAYmdd3McPKtivZgGgn4UC/spRvp01oDcDHPMkATpz5UuXi1g7svQA+ela3aOyyBWZxOHIkK+4+/ShQrQVsvaomCkzvuB521pi82E99N06+Ej5/Gs020o6EZh7vBQ6fe7hTjYuMGUpUDBsRexNt/LzipuIEzUbNezJUniJHofOaEGIynkRf4T8xVWDVkIHAFPhaPS9CKVcp0uSD1sQfP1pYjMbJxQuCZ1BPI1LZyVDOAb6DmKz3bxcmN3Lofv4XdYV8e8CbxIEanfQZvRXjthFQCnVhN5sZ+NZraCALJEida0G1cWmYMneZmkGIwcAq0G6eJ/iuiEv5om1sVBN6KobfV+ajCeiyWixIk0QluqWxRaCa996R8TF8nsBxjkTypUtRnmdeX3PqaaYhJlXh8T8hS11OUE+HU/Z9a+dn92z66GoJf4TwbuVRHlzgX+lNtiP8AvA8D/l/is9h0X8/KPrNH4B/IvMOI9ZpJIpEvXh1uLUM2UzbmL67iSDY/ZOc2Yy2iVLUpRiJiZ4ARbqb8BQT72Vcjfqd44Rwm3lTPDnORIHHxOvrNPE3G2c2PssKVJTAnmfMkkzW0wWGSBYUBs9gAU0ZtRci8YUMcMgUxaTSxldHodA1oJhaCggVBbIrrLgNTApxWhTtHCSKxO3sJlkjdevS3G7Vmdr4MGQRr/NZoD2ebuN/qRFtU/Tzt86Jw7gUJiD+qZvzkb+cGg9opLbkA3E+INTYxAJsYOs6j6j78FaIs0+FczCCCCBab2HA7/vjUHWpgiCN4Oh6HcaqwatDZQ9eoPHypklKVCUb9RG/mNxqTQyYnXhe9pY6TYzwM01Y2eiISrKTrJ+E1NThFsvxihXMQozbvcAT6Tv5Vkr9BCsQwEXySdypsaze2sUqwKQBfd9aYYbaeYlBEHhOvhxqW0MKFNz+3juHWqxqybMlmq6apfseXp6V9npWqZaD0NmW5MCjoCRa9VghItqa+zivbm3P/AIfMYcfxVrbFjyrqncST4A/OlmMHdbB33PU6/GjcQrvK51XiWwptCuFj8R9K8Wf2PoI/VAREFW77A+M1IJmQPuAfrVrzfkQDPE7h6+lVYc96Dz8jQHQeRnyHlH9fCnmy2gCKQ4JUQOCiPK1aLB3IrFYoftKiiG3JoJq++KJZbA30CyD2FCmLdxwpQ2YotnFRbWigtDVCKtbXFLE4wD3javhtJq0K9bUxNoeAzS7aWGzC2tSw+0U/zV/bpVp9/wAUyEqjyb2wwBSuYiazJCkwQL+R869b9rNlhxsxqK8sxLZbVcWPdI4EfUfOiTkvYdsna8xoDvGnO40NanAbSSrWAeMx51hHtnGAtAnpAPQxoasw2PUNQTHmOh1+NK0IelJGbSy9+l+tJtqYT9YsdCNx++NBbK2yTEHvIiOJTvSR8P6U9xrgUhKxF7nwietqVINmYSQVpUfeSfhqPKneJcCW1QRESOc0vQw2XACqCDfdcGKIxSYUe0ugXGoJ8taFPlYb0YvFTm0jlVeY042iykrMac6F7EV6PwKWxIzobE1FSwK4/YQaX4pduNbJ5EoXGjnj40ewd52VzzqWFeAhG5SbdU/xQ3pQ+IcgII1SfnXnPZ1DRSgoEcBmHhrHOJoBsd7LxsTxJ/ipKeKVyNxt0P2PWq3lQUlOk+msHpp5VqMG4ZVxPj1EX+J8a0+ATasa25+YmNCB6D6Vs8HoKL2Wxsat/CrU4igUvQfCutpmYpaLIZl+l2P2oGgTvqLi1gaEnlekOOBJ74vwO7wp0gSk/Rxe23XFQmY8acYNS94PO3ypKzj0tzlyiNVkTHJI3mor9q25y/nqIGqSlMTpaPjwplvoi5V2zebOcSUkGJ0F+NNsGEpJAJO6SdTXlrXtEorTkCnAb3TlXpe/uk87Vu9j44qgfqgTpadw4VutDJ2tD9/vAjz4D+awHtXscJkgW316Cj7i/rS/bWDzIIjcaDYa1R5XsrEDQkWtJ0jgscOdNlYJtUhaSDxEGJ3zwrObVZUw7I0m/nrypvszHEgAwR96KHu9INZnO1RJzZTiDmQQuNCn/wCwP3zplsvFflrROWCVCf0zqL8701wRSoa/8QOvmLEHiQKU7X2bklSSQDoRy3HhWYAbaa1XUACQJgXkWBiKBGJXlBiUHXdl3XA61a3jQUlJFwD5b4jwNUbLeEqbMxO/nxPSst9megnEI8edU9lU3UlMA7gKrzV6+LcERfYXjEJy/CkeJVe3iRRu1HCNZjr8KUuKJ1EDh9a8/wAmVyZWPRW84N3ieNCYhYKo4m3gItVjpj5dfv4V81hoi2Y7jrr42rnQThcmqXF+8N/dI6mB8qtyBO/5/ZqtlEmecnpuHzrIxYw/lUmdwH0p8zt7kaUoaQkZnL8uJ4AbzVSscVRlSEBU5RcqIFyZiBTpB5V7NbgNo5zGlq0uzkTXljWIWFJIJnpPnevTNgO5gnpSS0Wxys06MEmJI0FeTbfxylYt4XCQoJHIAbvGa9mwae4elYf2h9nSpSiixJnxPPwpvQWZDCNC/aC0QkawOPXnRGD2chSsxBJsJIyjlbVRpij2dd1zDnM052VsnKZV3jGugHQUOQPit9B+yNhtFIzJSSNBmg8bx0Fq0+EaSiyQE8BpPjMGgsC2ABAEdKbtp/pQ2+yrikTIn7ih8Q3INXnhVT2lEU8y9tdm3kCs/sVWWUm43dN4HMaj+a9A9qcPmSeNYFTWVU6UEJNGmwgECFQdx3EaER8RV6jl7iroUNLmCeBO7dfTnSDZmN7xSrQ+itLdR8achUtqB/Tes1ol0IcWzlcIGmusH+utANJh9ZEQMvDmfnR+0nlBUGCBBnfGvnY0nwmIBUeZk8pNNBNoWTH+JeCwI3ADjpQmaurVVM16uBNQVkmGYnDpWZNLsWwE9PvdT8oFBY9mRSeRgTVpBjIyzywTp6mr0vAiAB8vWg8Qyc2XzqLSNZ0ry5JFC55YAix+A+tFbPbBTm1m9JMY9KTG8x5VovZjB9oyJJsSPWm40rCtuhcyhanioiQk5QDwpmMFNymw0GgHzp9htkpR7o1439KtXgybTA5AD11rOY6xfomw+DKiAnUcoitLshBQoCTaq2mUoECicN7wpG7HUaN7ghKfAVF7DA/H5V9stYygVZjicpixqi6D7MljV5FEch9+fxq3CYoeNJfaV5bSgpwSk2zDceYoTB7RSq4PiKm0XRvMNiRypmw+CKxWExulOcNjaaJnGx8pVcUZoJGIqaHrxRZOhftViQawe1sJBr0zEtyKye3sAY0oCsxJt6x6RTtjE/lniRHp/FL8Nh5UUqF5+dV7VfDSy2TcXtxtAoU30TkqQDtZ9SlkZtEA8wdJ+FLNkOAKk3EnNbz+tXgkrUpW+xnncDyFW7AYHbab66KpHM9sdpw2bTSpfgKft4SNBU/wlWWelQBOEGvlYexotIqUV6L2LZmdrYDIJ3maQvtwI3763OPwxUKxe1GyFRzvXkeTjanforF6FDgnTQWFbD2IWOwI4KPrWbfZijPY/HZHezJ94W6ipNXEaDqRv0qrjrkCqwuqsQ5U0jtRW45vNWbOxOZU7halO0MVAqnZbykoPEnNRoWTPTdl44AQTTJ/arY1OgvXmTe01ggkGmT20G3UpBk3ujceGblVIg0H+0u3cO8ytCPzDFoEid19KxLbBRBTY7+fWtuxggpOgA4Cg8f7Pq1R5UASbEmE2hFjY/elO8FtMUjxeylp1SaWkrQbE9DS8QrL+npeFxoVTPDOXisLspxQAVu1rZYVfuniK1jPY0TpQ77IUINEo0qqiibMy9shsOKkGcuYGYA4yN9Zz+ym8SH8UVFRYTkUmJzNIEZkZYOYEp/zcK1ftXiyhshKU5lpgKJjLE/H5Vm9l4RxpmGspcUhIVqlJ1sTu1N+dFOpL9slNNxLmtloWkJDSQmGgFrJOZGUzc3CxrceNS2NsFlOVSFByQSCJjunKZOkgxbnUsSR2neUXVZlvsoByqBbRkUkKFlCZgW0POufiyhOdRDDS0JSUgFDofcVckgWvBmOtdclZwptDwNiu5a644QFKKVQFRmMHtJAOYZdBe/SqPxzf7xXM4NFFIWoYq1LQrnaVErr1xT55Iis9tvZYWJTYjyNPHHRQTzwoSxqaphjoyONwqrSIP0pO63BC0mFJM+Nbt5KVUoxeyxM7uVefkxPG/8ACqdjbAY4ONpVx1HA7xX2IdoHZjOU5QSZ3Rpzq3Eg6VzyjTOrHO0LMeZNNNnpsKUYicyetT2ltBTTfdBJ48KBpPY/dLaR3iBQ39psoMpEnypH7NTiivMqFJgkcQd/HjWuwvsughWfUGx1BEAg1mq0CM49gY9oHVQETfcBp4mm2ztn4x1YSv8ALBBUFLJNug4072PhmgyG1JTpB6jePGjNoe0DScoR3lCQRcARNpjWa0R/lb1FHnntRgcQ00VqcIIUQQNORk9KXbB2e8prtXCTJsDrl4mtxi8D+KXmWkhMhRQSSkkaKjcBbxpm7s4BuI1ppdA4vuXYi2I3mbI3RPiK0WBV3UdflSfYmHLaik86aMDLlHAn0t86iii6HbKrVxGtUYddqubNzVEJIy3/AGjMpLaCqcozTlzTJgCMulzQaUqSFA9xtKm1tlElaktpzqSttXekjXfyor2jxxceys5VraU2hSSsoACilZPMwBz5HQgg5Scs4hwZ3mgYCglxQaUEqFl6Gx5aV1QVI8/LK3RJDRLZGHCUJPZqbcUAtCg8oLWlJ1SL6C1q7gcQC5mQezWtxa1pXMudkMv5aVrGUSBEih9qBGZKXZWFPLW2EtqhpKUkQsoIFiL9KrwAUrKhae1CwhvtW4CzPfXdNkoy8VT1rSYiQ4xLoRhypSCIbdcUFOZnG1OzAJzHumViOQtww3+kqv2p/wCWm/tNji6r8OlKJdKSXGyVk4ZCoFzJKswURrr1pp/ou1+1v/nV9aVsKQOvGiqF407q+a2eTRrOy69N5IIekLS4o11OFUaftbOHCi28DyqMvJXoIgZ2eaOb2aN4p23hKvSxXNPO2CxOxsxI0SB4Uu25s2IUBY61rQgVDEshSSk6GueUrVDRlTPO0YQHWiF4MEFKqOxGGKFEGoHjw+FQZ1rZmRsXsXA42ShQ4aHkRwpthNsvpBClJI3W08jupg4iaBewM6JFHk37ClH2iP49RN1qM7hp6Uy2cySQYiN5oLD4MjfFOtn4c7yT4VtItGVLSHuBgaC9FqM1Rh0EDf5UU1zo3Yj7sXPMgLnoKipXf6CfM/xRGOWAPv70pOcTdR4n0AiloyY5bdqWMxYbQVEgdTEk6C/E0uw7s0o2xtHO+20EqIhagrKVJCgIBItMTuM3q0I2yOWdKwZDrh/McC2cjrzikwlfbIAKdBcjTlfoRZgm1ZQlghtGZlbavfS4FAuKRl94QSbDgLxagWVFIGYB7FttTCCUEoeM+6QM5EkwY97QTV+J7PtEBxYJU6pxgQW+zhMdmpYEQTAgDdvrpekef2CPuDJLKB2MYhTiVIcKlEqiEg6C9vHhapjFIbQ68hRISglTRKRMnsxBIIKRlgQNSbmqsY7nUjOsIxCWxIC1LQkLUm3AKIG+fGg/aJ5SkJw5ypW66kd1Se+hAyZlgf7wtc6HpUn2ME+zGFUhtT+WVqVkUiJCWVAEJAVa87zAAkzEHS/+Gfva/wCVr6UqwZBKAoDs8QhLS82WEqbIQMxVqCsJASBfO4bgVR+He/vX/wDCY/6KATbN4OiUYYUQa5NK5thsiGhUoFcqWWlMcmvqllri1gamKxjkV3LQeJ2q2jfPSk+N9qBHcF+dajBe2GkkXIBGhrOpdvSrae1Vue8fKloxykGQd41rPHZWOWjXoVNfKtSLA7ZSdbbr/Km6ngYNScWjphJMOwqgIsPjTZp62tIE4gUQzihxpaOhNGjS/AroxQiKQO7TSRANCubWCBcyTVKEk0OdrYoaUm7S8UEvaM3JuaoxG1EoTmJHnEmmog5Bu1dshlMSAYJN9ANT14DfS3DNDIpJUAwpofmB8lZW6Y0A/cIjQjjJSFTb8hT6pcQ4lCcoQScyzlvIIAFgONhvEucSptJPbKzMuuNpS2WlQgJCVGSIykXFje9jeuiKpHJknyYU2HO8huQWltozuoCg6hsZ/eToBJIkxzEkChvEJCE9iCWVB9ZcC0rLaioE2WLCDwn1Jm2CVIzryuNrdcaS04DmQiUgFJ7txlFzPqKHf7QtheU5ewAVhihE9/j+24mcu7TUVmyaKFmShKk9s0A2AvMSSEg5lKV7oTlUdToDrpSdtwLxKC2tTgZa7VJ1lc9oRBgDUjLA00pw2brW2vvQtXZrhObKMgCSYGTKoXAFhre6r2cXmcdeKY/MRIn9HeSobu7cD7ilGHjTM50IkhWV1lQgE905glatFlOdAKR3UgG01Z/pO9/tGC/xV1FBKEpWLqaWtlWgzJVnKitR91NlTA1RAFqO/tTZ/wDeseY+lAxtq+ArmeoFyloJcK7mobtKiXKPEFhKnKzPtLtUAFI86L2xj+zQbwTpWEcezrVO7U7ia1GCziTHUCgnnKk4v5UI6o/HnRMVOq+E30oR1ZvG8a6pq1RmN+oMaDrQi1XB1ItCefEUTESoEiLyLkaeVNNn41bYgnMPKJ4UHhmyJnfpXz6RlIgqIgxodbXrNWFNrob/ANtNXBVB57qmnHTcEkcqyOPso2FxfjPCrdh7QyLyK91XoaRw9ovHM+maV7HftEeNB9uSbmr32o0oXLS2F2XqcMUOkrMrIUrKFQgCSZAA1m1zum1fFel4khPiowKtYZU3mWhBC88KLi4SpIUCVm8RNuUjW9PD9JZH6G+ES4lWdlBUVOIzpU7l7MITmy5U2EQb38aKwjgQU9mlx1txx1S3FK7XJ7yQSF6ESDJF+KqCwigkJebUhDI7ZxxJbcVmBIB4hVlRuGpuPd+kJQCA2jDFgggy04lTu/vFSioqTukQN8A1UkEHLCWye0fSytxt1aDErg2KbEWOuYSYvcVFbSC4YIS8ns0KXlUlKiJWUpJJAPuzY23cJOKTlWye4yexbbWl4rUuTmtrIIXNgI4xpx6dHW8wMhJSoqICoSBmWe8ZSg3iSZju5qVmBNtPZGHO0SG1nKgLSUha1pGeCBJy3Eyq/Kao2AzGHAIklDioFjYtOpynSb686o9psRGHyIcC0LdVbMPyy2SAkIGlo42I5GmLB7JDYOrRQVDLnVlU2hPdA/UVDKCdBm03gKDEOpK0qVkUjEIyqyoU5mcA73eUIDaQknS+dRjfXfwe0P8AaD/gsfSqiwo9oz+ZlWQoLBDaAlaghKEAG/cRGnh3qqzL/wBlf/8AlH/9axj0MuVzPUEpNTS3TqKFs5mr6rkt0Bt3FBponebCm0gGT9ocaVrIBIjTeKUoAAjlPCviZVGkgk9etfZjA6HmKi9jkXVb77udCua9D+nW/GrXFa9Bca+Aqly8jTMJ4KomB8QbGdxkBOsc6+wzEmdBE8551JZ0NgIg5rKopgd0ESaxiJTad/xIoZ9RKZIUQQBlEW5zRbhkxJSZHIKHMnQmgcSsSqAgOQmQSSAJ0BrGE+JTlETNzE/WgjRmIAvGkkzqOYoM0yCzX7BxfaNQfeTY9N1XKRekPs+7kXO4wD41pn2zIiASQBOlzHzqD+1F4v8AnYMxh1SFAAQtIlYsoRcInVRnL57r1alxCUOZlOPEOJlAT3kKk5UoB1RuseliRUEhCgopSp/I9dJJGVRtKOKQIABsTvFhRLq3IdJUhlMpyOApzAFUlSx+oqmJsCdYkmrJUc7dsuwrcEqaUFOBKGchcS2hIV7xypAO+Y18e7RxUhSluIX26HHEIWjM0W20tgLKsygJT3VwYgib76VvvS6hQcUlZSha7HvNpSsykqBkm5KIOm8gmoObcQEdqmW1ntpQShAU4pXvHIApUSbH9p0NyQDTvkKWlztkqJcgkJUnPLaMkZciSO9nmLWGppe5iUtglkjsyUylWUJShUgmMwzCECNAbklUmkmN9pye+0Ah1RSVGCo90e7Kjpyg0tVh3HlZ3CAkWJJAyJAmACba2HPrQowcH04l9plIyNIKrCACRmVNuIEDXUxrWiS8RlWCvKttTaimEJSpKTmdUokExkbIM6A9KV7Lw4bSsoUkjuOIISokpRdShrcgxF4tRr7ObOlQV2bwKlLKv9UApISgQSkG0Exv3wRWCSGHgJQpABZUos5nCS7CQcyiQQYMqAERJsMt5Z8T/c4b1/6aqczGCEMpebS4lpJIPcSoDeIkAkCd0aXph+OX/e4f/FP1rGPQQKmKiK7VBCVYr2zxsrCLEDUE69K2ZrzTbYl4k3IVall0ZFKTOUwd4tw51WN0RvFrem+rMojx6VTh+9reCY5Ug5Xmkp6EEmx8KrmAknjllevhXcKcwOa8LMTX0XVvg2m8edYxQ6IBGkGZVceFXYPupn3kkwYOgO+qo758OnlRZEOJAsOG65G6sYisDuhVwTKDE3vu4AcaBxWaSnv5gEyuBfypg2O8tP6QCQOZmb60uxrYDVpsE7zx61jCbEqF4Fp6GZoWL0biNSKEZ1FFBGeDatWiD2ZCQEF1Uo7oGkz3p5ZdN8i4pPhxR+PcIYdgxlS1lixGac1xrNpnhUo7ZSbpB2MQrKsLc7NsQUrQPzENEmQoDvd7xmJMb63y2XFgJLi1ICj/AHblh2aYA943sRqCASDYjBspLiVESXnQhzgpOVJgjQX3i9C7RxS0uFtKiEHDqXlFhmlSfAQAI0EVYiG4bEZT+YptLaWsy2YzXFiqLktgkQJKTu41ldqbHKFIPaZ2VgKQ4ZskmO+L5DPH4yBoMAykstuEAqyBMnvWAzRBtrVjuMWp/DIJ7joX2iQAErsR3kgQbWoGEOEwiUtykN9rBKUqVMpNsxnuiwPnuvRjjoCiUlvKCovZRmvG4FQmSPPjegMOgA4mP/LCgjikSrfv90a01wn+tbTuWV5hxhs6+Q8qLMFpcUmCAtfZuKBSkAZkrypQCq0AIUZ5xPGqXMMkJLawktlSV9opRUVLUuIsCAItBj3bnfROyu+vvX/7ohcaDMdTAt+lPlUdmYVCmWkqSCBkWLfq7xknfebHieNKEqLjhII7AYhMDcYbz2AAIAOmsHvbianGH/8ATf4rf1rryoQHhZw9gMwAFs6REaaVD8Kj9qfIUQH/2Q=="/>
          <p:cNvSpPr>
            <a:spLocks noChangeAspect="1" noChangeArrowheads="1"/>
          </p:cNvSpPr>
          <p:nvPr/>
        </p:nvSpPr>
        <p:spPr bwMode="auto">
          <a:xfrm>
            <a:off x="410526" y="7958"/>
            <a:ext cx="40629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144983" y="1981200"/>
            <a:ext cx="8305800" cy="1172528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82775" indent="-1882775">
              <a:spcAft>
                <a:spcPts val="0"/>
              </a:spcAft>
              <a:buNone/>
            </a:pPr>
            <a:r>
              <a:rPr lang="en-US" sz="2000" b="1" dirty="0" smtClean="0"/>
              <a:t>Presenter</a:t>
            </a:r>
            <a:r>
              <a:rPr lang="en-US" sz="2000" dirty="0" smtClean="0"/>
              <a:t>:  	Frank Cettina</a:t>
            </a:r>
          </a:p>
          <a:p>
            <a:pPr marL="1882775" indent="-1882775">
              <a:spcAft>
                <a:spcPts val="0"/>
              </a:spcAft>
              <a:buNone/>
            </a:pPr>
            <a:r>
              <a:rPr lang="en-US" sz="2000" b="1" dirty="0" smtClean="0"/>
              <a:t>Title</a:t>
            </a:r>
            <a:r>
              <a:rPr lang="en-US" sz="2000" dirty="0" smtClean="0"/>
              <a:t>: 	Vice President, Operations</a:t>
            </a:r>
          </a:p>
          <a:p>
            <a:pPr marL="1882775" indent="-1882775">
              <a:spcAft>
                <a:spcPts val="0"/>
              </a:spcAft>
              <a:buNone/>
            </a:pPr>
            <a:r>
              <a:rPr lang="en-US" sz="2000" b="1" dirty="0" smtClean="0"/>
              <a:t>Organization</a:t>
            </a:r>
            <a:r>
              <a:rPr lang="en-US" sz="2000" dirty="0" smtClean="0"/>
              <a:t>: 	Computer Components Corporation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21" y="1371600"/>
            <a:ext cx="1952202" cy="22331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3122624" y="4618672"/>
            <a:ext cx="8328171" cy="1172528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82775" indent="-1882775">
              <a:spcAft>
                <a:spcPts val="0"/>
              </a:spcAft>
              <a:buNone/>
            </a:pPr>
            <a:r>
              <a:rPr lang="en-US" sz="2000" b="1" dirty="0" smtClean="0"/>
              <a:t>Presenter</a:t>
            </a:r>
            <a:r>
              <a:rPr lang="en-US" sz="2000" dirty="0" smtClean="0"/>
              <a:t>:  	Navjeet Singh</a:t>
            </a:r>
          </a:p>
          <a:p>
            <a:pPr marL="1882775" indent="-1882775">
              <a:spcAft>
                <a:spcPts val="0"/>
              </a:spcAft>
              <a:buNone/>
            </a:pPr>
            <a:r>
              <a:rPr lang="en-US" sz="2000" b="1" dirty="0" smtClean="0"/>
              <a:t>Title</a:t>
            </a:r>
            <a:r>
              <a:rPr lang="en-US" sz="2000" dirty="0" smtClean="0"/>
              <a:t>: 	</a:t>
            </a:r>
            <a:r>
              <a:rPr lang="en-US" sz="2000" dirty="0"/>
              <a:t>Deputy Director, National Fund for Workforce </a:t>
            </a:r>
            <a:r>
              <a:rPr lang="en-US" sz="2000" dirty="0" smtClean="0"/>
              <a:t>Solutions</a:t>
            </a:r>
          </a:p>
          <a:p>
            <a:pPr marL="1882775" indent="-1882775">
              <a:spcAft>
                <a:spcPts val="0"/>
              </a:spcAft>
              <a:buNone/>
            </a:pPr>
            <a:r>
              <a:rPr lang="en-US" sz="2000" b="1" dirty="0" smtClean="0"/>
              <a:t>Organization</a:t>
            </a:r>
            <a:r>
              <a:rPr lang="en-US" sz="2000" dirty="0" smtClean="0"/>
              <a:t>: 	Jobs for the Future</a:t>
            </a:r>
            <a:endParaRPr lang="en-US" sz="20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23"/>
          <a:stretch/>
        </p:blipFill>
        <p:spPr bwMode="auto">
          <a:xfrm>
            <a:off x="783269" y="4049704"/>
            <a:ext cx="1985752" cy="23721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729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8.0&quot;&gt;&lt;object type=&quot;1&quot; unique_id=&quot;10001&quot;&gt;&lt;object type=&quot;2&quot; unique_id=&quot;11404&quot;&gt;&lt;object type=&quot;3&quot; unique_id=&quot;11405&quot;&gt;&lt;property id=&quot;20148&quot; value=&quot;5&quot;/&gt;&lt;property id=&quot;20300&quot; value=&quot;Slide 1 - &amp;quot;Webinar Title&amp;quot;&quot;/&gt;&lt;property id=&quot;20307&quot; value=&quot;256&quot;/&gt;&lt;/object&gt;&lt;object type=&quot;3&quot; unique_id=&quot;11411&quot;&gt;&lt;property id=&quot;20148&quot; value=&quot;5&quot;/&gt;&lt;property id=&quot;20300&quot; value=&quot;Slide 2 - &amp;quot;Where are you?&amp;quot;&quot;/&gt;&lt;property id=&quot;20307&quot; value=&quot;259&quot;/&gt;&lt;/object&gt;&lt;object type=&quot;3&quot; unique_id=&quot;11412&quot;&gt;&lt;property id=&quot;20148&quot; value=&quot;5&quot;/&gt;&lt;property id=&quot;20300&quot; value=&quot;Slide 3 - &amp;quot;Here’s what you can expect to get out of this webinar!&amp;quot;&quot;/&gt;&lt;property id=&quot;20307&quot; value=&quot;264&quot;/&gt;&lt;/object&gt;&lt;object type=&quot;3&quot; unique_id=&quot;11413&quot;&gt;&lt;property id=&quot;20148&quot; value=&quot;5&quot;/&gt;&lt;property id=&quot;20300&quot; value=&quot;Slide 4 - &amp;quot;Agenda&amp;quot;&quot;/&gt;&lt;property id=&quot;20307&quot; value=&quot;266&quot;/&gt;&lt;/object&gt;&lt;object type=&quot;3&quot; unique_id=&quot;11414&quot;&gt;&lt;property id=&quot;20148&quot; value=&quot;5&quot;/&gt;&lt;property id=&quot;20300&quot; value=&quot;Slide 5 - &amp;quot;Moderator&amp;quot;&quot;/&gt;&lt;property id=&quot;20307&quot; value=&quot;261&quot;/&gt;&lt;/object&gt;&lt;object type=&quot;3&quot; unique_id=&quot;11415&quot;&gt;&lt;property id=&quot;20148&quot; value=&quot;5&quot;/&gt;&lt;property id=&quot;20300&quot; value=&quot;Slide 6 - &amp;quot;Presenters&amp;quot;&quot;/&gt;&lt;property id=&quot;20307&quot; value=&quot;286&quot;/&gt;&lt;/object&gt;&lt;object type=&quot;3&quot; unique_id=&quot;11416&quot;&gt;&lt;property id=&quot;20148&quot; value=&quot;5&quot;/&gt;&lt;property id=&quot;20300&quot; value=&quot;Slide 8 - &amp;quot;Content Heading &amp;quot;&quot;/&gt;&lt;property id=&quot;20307&quot; value=&quot;271&quot;/&gt;&lt;/object&gt;&lt;object type=&quot;3&quot; unique_id=&quot;11417&quot;&gt;&lt;property id=&quot;20148&quot; value=&quot;5&quot;/&gt;&lt;property id=&quot;20300&quot; value=&quot;Slide 12 - &amp;quot;Open Chat&amp;quot;&quot;/&gt;&lt;property id=&quot;20307&quot; value=&quot;267&quot;/&gt;&lt;/object&gt;&lt;object type=&quot;3&quot; unique_id=&quot;11418&quot;&gt;&lt;property id=&quot;20148&quot; value=&quot;5&quot;/&gt;&lt;property id=&quot;20300&quot; value=&quot;Slide 13 - &amp;quot;Polling Question&amp;quot;&quot;/&gt;&lt;property id=&quot;20307&quot; value=&quot;265&quot;/&gt;&lt;/object&gt;&lt;object type=&quot;3&quot; unique_id=&quot;11420&quot;&gt;&lt;property id=&quot;20148&quot; value=&quot;5&quot;/&gt;&lt;property id=&quot;20300&quot; value=&quot;Slide 14 - &amp;quot;Reminder…&amp;quot;&quot;/&gt;&lt;property id=&quot;20307&quot; value=&quot;276&quot;/&gt;&lt;/object&gt;&lt;object type=&quot;3&quot; unique_id=&quot;11421&quot;&gt;&lt;property id=&quot;20148&quot; value=&quot;5&quot;/&gt;&lt;property id=&quot;20300&quot; value=&quot;Slide 15 - &amp;quot;Resources&amp;quot;&quot;/&gt;&lt;property id=&quot;20307&quot; value=&quot;278&quot;/&gt;&lt;/object&gt;&lt;object type=&quot;3&quot; unique_id=&quot;11422&quot;&gt;&lt;property id=&quot;20148&quot; value=&quot;5&quot;/&gt;&lt;property id=&quot;20300&quot; value=&quot;Slide 16 - &amp;quot;Please enter your questions in the Chat Room! &amp;quot;&quot;/&gt;&lt;property id=&quot;20307&quot; value=&quot;279&quot;/&gt;&lt;/object&gt;&lt;object type=&quot;3&quot; unique_id=&quot;11423&quot;&gt;&lt;property id=&quot;20148&quot; value=&quot;5&quot;/&gt;&lt;property id=&quot;20300&quot; value=&quot;Slide 17 - &amp;quot;Speakers’ Contact Information&amp;quot;&quot;/&gt;&lt;property id=&quot;20307&quot; value=&quot;281&quot;/&gt;&lt;/object&gt;&lt;object type=&quot;3&quot; unique_id=&quot;11424&quot;&gt;&lt;property id=&quot;20148&quot; value=&quot;5&quot;/&gt;&lt;property id=&quot;20300&quot; value=&quot;Slide 18 - &amp;quot;Look for upcoming Webinars in this series!&amp;quot;&quot;/&gt;&lt;property id=&quot;20307&quot; value=&quot;283&quot;/&gt;&lt;/object&gt;&lt;object type=&quot;3&quot; unique_id=&quot;11425&quot;&gt;&lt;property id=&quot;20148&quot; value=&quot;5&quot;/&gt;&lt;property id=&quot;20300&quot; value=&quot;Slide 19&quot;/&gt;&lt;property id=&quot;20307&quot; value=&quot;262&quot;/&gt;&lt;/object&gt;&lt;object type=&quot;3&quot; unique_id=&quot;13267&quot;&gt;&lt;property id=&quot;20148&quot; value=&quot;5&quot;/&gt;&lt;property id=&quot;20300&quot; value=&quot;Slide 7 - &amp;quot;Presenter&amp;quot;&quot;/&gt;&lt;property id=&quot;20307&quot; value=&quot;287&quot;/&gt;&lt;/object&gt;&lt;object type=&quot;3&quot; unique_id=&quot;13268&quot;&gt;&lt;property id=&quot;20148&quot; value=&quot;5&quot;/&gt;&lt;property id=&quot;20300&quot; value=&quot;Slide 10 - &amp;quot;Content Heading &amp;quot;&quot;/&gt;&lt;property id=&quot;20307&quot; value=&quot;289&quot;/&gt;&lt;/object&gt;&lt;object type=&quot;3&quot; unique_id=&quot;13269&quot;&gt;&lt;property id=&quot;20148&quot; value=&quot;5&quot;/&gt;&lt;property id=&quot;20300&quot; value=&quot;Slide 11 - &amp;quot;Content Heading &amp;quot;&quot;/&gt;&lt;property id=&quot;20307&quot; value=&quot;290&quot;/&gt;&lt;/object&gt;&lt;object type=&quot;3&quot; unique_id=&quot;21377&quot;&gt;&lt;property id=&quot;20148&quot; value=&quot;5&quot;/&gt;&lt;property id=&quot;20300&quot; value=&quot;Slide 9 - &amp;quot;Content Heading &amp;quot;&quot;/&gt;&lt;property id=&quot;20307&quot; value=&quot;291&quot;/&gt;&lt;/object&gt;&lt;/object&gt;&lt;object type=&quot;8&quot; unique_id=&quot;1141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Networking trio design templat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79646"/>
      </a:accent2>
      <a:accent3>
        <a:srgbClr val="9BBB59"/>
      </a:accent3>
      <a:accent4>
        <a:srgbClr val="8064A2"/>
      </a:accent4>
      <a:accent5>
        <a:srgbClr val="4BACC6"/>
      </a:accent5>
      <a:accent6>
        <a:srgbClr val="C0504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Networking trio design template</Template>
  <TotalTime>0</TotalTime>
  <Words>1547</Words>
  <Application>Microsoft Office PowerPoint</Application>
  <PresentationFormat>Custom</PresentationFormat>
  <Paragraphs>394</Paragraphs>
  <Slides>42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Networking trio design template</vt:lpstr>
      <vt:lpstr>Office Theme</vt:lpstr>
      <vt:lpstr>1_Office Theme</vt:lpstr>
      <vt:lpstr>2_Office Theme</vt:lpstr>
      <vt:lpstr>3_Office Theme</vt:lpstr>
      <vt:lpstr>4_Office Theme</vt:lpstr>
      <vt:lpstr>Industry Driven Sector Strategies </vt:lpstr>
      <vt:lpstr>Where are you?</vt:lpstr>
      <vt:lpstr>Moderator</vt:lpstr>
      <vt:lpstr>ETA Sector Strategies TA Initiative</vt:lpstr>
      <vt:lpstr>Sector Strategies Initiative Partners</vt:lpstr>
      <vt:lpstr>Polling Question</vt:lpstr>
      <vt:lpstr>Here’s What You Can Expect  to Get Out of This Webinar!</vt:lpstr>
      <vt:lpstr>Presenters</vt:lpstr>
      <vt:lpstr>Presenters</vt:lpstr>
      <vt:lpstr>Agenda</vt:lpstr>
      <vt:lpstr>Presenters</vt:lpstr>
      <vt:lpstr>Colorado’s Sector Approach</vt:lpstr>
      <vt:lpstr>State’s Role in Sector Partnerships</vt:lpstr>
      <vt:lpstr>Engaging Industry</vt:lpstr>
      <vt:lpstr>Keeping Industry Engaged</vt:lpstr>
      <vt:lpstr>Measuring Outcomes and Sector Partnership Sustainability</vt:lpstr>
      <vt:lpstr>Resources</vt:lpstr>
      <vt:lpstr>Please Enter your Questions in the Chat Room! </vt:lpstr>
      <vt:lpstr>Presenters</vt:lpstr>
      <vt:lpstr>The Southeastern Regional  Workforce Development Partnership (SERWDP)</vt:lpstr>
      <vt:lpstr>Industry Engagement - Producing Sector Outcomes</vt:lpstr>
      <vt:lpstr>Industry Role  &amp; The Workforce System </vt:lpstr>
      <vt:lpstr>Vetting of Workforce Strategies- Career Pathways </vt:lpstr>
      <vt:lpstr>Presenters</vt:lpstr>
      <vt:lpstr>Dynamics - Industry Engagement and Benefits</vt:lpstr>
      <vt:lpstr>Measuring Success</vt:lpstr>
      <vt:lpstr>Additional Measures of  Success</vt:lpstr>
      <vt:lpstr>Lessons Learned</vt:lpstr>
      <vt:lpstr>Please Enter your Questions in the Chat Room! </vt:lpstr>
      <vt:lpstr>Polling Question</vt:lpstr>
      <vt:lpstr>Presenters</vt:lpstr>
      <vt:lpstr>THE NATIONAL FUND FOR WORKFORCE SOLUTIONS</vt:lpstr>
      <vt:lpstr>THE NATIONAL FUND for WORKFORCE SOLUTIONS</vt:lpstr>
      <vt:lpstr>NATIONAL FUND COLLABORATIVES</vt:lpstr>
      <vt:lpstr>CHARACTERISTICS OF A HIGH-PERFORMING INDUSTRY PARTNERSHIP</vt:lpstr>
      <vt:lpstr>PowerPoint Presentation</vt:lpstr>
      <vt:lpstr>Please Enter your Questions in the Chat Room! </vt:lpstr>
      <vt:lpstr>Save the Date… Upcoming Events</vt:lpstr>
      <vt:lpstr>Save the Date… Upcoming Events</vt:lpstr>
      <vt:lpstr>Please Enter your Questions in the Chat Room! </vt:lpstr>
      <vt:lpstr>Speakers’ Contact Information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2009-09-02T19:35:42Z</dcterms:created>
  <dcterms:modified xsi:type="dcterms:W3CDTF">2015-04-28T14:55:42Z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TC102413891033</vt:lpwstr>
  </property>
</Properties>
</file>