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0.xml" ContentType="application/vnd.openxmlformats-officedocument.presentationml.tags+xml"/>
  <Override PartName="/ppt/notesSlides/notesSlide20.xml" ContentType="application/vnd.openxmlformats-officedocument.presentationml.notesSlide+xml"/>
  <Override PartName="/ppt/tags/tag31.xml" ContentType="application/vnd.openxmlformats-officedocument.presentationml.tags+xml"/>
  <Override PartName="/ppt/notesSlides/notesSlide21.xml" ContentType="application/vnd.openxmlformats-officedocument.presentationml.notesSlide+xml"/>
  <Override PartName="/ppt/tags/tag32.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73" r:id="rId2"/>
    <p:sldId id="345" r:id="rId3"/>
    <p:sldId id="274" r:id="rId4"/>
    <p:sldId id="276" r:id="rId5"/>
    <p:sldId id="298" r:id="rId6"/>
    <p:sldId id="275" r:id="rId7"/>
    <p:sldId id="346" r:id="rId8"/>
    <p:sldId id="277" r:id="rId9"/>
    <p:sldId id="296" r:id="rId10"/>
    <p:sldId id="297" r:id="rId11"/>
    <p:sldId id="347" r:id="rId12"/>
    <p:sldId id="302" r:id="rId13"/>
    <p:sldId id="327" r:id="rId14"/>
    <p:sldId id="300" r:id="rId15"/>
    <p:sldId id="348" r:id="rId16"/>
    <p:sldId id="301" r:id="rId17"/>
    <p:sldId id="380" r:id="rId18"/>
    <p:sldId id="376" r:id="rId19"/>
    <p:sldId id="377" r:id="rId20"/>
    <p:sldId id="383" r:id="rId21"/>
    <p:sldId id="284" r:id="rId22"/>
    <p:sldId id="385" r:id="rId23"/>
    <p:sldId id="372" r:id="rId24"/>
    <p:sldId id="349" r:id="rId25"/>
    <p:sldId id="379" r:id="rId26"/>
    <p:sldId id="352" r:id="rId27"/>
    <p:sldId id="354" r:id="rId28"/>
    <p:sldId id="371" r:id="rId29"/>
    <p:sldId id="356" r:id="rId30"/>
    <p:sldId id="358" r:id="rId31"/>
    <p:sldId id="386" r:id="rId32"/>
    <p:sldId id="360" r:id="rId33"/>
    <p:sldId id="361" r:id="rId34"/>
    <p:sldId id="362" r:id="rId35"/>
    <p:sldId id="363" r:id="rId36"/>
    <p:sldId id="364" r:id="rId37"/>
    <p:sldId id="365" r:id="rId38"/>
    <p:sldId id="366" r:id="rId39"/>
    <p:sldId id="367" r:id="rId40"/>
    <p:sldId id="368" r:id="rId41"/>
    <p:sldId id="370" r:id="rId42"/>
    <p:sldId id="369" r:id="rId43"/>
  </p:sldIdLst>
  <p:sldSz cx="9144000" cy="6858000" type="screen4x3"/>
  <p:notesSz cx="6954838" cy="93091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 Rosendale" initials="TR" lastIdx="2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DDFF"/>
    <a:srgbClr val="0A4080"/>
    <a:srgbClr val="7DA6EA"/>
    <a:srgbClr val="A6C7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75" autoAdjust="0"/>
    <p:restoredTop sz="71758" autoAdjust="0"/>
  </p:normalViewPr>
  <p:slideViewPr>
    <p:cSldViewPr>
      <p:cViewPr varScale="1">
        <p:scale>
          <a:sx n="40" d="100"/>
          <a:sy n="40" d="100"/>
        </p:scale>
        <p:origin x="557" y="3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dirty="0"/>
          </a:p>
        </p:txBody>
      </p:sp>
      <p:sp>
        <p:nvSpPr>
          <p:cNvPr id="3" name="Date Placeholder 2"/>
          <p:cNvSpPr>
            <a:spLocks noGrp="1"/>
          </p:cNvSpPr>
          <p:nvPr>
            <p:ph type="dt" sz="quarter" idx="1"/>
          </p:nvPr>
        </p:nvSpPr>
        <p:spPr>
          <a:xfrm>
            <a:off x="3939466" y="0"/>
            <a:ext cx="3013763" cy="465455"/>
          </a:xfrm>
          <a:prstGeom prst="rect">
            <a:avLst/>
          </a:prstGeom>
        </p:spPr>
        <p:txBody>
          <a:bodyPr vert="horz" lIns="92930" tIns="46465" rIns="92930" bIns="46465" rtlCol="0"/>
          <a:lstStyle>
            <a:lvl1pPr algn="r">
              <a:defRPr sz="1200"/>
            </a:lvl1pPr>
          </a:lstStyle>
          <a:p>
            <a:fld id="{1C3027B4-4AD7-4FFF-B874-DAFA167D23E8}" type="datetimeFigureOut">
              <a:rPr lang="en-US" smtClean="0"/>
              <a:t>4/29/2015</a:t>
            </a:fld>
            <a:endParaRPr lang="en-US" dirty="0"/>
          </a:p>
        </p:txBody>
      </p:sp>
      <p:sp>
        <p:nvSpPr>
          <p:cNvPr id="4" name="Footer Placeholder 3"/>
          <p:cNvSpPr>
            <a:spLocks noGrp="1"/>
          </p:cNvSpPr>
          <p:nvPr>
            <p:ph type="ftr" sz="quarter" idx="2"/>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9466" y="8842029"/>
            <a:ext cx="3013763" cy="465455"/>
          </a:xfrm>
          <a:prstGeom prst="rect">
            <a:avLst/>
          </a:prstGeom>
        </p:spPr>
        <p:txBody>
          <a:bodyPr vert="horz" lIns="92930" tIns="46465" rIns="92930" bIns="46465" rtlCol="0" anchor="b"/>
          <a:lstStyle>
            <a:lvl1pPr algn="r">
              <a:defRPr sz="1200"/>
            </a:lvl1pPr>
          </a:lstStyle>
          <a:p>
            <a:fld id="{8FBE1C1D-5DAA-4EB8-8D33-1A282EE2AA29}" type="slidenum">
              <a:rPr lang="en-US" smtClean="0"/>
              <a:t>‹#›</a:t>
            </a:fld>
            <a:endParaRPr lang="en-US" dirty="0"/>
          </a:p>
        </p:txBody>
      </p:sp>
    </p:spTree>
    <p:extLst>
      <p:ext uri="{BB962C8B-B14F-4D97-AF65-F5344CB8AC3E}">
        <p14:creationId xmlns:p14="http://schemas.microsoft.com/office/powerpoint/2010/main" val="1535525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dirty="0"/>
          </a:p>
        </p:txBody>
      </p:sp>
      <p:sp>
        <p:nvSpPr>
          <p:cNvPr id="3" name="Date Placeholder 2"/>
          <p:cNvSpPr>
            <a:spLocks noGrp="1"/>
          </p:cNvSpPr>
          <p:nvPr>
            <p:ph type="dt" idx="1"/>
          </p:nvPr>
        </p:nvSpPr>
        <p:spPr>
          <a:xfrm>
            <a:off x="3939466" y="0"/>
            <a:ext cx="3013763" cy="465455"/>
          </a:xfrm>
          <a:prstGeom prst="rect">
            <a:avLst/>
          </a:prstGeom>
        </p:spPr>
        <p:txBody>
          <a:bodyPr vert="horz" lIns="92930" tIns="46465" rIns="92930" bIns="46465" rtlCol="0"/>
          <a:lstStyle>
            <a:lvl1pPr algn="r">
              <a:defRPr sz="1200"/>
            </a:lvl1pPr>
          </a:lstStyle>
          <a:p>
            <a:fld id="{21F14DF2-02C7-4E7C-AFEF-34956881F7DC}" type="datetimeFigureOut">
              <a:rPr lang="en-US" smtClean="0"/>
              <a:t>4/29/2015</a:t>
            </a:fld>
            <a:endParaRPr lang="en-US" dirty="0"/>
          </a:p>
        </p:txBody>
      </p:sp>
      <p:sp>
        <p:nvSpPr>
          <p:cNvPr id="4" name="Slide Image Placeholder 3"/>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92930" tIns="46465" rIns="92930" bIns="46465" rtlCol="0" anchor="ctr"/>
          <a:lstStyle/>
          <a:p>
            <a:endParaRPr lang="en-US" dirty="0"/>
          </a:p>
        </p:txBody>
      </p:sp>
      <p:sp>
        <p:nvSpPr>
          <p:cNvPr id="5" name="Notes Placeholder 4"/>
          <p:cNvSpPr>
            <a:spLocks noGrp="1"/>
          </p:cNvSpPr>
          <p:nvPr>
            <p:ph type="body" sz="quarter" idx="3"/>
          </p:nvPr>
        </p:nvSpPr>
        <p:spPr>
          <a:xfrm>
            <a:off x="695484" y="4421823"/>
            <a:ext cx="5563870" cy="4189095"/>
          </a:xfrm>
          <a:prstGeom prst="rect">
            <a:avLst/>
          </a:prstGeom>
        </p:spPr>
        <p:txBody>
          <a:bodyPr vert="horz" lIns="92930" tIns="46465" rIns="92930" bIns="4646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9466" y="8842029"/>
            <a:ext cx="3013763" cy="465455"/>
          </a:xfrm>
          <a:prstGeom prst="rect">
            <a:avLst/>
          </a:prstGeom>
        </p:spPr>
        <p:txBody>
          <a:bodyPr vert="horz" lIns="92930" tIns="46465" rIns="92930" bIns="46465" rtlCol="0" anchor="b"/>
          <a:lstStyle>
            <a:lvl1pPr algn="r">
              <a:defRPr sz="1200"/>
            </a:lvl1pPr>
          </a:lstStyle>
          <a:p>
            <a:fld id="{53107926-6F4A-49C9-A914-9F8E893D0448}" type="slidenum">
              <a:rPr lang="en-US" smtClean="0"/>
              <a:t>‹#›</a:t>
            </a:fld>
            <a:endParaRPr lang="en-US" dirty="0"/>
          </a:p>
        </p:txBody>
      </p:sp>
    </p:spTree>
    <p:extLst>
      <p:ext uri="{BB962C8B-B14F-4D97-AF65-F5344CB8AC3E}">
        <p14:creationId xmlns:p14="http://schemas.microsoft.com/office/powerpoint/2010/main" val="1086537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F19856-F235-4B60-9B82-5530BEF31A62}" type="slidenum">
              <a:rPr lang="en-US" smtClean="0"/>
              <a:t>1</a:t>
            </a:fld>
            <a:endParaRPr lang="en-US" dirty="0"/>
          </a:p>
        </p:txBody>
      </p:sp>
    </p:spTree>
    <p:extLst>
      <p:ext uri="{BB962C8B-B14F-4D97-AF65-F5344CB8AC3E}">
        <p14:creationId xmlns:p14="http://schemas.microsoft.com/office/powerpoint/2010/main" val="1091562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7926-6F4A-49C9-A914-9F8E893D0448}" type="slidenum">
              <a:rPr lang="en-US" smtClean="0"/>
              <a:t>12</a:t>
            </a:fld>
            <a:endParaRPr lang="en-US" dirty="0"/>
          </a:p>
        </p:txBody>
      </p:sp>
    </p:spTree>
    <p:extLst>
      <p:ext uri="{BB962C8B-B14F-4D97-AF65-F5344CB8AC3E}">
        <p14:creationId xmlns:p14="http://schemas.microsoft.com/office/powerpoint/2010/main" val="2134390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7926-6F4A-49C9-A914-9F8E893D0448}" type="slidenum">
              <a:rPr lang="en-US" smtClean="0"/>
              <a:t>14</a:t>
            </a:fld>
            <a:endParaRPr lang="en-US" dirty="0"/>
          </a:p>
        </p:txBody>
      </p:sp>
    </p:spTree>
    <p:extLst>
      <p:ext uri="{BB962C8B-B14F-4D97-AF65-F5344CB8AC3E}">
        <p14:creationId xmlns:p14="http://schemas.microsoft.com/office/powerpoint/2010/main" val="2870884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F19856-F235-4B60-9B82-5530BEF31A62}" type="slidenum">
              <a:rPr lang="en-US" smtClean="0"/>
              <a:t>15</a:t>
            </a:fld>
            <a:endParaRPr lang="en-US" dirty="0"/>
          </a:p>
        </p:txBody>
      </p:sp>
    </p:spTree>
    <p:extLst>
      <p:ext uri="{BB962C8B-B14F-4D97-AF65-F5344CB8AC3E}">
        <p14:creationId xmlns:p14="http://schemas.microsoft.com/office/powerpoint/2010/main" val="4287300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7926-6F4A-49C9-A914-9F8E893D0448}" type="slidenum">
              <a:rPr lang="en-US" smtClean="0"/>
              <a:t>16</a:t>
            </a:fld>
            <a:endParaRPr lang="en-US" dirty="0"/>
          </a:p>
        </p:txBody>
      </p:sp>
    </p:spTree>
    <p:extLst>
      <p:ext uri="{BB962C8B-B14F-4D97-AF65-F5344CB8AC3E}">
        <p14:creationId xmlns:p14="http://schemas.microsoft.com/office/powerpoint/2010/main" val="925659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7926-6F4A-49C9-A914-9F8E893D0448}" type="slidenum">
              <a:rPr lang="en-US" smtClean="0"/>
              <a:t>21</a:t>
            </a:fld>
            <a:endParaRPr lang="en-US" dirty="0"/>
          </a:p>
        </p:txBody>
      </p:sp>
    </p:spTree>
    <p:extLst>
      <p:ext uri="{BB962C8B-B14F-4D97-AF65-F5344CB8AC3E}">
        <p14:creationId xmlns:p14="http://schemas.microsoft.com/office/powerpoint/2010/main" val="2626253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7926-6F4A-49C9-A914-9F8E893D0448}" type="slidenum">
              <a:rPr lang="en-US" smtClean="0"/>
              <a:t>26</a:t>
            </a:fld>
            <a:endParaRPr lang="en-US" dirty="0"/>
          </a:p>
        </p:txBody>
      </p:sp>
    </p:spTree>
    <p:extLst>
      <p:ext uri="{BB962C8B-B14F-4D97-AF65-F5344CB8AC3E}">
        <p14:creationId xmlns:p14="http://schemas.microsoft.com/office/powerpoint/2010/main" val="544643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indent="-88900">
              <a:buClr>
                <a:srgbClr val="000000"/>
              </a:buClr>
              <a:buFont typeface="Arial"/>
              <a:buChar char="●"/>
            </a:pPr>
            <a:endParaRPr lang="en-US" dirty="0" smtClean="0"/>
          </a:p>
          <a:p>
            <a:pPr marL="457200" lvl="1" indent="-88900">
              <a:buClr>
                <a:srgbClr val="000000"/>
              </a:buClr>
              <a:buFont typeface="Courier New"/>
              <a:buChar char="o"/>
            </a:pPr>
            <a:endParaRPr lang="en-US" dirty="0" smtClean="0"/>
          </a:p>
          <a:p>
            <a:pPr marL="914400" lvl="2" indent="-88900">
              <a:buClr>
                <a:srgbClr val="000000"/>
              </a:buClr>
              <a:buFont typeface="Wingdings"/>
              <a:buChar char="§"/>
            </a:pPr>
            <a:endParaRPr lang="en-US" dirty="0" smtClean="0"/>
          </a:p>
          <a:p>
            <a:pPr marL="1371600" lvl="3" indent="-88900">
              <a:buClr>
                <a:srgbClr val="000000"/>
              </a:buClr>
              <a:buFont typeface="Arial"/>
              <a:buChar char="●"/>
            </a:pPr>
            <a:endParaRPr lang="en-US" dirty="0" smtClean="0"/>
          </a:p>
          <a:p>
            <a:pPr marL="1828800" lvl="4" indent="-88900">
              <a:buClr>
                <a:srgbClr val="000000"/>
              </a:buClr>
              <a:buFont typeface="Courier New"/>
              <a:buChar char="o"/>
            </a:pPr>
            <a:endParaRPr lang="en-US" dirty="0" smtClean="0"/>
          </a:p>
          <a:p>
            <a:pPr marL="2286000" lvl="5" indent="-88900">
              <a:buClr>
                <a:srgbClr val="000000"/>
              </a:buClr>
              <a:buFont typeface="Wingdings"/>
              <a:buChar char="§"/>
            </a:pPr>
            <a:endParaRPr lang="en-US" dirty="0" smtClean="0"/>
          </a:p>
          <a:p>
            <a:pPr marL="2743200" lvl="6" indent="-88900">
              <a:buClr>
                <a:srgbClr val="000000"/>
              </a:buClr>
              <a:buFont typeface="Arial"/>
              <a:buChar char="●"/>
            </a:pPr>
            <a:endParaRPr lang="en-US" dirty="0" smtClean="0"/>
          </a:p>
          <a:p>
            <a:pPr marL="3200400" lvl="7" indent="-88900">
              <a:buClr>
                <a:srgbClr val="000000"/>
              </a:buClr>
              <a:buFont typeface="Courier New"/>
              <a:buChar char="o"/>
            </a:pPr>
            <a:endParaRPr lang="en-US" dirty="0" smtClean="0"/>
          </a:p>
          <a:p>
            <a:pPr marL="3657600" lvl="8" indent="-88900">
              <a:buClr>
                <a:srgbClr val="000000"/>
              </a:buClr>
              <a:buFont typeface="Wingdings"/>
              <a:buChar char="§"/>
            </a:pPr>
            <a:endParaRPr lang="en-US" dirty="0"/>
          </a:p>
        </p:txBody>
      </p:sp>
    </p:spTree>
    <p:extLst>
      <p:ext uri="{BB962C8B-B14F-4D97-AF65-F5344CB8AC3E}">
        <p14:creationId xmlns:p14="http://schemas.microsoft.com/office/powerpoint/2010/main" val="3133353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7926-6F4A-49C9-A914-9F8E893D0448}" type="slidenum">
              <a:rPr lang="en-US" smtClean="0"/>
              <a:t>30</a:t>
            </a:fld>
            <a:endParaRPr lang="en-US" dirty="0"/>
          </a:p>
        </p:txBody>
      </p:sp>
    </p:spTree>
    <p:extLst>
      <p:ext uri="{BB962C8B-B14F-4D97-AF65-F5344CB8AC3E}">
        <p14:creationId xmlns:p14="http://schemas.microsoft.com/office/powerpoint/2010/main" val="4105854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7926-6F4A-49C9-A914-9F8E893D0448}" type="slidenum">
              <a:rPr lang="en-US" smtClean="0"/>
              <a:t>36</a:t>
            </a:fld>
            <a:endParaRPr lang="en-US" dirty="0"/>
          </a:p>
        </p:txBody>
      </p:sp>
    </p:spTree>
    <p:extLst>
      <p:ext uri="{BB962C8B-B14F-4D97-AF65-F5344CB8AC3E}">
        <p14:creationId xmlns:p14="http://schemas.microsoft.com/office/powerpoint/2010/main" val="1950206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F19856-F235-4B60-9B82-5530BEF31A62}" type="slidenum">
              <a:rPr lang="en-US" smtClean="0"/>
              <a:t>37</a:t>
            </a:fld>
            <a:endParaRPr lang="en-US" dirty="0"/>
          </a:p>
        </p:txBody>
      </p:sp>
    </p:spTree>
    <p:extLst>
      <p:ext uri="{BB962C8B-B14F-4D97-AF65-F5344CB8AC3E}">
        <p14:creationId xmlns:p14="http://schemas.microsoft.com/office/powerpoint/2010/main" val="3613887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F19856-F235-4B60-9B82-5530BEF31A62}" type="slidenum">
              <a:rPr lang="en-US" smtClean="0"/>
              <a:t>3</a:t>
            </a:fld>
            <a:endParaRPr lang="en-US" dirty="0"/>
          </a:p>
        </p:txBody>
      </p:sp>
    </p:spTree>
    <p:extLst>
      <p:ext uri="{BB962C8B-B14F-4D97-AF65-F5344CB8AC3E}">
        <p14:creationId xmlns:p14="http://schemas.microsoft.com/office/powerpoint/2010/main" val="4035783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7926-6F4A-49C9-A914-9F8E893D0448}" type="slidenum">
              <a:rPr lang="en-US" smtClean="0"/>
              <a:t>38</a:t>
            </a:fld>
            <a:endParaRPr lang="en-US" dirty="0"/>
          </a:p>
        </p:txBody>
      </p:sp>
    </p:spTree>
    <p:extLst>
      <p:ext uri="{BB962C8B-B14F-4D97-AF65-F5344CB8AC3E}">
        <p14:creationId xmlns:p14="http://schemas.microsoft.com/office/powerpoint/2010/main" val="3791945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7926-6F4A-49C9-A914-9F8E893D0448}" type="slidenum">
              <a:rPr lang="en-US" smtClean="0"/>
              <a:t>40</a:t>
            </a:fld>
            <a:endParaRPr lang="en-US" dirty="0"/>
          </a:p>
        </p:txBody>
      </p:sp>
    </p:spTree>
    <p:extLst>
      <p:ext uri="{BB962C8B-B14F-4D97-AF65-F5344CB8AC3E}">
        <p14:creationId xmlns:p14="http://schemas.microsoft.com/office/powerpoint/2010/main" val="3251021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dirty="0" smtClean="0"/>
          </a:p>
          <a:p>
            <a:pPr marL="457200" lvl="1" indent="-88900">
              <a:spcBef>
                <a:spcPts val="0"/>
              </a:spcBef>
              <a:buClr>
                <a:srgbClr val="000000"/>
              </a:buClr>
              <a:buFont typeface="Courier New"/>
              <a:buChar char="o"/>
            </a:pPr>
            <a:endParaRPr lang="en-US" dirty="0" smtClean="0"/>
          </a:p>
          <a:p>
            <a:pPr marL="914400" lvl="2" indent="-88900">
              <a:spcBef>
                <a:spcPts val="0"/>
              </a:spcBef>
              <a:buClr>
                <a:srgbClr val="000000"/>
              </a:buClr>
              <a:buFont typeface="Wingdings"/>
              <a:buChar char="§"/>
            </a:pPr>
            <a:endParaRPr lang="en-US" dirty="0" smtClean="0"/>
          </a:p>
          <a:p>
            <a:pPr marL="1371600" lvl="3" indent="-88900">
              <a:spcBef>
                <a:spcPts val="0"/>
              </a:spcBef>
              <a:buClr>
                <a:srgbClr val="000000"/>
              </a:buClr>
              <a:buFont typeface="Arial"/>
              <a:buChar char="●"/>
            </a:pPr>
            <a:endParaRPr lang="en-US" dirty="0" smtClean="0"/>
          </a:p>
          <a:p>
            <a:pPr marL="1828800" lvl="4" indent="-88900">
              <a:spcBef>
                <a:spcPts val="0"/>
              </a:spcBef>
              <a:buClr>
                <a:srgbClr val="000000"/>
              </a:buClr>
              <a:buFont typeface="Courier New"/>
              <a:buChar char="o"/>
            </a:pPr>
            <a:endParaRPr lang="en-US" dirty="0" smtClean="0"/>
          </a:p>
          <a:p>
            <a:pPr marL="2286000" lvl="5" indent="-88900">
              <a:spcBef>
                <a:spcPts val="0"/>
              </a:spcBef>
              <a:buClr>
                <a:srgbClr val="000000"/>
              </a:buClr>
              <a:buFont typeface="Wingdings"/>
              <a:buChar char="§"/>
            </a:pPr>
            <a:endParaRPr lang="en-US" dirty="0" smtClean="0"/>
          </a:p>
          <a:p>
            <a:pPr marL="2743200" lvl="6" indent="-88900">
              <a:spcBef>
                <a:spcPts val="0"/>
              </a:spcBef>
              <a:buClr>
                <a:srgbClr val="000000"/>
              </a:buClr>
              <a:buFont typeface="Arial"/>
              <a:buChar char="●"/>
            </a:pPr>
            <a:endParaRPr lang="en-US" dirty="0" smtClean="0"/>
          </a:p>
          <a:p>
            <a:pPr marL="3200400" lvl="7" indent="-88900">
              <a:spcBef>
                <a:spcPts val="0"/>
              </a:spcBef>
              <a:buClr>
                <a:srgbClr val="000000"/>
              </a:buClr>
              <a:buFont typeface="Courier New"/>
              <a:buChar char="o"/>
            </a:pPr>
            <a:endParaRPr lang="en-US" dirty="0" smtClean="0"/>
          </a:p>
          <a:p>
            <a:pPr marL="3657600" lvl="8" indent="-88900">
              <a:spcBef>
                <a:spcPts val="0"/>
              </a:spcBef>
              <a:buClr>
                <a:srgbClr val="000000"/>
              </a:buClr>
              <a:buFont typeface="Wingdings"/>
              <a:buChar char="§"/>
            </a:pPr>
            <a:endParaRPr lang="en-US" dirty="0"/>
          </a:p>
        </p:txBody>
      </p:sp>
    </p:spTree>
    <p:extLst>
      <p:ext uri="{BB962C8B-B14F-4D97-AF65-F5344CB8AC3E}">
        <p14:creationId xmlns:p14="http://schemas.microsoft.com/office/powerpoint/2010/main" val="1780004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F19856-F235-4B60-9B82-5530BEF31A62}" type="slidenum">
              <a:rPr lang="en-US" smtClean="0"/>
              <a:t>4</a:t>
            </a:fld>
            <a:endParaRPr lang="en-US" dirty="0"/>
          </a:p>
        </p:txBody>
      </p:sp>
    </p:spTree>
    <p:extLst>
      <p:ext uri="{BB962C8B-B14F-4D97-AF65-F5344CB8AC3E}">
        <p14:creationId xmlns:p14="http://schemas.microsoft.com/office/powerpoint/2010/main" val="3508795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7926-6F4A-49C9-A914-9F8E893D0448}" type="slidenum">
              <a:rPr lang="en-US" smtClean="0"/>
              <a:t>5</a:t>
            </a:fld>
            <a:endParaRPr lang="en-US" dirty="0"/>
          </a:p>
        </p:txBody>
      </p:sp>
    </p:spTree>
    <p:extLst>
      <p:ext uri="{BB962C8B-B14F-4D97-AF65-F5344CB8AC3E}">
        <p14:creationId xmlns:p14="http://schemas.microsoft.com/office/powerpoint/2010/main" val="1352175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F19856-F235-4B60-9B82-5530BEF31A62}" type="slidenum">
              <a:rPr lang="en-US" smtClean="0"/>
              <a:t>6</a:t>
            </a:fld>
            <a:endParaRPr lang="en-US" dirty="0"/>
          </a:p>
        </p:txBody>
      </p:sp>
    </p:spTree>
    <p:extLst>
      <p:ext uri="{BB962C8B-B14F-4D97-AF65-F5344CB8AC3E}">
        <p14:creationId xmlns:p14="http://schemas.microsoft.com/office/powerpoint/2010/main" val="1220459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F19856-F235-4B60-9B82-5530BEF31A62}" type="slidenum">
              <a:rPr lang="en-US" smtClean="0"/>
              <a:t>8</a:t>
            </a:fld>
            <a:endParaRPr lang="en-US" dirty="0"/>
          </a:p>
        </p:txBody>
      </p:sp>
    </p:spTree>
    <p:extLst>
      <p:ext uri="{BB962C8B-B14F-4D97-AF65-F5344CB8AC3E}">
        <p14:creationId xmlns:p14="http://schemas.microsoft.com/office/powerpoint/2010/main" val="2813196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7926-6F4A-49C9-A914-9F8E893D0448}" type="slidenum">
              <a:rPr lang="en-US" smtClean="0"/>
              <a:t>9</a:t>
            </a:fld>
            <a:endParaRPr lang="en-US" dirty="0"/>
          </a:p>
        </p:txBody>
      </p:sp>
    </p:spTree>
    <p:extLst>
      <p:ext uri="{BB962C8B-B14F-4D97-AF65-F5344CB8AC3E}">
        <p14:creationId xmlns:p14="http://schemas.microsoft.com/office/powerpoint/2010/main" val="3908788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7926-6F4A-49C9-A914-9F8E893D0448}" type="slidenum">
              <a:rPr lang="en-US" smtClean="0"/>
              <a:t>10</a:t>
            </a:fld>
            <a:endParaRPr lang="en-US" dirty="0"/>
          </a:p>
        </p:txBody>
      </p:sp>
    </p:spTree>
    <p:extLst>
      <p:ext uri="{BB962C8B-B14F-4D97-AF65-F5344CB8AC3E}">
        <p14:creationId xmlns:p14="http://schemas.microsoft.com/office/powerpoint/2010/main" val="3884134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07926-6F4A-49C9-A914-9F8E893D0448}" type="slidenum">
              <a:rPr lang="en-US" smtClean="0"/>
              <a:t>11</a:t>
            </a:fld>
            <a:endParaRPr lang="en-US" dirty="0"/>
          </a:p>
        </p:txBody>
      </p:sp>
    </p:spTree>
    <p:extLst>
      <p:ext uri="{BB962C8B-B14F-4D97-AF65-F5344CB8AC3E}">
        <p14:creationId xmlns:p14="http://schemas.microsoft.com/office/powerpoint/2010/main" val="13521753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0" name="Group 9"/>
          <p:cNvGrpSpPr/>
          <p:nvPr userDrawn="1"/>
        </p:nvGrpSpPr>
        <p:grpSpPr>
          <a:xfrm>
            <a:off x="0" y="75165"/>
            <a:ext cx="9144000" cy="5944635"/>
            <a:chOff x="0" y="0"/>
            <a:chExt cx="9144000" cy="5944635"/>
          </a:xfrm>
        </p:grpSpPr>
        <p:sp>
          <p:nvSpPr>
            <p:cNvPr id="11" name="Shape 21"/>
            <p:cNvSpPr/>
            <p:nvPr>
              <p:custDataLst>
                <p:tags r:id="rId3"/>
              </p:custDataLst>
            </p:nvPr>
          </p:nvSpPr>
          <p:spPr>
            <a:xfrm>
              <a:off x="0" y="0"/>
              <a:ext cx="9144000" cy="5943599"/>
            </a:xfrm>
            <a:prstGeom prst="rect">
              <a:avLst/>
            </a:prstGeom>
            <a:gradFill>
              <a:gsLst>
                <a:gs pos="0">
                  <a:srgbClr val="AECCF1"/>
                </a:gs>
                <a:gs pos="50000">
                  <a:srgbClr val="CEE0F6"/>
                </a:gs>
                <a:gs pos="100000">
                  <a:srgbClr val="E7F1FA"/>
                </a:gs>
              </a:gsLst>
              <a:lin ang="5400000" scaled="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55" y="4170846"/>
              <a:ext cx="9143245" cy="1773789"/>
            </a:xfrm>
            <a:prstGeom prst="rect">
              <a:avLst/>
            </a:prstGeom>
          </p:spPr>
        </p:pic>
        <p:pic>
          <p:nvPicPr>
            <p:cNvPr id="13" name="Pictur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37168" y="7307"/>
              <a:ext cx="2596682" cy="822892"/>
            </a:xfrm>
            <a:prstGeom prst="rect">
              <a:avLst/>
            </a:prstGeom>
          </p:spPr>
        </p:pic>
      </p:grpSp>
      <p:sp>
        <p:nvSpPr>
          <p:cNvPr id="2" name="Title 1"/>
          <p:cNvSpPr>
            <a:spLocks noGrp="1"/>
          </p:cNvSpPr>
          <p:nvPr>
            <p:ph type="ctrTitle"/>
          </p:nvPr>
        </p:nvSpPr>
        <p:spPr>
          <a:xfrm>
            <a:off x="304800" y="848280"/>
            <a:ext cx="8534400" cy="1470025"/>
          </a:xfrm>
        </p:spPr>
        <p:txBody>
          <a:bodyPr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sz="3600" b="1" cap="none" spc="50">
                <a:ln w="11430"/>
                <a:gradFill>
                  <a:gsLst>
                    <a:gs pos="25000">
                      <a:srgbClr val="0070C0"/>
                    </a:gs>
                    <a:gs pos="100000">
                      <a:schemeClr val="tx2"/>
                    </a:gs>
                  </a:gsLst>
                  <a:lin ang="5400000"/>
                </a:gradFill>
                <a:effectLst>
                  <a:outerShdw blurRad="63500" dist="38100" dir="5400000" algn="tl" rotWithShape="0">
                    <a:srgbClr val="000000">
                      <a:alpha val="45000"/>
                    </a:srgbClr>
                  </a:outerShdw>
                </a:effectLst>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F02CA5AE-5BDD-4833-BEB9-B3716843AC81}" type="datetimeFigureOut">
              <a:rPr lang="en-US" smtClean="0"/>
              <a:t>4/29/2015</a:t>
            </a:fld>
            <a:endParaRPr lang="en-US" dirty="0"/>
          </a:p>
        </p:txBody>
      </p:sp>
      <p:sp>
        <p:nvSpPr>
          <p:cNvPr id="14" name="Shape 21"/>
          <p:cNvSpPr/>
          <p:nvPr userDrawn="1">
            <p:custDataLst>
              <p:tags r:id="rId1"/>
            </p:custDataLst>
          </p:nvPr>
        </p:nvSpPr>
        <p:spPr>
          <a:xfrm>
            <a:off x="2894" y="2971799"/>
            <a:ext cx="9144000" cy="1104901"/>
          </a:xfrm>
          <a:prstGeom prst="rect">
            <a:avLst/>
          </a:prstGeom>
          <a:gradFill flip="none" rotWithShape="1">
            <a:gsLst>
              <a:gs pos="0">
                <a:schemeClr val="bg2">
                  <a:lumMod val="20000"/>
                  <a:lumOff val="80000"/>
                  <a:alpha val="0"/>
                </a:schemeClr>
              </a:gs>
              <a:gs pos="100000">
                <a:srgbClr val="E7F1FA"/>
              </a:gs>
            </a:gsLst>
            <a:lin ang="10800000" scaled="1"/>
            <a:tileRect/>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15" name="Shape 21"/>
          <p:cNvSpPr/>
          <p:nvPr userDrawn="1">
            <p:custDataLst>
              <p:tags r:id="rId2"/>
            </p:custDataLst>
          </p:nvPr>
        </p:nvSpPr>
        <p:spPr>
          <a:xfrm>
            <a:off x="0" y="2452872"/>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3" name="Subtitle 2"/>
          <p:cNvSpPr>
            <a:spLocks noGrp="1"/>
          </p:cNvSpPr>
          <p:nvPr>
            <p:ph type="subTitle" idx="1"/>
          </p:nvPr>
        </p:nvSpPr>
        <p:spPr>
          <a:xfrm>
            <a:off x="304800" y="2971799"/>
            <a:ext cx="7162800" cy="1104901"/>
          </a:xfrm>
        </p:spPr>
        <p:txBody>
          <a:bodyPr lIns="0" tIns="91440" rIns="0" bIns="91440" anchor="ctr">
            <a:normAutofit/>
          </a:bodyPr>
          <a:lstStyle>
            <a:lvl1pPr marL="0" indent="0" algn="l">
              <a:spcBef>
                <a:spcPts val="0"/>
              </a:spcBef>
              <a:buNone/>
              <a:defRPr sz="2800">
                <a:solidFill>
                  <a:schemeClr val="accent1"/>
                </a:solidFill>
                <a:effectLst>
                  <a:innerShdw blurRad="63500" dist="50800" dir="13500000">
                    <a:prstClr val="black">
                      <a:alpha val="50000"/>
                    </a:prstClr>
                  </a:inn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91673375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2CA5AE-5BDD-4833-BEB9-B3716843AC81}" type="datetimeFigureOut">
              <a:rPr lang="en-US" smtClean="0"/>
              <a:t>4/29/2015</a:t>
            </a:fld>
            <a:endParaRPr lang="en-US" dirty="0"/>
          </a:p>
        </p:txBody>
      </p:sp>
    </p:spTree>
    <p:extLst>
      <p:ext uri="{BB962C8B-B14F-4D97-AF65-F5344CB8AC3E}">
        <p14:creationId xmlns:p14="http://schemas.microsoft.com/office/powerpoint/2010/main" val="1166444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2CA5AE-5BDD-4833-BEB9-B3716843AC81}" type="datetimeFigureOut">
              <a:rPr lang="en-US" smtClean="0"/>
              <a:t>4/29/2015</a:t>
            </a:fld>
            <a:endParaRPr lang="en-US" dirty="0"/>
          </a:p>
        </p:txBody>
      </p:sp>
    </p:spTree>
    <p:extLst>
      <p:ext uri="{BB962C8B-B14F-4D97-AF65-F5344CB8AC3E}">
        <p14:creationId xmlns:p14="http://schemas.microsoft.com/office/powerpoint/2010/main" val="1044600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2220" y="1535113"/>
            <a:ext cx="4114800" cy="639762"/>
          </a:xfrm>
        </p:spPr>
        <p:txBody>
          <a:bodyPr anchor="b"/>
          <a:lstStyle>
            <a:lvl1pPr marL="0" indent="0" algn="ctr">
              <a:buNone/>
              <a:defRPr sz="2400" b="1">
                <a:solidFill>
                  <a:schemeClr val="accent1"/>
                </a:solidFill>
                <a:effectLst>
                  <a:innerShdw blurRad="63500" dist="50800" dir="135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02220" y="2346702"/>
            <a:ext cx="4114800" cy="365760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800004" y="1535113"/>
            <a:ext cx="4114800" cy="639762"/>
          </a:xfrm>
        </p:spPr>
        <p:txBody>
          <a:bodyPr anchor="b"/>
          <a:lstStyle>
            <a:lvl1pPr marL="0" indent="0" algn="ctr">
              <a:buNone/>
              <a:defRPr sz="2400" b="1">
                <a:solidFill>
                  <a:schemeClr val="accent1"/>
                </a:solidFill>
                <a:effectLst>
                  <a:innerShdw blurRad="63500" dist="50800" dir="135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800004" y="2346702"/>
            <a:ext cx="4114800" cy="365760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F02CA5AE-5BDD-4833-BEB9-B3716843AC81}" type="datetimeFigureOut">
              <a:rPr lang="en-US" smtClean="0"/>
              <a:t>4/29/2015</a:t>
            </a:fld>
            <a:endParaRPr lang="en-US" dirty="0"/>
          </a:p>
        </p:txBody>
      </p:sp>
      <p:cxnSp>
        <p:nvCxnSpPr>
          <p:cNvPr id="11" name="Straight Connector 10"/>
          <p:cNvCxnSpPr/>
          <p:nvPr userDrawn="1"/>
        </p:nvCxnSpPr>
        <p:spPr>
          <a:xfrm>
            <a:off x="4572000" y="1447800"/>
            <a:ext cx="0" cy="45720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Shape 21"/>
          <p:cNvSpPr/>
          <p:nvPr userDrawn="1">
            <p:custDataLst>
              <p:tags r:id="rId1"/>
            </p:custDataLst>
          </p:nvPr>
        </p:nvSpPr>
        <p:spPr>
          <a:xfrm>
            <a:off x="0" y="2225298"/>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9392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2220" y="1535113"/>
            <a:ext cx="4114800" cy="639762"/>
          </a:xfrm>
        </p:spPr>
        <p:txBody>
          <a:bodyPr anchor="b"/>
          <a:lstStyle>
            <a:lvl1pPr marL="0" indent="0" algn="ctr">
              <a:buNone/>
              <a:defRPr sz="2400" b="1">
                <a:solidFill>
                  <a:schemeClr val="accent1"/>
                </a:solidFill>
                <a:effectLst>
                  <a:innerShdw blurRad="63500" dist="50800" dir="135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02220" y="2346702"/>
            <a:ext cx="4114800" cy="291109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800004" y="1535113"/>
            <a:ext cx="4114800" cy="639762"/>
          </a:xfrm>
        </p:spPr>
        <p:txBody>
          <a:bodyPr anchor="b"/>
          <a:lstStyle>
            <a:lvl1pPr marL="0" indent="0" algn="ctr">
              <a:buNone/>
              <a:defRPr sz="2400" b="1">
                <a:solidFill>
                  <a:schemeClr val="accent1"/>
                </a:solidFill>
                <a:effectLst>
                  <a:innerShdw blurRad="63500" dist="50800" dir="135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800004" y="2346702"/>
            <a:ext cx="4114800" cy="291109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F02CA5AE-5BDD-4833-BEB9-B3716843AC81}" type="datetimeFigureOut">
              <a:rPr lang="en-US" smtClean="0"/>
              <a:t>4/29/2015</a:t>
            </a:fld>
            <a:endParaRPr lang="en-US" dirty="0"/>
          </a:p>
        </p:txBody>
      </p:sp>
      <p:cxnSp>
        <p:nvCxnSpPr>
          <p:cNvPr id="11" name="Straight Connector 10"/>
          <p:cNvCxnSpPr/>
          <p:nvPr userDrawn="1"/>
        </p:nvCxnSpPr>
        <p:spPr>
          <a:xfrm>
            <a:off x="4572000" y="1447800"/>
            <a:ext cx="0" cy="38862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Shape 21"/>
          <p:cNvSpPr/>
          <p:nvPr userDrawn="1">
            <p:custDataLst>
              <p:tags r:id="rId1"/>
            </p:custDataLst>
          </p:nvPr>
        </p:nvSpPr>
        <p:spPr>
          <a:xfrm>
            <a:off x="0" y="2225298"/>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12" name="Shape 21"/>
          <p:cNvSpPr/>
          <p:nvPr userDrawn="1">
            <p:custDataLst>
              <p:tags r:id="rId2"/>
            </p:custDataLst>
          </p:nvPr>
        </p:nvSpPr>
        <p:spPr>
          <a:xfrm>
            <a:off x="0" y="5334000"/>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13" name="Text Placeholder 2"/>
          <p:cNvSpPr>
            <a:spLocks noGrp="1"/>
          </p:cNvSpPr>
          <p:nvPr>
            <p:ph type="body" idx="13"/>
          </p:nvPr>
        </p:nvSpPr>
        <p:spPr>
          <a:xfrm>
            <a:off x="304800" y="5409238"/>
            <a:ext cx="8534400" cy="534362"/>
          </a:xfrm>
        </p:spPr>
        <p:txBody>
          <a:bodyPr anchor="ctr"/>
          <a:lstStyle>
            <a:lvl1pPr marL="0" indent="0" algn="ctr">
              <a:buNone/>
              <a:defRPr sz="2400" b="1">
                <a:solidFill>
                  <a:schemeClr val="accent2">
                    <a:lumMod val="75000"/>
                  </a:schemeClr>
                </a:solidFill>
                <a:effectLst>
                  <a:innerShdw blurRad="63500" dist="50800" dir="135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Tree>
    <p:extLst>
      <p:ext uri="{BB962C8B-B14F-4D97-AF65-F5344CB8AC3E}">
        <p14:creationId xmlns:p14="http://schemas.microsoft.com/office/powerpoint/2010/main" val="4082456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2CA5AE-5BDD-4833-BEB9-B3716843AC81}" type="datetimeFigureOut">
              <a:rPr lang="en-US" smtClean="0"/>
              <a:t>4/29/2015</a:t>
            </a:fld>
            <a:endParaRPr lang="en-US" dirty="0"/>
          </a:p>
        </p:txBody>
      </p:sp>
    </p:spTree>
    <p:extLst>
      <p:ext uri="{BB962C8B-B14F-4D97-AF65-F5344CB8AC3E}">
        <p14:creationId xmlns:p14="http://schemas.microsoft.com/office/powerpoint/2010/main" val="620619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2CA5AE-5BDD-4833-BEB9-B3716843AC81}" type="datetimeFigureOut">
              <a:rPr lang="en-US" smtClean="0"/>
              <a:t>4/29/2015</a:t>
            </a:fld>
            <a:endParaRPr lang="en-US" dirty="0"/>
          </a:p>
        </p:txBody>
      </p:sp>
    </p:spTree>
    <p:extLst>
      <p:ext uri="{BB962C8B-B14F-4D97-AF65-F5344CB8AC3E}">
        <p14:creationId xmlns:p14="http://schemas.microsoft.com/office/powerpoint/2010/main" val="3366030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Graphics Point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2CA5AE-5BDD-4833-BEB9-B3716843AC81}" type="datetimeFigureOut">
              <a:rPr lang="en-US" smtClean="0"/>
              <a:t>4/29/2015</a:t>
            </a:fld>
            <a:endParaRPr lang="en-US" dirty="0"/>
          </a:p>
        </p:txBody>
      </p:sp>
      <p:sp>
        <p:nvSpPr>
          <p:cNvPr id="6" name="TextBox 5"/>
          <p:cNvSpPr txBox="1"/>
          <p:nvPr userDrawn="1"/>
        </p:nvSpPr>
        <p:spPr>
          <a:xfrm>
            <a:off x="70695" y="1524000"/>
            <a:ext cx="8991600" cy="307777"/>
          </a:xfrm>
          <a:prstGeom prst="rect">
            <a:avLst/>
          </a:prstGeom>
          <a:noFill/>
        </p:spPr>
        <p:txBody>
          <a:bodyPr wrap="square" rtlCol="0">
            <a:spAutoFit/>
          </a:bodyPr>
          <a:lstStyle/>
          <a:p>
            <a:r>
              <a:rPr lang="en-US" sz="1400" b="1" dirty="0" smtClean="0">
                <a:solidFill>
                  <a:srgbClr val="C00000"/>
                </a:solidFill>
              </a:rPr>
              <a:t>Instructions: </a:t>
            </a:r>
            <a:r>
              <a:rPr lang="en-US" sz="1400" dirty="0" smtClean="0">
                <a:solidFill>
                  <a:schemeClr val="tx1">
                    <a:lumMod val="75000"/>
                    <a:lumOff val="25000"/>
                  </a:schemeClr>
                </a:solidFill>
              </a:rPr>
              <a:t>Just copy the elements you want to use and paste into your slides.</a:t>
            </a:r>
            <a:endParaRPr lang="en-US" sz="1400" dirty="0">
              <a:solidFill>
                <a:schemeClr val="tx1">
                  <a:lumMod val="75000"/>
                  <a:lumOff val="25000"/>
                </a:schemeClr>
              </a:solidFill>
            </a:endParaRPr>
          </a:p>
        </p:txBody>
      </p:sp>
      <p:sp>
        <p:nvSpPr>
          <p:cNvPr id="7" name="TextBox 6"/>
          <p:cNvSpPr txBox="1"/>
          <p:nvPr userDrawn="1"/>
        </p:nvSpPr>
        <p:spPr>
          <a:xfrm>
            <a:off x="70695" y="1978223"/>
            <a:ext cx="1371600" cy="276999"/>
          </a:xfrm>
          <a:prstGeom prst="rect">
            <a:avLst/>
          </a:prstGeom>
          <a:noFill/>
        </p:spPr>
        <p:txBody>
          <a:bodyPr wrap="square" rtlCol="0">
            <a:spAutoFit/>
          </a:bodyPr>
          <a:lstStyle/>
          <a:p>
            <a:r>
              <a:rPr lang="en-US" sz="1200" dirty="0" smtClean="0">
                <a:solidFill>
                  <a:schemeClr val="tx1">
                    <a:lumMod val="50000"/>
                    <a:lumOff val="50000"/>
                  </a:schemeClr>
                </a:solidFill>
              </a:rPr>
              <a:t>Horizontal Line</a:t>
            </a:r>
            <a:endParaRPr lang="en-US" sz="1200" dirty="0">
              <a:solidFill>
                <a:schemeClr val="tx1">
                  <a:lumMod val="50000"/>
                  <a:lumOff val="50000"/>
                </a:schemeClr>
              </a:solidFill>
            </a:endParaRPr>
          </a:p>
        </p:txBody>
      </p:sp>
      <p:sp>
        <p:nvSpPr>
          <p:cNvPr id="8" name="TextBox 7"/>
          <p:cNvSpPr txBox="1"/>
          <p:nvPr userDrawn="1"/>
        </p:nvSpPr>
        <p:spPr>
          <a:xfrm>
            <a:off x="7655244" y="3193396"/>
            <a:ext cx="1371600" cy="461665"/>
          </a:xfrm>
          <a:prstGeom prst="rect">
            <a:avLst/>
          </a:prstGeom>
          <a:noFill/>
        </p:spPr>
        <p:txBody>
          <a:bodyPr wrap="square" rtlCol="0">
            <a:spAutoFit/>
          </a:bodyPr>
          <a:lstStyle/>
          <a:p>
            <a:r>
              <a:rPr lang="en-US" sz="1200" dirty="0" smtClean="0">
                <a:solidFill>
                  <a:schemeClr val="tx1">
                    <a:lumMod val="50000"/>
                    <a:lumOff val="50000"/>
                  </a:schemeClr>
                </a:solidFill>
              </a:rPr>
              <a:t>Chat</a:t>
            </a:r>
          </a:p>
          <a:p>
            <a:r>
              <a:rPr lang="en-US" sz="1200" dirty="0" smtClean="0">
                <a:solidFill>
                  <a:schemeClr val="tx1">
                    <a:lumMod val="50000"/>
                    <a:lumOff val="50000"/>
                  </a:schemeClr>
                </a:solidFill>
              </a:rPr>
              <a:t>Invitation 1</a:t>
            </a:r>
            <a:endParaRPr lang="en-US" sz="1200" dirty="0">
              <a:solidFill>
                <a:schemeClr val="tx1">
                  <a:lumMod val="50000"/>
                  <a:lumOff val="50000"/>
                </a:schemeClr>
              </a:solidFill>
            </a:endParaRPr>
          </a:p>
        </p:txBody>
      </p:sp>
      <p:sp>
        <p:nvSpPr>
          <p:cNvPr id="9" name="TextBox 8"/>
          <p:cNvSpPr txBox="1"/>
          <p:nvPr userDrawn="1"/>
        </p:nvSpPr>
        <p:spPr>
          <a:xfrm rot="16200000">
            <a:off x="8150824" y="5195500"/>
            <a:ext cx="1371600" cy="276999"/>
          </a:xfrm>
          <a:prstGeom prst="rect">
            <a:avLst/>
          </a:prstGeom>
          <a:noFill/>
        </p:spPr>
        <p:txBody>
          <a:bodyPr wrap="square" rtlCol="0">
            <a:spAutoFit/>
          </a:bodyPr>
          <a:lstStyle/>
          <a:p>
            <a:r>
              <a:rPr lang="en-US" sz="1200" dirty="0" smtClean="0">
                <a:solidFill>
                  <a:schemeClr val="tx1">
                    <a:lumMod val="50000"/>
                    <a:lumOff val="50000"/>
                  </a:schemeClr>
                </a:solidFill>
              </a:rPr>
              <a:t>Vertical Line</a:t>
            </a:r>
            <a:endParaRPr lang="en-US" sz="1200" dirty="0">
              <a:solidFill>
                <a:schemeClr val="tx1">
                  <a:lumMod val="50000"/>
                  <a:lumOff val="50000"/>
                </a:schemeClr>
              </a:solidFill>
            </a:endParaRPr>
          </a:p>
        </p:txBody>
      </p:sp>
      <p:cxnSp>
        <p:nvCxnSpPr>
          <p:cNvPr id="10" name="Straight Arrow Connector 9"/>
          <p:cNvCxnSpPr/>
          <p:nvPr userDrawn="1"/>
        </p:nvCxnSpPr>
        <p:spPr>
          <a:xfrm flipV="1">
            <a:off x="1213695" y="2034371"/>
            <a:ext cx="0" cy="155376"/>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userDrawn="1"/>
        </p:nvCxnSpPr>
        <p:spPr>
          <a:xfrm flipV="1">
            <a:off x="8188644" y="3236804"/>
            <a:ext cx="0" cy="155376"/>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userDrawn="1"/>
        </p:nvCxnSpPr>
        <p:spPr>
          <a:xfrm rot="5400000" flipV="1">
            <a:off x="8875811" y="4997232"/>
            <a:ext cx="0" cy="155376"/>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8008207" y="4497487"/>
            <a:ext cx="945292" cy="461665"/>
          </a:xfrm>
          <a:prstGeom prst="rect">
            <a:avLst/>
          </a:prstGeom>
          <a:noFill/>
        </p:spPr>
        <p:txBody>
          <a:bodyPr wrap="square" rtlCol="0">
            <a:spAutoFit/>
          </a:bodyPr>
          <a:lstStyle/>
          <a:p>
            <a:r>
              <a:rPr lang="en-US" sz="1200" dirty="0" smtClean="0">
                <a:solidFill>
                  <a:schemeClr val="tx1">
                    <a:lumMod val="50000"/>
                    <a:lumOff val="50000"/>
                  </a:schemeClr>
                </a:solidFill>
              </a:rPr>
              <a:t>Chat</a:t>
            </a:r>
          </a:p>
          <a:p>
            <a:r>
              <a:rPr lang="en-US" sz="1200" dirty="0" smtClean="0">
                <a:solidFill>
                  <a:schemeClr val="tx1">
                    <a:lumMod val="50000"/>
                    <a:lumOff val="50000"/>
                  </a:schemeClr>
                </a:solidFill>
              </a:rPr>
              <a:t>Invitation 2</a:t>
            </a:r>
            <a:endParaRPr lang="en-US" sz="1200" dirty="0">
              <a:solidFill>
                <a:schemeClr val="tx1">
                  <a:lumMod val="50000"/>
                  <a:lumOff val="50000"/>
                </a:schemeClr>
              </a:solidFill>
            </a:endParaRPr>
          </a:p>
        </p:txBody>
      </p:sp>
      <p:cxnSp>
        <p:nvCxnSpPr>
          <p:cNvPr id="14" name="Straight Arrow Connector 13"/>
          <p:cNvCxnSpPr/>
          <p:nvPr userDrawn="1"/>
        </p:nvCxnSpPr>
        <p:spPr>
          <a:xfrm flipV="1">
            <a:off x="8562352" y="4537189"/>
            <a:ext cx="0" cy="155376"/>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736705" y="1981200"/>
            <a:ext cx="1371600" cy="276999"/>
          </a:xfrm>
          <a:prstGeom prst="rect">
            <a:avLst/>
          </a:prstGeom>
          <a:noFill/>
        </p:spPr>
        <p:txBody>
          <a:bodyPr wrap="square" rtlCol="0">
            <a:spAutoFit/>
          </a:bodyPr>
          <a:lstStyle/>
          <a:p>
            <a:r>
              <a:rPr lang="en-US" sz="1200" dirty="0" smtClean="0">
                <a:solidFill>
                  <a:schemeClr val="tx1">
                    <a:lumMod val="50000"/>
                    <a:lumOff val="50000"/>
                  </a:schemeClr>
                </a:solidFill>
              </a:rPr>
              <a:t>Icon Frame 1</a:t>
            </a:r>
            <a:endParaRPr lang="en-US" sz="1200" dirty="0">
              <a:solidFill>
                <a:schemeClr val="tx1">
                  <a:lumMod val="50000"/>
                  <a:lumOff val="50000"/>
                </a:schemeClr>
              </a:solidFill>
            </a:endParaRPr>
          </a:p>
        </p:txBody>
      </p:sp>
      <p:sp>
        <p:nvSpPr>
          <p:cNvPr id="16" name="TextBox 15"/>
          <p:cNvSpPr txBox="1"/>
          <p:nvPr userDrawn="1"/>
        </p:nvSpPr>
        <p:spPr>
          <a:xfrm>
            <a:off x="5188343" y="4337878"/>
            <a:ext cx="1371600" cy="276999"/>
          </a:xfrm>
          <a:prstGeom prst="rect">
            <a:avLst/>
          </a:prstGeom>
          <a:noFill/>
        </p:spPr>
        <p:txBody>
          <a:bodyPr wrap="square" rtlCol="0">
            <a:spAutoFit/>
          </a:bodyPr>
          <a:lstStyle/>
          <a:p>
            <a:r>
              <a:rPr lang="en-US" sz="1200" dirty="0" smtClean="0">
                <a:solidFill>
                  <a:schemeClr val="tx1">
                    <a:lumMod val="50000"/>
                    <a:lumOff val="50000"/>
                  </a:schemeClr>
                </a:solidFill>
              </a:rPr>
              <a:t>Icon Frame 1b</a:t>
            </a:r>
            <a:endParaRPr lang="en-US" sz="1200" dirty="0">
              <a:solidFill>
                <a:schemeClr val="tx1">
                  <a:lumMod val="50000"/>
                  <a:lumOff val="50000"/>
                </a:schemeClr>
              </a:solidFill>
            </a:endParaRPr>
          </a:p>
        </p:txBody>
      </p:sp>
      <p:sp>
        <p:nvSpPr>
          <p:cNvPr id="17" name="TextBox 16"/>
          <p:cNvSpPr txBox="1"/>
          <p:nvPr userDrawn="1"/>
        </p:nvSpPr>
        <p:spPr>
          <a:xfrm>
            <a:off x="6822549" y="4676001"/>
            <a:ext cx="762000" cy="276999"/>
          </a:xfrm>
          <a:prstGeom prst="rect">
            <a:avLst/>
          </a:prstGeom>
          <a:noFill/>
        </p:spPr>
        <p:txBody>
          <a:bodyPr wrap="square" rtlCol="0">
            <a:spAutoFit/>
          </a:bodyPr>
          <a:lstStyle/>
          <a:p>
            <a:r>
              <a:rPr lang="en-US" sz="1200" dirty="0" smtClean="0">
                <a:solidFill>
                  <a:schemeClr val="tx1">
                    <a:lumMod val="50000"/>
                    <a:lumOff val="50000"/>
                  </a:schemeClr>
                </a:solidFill>
              </a:rPr>
              <a:t>Arrow</a:t>
            </a:r>
            <a:endParaRPr lang="en-US" sz="1200" dirty="0">
              <a:solidFill>
                <a:schemeClr val="tx1">
                  <a:lumMod val="50000"/>
                  <a:lumOff val="50000"/>
                </a:schemeClr>
              </a:solidFill>
            </a:endParaRPr>
          </a:p>
        </p:txBody>
      </p:sp>
      <p:cxnSp>
        <p:nvCxnSpPr>
          <p:cNvPr id="18" name="Straight Arrow Connector 17"/>
          <p:cNvCxnSpPr/>
          <p:nvPr userDrawn="1"/>
        </p:nvCxnSpPr>
        <p:spPr>
          <a:xfrm rot="10800000" flipV="1">
            <a:off x="4718895" y="2043330"/>
            <a:ext cx="0" cy="155376"/>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userDrawn="1"/>
        </p:nvCxnSpPr>
        <p:spPr>
          <a:xfrm rot="10800000" flipV="1">
            <a:off x="6324600" y="4429154"/>
            <a:ext cx="0" cy="155376"/>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userDrawn="1"/>
        </p:nvCxnSpPr>
        <p:spPr>
          <a:xfrm rot="10800000" flipV="1">
            <a:off x="7443710" y="4728319"/>
            <a:ext cx="0" cy="155376"/>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990600" y="4267200"/>
            <a:ext cx="1371600" cy="276999"/>
          </a:xfrm>
          <a:prstGeom prst="rect">
            <a:avLst/>
          </a:prstGeom>
          <a:noFill/>
        </p:spPr>
        <p:txBody>
          <a:bodyPr wrap="square" rtlCol="0">
            <a:spAutoFit/>
          </a:bodyPr>
          <a:lstStyle/>
          <a:p>
            <a:r>
              <a:rPr lang="en-US" sz="1200" dirty="0" smtClean="0">
                <a:solidFill>
                  <a:schemeClr val="tx1">
                    <a:lumMod val="50000"/>
                    <a:lumOff val="50000"/>
                  </a:schemeClr>
                </a:solidFill>
              </a:rPr>
              <a:t>Icon Frame 2</a:t>
            </a:r>
            <a:endParaRPr lang="en-US" sz="1200" dirty="0">
              <a:solidFill>
                <a:schemeClr val="tx1">
                  <a:lumMod val="50000"/>
                  <a:lumOff val="50000"/>
                </a:schemeClr>
              </a:solidFill>
            </a:endParaRPr>
          </a:p>
        </p:txBody>
      </p:sp>
      <p:cxnSp>
        <p:nvCxnSpPr>
          <p:cNvPr id="22" name="Straight Arrow Connector 21"/>
          <p:cNvCxnSpPr/>
          <p:nvPr userDrawn="1"/>
        </p:nvCxnSpPr>
        <p:spPr>
          <a:xfrm rot="5400000" flipV="1">
            <a:off x="2055912" y="4329330"/>
            <a:ext cx="0" cy="155376"/>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6200" y="4554065"/>
            <a:ext cx="1371600" cy="276999"/>
          </a:xfrm>
          <a:prstGeom prst="rect">
            <a:avLst/>
          </a:prstGeom>
          <a:noFill/>
        </p:spPr>
        <p:txBody>
          <a:bodyPr wrap="square" rtlCol="0">
            <a:spAutoFit/>
          </a:bodyPr>
          <a:lstStyle/>
          <a:p>
            <a:r>
              <a:rPr lang="en-US" sz="1200" dirty="0" smtClean="0">
                <a:solidFill>
                  <a:schemeClr val="tx1">
                    <a:lumMod val="50000"/>
                    <a:lumOff val="50000"/>
                  </a:schemeClr>
                </a:solidFill>
              </a:rPr>
              <a:t>Icon Frame 2b</a:t>
            </a:r>
            <a:endParaRPr lang="en-US" sz="1200" dirty="0">
              <a:solidFill>
                <a:schemeClr val="tx1">
                  <a:lumMod val="50000"/>
                  <a:lumOff val="50000"/>
                </a:schemeClr>
              </a:solidFill>
            </a:endParaRPr>
          </a:p>
        </p:txBody>
      </p:sp>
      <p:cxnSp>
        <p:nvCxnSpPr>
          <p:cNvPr id="24" name="Straight Arrow Connector 23"/>
          <p:cNvCxnSpPr/>
          <p:nvPr userDrawn="1"/>
        </p:nvCxnSpPr>
        <p:spPr>
          <a:xfrm rot="10800000" flipV="1">
            <a:off x="1212457" y="4645341"/>
            <a:ext cx="0" cy="155376"/>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6523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Group 9"/>
          <p:cNvGrpSpPr/>
          <p:nvPr userDrawn="1"/>
        </p:nvGrpSpPr>
        <p:grpSpPr>
          <a:xfrm>
            <a:off x="0" y="0"/>
            <a:ext cx="9144000" cy="1447800"/>
            <a:chOff x="0" y="0"/>
            <a:chExt cx="9144000" cy="1447800"/>
          </a:xfrm>
        </p:grpSpPr>
        <p:sp>
          <p:nvSpPr>
            <p:cNvPr id="11" name="Shape 10"/>
            <p:cNvSpPr/>
            <p:nvPr>
              <p:custDataLst>
                <p:tags r:id="rId10"/>
              </p:custDataLst>
            </p:nvPr>
          </p:nvSpPr>
          <p:spPr>
            <a:xfrm>
              <a:off x="0" y="0"/>
              <a:ext cx="9144000" cy="1447800"/>
            </a:xfrm>
            <a:prstGeom prst="rect">
              <a:avLst/>
            </a:prstGeom>
            <a:gradFill>
              <a:gsLst>
                <a:gs pos="0">
                  <a:srgbClr val="AECCF1"/>
                </a:gs>
                <a:gs pos="50000">
                  <a:srgbClr val="CEE0F6"/>
                </a:gs>
                <a:gs pos="100000">
                  <a:srgbClr val="E7F1FA"/>
                </a:gs>
              </a:gsLst>
              <a:lin ang="5400000" scaled="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pic>
          <p:nvPicPr>
            <p:cNvPr id="12" name="Picture 1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633554"/>
              <a:ext cx="9143245" cy="804606"/>
            </a:xfrm>
            <a:prstGeom prst="rect">
              <a:avLst/>
            </a:prstGeom>
          </p:spPr>
        </p:pic>
        <p:pic>
          <p:nvPicPr>
            <p:cNvPr id="13" name="Picture 1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537168" y="7307"/>
              <a:ext cx="2596682" cy="822892"/>
            </a:xfrm>
            <a:prstGeom prst="rect">
              <a:avLst/>
            </a:prstGeom>
          </p:spPr>
        </p:pic>
      </p:grpSp>
      <p:sp>
        <p:nvSpPr>
          <p:cNvPr id="2" name="Title Placeholder 1"/>
          <p:cNvSpPr>
            <a:spLocks noGrp="1"/>
          </p:cNvSpPr>
          <p:nvPr>
            <p:ph type="title"/>
          </p:nvPr>
        </p:nvSpPr>
        <p:spPr>
          <a:xfrm>
            <a:off x="457200" y="274638"/>
            <a:ext cx="6172200" cy="868362"/>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3434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5532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CA5AE-5BDD-4833-BEB9-B3716843AC81}" type="datetimeFigureOut">
              <a:rPr lang="en-US" smtClean="0"/>
              <a:t>4/29/2015</a:t>
            </a:fld>
            <a:endParaRPr lang="en-US" dirty="0"/>
          </a:p>
        </p:txBody>
      </p:sp>
      <p:grpSp>
        <p:nvGrpSpPr>
          <p:cNvPr id="14" name="Group 13"/>
          <p:cNvGrpSpPr/>
          <p:nvPr userDrawn="1"/>
        </p:nvGrpSpPr>
        <p:grpSpPr>
          <a:xfrm>
            <a:off x="195072" y="6093160"/>
            <a:ext cx="8735985" cy="458512"/>
            <a:chOff x="195072" y="6093160"/>
            <a:chExt cx="8735985" cy="458512"/>
          </a:xfrm>
        </p:grpSpPr>
        <p:pic>
          <p:nvPicPr>
            <p:cNvPr id="15" name="Picture 1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5072" y="6094472"/>
              <a:ext cx="2852928" cy="457200"/>
            </a:xfrm>
            <a:prstGeom prst="rect">
              <a:avLst/>
            </a:prstGeom>
          </p:spPr>
        </p:pic>
        <p:pic>
          <p:nvPicPr>
            <p:cNvPr id="16" name="Picture 1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219105" y="6093160"/>
              <a:ext cx="5711952" cy="408432"/>
            </a:xfrm>
            <a:prstGeom prst="rect">
              <a:avLst/>
            </a:prstGeom>
          </p:spPr>
        </p:pic>
      </p:grpSp>
      <p:cxnSp>
        <p:nvCxnSpPr>
          <p:cNvPr id="17" name="Shape 18"/>
          <p:cNvCxnSpPr/>
          <p:nvPr userDrawn="1"/>
        </p:nvCxnSpPr>
        <p:spPr>
          <a:xfrm>
            <a:off x="0" y="6019800"/>
            <a:ext cx="9144000" cy="0"/>
          </a:xfrm>
          <a:prstGeom prst="straightConnector1">
            <a:avLst/>
          </a:prstGeom>
          <a:noFill/>
          <a:ln w="9525" cap="flat">
            <a:solidFill>
              <a:srgbClr val="C5D8F1"/>
            </a:solidFill>
            <a:prstDash val="solid"/>
            <a:round/>
            <a:headEnd type="none" w="med" len="med"/>
            <a:tailEnd type="none" w="med" len="med"/>
          </a:ln>
        </p:spPr>
      </p:cxnSp>
      <p:sp>
        <p:nvSpPr>
          <p:cNvPr id="18" name="TextBox 17"/>
          <p:cNvSpPr txBox="1"/>
          <p:nvPr userDrawn="1"/>
        </p:nvSpPr>
        <p:spPr>
          <a:xfrm>
            <a:off x="6781800" y="6559034"/>
            <a:ext cx="2057400" cy="184666"/>
          </a:xfrm>
          <a:prstGeom prst="rect">
            <a:avLst/>
          </a:prstGeom>
          <a:noFill/>
        </p:spPr>
        <p:txBody>
          <a:bodyPr wrap="square" lIns="0" tIns="0" rIns="0" bIns="0" rtlCol="0">
            <a:spAutoFit/>
          </a:bodyPr>
          <a:lstStyle/>
          <a:p>
            <a:pPr algn="r"/>
            <a:fld id="{FFD74BA9-43E1-4EF5-B6EA-6E544A1C88D3}" type="slidenum">
              <a:rPr lang="en-US" sz="1200" smtClean="0">
                <a:solidFill>
                  <a:schemeClr val="bg1">
                    <a:lumMod val="50000"/>
                  </a:schemeClr>
                </a:solidFill>
              </a:rPr>
              <a:t>‹#›</a:t>
            </a:fld>
            <a:endParaRPr lang="en-US" sz="1200" dirty="0">
              <a:solidFill>
                <a:schemeClr val="bg1">
                  <a:lumMod val="50000"/>
                </a:schemeClr>
              </a:solidFill>
            </a:endParaRPr>
          </a:p>
        </p:txBody>
      </p:sp>
    </p:spTree>
    <p:extLst>
      <p:ext uri="{BB962C8B-B14F-4D97-AF65-F5344CB8AC3E}">
        <p14:creationId xmlns:p14="http://schemas.microsoft.com/office/powerpoint/2010/main" val="1426128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0" r:id="rId5"/>
    <p:sldLayoutId id="2147483654" r:id="rId6"/>
    <p:sldLayoutId id="2147483655" r:id="rId7"/>
    <p:sldLayoutId id="2147483661" r:id="rId8"/>
  </p:sldLayoutIdLst>
  <p:txStyles>
    <p:titleStyle>
      <a:lvl1pPr algn="l" defTabSz="914400" rtl="0" eaLnBrk="1" latinLnBrk="0" hangingPunct="1">
        <a:spcBef>
          <a:spcPct val="0"/>
        </a:spcBef>
        <a:buNone/>
        <a:defRPr sz="3400" b="1" i="0" u="none" kern="1200">
          <a:solidFill>
            <a:schemeClr val="accent1"/>
          </a:solidFill>
          <a:effectLst>
            <a:innerShdw blurRad="63500" dist="50800" dir="13500000">
              <a:prstClr val="black">
                <a:alpha val="50000"/>
              </a:prstClr>
            </a:innerShdw>
          </a:effectLst>
          <a:latin typeface="Arial" panose="020B0604020202020204" pitchFamily="34" charset="0"/>
          <a:ea typeface="+mj-ea"/>
          <a:cs typeface="Arial" panose="020B0604020202020204" pitchFamily="34" charset="0"/>
        </a:defRPr>
      </a:lvl1pPr>
    </p:titleStyle>
    <p:bodyStyle>
      <a:lvl1pPr marL="0" indent="-228600" algn="l" defTabSz="914400" rtl="0" eaLnBrk="1" latinLnBrk="0" hangingPunct="1">
        <a:lnSpc>
          <a:spcPct val="90000"/>
        </a:lnSpc>
        <a:spcBef>
          <a:spcPts val="1200"/>
        </a:spcBef>
        <a:buClr>
          <a:schemeClr val="accent1"/>
        </a:buClr>
        <a:buFont typeface="Symbol" panose="05050102010706020507" pitchFamily="18" charset="2"/>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lnSpc>
          <a:spcPct val="90000"/>
        </a:lnSpc>
        <a:spcBef>
          <a:spcPts val="1200"/>
        </a:spcBef>
        <a:buClr>
          <a:schemeClr val="accent1"/>
        </a:buClr>
        <a:buFont typeface="Courier New" panose="02070309020205020404" pitchFamily="49" charset="0"/>
        <a:buChar char="o"/>
        <a:defRPr sz="2000" b="0" i="0" u="none" kern="1200">
          <a:solidFill>
            <a:schemeClr val="accent1"/>
          </a:solidFill>
          <a:latin typeface="Arial" panose="020B0604020202020204" pitchFamily="34" charset="0"/>
          <a:ea typeface="+mn-ea"/>
          <a:cs typeface="Arial" panose="020B0604020202020204" pitchFamily="34" charset="0"/>
        </a:defRPr>
      </a:lvl2pPr>
      <a:lvl3pPr marL="1143000" indent="-13716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182880" algn="l" defTabSz="914400" rtl="0" eaLnBrk="1" latinLnBrk="0" hangingPunct="1">
        <a:lnSpc>
          <a:spcPct val="90000"/>
        </a:lnSpc>
        <a:spcBef>
          <a:spcPts val="1200"/>
        </a:spcBef>
        <a:buClr>
          <a:srgbClr val="C00000"/>
        </a:buClr>
        <a:buFont typeface="Wingdings" panose="05000000000000000000" pitchFamily="2" charset="2"/>
        <a:buChar char="§"/>
        <a:defRPr sz="1600" kern="1200">
          <a:solidFill>
            <a:schemeClr val="tx2"/>
          </a:solidFill>
          <a:latin typeface="Arial" panose="020B0604020202020204" pitchFamily="34" charset="0"/>
          <a:ea typeface="+mn-ea"/>
          <a:cs typeface="Arial" panose="020B0604020202020204" pitchFamily="34" charset="0"/>
        </a:defRPr>
      </a:lvl4pPr>
      <a:lvl5pPr marL="205740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600"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doleta.gov/WIO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wdr.doleta.gov/directives/corr_doc.cfm?DOCN=296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hyperlink" Target="http://www.careeronestop.org/findtraining/types/high-school-equivalency.aspx" TargetMode="External"/><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hyperlink" Target="https://youth.workforce3one.org/page/credentials" TargetMode="External"/><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mailto:David.mirrione@work2futurefoundation.org" TargetMode="Externa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3.jpeg"/><Relationship Id="rId5" Type="http://schemas.openxmlformats.org/officeDocument/2006/relationships/hyperlink" Target="mailto:Christopher.donnelly@sanjoseca.gov" TargetMode="Externa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3" Type="http://schemas.openxmlformats.org/officeDocument/2006/relationships/hyperlink" Target="mailto:walton.diane@dol.gov" TargetMode="Externa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22.xml"/><Relationship Id="rId7" Type="http://schemas.openxmlformats.org/officeDocument/2006/relationships/hyperlink" Target="mailto:Jperry@collegedreams.org" TargetMode="Externa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hyperlink" Target="mailto:CindyM@JobCouncil.org" TargetMode="External"/><Relationship Id="rId5" Type="http://schemas.openxmlformats.org/officeDocument/2006/relationships/slideLayout" Target="../slideLayouts/slideLayout2.xml"/><Relationship Id="rId10" Type="http://schemas.openxmlformats.org/officeDocument/2006/relationships/image" Target="../media/image27.jpg"/><Relationship Id="rId4" Type="http://schemas.openxmlformats.org/officeDocument/2006/relationships/tags" Target="../tags/tag23.xml"/><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hyperlink" Target="https://qualityinfo.org/"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hyperlink" Target="mailto:gbrunson@pima.gov" TargetMode="Externa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sVtGJ4S9SLQ"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Debbie.Dowell@IWD.Iowa.gov" TargetMode="External"/><Relationship Id="rId2" Type="http://schemas.openxmlformats.org/officeDocument/2006/relationships/slideLayout" Target="../slideLayouts/slideLayout2.xml"/><Relationship Id="rId1" Type="http://schemas.openxmlformats.org/officeDocument/2006/relationships/tags" Target="../tags/tag27.xml"/><Relationship Id="rId6" Type="http://schemas.microsoft.com/office/2007/relationships/hdphoto" Target="../media/hdphoto1.wdp"/><Relationship Id="rId5" Type="http://schemas.openxmlformats.org/officeDocument/2006/relationships/image" Target="../media/image38.jpe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hyperlink" Target="http://www.careeronestop.org/TridionMultimedia/WMNM%20FINAL%20JAN%2007%202013_tcm24-13704.pdf" TargetMode="External"/><Relationship Id="rId5" Type="http://schemas.openxmlformats.org/officeDocument/2006/relationships/hyperlink" Target="http://www.myskillsmyfuture.org/" TargetMode="Externa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hyperlink" Target="http://gradsoflife.org/get-involved/partner-application/" TargetMode="Externa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hyperlink" Target="http://www.mynextmove.o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careeronestop.org/" TargetMode="External"/><Relationship Id="rId5" Type="http://schemas.openxmlformats.org/officeDocument/2006/relationships/hyperlink" Target="http://www.onetcenter.org/" TargetMode="External"/><Relationship Id="rId4" Type="http://schemas.openxmlformats.org/officeDocument/2006/relationships/hyperlink" Target="http://www.myskillsmyfuture.org/"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walton.diane@dol.gov" TargetMode="Externa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Credentials that Count for Youth</a:t>
            </a:r>
            <a:r>
              <a:rPr lang="en-US" dirty="0" smtClean="0"/>
              <a:t/>
            </a:r>
            <a:br>
              <a:rPr lang="en-US" dirty="0" smtClean="0"/>
            </a:br>
            <a:endParaRPr lang="en-US" dirty="0"/>
          </a:p>
        </p:txBody>
      </p:sp>
      <p:sp>
        <p:nvSpPr>
          <p:cNvPr id="3" name="Subtitle 2"/>
          <p:cNvSpPr>
            <a:spLocks noGrp="1"/>
          </p:cNvSpPr>
          <p:nvPr>
            <p:ph type="subTitle" idx="1"/>
          </p:nvPr>
        </p:nvSpPr>
        <p:spPr/>
        <p:txBody>
          <a:bodyPr tIns="365760">
            <a:noAutofit/>
          </a:bodyPr>
          <a:lstStyle/>
          <a:p>
            <a:r>
              <a:rPr lang="en-US" sz="3600" dirty="0" smtClean="0"/>
              <a:t>Enough is Known for Action</a:t>
            </a:r>
          </a:p>
          <a:p>
            <a:r>
              <a:rPr lang="en-US" i="1" dirty="0" smtClean="0">
                <a:solidFill>
                  <a:schemeClr val="tx1">
                    <a:lumMod val="50000"/>
                    <a:lumOff val="50000"/>
                  </a:schemeClr>
                </a:solidFill>
              </a:rPr>
              <a:t>Webinar Series </a:t>
            </a:r>
          </a:p>
          <a:p>
            <a:endParaRPr lang="en-US" dirty="0"/>
          </a:p>
        </p:txBody>
      </p:sp>
      <p:sp>
        <p:nvSpPr>
          <p:cNvPr id="4" name="Subtitle 2"/>
          <p:cNvSpPr txBox="1">
            <a:spLocks/>
          </p:cNvSpPr>
          <p:nvPr/>
        </p:nvSpPr>
        <p:spPr>
          <a:xfrm>
            <a:off x="304800" y="4572000"/>
            <a:ext cx="7162800" cy="1104901"/>
          </a:xfrm>
          <a:prstGeom prst="rect">
            <a:avLst/>
          </a:prstGeom>
        </p:spPr>
        <p:txBody>
          <a:bodyPr vert="horz" lIns="0" tIns="365760" rIns="0" bIns="91440" rtlCol="0" anchor="ctr">
            <a:noAutofit/>
          </a:bodyPr>
          <a:lstStyle>
            <a:lvl1pPr marL="0" indent="0" algn="l" defTabSz="914400" rtl="0" eaLnBrk="1" latinLnBrk="0" hangingPunct="1">
              <a:lnSpc>
                <a:spcPct val="90000"/>
              </a:lnSpc>
              <a:spcBef>
                <a:spcPts val="0"/>
              </a:spcBef>
              <a:buClr>
                <a:schemeClr val="accent1"/>
              </a:buClr>
              <a:buFont typeface="Symbol" panose="05050102010706020507" pitchFamily="18" charset="2"/>
              <a:buNone/>
              <a:defRPr sz="2800" kern="1200">
                <a:solidFill>
                  <a:schemeClr val="accent1"/>
                </a:solidFill>
                <a:effectLst>
                  <a:innerShdw blurRad="63500" dist="50800" dir="13500000">
                    <a:prstClr val="black">
                      <a:alpha val="50000"/>
                    </a:prstClr>
                  </a:innerShdw>
                </a:effectLst>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1200"/>
              </a:spcBef>
              <a:buClr>
                <a:schemeClr val="accent1"/>
              </a:buClr>
              <a:buFont typeface="Courier New" panose="02070309020205020404" pitchFamily="49" charset="0"/>
              <a:buNone/>
              <a:defRPr sz="2000" b="0" i="0" u="none"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1200"/>
              </a:spcBef>
              <a:buClr>
                <a:schemeClr val="accent1"/>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1200"/>
              </a:spcBef>
              <a:buClr>
                <a:srgbClr val="C00000"/>
              </a:buClr>
              <a:buFont typeface="Wingdings" panose="05000000000000000000" pitchFamily="2" charset="2"/>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1200"/>
              </a:spcBef>
              <a:buClr>
                <a:schemeClr val="tx1">
                  <a:lumMod val="50000"/>
                  <a:lumOff val="50000"/>
                </a:schemeClr>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dirty="0" smtClean="0">
                <a:solidFill>
                  <a:schemeClr val="accent2"/>
                </a:solidFill>
              </a:rPr>
              <a:t>April 29, 2015</a:t>
            </a:r>
          </a:p>
          <a:p>
            <a:r>
              <a:rPr lang="en-US" sz="2000" dirty="0" smtClean="0">
                <a:solidFill>
                  <a:schemeClr val="accent2"/>
                </a:solidFill>
              </a:rPr>
              <a:t>11am Pacific/2pm Eastern </a:t>
            </a:r>
          </a:p>
        </p:txBody>
      </p:sp>
    </p:spTree>
    <p:extLst>
      <p:ext uri="{BB962C8B-B14F-4D97-AF65-F5344CB8AC3E}">
        <p14:creationId xmlns:p14="http://schemas.microsoft.com/office/powerpoint/2010/main" val="4061128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Guidance on Credentials</a:t>
            </a:r>
            <a:endParaRPr lang="en-US" dirty="0"/>
          </a:p>
        </p:txBody>
      </p:sp>
      <p:sp>
        <p:nvSpPr>
          <p:cNvPr id="3" name="Content Placeholder 2"/>
          <p:cNvSpPr>
            <a:spLocks noGrp="1"/>
          </p:cNvSpPr>
          <p:nvPr>
            <p:ph idx="1"/>
          </p:nvPr>
        </p:nvSpPr>
        <p:spPr>
          <a:xfrm>
            <a:off x="381000" y="1600201"/>
            <a:ext cx="8610600" cy="4343400"/>
          </a:xfrm>
        </p:spPr>
        <p:txBody>
          <a:bodyPr>
            <a:noAutofit/>
          </a:bodyPr>
          <a:lstStyle/>
          <a:p>
            <a:pPr marL="182880" indent="-182880">
              <a:lnSpc>
                <a:spcPct val="100000"/>
              </a:lnSpc>
            </a:pPr>
            <a:r>
              <a:rPr lang="en-US" dirty="0" smtClean="0"/>
              <a:t>The Notice </a:t>
            </a:r>
            <a:r>
              <a:rPr lang="en-US" dirty="0"/>
              <a:t>of Proposed Rulemaking (NPRM</a:t>
            </a:r>
            <a:r>
              <a:rPr lang="en-US" dirty="0" smtClean="0"/>
              <a:t>) was released. </a:t>
            </a:r>
          </a:p>
          <a:p>
            <a:pPr lvl="1">
              <a:lnSpc>
                <a:spcPct val="100000"/>
              </a:lnSpc>
            </a:pPr>
            <a:r>
              <a:rPr lang="en-US" dirty="0" smtClean="0"/>
              <a:t>For access to NPRM and all other information related to WIOA, please visit DOL’s WIOA page at:  </a:t>
            </a:r>
            <a:r>
              <a:rPr lang="en-US" dirty="0" smtClean="0">
                <a:hlinkClick r:id="rId3"/>
              </a:rPr>
              <a:t>http</a:t>
            </a:r>
            <a:r>
              <a:rPr lang="en-US" dirty="0">
                <a:hlinkClick r:id="rId3"/>
              </a:rPr>
              <a:t>://doleta.gov/WIOA</a:t>
            </a:r>
            <a:r>
              <a:rPr lang="en-US" dirty="0" smtClean="0">
                <a:hlinkClick r:id="rId3"/>
              </a:rPr>
              <a:t>/</a:t>
            </a:r>
            <a:r>
              <a:rPr lang="en-US" dirty="0" smtClean="0"/>
              <a:t> </a:t>
            </a:r>
            <a:endParaRPr lang="en-US" dirty="0"/>
          </a:p>
          <a:p>
            <a:pPr marL="182880" indent="-182880">
              <a:lnSpc>
                <a:spcPct val="100000"/>
              </a:lnSpc>
              <a:spcBef>
                <a:spcPts val="6000"/>
              </a:spcBef>
            </a:pPr>
            <a:r>
              <a:rPr lang="en-US" dirty="0" smtClean="0"/>
              <a:t>Most recent guidance related to credentials:</a:t>
            </a:r>
            <a:br>
              <a:rPr lang="en-US" dirty="0" smtClean="0"/>
            </a:br>
            <a:r>
              <a:rPr lang="en-US" dirty="0" smtClean="0"/>
              <a:t>Training and Employment Guidance Letter (TEGL) 15-10: </a:t>
            </a:r>
          </a:p>
          <a:p>
            <a:pPr lvl="1">
              <a:lnSpc>
                <a:spcPct val="100000"/>
              </a:lnSpc>
            </a:pPr>
            <a:r>
              <a:rPr lang="en-US" dirty="0" smtClean="0"/>
              <a:t>Increasing </a:t>
            </a:r>
            <a:r>
              <a:rPr lang="en-US" dirty="0"/>
              <a:t>Credential, Degree, and Certificate </a:t>
            </a:r>
            <a:r>
              <a:rPr lang="en-US" dirty="0" smtClean="0"/>
              <a:t>Attainment </a:t>
            </a:r>
            <a:r>
              <a:rPr lang="en-US" dirty="0"/>
              <a:t>by Participants of the Public Workforce </a:t>
            </a:r>
            <a:r>
              <a:rPr lang="en-US" dirty="0" smtClean="0"/>
              <a:t>System</a:t>
            </a:r>
            <a:r>
              <a:rPr lang="en-US" dirty="0"/>
              <a:t> </a:t>
            </a:r>
            <a:r>
              <a:rPr lang="en-US" dirty="0" smtClean="0">
                <a:hlinkClick r:id="rId4"/>
              </a:rPr>
              <a:t>http</a:t>
            </a:r>
            <a:r>
              <a:rPr lang="en-US" dirty="0">
                <a:hlinkClick r:id="rId4"/>
              </a:rPr>
              <a:t>://</a:t>
            </a:r>
            <a:r>
              <a:rPr lang="en-US" dirty="0" smtClean="0">
                <a:hlinkClick r:id="rId4"/>
              </a:rPr>
              <a:t>wdr.doleta.gov/directives/corr_doc.cfm?DOCN=2967</a:t>
            </a:r>
            <a:r>
              <a:rPr lang="en-US" dirty="0" smtClean="0"/>
              <a:t> </a:t>
            </a:r>
            <a:endParaRPr lang="en-US" dirty="0"/>
          </a:p>
        </p:txBody>
      </p:sp>
      <p:pic>
        <p:nvPicPr>
          <p:cNvPr id="1026" name="Picture 2" descr="C:\Users\crobbins\Dropbox\My Projects\iStock Cleanout\Icons - monochromatic\Exported Icons\Tech\pointer1-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8738" y="2590800"/>
            <a:ext cx="1306662" cy="1306662"/>
          </a:xfrm>
          <a:prstGeom prst="rect">
            <a:avLst/>
          </a:prstGeom>
          <a:noFill/>
          <a:ln>
            <a:noFill/>
          </a:ln>
          <a:effectLst>
            <a:outerShdw blurRad="177800" dist="38100" dir="2700000" sx="101000" sy="101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3796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Questions</a:t>
            </a:r>
            <a:endParaRPr lang="en-US" dirty="0"/>
          </a:p>
        </p:txBody>
      </p:sp>
      <p:sp>
        <p:nvSpPr>
          <p:cNvPr id="3" name="Content Placeholder 2"/>
          <p:cNvSpPr>
            <a:spLocks noGrp="1"/>
          </p:cNvSpPr>
          <p:nvPr>
            <p:ph idx="1"/>
          </p:nvPr>
        </p:nvSpPr>
        <p:spPr>
          <a:xfrm>
            <a:off x="457200" y="2209800"/>
            <a:ext cx="6858000" cy="3886199"/>
          </a:xfrm>
        </p:spPr>
        <p:txBody>
          <a:bodyPr>
            <a:normAutofit fontScale="92500"/>
          </a:bodyPr>
          <a:lstStyle/>
          <a:p>
            <a:pPr marL="457200" indent="-457200">
              <a:lnSpc>
                <a:spcPct val="100000"/>
              </a:lnSpc>
              <a:spcBef>
                <a:spcPts val="2400"/>
              </a:spcBef>
              <a:buFont typeface="+mj-lt"/>
              <a:buAutoNum type="arabicPeriod"/>
            </a:pPr>
            <a:r>
              <a:rPr lang="en-US" dirty="0"/>
              <a:t>To what degree do you feel your programming focuses on helping youth attain secondary credentials – high school diploma or equivalency?  </a:t>
            </a:r>
          </a:p>
          <a:p>
            <a:pPr lvl="1" indent="0">
              <a:lnSpc>
                <a:spcPct val="100000"/>
              </a:lnSpc>
              <a:spcBef>
                <a:spcPts val="600"/>
              </a:spcBef>
              <a:buNone/>
            </a:pPr>
            <a:r>
              <a:rPr lang="en-US" dirty="0" smtClean="0"/>
              <a:t>(</a:t>
            </a:r>
            <a:r>
              <a:rPr lang="en-US" b="1" dirty="0">
                <a:solidFill>
                  <a:schemeClr val="accent2"/>
                </a:solidFill>
              </a:rPr>
              <a:t>answers:</a:t>
            </a:r>
            <a:r>
              <a:rPr lang="en-US" dirty="0"/>
              <a:t> It’s our primary focus</a:t>
            </a:r>
            <a:r>
              <a:rPr lang="en-US" dirty="0" smtClean="0"/>
              <a:t>; </a:t>
            </a:r>
            <a:r>
              <a:rPr lang="en-US" dirty="0"/>
              <a:t>it’s one of </a:t>
            </a:r>
            <a:r>
              <a:rPr lang="en-US" dirty="0" smtClean="0"/>
              <a:t>our key program elements; </a:t>
            </a:r>
            <a:r>
              <a:rPr lang="en-US" dirty="0"/>
              <a:t>we offer it to some; we do not offer it)   </a:t>
            </a:r>
          </a:p>
          <a:p>
            <a:pPr marL="457200" indent="-457200">
              <a:lnSpc>
                <a:spcPct val="100000"/>
              </a:lnSpc>
              <a:spcBef>
                <a:spcPts val="2400"/>
              </a:spcBef>
              <a:buFont typeface="+mj-lt"/>
              <a:buAutoNum type="arabicPeriod"/>
            </a:pPr>
            <a:r>
              <a:rPr lang="en-US" dirty="0"/>
              <a:t>To what degree do you feel your programming focuses on helping youth attain recognized postsecondary credentials</a:t>
            </a:r>
            <a:r>
              <a:rPr lang="en-US" dirty="0" smtClean="0"/>
              <a:t>?</a:t>
            </a:r>
          </a:p>
          <a:p>
            <a:pPr lvl="1" indent="0">
              <a:lnSpc>
                <a:spcPct val="100000"/>
              </a:lnSpc>
              <a:spcBef>
                <a:spcPts val="600"/>
              </a:spcBef>
              <a:buNone/>
            </a:pPr>
            <a:r>
              <a:rPr lang="en-US" dirty="0" smtClean="0"/>
              <a:t>(</a:t>
            </a:r>
            <a:r>
              <a:rPr lang="en-US" b="1" dirty="0">
                <a:solidFill>
                  <a:schemeClr val="accent2"/>
                </a:solidFill>
              </a:rPr>
              <a:t>answers:</a:t>
            </a:r>
            <a:r>
              <a:rPr lang="en-US" dirty="0"/>
              <a:t> It’s our primary focus; </a:t>
            </a:r>
            <a:r>
              <a:rPr lang="en-US" dirty="0" smtClean="0"/>
              <a:t>it’s </a:t>
            </a:r>
            <a:r>
              <a:rPr lang="en-US" dirty="0"/>
              <a:t>one of our key  program elements; we offer it to some; we do not offer it</a:t>
            </a:r>
            <a:r>
              <a:rPr lang="en-US" dirty="0" smtClean="0"/>
              <a:t>)</a:t>
            </a:r>
            <a:endParaRPr lang="en-US" dirty="0"/>
          </a:p>
        </p:txBody>
      </p:sp>
      <p:sp>
        <p:nvSpPr>
          <p:cNvPr id="4" name="Text Placeholder 2"/>
          <p:cNvSpPr txBox="1">
            <a:spLocks/>
          </p:cNvSpPr>
          <p:nvPr/>
        </p:nvSpPr>
        <p:spPr>
          <a:xfrm>
            <a:off x="228600" y="1524000"/>
            <a:ext cx="4876766" cy="761999"/>
          </a:xfrm>
          <a:prstGeom prst="rect">
            <a:avLst/>
          </a:prstGeom>
          <a:noFill/>
          <a:ln>
            <a:noFill/>
          </a:ln>
        </p:spPr>
        <p:txBody>
          <a:bodyPr lIns="91425" tIns="91425" rIns="91425" bIns="91425" anchor="t" anchorCtr="0">
            <a:scene3d>
              <a:camera prst="orthographicFront"/>
              <a:lightRig rig="soft" dir="tl">
                <a:rot lat="0" lon="0" rev="0"/>
              </a:lightRig>
            </a:scene3d>
            <a:sp3d contourW="25400" prstMaterial="matte">
              <a:contourClr>
                <a:schemeClr val="accent2">
                  <a:tint val="20000"/>
                </a:schemeClr>
              </a:contourClr>
            </a:sp3d>
          </a:bodyPr>
          <a:lstStyle>
            <a:defPPr marR="0" algn="l" rtl="0">
              <a:lnSpc>
                <a:spcPct val="100000"/>
              </a:lnSpc>
              <a:spcBef>
                <a:spcPts val="0"/>
              </a:spcBef>
              <a:spcAft>
                <a:spcPts val="0"/>
              </a:spcAft>
            </a:defPPr>
            <a:lvl1pPr marL="342900" marR="0" indent="-200660" algn="l" rtl="0">
              <a:lnSpc>
                <a:spcPct val="100000"/>
              </a:lnSpc>
              <a:spcBef>
                <a:spcPts val="0"/>
              </a:spcBef>
              <a:spcAft>
                <a:spcPts val="600"/>
              </a:spcAft>
              <a:buClr>
                <a:schemeClr val="accent1"/>
              </a:buClr>
              <a:buFont typeface="Symbol" panose="05050102010706020507" pitchFamily="18" charset="2"/>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0"/>
              </a:spcBef>
              <a:spcAft>
                <a:spcPts val="600"/>
              </a:spcAft>
              <a:buClr>
                <a:srgbClr val="FF0000"/>
              </a:buClr>
              <a:buFont typeface="Noto Symbol"/>
              <a:buChar char="▪"/>
              <a:defRPr sz="1400" b="0" i="0" u="none" strike="noStrike" cap="none" baseline="0">
                <a:solidFill>
                  <a:srgbClr val="000000"/>
                </a:solidFill>
                <a:latin typeface="Arial"/>
                <a:ea typeface="Arial"/>
                <a:cs typeface="Arial"/>
                <a:sym typeface="Arial"/>
              </a:defRPr>
            </a:lvl2pPr>
            <a:lvl3pPr marL="1143000" marR="0" indent="-116839" algn="l" rtl="0">
              <a:lnSpc>
                <a:spcPct val="100000"/>
              </a:lnSpc>
              <a:spcBef>
                <a:spcPts val="0"/>
              </a:spcBef>
              <a:spcAft>
                <a:spcPts val="600"/>
              </a:spcAft>
              <a:buClr>
                <a:srgbClr val="538CD5"/>
              </a:buClr>
              <a:buFont typeface="Noto Symbol"/>
              <a:buChar char="▪"/>
              <a:defRPr sz="1400" b="0" i="0" u="none" strike="noStrike" cap="none" baseline="0">
                <a:solidFill>
                  <a:srgbClr val="000000"/>
                </a:solidFill>
                <a:latin typeface="Arial"/>
                <a:ea typeface="Arial"/>
                <a:cs typeface="Arial"/>
                <a:sym typeface="Arial"/>
              </a:defRPr>
            </a:lvl3pPr>
            <a:lvl4pPr marL="1600200" marR="0" indent="-1079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4pPr>
            <a:lvl5pPr marL="2057400" marR="0" indent="-1333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5pPr>
            <a:lvl6pPr marL="25146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6pPr>
            <a:lvl7pPr marL="29718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7pPr>
            <a:lvl8pPr marL="34290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8pPr>
            <a:lvl9pPr marL="38862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9pPr>
          </a:lstStyle>
          <a:p>
            <a:pPr marL="142240" indent="0">
              <a:buClr>
                <a:srgbClr val="4F81BD"/>
              </a:buClr>
              <a:buFont typeface="Symbol" panose="05050102010706020507" pitchFamily="18" charset="2"/>
              <a:buNone/>
            </a:pPr>
            <a:r>
              <a:rPr lang="en-US" sz="2800" b="1" kern="0" spc="50" dirty="0" smtClean="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rPr>
              <a:t>Two Questions:</a:t>
            </a:r>
            <a:endParaRPr lang="en-US" sz="2800" b="1" kern="0" spc="5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endParaRPr>
          </a:p>
        </p:txBody>
      </p:sp>
      <p:pic>
        <p:nvPicPr>
          <p:cNvPr id="4098" name="Picture 2" descr="C:\Users\crobbins\Dropbox\My Projects\icons - elearning\batch1\pearl_diamonds\cornflowe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19" y="2218853"/>
            <a:ext cx="633200" cy="62673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crobbins\Dropbox\My Projects\icons - elearning\batch1\pearl_diamonds\cornflower\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4173861"/>
            <a:ext cx="633200" cy="62673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crobbins\Dropbox\Government\ORM\Webinar - Enough is Known for Action\Picture8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1981200"/>
            <a:ext cx="1636712"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4778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robbins\Dropbox\Government\ORM\Webinar - Enough is Known for Action\Picture7.jpg"/>
          <p:cNvPicPr>
            <a:picLocks noChangeAspect="1" noChangeArrowheads="1"/>
          </p:cNvPicPr>
          <p:nvPr/>
        </p:nvPicPr>
        <p:blipFill rotWithShape="1">
          <a:blip r:embed="rId4">
            <a:extLst>
              <a:ext uri="{28A0092B-C50C-407E-A947-70E740481C1C}">
                <a14:useLocalDpi xmlns:a14="http://schemas.microsoft.com/office/drawing/2010/main" val="0"/>
              </a:ext>
            </a:extLst>
          </a:blip>
          <a:srcRect b="5989"/>
          <a:stretch/>
        </p:blipFill>
        <p:spPr bwMode="auto">
          <a:xfrm>
            <a:off x="1143000" y="3581400"/>
            <a:ext cx="2138678" cy="2438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lvl="0"/>
            <a:r>
              <a:rPr lang="en-US" dirty="0" smtClean="0"/>
              <a:t>Resource Guides</a:t>
            </a:r>
            <a:endParaRPr lang="en-US" dirty="0"/>
          </a:p>
        </p:txBody>
      </p:sp>
      <p:sp>
        <p:nvSpPr>
          <p:cNvPr id="6" name="Shape 21"/>
          <p:cNvSpPr/>
          <p:nvPr>
            <p:custDataLst>
              <p:tags r:id="rId1"/>
            </p:custDataLst>
          </p:nvPr>
        </p:nvSpPr>
        <p:spPr>
          <a:xfrm>
            <a:off x="0" y="2591762"/>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022680"/>
            <a:ext cx="5029200" cy="3997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half" idx="1"/>
          </p:nvPr>
        </p:nvSpPr>
        <p:spPr>
          <a:xfrm>
            <a:off x="457200" y="1524000"/>
            <a:ext cx="7848600" cy="4525963"/>
          </a:xfrm>
        </p:spPr>
        <p:txBody>
          <a:bodyPr>
            <a:normAutofit/>
          </a:bodyPr>
          <a:lstStyle/>
          <a:p>
            <a:pPr lvl="0" indent="0">
              <a:spcAft>
                <a:spcPts val="3000"/>
              </a:spcAft>
              <a:buNone/>
            </a:pPr>
            <a:r>
              <a:rPr lang="en-US" b="1" dirty="0" smtClean="0">
                <a:ln w="900" cmpd="sng">
                  <a:solidFill>
                    <a:schemeClr val="accent1">
                      <a:satMod val="190000"/>
                      <a:alpha val="55000"/>
                    </a:schemeClr>
                  </a:solidFill>
                  <a:prstDash val="solid"/>
                </a:ln>
                <a:solidFill>
                  <a:schemeClr val="accent2"/>
                </a:solidFill>
                <a:effectLst>
                  <a:innerShdw blurRad="101600" dist="76200" dir="5400000">
                    <a:schemeClr val="accent1">
                      <a:satMod val="190000"/>
                      <a:tint val="100000"/>
                      <a:alpha val="74000"/>
                    </a:schemeClr>
                  </a:innerShdw>
                </a:effectLst>
              </a:rPr>
              <a:t>ETA released two Resource Guides for the Workforce System:</a:t>
            </a:r>
            <a:endParaRPr lang="en-US" b="1" dirty="0">
              <a:ln w="900" cmpd="sng">
                <a:solidFill>
                  <a:schemeClr val="accent1">
                    <a:satMod val="190000"/>
                    <a:alpha val="55000"/>
                  </a:schemeClr>
                </a:solidFill>
                <a:prstDash val="solid"/>
              </a:ln>
              <a:solidFill>
                <a:schemeClr val="accent2"/>
              </a:solidFill>
              <a:effectLst>
                <a:innerShdw blurRad="101600" dist="76200" dir="5400000">
                  <a:schemeClr val="accent1">
                    <a:satMod val="190000"/>
                    <a:tint val="100000"/>
                    <a:alpha val="74000"/>
                  </a:schemeClr>
                </a:innerShdw>
              </a:effectLst>
            </a:endParaRPr>
          </a:p>
          <a:p>
            <a:pPr marL="274320" lvl="1" indent="-274320">
              <a:spcAft>
                <a:spcPts val="1000"/>
              </a:spcAft>
            </a:pPr>
            <a:r>
              <a:rPr lang="en-US" dirty="0" smtClean="0"/>
              <a:t>High School Equivalency </a:t>
            </a:r>
            <a:endParaRPr lang="en-US" dirty="0"/>
          </a:p>
          <a:p>
            <a:pPr marL="274320" lvl="1" indent="-274320">
              <a:spcAft>
                <a:spcPts val="2000"/>
              </a:spcAft>
            </a:pPr>
            <a:r>
              <a:rPr lang="en-US" dirty="0" smtClean="0"/>
              <a:t>College and Career</a:t>
            </a:r>
            <a:br>
              <a:rPr lang="en-US" dirty="0" smtClean="0"/>
            </a:br>
            <a:r>
              <a:rPr lang="en-US" dirty="0" smtClean="0"/>
              <a:t>Readiness </a:t>
            </a:r>
            <a:endParaRPr lang="en-US" dirty="0"/>
          </a:p>
        </p:txBody>
      </p:sp>
      <p:sp>
        <p:nvSpPr>
          <p:cNvPr id="4" name="TextBox 3">
            <a:hlinkClick r:id="rId6"/>
          </p:cNvPr>
          <p:cNvSpPr txBox="1"/>
          <p:nvPr/>
        </p:nvSpPr>
        <p:spPr>
          <a:xfrm>
            <a:off x="4267200" y="5758135"/>
            <a:ext cx="4724400" cy="253916"/>
          </a:xfrm>
          <a:prstGeom prst="rect">
            <a:avLst/>
          </a:prstGeom>
          <a:solidFill>
            <a:schemeClr val="tx2">
              <a:lumMod val="50000"/>
            </a:schemeClr>
          </a:solidFill>
          <a:ln w="25400">
            <a:solidFill>
              <a:srgbClr val="7DA6EA"/>
            </a:solidFill>
          </a:ln>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050" b="1" dirty="0">
                <a:solidFill>
                  <a:srgbClr val="A6C7FC"/>
                </a:solidFill>
                <a:effectLst>
                  <a:outerShdw blurRad="50800" dist="38100" dir="2700000" algn="tl" rotWithShape="0">
                    <a:prstClr val="black">
                      <a:alpha val="40000"/>
                    </a:prstClr>
                  </a:outerShdw>
                </a:effectLst>
              </a:rPr>
              <a:t>http://www.careeronestop.org/findtraining/types/high-school-equivalency.aspx</a:t>
            </a:r>
          </a:p>
        </p:txBody>
      </p:sp>
    </p:spTree>
    <p:extLst>
      <p:ext uri="{BB962C8B-B14F-4D97-AF65-F5344CB8AC3E}">
        <p14:creationId xmlns:p14="http://schemas.microsoft.com/office/powerpoint/2010/main" val="17869068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crobbins\Dropbox\Government\ORM\Webinar - Enough is Known for Action\Picture6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0" y="2362200"/>
            <a:ext cx="5486400" cy="408146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Chat Question</a:t>
            </a:r>
            <a:endParaRPr lang="en-US" dirty="0"/>
          </a:p>
        </p:txBody>
      </p:sp>
      <p:sp>
        <p:nvSpPr>
          <p:cNvPr id="4" name="Text Placeholder 2"/>
          <p:cNvSpPr txBox="1">
            <a:spLocks/>
          </p:cNvSpPr>
          <p:nvPr/>
        </p:nvSpPr>
        <p:spPr>
          <a:xfrm>
            <a:off x="228600" y="1447800"/>
            <a:ext cx="8610600" cy="2362200"/>
          </a:xfrm>
          <a:prstGeom prst="rect">
            <a:avLst/>
          </a:prstGeom>
          <a:noFill/>
          <a:ln>
            <a:noFill/>
          </a:ln>
        </p:spPr>
        <p:txBody>
          <a:bodyPr lIns="91425" tIns="91425" rIns="91425" bIns="91425" anchor="t" anchorCtr="0">
            <a:scene3d>
              <a:camera prst="orthographicFront"/>
              <a:lightRig rig="soft" dir="tl">
                <a:rot lat="0" lon="0" rev="0"/>
              </a:lightRig>
            </a:scene3d>
            <a:sp3d contourW="25400" prstMaterial="matte">
              <a:contourClr>
                <a:schemeClr val="accent2">
                  <a:tint val="20000"/>
                </a:schemeClr>
              </a:contourClr>
            </a:sp3d>
          </a:bodyPr>
          <a:lstStyle>
            <a:defPPr marR="0" algn="l" rtl="0">
              <a:lnSpc>
                <a:spcPct val="100000"/>
              </a:lnSpc>
              <a:spcBef>
                <a:spcPts val="0"/>
              </a:spcBef>
              <a:spcAft>
                <a:spcPts val="0"/>
              </a:spcAft>
            </a:defPPr>
            <a:lvl1pPr marL="342900" marR="0" indent="-200660" algn="l" rtl="0">
              <a:lnSpc>
                <a:spcPct val="100000"/>
              </a:lnSpc>
              <a:spcBef>
                <a:spcPts val="0"/>
              </a:spcBef>
              <a:spcAft>
                <a:spcPts val="600"/>
              </a:spcAft>
              <a:buClr>
                <a:schemeClr val="accent1"/>
              </a:buClr>
              <a:buFont typeface="Symbol" panose="05050102010706020507" pitchFamily="18" charset="2"/>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0"/>
              </a:spcBef>
              <a:spcAft>
                <a:spcPts val="600"/>
              </a:spcAft>
              <a:buClr>
                <a:srgbClr val="FF0000"/>
              </a:buClr>
              <a:buFont typeface="Noto Symbol"/>
              <a:buChar char="▪"/>
              <a:defRPr sz="1400" b="0" i="0" u="none" strike="noStrike" cap="none" baseline="0">
                <a:solidFill>
                  <a:srgbClr val="000000"/>
                </a:solidFill>
                <a:latin typeface="Arial"/>
                <a:ea typeface="Arial"/>
                <a:cs typeface="Arial"/>
                <a:sym typeface="Arial"/>
              </a:defRPr>
            </a:lvl2pPr>
            <a:lvl3pPr marL="1143000" marR="0" indent="-116839" algn="l" rtl="0">
              <a:lnSpc>
                <a:spcPct val="100000"/>
              </a:lnSpc>
              <a:spcBef>
                <a:spcPts val="0"/>
              </a:spcBef>
              <a:spcAft>
                <a:spcPts val="600"/>
              </a:spcAft>
              <a:buClr>
                <a:srgbClr val="538CD5"/>
              </a:buClr>
              <a:buFont typeface="Noto Symbol"/>
              <a:buChar char="▪"/>
              <a:defRPr sz="1400" b="0" i="0" u="none" strike="noStrike" cap="none" baseline="0">
                <a:solidFill>
                  <a:srgbClr val="000000"/>
                </a:solidFill>
                <a:latin typeface="Arial"/>
                <a:ea typeface="Arial"/>
                <a:cs typeface="Arial"/>
                <a:sym typeface="Arial"/>
              </a:defRPr>
            </a:lvl3pPr>
            <a:lvl4pPr marL="1600200" marR="0" indent="-1079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4pPr>
            <a:lvl5pPr marL="2057400" marR="0" indent="-1333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5pPr>
            <a:lvl6pPr marL="25146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6pPr>
            <a:lvl7pPr marL="29718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7pPr>
            <a:lvl8pPr marL="34290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8pPr>
            <a:lvl9pPr marL="38862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9pPr>
          </a:lstStyle>
          <a:p>
            <a:pPr marL="142240" indent="0" algn="ctr">
              <a:lnSpc>
                <a:spcPct val="90000"/>
              </a:lnSpc>
              <a:spcAft>
                <a:spcPts val="1200"/>
              </a:spcAft>
              <a:buClr>
                <a:srgbClr val="4F81BD"/>
              </a:buClr>
              <a:buNone/>
            </a:pPr>
            <a:r>
              <a:rPr lang="en-US" sz="4000" b="1" kern="0" spc="5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rPr>
              <a:t>What strategies have you </a:t>
            </a:r>
            <a:r>
              <a:rPr lang="en-US" sz="4000" b="1" kern="0" spc="50" dirty="0" smtClean="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rPr>
              <a:t>used</a:t>
            </a:r>
            <a:endParaRPr lang="en-US" sz="3200" b="1" kern="0" spc="5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endParaRPr>
          </a:p>
          <a:p>
            <a:pPr marL="142240" indent="0" algn="ctr">
              <a:lnSpc>
                <a:spcPct val="80000"/>
              </a:lnSpc>
              <a:spcAft>
                <a:spcPts val="1200"/>
              </a:spcAft>
              <a:buClr>
                <a:srgbClr val="4F81BD"/>
              </a:buClr>
              <a:buNone/>
            </a:pPr>
            <a:r>
              <a:rPr lang="en-US" sz="2400" b="1" kern="0" spc="50" dirty="0" smtClean="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rPr>
              <a:t>to </a:t>
            </a:r>
            <a:r>
              <a:rPr lang="en-US" sz="2400" b="1" kern="0" spc="5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rPr>
              <a:t>prepare youth to be </a:t>
            </a:r>
            <a:r>
              <a:rPr lang="en-US" sz="2400" b="1" kern="0" spc="50" dirty="0" smtClean="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rPr>
              <a:t>successful</a:t>
            </a:r>
            <a:br>
              <a:rPr lang="en-US" sz="2400" b="1" kern="0" spc="50" dirty="0" smtClean="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rPr>
            </a:br>
            <a:r>
              <a:rPr lang="en-US" sz="2400" b="1" kern="0" spc="50" dirty="0" smtClean="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rPr>
              <a:t>in </a:t>
            </a:r>
            <a:r>
              <a:rPr lang="en-US" sz="2400" b="1" kern="0" spc="5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rPr>
              <a:t>taking the new GED</a:t>
            </a:r>
            <a:r>
              <a:rPr lang="en-US" sz="2400" b="1" kern="0" spc="50" baseline="3000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rPr>
              <a:t>®</a:t>
            </a:r>
            <a:r>
              <a:rPr lang="en-US" sz="2400" b="1" kern="0" spc="5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rPr>
              <a:t>, TASC, or HiSET?</a:t>
            </a:r>
            <a:r>
              <a:rPr lang="en-US" sz="3200" b="1" kern="0" spc="5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rPr>
              <a:t> </a:t>
            </a:r>
          </a:p>
        </p:txBody>
      </p:sp>
    </p:spTree>
    <p:extLst>
      <p:ext uri="{BB962C8B-B14F-4D97-AF65-F5344CB8AC3E}">
        <p14:creationId xmlns:p14="http://schemas.microsoft.com/office/powerpoint/2010/main" val="5607403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Credentials for Youth Toolkit</a:t>
            </a:r>
          </a:p>
        </p:txBody>
      </p:sp>
      <p:sp>
        <p:nvSpPr>
          <p:cNvPr id="4" name="Content Placeholder 3"/>
          <p:cNvSpPr>
            <a:spLocks noGrp="1"/>
          </p:cNvSpPr>
          <p:nvPr>
            <p:ph sz="half" idx="1"/>
          </p:nvPr>
        </p:nvSpPr>
        <p:spPr>
          <a:xfrm>
            <a:off x="152400" y="1600200"/>
            <a:ext cx="3886200" cy="4525963"/>
          </a:xfrm>
        </p:spPr>
        <p:txBody>
          <a:bodyPr>
            <a:normAutofit fontScale="77500" lnSpcReduction="20000"/>
          </a:bodyPr>
          <a:lstStyle/>
          <a:p>
            <a:pPr marL="274320" indent="-274320">
              <a:lnSpc>
                <a:spcPct val="110000"/>
              </a:lnSpc>
              <a:spcBef>
                <a:spcPts val="2400"/>
              </a:spcBef>
            </a:pPr>
            <a:r>
              <a:rPr lang="en-US" dirty="0"/>
              <a:t>Employment and Training Administration (ETA) </a:t>
            </a:r>
            <a:r>
              <a:rPr lang="en-US" dirty="0" smtClean="0"/>
              <a:t>developed </a:t>
            </a:r>
            <a:r>
              <a:rPr lang="en-US" dirty="0"/>
              <a:t>the Credentials for Youth tool.  </a:t>
            </a:r>
            <a:endParaRPr lang="en-US" dirty="0" smtClean="0"/>
          </a:p>
          <a:p>
            <a:pPr marL="274320" indent="-274320">
              <a:lnSpc>
                <a:spcPct val="110000"/>
              </a:lnSpc>
              <a:spcBef>
                <a:spcPts val="2400"/>
              </a:spcBef>
            </a:pPr>
            <a:r>
              <a:rPr lang="en-US" dirty="0" smtClean="0"/>
              <a:t>This tool provides </a:t>
            </a:r>
            <a:r>
              <a:rPr lang="en-US" dirty="0"/>
              <a:t>a step-by-step process for helping youth attain credentials in high demand occupations. </a:t>
            </a:r>
          </a:p>
          <a:p>
            <a:pPr marL="274320" indent="-274320">
              <a:lnSpc>
                <a:spcPct val="110000"/>
              </a:lnSpc>
              <a:spcBef>
                <a:spcPts val="2400"/>
              </a:spcBef>
            </a:pPr>
            <a:r>
              <a:rPr lang="en-US" dirty="0"/>
              <a:t>In </a:t>
            </a:r>
            <a:r>
              <a:rPr lang="en-US" dirty="0" smtClean="0"/>
              <a:t>addition, </a:t>
            </a:r>
            <a:r>
              <a:rPr lang="en-US" dirty="0"/>
              <a:t>the </a:t>
            </a:r>
            <a:r>
              <a:rPr lang="en-US" dirty="0" smtClean="0"/>
              <a:t>tool provides </a:t>
            </a:r>
            <a:r>
              <a:rPr lang="en-US" dirty="0"/>
              <a:t>local examples of programs that help youth attain </a:t>
            </a:r>
            <a:r>
              <a:rPr lang="en-US" dirty="0" smtClean="0"/>
              <a:t>credentials.</a:t>
            </a:r>
          </a:p>
        </p:txBody>
      </p:sp>
      <p:pic>
        <p:nvPicPr>
          <p:cNvPr id="7" name="Content Placeholder 5"/>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383795" y="2010593"/>
            <a:ext cx="4760205" cy="2561407"/>
          </a:xfrm>
        </p:spPr>
      </p:pic>
      <p:sp>
        <p:nvSpPr>
          <p:cNvPr id="8" name="TextBox 7"/>
          <p:cNvSpPr txBox="1"/>
          <p:nvPr/>
        </p:nvSpPr>
        <p:spPr>
          <a:xfrm>
            <a:off x="3962400" y="5181600"/>
            <a:ext cx="4953000" cy="830997"/>
          </a:xfrm>
          <a:prstGeom prst="rect">
            <a:avLst/>
          </a:prstGeom>
          <a:noFill/>
        </p:spPr>
        <p:txBody>
          <a:bodyPr wrap="square" rtlCol="0">
            <a:spAutoFit/>
          </a:bodyPr>
          <a:lstStyle/>
          <a:p>
            <a:pPr algn="r"/>
            <a:r>
              <a:rPr lang="en-US" sz="1600" i="1" dirty="0" smtClean="0">
                <a:solidFill>
                  <a:schemeClr val="tx1">
                    <a:lumMod val="50000"/>
                    <a:lumOff val="50000"/>
                  </a:schemeClr>
                </a:solidFill>
                <a:latin typeface="Arial" panose="020B0604020202020204" pitchFamily="34" charset="0"/>
                <a:cs typeface="Arial" panose="020B0604020202020204" pitchFamily="34" charset="0"/>
              </a:rPr>
              <a:t>The Toolkit </a:t>
            </a:r>
            <a:r>
              <a:rPr lang="en-US" sz="1600" i="1" dirty="0">
                <a:solidFill>
                  <a:schemeClr val="tx1">
                    <a:lumMod val="50000"/>
                    <a:lumOff val="50000"/>
                  </a:schemeClr>
                </a:solidFill>
                <a:latin typeface="Arial" panose="020B0604020202020204" pitchFamily="34" charset="0"/>
                <a:cs typeface="Arial" panose="020B0604020202020204" pitchFamily="34" charset="0"/>
              </a:rPr>
              <a:t>is available at </a:t>
            </a:r>
            <a:r>
              <a:rPr lang="en-US" sz="1600" dirty="0">
                <a:latin typeface="Arial" panose="020B0604020202020204" pitchFamily="34" charset="0"/>
                <a:cs typeface="Arial" panose="020B0604020202020204" pitchFamily="34" charset="0"/>
                <a:hlinkClick r:id="rId6"/>
              </a:rPr>
              <a:t>https://youth.workforce3one.org/page/credentials</a:t>
            </a:r>
            <a:r>
              <a:rPr lang="en-US" sz="1600" dirty="0">
                <a:latin typeface="Arial" panose="020B0604020202020204" pitchFamily="34" charset="0"/>
                <a:cs typeface="Arial" panose="020B0604020202020204" pitchFamily="34" charset="0"/>
              </a:rPr>
              <a:t>.  </a:t>
            </a:r>
          </a:p>
          <a:p>
            <a:pPr algn="r"/>
            <a:endParaRPr lang="en-US" sz="1600" dirty="0"/>
          </a:p>
        </p:txBody>
      </p:sp>
      <p:sp>
        <p:nvSpPr>
          <p:cNvPr id="6" name="Shape 21"/>
          <p:cNvSpPr/>
          <p:nvPr>
            <p:custDataLst>
              <p:tags r:id="rId1"/>
            </p:custDataLst>
          </p:nvPr>
        </p:nvSpPr>
        <p:spPr>
          <a:xfrm rot="5400000">
            <a:off x="1961688" y="3691317"/>
            <a:ext cx="4572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
        <p:nvSpPr>
          <p:cNvPr id="9" name="Shape 21"/>
          <p:cNvSpPr/>
          <p:nvPr>
            <p:custDataLst>
              <p:tags r:id="rId2"/>
            </p:custDataLst>
          </p:nvPr>
        </p:nvSpPr>
        <p:spPr>
          <a:xfrm rot="10800000">
            <a:off x="4282440" y="5029199"/>
            <a:ext cx="4861560" cy="75239"/>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334235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80000"/>
              </a:lnSpc>
            </a:pPr>
            <a:r>
              <a:rPr lang="en-US" dirty="0" smtClean="0"/>
              <a:t>Steps to help </a:t>
            </a:r>
            <a:r>
              <a:rPr lang="en-US" dirty="0"/>
              <a:t>youth attain credentials in </a:t>
            </a:r>
            <a:r>
              <a:rPr lang="en-US" dirty="0" smtClean="0"/>
              <a:t>high-demand </a:t>
            </a:r>
            <a:r>
              <a:rPr lang="en-US" dirty="0"/>
              <a:t>occupations</a:t>
            </a:r>
          </a:p>
        </p:txBody>
      </p:sp>
      <p:grpSp>
        <p:nvGrpSpPr>
          <p:cNvPr id="18" name="Group 17"/>
          <p:cNvGrpSpPr/>
          <p:nvPr/>
        </p:nvGrpSpPr>
        <p:grpSpPr>
          <a:xfrm>
            <a:off x="585426" y="1699920"/>
            <a:ext cx="7872774" cy="4016958"/>
            <a:chOff x="737825" y="1699920"/>
            <a:chExt cx="7872774" cy="4016958"/>
          </a:xfrm>
        </p:grpSpPr>
        <p:sp>
          <p:nvSpPr>
            <p:cNvPr id="9" name="Freeform 8"/>
            <p:cNvSpPr/>
            <p:nvPr/>
          </p:nvSpPr>
          <p:spPr>
            <a:xfrm>
              <a:off x="2057399" y="1787588"/>
              <a:ext cx="6553197" cy="742950"/>
            </a:xfrm>
            <a:custGeom>
              <a:avLst/>
              <a:gdLst>
                <a:gd name="connsiteX0" fmla="*/ 0 w 955114"/>
                <a:gd name="connsiteY0" fmla="*/ 0 h 742950"/>
                <a:gd name="connsiteX1" fmla="*/ 955114 w 955114"/>
                <a:gd name="connsiteY1" fmla="*/ 0 h 742950"/>
                <a:gd name="connsiteX2" fmla="*/ 955114 w 955114"/>
                <a:gd name="connsiteY2" fmla="*/ 742950 h 742950"/>
                <a:gd name="connsiteX3" fmla="*/ 0 w 955114"/>
                <a:gd name="connsiteY3" fmla="*/ 742950 h 742950"/>
                <a:gd name="connsiteX4" fmla="*/ 0 w 955114"/>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114" h="742950">
                  <a:moveTo>
                    <a:pt x="0" y="0"/>
                  </a:moveTo>
                  <a:lnTo>
                    <a:pt x="955114" y="0"/>
                  </a:lnTo>
                  <a:lnTo>
                    <a:pt x="955114" y="742950"/>
                  </a:lnTo>
                  <a:lnTo>
                    <a:pt x="0" y="742950"/>
                  </a:lnTo>
                  <a:lnTo>
                    <a:pt x="0" y="0"/>
                  </a:lnTo>
                  <a:close/>
                </a:path>
              </a:pathLst>
            </a:custGeom>
            <a:solidFill>
              <a:schemeClr val="tx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prstMaterial="dkEdge">
              <a:bevelT w="114300" h="6350" prst="artDeco"/>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4320" tIns="182880" rIns="38100" bIns="182880" numCol="1" spcCol="1270" anchor="ctr" anchorCtr="0">
              <a:noAutofit/>
            </a:bodyPr>
            <a:lstStyle/>
            <a:p>
              <a:pPr marL="0" lvl="1" algn="l" defTabSz="355600">
                <a:lnSpc>
                  <a:spcPct val="90000"/>
                </a:lnSpc>
                <a:spcBef>
                  <a:spcPct val="0"/>
                </a:spcBef>
                <a:spcAft>
                  <a:spcPct val="15000"/>
                </a:spcAft>
              </a:pPr>
              <a:r>
                <a:rPr lang="en-US" sz="1400" kern="1200" dirty="0" smtClean="0">
                  <a:latin typeface="Arial" panose="020B0604020202020204" pitchFamily="34" charset="0"/>
                  <a:cs typeface="Arial" panose="020B0604020202020204" pitchFamily="34" charset="0"/>
                </a:rPr>
                <a:t>Finding High Demand Occupations Using Labor Market Information (LMI) </a:t>
              </a:r>
              <a:endParaRPr lang="en-US" sz="1400" kern="1200" dirty="0">
                <a:latin typeface="Arial" panose="020B0604020202020204" pitchFamily="34" charset="0"/>
                <a:cs typeface="Arial" panose="020B0604020202020204" pitchFamily="34" charset="0"/>
              </a:endParaRPr>
            </a:p>
          </p:txBody>
        </p:sp>
        <p:sp>
          <p:nvSpPr>
            <p:cNvPr id="12" name="Freeform 11"/>
            <p:cNvSpPr/>
            <p:nvPr/>
          </p:nvSpPr>
          <p:spPr>
            <a:xfrm>
              <a:off x="3146202" y="2820169"/>
              <a:ext cx="5464395" cy="742950"/>
            </a:xfrm>
            <a:custGeom>
              <a:avLst/>
              <a:gdLst>
                <a:gd name="connsiteX0" fmla="*/ 0 w 955114"/>
                <a:gd name="connsiteY0" fmla="*/ 0 h 742950"/>
                <a:gd name="connsiteX1" fmla="*/ 955114 w 955114"/>
                <a:gd name="connsiteY1" fmla="*/ 0 h 742950"/>
                <a:gd name="connsiteX2" fmla="*/ 955114 w 955114"/>
                <a:gd name="connsiteY2" fmla="*/ 742950 h 742950"/>
                <a:gd name="connsiteX3" fmla="*/ 0 w 955114"/>
                <a:gd name="connsiteY3" fmla="*/ 742950 h 742950"/>
                <a:gd name="connsiteX4" fmla="*/ 0 w 955114"/>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114" h="742950">
                  <a:moveTo>
                    <a:pt x="0" y="0"/>
                  </a:moveTo>
                  <a:lnTo>
                    <a:pt x="955114" y="0"/>
                  </a:lnTo>
                  <a:lnTo>
                    <a:pt x="955114" y="742950"/>
                  </a:lnTo>
                  <a:lnTo>
                    <a:pt x="0" y="742950"/>
                  </a:lnTo>
                  <a:lnTo>
                    <a:pt x="0" y="0"/>
                  </a:lnTo>
                  <a:close/>
                </a:path>
              </a:pathLst>
            </a:custGeom>
            <a:solidFill>
              <a:schemeClr val="tx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prstMaterial="dkEdge">
              <a:bevelT w="114300" h="6350" prst="artDeco"/>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4320" tIns="182880" rIns="38100" bIns="182880" numCol="1" spcCol="1270" anchor="ctr" anchorCtr="0">
              <a:noAutofit/>
            </a:bodyPr>
            <a:lstStyle/>
            <a:p>
              <a:pPr marL="0" lvl="1" algn="l" defTabSz="355600">
                <a:lnSpc>
                  <a:spcPct val="90000"/>
                </a:lnSpc>
                <a:spcBef>
                  <a:spcPct val="0"/>
                </a:spcBef>
                <a:spcAft>
                  <a:spcPct val="15000"/>
                </a:spcAft>
              </a:pPr>
              <a:r>
                <a:rPr lang="en-US" sz="1400" kern="1200" dirty="0" smtClean="0">
                  <a:latin typeface="Arial" panose="020B0604020202020204" pitchFamily="34" charset="0"/>
                  <a:cs typeface="Arial" panose="020B0604020202020204" pitchFamily="34" charset="0"/>
                </a:rPr>
                <a:t>Finding Promising Occupations for Youth Served by the Workforce System </a:t>
              </a:r>
              <a:endParaRPr lang="en-US" sz="1400" kern="1200" dirty="0">
                <a:latin typeface="Arial" panose="020B0604020202020204" pitchFamily="34" charset="0"/>
                <a:cs typeface="Arial" panose="020B0604020202020204" pitchFamily="34" charset="0"/>
              </a:endParaRPr>
            </a:p>
          </p:txBody>
        </p:sp>
        <p:sp>
          <p:nvSpPr>
            <p:cNvPr id="15" name="Freeform 14"/>
            <p:cNvSpPr/>
            <p:nvPr/>
          </p:nvSpPr>
          <p:spPr>
            <a:xfrm>
              <a:off x="4235005" y="3852751"/>
              <a:ext cx="4375593" cy="742950"/>
            </a:xfrm>
            <a:custGeom>
              <a:avLst/>
              <a:gdLst>
                <a:gd name="connsiteX0" fmla="*/ 0 w 955114"/>
                <a:gd name="connsiteY0" fmla="*/ 0 h 742950"/>
                <a:gd name="connsiteX1" fmla="*/ 955114 w 955114"/>
                <a:gd name="connsiteY1" fmla="*/ 0 h 742950"/>
                <a:gd name="connsiteX2" fmla="*/ 955114 w 955114"/>
                <a:gd name="connsiteY2" fmla="*/ 742950 h 742950"/>
                <a:gd name="connsiteX3" fmla="*/ 0 w 955114"/>
                <a:gd name="connsiteY3" fmla="*/ 742950 h 742950"/>
                <a:gd name="connsiteX4" fmla="*/ 0 w 955114"/>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114" h="742950">
                  <a:moveTo>
                    <a:pt x="0" y="0"/>
                  </a:moveTo>
                  <a:lnTo>
                    <a:pt x="955114" y="0"/>
                  </a:lnTo>
                  <a:lnTo>
                    <a:pt x="955114" y="742950"/>
                  </a:lnTo>
                  <a:lnTo>
                    <a:pt x="0" y="742950"/>
                  </a:lnTo>
                  <a:lnTo>
                    <a:pt x="0" y="0"/>
                  </a:lnTo>
                  <a:close/>
                </a:path>
              </a:pathLst>
            </a:custGeom>
            <a:solidFill>
              <a:schemeClr val="tx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prstMaterial="dkEdge">
              <a:bevelT w="114300" h="6350" prst="artDeco"/>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4320" tIns="182880" rIns="38100" bIns="182880" numCol="1" spcCol="1270" anchor="ctr" anchorCtr="0">
              <a:noAutofit/>
            </a:bodyPr>
            <a:lstStyle/>
            <a:p>
              <a:pPr marL="0" lvl="1" algn="l" defTabSz="355600">
                <a:lnSpc>
                  <a:spcPct val="90000"/>
                </a:lnSpc>
                <a:spcBef>
                  <a:spcPct val="0"/>
                </a:spcBef>
                <a:spcAft>
                  <a:spcPct val="15000"/>
                </a:spcAft>
              </a:pPr>
              <a:r>
                <a:rPr lang="en-US" sz="1400" kern="1200" dirty="0" smtClean="0">
                  <a:latin typeface="Arial" panose="020B0604020202020204" pitchFamily="34" charset="0"/>
                  <a:cs typeface="Arial" panose="020B0604020202020204" pitchFamily="34" charset="0"/>
                </a:rPr>
                <a:t>Determining Occupations with Pathways to Career Advancement </a:t>
              </a:r>
              <a:endParaRPr lang="en-US" sz="1400" kern="1200" dirty="0">
                <a:latin typeface="Arial" panose="020B0604020202020204" pitchFamily="34" charset="0"/>
                <a:cs typeface="Arial" panose="020B0604020202020204" pitchFamily="34" charset="0"/>
              </a:endParaRPr>
            </a:p>
          </p:txBody>
        </p:sp>
        <p:sp>
          <p:nvSpPr>
            <p:cNvPr id="17" name="Freeform 16"/>
            <p:cNvSpPr/>
            <p:nvPr/>
          </p:nvSpPr>
          <p:spPr>
            <a:xfrm>
              <a:off x="5323808" y="4885333"/>
              <a:ext cx="3286791" cy="742950"/>
            </a:xfrm>
            <a:custGeom>
              <a:avLst/>
              <a:gdLst>
                <a:gd name="connsiteX0" fmla="*/ 0 w 955114"/>
                <a:gd name="connsiteY0" fmla="*/ 0 h 742950"/>
                <a:gd name="connsiteX1" fmla="*/ 955114 w 955114"/>
                <a:gd name="connsiteY1" fmla="*/ 0 h 742950"/>
                <a:gd name="connsiteX2" fmla="*/ 955114 w 955114"/>
                <a:gd name="connsiteY2" fmla="*/ 742950 h 742950"/>
                <a:gd name="connsiteX3" fmla="*/ 0 w 955114"/>
                <a:gd name="connsiteY3" fmla="*/ 742950 h 742950"/>
                <a:gd name="connsiteX4" fmla="*/ 0 w 955114"/>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114" h="742950">
                  <a:moveTo>
                    <a:pt x="0" y="0"/>
                  </a:moveTo>
                  <a:lnTo>
                    <a:pt x="955114" y="0"/>
                  </a:lnTo>
                  <a:lnTo>
                    <a:pt x="955114" y="742950"/>
                  </a:lnTo>
                  <a:lnTo>
                    <a:pt x="0" y="742950"/>
                  </a:lnTo>
                  <a:lnTo>
                    <a:pt x="0" y="0"/>
                  </a:lnTo>
                  <a:close/>
                </a:path>
              </a:pathLst>
            </a:custGeom>
            <a:solidFill>
              <a:schemeClr val="tx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prstMaterial="dkEdge">
              <a:bevelT w="114300" h="6350" prst="artDeco"/>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4320" tIns="182880" rIns="38100" bIns="182880" numCol="1" spcCol="1270" anchor="ctr" anchorCtr="0">
              <a:noAutofit/>
            </a:bodyPr>
            <a:lstStyle/>
            <a:p>
              <a:pPr marL="0" lvl="1" algn="l" defTabSz="355600">
                <a:lnSpc>
                  <a:spcPct val="90000"/>
                </a:lnSpc>
                <a:spcBef>
                  <a:spcPct val="0"/>
                </a:spcBef>
                <a:spcAft>
                  <a:spcPct val="15000"/>
                </a:spcAft>
              </a:pPr>
              <a:r>
                <a:rPr lang="en-US" sz="1400" kern="1200" dirty="0" smtClean="0">
                  <a:latin typeface="Arial" panose="020B0604020202020204" pitchFamily="34" charset="0"/>
                  <a:cs typeface="Arial" panose="020B0604020202020204" pitchFamily="34" charset="0"/>
                </a:rPr>
                <a:t>Discovering Credentials Needed for Identified Promising Occupations </a:t>
              </a:r>
              <a:endParaRPr lang="en-US" sz="1400" kern="1200" dirty="0">
                <a:latin typeface="Arial" panose="020B0604020202020204" pitchFamily="34" charset="0"/>
                <a:cs typeface="Arial" panose="020B0604020202020204" pitchFamily="34" charset="0"/>
              </a:endParaRPr>
            </a:p>
          </p:txBody>
        </p:sp>
        <p:sp>
          <p:nvSpPr>
            <p:cNvPr id="7" name="Bent-Up Arrow 6"/>
            <p:cNvSpPr/>
            <p:nvPr/>
          </p:nvSpPr>
          <p:spPr>
            <a:xfrm rot="5400000">
              <a:off x="944504" y="2564673"/>
              <a:ext cx="780097" cy="888113"/>
            </a:xfrm>
            <a:prstGeom prst="bentUpArrow">
              <a:avLst>
                <a:gd name="adj1" fmla="val 32840"/>
                <a:gd name="adj2" fmla="val 25000"/>
                <a:gd name="adj3" fmla="val 35780"/>
              </a:avLst>
            </a:prstGeom>
            <a:gradFill rotWithShape="0">
              <a:gsLst>
                <a:gs pos="0">
                  <a:schemeClr val="accent2"/>
                </a:gs>
                <a:gs pos="100000">
                  <a:srgbClr val="C00000"/>
                </a:gs>
                <a:gs pos="66000">
                  <a:schemeClr val="accent2"/>
                </a:gs>
                <a:gs pos="53000">
                  <a:schemeClr val="accent2"/>
                </a:gs>
                <a:gs pos="49000">
                  <a:srgbClr val="C00000"/>
                </a:gs>
                <a:gs pos="6253">
                  <a:srgbClr val="C00000"/>
                </a:gs>
                <a:gs pos="25000">
                  <a:schemeClr val="accent2">
                    <a:lumMod val="60000"/>
                    <a:lumOff val="40000"/>
                  </a:schemeClr>
                </a:gs>
              </a:gsLst>
              <a:lin ang="4200000" scaled="0"/>
            </a:grad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8" name="Freeform 7"/>
            <p:cNvSpPr/>
            <p:nvPr/>
          </p:nvSpPr>
          <p:spPr>
            <a:xfrm>
              <a:off x="737825" y="1699920"/>
              <a:ext cx="1313224" cy="919214"/>
            </a:xfrm>
            <a:custGeom>
              <a:avLst/>
              <a:gdLst>
                <a:gd name="connsiteX0" fmla="*/ 0 w 1313224"/>
                <a:gd name="connsiteY0" fmla="*/ 153233 h 919214"/>
                <a:gd name="connsiteX1" fmla="*/ 153233 w 1313224"/>
                <a:gd name="connsiteY1" fmla="*/ 0 h 919214"/>
                <a:gd name="connsiteX2" fmla="*/ 1159991 w 1313224"/>
                <a:gd name="connsiteY2" fmla="*/ 0 h 919214"/>
                <a:gd name="connsiteX3" fmla="*/ 1313224 w 1313224"/>
                <a:gd name="connsiteY3" fmla="*/ 153233 h 919214"/>
                <a:gd name="connsiteX4" fmla="*/ 1313224 w 1313224"/>
                <a:gd name="connsiteY4" fmla="*/ 765981 h 919214"/>
                <a:gd name="connsiteX5" fmla="*/ 1159991 w 1313224"/>
                <a:gd name="connsiteY5" fmla="*/ 919214 h 919214"/>
                <a:gd name="connsiteX6" fmla="*/ 153233 w 1313224"/>
                <a:gd name="connsiteY6" fmla="*/ 919214 h 919214"/>
                <a:gd name="connsiteX7" fmla="*/ 0 w 1313224"/>
                <a:gd name="connsiteY7" fmla="*/ 765981 h 919214"/>
                <a:gd name="connsiteX8" fmla="*/ 0 w 1313224"/>
                <a:gd name="connsiteY8" fmla="*/ 153233 h 91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3224" h="919214">
                  <a:moveTo>
                    <a:pt x="0" y="153233"/>
                  </a:moveTo>
                  <a:cubicBezTo>
                    <a:pt x="0" y="68605"/>
                    <a:pt x="68605" y="0"/>
                    <a:pt x="153233" y="0"/>
                  </a:cubicBezTo>
                  <a:lnTo>
                    <a:pt x="1159991" y="0"/>
                  </a:lnTo>
                  <a:cubicBezTo>
                    <a:pt x="1244619" y="0"/>
                    <a:pt x="1313224" y="68605"/>
                    <a:pt x="1313224" y="153233"/>
                  </a:cubicBezTo>
                  <a:lnTo>
                    <a:pt x="1313224" y="765981"/>
                  </a:lnTo>
                  <a:cubicBezTo>
                    <a:pt x="1313224" y="850609"/>
                    <a:pt x="1244619" y="919214"/>
                    <a:pt x="1159991" y="919214"/>
                  </a:cubicBezTo>
                  <a:lnTo>
                    <a:pt x="153233" y="919214"/>
                  </a:lnTo>
                  <a:cubicBezTo>
                    <a:pt x="68605" y="919214"/>
                    <a:pt x="0" y="850609"/>
                    <a:pt x="0" y="765981"/>
                  </a:cubicBezTo>
                  <a:lnTo>
                    <a:pt x="0" y="153233"/>
                  </a:lnTo>
                  <a:close/>
                </a:path>
              </a:pathLst>
            </a:custGeom>
            <a:effectLst>
              <a:outerShdw blurRad="152400" dir="4200000" sx="107000" sy="107000" algn="tl" rotWithShape="0">
                <a:prstClr val="black">
                  <a:alpha val="40000"/>
                </a:prstClr>
              </a:outerShdw>
            </a:effectLst>
            <a:scene3d>
              <a:camera prst="orthographicFront"/>
              <a:lightRig rig="threePt" dir="t"/>
            </a:scene3d>
            <a:sp3d contourW="69850">
              <a:bevelT w="114300"/>
              <a:contourClr>
                <a:schemeClr val="bg1"/>
              </a:contourClr>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143940" tIns="143940" rIns="143940" bIns="143940" numCol="1" spcCol="1270" anchor="ctr" anchorCtr="0">
              <a:noAutofit/>
            </a:bodyPr>
            <a:lstStyle/>
            <a:p>
              <a:pPr lvl="0" algn="ctr" defTabSz="1155700">
                <a:lnSpc>
                  <a:spcPct val="90000"/>
                </a:lnSpc>
                <a:spcBef>
                  <a:spcPct val="0"/>
                </a:spcBef>
                <a:spcAft>
                  <a:spcPct val="35000"/>
                </a:spcAft>
              </a:pPr>
              <a:r>
                <a:rPr lang="en-US" sz="2600" b="1" kern="1200"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Step 1</a:t>
              </a:r>
              <a:endParaRPr lang="en-US" sz="2600" b="1" kern="12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0" name="Bent-Up Arrow 9"/>
            <p:cNvSpPr/>
            <p:nvPr/>
          </p:nvSpPr>
          <p:spPr>
            <a:xfrm rot="5400000">
              <a:off x="2033307" y="3597255"/>
              <a:ext cx="780097" cy="888113"/>
            </a:xfrm>
            <a:prstGeom prst="bentUpArrow">
              <a:avLst>
                <a:gd name="adj1" fmla="val 32840"/>
                <a:gd name="adj2" fmla="val 25000"/>
                <a:gd name="adj3" fmla="val 35780"/>
              </a:avLst>
            </a:prstGeom>
            <a:gradFill rotWithShape="0">
              <a:gsLst>
                <a:gs pos="0">
                  <a:schemeClr val="accent2"/>
                </a:gs>
                <a:gs pos="100000">
                  <a:srgbClr val="C00000"/>
                </a:gs>
                <a:gs pos="66000">
                  <a:schemeClr val="accent2"/>
                </a:gs>
                <a:gs pos="53000">
                  <a:schemeClr val="accent2"/>
                </a:gs>
                <a:gs pos="49000">
                  <a:srgbClr val="C00000"/>
                </a:gs>
                <a:gs pos="6253">
                  <a:srgbClr val="C00000"/>
                </a:gs>
                <a:gs pos="25000">
                  <a:schemeClr val="accent2">
                    <a:lumMod val="60000"/>
                    <a:lumOff val="40000"/>
                  </a:schemeClr>
                </a:gs>
              </a:gsLst>
              <a:lin ang="4200000" scaled="0"/>
            </a:grad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1" name="Freeform 10"/>
            <p:cNvSpPr/>
            <p:nvPr/>
          </p:nvSpPr>
          <p:spPr>
            <a:xfrm>
              <a:off x="1826628" y="2732501"/>
              <a:ext cx="1313224" cy="919214"/>
            </a:xfrm>
            <a:custGeom>
              <a:avLst/>
              <a:gdLst>
                <a:gd name="connsiteX0" fmla="*/ 0 w 1313224"/>
                <a:gd name="connsiteY0" fmla="*/ 153233 h 919214"/>
                <a:gd name="connsiteX1" fmla="*/ 153233 w 1313224"/>
                <a:gd name="connsiteY1" fmla="*/ 0 h 919214"/>
                <a:gd name="connsiteX2" fmla="*/ 1159991 w 1313224"/>
                <a:gd name="connsiteY2" fmla="*/ 0 h 919214"/>
                <a:gd name="connsiteX3" fmla="*/ 1313224 w 1313224"/>
                <a:gd name="connsiteY3" fmla="*/ 153233 h 919214"/>
                <a:gd name="connsiteX4" fmla="*/ 1313224 w 1313224"/>
                <a:gd name="connsiteY4" fmla="*/ 765981 h 919214"/>
                <a:gd name="connsiteX5" fmla="*/ 1159991 w 1313224"/>
                <a:gd name="connsiteY5" fmla="*/ 919214 h 919214"/>
                <a:gd name="connsiteX6" fmla="*/ 153233 w 1313224"/>
                <a:gd name="connsiteY6" fmla="*/ 919214 h 919214"/>
                <a:gd name="connsiteX7" fmla="*/ 0 w 1313224"/>
                <a:gd name="connsiteY7" fmla="*/ 765981 h 919214"/>
                <a:gd name="connsiteX8" fmla="*/ 0 w 1313224"/>
                <a:gd name="connsiteY8" fmla="*/ 153233 h 91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3224" h="919214">
                  <a:moveTo>
                    <a:pt x="0" y="153233"/>
                  </a:moveTo>
                  <a:cubicBezTo>
                    <a:pt x="0" y="68605"/>
                    <a:pt x="68605" y="0"/>
                    <a:pt x="153233" y="0"/>
                  </a:cubicBezTo>
                  <a:lnTo>
                    <a:pt x="1159991" y="0"/>
                  </a:lnTo>
                  <a:cubicBezTo>
                    <a:pt x="1244619" y="0"/>
                    <a:pt x="1313224" y="68605"/>
                    <a:pt x="1313224" y="153233"/>
                  </a:cubicBezTo>
                  <a:lnTo>
                    <a:pt x="1313224" y="765981"/>
                  </a:lnTo>
                  <a:cubicBezTo>
                    <a:pt x="1313224" y="850609"/>
                    <a:pt x="1244619" y="919214"/>
                    <a:pt x="1159991" y="919214"/>
                  </a:cubicBezTo>
                  <a:lnTo>
                    <a:pt x="153233" y="919214"/>
                  </a:lnTo>
                  <a:cubicBezTo>
                    <a:pt x="68605" y="919214"/>
                    <a:pt x="0" y="850609"/>
                    <a:pt x="0" y="765981"/>
                  </a:cubicBezTo>
                  <a:lnTo>
                    <a:pt x="0" y="153233"/>
                  </a:lnTo>
                  <a:close/>
                </a:path>
              </a:pathLst>
            </a:custGeom>
            <a:effectLst>
              <a:outerShdw blurRad="152400" dir="4200000" sx="107000" sy="107000" algn="tl" rotWithShape="0">
                <a:prstClr val="black">
                  <a:alpha val="40000"/>
                </a:prstClr>
              </a:outerShdw>
            </a:effectLst>
            <a:scene3d>
              <a:camera prst="orthographicFront"/>
              <a:lightRig rig="threePt" dir="t"/>
            </a:scene3d>
            <a:sp3d contourW="69850">
              <a:bevelT w="114300"/>
              <a:contourClr>
                <a:schemeClr val="bg1"/>
              </a:contourClr>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143940" tIns="143940" rIns="143940" bIns="143940" numCol="1" spcCol="1270" anchor="ctr" anchorCtr="0">
              <a:noAutofit/>
            </a:bodyPr>
            <a:lstStyle/>
            <a:p>
              <a:pPr lvl="0" algn="ctr" defTabSz="1155700">
                <a:lnSpc>
                  <a:spcPct val="90000"/>
                </a:lnSpc>
                <a:spcBef>
                  <a:spcPct val="0"/>
                </a:spcBef>
                <a:spcAft>
                  <a:spcPct val="35000"/>
                </a:spcAft>
              </a:pPr>
              <a:r>
                <a:rPr lang="en-US" sz="2600" b="1" kern="1200"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Step 2</a:t>
              </a:r>
              <a:endParaRPr lang="en-US" sz="2600" b="1" kern="12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3" name="Bent-Up Arrow 12"/>
            <p:cNvSpPr/>
            <p:nvPr/>
          </p:nvSpPr>
          <p:spPr>
            <a:xfrm rot="5400000">
              <a:off x="3122110" y="4629837"/>
              <a:ext cx="780097" cy="888113"/>
            </a:xfrm>
            <a:prstGeom prst="bentUpArrow">
              <a:avLst>
                <a:gd name="adj1" fmla="val 32840"/>
                <a:gd name="adj2" fmla="val 25000"/>
                <a:gd name="adj3" fmla="val 35780"/>
              </a:avLst>
            </a:prstGeom>
            <a:gradFill rotWithShape="0">
              <a:gsLst>
                <a:gs pos="0">
                  <a:schemeClr val="accent2"/>
                </a:gs>
                <a:gs pos="100000">
                  <a:srgbClr val="C00000"/>
                </a:gs>
                <a:gs pos="66000">
                  <a:schemeClr val="accent2"/>
                </a:gs>
                <a:gs pos="53000">
                  <a:schemeClr val="accent2"/>
                </a:gs>
                <a:gs pos="49000">
                  <a:srgbClr val="C00000"/>
                </a:gs>
                <a:gs pos="6253">
                  <a:srgbClr val="C00000"/>
                </a:gs>
                <a:gs pos="25000">
                  <a:schemeClr val="accent2">
                    <a:lumMod val="60000"/>
                    <a:lumOff val="40000"/>
                  </a:schemeClr>
                </a:gs>
              </a:gsLst>
              <a:lin ang="4200000" scaled="0"/>
            </a:grad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4" name="Freeform 13"/>
            <p:cNvSpPr/>
            <p:nvPr/>
          </p:nvSpPr>
          <p:spPr>
            <a:xfrm>
              <a:off x="2915431" y="3765083"/>
              <a:ext cx="1313224" cy="919214"/>
            </a:xfrm>
            <a:custGeom>
              <a:avLst/>
              <a:gdLst>
                <a:gd name="connsiteX0" fmla="*/ 0 w 1313224"/>
                <a:gd name="connsiteY0" fmla="*/ 153233 h 919214"/>
                <a:gd name="connsiteX1" fmla="*/ 153233 w 1313224"/>
                <a:gd name="connsiteY1" fmla="*/ 0 h 919214"/>
                <a:gd name="connsiteX2" fmla="*/ 1159991 w 1313224"/>
                <a:gd name="connsiteY2" fmla="*/ 0 h 919214"/>
                <a:gd name="connsiteX3" fmla="*/ 1313224 w 1313224"/>
                <a:gd name="connsiteY3" fmla="*/ 153233 h 919214"/>
                <a:gd name="connsiteX4" fmla="*/ 1313224 w 1313224"/>
                <a:gd name="connsiteY4" fmla="*/ 765981 h 919214"/>
                <a:gd name="connsiteX5" fmla="*/ 1159991 w 1313224"/>
                <a:gd name="connsiteY5" fmla="*/ 919214 h 919214"/>
                <a:gd name="connsiteX6" fmla="*/ 153233 w 1313224"/>
                <a:gd name="connsiteY6" fmla="*/ 919214 h 919214"/>
                <a:gd name="connsiteX7" fmla="*/ 0 w 1313224"/>
                <a:gd name="connsiteY7" fmla="*/ 765981 h 919214"/>
                <a:gd name="connsiteX8" fmla="*/ 0 w 1313224"/>
                <a:gd name="connsiteY8" fmla="*/ 153233 h 91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3224" h="919214">
                  <a:moveTo>
                    <a:pt x="0" y="153233"/>
                  </a:moveTo>
                  <a:cubicBezTo>
                    <a:pt x="0" y="68605"/>
                    <a:pt x="68605" y="0"/>
                    <a:pt x="153233" y="0"/>
                  </a:cubicBezTo>
                  <a:lnTo>
                    <a:pt x="1159991" y="0"/>
                  </a:lnTo>
                  <a:cubicBezTo>
                    <a:pt x="1244619" y="0"/>
                    <a:pt x="1313224" y="68605"/>
                    <a:pt x="1313224" y="153233"/>
                  </a:cubicBezTo>
                  <a:lnTo>
                    <a:pt x="1313224" y="765981"/>
                  </a:lnTo>
                  <a:cubicBezTo>
                    <a:pt x="1313224" y="850609"/>
                    <a:pt x="1244619" y="919214"/>
                    <a:pt x="1159991" y="919214"/>
                  </a:cubicBezTo>
                  <a:lnTo>
                    <a:pt x="153233" y="919214"/>
                  </a:lnTo>
                  <a:cubicBezTo>
                    <a:pt x="68605" y="919214"/>
                    <a:pt x="0" y="850609"/>
                    <a:pt x="0" y="765981"/>
                  </a:cubicBezTo>
                  <a:lnTo>
                    <a:pt x="0" y="153233"/>
                  </a:lnTo>
                  <a:close/>
                </a:path>
              </a:pathLst>
            </a:custGeom>
            <a:effectLst>
              <a:outerShdw blurRad="152400" dir="4200000" sx="107000" sy="107000" algn="tl" rotWithShape="0">
                <a:prstClr val="black">
                  <a:alpha val="40000"/>
                </a:prstClr>
              </a:outerShdw>
            </a:effectLst>
            <a:scene3d>
              <a:camera prst="orthographicFront"/>
              <a:lightRig rig="threePt" dir="t"/>
            </a:scene3d>
            <a:sp3d contourW="69850">
              <a:bevelT w="114300"/>
              <a:contourClr>
                <a:schemeClr val="bg1"/>
              </a:contourClr>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143940" tIns="143940" rIns="143940" bIns="143940" numCol="1" spcCol="1270" anchor="ctr" anchorCtr="0">
              <a:noAutofit/>
            </a:bodyPr>
            <a:lstStyle/>
            <a:p>
              <a:pPr lvl="0" algn="ctr" defTabSz="1155700">
                <a:lnSpc>
                  <a:spcPct val="90000"/>
                </a:lnSpc>
                <a:spcBef>
                  <a:spcPct val="0"/>
                </a:spcBef>
                <a:spcAft>
                  <a:spcPct val="35000"/>
                </a:spcAft>
              </a:pPr>
              <a:r>
                <a:rPr lang="en-US" sz="2600" b="1" kern="1200"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Step 3</a:t>
              </a:r>
              <a:endParaRPr lang="en-US" sz="2600" b="1" kern="12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6" name="Freeform 15"/>
            <p:cNvSpPr/>
            <p:nvPr/>
          </p:nvSpPr>
          <p:spPr>
            <a:xfrm>
              <a:off x="4004234" y="4797664"/>
              <a:ext cx="1313224" cy="919214"/>
            </a:xfrm>
            <a:custGeom>
              <a:avLst/>
              <a:gdLst>
                <a:gd name="connsiteX0" fmla="*/ 0 w 1313224"/>
                <a:gd name="connsiteY0" fmla="*/ 153233 h 919214"/>
                <a:gd name="connsiteX1" fmla="*/ 153233 w 1313224"/>
                <a:gd name="connsiteY1" fmla="*/ 0 h 919214"/>
                <a:gd name="connsiteX2" fmla="*/ 1159991 w 1313224"/>
                <a:gd name="connsiteY2" fmla="*/ 0 h 919214"/>
                <a:gd name="connsiteX3" fmla="*/ 1313224 w 1313224"/>
                <a:gd name="connsiteY3" fmla="*/ 153233 h 919214"/>
                <a:gd name="connsiteX4" fmla="*/ 1313224 w 1313224"/>
                <a:gd name="connsiteY4" fmla="*/ 765981 h 919214"/>
                <a:gd name="connsiteX5" fmla="*/ 1159991 w 1313224"/>
                <a:gd name="connsiteY5" fmla="*/ 919214 h 919214"/>
                <a:gd name="connsiteX6" fmla="*/ 153233 w 1313224"/>
                <a:gd name="connsiteY6" fmla="*/ 919214 h 919214"/>
                <a:gd name="connsiteX7" fmla="*/ 0 w 1313224"/>
                <a:gd name="connsiteY7" fmla="*/ 765981 h 919214"/>
                <a:gd name="connsiteX8" fmla="*/ 0 w 1313224"/>
                <a:gd name="connsiteY8" fmla="*/ 153233 h 91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3224" h="919214">
                  <a:moveTo>
                    <a:pt x="0" y="153233"/>
                  </a:moveTo>
                  <a:cubicBezTo>
                    <a:pt x="0" y="68605"/>
                    <a:pt x="68605" y="0"/>
                    <a:pt x="153233" y="0"/>
                  </a:cubicBezTo>
                  <a:lnTo>
                    <a:pt x="1159991" y="0"/>
                  </a:lnTo>
                  <a:cubicBezTo>
                    <a:pt x="1244619" y="0"/>
                    <a:pt x="1313224" y="68605"/>
                    <a:pt x="1313224" y="153233"/>
                  </a:cubicBezTo>
                  <a:lnTo>
                    <a:pt x="1313224" y="765981"/>
                  </a:lnTo>
                  <a:cubicBezTo>
                    <a:pt x="1313224" y="850609"/>
                    <a:pt x="1244619" y="919214"/>
                    <a:pt x="1159991" y="919214"/>
                  </a:cubicBezTo>
                  <a:lnTo>
                    <a:pt x="153233" y="919214"/>
                  </a:lnTo>
                  <a:cubicBezTo>
                    <a:pt x="68605" y="919214"/>
                    <a:pt x="0" y="850609"/>
                    <a:pt x="0" y="765981"/>
                  </a:cubicBezTo>
                  <a:lnTo>
                    <a:pt x="0" y="153233"/>
                  </a:lnTo>
                  <a:close/>
                </a:path>
              </a:pathLst>
            </a:custGeom>
            <a:effectLst>
              <a:outerShdw blurRad="152400" dir="4200000" sx="107000" sy="107000" algn="tl" rotWithShape="0">
                <a:prstClr val="black">
                  <a:alpha val="40000"/>
                </a:prstClr>
              </a:outerShdw>
            </a:effectLst>
            <a:scene3d>
              <a:camera prst="orthographicFront"/>
              <a:lightRig rig="threePt" dir="t"/>
            </a:scene3d>
            <a:sp3d contourW="69850">
              <a:bevelT w="114300"/>
              <a:contourClr>
                <a:schemeClr val="bg1"/>
              </a:contourClr>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143940" tIns="143940" rIns="143940" bIns="143940" numCol="1" spcCol="1270" anchor="ctr" anchorCtr="0">
              <a:noAutofit/>
            </a:bodyPr>
            <a:lstStyle/>
            <a:p>
              <a:pPr lvl="0" algn="ctr" defTabSz="1155700">
                <a:lnSpc>
                  <a:spcPct val="90000"/>
                </a:lnSpc>
                <a:spcBef>
                  <a:spcPct val="0"/>
                </a:spcBef>
                <a:spcAft>
                  <a:spcPct val="35000"/>
                </a:spcAft>
              </a:pPr>
              <a:r>
                <a:rPr lang="en-US" sz="2600" b="1" kern="1200"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Step 4</a:t>
              </a:r>
              <a:endParaRPr lang="en-US" sz="2600" b="1" kern="12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528205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062"/>
            <a:ext cx="5105400" cy="868362"/>
          </a:xfrm>
        </p:spPr>
        <p:txBody>
          <a:bodyPr>
            <a:noAutofit/>
          </a:bodyPr>
          <a:lstStyle/>
          <a:p>
            <a:pPr>
              <a:lnSpc>
                <a:spcPct val="85000"/>
              </a:lnSpc>
            </a:pPr>
            <a:r>
              <a:rPr lang="en-US" sz="2800" dirty="0" smtClean="0"/>
              <a:t>Finding </a:t>
            </a:r>
            <a:r>
              <a:rPr lang="en-US" sz="2800" dirty="0"/>
              <a:t>High Demand Occupations Using Labor Market Information (LMI</a:t>
            </a:r>
            <a:r>
              <a:rPr lang="en-US" sz="2800" dirty="0" smtClean="0"/>
              <a:t>)</a:t>
            </a:r>
            <a:endParaRPr lang="en-US" sz="2800" dirty="0"/>
          </a:p>
        </p:txBody>
      </p:sp>
      <p:sp>
        <p:nvSpPr>
          <p:cNvPr id="4" name="Content Placeholder 2"/>
          <p:cNvSpPr txBox="1">
            <a:spLocks/>
          </p:cNvSpPr>
          <p:nvPr/>
        </p:nvSpPr>
        <p:spPr>
          <a:xfrm>
            <a:off x="4800600" y="1752601"/>
            <a:ext cx="3886200" cy="4343400"/>
          </a:xfrm>
          <a:prstGeom prst="rect">
            <a:avLst/>
          </a:prstGeom>
        </p:spPr>
        <p:txBody>
          <a:bodyPr vert="horz" lIns="0" tIns="0" rIns="0" bIns="0" rtlCol="0">
            <a:normAutofit/>
          </a:bodyPr>
          <a:lstStyle>
            <a:lvl1pPr marL="0" indent="-228600" algn="l" defTabSz="914400" rtl="0" eaLnBrk="1" latinLnBrk="0" hangingPunct="1">
              <a:lnSpc>
                <a:spcPct val="90000"/>
              </a:lnSpc>
              <a:spcBef>
                <a:spcPts val="1200"/>
              </a:spcBef>
              <a:buClr>
                <a:schemeClr val="accent1"/>
              </a:buClr>
              <a:buFont typeface="Symbol" panose="05050102010706020507" pitchFamily="18" charset="2"/>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lnSpc>
                <a:spcPct val="90000"/>
              </a:lnSpc>
              <a:spcBef>
                <a:spcPts val="1200"/>
              </a:spcBef>
              <a:buClr>
                <a:schemeClr val="accent1"/>
              </a:buClr>
              <a:buFont typeface="Courier New" panose="02070309020205020404" pitchFamily="49" charset="0"/>
              <a:buChar char="o"/>
              <a:defRPr sz="2000" b="0" i="0" u="none" kern="1200">
                <a:solidFill>
                  <a:schemeClr val="accent1"/>
                </a:solidFill>
                <a:latin typeface="Arial" panose="020B0604020202020204" pitchFamily="34" charset="0"/>
                <a:ea typeface="+mn-ea"/>
                <a:cs typeface="Arial" panose="020B0604020202020204" pitchFamily="34" charset="0"/>
              </a:defRPr>
            </a:lvl2pPr>
            <a:lvl3pPr marL="1143000" indent="-13716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182880" algn="l" defTabSz="914400" rtl="0" eaLnBrk="1" latinLnBrk="0" hangingPunct="1">
              <a:lnSpc>
                <a:spcPct val="90000"/>
              </a:lnSpc>
              <a:spcBef>
                <a:spcPts val="1200"/>
              </a:spcBef>
              <a:buClr>
                <a:srgbClr val="C00000"/>
              </a:buClr>
              <a:buFont typeface="Wingdings" panose="05000000000000000000" pitchFamily="2" charset="2"/>
              <a:buChar char="§"/>
              <a:defRPr sz="1600" kern="1200">
                <a:solidFill>
                  <a:schemeClr val="tx2"/>
                </a:solidFill>
                <a:latin typeface="Arial" panose="020B0604020202020204" pitchFamily="34" charset="0"/>
                <a:ea typeface="+mn-ea"/>
                <a:cs typeface="Arial" panose="020B0604020202020204" pitchFamily="34" charset="0"/>
              </a:defRPr>
            </a:lvl4pPr>
            <a:lvl5pPr marL="205740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600"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952" r="4240"/>
          <a:stretch/>
        </p:blipFill>
        <p:spPr>
          <a:xfrm>
            <a:off x="10561" y="1437210"/>
            <a:ext cx="6879157" cy="4582590"/>
          </a:xfrm>
          <a:prstGeom prst="rect">
            <a:avLst/>
          </a:prstGeom>
        </p:spPr>
      </p:pic>
      <p:sp>
        <p:nvSpPr>
          <p:cNvPr id="3" name="Content Placeholder 2"/>
          <p:cNvSpPr>
            <a:spLocks noGrp="1"/>
          </p:cNvSpPr>
          <p:nvPr>
            <p:ph idx="1"/>
          </p:nvPr>
        </p:nvSpPr>
        <p:spPr>
          <a:xfrm>
            <a:off x="4191000" y="2285999"/>
            <a:ext cx="4648200" cy="1295401"/>
          </a:xfrm>
        </p:spPr>
        <p:style>
          <a:lnRef idx="0">
            <a:schemeClr val="accent1"/>
          </a:lnRef>
          <a:fillRef idx="3">
            <a:schemeClr val="accent1"/>
          </a:fillRef>
          <a:effectRef idx="3">
            <a:schemeClr val="accent1"/>
          </a:effectRef>
          <a:fontRef idx="minor">
            <a:schemeClr val="lt1"/>
          </a:fontRef>
        </p:style>
        <p:txBody>
          <a:bodyPr lIns="91440" tIns="91440" rIns="91440" bIns="91440" anchor="ctr">
            <a:normAutofit lnSpcReduction="10000"/>
          </a:bodyPr>
          <a:lstStyle/>
          <a:p>
            <a:pPr indent="0">
              <a:buNone/>
            </a:pPr>
            <a:r>
              <a:rPr lang="en-US" sz="1800" dirty="0" smtClean="0">
                <a:effectLst>
                  <a:outerShdw blurRad="50800" dist="38100" dir="2700000" algn="tl" rotWithShape="0">
                    <a:prstClr val="black">
                      <a:alpha val="40000"/>
                    </a:prstClr>
                  </a:outerShdw>
                </a:effectLst>
              </a:rPr>
              <a:t>Simplifies </a:t>
            </a:r>
            <a:r>
              <a:rPr lang="en-US" sz="1800" dirty="0">
                <a:effectLst>
                  <a:outerShdw blurRad="50800" dist="38100" dir="2700000" algn="tl" rotWithShape="0">
                    <a:prstClr val="black">
                      <a:alpha val="40000"/>
                    </a:prstClr>
                  </a:outerShdw>
                </a:effectLst>
              </a:rPr>
              <a:t>career </a:t>
            </a:r>
            <a:r>
              <a:rPr lang="en-US" sz="1800" dirty="0" smtClean="0">
                <a:effectLst>
                  <a:outerShdw blurRad="50800" dist="38100" dir="2700000" algn="tl" rotWithShape="0">
                    <a:prstClr val="black">
                      <a:alpha val="40000"/>
                    </a:prstClr>
                  </a:outerShdw>
                </a:effectLst>
              </a:rPr>
              <a:t>exploration, provides an </a:t>
            </a:r>
            <a:r>
              <a:rPr lang="en-US" sz="1800" dirty="0">
                <a:effectLst>
                  <a:outerShdw blurRad="50800" dist="38100" dir="2700000" algn="tl" rotWithShape="0">
                    <a:prstClr val="black">
                      <a:alpha val="40000"/>
                    </a:prstClr>
                  </a:outerShdw>
                </a:effectLst>
              </a:rPr>
              <a:t>online interest assessment, and easy-to-read occupation profiles that link to specific local training, credentials, and job openings </a:t>
            </a:r>
            <a:r>
              <a:rPr lang="en-US" sz="1800" dirty="0" smtClean="0">
                <a:effectLst>
                  <a:outerShdw blurRad="50800" dist="38100" dir="2700000" algn="tl" rotWithShape="0">
                    <a:prstClr val="black">
                      <a:alpha val="40000"/>
                    </a:prstClr>
                  </a:outerShdw>
                </a:effectLst>
              </a:rPr>
              <a:t>information</a:t>
            </a:r>
            <a:endParaRPr lang="en-US" sz="1800" dirty="0">
              <a:effectLst>
                <a:outerShdw blurRad="50800" dist="38100" dir="2700000" algn="tl" rotWithShape="0">
                  <a:prstClr val="black">
                    <a:alpha val="40000"/>
                  </a:prstClr>
                </a:outerShdw>
              </a:effectLst>
            </a:endParaRPr>
          </a:p>
        </p:txBody>
      </p:sp>
      <p:grpSp>
        <p:nvGrpSpPr>
          <p:cNvPr id="11" name="Group 10"/>
          <p:cNvGrpSpPr/>
          <p:nvPr/>
        </p:nvGrpSpPr>
        <p:grpSpPr>
          <a:xfrm>
            <a:off x="0" y="0"/>
            <a:ext cx="1481138" cy="1437210"/>
            <a:chOff x="0" y="0"/>
            <a:chExt cx="1481138" cy="1437210"/>
          </a:xfrm>
        </p:grpSpPr>
        <p:sp>
          <p:nvSpPr>
            <p:cNvPr id="10" name="Rectangle 9"/>
            <p:cNvSpPr/>
            <p:nvPr/>
          </p:nvSpPr>
          <p:spPr>
            <a:xfrm>
              <a:off x="0" y="0"/>
              <a:ext cx="1481138" cy="1437210"/>
            </a:xfrm>
            <a:prstGeom prst="rect">
              <a:avLst/>
            </a:prstGeom>
            <a:gradFill flip="none" rotWithShape="1">
              <a:gsLst>
                <a:gs pos="0">
                  <a:schemeClr val="accent1"/>
                </a:gs>
                <a:gs pos="60000">
                  <a:schemeClr val="accent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152400" y="152400"/>
              <a:ext cx="1143000" cy="1071614"/>
            </a:xfrm>
            <a:prstGeom prst="roundRect">
              <a:avLst/>
            </a:prstGeom>
            <a:effectLst>
              <a:outerShdw blurRad="152400" dir="4200000" sx="107000" sy="107000" algn="tl" rotWithShape="0">
                <a:prstClr val="black">
                  <a:alpha val="40000"/>
                </a:prstClr>
              </a:outerShdw>
            </a:effectLst>
            <a:scene3d>
              <a:camera prst="orthographicFront"/>
              <a:lightRig rig="threePt" dir="t"/>
            </a:scene3d>
            <a:sp3d contourW="69850">
              <a:bevelT w="114300"/>
              <a:contourClr>
                <a:schemeClr val="bg1"/>
              </a:contourClr>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0" tIns="143940" rIns="0" bIns="143940" numCol="1" spcCol="1270" anchor="ctr" anchorCtr="0">
              <a:noAutofit/>
            </a:bodyPr>
            <a:lstStyle/>
            <a:p>
              <a:pPr lvl="0" algn="ctr" defTabSz="1155700">
                <a:lnSpc>
                  <a:spcPct val="90000"/>
                </a:lnSpc>
                <a:spcBef>
                  <a:spcPct val="0"/>
                </a:spcBef>
                <a:spcAft>
                  <a:spcPct val="35000"/>
                </a:spcAft>
              </a:pPr>
              <a:r>
                <a:rPr lang="en-US" sz="2200" b="1" kern="1200"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Step </a:t>
              </a:r>
              <a:r>
                <a:rPr lang="en-US" sz="2200" b="1"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a:t>
              </a:r>
              <a:endParaRPr lang="en-US" sz="2200" b="1" kern="12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238009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dmirrione\Google Drive\Foundation\Marketing\Photos\David-Mirrione.jpg"/>
          <p:cNvPicPr>
            <a:picLocks noChangeAspect="1" noChangeArrowheads="1"/>
          </p:cNvPicPr>
          <p:nvPr/>
        </p:nvPicPr>
        <p:blipFill rotWithShape="1">
          <a:blip r:embed="rId4" cstate="print"/>
          <a:srcRect r="3450"/>
          <a:stretch/>
        </p:blipFill>
        <p:spPr bwMode="auto">
          <a:xfrm>
            <a:off x="7011372" y="3820497"/>
            <a:ext cx="2132628" cy="2208828"/>
          </a:xfrm>
          <a:prstGeom prst="rect">
            <a:avLst/>
          </a:prstGeom>
          <a:noFill/>
        </p:spPr>
      </p:pic>
      <p:sp>
        <p:nvSpPr>
          <p:cNvPr id="2" name="Title 1"/>
          <p:cNvSpPr>
            <a:spLocks noGrp="1"/>
          </p:cNvSpPr>
          <p:nvPr>
            <p:ph type="title"/>
          </p:nvPr>
        </p:nvSpPr>
        <p:spPr/>
        <p:txBody>
          <a:bodyPr>
            <a:noAutofit/>
          </a:bodyPr>
          <a:lstStyle/>
          <a:p>
            <a:r>
              <a:rPr lang="en-US" sz="4000" dirty="0" smtClean="0"/>
              <a:t>work2future</a:t>
            </a:r>
            <a:r>
              <a:rPr lang="en-US" sz="3000" dirty="0" smtClean="0"/>
              <a:t/>
            </a:r>
            <a:br>
              <a:rPr lang="en-US" sz="3000" dirty="0" smtClean="0"/>
            </a:br>
            <a:r>
              <a:rPr lang="en-US" sz="3000" dirty="0" smtClean="0">
                <a:solidFill>
                  <a:schemeClr val="accent2"/>
                </a:solidFill>
              </a:rPr>
              <a:t>San Jose, CA</a:t>
            </a:r>
            <a:endParaRPr lang="en-US" sz="3000" dirty="0">
              <a:solidFill>
                <a:schemeClr val="accent2"/>
              </a:solidFill>
            </a:endParaRPr>
          </a:p>
        </p:txBody>
      </p:sp>
      <p:sp>
        <p:nvSpPr>
          <p:cNvPr id="4" name="Shape 21"/>
          <p:cNvSpPr/>
          <p:nvPr>
            <p:custDataLst>
              <p:tags r:id="rId1"/>
            </p:custDataLst>
          </p:nvPr>
        </p:nvSpPr>
        <p:spPr>
          <a:xfrm>
            <a:off x="0" y="2590800"/>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
        <p:nvSpPr>
          <p:cNvPr id="5" name="Slide Number Placeholder 3"/>
          <p:cNvSpPr txBox="1">
            <a:spLocks/>
          </p:cNvSpPr>
          <p:nvPr/>
        </p:nvSpPr>
        <p:spPr>
          <a:xfrm>
            <a:off x="6705600" y="6432551"/>
            <a:ext cx="21335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pPr>
            <a:endParaRPr lang="en-US" dirty="0" smtClean="0"/>
          </a:p>
          <a:p>
            <a:pPr lvl="1" indent="-88900">
              <a:buClr>
                <a:srgbClr val="000000"/>
              </a:buClr>
              <a:buFont typeface="Courier New"/>
              <a:buChar char="o"/>
            </a:pPr>
            <a:endParaRPr lang="en-US" dirty="0" smtClean="0"/>
          </a:p>
          <a:p>
            <a:pPr lvl="2" indent="-88900">
              <a:buClr>
                <a:srgbClr val="000000"/>
              </a:buClr>
              <a:buFont typeface="Wingdings"/>
              <a:buChar char="§"/>
            </a:pPr>
            <a:endParaRPr lang="en-US" dirty="0" smtClean="0"/>
          </a:p>
          <a:p>
            <a:pPr lvl="3" indent="-88900">
              <a:buClr>
                <a:srgbClr val="000000"/>
              </a:buClr>
              <a:buFont typeface="Arial"/>
              <a:buChar char="●"/>
            </a:pPr>
            <a:endParaRPr lang="en-US" dirty="0" smtClean="0"/>
          </a:p>
          <a:p>
            <a:pPr lvl="4" indent="-88900">
              <a:buClr>
                <a:srgbClr val="000000"/>
              </a:buClr>
              <a:buFont typeface="Courier New"/>
              <a:buChar char="o"/>
            </a:pPr>
            <a:endParaRPr lang="en-US" dirty="0" smtClean="0"/>
          </a:p>
          <a:p>
            <a:pPr lvl="5" indent="-88900">
              <a:buClr>
                <a:srgbClr val="000000"/>
              </a:buClr>
              <a:buFont typeface="Wingdings"/>
              <a:buChar char="§"/>
            </a:pPr>
            <a:endParaRPr lang="en-US" dirty="0" smtClean="0"/>
          </a:p>
          <a:p>
            <a:pPr lvl="6" indent="-88900">
              <a:buClr>
                <a:srgbClr val="000000"/>
              </a:buClr>
              <a:buFont typeface="Arial"/>
              <a:buChar char="●"/>
            </a:pPr>
            <a:endParaRPr lang="en-US" dirty="0" smtClean="0"/>
          </a:p>
          <a:p>
            <a:pPr lvl="7" indent="-88900">
              <a:buClr>
                <a:srgbClr val="000000"/>
              </a:buClr>
              <a:buFont typeface="Courier New"/>
              <a:buChar char="o"/>
            </a:pPr>
            <a:endParaRPr lang="en-US" dirty="0" smtClean="0"/>
          </a:p>
          <a:p>
            <a:pPr lvl="8" indent="-88900">
              <a:buClr>
                <a:srgbClr val="000000"/>
              </a:buClr>
              <a:buFont typeface="Wingdings"/>
              <a:buChar char="§"/>
            </a:pPr>
            <a:endParaRPr lang="en-US" dirty="0"/>
          </a:p>
        </p:txBody>
      </p:sp>
      <p:sp>
        <p:nvSpPr>
          <p:cNvPr id="6" name="Text Placeholder 2"/>
          <p:cNvSpPr txBox="1">
            <a:spLocks/>
          </p:cNvSpPr>
          <p:nvPr/>
        </p:nvSpPr>
        <p:spPr>
          <a:xfrm>
            <a:off x="76200" y="2061677"/>
            <a:ext cx="2971800" cy="761999"/>
          </a:xfrm>
          <a:prstGeom prst="rect">
            <a:avLst/>
          </a:prstGeom>
          <a:noFill/>
          <a:ln>
            <a:noFill/>
          </a:ln>
        </p:spPr>
        <p:txBody>
          <a:bodyPr lIns="91425" tIns="91425" rIns="91425" bIns="91425" anchor="t" anchorCtr="0">
            <a:scene3d>
              <a:camera prst="orthographicFront"/>
              <a:lightRig rig="soft" dir="tl">
                <a:rot lat="0" lon="0" rev="0"/>
              </a:lightRig>
            </a:scene3d>
            <a:sp3d contourW="25400" prstMaterial="matte">
              <a:contourClr>
                <a:schemeClr val="accent2">
                  <a:tint val="20000"/>
                </a:schemeClr>
              </a:contourClr>
            </a:sp3d>
          </a:bodyPr>
          <a:lstStyle>
            <a:defPPr marR="0" algn="l" rtl="0">
              <a:lnSpc>
                <a:spcPct val="100000"/>
              </a:lnSpc>
              <a:spcBef>
                <a:spcPts val="0"/>
              </a:spcBef>
              <a:spcAft>
                <a:spcPts val="0"/>
              </a:spcAft>
            </a:defPPr>
            <a:lvl1pPr marL="342900" marR="0" indent="-200660" algn="l" rtl="0">
              <a:lnSpc>
                <a:spcPct val="100000"/>
              </a:lnSpc>
              <a:spcBef>
                <a:spcPts val="0"/>
              </a:spcBef>
              <a:spcAft>
                <a:spcPts val="600"/>
              </a:spcAft>
              <a:buClr>
                <a:schemeClr val="accent1"/>
              </a:buClr>
              <a:buFont typeface="Symbol" panose="05050102010706020507" pitchFamily="18" charset="2"/>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0"/>
              </a:spcBef>
              <a:spcAft>
                <a:spcPts val="600"/>
              </a:spcAft>
              <a:buClr>
                <a:srgbClr val="FF0000"/>
              </a:buClr>
              <a:buFont typeface="Noto Symbol"/>
              <a:buChar char="▪"/>
              <a:defRPr sz="1400" b="0" i="0" u="none" strike="noStrike" cap="none" baseline="0">
                <a:solidFill>
                  <a:srgbClr val="000000"/>
                </a:solidFill>
                <a:latin typeface="Arial"/>
                <a:ea typeface="Arial"/>
                <a:cs typeface="Arial"/>
                <a:sym typeface="Arial"/>
              </a:defRPr>
            </a:lvl2pPr>
            <a:lvl3pPr marL="1143000" marR="0" indent="-116839" algn="l" rtl="0">
              <a:lnSpc>
                <a:spcPct val="100000"/>
              </a:lnSpc>
              <a:spcBef>
                <a:spcPts val="0"/>
              </a:spcBef>
              <a:spcAft>
                <a:spcPts val="600"/>
              </a:spcAft>
              <a:buClr>
                <a:srgbClr val="538CD5"/>
              </a:buClr>
              <a:buFont typeface="Noto Symbol"/>
              <a:buChar char="▪"/>
              <a:defRPr sz="1400" b="0" i="0" u="none" strike="noStrike" cap="none" baseline="0">
                <a:solidFill>
                  <a:srgbClr val="000000"/>
                </a:solidFill>
                <a:latin typeface="Arial"/>
                <a:ea typeface="Arial"/>
                <a:cs typeface="Arial"/>
                <a:sym typeface="Arial"/>
              </a:defRPr>
            </a:lvl3pPr>
            <a:lvl4pPr marL="1600200" marR="0" indent="-1079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4pPr>
            <a:lvl5pPr marL="2057400" marR="0" indent="-1333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5pPr>
            <a:lvl6pPr marL="25146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6pPr>
            <a:lvl7pPr marL="29718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7pPr>
            <a:lvl8pPr marL="34290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8pPr>
            <a:lvl9pPr marL="38862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9pPr>
          </a:lstStyle>
          <a:p>
            <a:pPr marL="142240" indent="0">
              <a:buClr>
                <a:srgbClr val="4F81BD"/>
              </a:buClr>
              <a:buFont typeface="Symbol" panose="05050102010706020507" pitchFamily="18" charset="2"/>
              <a:buNone/>
            </a:pPr>
            <a:r>
              <a:rPr lang="en-US" sz="2800" b="1" kern="0" spc="50" dirty="0" smtClean="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rPr>
              <a:t>Chris Donnelly</a:t>
            </a:r>
            <a:endParaRPr lang="en-US" sz="2800" b="1" kern="0" spc="5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endParaRPr>
          </a:p>
        </p:txBody>
      </p:sp>
      <p:sp>
        <p:nvSpPr>
          <p:cNvPr id="7" name="TextBox 6"/>
          <p:cNvSpPr txBox="1"/>
          <p:nvPr/>
        </p:nvSpPr>
        <p:spPr>
          <a:xfrm>
            <a:off x="295515" y="2671277"/>
            <a:ext cx="3590685" cy="2954655"/>
          </a:xfrm>
          <a:prstGeom prst="rect">
            <a:avLst/>
          </a:prstGeom>
          <a:noFill/>
        </p:spPr>
        <p:txBody>
          <a:bodyPr wrap="square" rtlCol="0">
            <a:spAutoFit/>
          </a:bodyPr>
          <a:lstStyle/>
          <a:p>
            <a:pPr>
              <a:spcAft>
                <a:spcPts val="1200"/>
              </a:spcAft>
            </a:pPr>
            <a:r>
              <a:rPr lang="en-US" sz="1600" b="1" kern="0" dirty="0" smtClean="0">
                <a:solidFill>
                  <a:schemeClr val="tx1">
                    <a:lumMod val="75000"/>
                    <a:lumOff val="25000"/>
                  </a:schemeClr>
                </a:solidFill>
                <a:latin typeface="Arial" panose="020B0604020202020204" pitchFamily="34" charset="0"/>
                <a:cs typeface="Arial" panose="020B0604020202020204" pitchFamily="34" charset="0"/>
                <a:sym typeface="Arial"/>
              </a:rPr>
              <a:t>Director</a:t>
            </a:r>
          </a:p>
          <a:p>
            <a:r>
              <a:rPr lang="en-US" sz="1600" kern="0" dirty="0">
                <a:solidFill>
                  <a:schemeClr val="tx1">
                    <a:lumMod val="75000"/>
                    <a:lumOff val="25000"/>
                  </a:schemeClr>
                </a:solidFill>
                <a:latin typeface="Arial" panose="020B0604020202020204" pitchFamily="34" charset="0"/>
                <a:cs typeface="Arial" panose="020B0604020202020204" pitchFamily="34" charset="0"/>
                <a:sym typeface="Arial"/>
              </a:rPr>
              <a:t>San Jose Silicon </a:t>
            </a:r>
            <a:r>
              <a:rPr lang="en-US" sz="1600" kern="0" dirty="0" smtClean="0">
                <a:solidFill>
                  <a:schemeClr val="tx1">
                    <a:lumMod val="75000"/>
                    <a:lumOff val="25000"/>
                  </a:schemeClr>
                </a:solidFill>
                <a:latin typeface="Arial" panose="020B0604020202020204" pitchFamily="34" charset="0"/>
                <a:cs typeface="Arial" panose="020B0604020202020204" pitchFamily="34" charset="0"/>
                <a:sym typeface="Arial"/>
              </a:rPr>
              <a:t>Valley</a:t>
            </a:r>
            <a:br>
              <a:rPr lang="en-US" sz="1600" kern="0" dirty="0" smtClean="0">
                <a:solidFill>
                  <a:schemeClr val="tx1">
                    <a:lumMod val="75000"/>
                    <a:lumOff val="25000"/>
                  </a:schemeClr>
                </a:solidFill>
                <a:latin typeface="Arial" panose="020B0604020202020204" pitchFamily="34" charset="0"/>
                <a:cs typeface="Arial" panose="020B0604020202020204" pitchFamily="34" charset="0"/>
                <a:sym typeface="Arial"/>
              </a:rPr>
            </a:br>
            <a:r>
              <a:rPr lang="en-US" sz="1600" kern="0" dirty="0" smtClean="0">
                <a:solidFill>
                  <a:schemeClr val="tx1">
                    <a:lumMod val="75000"/>
                    <a:lumOff val="25000"/>
                  </a:schemeClr>
                </a:solidFill>
                <a:latin typeface="Arial" panose="020B0604020202020204" pitchFamily="34" charset="0"/>
                <a:cs typeface="Arial" panose="020B0604020202020204" pitchFamily="34" charset="0"/>
                <a:sym typeface="Arial"/>
              </a:rPr>
              <a:t>Workforce </a:t>
            </a:r>
            <a:r>
              <a:rPr lang="en-US" sz="1600" kern="0" dirty="0">
                <a:solidFill>
                  <a:schemeClr val="tx1">
                    <a:lumMod val="75000"/>
                    <a:lumOff val="25000"/>
                  </a:schemeClr>
                </a:solidFill>
                <a:latin typeface="Arial" panose="020B0604020202020204" pitchFamily="34" charset="0"/>
                <a:cs typeface="Arial" panose="020B0604020202020204" pitchFamily="34" charset="0"/>
                <a:sym typeface="Arial"/>
              </a:rPr>
              <a:t>Investment </a:t>
            </a:r>
            <a:r>
              <a:rPr lang="en-US" sz="1600" kern="0" dirty="0" smtClean="0">
                <a:solidFill>
                  <a:schemeClr val="tx1">
                    <a:lumMod val="75000"/>
                    <a:lumOff val="25000"/>
                  </a:schemeClr>
                </a:solidFill>
                <a:latin typeface="Arial" panose="020B0604020202020204" pitchFamily="34" charset="0"/>
                <a:cs typeface="Arial" panose="020B0604020202020204" pitchFamily="34" charset="0"/>
                <a:sym typeface="Arial"/>
              </a:rPr>
              <a:t>Board</a:t>
            </a:r>
            <a:br>
              <a:rPr lang="en-US" sz="1600" kern="0" dirty="0" smtClean="0">
                <a:solidFill>
                  <a:schemeClr val="tx1">
                    <a:lumMod val="75000"/>
                    <a:lumOff val="25000"/>
                  </a:schemeClr>
                </a:solidFill>
                <a:latin typeface="Arial" panose="020B0604020202020204" pitchFamily="34" charset="0"/>
                <a:cs typeface="Arial" panose="020B0604020202020204" pitchFamily="34" charset="0"/>
                <a:sym typeface="Arial"/>
              </a:rPr>
            </a:br>
            <a:r>
              <a:rPr lang="en-US" sz="1600" kern="0" dirty="0" smtClean="0">
                <a:solidFill>
                  <a:schemeClr val="tx1">
                    <a:lumMod val="75000"/>
                    <a:lumOff val="25000"/>
                  </a:schemeClr>
                </a:solidFill>
                <a:latin typeface="Arial" panose="020B0604020202020204" pitchFamily="34" charset="0"/>
                <a:cs typeface="Arial" panose="020B0604020202020204" pitchFamily="34" charset="0"/>
                <a:sym typeface="Arial"/>
              </a:rPr>
              <a:t>– </a:t>
            </a:r>
            <a:r>
              <a:rPr lang="en-US" sz="1600" kern="0" dirty="0">
                <a:solidFill>
                  <a:schemeClr val="tx1">
                    <a:lumMod val="75000"/>
                    <a:lumOff val="25000"/>
                  </a:schemeClr>
                </a:solidFill>
                <a:latin typeface="Arial" panose="020B0604020202020204" pitchFamily="34" charset="0"/>
                <a:cs typeface="Arial" panose="020B0604020202020204" pitchFamily="34" charset="0"/>
                <a:sym typeface="Arial"/>
              </a:rPr>
              <a:t>work2future</a:t>
            </a:r>
          </a:p>
          <a:p>
            <a:endParaRPr lang="en-US" sz="1600" kern="0" dirty="0">
              <a:solidFill>
                <a:srgbClr val="000000"/>
              </a:solidFill>
              <a:latin typeface="Arial" panose="020B0604020202020204" pitchFamily="34" charset="0"/>
              <a:cs typeface="Arial" panose="020B0604020202020204" pitchFamily="34" charset="0"/>
              <a:sym typeface="Arial"/>
            </a:endParaRPr>
          </a:p>
          <a:p>
            <a:pPr lvl="0"/>
            <a:r>
              <a:rPr lang="en-US" sz="1200" dirty="0" smtClean="0">
                <a:solidFill>
                  <a:schemeClr val="tx1">
                    <a:lumMod val="75000"/>
                    <a:lumOff val="25000"/>
                  </a:schemeClr>
                </a:solidFill>
                <a:latin typeface="Arial" panose="020B0604020202020204" pitchFamily="34" charset="0"/>
                <a:cs typeface="Arial" panose="020B0604020202020204" pitchFamily="34" charset="0"/>
                <a:hlinkClick r:id="rId5"/>
              </a:rPr>
              <a:t>Christopher.donnelly@sanjoseca.gov</a:t>
            </a:r>
            <a:endParaRPr lang="en-US" sz="1200" dirty="0" smtClean="0">
              <a:solidFill>
                <a:schemeClr val="tx1">
                  <a:lumMod val="75000"/>
                  <a:lumOff val="25000"/>
                </a:schemeClr>
              </a:solidFill>
              <a:latin typeface="Arial" panose="020B0604020202020204" pitchFamily="34" charset="0"/>
              <a:cs typeface="Arial" panose="020B0604020202020204" pitchFamily="34" charset="0"/>
            </a:endParaRPr>
          </a:p>
          <a:p>
            <a:pPr lvl="0"/>
            <a:endParaRPr lang="en-US" sz="1600" kern="0" dirty="0">
              <a:solidFill>
                <a:schemeClr val="tx1">
                  <a:lumMod val="75000"/>
                  <a:lumOff val="25000"/>
                </a:schemeClr>
              </a:solidFill>
              <a:latin typeface="Arial" panose="020B0604020202020204" pitchFamily="34" charset="0"/>
              <a:cs typeface="Arial" panose="020B0604020202020204" pitchFamily="34" charset="0"/>
              <a:sym typeface="Arial"/>
            </a:endParaRPr>
          </a:p>
          <a:p>
            <a:pPr lvl="0"/>
            <a:r>
              <a:rPr lang="en-US" sz="1600" kern="0" dirty="0">
                <a:solidFill>
                  <a:schemeClr val="tx1">
                    <a:lumMod val="75000"/>
                    <a:lumOff val="25000"/>
                  </a:schemeClr>
                </a:solidFill>
                <a:latin typeface="Arial" panose="020B0604020202020204" pitchFamily="34" charset="0"/>
                <a:cs typeface="Arial" panose="020B0604020202020204" pitchFamily="34" charset="0"/>
                <a:sym typeface="Arial"/>
              </a:rPr>
              <a:t>5730 </a:t>
            </a:r>
            <a:r>
              <a:rPr lang="en-US" sz="1600" kern="0" dirty="0" smtClean="0">
                <a:solidFill>
                  <a:schemeClr val="tx1">
                    <a:lumMod val="75000"/>
                    <a:lumOff val="25000"/>
                  </a:schemeClr>
                </a:solidFill>
                <a:latin typeface="Arial" panose="020B0604020202020204" pitchFamily="34" charset="0"/>
                <a:cs typeface="Arial" panose="020B0604020202020204" pitchFamily="34" charset="0"/>
                <a:sym typeface="Arial"/>
              </a:rPr>
              <a:t>Chamberlin Drive</a:t>
            </a:r>
            <a:endParaRPr lang="en-US" sz="1600" kern="0" dirty="0">
              <a:solidFill>
                <a:schemeClr val="tx1">
                  <a:lumMod val="75000"/>
                  <a:lumOff val="25000"/>
                </a:schemeClr>
              </a:solidFill>
              <a:latin typeface="Arial" panose="020B0604020202020204" pitchFamily="34" charset="0"/>
              <a:cs typeface="Arial" panose="020B0604020202020204" pitchFamily="34" charset="0"/>
              <a:sym typeface="Arial"/>
            </a:endParaRPr>
          </a:p>
          <a:p>
            <a:pPr lvl="0"/>
            <a:r>
              <a:rPr lang="en-US" sz="1600" kern="0" dirty="0">
                <a:solidFill>
                  <a:schemeClr val="tx1">
                    <a:lumMod val="75000"/>
                    <a:lumOff val="25000"/>
                  </a:schemeClr>
                </a:solidFill>
                <a:latin typeface="Arial" panose="020B0604020202020204" pitchFamily="34" charset="0"/>
                <a:cs typeface="Arial" panose="020B0604020202020204" pitchFamily="34" charset="0"/>
                <a:sym typeface="Arial"/>
              </a:rPr>
              <a:t>San Jose, CA 95118</a:t>
            </a:r>
          </a:p>
          <a:p>
            <a:pPr lvl="0"/>
            <a:endParaRPr lang="en-US" sz="1600" kern="0" dirty="0" smtClean="0">
              <a:solidFill>
                <a:srgbClr val="000000"/>
              </a:solidFill>
              <a:latin typeface="Arial" panose="020B0604020202020204" pitchFamily="34" charset="0"/>
              <a:cs typeface="Arial" panose="020B0604020202020204" pitchFamily="34" charset="0"/>
              <a:sym typeface="Arial"/>
            </a:endParaRPr>
          </a:p>
          <a:p>
            <a:r>
              <a:rPr lang="en-US" sz="1600" dirty="0" smtClean="0">
                <a:solidFill>
                  <a:schemeClr val="tx1">
                    <a:lumMod val="75000"/>
                    <a:lumOff val="25000"/>
                  </a:schemeClr>
                </a:solidFill>
                <a:latin typeface="Arial" panose="020B0604020202020204" pitchFamily="34" charset="0"/>
                <a:cs typeface="Arial" panose="020B0604020202020204" pitchFamily="34" charset="0"/>
              </a:rPr>
              <a:t>408.794.1100</a:t>
            </a:r>
            <a:endParaRPr lang="en-US" sz="1600" kern="0" dirty="0" smtClean="0">
              <a:solidFill>
                <a:srgbClr val="000000"/>
              </a:solidFill>
              <a:latin typeface="Arial" panose="020B0604020202020204" pitchFamily="34" charset="0"/>
              <a:cs typeface="Arial" panose="020B0604020202020204" pitchFamily="34" charset="0"/>
              <a:sym typeface="Arial"/>
            </a:endParaRPr>
          </a:p>
        </p:txBody>
      </p:sp>
      <p:pic>
        <p:nvPicPr>
          <p:cNvPr id="9" name="Picture 2" descr="C:\Users\dmirrione\Google Drive\Foundation\Marketing\Logo\W2F_logoSM_2color.jpg"/>
          <p:cNvPicPr>
            <a:picLocks noChangeAspect="1" noChangeArrowheads="1"/>
          </p:cNvPicPr>
          <p:nvPr/>
        </p:nvPicPr>
        <p:blipFill>
          <a:blip r:embed="rId6" cstate="print"/>
          <a:srcRect/>
          <a:stretch>
            <a:fillRect/>
          </a:stretch>
        </p:blipFill>
        <p:spPr bwMode="auto">
          <a:xfrm>
            <a:off x="3475351" y="1446212"/>
            <a:ext cx="2193298" cy="687388"/>
          </a:xfrm>
          <a:prstGeom prst="rect">
            <a:avLst/>
          </a:prstGeom>
          <a:noFill/>
        </p:spPr>
      </p:pic>
      <p:sp>
        <p:nvSpPr>
          <p:cNvPr id="11" name="Shape 21"/>
          <p:cNvSpPr/>
          <p:nvPr>
            <p:custDataLst>
              <p:tags r:id="rId2"/>
            </p:custDataLst>
          </p:nvPr>
        </p:nvSpPr>
        <p:spPr>
          <a:xfrm>
            <a:off x="0" y="2120420"/>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
        <p:nvSpPr>
          <p:cNvPr id="12" name="Text Placeholder 2"/>
          <p:cNvSpPr txBox="1">
            <a:spLocks/>
          </p:cNvSpPr>
          <p:nvPr/>
        </p:nvSpPr>
        <p:spPr>
          <a:xfrm>
            <a:off x="4800600" y="2057400"/>
            <a:ext cx="3352800" cy="761999"/>
          </a:xfrm>
          <a:prstGeom prst="rect">
            <a:avLst/>
          </a:prstGeom>
          <a:noFill/>
          <a:ln>
            <a:noFill/>
          </a:ln>
        </p:spPr>
        <p:txBody>
          <a:bodyPr lIns="91425" tIns="91425" rIns="91425" bIns="91425" anchor="t" anchorCtr="0">
            <a:scene3d>
              <a:camera prst="orthographicFront"/>
              <a:lightRig rig="soft" dir="tl">
                <a:rot lat="0" lon="0" rev="0"/>
              </a:lightRig>
            </a:scene3d>
            <a:sp3d contourW="25400" prstMaterial="matte">
              <a:contourClr>
                <a:schemeClr val="accent2">
                  <a:tint val="20000"/>
                </a:schemeClr>
              </a:contourClr>
            </a:sp3d>
          </a:bodyPr>
          <a:lstStyle>
            <a:defPPr marR="0" algn="l" rtl="0">
              <a:lnSpc>
                <a:spcPct val="100000"/>
              </a:lnSpc>
              <a:spcBef>
                <a:spcPts val="0"/>
              </a:spcBef>
              <a:spcAft>
                <a:spcPts val="0"/>
              </a:spcAft>
            </a:defPPr>
            <a:lvl1pPr marL="342900" marR="0" indent="-200660" algn="l" rtl="0">
              <a:lnSpc>
                <a:spcPct val="100000"/>
              </a:lnSpc>
              <a:spcBef>
                <a:spcPts val="0"/>
              </a:spcBef>
              <a:spcAft>
                <a:spcPts val="600"/>
              </a:spcAft>
              <a:buClr>
                <a:schemeClr val="accent1"/>
              </a:buClr>
              <a:buFont typeface="Symbol" panose="05050102010706020507" pitchFamily="18" charset="2"/>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0"/>
              </a:spcBef>
              <a:spcAft>
                <a:spcPts val="600"/>
              </a:spcAft>
              <a:buClr>
                <a:srgbClr val="FF0000"/>
              </a:buClr>
              <a:buFont typeface="Noto Symbol"/>
              <a:buChar char="▪"/>
              <a:defRPr sz="1400" b="0" i="0" u="none" strike="noStrike" cap="none" baseline="0">
                <a:solidFill>
                  <a:srgbClr val="000000"/>
                </a:solidFill>
                <a:latin typeface="Arial"/>
                <a:ea typeface="Arial"/>
                <a:cs typeface="Arial"/>
                <a:sym typeface="Arial"/>
              </a:defRPr>
            </a:lvl2pPr>
            <a:lvl3pPr marL="1143000" marR="0" indent="-116839" algn="l" rtl="0">
              <a:lnSpc>
                <a:spcPct val="100000"/>
              </a:lnSpc>
              <a:spcBef>
                <a:spcPts val="0"/>
              </a:spcBef>
              <a:spcAft>
                <a:spcPts val="600"/>
              </a:spcAft>
              <a:buClr>
                <a:srgbClr val="538CD5"/>
              </a:buClr>
              <a:buFont typeface="Noto Symbol"/>
              <a:buChar char="▪"/>
              <a:defRPr sz="1400" b="0" i="0" u="none" strike="noStrike" cap="none" baseline="0">
                <a:solidFill>
                  <a:srgbClr val="000000"/>
                </a:solidFill>
                <a:latin typeface="Arial"/>
                <a:ea typeface="Arial"/>
                <a:cs typeface="Arial"/>
                <a:sym typeface="Arial"/>
              </a:defRPr>
            </a:lvl3pPr>
            <a:lvl4pPr marL="1600200" marR="0" indent="-1079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4pPr>
            <a:lvl5pPr marL="2057400" marR="0" indent="-1333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5pPr>
            <a:lvl6pPr marL="25146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6pPr>
            <a:lvl7pPr marL="29718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7pPr>
            <a:lvl8pPr marL="34290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8pPr>
            <a:lvl9pPr marL="38862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9pPr>
          </a:lstStyle>
          <a:p>
            <a:pPr marL="142240" indent="0">
              <a:buClr>
                <a:srgbClr val="4F81BD"/>
              </a:buClr>
              <a:buNone/>
            </a:pPr>
            <a:r>
              <a:rPr lang="en-US" sz="2800" b="1" kern="0" spc="5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rPr>
              <a:t>David Mirrione</a:t>
            </a:r>
          </a:p>
        </p:txBody>
      </p:sp>
      <p:sp>
        <p:nvSpPr>
          <p:cNvPr id="13" name="TextBox 12"/>
          <p:cNvSpPr txBox="1"/>
          <p:nvPr/>
        </p:nvSpPr>
        <p:spPr>
          <a:xfrm>
            <a:off x="5019915" y="2667000"/>
            <a:ext cx="3133485" cy="2431435"/>
          </a:xfrm>
          <a:prstGeom prst="rect">
            <a:avLst/>
          </a:prstGeom>
          <a:noFill/>
        </p:spPr>
        <p:txBody>
          <a:bodyPr wrap="square" rtlCol="0">
            <a:spAutoFit/>
          </a:bodyPr>
          <a:lstStyle/>
          <a:p>
            <a:pPr>
              <a:spcAft>
                <a:spcPts val="1200"/>
              </a:spcAft>
            </a:pPr>
            <a:r>
              <a:rPr lang="en-US" sz="1600" b="1" kern="0" dirty="0" smtClean="0">
                <a:solidFill>
                  <a:schemeClr val="tx1">
                    <a:lumMod val="75000"/>
                    <a:lumOff val="25000"/>
                  </a:schemeClr>
                </a:solidFill>
                <a:latin typeface="Arial" panose="020B0604020202020204" pitchFamily="34" charset="0"/>
                <a:cs typeface="Arial" panose="020B0604020202020204" pitchFamily="34" charset="0"/>
                <a:sym typeface="Arial"/>
              </a:rPr>
              <a:t>Executive Director</a:t>
            </a:r>
          </a:p>
          <a:p>
            <a:r>
              <a:rPr lang="en-US" sz="1600" kern="0" dirty="0" smtClean="0">
                <a:solidFill>
                  <a:schemeClr val="tx1">
                    <a:lumMod val="75000"/>
                    <a:lumOff val="25000"/>
                  </a:schemeClr>
                </a:solidFill>
                <a:latin typeface="Arial" panose="020B0604020202020204" pitchFamily="34" charset="0"/>
                <a:cs typeface="Arial" panose="020B0604020202020204" pitchFamily="34" charset="0"/>
                <a:sym typeface="Arial"/>
              </a:rPr>
              <a:t>Work2future Foundation</a:t>
            </a:r>
            <a:endParaRPr lang="en-US" sz="1600" kern="0" dirty="0">
              <a:solidFill>
                <a:schemeClr val="tx1">
                  <a:lumMod val="75000"/>
                  <a:lumOff val="25000"/>
                </a:schemeClr>
              </a:solidFill>
              <a:latin typeface="Arial" panose="020B0604020202020204" pitchFamily="34" charset="0"/>
              <a:cs typeface="Arial" panose="020B0604020202020204" pitchFamily="34" charset="0"/>
              <a:sym typeface="Arial"/>
            </a:endParaRPr>
          </a:p>
          <a:p>
            <a:endParaRPr lang="en-US" sz="1600" kern="0" dirty="0">
              <a:solidFill>
                <a:srgbClr val="000000"/>
              </a:solidFill>
              <a:latin typeface="Arial" panose="020B0604020202020204" pitchFamily="34" charset="0"/>
              <a:cs typeface="Arial" panose="020B0604020202020204" pitchFamily="34" charset="0"/>
              <a:sym typeface="Arial"/>
            </a:endParaRPr>
          </a:p>
          <a:p>
            <a:r>
              <a:rPr lang="en-US" sz="1200" dirty="0" smtClean="0">
                <a:solidFill>
                  <a:schemeClr val="tx1">
                    <a:lumMod val="75000"/>
                    <a:lumOff val="25000"/>
                  </a:schemeClr>
                </a:solidFill>
                <a:latin typeface="Arial" panose="020B0604020202020204" pitchFamily="34" charset="0"/>
                <a:cs typeface="Arial" panose="020B0604020202020204" pitchFamily="34" charset="0"/>
                <a:hlinkClick r:id="rId7"/>
              </a:rPr>
              <a:t>David.mirrione@work2futurefoundation.org</a:t>
            </a:r>
            <a:endParaRPr lang="en-US" sz="1200" dirty="0" smtClean="0">
              <a:solidFill>
                <a:schemeClr val="tx1">
                  <a:lumMod val="75000"/>
                  <a:lumOff val="25000"/>
                </a:schemeClr>
              </a:solidFill>
              <a:latin typeface="Arial" panose="020B0604020202020204" pitchFamily="34" charset="0"/>
              <a:cs typeface="Arial" panose="020B0604020202020204" pitchFamily="34" charset="0"/>
            </a:endParaRPr>
          </a:p>
          <a:p>
            <a:endParaRPr lang="en-US" sz="1600" kern="0" dirty="0">
              <a:solidFill>
                <a:schemeClr val="tx1">
                  <a:lumMod val="75000"/>
                  <a:lumOff val="25000"/>
                </a:schemeClr>
              </a:solidFill>
              <a:latin typeface="Arial" panose="020B0604020202020204" pitchFamily="34" charset="0"/>
              <a:cs typeface="Arial" panose="020B0604020202020204" pitchFamily="34" charset="0"/>
              <a:sym typeface="Arial"/>
            </a:endParaRPr>
          </a:p>
          <a:p>
            <a:pPr lvl="0"/>
            <a:r>
              <a:rPr lang="en-US" sz="1600" kern="0" dirty="0">
                <a:solidFill>
                  <a:schemeClr val="tx1">
                    <a:lumMod val="75000"/>
                    <a:lumOff val="25000"/>
                  </a:schemeClr>
                </a:solidFill>
                <a:latin typeface="Arial" panose="020B0604020202020204" pitchFamily="34" charset="0"/>
                <a:cs typeface="Arial" panose="020B0604020202020204" pitchFamily="34" charset="0"/>
                <a:sym typeface="Arial"/>
              </a:rPr>
              <a:t>1601 Foxworthy Avenue</a:t>
            </a:r>
          </a:p>
          <a:p>
            <a:pPr lvl="0"/>
            <a:r>
              <a:rPr lang="en-US" sz="1600" kern="0" dirty="0">
                <a:solidFill>
                  <a:schemeClr val="tx1">
                    <a:lumMod val="75000"/>
                    <a:lumOff val="25000"/>
                  </a:schemeClr>
                </a:solidFill>
                <a:latin typeface="Arial" panose="020B0604020202020204" pitchFamily="34" charset="0"/>
                <a:cs typeface="Arial" panose="020B0604020202020204" pitchFamily="34" charset="0"/>
                <a:sym typeface="Arial"/>
              </a:rPr>
              <a:t>San Jose, CA 95118</a:t>
            </a:r>
          </a:p>
          <a:p>
            <a:pPr lvl="0"/>
            <a:endParaRPr lang="en-US" sz="1600" kern="0" dirty="0" smtClean="0">
              <a:solidFill>
                <a:srgbClr val="000000"/>
              </a:solidFill>
              <a:latin typeface="Arial" panose="020B0604020202020204" pitchFamily="34" charset="0"/>
              <a:cs typeface="Arial" panose="020B0604020202020204" pitchFamily="34" charset="0"/>
              <a:sym typeface="Arial"/>
            </a:endParaRPr>
          </a:p>
          <a:p>
            <a:r>
              <a:rPr lang="en-US" sz="1600" dirty="0" smtClean="0">
                <a:solidFill>
                  <a:schemeClr val="tx1">
                    <a:lumMod val="75000"/>
                    <a:lumOff val="25000"/>
                  </a:schemeClr>
                </a:solidFill>
                <a:latin typeface="Arial" panose="020B0604020202020204" pitchFamily="34" charset="0"/>
                <a:cs typeface="Arial" panose="020B0604020202020204" pitchFamily="34" charset="0"/>
              </a:rPr>
              <a:t>408.794.1100</a:t>
            </a:r>
            <a:endParaRPr lang="en-US" sz="1600" kern="0" dirty="0" smtClean="0">
              <a:solidFill>
                <a:srgbClr val="000000"/>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1913275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work2future Youth Program</a:t>
            </a:r>
            <a:endParaRPr lang="en-US" dirty="0"/>
          </a:p>
        </p:txBody>
      </p:sp>
      <p:sp>
        <p:nvSpPr>
          <p:cNvPr id="3" name="Content Placeholder 2"/>
          <p:cNvSpPr>
            <a:spLocks noGrp="1"/>
          </p:cNvSpPr>
          <p:nvPr>
            <p:ph idx="1"/>
          </p:nvPr>
        </p:nvSpPr>
        <p:spPr>
          <a:xfrm>
            <a:off x="457200" y="1524000"/>
            <a:ext cx="8229600" cy="4724400"/>
          </a:xfrm>
        </p:spPr>
        <p:txBody>
          <a:bodyPr>
            <a:normAutofit lnSpcReduction="10000"/>
          </a:bodyPr>
          <a:lstStyle/>
          <a:p>
            <a:pPr marL="228600">
              <a:lnSpc>
                <a:spcPct val="95000"/>
              </a:lnSpc>
            </a:pPr>
            <a:r>
              <a:rPr lang="en-US" sz="2000" dirty="0" smtClean="0"/>
              <a:t>Since 2008, work2future has only served Out-of-School Youth 17-21 </a:t>
            </a:r>
            <a:endParaRPr lang="en-US" sz="2000" dirty="0" smtClean="0">
              <a:solidFill>
                <a:srgbClr val="FF0000"/>
              </a:solidFill>
            </a:endParaRPr>
          </a:p>
          <a:p>
            <a:pPr marL="228600">
              <a:lnSpc>
                <a:spcPct val="95000"/>
              </a:lnSpc>
            </a:pPr>
            <a:r>
              <a:rPr lang="en-US" sz="2000" dirty="0" smtClean="0"/>
              <a:t>Career assessments, trainings, employer outreach and placements based on local and current labor market information on in-demand occupations and sectors</a:t>
            </a:r>
          </a:p>
          <a:p>
            <a:pPr marL="971550" lvl="1">
              <a:lnSpc>
                <a:spcPct val="95000"/>
              </a:lnSpc>
            </a:pPr>
            <a:r>
              <a:rPr lang="en-US" sz="1800" dirty="0" smtClean="0"/>
              <a:t>Four of our nine sectors are focused toward youth: Construction, Hospitality, Retail and Manufacturing</a:t>
            </a:r>
          </a:p>
          <a:p>
            <a:pPr marL="228600">
              <a:lnSpc>
                <a:spcPct val="95000"/>
              </a:lnSpc>
            </a:pPr>
            <a:r>
              <a:rPr lang="en-US" sz="2000" dirty="0" smtClean="0"/>
              <a:t>Youth Program focuses on Occupational Skills Training (OST)</a:t>
            </a:r>
          </a:p>
          <a:p>
            <a:pPr marL="971550" lvl="1">
              <a:lnSpc>
                <a:spcPct val="110000"/>
              </a:lnSpc>
            </a:pPr>
            <a:r>
              <a:rPr lang="en-US" sz="1800" dirty="0"/>
              <a:t>D</a:t>
            </a:r>
            <a:r>
              <a:rPr lang="en-US" sz="1800" dirty="0" smtClean="0"/>
              <a:t>elivered by local youth training providers with performance-based contracts</a:t>
            </a:r>
          </a:p>
          <a:p>
            <a:pPr marL="228600">
              <a:lnSpc>
                <a:spcPct val="110000"/>
              </a:lnSpc>
            </a:pPr>
            <a:r>
              <a:rPr lang="en-US" sz="2100" dirty="0" smtClean="0"/>
              <a:t>All youth enrolled in work2future youth programs receive two industry recognized certifications - California Food Handler Certification and National Retail Foundation (NRF) Customer Services Certification - prior to additional OST</a:t>
            </a:r>
          </a:p>
        </p:txBody>
      </p:sp>
    </p:spTree>
    <p:extLst>
      <p:ext uri="{BB962C8B-B14F-4D97-AF65-F5344CB8AC3E}">
        <p14:creationId xmlns:p14="http://schemas.microsoft.com/office/powerpoint/2010/main" val="27788614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95425"/>
            <a:ext cx="8458200" cy="4495800"/>
          </a:xfrm>
        </p:spPr>
        <p:txBody>
          <a:bodyPr>
            <a:noAutofit/>
          </a:bodyPr>
          <a:lstStyle/>
          <a:p>
            <a:pPr indent="0">
              <a:buNone/>
            </a:pPr>
            <a:r>
              <a:rPr lang="en-US" sz="2000" b="1" dirty="0" smtClean="0">
                <a:gradFill>
                  <a:gsLst>
                    <a:gs pos="0">
                      <a:schemeClr val="accent1"/>
                    </a:gs>
                    <a:gs pos="100000">
                      <a:srgbClr val="0A4080"/>
                    </a:gs>
                  </a:gsLst>
                  <a:lin ang="5400000" scaled="1"/>
                </a:gradFill>
              </a:rPr>
              <a:t>Research in-demand sectors in your area using LMI tools such as EDD, EMSI Analyst, Wanted Analytics and Econovue Services</a:t>
            </a:r>
          </a:p>
          <a:p>
            <a:pPr marL="228600">
              <a:lnSpc>
                <a:spcPct val="95000"/>
              </a:lnSpc>
              <a:spcBef>
                <a:spcPts val="1800"/>
              </a:spcBef>
            </a:pPr>
            <a:r>
              <a:rPr lang="en-US" sz="1700" dirty="0" smtClean="0"/>
              <a:t>Start with a top-down, comprehensive approach and list all the occupations</a:t>
            </a:r>
            <a:br>
              <a:rPr lang="en-US" sz="1700" dirty="0" smtClean="0"/>
            </a:br>
            <a:r>
              <a:rPr lang="en-US" sz="1700" dirty="0" smtClean="0">
                <a:solidFill>
                  <a:schemeClr val="tx1">
                    <a:lumMod val="50000"/>
                    <a:lumOff val="50000"/>
                  </a:schemeClr>
                </a:solidFill>
              </a:rPr>
              <a:t>(include information on employment, annual openings, actual hiring, employment concentration, hourly earnings, entry level education).</a:t>
            </a:r>
          </a:p>
          <a:p>
            <a:pPr marL="228600">
              <a:lnSpc>
                <a:spcPct val="95000"/>
              </a:lnSpc>
              <a:spcBef>
                <a:spcPts val="1000"/>
              </a:spcBef>
            </a:pPr>
            <a:r>
              <a:rPr lang="en-US" sz="1700" dirty="0" smtClean="0"/>
              <a:t>Identify occupations which have grown over the last three years and occupations expected to grow over next three years </a:t>
            </a:r>
            <a:r>
              <a:rPr lang="en-US" sz="1700" dirty="0" smtClean="0">
                <a:solidFill>
                  <a:schemeClr val="tx1">
                    <a:lumMod val="50000"/>
                    <a:lumOff val="50000"/>
                  </a:schemeClr>
                </a:solidFill>
              </a:rPr>
              <a:t>(actual employment gain).</a:t>
            </a:r>
            <a:endParaRPr lang="en-US" sz="1700" dirty="0" smtClean="0"/>
          </a:p>
          <a:p>
            <a:pPr marL="228600">
              <a:lnSpc>
                <a:spcPct val="95000"/>
              </a:lnSpc>
              <a:spcBef>
                <a:spcPts val="1000"/>
              </a:spcBef>
            </a:pPr>
            <a:r>
              <a:rPr lang="en-US" sz="1700" dirty="0" smtClean="0"/>
              <a:t>Screen by education level and hourly earnings to eliminate higher level growth occupations. Show growth potential within each occupation through hourly earnings. </a:t>
            </a:r>
            <a:r>
              <a:rPr lang="en-US" sz="1700" dirty="0" smtClean="0">
                <a:solidFill>
                  <a:schemeClr val="tx1">
                    <a:lumMod val="50000"/>
                    <a:lumOff val="50000"/>
                  </a:schemeClr>
                </a:solidFill>
              </a:rPr>
              <a:t>(Horizontal Growth)</a:t>
            </a:r>
          </a:p>
          <a:p>
            <a:pPr marL="228600">
              <a:lnSpc>
                <a:spcPct val="95000"/>
              </a:lnSpc>
              <a:spcBef>
                <a:spcPts val="1000"/>
              </a:spcBef>
            </a:pPr>
            <a:r>
              <a:rPr lang="en-US" sz="1700" dirty="0" smtClean="0"/>
              <a:t>Cluster occupations to identify different career advancement pathways </a:t>
            </a:r>
            <a:r>
              <a:rPr lang="en-US" sz="1700" dirty="0" smtClean="0">
                <a:solidFill>
                  <a:schemeClr val="tx1">
                    <a:lumMod val="50000"/>
                    <a:lumOff val="50000"/>
                  </a:schemeClr>
                </a:solidFill>
              </a:rPr>
              <a:t>(Vertical Growth)</a:t>
            </a:r>
            <a:r>
              <a:rPr lang="en-US" sz="1700" dirty="0" smtClean="0"/>
              <a:t>. Help youth clients set a goal for themselves and explore various occupation options in selected priority sectors. </a:t>
            </a:r>
          </a:p>
          <a:p>
            <a:pPr marL="228600">
              <a:lnSpc>
                <a:spcPct val="95000"/>
              </a:lnSpc>
              <a:spcBef>
                <a:spcPts val="1000"/>
              </a:spcBef>
            </a:pPr>
            <a:r>
              <a:rPr lang="en-US" sz="1700" dirty="0" smtClean="0"/>
              <a:t>Perform detailed analysis of current job postings and job-openings to introduce youth to job titles and changing employer demands in selected occupations.</a:t>
            </a:r>
          </a:p>
        </p:txBody>
      </p:sp>
      <p:sp>
        <p:nvSpPr>
          <p:cNvPr id="4" name="Title 1"/>
          <p:cNvSpPr>
            <a:spLocks noGrp="1"/>
          </p:cNvSpPr>
          <p:nvPr>
            <p:ph type="title"/>
          </p:nvPr>
        </p:nvSpPr>
        <p:spPr>
          <a:xfrm>
            <a:off x="1676400" y="274638"/>
            <a:ext cx="4953000" cy="868362"/>
          </a:xfrm>
        </p:spPr>
        <p:txBody>
          <a:bodyPr>
            <a:normAutofit fontScale="90000"/>
          </a:bodyPr>
          <a:lstStyle/>
          <a:p>
            <a:pPr>
              <a:lnSpc>
                <a:spcPct val="85000"/>
              </a:lnSpc>
            </a:pPr>
            <a:r>
              <a:rPr lang="en-US" dirty="0" smtClean="0"/>
              <a:t>Finding High Demand Occupations Using LMI-Process - </a:t>
            </a:r>
            <a:r>
              <a:rPr lang="en-US" dirty="0" smtClean="0">
                <a:solidFill>
                  <a:schemeClr val="accent2"/>
                </a:solidFill>
              </a:rPr>
              <a:t>Advice</a:t>
            </a:r>
            <a:endParaRPr lang="en-US" dirty="0">
              <a:solidFill>
                <a:schemeClr val="accent2"/>
              </a:solidFill>
            </a:endParaRPr>
          </a:p>
        </p:txBody>
      </p:sp>
      <p:grpSp>
        <p:nvGrpSpPr>
          <p:cNvPr id="5" name="Group 4"/>
          <p:cNvGrpSpPr/>
          <p:nvPr/>
        </p:nvGrpSpPr>
        <p:grpSpPr>
          <a:xfrm>
            <a:off x="0" y="0"/>
            <a:ext cx="1481138" cy="1437210"/>
            <a:chOff x="0" y="0"/>
            <a:chExt cx="1481138" cy="1437210"/>
          </a:xfrm>
        </p:grpSpPr>
        <p:sp>
          <p:nvSpPr>
            <p:cNvPr id="6" name="Rectangle 5"/>
            <p:cNvSpPr/>
            <p:nvPr/>
          </p:nvSpPr>
          <p:spPr>
            <a:xfrm>
              <a:off x="0" y="0"/>
              <a:ext cx="1481138" cy="1437210"/>
            </a:xfrm>
            <a:prstGeom prst="rect">
              <a:avLst/>
            </a:prstGeom>
            <a:gradFill flip="none" rotWithShape="1">
              <a:gsLst>
                <a:gs pos="0">
                  <a:schemeClr val="accent1"/>
                </a:gs>
                <a:gs pos="60000">
                  <a:schemeClr val="accent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152400" y="152400"/>
              <a:ext cx="1143000" cy="1071614"/>
            </a:xfrm>
            <a:prstGeom prst="roundRect">
              <a:avLst/>
            </a:prstGeom>
            <a:effectLst>
              <a:outerShdw blurRad="152400" dir="4200000" sx="107000" sy="107000" algn="tl" rotWithShape="0">
                <a:prstClr val="black">
                  <a:alpha val="40000"/>
                </a:prstClr>
              </a:outerShdw>
            </a:effectLst>
            <a:scene3d>
              <a:camera prst="orthographicFront"/>
              <a:lightRig rig="threePt" dir="t"/>
            </a:scene3d>
            <a:sp3d contourW="69850">
              <a:bevelT w="114300"/>
              <a:contourClr>
                <a:schemeClr val="bg1"/>
              </a:contourClr>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0" tIns="143940" rIns="0" bIns="143940" numCol="1" spcCol="1270" anchor="ctr" anchorCtr="0">
              <a:noAutofit/>
            </a:bodyPr>
            <a:lstStyle/>
            <a:p>
              <a:pPr lvl="0" algn="ctr" defTabSz="1155700">
                <a:lnSpc>
                  <a:spcPct val="90000"/>
                </a:lnSpc>
                <a:spcBef>
                  <a:spcPct val="0"/>
                </a:spcBef>
                <a:spcAft>
                  <a:spcPct val="35000"/>
                </a:spcAft>
              </a:pPr>
              <a:r>
                <a:rPr lang="en-US" sz="2200" b="1" kern="1200"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Step </a:t>
              </a:r>
              <a:r>
                <a:rPr lang="en-US" sz="2200" b="1"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a:t>
              </a:r>
              <a:endParaRPr lang="en-US" sz="2200" b="1" kern="12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grpSp>
      <p:sp>
        <p:nvSpPr>
          <p:cNvPr id="8" name="Shape 21"/>
          <p:cNvSpPr/>
          <p:nvPr>
            <p:custDataLst>
              <p:tags r:id="rId1"/>
            </p:custDataLst>
          </p:nvPr>
        </p:nvSpPr>
        <p:spPr>
          <a:xfrm>
            <a:off x="0" y="2105987"/>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1473953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Credentials that Count for Youth:</a:t>
            </a:r>
            <a:br>
              <a:rPr lang="en-US" sz="2800" dirty="0"/>
            </a:br>
            <a:r>
              <a:rPr lang="en-US" sz="2800" dirty="0"/>
              <a:t>Today’s Moderator</a:t>
            </a:r>
          </a:p>
        </p:txBody>
      </p:sp>
      <p:sp>
        <p:nvSpPr>
          <p:cNvPr id="4" name="Shape 21"/>
          <p:cNvSpPr/>
          <p:nvPr>
            <p:custDataLst>
              <p:tags r:id="rId1"/>
            </p:custDataLst>
          </p:nvPr>
        </p:nvSpPr>
        <p:spPr>
          <a:xfrm>
            <a:off x="0" y="2530476"/>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
        <p:nvSpPr>
          <p:cNvPr id="5" name="Slide Number Placeholder 3"/>
          <p:cNvSpPr txBox="1">
            <a:spLocks/>
          </p:cNvSpPr>
          <p:nvPr/>
        </p:nvSpPr>
        <p:spPr>
          <a:xfrm>
            <a:off x="6705600" y="6432551"/>
            <a:ext cx="21335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pPr>
            <a:endParaRPr lang="en-US" dirty="0" smtClean="0"/>
          </a:p>
          <a:p>
            <a:pPr lvl="1" indent="-88900">
              <a:buClr>
                <a:srgbClr val="000000"/>
              </a:buClr>
              <a:buFont typeface="Courier New"/>
              <a:buChar char="o"/>
            </a:pPr>
            <a:endParaRPr lang="en-US" dirty="0" smtClean="0"/>
          </a:p>
          <a:p>
            <a:pPr lvl="2" indent="-88900">
              <a:buClr>
                <a:srgbClr val="000000"/>
              </a:buClr>
              <a:buFont typeface="Wingdings"/>
              <a:buChar char="§"/>
            </a:pPr>
            <a:endParaRPr lang="en-US" dirty="0" smtClean="0"/>
          </a:p>
          <a:p>
            <a:pPr lvl="3" indent="-88900">
              <a:buClr>
                <a:srgbClr val="000000"/>
              </a:buClr>
              <a:buFont typeface="Arial"/>
              <a:buChar char="●"/>
            </a:pPr>
            <a:endParaRPr lang="en-US" dirty="0" smtClean="0"/>
          </a:p>
          <a:p>
            <a:pPr lvl="4" indent="-88900">
              <a:buClr>
                <a:srgbClr val="000000"/>
              </a:buClr>
              <a:buFont typeface="Courier New"/>
              <a:buChar char="o"/>
            </a:pPr>
            <a:endParaRPr lang="en-US" dirty="0" smtClean="0"/>
          </a:p>
          <a:p>
            <a:pPr lvl="5" indent="-88900">
              <a:buClr>
                <a:srgbClr val="000000"/>
              </a:buClr>
              <a:buFont typeface="Wingdings"/>
              <a:buChar char="§"/>
            </a:pPr>
            <a:endParaRPr lang="en-US" dirty="0" smtClean="0"/>
          </a:p>
          <a:p>
            <a:pPr lvl="6" indent="-88900">
              <a:buClr>
                <a:srgbClr val="000000"/>
              </a:buClr>
              <a:buFont typeface="Arial"/>
              <a:buChar char="●"/>
            </a:pPr>
            <a:endParaRPr lang="en-US" dirty="0" smtClean="0"/>
          </a:p>
          <a:p>
            <a:pPr lvl="7" indent="-88900">
              <a:buClr>
                <a:srgbClr val="000000"/>
              </a:buClr>
              <a:buFont typeface="Courier New"/>
              <a:buChar char="o"/>
            </a:pPr>
            <a:endParaRPr lang="en-US" dirty="0" smtClean="0"/>
          </a:p>
          <a:p>
            <a:pPr lvl="8" indent="-88900">
              <a:buClr>
                <a:srgbClr val="000000"/>
              </a:buClr>
              <a:buFont typeface="Wingdings"/>
              <a:buChar char="§"/>
            </a:pPr>
            <a:endParaRPr lang="en-US" dirty="0"/>
          </a:p>
        </p:txBody>
      </p:sp>
      <p:sp>
        <p:nvSpPr>
          <p:cNvPr id="6" name="Text Placeholder 2"/>
          <p:cNvSpPr txBox="1">
            <a:spLocks/>
          </p:cNvSpPr>
          <p:nvPr/>
        </p:nvSpPr>
        <p:spPr>
          <a:xfrm>
            <a:off x="1371634" y="1752600"/>
            <a:ext cx="4876766" cy="761999"/>
          </a:xfrm>
          <a:prstGeom prst="rect">
            <a:avLst/>
          </a:prstGeom>
          <a:noFill/>
          <a:ln>
            <a:noFill/>
          </a:ln>
        </p:spPr>
        <p:txBody>
          <a:bodyPr lIns="91425" tIns="91425" rIns="91425" bIns="91425" anchor="t" anchorCtr="0">
            <a:scene3d>
              <a:camera prst="orthographicFront"/>
              <a:lightRig rig="soft" dir="tl">
                <a:rot lat="0" lon="0" rev="0"/>
              </a:lightRig>
            </a:scene3d>
            <a:sp3d contourW="25400" prstMaterial="matte">
              <a:contourClr>
                <a:schemeClr val="accent2">
                  <a:tint val="20000"/>
                </a:schemeClr>
              </a:contourClr>
            </a:sp3d>
          </a:bodyPr>
          <a:lstStyle>
            <a:defPPr marR="0" algn="l" rtl="0">
              <a:lnSpc>
                <a:spcPct val="100000"/>
              </a:lnSpc>
              <a:spcBef>
                <a:spcPts val="0"/>
              </a:spcBef>
              <a:spcAft>
                <a:spcPts val="0"/>
              </a:spcAft>
            </a:defPPr>
            <a:lvl1pPr marL="342900" marR="0" indent="-200660" algn="l" rtl="0">
              <a:lnSpc>
                <a:spcPct val="100000"/>
              </a:lnSpc>
              <a:spcBef>
                <a:spcPts val="0"/>
              </a:spcBef>
              <a:spcAft>
                <a:spcPts val="600"/>
              </a:spcAft>
              <a:buClr>
                <a:schemeClr val="accent1"/>
              </a:buClr>
              <a:buFont typeface="Symbol" panose="05050102010706020507" pitchFamily="18" charset="2"/>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0"/>
              </a:spcBef>
              <a:spcAft>
                <a:spcPts val="600"/>
              </a:spcAft>
              <a:buClr>
                <a:srgbClr val="FF0000"/>
              </a:buClr>
              <a:buFont typeface="Noto Symbol"/>
              <a:buChar char="▪"/>
              <a:defRPr sz="1400" b="0" i="0" u="none" strike="noStrike" cap="none" baseline="0">
                <a:solidFill>
                  <a:srgbClr val="000000"/>
                </a:solidFill>
                <a:latin typeface="Arial"/>
                <a:ea typeface="Arial"/>
                <a:cs typeface="Arial"/>
                <a:sym typeface="Arial"/>
              </a:defRPr>
            </a:lvl2pPr>
            <a:lvl3pPr marL="1143000" marR="0" indent="-116839" algn="l" rtl="0">
              <a:lnSpc>
                <a:spcPct val="100000"/>
              </a:lnSpc>
              <a:spcBef>
                <a:spcPts val="0"/>
              </a:spcBef>
              <a:spcAft>
                <a:spcPts val="600"/>
              </a:spcAft>
              <a:buClr>
                <a:srgbClr val="538CD5"/>
              </a:buClr>
              <a:buFont typeface="Noto Symbol"/>
              <a:buChar char="▪"/>
              <a:defRPr sz="1400" b="0" i="0" u="none" strike="noStrike" cap="none" baseline="0">
                <a:solidFill>
                  <a:srgbClr val="000000"/>
                </a:solidFill>
                <a:latin typeface="Arial"/>
                <a:ea typeface="Arial"/>
                <a:cs typeface="Arial"/>
                <a:sym typeface="Arial"/>
              </a:defRPr>
            </a:lvl3pPr>
            <a:lvl4pPr marL="1600200" marR="0" indent="-1079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4pPr>
            <a:lvl5pPr marL="2057400" marR="0" indent="-1333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5pPr>
            <a:lvl6pPr marL="25146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6pPr>
            <a:lvl7pPr marL="29718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7pPr>
            <a:lvl8pPr marL="34290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8pPr>
            <a:lvl9pPr marL="38862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9pPr>
          </a:lstStyle>
          <a:p>
            <a:pPr marL="142240" indent="0">
              <a:buClr>
                <a:srgbClr val="4F81BD"/>
              </a:buClr>
              <a:buFont typeface="Symbol" panose="05050102010706020507" pitchFamily="18" charset="2"/>
              <a:buNone/>
            </a:pPr>
            <a:r>
              <a:rPr lang="en-US" sz="2800" b="1" kern="0" spc="50" dirty="0" smtClean="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rPr>
              <a:t>Diane Walton</a:t>
            </a:r>
            <a:endParaRPr lang="en-US" sz="2800" b="1" kern="0" spc="5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endParaRPr>
          </a:p>
        </p:txBody>
      </p:sp>
      <p:sp>
        <p:nvSpPr>
          <p:cNvPr id="7" name="TextBox 6"/>
          <p:cNvSpPr txBox="1"/>
          <p:nvPr/>
        </p:nvSpPr>
        <p:spPr>
          <a:xfrm>
            <a:off x="752715" y="2688422"/>
            <a:ext cx="4657483" cy="3293209"/>
          </a:xfrm>
          <a:prstGeom prst="rect">
            <a:avLst/>
          </a:prstGeom>
          <a:noFill/>
        </p:spPr>
        <p:txBody>
          <a:bodyPr wrap="square" rtlCol="0">
            <a:spAutoFit/>
          </a:bodyPr>
          <a:lstStyle/>
          <a:p>
            <a:pPr>
              <a:spcAft>
                <a:spcPts val="1200"/>
              </a:spcAft>
            </a:pPr>
            <a:r>
              <a:rPr lang="en-US" b="1" kern="0" dirty="0" smtClean="0">
                <a:solidFill>
                  <a:schemeClr val="tx1">
                    <a:lumMod val="75000"/>
                    <a:lumOff val="25000"/>
                  </a:schemeClr>
                </a:solidFill>
                <a:cs typeface="Arial"/>
                <a:sym typeface="Arial"/>
              </a:rPr>
              <a:t>Training and Technical Assistance</a:t>
            </a:r>
          </a:p>
          <a:p>
            <a:r>
              <a:rPr lang="en-US" kern="0" dirty="0" smtClean="0">
                <a:solidFill>
                  <a:schemeClr val="tx1">
                    <a:lumMod val="75000"/>
                    <a:lumOff val="25000"/>
                  </a:schemeClr>
                </a:solidFill>
                <a:cs typeface="Arial"/>
                <a:sym typeface="Arial"/>
              </a:rPr>
              <a:t>Office of the Regional Administrator</a:t>
            </a:r>
          </a:p>
          <a:p>
            <a:r>
              <a:rPr lang="en-US" kern="0" dirty="0" smtClean="0">
                <a:solidFill>
                  <a:schemeClr val="tx1">
                    <a:lumMod val="75000"/>
                    <a:lumOff val="25000"/>
                  </a:schemeClr>
                </a:solidFill>
                <a:cs typeface="Arial"/>
                <a:sym typeface="Arial"/>
              </a:rPr>
              <a:t>U.S. Department of Labor</a:t>
            </a:r>
          </a:p>
          <a:p>
            <a:r>
              <a:rPr lang="en-US" kern="0" dirty="0" smtClean="0">
                <a:solidFill>
                  <a:schemeClr val="tx1">
                    <a:lumMod val="75000"/>
                    <a:lumOff val="25000"/>
                  </a:schemeClr>
                </a:solidFill>
                <a:cs typeface="Arial"/>
                <a:sym typeface="Arial"/>
              </a:rPr>
              <a:t>Employment and Training Administration</a:t>
            </a:r>
          </a:p>
          <a:p>
            <a:r>
              <a:rPr lang="en-US" kern="0" dirty="0" smtClean="0">
                <a:solidFill>
                  <a:schemeClr val="tx1">
                    <a:lumMod val="75000"/>
                    <a:lumOff val="25000"/>
                  </a:schemeClr>
                </a:solidFill>
                <a:cs typeface="Arial"/>
                <a:sym typeface="Arial"/>
              </a:rPr>
              <a:t>San Francisco Regional Office</a:t>
            </a:r>
          </a:p>
          <a:p>
            <a:endParaRPr lang="en-US" kern="0" dirty="0">
              <a:solidFill>
                <a:srgbClr val="000000"/>
              </a:solidFill>
              <a:cs typeface="Arial"/>
              <a:sym typeface="Arial"/>
            </a:endParaRPr>
          </a:p>
          <a:p>
            <a:r>
              <a:rPr lang="en-US" kern="0" dirty="0" smtClean="0">
                <a:solidFill>
                  <a:srgbClr val="000000"/>
                </a:solidFill>
                <a:cs typeface="Arial"/>
                <a:sym typeface="Arial"/>
                <a:hlinkClick r:id="rId3"/>
              </a:rPr>
              <a:t>walton.diane@dol.gov</a:t>
            </a:r>
            <a:endParaRPr lang="en-US" kern="0" dirty="0">
              <a:solidFill>
                <a:srgbClr val="000000"/>
              </a:solidFill>
              <a:cs typeface="Arial"/>
              <a:sym typeface="Arial"/>
            </a:endParaRPr>
          </a:p>
          <a:p>
            <a:endParaRPr lang="en-US" kern="0" dirty="0" smtClean="0">
              <a:solidFill>
                <a:srgbClr val="000000"/>
              </a:solidFill>
              <a:cs typeface="Arial"/>
              <a:sym typeface="Arial"/>
            </a:endParaRPr>
          </a:p>
          <a:p>
            <a:r>
              <a:rPr lang="en-US" kern="0" dirty="0" smtClean="0">
                <a:solidFill>
                  <a:srgbClr val="000000"/>
                </a:solidFill>
                <a:cs typeface="Arial"/>
                <a:sym typeface="Arial"/>
              </a:rPr>
              <a:t> </a:t>
            </a:r>
          </a:p>
          <a:p>
            <a:endParaRPr lang="en-US" kern="0" dirty="0" smtClean="0">
              <a:solidFill>
                <a:srgbClr val="000000"/>
              </a:solidFill>
              <a:cs typeface="Arial"/>
              <a:sym typeface="Arial"/>
            </a:endParaRPr>
          </a:p>
          <a:p>
            <a:pPr algn="ctr"/>
            <a:endParaRPr lang="en-US" kern="0" dirty="0">
              <a:solidFill>
                <a:srgbClr val="000000"/>
              </a:solidFill>
              <a:cs typeface="Arial"/>
              <a:sym typeface="Aria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058" y="1676400"/>
            <a:ext cx="806385" cy="806385"/>
          </a:xfrm>
          <a:prstGeom prst="rect">
            <a:avLst/>
          </a:prstGeom>
        </p:spPr>
      </p:pic>
      <p:pic>
        <p:nvPicPr>
          <p:cNvPr id="9" name="Picture 8"/>
          <p:cNvPicPr>
            <a:picLocks noChangeAspect="1"/>
          </p:cNvPicPr>
          <p:nvPr/>
        </p:nvPicPr>
        <p:blipFill rotWithShape="1">
          <a:blip r:embed="rId5"/>
          <a:srcRect l="10001" t="20185" r="3999" b="6650"/>
          <a:stretch/>
        </p:blipFill>
        <p:spPr>
          <a:xfrm>
            <a:off x="5531145" y="2774316"/>
            <a:ext cx="2579387" cy="2926080"/>
          </a:xfrm>
          <a:prstGeom prst="rect">
            <a:avLst/>
          </a:prstGeom>
        </p:spPr>
      </p:pic>
    </p:spTree>
    <p:extLst>
      <p:ext uri="{BB962C8B-B14F-4D97-AF65-F5344CB8AC3E}">
        <p14:creationId xmlns:p14="http://schemas.microsoft.com/office/powerpoint/2010/main" val="26954876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0"/>
            <a:ext cx="8686800" cy="4876800"/>
          </a:xfrm>
        </p:spPr>
        <p:txBody>
          <a:bodyPr>
            <a:noAutofit/>
          </a:bodyPr>
          <a:lstStyle/>
          <a:p>
            <a:pPr marL="228600">
              <a:lnSpc>
                <a:spcPct val="100000"/>
              </a:lnSpc>
            </a:pPr>
            <a:r>
              <a:rPr lang="en-US" sz="1700" dirty="0" smtClean="0"/>
              <a:t>Identify and partner with training providers to discuss findings and gauge capacity to deliver training for growth occupations. Validate curriculum with employers</a:t>
            </a:r>
          </a:p>
          <a:p>
            <a:pPr marL="228600">
              <a:lnSpc>
                <a:spcPct val="100000"/>
              </a:lnSpc>
            </a:pPr>
            <a:r>
              <a:rPr lang="en-US" sz="1700" dirty="0" smtClean="0"/>
              <a:t>Engage employers to hire program graduates and encourage youth to participate in organized job fairs, specialized recruitment events, job shadows, etc. </a:t>
            </a:r>
          </a:p>
          <a:p>
            <a:pPr marL="228600">
              <a:lnSpc>
                <a:spcPct val="100000"/>
              </a:lnSpc>
            </a:pPr>
            <a:r>
              <a:rPr lang="en-US" sz="1700" dirty="0" smtClean="0"/>
              <a:t>Establish linkages between youth and adult programs so that youth clients can have access to further training and education while moving along in their customized career pathways. </a:t>
            </a:r>
          </a:p>
          <a:p>
            <a:pPr marL="0" lvl="1" indent="0" algn="ctr">
              <a:spcBef>
                <a:spcPts val="1800"/>
              </a:spcBef>
              <a:buNone/>
            </a:pPr>
            <a:r>
              <a:rPr lang="en-US" sz="1600" b="1" dirty="0" smtClean="0">
                <a:gradFill>
                  <a:gsLst>
                    <a:gs pos="0">
                      <a:srgbClr val="C00000"/>
                    </a:gs>
                    <a:gs pos="100000">
                      <a:srgbClr val="C00000">
                        <a:lumMod val="41000"/>
                      </a:srgbClr>
                    </a:gs>
                  </a:gsLst>
                  <a:lin ang="5400000" scaled="1"/>
                </a:gradFill>
              </a:rPr>
              <a:t>Based on our LMI analysis, work2future will develop new training models</a:t>
            </a:r>
            <a:br>
              <a:rPr lang="en-US" sz="1600" b="1" dirty="0" smtClean="0">
                <a:gradFill>
                  <a:gsLst>
                    <a:gs pos="0">
                      <a:srgbClr val="C00000"/>
                    </a:gs>
                    <a:gs pos="100000">
                      <a:srgbClr val="C00000">
                        <a:lumMod val="41000"/>
                      </a:srgbClr>
                    </a:gs>
                  </a:gsLst>
                  <a:lin ang="5400000" scaled="1"/>
                </a:gradFill>
              </a:rPr>
            </a:br>
            <a:r>
              <a:rPr lang="en-US" sz="1600" b="1" dirty="0" smtClean="0">
                <a:gradFill>
                  <a:gsLst>
                    <a:gs pos="0">
                      <a:srgbClr val="C00000"/>
                    </a:gs>
                    <a:gs pos="100000">
                      <a:srgbClr val="C00000">
                        <a:lumMod val="41000"/>
                      </a:srgbClr>
                    </a:gs>
                  </a:gsLst>
                  <a:lin ang="5400000" scaled="1"/>
                </a:gradFill>
              </a:rPr>
              <a:t>for entry level positions with a credential or certification in the following areas:</a:t>
            </a:r>
          </a:p>
          <a:p>
            <a:pPr lvl="1">
              <a:lnSpc>
                <a:spcPct val="100000"/>
              </a:lnSpc>
              <a:spcBef>
                <a:spcPts val="0"/>
              </a:spcBef>
              <a:buNone/>
              <a:tabLst>
                <a:tab pos="569913" algn="l"/>
              </a:tabLst>
            </a:pPr>
            <a:endParaRPr lang="en-US" sz="500" dirty="0" smtClean="0">
              <a:solidFill>
                <a:schemeClr val="tx1"/>
              </a:solidFill>
            </a:endParaRPr>
          </a:p>
          <a:p>
            <a:pPr lvl="1">
              <a:buNone/>
            </a:pPr>
            <a:endParaRPr lang="en-US" sz="1600" dirty="0" smtClean="0">
              <a:solidFill>
                <a:schemeClr val="tx1"/>
              </a:solidFill>
            </a:endParaRPr>
          </a:p>
          <a:p>
            <a:pPr lvl="1">
              <a:buNone/>
            </a:pPr>
            <a:endParaRPr lang="en-US" sz="1600" dirty="0">
              <a:solidFill>
                <a:schemeClr val="tx1"/>
              </a:solidFill>
            </a:endParaRPr>
          </a:p>
          <a:p>
            <a:pPr lvl="1">
              <a:buNone/>
            </a:pPr>
            <a:endParaRPr lang="en-US" sz="1600" b="1" dirty="0">
              <a:gradFill>
                <a:gsLst>
                  <a:gs pos="0">
                    <a:srgbClr val="C00000"/>
                  </a:gs>
                  <a:gs pos="100000">
                    <a:srgbClr val="C00000">
                      <a:lumMod val="41000"/>
                    </a:srgbClr>
                  </a:gs>
                </a:gsLst>
                <a:lin ang="5400000" scaled="1"/>
              </a:gradFill>
            </a:endParaRPr>
          </a:p>
          <a:p>
            <a:pPr marL="0" lvl="1" indent="0" algn="ctr">
              <a:buNone/>
            </a:pPr>
            <a:r>
              <a:rPr lang="en-US" sz="1600" b="1" dirty="0">
                <a:gradFill>
                  <a:gsLst>
                    <a:gs pos="0">
                      <a:srgbClr val="C00000"/>
                    </a:gs>
                    <a:gs pos="100000">
                      <a:srgbClr val="C00000">
                        <a:lumMod val="41000"/>
                      </a:srgbClr>
                    </a:gs>
                  </a:gsLst>
                  <a:lin ang="5400000" scaled="1"/>
                </a:gradFill>
              </a:rPr>
              <a:t>All youth that complete trainings will be placed in 6-8 week paid internships.</a:t>
            </a:r>
          </a:p>
        </p:txBody>
      </p:sp>
      <p:sp>
        <p:nvSpPr>
          <p:cNvPr id="5" name="Title 1"/>
          <p:cNvSpPr>
            <a:spLocks noGrp="1"/>
          </p:cNvSpPr>
          <p:nvPr>
            <p:ph type="title"/>
          </p:nvPr>
        </p:nvSpPr>
        <p:spPr>
          <a:xfrm>
            <a:off x="1676400" y="274638"/>
            <a:ext cx="4953000" cy="868362"/>
          </a:xfrm>
        </p:spPr>
        <p:txBody>
          <a:bodyPr>
            <a:normAutofit fontScale="90000"/>
          </a:bodyPr>
          <a:lstStyle/>
          <a:p>
            <a:pPr>
              <a:lnSpc>
                <a:spcPct val="85000"/>
              </a:lnSpc>
            </a:pPr>
            <a:r>
              <a:rPr lang="en-US" dirty="0" smtClean="0"/>
              <a:t>Finding High Demand Occupations Using LMI-Process - </a:t>
            </a:r>
            <a:r>
              <a:rPr lang="en-US" dirty="0" smtClean="0">
                <a:solidFill>
                  <a:schemeClr val="accent2"/>
                </a:solidFill>
              </a:rPr>
              <a:t>Advice</a:t>
            </a:r>
            <a:endParaRPr lang="en-US" dirty="0">
              <a:solidFill>
                <a:schemeClr val="accent2"/>
              </a:solidFill>
            </a:endParaRPr>
          </a:p>
        </p:txBody>
      </p:sp>
      <p:grpSp>
        <p:nvGrpSpPr>
          <p:cNvPr id="6" name="Group 5"/>
          <p:cNvGrpSpPr/>
          <p:nvPr/>
        </p:nvGrpSpPr>
        <p:grpSpPr>
          <a:xfrm>
            <a:off x="0" y="0"/>
            <a:ext cx="1481138" cy="1437210"/>
            <a:chOff x="0" y="0"/>
            <a:chExt cx="1481138" cy="1437210"/>
          </a:xfrm>
        </p:grpSpPr>
        <p:sp>
          <p:nvSpPr>
            <p:cNvPr id="7" name="Rectangle 6"/>
            <p:cNvSpPr/>
            <p:nvPr/>
          </p:nvSpPr>
          <p:spPr>
            <a:xfrm>
              <a:off x="0" y="0"/>
              <a:ext cx="1481138" cy="1437210"/>
            </a:xfrm>
            <a:prstGeom prst="rect">
              <a:avLst/>
            </a:prstGeom>
            <a:gradFill flip="none" rotWithShape="1">
              <a:gsLst>
                <a:gs pos="0">
                  <a:schemeClr val="accent1"/>
                </a:gs>
                <a:gs pos="60000">
                  <a:schemeClr val="accent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152400" y="152400"/>
              <a:ext cx="1143000" cy="1071614"/>
            </a:xfrm>
            <a:prstGeom prst="roundRect">
              <a:avLst/>
            </a:prstGeom>
            <a:effectLst>
              <a:outerShdw blurRad="152400" dir="4200000" sx="107000" sy="107000" algn="tl" rotWithShape="0">
                <a:prstClr val="black">
                  <a:alpha val="40000"/>
                </a:prstClr>
              </a:outerShdw>
            </a:effectLst>
            <a:scene3d>
              <a:camera prst="orthographicFront"/>
              <a:lightRig rig="threePt" dir="t"/>
            </a:scene3d>
            <a:sp3d contourW="69850">
              <a:bevelT w="114300"/>
              <a:contourClr>
                <a:schemeClr val="bg1"/>
              </a:contourClr>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0" tIns="143940" rIns="0" bIns="143940" numCol="1" spcCol="1270" anchor="ctr" anchorCtr="0">
              <a:noAutofit/>
            </a:bodyPr>
            <a:lstStyle/>
            <a:p>
              <a:pPr lvl="0" algn="ctr" defTabSz="1155700">
                <a:lnSpc>
                  <a:spcPct val="90000"/>
                </a:lnSpc>
                <a:spcBef>
                  <a:spcPct val="0"/>
                </a:spcBef>
                <a:spcAft>
                  <a:spcPct val="35000"/>
                </a:spcAft>
              </a:pPr>
              <a:r>
                <a:rPr lang="en-US" sz="2200" b="1" kern="1200"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Step </a:t>
              </a:r>
              <a:r>
                <a:rPr lang="en-US" sz="2200" b="1"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a:t>
              </a:r>
              <a:endParaRPr lang="en-US" sz="2200" b="1" kern="12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grpSp>
      <p:sp>
        <p:nvSpPr>
          <p:cNvPr id="9" name="Shape 21"/>
          <p:cNvSpPr/>
          <p:nvPr>
            <p:custDataLst>
              <p:tags r:id="rId1"/>
            </p:custDataLst>
          </p:nvPr>
        </p:nvSpPr>
        <p:spPr>
          <a:xfrm>
            <a:off x="0" y="3724275"/>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grpSp>
        <p:nvGrpSpPr>
          <p:cNvPr id="4" name="Group 3"/>
          <p:cNvGrpSpPr/>
          <p:nvPr/>
        </p:nvGrpSpPr>
        <p:grpSpPr>
          <a:xfrm>
            <a:off x="0" y="4381500"/>
            <a:ext cx="9144000" cy="1188720"/>
            <a:chOff x="0" y="4391025"/>
            <a:chExt cx="9144000" cy="1188720"/>
          </a:xfrm>
        </p:grpSpPr>
        <p:sp>
          <p:nvSpPr>
            <p:cNvPr id="2" name="Rectangle 1"/>
            <p:cNvSpPr/>
            <p:nvPr/>
          </p:nvSpPr>
          <p:spPr>
            <a:xfrm>
              <a:off x="0" y="4391025"/>
              <a:ext cx="9144000" cy="1188720"/>
            </a:xfrm>
            <a:prstGeom prst="rect">
              <a:avLst/>
            </a:prstGeom>
            <a:solidFill>
              <a:srgbClr val="0A408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152400" y="4444365"/>
              <a:ext cx="1645920" cy="1097280"/>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9078" tIns="68598" rIns="99078" bIns="68598" numCol="1" spcCol="1270" anchor="ctr" anchorCtr="0">
              <a:noAutofit/>
            </a:bodyPr>
            <a:lstStyle/>
            <a:p>
              <a:pPr lvl="0" algn="ctr" defTabSz="711200">
                <a:lnSpc>
                  <a:spcPct val="90000"/>
                </a:lnSpc>
                <a:spcBef>
                  <a:spcPct val="0"/>
                </a:spcBef>
                <a:spcAft>
                  <a:spcPct val="35000"/>
                </a:spcAft>
              </a:pPr>
              <a:r>
                <a:rPr lang="en-US" sz="1400" kern="1200"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Certified Production Technician</a:t>
              </a:r>
              <a:endParaRPr lang="en-US" sz="1400" kern="12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1" name="Rounded Rectangle 10"/>
            <p:cNvSpPr/>
            <p:nvPr/>
          </p:nvSpPr>
          <p:spPr>
            <a:xfrm>
              <a:off x="1962150" y="4444364"/>
              <a:ext cx="1645920" cy="1097280"/>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9078" tIns="68598" rIns="99078" bIns="68598" numCol="1" spcCol="1270" anchor="ctr" anchorCtr="0">
              <a:noAutofit/>
            </a:bodyPr>
            <a:lstStyle/>
            <a:p>
              <a:pPr lvl="0" algn="ctr" defTabSz="711200">
                <a:lnSpc>
                  <a:spcPct val="90000"/>
                </a:lnSpc>
                <a:spcBef>
                  <a:spcPct val="0"/>
                </a:spcBef>
                <a:spcAft>
                  <a:spcPct val="35000"/>
                </a:spcAft>
              </a:pPr>
              <a:r>
                <a:rPr lang="en-US" sz="1400" kern="1200"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Introduction to Coding and Technical Support Specialist </a:t>
              </a:r>
            </a:p>
          </p:txBody>
        </p:sp>
        <p:sp>
          <p:nvSpPr>
            <p:cNvPr id="12" name="Rounded Rectangle 11"/>
            <p:cNvSpPr/>
            <p:nvPr/>
          </p:nvSpPr>
          <p:spPr>
            <a:xfrm>
              <a:off x="3771900" y="4438113"/>
              <a:ext cx="1645920" cy="1097280"/>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9078" tIns="68598" rIns="99078" bIns="68598" numCol="1" spcCol="1270" anchor="ctr" anchorCtr="0">
              <a:noAutofit/>
            </a:bodyPr>
            <a:lstStyle/>
            <a:p>
              <a:pPr lvl="0" algn="ctr" defTabSz="711200">
                <a:lnSpc>
                  <a:spcPct val="90000"/>
                </a:lnSpc>
                <a:spcBef>
                  <a:spcPct val="0"/>
                </a:spcBef>
                <a:spcAft>
                  <a:spcPct val="35000"/>
                </a:spcAft>
              </a:pPr>
              <a:r>
                <a:rPr lang="en-US" sz="1400" kern="1200"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Pre-Apprenticeship – Green Cadre / Urban Corps</a:t>
              </a:r>
            </a:p>
          </p:txBody>
        </p:sp>
        <p:sp>
          <p:nvSpPr>
            <p:cNvPr id="13" name="Rounded Rectangle 12"/>
            <p:cNvSpPr/>
            <p:nvPr/>
          </p:nvSpPr>
          <p:spPr>
            <a:xfrm>
              <a:off x="5581650" y="4438112"/>
              <a:ext cx="1645920" cy="1097280"/>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9078" tIns="68598" rIns="99078" bIns="68598" numCol="1" spcCol="1270" anchor="ctr" anchorCtr="0">
              <a:noAutofit/>
            </a:bodyPr>
            <a:lstStyle/>
            <a:p>
              <a:pPr lvl="0" algn="ctr" defTabSz="711200">
                <a:lnSpc>
                  <a:spcPct val="90000"/>
                </a:lnSpc>
                <a:spcBef>
                  <a:spcPct val="0"/>
                </a:spcBef>
                <a:spcAft>
                  <a:spcPct val="35000"/>
                </a:spcAft>
              </a:pPr>
              <a:r>
                <a:rPr lang="en-US" sz="1400" kern="1200"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Institutional Culinary Training </a:t>
              </a:r>
            </a:p>
          </p:txBody>
        </p:sp>
        <p:sp>
          <p:nvSpPr>
            <p:cNvPr id="14" name="Rounded Rectangle 13"/>
            <p:cNvSpPr/>
            <p:nvPr/>
          </p:nvSpPr>
          <p:spPr>
            <a:xfrm>
              <a:off x="7391400" y="4438111"/>
              <a:ext cx="1645920" cy="1097280"/>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9078" tIns="68598" rIns="99078" bIns="68598" numCol="1" spcCol="1270" anchor="ctr" anchorCtr="0">
              <a:noAutofit/>
            </a:bodyPr>
            <a:lstStyle/>
            <a:p>
              <a:pPr lvl="0" algn="ctr" defTabSz="711200">
                <a:lnSpc>
                  <a:spcPct val="90000"/>
                </a:lnSpc>
                <a:spcBef>
                  <a:spcPct val="0"/>
                </a:spcBef>
                <a:spcAft>
                  <a:spcPct val="35000"/>
                </a:spcAft>
              </a:pPr>
              <a:r>
                <a:rPr lang="en-US" sz="1400" kern="1200"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Certified Nursing Assistant (CNA)</a:t>
              </a:r>
            </a:p>
          </p:txBody>
        </p:sp>
      </p:grpSp>
    </p:spTree>
    <p:extLst>
      <p:ext uri="{BB962C8B-B14F-4D97-AF65-F5344CB8AC3E}">
        <p14:creationId xmlns:p14="http://schemas.microsoft.com/office/powerpoint/2010/main" val="27057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1634823" y="228600"/>
            <a:ext cx="4994577" cy="868362"/>
          </a:xfrm>
        </p:spPr>
        <p:txBody>
          <a:bodyPr>
            <a:noAutofit/>
          </a:bodyPr>
          <a:lstStyle/>
          <a:p>
            <a:pPr>
              <a:lnSpc>
                <a:spcPct val="90000"/>
              </a:lnSpc>
            </a:pPr>
            <a:r>
              <a:rPr lang="en-US" sz="2700" dirty="0" smtClean="0"/>
              <a:t>Finding </a:t>
            </a:r>
            <a:r>
              <a:rPr lang="en-US" sz="2700" dirty="0"/>
              <a:t>Promising Occupations for Youth Served by the Workforce System </a:t>
            </a:r>
          </a:p>
        </p:txBody>
      </p:sp>
      <p:sp>
        <p:nvSpPr>
          <p:cNvPr id="8" name="Content Placeholder 2"/>
          <p:cNvSpPr>
            <a:spLocks noGrp="1"/>
          </p:cNvSpPr>
          <p:nvPr>
            <p:ph idx="1"/>
          </p:nvPr>
        </p:nvSpPr>
        <p:spPr>
          <a:xfrm>
            <a:off x="228600" y="1600200"/>
            <a:ext cx="2895600" cy="4343400"/>
          </a:xfrm>
        </p:spPr>
        <p:txBody>
          <a:bodyPr>
            <a:noAutofit/>
          </a:bodyPr>
          <a:lstStyle/>
          <a:p>
            <a:pPr marL="182880" indent="-182880"/>
            <a:r>
              <a:rPr lang="en-US" sz="1600" dirty="0" smtClean="0"/>
              <a:t>Goals </a:t>
            </a:r>
            <a:r>
              <a:rPr lang="en-US" sz="1600" dirty="0"/>
              <a:t>should vary based on the age, school enrollment status, and educational attainment of individual youth</a:t>
            </a:r>
            <a:r>
              <a:rPr lang="en-US" sz="1600" dirty="0" smtClean="0"/>
              <a:t>.</a:t>
            </a:r>
          </a:p>
          <a:p>
            <a:pPr marL="182880" indent="-182880"/>
            <a:r>
              <a:rPr lang="en-US" sz="1600" dirty="0" smtClean="0"/>
              <a:t>Looking </a:t>
            </a:r>
            <a:r>
              <a:rPr lang="en-US" sz="1600" dirty="0"/>
              <a:t>at lists of occupations by educational level is a good way to begin identifying jobs that are promising and appropriate for youth</a:t>
            </a:r>
            <a:r>
              <a:rPr lang="en-US" sz="1600" dirty="0" smtClean="0"/>
              <a:t>.</a:t>
            </a:r>
          </a:p>
          <a:p>
            <a:pPr marL="182880" indent="-182880"/>
            <a:r>
              <a:rPr lang="en-US" sz="1600" dirty="0" smtClean="0"/>
              <a:t>America's </a:t>
            </a:r>
            <a:r>
              <a:rPr lang="en-US" sz="1600" dirty="0"/>
              <a:t>Career </a:t>
            </a:r>
            <a:r>
              <a:rPr lang="en-US" sz="1600" dirty="0" smtClean="0"/>
              <a:t>InfoNet is a good source for sortable occupations list.</a:t>
            </a:r>
            <a:endParaRPr lang="en-US" sz="1600" dirty="0"/>
          </a:p>
        </p:txBody>
      </p:sp>
      <p:sp>
        <p:nvSpPr>
          <p:cNvPr id="9" name="Content Placeholder 2"/>
          <p:cNvSpPr>
            <a:spLocks noGrp="1"/>
          </p:cNvSpPr>
          <p:nvPr>
            <p:ph idx="1"/>
          </p:nvPr>
        </p:nvSpPr>
        <p:spPr>
          <a:xfrm>
            <a:off x="4724400" y="1752600"/>
            <a:ext cx="4267200" cy="4343400"/>
          </a:xfrm>
        </p:spPr>
        <p:txBody>
          <a:bodyPr>
            <a:normAutofit/>
          </a:bodyPr>
          <a:lstStyle/>
          <a:p>
            <a:endParaRPr lang="en-US" dirty="0" smtClean="0"/>
          </a:p>
          <a:p>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 r="8397" b="32609"/>
          <a:stretch/>
        </p:blipFill>
        <p:spPr>
          <a:xfrm>
            <a:off x="3197546" y="1447800"/>
            <a:ext cx="5927380" cy="4547857"/>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 t="68020" r="75377" b="12013"/>
          <a:stretch/>
        </p:blipFill>
        <p:spPr>
          <a:xfrm>
            <a:off x="838200" y="4648200"/>
            <a:ext cx="1593246" cy="1347457"/>
          </a:xfrm>
          <a:prstGeom prst="rect">
            <a:avLst/>
          </a:prstGeom>
        </p:spPr>
      </p:pic>
      <p:grpSp>
        <p:nvGrpSpPr>
          <p:cNvPr id="7" name="Group 6"/>
          <p:cNvGrpSpPr/>
          <p:nvPr/>
        </p:nvGrpSpPr>
        <p:grpSpPr>
          <a:xfrm>
            <a:off x="0" y="0"/>
            <a:ext cx="1481138" cy="1437210"/>
            <a:chOff x="0" y="0"/>
            <a:chExt cx="1481138" cy="1437210"/>
          </a:xfrm>
        </p:grpSpPr>
        <p:sp>
          <p:nvSpPr>
            <p:cNvPr id="11" name="Rectangle 10"/>
            <p:cNvSpPr/>
            <p:nvPr/>
          </p:nvSpPr>
          <p:spPr>
            <a:xfrm>
              <a:off x="0" y="0"/>
              <a:ext cx="1481138" cy="1437210"/>
            </a:xfrm>
            <a:prstGeom prst="rect">
              <a:avLst/>
            </a:prstGeom>
            <a:gradFill flip="none" rotWithShape="1">
              <a:gsLst>
                <a:gs pos="0">
                  <a:schemeClr val="accent1"/>
                </a:gs>
                <a:gs pos="60000">
                  <a:schemeClr val="accent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152400" y="152400"/>
              <a:ext cx="1143000" cy="1071614"/>
            </a:xfrm>
            <a:prstGeom prst="roundRect">
              <a:avLst/>
            </a:prstGeom>
            <a:effectLst>
              <a:outerShdw blurRad="152400" dir="4200000" sx="107000" sy="107000" algn="tl" rotWithShape="0">
                <a:prstClr val="black">
                  <a:alpha val="40000"/>
                </a:prstClr>
              </a:outerShdw>
            </a:effectLst>
            <a:scene3d>
              <a:camera prst="orthographicFront"/>
              <a:lightRig rig="threePt" dir="t"/>
            </a:scene3d>
            <a:sp3d contourW="69850">
              <a:bevelT w="114300"/>
              <a:contourClr>
                <a:schemeClr val="bg1"/>
              </a:contourClr>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0" tIns="143940" rIns="0" bIns="143940" numCol="1" spcCol="1270" anchor="ctr" anchorCtr="0">
              <a:noAutofit/>
            </a:bodyPr>
            <a:lstStyle/>
            <a:p>
              <a:pPr lvl="0" algn="ctr" defTabSz="1155700">
                <a:lnSpc>
                  <a:spcPct val="90000"/>
                </a:lnSpc>
                <a:spcBef>
                  <a:spcPct val="0"/>
                </a:spcBef>
                <a:spcAft>
                  <a:spcPct val="35000"/>
                </a:spcAft>
              </a:pPr>
              <a:r>
                <a:rPr lang="en-US" sz="2200" b="1" kern="1200"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Step </a:t>
              </a:r>
              <a:r>
                <a:rPr lang="en-US" sz="2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2</a:t>
              </a:r>
              <a:endParaRPr lang="en-US" sz="2200" b="1" kern="12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368911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1"/>
          <p:cNvSpPr/>
          <p:nvPr>
            <p:custDataLst>
              <p:tags r:id="rId1"/>
            </p:custDataLst>
          </p:nvPr>
        </p:nvSpPr>
        <p:spPr>
          <a:xfrm>
            <a:off x="0" y="3787436"/>
            <a:ext cx="54864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
        <p:nvSpPr>
          <p:cNvPr id="11" name="Shape 21"/>
          <p:cNvSpPr/>
          <p:nvPr>
            <p:custDataLst>
              <p:tags r:id="rId2"/>
            </p:custDataLst>
          </p:nvPr>
        </p:nvSpPr>
        <p:spPr>
          <a:xfrm>
            <a:off x="0" y="3317056"/>
            <a:ext cx="54864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
        <p:nvSpPr>
          <p:cNvPr id="19" name="Shape 21"/>
          <p:cNvSpPr/>
          <p:nvPr>
            <p:custDataLst>
              <p:tags r:id="rId3"/>
            </p:custDataLst>
          </p:nvPr>
        </p:nvSpPr>
        <p:spPr>
          <a:xfrm>
            <a:off x="3509291" y="2083594"/>
            <a:ext cx="2205709" cy="3021806"/>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
        <p:nvSpPr>
          <p:cNvPr id="2" name="Title 1"/>
          <p:cNvSpPr>
            <a:spLocks noGrp="1"/>
          </p:cNvSpPr>
          <p:nvPr>
            <p:ph type="title"/>
          </p:nvPr>
        </p:nvSpPr>
        <p:spPr/>
        <p:txBody>
          <a:bodyPr>
            <a:noAutofit/>
          </a:bodyPr>
          <a:lstStyle/>
          <a:p>
            <a:r>
              <a:rPr lang="en-US" sz="4000" dirty="0" smtClean="0"/>
              <a:t>The Job Council</a:t>
            </a:r>
            <a:r>
              <a:rPr lang="en-US" sz="3000" dirty="0" smtClean="0"/>
              <a:t/>
            </a:r>
            <a:br>
              <a:rPr lang="en-US" sz="3000" dirty="0" smtClean="0"/>
            </a:br>
            <a:r>
              <a:rPr lang="en-US" sz="3000" dirty="0" smtClean="0">
                <a:solidFill>
                  <a:schemeClr val="accent2"/>
                </a:solidFill>
              </a:rPr>
              <a:t>Southern Oregon</a:t>
            </a:r>
            <a:endParaRPr lang="en-US" sz="3000" dirty="0">
              <a:solidFill>
                <a:schemeClr val="accent2"/>
              </a:solidFill>
            </a:endParaRPr>
          </a:p>
        </p:txBody>
      </p:sp>
      <p:sp>
        <p:nvSpPr>
          <p:cNvPr id="5" name="Slide Number Placeholder 3"/>
          <p:cNvSpPr txBox="1">
            <a:spLocks/>
          </p:cNvSpPr>
          <p:nvPr/>
        </p:nvSpPr>
        <p:spPr>
          <a:xfrm>
            <a:off x="6705600" y="6432551"/>
            <a:ext cx="21335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pPr>
            <a:endParaRPr lang="en-US" dirty="0" smtClean="0"/>
          </a:p>
          <a:p>
            <a:pPr lvl="1" indent="-88900">
              <a:buClr>
                <a:srgbClr val="000000"/>
              </a:buClr>
              <a:buFont typeface="Courier New"/>
              <a:buChar char="o"/>
            </a:pPr>
            <a:endParaRPr lang="en-US" dirty="0" smtClean="0"/>
          </a:p>
          <a:p>
            <a:pPr lvl="2" indent="-88900">
              <a:buClr>
                <a:srgbClr val="000000"/>
              </a:buClr>
              <a:buFont typeface="Wingdings"/>
              <a:buChar char="§"/>
            </a:pPr>
            <a:endParaRPr lang="en-US" dirty="0" smtClean="0"/>
          </a:p>
          <a:p>
            <a:pPr lvl="3" indent="-88900">
              <a:buClr>
                <a:srgbClr val="000000"/>
              </a:buClr>
              <a:buFont typeface="Arial"/>
              <a:buChar char="●"/>
            </a:pPr>
            <a:endParaRPr lang="en-US" dirty="0" smtClean="0"/>
          </a:p>
          <a:p>
            <a:pPr lvl="4" indent="-88900">
              <a:buClr>
                <a:srgbClr val="000000"/>
              </a:buClr>
              <a:buFont typeface="Courier New"/>
              <a:buChar char="o"/>
            </a:pPr>
            <a:endParaRPr lang="en-US" dirty="0" smtClean="0"/>
          </a:p>
          <a:p>
            <a:pPr lvl="5" indent="-88900">
              <a:buClr>
                <a:srgbClr val="000000"/>
              </a:buClr>
              <a:buFont typeface="Wingdings"/>
              <a:buChar char="§"/>
            </a:pPr>
            <a:endParaRPr lang="en-US" dirty="0" smtClean="0"/>
          </a:p>
          <a:p>
            <a:pPr lvl="6" indent="-88900">
              <a:buClr>
                <a:srgbClr val="000000"/>
              </a:buClr>
              <a:buFont typeface="Arial"/>
              <a:buChar char="●"/>
            </a:pPr>
            <a:endParaRPr lang="en-US" dirty="0" smtClean="0"/>
          </a:p>
          <a:p>
            <a:pPr lvl="7" indent="-88900">
              <a:buClr>
                <a:srgbClr val="000000"/>
              </a:buClr>
              <a:buFont typeface="Courier New"/>
              <a:buChar char="o"/>
            </a:pPr>
            <a:endParaRPr lang="en-US" dirty="0" smtClean="0"/>
          </a:p>
          <a:p>
            <a:pPr lvl="8" indent="-88900">
              <a:buClr>
                <a:srgbClr val="000000"/>
              </a:buClr>
              <a:buFont typeface="Wingdings"/>
              <a:buChar char="§"/>
            </a:pPr>
            <a:endParaRPr lang="en-US" dirty="0"/>
          </a:p>
        </p:txBody>
      </p:sp>
      <p:sp>
        <p:nvSpPr>
          <p:cNvPr id="6" name="Text Placeholder 2"/>
          <p:cNvSpPr txBox="1">
            <a:spLocks/>
          </p:cNvSpPr>
          <p:nvPr/>
        </p:nvSpPr>
        <p:spPr>
          <a:xfrm>
            <a:off x="76200" y="3258313"/>
            <a:ext cx="2971800" cy="761999"/>
          </a:xfrm>
          <a:prstGeom prst="rect">
            <a:avLst/>
          </a:prstGeom>
          <a:noFill/>
          <a:ln>
            <a:noFill/>
          </a:ln>
        </p:spPr>
        <p:txBody>
          <a:bodyPr lIns="91425" tIns="91425" rIns="91425" bIns="91425" anchor="t" anchorCtr="0">
            <a:scene3d>
              <a:camera prst="orthographicFront"/>
              <a:lightRig rig="soft" dir="tl">
                <a:rot lat="0" lon="0" rev="0"/>
              </a:lightRig>
            </a:scene3d>
            <a:sp3d contourW="25400" prstMaterial="matte">
              <a:contourClr>
                <a:schemeClr val="accent2">
                  <a:tint val="20000"/>
                </a:schemeClr>
              </a:contourClr>
            </a:sp3d>
          </a:bodyPr>
          <a:lstStyle>
            <a:defPPr marR="0" algn="l" rtl="0">
              <a:lnSpc>
                <a:spcPct val="100000"/>
              </a:lnSpc>
              <a:spcBef>
                <a:spcPts val="0"/>
              </a:spcBef>
              <a:spcAft>
                <a:spcPts val="0"/>
              </a:spcAft>
            </a:defPPr>
            <a:lvl1pPr marL="342900" marR="0" indent="-200660" algn="l" rtl="0">
              <a:lnSpc>
                <a:spcPct val="100000"/>
              </a:lnSpc>
              <a:spcBef>
                <a:spcPts val="0"/>
              </a:spcBef>
              <a:spcAft>
                <a:spcPts val="600"/>
              </a:spcAft>
              <a:buClr>
                <a:schemeClr val="accent1"/>
              </a:buClr>
              <a:buFont typeface="Symbol" panose="05050102010706020507" pitchFamily="18" charset="2"/>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0"/>
              </a:spcBef>
              <a:spcAft>
                <a:spcPts val="600"/>
              </a:spcAft>
              <a:buClr>
                <a:srgbClr val="FF0000"/>
              </a:buClr>
              <a:buFont typeface="Noto Symbol"/>
              <a:buChar char="▪"/>
              <a:defRPr sz="1400" b="0" i="0" u="none" strike="noStrike" cap="none" baseline="0">
                <a:solidFill>
                  <a:srgbClr val="000000"/>
                </a:solidFill>
                <a:latin typeface="Arial"/>
                <a:ea typeface="Arial"/>
                <a:cs typeface="Arial"/>
                <a:sym typeface="Arial"/>
              </a:defRPr>
            </a:lvl2pPr>
            <a:lvl3pPr marL="1143000" marR="0" indent="-116839" algn="l" rtl="0">
              <a:lnSpc>
                <a:spcPct val="100000"/>
              </a:lnSpc>
              <a:spcBef>
                <a:spcPts val="0"/>
              </a:spcBef>
              <a:spcAft>
                <a:spcPts val="600"/>
              </a:spcAft>
              <a:buClr>
                <a:srgbClr val="538CD5"/>
              </a:buClr>
              <a:buFont typeface="Noto Symbol"/>
              <a:buChar char="▪"/>
              <a:defRPr sz="1400" b="0" i="0" u="none" strike="noStrike" cap="none" baseline="0">
                <a:solidFill>
                  <a:srgbClr val="000000"/>
                </a:solidFill>
                <a:latin typeface="Arial"/>
                <a:ea typeface="Arial"/>
                <a:cs typeface="Arial"/>
                <a:sym typeface="Arial"/>
              </a:defRPr>
            </a:lvl3pPr>
            <a:lvl4pPr marL="1600200" marR="0" indent="-1079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4pPr>
            <a:lvl5pPr marL="2057400" marR="0" indent="-1333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5pPr>
            <a:lvl6pPr marL="25146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6pPr>
            <a:lvl7pPr marL="29718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7pPr>
            <a:lvl8pPr marL="34290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8pPr>
            <a:lvl9pPr marL="38862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9pPr>
          </a:lstStyle>
          <a:p>
            <a:pPr marL="142240" indent="0">
              <a:buClr>
                <a:srgbClr val="4F81BD"/>
              </a:buClr>
              <a:buFont typeface="Symbol" panose="05050102010706020507" pitchFamily="18" charset="2"/>
              <a:buNone/>
            </a:pPr>
            <a:r>
              <a:rPr lang="en-US" sz="2800" b="1" kern="0" spc="50" dirty="0" smtClean="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rPr>
              <a:t>Cindy Manning</a:t>
            </a:r>
            <a:endParaRPr lang="en-US" sz="2800" b="1" kern="0" spc="5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endParaRPr>
          </a:p>
        </p:txBody>
      </p:sp>
      <p:sp>
        <p:nvSpPr>
          <p:cNvPr id="7" name="TextBox 6"/>
          <p:cNvSpPr txBox="1"/>
          <p:nvPr/>
        </p:nvSpPr>
        <p:spPr>
          <a:xfrm>
            <a:off x="295515" y="3834586"/>
            <a:ext cx="3590685" cy="2185214"/>
          </a:xfrm>
          <a:prstGeom prst="rect">
            <a:avLst/>
          </a:prstGeom>
          <a:noFill/>
        </p:spPr>
        <p:txBody>
          <a:bodyPr wrap="square" rtlCol="0">
            <a:spAutoFit/>
          </a:bodyPr>
          <a:lstStyle/>
          <a:p>
            <a:pPr>
              <a:spcAft>
                <a:spcPts val="1200"/>
              </a:spcAft>
            </a:pPr>
            <a:r>
              <a:rPr lang="en-US" sz="1600" b="1" kern="0" dirty="0" smtClean="0">
                <a:solidFill>
                  <a:schemeClr val="tx1">
                    <a:lumMod val="75000"/>
                    <a:lumOff val="25000"/>
                  </a:schemeClr>
                </a:solidFill>
                <a:latin typeface="Arial" panose="020B0604020202020204" pitchFamily="34" charset="0"/>
                <a:cs typeface="Arial" panose="020B0604020202020204" pitchFamily="34" charset="0"/>
                <a:sym typeface="Arial"/>
              </a:rPr>
              <a:t>Out-of-School</a:t>
            </a:r>
            <a:br>
              <a:rPr lang="en-US" sz="1600" b="1" kern="0" dirty="0" smtClean="0">
                <a:solidFill>
                  <a:schemeClr val="tx1">
                    <a:lumMod val="75000"/>
                    <a:lumOff val="25000"/>
                  </a:schemeClr>
                </a:solidFill>
                <a:latin typeface="Arial" panose="020B0604020202020204" pitchFamily="34" charset="0"/>
                <a:cs typeface="Arial" panose="020B0604020202020204" pitchFamily="34" charset="0"/>
                <a:sym typeface="Arial"/>
              </a:rPr>
            </a:br>
            <a:r>
              <a:rPr lang="en-US" sz="1600" b="1" kern="0" dirty="0" smtClean="0">
                <a:solidFill>
                  <a:schemeClr val="tx1">
                    <a:lumMod val="75000"/>
                    <a:lumOff val="25000"/>
                  </a:schemeClr>
                </a:solidFill>
                <a:latin typeface="Arial" panose="020B0604020202020204" pitchFamily="34" charset="0"/>
                <a:cs typeface="Arial" panose="020B0604020202020204" pitchFamily="34" charset="0"/>
                <a:sym typeface="Arial"/>
              </a:rPr>
              <a:t>Youth Employment Specialist</a:t>
            </a:r>
          </a:p>
          <a:p>
            <a:r>
              <a:rPr lang="en-US" sz="1600" kern="0" dirty="0" smtClean="0">
                <a:solidFill>
                  <a:schemeClr val="tx1">
                    <a:lumMod val="75000"/>
                    <a:lumOff val="25000"/>
                  </a:schemeClr>
                </a:solidFill>
                <a:latin typeface="Arial" panose="020B0604020202020204" pitchFamily="34" charset="0"/>
                <a:cs typeface="Arial" panose="020B0604020202020204" pitchFamily="34" charset="0"/>
                <a:sym typeface="Arial"/>
              </a:rPr>
              <a:t>The Job Council</a:t>
            </a:r>
            <a:br>
              <a:rPr lang="en-US" sz="1600" kern="0" dirty="0" smtClean="0">
                <a:solidFill>
                  <a:schemeClr val="tx1">
                    <a:lumMod val="75000"/>
                    <a:lumOff val="25000"/>
                  </a:schemeClr>
                </a:solidFill>
                <a:latin typeface="Arial" panose="020B0604020202020204" pitchFamily="34" charset="0"/>
                <a:cs typeface="Arial" panose="020B0604020202020204" pitchFamily="34" charset="0"/>
                <a:sym typeface="Arial"/>
              </a:rPr>
            </a:br>
            <a:r>
              <a:rPr lang="en-US" sz="1600" kern="0" dirty="0" smtClean="0">
                <a:solidFill>
                  <a:schemeClr val="tx1">
                    <a:lumMod val="75000"/>
                    <a:lumOff val="25000"/>
                  </a:schemeClr>
                </a:solidFill>
                <a:latin typeface="Arial" panose="020B0604020202020204" pitchFamily="34" charset="0"/>
                <a:cs typeface="Arial" panose="020B0604020202020204" pitchFamily="34" charset="0"/>
                <a:sym typeface="Arial"/>
              </a:rPr>
              <a:t>Medford, Oregon</a:t>
            </a:r>
            <a:endParaRPr lang="en-US" sz="1600" kern="0" dirty="0">
              <a:solidFill>
                <a:schemeClr val="tx1">
                  <a:lumMod val="75000"/>
                  <a:lumOff val="25000"/>
                </a:schemeClr>
              </a:solidFill>
              <a:latin typeface="Arial" panose="020B0604020202020204" pitchFamily="34" charset="0"/>
              <a:cs typeface="Arial" panose="020B0604020202020204" pitchFamily="34" charset="0"/>
              <a:sym typeface="Arial"/>
            </a:endParaRPr>
          </a:p>
          <a:p>
            <a:pPr lvl="0"/>
            <a:endParaRPr lang="en-US" sz="1600" kern="0" dirty="0">
              <a:solidFill>
                <a:srgbClr val="000000"/>
              </a:solidFill>
              <a:latin typeface="Arial" panose="020B0604020202020204" pitchFamily="34" charset="0"/>
              <a:cs typeface="Arial" panose="020B0604020202020204" pitchFamily="34" charset="0"/>
              <a:sym typeface="Arial"/>
            </a:endParaRPr>
          </a:p>
          <a:p>
            <a:pPr lvl="0"/>
            <a:r>
              <a:rPr lang="en-US" sz="1400" kern="0" dirty="0" smtClean="0">
                <a:solidFill>
                  <a:schemeClr val="tx1">
                    <a:lumMod val="75000"/>
                    <a:lumOff val="25000"/>
                  </a:schemeClr>
                </a:solidFill>
                <a:latin typeface="Arial" panose="020B0604020202020204" pitchFamily="34" charset="0"/>
                <a:cs typeface="Arial" panose="020B0604020202020204" pitchFamily="34" charset="0"/>
                <a:sym typeface="Arial"/>
                <a:hlinkClick r:id="rId6"/>
              </a:rPr>
              <a:t>CindyM@JobCouncil.org</a:t>
            </a:r>
            <a:endParaRPr lang="en-US" sz="1400" kern="0" dirty="0" smtClean="0">
              <a:solidFill>
                <a:schemeClr val="tx1">
                  <a:lumMod val="75000"/>
                  <a:lumOff val="25000"/>
                </a:schemeClr>
              </a:solidFill>
              <a:latin typeface="Arial" panose="020B0604020202020204" pitchFamily="34" charset="0"/>
              <a:cs typeface="Arial" panose="020B0604020202020204" pitchFamily="34" charset="0"/>
              <a:sym typeface="Arial"/>
            </a:endParaRPr>
          </a:p>
          <a:p>
            <a:pPr lvl="0"/>
            <a:endParaRPr lang="en-US" sz="1600" kern="0" dirty="0" smtClean="0">
              <a:solidFill>
                <a:srgbClr val="000000"/>
              </a:solidFill>
              <a:latin typeface="Arial" panose="020B0604020202020204" pitchFamily="34" charset="0"/>
              <a:cs typeface="Arial" panose="020B0604020202020204" pitchFamily="34" charset="0"/>
              <a:sym typeface="Arial"/>
            </a:endParaRPr>
          </a:p>
          <a:p>
            <a:r>
              <a:rPr lang="en-US" sz="1600" dirty="0">
                <a:solidFill>
                  <a:schemeClr val="tx1">
                    <a:lumMod val="75000"/>
                    <a:lumOff val="25000"/>
                  </a:schemeClr>
                </a:solidFill>
                <a:latin typeface="Arial" panose="020B0604020202020204" pitchFamily="34" charset="0"/>
                <a:cs typeface="Arial" panose="020B0604020202020204" pitchFamily="34" charset="0"/>
              </a:rPr>
              <a:t>(541) 842-2548</a:t>
            </a:r>
          </a:p>
        </p:txBody>
      </p:sp>
      <p:sp>
        <p:nvSpPr>
          <p:cNvPr id="13" name="TextBox 12"/>
          <p:cNvSpPr txBox="1"/>
          <p:nvPr/>
        </p:nvSpPr>
        <p:spPr>
          <a:xfrm>
            <a:off x="6422136" y="3352800"/>
            <a:ext cx="2600085" cy="2646878"/>
          </a:xfrm>
          <a:prstGeom prst="rect">
            <a:avLst/>
          </a:prstGeom>
          <a:noFill/>
        </p:spPr>
        <p:txBody>
          <a:bodyPr wrap="square" rtlCol="0">
            <a:spAutoFit/>
          </a:bodyPr>
          <a:lstStyle/>
          <a:p>
            <a:pPr>
              <a:spcAft>
                <a:spcPts val="1200"/>
              </a:spcAft>
            </a:pPr>
            <a:r>
              <a:rPr lang="en-US" sz="2000" b="1" kern="0" spc="5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latin typeface="Arial"/>
                <a:ea typeface="Arial"/>
                <a:cs typeface="Arial"/>
                <a:sym typeface="Arial"/>
              </a:rPr>
              <a:t>Jen Perry</a:t>
            </a:r>
          </a:p>
          <a:p>
            <a:pPr>
              <a:spcAft>
                <a:spcPts val="1200"/>
              </a:spcAft>
            </a:pPr>
            <a:r>
              <a:rPr lang="en-US" sz="1600" b="1" kern="0" dirty="0" smtClean="0">
                <a:solidFill>
                  <a:schemeClr val="tx1">
                    <a:lumMod val="75000"/>
                    <a:lumOff val="25000"/>
                  </a:schemeClr>
                </a:solidFill>
                <a:latin typeface="Arial" panose="020B0604020202020204" pitchFamily="34" charset="0"/>
                <a:cs typeface="Arial" panose="020B0604020202020204" pitchFamily="34" charset="0"/>
                <a:sym typeface="Arial"/>
              </a:rPr>
              <a:t>In-School</a:t>
            </a:r>
            <a:br>
              <a:rPr lang="en-US" sz="1600" b="1" kern="0" dirty="0" smtClean="0">
                <a:solidFill>
                  <a:schemeClr val="tx1">
                    <a:lumMod val="75000"/>
                    <a:lumOff val="25000"/>
                  </a:schemeClr>
                </a:solidFill>
                <a:latin typeface="Arial" panose="020B0604020202020204" pitchFamily="34" charset="0"/>
                <a:cs typeface="Arial" panose="020B0604020202020204" pitchFamily="34" charset="0"/>
                <a:sym typeface="Arial"/>
              </a:rPr>
            </a:br>
            <a:r>
              <a:rPr lang="en-US" sz="1600" b="1" kern="0" dirty="0" smtClean="0">
                <a:solidFill>
                  <a:schemeClr val="tx1">
                    <a:lumMod val="75000"/>
                    <a:lumOff val="25000"/>
                  </a:schemeClr>
                </a:solidFill>
                <a:latin typeface="Arial" panose="020B0604020202020204" pitchFamily="34" charset="0"/>
                <a:cs typeface="Arial" panose="020B0604020202020204" pitchFamily="34" charset="0"/>
                <a:sym typeface="Arial"/>
              </a:rPr>
              <a:t>Program Manager</a:t>
            </a:r>
          </a:p>
          <a:p>
            <a:r>
              <a:rPr lang="en-US" sz="1600" kern="0" dirty="0" smtClean="0">
                <a:solidFill>
                  <a:schemeClr val="tx1">
                    <a:lumMod val="75000"/>
                    <a:lumOff val="25000"/>
                  </a:schemeClr>
                </a:solidFill>
                <a:latin typeface="Arial" panose="020B0604020202020204" pitchFamily="34" charset="0"/>
                <a:cs typeface="Arial" panose="020B0604020202020204" pitchFamily="34" charset="0"/>
                <a:sym typeface="Arial"/>
              </a:rPr>
              <a:t>Career Build</a:t>
            </a:r>
          </a:p>
          <a:p>
            <a:r>
              <a:rPr lang="en-US" sz="1600" kern="0" dirty="0" smtClean="0">
                <a:solidFill>
                  <a:schemeClr val="tx1">
                    <a:lumMod val="75000"/>
                    <a:lumOff val="25000"/>
                  </a:schemeClr>
                </a:solidFill>
                <a:latin typeface="Arial" panose="020B0604020202020204" pitchFamily="34" charset="0"/>
                <a:cs typeface="Arial" panose="020B0604020202020204" pitchFamily="34" charset="0"/>
                <a:sym typeface="Arial"/>
              </a:rPr>
              <a:t>College Dreams</a:t>
            </a:r>
            <a:endParaRPr lang="en-US" sz="1600" kern="0" dirty="0">
              <a:solidFill>
                <a:schemeClr val="tx1">
                  <a:lumMod val="75000"/>
                  <a:lumOff val="25000"/>
                </a:schemeClr>
              </a:solidFill>
              <a:latin typeface="Arial" panose="020B0604020202020204" pitchFamily="34" charset="0"/>
              <a:cs typeface="Arial" panose="020B0604020202020204" pitchFamily="34" charset="0"/>
              <a:sym typeface="Arial"/>
            </a:endParaRPr>
          </a:p>
          <a:p>
            <a:endParaRPr lang="en-US" sz="1600" kern="0" dirty="0">
              <a:solidFill>
                <a:srgbClr val="000000"/>
              </a:solidFill>
              <a:latin typeface="Arial" panose="020B0604020202020204" pitchFamily="34" charset="0"/>
              <a:cs typeface="Arial" panose="020B0604020202020204" pitchFamily="34" charset="0"/>
              <a:sym typeface="Arial"/>
            </a:endParaRPr>
          </a:p>
          <a:p>
            <a:r>
              <a:rPr lang="en-US" sz="1400" kern="0" dirty="0" smtClean="0">
                <a:solidFill>
                  <a:schemeClr val="tx1">
                    <a:lumMod val="75000"/>
                    <a:lumOff val="25000"/>
                  </a:schemeClr>
                </a:solidFill>
                <a:latin typeface="Arial" panose="020B0604020202020204" pitchFamily="34" charset="0"/>
                <a:cs typeface="Arial" panose="020B0604020202020204" pitchFamily="34" charset="0"/>
                <a:sym typeface="Arial"/>
                <a:hlinkClick r:id="rId7"/>
              </a:rPr>
              <a:t>Jperry@collegedreams.org</a:t>
            </a:r>
            <a:endParaRPr lang="en-US" sz="1400" kern="0" dirty="0" smtClean="0">
              <a:solidFill>
                <a:schemeClr val="tx1">
                  <a:lumMod val="75000"/>
                  <a:lumOff val="25000"/>
                </a:schemeClr>
              </a:solidFill>
              <a:latin typeface="Arial" panose="020B0604020202020204" pitchFamily="34" charset="0"/>
              <a:cs typeface="Arial" panose="020B0604020202020204" pitchFamily="34" charset="0"/>
              <a:sym typeface="Arial"/>
            </a:endParaRPr>
          </a:p>
          <a:p>
            <a:pPr lvl="0"/>
            <a:endParaRPr lang="en-US" sz="1600" kern="0" dirty="0" smtClean="0">
              <a:solidFill>
                <a:srgbClr val="000000"/>
              </a:solidFill>
              <a:latin typeface="Arial" panose="020B0604020202020204" pitchFamily="34" charset="0"/>
              <a:cs typeface="Arial" panose="020B0604020202020204" pitchFamily="34" charset="0"/>
              <a:sym typeface="Arial"/>
            </a:endParaRPr>
          </a:p>
          <a:p>
            <a:r>
              <a:rPr lang="en-US" sz="1600" dirty="0">
                <a:solidFill>
                  <a:schemeClr val="tx1">
                    <a:lumMod val="75000"/>
                    <a:lumOff val="25000"/>
                  </a:schemeClr>
                </a:solidFill>
                <a:latin typeface="Arial" panose="020B0604020202020204" pitchFamily="34" charset="0"/>
                <a:cs typeface="Arial" panose="020B0604020202020204" pitchFamily="34" charset="0"/>
              </a:rPr>
              <a:t>(541) 218-4539</a:t>
            </a:r>
          </a:p>
        </p:txBody>
      </p:sp>
      <p:pic>
        <p:nvPicPr>
          <p:cNvPr id="15" name="Picture 14" descr="TJC Logo 2012 11 07 3.bmp"/>
          <p:cNvPicPr/>
          <p:nvPr/>
        </p:nvPicPr>
        <p:blipFill>
          <a:blip r:embed="rId8" cstate="print"/>
          <a:stretch>
            <a:fillRect/>
          </a:stretch>
        </p:blipFill>
        <p:spPr>
          <a:xfrm>
            <a:off x="316992" y="1706341"/>
            <a:ext cx="2350008" cy="1174812"/>
          </a:xfrm>
          <a:prstGeom prst="rect">
            <a:avLst/>
          </a:prstGeom>
        </p:spPr>
      </p:pic>
      <p:pic>
        <p:nvPicPr>
          <p:cNvPr id="2050" name="Picture 2" descr="https://www.jobcouncil.org/SIB/images/NCRC%20Business%20Header%20Image.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41125" b="45091"/>
          <a:stretch/>
        </p:blipFill>
        <p:spPr bwMode="auto">
          <a:xfrm>
            <a:off x="6477000" y="1855000"/>
            <a:ext cx="2450032" cy="1026153"/>
          </a:xfrm>
          <a:prstGeom prst="rect">
            <a:avLst/>
          </a:prstGeom>
          <a:noFill/>
          <a:extLst>
            <a:ext uri="{909E8E84-426E-40DD-AFC4-6F175D3DCCD1}">
              <a14:hiddenFill xmlns:a14="http://schemas.microsoft.com/office/drawing/2010/main">
                <a:solidFill>
                  <a:srgbClr val="FFFFFF"/>
                </a:solidFill>
              </a14:hiddenFill>
            </a:ext>
          </a:extLst>
        </p:spPr>
      </p:pic>
      <p:pic>
        <p:nvPicPr>
          <p:cNvPr id="17" name="Content Placeholder 4"/>
          <p:cNvPicPr>
            <a:picLocks noGrp="1" noChangeAspect="1"/>
          </p:cNvPicPr>
          <p:nvPr>
            <p:ph sz="half" idx="1"/>
          </p:nvPr>
        </p:nvPicPr>
        <p:blipFill>
          <a:blip r:embed="rId10">
            <a:extLst>
              <a:ext uri="{28A0092B-C50C-407E-A947-70E740481C1C}">
                <a14:useLocalDpi xmlns:a14="http://schemas.microsoft.com/office/drawing/2010/main" val="0"/>
              </a:ext>
            </a:extLst>
          </a:blip>
          <a:stretch>
            <a:fillRect/>
          </a:stretch>
        </p:blipFill>
        <p:spPr>
          <a:xfrm>
            <a:off x="3581401" y="2163895"/>
            <a:ext cx="2053470" cy="2865306"/>
          </a:xfrm>
        </p:spPr>
      </p:pic>
      <p:sp>
        <p:nvSpPr>
          <p:cNvPr id="18" name="Shape 21"/>
          <p:cNvSpPr/>
          <p:nvPr>
            <p:custDataLst>
              <p:tags r:id="rId4"/>
            </p:custDataLst>
          </p:nvPr>
        </p:nvSpPr>
        <p:spPr>
          <a:xfrm rot="5400000">
            <a:off x="3847619" y="3696181"/>
            <a:ext cx="4572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20579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4300" y="2367915"/>
            <a:ext cx="4389120" cy="3566160"/>
            <a:chOff x="114300" y="1905000"/>
            <a:chExt cx="4389120" cy="3566160"/>
          </a:xfrm>
        </p:grpSpPr>
        <p:sp>
          <p:nvSpPr>
            <p:cNvPr id="9" name="Rounded Rectangle 8"/>
            <p:cNvSpPr/>
            <p:nvPr/>
          </p:nvSpPr>
          <p:spPr>
            <a:xfrm>
              <a:off x="114300" y="1905000"/>
              <a:ext cx="4389120" cy="3566160"/>
            </a:xfrm>
            <a:prstGeom prst="roundRect">
              <a:avLst>
                <a:gd name="adj" fmla="val 8073"/>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chilly" dir="t">
                <a:rot lat="0" lon="0" rev="4200000"/>
              </a:lightRig>
            </a:scene3d>
            <a:sp3d>
              <a:bevelT w="190500" h="635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457200" rIns="128016" bIns="935736" numCol="1" spcCol="1270" anchor="t" anchorCtr="0">
              <a:noAutofit/>
            </a:bodyPr>
            <a:lstStyle/>
            <a:p>
              <a:pPr marL="0" lvl="1" defTabSz="622300">
                <a:lnSpc>
                  <a:spcPct val="90000"/>
                </a:lnSpc>
                <a:spcBef>
                  <a:spcPct val="0"/>
                </a:spcBef>
                <a:spcAft>
                  <a:spcPts val="800"/>
                </a:spcAft>
              </a:pPr>
              <a:r>
                <a:rPr lang="en-US" sz="1550" kern="0" dirty="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Gain hands on experience</a:t>
              </a:r>
            </a:p>
            <a:p>
              <a:pPr marL="0" lvl="1" defTabSz="622300">
                <a:lnSpc>
                  <a:spcPct val="90000"/>
                </a:lnSpc>
                <a:spcBef>
                  <a:spcPct val="0"/>
                </a:spcBef>
                <a:spcAft>
                  <a:spcPts val="800"/>
                </a:spcAft>
              </a:pPr>
              <a:r>
                <a:rPr lang="en-US" sz="1550" kern="0" dirty="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Develop your professional portfolio</a:t>
              </a:r>
            </a:p>
            <a:p>
              <a:pPr marL="0" lvl="1" defTabSz="622300">
                <a:lnSpc>
                  <a:spcPct val="90000"/>
                </a:lnSpc>
                <a:spcBef>
                  <a:spcPct val="0"/>
                </a:spcBef>
                <a:spcAft>
                  <a:spcPts val="800"/>
                </a:spcAft>
              </a:pPr>
              <a:r>
                <a:rPr lang="en-US" sz="1550" kern="0" dirty="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Explore careers/industry tours</a:t>
              </a:r>
            </a:p>
            <a:p>
              <a:pPr marL="0" lvl="1" defTabSz="622300">
                <a:lnSpc>
                  <a:spcPct val="90000"/>
                </a:lnSpc>
                <a:spcBef>
                  <a:spcPct val="0"/>
                </a:spcBef>
                <a:spcAft>
                  <a:spcPts val="800"/>
                </a:spcAft>
              </a:pPr>
              <a:r>
                <a:rPr lang="en-US" sz="1550" kern="0" dirty="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Obtain workplace certifications</a:t>
              </a:r>
            </a:p>
            <a:p>
              <a:pPr marL="0" lvl="1" defTabSz="622300">
                <a:lnSpc>
                  <a:spcPct val="90000"/>
                </a:lnSpc>
                <a:spcBef>
                  <a:spcPct val="0"/>
                </a:spcBef>
                <a:spcAft>
                  <a:spcPts val="800"/>
                </a:spcAft>
              </a:pPr>
              <a:r>
                <a:rPr lang="en-US" sz="1550" kern="0" dirty="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Learn about education and </a:t>
              </a:r>
              <a:r>
                <a:rPr lang="en-US" sz="1550" kern="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training opportunities</a:t>
              </a:r>
              <a:endParaRPr lang="en-US" sz="1550" kern="0" dirty="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endParaRPr>
            </a:p>
            <a:p>
              <a:pPr marL="0" lvl="1" defTabSz="622300">
                <a:lnSpc>
                  <a:spcPct val="90000"/>
                </a:lnSpc>
                <a:spcBef>
                  <a:spcPct val="0"/>
                </a:spcBef>
                <a:spcAft>
                  <a:spcPts val="800"/>
                </a:spcAft>
              </a:pPr>
              <a:r>
                <a:rPr lang="en-US" sz="1550" kern="0" dirty="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Receive paid stipends or wages</a:t>
              </a:r>
            </a:p>
            <a:p>
              <a:pPr marL="0" lvl="1" defTabSz="622300">
                <a:lnSpc>
                  <a:spcPct val="90000"/>
                </a:lnSpc>
                <a:spcBef>
                  <a:spcPct val="0"/>
                </a:spcBef>
                <a:spcAft>
                  <a:spcPts val="800"/>
                </a:spcAft>
              </a:pPr>
              <a:r>
                <a:rPr lang="en-US" sz="1550" kern="0" dirty="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Receive continued employment assistance after completion</a:t>
              </a:r>
            </a:p>
            <a:p>
              <a:pPr marL="0" lvl="1" defTabSz="622300">
                <a:lnSpc>
                  <a:spcPct val="90000"/>
                </a:lnSpc>
                <a:spcBef>
                  <a:spcPct val="0"/>
                </a:spcBef>
                <a:spcAft>
                  <a:spcPts val="800"/>
                </a:spcAft>
              </a:pPr>
              <a:r>
                <a:rPr lang="en-US" sz="1550" kern="0" dirty="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National Career Readiness Certification</a:t>
              </a:r>
            </a:p>
          </p:txBody>
        </p:sp>
        <p:sp>
          <p:nvSpPr>
            <p:cNvPr id="11" name="Round Same Side Corner Rectangle 10"/>
            <p:cNvSpPr/>
            <p:nvPr/>
          </p:nvSpPr>
          <p:spPr>
            <a:xfrm>
              <a:off x="217170" y="1990726"/>
              <a:ext cx="4183380" cy="365760"/>
            </a:xfrm>
            <a:prstGeom prst="round2SameRect">
              <a:avLst>
                <a:gd name="adj1" fmla="val 50000"/>
                <a:gd name="adj2" fmla="val 0"/>
              </a:avLst>
            </a:prstGeom>
            <a:solidFill>
              <a:schemeClr val="tx2"/>
            </a:solidFill>
            <a:ln w="12700">
              <a:solidFill>
                <a:srgbClr val="7DA6EA"/>
              </a:solidFill>
            </a:ln>
            <a:effectLst>
              <a:innerShdw blurRad="190500" dist="139700" dir="13500000">
                <a:prstClr val="black">
                  <a:alpha val="50000"/>
                </a:prstClr>
              </a:innerShdw>
            </a:effectLst>
            <a:scene3d>
              <a:camera prst="orthographicFront"/>
              <a:lightRig rig="flood" dir="t">
                <a:rot lat="0" lon="0" rev="10200000"/>
              </a:lightRig>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nchor="b" anchorCtr="0">
              <a:sp3d/>
            </a:bodyPr>
            <a:lstStyle/>
            <a:p>
              <a:pPr algn="ctr"/>
              <a:r>
                <a:rPr lang="en-US" b="1" spc="50" dirty="0" smtClean="0">
                  <a:ln w="12700">
                    <a:solidFill>
                      <a:srgbClr val="7DA6EA">
                        <a:alpha val="57000"/>
                      </a:srgbClr>
                    </a:solidFill>
                    <a:prstDash val="solid"/>
                  </a:ln>
                  <a:solidFill>
                    <a:schemeClr val="bg1">
                      <a:alpha val="95000"/>
                    </a:schemeClr>
                  </a:solidFill>
                  <a:effectLst>
                    <a:outerShdw blurRad="50800" dist="38100" dir="2700000" algn="tl" rotWithShape="0">
                      <a:prstClr val="black">
                        <a:alpha val="40000"/>
                      </a:prstClr>
                    </a:outerShdw>
                  </a:effectLst>
                  <a:latin typeface="Arial Black" panose="020B0A04020102020204" pitchFamily="34" charset="0"/>
                </a:rPr>
                <a:t>Earn Cash!  Get Experience!</a:t>
              </a:r>
              <a:endParaRPr lang="en-US" b="1" spc="50" dirty="0">
                <a:ln w="12700">
                  <a:solidFill>
                    <a:srgbClr val="7DA6EA">
                      <a:alpha val="57000"/>
                    </a:srgbClr>
                  </a:solidFill>
                  <a:prstDash val="solid"/>
                </a:ln>
                <a:solidFill>
                  <a:schemeClr val="bg1">
                    <a:alpha val="95000"/>
                  </a:schemeClr>
                </a:solidFill>
                <a:effectLst>
                  <a:outerShdw blurRad="50800" dist="38100" dir="2700000" algn="tl" rotWithShape="0">
                    <a:prstClr val="black">
                      <a:alpha val="40000"/>
                    </a:prstClr>
                  </a:outerShdw>
                </a:effectLst>
                <a:latin typeface="Arial Black" panose="020B0A04020102020204" pitchFamily="34" charset="0"/>
              </a:endParaRPr>
            </a:p>
          </p:txBody>
        </p:sp>
      </p:grpSp>
      <p:grpSp>
        <p:nvGrpSpPr>
          <p:cNvPr id="15" name="Group 14"/>
          <p:cNvGrpSpPr/>
          <p:nvPr/>
        </p:nvGrpSpPr>
        <p:grpSpPr>
          <a:xfrm>
            <a:off x="4635500" y="2377440"/>
            <a:ext cx="4389120" cy="3566160"/>
            <a:chOff x="4635500" y="1914525"/>
            <a:chExt cx="4389120" cy="3566160"/>
          </a:xfrm>
        </p:grpSpPr>
        <p:sp>
          <p:nvSpPr>
            <p:cNvPr id="10" name="Rounded Rectangle 9"/>
            <p:cNvSpPr/>
            <p:nvPr/>
          </p:nvSpPr>
          <p:spPr>
            <a:xfrm>
              <a:off x="4635500" y="1914525"/>
              <a:ext cx="4389120" cy="3566160"/>
            </a:xfrm>
            <a:prstGeom prst="roundRect">
              <a:avLst>
                <a:gd name="adj" fmla="val 8073"/>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chilly" dir="t">
                <a:rot lat="0" lon="0" rev="4200000"/>
              </a:lightRig>
            </a:scene3d>
            <a:sp3d>
              <a:bevelT w="190500" h="635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457200" rIns="128016" bIns="935736" numCol="1" spcCol="1270" anchor="t" anchorCtr="0">
              <a:noAutofit/>
            </a:bodyPr>
            <a:lstStyle/>
            <a:p>
              <a:pPr marL="0" lvl="1" defTabSz="622300">
                <a:lnSpc>
                  <a:spcPct val="90000"/>
                </a:lnSpc>
                <a:spcBef>
                  <a:spcPct val="0"/>
                </a:spcBef>
                <a:spcAft>
                  <a:spcPts val="800"/>
                </a:spcAft>
              </a:pPr>
              <a:r>
                <a:rPr lang="en-US" sz="1550" kern="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Support for graduation attainment</a:t>
              </a:r>
            </a:p>
            <a:p>
              <a:pPr marL="0" lvl="1" defTabSz="622300">
                <a:lnSpc>
                  <a:spcPct val="90000"/>
                </a:lnSpc>
                <a:spcBef>
                  <a:spcPct val="0"/>
                </a:spcBef>
                <a:spcAft>
                  <a:spcPts val="800"/>
                </a:spcAft>
              </a:pPr>
              <a:r>
                <a:rPr lang="en-US" sz="1550" kern="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College </a:t>
              </a:r>
              <a:r>
                <a:rPr lang="en-US" sz="1550" kern="0" dirty="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and industry tours</a:t>
              </a:r>
            </a:p>
            <a:p>
              <a:pPr marL="0" lvl="1" defTabSz="622300">
                <a:lnSpc>
                  <a:spcPct val="90000"/>
                </a:lnSpc>
                <a:spcBef>
                  <a:spcPct val="0"/>
                </a:spcBef>
                <a:spcAft>
                  <a:spcPts val="800"/>
                </a:spcAft>
              </a:pPr>
              <a:r>
                <a:rPr lang="en-US" sz="1550" kern="0" dirty="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Career exploration events</a:t>
              </a:r>
            </a:p>
            <a:p>
              <a:pPr marL="0" lvl="1" defTabSz="622300">
                <a:lnSpc>
                  <a:spcPct val="90000"/>
                </a:lnSpc>
                <a:spcBef>
                  <a:spcPct val="0"/>
                </a:spcBef>
                <a:spcAft>
                  <a:spcPts val="800"/>
                </a:spcAft>
              </a:pPr>
              <a:r>
                <a:rPr lang="en-US" sz="1550" kern="0" dirty="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Work ethics classes</a:t>
              </a:r>
            </a:p>
            <a:p>
              <a:pPr marL="0" lvl="1" defTabSz="622300">
                <a:lnSpc>
                  <a:spcPct val="90000"/>
                </a:lnSpc>
                <a:spcBef>
                  <a:spcPct val="0"/>
                </a:spcBef>
                <a:spcAft>
                  <a:spcPts val="800"/>
                </a:spcAft>
              </a:pPr>
              <a:r>
                <a:rPr lang="en-US" sz="1550" kern="0" dirty="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Summer employment opportunities</a:t>
              </a:r>
            </a:p>
            <a:p>
              <a:pPr marL="0" lvl="1" defTabSz="622300">
                <a:lnSpc>
                  <a:spcPct val="90000"/>
                </a:lnSpc>
                <a:spcBef>
                  <a:spcPct val="0"/>
                </a:spcBef>
                <a:spcAft>
                  <a:spcPts val="800"/>
                </a:spcAft>
              </a:pPr>
              <a:r>
                <a:rPr lang="en-US" sz="1550" kern="0" dirty="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College and career mentoring</a:t>
              </a:r>
            </a:p>
            <a:p>
              <a:pPr marL="0" lvl="1" defTabSz="622300">
                <a:lnSpc>
                  <a:spcPct val="90000"/>
                </a:lnSpc>
                <a:spcBef>
                  <a:spcPct val="0"/>
                </a:spcBef>
                <a:spcAft>
                  <a:spcPts val="800"/>
                </a:spcAft>
              </a:pPr>
              <a:r>
                <a:rPr lang="en-US" sz="1550" kern="0" dirty="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Regional career fairs (Careers in Gear)</a:t>
              </a:r>
            </a:p>
            <a:p>
              <a:pPr marL="0" lvl="1" defTabSz="622300">
                <a:lnSpc>
                  <a:spcPct val="90000"/>
                </a:lnSpc>
                <a:spcBef>
                  <a:spcPct val="0"/>
                </a:spcBef>
                <a:spcAft>
                  <a:spcPts val="800"/>
                </a:spcAft>
              </a:pPr>
              <a:r>
                <a:rPr lang="en-US" sz="1550" kern="0" dirty="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Sector-specific workshops</a:t>
              </a:r>
            </a:p>
            <a:p>
              <a:pPr marL="0" lvl="1" defTabSz="622300">
                <a:lnSpc>
                  <a:spcPct val="90000"/>
                </a:lnSpc>
                <a:spcBef>
                  <a:spcPct val="0"/>
                </a:spcBef>
                <a:spcAft>
                  <a:spcPts val="800"/>
                </a:spcAft>
              </a:pPr>
              <a:r>
                <a:rPr lang="en-US" sz="1550" kern="0" dirty="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National Career Readiness Certification</a:t>
              </a:r>
            </a:p>
          </p:txBody>
        </p:sp>
        <p:sp>
          <p:nvSpPr>
            <p:cNvPr id="12" name="Round Same Side Corner Rectangle 11"/>
            <p:cNvSpPr/>
            <p:nvPr/>
          </p:nvSpPr>
          <p:spPr>
            <a:xfrm>
              <a:off x="4738370" y="1990726"/>
              <a:ext cx="4183380" cy="365760"/>
            </a:xfrm>
            <a:prstGeom prst="round2SameRect">
              <a:avLst>
                <a:gd name="adj1" fmla="val 50000"/>
                <a:gd name="adj2" fmla="val 0"/>
              </a:avLst>
            </a:prstGeom>
            <a:solidFill>
              <a:schemeClr val="tx2"/>
            </a:solidFill>
            <a:ln w="12700">
              <a:solidFill>
                <a:srgbClr val="7DA6EA"/>
              </a:solidFill>
            </a:ln>
            <a:effectLst>
              <a:innerShdw blurRad="190500" dist="139700" dir="13500000">
                <a:prstClr val="black">
                  <a:alpha val="50000"/>
                </a:prstClr>
              </a:innerShdw>
            </a:effectLst>
            <a:scene3d>
              <a:camera prst="orthographicFront"/>
              <a:lightRig rig="flood" dir="t">
                <a:rot lat="0" lon="0" rev="10200000"/>
              </a:lightRig>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nchor="b" anchorCtr="0">
              <a:sp3d/>
            </a:bodyPr>
            <a:lstStyle/>
            <a:p>
              <a:pPr algn="ctr"/>
              <a:r>
                <a:rPr lang="en-US" b="1" spc="50" dirty="0" smtClean="0">
                  <a:ln w="12700">
                    <a:solidFill>
                      <a:srgbClr val="7DA6EA">
                        <a:alpha val="57000"/>
                      </a:srgbClr>
                    </a:solidFill>
                    <a:prstDash val="solid"/>
                  </a:ln>
                  <a:solidFill>
                    <a:schemeClr val="bg1">
                      <a:alpha val="95000"/>
                    </a:schemeClr>
                  </a:solidFill>
                  <a:effectLst>
                    <a:outerShdw blurRad="50800" dist="38100" dir="2700000" algn="tl" rotWithShape="0">
                      <a:prstClr val="black">
                        <a:alpha val="40000"/>
                      </a:prstClr>
                    </a:outerShdw>
                  </a:effectLst>
                  <a:latin typeface="Arial Black" panose="020B0A04020102020204" pitchFamily="34" charset="0"/>
                </a:rPr>
                <a:t>Explore Careers &amp; Colleges!</a:t>
              </a:r>
              <a:endParaRPr lang="en-US" b="1" spc="50" dirty="0">
                <a:ln w="12700">
                  <a:solidFill>
                    <a:srgbClr val="7DA6EA">
                      <a:alpha val="57000"/>
                    </a:srgbClr>
                  </a:solidFill>
                  <a:prstDash val="solid"/>
                </a:ln>
                <a:solidFill>
                  <a:schemeClr val="bg1">
                    <a:alpha val="95000"/>
                  </a:schemeClr>
                </a:solidFill>
                <a:effectLst>
                  <a:outerShdw blurRad="50800" dist="38100" dir="2700000" algn="tl" rotWithShape="0">
                    <a:prstClr val="black">
                      <a:alpha val="40000"/>
                    </a:prstClr>
                  </a:outerShdw>
                </a:effectLst>
                <a:latin typeface="Arial Black" panose="020B0A04020102020204" pitchFamily="34" charset="0"/>
              </a:endParaRPr>
            </a:p>
          </p:txBody>
        </p:sp>
      </p:grpSp>
      <p:sp>
        <p:nvSpPr>
          <p:cNvPr id="4" name="Content Placeholder 3"/>
          <p:cNvSpPr>
            <a:spLocks noGrp="1"/>
          </p:cNvSpPr>
          <p:nvPr>
            <p:ph sz="half" idx="2"/>
          </p:nvPr>
        </p:nvSpPr>
        <p:spPr>
          <a:xfrm>
            <a:off x="4635500" y="1528357"/>
            <a:ext cx="4389120" cy="1138643"/>
          </a:xfrm>
        </p:spPr>
        <p:txBody>
          <a:bodyPr>
            <a:noAutofit/>
          </a:bodyPr>
          <a:lstStyle/>
          <a:p>
            <a:pPr indent="0" algn="ctr">
              <a:lnSpc>
                <a:spcPct val="100000"/>
              </a:lnSpc>
              <a:buNone/>
            </a:pPr>
            <a:r>
              <a:rPr lang="en-US" sz="1800" b="1" dirty="0" smtClean="0">
                <a:solidFill>
                  <a:schemeClr val="accent1"/>
                </a:solidFill>
              </a:rPr>
              <a:t>Opportunities for In-School Youth</a:t>
            </a:r>
            <a:endParaRPr lang="en-US" sz="1800" b="1" dirty="0">
              <a:solidFill>
                <a:schemeClr val="accent1"/>
              </a:solidFill>
            </a:endParaRPr>
          </a:p>
          <a:p>
            <a:pPr indent="0">
              <a:lnSpc>
                <a:spcPct val="100000"/>
              </a:lnSpc>
              <a:spcBef>
                <a:spcPts val="600"/>
              </a:spcBef>
              <a:buNone/>
            </a:pPr>
            <a:r>
              <a:rPr lang="en-US" sz="1300" dirty="0" smtClean="0"/>
              <a:t>Junior or Senior attending Grants Pass, Gladiola, Phoenix or Central Medford High Schools, we can help you:</a:t>
            </a:r>
          </a:p>
        </p:txBody>
      </p:sp>
      <p:sp>
        <p:nvSpPr>
          <p:cNvPr id="8" name="Content Placeholder 7"/>
          <p:cNvSpPr>
            <a:spLocks noGrp="1"/>
          </p:cNvSpPr>
          <p:nvPr>
            <p:ph sz="half" idx="1"/>
          </p:nvPr>
        </p:nvSpPr>
        <p:spPr>
          <a:xfrm>
            <a:off x="114300" y="1528357"/>
            <a:ext cx="4389120" cy="899159"/>
          </a:xfrm>
        </p:spPr>
        <p:txBody>
          <a:bodyPr>
            <a:noAutofit/>
          </a:bodyPr>
          <a:lstStyle/>
          <a:p>
            <a:pPr indent="0" algn="ctr">
              <a:lnSpc>
                <a:spcPct val="100000"/>
              </a:lnSpc>
              <a:buNone/>
            </a:pPr>
            <a:r>
              <a:rPr lang="en-US" sz="1800" b="1" dirty="0">
                <a:solidFill>
                  <a:schemeClr val="accent1"/>
                </a:solidFill>
              </a:rPr>
              <a:t>Opportunities for </a:t>
            </a:r>
            <a:r>
              <a:rPr lang="en-US" sz="1800" b="1" dirty="0" smtClean="0">
                <a:solidFill>
                  <a:schemeClr val="accent1"/>
                </a:solidFill>
              </a:rPr>
              <a:t>Out-of-School </a:t>
            </a:r>
            <a:r>
              <a:rPr lang="en-US" sz="1800" b="1" dirty="0">
                <a:solidFill>
                  <a:schemeClr val="accent1"/>
                </a:solidFill>
              </a:rPr>
              <a:t>Youth</a:t>
            </a:r>
          </a:p>
          <a:p>
            <a:pPr indent="0">
              <a:lnSpc>
                <a:spcPct val="100000"/>
              </a:lnSpc>
              <a:spcBef>
                <a:spcPts val="600"/>
              </a:spcBef>
              <a:buNone/>
            </a:pPr>
            <a:r>
              <a:rPr lang="en-US" sz="1300" dirty="0"/>
              <a:t>16-21 </a:t>
            </a:r>
            <a:r>
              <a:rPr lang="en-US" sz="1300" u="sng" dirty="0"/>
              <a:t>NOT</a:t>
            </a:r>
            <a:r>
              <a:rPr lang="en-US" sz="1300" dirty="0"/>
              <a:t> attending high school or </a:t>
            </a:r>
            <a:r>
              <a:rPr lang="en-US" sz="1300" dirty="0" smtClean="0"/>
              <a:t>GED,</a:t>
            </a:r>
            <a:br>
              <a:rPr lang="en-US" sz="1300" dirty="0" smtClean="0"/>
            </a:br>
            <a:r>
              <a:rPr lang="en-US" sz="1300" dirty="0" smtClean="0"/>
              <a:t>we </a:t>
            </a:r>
            <a:r>
              <a:rPr lang="en-US" sz="1300" dirty="0"/>
              <a:t>can help </a:t>
            </a:r>
            <a:r>
              <a:rPr lang="en-US" sz="1300" dirty="0" smtClean="0"/>
              <a:t>you:</a:t>
            </a:r>
          </a:p>
        </p:txBody>
      </p:sp>
      <p:sp>
        <p:nvSpPr>
          <p:cNvPr id="17" name="Rectangle 16"/>
          <p:cNvSpPr/>
          <p:nvPr/>
        </p:nvSpPr>
        <p:spPr>
          <a:xfrm>
            <a:off x="114300" y="3158865"/>
            <a:ext cx="4389120"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8" name="Rectangle 17"/>
          <p:cNvSpPr/>
          <p:nvPr/>
        </p:nvSpPr>
        <p:spPr>
          <a:xfrm>
            <a:off x="114300" y="5486400"/>
            <a:ext cx="4389120"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9" name="Rectangle 18"/>
          <p:cNvSpPr/>
          <p:nvPr/>
        </p:nvSpPr>
        <p:spPr>
          <a:xfrm>
            <a:off x="114300" y="3481953"/>
            <a:ext cx="4389120"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0" name="Rectangle 19"/>
          <p:cNvSpPr/>
          <p:nvPr/>
        </p:nvSpPr>
        <p:spPr>
          <a:xfrm>
            <a:off x="114300" y="3794502"/>
            <a:ext cx="4389120"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1" name="Rectangle 20"/>
          <p:cNvSpPr/>
          <p:nvPr/>
        </p:nvSpPr>
        <p:spPr>
          <a:xfrm>
            <a:off x="114300" y="4109212"/>
            <a:ext cx="4389120"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2" name="Rectangle 21"/>
          <p:cNvSpPr/>
          <p:nvPr/>
        </p:nvSpPr>
        <p:spPr>
          <a:xfrm>
            <a:off x="118175" y="4645410"/>
            <a:ext cx="4389120"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3" name="Rectangle 22"/>
          <p:cNvSpPr/>
          <p:nvPr/>
        </p:nvSpPr>
        <p:spPr>
          <a:xfrm>
            <a:off x="118175" y="4953000"/>
            <a:ext cx="4389120"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4" name="Rectangle 23"/>
          <p:cNvSpPr/>
          <p:nvPr/>
        </p:nvSpPr>
        <p:spPr>
          <a:xfrm>
            <a:off x="4635500" y="3159076"/>
            <a:ext cx="4389120"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5" name="Rectangle 24"/>
          <p:cNvSpPr/>
          <p:nvPr/>
        </p:nvSpPr>
        <p:spPr>
          <a:xfrm>
            <a:off x="4635500" y="3476182"/>
            <a:ext cx="4389120"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6" name="Rectangle 25"/>
          <p:cNvSpPr/>
          <p:nvPr/>
        </p:nvSpPr>
        <p:spPr>
          <a:xfrm>
            <a:off x="4635500" y="3793288"/>
            <a:ext cx="4389120"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7" name="Rectangle 26"/>
          <p:cNvSpPr/>
          <p:nvPr/>
        </p:nvSpPr>
        <p:spPr>
          <a:xfrm>
            <a:off x="4635500" y="4110394"/>
            <a:ext cx="4389120"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8" name="Rectangle 27"/>
          <p:cNvSpPr/>
          <p:nvPr/>
        </p:nvSpPr>
        <p:spPr>
          <a:xfrm>
            <a:off x="4635500" y="4427500"/>
            <a:ext cx="4389120"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9" name="Rectangle 28"/>
          <p:cNvSpPr/>
          <p:nvPr/>
        </p:nvSpPr>
        <p:spPr>
          <a:xfrm>
            <a:off x="4635500" y="4744606"/>
            <a:ext cx="4389120"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30" name="Rectangle 29"/>
          <p:cNvSpPr/>
          <p:nvPr/>
        </p:nvSpPr>
        <p:spPr>
          <a:xfrm>
            <a:off x="4635500" y="5061712"/>
            <a:ext cx="4389120"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31" name="Rectangle 30"/>
          <p:cNvSpPr/>
          <p:nvPr/>
        </p:nvSpPr>
        <p:spPr>
          <a:xfrm>
            <a:off x="4635500" y="1819465"/>
            <a:ext cx="4389120"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32" name="Rectangle 31"/>
          <p:cNvSpPr/>
          <p:nvPr/>
        </p:nvSpPr>
        <p:spPr>
          <a:xfrm>
            <a:off x="118175" y="1819465"/>
            <a:ext cx="4389120"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33" name="Rectangle 32"/>
          <p:cNvSpPr/>
          <p:nvPr/>
        </p:nvSpPr>
        <p:spPr>
          <a:xfrm>
            <a:off x="4635500" y="5376414"/>
            <a:ext cx="4389120"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34" name="Title 1"/>
          <p:cNvSpPr>
            <a:spLocks noGrp="1"/>
          </p:cNvSpPr>
          <p:nvPr>
            <p:ph type="title"/>
          </p:nvPr>
        </p:nvSpPr>
        <p:spPr>
          <a:xfrm>
            <a:off x="457200" y="274638"/>
            <a:ext cx="6172200" cy="868362"/>
          </a:xfrm>
        </p:spPr>
        <p:txBody>
          <a:bodyPr>
            <a:noAutofit/>
          </a:bodyPr>
          <a:lstStyle/>
          <a:p>
            <a:r>
              <a:rPr lang="en-US" sz="4000" dirty="0" smtClean="0"/>
              <a:t>The Job Council</a:t>
            </a:r>
            <a:r>
              <a:rPr lang="en-US" sz="3000" dirty="0" smtClean="0"/>
              <a:t/>
            </a:r>
            <a:br>
              <a:rPr lang="en-US" sz="3000" dirty="0" smtClean="0"/>
            </a:br>
            <a:r>
              <a:rPr lang="en-US" sz="3000" dirty="0" smtClean="0">
                <a:solidFill>
                  <a:schemeClr val="accent2"/>
                </a:solidFill>
              </a:rPr>
              <a:t>Southern Oregon</a:t>
            </a:r>
            <a:endParaRPr lang="en-US" sz="3000" dirty="0">
              <a:solidFill>
                <a:schemeClr val="accent2"/>
              </a:solidFill>
            </a:endParaRPr>
          </a:p>
        </p:txBody>
      </p:sp>
    </p:spTree>
    <p:extLst>
      <p:ext uri="{BB962C8B-B14F-4D97-AF65-F5344CB8AC3E}">
        <p14:creationId xmlns:p14="http://schemas.microsoft.com/office/powerpoint/2010/main" val="27099084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robbins\Dropbox\Government\ORM\Webinar - Enough is Known for Action\Picture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3396" y="2667000"/>
            <a:ext cx="2511033" cy="33528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457200" y="1447800"/>
            <a:ext cx="8382000" cy="4343400"/>
          </a:xfrm>
        </p:spPr>
        <p:txBody>
          <a:bodyPr>
            <a:noAutofit/>
          </a:bodyPr>
          <a:lstStyle/>
          <a:p>
            <a:pPr indent="0" algn="ctr">
              <a:spcBef>
                <a:spcPts val="1000"/>
              </a:spcBef>
              <a:buNone/>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CareerX</a:t>
            </a:r>
            <a:endPar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342900" indent="-342900">
              <a:spcBef>
                <a:spcPts val="1000"/>
              </a:spcBef>
            </a:pPr>
            <a:r>
              <a:rPr lang="en-US" sz="2000" dirty="0" smtClean="0"/>
              <a:t>Getting a pulse on the labor market and assessing career strengths</a:t>
            </a:r>
          </a:p>
          <a:p>
            <a:pPr marL="342900" indent="-342900">
              <a:spcBef>
                <a:spcPts val="1000"/>
              </a:spcBef>
            </a:pPr>
            <a:r>
              <a:rPr lang="en-US" sz="2000" dirty="0" smtClean="0"/>
              <a:t>Building your personal brand: Marketing yourself online and in person</a:t>
            </a:r>
          </a:p>
          <a:p>
            <a:pPr marL="342900" indent="-342900">
              <a:spcBef>
                <a:spcPts val="1000"/>
              </a:spcBef>
            </a:pPr>
            <a:r>
              <a:rPr lang="en-US" sz="2000" dirty="0" smtClean="0"/>
              <a:t>Creating a winning resume and cover letter</a:t>
            </a:r>
          </a:p>
          <a:p>
            <a:pPr marL="342900" indent="-342900">
              <a:spcBef>
                <a:spcPts val="1000"/>
              </a:spcBef>
            </a:pPr>
            <a:r>
              <a:rPr lang="en-US" sz="2000" dirty="0" smtClean="0"/>
              <a:t>Communication in the workplace</a:t>
            </a:r>
          </a:p>
          <a:p>
            <a:pPr marL="342900" indent="-342900">
              <a:spcBef>
                <a:spcPts val="1000"/>
              </a:spcBef>
            </a:pPr>
            <a:r>
              <a:rPr lang="en-US" sz="2000" dirty="0" smtClean="0"/>
              <a:t>Interviewing</a:t>
            </a:r>
          </a:p>
          <a:p>
            <a:pPr marL="342900" indent="-342900">
              <a:spcBef>
                <a:spcPts val="1000"/>
              </a:spcBef>
            </a:pPr>
            <a:r>
              <a:rPr lang="en-US" sz="2000" dirty="0" smtClean="0"/>
              <a:t>Workplace culture and action planning</a:t>
            </a:r>
          </a:p>
          <a:p>
            <a:pPr marL="342900" indent="-342900">
              <a:spcBef>
                <a:spcPts val="1000"/>
              </a:spcBef>
            </a:pPr>
            <a:r>
              <a:rPr lang="en-US" sz="2000" dirty="0" smtClean="0"/>
              <a:t>Customer service</a:t>
            </a:r>
          </a:p>
          <a:p>
            <a:pPr marL="342900" indent="-342900">
              <a:spcBef>
                <a:spcPts val="1000"/>
              </a:spcBef>
            </a:pPr>
            <a:r>
              <a:rPr lang="en-US" sz="2000" dirty="0" smtClean="0"/>
              <a:t>Training options</a:t>
            </a:r>
          </a:p>
          <a:p>
            <a:pPr marL="342900" indent="-342900">
              <a:spcBef>
                <a:spcPts val="1000"/>
              </a:spcBef>
            </a:pPr>
            <a:r>
              <a:rPr lang="en-US" sz="2000" dirty="0" smtClean="0"/>
              <a:t>Industry tour</a:t>
            </a:r>
          </a:p>
          <a:p>
            <a:pPr marL="342900" indent="-342900">
              <a:spcBef>
                <a:spcPts val="1000"/>
              </a:spcBef>
            </a:pPr>
            <a:r>
              <a:rPr lang="en-US" sz="2000" dirty="0" smtClean="0"/>
              <a:t>NCRC/CASAS and OPAC labs for Certifications</a:t>
            </a:r>
          </a:p>
        </p:txBody>
      </p:sp>
      <p:sp>
        <p:nvSpPr>
          <p:cNvPr id="7" name="Shape 21"/>
          <p:cNvSpPr/>
          <p:nvPr>
            <p:custDataLst>
              <p:tags r:id="rId1"/>
            </p:custDataLst>
          </p:nvPr>
        </p:nvSpPr>
        <p:spPr>
          <a:xfrm>
            <a:off x="0" y="1936897"/>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
        <p:nvSpPr>
          <p:cNvPr id="8" name="Title 1"/>
          <p:cNvSpPr>
            <a:spLocks noGrp="1"/>
          </p:cNvSpPr>
          <p:nvPr>
            <p:ph type="title"/>
          </p:nvPr>
        </p:nvSpPr>
        <p:spPr>
          <a:xfrm>
            <a:off x="1828800" y="274638"/>
            <a:ext cx="4800599" cy="868362"/>
          </a:xfrm>
        </p:spPr>
        <p:txBody>
          <a:bodyPr>
            <a:normAutofit fontScale="90000"/>
          </a:bodyPr>
          <a:lstStyle/>
          <a:p>
            <a:r>
              <a:rPr lang="en-US" dirty="0" smtClean="0"/>
              <a:t>Finding </a:t>
            </a:r>
            <a:r>
              <a:rPr lang="en-US" dirty="0"/>
              <a:t>Promising Occupations for </a:t>
            </a:r>
            <a:r>
              <a:rPr lang="en-US" dirty="0" smtClean="0"/>
              <a:t>Youth - </a:t>
            </a:r>
            <a:r>
              <a:rPr lang="en-US" dirty="0" smtClean="0">
                <a:solidFill>
                  <a:schemeClr val="accent2"/>
                </a:solidFill>
              </a:rPr>
              <a:t>Advice</a:t>
            </a:r>
            <a:endParaRPr lang="en-US" dirty="0">
              <a:solidFill>
                <a:schemeClr val="accent2"/>
              </a:solidFill>
            </a:endParaRPr>
          </a:p>
        </p:txBody>
      </p:sp>
      <p:grpSp>
        <p:nvGrpSpPr>
          <p:cNvPr id="9" name="Group 8"/>
          <p:cNvGrpSpPr/>
          <p:nvPr/>
        </p:nvGrpSpPr>
        <p:grpSpPr>
          <a:xfrm>
            <a:off x="0" y="0"/>
            <a:ext cx="1481138" cy="1437210"/>
            <a:chOff x="0" y="0"/>
            <a:chExt cx="1481138" cy="1437210"/>
          </a:xfrm>
        </p:grpSpPr>
        <p:sp>
          <p:nvSpPr>
            <p:cNvPr id="10" name="Rectangle 9"/>
            <p:cNvSpPr/>
            <p:nvPr/>
          </p:nvSpPr>
          <p:spPr>
            <a:xfrm>
              <a:off x="0" y="0"/>
              <a:ext cx="1481138" cy="1437210"/>
            </a:xfrm>
            <a:prstGeom prst="rect">
              <a:avLst/>
            </a:prstGeom>
            <a:gradFill flip="none" rotWithShape="1">
              <a:gsLst>
                <a:gs pos="0">
                  <a:schemeClr val="accent1"/>
                </a:gs>
                <a:gs pos="60000">
                  <a:schemeClr val="accent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152400" y="152400"/>
              <a:ext cx="1143000" cy="1071614"/>
            </a:xfrm>
            <a:prstGeom prst="roundRect">
              <a:avLst/>
            </a:prstGeom>
            <a:effectLst>
              <a:outerShdw blurRad="152400" dir="4200000" sx="107000" sy="107000" algn="tl" rotWithShape="0">
                <a:prstClr val="black">
                  <a:alpha val="40000"/>
                </a:prstClr>
              </a:outerShdw>
            </a:effectLst>
            <a:scene3d>
              <a:camera prst="orthographicFront"/>
              <a:lightRig rig="threePt" dir="t"/>
            </a:scene3d>
            <a:sp3d contourW="69850">
              <a:bevelT w="114300"/>
              <a:contourClr>
                <a:schemeClr val="bg1"/>
              </a:contourClr>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0" tIns="143940" rIns="0" bIns="143940" numCol="1" spcCol="1270" anchor="ctr" anchorCtr="0">
              <a:noAutofit/>
            </a:bodyPr>
            <a:lstStyle/>
            <a:p>
              <a:pPr lvl="0" algn="ctr" defTabSz="1155700">
                <a:lnSpc>
                  <a:spcPct val="90000"/>
                </a:lnSpc>
                <a:spcBef>
                  <a:spcPct val="0"/>
                </a:spcBef>
                <a:spcAft>
                  <a:spcPct val="35000"/>
                </a:spcAft>
              </a:pPr>
              <a:r>
                <a:rPr lang="en-US" sz="2200" b="1" kern="1200"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Step </a:t>
              </a:r>
              <a:r>
                <a:rPr lang="en-US" sz="2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2</a:t>
              </a:r>
              <a:endParaRPr lang="en-US" sz="2200" b="1" kern="12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675923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943475" y="2971800"/>
            <a:ext cx="3048000" cy="2887458"/>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981075" y="2971800"/>
            <a:ext cx="3048000" cy="2887458"/>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828800" y="274638"/>
            <a:ext cx="4800599" cy="868362"/>
          </a:xfrm>
        </p:spPr>
        <p:txBody>
          <a:bodyPr>
            <a:normAutofit fontScale="90000"/>
          </a:bodyPr>
          <a:lstStyle/>
          <a:p>
            <a:r>
              <a:rPr lang="en-US" dirty="0" smtClean="0"/>
              <a:t>Finding </a:t>
            </a:r>
            <a:r>
              <a:rPr lang="en-US" dirty="0"/>
              <a:t>Promising Occupations for </a:t>
            </a:r>
            <a:r>
              <a:rPr lang="en-US" dirty="0" smtClean="0"/>
              <a:t>Youth - </a:t>
            </a:r>
            <a:r>
              <a:rPr lang="en-US" dirty="0" smtClean="0">
                <a:solidFill>
                  <a:schemeClr val="accent2"/>
                </a:solidFill>
              </a:rPr>
              <a:t>Advice</a:t>
            </a:r>
            <a:endParaRPr lang="en-US" dirty="0">
              <a:solidFill>
                <a:schemeClr val="accent2"/>
              </a:solidFill>
            </a:endParaRPr>
          </a:p>
        </p:txBody>
      </p:sp>
      <p:pic>
        <p:nvPicPr>
          <p:cNvPr id="4" name="Picture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3044929"/>
            <a:ext cx="2890007" cy="216891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010150" y="3049877"/>
            <a:ext cx="2914650" cy="2169236"/>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457200" y="1600200"/>
            <a:ext cx="8305800" cy="1468727"/>
          </a:xfrm>
          <a:prstGeom prst="rect">
            <a:avLst/>
          </a:prstGeom>
          <a:noFill/>
        </p:spPr>
        <p:txBody>
          <a:bodyPr wrap="square" rtlCol="0">
            <a:noAutofit/>
          </a:bodyPr>
          <a:lstStyle/>
          <a:p>
            <a:pPr marL="228600" indent="-228600">
              <a:lnSpc>
                <a:spcPct val="90000"/>
              </a:lnSpc>
              <a:spcAft>
                <a:spcPts val="1200"/>
              </a:spcAft>
              <a:buClr>
                <a:schemeClr val="accent1"/>
              </a:buClr>
              <a:buFont typeface="Symbol" panose="05050102010706020507" pitchFamily="18" charset="2"/>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Creating pathways to promising occupations with entry level opportunities</a:t>
            </a:r>
          </a:p>
          <a:p>
            <a:pPr marL="228600" indent="-228600">
              <a:lnSpc>
                <a:spcPct val="90000"/>
              </a:lnSpc>
              <a:spcAft>
                <a:spcPts val="1200"/>
              </a:spcAft>
              <a:buClr>
                <a:schemeClr val="accent1"/>
              </a:buClr>
              <a:buFont typeface="Symbol" panose="05050102010706020507" pitchFamily="18" charset="2"/>
              <a:buChar char=""/>
            </a:pPr>
            <a:r>
              <a:rPr lang="en-US" sz="1600" dirty="0">
                <a:solidFill>
                  <a:schemeClr val="tx1">
                    <a:lumMod val="75000"/>
                    <a:lumOff val="25000"/>
                  </a:schemeClr>
                </a:solidFill>
                <a:latin typeface="Arial" panose="020B0604020202020204" pitchFamily="34" charset="0"/>
                <a:cs typeface="Arial" panose="020B0604020202020204" pitchFamily="34" charset="0"/>
                <a:hlinkClick r:id="rId4"/>
              </a:rPr>
              <a:t>https://qualityinfo.org</a:t>
            </a:r>
            <a:r>
              <a:rPr lang="en-US" sz="1600" dirty="0">
                <a:solidFill>
                  <a:schemeClr val="tx1">
                    <a:lumMod val="75000"/>
                    <a:lumOff val="25000"/>
                  </a:schemeClr>
                </a:solidFill>
                <a:latin typeface="Arial" panose="020B0604020202020204" pitchFamily="34" charset="0"/>
                <a:cs typeface="Arial" panose="020B0604020202020204" pitchFamily="34" charset="0"/>
              </a:rPr>
              <a:t> and Career Information System – Reality Check </a:t>
            </a:r>
          </a:p>
          <a:p>
            <a:pPr marL="228600" indent="-228600">
              <a:lnSpc>
                <a:spcPct val="90000"/>
              </a:lnSpc>
              <a:spcAft>
                <a:spcPts val="1200"/>
              </a:spcAft>
              <a:buClr>
                <a:schemeClr val="accent1"/>
              </a:buClr>
              <a:buFont typeface="Symbol" panose="05050102010706020507" pitchFamily="18" charset="2"/>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Industry tours, job fairs, job shadows and employer forums to identify local opportunities to connect youth to employers – Youth guided whenever possible! </a:t>
            </a:r>
          </a:p>
        </p:txBody>
      </p:sp>
      <p:sp>
        <p:nvSpPr>
          <p:cNvPr id="7" name="TextBox 6"/>
          <p:cNvSpPr txBox="1"/>
          <p:nvPr/>
        </p:nvSpPr>
        <p:spPr>
          <a:xfrm>
            <a:off x="990600" y="5229225"/>
            <a:ext cx="3028950" cy="507831"/>
          </a:xfrm>
          <a:prstGeom prst="rect">
            <a:avLst/>
          </a:prstGeom>
          <a:noFill/>
        </p:spPr>
        <p:txBody>
          <a:bodyPr wrap="square" rtlCol="0">
            <a:noAutofit/>
          </a:bodyPr>
          <a:lstStyle/>
          <a:p>
            <a:pPr algn="ctr">
              <a:spcAft>
                <a:spcPts val="600"/>
              </a:spcAft>
            </a:pPr>
            <a:r>
              <a:rPr lang="en-US" b="1" dirty="0" smtClean="0">
                <a:gradFill>
                  <a:gsLst>
                    <a:gs pos="0">
                      <a:srgbClr val="C00000"/>
                    </a:gs>
                    <a:gs pos="100000">
                      <a:srgbClr val="C00000">
                        <a:lumMod val="41000"/>
                      </a:srgbClr>
                    </a:gs>
                  </a:gsLst>
                  <a:lin ang="5400000" scaled="1"/>
                </a:gradFill>
                <a:latin typeface="Arial" panose="020B0604020202020204" pitchFamily="34" charset="0"/>
                <a:cs typeface="Arial" panose="020B0604020202020204" pitchFamily="34" charset="0"/>
              </a:rPr>
              <a:t>Healthcare / Caregiver</a:t>
            </a:r>
          </a:p>
          <a:p>
            <a:pPr algn="ctr"/>
            <a:r>
              <a:rPr lang="en-US" sz="1350" i="1" dirty="0" smtClean="0">
                <a:solidFill>
                  <a:schemeClr val="tx1">
                    <a:lumMod val="65000"/>
                    <a:lumOff val="35000"/>
                  </a:schemeClr>
                </a:solidFill>
                <a:latin typeface="Arial" panose="020B0604020202020204" pitchFamily="34" charset="0"/>
                <a:cs typeface="Arial" panose="020B0604020202020204" pitchFamily="34" charset="0"/>
              </a:rPr>
              <a:t>CNA1 </a:t>
            </a:r>
            <a:r>
              <a:rPr lang="en-US" sz="1350" i="1" dirty="0">
                <a:solidFill>
                  <a:schemeClr val="tx1">
                    <a:lumMod val="65000"/>
                    <a:lumOff val="35000"/>
                  </a:schemeClr>
                </a:solidFill>
                <a:latin typeface="Arial" panose="020B0604020202020204" pitchFamily="34" charset="0"/>
                <a:cs typeface="Arial" panose="020B0604020202020204" pitchFamily="34" charset="0"/>
              </a:rPr>
              <a:t>- CNA2 - Future</a:t>
            </a:r>
          </a:p>
        </p:txBody>
      </p:sp>
      <p:sp>
        <p:nvSpPr>
          <p:cNvPr id="9" name="TextBox 8"/>
          <p:cNvSpPr txBox="1"/>
          <p:nvPr/>
        </p:nvSpPr>
        <p:spPr>
          <a:xfrm>
            <a:off x="4867275" y="5229225"/>
            <a:ext cx="3200400" cy="507831"/>
          </a:xfrm>
          <a:prstGeom prst="rect">
            <a:avLst/>
          </a:prstGeom>
          <a:noFill/>
        </p:spPr>
        <p:txBody>
          <a:bodyPr wrap="square" rtlCol="0">
            <a:noAutofit/>
          </a:bodyPr>
          <a:lstStyle/>
          <a:p>
            <a:pPr algn="ctr">
              <a:spcAft>
                <a:spcPts val="600"/>
              </a:spcAft>
            </a:pPr>
            <a:r>
              <a:rPr lang="en-US" b="1" dirty="0" smtClean="0">
                <a:gradFill>
                  <a:gsLst>
                    <a:gs pos="0">
                      <a:srgbClr val="C00000"/>
                    </a:gs>
                    <a:gs pos="100000">
                      <a:srgbClr val="C00000">
                        <a:lumMod val="41000"/>
                      </a:srgbClr>
                    </a:gs>
                  </a:gsLst>
                  <a:lin ang="5400000" scaled="1"/>
                </a:gradFill>
                <a:latin typeface="Arial" panose="020B0604020202020204" pitchFamily="34" charset="0"/>
                <a:cs typeface="Arial" panose="020B0604020202020204" pitchFamily="34" charset="0"/>
              </a:rPr>
              <a:t>Forestry</a:t>
            </a:r>
          </a:p>
          <a:p>
            <a:pPr algn="ctr"/>
            <a:r>
              <a:rPr lang="en-US" sz="1350" i="1" dirty="0" smtClean="0">
                <a:solidFill>
                  <a:schemeClr val="tx1">
                    <a:lumMod val="65000"/>
                    <a:lumOff val="35000"/>
                  </a:schemeClr>
                </a:solidFill>
                <a:latin typeface="Arial" panose="020B0604020202020204" pitchFamily="34" charset="0"/>
                <a:cs typeface="Arial" panose="020B0604020202020204" pitchFamily="34" charset="0"/>
              </a:rPr>
              <a:t>building </a:t>
            </a:r>
            <a:r>
              <a:rPr lang="en-US" sz="1350" i="1" dirty="0">
                <a:solidFill>
                  <a:schemeClr val="tx1">
                    <a:lumMod val="65000"/>
                    <a:lumOff val="35000"/>
                  </a:schemeClr>
                </a:solidFill>
                <a:latin typeface="Arial" panose="020B0604020202020204" pitchFamily="34" charset="0"/>
                <a:cs typeface="Arial" panose="020B0604020202020204" pitchFamily="34" charset="0"/>
              </a:rPr>
              <a:t>bridges to new opportunities</a:t>
            </a:r>
          </a:p>
        </p:txBody>
      </p:sp>
      <p:grpSp>
        <p:nvGrpSpPr>
          <p:cNvPr id="8" name="Group 7"/>
          <p:cNvGrpSpPr/>
          <p:nvPr/>
        </p:nvGrpSpPr>
        <p:grpSpPr>
          <a:xfrm>
            <a:off x="0" y="0"/>
            <a:ext cx="1481138" cy="1437210"/>
            <a:chOff x="0" y="0"/>
            <a:chExt cx="1481138" cy="1437210"/>
          </a:xfrm>
        </p:grpSpPr>
        <p:sp>
          <p:nvSpPr>
            <p:cNvPr id="10" name="Rectangle 9"/>
            <p:cNvSpPr/>
            <p:nvPr/>
          </p:nvSpPr>
          <p:spPr>
            <a:xfrm>
              <a:off x="0" y="0"/>
              <a:ext cx="1481138" cy="1437210"/>
            </a:xfrm>
            <a:prstGeom prst="rect">
              <a:avLst/>
            </a:prstGeom>
            <a:gradFill flip="none" rotWithShape="1">
              <a:gsLst>
                <a:gs pos="0">
                  <a:schemeClr val="accent1"/>
                </a:gs>
                <a:gs pos="60000">
                  <a:schemeClr val="accent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152400" y="152400"/>
              <a:ext cx="1143000" cy="1071614"/>
            </a:xfrm>
            <a:prstGeom prst="roundRect">
              <a:avLst/>
            </a:prstGeom>
            <a:effectLst>
              <a:outerShdw blurRad="152400" dir="4200000" sx="107000" sy="107000" algn="tl" rotWithShape="0">
                <a:prstClr val="black">
                  <a:alpha val="40000"/>
                </a:prstClr>
              </a:outerShdw>
            </a:effectLst>
            <a:scene3d>
              <a:camera prst="orthographicFront"/>
              <a:lightRig rig="threePt" dir="t"/>
            </a:scene3d>
            <a:sp3d contourW="69850">
              <a:bevelT w="114300"/>
              <a:contourClr>
                <a:schemeClr val="bg1"/>
              </a:contourClr>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0" tIns="143940" rIns="0" bIns="143940" numCol="1" spcCol="1270" anchor="ctr" anchorCtr="0">
              <a:noAutofit/>
            </a:bodyPr>
            <a:lstStyle/>
            <a:p>
              <a:pPr lvl="0" algn="ctr" defTabSz="1155700">
                <a:lnSpc>
                  <a:spcPct val="90000"/>
                </a:lnSpc>
                <a:spcBef>
                  <a:spcPct val="0"/>
                </a:spcBef>
                <a:spcAft>
                  <a:spcPct val="35000"/>
                </a:spcAft>
              </a:pPr>
              <a:r>
                <a:rPr lang="en-US" sz="2200" b="1" kern="1200"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Step </a:t>
              </a:r>
              <a:r>
                <a:rPr lang="en-US" sz="2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2</a:t>
              </a:r>
              <a:endParaRPr lang="en-US" sz="2200" b="1" kern="12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grpSp>
      <p:cxnSp>
        <p:nvCxnSpPr>
          <p:cNvPr id="14" name="Straight Connector 13"/>
          <p:cNvCxnSpPr/>
          <p:nvPr/>
        </p:nvCxnSpPr>
        <p:spPr>
          <a:xfrm>
            <a:off x="1247775" y="5591175"/>
            <a:ext cx="2514600" cy="0"/>
          </a:xfrm>
          <a:prstGeom prst="line">
            <a:avLst/>
          </a:prstGeom>
          <a:ln w="15875">
            <a:gradFill flip="none" rotWithShape="1">
              <a:gsLst>
                <a:gs pos="0">
                  <a:schemeClr val="accent1"/>
                </a:gs>
                <a:gs pos="100000">
                  <a:srgbClr val="0A4080"/>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210175" y="5591175"/>
            <a:ext cx="2514600" cy="0"/>
          </a:xfrm>
          <a:prstGeom prst="line">
            <a:avLst/>
          </a:prstGeom>
          <a:ln w="15875">
            <a:gradFill flip="none" rotWithShape="1">
              <a:gsLst>
                <a:gs pos="0">
                  <a:schemeClr val="accent1"/>
                </a:gs>
                <a:gs pos="100000">
                  <a:srgbClr val="0A4080"/>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6092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828800" y="274638"/>
            <a:ext cx="4724400" cy="868362"/>
          </a:xfrm>
        </p:spPr>
        <p:txBody>
          <a:bodyPr>
            <a:noAutofit/>
          </a:bodyPr>
          <a:lstStyle/>
          <a:p>
            <a:pPr>
              <a:lnSpc>
                <a:spcPct val="90000"/>
              </a:lnSpc>
            </a:pPr>
            <a:r>
              <a:rPr lang="en-US" sz="3000" dirty="0" smtClean="0"/>
              <a:t>Determining Occupations </a:t>
            </a:r>
            <a:r>
              <a:rPr lang="en-US" sz="3000" dirty="0"/>
              <a:t>with Pathways to Career Advancement</a:t>
            </a:r>
          </a:p>
        </p:txBody>
      </p:sp>
      <p:sp>
        <p:nvSpPr>
          <p:cNvPr id="5" name="Content Placeholder 2"/>
          <p:cNvSpPr>
            <a:spLocks noGrp="1"/>
          </p:cNvSpPr>
          <p:nvPr>
            <p:ph idx="1"/>
          </p:nvPr>
        </p:nvSpPr>
        <p:spPr>
          <a:xfrm>
            <a:off x="457200" y="1600201"/>
            <a:ext cx="3840480" cy="4343400"/>
          </a:xfrm>
        </p:spPr>
        <p:txBody>
          <a:bodyPr>
            <a:normAutofit fontScale="70000" lnSpcReduction="20000"/>
          </a:bodyPr>
          <a:lstStyle/>
          <a:p>
            <a:pPr>
              <a:lnSpc>
                <a:spcPct val="110000"/>
              </a:lnSpc>
            </a:pPr>
            <a:r>
              <a:rPr lang="en-US" dirty="0" smtClean="0"/>
              <a:t>Entry-level jobs </a:t>
            </a:r>
            <a:r>
              <a:rPr lang="en-US" dirty="0"/>
              <a:t>can help youth get valuable work experience and can be a good first step into the world of </a:t>
            </a:r>
            <a:r>
              <a:rPr lang="en-US" dirty="0" smtClean="0"/>
              <a:t>work</a:t>
            </a:r>
          </a:p>
          <a:p>
            <a:pPr>
              <a:lnSpc>
                <a:spcPct val="110000"/>
              </a:lnSpc>
            </a:pPr>
            <a:r>
              <a:rPr lang="en-US" dirty="0" smtClean="0"/>
              <a:t>Help </a:t>
            </a:r>
            <a:r>
              <a:rPr lang="en-US" dirty="0"/>
              <a:t>ensure youth are entering occupations in which they are interested and have the ability to be successful, with career ladder </a:t>
            </a:r>
            <a:r>
              <a:rPr lang="en-US" dirty="0" smtClean="0"/>
              <a:t>potential</a:t>
            </a:r>
          </a:p>
          <a:p>
            <a:pPr>
              <a:lnSpc>
                <a:spcPct val="110000"/>
              </a:lnSpc>
            </a:pPr>
            <a:r>
              <a:rPr lang="en-US" dirty="0"/>
              <a:t>Youth should be encouraged to pursue and be provided adequate information on occupations where there is a clear path to specialize or </a:t>
            </a:r>
            <a:r>
              <a:rPr lang="en-US" dirty="0" smtClean="0"/>
              <a:t>advance</a:t>
            </a:r>
            <a:endParaRPr lang="en-US" dirty="0"/>
          </a:p>
        </p:txBody>
      </p:sp>
      <p:pic>
        <p:nvPicPr>
          <p:cNvPr id="2" name="Content Placeholder 1"/>
          <p:cNvPicPr>
            <a:picLocks noGrp="1" noChangeAspect="1"/>
          </p:cNvPicPr>
          <p:nvPr>
            <p:ph idx="1"/>
          </p:nvPr>
        </p:nvPicPr>
        <p:blipFill rotWithShape="1">
          <a:blip r:embed="rId4">
            <a:extLst>
              <a:ext uri="{28A0092B-C50C-407E-A947-70E740481C1C}">
                <a14:useLocalDpi xmlns:a14="http://schemas.microsoft.com/office/drawing/2010/main" val="0"/>
              </a:ext>
            </a:extLst>
          </a:blip>
          <a:srcRect t="16951" b="8545"/>
          <a:stretch/>
        </p:blipFill>
        <p:spPr>
          <a:xfrm>
            <a:off x="4876800" y="1935480"/>
            <a:ext cx="4114800" cy="4061341"/>
          </a:xfrm>
        </p:spPr>
      </p:pic>
      <p:sp>
        <p:nvSpPr>
          <p:cNvPr id="3" name="TextBox 2"/>
          <p:cNvSpPr txBox="1"/>
          <p:nvPr/>
        </p:nvSpPr>
        <p:spPr>
          <a:xfrm>
            <a:off x="4297680" y="1447800"/>
            <a:ext cx="4800600" cy="553998"/>
          </a:xfrm>
          <a:prstGeom prst="rect">
            <a:avLst/>
          </a:prstGeom>
          <a:noFill/>
        </p:spPr>
        <p:txBody>
          <a:bodyPr wrap="square" rtlCol="0">
            <a:spAutoFit/>
          </a:bodyPr>
          <a:lstStyle/>
          <a:p>
            <a:pPr algn="ctr"/>
            <a:r>
              <a:rPr lang="en-US" sz="1600" b="1" dirty="0" smtClean="0">
                <a:solidFill>
                  <a:schemeClr val="accent2"/>
                </a:solidFill>
                <a:latin typeface="Arial" panose="020B0604020202020204" pitchFamily="34" charset="0"/>
                <a:cs typeface="Arial" panose="020B0604020202020204" pitchFamily="34" charset="0"/>
              </a:rPr>
              <a:t>Sample Career Ladder/Lattice</a:t>
            </a:r>
            <a:r>
              <a:rPr lang="en-US" sz="1400" b="1" dirty="0" smtClean="0">
                <a:solidFill>
                  <a:schemeClr val="accent2"/>
                </a:solidFill>
                <a:latin typeface="Arial" panose="020B0604020202020204" pitchFamily="34" charset="0"/>
                <a:cs typeface="Arial" panose="020B0604020202020204" pitchFamily="34" charset="0"/>
              </a:rPr>
              <a:t/>
            </a:r>
            <a:br>
              <a:rPr lang="en-US" sz="1400" b="1" dirty="0" smtClean="0">
                <a:solidFill>
                  <a:schemeClr val="accent2"/>
                </a:solidFill>
                <a:latin typeface="Arial" panose="020B0604020202020204" pitchFamily="34" charset="0"/>
                <a:cs typeface="Arial" panose="020B0604020202020204" pitchFamily="34" charset="0"/>
              </a:rPr>
            </a:br>
            <a:r>
              <a:rPr lang="en-US" sz="1400" dirty="0" smtClean="0">
                <a:solidFill>
                  <a:schemeClr val="accent2"/>
                </a:solidFill>
                <a:latin typeface="Arial" panose="020B0604020202020204" pitchFamily="34" charset="0"/>
                <a:cs typeface="Arial" panose="020B0604020202020204" pitchFamily="34" charset="0"/>
              </a:rPr>
              <a:t>for Information Technology</a:t>
            </a:r>
            <a:endParaRPr lang="en-US" sz="1400" dirty="0">
              <a:solidFill>
                <a:schemeClr val="accent2"/>
              </a:solidFill>
              <a:latin typeface="Arial" panose="020B0604020202020204" pitchFamily="34" charset="0"/>
              <a:cs typeface="Arial" panose="020B0604020202020204" pitchFamily="34" charset="0"/>
            </a:endParaRPr>
          </a:p>
        </p:txBody>
      </p:sp>
      <p:sp>
        <p:nvSpPr>
          <p:cNvPr id="7" name="Shape 21"/>
          <p:cNvSpPr/>
          <p:nvPr>
            <p:custDataLst>
              <p:tags r:id="rId1"/>
            </p:custDataLst>
          </p:nvPr>
        </p:nvSpPr>
        <p:spPr>
          <a:xfrm rot="5400000">
            <a:off x="2476981" y="3691317"/>
            <a:ext cx="4572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grpSp>
        <p:nvGrpSpPr>
          <p:cNvPr id="8" name="Group 7"/>
          <p:cNvGrpSpPr/>
          <p:nvPr/>
        </p:nvGrpSpPr>
        <p:grpSpPr>
          <a:xfrm>
            <a:off x="0" y="0"/>
            <a:ext cx="1481138" cy="1437210"/>
            <a:chOff x="0" y="0"/>
            <a:chExt cx="1481138" cy="1437210"/>
          </a:xfrm>
        </p:grpSpPr>
        <p:sp>
          <p:nvSpPr>
            <p:cNvPr id="9" name="Rectangle 8"/>
            <p:cNvSpPr/>
            <p:nvPr/>
          </p:nvSpPr>
          <p:spPr>
            <a:xfrm>
              <a:off x="0" y="0"/>
              <a:ext cx="1481138" cy="1437210"/>
            </a:xfrm>
            <a:prstGeom prst="rect">
              <a:avLst/>
            </a:prstGeom>
            <a:gradFill flip="none" rotWithShape="1">
              <a:gsLst>
                <a:gs pos="0">
                  <a:schemeClr val="accent1"/>
                </a:gs>
                <a:gs pos="60000">
                  <a:schemeClr val="accent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152400" y="152400"/>
              <a:ext cx="1143000" cy="1071614"/>
            </a:xfrm>
            <a:prstGeom prst="roundRect">
              <a:avLst/>
            </a:prstGeom>
            <a:effectLst>
              <a:outerShdw blurRad="152400" dir="4200000" sx="107000" sy="107000" algn="tl" rotWithShape="0">
                <a:prstClr val="black">
                  <a:alpha val="40000"/>
                </a:prstClr>
              </a:outerShdw>
            </a:effectLst>
            <a:scene3d>
              <a:camera prst="orthographicFront"/>
              <a:lightRig rig="threePt" dir="t"/>
            </a:scene3d>
            <a:sp3d contourW="69850">
              <a:bevelT w="114300"/>
              <a:contourClr>
                <a:schemeClr val="bg1"/>
              </a:contourClr>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0" tIns="143940" rIns="0" bIns="143940" numCol="1" spcCol="1270" anchor="ctr" anchorCtr="0">
              <a:noAutofit/>
            </a:bodyPr>
            <a:lstStyle/>
            <a:p>
              <a:pPr lvl="0" algn="ctr" defTabSz="1155700">
                <a:lnSpc>
                  <a:spcPct val="90000"/>
                </a:lnSpc>
                <a:spcBef>
                  <a:spcPct val="0"/>
                </a:spcBef>
                <a:spcAft>
                  <a:spcPct val="35000"/>
                </a:spcAft>
              </a:pPr>
              <a:r>
                <a:rPr lang="en-US" sz="2200" b="1" kern="1200"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Step </a:t>
              </a:r>
              <a:r>
                <a:rPr lang="en-US" sz="2200" b="1"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a:t>
              </a:r>
              <a:endParaRPr lang="en-US" sz="2200" b="1" kern="12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621567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21"/>
          <p:cNvSpPr/>
          <p:nvPr>
            <p:custDataLst>
              <p:tags r:id="rId1"/>
            </p:custDataLst>
          </p:nvPr>
        </p:nvSpPr>
        <p:spPr>
          <a:xfrm>
            <a:off x="0" y="2590800"/>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
        <p:nvSpPr>
          <p:cNvPr id="4" name="Slide Number Placeholder 3"/>
          <p:cNvSpPr>
            <a:spLocks noGrp="1"/>
          </p:cNvSpPr>
          <p:nvPr>
            <p:ph type="sldNum" idx="4294967295"/>
          </p:nvPr>
        </p:nvSpPr>
        <p:spPr>
          <a:xfrm>
            <a:off x="6705600" y="6492875"/>
            <a:ext cx="2133599" cy="365125"/>
          </a:xfrm>
          <a:prstGeom prst="rect">
            <a:avLst/>
          </a:prstGeom>
        </p:spPr>
        <p:txBody>
          <a:bodyPr/>
          <a:lstStyle/>
          <a:p>
            <a:pPr>
              <a:buClr>
                <a:srgbClr val="000000"/>
              </a:buClr>
            </a:pPr>
            <a:endParaRPr lang="en-US" dirty="0" smtClean="0"/>
          </a:p>
          <a:p>
            <a:pPr marL="457200" lvl="1" indent="-88900">
              <a:buClr>
                <a:srgbClr val="000000"/>
              </a:buClr>
              <a:buFont typeface="Courier New"/>
              <a:buChar char="o"/>
            </a:pPr>
            <a:endParaRPr lang="en-US" dirty="0" smtClean="0"/>
          </a:p>
          <a:p>
            <a:pPr marL="914400" lvl="2" indent="-88900">
              <a:buClr>
                <a:srgbClr val="000000"/>
              </a:buClr>
              <a:buFont typeface="Wingdings"/>
              <a:buChar char="§"/>
            </a:pPr>
            <a:endParaRPr lang="en-US" dirty="0" smtClean="0"/>
          </a:p>
          <a:p>
            <a:pPr marL="1371600" lvl="3" indent="-88900">
              <a:buClr>
                <a:srgbClr val="000000"/>
              </a:buClr>
              <a:buFont typeface="Arial"/>
              <a:buChar char="●"/>
            </a:pPr>
            <a:endParaRPr lang="en-US" dirty="0" smtClean="0"/>
          </a:p>
          <a:p>
            <a:pPr marL="1828800" lvl="4" indent="-88900">
              <a:buClr>
                <a:srgbClr val="000000"/>
              </a:buClr>
              <a:buFont typeface="Courier New"/>
              <a:buChar char="o"/>
            </a:pPr>
            <a:endParaRPr lang="en-US" dirty="0" smtClean="0"/>
          </a:p>
          <a:p>
            <a:pPr marL="2286000" lvl="5" indent="-88900">
              <a:buClr>
                <a:srgbClr val="000000"/>
              </a:buClr>
              <a:buFont typeface="Wingdings"/>
              <a:buChar char="§"/>
            </a:pPr>
            <a:endParaRPr lang="en-US" dirty="0" smtClean="0"/>
          </a:p>
          <a:p>
            <a:pPr marL="2743200" lvl="6" indent="-88900">
              <a:buClr>
                <a:srgbClr val="000000"/>
              </a:buClr>
              <a:buFont typeface="Arial"/>
              <a:buChar char="●"/>
            </a:pPr>
            <a:endParaRPr lang="en-US" dirty="0" smtClean="0"/>
          </a:p>
          <a:p>
            <a:pPr marL="3200400" lvl="7" indent="-88900">
              <a:buClr>
                <a:srgbClr val="000000"/>
              </a:buClr>
              <a:buFont typeface="Courier New"/>
              <a:buChar char="o"/>
            </a:pPr>
            <a:endParaRPr lang="en-US" dirty="0" smtClean="0"/>
          </a:p>
          <a:p>
            <a:pPr marL="3657600" lvl="8" indent="-88900">
              <a:buClr>
                <a:srgbClr val="000000"/>
              </a:buClr>
              <a:buFont typeface="Wingdings"/>
              <a:buChar char="§"/>
            </a:pPr>
            <a:endParaRPr lang="en-US" dirty="0"/>
          </a:p>
        </p:txBody>
      </p:sp>
      <p:sp>
        <p:nvSpPr>
          <p:cNvPr id="9" name="Text Placeholder 2"/>
          <p:cNvSpPr txBox="1">
            <a:spLocks/>
          </p:cNvSpPr>
          <p:nvPr/>
        </p:nvSpPr>
        <p:spPr>
          <a:xfrm>
            <a:off x="1371634" y="1752600"/>
            <a:ext cx="3429000" cy="761999"/>
          </a:xfrm>
          <a:prstGeom prst="rect">
            <a:avLst/>
          </a:prstGeom>
          <a:noFill/>
          <a:ln>
            <a:noFill/>
          </a:ln>
        </p:spPr>
        <p:txBody>
          <a:bodyPr lIns="91425" tIns="91425" rIns="91425" bIns="91425" anchor="t" anchorCtr="0">
            <a:scene3d>
              <a:camera prst="orthographicFront"/>
              <a:lightRig rig="soft" dir="tl">
                <a:rot lat="0" lon="0" rev="0"/>
              </a:lightRig>
            </a:scene3d>
            <a:sp3d contourW="25400" prstMaterial="matte">
              <a:contourClr>
                <a:schemeClr val="accent2">
                  <a:tint val="20000"/>
                </a:schemeClr>
              </a:contourClr>
            </a:sp3d>
          </a:bodyPr>
          <a:lstStyle>
            <a:defPPr marR="0" algn="l" rtl="0">
              <a:lnSpc>
                <a:spcPct val="100000"/>
              </a:lnSpc>
              <a:spcBef>
                <a:spcPts val="0"/>
              </a:spcBef>
              <a:spcAft>
                <a:spcPts val="0"/>
              </a:spcAft>
            </a:defPPr>
            <a:lvl1pPr marL="342900" marR="0" indent="-200660" algn="l" rtl="0">
              <a:lnSpc>
                <a:spcPct val="100000"/>
              </a:lnSpc>
              <a:spcBef>
                <a:spcPts val="0"/>
              </a:spcBef>
              <a:spcAft>
                <a:spcPts val="600"/>
              </a:spcAft>
              <a:buClr>
                <a:schemeClr val="accent1"/>
              </a:buClr>
              <a:buFont typeface="Symbol" panose="05050102010706020507" pitchFamily="18" charset="2"/>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0"/>
              </a:spcBef>
              <a:spcAft>
                <a:spcPts val="600"/>
              </a:spcAft>
              <a:buClr>
                <a:srgbClr val="FF0000"/>
              </a:buClr>
              <a:buFont typeface="Noto Symbol"/>
              <a:buChar char="▪"/>
              <a:defRPr sz="1400" b="0" i="0" u="none" strike="noStrike" cap="none" baseline="0">
                <a:solidFill>
                  <a:srgbClr val="000000"/>
                </a:solidFill>
                <a:latin typeface="Arial"/>
                <a:ea typeface="Arial"/>
                <a:cs typeface="Arial"/>
                <a:sym typeface="Arial"/>
              </a:defRPr>
            </a:lvl2pPr>
            <a:lvl3pPr marL="1143000" marR="0" indent="-116839" algn="l" rtl="0">
              <a:lnSpc>
                <a:spcPct val="100000"/>
              </a:lnSpc>
              <a:spcBef>
                <a:spcPts val="0"/>
              </a:spcBef>
              <a:spcAft>
                <a:spcPts val="600"/>
              </a:spcAft>
              <a:buClr>
                <a:srgbClr val="538CD5"/>
              </a:buClr>
              <a:buFont typeface="Noto Symbol"/>
              <a:buChar char="▪"/>
              <a:defRPr sz="1400" b="0" i="0" u="none" strike="noStrike" cap="none" baseline="0">
                <a:solidFill>
                  <a:srgbClr val="000000"/>
                </a:solidFill>
                <a:latin typeface="Arial"/>
                <a:ea typeface="Arial"/>
                <a:cs typeface="Arial"/>
                <a:sym typeface="Arial"/>
              </a:defRPr>
            </a:lvl3pPr>
            <a:lvl4pPr marL="1600200" marR="0" indent="-1079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4pPr>
            <a:lvl5pPr marL="2057400" marR="0" indent="-1333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5pPr>
            <a:lvl6pPr marL="25146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6pPr>
            <a:lvl7pPr marL="29718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7pPr>
            <a:lvl8pPr marL="34290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8pPr>
            <a:lvl9pPr marL="38862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9pPr>
          </a:lstStyle>
          <a:p>
            <a:pPr marL="142240" indent="0">
              <a:buClr>
                <a:srgbClr val="4F81BD"/>
              </a:buClr>
              <a:buFont typeface="Symbol" panose="05050102010706020507" pitchFamily="18" charset="2"/>
              <a:buNone/>
            </a:pPr>
            <a:r>
              <a:rPr lang="en-US" sz="2800" b="1" kern="0" spc="50" dirty="0" smtClean="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rPr>
              <a:t>Gerri Brunson</a:t>
            </a:r>
            <a:endParaRPr lang="en-US" sz="2800" b="1" kern="0" spc="5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endParaRPr>
          </a:p>
        </p:txBody>
      </p:sp>
      <p:pic>
        <p:nvPicPr>
          <p:cNvPr id="11" name="Picture 2" descr="Gerri Brun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029188"/>
            <a:ext cx="2532268" cy="25322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Description: \\Central\CentralFS\CED_Users\GBrunson\Logo's\PC OneStoprevisedlogoOct2013.jpg"/>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92440"/>
            <a:ext cx="1219234" cy="942182"/>
          </a:xfrm>
          <a:prstGeom prst="rect">
            <a:avLst/>
          </a:prstGeom>
          <a:noFill/>
          <a:ln>
            <a:noFill/>
          </a:ln>
        </p:spPr>
      </p:pic>
      <p:pic>
        <p:nvPicPr>
          <p:cNvPr id="13" name="Picture 12" descr="C:\Users\Gbrunson\AppData\Local\Microsoft\Windows\Temporary Internet Files\Content.Outlook\Q2FTBLPL\SAMP logo 400x160_Web.jpg"/>
          <p:cNvPicPr/>
          <p:nvPr/>
        </p:nvPicPr>
        <p:blipFill>
          <a:blip r:embed="rId6">
            <a:extLst>
              <a:ext uri="{28A0092B-C50C-407E-A947-70E740481C1C}">
                <a14:useLocalDpi xmlns:a14="http://schemas.microsoft.com/office/drawing/2010/main" val="0"/>
              </a:ext>
            </a:extLst>
          </a:blip>
          <a:srcRect/>
          <a:stretch>
            <a:fillRect/>
          </a:stretch>
        </p:blipFill>
        <p:spPr bwMode="auto">
          <a:xfrm>
            <a:off x="2971800" y="4876800"/>
            <a:ext cx="2304153" cy="990600"/>
          </a:xfrm>
          <a:prstGeom prst="rect">
            <a:avLst/>
          </a:prstGeom>
          <a:noFill/>
          <a:ln>
            <a:noFill/>
          </a:ln>
        </p:spPr>
      </p:pic>
      <p:sp>
        <p:nvSpPr>
          <p:cNvPr id="14" name="Title 1"/>
          <p:cNvSpPr>
            <a:spLocks noGrp="1"/>
          </p:cNvSpPr>
          <p:nvPr>
            <p:ph type="title"/>
          </p:nvPr>
        </p:nvSpPr>
        <p:spPr>
          <a:xfrm>
            <a:off x="457200" y="274638"/>
            <a:ext cx="6172200" cy="868362"/>
          </a:xfrm>
        </p:spPr>
        <p:txBody>
          <a:bodyPr/>
          <a:lstStyle/>
          <a:p>
            <a:r>
              <a:rPr lang="en-US" dirty="0" smtClean="0"/>
              <a:t>Pima County, Arizona</a:t>
            </a:r>
            <a:endParaRPr lang="en-US" dirty="0"/>
          </a:p>
        </p:txBody>
      </p:sp>
      <p:sp>
        <p:nvSpPr>
          <p:cNvPr id="15" name="TextBox 14"/>
          <p:cNvSpPr txBox="1"/>
          <p:nvPr/>
        </p:nvSpPr>
        <p:spPr>
          <a:xfrm>
            <a:off x="304800" y="2743200"/>
            <a:ext cx="4657483" cy="2462213"/>
          </a:xfrm>
          <a:prstGeom prst="rect">
            <a:avLst/>
          </a:prstGeom>
          <a:noFill/>
        </p:spPr>
        <p:txBody>
          <a:bodyPr wrap="square" rtlCol="0">
            <a:spAutoFit/>
          </a:bodyPr>
          <a:lstStyle/>
          <a:p>
            <a:pPr>
              <a:spcAft>
                <a:spcPts val="1200"/>
              </a:spcAft>
            </a:pPr>
            <a:r>
              <a:rPr lang="en-US" b="1" kern="0" dirty="0" smtClean="0">
                <a:solidFill>
                  <a:schemeClr val="tx1">
                    <a:lumMod val="75000"/>
                    <a:lumOff val="25000"/>
                  </a:schemeClr>
                </a:solidFill>
                <a:latin typeface="Arial" panose="020B0604020202020204" pitchFamily="34" charset="0"/>
                <a:cs typeface="Arial" panose="020B0604020202020204" pitchFamily="34" charset="0"/>
                <a:sym typeface="Arial"/>
              </a:rPr>
              <a:t>Workforce Development Specialist</a:t>
            </a:r>
          </a:p>
          <a:p>
            <a:r>
              <a:rPr lang="en-US" kern="0" dirty="0">
                <a:solidFill>
                  <a:schemeClr val="tx1">
                    <a:lumMod val="75000"/>
                    <a:lumOff val="25000"/>
                  </a:schemeClr>
                </a:solidFill>
                <a:latin typeface="Arial" panose="020B0604020202020204" pitchFamily="34" charset="0"/>
                <a:cs typeface="Arial" panose="020B0604020202020204" pitchFamily="34" charset="0"/>
                <a:sym typeface="Arial"/>
              </a:rPr>
              <a:t>2797 E. Ajo Way</a:t>
            </a:r>
          </a:p>
          <a:p>
            <a:r>
              <a:rPr lang="en-US" kern="0" dirty="0">
                <a:solidFill>
                  <a:schemeClr val="tx1">
                    <a:lumMod val="75000"/>
                    <a:lumOff val="25000"/>
                  </a:schemeClr>
                </a:solidFill>
                <a:latin typeface="Arial" panose="020B0604020202020204" pitchFamily="34" charset="0"/>
                <a:cs typeface="Arial" panose="020B0604020202020204" pitchFamily="34" charset="0"/>
                <a:sym typeface="Arial"/>
              </a:rPr>
              <a:t>Tucson AZ 85713</a:t>
            </a:r>
          </a:p>
          <a:p>
            <a:endParaRPr lang="en-US" kern="0" dirty="0">
              <a:solidFill>
                <a:srgbClr val="000000"/>
              </a:solidFill>
              <a:latin typeface="Arial" panose="020B0604020202020204" pitchFamily="34" charset="0"/>
              <a:cs typeface="Arial" panose="020B0604020202020204" pitchFamily="34" charset="0"/>
              <a:sym typeface="Arial"/>
            </a:endParaRPr>
          </a:p>
          <a:p>
            <a:r>
              <a:rPr lang="en-US" kern="0" dirty="0" smtClean="0">
                <a:solidFill>
                  <a:srgbClr val="000000"/>
                </a:solidFill>
                <a:latin typeface="Arial" panose="020B0604020202020204" pitchFamily="34" charset="0"/>
                <a:cs typeface="Arial" panose="020B0604020202020204" pitchFamily="34" charset="0"/>
                <a:sym typeface="Arial"/>
                <a:hlinkClick r:id="rId7"/>
              </a:rPr>
              <a:t>gbrunson@pima.gov</a:t>
            </a:r>
            <a:endParaRPr lang="en-US" kern="0" dirty="0" smtClean="0">
              <a:solidFill>
                <a:srgbClr val="000000"/>
              </a:solidFill>
              <a:latin typeface="Arial" panose="020B0604020202020204" pitchFamily="34" charset="0"/>
              <a:cs typeface="Arial" panose="020B0604020202020204" pitchFamily="34" charset="0"/>
              <a:sym typeface="Arial"/>
            </a:endParaRPr>
          </a:p>
          <a:p>
            <a:endParaRPr lang="en-US" kern="0" dirty="0">
              <a:solidFill>
                <a:srgbClr val="000000"/>
              </a:solidFill>
              <a:latin typeface="Arial" panose="020B0604020202020204" pitchFamily="34" charset="0"/>
              <a:cs typeface="Arial" panose="020B0604020202020204" pitchFamily="34" charset="0"/>
              <a:sym typeface="Arial"/>
            </a:endParaRPr>
          </a:p>
          <a:p>
            <a:r>
              <a:rPr lang="en-US" kern="0" dirty="0">
                <a:solidFill>
                  <a:schemeClr val="tx1">
                    <a:lumMod val="65000"/>
                    <a:lumOff val="35000"/>
                  </a:schemeClr>
                </a:solidFill>
                <a:latin typeface="Arial" panose="020B0604020202020204" pitchFamily="34" charset="0"/>
                <a:cs typeface="Arial" panose="020B0604020202020204" pitchFamily="34" charset="0"/>
                <a:sym typeface="Arial"/>
              </a:rPr>
              <a:t>phone 520.724-3733</a:t>
            </a:r>
          </a:p>
          <a:p>
            <a:r>
              <a:rPr lang="en-US" kern="0" dirty="0">
                <a:solidFill>
                  <a:schemeClr val="tx1">
                    <a:lumMod val="65000"/>
                    <a:lumOff val="35000"/>
                  </a:schemeClr>
                </a:solidFill>
                <a:latin typeface="Arial" panose="020B0604020202020204" pitchFamily="34" charset="0"/>
                <a:cs typeface="Arial" panose="020B0604020202020204" pitchFamily="34" charset="0"/>
                <a:sym typeface="Arial"/>
              </a:rPr>
              <a:t>fax </a:t>
            </a:r>
            <a:r>
              <a:rPr lang="en-US" kern="0" dirty="0" smtClean="0">
                <a:solidFill>
                  <a:schemeClr val="tx1">
                    <a:lumMod val="65000"/>
                    <a:lumOff val="35000"/>
                  </a:schemeClr>
                </a:solidFill>
                <a:latin typeface="Arial" panose="020B0604020202020204" pitchFamily="34" charset="0"/>
                <a:cs typeface="Arial" panose="020B0604020202020204" pitchFamily="34" charset="0"/>
                <a:sym typeface="Arial"/>
              </a:rPr>
              <a:t>520.724.6799</a:t>
            </a:r>
            <a:endParaRPr lang="en-US" kern="0" dirty="0">
              <a:solidFill>
                <a:schemeClr val="tx1">
                  <a:lumMod val="65000"/>
                  <a:lumOff val="35000"/>
                </a:schemeClr>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0150363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Pima County, Arizona</a:t>
            </a:r>
            <a:endParaRPr lang="en-US" dirty="0"/>
          </a:p>
        </p:txBody>
      </p:sp>
      <p:grpSp>
        <p:nvGrpSpPr>
          <p:cNvPr id="61" name="Group 60"/>
          <p:cNvGrpSpPr/>
          <p:nvPr/>
        </p:nvGrpSpPr>
        <p:grpSpPr>
          <a:xfrm>
            <a:off x="515897" y="1524000"/>
            <a:ext cx="8264265" cy="3657600"/>
            <a:chOff x="515897" y="2133600"/>
            <a:chExt cx="8264265" cy="3657600"/>
          </a:xfrm>
        </p:grpSpPr>
        <p:grpSp>
          <p:nvGrpSpPr>
            <p:cNvPr id="58" name="Group 57"/>
            <p:cNvGrpSpPr/>
            <p:nvPr/>
          </p:nvGrpSpPr>
          <p:grpSpPr>
            <a:xfrm>
              <a:off x="6234416" y="2133600"/>
              <a:ext cx="2545746" cy="3657600"/>
              <a:chOff x="6234416" y="2133600"/>
              <a:chExt cx="2545746" cy="3657600"/>
            </a:xfrm>
          </p:grpSpPr>
          <p:sp>
            <p:nvSpPr>
              <p:cNvPr id="11" name="Freeform 10"/>
              <p:cNvSpPr/>
              <p:nvPr/>
            </p:nvSpPr>
            <p:spPr>
              <a:xfrm>
                <a:off x="6239100" y="2133600"/>
                <a:ext cx="2538641" cy="3657600"/>
              </a:xfrm>
              <a:custGeom>
                <a:avLst/>
                <a:gdLst>
                  <a:gd name="connsiteX0" fmla="*/ 0 w 2538641"/>
                  <a:gd name="connsiteY0" fmla="*/ 253864 h 4038600"/>
                  <a:gd name="connsiteX1" fmla="*/ 253864 w 2538641"/>
                  <a:gd name="connsiteY1" fmla="*/ 0 h 4038600"/>
                  <a:gd name="connsiteX2" fmla="*/ 2284777 w 2538641"/>
                  <a:gd name="connsiteY2" fmla="*/ 0 h 4038600"/>
                  <a:gd name="connsiteX3" fmla="*/ 2538641 w 2538641"/>
                  <a:gd name="connsiteY3" fmla="*/ 253864 h 4038600"/>
                  <a:gd name="connsiteX4" fmla="*/ 2538641 w 2538641"/>
                  <a:gd name="connsiteY4" fmla="*/ 3784736 h 4038600"/>
                  <a:gd name="connsiteX5" fmla="*/ 2284777 w 2538641"/>
                  <a:gd name="connsiteY5" fmla="*/ 4038600 h 4038600"/>
                  <a:gd name="connsiteX6" fmla="*/ 253864 w 2538641"/>
                  <a:gd name="connsiteY6" fmla="*/ 4038600 h 4038600"/>
                  <a:gd name="connsiteX7" fmla="*/ 0 w 2538641"/>
                  <a:gd name="connsiteY7" fmla="*/ 3784736 h 4038600"/>
                  <a:gd name="connsiteX8" fmla="*/ 0 w 2538641"/>
                  <a:gd name="connsiteY8" fmla="*/ 253864 h 403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8641" h="4038600">
                    <a:moveTo>
                      <a:pt x="0" y="253864"/>
                    </a:moveTo>
                    <a:cubicBezTo>
                      <a:pt x="0" y="113659"/>
                      <a:pt x="113659" y="0"/>
                      <a:pt x="253864" y="0"/>
                    </a:cubicBezTo>
                    <a:lnTo>
                      <a:pt x="2284777" y="0"/>
                    </a:lnTo>
                    <a:cubicBezTo>
                      <a:pt x="2424982" y="0"/>
                      <a:pt x="2538641" y="113659"/>
                      <a:pt x="2538641" y="253864"/>
                    </a:cubicBezTo>
                    <a:lnTo>
                      <a:pt x="2538641" y="3784736"/>
                    </a:lnTo>
                    <a:cubicBezTo>
                      <a:pt x="2538641" y="3924941"/>
                      <a:pt x="2424982" y="4038600"/>
                      <a:pt x="2284777" y="4038600"/>
                    </a:cubicBezTo>
                    <a:lnTo>
                      <a:pt x="253864" y="4038600"/>
                    </a:lnTo>
                    <a:cubicBezTo>
                      <a:pt x="113659" y="4038600"/>
                      <a:pt x="0" y="3924941"/>
                      <a:pt x="0" y="3784736"/>
                    </a:cubicBezTo>
                    <a:lnTo>
                      <a:pt x="0" y="253864"/>
                    </a:lnTo>
                    <a:close/>
                  </a:path>
                </a:pathLst>
              </a:cu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chilly" dir="t">
                  <a:rot lat="0" lon="0" rev="4200000"/>
                </a:lightRig>
              </a:scene3d>
              <a:sp3d>
                <a:bevelT w="190500" h="635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051560" rIns="128016" bIns="935736" numCol="1" spcCol="1270" anchor="t" anchorCtr="0">
                <a:noAutofit/>
              </a:bodyPr>
              <a:lstStyle/>
              <a:p>
                <a:pPr marL="0" lvl="1" algn="l" defTabSz="622300">
                  <a:lnSpc>
                    <a:spcPct val="90000"/>
                  </a:lnSpc>
                  <a:spcBef>
                    <a:spcPct val="0"/>
                  </a:spcBef>
                  <a:spcAft>
                    <a:spcPts val="800"/>
                  </a:spcAft>
                </a:pPr>
                <a:r>
                  <a:rPr lang="en-US" sz="1550" kern="120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Aviation Technology</a:t>
                </a:r>
                <a:endParaRPr lang="en-US" sz="1550" kern="1200" dirty="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endParaRPr>
              </a:p>
              <a:p>
                <a:pPr marL="0" lvl="1" algn="l" defTabSz="622300">
                  <a:lnSpc>
                    <a:spcPct val="90000"/>
                  </a:lnSpc>
                  <a:spcBef>
                    <a:spcPct val="0"/>
                  </a:spcBef>
                  <a:spcAft>
                    <a:spcPts val="800"/>
                  </a:spcAft>
                </a:pPr>
                <a:r>
                  <a:rPr lang="en-US" sz="1550" kern="120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Biotech</a:t>
                </a:r>
                <a:endParaRPr lang="en-US" sz="1550" kern="1200" dirty="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endParaRPr>
              </a:p>
              <a:p>
                <a:pPr marL="0" lvl="1" algn="l" defTabSz="622300">
                  <a:lnSpc>
                    <a:spcPct val="90000"/>
                  </a:lnSpc>
                  <a:spcBef>
                    <a:spcPct val="0"/>
                  </a:spcBef>
                  <a:spcAft>
                    <a:spcPts val="800"/>
                  </a:spcAft>
                </a:pPr>
                <a:r>
                  <a:rPr lang="en-US" sz="1550" kern="120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Cyber Security</a:t>
                </a:r>
              </a:p>
              <a:p>
                <a:pPr marL="0" lvl="1" algn="l" defTabSz="622300">
                  <a:lnSpc>
                    <a:spcPct val="90000"/>
                  </a:lnSpc>
                  <a:spcBef>
                    <a:spcPct val="0"/>
                  </a:spcBef>
                  <a:spcAft>
                    <a:spcPts val="800"/>
                  </a:spcAft>
                </a:pPr>
                <a:r>
                  <a:rPr lang="en-US" sz="1550" kern="120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Machine Tool Technology</a:t>
                </a:r>
              </a:p>
              <a:p>
                <a:pPr marL="0" lvl="1" algn="l" defTabSz="622300">
                  <a:lnSpc>
                    <a:spcPct val="90000"/>
                  </a:lnSpc>
                  <a:spcBef>
                    <a:spcPct val="0"/>
                  </a:spcBef>
                  <a:spcAft>
                    <a:spcPts val="800"/>
                  </a:spcAft>
                </a:pPr>
                <a:r>
                  <a:rPr lang="en-US" sz="1550" kern="120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Health Information Technology</a:t>
                </a:r>
              </a:p>
              <a:p>
                <a:pPr marL="0" lvl="1" algn="l" defTabSz="622300">
                  <a:lnSpc>
                    <a:spcPct val="90000"/>
                  </a:lnSpc>
                  <a:spcBef>
                    <a:spcPct val="0"/>
                  </a:spcBef>
                  <a:spcAft>
                    <a:spcPts val="800"/>
                  </a:spcAft>
                </a:pPr>
                <a:r>
                  <a:rPr lang="en-US" sz="1550" kern="120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STEM Metromatematicas</a:t>
                </a:r>
                <a:endParaRPr lang="en-US" sz="1550" kern="1200" dirty="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endParaRPr>
              </a:p>
            </p:txBody>
          </p:sp>
          <p:sp>
            <p:nvSpPr>
              <p:cNvPr id="30" name="TextBox 29"/>
              <p:cNvSpPr txBox="1"/>
              <p:nvPr/>
            </p:nvSpPr>
            <p:spPr>
              <a:xfrm>
                <a:off x="6234416" y="2160508"/>
                <a:ext cx="2542032" cy="400110"/>
              </a:xfrm>
              <a:prstGeom prst="rect">
                <a:avLst/>
              </a:prstGeom>
              <a:noFill/>
            </p:spPr>
            <p:txBody>
              <a:bodyPr wrap="square" lIns="0" rIns="0" rtlCol="0">
                <a:spAutoFit/>
                <a:scene3d>
                  <a:camera prst="orthographicFront"/>
                  <a:lightRig rig="threePt" dir="t"/>
                </a:scene3d>
                <a:sp3d extrusionH="57150" contourW="6350">
                  <a:bevelT w="31750" h="12700"/>
                  <a:contourClr>
                    <a:srgbClr val="0A4080"/>
                  </a:contourClr>
                </a:sp3d>
              </a:bodyPr>
              <a:lstStyle/>
              <a:p>
                <a:pPr algn="ctr"/>
                <a:r>
                  <a:rPr lang="en-US" sz="2000" dirty="0" smtClean="0">
                    <a:ln w="53975" cmpd="sng">
                      <a:noFill/>
                      <a:prstDash val="solid"/>
                    </a:ln>
                    <a:gradFill flip="none" rotWithShape="1">
                      <a:gsLst>
                        <a:gs pos="25000">
                          <a:schemeClr val="tx2">
                            <a:lumMod val="60000"/>
                            <a:lumOff val="40000"/>
                          </a:schemeClr>
                        </a:gs>
                        <a:gs pos="80000">
                          <a:schemeClr val="tx2">
                            <a:lumMod val="20000"/>
                            <a:lumOff val="80000"/>
                          </a:schemeClr>
                        </a:gs>
                      </a:gsLst>
                      <a:lin ang="5400000" scaled="1"/>
                      <a:tileRect/>
                    </a:gra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rPr>
                  <a:t>Career Pathways</a:t>
                </a:r>
                <a:endParaRPr lang="en-US" sz="2000" dirty="0">
                  <a:ln w="53975" cmpd="sng">
                    <a:noFill/>
                    <a:prstDash val="solid"/>
                  </a:ln>
                  <a:gradFill flip="none" rotWithShape="1">
                    <a:gsLst>
                      <a:gs pos="25000">
                        <a:schemeClr val="tx2">
                          <a:lumMod val="60000"/>
                          <a:lumOff val="40000"/>
                        </a:schemeClr>
                      </a:gs>
                      <a:gs pos="80000">
                        <a:schemeClr val="tx2">
                          <a:lumMod val="20000"/>
                          <a:lumOff val="80000"/>
                        </a:schemeClr>
                      </a:gs>
                    </a:gsLst>
                    <a:lin ang="5400000" scaled="1"/>
                    <a:tileRect/>
                  </a:gra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endParaRPr>
              </a:p>
            </p:txBody>
          </p:sp>
          <p:grpSp>
            <p:nvGrpSpPr>
              <p:cNvPr id="56" name="Group 55"/>
              <p:cNvGrpSpPr/>
              <p:nvPr/>
            </p:nvGrpSpPr>
            <p:grpSpPr>
              <a:xfrm>
                <a:off x="6241521" y="3432430"/>
                <a:ext cx="2538641" cy="1491992"/>
                <a:chOff x="6236758" y="3432430"/>
                <a:chExt cx="2538641" cy="1491992"/>
              </a:xfrm>
            </p:grpSpPr>
            <p:sp>
              <p:nvSpPr>
                <p:cNvPr id="48" name="Rectangle 47"/>
                <p:cNvSpPr/>
                <p:nvPr/>
              </p:nvSpPr>
              <p:spPr>
                <a:xfrm>
                  <a:off x="6236758" y="3432430"/>
                  <a:ext cx="2538641"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49" name="Rectangle 48"/>
                <p:cNvSpPr/>
                <p:nvPr/>
              </p:nvSpPr>
              <p:spPr>
                <a:xfrm>
                  <a:off x="6236758" y="3747898"/>
                  <a:ext cx="2538641"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50" name="Rectangle 49"/>
                <p:cNvSpPr/>
                <p:nvPr/>
              </p:nvSpPr>
              <p:spPr>
                <a:xfrm>
                  <a:off x="6236758" y="4063366"/>
                  <a:ext cx="2538641"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51" name="Rectangle 50"/>
                <p:cNvSpPr/>
                <p:nvPr/>
              </p:nvSpPr>
              <p:spPr>
                <a:xfrm>
                  <a:off x="6236758" y="4378834"/>
                  <a:ext cx="2538641"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52" name="Rectangle 51"/>
                <p:cNvSpPr/>
                <p:nvPr/>
              </p:nvSpPr>
              <p:spPr>
                <a:xfrm>
                  <a:off x="6236758" y="4906134"/>
                  <a:ext cx="2538641"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grpSp>
        <p:grpSp>
          <p:nvGrpSpPr>
            <p:cNvPr id="60" name="Group 59"/>
            <p:cNvGrpSpPr/>
            <p:nvPr/>
          </p:nvGrpSpPr>
          <p:grpSpPr>
            <a:xfrm>
              <a:off x="515897" y="2133600"/>
              <a:ext cx="2544793" cy="3657600"/>
              <a:chOff x="515897" y="2133600"/>
              <a:chExt cx="2544793" cy="3657600"/>
            </a:xfrm>
          </p:grpSpPr>
          <p:sp>
            <p:nvSpPr>
              <p:cNvPr id="7" name="Freeform 6"/>
              <p:cNvSpPr/>
              <p:nvPr/>
            </p:nvSpPr>
            <p:spPr>
              <a:xfrm>
                <a:off x="518658" y="2133600"/>
                <a:ext cx="2538641" cy="3657600"/>
              </a:xfrm>
              <a:custGeom>
                <a:avLst/>
                <a:gdLst>
                  <a:gd name="connsiteX0" fmla="*/ 0 w 2538641"/>
                  <a:gd name="connsiteY0" fmla="*/ 253864 h 4038600"/>
                  <a:gd name="connsiteX1" fmla="*/ 253864 w 2538641"/>
                  <a:gd name="connsiteY1" fmla="*/ 0 h 4038600"/>
                  <a:gd name="connsiteX2" fmla="*/ 2284777 w 2538641"/>
                  <a:gd name="connsiteY2" fmla="*/ 0 h 4038600"/>
                  <a:gd name="connsiteX3" fmla="*/ 2538641 w 2538641"/>
                  <a:gd name="connsiteY3" fmla="*/ 253864 h 4038600"/>
                  <a:gd name="connsiteX4" fmla="*/ 2538641 w 2538641"/>
                  <a:gd name="connsiteY4" fmla="*/ 3784736 h 4038600"/>
                  <a:gd name="connsiteX5" fmla="*/ 2284777 w 2538641"/>
                  <a:gd name="connsiteY5" fmla="*/ 4038600 h 4038600"/>
                  <a:gd name="connsiteX6" fmla="*/ 253864 w 2538641"/>
                  <a:gd name="connsiteY6" fmla="*/ 4038600 h 4038600"/>
                  <a:gd name="connsiteX7" fmla="*/ 0 w 2538641"/>
                  <a:gd name="connsiteY7" fmla="*/ 3784736 h 4038600"/>
                  <a:gd name="connsiteX8" fmla="*/ 0 w 2538641"/>
                  <a:gd name="connsiteY8" fmla="*/ 253864 h 403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8641" h="4038600">
                    <a:moveTo>
                      <a:pt x="0" y="253864"/>
                    </a:moveTo>
                    <a:cubicBezTo>
                      <a:pt x="0" y="113659"/>
                      <a:pt x="113659" y="0"/>
                      <a:pt x="253864" y="0"/>
                    </a:cubicBezTo>
                    <a:lnTo>
                      <a:pt x="2284777" y="0"/>
                    </a:lnTo>
                    <a:cubicBezTo>
                      <a:pt x="2424982" y="0"/>
                      <a:pt x="2538641" y="113659"/>
                      <a:pt x="2538641" y="253864"/>
                    </a:cubicBezTo>
                    <a:lnTo>
                      <a:pt x="2538641" y="3784736"/>
                    </a:lnTo>
                    <a:cubicBezTo>
                      <a:pt x="2538641" y="3924941"/>
                      <a:pt x="2424982" y="4038600"/>
                      <a:pt x="2284777" y="4038600"/>
                    </a:cubicBezTo>
                    <a:lnTo>
                      <a:pt x="253864" y="4038600"/>
                    </a:lnTo>
                    <a:cubicBezTo>
                      <a:pt x="113659" y="4038600"/>
                      <a:pt x="0" y="3924941"/>
                      <a:pt x="0" y="3784736"/>
                    </a:cubicBezTo>
                    <a:lnTo>
                      <a:pt x="0" y="253864"/>
                    </a:lnTo>
                    <a:close/>
                  </a:path>
                </a:pathLst>
              </a:cu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chilly" dir="t">
                  <a:rot lat="0" lon="0" rev="4200000"/>
                </a:lightRig>
              </a:scene3d>
              <a:sp3d>
                <a:bevelT w="190500" h="635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051560" rIns="128016" bIns="935736" numCol="1" spcCol="1270" anchor="t" anchorCtr="0">
                <a:noAutofit/>
              </a:bodyPr>
              <a:lstStyle/>
              <a:p>
                <a:pPr marL="0" lvl="1" algn="l" defTabSz="622300">
                  <a:lnSpc>
                    <a:spcPct val="90000"/>
                  </a:lnSpc>
                  <a:spcBef>
                    <a:spcPct val="0"/>
                  </a:spcBef>
                  <a:spcAft>
                    <a:spcPts val="800"/>
                  </a:spcAft>
                </a:pPr>
                <a:r>
                  <a:rPr lang="en-US" sz="1550" kern="120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Outreach efforts</a:t>
                </a:r>
                <a:endParaRPr lang="en-US" sz="1550" kern="1200" dirty="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endParaRPr>
              </a:p>
              <a:p>
                <a:pPr marL="0" lvl="1" algn="l" defTabSz="622300">
                  <a:lnSpc>
                    <a:spcPct val="90000"/>
                  </a:lnSpc>
                  <a:spcBef>
                    <a:spcPct val="0"/>
                  </a:spcBef>
                  <a:spcAft>
                    <a:spcPts val="800"/>
                  </a:spcAft>
                </a:pPr>
                <a:r>
                  <a:rPr lang="en-US" sz="1550" kern="120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Data collection</a:t>
                </a:r>
              </a:p>
              <a:p>
                <a:pPr marL="0" lvl="1" algn="l" defTabSz="622300">
                  <a:lnSpc>
                    <a:spcPct val="90000"/>
                  </a:lnSpc>
                  <a:spcBef>
                    <a:spcPct val="0"/>
                  </a:spcBef>
                  <a:spcAft>
                    <a:spcPts val="800"/>
                  </a:spcAft>
                </a:pPr>
                <a:r>
                  <a:rPr lang="en-US" sz="1550" kern="120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Analysis</a:t>
                </a:r>
              </a:p>
              <a:p>
                <a:pPr marL="0" lvl="1" algn="l" defTabSz="622300">
                  <a:lnSpc>
                    <a:spcPct val="90000"/>
                  </a:lnSpc>
                  <a:spcBef>
                    <a:spcPct val="0"/>
                  </a:spcBef>
                  <a:spcAft>
                    <a:spcPts val="800"/>
                  </a:spcAft>
                </a:pPr>
                <a:r>
                  <a:rPr lang="en-US" sz="1550" kern="120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Common needs</a:t>
                </a:r>
              </a:p>
              <a:p>
                <a:pPr marL="0" lvl="1" algn="l" defTabSz="622300">
                  <a:lnSpc>
                    <a:spcPct val="90000"/>
                  </a:lnSpc>
                  <a:spcBef>
                    <a:spcPct val="0"/>
                  </a:spcBef>
                  <a:spcAft>
                    <a:spcPts val="800"/>
                  </a:spcAft>
                </a:pPr>
                <a:r>
                  <a:rPr lang="en-US" sz="1550" kern="120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Credentials</a:t>
                </a:r>
              </a:p>
              <a:p>
                <a:pPr marL="0" lvl="1" algn="l" defTabSz="622300">
                  <a:lnSpc>
                    <a:spcPct val="90000"/>
                  </a:lnSpc>
                  <a:spcBef>
                    <a:spcPct val="0"/>
                  </a:spcBef>
                  <a:spcAft>
                    <a:spcPts val="800"/>
                  </a:spcAft>
                </a:pPr>
                <a:r>
                  <a:rPr lang="en-US" sz="1550" kern="120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Skill gaps</a:t>
                </a:r>
              </a:p>
              <a:p>
                <a:pPr marL="0" lvl="1" algn="l" defTabSz="622300">
                  <a:lnSpc>
                    <a:spcPct val="90000"/>
                  </a:lnSpc>
                  <a:spcBef>
                    <a:spcPct val="0"/>
                  </a:spcBef>
                  <a:spcAft>
                    <a:spcPts val="800"/>
                  </a:spcAft>
                </a:pPr>
                <a:r>
                  <a:rPr lang="en-US" sz="1550" kern="120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Focus groups</a:t>
                </a:r>
              </a:p>
              <a:p>
                <a:pPr marL="0" lvl="1" algn="l" defTabSz="622300">
                  <a:lnSpc>
                    <a:spcPct val="90000"/>
                  </a:lnSpc>
                  <a:spcBef>
                    <a:spcPct val="0"/>
                  </a:spcBef>
                  <a:spcAft>
                    <a:spcPts val="800"/>
                  </a:spcAft>
                </a:pPr>
                <a:r>
                  <a:rPr lang="en-US" sz="1550" kern="120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Identify career paths</a:t>
                </a:r>
                <a:endParaRPr lang="en-US" sz="1550" kern="1200" dirty="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endParaRPr>
              </a:p>
            </p:txBody>
          </p:sp>
          <p:sp>
            <p:nvSpPr>
              <p:cNvPr id="29" name="TextBox 28"/>
              <p:cNvSpPr txBox="1"/>
              <p:nvPr/>
            </p:nvSpPr>
            <p:spPr>
              <a:xfrm>
                <a:off x="518658" y="2160508"/>
                <a:ext cx="2542032" cy="400110"/>
              </a:xfrm>
              <a:prstGeom prst="rect">
                <a:avLst/>
              </a:prstGeom>
              <a:noFill/>
            </p:spPr>
            <p:txBody>
              <a:bodyPr wrap="square" lIns="0" rIns="0" rtlCol="0">
                <a:spAutoFit/>
                <a:scene3d>
                  <a:camera prst="orthographicFront"/>
                  <a:lightRig rig="threePt" dir="t"/>
                </a:scene3d>
                <a:sp3d extrusionH="57150" contourW="6350">
                  <a:bevelT w="31750" h="12700"/>
                  <a:contourClr>
                    <a:srgbClr val="0A4080"/>
                  </a:contourClr>
                </a:sp3d>
              </a:bodyPr>
              <a:lstStyle/>
              <a:p>
                <a:pPr algn="ctr"/>
                <a:r>
                  <a:rPr lang="en-US" sz="2000" dirty="0" smtClean="0">
                    <a:ln w="53975" cmpd="sng">
                      <a:noFill/>
                      <a:prstDash val="solid"/>
                    </a:ln>
                    <a:gradFill flip="none" rotWithShape="1">
                      <a:gsLst>
                        <a:gs pos="25000">
                          <a:schemeClr val="tx2">
                            <a:lumMod val="60000"/>
                            <a:lumOff val="40000"/>
                          </a:schemeClr>
                        </a:gs>
                        <a:gs pos="80000">
                          <a:schemeClr val="tx2">
                            <a:lumMod val="20000"/>
                            <a:lumOff val="80000"/>
                          </a:schemeClr>
                        </a:gs>
                      </a:gsLst>
                      <a:lin ang="5400000" scaled="1"/>
                      <a:tileRect/>
                    </a:gra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rPr>
                  <a:t>One-Stop Centers</a:t>
                </a:r>
                <a:endParaRPr lang="en-US" sz="2000" dirty="0">
                  <a:ln w="53975" cmpd="sng">
                    <a:noFill/>
                    <a:prstDash val="solid"/>
                  </a:ln>
                  <a:gradFill flip="none" rotWithShape="1">
                    <a:gsLst>
                      <a:gs pos="25000">
                        <a:schemeClr val="tx2">
                          <a:lumMod val="60000"/>
                          <a:lumOff val="40000"/>
                        </a:schemeClr>
                      </a:gs>
                      <a:gs pos="80000">
                        <a:schemeClr val="tx2">
                          <a:lumMod val="20000"/>
                          <a:lumOff val="80000"/>
                        </a:schemeClr>
                      </a:gs>
                    </a:gsLst>
                    <a:lin ang="5400000" scaled="1"/>
                    <a:tileRect/>
                  </a:gra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endParaRPr>
              </a:p>
            </p:txBody>
          </p:sp>
          <p:grpSp>
            <p:nvGrpSpPr>
              <p:cNvPr id="57" name="Group 56"/>
              <p:cNvGrpSpPr/>
              <p:nvPr/>
            </p:nvGrpSpPr>
            <p:grpSpPr>
              <a:xfrm>
                <a:off x="515897" y="3441192"/>
                <a:ext cx="2538641" cy="1911096"/>
                <a:chOff x="515897" y="3441192"/>
                <a:chExt cx="2538641" cy="1911096"/>
              </a:xfrm>
            </p:grpSpPr>
            <p:sp>
              <p:nvSpPr>
                <p:cNvPr id="31" name="Rectangle 30"/>
                <p:cNvSpPr/>
                <p:nvPr/>
              </p:nvSpPr>
              <p:spPr>
                <a:xfrm>
                  <a:off x="515897" y="3441192"/>
                  <a:ext cx="2538641"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32" name="Rectangle 31"/>
                <p:cNvSpPr/>
                <p:nvPr/>
              </p:nvSpPr>
              <p:spPr>
                <a:xfrm>
                  <a:off x="515897" y="3756660"/>
                  <a:ext cx="2538641"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33" name="Rectangle 32"/>
                <p:cNvSpPr/>
                <p:nvPr/>
              </p:nvSpPr>
              <p:spPr>
                <a:xfrm>
                  <a:off x="515897" y="4072128"/>
                  <a:ext cx="2538641"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34" name="Rectangle 33"/>
                <p:cNvSpPr/>
                <p:nvPr/>
              </p:nvSpPr>
              <p:spPr>
                <a:xfrm>
                  <a:off x="515897" y="4387596"/>
                  <a:ext cx="2538641"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35" name="Rectangle 34"/>
                <p:cNvSpPr/>
                <p:nvPr/>
              </p:nvSpPr>
              <p:spPr>
                <a:xfrm>
                  <a:off x="515897" y="4703064"/>
                  <a:ext cx="2538641"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36" name="Rectangle 35"/>
                <p:cNvSpPr/>
                <p:nvPr/>
              </p:nvSpPr>
              <p:spPr>
                <a:xfrm>
                  <a:off x="515897" y="5018532"/>
                  <a:ext cx="2538641"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37" name="Rectangle 36"/>
                <p:cNvSpPr/>
                <p:nvPr/>
              </p:nvSpPr>
              <p:spPr>
                <a:xfrm>
                  <a:off x="515897" y="5334000"/>
                  <a:ext cx="2538641"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grpSp>
        <p:grpSp>
          <p:nvGrpSpPr>
            <p:cNvPr id="59" name="Group 58"/>
            <p:cNvGrpSpPr/>
            <p:nvPr/>
          </p:nvGrpSpPr>
          <p:grpSpPr>
            <a:xfrm>
              <a:off x="3378879" y="2362200"/>
              <a:ext cx="2539077" cy="3429000"/>
              <a:chOff x="3378879" y="2362200"/>
              <a:chExt cx="2539077" cy="3429000"/>
            </a:xfrm>
          </p:grpSpPr>
          <p:sp>
            <p:nvSpPr>
              <p:cNvPr id="9" name="Freeform 8"/>
              <p:cNvSpPr/>
              <p:nvPr/>
            </p:nvSpPr>
            <p:spPr>
              <a:xfrm>
                <a:off x="3378879" y="2362200"/>
                <a:ext cx="2538641" cy="3429000"/>
              </a:xfrm>
              <a:custGeom>
                <a:avLst/>
                <a:gdLst>
                  <a:gd name="connsiteX0" fmla="*/ 0 w 2538641"/>
                  <a:gd name="connsiteY0" fmla="*/ 253864 h 4038600"/>
                  <a:gd name="connsiteX1" fmla="*/ 253864 w 2538641"/>
                  <a:gd name="connsiteY1" fmla="*/ 0 h 4038600"/>
                  <a:gd name="connsiteX2" fmla="*/ 2284777 w 2538641"/>
                  <a:gd name="connsiteY2" fmla="*/ 0 h 4038600"/>
                  <a:gd name="connsiteX3" fmla="*/ 2538641 w 2538641"/>
                  <a:gd name="connsiteY3" fmla="*/ 253864 h 4038600"/>
                  <a:gd name="connsiteX4" fmla="*/ 2538641 w 2538641"/>
                  <a:gd name="connsiteY4" fmla="*/ 3784736 h 4038600"/>
                  <a:gd name="connsiteX5" fmla="*/ 2284777 w 2538641"/>
                  <a:gd name="connsiteY5" fmla="*/ 4038600 h 4038600"/>
                  <a:gd name="connsiteX6" fmla="*/ 253864 w 2538641"/>
                  <a:gd name="connsiteY6" fmla="*/ 4038600 h 4038600"/>
                  <a:gd name="connsiteX7" fmla="*/ 0 w 2538641"/>
                  <a:gd name="connsiteY7" fmla="*/ 3784736 h 4038600"/>
                  <a:gd name="connsiteX8" fmla="*/ 0 w 2538641"/>
                  <a:gd name="connsiteY8" fmla="*/ 253864 h 403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8641" h="4038600">
                    <a:moveTo>
                      <a:pt x="0" y="253864"/>
                    </a:moveTo>
                    <a:cubicBezTo>
                      <a:pt x="0" y="113659"/>
                      <a:pt x="113659" y="0"/>
                      <a:pt x="253864" y="0"/>
                    </a:cubicBezTo>
                    <a:lnTo>
                      <a:pt x="2284777" y="0"/>
                    </a:lnTo>
                    <a:cubicBezTo>
                      <a:pt x="2424982" y="0"/>
                      <a:pt x="2538641" y="113659"/>
                      <a:pt x="2538641" y="253864"/>
                    </a:cubicBezTo>
                    <a:lnTo>
                      <a:pt x="2538641" y="3784736"/>
                    </a:lnTo>
                    <a:cubicBezTo>
                      <a:pt x="2538641" y="3924941"/>
                      <a:pt x="2424982" y="4038600"/>
                      <a:pt x="2284777" y="4038600"/>
                    </a:cubicBezTo>
                    <a:lnTo>
                      <a:pt x="253864" y="4038600"/>
                    </a:lnTo>
                    <a:cubicBezTo>
                      <a:pt x="113659" y="4038600"/>
                      <a:pt x="0" y="3924941"/>
                      <a:pt x="0" y="3784736"/>
                    </a:cubicBezTo>
                    <a:lnTo>
                      <a:pt x="0" y="253864"/>
                    </a:lnTo>
                    <a:close/>
                  </a:path>
                </a:pathLst>
              </a:cu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chilly" dir="t">
                  <a:rot lat="0" lon="0" rev="4200000"/>
                </a:lightRig>
              </a:scene3d>
              <a:sp3d>
                <a:bevelT w="190500" h="635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822960" rIns="128016" bIns="935736" numCol="1" spcCol="1270" anchor="t" anchorCtr="0">
                <a:noAutofit/>
              </a:bodyPr>
              <a:lstStyle/>
              <a:p>
                <a:pPr marL="0" lvl="1" algn="l" defTabSz="622300">
                  <a:lnSpc>
                    <a:spcPct val="90000"/>
                  </a:lnSpc>
                  <a:spcBef>
                    <a:spcPct val="0"/>
                  </a:spcBef>
                  <a:spcAft>
                    <a:spcPts val="800"/>
                  </a:spcAft>
                </a:pPr>
                <a:r>
                  <a:rPr lang="en-US" sz="1550" kern="120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Workforce agency</a:t>
                </a:r>
                <a:endParaRPr lang="en-US" sz="1550" kern="1200" dirty="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endParaRPr>
              </a:p>
              <a:p>
                <a:pPr marL="0" lvl="1" algn="l" defTabSz="622300">
                  <a:lnSpc>
                    <a:spcPct val="90000"/>
                  </a:lnSpc>
                  <a:spcBef>
                    <a:spcPct val="0"/>
                  </a:spcBef>
                  <a:spcAft>
                    <a:spcPts val="800"/>
                  </a:spcAft>
                </a:pPr>
                <a:r>
                  <a:rPr lang="en-US" sz="1550" kern="120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Business</a:t>
                </a:r>
              </a:p>
              <a:p>
                <a:pPr marL="0" lvl="1" algn="l" defTabSz="622300">
                  <a:lnSpc>
                    <a:spcPct val="90000"/>
                  </a:lnSpc>
                  <a:spcBef>
                    <a:spcPct val="0"/>
                  </a:spcBef>
                  <a:spcAft>
                    <a:spcPts val="800"/>
                  </a:spcAft>
                </a:pPr>
                <a:r>
                  <a:rPr lang="en-US" sz="1550" kern="120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Education</a:t>
                </a:r>
              </a:p>
              <a:p>
                <a:pPr marL="0" lvl="1" algn="l" defTabSz="622300">
                  <a:lnSpc>
                    <a:spcPct val="90000"/>
                  </a:lnSpc>
                  <a:spcBef>
                    <a:spcPct val="0"/>
                  </a:spcBef>
                  <a:spcAft>
                    <a:spcPts val="800"/>
                  </a:spcAft>
                </a:pPr>
                <a:r>
                  <a:rPr lang="en-US" sz="1550" kern="120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Academic pathways</a:t>
                </a:r>
              </a:p>
              <a:p>
                <a:pPr marL="0" lvl="1" algn="l" defTabSz="622300">
                  <a:lnSpc>
                    <a:spcPct val="90000"/>
                  </a:lnSpc>
                  <a:spcBef>
                    <a:spcPct val="0"/>
                  </a:spcBef>
                  <a:spcAft>
                    <a:spcPts val="800"/>
                  </a:spcAft>
                </a:pPr>
                <a:r>
                  <a:rPr lang="en-US" sz="1550" kern="120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Transferrable articulated curriculum</a:t>
                </a:r>
              </a:p>
              <a:p>
                <a:pPr marL="0" lvl="1" algn="l" defTabSz="622300">
                  <a:lnSpc>
                    <a:spcPct val="90000"/>
                  </a:lnSpc>
                  <a:spcBef>
                    <a:spcPct val="0"/>
                  </a:spcBef>
                  <a:spcAft>
                    <a:spcPts val="800"/>
                  </a:spcAft>
                </a:pPr>
                <a:r>
                  <a:rPr lang="en-US" sz="1550" kern="120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Technical skills</a:t>
                </a:r>
              </a:p>
              <a:p>
                <a:pPr marL="0" lvl="1" algn="l" defTabSz="622300">
                  <a:lnSpc>
                    <a:spcPct val="90000"/>
                  </a:lnSpc>
                  <a:spcBef>
                    <a:spcPct val="0"/>
                  </a:spcBef>
                  <a:spcAft>
                    <a:spcPts val="800"/>
                  </a:spcAft>
                </a:pPr>
                <a:r>
                  <a:rPr lang="en-US" sz="1550" kern="1200" dirty="0" smtClean="0">
                    <a:solidFill>
                      <a:schemeClr val="bg1"/>
                    </a:solidFill>
                    <a:effectLst>
                      <a:outerShdw blurRad="50800" dist="38100" dir="2700000" algn="tl" rotWithShape="0">
                        <a:prstClr val="black">
                          <a:alpha val="28000"/>
                        </a:prstClr>
                      </a:outerShdw>
                    </a:effectLst>
                    <a:latin typeface="Arial" panose="020B0604020202020204" pitchFamily="34" charset="0"/>
                    <a:cs typeface="Arial" panose="020B0604020202020204" pitchFamily="34" charset="0"/>
                  </a:rPr>
                  <a:t>Dual credits &amp; Career Path alignment</a:t>
                </a:r>
              </a:p>
            </p:txBody>
          </p:sp>
          <p:grpSp>
            <p:nvGrpSpPr>
              <p:cNvPr id="55" name="Group 54"/>
              <p:cNvGrpSpPr/>
              <p:nvPr/>
            </p:nvGrpSpPr>
            <p:grpSpPr>
              <a:xfrm>
                <a:off x="3379315" y="3441192"/>
                <a:ext cx="2538641" cy="1807082"/>
                <a:chOff x="3374552" y="3441192"/>
                <a:chExt cx="2538641" cy="1807082"/>
              </a:xfrm>
            </p:grpSpPr>
            <p:sp>
              <p:nvSpPr>
                <p:cNvPr id="40" name="Rectangle 39"/>
                <p:cNvSpPr/>
                <p:nvPr/>
              </p:nvSpPr>
              <p:spPr>
                <a:xfrm>
                  <a:off x="3374552" y="3441192"/>
                  <a:ext cx="2538641"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41" name="Rectangle 40"/>
                <p:cNvSpPr/>
                <p:nvPr/>
              </p:nvSpPr>
              <p:spPr>
                <a:xfrm>
                  <a:off x="3374552" y="3756660"/>
                  <a:ext cx="2538641"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42" name="Rectangle 41"/>
                <p:cNvSpPr/>
                <p:nvPr/>
              </p:nvSpPr>
              <p:spPr>
                <a:xfrm>
                  <a:off x="3374552" y="4072128"/>
                  <a:ext cx="2538641"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43" name="Rectangle 42"/>
                <p:cNvSpPr/>
                <p:nvPr/>
              </p:nvSpPr>
              <p:spPr>
                <a:xfrm>
                  <a:off x="3374552" y="4387596"/>
                  <a:ext cx="2538641"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44" name="Rectangle 43"/>
                <p:cNvSpPr/>
                <p:nvPr/>
              </p:nvSpPr>
              <p:spPr>
                <a:xfrm>
                  <a:off x="3374552" y="4906134"/>
                  <a:ext cx="2538641"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45" name="Rectangle 44"/>
                <p:cNvSpPr/>
                <p:nvPr/>
              </p:nvSpPr>
              <p:spPr>
                <a:xfrm>
                  <a:off x="3374552" y="5229986"/>
                  <a:ext cx="2538641" cy="18288"/>
                </a:xfrm>
                <a:prstGeom prst="rect">
                  <a:avLst/>
                </a:prstGeom>
                <a:gradFill>
                  <a:gsLst>
                    <a:gs pos="100000">
                      <a:schemeClr val="tx2"/>
                    </a:gs>
                    <a:gs pos="0">
                      <a:schemeClr val="accent1"/>
                    </a:gs>
                  </a:gsLst>
                  <a:lin ang="5400000" scaled="1"/>
                </a:gradFill>
                <a:ln w="12700">
                  <a:noFill/>
                </a:ln>
                <a:effectLst/>
                <a:scene3d>
                  <a:camera prst="orthographicFront"/>
                  <a:lightRig rig="threePt" dir="t"/>
                </a:scene3d>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grpSp>
        <p:grpSp>
          <p:nvGrpSpPr>
            <p:cNvPr id="28" name="Group 27"/>
            <p:cNvGrpSpPr/>
            <p:nvPr/>
          </p:nvGrpSpPr>
          <p:grpSpPr>
            <a:xfrm>
              <a:off x="517366" y="2529840"/>
              <a:ext cx="8260375" cy="605790"/>
              <a:chOff x="517366" y="2545596"/>
              <a:chExt cx="8260375" cy="605790"/>
            </a:xfrm>
          </p:grpSpPr>
          <p:grpSp>
            <p:nvGrpSpPr>
              <p:cNvPr id="27" name="Group 26"/>
              <p:cNvGrpSpPr/>
              <p:nvPr/>
            </p:nvGrpSpPr>
            <p:grpSpPr>
              <a:xfrm>
                <a:off x="517366" y="2574133"/>
                <a:ext cx="8260375" cy="550459"/>
                <a:chOff x="517366" y="2574133"/>
                <a:chExt cx="8260375" cy="550459"/>
              </a:xfrm>
            </p:grpSpPr>
            <p:grpSp>
              <p:nvGrpSpPr>
                <p:cNvPr id="17" name="Group 16"/>
                <p:cNvGrpSpPr/>
                <p:nvPr/>
              </p:nvGrpSpPr>
              <p:grpSpPr>
                <a:xfrm>
                  <a:off x="518658" y="2601603"/>
                  <a:ext cx="8259082" cy="493776"/>
                  <a:chOff x="518658" y="2626011"/>
                  <a:chExt cx="8259082" cy="445913"/>
                </a:xfrm>
                <a:solidFill>
                  <a:schemeClr val="tx2"/>
                </a:solidFill>
                <a:scene3d>
                  <a:camera prst="orthographicFront"/>
                  <a:lightRig rig="flood" dir="t">
                    <a:rot lat="0" lon="0" rev="10200000"/>
                  </a:lightRig>
                </a:scene3d>
              </p:grpSpPr>
              <p:sp>
                <p:nvSpPr>
                  <p:cNvPr id="14" name="Rectangle 13"/>
                  <p:cNvSpPr/>
                  <p:nvPr/>
                </p:nvSpPr>
                <p:spPr>
                  <a:xfrm>
                    <a:off x="518658" y="2626964"/>
                    <a:ext cx="2538641" cy="444960"/>
                  </a:xfrm>
                  <a:prstGeom prst="rect">
                    <a:avLst/>
                  </a:prstGeom>
                  <a:grpFill/>
                  <a:ln w="12700">
                    <a:noFill/>
                  </a:ln>
                  <a:effectLst>
                    <a:innerShdw blurRad="190500" dist="139700" dir="13500000">
                      <a:prstClr val="black">
                        <a:alpha val="50000"/>
                      </a:prstClr>
                    </a:innerShdw>
                  </a:effectLst>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5" name="Rectangle 14"/>
                  <p:cNvSpPr/>
                  <p:nvPr/>
                </p:nvSpPr>
                <p:spPr>
                  <a:xfrm>
                    <a:off x="3378879" y="2626964"/>
                    <a:ext cx="2538641" cy="444960"/>
                  </a:xfrm>
                  <a:prstGeom prst="rect">
                    <a:avLst/>
                  </a:prstGeom>
                  <a:grpFill/>
                  <a:ln w="12700">
                    <a:noFill/>
                  </a:ln>
                  <a:effectLst>
                    <a:innerShdw blurRad="190500" dist="139700" dir="13500000">
                      <a:prstClr val="black">
                        <a:alpha val="50000"/>
                      </a:prstClr>
                    </a:innerShdw>
                  </a:effectLst>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6" name="Rectangle 15"/>
                  <p:cNvSpPr/>
                  <p:nvPr/>
                </p:nvSpPr>
                <p:spPr>
                  <a:xfrm>
                    <a:off x="6239099" y="2626011"/>
                    <a:ext cx="2538641" cy="444960"/>
                  </a:xfrm>
                  <a:prstGeom prst="rect">
                    <a:avLst/>
                  </a:prstGeom>
                  <a:grpFill/>
                  <a:ln w="12700">
                    <a:noFill/>
                  </a:ln>
                  <a:effectLst>
                    <a:innerShdw blurRad="190500" dist="139700" dir="13500000">
                      <a:prstClr val="black">
                        <a:alpha val="50000"/>
                      </a:prstClr>
                    </a:innerShdw>
                  </a:effectLst>
                  <a:sp3d prstMaterial="meta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sp>
              <p:nvSpPr>
                <p:cNvPr id="19" name="Rectangle 18"/>
                <p:cNvSpPr/>
                <p:nvPr/>
              </p:nvSpPr>
              <p:spPr>
                <a:xfrm>
                  <a:off x="517366" y="2574192"/>
                  <a:ext cx="2538641" cy="27373"/>
                </a:xfrm>
                <a:prstGeom prst="rect">
                  <a:avLst/>
                </a:prstGeom>
                <a:gradFill flip="none" rotWithShape="1">
                  <a:gsLst>
                    <a:gs pos="91000">
                      <a:srgbClr val="3D6BA1"/>
                    </a:gs>
                    <a:gs pos="10000">
                      <a:srgbClr val="7EADE2"/>
                    </a:gs>
                    <a:gs pos="0">
                      <a:srgbClr val="0070C0">
                        <a:lumMod val="13000"/>
                        <a:lumOff val="87000"/>
                      </a:srgbClr>
                    </a:gs>
                    <a:gs pos="70000">
                      <a:schemeClr val="tx2">
                        <a:lumMod val="60000"/>
                        <a:lumOff val="40000"/>
                      </a:schemeClr>
                    </a:gs>
                    <a:gs pos="30000">
                      <a:schemeClr val="tx2">
                        <a:lumMod val="60000"/>
                        <a:lumOff val="40000"/>
                      </a:schemeClr>
                    </a:gs>
                    <a:gs pos="100000">
                      <a:srgbClr val="0070C0">
                        <a:lumMod val="14000"/>
                      </a:srgbClr>
                    </a:gs>
                  </a:gsLst>
                  <a:lin ang="0" scaled="1"/>
                  <a:tileRect/>
                </a:gradFill>
                <a:ln w="12700">
                  <a:noFill/>
                </a:ln>
                <a:effectLst/>
                <a:scene3d>
                  <a:camera prst="orthographicFront"/>
                  <a:lightRig rig="threePt" dir="t"/>
                </a:scene3d>
                <a:sp3d prstMaterial="metal">
                  <a:bevelT w="25400"/>
                </a:sp3d>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0" name="Rectangle 19"/>
                <p:cNvSpPr/>
                <p:nvPr/>
              </p:nvSpPr>
              <p:spPr>
                <a:xfrm>
                  <a:off x="3377587" y="2574192"/>
                  <a:ext cx="2538641" cy="27373"/>
                </a:xfrm>
                <a:prstGeom prst="rect">
                  <a:avLst/>
                </a:prstGeom>
                <a:gradFill flip="none" rotWithShape="1">
                  <a:gsLst>
                    <a:gs pos="91000">
                      <a:srgbClr val="3D6BA1"/>
                    </a:gs>
                    <a:gs pos="10000">
                      <a:srgbClr val="7EADE2"/>
                    </a:gs>
                    <a:gs pos="0">
                      <a:srgbClr val="0070C0">
                        <a:lumMod val="13000"/>
                        <a:lumOff val="87000"/>
                      </a:srgbClr>
                    </a:gs>
                    <a:gs pos="70000">
                      <a:schemeClr val="tx2">
                        <a:lumMod val="60000"/>
                        <a:lumOff val="40000"/>
                      </a:schemeClr>
                    </a:gs>
                    <a:gs pos="30000">
                      <a:schemeClr val="tx2">
                        <a:lumMod val="60000"/>
                        <a:lumOff val="40000"/>
                      </a:schemeClr>
                    </a:gs>
                    <a:gs pos="100000">
                      <a:srgbClr val="0070C0">
                        <a:lumMod val="14000"/>
                      </a:srgbClr>
                    </a:gs>
                  </a:gsLst>
                  <a:lin ang="0" scaled="1"/>
                  <a:tileRect/>
                </a:gradFill>
                <a:ln w="12700">
                  <a:noFill/>
                </a:ln>
                <a:effectLst/>
                <a:scene3d>
                  <a:camera prst="orthographicFront"/>
                  <a:lightRig rig="threePt" dir="t"/>
                </a:scene3d>
                <a:sp3d prstMaterial="metal">
                  <a:bevelT w="25400"/>
                </a:sp3d>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1" name="Rectangle 20"/>
                <p:cNvSpPr/>
                <p:nvPr/>
              </p:nvSpPr>
              <p:spPr>
                <a:xfrm>
                  <a:off x="6237807" y="2574133"/>
                  <a:ext cx="2538641" cy="27373"/>
                </a:xfrm>
                <a:prstGeom prst="rect">
                  <a:avLst/>
                </a:prstGeom>
                <a:gradFill flip="none" rotWithShape="1">
                  <a:gsLst>
                    <a:gs pos="91000">
                      <a:srgbClr val="3D6BA1"/>
                    </a:gs>
                    <a:gs pos="10000">
                      <a:srgbClr val="7EADE2"/>
                    </a:gs>
                    <a:gs pos="0">
                      <a:srgbClr val="0070C0">
                        <a:lumMod val="13000"/>
                        <a:lumOff val="87000"/>
                      </a:srgbClr>
                    </a:gs>
                    <a:gs pos="70000">
                      <a:schemeClr val="tx2">
                        <a:lumMod val="60000"/>
                        <a:lumOff val="40000"/>
                      </a:schemeClr>
                    </a:gs>
                    <a:gs pos="30000">
                      <a:schemeClr val="tx2">
                        <a:lumMod val="60000"/>
                        <a:lumOff val="40000"/>
                      </a:schemeClr>
                    </a:gs>
                    <a:gs pos="100000">
                      <a:srgbClr val="0070C0">
                        <a:lumMod val="14000"/>
                      </a:srgbClr>
                    </a:gs>
                  </a:gsLst>
                  <a:lin ang="0" scaled="1"/>
                  <a:tileRect/>
                </a:gradFill>
                <a:ln w="12700">
                  <a:noFill/>
                </a:ln>
                <a:effectLst/>
                <a:scene3d>
                  <a:camera prst="orthographicFront"/>
                  <a:lightRig rig="threePt" dir="t"/>
                </a:scene3d>
                <a:sp3d prstMaterial="metal">
                  <a:bevelT w="25400"/>
                </a:sp3d>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3" name="Rectangle 22"/>
                <p:cNvSpPr/>
                <p:nvPr/>
              </p:nvSpPr>
              <p:spPr>
                <a:xfrm>
                  <a:off x="518659" y="3097219"/>
                  <a:ext cx="2538641" cy="27373"/>
                </a:xfrm>
                <a:prstGeom prst="rect">
                  <a:avLst/>
                </a:prstGeom>
                <a:gradFill flip="none" rotWithShape="1">
                  <a:gsLst>
                    <a:gs pos="91000">
                      <a:srgbClr val="3D6BA1"/>
                    </a:gs>
                    <a:gs pos="10000">
                      <a:srgbClr val="7EADE2"/>
                    </a:gs>
                    <a:gs pos="0">
                      <a:srgbClr val="0070C0">
                        <a:lumMod val="13000"/>
                        <a:lumOff val="87000"/>
                      </a:srgbClr>
                    </a:gs>
                    <a:gs pos="70000">
                      <a:schemeClr val="tx2">
                        <a:lumMod val="60000"/>
                        <a:lumOff val="40000"/>
                      </a:schemeClr>
                    </a:gs>
                    <a:gs pos="30000">
                      <a:schemeClr val="tx2">
                        <a:lumMod val="60000"/>
                        <a:lumOff val="40000"/>
                      </a:schemeClr>
                    </a:gs>
                    <a:gs pos="100000">
                      <a:srgbClr val="0070C0">
                        <a:lumMod val="14000"/>
                      </a:srgbClr>
                    </a:gs>
                  </a:gsLst>
                  <a:lin ang="0" scaled="1"/>
                  <a:tileRect/>
                </a:gradFill>
                <a:ln w="12700">
                  <a:noFill/>
                </a:ln>
                <a:effectLst/>
                <a:scene3d>
                  <a:camera prst="orthographicFront"/>
                  <a:lightRig rig="threePt" dir="t"/>
                </a:scene3d>
                <a:sp3d prstMaterial="metal">
                  <a:bevelT w="25400"/>
                </a:sp3d>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4" name="Rectangle 23"/>
                <p:cNvSpPr/>
                <p:nvPr/>
              </p:nvSpPr>
              <p:spPr>
                <a:xfrm>
                  <a:off x="3378880" y="3097219"/>
                  <a:ext cx="2538641" cy="27373"/>
                </a:xfrm>
                <a:prstGeom prst="rect">
                  <a:avLst/>
                </a:prstGeom>
                <a:gradFill flip="none" rotWithShape="1">
                  <a:gsLst>
                    <a:gs pos="91000">
                      <a:srgbClr val="3D6BA1"/>
                    </a:gs>
                    <a:gs pos="10000">
                      <a:srgbClr val="7EADE2"/>
                    </a:gs>
                    <a:gs pos="0">
                      <a:srgbClr val="0070C0">
                        <a:lumMod val="13000"/>
                        <a:lumOff val="87000"/>
                      </a:srgbClr>
                    </a:gs>
                    <a:gs pos="70000">
                      <a:schemeClr val="tx2">
                        <a:lumMod val="60000"/>
                        <a:lumOff val="40000"/>
                      </a:schemeClr>
                    </a:gs>
                    <a:gs pos="30000">
                      <a:schemeClr val="tx2">
                        <a:lumMod val="60000"/>
                        <a:lumOff val="40000"/>
                      </a:schemeClr>
                    </a:gs>
                    <a:gs pos="100000">
                      <a:srgbClr val="0070C0">
                        <a:lumMod val="14000"/>
                      </a:srgbClr>
                    </a:gs>
                  </a:gsLst>
                  <a:lin ang="0" scaled="1"/>
                  <a:tileRect/>
                </a:gradFill>
                <a:ln w="12700">
                  <a:noFill/>
                </a:ln>
                <a:effectLst/>
                <a:scene3d>
                  <a:camera prst="orthographicFront"/>
                  <a:lightRig rig="threePt" dir="t"/>
                </a:scene3d>
                <a:sp3d prstMaterial="metal">
                  <a:bevelT w="25400"/>
                </a:sp3d>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5" name="Rectangle 24"/>
                <p:cNvSpPr/>
                <p:nvPr/>
              </p:nvSpPr>
              <p:spPr>
                <a:xfrm>
                  <a:off x="6239100" y="3097160"/>
                  <a:ext cx="2538641" cy="27373"/>
                </a:xfrm>
                <a:prstGeom prst="rect">
                  <a:avLst/>
                </a:prstGeom>
                <a:gradFill flip="none" rotWithShape="1">
                  <a:gsLst>
                    <a:gs pos="91000">
                      <a:srgbClr val="3D6BA1"/>
                    </a:gs>
                    <a:gs pos="10000">
                      <a:srgbClr val="7EADE2"/>
                    </a:gs>
                    <a:gs pos="0">
                      <a:srgbClr val="0070C0">
                        <a:lumMod val="13000"/>
                        <a:lumOff val="87000"/>
                      </a:srgbClr>
                    </a:gs>
                    <a:gs pos="70000">
                      <a:schemeClr val="tx2">
                        <a:lumMod val="60000"/>
                        <a:lumOff val="40000"/>
                      </a:schemeClr>
                    </a:gs>
                    <a:gs pos="30000">
                      <a:schemeClr val="tx2">
                        <a:lumMod val="60000"/>
                        <a:lumOff val="40000"/>
                      </a:schemeClr>
                    </a:gs>
                    <a:gs pos="100000">
                      <a:srgbClr val="0070C0">
                        <a:lumMod val="14000"/>
                      </a:srgbClr>
                    </a:gs>
                  </a:gsLst>
                  <a:lin ang="0" scaled="1"/>
                  <a:tileRect/>
                </a:gradFill>
                <a:ln w="12700">
                  <a:noFill/>
                </a:ln>
                <a:effectLst/>
                <a:scene3d>
                  <a:camera prst="orthographicFront"/>
                  <a:lightRig rig="threePt" dir="t"/>
                </a:scene3d>
                <a:sp3d prstMaterial="metal">
                  <a:bevelT w="25400"/>
                </a:sp3d>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sp>
            <p:nvSpPr>
              <p:cNvPr id="13" name="Right Arrow 12"/>
              <p:cNvSpPr/>
              <p:nvPr/>
            </p:nvSpPr>
            <p:spPr>
              <a:xfrm>
                <a:off x="685800" y="2545596"/>
                <a:ext cx="7924800" cy="605790"/>
              </a:xfrm>
              <a:prstGeom prst="rightArrow">
                <a:avLst/>
              </a:prstGeom>
              <a:gradFill>
                <a:gsLst>
                  <a:gs pos="0">
                    <a:schemeClr val="accent2"/>
                  </a:gs>
                  <a:gs pos="100000">
                    <a:srgbClr val="C00000"/>
                  </a:gs>
                  <a:gs pos="66000">
                    <a:schemeClr val="accent2"/>
                  </a:gs>
                  <a:gs pos="53000">
                    <a:schemeClr val="accent2"/>
                  </a:gs>
                  <a:gs pos="49000">
                    <a:srgbClr val="C00000"/>
                  </a:gs>
                  <a:gs pos="6253">
                    <a:srgbClr val="C00000"/>
                  </a:gs>
                  <a:gs pos="25000">
                    <a:schemeClr val="accent2">
                      <a:lumMod val="60000"/>
                      <a:lumOff val="40000"/>
                    </a:schemeClr>
                  </a:gs>
                </a:gsLst>
                <a:lin ang="4200000" scaled="0"/>
              </a:gradFill>
              <a:ln>
                <a:solidFill>
                  <a:srgbClr val="C00000">
                    <a:alpha val="88000"/>
                  </a:srgbClr>
                </a:solidFill>
              </a:ln>
              <a:effectLst>
                <a:outerShdw blurRad="76200" dist="88900" dir="2700000" algn="tl" rotWithShape="0">
                  <a:prstClr val="black">
                    <a:alpha val="65000"/>
                  </a:prstClr>
                </a:outerShdw>
              </a:effectLst>
              <a:scene3d>
                <a:camera prst="orthographicFront"/>
                <a:lightRig rig="threePt" dir="t"/>
              </a:scene3d>
              <a:sp3d>
                <a:bevelT w="38100"/>
              </a:sp3d>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grpSp>
      <p:sp>
        <p:nvSpPr>
          <p:cNvPr id="62" name="Title 1"/>
          <p:cNvSpPr txBox="1">
            <a:spLocks/>
          </p:cNvSpPr>
          <p:nvPr/>
        </p:nvSpPr>
        <p:spPr>
          <a:xfrm>
            <a:off x="518659" y="5200650"/>
            <a:ext cx="8429624" cy="855582"/>
          </a:xfrm>
          <a:prstGeom prst="rect">
            <a:avLst/>
          </a:prstGeom>
          <a:effectLst/>
        </p:spPr>
        <p:txBody>
          <a:bodyPr vert="horz" lIns="0" tIns="0" rIns="0" bIns="0" rtlCol="0" anchor="ctr">
            <a:noAutofit/>
          </a:bodyPr>
          <a:lstStyle>
            <a:lvl1pPr algn="l" defTabSz="914400" rtl="0" eaLnBrk="1" latinLnBrk="0" hangingPunct="1">
              <a:lnSpc>
                <a:spcPct val="90000"/>
              </a:lnSpc>
              <a:spcBef>
                <a:spcPct val="0"/>
              </a:spcBef>
              <a:buNone/>
              <a:defRPr sz="3400" b="1" i="0" u="none" kern="1200">
                <a:solidFill>
                  <a:schemeClr val="accent1"/>
                </a:solidFill>
                <a:effectLst>
                  <a:innerShdw blurRad="63500" dist="50800" dir="13500000">
                    <a:prstClr val="black">
                      <a:alpha val="50000"/>
                    </a:prstClr>
                  </a:innerShdw>
                </a:effectLst>
                <a:latin typeface="Arial" panose="020B0604020202020204" pitchFamily="34" charset="0"/>
                <a:ea typeface="+mj-ea"/>
                <a:cs typeface="Arial" panose="020B0604020202020204" pitchFamily="34" charset="0"/>
              </a:defRPr>
            </a:lvl1pPr>
          </a:lstStyle>
          <a:p>
            <a:r>
              <a:rPr lang="en-US" sz="1600" b="0" dirty="0" smtClean="0">
                <a:solidFill>
                  <a:schemeClr val="tx1">
                    <a:lumMod val="65000"/>
                    <a:lumOff val="35000"/>
                  </a:schemeClr>
                </a:solidFill>
                <a:effectLst/>
              </a:rPr>
              <a:t>Utilizes a replicable model of collaboration between  One-Stop Career Centers, Business Community, School Districts, and Higher Education throughout the Southern AZ region that reaches to economic success involving </a:t>
            </a:r>
            <a:r>
              <a:rPr lang="en-US" sz="1600" b="0" dirty="0" smtClean="0">
                <a:effectLst/>
              </a:rPr>
              <a:t>Communication </a:t>
            </a:r>
            <a:r>
              <a:rPr lang="en-US" sz="1600" b="0" dirty="0" smtClean="0">
                <a:effectLst/>
                <a:sym typeface="Wingdings"/>
              </a:rPr>
              <a:t></a:t>
            </a:r>
            <a:r>
              <a:rPr lang="en-US" sz="1600" b="0" dirty="0" smtClean="0">
                <a:solidFill>
                  <a:schemeClr val="tx1">
                    <a:lumMod val="65000"/>
                    <a:lumOff val="35000"/>
                  </a:schemeClr>
                </a:solidFill>
                <a:effectLst/>
              </a:rPr>
              <a:t> </a:t>
            </a:r>
            <a:r>
              <a:rPr lang="en-US" sz="1600" b="0" dirty="0" smtClean="0">
                <a:effectLst/>
              </a:rPr>
              <a:t>Collaboration</a:t>
            </a:r>
            <a:r>
              <a:rPr lang="en-US" sz="1600" b="0" dirty="0" smtClean="0">
                <a:solidFill>
                  <a:schemeClr val="tx1">
                    <a:lumMod val="65000"/>
                    <a:lumOff val="35000"/>
                  </a:schemeClr>
                </a:solidFill>
                <a:effectLst/>
              </a:rPr>
              <a:t> </a:t>
            </a:r>
            <a:r>
              <a:rPr lang="en-US" sz="1600" b="0" dirty="0">
                <a:effectLst/>
                <a:sym typeface="Wingdings"/>
              </a:rPr>
              <a:t></a:t>
            </a:r>
            <a:r>
              <a:rPr lang="en-US" sz="1600" b="0" dirty="0" smtClean="0">
                <a:solidFill>
                  <a:schemeClr val="tx1">
                    <a:lumMod val="65000"/>
                    <a:lumOff val="35000"/>
                  </a:schemeClr>
                </a:solidFill>
                <a:effectLst/>
              </a:rPr>
              <a:t> </a:t>
            </a:r>
            <a:r>
              <a:rPr lang="en-US" sz="1600" b="0" dirty="0" smtClean="0">
                <a:effectLst/>
              </a:rPr>
              <a:t>Education</a:t>
            </a:r>
            <a:endParaRPr lang="en-US" sz="1400" b="0" dirty="0">
              <a:effectLst/>
            </a:endParaRPr>
          </a:p>
        </p:txBody>
      </p:sp>
    </p:spTree>
    <p:extLst>
      <p:ext uri="{BB962C8B-B14F-4D97-AF65-F5344CB8AC3E}">
        <p14:creationId xmlns:p14="http://schemas.microsoft.com/office/powerpoint/2010/main" val="15615258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9969" y="1408113"/>
            <a:ext cx="4564062" cy="4564062"/>
            <a:chOff x="1989138" y="1408113"/>
            <a:chExt cx="4564062" cy="4564062"/>
          </a:xfrm>
        </p:grpSpPr>
        <p:pic>
          <p:nvPicPr>
            <p:cNvPr id="1027" name="Picture 3" descr="C:\Users\crobbins\Dropbox\My Projects\iStock Cleanout\Icons - monochromatic\Exported Icons\Tech\tv3.pn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989138" y="1408113"/>
              <a:ext cx="4564062" cy="456406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81225" y="3456563"/>
              <a:ext cx="3657600" cy="1877437"/>
            </a:xfrm>
            <a:prstGeom prst="rect">
              <a:avLst/>
            </a:prstGeom>
            <a:noFill/>
          </p:spPr>
          <p:txBody>
            <a:bodyPr wrap="square" rtlCol="0">
              <a:spAutoFit/>
            </a:bodyPr>
            <a:lstStyle/>
            <a:p>
              <a:pPr algn="ctr"/>
              <a:r>
                <a:rPr lang="en-US" sz="72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SAMP</a:t>
              </a:r>
              <a:endParaRPr lang="en-US" sz="4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a:p>
              <a:pPr algn="ctr"/>
              <a:r>
                <a:rPr lang="en-US" sz="4000" b="1" kern="0" spc="10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Video</a:t>
              </a:r>
              <a:endParaRPr lang="en-US" sz="4000" b="1" kern="0" spc="10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p:txBody>
        </p:sp>
      </p:grpSp>
      <p:sp>
        <p:nvSpPr>
          <p:cNvPr id="3" name="Content Placeholder 2"/>
          <p:cNvSpPr>
            <a:spLocks noGrp="1"/>
          </p:cNvSpPr>
          <p:nvPr>
            <p:ph idx="1"/>
          </p:nvPr>
        </p:nvSpPr>
        <p:spPr>
          <a:xfrm>
            <a:off x="847725" y="1905000"/>
            <a:ext cx="7448550" cy="609600"/>
          </a:xfrm>
          <a:gradFill flip="none" rotWithShape="1">
            <a:gsLst>
              <a:gs pos="0">
                <a:srgbClr val="FFFFFF"/>
              </a:gs>
              <a:gs pos="23000">
                <a:schemeClr val="bg1">
                  <a:lumMod val="75000"/>
                </a:schemeClr>
              </a:gs>
              <a:gs pos="60000">
                <a:schemeClr val="bg1"/>
              </a:gs>
              <a:gs pos="100000">
                <a:schemeClr val="bg1">
                  <a:lumMod val="65000"/>
                </a:schemeClr>
              </a:gs>
            </a:gsLst>
            <a:lin ang="13500000" scaled="1"/>
            <a:tileRect/>
          </a:gradFill>
          <a:effectLst>
            <a:outerShdw blurRad="165100" dist="38100" dir="2700000" algn="tl" rotWithShape="0">
              <a:prstClr val="black">
                <a:alpha val="66000"/>
              </a:prstClr>
            </a:outerShdw>
          </a:effectLst>
          <a:scene3d>
            <a:camera prst="orthographicFront"/>
            <a:lightRig rig="threePt" dir="t"/>
          </a:scene3d>
          <a:sp3d>
            <a:bevelT w="114300" prst="artDeco"/>
          </a:sp3d>
        </p:spPr>
        <p:txBody>
          <a:bodyPr anchor="ctr" anchorCtr="0">
            <a:noAutofit/>
          </a:bodyPr>
          <a:lstStyle/>
          <a:p>
            <a:pPr indent="0" algn="ctr">
              <a:buNone/>
            </a:pPr>
            <a:r>
              <a:rPr lang="en-US" u="sng" dirty="0" smtClean="0">
                <a:hlinkClick r:id="rId3"/>
              </a:rPr>
              <a:t>https</a:t>
            </a:r>
            <a:r>
              <a:rPr lang="en-US" u="sng" dirty="0">
                <a:hlinkClick r:id="rId3"/>
              </a:rPr>
              <a:t>://</a:t>
            </a:r>
            <a:r>
              <a:rPr lang="en-US" u="sng" dirty="0" smtClean="0">
                <a:hlinkClick r:id="rId3"/>
              </a:rPr>
              <a:t>www.youtube.com/watch?v=sVtGJ4S9SLQ</a:t>
            </a:r>
            <a:endParaRPr lang="en-US" dirty="0"/>
          </a:p>
        </p:txBody>
      </p:sp>
      <p:sp>
        <p:nvSpPr>
          <p:cNvPr id="8" name="Title 1"/>
          <p:cNvSpPr>
            <a:spLocks noGrp="1"/>
          </p:cNvSpPr>
          <p:nvPr>
            <p:ph type="title"/>
          </p:nvPr>
        </p:nvSpPr>
        <p:spPr>
          <a:xfrm>
            <a:off x="1828800" y="274638"/>
            <a:ext cx="4724400" cy="868362"/>
          </a:xfrm>
        </p:spPr>
        <p:txBody>
          <a:bodyPr>
            <a:noAutofit/>
          </a:bodyPr>
          <a:lstStyle/>
          <a:p>
            <a:pPr>
              <a:lnSpc>
                <a:spcPct val="90000"/>
              </a:lnSpc>
            </a:pPr>
            <a:r>
              <a:rPr lang="en-US" sz="3000" dirty="0" smtClean="0"/>
              <a:t>Determining Occupations </a:t>
            </a:r>
            <a:r>
              <a:rPr lang="en-US" sz="3000" dirty="0"/>
              <a:t>with Pathways to Career Advancement</a:t>
            </a:r>
          </a:p>
        </p:txBody>
      </p:sp>
      <p:grpSp>
        <p:nvGrpSpPr>
          <p:cNvPr id="9" name="Group 8"/>
          <p:cNvGrpSpPr/>
          <p:nvPr/>
        </p:nvGrpSpPr>
        <p:grpSpPr>
          <a:xfrm>
            <a:off x="0" y="0"/>
            <a:ext cx="1481138" cy="1437210"/>
            <a:chOff x="0" y="0"/>
            <a:chExt cx="1481138" cy="1437210"/>
          </a:xfrm>
        </p:grpSpPr>
        <p:sp>
          <p:nvSpPr>
            <p:cNvPr id="10" name="Rectangle 9"/>
            <p:cNvSpPr/>
            <p:nvPr/>
          </p:nvSpPr>
          <p:spPr>
            <a:xfrm>
              <a:off x="0" y="0"/>
              <a:ext cx="1481138" cy="1437210"/>
            </a:xfrm>
            <a:prstGeom prst="rect">
              <a:avLst/>
            </a:prstGeom>
            <a:gradFill flip="none" rotWithShape="1">
              <a:gsLst>
                <a:gs pos="0">
                  <a:schemeClr val="accent1"/>
                </a:gs>
                <a:gs pos="60000">
                  <a:schemeClr val="accent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152400" y="152400"/>
              <a:ext cx="1143000" cy="1071614"/>
            </a:xfrm>
            <a:prstGeom prst="roundRect">
              <a:avLst/>
            </a:prstGeom>
            <a:effectLst>
              <a:outerShdw blurRad="152400" dir="4200000" sx="107000" sy="107000" algn="tl" rotWithShape="0">
                <a:prstClr val="black">
                  <a:alpha val="40000"/>
                </a:prstClr>
              </a:outerShdw>
            </a:effectLst>
            <a:scene3d>
              <a:camera prst="orthographicFront"/>
              <a:lightRig rig="threePt" dir="t"/>
            </a:scene3d>
            <a:sp3d contourW="69850">
              <a:bevelT w="114300"/>
              <a:contourClr>
                <a:schemeClr val="bg1"/>
              </a:contourClr>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0" tIns="143940" rIns="0" bIns="143940" numCol="1" spcCol="1270" anchor="ctr" anchorCtr="0">
              <a:noAutofit/>
            </a:bodyPr>
            <a:lstStyle/>
            <a:p>
              <a:pPr lvl="0" algn="ctr" defTabSz="1155700">
                <a:lnSpc>
                  <a:spcPct val="90000"/>
                </a:lnSpc>
                <a:spcBef>
                  <a:spcPct val="0"/>
                </a:spcBef>
                <a:spcAft>
                  <a:spcPct val="35000"/>
                </a:spcAft>
              </a:pPr>
              <a:r>
                <a:rPr lang="en-US" sz="2200" b="1" kern="1200"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Step </a:t>
              </a:r>
              <a:r>
                <a:rPr lang="en-US" sz="2200" b="1"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a:t>
              </a:r>
              <a:endParaRPr lang="en-US" sz="2200" b="1" kern="12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687560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This Topic?</a:t>
            </a:r>
            <a:endParaRPr lang="en-US" dirty="0"/>
          </a:p>
        </p:txBody>
      </p:sp>
      <p:sp>
        <p:nvSpPr>
          <p:cNvPr id="3" name="Content Placeholder 2"/>
          <p:cNvSpPr>
            <a:spLocks noGrp="1"/>
          </p:cNvSpPr>
          <p:nvPr>
            <p:ph idx="1"/>
          </p:nvPr>
        </p:nvSpPr>
        <p:spPr/>
        <p:txBody>
          <a:bodyPr>
            <a:normAutofit/>
          </a:bodyPr>
          <a:lstStyle/>
          <a:p>
            <a:pPr marL="457200" indent="-457200"/>
            <a:r>
              <a:rPr lang="en-US" sz="3200" dirty="0" smtClean="0"/>
              <a:t>We heard your requests during our WIOA consultations</a:t>
            </a:r>
          </a:p>
          <a:p>
            <a:pPr marL="457200" indent="-457200"/>
            <a:endParaRPr lang="en-US" sz="3200" dirty="0" smtClean="0"/>
          </a:p>
          <a:p>
            <a:pPr marL="457200" indent="-457200"/>
            <a:endParaRPr lang="en-US" sz="3200" dirty="0"/>
          </a:p>
          <a:p>
            <a:pPr marL="457200" indent="-457200"/>
            <a:r>
              <a:rPr lang="en-US" sz="3200" dirty="0" smtClean="0"/>
              <a:t>Helping youth attain credentials</a:t>
            </a:r>
            <a:br>
              <a:rPr lang="en-US" sz="3200" dirty="0" smtClean="0"/>
            </a:br>
            <a:r>
              <a:rPr lang="en-US" sz="3200" dirty="0" smtClean="0"/>
              <a:t>is a critical goal outlined in WIOA</a:t>
            </a:r>
            <a:endParaRPr lang="en-US" sz="3200" b="1" i="1" kern="0" spc="100" dirty="0">
              <a:ln w="11430" cmpd="sng">
                <a:solidFill>
                  <a:schemeClr val="accent1">
                    <a:tint val="10000"/>
                  </a:schemeClr>
                </a:solidFill>
                <a:prstDash val="solid"/>
                <a:miter lim="800000"/>
              </a:ln>
              <a:solidFill>
                <a:schemeClr val="tx1"/>
              </a:solidFill>
              <a:effectLst>
                <a:glow rad="45500">
                  <a:schemeClr val="accent1">
                    <a:satMod val="220000"/>
                    <a:alpha val="35000"/>
                  </a:schemeClr>
                </a:glow>
              </a:effectLst>
            </a:endParaRPr>
          </a:p>
          <a:p>
            <a:pPr marL="457200" indent="-457200">
              <a:spcAft>
                <a:spcPts val="7200"/>
              </a:spcAft>
            </a:pPr>
            <a:endParaRPr lang="en-US" sz="3200" dirty="0" smtClean="0"/>
          </a:p>
          <a:p>
            <a:pPr marL="0" indent="0">
              <a:buNone/>
            </a:pPr>
            <a:endParaRPr lang="en-US" sz="2000" dirty="0" smtClean="0"/>
          </a:p>
        </p:txBody>
      </p:sp>
      <p:sp>
        <p:nvSpPr>
          <p:cNvPr id="4" name="Rectangle 3"/>
          <p:cNvSpPr/>
          <p:nvPr/>
        </p:nvSpPr>
        <p:spPr>
          <a:xfrm>
            <a:off x="0" y="2883624"/>
            <a:ext cx="9144000" cy="457200"/>
          </a:xfrm>
          <a:prstGeom prst="rect">
            <a:avLst/>
          </a:prstGeom>
          <a:gradFill>
            <a:gsLst>
              <a:gs pos="0">
                <a:schemeClr val="accent2"/>
              </a:gs>
              <a:gs pos="100000">
                <a:srgbClr val="C00000"/>
              </a:gs>
              <a:gs pos="66000">
                <a:schemeClr val="accent2"/>
              </a:gs>
              <a:gs pos="53000">
                <a:schemeClr val="accent2"/>
              </a:gs>
              <a:gs pos="49000">
                <a:srgbClr val="C00000"/>
              </a:gs>
              <a:gs pos="6253">
                <a:srgbClr val="C00000"/>
              </a:gs>
              <a:gs pos="25000">
                <a:schemeClr val="accent2">
                  <a:lumMod val="60000"/>
                  <a:lumOff val="40000"/>
                </a:schemeClr>
              </a:gs>
            </a:gsLst>
            <a:lin ang="4200000" scaled="0"/>
          </a:gradFill>
          <a:effectLst>
            <a:outerShdw blurRad="50800" dist="38100" dir="2700000" algn="tl" rotWithShape="0">
              <a:prstClr val="black">
                <a:alpha val="40000"/>
              </a:prstClr>
            </a:outerShdw>
          </a:effectLst>
          <a:scene3d>
            <a:camera prst="orthographicFront"/>
            <a:lightRig rig="twoPt" dir="t"/>
          </a:scene3d>
          <a:sp3d prstMaterial="metal">
            <a:bevelT w="107950" h="44450" prst="coolSlan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5" name="Chevron 4"/>
          <p:cNvSpPr/>
          <p:nvPr/>
        </p:nvSpPr>
        <p:spPr>
          <a:xfrm rot="16611859">
            <a:off x="5923273" y="4262108"/>
            <a:ext cx="3200400" cy="477570"/>
          </a:xfrm>
          <a:prstGeom prst="chevron">
            <a:avLst/>
          </a:prstGeom>
          <a:gradFill flip="none" rotWithShape="1">
            <a:gsLst>
              <a:gs pos="0">
                <a:schemeClr val="accent2"/>
              </a:gs>
              <a:gs pos="100000">
                <a:srgbClr val="C00000"/>
              </a:gs>
              <a:gs pos="66000">
                <a:schemeClr val="accent2"/>
              </a:gs>
              <a:gs pos="53000">
                <a:schemeClr val="accent2"/>
              </a:gs>
              <a:gs pos="49000">
                <a:srgbClr val="C00000"/>
              </a:gs>
              <a:gs pos="6253">
                <a:srgbClr val="C00000"/>
              </a:gs>
              <a:gs pos="25000">
                <a:schemeClr val="accent2">
                  <a:lumMod val="60000"/>
                  <a:lumOff val="40000"/>
                </a:schemeClr>
              </a:gs>
            </a:gsLst>
            <a:lin ang="4200000" scaled="0"/>
            <a:tileRect/>
          </a:gradFill>
          <a:effectLst>
            <a:outerShdw blurRad="50800" dist="38100" dir="2700000" algn="tl" rotWithShape="0">
              <a:prstClr val="black">
                <a:alpha val="40000"/>
              </a:prstClr>
            </a:outerShdw>
          </a:effectLst>
          <a:scene3d>
            <a:camera prst="orthographicFront"/>
            <a:lightRig rig="twoPt" dir="t"/>
          </a:scene3d>
          <a:sp3d prstMaterial="metal">
            <a:bevelT w="107950" h="44450" prst="coolSlan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 name="Chevron 6"/>
          <p:cNvSpPr/>
          <p:nvPr/>
        </p:nvSpPr>
        <p:spPr>
          <a:xfrm rot="15044766">
            <a:off x="6700997" y="4289940"/>
            <a:ext cx="3200400" cy="477570"/>
          </a:xfrm>
          <a:prstGeom prst="chevron">
            <a:avLst/>
          </a:prstGeom>
          <a:gradFill flip="none" rotWithShape="1">
            <a:gsLst>
              <a:gs pos="0">
                <a:schemeClr val="accent2"/>
              </a:gs>
              <a:gs pos="100000">
                <a:srgbClr val="C00000"/>
              </a:gs>
              <a:gs pos="66000">
                <a:schemeClr val="accent2"/>
              </a:gs>
              <a:gs pos="53000">
                <a:schemeClr val="accent2"/>
              </a:gs>
              <a:gs pos="49000">
                <a:srgbClr val="C00000"/>
              </a:gs>
              <a:gs pos="6253">
                <a:srgbClr val="C00000"/>
              </a:gs>
              <a:gs pos="25000">
                <a:schemeClr val="accent2">
                  <a:lumMod val="60000"/>
                  <a:lumOff val="40000"/>
                </a:schemeClr>
              </a:gs>
            </a:gsLst>
            <a:lin ang="4200000" scaled="0"/>
            <a:tileRect/>
          </a:gradFill>
          <a:effectLst>
            <a:outerShdw blurRad="50800" dist="38100" dir="2700000" algn="tl" rotWithShape="0">
              <a:prstClr val="black">
                <a:alpha val="40000"/>
              </a:prstClr>
            </a:outerShdw>
          </a:effectLst>
          <a:scene3d>
            <a:camera prst="orthographicFront"/>
            <a:lightRig rig="twoPt" dir="t"/>
          </a:scene3d>
          <a:sp3d prstMaterial="metal">
            <a:bevelT w="107950" h="44450" prst="coolSlan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pic>
        <p:nvPicPr>
          <p:cNvPr id="6" name="Picture 2" descr="C:\Users\crobbins\Dropbox\Government\ORM\Webinar - Enough is Known for Action\picture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981200"/>
            <a:ext cx="2477421" cy="2477421"/>
          </a:xfrm>
          <a:prstGeom prst="rect">
            <a:avLst/>
          </a:prstGeom>
          <a:noFill/>
          <a:effectLst>
            <a:outerShdw blurRad="203200" dist="50800" dir="4200000" algn="tl" rotWithShape="0">
              <a:prstClr val="black"/>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1277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228600"/>
            <a:ext cx="4953000" cy="868362"/>
          </a:xfrm>
        </p:spPr>
        <p:txBody>
          <a:bodyPr>
            <a:noAutofit/>
          </a:bodyPr>
          <a:lstStyle/>
          <a:p>
            <a:pPr>
              <a:lnSpc>
                <a:spcPct val="85000"/>
              </a:lnSpc>
            </a:pPr>
            <a:r>
              <a:rPr lang="en-US" sz="2900" dirty="0" smtClean="0"/>
              <a:t>Discovering </a:t>
            </a:r>
            <a:r>
              <a:rPr lang="en-US" sz="2900" dirty="0"/>
              <a:t>Credentials Needed for Identified Promising Occupations</a:t>
            </a:r>
          </a:p>
        </p:txBody>
      </p:sp>
      <p:sp>
        <p:nvSpPr>
          <p:cNvPr id="3" name="Content Placeholder 2"/>
          <p:cNvSpPr>
            <a:spLocks noGrp="1"/>
          </p:cNvSpPr>
          <p:nvPr>
            <p:ph idx="1"/>
          </p:nvPr>
        </p:nvSpPr>
        <p:spPr>
          <a:xfrm>
            <a:off x="457200" y="1600201"/>
            <a:ext cx="4038600" cy="4343400"/>
          </a:xfrm>
        </p:spPr>
        <p:txBody>
          <a:bodyPr/>
          <a:lstStyle/>
          <a:p>
            <a:pPr marL="228600"/>
            <a:endParaRPr lang="en-US" dirty="0" smtClean="0"/>
          </a:p>
          <a:p>
            <a:pPr marL="228600"/>
            <a:r>
              <a:rPr lang="en-US" dirty="0" smtClean="0"/>
              <a:t>Use the Career </a:t>
            </a:r>
            <a:r>
              <a:rPr lang="en-US" dirty="0"/>
              <a:t>R</a:t>
            </a:r>
            <a:r>
              <a:rPr lang="en-US" dirty="0" smtClean="0"/>
              <a:t>eport to Find Training and Find Certifications</a:t>
            </a:r>
          </a:p>
          <a:p>
            <a:pPr marL="228600"/>
            <a:endParaRPr lang="en-US" dirty="0" smtClean="0"/>
          </a:p>
          <a:p>
            <a:pPr marL="228600"/>
            <a:r>
              <a:rPr lang="en-US" dirty="0"/>
              <a:t>Additional resources related to credentials can also be found on the Workforce Credentials Information </a:t>
            </a:r>
            <a:r>
              <a:rPr lang="en-US" dirty="0" smtClean="0"/>
              <a:t>Center</a:t>
            </a:r>
          </a:p>
        </p:txBody>
      </p:sp>
      <p:sp>
        <p:nvSpPr>
          <p:cNvPr id="5" name="Content Placeholder 2"/>
          <p:cNvSpPr txBox="1">
            <a:spLocks/>
          </p:cNvSpPr>
          <p:nvPr/>
        </p:nvSpPr>
        <p:spPr>
          <a:xfrm>
            <a:off x="4800600" y="1600200"/>
            <a:ext cx="4038600" cy="4343400"/>
          </a:xfrm>
          <a:prstGeom prst="rect">
            <a:avLst/>
          </a:prstGeom>
        </p:spPr>
        <p:txBody>
          <a:bodyPr vert="horz" lIns="0" tIns="0" rIns="0" bIns="0" rtlCol="0">
            <a:normAutofit/>
          </a:bodyPr>
          <a:lstStyle>
            <a:lvl1pPr marL="0" indent="-228600" algn="l" defTabSz="914400" rtl="0" eaLnBrk="1" latinLnBrk="0" hangingPunct="1">
              <a:lnSpc>
                <a:spcPct val="90000"/>
              </a:lnSpc>
              <a:spcBef>
                <a:spcPts val="1200"/>
              </a:spcBef>
              <a:buClr>
                <a:schemeClr val="accent1"/>
              </a:buClr>
              <a:buFont typeface="Symbol" panose="05050102010706020507" pitchFamily="18" charset="2"/>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lnSpc>
                <a:spcPct val="90000"/>
              </a:lnSpc>
              <a:spcBef>
                <a:spcPts val="1200"/>
              </a:spcBef>
              <a:buClr>
                <a:schemeClr val="accent1"/>
              </a:buClr>
              <a:buFont typeface="Courier New" panose="02070309020205020404" pitchFamily="49" charset="0"/>
              <a:buChar char="o"/>
              <a:defRPr sz="2000" b="0" i="0" u="none" kern="1200">
                <a:solidFill>
                  <a:schemeClr val="accent1"/>
                </a:solidFill>
                <a:latin typeface="Arial" panose="020B0604020202020204" pitchFamily="34" charset="0"/>
                <a:ea typeface="+mn-ea"/>
                <a:cs typeface="Arial" panose="020B0604020202020204" pitchFamily="34" charset="0"/>
              </a:defRPr>
            </a:lvl2pPr>
            <a:lvl3pPr marL="1143000" indent="-13716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182880" algn="l" defTabSz="914400" rtl="0" eaLnBrk="1" latinLnBrk="0" hangingPunct="1">
              <a:lnSpc>
                <a:spcPct val="90000"/>
              </a:lnSpc>
              <a:spcBef>
                <a:spcPts val="1200"/>
              </a:spcBef>
              <a:buClr>
                <a:srgbClr val="C00000"/>
              </a:buClr>
              <a:buFont typeface="Wingdings" panose="05000000000000000000" pitchFamily="2" charset="2"/>
              <a:buChar char="§"/>
              <a:defRPr sz="1600" kern="1200">
                <a:solidFill>
                  <a:schemeClr val="tx2"/>
                </a:solidFill>
                <a:latin typeface="Arial" panose="020B0604020202020204" pitchFamily="34" charset="0"/>
                <a:ea typeface="+mn-ea"/>
                <a:cs typeface="Arial" panose="020B0604020202020204" pitchFamily="34" charset="0"/>
              </a:defRPr>
            </a:lvl4pPr>
            <a:lvl5pPr marL="205740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600"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smtClean="0"/>
          </a:p>
          <a:p>
            <a:endParaRPr lang="en-US"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860590"/>
            <a:ext cx="3530302" cy="3822619"/>
          </a:xfrm>
          <a:prstGeom prst="rect">
            <a:avLst/>
          </a:prstGeom>
        </p:spPr>
      </p:pic>
      <p:grpSp>
        <p:nvGrpSpPr>
          <p:cNvPr id="6" name="Group 5"/>
          <p:cNvGrpSpPr/>
          <p:nvPr/>
        </p:nvGrpSpPr>
        <p:grpSpPr>
          <a:xfrm>
            <a:off x="0" y="0"/>
            <a:ext cx="1481138" cy="1437210"/>
            <a:chOff x="0" y="0"/>
            <a:chExt cx="1481138" cy="1437210"/>
          </a:xfrm>
        </p:grpSpPr>
        <p:sp>
          <p:nvSpPr>
            <p:cNvPr id="7" name="Rectangle 6"/>
            <p:cNvSpPr/>
            <p:nvPr/>
          </p:nvSpPr>
          <p:spPr>
            <a:xfrm>
              <a:off x="0" y="0"/>
              <a:ext cx="1481138" cy="1437210"/>
            </a:xfrm>
            <a:prstGeom prst="rect">
              <a:avLst/>
            </a:prstGeom>
            <a:gradFill flip="none" rotWithShape="1">
              <a:gsLst>
                <a:gs pos="0">
                  <a:schemeClr val="accent1"/>
                </a:gs>
                <a:gs pos="60000">
                  <a:schemeClr val="accent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152400" y="152400"/>
              <a:ext cx="1143000" cy="1071614"/>
            </a:xfrm>
            <a:prstGeom prst="roundRect">
              <a:avLst/>
            </a:prstGeom>
            <a:effectLst>
              <a:outerShdw blurRad="152400" dir="4200000" sx="107000" sy="107000" algn="tl" rotWithShape="0">
                <a:prstClr val="black">
                  <a:alpha val="40000"/>
                </a:prstClr>
              </a:outerShdw>
            </a:effectLst>
            <a:scene3d>
              <a:camera prst="orthographicFront"/>
              <a:lightRig rig="threePt" dir="t"/>
            </a:scene3d>
            <a:sp3d contourW="69850">
              <a:bevelT w="114300"/>
              <a:contourClr>
                <a:schemeClr val="bg1"/>
              </a:contourClr>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0" tIns="143940" rIns="0" bIns="143940" numCol="1" spcCol="1270" anchor="ctr" anchorCtr="0">
              <a:noAutofit/>
            </a:bodyPr>
            <a:lstStyle/>
            <a:p>
              <a:pPr lvl="0" algn="ctr" defTabSz="1155700">
                <a:lnSpc>
                  <a:spcPct val="90000"/>
                </a:lnSpc>
                <a:spcBef>
                  <a:spcPct val="0"/>
                </a:spcBef>
                <a:spcAft>
                  <a:spcPct val="35000"/>
                </a:spcAft>
              </a:pPr>
              <a:r>
                <a:rPr lang="en-US" sz="2200" b="1" kern="1200"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Step </a:t>
              </a:r>
              <a:r>
                <a:rPr lang="en-US" sz="2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4</a:t>
              </a:r>
              <a:endParaRPr lang="en-US" sz="2200" b="1" kern="12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145775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1"/>
          <p:cNvSpPr/>
          <p:nvPr>
            <p:custDataLst>
              <p:tags r:id="rId1"/>
            </p:custDataLst>
          </p:nvPr>
        </p:nvSpPr>
        <p:spPr>
          <a:xfrm>
            <a:off x="0" y="2746334"/>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
        <p:nvSpPr>
          <p:cNvPr id="5" name="Slide Number Placeholder 3"/>
          <p:cNvSpPr txBox="1">
            <a:spLocks/>
          </p:cNvSpPr>
          <p:nvPr/>
        </p:nvSpPr>
        <p:spPr>
          <a:xfrm>
            <a:off x="6705600" y="6432551"/>
            <a:ext cx="21335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pPr>
            <a:endParaRPr lang="en-US" dirty="0" smtClean="0"/>
          </a:p>
          <a:p>
            <a:pPr lvl="1" indent="-88900">
              <a:buClr>
                <a:srgbClr val="000000"/>
              </a:buClr>
              <a:buFont typeface="Courier New"/>
              <a:buChar char="o"/>
            </a:pPr>
            <a:endParaRPr lang="en-US" dirty="0" smtClean="0"/>
          </a:p>
          <a:p>
            <a:pPr lvl="2" indent="-88900">
              <a:buClr>
                <a:srgbClr val="000000"/>
              </a:buClr>
              <a:buFont typeface="Wingdings"/>
              <a:buChar char="§"/>
            </a:pPr>
            <a:endParaRPr lang="en-US" dirty="0" smtClean="0"/>
          </a:p>
          <a:p>
            <a:pPr lvl="3" indent="-88900">
              <a:buClr>
                <a:srgbClr val="000000"/>
              </a:buClr>
              <a:buFont typeface="Arial"/>
              <a:buChar char="●"/>
            </a:pPr>
            <a:endParaRPr lang="en-US" dirty="0" smtClean="0"/>
          </a:p>
          <a:p>
            <a:pPr lvl="4" indent="-88900">
              <a:buClr>
                <a:srgbClr val="000000"/>
              </a:buClr>
              <a:buFont typeface="Courier New"/>
              <a:buChar char="o"/>
            </a:pPr>
            <a:endParaRPr lang="en-US" dirty="0" smtClean="0"/>
          </a:p>
          <a:p>
            <a:pPr lvl="5" indent="-88900">
              <a:buClr>
                <a:srgbClr val="000000"/>
              </a:buClr>
              <a:buFont typeface="Wingdings"/>
              <a:buChar char="§"/>
            </a:pPr>
            <a:endParaRPr lang="en-US" dirty="0" smtClean="0"/>
          </a:p>
          <a:p>
            <a:pPr lvl="6" indent="-88900">
              <a:buClr>
                <a:srgbClr val="000000"/>
              </a:buClr>
              <a:buFont typeface="Arial"/>
              <a:buChar char="●"/>
            </a:pPr>
            <a:endParaRPr lang="en-US" dirty="0" smtClean="0"/>
          </a:p>
          <a:p>
            <a:pPr lvl="7" indent="-88900">
              <a:buClr>
                <a:srgbClr val="000000"/>
              </a:buClr>
              <a:buFont typeface="Courier New"/>
              <a:buChar char="o"/>
            </a:pPr>
            <a:endParaRPr lang="en-US" dirty="0" smtClean="0"/>
          </a:p>
          <a:p>
            <a:pPr lvl="8" indent="-88900">
              <a:buClr>
                <a:srgbClr val="000000"/>
              </a:buClr>
              <a:buFont typeface="Wingdings"/>
              <a:buChar char="§"/>
            </a:pPr>
            <a:endParaRPr lang="en-US" dirty="0"/>
          </a:p>
        </p:txBody>
      </p:sp>
      <p:sp>
        <p:nvSpPr>
          <p:cNvPr id="6" name="Text Placeholder 2"/>
          <p:cNvSpPr txBox="1">
            <a:spLocks/>
          </p:cNvSpPr>
          <p:nvPr/>
        </p:nvSpPr>
        <p:spPr>
          <a:xfrm>
            <a:off x="2333070" y="1952820"/>
            <a:ext cx="5638800" cy="761999"/>
          </a:xfrm>
          <a:prstGeom prst="rect">
            <a:avLst/>
          </a:prstGeom>
          <a:noFill/>
          <a:ln>
            <a:noFill/>
          </a:ln>
        </p:spPr>
        <p:txBody>
          <a:bodyPr lIns="91425" tIns="91425" rIns="91425" bIns="91425" anchor="t" anchorCtr="0">
            <a:scene3d>
              <a:camera prst="orthographicFront"/>
              <a:lightRig rig="soft" dir="tl">
                <a:rot lat="0" lon="0" rev="0"/>
              </a:lightRig>
            </a:scene3d>
            <a:sp3d contourW="25400" prstMaterial="matte">
              <a:contourClr>
                <a:schemeClr val="accent2">
                  <a:tint val="20000"/>
                </a:schemeClr>
              </a:contourClr>
            </a:sp3d>
          </a:bodyPr>
          <a:lstStyle>
            <a:defPPr marR="0" algn="l" rtl="0">
              <a:lnSpc>
                <a:spcPct val="100000"/>
              </a:lnSpc>
              <a:spcBef>
                <a:spcPts val="0"/>
              </a:spcBef>
              <a:spcAft>
                <a:spcPts val="0"/>
              </a:spcAft>
            </a:defPPr>
            <a:lvl1pPr marL="342900" marR="0" indent="-200660" algn="l" rtl="0">
              <a:lnSpc>
                <a:spcPct val="100000"/>
              </a:lnSpc>
              <a:spcBef>
                <a:spcPts val="0"/>
              </a:spcBef>
              <a:spcAft>
                <a:spcPts val="600"/>
              </a:spcAft>
              <a:buClr>
                <a:schemeClr val="accent1"/>
              </a:buClr>
              <a:buFont typeface="Symbol" panose="05050102010706020507" pitchFamily="18" charset="2"/>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0"/>
              </a:spcBef>
              <a:spcAft>
                <a:spcPts val="600"/>
              </a:spcAft>
              <a:buClr>
                <a:srgbClr val="FF0000"/>
              </a:buClr>
              <a:buFont typeface="Noto Symbol"/>
              <a:buChar char="▪"/>
              <a:defRPr sz="1400" b="0" i="0" u="none" strike="noStrike" cap="none" baseline="0">
                <a:solidFill>
                  <a:srgbClr val="000000"/>
                </a:solidFill>
                <a:latin typeface="Arial"/>
                <a:ea typeface="Arial"/>
                <a:cs typeface="Arial"/>
                <a:sym typeface="Arial"/>
              </a:defRPr>
            </a:lvl2pPr>
            <a:lvl3pPr marL="1143000" marR="0" indent="-116839" algn="l" rtl="0">
              <a:lnSpc>
                <a:spcPct val="100000"/>
              </a:lnSpc>
              <a:spcBef>
                <a:spcPts val="0"/>
              </a:spcBef>
              <a:spcAft>
                <a:spcPts val="600"/>
              </a:spcAft>
              <a:buClr>
                <a:srgbClr val="538CD5"/>
              </a:buClr>
              <a:buFont typeface="Noto Symbol"/>
              <a:buChar char="▪"/>
              <a:defRPr sz="1400" b="0" i="0" u="none" strike="noStrike" cap="none" baseline="0">
                <a:solidFill>
                  <a:srgbClr val="000000"/>
                </a:solidFill>
                <a:latin typeface="Arial"/>
                <a:ea typeface="Arial"/>
                <a:cs typeface="Arial"/>
                <a:sym typeface="Arial"/>
              </a:defRPr>
            </a:lvl3pPr>
            <a:lvl4pPr marL="1600200" marR="0" indent="-1079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4pPr>
            <a:lvl5pPr marL="2057400" marR="0" indent="-1333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5pPr>
            <a:lvl6pPr marL="25146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6pPr>
            <a:lvl7pPr marL="29718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7pPr>
            <a:lvl8pPr marL="34290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8pPr>
            <a:lvl9pPr marL="38862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9pPr>
          </a:lstStyle>
          <a:p>
            <a:pPr marL="142240" indent="0">
              <a:buClr>
                <a:srgbClr val="4F81BD"/>
              </a:buClr>
              <a:buNone/>
            </a:pPr>
            <a:r>
              <a:rPr lang="en-US" sz="2800" b="1" kern="0" spc="5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rPr>
              <a:t>Debbie Dowell, </a:t>
            </a:r>
            <a:r>
              <a:rPr lang="en-US" sz="2000" b="1" kern="0" spc="5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rPr>
              <a:t>CWDP: MS</a:t>
            </a:r>
            <a:endParaRPr lang="en-US" sz="2800" b="1" kern="0" spc="5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endParaRPr>
          </a:p>
        </p:txBody>
      </p:sp>
      <p:sp>
        <p:nvSpPr>
          <p:cNvPr id="7" name="TextBox 6"/>
          <p:cNvSpPr txBox="1"/>
          <p:nvPr/>
        </p:nvSpPr>
        <p:spPr>
          <a:xfrm>
            <a:off x="752715" y="2895600"/>
            <a:ext cx="4657483" cy="3847207"/>
          </a:xfrm>
          <a:prstGeom prst="rect">
            <a:avLst/>
          </a:prstGeom>
          <a:noFill/>
        </p:spPr>
        <p:txBody>
          <a:bodyPr wrap="square" rtlCol="0">
            <a:spAutoFit/>
          </a:bodyPr>
          <a:lstStyle/>
          <a:p>
            <a:pPr>
              <a:spcAft>
                <a:spcPts val="1200"/>
              </a:spcAft>
            </a:pPr>
            <a:r>
              <a:rPr lang="en-US" b="1" kern="0" dirty="0" smtClean="0">
                <a:solidFill>
                  <a:schemeClr val="tx1">
                    <a:lumMod val="75000"/>
                    <a:lumOff val="25000"/>
                  </a:schemeClr>
                </a:solidFill>
                <a:latin typeface="Arial" panose="020B0604020202020204" pitchFamily="34" charset="0"/>
                <a:cs typeface="Arial" panose="020B0604020202020204" pitchFamily="34" charset="0"/>
                <a:sym typeface="Arial"/>
              </a:rPr>
              <a:t>Regional Director</a:t>
            </a:r>
          </a:p>
          <a:p>
            <a:r>
              <a:rPr lang="en-US" kern="0" dirty="0" smtClean="0">
                <a:solidFill>
                  <a:schemeClr val="tx1">
                    <a:lumMod val="75000"/>
                    <a:lumOff val="25000"/>
                  </a:schemeClr>
                </a:solidFill>
                <a:latin typeface="Arial" panose="020B0604020202020204" pitchFamily="34" charset="0"/>
                <a:cs typeface="Arial" panose="020B0604020202020204" pitchFamily="34" charset="0"/>
                <a:sym typeface="Arial"/>
              </a:rPr>
              <a:t>IowaWORKS, Southeast Iowa</a:t>
            </a:r>
          </a:p>
          <a:p>
            <a:endParaRPr lang="en-US" kern="0" dirty="0">
              <a:solidFill>
                <a:schemeClr val="tx1">
                  <a:lumMod val="75000"/>
                  <a:lumOff val="25000"/>
                </a:schemeClr>
              </a:solidFill>
              <a:latin typeface="Arial" panose="020B0604020202020204" pitchFamily="34" charset="0"/>
              <a:cs typeface="Arial" panose="020B0604020202020204" pitchFamily="34" charset="0"/>
              <a:sym typeface="Arial"/>
            </a:endParaRPr>
          </a:p>
          <a:p>
            <a:r>
              <a:rPr lang="en-US" kern="0" dirty="0">
                <a:solidFill>
                  <a:schemeClr val="tx1">
                    <a:lumMod val="75000"/>
                    <a:lumOff val="25000"/>
                  </a:schemeClr>
                </a:solidFill>
                <a:latin typeface="Arial" panose="020B0604020202020204" pitchFamily="34" charset="0"/>
                <a:cs typeface="Arial" panose="020B0604020202020204" pitchFamily="34" charset="0"/>
                <a:sym typeface="Arial"/>
              </a:rPr>
              <a:t>1000 N. Roosevelt Ave.</a:t>
            </a:r>
          </a:p>
          <a:p>
            <a:r>
              <a:rPr lang="en-US" kern="0" dirty="0">
                <a:solidFill>
                  <a:schemeClr val="tx1">
                    <a:lumMod val="75000"/>
                    <a:lumOff val="25000"/>
                  </a:schemeClr>
                </a:solidFill>
                <a:latin typeface="Arial" panose="020B0604020202020204" pitchFamily="34" charset="0"/>
                <a:cs typeface="Arial" panose="020B0604020202020204" pitchFamily="34" charset="0"/>
                <a:sym typeface="Arial"/>
              </a:rPr>
              <a:t>Burlington, IA  52601</a:t>
            </a:r>
          </a:p>
          <a:p>
            <a:endParaRPr lang="en-US" kern="0" dirty="0">
              <a:solidFill>
                <a:srgbClr val="000000"/>
              </a:solidFill>
              <a:latin typeface="Arial" panose="020B0604020202020204" pitchFamily="34" charset="0"/>
              <a:cs typeface="Arial" panose="020B0604020202020204" pitchFamily="34" charset="0"/>
              <a:sym typeface="Arial"/>
            </a:endParaRPr>
          </a:p>
          <a:p>
            <a:r>
              <a:rPr lang="en-US" kern="0" dirty="0" smtClean="0">
                <a:solidFill>
                  <a:srgbClr val="000000"/>
                </a:solidFill>
                <a:latin typeface="Arial" panose="020B0604020202020204" pitchFamily="34" charset="0"/>
                <a:cs typeface="Arial" panose="020B0604020202020204" pitchFamily="34" charset="0"/>
                <a:sym typeface="Arial"/>
                <a:hlinkClick r:id="rId3"/>
              </a:rPr>
              <a:t>Debbie.Dowell@IWD.Iowa.gov</a:t>
            </a:r>
            <a:endParaRPr lang="en-US" kern="0" dirty="0" smtClean="0">
              <a:solidFill>
                <a:srgbClr val="000000"/>
              </a:solidFill>
              <a:latin typeface="Arial" panose="020B0604020202020204" pitchFamily="34" charset="0"/>
              <a:cs typeface="Arial" panose="020B0604020202020204" pitchFamily="34" charset="0"/>
              <a:sym typeface="Arial"/>
            </a:endParaRPr>
          </a:p>
          <a:p>
            <a:endParaRPr lang="en-US" kern="0" dirty="0" smtClean="0">
              <a:solidFill>
                <a:srgbClr val="000000"/>
              </a:solidFill>
              <a:latin typeface="Arial" panose="020B0604020202020204" pitchFamily="34" charset="0"/>
              <a:cs typeface="Arial" panose="020B0604020202020204" pitchFamily="34" charset="0"/>
              <a:sym typeface="Arial"/>
            </a:endParaRPr>
          </a:p>
          <a:p>
            <a:r>
              <a:rPr lang="en-US" kern="0" dirty="0" smtClean="0">
                <a:solidFill>
                  <a:schemeClr val="tx1">
                    <a:lumMod val="75000"/>
                    <a:lumOff val="25000"/>
                  </a:schemeClr>
                </a:solidFill>
                <a:latin typeface="Arial" panose="020B0604020202020204" pitchFamily="34" charset="0"/>
                <a:cs typeface="Arial" panose="020B0604020202020204" pitchFamily="34" charset="0"/>
                <a:sym typeface="Arial"/>
              </a:rPr>
              <a:t>319.753.1671</a:t>
            </a:r>
            <a:r>
              <a:rPr lang="en-US" kern="0" dirty="0">
                <a:solidFill>
                  <a:schemeClr val="tx1">
                    <a:lumMod val="75000"/>
                    <a:lumOff val="25000"/>
                  </a:schemeClr>
                </a:solidFill>
                <a:latin typeface="Arial" panose="020B0604020202020204" pitchFamily="34" charset="0"/>
                <a:cs typeface="Arial" panose="020B0604020202020204" pitchFamily="34" charset="0"/>
                <a:sym typeface="Arial"/>
              </a:rPr>
              <a:t> </a:t>
            </a:r>
            <a:r>
              <a:rPr lang="en-US" i="1" kern="0" dirty="0" smtClean="0">
                <a:solidFill>
                  <a:schemeClr val="tx1">
                    <a:lumMod val="50000"/>
                    <a:lumOff val="50000"/>
                  </a:schemeClr>
                </a:solidFill>
                <a:latin typeface="Arial" panose="020B0604020202020204" pitchFamily="34" charset="0"/>
                <a:cs typeface="Arial" panose="020B0604020202020204" pitchFamily="34" charset="0"/>
                <a:sym typeface="Arial"/>
              </a:rPr>
              <a:t>ext</a:t>
            </a:r>
            <a:r>
              <a:rPr lang="en-US" i="1" kern="0" dirty="0">
                <a:solidFill>
                  <a:schemeClr val="tx1">
                    <a:lumMod val="50000"/>
                    <a:lumOff val="50000"/>
                  </a:schemeClr>
                </a:solidFill>
                <a:latin typeface="Arial" panose="020B0604020202020204" pitchFamily="34" charset="0"/>
                <a:cs typeface="Arial" panose="020B0604020202020204" pitchFamily="34" charset="0"/>
                <a:sym typeface="Arial"/>
              </a:rPr>
              <a:t>. 31406</a:t>
            </a:r>
          </a:p>
          <a:p>
            <a:r>
              <a:rPr lang="en-US" kern="0" dirty="0">
                <a:solidFill>
                  <a:schemeClr val="tx1">
                    <a:lumMod val="75000"/>
                    <a:lumOff val="25000"/>
                  </a:schemeClr>
                </a:solidFill>
                <a:latin typeface="Arial" panose="020B0604020202020204" pitchFamily="34" charset="0"/>
                <a:cs typeface="Arial" panose="020B0604020202020204" pitchFamily="34" charset="0"/>
                <a:sym typeface="Arial"/>
              </a:rPr>
              <a:t>319.753.5881 </a:t>
            </a:r>
            <a:r>
              <a:rPr lang="en-US" i="1" kern="0" dirty="0">
                <a:solidFill>
                  <a:schemeClr val="tx1">
                    <a:lumMod val="50000"/>
                    <a:lumOff val="50000"/>
                  </a:schemeClr>
                </a:solidFill>
                <a:latin typeface="Arial" panose="020B0604020202020204" pitchFamily="34" charset="0"/>
                <a:cs typeface="Arial" panose="020B0604020202020204" pitchFamily="34" charset="0"/>
                <a:sym typeface="Arial"/>
              </a:rPr>
              <a:t>fax</a:t>
            </a:r>
          </a:p>
          <a:p>
            <a:endParaRPr lang="en-US" kern="0" dirty="0" smtClean="0">
              <a:solidFill>
                <a:srgbClr val="000000"/>
              </a:solidFill>
              <a:latin typeface="Arial" panose="020B0604020202020204" pitchFamily="34" charset="0"/>
              <a:cs typeface="Arial" panose="020B0604020202020204" pitchFamily="34" charset="0"/>
              <a:sym typeface="Arial"/>
            </a:endParaRPr>
          </a:p>
          <a:p>
            <a:endParaRPr lang="en-US" kern="0" dirty="0" smtClean="0">
              <a:solidFill>
                <a:srgbClr val="000000"/>
              </a:solidFill>
              <a:latin typeface="Arial" panose="020B0604020202020204" pitchFamily="34" charset="0"/>
              <a:cs typeface="Arial" panose="020B0604020202020204" pitchFamily="34" charset="0"/>
              <a:sym typeface="Arial"/>
            </a:endParaRPr>
          </a:p>
          <a:p>
            <a:pPr algn="ctr"/>
            <a:endParaRPr lang="en-US" kern="0" dirty="0">
              <a:solidFill>
                <a:srgbClr val="000000"/>
              </a:solidFill>
              <a:latin typeface="Arial" panose="020B0604020202020204" pitchFamily="34" charset="0"/>
              <a:cs typeface="Arial" panose="020B0604020202020204" pitchFamily="34" charset="0"/>
              <a:sym typeface="Arial"/>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114" y="1477218"/>
            <a:ext cx="1920240" cy="1237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a:spLocks noGrp="1"/>
          </p:cNvSpPr>
          <p:nvPr>
            <p:ph type="title"/>
          </p:nvPr>
        </p:nvSpPr>
        <p:spPr>
          <a:xfrm>
            <a:off x="457200" y="274638"/>
            <a:ext cx="6172200" cy="868362"/>
          </a:xfrm>
        </p:spPr>
        <p:txBody>
          <a:bodyPr>
            <a:noAutofit/>
          </a:bodyPr>
          <a:lstStyle/>
          <a:p>
            <a:r>
              <a:rPr lang="en-US" sz="4000" dirty="0" smtClean="0"/>
              <a:t>YouthWorks</a:t>
            </a:r>
            <a:r>
              <a:rPr lang="en-US" sz="3000" dirty="0" smtClean="0"/>
              <a:t/>
            </a:r>
            <a:br>
              <a:rPr lang="en-US" sz="3000" dirty="0" smtClean="0"/>
            </a:br>
            <a:r>
              <a:rPr lang="en-US" sz="3000" dirty="0" smtClean="0">
                <a:solidFill>
                  <a:schemeClr val="accent2"/>
                </a:solidFill>
              </a:rPr>
              <a:t>Burlington, Iowa</a:t>
            </a:r>
            <a:endParaRPr lang="en-US" sz="3000" dirty="0">
              <a:solidFill>
                <a:schemeClr val="accent2"/>
              </a:solidFill>
            </a:endParaRPr>
          </a:p>
        </p:txBody>
      </p:sp>
      <p:pic>
        <p:nvPicPr>
          <p:cNvPr id="12" name="Content Placeholder 4"/>
          <p:cNvPicPr>
            <a:picLocks noChangeAspect="1"/>
          </p:cNvPicPr>
          <p:nvPr/>
        </p:nvPicPr>
        <p:blipFill>
          <a:blip r:embed="rId5">
            <a:extLst>
              <a:ext uri="{BEBA8EAE-BF5A-486C-A8C5-ECC9F3942E4B}">
                <a14:imgProps xmlns:a14="http://schemas.microsoft.com/office/drawing/2010/main">
                  <a14:imgLayer r:embed="rId6">
                    <a14:imgEffect>
                      <a14:colorTemperature colorTemp="5375"/>
                    </a14:imgEffect>
                    <a14:imgEffect>
                      <a14:saturation sat="90000"/>
                    </a14:imgEffect>
                    <a14:imgEffect>
                      <a14:brightnessContrast bright="14000" contrast="14000"/>
                    </a14:imgEffect>
                  </a14:imgLayer>
                </a14:imgProps>
              </a:ext>
              <a:ext uri="{28A0092B-C50C-407E-A947-70E740481C1C}">
                <a14:useLocalDpi xmlns:a14="http://schemas.microsoft.com/office/drawing/2010/main" val="0"/>
              </a:ext>
            </a:extLst>
          </a:blip>
          <a:stretch>
            <a:fillRect/>
          </a:stretch>
        </p:blipFill>
        <p:spPr>
          <a:xfrm>
            <a:off x="5791200" y="2853087"/>
            <a:ext cx="2786913" cy="3139281"/>
          </a:xfrm>
          <a:prstGeom prst="rect">
            <a:avLst/>
          </a:prstGeom>
        </p:spPr>
      </p:pic>
    </p:spTree>
    <p:extLst>
      <p:ext uri="{BB962C8B-B14F-4D97-AF65-F5344CB8AC3E}">
        <p14:creationId xmlns:p14="http://schemas.microsoft.com/office/powerpoint/2010/main" val="8121909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a:bodyPr>
          <a:lstStyle/>
          <a:p>
            <a:pPr marL="228600"/>
            <a:r>
              <a:rPr lang="en-US" sz="2000" dirty="0" smtClean="0"/>
              <a:t>WIA Youth program administered by Southeastern Community College, serving a 4 county area in Southeast Iowa</a:t>
            </a:r>
          </a:p>
          <a:p>
            <a:r>
              <a:rPr lang="en-US" sz="2000" dirty="0" smtClean="0"/>
              <a:t>Local economy consists of 4 major industry sectors:</a:t>
            </a:r>
          </a:p>
          <a:p>
            <a:pPr lvl="1">
              <a:lnSpc>
                <a:spcPct val="100000"/>
              </a:lnSpc>
              <a:spcBef>
                <a:spcPts val="600"/>
              </a:spcBef>
            </a:pPr>
            <a:r>
              <a:rPr lang="en-US" sz="1600" dirty="0" smtClean="0"/>
              <a:t>Manufacturing</a:t>
            </a:r>
          </a:p>
          <a:p>
            <a:pPr lvl="1">
              <a:lnSpc>
                <a:spcPct val="100000"/>
              </a:lnSpc>
              <a:spcBef>
                <a:spcPts val="600"/>
              </a:spcBef>
            </a:pPr>
            <a:r>
              <a:rPr lang="en-US" sz="1600" dirty="0" smtClean="0"/>
              <a:t>Construction Trades		</a:t>
            </a:r>
          </a:p>
          <a:p>
            <a:pPr lvl="1">
              <a:lnSpc>
                <a:spcPct val="100000"/>
              </a:lnSpc>
              <a:spcBef>
                <a:spcPts val="600"/>
              </a:spcBef>
            </a:pPr>
            <a:r>
              <a:rPr lang="en-US" sz="1600" dirty="0" smtClean="0"/>
              <a:t>Health Occupations</a:t>
            </a:r>
          </a:p>
          <a:p>
            <a:pPr lvl="1">
              <a:lnSpc>
                <a:spcPct val="100000"/>
              </a:lnSpc>
              <a:spcBef>
                <a:spcPts val="600"/>
              </a:spcBef>
            </a:pPr>
            <a:r>
              <a:rPr lang="en-US" sz="1600" dirty="0" smtClean="0"/>
              <a:t>Business/ Service Industry</a:t>
            </a:r>
          </a:p>
          <a:p>
            <a:pPr marL="228600"/>
            <a:r>
              <a:rPr lang="en-US" sz="2000" dirty="0" smtClean="0"/>
              <a:t>Team with industry professionals around curriculum development, project development and continuous improvement</a:t>
            </a:r>
          </a:p>
          <a:p>
            <a:pPr marL="228600"/>
            <a:r>
              <a:rPr lang="en-US" sz="2000" dirty="0"/>
              <a:t>Current youth enrollments comprised  of 50-50 </a:t>
            </a:r>
            <a:r>
              <a:rPr lang="en-US" sz="2000" dirty="0" smtClean="0"/>
              <a:t>ISY/OSY</a:t>
            </a:r>
          </a:p>
          <a:p>
            <a:pPr marL="228600"/>
            <a:r>
              <a:rPr lang="en-US" sz="2000" dirty="0" smtClean="0"/>
              <a:t>Strong business relationships allow for opportunities in career exploration, on-the-job learning and placement</a:t>
            </a:r>
          </a:p>
          <a:p>
            <a:endParaRPr lang="en-US" sz="2000" dirty="0"/>
          </a:p>
        </p:txBody>
      </p:sp>
      <p:sp>
        <p:nvSpPr>
          <p:cNvPr id="7" name="Title 1"/>
          <p:cNvSpPr>
            <a:spLocks noGrp="1"/>
          </p:cNvSpPr>
          <p:nvPr>
            <p:ph type="title"/>
          </p:nvPr>
        </p:nvSpPr>
        <p:spPr>
          <a:xfrm>
            <a:off x="457200" y="274638"/>
            <a:ext cx="6172200" cy="868362"/>
          </a:xfrm>
        </p:spPr>
        <p:txBody>
          <a:bodyPr>
            <a:noAutofit/>
          </a:bodyPr>
          <a:lstStyle/>
          <a:p>
            <a:r>
              <a:rPr lang="en-US" sz="4000" dirty="0" smtClean="0"/>
              <a:t>YouthWorks</a:t>
            </a:r>
            <a:r>
              <a:rPr lang="en-US" sz="3000" dirty="0" smtClean="0"/>
              <a:t/>
            </a:r>
            <a:br>
              <a:rPr lang="en-US" sz="3000" dirty="0" smtClean="0"/>
            </a:br>
            <a:r>
              <a:rPr lang="en-US" sz="3000" dirty="0" smtClean="0">
                <a:solidFill>
                  <a:schemeClr val="accent2"/>
                </a:solidFill>
              </a:rPr>
              <a:t>Burlington, Iowa</a:t>
            </a:r>
            <a:endParaRPr lang="en-US" sz="3000" dirty="0">
              <a:solidFill>
                <a:schemeClr val="accent2"/>
              </a:solidFill>
            </a:endParaRPr>
          </a:p>
        </p:txBody>
      </p:sp>
    </p:spTree>
    <p:extLst>
      <p:ext uri="{BB962C8B-B14F-4D97-AF65-F5344CB8AC3E}">
        <p14:creationId xmlns:p14="http://schemas.microsoft.com/office/powerpoint/2010/main" val="33498441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crobbins\Dropbox\Government\ORM\Webinar - Enough is Known for Action\Picture4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980"/>
          <a:stretch/>
        </p:blipFill>
        <p:spPr bwMode="auto">
          <a:xfrm>
            <a:off x="4267200" y="3124200"/>
            <a:ext cx="4191000" cy="288340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457200" y="1600200"/>
            <a:ext cx="8229600" cy="4495800"/>
          </a:xfrm>
        </p:spPr>
        <p:txBody>
          <a:bodyPr>
            <a:normAutofit fontScale="92500" lnSpcReduction="10000"/>
          </a:bodyPr>
          <a:lstStyle/>
          <a:p>
            <a:pPr indent="0">
              <a:lnSpc>
                <a:spcPct val="110000"/>
              </a:lnSpc>
              <a:buNone/>
            </a:pPr>
            <a:r>
              <a:rPr lang="en-US" sz="1800" i="1" dirty="0">
                <a:solidFill>
                  <a:schemeClr val="tx1">
                    <a:lumMod val="50000"/>
                    <a:lumOff val="50000"/>
                  </a:schemeClr>
                </a:solidFill>
              </a:rPr>
              <a:t>Career portfolios are created for each participant of the YouthWORKS program.</a:t>
            </a:r>
            <a:endParaRPr lang="en-US" sz="1800" dirty="0">
              <a:solidFill>
                <a:schemeClr val="tx1">
                  <a:lumMod val="50000"/>
                  <a:lumOff val="50000"/>
                </a:schemeClr>
              </a:solidFill>
            </a:endParaRPr>
          </a:p>
          <a:p>
            <a:pPr indent="0">
              <a:lnSpc>
                <a:spcPct val="100000"/>
              </a:lnSpc>
              <a:spcBef>
                <a:spcPts val="1800"/>
              </a:spcBef>
              <a:spcAft>
                <a:spcPts val="2400"/>
              </a:spcAft>
              <a:buNone/>
            </a:pPr>
            <a:r>
              <a:rPr lang="en-US" sz="2200" b="1" dirty="0" smtClean="0">
                <a:gradFill>
                  <a:gsLst>
                    <a:gs pos="0">
                      <a:schemeClr val="accent2"/>
                    </a:gs>
                    <a:gs pos="50000">
                      <a:srgbClr val="C00000"/>
                    </a:gs>
                    <a:gs pos="100000">
                      <a:schemeClr val="accent2">
                        <a:lumMod val="50000"/>
                      </a:schemeClr>
                    </a:gs>
                  </a:gsLst>
                  <a:lin ang="5400000" scaled="0"/>
                </a:gradFill>
              </a:rPr>
              <a:t>In addition to industry-recognized credentials, stackable occupational certificates add to a youth’s portfolio:</a:t>
            </a:r>
            <a:endParaRPr lang="en-US" sz="2200" b="1" dirty="0">
              <a:gradFill>
                <a:gsLst>
                  <a:gs pos="0">
                    <a:schemeClr val="accent2"/>
                  </a:gs>
                  <a:gs pos="50000">
                    <a:srgbClr val="C00000"/>
                  </a:gs>
                  <a:gs pos="100000">
                    <a:schemeClr val="accent2">
                      <a:lumMod val="50000"/>
                    </a:schemeClr>
                  </a:gs>
                </a:gsLst>
                <a:lin ang="5400000" scaled="0"/>
              </a:gradFill>
            </a:endParaRPr>
          </a:p>
          <a:p>
            <a:pPr lvl="1">
              <a:lnSpc>
                <a:spcPct val="100000"/>
              </a:lnSpc>
              <a:spcBef>
                <a:spcPts val="0"/>
              </a:spcBef>
              <a:spcAft>
                <a:spcPts val="600"/>
              </a:spcAft>
            </a:pPr>
            <a:r>
              <a:rPr lang="en-US" sz="1900" dirty="0"/>
              <a:t>Workplace Readiness “Bring Your A Game to Work”</a:t>
            </a:r>
          </a:p>
          <a:p>
            <a:pPr lvl="1">
              <a:lnSpc>
                <a:spcPct val="100000"/>
              </a:lnSpc>
              <a:spcBef>
                <a:spcPts val="0"/>
              </a:spcBef>
              <a:spcAft>
                <a:spcPts val="600"/>
              </a:spcAft>
            </a:pPr>
            <a:r>
              <a:rPr lang="en-US" sz="1900" dirty="0"/>
              <a:t>CPR/ First Aid                                          </a:t>
            </a:r>
          </a:p>
          <a:p>
            <a:pPr lvl="1">
              <a:lnSpc>
                <a:spcPct val="100000"/>
              </a:lnSpc>
              <a:spcBef>
                <a:spcPts val="0"/>
              </a:spcBef>
              <a:spcAft>
                <a:spcPts val="600"/>
              </a:spcAft>
            </a:pPr>
            <a:r>
              <a:rPr lang="en-US" sz="1900" dirty="0"/>
              <a:t>OSHA 10                                               </a:t>
            </a:r>
          </a:p>
          <a:p>
            <a:pPr lvl="1">
              <a:lnSpc>
                <a:spcPct val="100000"/>
              </a:lnSpc>
              <a:spcBef>
                <a:spcPts val="0"/>
              </a:spcBef>
              <a:spcAft>
                <a:spcPts val="600"/>
              </a:spcAft>
            </a:pPr>
            <a:r>
              <a:rPr lang="en-US" sz="1900" dirty="0"/>
              <a:t>Forklift Operations</a:t>
            </a:r>
          </a:p>
          <a:p>
            <a:pPr lvl="1">
              <a:lnSpc>
                <a:spcPct val="100000"/>
              </a:lnSpc>
              <a:spcBef>
                <a:spcPts val="0"/>
              </a:spcBef>
              <a:spcAft>
                <a:spcPts val="600"/>
              </a:spcAft>
            </a:pPr>
            <a:r>
              <a:rPr lang="en-US" sz="1900" dirty="0"/>
              <a:t>Intro to </a:t>
            </a:r>
            <a:r>
              <a:rPr lang="en-US" sz="1900" dirty="0" smtClean="0"/>
              <a:t>Manufacturing		</a:t>
            </a:r>
            <a:endParaRPr lang="en-US" sz="1900" dirty="0"/>
          </a:p>
          <a:p>
            <a:pPr lvl="1">
              <a:lnSpc>
                <a:spcPct val="100000"/>
              </a:lnSpc>
              <a:spcBef>
                <a:spcPts val="0"/>
              </a:spcBef>
              <a:spcAft>
                <a:spcPts val="600"/>
              </a:spcAft>
            </a:pPr>
            <a:r>
              <a:rPr lang="en-US" sz="1900" dirty="0"/>
              <a:t>Intro to </a:t>
            </a:r>
            <a:r>
              <a:rPr lang="en-US" sz="1900" dirty="0" smtClean="0"/>
              <a:t>Health</a:t>
            </a:r>
          </a:p>
          <a:p>
            <a:pPr lvl="1">
              <a:lnSpc>
                <a:spcPct val="100000"/>
              </a:lnSpc>
              <a:spcBef>
                <a:spcPts val="0"/>
              </a:spcBef>
              <a:spcAft>
                <a:spcPts val="600"/>
              </a:spcAft>
            </a:pPr>
            <a:r>
              <a:rPr lang="en-US" sz="1900" dirty="0" smtClean="0"/>
              <a:t>Intro to Trades</a:t>
            </a:r>
          </a:p>
          <a:p>
            <a:pPr lvl="1">
              <a:lnSpc>
                <a:spcPct val="100000"/>
              </a:lnSpc>
              <a:spcBef>
                <a:spcPts val="0"/>
              </a:spcBef>
              <a:spcAft>
                <a:spcPts val="600"/>
              </a:spcAft>
            </a:pPr>
            <a:r>
              <a:rPr lang="en-US" sz="1900" dirty="0" smtClean="0"/>
              <a:t>Customer Service</a:t>
            </a:r>
            <a:endParaRPr lang="en-US" sz="1900" dirty="0"/>
          </a:p>
          <a:p>
            <a:pPr lvl="1">
              <a:lnSpc>
                <a:spcPct val="100000"/>
              </a:lnSpc>
              <a:spcBef>
                <a:spcPts val="0"/>
              </a:spcBef>
              <a:spcAft>
                <a:spcPts val="600"/>
              </a:spcAft>
            </a:pPr>
            <a:r>
              <a:rPr lang="en-US" sz="1900" dirty="0"/>
              <a:t>Retail Sales/ Cash Register Operation</a:t>
            </a:r>
          </a:p>
          <a:p>
            <a:endParaRPr lang="en-US" sz="2000" dirty="0"/>
          </a:p>
        </p:txBody>
      </p:sp>
      <p:sp>
        <p:nvSpPr>
          <p:cNvPr id="7" name="Shape 21"/>
          <p:cNvSpPr/>
          <p:nvPr>
            <p:custDataLst>
              <p:tags r:id="rId1"/>
            </p:custDataLst>
          </p:nvPr>
        </p:nvSpPr>
        <p:spPr>
          <a:xfrm>
            <a:off x="0" y="1982162"/>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
        <p:nvSpPr>
          <p:cNvPr id="8" name="Shape 21"/>
          <p:cNvSpPr/>
          <p:nvPr>
            <p:custDataLst>
              <p:tags r:id="rId2"/>
            </p:custDataLst>
          </p:nvPr>
        </p:nvSpPr>
        <p:spPr>
          <a:xfrm>
            <a:off x="0" y="2674620"/>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
        <p:nvSpPr>
          <p:cNvPr id="9" name="Title 1"/>
          <p:cNvSpPr>
            <a:spLocks noGrp="1"/>
          </p:cNvSpPr>
          <p:nvPr>
            <p:ph type="title"/>
          </p:nvPr>
        </p:nvSpPr>
        <p:spPr>
          <a:xfrm>
            <a:off x="1676400" y="228600"/>
            <a:ext cx="4953000" cy="868362"/>
          </a:xfrm>
        </p:spPr>
        <p:txBody>
          <a:bodyPr>
            <a:noAutofit/>
          </a:bodyPr>
          <a:lstStyle/>
          <a:p>
            <a:pPr>
              <a:lnSpc>
                <a:spcPct val="85000"/>
              </a:lnSpc>
            </a:pPr>
            <a:r>
              <a:rPr lang="en-US" sz="2900" dirty="0" smtClean="0"/>
              <a:t>Discovering </a:t>
            </a:r>
            <a:r>
              <a:rPr lang="en-US" sz="2900" dirty="0"/>
              <a:t>Credentials Needed for Identified Promising Occupations</a:t>
            </a:r>
          </a:p>
        </p:txBody>
      </p:sp>
      <p:grpSp>
        <p:nvGrpSpPr>
          <p:cNvPr id="10" name="Group 9"/>
          <p:cNvGrpSpPr/>
          <p:nvPr/>
        </p:nvGrpSpPr>
        <p:grpSpPr>
          <a:xfrm>
            <a:off x="0" y="0"/>
            <a:ext cx="1481138" cy="1437210"/>
            <a:chOff x="0" y="0"/>
            <a:chExt cx="1481138" cy="1437210"/>
          </a:xfrm>
        </p:grpSpPr>
        <p:sp>
          <p:nvSpPr>
            <p:cNvPr id="11" name="Rectangle 10"/>
            <p:cNvSpPr/>
            <p:nvPr/>
          </p:nvSpPr>
          <p:spPr>
            <a:xfrm>
              <a:off x="0" y="0"/>
              <a:ext cx="1481138" cy="1437210"/>
            </a:xfrm>
            <a:prstGeom prst="rect">
              <a:avLst/>
            </a:prstGeom>
            <a:gradFill flip="none" rotWithShape="1">
              <a:gsLst>
                <a:gs pos="0">
                  <a:schemeClr val="accent1"/>
                </a:gs>
                <a:gs pos="60000">
                  <a:schemeClr val="accent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152400" y="152400"/>
              <a:ext cx="1143000" cy="1071614"/>
            </a:xfrm>
            <a:prstGeom prst="roundRect">
              <a:avLst/>
            </a:prstGeom>
            <a:effectLst>
              <a:outerShdw blurRad="152400" dir="4200000" sx="107000" sy="107000" algn="tl" rotWithShape="0">
                <a:prstClr val="black">
                  <a:alpha val="40000"/>
                </a:prstClr>
              </a:outerShdw>
            </a:effectLst>
            <a:scene3d>
              <a:camera prst="orthographicFront"/>
              <a:lightRig rig="threePt" dir="t"/>
            </a:scene3d>
            <a:sp3d contourW="69850">
              <a:bevelT w="114300"/>
              <a:contourClr>
                <a:schemeClr val="bg1"/>
              </a:contourClr>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0" tIns="143940" rIns="0" bIns="143940" numCol="1" spcCol="1270" anchor="ctr" anchorCtr="0">
              <a:noAutofit/>
            </a:bodyPr>
            <a:lstStyle/>
            <a:p>
              <a:pPr lvl="0" algn="ctr" defTabSz="1155700">
                <a:lnSpc>
                  <a:spcPct val="90000"/>
                </a:lnSpc>
                <a:spcBef>
                  <a:spcPct val="0"/>
                </a:spcBef>
                <a:spcAft>
                  <a:spcPct val="35000"/>
                </a:spcAft>
              </a:pPr>
              <a:r>
                <a:rPr lang="en-US" sz="2200" b="1" kern="1200"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Step </a:t>
              </a:r>
              <a:r>
                <a:rPr lang="en-US" sz="2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4</a:t>
              </a:r>
              <a:endParaRPr lang="en-US" sz="2200" b="1" kern="12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531123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crobbins\Dropbox\Government\ORM\Webinar - Enough is Known for Action\Picture3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8676" y="1437210"/>
            <a:ext cx="4580940" cy="45809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04800" y="1524000"/>
            <a:ext cx="8229600" cy="4572000"/>
          </a:xfrm>
        </p:spPr>
        <p:txBody>
          <a:bodyPr>
            <a:normAutofit fontScale="62500" lnSpcReduction="20000"/>
          </a:bodyPr>
          <a:lstStyle/>
          <a:p>
            <a:pPr indent="0">
              <a:lnSpc>
                <a:spcPct val="110000"/>
              </a:lnSpc>
              <a:buNone/>
            </a:pPr>
            <a:r>
              <a:rPr lang="en-US" sz="3800" b="1" dirty="0" smtClean="0">
                <a:gradFill>
                  <a:gsLst>
                    <a:gs pos="0">
                      <a:schemeClr val="accent2"/>
                    </a:gs>
                    <a:gs pos="50000">
                      <a:srgbClr val="C00000"/>
                    </a:gs>
                    <a:gs pos="100000">
                      <a:schemeClr val="accent2">
                        <a:lumMod val="50000"/>
                      </a:schemeClr>
                    </a:gs>
                  </a:gsLst>
                  <a:lin ang="5400000" scaled="0"/>
                </a:gradFill>
              </a:rPr>
              <a:t>With </a:t>
            </a:r>
            <a:r>
              <a:rPr lang="en-US" sz="3800" b="1" dirty="0">
                <a:gradFill>
                  <a:gsLst>
                    <a:gs pos="0">
                      <a:schemeClr val="accent2"/>
                    </a:gs>
                    <a:gs pos="50000">
                      <a:srgbClr val="C00000"/>
                    </a:gs>
                    <a:gs pos="100000">
                      <a:schemeClr val="accent2">
                        <a:lumMod val="50000"/>
                      </a:schemeClr>
                    </a:gs>
                  </a:gsLst>
                  <a:lin ang="5400000" scaled="0"/>
                </a:gradFill>
              </a:rPr>
              <a:t>the alignment with the pathway industry sector for regional demand, credential offerings include:</a:t>
            </a:r>
          </a:p>
          <a:p>
            <a:pPr>
              <a:lnSpc>
                <a:spcPct val="120000"/>
              </a:lnSpc>
            </a:pPr>
            <a:r>
              <a:rPr lang="en-US" dirty="0"/>
              <a:t>Construction/ Trades</a:t>
            </a:r>
          </a:p>
          <a:p>
            <a:pPr lvl="1">
              <a:lnSpc>
                <a:spcPct val="120000"/>
              </a:lnSpc>
            </a:pPr>
            <a:r>
              <a:rPr lang="en-US" dirty="0"/>
              <a:t>NCCER Introductory Craft Skills </a:t>
            </a:r>
            <a:r>
              <a:rPr lang="en-US" dirty="0" smtClean="0"/>
              <a:t>Certification/OSHA </a:t>
            </a:r>
            <a:r>
              <a:rPr lang="en-US" dirty="0"/>
              <a:t>10 </a:t>
            </a:r>
          </a:p>
          <a:p>
            <a:pPr>
              <a:lnSpc>
                <a:spcPct val="120000"/>
              </a:lnSpc>
            </a:pPr>
            <a:r>
              <a:rPr lang="en-US" dirty="0"/>
              <a:t>Health Occupations</a:t>
            </a:r>
          </a:p>
          <a:p>
            <a:pPr lvl="1">
              <a:lnSpc>
                <a:spcPct val="120000"/>
              </a:lnSpc>
              <a:spcBef>
                <a:spcPts val="0"/>
              </a:spcBef>
            </a:pPr>
            <a:r>
              <a:rPr lang="en-US" dirty="0"/>
              <a:t>Certified Nurse Aide</a:t>
            </a:r>
          </a:p>
          <a:p>
            <a:pPr lvl="1">
              <a:lnSpc>
                <a:spcPct val="120000"/>
              </a:lnSpc>
              <a:spcBef>
                <a:spcPts val="0"/>
              </a:spcBef>
            </a:pPr>
            <a:r>
              <a:rPr lang="en-US" dirty="0"/>
              <a:t>Direct Care Worker </a:t>
            </a:r>
            <a:r>
              <a:rPr lang="en-US" dirty="0" smtClean="0"/>
              <a:t>Professional </a:t>
            </a:r>
            <a:endParaRPr lang="en-US" dirty="0"/>
          </a:p>
          <a:p>
            <a:pPr>
              <a:lnSpc>
                <a:spcPct val="120000"/>
              </a:lnSpc>
            </a:pPr>
            <a:r>
              <a:rPr lang="en-US" dirty="0"/>
              <a:t>Advanced </a:t>
            </a:r>
            <a:r>
              <a:rPr lang="en-US" dirty="0" smtClean="0"/>
              <a:t>Manufacturing				</a:t>
            </a:r>
            <a:endParaRPr lang="en-US" dirty="0"/>
          </a:p>
          <a:p>
            <a:pPr lvl="1">
              <a:lnSpc>
                <a:spcPct val="120000"/>
              </a:lnSpc>
            </a:pPr>
            <a:r>
              <a:rPr lang="en-US" dirty="0"/>
              <a:t>MSSC Certified Production Technician</a:t>
            </a:r>
          </a:p>
          <a:p>
            <a:pPr>
              <a:lnSpc>
                <a:spcPct val="120000"/>
              </a:lnSpc>
            </a:pPr>
            <a:r>
              <a:rPr lang="en-US" dirty="0"/>
              <a:t>Business/ Finance</a:t>
            </a:r>
          </a:p>
          <a:p>
            <a:pPr lvl="1">
              <a:lnSpc>
                <a:spcPct val="120000"/>
              </a:lnSpc>
            </a:pPr>
            <a:r>
              <a:rPr lang="en-US" dirty="0"/>
              <a:t>Microsoft Office Certification</a:t>
            </a:r>
          </a:p>
          <a:p>
            <a:pPr>
              <a:lnSpc>
                <a:spcPct val="120000"/>
              </a:lnSpc>
            </a:pPr>
            <a:r>
              <a:rPr lang="en-US" dirty="0"/>
              <a:t>Service Industry</a:t>
            </a:r>
          </a:p>
          <a:p>
            <a:pPr lvl="1">
              <a:lnSpc>
                <a:spcPct val="120000"/>
              </a:lnSpc>
              <a:spcBef>
                <a:spcPts val="0"/>
              </a:spcBef>
            </a:pPr>
            <a:r>
              <a:rPr lang="en-US" dirty="0" smtClean="0"/>
              <a:t>Para-Educator Certification</a:t>
            </a:r>
          </a:p>
          <a:p>
            <a:pPr lvl="1">
              <a:lnSpc>
                <a:spcPct val="120000"/>
              </a:lnSpc>
              <a:spcBef>
                <a:spcPts val="0"/>
              </a:spcBef>
            </a:pPr>
            <a:r>
              <a:rPr lang="en-US" dirty="0" smtClean="0"/>
              <a:t>ServSafe </a:t>
            </a:r>
            <a:r>
              <a:rPr lang="en-US" dirty="0"/>
              <a:t>Food Safety </a:t>
            </a:r>
            <a:r>
              <a:rPr lang="en-US" dirty="0" smtClean="0"/>
              <a:t>Certification</a:t>
            </a:r>
            <a:endParaRPr lang="en-US" sz="2400" dirty="0"/>
          </a:p>
        </p:txBody>
      </p:sp>
      <p:sp>
        <p:nvSpPr>
          <p:cNvPr id="6" name="Title 1"/>
          <p:cNvSpPr>
            <a:spLocks noGrp="1"/>
          </p:cNvSpPr>
          <p:nvPr>
            <p:ph type="title"/>
          </p:nvPr>
        </p:nvSpPr>
        <p:spPr>
          <a:xfrm>
            <a:off x="1676400" y="228600"/>
            <a:ext cx="4953000" cy="868362"/>
          </a:xfrm>
        </p:spPr>
        <p:txBody>
          <a:bodyPr>
            <a:noAutofit/>
          </a:bodyPr>
          <a:lstStyle/>
          <a:p>
            <a:pPr>
              <a:lnSpc>
                <a:spcPct val="85000"/>
              </a:lnSpc>
            </a:pPr>
            <a:r>
              <a:rPr lang="en-US" sz="2900" dirty="0" smtClean="0"/>
              <a:t>Discovering </a:t>
            </a:r>
            <a:r>
              <a:rPr lang="en-US" sz="2900" dirty="0"/>
              <a:t>Credentials Needed for Identified Promising Occupations</a:t>
            </a:r>
          </a:p>
        </p:txBody>
      </p:sp>
      <p:grpSp>
        <p:nvGrpSpPr>
          <p:cNvPr id="7" name="Group 6"/>
          <p:cNvGrpSpPr/>
          <p:nvPr/>
        </p:nvGrpSpPr>
        <p:grpSpPr>
          <a:xfrm>
            <a:off x="0" y="0"/>
            <a:ext cx="1481138" cy="1437210"/>
            <a:chOff x="0" y="0"/>
            <a:chExt cx="1481138" cy="1437210"/>
          </a:xfrm>
        </p:grpSpPr>
        <p:sp>
          <p:nvSpPr>
            <p:cNvPr id="8" name="Rectangle 7"/>
            <p:cNvSpPr/>
            <p:nvPr/>
          </p:nvSpPr>
          <p:spPr>
            <a:xfrm>
              <a:off x="0" y="0"/>
              <a:ext cx="1481138" cy="1437210"/>
            </a:xfrm>
            <a:prstGeom prst="rect">
              <a:avLst/>
            </a:prstGeom>
            <a:gradFill flip="none" rotWithShape="1">
              <a:gsLst>
                <a:gs pos="0">
                  <a:schemeClr val="accent1"/>
                </a:gs>
                <a:gs pos="60000">
                  <a:schemeClr val="accent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152400" y="152400"/>
              <a:ext cx="1143000" cy="1071614"/>
            </a:xfrm>
            <a:prstGeom prst="roundRect">
              <a:avLst/>
            </a:prstGeom>
            <a:effectLst>
              <a:outerShdw blurRad="152400" dir="4200000" sx="107000" sy="107000" algn="tl" rotWithShape="0">
                <a:prstClr val="black">
                  <a:alpha val="40000"/>
                </a:prstClr>
              </a:outerShdw>
            </a:effectLst>
            <a:scene3d>
              <a:camera prst="orthographicFront"/>
              <a:lightRig rig="threePt" dir="t"/>
            </a:scene3d>
            <a:sp3d contourW="69850">
              <a:bevelT w="114300"/>
              <a:contourClr>
                <a:schemeClr val="bg1"/>
              </a:contourClr>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0" tIns="143940" rIns="0" bIns="143940" numCol="1" spcCol="1270" anchor="ctr" anchorCtr="0">
              <a:noAutofit/>
            </a:bodyPr>
            <a:lstStyle/>
            <a:p>
              <a:pPr lvl="0" algn="ctr" defTabSz="1155700">
                <a:lnSpc>
                  <a:spcPct val="90000"/>
                </a:lnSpc>
                <a:spcBef>
                  <a:spcPct val="0"/>
                </a:spcBef>
                <a:spcAft>
                  <a:spcPct val="35000"/>
                </a:spcAft>
              </a:pPr>
              <a:r>
                <a:rPr lang="en-US" sz="2200" b="1" kern="1200"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Step </a:t>
              </a:r>
              <a:r>
                <a:rPr lang="en-US" sz="2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4</a:t>
              </a:r>
              <a:endParaRPr lang="en-US" sz="2200" b="1" kern="12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458030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228600">
              <a:lnSpc>
                <a:spcPct val="100000"/>
              </a:lnSpc>
            </a:pPr>
            <a:r>
              <a:rPr lang="en-US" sz="2000" dirty="0" smtClean="0"/>
              <a:t>Develop and maintain relationships with local and regional businesses supporting our schools and communities.</a:t>
            </a:r>
          </a:p>
          <a:p>
            <a:pPr marL="228600">
              <a:lnSpc>
                <a:spcPct val="100000"/>
              </a:lnSpc>
            </a:pPr>
            <a:r>
              <a:rPr lang="en-US" sz="2000" dirty="0" smtClean="0"/>
              <a:t>Provide participants with career-counseling; allowing for exploration into industry sectors, identifying jobs that meet their interests, values and abilities.</a:t>
            </a:r>
          </a:p>
          <a:p>
            <a:pPr marL="228600">
              <a:lnSpc>
                <a:spcPct val="100000"/>
              </a:lnSpc>
            </a:pPr>
            <a:r>
              <a:rPr lang="en-US" sz="2000" dirty="0" smtClean="0"/>
              <a:t>Work/partner with training providers to develop training opportunities to meet the needs of employers and participants. </a:t>
            </a:r>
          </a:p>
          <a:p>
            <a:pPr marL="228600">
              <a:lnSpc>
                <a:spcPct val="100000"/>
              </a:lnSpc>
            </a:pPr>
            <a:r>
              <a:rPr lang="en-US" sz="2000" dirty="0" smtClean="0"/>
              <a:t>Avoid the “one size fits all” mold with training/work-based learning opportunities. </a:t>
            </a:r>
          </a:p>
        </p:txBody>
      </p:sp>
      <p:pic>
        <p:nvPicPr>
          <p:cNvPr id="9220" name="Picture 4" descr="C:\Users\crobbins\Dropbox\Government\ORM\Webinar - Enough is Known for Action\Picture2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4859338"/>
            <a:ext cx="4156075" cy="889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0" y="0"/>
            <a:ext cx="1481138" cy="1437210"/>
            <a:chOff x="0" y="0"/>
            <a:chExt cx="1481138" cy="1437210"/>
          </a:xfrm>
        </p:grpSpPr>
        <p:sp>
          <p:nvSpPr>
            <p:cNvPr id="6" name="Rectangle 5"/>
            <p:cNvSpPr/>
            <p:nvPr/>
          </p:nvSpPr>
          <p:spPr>
            <a:xfrm>
              <a:off x="0" y="0"/>
              <a:ext cx="1481138" cy="1437210"/>
            </a:xfrm>
            <a:prstGeom prst="rect">
              <a:avLst/>
            </a:prstGeom>
            <a:gradFill flip="none" rotWithShape="1">
              <a:gsLst>
                <a:gs pos="0">
                  <a:schemeClr val="accent1"/>
                </a:gs>
                <a:gs pos="60000">
                  <a:schemeClr val="accent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152400" y="152400"/>
              <a:ext cx="1143000" cy="1071614"/>
            </a:xfrm>
            <a:prstGeom prst="roundRect">
              <a:avLst/>
            </a:prstGeom>
            <a:effectLst>
              <a:outerShdw blurRad="152400" dir="4200000" sx="107000" sy="107000" algn="tl" rotWithShape="0">
                <a:prstClr val="black">
                  <a:alpha val="40000"/>
                </a:prstClr>
              </a:outerShdw>
            </a:effectLst>
            <a:scene3d>
              <a:camera prst="orthographicFront"/>
              <a:lightRig rig="threePt" dir="t"/>
            </a:scene3d>
            <a:sp3d contourW="69850">
              <a:bevelT w="114300"/>
              <a:contourClr>
                <a:schemeClr val="bg1"/>
              </a:contourClr>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0" tIns="143940" rIns="0" bIns="143940" numCol="1" spcCol="1270" anchor="ctr" anchorCtr="0">
              <a:noAutofit/>
            </a:bodyPr>
            <a:lstStyle/>
            <a:p>
              <a:pPr lvl="0" algn="ctr" defTabSz="1155700">
                <a:lnSpc>
                  <a:spcPct val="90000"/>
                </a:lnSpc>
                <a:spcBef>
                  <a:spcPct val="0"/>
                </a:spcBef>
                <a:spcAft>
                  <a:spcPct val="35000"/>
                </a:spcAft>
              </a:pPr>
              <a:r>
                <a:rPr lang="en-US" sz="2200" b="1" kern="1200"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Step </a:t>
              </a:r>
              <a:r>
                <a:rPr lang="en-US" sz="2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4</a:t>
              </a:r>
              <a:endParaRPr lang="en-US" sz="2200" b="1" kern="12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grpSp>
      <p:sp>
        <p:nvSpPr>
          <p:cNvPr id="4" name="Title 3"/>
          <p:cNvSpPr>
            <a:spLocks noGrp="1"/>
          </p:cNvSpPr>
          <p:nvPr>
            <p:ph type="title"/>
          </p:nvPr>
        </p:nvSpPr>
        <p:spPr>
          <a:xfrm>
            <a:off x="1676400" y="216163"/>
            <a:ext cx="4995862" cy="868362"/>
          </a:xfrm>
        </p:spPr>
        <p:txBody>
          <a:bodyPr>
            <a:noAutofit/>
          </a:bodyPr>
          <a:lstStyle/>
          <a:p>
            <a:r>
              <a:rPr lang="en-US" sz="2900" dirty="0"/>
              <a:t>Discovering Credentials Needed for Identified Promising Occupations</a:t>
            </a:r>
          </a:p>
        </p:txBody>
      </p:sp>
    </p:spTree>
    <p:extLst>
      <p:ext uri="{BB962C8B-B14F-4D97-AF65-F5344CB8AC3E}">
        <p14:creationId xmlns:p14="http://schemas.microsoft.com/office/powerpoint/2010/main" val="42108449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Toolkit CLOSE</a:t>
            </a:r>
            <a:endParaRPr lang="en-US" dirty="0"/>
          </a:p>
        </p:txBody>
      </p:sp>
      <p:pic>
        <p:nvPicPr>
          <p:cNvPr id="10245" name="Picture 5" descr="C:\Users\crobbins\Dropbox\Government\ORM\Webinar - Enough is Known for Action\Picture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368" y="1752600"/>
            <a:ext cx="5499100" cy="366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1887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n-US" sz="9600" dirty="0" smtClean="0"/>
              <a:t>		</a:t>
            </a:r>
          </a:p>
        </p:txBody>
      </p:sp>
      <p:sp>
        <p:nvSpPr>
          <p:cNvPr id="4" name="Title 1"/>
          <p:cNvSpPr>
            <a:spLocks noGrp="1"/>
          </p:cNvSpPr>
          <p:nvPr>
            <p:ph type="title"/>
          </p:nvPr>
        </p:nvSpPr>
        <p:spPr>
          <a:xfrm>
            <a:off x="457200" y="274638"/>
            <a:ext cx="6172200" cy="868362"/>
          </a:xfrm>
        </p:spPr>
        <p:txBody>
          <a:bodyPr>
            <a:normAutofit fontScale="90000"/>
          </a:bodyPr>
          <a:lstStyle/>
          <a:p>
            <a:r>
              <a:rPr lang="en-US" dirty="0" smtClean="0"/>
              <a:t>Credentials that Count for Youth</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533525"/>
            <a:ext cx="3810000" cy="3790950"/>
          </a:xfrm>
          <a:prstGeom prst="rect">
            <a:avLst/>
          </a:prstGeom>
          <a:effectLst>
            <a:reflection blurRad="6350" stA="50000" endA="275" endPos="40000" dist="101600" dir="5400000" sy="-100000" algn="bl" rotWithShape="0"/>
          </a:effectLst>
        </p:spPr>
      </p:pic>
      <p:pic>
        <p:nvPicPr>
          <p:cNvPr id="7" name="Picture 2" descr="C:\Users\crobbins\Dropbox\Government\ORM\images\Q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19543"/>
            <a:ext cx="9144001" cy="453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3591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My Next Move? </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715000" y="1600200"/>
            <a:ext cx="3320828" cy="4343400"/>
          </a:xfrm>
        </p:spPr>
      </p:pic>
      <p:sp>
        <p:nvSpPr>
          <p:cNvPr id="5" name="Content Placeholder 2"/>
          <p:cNvSpPr txBox="1">
            <a:spLocks/>
          </p:cNvSpPr>
          <p:nvPr/>
        </p:nvSpPr>
        <p:spPr>
          <a:xfrm>
            <a:off x="457200" y="1600201"/>
            <a:ext cx="4876800" cy="4343400"/>
          </a:xfrm>
          <a:prstGeom prst="rect">
            <a:avLst/>
          </a:prstGeom>
        </p:spPr>
        <p:txBody>
          <a:bodyPr vert="horz" lIns="0" tIns="0" rIns="0" bIns="0" rtlCol="0">
            <a:normAutofit fontScale="92500" lnSpcReduction="10000"/>
          </a:bodyPr>
          <a:lstStyle>
            <a:lvl1pPr marL="0" indent="-228600" algn="l" defTabSz="914400" rtl="0" eaLnBrk="1" latinLnBrk="0" hangingPunct="1">
              <a:lnSpc>
                <a:spcPct val="90000"/>
              </a:lnSpc>
              <a:spcBef>
                <a:spcPts val="1200"/>
              </a:spcBef>
              <a:buClr>
                <a:schemeClr val="accent1"/>
              </a:buClr>
              <a:buFont typeface="Symbol" panose="05050102010706020507" pitchFamily="18" charset="2"/>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lnSpc>
                <a:spcPct val="90000"/>
              </a:lnSpc>
              <a:spcBef>
                <a:spcPts val="1200"/>
              </a:spcBef>
              <a:buClr>
                <a:schemeClr val="accent1"/>
              </a:buClr>
              <a:buFont typeface="Courier New" panose="02070309020205020404" pitchFamily="49" charset="0"/>
              <a:buChar char="o"/>
              <a:defRPr sz="2000" b="0" i="0" u="none" kern="1200">
                <a:solidFill>
                  <a:schemeClr val="accent1"/>
                </a:solidFill>
                <a:latin typeface="Arial" panose="020B0604020202020204" pitchFamily="34" charset="0"/>
                <a:ea typeface="+mn-ea"/>
                <a:cs typeface="Arial" panose="020B0604020202020204" pitchFamily="34" charset="0"/>
              </a:defRPr>
            </a:lvl2pPr>
            <a:lvl3pPr marL="1143000" indent="-13716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182880" algn="l" defTabSz="914400" rtl="0" eaLnBrk="1" latinLnBrk="0" hangingPunct="1">
              <a:lnSpc>
                <a:spcPct val="90000"/>
              </a:lnSpc>
              <a:spcBef>
                <a:spcPts val="1200"/>
              </a:spcBef>
              <a:buClr>
                <a:srgbClr val="C00000"/>
              </a:buClr>
              <a:buFont typeface="Wingdings" panose="05000000000000000000" pitchFamily="2" charset="2"/>
              <a:buChar char="§"/>
              <a:defRPr sz="1600" kern="1200">
                <a:solidFill>
                  <a:schemeClr val="tx2"/>
                </a:solidFill>
                <a:latin typeface="Arial" panose="020B0604020202020204" pitchFamily="34" charset="0"/>
                <a:ea typeface="+mn-ea"/>
                <a:cs typeface="Arial" panose="020B0604020202020204" pitchFamily="34" charset="0"/>
              </a:defRPr>
            </a:lvl4pPr>
            <a:lvl5pPr marL="205740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600"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a:lnSpc>
                <a:spcPct val="110000"/>
              </a:lnSpc>
              <a:buNone/>
            </a:pPr>
            <a:r>
              <a:rPr lang="en-US" b="1" dirty="0">
                <a:hlinkClick r:id="rId5"/>
              </a:rPr>
              <a:t>What’s My Next Move</a:t>
            </a:r>
            <a:r>
              <a:rPr lang="en-US" dirty="0"/>
              <a:t>: </a:t>
            </a:r>
            <a:endParaRPr lang="en-US" dirty="0" smtClean="0"/>
          </a:p>
          <a:p>
            <a:pPr marL="342900" indent="-342900">
              <a:lnSpc>
                <a:spcPct val="110000"/>
              </a:lnSpc>
            </a:pPr>
            <a:r>
              <a:rPr lang="en-US" dirty="0" smtClean="0"/>
              <a:t>Designed </a:t>
            </a:r>
            <a:r>
              <a:rPr lang="en-US" dirty="0"/>
              <a:t>to help high-school students manage their career and employment path. </a:t>
            </a:r>
            <a:endParaRPr lang="en-US" dirty="0" smtClean="0"/>
          </a:p>
          <a:p>
            <a:pPr marL="342900" indent="-342900">
              <a:lnSpc>
                <a:spcPct val="110000"/>
              </a:lnSpc>
            </a:pPr>
            <a:r>
              <a:rPr lang="en-US" dirty="0" smtClean="0"/>
              <a:t>A </a:t>
            </a:r>
            <a:r>
              <a:rPr lang="en-US" dirty="0"/>
              <a:t>simple, seven-step guide to print or use online; a great combination of easy access to online resources and straightforward action items for teens to complete on their own or in with an </a:t>
            </a:r>
            <a:r>
              <a:rPr lang="en-US" dirty="0" smtClean="0"/>
              <a:t>adult.</a:t>
            </a:r>
          </a:p>
          <a:p>
            <a:pPr indent="0">
              <a:lnSpc>
                <a:spcPct val="120000"/>
              </a:lnSpc>
              <a:buNone/>
            </a:pPr>
            <a:r>
              <a:rPr lang="en-US" sz="1500" dirty="0" smtClean="0">
                <a:hlinkClick r:id="rId6"/>
              </a:rPr>
              <a:t>http://www.careeronestop.org/TridionMultimedia/WMNM%20FINAL%20JAN%2007%202013_tcm24-13704.pdf</a:t>
            </a:r>
            <a:r>
              <a:rPr lang="en-US" sz="1500" dirty="0" smtClean="0"/>
              <a:t> </a:t>
            </a:r>
          </a:p>
        </p:txBody>
      </p:sp>
      <p:sp>
        <p:nvSpPr>
          <p:cNvPr id="6" name="Shape 21"/>
          <p:cNvSpPr/>
          <p:nvPr>
            <p:custDataLst>
              <p:tags r:id="rId1"/>
            </p:custDataLst>
          </p:nvPr>
        </p:nvSpPr>
        <p:spPr>
          <a:xfrm rot="5400000">
            <a:off x="3314219" y="3691317"/>
            <a:ext cx="4572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3271030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Want to connect with more employers? </a:t>
            </a:r>
            <a:endParaRPr lang="en-US" i="1" dirty="0"/>
          </a:p>
        </p:txBody>
      </p:sp>
      <p:sp>
        <p:nvSpPr>
          <p:cNvPr id="4" name="Footer Placeholder 3"/>
          <p:cNvSpPr>
            <a:spLocks noGrp="1"/>
          </p:cNvSpPr>
          <p:nvPr>
            <p:ph type="ftr" sz="quarter" idx="4294967295"/>
          </p:nvPr>
        </p:nvSpPr>
        <p:spPr>
          <a:xfrm>
            <a:off x="3124200" y="6416675"/>
            <a:ext cx="2895600" cy="365125"/>
          </a:xfrm>
          <a:prstGeom prst="rect">
            <a:avLst/>
          </a:prstGeom>
        </p:spPr>
        <p:txBody>
          <a:bodyPr/>
          <a:lstStyle/>
          <a:p>
            <a:r>
              <a:rPr lang="en-US" dirty="0" smtClean="0">
                <a:solidFill>
                  <a:prstClr val="white"/>
                </a:solidFill>
              </a:rPr>
              <a:t>#</a:t>
            </a:r>
            <a:endParaRPr lang="en-US" dirty="0">
              <a:solidFill>
                <a:prstClr val="white"/>
              </a:solidFill>
            </a:endParaRPr>
          </a:p>
        </p:txBody>
      </p:sp>
      <p:sp>
        <p:nvSpPr>
          <p:cNvPr id="5" name="Slide Number Placeholder 4"/>
          <p:cNvSpPr>
            <a:spLocks noGrp="1"/>
          </p:cNvSpPr>
          <p:nvPr>
            <p:ph type="sldNum" sz="quarter" idx="4294967295"/>
          </p:nvPr>
        </p:nvSpPr>
        <p:spPr>
          <a:xfrm>
            <a:off x="6324600" y="6416675"/>
            <a:ext cx="2133600" cy="365125"/>
          </a:xfrm>
          <a:prstGeom prst="rect">
            <a:avLst/>
          </a:prstGeom>
        </p:spPr>
        <p:txBody>
          <a:bodyPr/>
          <a:lstStyle/>
          <a:p>
            <a:fld id="{01723B91-CE10-4F20-890A-0852E2246859}" type="slidenum">
              <a:rPr lang="en-US" smtClean="0">
                <a:solidFill>
                  <a:prstClr val="black"/>
                </a:solidFill>
              </a:rPr>
              <a:pPr/>
              <a:t>39</a:t>
            </a:fld>
            <a:endParaRPr lang="en-US" dirty="0">
              <a:solidFill>
                <a:prstClr val="black"/>
              </a:solidFill>
            </a:endParaRPr>
          </a:p>
        </p:txBody>
      </p:sp>
      <p:sp>
        <p:nvSpPr>
          <p:cNvPr id="6" name="Content Placeholder 2"/>
          <p:cNvSpPr txBox="1">
            <a:spLocks/>
          </p:cNvSpPr>
          <p:nvPr/>
        </p:nvSpPr>
        <p:spPr>
          <a:xfrm>
            <a:off x="190500" y="2209800"/>
            <a:ext cx="8801100" cy="4572000"/>
          </a:xfrm>
          <a:prstGeom prst="rect">
            <a:avLst/>
          </a:prstGeom>
        </p:spPr>
        <p:txBody>
          <a:bodyPr vert="horz" lIns="91440" tIns="45720" rIns="91440" bIns="45720" rtlCol="0">
            <a:normAutofit/>
          </a:bodyPr>
          <a:lst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4625" indent="0">
              <a:lnSpc>
                <a:spcPct val="90000"/>
              </a:lnSpc>
              <a:spcBef>
                <a:spcPts val="0"/>
              </a:spcBef>
              <a:spcAft>
                <a:spcPts val="0"/>
              </a:spcAft>
              <a:buFont typeface="Arial" pitchFamily="34" charset="0"/>
              <a:buNone/>
            </a:pPr>
            <a:r>
              <a:rPr lang="en-US" sz="1800" b="1" dirty="0" smtClean="0">
                <a:solidFill>
                  <a:schemeClr val="accent2"/>
                </a:solidFill>
              </a:rPr>
              <a:t>GradsofLife.org</a:t>
            </a:r>
            <a:r>
              <a:rPr lang="en-US" sz="1800" dirty="0" smtClean="0">
                <a:solidFill>
                  <a:schemeClr val="tx1">
                    <a:lumMod val="75000"/>
                    <a:lumOff val="25000"/>
                  </a:schemeClr>
                </a:solidFill>
              </a:rPr>
              <a:t>, an employer-focused website, provides compelling evidence</a:t>
            </a:r>
            <a:r>
              <a:rPr lang="en-US" sz="1800" dirty="0">
                <a:solidFill>
                  <a:schemeClr val="tx1">
                    <a:lumMod val="75000"/>
                    <a:lumOff val="25000"/>
                  </a:schemeClr>
                </a:solidFill>
              </a:rPr>
              <a:t>, </a:t>
            </a:r>
            <a:r>
              <a:rPr lang="en-US" sz="1800" dirty="0" smtClean="0">
                <a:solidFill>
                  <a:schemeClr val="tx1">
                    <a:lumMod val="75000"/>
                    <a:lumOff val="25000"/>
                  </a:schemeClr>
                </a:solidFill>
              </a:rPr>
              <a:t>tools, </a:t>
            </a:r>
            <a:r>
              <a:rPr lang="en-US" sz="1800" dirty="0">
                <a:solidFill>
                  <a:schemeClr val="tx1">
                    <a:lumMod val="75000"/>
                    <a:lumOff val="25000"/>
                  </a:schemeClr>
                </a:solidFill>
              </a:rPr>
              <a:t>and partners employers </a:t>
            </a:r>
            <a:r>
              <a:rPr lang="en-US" sz="1800" dirty="0" smtClean="0">
                <a:solidFill>
                  <a:schemeClr val="tx1">
                    <a:lumMod val="75000"/>
                    <a:lumOff val="25000"/>
                  </a:schemeClr>
                </a:solidFill>
              </a:rPr>
              <a:t>need </a:t>
            </a:r>
            <a:r>
              <a:rPr lang="en-US" sz="1800" dirty="0">
                <a:solidFill>
                  <a:schemeClr val="tx1">
                    <a:lumMod val="75000"/>
                    <a:lumOff val="25000"/>
                  </a:schemeClr>
                </a:solidFill>
              </a:rPr>
              <a:t>to develop, mentor, </a:t>
            </a:r>
            <a:r>
              <a:rPr lang="en-US" sz="1800" dirty="0" smtClean="0">
                <a:solidFill>
                  <a:schemeClr val="tx1">
                    <a:lumMod val="75000"/>
                    <a:lumOff val="25000"/>
                  </a:schemeClr>
                </a:solidFill>
              </a:rPr>
              <a:t>train, </a:t>
            </a:r>
            <a:r>
              <a:rPr lang="en-US" sz="1800" dirty="0">
                <a:solidFill>
                  <a:schemeClr val="tx1">
                    <a:lumMod val="75000"/>
                    <a:lumOff val="25000"/>
                  </a:schemeClr>
                </a:solidFill>
              </a:rPr>
              <a:t>and hire opportunity youth</a:t>
            </a:r>
            <a:r>
              <a:rPr lang="en-US" sz="1800" dirty="0" smtClean="0">
                <a:solidFill>
                  <a:schemeClr val="tx1">
                    <a:lumMod val="75000"/>
                    <a:lumOff val="25000"/>
                  </a:schemeClr>
                </a:solidFill>
              </a:rPr>
              <a:t>.</a:t>
            </a:r>
          </a:p>
          <a:p>
            <a:pPr marL="174625" indent="0">
              <a:lnSpc>
                <a:spcPct val="90000"/>
              </a:lnSpc>
              <a:spcBef>
                <a:spcPts val="0"/>
              </a:spcBef>
              <a:spcAft>
                <a:spcPts val="0"/>
              </a:spcAft>
              <a:buFont typeface="Arial" pitchFamily="34" charset="0"/>
              <a:buNone/>
            </a:pPr>
            <a:endParaRPr lang="en-US" sz="1800" dirty="0">
              <a:solidFill>
                <a:schemeClr val="tx1">
                  <a:lumMod val="75000"/>
                  <a:lumOff val="25000"/>
                </a:schemeClr>
              </a:solidFill>
            </a:endParaRPr>
          </a:p>
          <a:p>
            <a:pPr marL="4684713" indent="0">
              <a:lnSpc>
                <a:spcPct val="90000"/>
              </a:lnSpc>
              <a:spcBef>
                <a:spcPts val="0"/>
              </a:spcBef>
              <a:spcAft>
                <a:spcPts val="0"/>
              </a:spcAft>
              <a:buFont typeface="Arial" pitchFamily="34" charset="0"/>
              <a:buNone/>
            </a:pPr>
            <a:r>
              <a:rPr lang="en-US" sz="1800" dirty="0" smtClean="0">
                <a:solidFill>
                  <a:schemeClr val="tx1">
                    <a:lumMod val="75000"/>
                    <a:lumOff val="25000"/>
                  </a:schemeClr>
                </a:solidFill>
                <a:ea typeface="Verdana" panose="020B0604030504040204" pitchFamily="34" charset="0"/>
              </a:rPr>
              <a:t>Apply today to be featured in the partner directory so employers in your area can reach out and work with you to create employment opportunities for young adults. </a:t>
            </a:r>
          </a:p>
          <a:p>
            <a:pPr marL="4684713" indent="0">
              <a:lnSpc>
                <a:spcPct val="90000"/>
              </a:lnSpc>
              <a:spcBef>
                <a:spcPts val="0"/>
              </a:spcBef>
              <a:spcAft>
                <a:spcPts val="0"/>
              </a:spcAft>
              <a:buFont typeface="Arial" pitchFamily="34" charset="0"/>
              <a:buNone/>
            </a:pPr>
            <a:endParaRPr lang="en-US" sz="1800" dirty="0">
              <a:solidFill>
                <a:schemeClr val="tx1">
                  <a:lumMod val="75000"/>
                  <a:lumOff val="25000"/>
                </a:schemeClr>
              </a:solidFill>
              <a:ea typeface="Verdana" panose="020B0604030504040204" pitchFamily="34" charset="0"/>
            </a:endParaRPr>
          </a:p>
          <a:p>
            <a:pPr marL="4684713" indent="0">
              <a:lnSpc>
                <a:spcPct val="90000"/>
              </a:lnSpc>
              <a:spcBef>
                <a:spcPts val="0"/>
              </a:spcBef>
              <a:spcAft>
                <a:spcPts val="0"/>
              </a:spcAft>
              <a:buFont typeface="Arial" pitchFamily="34" charset="0"/>
              <a:buNone/>
            </a:pPr>
            <a:r>
              <a:rPr lang="en-US" sz="1800" b="1" dirty="0" smtClean="0">
                <a:solidFill>
                  <a:schemeClr val="accent2"/>
                </a:solidFill>
                <a:ea typeface="Verdana" panose="020B0604030504040204" pitchFamily="34" charset="0"/>
              </a:rPr>
              <a:t>Apply here:</a:t>
            </a:r>
          </a:p>
          <a:p>
            <a:pPr marL="4684713" indent="0">
              <a:lnSpc>
                <a:spcPct val="90000"/>
              </a:lnSpc>
              <a:spcBef>
                <a:spcPts val="0"/>
              </a:spcBef>
              <a:spcAft>
                <a:spcPts val="0"/>
              </a:spcAft>
              <a:buFont typeface="Arial" pitchFamily="34" charset="0"/>
              <a:buNone/>
            </a:pPr>
            <a:endParaRPr lang="en-US" sz="1800" dirty="0">
              <a:solidFill>
                <a:srgbClr val="1F497D"/>
              </a:solidFill>
            </a:endParaRPr>
          </a:p>
          <a:p>
            <a:pPr marL="4684713" indent="0">
              <a:lnSpc>
                <a:spcPct val="90000"/>
              </a:lnSpc>
              <a:spcBef>
                <a:spcPts val="0"/>
              </a:spcBef>
              <a:spcAft>
                <a:spcPts val="0"/>
              </a:spcAft>
              <a:buFont typeface="Arial" pitchFamily="34" charset="0"/>
              <a:buNone/>
              <a:tabLst>
                <a:tab pos="2222500" algn="l"/>
              </a:tabLst>
            </a:pPr>
            <a:r>
              <a:rPr lang="en-US" sz="1800" u="sng" dirty="0">
                <a:solidFill>
                  <a:srgbClr val="1F497D"/>
                </a:solidFill>
                <a:hlinkClick r:id="rId3"/>
              </a:rPr>
              <a:t>http://gradsoflife.org/get-involved/partner-application/</a:t>
            </a:r>
            <a:endParaRPr lang="en-US" sz="1800" dirty="0">
              <a:solidFill>
                <a:srgbClr val="1F497D"/>
              </a:solidFill>
            </a:endParaRPr>
          </a:p>
        </p:txBody>
      </p:sp>
      <p:grpSp>
        <p:nvGrpSpPr>
          <p:cNvPr id="7" name="Group 6"/>
          <p:cNvGrpSpPr/>
          <p:nvPr/>
        </p:nvGrpSpPr>
        <p:grpSpPr>
          <a:xfrm>
            <a:off x="276916" y="3124200"/>
            <a:ext cx="4237934" cy="2875915"/>
            <a:chOff x="844550" y="385495"/>
            <a:chExt cx="7454900" cy="5693826"/>
          </a:xfrm>
        </p:grpSpPr>
        <p:pic>
          <p:nvPicPr>
            <p:cNvPr id="8" name="Picture 7"/>
            <p:cNvPicPr>
              <a:picLocks noChangeAspect="1"/>
            </p:cNvPicPr>
            <p:nvPr/>
          </p:nvPicPr>
          <p:blipFill rotWithShape="1">
            <a:blip r:embed="rId4"/>
            <a:srcRect b="9206"/>
            <a:stretch/>
          </p:blipFill>
          <p:spPr>
            <a:xfrm>
              <a:off x="882650" y="3347250"/>
              <a:ext cx="7416800" cy="2732071"/>
            </a:xfrm>
            <a:prstGeom prst="rect">
              <a:avLst/>
            </a:prstGeom>
            <a:ln>
              <a:solidFill>
                <a:schemeClr val="bg1"/>
              </a:solidFill>
            </a:ln>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4550" y="385495"/>
              <a:ext cx="7454900" cy="3208605"/>
            </a:xfrm>
            <a:prstGeom prst="rect">
              <a:avLst/>
            </a:prstGeom>
            <a:ln>
              <a:solidFill>
                <a:schemeClr val="bg1"/>
              </a:solidFill>
            </a:ln>
          </p:spPr>
        </p:pic>
      </p:grpSp>
      <p:sp>
        <p:nvSpPr>
          <p:cNvPr id="10" name="TextBox 9"/>
          <p:cNvSpPr txBox="1"/>
          <p:nvPr/>
        </p:nvSpPr>
        <p:spPr>
          <a:xfrm>
            <a:off x="533400" y="1499009"/>
            <a:ext cx="8115300" cy="535531"/>
          </a:xfrm>
          <a:prstGeom prst="rect">
            <a:avLst/>
          </a:prstGeom>
          <a:noFill/>
        </p:spPr>
        <p:txBody>
          <a:bodyPr wrap="square" rtlCol="0">
            <a:spAutoFit/>
          </a:bodyPr>
          <a:lstStyle/>
          <a:p>
            <a:pPr>
              <a:lnSpc>
                <a:spcPct val="90000"/>
              </a:lnSpc>
              <a:spcBef>
                <a:spcPts val="1200"/>
              </a:spcBef>
              <a:buClr>
                <a:schemeClr val="accent1"/>
              </a:buClr>
            </a:pP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cs typeface="Arial" panose="020B0604020202020204" pitchFamily="34" charset="0"/>
              </a:rPr>
              <a:t>Join the </a:t>
            </a:r>
            <a:r>
              <a:rPr lang="en-US" sz="3200" b="1" i="1" dirty="0">
                <a:ln w="10541" cmpd="sng">
                  <a:solidFill>
                    <a:schemeClr val="accent2">
                      <a:lumMod val="50000"/>
                    </a:schemeClr>
                  </a:solidFill>
                  <a:prstDash val="solid"/>
                </a:ln>
                <a:gradFill>
                  <a:gsLst>
                    <a:gs pos="0">
                      <a:schemeClr val="accent2"/>
                    </a:gs>
                    <a:gs pos="50000">
                      <a:srgbClr val="C00000"/>
                    </a:gs>
                    <a:gs pos="100000">
                      <a:schemeClr val="accent2">
                        <a:lumMod val="50000"/>
                      </a:schemeClr>
                    </a:gs>
                  </a:gsLst>
                  <a:lin ang="5400000"/>
                </a:gradFill>
                <a:latin typeface="Arial" panose="020B0604020202020204" pitchFamily="34" charset="0"/>
                <a:cs typeface="Arial" panose="020B0604020202020204" pitchFamily="34" charset="0"/>
              </a:rPr>
              <a:t>Grads of Life</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cs typeface="Arial" panose="020B0604020202020204" pitchFamily="34" charset="0"/>
              </a:rPr>
              <a:t> partner directory!</a:t>
            </a:r>
          </a:p>
        </p:txBody>
      </p:sp>
      <p:sp>
        <p:nvSpPr>
          <p:cNvPr id="11" name="Shape 21"/>
          <p:cNvSpPr/>
          <p:nvPr>
            <p:custDataLst>
              <p:tags r:id="rId1"/>
            </p:custDataLst>
          </p:nvPr>
        </p:nvSpPr>
        <p:spPr>
          <a:xfrm>
            <a:off x="0" y="2058362"/>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5323025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880145"/>
            <a:ext cx="5943600" cy="4247317"/>
          </a:xfrm>
          <a:prstGeom prst="rect">
            <a:avLst/>
          </a:prstGeom>
        </p:spPr>
        <p:txBody>
          <a:bodyPr wrap="square">
            <a:spAutoFit/>
          </a:bodyPr>
          <a:lstStyle/>
          <a:p>
            <a:pPr lvl="0"/>
            <a:endParaRPr lang="en-US" dirty="0" smtClean="0"/>
          </a:p>
          <a:p>
            <a:pPr lvl="0"/>
            <a:endParaRPr lang="en-US" dirty="0"/>
          </a:p>
          <a:p>
            <a:pPr lvl="0"/>
            <a:endParaRPr lang="en-US" dirty="0" smtClean="0"/>
          </a:p>
          <a:p>
            <a:pPr lvl="0"/>
            <a:endParaRPr lang="en-US" dirty="0"/>
          </a:p>
          <a:p>
            <a:pPr lvl="0"/>
            <a:endParaRPr lang="en-US" dirty="0" smtClean="0"/>
          </a:p>
          <a:p>
            <a:pPr lvl="0"/>
            <a:endParaRPr lang="en-US" dirty="0"/>
          </a:p>
          <a:p>
            <a:pPr lvl="0"/>
            <a:endParaRPr lang="en-US" dirty="0" smtClean="0"/>
          </a:p>
          <a:p>
            <a:pPr lvl="0"/>
            <a:endParaRPr lang="en-US" dirty="0"/>
          </a:p>
          <a:p>
            <a:pPr lvl="0"/>
            <a:endParaRPr lang="en-US" dirty="0" smtClean="0"/>
          </a:p>
          <a:p>
            <a:pPr lvl="0"/>
            <a:endParaRPr lang="en-US" dirty="0"/>
          </a:p>
          <a:p>
            <a:pPr lvl="0"/>
            <a:endParaRPr lang="en-US" dirty="0" smtClean="0"/>
          </a:p>
          <a:p>
            <a:pPr lvl="0"/>
            <a:endParaRPr lang="en-US" dirty="0"/>
          </a:p>
          <a:p>
            <a:pPr lvl="0"/>
            <a:endParaRPr lang="en-US" dirty="0" smtClean="0"/>
          </a:p>
          <a:p>
            <a:r>
              <a:rPr lang="en-US" dirty="0" smtClean="0"/>
              <a:t> </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851" y="1565999"/>
            <a:ext cx="8686800" cy="1936114"/>
          </a:xfrm>
          <a:prstGeom prst="rect">
            <a:avLst/>
          </a:prstGeom>
        </p:spPr>
      </p:pic>
      <p:sp>
        <p:nvSpPr>
          <p:cNvPr id="6" name="Title 1"/>
          <p:cNvSpPr txBox="1">
            <a:spLocks/>
          </p:cNvSpPr>
          <p:nvPr/>
        </p:nvSpPr>
        <p:spPr>
          <a:xfrm>
            <a:off x="228600" y="274638"/>
            <a:ext cx="6172200" cy="868362"/>
          </a:xfrm>
          <a:prstGeom prst="rect">
            <a:avLst/>
          </a:prstGeom>
        </p:spPr>
        <p:txBody>
          <a:bodyPr anchor="ctr"/>
          <a:lstStyle>
            <a:lvl1pPr algn="l" defTabSz="914400" rtl="0" eaLnBrk="1" latinLnBrk="0" hangingPunct="1">
              <a:spcBef>
                <a:spcPct val="0"/>
              </a:spcBef>
              <a:buNone/>
              <a:defRPr sz="3400" b="1" i="0" u="none" kern="1200">
                <a:solidFill>
                  <a:schemeClr val="accent1"/>
                </a:solidFill>
                <a:effectLst>
                  <a:innerShdw blurRad="63500" dist="50800" dir="13500000">
                    <a:prstClr val="black">
                      <a:alpha val="50000"/>
                    </a:prstClr>
                  </a:innerShdw>
                </a:effectLst>
                <a:latin typeface="Arial" panose="020B0604020202020204" pitchFamily="34" charset="0"/>
                <a:ea typeface="+mj-ea"/>
                <a:cs typeface="Arial" panose="020B0604020202020204" pitchFamily="34" charset="0"/>
              </a:defRPr>
            </a:lvl1pPr>
          </a:lstStyle>
          <a:p>
            <a:r>
              <a:rPr lang="en-US" dirty="0" smtClean="0"/>
              <a:t>A Critical Goal in WIOA</a:t>
            </a:r>
            <a:endParaRPr lang="en-US" dirty="0"/>
          </a:p>
        </p:txBody>
      </p:sp>
      <p:sp>
        <p:nvSpPr>
          <p:cNvPr id="3" name="Rectangle 2"/>
          <p:cNvSpPr/>
          <p:nvPr/>
        </p:nvSpPr>
        <p:spPr>
          <a:xfrm>
            <a:off x="559572" y="3180279"/>
            <a:ext cx="4572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ular Callout 3"/>
          <p:cNvSpPr/>
          <p:nvPr/>
        </p:nvSpPr>
        <p:spPr>
          <a:xfrm>
            <a:off x="1905000" y="4572000"/>
            <a:ext cx="1981200" cy="1021556"/>
          </a:xfrm>
          <a:prstGeom prst="wedgeRoundRectCallout">
            <a:avLst>
              <a:gd name="adj1" fmla="val 39944"/>
              <a:gd name="adj2" fmla="val -88161"/>
              <a:gd name="adj3" fmla="val 16667"/>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5400" b="1" cap="none" spc="0" dirty="0" smtClean="0">
                <a:ln w="19050">
                  <a:solidFill>
                    <a:schemeClr val="tx2">
                      <a:tint val="1000"/>
                    </a:schemeClr>
                  </a:solidFill>
                  <a:prstDash val="solid"/>
                </a:ln>
                <a:solidFill>
                  <a:schemeClr val="tx2">
                    <a:lumMod val="60000"/>
                    <a:lumOff val="40000"/>
                  </a:schemeClr>
                </a:solidFill>
                <a:effectLst>
                  <a:outerShdw blurRad="50000" dist="50800" dir="7500000" algn="tl">
                    <a:srgbClr val="000000">
                      <a:shade val="5000"/>
                      <a:alpha val="35000"/>
                    </a:srgbClr>
                  </a:outerShdw>
                </a:effectLst>
              </a:rPr>
              <a:t>WIOA</a:t>
            </a:r>
            <a:endParaRPr lang="en-US" sz="5400" b="1" cap="none" spc="0" dirty="0">
              <a:ln w="19050">
                <a:solidFill>
                  <a:schemeClr val="tx2">
                    <a:tint val="1000"/>
                  </a:schemeClr>
                </a:solidFill>
                <a:prstDash val="solid"/>
              </a:ln>
              <a:solidFill>
                <a:schemeClr val="tx2">
                  <a:lumMod val="60000"/>
                  <a:lumOff val="40000"/>
                </a:schemeClr>
              </a:solidFill>
              <a:effectLst>
                <a:outerShdw blurRad="50000" dist="50800" dir="7500000" algn="tl">
                  <a:srgbClr val="000000">
                    <a:shade val="5000"/>
                    <a:alpha val="35000"/>
                  </a:srgbClr>
                </a:outerShdw>
              </a:effectLst>
            </a:endParaRPr>
          </a:p>
        </p:txBody>
      </p:sp>
      <p:pic>
        <p:nvPicPr>
          <p:cNvPr id="8" name="Picture 2" descr="C:\Users\crobbins\Dropbox\Government\ORM\Webinar - Enough is Known for Action\Picture9.png"/>
          <p:cNvPicPr>
            <a:picLocks noChangeAspect="1" noChangeArrowheads="1"/>
          </p:cNvPicPr>
          <p:nvPr/>
        </p:nvPicPr>
        <p:blipFill rotWithShape="1">
          <a:blip r:embed="rId4">
            <a:extLst>
              <a:ext uri="{28A0092B-C50C-407E-A947-70E740481C1C}">
                <a14:useLocalDpi xmlns:a14="http://schemas.microsoft.com/office/drawing/2010/main" val="0"/>
              </a:ext>
            </a:extLst>
          </a:blip>
          <a:srcRect l="1745" t="1936" r="1620" b="3263"/>
          <a:stretch/>
        </p:blipFill>
        <p:spPr bwMode="auto">
          <a:xfrm>
            <a:off x="3730751" y="3180279"/>
            <a:ext cx="4050793" cy="2745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1230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Other Key Resources</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pPr marL="228600">
              <a:lnSpc>
                <a:spcPct val="110000"/>
              </a:lnSpc>
            </a:pPr>
            <a:r>
              <a:rPr lang="en-US" b="1" dirty="0" smtClean="0">
                <a:solidFill>
                  <a:schemeClr val="accent1"/>
                </a:solidFill>
                <a:hlinkClick r:id="rId3"/>
              </a:rPr>
              <a:t>My Next Move</a:t>
            </a:r>
            <a:r>
              <a:rPr lang="en-US" dirty="0" smtClean="0"/>
              <a:t> simplifies career exploration through 3 search options, an online interest assessment, and easy-to-read occupation profiles that link to specific local training, credentials, and job openings information. </a:t>
            </a:r>
          </a:p>
          <a:p>
            <a:pPr marL="228600">
              <a:lnSpc>
                <a:spcPct val="110000"/>
              </a:lnSpc>
            </a:pPr>
            <a:r>
              <a:rPr lang="en-US" b="1" dirty="0" smtClean="0">
                <a:hlinkClick r:id="rId4"/>
              </a:rPr>
              <a:t>mySkills myFuture</a:t>
            </a:r>
            <a:r>
              <a:rPr lang="en-US" dirty="0" smtClean="0"/>
              <a:t> helps workers looking to change careers identify related occupations, current local job openings and outlook for those related occupations, as well as local training opportunities and required credentials.</a:t>
            </a:r>
          </a:p>
          <a:p>
            <a:pPr marL="228600">
              <a:lnSpc>
                <a:spcPct val="110000"/>
              </a:lnSpc>
            </a:pPr>
            <a:r>
              <a:rPr lang="en-US" b="1" dirty="0" smtClean="0">
                <a:hlinkClick r:id="rId5"/>
              </a:rPr>
              <a:t>O*NET Online</a:t>
            </a:r>
            <a:r>
              <a:rPr lang="en-US" dirty="0" smtClean="0"/>
              <a:t> provides detailed occupational requirements and characteristics that job seekers can use to create skills-based resumes and that businesses can use to enhance hiring and retention efforts.</a:t>
            </a:r>
          </a:p>
          <a:p>
            <a:pPr marL="228600">
              <a:lnSpc>
                <a:spcPct val="110000"/>
              </a:lnSpc>
            </a:pPr>
            <a:r>
              <a:rPr lang="en-US" b="1" dirty="0" smtClean="0">
                <a:hlinkClick r:id="rId6"/>
              </a:rPr>
              <a:t>CareerOneStop</a:t>
            </a:r>
            <a:r>
              <a:rPr lang="en-US" dirty="0" smtClean="0"/>
              <a:t> provides tools to help job seekers explore careers, research education and training opportunities, plan a job search, browse job sites, and much more.</a:t>
            </a:r>
          </a:p>
        </p:txBody>
      </p:sp>
    </p:spTree>
    <p:extLst>
      <p:ext uri="{BB962C8B-B14F-4D97-AF65-F5344CB8AC3E}">
        <p14:creationId xmlns:p14="http://schemas.microsoft.com/office/powerpoint/2010/main" val="17359309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 Webinars</a:t>
            </a:r>
            <a:endParaRPr lang="en-US" dirty="0"/>
          </a:p>
        </p:txBody>
      </p:sp>
      <p:sp>
        <p:nvSpPr>
          <p:cNvPr id="3" name="Text Placeholder 2"/>
          <p:cNvSpPr>
            <a:spLocks noGrp="1"/>
          </p:cNvSpPr>
          <p:nvPr>
            <p:ph type="body" idx="1"/>
          </p:nvPr>
        </p:nvSpPr>
        <p:spPr>
          <a:xfrm>
            <a:off x="76200" y="2743200"/>
            <a:ext cx="8458200" cy="3276599"/>
          </a:xfrm>
        </p:spPr>
        <p:txBody>
          <a:bodyPr/>
          <a:lstStyle/>
          <a:p>
            <a:pPr marL="582930" indent="-342900">
              <a:spcBef>
                <a:spcPts val="2400"/>
              </a:spcBef>
            </a:pPr>
            <a:r>
              <a:rPr lang="en-US" sz="2800" b="1" dirty="0" smtClean="0">
                <a:gradFill>
                  <a:gsLst>
                    <a:gs pos="0">
                      <a:srgbClr val="C00000"/>
                    </a:gs>
                    <a:gs pos="100000">
                      <a:srgbClr val="C00000">
                        <a:lumMod val="40000"/>
                      </a:srgbClr>
                    </a:gs>
                  </a:gsLst>
                  <a:lin ang="5400000" scaled="0"/>
                </a:gradFill>
              </a:rPr>
              <a:t>Youth Committees</a:t>
            </a:r>
            <a:r>
              <a:rPr lang="en-US" sz="2400" dirty="0" smtClean="0">
                <a:solidFill>
                  <a:schemeClr val="tx1">
                    <a:lumMod val="65000"/>
                    <a:lumOff val="35000"/>
                  </a:schemeClr>
                </a:solidFill>
              </a:rPr>
              <a:t/>
            </a:r>
            <a:br>
              <a:rPr lang="en-US" sz="2400" dirty="0" smtClean="0">
                <a:solidFill>
                  <a:schemeClr val="tx1">
                    <a:lumMod val="65000"/>
                    <a:lumOff val="35000"/>
                  </a:schemeClr>
                </a:solidFill>
              </a:rPr>
            </a:br>
            <a:r>
              <a:rPr lang="en-US" sz="2400" dirty="0" smtClean="0">
                <a:solidFill>
                  <a:schemeClr val="tx1">
                    <a:lumMod val="65000"/>
                    <a:lumOff val="35000"/>
                  </a:schemeClr>
                </a:solidFill>
              </a:rPr>
              <a:t>	</a:t>
            </a:r>
            <a:r>
              <a:rPr lang="en-US" sz="2000" dirty="0" smtClean="0">
                <a:solidFill>
                  <a:schemeClr val="tx1">
                    <a:lumMod val="65000"/>
                    <a:lumOff val="35000"/>
                  </a:schemeClr>
                </a:solidFill>
              </a:rPr>
              <a:t>May 27</a:t>
            </a:r>
            <a:r>
              <a:rPr lang="en-US" sz="2000" baseline="30000" dirty="0" smtClean="0">
                <a:solidFill>
                  <a:schemeClr val="tx1">
                    <a:lumMod val="65000"/>
                    <a:lumOff val="35000"/>
                  </a:schemeClr>
                </a:solidFill>
              </a:rPr>
              <a:t>th</a:t>
            </a:r>
            <a:r>
              <a:rPr lang="en-US" sz="2000" dirty="0">
                <a:solidFill>
                  <a:schemeClr val="tx1">
                    <a:lumMod val="65000"/>
                    <a:lumOff val="35000"/>
                  </a:schemeClr>
                </a:solidFill>
              </a:rPr>
              <a:t> </a:t>
            </a:r>
            <a:r>
              <a:rPr lang="en-US" sz="2000" dirty="0" smtClean="0">
                <a:solidFill>
                  <a:schemeClr val="tx1">
                    <a:lumMod val="65000"/>
                    <a:lumOff val="35000"/>
                  </a:schemeClr>
                </a:solidFill>
              </a:rPr>
              <a:t>- 2:00pmET</a:t>
            </a:r>
            <a:endParaRPr lang="en-US" dirty="0" smtClean="0">
              <a:solidFill>
                <a:schemeClr val="tx1">
                  <a:lumMod val="65000"/>
                  <a:lumOff val="35000"/>
                </a:schemeClr>
              </a:solidFill>
            </a:endParaRPr>
          </a:p>
          <a:p>
            <a:pPr marL="582930" indent="-342900">
              <a:spcBef>
                <a:spcPts val="3600"/>
              </a:spcBef>
            </a:pPr>
            <a:r>
              <a:rPr lang="en-US" sz="2800" b="1" dirty="0">
                <a:gradFill>
                  <a:gsLst>
                    <a:gs pos="0">
                      <a:srgbClr val="C00000"/>
                    </a:gs>
                    <a:gs pos="100000">
                      <a:srgbClr val="C00000">
                        <a:lumMod val="40000"/>
                      </a:srgbClr>
                    </a:gs>
                  </a:gsLst>
                  <a:lin ang="5400000" scaled="0"/>
                </a:gradFill>
              </a:rPr>
              <a:t>Serving </a:t>
            </a:r>
            <a:r>
              <a:rPr lang="en-US" sz="2800" b="1" dirty="0" smtClean="0">
                <a:gradFill>
                  <a:gsLst>
                    <a:gs pos="0">
                      <a:srgbClr val="C00000"/>
                    </a:gs>
                    <a:gs pos="100000">
                      <a:srgbClr val="C00000">
                        <a:lumMod val="40000"/>
                      </a:srgbClr>
                    </a:gs>
                  </a:gsLst>
                  <a:lin ang="5400000" scaled="0"/>
                </a:gradFill>
              </a:rPr>
              <a:t>In-School Youth</a:t>
            </a:r>
            <a:r>
              <a:rPr lang="en-US" dirty="0">
                <a:solidFill>
                  <a:schemeClr val="tx1">
                    <a:lumMod val="65000"/>
                    <a:lumOff val="35000"/>
                  </a:schemeClr>
                </a:solidFill>
              </a:rPr>
              <a:t/>
            </a:r>
            <a:br>
              <a:rPr lang="en-US" dirty="0">
                <a:solidFill>
                  <a:schemeClr val="tx1">
                    <a:lumMod val="65000"/>
                    <a:lumOff val="35000"/>
                  </a:schemeClr>
                </a:solidFill>
              </a:rPr>
            </a:br>
            <a:r>
              <a:rPr lang="en-US" dirty="0" smtClean="0">
                <a:solidFill>
                  <a:schemeClr val="tx1">
                    <a:lumMod val="65000"/>
                    <a:lumOff val="35000"/>
                  </a:schemeClr>
                </a:solidFill>
              </a:rPr>
              <a:t>	</a:t>
            </a:r>
            <a:r>
              <a:rPr lang="en-US" sz="2000" dirty="0" smtClean="0">
                <a:solidFill>
                  <a:schemeClr val="tx1">
                    <a:lumMod val="65000"/>
                    <a:lumOff val="35000"/>
                  </a:schemeClr>
                </a:solidFill>
              </a:rPr>
              <a:t>June 24</a:t>
            </a:r>
            <a:r>
              <a:rPr lang="en-US" sz="2000" baseline="30000" dirty="0" smtClean="0">
                <a:solidFill>
                  <a:schemeClr val="tx1">
                    <a:lumMod val="65000"/>
                    <a:lumOff val="35000"/>
                  </a:schemeClr>
                </a:solidFill>
              </a:rPr>
              <a:t>th</a:t>
            </a:r>
            <a:r>
              <a:rPr lang="en-US" sz="2000" dirty="0">
                <a:solidFill>
                  <a:schemeClr val="tx1">
                    <a:lumMod val="65000"/>
                    <a:lumOff val="35000"/>
                  </a:schemeClr>
                </a:solidFill>
              </a:rPr>
              <a:t> </a:t>
            </a:r>
            <a:r>
              <a:rPr lang="en-US" sz="2000" dirty="0" smtClean="0">
                <a:solidFill>
                  <a:schemeClr val="tx1">
                    <a:lumMod val="65000"/>
                    <a:lumOff val="35000"/>
                  </a:schemeClr>
                </a:solidFill>
              </a:rPr>
              <a:t>- 2:00pmET</a:t>
            </a:r>
            <a:endParaRPr lang="en-US" dirty="0">
              <a:solidFill>
                <a:schemeClr val="tx1">
                  <a:lumMod val="65000"/>
                  <a:lumOff val="35000"/>
                </a:schemeClr>
              </a:solidFill>
            </a:endParaRPr>
          </a:p>
          <a:p>
            <a:pPr marL="582930" indent="-342900">
              <a:spcBef>
                <a:spcPts val="3600"/>
              </a:spcBef>
            </a:pPr>
            <a:r>
              <a:rPr lang="en-US" sz="2800" b="1" dirty="0">
                <a:gradFill>
                  <a:gsLst>
                    <a:gs pos="0">
                      <a:srgbClr val="C00000"/>
                    </a:gs>
                    <a:gs pos="100000">
                      <a:srgbClr val="C00000">
                        <a:lumMod val="40000"/>
                      </a:srgbClr>
                    </a:gs>
                  </a:gsLst>
                  <a:lin ang="5400000" scaled="0"/>
                </a:gradFill>
              </a:rPr>
              <a:t>Youth with Disabilities</a:t>
            </a:r>
            <a:r>
              <a:rPr lang="en-US" b="1" dirty="0" smtClean="0">
                <a:solidFill>
                  <a:schemeClr val="tx1">
                    <a:lumMod val="65000"/>
                    <a:lumOff val="35000"/>
                  </a:schemeClr>
                </a:solidFill>
              </a:rPr>
              <a:t> </a:t>
            </a:r>
            <a:r>
              <a:rPr lang="en-US" dirty="0">
                <a:solidFill>
                  <a:schemeClr val="tx1">
                    <a:lumMod val="65000"/>
                    <a:lumOff val="35000"/>
                  </a:schemeClr>
                </a:solidFill>
              </a:rPr>
              <a:t/>
            </a:r>
            <a:br>
              <a:rPr lang="en-US" dirty="0">
                <a:solidFill>
                  <a:schemeClr val="tx1">
                    <a:lumMod val="65000"/>
                    <a:lumOff val="35000"/>
                  </a:schemeClr>
                </a:solidFill>
              </a:rPr>
            </a:br>
            <a:r>
              <a:rPr lang="en-US" dirty="0" smtClean="0">
                <a:solidFill>
                  <a:schemeClr val="tx1">
                    <a:lumMod val="65000"/>
                    <a:lumOff val="35000"/>
                  </a:schemeClr>
                </a:solidFill>
              </a:rPr>
              <a:t>	</a:t>
            </a:r>
            <a:r>
              <a:rPr lang="en-US" sz="2000" dirty="0" smtClean="0">
                <a:solidFill>
                  <a:schemeClr val="tx1">
                    <a:lumMod val="65000"/>
                    <a:lumOff val="35000"/>
                  </a:schemeClr>
                </a:solidFill>
              </a:rPr>
              <a:t>July 29</a:t>
            </a:r>
            <a:r>
              <a:rPr lang="en-US" sz="2000" baseline="30000" dirty="0" smtClean="0">
                <a:solidFill>
                  <a:schemeClr val="tx1">
                    <a:lumMod val="65000"/>
                    <a:lumOff val="35000"/>
                  </a:schemeClr>
                </a:solidFill>
              </a:rPr>
              <a:t>th</a:t>
            </a:r>
            <a:r>
              <a:rPr lang="en-US" sz="2000" dirty="0">
                <a:solidFill>
                  <a:schemeClr val="tx1">
                    <a:lumMod val="65000"/>
                    <a:lumOff val="35000"/>
                  </a:schemeClr>
                </a:solidFill>
              </a:rPr>
              <a:t> </a:t>
            </a:r>
            <a:r>
              <a:rPr lang="en-US" sz="2000" dirty="0" smtClean="0">
                <a:solidFill>
                  <a:schemeClr val="tx1">
                    <a:lumMod val="65000"/>
                    <a:lumOff val="35000"/>
                  </a:schemeClr>
                </a:solidFill>
              </a:rPr>
              <a:t>- 2:00pmET</a:t>
            </a:r>
            <a:endParaRPr lang="en-US" dirty="0">
              <a:solidFill>
                <a:schemeClr val="tx1">
                  <a:lumMod val="65000"/>
                  <a:lumOff val="35000"/>
                </a:schemeClr>
              </a:solidFill>
            </a:endParaRPr>
          </a:p>
          <a:p>
            <a:pPr marL="582930" indent="-342900">
              <a:spcBef>
                <a:spcPts val="2400"/>
              </a:spcBef>
            </a:pPr>
            <a:endParaRPr lang="en-US" sz="2400" dirty="0">
              <a:solidFill>
                <a:schemeClr val="tx1">
                  <a:lumMod val="65000"/>
                  <a:lumOff val="35000"/>
                </a:schemeClr>
              </a:solidFill>
            </a:endParaRPr>
          </a:p>
        </p:txBody>
      </p:sp>
      <p:sp>
        <p:nvSpPr>
          <p:cNvPr id="4" name="Slide Number Placeholder 3"/>
          <p:cNvSpPr>
            <a:spLocks noGrp="1"/>
          </p:cNvSpPr>
          <p:nvPr>
            <p:ph type="sldNum" idx="4294967295"/>
          </p:nvPr>
        </p:nvSpPr>
        <p:spPr>
          <a:xfrm>
            <a:off x="6705600" y="6492875"/>
            <a:ext cx="2133599" cy="365125"/>
          </a:xfrm>
          <a:prstGeom prst="rect">
            <a:avLst/>
          </a:prstGeom>
        </p:spPr>
        <p:txBody>
          <a:bodyPr/>
          <a:lstStyle/>
          <a:p>
            <a:pPr marL="0" lvl="0" indent="-88900">
              <a:spcBef>
                <a:spcPts val="0"/>
              </a:spcBef>
              <a:buClr>
                <a:srgbClr val="000000"/>
              </a:buClr>
              <a:buFont typeface="Arial"/>
              <a:buChar char="●"/>
            </a:pPr>
            <a:endParaRPr lang="en-US" dirty="0" smtClean="0"/>
          </a:p>
          <a:p>
            <a:pPr marL="457200" lvl="1" indent="-88900">
              <a:spcBef>
                <a:spcPts val="0"/>
              </a:spcBef>
              <a:buClr>
                <a:srgbClr val="000000"/>
              </a:buClr>
              <a:buFont typeface="Courier New"/>
              <a:buChar char="o"/>
            </a:pPr>
            <a:endParaRPr lang="en-US" dirty="0" smtClean="0"/>
          </a:p>
          <a:p>
            <a:pPr marL="914400" lvl="2" indent="-88900">
              <a:spcBef>
                <a:spcPts val="0"/>
              </a:spcBef>
              <a:buClr>
                <a:srgbClr val="000000"/>
              </a:buClr>
              <a:buFont typeface="Wingdings"/>
              <a:buChar char="§"/>
            </a:pPr>
            <a:endParaRPr lang="en-US" dirty="0" smtClean="0"/>
          </a:p>
          <a:p>
            <a:pPr marL="1371600" lvl="3" indent="-88900">
              <a:spcBef>
                <a:spcPts val="0"/>
              </a:spcBef>
              <a:buClr>
                <a:srgbClr val="000000"/>
              </a:buClr>
              <a:buFont typeface="Arial"/>
              <a:buChar char="●"/>
            </a:pPr>
            <a:endParaRPr lang="en-US" dirty="0" smtClean="0"/>
          </a:p>
          <a:p>
            <a:pPr marL="1828800" lvl="4" indent="-88900">
              <a:spcBef>
                <a:spcPts val="0"/>
              </a:spcBef>
              <a:buClr>
                <a:srgbClr val="000000"/>
              </a:buClr>
              <a:buFont typeface="Courier New"/>
              <a:buChar char="o"/>
            </a:pPr>
            <a:endParaRPr lang="en-US" dirty="0" smtClean="0"/>
          </a:p>
          <a:p>
            <a:pPr marL="2286000" lvl="5" indent="-88900">
              <a:spcBef>
                <a:spcPts val="0"/>
              </a:spcBef>
              <a:buClr>
                <a:srgbClr val="000000"/>
              </a:buClr>
              <a:buFont typeface="Wingdings"/>
              <a:buChar char="§"/>
            </a:pPr>
            <a:endParaRPr lang="en-US" dirty="0" smtClean="0"/>
          </a:p>
          <a:p>
            <a:pPr marL="2743200" lvl="6" indent="-88900">
              <a:spcBef>
                <a:spcPts val="0"/>
              </a:spcBef>
              <a:buClr>
                <a:srgbClr val="000000"/>
              </a:buClr>
              <a:buFont typeface="Arial"/>
              <a:buChar char="●"/>
            </a:pPr>
            <a:endParaRPr lang="en-US" dirty="0" smtClean="0"/>
          </a:p>
          <a:p>
            <a:pPr marL="3200400" lvl="7" indent="-88900">
              <a:spcBef>
                <a:spcPts val="0"/>
              </a:spcBef>
              <a:buClr>
                <a:srgbClr val="000000"/>
              </a:buClr>
              <a:buFont typeface="Courier New"/>
              <a:buChar char="o"/>
            </a:pPr>
            <a:endParaRPr lang="en-US" dirty="0" smtClean="0"/>
          </a:p>
          <a:p>
            <a:pPr marL="3657600" lvl="8" indent="-88900">
              <a:spcBef>
                <a:spcPts val="0"/>
              </a:spcBef>
              <a:buClr>
                <a:srgbClr val="000000"/>
              </a:buClr>
              <a:buFont typeface="Wingdings"/>
              <a:buChar char="§"/>
            </a:pPr>
            <a:endParaRPr lang="en-US" dirty="0"/>
          </a:p>
        </p:txBody>
      </p:sp>
      <p:sp>
        <p:nvSpPr>
          <p:cNvPr id="5" name="Text Placeholder 2"/>
          <p:cNvSpPr txBox="1">
            <a:spLocks/>
          </p:cNvSpPr>
          <p:nvPr/>
        </p:nvSpPr>
        <p:spPr>
          <a:xfrm>
            <a:off x="0" y="1600200"/>
            <a:ext cx="9144000" cy="685800"/>
          </a:xfrm>
          <a:prstGeom prst="rect">
            <a:avLst/>
          </a:prstGeom>
          <a:noFill/>
          <a:ln>
            <a:noFill/>
          </a:ln>
        </p:spPr>
        <p:txBody>
          <a:bodyPr lIns="91425" tIns="91425" rIns="91425" bIns="91425" anchor="t" anchorCtr="0">
            <a:scene3d>
              <a:camera prst="orthographicFront"/>
              <a:lightRig rig="soft" dir="tl">
                <a:rot lat="0" lon="0" rev="0"/>
              </a:lightRig>
            </a:scene3d>
            <a:sp3d contourW="25400" prstMaterial="matte">
              <a:bevelT w="25400" h="55880" prst="artDeco"/>
              <a:contourClr>
                <a:schemeClr val="accent2">
                  <a:tint val="20000"/>
                </a:schemeClr>
              </a:contourClr>
            </a:sp3d>
          </a:bodyPr>
          <a:lstStyle>
            <a:defPPr marR="0" algn="l" rtl="0">
              <a:lnSpc>
                <a:spcPct val="100000"/>
              </a:lnSpc>
              <a:spcBef>
                <a:spcPts val="0"/>
              </a:spcBef>
              <a:spcAft>
                <a:spcPts val="0"/>
              </a:spcAft>
            </a:defPPr>
            <a:lvl1pPr marL="342900" marR="0" indent="-200660" algn="l" rtl="0">
              <a:lnSpc>
                <a:spcPct val="100000"/>
              </a:lnSpc>
              <a:spcBef>
                <a:spcPts val="0"/>
              </a:spcBef>
              <a:spcAft>
                <a:spcPts val="600"/>
              </a:spcAft>
              <a:buClr>
                <a:schemeClr val="accent1"/>
              </a:buClr>
              <a:buFont typeface="Symbol" panose="05050102010706020507" pitchFamily="18" charset="2"/>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0"/>
              </a:spcBef>
              <a:spcAft>
                <a:spcPts val="600"/>
              </a:spcAft>
              <a:buClr>
                <a:srgbClr val="FF0000"/>
              </a:buClr>
              <a:buFont typeface="Noto Symbol"/>
              <a:buChar char="▪"/>
              <a:defRPr sz="1400" b="0" i="0" u="none" strike="noStrike" cap="none" baseline="0">
                <a:solidFill>
                  <a:srgbClr val="000000"/>
                </a:solidFill>
                <a:latin typeface="Arial"/>
                <a:ea typeface="Arial"/>
                <a:cs typeface="Arial"/>
                <a:sym typeface="Arial"/>
              </a:defRPr>
            </a:lvl2pPr>
            <a:lvl3pPr marL="1143000" marR="0" indent="-116839" algn="l" rtl="0">
              <a:lnSpc>
                <a:spcPct val="100000"/>
              </a:lnSpc>
              <a:spcBef>
                <a:spcPts val="0"/>
              </a:spcBef>
              <a:spcAft>
                <a:spcPts val="600"/>
              </a:spcAft>
              <a:buClr>
                <a:srgbClr val="538CD5"/>
              </a:buClr>
              <a:buFont typeface="Noto Symbol"/>
              <a:buChar char="▪"/>
              <a:defRPr sz="1400" b="0" i="0" u="none" strike="noStrike" cap="none" baseline="0">
                <a:solidFill>
                  <a:srgbClr val="000000"/>
                </a:solidFill>
                <a:latin typeface="Arial"/>
                <a:ea typeface="Arial"/>
                <a:cs typeface="Arial"/>
                <a:sym typeface="Arial"/>
              </a:defRPr>
            </a:lvl3pPr>
            <a:lvl4pPr marL="1600200" marR="0" indent="-1079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4pPr>
            <a:lvl5pPr marL="2057400" marR="0" indent="-1333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5pPr>
            <a:lvl6pPr marL="25146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6pPr>
            <a:lvl7pPr marL="29718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7pPr>
            <a:lvl8pPr marL="34290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8pPr>
            <a:lvl9pPr marL="38862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9pPr>
          </a:lstStyle>
          <a:p>
            <a:pPr marL="142240" indent="0" algn="ctr">
              <a:buFont typeface="Symbol" panose="05050102010706020507" pitchFamily="18" charset="2"/>
              <a:buNone/>
            </a:pPr>
            <a:r>
              <a:rPr lang="en-US" sz="4400" b="1" spc="50" dirty="0" smtClean="0">
                <a:ln w="11430"/>
                <a:gradFill>
                  <a:gsLst>
                    <a:gs pos="25000">
                      <a:srgbClr val="0070C0">
                        <a:lumMod val="95000"/>
                        <a:lumOff val="5000"/>
                      </a:srgbClr>
                    </a:gs>
                    <a:gs pos="99000">
                      <a:schemeClr val="accent1">
                        <a:lumMod val="75000"/>
                      </a:schemeClr>
                    </a:gs>
                  </a:gsLst>
                  <a:lin ang="5400000"/>
                </a:gradFill>
                <a:effectLst>
                  <a:outerShdw blurRad="63500" dist="25400" dir="5400000" algn="tl" rotWithShape="0">
                    <a:srgbClr val="000000">
                      <a:alpha val="32000"/>
                    </a:srgbClr>
                  </a:outerShdw>
                </a:effectLst>
              </a:rPr>
              <a:t>Last Wednesday of each month</a:t>
            </a:r>
          </a:p>
        </p:txBody>
      </p:sp>
      <p:sp>
        <p:nvSpPr>
          <p:cNvPr id="6" name="Shape 21"/>
          <p:cNvSpPr/>
          <p:nvPr>
            <p:custDataLst>
              <p:tags r:id="rId1"/>
            </p:custDataLst>
          </p:nvPr>
        </p:nvSpPr>
        <p:spPr>
          <a:xfrm>
            <a:off x="0" y="2590800"/>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pic>
        <p:nvPicPr>
          <p:cNvPr id="3075" name="Picture 3" descr="U:\graphics_sound_archive\Photos.com low res\16297436.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8200" y="2590800"/>
            <a:ext cx="4428484"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4171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nvSpPr>
        <p:spPr>
          <a:xfrm>
            <a:off x="609600" y="1693817"/>
            <a:ext cx="7620000" cy="4015582"/>
          </a:xfrm>
          <a:prstGeom prst="rect">
            <a:avLst/>
          </a:prstGeom>
        </p:spPr>
        <p:txBody>
          <a:bodyPr vert="horz" lIns="91440" tIns="45720" rIns="91440" bIns="45720" rtlCol="0">
            <a:normAutofit/>
          </a:bodyPr>
          <a:lst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dirty="0" smtClean="0"/>
          </a:p>
          <a:p>
            <a:pPr marL="0" indent="0" algn="ctr">
              <a:buNone/>
            </a:pPr>
            <a:endParaRPr lang="en-US" dirty="0"/>
          </a:p>
          <a:p>
            <a:pPr marL="0" indent="0" algn="ctr">
              <a:buNone/>
            </a:pPr>
            <a:r>
              <a:rPr lang="en-US" sz="5400" b="1" i="1" dirty="0" smtClean="0">
                <a:solidFill>
                  <a:srgbClr val="FF0000"/>
                </a:solidFill>
                <a:effectLst>
                  <a:outerShdw blurRad="38100" dist="38100" dir="2700000" algn="tl">
                    <a:srgbClr val="000000">
                      <a:alpha val="43137"/>
                    </a:srgbClr>
                  </a:outerShdw>
                </a:effectLst>
                <a:latin typeface="Comic Sans MS" pitchFamily="66" charset="0"/>
              </a:rPr>
              <a:t>Thank You!</a:t>
            </a:r>
          </a:p>
          <a:p>
            <a:pPr marL="0" indent="0" algn="ctr">
              <a:buNone/>
            </a:pPr>
            <a:endParaRPr lang="en-US" sz="2400" dirty="0" smtClean="0">
              <a:effectLst>
                <a:outerShdw blurRad="38100" dist="38100" dir="2700000" algn="tl">
                  <a:srgbClr val="000000">
                    <a:alpha val="43137"/>
                  </a:srgbClr>
                </a:outerShdw>
              </a:effectLst>
            </a:endParaRPr>
          </a:p>
          <a:p>
            <a:pPr marL="0" indent="0" algn="ctr">
              <a:buNone/>
            </a:pPr>
            <a:endParaRPr lang="en-US" sz="2400" dirty="0" smtClean="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77" y="1446651"/>
            <a:ext cx="9143245" cy="4535049"/>
          </a:xfrm>
          <a:prstGeom prst="rect">
            <a:avLst/>
          </a:prstGeom>
        </p:spPr>
      </p:pic>
      <p:sp>
        <p:nvSpPr>
          <p:cNvPr id="2" name="Title 1"/>
          <p:cNvSpPr>
            <a:spLocks noGrp="1"/>
          </p:cNvSpPr>
          <p:nvPr>
            <p:ph type="title"/>
          </p:nvPr>
        </p:nvSpPr>
        <p:spPr/>
        <p:txBody>
          <a:bodyPr>
            <a:normAutofit fontScale="90000"/>
          </a:bodyPr>
          <a:lstStyle/>
          <a:p>
            <a:r>
              <a:rPr lang="en-US" dirty="0" smtClean="0"/>
              <a:t>Credentials that Count for Youth</a:t>
            </a:r>
            <a:endParaRPr lang="en-US" dirty="0"/>
          </a:p>
        </p:txBody>
      </p:sp>
    </p:spTree>
    <p:extLst>
      <p:ext uri="{BB962C8B-B14F-4D97-AF65-F5344CB8AC3E}">
        <p14:creationId xmlns:p14="http://schemas.microsoft.com/office/powerpoint/2010/main" val="25151438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Credentials Matter</a:t>
            </a:r>
            <a:endParaRPr lang="en-US" dirty="0"/>
          </a:p>
        </p:txBody>
      </p:sp>
      <p:sp>
        <p:nvSpPr>
          <p:cNvPr id="3" name="Content Placeholder 2"/>
          <p:cNvSpPr>
            <a:spLocks noGrp="1"/>
          </p:cNvSpPr>
          <p:nvPr>
            <p:ph idx="1"/>
          </p:nvPr>
        </p:nvSpPr>
        <p:spPr/>
        <p:txBody>
          <a:bodyPr>
            <a:normAutofit fontScale="92500" lnSpcReduction="10000"/>
          </a:bodyPr>
          <a:lstStyle/>
          <a:p>
            <a:pPr marL="274320" indent="-274320">
              <a:lnSpc>
                <a:spcPct val="100000"/>
              </a:lnSpc>
              <a:spcBef>
                <a:spcPts val="2400"/>
              </a:spcBef>
            </a:pPr>
            <a:r>
              <a:rPr lang="en-US" dirty="0" smtClean="0"/>
              <a:t>By </a:t>
            </a:r>
            <a:r>
              <a:rPr lang="en-US" dirty="0"/>
              <a:t>2018, </a:t>
            </a:r>
            <a:r>
              <a:rPr lang="en-US" dirty="0" smtClean="0"/>
              <a:t>over two-thirds </a:t>
            </a:r>
            <a:r>
              <a:rPr lang="en-US" dirty="0"/>
              <a:t>of American jobs will require some post-secondary education or training, with nearly one-third of all </a:t>
            </a:r>
            <a:r>
              <a:rPr lang="en-US" dirty="0" smtClean="0"/>
              <a:t>jobs available </a:t>
            </a:r>
            <a:r>
              <a:rPr lang="en-US" dirty="0"/>
              <a:t>to those with an associate’s degree</a:t>
            </a:r>
            <a:r>
              <a:rPr lang="en-US" dirty="0" smtClean="0"/>
              <a:t>.</a:t>
            </a:r>
            <a:endParaRPr lang="en-US" dirty="0"/>
          </a:p>
          <a:p>
            <a:pPr marL="274320" indent="-274320">
              <a:lnSpc>
                <a:spcPct val="100000"/>
              </a:lnSpc>
              <a:spcBef>
                <a:spcPts val="2400"/>
              </a:spcBef>
            </a:pPr>
            <a:r>
              <a:rPr lang="en-US" dirty="0" smtClean="0"/>
              <a:t>These “middle-skill” occupations include electricians, construction managers, dental hygienists, paralegals, and police officers. </a:t>
            </a:r>
          </a:p>
          <a:p>
            <a:pPr marL="274320" indent="-274320">
              <a:lnSpc>
                <a:spcPct val="100000"/>
              </a:lnSpc>
              <a:spcBef>
                <a:spcPts val="2400"/>
              </a:spcBef>
            </a:pPr>
            <a:r>
              <a:rPr lang="en-US" dirty="0" smtClean="0"/>
              <a:t>They pay </a:t>
            </a:r>
            <a:r>
              <a:rPr lang="en-US" dirty="0"/>
              <a:t>a significant premium over many jobs open to those </a:t>
            </a:r>
            <a:r>
              <a:rPr lang="en-US" dirty="0" smtClean="0"/>
              <a:t>with just </a:t>
            </a:r>
            <a:r>
              <a:rPr lang="en-US" dirty="0"/>
              <a:t>a high school </a:t>
            </a:r>
            <a:r>
              <a:rPr lang="en-US" dirty="0" smtClean="0"/>
              <a:t>degree.</a:t>
            </a:r>
          </a:p>
          <a:p>
            <a:pPr marL="274320" indent="-274320">
              <a:lnSpc>
                <a:spcPct val="100000"/>
              </a:lnSpc>
              <a:spcBef>
                <a:spcPts val="2400"/>
              </a:spcBef>
            </a:pPr>
            <a:r>
              <a:rPr lang="en-US" dirty="0" smtClean="0"/>
              <a:t>27</a:t>
            </a:r>
            <a:r>
              <a:rPr lang="en-US" dirty="0"/>
              <a:t>% of people with post-secondary licenses or certificates—credentials short of an associate’s </a:t>
            </a:r>
            <a:r>
              <a:rPr lang="en-US" dirty="0" smtClean="0"/>
              <a:t>degree—earn more than the average bachelor’s degree recipient.</a:t>
            </a:r>
            <a:endParaRPr lang="en-US" dirty="0"/>
          </a:p>
        </p:txBody>
      </p:sp>
    </p:spTree>
    <p:extLst>
      <p:ext uri="{BB962C8B-B14F-4D97-AF65-F5344CB8AC3E}">
        <p14:creationId xmlns:p14="http://schemas.microsoft.com/office/powerpoint/2010/main" val="8909173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Today’s Agenda:</a:t>
            </a:r>
            <a:endParaRPr lang="en-US" dirty="0"/>
          </a:p>
        </p:txBody>
      </p:sp>
      <p:sp>
        <p:nvSpPr>
          <p:cNvPr id="3" name="Content Placeholder 2"/>
          <p:cNvSpPr>
            <a:spLocks noGrp="1"/>
          </p:cNvSpPr>
          <p:nvPr>
            <p:ph idx="1"/>
          </p:nvPr>
        </p:nvSpPr>
        <p:spPr/>
        <p:txBody>
          <a:bodyPr>
            <a:noAutofit/>
          </a:bodyPr>
          <a:lstStyle/>
          <a:p>
            <a:pPr marL="342900" indent="-342900">
              <a:spcBef>
                <a:spcPts val="0"/>
              </a:spcBef>
              <a:spcAft>
                <a:spcPts val="1800"/>
              </a:spcAft>
            </a:pPr>
            <a:r>
              <a:rPr lang="en-US" dirty="0" smtClean="0"/>
              <a:t>Welcome</a:t>
            </a:r>
          </a:p>
          <a:p>
            <a:pPr marL="342900" indent="-342900">
              <a:spcBef>
                <a:spcPts val="0"/>
              </a:spcBef>
              <a:spcAft>
                <a:spcPts val="1800"/>
              </a:spcAft>
            </a:pPr>
            <a:r>
              <a:rPr lang="en-US" dirty="0" smtClean="0"/>
              <a:t>Background </a:t>
            </a:r>
          </a:p>
          <a:p>
            <a:pPr marL="342900" indent="-342900">
              <a:spcBef>
                <a:spcPts val="0"/>
              </a:spcBef>
              <a:spcAft>
                <a:spcPts val="1800"/>
              </a:spcAft>
            </a:pPr>
            <a:r>
              <a:rPr lang="en-US" dirty="0" smtClean="0"/>
              <a:t>Toolkit with local examples</a:t>
            </a:r>
          </a:p>
          <a:p>
            <a:pPr marL="1085850" lvl="1" indent="-342900">
              <a:spcBef>
                <a:spcPts val="0"/>
              </a:spcBef>
              <a:spcAft>
                <a:spcPts val="600"/>
              </a:spcAft>
            </a:pPr>
            <a:r>
              <a:rPr lang="en-US" sz="1800" dirty="0" smtClean="0"/>
              <a:t>San Jose, California</a:t>
            </a:r>
          </a:p>
          <a:p>
            <a:pPr marL="1085850" lvl="1" indent="-342900">
              <a:spcBef>
                <a:spcPts val="0"/>
              </a:spcBef>
              <a:spcAft>
                <a:spcPts val="600"/>
              </a:spcAft>
            </a:pPr>
            <a:r>
              <a:rPr lang="en-US" sz="1800" dirty="0" smtClean="0"/>
              <a:t>Southern Oregon</a:t>
            </a:r>
          </a:p>
          <a:p>
            <a:pPr marL="1085850" lvl="1" indent="-342900">
              <a:spcBef>
                <a:spcPts val="0"/>
              </a:spcBef>
              <a:spcAft>
                <a:spcPts val="600"/>
              </a:spcAft>
            </a:pPr>
            <a:r>
              <a:rPr lang="en-US" sz="1800" dirty="0" smtClean="0"/>
              <a:t>Pima County, Arizona</a:t>
            </a:r>
          </a:p>
          <a:p>
            <a:pPr marL="1085850" lvl="1" indent="-342900">
              <a:spcBef>
                <a:spcPts val="0"/>
              </a:spcBef>
              <a:spcAft>
                <a:spcPts val="1800"/>
              </a:spcAft>
            </a:pPr>
            <a:r>
              <a:rPr lang="en-US" sz="1800" dirty="0" smtClean="0"/>
              <a:t>Burlington, Iowa </a:t>
            </a:r>
          </a:p>
          <a:p>
            <a:pPr marL="342900" indent="-342900">
              <a:spcBef>
                <a:spcPts val="0"/>
              </a:spcBef>
              <a:spcAft>
                <a:spcPts val="1800"/>
              </a:spcAft>
            </a:pPr>
            <a:r>
              <a:rPr lang="en-US" dirty="0" smtClean="0"/>
              <a:t>Q and A </a:t>
            </a:r>
          </a:p>
          <a:p>
            <a:pPr marL="342900" indent="-342900">
              <a:spcBef>
                <a:spcPts val="0"/>
              </a:spcBef>
              <a:spcAft>
                <a:spcPts val="1800"/>
              </a:spcAft>
            </a:pPr>
            <a:r>
              <a:rPr lang="en-US" dirty="0" smtClean="0"/>
              <a:t>Resources</a:t>
            </a:r>
            <a:endParaRPr lang="en-US" b="1"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967" t="21139" r="11218"/>
          <a:stretch/>
        </p:blipFill>
        <p:spPr>
          <a:xfrm>
            <a:off x="5354111" y="1621254"/>
            <a:ext cx="2570689" cy="4398546"/>
          </a:xfrm>
          <a:prstGeom prst="rect">
            <a:avLst/>
          </a:prstGeom>
        </p:spPr>
      </p:pic>
    </p:spTree>
    <p:extLst>
      <p:ext uri="{BB962C8B-B14F-4D97-AF65-F5344CB8AC3E}">
        <p14:creationId xmlns:p14="http://schemas.microsoft.com/office/powerpoint/2010/main" val="40513497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Credentials that Count for Youth</a:t>
            </a:r>
            <a:r>
              <a:rPr lang="en-US" sz="3000" dirty="0" smtClean="0"/>
              <a:t>:</a:t>
            </a:r>
            <a:endParaRPr lang="en-US" sz="3000" dirty="0"/>
          </a:p>
        </p:txBody>
      </p:sp>
      <p:sp>
        <p:nvSpPr>
          <p:cNvPr id="4" name="Shape 21"/>
          <p:cNvSpPr/>
          <p:nvPr>
            <p:custDataLst>
              <p:tags r:id="rId1"/>
            </p:custDataLst>
          </p:nvPr>
        </p:nvSpPr>
        <p:spPr>
          <a:xfrm>
            <a:off x="0" y="2530476"/>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
        <p:nvSpPr>
          <p:cNvPr id="5" name="Slide Number Placeholder 3"/>
          <p:cNvSpPr txBox="1">
            <a:spLocks/>
          </p:cNvSpPr>
          <p:nvPr/>
        </p:nvSpPr>
        <p:spPr>
          <a:xfrm>
            <a:off x="6705600" y="6432551"/>
            <a:ext cx="21335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pPr>
            <a:endParaRPr lang="en-US" dirty="0" smtClean="0"/>
          </a:p>
          <a:p>
            <a:pPr lvl="1" indent="-88900">
              <a:buClr>
                <a:srgbClr val="000000"/>
              </a:buClr>
              <a:buFont typeface="Courier New"/>
              <a:buChar char="o"/>
            </a:pPr>
            <a:endParaRPr lang="en-US" dirty="0" smtClean="0"/>
          </a:p>
          <a:p>
            <a:pPr lvl="2" indent="-88900">
              <a:buClr>
                <a:srgbClr val="000000"/>
              </a:buClr>
              <a:buFont typeface="Wingdings"/>
              <a:buChar char="§"/>
            </a:pPr>
            <a:endParaRPr lang="en-US" dirty="0" smtClean="0"/>
          </a:p>
          <a:p>
            <a:pPr lvl="3" indent="-88900">
              <a:buClr>
                <a:srgbClr val="000000"/>
              </a:buClr>
              <a:buFont typeface="Arial"/>
              <a:buChar char="●"/>
            </a:pPr>
            <a:endParaRPr lang="en-US" dirty="0" smtClean="0"/>
          </a:p>
          <a:p>
            <a:pPr lvl="4" indent="-88900">
              <a:buClr>
                <a:srgbClr val="000000"/>
              </a:buClr>
              <a:buFont typeface="Courier New"/>
              <a:buChar char="o"/>
            </a:pPr>
            <a:endParaRPr lang="en-US" dirty="0" smtClean="0"/>
          </a:p>
          <a:p>
            <a:pPr lvl="5" indent="-88900">
              <a:buClr>
                <a:srgbClr val="000000"/>
              </a:buClr>
              <a:buFont typeface="Wingdings"/>
              <a:buChar char="§"/>
            </a:pPr>
            <a:endParaRPr lang="en-US" dirty="0" smtClean="0"/>
          </a:p>
          <a:p>
            <a:pPr lvl="6" indent="-88900">
              <a:buClr>
                <a:srgbClr val="000000"/>
              </a:buClr>
              <a:buFont typeface="Arial"/>
              <a:buChar char="●"/>
            </a:pPr>
            <a:endParaRPr lang="en-US" dirty="0" smtClean="0"/>
          </a:p>
          <a:p>
            <a:pPr lvl="7" indent="-88900">
              <a:buClr>
                <a:srgbClr val="000000"/>
              </a:buClr>
              <a:buFont typeface="Courier New"/>
              <a:buChar char="o"/>
            </a:pPr>
            <a:endParaRPr lang="en-US" dirty="0" smtClean="0"/>
          </a:p>
          <a:p>
            <a:pPr lvl="8" indent="-88900">
              <a:buClr>
                <a:srgbClr val="000000"/>
              </a:buClr>
              <a:buFont typeface="Wingdings"/>
              <a:buChar char="§"/>
            </a:pPr>
            <a:endParaRPr lang="en-US" dirty="0"/>
          </a:p>
        </p:txBody>
      </p:sp>
      <p:sp>
        <p:nvSpPr>
          <p:cNvPr id="6" name="Text Placeholder 2"/>
          <p:cNvSpPr txBox="1">
            <a:spLocks/>
          </p:cNvSpPr>
          <p:nvPr/>
        </p:nvSpPr>
        <p:spPr>
          <a:xfrm>
            <a:off x="1371634" y="1752600"/>
            <a:ext cx="4876766" cy="761999"/>
          </a:xfrm>
          <a:prstGeom prst="rect">
            <a:avLst/>
          </a:prstGeom>
          <a:noFill/>
          <a:ln>
            <a:noFill/>
          </a:ln>
        </p:spPr>
        <p:txBody>
          <a:bodyPr lIns="91425" tIns="91425" rIns="91425" bIns="91425" anchor="t" anchorCtr="0">
            <a:scene3d>
              <a:camera prst="orthographicFront"/>
              <a:lightRig rig="soft" dir="tl">
                <a:rot lat="0" lon="0" rev="0"/>
              </a:lightRig>
            </a:scene3d>
            <a:sp3d contourW="25400" prstMaterial="matte">
              <a:contourClr>
                <a:schemeClr val="accent2">
                  <a:tint val="20000"/>
                </a:schemeClr>
              </a:contourClr>
            </a:sp3d>
          </a:bodyPr>
          <a:lstStyle>
            <a:defPPr marR="0" algn="l" rtl="0">
              <a:lnSpc>
                <a:spcPct val="100000"/>
              </a:lnSpc>
              <a:spcBef>
                <a:spcPts val="0"/>
              </a:spcBef>
              <a:spcAft>
                <a:spcPts val="0"/>
              </a:spcAft>
            </a:defPPr>
            <a:lvl1pPr marL="342900" marR="0" indent="-200660" algn="l" rtl="0">
              <a:lnSpc>
                <a:spcPct val="100000"/>
              </a:lnSpc>
              <a:spcBef>
                <a:spcPts val="0"/>
              </a:spcBef>
              <a:spcAft>
                <a:spcPts val="600"/>
              </a:spcAft>
              <a:buClr>
                <a:schemeClr val="accent1"/>
              </a:buClr>
              <a:buFont typeface="Symbol" panose="05050102010706020507" pitchFamily="18" charset="2"/>
              <a:buChar char=""/>
              <a:defRPr sz="1400" b="0" i="0" u="none" strike="noStrike" cap="none" baseline="0">
                <a:solidFill>
                  <a:srgbClr val="000000"/>
                </a:solidFill>
                <a:latin typeface="Arial"/>
                <a:ea typeface="Arial"/>
                <a:cs typeface="Arial"/>
                <a:sym typeface="Arial"/>
              </a:defRPr>
            </a:lvl1pPr>
            <a:lvl2pPr marL="742950" marR="0" indent="-158750" algn="l" rtl="0">
              <a:lnSpc>
                <a:spcPct val="100000"/>
              </a:lnSpc>
              <a:spcBef>
                <a:spcPts val="0"/>
              </a:spcBef>
              <a:spcAft>
                <a:spcPts val="600"/>
              </a:spcAft>
              <a:buClr>
                <a:srgbClr val="FF0000"/>
              </a:buClr>
              <a:buFont typeface="Noto Symbol"/>
              <a:buChar char="▪"/>
              <a:defRPr sz="1400" b="0" i="0" u="none" strike="noStrike" cap="none" baseline="0">
                <a:solidFill>
                  <a:srgbClr val="000000"/>
                </a:solidFill>
                <a:latin typeface="Arial"/>
                <a:ea typeface="Arial"/>
                <a:cs typeface="Arial"/>
                <a:sym typeface="Arial"/>
              </a:defRPr>
            </a:lvl2pPr>
            <a:lvl3pPr marL="1143000" marR="0" indent="-116839" algn="l" rtl="0">
              <a:lnSpc>
                <a:spcPct val="100000"/>
              </a:lnSpc>
              <a:spcBef>
                <a:spcPts val="0"/>
              </a:spcBef>
              <a:spcAft>
                <a:spcPts val="600"/>
              </a:spcAft>
              <a:buClr>
                <a:srgbClr val="538CD5"/>
              </a:buClr>
              <a:buFont typeface="Noto Symbol"/>
              <a:buChar char="▪"/>
              <a:defRPr sz="1400" b="0" i="0" u="none" strike="noStrike" cap="none" baseline="0">
                <a:solidFill>
                  <a:srgbClr val="000000"/>
                </a:solidFill>
                <a:latin typeface="Arial"/>
                <a:ea typeface="Arial"/>
                <a:cs typeface="Arial"/>
                <a:sym typeface="Arial"/>
              </a:defRPr>
            </a:lvl3pPr>
            <a:lvl4pPr marL="1600200" marR="0" indent="-1079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4pPr>
            <a:lvl5pPr marL="2057400" marR="0" indent="-133350" algn="l" rtl="0">
              <a:lnSpc>
                <a:spcPct val="100000"/>
              </a:lnSpc>
              <a:spcBef>
                <a:spcPts val="0"/>
              </a:spcBef>
              <a:spcAft>
                <a:spcPts val="600"/>
              </a:spcAft>
              <a:buClr>
                <a:schemeClr val="dk1"/>
              </a:buClr>
              <a:buFont typeface="Arial"/>
              <a:buChar char="»"/>
              <a:defRPr sz="1400" b="0" i="0" u="none" strike="noStrike" cap="none" baseline="0">
                <a:solidFill>
                  <a:srgbClr val="000000"/>
                </a:solidFill>
                <a:latin typeface="Arial"/>
                <a:ea typeface="Arial"/>
                <a:cs typeface="Arial"/>
                <a:sym typeface="Arial"/>
              </a:defRPr>
            </a:lvl5pPr>
            <a:lvl6pPr marL="25146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6pPr>
            <a:lvl7pPr marL="29718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7pPr>
            <a:lvl8pPr marL="34290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8pPr>
            <a:lvl9pPr marL="38862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defRPr>
            </a:lvl9pPr>
          </a:lstStyle>
          <a:p>
            <a:pPr marL="142240" indent="0">
              <a:buClr>
                <a:srgbClr val="4F81BD"/>
              </a:buClr>
              <a:buFont typeface="Symbol" panose="05050102010706020507" pitchFamily="18" charset="2"/>
              <a:buNone/>
            </a:pPr>
            <a:r>
              <a:rPr lang="en-US" sz="2800" b="1" kern="0" spc="50" dirty="0" smtClean="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rPr>
              <a:t>Sara Hastings</a:t>
            </a:r>
            <a:endParaRPr lang="en-US" sz="2800" b="1" kern="0" spc="50" dirty="0">
              <a:ln w="11430"/>
              <a:gradFill>
                <a:gsLst>
                  <a:gs pos="25000">
                    <a:srgbClr val="3371BB"/>
                  </a:gs>
                  <a:gs pos="100000">
                    <a:srgbClr val="1F497D">
                      <a:lumMod val="75000"/>
                    </a:srgbClr>
                  </a:gs>
                </a:gsLst>
                <a:lin ang="5400000"/>
              </a:gradFill>
              <a:effectLst>
                <a:outerShdw blurRad="76200" dist="50800" dir="5400000" algn="tl" rotWithShape="0">
                  <a:srgbClr val="000000">
                    <a:alpha val="15000"/>
                  </a:srgbClr>
                </a:outerShdw>
              </a:effectLst>
            </a:endParaRPr>
          </a:p>
        </p:txBody>
      </p:sp>
      <p:sp>
        <p:nvSpPr>
          <p:cNvPr id="7" name="TextBox 6"/>
          <p:cNvSpPr txBox="1"/>
          <p:nvPr/>
        </p:nvSpPr>
        <p:spPr>
          <a:xfrm>
            <a:off x="752715" y="2688422"/>
            <a:ext cx="4657483" cy="3016210"/>
          </a:xfrm>
          <a:prstGeom prst="rect">
            <a:avLst/>
          </a:prstGeom>
          <a:noFill/>
        </p:spPr>
        <p:txBody>
          <a:bodyPr wrap="square" rtlCol="0">
            <a:spAutoFit/>
          </a:bodyPr>
          <a:lstStyle/>
          <a:p>
            <a:pPr>
              <a:spcAft>
                <a:spcPts val="1200"/>
              </a:spcAft>
            </a:pPr>
            <a:r>
              <a:rPr lang="en-US" b="1" kern="0" dirty="0" smtClean="0">
                <a:solidFill>
                  <a:schemeClr val="tx1">
                    <a:lumMod val="75000"/>
                    <a:lumOff val="25000"/>
                  </a:schemeClr>
                </a:solidFill>
                <a:latin typeface="Arial" panose="020B0604020202020204" pitchFamily="34" charset="0"/>
                <a:cs typeface="Arial" panose="020B0604020202020204" pitchFamily="34" charset="0"/>
                <a:sym typeface="Arial"/>
              </a:rPr>
              <a:t>Workforce Analyst</a:t>
            </a:r>
          </a:p>
          <a:p>
            <a:r>
              <a:rPr lang="en-US" kern="0" dirty="0">
                <a:solidFill>
                  <a:schemeClr val="tx1">
                    <a:lumMod val="75000"/>
                    <a:lumOff val="25000"/>
                  </a:schemeClr>
                </a:solidFill>
                <a:latin typeface="Arial" panose="020B0604020202020204" pitchFamily="34" charset="0"/>
                <a:cs typeface="Arial" panose="020B0604020202020204" pitchFamily="34" charset="0"/>
                <a:sym typeface="Arial"/>
              </a:rPr>
              <a:t>U.S. Department of Labor</a:t>
            </a:r>
          </a:p>
          <a:p>
            <a:r>
              <a:rPr lang="en-US" kern="0" dirty="0">
                <a:solidFill>
                  <a:schemeClr val="tx1">
                    <a:lumMod val="75000"/>
                    <a:lumOff val="25000"/>
                  </a:schemeClr>
                </a:solidFill>
                <a:latin typeface="Arial" panose="020B0604020202020204" pitchFamily="34" charset="0"/>
                <a:cs typeface="Arial" panose="020B0604020202020204" pitchFamily="34" charset="0"/>
                <a:sym typeface="Arial"/>
              </a:rPr>
              <a:t>Employment and Training Administration</a:t>
            </a:r>
          </a:p>
          <a:p>
            <a:r>
              <a:rPr lang="en-US" kern="0" dirty="0">
                <a:solidFill>
                  <a:schemeClr val="tx1">
                    <a:lumMod val="75000"/>
                    <a:lumOff val="25000"/>
                  </a:schemeClr>
                </a:solidFill>
                <a:latin typeface="Arial" panose="020B0604020202020204" pitchFamily="34" charset="0"/>
                <a:cs typeface="Arial" panose="020B0604020202020204" pitchFamily="34" charset="0"/>
                <a:sym typeface="Arial"/>
              </a:rPr>
              <a:t>Division of Youth Services</a:t>
            </a:r>
          </a:p>
          <a:p>
            <a:endParaRPr lang="en-US" kern="0" dirty="0">
              <a:solidFill>
                <a:srgbClr val="000000"/>
              </a:solidFill>
              <a:latin typeface="Arial" panose="020B0604020202020204" pitchFamily="34" charset="0"/>
              <a:cs typeface="Arial" panose="020B0604020202020204" pitchFamily="34" charset="0"/>
              <a:sym typeface="Arial"/>
            </a:endParaRPr>
          </a:p>
          <a:p>
            <a:r>
              <a:rPr lang="en-US" kern="0" dirty="0">
                <a:solidFill>
                  <a:srgbClr val="000000"/>
                </a:solidFill>
                <a:latin typeface="Arial" panose="020B0604020202020204" pitchFamily="34" charset="0"/>
                <a:cs typeface="Arial" panose="020B0604020202020204" pitchFamily="34" charset="0"/>
                <a:sym typeface="Arial"/>
                <a:hlinkClick r:id="rId3"/>
              </a:rPr>
              <a:t>hastings.sara@dol.gov</a:t>
            </a:r>
            <a:endParaRPr lang="en-US" kern="0" dirty="0">
              <a:solidFill>
                <a:srgbClr val="000000"/>
              </a:solidFill>
              <a:latin typeface="Arial" panose="020B0604020202020204" pitchFamily="34" charset="0"/>
              <a:cs typeface="Arial" panose="020B0604020202020204" pitchFamily="34" charset="0"/>
              <a:sym typeface="Arial"/>
            </a:endParaRPr>
          </a:p>
          <a:p>
            <a:endParaRPr lang="en-US" kern="0" dirty="0" smtClean="0">
              <a:solidFill>
                <a:srgbClr val="000000"/>
              </a:solidFill>
              <a:latin typeface="Arial" panose="020B0604020202020204" pitchFamily="34" charset="0"/>
              <a:cs typeface="Arial" panose="020B0604020202020204" pitchFamily="34" charset="0"/>
              <a:sym typeface="Arial"/>
            </a:endParaRPr>
          </a:p>
          <a:p>
            <a:r>
              <a:rPr lang="en-US" kern="0" dirty="0" smtClean="0">
                <a:solidFill>
                  <a:srgbClr val="000000"/>
                </a:solidFill>
                <a:latin typeface="Arial" panose="020B0604020202020204" pitchFamily="34" charset="0"/>
                <a:cs typeface="Arial" panose="020B0604020202020204" pitchFamily="34" charset="0"/>
                <a:sym typeface="Arial"/>
              </a:rPr>
              <a:t> </a:t>
            </a:r>
          </a:p>
          <a:p>
            <a:endParaRPr lang="en-US" kern="0" dirty="0" smtClean="0">
              <a:solidFill>
                <a:srgbClr val="000000"/>
              </a:solidFill>
              <a:latin typeface="Arial" panose="020B0604020202020204" pitchFamily="34" charset="0"/>
              <a:cs typeface="Arial" panose="020B0604020202020204" pitchFamily="34" charset="0"/>
              <a:sym typeface="Arial"/>
            </a:endParaRPr>
          </a:p>
          <a:p>
            <a:pPr algn="ctr"/>
            <a:endParaRPr lang="en-US" kern="0" dirty="0">
              <a:solidFill>
                <a:srgbClr val="000000"/>
              </a:solidFill>
              <a:latin typeface="Arial" panose="020B0604020202020204" pitchFamily="34" charset="0"/>
              <a:cs typeface="Arial" panose="020B0604020202020204" pitchFamily="34" charset="0"/>
              <a:sym typeface="Aria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058" y="1676400"/>
            <a:ext cx="806385" cy="806385"/>
          </a:xfrm>
          <a:prstGeom prst="rect">
            <a:avLst/>
          </a:prstGeom>
        </p:spPr>
      </p:pic>
      <p:pic>
        <p:nvPicPr>
          <p:cNvPr id="10" name="Picture 9"/>
          <p:cNvPicPr>
            <a:picLocks noChangeAspect="1"/>
          </p:cNvPicPr>
          <p:nvPr/>
        </p:nvPicPr>
        <p:blipFill rotWithShape="1">
          <a:blip r:embed="rId5"/>
          <a:srcRect l="-146" t="10593" r="7190" b="2605"/>
          <a:stretch/>
        </p:blipFill>
        <p:spPr>
          <a:xfrm>
            <a:off x="5562600" y="2748746"/>
            <a:ext cx="2651275" cy="3093154"/>
          </a:xfrm>
          <a:prstGeom prst="rect">
            <a:avLst/>
          </a:prstGeom>
        </p:spPr>
      </p:pic>
    </p:spTree>
    <p:extLst>
      <p:ext uri="{BB962C8B-B14F-4D97-AF65-F5344CB8AC3E}">
        <p14:creationId xmlns:p14="http://schemas.microsoft.com/office/powerpoint/2010/main" val="32501232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41960" y="228600"/>
            <a:ext cx="6263640" cy="868362"/>
          </a:xfrm>
          <a:prstGeom prst="rect">
            <a:avLst/>
          </a:prstGeom>
        </p:spPr>
        <p:txBody>
          <a:bodyPr/>
          <a:lstStyle>
            <a:lvl1pPr algn="l" defTabSz="914400" rtl="0" eaLnBrk="1" latinLnBrk="0" hangingPunct="1">
              <a:spcBef>
                <a:spcPct val="0"/>
              </a:spcBef>
              <a:buNone/>
              <a:defRPr sz="3400" b="1" i="0" u="none" kern="1200">
                <a:solidFill>
                  <a:schemeClr val="accent1"/>
                </a:solidFill>
                <a:effectLst>
                  <a:innerShdw blurRad="63500" dist="50800" dir="13500000">
                    <a:prstClr val="black">
                      <a:alpha val="50000"/>
                    </a:prstClr>
                  </a:innerShdw>
                </a:effectLst>
                <a:latin typeface="Arial" panose="020B0604020202020204" pitchFamily="34" charset="0"/>
                <a:ea typeface="+mj-ea"/>
                <a:cs typeface="Arial" panose="020B0604020202020204" pitchFamily="34" charset="0"/>
              </a:defRPr>
            </a:lvl1pPr>
          </a:lstStyle>
          <a:p>
            <a:pPr>
              <a:lnSpc>
                <a:spcPct val="90000"/>
              </a:lnSpc>
            </a:pPr>
            <a:r>
              <a:rPr lang="en-US" sz="3000" dirty="0" smtClean="0"/>
              <a:t>What do we mean by Recognized Postsecondary Credential?</a:t>
            </a:r>
            <a:endParaRPr lang="en-US" sz="3000" dirty="0"/>
          </a:p>
        </p:txBody>
      </p:sp>
      <p:sp>
        <p:nvSpPr>
          <p:cNvPr id="6" name="Content Placeholder 2"/>
          <p:cNvSpPr txBox="1">
            <a:spLocks/>
          </p:cNvSpPr>
          <p:nvPr/>
        </p:nvSpPr>
        <p:spPr>
          <a:xfrm>
            <a:off x="228600" y="1606733"/>
            <a:ext cx="8229600" cy="4343400"/>
          </a:xfrm>
          <a:prstGeom prst="rect">
            <a:avLst/>
          </a:prstGeom>
        </p:spPr>
        <p:txBody>
          <a:bodyPr>
            <a:normAutofit/>
            <a:scene3d>
              <a:camera prst="orthographicFront"/>
              <a:lightRig rig="threePt" dir="t"/>
            </a:scene3d>
            <a:sp3d extrusionH="57150">
              <a:bevelT w="38100" h="38100"/>
            </a:sp3d>
          </a:bodyPr>
          <a:lstStyle>
            <a:lvl1pPr marL="0" indent="-228600" algn="l" defTabSz="914400" rtl="0" eaLnBrk="1" latinLnBrk="0" hangingPunct="1">
              <a:lnSpc>
                <a:spcPct val="90000"/>
              </a:lnSpc>
              <a:spcBef>
                <a:spcPts val="1200"/>
              </a:spcBef>
              <a:buClr>
                <a:schemeClr val="accent1"/>
              </a:buClr>
              <a:buFont typeface="Symbol" panose="05050102010706020507" pitchFamily="18" charset="2"/>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lnSpc>
                <a:spcPct val="90000"/>
              </a:lnSpc>
              <a:spcBef>
                <a:spcPts val="1200"/>
              </a:spcBef>
              <a:buClr>
                <a:schemeClr val="accent1"/>
              </a:buClr>
              <a:buFont typeface="Courier New" panose="02070309020205020404" pitchFamily="49" charset="0"/>
              <a:buChar char="o"/>
              <a:defRPr sz="2000" b="0" i="0" u="none" kern="1200">
                <a:solidFill>
                  <a:schemeClr val="accent1"/>
                </a:solidFill>
                <a:latin typeface="Arial" panose="020B0604020202020204" pitchFamily="34" charset="0"/>
                <a:ea typeface="+mn-ea"/>
                <a:cs typeface="Arial" panose="020B0604020202020204" pitchFamily="34" charset="0"/>
              </a:defRPr>
            </a:lvl2pPr>
            <a:lvl3pPr marL="1143000" indent="-13716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182880" algn="l" defTabSz="914400" rtl="0" eaLnBrk="1" latinLnBrk="0" hangingPunct="1">
              <a:lnSpc>
                <a:spcPct val="90000"/>
              </a:lnSpc>
              <a:spcBef>
                <a:spcPts val="1200"/>
              </a:spcBef>
              <a:buClr>
                <a:srgbClr val="C00000"/>
              </a:buClr>
              <a:buFont typeface="Wingdings" panose="05000000000000000000" pitchFamily="2" charset="2"/>
              <a:buChar char="§"/>
              <a:defRPr sz="1600" kern="1200">
                <a:solidFill>
                  <a:schemeClr val="tx2"/>
                </a:solidFill>
                <a:latin typeface="Arial" panose="020B0604020202020204" pitchFamily="34" charset="0"/>
                <a:ea typeface="+mn-ea"/>
                <a:cs typeface="Arial" panose="020B0604020202020204" pitchFamily="34" charset="0"/>
              </a:defRPr>
            </a:lvl4pPr>
            <a:lvl5pPr marL="205740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600"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a:spcAft>
                <a:spcPts val="2400"/>
              </a:spcAft>
              <a:buNone/>
            </a:pPr>
            <a:r>
              <a:rPr lang="en-US" sz="3600" b="1" dirty="0" smtClean="0">
                <a:solidFill>
                  <a:schemeClr val="tx2">
                    <a:lumMod val="60000"/>
                    <a:lumOff val="40000"/>
                  </a:schemeClr>
                </a:solidFill>
              </a:rPr>
              <a:t>WIOA Definition</a:t>
            </a:r>
            <a:r>
              <a:rPr lang="en-US" sz="3600" dirty="0" smtClean="0">
                <a:solidFill>
                  <a:schemeClr val="tx2">
                    <a:lumMod val="60000"/>
                    <a:lumOff val="40000"/>
                  </a:schemeClr>
                </a:solidFill>
              </a:rPr>
              <a:t>: </a:t>
            </a:r>
          </a:p>
          <a:p>
            <a:pPr indent="0">
              <a:buNone/>
            </a:pPr>
            <a:r>
              <a:rPr lang="en-US" sz="2800" b="1" dirty="0" smtClean="0"/>
              <a:t>Recognized Postsecondary Credential</a:t>
            </a:r>
            <a:r>
              <a:rPr lang="en-US" dirty="0" smtClean="0"/>
              <a:t> —  </a:t>
            </a:r>
            <a:r>
              <a:rPr lang="en-US" dirty="0"/>
              <a:t>means a credential consisting of an industry-recognized certificate or certification, a certificate of </a:t>
            </a:r>
            <a:r>
              <a:rPr lang="en-US" dirty="0" smtClean="0"/>
              <a:t>completion of an apprenticeship</a:t>
            </a:r>
            <a:r>
              <a:rPr lang="en-US" dirty="0"/>
              <a:t>, a license </a:t>
            </a:r>
            <a:r>
              <a:rPr lang="en-US" dirty="0" smtClean="0"/>
              <a:t>recognized by </a:t>
            </a:r>
            <a:r>
              <a:rPr lang="en-US" dirty="0"/>
              <a:t>the State involved or Federal Government, or an associate or baccalaureate degree.</a:t>
            </a:r>
            <a:endParaRPr lang="en-US" dirty="0" smtClean="0"/>
          </a:p>
          <a:p>
            <a:pPr indent="0">
              <a:buNone/>
            </a:pPr>
            <a:endParaRPr lang="en-US" dirty="0" smtClean="0"/>
          </a:p>
        </p:txBody>
      </p:sp>
      <p:sp>
        <p:nvSpPr>
          <p:cNvPr id="4" name="Shape 21"/>
          <p:cNvSpPr/>
          <p:nvPr>
            <p:custDataLst>
              <p:tags r:id="rId1"/>
            </p:custDataLst>
          </p:nvPr>
        </p:nvSpPr>
        <p:spPr>
          <a:xfrm>
            <a:off x="0" y="2362200"/>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8140412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Primary Indicator of Performance</a:t>
            </a:r>
            <a:endParaRPr lang="en-US" dirty="0"/>
          </a:p>
        </p:txBody>
      </p:sp>
      <p:sp>
        <p:nvSpPr>
          <p:cNvPr id="3" name="Content Placeholder 2"/>
          <p:cNvSpPr>
            <a:spLocks noGrp="1"/>
          </p:cNvSpPr>
          <p:nvPr>
            <p:ph idx="1"/>
          </p:nvPr>
        </p:nvSpPr>
        <p:spPr>
          <a:xfrm>
            <a:off x="381000" y="1600201"/>
            <a:ext cx="8229600" cy="4343400"/>
          </a:xfrm>
        </p:spPr>
        <p:txBody>
          <a:bodyPr>
            <a:normAutofit fontScale="92500" lnSpcReduction="20000"/>
          </a:bodyPr>
          <a:lstStyle/>
          <a:p>
            <a:pPr indent="0">
              <a:buNone/>
            </a:pPr>
            <a:r>
              <a:rPr lang="en-US" sz="3000" b="1" dirty="0" smtClean="0"/>
              <a:t>Credential measure</a:t>
            </a:r>
            <a:r>
              <a:rPr lang="en-US" sz="3000" dirty="0" smtClean="0"/>
              <a:t>:</a:t>
            </a:r>
          </a:p>
          <a:p>
            <a:pPr lvl="1" indent="0">
              <a:lnSpc>
                <a:spcPct val="110000"/>
              </a:lnSpc>
              <a:spcBef>
                <a:spcPts val="600"/>
              </a:spcBef>
              <a:buNone/>
            </a:pPr>
            <a:r>
              <a:rPr lang="en-US" sz="2200" dirty="0" smtClean="0"/>
              <a:t>The </a:t>
            </a:r>
            <a:r>
              <a:rPr lang="en-US" sz="2200" dirty="0"/>
              <a:t>percentage of program participants who obtain a recognized postsecondary credential, or a secondary school diploma or its recognized equivalent (subject to clause (iii)), during participation in or within 1 year after exit from the program</a:t>
            </a:r>
          </a:p>
          <a:p>
            <a:pPr indent="0">
              <a:buNone/>
            </a:pPr>
            <a:endParaRPr lang="en-US" dirty="0" smtClean="0"/>
          </a:p>
          <a:p>
            <a:pPr indent="0">
              <a:buNone/>
            </a:pPr>
            <a:r>
              <a:rPr lang="en-US" sz="3000" b="1" dirty="0" smtClean="0"/>
              <a:t>Indicator Relating to this measure</a:t>
            </a:r>
            <a:r>
              <a:rPr lang="en-US" sz="3000" dirty="0" smtClean="0"/>
              <a:t>:</a:t>
            </a:r>
          </a:p>
          <a:p>
            <a:pPr lvl="1" indent="0">
              <a:lnSpc>
                <a:spcPct val="110000"/>
              </a:lnSpc>
              <a:spcBef>
                <a:spcPts val="600"/>
              </a:spcBef>
              <a:buNone/>
            </a:pPr>
            <a:r>
              <a:rPr lang="en-US" sz="2200" dirty="0" smtClean="0"/>
              <a:t>Program </a:t>
            </a:r>
            <a:r>
              <a:rPr lang="en-US" sz="2200" dirty="0"/>
              <a:t>participants who obtain a secondary school diploma or its recognized equivalent shall be included in the percentage counted as meeting the criterion under such clause only if such participants, in addition to obtaining such diploma or its recognized equivalent, have obtained or retained employment or are in an education or training program leading to a recognized postsecondary credential within 1 year after exit from the </a:t>
            </a:r>
            <a:r>
              <a:rPr lang="en-US" sz="2200" dirty="0" smtClean="0"/>
              <a:t>program</a:t>
            </a:r>
            <a:endParaRPr lang="en-US" sz="2200" dirty="0"/>
          </a:p>
        </p:txBody>
      </p:sp>
      <p:sp>
        <p:nvSpPr>
          <p:cNvPr id="4" name="Shape 21"/>
          <p:cNvSpPr/>
          <p:nvPr>
            <p:custDataLst>
              <p:tags r:id="rId1"/>
            </p:custDataLst>
          </p:nvPr>
        </p:nvSpPr>
        <p:spPr>
          <a:xfrm>
            <a:off x="0" y="3276600"/>
            <a:ext cx="9144000" cy="75238"/>
          </a:xfrm>
          <a:prstGeom prst="rect">
            <a:avLst/>
          </a:prstGeom>
          <a:gradFill flip="none" rotWithShape="1">
            <a:gsLst>
              <a:gs pos="0">
                <a:srgbClr val="AECCF1"/>
              </a:gs>
              <a:gs pos="50000">
                <a:srgbClr val="CEE0F6"/>
              </a:gs>
              <a:gs pos="100000">
                <a:srgbClr val="E7F1FA"/>
              </a:gs>
            </a:gsLst>
            <a:lin ang="16200000" scaled="1"/>
            <a:tileRect/>
          </a:gra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36386456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8.0&quot;&gt;&lt;object type=&quot;1&quot; unique_id=&quot;10001&quot;&gt;&lt;object type=&quot;2&quot; unique_id=&quot;13739&quot;&gt;&lt;object type=&quot;3&quot; unique_id=&quot;14116&quot;&gt;&lt;property id=&quot;20148&quot; value=&quot;5&quot;/&gt;&lt;property id=&quot;20300&quot; value=&quot;Slide 1 - &amp;quot;Credentials that Count for Youth &amp;quot;&quot;/&gt;&lt;property id=&quot;20307&quot; value=&quot;273&quot;/&gt;&lt;/object&gt;&lt;object type=&quot;3&quot; unique_id=&quot;14178&quot;&gt;&lt;property id=&quot;20148&quot; value=&quot;5&quot;/&gt;&lt;property id=&quot;20300&quot; value=&quot;Slide 3 - &amp;quot;Why This Topic?&amp;quot;&quot;/&gt;&lt;property id=&quot;20307&quot; value=&quot;274&quot;/&gt;&lt;/object&gt;&lt;object type=&quot;3&quot; unique_id=&quot;14348&quot;&gt;&lt;property id=&quot;20148&quot; value=&quot;5&quot;/&gt;&lt;property id=&quot;20300&quot; value=&quot;Slide 2 - &amp;quot;Credentials that Count for Youth: Today’s Moderator&amp;quot;&quot;/&gt;&lt;property id=&quot;20307&quot; value=&quot;345&quot;/&gt;&lt;/object&gt;&lt;object type=&quot;3&quot; unique_id=&quot;14349&quot;&gt;&lt;property id=&quot;20148&quot; value=&quot;5&quot;/&gt;&lt;property id=&quot;20300&quot; value=&quot;Slide 6 - &amp;quot;Today’s Agenda:&amp;quot;&quot;/&gt;&lt;property id=&quot;20307&quot; value=&quot;275&quot;/&gt;&lt;/object&gt;&lt;object type=&quot;3&quot; unique_id=&quot;14351&quot;&gt;&lt;property id=&quot;20148&quot; value=&quot;5&quot;/&gt;&lt;property id=&quot;20300&quot; value=&quot;Slide 4&quot;/&gt;&lt;property id=&quot;20307&quot; value=&quot;276&quot;/&gt;&lt;/object&gt;&lt;object type=&quot;3&quot; unique_id=&quot;14352&quot;&gt;&lt;property id=&quot;20148&quot; value=&quot;5&quot;/&gt;&lt;property id=&quot;20300&quot; value=&quot;Slide 8&quot;/&gt;&lt;property id=&quot;20307&quot; value=&quot;277&quot;/&gt;&lt;/object&gt;&lt;object type=&quot;3&quot; unique_id=&quot;14353&quot;&gt;&lt;property id=&quot;20148&quot; value=&quot;5&quot;/&gt;&lt;property id=&quot;20300&quot; value=&quot;Slide 9 - &amp;quot;Primary Indicator of Performance&amp;quot;&quot;/&gt;&lt;property id=&quot;20307&quot; value=&quot;296&quot;/&gt;&lt;/object&gt;&lt;object type=&quot;3&quot; unique_id=&quot;14354&quot;&gt;&lt;property id=&quot;20148&quot; value=&quot;5&quot;/&gt;&lt;property id=&quot;20300&quot; value=&quot;Slide 10 - &amp;quot;Guidance on Credentials&amp;quot;&quot;/&gt;&lt;property id=&quot;20307&quot; value=&quot;297&quot;/&gt;&lt;/object&gt;&lt;object type=&quot;3&quot; unique_id=&quot;14355&quot;&gt;&lt;property id=&quot;20148&quot; value=&quot;5&quot;/&gt;&lt;property id=&quot;20300&quot; value=&quot;Slide 5 - &amp;quot;Credentials Matter&amp;quot;&quot;/&gt;&lt;property id=&quot;20307&quot; value=&quot;298&quot;/&gt;&lt;/object&gt;&lt;object type=&quot;3&quot; unique_id=&quot;14357&quot;&gt;&lt;property id=&quot;20148&quot; value=&quot;5&quot;/&gt;&lt;property id=&quot;20300&quot; value=&quot;Slide 12 - &amp;quot;Resource Guides&amp;quot;&quot;/&gt;&lt;property id=&quot;20307&quot; value=&quot;302&quot;/&gt;&lt;/object&gt;&lt;object type=&quot;3&quot; unique_id=&quot;14358&quot;&gt;&lt;property id=&quot;20148&quot; value=&quot;5&quot;/&gt;&lt;property id=&quot;20300&quot; value=&quot;Slide 13 - &amp;quot;Chat Question&amp;quot;&quot;/&gt;&lt;property id=&quot;20307&quot; value=&quot;327&quot;/&gt;&lt;/object&gt;&lt;object type=&quot;3&quot; unique_id=&quot;14359&quot;&gt;&lt;property id=&quot;20148&quot; value=&quot;5&quot;/&gt;&lt;property id=&quot;20300&quot; value=&quot;Slide 14 - &amp;quot;Credentials for Youth Toolkit&amp;quot;&quot;/&gt;&lt;property id=&quot;20307&quot; value=&quot;300&quot;/&gt;&lt;/object&gt;&lt;object type=&quot;3&quot; unique_id=&quot;14361&quot;&gt;&lt;property id=&quot;20148&quot; value=&quot;5&quot;/&gt;&lt;property id=&quot;20300&quot; value=&quot;Slide 16 - &amp;quot;Finding High Demand Occupations Using Labor Market Information (LMI)&amp;quot;&quot;/&gt;&lt;property id=&quot;20307&quot; value=&quot;301&quot;/&gt;&lt;/object&gt;&lt;object type=&quot;3&quot; unique_id=&quot;14366&quot;&gt;&lt;property id=&quot;20148&quot; value=&quot;5&quot;/&gt;&lt;property id=&quot;20300&quot; value=&quot;Slide 21 - &amp;quot;Finding Promising Occupations for Youth Served by the Workforce System &amp;quot;&quot;/&gt;&lt;property id=&quot;20307&quot; value=&quot;284&quot;/&gt;&lt;/object&gt;&lt;object type=&quot;3&quot; unique_id=&quot;14901&quot;&gt;&lt;property id=&quot;20148&quot; value=&quot;5&quot;/&gt;&lt;property id=&quot;20300&quot; value=&quot;Slide 7 - &amp;quot;Credentials that Count for Youth:&amp;quot;&quot;/&gt;&lt;property id=&quot;20307&quot; value=&quot;346&quot;/&gt;&lt;/object&gt;&lt;object type=&quot;3&quot; unique_id=&quot;15640&quot;&gt;&lt;property id=&quot;20148&quot; value=&quot;5&quot;/&gt;&lt;property id=&quot;20300&quot; value=&quot;Slide 11 - &amp;quot;Poll Questions&amp;quot;&quot;/&gt;&lt;property id=&quot;20307&quot; value=&quot;347&quot;/&gt;&lt;/object&gt;&lt;object type=&quot;3&quot; unique_id=&quot;16058&quot;&gt;&lt;property id=&quot;20148&quot; value=&quot;5&quot;/&gt;&lt;property id=&quot;20300&quot; value=&quot;Slide 15 - &amp;quot;Steps to help youth attain credentials in high-demand occupations&amp;quot;&quot;/&gt;&lt;property id=&quot;20307&quot; value=&quot;348&quot;/&gt;&lt;/object&gt;&lt;object type=&quot;3&quot; unique_id=&quot;18362&quot;&gt;&lt;property id=&quot;20148&quot; value=&quot;5&quot;/&gt;&lt;property id=&quot;20300&quot; value=&quot;Slide 24 - &amp;quot;Finding Promising Occupations for Youth - Advice&amp;quot;&quot;/&gt;&lt;property id=&quot;20307&quot; value=&quot;349&quot;/&gt;&lt;/object&gt;&lt;object type=&quot;3&quot; unique_id=&quot;18365&quot;&gt;&lt;property id=&quot;20148&quot; value=&quot;5&quot;/&gt;&lt;property id=&quot;20300&quot; value=&quot;Slide 26 - &amp;quot;Determining Occupations with Pathways to Career Advancement&amp;quot;&quot;/&gt;&lt;property id=&quot;20307&quot; value=&quot;352&quot;/&gt;&lt;/object&gt;&lt;object type=&quot;3&quot; unique_id=&quot;18367&quot;&gt;&lt;property id=&quot;20148&quot; value=&quot;5&quot;/&gt;&lt;property id=&quot;20300&quot; value=&quot;Slide 27 - &amp;quot;Pima County, Arizona&amp;quot;&quot;/&gt;&lt;property id=&quot;20307&quot; value=&quot;354&quot;/&gt;&lt;/object&gt;&lt;object type=&quot;3&quot; unique_id=&quot;18369&quot;&gt;&lt;property id=&quot;20148&quot; value=&quot;5&quot;/&gt;&lt;property id=&quot;20300&quot; value=&quot;Slide 29 - &amp;quot;Determining Occupations with Pathways to Career Advancement&amp;quot;&quot;/&gt;&lt;property id=&quot;20307&quot; value=&quot;356&quot;/&gt;&lt;/object&gt;&lt;object type=&quot;3&quot; unique_id=&quot;18371&quot;&gt;&lt;property id=&quot;20148&quot; value=&quot;5&quot;/&gt;&lt;property id=&quot;20300&quot; value=&quot;Slide 30 - &amp;quot;Discovering Credentials Needed for Identified Promising Occupations&amp;quot;&quot;/&gt;&lt;property id=&quot;20307&quot; value=&quot;358&quot;/&gt;&lt;/object&gt;&lt;object type=&quot;3&quot; unique_id=&quot;18373&quot;&gt;&lt;property id=&quot;20148&quot; value=&quot;5&quot;/&gt;&lt;property id=&quot;20300&quot; value=&quot;Slide 32 - &amp;quot;YouthWorks Burlington, Iowa&amp;quot;&quot;/&gt;&lt;property id=&quot;20307&quot; value=&quot;360&quot;/&gt;&lt;/object&gt;&lt;object type=&quot;3&quot; unique_id=&quot;18374&quot;&gt;&lt;property id=&quot;20148&quot; value=&quot;5&quot;/&gt;&lt;property id=&quot;20300&quot; value=&quot;Slide 33 - &amp;quot;Discovering Credentials Needed for Identified Promising Occupations&amp;quot;&quot;/&gt;&lt;property id=&quot;20307&quot; value=&quot;361&quot;/&gt;&lt;/object&gt;&lt;object type=&quot;3&quot; unique_id=&quot;18375&quot;&gt;&lt;property id=&quot;20148&quot; value=&quot;5&quot;/&gt;&lt;property id=&quot;20300&quot; value=&quot;Slide 34 - &amp;quot;Discovering Credentials Needed for Identified Promising Occupations&amp;quot;&quot;/&gt;&lt;property id=&quot;20307&quot; value=&quot;362&quot;/&gt;&lt;/object&gt;&lt;object type=&quot;3&quot; unique_id=&quot;18376&quot;&gt;&lt;property id=&quot;20148&quot; value=&quot;5&quot;/&gt;&lt;property id=&quot;20300&quot; value=&quot;Slide 35 - &amp;quot;Discovering Credentials Needed for Identified Promising Occupations&amp;quot;&quot;/&gt;&lt;property id=&quot;20307&quot; value=&quot;363&quot;/&gt;&lt;/object&gt;&lt;object type=&quot;3&quot; unique_id=&quot;18377&quot;&gt;&lt;property id=&quot;20148&quot; value=&quot;5&quot;/&gt;&lt;property id=&quot;20300&quot; value=&quot;Slide 36 - &amp;quot;Toolkit CLOSE&amp;quot;&quot;/&gt;&lt;property id=&quot;20307&quot; value=&quot;364&quot;/&gt;&lt;/object&gt;&lt;object type=&quot;3&quot; unique_id=&quot;18378&quot;&gt;&lt;property id=&quot;20148&quot; value=&quot;5&quot;/&gt;&lt;property id=&quot;20300&quot; value=&quot;Slide 37 - &amp;quot;Credentials that Count for Youth&amp;quot;&quot;/&gt;&lt;property id=&quot;20307&quot; value=&quot;365&quot;/&gt;&lt;/object&gt;&lt;object type=&quot;3&quot; unique_id=&quot;18379&quot;&gt;&lt;property id=&quot;20148&quot; value=&quot;5&quot;/&gt;&lt;property id=&quot;20300&quot; value=&quot;Slide 38 - &amp;quot;What’s My Next Move? &amp;quot;&quot;/&gt;&lt;property id=&quot;20307&quot; value=&quot;366&quot;/&gt;&lt;/object&gt;&lt;object type=&quot;3&quot; unique_id=&quot;18380&quot;&gt;&lt;property id=&quot;20148&quot; value=&quot;5&quot;/&gt;&lt;property id=&quot;20300&quot; value=&quot;Slide 39 - &amp;quot;Want to connect with more employers? &amp;quot;&quot;/&gt;&lt;property id=&quot;20307&quot; value=&quot;367&quot;/&gt;&lt;/object&gt;&lt;object type=&quot;3&quot; unique_id=&quot;18381&quot;&gt;&lt;property id=&quot;20148&quot; value=&quot;5&quot;/&gt;&lt;property id=&quot;20300&quot; value=&quot;Slide 40 - &amp;quot;Other Key Resources &amp;quot;&quot;/&gt;&lt;property id=&quot;20307&quot; value=&quot;368&quot;/&gt;&lt;/object&gt;&lt;object type=&quot;3&quot; unique_id=&quot;18382&quot;&gt;&lt;property id=&quot;20148&quot; value=&quot;5&quot;/&gt;&lt;property id=&quot;20300&quot; value=&quot;Slide 42 - &amp;quot;Credentials that Count for Youth&amp;quot;&quot;/&gt;&lt;property id=&quot;20307&quot; value=&quot;369&quot;/&gt;&lt;/object&gt;&lt;object type=&quot;3&quot; unique_id=&quot;18384&quot;&gt;&lt;property id=&quot;20148&quot; value=&quot;5&quot;/&gt;&lt;property id=&quot;20300&quot; value=&quot;Slide 41 - &amp;quot;Upcoming Webinars&amp;quot;&quot;/&gt;&lt;property id=&quot;20307&quot; value=&quot;370&quot;/&gt;&lt;/object&gt;&lt;object type=&quot;3&quot; unique_id=&quot;18573&quot;&gt;&lt;property id=&quot;20148&quot; value=&quot;5&quot;/&gt;&lt;property id=&quot;20300&quot; value=&quot;Slide 28 - &amp;quot;Pima County, Arizona&amp;quot;&quot;/&gt;&lt;property id=&quot;20307&quot; value=&quot;371&quot;/&gt;&lt;/object&gt;&lt;object type=&quot;3&quot; unique_id=&quot;19303&quot;&gt;&lt;property id=&quot;20148&quot; value=&quot;5&quot;/&gt;&lt;property id=&quot;20300&quot; value=&quot;Slide 23 - &amp;quot;The Job Council Southern Oregon&amp;quot;&quot;/&gt;&lt;property id=&quot;20307&quot; value=&quot;372&quot;/&gt;&lt;/object&gt;&lt;object type=&quot;3&quot; unique_id=&quot;19784&quot;&gt;&lt;property id=&quot;20148&quot; value=&quot;5&quot;/&gt;&lt;property id=&quot;20300&quot; value=&quot;Slide 18 - &amp;quot;work2future Youth Program&amp;quot;&quot;/&gt;&lt;property id=&quot;20307&quot; value=&quot;376&quot;/&gt;&lt;/object&gt;&lt;object type=&quot;3&quot; unique_id=&quot;19785&quot;&gt;&lt;property id=&quot;20148&quot; value=&quot;5&quot;/&gt;&lt;property id=&quot;20300&quot; value=&quot;Slide 19 - &amp;quot;Finding High Demand Occupations Using LMI-Process - Advice&amp;quot;&quot;/&gt;&lt;property id=&quot;20307&quot; value=&quot;377&quot;/&gt;&lt;/object&gt;&lt;object type=&quot;3&quot; unique_id=&quot;19787&quot;&gt;&lt;property id=&quot;20148&quot; value=&quot;5&quot;/&gt;&lt;property id=&quot;20300&quot; value=&quot;Slide 25 - &amp;quot;Finding Promising Occupations for Youth - Advice&amp;quot;&quot;/&gt;&lt;property id=&quot;20307&quot; value=&quot;379&quot;/&gt;&lt;/object&gt;&lt;object type=&quot;3&quot; unique_id=&quot;20577&quot;&gt;&lt;property id=&quot;20148&quot; value=&quot;5&quot;/&gt;&lt;property id=&quot;20300&quot; value=&quot;Slide 17 - &amp;quot;work2future San Jose, CA&amp;quot;&quot;/&gt;&lt;property id=&quot;20307&quot; value=&quot;380&quot;/&gt;&lt;/object&gt;&lt;object type=&quot;3&quot; unique_id=&quot;21088&quot;&gt;&lt;property id=&quot;20148&quot; value=&quot;5&quot;/&gt;&lt;property id=&quot;20300&quot; value=&quot;Slide 20 - &amp;quot;Finding High Demand Occupations Using LMI-Process - Advice&amp;quot;&quot;/&gt;&lt;property id=&quot;20307&quot; value=&quot;383&quot;/&gt;&lt;/object&gt;&lt;object type=&quot;3&quot; unique_id=&quot;21557&quot;&gt;&lt;property id=&quot;20148&quot; value=&quot;5&quot;/&gt;&lt;property id=&quot;20300&quot; value=&quot;Slide 22 - &amp;quot;The Job Council Southern Oregon&amp;quot;&quot;/&gt;&lt;property id=&quot;20307&quot; value=&quot;385&quot;/&gt;&lt;/object&gt;&lt;object type=&quot;3&quot; unique_id=&quot;22354&quot;&gt;&lt;property id=&quot;20148&quot; value=&quot;5&quot;/&gt;&lt;property id=&quot;20300&quot; value=&quot;Slide 31 - &amp;quot;YouthWorks Burlington, Iowa&amp;quot;&quot;/&gt;&lt;property id=&quot;20307&quot; value=&quot;386&quot;/&gt;&lt;/object&gt;&lt;/object&gt;&lt;object type=&quot;8&quot; unique_id=&quot;13743&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5069</TotalTime>
  <Words>1999</Words>
  <Application>Microsoft Office PowerPoint</Application>
  <PresentationFormat>On-screen Show (4:3)</PresentationFormat>
  <Paragraphs>451</Paragraphs>
  <Slides>42</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Arial Black</vt:lpstr>
      <vt:lpstr>Calibri</vt:lpstr>
      <vt:lpstr>Comic Sans MS</vt:lpstr>
      <vt:lpstr>Courier New</vt:lpstr>
      <vt:lpstr>Symbol</vt:lpstr>
      <vt:lpstr>Verdana</vt:lpstr>
      <vt:lpstr>Wingdings</vt:lpstr>
      <vt:lpstr>Office Theme</vt:lpstr>
      <vt:lpstr>Credentials that Count for Youth </vt:lpstr>
      <vt:lpstr>Credentials that Count for Youth: Today’s Moderator</vt:lpstr>
      <vt:lpstr>Why This Topic?</vt:lpstr>
      <vt:lpstr>PowerPoint Presentation</vt:lpstr>
      <vt:lpstr>Credentials Matter</vt:lpstr>
      <vt:lpstr>Today’s Agenda:</vt:lpstr>
      <vt:lpstr>Credentials that Count for Youth:</vt:lpstr>
      <vt:lpstr>PowerPoint Presentation</vt:lpstr>
      <vt:lpstr>Primary Indicator of Performance</vt:lpstr>
      <vt:lpstr>Guidance on Credentials</vt:lpstr>
      <vt:lpstr>Poll Questions</vt:lpstr>
      <vt:lpstr>Resource Guides</vt:lpstr>
      <vt:lpstr>Chat Question</vt:lpstr>
      <vt:lpstr>Credentials for Youth Toolkit</vt:lpstr>
      <vt:lpstr>Steps to help youth attain credentials in high-demand occupations</vt:lpstr>
      <vt:lpstr>Finding High Demand Occupations Using Labor Market Information (LMI)</vt:lpstr>
      <vt:lpstr>work2future San Jose, CA</vt:lpstr>
      <vt:lpstr>work2future Youth Program</vt:lpstr>
      <vt:lpstr>Finding High Demand Occupations Using LMI-Process - Advice</vt:lpstr>
      <vt:lpstr>Finding High Demand Occupations Using LMI-Process - Advice</vt:lpstr>
      <vt:lpstr>Finding Promising Occupations for Youth Served by the Workforce System </vt:lpstr>
      <vt:lpstr>The Job Council Southern Oregon</vt:lpstr>
      <vt:lpstr>The Job Council Southern Oregon</vt:lpstr>
      <vt:lpstr>Finding Promising Occupations for Youth - Advice</vt:lpstr>
      <vt:lpstr>Finding Promising Occupations for Youth - Advice</vt:lpstr>
      <vt:lpstr>Determining Occupations with Pathways to Career Advancement</vt:lpstr>
      <vt:lpstr>Pima County, Arizona</vt:lpstr>
      <vt:lpstr>Pima County, Arizona</vt:lpstr>
      <vt:lpstr>Determining Occupations with Pathways to Career Advancement</vt:lpstr>
      <vt:lpstr>Discovering Credentials Needed for Identified Promising Occupations</vt:lpstr>
      <vt:lpstr>YouthWorks Burlington, Iowa</vt:lpstr>
      <vt:lpstr>YouthWorks Burlington, Iowa</vt:lpstr>
      <vt:lpstr>Discovering Credentials Needed for Identified Promising Occupations</vt:lpstr>
      <vt:lpstr>Discovering Credentials Needed for Identified Promising Occupations</vt:lpstr>
      <vt:lpstr>Discovering Credentials Needed for Identified Promising Occupations</vt:lpstr>
      <vt:lpstr>Toolkit CLOSE</vt:lpstr>
      <vt:lpstr>Credentials that Count for Youth</vt:lpstr>
      <vt:lpstr>What’s My Next Move? </vt:lpstr>
      <vt:lpstr>Want to connect with more employers? </vt:lpstr>
      <vt:lpstr>Other Key Resources </vt:lpstr>
      <vt:lpstr>Upcoming Webinars</vt:lpstr>
      <vt:lpstr>Credentials that Count for Youth</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Gary</cp:lastModifiedBy>
  <cp:revision>250</cp:revision>
  <cp:lastPrinted>2015-04-17T22:33:49Z</cp:lastPrinted>
  <dcterms:created xsi:type="dcterms:W3CDTF">2015-03-02T15:53:26Z</dcterms:created>
  <dcterms:modified xsi:type="dcterms:W3CDTF">2015-04-29T14:15:00Z</dcterms:modified>
</cp:coreProperties>
</file>