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9" r:id="rId2"/>
    <p:sldId id="293" r:id="rId3"/>
    <p:sldId id="261" r:id="rId4"/>
    <p:sldId id="263" r:id="rId5"/>
    <p:sldId id="292" r:id="rId6"/>
    <p:sldId id="262" r:id="rId7"/>
    <p:sldId id="257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5" r:id="rId16"/>
    <p:sldId id="272" r:id="rId17"/>
    <p:sldId id="273" r:id="rId18"/>
    <p:sldId id="274" r:id="rId19"/>
    <p:sldId id="277" r:id="rId20"/>
    <p:sldId id="291" r:id="rId21"/>
    <p:sldId id="286" r:id="rId22"/>
    <p:sldId id="288" r:id="rId23"/>
    <p:sldId id="287" r:id="rId24"/>
    <p:sldId id="289" r:id="rId25"/>
    <p:sldId id="290" r:id="rId26"/>
    <p:sldId id="284" r:id="rId27"/>
    <p:sldId id="26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0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C296F-6B08-0D44-A9B2-B6811D05F4D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68C50-D3B4-1848-8EA9-4FFB00864135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U.S. Department of Labor, Employment &amp; Training Administration</a:t>
          </a:r>
        </a:p>
        <a:p>
          <a:r>
            <a:rPr lang="en-US" dirty="0" smtClean="0">
              <a:latin typeface="Arial"/>
              <a:cs typeface="Arial"/>
            </a:rPr>
            <a:t>(National)</a:t>
          </a:r>
          <a:endParaRPr lang="en-US" dirty="0">
            <a:latin typeface="Arial"/>
            <a:cs typeface="Arial"/>
          </a:endParaRPr>
        </a:p>
      </dgm:t>
    </dgm:pt>
    <dgm:pt modelId="{C64748D1-2C8B-A14B-A4D8-276463D34889}" type="par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10808CB-713F-4A43-B272-E94CA8951D74}" type="sib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8A164DB-0700-5F46-B9A1-B027F1405942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Jobs for the Future</a:t>
          </a:r>
          <a:endParaRPr lang="en-US" dirty="0">
            <a:latin typeface="Arial"/>
            <a:cs typeface="Arial"/>
          </a:endParaRPr>
        </a:p>
      </dgm:t>
    </dgm:pt>
    <dgm:pt modelId="{0178B1F8-C721-3C49-BCE7-F32F860131AA}" type="parTrans" cxnId="{84B06D85-AA08-1949-9B9E-E557D93AEFA7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822A150-B292-CF46-B564-9EB9535ABC01}" type="sibTrans" cxnId="{84B06D85-AA08-1949-9B9E-E557D93AEFA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16ADBA1-3329-D64D-A923-73E71D12330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CalState/Merlot</a:t>
          </a:r>
          <a:endParaRPr lang="en-US" dirty="0">
            <a:latin typeface="Arial"/>
            <a:cs typeface="Arial"/>
          </a:endParaRPr>
        </a:p>
      </dgm:t>
    </dgm:pt>
    <dgm:pt modelId="{BF72FF2E-35B7-4846-8E6D-4DE70B77A411}" type="parTrans" cxnId="{524DC614-0EBD-A44F-A552-9AEFEBDE5A29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805A922-6147-2E46-942F-8B580B8F2F52}" type="sibTrans" cxnId="{524DC614-0EBD-A44F-A552-9AEFEBDE5A2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4C027A2-CDF1-4642-90C9-E6FADE5C1CF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Maher &amp; Maher </a:t>
          </a:r>
          <a:endParaRPr lang="en-US" dirty="0">
            <a:latin typeface="Arial"/>
            <a:cs typeface="Arial"/>
          </a:endParaRPr>
        </a:p>
      </dgm:t>
    </dgm:pt>
    <dgm:pt modelId="{E7BD5B4E-AF1C-5942-BF7B-D719F1B71C54}" type="parTrans" cxnId="{23956645-1DC0-1540-A6F7-3166E06C744F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774972B-31DD-4143-B0A6-441769B7E435}" type="sibTrans" cxnId="{23956645-1DC0-1540-A6F7-3166E06C744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53F5683-D125-1745-B0B8-1CD860D8BF3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American Association of Community Colleges</a:t>
          </a:r>
          <a:endParaRPr lang="en-US" dirty="0">
            <a:latin typeface="Arial"/>
            <a:cs typeface="Arial"/>
          </a:endParaRPr>
        </a:p>
      </dgm:t>
    </dgm:pt>
    <dgm:pt modelId="{36D2DD83-68FB-C240-924B-E53FB664BB4E}" type="parTrans" cxnId="{C1FF95B4-E4DC-AA4B-9EF3-4AF243CFF51C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9F04441-1C88-1849-B00C-3C72638C23F4}" type="sibTrans" cxnId="{C1FF95B4-E4DC-AA4B-9EF3-4AF243CFF51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9C14472-D648-1E4E-93C1-1B7ED9FB14C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U.S. National Science Foundation</a:t>
          </a:r>
          <a:endParaRPr lang="en-US" dirty="0">
            <a:latin typeface="Arial"/>
            <a:cs typeface="Arial"/>
          </a:endParaRPr>
        </a:p>
      </dgm:t>
    </dgm:pt>
    <dgm:pt modelId="{C28AFA86-DA72-D148-8BA6-CDE66A22ADD7}" type="par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C7C4805-A7D9-0E4C-BA4D-11BEC16A39B1}" type="sib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037DDB7-9DFB-2F42-BD74-0FCCD1F41ED7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ATE Centers</a:t>
          </a:r>
          <a:endParaRPr lang="en-US" dirty="0">
            <a:latin typeface="Arial"/>
            <a:cs typeface="Arial"/>
          </a:endParaRPr>
        </a:p>
      </dgm:t>
    </dgm:pt>
    <dgm:pt modelId="{A540A28C-5C8C-0547-9B97-A77B409D9B33}" type="parTrans" cxnId="{93A9B619-78AE-6C45-90F5-A9899870EE5A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E9BFF95-E0AE-0C40-BE6B-2A6D56B5E341}" type="sibTrans" cxnId="{93A9B619-78AE-6C45-90F5-A9899870EE5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442899B-68FA-A643-8DAB-214E62BD7585}" type="pres">
      <dgm:prSet presAssocID="{00BC296F-6B08-0D44-A9B2-B6811D05F4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946BA7-3CE5-114A-B785-C8F3E1B4DA49}" type="pres">
      <dgm:prSet presAssocID="{BBD68C50-D3B4-1848-8EA9-4FFB00864135}" presName="hierRoot1" presStyleCnt="0"/>
      <dgm:spPr/>
    </dgm:pt>
    <dgm:pt modelId="{FC73F032-B618-114B-BB16-4A4C1BCF590B}" type="pres">
      <dgm:prSet presAssocID="{BBD68C50-D3B4-1848-8EA9-4FFB00864135}" presName="composite" presStyleCnt="0"/>
      <dgm:spPr/>
    </dgm:pt>
    <dgm:pt modelId="{5C1FE5D2-DC51-E14D-8544-A3E28AE58614}" type="pres">
      <dgm:prSet presAssocID="{BBD68C50-D3B4-1848-8EA9-4FFB00864135}" presName="background" presStyleLbl="node0" presStyleIdx="0" presStyleCnt="2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9A4F00F8-6A67-5C4B-9E84-0DC5D6ECE23B}" type="pres">
      <dgm:prSet presAssocID="{BBD68C50-D3B4-1848-8EA9-4FFB00864135}" presName="text" presStyleLbl="fgAcc0" presStyleIdx="0" presStyleCnt="2" custScaleX="113597" custScaleY="109950" custLinFactNeighborX="-52844" custLinFactNeighborY="-14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49ABFA-C967-9C42-B010-A9C274257A25}" type="pres">
      <dgm:prSet presAssocID="{BBD68C50-D3B4-1848-8EA9-4FFB00864135}" presName="hierChild2" presStyleCnt="0"/>
      <dgm:spPr/>
    </dgm:pt>
    <dgm:pt modelId="{11F25EAC-EF1F-0A41-A139-8A007967E6A7}" type="pres">
      <dgm:prSet presAssocID="{0178B1F8-C721-3C49-BCE7-F32F860131AA}" presName="Name10" presStyleLbl="parChTrans1D2" presStyleIdx="0" presStyleCnt="3"/>
      <dgm:spPr/>
      <dgm:t>
        <a:bodyPr/>
        <a:lstStyle/>
        <a:p>
          <a:endParaRPr lang="en-US"/>
        </a:p>
      </dgm:t>
    </dgm:pt>
    <dgm:pt modelId="{04491E9E-CE1E-5344-887E-292CA6D9A973}" type="pres">
      <dgm:prSet presAssocID="{08A164DB-0700-5F46-B9A1-B027F1405942}" presName="hierRoot2" presStyleCnt="0"/>
      <dgm:spPr/>
    </dgm:pt>
    <dgm:pt modelId="{69A53F18-03FD-0740-8D9D-0514558B4A06}" type="pres">
      <dgm:prSet presAssocID="{08A164DB-0700-5F46-B9A1-B027F1405942}" presName="composite2" presStyleCnt="0"/>
      <dgm:spPr/>
    </dgm:pt>
    <dgm:pt modelId="{783A5137-820A-D847-B8CC-B414AB8AF267}" type="pres">
      <dgm:prSet presAssocID="{08A164DB-0700-5F46-B9A1-B027F1405942}" presName="background2" presStyleLbl="node2" presStyleIdx="0" presStyleCnt="3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6E50DDCC-9308-574D-9786-08EE1640B632}" type="pres">
      <dgm:prSet presAssocID="{08A164DB-0700-5F46-B9A1-B027F1405942}" presName="text2" presStyleLbl="fgAcc2" presStyleIdx="0" presStyleCnt="3" custLinFactNeighborX="-36939" custLinFactNeighborY="-12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859B20-A491-C14E-8B47-262AD3FB3C9C}" type="pres">
      <dgm:prSet presAssocID="{08A164DB-0700-5F46-B9A1-B027F1405942}" presName="hierChild3" presStyleCnt="0"/>
      <dgm:spPr/>
    </dgm:pt>
    <dgm:pt modelId="{730BCF91-5994-2044-81BC-E029013DA0AA}" type="pres">
      <dgm:prSet presAssocID="{E7BD5B4E-AF1C-5942-BF7B-D719F1B71C5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8BDEB65C-7C86-7645-A3A3-D94EBA93D6FD}" type="pres">
      <dgm:prSet presAssocID="{04C027A2-CDF1-4642-90C9-E6FADE5C1CFB}" presName="hierRoot3" presStyleCnt="0"/>
      <dgm:spPr/>
    </dgm:pt>
    <dgm:pt modelId="{15A826FD-21B7-714F-A8CA-0CACF4907DED}" type="pres">
      <dgm:prSet presAssocID="{04C027A2-CDF1-4642-90C9-E6FADE5C1CFB}" presName="composite3" presStyleCnt="0"/>
      <dgm:spPr/>
    </dgm:pt>
    <dgm:pt modelId="{D841183A-AE99-E34F-AEEC-BFDDDA6B149E}" type="pres">
      <dgm:prSet presAssocID="{04C027A2-CDF1-4642-90C9-E6FADE5C1CFB}" presName="background3" presStyleLbl="node3" presStyleIdx="0" presStyleCnt="2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55779194-4F51-174B-9273-E67853468299}" type="pres">
      <dgm:prSet presAssocID="{04C027A2-CDF1-4642-90C9-E6FADE5C1CF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A7BB12-1E7F-7D43-A01E-E1F19278C76C}" type="pres">
      <dgm:prSet presAssocID="{04C027A2-CDF1-4642-90C9-E6FADE5C1CFB}" presName="hierChild4" presStyleCnt="0"/>
      <dgm:spPr/>
    </dgm:pt>
    <dgm:pt modelId="{80EC68D4-94F4-744A-A03B-1EB6E5866716}" type="pres">
      <dgm:prSet presAssocID="{36D2DD83-68FB-C240-924B-E53FB664BB4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4BC33A0-ED39-DE4F-8A9F-338B5DB527DD}" type="pres">
      <dgm:prSet presAssocID="{753F5683-D125-1745-B0B8-1CD860D8BF34}" presName="hierRoot3" presStyleCnt="0"/>
      <dgm:spPr/>
    </dgm:pt>
    <dgm:pt modelId="{C879E55B-7DBC-0A46-B6DA-7A7E7A671055}" type="pres">
      <dgm:prSet presAssocID="{753F5683-D125-1745-B0B8-1CD860D8BF34}" presName="composite3" presStyleCnt="0"/>
      <dgm:spPr/>
    </dgm:pt>
    <dgm:pt modelId="{58E25500-82D6-5146-A221-84A9B541C842}" type="pres">
      <dgm:prSet presAssocID="{753F5683-D125-1745-B0B8-1CD860D8BF34}" presName="background3" presStyleLbl="node3" presStyleIdx="1" presStyleCnt="2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CA8EF98-5A7C-8443-99AC-2F342BF4CC08}" type="pres">
      <dgm:prSet presAssocID="{753F5683-D125-1745-B0B8-1CD860D8BF34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FB516C-8B19-1347-A340-BD44FA087715}" type="pres">
      <dgm:prSet presAssocID="{753F5683-D125-1745-B0B8-1CD860D8BF34}" presName="hierChild4" presStyleCnt="0"/>
      <dgm:spPr/>
    </dgm:pt>
    <dgm:pt modelId="{7D21B660-304A-0C45-8362-25E82F2E7D1A}" type="pres">
      <dgm:prSet presAssocID="{BF72FF2E-35B7-4846-8E6D-4DE70B77A411}" presName="Name10" presStyleLbl="parChTrans1D2" presStyleIdx="1" presStyleCnt="3"/>
      <dgm:spPr/>
      <dgm:t>
        <a:bodyPr/>
        <a:lstStyle/>
        <a:p>
          <a:endParaRPr lang="en-US"/>
        </a:p>
      </dgm:t>
    </dgm:pt>
    <dgm:pt modelId="{387C680B-E952-F04F-8840-6329408C4FF2}" type="pres">
      <dgm:prSet presAssocID="{C16ADBA1-3329-D64D-A923-73E71D12330C}" presName="hierRoot2" presStyleCnt="0"/>
      <dgm:spPr/>
    </dgm:pt>
    <dgm:pt modelId="{14AE68B9-FE25-6547-9774-6FB5767EC7AF}" type="pres">
      <dgm:prSet presAssocID="{C16ADBA1-3329-D64D-A923-73E71D12330C}" presName="composite2" presStyleCnt="0"/>
      <dgm:spPr/>
    </dgm:pt>
    <dgm:pt modelId="{646F3537-73EB-B949-918D-3B7B930AA6F5}" type="pres">
      <dgm:prSet presAssocID="{C16ADBA1-3329-D64D-A923-73E71D12330C}" presName="background2" presStyleLbl="node2" presStyleIdx="1" presStyleCnt="3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29CED845-19D1-E94E-8929-4CD240F70DCF}" type="pres">
      <dgm:prSet presAssocID="{C16ADBA1-3329-D64D-A923-73E71D12330C}" presName="text2" presStyleLbl="fgAcc2" presStyleIdx="1" presStyleCnt="3" custLinFactNeighborX="-33727" custLinFactNeighborY="-37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852B07-4D31-214F-9301-B80B7570A269}" type="pres">
      <dgm:prSet presAssocID="{C16ADBA1-3329-D64D-A923-73E71D12330C}" presName="hierChild3" presStyleCnt="0"/>
      <dgm:spPr/>
    </dgm:pt>
    <dgm:pt modelId="{F8E47508-4D92-4841-B7F5-2B43DF9D01CA}" type="pres">
      <dgm:prSet presAssocID="{A9C14472-D648-1E4E-93C1-1B7ED9FB14CB}" presName="hierRoot1" presStyleCnt="0"/>
      <dgm:spPr/>
    </dgm:pt>
    <dgm:pt modelId="{B2BA61A3-B21F-2F4F-A27F-1E993EFF1F4B}" type="pres">
      <dgm:prSet presAssocID="{A9C14472-D648-1E4E-93C1-1B7ED9FB14CB}" presName="composite" presStyleCnt="0"/>
      <dgm:spPr/>
    </dgm:pt>
    <dgm:pt modelId="{EF2F118D-C820-304A-83D6-27A1A959A5FB}" type="pres">
      <dgm:prSet presAssocID="{A9C14472-D648-1E4E-93C1-1B7ED9FB14CB}" presName="background" presStyleLbl="node0" presStyleIdx="1" presStyleCnt="2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A8C405E2-5814-1346-B374-16BF34682930}" type="pres">
      <dgm:prSet presAssocID="{A9C14472-D648-1E4E-93C1-1B7ED9FB14CB}" presName="text" presStyleLbl="fgAcc0" presStyleIdx="1" presStyleCnt="2" custLinFactNeighborX="-66651" custLinFactNeighborY="2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A3ED94-654E-E941-A0F8-294D22630DC7}" type="pres">
      <dgm:prSet presAssocID="{A9C14472-D648-1E4E-93C1-1B7ED9FB14CB}" presName="hierChild2" presStyleCnt="0"/>
      <dgm:spPr/>
    </dgm:pt>
    <dgm:pt modelId="{B4C3B5E3-D81B-994D-BB40-67475EE41359}" type="pres">
      <dgm:prSet presAssocID="{A540A28C-5C8C-0547-9B97-A77B409D9B33}" presName="Name10" presStyleLbl="parChTrans1D2" presStyleIdx="2" presStyleCnt="3"/>
      <dgm:spPr/>
      <dgm:t>
        <a:bodyPr/>
        <a:lstStyle/>
        <a:p>
          <a:endParaRPr lang="en-US"/>
        </a:p>
      </dgm:t>
    </dgm:pt>
    <dgm:pt modelId="{6300A319-EE00-0344-9BFC-D6F49AE21F3F}" type="pres">
      <dgm:prSet presAssocID="{4037DDB7-9DFB-2F42-BD74-0FCCD1F41ED7}" presName="hierRoot2" presStyleCnt="0"/>
      <dgm:spPr/>
    </dgm:pt>
    <dgm:pt modelId="{2995CDD1-F185-AC4D-9E55-C1A4942C1989}" type="pres">
      <dgm:prSet presAssocID="{4037DDB7-9DFB-2F42-BD74-0FCCD1F41ED7}" presName="composite2" presStyleCnt="0"/>
      <dgm:spPr/>
    </dgm:pt>
    <dgm:pt modelId="{BC6575E1-2812-5C43-951F-E9EB66CF75F5}" type="pres">
      <dgm:prSet presAssocID="{4037DDB7-9DFB-2F42-BD74-0FCCD1F41ED7}" presName="background2" presStyleLbl="node2" presStyleIdx="2" presStyleCnt="3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8D17BB9B-4AAD-8940-806B-57018B5F9E40}" type="pres">
      <dgm:prSet presAssocID="{4037DDB7-9DFB-2F42-BD74-0FCCD1F41ED7}" presName="text2" presStyleLbl="fgAcc2" presStyleIdx="2" presStyleCnt="3" custLinFactNeighborX="-8030" custLinFactNeighborY="68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084721-95C0-2C40-A650-52AF1ECC7A56}" type="pres">
      <dgm:prSet presAssocID="{4037DDB7-9DFB-2F42-BD74-0FCCD1F41ED7}" presName="hierChild3" presStyleCnt="0"/>
      <dgm:spPr/>
    </dgm:pt>
  </dgm:ptLst>
  <dgm:cxnLst>
    <dgm:cxn modelId="{713BCBE7-4BBC-42C7-8AC4-CE580DC3B962}" type="presOf" srcId="{0178B1F8-C721-3C49-BCE7-F32F860131AA}" destId="{11F25EAC-EF1F-0A41-A139-8A007967E6A7}" srcOrd="0" destOrd="0" presId="urn:microsoft.com/office/officeart/2005/8/layout/hierarchy1"/>
    <dgm:cxn modelId="{7E3C200B-2B17-4CB3-A178-C702252C9D72}" type="presOf" srcId="{A540A28C-5C8C-0547-9B97-A77B409D9B33}" destId="{B4C3B5E3-D81B-994D-BB40-67475EE41359}" srcOrd="0" destOrd="0" presId="urn:microsoft.com/office/officeart/2005/8/layout/hierarchy1"/>
    <dgm:cxn modelId="{29E45E4B-C79A-48BC-97A4-96C4BF50B267}" type="presOf" srcId="{36D2DD83-68FB-C240-924B-E53FB664BB4E}" destId="{80EC68D4-94F4-744A-A03B-1EB6E5866716}" srcOrd="0" destOrd="0" presId="urn:microsoft.com/office/officeart/2005/8/layout/hierarchy1"/>
    <dgm:cxn modelId="{84B06D85-AA08-1949-9B9E-E557D93AEFA7}" srcId="{BBD68C50-D3B4-1848-8EA9-4FFB00864135}" destId="{08A164DB-0700-5F46-B9A1-B027F1405942}" srcOrd="0" destOrd="0" parTransId="{0178B1F8-C721-3C49-BCE7-F32F860131AA}" sibTransId="{6822A150-B292-CF46-B564-9EB9535ABC01}"/>
    <dgm:cxn modelId="{BAC64BF6-F30D-4E2C-A08C-6FAD8A68807D}" type="presOf" srcId="{04C027A2-CDF1-4642-90C9-E6FADE5C1CFB}" destId="{55779194-4F51-174B-9273-E67853468299}" srcOrd="0" destOrd="0" presId="urn:microsoft.com/office/officeart/2005/8/layout/hierarchy1"/>
    <dgm:cxn modelId="{1F5C26D3-AA86-4FD1-AAE2-8E8B1431F0B9}" type="presOf" srcId="{4037DDB7-9DFB-2F42-BD74-0FCCD1F41ED7}" destId="{8D17BB9B-4AAD-8940-806B-57018B5F9E40}" srcOrd="0" destOrd="0" presId="urn:microsoft.com/office/officeart/2005/8/layout/hierarchy1"/>
    <dgm:cxn modelId="{C1FF95B4-E4DC-AA4B-9EF3-4AF243CFF51C}" srcId="{08A164DB-0700-5F46-B9A1-B027F1405942}" destId="{753F5683-D125-1745-B0B8-1CD860D8BF34}" srcOrd="1" destOrd="0" parTransId="{36D2DD83-68FB-C240-924B-E53FB664BB4E}" sibTransId="{79F04441-1C88-1849-B00C-3C72638C23F4}"/>
    <dgm:cxn modelId="{4D323982-ECE3-4245-B9EA-53713D27A00E}" type="presOf" srcId="{BBD68C50-D3B4-1848-8EA9-4FFB00864135}" destId="{9A4F00F8-6A67-5C4B-9E84-0DC5D6ECE23B}" srcOrd="0" destOrd="0" presId="urn:microsoft.com/office/officeart/2005/8/layout/hierarchy1"/>
    <dgm:cxn modelId="{64FC537D-21E1-4E09-A5BD-5C6333B7FBEF}" type="presOf" srcId="{753F5683-D125-1745-B0B8-1CD860D8BF34}" destId="{6CA8EF98-5A7C-8443-99AC-2F342BF4CC08}" srcOrd="0" destOrd="0" presId="urn:microsoft.com/office/officeart/2005/8/layout/hierarchy1"/>
    <dgm:cxn modelId="{00C15A7B-2F8F-CD46-ACBA-03CD10F2AD7A}" srcId="{00BC296F-6B08-0D44-A9B2-B6811D05F4DF}" destId="{BBD68C50-D3B4-1848-8EA9-4FFB00864135}" srcOrd="0" destOrd="0" parTransId="{C64748D1-2C8B-A14B-A4D8-276463D34889}" sibTransId="{710808CB-713F-4A43-B272-E94CA8951D74}"/>
    <dgm:cxn modelId="{FB38A2CD-65D8-438E-84A0-9A5039664613}" type="presOf" srcId="{BF72FF2E-35B7-4846-8E6D-4DE70B77A411}" destId="{7D21B660-304A-0C45-8362-25E82F2E7D1A}" srcOrd="0" destOrd="0" presId="urn:microsoft.com/office/officeart/2005/8/layout/hierarchy1"/>
    <dgm:cxn modelId="{524DC614-0EBD-A44F-A552-9AEFEBDE5A29}" srcId="{BBD68C50-D3B4-1848-8EA9-4FFB00864135}" destId="{C16ADBA1-3329-D64D-A923-73E71D12330C}" srcOrd="1" destOrd="0" parTransId="{BF72FF2E-35B7-4846-8E6D-4DE70B77A411}" sibTransId="{F805A922-6147-2E46-942F-8B580B8F2F52}"/>
    <dgm:cxn modelId="{F8384F7C-3F57-41BD-82BE-E22F837600E0}" type="presOf" srcId="{E7BD5B4E-AF1C-5942-BF7B-D719F1B71C54}" destId="{730BCF91-5994-2044-81BC-E029013DA0AA}" srcOrd="0" destOrd="0" presId="urn:microsoft.com/office/officeart/2005/8/layout/hierarchy1"/>
    <dgm:cxn modelId="{23956645-1DC0-1540-A6F7-3166E06C744F}" srcId="{08A164DB-0700-5F46-B9A1-B027F1405942}" destId="{04C027A2-CDF1-4642-90C9-E6FADE5C1CFB}" srcOrd="0" destOrd="0" parTransId="{E7BD5B4E-AF1C-5942-BF7B-D719F1B71C54}" sibTransId="{D774972B-31DD-4143-B0A6-441769B7E435}"/>
    <dgm:cxn modelId="{DD3DE304-DD1A-43B7-8A86-710803C7E9D0}" type="presOf" srcId="{C16ADBA1-3329-D64D-A923-73E71D12330C}" destId="{29CED845-19D1-E94E-8929-4CD240F70DCF}" srcOrd="0" destOrd="0" presId="urn:microsoft.com/office/officeart/2005/8/layout/hierarchy1"/>
    <dgm:cxn modelId="{6CC1149B-3595-492F-A29D-A1983253986F}" type="presOf" srcId="{08A164DB-0700-5F46-B9A1-B027F1405942}" destId="{6E50DDCC-9308-574D-9786-08EE1640B632}" srcOrd="0" destOrd="0" presId="urn:microsoft.com/office/officeart/2005/8/layout/hierarchy1"/>
    <dgm:cxn modelId="{D986B12A-8A55-FD4B-A0E9-8319BE8E7C2F}" srcId="{00BC296F-6B08-0D44-A9B2-B6811D05F4DF}" destId="{A9C14472-D648-1E4E-93C1-1B7ED9FB14CB}" srcOrd="1" destOrd="0" parTransId="{C28AFA86-DA72-D148-8BA6-CDE66A22ADD7}" sibTransId="{3C7C4805-A7D9-0E4C-BA4D-11BEC16A39B1}"/>
    <dgm:cxn modelId="{93A9B619-78AE-6C45-90F5-A9899870EE5A}" srcId="{A9C14472-D648-1E4E-93C1-1B7ED9FB14CB}" destId="{4037DDB7-9DFB-2F42-BD74-0FCCD1F41ED7}" srcOrd="0" destOrd="0" parTransId="{A540A28C-5C8C-0547-9B97-A77B409D9B33}" sibTransId="{3E9BFF95-E0AE-0C40-BE6B-2A6D56B5E341}"/>
    <dgm:cxn modelId="{8E35387A-88A7-475F-9B45-2BD8DE77D900}" type="presOf" srcId="{A9C14472-D648-1E4E-93C1-1B7ED9FB14CB}" destId="{A8C405E2-5814-1346-B374-16BF34682930}" srcOrd="0" destOrd="0" presId="urn:microsoft.com/office/officeart/2005/8/layout/hierarchy1"/>
    <dgm:cxn modelId="{7A53111E-CF40-4EDE-BFCD-C4CF59753953}" type="presOf" srcId="{00BC296F-6B08-0D44-A9B2-B6811D05F4DF}" destId="{3442899B-68FA-A643-8DAB-214E62BD7585}" srcOrd="0" destOrd="0" presId="urn:microsoft.com/office/officeart/2005/8/layout/hierarchy1"/>
    <dgm:cxn modelId="{DF77C6EF-07EF-436F-8B6F-B29E4D4C1422}" type="presParOf" srcId="{3442899B-68FA-A643-8DAB-214E62BD7585}" destId="{F4946BA7-3CE5-114A-B785-C8F3E1B4DA49}" srcOrd="0" destOrd="0" presId="urn:microsoft.com/office/officeart/2005/8/layout/hierarchy1"/>
    <dgm:cxn modelId="{FCFFB009-1EF7-4C28-B6A8-02663714DB51}" type="presParOf" srcId="{F4946BA7-3CE5-114A-B785-C8F3E1B4DA49}" destId="{FC73F032-B618-114B-BB16-4A4C1BCF590B}" srcOrd="0" destOrd="0" presId="urn:microsoft.com/office/officeart/2005/8/layout/hierarchy1"/>
    <dgm:cxn modelId="{0783E99B-035D-465F-B470-BBE29DE6D333}" type="presParOf" srcId="{FC73F032-B618-114B-BB16-4A4C1BCF590B}" destId="{5C1FE5D2-DC51-E14D-8544-A3E28AE58614}" srcOrd="0" destOrd="0" presId="urn:microsoft.com/office/officeart/2005/8/layout/hierarchy1"/>
    <dgm:cxn modelId="{7E955FF8-6B37-45A8-9D3B-13CF127386E5}" type="presParOf" srcId="{FC73F032-B618-114B-BB16-4A4C1BCF590B}" destId="{9A4F00F8-6A67-5C4B-9E84-0DC5D6ECE23B}" srcOrd="1" destOrd="0" presId="urn:microsoft.com/office/officeart/2005/8/layout/hierarchy1"/>
    <dgm:cxn modelId="{B8BC1920-74D3-4057-9291-B61504751561}" type="presParOf" srcId="{F4946BA7-3CE5-114A-B785-C8F3E1B4DA49}" destId="{6649ABFA-C967-9C42-B010-A9C274257A25}" srcOrd="1" destOrd="0" presId="urn:microsoft.com/office/officeart/2005/8/layout/hierarchy1"/>
    <dgm:cxn modelId="{1616E5E9-8D74-4AFA-A975-D14B4E5BB8BA}" type="presParOf" srcId="{6649ABFA-C967-9C42-B010-A9C274257A25}" destId="{11F25EAC-EF1F-0A41-A139-8A007967E6A7}" srcOrd="0" destOrd="0" presId="urn:microsoft.com/office/officeart/2005/8/layout/hierarchy1"/>
    <dgm:cxn modelId="{56D2D343-C883-4100-80A9-CC67F55EF025}" type="presParOf" srcId="{6649ABFA-C967-9C42-B010-A9C274257A25}" destId="{04491E9E-CE1E-5344-887E-292CA6D9A973}" srcOrd="1" destOrd="0" presId="urn:microsoft.com/office/officeart/2005/8/layout/hierarchy1"/>
    <dgm:cxn modelId="{30DBA17B-4D34-40CF-B0E0-A4636B9734F5}" type="presParOf" srcId="{04491E9E-CE1E-5344-887E-292CA6D9A973}" destId="{69A53F18-03FD-0740-8D9D-0514558B4A06}" srcOrd="0" destOrd="0" presId="urn:microsoft.com/office/officeart/2005/8/layout/hierarchy1"/>
    <dgm:cxn modelId="{6C02E4B8-79EC-417A-9761-B5058041D1FC}" type="presParOf" srcId="{69A53F18-03FD-0740-8D9D-0514558B4A06}" destId="{783A5137-820A-D847-B8CC-B414AB8AF267}" srcOrd="0" destOrd="0" presId="urn:microsoft.com/office/officeart/2005/8/layout/hierarchy1"/>
    <dgm:cxn modelId="{7BF9CCDB-840D-4065-B52E-B0D4DACA1624}" type="presParOf" srcId="{69A53F18-03FD-0740-8D9D-0514558B4A06}" destId="{6E50DDCC-9308-574D-9786-08EE1640B632}" srcOrd="1" destOrd="0" presId="urn:microsoft.com/office/officeart/2005/8/layout/hierarchy1"/>
    <dgm:cxn modelId="{271AAC8C-659D-4D08-9C06-1435B102C771}" type="presParOf" srcId="{04491E9E-CE1E-5344-887E-292CA6D9A973}" destId="{57859B20-A491-C14E-8B47-262AD3FB3C9C}" srcOrd="1" destOrd="0" presId="urn:microsoft.com/office/officeart/2005/8/layout/hierarchy1"/>
    <dgm:cxn modelId="{B4F86EAF-1625-496E-B7C8-94DB1B6AA57C}" type="presParOf" srcId="{57859B20-A491-C14E-8B47-262AD3FB3C9C}" destId="{730BCF91-5994-2044-81BC-E029013DA0AA}" srcOrd="0" destOrd="0" presId="urn:microsoft.com/office/officeart/2005/8/layout/hierarchy1"/>
    <dgm:cxn modelId="{A8E1354F-983F-4973-B74A-073F8EBADE59}" type="presParOf" srcId="{57859B20-A491-C14E-8B47-262AD3FB3C9C}" destId="{8BDEB65C-7C86-7645-A3A3-D94EBA93D6FD}" srcOrd="1" destOrd="0" presId="urn:microsoft.com/office/officeart/2005/8/layout/hierarchy1"/>
    <dgm:cxn modelId="{6078BEB6-91BC-470B-97CB-54088349B165}" type="presParOf" srcId="{8BDEB65C-7C86-7645-A3A3-D94EBA93D6FD}" destId="{15A826FD-21B7-714F-A8CA-0CACF4907DED}" srcOrd="0" destOrd="0" presId="urn:microsoft.com/office/officeart/2005/8/layout/hierarchy1"/>
    <dgm:cxn modelId="{77A185D6-A035-461C-9590-F17FE6E8E2D9}" type="presParOf" srcId="{15A826FD-21B7-714F-A8CA-0CACF4907DED}" destId="{D841183A-AE99-E34F-AEEC-BFDDDA6B149E}" srcOrd="0" destOrd="0" presId="urn:microsoft.com/office/officeart/2005/8/layout/hierarchy1"/>
    <dgm:cxn modelId="{FE74DC88-252D-4C4E-9E50-DCC584A7CA20}" type="presParOf" srcId="{15A826FD-21B7-714F-A8CA-0CACF4907DED}" destId="{55779194-4F51-174B-9273-E67853468299}" srcOrd="1" destOrd="0" presId="urn:microsoft.com/office/officeart/2005/8/layout/hierarchy1"/>
    <dgm:cxn modelId="{27C4DC48-99E8-4C41-9873-E5BF200F00AA}" type="presParOf" srcId="{8BDEB65C-7C86-7645-A3A3-D94EBA93D6FD}" destId="{7AA7BB12-1E7F-7D43-A01E-E1F19278C76C}" srcOrd="1" destOrd="0" presId="urn:microsoft.com/office/officeart/2005/8/layout/hierarchy1"/>
    <dgm:cxn modelId="{339924AE-0198-4980-AE83-8C004BD582C5}" type="presParOf" srcId="{57859B20-A491-C14E-8B47-262AD3FB3C9C}" destId="{80EC68D4-94F4-744A-A03B-1EB6E5866716}" srcOrd="2" destOrd="0" presId="urn:microsoft.com/office/officeart/2005/8/layout/hierarchy1"/>
    <dgm:cxn modelId="{8F8EDA9E-8346-4ACD-B57B-43E028906EBA}" type="presParOf" srcId="{57859B20-A491-C14E-8B47-262AD3FB3C9C}" destId="{34BC33A0-ED39-DE4F-8A9F-338B5DB527DD}" srcOrd="3" destOrd="0" presId="urn:microsoft.com/office/officeart/2005/8/layout/hierarchy1"/>
    <dgm:cxn modelId="{190DF607-4EEF-450D-B84F-83963620359B}" type="presParOf" srcId="{34BC33A0-ED39-DE4F-8A9F-338B5DB527DD}" destId="{C879E55B-7DBC-0A46-B6DA-7A7E7A671055}" srcOrd="0" destOrd="0" presId="urn:microsoft.com/office/officeart/2005/8/layout/hierarchy1"/>
    <dgm:cxn modelId="{B3F82AB4-3162-40E6-A788-595737721E9D}" type="presParOf" srcId="{C879E55B-7DBC-0A46-B6DA-7A7E7A671055}" destId="{58E25500-82D6-5146-A221-84A9B541C842}" srcOrd="0" destOrd="0" presId="urn:microsoft.com/office/officeart/2005/8/layout/hierarchy1"/>
    <dgm:cxn modelId="{1C0CB020-0D91-469F-B7FD-0EFF864A5600}" type="presParOf" srcId="{C879E55B-7DBC-0A46-B6DA-7A7E7A671055}" destId="{6CA8EF98-5A7C-8443-99AC-2F342BF4CC08}" srcOrd="1" destOrd="0" presId="urn:microsoft.com/office/officeart/2005/8/layout/hierarchy1"/>
    <dgm:cxn modelId="{36AB1373-79C3-48E5-B265-A8C675095DDC}" type="presParOf" srcId="{34BC33A0-ED39-DE4F-8A9F-338B5DB527DD}" destId="{5AFB516C-8B19-1347-A340-BD44FA087715}" srcOrd="1" destOrd="0" presId="urn:microsoft.com/office/officeart/2005/8/layout/hierarchy1"/>
    <dgm:cxn modelId="{CF084424-7327-479E-B02C-F8F9C86C052C}" type="presParOf" srcId="{6649ABFA-C967-9C42-B010-A9C274257A25}" destId="{7D21B660-304A-0C45-8362-25E82F2E7D1A}" srcOrd="2" destOrd="0" presId="urn:microsoft.com/office/officeart/2005/8/layout/hierarchy1"/>
    <dgm:cxn modelId="{D3FD9C65-8EFE-49BC-AAA6-C242EB4E2123}" type="presParOf" srcId="{6649ABFA-C967-9C42-B010-A9C274257A25}" destId="{387C680B-E952-F04F-8840-6329408C4FF2}" srcOrd="3" destOrd="0" presId="urn:microsoft.com/office/officeart/2005/8/layout/hierarchy1"/>
    <dgm:cxn modelId="{4AC66668-34DB-4346-939F-14DAFE7B177B}" type="presParOf" srcId="{387C680B-E952-F04F-8840-6329408C4FF2}" destId="{14AE68B9-FE25-6547-9774-6FB5767EC7AF}" srcOrd="0" destOrd="0" presId="urn:microsoft.com/office/officeart/2005/8/layout/hierarchy1"/>
    <dgm:cxn modelId="{F849EAA2-962A-47B3-B2F2-0E0E2B6ACCF6}" type="presParOf" srcId="{14AE68B9-FE25-6547-9774-6FB5767EC7AF}" destId="{646F3537-73EB-B949-918D-3B7B930AA6F5}" srcOrd="0" destOrd="0" presId="urn:microsoft.com/office/officeart/2005/8/layout/hierarchy1"/>
    <dgm:cxn modelId="{A2CC3688-B7B2-4BE1-9FD2-A84DACDE263D}" type="presParOf" srcId="{14AE68B9-FE25-6547-9774-6FB5767EC7AF}" destId="{29CED845-19D1-E94E-8929-4CD240F70DCF}" srcOrd="1" destOrd="0" presId="urn:microsoft.com/office/officeart/2005/8/layout/hierarchy1"/>
    <dgm:cxn modelId="{BF268E37-23EE-4A73-B4CB-5A406E39F997}" type="presParOf" srcId="{387C680B-E952-F04F-8840-6329408C4FF2}" destId="{19852B07-4D31-214F-9301-B80B7570A269}" srcOrd="1" destOrd="0" presId="urn:microsoft.com/office/officeart/2005/8/layout/hierarchy1"/>
    <dgm:cxn modelId="{514530D6-686B-4A2A-AC40-636B30567D35}" type="presParOf" srcId="{3442899B-68FA-A643-8DAB-214E62BD7585}" destId="{F8E47508-4D92-4841-B7F5-2B43DF9D01CA}" srcOrd="1" destOrd="0" presId="urn:microsoft.com/office/officeart/2005/8/layout/hierarchy1"/>
    <dgm:cxn modelId="{DA87D117-27E8-4150-A7AE-3D847B1201B8}" type="presParOf" srcId="{F8E47508-4D92-4841-B7F5-2B43DF9D01CA}" destId="{B2BA61A3-B21F-2F4F-A27F-1E993EFF1F4B}" srcOrd="0" destOrd="0" presId="urn:microsoft.com/office/officeart/2005/8/layout/hierarchy1"/>
    <dgm:cxn modelId="{5A7ADCA7-7DB4-420E-8BD6-FB9793A45E4E}" type="presParOf" srcId="{B2BA61A3-B21F-2F4F-A27F-1E993EFF1F4B}" destId="{EF2F118D-C820-304A-83D6-27A1A959A5FB}" srcOrd="0" destOrd="0" presId="urn:microsoft.com/office/officeart/2005/8/layout/hierarchy1"/>
    <dgm:cxn modelId="{5427D85D-97AD-4B26-AD6B-462BDC9A5CC3}" type="presParOf" srcId="{B2BA61A3-B21F-2F4F-A27F-1E993EFF1F4B}" destId="{A8C405E2-5814-1346-B374-16BF34682930}" srcOrd="1" destOrd="0" presId="urn:microsoft.com/office/officeart/2005/8/layout/hierarchy1"/>
    <dgm:cxn modelId="{F84EEF66-47CA-4C54-BD3B-34697719D566}" type="presParOf" srcId="{F8E47508-4D92-4841-B7F5-2B43DF9D01CA}" destId="{62A3ED94-654E-E941-A0F8-294D22630DC7}" srcOrd="1" destOrd="0" presId="urn:microsoft.com/office/officeart/2005/8/layout/hierarchy1"/>
    <dgm:cxn modelId="{775AAA7C-484D-4214-A7FD-6AD7EF717959}" type="presParOf" srcId="{62A3ED94-654E-E941-A0F8-294D22630DC7}" destId="{B4C3B5E3-D81B-994D-BB40-67475EE41359}" srcOrd="0" destOrd="0" presId="urn:microsoft.com/office/officeart/2005/8/layout/hierarchy1"/>
    <dgm:cxn modelId="{F9E27880-35D5-40D8-BA02-9F195836124B}" type="presParOf" srcId="{62A3ED94-654E-E941-A0F8-294D22630DC7}" destId="{6300A319-EE00-0344-9BFC-D6F49AE21F3F}" srcOrd="1" destOrd="0" presId="urn:microsoft.com/office/officeart/2005/8/layout/hierarchy1"/>
    <dgm:cxn modelId="{1FC2B9C2-EB40-40CB-824A-7E0E482B5ECD}" type="presParOf" srcId="{6300A319-EE00-0344-9BFC-D6F49AE21F3F}" destId="{2995CDD1-F185-AC4D-9E55-C1A4942C1989}" srcOrd="0" destOrd="0" presId="urn:microsoft.com/office/officeart/2005/8/layout/hierarchy1"/>
    <dgm:cxn modelId="{F286FB55-B480-4008-8772-6464A07ECFFE}" type="presParOf" srcId="{2995CDD1-F185-AC4D-9E55-C1A4942C1989}" destId="{BC6575E1-2812-5C43-951F-E9EB66CF75F5}" srcOrd="0" destOrd="0" presId="urn:microsoft.com/office/officeart/2005/8/layout/hierarchy1"/>
    <dgm:cxn modelId="{269F1819-376E-4CF5-9573-24760DA0D9F4}" type="presParOf" srcId="{2995CDD1-F185-AC4D-9E55-C1A4942C1989}" destId="{8D17BB9B-4AAD-8940-806B-57018B5F9E40}" srcOrd="1" destOrd="0" presId="urn:microsoft.com/office/officeart/2005/8/layout/hierarchy1"/>
    <dgm:cxn modelId="{60B3CAFD-6E58-4388-8DB9-AB1664A9A79C}" type="presParOf" srcId="{6300A319-EE00-0344-9BFC-D6F49AE21F3F}" destId="{44084721-95C0-2C40-A650-52AF1ECC7A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noFill/>
        </a:ln>
      </dgm:spPr>
      <dgm:t>
        <a:bodyPr/>
        <a:lstStyle/>
        <a:p>
          <a:r>
            <a:rPr lang="en-US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Q. In what ways are you currently collaborating with your WIB and One-Stop Career Center on your TAACCCT grant? </a:t>
          </a:r>
          <a:r>
            <a:rPr lang="en-US" sz="170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Put your 1</a:t>
          </a:r>
          <a:r>
            <a:rPr lang="en-US" sz="1700" i="1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st</a:t>
          </a:r>
          <a:r>
            <a:rPr lang="en-US" sz="170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choice1 - 7, plus a word </a:t>
          </a: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E8AA9A5D-0B42-6642-8B88-B53C1CAA4DAD}" type="presOf" srcId="{FC9D8059-D2E0-4C91-8D8D-A79D1FB79854}" destId="{326860F1-B8CF-451E-A26A-39B929BC3F19}" srcOrd="1" destOrd="0" presId="urn:microsoft.com/office/officeart/2005/8/layout/hierarchy3"/>
    <dgm:cxn modelId="{9DE91C16-035B-7542-8E0A-84D1DD0E0132}" type="presOf" srcId="{FC9D8059-D2E0-4C91-8D8D-A79D1FB79854}" destId="{7A996C81-500F-4B1F-B5A4-1B476941A02A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FDD8F4F8-3180-DE44-8A78-21EADD75DE41}" type="presOf" srcId="{9F318CA6-08AB-4ABE-B349-676605B65D6C}" destId="{855749C9-25BC-45AC-B787-9457C050449F}" srcOrd="0" destOrd="0" presId="urn:microsoft.com/office/officeart/2005/8/layout/hierarchy3"/>
    <dgm:cxn modelId="{CF377BEA-721F-9F43-9B13-76AEAED612AB}" type="presParOf" srcId="{855749C9-25BC-45AC-B787-9457C050449F}" destId="{1E4DC371-F7C6-47CE-B90E-1AFFF13B3F0E}" srcOrd="0" destOrd="0" presId="urn:microsoft.com/office/officeart/2005/8/layout/hierarchy3"/>
    <dgm:cxn modelId="{97BADF05-8EC7-5847-930F-F650F58C7248}" type="presParOf" srcId="{1E4DC371-F7C6-47CE-B90E-1AFFF13B3F0E}" destId="{77B1561D-399D-4DFB-9AB8-7B690400EE7B}" srcOrd="0" destOrd="0" presId="urn:microsoft.com/office/officeart/2005/8/layout/hierarchy3"/>
    <dgm:cxn modelId="{172CF3B1-87B5-3443-A479-677633B17362}" type="presParOf" srcId="{77B1561D-399D-4DFB-9AB8-7B690400EE7B}" destId="{7A996C81-500F-4B1F-B5A4-1B476941A02A}" srcOrd="0" destOrd="0" presId="urn:microsoft.com/office/officeart/2005/8/layout/hierarchy3"/>
    <dgm:cxn modelId="{ADAC08D7-5588-9448-90A0-B99F86063D7C}" type="presParOf" srcId="{77B1561D-399D-4DFB-9AB8-7B690400EE7B}" destId="{326860F1-B8CF-451E-A26A-39B929BC3F19}" srcOrd="1" destOrd="0" presId="urn:microsoft.com/office/officeart/2005/8/layout/hierarchy3"/>
    <dgm:cxn modelId="{B9241655-F892-2C48-8EDF-1099BA67AF32}" type="presParOf" srcId="{1E4DC371-F7C6-47CE-B90E-1AFFF13B3F0E}" destId="{2E4345B9-8324-4DBE-9681-CF7D074FAF45}" srcOrd="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CC0DA3-E191-40D9-BADE-7923B4AA7D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76A103-3565-467E-BAE8-DBA324BEFD44}">
      <dgm:prSet phldrT="[Text]" custT="1"/>
      <dgm:spPr>
        <a:xfrm rot="10800000">
          <a:off x="1886865" y="131102"/>
          <a:ext cx="5168646" cy="553896"/>
        </a:xfrm>
        <a:solidFill>
          <a:schemeClr val="accent1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500" b="1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HEALTH CARE</a:t>
          </a:r>
          <a:endParaRPr lang="en-US" sz="1500" b="1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30B9E323-ED44-4C26-974F-4D41A36424AA}" type="parTrans" cxnId="{1B1A25D8-2995-4E51-8D35-C5CCA246CC14}">
      <dgm:prSet/>
      <dgm:spPr/>
      <dgm:t>
        <a:bodyPr/>
        <a:lstStyle/>
        <a:p>
          <a:endParaRPr lang="en-US"/>
        </a:p>
      </dgm:t>
    </dgm:pt>
    <dgm:pt modelId="{89DD4809-F3DA-4348-8452-6CE9136D5532}" type="sibTrans" cxnId="{1B1A25D8-2995-4E51-8D35-C5CCA246CC14}">
      <dgm:prSet/>
      <dgm:spPr/>
      <dgm:t>
        <a:bodyPr/>
        <a:lstStyle/>
        <a:p>
          <a:endParaRPr lang="en-US"/>
        </a:p>
      </dgm:t>
    </dgm:pt>
    <dgm:pt modelId="{89A6CC12-E447-4B53-8923-A741842A35AD}">
      <dgm:prSet phldrT="[Text]" custT="1"/>
      <dgm:spPr>
        <a:xfrm rot="10800000">
          <a:off x="1936030" y="864022"/>
          <a:ext cx="5114685" cy="562073"/>
        </a:xfrm>
        <a:solidFill>
          <a:schemeClr val="accent1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500" b="1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CONSTRUCTION</a:t>
          </a:r>
          <a:endParaRPr lang="en-US" sz="1500" b="1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D2CCA6D4-794B-450A-93A5-0617CB458D0C}" type="parTrans" cxnId="{A634CF13-91DA-4E6C-BBA6-4908EE4A21FD}">
      <dgm:prSet/>
      <dgm:spPr/>
      <dgm:t>
        <a:bodyPr/>
        <a:lstStyle/>
        <a:p>
          <a:endParaRPr lang="en-US"/>
        </a:p>
      </dgm:t>
    </dgm:pt>
    <dgm:pt modelId="{08614E05-FEE1-4365-A2C8-0AA01746DC46}" type="sibTrans" cxnId="{A634CF13-91DA-4E6C-BBA6-4908EE4A21FD}">
      <dgm:prSet/>
      <dgm:spPr/>
      <dgm:t>
        <a:bodyPr/>
        <a:lstStyle/>
        <a:p>
          <a:endParaRPr lang="en-US"/>
        </a:p>
      </dgm:t>
    </dgm:pt>
    <dgm:pt modelId="{0F3968EA-89D1-414E-8A14-311BAEA9A4EF}">
      <dgm:prSet phldrT="[Text]" custT="1"/>
      <dgm:spPr>
        <a:xfrm rot="10800000">
          <a:off x="1948714" y="1615020"/>
          <a:ext cx="5132207" cy="554804"/>
        </a:xfrm>
        <a:solidFill>
          <a:schemeClr val="accent1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500" b="1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ADVANCED MANUFACTURING</a:t>
          </a:r>
          <a:endParaRPr lang="en-US" sz="1500" b="1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44DF0E96-103D-4EA9-974E-AF7898F40D75}" type="parTrans" cxnId="{87B8F530-84D3-4B7D-B59C-19D9AEA9EAA7}">
      <dgm:prSet/>
      <dgm:spPr/>
      <dgm:t>
        <a:bodyPr/>
        <a:lstStyle/>
        <a:p>
          <a:endParaRPr lang="en-US"/>
        </a:p>
      </dgm:t>
    </dgm:pt>
    <dgm:pt modelId="{D2CDB1F2-0442-43ED-A435-11131CAA6828}" type="sibTrans" cxnId="{87B8F530-84D3-4B7D-B59C-19D9AEA9EAA7}">
      <dgm:prSet/>
      <dgm:spPr/>
      <dgm:t>
        <a:bodyPr/>
        <a:lstStyle/>
        <a:p>
          <a:endParaRPr lang="en-US"/>
        </a:p>
      </dgm:t>
    </dgm:pt>
    <dgm:pt modelId="{17973BE4-AC48-4383-877E-73871B7A11F2}">
      <dgm:prSet custT="1"/>
      <dgm:spPr>
        <a:xfrm rot="10800000">
          <a:off x="1903642" y="2337030"/>
          <a:ext cx="5168232" cy="541375"/>
        </a:xfrm>
        <a:solidFill>
          <a:schemeClr val="accent1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500" b="1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ENERGY AND POWER</a:t>
          </a:r>
          <a:endParaRPr lang="en-US" sz="1500" b="1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95D51DF7-9B98-40C4-AF13-9E295BC0E395}" type="parTrans" cxnId="{382BB19C-1D47-495F-8B3E-D01F4674D629}">
      <dgm:prSet/>
      <dgm:spPr/>
      <dgm:t>
        <a:bodyPr/>
        <a:lstStyle/>
        <a:p>
          <a:endParaRPr lang="en-US"/>
        </a:p>
      </dgm:t>
    </dgm:pt>
    <dgm:pt modelId="{672DB4AC-FC8B-4EAA-9A63-52775925C875}" type="sibTrans" cxnId="{382BB19C-1D47-495F-8B3E-D01F4674D629}">
      <dgm:prSet/>
      <dgm:spPr/>
      <dgm:t>
        <a:bodyPr/>
        <a:lstStyle/>
        <a:p>
          <a:endParaRPr lang="en-US"/>
        </a:p>
      </dgm:t>
    </dgm:pt>
    <dgm:pt modelId="{4DF48815-2E32-4927-8C1D-6ACDD739BDDB}">
      <dgm:prSet custT="1"/>
      <dgm:spPr>
        <a:xfrm rot="10800000">
          <a:off x="1917057" y="3063378"/>
          <a:ext cx="5149677" cy="519382"/>
        </a:xfrm>
        <a:solidFill>
          <a:schemeClr val="accent1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500" b="1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INFORMATION TECHNOLOGY</a:t>
          </a:r>
          <a:endParaRPr lang="en-US" sz="1500" b="1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F584D702-207E-41D9-BF48-50AD0292ACEB}" type="parTrans" cxnId="{30FB29E6-EDF6-49ED-BC3C-5C3255CAE74C}">
      <dgm:prSet/>
      <dgm:spPr/>
      <dgm:t>
        <a:bodyPr/>
        <a:lstStyle/>
        <a:p>
          <a:endParaRPr lang="en-US"/>
        </a:p>
      </dgm:t>
    </dgm:pt>
    <dgm:pt modelId="{AF608F23-6FE3-45BE-AE1C-05B3B7460D8D}" type="sibTrans" cxnId="{30FB29E6-EDF6-49ED-BC3C-5C3255CAE74C}">
      <dgm:prSet/>
      <dgm:spPr/>
      <dgm:t>
        <a:bodyPr/>
        <a:lstStyle/>
        <a:p>
          <a:endParaRPr lang="en-US"/>
        </a:p>
      </dgm:t>
    </dgm:pt>
    <dgm:pt modelId="{773421B0-E788-44E2-9369-35E1A04D79DC}">
      <dgm:prSet custT="1"/>
      <dgm:spPr>
        <a:xfrm rot="10800000">
          <a:off x="1914841" y="3752475"/>
          <a:ext cx="5174279" cy="549978"/>
        </a:xfrm>
        <a:solidFill>
          <a:schemeClr val="accent1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500" b="1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TRANSPORTATION, DISTRIBUTION AND LOGISTICS                        </a:t>
          </a:r>
          <a:endParaRPr lang="en-US" sz="1500" b="1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F3A1B054-F8BA-4BDC-9CB0-DFC5ADBBD90B}" type="parTrans" cxnId="{90B2456C-A84B-4CF3-9E69-D3FD91A46F78}">
      <dgm:prSet/>
      <dgm:spPr/>
      <dgm:t>
        <a:bodyPr/>
        <a:lstStyle/>
        <a:p>
          <a:endParaRPr lang="en-US"/>
        </a:p>
      </dgm:t>
    </dgm:pt>
    <dgm:pt modelId="{8A46018D-A354-41E6-980C-6399B4466791}" type="sibTrans" cxnId="{90B2456C-A84B-4CF3-9E69-D3FD91A46F78}">
      <dgm:prSet/>
      <dgm:spPr/>
      <dgm:t>
        <a:bodyPr/>
        <a:lstStyle/>
        <a:p>
          <a:endParaRPr lang="en-US"/>
        </a:p>
      </dgm:t>
    </dgm:pt>
    <dgm:pt modelId="{1C2BD452-8076-4362-9667-0005517E0287}">
      <dgm:prSet custT="1"/>
      <dgm:spPr/>
      <dgm:t>
        <a:bodyPr/>
        <a:lstStyle/>
        <a:p>
          <a:r>
            <a:rPr lang="en-US" sz="1200" b="1" dirty="0" smtClean="0">
              <a:latin typeface="Century Gothic" panose="020B0502020202020204" pitchFamily="34" charset="0"/>
            </a:rPr>
            <a:t>ADMINISTRATIVE PROFESSIONALS FINANCE AND HEALTHCARE                     (in development)</a:t>
          </a:r>
          <a:endParaRPr lang="en-US" sz="1200" b="1" dirty="0">
            <a:latin typeface="Century Gothic" panose="020B0502020202020204" pitchFamily="34" charset="0"/>
          </a:endParaRPr>
        </a:p>
      </dgm:t>
    </dgm:pt>
    <dgm:pt modelId="{7B82EA0F-0F22-4822-BFF5-20E147117368}" type="parTrans" cxnId="{B42C133C-DF4C-467B-8A10-7319799394DB}">
      <dgm:prSet/>
      <dgm:spPr/>
      <dgm:t>
        <a:bodyPr/>
        <a:lstStyle/>
        <a:p>
          <a:endParaRPr lang="en-US"/>
        </a:p>
      </dgm:t>
    </dgm:pt>
    <dgm:pt modelId="{2D4897A6-FCB5-4C70-A621-C675DA99A3CF}" type="sibTrans" cxnId="{B42C133C-DF4C-467B-8A10-7319799394DB}">
      <dgm:prSet/>
      <dgm:spPr/>
      <dgm:t>
        <a:bodyPr/>
        <a:lstStyle/>
        <a:p>
          <a:endParaRPr lang="en-US"/>
        </a:p>
      </dgm:t>
    </dgm:pt>
    <dgm:pt modelId="{70385083-7EAA-4434-9730-7C40AD8E217E}" type="pres">
      <dgm:prSet presAssocID="{D5CC0DA3-E191-40D9-BADE-7923B4AA7D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BD01FD-B5EE-42F2-B516-36B68F5FCA0C}" type="pres">
      <dgm:prSet presAssocID="{9F76A103-3565-467E-BAE8-DBA324BEFD44}" presName="composite" presStyleCnt="0"/>
      <dgm:spPr/>
      <dgm:t>
        <a:bodyPr/>
        <a:lstStyle/>
        <a:p>
          <a:endParaRPr lang="en-US"/>
        </a:p>
      </dgm:t>
    </dgm:pt>
    <dgm:pt modelId="{667BC963-676D-4F12-B689-F4E3483C945E}" type="pres">
      <dgm:prSet presAssocID="{9F76A103-3565-467E-BAE8-DBA324BEFD44}" presName="imgShp" presStyleLbl="fgImgPlace1" presStyleIdx="0" presStyleCnt="7" custFlipVert="1" custScaleX="1807824" custScaleY="1547977" custLinFactX="-108255" custLinFactNeighborX="-200000" custLinFactNeighborY="-2686"/>
      <dgm:spPr>
        <a:xfrm>
          <a:off x="1249258" y="74458"/>
          <a:ext cx="490407" cy="6674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FF12F55-DE19-467C-B9C6-53D1D0F1938C}" type="pres">
      <dgm:prSet presAssocID="{9F76A103-3565-467E-BAE8-DBA324BEFD44}" presName="txShp" presStyleLbl="node1" presStyleIdx="0" presStyleCnt="7" custScaleX="70579" custScaleY="702117" custLinFactY="197214" custLinFactNeighborX="-7768" custLinFactNeighborY="20000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DAB08BC7-6468-4977-8323-64806E016690}" type="pres">
      <dgm:prSet presAssocID="{89DD4809-F3DA-4348-8452-6CE9136D5532}" presName="spacing" presStyleCnt="0"/>
      <dgm:spPr/>
      <dgm:t>
        <a:bodyPr/>
        <a:lstStyle/>
        <a:p>
          <a:endParaRPr lang="en-US"/>
        </a:p>
      </dgm:t>
    </dgm:pt>
    <dgm:pt modelId="{A0FB0E62-A60C-4DBE-AA36-B84704C2E544}" type="pres">
      <dgm:prSet presAssocID="{89A6CC12-E447-4B53-8923-A741842A35AD}" presName="composite" presStyleCnt="0"/>
      <dgm:spPr/>
      <dgm:t>
        <a:bodyPr/>
        <a:lstStyle/>
        <a:p>
          <a:endParaRPr lang="en-US"/>
        </a:p>
      </dgm:t>
    </dgm:pt>
    <dgm:pt modelId="{55D53E17-AA2A-43A4-8738-770B3D975153}" type="pres">
      <dgm:prSet presAssocID="{89A6CC12-E447-4B53-8923-A741842A35AD}" presName="imgShp" presStyleLbl="fgImgPlace1" presStyleIdx="1" presStyleCnt="7" custScaleX="1866166" custScaleY="1486953" custLinFactX="-100000" custLinFactY="200000" custLinFactNeighborX="-145036" custLinFactNeighborY="226487"/>
      <dgm:spPr>
        <a:xfrm>
          <a:off x="1228626" y="921838"/>
          <a:ext cx="550406" cy="47398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6AEEA40-22C3-40D0-8716-D5DB5085D42B}" type="pres">
      <dgm:prSet presAssocID="{89A6CC12-E447-4B53-8923-A741842A35AD}" presName="txShp" presStyleLbl="node1" presStyleIdx="1" presStyleCnt="7" custScaleX="71034" custScaleY="720099" custLinFactNeighborX="-7630" custLinFactNeighborY="-826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FE21D2F6-35A2-446A-92DE-234E80A6ACB5}" type="pres">
      <dgm:prSet presAssocID="{08614E05-FEE1-4365-A2C8-0AA01746DC46}" presName="spacing" presStyleCnt="0"/>
      <dgm:spPr/>
      <dgm:t>
        <a:bodyPr/>
        <a:lstStyle/>
        <a:p>
          <a:endParaRPr lang="en-US"/>
        </a:p>
      </dgm:t>
    </dgm:pt>
    <dgm:pt modelId="{B1271E2D-8166-475D-B5B8-0A0B4CB56DCA}" type="pres">
      <dgm:prSet presAssocID="{0F3968EA-89D1-414E-8A14-311BAEA9A4EF}" presName="composite" presStyleCnt="0"/>
      <dgm:spPr/>
      <dgm:t>
        <a:bodyPr/>
        <a:lstStyle/>
        <a:p>
          <a:endParaRPr lang="en-US"/>
        </a:p>
      </dgm:t>
    </dgm:pt>
    <dgm:pt modelId="{D44070C3-BBEA-45B4-9250-FC7AA9530C4A}" type="pres">
      <dgm:prSet presAssocID="{0F3968EA-89D1-414E-8A14-311BAEA9A4EF}" presName="imgShp" presStyleLbl="fgImgPlace1" presStyleIdx="2" presStyleCnt="7" custScaleX="1892096" custScaleY="1543828" custLinFactX="-100000" custLinFactNeighborX="-198584" custLinFactNeighborY="-47338"/>
      <dgm:spPr>
        <a:xfrm>
          <a:off x="1283518" y="1590147"/>
          <a:ext cx="478179" cy="48309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CAA49B4D-1A01-480D-9532-BBCC3934A46A}" type="pres">
      <dgm:prSet presAssocID="{0F3968EA-89D1-414E-8A14-311BAEA9A4EF}" presName="txShp" presStyleLbl="node1" presStyleIdx="2" presStyleCnt="7" custScaleX="69874" custScaleY="714787" custLinFactY="-250984" custLinFactNeighborX="-7844" custLinFactNeighborY="-30000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8CB0EC11-AA9B-4D13-AF64-A1A4F0461BEA}" type="pres">
      <dgm:prSet presAssocID="{D2CDB1F2-0442-43ED-A435-11131CAA6828}" presName="spacing" presStyleCnt="0"/>
      <dgm:spPr/>
      <dgm:t>
        <a:bodyPr/>
        <a:lstStyle/>
        <a:p>
          <a:endParaRPr lang="en-US"/>
        </a:p>
      </dgm:t>
    </dgm:pt>
    <dgm:pt modelId="{B87D900D-2049-4275-A120-813B98DFDE3D}" type="pres">
      <dgm:prSet presAssocID="{17973BE4-AC48-4383-877E-73871B7A11F2}" presName="composite" presStyleCnt="0"/>
      <dgm:spPr/>
      <dgm:t>
        <a:bodyPr/>
        <a:lstStyle/>
        <a:p>
          <a:endParaRPr lang="en-US"/>
        </a:p>
      </dgm:t>
    </dgm:pt>
    <dgm:pt modelId="{409A7E6C-4D0F-49F9-832F-A7A31C785C60}" type="pres">
      <dgm:prSet presAssocID="{17973BE4-AC48-4383-877E-73871B7A11F2}" presName="imgShp" presStyleLbl="fgImgPlace1" presStyleIdx="3" presStyleCnt="7" custFlipHor="1" custScaleX="1723330" custScaleY="1448711" custLinFactX="-100000" custLinFactY="-200000" custLinFactNeighborX="-113225" custLinFactNeighborY="-286272"/>
      <dgm:spPr>
        <a:xfrm flipH="1">
          <a:off x="1432011" y="2626980"/>
          <a:ext cx="107428" cy="31102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79F6CFB-EDDE-4C09-86F4-E265CC5CF8D6}" type="pres">
      <dgm:prSet presAssocID="{17973BE4-AC48-4383-877E-73871B7A11F2}" presName="txShp" presStyleLbl="node1" presStyleIdx="3" presStyleCnt="7" custScaleX="69999" custScaleY="723629" custLinFactY="-500000" custLinFactNeighborX="-6974" custLinFactNeighborY="-510229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49591F41-809C-4624-AA14-93043624D9D6}" type="pres">
      <dgm:prSet presAssocID="{672DB4AC-FC8B-4EAA-9A63-52775925C875}" presName="spacing" presStyleCnt="0"/>
      <dgm:spPr/>
      <dgm:t>
        <a:bodyPr/>
        <a:lstStyle/>
        <a:p>
          <a:endParaRPr lang="en-US"/>
        </a:p>
      </dgm:t>
    </dgm:pt>
    <dgm:pt modelId="{BD6FB168-6E11-4902-B3DD-2702E722D355}" type="pres">
      <dgm:prSet presAssocID="{4DF48815-2E32-4927-8C1D-6ACDD739BDDB}" presName="composite" presStyleCnt="0"/>
      <dgm:spPr/>
      <dgm:t>
        <a:bodyPr/>
        <a:lstStyle/>
        <a:p>
          <a:endParaRPr lang="en-US"/>
        </a:p>
      </dgm:t>
    </dgm:pt>
    <dgm:pt modelId="{7BED52BD-8296-4884-A227-53FEBD06B87C}" type="pres">
      <dgm:prSet presAssocID="{4DF48815-2E32-4927-8C1D-6ACDD739BDDB}" presName="imgShp" presStyleLbl="fgImgPlace1" presStyleIdx="4" presStyleCnt="7" custScaleX="1773775" custScaleY="1482096" custLinFactX="-100000" custLinFactY="-410646" custLinFactNeighborX="-143789" custLinFactNeighborY="-500000"/>
      <dgm:spPr>
        <a:xfrm>
          <a:off x="1284454" y="3752477"/>
          <a:ext cx="533592" cy="59401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525095D-50F3-41FF-A79C-4DFD3929AE22}" type="pres">
      <dgm:prSet presAssocID="{4DF48815-2E32-4927-8C1D-6ACDD739BDDB}" presName="txShp" presStyleLbl="node1" presStyleIdx="4" presStyleCnt="7" custScaleX="70212" custScaleY="698531" custLinFactY="-700000" custLinFactNeighborX="-7027" custLinFactNeighborY="-787872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C30382B-A6F6-4C4A-B96D-35E178513B86}" type="pres">
      <dgm:prSet presAssocID="{AF608F23-6FE3-45BE-AE1C-05B3B7460D8D}" presName="spacing" presStyleCnt="0"/>
      <dgm:spPr/>
      <dgm:t>
        <a:bodyPr/>
        <a:lstStyle/>
        <a:p>
          <a:endParaRPr lang="en-US"/>
        </a:p>
      </dgm:t>
    </dgm:pt>
    <dgm:pt modelId="{CAD958D9-D451-48D2-9DD9-C5CB09B97B41}" type="pres">
      <dgm:prSet presAssocID="{773421B0-E788-44E2-9369-35E1A04D79DC}" presName="composite" presStyleCnt="0"/>
      <dgm:spPr/>
      <dgm:t>
        <a:bodyPr/>
        <a:lstStyle/>
        <a:p>
          <a:endParaRPr lang="en-US"/>
        </a:p>
      </dgm:t>
    </dgm:pt>
    <dgm:pt modelId="{1CF40158-A4D0-496C-838F-C4F00D28E572}" type="pres">
      <dgm:prSet presAssocID="{773421B0-E788-44E2-9369-35E1A04D79DC}" presName="imgShp" presStyleLbl="fgImgPlace1" presStyleIdx="5" presStyleCnt="7" custScaleX="776418" custScaleY="589780" custLinFactY="-700000" custLinFactNeighborX="43696" custLinFactNeighborY="-747474"/>
      <dgm:spPr>
        <a:xfrm>
          <a:off x="1223459" y="3719609"/>
          <a:ext cx="549952" cy="648817"/>
        </a:xfrm>
        <a:prstGeom prst="ellipse">
          <a:avLst/>
        </a:prstGeom>
        <a:blipFill rotWithShape="1"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2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63500" cap="rnd" cmpd="sng" algn="ctr">
          <a:solidFill>
            <a:sysClr val="windowText" lastClr="000000">
              <a:lumMod val="85000"/>
              <a:lumOff val="1500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4A1CEF5-B5BE-4FD4-969E-7C50F0D8F668}" type="pres">
      <dgm:prSet presAssocID="{773421B0-E788-44E2-9369-35E1A04D79DC}" presName="txShp" presStyleLbl="node1" presStyleIdx="5" presStyleCnt="7" custScaleX="70745" custScaleY="685310" custLinFactY="-700000" custLinFactNeighborX="-3731" custLinFactNeighborY="-78402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C7E9FE01-744A-444C-B43D-9DA08CEE104D}" type="pres">
      <dgm:prSet presAssocID="{8A46018D-A354-41E6-980C-6399B4466791}" presName="spacing" presStyleCnt="0"/>
      <dgm:spPr/>
      <dgm:t>
        <a:bodyPr/>
        <a:lstStyle/>
        <a:p>
          <a:endParaRPr lang="en-US"/>
        </a:p>
      </dgm:t>
    </dgm:pt>
    <dgm:pt modelId="{D6295B3A-8642-42E5-B561-7DA965679FC5}" type="pres">
      <dgm:prSet presAssocID="{1C2BD452-8076-4362-9667-0005517E0287}" presName="composite" presStyleCnt="0"/>
      <dgm:spPr/>
      <dgm:t>
        <a:bodyPr/>
        <a:lstStyle/>
        <a:p>
          <a:endParaRPr lang="en-US"/>
        </a:p>
      </dgm:t>
    </dgm:pt>
    <dgm:pt modelId="{F7A8195F-4703-4C30-8DB1-D4F6CFBA6546}" type="pres">
      <dgm:prSet presAssocID="{1C2BD452-8076-4362-9667-0005517E0287}" presName="imgShp" presStyleLbl="fgImgPlace1" presStyleIdx="6" presStyleCnt="7" custAng="0" custFlipHor="1" custScaleX="849517" custScaleY="575726" custLinFactX="524865" custLinFactY="-500000" custLinFactNeighborX="600000" custLinFactNeighborY="-555977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 w="60325"/>
      </dgm:spPr>
      <dgm:t>
        <a:bodyPr/>
        <a:lstStyle/>
        <a:p>
          <a:endParaRPr lang="en-US"/>
        </a:p>
      </dgm:t>
    </dgm:pt>
    <dgm:pt modelId="{9CBB468B-A5AB-4A92-AB13-67F4146796ED}" type="pres">
      <dgm:prSet presAssocID="{1C2BD452-8076-4362-9667-0005517E0287}" presName="txShp" presStyleLbl="node1" presStyleIdx="6" presStyleCnt="7" custScaleX="69338" custScaleY="1013073" custLinFactY="-501782" custLinFactNeighborX="11302" custLinFactNeighborY="-6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B2456C-A84B-4CF3-9E69-D3FD91A46F78}" srcId="{D5CC0DA3-E191-40D9-BADE-7923B4AA7DA2}" destId="{773421B0-E788-44E2-9369-35E1A04D79DC}" srcOrd="5" destOrd="0" parTransId="{F3A1B054-F8BA-4BDC-9CB0-DFC5ADBBD90B}" sibTransId="{8A46018D-A354-41E6-980C-6399B4466791}"/>
    <dgm:cxn modelId="{B42C133C-DF4C-467B-8A10-7319799394DB}" srcId="{D5CC0DA3-E191-40D9-BADE-7923B4AA7DA2}" destId="{1C2BD452-8076-4362-9667-0005517E0287}" srcOrd="6" destOrd="0" parTransId="{7B82EA0F-0F22-4822-BFF5-20E147117368}" sibTransId="{2D4897A6-FCB5-4C70-A621-C675DA99A3CF}"/>
    <dgm:cxn modelId="{41D0EE56-1C5A-BA48-B7C6-1A84D6E597CB}" type="presOf" srcId="{0F3968EA-89D1-414E-8A14-311BAEA9A4EF}" destId="{CAA49B4D-1A01-480D-9532-BBCC3934A46A}" srcOrd="0" destOrd="0" presId="urn:microsoft.com/office/officeart/2005/8/layout/vList3"/>
    <dgm:cxn modelId="{B0912E70-86BC-7349-8954-B853DB573DA1}" type="presOf" srcId="{4DF48815-2E32-4927-8C1D-6ACDD739BDDB}" destId="{1525095D-50F3-41FF-A79C-4DFD3929AE22}" srcOrd="0" destOrd="0" presId="urn:microsoft.com/office/officeart/2005/8/layout/vList3"/>
    <dgm:cxn modelId="{8F0BE467-8024-1C45-99B9-3D799EC147B6}" type="presOf" srcId="{89A6CC12-E447-4B53-8923-A741842A35AD}" destId="{16AEEA40-22C3-40D0-8716-D5DB5085D42B}" srcOrd="0" destOrd="0" presId="urn:microsoft.com/office/officeart/2005/8/layout/vList3"/>
    <dgm:cxn modelId="{025C247B-10C8-ED44-930F-26115D7B5B6C}" type="presOf" srcId="{D5CC0DA3-E191-40D9-BADE-7923B4AA7DA2}" destId="{70385083-7EAA-4434-9730-7C40AD8E217E}" srcOrd="0" destOrd="0" presId="urn:microsoft.com/office/officeart/2005/8/layout/vList3"/>
    <dgm:cxn modelId="{EB5F918D-CE69-074B-B6DC-F79FAF35C491}" type="presOf" srcId="{9F76A103-3565-467E-BAE8-DBA324BEFD44}" destId="{8FF12F55-DE19-467C-B9C6-53D1D0F1938C}" srcOrd="0" destOrd="0" presId="urn:microsoft.com/office/officeart/2005/8/layout/vList3"/>
    <dgm:cxn modelId="{1B1A25D8-2995-4E51-8D35-C5CCA246CC14}" srcId="{D5CC0DA3-E191-40D9-BADE-7923B4AA7DA2}" destId="{9F76A103-3565-467E-BAE8-DBA324BEFD44}" srcOrd="0" destOrd="0" parTransId="{30B9E323-ED44-4C26-974F-4D41A36424AA}" sibTransId="{89DD4809-F3DA-4348-8452-6CE9136D5532}"/>
    <dgm:cxn modelId="{87B8F530-84D3-4B7D-B59C-19D9AEA9EAA7}" srcId="{D5CC0DA3-E191-40D9-BADE-7923B4AA7DA2}" destId="{0F3968EA-89D1-414E-8A14-311BAEA9A4EF}" srcOrd="2" destOrd="0" parTransId="{44DF0E96-103D-4EA9-974E-AF7898F40D75}" sibTransId="{D2CDB1F2-0442-43ED-A435-11131CAA6828}"/>
    <dgm:cxn modelId="{B5EDF64D-4FD3-C840-A508-47A55A21FC10}" type="presOf" srcId="{773421B0-E788-44E2-9369-35E1A04D79DC}" destId="{24A1CEF5-B5BE-4FD4-969E-7C50F0D8F668}" srcOrd="0" destOrd="0" presId="urn:microsoft.com/office/officeart/2005/8/layout/vList3"/>
    <dgm:cxn modelId="{A634CF13-91DA-4E6C-BBA6-4908EE4A21FD}" srcId="{D5CC0DA3-E191-40D9-BADE-7923B4AA7DA2}" destId="{89A6CC12-E447-4B53-8923-A741842A35AD}" srcOrd="1" destOrd="0" parTransId="{D2CCA6D4-794B-450A-93A5-0617CB458D0C}" sibTransId="{08614E05-FEE1-4365-A2C8-0AA01746DC46}"/>
    <dgm:cxn modelId="{30FB29E6-EDF6-49ED-BC3C-5C3255CAE74C}" srcId="{D5CC0DA3-E191-40D9-BADE-7923B4AA7DA2}" destId="{4DF48815-2E32-4927-8C1D-6ACDD739BDDB}" srcOrd="4" destOrd="0" parTransId="{F584D702-207E-41D9-BF48-50AD0292ACEB}" sibTransId="{AF608F23-6FE3-45BE-AE1C-05B3B7460D8D}"/>
    <dgm:cxn modelId="{58CACF2E-0005-2E4E-8635-A617A3075BBF}" type="presOf" srcId="{1C2BD452-8076-4362-9667-0005517E0287}" destId="{9CBB468B-A5AB-4A92-AB13-67F4146796ED}" srcOrd="0" destOrd="0" presId="urn:microsoft.com/office/officeart/2005/8/layout/vList3"/>
    <dgm:cxn modelId="{82E3F5E9-01E4-5C47-9ACA-E3E193C17327}" type="presOf" srcId="{17973BE4-AC48-4383-877E-73871B7A11F2}" destId="{079F6CFB-EDDE-4C09-86F4-E265CC5CF8D6}" srcOrd="0" destOrd="0" presId="urn:microsoft.com/office/officeart/2005/8/layout/vList3"/>
    <dgm:cxn modelId="{382BB19C-1D47-495F-8B3E-D01F4674D629}" srcId="{D5CC0DA3-E191-40D9-BADE-7923B4AA7DA2}" destId="{17973BE4-AC48-4383-877E-73871B7A11F2}" srcOrd="3" destOrd="0" parTransId="{95D51DF7-9B98-40C4-AF13-9E295BC0E395}" sibTransId="{672DB4AC-FC8B-4EAA-9A63-52775925C875}"/>
    <dgm:cxn modelId="{5A9792ED-6074-A949-A591-7587E1C4A76A}" type="presParOf" srcId="{70385083-7EAA-4434-9730-7C40AD8E217E}" destId="{A6BD01FD-B5EE-42F2-B516-36B68F5FCA0C}" srcOrd="0" destOrd="0" presId="urn:microsoft.com/office/officeart/2005/8/layout/vList3"/>
    <dgm:cxn modelId="{17632F6F-7ABA-7145-81EC-B25FEDE7F6CA}" type="presParOf" srcId="{A6BD01FD-B5EE-42F2-B516-36B68F5FCA0C}" destId="{667BC963-676D-4F12-B689-F4E3483C945E}" srcOrd="0" destOrd="0" presId="urn:microsoft.com/office/officeart/2005/8/layout/vList3"/>
    <dgm:cxn modelId="{6BC7316C-14A7-D940-B422-E82A5D599020}" type="presParOf" srcId="{A6BD01FD-B5EE-42F2-B516-36B68F5FCA0C}" destId="{8FF12F55-DE19-467C-B9C6-53D1D0F1938C}" srcOrd="1" destOrd="0" presId="urn:microsoft.com/office/officeart/2005/8/layout/vList3"/>
    <dgm:cxn modelId="{C4353AD2-D02F-1B49-92F0-401A7FAC0F06}" type="presParOf" srcId="{70385083-7EAA-4434-9730-7C40AD8E217E}" destId="{DAB08BC7-6468-4977-8323-64806E016690}" srcOrd="1" destOrd="0" presId="urn:microsoft.com/office/officeart/2005/8/layout/vList3"/>
    <dgm:cxn modelId="{87306A52-ED50-454B-8B2D-098FD66D3BB1}" type="presParOf" srcId="{70385083-7EAA-4434-9730-7C40AD8E217E}" destId="{A0FB0E62-A60C-4DBE-AA36-B84704C2E544}" srcOrd="2" destOrd="0" presId="urn:microsoft.com/office/officeart/2005/8/layout/vList3"/>
    <dgm:cxn modelId="{CC77AE46-1F8E-A34E-9EBC-92C2BEF00C08}" type="presParOf" srcId="{A0FB0E62-A60C-4DBE-AA36-B84704C2E544}" destId="{55D53E17-AA2A-43A4-8738-770B3D975153}" srcOrd="0" destOrd="0" presId="urn:microsoft.com/office/officeart/2005/8/layout/vList3"/>
    <dgm:cxn modelId="{CBA2F68D-90AD-B143-85EC-B585B2698AB8}" type="presParOf" srcId="{A0FB0E62-A60C-4DBE-AA36-B84704C2E544}" destId="{16AEEA40-22C3-40D0-8716-D5DB5085D42B}" srcOrd="1" destOrd="0" presId="urn:microsoft.com/office/officeart/2005/8/layout/vList3"/>
    <dgm:cxn modelId="{AA636A1C-2E3E-8B48-8AB6-B0DC3B4CCC7F}" type="presParOf" srcId="{70385083-7EAA-4434-9730-7C40AD8E217E}" destId="{FE21D2F6-35A2-446A-92DE-234E80A6ACB5}" srcOrd="3" destOrd="0" presId="urn:microsoft.com/office/officeart/2005/8/layout/vList3"/>
    <dgm:cxn modelId="{55A7CB83-95C6-3249-BB3B-38367048B9E6}" type="presParOf" srcId="{70385083-7EAA-4434-9730-7C40AD8E217E}" destId="{B1271E2D-8166-475D-B5B8-0A0B4CB56DCA}" srcOrd="4" destOrd="0" presId="urn:microsoft.com/office/officeart/2005/8/layout/vList3"/>
    <dgm:cxn modelId="{2B3E3F62-BFF9-9D4E-8E2E-E3DD4B16A18E}" type="presParOf" srcId="{B1271E2D-8166-475D-B5B8-0A0B4CB56DCA}" destId="{D44070C3-BBEA-45B4-9250-FC7AA9530C4A}" srcOrd="0" destOrd="0" presId="urn:microsoft.com/office/officeart/2005/8/layout/vList3"/>
    <dgm:cxn modelId="{51A68A98-0800-0942-9E51-AF5870E8F835}" type="presParOf" srcId="{B1271E2D-8166-475D-B5B8-0A0B4CB56DCA}" destId="{CAA49B4D-1A01-480D-9532-BBCC3934A46A}" srcOrd="1" destOrd="0" presId="urn:microsoft.com/office/officeart/2005/8/layout/vList3"/>
    <dgm:cxn modelId="{CE84FAD2-5F97-624D-85DB-A8DD1425198F}" type="presParOf" srcId="{70385083-7EAA-4434-9730-7C40AD8E217E}" destId="{8CB0EC11-AA9B-4D13-AF64-A1A4F0461BEA}" srcOrd="5" destOrd="0" presId="urn:microsoft.com/office/officeart/2005/8/layout/vList3"/>
    <dgm:cxn modelId="{3F85FD1D-A115-124E-B23C-28E189AFADDE}" type="presParOf" srcId="{70385083-7EAA-4434-9730-7C40AD8E217E}" destId="{B87D900D-2049-4275-A120-813B98DFDE3D}" srcOrd="6" destOrd="0" presId="urn:microsoft.com/office/officeart/2005/8/layout/vList3"/>
    <dgm:cxn modelId="{7873770C-9539-4D45-B6B0-0C8A995B0D83}" type="presParOf" srcId="{B87D900D-2049-4275-A120-813B98DFDE3D}" destId="{409A7E6C-4D0F-49F9-832F-A7A31C785C60}" srcOrd="0" destOrd="0" presId="urn:microsoft.com/office/officeart/2005/8/layout/vList3"/>
    <dgm:cxn modelId="{75F5FA5E-15E0-2349-8F91-0FC4890BC04D}" type="presParOf" srcId="{B87D900D-2049-4275-A120-813B98DFDE3D}" destId="{079F6CFB-EDDE-4C09-86F4-E265CC5CF8D6}" srcOrd="1" destOrd="0" presId="urn:microsoft.com/office/officeart/2005/8/layout/vList3"/>
    <dgm:cxn modelId="{3CCC4605-16E6-4C40-9FE5-4E86E7625037}" type="presParOf" srcId="{70385083-7EAA-4434-9730-7C40AD8E217E}" destId="{49591F41-809C-4624-AA14-93043624D9D6}" srcOrd="7" destOrd="0" presId="urn:microsoft.com/office/officeart/2005/8/layout/vList3"/>
    <dgm:cxn modelId="{02842389-9C55-7940-977B-7544C4976EF3}" type="presParOf" srcId="{70385083-7EAA-4434-9730-7C40AD8E217E}" destId="{BD6FB168-6E11-4902-B3DD-2702E722D355}" srcOrd="8" destOrd="0" presId="urn:microsoft.com/office/officeart/2005/8/layout/vList3"/>
    <dgm:cxn modelId="{5758281C-8328-054A-ADDE-47D60764105C}" type="presParOf" srcId="{BD6FB168-6E11-4902-B3DD-2702E722D355}" destId="{7BED52BD-8296-4884-A227-53FEBD06B87C}" srcOrd="0" destOrd="0" presId="urn:microsoft.com/office/officeart/2005/8/layout/vList3"/>
    <dgm:cxn modelId="{491BB571-73AE-2645-906E-2CE71B6D55F6}" type="presParOf" srcId="{BD6FB168-6E11-4902-B3DD-2702E722D355}" destId="{1525095D-50F3-41FF-A79C-4DFD3929AE22}" srcOrd="1" destOrd="0" presId="urn:microsoft.com/office/officeart/2005/8/layout/vList3"/>
    <dgm:cxn modelId="{84A5B3AF-1D82-304C-A930-967E7D4E5C43}" type="presParOf" srcId="{70385083-7EAA-4434-9730-7C40AD8E217E}" destId="{EC30382B-A6F6-4C4A-B96D-35E178513B86}" srcOrd="9" destOrd="0" presId="urn:microsoft.com/office/officeart/2005/8/layout/vList3"/>
    <dgm:cxn modelId="{34A4CF31-1AD9-814E-B14F-0E05193019B0}" type="presParOf" srcId="{70385083-7EAA-4434-9730-7C40AD8E217E}" destId="{CAD958D9-D451-48D2-9DD9-C5CB09B97B41}" srcOrd="10" destOrd="0" presId="urn:microsoft.com/office/officeart/2005/8/layout/vList3"/>
    <dgm:cxn modelId="{52CA6019-164D-B043-9E41-196C3AA5633A}" type="presParOf" srcId="{CAD958D9-D451-48D2-9DD9-C5CB09B97B41}" destId="{1CF40158-A4D0-496C-838F-C4F00D28E572}" srcOrd="0" destOrd="0" presId="urn:microsoft.com/office/officeart/2005/8/layout/vList3"/>
    <dgm:cxn modelId="{D3EC71E8-956B-3A4C-9CEF-71F1FDD2FDD4}" type="presParOf" srcId="{CAD958D9-D451-48D2-9DD9-C5CB09B97B41}" destId="{24A1CEF5-B5BE-4FD4-969E-7C50F0D8F668}" srcOrd="1" destOrd="0" presId="urn:microsoft.com/office/officeart/2005/8/layout/vList3"/>
    <dgm:cxn modelId="{B6EFFCA3-EF0B-C547-81FD-E3E8B10F8322}" type="presParOf" srcId="{70385083-7EAA-4434-9730-7C40AD8E217E}" destId="{C7E9FE01-744A-444C-B43D-9DA08CEE104D}" srcOrd="11" destOrd="0" presId="urn:microsoft.com/office/officeart/2005/8/layout/vList3"/>
    <dgm:cxn modelId="{0A4BEADD-2014-644F-8B84-361BB7889798}" type="presParOf" srcId="{70385083-7EAA-4434-9730-7C40AD8E217E}" destId="{D6295B3A-8642-42E5-B561-7DA965679FC5}" srcOrd="12" destOrd="0" presId="urn:microsoft.com/office/officeart/2005/8/layout/vList3"/>
    <dgm:cxn modelId="{E3401C7B-BA82-7643-86C3-1EEA8103E8C9}" type="presParOf" srcId="{D6295B3A-8642-42E5-B561-7DA965679FC5}" destId="{F7A8195F-4703-4C30-8DB1-D4F6CFBA6546}" srcOrd="0" destOrd="0" presId="urn:microsoft.com/office/officeart/2005/8/layout/vList3"/>
    <dgm:cxn modelId="{DCC2110C-C4A1-7A43-BD6C-7097B2A47D0C}" type="presParOf" srcId="{D6295B3A-8642-42E5-B561-7DA965679FC5}" destId="{9CBB468B-A5AB-4A92-AB13-67F4146796E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F2C1-D288-C04E-9EAE-5DBEC8177EA6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3A03-D9C5-8D44-BB7A-5665F947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85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81" indent="-342881" defTabSz="914350" fontAlgn="base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8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  <p:pic>
        <p:nvPicPr>
          <p:cNvPr id="4" name="Picture 3" descr="DOL-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175" y="4495764"/>
            <a:ext cx="1044051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1" y="350753"/>
            <a:ext cx="2692399" cy="573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" y="6030913"/>
            <a:ext cx="1984373" cy="9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2, 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199" y="1233412"/>
            <a:ext cx="8159096" cy="953839"/>
          </a:xfrm>
        </p:spPr>
        <p:txBody>
          <a:bodyPr>
            <a:normAutofit/>
          </a:bodyPr>
          <a:lstStyle/>
          <a:p>
            <a:r>
              <a:rPr lang="en-US" dirty="0" smtClean="0"/>
              <a:t>EFFECTIVE WORKFORCE PARTNERSHIPS:</a:t>
            </a:r>
          </a:p>
          <a:p>
            <a:r>
              <a:rPr lang="en-US" dirty="0" smtClean="0"/>
              <a:t>LEVERAGING RESOURCES TO IMPROVE TAACCCT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Colleges and WIBs on TAACCCT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Recognize great potential for success with partnership with the public workforce system</a:t>
            </a:r>
          </a:p>
          <a:p>
            <a:pPr lvl="1"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Different paradigms on responsiveness requires tolerance and adaptability</a:t>
            </a:r>
          </a:p>
          <a:p>
            <a:pPr lvl="1"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Employers want and need workers with specific competencies and delivery frameworks not necessarily supported by community colleges</a:t>
            </a:r>
          </a:p>
          <a:p>
            <a:pPr lvl="1"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Focus on shared results that are meaningful and of service to individuals, employers and the community</a:t>
            </a:r>
          </a:p>
          <a:p>
            <a:pPr lvl="0">
              <a:buClr>
                <a:srgbClr val="C00000"/>
              </a:buClr>
            </a:pPr>
            <a:endParaRPr lang="en-US" dirty="0" smtClean="0">
              <a:solidFill>
                <a:srgbClr val="000000"/>
              </a:solidFill>
              <a:latin typeface="Franklin Gothic Book"/>
            </a:endParaRPr>
          </a:p>
          <a:p>
            <a:pPr lvl="0">
              <a:buClr>
                <a:srgbClr val="C00000"/>
              </a:buClr>
            </a:pPr>
            <a:endParaRPr lang="en-US" dirty="0" smtClean="0">
              <a:solidFill>
                <a:srgbClr val="000000"/>
              </a:solidFill>
              <a:latin typeface="Franklin Gothic Book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Benefits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"/>
          </p:nvPr>
        </p:nvSpPr>
        <p:spPr>
          <a:xfrm>
            <a:off x="909601" y="1508904"/>
            <a:ext cx="37338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+mj-lt"/>
                <a:cs typeface="Arial" panose="020B0604020202020204" pitchFamily="34" charset="0"/>
              </a:rPr>
              <a:t>Public Workforce System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>
                <a:latin typeface="+mj-lt"/>
                <a:cs typeface="Arial" panose="020B0604020202020204" pitchFamily="34" charset="0"/>
              </a:rPr>
              <a:t>ability to influence academic world on employment realities and engage their consideration of curricular adjustment</a:t>
            </a:r>
            <a:endParaRPr lang="en-US" sz="180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>
                <a:latin typeface="+mj-lt"/>
                <a:cs typeface="Arial" panose="020B0604020202020204" pitchFamily="34" charset="0"/>
              </a:rPr>
              <a:t>access to cooperative opportunities with higher education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>
                <a:latin typeface="+mj-lt"/>
                <a:cs typeface="Arial" panose="020B0604020202020204" pitchFamily="34" charset="0"/>
              </a:rPr>
              <a:t>academic advising of customers referred and/or funded by the WIB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>
                <a:latin typeface="+mj-lt"/>
                <a:cs typeface="Arial" panose="020B0604020202020204" pitchFamily="34" charset="0"/>
              </a:rPr>
              <a:t>assistance getting people trained and employed</a:t>
            </a:r>
            <a:endParaRPr lang="en-US" sz="1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795801" y="1432704"/>
            <a:ext cx="3505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231775" indent="-2317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4675" indent="-236538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9163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58888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Font typeface="Arial"/>
              <a:buNone/>
            </a:pPr>
            <a:r>
              <a:rPr lang="en-US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Community College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practical level of involvement of employers for better academic understanding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employment opportunities for students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access to more students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assistance with career advising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assistance with fulfilling goals and obtaining results funded by TAACCCT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8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funding for training</a:t>
            </a:r>
            <a:r>
              <a:rPr lang="en-US" sz="18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*</a:t>
            </a:r>
          </a:p>
          <a:p>
            <a:pPr>
              <a:buClr>
                <a:srgbClr val="C00000"/>
              </a:buClr>
            </a:pPr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for Training Caveat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28" y="1392936"/>
            <a:ext cx="827227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Franklin Gothic Book" panose="020B0503020102020204" pitchFamily="34" charset="0"/>
              </a:rPr>
              <a:t>*Caveat –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Franklin Gothic Book" panose="020B0503020102020204" pitchFamily="34" charset="0"/>
              </a:rPr>
              <a:t>SWORWIB has evaluated eligible training providers since 2008 – completion, credential or credit, employment, and pay rate. 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Franklin Gothic Book" panose="020B0503020102020204" pitchFamily="34" charset="0"/>
              </a:rPr>
              <a:t>TAACCCT’s have been based on similar Department of Labor performance measures.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Franklin Gothic Book" panose="020B0503020102020204" pitchFamily="34" charset="0"/>
              </a:rPr>
              <a:t>WIOA requires performance measurement, comparative analysis, and public disclosure of WIOA training investments.</a:t>
            </a:r>
          </a:p>
          <a:p>
            <a:pPr lvl="0">
              <a:buClr>
                <a:srgbClr val="C00000"/>
              </a:buClr>
            </a:pPr>
            <a:endParaRPr lang="en-US" sz="1800" dirty="0">
              <a:solidFill>
                <a:srgbClr val="000000"/>
              </a:solidFill>
              <a:latin typeface="Franklin Gothic Book"/>
            </a:endParaRPr>
          </a:p>
          <a:p>
            <a:pPr marL="0" lvl="0" indent="0">
              <a:buClr>
                <a:srgbClr val="C00000"/>
              </a:buClr>
              <a:buNone/>
            </a:pPr>
            <a:endParaRPr lang="en-US" dirty="0">
              <a:solidFill>
                <a:srgbClr val="000000"/>
              </a:solidFill>
              <a:latin typeface="Franklin Gothic Book"/>
            </a:endParaRP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694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Aft>
                <a:spcPts val="600"/>
              </a:spcAft>
              <a:buClr>
                <a:srgbClr val="C00000"/>
              </a:buClr>
            </a:pPr>
            <a:r>
              <a:rPr lang="en-US" dirty="0">
                <a:solidFill>
                  <a:srgbClr val="000000"/>
                </a:solidFill>
                <a:latin typeface="Franklin Gothic Book"/>
              </a:rPr>
              <a:t>Regional approach hailed by Jobs for the Future and studied by Congressional Research Service 2012</a:t>
            </a:r>
          </a:p>
          <a:p>
            <a:pPr lvl="0">
              <a:spcAft>
                <a:spcPts val="600"/>
              </a:spcAft>
              <a:buClr>
                <a:srgbClr val="C00000"/>
              </a:buClr>
            </a:pPr>
            <a:r>
              <a:rPr lang="en-US" dirty="0">
                <a:solidFill>
                  <a:srgbClr val="000000"/>
                </a:solidFill>
                <a:latin typeface="Franklin Gothic Book"/>
              </a:rPr>
              <a:t>Selected as one of the most innovative workforce boards in the country in  career pathways by Government Accountability Office report February 2012</a:t>
            </a:r>
          </a:p>
          <a:p>
            <a:pPr lvl="0">
              <a:spcAft>
                <a:spcPts val="600"/>
              </a:spcAft>
              <a:buClr>
                <a:srgbClr val="C00000"/>
              </a:buClr>
            </a:pPr>
            <a:r>
              <a:rPr lang="en-US" dirty="0">
                <a:solidFill>
                  <a:srgbClr val="000000"/>
                </a:solidFill>
                <a:latin typeface="Franklin Gothic Book"/>
              </a:rPr>
              <a:t>Selected for early rollout of Platform to Employment program 2013</a:t>
            </a:r>
          </a:p>
          <a:p>
            <a:pPr lvl="0">
              <a:spcAft>
                <a:spcPts val="600"/>
              </a:spcAft>
              <a:buClr>
                <a:srgbClr val="C00000"/>
              </a:buClr>
            </a:pPr>
            <a:r>
              <a:rPr lang="en-US" dirty="0">
                <a:solidFill>
                  <a:srgbClr val="000000"/>
                </a:solidFill>
                <a:latin typeface="Franklin Gothic Book"/>
              </a:rPr>
              <a:t>Partnership with CWA and CLASS to help dislocated workers obtain certifications in NCRC and MSSC written up as case study by ACT 2013</a:t>
            </a:r>
          </a:p>
          <a:p>
            <a:pPr lvl="0">
              <a:spcAft>
                <a:spcPts val="600"/>
              </a:spcAft>
              <a:buClr>
                <a:srgbClr val="C00000"/>
              </a:buClr>
            </a:pPr>
            <a:r>
              <a:rPr lang="en-US" dirty="0">
                <a:solidFill>
                  <a:srgbClr val="000000"/>
                </a:solidFill>
                <a:latin typeface="Franklin Gothic Book"/>
              </a:rPr>
              <a:t>Winner of the 2013 WIB Grand Excellence Prize from the National Association of Workforce Boards</a:t>
            </a:r>
          </a:p>
          <a:p>
            <a:pPr lvl="0">
              <a:spcAft>
                <a:spcPts val="600"/>
              </a:spcAft>
              <a:buClr>
                <a:srgbClr val="C00000"/>
              </a:buClr>
            </a:pPr>
            <a:r>
              <a:rPr lang="en-US" dirty="0">
                <a:solidFill>
                  <a:srgbClr val="000000"/>
                </a:solidFill>
                <a:latin typeface="Franklin Gothic Book"/>
              </a:rPr>
              <a:t>Winner of the 2013 Ohio Economic Development Council Workforce Innovation Award</a:t>
            </a:r>
          </a:p>
          <a:p>
            <a:pPr lvl="0">
              <a:spcAft>
                <a:spcPts val="600"/>
              </a:spcAft>
              <a:buClr>
                <a:srgbClr val="C00000"/>
              </a:buClr>
            </a:pPr>
            <a:r>
              <a:rPr lang="en-US" dirty="0">
                <a:solidFill>
                  <a:srgbClr val="000000"/>
                </a:solidFill>
                <a:latin typeface="Franklin Gothic Book"/>
              </a:rPr>
              <a:t>Winner of the 2013 PRSA Tactic Bronze Award for New or Feature Release Platform to Employment</a:t>
            </a:r>
          </a:p>
          <a:p>
            <a:pPr lvl="0">
              <a:spcAft>
                <a:spcPts val="600"/>
              </a:spcAft>
              <a:buClr>
                <a:srgbClr val="C00000"/>
              </a:buClr>
            </a:pPr>
            <a:r>
              <a:rPr lang="en-US" dirty="0">
                <a:solidFill>
                  <a:srgbClr val="000000"/>
                </a:solidFill>
                <a:latin typeface="Franklin Gothic Book"/>
              </a:rPr>
              <a:t>Winner of the 2014 PRSA Tactic Bronze Award for the SWORWIB 2013 Annual Report</a:t>
            </a:r>
          </a:p>
          <a:p>
            <a:pPr marL="0" indent="0">
              <a:buNone/>
            </a:pPr>
            <a:endParaRPr lang="en-US" sz="2400" dirty="0"/>
          </a:p>
          <a:p>
            <a:pPr lvl="0">
              <a:buClr>
                <a:srgbClr val="C00000"/>
              </a:buClr>
            </a:pPr>
            <a:endParaRPr lang="en-US" sz="2800" dirty="0">
              <a:solidFill>
                <a:srgbClr val="000000"/>
              </a:solidFill>
              <a:latin typeface="Franklin Gothic Book"/>
            </a:endParaRPr>
          </a:p>
          <a:p>
            <a:pPr marL="0" lvl="0" indent="0">
              <a:buClr>
                <a:srgbClr val="C00000"/>
              </a:buClr>
              <a:buNone/>
            </a:pPr>
            <a:endParaRPr lang="en-US" dirty="0">
              <a:solidFill>
                <a:srgbClr val="000000"/>
              </a:solidFill>
              <a:latin typeface="Franklin Gothic Book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94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/>
        </p:nvSpPr>
        <p:spPr>
          <a:xfrm>
            <a:off x="968758" y="1855226"/>
            <a:ext cx="6858000" cy="15097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kern="1200" dirty="0" smtClean="0">
                <a:latin typeface="+mj-lt"/>
              </a:rPr>
              <a:t>Cincinnati State Technical &amp; Community College</a:t>
            </a:r>
            <a:endParaRPr lang="en-US" sz="4400" kern="1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412" y="3696218"/>
            <a:ext cx="4478692" cy="157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Cincinnati State Launched PTEC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800" dirty="0">
                <a:latin typeface="Franklin Gothic Book" panose="020B0503020102020204" pitchFamily="34" charset="0"/>
              </a:rPr>
              <a:t>Cincinnati State identified a need to assist students with making an informed decision around their careers and educational goals</a:t>
            </a:r>
            <a:r>
              <a:rPr lang="en-US" sz="2800" dirty="0" smtClean="0">
                <a:latin typeface="Franklin Gothic Book" panose="020B0503020102020204" pitchFamily="34" charset="0"/>
              </a:rPr>
              <a:t>.</a:t>
            </a:r>
            <a:endParaRPr lang="en-US" sz="2800" dirty="0">
              <a:latin typeface="Franklin Gothic Book" panose="020B05030201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800" dirty="0">
                <a:latin typeface="Franklin Gothic Book" panose="020B0503020102020204" pitchFamily="34" charset="0"/>
              </a:rPr>
              <a:t>Pathway to Employment Center (PTEC) was launched (2011) as a concept to provide an infrastructure for advising, student support, completion, and employment services.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18141" y="607562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42125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Cincinnati State Partners with OMJ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charset="0"/>
              <a:buChar char="§"/>
            </a:pPr>
            <a:r>
              <a:rPr lang="en-US" sz="2800" dirty="0">
                <a:latin typeface="Franklin Gothic Book" panose="020B0503020102020204" pitchFamily="34" charset="0"/>
                <a:ea typeface="MS PGothic" charset="0"/>
              </a:rPr>
              <a:t>Co-location of PTEC offices at Ohio Means Jobs (Southwest Ohio Region Workforce Investment Board) – Providing convenient access to targeted </a:t>
            </a:r>
            <a:r>
              <a:rPr lang="en-US" sz="2800" dirty="0" smtClean="0">
                <a:latin typeface="Franklin Gothic Book" panose="020B0503020102020204" pitchFamily="34" charset="0"/>
                <a:ea typeface="MS PGothic" charset="0"/>
              </a:rPr>
              <a:t>populations</a:t>
            </a:r>
            <a:endParaRPr lang="en-US" sz="2800" dirty="0">
              <a:latin typeface="Franklin Gothic Book" panose="020B0503020102020204" pitchFamily="34" charset="0"/>
              <a:ea typeface="MS PGothic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charset="0"/>
              <a:buChar char="§"/>
            </a:pPr>
            <a:r>
              <a:rPr lang="en-US" sz="2800" dirty="0">
                <a:latin typeface="Franklin Gothic Book" panose="020B0503020102020204" pitchFamily="34" charset="0"/>
                <a:ea typeface="MS PGothic" charset="0"/>
              </a:rPr>
              <a:t>Increase services to Veterans – Priority of service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charset="0"/>
              <a:buChar char="§"/>
            </a:pPr>
            <a:r>
              <a:rPr lang="en-US" sz="2800" dirty="0">
                <a:latin typeface="Franklin Gothic Book" panose="020B0503020102020204" pitchFamily="34" charset="0"/>
                <a:ea typeface="MS PGothic" charset="0"/>
              </a:rPr>
              <a:t>Strategic services to TAA eligible, Dislocated and Low Skilled Workers</a:t>
            </a:r>
          </a:p>
        </p:txBody>
      </p:sp>
    </p:spTree>
    <p:extLst>
      <p:ext uri="{BB962C8B-B14F-4D97-AF65-F5344CB8AC3E}">
        <p14:creationId xmlns:p14="http://schemas.microsoft.com/office/powerpoint/2010/main" val="42125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PTEC Offers Wrap Around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>
                <a:latin typeface="Franklin Gothic Book" panose="020B0503020102020204" pitchFamily="34" charset="0"/>
                <a:cs typeface="ＭＳ Ｐゴシック" charset="0"/>
              </a:rPr>
              <a:t>Marketing of grant-impacted programs of study: Healthcare, Advanced Manufacturing, and most recently Supply Chain/Logistics by participating in weekly orientation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>
                <a:latin typeface="Franklin Gothic Book" panose="020B0503020102020204" pitchFamily="34" charset="0"/>
                <a:cs typeface="ＭＳ Ｐゴシック" charset="0"/>
              </a:rPr>
              <a:t>Coordination of Intake for WIA participants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>
                <a:latin typeface="Franklin Gothic Book" panose="020B0503020102020204" pitchFamily="34" charset="0"/>
                <a:cs typeface="ＭＳ Ｐゴシック" charset="0"/>
              </a:rPr>
              <a:t>Intake process requires completing/earning an ACT National Career Readiness Certificate (NCRC)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>
                <a:latin typeface="Franklin Gothic Book" panose="020B0503020102020204" pitchFamily="34" charset="0"/>
                <a:cs typeface="ＭＳ Ｐゴシック" charset="0"/>
              </a:rPr>
              <a:t>Support for Successful Completion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>
                <a:latin typeface="Franklin Gothic Book" panose="020B0503020102020204" pitchFamily="34" charset="0"/>
                <a:cs typeface="ＭＳ Ｐゴシック" charset="0"/>
              </a:rPr>
              <a:t>Employment Services and Reporting</a:t>
            </a:r>
          </a:p>
          <a:p>
            <a:pPr>
              <a:defRPr/>
            </a:pPr>
            <a:endParaRPr lang="en-US" dirty="0">
              <a:cs typeface="ＭＳ Ｐゴシック" charset="0"/>
            </a:endParaRPr>
          </a:p>
          <a:p>
            <a:pPr>
              <a:defRPr/>
            </a:pPr>
            <a:endParaRPr lang="en-US" dirty="0">
              <a:cs typeface="ＭＳ Ｐゴシック" charset="0"/>
            </a:endParaRPr>
          </a:p>
          <a:p>
            <a:pPr>
              <a:defRPr/>
            </a:pPr>
            <a:endParaRPr lang="en-US" dirty="0">
              <a:cs typeface="ＭＳ Ｐゴシック" charset="0"/>
            </a:endParaRPr>
          </a:p>
          <a:p>
            <a:pPr>
              <a:defRPr/>
            </a:pPr>
            <a:endParaRPr lang="en-US" dirty="0">
              <a:cs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>
              <a:cs typeface="ＭＳ Ｐゴシック" charset="0"/>
            </a:endParaRPr>
          </a:p>
          <a:p>
            <a:pPr marL="457200" lvl="1" indent="0">
              <a:buFontTx/>
              <a:buNone/>
              <a:defRPr/>
            </a:pPr>
            <a:endParaRPr lang="en-US" dirty="0">
              <a:cs typeface="ＭＳ Ｐゴシック" charset="0"/>
            </a:endParaRPr>
          </a:p>
          <a:p>
            <a:pPr>
              <a:defRPr/>
            </a:pPr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WIA Outcomes as of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latin typeface="Franklin Gothic Book" panose="020B0503020102020204" pitchFamily="34" charset="0"/>
                <a:ea typeface="MS PGothic" charset="0"/>
              </a:rPr>
              <a:t>Measure 1: 50% of WIA participants will complete their program training</a:t>
            </a:r>
          </a:p>
          <a:p>
            <a:pPr marL="0" indent="0">
              <a:buFontTx/>
              <a:buNone/>
            </a:pPr>
            <a:r>
              <a:rPr lang="en-US" sz="2400" b="1" dirty="0">
                <a:latin typeface="Franklin Gothic Book" panose="020B0503020102020204" pitchFamily="34" charset="0"/>
                <a:ea typeface="MS PGothic" charset="0"/>
              </a:rPr>
              <a:t>	</a:t>
            </a:r>
            <a:r>
              <a:rPr lang="en-US" dirty="0">
                <a:latin typeface="Franklin Gothic Book" panose="020B0503020102020204" pitchFamily="34" charset="0"/>
                <a:ea typeface="MS PGothic" charset="0"/>
              </a:rPr>
              <a:t>46 of the 86 participants graduated from </a:t>
            </a:r>
            <a:r>
              <a:rPr lang="en-US" dirty="0" smtClean="0">
                <a:latin typeface="Franklin Gothic Book" panose="020B0503020102020204" pitchFamily="34" charset="0"/>
                <a:ea typeface="MS PGothic" charset="0"/>
              </a:rPr>
              <a:t>Cincinnati </a:t>
            </a:r>
            <a:r>
              <a:rPr lang="en-US" dirty="0">
                <a:latin typeface="Franklin Gothic Book" panose="020B0503020102020204" pitchFamily="34" charset="0"/>
                <a:ea typeface="MS PGothic" charset="0"/>
              </a:rPr>
              <a:t>State </a:t>
            </a:r>
            <a:r>
              <a:rPr lang="en-US" dirty="0" smtClean="0">
                <a:latin typeface="Franklin Gothic Book" panose="020B0503020102020204" pitchFamily="34" charset="0"/>
                <a:ea typeface="MS PGothic" charset="0"/>
              </a:rPr>
              <a:t>(</a:t>
            </a:r>
            <a:r>
              <a:rPr lang="en-US" dirty="0">
                <a:latin typeface="Franklin Gothic Book" panose="020B0503020102020204" pitchFamily="34" charset="0"/>
                <a:ea typeface="MS PGothic" charset="0"/>
              </a:rPr>
              <a:t>53</a:t>
            </a:r>
            <a:r>
              <a:rPr lang="en-US" dirty="0" smtClean="0">
                <a:latin typeface="Franklin Gothic Book" panose="020B0503020102020204" pitchFamily="34" charset="0"/>
                <a:ea typeface="MS PGothic" charset="0"/>
              </a:rPr>
              <a:t>%).</a:t>
            </a:r>
            <a:endParaRPr lang="en-US" dirty="0">
              <a:latin typeface="Franklin Gothic Book" panose="020B0503020102020204" pitchFamily="34" charset="0"/>
              <a:ea typeface="MS PGothic" charset="0"/>
            </a:endParaRPr>
          </a:p>
          <a:p>
            <a:pPr marL="0" indent="0">
              <a:buFontTx/>
              <a:buNone/>
            </a:pPr>
            <a:endParaRPr lang="en-US" b="1" dirty="0" smtClean="0">
              <a:latin typeface="Franklin Gothic Book" panose="020B0503020102020204" pitchFamily="34" charset="0"/>
              <a:ea typeface="MS PGothic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latin typeface="Franklin Gothic Book" panose="020B0503020102020204" pitchFamily="34" charset="0"/>
                <a:ea typeface="MS PGothic" charset="0"/>
              </a:rPr>
              <a:t>Measure </a:t>
            </a:r>
            <a:r>
              <a:rPr lang="en-US" b="1" dirty="0">
                <a:latin typeface="Franklin Gothic Book" panose="020B0503020102020204" pitchFamily="34" charset="0"/>
                <a:ea typeface="MS PGothic" charset="0"/>
              </a:rPr>
              <a:t>2: 50% of WIA participants who complete their program training are employed</a:t>
            </a:r>
          </a:p>
          <a:p>
            <a:pPr marL="0" indent="0">
              <a:buFontTx/>
              <a:buNone/>
            </a:pPr>
            <a:r>
              <a:rPr lang="en-US" b="1" dirty="0">
                <a:latin typeface="Franklin Gothic Book" panose="020B0503020102020204" pitchFamily="34" charset="0"/>
                <a:ea typeface="MS PGothic" charset="0"/>
              </a:rPr>
              <a:t>	</a:t>
            </a:r>
            <a:r>
              <a:rPr lang="en-US" dirty="0">
                <a:latin typeface="Franklin Gothic Book" panose="020B0503020102020204" pitchFamily="34" charset="0"/>
                <a:ea typeface="MS PGothic" charset="0"/>
              </a:rPr>
              <a:t>26 of the 46 graduates had UI Wage Record matches that 	indicated </a:t>
            </a:r>
            <a:r>
              <a:rPr lang="en-US" dirty="0" smtClean="0">
                <a:latin typeface="Franklin Gothic Book" panose="020B0503020102020204" pitchFamily="34" charset="0"/>
                <a:ea typeface="MS PGothic" charset="0"/>
              </a:rPr>
              <a:t>	employment </a:t>
            </a:r>
            <a:r>
              <a:rPr lang="en-US" dirty="0">
                <a:latin typeface="Franklin Gothic Book" panose="020B0503020102020204" pitchFamily="34" charset="0"/>
                <a:ea typeface="MS PGothic" charset="0"/>
              </a:rPr>
              <a:t>after graduation (56%).</a:t>
            </a:r>
          </a:p>
          <a:p>
            <a:pPr marL="0" indent="0">
              <a:buFontTx/>
              <a:buNone/>
            </a:pPr>
            <a:endParaRPr lang="en-US" b="1" dirty="0" smtClean="0">
              <a:latin typeface="Franklin Gothic Book" panose="020B0503020102020204" pitchFamily="34" charset="0"/>
              <a:ea typeface="MS PGothic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latin typeface="Franklin Gothic Book" panose="020B0503020102020204" pitchFamily="34" charset="0"/>
                <a:ea typeface="MS PGothic" charset="0"/>
              </a:rPr>
              <a:t>Measure 3: $12.00 an hour starting wages for WIA participants who are employed</a:t>
            </a:r>
          </a:p>
          <a:p>
            <a:pPr marL="0" indent="0">
              <a:buFontTx/>
              <a:buNone/>
            </a:pPr>
            <a:r>
              <a:rPr lang="en-US" dirty="0">
                <a:latin typeface="Franklin Gothic Book" panose="020B0503020102020204" pitchFamily="34" charset="0"/>
                <a:ea typeface="MS PGothic" charset="0"/>
              </a:rPr>
              <a:t>	Average starting wage was $13.25 for 9 participants who </a:t>
            </a:r>
            <a:r>
              <a:rPr lang="en-US" dirty="0" smtClean="0">
                <a:latin typeface="Franklin Gothic Book" panose="020B0503020102020204" pitchFamily="34" charset="0"/>
                <a:ea typeface="MS PGothic" charset="0"/>
              </a:rPr>
              <a:t>provided 	salary information.</a:t>
            </a:r>
            <a:endParaRPr lang="en-US" dirty="0">
              <a:latin typeface="Franklin Gothic Book" panose="020B0503020102020204" pitchFamily="34" charset="0"/>
              <a:ea typeface="MS PGothic" charset="0"/>
            </a:endParaRPr>
          </a:p>
          <a:p>
            <a:pPr marL="0" indent="0">
              <a:buFontTx/>
              <a:buNone/>
            </a:pPr>
            <a:endParaRPr lang="en-US" sz="2400" dirty="0">
              <a:latin typeface="Arial" charset="0"/>
              <a:ea typeface="MS PGothic" charset="0"/>
            </a:endParaRPr>
          </a:p>
          <a:p>
            <a:pPr marL="0" indent="0">
              <a:buFontTx/>
              <a:buNone/>
            </a:pPr>
            <a:endParaRPr lang="en-US" sz="2400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Class#1038_v2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7864" r="7024"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1"/>
          <p:cNvSpPr txBox="1">
            <a:spLocks noChangeArrowheads="1"/>
          </p:cNvSpPr>
          <p:nvPr/>
        </p:nvSpPr>
        <p:spPr bwMode="auto">
          <a:xfrm>
            <a:off x="-830263" y="452438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3C8A2E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4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2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240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7172" name="Picture 14" descr="bar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0938"/>
            <a:ext cx="914400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72150"/>
            <a:ext cx="8105775" cy="7810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accent3"/>
                </a:solidFill>
                <a:ea typeface="+mj-ea"/>
                <a:cs typeface="+mj-cs"/>
              </a:rPr>
              <a:t/>
            </a:r>
            <a:br>
              <a:rPr lang="en-US" sz="3600" dirty="0" smtClean="0">
                <a:solidFill>
                  <a:schemeClr val="accent3"/>
                </a:solidFill>
                <a:ea typeface="+mj-ea"/>
                <a:cs typeface="+mj-cs"/>
              </a:rPr>
            </a:br>
            <a:r>
              <a:rPr lang="en-US" sz="2800" dirty="0" smtClean="0">
                <a:solidFill>
                  <a:schemeClr val="accent3"/>
                </a:solidFill>
                <a:ea typeface="+mj-ea"/>
                <a:cs typeface="+mj-cs"/>
              </a:rPr>
              <a:t>Regina.livers@cincinnatistate.edu</a:t>
            </a:r>
            <a:br>
              <a:rPr lang="en-US" sz="2800" dirty="0" smtClean="0">
                <a:solidFill>
                  <a:schemeClr val="accent3"/>
                </a:solidFill>
                <a:ea typeface="+mj-ea"/>
                <a:cs typeface="+mj-cs"/>
              </a:rPr>
            </a:br>
            <a:r>
              <a:rPr lang="en-US" sz="2800" dirty="0" smtClean="0">
                <a:solidFill>
                  <a:schemeClr val="accent3"/>
                </a:solidFill>
                <a:ea typeface="+mj-ea"/>
                <a:cs typeface="+mj-cs"/>
              </a:rPr>
              <a:t>513.569.5735</a:t>
            </a:r>
          </a:p>
        </p:txBody>
      </p:sp>
    </p:spTree>
    <p:extLst>
      <p:ext uri="{BB962C8B-B14F-4D97-AF65-F5344CB8AC3E}">
        <p14:creationId xmlns:p14="http://schemas.microsoft.com/office/powerpoint/2010/main" val="17888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1" y="274638"/>
            <a:ext cx="5245098" cy="703544"/>
          </a:xfrm>
        </p:spPr>
        <p:txBody>
          <a:bodyPr anchor="ctr">
            <a:normAutofit/>
          </a:bodyPr>
          <a:lstStyle/>
          <a:p>
            <a:r>
              <a:rPr lang="en-US" sz="1800" dirty="0" smtClean="0"/>
              <a:t>TAACCCT LEARNING NETWORK </a:t>
            </a:r>
            <a:br>
              <a:rPr lang="en-US" sz="1800" dirty="0" smtClean="0"/>
            </a:br>
            <a:r>
              <a:rPr lang="en-US" sz="1800" dirty="0" smtClean="0"/>
              <a:t>AT A GLANCE</a:t>
            </a:r>
            <a:endParaRPr lang="en-US" sz="1800" dirty="0"/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342900" y="1181100"/>
          <a:ext cx="65913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934200" y="1803400"/>
            <a:ext cx="1739899" cy="4178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Other Non-Federal Providers of TA and Resources for  TAACCCT Grantees: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Creative Commons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CAST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The Transformative Change Initiative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53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198" y="1476122"/>
            <a:ext cx="7871281" cy="1657222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History of Workforce Development System and Community Colleges in Southeast Minnesota</a:t>
            </a:r>
          </a:p>
          <a:p>
            <a:pPr algn="ctr"/>
            <a:endParaRPr lang="en-US" dirty="0"/>
          </a:p>
        </p:txBody>
      </p:sp>
      <p:pic>
        <p:nvPicPr>
          <p:cNvPr id="4" name="Picture 3" descr="mn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74" y="3441557"/>
            <a:ext cx="4739727" cy="16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04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487680" y="1231392"/>
            <a:ext cx="8199119" cy="50962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2000" b="1" kern="120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1984-1988: Direct subcontracting to Community Colleges for training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1984-1991: Workforce Offices are located on Community College (CC) campuses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1992-1996: Bonding and space issues caused the Workforce offices to migrate off campus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1993-1998: Rochester workforce office formed its own “Job Training Center”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1996-1998: One Stop centers are formed off campus with other partners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1998: The WIA law is passed and the “Wellstone Amendment” allows for WIB’s to provide waivered training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Brief History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06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548640" y="1761744"/>
            <a:ext cx="8138159" cy="5096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2000" b="1" kern="120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1999: The Rochester “Job Training Center” is disbanded and a “training consortium” of the various community colleges and the Workforce Investment Board (WIB) is formed </a:t>
            </a:r>
          </a:p>
          <a:p>
            <a:endParaRPr lang="en-US" b="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2000 – present: Pre-vocational Career academies provided by the WIB in consort with the community colleges</a:t>
            </a:r>
          </a:p>
          <a:p>
            <a:endParaRPr lang="en-US" b="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2006: Community Based Job Training grant secured for Health Care with an Academy role for the WIB</a:t>
            </a:r>
          </a:p>
          <a:p>
            <a:endParaRPr lang="en-US" b="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r>
              <a:rPr lang="en-US" b="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2008: Regional Innovation Grand secured through </a:t>
            </a:r>
            <a:r>
              <a:rPr lang="en-US" b="0" dirty="0" err="1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Deparment</a:t>
            </a:r>
            <a:r>
              <a:rPr lang="en-US" b="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of Labor for the 3 sate area of SE MN, West WI, and NE IA; community colleges a prominent feature</a:t>
            </a:r>
          </a:p>
          <a:p>
            <a:endParaRPr lang="en-US" b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endParaRPr lang="en-US" b="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endParaRPr lang="en-US" b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/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Opportunities for collaboration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27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1304544"/>
            <a:ext cx="7924800" cy="4852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2000" b="1" kern="120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2011: Another community based Job Training grant secured through an Iowa CC for health care</a:t>
            </a:r>
          </a:p>
          <a:p>
            <a:endParaRPr lang="en-US" b="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en-US" b="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2012: State </a:t>
            </a:r>
            <a:r>
              <a:rPr lang="en-US" b="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FastTRAK</a:t>
            </a:r>
            <a:r>
              <a:rPr lang="en-US" b="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funding secured to pull together CC, Adult Basic Education &amp; the One Stops</a:t>
            </a:r>
          </a:p>
          <a:p>
            <a:endParaRPr lang="en-US" b="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en-US" b="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2012: State bonding passes to construct a brand new One-Stop in Rochester at the RCTC Campus</a:t>
            </a:r>
          </a:p>
          <a:p>
            <a:endParaRPr lang="en-US" b="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en-US" b="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2014: 5 of the 7 college campuses in SE MN have a co-located One Stop onsite</a:t>
            </a:r>
          </a:p>
          <a:p>
            <a:endParaRPr lang="en-US" b="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en-US" b="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Ongoing: Career Fairs and Scrub Camps provided in local communities</a:t>
            </a:r>
            <a:br>
              <a:rPr lang="en-US" b="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endParaRPr lang="en-US" b="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Opportunities for collaboration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92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524255" y="1731264"/>
            <a:ext cx="8162543" cy="46936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2000" b="1" kern="120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 smtClean="0">
                <a:latin typeface="Franklin Gothic Book" panose="020B0503020102020204" pitchFamily="34" charset="0"/>
              </a:rPr>
              <a:t>In 1998 only 47% of the SE WIB’s training expenditures were made with the MN state colleges &amp; Universities; today that has increased to 76%</a:t>
            </a:r>
          </a:p>
          <a:p>
            <a:endParaRPr lang="en-US" sz="1800" b="0" dirty="0" smtClean="0">
              <a:latin typeface="Franklin Gothic Book" panose="020B0503020102020204" pitchFamily="34" charset="0"/>
            </a:endParaRPr>
          </a:p>
          <a:p>
            <a:r>
              <a:rPr lang="en-US" sz="1800" b="0" dirty="0" smtClean="0">
                <a:latin typeface="Franklin Gothic Book" panose="020B0503020102020204" pitchFamily="34" charset="0"/>
              </a:rPr>
              <a:t>In the past 9 years, 6 Department of Labor grants were secured yielding some $25 million for capacity building and training at our community colleges, with the WIB playing a prominent role</a:t>
            </a:r>
          </a:p>
          <a:p>
            <a:endParaRPr lang="en-US" sz="1800" b="0" dirty="0" smtClean="0">
              <a:latin typeface="Franklin Gothic Book" panose="020B0503020102020204" pitchFamily="34" charset="0"/>
            </a:endParaRPr>
          </a:p>
          <a:p>
            <a:r>
              <a:rPr lang="en-US" sz="1800" b="0" dirty="0" smtClean="0">
                <a:latin typeface="Franklin Gothic Book" panose="020B0503020102020204" pitchFamily="34" charset="0"/>
              </a:rPr>
              <a:t>Our collaborative Pre-vocational Academies were cited by OMB as 1 of 14 best practices in the nation</a:t>
            </a:r>
          </a:p>
          <a:p>
            <a:endParaRPr lang="en-US" sz="1800" b="0" dirty="0" smtClean="0">
              <a:latin typeface="Franklin Gothic Book" panose="020B0503020102020204" pitchFamily="34" charset="0"/>
            </a:endParaRPr>
          </a:p>
          <a:p>
            <a:r>
              <a:rPr lang="en-US" sz="1800" b="0" dirty="0" smtClean="0">
                <a:latin typeface="Franklin Gothic Book" panose="020B0503020102020204" pitchFamily="34" charset="0"/>
              </a:rPr>
              <a:t>We have had employers claim a reduction in turn-over rates from 60% to 6% amongst entry level jobs</a:t>
            </a:r>
          </a:p>
          <a:p>
            <a:endParaRPr lang="en-US" sz="1800" b="0" dirty="0" smtClean="0">
              <a:latin typeface="Franklin Gothic Book" panose="020B0503020102020204" pitchFamily="34" charset="0"/>
            </a:endParaRPr>
          </a:p>
          <a:p>
            <a:r>
              <a:rPr lang="en-US" sz="1800" b="0" dirty="0" smtClean="0">
                <a:latin typeface="Franklin Gothic Book" panose="020B0503020102020204" pitchFamily="34" charset="0"/>
              </a:rPr>
              <a:t>We have improved our educational completion rate for WIA funded students up to 80% </a:t>
            </a:r>
          </a:p>
          <a:p>
            <a:endParaRPr lang="en-US" sz="15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/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Measurable </a:t>
            </a:r>
            <a:r>
              <a:rPr lang="en-US" b="1" dirty="0" err="1" smtClean="0">
                <a:solidFill>
                  <a:srgbClr val="FFFFFF"/>
                </a:solidFill>
              </a:rPr>
              <a:t>OUtcomes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66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121920" y="1280160"/>
            <a:ext cx="8790432" cy="50352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2000" b="1" kern="120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The expansion of the training consortium to include Career Pathways activities for Adult Basic Education and K-12 CTE</a:t>
            </a:r>
          </a:p>
          <a:p>
            <a:endParaRPr lang="en-US" sz="2400" b="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en-US" sz="2400" b="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Co-facilitation of advisory committees</a:t>
            </a:r>
          </a:p>
          <a:p>
            <a:endParaRPr lang="en-US" sz="2400" b="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en-US" sz="2400" b="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Placement services for the ‘universal customer’ students</a:t>
            </a:r>
          </a:p>
          <a:p>
            <a:endParaRPr lang="en-US" sz="2400" b="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en-US" sz="2400" b="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Workforce provides to have an active role in CC staff orientations</a:t>
            </a:r>
          </a:p>
          <a:p>
            <a:endParaRPr lang="en-US" sz="2400" b="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en-US" sz="2400" b="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Expansion of credit for prior learning and apprenticeships in a way that increases college enrollments and credits. </a:t>
            </a:r>
            <a:br>
              <a:rPr lang="en-US" sz="2400" b="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endParaRPr lang="en-US" sz="2400" b="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Future collaborative opportunities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40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074" name="Picture 2" descr="C:\Users\MPostma\AppData\Local\Microsoft\Windows\Temporary Internet Files\Content.IE5\PWWWQOQF\3questions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053431"/>
            <a:ext cx="3448050" cy="400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605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99990" y="2400328"/>
            <a:ext cx="7772400" cy="86042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800" cap="all" dirty="0" smtClean="0">
                <a:solidFill>
                  <a:schemeClr val="tx2"/>
                </a:solidFill>
              </a:rPr>
              <a:t>Regina Livers</a:t>
            </a:r>
          </a:p>
          <a:p>
            <a:pPr>
              <a:lnSpc>
                <a:spcPts val="1860"/>
              </a:lnSpc>
            </a:pPr>
            <a:r>
              <a:rPr lang="en-US" sz="1400" b="0" dirty="0" err="1" smtClean="0">
                <a:solidFill>
                  <a:schemeClr val="tx2"/>
                </a:solidFill>
              </a:rPr>
              <a:t>Regina.livers@cinncinatistate.edu</a:t>
            </a:r>
            <a:endParaRPr lang="en-US" sz="1400" b="0" dirty="0">
              <a:solidFill>
                <a:schemeClr val="tx2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28699" y="4674057"/>
            <a:ext cx="6324600" cy="2057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31775" indent="-2317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4675" indent="-236538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9163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58888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80"/>
              </a:lnSpc>
              <a:buNone/>
            </a:pPr>
            <a:r>
              <a:rPr lang="en-US" sz="1400" dirty="0" smtClean="0">
                <a:solidFill>
                  <a:schemeClr val="tx2"/>
                </a:solidFill>
                <a:latin typeface="Arial Bold"/>
                <a:cs typeface="Arial Bold"/>
              </a:rPr>
              <a:t>TEL  617.728.4446   FAX  617.728.4857   </a:t>
            </a:r>
            <a:r>
              <a:rPr lang="en-US" sz="1400" dirty="0" err="1" smtClean="0">
                <a:solidFill>
                  <a:schemeClr val="tx2"/>
                </a:solidFill>
                <a:latin typeface="Arial Bold"/>
                <a:cs typeface="Arial Bold"/>
              </a:rPr>
              <a:t>info@jff.org</a:t>
            </a:r>
            <a:endParaRPr lang="en-US" sz="1400" dirty="0" smtClean="0">
              <a:solidFill>
                <a:schemeClr val="tx2"/>
              </a:solidFill>
              <a:latin typeface="Arial Bold"/>
              <a:cs typeface="Arial Bold"/>
            </a:endParaRPr>
          </a:p>
          <a:p>
            <a:pPr marL="0" indent="0">
              <a:lnSpc>
                <a:spcPts val="1880"/>
              </a:lnSpc>
              <a:buNone/>
            </a:pPr>
            <a:r>
              <a:rPr lang="en-US" sz="1400" dirty="0" smtClean="0">
                <a:solidFill>
                  <a:schemeClr val="tx2"/>
                </a:solidFill>
                <a:latin typeface="Arial Bold"/>
                <a:cs typeface="Arial Bold"/>
              </a:rPr>
              <a:t>88 Broad Street, 8</a:t>
            </a:r>
            <a:r>
              <a:rPr lang="en-US" sz="1400" baseline="30000" dirty="0" smtClean="0">
                <a:solidFill>
                  <a:schemeClr val="tx2"/>
                </a:solidFill>
                <a:latin typeface="Arial Bold"/>
                <a:cs typeface="Arial Bold"/>
              </a:rPr>
              <a:t>th</a:t>
            </a:r>
            <a:r>
              <a:rPr lang="en-US" sz="1400" dirty="0" smtClean="0">
                <a:solidFill>
                  <a:schemeClr val="tx2"/>
                </a:solidFill>
                <a:latin typeface="Arial Bold"/>
                <a:cs typeface="Arial Bold"/>
              </a:rPr>
              <a:t> Floor, Boston, MA 02110</a:t>
            </a:r>
          </a:p>
          <a:p>
            <a:pPr marL="0" indent="0">
              <a:lnSpc>
                <a:spcPts val="1880"/>
              </a:lnSpc>
              <a:buNone/>
            </a:pPr>
            <a:r>
              <a:rPr lang="ro-RO" sz="1400" dirty="0" smtClean="0">
                <a:solidFill>
                  <a:schemeClr val="tx2"/>
                </a:solidFill>
                <a:latin typeface="Arial Bold"/>
                <a:cs typeface="Arial Bold"/>
              </a:rPr>
              <a:t>122 C Street, NW, Suite 650, Washington, DC 20001</a:t>
            </a:r>
            <a:endParaRPr lang="en-US" sz="1400" dirty="0" smtClean="0">
              <a:solidFill>
                <a:schemeClr val="tx2"/>
              </a:solidFill>
              <a:latin typeface="Arial Bold"/>
              <a:cs typeface="Arial Bold"/>
            </a:endParaRPr>
          </a:p>
          <a:p>
            <a:pPr marL="0" indent="0">
              <a:lnSpc>
                <a:spcPts val="1880"/>
              </a:lnSpc>
              <a:buNone/>
            </a:pPr>
            <a:r>
              <a:rPr lang="en-US" sz="1400" b="1" cap="all" dirty="0" smtClean="0">
                <a:solidFill>
                  <a:schemeClr val="tx2"/>
                </a:solidFill>
              </a:rPr>
              <a:t>WWW.JFF.ORG</a:t>
            </a:r>
            <a:endParaRPr lang="en-US" sz="1400" b="1" cap="all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95835"/>
            <a:ext cx="3733799" cy="5144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35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5918200"/>
            <a:ext cx="2374900" cy="93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9990" y="1016114"/>
            <a:ext cx="7772400" cy="86042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800" cap="all" dirty="0" smtClean="0">
                <a:solidFill>
                  <a:schemeClr val="tx2"/>
                </a:solidFill>
              </a:rPr>
              <a:t>Ron Painter</a:t>
            </a:r>
          </a:p>
          <a:p>
            <a:pPr>
              <a:lnSpc>
                <a:spcPts val="1860"/>
              </a:lnSpc>
            </a:pPr>
            <a:r>
              <a:rPr lang="en-US" sz="1400" b="0" dirty="0" err="1" smtClean="0">
                <a:solidFill>
                  <a:schemeClr val="tx2"/>
                </a:solidFill>
              </a:rPr>
              <a:t>painterr@nawb.org</a:t>
            </a:r>
            <a:endParaRPr lang="en-US" sz="1400" b="0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9990" y="3235410"/>
            <a:ext cx="7772400" cy="86042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800" cap="all" dirty="0" smtClean="0">
                <a:solidFill>
                  <a:schemeClr val="tx2"/>
                </a:solidFill>
              </a:rPr>
              <a:t>Randy Johnson</a:t>
            </a:r>
          </a:p>
          <a:p>
            <a:pPr>
              <a:lnSpc>
                <a:spcPts val="1860"/>
              </a:lnSpc>
            </a:pPr>
            <a:r>
              <a:rPr lang="en-US" sz="1400" b="0" dirty="0" err="1" smtClean="0">
                <a:solidFill>
                  <a:schemeClr val="tx2"/>
                </a:solidFill>
              </a:rPr>
              <a:t>rjohnson@wfdi.ws</a:t>
            </a:r>
            <a:endParaRPr lang="en-US" sz="1400" b="0" dirty="0">
              <a:solidFill>
                <a:schemeClr val="tx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9990" y="1727427"/>
            <a:ext cx="7772400" cy="86042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800" cap="all" dirty="0" smtClean="0">
                <a:solidFill>
                  <a:schemeClr val="tx2"/>
                </a:solidFill>
              </a:rPr>
              <a:t>Sherry Kelley Marshall</a:t>
            </a:r>
          </a:p>
          <a:p>
            <a:pPr>
              <a:lnSpc>
                <a:spcPts val="1860"/>
              </a:lnSpc>
            </a:pPr>
            <a:r>
              <a:rPr lang="en-US" sz="1400" b="0" smtClean="0">
                <a:solidFill>
                  <a:schemeClr val="tx2"/>
                </a:solidFill>
              </a:rPr>
              <a:t>smarshall@sworwib.org</a:t>
            </a:r>
            <a:endParaRPr lang="en-US" sz="14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1566" y="1104330"/>
            <a:ext cx="3207100" cy="1809871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Moderator: Ron Painter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Chief Executive Office</a:t>
            </a:r>
          </a:p>
          <a:p>
            <a:pPr marL="0" indent="0">
              <a:buNone/>
            </a:pPr>
            <a:r>
              <a:rPr lang="en-US" sz="1600" dirty="0"/>
              <a:t>National Association of Workforce Boards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1566" y="3085520"/>
            <a:ext cx="3207100" cy="2015983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Presenter: Regina </a:t>
            </a:r>
            <a:r>
              <a:rPr lang="en-US" sz="1600" dirty="0"/>
              <a:t>Livers</a:t>
            </a:r>
          </a:p>
          <a:p>
            <a:pPr marL="0" indent="0">
              <a:buNone/>
            </a:pPr>
            <a:r>
              <a:rPr lang="en-US" sz="1600" dirty="0"/>
              <a:t>Director, Pathway to Employment Center</a:t>
            </a:r>
          </a:p>
          <a:p>
            <a:pPr marL="0" indent="0">
              <a:buNone/>
            </a:pPr>
            <a:r>
              <a:rPr lang="en-US" sz="1600" dirty="0"/>
              <a:t>Cincinnati State Technical &amp; Community College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4782" y="3632318"/>
            <a:ext cx="3359352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Presenter: Sherry </a:t>
            </a:r>
            <a:r>
              <a:rPr lang="en-US" sz="1600" dirty="0"/>
              <a:t>Kelly Marshall</a:t>
            </a:r>
          </a:p>
          <a:p>
            <a:pPr marL="0" indent="0">
              <a:buNone/>
            </a:pPr>
            <a:r>
              <a:rPr lang="en-US" sz="1600" dirty="0"/>
              <a:t>President &amp; CEO</a:t>
            </a:r>
          </a:p>
          <a:p>
            <a:pPr marL="0" indent="0">
              <a:buNone/>
            </a:pPr>
            <a:r>
              <a:rPr lang="en-US" sz="1600" dirty="0"/>
              <a:t>Southwest Ohio Region WIB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1566" y="5410200"/>
            <a:ext cx="3207100" cy="1259783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Presenter: Randy Johnson</a:t>
            </a:r>
          </a:p>
          <a:p>
            <a:pPr marL="0" indent="0">
              <a:buNone/>
            </a:pPr>
            <a:r>
              <a:rPr lang="en-US" sz="1600" dirty="0"/>
              <a:t>Executive </a:t>
            </a:r>
            <a:r>
              <a:rPr lang="en-US" sz="1600" dirty="0" smtClean="0"/>
              <a:t>Director</a:t>
            </a:r>
          </a:p>
          <a:p>
            <a:pPr marL="0" indent="0">
              <a:buNone/>
            </a:pPr>
            <a:r>
              <a:rPr lang="en-US" sz="1600" dirty="0" smtClean="0"/>
              <a:t>Workforce Development, Inc.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4782" y="1332015"/>
            <a:ext cx="3359353" cy="1809871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Opening Welcome: Cheryl Martin Program Manager, TAACCCT </a:t>
            </a:r>
          </a:p>
          <a:p>
            <a:pPr marL="0" indent="0">
              <a:buNone/>
            </a:pPr>
            <a:r>
              <a:rPr lang="en-US" sz="1600" dirty="0" smtClean="0"/>
              <a:t>Grants, USDOL/ETA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20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1715" y="1701400"/>
            <a:ext cx="69292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dirty="0" smtClean="0"/>
              <a:t>Welcome and Introductions</a:t>
            </a:r>
          </a:p>
          <a:p>
            <a:endParaRPr lang="en-US" dirty="0" smtClean="0"/>
          </a:p>
          <a:p>
            <a:pPr marL="400050" indent="-400050">
              <a:buAutoNum type="romanUcPeriod"/>
            </a:pPr>
            <a:r>
              <a:rPr lang="en-US" dirty="0" smtClean="0"/>
              <a:t>Overview and Context – Why should community colleges engage the public workforce system and how can we work together?</a:t>
            </a:r>
          </a:p>
          <a:p>
            <a:endParaRPr lang="en-US" dirty="0" smtClean="0"/>
          </a:p>
          <a:p>
            <a:pPr marL="400050" indent="-400050">
              <a:buAutoNum type="romanUcPeriod"/>
            </a:pPr>
            <a:r>
              <a:rPr lang="en-US" dirty="0" smtClean="0"/>
              <a:t>Partnerships in Action: </a:t>
            </a:r>
          </a:p>
          <a:p>
            <a:pPr marL="857250" lvl="1" indent="-400050">
              <a:buAutoNum type="romanUcPeriod"/>
            </a:pPr>
            <a:r>
              <a:rPr lang="en-US" dirty="0" smtClean="0"/>
              <a:t>The Southwest Ohio Region WIB and Cincinnati State Technical and Community Colleges</a:t>
            </a:r>
          </a:p>
          <a:p>
            <a:pPr marL="857250" lvl="1" indent="-400050">
              <a:buAutoNum type="romanUcPeriod"/>
            </a:pPr>
            <a:r>
              <a:rPr lang="en-US" dirty="0" smtClean="0"/>
              <a:t>The Experience of Community Colleges and the WIBs/One-Stops in Southeast Minnesota</a:t>
            </a:r>
          </a:p>
          <a:p>
            <a:pPr lvl="1"/>
            <a:endParaRPr lang="en-US" dirty="0" smtClean="0"/>
          </a:p>
          <a:p>
            <a:pPr marL="400050" indent="-400050">
              <a:buAutoNum type="romanUcPeriod"/>
            </a:pPr>
            <a:r>
              <a:rPr lang="en-US" dirty="0" smtClean="0"/>
              <a:t>Discussion</a:t>
            </a:r>
          </a:p>
          <a:p>
            <a:pPr marL="400050" indent="-400050"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82196079"/>
              </p:ext>
            </p:extLst>
          </p:nvPr>
        </p:nvGraphicFramePr>
        <p:xfrm>
          <a:off x="304800" y="1143000"/>
          <a:ext cx="8382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30400" y="2755901"/>
            <a:ext cx="58039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Recruitment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Collaborative Case Management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Employer Engagement in Program Design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Identifying Industry Needs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Job Placement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Funding for Voucher-Eligible Participants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ther (specify)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47" y="3378200"/>
            <a:ext cx="2333953" cy="22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0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86" y="1716024"/>
            <a:ext cx="8151628" cy="34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Cincinnati State Technical and Community College </a:t>
            </a:r>
            <a:r>
              <a:rPr lang="en-US" sz="1800" b="1" dirty="0"/>
              <a:t>(2002-2015)</a:t>
            </a:r>
          </a:p>
          <a:p>
            <a:pPr lvl="2">
              <a:buClr>
                <a:srgbClr val="C00000"/>
              </a:buClr>
            </a:pP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Health Careers Collaborative (1998)</a:t>
            </a:r>
          </a:p>
          <a:p>
            <a:pPr lvl="2">
              <a:buClr>
                <a:srgbClr val="C00000"/>
              </a:buClr>
            </a:pP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Partnership with the TAACCCT grants (2012-2015):</a:t>
            </a:r>
          </a:p>
          <a:p>
            <a:pPr marL="594360" lvl="2" indent="0">
              <a:buClr>
                <a:srgbClr val="C00000"/>
              </a:buClr>
              <a:buNone/>
            </a:pP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	Healthcare, Advanced Manufacturing and Transportation, 	Distribution and Logistics (2012)</a:t>
            </a:r>
          </a:p>
          <a:p>
            <a:pPr lvl="2">
              <a:buClr>
                <a:srgbClr val="C00000"/>
              </a:buClr>
            </a:pP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Co-funded lower level of </a:t>
            </a:r>
            <a:r>
              <a:rPr lang="en-US" sz="18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OhioMeansJobs</a:t>
            </a: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Center (2012)</a:t>
            </a:r>
          </a:p>
          <a:p>
            <a:pPr lvl="2">
              <a:buClr>
                <a:srgbClr val="C00000"/>
              </a:buClr>
            </a:pP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PTEC location at the </a:t>
            </a:r>
            <a:r>
              <a:rPr lang="en-US" sz="18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OhioMeansJobs</a:t>
            </a: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Center </a:t>
            </a:r>
          </a:p>
          <a:p>
            <a:pPr lvl="2">
              <a:buClr>
                <a:srgbClr val="C00000"/>
              </a:buClr>
            </a:pP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Referral services and academic advising for adults and youth</a:t>
            </a:r>
          </a:p>
          <a:p>
            <a:pPr lvl="0">
              <a:buClr>
                <a:srgbClr val="C00000"/>
              </a:buClr>
            </a:pPr>
            <a:r>
              <a:rPr lang="en-US" dirty="0">
                <a:solidFill>
                  <a:srgbClr val="000000"/>
                </a:solidFill>
                <a:latin typeface="Franklin Gothic Book"/>
              </a:rPr>
              <a:t>Great Oaks Career Development Campuses </a:t>
            </a:r>
            <a:r>
              <a:rPr lang="en-US" sz="1800" b="1" dirty="0">
                <a:latin typeface="Franklin Gothic Book"/>
              </a:rPr>
              <a:t>(1998-2015</a:t>
            </a:r>
            <a:r>
              <a:rPr lang="en-US" sz="1800" dirty="0">
                <a:solidFill>
                  <a:srgbClr val="000000"/>
                </a:solidFill>
                <a:latin typeface="Franklin Gothic Book"/>
              </a:rPr>
              <a:t>)</a:t>
            </a:r>
          </a:p>
          <a:p>
            <a:pPr lvl="2">
              <a:buClr>
                <a:srgbClr val="C00000"/>
              </a:buClr>
            </a:pPr>
            <a:r>
              <a:rPr lang="en-US" sz="1800" dirty="0">
                <a:solidFill>
                  <a:srgbClr val="000000"/>
                </a:solidFill>
                <a:latin typeface="Franklin Gothic Book"/>
              </a:rPr>
              <a:t>Inventors of Project Search for workers with disabilities at Children’s Hospital (1998)</a:t>
            </a:r>
          </a:p>
          <a:p>
            <a:pPr lvl="2">
              <a:buClr>
                <a:srgbClr val="C00000"/>
              </a:buClr>
            </a:pPr>
            <a:r>
              <a:rPr lang="en-US" sz="1800" dirty="0">
                <a:solidFill>
                  <a:srgbClr val="000000"/>
                </a:solidFill>
                <a:latin typeface="Franklin Gothic Book"/>
              </a:rPr>
              <a:t>Health Careers Collaborative classes at </a:t>
            </a:r>
            <a:r>
              <a:rPr lang="en-US" sz="1800" dirty="0" err="1">
                <a:solidFill>
                  <a:srgbClr val="000000"/>
                </a:solidFill>
                <a:latin typeface="Franklin Gothic Book"/>
              </a:rPr>
              <a:t>OhioMeansJobs</a:t>
            </a:r>
            <a:r>
              <a:rPr lang="en-US" sz="1800" dirty="0">
                <a:solidFill>
                  <a:srgbClr val="000000"/>
                </a:solidFill>
                <a:latin typeface="Franklin Gothic Book"/>
              </a:rPr>
              <a:t> Center (2012-2015)</a:t>
            </a:r>
          </a:p>
          <a:p>
            <a:pPr lvl="2">
              <a:buClr>
                <a:srgbClr val="C00000"/>
              </a:buClr>
            </a:pPr>
            <a:r>
              <a:rPr lang="en-US" sz="1800" dirty="0">
                <a:solidFill>
                  <a:srgbClr val="000000"/>
                </a:solidFill>
                <a:latin typeface="Franklin Gothic Book"/>
              </a:rPr>
              <a:t>SWORWIB office is located on Great Oaks/Scarlet Oaks Campus (2014)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 Partnerships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232746"/>
              </p:ext>
            </p:extLst>
          </p:nvPr>
        </p:nvGraphicFramePr>
        <p:xfrm>
          <a:off x="1015671" y="978182"/>
          <a:ext cx="7010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73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SWORWIB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Franklin Gothic Book"/>
              </a:rPr>
              <a:t>Required Partners service participation and cost sharing in One-Stop MOU</a:t>
            </a:r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Franklin Gothic Book"/>
              </a:rPr>
              <a:t>Partners for a Competitive Workforce (PCW) – was Greater Cincinnati Workforce Network – National Fund for Workforce Solutions</a:t>
            </a:r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Franklin Gothic Book"/>
              </a:rPr>
              <a:t>NCRC and MSSC Partnership nationally</a:t>
            </a:r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Franklin Gothic Book"/>
              </a:rPr>
              <a:t>United Way for Bold Goals for Income</a:t>
            </a:r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Franklin Gothic Book"/>
              </a:rPr>
              <a:t>OhioMeansJobs</a:t>
            </a:r>
            <a:r>
              <a:rPr lang="en-US" sz="2200" dirty="0">
                <a:solidFill>
                  <a:srgbClr val="000000"/>
                </a:solidFill>
                <a:latin typeface="Franklin Gothic Book"/>
              </a:rPr>
              <a:t>, WANTED Analytics and Talent Dashboard resources with the State of Ohio</a:t>
            </a:r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Franklin Gothic Book"/>
              </a:rPr>
              <a:t>Employers First Regional Workforce Network</a:t>
            </a:r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Franklin Gothic Book"/>
              </a:rPr>
              <a:t>Jobs Ohio Economic Development Network</a:t>
            </a:r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Franklin Gothic Book"/>
              </a:rPr>
              <a:t>Regional Economic Development Initiative (REDI)</a:t>
            </a:r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Franklin Gothic Book"/>
              </a:rPr>
              <a:t>$158 million in federal, state and private grants awarded in partnership with economic and workforce organizations</a:t>
            </a:r>
          </a:p>
          <a:p>
            <a:pPr lvl="0">
              <a:buClr>
                <a:srgbClr val="C00000"/>
              </a:buClr>
            </a:pPr>
            <a:endParaRPr lang="en-US" dirty="0">
              <a:solidFill>
                <a:srgbClr val="000000"/>
              </a:solidFill>
              <a:latin typeface="Franklin Gothic Book"/>
            </a:endParaRPr>
          </a:p>
          <a:p>
            <a:pPr>
              <a:buClr>
                <a:srgbClr val="C00000"/>
              </a:buClr>
            </a:pPr>
            <a:endParaRPr lang="en-US" dirty="0">
              <a:solidFill>
                <a:srgbClr val="000000"/>
              </a:solidFill>
              <a:latin typeface="Franklin Gothic Book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1381</Words>
  <Application>Microsoft Office PowerPoint</Application>
  <PresentationFormat>On-screen Show (4:3)</PresentationFormat>
  <Paragraphs>217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ＭＳ Ｐゴシック</vt:lpstr>
      <vt:lpstr>ＭＳ Ｐゴシック</vt:lpstr>
      <vt:lpstr>Arial</vt:lpstr>
      <vt:lpstr>Arial Bold</vt:lpstr>
      <vt:lpstr>Calibri</vt:lpstr>
      <vt:lpstr>Century Gothic</vt:lpstr>
      <vt:lpstr>Courier New</vt:lpstr>
      <vt:lpstr>Franklin Gothic Book</vt:lpstr>
      <vt:lpstr>Times</vt:lpstr>
      <vt:lpstr>Wingdings</vt:lpstr>
      <vt:lpstr>Wingdings 2</vt:lpstr>
      <vt:lpstr>Office Theme</vt:lpstr>
      <vt:lpstr>June 2, 2015</vt:lpstr>
      <vt:lpstr>TAACCCT LEARNING NETWORK  AT A GLANCE</vt:lpstr>
      <vt:lpstr>Presenters</vt:lpstr>
      <vt:lpstr>Agenda</vt:lpstr>
      <vt:lpstr>Polling Question</vt:lpstr>
      <vt:lpstr>PowerPoint Presentation</vt:lpstr>
      <vt:lpstr>Partnership History</vt:lpstr>
      <vt:lpstr>Career Pathway Partnerships</vt:lpstr>
      <vt:lpstr>Other SWORWIB Partnerships</vt:lpstr>
      <vt:lpstr>Community Colleges and WIBs on TAACCCT</vt:lpstr>
      <vt:lpstr>Mutual Benefits</vt:lpstr>
      <vt:lpstr>Funding for Training Caveat</vt:lpstr>
      <vt:lpstr>Partnership Successes</vt:lpstr>
      <vt:lpstr>PowerPoint Presentation</vt:lpstr>
      <vt:lpstr>Cincinnati State Launched PTEC</vt:lpstr>
      <vt:lpstr>Cincinnati State Partners with OMJ</vt:lpstr>
      <vt:lpstr>PTEC Offers Wrap Around Services</vt:lpstr>
      <vt:lpstr>WIA Outcomes as of 2014</vt:lpstr>
      <vt:lpstr> Regina.livers@cincinnatistate.edu 513.569.5735</vt:lpstr>
      <vt:lpstr>PowerPoint Presentation</vt:lpstr>
      <vt:lpstr> Brief History</vt:lpstr>
      <vt:lpstr> Opportunities for collaboration</vt:lpstr>
      <vt:lpstr> Opportunities for collaboration</vt:lpstr>
      <vt:lpstr> Measurable OUtcomes</vt:lpstr>
      <vt:lpstr> Future collaborative opportunities</vt:lpstr>
      <vt:lpstr>Questions?</vt:lpstr>
      <vt:lpstr>PowerPoint Presentation</vt:lpstr>
    </vt:vector>
  </TitlesOfParts>
  <Company>JFF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JFF</dc:creator>
  <cp:lastModifiedBy>Margaret Lamb</cp:lastModifiedBy>
  <cp:revision>40</cp:revision>
  <dcterms:created xsi:type="dcterms:W3CDTF">2012-12-12T14:53:33Z</dcterms:created>
  <dcterms:modified xsi:type="dcterms:W3CDTF">2015-08-27T18:10:25Z</dcterms:modified>
</cp:coreProperties>
</file>