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387" r:id="rId3"/>
    <p:sldId id="261" r:id="rId4"/>
    <p:sldId id="263" r:id="rId5"/>
    <p:sldId id="337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7" r:id="rId21"/>
    <p:sldId id="370" r:id="rId22"/>
    <p:sldId id="372" r:id="rId23"/>
    <p:sldId id="373" r:id="rId24"/>
    <p:sldId id="380" r:id="rId25"/>
    <p:sldId id="382" r:id="rId26"/>
    <p:sldId id="376" r:id="rId27"/>
    <p:sldId id="377" r:id="rId28"/>
    <p:sldId id="386" r:id="rId29"/>
    <p:sldId id="361" r:id="rId30"/>
    <p:sldId id="362" r:id="rId31"/>
    <p:sldId id="363" r:id="rId32"/>
    <p:sldId id="364" r:id="rId33"/>
    <p:sldId id="365" r:id="rId34"/>
    <p:sldId id="383" r:id="rId35"/>
    <p:sldId id="384" r:id="rId36"/>
    <p:sldId id="385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9DD1BC06-25A8-4F05-823D-38894CF0A3F4}" type="presOf" srcId="{00BC296F-6B08-0D44-A9B2-B6811D05F4DF}" destId="{3442899B-68FA-A643-8DAB-214E62BD7585}" srcOrd="0" destOrd="0" presId="urn:microsoft.com/office/officeart/2005/8/layout/hierarchy1"/>
    <dgm:cxn modelId="{72849BAF-939A-424F-A8BC-2B732407323A}" type="presOf" srcId="{0178B1F8-C721-3C49-BCE7-F32F860131AA}" destId="{11F25EAC-EF1F-0A41-A139-8A007967E6A7}" srcOrd="0" destOrd="0" presId="urn:microsoft.com/office/officeart/2005/8/layout/hierarchy1"/>
    <dgm:cxn modelId="{094B6900-B360-480C-AFD3-DA78063E60F0}" type="presOf" srcId="{08A164DB-0700-5F46-B9A1-B027F1405942}" destId="{6E50DDCC-9308-574D-9786-08EE1640B632}" srcOrd="0" destOrd="0" presId="urn:microsoft.com/office/officeart/2005/8/layout/hierarchy1"/>
    <dgm:cxn modelId="{30746C2D-793C-48D9-B54E-CF8F06BD73D7}" type="presOf" srcId="{BBD68C50-D3B4-1848-8EA9-4FFB00864135}" destId="{9A4F00F8-6A67-5C4B-9E84-0DC5D6ECE23B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29702220-DE15-47A8-88CA-38D0AE866ADB}" type="presOf" srcId="{A540A28C-5C8C-0547-9B97-A77B409D9B33}" destId="{B4C3B5E3-D81B-994D-BB40-67475EE41359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0ACE2249-E6C1-4976-AB23-46BBB717FF6F}" type="presOf" srcId="{753F5683-D125-1745-B0B8-1CD860D8BF34}" destId="{6CA8EF98-5A7C-8443-99AC-2F342BF4CC08}" srcOrd="0" destOrd="0" presId="urn:microsoft.com/office/officeart/2005/8/layout/hierarchy1"/>
    <dgm:cxn modelId="{03B67B43-CDE5-4DCB-A902-8DC00EF89FE8}" type="presOf" srcId="{BF72FF2E-35B7-4846-8E6D-4DE70B77A411}" destId="{7D21B660-304A-0C45-8362-25E82F2E7D1A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BC78851F-76AE-4C7D-A4B1-98D5104BDAE3}" type="presOf" srcId="{E7BD5B4E-AF1C-5942-BF7B-D719F1B71C54}" destId="{730BCF91-5994-2044-81BC-E029013DA0AA}" srcOrd="0" destOrd="0" presId="urn:microsoft.com/office/officeart/2005/8/layout/hierarchy1"/>
    <dgm:cxn modelId="{062463E9-EA1C-4B4C-AB56-A00E46C14892}" type="presOf" srcId="{4037DDB7-9DFB-2F42-BD74-0FCCD1F41ED7}" destId="{8D17BB9B-4AAD-8940-806B-57018B5F9E40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A70A3CB5-775D-4A3F-9F71-1E76233B43ED}" type="presOf" srcId="{C16ADBA1-3329-D64D-A923-73E71D12330C}" destId="{29CED845-19D1-E94E-8929-4CD240F70DCF}" srcOrd="0" destOrd="0" presId="urn:microsoft.com/office/officeart/2005/8/layout/hierarchy1"/>
    <dgm:cxn modelId="{6A2AB4A8-98B0-4598-9FF5-D4418C3336B1}" type="presOf" srcId="{36D2DD83-68FB-C240-924B-E53FB664BB4E}" destId="{80EC68D4-94F4-744A-A03B-1EB6E5866716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1C657B13-FD21-4C90-8F59-7A775969DD5B}" type="presOf" srcId="{04C027A2-CDF1-4642-90C9-E6FADE5C1CFB}" destId="{55779194-4F51-174B-9273-E67853468299}" srcOrd="0" destOrd="0" presId="urn:microsoft.com/office/officeart/2005/8/layout/hierarchy1"/>
    <dgm:cxn modelId="{8A08D969-04F2-4504-A5A9-8CB96EC7B673}" type="presOf" srcId="{A9C14472-D648-1E4E-93C1-1B7ED9FB14CB}" destId="{A8C405E2-5814-1346-B374-16BF34682930}" srcOrd="0" destOrd="0" presId="urn:microsoft.com/office/officeart/2005/8/layout/hierarchy1"/>
    <dgm:cxn modelId="{E1F12B27-2132-4043-839B-BB2F7540BA0F}" type="presParOf" srcId="{3442899B-68FA-A643-8DAB-214E62BD7585}" destId="{F4946BA7-3CE5-114A-B785-C8F3E1B4DA49}" srcOrd="0" destOrd="0" presId="urn:microsoft.com/office/officeart/2005/8/layout/hierarchy1"/>
    <dgm:cxn modelId="{D733F11B-6A82-4F6B-BCF9-80667552EFEA}" type="presParOf" srcId="{F4946BA7-3CE5-114A-B785-C8F3E1B4DA49}" destId="{FC73F032-B618-114B-BB16-4A4C1BCF590B}" srcOrd="0" destOrd="0" presId="urn:microsoft.com/office/officeart/2005/8/layout/hierarchy1"/>
    <dgm:cxn modelId="{4B35F36C-8F05-48F4-8BE7-A82E0EFEC766}" type="presParOf" srcId="{FC73F032-B618-114B-BB16-4A4C1BCF590B}" destId="{5C1FE5D2-DC51-E14D-8544-A3E28AE58614}" srcOrd="0" destOrd="0" presId="urn:microsoft.com/office/officeart/2005/8/layout/hierarchy1"/>
    <dgm:cxn modelId="{6F71F397-BEA7-4C69-AFEC-F448CE4E22E8}" type="presParOf" srcId="{FC73F032-B618-114B-BB16-4A4C1BCF590B}" destId="{9A4F00F8-6A67-5C4B-9E84-0DC5D6ECE23B}" srcOrd="1" destOrd="0" presId="urn:microsoft.com/office/officeart/2005/8/layout/hierarchy1"/>
    <dgm:cxn modelId="{FF359A51-7E67-416C-B809-C8213590A241}" type="presParOf" srcId="{F4946BA7-3CE5-114A-B785-C8F3E1B4DA49}" destId="{6649ABFA-C967-9C42-B010-A9C274257A25}" srcOrd="1" destOrd="0" presId="urn:microsoft.com/office/officeart/2005/8/layout/hierarchy1"/>
    <dgm:cxn modelId="{82B3D5BE-63E9-4C59-8232-B1947508D58D}" type="presParOf" srcId="{6649ABFA-C967-9C42-B010-A9C274257A25}" destId="{11F25EAC-EF1F-0A41-A139-8A007967E6A7}" srcOrd="0" destOrd="0" presId="urn:microsoft.com/office/officeart/2005/8/layout/hierarchy1"/>
    <dgm:cxn modelId="{D04A9E88-E182-4058-8902-FCC105CBBF1F}" type="presParOf" srcId="{6649ABFA-C967-9C42-B010-A9C274257A25}" destId="{04491E9E-CE1E-5344-887E-292CA6D9A973}" srcOrd="1" destOrd="0" presId="urn:microsoft.com/office/officeart/2005/8/layout/hierarchy1"/>
    <dgm:cxn modelId="{E7E12E1D-2760-4472-8B94-1EAF239ED75E}" type="presParOf" srcId="{04491E9E-CE1E-5344-887E-292CA6D9A973}" destId="{69A53F18-03FD-0740-8D9D-0514558B4A06}" srcOrd="0" destOrd="0" presId="urn:microsoft.com/office/officeart/2005/8/layout/hierarchy1"/>
    <dgm:cxn modelId="{8D316922-5A33-4CDF-B4D9-EB2299454C73}" type="presParOf" srcId="{69A53F18-03FD-0740-8D9D-0514558B4A06}" destId="{783A5137-820A-D847-B8CC-B414AB8AF267}" srcOrd="0" destOrd="0" presId="urn:microsoft.com/office/officeart/2005/8/layout/hierarchy1"/>
    <dgm:cxn modelId="{81F53F21-B1F2-46AB-9F17-8B1B24DBE589}" type="presParOf" srcId="{69A53F18-03FD-0740-8D9D-0514558B4A06}" destId="{6E50DDCC-9308-574D-9786-08EE1640B632}" srcOrd="1" destOrd="0" presId="urn:microsoft.com/office/officeart/2005/8/layout/hierarchy1"/>
    <dgm:cxn modelId="{439AA3A1-77EB-4C29-9240-019E4B22FC1A}" type="presParOf" srcId="{04491E9E-CE1E-5344-887E-292CA6D9A973}" destId="{57859B20-A491-C14E-8B47-262AD3FB3C9C}" srcOrd="1" destOrd="0" presId="urn:microsoft.com/office/officeart/2005/8/layout/hierarchy1"/>
    <dgm:cxn modelId="{12ACF0DA-56D5-42F5-BB48-3583B722AA8B}" type="presParOf" srcId="{57859B20-A491-C14E-8B47-262AD3FB3C9C}" destId="{730BCF91-5994-2044-81BC-E029013DA0AA}" srcOrd="0" destOrd="0" presId="urn:microsoft.com/office/officeart/2005/8/layout/hierarchy1"/>
    <dgm:cxn modelId="{37BEEEF2-EB8F-41C9-A05A-FC30CB686A98}" type="presParOf" srcId="{57859B20-A491-C14E-8B47-262AD3FB3C9C}" destId="{8BDEB65C-7C86-7645-A3A3-D94EBA93D6FD}" srcOrd="1" destOrd="0" presId="urn:microsoft.com/office/officeart/2005/8/layout/hierarchy1"/>
    <dgm:cxn modelId="{A1CAB721-B295-408B-B6E1-74B60DCC6D2E}" type="presParOf" srcId="{8BDEB65C-7C86-7645-A3A3-D94EBA93D6FD}" destId="{15A826FD-21B7-714F-A8CA-0CACF4907DED}" srcOrd="0" destOrd="0" presId="urn:microsoft.com/office/officeart/2005/8/layout/hierarchy1"/>
    <dgm:cxn modelId="{4362B0F9-6A9F-4733-9F4F-4F5CDC205B31}" type="presParOf" srcId="{15A826FD-21B7-714F-A8CA-0CACF4907DED}" destId="{D841183A-AE99-E34F-AEEC-BFDDDA6B149E}" srcOrd="0" destOrd="0" presId="urn:microsoft.com/office/officeart/2005/8/layout/hierarchy1"/>
    <dgm:cxn modelId="{ABFDE655-389C-42A9-B4F4-8A717A8EF414}" type="presParOf" srcId="{15A826FD-21B7-714F-A8CA-0CACF4907DED}" destId="{55779194-4F51-174B-9273-E67853468299}" srcOrd="1" destOrd="0" presId="urn:microsoft.com/office/officeart/2005/8/layout/hierarchy1"/>
    <dgm:cxn modelId="{3393ADBD-10C2-4AC5-8C06-FC8E35D75CB1}" type="presParOf" srcId="{8BDEB65C-7C86-7645-A3A3-D94EBA93D6FD}" destId="{7AA7BB12-1E7F-7D43-A01E-E1F19278C76C}" srcOrd="1" destOrd="0" presId="urn:microsoft.com/office/officeart/2005/8/layout/hierarchy1"/>
    <dgm:cxn modelId="{74C9CFAA-D3E9-4A53-BB5A-43E026F739CB}" type="presParOf" srcId="{57859B20-A491-C14E-8B47-262AD3FB3C9C}" destId="{80EC68D4-94F4-744A-A03B-1EB6E5866716}" srcOrd="2" destOrd="0" presId="urn:microsoft.com/office/officeart/2005/8/layout/hierarchy1"/>
    <dgm:cxn modelId="{BC81C494-DD4C-4297-AEE6-2DD3DD0279E1}" type="presParOf" srcId="{57859B20-A491-C14E-8B47-262AD3FB3C9C}" destId="{34BC33A0-ED39-DE4F-8A9F-338B5DB527DD}" srcOrd="3" destOrd="0" presId="urn:microsoft.com/office/officeart/2005/8/layout/hierarchy1"/>
    <dgm:cxn modelId="{22456CE2-56E6-4AD9-A61D-74B24EDF96A3}" type="presParOf" srcId="{34BC33A0-ED39-DE4F-8A9F-338B5DB527DD}" destId="{C879E55B-7DBC-0A46-B6DA-7A7E7A671055}" srcOrd="0" destOrd="0" presId="urn:microsoft.com/office/officeart/2005/8/layout/hierarchy1"/>
    <dgm:cxn modelId="{B2A6C038-D87E-4E31-BB79-70FA831D89B1}" type="presParOf" srcId="{C879E55B-7DBC-0A46-B6DA-7A7E7A671055}" destId="{58E25500-82D6-5146-A221-84A9B541C842}" srcOrd="0" destOrd="0" presId="urn:microsoft.com/office/officeart/2005/8/layout/hierarchy1"/>
    <dgm:cxn modelId="{669FCDDF-DEBB-4FB9-AD84-1F1620E6E02C}" type="presParOf" srcId="{C879E55B-7DBC-0A46-B6DA-7A7E7A671055}" destId="{6CA8EF98-5A7C-8443-99AC-2F342BF4CC08}" srcOrd="1" destOrd="0" presId="urn:microsoft.com/office/officeart/2005/8/layout/hierarchy1"/>
    <dgm:cxn modelId="{16DFA8E3-1E8D-4EC3-A143-A24AD386D8AE}" type="presParOf" srcId="{34BC33A0-ED39-DE4F-8A9F-338B5DB527DD}" destId="{5AFB516C-8B19-1347-A340-BD44FA087715}" srcOrd="1" destOrd="0" presId="urn:microsoft.com/office/officeart/2005/8/layout/hierarchy1"/>
    <dgm:cxn modelId="{B3587328-D750-4964-8358-916147F893D2}" type="presParOf" srcId="{6649ABFA-C967-9C42-B010-A9C274257A25}" destId="{7D21B660-304A-0C45-8362-25E82F2E7D1A}" srcOrd="2" destOrd="0" presId="urn:microsoft.com/office/officeart/2005/8/layout/hierarchy1"/>
    <dgm:cxn modelId="{C4598696-BAF6-4950-9E2B-99EDDE501D9B}" type="presParOf" srcId="{6649ABFA-C967-9C42-B010-A9C274257A25}" destId="{387C680B-E952-F04F-8840-6329408C4FF2}" srcOrd="3" destOrd="0" presId="urn:microsoft.com/office/officeart/2005/8/layout/hierarchy1"/>
    <dgm:cxn modelId="{B499721B-DB34-434C-8E0B-B91511E2DA17}" type="presParOf" srcId="{387C680B-E952-F04F-8840-6329408C4FF2}" destId="{14AE68B9-FE25-6547-9774-6FB5767EC7AF}" srcOrd="0" destOrd="0" presId="urn:microsoft.com/office/officeart/2005/8/layout/hierarchy1"/>
    <dgm:cxn modelId="{B6301E8F-9374-4995-842A-C623FAF2342D}" type="presParOf" srcId="{14AE68B9-FE25-6547-9774-6FB5767EC7AF}" destId="{646F3537-73EB-B949-918D-3B7B930AA6F5}" srcOrd="0" destOrd="0" presId="urn:microsoft.com/office/officeart/2005/8/layout/hierarchy1"/>
    <dgm:cxn modelId="{AC15920E-8A7A-49D5-999E-896357811570}" type="presParOf" srcId="{14AE68B9-FE25-6547-9774-6FB5767EC7AF}" destId="{29CED845-19D1-E94E-8929-4CD240F70DCF}" srcOrd="1" destOrd="0" presId="urn:microsoft.com/office/officeart/2005/8/layout/hierarchy1"/>
    <dgm:cxn modelId="{8B61025B-4FD2-4B64-A868-E796A28C60DD}" type="presParOf" srcId="{387C680B-E952-F04F-8840-6329408C4FF2}" destId="{19852B07-4D31-214F-9301-B80B7570A269}" srcOrd="1" destOrd="0" presId="urn:microsoft.com/office/officeart/2005/8/layout/hierarchy1"/>
    <dgm:cxn modelId="{CB0820E4-142B-43F0-BF28-9A7373752234}" type="presParOf" srcId="{3442899B-68FA-A643-8DAB-214E62BD7585}" destId="{F8E47508-4D92-4841-B7F5-2B43DF9D01CA}" srcOrd="1" destOrd="0" presId="urn:microsoft.com/office/officeart/2005/8/layout/hierarchy1"/>
    <dgm:cxn modelId="{32D76B48-5CED-4ED5-A0D9-8653FCF07334}" type="presParOf" srcId="{F8E47508-4D92-4841-B7F5-2B43DF9D01CA}" destId="{B2BA61A3-B21F-2F4F-A27F-1E993EFF1F4B}" srcOrd="0" destOrd="0" presId="urn:microsoft.com/office/officeart/2005/8/layout/hierarchy1"/>
    <dgm:cxn modelId="{E211F174-321C-4611-B7D8-D02B8196CE73}" type="presParOf" srcId="{B2BA61A3-B21F-2F4F-A27F-1E993EFF1F4B}" destId="{EF2F118D-C820-304A-83D6-27A1A959A5FB}" srcOrd="0" destOrd="0" presId="urn:microsoft.com/office/officeart/2005/8/layout/hierarchy1"/>
    <dgm:cxn modelId="{AADD27A2-73D3-4A5D-857E-0CB25F03E6A6}" type="presParOf" srcId="{B2BA61A3-B21F-2F4F-A27F-1E993EFF1F4B}" destId="{A8C405E2-5814-1346-B374-16BF34682930}" srcOrd="1" destOrd="0" presId="urn:microsoft.com/office/officeart/2005/8/layout/hierarchy1"/>
    <dgm:cxn modelId="{C3E806F3-4696-4636-BF56-4C7BFEE5A00C}" type="presParOf" srcId="{F8E47508-4D92-4841-B7F5-2B43DF9D01CA}" destId="{62A3ED94-654E-E941-A0F8-294D22630DC7}" srcOrd="1" destOrd="0" presId="urn:microsoft.com/office/officeart/2005/8/layout/hierarchy1"/>
    <dgm:cxn modelId="{B985860C-5211-4C1F-90EF-A559B17E139A}" type="presParOf" srcId="{62A3ED94-654E-E941-A0F8-294D22630DC7}" destId="{B4C3B5E3-D81B-994D-BB40-67475EE41359}" srcOrd="0" destOrd="0" presId="urn:microsoft.com/office/officeart/2005/8/layout/hierarchy1"/>
    <dgm:cxn modelId="{D0B52726-3694-4754-B658-8ECE99DC81C4}" type="presParOf" srcId="{62A3ED94-654E-E941-A0F8-294D22630DC7}" destId="{6300A319-EE00-0344-9BFC-D6F49AE21F3F}" srcOrd="1" destOrd="0" presId="urn:microsoft.com/office/officeart/2005/8/layout/hierarchy1"/>
    <dgm:cxn modelId="{4F97D222-1363-451F-9B71-8416C90BC0B7}" type="presParOf" srcId="{6300A319-EE00-0344-9BFC-D6F49AE21F3F}" destId="{2995CDD1-F185-AC4D-9E55-C1A4942C1989}" srcOrd="0" destOrd="0" presId="urn:microsoft.com/office/officeart/2005/8/layout/hierarchy1"/>
    <dgm:cxn modelId="{D4AF3AF0-38FF-4FC5-AA3F-3CB74954C357}" type="presParOf" srcId="{2995CDD1-F185-AC4D-9E55-C1A4942C1989}" destId="{BC6575E1-2812-5C43-951F-E9EB66CF75F5}" srcOrd="0" destOrd="0" presId="urn:microsoft.com/office/officeart/2005/8/layout/hierarchy1"/>
    <dgm:cxn modelId="{8C3B61D6-D51F-47DB-8304-9EC594C00ABC}" type="presParOf" srcId="{2995CDD1-F185-AC4D-9E55-C1A4942C1989}" destId="{8D17BB9B-4AAD-8940-806B-57018B5F9E40}" srcOrd="1" destOrd="0" presId="urn:microsoft.com/office/officeart/2005/8/layout/hierarchy1"/>
    <dgm:cxn modelId="{C3E30A4A-313F-4ADB-92FF-BC2E2DA55E71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92099B-5784-9643-B22B-06B082BD1FD1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CF72D7-7417-E745-AFF2-F200DD6D09F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3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46F992-BCEE-D94B-8A04-7AAC33FA47D5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8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43760A-4803-1F41-8247-A22C42585823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9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CF72D7-7417-E745-AFF2-F200DD6D09F8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6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8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678352-4225-864C-B698-32BEEED1829D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0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6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8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8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1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2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85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92099B-5784-9643-B22B-06B082BD1FD1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05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2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0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3201B-3E18-B844-847E-5253AA902DF8}" type="slidenum">
              <a:rPr lang="en-US" smtClean="0">
                <a:latin typeface="Arial" pitchFamily="-100" charset="0"/>
                <a:ea typeface="ＭＳ Ｐゴシック" pitchFamily="-84" charset="-128"/>
                <a:cs typeface="ＭＳ Ｐゴシック" pitchFamily="-84" charset="-128"/>
              </a:rPr>
              <a:pPr/>
              <a:t>35</a:t>
            </a:fld>
            <a:endParaRPr lang="en-US" smtClean="0">
              <a:latin typeface="Arial" pitchFamily="-100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CF72D7-7417-E745-AFF2-F200DD6D09F8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4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FC66B-A082-FB4D-BF67-80D3D97369C5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5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8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D511-5E97-354B-8DCF-4F468B07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choo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gatech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hyperlink" Target="http://creativecommons.org/licenses/by/3.0/deed.en_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choo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mccatoday.org/mohealthwins/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naccareer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S0bumAebi4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reativecommons.org/Best_practices_for_attribution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ift.tt/1mndzoZ" TargetMode="External"/><Relationship Id="rId4" Type="http://schemas.openxmlformats.org/officeDocument/2006/relationships/hyperlink" Target="https://flic.kr/p/oe33o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.org/open-attrib-builde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4us.org/wp-content/uploads/2013/06/Handout_OpenKickoff_Boyoung.do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upport.taaccct.org/home/tutorials-user-guides/" TargetMode="External"/><Relationship Id="rId4" Type="http://schemas.openxmlformats.org/officeDocument/2006/relationships/hyperlink" Target="http://creativecommons.org/choos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taaccct.org/home/getting-started/" TargetMode="External"/><Relationship Id="rId2" Type="http://schemas.openxmlformats.org/officeDocument/2006/relationships/hyperlink" Target="https://open4us.org/find-oer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a@creativecommons.org" TargetMode="External"/><Relationship Id="rId4" Type="http://schemas.openxmlformats.org/officeDocument/2006/relationships/hyperlink" Target="mailto:support@skillscommon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choo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reativecommons.org/choo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June 18,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Creative Commons Attribution Licenses on Your TAACCCT Content: A How-To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8"/>
            <a:ext cx="70585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F497D"/>
                </a:solidFill>
                <a:latin typeface="Helvetica Neue"/>
                <a:cs typeface="Helvetica Neue"/>
              </a:rPr>
              <a:t>CC BY 3.0 or 4.0 are okay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421" y="1457245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F497D"/>
                </a:solidFill>
                <a:latin typeface="Helvetica Neue"/>
                <a:cs typeface="Helvetica Neue"/>
              </a:rPr>
              <a:t>DOL says:</a:t>
            </a:r>
          </a:p>
        </p:txBody>
      </p:sp>
    </p:spTree>
    <p:extLst>
      <p:ext uri="{BB962C8B-B14F-4D97-AF65-F5344CB8AC3E}">
        <p14:creationId xmlns:p14="http://schemas.microsoft.com/office/powerpoint/2010/main" val="38375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4225" cy="6858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4815594" y="1562102"/>
            <a:ext cx="1562628" cy="836788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33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521" name="Picture 1" descr="screenshot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7" y="0"/>
            <a:ext cx="6977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7200" y="113030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&lt;a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rel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="license"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href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="http://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creativecommons.org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/licenses/by/3.0/"&gt;&lt;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img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 alt="Creative Commons License" style="border-width:0"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src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="http://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i.creativecommons.org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/l/by/3.0/88x31.png" /&gt;&lt;/a&gt;&lt;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br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 /&gt;This work is licensed under a &lt;a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rel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="license"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href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="http://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creativecommons.org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/licenses/by/3.0/"&gt;Creative Commons Attribution 3.0 </a:t>
            </a:r>
            <a:r>
              <a:rPr lang="en-US" sz="2000" dirty="0" err="1">
                <a:solidFill>
                  <a:srgbClr val="1F497D"/>
                </a:solidFill>
                <a:latin typeface="News Gothic MT" charset="0"/>
              </a:rPr>
              <a:t>Unported</a:t>
            </a:r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 License&lt;/a&gt;.v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57200" y="5243513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1F497D"/>
                </a:solidFill>
                <a:latin typeface="News Gothic MT" charset="0"/>
              </a:rPr>
              <a:t>This work is licensed under a </a:t>
            </a:r>
            <a:r>
              <a:rPr lang="en-US" sz="2000" u="sng" dirty="0">
                <a:solidFill>
                  <a:srgbClr val="0099FF"/>
                </a:solidFill>
                <a:latin typeface="News Gothic MT" charset="0"/>
              </a:rPr>
              <a:t>Creative Commons Attribution 3.0 </a:t>
            </a:r>
            <a:r>
              <a:rPr lang="en-US" sz="2000" u="sng" dirty="0" err="1">
                <a:solidFill>
                  <a:srgbClr val="0099FF"/>
                </a:solidFill>
                <a:latin typeface="News Gothic MT" charset="0"/>
              </a:rPr>
              <a:t>Unported</a:t>
            </a:r>
            <a:r>
              <a:rPr lang="en-US" sz="2000" u="sng" dirty="0">
                <a:solidFill>
                  <a:srgbClr val="0099FF"/>
                </a:solidFill>
                <a:latin typeface="News Gothic MT" charset="0"/>
              </a:rPr>
              <a:t> License</a:t>
            </a:r>
            <a:r>
              <a:rPr lang="en-US" sz="2000" dirty="0">
                <a:solidFill>
                  <a:srgbClr val="0099FF"/>
                </a:solidFill>
                <a:latin typeface="News Gothic MT" charset="0"/>
              </a:rPr>
              <a:t>. </a:t>
            </a:r>
          </a:p>
        </p:txBody>
      </p:sp>
      <p:pic>
        <p:nvPicPr>
          <p:cNvPr id="4" name="Picture 4" descr="b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5" y="4171951"/>
            <a:ext cx="29368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328930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1F497D"/>
                </a:solidFill>
                <a:latin typeface="News Gothic MT" charset="0"/>
              </a:rPr>
              <a:t>________________________________________________________</a:t>
            </a:r>
            <a:endParaRPr lang="en-US" sz="2000" dirty="0">
              <a:solidFill>
                <a:srgbClr val="1F497D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248" y="1690009"/>
            <a:ext cx="8693926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You can edit the text for your specific project. </a:t>
            </a:r>
          </a:p>
          <a:p>
            <a:endParaRPr lang="en-US" sz="3600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elvetica Neue"/>
                <a:ea typeface="ＭＳ Ｐゴシック" charset="0"/>
                <a:cs typeface="Helvetica Neue"/>
              </a:rPr>
              <a:t>Go back to: </a:t>
            </a:r>
          </a:p>
          <a:p>
            <a:r>
              <a:rPr lang="en-US" sz="3600" dirty="0">
                <a:solidFill>
                  <a:srgbClr val="FFFF00"/>
                </a:solidFill>
                <a:latin typeface="Helvetica Neue"/>
                <a:ea typeface="ＭＳ Ｐゴシック" charset="0"/>
                <a:cs typeface="Helvetica Neue"/>
                <a:hlinkClick r:id="rId3"/>
              </a:rPr>
              <a:t>http://creativecommons.org/choose</a:t>
            </a:r>
            <a:endParaRPr lang="en-US" sz="3600" dirty="0">
              <a:solidFill>
                <a:srgbClr val="FFFF00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50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screenshot_2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284163" y="5818516"/>
            <a:ext cx="216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Helvetica Neue"/>
                <a:cs typeface="Helvetica Neue"/>
              </a:rPr>
              <a:t>Optional fields</a:t>
            </a:r>
          </a:p>
        </p:txBody>
      </p:sp>
      <p:cxnSp>
        <p:nvCxnSpPr>
          <p:cNvPr id="113667" name="Straight Arrow Connector 3"/>
          <p:cNvCxnSpPr>
            <a:cxnSpLocks noChangeShapeType="1"/>
          </p:cNvCxnSpPr>
          <p:nvPr/>
        </p:nvCxnSpPr>
        <p:spPr bwMode="auto">
          <a:xfrm>
            <a:off x="930275" y="2919413"/>
            <a:ext cx="452438" cy="0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68" name="Straight Arrow Connector 3"/>
          <p:cNvCxnSpPr>
            <a:cxnSpLocks noChangeShapeType="1"/>
          </p:cNvCxnSpPr>
          <p:nvPr/>
        </p:nvCxnSpPr>
        <p:spPr bwMode="auto">
          <a:xfrm>
            <a:off x="284163" y="3354388"/>
            <a:ext cx="452437" cy="0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69" name="Straight Arrow Connector 3"/>
          <p:cNvCxnSpPr>
            <a:cxnSpLocks noChangeShapeType="1"/>
          </p:cNvCxnSpPr>
          <p:nvPr/>
        </p:nvCxnSpPr>
        <p:spPr bwMode="auto">
          <a:xfrm>
            <a:off x="284163" y="3778251"/>
            <a:ext cx="452437" cy="0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0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2"/>
          <p:cNvSpPr txBox="1">
            <a:spLocks noChangeArrowheads="1"/>
          </p:cNvSpPr>
          <p:nvPr/>
        </p:nvSpPr>
        <p:spPr bwMode="auto">
          <a:xfrm>
            <a:off x="457200" y="12700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&lt;a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rel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="license"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href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="http://creativecommons.org/licenses/by/3.0/deed.en_US"&gt;&lt;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img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 alt="Creative Commons License" style="border-width:0"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src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="http://i.creativecommons.org/l/by/3.0/88x31.png" /&gt;&lt;/a&gt;&lt;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br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 /&gt;&lt;span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xmlns:dct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="http://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purl.org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/dc/terms/" property="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dct:title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"&gt;</a:t>
            </a:r>
            <a:r>
              <a:rPr lang="en-US" sz="1600" dirty="0">
                <a:solidFill>
                  <a:srgbClr val="FF6600"/>
                </a:solidFill>
                <a:latin typeface="Lucida Grande" charset="0"/>
                <a:cs typeface="Lucida Grande" charset="0"/>
              </a:rPr>
              <a:t>Welding 101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&lt;/span&gt; by &lt;a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xmlns:cc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="http://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creativecommons.org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/ns#"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href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="https://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www.northgatech.edu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/" property="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cc:attributionName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"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rel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cc:attributionURL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"&gt;</a:t>
            </a:r>
            <a:r>
              <a:rPr lang="en-US" sz="1600" dirty="0">
                <a:solidFill>
                  <a:srgbClr val="0000FF"/>
                </a:solidFill>
                <a:latin typeface="Lucida Grande" charset="0"/>
                <a:cs typeface="Lucida Grande" charset="0"/>
              </a:rPr>
              <a:t>North Georgia Technical College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&lt;/a&gt; is licensed under a &lt;a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rel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="license"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href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="http://creativecommons.org/licenses/by/3.0/deed.en_US"&gt;Creative Commons Attribution 3.0 </a:t>
            </a:r>
            <a:r>
              <a:rPr lang="en-US" sz="1600" dirty="0" err="1">
                <a:solidFill>
                  <a:srgbClr val="1F497D"/>
                </a:solidFill>
                <a:latin typeface="Lucida Grande" charset="0"/>
                <a:cs typeface="Lucida Grande" charset="0"/>
              </a:rPr>
              <a:t>Unported</a:t>
            </a:r>
            <a:r>
              <a:rPr lang="en-US" sz="1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 License&lt;/a&gt;.</a:t>
            </a:r>
          </a:p>
        </p:txBody>
      </p:sp>
      <p:sp>
        <p:nvSpPr>
          <p:cNvPr id="115714" name="TextBox 4"/>
          <p:cNvSpPr txBox="1">
            <a:spLocks noChangeArrowheads="1"/>
          </p:cNvSpPr>
          <p:nvPr/>
        </p:nvSpPr>
        <p:spPr bwMode="auto">
          <a:xfrm>
            <a:off x="457200" y="5383213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6600"/>
                </a:solidFill>
                <a:latin typeface="Lucida Grande" charset="0"/>
                <a:cs typeface="Lucida Grande" charset="0"/>
              </a:rPr>
              <a:t>Welding 101 </a:t>
            </a:r>
            <a:r>
              <a:rPr lang="en-US" sz="20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by </a:t>
            </a:r>
            <a:r>
              <a:rPr lang="en-US" sz="2000" dirty="0">
                <a:solidFill>
                  <a:srgbClr val="FF6600"/>
                </a:solidFill>
                <a:latin typeface="Lucida Grande" charset="0"/>
                <a:cs typeface="Lucida Grande" charset="0"/>
                <a:hlinkClick r:id="rId3"/>
              </a:rPr>
              <a:t>North Georgia Technical College</a:t>
            </a:r>
            <a:r>
              <a:rPr lang="en-US" sz="2000" dirty="0">
                <a:solidFill>
                  <a:srgbClr val="FF6600"/>
                </a:solidFill>
                <a:latin typeface="Lucida Grande" charset="0"/>
                <a:cs typeface="Lucida Grande" charset="0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is licensed under a </a:t>
            </a:r>
            <a:r>
              <a:rPr lang="en-US" sz="2000" dirty="0">
                <a:latin typeface="Lucida Grande" charset="0"/>
                <a:cs typeface="Lucida Grande" charset="0"/>
                <a:hlinkClick r:id="rId4"/>
              </a:rPr>
              <a:t>Creative Commons Attribution 3.0 Unported License</a:t>
            </a:r>
            <a:r>
              <a:rPr lang="en-US" sz="2000" dirty="0">
                <a:latin typeface="Lucida Grande" charset="0"/>
                <a:cs typeface="Lucida Grande" charset="0"/>
              </a:rPr>
              <a:t>.</a:t>
            </a:r>
          </a:p>
        </p:txBody>
      </p:sp>
      <p:pic>
        <p:nvPicPr>
          <p:cNvPr id="115715" name="Picture 4" descr="by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5" y="4311651"/>
            <a:ext cx="29368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457200" y="342900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News Gothic MT" charset="0"/>
              </a:rPr>
              <a:t>________________________________________________________</a:t>
            </a:r>
            <a:endParaRPr lang="en-US" sz="2000" dirty="0"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1448" y="1829711"/>
            <a:ext cx="8693926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What if I want to add the notice to a document, marketing and promotion materials, or program support materials?</a:t>
            </a:r>
          </a:p>
          <a:p>
            <a:endParaRPr lang="en-US" sz="3600" dirty="0">
              <a:solidFill>
                <a:srgbClr val="1F497D"/>
              </a:solidFill>
              <a:latin typeface="Helvetica Neue"/>
              <a:ea typeface="ＭＳ Ｐゴシック" charset="0"/>
              <a:cs typeface="Helvetica Neue"/>
            </a:endParaRPr>
          </a:p>
          <a:p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Go back to: </a:t>
            </a:r>
          </a:p>
          <a:p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  <a:hlinkClick r:id="rId3"/>
              </a:rPr>
              <a:t>http://</a:t>
            </a:r>
            <a:r>
              <a:rPr lang="en-US" sz="3600" dirty="0" err="1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  <a:hlinkClick r:id="rId3"/>
              </a:rPr>
              <a:t>creativecommons.org</a:t>
            </a:r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  <a:hlinkClick r:id="rId3"/>
              </a:rPr>
              <a:t>/choose</a:t>
            </a:r>
            <a:endParaRPr lang="en-US" sz="3600" dirty="0">
              <a:solidFill>
                <a:srgbClr val="1F497D"/>
              </a:solidFill>
              <a:latin typeface="Helvetica Neue"/>
              <a:ea typeface="ＭＳ Ｐゴシック" charset="0"/>
              <a:cs typeface="Helvetica Neue"/>
            </a:endParaRPr>
          </a:p>
          <a:p>
            <a:endParaRPr lang="en-US" sz="3600" dirty="0">
              <a:solidFill>
                <a:srgbClr val="1F497D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83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creen Shot 2013-09-27 at 10.1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736600" y="5499100"/>
            <a:ext cx="452438" cy="0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4741863" y="4148139"/>
            <a:ext cx="4191000" cy="11287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screenshot_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650"/>
            <a:ext cx="9144000" cy="30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30201" y="1265239"/>
            <a:ext cx="798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  <a:latin typeface="Lucida Grande" charset="0"/>
                <a:cs typeface="Lucida Grande" charset="0"/>
              </a:rPr>
              <a:t>Paste where you usually put © info</a:t>
            </a:r>
            <a:endParaRPr lang="en-US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7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7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F497D"/>
                </a:solidFill>
                <a:latin typeface="Helvetica Neue"/>
                <a:cs typeface="Helvetica Neue"/>
              </a:rPr>
              <a:t>Examples </a:t>
            </a:r>
            <a:r>
              <a:rPr lang="en-US" sz="5400" dirty="0" smtClean="0">
                <a:solidFill>
                  <a:srgbClr val="1F497D"/>
                </a:solidFill>
                <a:latin typeface="Helvetica Neue"/>
                <a:cs typeface="Helvetica Neue"/>
                <a:sym typeface="Wingdings"/>
              </a:rPr>
              <a:t></a:t>
            </a:r>
            <a:endParaRPr lang="en-US" sz="54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58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8422" y="5882106"/>
            <a:ext cx="7753684" cy="868948"/>
          </a:xfrm>
          <a:prstGeom prst="rect">
            <a:avLst/>
          </a:prstGeom>
          <a:noFill/>
          <a:ln w="76200" cmpd="sng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81594"/>
            <a:ext cx="7226300" cy="470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695342"/>
            <a:ext cx="8940800" cy="1156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100" y="5599668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FF"/>
                </a:solidFill>
                <a:latin typeface="Helvetica Neue"/>
                <a:cs typeface="Helvetica Neue"/>
                <a:hlinkClick r:id="rId5"/>
              </a:rPr>
              <a:t>http://</a:t>
            </a:r>
            <a:r>
              <a:rPr lang="en-US" dirty="0" err="1" smtClean="0">
                <a:solidFill>
                  <a:srgbClr val="0099FF"/>
                </a:solidFill>
                <a:latin typeface="Helvetica Neue"/>
                <a:cs typeface="Helvetica Neue"/>
                <a:hlinkClick r:id="rId5"/>
              </a:rPr>
              <a:t>mccatoday.org/mohealthwins</a:t>
            </a:r>
            <a:r>
              <a:rPr lang="en-US" dirty="0" smtClean="0">
                <a:solidFill>
                  <a:srgbClr val="0099FF"/>
                </a:solidFill>
                <a:latin typeface="Helvetica Neue"/>
                <a:cs typeface="Helvetica Neue"/>
                <a:hlinkClick r:id="rId5"/>
              </a:rPr>
              <a:t>/</a:t>
            </a:r>
            <a:endParaRPr lang="en-US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5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healthw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0"/>
            <a:ext cx="529936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8626" y="5882106"/>
            <a:ext cx="5715001" cy="86894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848" y="1486811"/>
            <a:ext cx="8693926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“Missouri 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</a:rPr>
              <a:t>Credit for 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Prior 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</a:rPr>
              <a:t>Learning Model 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is licensed 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</a:rPr>
              <a:t>under the Creative Commons Attribution 3.0 </a:t>
            </a:r>
            <a:r>
              <a:rPr lang="en-US" sz="3600" dirty="0" err="1">
                <a:solidFill>
                  <a:srgbClr val="1F497D"/>
                </a:solidFill>
                <a:latin typeface="Helvetica Neue"/>
                <a:cs typeface="Helvetica Neue"/>
              </a:rPr>
              <a:t>Unported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</a:rPr>
              <a:t> License. To view a copy of this license, visit 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  <a:hlinkClick r:id="rId3"/>
              </a:rPr>
              <a:t>http://creativecommons.org/licenses/by/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  <a:hlinkClick r:id="rId3"/>
              </a:rPr>
              <a:t>3.0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.”</a:t>
            </a:r>
            <a:endParaRPr lang="en-US" sz="3600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86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045800"/>
            <a:ext cx="8674100" cy="5168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239" y="5727700"/>
            <a:ext cx="8176461" cy="5715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9424" y="6450568"/>
            <a:ext cx="665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http://</a:t>
            </a:r>
            <a:r>
              <a:rPr lang="en-US" dirty="0" err="1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naccareers.com</a:t>
            </a:r>
            <a:r>
              <a:rPr lang="en-US" dirty="0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/</a:t>
            </a:r>
            <a:endParaRPr lang="en-US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56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0864" y="6272768"/>
            <a:ext cx="62570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Helvetica Neue"/>
                <a:cs typeface="Helvetica Neue"/>
                <a:hlinkClick r:id="rId2"/>
              </a:rPr>
              <a:t>https://youtu.be/S0bumAebi4E</a:t>
            </a:r>
            <a:endParaRPr lang="en-US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4" y="1003299"/>
            <a:ext cx="7182616" cy="528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8" y="146072"/>
            <a:ext cx="8279063" cy="67119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" y="6122738"/>
            <a:ext cx="8153401" cy="735263"/>
          </a:xfrm>
          <a:prstGeom prst="rect">
            <a:avLst/>
          </a:prstGeom>
          <a:noFill/>
          <a:ln w="76200" cmpd="sng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548" y="2528209"/>
            <a:ext cx="8693926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Unless </a:t>
            </a: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</a:rPr>
              <a:t>otherwise noted this work is licensed under a </a:t>
            </a:r>
            <a:r>
              <a:rPr lang="en-US" sz="3600" u="sng" dirty="0">
                <a:solidFill>
                  <a:srgbClr val="0000FF"/>
                </a:solidFill>
                <a:latin typeface="Helvetica Neue"/>
                <a:cs typeface="Helvetica Neue"/>
              </a:rPr>
              <a:t>Creative Commons Attribution 3.0 </a:t>
            </a:r>
            <a:r>
              <a:rPr lang="en-US" sz="3600" u="sng" dirty="0" err="1">
                <a:solidFill>
                  <a:srgbClr val="0000FF"/>
                </a:solidFill>
                <a:latin typeface="Helvetica Neue"/>
                <a:cs typeface="Helvetica Neue"/>
              </a:rPr>
              <a:t>Unported</a:t>
            </a:r>
            <a:r>
              <a:rPr lang="en-US" sz="3600" u="sng" dirty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en-US" sz="3600" u="sng" dirty="0" smtClean="0">
                <a:solidFill>
                  <a:srgbClr val="0000FF"/>
                </a:solidFill>
                <a:latin typeface="Helvetica Neue"/>
                <a:cs typeface="Helvetica Neue"/>
              </a:rPr>
              <a:t>License</a:t>
            </a:r>
            <a:r>
              <a:rPr lang="en-US" sz="3600" dirty="0" smtClean="0">
                <a:solidFill>
                  <a:srgbClr val="FFFFFF"/>
                </a:solidFill>
                <a:latin typeface="Helvetica Neue"/>
                <a:cs typeface="Helvetica Neue"/>
              </a:rPr>
              <a:t>.”</a:t>
            </a:r>
            <a:endParaRPr lang="en-US" sz="3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050"/>
            <a:ext cx="9144000" cy="9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60926"/>
            <a:ext cx="5461000" cy="51850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15195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SHOWER FIXTURE A handout containing the highlights of the video titled Residential Plumbing and Repair: Shower Fixture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4" y="1805234"/>
            <a:ext cx="8191658" cy="630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583" y="1045727"/>
            <a:ext cx="8405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Screen share – with live Q&amp;A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2824" y="1181099"/>
            <a:ext cx="7136876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 smtClean="0"/>
              <a:t>Paul Stacey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Associate Director of Global </a:t>
            </a:r>
            <a:r>
              <a:rPr lang="en-US" sz="2000" dirty="0" smtClean="0"/>
              <a:t>Learning, Creative </a:t>
            </a:r>
            <a:r>
              <a:rPr lang="en-US" sz="2000" dirty="0"/>
              <a:t>Commons</a:t>
            </a: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92824" y="3125687"/>
            <a:ext cx="7136876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Rick Lumadue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Program Manager, </a:t>
            </a:r>
            <a:r>
              <a:rPr lang="en-US" sz="2000" dirty="0" err="1" smtClean="0"/>
              <a:t>Skillscommons.org</a:t>
            </a:r>
            <a:endParaRPr lang="en-US" sz="2000" dirty="0"/>
          </a:p>
        </p:txBody>
      </p:sp>
      <p:pic>
        <p:nvPicPr>
          <p:cNvPr id="13" name="Picture 12" descr="Paul1a.jpg"/>
          <p:cNvPicPr>
            <a:picLocks noChangeAspect="1"/>
          </p:cNvPicPr>
          <p:nvPr/>
        </p:nvPicPr>
        <p:blipFill>
          <a:blip r:embed="rId2"/>
          <a:srcRect l="23928"/>
          <a:stretch>
            <a:fillRect/>
          </a:stretch>
        </p:blipFill>
        <p:spPr>
          <a:xfrm>
            <a:off x="189004" y="1155700"/>
            <a:ext cx="1613422" cy="1409701"/>
          </a:xfrm>
          <a:prstGeom prst="rect">
            <a:avLst/>
          </a:prstGeom>
        </p:spPr>
      </p:pic>
      <p:pic>
        <p:nvPicPr>
          <p:cNvPr id="3" name="Picture 2" descr="Lumadue Online cours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8573"/>
          <a:stretch/>
        </p:blipFill>
        <p:spPr>
          <a:xfrm>
            <a:off x="381001" y="3021296"/>
            <a:ext cx="1421425" cy="1423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813173"/>
            <a:ext cx="62357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Creating appropriate attribution statements so you get credit for your work.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521" name="Picture 1" descr="screenshot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7" y="0"/>
            <a:ext cx="6977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1282700"/>
            <a:ext cx="8693926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r>
              <a:rPr lang="en-US" sz="3600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Best Practices for Attribution: (TASL)</a:t>
            </a:r>
          </a:p>
          <a:p>
            <a:pPr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endParaRPr lang="en-US" sz="1600" dirty="0">
              <a:solidFill>
                <a:srgbClr val="1F497D"/>
              </a:solidFill>
              <a:latin typeface="Helvetica Neue"/>
              <a:cs typeface="Helvetica Neue"/>
              <a:sym typeface="Lucida Grande" charset="0"/>
            </a:endParaRPr>
          </a:p>
          <a:p>
            <a:pPr marL="457200" indent="-457200">
              <a:buFont typeface="Wingdings" charset="2"/>
              <a:buChar char="ü"/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T</a:t>
            </a:r>
            <a:r>
              <a:rPr lang="en-US" sz="2800" dirty="0" smtClean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itle</a:t>
            </a:r>
            <a:endParaRPr lang="en-US" sz="2800" dirty="0">
              <a:solidFill>
                <a:srgbClr val="1F497D"/>
              </a:solidFill>
              <a:latin typeface="Helvetica Neue"/>
              <a:cs typeface="Helvetica Neue"/>
              <a:sym typeface="Lucida Grande" charset="0"/>
            </a:endParaRPr>
          </a:p>
          <a:p>
            <a:pPr marL="457200" indent="-457200">
              <a:buFont typeface="Wingdings" charset="2"/>
              <a:buChar char="ü"/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r>
              <a:rPr lang="en-US" sz="2800" b="1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A</a:t>
            </a:r>
            <a:r>
              <a:rPr lang="en-US" sz="2800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uthor</a:t>
            </a:r>
          </a:p>
          <a:p>
            <a:pPr marL="457200" indent="-457200">
              <a:buFont typeface="Wingdings" charset="2"/>
              <a:buChar char="ü"/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r>
              <a:rPr lang="en-US" sz="2800" b="1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S</a:t>
            </a:r>
            <a:r>
              <a:rPr lang="en-US" sz="2800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ource – Link to work</a:t>
            </a:r>
          </a:p>
          <a:p>
            <a:pPr marL="457200" indent="-457200">
              <a:buFont typeface="Wingdings" charset="2"/>
              <a:buChar char="ü"/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r>
              <a:rPr lang="en-US" sz="2800" b="1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L</a:t>
            </a:r>
            <a:r>
              <a:rPr lang="en-US" sz="2800" dirty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icense – Name + </a:t>
            </a:r>
            <a:r>
              <a:rPr lang="en-US" sz="2800" dirty="0" smtClean="0">
                <a:solidFill>
                  <a:srgbClr val="1F497D"/>
                </a:solidFill>
                <a:latin typeface="Helvetica Neue"/>
                <a:cs typeface="Helvetica Neue"/>
                <a:sym typeface="Lucida Grande" charset="0"/>
              </a:rPr>
              <a:t>Link</a:t>
            </a:r>
            <a:endParaRPr lang="en-US" sz="2800" dirty="0" smtClean="0">
              <a:solidFill>
                <a:srgbClr val="1F497D"/>
              </a:solidFill>
              <a:latin typeface="Helvetica Neue"/>
              <a:cs typeface="Helvetica Neue"/>
              <a:sym typeface="Lucida Grande" charset="0"/>
              <a:hlinkClick r:id="rId3"/>
            </a:endParaRPr>
          </a:p>
          <a:p>
            <a:pPr>
              <a:tabLst>
                <a:tab pos="0" algn="l"/>
                <a:tab pos="633985" algn="l"/>
                <a:tab pos="1285829" algn="l"/>
                <a:tab pos="1919815" algn="l"/>
                <a:tab pos="2562729" algn="l"/>
                <a:tab pos="3214573" algn="l"/>
                <a:tab pos="3848558" algn="l"/>
                <a:tab pos="4491473" algn="l"/>
                <a:tab pos="5143317" algn="l"/>
                <a:tab pos="5777302" algn="l"/>
                <a:tab pos="6429146" algn="l"/>
                <a:tab pos="7063132" algn="l"/>
                <a:tab pos="7125637" algn="l"/>
              </a:tabLst>
              <a:defRPr/>
            </a:pPr>
            <a:endParaRPr lang="en-US" sz="3600" dirty="0">
              <a:solidFill>
                <a:srgbClr val="1F497D"/>
              </a:solidFill>
              <a:latin typeface="Helvetica Neue"/>
              <a:cs typeface="Helvetica Neue"/>
              <a:sym typeface="Lucida Grande" charset="0"/>
              <a:hlinkClick r:id="rId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398583" y="6066285"/>
            <a:ext cx="4275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b="0" dirty="0" smtClean="0">
                <a:solidFill>
                  <a:srgbClr val="1F497D"/>
                </a:solidFill>
                <a:hlinkClick r:id="rId4"/>
              </a:rPr>
              <a:t>Peace Bridge</a:t>
            </a:r>
            <a:r>
              <a:rPr lang="en-US" sz="1800" b="0" dirty="0" smtClean="0">
                <a:solidFill>
                  <a:srgbClr val="1F497D"/>
                </a:solidFill>
              </a:rPr>
              <a:t> by </a:t>
            </a:r>
            <a:r>
              <a:rPr lang="en-US" sz="1800" b="0" dirty="0" smtClean="0">
                <a:solidFill>
                  <a:srgbClr val="1F497D"/>
                </a:solidFill>
                <a:hlinkClick r:id="rId5"/>
              </a:rPr>
              <a:t>D'Arcy Norman</a:t>
            </a:r>
            <a:r>
              <a:rPr lang="en-US" sz="1800" b="0" dirty="0" smtClean="0">
                <a:solidFill>
                  <a:srgbClr val="1F497D"/>
                </a:solidFill>
              </a:rPr>
              <a:t> </a:t>
            </a:r>
            <a:r>
              <a:rPr lang="en-US" sz="1800" b="0" dirty="0" smtClean="0">
                <a:solidFill>
                  <a:srgbClr val="1F497D"/>
                </a:solidFill>
                <a:hlinkClick r:id="rId6"/>
              </a:rPr>
              <a:t>CC BY</a:t>
            </a:r>
            <a:endParaRPr lang="en-US" sz="1800" b="0" dirty="0">
              <a:solidFill>
                <a:srgbClr val="1F497D"/>
              </a:solidFill>
            </a:endParaRPr>
          </a:p>
        </p:txBody>
      </p:sp>
      <p:pic>
        <p:nvPicPr>
          <p:cNvPr id="10" name="Picture 9" descr="14587361594_09bd1d915d_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297" y="3310385"/>
            <a:ext cx="35941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0" y="152400"/>
            <a:ext cx="8843601" cy="57912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84540" y="5587881"/>
            <a:ext cx="4457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hlinkClick r:id="rId3"/>
              </a:rPr>
              <a:t>http://www.openwa.org/open-attrib-builder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122" y="6073170"/>
            <a:ext cx="8405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Screen share – with live Q&amp;A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813173"/>
            <a:ext cx="623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Workflow process and set of templates for managing and tracking this through the production process.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177925"/>
            <a:ext cx="58674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1F497D"/>
                </a:solidFill>
                <a:cs typeface="ＭＳ Ｐゴシック" pitchFamily="-84" charset="-128"/>
              </a:rPr>
              <a:t>Work Flow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15900" y="1778000"/>
            <a:ext cx="8458200" cy="4467352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Best Practice in Creating and Managing Open Educational Resources: Examples and Samples (Word doc </a:t>
            </a: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  <a:hlinkClick r:id="rId3"/>
              </a:rPr>
              <a:t>http://open4us.org/wp-content/uploads/2013/06/Handout_OpenKickoff_Boyoung.doc</a:t>
            </a: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) 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CC BY</a:t>
            </a:r>
          </a:p>
          <a:p>
            <a:pPr marL="857250" lvl="1" indent="-457200">
              <a:spcAft>
                <a:spcPts val="0"/>
              </a:spcAft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Not everyone</a:t>
            </a:r>
          </a:p>
          <a:p>
            <a:pPr marL="857250" lvl="1" indent="-457200">
              <a:spcAft>
                <a:spcPts val="0"/>
              </a:spcAft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One person at each institution, or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One person for consortium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  <a:hlinkClick r:id="rId4"/>
              </a:rPr>
              <a:t>http://creativecommons.org/choose/</a:t>
            </a: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 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Skills Commons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  <a:hlinkClick r:id="rId5"/>
              </a:rPr>
              <a:t>http://support.taaccct.org/home/tutorials-user-guides/</a:t>
            </a:r>
            <a:r>
              <a:rPr lang="en-US" sz="2100" b="1" dirty="0" smtClean="0">
                <a:solidFill>
                  <a:srgbClr val="1F497D"/>
                </a:solidFill>
                <a:cs typeface="ＭＳ Ｐゴシック" pitchFamily="-8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2" y="984250"/>
            <a:ext cx="4236048" cy="585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4600" y="1625600"/>
            <a:ext cx="3644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Skills Commons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Contribution process includes meta data about Creative Commons license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is equivalent of card in library card catalog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CC BY license still needs to be on the resource itself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Explore the support services available from Creative Commons &amp; Skills Commons and future plans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Creative Commons: </a:t>
            </a:r>
            <a:r>
              <a:rPr lang="en-US" sz="2162" u="sng" dirty="0" smtClean="0">
                <a:solidFill>
                  <a:srgbClr val="1F497D"/>
                </a:solidFill>
                <a:hlinkClick r:id="rId2"/>
              </a:rPr>
              <a:t>https://open4us.org</a:t>
            </a:r>
            <a:endParaRPr lang="en-US" sz="2162" dirty="0" smtClean="0">
              <a:solidFill>
                <a:srgbClr val="1F497D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162" dirty="0" err="1" smtClean="0">
                <a:solidFill>
                  <a:srgbClr val="1F497D"/>
                </a:solidFill>
              </a:rPr>
              <a:t>SkillsCommons.org</a:t>
            </a:r>
            <a:r>
              <a:rPr lang="en-US" sz="2162" dirty="0" smtClean="0">
                <a:solidFill>
                  <a:srgbClr val="1F497D"/>
                </a:solidFill>
              </a:rPr>
              <a:t> Support Services Center: </a:t>
            </a:r>
            <a:br>
              <a:rPr lang="en-US" sz="2162" dirty="0" smtClean="0">
                <a:solidFill>
                  <a:srgbClr val="1F497D"/>
                </a:solidFill>
              </a:rPr>
            </a:br>
            <a:r>
              <a:rPr lang="en-US" sz="2162" u="sng" dirty="0" smtClean="0">
                <a:solidFill>
                  <a:srgbClr val="1F497D"/>
                </a:solidFill>
                <a:hlinkClick r:id="rId3"/>
              </a:rPr>
              <a:t>http://support.taaccct.org/home/getting-started/</a:t>
            </a:r>
            <a:endParaRPr lang="en-US" sz="2900" dirty="0" smtClean="0">
              <a:hlinkClick r:id="rId4"/>
            </a:endParaRPr>
          </a:p>
          <a:p>
            <a:pPr marL="0" lvl="0" indent="0">
              <a:buNone/>
            </a:pPr>
            <a:endParaRPr lang="en-US" sz="3027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en-US" sz="3027" dirty="0" smtClean="0">
                <a:solidFill>
                  <a:srgbClr val="1F497D"/>
                </a:solidFill>
              </a:rPr>
              <a:t>Ask questions:</a:t>
            </a:r>
          </a:p>
          <a:p>
            <a:pPr marL="749300" indent="-29210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Creative Commons </a:t>
            </a:r>
            <a:r>
              <a:rPr lang="en-US" sz="2162" dirty="0" smtClean="0">
                <a:hlinkClick r:id="rId5"/>
              </a:rPr>
              <a:t>taa</a:t>
            </a:r>
            <a:r>
              <a:rPr lang="en-US" sz="2162" dirty="0">
                <a:hlinkClick r:id="rId5"/>
              </a:rPr>
              <a:t>@</a:t>
            </a:r>
            <a:r>
              <a:rPr lang="en-US" sz="2162" dirty="0" smtClean="0">
                <a:hlinkClick r:id="rId5"/>
              </a:rPr>
              <a:t>creativecommons.org</a:t>
            </a:r>
            <a:endParaRPr lang="en-US" sz="2162" u="sng" dirty="0" smtClean="0">
              <a:hlinkClick r:id="rId4"/>
            </a:endParaRPr>
          </a:p>
          <a:p>
            <a:pPr marL="749300" indent="-29210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Skills Commons </a:t>
            </a:r>
            <a:r>
              <a:rPr lang="en-US" sz="2162" u="sng" dirty="0" smtClean="0">
                <a:hlinkClick r:id="rId4"/>
              </a:rPr>
              <a:t>support</a:t>
            </a:r>
            <a:r>
              <a:rPr lang="en-US" sz="2162" u="sng" dirty="0">
                <a:hlinkClick r:id="rId4"/>
              </a:rPr>
              <a:t>@skillscommons.org</a:t>
            </a:r>
            <a:r>
              <a:rPr lang="en-US" sz="2162" dirty="0"/>
              <a:t> </a:t>
            </a:r>
            <a:endParaRPr lang="en-US" sz="2162" dirty="0" smtClean="0"/>
          </a:p>
          <a:p>
            <a:pPr marL="0" indent="0">
              <a:buNone/>
            </a:pPr>
            <a:endParaRPr lang="en-US" sz="2162" dirty="0"/>
          </a:p>
        </p:txBody>
      </p:sp>
    </p:spTree>
    <p:extLst>
      <p:ext uri="{BB962C8B-B14F-4D97-AF65-F5344CB8AC3E}">
        <p14:creationId xmlns:p14="http://schemas.microsoft.com/office/powerpoint/2010/main" val="4988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1168682"/>
            <a:ext cx="82041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Applying the Creative Commons (CC BY) license to newly developed works using the Creative Commons license chooser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Applying CC BY to documents, marketing and promotion materials, and program support materials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Creating </a:t>
            </a:r>
            <a:r>
              <a:rPr lang="en-US" sz="2400" dirty="0" smtClean="0">
                <a:solidFill>
                  <a:srgbClr val="1F497D"/>
                </a:solidFill>
                <a:latin typeface="Arial"/>
                <a:cs typeface="Arial"/>
              </a:rPr>
              <a:t>appropriate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attribution statements so you get credit for your work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TAACCCT grantee examples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Learn about a workflow process and set of templates for managing &amp; tracking this through the production process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Finding and using help resources</a:t>
            </a:r>
          </a:p>
        </p:txBody>
      </p:sp>
    </p:spTree>
    <p:extLst>
      <p:ext uri="{BB962C8B-B14F-4D97-AF65-F5344CB8AC3E}">
        <p14:creationId xmlns:p14="http://schemas.microsoft.com/office/powerpoint/2010/main" val="983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813173"/>
            <a:ext cx="623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/>
                <a:cs typeface="Arial"/>
              </a:rPr>
              <a:t>Applying the Creative Commons (CC BY) license to newly developed works using the Creative Commons license chooser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1651909"/>
            <a:ext cx="8693926" cy="39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3600" dirty="0" smtClean="0">
                <a:solidFill>
                  <a:srgbClr val="1F497D"/>
                </a:solidFill>
                <a:latin typeface="Helvetica Neue"/>
                <a:cs typeface="Helvetica Neue"/>
              </a:rPr>
              <a:t>Licensing your work is easy. No registration is required.</a:t>
            </a:r>
          </a:p>
          <a:p>
            <a:pPr algn="l"/>
            <a:endParaRPr lang="en-US" sz="3600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You simply add a notice that your work is under CC BY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.</a:t>
            </a:r>
          </a:p>
          <a:p>
            <a:r>
              <a:rPr lang="en-US" sz="3600" dirty="0" smtClean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 </a:t>
            </a:r>
          </a:p>
          <a:p>
            <a:r>
              <a:rPr lang="en-US" sz="3600" dirty="0" smtClean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Here’s </a:t>
            </a:r>
            <a:r>
              <a:rPr lang="en-US" sz="3600" dirty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</a:rPr>
              <a:t>how you do that </a:t>
            </a:r>
            <a:r>
              <a:rPr lang="en-US" sz="3600" dirty="0" smtClean="0">
                <a:solidFill>
                  <a:srgbClr val="1F497D"/>
                </a:solidFill>
                <a:latin typeface="Helvetica Neue"/>
                <a:ea typeface="ＭＳ Ｐゴシック" charset="0"/>
                <a:cs typeface="Helvetica Neue"/>
                <a:sym typeface="Wingdings" charset="0"/>
              </a:rPr>
              <a:t></a:t>
            </a:r>
            <a:endParaRPr lang="en-US" sz="36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48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667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FF"/>
                </a:solidFill>
                <a:latin typeface="Helvetica Neue"/>
                <a:cs typeface="Helvetica Neue"/>
                <a:hlinkClick r:id="rId3"/>
              </a:rPr>
              <a:t>creativecommons.org/choose</a:t>
            </a:r>
            <a:endParaRPr lang="en-US" sz="4800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421" y="1457245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Go to: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4" y="1805234"/>
            <a:ext cx="8191658" cy="630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583" y="1045727"/>
            <a:ext cx="8405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http://</a:t>
            </a:r>
            <a:r>
              <a:rPr lang="en-US" sz="2800" b="1" dirty="0" err="1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creativecommons.org</a:t>
            </a:r>
            <a:r>
              <a:rPr lang="en-US" sz="2800" b="1" dirty="0" smtClean="0">
                <a:solidFill>
                  <a:srgbClr val="0099FF"/>
                </a:solidFill>
                <a:latin typeface="Helvetica Neue"/>
                <a:cs typeface="Helvetica Neue"/>
                <a:hlinkClick r:id="rId4"/>
              </a:rPr>
              <a:t>/choose</a:t>
            </a:r>
            <a:endParaRPr lang="en-US" sz="2800" b="1" dirty="0">
              <a:solidFill>
                <a:srgbClr val="0099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0348" y="1568946"/>
            <a:ext cx="428123" cy="651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37111" y="2229556"/>
            <a:ext cx="691444" cy="6773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733</Words>
  <Application>Microsoft Office PowerPoint</Application>
  <PresentationFormat>On-screen Show (4:3)</PresentationFormat>
  <Paragraphs>125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Helvetica Neue</vt:lpstr>
      <vt:lpstr>Lucida Grande</vt:lpstr>
      <vt:lpstr>News Gothic MT</vt:lpstr>
      <vt:lpstr>Wingdings</vt:lpstr>
      <vt:lpstr>Office Theme</vt:lpstr>
      <vt:lpstr>June 18, 2015</vt:lpstr>
      <vt:lpstr>TAACCCT LEARNING NETWORK  AT A GLANCE</vt:lpstr>
      <vt:lpstr>Presenters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Flow</vt:lpstr>
      <vt:lpstr>PowerPoint Presentation</vt:lpstr>
      <vt:lpstr>Questions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Chris Watson</cp:lastModifiedBy>
  <cp:revision>170</cp:revision>
  <dcterms:created xsi:type="dcterms:W3CDTF">2015-06-15T16:54:19Z</dcterms:created>
  <dcterms:modified xsi:type="dcterms:W3CDTF">2015-06-17T20:31:57Z</dcterms:modified>
</cp:coreProperties>
</file>