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1"/>
  </p:notesMasterIdLst>
  <p:handoutMasterIdLst>
    <p:handoutMasterId r:id="rId32"/>
  </p:handoutMasterIdLst>
  <p:sldIdLst>
    <p:sldId id="269" r:id="rId2"/>
    <p:sldId id="291" r:id="rId3"/>
    <p:sldId id="292" r:id="rId4"/>
    <p:sldId id="306" r:id="rId5"/>
    <p:sldId id="264" r:id="rId6"/>
    <p:sldId id="281" r:id="rId7"/>
    <p:sldId id="285" r:id="rId8"/>
    <p:sldId id="265" r:id="rId9"/>
    <p:sldId id="268" r:id="rId10"/>
    <p:sldId id="271" r:id="rId11"/>
    <p:sldId id="272" r:id="rId12"/>
    <p:sldId id="258" r:id="rId13"/>
    <p:sldId id="267" r:id="rId14"/>
    <p:sldId id="273" r:id="rId15"/>
    <p:sldId id="283" r:id="rId16"/>
    <p:sldId id="277" r:id="rId17"/>
    <p:sldId id="299" r:id="rId18"/>
    <p:sldId id="261" r:id="rId19"/>
    <p:sldId id="301" r:id="rId20"/>
    <p:sldId id="305" r:id="rId21"/>
    <p:sldId id="270" r:id="rId22"/>
    <p:sldId id="300" r:id="rId23"/>
    <p:sldId id="307" r:id="rId24"/>
    <p:sldId id="308" r:id="rId25"/>
    <p:sldId id="309" r:id="rId26"/>
    <p:sldId id="310" r:id="rId27"/>
    <p:sldId id="278" r:id="rId28"/>
    <p:sldId id="290"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68222"/>
    <a:srgbClr val="F6882E"/>
    <a:srgbClr val="F5750B"/>
    <a:srgbClr val="005392"/>
    <a:srgbClr val="007434"/>
    <a:srgbClr val="CBCBCB"/>
    <a:srgbClr val="D3D3D3"/>
    <a:srgbClr val="E6E6E6"/>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889" autoAdjust="0"/>
  </p:normalViewPr>
  <p:slideViewPr>
    <p:cSldViewPr>
      <p:cViewPr varScale="1">
        <p:scale>
          <a:sx n="49" d="100"/>
          <a:sy n="49" d="100"/>
        </p:scale>
        <p:origin x="1986" y="42"/>
      </p:cViewPr>
      <p:guideLst>
        <p:guide orient="horz" pos="2160"/>
        <p:guide pos="2880"/>
      </p:guideLst>
    </p:cSldViewPr>
  </p:slideViewPr>
  <p:notesTextViewPr>
    <p:cViewPr>
      <p:scale>
        <a:sx n="1" d="1"/>
        <a:sy n="1" d="1"/>
      </p:scale>
      <p:origin x="0" y="0"/>
    </p:cViewPr>
  </p:notesTextViewPr>
  <p:notesViewPr>
    <p:cSldViewPr>
      <p:cViewPr varScale="1">
        <p:scale>
          <a:sx n="102" d="100"/>
          <a:sy n="102" d="100"/>
        </p:scale>
        <p:origin x="245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Number of Active Apprentices in US</a:t>
            </a:r>
          </a:p>
        </c:rich>
      </c:tx>
      <c:layout/>
      <c:overlay val="0"/>
    </c:title>
    <c:autoTitleDeleted val="0"/>
    <c:plotArea>
      <c:layout>
        <c:manualLayout>
          <c:layoutTarget val="inner"/>
          <c:xMode val="edge"/>
          <c:yMode val="edge"/>
          <c:x val="0.114501421697288"/>
          <c:y val="0.122546977528316"/>
          <c:w val="0.64169958442694697"/>
          <c:h val="0.79416417552307506"/>
        </c:manualLayout>
      </c:layout>
      <c:lineChart>
        <c:grouping val="standard"/>
        <c:varyColors val="0"/>
        <c:ser>
          <c:idx val="0"/>
          <c:order val="0"/>
          <c:tx>
            <c:strRef>
              <c:f>Sheet1!$B$1</c:f>
              <c:strCache>
                <c:ptCount val="1"/>
                <c:pt idx="0">
                  <c:v>Number of Active Apprentices in US</c:v>
                </c:pt>
              </c:strCache>
            </c:strRef>
          </c:tx>
          <c:spPr>
            <a:ln w="50800">
              <a:solidFill>
                <a:schemeClr val="bg1"/>
              </a:solidFill>
            </a:ln>
          </c:spPr>
          <c:marker>
            <c:symbol val="none"/>
          </c:marker>
          <c:dLbls>
            <c:dLbl>
              <c:idx val="0"/>
              <c:layout>
                <c:manualLayout>
                  <c:x val="4.1666666666666701E-3"/>
                  <c:y val="3.81821895493918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3357554388126496E-3"/>
                  <c:y val="3.57958027025548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507217847769E-2"/>
                  <c:y val="-4.485752002112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2.1088125116233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FY 2014 Q1  </c:v>
                </c:pt>
                <c:pt idx="1">
                  <c:v>Today</c:v>
                </c:pt>
                <c:pt idx="2">
                  <c:v>Pre-Recession</c:v>
                </c:pt>
                <c:pt idx="3">
                  <c:v>5 Year Goal</c:v>
                </c:pt>
              </c:strCache>
            </c:strRef>
          </c:cat>
          <c:val>
            <c:numRef>
              <c:f>Sheet1!$B$2:$B$5</c:f>
              <c:numCache>
                <c:formatCode>#,##0</c:formatCode>
                <c:ptCount val="4"/>
                <c:pt idx="0">
                  <c:v>375000</c:v>
                </c:pt>
                <c:pt idx="1">
                  <c:v>415000</c:v>
                </c:pt>
                <c:pt idx="2">
                  <c:v>500000</c:v>
                </c:pt>
                <c:pt idx="3">
                  <c:v>750000</c:v>
                </c:pt>
              </c:numCache>
            </c:numRef>
          </c:val>
          <c:smooth val="0"/>
        </c:ser>
        <c:dLbls>
          <c:showLegendKey val="0"/>
          <c:showVal val="0"/>
          <c:showCatName val="0"/>
          <c:showSerName val="0"/>
          <c:showPercent val="0"/>
          <c:showBubbleSize val="0"/>
        </c:dLbls>
        <c:smooth val="0"/>
        <c:axId val="374687840"/>
        <c:axId val="374688232"/>
      </c:lineChart>
      <c:catAx>
        <c:axId val="374687840"/>
        <c:scaling>
          <c:orientation val="minMax"/>
        </c:scaling>
        <c:delete val="0"/>
        <c:axPos val="b"/>
        <c:numFmt formatCode="General" sourceLinked="0"/>
        <c:majorTickMark val="out"/>
        <c:minorTickMark val="none"/>
        <c:tickLblPos val="nextTo"/>
        <c:txPr>
          <a:bodyPr anchor="t"/>
          <a:lstStyle/>
          <a:p>
            <a:pPr>
              <a:spcAft>
                <a:spcPts val="600"/>
              </a:spcAft>
              <a:defRPr/>
            </a:pPr>
            <a:endParaRPr lang="en-US"/>
          </a:p>
        </c:txPr>
        <c:crossAx val="374688232"/>
        <c:crosses val="autoZero"/>
        <c:auto val="1"/>
        <c:lblAlgn val="ctr"/>
        <c:lblOffset val="100"/>
        <c:noMultiLvlLbl val="0"/>
      </c:catAx>
      <c:valAx>
        <c:axId val="374688232"/>
        <c:scaling>
          <c:orientation val="minMax"/>
          <c:min val="200000"/>
        </c:scaling>
        <c:delete val="0"/>
        <c:axPos val="l"/>
        <c:majorGridlines/>
        <c:numFmt formatCode="#,##0" sourceLinked="1"/>
        <c:majorTickMark val="out"/>
        <c:minorTickMark val="none"/>
        <c:tickLblPos val="nextTo"/>
        <c:crossAx val="374687840"/>
        <c:crosses val="autoZero"/>
        <c:crossBetween val="between"/>
      </c:valAx>
    </c:plotArea>
    <c:legend>
      <c:legendPos val="r"/>
      <c:layout/>
      <c:overlay val="0"/>
    </c:legend>
    <c:plotVisOnly val="1"/>
    <c:dispBlanksAs val="gap"/>
    <c:showDLblsOverMax val="0"/>
  </c:chart>
  <c:spPr>
    <a:solidFill>
      <a:schemeClr val="tx1">
        <a:lumMod val="65000"/>
        <a:lumOff val="35000"/>
      </a:schemeClr>
    </a:solidFill>
  </c:spPr>
  <c:txPr>
    <a:bodyPr/>
    <a:lstStyle/>
    <a:p>
      <a:pPr>
        <a:defRPr sz="1800" baseline="0">
          <a:solidFill>
            <a:schemeClr val="bg1"/>
          </a:solidFil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noFill/>
        </a:ln>
      </dgm:spPr>
      <dgm:t>
        <a:bodyPr/>
        <a:lstStyle/>
        <a:p>
          <a:pPr algn="l"/>
          <a:r>
            <a:rPr lang="en-US" sz="3000" b="0" dirty="0" smtClean="0">
              <a:solidFill>
                <a:srgbClr val="98081D"/>
              </a:solidFill>
              <a:latin typeface="Arial" pitchFamily="34" charset="0"/>
              <a:cs typeface="Arial" pitchFamily="34" charset="0"/>
            </a:rPr>
            <a:t>What industry sector do you represent?</a:t>
          </a:r>
          <a:endParaRPr lang="en-US" sz="3000" b="0" dirty="0">
            <a:solidFill>
              <a:srgbClr val="98081D"/>
            </a:solidFill>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99114" custLinFactNeighborX="-190" custLinFactNeighborY="-38607"/>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Lst>
  <dgm:cxnLst>
    <dgm:cxn modelId="{7A0F879B-275A-43E3-9D8A-9F0E4811628D}" type="presOf" srcId="{FC9D8059-D2E0-4C91-8D8D-A79D1FB79854}" destId="{7A996C81-500F-4B1F-B5A4-1B476941A02A}" srcOrd="0" destOrd="0" presId="urn:microsoft.com/office/officeart/2005/8/layout/hierarchy3"/>
    <dgm:cxn modelId="{6C4B7FAC-72DD-4C84-A873-0B0D36D914C4}" type="presOf" srcId="{9F318CA6-08AB-4ABE-B349-676605B65D6C}" destId="{855749C9-25BC-45AC-B787-9457C050449F}" srcOrd="0" destOrd="0" presId="urn:microsoft.com/office/officeart/2005/8/layout/hierarchy3"/>
    <dgm:cxn modelId="{D573B017-D930-45CA-A0AD-3F00482B996F}"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D67DF073-C411-454B-9FE5-B8F9B432AC65}" type="presParOf" srcId="{855749C9-25BC-45AC-B787-9457C050449F}" destId="{1E4DC371-F7C6-47CE-B90E-1AFFF13B3F0E}" srcOrd="0" destOrd="0" presId="urn:microsoft.com/office/officeart/2005/8/layout/hierarchy3"/>
    <dgm:cxn modelId="{C460D616-9B0F-43D2-B26B-C9BF125569A3}" type="presParOf" srcId="{1E4DC371-F7C6-47CE-B90E-1AFFF13B3F0E}" destId="{77B1561D-399D-4DFB-9AB8-7B690400EE7B}" srcOrd="0" destOrd="0" presId="urn:microsoft.com/office/officeart/2005/8/layout/hierarchy3"/>
    <dgm:cxn modelId="{E4A5EE8A-5531-47B0-8ABC-E6AE7DB9EE89}" type="presParOf" srcId="{77B1561D-399D-4DFB-9AB8-7B690400EE7B}" destId="{7A996C81-500F-4B1F-B5A4-1B476941A02A}" srcOrd="0" destOrd="0" presId="urn:microsoft.com/office/officeart/2005/8/layout/hierarchy3"/>
    <dgm:cxn modelId="{7808AE00-410B-4B58-B577-474A6A749051}" type="presParOf" srcId="{77B1561D-399D-4DFB-9AB8-7B690400EE7B}" destId="{326860F1-B8CF-451E-A26A-39B929BC3F19}" srcOrd="1" destOrd="0" presId="urn:microsoft.com/office/officeart/2005/8/layout/hierarchy3"/>
    <dgm:cxn modelId="{66331385-859C-4B68-B516-B23ED7CAC4CB}"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437782" y="0"/>
          <a:ext cx="7501435" cy="652084"/>
        </a:xfrm>
        <a:prstGeom prst="roundRect">
          <a:avLst>
            <a:gd name="adj" fmla="val 10000"/>
          </a:avLst>
        </a:prstGeom>
        <a:noFill/>
        <a:ln w="3810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n-US" sz="3000" b="0" kern="1200" dirty="0" smtClean="0">
              <a:solidFill>
                <a:srgbClr val="98081D"/>
              </a:solidFill>
              <a:latin typeface="Arial" pitchFamily="34" charset="0"/>
              <a:cs typeface="Arial" pitchFamily="34" charset="0"/>
            </a:rPr>
            <a:t>What industry sector do you represent?</a:t>
          </a:r>
          <a:endParaRPr lang="en-US" sz="3000" b="0" kern="1200" dirty="0">
            <a:solidFill>
              <a:srgbClr val="98081D"/>
            </a:solidFill>
            <a:latin typeface="Arial" pitchFamily="34" charset="0"/>
            <a:cs typeface="Arial" pitchFamily="34" charset="0"/>
          </a:endParaRPr>
        </a:p>
      </dsp:txBody>
      <dsp:txXfrm>
        <a:off x="456881" y="19099"/>
        <a:ext cx="7463237" cy="6138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0.69266</cdr:x>
      <cdr:y>0.19684</cdr:y>
    </cdr:from>
    <cdr:to>
      <cdr:x>0.72313</cdr:x>
      <cdr:y>0.52187</cdr:y>
    </cdr:to>
    <cdr:sp macro="" textlink="">
      <cdr:nvSpPr>
        <cdr:cNvPr id="2" name="Right Brace 1"/>
        <cdr:cNvSpPr/>
      </cdr:nvSpPr>
      <cdr:spPr>
        <a:xfrm xmlns:a="http://schemas.openxmlformats.org/drawingml/2006/main">
          <a:off x="6333688" y="1066905"/>
          <a:ext cx="278621" cy="1761688"/>
        </a:xfrm>
        <a:prstGeom xmlns:a="http://schemas.openxmlformats.org/drawingml/2006/main" prst="rightBrace">
          <a:avLst>
            <a:gd name="adj1" fmla="val 0"/>
            <a:gd name="adj2" fmla="val 50000"/>
          </a:avLst>
        </a:prstGeom>
        <a:noFill xmlns:a="http://schemas.openxmlformats.org/drawingml/2006/main"/>
        <a:ln xmlns:a="http://schemas.openxmlformats.org/drawingml/2006/main" w="50800">
          <a:solidFill>
            <a:srgbClr val="FFFF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0.76167</cdr:x>
      <cdr:y>0.13579</cdr:y>
    </cdr:from>
    <cdr:to>
      <cdr:x>1</cdr:x>
      <cdr:y>0.29453</cdr:y>
    </cdr:to>
    <cdr:sp macro="" textlink="">
      <cdr:nvSpPr>
        <cdr:cNvPr id="4" name="TextBox 3"/>
        <cdr:cNvSpPr txBox="1"/>
      </cdr:nvSpPr>
      <cdr:spPr>
        <a:xfrm xmlns:a="http://schemas.openxmlformats.org/drawingml/2006/main">
          <a:off x="6964710" y="736001"/>
          <a:ext cx="2179290" cy="8603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solidFill>
                <a:schemeClr val="bg1"/>
              </a:solidFill>
              <a:sym typeface="Wingdings" panose="05000000000000000000" pitchFamily="2" charset="2"/>
            </a:rPr>
            <a:t> </a:t>
          </a:r>
          <a:r>
            <a:rPr lang="en-US" sz="1800" b="1" dirty="0" smtClean="0">
              <a:solidFill>
                <a:schemeClr val="bg1"/>
              </a:solidFill>
            </a:rPr>
            <a:t>President’s Goal</a:t>
          </a:r>
          <a:endParaRPr lang="en-US" sz="1800" b="1" dirty="0">
            <a:solidFill>
              <a:schemeClr val="bg1"/>
            </a:solidFill>
          </a:endParaRPr>
        </a:p>
      </cdr:txBody>
    </cdr:sp>
  </cdr:relSizeAnchor>
  <cdr:relSizeAnchor xmlns:cdr="http://schemas.openxmlformats.org/drawingml/2006/chartDrawing">
    <cdr:from>
      <cdr:x>0.72955</cdr:x>
      <cdr:y>0.3282</cdr:y>
    </cdr:from>
    <cdr:to>
      <cdr:x>0.88955</cdr:x>
      <cdr:y>0.45681</cdr:y>
    </cdr:to>
    <cdr:sp macro="" textlink="">
      <cdr:nvSpPr>
        <cdr:cNvPr id="5" name="TextBox 4"/>
        <cdr:cNvSpPr txBox="1"/>
      </cdr:nvSpPr>
      <cdr:spPr>
        <a:xfrm xmlns:a="http://schemas.openxmlformats.org/drawingml/2006/main">
          <a:off x="6671026" y="1778902"/>
          <a:ext cx="1463040" cy="697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solidFill>
                <a:srgbClr val="FFFF00"/>
              </a:solidFill>
              <a:sym typeface="Wingdings" panose="05000000000000000000" pitchFamily="2" charset="2"/>
            </a:rPr>
            <a:t> </a:t>
          </a:r>
          <a:r>
            <a:rPr lang="en-US" sz="1800" b="1" dirty="0" smtClean="0">
              <a:solidFill>
                <a:srgbClr val="FFFF00"/>
              </a:solidFill>
            </a:rPr>
            <a:t>The Gap</a:t>
          </a:r>
          <a:endParaRPr lang="en-US" sz="1800" b="1" dirty="0">
            <a:solidFill>
              <a:srgbClr val="FFFF00"/>
            </a:solidFill>
          </a:endParaRPr>
        </a:p>
      </cdr:txBody>
    </cdr:sp>
  </cdr:relSizeAnchor>
  <cdr:relSizeAnchor xmlns:cdr="http://schemas.openxmlformats.org/drawingml/2006/chartDrawing">
    <cdr:from>
      <cdr:x>0.77722</cdr:x>
      <cdr:y>0.34305</cdr:y>
    </cdr:from>
    <cdr:to>
      <cdr:x>0.93722</cdr:x>
      <cdr:y>0.47167</cdr:y>
    </cdr:to>
    <cdr:sp macro="" textlink="">
      <cdr:nvSpPr>
        <cdr:cNvPr id="6" name="TextBox 1"/>
        <cdr:cNvSpPr txBox="1"/>
      </cdr:nvSpPr>
      <cdr:spPr>
        <a:xfrm xmlns:a="http://schemas.openxmlformats.org/drawingml/2006/main">
          <a:off x="7106920" y="1825684"/>
          <a:ext cx="1463040" cy="684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2000" b="1" dirty="0"/>
        </a:p>
      </cdr:txBody>
    </cdr:sp>
  </cdr:relSizeAnchor>
  <cdr:relSizeAnchor xmlns:cdr="http://schemas.openxmlformats.org/drawingml/2006/chartDrawing">
    <cdr:from>
      <cdr:x>0.66424</cdr:x>
      <cdr:y>0.17757</cdr:y>
    </cdr:from>
    <cdr:to>
      <cdr:x>0.68598</cdr:x>
      <cdr:y>0.21243</cdr:y>
    </cdr:to>
    <cdr:sp macro="" textlink="">
      <cdr:nvSpPr>
        <cdr:cNvPr id="7" name="Oval 6"/>
        <cdr:cNvSpPr/>
      </cdr:nvSpPr>
      <cdr:spPr>
        <a:xfrm xmlns:a="http://schemas.openxmlformats.org/drawingml/2006/main">
          <a:off x="6073845" y="962441"/>
          <a:ext cx="198791" cy="188946"/>
        </a:xfrm>
        <a:prstGeom xmlns:a="http://schemas.openxmlformats.org/drawingml/2006/main" prst="ellipse">
          <a:avLst/>
        </a:prstGeom>
        <a:solidFill xmlns:a="http://schemas.openxmlformats.org/drawingml/2006/main">
          <a:srgbClr val="FFFF00"/>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0.5083</cdr:x>
      <cdr:y>0.49903</cdr:y>
    </cdr:from>
    <cdr:to>
      <cdr:x>0.53004</cdr:x>
      <cdr:y>0.53389</cdr:y>
    </cdr:to>
    <cdr:sp macro="" textlink="">
      <cdr:nvSpPr>
        <cdr:cNvPr id="8" name="Oval 7"/>
        <cdr:cNvSpPr/>
      </cdr:nvSpPr>
      <cdr:spPr>
        <a:xfrm xmlns:a="http://schemas.openxmlformats.org/drawingml/2006/main">
          <a:off x="4647931" y="2704774"/>
          <a:ext cx="198791" cy="188945"/>
        </a:xfrm>
        <a:prstGeom xmlns:a="http://schemas.openxmlformats.org/drawingml/2006/main" prst="ellipse">
          <a:avLst/>
        </a:prstGeom>
        <a:solidFill xmlns:a="http://schemas.openxmlformats.org/drawingml/2006/main">
          <a:srgbClr val="FFFF00"/>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0.18264</cdr:x>
      <cdr:y>0.66623</cdr:y>
    </cdr:from>
    <cdr:to>
      <cdr:x>0.20438</cdr:x>
      <cdr:y>0.70109</cdr:y>
    </cdr:to>
    <cdr:sp macro="" textlink="">
      <cdr:nvSpPr>
        <cdr:cNvPr id="9" name="Oval 8"/>
        <cdr:cNvSpPr/>
      </cdr:nvSpPr>
      <cdr:spPr>
        <a:xfrm xmlns:a="http://schemas.openxmlformats.org/drawingml/2006/main">
          <a:off x="1670078" y="3611033"/>
          <a:ext cx="198790" cy="188945"/>
        </a:xfrm>
        <a:prstGeom xmlns:a="http://schemas.openxmlformats.org/drawingml/2006/main" prst="ellipse">
          <a:avLst/>
        </a:prstGeom>
        <a:solidFill xmlns:a="http://schemas.openxmlformats.org/drawingml/2006/main">
          <a:srgbClr val="FFFF00"/>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0.34218</cdr:x>
      <cdr:y>0.61587</cdr:y>
    </cdr:from>
    <cdr:to>
      <cdr:x>0.36392</cdr:x>
      <cdr:y>0.65073</cdr:y>
    </cdr:to>
    <cdr:sp macro="" textlink="">
      <cdr:nvSpPr>
        <cdr:cNvPr id="10" name="Oval 9"/>
        <cdr:cNvSpPr/>
      </cdr:nvSpPr>
      <cdr:spPr>
        <a:xfrm xmlns:a="http://schemas.openxmlformats.org/drawingml/2006/main">
          <a:off x="3128937" y="3338090"/>
          <a:ext cx="198791" cy="188945"/>
        </a:xfrm>
        <a:prstGeom xmlns:a="http://schemas.openxmlformats.org/drawingml/2006/main" prst="ellipse">
          <a:avLst/>
        </a:prstGeom>
        <a:solidFill xmlns:a="http://schemas.openxmlformats.org/drawingml/2006/main">
          <a:srgbClr val="FFFF00"/>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71A298-957C-4C9B-BE21-0661DBD20DC6}" type="datetimeFigureOut">
              <a:rPr lang="en-US" smtClean="0"/>
              <a:t>6/26/2015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412D45-DCF6-47A2-8C78-A6D6532CA269}" type="slidenum">
              <a:rPr lang="en-US" smtClean="0"/>
              <a:t>‹#›</a:t>
            </a:fld>
            <a:endParaRPr lang="en-US" dirty="0"/>
          </a:p>
        </p:txBody>
      </p:sp>
    </p:spTree>
    <p:extLst>
      <p:ext uri="{BB962C8B-B14F-4D97-AF65-F5344CB8AC3E}">
        <p14:creationId xmlns:p14="http://schemas.microsoft.com/office/powerpoint/2010/main" val="1069819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8637E-62AA-42B3-99B9-03B4B0AE3053}" type="datetimeFigureOut">
              <a:rPr lang="en-US" smtClean="0"/>
              <a:pPr/>
              <a:t>6/26/2015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C415B-1EFA-4E09-B249-36ACC019BC20}" type="slidenum">
              <a:rPr lang="en-US" smtClean="0"/>
              <a:pPr/>
              <a:t>‹#›</a:t>
            </a:fld>
            <a:endParaRPr lang="en-US" dirty="0"/>
          </a:p>
        </p:txBody>
      </p:sp>
    </p:spTree>
    <p:extLst>
      <p:ext uri="{BB962C8B-B14F-4D97-AF65-F5344CB8AC3E}">
        <p14:creationId xmlns:p14="http://schemas.microsoft.com/office/powerpoint/2010/main" val="116142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extLst>
      <p:ext uri="{BB962C8B-B14F-4D97-AF65-F5344CB8AC3E}">
        <p14:creationId xmlns:p14="http://schemas.microsoft.com/office/powerpoint/2010/main" val="155100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C3A51-A2D8-4C35-B7B9-5DEB263FFEC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2774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3C22-2D79-E94B-83B7-3A4164C563DD}" type="slidenum">
              <a:rPr lang="en-US" smtClean="0"/>
              <a:pPr/>
              <a:t>9</a:t>
            </a:fld>
            <a:endParaRPr lang="en-US" dirty="0"/>
          </a:p>
        </p:txBody>
      </p:sp>
    </p:spTree>
    <p:extLst>
      <p:ext uri="{BB962C8B-B14F-4D97-AF65-F5344CB8AC3E}">
        <p14:creationId xmlns:p14="http://schemas.microsoft.com/office/powerpoint/2010/main" val="112517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14D4-512A-4372-B828-721889E22692}" type="slidenum">
              <a:rPr lang="en-US" smtClean="0"/>
              <a:pPr/>
              <a:t>13</a:t>
            </a:fld>
            <a:endParaRPr lang="en-US" dirty="0"/>
          </a:p>
        </p:txBody>
      </p:sp>
    </p:spTree>
    <p:extLst>
      <p:ext uri="{BB962C8B-B14F-4D97-AF65-F5344CB8AC3E}">
        <p14:creationId xmlns:p14="http://schemas.microsoft.com/office/powerpoint/2010/main" val="269606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2465">
              <a:defRPr/>
            </a:pPr>
            <a:endParaRPr lang="en-US" dirty="0" smtClean="0"/>
          </a:p>
        </p:txBody>
      </p:sp>
      <p:sp>
        <p:nvSpPr>
          <p:cNvPr id="4" name="Slide Number Placeholder 3"/>
          <p:cNvSpPr>
            <a:spLocks noGrp="1"/>
          </p:cNvSpPr>
          <p:nvPr>
            <p:ph type="sldNum" sz="quarter" idx="10"/>
          </p:nvPr>
        </p:nvSpPr>
        <p:spPr/>
        <p:txBody>
          <a:bodyPr/>
          <a:lstStyle/>
          <a:p>
            <a:fld id="{42013C22-2D79-E94B-83B7-3A4164C563DD}" type="slidenum">
              <a:rPr lang="en-US" smtClean="0"/>
              <a:pPr/>
              <a:t>29</a:t>
            </a:fld>
            <a:endParaRPr lang="en-US" dirty="0"/>
          </a:p>
        </p:txBody>
      </p:sp>
    </p:spTree>
    <p:extLst>
      <p:ext uri="{BB962C8B-B14F-4D97-AF65-F5344CB8AC3E}">
        <p14:creationId xmlns:p14="http://schemas.microsoft.com/office/powerpoint/2010/main" val="3760320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80854"/>
            <a:ext cx="9144000" cy="2805546"/>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9" name="Footer"/>
          <p:cNvSpPr/>
          <p:nvPr userDrawn="1"/>
        </p:nvSpPr>
        <p:spPr>
          <a:xfrm>
            <a:off x="0" y="4775200"/>
            <a:ext cx="9144000" cy="98416"/>
          </a:xfrm>
          <a:prstGeom prst="rect">
            <a:avLst/>
          </a:prstGeom>
          <a:solidFill>
            <a:schemeClr val="bg1">
              <a:lumMod val="95000"/>
            </a:schemeClr>
          </a:solidFill>
          <a:ln>
            <a:noFill/>
          </a:ln>
          <a:effectLst>
            <a:innerShdw blurRad="101600" dist="25400" dir="13500000">
              <a:prstClr val="black">
                <a:alpha val="2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ooter"/>
          <p:cNvSpPr/>
          <p:nvPr/>
        </p:nvSpPr>
        <p:spPr>
          <a:xfrm>
            <a:off x="0" y="5421840"/>
            <a:ext cx="9144000" cy="1436160"/>
          </a:xfrm>
          <a:prstGeom prst="rect">
            <a:avLst/>
          </a:prstGeom>
          <a:gradFill flip="none" rotWithShape="1">
            <a:gsLst>
              <a:gs pos="0">
                <a:srgbClr val="376092">
                  <a:shade val="30000"/>
                  <a:satMod val="115000"/>
                </a:srgbClr>
              </a:gs>
              <a:gs pos="50000">
                <a:srgbClr val="376092">
                  <a:shade val="67500"/>
                  <a:satMod val="115000"/>
                </a:srgbClr>
              </a:gs>
              <a:gs pos="100000">
                <a:srgbClr val="376092">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2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08" y="4696311"/>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45473"/>
            <a:ext cx="9144000" cy="2819400"/>
            <a:chOff x="0" y="0"/>
            <a:chExt cx="9144000" cy="2819400"/>
          </a:xfrm>
        </p:grpSpPr>
        <p:sp>
          <p:nvSpPr>
            <p:cNvPr id="9" name="Rectangle 8"/>
            <p:cNvSpPr/>
            <p:nvPr/>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Rectangle 9"/>
            <p:cNvSpPr/>
            <p:nvPr/>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sp>
        <p:nvSpPr>
          <p:cNvPr id="2" name="Title 1"/>
          <p:cNvSpPr>
            <a:spLocks noGrp="1"/>
          </p:cNvSpPr>
          <p:nvPr>
            <p:ph type="ctrTitle" hasCustomPrompt="1"/>
          </p:nvPr>
        </p:nvSpPr>
        <p:spPr>
          <a:xfrm>
            <a:off x="76200" y="2869408"/>
            <a:ext cx="89916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18" name="Rectangle 17"/>
          <p:cNvSpPr/>
          <p:nvPr userDrawn="1"/>
        </p:nvSpPr>
        <p:spPr>
          <a:xfrm>
            <a:off x="0" y="5790670"/>
            <a:ext cx="3905250" cy="698500"/>
          </a:xfrm>
          <a:prstGeom prst="rect">
            <a:avLst/>
          </a:prstGeom>
          <a:solidFill>
            <a:schemeClr val="bg1"/>
          </a:solidFill>
          <a:ln w="12700">
            <a:solidFill>
              <a:schemeClr val="tx2"/>
            </a:solidFill>
          </a:ln>
          <a:effectLst>
            <a:outerShdw blurRad="1016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Back"/>
          <p:cNvSpPr/>
          <p:nvPr/>
        </p:nvSpPr>
        <p:spPr>
          <a:xfrm>
            <a:off x="3789830" y="4734362"/>
            <a:ext cx="5354170" cy="1971238"/>
          </a:xfrm>
          <a:prstGeom prst="roundRect">
            <a:avLst>
              <a:gd name="adj" fmla="val 4167"/>
            </a:avLst>
          </a:prstGeom>
          <a:solidFill>
            <a:schemeClr val="accent2"/>
          </a:solidFill>
          <a:ln>
            <a:noFill/>
          </a:ln>
          <a:effectLst>
            <a:outerShdw blurRad="101600" dist="38100" dir="5400000" algn="t" rotWithShape="0">
              <a:prstClr val="black">
                <a:alpha val="40000"/>
              </a:prstClr>
            </a:outerShdw>
          </a:effectLst>
          <a:scene3d>
            <a:camera prst="orthographicFront"/>
            <a:lightRig rig="threePt" dir="t"/>
          </a:scene3d>
          <a:sp3d prstMaterial="matte">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 name="Subtitle 2"/>
          <p:cNvSpPr>
            <a:spLocks noGrp="1"/>
          </p:cNvSpPr>
          <p:nvPr>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grpSp>
        <p:nvGrpSpPr>
          <p:cNvPr id="7" name="Group 6"/>
          <p:cNvGrpSpPr/>
          <p:nvPr userDrawn="1"/>
        </p:nvGrpSpPr>
        <p:grpSpPr>
          <a:xfrm>
            <a:off x="200884" y="5885293"/>
            <a:ext cx="3456716" cy="524493"/>
            <a:chOff x="39624" y="5208446"/>
            <a:chExt cx="3456716" cy="524493"/>
          </a:xfrm>
        </p:grpSpPr>
        <p:sp>
          <p:nvSpPr>
            <p:cNvPr id="14" name="TextBox 13"/>
            <p:cNvSpPr txBox="1"/>
            <p:nvPr/>
          </p:nvSpPr>
          <p:spPr>
            <a:xfrm>
              <a:off x="533400" y="5296286"/>
              <a:ext cx="2962940" cy="348813"/>
            </a:xfrm>
            <a:prstGeom prst="rect">
              <a:avLst/>
            </a:prstGeom>
            <a:noFill/>
          </p:spPr>
          <p:txBody>
            <a:bodyPr wrap="square" rtlCol="0">
              <a:spAutoFit/>
            </a:bodyPr>
            <a:lstStyle/>
            <a:p>
              <a:pPr>
                <a:lnSpc>
                  <a:spcPts val="1000"/>
                </a:lnSpc>
                <a:spcBef>
                  <a:spcPts val="0"/>
                </a:spcBef>
                <a:spcAft>
                  <a:spcPts val="0"/>
                </a:spcAft>
              </a:pPr>
              <a:r>
                <a:rPr lang="en-US" sz="900" b="1" i="0" kern="800" spc="0" dirty="0" smtClean="0">
                  <a:solidFill>
                    <a:schemeClr val="tx1"/>
                  </a:solidFill>
                  <a:latin typeface="Arial" pitchFamily="34" charset="0"/>
                  <a:cs typeface="Arial" pitchFamily="34" charset="0"/>
                </a:rPr>
                <a:t>EMPLOYMENT AND TRAINING ADMINISTRATION</a:t>
              </a:r>
            </a:p>
            <a:p>
              <a:pPr>
                <a:lnSpc>
                  <a:spcPts val="1000"/>
                </a:lnSpc>
                <a:spcBef>
                  <a:spcPts val="0"/>
                </a:spcBef>
                <a:spcAft>
                  <a:spcPts val="0"/>
                </a:spcAft>
              </a:pPr>
              <a:r>
                <a:rPr lang="en-US" sz="900" b="0" i="0" kern="800" spc="0" dirty="0" smtClean="0">
                  <a:solidFill>
                    <a:schemeClr val="tx1"/>
                  </a:solidFill>
                  <a:latin typeface="Arial" pitchFamily="34" charset="0"/>
                  <a:cs typeface="Arial" pitchFamily="34" charset="0"/>
                </a:rPr>
                <a:t>UNITED</a:t>
              </a:r>
              <a:r>
                <a:rPr lang="en-US" sz="900" b="0" i="0" kern="800" spc="0" baseline="0" dirty="0" smtClean="0">
                  <a:solidFill>
                    <a:schemeClr val="tx1"/>
                  </a:solidFill>
                  <a:latin typeface="Arial" pitchFamily="34" charset="0"/>
                  <a:cs typeface="Arial" pitchFamily="34" charset="0"/>
                </a:rPr>
                <a:t> STATES DEPARTMENT OF LABOR</a:t>
              </a:r>
              <a:endParaRPr lang="en-US" sz="900" b="0" i="0" kern="800" spc="0" dirty="0">
                <a:solidFill>
                  <a:schemeClr val="tx1"/>
                </a:solidFill>
                <a:latin typeface="Arial" pitchFamily="34" charset="0"/>
                <a:cs typeface="Arial" pitchFamily="34" charset="0"/>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624" y="5208446"/>
              <a:ext cx="524493" cy="524493"/>
            </a:xfrm>
            <a:prstGeom prst="rect">
              <a:avLst/>
            </a:prstGeom>
          </p:spPr>
        </p:pic>
      </p:grpSp>
    </p:spTree>
    <p:extLst>
      <p:ext uri="{BB962C8B-B14F-4D97-AF65-F5344CB8AC3E}">
        <p14:creationId xmlns:p14="http://schemas.microsoft.com/office/powerpoint/2010/main" val="118024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B859A-635C-4B95-A9CB-93E1B5E05D0A}" type="datetime1">
              <a:rPr lang="en-US" smtClean="0">
                <a:solidFill>
                  <a:prstClr val="black">
                    <a:tint val="75000"/>
                  </a:prstClr>
                </a:solidFill>
              </a:rPr>
              <a:pPr/>
              <a:t>6/26/2015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Internal Use Only - Do Not Distribute</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324600" y="6416675"/>
            <a:ext cx="2133600" cy="365125"/>
          </a:xfrm>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userDrawn="1"/>
        </p:nvCxnSpPr>
        <p:spPr>
          <a:xfrm>
            <a:off x="0" y="6248400"/>
            <a:ext cx="9144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5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52DF-7BA8-4C60-B576-A2B3AE8574EE}" type="datetime1">
              <a:rPr lang="en-US" smtClean="0">
                <a:solidFill>
                  <a:prstClr val="black">
                    <a:tint val="75000"/>
                  </a:prstClr>
                </a:solidFill>
              </a:rPr>
              <a:pPr/>
              <a:t>6/26/2015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Internal Use Only - Do Not Distribute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0" y="6248400"/>
            <a:ext cx="9144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1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59BB73-539C-451A-8652-35050270BE3B}" type="datetime1">
              <a:rPr lang="en-US" smtClean="0">
                <a:solidFill>
                  <a:prstClr val="black">
                    <a:tint val="75000"/>
                  </a:prstClr>
                </a:solidFill>
              </a:rPr>
              <a:pPr/>
              <a:t>6/26/2015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Internal Use Only - Do Not Distribute</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userDrawn="1"/>
        </p:nvCxnSpPr>
        <p:spPr>
          <a:xfrm>
            <a:off x="0" y="6248400"/>
            <a:ext cx="9144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63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F6DC8-D7CE-4371-8E6E-4C1C35EFCC7F}" type="datetime1">
              <a:rPr lang="en-US" smtClean="0">
                <a:solidFill>
                  <a:prstClr val="black">
                    <a:tint val="75000"/>
                  </a:prstClr>
                </a:solidFill>
              </a:rPr>
              <a:pPr/>
              <a:t>6/26/2015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Internal Use Only - Do Not Distribute</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0" y="6248400"/>
            <a:ext cx="9144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12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537BA-DDF3-4244-82CA-6A10ECD3F760}" type="datetime1">
              <a:rPr lang="en-US" smtClean="0">
                <a:solidFill>
                  <a:prstClr val="black">
                    <a:tint val="75000"/>
                  </a:prstClr>
                </a:solidFill>
              </a:rPr>
              <a:pPr/>
              <a:t>6/26/2015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Internal Use Only - Do Not Distribute</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cxnSp>
        <p:nvCxnSpPr>
          <p:cNvPr id="5" name="Straight Connector 4"/>
          <p:cNvCxnSpPr/>
          <p:nvPr userDrawn="1"/>
        </p:nvCxnSpPr>
        <p:spPr>
          <a:xfrm>
            <a:off x="0" y="6248400"/>
            <a:ext cx="9144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79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6E73413-D696-4696-9125-58A6B4FF293D}" type="datetime1">
              <a:rPr lang="en-US" smtClean="0">
                <a:solidFill>
                  <a:prstClr val="black">
                    <a:tint val="75000"/>
                  </a:prstClr>
                </a:solidFill>
              </a:rPr>
              <a:pPr/>
              <a:t>6/26/2015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Internal Use Only - Do Not Distribute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862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C257D0C-B9DB-4F35-87C5-1AF87E1E96B5}" type="datetime1">
              <a:rPr lang="en-US" smtClean="0">
                <a:solidFill>
                  <a:prstClr val="black">
                    <a:tint val="75000"/>
                  </a:prstClr>
                </a:solidFill>
              </a:rPr>
              <a:pPr/>
              <a:t>6/26/2015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Internal Use Only - Do Not Distribute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115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fld id="{EED6D64E-C0C9-4337-B7F5-A11082E33866}" type="datetime1">
              <a:rPr lang="en-US" smtClean="0">
                <a:solidFill>
                  <a:prstClr val="black">
                    <a:tint val="75000"/>
                  </a:prstClr>
                </a:solidFill>
              </a:rPr>
              <a:pPr/>
              <a:t>6/26/2015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dirty="0" smtClean="0">
                <a:solidFill>
                  <a:prstClr val="black">
                    <a:tint val="75000"/>
                  </a:prstClr>
                </a:solidFill>
              </a:rPr>
              <a:t>Version 1.0</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8FF84E1F-8823-4BD1-89E5-0D4896F414BD}" type="slidenum">
              <a:rPr lang="en-US" smtClean="0">
                <a:solidFill>
                  <a:prstClr val="black">
                    <a:tint val="75000"/>
                  </a:prstClr>
                </a:solidFill>
              </a:rPr>
              <a:pPr/>
              <a:t>‹#›</a:t>
            </a:fld>
            <a:endParaRPr lang="en-US" dirty="0">
              <a:solidFill>
                <a:prstClr val="black">
                  <a:tint val="75000"/>
                </a:prstClr>
              </a:solidFill>
            </a:endParaRPr>
          </a:p>
        </p:txBody>
      </p:sp>
      <p:pic>
        <p:nvPicPr>
          <p:cNvPr id="19"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680" y="6207685"/>
            <a:ext cx="3505200" cy="650315"/>
          </a:xfrm>
          <a:prstGeom prst="rect">
            <a:avLst/>
          </a:prstGeom>
        </p:spPr>
      </p:pic>
      <p:cxnSp>
        <p:nvCxnSpPr>
          <p:cNvPr id="10" name="Straight Connector 9"/>
          <p:cNvCxnSpPr/>
          <p:nvPr userDrawn="1"/>
        </p:nvCxnSpPr>
        <p:spPr>
          <a:xfrm>
            <a:off x="0" y="6248400"/>
            <a:ext cx="9144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40215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iming>
    <p:tnLst>
      <p:par>
        <p:cTn id="1" dur="indefinite" restart="never" nodeType="tmRoot"/>
      </p:par>
    </p:tnLst>
  </p:timing>
  <p:hf hdr="0" ft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12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0"/>
        </a:spcBef>
        <a:spcAft>
          <a:spcPts val="12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0"/>
        </a:spcBef>
        <a:spcAft>
          <a:spcPts val="12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0"/>
        </a:spcBef>
        <a:spcAft>
          <a:spcPts val="12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5.wdp"/><Relationship Id="rId3" Type="http://schemas.openxmlformats.org/officeDocument/2006/relationships/image" Target="../media/image39.jpeg"/><Relationship Id="rId7" Type="http://schemas.microsoft.com/office/2007/relationships/hdphoto" Target="../media/hdphoto2.wdp"/><Relationship Id="rId12"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43.png"/><Relationship Id="rId4" Type="http://schemas.openxmlformats.org/officeDocument/2006/relationships/image" Target="../media/image40.jpeg"/><Relationship Id="rId9" Type="http://schemas.microsoft.com/office/2007/relationships/hdphoto" Target="../media/hdphoto3.wdp"/><Relationship Id="rId14" Type="http://schemas.openxmlformats.org/officeDocument/2006/relationships/hyperlink" Target="http://www.dol.gov/apprenticeshi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p:spPr>
        <p:txBody>
          <a:bodyPr/>
          <a:lstStyle/>
          <a:p>
            <a:fld id="{8FF84E1F-8823-4BD1-89E5-0D4896F414BD}" type="slidenum">
              <a:rPr lang="en-US" smtClean="0">
                <a:solidFill>
                  <a:prstClr val="black">
                    <a:tint val="75000"/>
                  </a:prstClr>
                </a:solidFill>
              </a:rPr>
              <a:pPr/>
              <a:t>1</a:t>
            </a:fld>
            <a:endParaRPr lang="en-US" dirty="0">
              <a:solidFill>
                <a:prstClr val="black">
                  <a:tint val="75000"/>
                </a:prstClr>
              </a:solidFill>
            </a:endParaRPr>
          </a:p>
        </p:txBody>
      </p:sp>
      <p:grpSp>
        <p:nvGrpSpPr>
          <p:cNvPr id="15" name="Group 14"/>
          <p:cNvGrpSpPr/>
          <p:nvPr/>
        </p:nvGrpSpPr>
        <p:grpSpPr>
          <a:xfrm>
            <a:off x="152400" y="2895600"/>
            <a:ext cx="8791338" cy="1524000"/>
            <a:chOff x="152400" y="2895600"/>
            <a:chExt cx="8791338" cy="1524000"/>
          </a:xfrm>
        </p:grpSpPr>
        <p:sp>
          <p:nvSpPr>
            <p:cNvPr id="6" name="TextBox 5"/>
            <p:cNvSpPr txBox="1"/>
            <p:nvPr/>
          </p:nvSpPr>
          <p:spPr>
            <a:xfrm>
              <a:off x="152400" y="3711714"/>
              <a:ext cx="8791338" cy="707886"/>
            </a:xfrm>
            <a:prstGeom prst="rect">
              <a:avLst/>
            </a:prstGeom>
            <a:noFill/>
          </p:spPr>
          <p:txBody>
            <a:bodyPr wrap="square" rtlCol="0">
              <a:spAutoFit/>
            </a:bodyPr>
            <a:lstStyle/>
            <a:p>
              <a:pPr algn="ctr" defTabSz="457200"/>
              <a:r>
                <a:rPr lang="en-US" sz="2000" b="1" dirty="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A Campaign to Expand Registered Apprenticeship </a:t>
              </a:r>
              <a:r>
                <a:rPr lang="en-US" sz="2000" b="1" dirty="0" smtClean="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US" sz="2000" b="1" dirty="0" smtClean="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2000" b="1" dirty="0" smtClean="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Across </a:t>
              </a:r>
              <a:r>
                <a:rPr lang="en-US" sz="2000" b="1" dirty="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000" b="1" dirty="0" smtClean="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USA</a:t>
              </a:r>
              <a:endParaRPr lang="en-US" dirty="0">
                <a:solidFill>
                  <a:prstClr val="black"/>
                </a:solidFill>
              </a:endParaRPr>
            </a:p>
          </p:txBody>
        </p:sp>
        <p:sp>
          <p:nvSpPr>
            <p:cNvPr id="9" name="TextBox 8"/>
            <p:cNvSpPr txBox="1"/>
            <p:nvPr/>
          </p:nvSpPr>
          <p:spPr>
            <a:xfrm>
              <a:off x="190887" y="2895600"/>
              <a:ext cx="8714364" cy="984885"/>
            </a:xfrm>
            <a:prstGeom prst="rect">
              <a:avLst/>
            </a:prstGeom>
            <a:noFill/>
          </p:spPr>
          <p:txBody>
            <a:bodyPr wrap="square" rtlCol="0">
              <a:spAutoFit/>
            </a:bodyPr>
            <a:lstStyle/>
            <a:p>
              <a:pPr algn="ctr" defTabSz="457200"/>
              <a:r>
                <a:rPr lang="en-US" sz="3800" b="1" dirty="0">
                  <a:ln w="17780" cmpd="sng">
                    <a:noFill/>
                    <a:prstDash val="solid"/>
                    <a:miter lim="800000"/>
                  </a:ln>
                  <a:solidFill>
                    <a:schemeClr val="tx2"/>
                  </a:solidFill>
                  <a:effectLst>
                    <a:innerShdw blurRad="63500" dist="50800" dir="13500000">
                      <a:prstClr val="black">
                        <a:alpha val="50000"/>
                      </a:prstClr>
                    </a:innerShdw>
                  </a:effectLst>
                  <a:latin typeface="Trebuchet MS" panose="020B0603020202020204" pitchFamily="34" charset="0"/>
                  <a:ea typeface="+mj-ea"/>
                  <a:cs typeface="Arial" pitchFamily="34" charset="0"/>
                </a:rPr>
                <a:t>LEADERs Kickoff Webinar</a:t>
              </a:r>
            </a:p>
            <a:p>
              <a:pPr defTabSz="457200"/>
              <a:endParaRPr lang="en-US" dirty="0">
                <a:solidFill>
                  <a:prstClr val="black"/>
                </a:solidFill>
              </a:endParaRPr>
            </a:p>
          </p:txBody>
        </p:sp>
      </p:grpSp>
      <p:sp>
        <p:nvSpPr>
          <p:cNvPr id="12" name="Subtitle 2"/>
          <p:cNvSpPr>
            <a:spLocks noGrp="1"/>
          </p:cNvSpPr>
          <p:nvPr>
            <p:ph type="subTitle" idx="1"/>
          </p:nvPr>
        </p:nvSpPr>
        <p:spPr>
          <a:xfrm>
            <a:off x="3905250" y="4765675"/>
            <a:ext cx="4953000" cy="1752600"/>
          </a:xfrm>
        </p:spPr>
        <p:txBody>
          <a:bodyPr anchor="t" anchorCtr="0">
            <a:noAutofit/>
          </a:bodyPr>
          <a:lstStyle/>
          <a:p>
            <a:pPr algn="l">
              <a:spcAft>
                <a:spcPts val="0"/>
              </a:spcAft>
            </a:pPr>
            <a:r>
              <a:rPr lang="en-US" sz="1400" b="0" dirty="0" smtClean="0">
                <a:ln w="17780" cmpd="sng">
                  <a:noFill/>
                  <a:prstDash val="solid"/>
                  <a:miter lim="800000"/>
                </a:ln>
                <a:solidFill>
                  <a:schemeClr val="tx1">
                    <a:lumMod val="75000"/>
                    <a:lumOff val="25000"/>
                  </a:schemeClr>
                </a:solidFill>
                <a:ea typeface="+mj-ea"/>
              </a:rPr>
              <a:t>Webinar Date:</a:t>
            </a:r>
          </a:p>
          <a:p>
            <a:pPr marL="274320" algn="l"/>
            <a:r>
              <a:rPr lang="en-US" sz="1800" i="1" dirty="0" smtClean="0">
                <a:ln w="17780" cmpd="sng">
                  <a:noFill/>
                  <a:prstDash val="solid"/>
                  <a:miter lim="800000"/>
                </a:ln>
                <a:solidFill>
                  <a:schemeClr val="bg1"/>
                </a:solidFill>
                <a:effectLst>
                  <a:outerShdw blurRad="38100" dist="38100" dir="2700000" algn="tl">
                    <a:srgbClr val="000000">
                      <a:alpha val="43137"/>
                    </a:srgbClr>
                  </a:outerShdw>
                </a:effectLst>
                <a:ea typeface="+mj-ea"/>
              </a:rPr>
              <a:t>June 26</a:t>
            </a:r>
            <a:r>
              <a:rPr lang="en-US" sz="1800" i="1" baseline="30000" dirty="0" smtClean="0">
                <a:ln w="17780" cmpd="sng">
                  <a:noFill/>
                  <a:prstDash val="solid"/>
                  <a:miter lim="800000"/>
                </a:ln>
                <a:solidFill>
                  <a:schemeClr val="bg1"/>
                </a:solidFill>
                <a:effectLst>
                  <a:outerShdw blurRad="38100" dist="38100" dir="2700000" algn="tl">
                    <a:srgbClr val="000000">
                      <a:alpha val="43137"/>
                    </a:srgbClr>
                  </a:outerShdw>
                </a:effectLst>
                <a:ea typeface="+mj-ea"/>
              </a:rPr>
              <a:t>th</a:t>
            </a:r>
            <a:r>
              <a:rPr lang="en-US" sz="1800" i="1" dirty="0" smtClean="0">
                <a:ln w="17780" cmpd="sng">
                  <a:noFill/>
                  <a:prstDash val="solid"/>
                  <a:miter lim="800000"/>
                </a:ln>
                <a:solidFill>
                  <a:schemeClr val="bg1"/>
                </a:solidFill>
                <a:effectLst>
                  <a:outerShdw blurRad="38100" dist="38100" dir="2700000" algn="tl">
                    <a:srgbClr val="000000">
                      <a:alpha val="43137"/>
                    </a:srgbClr>
                  </a:outerShdw>
                </a:effectLst>
                <a:ea typeface="+mj-ea"/>
              </a:rPr>
              <a:t>, 2015</a:t>
            </a:r>
          </a:p>
          <a:p>
            <a:pPr algn="l">
              <a:spcBef>
                <a:spcPts val="300"/>
              </a:spcBef>
              <a:spcAft>
                <a:spcPts val="0"/>
              </a:spcAft>
            </a:pPr>
            <a:r>
              <a:rPr lang="en-US" sz="1400" b="0" dirty="0" smtClean="0">
                <a:ln w="17780" cmpd="sng">
                  <a:noFill/>
                  <a:prstDash val="solid"/>
                  <a:miter lim="800000"/>
                </a:ln>
                <a:solidFill>
                  <a:schemeClr val="tx1">
                    <a:lumMod val="75000"/>
                    <a:lumOff val="25000"/>
                  </a:schemeClr>
                </a:solidFill>
                <a:ea typeface="+mj-ea"/>
              </a:rPr>
              <a:t>Presented </a:t>
            </a:r>
            <a:r>
              <a:rPr lang="en-US" sz="1400" b="0" dirty="0">
                <a:ln w="17780" cmpd="sng">
                  <a:noFill/>
                  <a:prstDash val="solid"/>
                  <a:miter lim="800000"/>
                </a:ln>
                <a:solidFill>
                  <a:schemeClr val="tx1">
                    <a:lumMod val="75000"/>
                    <a:lumOff val="25000"/>
                  </a:schemeClr>
                </a:solidFill>
                <a:ea typeface="+mj-ea"/>
              </a:rPr>
              <a:t>b</a:t>
            </a:r>
            <a:r>
              <a:rPr lang="en-US" sz="1400" b="0" dirty="0" smtClean="0">
                <a:ln w="17780" cmpd="sng">
                  <a:noFill/>
                  <a:prstDash val="solid"/>
                  <a:miter lim="800000"/>
                </a:ln>
                <a:solidFill>
                  <a:schemeClr val="tx1">
                    <a:lumMod val="75000"/>
                    <a:lumOff val="25000"/>
                  </a:schemeClr>
                </a:solidFill>
                <a:ea typeface="+mj-ea"/>
              </a:rPr>
              <a:t>y:</a:t>
            </a:r>
          </a:p>
          <a:p>
            <a:pPr marL="274320" algn="l"/>
            <a:r>
              <a:rPr lang="en-US" sz="2000" i="1" spc="50" dirty="0" smtClean="0">
                <a:ln w="17780" cmpd="sng">
                  <a:noFill/>
                  <a:prstDash val="solid"/>
                  <a:miter lim="800000"/>
                </a:ln>
                <a:solidFill>
                  <a:schemeClr val="bg1"/>
                </a:solidFill>
                <a:effectLst>
                  <a:outerShdw blurRad="38100" dist="38100" dir="2700000" algn="tl">
                    <a:srgbClr val="000000">
                      <a:alpha val="43137"/>
                    </a:srgbClr>
                  </a:outerShdw>
                </a:effectLst>
                <a:ea typeface="+mj-ea"/>
              </a:rPr>
              <a:t>Office of Apprenticeship</a:t>
            </a:r>
          </a:p>
          <a:p>
            <a:pPr algn="l">
              <a:lnSpc>
                <a:spcPct val="90000"/>
              </a:lnSpc>
              <a:spcBef>
                <a:spcPts val="600"/>
              </a:spcBef>
              <a:spcAft>
                <a:spcPts val="0"/>
              </a:spcAft>
            </a:pPr>
            <a:r>
              <a:rPr lang="en-US" sz="1200" dirty="0" smtClean="0">
                <a:ln w="17780" cmpd="sng">
                  <a:noFill/>
                  <a:prstDash val="solid"/>
                  <a:miter lim="800000"/>
                </a:ln>
                <a:solidFill>
                  <a:schemeClr val="tx1">
                    <a:lumMod val="75000"/>
                    <a:lumOff val="25000"/>
                  </a:schemeClr>
                </a:solidFill>
                <a:ea typeface="+mj-ea"/>
              </a:rPr>
              <a:t>EMPLOYMENT AND TRAINING ADMINISTRATION</a:t>
            </a:r>
            <a:r>
              <a:rPr lang="en-US" sz="1200" b="0" dirty="0">
                <a:ln w="17780" cmpd="sng">
                  <a:noFill/>
                  <a:prstDash val="solid"/>
                  <a:miter lim="800000"/>
                </a:ln>
                <a:solidFill>
                  <a:schemeClr val="tx1">
                    <a:lumMod val="75000"/>
                    <a:lumOff val="25000"/>
                  </a:schemeClr>
                </a:solidFill>
                <a:ea typeface="+mj-ea"/>
              </a:rPr>
              <a:t/>
            </a:r>
            <a:br>
              <a:rPr lang="en-US" sz="1200" b="0" dirty="0">
                <a:ln w="17780" cmpd="sng">
                  <a:noFill/>
                  <a:prstDash val="solid"/>
                  <a:miter lim="800000"/>
                </a:ln>
                <a:solidFill>
                  <a:schemeClr val="tx1">
                    <a:lumMod val="75000"/>
                    <a:lumOff val="25000"/>
                  </a:schemeClr>
                </a:solidFill>
                <a:ea typeface="+mj-ea"/>
              </a:rPr>
            </a:br>
            <a:r>
              <a:rPr lang="en-US" sz="1200" b="0" dirty="0" smtClean="0">
                <a:ln w="17780" cmpd="sng">
                  <a:noFill/>
                  <a:prstDash val="solid"/>
                  <a:miter lim="800000"/>
                </a:ln>
                <a:solidFill>
                  <a:schemeClr val="tx1">
                    <a:lumMod val="75000"/>
                    <a:lumOff val="25000"/>
                  </a:schemeClr>
                </a:solidFill>
                <a:ea typeface="+mj-ea"/>
              </a:rPr>
              <a:t>UNITED STATES DEPARTMENT OF LABOR</a:t>
            </a:r>
            <a:endParaRPr lang="en-US" sz="1200" dirty="0" smtClean="0">
              <a:ln w="17780" cmpd="sng">
                <a:noFill/>
                <a:prstDash val="solid"/>
                <a:miter lim="800000"/>
              </a:ln>
              <a:solidFill>
                <a:schemeClr val="tx1">
                  <a:lumMod val="75000"/>
                  <a:lumOff val="25000"/>
                </a:schemeClr>
              </a:solidFill>
              <a:ea typeface="+mj-ea"/>
            </a:endParaRPr>
          </a:p>
        </p:txBody>
      </p:sp>
      <p:cxnSp>
        <p:nvCxnSpPr>
          <p:cNvPr id="17" name="Straight Connector 16"/>
          <p:cNvCxnSpPr/>
          <p:nvPr/>
        </p:nvCxnSpPr>
        <p:spPr>
          <a:xfrm>
            <a:off x="3897693" y="6172200"/>
            <a:ext cx="5155623"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74431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Version 3.5</a:t>
            </a:r>
            <a:endParaRPr lang="en-US" dirty="0"/>
          </a:p>
        </p:txBody>
      </p:sp>
      <p:sp>
        <p:nvSpPr>
          <p:cNvPr id="2" name="Slide Number Placeholder 1"/>
          <p:cNvSpPr>
            <a:spLocks noGrp="1"/>
          </p:cNvSpPr>
          <p:nvPr>
            <p:ph type="sldNum" sz="quarter" idx="12"/>
          </p:nvPr>
        </p:nvSpPr>
        <p:spPr/>
        <p:txBody>
          <a:bodyPr/>
          <a:lstStyle/>
          <a:p>
            <a:fld id="{8FF84E1F-8823-4BD1-89E5-0D4896F414BD}" type="slidenum">
              <a:rPr lang="en-US" smtClean="0"/>
              <a:pPr/>
              <a:t>10</a:t>
            </a:fld>
            <a:endParaRPr lang="en-US" dirty="0"/>
          </a:p>
        </p:txBody>
      </p:sp>
      <p:sp>
        <p:nvSpPr>
          <p:cNvPr id="3" name="Title 1"/>
          <p:cNvSpPr txBox="1">
            <a:spLocks/>
          </p:cNvSpPr>
          <p:nvPr/>
        </p:nvSpPr>
        <p:spPr>
          <a:xfrm>
            <a:off x="0" y="3048"/>
            <a:ext cx="9144000" cy="6245352"/>
          </a:xfrm>
          <a:prstGeom prst="rect">
            <a:avLst/>
          </a:prstGeom>
          <a:solidFill>
            <a:schemeClr val="tx1">
              <a:lumMod val="65000"/>
              <a:lumOff val="35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bg1"/>
              </a:solidFill>
            </a:endParaRPr>
          </a:p>
        </p:txBody>
      </p:sp>
      <p:sp>
        <p:nvSpPr>
          <p:cNvPr id="4" name="TextBox 3"/>
          <p:cNvSpPr txBox="1"/>
          <p:nvPr/>
        </p:nvSpPr>
        <p:spPr>
          <a:xfrm>
            <a:off x="0" y="0"/>
            <a:ext cx="9144000" cy="1077218"/>
          </a:xfrm>
          <a:prstGeom prst="rect">
            <a:avLst/>
          </a:prstGeom>
          <a:noFill/>
        </p:spPr>
        <p:txBody>
          <a:bodyPr wrap="square" rtlCol="0">
            <a:spAutoFit/>
          </a:bodyPr>
          <a:lstStyle/>
          <a:p>
            <a:pPr algn="ctr"/>
            <a:r>
              <a:rPr lang="en-US" sz="3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Apprenticeship</a:t>
            </a:r>
            <a:r>
              <a:rPr lang="en-US" sz="3200" dirty="0" smtClean="0">
                <a:solidFill>
                  <a:schemeClr val="accent1">
                    <a:lumMod val="40000"/>
                    <a:lumOff val="60000"/>
                  </a:schemeClr>
                </a:solidFill>
                <a:latin typeface="Arial Black" panose="020B0A04020102020204" pitchFamily="34" charset="0"/>
              </a:rPr>
              <a:t>USA</a:t>
            </a:r>
          </a:p>
          <a:p>
            <a:pPr algn="ctr"/>
            <a:r>
              <a:rPr lang="en-US" sz="3200" b="1" dirty="0" smtClean="0">
                <a:solidFill>
                  <a:schemeClr val="bg1"/>
                </a:solidFill>
              </a:rPr>
              <a:t>What is it?</a:t>
            </a:r>
            <a:endParaRPr lang="en-US" sz="3200" b="1" dirty="0">
              <a:solidFill>
                <a:schemeClr val="bg1"/>
              </a:solidFill>
            </a:endParaRPr>
          </a:p>
        </p:txBody>
      </p:sp>
      <p:sp>
        <p:nvSpPr>
          <p:cNvPr id="5" name="TextBox 4"/>
          <p:cNvSpPr txBox="1"/>
          <p:nvPr/>
        </p:nvSpPr>
        <p:spPr>
          <a:xfrm>
            <a:off x="0" y="2527518"/>
            <a:ext cx="9144000" cy="3154710"/>
          </a:xfrm>
          <a:prstGeom prst="rect">
            <a:avLst/>
          </a:prstGeom>
          <a:solidFill>
            <a:schemeClr val="bg1">
              <a:lumMod val="50000"/>
            </a:schemeClr>
          </a:solidFill>
        </p:spPr>
        <p:txBody>
          <a:bodyPr wrap="square" bIns="457200" rtlCol="0">
            <a:spAutoFit/>
          </a:bodyPr>
          <a:lstStyle/>
          <a:p>
            <a:pPr algn="ctr"/>
            <a:r>
              <a:rPr lang="en-US" sz="3200" b="1" dirty="0" smtClean="0">
                <a:ln>
                  <a:solidFill>
                    <a:schemeClr val="tx2">
                      <a:lumMod val="75000"/>
                    </a:schemeClr>
                  </a:solidFill>
                </a:ln>
                <a:solidFill>
                  <a:schemeClr val="tx2"/>
                </a:solidFill>
                <a:effectLst>
                  <a:glow rad="127000">
                    <a:schemeClr val="bg1">
                      <a:lumMod val="65000"/>
                      <a:alpha val="52000"/>
                    </a:schemeClr>
                  </a:glow>
                </a:effectLst>
              </a:rPr>
              <a:t>What is</a:t>
            </a:r>
            <a:r>
              <a:rPr lang="en-US" sz="3200" dirty="0" smtClean="0">
                <a:ln>
                  <a:solidFill>
                    <a:schemeClr val="tx2">
                      <a:lumMod val="75000"/>
                    </a:schemeClr>
                  </a:solidFill>
                </a:ln>
                <a:solidFill>
                  <a:schemeClr val="tx2"/>
                </a:solidFill>
                <a:effectLst>
                  <a:glow rad="127000">
                    <a:schemeClr val="bg1">
                      <a:lumMod val="65000"/>
                      <a:alpha val="52000"/>
                    </a:schemeClr>
                  </a:glow>
                </a:effectLst>
              </a:rPr>
              <a:t> </a:t>
            </a:r>
            <a:r>
              <a:rPr lang="en-US" sz="3200" dirty="0" smtClean="0">
                <a:ln>
                  <a:solidFill>
                    <a:schemeClr val="tx2">
                      <a:lumMod val="75000"/>
                    </a:schemeClr>
                  </a:solidFill>
                </a:ln>
                <a:solidFill>
                  <a:schemeClr val="tx1">
                    <a:lumMod val="75000"/>
                    <a:lumOff val="25000"/>
                  </a:schemeClr>
                </a:solidFill>
                <a:effectLst>
                  <a:glow rad="127000">
                    <a:schemeClr val="bg1">
                      <a:lumMod val="65000"/>
                      <a:alpha val="52000"/>
                    </a:schemeClr>
                  </a:glow>
                </a:effectLst>
              </a:rPr>
              <a:t>Apprenticeship</a:t>
            </a:r>
            <a:r>
              <a:rPr lang="en-US" sz="3200" dirty="0" smtClean="0">
                <a:ln>
                  <a:solidFill>
                    <a:schemeClr val="tx2">
                      <a:lumMod val="75000"/>
                    </a:schemeClr>
                  </a:solidFill>
                </a:ln>
                <a:solidFill>
                  <a:schemeClr val="tx2"/>
                </a:solidFill>
                <a:effectLst>
                  <a:glow rad="127000">
                    <a:schemeClr val="bg1">
                      <a:lumMod val="65000"/>
                      <a:alpha val="52000"/>
                    </a:schemeClr>
                  </a:glow>
                </a:effectLst>
              </a:rPr>
              <a:t>USA</a:t>
            </a:r>
            <a:r>
              <a:rPr lang="en-US" sz="3200" b="1" dirty="0" smtClean="0">
                <a:ln>
                  <a:solidFill>
                    <a:schemeClr val="tx2">
                      <a:lumMod val="75000"/>
                    </a:schemeClr>
                  </a:solidFill>
                </a:ln>
                <a:solidFill>
                  <a:schemeClr val="tx2"/>
                </a:solidFill>
                <a:effectLst>
                  <a:glow rad="127000">
                    <a:schemeClr val="bg1">
                      <a:lumMod val="65000"/>
                      <a:alpha val="52000"/>
                    </a:schemeClr>
                  </a:glow>
                </a:effectLst>
              </a:rPr>
              <a:t>?  </a:t>
            </a:r>
          </a:p>
          <a:p>
            <a:pPr algn="ctr"/>
            <a:endParaRPr lang="en-US" sz="2800" dirty="0">
              <a:solidFill>
                <a:schemeClr val="bg1"/>
              </a:solidFill>
            </a:endParaRPr>
          </a:p>
          <a:p>
            <a:pPr algn="ctr"/>
            <a:r>
              <a:rPr lang="en-US" sz="2800" dirty="0" smtClean="0">
                <a:solidFill>
                  <a:schemeClr val="bg1"/>
                </a:solidFill>
                <a:effectLst>
                  <a:outerShdw blurRad="50800" dist="38100" dir="2700000" algn="tl" rotWithShape="0">
                    <a:prstClr val="black">
                      <a:alpha val="40000"/>
                    </a:prstClr>
                  </a:outerShdw>
                </a:effectLst>
              </a:rPr>
              <a:t>A new brand and campaign with an integrated set of innovative outreach strategies to engage industries as part of our overall effort to double the number of Registered Apprentices in the United States.</a:t>
            </a:r>
            <a:endParaRPr lang="en-US" sz="2800" dirty="0">
              <a:solidFill>
                <a:schemeClr val="bg1"/>
              </a:solidFill>
              <a:effectLst>
                <a:outerShdw blurRad="50800" dist="38100" dir="2700000" algn="tl" rotWithShape="0">
                  <a:prstClr val="black">
                    <a:alpha val="40000"/>
                  </a:prst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133350"/>
            <a:ext cx="9161418" cy="1736835"/>
          </a:xfrm>
          <a:prstGeom prst="rect">
            <a:avLst/>
          </a:prstGeom>
          <a:effectLst>
            <a:outerShdw blurRad="114300" dist="63500" dir="5400000" algn="t" rotWithShape="0">
              <a:prstClr val="black">
                <a:alpha val="39000"/>
              </a:prstClr>
            </a:outerShdw>
          </a:effectLst>
        </p:spPr>
      </p:pic>
      <p:cxnSp>
        <p:nvCxnSpPr>
          <p:cNvPr id="9" name="Straight Connector 8"/>
          <p:cNvCxnSpPr/>
          <p:nvPr/>
        </p:nvCxnSpPr>
        <p:spPr>
          <a:xfrm>
            <a:off x="0" y="3200400"/>
            <a:ext cx="9144000" cy="0"/>
          </a:xfrm>
          <a:prstGeom prst="line">
            <a:avLst/>
          </a:prstGeom>
          <a:ln w="76200">
            <a:solidFill>
              <a:schemeClr val="tx1">
                <a:lumMod val="50000"/>
                <a:lumOff val="50000"/>
              </a:schemeClr>
            </a:solidFill>
          </a:ln>
          <a:effectLst>
            <a:outerShdw blurRad="88900" sx="99000" sy="99000" algn="ctr" rotWithShape="0">
              <a:prstClr val="black">
                <a:alpha val="40000"/>
              </a:prstClr>
            </a:outerShdw>
          </a:effectLst>
          <a:scene3d>
            <a:camera prst="orthographicFront"/>
            <a:lightRig rig="threePt" dir="t"/>
          </a:scene3d>
          <a:sp3d>
            <a:bevelT w="50800" h="3175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29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048"/>
            <a:ext cx="4572000" cy="6251601"/>
          </a:xfrm>
          <a:prstGeom prst="rect">
            <a:avLst/>
          </a:prstGeom>
          <a:solidFill>
            <a:schemeClr val="tx1">
              <a:lumMod val="65000"/>
              <a:lumOff val="35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bg1"/>
              </a:solidFill>
            </a:endParaRPr>
          </a:p>
        </p:txBody>
      </p:sp>
      <p:grpSp>
        <p:nvGrpSpPr>
          <p:cNvPr id="29" name="Group 28"/>
          <p:cNvGrpSpPr/>
          <p:nvPr/>
        </p:nvGrpSpPr>
        <p:grpSpPr>
          <a:xfrm>
            <a:off x="686351" y="2689095"/>
            <a:ext cx="4083937" cy="1936660"/>
            <a:chOff x="686351" y="3498902"/>
            <a:chExt cx="4083937" cy="1936660"/>
          </a:xfrm>
        </p:grpSpPr>
        <p:sp>
          <p:nvSpPr>
            <p:cNvPr id="20" name="Oval 19"/>
            <p:cNvSpPr/>
            <p:nvPr/>
          </p:nvSpPr>
          <p:spPr>
            <a:xfrm>
              <a:off x="686351" y="3498902"/>
              <a:ext cx="1751498" cy="175149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apezoid 20"/>
            <p:cNvSpPr/>
            <p:nvPr/>
          </p:nvSpPr>
          <p:spPr>
            <a:xfrm rot="5400000">
              <a:off x="2879492" y="3108092"/>
              <a:ext cx="861318" cy="2523698"/>
            </a:xfrm>
            <a:custGeom>
              <a:avLst/>
              <a:gdLst>
                <a:gd name="connsiteX0" fmla="*/ 0 w 1027242"/>
                <a:gd name="connsiteY0" fmla="*/ 2523698 h 2523698"/>
                <a:gd name="connsiteX1" fmla="*/ 158565 w 1027242"/>
                <a:gd name="connsiteY1" fmla="*/ 0 h 2523698"/>
                <a:gd name="connsiteX2" fmla="*/ 868677 w 1027242"/>
                <a:gd name="connsiteY2" fmla="*/ 0 h 2523698"/>
                <a:gd name="connsiteX3" fmla="*/ 1027242 w 1027242"/>
                <a:gd name="connsiteY3" fmla="*/ 2523698 h 2523698"/>
                <a:gd name="connsiteX4" fmla="*/ 0 w 1027242"/>
                <a:gd name="connsiteY4" fmla="*/ 2523698 h 2523698"/>
                <a:gd name="connsiteX0" fmla="*/ 7689 w 1034931"/>
                <a:gd name="connsiteY0" fmla="*/ 2523698 h 2523698"/>
                <a:gd name="connsiteX1" fmla="*/ 0 w 1034931"/>
                <a:gd name="connsiteY1" fmla="*/ 0 h 2523698"/>
                <a:gd name="connsiteX2" fmla="*/ 876366 w 1034931"/>
                <a:gd name="connsiteY2" fmla="*/ 0 h 2523698"/>
                <a:gd name="connsiteX3" fmla="*/ 1034931 w 1034931"/>
                <a:gd name="connsiteY3" fmla="*/ 2523698 h 2523698"/>
                <a:gd name="connsiteX4" fmla="*/ 7689 w 1034931"/>
                <a:gd name="connsiteY4" fmla="*/ 2523698 h 2523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931" h="2523698">
                  <a:moveTo>
                    <a:pt x="7689" y="2523698"/>
                  </a:moveTo>
                  <a:lnTo>
                    <a:pt x="0" y="0"/>
                  </a:lnTo>
                  <a:lnTo>
                    <a:pt x="876366" y="0"/>
                  </a:lnTo>
                  <a:lnTo>
                    <a:pt x="1034931" y="2523698"/>
                  </a:lnTo>
                  <a:lnTo>
                    <a:pt x="7689" y="252369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863345" y="4144123"/>
              <a:ext cx="461057" cy="46105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rot="18900000">
              <a:off x="2693836" y="4257481"/>
              <a:ext cx="642575" cy="59613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rot="18524107">
              <a:off x="3112900" y="4242899"/>
              <a:ext cx="642575" cy="59613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rot="18900000">
              <a:off x="3392689" y="4569425"/>
              <a:ext cx="933609" cy="866137"/>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rot="18900000">
              <a:off x="4217656" y="4156343"/>
              <a:ext cx="552632" cy="53016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2487526" y="4145281"/>
              <a:ext cx="2008274" cy="457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2"/>
          </p:nvPr>
        </p:nvSpPr>
        <p:spPr/>
        <p:txBody>
          <a:bodyPr/>
          <a:lstStyle/>
          <a:p>
            <a:fld id="{8FF84E1F-8823-4BD1-89E5-0D4896F414BD}" type="slidenum">
              <a:rPr lang="en-US" smtClean="0"/>
              <a:pPr/>
              <a:t>11</a:t>
            </a:fld>
            <a:endParaRPr lang="en-US" dirty="0"/>
          </a:p>
        </p:txBody>
      </p:sp>
      <p:sp>
        <p:nvSpPr>
          <p:cNvPr id="4" name="TextBox 3"/>
          <p:cNvSpPr txBox="1"/>
          <p:nvPr/>
        </p:nvSpPr>
        <p:spPr>
          <a:xfrm>
            <a:off x="-23884" y="1752600"/>
            <a:ext cx="4595884" cy="215443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Apprenticeship</a:t>
            </a:r>
            <a:r>
              <a:rPr lang="en-US" sz="3200" dirty="0" smtClean="0">
                <a:solidFill>
                  <a:schemeClr val="accent1">
                    <a:lumMod val="40000"/>
                    <a:lumOff val="60000"/>
                  </a:schemeClr>
                </a:solidFill>
                <a:latin typeface="Arial Black" panose="020B0A04020102020204" pitchFamily="34" charset="0"/>
              </a:rPr>
              <a:t>USA</a:t>
            </a:r>
            <a:endParaRPr lang="en-US" sz="3200" dirty="0">
              <a:solidFill>
                <a:schemeClr val="accent1">
                  <a:lumMod val="40000"/>
                  <a:lumOff val="60000"/>
                </a:schemeClr>
              </a:solidFill>
              <a:latin typeface="Arial Black" panose="020B0A04020102020204" pitchFamily="34" charset="0"/>
            </a:endParaRPr>
          </a:p>
          <a:p>
            <a:pPr algn="ctr"/>
            <a:endParaRPr lang="en-US" sz="3200" b="1" dirty="0" smtClean="0">
              <a:solidFill>
                <a:schemeClr val="accent1">
                  <a:lumMod val="40000"/>
                  <a:lumOff val="60000"/>
                </a:schemeClr>
              </a:solidFill>
              <a:latin typeface="Arial Black" panose="020B0A04020102020204" pitchFamily="34" charset="0"/>
            </a:endParaRPr>
          </a:p>
          <a:p>
            <a:pPr algn="ctr"/>
            <a:endParaRPr lang="en-US" sz="3200" b="1" dirty="0">
              <a:solidFill>
                <a:schemeClr val="accent1">
                  <a:lumMod val="40000"/>
                  <a:lumOff val="60000"/>
                </a:schemeClr>
              </a:solidFill>
              <a:latin typeface="Arial Black" panose="020B0A04020102020204" pitchFamily="34" charset="0"/>
            </a:endParaRPr>
          </a:p>
          <a:p>
            <a:pPr marL="548640" algn="ctr">
              <a:spcBef>
                <a:spcPts val="1200"/>
              </a:spcBef>
            </a:pPr>
            <a:r>
              <a:rPr lang="en-US" sz="2800" b="1" i="1" dirty="0">
                <a:solidFill>
                  <a:schemeClr val="bg1">
                    <a:lumMod val="75000"/>
                  </a:schemeClr>
                </a:solidFill>
                <a:latin typeface="Trebuchet MS" pitchFamily="34" charset="0"/>
              </a:rPr>
              <a:t>Key Goals</a:t>
            </a:r>
          </a:p>
        </p:txBody>
      </p:sp>
      <p:sp>
        <p:nvSpPr>
          <p:cNvPr id="6" name="Title 1"/>
          <p:cNvSpPr txBox="1">
            <a:spLocks/>
          </p:cNvSpPr>
          <p:nvPr/>
        </p:nvSpPr>
        <p:spPr>
          <a:xfrm>
            <a:off x="4572000" y="3048"/>
            <a:ext cx="4572000" cy="6251601"/>
          </a:xfrm>
          <a:prstGeom prst="rect">
            <a:avLst/>
          </a:prstGeom>
          <a:solidFill>
            <a:schemeClr val="bg1">
              <a:lumMod val="50000"/>
            </a:schemeClr>
          </a:solidFill>
          <a:effectLst>
            <a:outerShdw blurRad="279400" dist="38100" dir="10800000" algn="r" rotWithShape="0">
              <a:prstClr val="black">
                <a:alpha val="40000"/>
              </a:prstClr>
            </a:outerShd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bg1"/>
              </a:solidFill>
            </a:endParaRPr>
          </a:p>
        </p:txBody>
      </p:sp>
      <p:grpSp>
        <p:nvGrpSpPr>
          <p:cNvPr id="19" name="Group 18"/>
          <p:cNvGrpSpPr/>
          <p:nvPr/>
        </p:nvGrpSpPr>
        <p:grpSpPr>
          <a:xfrm>
            <a:off x="4876800" y="114300"/>
            <a:ext cx="4056797" cy="6007233"/>
            <a:chOff x="4876800" y="469767"/>
            <a:chExt cx="4056797" cy="6007233"/>
          </a:xfrm>
        </p:grpSpPr>
        <p:grpSp>
          <p:nvGrpSpPr>
            <p:cNvPr id="10" name="Group 9"/>
            <p:cNvGrpSpPr/>
            <p:nvPr/>
          </p:nvGrpSpPr>
          <p:grpSpPr>
            <a:xfrm>
              <a:off x="4876800" y="469767"/>
              <a:ext cx="4038600" cy="1371600"/>
              <a:chOff x="4876800" y="914400"/>
              <a:chExt cx="4038600" cy="1371600"/>
            </a:xfrm>
          </p:grpSpPr>
          <p:sp>
            <p:nvSpPr>
              <p:cNvPr id="7" name="Rounded Rectangle 6"/>
              <p:cNvSpPr/>
              <p:nvPr/>
            </p:nvSpPr>
            <p:spPr>
              <a:xfrm>
                <a:off x="4876800" y="914400"/>
                <a:ext cx="4038600" cy="1371600"/>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876800" y="1092369"/>
                <a:ext cx="4038600" cy="1015663"/>
              </a:xfrm>
              <a:prstGeom prst="rect">
                <a:avLst/>
              </a:prstGeom>
              <a:noFill/>
            </p:spPr>
            <p:txBody>
              <a:bodyPr wrap="square" rtlCol="0">
                <a:spAutoFit/>
              </a:bodyPr>
              <a:lstStyle/>
              <a:p>
                <a:pPr marL="0" lvl="1" algn="ctr"/>
                <a:r>
                  <a:rPr lang="en-US" sz="2000" b="1" dirty="0">
                    <a:solidFill>
                      <a:schemeClr val="bg1"/>
                    </a:solidFill>
                    <a:effectLst>
                      <a:outerShdw blurRad="50800" dist="38100" dir="2700000" algn="tl" rotWithShape="0">
                        <a:prstClr val="black">
                          <a:alpha val="40000"/>
                        </a:prstClr>
                      </a:outerShdw>
                    </a:effectLst>
                  </a:rPr>
                  <a:t>Lift image of </a:t>
                </a:r>
                <a:r>
                  <a:rPr lang="en-US" sz="2000" b="1" dirty="0" smtClean="0">
                    <a:solidFill>
                      <a:schemeClr val="bg1"/>
                    </a:solidFill>
                    <a:effectLst>
                      <a:outerShdw blurRad="50800" dist="38100" dir="2700000" algn="tl" rotWithShape="0">
                        <a:prstClr val="black">
                          <a:alpha val="40000"/>
                        </a:prstClr>
                      </a:outerShdw>
                    </a:effectLst>
                  </a:rPr>
                  <a:t>Registered Apprenticeship </a:t>
                </a:r>
                <a:r>
                  <a:rPr lang="en-US" sz="2000" b="1" dirty="0">
                    <a:solidFill>
                      <a:schemeClr val="bg1"/>
                    </a:solidFill>
                    <a:effectLst>
                      <a:outerShdw blurRad="50800" dist="38100" dir="2700000" algn="tl" rotWithShape="0">
                        <a:prstClr val="black">
                          <a:alpha val="40000"/>
                        </a:prstClr>
                      </a:outerShdw>
                    </a:effectLst>
                  </a:rPr>
                  <a:t>by Aligning with Leading </a:t>
                </a:r>
                <a:r>
                  <a:rPr lang="en-US" sz="2000" b="1" dirty="0" smtClean="0">
                    <a:solidFill>
                      <a:schemeClr val="bg1"/>
                    </a:solidFill>
                    <a:effectLst>
                      <a:outerShdw blurRad="50800" dist="38100" dir="2700000" algn="tl" rotWithShape="0">
                        <a:prstClr val="black">
                          <a:alpha val="40000"/>
                        </a:prstClr>
                      </a:outerShdw>
                    </a:effectLst>
                  </a:rPr>
                  <a:t>Companies.</a:t>
                </a:r>
                <a:endParaRPr lang="en-US" sz="2000" b="1" dirty="0">
                  <a:solidFill>
                    <a:schemeClr val="bg1"/>
                  </a:solidFill>
                  <a:effectLst>
                    <a:outerShdw blurRad="50800" dist="38100" dir="2700000" algn="tl" rotWithShape="0">
                      <a:prstClr val="black">
                        <a:alpha val="40000"/>
                      </a:prstClr>
                    </a:outerShdw>
                  </a:effectLst>
                </a:endParaRPr>
              </a:p>
            </p:txBody>
          </p:sp>
        </p:grpSp>
        <p:grpSp>
          <p:nvGrpSpPr>
            <p:cNvPr id="15" name="Group 14"/>
            <p:cNvGrpSpPr/>
            <p:nvPr/>
          </p:nvGrpSpPr>
          <p:grpSpPr>
            <a:xfrm>
              <a:off x="4885898" y="2014978"/>
              <a:ext cx="4038600" cy="1371600"/>
              <a:chOff x="4885898" y="2242414"/>
              <a:chExt cx="4038600" cy="1371600"/>
            </a:xfrm>
          </p:grpSpPr>
          <p:sp>
            <p:nvSpPr>
              <p:cNvPr id="9" name="Rounded Rectangle 8"/>
              <p:cNvSpPr/>
              <p:nvPr/>
            </p:nvSpPr>
            <p:spPr>
              <a:xfrm>
                <a:off x="4885898" y="2242414"/>
                <a:ext cx="4038600" cy="1371600"/>
              </a:xfrm>
              <a:prstGeom prst="round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885898" y="2266495"/>
                <a:ext cx="4038600" cy="1323439"/>
              </a:xfrm>
              <a:prstGeom prst="rect">
                <a:avLst/>
              </a:prstGeom>
              <a:noFill/>
            </p:spPr>
            <p:txBody>
              <a:bodyPr wrap="square" rtlCol="0">
                <a:spAutoFit/>
              </a:bodyPr>
              <a:lstStyle/>
              <a:p>
                <a:pPr marL="0" lvl="1" algn="ctr"/>
                <a:r>
                  <a:rPr lang="en-US" sz="2000" b="1" dirty="0" smtClean="0">
                    <a:solidFill>
                      <a:schemeClr val="bg1"/>
                    </a:solidFill>
                    <a:effectLst>
                      <a:outerShdw blurRad="50800" dist="38100" dir="2700000" algn="tl" rotWithShape="0">
                        <a:prstClr val="black">
                          <a:alpha val="40000"/>
                        </a:prstClr>
                      </a:outerShdw>
                    </a:effectLst>
                  </a:rPr>
                  <a:t>Recruit LEADERs to promote Registered Apprenticeship in new industries and advance innovative models.</a:t>
                </a:r>
                <a:endParaRPr lang="en-US" sz="2000" b="1" dirty="0">
                  <a:solidFill>
                    <a:schemeClr val="bg1"/>
                  </a:solidFill>
                  <a:effectLst>
                    <a:outerShdw blurRad="50800" dist="38100" dir="2700000" algn="tl" rotWithShape="0">
                      <a:prstClr val="black">
                        <a:alpha val="40000"/>
                      </a:prstClr>
                    </a:outerShdw>
                  </a:effectLst>
                </a:endParaRPr>
              </a:p>
            </p:txBody>
          </p:sp>
        </p:grpSp>
        <p:grpSp>
          <p:nvGrpSpPr>
            <p:cNvPr id="17" name="Group 16"/>
            <p:cNvGrpSpPr/>
            <p:nvPr/>
          </p:nvGrpSpPr>
          <p:grpSpPr>
            <a:xfrm>
              <a:off x="4894997" y="3560189"/>
              <a:ext cx="4038600" cy="1371600"/>
              <a:chOff x="4894997" y="3681680"/>
              <a:chExt cx="4038600" cy="1371600"/>
            </a:xfrm>
          </p:grpSpPr>
          <p:sp>
            <p:nvSpPr>
              <p:cNvPr id="12" name="Rounded Rectangle 11"/>
              <p:cNvSpPr/>
              <p:nvPr/>
            </p:nvSpPr>
            <p:spPr>
              <a:xfrm>
                <a:off x="4894997" y="3681680"/>
                <a:ext cx="4038600" cy="1371600"/>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894997" y="4013537"/>
                <a:ext cx="4038600" cy="707886"/>
              </a:xfrm>
              <a:prstGeom prst="rect">
                <a:avLst/>
              </a:prstGeom>
              <a:noFill/>
            </p:spPr>
            <p:txBody>
              <a:bodyPr wrap="square" rtlCol="0">
                <a:spAutoFit/>
              </a:bodyPr>
              <a:lstStyle/>
              <a:p>
                <a:pPr marL="0" lvl="1" algn="ctr"/>
                <a:r>
                  <a:rPr lang="en-US" sz="2000" b="1" dirty="0" smtClean="0">
                    <a:solidFill>
                      <a:schemeClr val="bg1"/>
                    </a:solidFill>
                    <a:effectLst>
                      <a:outerShdw blurRad="50800" dist="38100" dir="2700000" algn="tl" rotWithShape="0">
                        <a:prstClr val="black">
                          <a:alpha val="40000"/>
                        </a:prstClr>
                      </a:outerShdw>
                    </a:effectLst>
                  </a:rPr>
                  <a:t>Create infrastructure to support industry based expansion efforts.</a:t>
                </a:r>
                <a:endParaRPr lang="en-US" sz="2000" b="1" dirty="0">
                  <a:solidFill>
                    <a:schemeClr val="bg1"/>
                  </a:solidFill>
                  <a:effectLst>
                    <a:outerShdw blurRad="50800" dist="38100" dir="2700000" algn="tl" rotWithShape="0">
                      <a:prstClr val="black">
                        <a:alpha val="40000"/>
                      </a:prstClr>
                    </a:outerShdw>
                  </a:effectLst>
                </a:endParaRPr>
              </a:p>
            </p:txBody>
          </p:sp>
        </p:grpSp>
        <p:grpSp>
          <p:nvGrpSpPr>
            <p:cNvPr id="18" name="Group 17"/>
            <p:cNvGrpSpPr/>
            <p:nvPr/>
          </p:nvGrpSpPr>
          <p:grpSpPr>
            <a:xfrm>
              <a:off x="4894997" y="5105400"/>
              <a:ext cx="4038600" cy="1371600"/>
              <a:chOff x="4894997" y="5105400"/>
              <a:chExt cx="4038600" cy="1371600"/>
            </a:xfrm>
          </p:grpSpPr>
          <p:sp>
            <p:nvSpPr>
              <p:cNvPr id="14" name="Rounded Rectangle 13"/>
              <p:cNvSpPr/>
              <p:nvPr/>
            </p:nvSpPr>
            <p:spPr>
              <a:xfrm>
                <a:off x="4894997" y="5105400"/>
                <a:ext cx="4038600" cy="13716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894997" y="5283369"/>
                <a:ext cx="4038600" cy="1015663"/>
              </a:xfrm>
              <a:prstGeom prst="rect">
                <a:avLst/>
              </a:prstGeom>
              <a:noFill/>
            </p:spPr>
            <p:txBody>
              <a:bodyPr wrap="square" rtlCol="0">
                <a:spAutoFit/>
              </a:bodyPr>
              <a:lstStyle/>
              <a:p>
                <a:pPr marL="0" lvl="1" algn="ctr"/>
                <a:r>
                  <a:rPr lang="en-US" sz="2000" b="1" dirty="0" smtClean="0">
                    <a:solidFill>
                      <a:schemeClr val="bg1"/>
                    </a:solidFill>
                    <a:effectLst>
                      <a:outerShdw blurRad="50800" dist="38100" dir="2700000" algn="tl" rotWithShape="0">
                        <a:prstClr val="black">
                          <a:alpha val="40000"/>
                        </a:prstClr>
                      </a:outerShdw>
                    </a:effectLst>
                  </a:rPr>
                  <a:t>Create mechanisms to accelerate apprenticeship adoption and innovation.</a:t>
                </a:r>
                <a:endParaRPr lang="en-US" sz="2000" b="1" dirty="0">
                  <a:solidFill>
                    <a:schemeClr val="bg1"/>
                  </a:solidFill>
                  <a:effectLst>
                    <a:outerShdw blurRad="50800" dist="38100" dir="2700000" algn="tl" rotWithShape="0">
                      <a:prstClr val="black">
                        <a:alpha val="40000"/>
                      </a:prstClr>
                    </a:outerShdw>
                  </a:effectLst>
                </a:endParaRPr>
              </a:p>
            </p:txBody>
          </p:sp>
        </p:grpSp>
      </p:grpSp>
    </p:spTree>
    <p:extLst>
      <p:ext uri="{BB962C8B-B14F-4D97-AF65-F5344CB8AC3E}">
        <p14:creationId xmlns:p14="http://schemas.microsoft.com/office/powerpoint/2010/main" val="706726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6606"/>
            <a:ext cx="9144000" cy="6305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3" name="Rectangle 32"/>
          <p:cNvSpPr/>
          <p:nvPr/>
        </p:nvSpPr>
        <p:spPr>
          <a:xfrm>
            <a:off x="2207155" y="2051276"/>
            <a:ext cx="4724402" cy="3857490"/>
          </a:xfrm>
          <a:prstGeom prst="rect">
            <a:avLst/>
          </a:prstGeom>
          <a:noFill/>
          <a:ln w="3175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Slide Number Placeholder 1"/>
          <p:cNvSpPr>
            <a:spLocks noGrp="1"/>
          </p:cNvSpPr>
          <p:nvPr>
            <p:ph type="sldNum" sz="quarter" idx="12"/>
          </p:nvPr>
        </p:nvSpPr>
        <p:spPr>
          <a:xfrm>
            <a:off x="6324600" y="6264275"/>
            <a:ext cx="2133600" cy="365125"/>
          </a:xfrm>
        </p:spPr>
        <p:txBody>
          <a:bodyPr/>
          <a:lstStyle/>
          <a:p>
            <a:fld id="{8FF84E1F-8823-4BD1-89E5-0D4896F414BD}" type="slidenum">
              <a:rPr lang="en-US" smtClean="0">
                <a:solidFill>
                  <a:prstClr val="black">
                    <a:tint val="75000"/>
                  </a:prstClr>
                </a:solidFill>
              </a:rPr>
              <a:pPr/>
              <a:t>12</a:t>
            </a:fld>
            <a:endParaRPr lang="en-US" dirty="0">
              <a:solidFill>
                <a:prstClr val="black">
                  <a:tint val="75000"/>
                </a:prstClr>
              </a:solidFill>
            </a:endParaRPr>
          </a:p>
        </p:txBody>
      </p:sp>
      <p:cxnSp>
        <p:nvCxnSpPr>
          <p:cNvPr id="35" name="Straight Connector 34"/>
          <p:cNvCxnSpPr/>
          <p:nvPr/>
        </p:nvCxnSpPr>
        <p:spPr>
          <a:xfrm>
            <a:off x="4569356" y="1412180"/>
            <a:ext cx="0" cy="645220"/>
          </a:xfrm>
          <a:prstGeom prst="line">
            <a:avLst/>
          </a:prstGeom>
          <a:ln w="31750" cap="rnd">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100583" y="2318137"/>
            <a:ext cx="3662888" cy="3274644"/>
            <a:chOff x="375712" y="2667000"/>
            <a:chExt cx="3662888" cy="3274644"/>
          </a:xfrm>
          <a:solidFill>
            <a:schemeClr val="tx2"/>
          </a:solidFill>
        </p:grpSpPr>
        <p:sp>
          <p:nvSpPr>
            <p:cNvPr id="21" name="Rectangle 20"/>
            <p:cNvSpPr/>
            <p:nvPr/>
          </p:nvSpPr>
          <p:spPr>
            <a:xfrm>
              <a:off x="375713" y="2667000"/>
              <a:ext cx="3662887" cy="3274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457200" y="3705761"/>
              <a:ext cx="3429000" cy="1477328"/>
            </a:xfrm>
            <a:prstGeom prst="rect">
              <a:avLst/>
            </a:prstGeom>
            <a:grpFill/>
          </p:spPr>
          <p:txBody>
            <a:bodyPr wrap="square" rtlCol="0">
              <a:spAutoFit/>
            </a:bodyPr>
            <a:lstStyle/>
            <a:p>
              <a:pPr marL="182880" indent="-182880">
                <a:lnSpc>
                  <a:spcPct val="90000"/>
                </a:lnSpc>
                <a:spcAft>
                  <a:spcPts val="1200"/>
                </a:spcAft>
                <a:buClr>
                  <a:schemeClr val="tx2">
                    <a:lumMod val="60000"/>
                    <a:lumOff val="40000"/>
                  </a:schemeClr>
                </a:buClr>
                <a:buFont typeface="Wingdings" panose="05000000000000000000" pitchFamily="2" charset="2"/>
                <a:buChar char="§"/>
              </a:pPr>
              <a:r>
                <a:rPr lang="en-US" sz="2000" b="1" dirty="0">
                  <a:solidFill>
                    <a:schemeClr val="tx2">
                      <a:lumMod val="20000"/>
                      <a:lumOff val="80000"/>
                    </a:schemeClr>
                  </a:solidFill>
                </a:rPr>
                <a:t>Organizations  and leaders in advocating and supporting growth of  Registered Apprenticeship across the US.</a:t>
              </a:r>
            </a:p>
          </p:txBody>
        </p:sp>
        <p:sp>
          <p:nvSpPr>
            <p:cNvPr id="18" name="TextBox 17"/>
            <p:cNvSpPr txBox="1"/>
            <p:nvPr/>
          </p:nvSpPr>
          <p:spPr>
            <a:xfrm>
              <a:off x="375712" y="2889734"/>
              <a:ext cx="3662887" cy="461665"/>
            </a:xfrm>
            <a:prstGeom prst="rect">
              <a:avLst/>
            </a:prstGeom>
            <a:grpFill/>
          </p:spPr>
          <p:txBody>
            <a:bodyPr wrap="square" rtlCol="0">
              <a:spAutoFit/>
            </a:bodyPr>
            <a:lstStyle/>
            <a:p>
              <a:pPr algn="ctr"/>
              <a:r>
                <a:rPr lang="en-US" sz="2400" b="1" dirty="0" smtClean="0">
                  <a:solidFill>
                    <a:schemeClr val="bg1"/>
                  </a:solidFill>
                  <a:effectLst>
                    <a:outerShdw blurRad="50800" dist="38100" dir="2700000" algn="tl" rotWithShape="0">
                      <a:prstClr val="black">
                        <a:alpha val="40000"/>
                      </a:prstClr>
                    </a:outerShdw>
                  </a:effectLst>
                  <a:latin typeface="Trebuchet MS" panose="020B0603020202020204" pitchFamily="34" charset="0"/>
                </a:rPr>
                <a:t>LEADERs</a:t>
              </a:r>
              <a:endParaRPr lang="en-US" sz="2400" b="1" dirty="0">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cxnSp>
          <p:nvCxnSpPr>
            <p:cNvPr id="23" name="Straight Connector 22"/>
            <p:cNvCxnSpPr/>
            <p:nvPr/>
          </p:nvCxnSpPr>
          <p:spPr>
            <a:xfrm>
              <a:off x="533400" y="3581400"/>
              <a:ext cx="3352800" cy="0"/>
            </a:xfrm>
            <a:prstGeom prst="line">
              <a:avLst/>
            </a:prstGeom>
            <a:grpFill/>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71307" y="2318137"/>
            <a:ext cx="3662887" cy="3314351"/>
            <a:chOff x="5100113" y="2627293"/>
            <a:chExt cx="3662887" cy="3314351"/>
          </a:xfrm>
          <a:solidFill>
            <a:schemeClr val="tx2"/>
          </a:solidFill>
        </p:grpSpPr>
        <p:sp>
          <p:nvSpPr>
            <p:cNvPr id="25" name="Rectangle 24"/>
            <p:cNvSpPr/>
            <p:nvPr/>
          </p:nvSpPr>
          <p:spPr>
            <a:xfrm>
              <a:off x="5100113" y="2667658"/>
              <a:ext cx="3662887" cy="32739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5100113" y="2627293"/>
              <a:ext cx="3662887" cy="923330"/>
            </a:xfrm>
            <a:prstGeom prst="rect">
              <a:avLst/>
            </a:prstGeom>
            <a:grpFill/>
          </p:spPr>
          <p:txBody>
            <a:bodyPr wrap="square" tIns="137160" rtlCol="0">
              <a:spAutoFit/>
            </a:bodyPr>
            <a:lstStyle/>
            <a:p>
              <a:pPr algn="ctr"/>
              <a:r>
                <a:rPr lang="en-US" sz="2400" b="1" dirty="0">
                  <a:solidFill>
                    <a:schemeClr val="bg1"/>
                  </a:solidFill>
                  <a:effectLst>
                    <a:outerShdw blurRad="50800" dist="38100" dir="2700000" algn="tl" rotWithShape="0">
                      <a:prstClr val="black">
                        <a:alpha val="40000"/>
                      </a:prstClr>
                    </a:outerShdw>
                  </a:effectLst>
                  <a:latin typeface="Trebuchet MS" panose="020B0603020202020204" pitchFamily="34" charset="0"/>
                </a:rPr>
                <a:t>Sectors of </a:t>
              </a:r>
              <a:r>
                <a:rPr lang="en-US" sz="2400" b="1" dirty="0" smtClean="0">
                  <a:solidFill>
                    <a:schemeClr val="bg1"/>
                  </a:solidFill>
                  <a:effectLst>
                    <a:outerShdw blurRad="50800" dist="38100" dir="2700000" algn="tl" rotWithShape="0">
                      <a:prstClr val="black">
                        <a:alpha val="40000"/>
                      </a:prstClr>
                    </a:outerShdw>
                  </a:effectLst>
                  <a:latin typeface="Trebuchet MS" panose="020B0603020202020204" pitchFamily="34" charset="0"/>
                </a:rPr>
                <a:t>Excellence</a:t>
              </a:r>
              <a:br>
                <a:rPr lang="en-US" sz="2400" b="1" dirty="0" smtClean="0">
                  <a:solidFill>
                    <a:schemeClr val="bg1"/>
                  </a:solidFill>
                  <a:effectLst>
                    <a:outerShdw blurRad="50800" dist="38100" dir="2700000" algn="tl" rotWithShape="0">
                      <a:prstClr val="black">
                        <a:alpha val="40000"/>
                      </a:prstClr>
                    </a:outerShdw>
                  </a:effectLst>
                  <a:latin typeface="Trebuchet MS" panose="020B0603020202020204" pitchFamily="34" charset="0"/>
                </a:rPr>
              </a:br>
              <a:r>
                <a:rPr lang="en-US" sz="2400" b="1" dirty="0" smtClean="0">
                  <a:solidFill>
                    <a:schemeClr val="bg1"/>
                  </a:solidFill>
                  <a:effectLst>
                    <a:outerShdw blurRad="50800" dist="38100" dir="2700000" algn="tl" rotWithShape="0">
                      <a:prstClr val="black">
                        <a:alpha val="40000"/>
                      </a:prstClr>
                    </a:outerShdw>
                  </a:effectLst>
                  <a:latin typeface="Trebuchet MS" panose="020B0603020202020204" pitchFamily="34" charset="0"/>
                </a:rPr>
                <a:t>in </a:t>
              </a:r>
              <a:r>
                <a:rPr lang="en-US" sz="2400" b="1" dirty="0">
                  <a:solidFill>
                    <a:schemeClr val="bg1"/>
                  </a:solidFill>
                  <a:effectLst>
                    <a:outerShdw blurRad="50800" dist="38100" dir="2700000" algn="tl" rotWithShape="0">
                      <a:prstClr val="black">
                        <a:alpha val="40000"/>
                      </a:prstClr>
                    </a:outerShdw>
                  </a:effectLst>
                  <a:latin typeface="Trebuchet MS" panose="020B0603020202020204" pitchFamily="34" charset="0"/>
                </a:rPr>
                <a:t>Apprenticeship</a:t>
              </a:r>
            </a:p>
          </p:txBody>
        </p:sp>
        <p:cxnSp>
          <p:nvCxnSpPr>
            <p:cNvPr id="4" name="Straight Connector 3"/>
            <p:cNvCxnSpPr/>
            <p:nvPr/>
          </p:nvCxnSpPr>
          <p:spPr>
            <a:xfrm>
              <a:off x="5257800" y="3581400"/>
              <a:ext cx="3352800" cy="0"/>
            </a:xfrm>
            <a:prstGeom prst="line">
              <a:avLst/>
            </a:prstGeom>
            <a:grpFill/>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17056" y="3694875"/>
              <a:ext cx="3429000" cy="2185214"/>
            </a:xfrm>
            <a:prstGeom prst="rect">
              <a:avLst/>
            </a:prstGeom>
            <a:grpFill/>
          </p:spPr>
          <p:txBody>
            <a:bodyPr wrap="square" rtlCol="0">
              <a:spAutoFit/>
            </a:bodyPr>
            <a:lstStyle/>
            <a:p>
              <a:pPr marL="182880" indent="-182880">
                <a:lnSpc>
                  <a:spcPct val="90000"/>
                </a:lnSpc>
                <a:spcAft>
                  <a:spcPts val="1200"/>
                </a:spcAft>
                <a:buClr>
                  <a:schemeClr val="tx2">
                    <a:lumMod val="60000"/>
                    <a:lumOff val="40000"/>
                  </a:schemeClr>
                </a:buClr>
                <a:buFont typeface="Wingdings" panose="05000000000000000000" pitchFamily="2" charset="2"/>
                <a:buChar char="§"/>
              </a:pPr>
              <a:r>
                <a:rPr lang="en-US" sz="2000" b="1" dirty="0">
                  <a:solidFill>
                    <a:schemeClr val="tx2">
                      <a:lumMod val="20000"/>
                      <a:lumOff val="80000"/>
                    </a:schemeClr>
                  </a:solidFill>
                </a:rPr>
                <a:t>Supporting Registered Apprenticeship growth in targeted sectors. </a:t>
              </a:r>
            </a:p>
            <a:p>
              <a:pPr marL="182880" indent="-182880">
                <a:lnSpc>
                  <a:spcPct val="90000"/>
                </a:lnSpc>
                <a:spcAft>
                  <a:spcPts val="1200"/>
                </a:spcAft>
                <a:buClr>
                  <a:schemeClr val="tx2">
                    <a:lumMod val="60000"/>
                    <a:lumOff val="40000"/>
                  </a:schemeClr>
                </a:buClr>
                <a:buFont typeface="Wingdings" panose="05000000000000000000" pitchFamily="2" charset="2"/>
                <a:buChar char="§"/>
              </a:pPr>
              <a:r>
                <a:rPr lang="en-US" sz="2000" b="1" dirty="0">
                  <a:solidFill>
                    <a:schemeClr val="tx2">
                      <a:lumMod val="20000"/>
                      <a:lumOff val="80000"/>
                    </a:schemeClr>
                  </a:solidFill>
                </a:rPr>
                <a:t>Work with businesses and other partners to expand Registered Apprenticeship in a specific sector.</a:t>
              </a:r>
            </a:p>
          </p:txBody>
        </p:sp>
      </p:grpSp>
      <p:grpSp>
        <p:nvGrpSpPr>
          <p:cNvPr id="9" name="Group 8"/>
          <p:cNvGrpSpPr/>
          <p:nvPr/>
        </p:nvGrpSpPr>
        <p:grpSpPr>
          <a:xfrm>
            <a:off x="375712" y="415456"/>
            <a:ext cx="8387288" cy="990600"/>
            <a:chOff x="375712" y="567856"/>
            <a:chExt cx="8387288" cy="990600"/>
          </a:xfrm>
          <a:solidFill>
            <a:schemeClr val="tx2"/>
          </a:solidFill>
        </p:grpSpPr>
        <p:sp>
          <p:nvSpPr>
            <p:cNvPr id="12" name="Rectangle 11"/>
            <p:cNvSpPr/>
            <p:nvPr/>
          </p:nvSpPr>
          <p:spPr>
            <a:xfrm>
              <a:off x="375712" y="567856"/>
              <a:ext cx="8387287" cy="990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75713" y="720256"/>
              <a:ext cx="8387287" cy="646331"/>
            </a:xfrm>
            <a:prstGeom prst="rect">
              <a:avLst/>
            </a:prstGeom>
            <a:grpFill/>
          </p:spPr>
          <p:txBody>
            <a:bodyPr wrap="square" rtlCol="0">
              <a:spAutoFit/>
            </a:bodyPr>
            <a:lstStyle/>
            <a:p>
              <a:pPr algn="ctr"/>
              <a:r>
                <a:rPr lang="en-US" sz="3600"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Apprenticeship</a:t>
              </a:r>
              <a:r>
                <a:rPr lang="en-US" sz="3600" dirty="0">
                  <a:solidFill>
                    <a:srgbClr val="4F81BD">
                      <a:lumMod val="40000"/>
                      <a:lumOff val="60000"/>
                    </a:srgbClr>
                  </a:solidFill>
                  <a:latin typeface="Arial Black" panose="020B0A04020102020204" pitchFamily="34" charset="0"/>
                </a:rPr>
                <a:t>USA</a:t>
              </a:r>
            </a:p>
          </p:txBody>
        </p:sp>
      </p:grpSp>
    </p:spTree>
    <p:extLst>
      <p:ext uri="{BB962C8B-B14F-4D97-AF65-F5344CB8AC3E}">
        <p14:creationId xmlns:p14="http://schemas.microsoft.com/office/powerpoint/2010/main" val="34656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F84E1F-8823-4BD1-89E5-0D4896F414BD}" type="slidenum">
              <a:rPr lang="en-US" smtClean="0"/>
              <a:pPr/>
              <a:t>13</a:t>
            </a:fld>
            <a:endParaRPr lang="en-US" dirty="0"/>
          </a:p>
        </p:txBody>
      </p:sp>
      <p:sp>
        <p:nvSpPr>
          <p:cNvPr id="3" name="Title 1"/>
          <p:cNvSpPr txBox="1">
            <a:spLocks/>
          </p:cNvSpPr>
          <p:nvPr/>
        </p:nvSpPr>
        <p:spPr>
          <a:xfrm>
            <a:off x="0" y="3047"/>
            <a:ext cx="9144000" cy="1216153"/>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bg1"/>
              </a:solidFill>
            </a:endParaRPr>
          </a:p>
        </p:txBody>
      </p:sp>
      <p:sp>
        <p:nvSpPr>
          <p:cNvPr id="4" name="Rectangle 3"/>
          <p:cNvSpPr/>
          <p:nvPr/>
        </p:nvSpPr>
        <p:spPr>
          <a:xfrm>
            <a:off x="0" y="297359"/>
            <a:ext cx="9122391" cy="769441"/>
          </a:xfrm>
          <a:prstGeom prst="rect">
            <a:avLst/>
          </a:prstGeom>
        </p:spPr>
        <p:txBody>
          <a:bodyPr wrap="square">
            <a:spAutoFit/>
          </a:bodyPr>
          <a:lstStyle/>
          <a:p>
            <a:pPr algn="ctr"/>
            <a:r>
              <a:rPr lang="en-US" alt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rPr>
              <a:t>What are the Broad Goals for the LEADERs Initiative? </a:t>
            </a:r>
            <a:endParaRPr lang="en-US" sz="2800" b="1"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1600" dirty="0">
              <a:effectLst>
                <a:outerShdw blurRad="38100" dist="38100" dir="2700000" algn="tl">
                  <a:srgbClr val="000000">
                    <a:alpha val="43137"/>
                  </a:srgbClr>
                </a:outerShdw>
              </a:effectLst>
            </a:endParaRPr>
          </a:p>
        </p:txBody>
      </p:sp>
      <p:sp>
        <p:nvSpPr>
          <p:cNvPr id="7" name="Freeform 6"/>
          <p:cNvSpPr/>
          <p:nvPr/>
        </p:nvSpPr>
        <p:spPr>
          <a:xfrm>
            <a:off x="1723445" y="1371600"/>
            <a:ext cx="6080760" cy="767307"/>
          </a:xfrm>
          <a:custGeom>
            <a:avLst/>
            <a:gdLst>
              <a:gd name="connsiteX0" fmla="*/ 0 w 6080760"/>
              <a:gd name="connsiteY0" fmla="*/ 0 h 767305"/>
              <a:gd name="connsiteX1" fmla="*/ 5697108 w 6080760"/>
              <a:gd name="connsiteY1" fmla="*/ 0 h 767305"/>
              <a:gd name="connsiteX2" fmla="*/ 6080760 w 6080760"/>
              <a:gd name="connsiteY2" fmla="*/ 383653 h 767305"/>
              <a:gd name="connsiteX3" fmla="*/ 5697108 w 6080760"/>
              <a:gd name="connsiteY3" fmla="*/ 767305 h 767305"/>
              <a:gd name="connsiteX4" fmla="*/ 0 w 6080760"/>
              <a:gd name="connsiteY4" fmla="*/ 767305 h 767305"/>
              <a:gd name="connsiteX5" fmla="*/ 0 w 6080760"/>
              <a:gd name="connsiteY5" fmla="*/ 0 h 76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0760" h="767305">
                <a:moveTo>
                  <a:pt x="6080760" y="767304"/>
                </a:moveTo>
                <a:lnTo>
                  <a:pt x="383652" y="767304"/>
                </a:lnTo>
                <a:lnTo>
                  <a:pt x="0" y="383652"/>
                </a:lnTo>
                <a:lnTo>
                  <a:pt x="383652" y="1"/>
                </a:lnTo>
                <a:lnTo>
                  <a:pt x="6080760" y="1"/>
                </a:lnTo>
                <a:lnTo>
                  <a:pt x="6080760" y="767304"/>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0187" tIns="68581" rIns="128016" bIns="68581"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50800" dist="38100" dir="2700000" algn="tl" rotWithShape="0">
                    <a:prstClr val="black">
                      <a:alpha val="40000"/>
                    </a:prstClr>
                  </a:outerShdw>
                </a:effectLst>
              </a:rPr>
              <a:t>Support and help </a:t>
            </a:r>
            <a:r>
              <a:rPr lang="en-US" dirty="0">
                <a:effectLst>
                  <a:outerShdw blurRad="50800" dist="38100" dir="2700000" algn="tl" rotWithShape="0">
                    <a:prstClr val="black">
                      <a:alpha val="40000"/>
                    </a:prstClr>
                  </a:outerShdw>
                </a:effectLst>
              </a:rPr>
              <a:t>a</a:t>
            </a:r>
            <a:r>
              <a:rPr lang="en-US" sz="1800" kern="1200" dirty="0" smtClean="0">
                <a:effectLst>
                  <a:outerShdw blurRad="50800" dist="38100" dir="2700000" algn="tl" rotWithShape="0">
                    <a:prstClr val="black">
                      <a:alpha val="40000"/>
                    </a:prstClr>
                  </a:outerShdw>
                </a:effectLst>
              </a:rPr>
              <a:t>dvance the President’s goal of  doubling </a:t>
            </a:r>
            <a:r>
              <a:rPr lang="en-US" dirty="0">
                <a:effectLst>
                  <a:outerShdw blurRad="50800" dist="38100" dir="2700000" algn="tl" rotWithShape="0">
                    <a:prstClr val="black">
                      <a:alpha val="40000"/>
                    </a:prstClr>
                  </a:outerShdw>
                </a:effectLst>
              </a:rPr>
              <a:t>a</a:t>
            </a:r>
            <a:r>
              <a:rPr lang="en-US" sz="1800" kern="1200" dirty="0" smtClean="0">
                <a:effectLst>
                  <a:outerShdw blurRad="50800" dist="38100" dir="2700000" algn="tl" rotWithShape="0">
                    <a:prstClr val="black">
                      <a:alpha val="40000"/>
                    </a:prstClr>
                  </a:outerShdw>
                </a:effectLst>
              </a:rPr>
              <a:t>pprentices in America</a:t>
            </a:r>
            <a:endParaRPr lang="en-US" sz="1800" kern="1200" dirty="0">
              <a:effectLst>
                <a:outerShdw blurRad="50800" dist="38100" dir="2700000" algn="tl" rotWithShape="0">
                  <a:prstClr val="black">
                    <a:alpha val="40000"/>
                  </a:prstClr>
                </a:outerShdw>
              </a:effectLst>
            </a:endParaRPr>
          </a:p>
        </p:txBody>
      </p:sp>
      <p:sp>
        <p:nvSpPr>
          <p:cNvPr id="9" name="Oval 8"/>
          <p:cNvSpPr>
            <a:spLocks noChangeAspect="1"/>
          </p:cNvSpPr>
          <p:nvPr/>
        </p:nvSpPr>
        <p:spPr>
          <a:xfrm>
            <a:off x="1219200" y="1352550"/>
            <a:ext cx="822960" cy="82296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1723445" y="2367954"/>
            <a:ext cx="6080760" cy="767306"/>
          </a:xfrm>
          <a:custGeom>
            <a:avLst/>
            <a:gdLst>
              <a:gd name="connsiteX0" fmla="*/ 0 w 6080760"/>
              <a:gd name="connsiteY0" fmla="*/ 0 h 767305"/>
              <a:gd name="connsiteX1" fmla="*/ 5697108 w 6080760"/>
              <a:gd name="connsiteY1" fmla="*/ 0 h 767305"/>
              <a:gd name="connsiteX2" fmla="*/ 6080760 w 6080760"/>
              <a:gd name="connsiteY2" fmla="*/ 383653 h 767305"/>
              <a:gd name="connsiteX3" fmla="*/ 5697108 w 6080760"/>
              <a:gd name="connsiteY3" fmla="*/ 767305 h 767305"/>
              <a:gd name="connsiteX4" fmla="*/ 0 w 6080760"/>
              <a:gd name="connsiteY4" fmla="*/ 767305 h 767305"/>
              <a:gd name="connsiteX5" fmla="*/ 0 w 6080760"/>
              <a:gd name="connsiteY5" fmla="*/ 0 h 76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0760" h="767305">
                <a:moveTo>
                  <a:pt x="6080760" y="767304"/>
                </a:moveTo>
                <a:lnTo>
                  <a:pt x="383652" y="767304"/>
                </a:lnTo>
                <a:lnTo>
                  <a:pt x="0" y="383652"/>
                </a:lnTo>
                <a:lnTo>
                  <a:pt x="383652" y="1"/>
                </a:lnTo>
                <a:lnTo>
                  <a:pt x="6080760" y="1"/>
                </a:lnTo>
                <a:lnTo>
                  <a:pt x="6080760" y="767304"/>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0187" tIns="68580" rIns="128016" bIns="68581"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50800" dist="38100" dir="2700000" algn="tl" rotWithShape="0">
                    <a:prstClr val="black">
                      <a:alpha val="40000"/>
                    </a:prstClr>
                  </a:outerShdw>
                </a:effectLst>
              </a:rPr>
              <a:t>Help transform the image of Registered Apprenticeship</a:t>
            </a:r>
            <a:endParaRPr lang="en-US" sz="1800" kern="1200" dirty="0">
              <a:effectLst>
                <a:outerShdw blurRad="50800" dist="38100" dir="2700000" algn="tl" rotWithShape="0">
                  <a:prstClr val="black">
                    <a:alpha val="40000"/>
                  </a:prstClr>
                </a:outerShdw>
              </a:effectLst>
            </a:endParaRPr>
          </a:p>
        </p:txBody>
      </p:sp>
      <p:sp>
        <p:nvSpPr>
          <p:cNvPr id="11" name="Oval 10"/>
          <p:cNvSpPr>
            <a:spLocks noChangeAspect="1"/>
          </p:cNvSpPr>
          <p:nvPr/>
        </p:nvSpPr>
        <p:spPr>
          <a:xfrm>
            <a:off x="1219200" y="2348903"/>
            <a:ext cx="822960" cy="82296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1723445" y="3364305"/>
            <a:ext cx="6080760" cy="767306"/>
          </a:xfrm>
          <a:custGeom>
            <a:avLst/>
            <a:gdLst>
              <a:gd name="connsiteX0" fmla="*/ 0 w 6080760"/>
              <a:gd name="connsiteY0" fmla="*/ 0 h 767305"/>
              <a:gd name="connsiteX1" fmla="*/ 5697108 w 6080760"/>
              <a:gd name="connsiteY1" fmla="*/ 0 h 767305"/>
              <a:gd name="connsiteX2" fmla="*/ 6080760 w 6080760"/>
              <a:gd name="connsiteY2" fmla="*/ 383653 h 767305"/>
              <a:gd name="connsiteX3" fmla="*/ 5697108 w 6080760"/>
              <a:gd name="connsiteY3" fmla="*/ 767305 h 767305"/>
              <a:gd name="connsiteX4" fmla="*/ 0 w 6080760"/>
              <a:gd name="connsiteY4" fmla="*/ 767305 h 767305"/>
              <a:gd name="connsiteX5" fmla="*/ 0 w 6080760"/>
              <a:gd name="connsiteY5" fmla="*/ 0 h 76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0760" h="767305">
                <a:moveTo>
                  <a:pt x="6080760" y="767304"/>
                </a:moveTo>
                <a:lnTo>
                  <a:pt x="383652" y="767304"/>
                </a:lnTo>
                <a:lnTo>
                  <a:pt x="0" y="383652"/>
                </a:lnTo>
                <a:lnTo>
                  <a:pt x="383652" y="1"/>
                </a:lnTo>
                <a:lnTo>
                  <a:pt x="6080760" y="1"/>
                </a:lnTo>
                <a:lnTo>
                  <a:pt x="6080760" y="767304"/>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0187" tIns="68581" rIns="128016"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50800" dist="38100" dir="2700000" algn="tl" rotWithShape="0">
                    <a:prstClr val="black">
                      <a:alpha val="40000"/>
                    </a:prstClr>
                  </a:outerShdw>
                </a:effectLst>
              </a:rPr>
              <a:t>Promote Registered Apprenticeship in their industry or supply chain </a:t>
            </a:r>
            <a:endParaRPr lang="en-US" sz="1800" kern="1200" dirty="0">
              <a:effectLst>
                <a:outerShdw blurRad="50800" dist="38100" dir="2700000" algn="tl" rotWithShape="0">
                  <a:prstClr val="black">
                    <a:alpha val="40000"/>
                  </a:prstClr>
                </a:outerShdw>
              </a:effectLst>
            </a:endParaRPr>
          </a:p>
        </p:txBody>
      </p:sp>
      <p:sp>
        <p:nvSpPr>
          <p:cNvPr id="13" name="Oval 12"/>
          <p:cNvSpPr>
            <a:spLocks noChangeAspect="1"/>
          </p:cNvSpPr>
          <p:nvPr/>
        </p:nvSpPr>
        <p:spPr>
          <a:xfrm>
            <a:off x="1219200" y="3345255"/>
            <a:ext cx="822960" cy="82296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1723445" y="4360657"/>
            <a:ext cx="6080760" cy="767306"/>
          </a:xfrm>
          <a:custGeom>
            <a:avLst/>
            <a:gdLst>
              <a:gd name="connsiteX0" fmla="*/ 0 w 6080760"/>
              <a:gd name="connsiteY0" fmla="*/ 0 h 767305"/>
              <a:gd name="connsiteX1" fmla="*/ 5697108 w 6080760"/>
              <a:gd name="connsiteY1" fmla="*/ 0 h 767305"/>
              <a:gd name="connsiteX2" fmla="*/ 6080760 w 6080760"/>
              <a:gd name="connsiteY2" fmla="*/ 383653 h 767305"/>
              <a:gd name="connsiteX3" fmla="*/ 5697108 w 6080760"/>
              <a:gd name="connsiteY3" fmla="*/ 767305 h 767305"/>
              <a:gd name="connsiteX4" fmla="*/ 0 w 6080760"/>
              <a:gd name="connsiteY4" fmla="*/ 767305 h 767305"/>
              <a:gd name="connsiteX5" fmla="*/ 0 w 6080760"/>
              <a:gd name="connsiteY5" fmla="*/ 0 h 76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0760" h="767305">
                <a:moveTo>
                  <a:pt x="6080760" y="767304"/>
                </a:moveTo>
                <a:lnTo>
                  <a:pt x="383652" y="767304"/>
                </a:lnTo>
                <a:lnTo>
                  <a:pt x="0" y="383652"/>
                </a:lnTo>
                <a:lnTo>
                  <a:pt x="383652" y="1"/>
                </a:lnTo>
                <a:lnTo>
                  <a:pt x="6080760" y="1"/>
                </a:lnTo>
                <a:lnTo>
                  <a:pt x="6080760" y="767304"/>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0187" tIns="68581" rIns="128016"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50800" dist="38100" dir="2700000" algn="tl" rotWithShape="0">
                    <a:prstClr val="black">
                      <a:alpha val="40000"/>
                    </a:prstClr>
                  </a:outerShdw>
                </a:effectLst>
              </a:rPr>
              <a:t>Participate in the Sectors of Excellence in Apprenticeship (SEAs) as industry leaders</a:t>
            </a:r>
            <a:endParaRPr lang="en-US" sz="1800" kern="1200" dirty="0">
              <a:effectLst>
                <a:outerShdw blurRad="50800" dist="38100" dir="2700000" algn="tl" rotWithShape="0">
                  <a:prstClr val="black">
                    <a:alpha val="40000"/>
                  </a:prstClr>
                </a:outerShdw>
              </a:effectLst>
            </a:endParaRPr>
          </a:p>
        </p:txBody>
      </p:sp>
      <p:sp>
        <p:nvSpPr>
          <p:cNvPr id="15" name="Oval 14"/>
          <p:cNvSpPr>
            <a:spLocks noChangeAspect="1"/>
          </p:cNvSpPr>
          <p:nvPr/>
        </p:nvSpPr>
        <p:spPr>
          <a:xfrm>
            <a:off x="1219200" y="4341607"/>
            <a:ext cx="822960" cy="82296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1723445" y="5357010"/>
            <a:ext cx="6080761" cy="767306"/>
          </a:xfrm>
          <a:custGeom>
            <a:avLst/>
            <a:gdLst>
              <a:gd name="connsiteX0" fmla="*/ 0 w 6080760"/>
              <a:gd name="connsiteY0" fmla="*/ 0 h 767305"/>
              <a:gd name="connsiteX1" fmla="*/ 5697108 w 6080760"/>
              <a:gd name="connsiteY1" fmla="*/ 0 h 767305"/>
              <a:gd name="connsiteX2" fmla="*/ 6080760 w 6080760"/>
              <a:gd name="connsiteY2" fmla="*/ 383653 h 767305"/>
              <a:gd name="connsiteX3" fmla="*/ 5697108 w 6080760"/>
              <a:gd name="connsiteY3" fmla="*/ 767305 h 767305"/>
              <a:gd name="connsiteX4" fmla="*/ 0 w 6080760"/>
              <a:gd name="connsiteY4" fmla="*/ 767305 h 767305"/>
              <a:gd name="connsiteX5" fmla="*/ 0 w 6080760"/>
              <a:gd name="connsiteY5" fmla="*/ 0 h 767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0760" h="767305">
                <a:moveTo>
                  <a:pt x="6080760" y="767304"/>
                </a:moveTo>
                <a:lnTo>
                  <a:pt x="383652" y="767304"/>
                </a:lnTo>
                <a:lnTo>
                  <a:pt x="0" y="383652"/>
                </a:lnTo>
                <a:lnTo>
                  <a:pt x="383652" y="1"/>
                </a:lnTo>
                <a:lnTo>
                  <a:pt x="6080760" y="1"/>
                </a:lnTo>
                <a:lnTo>
                  <a:pt x="6080760" y="767304"/>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0187" tIns="68581" rIns="128017" bIns="6858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50800" dist="38100" dir="2700000" algn="tl" rotWithShape="0">
                    <a:prstClr val="black">
                      <a:alpha val="40000"/>
                    </a:prstClr>
                  </a:outerShdw>
                </a:effectLst>
              </a:rPr>
              <a:t>Build public-private partnerships and other mechanisms to accelerate apprenticeship adoption and innovation</a:t>
            </a:r>
            <a:endParaRPr lang="en-US" sz="1800" kern="1200" dirty="0">
              <a:effectLst>
                <a:outerShdw blurRad="50800" dist="38100" dir="2700000" algn="tl" rotWithShape="0">
                  <a:prstClr val="black">
                    <a:alpha val="40000"/>
                  </a:prstClr>
                </a:outerShdw>
              </a:effectLst>
            </a:endParaRPr>
          </a:p>
        </p:txBody>
      </p:sp>
      <p:sp>
        <p:nvSpPr>
          <p:cNvPr id="17" name="Oval 16"/>
          <p:cNvSpPr>
            <a:spLocks noChangeAspect="1"/>
          </p:cNvSpPr>
          <p:nvPr/>
        </p:nvSpPr>
        <p:spPr>
          <a:xfrm>
            <a:off x="1219200" y="5337960"/>
            <a:ext cx="822960" cy="82296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pic>
        <p:nvPicPr>
          <p:cNvPr id="19" name="Picture 1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20550" y="1445809"/>
            <a:ext cx="620260" cy="620260"/>
          </a:xfrm>
          <a:prstGeom prst="rect">
            <a:avLst/>
          </a:prstGeom>
          <a:effectLst>
            <a:innerShdw blurRad="63500" dist="50800" dir="13500000">
              <a:prstClr val="black">
                <a:alpha val="50000"/>
              </a:prstClr>
            </a:innerShdw>
          </a:effectLst>
        </p:spPr>
      </p:pic>
      <p:pic>
        <p:nvPicPr>
          <p:cNvPr id="20" name="Picture 1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9800000">
            <a:off x="1338633" y="2510099"/>
            <a:ext cx="580144" cy="580144"/>
          </a:xfrm>
          <a:prstGeom prst="rect">
            <a:avLst/>
          </a:prstGeom>
          <a:effectLst>
            <a:innerShdw blurRad="63500" dist="50800" dir="13500000">
              <a:prstClr val="black">
                <a:alpha val="50000"/>
              </a:prstClr>
            </a:innerShdw>
          </a:effectLst>
        </p:spPr>
      </p:pic>
      <p:pic>
        <p:nvPicPr>
          <p:cNvPr id="21" name="Picture 20"/>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76350" y="3409950"/>
            <a:ext cx="695818" cy="695818"/>
          </a:xfrm>
          <a:prstGeom prst="rect">
            <a:avLst/>
          </a:prstGeom>
          <a:effectLst>
            <a:innerShdw blurRad="63500" dist="50800" dir="13500000">
              <a:prstClr val="black">
                <a:alpha val="50000"/>
              </a:prstClr>
            </a:innerShdw>
          </a:effectLst>
        </p:spPr>
      </p:pic>
      <p:pic>
        <p:nvPicPr>
          <p:cNvPr id="22" name="Picture 2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19804" y="4412259"/>
            <a:ext cx="597892" cy="597892"/>
          </a:xfrm>
          <a:prstGeom prst="rect">
            <a:avLst/>
          </a:prstGeom>
          <a:effectLst>
            <a:innerShdw blurRad="63500" dist="50800" dir="13500000">
              <a:prstClr val="black">
                <a:alpha val="50000"/>
              </a:prstClr>
            </a:innerShdw>
          </a:effectLst>
        </p:spPr>
      </p:pic>
      <p:pic>
        <p:nvPicPr>
          <p:cNvPr id="23" name="Picture 2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4925" y="5460288"/>
            <a:ext cx="664287" cy="664287"/>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212835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F84E1F-8823-4BD1-89E5-0D4896F414BD}" type="slidenum">
              <a:rPr lang="en-US" smtClean="0"/>
              <a:pPr/>
              <a:t>14</a:t>
            </a:fld>
            <a:endParaRPr lang="en-US" dirty="0"/>
          </a:p>
        </p:txBody>
      </p:sp>
      <p:sp>
        <p:nvSpPr>
          <p:cNvPr id="3" name="Title 1"/>
          <p:cNvSpPr txBox="1">
            <a:spLocks/>
          </p:cNvSpPr>
          <p:nvPr/>
        </p:nvSpPr>
        <p:spPr>
          <a:xfrm>
            <a:off x="15766" y="-19782"/>
            <a:ext cx="9144000" cy="911352"/>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1608" y="191869"/>
            <a:ext cx="9122391" cy="707886"/>
          </a:xfrm>
          <a:prstGeom prst="rect">
            <a:avLst/>
          </a:prstGeom>
        </p:spPr>
        <p:txBody>
          <a:bodyPr wrap="square">
            <a:spAutoFit/>
          </a:bodyPr>
          <a:lstStyle/>
          <a:p>
            <a:pPr algn="ctr"/>
            <a:r>
              <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rPr>
              <a:t>Apprenticeship</a:t>
            </a:r>
            <a:r>
              <a:rPr lang="en-US" sz="2000" b="1" dirty="0" smtClean="0">
                <a:solidFill>
                  <a:schemeClr val="tx2">
                    <a:lumMod val="20000"/>
                    <a:lumOff val="80000"/>
                  </a:schemeClr>
                </a:solidFill>
                <a:effectLst>
                  <a:outerShdw blurRad="38100" dist="38100" dir="2700000" algn="tl">
                    <a:srgbClr val="000000">
                      <a:alpha val="43137"/>
                    </a:srgbClr>
                  </a:outerShdw>
                </a:effectLst>
                <a:latin typeface="Trebuchet MS" panose="020B0603020202020204" pitchFamily="34" charset="0"/>
              </a:rPr>
              <a:t>USA</a:t>
            </a:r>
            <a:r>
              <a:rPr 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rPr>
              <a:t> LEADERs have committed to a variety of activities that will expand and elevate apprenticeships in the US</a:t>
            </a: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grpSp>
        <p:nvGrpSpPr>
          <p:cNvPr id="18" name="Group 17"/>
          <p:cNvGrpSpPr/>
          <p:nvPr/>
        </p:nvGrpSpPr>
        <p:grpSpPr>
          <a:xfrm>
            <a:off x="304800" y="1295400"/>
            <a:ext cx="8305798" cy="4279343"/>
            <a:chOff x="472440" y="2003286"/>
            <a:chExt cx="8305798" cy="4279343"/>
          </a:xfrm>
        </p:grpSpPr>
        <p:sp>
          <p:nvSpPr>
            <p:cNvPr id="19" name="Pie 18"/>
            <p:cNvSpPr/>
            <p:nvPr/>
          </p:nvSpPr>
          <p:spPr>
            <a:xfrm>
              <a:off x="472440" y="2003286"/>
              <a:ext cx="4279343" cy="4279343"/>
            </a:xfrm>
            <a:prstGeom prst="pie">
              <a:avLst>
                <a:gd name="adj1" fmla="val 5400000"/>
                <a:gd name="adj2" fmla="val 1620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0" name="Freeform 19"/>
            <p:cNvSpPr/>
            <p:nvPr/>
          </p:nvSpPr>
          <p:spPr>
            <a:xfrm>
              <a:off x="2612111" y="2003286"/>
              <a:ext cx="6166127" cy="4279343"/>
            </a:xfrm>
            <a:custGeom>
              <a:avLst/>
              <a:gdLst>
                <a:gd name="connsiteX0" fmla="*/ 0 w 6166127"/>
                <a:gd name="connsiteY0" fmla="*/ 0 h 4279343"/>
                <a:gd name="connsiteX1" fmla="*/ 6166127 w 6166127"/>
                <a:gd name="connsiteY1" fmla="*/ 0 h 4279343"/>
                <a:gd name="connsiteX2" fmla="*/ 6166127 w 6166127"/>
                <a:gd name="connsiteY2" fmla="*/ 4279343 h 4279343"/>
                <a:gd name="connsiteX3" fmla="*/ 0 w 6166127"/>
                <a:gd name="connsiteY3" fmla="*/ 4279343 h 4279343"/>
                <a:gd name="connsiteX4" fmla="*/ 0 w 6166127"/>
                <a:gd name="connsiteY4" fmla="*/ 0 h 4279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127" h="4279343">
                  <a:moveTo>
                    <a:pt x="0" y="0"/>
                  </a:moveTo>
                  <a:lnTo>
                    <a:pt x="6166127" y="0"/>
                  </a:lnTo>
                  <a:lnTo>
                    <a:pt x="6166127" y="4279343"/>
                  </a:lnTo>
                  <a:lnTo>
                    <a:pt x="0" y="4279343"/>
                  </a:lnTo>
                  <a:lnTo>
                    <a:pt x="0" y="0"/>
                  </a:lnTo>
                  <a:close/>
                </a:path>
              </a:pathLst>
            </a:custGeom>
            <a:solidFill>
              <a:srgbClr val="CBCBCB">
                <a:alpha val="89804"/>
              </a:srgbClr>
            </a:solidFill>
            <a:ln w="6350"/>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shade val="8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5760" tIns="72390" rIns="72390" bIns="3667038" numCol="1" spcCol="1270" anchor="ctr" anchorCtr="0">
              <a:noAutofit/>
            </a:bodyPr>
            <a:lstStyle/>
            <a:p>
              <a:pPr lvl="0" defTabSz="844550" rtl="0">
                <a:lnSpc>
                  <a:spcPct val="90000"/>
                </a:lnSpc>
                <a:spcBef>
                  <a:spcPct val="0"/>
                </a:spcBef>
                <a:spcAft>
                  <a:spcPct val="35000"/>
                </a:spcAft>
              </a:pPr>
              <a:r>
                <a:rPr lang="en-US" sz="1900" b="1" kern="1200" dirty="0" smtClean="0">
                  <a:ln>
                    <a:solidFill>
                      <a:schemeClr val="tx1"/>
                    </a:solidFill>
                  </a:ln>
                  <a:solidFill>
                    <a:schemeClr val="tx2">
                      <a:lumMod val="75000"/>
                    </a:schemeClr>
                  </a:solidFill>
                  <a:effectLst>
                    <a:outerShdw blurRad="292100" algn="ctr" rotWithShape="0">
                      <a:schemeClr val="bg1"/>
                    </a:outerShdw>
                  </a:effectLst>
                </a:rPr>
                <a:t>Expand your RA program(s) within your organization </a:t>
              </a:r>
              <a:endParaRPr lang="en-US" sz="1900" b="1" kern="1200" dirty="0">
                <a:ln>
                  <a:solidFill>
                    <a:schemeClr val="tx1"/>
                  </a:solidFill>
                </a:ln>
                <a:solidFill>
                  <a:schemeClr val="tx2">
                    <a:lumMod val="75000"/>
                  </a:schemeClr>
                </a:solidFill>
                <a:effectLst>
                  <a:outerShdw blurRad="292100" algn="ctr" rotWithShape="0">
                    <a:schemeClr val="bg1"/>
                  </a:outerShdw>
                </a:effectLst>
              </a:endParaRPr>
            </a:p>
          </p:txBody>
        </p:sp>
        <p:sp>
          <p:nvSpPr>
            <p:cNvPr id="21" name="Pie 20"/>
            <p:cNvSpPr/>
            <p:nvPr/>
          </p:nvSpPr>
          <p:spPr>
            <a:xfrm>
              <a:off x="921771" y="2687981"/>
              <a:ext cx="3380681" cy="3380681"/>
            </a:xfrm>
            <a:prstGeom prst="pie">
              <a:avLst>
                <a:gd name="adj1" fmla="val 5400000"/>
                <a:gd name="adj2" fmla="val 1620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76561"/>
                <a:satOff val="-1098"/>
                <a:lumOff val="6404"/>
                <a:alphaOff val="0"/>
              </a:schemeClr>
            </a:fillRef>
            <a:effectRef idx="2">
              <a:schemeClr val="accent1">
                <a:shade val="80000"/>
                <a:hueOff val="76561"/>
                <a:satOff val="-1098"/>
                <a:lumOff val="6404"/>
                <a:alphaOff val="0"/>
              </a:schemeClr>
            </a:effectRef>
            <a:fontRef idx="minor">
              <a:schemeClr val="lt1"/>
            </a:fontRef>
          </p:style>
        </p:sp>
        <p:sp>
          <p:nvSpPr>
            <p:cNvPr id="22" name="Freeform 21"/>
            <p:cNvSpPr/>
            <p:nvPr/>
          </p:nvSpPr>
          <p:spPr>
            <a:xfrm>
              <a:off x="2612111" y="2687981"/>
              <a:ext cx="6166127" cy="3380681"/>
            </a:xfrm>
            <a:custGeom>
              <a:avLst/>
              <a:gdLst>
                <a:gd name="connsiteX0" fmla="*/ 0 w 6166127"/>
                <a:gd name="connsiteY0" fmla="*/ 0 h 3380681"/>
                <a:gd name="connsiteX1" fmla="*/ 6166127 w 6166127"/>
                <a:gd name="connsiteY1" fmla="*/ 0 h 3380681"/>
                <a:gd name="connsiteX2" fmla="*/ 6166127 w 6166127"/>
                <a:gd name="connsiteY2" fmla="*/ 3380681 h 3380681"/>
                <a:gd name="connsiteX3" fmla="*/ 0 w 6166127"/>
                <a:gd name="connsiteY3" fmla="*/ 3380681 h 3380681"/>
                <a:gd name="connsiteX4" fmla="*/ 0 w 6166127"/>
                <a:gd name="connsiteY4" fmla="*/ 0 h 3380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127" h="3380681">
                  <a:moveTo>
                    <a:pt x="0" y="0"/>
                  </a:moveTo>
                  <a:lnTo>
                    <a:pt x="6166127" y="0"/>
                  </a:lnTo>
                  <a:lnTo>
                    <a:pt x="6166127" y="3380681"/>
                  </a:lnTo>
                  <a:lnTo>
                    <a:pt x="0" y="3380681"/>
                  </a:lnTo>
                  <a:lnTo>
                    <a:pt x="0" y="0"/>
                  </a:lnTo>
                  <a:close/>
                </a:path>
              </a:pathLst>
            </a:custGeom>
            <a:solidFill>
              <a:schemeClr val="bg1">
                <a:lumMod val="85000"/>
                <a:alpha val="90000"/>
              </a:schemeClr>
            </a:solidFill>
            <a:ln w="6350"/>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shade val="80000"/>
                <a:hueOff val="76561"/>
                <a:satOff val="-1098"/>
                <a:lumOff val="6404"/>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5760" tIns="72390" rIns="72390" bIns="2768376" numCol="1" spcCol="1270" anchor="ctr" anchorCtr="0">
              <a:noAutofit/>
            </a:bodyPr>
            <a:lstStyle/>
            <a:p>
              <a:pPr lvl="0" defTabSz="844550" rtl="0">
                <a:lnSpc>
                  <a:spcPct val="90000"/>
                </a:lnSpc>
                <a:spcBef>
                  <a:spcPct val="0"/>
                </a:spcBef>
                <a:spcAft>
                  <a:spcPct val="35000"/>
                </a:spcAft>
              </a:pPr>
              <a:r>
                <a:rPr lang="en-US" sz="1900" b="1" kern="1200" dirty="0" smtClean="0">
                  <a:ln>
                    <a:solidFill>
                      <a:schemeClr val="tx2">
                        <a:lumMod val="50000"/>
                      </a:schemeClr>
                    </a:solidFill>
                  </a:ln>
                  <a:solidFill>
                    <a:schemeClr val="tx2"/>
                  </a:solidFill>
                  <a:effectLst>
                    <a:outerShdw blurRad="292100" algn="ctr" rotWithShape="0">
                      <a:schemeClr val="bg1"/>
                    </a:outerShdw>
                  </a:effectLst>
                </a:rPr>
                <a:t>Elevate your existing work-based learning programs to meet national standards for registration</a:t>
              </a:r>
              <a:endParaRPr lang="en-US" sz="1900" b="1" kern="1200" dirty="0">
                <a:ln>
                  <a:solidFill>
                    <a:schemeClr val="tx2">
                      <a:lumMod val="50000"/>
                    </a:schemeClr>
                  </a:solidFill>
                </a:ln>
                <a:solidFill>
                  <a:schemeClr val="tx2"/>
                </a:solidFill>
                <a:effectLst>
                  <a:outerShdw blurRad="292100" algn="ctr" rotWithShape="0">
                    <a:schemeClr val="bg1"/>
                  </a:outerShdw>
                </a:effectLst>
              </a:endParaRPr>
            </a:p>
          </p:txBody>
        </p:sp>
        <p:sp>
          <p:nvSpPr>
            <p:cNvPr id="23" name="Pie 22"/>
            <p:cNvSpPr/>
            <p:nvPr/>
          </p:nvSpPr>
          <p:spPr>
            <a:xfrm>
              <a:off x="1371102" y="3372676"/>
              <a:ext cx="2482019" cy="2482019"/>
            </a:xfrm>
            <a:prstGeom prst="pie">
              <a:avLst>
                <a:gd name="adj1" fmla="val 5400000"/>
                <a:gd name="adj2" fmla="val 1620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153123"/>
                <a:satOff val="-2196"/>
                <a:lumOff val="12807"/>
                <a:alphaOff val="0"/>
              </a:schemeClr>
            </a:fillRef>
            <a:effectRef idx="2">
              <a:schemeClr val="accent1">
                <a:shade val="80000"/>
                <a:hueOff val="153123"/>
                <a:satOff val="-2196"/>
                <a:lumOff val="12807"/>
                <a:alphaOff val="0"/>
              </a:schemeClr>
            </a:effectRef>
            <a:fontRef idx="minor">
              <a:schemeClr val="lt1"/>
            </a:fontRef>
          </p:style>
        </p:sp>
        <p:sp>
          <p:nvSpPr>
            <p:cNvPr id="24" name="Freeform 23"/>
            <p:cNvSpPr/>
            <p:nvPr/>
          </p:nvSpPr>
          <p:spPr>
            <a:xfrm>
              <a:off x="2612111" y="3372676"/>
              <a:ext cx="6166127" cy="2482019"/>
            </a:xfrm>
            <a:custGeom>
              <a:avLst/>
              <a:gdLst>
                <a:gd name="connsiteX0" fmla="*/ 0 w 6166127"/>
                <a:gd name="connsiteY0" fmla="*/ 0 h 2482019"/>
                <a:gd name="connsiteX1" fmla="*/ 6166127 w 6166127"/>
                <a:gd name="connsiteY1" fmla="*/ 0 h 2482019"/>
                <a:gd name="connsiteX2" fmla="*/ 6166127 w 6166127"/>
                <a:gd name="connsiteY2" fmla="*/ 2482019 h 2482019"/>
                <a:gd name="connsiteX3" fmla="*/ 0 w 6166127"/>
                <a:gd name="connsiteY3" fmla="*/ 2482019 h 2482019"/>
                <a:gd name="connsiteX4" fmla="*/ 0 w 6166127"/>
                <a:gd name="connsiteY4" fmla="*/ 0 h 248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127" h="2482019">
                  <a:moveTo>
                    <a:pt x="0" y="0"/>
                  </a:moveTo>
                  <a:lnTo>
                    <a:pt x="6166127" y="0"/>
                  </a:lnTo>
                  <a:lnTo>
                    <a:pt x="6166127" y="2482019"/>
                  </a:lnTo>
                  <a:lnTo>
                    <a:pt x="0" y="2482019"/>
                  </a:lnTo>
                  <a:lnTo>
                    <a:pt x="0" y="0"/>
                  </a:lnTo>
                  <a:close/>
                </a:path>
              </a:pathLst>
            </a:custGeom>
            <a:solidFill>
              <a:srgbClr val="E6E6E6">
                <a:alpha val="89804"/>
              </a:srgbClr>
            </a:solidFill>
            <a:ln w="6350"/>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shade val="80000"/>
                <a:hueOff val="153123"/>
                <a:satOff val="-2196"/>
                <a:lumOff val="1280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5760" tIns="72390" rIns="72390" bIns="1869714" numCol="1" spcCol="1270" anchor="ctr" anchorCtr="0">
              <a:noAutofit/>
            </a:bodyPr>
            <a:lstStyle/>
            <a:p>
              <a:pPr lvl="0" defTabSz="844550" rtl="0">
                <a:lnSpc>
                  <a:spcPct val="90000"/>
                </a:lnSpc>
                <a:spcBef>
                  <a:spcPct val="0"/>
                </a:spcBef>
                <a:spcAft>
                  <a:spcPct val="35000"/>
                </a:spcAft>
              </a:pPr>
              <a:r>
                <a:rPr lang="en-US" sz="1900" b="1" kern="1200" dirty="0" smtClean="0">
                  <a:ln>
                    <a:solidFill>
                      <a:schemeClr val="tx2">
                        <a:lumMod val="75000"/>
                      </a:schemeClr>
                    </a:solidFill>
                  </a:ln>
                  <a:solidFill>
                    <a:schemeClr val="accent1">
                      <a:lumMod val="75000"/>
                    </a:schemeClr>
                  </a:solidFill>
                  <a:effectLst>
                    <a:outerShdw blurRad="292100" algn="ctr" rotWithShape="0">
                      <a:schemeClr val="bg1"/>
                    </a:outerShdw>
                  </a:effectLst>
                </a:rPr>
                <a:t>Promote apprenticeship to other businesses by conducting outreach to employers </a:t>
              </a:r>
              <a:endParaRPr lang="en-US" sz="1900" b="1" kern="1200" dirty="0">
                <a:ln>
                  <a:solidFill>
                    <a:schemeClr val="tx2">
                      <a:lumMod val="75000"/>
                    </a:schemeClr>
                  </a:solidFill>
                </a:ln>
                <a:solidFill>
                  <a:schemeClr val="accent1">
                    <a:lumMod val="75000"/>
                  </a:schemeClr>
                </a:solidFill>
                <a:effectLst>
                  <a:outerShdw blurRad="292100" algn="ctr" rotWithShape="0">
                    <a:schemeClr val="bg1"/>
                  </a:outerShdw>
                </a:effectLst>
              </a:endParaRPr>
            </a:p>
          </p:txBody>
        </p:sp>
        <p:sp>
          <p:nvSpPr>
            <p:cNvPr id="25" name="Pie 24"/>
            <p:cNvSpPr/>
            <p:nvPr/>
          </p:nvSpPr>
          <p:spPr>
            <a:xfrm>
              <a:off x="1820433" y="4057371"/>
              <a:ext cx="1583357" cy="1583357"/>
            </a:xfrm>
            <a:prstGeom prst="pie">
              <a:avLst>
                <a:gd name="adj1" fmla="val 5400000"/>
                <a:gd name="adj2" fmla="val 1620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229684"/>
                <a:satOff val="-3294"/>
                <a:lumOff val="19211"/>
                <a:alphaOff val="0"/>
              </a:schemeClr>
            </a:fillRef>
            <a:effectRef idx="2">
              <a:schemeClr val="accent1">
                <a:shade val="80000"/>
                <a:hueOff val="229684"/>
                <a:satOff val="-3294"/>
                <a:lumOff val="19211"/>
                <a:alphaOff val="0"/>
              </a:schemeClr>
            </a:effectRef>
            <a:fontRef idx="minor">
              <a:schemeClr val="lt1"/>
            </a:fontRef>
          </p:style>
        </p:sp>
        <p:sp>
          <p:nvSpPr>
            <p:cNvPr id="26" name="Freeform 25"/>
            <p:cNvSpPr/>
            <p:nvPr/>
          </p:nvSpPr>
          <p:spPr>
            <a:xfrm>
              <a:off x="2612111" y="4057371"/>
              <a:ext cx="6166127" cy="1583357"/>
            </a:xfrm>
            <a:custGeom>
              <a:avLst/>
              <a:gdLst>
                <a:gd name="connsiteX0" fmla="*/ 0 w 6166127"/>
                <a:gd name="connsiteY0" fmla="*/ 0 h 1583357"/>
                <a:gd name="connsiteX1" fmla="*/ 6166127 w 6166127"/>
                <a:gd name="connsiteY1" fmla="*/ 0 h 1583357"/>
                <a:gd name="connsiteX2" fmla="*/ 6166127 w 6166127"/>
                <a:gd name="connsiteY2" fmla="*/ 1583357 h 1583357"/>
                <a:gd name="connsiteX3" fmla="*/ 0 w 6166127"/>
                <a:gd name="connsiteY3" fmla="*/ 1583357 h 1583357"/>
                <a:gd name="connsiteX4" fmla="*/ 0 w 6166127"/>
                <a:gd name="connsiteY4" fmla="*/ 0 h 1583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127" h="1583357">
                  <a:moveTo>
                    <a:pt x="0" y="0"/>
                  </a:moveTo>
                  <a:lnTo>
                    <a:pt x="6166127" y="0"/>
                  </a:lnTo>
                  <a:lnTo>
                    <a:pt x="6166127" y="1583357"/>
                  </a:lnTo>
                  <a:lnTo>
                    <a:pt x="0" y="1583357"/>
                  </a:lnTo>
                  <a:lnTo>
                    <a:pt x="0" y="0"/>
                  </a:lnTo>
                  <a:close/>
                </a:path>
              </a:pathLst>
            </a:custGeom>
            <a:solidFill>
              <a:schemeClr val="bg1">
                <a:lumMod val="95000"/>
                <a:alpha val="90000"/>
              </a:schemeClr>
            </a:solidFill>
            <a:ln w="6350"/>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shade val="80000"/>
                <a:hueOff val="229684"/>
                <a:satOff val="-3294"/>
                <a:lumOff val="19211"/>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5760" tIns="72390" rIns="72390" bIns="971052" numCol="1" spcCol="1270" anchor="ctr" anchorCtr="0">
              <a:noAutofit/>
            </a:bodyPr>
            <a:lstStyle/>
            <a:p>
              <a:pPr lvl="0" defTabSz="844550" rtl="0">
                <a:lnSpc>
                  <a:spcPct val="90000"/>
                </a:lnSpc>
                <a:spcBef>
                  <a:spcPct val="0"/>
                </a:spcBef>
                <a:spcAft>
                  <a:spcPct val="35000"/>
                </a:spcAft>
              </a:pPr>
              <a:r>
                <a:rPr lang="en-US" sz="1900" b="1" kern="1200" dirty="0" smtClean="0">
                  <a:ln>
                    <a:solidFill>
                      <a:schemeClr val="accent1">
                        <a:lumMod val="50000"/>
                      </a:schemeClr>
                    </a:solidFill>
                  </a:ln>
                  <a:solidFill>
                    <a:schemeClr val="accent1"/>
                  </a:solidFill>
                  <a:effectLst>
                    <a:outerShdw blurRad="292100" algn="ctr" rotWithShape="0">
                      <a:schemeClr val="bg1"/>
                    </a:outerShdw>
                  </a:effectLst>
                </a:rPr>
                <a:t>Participate in the national kick-off meeting and up to two sector-based convenings over the next year</a:t>
              </a:r>
              <a:endParaRPr lang="en-US" sz="1900" b="1" kern="1200" dirty="0">
                <a:ln>
                  <a:solidFill>
                    <a:schemeClr val="accent1">
                      <a:lumMod val="50000"/>
                    </a:schemeClr>
                  </a:solidFill>
                </a:ln>
                <a:solidFill>
                  <a:schemeClr val="accent1"/>
                </a:solidFill>
                <a:effectLst>
                  <a:outerShdw blurRad="292100" algn="ctr" rotWithShape="0">
                    <a:schemeClr val="bg1"/>
                  </a:outerShdw>
                </a:effectLst>
              </a:endParaRPr>
            </a:p>
          </p:txBody>
        </p:sp>
        <p:sp>
          <p:nvSpPr>
            <p:cNvPr id="27" name="Pie 26"/>
            <p:cNvSpPr/>
            <p:nvPr/>
          </p:nvSpPr>
          <p:spPr>
            <a:xfrm>
              <a:off x="2269764" y="4742066"/>
              <a:ext cx="684695" cy="684695"/>
            </a:xfrm>
            <a:prstGeom prst="pie">
              <a:avLst>
                <a:gd name="adj1" fmla="val 5400000"/>
                <a:gd name="adj2" fmla="val 1620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shade val="80000"/>
                <a:hueOff val="306246"/>
                <a:satOff val="-4392"/>
                <a:lumOff val="25615"/>
                <a:alphaOff val="0"/>
              </a:schemeClr>
            </a:fillRef>
            <a:effectRef idx="2">
              <a:schemeClr val="accent1">
                <a:shade val="80000"/>
                <a:hueOff val="306246"/>
                <a:satOff val="-4392"/>
                <a:lumOff val="25615"/>
                <a:alphaOff val="0"/>
              </a:schemeClr>
            </a:effectRef>
            <a:fontRef idx="minor">
              <a:schemeClr val="lt1"/>
            </a:fontRef>
          </p:style>
        </p:sp>
        <p:sp>
          <p:nvSpPr>
            <p:cNvPr id="28" name="Freeform 27"/>
            <p:cNvSpPr/>
            <p:nvPr/>
          </p:nvSpPr>
          <p:spPr>
            <a:xfrm>
              <a:off x="2612111" y="4742066"/>
              <a:ext cx="6166127" cy="684695"/>
            </a:xfrm>
            <a:custGeom>
              <a:avLst/>
              <a:gdLst>
                <a:gd name="connsiteX0" fmla="*/ 0 w 6166127"/>
                <a:gd name="connsiteY0" fmla="*/ 0 h 684695"/>
                <a:gd name="connsiteX1" fmla="*/ 6166127 w 6166127"/>
                <a:gd name="connsiteY1" fmla="*/ 0 h 684695"/>
                <a:gd name="connsiteX2" fmla="*/ 6166127 w 6166127"/>
                <a:gd name="connsiteY2" fmla="*/ 684695 h 684695"/>
                <a:gd name="connsiteX3" fmla="*/ 0 w 6166127"/>
                <a:gd name="connsiteY3" fmla="*/ 684695 h 684695"/>
                <a:gd name="connsiteX4" fmla="*/ 0 w 6166127"/>
                <a:gd name="connsiteY4" fmla="*/ 0 h 68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127" h="684695">
                  <a:moveTo>
                    <a:pt x="0" y="0"/>
                  </a:moveTo>
                  <a:lnTo>
                    <a:pt x="6166127" y="0"/>
                  </a:lnTo>
                  <a:lnTo>
                    <a:pt x="6166127" y="684695"/>
                  </a:lnTo>
                  <a:lnTo>
                    <a:pt x="0" y="684695"/>
                  </a:lnTo>
                  <a:lnTo>
                    <a:pt x="0" y="0"/>
                  </a:lnTo>
                  <a:close/>
                </a:path>
              </a:pathLst>
            </a:custGeom>
            <a:ln w="6350"/>
            <a:scene3d>
              <a:camera prst="orthographicFront"/>
              <a:lightRig rig="threePt" dir="t">
                <a:rot lat="0" lon="0" rev="7500000"/>
              </a:lightRig>
            </a:scene3d>
            <a:sp3d extrusionH="190500" prstMaterial="dkEdge">
              <a:bevelT w="135400" h="16350" prst="relaxedInset"/>
              <a:contourClr>
                <a:schemeClr val="bg1"/>
              </a:contourClr>
            </a:sp3d>
          </p:spPr>
          <p:style>
            <a:lnRef idx="1">
              <a:schemeClr val="accent1">
                <a:shade val="80000"/>
                <a:hueOff val="306246"/>
                <a:satOff val="-4392"/>
                <a:lumOff val="256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5760" tIns="72390" rIns="72390" bIns="72390" numCol="1" spcCol="1270" anchor="ctr" anchorCtr="0">
              <a:noAutofit/>
            </a:bodyPr>
            <a:lstStyle/>
            <a:p>
              <a:pPr lvl="0" defTabSz="844550" rtl="0">
                <a:lnSpc>
                  <a:spcPct val="90000"/>
                </a:lnSpc>
                <a:spcBef>
                  <a:spcPct val="0"/>
                </a:spcBef>
                <a:spcAft>
                  <a:spcPct val="35000"/>
                </a:spcAft>
              </a:pPr>
              <a:r>
                <a:rPr lang="en-US" sz="1900" b="1" kern="1200" dirty="0" smtClean="0">
                  <a:ln>
                    <a:solidFill>
                      <a:schemeClr val="tx2">
                        <a:lumMod val="75000"/>
                      </a:schemeClr>
                    </a:solidFill>
                  </a:ln>
                  <a:solidFill>
                    <a:schemeClr val="tx2">
                      <a:lumMod val="60000"/>
                      <a:lumOff val="40000"/>
                    </a:schemeClr>
                  </a:solidFill>
                  <a:effectLst>
                    <a:outerShdw blurRad="292100" algn="ctr" rotWithShape="0">
                      <a:schemeClr val="bg1"/>
                    </a:outerShdw>
                  </a:effectLst>
                </a:rPr>
                <a:t>Allow DOL to recognize and share your best practices</a:t>
              </a:r>
              <a:endParaRPr lang="en-US" sz="1900" b="1" kern="1200" dirty="0">
                <a:ln>
                  <a:solidFill>
                    <a:schemeClr val="tx2">
                      <a:lumMod val="75000"/>
                    </a:schemeClr>
                  </a:solidFill>
                </a:ln>
                <a:solidFill>
                  <a:schemeClr val="tx2">
                    <a:lumMod val="60000"/>
                    <a:lumOff val="40000"/>
                  </a:schemeClr>
                </a:solidFill>
                <a:effectLst>
                  <a:outerShdw blurRad="292100" algn="ctr" rotWithShape="0">
                    <a:schemeClr val="bg1"/>
                  </a:outerShdw>
                </a:effectLst>
              </a:endParaRPr>
            </a:p>
          </p:txBody>
        </p:sp>
      </p:grpSp>
      <p:sp>
        <p:nvSpPr>
          <p:cNvPr id="29" name="TextBox 28"/>
          <p:cNvSpPr txBox="1"/>
          <p:nvPr/>
        </p:nvSpPr>
        <p:spPr>
          <a:xfrm>
            <a:off x="419093" y="5774774"/>
            <a:ext cx="8686800" cy="384721"/>
          </a:xfrm>
          <a:prstGeom prst="rect">
            <a:avLst/>
          </a:prstGeom>
          <a:noFill/>
        </p:spPr>
        <p:txBody>
          <a:bodyPr wrap="square" rtlCol="0">
            <a:spAutoFit/>
          </a:bodyPr>
          <a:lstStyle/>
          <a:p>
            <a:r>
              <a:rPr lang="en-US" sz="1900" dirty="0" smtClean="0">
                <a:solidFill>
                  <a:schemeClr val="tx1">
                    <a:lumMod val="75000"/>
                    <a:lumOff val="25000"/>
                  </a:schemeClr>
                </a:solidFill>
              </a:rPr>
              <a:t>Each</a:t>
            </a:r>
            <a:r>
              <a:rPr lang="en-US" sz="1900" b="1" dirty="0" smtClean="0">
                <a:solidFill>
                  <a:schemeClr val="tx1">
                    <a:lumMod val="75000"/>
                    <a:lumOff val="25000"/>
                  </a:schemeClr>
                </a:solidFill>
              </a:rPr>
              <a:t> Apprenticeship</a:t>
            </a:r>
            <a:r>
              <a:rPr lang="en-US" sz="1900" b="1" dirty="0" smtClean="0">
                <a:ln w="12700">
                  <a:solidFill>
                    <a:schemeClr val="accent1">
                      <a:lumMod val="75000"/>
                    </a:schemeClr>
                  </a:solidFill>
                </a:ln>
                <a:solidFill>
                  <a:schemeClr val="accent1">
                    <a:lumMod val="75000"/>
                  </a:schemeClr>
                </a:solidFill>
              </a:rPr>
              <a:t>USA</a:t>
            </a:r>
            <a:r>
              <a:rPr lang="en-US" sz="1900" b="1" dirty="0" smtClean="0">
                <a:ln>
                  <a:solidFill>
                    <a:schemeClr val="accent1">
                      <a:lumMod val="75000"/>
                    </a:schemeClr>
                  </a:solidFill>
                </a:ln>
                <a:solidFill>
                  <a:schemeClr val="tx1">
                    <a:lumMod val="75000"/>
                    <a:lumOff val="25000"/>
                  </a:schemeClr>
                </a:solidFill>
              </a:rPr>
              <a:t> </a:t>
            </a:r>
            <a:r>
              <a:rPr lang="en-US" sz="1900" dirty="0" smtClean="0">
                <a:solidFill>
                  <a:schemeClr val="tx1">
                    <a:lumMod val="75000"/>
                    <a:lumOff val="25000"/>
                  </a:schemeClr>
                </a:solidFill>
              </a:rPr>
              <a:t>LEADER determines the appropriate level of commitment </a:t>
            </a:r>
            <a:endParaRPr lang="en-US" sz="1900" dirty="0">
              <a:solidFill>
                <a:schemeClr val="tx1">
                  <a:lumMod val="75000"/>
                  <a:lumOff val="25000"/>
                </a:schemeClr>
              </a:solidFill>
            </a:endParaRPr>
          </a:p>
        </p:txBody>
      </p:sp>
    </p:spTree>
    <p:extLst>
      <p:ext uri="{BB962C8B-B14F-4D97-AF65-F5344CB8AC3E}">
        <p14:creationId xmlns:p14="http://schemas.microsoft.com/office/powerpoint/2010/main" val="799123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86800" cy="1066800"/>
          </a:xfrm>
        </p:spPr>
        <p:txBody>
          <a:bodyPr>
            <a:noAutofit/>
          </a:bodyPr>
          <a:lstStyle/>
          <a:p>
            <a:pPr algn="ctr"/>
            <a:r>
              <a:rPr lang="en-US" sz="3200" dirty="0">
                <a:ln w="12700">
                  <a:noFill/>
                  <a:prstDash val="solid"/>
                </a:ln>
                <a:effectLst>
                  <a:outerShdw blurRad="38100" dist="38100" dir="2700000" algn="tl">
                    <a:srgbClr val="000000">
                      <a:alpha val="43137"/>
                    </a:srgbClr>
                  </a:outerShdw>
                </a:effectLst>
                <a:latin typeface="Trebuchet MS" panose="020B0603020202020204" pitchFamily="34" charset="0"/>
                <a:ea typeface="+mn-ea"/>
                <a:cs typeface="+mn-cs"/>
              </a:rPr>
              <a:t>Commitments from Apprenticeship LEADERs</a:t>
            </a:r>
          </a:p>
        </p:txBody>
      </p:sp>
      <p:sp>
        <p:nvSpPr>
          <p:cNvPr id="2" name="Slide Number Placeholder 1"/>
          <p:cNvSpPr>
            <a:spLocks noGrp="1"/>
          </p:cNvSpPr>
          <p:nvPr>
            <p:ph type="sldNum" sz="quarter" idx="12"/>
          </p:nvPr>
        </p:nvSpPr>
        <p:spPr/>
        <p:txBody>
          <a:bodyPr/>
          <a:lstStyle/>
          <a:p>
            <a:fld id="{7F951FB2-FF4F-467D-949B-FBDF6036DA14}" type="slidenum">
              <a:rPr lang="en-US" smtClean="0">
                <a:solidFill>
                  <a:prstClr val="black">
                    <a:tint val="75000"/>
                  </a:prstClr>
                </a:solidFill>
              </a:rPr>
              <a:pPr/>
              <a:t>15</a:t>
            </a:fld>
            <a:endParaRPr lang="en-US" dirty="0">
              <a:solidFill>
                <a:prstClr val="black">
                  <a:tint val="75000"/>
                </a:prstClr>
              </a:solidFill>
            </a:endParaRPr>
          </a:p>
        </p:txBody>
      </p:sp>
      <p:sp>
        <p:nvSpPr>
          <p:cNvPr id="16" name="Rounded Rectangular Callout 15"/>
          <p:cNvSpPr/>
          <p:nvPr/>
        </p:nvSpPr>
        <p:spPr>
          <a:xfrm>
            <a:off x="1752600" y="1221431"/>
            <a:ext cx="7223760" cy="979700"/>
          </a:xfrm>
          <a:prstGeom prst="wedgeRoundRectCallout">
            <a:avLst>
              <a:gd name="adj1" fmla="val -56597"/>
              <a:gd name="adj2" fmla="val 6203"/>
              <a:gd name="adj3" fmla="val 16667"/>
            </a:avLst>
          </a:prstGeom>
          <a:gradFill rotWithShape="0">
            <a:gsLst>
              <a:gs pos="0">
                <a:schemeClr val="lt1">
                  <a:hueOff val="0"/>
                  <a:satOff val="0"/>
                  <a:alphaOff val="0"/>
                  <a:shade val="51000"/>
                  <a:satMod val="130000"/>
                  <a:lumMod val="38000"/>
                  <a:lumOff val="62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chemeClr val="tx2">
                <a:lumMod val="60000"/>
                <a:lumOff val="40000"/>
              </a:schemeClr>
            </a:solidFill>
          </a:ln>
          <a:scene3d>
            <a:camera prst="orthographicFront"/>
            <a:lightRig rig="flat" dir="t"/>
          </a:scene3d>
          <a:sp3d contourW="63500" prstMaterial="plastic">
            <a:bevelT w="120900" h="88900"/>
            <a:bevelB w="88900" h="31750" prst="angle"/>
            <a:contourClr>
              <a:schemeClr val="accent1"/>
            </a:contourClr>
          </a:sp3d>
        </p:spPr>
        <p:style>
          <a:lnRef idx="0">
            <a:scrgbClr r="0" g="0" b="0"/>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8872" tIns="64771" rIns="120904" bIns="64771" numCol="1" spcCol="1270" anchor="ctr" anchorCtr="0">
            <a:noAutofit/>
          </a:bodyPr>
          <a:lstStyle/>
          <a:p>
            <a:pPr lvl="0" defTabSz="755650">
              <a:lnSpc>
                <a:spcPct val="90000"/>
              </a:lnSpc>
              <a:spcBef>
                <a:spcPct val="0"/>
              </a:spcBef>
              <a:spcAft>
                <a:spcPct val="35000"/>
              </a:spcAft>
            </a:pPr>
            <a:r>
              <a:rPr lang="en-US" sz="1700" kern="1200" dirty="0" smtClean="0"/>
              <a:t>“</a:t>
            </a:r>
            <a:r>
              <a:rPr lang="en-US" sz="1700" b="1" kern="1200" dirty="0" smtClean="0"/>
              <a:t>Zurich North America </a:t>
            </a:r>
            <a:r>
              <a:rPr lang="en-US" sz="1700" kern="1200" dirty="0" smtClean="0"/>
              <a:t>is establishing a first-of-its kind apprenticeship program for the insurance industry…recruit[ing] college students and foster[ing] the next generation of top underwriters and claims professionals.”</a:t>
            </a:r>
            <a:endParaRPr lang="en-US" sz="1700" kern="1200" dirty="0"/>
          </a:p>
        </p:txBody>
      </p:sp>
      <p:sp>
        <p:nvSpPr>
          <p:cNvPr id="18" name="Rounded Rectangular Callout 17"/>
          <p:cNvSpPr/>
          <p:nvPr/>
        </p:nvSpPr>
        <p:spPr>
          <a:xfrm>
            <a:off x="152400" y="2493577"/>
            <a:ext cx="7223760" cy="979700"/>
          </a:xfrm>
          <a:prstGeom prst="wedgeRoundRectCallout">
            <a:avLst>
              <a:gd name="adj1" fmla="val 57126"/>
              <a:gd name="adj2" fmla="val -30835"/>
              <a:gd name="adj3" fmla="val 16667"/>
            </a:avLst>
          </a:prstGeom>
          <a:gradFill rotWithShape="0">
            <a:gsLst>
              <a:gs pos="0">
                <a:schemeClr val="lt1">
                  <a:hueOff val="0"/>
                  <a:satOff val="0"/>
                  <a:alphaOff val="0"/>
                  <a:shade val="51000"/>
                  <a:satMod val="130000"/>
                  <a:lumMod val="38000"/>
                  <a:lumOff val="62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chemeClr val="tx2">
                <a:lumMod val="60000"/>
                <a:lumOff val="40000"/>
              </a:schemeClr>
            </a:solidFill>
          </a:ln>
          <a:scene3d>
            <a:camera prst="orthographicFront"/>
            <a:lightRig rig="flat" dir="t"/>
          </a:scene3d>
          <a:sp3d contourW="63500" prstMaterial="plastic">
            <a:bevelT w="120900" h="88900"/>
            <a:bevelB w="88900" h="31750" prst="angle"/>
            <a:contourClr>
              <a:schemeClr val="accent1"/>
            </a:contourClr>
          </a:sp3d>
        </p:spPr>
        <p:style>
          <a:lnRef idx="0">
            <a:scrgbClr r="0" g="0" b="0"/>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8872" tIns="64771" rIns="120904" bIns="64771" numCol="1" spcCol="1270" anchor="ctr" anchorCtr="0">
            <a:noAutofit/>
          </a:bodyPr>
          <a:lstStyle/>
          <a:p>
            <a:pPr lvl="0" defTabSz="755650">
              <a:lnSpc>
                <a:spcPct val="90000"/>
              </a:lnSpc>
              <a:spcBef>
                <a:spcPct val="0"/>
              </a:spcBef>
              <a:spcAft>
                <a:spcPct val="35000"/>
              </a:spcAft>
            </a:pPr>
            <a:r>
              <a:rPr lang="en-US" sz="1700" kern="1200" dirty="0" smtClean="0"/>
              <a:t>“</a:t>
            </a:r>
            <a:r>
              <a:rPr lang="en-US" sz="1700" b="1" kern="1200" dirty="0" smtClean="0"/>
              <a:t>Oberg</a:t>
            </a:r>
            <a:r>
              <a:rPr lang="en-US" sz="1700" kern="1200" dirty="0" smtClean="0"/>
              <a:t> intends to increase its apprenticeship programs for CNC Operators, Toolmakers, and CAD Designers by 20%…”</a:t>
            </a:r>
          </a:p>
        </p:txBody>
      </p:sp>
      <p:sp>
        <p:nvSpPr>
          <p:cNvPr id="20" name="Rounded Rectangular Callout 19"/>
          <p:cNvSpPr/>
          <p:nvPr/>
        </p:nvSpPr>
        <p:spPr>
          <a:xfrm>
            <a:off x="1752600" y="3765722"/>
            <a:ext cx="7223760" cy="979700"/>
          </a:xfrm>
          <a:prstGeom prst="wedgeRoundRectCallout">
            <a:avLst>
              <a:gd name="adj1" fmla="val -56196"/>
              <a:gd name="adj2" fmla="val -35280"/>
              <a:gd name="adj3" fmla="val 16667"/>
            </a:avLst>
          </a:prstGeom>
          <a:gradFill rotWithShape="0">
            <a:gsLst>
              <a:gs pos="0">
                <a:schemeClr val="lt1">
                  <a:hueOff val="0"/>
                  <a:satOff val="0"/>
                  <a:alphaOff val="0"/>
                  <a:shade val="51000"/>
                  <a:satMod val="130000"/>
                  <a:lumMod val="38000"/>
                  <a:lumOff val="62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chemeClr val="tx2">
                <a:lumMod val="60000"/>
                <a:lumOff val="40000"/>
              </a:schemeClr>
            </a:solidFill>
          </a:ln>
          <a:scene3d>
            <a:camera prst="orthographicFront"/>
            <a:lightRig rig="flat" dir="t"/>
          </a:scene3d>
          <a:sp3d contourW="63500" prstMaterial="plastic">
            <a:bevelT w="120900" h="88900"/>
            <a:bevelB w="88900" h="31750" prst="angle"/>
            <a:contourClr>
              <a:schemeClr val="accent1"/>
            </a:contourClr>
          </a:sp3d>
        </p:spPr>
        <p:style>
          <a:lnRef idx="0">
            <a:scrgbClr r="0" g="0" b="0"/>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8872" tIns="64771" rIns="120904" bIns="64771" numCol="1" spcCol="1270" anchor="ctr" anchorCtr="0">
            <a:noAutofit/>
          </a:bodyPr>
          <a:lstStyle/>
          <a:p>
            <a:pPr lvl="0" defTabSz="755650">
              <a:lnSpc>
                <a:spcPct val="90000"/>
              </a:lnSpc>
              <a:spcBef>
                <a:spcPct val="0"/>
              </a:spcBef>
              <a:spcAft>
                <a:spcPct val="35000"/>
              </a:spcAft>
            </a:pPr>
            <a:r>
              <a:rPr lang="en-US" sz="1700" kern="1200" dirty="0" smtClean="0"/>
              <a:t>“</a:t>
            </a:r>
            <a:r>
              <a:rPr lang="en-US" sz="1700" b="1" kern="1200" dirty="0" smtClean="0"/>
              <a:t>UAW</a:t>
            </a:r>
            <a:r>
              <a:rPr lang="en-US" sz="1700" kern="1200" dirty="0" smtClean="0"/>
              <a:t>’s expansion efforts cover regions across the U.S. and include partners such as Caterpillar, General Motors, Chrysler, John Deer, Blue Cross, Blue Shield, and many more.”</a:t>
            </a:r>
            <a:endParaRPr lang="en-US" sz="1700" kern="1200" dirty="0"/>
          </a:p>
        </p:txBody>
      </p:sp>
      <p:sp>
        <p:nvSpPr>
          <p:cNvPr id="22" name="Rounded Rectangular Callout 21"/>
          <p:cNvSpPr/>
          <p:nvPr/>
        </p:nvSpPr>
        <p:spPr>
          <a:xfrm>
            <a:off x="152400" y="5037868"/>
            <a:ext cx="7223760" cy="979699"/>
          </a:xfrm>
          <a:prstGeom prst="wedgeRoundRectCallout">
            <a:avLst>
              <a:gd name="adj1" fmla="val 56523"/>
              <a:gd name="adj2" fmla="val -8612"/>
              <a:gd name="adj3" fmla="val 16667"/>
            </a:avLst>
          </a:prstGeom>
          <a:gradFill rotWithShape="0">
            <a:gsLst>
              <a:gs pos="0">
                <a:schemeClr val="lt1">
                  <a:hueOff val="0"/>
                  <a:satOff val="0"/>
                  <a:alphaOff val="0"/>
                  <a:shade val="51000"/>
                  <a:satMod val="130000"/>
                  <a:lumMod val="38000"/>
                  <a:lumOff val="62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ln>
            <a:solidFill>
              <a:schemeClr val="tx2">
                <a:lumMod val="60000"/>
                <a:lumOff val="40000"/>
              </a:schemeClr>
            </a:solidFill>
          </a:ln>
          <a:scene3d>
            <a:camera prst="orthographicFront"/>
            <a:lightRig rig="flat" dir="t"/>
          </a:scene3d>
          <a:sp3d contourW="63500" prstMaterial="plastic">
            <a:bevelT w="120900" h="88900"/>
            <a:bevelB w="88900" h="31750" prst="angle"/>
            <a:contourClr>
              <a:schemeClr val="accent1"/>
            </a:contourClr>
          </a:sp3d>
        </p:spPr>
        <p:style>
          <a:lnRef idx="0">
            <a:scrgbClr r="0" g="0" b="0"/>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18872" tIns="64771" rIns="120904" bIns="64770" numCol="1" spcCol="1270" anchor="ctr" anchorCtr="0">
            <a:noAutofit/>
          </a:bodyPr>
          <a:lstStyle/>
          <a:p>
            <a:pPr lvl="0" defTabSz="755650">
              <a:lnSpc>
                <a:spcPct val="90000"/>
              </a:lnSpc>
              <a:spcBef>
                <a:spcPct val="0"/>
              </a:spcBef>
              <a:spcAft>
                <a:spcPct val="35000"/>
              </a:spcAft>
            </a:pPr>
            <a:r>
              <a:rPr lang="en-US" sz="1700" kern="1200" dirty="0" smtClean="0"/>
              <a:t>“</a:t>
            </a:r>
            <a:r>
              <a:rPr lang="en-US" sz="1700" b="1" kern="1200" dirty="0" smtClean="0"/>
              <a:t>Rutgers</a:t>
            </a:r>
            <a:r>
              <a:rPr lang="en-US" sz="1700" kern="1200" dirty="0" smtClean="0"/>
              <a:t> commits to start a new apprenticeship program for 500 community health workers and 500 clinical research associates and 500 health care IT professionals in the next four years.”</a:t>
            </a:r>
            <a:endParaRPr lang="en-US" sz="1700" kern="1200" dirty="0"/>
          </a:p>
        </p:txBody>
      </p:sp>
      <p:sp>
        <p:nvSpPr>
          <p:cNvPr id="24" name="TextBox 23"/>
          <p:cNvSpPr txBox="1"/>
          <p:nvPr/>
        </p:nvSpPr>
        <p:spPr>
          <a:xfrm>
            <a:off x="0" y="1219200"/>
            <a:ext cx="1371600" cy="1015663"/>
          </a:xfrm>
          <a:prstGeom prst="rect">
            <a:avLst/>
          </a:prstGeom>
          <a:noFill/>
        </p:spPr>
        <p:txBody>
          <a:bodyPr wrap="square" lIns="0" rIns="0"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ln/>
                <a:solidFill>
                  <a:schemeClr val="tx2">
                    <a:lumMod val="75000"/>
                  </a:schemeClr>
                </a:solidFill>
                <a:latin typeface="Trebuchet MS" panose="020B0603020202020204" pitchFamily="34" charset="0"/>
              </a:rPr>
              <a:t>Zurich</a:t>
            </a:r>
          </a:p>
          <a:p>
            <a:pPr algn="ctr"/>
            <a:r>
              <a:rPr lang="en-US" sz="2000" b="1" dirty="0" smtClean="0">
                <a:ln/>
                <a:solidFill>
                  <a:schemeClr val="tx2">
                    <a:lumMod val="75000"/>
                  </a:schemeClr>
                </a:solidFill>
                <a:latin typeface="Trebuchet MS" panose="020B0603020202020204" pitchFamily="34" charset="0"/>
              </a:rPr>
              <a:t>North</a:t>
            </a:r>
          </a:p>
          <a:p>
            <a:pPr algn="ctr"/>
            <a:r>
              <a:rPr lang="en-US" sz="2000" b="1" dirty="0" smtClean="0">
                <a:ln/>
                <a:solidFill>
                  <a:schemeClr val="tx2">
                    <a:lumMod val="75000"/>
                  </a:schemeClr>
                </a:solidFill>
                <a:latin typeface="Trebuchet MS" panose="020B0603020202020204" pitchFamily="34" charset="0"/>
              </a:rPr>
              <a:t>America</a:t>
            </a:r>
            <a:endParaRPr lang="en-US" sz="2000" b="1" dirty="0">
              <a:ln/>
              <a:solidFill>
                <a:schemeClr val="tx2">
                  <a:lumMod val="75000"/>
                </a:schemeClr>
              </a:solidFill>
              <a:latin typeface="Trebuchet MS" panose="020B0603020202020204" pitchFamily="34" charset="0"/>
            </a:endParaRPr>
          </a:p>
        </p:txBody>
      </p:sp>
      <p:sp>
        <p:nvSpPr>
          <p:cNvPr id="25" name="TextBox 24"/>
          <p:cNvSpPr txBox="1"/>
          <p:nvPr/>
        </p:nvSpPr>
        <p:spPr>
          <a:xfrm>
            <a:off x="0" y="3733800"/>
            <a:ext cx="1371600" cy="400110"/>
          </a:xfrm>
          <a:prstGeom prst="rect">
            <a:avLst/>
          </a:prstGeom>
          <a:noFill/>
        </p:spPr>
        <p:txBody>
          <a:bodyPr wrap="square" lIns="0" rIns="0"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ln/>
                <a:solidFill>
                  <a:schemeClr val="tx2">
                    <a:lumMod val="75000"/>
                  </a:schemeClr>
                </a:solidFill>
                <a:latin typeface="Trebuchet MS" panose="020B0603020202020204" pitchFamily="34" charset="0"/>
              </a:rPr>
              <a:t>UAW</a:t>
            </a:r>
            <a:endParaRPr lang="en-US" sz="2000" b="1" dirty="0">
              <a:ln/>
              <a:solidFill>
                <a:schemeClr val="tx2">
                  <a:lumMod val="75000"/>
                </a:schemeClr>
              </a:solidFill>
              <a:latin typeface="Trebuchet MS" panose="020B0603020202020204" pitchFamily="34" charset="0"/>
            </a:endParaRPr>
          </a:p>
        </p:txBody>
      </p:sp>
      <p:sp>
        <p:nvSpPr>
          <p:cNvPr id="26" name="TextBox 25"/>
          <p:cNvSpPr txBox="1"/>
          <p:nvPr/>
        </p:nvSpPr>
        <p:spPr>
          <a:xfrm>
            <a:off x="7750629" y="2508090"/>
            <a:ext cx="1371600" cy="400110"/>
          </a:xfrm>
          <a:prstGeom prst="rect">
            <a:avLst/>
          </a:prstGeom>
          <a:noFill/>
        </p:spPr>
        <p:txBody>
          <a:bodyPr wrap="square" lIns="0" rIns="0"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ln/>
                <a:solidFill>
                  <a:schemeClr val="tx2">
                    <a:lumMod val="75000"/>
                  </a:schemeClr>
                </a:solidFill>
                <a:latin typeface="Trebuchet MS" panose="020B0603020202020204" pitchFamily="34" charset="0"/>
              </a:rPr>
              <a:t>Oberg</a:t>
            </a:r>
            <a:endParaRPr lang="en-US" sz="2000" b="1" dirty="0">
              <a:ln/>
              <a:solidFill>
                <a:schemeClr val="tx2">
                  <a:lumMod val="75000"/>
                </a:schemeClr>
              </a:solidFill>
              <a:latin typeface="Trebuchet MS" panose="020B0603020202020204" pitchFamily="34" charset="0"/>
            </a:endParaRPr>
          </a:p>
        </p:txBody>
      </p:sp>
      <p:sp>
        <p:nvSpPr>
          <p:cNvPr id="27" name="TextBox 26"/>
          <p:cNvSpPr txBox="1"/>
          <p:nvPr/>
        </p:nvSpPr>
        <p:spPr>
          <a:xfrm>
            <a:off x="7754256" y="5314890"/>
            <a:ext cx="1371600" cy="400110"/>
          </a:xfrm>
          <a:prstGeom prst="rect">
            <a:avLst/>
          </a:prstGeom>
          <a:noFill/>
        </p:spPr>
        <p:txBody>
          <a:bodyPr wrap="square" lIns="0" rIns="0"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ln/>
                <a:solidFill>
                  <a:schemeClr val="tx2">
                    <a:lumMod val="75000"/>
                  </a:schemeClr>
                </a:solidFill>
                <a:latin typeface="Trebuchet MS" panose="020B0603020202020204" pitchFamily="34" charset="0"/>
              </a:rPr>
              <a:t>Rutgers</a:t>
            </a:r>
            <a:endParaRPr lang="en-US" sz="2000" b="1" dirty="0">
              <a:ln/>
              <a:solidFill>
                <a:schemeClr val="tx2">
                  <a:lumMod val="75000"/>
                </a:schemeClr>
              </a:solidFill>
              <a:latin typeface="Trebuchet MS" panose="020B0603020202020204" pitchFamily="34" charset="0"/>
            </a:endParaRPr>
          </a:p>
        </p:txBody>
      </p:sp>
      <p:cxnSp>
        <p:nvCxnSpPr>
          <p:cNvPr id="29" name="Straight Connector 28"/>
          <p:cNvCxnSpPr/>
          <p:nvPr/>
        </p:nvCxnSpPr>
        <p:spPr>
          <a:xfrm>
            <a:off x="0" y="234768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3610428"/>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489131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648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rmAutofit/>
          </a:bodyPr>
          <a:lstStyle/>
          <a:p>
            <a:pPr algn="ctr"/>
            <a:r>
              <a:rPr lang="en-US" sz="4000" dirty="0" smtClean="0">
                <a:latin typeface="Trebuchet MS" panose="020B0603020202020204" pitchFamily="34" charset="0"/>
              </a:rPr>
              <a:t>LEADERs Update</a:t>
            </a:r>
            <a:endParaRPr lang="en-US" sz="3200"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8FF84E1F-8823-4BD1-89E5-0D4896F414BD}" type="slidenum">
              <a:rPr lang="en-US" smtClean="0">
                <a:solidFill>
                  <a:prstClr val="black">
                    <a:tint val="75000"/>
                  </a:prstClr>
                </a:solidFill>
              </a:rPr>
              <a:pPr/>
              <a:t>16</a:t>
            </a:fld>
            <a:endParaRPr lang="en-US" dirty="0">
              <a:solidFill>
                <a:prstClr val="black">
                  <a:tint val="75000"/>
                </a:prstClr>
              </a:solidFill>
            </a:endParaRPr>
          </a:p>
        </p:txBody>
      </p:sp>
      <p:sp>
        <p:nvSpPr>
          <p:cNvPr id="6" name="TextBox 5"/>
          <p:cNvSpPr txBox="1"/>
          <p:nvPr/>
        </p:nvSpPr>
        <p:spPr>
          <a:xfrm>
            <a:off x="-1" y="1371600"/>
            <a:ext cx="9164299" cy="830997"/>
          </a:xfrm>
          <a:prstGeom prst="rect">
            <a:avLst/>
          </a:prstGeom>
          <a:noFill/>
        </p:spPr>
        <p:txBody>
          <a:bodyPr wrap="square" rtlCol="0">
            <a:spAutoFit/>
          </a:bodyPr>
          <a:lstStyle/>
          <a:p>
            <a:pPr algn="ctr"/>
            <a:r>
              <a:rPr lang="en-US" sz="4800" b="1" dirty="0" smtClean="0">
                <a:ln w="6600">
                  <a:solidFill>
                    <a:schemeClr val="accent2">
                      <a:lumMod val="75000"/>
                    </a:schemeClr>
                  </a:solidFill>
                  <a:prstDash val="solid"/>
                </a:ln>
                <a:solidFill>
                  <a:schemeClr val="accent2"/>
                </a:solidFill>
                <a:effectLst>
                  <a:outerShdw dist="38100" dir="2700000" algn="tl" rotWithShape="0">
                    <a:schemeClr val="accent2">
                      <a:lumMod val="50000"/>
                    </a:schemeClr>
                  </a:outerShdw>
                </a:effectLst>
                <a:latin typeface="Trebuchet MS" panose="020B0603020202020204" pitchFamily="34" charset="0"/>
              </a:rPr>
              <a:t>100</a:t>
            </a:r>
            <a:r>
              <a:rPr lang="en-US" sz="4800" b="1" dirty="0" smtClean="0">
                <a:ln w="6600">
                  <a:solidFill>
                    <a:schemeClr val="accent2">
                      <a:lumMod val="75000"/>
                    </a:schemeClr>
                  </a:solidFill>
                  <a:prstDash val="solid"/>
                </a:ln>
                <a:solidFill>
                  <a:srgbClr val="FFFFFF"/>
                </a:solidFill>
                <a:effectLst>
                  <a:outerShdw dist="38100" dir="2700000" algn="tl" rotWithShape="0">
                    <a:schemeClr val="accent2">
                      <a:lumMod val="50000"/>
                    </a:schemeClr>
                  </a:outerShdw>
                </a:effectLst>
                <a:latin typeface="Trebuchet MS" panose="020B0603020202020204" pitchFamily="34" charset="0"/>
              </a:rPr>
              <a:t> </a:t>
            </a:r>
            <a:r>
              <a:rPr lang="en-US" sz="4800" b="1" dirty="0">
                <a:solidFill>
                  <a:schemeClr val="tx1">
                    <a:lumMod val="75000"/>
                    <a:lumOff val="25000"/>
                  </a:schemeClr>
                </a:solidFill>
                <a:latin typeface="Trebuchet MS" panose="020B0603020202020204" pitchFamily="34" charset="0"/>
              </a:rPr>
              <a:t>Members and Growing </a:t>
            </a:r>
          </a:p>
        </p:txBody>
      </p:sp>
      <p:sp>
        <p:nvSpPr>
          <p:cNvPr id="18" name="TextBox 17"/>
          <p:cNvSpPr txBox="1"/>
          <p:nvPr/>
        </p:nvSpPr>
        <p:spPr>
          <a:xfrm>
            <a:off x="6553200" y="5633207"/>
            <a:ext cx="2611099" cy="430887"/>
          </a:xfrm>
          <a:prstGeom prst="rect">
            <a:avLst/>
          </a:prstGeom>
          <a:noFill/>
        </p:spPr>
        <p:txBody>
          <a:bodyPr wrap="square" rtlCol="0">
            <a:spAutoFit/>
          </a:bodyPr>
          <a:lstStyle/>
          <a:p>
            <a:r>
              <a:rPr lang="en-US" sz="2200" b="1" i="1" dirty="0">
                <a:solidFill>
                  <a:schemeClr val="tx1">
                    <a:lumMod val="75000"/>
                    <a:lumOff val="25000"/>
                  </a:schemeClr>
                </a:solidFill>
                <a:latin typeface="Trebuchet MS" panose="020B0603020202020204" pitchFamily="34" charset="0"/>
              </a:rPr>
              <a:t>And Many Others</a:t>
            </a:r>
          </a:p>
        </p:txBody>
      </p:sp>
      <p:grpSp>
        <p:nvGrpSpPr>
          <p:cNvPr id="8" name="Group 7"/>
          <p:cNvGrpSpPr/>
          <p:nvPr/>
        </p:nvGrpSpPr>
        <p:grpSpPr>
          <a:xfrm>
            <a:off x="-1" y="2286000"/>
            <a:ext cx="9145579" cy="3276600"/>
            <a:chOff x="-1" y="2286000"/>
            <a:chExt cx="9145579" cy="3276600"/>
          </a:xfrm>
        </p:grpSpPr>
        <p:grpSp>
          <p:nvGrpSpPr>
            <p:cNvPr id="3" name="Group 2"/>
            <p:cNvGrpSpPr/>
            <p:nvPr/>
          </p:nvGrpSpPr>
          <p:grpSpPr>
            <a:xfrm>
              <a:off x="0" y="2453955"/>
              <a:ext cx="9116736" cy="2940690"/>
              <a:chOff x="87547" y="2711172"/>
              <a:chExt cx="9116736" cy="2940690"/>
            </a:xfrm>
          </p:grpSpPr>
          <p:pic>
            <p:nvPicPr>
              <p:cNvPr id="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176" t="41418" r="19128" b="27857"/>
              <a:stretch/>
            </p:blipFill>
            <p:spPr bwMode="auto">
              <a:xfrm>
                <a:off x="4512865" y="2750361"/>
                <a:ext cx="4683524" cy="131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73" t="37589" r="18375" b="24733"/>
              <a:stretch/>
            </p:blipFill>
            <p:spPr bwMode="auto">
              <a:xfrm>
                <a:off x="87547" y="2711172"/>
                <a:ext cx="4519082" cy="1508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973" t="41161" r="19278" b="24554"/>
              <a:stretch/>
            </p:blipFill>
            <p:spPr bwMode="auto">
              <a:xfrm>
                <a:off x="87547" y="4283414"/>
                <a:ext cx="4452582" cy="136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78" t="39911" r="19480" b="26161"/>
              <a:stretch/>
            </p:blipFill>
            <p:spPr bwMode="auto">
              <a:xfrm>
                <a:off x="4614523" y="4219917"/>
                <a:ext cx="4589760" cy="143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7" name="Straight Connector 6"/>
            <p:cNvCxnSpPr/>
            <p:nvPr/>
          </p:nvCxnSpPr>
          <p:spPr>
            <a:xfrm>
              <a:off x="-1" y="2286000"/>
              <a:ext cx="9144001"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77" y="5562600"/>
              <a:ext cx="9144001"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388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 y="1098795"/>
            <a:ext cx="9144001" cy="653804"/>
            <a:chOff x="-1" y="1098795"/>
            <a:chExt cx="9144001" cy="653804"/>
          </a:xfrm>
        </p:grpSpPr>
        <p:cxnSp>
          <p:nvCxnSpPr>
            <p:cNvPr id="6" name="Straight Connector 5"/>
            <p:cNvCxnSpPr/>
            <p:nvPr/>
          </p:nvCxnSpPr>
          <p:spPr>
            <a:xfrm>
              <a:off x="-1" y="1752599"/>
              <a:ext cx="9144001"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255660" y="1098795"/>
              <a:ext cx="0" cy="653804"/>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a:xfrm>
            <a:off x="9525" y="152400"/>
            <a:ext cx="9116736" cy="808038"/>
          </a:xfrm>
        </p:spPr>
        <p:txBody>
          <a:bodyPr>
            <a:noAutofit/>
          </a:bodyPr>
          <a:lstStyle/>
          <a:p>
            <a:r>
              <a:rPr lang="en-US" altLang="en-US" sz="3200" dirty="0">
                <a:ln w="12700">
                  <a:noFill/>
                  <a:prstDash val="solid"/>
                </a:ln>
                <a:effectLst>
                  <a:outerShdw blurRad="38100" dist="38100" dir="2700000" algn="tl">
                    <a:srgbClr val="000000">
                      <a:alpha val="43137"/>
                    </a:srgbClr>
                  </a:outerShdw>
                </a:effectLst>
                <a:latin typeface="Trebuchet MS" panose="020B0603020202020204" pitchFamily="34" charset="0"/>
              </a:rPr>
              <a:t>Sectors of Excellence in Apprenticeship (</a:t>
            </a:r>
            <a:r>
              <a:rPr lang="en-US" altLang="en-US" sz="3200" dirty="0">
                <a:ln w="12700">
                  <a:noFill/>
                  <a:prstDash val="solid"/>
                </a:ln>
                <a:solidFill>
                  <a:schemeClr val="tx2">
                    <a:lumMod val="20000"/>
                    <a:lumOff val="80000"/>
                  </a:schemeClr>
                </a:solidFill>
                <a:effectLst>
                  <a:outerShdw blurRad="38100" dist="38100" dir="2700000" algn="tl">
                    <a:srgbClr val="000000">
                      <a:alpha val="43137"/>
                    </a:srgbClr>
                  </a:outerShdw>
                </a:effectLst>
                <a:latin typeface="Trebuchet MS" panose="020B0603020202020204" pitchFamily="34" charset="0"/>
              </a:rPr>
              <a:t>SEAs</a:t>
            </a:r>
            <a:r>
              <a:rPr lang="en-US" altLang="en-US" sz="3200" dirty="0">
                <a:ln w="12700">
                  <a:noFill/>
                  <a:prstDash val="solid"/>
                </a:ln>
                <a:effectLst>
                  <a:outerShdw blurRad="38100" dist="38100" dir="2700000" algn="tl">
                    <a:srgbClr val="000000">
                      <a:alpha val="43137"/>
                    </a:srgbClr>
                  </a:outerShdw>
                </a:effectLst>
                <a:latin typeface="Trebuchet MS" panose="020B0603020202020204" pitchFamily="34" charset="0"/>
              </a:rPr>
              <a:t>)</a:t>
            </a:r>
            <a:endParaRPr lang="en-US" sz="3200" dirty="0">
              <a:ln w="12700">
                <a:noFill/>
                <a:prstDash val="solid"/>
              </a:ln>
              <a:effectLst>
                <a:outerShdw blurRad="38100" dist="38100" dir="2700000" algn="tl">
                  <a:srgbClr val="000000">
                    <a:alpha val="43137"/>
                  </a:srgbClr>
                </a:outerShdw>
              </a:effectLst>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7F951FB2-FF4F-467D-949B-FBDF6036DA14}" type="slidenum">
              <a:rPr lang="en-US" smtClean="0">
                <a:solidFill>
                  <a:srgbClr val="898989"/>
                </a:solidFill>
              </a:rPr>
              <a:pPr/>
              <a:t>17</a:t>
            </a:fld>
            <a:endParaRPr lang="en-US" dirty="0">
              <a:solidFill>
                <a:srgbClr val="898989"/>
              </a:solidFill>
            </a:endParaRPr>
          </a:p>
        </p:txBody>
      </p:sp>
      <p:sp>
        <p:nvSpPr>
          <p:cNvPr id="4" name="Content Placeholder 2"/>
          <p:cNvSpPr txBox="1">
            <a:spLocks/>
          </p:cNvSpPr>
          <p:nvPr/>
        </p:nvSpPr>
        <p:spPr>
          <a:xfrm>
            <a:off x="0" y="990600"/>
            <a:ext cx="4315610" cy="7619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Font typeface="Arial" pitchFamily="34" charset="0"/>
              <a:buNone/>
            </a:pPr>
            <a:r>
              <a:rPr lang="en-US" altLang="en-US" sz="4600" b="1" dirty="0" smtClean="0">
                <a:ln>
                  <a:solidFill>
                    <a:schemeClr val="tx2">
                      <a:lumMod val="60000"/>
                      <a:lumOff val="40000"/>
                    </a:schemeClr>
                  </a:solidFill>
                </a:ln>
                <a:gradFill>
                  <a:gsLst>
                    <a:gs pos="0">
                      <a:schemeClr val="tx2">
                        <a:lumMod val="75000"/>
                      </a:schemeClr>
                    </a:gs>
                    <a:gs pos="74000">
                      <a:schemeClr val="accent1">
                        <a:lumMod val="75000"/>
                      </a:schemeClr>
                    </a:gs>
                    <a:gs pos="100000">
                      <a:schemeClr val="accent1"/>
                    </a:gs>
                  </a:gsLst>
                  <a:lin ang="16200000" scaled="0"/>
                </a:gradFill>
                <a:latin typeface="Trebuchet MS" panose="020B0603020202020204" pitchFamily="34" charset="0"/>
              </a:rPr>
              <a:t>What is a SEA?  </a:t>
            </a:r>
          </a:p>
        </p:txBody>
      </p:sp>
      <p:cxnSp>
        <p:nvCxnSpPr>
          <p:cNvPr id="5" name="Straight Connector 4"/>
          <p:cNvCxnSpPr/>
          <p:nvPr/>
        </p:nvCxnSpPr>
        <p:spPr>
          <a:xfrm>
            <a:off x="476250" y="2047875"/>
            <a:ext cx="6064250" cy="0"/>
          </a:xfrm>
          <a:prstGeom prst="line">
            <a:avLst/>
          </a:prstGeom>
          <a:ln w="69850"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400800" y="1612900"/>
            <a:ext cx="381000" cy="1504290"/>
            <a:chOff x="6539305" y="1676400"/>
            <a:chExt cx="381000" cy="371475"/>
          </a:xfrm>
        </p:grpSpPr>
        <p:sp>
          <p:nvSpPr>
            <p:cNvPr id="41" name="Rectangle 40"/>
            <p:cNvSpPr/>
            <p:nvPr/>
          </p:nvSpPr>
          <p:spPr>
            <a:xfrm>
              <a:off x="6539305" y="1676400"/>
              <a:ext cx="381000" cy="62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a:endCxn id="41" idx="0"/>
            </p:cNvCxnSpPr>
            <p:nvPr/>
          </p:nvCxnSpPr>
          <p:spPr>
            <a:xfrm flipV="1">
              <a:off x="6729805" y="1676400"/>
              <a:ext cx="0" cy="371475"/>
            </a:xfrm>
            <a:prstGeom prst="line">
              <a:avLst/>
            </a:prstGeom>
            <a:ln w="69850"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flipV="1">
            <a:off x="3524250" y="2047875"/>
            <a:ext cx="0" cy="771526"/>
          </a:xfrm>
          <a:prstGeom prst="line">
            <a:avLst/>
          </a:prstGeom>
          <a:ln w="69850"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76250" y="2124075"/>
            <a:ext cx="0" cy="771526"/>
          </a:xfrm>
          <a:prstGeom prst="line">
            <a:avLst/>
          </a:prstGeom>
          <a:ln w="69850"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66700" y="2286000"/>
            <a:ext cx="8610600" cy="3876237"/>
            <a:chOff x="76200" y="2362198"/>
            <a:chExt cx="8610600" cy="3876237"/>
          </a:xfrm>
        </p:grpSpPr>
        <p:grpSp>
          <p:nvGrpSpPr>
            <p:cNvPr id="31" name="Group 30"/>
            <p:cNvGrpSpPr/>
            <p:nvPr/>
          </p:nvGrpSpPr>
          <p:grpSpPr>
            <a:xfrm>
              <a:off x="2923782" y="2362200"/>
              <a:ext cx="2686836" cy="3867443"/>
              <a:chOff x="2851640" y="2362200"/>
              <a:chExt cx="2686836" cy="3867443"/>
            </a:xfrm>
          </p:grpSpPr>
          <p:sp>
            <p:nvSpPr>
              <p:cNvPr id="28" name="Rounded Rectangle 27"/>
              <p:cNvSpPr/>
              <p:nvPr/>
            </p:nvSpPr>
            <p:spPr>
              <a:xfrm>
                <a:off x="2851640" y="2930768"/>
                <a:ext cx="2686836" cy="3298875"/>
              </a:xfrm>
              <a:prstGeom prst="roundRect">
                <a:avLst>
                  <a:gd name="adj" fmla="val 14376"/>
                </a:avLst>
              </a:prstGeom>
              <a:solidFill>
                <a:schemeClr val="bg1">
                  <a:lumMod val="95000"/>
                </a:schemeClr>
              </a:solidFill>
              <a:ln>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65760" rIns="0" bIns="163576" numCol="1" spcCol="1270" anchor="t" anchorCtr="0">
                <a:noAutofit/>
              </a:bodyPr>
              <a:lstStyle/>
              <a:p>
                <a:pPr marL="0" lvl="1" algn="l" defTabSz="800100">
                  <a:lnSpc>
                    <a:spcPct val="90000"/>
                  </a:lnSpc>
                  <a:spcBef>
                    <a:spcPct val="0"/>
                  </a:spcBef>
                  <a:spcAft>
                    <a:spcPct val="15000"/>
                  </a:spcAft>
                </a:pPr>
                <a:endParaRPr lang="en-US" sz="1800" kern="1200" dirty="0">
                  <a:solidFill>
                    <a:schemeClr val="bg1"/>
                  </a:solidFill>
                  <a:effectLst>
                    <a:outerShdw blurRad="50800" dist="38100" dir="2700000" algn="tl" rotWithShape="0">
                      <a:prstClr val="black">
                        <a:alpha val="40000"/>
                      </a:prstClr>
                    </a:outerShdw>
                  </a:effectLst>
                </a:endParaRPr>
              </a:p>
            </p:txBody>
          </p:sp>
          <p:sp>
            <p:nvSpPr>
              <p:cNvPr id="12" name="Freeform 11"/>
              <p:cNvSpPr/>
              <p:nvPr/>
            </p:nvSpPr>
            <p:spPr>
              <a:xfrm rot="16200000">
                <a:off x="1957109" y="4014739"/>
                <a:ext cx="3169919" cy="1134051"/>
              </a:xfrm>
              <a:custGeom>
                <a:avLst/>
                <a:gdLst>
                  <a:gd name="connsiteX0" fmla="*/ 0 w 3169919"/>
                  <a:gd name="connsiteY0" fmla="*/ 0 h 612912"/>
                  <a:gd name="connsiteX1" fmla="*/ 3169919 w 3169919"/>
                  <a:gd name="connsiteY1" fmla="*/ 0 h 612912"/>
                  <a:gd name="connsiteX2" fmla="*/ 3169919 w 3169919"/>
                  <a:gd name="connsiteY2" fmla="*/ 612912 h 612912"/>
                  <a:gd name="connsiteX3" fmla="*/ 0 w 3169919"/>
                  <a:gd name="connsiteY3" fmla="*/ 612912 h 612912"/>
                  <a:gd name="connsiteX4" fmla="*/ 0 w 3169919"/>
                  <a:gd name="connsiteY4" fmla="*/ 0 h 61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612912">
                    <a:moveTo>
                      <a:pt x="0" y="0"/>
                    </a:moveTo>
                    <a:lnTo>
                      <a:pt x="3169919" y="0"/>
                    </a:lnTo>
                    <a:lnTo>
                      <a:pt x="3169919" y="612912"/>
                    </a:lnTo>
                    <a:lnTo>
                      <a:pt x="0" y="61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1440" bIns="0" numCol="1" spcCol="1270" anchor="t" anchorCtr="0">
                <a:noAutofit/>
              </a:bodyPr>
              <a:lstStyle/>
              <a:p>
                <a:pPr lvl="0" algn="r" defTabSz="889000">
                  <a:lnSpc>
                    <a:spcPct val="80000"/>
                  </a:lnSpc>
                  <a:spcBef>
                    <a:spcPct val="0"/>
                  </a:spcBef>
                  <a:spcAft>
                    <a:spcPct val="35000"/>
                  </a:spcAft>
                </a:pPr>
                <a:r>
                  <a:rPr lang="en-US" altLang="en-US" sz="2000" b="1" kern="1200" dirty="0" smtClean="0">
                    <a:solidFill>
                      <a:schemeClr val="accent3">
                        <a:lumMod val="50000"/>
                      </a:schemeClr>
                    </a:solidFill>
                    <a:latin typeface="Trebuchet MS" panose="020B0603020202020204" pitchFamily="34" charset="0"/>
                  </a:rPr>
                  <a:t>Opportunities to Promote Apprenticeship Expansion </a:t>
                </a:r>
                <a:endParaRPr lang="en-US" sz="2000" b="1" kern="1200" dirty="0">
                  <a:solidFill>
                    <a:schemeClr val="accent3">
                      <a:lumMod val="50000"/>
                    </a:schemeClr>
                  </a:solidFill>
                  <a:latin typeface="Trebuchet MS" panose="020B0603020202020204" pitchFamily="34" charset="0"/>
                </a:endParaRPr>
              </a:p>
            </p:txBody>
          </p:sp>
          <p:sp>
            <p:nvSpPr>
              <p:cNvPr id="13" name="Rounded Rectangle 12"/>
              <p:cNvSpPr/>
              <p:nvPr/>
            </p:nvSpPr>
            <p:spPr>
              <a:xfrm>
                <a:off x="3476266" y="2996805"/>
                <a:ext cx="1990657" cy="3169919"/>
              </a:xfrm>
              <a:prstGeom prst="roundRect">
                <a:avLst/>
              </a:prstGeom>
              <a:gradFill flip="none" rotWithShape="1">
                <a:gsLst>
                  <a:gs pos="0">
                    <a:schemeClr val="accent3"/>
                  </a:gs>
                  <a:gs pos="69000">
                    <a:schemeClr val="accent3">
                      <a:lumMod val="60000"/>
                    </a:schemeClr>
                  </a:gs>
                  <a:gs pos="97000">
                    <a:schemeClr val="accent3">
                      <a:lumMod val="50000"/>
                    </a:schemeClr>
                  </a:gs>
                </a:gsLst>
                <a:lin ang="2700000" scaled="1"/>
                <a:tileRect/>
              </a:gradFill>
              <a:ln>
                <a:solidFill>
                  <a:srgbClr val="89898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65760" rIns="0" bIns="163576" numCol="1" spcCol="1270" anchor="t" anchorCtr="0">
                <a:noAutofit/>
              </a:bodyPr>
              <a:lstStyle/>
              <a:p>
                <a:pPr marL="0" lvl="1" algn="l" defTabSz="800100">
                  <a:lnSpc>
                    <a:spcPct val="90000"/>
                  </a:lnSpc>
                  <a:spcBef>
                    <a:spcPct val="0"/>
                  </a:spcBef>
                  <a:spcAft>
                    <a:spcPct val="15000"/>
                  </a:spcAft>
                </a:pPr>
                <a:r>
                  <a:rPr lang="en-US" altLang="en-US" sz="1800" kern="1200" dirty="0" smtClean="0">
                    <a:solidFill>
                      <a:schemeClr val="bg1"/>
                    </a:solidFill>
                    <a:effectLst>
                      <a:outerShdw blurRad="88900" dist="38100" dir="2700000" algn="tl" rotWithShape="0">
                        <a:prstClr val="black">
                          <a:alpha val="88000"/>
                        </a:prstClr>
                      </a:outerShdw>
                    </a:effectLst>
                  </a:rPr>
                  <a:t>Expansion through Sector- Based Outreach and Engagement</a:t>
                </a:r>
                <a:endParaRPr lang="en-US" sz="1800" kern="1200" dirty="0">
                  <a:solidFill>
                    <a:schemeClr val="bg1"/>
                  </a:solidFill>
                  <a:effectLst>
                    <a:outerShdw blurRad="88900" dist="38100" dir="2700000" algn="tl" rotWithShape="0">
                      <a:prstClr val="black">
                        <a:alpha val="88000"/>
                      </a:prstClr>
                    </a:outerShdw>
                  </a:effectLst>
                </a:endParaRPr>
              </a:p>
            </p:txBody>
          </p:sp>
          <p:grpSp>
            <p:nvGrpSpPr>
              <p:cNvPr id="22" name="Group 21"/>
              <p:cNvGrpSpPr/>
              <p:nvPr/>
            </p:nvGrpSpPr>
            <p:grpSpPr>
              <a:xfrm>
                <a:off x="4014394" y="2362200"/>
                <a:ext cx="914400" cy="914400"/>
                <a:chOff x="4008674" y="2362200"/>
                <a:chExt cx="914400" cy="914400"/>
              </a:xfrm>
            </p:grpSpPr>
            <p:sp>
              <p:nvSpPr>
                <p:cNvPr id="14" name="Oval 13"/>
                <p:cNvSpPr/>
                <p:nvPr/>
              </p:nvSpPr>
              <p:spPr>
                <a:xfrm>
                  <a:off x="4008674" y="2362200"/>
                  <a:ext cx="914400" cy="914400"/>
                </a:xfrm>
                <a:prstGeom prst="ellipse">
                  <a:avLst/>
                </a:prstGeom>
                <a:ln w="31750">
                  <a:solidFill>
                    <a:schemeClr val="lt1">
                      <a:hueOff val="0"/>
                      <a:satOff val="0"/>
                      <a:lumOff val="0"/>
                    </a:schemeClr>
                  </a:solidFill>
                </a:ln>
                <a:effectLst>
                  <a:outerShdw blurRad="165100" dist="27940" dir="5400000" sx="103000" sy="103000" algn="ctr">
                    <a:srgbClr val="000000">
                      <a:alpha val="37000"/>
                    </a:srgbClr>
                  </a:outerShdw>
                </a:effectLst>
                <a:scene3d>
                  <a:camera prst="orthographicFront">
                    <a:rot lat="0" lon="0" rev="0"/>
                  </a:camera>
                  <a:lightRig rig="balanced" dir="t">
                    <a:rot lat="0" lon="0" rev="8700000"/>
                  </a:lightRig>
                </a:scene3d>
                <a:sp3d contourW="63500">
                  <a:bevelT w="317500" h="69850"/>
                  <a:contourClr>
                    <a:schemeClr val="accent3">
                      <a:lumMod val="50000"/>
                    </a:schemeClr>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9" name="Picture 18"/>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062046" y="2388576"/>
                  <a:ext cx="792114" cy="792114"/>
                </a:xfrm>
                <a:prstGeom prst="rect">
                  <a:avLst/>
                </a:prstGeom>
                <a:effectLst>
                  <a:innerShdw blurRad="63500" dist="50800" dir="13500000">
                    <a:prstClr val="black">
                      <a:alpha val="50000"/>
                    </a:prstClr>
                  </a:innerShdw>
                </a:effectLst>
              </p:spPr>
            </p:pic>
          </p:grpSp>
        </p:grpSp>
        <p:grpSp>
          <p:nvGrpSpPr>
            <p:cNvPr id="30" name="Group 29"/>
            <p:cNvGrpSpPr/>
            <p:nvPr/>
          </p:nvGrpSpPr>
          <p:grpSpPr>
            <a:xfrm>
              <a:off x="5999964" y="2362200"/>
              <a:ext cx="2686836" cy="3862754"/>
              <a:chOff x="5867400" y="2362200"/>
              <a:chExt cx="2686836" cy="3862754"/>
            </a:xfrm>
          </p:grpSpPr>
          <p:sp>
            <p:nvSpPr>
              <p:cNvPr id="27" name="Rounded Rectangle 26"/>
              <p:cNvSpPr/>
              <p:nvPr/>
            </p:nvSpPr>
            <p:spPr>
              <a:xfrm>
                <a:off x="5867400" y="2926079"/>
                <a:ext cx="2686836" cy="3298875"/>
              </a:xfrm>
              <a:prstGeom prst="roundRect">
                <a:avLst>
                  <a:gd name="adj" fmla="val 14376"/>
                </a:avLst>
              </a:prstGeom>
              <a:solidFill>
                <a:schemeClr val="bg1">
                  <a:lumMod val="95000"/>
                </a:schemeClr>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65760" rIns="0" bIns="163576" numCol="1" spcCol="1270" anchor="t" anchorCtr="0">
                <a:noAutofit/>
              </a:bodyPr>
              <a:lstStyle/>
              <a:p>
                <a:pPr marL="0" lvl="1" algn="l" defTabSz="800100">
                  <a:lnSpc>
                    <a:spcPct val="90000"/>
                  </a:lnSpc>
                  <a:spcBef>
                    <a:spcPct val="0"/>
                  </a:spcBef>
                  <a:spcAft>
                    <a:spcPct val="15000"/>
                  </a:spcAft>
                </a:pPr>
                <a:endParaRPr lang="en-US" sz="1800" kern="1200" dirty="0">
                  <a:solidFill>
                    <a:schemeClr val="bg1"/>
                  </a:solidFill>
                  <a:effectLst>
                    <a:outerShdw blurRad="50800" dist="38100" dir="2700000" algn="tl" rotWithShape="0">
                      <a:prstClr val="black">
                        <a:alpha val="40000"/>
                      </a:prstClr>
                    </a:outerShdw>
                  </a:effectLst>
                </a:endParaRPr>
              </a:p>
            </p:txBody>
          </p:sp>
          <p:sp>
            <p:nvSpPr>
              <p:cNvPr id="15" name="Freeform 14"/>
              <p:cNvSpPr/>
              <p:nvPr/>
            </p:nvSpPr>
            <p:spPr>
              <a:xfrm rot="16200000">
                <a:off x="5005110" y="4014739"/>
                <a:ext cx="3169919" cy="1134051"/>
              </a:xfrm>
              <a:custGeom>
                <a:avLst/>
                <a:gdLst>
                  <a:gd name="connsiteX0" fmla="*/ 0 w 3169919"/>
                  <a:gd name="connsiteY0" fmla="*/ 0 h 612912"/>
                  <a:gd name="connsiteX1" fmla="*/ 3169919 w 3169919"/>
                  <a:gd name="connsiteY1" fmla="*/ 0 h 612912"/>
                  <a:gd name="connsiteX2" fmla="*/ 3169919 w 3169919"/>
                  <a:gd name="connsiteY2" fmla="*/ 612912 h 612912"/>
                  <a:gd name="connsiteX3" fmla="*/ 0 w 3169919"/>
                  <a:gd name="connsiteY3" fmla="*/ 612912 h 612912"/>
                  <a:gd name="connsiteX4" fmla="*/ 0 w 3169919"/>
                  <a:gd name="connsiteY4" fmla="*/ 0 h 61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612912">
                    <a:moveTo>
                      <a:pt x="0" y="0"/>
                    </a:moveTo>
                    <a:lnTo>
                      <a:pt x="3169919" y="0"/>
                    </a:lnTo>
                    <a:lnTo>
                      <a:pt x="3169919" y="612912"/>
                    </a:lnTo>
                    <a:lnTo>
                      <a:pt x="0" y="61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1440" bIns="0" numCol="1" spcCol="1270" anchor="t" anchorCtr="0">
                <a:noAutofit/>
              </a:bodyPr>
              <a:lstStyle/>
              <a:p>
                <a:pPr lvl="0" algn="r" defTabSz="889000">
                  <a:lnSpc>
                    <a:spcPct val="80000"/>
                  </a:lnSpc>
                  <a:spcBef>
                    <a:spcPct val="0"/>
                  </a:spcBef>
                  <a:spcAft>
                    <a:spcPct val="35000"/>
                  </a:spcAft>
                </a:pPr>
                <a:r>
                  <a:rPr lang="en-US" altLang="en-US" sz="2000" b="1" kern="1200" dirty="0" smtClean="0">
                    <a:solidFill>
                      <a:schemeClr val="accent2">
                        <a:lumMod val="50000"/>
                      </a:schemeClr>
                    </a:solidFill>
                    <a:latin typeface="Trebuchet MS" panose="020B0603020202020204" pitchFamily="34" charset="0"/>
                  </a:rPr>
                  <a:t>Outreach to Industry Partners </a:t>
                </a:r>
                <a:endParaRPr lang="en-US" sz="2000" b="1" kern="1200" dirty="0">
                  <a:solidFill>
                    <a:schemeClr val="accent2">
                      <a:lumMod val="50000"/>
                    </a:schemeClr>
                  </a:solidFill>
                  <a:latin typeface="Trebuchet MS" panose="020B0603020202020204" pitchFamily="34" charset="0"/>
                </a:endParaRPr>
              </a:p>
            </p:txBody>
          </p:sp>
          <p:sp>
            <p:nvSpPr>
              <p:cNvPr id="16" name="Rounded Rectangle 15"/>
              <p:cNvSpPr/>
              <p:nvPr/>
            </p:nvSpPr>
            <p:spPr>
              <a:xfrm>
                <a:off x="6494340" y="2996805"/>
                <a:ext cx="1990657" cy="3169919"/>
              </a:xfrm>
              <a:prstGeom prst="roundRect">
                <a:avLst/>
              </a:prstGeom>
              <a:gradFill flip="none" rotWithShape="1">
                <a:gsLst>
                  <a:gs pos="3000">
                    <a:schemeClr val="accent2"/>
                  </a:gs>
                  <a:gs pos="69000">
                    <a:schemeClr val="accent2">
                      <a:lumMod val="63000"/>
                    </a:schemeClr>
                  </a:gs>
                  <a:gs pos="97000">
                    <a:schemeClr val="accent2">
                      <a:lumMod val="50000"/>
                    </a:schemeClr>
                  </a:gs>
                </a:gsLst>
                <a:lin ang="2700000" scaled="1"/>
                <a:tileRect/>
              </a:gradFill>
              <a:ln>
                <a:solidFill>
                  <a:srgbClr val="89898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65760" rIns="0" bIns="163576" numCol="1" spcCol="1270" anchor="t" anchorCtr="0">
                <a:noAutofit/>
              </a:bodyPr>
              <a:lstStyle/>
              <a:p>
                <a:pPr marL="0" lvl="1" algn="l" defTabSz="800100">
                  <a:lnSpc>
                    <a:spcPct val="90000"/>
                  </a:lnSpc>
                  <a:spcBef>
                    <a:spcPct val="0"/>
                  </a:spcBef>
                  <a:spcAft>
                    <a:spcPct val="15000"/>
                  </a:spcAft>
                </a:pPr>
                <a:r>
                  <a:rPr lang="en-US" altLang="en-US" dirty="0">
                    <a:solidFill>
                      <a:schemeClr val="bg1"/>
                    </a:solidFill>
                    <a:effectLst>
                      <a:outerShdw blurRad="88900" dist="38100" dir="2700000" algn="tl" rotWithShape="0">
                        <a:prstClr val="black">
                          <a:alpha val="88000"/>
                        </a:prstClr>
                      </a:outerShdw>
                    </a:effectLst>
                  </a:rPr>
                  <a:t>T</a:t>
                </a:r>
                <a:r>
                  <a:rPr lang="en-US" altLang="en-US" sz="1800" kern="1200" dirty="0" smtClean="0">
                    <a:solidFill>
                      <a:schemeClr val="bg1"/>
                    </a:solidFill>
                    <a:effectLst>
                      <a:outerShdw blurRad="88900" dist="38100" dir="2700000" algn="tl" rotWithShape="0">
                        <a:prstClr val="black">
                          <a:alpha val="88000"/>
                        </a:prstClr>
                      </a:outerShdw>
                    </a:effectLst>
                  </a:rPr>
                  <a:t>o Realize the Value, Potential and Advantages of Training Apprentices through Sector-Focused Technical Assistance</a:t>
                </a:r>
                <a:endParaRPr lang="en-US" sz="1800" kern="1200" dirty="0">
                  <a:solidFill>
                    <a:schemeClr val="bg1"/>
                  </a:solidFill>
                  <a:effectLst>
                    <a:outerShdw blurRad="88900" dist="38100" dir="2700000" algn="tl" rotWithShape="0">
                      <a:prstClr val="black">
                        <a:alpha val="88000"/>
                      </a:prstClr>
                    </a:outerShdw>
                  </a:effectLst>
                </a:endParaRPr>
              </a:p>
            </p:txBody>
          </p:sp>
          <p:grpSp>
            <p:nvGrpSpPr>
              <p:cNvPr id="21" name="Group 20"/>
              <p:cNvGrpSpPr/>
              <p:nvPr/>
            </p:nvGrpSpPr>
            <p:grpSpPr>
              <a:xfrm>
                <a:off x="7032468" y="2362200"/>
                <a:ext cx="914400" cy="914400"/>
                <a:chOff x="7026748" y="2362200"/>
                <a:chExt cx="914400" cy="914400"/>
              </a:xfrm>
            </p:grpSpPr>
            <p:sp>
              <p:nvSpPr>
                <p:cNvPr id="17" name="Oval 16"/>
                <p:cNvSpPr/>
                <p:nvPr/>
              </p:nvSpPr>
              <p:spPr>
                <a:xfrm>
                  <a:off x="7026748" y="2362200"/>
                  <a:ext cx="914400" cy="914400"/>
                </a:xfrm>
                <a:prstGeom prst="ellipse">
                  <a:avLst/>
                </a:prstGeom>
                <a:ln w="31750">
                  <a:solidFill>
                    <a:schemeClr val="lt1">
                      <a:hueOff val="0"/>
                      <a:satOff val="0"/>
                      <a:lumOff val="0"/>
                    </a:schemeClr>
                  </a:solidFill>
                </a:ln>
                <a:effectLst>
                  <a:outerShdw blurRad="165100" dist="27940" dir="5400000" sx="103000" sy="103000" algn="ctr">
                    <a:srgbClr val="000000">
                      <a:alpha val="37000"/>
                    </a:srgbClr>
                  </a:outerShdw>
                </a:effectLst>
                <a:scene3d>
                  <a:camera prst="orthographicFront">
                    <a:rot lat="0" lon="0" rev="0"/>
                  </a:camera>
                  <a:lightRig rig="balanced" dir="t">
                    <a:rot lat="0" lon="0" rev="8700000"/>
                  </a:lightRig>
                </a:scene3d>
                <a:sp3d contourW="63500">
                  <a:bevelT w="317500" h="69850"/>
                  <a:contourClr>
                    <a:schemeClr val="accent2">
                      <a:lumMod val="50000"/>
                    </a:schemeClr>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0" name="Picture 1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81354" y="2397358"/>
                  <a:ext cx="785458" cy="785458"/>
                </a:xfrm>
                <a:prstGeom prst="rect">
                  <a:avLst/>
                </a:prstGeom>
                <a:effectLst>
                  <a:innerShdw blurRad="63500" dist="50800" dir="13500000">
                    <a:prstClr val="black">
                      <a:alpha val="50000"/>
                    </a:prstClr>
                  </a:innerShdw>
                </a:effectLst>
              </p:spPr>
            </p:pic>
          </p:grpSp>
        </p:grpSp>
        <p:grpSp>
          <p:nvGrpSpPr>
            <p:cNvPr id="32" name="Group 31"/>
            <p:cNvGrpSpPr/>
            <p:nvPr/>
          </p:nvGrpSpPr>
          <p:grpSpPr>
            <a:xfrm>
              <a:off x="76200" y="2362198"/>
              <a:ext cx="2458236" cy="3876237"/>
              <a:chOff x="76200" y="2362198"/>
              <a:chExt cx="2458236" cy="3876237"/>
            </a:xfrm>
          </p:grpSpPr>
          <p:sp>
            <p:nvSpPr>
              <p:cNvPr id="29" name="Rounded Rectangle 28"/>
              <p:cNvSpPr/>
              <p:nvPr/>
            </p:nvSpPr>
            <p:spPr>
              <a:xfrm>
                <a:off x="76200" y="2939560"/>
                <a:ext cx="2458236" cy="3298875"/>
              </a:xfrm>
              <a:prstGeom prst="roundRect">
                <a:avLst>
                  <a:gd name="adj" fmla="val 14376"/>
                </a:avLst>
              </a:prstGeom>
              <a:solidFill>
                <a:schemeClr val="bg1">
                  <a:lumMod val="95000"/>
                </a:schemeClr>
              </a:solidFill>
              <a:ln>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65760" rIns="0" bIns="163576" numCol="1" spcCol="1270" anchor="t" anchorCtr="0">
                <a:noAutofit/>
              </a:bodyPr>
              <a:lstStyle/>
              <a:p>
                <a:pPr marL="0" lvl="1" algn="l" defTabSz="800100">
                  <a:lnSpc>
                    <a:spcPct val="90000"/>
                  </a:lnSpc>
                  <a:spcBef>
                    <a:spcPct val="0"/>
                  </a:spcBef>
                  <a:spcAft>
                    <a:spcPct val="15000"/>
                  </a:spcAft>
                </a:pPr>
                <a:endParaRPr lang="en-US" sz="1800" kern="1200" dirty="0">
                  <a:solidFill>
                    <a:schemeClr val="bg1"/>
                  </a:solidFill>
                  <a:effectLst>
                    <a:outerShdw blurRad="50800" dist="38100" dir="2700000" algn="tl" rotWithShape="0">
                      <a:prstClr val="black">
                        <a:alpha val="40000"/>
                      </a:prstClr>
                    </a:outerShdw>
                  </a:effectLst>
                </a:endParaRPr>
              </a:p>
            </p:txBody>
          </p:sp>
          <p:sp>
            <p:nvSpPr>
              <p:cNvPr id="10" name="Rounded Rectangle 9"/>
              <p:cNvSpPr/>
              <p:nvPr/>
            </p:nvSpPr>
            <p:spPr>
              <a:xfrm>
                <a:off x="458192" y="2996805"/>
                <a:ext cx="1990657" cy="3169919"/>
              </a:xfrm>
              <a:prstGeom prst="roundRect">
                <a:avLst/>
              </a:prstGeom>
              <a:gradFill flip="none" rotWithShape="1">
                <a:gsLst>
                  <a:gs pos="0">
                    <a:schemeClr val="tx2">
                      <a:lumMod val="60000"/>
                      <a:lumOff val="40000"/>
                    </a:schemeClr>
                  </a:gs>
                  <a:gs pos="37000">
                    <a:schemeClr val="accent1">
                      <a:hueOff val="0"/>
                      <a:satOff val="0"/>
                      <a:lumOff val="0"/>
                      <a:alphaOff val="0"/>
                      <a:shade val="93000"/>
                      <a:satMod val="130000"/>
                    </a:schemeClr>
                  </a:gs>
                  <a:gs pos="100000">
                    <a:schemeClr val="tx2">
                      <a:lumMod val="75000"/>
                    </a:schemeClr>
                  </a:gs>
                </a:gsLst>
                <a:lin ang="2700000" scaled="1"/>
                <a:tileRect/>
              </a:gradFill>
              <a:ln>
                <a:solidFill>
                  <a:srgbClr val="89898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365760" rIns="0" bIns="163576" numCol="1" spcCol="1270" anchor="t" anchorCtr="0">
                <a:noAutofit/>
              </a:bodyPr>
              <a:lstStyle/>
              <a:p>
                <a:pPr marL="91440" lvl="1" indent="-182880" algn="l" defTabSz="800100">
                  <a:lnSpc>
                    <a:spcPct val="90000"/>
                  </a:lnSpc>
                  <a:spcBef>
                    <a:spcPct val="0"/>
                  </a:spcBef>
                  <a:spcAft>
                    <a:spcPts val="600"/>
                  </a:spcAft>
                  <a:buClr>
                    <a:schemeClr val="tx2">
                      <a:lumMod val="40000"/>
                      <a:lumOff val="60000"/>
                    </a:schemeClr>
                  </a:buClr>
                  <a:buFont typeface="Wingdings" panose="05000000000000000000" pitchFamily="2" charset="2"/>
                  <a:buChar char="§"/>
                </a:pPr>
                <a:r>
                  <a:rPr lang="en-US" altLang="en-US" sz="1800" kern="1200" dirty="0" smtClean="0">
                    <a:solidFill>
                      <a:schemeClr val="bg1"/>
                    </a:solidFill>
                    <a:effectLst>
                      <a:outerShdw blurRad="88900" dist="38100" dir="2700000" algn="tl" rotWithShape="0">
                        <a:prstClr val="black">
                          <a:alpha val="88000"/>
                        </a:prstClr>
                      </a:outerShdw>
                    </a:effectLst>
                  </a:rPr>
                  <a:t>LEADERs</a:t>
                </a:r>
                <a:endParaRPr lang="en-US" sz="1800" kern="1200" dirty="0">
                  <a:solidFill>
                    <a:schemeClr val="bg1"/>
                  </a:solidFill>
                  <a:effectLst>
                    <a:outerShdw blurRad="88900" dist="38100" dir="2700000" algn="tl" rotWithShape="0">
                      <a:prstClr val="black">
                        <a:alpha val="88000"/>
                      </a:prstClr>
                    </a:outerShdw>
                  </a:effectLst>
                </a:endParaRPr>
              </a:p>
              <a:p>
                <a:pPr marL="91440" lvl="1" indent="-182880" algn="l" defTabSz="800100">
                  <a:lnSpc>
                    <a:spcPct val="90000"/>
                  </a:lnSpc>
                  <a:spcBef>
                    <a:spcPct val="0"/>
                  </a:spcBef>
                  <a:spcAft>
                    <a:spcPts val="600"/>
                  </a:spcAft>
                  <a:buClr>
                    <a:schemeClr val="tx2">
                      <a:lumMod val="40000"/>
                      <a:lumOff val="60000"/>
                    </a:schemeClr>
                  </a:buClr>
                  <a:buFont typeface="Wingdings" panose="05000000000000000000" pitchFamily="2" charset="2"/>
                  <a:buChar char="§"/>
                </a:pPr>
                <a:r>
                  <a:rPr lang="en-US" altLang="en-US" dirty="0">
                    <a:solidFill>
                      <a:schemeClr val="bg1"/>
                    </a:solidFill>
                    <a:effectLst>
                      <a:outerShdw blurRad="88900" dist="38100" dir="2700000" algn="tl" rotWithShape="0">
                        <a:prstClr val="black">
                          <a:alpha val="88000"/>
                        </a:prstClr>
                      </a:outerShdw>
                    </a:effectLst>
                  </a:rPr>
                  <a:t>I</a:t>
                </a:r>
                <a:r>
                  <a:rPr lang="en-US" altLang="en-US" sz="1800" kern="1200" dirty="0" smtClean="0">
                    <a:solidFill>
                      <a:schemeClr val="bg1"/>
                    </a:solidFill>
                    <a:effectLst>
                      <a:outerShdw blurRad="88900" dist="38100" dir="2700000" algn="tl" rotWithShape="0">
                        <a:prstClr val="black">
                          <a:alpha val="88000"/>
                        </a:prstClr>
                      </a:outerShdw>
                    </a:effectLst>
                  </a:rPr>
                  <a:t>ndustry partners</a:t>
                </a:r>
                <a:endParaRPr lang="en-US" sz="1800" kern="1200" dirty="0">
                  <a:solidFill>
                    <a:schemeClr val="bg1"/>
                  </a:solidFill>
                  <a:effectLst>
                    <a:outerShdw blurRad="88900" dist="38100" dir="2700000" algn="tl" rotWithShape="0">
                      <a:prstClr val="black">
                        <a:alpha val="88000"/>
                      </a:prstClr>
                    </a:outerShdw>
                  </a:effectLst>
                </a:endParaRPr>
              </a:p>
              <a:p>
                <a:pPr marL="91440" lvl="1" indent="-182880" algn="l" defTabSz="800100">
                  <a:lnSpc>
                    <a:spcPct val="90000"/>
                  </a:lnSpc>
                  <a:spcBef>
                    <a:spcPct val="0"/>
                  </a:spcBef>
                  <a:spcAft>
                    <a:spcPts val="600"/>
                  </a:spcAft>
                  <a:buClr>
                    <a:schemeClr val="tx2">
                      <a:lumMod val="40000"/>
                      <a:lumOff val="60000"/>
                    </a:schemeClr>
                  </a:buClr>
                  <a:buFont typeface="Wingdings" panose="05000000000000000000" pitchFamily="2" charset="2"/>
                  <a:buChar char="§"/>
                </a:pPr>
                <a:r>
                  <a:rPr lang="en-US" altLang="en-US" sz="1800" kern="1200" dirty="0" smtClean="0">
                    <a:solidFill>
                      <a:schemeClr val="bg1"/>
                    </a:solidFill>
                    <a:effectLst>
                      <a:outerShdw blurRad="88900" dist="38100" dir="2700000" algn="tl" rotWithShape="0">
                        <a:prstClr val="black">
                          <a:alpha val="88000"/>
                        </a:prstClr>
                      </a:outerShdw>
                    </a:effectLst>
                  </a:rPr>
                  <a:t>Intermediaries</a:t>
                </a:r>
                <a:endParaRPr lang="en-US" sz="1800" kern="1200" dirty="0">
                  <a:solidFill>
                    <a:schemeClr val="bg1"/>
                  </a:solidFill>
                  <a:effectLst>
                    <a:outerShdw blurRad="88900" dist="38100" dir="2700000" algn="tl" rotWithShape="0">
                      <a:prstClr val="black">
                        <a:alpha val="88000"/>
                      </a:prstClr>
                    </a:outerShdw>
                  </a:effectLst>
                </a:endParaRPr>
              </a:p>
              <a:p>
                <a:pPr marL="91440" lvl="1" indent="-182880" algn="l" defTabSz="800100">
                  <a:lnSpc>
                    <a:spcPct val="90000"/>
                  </a:lnSpc>
                  <a:spcBef>
                    <a:spcPct val="0"/>
                  </a:spcBef>
                  <a:spcAft>
                    <a:spcPts val="600"/>
                  </a:spcAft>
                  <a:buClr>
                    <a:schemeClr val="tx2">
                      <a:lumMod val="40000"/>
                      <a:lumOff val="60000"/>
                    </a:schemeClr>
                  </a:buClr>
                  <a:buFont typeface="Wingdings" panose="05000000000000000000" pitchFamily="2" charset="2"/>
                  <a:buChar char="§"/>
                </a:pPr>
                <a:r>
                  <a:rPr lang="en-US" altLang="en-US" sz="1800" kern="1200" dirty="0" smtClean="0">
                    <a:solidFill>
                      <a:schemeClr val="bg1"/>
                    </a:solidFill>
                    <a:effectLst>
                      <a:outerShdw blurRad="88900" dist="38100" dir="2700000" algn="tl" rotWithShape="0">
                        <a:prstClr val="black">
                          <a:alpha val="88000"/>
                        </a:prstClr>
                      </a:outerShdw>
                    </a:effectLst>
                  </a:rPr>
                  <a:t>Experts</a:t>
                </a:r>
                <a:endParaRPr lang="en-US" sz="1800" kern="1200" dirty="0">
                  <a:solidFill>
                    <a:schemeClr val="bg1"/>
                  </a:solidFill>
                  <a:effectLst>
                    <a:outerShdw blurRad="88900" dist="38100" dir="2700000" algn="tl" rotWithShape="0">
                      <a:prstClr val="black">
                        <a:alpha val="88000"/>
                      </a:prstClr>
                    </a:outerShdw>
                  </a:effectLst>
                </a:endParaRPr>
              </a:p>
              <a:p>
                <a:pPr marL="91440" lvl="1" indent="-182880" algn="l" defTabSz="800100">
                  <a:lnSpc>
                    <a:spcPct val="90000"/>
                  </a:lnSpc>
                  <a:spcBef>
                    <a:spcPct val="0"/>
                  </a:spcBef>
                  <a:spcAft>
                    <a:spcPts val="600"/>
                  </a:spcAft>
                  <a:buClr>
                    <a:schemeClr val="tx2">
                      <a:lumMod val="40000"/>
                      <a:lumOff val="60000"/>
                    </a:schemeClr>
                  </a:buClr>
                  <a:buFont typeface="Wingdings" panose="05000000000000000000" pitchFamily="2" charset="2"/>
                  <a:buChar char="§"/>
                </a:pPr>
                <a:r>
                  <a:rPr lang="en-US" altLang="en-US" sz="1800" kern="1200" dirty="0" smtClean="0">
                    <a:solidFill>
                      <a:schemeClr val="bg1"/>
                    </a:solidFill>
                    <a:effectLst>
                      <a:outerShdw blurRad="88900" dist="38100" dir="2700000" algn="tl" rotWithShape="0">
                        <a:prstClr val="black">
                          <a:alpha val="88000"/>
                        </a:prstClr>
                      </a:outerShdw>
                    </a:effectLst>
                  </a:rPr>
                  <a:t>Education</a:t>
                </a:r>
                <a:endParaRPr lang="en-US" sz="1800" kern="1200" dirty="0">
                  <a:solidFill>
                    <a:schemeClr val="bg1"/>
                  </a:solidFill>
                  <a:effectLst>
                    <a:outerShdw blurRad="88900" dist="38100" dir="2700000" algn="tl" rotWithShape="0">
                      <a:prstClr val="black">
                        <a:alpha val="88000"/>
                      </a:prstClr>
                    </a:outerShdw>
                  </a:effectLst>
                </a:endParaRPr>
              </a:p>
              <a:p>
                <a:pPr marL="91440" lvl="1" indent="-182880" algn="l" defTabSz="800100">
                  <a:lnSpc>
                    <a:spcPct val="90000"/>
                  </a:lnSpc>
                  <a:spcBef>
                    <a:spcPct val="0"/>
                  </a:spcBef>
                  <a:spcAft>
                    <a:spcPts val="600"/>
                  </a:spcAft>
                  <a:buClr>
                    <a:schemeClr val="tx2">
                      <a:lumMod val="40000"/>
                      <a:lumOff val="60000"/>
                    </a:schemeClr>
                  </a:buClr>
                  <a:buFont typeface="Wingdings" panose="05000000000000000000" pitchFamily="2" charset="2"/>
                  <a:buChar char="§"/>
                </a:pPr>
                <a:r>
                  <a:rPr lang="en-US" altLang="en-US" sz="1800" kern="1200" dirty="0" smtClean="0">
                    <a:solidFill>
                      <a:schemeClr val="bg1"/>
                    </a:solidFill>
                    <a:effectLst>
                      <a:outerShdw blurRad="88900" dist="38100" dir="2700000" algn="tl" rotWithShape="0">
                        <a:prstClr val="black">
                          <a:alpha val="88000"/>
                        </a:prstClr>
                      </a:outerShdw>
                    </a:effectLst>
                  </a:rPr>
                  <a:t>Government</a:t>
                </a:r>
                <a:endParaRPr lang="en-US" sz="1800" kern="1200" dirty="0">
                  <a:solidFill>
                    <a:schemeClr val="bg1"/>
                  </a:solidFill>
                  <a:effectLst>
                    <a:outerShdw blurRad="88900" dist="38100" dir="2700000" algn="tl" rotWithShape="0">
                      <a:prstClr val="black">
                        <a:alpha val="88000"/>
                      </a:prstClr>
                    </a:outerShdw>
                  </a:effectLst>
                </a:endParaRPr>
              </a:p>
              <a:p>
                <a:pPr marL="91440" lvl="1" indent="-182880" algn="l" defTabSz="800100">
                  <a:lnSpc>
                    <a:spcPct val="90000"/>
                  </a:lnSpc>
                  <a:spcBef>
                    <a:spcPct val="0"/>
                  </a:spcBef>
                  <a:spcAft>
                    <a:spcPts val="600"/>
                  </a:spcAft>
                  <a:buClr>
                    <a:schemeClr val="tx2">
                      <a:lumMod val="40000"/>
                      <a:lumOff val="60000"/>
                    </a:schemeClr>
                  </a:buClr>
                  <a:buFont typeface="Wingdings" panose="05000000000000000000" pitchFamily="2" charset="2"/>
                  <a:buChar char="§"/>
                </a:pPr>
                <a:r>
                  <a:rPr lang="en-US" altLang="en-US" sz="1800" kern="1200" dirty="0" smtClean="0">
                    <a:solidFill>
                      <a:schemeClr val="bg1"/>
                    </a:solidFill>
                    <a:effectLst>
                      <a:outerShdw blurRad="88900" dist="38100" dir="2700000" algn="tl" rotWithShape="0">
                        <a:prstClr val="black">
                          <a:alpha val="88000"/>
                        </a:prstClr>
                      </a:outerShdw>
                    </a:effectLst>
                  </a:rPr>
                  <a:t>etc.</a:t>
                </a:r>
                <a:endParaRPr lang="en-US" sz="1800" kern="1200" dirty="0">
                  <a:solidFill>
                    <a:schemeClr val="bg1"/>
                  </a:solidFill>
                  <a:effectLst>
                    <a:outerShdw blurRad="88900" dist="38100" dir="2700000" algn="tl" rotWithShape="0">
                      <a:prstClr val="black">
                        <a:alpha val="88000"/>
                      </a:prstClr>
                    </a:outerShdw>
                  </a:effectLst>
                </a:endParaRPr>
              </a:p>
            </p:txBody>
          </p:sp>
          <p:grpSp>
            <p:nvGrpSpPr>
              <p:cNvPr id="23" name="Group 22"/>
              <p:cNvGrpSpPr/>
              <p:nvPr/>
            </p:nvGrpSpPr>
            <p:grpSpPr>
              <a:xfrm>
                <a:off x="996320" y="2362198"/>
                <a:ext cx="914400" cy="914402"/>
                <a:chOff x="990600" y="2362198"/>
                <a:chExt cx="914400" cy="914402"/>
              </a:xfrm>
            </p:grpSpPr>
            <p:sp>
              <p:nvSpPr>
                <p:cNvPr id="11" name="Oval 10"/>
                <p:cNvSpPr/>
                <p:nvPr/>
              </p:nvSpPr>
              <p:spPr>
                <a:xfrm>
                  <a:off x="990600" y="2362200"/>
                  <a:ext cx="914400" cy="914400"/>
                </a:xfrm>
                <a:prstGeom prst="ellipse">
                  <a:avLst/>
                </a:prstGeom>
                <a:ln w="31750">
                  <a:solidFill>
                    <a:schemeClr val="lt1">
                      <a:hueOff val="0"/>
                      <a:satOff val="0"/>
                      <a:lumOff val="0"/>
                    </a:schemeClr>
                  </a:solidFill>
                </a:ln>
                <a:effectLst>
                  <a:outerShdw blurRad="165100" dist="27940" dir="5400000" sx="103000" sy="103000" algn="ctr">
                    <a:srgbClr val="000000">
                      <a:alpha val="37000"/>
                    </a:srgbClr>
                  </a:outerShdw>
                </a:effectLst>
                <a:scene3d>
                  <a:camera prst="orthographicFront">
                    <a:rot lat="0" lon="0" rev="0"/>
                  </a:camera>
                  <a:lightRig rig="balanced" dir="t">
                    <a:rot lat="0" lon="0" rev="8700000"/>
                  </a:lightRig>
                </a:scene3d>
                <a:sp3d contourW="63500">
                  <a:bevelT w="317500" h="69850"/>
                  <a:contourClr>
                    <a:schemeClr val="tx2"/>
                  </a:contourClr>
                </a:sp3d>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8" name="Picture 17"/>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00958" y="2362198"/>
                  <a:ext cx="883851" cy="883851"/>
                </a:xfrm>
                <a:prstGeom prst="rect">
                  <a:avLst/>
                </a:prstGeom>
                <a:effectLst>
                  <a:innerShdw blurRad="63500" dist="50800" dir="13500000">
                    <a:prstClr val="black">
                      <a:alpha val="50000"/>
                    </a:prstClr>
                  </a:innerShdw>
                </a:effectLst>
              </p:spPr>
            </p:pic>
          </p:grpSp>
          <p:sp>
            <p:nvSpPr>
              <p:cNvPr id="9" name="Freeform 8"/>
              <p:cNvSpPr/>
              <p:nvPr/>
            </p:nvSpPr>
            <p:spPr>
              <a:xfrm rot="16200000">
                <a:off x="-1146732" y="4336970"/>
                <a:ext cx="3169919" cy="489590"/>
              </a:xfrm>
              <a:custGeom>
                <a:avLst/>
                <a:gdLst>
                  <a:gd name="connsiteX0" fmla="*/ 0 w 3169919"/>
                  <a:gd name="connsiteY0" fmla="*/ 0 h 264605"/>
                  <a:gd name="connsiteX1" fmla="*/ 3169919 w 3169919"/>
                  <a:gd name="connsiteY1" fmla="*/ 0 h 264605"/>
                  <a:gd name="connsiteX2" fmla="*/ 3169919 w 3169919"/>
                  <a:gd name="connsiteY2" fmla="*/ 264605 h 264605"/>
                  <a:gd name="connsiteX3" fmla="*/ 0 w 3169919"/>
                  <a:gd name="connsiteY3" fmla="*/ 264605 h 264605"/>
                  <a:gd name="connsiteX4" fmla="*/ 0 w 3169919"/>
                  <a:gd name="connsiteY4" fmla="*/ 0 h 264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19" h="264605">
                    <a:moveTo>
                      <a:pt x="0" y="0"/>
                    </a:moveTo>
                    <a:lnTo>
                      <a:pt x="3169919" y="0"/>
                    </a:lnTo>
                    <a:lnTo>
                      <a:pt x="3169919" y="264605"/>
                    </a:lnTo>
                    <a:lnTo>
                      <a:pt x="0" y="264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1440" bIns="0" numCol="1" spcCol="1270" anchor="t" anchorCtr="0">
                <a:noAutofit/>
              </a:bodyPr>
              <a:lstStyle/>
              <a:p>
                <a:pPr lvl="0" algn="r" defTabSz="889000">
                  <a:lnSpc>
                    <a:spcPct val="80000"/>
                  </a:lnSpc>
                  <a:spcBef>
                    <a:spcPct val="0"/>
                  </a:spcBef>
                  <a:spcAft>
                    <a:spcPct val="35000"/>
                  </a:spcAft>
                </a:pPr>
                <a:r>
                  <a:rPr lang="en-US" altLang="en-US" sz="2000" b="1" kern="1200" dirty="0" smtClean="0">
                    <a:solidFill>
                      <a:schemeClr val="tx2"/>
                    </a:solidFill>
                    <a:latin typeface="Trebuchet MS" panose="020B0603020202020204" pitchFamily="34" charset="0"/>
                  </a:rPr>
                  <a:t>Sector-Based Meetings</a:t>
                </a:r>
                <a:endParaRPr lang="en-US" sz="2000" b="1" kern="1200" dirty="0">
                  <a:solidFill>
                    <a:schemeClr val="tx2"/>
                  </a:solidFill>
                  <a:latin typeface="Trebuchet MS" panose="020B0603020202020204" pitchFamily="34" charset="0"/>
                </a:endParaRPr>
              </a:p>
            </p:txBody>
          </p:sp>
        </p:grpSp>
      </p:grpSp>
      <p:sp>
        <p:nvSpPr>
          <p:cNvPr id="34" name="Content Placeholder 2"/>
          <p:cNvSpPr txBox="1">
            <a:spLocks/>
          </p:cNvSpPr>
          <p:nvPr/>
        </p:nvSpPr>
        <p:spPr>
          <a:xfrm>
            <a:off x="4217718" y="1073366"/>
            <a:ext cx="5024174" cy="52101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Font typeface="Arial" pitchFamily="34" charset="0"/>
              <a:buNone/>
            </a:pPr>
            <a:r>
              <a:rPr lang="en-US" altLang="en-US" sz="1800" b="1" dirty="0" smtClean="0">
                <a:solidFill>
                  <a:schemeClr val="tx1">
                    <a:lumMod val="75000"/>
                    <a:lumOff val="25000"/>
                  </a:schemeClr>
                </a:solidFill>
                <a:latin typeface="Trebuchet MS" panose="020B0603020202020204" pitchFamily="34" charset="0"/>
              </a:rPr>
              <a:t>A Sector-Based Framework </a:t>
            </a:r>
            <a:br>
              <a:rPr lang="en-US" altLang="en-US" sz="1800" b="1" dirty="0" smtClean="0">
                <a:solidFill>
                  <a:schemeClr val="tx1">
                    <a:lumMod val="75000"/>
                    <a:lumOff val="25000"/>
                  </a:schemeClr>
                </a:solidFill>
                <a:latin typeface="Trebuchet MS" panose="020B0603020202020204" pitchFamily="34" charset="0"/>
              </a:rPr>
            </a:br>
            <a:r>
              <a:rPr lang="en-US" altLang="en-US" sz="1800" b="1" dirty="0" smtClean="0">
                <a:solidFill>
                  <a:schemeClr val="tx1">
                    <a:lumMod val="75000"/>
                    <a:lumOff val="25000"/>
                  </a:schemeClr>
                </a:solidFill>
                <a:latin typeface="Trebuchet MS" panose="020B0603020202020204" pitchFamily="34" charset="0"/>
              </a:rPr>
              <a:t>for Apprenticeship Expansion that includes:</a:t>
            </a:r>
          </a:p>
        </p:txBody>
      </p:sp>
    </p:spTree>
    <p:extLst>
      <p:ext uri="{BB962C8B-B14F-4D97-AF65-F5344CB8AC3E}">
        <p14:creationId xmlns:p14="http://schemas.microsoft.com/office/powerpoint/2010/main" val="191358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098783"/>
            <a:ext cx="9144000" cy="51496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3" name="Title 2"/>
          <p:cNvSpPr>
            <a:spLocks noGrp="1"/>
          </p:cNvSpPr>
          <p:nvPr>
            <p:ph type="title"/>
          </p:nvPr>
        </p:nvSpPr>
        <p:spPr>
          <a:xfrm>
            <a:off x="32611" y="152400"/>
            <a:ext cx="9116736" cy="808038"/>
          </a:xfrm>
        </p:spPr>
        <p:txBody>
          <a:bodyPr>
            <a:noAutofit/>
          </a:bodyPr>
          <a:lstStyle/>
          <a:p>
            <a:pPr algn="ctr"/>
            <a:r>
              <a:rPr lang="en-US" altLang="en-US" dirty="0">
                <a:ln w="12700">
                  <a:noFill/>
                  <a:prstDash val="solid"/>
                </a:ln>
                <a:effectLst>
                  <a:outerShdw blurRad="38100" dist="38100" dir="2700000" algn="tl">
                    <a:srgbClr val="000000">
                      <a:alpha val="43137"/>
                    </a:srgbClr>
                  </a:outerShdw>
                </a:effectLst>
                <a:latin typeface="Trebuchet MS" panose="020B0603020202020204" pitchFamily="34" charset="0"/>
              </a:rPr>
              <a:t>Sectors of Excellence in Apprenticeship (</a:t>
            </a:r>
            <a:r>
              <a:rPr lang="en-US" altLang="en-US" dirty="0">
                <a:ln w="12700">
                  <a:noFill/>
                  <a:prstDash val="solid"/>
                </a:ln>
                <a:solidFill>
                  <a:schemeClr val="accent1">
                    <a:lumMod val="40000"/>
                    <a:lumOff val="60000"/>
                  </a:schemeClr>
                </a:solidFill>
                <a:effectLst>
                  <a:outerShdw blurRad="38100" dist="38100" dir="2700000" algn="tl">
                    <a:srgbClr val="000000">
                      <a:alpha val="43137"/>
                    </a:srgbClr>
                  </a:outerShdw>
                </a:effectLst>
                <a:latin typeface="Trebuchet MS" panose="020B0603020202020204" pitchFamily="34" charset="0"/>
              </a:rPr>
              <a:t>SEAs</a:t>
            </a:r>
            <a:r>
              <a:rPr lang="en-US" altLang="en-US" dirty="0">
                <a:ln w="12700">
                  <a:noFill/>
                  <a:prstDash val="solid"/>
                </a:ln>
                <a:effectLst>
                  <a:outerShdw blurRad="38100" dist="38100" dir="2700000" algn="tl">
                    <a:srgbClr val="000000">
                      <a:alpha val="43137"/>
                    </a:srgbClr>
                  </a:outerShdw>
                </a:effectLst>
                <a:latin typeface="Trebuchet MS" panose="020B0603020202020204" pitchFamily="34" charset="0"/>
              </a:rPr>
              <a:t>) </a:t>
            </a:r>
            <a:br>
              <a:rPr lang="en-US" altLang="en-US" dirty="0">
                <a:ln w="12700">
                  <a:noFill/>
                  <a:prstDash val="solid"/>
                </a:ln>
                <a:effectLst>
                  <a:outerShdw blurRad="38100" dist="38100" dir="2700000" algn="tl">
                    <a:srgbClr val="000000">
                      <a:alpha val="43137"/>
                    </a:srgbClr>
                  </a:outerShdw>
                </a:effectLst>
                <a:latin typeface="Trebuchet MS" panose="020B0603020202020204" pitchFamily="34" charset="0"/>
              </a:rPr>
            </a:br>
            <a:r>
              <a:rPr lang="en-US" altLang="en-US" dirty="0">
                <a:ln w="12700">
                  <a:noFill/>
                  <a:prstDash val="solid"/>
                </a:ln>
                <a:effectLst>
                  <a:outerShdw blurRad="38100" dist="38100" dir="2700000" algn="tl">
                    <a:srgbClr val="000000">
                      <a:alpha val="43137"/>
                    </a:srgbClr>
                  </a:outerShdw>
                </a:effectLst>
                <a:latin typeface="Trebuchet MS" panose="020B0603020202020204" pitchFamily="34" charset="0"/>
              </a:rPr>
              <a:t>ETA to </a:t>
            </a:r>
            <a:r>
              <a:rPr lang="en-US" altLang="en-US" dirty="0" smtClean="0">
                <a:ln w="12700">
                  <a:noFill/>
                  <a:prstDash val="solid"/>
                </a:ln>
                <a:effectLst>
                  <a:outerShdw blurRad="38100" dist="38100" dir="2700000" algn="tl">
                    <a:srgbClr val="000000">
                      <a:alpha val="43137"/>
                    </a:srgbClr>
                  </a:outerShdw>
                </a:effectLst>
                <a:latin typeface="Trebuchet MS" panose="020B0603020202020204" pitchFamily="34" charset="0"/>
              </a:rPr>
              <a:t>Convene </a:t>
            </a:r>
            <a:r>
              <a:rPr lang="en-US" altLang="en-US" dirty="0">
                <a:ln w="12700">
                  <a:noFill/>
                  <a:prstDash val="solid"/>
                </a:ln>
                <a:effectLst>
                  <a:outerShdw blurRad="38100" dist="38100" dir="2700000" algn="tl">
                    <a:srgbClr val="000000">
                      <a:alpha val="43137"/>
                    </a:srgbClr>
                  </a:outerShdw>
                </a:effectLst>
                <a:latin typeface="Trebuchet MS" panose="020B0603020202020204" pitchFamily="34" charset="0"/>
              </a:rPr>
              <a:t>SEAs Around Key Industry Sectors</a:t>
            </a:r>
            <a:endParaRPr lang="en-US" dirty="0">
              <a:ln w="12700">
                <a:noFill/>
                <a:prstDash val="solid"/>
              </a:ln>
              <a:effectLst>
                <a:outerShdw blurRad="38100" dist="38100" dir="2700000" algn="tl">
                  <a:srgbClr val="000000">
                    <a:alpha val="43137"/>
                  </a:srgbClr>
                </a:outerShdw>
              </a:effectLst>
              <a:latin typeface="Trebuchet MS" panose="020B0603020202020204" pitchFamily="34" charset="0"/>
            </a:endParaRPr>
          </a:p>
        </p:txBody>
      </p:sp>
      <p:sp>
        <p:nvSpPr>
          <p:cNvPr id="2" name="Slide Number Placeholder 1"/>
          <p:cNvSpPr>
            <a:spLocks noGrp="1"/>
          </p:cNvSpPr>
          <p:nvPr>
            <p:ph type="sldNum" sz="quarter" idx="12"/>
          </p:nvPr>
        </p:nvSpPr>
        <p:spPr>
          <a:xfrm>
            <a:off x="6400800" y="6416675"/>
            <a:ext cx="2133600" cy="365125"/>
          </a:xfrm>
        </p:spPr>
        <p:txBody>
          <a:bodyPr/>
          <a:lstStyle/>
          <a:p>
            <a:fld id="{7F951FB2-FF4F-467D-949B-FBDF6036DA14}" type="slidenum">
              <a:rPr lang="en-US" smtClean="0">
                <a:solidFill>
                  <a:srgbClr val="898989"/>
                </a:solidFill>
              </a:rPr>
              <a:pPr/>
              <a:t>18</a:t>
            </a:fld>
            <a:endParaRPr lang="en-US" dirty="0">
              <a:solidFill>
                <a:srgbClr val="898989"/>
              </a:solidFill>
            </a:endParaRPr>
          </a:p>
        </p:txBody>
      </p:sp>
      <p:pic>
        <p:nvPicPr>
          <p:cNvPr id="4" name="Picture 2" descr="C:\Users\yamamoto.todd\AppData\Local\Microsoft\Windows\Temporary Internet Files\Content.IE5\NAK8BM5T\MC900349411[1].wmf"/>
          <p:cNvPicPr>
            <a:picLocks noChangeAspect="1" noChangeArrowheads="1"/>
          </p:cNvPicPr>
          <p:nvPr/>
        </p:nvPicPr>
        <p:blipFill>
          <a:blip r:embed="rId2" cstate="screen">
            <a:grayscl/>
            <a:extLst>
              <a:ext uri="{28A0092B-C50C-407E-A947-70E740481C1C}">
                <a14:useLocalDpi xmlns:a14="http://schemas.microsoft.com/office/drawing/2010/main"/>
              </a:ext>
            </a:extLst>
          </a:blip>
          <a:srcRect/>
          <a:stretch>
            <a:fillRect/>
          </a:stretch>
        </p:blipFill>
        <p:spPr bwMode="auto">
          <a:xfrm>
            <a:off x="378297" y="1230254"/>
            <a:ext cx="8156812" cy="5246746"/>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7239000" y="3798152"/>
            <a:ext cx="1866759" cy="722757"/>
          </a:xfrm>
          <a:prstGeom prst="round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01600" h="254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Aft>
                <a:spcPts val="600"/>
              </a:spcAft>
            </a:pPr>
            <a:r>
              <a:rPr lang="en-US" sz="2000" b="1" dirty="0">
                <a:ln w="3175">
                  <a:solidFill>
                    <a:srgbClr val="005392"/>
                  </a:solidFill>
                </a:ln>
                <a:solidFill>
                  <a:prstClr val="white"/>
                </a:solidFill>
                <a:effectLst>
                  <a:outerShdw blurRad="50800" dist="38100" dir="2700000" algn="tl" rotWithShape="0">
                    <a:prstClr val="black">
                      <a:alpha val="40000"/>
                    </a:prstClr>
                  </a:outerShdw>
                </a:effectLst>
              </a:rPr>
              <a:t>Public Service</a:t>
            </a:r>
          </a:p>
          <a:p>
            <a:pPr algn="ctr" defTabSz="457200">
              <a:lnSpc>
                <a:spcPct val="90000"/>
              </a:lnSpc>
            </a:pPr>
            <a:r>
              <a:rPr lang="en-US" sz="1600" i="1" dirty="0">
                <a:solidFill>
                  <a:schemeClr val="bg1">
                    <a:lumMod val="95000"/>
                  </a:schemeClr>
                </a:solidFill>
                <a:effectLst>
                  <a:outerShdw blurRad="50800" dist="38100" dir="2700000" algn="tl" rotWithShape="0">
                    <a:prstClr val="black">
                      <a:alpha val="40000"/>
                    </a:prstClr>
                  </a:outerShdw>
                </a:effectLst>
              </a:rPr>
              <a:t>Washington, DC</a:t>
            </a:r>
          </a:p>
        </p:txBody>
      </p:sp>
      <p:sp>
        <p:nvSpPr>
          <p:cNvPr id="19" name="Oval 18"/>
          <p:cNvSpPr/>
          <p:nvPr/>
        </p:nvSpPr>
        <p:spPr>
          <a:xfrm>
            <a:off x="1752600" y="4132781"/>
            <a:ext cx="104014" cy="104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122065" y="3639546"/>
            <a:ext cx="104014" cy="104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5128884" y="5207689"/>
            <a:ext cx="104014" cy="104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074363" y="4714754"/>
            <a:ext cx="104014" cy="104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7841231" y="3614835"/>
            <a:ext cx="104014" cy="104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8093627" y="3131504"/>
            <a:ext cx="104014" cy="1040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ular Callout 9"/>
          <p:cNvSpPr/>
          <p:nvPr/>
        </p:nvSpPr>
        <p:spPr>
          <a:xfrm>
            <a:off x="7174174" y="1361313"/>
            <a:ext cx="1922060" cy="618459"/>
          </a:xfrm>
          <a:prstGeom prst="wedgeRoundRectCallout">
            <a:avLst>
              <a:gd name="adj1" fmla="val 1466"/>
              <a:gd name="adj2" fmla="val 245774"/>
              <a:gd name="adj3" fmla="val 16667"/>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01600" h="254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pPr>
            <a:r>
              <a:rPr lang="en-US" sz="2000" b="1" dirty="0">
                <a:ln w="3175">
                  <a:solidFill>
                    <a:schemeClr val="accent4">
                      <a:lumMod val="75000"/>
                    </a:schemeClr>
                  </a:solidFill>
                </a:ln>
                <a:solidFill>
                  <a:prstClr val="white"/>
                </a:solidFill>
                <a:effectLst>
                  <a:outerShdw blurRad="50800" dist="38100" dir="2700000" algn="tl" rotWithShape="0">
                    <a:prstClr val="black">
                      <a:alpha val="40000"/>
                    </a:prstClr>
                  </a:outerShdw>
                </a:effectLst>
              </a:rPr>
              <a:t>Healthcare</a:t>
            </a:r>
          </a:p>
          <a:p>
            <a:pPr algn="ctr" defTabSz="457200">
              <a:lnSpc>
                <a:spcPct val="90000"/>
              </a:lnSpc>
            </a:pPr>
            <a:r>
              <a:rPr lang="en-US" sz="1600" i="1" dirty="0">
                <a:solidFill>
                  <a:schemeClr val="bg1">
                    <a:lumMod val="95000"/>
                  </a:schemeClr>
                </a:solidFill>
                <a:effectLst>
                  <a:outerShdw blurRad="50800" dist="38100" dir="2700000" algn="tl" rotWithShape="0">
                    <a:prstClr val="black">
                      <a:alpha val="40000"/>
                    </a:prstClr>
                  </a:outerShdw>
                </a:effectLst>
              </a:rPr>
              <a:t>Boston, MA</a:t>
            </a:r>
          </a:p>
        </p:txBody>
      </p:sp>
      <p:sp>
        <p:nvSpPr>
          <p:cNvPr id="11" name="Rounded Rectangular Callout 10"/>
          <p:cNvSpPr/>
          <p:nvPr/>
        </p:nvSpPr>
        <p:spPr>
          <a:xfrm>
            <a:off x="6226079" y="2309046"/>
            <a:ext cx="1922060" cy="683574"/>
          </a:xfrm>
          <a:prstGeom prst="wedgeRoundRectCallout">
            <a:avLst>
              <a:gd name="adj1" fmla="val 37643"/>
              <a:gd name="adj2" fmla="val 153001"/>
              <a:gd name="adj3" fmla="val 16667"/>
            </a:avLst>
          </a:prstGeom>
          <a:solidFill>
            <a:srgbClr val="F688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01600" h="254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Aft>
                <a:spcPts val="600"/>
              </a:spcAft>
            </a:pPr>
            <a:r>
              <a:rPr lang="en-US" sz="2000" b="1" dirty="0">
                <a:ln w="3175">
                  <a:solidFill>
                    <a:schemeClr val="accent2">
                      <a:lumMod val="75000"/>
                    </a:schemeClr>
                  </a:solidFill>
                </a:ln>
                <a:solidFill>
                  <a:prstClr val="white"/>
                </a:solidFill>
                <a:effectLst>
                  <a:outerShdw blurRad="50800" dist="38100" dir="2700000" algn="tl" rotWithShape="0">
                    <a:prstClr val="black">
                      <a:alpha val="40000"/>
                    </a:prstClr>
                  </a:outerShdw>
                </a:effectLst>
              </a:rPr>
              <a:t>Construction</a:t>
            </a:r>
          </a:p>
          <a:p>
            <a:pPr algn="ctr" defTabSz="457200">
              <a:lnSpc>
                <a:spcPct val="90000"/>
              </a:lnSpc>
            </a:pPr>
            <a:r>
              <a:rPr lang="en-US" sz="1600" i="1" dirty="0">
                <a:solidFill>
                  <a:schemeClr val="bg1">
                    <a:lumMod val="95000"/>
                  </a:schemeClr>
                </a:solidFill>
                <a:effectLst>
                  <a:outerShdw blurRad="50800" dist="38100" dir="2700000" algn="tl" rotWithShape="0">
                    <a:prstClr val="black">
                      <a:alpha val="40000"/>
                    </a:prstClr>
                  </a:outerShdw>
                </a:effectLst>
              </a:rPr>
              <a:t>Philadelphia, PA</a:t>
            </a:r>
          </a:p>
        </p:txBody>
      </p:sp>
      <p:sp>
        <p:nvSpPr>
          <p:cNvPr id="13" name="Rounded Rectangular Callout 12"/>
          <p:cNvSpPr/>
          <p:nvPr/>
        </p:nvSpPr>
        <p:spPr>
          <a:xfrm>
            <a:off x="5715000" y="5452177"/>
            <a:ext cx="3276600" cy="753991"/>
          </a:xfrm>
          <a:prstGeom prst="wedgeRoundRectCallout">
            <a:avLst>
              <a:gd name="adj1" fmla="val -6470"/>
              <a:gd name="adj2" fmla="val -140691"/>
              <a:gd name="adj3" fmla="val 16667"/>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01600" h="254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Aft>
                <a:spcPts val="600"/>
              </a:spcAft>
            </a:pPr>
            <a:r>
              <a:rPr lang="en-US" sz="2000" b="1" dirty="0">
                <a:ln w="3175">
                  <a:solidFill>
                    <a:schemeClr val="accent6">
                      <a:lumMod val="75000"/>
                    </a:schemeClr>
                  </a:solidFill>
                </a:ln>
                <a:solidFill>
                  <a:prstClr val="white"/>
                </a:solidFill>
                <a:effectLst>
                  <a:outerShdw blurRad="50800" dist="38100" dir="2700000" algn="tl" rotWithShape="0">
                    <a:prstClr val="black">
                      <a:alpha val="40000"/>
                    </a:prstClr>
                  </a:outerShdw>
                </a:effectLst>
              </a:rPr>
              <a:t>Transportation and Logistics</a:t>
            </a:r>
          </a:p>
          <a:p>
            <a:pPr algn="ctr" defTabSz="457200">
              <a:lnSpc>
                <a:spcPct val="90000"/>
              </a:lnSpc>
            </a:pPr>
            <a:r>
              <a:rPr lang="en-US" sz="1600" i="1" dirty="0">
                <a:solidFill>
                  <a:schemeClr val="bg1">
                    <a:lumMod val="95000"/>
                  </a:schemeClr>
                </a:solidFill>
                <a:effectLst>
                  <a:outerShdw blurRad="50800" dist="38100" dir="2700000" algn="tl" rotWithShape="0">
                    <a:prstClr val="black">
                      <a:alpha val="40000"/>
                    </a:prstClr>
                  </a:outerShdw>
                </a:effectLst>
              </a:rPr>
              <a:t>Atlanta, GA</a:t>
            </a:r>
          </a:p>
        </p:txBody>
      </p:sp>
      <p:sp>
        <p:nvSpPr>
          <p:cNvPr id="14" name="Rounded Rectangular Callout 13"/>
          <p:cNvSpPr/>
          <p:nvPr/>
        </p:nvSpPr>
        <p:spPr>
          <a:xfrm>
            <a:off x="3860571" y="4292310"/>
            <a:ext cx="1956415" cy="738450"/>
          </a:xfrm>
          <a:prstGeom prst="wedgeRoundRectCallout">
            <a:avLst>
              <a:gd name="adj1" fmla="val 17142"/>
              <a:gd name="adj2" fmla="val 80443"/>
              <a:gd name="adj3" fmla="val 16667"/>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01600" h="254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Aft>
                <a:spcPts val="600"/>
              </a:spcAft>
            </a:pPr>
            <a:r>
              <a:rPr lang="en-US" sz="2000" b="1" dirty="0">
                <a:ln w="3175">
                  <a:solidFill>
                    <a:srgbClr val="007434"/>
                  </a:solidFill>
                </a:ln>
                <a:solidFill>
                  <a:prstClr val="white"/>
                </a:solidFill>
                <a:effectLst>
                  <a:outerShdw blurRad="50800" dist="38100" dir="2700000" algn="tl" rotWithShape="0">
                    <a:prstClr val="black">
                      <a:alpha val="40000"/>
                    </a:prstClr>
                  </a:outerShdw>
                </a:effectLst>
              </a:rPr>
              <a:t>Energy</a:t>
            </a:r>
          </a:p>
          <a:p>
            <a:pPr algn="ctr" defTabSz="457200">
              <a:lnSpc>
                <a:spcPct val="90000"/>
              </a:lnSpc>
            </a:pPr>
            <a:r>
              <a:rPr lang="en-US" sz="1600" i="1" dirty="0">
                <a:solidFill>
                  <a:schemeClr val="bg1">
                    <a:lumMod val="95000"/>
                  </a:schemeClr>
                </a:solidFill>
                <a:effectLst>
                  <a:outerShdw blurRad="50800" dist="38100" dir="2700000" algn="tl" rotWithShape="0">
                    <a:prstClr val="black">
                      <a:alpha val="40000"/>
                    </a:prstClr>
                  </a:outerShdw>
                </a:effectLst>
              </a:rPr>
              <a:t>Dallas, TX</a:t>
            </a:r>
          </a:p>
        </p:txBody>
      </p:sp>
      <p:sp>
        <p:nvSpPr>
          <p:cNvPr id="15" name="Rounded Rectangular Callout 14"/>
          <p:cNvSpPr/>
          <p:nvPr/>
        </p:nvSpPr>
        <p:spPr>
          <a:xfrm>
            <a:off x="3048000" y="2615909"/>
            <a:ext cx="2971800" cy="760825"/>
          </a:xfrm>
          <a:prstGeom prst="wedgeRoundRectCallout">
            <a:avLst>
              <a:gd name="adj1" fmla="val 55238"/>
              <a:gd name="adj2" fmla="val 88196"/>
              <a:gd name="adj3" fmla="val 16667"/>
            </a:avLst>
          </a:prstGeom>
          <a:solidFill>
            <a:srgbClr val="17A29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01600" h="254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Aft>
                <a:spcPts val="600"/>
              </a:spcAft>
            </a:pPr>
            <a:r>
              <a:rPr lang="en-US" sz="2000" b="1" dirty="0">
                <a:ln w="3175">
                  <a:solidFill>
                    <a:schemeClr val="accent5">
                      <a:lumMod val="75000"/>
                    </a:schemeClr>
                  </a:solidFill>
                </a:ln>
                <a:solidFill>
                  <a:prstClr val="white"/>
                </a:solidFill>
                <a:effectLst>
                  <a:outerShdw blurRad="50800" dist="38100" dir="2700000" algn="tl" rotWithShape="0">
                    <a:prstClr val="black">
                      <a:alpha val="40000"/>
                    </a:prstClr>
                  </a:outerShdw>
                </a:effectLst>
              </a:rPr>
              <a:t>Advanced </a:t>
            </a:r>
            <a:r>
              <a:rPr lang="en-US" sz="2000" b="1" dirty="0" smtClean="0">
                <a:ln w="3175">
                  <a:solidFill>
                    <a:schemeClr val="accent5">
                      <a:lumMod val="75000"/>
                    </a:schemeClr>
                  </a:solidFill>
                </a:ln>
                <a:solidFill>
                  <a:prstClr val="white"/>
                </a:solidFill>
                <a:effectLst>
                  <a:outerShdw blurRad="50800" dist="38100" dir="2700000" algn="tl" rotWithShape="0">
                    <a:prstClr val="black">
                      <a:alpha val="40000"/>
                    </a:prstClr>
                  </a:outerShdw>
                </a:effectLst>
              </a:rPr>
              <a:t>Manufacturing</a:t>
            </a:r>
          </a:p>
          <a:p>
            <a:pPr algn="ctr" defTabSz="457200">
              <a:lnSpc>
                <a:spcPct val="90000"/>
              </a:lnSpc>
            </a:pPr>
            <a:r>
              <a:rPr lang="en-US" sz="1600" i="1" dirty="0" smtClean="0">
                <a:solidFill>
                  <a:schemeClr val="bg1">
                    <a:lumMod val="95000"/>
                  </a:schemeClr>
                </a:solidFill>
                <a:effectLst>
                  <a:outerShdw blurRad="50800" dist="38100" dir="2700000" algn="tl" rotWithShape="0">
                    <a:prstClr val="black">
                      <a:alpha val="40000"/>
                    </a:prstClr>
                  </a:outerShdw>
                </a:effectLst>
              </a:rPr>
              <a:t>Chicago</a:t>
            </a:r>
            <a:r>
              <a:rPr lang="en-US" sz="1600" i="1" dirty="0">
                <a:solidFill>
                  <a:schemeClr val="bg1">
                    <a:lumMod val="95000"/>
                  </a:schemeClr>
                </a:solidFill>
                <a:effectLst>
                  <a:outerShdw blurRad="50800" dist="38100" dir="2700000" algn="tl" rotWithShape="0">
                    <a:prstClr val="black">
                      <a:alpha val="40000"/>
                    </a:prstClr>
                  </a:outerShdw>
                </a:effectLst>
              </a:rPr>
              <a:t>, IL</a:t>
            </a:r>
          </a:p>
        </p:txBody>
      </p:sp>
      <p:sp>
        <p:nvSpPr>
          <p:cNvPr id="16" name="Rounded Rectangular Callout 15"/>
          <p:cNvSpPr/>
          <p:nvPr/>
        </p:nvSpPr>
        <p:spPr>
          <a:xfrm>
            <a:off x="44405" y="2225384"/>
            <a:ext cx="2832145" cy="1316443"/>
          </a:xfrm>
          <a:prstGeom prst="wedgeRoundRectCallout">
            <a:avLst>
              <a:gd name="adj1" fmla="val 12579"/>
              <a:gd name="adj2" fmla="val 98581"/>
              <a:gd name="adj3" fmla="val 16667"/>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01600" h="254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Aft>
                <a:spcPts val="600"/>
              </a:spcAft>
            </a:pPr>
            <a:r>
              <a:rPr lang="en-US" sz="2000" b="1" dirty="0">
                <a:ln w="3175">
                  <a:solidFill>
                    <a:schemeClr val="accent5">
                      <a:lumMod val="75000"/>
                    </a:schemeClr>
                  </a:solidFill>
                </a:ln>
                <a:solidFill>
                  <a:prstClr val="white"/>
                </a:solidFill>
                <a:effectLst>
                  <a:outerShdw blurRad="50800" dist="38100" dir="2700000" algn="tl" rotWithShape="0">
                    <a:prstClr val="black">
                      <a:alpha val="40000"/>
                    </a:prstClr>
                  </a:outerShdw>
                </a:effectLst>
              </a:rPr>
              <a:t>Information and Communication Technologies (ICT)</a:t>
            </a:r>
          </a:p>
          <a:p>
            <a:pPr algn="ctr" defTabSz="457200">
              <a:lnSpc>
                <a:spcPct val="90000"/>
              </a:lnSpc>
            </a:pPr>
            <a:r>
              <a:rPr lang="en-US" sz="1600" i="1" dirty="0">
                <a:solidFill>
                  <a:schemeClr val="bg1">
                    <a:lumMod val="95000"/>
                  </a:schemeClr>
                </a:solidFill>
                <a:effectLst>
                  <a:outerShdw blurRad="50800" dist="38100" dir="2700000" algn="tl" rotWithShape="0">
                    <a:prstClr val="black">
                      <a:alpha val="40000"/>
                    </a:prstClr>
                  </a:outerShdw>
                </a:effectLst>
              </a:rPr>
              <a:t>San Francisco, CA</a:t>
            </a:r>
          </a:p>
        </p:txBody>
      </p:sp>
    </p:spTree>
    <p:extLst>
      <p:ext uri="{BB962C8B-B14F-4D97-AF65-F5344CB8AC3E}">
        <p14:creationId xmlns:p14="http://schemas.microsoft.com/office/powerpoint/2010/main" val="1582020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64" y="182562"/>
            <a:ext cx="9116736" cy="808038"/>
          </a:xfrm>
        </p:spPr>
        <p:txBody>
          <a:bodyPr>
            <a:normAutofit/>
          </a:bodyPr>
          <a:lstStyle/>
          <a:p>
            <a:r>
              <a:rPr lang="en-US" sz="3600" dirty="0">
                <a:ln w="12700">
                  <a:noFill/>
                  <a:prstDash val="solid"/>
                </a:ln>
                <a:effectLst>
                  <a:outerShdw blurRad="38100" dist="38100" dir="2700000" algn="tl">
                    <a:srgbClr val="000000">
                      <a:alpha val="43137"/>
                    </a:srgbClr>
                  </a:outerShdw>
                </a:effectLst>
                <a:latin typeface="Trebuchet MS" panose="020B0603020202020204" pitchFamily="34" charset="0"/>
              </a:rPr>
              <a:t>Preview:  SEA Convenings - August 2015</a:t>
            </a:r>
          </a:p>
        </p:txBody>
      </p:sp>
      <p:sp>
        <p:nvSpPr>
          <p:cNvPr id="2" name="Slide Number Placeholder 1"/>
          <p:cNvSpPr>
            <a:spLocks noGrp="1"/>
          </p:cNvSpPr>
          <p:nvPr>
            <p:ph type="sldNum" sz="quarter" idx="12"/>
          </p:nvPr>
        </p:nvSpPr>
        <p:spPr/>
        <p:txBody>
          <a:bodyPr/>
          <a:lstStyle/>
          <a:p>
            <a:fld id="{7F951FB2-FF4F-467D-949B-FBDF6036DA14}" type="slidenum">
              <a:rPr lang="en-US" smtClean="0">
                <a:solidFill>
                  <a:prstClr val="black">
                    <a:tint val="75000"/>
                  </a:prstClr>
                </a:solidFill>
              </a:rPr>
              <a:pPr/>
              <a:t>19</a:t>
            </a:fld>
            <a:endParaRPr lang="en-US" dirty="0">
              <a:solidFill>
                <a:prstClr val="black">
                  <a:tint val="75000"/>
                </a:prstClr>
              </a:solidFill>
            </a:endParaRPr>
          </a:p>
        </p:txBody>
      </p:sp>
      <p:sp>
        <p:nvSpPr>
          <p:cNvPr id="5" name="TextBox 4"/>
          <p:cNvSpPr txBox="1"/>
          <p:nvPr/>
        </p:nvSpPr>
        <p:spPr>
          <a:xfrm>
            <a:off x="304800" y="1143000"/>
            <a:ext cx="8229600" cy="646331"/>
          </a:xfrm>
          <a:prstGeom prst="rect">
            <a:avLst/>
          </a:prstGeom>
          <a:noFill/>
        </p:spPr>
        <p:txBody>
          <a:bodyPr wrap="square" rtlCol="0">
            <a:spAutoFit/>
          </a:bodyPr>
          <a:lstStyle/>
          <a:p>
            <a:pPr marL="457200" lvl="0" indent="-457200"/>
            <a:r>
              <a:rPr lang="en-US" sz="3600" b="1" dirty="0">
                <a:solidFill>
                  <a:schemeClr val="accent1"/>
                </a:solidFill>
                <a:effectLst>
                  <a:innerShdw blurRad="63500" dist="50800" dir="13500000">
                    <a:prstClr val="black">
                      <a:alpha val="50000"/>
                    </a:prstClr>
                  </a:innerShdw>
                </a:effectLst>
                <a:latin typeface="Trebuchet MS" panose="020B0603020202020204" pitchFamily="34" charset="0"/>
              </a:rPr>
              <a:t>Initial Convening of each SEA: </a:t>
            </a:r>
          </a:p>
        </p:txBody>
      </p:sp>
      <p:cxnSp>
        <p:nvCxnSpPr>
          <p:cNvPr id="20" name="Straight Connector 19"/>
          <p:cNvCxnSpPr/>
          <p:nvPr/>
        </p:nvCxnSpPr>
        <p:spPr>
          <a:xfrm>
            <a:off x="-1" y="1796559"/>
            <a:ext cx="9144001"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91766" y="1931376"/>
            <a:ext cx="4226558" cy="2031032"/>
            <a:chOff x="77475" y="1931376"/>
            <a:chExt cx="4226558" cy="2031032"/>
          </a:xfrm>
        </p:grpSpPr>
        <p:grpSp>
          <p:nvGrpSpPr>
            <p:cNvPr id="16" name="Group 15"/>
            <p:cNvGrpSpPr/>
            <p:nvPr/>
          </p:nvGrpSpPr>
          <p:grpSpPr>
            <a:xfrm>
              <a:off x="280675" y="2133720"/>
              <a:ext cx="4023358" cy="1828688"/>
              <a:chOff x="280675" y="2133720"/>
              <a:chExt cx="4023358" cy="1828688"/>
            </a:xfrm>
          </p:grpSpPr>
          <p:sp>
            <p:nvSpPr>
              <p:cNvPr id="8" name="Freeform 7"/>
              <p:cNvSpPr/>
              <p:nvPr/>
            </p:nvSpPr>
            <p:spPr>
              <a:xfrm>
                <a:off x="280675" y="2133720"/>
                <a:ext cx="4023358" cy="1828688"/>
              </a:xfrm>
              <a:custGeom>
                <a:avLst/>
                <a:gdLst>
                  <a:gd name="connsiteX0" fmla="*/ 0 w 4023358"/>
                  <a:gd name="connsiteY0" fmla="*/ 304787 h 1828688"/>
                  <a:gd name="connsiteX1" fmla="*/ 304787 w 4023358"/>
                  <a:gd name="connsiteY1" fmla="*/ 0 h 1828688"/>
                  <a:gd name="connsiteX2" fmla="*/ 3718571 w 4023358"/>
                  <a:gd name="connsiteY2" fmla="*/ 0 h 1828688"/>
                  <a:gd name="connsiteX3" fmla="*/ 4023358 w 4023358"/>
                  <a:gd name="connsiteY3" fmla="*/ 304787 h 1828688"/>
                  <a:gd name="connsiteX4" fmla="*/ 4023358 w 4023358"/>
                  <a:gd name="connsiteY4" fmla="*/ 1523901 h 1828688"/>
                  <a:gd name="connsiteX5" fmla="*/ 3718571 w 4023358"/>
                  <a:gd name="connsiteY5" fmla="*/ 1828688 h 1828688"/>
                  <a:gd name="connsiteX6" fmla="*/ 304787 w 4023358"/>
                  <a:gd name="connsiteY6" fmla="*/ 1828688 h 1828688"/>
                  <a:gd name="connsiteX7" fmla="*/ 0 w 4023358"/>
                  <a:gd name="connsiteY7" fmla="*/ 1523901 h 1828688"/>
                  <a:gd name="connsiteX8" fmla="*/ 0 w 4023358"/>
                  <a:gd name="connsiteY8" fmla="*/ 304787 h 18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3358" h="1828688">
                    <a:moveTo>
                      <a:pt x="0" y="304787"/>
                    </a:moveTo>
                    <a:cubicBezTo>
                      <a:pt x="0" y="136458"/>
                      <a:pt x="136458" y="0"/>
                      <a:pt x="304787" y="0"/>
                    </a:cubicBezTo>
                    <a:lnTo>
                      <a:pt x="3718571" y="0"/>
                    </a:lnTo>
                    <a:cubicBezTo>
                      <a:pt x="3886900" y="0"/>
                      <a:pt x="4023358" y="136458"/>
                      <a:pt x="4023358" y="304787"/>
                    </a:cubicBezTo>
                    <a:lnTo>
                      <a:pt x="4023358" y="1523901"/>
                    </a:lnTo>
                    <a:cubicBezTo>
                      <a:pt x="4023358" y="1692230"/>
                      <a:pt x="3886900" y="1828688"/>
                      <a:pt x="3718571" y="1828688"/>
                    </a:cubicBezTo>
                    <a:lnTo>
                      <a:pt x="304787" y="1828688"/>
                    </a:lnTo>
                    <a:cubicBezTo>
                      <a:pt x="136458" y="1828688"/>
                      <a:pt x="0" y="1692230"/>
                      <a:pt x="0" y="1523901"/>
                    </a:cubicBezTo>
                    <a:lnTo>
                      <a:pt x="0" y="304787"/>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ln>
                <a:noFill/>
              </a:ln>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0" tIns="637909" rIns="180709" bIns="165469" numCol="1" spcCol="1270" anchor="t" anchorCtr="0">
                <a:noAutofit/>
              </a:bodyPr>
              <a:lstStyle/>
              <a:p>
                <a:pPr lvl="0" algn="ctr" defTabSz="889000">
                  <a:lnSpc>
                    <a:spcPct val="90000"/>
                  </a:lnSpc>
                  <a:spcBef>
                    <a:spcPct val="0"/>
                  </a:spcBef>
                  <a:spcAft>
                    <a:spcPct val="35000"/>
                  </a:spcAft>
                </a:pPr>
                <a:r>
                  <a:rPr lang="en-US" sz="2000" b="1" kern="1200" dirty="0" smtClean="0">
                    <a:effectLst>
                      <a:outerShdw blurRad="114300" dist="38100" dir="2700000" algn="tl" rotWithShape="0">
                        <a:prstClr val="black">
                          <a:alpha val="67000"/>
                        </a:prstClr>
                      </a:outerShdw>
                    </a:effectLst>
                  </a:rPr>
                  <a:t>Form collaborative channels for LEADERs to engage in the Sectors of Excellence in Apprenticeship initiative</a:t>
                </a:r>
                <a:endParaRPr lang="en-US" sz="2000" b="1" kern="1200" dirty="0">
                  <a:effectLst>
                    <a:outerShdw blurRad="114300" dist="38100" dir="2700000" algn="tl" rotWithShape="0">
                      <a:prstClr val="black">
                        <a:alpha val="67000"/>
                      </a:prstClr>
                    </a:outerShdw>
                  </a:effectLst>
                </a:endParaRPr>
              </a:p>
            </p:txBody>
          </p:sp>
          <p:sp>
            <p:nvSpPr>
              <p:cNvPr id="12" name="Round Same Side Corner Rectangle 11"/>
              <p:cNvSpPr/>
              <p:nvPr/>
            </p:nvSpPr>
            <p:spPr>
              <a:xfrm>
                <a:off x="280675" y="2133730"/>
                <a:ext cx="4023358" cy="548640"/>
              </a:xfrm>
              <a:prstGeom prst="round2SameRect">
                <a:avLst/>
              </a:prstGeom>
              <a:solidFill>
                <a:schemeClr val="tx2">
                  <a:lumMod val="75000"/>
                </a:schemeClr>
              </a:solidFill>
              <a:ln w="12700">
                <a:solidFill>
                  <a:schemeClr val="tx2">
                    <a:lumMod val="60000"/>
                    <a:lumOff val="40000"/>
                  </a:schemeClr>
                </a:solidFill>
              </a:ln>
              <a:effectLst>
                <a:outerShdw blurRad="101600" dist="38100" dir="5400000" sx="99000" sy="99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709" tIns="637909" rIns="180709" bIns="165469" numCol="1" spcCol="1270" anchor="t" anchorCtr="0">
                <a:noAutofit/>
              </a:bodyPr>
              <a:lstStyle/>
              <a:p>
                <a:pPr lvl="0" algn="ctr" defTabSz="889000">
                  <a:lnSpc>
                    <a:spcPct val="90000"/>
                  </a:lnSpc>
                  <a:spcBef>
                    <a:spcPct val="0"/>
                  </a:spcBef>
                  <a:spcAft>
                    <a:spcPct val="35000"/>
                  </a:spcAft>
                </a:pPr>
                <a:endParaRPr lang="en-US" sz="2000" b="1" kern="1200" dirty="0">
                  <a:effectLst>
                    <a:outerShdw blurRad="114300" dist="38100" dir="2700000" algn="tl" rotWithShape="0">
                      <a:prstClr val="black">
                        <a:alpha val="67000"/>
                      </a:prstClr>
                    </a:outerShdw>
                  </a:effectLst>
                </a:endParaRPr>
              </a:p>
            </p:txBody>
          </p:sp>
        </p:grpSp>
        <p:sp>
          <p:nvSpPr>
            <p:cNvPr id="21" name="Oval 20"/>
            <p:cNvSpPr/>
            <p:nvPr/>
          </p:nvSpPr>
          <p:spPr>
            <a:xfrm>
              <a:off x="77475" y="1931376"/>
              <a:ext cx="914280" cy="914280"/>
            </a:xfrm>
            <a:prstGeom prst="ellipse">
              <a:avLst/>
            </a:prstGeom>
            <a:solidFill>
              <a:schemeClr val="bg1">
                <a:lumMod val="85000"/>
              </a:schemeClr>
            </a:solidFill>
            <a:ln w="38100">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46990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4686291" y="1931376"/>
            <a:ext cx="4229109" cy="2031032"/>
            <a:chOff x="4404339" y="1931376"/>
            <a:chExt cx="4229109" cy="2031032"/>
          </a:xfrm>
        </p:grpSpPr>
        <p:grpSp>
          <p:nvGrpSpPr>
            <p:cNvPr id="17" name="Group 16"/>
            <p:cNvGrpSpPr/>
            <p:nvPr/>
          </p:nvGrpSpPr>
          <p:grpSpPr>
            <a:xfrm>
              <a:off x="4607539" y="2133720"/>
              <a:ext cx="4025909" cy="1828688"/>
              <a:chOff x="4607539" y="2133720"/>
              <a:chExt cx="4025909" cy="1828688"/>
            </a:xfrm>
          </p:grpSpPr>
          <p:sp>
            <p:nvSpPr>
              <p:cNvPr id="9" name="Freeform 8"/>
              <p:cNvSpPr/>
              <p:nvPr/>
            </p:nvSpPr>
            <p:spPr>
              <a:xfrm>
                <a:off x="4610090" y="2133720"/>
                <a:ext cx="4023358" cy="1828688"/>
              </a:xfrm>
              <a:custGeom>
                <a:avLst/>
                <a:gdLst>
                  <a:gd name="connsiteX0" fmla="*/ 0 w 4023358"/>
                  <a:gd name="connsiteY0" fmla="*/ 304787 h 1828688"/>
                  <a:gd name="connsiteX1" fmla="*/ 304787 w 4023358"/>
                  <a:gd name="connsiteY1" fmla="*/ 0 h 1828688"/>
                  <a:gd name="connsiteX2" fmla="*/ 3718571 w 4023358"/>
                  <a:gd name="connsiteY2" fmla="*/ 0 h 1828688"/>
                  <a:gd name="connsiteX3" fmla="*/ 4023358 w 4023358"/>
                  <a:gd name="connsiteY3" fmla="*/ 304787 h 1828688"/>
                  <a:gd name="connsiteX4" fmla="*/ 4023358 w 4023358"/>
                  <a:gd name="connsiteY4" fmla="*/ 1523901 h 1828688"/>
                  <a:gd name="connsiteX5" fmla="*/ 3718571 w 4023358"/>
                  <a:gd name="connsiteY5" fmla="*/ 1828688 h 1828688"/>
                  <a:gd name="connsiteX6" fmla="*/ 304787 w 4023358"/>
                  <a:gd name="connsiteY6" fmla="*/ 1828688 h 1828688"/>
                  <a:gd name="connsiteX7" fmla="*/ 0 w 4023358"/>
                  <a:gd name="connsiteY7" fmla="*/ 1523901 h 1828688"/>
                  <a:gd name="connsiteX8" fmla="*/ 0 w 4023358"/>
                  <a:gd name="connsiteY8" fmla="*/ 304787 h 18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3358" h="1828688">
                    <a:moveTo>
                      <a:pt x="0" y="304787"/>
                    </a:moveTo>
                    <a:cubicBezTo>
                      <a:pt x="0" y="136458"/>
                      <a:pt x="136458" y="0"/>
                      <a:pt x="304787" y="0"/>
                    </a:cubicBezTo>
                    <a:lnTo>
                      <a:pt x="3718571" y="0"/>
                    </a:lnTo>
                    <a:cubicBezTo>
                      <a:pt x="3886900" y="0"/>
                      <a:pt x="4023358" y="136458"/>
                      <a:pt x="4023358" y="304787"/>
                    </a:cubicBezTo>
                    <a:lnTo>
                      <a:pt x="4023358" y="1523901"/>
                    </a:lnTo>
                    <a:cubicBezTo>
                      <a:pt x="4023358" y="1692230"/>
                      <a:pt x="3886900" y="1828688"/>
                      <a:pt x="3718571" y="1828688"/>
                    </a:cubicBezTo>
                    <a:lnTo>
                      <a:pt x="304787" y="1828688"/>
                    </a:lnTo>
                    <a:cubicBezTo>
                      <a:pt x="136458" y="1828688"/>
                      <a:pt x="0" y="1692230"/>
                      <a:pt x="0" y="1523901"/>
                    </a:cubicBezTo>
                    <a:lnTo>
                      <a:pt x="0" y="304787"/>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a:noFill/>
              </a:ln>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0" tIns="637909" rIns="180709" bIns="165469" numCol="1" spcCol="1270" anchor="t" anchorCtr="0">
                <a:noAutofit/>
              </a:bodyPr>
              <a:lstStyle/>
              <a:p>
                <a:pPr lvl="0" algn="ctr" defTabSz="889000">
                  <a:lnSpc>
                    <a:spcPct val="90000"/>
                  </a:lnSpc>
                  <a:spcBef>
                    <a:spcPct val="0"/>
                  </a:spcBef>
                  <a:spcAft>
                    <a:spcPct val="35000"/>
                  </a:spcAft>
                </a:pPr>
                <a:r>
                  <a:rPr lang="en-US" sz="2000" b="1" kern="1200" dirty="0" smtClean="0">
                    <a:effectLst>
                      <a:outerShdw blurRad="114300" dist="38100" dir="2700000" algn="tl" rotWithShape="0">
                        <a:prstClr val="black">
                          <a:alpha val="67000"/>
                        </a:prstClr>
                      </a:outerShdw>
                    </a:effectLst>
                  </a:rPr>
                  <a:t>Develop  a consensus on SEA operational model appropriate to industry needs</a:t>
                </a:r>
                <a:endParaRPr lang="en-US" sz="2000" b="1" kern="1200" dirty="0">
                  <a:effectLst>
                    <a:outerShdw blurRad="114300" dist="38100" dir="2700000" algn="tl" rotWithShape="0">
                      <a:prstClr val="black">
                        <a:alpha val="67000"/>
                      </a:prstClr>
                    </a:outerShdw>
                  </a:effectLst>
                </a:endParaRPr>
              </a:p>
            </p:txBody>
          </p:sp>
          <p:sp>
            <p:nvSpPr>
              <p:cNvPr id="13" name="Round Same Side Corner Rectangle 12"/>
              <p:cNvSpPr/>
              <p:nvPr/>
            </p:nvSpPr>
            <p:spPr>
              <a:xfrm>
                <a:off x="4607539" y="2133730"/>
                <a:ext cx="4023358" cy="548640"/>
              </a:xfrm>
              <a:prstGeom prst="round2SameRect">
                <a:avLst/>
              </a:prstGeom>
              <a:solidFill>
                <a:schemeClr val="accent2">
                  <a:lumMod val="50000"/>
                </a:schemeClr>
              </a:solidFill>
              <a:ln w="12700">
                <a:solidFill>
                  <a:schemeClr val="accent2"/>
                </a:solidFill>
              </a:ln>
              <a:effectLst>
                <a:outerShdw blurRad="101600" dist="38100" dir="5400000" sx="99000" sy="99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709" tIns="637909" rIns="180709" bIns="165469" numCol="1" spcCol="1270" anchor="t" anchorCtr="0">
                <a:noAutofit/>
              </a:bodyPr>
              <a:lstStyle/>
              <a:p>
                <a:pPr lvl="0" algn="ctr" defTabSz="889000">
                  <a:lnSpc>
                    <a:spcPct val="90000"/>
                  </a:lnSpc>
                  <a:spcBef>
                    <a:spcPct val="0"/>
                  </a:spcBef>
                  <a:spcAft>
                    <a:spcPct val="35000"/>
                  </a:spcAft>
                </a:pPr>
                <a:endParaRPr lang="en-US" sz="2000" b="1" kern="1200" dirty="0">
                  <a:effectLst>
                    <a:outerShdw blurRad="114300" dist="38100" dir="2700000" algn="tl" rotWithShape="0">
                      <a:prstClr val="black">
                        <a:alpha val="67000"/>
                      </a:prstClr>
                    </a:outerShdw>
                  </a:effectLst>
                </a:endParaRPr>
              </a:p>
            </p:txBody>
          </p:sp>
        </p:grpSp>
        <p:sp>
          <p:nvSpPr>
            <p:cNvPr id="22" name="Oval 21"/>
            <p:cNvSpPr/>
            <p:nvPr/>
          </p:nvSpPr>
          <p:spPr>
            <a:xfrm>
              <a:off x="4404339" y="1931376"/>
              <a:ext cx="914280" cy="914280"/>
            </a:xfrm>
            <a:prstGeom prst="ellipse">
              <a:avLst/>
            </a:prstGeom>
            <a:solidFill>
              <a:schemeClr val="bg1">
                <a:lumMod val="85000"/>
              </a:schemeClr>
            </a:solidFill>
            <a:ln w="38100">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46990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p:cNvGrpSpPr/>
          <p:nvPr/>
        </p:nvGrpSpPr>
        <p:grpSpPr>
          <a:xfrm>
            <a:off x="190491" y="4055331"/>
            <a:ext cx="4229109" cy="2040547"/>
            <a:chOff x="76200" y="4055331"/>
            <a:chExt cx="4229109" cy="2040547"/>
          </a:xfrm>
        </p:grpSpPr>
        <p:grpSp>
          <p:nvGrpSpPr>
            <p:cNvPr id="18" name="Group 17"/>
            <p:cNvGrpSpPr/>
            <p:nvPr/>
          </p:nvGrpSpPr>
          <p:grpSpPr>
            <a:xfrm>
              <a:off x="279400" y="4257675"/>
              <a:ext cx="4025909" cy="1838203"/>
              <a:chOff x="279400" y="4257675"/>
              <a:chExt cx="4025909" cy="1838203"/>
            </a:xfrm>
          </p:grpSpPr>
          <p:sp>
            <p:nvSpPr>
              <p:cNvPr id="10" name="Freeform 9"/>
              <p:cNvSpPr/>
              <p:nvPr/>
            </p:nvSpPr>
            <p:spPr>
              <a:xfrm>
                <a:off x="281951" y="4267190"/>
                <a:ext cx="4023358" cy="1828688"/>
              </a:xfrm>
              <a:custGeom>
                <a:avLst/>
                <a:gdLst>
                  <a:gd name="connsiteX0" fmla="*/ 0 w 4023358"/>
                  <a:gd name="connsiteY0" fmla="*/ 304787 h 1828688"/>
                  <a:gd name="connsiteX1" fmla="*/ 304787 w 4023358"/>
                  <a:gd name="connsiteY1" fmla="*/ 0 h 1828688"/>
                  <a:gd name="connsiteX2" fmla="*/ 3718571 w 4023358"/>
                  <a:gd name="connsiteY2" fmla="*/ 0 h 1828688"/>
                  <a:gd name="connsiteX3" fmla="*/ 4023358 w 4023358"/>
                  <a:gd name="connsiteY3" fmla="*/ 304787 h 1828688"/>
                  <a:gd name="connsiteX4" fmla="*/ 4023358 w 4023358"/>
                  <a:gd name="connsiteY4" fmla="*/ 1523901 h 1828688"/>
                  <a:gd name="connsiteX5" fmla="*/ 3718571 w 4023358"/>
                  <a:gd name="connsiteY5" fmla="*/ 1828688 h 1828688"/>
                  <a:gd name="connsiteX6" fmla="*/ 304787 w 4023358"/>
                  <a:gd name="connsiteY6" fmla="*/ 1828688 h 1828688"/>
                  <a:gd name="connsiteX7" fmla="*/ 0 w 4023358"/>
                  <a:gd name="connsiteY7" fmla="*/ 1523901 h 1828688"/>
                  <a:gd name="connsiteX8" fmla="*/ 0 w 4023358"/>
                  <a:gd name="connsiteY8" fmla="*/ 304787 h 18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3358" h="1828688">
                    <a:moveTo>
                      <a:pt x="0" y="304787"/>
                    </a:moveTo>
                    <a:cubicBezTo>
                      <a:pt x="0" y="136458"/>
                      <a:pt x="136458" y="0"/>
                      <a:pt x="304787" y="0"/>
                    </a:cubicBezTo>
                    <a:lnTo>
                      <a:pt x="3718571" y="0"/>
                    </a:lnTo>
                    <a:cubicBezTo>
                      <a:pt x="3886900" y="0"/>
                      <a:pt x="4023358" y="136458"/>
                      <a:pt x="4023358" y="304787"/>
                    </a:cubicBezTo>
                    <a:lnTo>
                      <a:pt x="4023358" y="1523901"/>
                    </a:lnTo>
                    <a:cubicBezTo>
                      <a:pt x="4023358" y="1692230"/>
                      <a:pt x="3886900" y="1828688"/>
                      <a:pt x="3718571" y="1828688"/>
                    </a:cubicBezTo>
                    <a:lnTo>
                      <a:pt x="304787" y="1828688"/>
                    </a:lnTo>
                    <a:cubicBezTo>
                      <a:pt x="136458" y="1828688"/>
                      <a:pt x="0" y="1692230"/>
                      <a:pt x="0" y="1523901"/>
                    </a:cubicBezTo>
                    <a:lnTo>
                      <a:pt x="0" y="304787"/>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0" tIns="637909" rIns="180709" bIns="165469" numCol="1" spcCol="1270" anchor="t" anchorCtr="0">
                <a:noAutofit/>
              </a:bodyPr>
              <a:lstStyle/>
              <a:p>
                <a:pPr lvl="0" algn="ctr" defTabSz="889000">
                  <a:lnSpc>
                    <a:spcPct val="90000"/>
                  </a:lnSpc>
                  <a:spcBef>
                    <a:spcPct val="0"/>
                  </a:spcBef>
                  <a:spcAft>
                    <a:spcPct val="35000"/>
                  </a:spcAft>
                </a:pPr>
                <a:r>
                  <a:rPr lang="en-US" sz="2000" b="1" kern="1200" dirty="0" smtClean="0">
                    <a:effectLst>
                      <a:outerShdw blurRad="114300" dist="38100" dir="2700000" algn="tl" rotWithShape="0">
                        <a:prstClr val="black">
                          <a:alpha val="67000"/>
                        </a:prstClr>
                      </a:outerShdw>
                    </a:effectLst>
                  </a:rPr>
                  <a:t>Identify and validate 2-4 high-growth, apprenticeable occupations to be scaled up and adopted </a:t>
                </a:r>
                <a:endParaRPr lang="en-US" sz="2000" b="1" kern="1200" dirty="0">
                  <a:effectLst>
                    <a:outerShdw blurRad="114300" dist="38100" dir="2700000" algn="tl" rotWithShape="0">
                      <a:prstClr val="black">
                        <a:alpha val="67000"/>
                      </a:prstClr>
                    </a:outerShdw>
                  </a:effectLst>
                </a:endParaRPr>
              </a:p>
            </p:txBody>
          </p:sp>
          <p:sp>
            <p:nvSpPr>
              <p:cNvPr id="14" name="Round Same Side Corner Rectangle 13"/>
              <p:cNvSpPr/>
              <p:nvPr/>
            </p:nvSpPr>
            <p:spPr>
              <a:xfrm>
                <a:off x="279400" y="4257675"/>
                <a:ext cx="4023358" cy="548640"/>
              </a:xfrm>
              <a:prstGeom prst="round2SameRect">
                <a:avLst/>
              </a:prstGeom>
              <a:solidFill>
                <a:schemeClr val="accent3">
                  <a:lumMod val="50000"/>
                </a:schemeClr>
              </a:solidFill>
              <a:ln w="12700">
                <a:solidFill>
                  <a:schemeClr val="accent3"/>
                </a:solidFill>
              </a:ln>
              <a:effectLst>
                <a:outerShdw blurRad="101600" dist="38100" dir="5400000" sx="99000" sy="99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709" tIns="637909" rIns="180709" bIns="165469" numCol="1" spcCol="1270" anchor="t" anchorCtr="0">
                <a:noAutofit/>
              </a:bodyPr>
              <a:lstStyle/>
              <a:p>
                <a:pPr lvl="0" algn="ctr" defTabSz="889000">
                  <a:lnSpc>
                    <a:spcPct val="90000"/>
                  </a:lnSpc>
                  <a:spcBef>
                    <a:spcPct val="0"/>
                  </a:spcBef>
                  <a:spcAft>
                    <a:spcPct val="35000"/>
                  </a:spcAft>
                </a:pPr>
                <a:endParaRPr lang="en-US" sz="2000" b="1" kern="1200" dirty="0">
                  <a:effectLst>
                    <a:outerShdw blurRad="114300" dist="38100" dir="2700000" algn="tl" rotWithShape="0">
                      <a:prstClr val="black">
                        <a:alpha val="67000"/>
                      </a:prstClr>
                    </a:outerShdw>
                  </a:effectLst>
                </a:endParaRPr>
              </a:p>
            </p:txBody>
          </p:sp>
        </p:grpSp>
        <p:sp>
          <p:nvSpPr>
            <p:cNvPr id="23" name="Oval 22"/>
            <p:cNvSpPr/>
            <p:nvPr/>
          </p:nvSpPr>
          <p:spPr>
            <a:xfrm>
              <a:off x="76200" y="4055331"/>
              <a:ext cx="914280" cy="914280"/>
            </a:xfrm>
            <a:prstGeom prst="ellipse">
              <a:avLst/>
            </a:prstGeom>
            <a:solidFill>
              <a:schemeClr val="bg1">
                <a:lumMod val="85000"/>
              </a:schemeClr>
            </a:solidFill>
            <a:ln w="38100">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46990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p:nvPr/>
        </p:nvGrpSpPr>
        <p:grpSpPr>
          <a:xfrm>
            <a:off x="4687566" y="4055331"/>
            <a:ext cx="4226558" cy="2040547"/>
            <a:chOff x="4405614" y="4055331"/>
            <a:chExt cx="4226558" cy="2040547"/>
          </a:xfrm>
        </p:grpSpPr>
        <p:grpSp>
          <p:nvGrpSpPr>
            <p:cNvPr id="19" name="Group 18"/>
            <p:cNvGrpSpPr/>
            <p:nvPr/>
          </p:nvGrpSpPr>
          <p:grpSpPr>
            <a:xfrm>
              <a:off x="4608814" y="4257675"/>
              <a:ext cx="4023358" cy="1838203"/>
              <a:chOff x="4608814" y="4257675"/>
              <a:chExt cx="4023358" cy="1838203"/>
            </a:xfrm>
          </p:grpSpPr>
          <p:sp>
            <p:nvSpPr>
              <p:cNvPr id="11" name="Freeform 10"/>
              <p:cNvSpPr/>
              <p:nvPr/>
            </p:nvSpPr>
            <p:spPr>
              <a:xfrm>
                <a:off x="4608814" y="4267190"/>
                <a:ext cx="4023358" cy="1828688"/>
              </a:xfrm>
              <a:custGeom>
                <a:avLst/>
                <a:gdLst>
                  <a:gd name="connsiteX0" fmla="*/ 0 w 4023358"/>
                  <a:gd name="connsiteY0" fmla="*/ 304787 h 1828688"/>
                  <a:gd name="connsiteX1" fmla="*/ 304787 w 4023358"/>
                  <a:gd name="connsiteY1" fmla="*/ 0 h 1828688"/>
                  <a:gd name="connsiteX2" fmla="*/ 3718571 w 4023358"/>
                  <a:gd name="connsiteY2" fmla="*/ 0 h 1828688"/>
                  <a:gd name="connsiteX3" fmla="*/ 4023358 w 4023358"/>
                  <a:gd name="connsiteY3" fmla="*/ 304787 h 1828688"/>
                  <a:gd name="connsiteX4" fmla="*/ 4023358 w 4023358"/>
                  <a:gd name="connsiteY4" fmla="*/ 1523901 h 1828688"/>
                  <a:gd name="connsiteX5" fmla="*/ 3718571 w 4023358"/>
                  <a:gd name="connsiteY5" fmla="*/ 1828688 h 1828688"/>
                  <a:gd name="connsiteX6" fmla="*/ 304787 w 4023358"/>
                  <a:gd name="connsiteY6" fmla="*/ 1828688 h 1828688"/>
                  <a:gd name="connsiteX7" fmla="*/ 0 w 4023358"/>
                  <a:gd name="connsiteY7" fmla="*/ 1523901 h 1828688"/>
                  <a:gd name="connsiteX8" fmla="*/ 0 w 4023358"/>
                  <a:gd name="connsiteY8" fmla="*/ 304787 h 182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3358" h="1828688">
                    <a:moveTo>
                      <a:pt x="0" y="304787"/>
                    </a:moveTo>
                    <a:cubicBezTo>
                      <a:pt x="0" y="136458"/>
                      <a:pt x="136458" y="0"/>
                      <a:pt x="304787" y="0"/>
                    </a:cubicBezTo>
                    <a:lnTo>
                      <a:pt x="3718571" y="0"/>
                    </a:lnTo>
                    <a:cubicBezTo>
                      <a:pt x="3886900" y="0"/>
                      <a:pt x="4023358" y="136458"/>
                      <a:pt x="4023358" y="304787"/>
                    </a:cubicBezTo>
                    <a:lnTo>
                      <a:pt x="4023358" y="1523901"/>
                    </a:lnTo>
                    <a:cubicBezTo>
                      <a:pt x="4023358" y="1692230"/>
                      <a:pt x="3886900" y="1828688"/>
                      <a:pt x="3718571" y="1828688"/>
                    </a:cubicBezTo>
                    <a:lnTo>
                      <a:pt x="304787" y="1828688"/>
                    </a:lnTo>
                    <a:cubicBezTo>
                      <a:pt x="136458" y="1828688"/>
                      <a:pt x="0" y="1692230"/>
                      <a:pt x="0" y="1523901"/>
                    </a:cubicBezTo>
                    <a:lnTo>
                      <a:pt x="0" y="304787"/>
                    </a:lnTo>
                    <a:close/>
                  </a:path>
                </a:pathLst>
              </a:cu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0" tIns="637909" rIns="180709" bIns="165469" numCol="1" spcCol="1270" anchor="t" anchorCtr="0">
                <a:noAutofit/>
              </a:bodyPr>
              <a:lstStyle/>
              <a:p>
                <a:pPr lvl="0" algn="ctr" defTabSz="889000">
                  <a:lnSpc>
                    <a:spcPct val="90000"/>
                  </a:lnSpc>
                  <a:spcBef>
                    <a:spcPct val="0"/>
                  </a:spcBef>
                  <a:spcAft>
                    <a:spcPct val="35000"/>
                  </a:spcAft>
                </a:pPr>
                <a:r>
                  <a:rPr lang="en-US" sz="2000" b="1" kern="1200" dirty="0" smtClean="0">
                    <a:effectLst>
                      <a:outerShdw blurRad="114300" dist="38100" dir="2700000" algn="tl" rotWithShape="0">
                        <a:prstClr val="black">
                          <a:alpha val="67000"/>
                        </a:prstClr>
                      </a:outerShdw>
                    </a:effectLst>
                  </a:rPr>
                  <a:t>Identify other key issues, challenges and opportunities for Apprenticeship expansion</a:t>
                </a:r>
                <a:endParaRPr lang="en-US" sz="2000" b="1" kern="1200" dirty="0">
                  <a:effectLst>
                    <a:outerShdw blurRad="114300" dist="38100" dir="2700000" algn="tl" rotWithShape="0">
                      <a:prstClr val="black">
                        <a:alpha val="67000"/>
                      </a:prstClr>
                    </a:outerShdw>
                  </a:effectLst>
                </a:endParaRPr>
              </a:p>
            </p:txBody>
          </p:sp>
          <p:sp>
            <p:nvSpPr>
              <p:cNvPr id="15" name="Round Same Side Corner Rectangle 14"/>
              <p:cNvSpPr/>
              <p:nvPr/>
            </p:nvSpPr>
            <p:spPr>
              <a:xfrm>
                <a:off x="4608814" y="4257675"/>
                <a:ext cx="4023358" cy="548640"/>
              </a:xfrm>
              <a:prstGeom prst="round2SameRect">
                <a:avLst/>
              </a:prstGeom>
              <a:solidFill>
                <a:schemeClr val="accent5">
                  <a:lumMod val="50000"/>
                </a:schemeClr>
              </a:solidFill>
              <a:ln w="12700">
                <a:solidFill>
                  <a:schemeClr val="accent5"/>
                </a:solidFill>
              </a:ln>
              <a:effectLst>
                <a:outerShdw blurRad="101600" dist="38100" dir="5400000" sx="99000" sy="99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709" tIns="637909" rIns="180709" bIns="165469" numCol="1" spcCol="1270" anchor="t" anchorCtr="0">
                <a:noAutofit/>
              </a:bodyPr>
              <a:lstStyle/>
              <a:p>
                <a:pPr lvl="0" algn="ctr" defTabSz="889000">
                  <a:lnSpc>
                    <a:spcPct val="90000"/>
                  </a:lnSpc>
                  <a:spcBef>
                    <a:spcPct val="0"/>
                  </a:spcBef>
                  <a:spcAft>
                    <a:spcPct val="35000"/>
                  </a:spcAft>
                </a:pPr>
                <a:endParaRPr lang="en-US" sz="2000" b="1" kern="1200" dirty="0">
                  <a:effectLst>
                    <a:outerShdw blurRad="114300" dist="38100" dir="2700000" algn="tl" rotWithShape="0">
                      <a:prstClr val="black">
                        <a:alpha val="67000"/>
                      </a:prstClr>
                    </a:outerShdw>
                  </a:effectLst>
                </a:endParaRPr>
              </a:p>
            </p:txBody>
          </p:sp>
        </p:grpSp>
        <p:sp>
          <p:nvSpPr>
            <p:cNvPr id="24" name="Oval 23"/>
            <p:cNvSpPr/>
            <p:nvPr/>
          </p:nvSpPr>
          <p:spPr>
            <a:xfrm>
              <a:off x="4405614" y="4055331"/>
              <a:ext cx="914280" cy="914280"/>
            </a:xfrm>
            <a:prstGeom prst="ellipse">
              <a:avLst/>
            </a:prstGeom>
            <a:solidFill>
              <a:schemeClr val="bg1">
                <a:lumMod val="85000"/>
              </a:schemeClr>
            </a:solidFill>
            <a:ln w="38100">
              <a:solidFill>
                <a:schemeClr val="accent5"/>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46990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28"/>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5705" y="1914022"/>
            <a:ext cx="883851" cy="883851"/>
          </a:xfrm>
          <a:prstGeom prst="rect">
            <a:avLst/>
          </a:prstGeom>
          <a:effectLst>
            <a:innerShdw blurRad="63500" dist="50800" dir="13500000">
              <a:prstClr val="black">
                <a:alpha val="50000"/>
              </a:prstClr>
            </a:innerShdw>
          </a:effectLst>
        </p:spPr>
      </p:pic>
      <p:pic>
        <p:nvPicPr>
          <p:cNvPr id="30" name="Picture 2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739924" y="2006526"/>
            <a:ext cx="824598" cy="824598"/>
          </a:xfrm>
          <a:prstGeom prst="rect">
            <a:avLst/>
          </a:prstGeom>
          <a:effectLst>
            <a:innerShdw blurRad="63500" dist="50800" dir="13500000">
              <a:prstClr val="black">
                <a:alpha val="50000"/>
              </a:prstClr>
            </a:innerShdw>
          </a:effectLst>
        </p:spPr>
      </p:pic>
      <p:pic>
        <p:nvPicPr>
          <p:cNvPr id="31" name="Picture 30"/>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69632" y="4118106"/>
            <a:ext cx="725046" cy="725046"/>
          </a:xfrm>
          <a:prstGeom prst="rect">
            <a:avLst/>
          </a:prstGeom>
          <a:effectLst>
            <a:innerShdw blurRad="63500" dist="50800" dir="13500000">
              <a:prstClr val="black">
                <a:alpha val="50000"/>
              </a:prstClr>
            </a:innerShdw>
          </a:effectLst>
        </p:spPr>
      </p:pic>
      <p:pic>
        <p:nvPicPr>
          <p:cNvPr id="32" name="Picture 31"/>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31132" y="4141156"/>
            <a:ext cx="725046" cy="725046"/>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3017820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182880" anchor="t">
            <a:noAutofit/>
          </a:bodyPr>
          <a:lstStyle/>
          <a:p>
            <a:r>
              <a:rPr lang="en-US" dirty="0">
                <a:latin typeface="Trebuchet MS" panose="020B0603020202020204" pitchFamily="34" charset="0"/>
              </a:rPr>
              <a:t>Where are you?</a:t>
            </a:r>
          </a:p>
        </p:txBody>
      </p:sp>
      <p:sp>
        <p:nvSpPr>
          <p:cNvPr id="4" name="Slide Number Placeholder 3"/>
          <p:cNvSpPr>
            <a:spLocks noGrp="1"/>
          </p:cNvSpPr>
          <p:nvPr>
            <p:ph type="sldNum" sz="quarter" idx="12"/>
          </p:nvPr>
        </p:nvSpPr>
        <p:spPr/>
        <p:txBody>
          <a:bodyPr/>
          <a:lstStyle/>
          <a:p>
            <a:fld id="{8FF84E1F-8823-4BD1-89E5-0D4896F414BD}" type="slidenum">
              <a:rPr lang="en-US" smtClean="0">
                <a:solidFill>
                  <a:prstClr val="black">
                    <a:tint val="75000"/>
                  </a:prstClr>
                </a:solidFill>
              </a:rPr>
              <a:pPr/>
              <a:t>2</a:t>
            </a:fld>
            <a:endParaRPr lang="en-US" dirty="0">
              <a:solidFill>
                <a:prstClr val="black">
                  <a:tint val="75000"/>
                </a:prstClr>
              </a:solidFill>
            </a:endParaRPr>
          </a:p>
        </p:txBody>
      </p:sp>
      <p:sp>
        <p:nvSpPr>
          <p:cNvPr id="5" name="TextBox 4"/>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Enter your location in the Chat window – lower left of screen</a:t>
            </a:r>
            <a:endParaRPr lang="en-US" sz="16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4900"/>
            <a:ext cx="9144000" cy="5791200"/>
          </a:xfrm>
          <a:prstGeom prst="rect">
            <a:avLst/>
          </a:prstGeom>
        </p:spPr>
      </p:pic>
    </p:spTree>
    <p:extLst>
      <p:ext uri="{BB962C8B-B14F-4D97-AF65-F5344CB8AC3E}">
        <p14:creationId xmlns:p14="http://schemas.microsoft.com/office/powerpoint/2010/main" val="2306765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6200" y="3735048"/>
            <a:ext cx="2357268" cy="960263"/>
          </a:xfrm>
          <a:prstGeom prst="roundRect">
            <a:avLst/>
          </a:prstGeom>
          <a:solidFill>
            <a:schemeClr val="accent1">
              <a:lumMod val="20000"/>
              <a:lumOff val="80000"/>
            </a:schemeClr>
          </a:solidFill>
          <a:effectLst/>
        </p:spPr>
        <p:txBody>
          <a:bodyPr wrap="square" lIns="91440" rIns="640080" rtlCol="0">
            <a:spAutoFit/>
          </a:bodyPr>
          <a:lstStyle/>
          <a:p>
            <a:pPr marL="0" lvl="1">
              <a:lnSpc>
                <a:spcPct val="90000"/>
              </a:lnSpc>
            </a:pPr>
            <a:r>
              <a:rPr lang="en-US" sz="1400" dirty="0"/>
              <a:t>Build understanding of bottom-line benefits of Apprenticeship</a:t>
            </a:r>
          </a:p>
        </p:txBody>
      </p:sp>
      <p:sp>
        <p:nvSpPr>
          <p:cNvPr id="19" name="TextBox 18"/>
          <p:cNvSpPr txBox="1"/>
          <p:nvPr/>
        </p:nvSpPr>
        <p:spPr>
          <a:xfrm>
            <a:off x="4489775" y="1444157"/>
            <a:ext cx="4501825" cy="1389317"/>
          </a:xfrm>
          <a:prstGeom prst="roundRect">
            <a:avLst/>
          </a:prstGeom>
          <a:solidFill>
            <a:schemeClr val="accent2">
              <a:lumMod val="20000"/>
              <a:lumOff val="80000"/>
            </a:schemeClr>
          </a:solidFill>
          <a:effectLst/>
        </p:spPr>
        <p:txBody>
          <a:bodyPr wrap="square" lIns="2103120" rIns="91440" rtlCol="0">
            <a:spAutoFit/>
          </a:bodyPr>
          <a:lstStyle/>
          <a:p>
            <a:pPr marL="0" lvl="1">
              <a:lnSpc>
                <a:spcPct val="90000"/>
              </a:lnSpc>
            </a:pPr>
            <a:r>
              <a:rPr lang="en-US" sz="1400" dirty="0"/>
              <a:t>Facilitate intensive assistance to jump start the development of a customized talent development solution and find resources to support the program</a:t>
            </a:r>
          </a:p>
        </p:txBody>
      </p:sp>
      <p:sp>
        <p:nvSpPr>
          <p:cNvPr id="20" name="TextBox 19"/>
          <p:cNvSpPr txBox="1"/>
          <p:nvPr/>
        </p:nvSpPr>
        <p:spPr>
          <a:xfrm>
            <a:off x="4187727" y="4916209"/>
            <a:ext cx="4803873" cy="1174790"/>
          </a:xfrm>
          <a:prstGeom prst="roundRect">
            <a:avLst/>
          </a:prstGeom>
          <a:solidFill>
            <a:schemeClr val="accent3">
              <a:lumMod val="20000"/>
              <a:lumOff val="80000"/>
            </a:schemeClr>
          </a:solidFill>
          <a:effectLst/>
        </p:spPr>
        <p:txBody>
          <a:bodyPr wrap="square" lIns="2011680" rIns="91440" rtlCol="0">
            <a:spAutoFit/>
          </a:bodyPr>
          <a:lstStyle/>
          <a:p>
            <a:pPr marL="0" lvl="1">
              <a:lnSpc>
                <a:spcPct val="90000"/>
              </a:lnSpc>
            </a:pPr>
            <a:r>
              <a:rPr lang="en-US" sz="1400" dirty="0"/>
              <a:t>Provide a roadmap with on-going personal assistance in building a registered apprenticeship program that seamlessly integrates into HR and talent development structure. </a:t>
            </a:r>
          </a:p>
        </p:txBody>
      </p:sp>
      <p:sp>
        <p:nvSpPr>
          <p:cNvPr id="4" name="Slide Number Placeholder 3"/>
          <p:cNvSpPr>
            <a:spLocks noGrp="1"/>
          </p:cNvSpPr>
          <p:nvPr>
            <p:ph type="sldNum" sz="quarter" idx="12"/>
          </p:nvPr>
        </p:nvSpPr>
        <p:spPr/>
        <p:txBody>
          <a:bodyPr/>
          <a:lstStyle/>
          <a:p>
            <a:fld id="{7F951FB2-FF4F-467D-949B-FBDF6036DA14}" type="slidenum">
              <a:rPr lang="en-US" smtClean="0">
                <a:solidFill>
                  <a:prstClr val="black">
                    <a:tint val="75000"/>
                  </a:prstClr>
                </a:solidFill>
              </a:rPr>
              <a:pPr/>
              <a:t>20</a:t>
            </a:fld>
            <a:endParaRPr lang="en-US" dirty="0">
              <a:solidFill>
                <a:prstClr val="black">
                  <a:tint val="75000"/>
                </a:prstClr>
              </a:solidFill>
            </a:endParaRPr>
          </a:p>
        </p:txBody>
      </p:sp>
      <p:sp>
        <p:nvSpPr>
          <p:cNvPr id="9" name="Title 8"/>
          <p:cNvSpPr>
            <a:spLocks noGrp="1"/>
          </p:cNvSpPr>
          <p:nvPr>
            <p:ph type="title"/>
          </p:nvPr>
        </p:nvSpPr>
        <p:spPr>
          <a:xfrm>
            <a:off x="152400" y="76200"/>
            <a:ext cx="8682595" cy="838200"/>
          </a:xfrm>
        </p:spPr>
        <p:txBody>
          <a:bodyPr>
            <a:normAutofit fontScale="90000"/>
          </a:bodyPr>
          <a:lstStyle/>
          <a:p>
            <a:r>
              <a:rPr lang="en-US" sz="3200" dirty="0" smtClean="0">
                <a:latin typeface="Trebuchet MS" panose="020B0603020202020204" pitchFamily="34" charset="0"/>
              </a:rPr>
              <a:t>Accelerator Sessions, October – December 2015</a:t>
            </a:r>
            <a:endParaRPr lang="en-US" sz="3200" dirty="0">
              <a:latin typeface="Trebuchet MS" panose="020B0603020202020204" pitchFamily="34" charset="0"/>
            </a:endParaRPr>
          </a:p>
        </p:txBody>
      </p:sp>
      <p:grpSp>
        <p:nvGrpSpPr>
          <p:cNvPr id="13" name="Group 12"/>
          <p:cNvGrpSpPr/>
          <p:nvPr/>
        </p:nvGrpSpPr>
        <p:grpSpPr>
          <a:xfrm>
            <a:off x="1741330" y="1134160"/>
            <a:ext cx="5071432" cy="5046603"/>
            <a:chOff x="3217383" y="1134160"/>
            <a:chExt cx="5071432" cy="5046603"/>
          </a:xfrm>
        </p:grpSpPr>
        <p:grpSp>
          <p:nvGrpSpPr>
            <p:cNvPr id="2" name="Group 1"/>
            <p:cNvGrpSpPr/>
            <p:nvPr/>
          </p:nvGrpSpPr>
          <p:grpSpPr>
            <a:xfrm>
              <a:off x="3217383" y="1134160"/>
              <a:ext cx="4891430" cy="4891430"/>
              <a:chOff x="3217383" y="1134160"/>
              <a:chExt cx="4891430" cy="4891430"/>
            </a:xfrm>
          </p:grpSpPr>
          <p:sp>
            <p:nvSpPr>
              <p:cNvPr id="7" name="Freeform 6"/>
              <p:cNvSpPr/>
              <p:nvPr/>
            </p:nvSpPr>
            <p:spPr>
              <a:xfrm>
                <a:off x="3487186" y="1403603"/>
                <a:ext cx="4352544" cy="4352544"/>
              </a:xfrm>
              <a:custGeom>
                <a:avLst/>
                <a:gdLst>
                  <a:gd name="connsiteX0" fmla="*/ 291565 w 4352544"/>
                  <a:gd name="connsiteY0" fmla="*/ 3264408 h 4352544"/>
                  <a:gd name="connsiteX1" fmla="*/ 291565 w 4352544"/>
                  <a:gd name="connsiteY1" fmla="*/ 1088136 h 4352544"/>
                  <a:gd name="connsiteX2" fmla="*/ 2176272 w 4352544"/>
                  <a:gd name="connsiteY2" fmla="*/ 0 h 4352544"/>
                  <a:gd name="connsiteX3" fmla="*/ 2176272 w 4352544"/>
                  <a:gd name="connsiteY3" fmla="*/ 2176272 h 4352544"/>
                  <a:gd name="connsiteX4" fmla="*/ 291565 w 4352544"/>
                  <a:gd name="connsiteY4" fmla="*/ 3264408 h 435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544" h="4352544">
                    <a:moveTo>
                      <a:pt x="291565" y="3264408"/>
                    </a:moveTo>
                    <a:cubicBezTo>
                      <a:pt x="-97189" y="2591067"/>
                      <a:pt x="-97189" y="1761477"/>
                      <a:pt x="291565" y="1088136"/>
                    </a:cubicBezTo>
                    <a:cubicBezTo>
                      <a:pt x="680319" y="414795"/>
                      <a:pt x="1398765" y="0"/>
                      <a:pt x="2176272" y="0"/>
                    </a:cubicBezTo>
                    <a:lnTo>
                      <a:pt x="2176272" y="2176272"/>
                    </a:lnTo>
                    <a:lnTo>
                      <a:pt x="291565" y="3264408"/>
                    </a:lnTo>
                    <a:close/>
                  </a:path>
                </a:pathLst>
              </a:custGeom>
              <a:gradFill flip="none" rotWithShape="1">
                <a:gsLst>
                  <a:gs pos="0">
                    <a:schemeClr val="accent1">
                      <a:lumMod val="89000"/>
                    </a:schemeClr>
                  </a:gs>
                  <a:gs pos="23000">
                    <a:schemeClr val="accent1">
                      <a:lumMod val="89000"/>
                    </a:schemeClr>
                  </a:gs>
                  <a:gs pos="69000">
                    <a:schemeClr val="tx2"/>
                  </a:gs>
                  <a:gs pos="97000">
                    <a:schemeClr val="tx2">
                      <a:lumMod val="75000"/>
                    </a:schemeClr>
                  </a:gs>
                </a:gsLst>
                <a:path path="circle">
                  <a:fillToRect r="100000" b="100000"/>
                </a:path>
                <a:tileRect l="-100000" t="-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825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8140" tIns="936295" rIns="2307864" bIns="2148789" numCol="1" spcCol="1270" anchor="t" anchorCtr="0">
                <a:noAutofit/>
              </a:bodyPr>
              <a:lstStyle/>
              <a:p>
                <a:pPr lvl="0" algn="l" defTabSz="488950">
                  <a:lnSpc>
                    <a:spcPct val="90000"/>
                  </a:lnSpc>
                  <a:spcBef>
                    <a:spcPct val="0"/>
                  </a:spcBef>
                  <a:spcAft>
                    <a:spcPct val="35000"/>
                  </a:spcAft>
                </a:pPr>
                <a:endParaRPr lang="en-US" sz="900" kern="1200" dirty="0"/>
              </a:p>
            </p:txBody>
          </p:sp>
          <p:sp>
            <p:nvSpPr>
              <p:cNvPr id="11" name="Circular Arrow 10"/>
              <p:cNvSpPr/>
              <p:nvPr/>
            </p:nvSpPr>
            <p:spPr>
              <a:xfrm>
                <a:off x="3217383" y="1134160"/>
                <a:ext cx="4891430" cy="4891430"/>
              </a:xfrm>
              <a:prstGeom prst="circularArrow">
                <a:avLst>
                  <a:gd name="adj1" fmla="val 5085"/>
                  <a:gd name="adj2" fmla="val 327528"/>
                  <a:gd name="adj3" fmla="val 15873039"/>
                  <a:gd name="adj4" fmla="val 9000000"/>
                  <a:gd name="adj5" fmla="val 5932"/>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chemeClr val="tx2">
                    <a:lumMod val="40000"/>
                    <a:lumOff val="6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TextBox 14"/>
              <p:cNvSpPr txBox="1"/>
              <p:nvPr/>
            </p:nvSpPr>
            <p:spPr>
              <a:xfrm>
                <a:off x="3533453" y="2664970"/>
                <a:ext cx="2357268" cy="590931"/>
              </a:xfrm>
              <a:prstGeom prst="rect">
                <a:avLst/>
              </a:prstGeom>
              <a:noFill/>
              <a:effectLst>
                <a:outerShdw blurRad="50800" dist="12700" dir="2700000" algn="tl" rotWithShape="0">
                  <a:prstClr val="black">
                    <a:alpha val="75000"/>
                  </a:prstClr>
                </a:outerShdw>
              </a:effectLst>
            </p:spPr>
            <p:txBody>
              <a:bodyPr wrap="square" rtlCol="0">
                <a:spAutoFit/>
              </a:bodyPr>
              <a:lstStyle/>
              <a:p>
                <a:pPr algn="ctr">
                  <a:lnSpc>
                    <a:spcPct val="90000"/>
                  </a:lnSpc>
                </a:pPr>
                <a:r>
                  <a:rPr lang="en-US" b="1" dirty="0" smtClean="0">
                    <a:solidFill>
                      <a:schemeClr val="bg1"/>
                    </a:solidFill>
                    <a:latin typeface="Trebuchet MS" panose="020B0603020202020204" pitchFamily="34" charset="0"/>
                  </a:rPr>
                  <a:t>Overview – </a:t>
                </a:r>
                <a:br>
                  <a:rPr lang="en-US" b="1" dirty="0" smtClean="0">
                    <a:solidFill>
                      <a:schemeClr val="bg1"/>
                    </a:solidFill>
                    <a:latin typeface="Trebuchet MS" panose="020B0603020202020204" pitchFamily="34" charset="0"/>
                  </a:rPr>
                </a:br>
                <a:r>
                  <a:rPr lang="en-US" b="1" dirty="0" smtClean="0">
                    <a:solidFill>
                      <a:schemeClr val="bg1"/>
                    </a:solidFill>
                    <a:latin typeface="Trebuchet MS" panose="020B0603020202020204" pitchFamily="34" charset="0"/>
                  </a:rPr>
                  <a:t>Benefits of RA</a:t>
                </a:r>
                <a:endParaRPr lang="en-US" b="1" dirty="0">
                  <a:solidFill>
                    <a:schemeClr val="bg1"/>
                  </a:solidFill>
                  <a:latin typeface="Trebuchet MS" panose="020B0603020202020204" pitchFamily="34" charset="0"/>
                </a:endParaRPr>
              </a:p>
            </p:txBody>
          </p:sp>
        </p:grpSp>
        <p:grpSp>
          <p:nvGrpSpPr>
            <p:cNvPr id="3" name="Group 2"/>
            <p:cNvGrpSpPr/>
            <p:nvPr/>
          </p:nvGrpSpPr>
          <p:grpSpPr>
            <a:xfrm>
              <a:off x="3397385" y="1134160"/>
              <a:ext cx="4891430" cy="4891430"/>
              <a:chOff x="3397385" y="1134160"/>
              <a:chExt cx="4891430" cy="4891430"/>
            </a:xfrm>
          </p:grpSpPr>
          <p:sp>
            <p:nvSpPr>
              <p:cNvPr id="5" name="Freeform 4"/>
              <p:cNvSpPr/>
              <p:nvPr/>
            </p:nvSpPr>
            <p:spPr>
              <a:xfrm>
                <a:off x="3666469" y="1403603"/>
                <a:ext cx="4352544" cy="4352544"/>
              </a:xfrm>
              <a:custGeom>
                <a:avLst/>
                <a:gdLst>
                  <a:gd name="connsiteX0" fmla="*/ 2176272 w 4352544"/>
                  <a:gd name="connsiteY0" fmla="*/ 0 h 4352544"/>
                  <a:gd name="connsiteX1" fmla="*/ 4060979 w 4352544"/>
                  <a:gd name="connsiteY1" fmla="*/ 1088136 h 4352544"/>
                  <a:gd name="connsiteX2" fmla="*/ 4060979 w 4352544"/>
                  <a:gd name="connsiteY2" fmla="*/ 3264408 h 4352544"/>
                  <a:gd name="connsiteX3" fmla="*/ 2176272 w 4352544"/>
                  <a:gd name="connsiteY3" fmla="*/ 2176272 h 4352544"/>
                  <a:gd name="connsiteX4" fmla="*/ 2176272 w 4352544"/>
                  <a:gd name="connsiteY4" fmla="*/ 0 h 435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544" h="4352544">
                    <a:moveTo>
                      <a:pt x="2176272" y="0"/>
                    </a:moveTo>
                    <a:cubicBezTo>
                      <a:pt x="2953779" y="0"/>
                      <a:pt x="3672225" y="414795"/>
                      <a:pt x="4060979" y="1088136"/>
                    </a:cubicBezTo>
                    <a:cubicBezTo>
                      <a:pt x="4449733" y="1761477"/>
                      <a:pt x="4449733" y="2591067"/>
                      <a:pt x="4060979" y="3264408"/>
                    </a:cubicBezTo>
                    <a:lnTo>
                      <a:pt x="2176272" y="2176272"/>
                    </a:lnTo>
                    <a:lnTo>
                      <a:pt x="2176272" y="0"/>
                    </a:lnTo>
                    <a:close/>
                  </a:path>
                </a:pathLst>
              </a:custGeom>
              <a:gradFill flip="none" rotWithShape="1">
                <a:gsLst>
                  <a:gs pos="0">
                    <a:schemeClr val="accent2">
                      <a:lumMod val="89000"/>
                    </a:schemeClr>
                  </a:gs>
                  <a:gs pos="23000">
                    <a:schemeClr val="accent2">
                      <a:lumMod val="89000"/>
                    </a:schemeClr>
                  </a:gs>
                  <a:gs pos="69000">
                    <a:schemeClr val="accent2">
                      <a:lumMod val="71000"/>
                    </a:schemeClr>
                  </a:gs>
                  <a:gs pos="97000">
                    <a:schemeClr val="accent2">
                      <a:lumMod val="50000"/>
                    </a:schemeClr>
                  </a:gs>
                </a:gsLst>
                <a:path path="circle">
                  <a:fillToRect r="100000" b="100000"/>
                </a:path>
                <a:tileRect l="-100000" t="-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825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7865" tIns="936295" rIns="518139" bIns="2148789" numCol="1" spcCol="1270" anchor="t" anchorCtr="0">
                <a:noAutofit/>
              </a:bodyPr>
              <a:lstStyle/>
              <a:p>
                <a:pPr lvl="0" algn="l" defTabSz="488950">
                  <a:lnSpc>
                    <a:spcPct val="90000"/>
                  </a:lnSpc>
                  <a:spcBef>
                    <a:spcPct val="0"/>
                  </a:spcBef>
                  <a:spcAft>
                    <a:spcPct val="35000"/>
                  </a:spcAft>
                </a:pPr>
                <a:endParaRPr lang="en-US" sz="900" kern="1200" dirty="0"/>
              </a:p>
            </p:txBody>
          </p:sp>
          <p:sp>
            <p:nvSpPr>
              <p:cNvPr id="8" name="Circular Arrow 7"/>
              <p:cNvSpPr/>
              <p:nvPr/>
            </p:nvSpPr>
            <p:spPr>
              <a:xfrm>
                <a:off x="3397385" y="1134160"/>
                <a:ext cx="4891430" cy="4891430"/>
              </a:xfrm>
              <a:prstGeom prst="circularArrow">
                <a:avLst>
                  <a:gd name="adj1" fmla="val 5085"/>
                  <a:gd name="adj2" fmla="val 327528"/>
                  <a:gd name="adj3" fmla="val 1472472"/>
                  <a:gd name="adj4" fmla="val 16199432"/>
                  <a:gd name="adj5" fmla="val 5932"/>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chemeClr val="accent2">
                    <a:lumMod val="60000"/>
                    <a:lumOff val="4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TextBox 15"/>
              <p:cNvSpPr txBox="1"/>
              <p:nvPr/>
            </p:nvSpPr>
            <p:spPr>
              <a:xfrm>
                <a:off x="5861564" y="2664970"/>
                <a:ext cx="1903921" cy="840230"/>
              </a:xfrm>
              <a:prstGeom prst="rect">
                <a:avLst/>
              </a:prstGeom>
              <a:noFill/>
              <a:effectLst>
                <a:outerShdw blurRad="50800" dist="12700" dir="2700000" algn="tl" rotWithShape="0">
                  <a:prstClr val="black">
                    <a:alpha val="75000"/>
                  </a:prstClr>
                </a:outerShdw>
              </a:effectLst>
            </p:spPr>
            <p:txBody>
              <a:bodyPr wrap="square" rtlCol="0">
                <a:spAutoFit/>
              </a:bodyPr>
              <a:lstStyle/>
              <a:p>
                <a:pPr algn="ctr">
                  <a:lnSpc>
                    <a:spcPct val="90000"/>
                  </a:lnSpc>
                </a:pPr>
                <a:r>
                  <a:rPr lang="en-US" b="1" dirty="0" smtClean="0">
                    <a:solidFill>
                      <a:schemeClr val="bg1"/>
                    </a:solidFill>
                    <a:latin typeface="Trebuchet MS" panose="020B0603020202020204" pitchFamily="34" charset="0"/>
                  </a:rPr>
                  <a:t>Facilitate Consultation &amp; ID Resources</a:t>
                </a:r>
                <a:endParaRPr lang="en-US" b="1" dirty="0">
                  <a:solidFill>
                    <a:schemeClr val="bg1"/>
                  </a:solidFill>
                  <a:latin typeface="Trebuchet MS" panose="020B0603020202020204" pitchFamily="34" charset="0"/>
                </a:endParaRPr>
              </a:p>
            </p:txBody>
          </p:sp>
        </p:grpSp>
        <p:grpSp>
          <p:nvGrpSpPr>
            <p:cNvPr id="12" name="Group 11"/>
            <p:cNvGrpSpPr/>
            <p:nvPr/>
          </p:nvGrpSpPr>
          <p:grpSpPr>
            <a:xfrm>
              <a:off x="3307384" y="1289333"/>
              <a:ext cx="4891430" cy="4891430"/>
              <a:chOff x="3307384" y="1289333"/>
              <a:chExt cx="4891430" cy="4891430"/>
            </a:xfrm>
          </p:grpSpPr>
          <p:sp>
            <p:nvSpPr>
              <p:cNvPr id="6" name="Freeform 5"/>
              <p:cNvSpPr/>
              <p:nvPr/>
            </p:nvSpPr>
            <p:spPr>
              <a:xfrm>
                <a:off x="3576828" y="1559051"/>
                <a:ext cx="4352544" cy="4352544"/>
              </a:xfrm>
              <a:custGeom>
                <a:avLst/>
                <a:gdLst>
                  <a:gd name="connsiteX0" fmla="*/ 4060979 w 4352544"/>
                  <a:gd name="connsiteY0" fmla="*/ 3264408 h 4352544"/>
                  <a:gd name="connsiteX1" fmla="*/ 2176272 w 4352544"/>
                  <a:gd name="connsiteY1" fmla="*/ 4352544 h 4352544"/>
                  <a:gd name="connsiteX2" fmla="*/ 291565 w 4352544"/>
                  <a:gd name="connsiteY2" fmla="*/ 3264408 h 4352544"/>
                  <a:gd name="connsiteX3" fmla="*/ 2176272 w 4352544"/>
                  <a:gd name="connsiteY3" fmla="*/ 2176272 h 4352544"/>
                  <a:gd name="connsiteX4" fmla="*/ 4060979 w 4352544"/>
                  <a:gd name="connsiteY4" fmla="*/ 3264408 h 435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2544" h="4352544">
                    <a:moveTo>
                      <a:pt x="4060979" y="3264408"/>
                    </a:moveTo>
                    <a:cubicBezTo>
                      <a:pt x="3672225" y="3937749"/>
                      <a:pt x="2953779" y="4352544"/>
                      <a:pt x="2176272" y="4352544"/>
                    </a:cubicBezTo>
                    <a:cubicBezTo>
                      <a:pt x="1398765" y="4352544"/>
                      <a:pt x="680319" y="3937749"/>
                      <a:pt x="291565" y="3264408"/>
                    </a:cubicBezTo>
                    <a:lnTo>
                      <a:pt x="2176272" y="2176272"/>
                    </a:lnTo>
                    <a:lnTo>
                      <a:pt x="4060979" y="3264408"/>
                    </a:lnTo>
                    <a:close/>
                  </a:path>
                </a:pathLst>
              </a:custGeom>
              <a:gradFill flip="none" rotWithShape="1">
                <a:gsLst>
                  <a:gs pos="0">
                    <a:schemeClr val="accent3">
                      <a:lumMod val="89000"/>
                    </a:schemeClr>
                  </a:gs>
                  <a:gs pos="23000">
                    <a:schemeClr val="accent3">
                      <a:lumMod val="89000"/>
                    </a:schemeClr>
                  </a:gs>
                  <a:gs pos="69000">
                    <a:schemeClr val="accent3">
                      <a:lumMod val="65000"/>
                    </a:schemeClr>
                  </a:gs>
                  <a:gs pos="97000">
                    <a:schemeClr val="accent3">
                      <a:lumMod val="44000"/>
                    </a:schemeClr>
                  </a:gs>
                </a:gsLst>
                <a:path path="circle">
                  <a:fillToRect r="100000" b="100000"/>
                </a:path>
                <a:tileRect l="-100000" t="-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825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0290" tIns="2837943" rIns="998474" bIns="402589" numCol="1" spcCol="1270" anchor="t" anchorCtr="0">
                <a:noAutofit/>
              </a:bodyPr>
              <a:lstStyle/>
              <a:p>
                <a:pPr lvl="0" algn="l" defTabSz="488950">
                  <a:lnSpc>
                    <a:spcPct val="90000"/>
                  </a:lnSpc>
                  <a:spcBef>
                    <a:spcPct val="0"/>
                  </a:spcBef>
                  <a:spcAft>
                    <a:spcPct val="35000"/>
                  </a:spcAft>
                </a:pPr>
                <a:endParaRPr lang="en-US" sz="900" kern="1200" dirty="0"/>
              </a:p>
            </p:txBody>
          </p:sp>
          <p:sp>
            <p:nvSpPr>
              <p:cNvPr id="10" name="Circular Arrow 9"/>
              <p:cNvSpPr/>
              <p:nvPr/>
            </p:nvSpPr>
            <p:spPr>
              <a:xfrm>
                <a:off x="3307384" y="1289333"/>
                <a:ext cx="4891430" cy="4891430"/>
              </a:xfrm>
              <a:prstGeom prst="circularArrow">
                <a:avLst>
                  <a:gd name="adj1" fmla="val 5085"/>
                  <a:gd name="adj2" fmla="val 327528"/>
                  <a:gd name="adj3" fmla="val 8671970"/>
                  <a:gd name="adj4" fmla="val 1800502"/>
                  <a:gd name="adj5" fmla="val 5932"/>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chemeClr val="accent3">
                    <a:lumMod val="60000"/>
                    <a:lumOff val="4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TextBox 16"/>
              <p:cNvSpPr txBox="1"/>
              <p:nvPr/>
            </p:nvSpPr>
            <p:spPr>
              <a:xfrm>
                <a:off x="4402615" y="4265170"/>
                <a:ext cx="2712238" cy="840230"/>
              </a:xfrm>
              <a:prstGeom prst="rect">
                <a:avLst/>
              </a:prstGeom>
              <a:noFill/>
              <a:effectLst>
                <a:outerShdw blurRad="50800" dist="12700" dir="2700000" algn="tl" rotWithShape="0">
                  <a:prstClr val="black">
                    <a:alpha val="75000"/>
                  </a:prstClr>
                </a:outerShdw>
              </a:effectLst>
            </p:spPr>
            <p:txBody>
              <a:bodyPr wrap="square" rtlCol="0">
                <a:spAutoFit/>
              </a:bodyPr>
              <a:lstStyle/>
              <a:p>
                <a:pPr algn="ctr">
                  <a:lnSpc>
                    <a:spcPct val="90000"/>
                  </a:lnSpc>
                </a:pPr>
                <a:r>
                  <a:rPr lang="en-US" b="1" dirty="0" smtClean="0">
                    <a:solidFill>
                      <a:schemeClr val="bg1"/>
                    </a:solidFill>
                    <a:latin typeface="Trebuchet MS" panose="020B0603020202020204" pitchFamily="34" charset="0"/>
                  </a:rPr>
                  <a:t>Tailored</a:t>
                </a:r>
                <a:br>
                  <a:rPr lang="en-US" b="1" dirty="0" smtClean="0">
                    <a:solidFill>
                      <a:schemeClr val="bg1"/>
                    </a:solidFill>
                    <a:latin typeface="Trebuchet MS" panose="020B0603020202020204" pitchFamily="34" charset="0"/>
                  </a:rPr>
                </a:br>
                <a:r>
                  <a:rPr lang="en-US" b="1" dirty="0" smtClean="0">
                    <a:solidFill>
                      <a:schemeClr val="bg1"/>
                    </a:solidFill>
                    <a:latin typeface="Trebuchet MS" panose="020B0603020202020204" pitchFamily="34" charset="0"/>
                  </a:rPr>
                  <a:t>Assistance in</a:t>
                </a:r>
                <a:br>
                  <a:rPr lang="en-US" b="1" dirty="0" smtClean="0">
                    <a:solidFill>
                      <a:schemeClr val="bg1"/>
                    </a:solidFill>
                    <a:latin typeface="Trebuchet MS" panose="020B0603020202020204" pitchFamily="34" charset="0"/>
                  </a:rPr>
                </a:br>
                <a:r>
                  <a:rPr lang="en-US" b="1" dirty="0" smtClean="0">
                    <a:solidFill>
                      <a:schemeClr val="bg1"/>
                    </a:solidFill>
                    <a:latin typeface="Trebuchet MS" panose="020B0603020202020204" pitchFamily="34" charset="0"/>
                  </a:rPr>
                  <a:t>Program Development</a:t>
                </a:r>
                <a:endParaRPr lang="en-US" b="1" dirty="0">
                  <a:solidFill>
                    <a:schemeClr val="bg1"/>
                  </a:solidFill>
                  <a:latin typeface="Trebuchet MS" panose="020B0603020202020204" pitchFamily="34" charset="0"/>
                </a:endParaRPr>
              </a:p>
            </p:txBody>
          </p:sp>
        </p:grpSp>
      </p:grpSp>
      <p:sp>
        <p:nvSpPr>
          <p:cNvPr id="21" name="Rectangle 1"/>
          <p:cNvSpPr>
            <a:spLocks noChangeArrowheads="1"/>
          </p:cNvSpPr>
          <p:nvPr/>
        </p:nvSpPr>
        <p:spPr bwMode="auto">
          <a:xfrm>
            <a:off x="76200" y="1307271"/>
            <a:ext cx="3733800" cy="108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90000"/>
              </a:lnSpc>
              <a:spcBef>
                <a:spcPct val="0"/>
              </a:spcBef>
              <a:spcAft>
                <a:spcPct val="0"/>
              </a:spcAft>
              <a:buClrTx/>
              <a:buSzTx/>
              <a:tabLst/>
            </a:pPr>
            <a:r>
              <a:rPr lang="en-US" sz="3600" b="1" dirty="0">
                <a:solidFill>
                  <a:schemeClr val="accent1"/>
                </a:solidFill>
                <a:effectLst>
                  <a:innerShdw blurRad="63500" dist="50800" dir="13500000">
                    <a:prstClr val="black">
                      <a:alpha val="50000"/>
                    </a:prstClr>
                  </a:innerShdw>
                </a:effectLst>
                <a:latin typeface="Trebuchet MS" panose="020B0603020202020204" pitchFamily="34" charset="0"/>
              </a:rPr>
              <a:t>Accelerator</a:t>
            </a:r>
          </a:p>
          <a:p>
            <a:pPr marL="457200" marR="0" lvl="0" indent="-457200" algn="l" defTabSz="914400" rtl="0" eaLnBrk="1" fontAlgn="base" latinLnBrk="0" hangingPunct="1">
              <a:lnSpc>
                <a:spcPct val="90000"/>
              </a:lnSpc>
              <a:spcBef>
                <a:spcPct val="0"/>
              </a:spcBef>
              <a:spcAft>
                <a:spcPct val="0"/>
              </a:spcAft>
              <a:buClrTx/>
              <a:buSzTx/>
              <a:tabLst/>
            </a:pPr>
            <a:r>
              <a:rPr lang="en-US" sz="3600" b="1" dirty="0">
                <a:solidFill>
                  <a:schemeClr val="accent1"/>
                </a:solidFill>
                <a:effectLst>
                  <a:innerShdw blurRad="63500" dist="50800" dir="13500000">
                    <a:prstClr val="black">
                      <a:alpha val="50000"/>
                    </a:prstClr>
                  </a:innerShdw>
                </a:effectLst>
                <a:latin typeface="Trebuchet MS" panose="020B0603020202020204" pitchFamily="34" charset="0"/>
              </a:rPr>
              <a:t>Process: </a:t>
            </a:r>
          </a:p>
        </p:txBody>
      </p:sp>
      <p:sp>
        <p:nvSpPr>
          <p:cNvPr id="23" name="Oval 22"/>
          <p:cNvSpPr/>
          <p:nvPr/>
        </p:nvSpPr>
        <p:spPr>
          <a:xfrm>
            <a:off x="3016498" y="2059785"/>
            <a:ext cx="365760" cy="365760"/>
          </a:xfrm>
          <a:prstGeom prst="ellipse">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chemeClr val="tx2">
                <a:lumMod val="40000"/>
                <a:lumOff val="6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0" rIns="0" bIns="0" anchor="ctr"/>
          <a:lstStyle/>
          <a:p>
            <a:pPr algn="ctr"/>
            <a:r>
              <a:rPr lang="en-US" sz="2000" b="1" dirty="0" smtClean="0">
                <a:effectLst>
                  <a:outerShdw blurRad="50800" dist="38100" dir="2700000" algn="tl" rotWithShape="0">
                    <a:prstClr val="black">
                      <a:alpha val="40000"/>
                    </a:prstClr>
                  </a:outerShdw>
                </a:effectLst>
                <a:latin typeface="Trebuchet MS" panose="020B0603020202020204" pitchFamily="34" charset="0"/>
              </a:rPr>
              <a:t>1</a:t>
            </a:r>
            <a:endParaRPr lang="en-US" sz="2000" b="1" dirty="0">
              <a:effectLst>
                <a:outerShdw blurRad="50800" dist="38100" dir="2700000" algn="tl" rotWithShape="0">
                  <a:prstClr val="black">
                    <a:alpha val="40000"/>
                  </a:prstClr>
                </a:outerShdw>
              </a:effectLst>
              <a:latin typeface="Trebuchet MS" panose="020B0603020202020204" pitchFamily="34" charset="0"/>
            </a:endParaRPr>
          </a:p>
        </p:txBody>
      </p:sp>
      <p:sp>
        <p:nvSpPr>
          <p:cNvPr id="24" name="Oval 23"/>
          <p:cNvSpPr/>
          <p:nvPr/>
        </p:nvSpPr>
        <p:spPr>
          <a:xfrm>
            <a:off x="4953000" y="2059784"/>
            <a:ext cx="365760" cy="365760"/>
          </a:xfrm>
          <a:prstGeom prst="ellipse">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chemeClr val="accent2">
                <a:lumMod val="60000"/>
                <a:lumOff val="4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0" rIns="0" bIns="0" anchor="ctr"/>
          <a:lstStyle/>
          <a:p>
            <a:pPr algn="ctr"/>
            <a:r>
              <a:rPr lang="en-US" sz="2000" b="1" dirty="0" smtClean="0">
                <a:effectLst>
                  <a:outerShdw blurRad="50800" dist="38100" dir="2700000" algn="tl" rotWithShape="0">
                    <a:prstClr val="black">
                      <a:alpha val="40000"/>
                    </a:prstClr>
                  </a:outerShdw>
                </a:effectLst>
                <a:latin typeface="Trebuchet MS" panose="020B0603020202020204" pitchFamily="34" charset="0"/>
              </a:rPr>
              <a:t>2</a:t>
            </a:r>
            <a:endParaRPr lang="en-US" sz="2000" b="1" dirty="0">
              <a:effectLst>
                <a:outerShdw blurRad="50800" dist="38100" dir="2700000" algn="tl" rotWithShape="0">
                  <a:prstClr val="black">
                    <a:alpha val="40000"/>
                  </a:prstClr>
                </a:outerShdw>
              </a:effectLst>
              <a:latin typeface="Trebuchet MS" panose="020B0603020202020204" pitchFamily="34" charset="0"/>
            </a:endParaRPr>
          </a:p>
        </p:txBody>
      </p:sp>
      <p:sp>
        <p:nvSpPr>
          <p:cNvPr id="25" name="Oval 24"/>
          <p:cNvSpPr/>
          <p:nvPr/>
        </p:nvSpPr>
        <p:spPr>
          <a:xfrm>
            <a:off x="4067546" y="5180609"/>
            <a:ext cx="365760" cy="365760"/>
          </a:xfrm>
          <a:prstGeom prst="ellipse">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chemeClr val="accent3">
                <a:lumMod val="60000"/>
                <a:lumOff val="40000"/>
              </a:schemeClr>
            </a:contour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0" rIns="0" bIns="0" anchor="ctr"/>
          <a:lstStyle/>
          <a:p>
            <a:pPr algn="ctr"/>
            <a:r>
              <a:rPr lang="en-US" sz="2000" b="1" dirty="0" smtClean="0">
                <a:effectLst>
                  <a:outerShdw blurRad="50800" dist="38100" dir="2700000" algn="tl" rotWithShape="0">
                    <a:prstClr val="black">
                      <a:alpha val="40000"/>
                    </a:prstClr>
                  </a:outerShdw>
                </a:effectLst>
                <a:latin typeface="Trebuchet MS" panose="020B0603020202020204" pitchFamily="34" charset="0"/>
              </a:rPr>
              <a:t>3</a:t>
            </a:r>
            <a:endParaRPr lang="en-US" sz="2000" b="1" dirty="0">
              <a:effectLst>
                <a:outerShdw blurRad="50800" dist="38100" dir="2700000" algn="tl" rotWithShape="0">
                  <a:prstClr val="black">
                    <a:alpha val="40000"/>
                  </a:prstClr>
                </a:outerShdw>
              </a:effectLst>
              <a:latin typeface="Trebuchet MS" panose="020B0603020202020204" pitchFamily="34" charset="0"/>
            </a:endParaRPr>
          </a:p>
        </p:txBody>
      </p:sp>
    </p:spTree>
    <p:extLst>
      <p:ext uri="{BB962C8B-B14F-4D97-AF65-F5344CB8AC3E}">
        <p14:creationId xmlns:p14="http://schemas.microsoft.com/office/powerpoint/2010/main" val="2440490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National Apprenticeship Week 2015</a:t>
            </a:r>
            <a:endParaRPr lang="en-US" dirty="0"/>
          </a:p>
        </p:txBody>
      </p:sp>
      <p:sp>
        <p:nvSpPr>
          <p:cNvPr id="2" name="Slide Number Placeholder 1"/>
          <p:cNvSpPr>
            <a:spLocks noGrp="1"/>
          </p:cNvSpPr>
          <p:nvPr>
            <p:ph type="sldNum" sz="quarter" idx="12"/>
          </p:nvPr>
        </p:nvSpPr>
        <p:spPr/>
        <p:txBody>
          <a:bodyPr/>
          <a:lstStyle/>
          <a:p>
            <a:fld id="{7F951FB2-FF4F-467D-949B-FBDF6036DA14}" type="slidenum">
              <a:rPr lang="en-US" smtClean="0">
                <a:solidFill>
                  <a:prstClr val="black">
                    <a:tint val="75000"/>
                  </a:prstClr>
                </a:solidFill>
              </a:rPr>
              <a:pPr/>
              <a:t>21</a:t>
            </a:fld>
            <a:endParaRPr lang="en-US" dirty="0">
              <a:solidFill>
                <a:prstClr val="black">
                  <a:tint val="75000"/>
                </a:prstClr>
              </a:solidFill>
            </a:endParaRPr>
          </a:p>
        </p:txBody>
      </p:sp>
      <p:sp>
        <p:nvSpPr>
          <p:cNvPr id="6" name="TextBox 5"/>
          <p:cNvSpPr txBox="1"/>
          <p:nvPr/>
        </p:nvSpPr>
        <p:spPr>
          <a:xfrm>
            <a:off x="5003074" y="1676400"/>
            <a:ext cx="3988526" cy="3831818"/>
          </a:xfrm>
          <a:prstGeom prst="rect">
            <a:avLst/>
          </a:prstGeom>
          <a:noFill/>
        </p:spPr>
        <p:txBody>
          <a:bodyPr wrap="square" rtlCol="0">
            <a:spAutoFit/>
          </a:bodyPr>
          <a:lstStyle/>
          <a:p>
            <a:pPr marL="342900" indent="-342900" defTabSz="457200">
              <a:lnSpc>
                <a:spcPct val="90000"/>
              </a:lnSpc>
              <a:spcAft>
                <a:spcPts val="1800"/>
              </a:spcAft>
              <a:buClr>
                <a:schemeClr val="accent1"/>
              </a:buClr>
              <a:buFont typeface="Wingdings" panose="05000000000000000000" pitchFamily="2" charset="2"/>
              <a:buChar char="§"/>
            </a:pPr>
            <a:r>
              <a:rPr lang="en-US" sz="2400" dirty="0" smtClean="0">
                <a:solidFill>
                  <a:schemeClr val="tx1">
                    <a:lumMod val="65000"/>
                    <a:lumOff val="35000"/>
                  </a:schemeClr>
                </a:solidFill>
              </a:rPr>
              <a:t>Goal is to Elevate Registered Apprenticeship Across the Country through a Series of Events held by LEADERs, such as:</a:t>
            </a:r>
            <a:endParaRPr lang="en-US" sz="2400" dirty="0">
              <a:solidFill>
                <a:schemeClr val="tx1">
                  <a:lumMod val="65000"/>
                  <a:lumOff val="35000"/>
                </a:schemeClr>
              </a:solidFill>
            </a:endParaRPr>
          </a:p>
          <a:p>
            <a:pPr marL="914400" lvl="1" indent="-342900" defTabSz="457200">
              <a:lnSpc>
                <a:spcPct val="90000"/>
              </a:lnSpc>
              <a:spcAft>
                <a:spcPts val="1200"/>
              </a:spcAft>
              <a:buClr>
                <a:schemeClr val="bg1">
                  <a:lumMod val="75000"/>
                </a:schemeClr>
              </a:buClr>
              <a:buFont typeface="Courier New" panose="02070309020205020404" pitchFamily="49" charset="0"/>
              <a:buChar char="o"/>
            </a:pPr>
            <a:r>
              <a:rPr lang="en-US" sz="2000" dirty="0" smtClean="0">
                <a:solidFill>
                  <a:schemeClr val="tx1">
                    <a:lumMod val="65000"/>
                    <a:lumOff val="35000"/>
                  </a:schemeClr>
                </a:solidFill>
              </a:rPr>
              <a:t>Open Houses</a:t>
            </a:r>
          </a:p>
          <a:p>
            <a:pPr marL="914400" lvl="1" indent="-342900" defTabSz="457200">
              <a:lnSpc>
                <a:spcPct val="90000"/>
              </a:lnSpc>
              <a:spcAft>
                <a:spcPts val="1200"/>
              </a:spcAft>
              <a:buClr>
                <a:schemeClr val="bg1">
                  <a:lumMod val="75000"/>
                </a:schemeClr>
              </a:buClr>
              <a:buFont typeface="Courier New" panose="02070309020205020404" pitchFamily="49" charset="0"/>
              <a:buChar char="o"/>
            </a:pPr>
            <a:r>
              <a:rPr lang="en-US" sz="2000" dirty="0" smtClean="0">
                <a:solidFill>
                  <a:schemeClr val="tx1">
                    <a:lumMod val="65000"/>
                    <a:lumOff val="35000"/>
                  </a:schemeClr>
                </a:solidFill>
              </a:rPr>
              <a:t>Industry Events</a:t>
            </a:r>
          </a:p>
          <a:p>
            <a:pPr marL="914400" lvl="1" indent="-342900" defTabSz="457200">
              <a:lnSpc>
                <a:spcPct val="90000"/>
              </a:lnSpc>
              <a:spcAft>
                <a:spcPts val="1200"/>
              </a:spcAft>
              <a:buClr>
                <a:schemeClr val="bg1">
                  <a:lumMod val="75000"/>
                </a:schemeClr>
              </a:buClr>
              <a:buFont typeface="Courier New" panose="02070309020205020404" pitchFamily="49" charset="0"/>
              <a:buChar char="o"/>
            </a:pPr>
            <a:r>
              <a:rPr lang="en-US" sz="2000" dirty="0" smtClean="0">
                <a:solidFill>
                  <a:schemeClr val="tx1">
                    <a:lumMod val="65000"/>
                    <a:lumOff val="35000"/>
                  </a:schemeClr>
                </a:solidFill>
              </a:rPr>
              <a:t>Press Events</a:t>
            </a:r>
          </a:p>
          <a:p>
            <a:pPr marL="914400" lvl="1" indent="-342900" defTabSz="457200">
              <a:lnSpc>
                <a:spcPct val="90000"/>
              </a:lnSpc>
              <a:spcAft>
                <a:spcPts val="1200"/>
              </a:spcAft>
              <a:buClr>
                <a:schemeClr val="bg1">
                  <a:lumMod val="75000"/>
                </a:schemeClr>
              </a:buClr>
              <a:buFont typeface="Courier New" panose="02070309020205020404" pitchFamily="49" charset="0"/>
              <a:buChar char="o"/>
            </a:pPr>
            <a:r>
              <a:rPr lang="en-US" sz="2000" dirty="0" smtClean="0">
                <a:solidFill>
                  <a:schemeClr val="tx1">
                    <a:lumMod val="65000"/>
                    <a:lumOff val="35000"/>
                  </a:schemeClr>
                </a:solidFill>
              </a:rPr>
              <a:t>Other Activities as Determined by LEADERs</a:t>
            </a:r>
            <a:endParaRPr lang="en-US" sz="2000" dirty="0">
              <a:solidFill>
                <a:schemeClr val="tx1">
                  <a:lumMod val="65000"/>
                  <a:lumOff val="35000"/>
                </a:schemeClr>
              </a:solidFill>
            </a:endParaRPr>
          </a:p>
        </p:txBody>
      </p:sp>
      <p:grpSp>
        <p:nvGrpSpPr>
          <p:cNvPr id="5" name="Group 4"/>
          <p:cNvGrpSpPr/>
          <p:nvPr/>
        </p:nvGrpSpPr>
        <p:grpSpPr>
          <a:xfrm>
            <a:off x="361697" y="1382509"/>
            <a:ext cx="4362703" cy="4561091"/>
            <a:chOff x="457200" y="1382509"/>
            <a:chExt cx="4362703" cy="4561091"/>
          </a:xfrm>
          <a:effectLst>
            <a:outerShdw blurRad="50800" dist="38100" dir="2700000" algn="tl" rotWithShape="0">
              <a:prstClr val="black">
                <a:alpha val="40000"/>
              </a:prstClr>
            </a:outerShdw>
          </a:effectLst>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229" y="3828485"/>
              <a:ext cx="3172673" cy="2115115"/>
            </a:xfrm>
            <a:prstGeom prst="rect">
              <a:avLst/>
            </a:prstGeom>
            <a:ln w="57150">
              <a:solidFill>
                <a:schemeClr val="accent1"/>
              </a:solidFill>
              <a:miter lim="800000"/>
            </a:ln>
            <a:effectLst>
              <a:innerShdw blurRad="152400" dist="127000" dir="13500000">
                <a:prstClr val="black">
                  <a:alpha val="50000"/>
                </a:prstClr>
              </a:inn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0325"/>
            <a:stretch/>
          </p:blipFill>
          <p:spPr>
            <a:xfrm>
              <a:off x="1716738" y="1382509"/>
              <a:ext cx="3103165" cy="2596121"/>
            </a:xfrm>
            <a:prstGeom prst="rect">
              <a:avLst/>
            </a:prstGeom>
            <a:ln w="57150">
              <a:solidFill>
                <a:schemeClr val="accent1"/>
              </a:solidFill>
              <a:miter lim="800000"/>
            </a:ln>
            <a:effectLst>
              <a:innerShdw blurRad="63500" dist="50800" dir="13500000">
                <a:prstClr val="black">
                  <a:alpha val="50000"/>
                </a:prstClr>
              </a:innerShdw>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2334"/>
            <a:stretch/>
          </p:blipFill>
          <p:spPr>
            <a:xfrm>
              <a:off x="457200" y="1382509"/>
              <a:ext cx="2005057" cy="2937409"/>
            </a:xfrm>
            <a:prstGeom prst="rect">
              <a:avLst/>
            </a:prstGeom>
            <a:ln w="57150">
              <a:solidFill>
                <a:schemeClr val="accent1"/>
              </a:solidFill>
              <a:miter lim="800000"/>
            </a:ln>
            <a:effectLst>
              <a:innerShdw blurRad="63500" dist="50800" dir="13500000">
                <a:prstClr val="black">
                  <a:alpha val="50000"/>
                </a:prstClr>
              </a:innerShdw>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1081"/>
            <a:stretch/>
          </p:blipFill>
          <p:spPr>
            <a:xfrm>
              <a:off x="457200" y="4390094"/>
              <a:ext cx="1839015" cy="1553505"/>
            </a:xfrm>
            <a:prstGeom prst="rect">
              <a:avLst/>
            </a:prstGeom>
            <a:ln w="57150">
              <a:solidFill>
                <a:schemeClr val="accent1"/>
              </a:solidFill>
              <a:miter lim="800000"/>
            </a:ln>
            <a:effectLst>
              <a:innerShdw blurRad="63500" dist="50800" dir="13500000">
                <a:prstClr val="black">
                  <a:alpha val="50000"/>
                </a:prstClr>
              </a:innerShdw>
            </a:effectLst>
          </p:spPr>
        </p:pic>
      </p:grpSp>
    </p:spTree>
    <p:extLst>
      <p:ext uri="{BB962C8B-B14F-4D97-AF65-F5344CB8AC3E}">
        <p14:creationId xmlns:p14="http://schemas.microsoft.com/office/powerpoint/2010/main" val="1940643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
          <p:cNvSpPr/>
          <p:nvPr/>
        </p:nvSpPr>
        <p:spPr>
          <a:xfrm>
            <a:off x="152400" y="1143000"/>
            <a:ext cx="8915400" cy="5029199"/>
          </a:xfrm>
          <a:prstGeom prst="swooshArrow">
            <a:avLst>
              <a:gd name="adj1" fmla="val 25000"/>
              <a:gd name="adj2" fmla="val 26011"/>
            </a:avLst>
          </a:prstGeom>
          <a:solidFill>
            <a:schemeClr val="bg1"/>
          </a:solidFill>
          <a:ln w="25400">
            <a:solidFill>
              <a:schemeClr val="tx1">
                <a:lumMod val="50000"/>
                <a:lumOff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lumMod val="85000"/>
              </a:schemeClr>
            </a:contourClr>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Title 3"/>
          <p:cNvSpPr>
            <a:spLocks noGrp="1"/>
          </p:cNvSpPr>
          <p:nvPr>
            <p:ph type="title"/>
          </p:nvPr>
        </p:nvSpPr>
        <p:spPr>
          <a:xfrm>
            <a:off x="0" y="76200"/>
            <a:ext cx="9144000" cy="838200"/>
          </a:xfrm>
        </p:spPr>
        <p:txBody>
          <a:bodyPr>
            <a:normAutofit fontScale="90000"/>
          </a:bodyPr>
          <a:lstStyle/>
          <a:p>
            <a:r>
              <a:rPr lang="en-US" dirty="0" smtClean="0"/>
              <a:t>Building ApprenticeshipUSA Infrastructure and Support</a:t>
            </a:r>
            <a:endParaRPr lang="en-US" dirty="0"/>
          </a:p>
        </p:txBody>
      </p:sp>
      <p:grpSp>
        <p:nvGrpSpPr>
          <p:cNvPr id="26" name="Group 25"/>
          <p:cNvGrpSpPr/>
          <p:nvPr/>
        </p:nvGrpSpPr>
        <p:grpSpPr>
          <a:xfrm>
            <a:off x="723900" y="5105400"/>
            <a:ext cx="2389530" cy="1027180"/>
            <a:chOff x="1206500" y="4853584"/>
            <a:chExt cx="2389530" cy="1027180"/>
          </a:xfrm>
        </p:grpSpPr>
        <p:sp>
          <p:nvSpPr>
            <p:cNvPr id="16" name="Rounded Rectangle 15"/>
            <p:cNvSpPr/>
            <p:nvPr/>
          </p:nvSpPr>
          <p:spPr>
            <a:xfrm>
              <a:off x="1492910" y="5110327"/>
              <a:ext cx="2103120" cy="77043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spcFirstLastPara="0" vert="horz" wrap="square" lIns="0" tIns="0" rIns="0" bIns="0" numCol="1" spcCol="1270" anchor="b" anchorCtr="0">
              <a:noAutofit/>
            </a:bodyPr>
            <a:lstStyle/>
            <a:p>
              <a:pPr marL="0" lvl="1" algn="ctr" defTabSz="711200">
                <a:lnSpc>
                  <a:spcPct val="75000"/>
                </a:lnSpc>
                <a:spcBef>
                  <a:spcPct val="0"/>
                </a:spcBef>
                <a:spcAft>
                  <a:spcPct val="15000"/>
                </a:spcAft>
              </a:pPr>
              <a:r>
                <a:rPr lang="en-US" b="1" kern="1200" dirty="0" smtClean="0">
                  <a:solidFill>
                    <a:schemeClr val="tx2"/>
                  </a:solidFill>
                </a:rPr>
                <a:t>Webinar</a:t>
              </a:r>
              <a:endParaRPr lang="en-US" b="1" kern="1200" dirty="0">
                <a:solidFill>
                  <a:schemeClr val="tx2"/>
                </a:solidFill>
              </a:endParaRPr>
            </a:p>
          </p:txBody>
        </p:sp>
        <p:sp>
          <p:nvSpPr>
            <p:cNvPr id="8" name="Oval 7"/>
            <p:cNvSpPr/>
            <p:nvPr/>
          </p:nvSpPr>
          <p:spPr>
            <a:xfrm>
              <a:off x="1206500" y="4853584"/>
              <a:ext cx="359460" cy="359460"/>
            </a:xfrm>
            <a:prstGeom prst="ellipse">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 Diagonal Corner Rectangle 8"/>
            <p:cNvSpPr/>
            <p:nvPr/>
          </p:nvSpPr>
          <p:spPr>
            <a:xfrm>
              <a:off x="1386230" y="5033314"/>
              <a:ext cx="1828800" cy="545766"/>
            </a:xfrm>
            <a:prstGeom prst="round2Diag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99553" tIns="0" rIns="0" bIns="0" numCol="1" spcCol="1270" anchor="ctr" anchorCtr="0">
              <a:noAutofit/>
            </a:bodyPr>
            <a:lstStyle/>
            <a:p>
              <a:pPr lvl="0" algn="l" defTabSz="933450">
                <a:lnSpc>
                  <a:spcPct val="90000"/>
                </a:lnSpc>
                <a:spcBef>
                  <a:spcPct val="0"/>
                </a:spcBef>
                <a:spcAft>
                  <a:spcPct val="35000"/>
                </a:spcAft>
              </a:pPr>
              <a:r>
                <a:rPr lang="en-US" sz="2800" b="1" kern="1200" dirty="0" smtClean="0">
                  <a:solidFill>
                    <a:schemeClr val="bg1"/>
                  </a:solidFill>
                  <a:effectLst>
                    <a:outerShdw blurRad="50800" dist="38100" dir="2700000" algn="tl" rotWithShape="0">
                      <a:prstClr val="black">
                        <a:alpha val="40000"/>
                      </a:prstClr>
                    </a:outerShdw>
                  </a:effectLst>
                  <a:latin typeface="Trebuchet MS" panose="020B0603020202020204" pitchFamily="34" charset="0"/>
                </a:rPr>
                <a:t>Kick-Off</a:t>
              </a:r>
              <a:endParaRPr lang="en-US" sz="2800" b="1" kern="1200" dirty="0">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grpSp>
      <p:grpSp>
        <p:nvGrpSpPr>
          <p:cNvPr id="27" name="Group 26"/>
          <p:cNvGrpSpPr/>
          <p:nvPr/>
        </p:nvGrpSpPr>
        <p:grpSpPr>
          <a:xfrm>
            <a:off x="1866900" y="3875183"/>
            <a:ext cx="2529066" cy="1166717"/>
            <a:chOff x="2463801" y="3595965"/>
            <a:chExt cx="2529066" cy="1166717"/>
          </a:xfrm>
        </p:grpSpPr>
        <p:sp>
          <p:nvSpPr>
            <p:cNvPr id="21" name="Rounded Rectangle 20"/>
            <p:cNvSpPr/>
            <p:nvPr/>
          </p:nvSpPr>
          <p:spPr>
            <a:xfrm>
              <a:off x="2889747" y="3992245"/>
              <a:ext cx="2103120" cy="770437"/>
            </a:xfrm>
            <a:prstGeom prst="roundRect">
              <a:avLst/>
            </a:prstGeom>
            <a:solidFill>
              <a:schemeClr val="accent2">
                <a:lumMod val="20000"/>
                <a:lumOff val="8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0" tIns="0" rIns="0" bIns="0" numCol="1" spcCol="1270" anchor="b" anchorCtr="0">
              <a:noAutofit/>
            </a:bodyPr>
            <a:lstStyle/>
            <a:p>
              <a:pPr marL="0" lvl="1" algn="ctr" defTabSz="711200">
                <a:lnSpc>
                  <a:spcPct val="75000"/>
                </a:lnSpc>
                <a:spcBef>
                  <a:spcPct val="0"/>
                </a:spcBef>
                <a:spcAft>
                  <a:spcPct val="15000"/>
                </a:spcAft>
              </a:pPr>
              <a:r>
                <a:rPr lang="en-US" b="1" kern="1200" dirty="0" smtClean="0">
                  <a:solidFill>
                    <a:schemeClr val="accent2">
                      <a:lumMod val="50000"/>
                    </a:schemeClr>
                  </a:solidFill>
                </a:rPr>
                <a:t>Summer Convenings</a:t>
              </a:r>
              <a:endParaRPr lang="en-US" b="1" kern="1200" dirty="0">
                <a:solidFill>
                  <a:schemeClr val="accent2">
                    <a:lumMod val="50000"/>
                  </a:schemeClr>
                </a:solidFill>
              </a:endParaRPr>
            </a:p>
          </p:txBody>
        </p:sp>
        <p:sp>
          <p:nvSpPr>
            <p:cNvPr id="10" name="Oval 9"/>
            <p:cNvSpPr/>
            <p:nvPr/>
          </p:nvSpPr>
          <p:spPr>
            <a:xfrm>
              <a:off x="2463801" y="3595965"/>
              <a:ext cx="638534" cy="638534"/>
            </a:xfrm>
            <a:prstGeom prst="ellipse">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7465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 Diagonal Corner Rectangle 10"/>
            <p:cNvSpPr/>
            <p:nvPr/>
          </p:nvSpPr>
          <p:spPr>
            <a:xfrm>
              <a:off x="2783067" y="3915232"/>
              <a:ext cx="1828800" cy="548640"/>
            </a:xfrm>
            <a:prstGeom prst="round2Diag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173136" tIns="0" rIns="0" bIns="0" numCol="1" spcCol="1270" anchor="ctr" anchorCtr="0">
              <a:noAutofit/>
            </a:bodyPr>
            <a:lstStyle/>
            <a:p>
              <a:pPr lvl="0" algn="l" defTabSz="933450">
                <a:lnSpc>
                  <a:spcPct val="90000"/>
                </a:lnSpc>
                <a:spcBef>
                  <a:spcPct val="0"/>
                </a:spcBef>
                <a:spcAft>
                  <a:spcPct val="35000"/>
                </a:spcAft>
              </a:pPr>
              <a:r>
                <a:rPr lang="en-US" sz="2800" b="1" kern="1200" dirty="0" smtClean="0">
                  <a:solidFill>
                    <a:schemeClr val="bg1"/>
                  </a:solidFill>
                  <a:effectLst>
                    <a:outerShdw blurRad="50800" dist="38100" dir="2700000" algn="tl" rotWithShape="0">
                      <a:prstClr val="black">
                        <a:alpha val="40000"/>
                      </a:prstClr>
                    </a:outerShdw>
                  </a:effectLst>
                  <a:latin typeface="Trebuchet MS" panose="020B0603020202020204" pitchFamily="34" charset="0"/>
                </a:rPr>
                <a:t>Organize</a:t>
              </a:r>
              <a:endParaRPr lang="en-US" sz="2800" b="1" kern="1200" dirty="0">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grpSp>
      <p:grpSp>
        <p:nvGrpSpPr>
          <p:cNvPr id="28" name="Group 27"/>
          <p:cNvGrpSpPr/>
          <p:nvPr/>
        </p:nvGrpSpPr>
        <p:grpSpPr>
          <a:xfrm>
            <a:off x="3962400" y="2706570"/>
            <a:ext cx="2638855" cy="1497130"/>
            <a:chOff x="4102101" y="2664207"/>
            <a:chExt cx="2638855" cy="1497130"/>
          </a:xfrm>
        </p:grpSpPr>
        <p:sp>
          <p:nvSpPr>
            <p:cNvPr id="22" name="Rounded Rectangle 21"/>
            <p:cNvSpPr/>
            <p:nvPr/>
          </p:nvSpPr>
          <p:spPr>
            <a:xfrm>
              <a:off x="4637836" y="3390900"/>
              <a:ext cx="2103120" cy="770437"/>
            </a:xfrm>
            <a:prstGeom prst="roundRect">
              <a:avLst/>
            </a:prstGeom>
            <a:solidFill>
              <a:schemeClr val="accent3">
                <a:lumMod val="20000"/>
                <a:lumOff val="80000"/>
              </a:schemeClr>
            </a:solidFill>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0" tIns="0" rIns="0" bIns="0" numCol="1" spcCol="1270" anchor="b" anchorCtr="0">
              <a:noAutofit/>
            </a:bodyPr>
            <a:lstStyle/>
            <a:p>
              <a:pPr marL="0" lvl="1" algn="ctr" defTabSz="711200">
                <a:lnSpc>
                  <a:spcPct val="75000"/>
                </a:lnSpc>
                <a:spcBef>
                  <a:spcPct val="0"/>
                </a:spcBef>
                <a:spcAft>
                  <a:spcPct val="15000"/>
                </a:spcAft>
              </a:pPr>
              <a:r>
                <a:rPr lang="en-US" b="1" kern="1200" dirty="0" smtClean="0">
                  <a:solidFill>
                    <a:schemeClr val="accent3">
                      <a:lumMod val="50000"/>
                    </a:schemeClr>
                  </a:solidFill>
                </a:rPr>
                <a:t>National Apprenticeship Week</a:t>
              </a:r>
              <a:endParaRPr lang="en-US" b="1" kern="1200" dirty="0">
                <a:solidFill>
                  <a:schemeClr val="accent3">
                    <a:lumMod val="50000"/>
                  </a:schemeClr>
                </a:solidFill>
              </a:endParaRPr>
            </a:p>
          </p:txBody>
        </p:sp>
        <p:sp>
          <p:nvSpPr>
            <p:cNvPr id="12" name="Oval 11"/>
            <p:cNvSpPr/>
            <p:nvPr/>
          </p:nvSpPr>
          <p:spPr>
            <a:xfrm>
              <a:off x="4102101" y="2664207"/>
              <a:ext cx="858110" cy="858110"/>
            </a:xfrm>
            <a:prstGeom prst="ellipse">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444500" h="1079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 Diagonal Corner Rectangle 12"/>
            <p:cNvSpPr/>
            <p:nvPr/>
          </p:nvSpPr>
          <p:spPr>
            <a:xfrm>
              <a:off x="4531156" y="3093262"/>
              <a:ext cx="1828800" cy="548640"/>
            </a:xfrm>
            <a:prstGeom prst="round2Diag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229405" tIns="0" rIns="0" bIns="0" numCol="1" spcCol="1270" anchor="ctr" anchorCtr="0">
              <a:noAutofit/>
            </a:bodyPr>
            <a:lstStyle/>
            <a:p>
              <a:pPr lvl="0" algn="l" defTabSz="933450">
                <a:lnSpc>
                  <a:spcPct val="90000"/>
                </a:lnSpc>
                <a:spcBef>
                  <a:spcPct val="0"/>
                </a:spcBef>
                <a:spcAft>
                  <a:spcPct val="35000"/>
                </a:spcAft>
              </a:pPr>
              <a:r>
                <a:rPr lang="en-US" sz="2800" b="1" kern="1200" dirty="0" smtClean="0">
                  <a:solidFill>
                    <a:schemeClr val="bg1"/>
                  </a:solidFill>
                  <a:effectLst>
                    <a:outerShdw blurRad="50800" dist="38100" dir="2700000" algn="tl" rotWithShape="0">
                      <a:prstClr val="black">
                        <a:alpha val="40000"/>
                      </a:prstClr>
                    </a:outerShdw>
                  </a:effectLst>
                  <a:latin typeface="Trebuchet MS" panose="020B0603020202020204" pitchFamily="34" charset="0"/>
                </a:rPr>
                <a:t>Elevate</a:t>
              </a:r>
              <a:endParaRPr lang="en-US" sz="2800" b="1" kern="1200" dirty="0">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grpSp>
      <p:grpSp>
        <p:nvGrpSpPr>
          <p:cNvPr id="29" name="Group 28"/>
          <p:cNvGrpSpPr/>
          <p:nvPr/>
        </p:nvGrpSpPr>
        <p:grpSpPr>
          <a:xfrm>
            <a:off x="6147613" y="1955800"/>
            <a:ext cx="2767787" cy="1405437"/>
            <a:chOff x="6147613" y="1981200"/>
            <a:chExt cx="2767787" cy="1405437"/>
          </a:xfrm>
        </p:grpSpPr>
        <p:sp>
          <p:nvSpPr>
            <p:cNvPr id="23" name="Rounded Rectangle 22"/>
            <p:cNvSpPr/>
            <p:nvPr/>
          </p:nvSpPr>
          <p:spPr>
            <a:xfrm>
              <a:off x="6812280" y="2616200"/>
              <a:ext cx="2103120" cy="770437"/>
            </a:xfrm>
            <a:prstGeom prst="roundRect">
              <a:avLst/>
            </a:prstGeom>
            <a:solidFill>
              <a:schemeClr val="accent5">
                <a:lumMod val="20000"/>
                <a:lumOff val="80000"/>
              </a:schemeClr>
            </a:solidFill>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0" tIns="0" rIns="0" bIns="0" numCol="1" spcCol="1270" anchor="b" anchorCtr="0">
              <a:noAutofit/>
            </a:bodyPr>
            <a:lstStyle/>
            <a:p>
              <a:pPr marL="0" lvl="1" algn="ctr" defTabSz="711200">
                <a:lnSpc>
                  <a:spcPct val="75000"/>
                </a:lnSpc>
                <a:spcBef>
                  <a:spcPct val="0"/>
                </a:spcBef>
                <a:spcAft>
                  <a:spcPct val="15000"/>
                </a:spcAft>
              </a:pPr>
              <a:r>
                <a:rPr lang="en-US" b="1" kern="1200" dirty="0" smtClean="0">
                  <a:solidFill>
                    <a:schemeClr val="accent5">
                      <a:lumMod val="50000"/>
                    </a:schemeClr>
                  </a:solidFill>
                </a:rPr>
                <a:t>Accelerator Sessions</a:t>
              </a:r>
              <a:endParaRPr lang="en-US" b="1" kern="1200" dirty="0">
                <a:solidFill>
                  <a:schemeClr val="accent5">
                    <a:lumMod val="50000"/>
                  </a:schemeClr>
                </a:solidFill>
              </a:endParaRPr>
            </a:p>
          </p:txBody>
        </p:sp>
        <p:sp>
          <p:nvSpPr>
            <p:cNvPr id="14" name="Oval 13"/>
            <p:cNvSpPr/>
            <p:nvPr/>
          </p:nvSpPr>
          <p:spPr>
            <a:xfrm>
              <a:off x="6147613" y="1981200"/>
              <a:ext cx="1115974" cy="1115974"/>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5461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 Diagonal Corner Rectangle 14"/>
            <p:cNvSpPr/>
            <p:nvPr/>
          </p:nvSpPr>
          <p:spPr>
            <a:xfrm>
              <a:off x="6705600" y="2539187"/>
              <a:ext cx="1828800" cy="548640"/>
            </a:xfrm>
            <a:prstGeom prst="round2Diag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307316" tIns="0" rIns="0" bIns="0" numCol="1" spcCol="1270" anchor="ctr" anchorCtr="0">
              <a:noAutofit/>
            </a:bodyPr>
            <a:lstStyle/>
            <a:p>
              <a:pPr lvl="0" algn="l" defTabSz="933450">
                <a:lnSpc>
                  <a:spcPct val="90000"/>
                </a:lnSpc>
                <a:spcBef>
                  <a:spcPct val="0"/>
                </a:spcBef>
                <a:spcAft>
                  <a:spcPct val="35000"/>
                </a:spcAft>
              </a:pPr>
              <a:r>
                <a:rPr lang="en-US" sz="2800" b="1" kern="1200" dirty="0" smtClean="0">
                  <a:solidFill>
                    <a:schemeClr val="bg1"/>
                  </a:solidFill>
                  <a:effectLst>
                    <a:outerShdw blurRad="50800" dist="38100" dir="2700000" algn="tl" rotWithShape="0">
                      <a:prstClr val="black">
                        <a:alpha val="40000"/>
                      </a:prstClr>
                    </a:outerShdw>
                  </a:effectLst>
                  <a:latin typeface="Trebuchet MS" panose="020B0603020202020204" pitchFamily="34" charset="0"/>
                </a:rPr>
                <a:t>Expand</a:t>
              </a:r>
              <a:endParaRPr lang="en-US" sz="2800" b="1" kern="1200" dirty="0">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grpSp>
      <p:sp>
        <p:nvSpPr>
          <p:cNvPr id="2" name="Slide Number Placeholder 1"/>
          <p:cNvSpPr>
            <a:spLocks noGrp="1"/>
          </p:cNvSpPr>
          <p:nvPr>
            <p:ph type="sldNum" sz="quarter" idx="12"/>
          </p:nvPr>
        </p:nvSpPr>
        <p:spPr/>
        <p:txBody>
          <a:bodyPr/>
          <a:lstStyle/>
          <a:p>
            <a:fld id="{7F951FB2-FF4F-467D-949B-FBDF6036DA14}"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774977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800" dirty="0" smtClean="0">
                <a:latin typeface="Trebuchet MS" panose="020B0603020202020204" pitchFamily="34" charset="0"/>
              </a:rPr>
              <a:t>MTU America</a:t>
            </a:r>
            <a:endParaRPr lang="en-US" sz="3800" dirty="0">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7F951FB2-FF4F-467D-949B-FBDF6036DA14}" type="slidenum">
              <a:rPr lang="en-US" smtClean="0">
                <a:solidFill>
                  <a:prstClr val="black">
                    <a:tint val="75000"/>
                  </a:prstClr>
                </a:solidFill>
              </a:rPr>
              <a:pPr/>
              <a:t>23</a:t>
            </a:fld>
            <a:endParaRPr lang="en-US" dirty="0">
              <a:solidFill>
                <a:prstClr val="black">
                  <a:tint val="75000"/>
                </a:prstClr>
              </a:solidFill>
            </a:endParaRPr>
          </a:p>
        </p:txBody>
      </p:sp>
      <p:sp>
        <p:nvSpPr>
          <p:cNvPr id="4" name="Content Placeholder 2"/>
          <p:cNvSpPr txBox="1">
            <a:spLocks/>
          </p:cNvSpPr>
          <p:nvPr/>
        </p:nvSpPr>
        <p:spPr>
          <a:xfrm>
            <a:off x="3886200" y="2340910"/>
            <a:ext cx="5029200" cy="2023779"/>
          </a:xfrm>
          <a:prstGeom prst="rect">
            <a:avLst/>
          </a:prstGeom>
          <a:no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1200"/>
              </a:spcAft>
              <a:buNone/>
            </a:pPr>
            <a:r>
              <a:rPr lang="en-US" b="1" dirty="0" smtClean="0">
                <a:solidFill>
                  <a:srgbClr val="5578A2"/>
                </a:solidFill>
                <a:latin typeface="Trebuchet MS" panose="020B0603020202020204" pitchFamily="34" charset="0"/>
              </a:rPr>
              <a:t>Joerg Klisch</a:t>
            </a:r>
          </a:p>
          <a:p>
            <a:pPr marL="274320" indent="0">
              <a:lnSpc>
                <a:spcPct val="110000"/>
              </a:lnSpc>
              <a:spcAft>
                <a:spcPts val="0"/>
              </a:spcAft>
              <a:buNone/>
            </a:pPr>
            <a:r>
              <a:rPr lang="en-US" sz="2500" dirty="0" smtClean="0">
                <a:solidFill>
                  <a:schemeClr val="tx2">
                    <a:lumMod val="50000"/>
                  </a:schemeClr>
                </a:solidFill>
                <a:latin typeface="+mn-lt"/>
              </a:rPr>
              <a:t>Vice President for Operations</a:t>
            </a:r>
            <a:endParaRPr lang="en-US" sz="2500" dirty="0">
              <a:solidFill>
                <a:schemeClr val="tx2">
                  <a:lumMod val="50000"/>
                </a:schemeClr>
              </a:solidFill>
              <a:latin typeface="+mn-lt"/>
            </a:endParaRPr>
          </a:p>
        </p:txBody>
      </p:sp>
      <p:cxnSp>
        <p:nvCxnSpPr>
          <p:cNvPr id="5" name="Straight Connector 4"/>
          <p:cNvCxnSpPr/>
          <p:nvPr/>
        </p:nvCxnSpPr>
        <p:spPr>
          <a:xfrm>
            <a:off x="3962400" y="2971800"/>
            <a:ext cx="4800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981200"/>
            <a:ext cx="2438400" cy="2966921"/>
          </a:xfrm>
          <a:prstGeom prst="rect">
            <a:avLst/>
          </a:prstGeom>
        </p:spPr>
      </p:pic>
    </p:spTree>
    <p:extLst>
      <p:ext uri="{BB962C8B-B14F-4D97-AF65-F5344CB8AC3E}">
        <p14:creationId xmlns:p14="http://schemas.microsoft.com/office/powerpoint/2010/main" val="4069772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latin typeface="Trebuchet MS" panose="020B0603020202020204" pitchFamily="34" charset="0"/>
              </a:rPr>
              <a:t>Zurich North America</a:t>
            </a:r>
            <a:endParaRPr lang="en-US" sz="3600" dirty="0">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7F951FB2-FF4F-467D-949B-FBDF6036DA14}" type="slidenum">
              <a:rPr lang="en-US" smtClean="0">
                <a:solidFill>
                  <a:prstClr val="black">
                    <a:tint val="75000"/>
                  </a:prstClr>
                </a:solidFill>
              </a:rPr>
              <a:pPr/>
              <a:t>24</a:t>
            </a:fld>
            <a:endParaRPr lang="en-US" dirty="0">
              <a:solidFill>
                <a:prstClr val="black">
                  <a:tint val="75000"/>
                </a:prstClr>
              </a:solidFill>
            </a:endParaRPr>
          </a:p>
        </p:txBody>
      </p:sp>
      <p:sp>
        <p:nvSpPr>
          <p:cNvPr id="4" name="Content Placeholder 2"/>
          <p:cNvSpPr txBox="1">
            <a:spLocks/>
          </p:cNvSpPr>
          <p:nvPr/>
        </p:nvSpPr>
        <p:spPr>
          <a:xfrm>
            <a:off x="3886200" y="2340910"/>
            <a:ext cx="5029200" cy="2023779"/>
          </a:xfrm>
          <a:prstGeom prst="rect">
            <a:avLst/>
          </a:prstGeom>
          <a:no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1200"/>
              </a:spcAft>
              <a:buNone/>
            </a:pPr>
            <a:r>
              <a:rPr lang="en-US" b="1" dirty="0" smtClean="0">
                <a:solidFill>
                  <a:srgbClr val="5578A2"/>
                </a:solidFill>
                <a:latin typeface="Trebuchet MS" panose="020B0603020202020204" pitchFamily="34" charset="0"/>
              </a:rPr>
              <a:t>Al Crook</a:t>
            </a:r>
          </a:p>
          <a:p>
            <a:pPr marL="274320" indent="0">
              <a:lnSpc>
                <a:spcPct val="110000"/>
              </a:lnSpc>
              <a:spcAft>
                <a:spcPts val="0"/>
              </a:spcAft>
              <a:buNone/>
            </a:pPr>
            <a:r>
              <a:rPr lang="en-US" sz="2500" dirty="0" smtClean="0">
                <a:solidFill>
                  <a:schemeClr val="tx2">
                    <a:lumMod val="50000"/>
                  </a:schemeClr>
                </a:solidFill>
                <a:latin typeface="+mn-lt"/>
              </a:rPr>
              <a:t>Head of HR Business Partners</a:t>
            </a:r>
            <a:endParaRPr lang="en-US" sz="2500" dirty="0">
              <a:solidFill>
                <a:schemeClr val="tx2">
                  <a:lumMod val="50000"/>
                </a:schemeClr>
              </a:solidFill>
              <a:latin typeface="+mn-lt"/>
            </a:endParaRPr>
          </a:p>
        </p:txBody>
      </p:sp>
      <p:cxnSp>
        <p:nvCxnSpPr>
          <p:cNvPr id="5" name="Straight Connector 4"/>
          <p:cNvCxnSpPr/>
          <p:nvPr/>
        </p:nvCxnSpPr>
        <p:spPr>
          <a:xfrm>
            <a:off x="3962400" y="2971800"/>
            <a:ext cx="4800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31041"/>
          <a:stretch/>
        </p:blipFill>
        <p:spPr>
          <a:xfrm>
            <a:off x="1066800" y="1828800"/>
            <a:ext cx="2031328" cy="3048000"/>
          </a:xfrm>
          <a:prstGeom prst="rect">
            <a:avLst/>
          </a:prstGeom>
        </p:spPr>
      </p:pic>
    </p:spTree>
    <p:extLst>
      <p:ext uri="{BB962C8B-B14F-4D97-AF65-F5344CB8AC3E}">
        <p14:creationId xmlns:p14="http://schemas.microsoft.com/office/powerpoint/2010/main" val="3738837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smtClean="0">
                <a:latin typeface="Trebuchet MS" panose="020B0603020202020204" pitchFamily="34" charset="0"/>
              </a:rPr>
              <a:t>International Union of Painter and Allied Trades</a:t>
            </a:r>
            <a:endParaRPr lang="en-US" sz="3000" dirty="0">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7F951FB2-FF4F-467D-949B-FBDF6036DA14}" type="slidenum">
              <a:rPr lang="en-US" smtClean="0">
                <a:solidFill>
                  <a:prstClr val="black">
                    <a:tint val="75000"/>
                  </a:prstClr>
                </a:solidFill>
              </a:rPr>
              <a:pPr/>
              <a:t>25</a:t>
            </a:fld>
            <a:endParaRPr lang="en-US" dirty="0">
              <a:solidFill>
                <a:prstClr val="black">
                  <a:tint val="75000"/>
                </a:prstClr>
              </a:solidFill>
            </a:endParaRPr>
          </a:p>
        </p:txBody>
      </p:sp>
      <p:sp>
        <p:nvSpPr>
          <p:cNvPr id="4" name="Content Placeholder 2"/>
          <p:cNvSpPr txBox="1">
            <a:spLocks/>
          </p:cNvSpPr>
          <p:nvPr/>
        </p:nvSpPr>
        <p:spPr>
          <a:xfrm>
            <a:off x="3886200" y="2340910"/>
            <a:ext cx="5029200" cy="2023779"/>
          </a:xfrm>
          <a:prstGeom prst="rect">
            <a:avLst/>
          </a:prstGeom>
          <a:no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1200"/>
              </a:spcAft>
              <a:buNone/>
            </a:pPr>
            <a:r>
              <a:rPr lang="en-US" b="1" dirty="0" smtClean="0">
                <a:solidFill>
                  <a:srgbClr val="5578A2"/>
                </a:solidFill>
                <a:latin typeface="Trebuchet MS" panose="020B0603020202020204" pitchFamily="34" charset="0"/>
              </a:rPr>
              <a:t>Andrew Larson</a:t>
            </a:r>
          </a:p>
          <a:p>
            <a:pPr marL="274320" indent="0">
              <a:lnSpc>
                <a:spcPct val="110000"/>
              </a:lnSpc>
              <a:spcAft>
                <a:spcPts val="0"/>
              </a:spcAft>
              <a:buNone/>
            </a:pPr>
            <a:r>
              <a:rPr lang="en-US" sz="2400" dirty="0">
                <a:solidFill>
                  <a:schemeClr val="tx2">
                    <a:lumMod val="50000"/>
                  </a:schemeClr>
                </a:solidFill>
                <a:latin typeface="+mn-lt"/>
              </a:rPr>
              <a:t>National Project </a:t>
            </a:r>
            <a:r>
              <a:rPr lang="en-US" sz="2400" dirty="0" smtClean="0">
                <a:solidFill>
                  <a:schemeClr val="tx2">
                    <a:lumMod val="50000"/>
                  </a:schemeClr>
                </a:solidFill>
                <a:latin typeface="+mn-lt"/>
              </a:rPr>
              <a:t>Coordinator</a:t>
            </a:r>
            <a:endParaRPr lang="en-US" sz="2400" dirty="0">
              <a:solidFill>
                <a:schemeClr val="tx2">
                  <a:lumMod val="50000"/>
                </a:schemeClr>
              </a:solidFill>
              <a:latin typeface="+mn-lt"/>
            </a:endParaRPr>
          </a:p>
        </p:txBody>
      </p:sp>
      <p:cxnSp>
        <p:nvCxnSpPr>
          <p:cNvPr id="5" name="Straight Connector 4"/>
          <p:cNvCxnSpPr/>
          <p:nvPr/>
        </p:nvCxnSpPr>
        <p:spPr>
          <a:xfrm>
            <a:off x="3962400" y="2971800"/>
            <a:ext cx="4800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26" name="2E1B3FB4-7849-4716-BA0C-55B89AD3664D" descr="2E1B3FB4-7849-4716-BA0C-55B89AD3664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057400"/>
            <a:ext cx="2835073"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357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solidFill>
                  <a:prstClr val="white"/>
                </a:solidFill>
                <a:latin typeface="Trebuchet MS" panose="020B0603020202020204" pitchFamily="34" charset="0"/>
              </a:rPr>
              <a:t>Estrella Mountain College</a:t>
            </a:r>
            <a:endParaRPr lang="en-US" sz="3600" dirty="0">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7F951FB2-FF4F-467D-949B-FBDF6036DA14}" type="slidenum">
              <a:rPr lang="en-US" smtClean="0">
                <a:solidFill>
                  <a:prstClr val="black">
                    <a:tint val="75000"/>
                  </a:prstClr>
                </a:solidFill>
              </a:rPr>
              <a:pPr/>
              <a:t>26</a:t>
            </a:fld>
            <a:endParaRPr lang="en-US" dirty="0">
              <a:solidFill>
                <a:prstClr val="black">
                  <a:tint val="75000"/>
                </a:prstClr>
              </a:solidFill>
            </a:endParaRPr>
          </a:p>
        </p:txBody>
      </p:sp>
      <p:sp>
        <p:nvSpPr>
          <p:cNvPr id="4" name="Content Placeholder 2"/>
          <p:cNvSpPr txBox="1">
            <a:spLocks/>
          </p:cNvSpPr>
          <p:nvPr/>
        </p:nvSpPr>
        <p:spPr>
          <a:xfrm>
            <a:off x="3886200" y="2340910"/>
            <a:ext cx="5029200" cy="2023779"/>
          </a:xfrm>
          <a:prstGeom prst="rect">
            <a:avLst/>
          </a:prstGeom>
          <a:no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1200"/>
              </a:spcAft>
              <a:buNone/>
            </a:pPr>
            <a:r>
              <a:rPr lang="en-US" b="1" dirty="0" smtClean="0">
                <a:solidFill>
                  <a:srgbClr val="5578A2"/>
                </a:solidFill>
                <a:latin typeface="Trebuchet MS" panose="020B0603020202020204" pitchFamily="34" charset="0"/>
              </a:rPr>
              <a:t>Clay Goodman</a:t>
            </a:r>
          </a:p>
          <a:p>
            <a:pPr marL="274320" indent="0">
              <a:lnSpc>
                <a:spcPct val="110000"/>
              </a:lnSpc>
              <a:spcAft>
                <a:spcPts val="0"/>
              </a:spcAft>
              <a:buNone/>
            </a:pPr>
            <a:r>
              <a:rPr lang="en-US" sz="2500" dirty="0" smtClean="0">
                <a:solidFill>
                  <a:schemeClr val="tx2">
                    <a:lumMod val="50000"/>
                  </a:schemeClr>
                </a:solidFill>
                <a:latin typeface="+mn-lt"/>
              </a:rPr>
              <a:t>Vice President of Learning</a:t>
            </a:r>
            <a:endParaRPr lang="en-US" sz="2500" dirty="0">
              <a:solidFill>
                <a:schemeClr val="tx2">
                  <a:lumMod val="50000"/>
                </a:schemeClr>
              </a:solidFill>
              <a:latin typeface="+mn-lt"/>
            </a:endParaRPr>
          </a:p>
        </p:txBody>
      </p:sp>
      <p:cxnSp>
        <p:nvCxnSpPr>
          <p:cNvPr id="5" name="Straight Connector 4"/>
          <p:cNvCxnSpPr/>
          <p:nvPr/>
        </p:nvCxnSpPr>
        <p:spPr>
          <a:xfrm>
            <a:off x="3962400" y="2971800"/>
            <a:ext cx="4800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41" y="1828800"/>
            <a:ext cx="2060019" cy="3090029"/>
          </a:xfrm>
          <a:prstGeom prst="rect">
            <a:avLst/>
          </a:prstGeom>
        </p:spPr>
      </p:pic>
    </p:spTree>
    <p:extLst>
      <p:ext uri="{BB962C8B-B14F-4D97-AF65-F5344CB8AC3E}">
        <p14:creationId xmlns:p14="http://schemas.microsoft.com/office/powerpoint/2010/main" val="1754521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rebuchet MS" panose="020B0603020202020204" pitchFamily="34" charset="0"/>
              </a:rPr>
              <a:t>Upcoming LEADER/SEA Events</a:t>
            </a:r>
            <a:endParaRPr lang="en-US" b="1"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8FF84E1F-8823-4BD1-89E5-0D4896F414BD}" type="slidenum">
              <a:rPr lang="en-US" smtClean="0">
                <a:solidFill>
                  <a:prstClr val="black">
                    <a:tint val="75000"/>
                  </a:prstClr>
                </a:solidFill>
              </a:rPr>
              <a:pPr/>
              <a:t>27</a:t>
            </a:fld>
            <a:endParaRPr lang="en-US" dirty="0">
              <a:solidFill>
                <a:prstClr val="black">
                  <a:tint val="75000"/>
                </a:prstClr>
              </a:solidFill>
            </a:endParaRPr>
          </a:p>
        </p:txBody>
      </p:sp>
      <p:sp>
        <p:nvSpPr>
          <p:cNvPr id="7" name="TextBox 6"/>
          <p:cNvSpPr txBox="1"/>
          <p:nvPr/>
        </p:nvSpPr>
        <p:spPr>
          <a:xfrm>
            <a:off x="459525" y="1288186"/>
            <a:ext cx="1210917" cy="461665"/>
          </a:xfrm>
          <a:prstGeom prst="rect">
            <a:avLst/>
          </a:prstGeom>
          <a:noFill/>
        </p:spPr>
        <p:txBody>
          <a:bodyPr wrap="square" rtlCol="0">
            <a:spAutoFit/>
          </a:bodyPr>
          <a:lstStyle/>
          <a:p>
            <a:r>
              <a:rPr lang="en-US" sz="2400" b="1" dirty="0">
                <a:solidFill>
                  <a:prstClr val="white"/>
                </a:solidFill>
              </a:rPr>
              <a:t>2015</a:t>
            </a:r>
          </a:p>
        </p:txBody>
      </p:sp>
      <p:sp>
        <p:nvSpPr>
          <p:cNvPr id="13" name="Rounded Rectangle 12"/>
          <p:cNvSpPr/>
          <p:nvPr/>
        </p:nvSpPr>
        <p:spPr>
          <a:xfrm>
            <a:off x="72868" y="1956870"/>
            <a:ext cx="2057400" cy="1758122"/>
          </a:xfrm>
          <a:prstGeom prst="roundRect">
            <a:avLst/>
          </a:prstGeom>
          <a:solidFill>
            <a:schemeClr val="accent3">
              <a:lumMod val="75000"/>
            </a:schemeClr>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576" rIns="36576" rtlCol="0" anchor="ctr"/>
          <a:lstStyle/>
          <a:p>
            <a:pPr algn="ctr">
              <a:lnSpc>
                <a:spcPct val="90000"/>
              </a:lnSpc>
            </a:pPr>
            <a:r>
              <a:rPr lang="en-US" sz="2000" b="1" dirty="0">
                <a:solidFill>
                  <a:prstClr val="white"/>
                </a:solidFill>
                <a:effectLst>
                  <a:outerShdw blurRad="50800" dist="38100" dir="2700000" algn="tl" rotWithShape="0">
                    <a:prstClr val="black">
                      <a:alpha val="40000"/>
                    </a:prstClr>
                  </a:outerShdw>
                </a:effectLst>
              </a:rPr>
              <a:t>National LEADERs </a:t>
            </a:r>
          </a:p>
          <a:p>
            <a:pPr algn="ctr">
              <a:lnSpc>
                <a:spcPct val="90000"/>
              </a:lnSpc>
            </a:pPr>
            <a:r>
              <a:rPr lang="en-US" sz="2000" b="1" dirty="0">
                <a:solidFill>
                  <a:prstClr val="white"/>
                </a:solidFill>
                <a:effectLst>
                  <a:outerShdw blurRad="50800" dist="38100" dir="2700000" algn="tl" rotWithShape="0">
                    <a:prstClr val="black">
                      <a:alpha val="40000"/>
                    </a:prstClr>
                  </a:outerShdw>
                </a:effectLst>
              </a:rPr>
              <a:t>Kick Off</a:t>
            </a:r>
          </a:p>
          <a:p>
            <a:pPr algn="ctr">
              <a:lnSpc>
                <a:spcPct val="90000"/>
              </a:lnSpc>
            </a:pPr>
            <a:r>
              <a:rPr lang="en-US" sz="2000" b="1" dirty="0">
                <a:solidFill>
                  <a:prstClr val="white"/>
                </a:solidFill>
                <a:effectLst>
                  <a:outerShdw blurRad="50800" dist="38100" dir="2700000" algn="tl" rotWithShape="0">
                    <a:prstClr val="black">
                      <a:alpha val="40000"/>
                    </a:prstClr>
                  </a:outerShdw>
                </a:effectLst>
              </a:rPr>
              <a:t>Webinar</a:t>
            </a:r>
          </a:p>
        </p:txBody>
      </p:sp>
      <p:sp>
        <p:nvSpPr>
          <p:cNvPr id="22" name="Rounded Rectangle 21"/>
          <p:cNvSpPr/>
          <p:nvPr/>
        </p:nvSpPr>
        <p:spPr>
          <a:xfrm>
            <a:off x="2234395" y="1981200"/>
            <a:ext cx="1956605" cy="1752601"/>
          </a:xfrm>
          <a:prstGeom prst="roundRect">
            <a:avLst/>
          </a:prstGeom>
          <a:solidFill>
            <a:schemeClr val="accent6">
              <a:lumMod val="75000"/>
            </a:schemeClr>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576" rIns="36576" rtlCol="0" anchor="ctr"/>
          <a:lstStyle/>
          <a:p>
            <a:pPr algn="ctr">
              <a:lnSpc>
                <a:spcPct val="90000"/>
              </a:lnSpc>
            </a:pPr>
            <a:r>
              <a:rPr lang="en-US" sz="2000" b="1" dirty="0">
                <a:solidFill>
                  <a:prstClr val="white"/>
                </a:solidFill>
                <a:effectLst>
                  <a:outerShdw blurRad="50800" dist="38100" dir="2700000" algn="tl" rotWithShape="0">
                    <a:prstClr val="black">
                      <a:alpha val="40000"/>
                    </a:prstClr>
                  </a:outerShdw>
                </a:effectLst>
              </a:rPr>
              <a:t>6 SEA </a:t>
            </a:r>
            <a:r>
              <a:rPr lang="en-US" sz="2000" b="1" dirty="0" smtClean="0">
                <a:solidFill>
                  <a:prstClr val="white"/>
                </a:solidFill>
                <a:effectLst>
                  <a:outerShdw blurRad="50800" dist="38100" dir="2700000" algn="tl" rotWithShape="0">
                    <a:prstClr val="black">
                      <a:alpha val="40000"/>
                    </a:prstClr>
                  </a:outerShdw>
                </a:effectLst>
              </a:rPr>
              <a:t>LEADERs </a:t>
            </a:r>
            <a:r>
              <a:rPr lang="en-US" sz="2000" b="1" dirty="0">
                <a:solidFill>
                  <a:prstClr val="white"/>
                </a:solidFill>
                <a:effectLst>
                  <a:outerShdw blurRad="50800" dist="38100" dir="2700000" algn="tl" rotWithShape="0">
                    <a:prstClr val="black">
                      <a:alpha val="40000"/>
                    </a:prstClr>
                  </a:outerShdw>
                </a:effectLst>
              </a:rPr>
              <a:t>Meetings  Hosted by Regional Offices</a:t>
            </a:r>
          </a:p>
        </p:txBody>
      </p:sp>
      <p:sp>
        <p:nvSpPr>
          <p:cNvPr id="23" name="Rounded Rectangle 22"/>
          <p:cNvSpPr/>
          <p:nvPr/>
        </p:nvSpPr>
        <p:spPr>
          <a:xfrm>
            <a:off x="4291795" y="1981200"/>
            <a:ext cx="2081078" cy="1752601"/>
          </a:xfrm>
          <a:prstGeom prst="roundRect">
            <a:avLst/>
          </a:prstGeom>
          <a:solidFill>
            <a:schemeClr val="accent2">
              <a:lumMod val="75000"/>
            </a:schemeClr>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576" rIns="36576" rtlCol="0" anchor="ctr"/>
          <a:lstStyle/>
          <a:p>
            <a:pPr algn="ctr">
              <a:lnSpc>
                <a:spcPct val="90000"/>
              </a:lnSpc>
            </a:pPr>
            <a:r>
              <a:rPr lang="en-US" sz="2000" b="1" dirty="0">
                <a:solidFill>
                  <a:prstClr val="white"/>
                </a:solidFill>
                <a:effectLst>
                  <a:outerShdw blurRad="50800" dist="38100" dir="2700000" algn="tl" rotWithShape="0">
                    <a:prstClr val="black">
                      <a:alpha val="40000"/>
                    </a:prstClr>
                  </a:outerShdw>
                </a:effectLst>
              </a:rPr>
              <a:t>National LEADERs Convening</a:t>
            </a:r>
          </a:p>
        </p:txBody>
      </p:sp>
      <p:sp>
        <p:nvSpPr>
          <p:cNvPr id="24" name="Rounded Rectangle 23"/>
          <p:cNvSpPr/>
          <p:nvPr/>
        </p:nvSpPr>
        <p:spPr>
          <a:xfrm>
            <a:off x="6477000" y="1981200"/>
            <a:ext cx="2286000" cy="1763644"/>
          </a:xfrm>
          <a:prstGeom prst="roundRect">
            <a:avLst/>
          </a:prstGeom>
          <a:solidFill>
            <a:schemeClr val="tx2"/>
          </a:soli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36576" rIns="36576" rtlCol="0" anchor="ctr"/>
          <a:lstStyle/>
          <a:p>
            <a:pPr algn="ctr">
              <a:lnSpc>
                <a:spcPct val="90000"/>
              </a:lnSpc>
            </a:pPr>
            <a:r>
              <a:rPr lang="en-US" sz="2000" b="1" dirty="0">
                <a:solidFill>
                  <a:prstClr val="white"/>
                </a:solidFill>
                <a:effectLst>
                  <a:outerShdw blurRad="50800" dist="38100" dir="2700000" algn="tl" rotWithShape="0">
                    <a:prstClr val="black">
                      <a:alpha val="40000"/>
                    </a:prstClr>
                  </a:outerShdw>
                </a:effectLst>
              </a:rPr>
              <a:t>6 SEA </a:t>
            </a:r>
            <a:r>
              <a:rPr lang="en-US" sz="2000" b="1" dirty="0" smtClean="0">
                <a:solidFill>
                  <a:prstClr val="white"/>
                </a:solidFill>
                <a:effectLst>
                  <a:outerShdw blurRad="50800" dist="38100" dir="2700000" algn="tl" rotWithShape="0">
                    <a:prstClr val="black">
                      <a:alpha val="40000"/>
                    </a:prstClr>
                  </a:outerShdw>
                </a:effectLst>
              </a:rPr>
              <a:t>Apprenticeship</a:t>
            </a:r>
            <a:r>
              <a:rPr lang="en-US" sz="2000" b="1" dirty="0" smtClean="0">
                <a:solidFill>
                  <a:schemeClr val="tx2">
                    <a:lumMod val="20000"/>
                    <a:lumOff val="80000"/>
                  </a:schemeClr>
                </a:solidFill>
                <a:effectLst>
                  <a:outerShdw blurRad="50800" dist="38100" dir="2700000" algn="tl" rotWithShape="0">
                    <a:prstClr val="black">
                      <a:alpha val="40000"/>
                    </a:prstClr>
                  </a:outerShdw>
                </a:effectLst>
              </a:rPr>
              <a:t>USA</a:t>
            </a:r>
            <a:r>
              <a:rPr lang="en-US" sz="2000" b="1" dirty="0" smtClean="0">
                <a:solidFill>
                  <a:prstClr val="white"/>
                </a:solidFill>
                <a:effectLst>
                  <a:outerShdw blurRad="50800" dist="38100" dir="2700000" algn="tl" rotWithShape="0">
                    <a:prstClr val="black">
                      <a:alpha val="40000"/>
                    </a:prstClr>
                  </a:outerShdw>
                </a:effectLst>
              </a:rPr>
              <a:t> </a:t>
            </a:r>
            <a:r>
              <a:rPr lang="en-US" sz="2000" b="1" dirty="0">
                <a:solidFill>
                  <a:prstClr val="white"/>
                </a:solidFill>
                <a:effectLst>
                  <a:outerShdw blurRad="50800" dist="38100" dir="2700000" algn="tl" rotWithShape="0">
                    <a:prstClr val="black">
                      <a:alpha val="40000"/>
                    </a:prstClr>
                  </a:outerShdw>
                </a:effectLst>
              </a:rPr>
              <a:t>Accelerator Sessions Hosted by Regional Offices</a:t>
            </a:r>
          </a:p>
        </p:txBody>
      </p:sp>
      <p:sp>
        <p:nvSpPr>
          <p:cNvPr id="26" name="Right Arrow 25"/>
          <p:cNvSpPr/>
          <p:nvPr/>
        </p:nvSpPr>
        <p:spPr>
          <a:xfrm>
            <a:off x="0" y="3810000"/>
            <a:ext cx="9160239" cy="1447800"/>
          </a:xfrm>
          <a:prstGeom prst="rightArrow">
            <a:avLst/>
          </a:prstGeom>
          <a:solidFill>
            <a:schemeClr val="tx1">
              <a:lumMod val="65000"/>
              <a:lumOff val="3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726894504"/>
              </p:ext>
            </p:extLst>
          </p:nvPr>
        </p:nvGraphicFramePr>
        <p:xfrm>
          <a:off x="12139" y="4213860"/>
          <a:ext cx="8827061" cy="640080"/>
        </p:xfrm>
        <a:graphic>
          <a:graphicData uri="http://schemas.openxmlformats.org/drawingml/2006/table">
            <a:tbl>
              <a:tblPr>
                <a:tableStyleId>{5C22544A-7EE6-4342-B048-85BDC9FD1C3A}</a:tableStyleId>
              </a:tblPr>
              <a:tblGrid>
                <a:gridCol w="2194211"/>
                <a:gridCol w="2127952"/>
                <a:gridCol w="2142699"/>
                <a:gridCol w="2362199"/>
              </a:tblGrid>
              <a:tr h="370840">
                <a:tc>
                  <a:txBody>
                    <a:bodyPr/>
                    <a:lstStyle/>
                    <a:p>
                      <a:pPr algn="ctr"/>
                      <a:r>
                        <a:rPr lang="en-US" b="1" dirty="0" smtClean="0">
                          <a:solidFill>
                            <a:schemeClr val="bg1"/>
                          </a:solidFill>
                          <a:effectLst>
                            <a:outerShdw blurRad="50800" dist="38100" dir="2700000" algn="tl" rotWithShape="0">
                              <a:prstClr val="black">
                                <a:alpha val="40000"/>
                              </a:prstClr>
                            </a:outerShdw>
                          </a:effectLst>
                          <a:latin typeface="Trebuchet MS" pitchFamily="34" charset="0"/>
                        </a:rPr>
                        <a:t>June </a:t>
                      </a:r>
                    </a:p>
                    <a:p>
                      <a:pPr algn="ctr"/>
                      <a:r>
                        <a:rPr lang="en-US" b="1" dirty="0" smtClean="0">
                          <a:solidFill>
                            <a:schemeClr val="bg1"/>
                          </a:solidFill>
                          <a:effectLst>
                            <a:outerShdw blurRad="50800" dist="38100" dir="2700000" algn="tl" rotWithShape="0">
                              <a:prstClr val="black">
                                <a:alpha val="40000"/>
                              </a:prstClr>
                            </a:outerShdw>
                          </a:effectLst>
                          <a:latin typeface="Trebuchet MS" pitchFamily="34" charset="0"/>
                        </a:rPr>
                        <a:t>2015</a:t>
                      </a:r>
                      <a:endParaRPr lang="en-US" b="1" dirty="0">
                        <a:solidFill>
                          <a:schemeClr val="bg1"/>
                        </a:solidFill>
                        <a:effectLst>
                          <a:outerShdw blurRad="50800" dist="38100" dir="2700000" algn="tl" rotWithShape="0">
                            <a:prstClr val="black">
                              <a:alpha val="40000"/>
                            </a:prstClr>
                          </a:outerShdw>
                        </a:effectLst>
                        <a:latin typeface="Trebuchet MS"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1" dirty="0" smtClean="0">
                          <a:solidFill>
                            <a:schemeClr val="bg1"/>
                          </a:solidFill>
                          <a:effectLst>
                            <a:outerShdw blurRad="50800" dist="38100" dir="2700000" algn="tl" rotWithShape="0">
                              <a:prstClr val="black">
                                <a:alpha val="40000"/>
                              </a:prstClr>
                            </a:outerShdw>
                          </a:effectLst>
                          <a:latin typeface="Trebuchet MS" pitchFamily="34" charset="0"/>
                        </a:rPr>
                        <a:t>August </a:t>
                      </a:r>
                    </a:p>
                    <a:p>
                      <a:pPr algn="ctr"/>
                      <a:r>
                        <a:rPr lang="en-US" b="1" dirty="0" smtClean="0">
                          <a:solidFill>
                            <a:schemeClr val="bg1"/>
                          </a:solidFill>
                          <a:effectLst>
                            <a:outerShdw blurRad="50800" dist="38100" dir="2700000" algn="tl" rotWithShape="0">
                              <a:prstClr val="black">
                                <a:alpha val="40000"/>
                              </a:prstClr>
                            </a:outerShdw>
                          </a:effectLst>
                          <a:latin typeface="Trebuchet MS" pitchFamily="34" charset="0"/>
                        </a:rPr>
                        <a:t>2015</a:t>
                      </a:r>
                      <a:endParaRPr lang="en-US" b="1" dirty="0">
                        <a:solidFill>
                          <a:schemeClr val="bg1"/>
                        </a:solidFill>
                        <a:effectLst>
                          <a:outerShdw blurRad="50800" dist="38100" dir="2700000" algn="tl" rotWithShape="0">
                            <a:prstClr val="black">
                              <a:alpha val="40000"/>
                            </a:prstClr>
                          </a:outerShdw>
                        </a:effectLst>
                        <a:latin typeface="Trebuchet MS"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1" dirty="0" smtClean="0">
                          <a:solidFill>
                            <a:schemeClr val="bg1"/>
                          </a:solidFill>
                          <a:effectLst>
                            <a:outerShdw blurRad="50800" dist="38100" dir="2700000" algn="tl" rotWithShape="0">
                              <a:prstClr val="black">
                                <a:alpha val="40000"/>
                              </a:prstClr>
                            </a:outerShdw>
                          </a:effectLst>
                          <a:latin typeface="Trebuchet MS" pitchFamily="34" charset="0"/>
                        </a:rPr>
                        <a:t>September</a:t>
                      </a:r>
                    </a:p>
                    <a:p>
                      <a:pPr algn="ctr"/>
                      <a:r>
                        <a:rPr lang="en-US" b="1" dirty="0" smtClean="0">
                          <a:solidFill>
                            <a:schemeClr val="bg1"/>
                          </a:solidFill>
                          <a:effectLst>
                            <a:outerShdw blurRad="50800" dist="38100" dir="2700000" algn="tl" rotWithShape="0">
                              <a:prstClr val="black">
                                <a:alpha val="40000"/>
                              </a:prstClr>
                            </a:outerShdw>
                          </a:effectLst>
                          <a:latin typeface="Trebuchet MS" pitchFamily="34" charset="0"/>
                        </a:rPr>
                        <a:t>2015</a:t>
                      </a:r>
                      <a:endParaRPr lang="en-US" b="1" dirty="0">
                        <a:solidFill>
                          <a:schemeClr val="bg1"/>
                        </a:solidFill>
                        <a:effectLst>
                          <a:outerShdw blurRad="50800" dist="38100" dir="2700000" algn="tl" rotWithShape="0">
                            <a:prstClr val="black">
                              <a:alpha val="40000"/>
                            </a:prstClr>
                          </a:outerShdw>
                        </a:effectLst>
                        <a:latin typeface="Trebuchet MS"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1" dirty="0" smtClean="0">
                          <a:solidFill>
                            <a:schemeClr val="bg1"/>
                          </a:solidFill>
                          <a:effectLst>
                            <a:outerShdw blurRad="50800" dist="38100" dir="2700000" algn="tl" rotWithShape="0">
                              <a:prstClr val="black">
                                <a:alpha val="40000"/>
                              </a:prstClr>
                            </a:outerShdw>
                          </a:effectLst>
                          <a:latin typeface="Trebuchet MS" pitchFamily="34" charset="0"/>
                        </a:rPr>
                        <a:t>October-December</a:t>
                      </a:r>
                    </a:p>
                    <a:p>
                      <a:pPr algn="ctr"/>
                      <a:r>
                        <a:rPr lang="en-US" b="1" dirty="0" smtClean="0">
                          <a:solidFill>
                            <a:schemeClr val="bg1"/>
                          </a:solidFill>
                          <a:effectLst>
                            <a:outerShdw blurRad="50800" dist="38100" dir="2700000" algn="tl" rotWithShape="0">
                              <a:prstClr val="black">
                                <a:alpha val="40000"/>
                              </a:prstClr>
                            </a:outerShdw>
                          </a:effectLst>
                          <a:latin typeface="Trebuchet MS" pitchFamily="34" charset="0"/>
                        </a:rPr>
                        <a:t>2015</a:t>
                      </a:r>
                      <a:endParaRPr lang="en-US" b="1" dirty="0">
                        <a:solidFill>
                          <a:schemeClr val="bg1"/>
                        </a:solidFill>
                        <a:effectLst>
                          <a:outerShdw blurRad="50800" dist="38100" dir="2700000" algn="tl" rotWithShape="0">
                            <a:prstClr val="black">
                              <a:alpha val="40000"/>
                            </a:prstClr>
                          </a:outerShdw>
                        </a:effectLst>
                        <a:latin typeface="Trebuchet MS"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25042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Trebuchet MS" panose="020B0603020202020204" pitchFamily="34" charset="0"/>
              </a:rPr>
              <a:t>Question and Answer Session</a:t>
            </a:r>
            <a:endParaRPr lang="en-US" sz="3600"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7F951FB2-FF4F-467D-949B-FBDF6036DA14}" type="slidenum">
              <a:rPr lang="en-US" smtClean="0">
                <a:solidFill>
                  <a:prstClr val="black">
                    <a:tint val="75000"/>
                  </a:prstClr>
                </a:solidFill>
              </a:rPr>
              <a:pPr/>
              <a:t>28</a:t>
            </a:fld>
            <a:endParaRPr lang="en-US" dirty="0">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12" y="1119765"/>
            <a:ext cx="7766977" cy="5157663"/>
          </a:xfrm>
          <a:prstGeom prst="rect">
            <a:avLst/>
          </a:prstGeom>
        </p:spPr>
      </p:pic>
    </p:spTree>
    <p:extLst>
      <p:ext uri="{BB962C8B-B14F-4D97-AF65-F5344CB8AC3E}">
        <p14:creationId xmlns:p14="http://schemas.microsoft.com/office/powerpoint/2010/main" val="2313647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924" y="152400"/>
            <a:ext cx="7257976" cy="773566"/>
          </a:xfrm>
        </p:spPr>
        <p:txBody>
          <a:bodyPr>
            <a:normAutofit/>
          </a:bodyPr>
          <a:lstStyle/>
          <a:p>
            <a:pPr algn="ctr"/>
            <a:r>
              <a:rPr lang="en-US" sz="3600" dirty="0">
                <a:latin typeface="Trebuchet MS" panose="020B0603020202020204" pitchFamily="34" charset="0"/>
              </a:rPr>
              <a:t>Contact Information on LEADERs</a:t>
            </a:r>
          </a:p>
        </p:txBody>
      </p:sp>
      <p:sp>
        <p:nvSpPr>
          <p:cNvPr id="4" name="Slide Number Placeholder 3"/>
          <p:cNvSpPr>
            <a:spLocks noGrp="1"/>
          </p:cNvSpPr>
          <p:nvPr>
            <p:ph type="sldNum" sz="quarter" idx="12"/>
          </p:nvPr>
        </p:nvSpPr>
        <p:spPr/>
        <p:txBody>
          <a:bodyPr/>
          <a:lstStyle/>
          <a:p>
            <a:fld id="{9C9C542F-6633-DE4E-BD0D-706F73EBE14C}" type="slidenum">
              <a:rPr lang="en-US" smtClean="0"/>
              <a:pPr/>
              <a:t>29</a:t>
            </a:fld>
            <a:endParaRPr lang="en-US" dirty="0"/>
          </a:p>
        </p:txBody>
      </p:sp>
      <p:grpSp>
        <p:nvGrpSpPr>
          <p:cNvPr id="3" name="Group 12"/>
          <p:cNvGrpSpPr/>
          <p:nvPr/>
        </p:nvGrpSpPr>
        <p:grpSpPr>
          <a:xfrm>
            <a:off x="0" y="1198199"/>
            <a:ext cx="9144000" cy="2994730"/>
            <a:chOff x="0" y="609600"/>
            <a:chExt cx="9144001" cy="328708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0"/>
              <a:ext cx="3429000" cy="1920544"/>
            </a:xfrm>
            <a:prstGeom prst="rect">
              <a:avLst/>
            </a:prstGeom>
          </p:spPr>
        </p:pic>
        <p:pic>
          <p:nvPicPr>
            <p:cNvPr id="15" name="Picture 2" descr="C:\Users\yamamoto.todd\AppData\Local\Microsoft\Windows\Temporary Internet Files\Content.IE5\KDJ7S1XS\MP900448479[1].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429001" y="632625"/>
              <a:ext cx="3352800" cy="18975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yamamoto.todd\AppData\Local\Microsoft\Windows\Temporary Internet Files\Content.IE5\KDJ7S1XS\MP900409629[1].jpg"/>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781801" y="690610"/>
              <a:ext cx="2362200" cy="1834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dvanced_Manufacturing_Jan_2014.pdf - Adobe Reader"/>
            <p:cNvPicPr>
              <a:picLocks noChangeAspect="1"/>
            </p:cNvPicPr>
            <p:nvPr/>
          </p:nvPicPr>
          <p:blipFill rotWithShape="1">
            <a:blip r:embed="rId8" cstate="email">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0" y="2512389"/>
              <a:ext cx="2895600" cy="1384291"/>
            </a:xfrm>
            <a:prstGeom prst="rect">
              <a:avLst/>
            </a:prstGeom>
          </p:spPr>
        </p:pic>
        <p:pic>
          <p:nvPicPr>
            <p:cNvPr id="18" name="Picture 17" descr="Transportation_Jan_2014.pdf - Adobe Reader"/>
            <p:cNvPicPr>
              <a:picLocks noChangeAspect="1"/>
            </p:cNvPicPr>
            <p:nvPr/>
          </p:nvPicPr>
          <p:blipFill rotWithShape="1">
            <a:blip r:embed="rId10" cstate="email">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p:blipFill>
          <p:spPr>
            <a:xfrm>
              <a:off x="2895600" y="2499076"/>
              <a:ext cx="3405363" cy="1397603"/>
            </a:xfrm>
            <a:prstGeom prst="rect">
              <a:avLst/>
            </a:prstGeom>
          </p:spPr>
        </p:pic>
        <p:pic>
          <p:nvPicPr>
            <p:cNvPr id="19" name="Picture 18" descr="General_Outreach_Jan_2014.pdf - Adobe Reader"/>
            <p:cNvPicPr>
              <a:picLocks noChangeAspect="1"/>
            </p:cNvPicPr>
            <p:nvPr/>
          </p:nvPicPr>
          <p:blipFill rotWithShape="1">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p:blipFill>
          <p:spPr>
            <a:xfrm>
              <a:off x="6300963" y="2525377"/>
              <a:ext cx="2828981" cy="1371302"/>
            </a:xfrm>
            <a:prstGeom prst="rect">
              <a:avLst/>
            </a:prstGeom>
          </p:spPr>
        </p:pic>
      </p:grpSp>
      <p:sp>
        <p:nvSpPr>
          <p:cNvPr id="20" name="Subtitle 2"/>
          <p:cNvSpPr txBox="1">
            <a:spLocks/>
          </p:cNvSpPr>
          <p:nvPr/>
        </p:nvSpPr>
        <p:spPr>
          <a:xfrm>
            <a:off x="-14057" y="4216888"/>
            <a:ext cx="9144000" cy="2031511"/>
          </a:xfrm>
          <a:prstGeom prst="rect">
            <a:avLst/>
          </a:prstGeom>
        </p:spPr>
        <p:txBody>
          <a:bodyPr vert="horz" lIns="91440" tIns="45720" rIns="91440" bIns="45720" rtlCol="0">
            <a:noAutofit/>
          </a:bodyPr>
          <a:lstStyle>
            <a:lvl1pPr marL="0" indent="0" algn="l" defTabSz="457200" rtl="0" eaLnBrk="1" latinLnBrk="0" hangingPunct="1">
              <a:lnSpc>
                <a:spcPts val="3000"/>
              </a:lnSpc>
              <a:spcBef>
                <a:spcPts val="0"/>
              </a:spcBef>
              <a:buClr>
                <a:srgbClr val="517E93"/>
              </a:buClr>
              <a:buFont typeface="Arial"/>
              <a:buNone/>
              <a:defRPr sz="2600" kern="1200">
                <a:solidFill>
                  <a:schemeClr val="tx1">
                    <a:lumMod val="65000"/>
                    <a:lumOff val="35000"/>
                  </a:schemeClr>
                </a:solidFill>
                <a:latin typeface="+mn-lt"/>
                <a:ea typeface="+mn-ea"/>
                <a:cs typeface="+mn-cs"/>
              </a:defRPr>
            </a:lvl1pPr>
            <a:lvl2pPr marL="457200" indent="0" algn="ctr" defTabSz="457200" rtl="0" eaLnBrk="1" latinLnBrk="0" hangingPunct="1">
              <a:spcBef>
                <a:spcPct val="20000"/>
              </a:spcBef>
              <a:buClr>
                <a:srgbClr val="517E93"/>
              </a:buClr>
              <a:buFont typeface="Arial"/>
              <a:buNone/>
              <a:defRPr sz="25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517E93"/>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517E93"/>
              </a:buClr>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517E93"/>
              </a:buClr>
              <a:buFont typeface="Arial"/>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defRPr/>
            </a:pPr>
            <a:r>
              <a:rPr lang="en-US" altLang="en-US" sz="2800" b="1" dirty="0" smtClean="0">
                <a:solidFill>
                  <a:schemeClr val="accent1"/>
                </a:solidFill>
                <a:effectLst>
                  <a:innerShdw blurRad="63500" dist="50800" dir="13500000">
                    <a:prstClr val="black">
                      <a:alpha val="50000"/>
                    </a:prstClr>
                  </a:innerShdw>
                </a:effectLst>
              </a:rPr>
              <a:t> </a:t>
            </a:r>
            <a:r>
              <a:rPr lang="en-US" altLang="en-US" b="1" dirty="0" smtClean="0">
                <a:solidFill>
                  <a:schemeClr val="accent1"/>
                </a:solidFill>
                <a:effectLst>
                  <a:innerShdw blurRad="63500" dist="50800" dir="13500000">
                    <a:prstClr val="black">
                      <a:alpha val="50000"/>
                    </a:prstClr>
                  </a:innerShdw>
                </a:effectLst>
              </a:rPr>
              <a:t>Office of Apprenticeship</a:t>
            </a:r>
          </a:p>
          <a:p>
            <a:pPr algn="ctr">
              <a:lnSpc>
                <a:spcPct val="100000"/>
              </a:lnSpc>
              <a:spcAft>
                <a:spcPts val="600"/>
              </a:spcAft>
              <a:defRPr/>
            </a:pPr>
            <a:r>
              <a:rPr lang="en-US" altLang="en-US" b="1" dirty="0" smtClean="0">
                <a:solidFill>
                  <a:schemeClr val="accent1"/>
                </a:solidFill>
                <a:effectLst>
                  <a:innerShdw blurRad="63500" dist="50800" dir="13500000">
                    <a:prstClr val="black">
                      <a:alpha val="50000"/>
                    </a:prstClr>
                  </a:innerShdw>
                </a:effectLst>
              </a:rPr>
              <a:t>U.S. Department of Labor</a:t>
            </a:r>
          </a:p>
          <a:p>
            <a:pPr algn="ctr">
              <a:lnSpc>
                <a:spcPts val="2600"/>
              </a:lnSpc>
              <a:defRPr/>
            </a:pPr>
            <a:r>
              <a:rPr lang="en-US" altLang="en-US" sz="2100" dirty="0" smtClean="0">
                <a:solidFill>
                  <a:schemeClr val="accent1"/>
                </a:solidFill>
              </a:rPr>
              <a:t>202-693-2796</a:t>
            </a:r>
            <a:r>
              <a:rPr lang="en-US" altLang="en-US" sz="2100" dirty="0">
                <a:solidFill>
                  <a:schemeClr val="accent1"/>
                </a:solidFill>
              </a:rPr>
              <a:t> </a:t>
            </a:r>
            <a:r>
              <a:rPr lang="en-US" altLang="en-US" sz="2100" dirty="0" smtClean="0">
                <a:solidFill>
                  <a:schemeClr val="accent1"/>
                </a:solidFill>
              </a:rPr>
              <a:t>     </a:t>
            </a:r>
          </a:p>
          <a:p>
            <a:pPr algn="ctr">
              <a:lnSpc>
                <a:spcPts val="2600"/>
              </a:lnSpc>
              <a:defRPr/>
            </a:pPr>
            <a:r>
              <a:rPr lang="en-US" altLang="en-US" sz="2100" dirty="0" smtClean="0">
                <a:solidFill>
                  <a:schemeClr val="accent1"/>
                </a:solidFill>
              </a:rPr>
              <a:t>Apprenticeship.USA@dol.gov</a:t>
            </a:r>
          </a:p>
          <a:p>
            <a:pPr algn="ctr">
              <a:lnSpc>
                <a:spcPts val="2600"/>
              </a:lnSpc>
              <a:defRPr/>
            </a:pPr>
            <a:r>
              <a:rPr lang="en-US" altLang="en-US" sz="2100" dirty="0">
                <a:solidFill>
                  <a:schemeClr val="accent1"/>
                </a:solidFill>
                <a:hlinkClick r:id="rId14"/>
              </a:rPr>
              <a:t>http://www.dol.gov/apprenticeship</a:t>
            </a:r>
            <a:r>
              <a:rPr lang="en-US" altLang="en-US" sz="2100" dirty="0" smtClean="0">
                <a:solidFill>
                  <a:schemeClr val="accent1"/>
                </a:solidFill>
                <a:hlinkClick r:id="rId14"/>
              </a:rPr>
              <a:t>/</a:t>
            </a:r>
            <a:r>
              <a:rPr lang="en-US" altLang="en-US" sz="2100" dirty="0" smtClean="0">
                <a:solidFill>
                  <a:schemeClr val="accent1"/>
                </a:solidFill>
              </a:rPr>
              <a:t> </a:t>
            </a:r>
          </a:p>
          <a:p>
            <a:pPr algn="ctr">
              <a:defRPr/>
            </a:pPr>
            <a:endParaRPr lang="en-US" altLang="en-US" sz="2400" dirty="0">
              <a:solidFill>
                <a:schemeClr val="accent1"/>
              </a:solidFill>
            </a:endParaRPr>
          </a:p>
        </p:txBody>
      </p:sp>
      <p:sp>
        <p:nvSpPr>
          <p:cNvPr id="21" name="Subtitle 2"/>
          <p:cNvSpPr txBox="1">
            <a:spLocks/>
          </p:cNvSpPr>
          <p:nvPr/>
        </p:nvSpPr>
        <p:spPr>
          <a:xfrm>
            <a:off x="4121426" y="3841954"/>
            <a:ext cx="5022574" cy="2646048"/>
          </a:xfrm>
          <a:prstGeom prst="rect">
            <a:avLst/>
          </a:prstGeom>
        </p:spPr>
        <p:txBody>
          <a:bodyPr vert="horz" lIns="91440" tIns="45720" rIns="91440" bIns="45720" rtlCol="0">
            <a:normAutofit/>
          </a:bodyPr>
          <a:lstStyle>
            <a:lvl1pPr marL="0" indent="0" algn="l" defTabSz="457200" rtl="0" eaLnBrk="1" latinLnBrk="0" hangingPunct="1">
              <a:lnSpc>
                <a:spcPts val="3000"/>
              </a:lnSpc>
              <a:spcBef>
                <a:spcPts val="0"/>
              </a:spcBef>
              <a:buClr>
                <a:srgbClr val="517E93"/>
              </a:buClr>
              <a:buFont typeface="Arial"/>
              <a:buNone/>
              <a:defRPr sz="2600" kern="1200">
                <a:solidFill>
                  <a:schemeClr val="tx1">
                    <a:lumMod val="65000"/>
                    <a:lumOff val="35000"/>
                  </a:schemeClr>
                </a:solidFill>
                <a:latin typeface="+mn-lt"/>
                <a:ea typeface="+mn-ea"/>
                <a:cs typeface="+mn-cs"/>
              </a:defRPr>
            </a:lvl1pPr>
            <a:lvl2pPr marL="457200" indent="0" algn="ctr" defTabSz="457200" rtl="0" eaLnBrk="1" latinLnBrk="0" hangingPunct="1">
              <a:spcBef>
                <a:spcPct val="20000"/>
              </a:spcBef>
              <a:buClr>
                <a:srgbClr val="517E93"/>
              </a:buClr>
              <a:buFont typeface="Arial"/>
              <a:buNone/>
              <a:defRPr sz="25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517E93"/>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517E93"/>
              </a:buClr>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517E93"/>
              </a:buClr>
              <a:buFont typeface="Arial"/>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endParaRPr lang="en-US" sz="2300" dirty="0" smtClean="0">
              <a:solidFill>
                <a:schemeClr val="accent1"/>
              </a:solidFill>
            </a:endParaRPr>
          </a:p>
        </p:txBody>
      </p:sp>
    </p:spTree>
    <p:extLst>
      <p:ext uri="{BB962C8B-B14F-4D97-AF65-F5344CB8AC3E}">
        <p14:creationId xmlns:p14="http://schemas.microsoft.com/office/powerpoint/2010/main" val="1077267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FF"/>
                </a:solidFill>
                <a:latin typeface="Trebuchet MS" panose="020B0603020202020204" pitchFamily="34" charset="0"/>
              </a:rPr>
              <a:t>Welcome</a:t>
            </a:r>
            <a:endParaRPr lang="en-US" sz="4000"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8FF84E1F-8823-4BD1-89E5-0D4896F414BD}" type="slidenum">
              <a:rPr lang="en-US" smtClean="0">
                <a:solidFill>
                  <a:prstClr val="black">
                    <a:tint val="75000"/>
                  </a:prstClr>
                </a:solidFill>
              </a:rPr>
              <a:pPr/>
              <a:t>3</a:t>
            </a:fld>
            <a:endParaRPr lang="en-US" dirty="0">
              <a:solidFill>
                <a:prstClr val="black">
                  <a:tint val="75000"/>
                </a:prstClr>
              </a:solidFill>
            </a:endParaRPr>
          </a:p>
        </p:txBody>
      </p:sp>
      <p:sp>
        <p:nvSpPr>
          <p:cNvPr id="5" name="Content Placeholder 2"/>
          <p:cNvSpPr txBox="1">
            <a:spLocks/>
          </p:cNvSpPr>
          <p:nvPr/>
        </p:nvSpPr>
        <p:spPr>
          <a:xfrm>
            <a:off x="3302673" y="2422959"/>
            <a:ext cx="5540702" cy="2023779"/>
          </a:xfrm>
          <a:prstGeom prst="rect">
            <a:avLst/>
          </a:prstGeom>
          <a:no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1200"/>
              </a:spcAft>
              <a:buNone/>
            </a:pPr>
            <a:r>
              <a:rPr lang="en-US" b="1" dirty="0" smtClean="0">
                <a:solidFill>
                  <a:srgbClr val="5578A2"/>
                </a:solidFill>
                <a:latin typeface="Trebuchet MS" panose="020B0603020202020204" pitchFamily="34" charset="0"/>
              </a:rPr>
              <a:t>John Ladd</a:t>
            </a:r>
          </a:p>
          <a:p>
            <a:pPr marL="274320" indent="0">
              <a:lnSpc>
                <a:spcPct val="110000"/>
              </a:lnSpc>
              <a:spcAft>
                <a:spcPts val="0"/>
              </a:spcAft>
              <a:buNone/>
            </a:pPr>
            <a:r>
              <a:rPr lang="en-US" sz="2400" dirty="0" smtClean="0">
                <a:solidFill>
                  <a:schemeClr val="tx2">
                    <a:lumMod val="50000"/>
                  </a:schemeClr>
                </a:solidFill>
                <a:latin typeface="+mn-lt"/>
              </a:rPr>
              <a:t>Administrator</a:t>
            </a:r>
            <a:r>
              <a:rPr lang="en-US" sz="2400" dirty="0">
                <a:solidFill>
                  <a:schemeClr val="tx2">
                    <a:lumMod val="50000"/>
                  </a:schemeClr>
                </a:solidFill>
                <a:latin typeface="+mn-lt"/>
              </a:rPr>
              <a:t>, Office of </a:t>
            </a:r>
            <a:r>
              <a:rPr lang="en-US" sz="2400" dirty="0" smtClean="0">
                <a:solidFill>
                  <a:schemeClr val="tx2">
                    <a:lumMod val="50000"/>
                  </a:schemeClr>
                </a:solidFill>
                <a:latin typeface="+mn-lt"/>
              </a:rPr>
              <a:t>Apprenticeship</a:t>
            </a:r>
          </a:p>
          <a:p>
            <a:pPr marL="274320" indent="0">
              <a:lnSpc>
                <a:spcPct val="110000"/>
              </a:lnSpc>
              <a:spcAft>
                <a:spcPts val="0"/>
              </a:spcAft>
              <a:buFont typeface="Arial" pitchFamily="34" charset="0"/>
              <a:buNone/>
            </a:pPr>
            <a:r>
              <a:rPr lang="en-US" sz="2400" dirty="0" smtClean="0">
                <a:solidFill>
                  <a:schemeClr val="tx2">
                    <a:lumMod val="50000"/>
                  </a:schemeClr>
                </a:solidFill>
                <a:latin typeface="+mn-lt"/>
              </a:rPr>
              <a:t>Employment and Training Administration</a:t>
            </a:r>
          </a:p>
          <a:p>
            <a:pPr marL="274320" indent="0">
              <a:lnSpc>
                <a:spcPct val="110000"/>
              </a:lnSpc>
              <a:spcAft>
                <a:spcPts val="0"/>
              </a:spcAft>
              <a:buFont typeface="Arial" pitchFamily="34" charset="0"/>
              <a:buNone/>
            </a:pPr>
            <a:r>
              <a:rPr lang="en-US" sz="2400" dirty="0" smtClean="0">
                <a:solidFill>
                  <a:schemeClr val="tx2">
                    <a:lumMod val="50000"/>
                  </a:schemeClr>
                </a:solidFill>
                <a:latin typeface="+mn-lt"/>
              </a:rPr>
              <a:t>U.S. Department of Labor</a:t>
            </a:r>
            <a:endParaRPr lang="en-US" sz="2400" dirty="0">
              <a:solidFill>
                <a:schemeClr val="tx2">
                  <a:lumMod val="50000"/>
                </a:schemeClr>
              </a:solidFill>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75" y="2191367"/>
            <a:ext cx="1931648" cy="2733058"/>
          </a:xfrm>
          <a:prstGeom prst="rect">
            <a:avLst/>
          </a:prstGeom>
        </p:spPr>
      </p:pic>
      <p:cxnSp>
        <p:nvCxnSpPr>
          <p:cNvPr id="8" name="Straight Connector 7"/>
          <p:cNvCxnSpPr/>
          <p:nvPr/>
        </p:nvCxnSpPr>
        <p:spPr>
          <a:xfrm>
            <a:off x="3429000" y="3048000"/>
            <a:ext cx="54143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64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FF"/>
                </a:solidFill>
              </a:rPr>
              <a:t>Polling Question</a:t>
            </a:r>
            <a:endParaRPr lang="en-US" sz="4000" dirty="0">
              <a:solidFill>
                <a:srgbClr val="FFFFFF"/>
              </a:solidFill>
            </a:endParaRPr>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3" name="Slide Number Placeholder 2"/>
          <p:cNvSpPr>
            <a:spLocks noGrp="1"/>
          </p:cNvSpPr>
          <p:nvPr>
            <p:ph type="sldNum" sz="quarter" idx="12"/>
          </p:nvPr>
        </p:nvSpPr>
        <p:spPr>
          <a:xfrm>
            <a:off x="6392693" y="6416674"/>
            <a:ext cx="2133600" cy="365125"/>
          </a:xfrm>
        </p:spPr>
        <p:txBody>
          <a:bodyPr/>
          <a:lstStyle/>
          <a:p>
            <a:fld id="{01723B91-CE10-4F20-890A-0852E2246859}" type="slidenum">
              <a:rPr lang="en-US" smtClean="0"/>
              <a:pPr/>
              <a:t>4</a:t>
            </a:fld>
            <a:endParaRPr lang="en-US" dirty="0"/>
          </a:p>
        </p:txBody>
      </p:sp>
      <p:graphicFrame>
        <p:nvGraphicFramePr>
          <p:cNvPr id="10" name="Diagram 9"/>
          <p:cNvGraphicFramePr/>
          <p:nvPr>
            <p:extLst/>
          </p:nvPr>
        </p:nvGraphicFramePr>
        <p:xfrm>
          <a:off x="161575" y="1447800"/>
          <a:ext cx="8382000" cy="652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14400" y="2076716"/>
            <a:ext cx="6781800" cy="3631763"/>
          </a:xfrm>
          <a:prstGeom prst="rect">
            <a:avLst/>
          </a:prstGeom>
          <a:noFill/>
        </p:spPr>
        <p:txBody>
          <a:bodyPr wrap="square" rtlCol="0">
            <a:spAutoFit/>
          </a:bodyPr>
          <a:lstStyle/>
          <a:p>
            <a:pPr marL="742950" indent="-400050">
              <a:spcBef>
                <a:spcPts val="1800"/>
              </a:spcBef>
              <a:buClr>
                <a:schemeClr val="accent6">
                  <a:lumMod val="75000"/>
                </a:schemeClr>
              </a:buClr>
              <a:buFont typeface="Wingdings" panose="05000000000000000000" pitchFamily="2" charset="2"/>
              <a:buChar char="£"/>
            </a:pPr>
            <a:r>
              <a:rPr lang="en-US" sz="2000" dirty="0" smtClean="0">
                <a:solidFill>
                  <a:schemeClr val="tx1">
                    <a:lumMod val="65000"/>
                    <a:lumOff val="35000"/>
                  </a:schemeClr>
                </a:solidFill>
                <a:latin typeface="Arial" panose="020B0604020202020204" pitchFamily="34" charset="0"/>
                <a:cs typeface="Arial" panose="020B0604020202020204" pitchFamily="34" charset="0"/>
              </a:rPr>
              <a:t>Healthcare</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marL="742950" indent="-400050">
              <a:spcBef>
                <a:spcPts val="1800"/>
              </a:spcBef>
              <a:buClr>
                <a:schemeClr val="accent6">
                  <a:lumMod val="75000"/>
                </a:schemeClr>
              </a:buClr>
              <a:buFont typeface="Wingdings" panose="05000000000000000000" pitchFamily="2" charset="2"/>
              <a:buChar char="£"/>
            </a:pPr>
            <a:r>
              <a:rPr lang="en-US" sz="2000" dirty="0" smtClean="0">
                <a:solidFill>
                  <a:schemeClr val="tx1">
                    <a:lumMod val="65000"/>
                    <a:lumOff val="35000"/>
                  </a:schemeClr>
                </a:solidFill>
                <a:latin typeface="Arial" panose="020B0604020202020204" pitchFamily="34" charset="0"/>
                <a:cs typeface="Arial" panose="020B0604020202020204" pitchFamily="34" charset="0"/>
              </a:rPr>
              <a:t>Construction</a:t>
            </a:r>
          </a:p>
          <a:p>
            <a:pPr marL="742950" indent="-400050">
              <a:spcBef>
                <a:spcPts val="1800"/>
              </a:spcBef>
              <a:buClr>
                <a:schemeClr val="accent6">
                  <a:lumMod val="75000"/>
                </a:schemeClr>
              </a:buClr>
              <a:buFont typeface="Wingdings" panose="05000000000000000000" pitchFamily="2" charset="2"/>
              <a:buChar char="£"/>
            </a:pPr>
            <a:r>
              <a:rPr lang="en-US" sz="2000" dirty="0" smtClean="0">
                <a:solidFill>
                  <a:schemeClr val="tx1">
                    <a:lumMod val="65000"/>
                    <a:lumOff val="35000"/>
                  </a:schemeClr>
                </a:solidFill>
                <a:latin typeface="Arial" panose="020B0604020202020204" pitchFamily="34" charset="0"/>
                <a:cs typeface="Arial" panose="020B0604020202020204" pitchFamily="34" charset="0"/>
              </a:rPr>
              <a:t>Transportation &amp; Logistics</a:t>
            </a:r>
          </a:p>
          <a:p>
            <a:pPr marL="742950" indent="-400050">
              <a:spcBef>
                <a:spcPts val="1800"/>
              </a:spcBef>
              <a:buClr>
                <a:schemeClr val="accent6">
                  <a:lumMod val="75000"/>
                </a:schemeClr>
              </a:buClr>
              <a:buFont typeface="Wingdings" panose="05000000000000000000" pitchFamily="2" charset="2"/>
              <a:buChar char="£"/>
            </a:pPr>
            <a:r>
              <a:rPr lang="en-US" sz="2000" dirty="0" smtClean="0">
                <a:solidFill>
                  <a:schemeClr val="tx1">
                    <a:lumMod val="65000"/>
                    <a:lumOff val="35000"/>
                  </a:schemeClr>
                </a:solidFill>
                <a:latin typeface="Arial" panose="020B0604020202020204" pitchFamily="34" charset="0"/>
                <a:cs typeface="Arial" panose="020B0604020202020204" pitchFamily="34" charset="0"/>
              </a:rPr>
              <a:t>Energy</a:t>
            </a:r>
          </a:p>
          <a:p>
            <a:pPr marL="742950" indent="-400050">
              <a:spcBef>
                <a:spcPts val="1800"/>
              </a:spcBef>
              <a:buClr>
                <a:schemeClr val="accent6">
                  <a:lumMod val="75000"/>
                </a:schemeClr>
              </a:buClr>
              <a:buFont typeface="Wingdings" panose="05000000000000000000" pitchFamily="2" charset="2"/>
              <a:buChar char="£"/>
            </a:pPr>
            <a:r>
              <a:rPr lang="en-US" sz="2000" dirty="0" smtClean="0">
                <a:solidFill>
                  <a:schemeClr val="tx1">
                    <a:lumMod val="65000"/>
                    <a:lumOff val="35000"/>
                  </a:schemeClr>
                </a:solidFill>
                <a:latin typeface="Arial" panose="020B0604020202020204" pitchFamily="34" charset="0"/>
                <a:cs typeface="Arial" panose="020B0604020202020204" pitchFamily="34" charset="0"/>
              </a:rPr>
              <a:t>Advanced Manufacturing</a:t>
            </a:r>
          </a:p>
          <a:p>
            <a:pPr marL="742950" indent="-400050">
              <a:spcBef>
                <a:spcPts val="1800"/>
              </a:spcBef>
              <a:buClr>
                <a:schemeClr val="accent6">
                  <a:lumMod val="75000"/>
                </a:schemeClr>
              </a:buClr>
              <a:buFont typeface="Wingdings" panose="05000000000000000000" pitchFamily="2" charset="2"/>
              <a:buChar char="£"/>
            </a:pPr>
            <a:r>
              <a:rPr lang="en-US" sz="2000" dirty="0" smtClean="0">
                <a:solidFill>
                  <a:schemeClr val="tx1">
                    <a:lumMod val="65000"/>
                    <a:lumOff val="35000"/>
                  </a:schemeClr>
                </a:solidFill>
                <a:latin typeface="Arial" panose="020B0604020202020204" pitchFamily="34" charset="0"/>
                <a:cs typeface="Arial" panose="020B0604020202020204" pitchFamily="34" charset="0"/>
              </a:rPr>
              <a:t>Information &amp; Communications Technology</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marL="742950" indent="-400050">
              <a:spcBef>
                <a:spcPts val="1800"/>
              </a:spcBef>
              <a:buClr>
                <a:schemeClr val="accent6">
                  <a:lumMod val="75000"/>
                </a:schemeClr>
              </a:buClr>
              <a:buFont typeface="Wingdings" panose="05000000000000000000" pitchFamily="2" charset="2"/>
              <a:buChar char="£"/>
            </a:pPr>
            <a:r>
              <a:rPr lang="en-US" sz="2000" dirty="0" smtClean="0">
                <a:solidFill>
                  <a:schemeClr val="tx1">
                    <a:lumMod val="65000"/>
                    <a:lumOff val="35000"/>
                  </a:schemeClr>
                </a:solidFill>
                <a:latin typeface="Arial" panose="020B0604020202020204" pitchFamily="34" charset="0"/>
                <a:cs typeface="Arial" panose="020B0604020202020204" pitchFamily="34" charset="0"/>
              </a:rPr>
              <a:t>Other (please enter in the chat)</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190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2" y="191869"/>
            <a:ext cx="9138138"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b="1" dirty="0">
                <a:solidFill>
                  <a:prstClr val="white"/>
                </a:solidFill>
                <a:latin typeface="Trebuchet MS" pitchFamily="34" charset="0"/>
              </a:rPr>
              <a:t>Today’s Agenda</a:t>
            </a:r>
          </a:p>
        </p:txBody>
      </p:sp>
      <p:cxnSp>
        <p:nvCxnSpPr>
          <p:cNvPr id="4" name="Straight Arrow Connector 3"/>
          <p:cNvCxnSpPr/>
          <p:nvPr/>
        </p:nvCxnSpPr>
        <p:spPr>
          <a:xfrm>
            <a:off x="228600" y="4244457"/>
            <a:ext cx="8686800" cy="38100"/>
          </a:xfrm>
          <a:prstGeom prst="straightConnector1">
            <a:avLst/>
          </a:prstGeom>
          <a:ln w="127000" cmpd="sng">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286000" y="1676400"/>
            <a:ext cx="2133600" cy="1524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Trebuchet MS" pitchFamily="34" charset="0"/>
              </a:rPr>
              <a:t>Apprenticeship Goals and Actions</a:t>
            </a:r>
            <a:endParaRPr lang="en-US" sz="2000" b="1" dirty="0">
              <a:solidFill>
                <a:prstClr val="white"/>
              </a:solidFill>
              <a:latin typeface="Trebuchet MS" pitchFamily="34" charset="0"/>
            </a:endParaRPr>
          </a:p>
        </p:txBody>
      </p:sp>
      <p:grpSp>
        <p:nvGrpSpPr>
          <p:cNvPr id="8" name="Group 7"/>
          <p:cNvGrpSpPr/>
          <p:nvPr/>
        </p:nvGrpSpPr>
        <p:grpSpPr>
          <a:xfrm>
            <a:off x="2590800" y="3010017"/>
            <a:ext cx="609600" cy="1559723"/>
            <a:chOff x="2590800" y="3200400"/>
            <a:chExt cx="609600" cy="1559723"/>
          </a:xfrm>
        </p:grpSpPr>
        <p:sp>
          <p:nvSpPr>
            <p:cNvPr id="6" name="Oval 5"/>
            <p:cNvSpPr/>
            <p:nvPr/>
          </p:nvSpPr>
          <p:spPr>
            <a:xfrm>
              <a:off x="2590800" y="4147475"/>
              <a:ext cx="609600" cy="612648"/>
            </a:xfrm>
            <a:prstGeom prst="ellipse">
              <a:avLst/>
            </a:prstGeom>
            <a:solidFill>
              <a:schemeClr val="bg1"/>
            </a:solidFill>
            <a:ln w="1079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p:nvCxnSpPr>
          <p:spPr>
            <a:xfrm>
              <a:off x="2895600" y="3200400"/>
              <a:ext cx="0" cy="99060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2591407" y="4916039"/>
            <a:ext cx="3200400" cy="11460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Trebuchet MS" pitchFamily="34" charset="0"/>
              </a:rPr>
              <a:t>Apprenticeship USA and LEADERs</a:t>
            </a:r>
          </a:p>
        </p:txBody>
      </p:sp>
      <p:sp>
        <p:nvSpPr>
          <p:cNvPr id="38" name="Rounded Rectangle 37"/>
          <p:cNvSpPr/>
          <p:nvPr/>
        </p:nvSpPr>
        <p:spPr>
          <a:xfrm>
            <a:off x="7010400" y="1656471"/>
            <a:ext cx="1790700" cy="1219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Trebuchet MS" pitchFamily="34" charset="0"/>
              </a:rPr>
              <a:t>Wrap Up</a:t>
            </a:r>
          </a:p>
        </p:txBody>
      </p:sp>
      <p:grpSp>
        <p:nvGrpSpPr>
          <p:cNvPr id="13" name="Group 12"/>
          <p:cNvGrpSpPr/>
          <p:nvPr/>
        </p:nvGrpSpPr>
        <p:grpSpPr>
          <a:xfrm>
            <a:off x="7565136" y="2667000"/>
            <a:ext cx="609600" cy="1924781"/>
            <a:chOff x="7565136" y="2857383"/>
            <a:chExt cx="609600" cy="1924781"/>
          </a:xfrm>
        </p:grpSpPr>
        <p:cxnSp>
          <p:nvCxnSpPr>
            <p:cNvPr id="39" name="Straight Connector 38"/>
            <p:cNvCxnSpPr/>
            <p:nvPr/>
          </p:nvCxnSpPr>
          <p:spPr>
            <a:xfrm>
              <a:off x="7866524" y="2857383"/>
              <a:ext cx="0" cy="1315329"/>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565136" y="4169516"/>
              <a:ext cx="609600" cy="612648"/>
            </a:xfrm>
            <a:prstGeom prst="ellipse">
              <a:avLst/>
            </a:prstGeom>
            <a:solidFill>
              <a:schemeClr val="bg1"/>
            </a:solidFill>
            <a:ln w="1079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 name="Group 8"/>
          <p:cNvGrpSpPr/>
          <p:nvPr/>
        </p:nvGrpSpPr>
        <p:grpSpPr>
          <a:xfrm>
            <a:off x="3886807" y="3934232"/>
            <a:ext cx="609600" cy="1091576"/>
            <a:chOff x="3886807" y="4124615"/>
            <a:chExt cx="609600" cy="1091576"/>
          </a:xfrm>
        </p:grpSpPr>
        <p:sp>
          <p:nvSpPr>
            <p:cNvPr id="19" name="Oval 18"/>
            <p:cNvSpPr/>
            <p:nvPr/>
          </p:nvSpPr>
          <p:spPr>
            <a:xfrm>
              <a:off x="3886807" y="4124615"/>
              <a:ext cx="609600" cy="612648"/>
            </a:xfrm>
            <a:prstGeom prst="ellipse">
              <a:avLst/>
            </a:prstGeom>
            <a:solidFill>
              <a:schemeClr val="bg1"/>
            </a:solidFill>
            <a:ln w="1079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 name="Straight Connector 21"/>
            <p:cNvCxnSpPr>
              <a:stCxn id="19" idx="4"/>
            </p:cNvCxnSpPr>
            <p:nvPr/>
          </p:nvCxnSpPr>
          <p:spPr>
            <a:xfrm>
              <a:off x="4191607" y="4737263"/>
              <a:ext cx="0" cy="478928"/>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4648200" y="2133600"/>
            <a:ext cx="2209800" cy="162206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Trebuchet MS" pitchFamily="34" charset="0"/>
              </a:rPr>
              <a:t>Sectors of Excellence in Apprenticeship</a:t>
            </a:r>
            <a:endParaRPr lang="en-US" sz="2000" b="1" dirty="0">
              <a:solidFill>
                <a:prstClr val="white"/>
              </a:solidFill>
              <a:latin typeface="Trebuchet MS" pitchFamily="34" charset="0"/>
            </a:endParaRPr>
          </a:p>
        </p:txBody>
      </p:sp>
      <p:sp>
        <p:nvSpPr>
          <p:cNvPr id="5" name="Slide Number Placeholder 4"/>
          <p:cNvSpPr>
            <a:spLocks noGrp="1"/>
          </p:cNvSpPr>
          <p:nvPr>
            <p:ph type="sldNum" sz="quarter" idx="12"/>
          </p:nvPr>
        </p:nvSpPr>
        <p:spPr/>
        <p:txBody>
          <a:bodyPr/>
          <a:lstStyle/>
          <a:p>
            <a:fld id="{8FF84E1F-8823-4BD1-89E5-0D4896F414BD}" type="slidenum">
              <a:rPr lang="en-US" smtClean="0">
                <a:solidFill>
                  <a:prstClr val="black">
                    <a:tint val="75000"/>
                  </a:prstClr>
                </a:solidFill>
              </a:rPr>
              <a:pPr/>
              <a:t>5</a:t>
            </a:fld>
            <a:endParaRPr lang="en-US" dirty="0">
              <a:solidFill>
                <a:prstClr val="black">
                  <a:tint val="75000"/>
                </a:prstClr>
              </a:solidFill>
            </a:endParaRPr>
          </a:p>
        </p:txBody>
      </p:sp>
      <p:grpSp>
        <p:nvGrpSpPr>
          <p:cNvPr id="11" name="Group 10"/>
          <p:cNvGrpSpPr/>
          <p:nvPr/>
        </p:nvGrpSpPr>
        <p:grpSpPr>
          <a:xfrm>
            <a:off x="6668107" y="3979133"/>
            <a:ext cx="609600" cy="1128905"/>
            <a:chOff x="6668107" y="4169516"/>
            <a:chExt cx="609600" cy="1128905"/>
          </a:xfrm>
        </p:grpSpPr>
        <p:sp>
          <p:nvSpPr>
            <p:cNvPr id="17" name="Oval 16"/>
            <p:cNvSpPr/>
            <p:nvPr/>
          </p:nvSpPr>
          <p:spPr>
            <a:xfrm>
              <a:off x="6668107" y="4169516"/>
              <a:ext cx="609600" cy="612648"/>
            </a:xfrm>
            <a:prstGeom prst="ellipse">
              <a:avLst/>
            </a:prstGeom>
            <a:solidFill>
              <a:schemeClr val="bg1"/>
            </a:solidFill>
            <a:ln w="1079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8" name="Straight Connector 17"/>
            <p:cNvCxnSpPr>
              <a:stCxn id="17" idx="4"/>
            </p:cNvCxnSpPr>
            <p:nvPr/>
          </p:nvCxnSpPr>
          <p:spPr>
            <a:xfrm>
              <a:off x="6972907" y="4782164"/>
              <a:ext cx="0" cy="516257"/>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p:nvSpPr>
        <p:spPr>
          <a:xfrm>
            <a:off x="6096607" y="4965900"/>
            <a:ext cx="2362200" cy="99669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Trebuchet MS" pitchFamily="34" charset="0"/>
              </a:rPr>
              <a:t>Next Steps and Action Items</a:t>
            </a:r>
            <a:endParaRPr lang="en-US" sz="2000" b="1" dirty="0">
              <a:solidFill>
                <a:prstClr val="white"/>
              </a:solidFill>
              <a:latin typeface="Trebuchet MS" pitchFamily="34" charset="0"/>
            </a:endParaRPr>
          </a:p>
        </p:txBody>
      </p:sp>
      <p:sp>
        <p:nvSpPr>
          <p:cNvPr id="26" name="Rounded Rectangle 25"/>
          <p:cNvSpPr/>
          <p:nvPr/>
        </p:nvSpPr>
        <p:spPr>
          <a:xfrm>
            <a:off x="228600" y="1447800"/>
            <a:ext cx="1981200" cy="215319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Trebuchet MS" pitchFamily="34" charset="0"/>
              </a:rPr>
              <a:t>Dept. of Labor Leadership</a:t>
            </a:r>
          </a:p>
        </p:txBody>
      </p:sp>
      <p:grpSp>
        <p:nvGrpSpPr>
          <p:cNvPr id="3" name="Group 2"/>
          <p:cNvGrpSpPr/>
          <p:nvPr/>
        </p:nvGrpSpPr>
        <p:grpSpPr>
          <a:xfrm>
            <a:off x="685800" y="3433844"/>
            <a:ext cx="609600" cy="1095664"/>
            <a:chOff x="685800" y="3624227"/>
            <a:chExt cx="609600" cy="1095664"/>
          </a:xfrm>
        </p:grpSpPr>
        <p:sp>
          <p:nvSpPr>
            <p:cNvPr id="27" name="Oval 26"/>
            <p:cNvSpPr/>
            <p:nvPr/>
          </p:nvSpPr>
          <p:spPr>
            <a:xfrm>
              <a:off x="685800" y="4107243"/>
              <a:ext cx="609600" cy="612648"/>
            </a:xfrm>
            <a:prstGeom prst="ellipse">
              <a:avLst/>
            </a:prstGeom>
            <a:solidFill>
              <a:schemeClr val="bg1"/>
            </a:solidFill>
            <a:ln w="1079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8" name="Straight Connector 27"/>
            <p:cNvCxnSpPr/>
            <p:nvPr/>
          </p:nvCxnSpPr>
          <p:spPr>
            <a:xfrm>
              <a:off x="990600" y="3624227"/>
              <a:ext cx="0" cy="53340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487007" y="3700544"/>
            <a:ext cx="609600" cy="884436"/>
            <a:chOff x="5487007" y="3890927"/>
            <a:chExt cx="609600" cy="884436"/>
          </a:xfrm>
        </p:grpSpPr>
        <p:cxnSp>
          <p:nvCxnSpPr>
            <p:cNvPr id="24" name="Straight Connector 23"/>
            <p:cNvCxnSpPr/>
            <p:nvPr/>
          </p:nvCxnSpPr>
          <p:spPr>
            <a:xfrm>
              <a:off x="5791807" y="3890927"/>
              <a:ext cx="0" cy="364319"/>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487007" y="4162715"/>
              <a:ext cx="609600" cy="612648"/>
            </a:xfrm>
            <a:prstGeom prst="ellipse">
              <a:avLst/>
            </a:prstGeom>
            <a:solidFill>
              <a:schemeClr val="bg1"/>
            </a:solidFill>
            <a:ln w="1079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4143999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F84E1F-8823-4BD1-89E5-0D4896F414BD}" type="slidenum">
              <a:rPr lang="en-US" smtClean="0">
                <a:solidFill>
                  <a:prstClr val="black">
                    <a:tint val="75000"/>
                  </a:prstClr>
                </a:solidFill>
              </a:rPr>
              <a:pPr/>
              <a:t>6</a:t>
            </a:fld>
            <a:endParaRPr lang="en-US" dirty="0">
              <a:solidFill>
                <a:prstClr val="black">
                  <a:tint val="75000"/>
                </a:prstClr>
              </a:solidFill>
            </a:endParaRPr>
          </a:p>
        </p:txBody>
      </p:sp>
      <p:sp>
        <p:nvSpPr>
          <p:cNvPr id="3" name="TextBox 2"/>
          <p:cNvSpPr txBox="1"/>
          <p:nvPr/>
        </p:nvSpPr>
        <p:spPr>
          <a:xfrm>
            <a:off x="5862" y="191869"/>
            <a:ext cx="9138138" cy="646331"/>
          </a:xfrm>
          <a:prstGeom prst="rect">
            <a:avLst/>
          </a:prstGeom>
          <a:noFill/>
        </p:spPr>
        <p:txBody>
          <a:bodyPr wrap="square" rtlCol="0">
            <a:spAutoFit/>
          </a:bodyPr>
          <a:lstStyle/>
          <a:p>
            <a:pPr algn="ctr"/>
            <a:r>
              <a:rPr lang="en-US" sz="3600" b="1" dirty="0" smtClean="0">
                <a:solidFill>
                  <a:prstClr val="white"/>
                </a:solidFill>
                <a:effectLst>
                  <a:outerShdw blurRad="50800" dist="38100" dir="2700000" algn="tl" rotWithShape="0">
                    <a:prstClr val="black">
                      <a:alpha val="40000"/>
                    </a:prstClr>
                  </a:outerShdw>
                </a:effectLst>
                <a:latin typeface="Trebuchet MS" pitchFamily="34" charset="0"/>
              </a:rPr>
              <a:t>Message from Secretary Perez</a:t>
            </a:r>
            <a:endParaRPr lang="en-US" sz="3600" b="1" dirty="0">
              <a:solidFill>
                <a:prstClr val="white"/>
              </a:solidFill>
              <a:effectLst>
                <a:outerShdw blurRad="50800" dist="38100" dir="2700000" algn="tl" rotWithShape="0">
                  <a:prstClr val="black">
                    <a:alpha val="40000"/>
                  </a:prstClr>
                </a:outerShdw>
              </a:effectLst>
              <a:latin typeface="Trebuchet MS"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981200"/>
            <a:ext cx="237744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0" y="1578278"/>
            <a:ext cx="5029200" cy="4616648"/>
          </a:xfrm>
          <a:prstGeom prst="rect">
            <a:avLst/>
          </a:prstGeom>
          <a:noFill/>
        </p:spPr>
        <p:txBody>
          <a:bodyPr wrap="square" rtlCol="0">
            <a:spAutoFit/>
          </a:bodyPr>
          <a:lstStyle/>
          <a:p>
            <a:r>
              <a:rPr lang="en-US" sz="2100" dirty="0">
                <a:solidFill>
                  <a:schemeClr val="tx2">
                    <a:lumMod val="50000"/>
                  </a:schemeClr>
                </a:solidFill>
                <a:cs typeface="Arial" pitchFamily="34" charset="0"/>
              </a:rPr>
              <a:t>“We know the value of apprenticeships for both employers and workers and we want to help jump start apprenticeships in the United States. There’s no better way to get the word out about the program than employers and sponsors advocating for it. That’s what the </a:t>
            </a:r>
            <a:r>
              <a:rPr lang="en-US" sz="2100" dirty="0" err="1">
                <a:solidFill>
                  <a:schemeClr val="tx2">
                    <a:lumMod val="50000"/>
                  </a:schemeClr>
                </a:solidFill>
                <a:cs typeface="Arial" pitchFamily="34" charset="0"/>
              </a:rPr>
              <a:t>ApprenticeshipUSA</a:t>
            </a:r>
            <a:r>
              <a:rPr lang="en-US" sz="2100" dirty="0">
                <a:solidFill>
                  <a:schemeClr val="tx2">
                    <a:lumMod val="50000"/>
                  </a:schemeClr>
                </a:solidFill>
                <a:cs typeface="Arial" pitchFamily="34" charset="0"/>
              </a:rPr>
              <a:t> LEADERs program is all about. I’m looking forward to working with our LEADERs to promote the value of apprenticeships to many more employers and in more industries. Thank you for your commitment and help in this effort.”</a:t>
            </a:r>
          </a:p>
          <a:p>
            <a:r>
              <a:rPr lang="en-US" sz="2100" dirty="0">
                <a:solidFill>
                  <a:schemeClr val="tx2">
                    <a:lumMod val="50000"/>
                  </a:schemeClr>
                </a:solidFill>
                <a:cs typeface="Arial" pitchFamily="34" charset="0"/>
              </a:rPr>
              <a:t>     </a:t>
            </a:r>
            <a:r>
              <a:rPr lang="en-US" sz="2100" dirty="0" smtClean="0">
                <a:solidFill>
                  <a:schemeClr val="tx2">
                    <a:lumMod val="50000"/>
                  </a:schemeClr>
                </a:solidFill>
                <a:cs typeface="Arial" pitchFamily="34" charset="0"/>
              </a:rPr>
              <a:t>-  U.S</a:t>
            </a:r>
            <a:r>
              <a:rPr lang="en-US" sz="2100" dirty="0">
                <a:solidFill>
                  <a:schemeClr val="tx2">
                    <a:lumMod val="50000"/>
                  </a:schemeClr>
                </a:solidFill>
                <a:cs typeface="Arial" pitchFamily="34" charset="0"/>
              </a:rPr>
              <a:t>. </a:t>
            </a:r>
            <a:r>
              <a:rPr lang="en-US" sz="2100" dirty="0">
                <a:solidFill>
                  <a:schemeClr val="tx2">
                    <a:lumMod val="50000"/>
                  </a:schemeClr>
                </a:solidFill>
                <a:cs typeface="Arial" pitchFamily="34" charset="0"/>
              </a:rPr>
              <a:t>Secretary of Labor Thomas E. Perez</a:t>
            </a:r>
          </a:p>
        </p:txBody>
      </p:sp>
    </p:spTree>
    <p:extLst>
      <p:ext uri="{BB962C8B-B14F-4D97-AF65-F5344CB8AC3E}">
        <p14:creationId xmlns:p14="http://schemas.microsoft.com/office/powerpoint/2010/main" val="3835460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F84E1F-8823-4BD1-89E5-0D4896F414BD}" type="slidenum">
              <a:rPr lang="en-US" smtClean="0">
                <a:solidFill>
                  <a:prstClr val="black">
                    <a:tint val="75000"/>
                  </a:prstClr>
                </a:solidFill>
              </a:rPr>
              <a:pPr/>
              <a:t>7</a:t>
            </a:fld>
            <a:endParaRPr lang="en-US" dirty="0">
              <a:solidFill>
                <a:prstClr val="black">
                  <a:tint val="75000"/>
                </a:prstClr>
              </a:solidFill>
            </a:endParaRPr>
          </a:p>
        </p:txBody>
      </p:sp>
      <p:pic>
        <p:nvPicPr>
          <p:cNvPr id="1026" name="Picture 2" descr="Eric M. Seleznow Acting Assistant Secretary of Employment and Training Administration."/>
          <p:cNvPicPr>
            <a:picLocks noChangeAspect="1" noChangeArrowheads="1"/>
          </p:cNvPicPr>
          <p:nvPr/>
        </p:nvPicPr>
        <p:blipFill>
          <a:blip r:embed="rId2" cstate="print"/>
          <a:srcRect/>
          <a:stretch>
            <a:fillRect/>
          </a:stretch>
        </p:blipFill>
        <p:spPr bwMode="auto">
          <a:xfrm>
            <a:off x="838200" y="2057400"/>
            <a:ext cx="2436334" cy="3048979"/>
          </a:xfrm>
          <a:prstGeom prst="rect">
            <a:avLst/>
          </a:prstGeom>
          <a:noFill/>
        </p:spPr>
      </p:pic>
      <p:sp>
        <p:nvSpPr>
          <p:cNvPr id="6" name="Rectangle 5"/>
          <p:cNvSpPr/>
          <p:nvPr/>
        </p:nvSpPr>
        <p:spPr>
          <a:xfrm>
            <a:off x="0" y="160738"/>
            <a:ext cx="9122391" cy="707886"/>
          </a:xfrm>
          <a:prstGeom prst="rect">
            <a:avLst/>
          </a:prstGeom>
        </p:spPr>
        <p:txBody>
          <a:bodyPr wrap="square">
            <a:spAutoFit/>
          </a:bodyPr>
          <a:lstStyle/>
          <a:p>
            <a:pPr algn="ctr"/>
            <a:r>
              <a:rPr lang="en-US" sz="4000" b="1" dirty="0" smtClean="0">
                <a:solidFill>
                  <a:schemeClr val="bg1"/>
                </a:solidFill>
                <a:effectLst>
                  <a:outerShdw blurRad="38100" dist="38100" dir="2700000" algn="tl">
                    <a:srgbClr val="000000">
                      <a:alpha val="43137"/>
                    </a:srgbClr>
                  </a:outerShdw>
                </a:effectLst>
                <a:latin typeface="Trebuchet MS" panose="020B0603020202020204" pitchFamily="34" charset="0"/>
              </a:rPr>
              <a:t>Apprenticeship</a:t>
            </a:r>
            <a:r>
              <a:rPr lang="en-US" sz="4000" b="1" dirty="0" smtClean="0">
                <a:solidFill>
                  <a:schemeClr val="tx2">
                    <a:lumMod val="20000"/>
                    <a:lumOff val="80000"/>
                  </a:schemeClr>
                </a:solidFill>
                <a:effectLst>
                  <a:outerShdw blurRad="38100" dist="38100" dir="2700000" algn="tl">
                    <a:srgbClr val="000000">
                      <a:alpha val="43137"/>
                    </a:srgbClr>
                  </a:outerShdw>
                </a:effectLst>
                <a:latin typeface="Trebuchet MS" panose="020B0603020202020204" pitchFamily="34" charset="0"/>
              </a:rPr>
              <a:t>USA</a:t>
            </a:r>
            <a:r>
              <a:rPr lang="en-US" sz="4000" b="1" dirty="0" smtClean="0">
                <a:solidFill>
                  <a:schemeClr val="bg1"/>
                </a:solidFill>
                <a:effectLst>
                  <a:outerShdw blurRad="38100" dist="38100" dir="2700000" algn="tl">
                    <a:srgbClr val="000000">
                      <a:alpha val="43137"/>
                    </a:srgbClr>
                  </a:outerShdw>
                </a:effectLst>
                <a:latin typeface="Trebuchet MS" panose="020B0603020202020204" pitchFamily="34" charset="0"/>
              </a:rPr>
              <a:t> LEADERs</a:t>
            </a:r>
            <a:endParaRPr lang="en-US" sz="40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7" name="Content Placeholder 2"/>
          <p:cNvSpPr txBox="1">
            <a:spLocks/>
          </p:cNvSpPr>
          <p:nvPr/>
        </p:nvSpPr>
        <p:spPr>
          <a:xfrm>
            <a:off x="3733800" y="2438400"/>
            <a:ext cx="5540702" cy="2023779"/>
          </a:xfrm>
          <a:prstGeom prst="rect">
            <a:avLst/>
          </a:prstGeom>
          <a:no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1200"/>
              </a:spcAft>
              <a:buNone/>
            </a:pPr>
            <a:r>
              <a:rPr lang="en-US" sz="3000" b="1" dirty="0" smtClean="0">
                <a:solidFill>
                  <a:srgbClr val="5578A2"/>
                </a:solidFill>
                <a:latin typeface="Trebuchet MS" panose="020B0603020202020204" pitchFamily="34" charset="0"/>
              </a:rPr>
              <a:t>Eric Seleznow</a:t>
            </a:r>
          </a:p>
          <a:p>
            <a:pPr marL="274320" indent="0">
              <a:lnSpc>
                <a:spcPct val="110000"/>
              </a:lnSpc>
              <a:spcAft>
                <a:spcPts val="0"/>
              </a:spcAft>
              <a:buNone/>
            </a:pPr>
            <a:r>
              <a:rPr lang="en-US" sz="2200" dirty="0" smtClean="0">
                <a:solidFill>
                  <a:schemeClr val="tx2">
                    <a:lumMod val="50000"/>
                  </a:schemeClr>
                </a:solidFill>
                <a:latin typeface="+mn-lt"/>
              </a:rPr>
              <a:t>Deputy Assistant Secretary</a:t>
            </a:r>
          </a:p>
          <a:p>
            <a:pPr marL="274320" indent="0">
              <a:lnSpc>
                <a:spcPct val="110000"/>
              </a:lnSpc>
              <a:spcAft>
                <a:spcPts val="0"/>
              </a:spcAft>
              <a:buFont typeface="Arial" pitchFamily="34" charset="0"/>
              <a:buNone/>
            </a:pPr>
            <a:r>
              <a:rPr lang="en-US" sz="2200" dirty="0" smtClean="0">
                <a:solidFill>
                  <a:schemeClr val="tx2">
                    <a:lumMod val="50000"/>
                  </a:schemeClr>
                </a:solidFill>
                <a:latin typeface="+mn-lt"/>
              </a:rPr>
              <a:t>Employment and Training Administration</a:t>
            </a:r>
          </a:p>
          <a:p>
            <a:pPr marL="274320" indent="0">
              <a:lnSpc>
                <a:spcPct val="110000"/>
              </a:lnSpc>
              <a:spcAft>
                <a:spcPts val="0"/>
              </a:spcAft>
              <a:buFont typeface="Arial" pitchFamily="34" charset="0"/>
              <a:buNone/>
            </a:pPr>
            <a:r>
              <a:rPr lang="en-US" sz="2200" dirty="0" smtClean="0">
                <a:solidFill>
                  <a:schemeClr val="tx2">
                    <a:lumMod val="50000"/>
                  </a:schemeClr>
                </a:solidFill>
                <a:latin typeface="+mn-lt"/>
              </a:rPr>
              <a:t>U.S. Department of Labor</a:t>
            </a:r>
            <a:endParaRPr lang="en-US" sz="2200" dirty="0">
              <a:solidFill>
                <a:schemeClr val="tx2">
                  <a:lumMod val="50000"/>
                </a:schemeClr>
              </a:solidFill>
              <a:latin typeface="+mn-lt"/>
            </a:endParaRPr>
          </a:p>
        </p:txBody>
      </p:sp>
      <p:cxnSp>
        <p:nvCxnSpPr>
          <p:cNvPr id="8" name="Straight Connector 7"/>
          <p:cNvCxnSpPr/>
          <p:nvPr/>
        </p:nvCxnSpPr>
        <p:spPr>
          <a:xfrm>
            <a:off x="3848100" y="3048000"/>
            <a:ext cx="4953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54106"/>
            <a:ext cx="9144000" cy="5233462"/>
          </a:xfrm>
          <a:prstGeom prst="rect">
            <a:avLst/>
          </a:prstGeom>
          <a:gradFill flip="none" rotWithShape="1">
            <a:gsLst>
              <a:gs pos="0">
                <a:schemeClr val="tx1">
                  <a:tint val="66000"/>
                  <a:satMod val="160000"/>
                  <a:lumMod val="0"/>
                </a:schemeClr>
              </a:gs>
              <a:gs pos="50000">
                <a:schemeClr val="tx1">
                  <a:tint val="44500"/>
                  <a:satMod val="160000"/>
                  <a:lumMod val="23000"/>
                </a:schemeClr>
              </a:gs>
              <a:gs pos="100000">
                <a:schemeClr val="tx1">
                  <a:tint val="23500"/>
                  <a:satMod val="160000"/>
                  <a:lumMod val="37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8FF84E1F-8823-4BD1-89E5-0D4896F414BD}" type="slidenum">
              <a:rPr lang="en-US" smtClean="0"/>
              <a:pPr/>
              <a:t>8</a:t>
            </a:fld>
            <a:endParaRPr lang="en-US" dirty="0"/>
          </a:p>
        </p:txBody>
      </p:sp>
      <p:sp>
        <p:nvSpPr>
          <p:cNvPr id="4" name="TextBox 3"/>
          <p:cNvSpPr txBox="1"/>
          <p:nvPr/>
        </p:nvSpPr>
        <p:spPr>
          <a:xfrm>
            <a:off x="76200" y="-19050"/>
            <a:ext cx="9067800" cy="954107"/>
          </a:xfrm>
          <a:prstGeom prst="rect">
            <a:avLst/>
          </a:prstGeom>
          <a:noFill/>
        </p:spPr>
        <p:txBody>
          <a:bodyPr wrap="square" rtlCol="0">
            <a:spAutoFit/>
          </a:bodyPr>
          <a:lstStyle/>
          <a:p>
            <a:pPr algn="ctr">
              <a:spcBef>
                <a:spcPct val="0"/>
              </a:spcBef>
            </a:pPr>
            <a:r>
              <a:rPr lang="en-US" sz="3200" b="1" dirty="0">
                <a:solidFill>
                  <a:prstClr val="white"/>
                </a:solidFill>
                <a:effectLst>
                  <a:outerShdw blurRad="38100" dist="38100" dir="2700000" algn="tl">
                    <a:srgbClr val="000000">
                      <a:alpha val="43137"/>
                    </a:srgbClr>
                  </a:outerShdw>
                </a:effectLst>
                <a:latin typeface="Trebuchet MS" pitchFamily="34" charset="0"/>
              </a:rPr>
              <a:t>The Time is Now – </a:t>
            </a:r>
          </a:p>
          <a:p>
            <a:pPr algn="ctr">
              <a:spcBef>
                <a:spcPct val="0"/>
              </a:spcBef>
            </a:pPr>
            <a:r>
              <a:rPr lang="en-US" sz="2400" dirty="0">
                <a:solidFill>
                  <a:prstClr val="white"/>
                </a:solidFill>
                <a:effectLst>
                  <a:outerShdw blurRad="38100" dist="38100" dir="2700000" algn="tl">
                    <a:srgbClr val="000000">
                      <a:alpha val="43137"/>
                    </a:srgbClr>
                  </a:outerShdw>
                </a:effectLst>
                <a:latin typeface="Trebuchet MS" pitchFamily="34" charset="0"/>
              </a:rPr>
              <a:t>Unique Opportunity for Registered Apprenticeship</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 y="1066800"/>
            <a:ext cx="3737610" cy="2491740"/>
          </a:xfrm>
          <a:prstGeom prst="rect">
            <a:avLst/>
          </a:prstGeom>
        </p:spPr>
      </p:pic>
      <p:sp>
        <p:nvSpPr>
          <p:cNvPr id="10" name="TextBox 9"/>
          <p:cNvSpPr txBox="1"/>
          <p:nvPr/>
        </p:nvSpPr>
        <p:spPr>
          <a:xfrm>
            <a:off x="4577443" y="5274021"/>
            <a:ext cx="4419600" cy="892552"/>
          </a:xfrm>
          <a:prstGeom prst="rect">
            <a:avLst/>
          </a:prstGeom>
          <a:noFill/>
        </p:spPr>
        <p:txBody>
          <a:bodyPr wrap="square" rtlCol="0">
            <a:spAutoFit/>
          </a:bodyPr>
          <a:lstStyle/>
          <a:p>
            <a:pPr algn="ctr"/>
            <a:r>
              <a:rPr lang="en-US" sz="2400" dirty="0" smtClean="0">
                <a:solidFill>
                  <a:schemeClr val="bg1">
                    <a:lumMod val="75000"/>
                  </a:schemeClr>
                </a:solidFill>
                <a:effectLst>
                  <a:outerShdw blurRad="38100" dist="38100" dir="2700000" algn="tl">
                    <a:srgbClr val="000000">
                      <a:alpha val="43137"/>
                    </a:srgbClr>
                  </a:outerShdw>
                </a:effectLst>
              </a:rPr>
              <a:t>American Apprenticeship Grants</a:t>
            </a:r>
          </a:p>
          <a:p>
            <a:pPr algn="ctr"/>
            <a:r>
              <a:rPr lang="en-US" sz="2800" b="1" dirty="0" smtClean="0">
                <a:solidFill>
                  <a:schemeClr val="bg1"/>
                </a:solidFill>
                <a:effectLst>
                  <a:outerShdw blurRad="38100" dist="38100" dir="2700000" algn="tl">
                    <a:srgbClr val="000000">
                      <a:alpha val="43137"/>
                    </a:srgbClr>
                  </a:outerShdw>
                </a:effectLst>
              </a:rPr>
              <a:t>$100 Million</a:t>
            </a:r>
            <a:endParaRPr lang="en-US" sz="2800" b="1" dirty="0">
              <a:solidFill>
                <a:schemeClr val="bg1"/>
              </a:solidFill>
              <a:effectLst>
                <a:outerShdw blurRad="38100" dist="38100" dir="2700000" algn="tl">
                  <a:srgbClr val="000000">
                    <a:alpha val="43137"/>
                  </a:srgbClr>
                </a:outerShdw>
              </a:effectLst>
            </a:endParaRPr>
          </a:p>
        </p:txBody>
      </p:sp>
      <p:pic>
        <p:nvPicPr>
          <p:cNvPr id="13"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480" t="33583" r="26695" b="42042"/>
          <a:stretch/>
        </p:blipFill>
        <p:spPr bwMode="auto">
          <a:xfrm>
            <a:off x="4610100" y="3743325"/>
            <a:ext cx="4359729" cy="136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76200" y="3657600"/>
            <a:ext cx="8893629"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457698" y="3657600"/>
            <a:ext cx="0" cy="251460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5166" y="3657600"/>
            <a:ext cx="0" cy="53340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36666" r="15119" b="28403"/>
          <a:stretch/>
        </p:blipFill>
        <p:spPr bwMode="auto">
          <a:xfrm>
            <a:off x="119743" y="3724275"/>
            <a:ext cx="4147457"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924175" y="784376"/>
            <a:ext cx="2686050" cy="1446550"/>
          </a:xfrm>
          <a:prstGeom prst="rect">
            <a:avLst/>
          </a:prstGeom>
          <a:noFill/>
        </p:spPr>
        <p:txBody>
          <a:bodyPr wrap="square" rtlCol="0">
            <a:spAutoFit/>
          </a:bodyPr>
          <a:lstStyle/>
          <a:p>
            <a:pPr algn="ctr"/>
            <a:r>
              <a:rPr lang="en-US" sz="8800" b="1" dirty="0" smtClean="0">
                <a:solidFill>
                  <a:schemeClr val="accent1"/>
                </a:solidFill>
                <a:effectLst>
                  <a:outerShdw blurRad="38100" dist="38100" dir="2700000" algn="tl">
                    <a:srgbClr val="000000">
                      <a:alpha val="43137"/>
                    </a:srgbClr>
                  </a:outerShdw>
                </a:effectLst>
                <a:latin typeface="Trebuchet MS" panose="020B0603020202020204" pitchFamily="34" charset="0"/>
              </a:rPr>
              <a:t>“</a:t>
            </a:r>
            <a:endParaRPr lang="en-US" sz="8800" b="1" dirty="0">
              <a:solidFill>
                <a:schemeClr val="accent1"/>
              </a:solidFill>
              <a:effectLst>
                <a:outerShdw blurRad="38100" dist="38100" dir="2700000" algn="tl">
                  <a:srgbClr val="000000">
                    <a:alpha val="43137"/>
                  </a:srgbClr>
                </a:outerShdw>
              </a:effectLst>
              <a:latin typeface="Trebuchet MS" panose="020B0603020202020204" pitchFamily="34" charset="0"/>
            </a:endParaRPr>
          </a:p>
        </p:txBody>
      </p:sp>
      <p:sp>
        <p:nvSpPr>
          <p:cNvPr id="7" name="Rectangle 6"/>
          <p:cNvSpPr/>
          <p:nvPr/>
        </p:nvSpPr>
        <p:spPr>
          <a:xfrm>
            <a:off x="4495800" y="1134559"/>
            <a:ext cx="4267200" cy="2339102"/>
          </a:xfrm>
          <a:prstGeom prst="rect">
            <a:avLst/>
          </a:prstGeom>
        </p:spPr>
        <p:txBody>
          <a:bodyPr wrap="square">
            <a:spAutoFit/>
          </a:bodyPr>
          <a:lstStyle/>
          <a:p>
            <a:pPr>
              <a:spcAft>
                <a:spcPts val="1200"/>
              </a:spcAft>
            </a:pPr>
            <a:r>
              <a:rPr lang="en-US" sz="1700" i="1" dirty="0" smtClean="0">
                <a:solidFill>
                  <a:schemeClr val="bg1">
                    <a:lumMod val="95000"/>
                  </a:schemeClr>
                </a:solidFill>
                <a:effectLst>
                  <a:outerShdw blurRad="38100" dist="38100" dir="2700000" algn="tl">
                    <a:srgbClr val="000000">
                      <a:alpha val="43137"/>
                    </a:srgbClr>
                  </a:outerShdw>
                </a:effectLst>
              </a:rPr>
              <a:t>Tonight</a:t>
            </a:r>
            <a:r>
              <a:rPr lang="en-US" sz="1700" i="1" dirty="0">
                <a:solidFill>
                  <a:schemeClr val="bg1">
                    <a:lumMod val="95000"/>
                  </a:schemeClr>
                </a:solidFill>
                <a:effectLst>
                  <a:outerShdw blurRad="38100" dist="38100" dir="2700000" algn="tl">
                    <a:srgbClr val="000000">
                      <a:alpha val="43137"/>
                    </a:srgbClr>
                  </a:outerShdw>
                </a:effectLst>
              </a:rPr>
              <a:t>, I'm also asking more businesses to follow the lead of companies like CVS and UPS, and offer more educational benefits and paid apprenticeships -- opportunities that give workers the chance to earn </a:t>
            </a:r>
            <a:r>
              <a:rPr lang="en-US" sz="1700" i="1" dirty="0" smtClean="0">
                <a:solidFill>
                  <a:schemeClr val="bg1">
                    <a:lumMod val="95000"/>
                  </a:schemeClr>
                </a:solidFill>
                <a:effectLst>
                  <a:outerShdw blurRad="38100" dist="38100" dir="2700000" algn="tl">
                    <a:srgbClr val="000000">
                      <a:alpha val="43137"/>
                    </a:srgbClr>
                  </a:outerShdw>
                </a:effectLst>
              </a:rPr>
              <a:t>higher-paying jobs </a:t>
            </a:r>
            <a:r>
              <a:rPr lang="en-US" sz="1700" i="1" dirty="0">
                <a:solidFill>
                  <a:schemeClr val="bg1">
                    <a:lumMod val="95000"/>
                  </a:schemeClr>
                </a:solidFill>
                <a:effectLst>
                  <a:outerShdw blurRad="38100" dist="38100" dir="2700000" algn="tl">
                    <a:srgbClr val="000000">
                      <a:alpha val="43137"/>
                    </a:srgbClr>
                  </a:outerShdw>
                </a:effectLst>
              </a:rPr>
              <a:t>even if they don't have a higher education.</a:t>
            </a:r>
            <a:r>
              <a:rPr lang="en-US" sz="1700" dirty="0">
                <a:solidFill>
                  <a:schemeClr val="bg1">
                    <a:lumMod val="95000"/>
                  </a:schemeClr>
                </a:solidFill>
                <a:effectLst>
                  <a:outerShdw blurRad="38100" dist="38100" dir="2700000" algn="tl">
                    <a:srgbClr val="000000">
                      <a:alpha val="43137"/>
                    </a:srgbClr>
                  </a:outerShdw>
                </a:effectLst>
              </a:rPr>
              <a:t> </a:t>
            </a:r>
          </a:p>
          <a:p>
            <a:pPr marL="182880"/>
            <a:r>
              <a:rPr lang="en-US" b="1" dirty="0">
                <a:solidFill>
                  <a:schemeClr val="bg1"/>
                </a:solidFill>
                <a:effectLst>
                  <a:outerShdw blurRad="38100" dist="38100" dir="2700000" algn="tl">
                    <a:srgbClr val="000000">
                      <a:alpha val="43137"/>
                    </a:srgbClr>
                  </a:outerShdw>
                </a:effectLst>
              </a:rPr>
              <a:t>– President </a:t>
            </a:r>
            <a:r>
              <a:rPr lang="en-US" b="1" dirty="0" smtClean="0">
                <a:solidFill>
                  <a:schemeClr val="bg1"/>
                </a:solidFill>
                <a:effectLst>
                  <a:outerShdw blurRad="38100" dist="38100" dir="2700000" algn="tl">
                    <a:srgbClr val="000000">
                      <a:alpha val="43137"/>
                    </a:srgbClr>
                  </a:outerShdw>
                </a:effectLst>
              </a:rPr>
              <a:t>Obama </a:t>
            </a:r>
            <a:endParaRPr lang="en-US" dirty="0">
              <a:solidFill>
                <a:schemeClr val="bg1"/>
              </a:solidFill>
              <a:effectLst>
                <a:outerShdw blurRad="38100" dist="38100" dir="2700000" algn="tl">
                  <a:srgbClr val="000000">
                    <a:alpha val="43137"/>
                  </a:srgbClr>
                </a:outerShdw>
              </a:effectLst>
            </a:endParaRPr>
          </a:p>
          <a:p>
            <a:pPr marL="365760"/>
            <a:r>
              <a:rPr lang="en-US" sz="1600" i="1" dirty="0" smtClean="0">
                <a:solidFill>
                  <a:schemeClr val="bg1">
                    <a:lumMod val="75000"/>
                  </a:schemeClr>
                </a:solidFill>
                <a:effectLst>
                  <a:outerShdw blurRad="38100" dist="38100" dir="2700000" algn="tl">
                    <a:srgbClr val="000000">
                      <a:alpha val="43137"/>
                    </a:srgbClr>
                  </a:outerShdw>
                </a:effectLst>
              </a:rPr>
              <a:t>State </a:t>
            </a:r>
            <a:r>
              <a:rPr lang="en-US" sz="1600" i="1" dirty="0">
                <a:solidFill>
                  <a:schemeClr val="bg1">
                    <a:lumMod val="75000"/>
                  </a:schemeClr>
                </a:solidFill>
                <a:effectLst>
                  <a:outerShdw blurRad="38100" dist="38100" dir="2700000" algn="tl">
                    <a:srgbClr val="000000">
                      <a:alpha val="43137"/>
                    </a:srgbClr>
                  </a:outerShdw>
                </a:effectLst>
              </a:rPr>
              <a:t>of the Union Address, January 20, 2015 </a:t>
            </a:r>
            <a:endParaRPr lang="en-US" i="1" dirty="0">
              <a:solidFill>
                <a:schemeClr val="bg1">
                  <a:lumMod val="75000"/>
                </a:schemeClr>
              </a:solidFill>
              <a:effectLst>
                <a:outerShdw blurRad="38100" dist="38100" dir="2700000" algn="tl">
                  <a:srgbClr val="000000">
                    <a:alpha val="43137"/>
                  </a:srgbClr>
                </a:outerShdw>
              </a:effectLst>
            </a:endParaRPr>
          </a:p>
        </p:txBody>
      </p:sp>
      <p:sp>
        <p:nvSpPr>
          <p:cNvPr id="18" name="TextBox 17"/>
          <p:cNvSpPr txBox="1"/>
          <p:nvPr/>
        </p:nvSpPr>
        <p:spPr>
          <a:xfrm rot="10800000">
            <a:off x="7467600" y="1677650"/>
            <a:ext cx="2686050" cy="1446550"/>
          </a:xfrm>
          <a:prstGeom prst="rect">
            <a:avLst/>
          </a:prstGeom>
          <a:noFill/>
        </p:spPr>
        <p:txBody>
          <a:bodyPr wrap="square" rtlCol="0">
            <a:spAutoFit/>
          </a:bodyPr>
          <a:lstStyle/>
          <a:p>
            <a:pPr algn="ctr"/>
            <a:r>
              <a:rPr lang="en-US" sz="8800" b="1" dirty="0" smtClean="0">
                <a:solidFill>
                  <a:schemeClr val="accent1"/>
                </a:solidFill>
                <a:effectLst>
                  <a:outerShdw blurRad="50800" dist="38100" dir="13500000" algn="br" rotWithShape="0">
                    <a:prstClr val="black">
                      <a:alpha val="40000"/>
                    </a:prstClr>
                  </a:outerShdw>
                </a:effectLst>
                <a:latin typeface="Trebuchet MS" panose="020B0603020202020204" pitchFamily="34" charset="0"/>
              </a:rPr>
              <a:t>“</a:t>
            </a:r>
            <a:endParaRPr lang="en-US" sz="8800" b="1" dirty="0">
              <a:solidFill>
                <a:schemeClr val="accent1"/>
              </a:solidFill>
              <a:effectLst>
                <a:outerShdw blurRad="50800" dist="38100" dir="13500000" algn="br" rotWithShape="0">
                  <a:prstClr val="black">
                    <a:alpha val="40000"/>
                  </a:prstClr>
                </a:outerShdw>
              </a:effectLst>
              <a:latin typeface="Trebuchet MS" panose="020B0603020202020204" pitchFamily="34" charset="0"/>
            </a:endParaRPr>
          </a:p>
        </p:txBody>
      </p:sp>
    </p:spTree>
    <p:extLst>
      <p:ext uri="{BB962C8B-B14F-4D97-AF65-F5344CB8AC3E}">
        <p14:creationId xmlns:p14="http://schemas.microsoft.com/office/powerpoint/2010/main" val="4040310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7" y="152400"/>
            <a:ext cx="8134066" cy="773566"/>
          </a:xfrm>
        </p:spPr>
        <p:txBody>
          <a:bodyPr>
            <a:noAutofit/>
          </a:bodyPr>
          <a:lstStyle/>
          <a:p>
            <a:r>
              <a:rPr lang="en-US" altLang="en-US" sz="3200" b="1" dirty="0">
                <a:solidFill>
                  <a:prstClr val="white"/>
                </a:solidFill>
                <a:latin typeface="Trebuchet MS" pitchFamily="34" charset="0"/>
                <a:ea typeface="+mn-ea"/>
                <a:cs typeface="+mn-cs"/>
              </a:rPr>
              <a:t>President’s Challenge: </a:t>
            </a:r>
            <a:r>
              <a:rPr lang="en-US" altLang="en-US" sz="2800" b="1" dirty="0">
                <a:solidFill>
                  <a:prstClr val="white"/>
                </a:solidFill>
                <a:latin typeface="Trebuchet MS" pitchFamily="34" charset="0"/>
                <a:ea typeface="+mn-ea"/>
                <a:cs typeface="+mn-cs"/>
              </a:rPr>
              <a:t/>
            </a:r>
            <a:br>
              <a:rPr lang="en-US" altLang="en-US" sz="2800" b="1" dirty="0">
                <a:solidFill>
                  <a:prstClr val="white"/>
                </a:solidFill>
                <a:latin typeface="Trebuchet MS" pitchFamily="34" charset="0"/>
                <a:ea typeface="+mn-ea"/>
                <a:cs typeface="+mn-cs"/>
              </a:rPr>
            </a:br>
            <a:r>
              <a:rPr lang="en-US" altLang="en-US" sz="2800" b="0" dirty="0">
                <a:solidFill>
                  <a:prstClr val="white"/>
                </a:solidFill>
                <a:latin typeface="Trebuchet MS" pitchFamily="34" charset="0"/>
                <a:ea typeface="+mn-ea"/>
                <a:cs typeface="+mn-cs"/>
              </a:rPr>
              <a:t>Doubling the Number of Apprentices</a:t>
            </a:r>
            <a:endParaRPr lang="en-US" sz="2800" b="0" dirty="0">
              <a:solidFill>
                <a:prstClr val="white"/>
              </a:solidFill>
              <a:latin typeface="Trebuchet MS" pitchFamily="34" charset="0"/>
              <a:ea typeface="+mn-ea"/>
              <a:cs typeface="+mn-cs"/>
            </a:endParaRPr>
          </a:p>
        </p:txBody>
      </p:sp>
      <p:sp>
        <p:nvSpPr>
          <p:cNvPr id="3" name="Slide Number Placeholder 2"/>
          <p:cNvSpPr>
            <a:spLocks noGrp="1"/>
          </p:cNvSpPr>
          <p:nvPr>
            <p:ph type="sldNum" sz="quarter" idx="12"/>
          </p:nvPr>
        </p:nvSpPr>
        <p:spPr/>
        <p:txBody>
          <a:bodyPr/>
          <a:lstStyle/>
          <a:p>
            <a:fld id="{9C9C542F-6633-DE4E-BD0D-706F73EBE14C}" type="slidenum">
              <a:rPr lang="en-US" smtClean="0"/>
              <a:pPr/>
              <a:t>9</a:t>
            </a:fld>
            <a:endParaRPr lang="en-US" dirty="0"/>
          </a:p>
        </p:txBody>
      </p:sp>
      <p:graphicFrame>
        <p:nvGraphicFramePr>
          <p:cNvPr id="7" name="Chart 6"/>
          <p:cNvGraphicFramePr/>
          <p:nvPr>
            <p:extLst>
              <p:ext uri="{D42A27DB-BD31-4B8C-83A1-F6EECF244321}">
                <p14:modId xmlns:p14="http://schemas.microsoft.com/office/powerpoint/2010/main" val="1507888065"/>
              </p:ext>
            </p:extLst>
          </p:nvPr>
        </p:nvGraphicFramePr>
        <p:xfrm>
          <a:off x="0" y="1109663"/>
          <a:ext cx="9144000" cy="5122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5944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Workforce3On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Workforce3One" id="{F27A61FE-6BE2-442A-B8B9-45D1FB3D7D39}" vid="{B7282CF1-83A4-476A-B7A2-7805FF8C1F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Workforce3One</Template>
  <TotalTime>3546</TotalTime>
  <Words>1165</Words>
  <Application>Microsoft Office PowerPoint</Application>
  <PresentationFormat>On-screen Show (4:3)</PresentationFormat>
  <Paragraphs>235</Paragraphs>
  <Slides>29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 Unicode MS</vt:lpstr>
      <vt:lpstr>Arial</vt:lpstr>
      <vt:lpstr>Arial Black</vt:lpstr>
      <vt:lpstr>Calibri</vt:lpstr>
      <vt:lpstr>Courier New</vt:lpstr>
      <vt:lpstr>Trebuchet MS</vt:lpstr>
      <vt:lpstr>Wingdings</vt:lpstr>
      <vt:lpstr>Workforce3One</vt:lpstr>
      <vt:lpstr>PowerPoint Presentation</vt:lpstr>
      <vt:lpstr>Where are you?</vt:lpstr>
      <vt:lpstr>Welcome</vt:lpstr>
      <vt:lpstr>Polling Question</vt:lpstr>
      <vt:lpstr>PowerPoint Presentation</vt:lpstr>
      <vt:lpstr>PowerPoint Presentation</vt:lpstr>
      <vt:lpstr>PowerPoint Presentation</vt:lpstr>
      <vt:lpstr>PowerPoint Presentation</vt:lpstr>
      <vt:lpstr>President’s Challenge:  Doubling the Number of Apprentices</vt:lpstr>
      <vt:lpstr>PowerPoint Presentation</vt:lpstr>
      <vt:lpstr>PowerPoint Presentation</vt:lpstr>
      <vt:lpstr>PowerPoint Presentation</vt:lpstr>
      <vt:lpstr>PowerPoint Presentation</vt:lpstr>
      <vt:lpstr>PowerPoint Presentation</vt:lpstr>
      <vt:lpstr>Commitments from Apprenticeship LEADERs</vt:lpstr>
      <vt:lpstr>LEADERs Update</vt:lpstr>
      <vt:lpstr>Sectors of Excellence in Apprenticeship (SEAs)</vt:lpstr>
      <vt:lpstr>Sectors of Excellence in Apprenticeship (SEAs)  ETA to Convene SEAs Around Key Industry Sectors</vt:lpstr>
      <vt:lpstr>Preview:  SEA Convenings - August 2015</vt:lpstr>
      <vt:lpstr>Accelerator Sessions, October – December 2015</vt:lpstr>
      <vt:lpstr>National Apprenticeship Week 2015</vt:lpstr>
      <vt:lpstr>Building ApprenticeshipUSA Infrastructure and Support</vt:lpstr>
      <vt:lpstr>MTU America</vt:lpstr>
      <vt:lpstr>Zurich North America</vt:lpstr>
      <vt:lpstr>International Union of Painter and Allied Trades</vt:lpstr>
      <vt:lpstr>Estrella Mountain College</vt:lpstr>
      <vt:lpstr>Upcoming LEADER/SEA Events</vt:lpstr>
      <vt:lpstr>Question and Answer Session</vt:lpstr>
      <vt:lpstr>Contact Information on LEADERs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Eric Rooney</cp:lastModifiedBy>
  <cp:revision>140</cp:revision>
  <dcterms:created xsi:type="dcterms:W3CDTF">2015-06-12T13:54:02Z</dcterms:created>
  <dcterms:modified xsi:type="dcterms:W3CDTF">2015-06-26T15:40:10Z</dcterms:modified>
</cp:coreProperties>
</file>