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mp4" ContentType="video/unknown"/>
  <Default Extension="bin" ContentType="application/vnd.openxmlformats-officedocument.presentationml.printerSettings"/>
  <Default Extension="wdp" ContentType="image/vnd.ms-photo"/>
  <Default Extension="png" ContentType="image/png"/>
  <Default Extension="wav" ContentType="audio/wav"/>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9" r:id="rId2"/>
    <p:sldId id="291" r:id="rId3"/>
    <p:sldId id="284" r:id="rId4"/>
    <p:sldId id="289" r:id="rId5"/>
    <p:sldId id="290"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266" r:id="rId52"/>
    <p:sldId id="287" r:id="rId53"/>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lliam Durden" initials="W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4" d="100"/>
          <a:sy n="104" d="100"/>
        </p:scale>
        <p:origin x="-344"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title>
      <c:tx>
        <c:rich>
          <a:bodyPr/>
          <a:lstStyle/>
          <a:p>
            <a:pPr>
              <a:defRPr sz="3200"/>
            </a:pPr>
            <a:r>
              <a:rPr lang="en-US" sz="3200" dirty="0"/>
              <a:t>I-BEST Enrollment</a:t>
            </a:r>
          </a:p>
        </c:rich>
      </c:tx>
      <c:layout>
        <c:manualLayout>
          <c:xMode val="edge"/>
          <c:yMode val="edge"/>
          <c:x val="0.341631599328772"/>
          <c:y val="0.00146599176564145"/>
        </c:manualLayout>
      </c:layout>
      <c:overlay val="0"/>
    </c:title>
    <c:autoTitleDeleted val="0"/>
    <c:plotArea>
      <c:layout>
        <c:manualLayout>
          <c:layoutTarget val="inner"/>
          <c:xMode val="edge"/>
          <c:yMode val="edge"/>
          <c:x val="0.0118681170690314"/>
          <c:y val="0.121919298434471"/>
          <c:w val="0.967961162599279"/>
          <c:h val="0.813126902667673"/>
        </c:manualLayout>
      </c:layout>
      <c:barChart>
        <c:barDir val="col"/>
        <c:grouping val="clustered"/>
        <c:varyColors val="0"/>
        <c:ser>
          <c:idx val="0"/>
          <c:order val="0"/>
          <c:tx>
            <c:strRef>
              <c:f>Sheet1!$B$1</c:f>
              <c:strCache>
                <c:ptCount val="1"/>
                <c:pt idx="0">
                  <c:v>FTE</c:v>
                </c:pt>
              </c:strCache>
            </c:strRef>
          </c:tx>
          <c:invertIfNegative val="0"/>
          <c:dLbls>
            <c:txPr>
              <a:bodyPr/>
              <a:lstStyle/>
              <a:p>
                <a:pPr>
                  <a:defRPr b="1">
                    <a:solidFill>
                      <a:schemeClr val="tx1"/>
                    </a:solidFill>
                  </a:defRPr>
                </a:pPr>
                <a:endParaRPr lang="en-US"/>
              </a:p>
            </c:txPr>
            <c:showLegendKey val="0"/>
            <c:showVal val="1"/>
            <c:showCatName val="0"/>
            <c:showSerName val="0"/>
            <c:showPercent val="0"/>
            <c:showBubbleSize val="0"/>
            <c:showLeaderLines val="0"/>
          </c:dLbls>
          <c:cat>
            <c:strRef>
              <c:f>Sheet1!$A$2:$A$10</c:f>
              <c:strCache>
                <c:ptCount val="9"/>
                <c:pt idx="0">
                  <c:v>2006-07</c:v>
                </c:pt>
                <c:pt idx="1">
                  <c:v>2007-08</c:v>
                </c:pt>
                <c:pt idx="2">
                  <c:v>2008-09</c:v>
                </c:pt>
                <c:pt idx="3">
                  <c:v>2009-10</c:v>
                </c:pt>
                <c:pt idx="4">
                  <c:v>2010-11</c:v>
                </c:pt>
                <c:pt idx="5">
                  <c:v>2011-12</c:v>
                </c:pt>
                <c:pt idx="6">
                  <c:v>2012-13</c:v>
                </c:pt>
                <c:pt idx="7">
                  <c:v>2013-14</c:v>
                </c:pt>
                <c:pt idx="8">
                  <c:v>2014-15</c:v>
                </c:pt>
              </c:strCache>
            </c:strRef>
          </c:cat>
          <c:val>
            <c:numRef>
              <c:f>Sheet1!$B$2:$B$10</c:f>
              <c:numCache>
                <c:formatCode>General</c:formatCode>
                <c:ptCount val="9"/>
                <c:pt idx="0">
                  <c:v>691.0</c:v>
                </c:pt>
                <c:pt idx="1">
                  <c:v>881.0</c:v>
                </c:pt>
                <c:pt idx="2">
                  <c:v>1141.0</c:v>
                </c:pt>
                <c:pt idx="3">
                  <c:v>1730.0</c:v>
                </c:pt>
                <c:pt idx="4">
                  <c:v>1782.0</c:v>
                </c:pt>
                <c:pt idx="5">
                  <c:v>1674.0</c:v>
                </c:pt>
                <c:pt idx="6">
                  <c:v>1749.0</c:v>
                </c:pt>
                <c:pt idx="7">
                  <c:v>2034.0</c:v>
                </c:pt>
                <c:pt idx="8">
                  <c:v>2178.0</c:v>
                </c:pt>
              </c:numCache>
            </c:numRef>
          </c:val>
        </c:ser>
        <c:ser>
          <c:idx val="1"/>
          <c:order val="1"/>
          <c:tx>
            <c:strRef>
              <c:f>Sheet1!$C$1</c:f>
              <c:strCache>
                <c:ptCount val="1"/>
                <c:pt idx="0">
                  <c:v>HeadCount</c:v>
                </c:pt>
              </c:strCache>
            </c:strRef>
          </c:tx>
          <c:invertIfNegative val="0"/>
          <c:dLbls>
            <c:txPr>
              <a:bodyPr/>
              <a:lstStyle/>
              <a:p>
                <a:pPr>
                  <a:defRPr b="1">
                    <a:solidFill>
                      <a:schemeClr val="tx1"/>
                    </a:solidFill>
                  </a:defRPr>
                </a:pPr>
                <a:endParaRPr lang="en-US"/>
              </a:p>
            </c:txPr>
            <c:showLegendKey val="0"/>
            <c:showVal val="1"/>
            <c:showCatName val="0"/>
            <c:showSerName val="0"/>
            <c:showPercent val="0"/>
            <c:showBubbleSize val="0"/>
            <c:showLeaderLines val="0"/>
          </c:dLbls>
          <c:cat>
            <c:strRef>
              <c:f>Sheet1!$A$2:$A$10</c:f>
              <c:strCache>
                <c:ptCount val="9"/>
                <c:pt idx="0">
                  <c:v>2006-07</c:v>
                </c:pt>
                <c:pt idx="1">
                  <c:v>2007-08</c:v>
                </c:pt>
                <c:pt idx="2">
                  <c:v>2008-09</c:v>
                </c:pt>
                <c:pt idx="3">
                  <c:v>2009-10</c:v>
                </c:pt>
                <c:pt idx="4">
                  <c:v>2010-11</c:v>
                </c:pt>
                <c:pt idx="5">
                  <c:v>2011-12</c:v>
                </c:pt>
                <c:pt idx="6">
                  <c:v>2012-13</c:v>
                </c:pt>
                <c:pt idx="7">
                  <c:v>2013-14</c:v>
                </c:pt>
                <c:pt idx="8">
                  <c:v>2014-15</c:v>
                </c:pt>
              </c:strCache>
            </c:strRef>
          </c:cat>
          <c:val>
            <c:numRef>
              <c:f>Sheet1!$C$2:$C$10</c:f>
              <c:numCache>
                <c:formatCode>General</c:formatCode>
                <c:ptCount val="9"/>
                <c:pt idx="0">
                  <c:v>1105.0</c:v>
                </c:pt>
                <c:pt idx="1">
                  <c:v>1801.0</c:v>
                </c:pt>
                <c:pt idx="2">
                  <c:v>2891.0</c:v>
                </c:pt>
                <c:pt idx="3">
                  <c:v>3201.0</c:v>
                </c:pt>
                <c:pt idx="4">
                  <c:v>3394.0</c:v>
                </c:pt>
                <c:pt idx="5">
                  <c:v>3275.0</c:v>
                </c:pt>
                <c:pt idx="6">
                  <c:v>3623.0</c:v>
                </c:pt>
                <c:pt idx="7">
                  <c:v>3861.0</c:v>
                </c:pt>
                <c:pt idx="8">
                  <c:v>3937.0</c:v>
                </c:pt>
              </c:numCache>
            </c:numRef>
          </c:val>
        </c:ser>
        <c:dLbls>
          <c:showLegendKey val="0"/>
          <c:showVal val="1"/>
          <c:showCatName val="0"/>
          <c:showSerName val="0"/>
          <c:showPercent val="0"/>
          <c:showBubbleSize val="0"/>
        </c:dLbls>
        <c:gapWidth val="150"/>
        <c:overlap val="-25"/>
        <c:axId val="-2132622904"/>
        <c:axId val="2133918408"/>
      </c:barChart>
      <c:catAx>
        <c:axId val="-2132622904"/>
        <c:scaling>
          <c:orientation val="minMax"/>
        </c:scaling>
        <c:delete val="0"/>
        <c:axPos val="b"/>
        <c:majorTickMark val="none"/>
        <c:minorTickMark val="none"/>
        <c:tickLblPos val="nextTo"/>
        <c:crossAx val="2133918408"/>
        <c:crosses val="autoZero"/>
        <c:auto val="1"/>
        <c:lblAlgn val="ctr"/>
        <c:lblOffset val="100"/>
        <c:noMultiLvlLbl val="0"/>
      </c:catAx>
      <c:valAx>
        <c:axId val="2133918408"/>
        <c:scaling>
          <c:orientation val="minMax"/>
        </c:scaling>
        <c:delete val="1"/>
        <c:axPos val="l"/>
        <c:numFmt formatCode="General" sourceLinked="1"/>
        <c:majorTickMark val="none"/>
        <c:minorTickMark val="none"/>
        <c:tickLblPos val="nextTo"/>
        <c:crossAx val="-2132622904"/>
        <c:crosses val="autoZero"/>
        <c:crossBetween val="between"/>
      </c:valAx>
      <c:spPr>
        <a:solidFill>
          <a:srgbClr val="4F81BD">
            <a:lumMod val="20000"/>
            <a:lumOff val="80000"/>
          </a:srgbClr>
        </a:solidFill>
      </c:spPr>
    </c:plotArea>
    <c:legend>
      <c:legendPos val="t"/>
      <c:legendEntry>
        <c:idx val="0"/>
        <c:txPr>
          <a:bodyPr/>
          <a:lstStyle/>
          <a:p>
            <a:pPr>
              <a:defRPr sz="1800"/>
            </a:pPr>
            <a:endParaRPr lang="en-US"/>
          </a:p>
        </c:txPr>
      </c:legendEntry>
      <c:legendEntry>
        <c:idx val="1"/>
        <c:txPr>
          <a:bodyPr/>
          <a:lstStyle/>
          <a:p>
            <a:pPr>
              <a:defRPr sz="1800"/>
            </a:pPr>
            <a:endParaRPr lang="en-US"/>
          </a:p>
        </c:txPr>
      </c:legendEntry>
      <c:layout>
        <c:manualLayout>
          <c:xMode val="edge"/>
          <c:yMode val="edge"/>
          <c:x val="0.397235596575018"/>
          <c:y val="0.0711971053144286"/>
          <c:w val="0.209627167505701"/>
          <c:h val="0.0348194649865401"/>
        </c:manualLayout>
      </c:layout>
      <c:overlay val="0"/>
    </c:legend>
    <c:plotVisOnly val="1"/>
    <c:dispBlanksAs val="gap"/>
    <c:showDLblsOverMax val="0"/>
  </c:chart>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5-09-18T08:55:21.849" idx="3">
    <p:pos x="5130" y="2920"/>
    <p:text>Your script says 4.6 for this point. </p:text>
  </p:cm>
</p:cmLst>
</file>

<file path=ppt/diagrams/_rels/data1.xml.rels><?xml version="1.0" encoding="UTF-8" standalone="yes"?>
<Relationships xmlns="http://schemas.openxmlformats.org/package/2006/relationships"><Relationship Id="rId1" Type="http://schemas.openxmlformats.org/officeDocument/2006/relationships/image" Target="../media/image73.jpg"/><Relationship Id="rId2" Type="http://schemas.openxmlformats.org/officeDocument/2006/relationships/image" Target="../media/image74.jpg"/></Relationships>
</file>

<file path=ppt/diagrams/_rels/data2.xml.rels><?xml version="1.0" encoding="UTF-8" standalone="yes"?>
<Relationships xmlns="http://schemas.openxmlformats.org/package/2006/relationships"><Relationship Id="rId1" Type="http://schemas.openxmlformats.org/officeDocument/2006/relationships/image" Target="../media/image75.jpg"/></Relationships>
</file>

<file path=ppt/diagrams/_rels/data3.xml.rels><?xml version="1.0" encoding="UTF-8" standalone="yes"?>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jpg"/></Relationships>
</file>

<file path=ppt/diagrams/_rels/data4.xml.rels><?xml version="1.0" encoding="UTF-8" standalone="yes"?>
<Relationships xmlns="http://schemas.openxmlformats.org/package/2006/relationships"><Relationship Id="rId1" Type="http://schemas.openxmlformats.org/officeDocument/2006/relationships/image" Target="../media/image78.jpg"/><Relationship Id="rId2" Type="http://schemas.openxmlformats.org/officeDocument/2006/relationships/image" Target="../media/image7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3.jpg"/><Relationship Id="rId2" Type="http://schemas.openxmlformats.org/officeDocument/2006/relationships/image" Target="../media/image74.jpg"/></Relationships>
</file>

<file path=ppt/diagrams/_rels/drawing2.xml.rels><?xml version="1.0" encoding="UTF-8" standalone="yes"?>
<Relationships xmlns="http://schemas.openxmlformats.org/package/2006/relationships"><Relationship Id="rId1" Type="http://schemas.openxmlformats.org/officeDocument/2006/relationships/image" Target="../media/image75.jpg"/></Relationships>
</file>

<file path=ppt/diagrams/_rels/drawing3.xml.rels><?xml version="1.0" encoding="UTF-8" standalone="yes"?>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jpg"/></Relationships>
</file>

<file path=ppt/diagrams/_rels/drawing4.xml.rels><?xml version="1.0" encoding="UTF-8" standalone="yes"?>
<Relationships xmlns="http://schemas.openxmlformats.org/package/2006/relationships"><Relationship Id="rId1" Type="http://schemas.openxmlformats.org/officeDocument/2006/relationships/image" Target="../media/image78.jpg"/><Relationship Id="rId2"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5423A-101A-41B6-867D-8F85A1E60F7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3922E9-EBAC-44A0-B06E-85081A0FD47D}">
      <dgm:prSet phldrT="[Text]"/>
      <dgm:spPr/>
      <dgm:t>
        <a:bodyPr/>
        <a:lstStyle/>
        <a:p>
          <a:r>
            <a:rPr lang="en-US" dirty="0" smtClean="0"/>
            <a:t>Automotive Options:</a:t>
          </a:r>
        </a:p>
        <a:p>
          <a:r>
            <a:rPr lang="en-US" dirty="0" smtClean="0"/>
            <a:t>*Automotive Machinist</a:t>
          </a:r>
        </a:p>
        <a:p>
          <a:r>
            <a:rPr lang="en-US" dirty="0" smtClean="0"/>
            <a:t>*Automotive Mechanics Technology</a:t>
          </a:r>
          <a:endParaRPr lang="en-US" dirty="0"/>
        </a:p>
      </dgm:t>
    </dgm:pt>
    <dgm:pt modelId="{19F549EB-FA31-4A5C-BB8A-CA0D12142B8A}" type="parTrans" cxnId="{8758CBF9-7F26-4AF6-909E-56076C096D2B}">
      <dgm:prSet/>
      <dgm:spPr/>
      <dgm:t>
        <a:bodyPr/>
        <a:lstStyle/>
        <a:p>
          <a:endParaRPr lang="en-US"/>
        </a:p>
      </dgm:t>
    </dgm:pt>
    <dgm:pt modelId="{CBE90706-8DDD-42D5-806B-8D40402171D4}" type="sibTrans" cxnId="{8758CBF9-7F26-4AF6-909E-56076C096D2B}">
      <dgm:prSet/>
      <dgm:spPr/>
      <dgm:t>
        <a:bodyPr/>
        <a:lstStyle/>
        <a:p>
          <a:endParaRPr lang="en-US"/>
        </a:p>
      </dgm:t>
    </dgm:pt>
    <dgm:pt modelId="{295FAA4A-4DEC-4DA9-AECE-BB9F509DA3A5}">
      <dgm:prSet phldrT="[Text]"/>
      <dgm:spPr/>
      <dgm:t>
        <a:bodyPr/>
        <a:lstStyle/>
        <a:p>
          <a:r>
            <a:rPr lang="en-US" dirty="0" smtClean="0"/>
            <a:t>Electronics Options:</a:t>
          </a:r>
        </a:p>
        <a:p>
          <a:r>
            <a:rPr lang="en-US" dirty="0" smtClean="0"/>
            <a:t>*Electronics Technology</a:t>
          </a:r>
        </a:p>
        <a:p>
          <a:r>
            <a:rPr lang="en-US" dirty="0" smtClean="0"/>
            <a:t>*Biomedical Equipment Repair</a:t>
          </a:r>
        </a:p>
        <a:p>
          <a:endParaRPr lang="en-US" dirty="0"/>
        </a:p>
      </dgm:t>
    </dgm:pt>
    <dgm:pt modelId="{3CF6D579-A7BF-4891-97B5-A3960E765E40}" type="parTrans" cxnId="{83E0DBEC-2ADC-4117-AFFE-483E1FA5FFA1}">
      <dgm:prSet/>
      <dgm:spPr/>
      <dgm:t>
        <a:bodyPr/>
        <a:lstStyle/>
        <a:p>
          <a:endParaRPr lang="en-US"/>
        </a:p>
      </dgm:t>
    </dgm:pt>
    <dgm:pt modelId="{91AE9D20-EC72-493D-ADE5-9E949A96A4F7}" type="sibTrans" cxnId="{83E0DBEC-2ADC-4117-AFFE-483E1FA5FFA1}">
      <dgm:prSet/>
      <dgm:spPr/>
      <dgm:t>
        <a:bodyPr/>
        <a:lstStyle/>
        <a:p>
          <a:endParaRPr lang="en-US"/>
        </a:p>
      </dgm:t>
    </dgm:pt>
    <dgm:pt modelId="{BBE188ED-D911-43DB-9E27-6E09C5EC31C2}" type="pres">
      <dgm:prSet presAssocID="{AC15423A-101A-41B6-867D-8F85A1E60F7F}" presName="linearFlow" presStyleCnt="0">
        <dgm:presLayoutVars>
          <dgm:dir/>
          <dgm:resizeHandles val="exact"/>
        </dgm:presLayoutVars>
      </dgm:prSet>
      <dgm:spPr/>
      <dgm:t>
        <a:bodyPr/>
        <a:lstStyle/>
        <a:p>
          <a:endParaRPr lang="en-US"/>
        </a:p>
      </dgm:t>
    </dgm:pt>
    <dgm:pt modelId="{CAEFC921-BA79-42D8-A623-24AFDAD2821B}" type="pres">
      <dgm:prSet presAssocID="{683922E9-EBAC-44A0-B06E-85081A0FD47D}" presName="composite" presStyleCnt="0"/>
      <dgm:spPr/>
    </dgm:pt>
    <dgm:pt modelId="{7BC65FE3-C4C7-4760-A3C2-108D9B0C2AA5}" type="pres">
      <dgm:prSet presAssocID="{683922E9-EBAC-44A0-B06E-85081A0FD47D}"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AA54DA66-408D-48CE-B43A-C35510B3626E}" type="pres">
      <dgm:prSet presAssocID="{683922E9-EBAC-44A0-B06E-85081A0FD47D}" presName="txShp" presStyleLbl="node1" presStyleIdx="0" presStyleCnt="2">
        <dgm:presLayoutVars>
          <dgm:bulletEnabled val="1"/>
        </dgm:presLayoutVars>
      </dgm:prSet>
      <dgm:spPr/>
      <dgm:t>
        <a:bodyPr/>
        <a:lstStyle/>
        <a:p>
          <a:endParaRPr lang="en-US"/>
        </a:p>
      </dgm:t>
    </dgm:pt>
    <dgm:pt modelId="{0BEFA1A7-CEFC-4ABF-A4CB-ABBFA1CD15E3}" type="pres">
      <dgm:prSet presAssocID="{CBE90706-8DDD-42D5-806B-8D40402171D4}" presName="spacing" presStyleCnt="0"/>
      <dgm:spPr/>
    </dgm:pt>
    <dgm:pt modelId="{13B82CFC-579A-403F-AD20-3B8ABE3AFBC1}" type="pres">
      <dgm:prSet presAssocID="{295FAA4A-4DEC-4DA9-AECE-BB9F509DA3A5}" presName="composite" presStyleCnt="0"/>
      <dgm:spPr/>
    </dgm:pt>
    <dgm:pt modelId="{B6150B50-B078-44D4-B92D-1C2E175D380E}" type="pres">
      <dgm:prSet presAssocID="{295FAA4A-4DEC-4DA9-AECE-BB9F509DA3A5}"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F68D239-075F-40D7-BF79-B456020275EC}" type="pres">
      <dgm:prSet presAssocID="{295FAA4A-4DEC-4DA9-AECE-BB9F509DA3A5}" presName="txShp" presStyleLbl="node1" presStyleIdx="1" presStyleCnt="2">
        <dgm:presLayoutVars>
          <dgm:bulletEnabled val="1"/>
        </dgm:presLayoutVars>
      </dgm:prSet>
      <dgm:spPr/>
      <dgm:t>
        <a:bodyPr/>
        <a:lstStyle/>
        <a:p>
          <a:endParaRPr lang="en-US"/>
        </a:p>
      </dgm:t>
    </dgm:pt>
  </dgm:ptLst>
  <dgm:cxnLst>
    <dgm:cxn modelId="{0361C3B5-9642-9A4B-89C2-9171E65FA9FF}" type="presOf" srcId="{295FAA4A-4DEC-4DA9-AECE-BB9F509DA3A5}" destId="{EF68D239-075F-40D7-BF79-B456020275EC}" srcOrd="0" destOrd="0" presId="urn:microsoft.com/office/officeart/2005/8/layout/vList3"/>
    <dgm:cxn modelId="{8758CBF9-7F26-4AF6-909E-56076C096D2B}" srcId="{AC15423A-101A-41B6-867D-8F85A1E60F7F}" destId="{683922E9-EBAC-44A0-B06E-85081A0FD47D}" srcOrd="0" destOrd="0" parTransId="{19F549EB-FA31-4A5C-BB8A-CA0D12142B8A}" sibTransId="{CBE90706-8DDD-42D5-806B-8D40402171D4}"/>
    <dgm:cxn modelId="{EED43BAB-8592-594C-AAD2-CD5686F31B47}" type="presOf" srcId="{AC15423A-101A-41B6-867D-8F85A1E60F7F}" destId="{BBE188ED-D911-43DB-9E27-6E09C5EC31C2}" srcOrd="0" destOrd="0" presId="urn:microsoft.com/office/officeart/2005/8/layout/vList3"/>
    <dgm:cxn modelId="{B2557987-4832-0748-8EE6-742EEA49853A}" type="presOf" srcId="{683922E9-EBAC-44A0-B06E-85081A0FD47D}" destId="{AA54DA66-408D-48CE-B43A-C35510B3626E}" srcOrd="0" destOrd="0" presId="urn:microsoft.com/office/officeart/2005/8/layout/vList3"/>
    <dgm:cxn modelId="{83E0DBEC-2ADC-4117-AFFE-483E1FA5FFA1}" srcId="{AC15423A-101A-41B6-867D-8F85A1E60F7F}" destId="{295FAA4A-4DEC-4DA9-AECE-BB9F509DA3A5}" srcOrd="1" destOrd="0" parTransId="{3CF6D579-A7BF-4891-97B5-A3960E765E40}" sibTransId="{91AE9D20-EC72-493D-ADE5-9E949A96A4F7}"/>
    <dgm:cxn modelId="{B268EE15-0251-CA44-A9F6-6AC067FA3874}" type="presParOf" srcId="{BBE188ED-D911-43DB-9E27-6E09C5EC31C2}" destId="{CAEFC921-BA79-42D8-A623-24AFDAD2821B}" srcOrd="0" destOrd="0" presId="urn:microsoft.com/office/officeart/2005/8/layout/vList3"/>
    <dgm:cxn modelId="{E94F1BCC-1571-DD4D-A274-C5A17630C3B6}" type="presParOf" srcId="{CAEFC921-BA79-42D8-A623-24AFDAD2821B}" destId="{7BC65FE3-C4C7-4760-A3C2-108D9B0C2AA5}" srcOrd="0" destOrd="0" presId="urn:microsoft.com/office/officeart/2005/8/layout/vList3"/>
    <dgm:cxn modelId="{F4548A25-0283-D647-8653-DA1AD4BCE1DE}" type="presParOf" srcId="{CAEFC921-BA79-42D8-A623-24AFDAD2821B}" destId="{AA54DA66-408D-48CE-B43A-C35510B3626E}" srcOrd="1" destOrd="0" presId="urn:microsoft.com/office/officeart/2005/8/layout/vList3"/>
    <dgm:cxn modelId="{1C2A61CB-6C6A-704F-BCF5-1A3E03FB6377}" type="presParOf" srcId="{BBE188ED-D911-43DB-9E27-6E09C5EC31C2}" destId="{0BEFA1A7-CEFC-4ABF-A4CB-ABBFA1CD15E3}" srcOrd="1" destOrd="0" presId="urn:microsoft.com/office/officeart/2005/8/layout/vList3"/>
    <dgm:cxn modelId="{53F6742B-E5D7-9548-897A-04D396962BFC}" type="presParOf" srcId="{BBE188ED-D911-43DB-9E27-6E09C5EC31C2}" destId="{13B82CFC-579A-403F-AD20-3B8ABE3AFBC1}" srcOrd="2" destOrd="0" presId="urn:microsoft.com/office/officeart/2005/8/layout/vList3"/>
    <dgm:cxn modelId="{1D4C3B0F-3510-614B-A151-9FA7E802A2DF}" type="presParOf" srcId="{13B82CFC-579A-403F-AD20-3B8ABE3AFBC1}" destId="{B6150B50-B078-44D4-B92D-1C2E175D380E}" srcOrd="0" destOrd="0" presId="urn:microsoft.com/office/officeart/2005/8/layout/vList3"/>
    <dgm:cxn modelId="{E2F53B9C-B297-AC4D-95B6-9FB6CC9371D9}" type="presParOf" srcId="{13B82CFC-579A-403F-AD20-3B8ABE3AFBC1}" destId="{EF68D239-075F-40D7-BF79-B456020275E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15423A-101A-41B6-867D-8F85A1E60F7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3922E9-EBAC-44A0-B06E-85081A0FD47D}">
      <dgm:prSet phldrT="[Text]"/>
      <dgm:spPr/>
      <dgm:t>
        <a:bodyPr/>
        <a:lstStyle/>
        <a:p>
          <a:r>
            <a:rPr lang="en-US" dirty="0" smtClean="0"/>
            <a:t>Hospitality Options:  </a:t>
          </a:r>
        </a:p>
        <a:p>
          <a:r>
            <a:rPr lang="en-US" dirty="0" smtClean="0"/>
            <a:t>*Culinary Arts</a:t>
          </a:r>
          <a:endParaRPr lang="en-US" dirty="0"/>
        </a:p>
      </dgm:t>
    </dgm:pt>
    <dgm:pt modelId="{19F549EB-FA31-4A5C-BB8A-CA0D12142B8A}" type="parTrans" cxnId="{8758CBF9-7F26-4AF6-909E-56076C096D2B}">
      <dgm:prSet/>
      <dgm:spPr/>
      <dgm:t>
        <a:bodyPr/>
        <a:lstStyle/>
        <a:p>
          <a:endParaRPr lang="en-US"/>
        </a:p>
      </dgm:t>
    </dgm:pt>
    <dgm:pt modelId="{CBE90706-8DDD-42D5-806B-8D40402171D4}" type="sibTrans" cxnId="{8758CBF9-7F26-4AF6-909E-56076C096D2B}">
      <dgm:prSet/>
      <dgm:spPr/>
      <dgm:t>
        <a:bodyPr/>
        <a:lstStyle/>
        <a:p>
          <a:endParaRPr lang="en-US"/>
        </a:p>
      </dgm:t>
    </dgm:pt>
    <dgm:pt modelId="{BBE188ED-D911-43DB-9E27-6E09C5EC31C2}" type="pres">
      <dgm:prSet presAssocID="{AC15423A-101A-41B6-867D-8F85A1E60F7F}" presName="linearFlow" presStyleCnt="0">
        <dgm:presLayoutVars>
          <dgm:dir/>
          <dgm:resizeHandles val="exact"/>
        </dgm:presLayoutVars>
      </dgm:prSet>
      <dgm:spPr/>
      <dgm:t>
        <a:bodyPr/>
        <a:lstStyle/>
        <a:p>
          <a:endParaRPr lang="en-US"/>
        </a:p>
      </dgm:t>
    </dgm:pt>
    <dgm:pt modelId="{CAEFC921-BA79-42D8-A623-24AFDAD2821B}" type="pres">
      <dgm:prSet presAssocID="{683922E9-EBAC-44A0-B06E-85081A0FD47D}" presName="composite" presStyleCnt="0"/>
      <dgm:spPr/>
    </dgm:pt>
    <dgm:pt modelId="{7BC65FE3-C4C7-4760-A3C2-108D9B0C2AA5}" type="pres">
      <dgm:prSet presAssocID="{683922E9-EBAC-44A0-B06E-85081A0FD47D}" presName="imgShp" presStyleLbl="fgImgPlace1" presStyleIdx="0" presStyleCnt="1" custScaleX="84812" custScaleY="95645"/>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AA54DA66-408D-48CE-B43A-C35510B3626E}" type="pres">
      <dgm:prSet presAssocID="{683922E9-EBAC-44A0-B06E-85081A0FD47D}" presName="txShp" presStyleLbl="node1" presStyleIdx="0" presStyleCnt="1">
        <dgm:presLayoutVars>
          <dgm:bulletEnabled val="1"/>
        </dgm:presLayoutVars>
      </dgm:prSet>
      <dgm:spPr/>
      <dgm:t>
        <a:bodyPr/>
        <a:lstStyle/>
        <a:p>
          <a:endParaRPr lang="en-US"/>
        </a:p>
      </dgm:t>
    </dgm:pt>
  </dgm:ptLst>
  <dgm:cxnLst>
    <dgm:cxn modelId="{8758CBF9-7F26-4AF6-909E-56076C096D2B}" srcId="{AC15423A-101A-41B6-867D-8F85A1E60F7F}" destId="{683922E9-EBAC-44A0-B06E-85081A0FD47D}" srcOrd="0" destOrd="0" parTransId="{19F549EB-FA31-4A5C-BB8A-CA0D12142B8A}" sibTransId="{CBE90706-8DDD-42D5-806B-8D40402171D4}"/>
    <dgm:cxn modelId="{13C6C4EE-AD32-224B-9355-30D9422A0F71}" type="presOf" srcId="{683922E9-EBAC-44A0-B06E-85081A0FD47D}" destId="{AA54DA66-408D-48CE-B43A-C35510B3626E}" srcOrd="0" destOrd="0" presId="urn:microsoft.com/office/officeart/2005/8/layout/vList3"/>
    <dgm:cxn modelId="{72E47BA6-7684-DF43-B8AE-7036BFF3A825}" type="presOf" srcId="{AC15423A-101A-41B6-867D-8F85A1E60F7F}" destId="{BBE188ED-D911-43DB-9E27-6E09C5EC31C2}" srcOrd="0" destOrd="0" presId="urn:microsoft.com/office/officeart/2005/8/layout/vList3"/>
    <dgm:cxn modelId="{50A0CCA6-4913-904C-96B5-FA65D7EB386F}" type="presParOf" srcId="{BBE188ED-D911-43DB-9E27-6E09C5EC31C2}" destId="{CAEFC921-BA79-42D8-A623-24AFDAD2821B}" srcOrd="0" destOrd="0" presId="urn:microsoft.com/office/officeart/2005/8/layout/vList3"/>
    <dgm:cxn modelId="{5C7DE1FD-AB38-994B-A372-98C52BCBE3A8}" type="presParOf" srcId="{CAEFC921-BA79-42D8-A623-24AFDAD2821B}" destId="{7BC65FE3-C4C7-4760-A3C2-108D9B0C2AA5}" srcOrd="0" destOrd="0" presId="urn:microsoft.com/office/officeart/2005/8/layout/vList3"/>
    <dgm:cxn modelId="{88EECFDD-0A07-6140-8194-36D09601AE52}" type="presParOf" srcId="{CAEFC921-BA79-42D8-A623-24AFDAD2821B}" destId="{AA54DA66-408D-48CE-B43A-C35510B3626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15423A-101A-41B6-867D-8F85A1E60F7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3922E9-EBAC-44A0-B06E-85081A0FD47D}">
      <dgm:prSet phldrT="[Text]"/>
      <dgm:spPr/>
      <dgm:t>
        <a:bodyPr/>
        <a:lstStyle/>
        <a:p>
          <a:r>
            <a:rPr lang="en-US" dirty="0" smtClean="0"/>
            <a:t>Miscellaneous:  </a:t>
          </a:r>
        </a:p>
        <a:p>
          <a:r>
            <a:rPr lang="en-US" dirty="0" smtClean="0"/>
            <a:t>*Brick, Block, and Stone Masonry</a:t>
          </a:r>
        </a:p>
        <a:p>
          <a:r>
            <a:rPr lang="en-US" dirty="0" smtClean="0"/>
            <a:t>*Computer Networking Technology</a:t>
          </a:r>
        </a:p>
        <a:p>
          <a:r>
            <a:rPr lang="en-US" dirty="0" smtClean="0"/>
            <a:t>*Construction Equipment Operation</a:t>
          </a:r>
        </a:p>
      </dgm:t>
    </dgm:pt>
    <dgm:pt modelId="{19F549EB-FA31-4A5C-BB8A-CA0D12142B8A}" type="parTrans" cxnId="{8758CBF9-7F26-4AF6-909E-56076C096D2B}">
      <dgm:prSet/>
      <dgm:spPr/>
      <dgm:t>
        <a:bodyPr/>
        <a:lstStyle/>
        <a:p>
          <a:endParaRPr lang="en-US"/>
        </a:p>
      </dgm:t>
    </dgm:pt>
    <dgm:pt modelId="{CBE90706-8DDD-42D5-806B-8D40402171D4}" type="sibTrans" cxnId="{8758CBF9-7F26-4AF6-909E-56076C096D2B}">
      <dgm:prSet/>
      <dgm:spPr/>
      <dgm:t>
        <a:bodyPr/>
        <a:lstStyle/>
        <a:p>
          <a:endParaRPr lang="en-US"/>
        </a:p>
      </dgm:t>
    </dgm:pt>
    <dgm:pt modelId="{295FAA4A-4DEC-4DA9-AECE-BB9F509DA3A5}">
      <dgm:prSet phldrT="[Text]" custT="1"/>
      <dgm:spPr/>
      <dgm:t>
        <a:bodyPr/>
        <a:lstStyle/>
        <a:p>
          <a:r>
            <a:rPr lang="en-US" sz="1800" dirty="0" smtClean="0"/>
            <a:t>Industrial:</a:t>
          </a:r>
        </a:p>
        <a:p>
          <a:r>
            <a:rPr lang="en-US" sz="1800" dirty="0" smtClean="0"/>
            <a:t>*Drafting and Design Technology</a:t>
          </a:r>
        </a:p>
        <a:p>
          <a:r>
            <a:rPr lang="en-US" sz="1800" dirty="0" smtClean="0"/>
            <a:t>*Electrical Technology</a:t>
          </a:r>
        </a:p>
        <a:p>
          <a:r>
            <a:rPr lang="en-US" sz="1800" dirty="0" smtClean="0"/>
            <a:t>*Heating, Ventilation, Air-Conditioning, and Refrigeration Technology</a:t>
          </a:r>
        </a:p>
        <a:p>
          <a:r>
            <a:rPr lang="en-US" sz="1800" dirty="0" smtClean="0"/>
            <a:t>*Machine Tool Technology</a:t>
          </a:r>
        </a:p>
        <a:p>
          <a:r>
            <a:rPr lang="en-US" sz="1800" dirty="0" smtClean="0"/>
            <a:t>*Welding</a:t>
          </a:r>
        </a:p>
      </dgm:t>
    </dgm:pt>
    <dgm:pt modelId="{3CF6D579-A7BF-4891-97B5-A3960E765E40}" type="parTrans" cxnId="{83E0DBEC-2ADC-4117-AFFE-483E1FA5FFA1}">
      <dgm:prSet/>
      <dgm:spPr/>
      <dgm:t>
        <a:bodyPr/>
        <a:lstStyle/>
        <a:p>
          <a:endParaRPr lang="en-US"/>
        </a:p>
      </dgm:t>
    </dgm:pt>
    <dgm:pt modelId="{91AE9D20-EC72-493D-ADE5-9E949A96A4F7}" type="sibTrans" cxnId="{83E0DBEC-2ADC-4117-AFFE-483E1FA5FFA1}">
      <dgm:prSet/>
      <dgm:spPr/>
      <dgm:t>
        <a:bodyPr/>
        <a:lstStyle/>
        <a:p>
          <a:endParaRPr lang="en-US"/>
        </a:p>
      </dgm:t>
    </dgm:pt>
    <dgm:pt modelId="{BBE188ED-D911-43DB-9E27-6E09C5EC31C2}" type="pres">
      <dgm:prSet presAssocID="{AC15423A-101A-41B6-867D-8F85A1E60F7F}" presName="linearFlow" presStyleCnt="0">
        <dgm:presLayoutVars>
          <dgm:dir/>
          <dgm:resizeHandles val="exact"/>
        </dgm:presLayoutVars>
      </dgm:prSet>
      <dgm:spPr/>
      <dgm:t>
        <a:bodyPr/>
        <a:lstStyle/>
        <a:p>
          <a:endParaRPr lang="en-US"/>
        </a:p>
      </dgm:t>
    </dgm:pt>
    <dgm:pt modelId="{CAEFC921-BA79-42D8-A623-24AFDAD2821B}" type="pres">
      <dgm:prSet presAssocID="{683922E9-EBAC-44A0-B06E-85081A0FD47D}" presName="composite" presStyleCnt="0"/>
      <dgm:spPr/>
    </dgm:pt>
    <dgm:pt modelId="{7BC65FE3-C4C7-4760-A3C2-108D9B0C2AA5}" type="pres">
      <dgm:prSet presAssocID="{683922E9-EBAC-44A0-B06E-85081A0FD47D}" presName="imgShp" presStyleLbl="fgImgPlace1" presStyleIdx="0" presStyleCnt="2" custScaleX="264045" custScaleY="283418"/>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t>
        <a:bodyPr/>
        <a:lstStyle/>
        <a:p>
          <a:endParaRPr lang="en-US"/>
        </a:p>
      </dgm:t>
    </dgm:pt>
    <dgm:pt modelId="{AA54DA66-408D-48CE-B43A-C35510B3626E}" type="pres">
      <dgm:prSet presAssocID="{683922E9-EBAC-44A0-B06E-85081A0FD47D}" presName="txShp" presStyleLbl="node1" presStyleIdx="0" presStyleCnt="2" custScaleY="330439">
        <dgm:presLayoutVars>
          <dgm:bulletEnabled val="1"/>
        </dgm:presLayoutVars>
      </dgm:prSet>
      <dgm:spPr/>
      <dgm:t>
        <a:bodyPr/>
        <a:lstStyle/>
        <a:p>
          <a:endParaRPr lang="en-US"/>
        </a:p>
      </dgm:t>
    </dgm:pt>
    <dgm:pt modelId="{0BEFA1A7-CEFC-4ABF-A4CB-ABBFA1CD15E3}" type="pres">
      <dgm:prSet presAssocID="{CBE90706-8DDD-42D5-806B-8D40402171D4}" presName="spacing" presStyleCnt="0"/>
      <dgm:spPr/>
    </dgm:pt>
    <dgm:pt modelId="{13B82CFC-579A-403F-AD20-3B8ABE3AFBC1}" type="pres">
      <dgm:prSet presAssocID="{295FAA4A-4DEC-4DA9-AECE-BB9F509DA3A5}" presName="composite" presStyleCnt="0"/>
      <dgm:spPr/>
    </dgm:pt>
    <dgm:pt modelId="{B6150B50-B078-44D4-B92D-1C2E175D380E}" type="pres">
      <dgm:prSet presAssocID="{295FAA4A-4DEC-4DA9-AECE-BB9F509DA3A5}" presName="imgShp" presStyleLbl="fgImgPlace1" presStyleIdx="1" presStyleCnt="2" custScaleX="262036" custScaleY="293539"/>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 modelId="{EF68D239-075F-40D7-BF79-B456020275EC}" type="pres">
      <dgm:prSet presAssocID="{295FAA4A-4DEC-4DA9-AECE-BB9F509DA3A5}" presName="txShp" presStyleLbl="node1" presStyleIdx="1" presStyleCnt="2" custScaleY="418679">
        <dgm:presLayoutVars>
          <dgm:bulletEnabled val="1"/>
        </dgm:presLayoutVars>
      </dgm:prSet>
      <dgm:spPr/>
      <dgm:t>
        <a:bodyPr/>
        <a:lstStyle/>
        <a:p>
          <a:endParaRPr lang="en-US"/>
        </a:p>
      </dgm:t>
    </dgm:pt>
  </dgm:ptLst>
  <dgm:cxnLst>
    <dgm:cxn modelId="{CCD9F619-1D84-BF42-890F-D310E37FE70F}" type="presOf" srcId="{683922E9-EBAC-44A0-B06E-85081A0FD47D}" destId="{AA54DA66-408D-48CE-B43A-C35510B3626E}" srcOrd="0" destOrd="0" presId="urn:microsoft.com/office/officeart/2005/8/layout/vList3"/>
    <dgm:cxn modelId="{8758CBF9-7F26-4AF6-909E-56076C096D2B}" srcId="{AC15423A-101A-41B6-867D-8F85A1E60F7F}" destId="{683922E9-EBAC-44A0-B06E-85081A0FD47D}" srcOrd="0" destOrd="0" parTransId="{19F549EB-FA31-4A5C-BB8A-CA0D12142B8A}" sibTransId="{CBE90706-8DDD-42D5-806B-8D40402171D4}"/>
    <dgm:cxn modelId="{53DA01DB-030C-724D-A13E-57FAC1E7ACA0}" type="presOf" srcId="{295FAA4A-4DEC-4DA9-AECE-BB9F509DA3A5}" destId="{EF68D239-075F-40D7-BF79-B456020275EC}" srcOrd="0" destOrd="0" presId="urn:microsoft.com/office/officeart/2005/8/layout/vList3"/>
    <dgm:cxn modelId="{83E0DBEC-2ADC-4117-AFFE-483E1FA5FFA1}" srcId="{AC15423A-101A-41B6-867D-8F85A1E60F7F}" destId="{295FAA4A-4DEC-4DA9-AECE-BB9F509DA3A5}" srcOrd="1" destOrd="0" parTransId="{3CF6D579-A7BF-4891-97B5-A3960E765E40}" sibTransId="{91AE9D20-EC72-493D-ADE5-9E949A96A4F7}"/>
    <dgm:cxn modelId="{6D366CC5-ED5D-1D4A-8E5D-967EAF299EA0}" type="presOf" srcId="{AC15423A-101A-41B6-867D-8F85A1E60F7F}" destId="{BBE188ED-D911-43DB-9E27-6E09C5EC31C2}" srcOrd="0" destOrd="0" presId="urn:microsoft.com/office/officeart/2005/8/layout/vList3"/>
    <dgm:cxn modelId="{FA552694-EC6B-E94A-9AB6-4FC7C3D9BCA4}" type="presParOf" srcId="{BBE188ED-D911-43DB-9E27-6E09C5EC31C2}" destId="{CAEFC921-BA79-42D8-A623-24AFDAD2821B}" srcOrd="0" destOrd="0" presId="urn:microsoft.com/office/officeart/2005/8/layout/vList3"/>
    <dgm:cxn modelId="{88D6F29F-81FA-9141-B552-788FCAC601AE}" type="presParOf" srcId="{CAEFC921-BA79-42D8-A623-24AFDAD2821B}" destId="{7BC65FE3-C4C7-4760-A3C2-108D9B0C2AA5}" srcOrd="0" destOrd="0" presId="urn:microsoft.com/office/officeart/2005/8/layout/vList3"/>
    <dgm:cxn modelId="{7CBD70A5-B7B4-3941-87F7-036F80C4EDB7}" type="presParOf" srcId="{CAEFC921-BA79-42D8-A623-24AFDAD2821B}" destId="{AA54DA66-408D-48CE-B43A-C35510B3626E}" srcOrd="1" destOrd="0" presId="urn:microsoft.com/office/officeart/2005/8/layout/vList3"/>
    <dgm:cxn modelId="{86747E3B-74E9-894F-8DD1-460ADE2643BF}" type="presParOf" srcId="{BBE188ED-D911-43DB-9E27-6E09C5EC31C2}" destId="{0BEFA1A7-CEFC-4ABF-A4CB-ABBFA1CD15E3}" srcOrd="1" destOrd="0" presId="urn:microsoft.com/office/officeart/2005/8/layout/vList3"/>
    <dgm:cxn modelId="{F424D4C5-BEDC-254D-B9CC-AE9DB2A52F45}" type="presParOf" srcId="{BBE188ED-D911-43DB-9E27-6E09C5EC31C2}" destId="{13B82CFC-579A-403F-AD20-3B8ABE3AFBC1}" srcOrd="2" destOrd="0" presId="urn:microsoft.com/office/officeart/2005/8/layout/vList3"/>
    <dgm:cxn modelId="{64C2AC17-DC19-3842-A39A-F5DA75B2610E}" type="presParOf" srcId="{13B82CFC-579A-403F-AD20-3B8ABE3AFBC1}" destId="{B6150B50-B078-44D4-B92D-1C2E175D380E}" srcOrd="0" destOrd="0" presId="urn:microsoft.com/office/officeart/2005/8/layout/vList3"/>
    <dgm:cxn modelId="{C6A96A3E-602E-8B49-A93B-6C0396BB6625}" type="presParOf" srcId="{13B82CFC-579A-403F-AD20-3B8ABE3AFBC1}" destId="{EF68D239-075F-40D7-BF79-B456020275E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15423A-101A-41B6-867D-8F85A1E60F7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3922E9-EBAC-44A0-B06E-85081A0FD47D}">
      <dgm:prSet phldrT="[Text]"/>
      <dgm:spPr/>
      <dgm:t>
        <a:bodyPr/>
        <a:lstStyle/>
        <a:p>
          <a:r>
            <a:rPr lang="en-US" dirty="0" smtClean="0"/>
            <a:t>Agricultural Options:  </a:t>
          </a:r>
        </a:p>
        <a:p>
          <a:r>
            <a:rPr lang="en-US" dirty="0" smtClean="0"/>
            <a:t>*Field Crops Technology</a:t>
          </a:r>
        </a:p>
        <a:p>
          <a:r>
            <a:rPr lang="en-US" dirty="0" smtClean="0"/>
            <a:t>*Precision Agriculture Technology</a:t>
          </a:r>
          <a:endParaRPr lang="en-US" dirty="0"/>
        </a:p>
      </dgm:t>
    </dgm:pt>
    <dgm:pt modelId="{19F549EB-FA31-4A5C-BB8A-CA0D12142B8A}" type="parTrans" cxnId="{8758CBF9-7F26-4AF6-909E-56076C096D2B}">
      <dgm:prSet/>
      <dgm:spPr/>
      <dgm:t>
        <a:bodyPr/>
        <a:lstStyle/>
        <a:p>
          <a:endParaRPr lang="en-US"/>
        </a:p>
      </dgm:t>
    </dgm:pt>
    <dgm:pt modelId="{CBE90706-8DDD-42D5-806B-8D40402171D4}" type="sibTrans" cxnId="{8758CBF9-7F26-4AF6-909E-56076C096D2B}">
      <dgm:prSet/>
      <dgm:spPr/>
      <dgm:t>
        <a:bodyPr/>
        <a:lstStyle/>
        <a:p>
          <a:endParaRPr lang="en-US"/>
        </a:p>
      </dgm:t>
    </dgm:pt>
    <dgm:pt modelId="{295FAA4A-4DEC-4DA9-AECE-BB9F509DA3A5}">
      <dgm:prSet phldrT="[Text]"/>
      <dgm:spPr/>
      <dgm:t>
        <a:bodyPr/>
        <a:lstStyle/>
        <a:p>
          <a:r>
            <a:rPr lang="en-US" dirty="0" smtClean="0"/>
            <a:t>Business and Office Options:</a:t>
          </a:r>
        </a:p>
        <a:p>
          <a:r>
            <a:rPr lang="en-US" dirty="0" smtClean="0"/>
            <a:t>*Accounting Technology</a:t>
          </a:r>
        </a:p>
        <a:p>
          <a:r>
            <a:rPr lang="en-US" dirty="0" smtClean="0"/>
            <a:t>*Office Systems Technology</a:t>
          </a:r>
        </a:p>
        <a:p>
          <a:r>
            <a:rPr lang="en-US" dirty="0" smtClean="0"/>
            <a:t>*Healthcare Data Technology</a:t>
          </a:r>
          <a:endParaRPr lang="en-US" dirty="0"/>
        </a:p>
      </dgm:t>
    </dgm:pt>
    <dgm:pt modelId="{3CF6D579-A7BF-4891-97B5-A3960E765E40}" type="parTrans" cxnId="{83E0DBEC-2ADC-4117-AFFE-483E1FA5FFA1}">
      <dgm:prSet/>
      <dgm:spPr/>
      <dgm:t>
        <a:bodyPr/>
        <a:lstStyle/>
        <a:p>
          <a:endParaRPr lang="en-US"/>
        </a:p>
      </dgm:t>
    </dgm:pt>
    <dgm:pt modelId="{91AE9D20-EC72-493D-ADE5-9E949A96A4F7}" type="sibTrans" cxnId="{83E0DBEC-2ADC-4117-AFFE-483E1FA5FFA1}">
      <dgm:prSet/>
      <dgm:spPr/>
      <dgm:t>
        <a:bodyPr/>
        <a:lstStyle/>
        <a:p>
          <a:endParaRPr lang="en-US"/>
        </a:p>
      </dgm:t>
    </dgm:pt>
    <dgm:pt modelId="{BBE188ED-D911-43DB-9E27-6E09C5EC31C2}" type="pres">
      <dgm:prSet presAssocID="{AC15423A-101A-41B6-867D-8F85A1E60F7F}" presName="linearFlow" presStyleCnt="0">
        <dgm:presLayoutVars>
          <dgm:dir/>
          <dgm:resizeHandles val="exact"/>
        </dgm:presLayoutVars>
      </dgm:prSet>
      <dgm:spPr/>
      <dgm:t>
        <a:bodyPr/>
        <a:lstStyle/>
        <a:p>
          <a:endParaRPr lang="en-US"/>
        </a:p>
      </dgm:t>
    </dgm:pt>
    <dgm:pt modelId="{CAEFC921-BA79-42D8-A623-24AFDAD2821B}" type="pres">
      <dgm:prSet presAssocID="{683922E9-EBAC-44A0-B06E-85081A0FD47D}" presName="composite" presStyleCnt="0"/>
      <dgm:spPr/>
    </dgm:pt>
    <dgm:pt modelId="{7BC65FE3-C4C7-4760-A3C2-108D9B0C2AA5}" type="pres">
      <dgm:prSet presAssocID="{683922E9-EBAC-44A0-B06E-85081A0FD47D}"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AA54DA66-408D-48CE-B43A-C35510B3626E}" type="pres">
      <dgm:prSet presAssocID="{683922E9-EBAC-44A0-B06E-85081A0FD47D}" presName="txShp" presStyleLbl="node1" presStyleIdx="0" presStyleCnt="2">
        <dgm:presLayoutVars>
          <dgm:bulletEnabled val="1"/>
        </dgm:presLayoutVars>
      </dgm:prSet>
      <dgm:spPr/>
      <dgm:t>
        <a:bodyPr/>
        <a:lstStyle/>
        <a:p>
          <a:endParaRPr lang="en-US"/>
        </a:p>
      </dgm:t>
    </dgm:pt>
    <dgm:pt modelId="{0BEFA1A7-CEFC-4ABF-A4CB-ABBFA1CD15E3}" type="pres">
      <dgm:prSet presAssocID="{CBE90706-8DDD-42D5-806B-8D40402171D4}" presName="spacing" presStyleCnt="0"/>
      <dgm:spPr/>
    </dgm:pt>
    <dgm:pt modelId="{13B82CFC-579A-403F-AD20-3B8ABE3AFBC1}" type="pres">
      <dgm:prSet presAssocID="{295FAA4A-4DEC-4DA9-AECE-BB9F509DA3A5}" presName="composite" presStyleCnt="0"/>
      <dgm:spPr/>
    </dgm:pt>
    <dgm:pt modelId="{B6150B50-B078-44D4-B92D-1C2E175D380E}" type="pres">
      <dgm:prSet presAssocID="{295FAA4A-4DEC-4DA9-AECE-BB9F509DA3A5}" presName="imgShp" presStyleLbl="fgImgPlace1" presStyleIdx="1" presStyleCnt="2" custLinFactNeighborX="-3198" custLinFactNeighborY="-983"/>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EF68D239-075F-40D7-BF79-B456020275EC}" type="pres">
      <dgm:prSet presAssocID="{295FAA4A-4DEC-4DA9-AECE-BB9F509DA3A5}" presName="txShp" presStyleLbl="node1" presStyleIdx="1" presStyleCnt="2">
        <dgm:presLayoutVars>
          <dgm:bulletEnabled val="1"/>
        </dgm:presLayoutVars>
      </dgm:prSet>
      <dgm:spPr/>
      <dgm:t>
        <a:bodyPr/>
        <a:lstStyle/>
        <a:p>
          <a:endParaRPr lang="en-US"/>
        </a:p>
      </dgm:t>
    </dgm:pt>
  </dgm:ptLst>
  <dgm:cxnLst>
    <dgm:cxn modelId="{51463EBC-28B1-AE4A-AB0E-A1EB7A281C78}" type="presOf" srcId="{AC15423A-101A-41B6-867D-8F85A1E60F7F}" destId="{BBE188ED-D911-43DB-9E27-6E09C5EC31C2}" srcOrd="0" destOrd="0" presId="urn:microsoft.com/office/officeart/2005/8/layout/vList3"/>
    <dgm:cxn modelId="{69A16B67-99E9-3141-8F9F-0DD42753DEE9}" type="presOf" srcId="{683922E9-EBAC-44A0-B06E-85081A0FD47D}" destId="{AA54DA66-408D-48CE-B43A-C35510B3626E}" srcOrd="0" destOrd="0" presId="urn:microsoft.com/office/officeart/2005/8/layout/vList3"/>
    <dgm:cxn modelId="{8758CBF9-7F26-4AF6-909E-56076C096D2B}" srcId="{AC15423A-101A-41B6-867D-8F85A1E60F7F}" destId="{683922E9-EBAC-44A0-B06E-85081A0FD47D}" srcOrd="0" destOrd="0" parTransId="{19F549EB-FA31-4A5C-BB8A-CA0D12142B8A}" sibTransId="{CBE90706-8DDD-42D5-806B-8D40402171D4}"/>
    <dgm:cxn modelId="{7C9FE13B-B890-A245-B32C-6F511F279836}" type="presOf" srcId="{295FAA4A-4DEC-4DA9-AECE-BB9F509DA3A5}" destId="{EF68D239-075F-40D7-BF79-B456020275EC}" srcOrd="0" destOrd="0" presId="urn:microsoft.com/office/officeart/2005/8/layout/vList3"/>
    <dgm:cxn modelId="{83E0DBEC-2ADC-4117-AFFE-483E1FA5FFA1}" srcId="{AC15423A-101A-41B6-867D-8F85A1E60F7F}" destId="{295FAA4A-4DEC-4DA9-AECE-BB9F509DA3A5}" srcOrd="1" destOrd="0" parTransId="{3CF6D579-A7BF-4891-97B5-A3960E765E40}" sibTransId="{91AE9D20-EC72-493D-ADE5-9E949A96A4F7}"/>
    <dgm:cxn modelId="{0CA950FA-2012-854B-9F22-B201422C52BC}" type="presParOf" srcId="{BBE188ED-D911-43DB-9E27-6E09C5EC31C2}" destId="{CAEFC921-BA79-42D8-A623-24AFDAD2821B}" srcOrd="0" destOrd="0" presId="urn:microsoft.com/office/officeart/2005/8/layout/vList3"/>
    <dgm:cxn modelId="{7E0835A0-46B7-A648-8A53-65308065A08A}" type="presParOf" srcId="{CAEFC921-BA79-42D8-A623-24AFDAD2821B}" destId="{7BC65FE3-C4C7-4760-A3C2-108D9B0C2AA5}" srcOrd="0" destOrd="0" presId="urn:microsoft.com/office/officeart/2005/8/layout/vList3"/>
    <dgm:cxn modelId="{8C94CF70-726A-B247-BD97-898D3A443169}" type="presParOf" srcId="{CAEFC921-BA79-42D8-A623-24AFDAD2821B}" destId="{AA54DA66-408D-48CE-B43A-C35510B3626E}" srcOrd="1" destOrd="0" presId="urn:microsoft.com/office/officeart/2005/8/layout/vList3"/>
    <dgm:cxn modelId="{B1C70A3A-74ED-FE47-8109-2994D763077B}" type="presParOf" srcId="{BBE188ED-D911-43DB-9E27-6E09C5EC31C2}" destId="{0BEFA1A7-CEFC-4ABF-A4CB-ABBFA1CD15E3}" srcOrd="1" destOrd="0" presId="urn:microsoft.com/office/officeart/2005/8/layout/vList3"/>
    <dgm:cxn modelId="{01AE152D-FD4B-BE4B-9846-F165223BA421}" type="presParOf" srcId="{BBE188ED-D911-43DB-9E27-6E09C5EC31C2}" destId="{13B82CFC-579A-403F-AD20-3B8ABE3AFBC1}" srcOrd="2" destOrd="0" presId="urn:microsoft.com/office/officeart/2005/8/layout/vList3"/>
    <dgm:cxn modelId="{0DB241F1-E43C-654D-80FC-EE2356E4684B}" type="presParOf" srcId="{13B82CFC-579A-403F-AD20-3B8ABE3AFBC1}" destId="{B6150B50-B078-44D4-B92D-1C2E175D380E}" srcOrd="0" destOrd="0" presId="urn:microsoft.com/office/officeart/2005/8/layout/vList3"/>
    <dgm:cxn modelId="{89DFD06B-53B6-784C-8166-58417E4BE43A}" type="presParOf" srcId="{13B82CFC-579A-403F-AD20-3B8ABE3AFBC1}" destId="{EF68D239-075F-40D7-BF79-B456020275E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4DA66-408D-48CE-B43A-C35510B3626E}">
      <dsp:nvSpPr>
        <dsp:cNvPr id="0" name=""/>
        <dsp:cNvSpPr/>
      </dsp:nvSpPr>
      <dsp:spPr>
        <a:xfrm rot="10800000">
          <a:off x="1924995" y="2160"/>
          <a:ext cx="5472684" cy="21861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4031" tIns="87630" rIns="163576" bIns="87630" numCol="1" spcCol="1270" anchor="ctr" anchorCtr="0">
          <a:noAutofit/>
        </a:bodyPr>
        <a:lstStyle/>
        <a:p>
          <a:pPr lvl="0" algn="ctr" defTabSz="1022350">
            <a:lnSpc>
              <a:spcPct val="90000"/>
            </a:lnSpc>
            <a:spcBef>
              <a:spcPct val="0"/>
            </a:spcBef>
            <a:spcAft>
              <a:spcPct val="35000"/>
            </a:spcAft>
          </a:pPr>
          <a:r>
            <a:rPr lang="en-US" sz="2300" kern="1200" dirty="0" smtClean="0"/>
            <a:t>Automotive Options:</a:t>
          </a:r>
        </a:p>
        <a:p>
          <a:pPr lvl="0" algn="ctr" defTabSz="1022350">
            <a:lnSpc>
              <a:spcPct val="90000"/>
            </a:lnSpc>
            <a:spcBef>
              <a:spcPct val="0"/>
            </a:spcBef>
            <a:spcAft>
              <a:spcPct val="35000"/>
            </a:spcAft>
          </a:pPr>
          <a:r>
            <a:rPr lang="en-US" sz="2300" kern="1200" dirty="0" smtClean="0"/>
            <a:t>*Automotive Machinist</a:t>
          </a:r>
        </a:p>
        <a:p>
          <a:pPr lvl="0" algn="ctr" defTabSz="1022350">
            <a:lnSpc>
              <a:spcPct val="90000"/>
            </a:lnSpc>
            <a:spcBef>
              <a:spcPct val="0"/>
            </a:spcBef>
            <a:spcAft>
              <a:spcPct val="35000"/>
            </a:spcAft>
          </a:pPr>
          <a:r>
            <a:rPr lang="en-US" sz="2300" kern="1200" dirty="0" smtClean="0"/>
            <a:t>*Automotive Mechanics Technology</a:t>
          </a:r>
          <a:endParaRPr lang="en-US" sz="2300" kern="1200" dirty="0"/>
        </a:p>
      </dsp:txBody>
      <dsp:txXfrm rot="10800000">
        <a:off x="2471532" y="2160"/>
        <a:ext cx="4926147" cy="2186148"/>
      </dsp:txXfrm>
    </dsp:sp>
    <dsp:sp modelId="{7BC65FE3-C4C7-4760-A3C2-108D9B0C2AA5}">
      <dsp:nvSpPr>
        <dsp:cNvPr id="0" name=""/>
        <dsp:cNvSpPr/>
      </dsp:nvSpPr>
      <dsp:spPr>
        <a:xfrm>
          <a:off x="831920" y="2160"/>
          <a:ext cx="2186148" cy="21861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8D239-075F-40D7-BF79-B456020275EC}">
      <dsp:nvSpPr>
        <dsp:cNvPr id="0" name=""/>
        <dsp:cNvSpPr/>
      </dsp:nvSpPr>
      <dsp:spPr>
        <a:xfrm rot="10800000">
          <a:off x="1924995" y="2840890"/>
          <a:ext cx="5472684" cy="21861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4031" tIns="87630" rIns="163576" bIns="87630" numCol="1" spcCol="1270" anchor="ctr" anchorCtr="0">
          <a:noAutofit/>
        </a:bodyPr>
        <a:lstStyle/>
        <a:p>
          <a:pPr lvl="0" algn="ctr" defTabSz="1022350">
            <a:lnSpc>
              <a:spcPct val="90000"/>
            </a:lnSpc>
            <a:spcBef>
              <a:spcPct val="0"/>
            </a:spcBef>
            <a:spcAft>
              <a:spcPct val="35000"/>
            </a:spcAft>
          </a:pPr>
          <a:r>
            <a:rPr lang="en-US" sz="2300" kern="1200" dirty="0" smtClean="0"/>
            <a:t>Electronics Options:</a:t>
          </a:r>
        </a:p>
        <a:p>
          <a:pPr lvl="0" algn="ctr" defTabSz="1022350">
            <a:lnSpc>
              <a:spcPct val="90000"/>
            </a:lnSpc>
            <a:spcBef>
              <a:spcPct val="0"/>
            </a:spcBef>
            <a:spcAft>
              <a:spcPct val="35000"/>
            </a:spcAft>
          </a:pPr>
          <a:r>
            <a:rPr lang="en-US" sz="2300" kern="1200" dirty="0" smtClean="0"/>
            <a:t>*Electronics Technology</a:t>
          </a:r>
        </a:p>
        <a:p>
          <a:pPr lvl="0" algn="ctr" defTabSz="1022350">
            <a:lnSpc>
              <a:spcPct val="90000"/>
            </a:lnSpc>
            <a:spcBef>
              <a:spcPct val="0"/>
            </a:spcBef>
            <a:spcAft>
              <a:spcPct val="35000"/>
            </a:spcAft>
          </a:pPr>
          <a:r>
            <a:rPr lang="en-US" sz="2300" kern="1200" dirty="0" smtClean="0"/>
            <a:t>*Biomedical Equipment Repair</a:t>
          </a:r>
        </a:p>
        <a:p>
          <a:pPr lvl="0" algn="ctr" defTabSz="1022350">
            <a:lnSpc>
              <a:spcPct val="90000"/>
            </a:lnSpc>
            <a:spcBef>
              <a:spcPct val="0"/>
            </a:spcBef>
            <a:spcAft>
              <a:spcPct val="35000"/>
            </a:spcAft>
          </a:pPr>
          <a:endParaRPr lang="en-US" sz="2300" kern="1200" dirty="0"/>
        </a:p>
      </dsp:txBody>
      <dsp:txXfrm rot="10800000">
        <a:off x="2471532" y="2840890"/>
        <a:ext cx="4926147" cy="2186148"/>
      </dsp:txXfrm>
    </dsp:sp>
    <dsp:sp modelId="{B6150B50-B078-44D4-B92D-1C2E175D380E}">
      <dsp:nvSpPr>
        <dsp:cNvPr id="0" name=""/>
        <dsp:cNvSpPr/>
      </dsp:nvSpPr>
      <dsp:spPr>
        <a:xfrm>
          <a:off x="831920" y="2840890"/>
          <a:ext cx="2186148" cy="21861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4DA66-408D-48CE-B43A-C35510B3626E}">
      <dsp:nvSpPr>
        <dsp:cNvPr id="0" name=""/>
        <dsp:cNvSpPr/>
      </dsp:nvSpPr>
      <dsp:spPr>
        <a:xfrm rot="10800000">
          <a:off x="1963006" y="884523"/>
          <a:ext cx="5472684" cy="275691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5723" tIns="167640" rIns="312928" bIns="167640" numCol="1" spcCol="1270" anchor="ctr" anchorCtr="0">
          <a:noAutofit/>
        </a:bodyPr>
        <a:lstStyle/>
        <a:p>
          <a:pPr lvl="0" algn="ctr" defTabSz="1955800">
            <a:lnSpc>
              <a:spcPct val="90000"/>
            </a:lnSpc>
            <a:spcBef>
              <a:spcPct val="0"/>
            </a:spcBef>
            <a:spcAft>
              <a:spcPct val="35000"/>
            </a:spcAft>
          </a:pPr>
          <a:r>
            <a:rPr lang="en-US" sz="4400" kern="1200" dirty="0" smtClean="0"/>
            <a:t>Hospitality Options:  </a:t>
          </a:r>
        </a:p>
        <a:p>
          <a:pPr lvl="0" algn="ctr" defTabSz="1955800">
            <a:lnSpc>
              <a:spcPct val="90000"/>
            </a:lnSpc>
            <a:spcBef>
              <a:spcPct val="0"/>
            </a:spcBef>
            <a:spcAft>
              <a:spcPct val="35000"/>
            </a:spcAft>
          </a:pPr>
          <a:r>
            <a:rPr lang="en-US" sz="4400" kern="1200" dirty="0" smtClean="0"/>
            <a:t>*Culinary Arts</a:t>
          </a:r>
          <a:endParaRPr lang="en-US" sz="4400" kern="1200" dirty="0"/>
        </a:p>
      </dsp:txBody>
      <dsp:txXfrm rot="10800000">
        <a:off x="2652235" y="884523"/>
        <a:ext cx="4783455" cy="2756916"/>
      </dsp:txXfrm>
    </dsp:sp>
    <dsp:sp modelId="{7BC65FE3-C4C7-4760-A3C2-108D9B0C2AA5}">
      <dsp:nvSpPr>
        <dsp:cNvPr id="0" name=""/>
        <dsp:cNvSpPr/>
      </dsp:nvSpPr>
      <dsp:spPr>
        <a:xfrm>
          <a:off x="793909" y="944555"/>
          <a:ext cx="2338195" cy="263685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4DA66-408D-48CE-B43A-C35510B3626E}">
      <dsp:nvSpPr>
        <dsp:cNvPr id="0" name=""/>
        <dsp:cNvSpPr/>
      </dsp:nvSpPr>
      <dsp:spPr>
        <a:xfrm rot="10800000">
          <a:off x="1761893" y="607"/>
          <a:ext cx="5472684" cy="191940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145"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Miscellaneous:  </a:t>
          </a:r>
        </a:p>
        <a:p>
          <a:pPr lvl="0" algn="ctr" defTabSz="1066800">
            <a:lnSpc>
              <a:spcPct val="90000"/>
            </a:lnSpc>
            <a:spcBef>
              <a:spcPct val="0"/>
            </a:spcBef>
            <a:spcAft>
              <a:spcPct val="35000"/>
            </a:spcAft>
          </a:pPr>
          <a:r>
            <a:rPr lang="en-US" sz="2400" kern="1200" dirty="0" smtClean="0"/>
            <a:t>*Brick, Block, and Stone Masonry</a:t>
          </a:r>
        </a:p>
        <a:p>
          <a:pPr lvl="0" algn="ctr" defTabSz="1066800">
            <a:lnSpc>
              <a:spcPct val="90000"/>
            </a:lnSpc>
            <a:spcBef>
              <a:spcPct val="0"/>
            </a:spcBef>
            <a:spcAft>
              <a:spcPct val="35000"/>
            </a:spcAft>
          </a:pPr>
          <a:r>
            <a:rPr lang="en-US" sz="2400" kern="1200" dirty="0" smtClean="0"/>
            <a:t>*Computer Networking Technology</a:t>
          </a:r>
        </a:p>
        <a:p>
          <a:pPr lvl="0" algn="ctr" defTabSz="1066800">
            <a:lnSpc>
              <a:spcPct val="90000"/>
            </a:lnSpc>
            <a:spcBef>
              <a:spcPct val="0"/>
            </a:spcBef>
            <a:spcAft>
              <a:spcPct val="35000"/>
            </a:spcAft>
          </a:pPr>
          <a:r>
            <a:rPr lang="en-US" sz="2400" kern="1200" dirty="0" smtClean="0"/>
            <a:t>*Construction Equipment Operation</a:t>
          </a:r>
        </a:p>
      </dsp:txBody>
      <dsp:txXfrm rot="10800000">
        <a:off x="2241743" y="607"/>
        <a:ext cx="4992834" cy="1919400"/>
      </dsp:txXfrm>
    </dsp:sp>
    <dsp:sp modelId="{7BC65FE3-C4C7-4760-A3C2-108D9B0C2AA5}">
      <dsp:nvSpPr>
        <dsp:cNvPr id="0" name=""/>
        <dsp:cNvSpPr/>
      </dsp:nvSpPr>
      <dsp:spPr>
        <a:xfrm>
          <a:off x="995022" y="137171"/>
          <a:ext cx="1533742" cy="16462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8D239-075F-40D7-BF79-B456020275EC}">
      <dsp:nvSpPr>
        <dsp:cNvPr id="0" name=""/>
        <dsp:cNvSpPr/>
      </dsp:nvSpPr>
      <dsp:spPr>
        <a:xfrm rot="10800000">
          <a:off x="1758976" y="2093400"/>
          <a:ext cx="5472684" cy="243195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145"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Industrial:</a:t>
          </a:r>
        </a:p>
        <a:p>
          <a:pPr lvl="0" algn="ctr" defTabSz="800100">
            <a:lnSpc>
              <a:spcPct val="90000"/>
            </a:lnSpc>
            <a:spcBef>
              <a:spcPct val="0"/>
            </a:spcBef>
            <a:spcAft>
              <a:spcPct val="35000"/>
            </a:spcAft>
          </a:pPr>
          <a:r>
            <a:rPr lang="en-US" sz="1800" kern="1200" dirty="0" smtClean="0"/>
            <a:t>*Drafting and Design Technology</a:t>
          </a:r>
        </a:p>
        <a:p>
          <a:pPr lvl="0" algn="ctr" defTabSz="800100">
            <a:lnSpc>
              <a:spcPct val="90000"/>
            </a:lnSpc>
            <a:spcBef>
              <a:spcPct val="0"/>
            </a:spcBef>
            <a:spcAft>
              <a:spcPct val="35000"/>
            </a:spcAft>
          </a:pPr>
          <a:r>
            <a:rPr lang="en-US" sz="1800" kern="1200" dirty="0" smtClean="0"/>
            <a:t>*Electrical Technology</a:t>
          </a:r>
        </a:p>
        <a:p>
          <a:pPr lvl="0" algn="ctr" defTabSz="800100">
            <a:lnSpc>
              <a:spcPct val="90000"/>
            </a:lnSpc>
            <a:spcBef>
              <a:spcPct val="0"/>
            </a:spcBef>
            <a:spcAft>
              <a:spcPct val="35000"/>
            </a:spcAft>
          </a:pPr>
          <a:r>
            <a:rPr lang="en-US" sz="1800" kern="1200" dirty="0" smtClean="0"/>
            <a:t>*Heating, Ventilation, Air-Conditioning, and Refrigeration Technology</a:t>
          </a:r>
        </a:p>
        <a:p>
          <a:pPr lvl="0" algn="ctr" defTabSz="800100">
            <a:lnSpc>
              <a:spcPct val="90000"/>
            </a:lnSpc>
            <a:spcBef>
              <a:spcPct val="0"/>
            </a:spcBef>
            <a:spcAft>
              <a:spcPct val="35000"/>
            </a:spcAft>
          </a:pPr>
          <a:r>
            <a:rPr lang="en-US" sz="1800" kern="1200" dirty="0" smtClean="0"/>
            <a:t>*Machine Tool Technology</a:t>
          </a:r>
        </a:p>
        <a:p>
          <a:pPr lvl="0" algn="ctr" defTabSz="800100">
            <a:lnSpc>
              <a:spcPct val="90000"/>
            </a:lnSpc>
            <a:spcBef>
              <a:spcPct val="0"/>
            </a:spcBef>
            <a:spcAft>
              <a:spcPct val="35000"/>
            </a:spcAft>
          </a:pPr>
          <a:r>
            <a:rPr lang="en-US" sz="1800" kern="1200" dirty="0" smtClean="0"/>
            <a:t>*Welding</a:t>
          </a:r>
        </a:p>
      </dsp:txBody>
      <dsp:txXfrm rot="10800000">
        <a:off x="2366965" y="2093400"/>
        <a:ext cx="4864695" cy="2431955"/>
      </dsp:txXfrm>
    </dsp:sp>
    <dsp:sp modelId="{B6150B50-B078-44D4-B92D-1C2E175D380E}">
      <dsp:nvSpPr>
        <dsp:cNvPr id="0" name=""/>
        <dsp:cNvSpPr/>
      </dsp:nvSpPr>
      <dsp:spPr>
        <a:xfrm>
          <a:off x="997939" y="2456846"/>
          <a:ext cx="1522072" cy="170506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4DA66-408D-48CE-B43A-C35510B3626E}">
      <dsp:nvSpPr>
        <dsp:cNvPr id="0" name=""/>
        <dsp:cNvSpPr/>
      </dsp:nvSpPr>
      <dsp:spPr>
        <a:xfrm rot="10800000">
          <a:off x="1924995" y="2160"/>
          <a:ext cx="5472684" cy="21861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4031" tIns="87630" rIns="163576" bIns="87630" numCol="1" spcCol="1270" anchor="ctr" anchorCtr="0">
          <a:noAutofit/>
        </a:bodyPr>
        <a:lstStyle/>
        <a:p>
          <a:pPr lvl="0" algn="ctr" defTabSz="1022350">
            <a:lnSpc>
              <a:spcPct val="90000"/>
            </a:lnSpc>
            <a:spcBef>
              <a:spcPct val="0"/>
            </a:spcBef>
            <a:spcAft>
              <a:spcPct val="35000"/>
            </a:spcAft>
          </a:pPr>
          <a:r>
            <a:rPr lang="en-US" sz="2300" kern="1200" dirty="0" smtClean="0"/>
            <a:t>Agricultural Options:  </a:t>
          </a:r>
        </a:p>
        <a:p>
          <a:pPr lvl="0" algn="ctr" defTabSz="1022350">
            <a:lnSpc>
              <a:spcPct val="90000"/>
            </a:lnSpc>
            <a:spcBef>
              <a:spcPct val="0"/>
            </a:spcBef>
            <a:spcAft>
              <a:spcPct val="35000"/>
            </a:spcAft>
          </a:pPr>
          <a:r>
            <a:rPr lang="en-US" sz="2300" kern="1200" dirty="0" smtClean="0"/>
            <a:t>*Field Crops Technology</a:t>
          </a:r>
        </a:p>
        <a:p>
          <a:pPr lvl="0" algn="ctr" defTabSz="1022350">
            <a:lnSpc>
              <a:spcPct val="90000"/>
            </a:lnSpc>
            <a:spcBef>
              <a:spcPct val="0"/>
            </a:spcBef>
            <a:spcAft>
              <a:spcPct val="35000"/>
            </a:spcAft>
          </a:pPr>
          <a:r>
            <a:rPr lang="en-US" sz="2300" kern="1200" dirty="0" smtClean="0"/>
            <a:t>*Precision Agriculture Technology</a:t>
          </a:r>
          <a:endParaRPr lang="en-US" sz="2300" kern="1200" dirty="0"/>
        </a:p>
      </dsp:txBody>
      <dsp:txXfrm rot="10800000">
        <a:off x="2471532" y="2160"/>
        <a:ext cx="4926147" cy="2186148"/>
      </dsp:txXfrm>
    </dsp:sp>
    <dsp:sp modelId="{7BC65FE3-C4C7-4760-A3C2-108D9B0C2AA5}">
      <dsp:nvSpPr>
        <dsp:cNvPr id="0" name=""/>
        <dsp:cNvSpPr/>
      </dsp:nvSpPr>
      <dsp:spPr>
        <a:xfrm>
          <a:off x="831920" y="2160"/>
          <a:ext cx="2186148" cy="21861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8D239-075F-40D7-BF79-B456020275EC}">
      <dsp:nvSpPr>
        <dsp:cNvPr id="0" name=""/>
        <dsp:cNvSpPr/>
      </dsp:nvSpPr>
      <dsp:spPr>
        <a:xfrm rot="10800000">
          <a:off x="1924995" y="2840890"/>
          <a:ext cx="5472684" cy="21861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4031" tIns="87630" rIns="163576" bIns="87630" numCol="1" spcCol="1270" anchor="ctr" anchorCtr="0">
          <a:noAutofit/>
        </a:bodyPr>
        <a:lstStyle/>
        <a:p>
          <a:pPr lvl="0" algn="ctr" defTabSz="1022350">
            <a:lnSpc>
              <a:spcPct val="90000"/>
            </a:lnSpc>
            <a:spcBef>
              <a:spcPct val="0"/>
            </a:spcBef>
            <a:spcAft>
              <a:spcPct val="35000"/>
            </a:spcAft>
          </a:pPr>
          <a:r>
            <a:rPr lang="en-US" sz="2300" kern="1200" dirty="0" smtClean="0"/>
            <a:t>Business and Office Options:</a:t>
          </a:r>
        </a:p>
        <a:p>
          <a:pPr lvl="0" algn="ctr" defTabSz="1022350">
            <a:lnSpc>
              <a:spcPct val="90000"/>
            </a:lnSpc>
            <a:spcBef>
              <a:spcPct val="0"/>
            </a:spcBef>
            <a:spcAft>
              <a:spcPct val="35000"/>
            </a:spcAft>
          </a:pPr>
          <a:r>
            <a:rPr lang="en-US" sz="2300" kern="1200" dirty="0" smtClean="0"/>
            <a:t>*Accounting Technology</a:t>
          </a:r>
        </a:p>
        <a:p>
          <a:pPr lvl="0" algn="ctr" defTabSz="1022350">
            <a:lnSpc>
              <a:spcPct val="90000"/>
            </a:lnSpc>
            <a:spcBef>
              <a:spcPct val="0"/>
            </a:spcBef>
            <a:spcAft>
              <a:spcPct val="35000"/>
            </a:spcAft>
          </a:pPr>
          <a:r>
            <a:rPr lang="en-US" sz="2300" kern="1200" dirty="0" smtClean="0"/>
            <a:t>*Office Systems Technology</a:t>
          </a:r>
        </a:p>
        <a:p>
          <a:pPr lvl="0" algn="ctr" defTabSz="1022350">
            <a:lnSpc>
              <a:spcPct val="90000"/>
            </a:lnSpc>
            <a:spcBef>
              <a:spcPct val="0"/>
            </a:spcBef>
            <a:spcAft>
              <a:spcPct val="35000"/>
            </a:spcAft>
          </a:pPr>
          <a:r>
            <a:rPr lang="en-US" sz="2300" kern="1200" dirty="0" smtClean="0"/>
            <a:t>*Healthcare Data Technology</a:t>
          </a:r>
          <a:endParaRPr lang="en-US" sz="2300" kern="1200" dirty="0"/>
        </a:p>
      </dsp:txBody>
      <dsp:txXfrm rot="10800000">
        <a:off x="2471532" y="2840890"/>
        <a:ext cx="4926147" cy="2186148"/>
      </dsp:txXfrm>
    </dsp:sp>
    <dsp:sp modelId="{B6150B50-B078-44D4-B92D-1C2E175D380E}">
      <dsp:nvSpPr>
        <dsp:cNvPr id="0" name=""/>
        <dsp:cNvSpPr/>
      </dsp:nvSpPr>
      <dsp:spPr>
        <a:xfrm>
          <a:off x="762007" y="2819400"/>
          <a:ext cx="2186148" cy="21861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6C725DDB-4D63-4446-9F35-9095D336AE82}" type="datetimeFigureOut">
              <a:rPr lang="en-US" smtClean="0"/>
              <a:t>11/19/15</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E47587D4-55C4-D74E-A7E0-C8D1276C098E}" type="slidenum">
              <a:rPr lang="en-US" smtClean="0"/>
              <a:t>‹#›</a:t>
            </a:fld>
            <a:endParaRPr lang="en-US"/>
          </a:p>
        </p:txBody>
      </p:sp>
    </p:spTree>
    <p:extLst>
      <p:ext uri="{BB962C8B-B14F-4D97-AF65-F5344CB8AC3E}">
        <p14:creationId xmlns:p14="http://schemas.microsoft.com/office/powerpoint/2010/main" val="1666832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7E2BF2C1-D288-C04E-9EAE-5DBEC8177EA6}" type="datetimeFigureOut">
              <a:rPr lang="en-US" smtClean="0"/>
              <a:t>11/19/15</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033E3A03-D9C5-8D44-BB7A-5665F947E76F}" type="slidenum">
              <a:rPr lang="en-US" smtClean="0"/>
              <a:t>‹#›</a:t>
            </a:fld>
            <a:endParaRPr lang="en-US"/>
          </a:p>
        </p:txBody>
      </p:sp>
    </p:spTree>
    <p:extLst>
      <p:ext uri="{BB962C8B-B14F-4D97-AF65-F5344CB8AC3E}">
        <p14:creationId xmlns:p14="http://schemas.microsoft.com/office/powerpoint/2010/main" val="9735109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181CEEF-E0EB-449E-B9E2-428B69FD5A4D}" type="slidenum">
              <a:rPr lang="en-US" smtClean="0">
                <a:solidFill>
                  <a:prstClr val="black"/>
                </a:solidFill>
              </a:rPr>
              <a:pPr>
                <a:defRPr/>
              </a:pPr>
              <a:t>9</a:t>
            </a:fld>
            <a:endParaRPr lang="en-US" dirty="0"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C3ACDA-9E8A-4844-B1CC-2BFFA1AC0191}"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C3ACDA-9E8A-4844-B1CC-2BFFA1AC0191}"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AFE442-799D-46C4-9D6C-A410A9CAC0B3}"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3ACE6-970D-4969-9DAD-AC140319535F}" type="slidenum">
              <a:rPr lang="en-US" smtClean="0"/>
              <a:pPr/>
              <a:t>25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AFE442-799D-46C4-9D6C-A410A9CAC0B3}" type="slidenum">
              <a:rPr lang="en-US" smtClean="0"/>
              <a:pPr/>
              <a:t>26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AFE442-799D-46C4-9D6C-A410A9CAC0B3}" type="slidenum">
              <a:rPr lang="en-US" smtClean="0"/>
              <a:pPr/>
              <a:t>27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C3ACDA-9E8A-4844-B1CC-2BFFA1AC0191}"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3BADC5D-DEF4-44AB-863D-611C5F636720}" type="slidenum">
              <a:rPr lang="en-US" smtClean="0">
                <a:solidFill>
                  <a:prstClr val="black"/>
                </a:solidFill>
              </a:rPr>
              <a:pPr>
                <a:defRPr/>
              </a:pPr>
              <a:t>36</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76B30EB-529F-42EE-AAC6-9E0DB92C60B5}" type="slidenum">
              <a:rPr lang="en-US" smtClean="0">
                <a:solidFill>
                  <a:prstClr val="black"/>
                </a:solidFill>
              </a:rPr>
              <a:pPr>
                <a:defRPr/>
              </a:pPr>
              <a:t>37</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39</a:t>
            </a:fld>
            <a:endParaRPr lang="en-US"/>
          </a:p>
        </p:txBody>
      </p:sp>
    </p:spTree>
    <p:extLst>
      <p:ext uri="{BB962C8B-B14F-4D97-AF65-F5344CB8AC3E}">
        <p14:creationId xmlns:p14="http://schemas.microsoft.com/office/powerpoint/2010/main" val="242617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198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C8441BE-7EC0-4F94-B44E-53B8A76A4DA3}" type="slidenum">
              <a:rPr lang="en-US" smtClean="0">
                <a:solidFill>
                  <a:prstClr val="black"/>
                </a:solidFill>
              </a:rPr>
              <a:pPr>
                <a:defRPr/>
              </a:pPr>
              <a:t>10</a:t>
            </a:fld>
            <a:endParaRPr lang="en-US" dirty="0"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40</a:t>
            </a:fld>
            <a:endParaRPr lang="en-US"/>
          </a:p>
        </p:txBody>
      </p:sp>
    </p:spTree>
    <p:extLst>
      <p:ext uri="{BB962C8B-B14F-4D97-AF65-F5344CB8AC3E}">
        <p14:creationId xmlns:p14="http://schemas.microsoft.com/office/powerpoint/2010/main" val="263186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41</a:t>
            </a:fld>
            <a:endParaRPr lang="en-US"/>
          </a:p>
        </p:txBody>
      </p:sp>
    </p:spTree>
    <p:extLst>
      <p:ext uri="{BB962C8B-B14F-4D97-AF65-F5344CB8AC3E}">
        <p14:creationId xmlns:p14="http://schemas.microsoft.com/office/powerpoint/2010/main" val="4280481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42</a:t>
            </a:fld>
            <a:endParaRPr lang="en-US"/>
          </a:p>
        </p:txBody>
      </p:sp>
    </p:spTree>
    <p:extLst>
      <p:ext uri="{BB962C8B-B14F-4D97-AF65-F5344CB8AC3E}">
        <p14:creationId xmlns:p14="http://schemas.microsoft.com/office/powerpoint/2010/main" val="4285151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43</a:t>
            </a:fld>
            <a:endParaRPr lang="en-US"/>
          </a:p>
        </p:txBody>
      </p:sp>
    </p:spTree>
    <p:extLst>
      <p:ext uri="{BB962C8B-B14F-4D97-AF65-F5344CB8AC3E}">
        <p14:creationId xmlns:p14="http://schemas.microsoft.com/office/powerpoint/2010/main" val="1349123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44</a:t>
            </a:fld>
            <a:endParaRPr lang="en-US"/>
          </a:p>
        </p:txBody>
      </p:sp>
    </p:spTree>
    <p:extLst>
      <p:ext uri="{BB962C8B-B14F-4D97-AF65-F5344CB8AC3E}">
        <p14:creationId xmlns:p14="http://schemas.microsoft.com/office/powerpoint/2010/main" val="209803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45</a:t>
            </a:fld>
            <a:endParaRPr lang="en-US"/>
          </a:p>
        </p:txBody>
      </p:sp>
    </p:spTree>
    <p:extLst>
      <p:ext uri="{BB962C8B-B14F-4D97-AF65-F5344CB8AC3E}">
        <p14:creationId xmlns:p14="http://schemas.microsoft.com/office/powerpoint/2010/main" val="2434746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46</a:t>
            </a:fld>
            <a:endParaRPr lang="en-US"/>
          </a:p>
        </p:txBody>
      </p:sp>
    </p:spTree>
    <p:extLst>
      <p:ext uri="{BB962C8B-B14F-4D97-AF65-F5344CB8AC3E}">
        <p14:creationId xmlns:p14="http://schemas.microsoft.com/office/powerpoint/2010/main" val="1164920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47</a:t>
            </a:fld>
            <a:endParaRPr lang="en-US"/>
          </a:p>
        </p:txBody>
      </p:sp>
    </p:spTree>
    <p:extLst>
      <p:ext uri="{BB962C8B-B14F-4D97-AF65-F5344CB8AC3E}">
        <p14:creationId xmlns:p14="http://schemas.microsoft.com/office/powerpoint/2010/main" val="367802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48</a:t>
            </a:fld>
            <a:endParaRPr lang="en-US"/>
          </a:p>
        </p:txBody>
      </p:sp>
    </p:spTree>
    <p:extLst>
      <p:ext uri="{BB962C8B-B14F-4D97-AF65-F5344CB8AC3E}">
        <p14:creationId xmlns:p14="http://schemas.microsoft.com/office/powerpoint/2010/main" val="3900872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49</a:t>
            </a:fld>
            <a:endParaRPr lang="en-US"/>
          </a:p>
        </p:txBody>
      </p:sp>
    </p:spTree>
    <p:extLst>
      <p:ext uri="{BB962C8B-B14F-4D97-AF65-F5344CB8AC3E}">
        <p14:creationId xmlns:p14="http://schemas.microsoft.com/office/powerpoint/2010/main" val="3394080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21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E271E2C-B079-431F-BD54-0525CCD3B5D7}" type="slidenum">
              <a:rPr lang="en-US" smtClean="0">
                <a:solidFill>
                  <a:prstClr val="black"/>
                </a:solidFill>
              </a:rPr>
              <a:pPr>
                <a:defRPr/>
              </a:pPr>
              <a:t>11</a:t>
            </a:fld>
            <a:endParaRPr lang="en-US" dirty="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F16C5-E1ED-460D-8420-FEDBFC88BD39}" type="slidenum">
              <a:rPr lang="en-US" smtClean="0"/>
              <a:t>50</a:t>
            </a:fld>
            <a:endParaRPr lang="en-US"/>
          </a:p>
        </p:txBody>
      </p:sp>
    </p:spTree>
    <p:extLst>
      <p:ext uri="{BB962C8B-B14F-4D97-AF65-F5344CB8AC3E}">
        <p14:creationId xmlns:p14="http://schemas.microsoft.com/office/powerpoint/2010/main" val="2399769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807" indent="-349807" defTabSz="932820" fontAlgn="base">
              <a:spcBef>
                <a:spcPts val="1224"/>
              </a:spcBef>
              <a:spcAft>
                <a:spcPts val="1224"/>
              </a:spcAft>
              <a:buClr>
                <a:srgbClr val="CC0000"/>
              </a:buClr>
              <a:buFont typeface="Wingdings" pitchFamily="2" charset="2"/>
              <a:buChar char="§"/>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51</a:t>
            </a:fld>
            <a:endParaRPr lang="en-US"/>
          </a:p>
        </p:txBody>
      </p:sp>
    </p:spTree>
    <p:extLst>
      <p:ext uri="{BB962C8B-B14F-4D97-AF65-F5344CB8AC3E}">
        <p14:creationId xmlns:p14="http://schemas.microsoft.com/office/powerpoint/2010/main" val="2931475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Wrap up and </a:t>
            </a:r>
            <a:r>
              <a:rPr lang="en-US" smtClean="0"/>
              <a:t>Next Steps</a:t>
            </a:r>
            <a:endParaRPr lang="en-US"/>
          </a:p>
        </p:txBody>
      </p:sp>
      <p:sp>
        <p:nvSpPr>
          <p:cNvPr id="4" name="Slide Number Placeholder 3"/>
          <p:cNvSpPr>
            <a:spLocks noGrp="1"/>
          </p:cNvSpPr>
          <p:nvPr>
            <p:ph type="sldNum" sz="quarter" idx="10"/>
          </p:nvPr>
        </p:nvSpPr>
        <p:spPr/>
        <p:txBody>
          <a:bodyPr/>
          <a:lstStyle/>
          <a:p>
            <a:fld id="{17C97589-81B3-48A3-8226-3514F3374294}" type="slidenum">
              <a:rPr lang="en-US" smtClean="0"/>
              <a:pPr/>
              <a:t>52</a:t>
            </a:fld>
            <a:endParaRPr lang="en-US"/>
          </a:p>
        </p:txBody>
      </p:sp>
    </p:spTree>
    <p:extLst>
      <p:ext uri="{BB962C8B-B14F-4D97-AF65-F5344CB8AC3E}">
        <p14:creationId xmlns:p14="http://schemas.microsoft.com/office/powerpoint/2010/main" val="58795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C3ACDA-9E8A-4844-B1CC-2BFFA1AC0191}"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960B88AE-D1B3-4A2B-B9BF-8657D5A8B78E}" type="slidenum">
              <a:rPr lang="en-US" smtClean="0"/>
              <a:pPr>
                <a:defRPr/>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FE442-799D-46C4-9D6C-A410A9CAC0B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803509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FE442-799D-46C4-9D6C-A410A9CAC0B3}"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685357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AFE442-799D-46C4-9D6C-A410A9CAC0B3}"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C3ACDA-9E8A-4844-B1CC-2BFFA1AC0191}" type="slidenum">
              <a:rPr lang="en-US" smtClean="0">
                <a:solidFill>
                  <a:prstClr val="black"/>
                </a:solidFill>
              </a:rPr>
              <a:pPr/>
              <a:t>21</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135567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BA2E61C-9122-E14B-B372-460A180CA64B}" type="datetimeFigureOut">
              <a:rPr lang="en-US" smtClean="0"/>
              <a:t>11/19/15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E36A02A-F89A-FE45-B3A2-3EF2F511D557}" type="slidenum">
              <a:rPr lang="en-US" smtClean="0"/>
              <a:t>‹#›</a:t>
            </a:fld>
            <a:endParaRPr lang="en-US"/>
          </a:p>
        </p:txBody>
      </p:sp>
    </p:spTree>
    <p:extLst>
      <p:ext uri="{BB962C8B-B14F-4D97-AF65-F5344CB8AC3E}">
        <p14:creationId xmlns:p14="http://schemas.microsoft.com/office/powerpoint/2010/main" val="31015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1400" b="0" cap="all">
                <a:solidFill>
                  <a:schemeClr val="bg1">
                    <a:lumMod val="50000"/>
                  </a:schemeClr>
                </a:solidFill>
              </a:defRPr>
            </a:lvl1pPr>
          </a:lstStyle>
          <a:p>
            <a:r>
              <a:rPr lang="en-US" dirty="0" smtClean="0"/>
              <a:t>Clicks to edit Master title style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b="1">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121648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935571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163905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386687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535CF6-78E6-204E-AB98-C09B348E109C}" type="slidenum">
              <a:rPr lang="en-US" smtClean="0"/>
              <a:t>‹#›</a:t>
            </a:fld>
            <a:endParaRPr lang="en-US"/>
          </a:p>
        </p:txBody>
      </p:sp>
    </p:spTree>
    <p:extLst>
      <p:ext uri="{BB962C8B-B14F-4D97-AF65-F5344CB8AC3E}">
        <p14:creationId xmlns:p14="http://schemas.microsoft.com/office/powerpoint/2010/main" val="228771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Rectangle 2"/>
          <p:cNvSpPr/>
          <p:nvPr userDrawn="1"/>
        </p:nvSpPr>
        <p:spPr>
          <a:xfrm>
            <a:off x="0" y="0"/>
            <a:ext cx="9144000" cy="1233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722313" y="2187251"/>
            <a:ext cx="7772400" cy="1362075"/>
          </a:xfrm>
        </p:spPr>
        <p:txBody>
          <a:bodyPr anchor="t">
            <a:normAutofit/>
          </a:bodyPr>
          <a:lstStyle>
            <a:lvl1pPr algn="l">
              <a:defRPr sz="1400" b="0" cap="none">
                <a:solidFill>
                  <a:schemeClr val="bg1">
                    <a:lumMod val="50000"/>
                  </a:schemeClr>
                </a:solidFill>
              </a:defRPr>
            </a:lvl1pPr>
          </a:lstStyle>
          <a:p>
            <a:r>
              <a:rPr lang="en-US" dirty="0" smtClean="0"/>
              <a:t>Clicks to edit master title style</a:t>
            </a:r>
            <a:endParaRPr lang="en-US" dirty="0"/>
          </a:p>
        </p:txBody>
      </p:sp>
      <p:sp>
        <p:nvSpPr>
          <p:cNvPr id="7" name="Text Placeholder 2"/>
          <p:cNvSpPr>
            <a:spLocks noGrp="1"/>
          </p:cNvSpPr>
          <p:nvPr>
            <p:ph type="body" idx="1" hasCustomPrompt="1"/>
          </p:nvPr>
        </p:nvSpPr>
        <p:spPr>
          <a:xfrm>
            <a:off x="722313" y="1233412"/>
            <a:ext cx="7772400" cy="953839"/>
          </a:xfrm>
        </p:spPr>
        <p:txBody>
          <a:bodyPr anchor="t"/>
          <a:lstStyle>
            <a:lvl1pPr marL="0" indent="0">
              <a:buNone/>
              <a:defRPr sz="2000" b="1">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2" name="Rectangle 1"/>
          <p:cNvSpPr/>
          <p:nvPr userDrawn="1"/>
        </p:nvSpPr>
        <p:spPr>
          <a:xfrm>
            <a:off x="0" y="5816600"/>
            <a:ext cx="9144000" cy="10414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AACCCT-Learning-Network-logo.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2313" y="4499174"/>
            <a:ext cx="4840287" cy="1030726"/>
          </a:xfrm>
          <a:prstGeom prst="rect">
            <a:avLst/>
          </a:prstGeom>
        </p:spPr>
      </p:pic>
      <p:pic>
        <p:nvPicPr>
          <p:cNvPr id="4" name="Picture 3" descr="DOL-logo.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87175" y="4495764"/>
            <a:ext cx="1044051" cy="1034136"/>
          </a:xfrm>
          <a:prstGeom prst="rect">
            <a:avLst/>
          </a:prstGeom>
        </p:spPr>
      </p:pic>
    </p:spTree>
    <p:extLst>
      <p:ext uri="{BB962C8B-B14F-4D97-AF65-F5344CB8AC3E}">
        <p14:creationId xmlns:p14="http://schemas.microsoft.com/office/powerpoint/2010/main" val="1512827946"/>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Large Banner: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p>
            <a:fld id="{7C04A4B3-9DAF-4141-83DC-97DD222DFFB4}" type="datetimeFigureOut">
              <a:rPr lang="en-US" smtClean="0">
                <a:solidFill>
                  <a:srgbClr val="0B3982"/>
                </a:solidFill>
              </a:rPr>
              <a:pPr/>
              <a:t>11/19/15</a:t>
            </a:fld>
            <a:endParaRPr lang="en-US" dirty="0">
              <a:solidFill>
                <a:srgbClr val="0B3982"/>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p>
            <a:endParaRPr lang="en-US" dirty="0">
              <a:solidFill>
                <a:srgbClr val="0B3982"/>
              </a:solidFill>
            </a:endParaRPr>
          </a:p>
        </p:txBody>
      </p:sp>
      <p:sp>
        <p:nvSpPr>
          <p:cNvPr id="5" name="Slide Number Placeholder 4"/>
          <p:cNvSpPr>
            <a:spLocks noGrp="1"/>
          </p:cNvSpPr>
          <p:nvPr>
            <p:ph type="sldNum" sz="quarter" idx="12"/>
          </p:nvPr>
        </p:nvSpPr>
        <p:spPr/>
        <p:txBody>
          <a:bodyPr/>
          <a:lstStyle/>
          <a:p>
            <a:fld id="{9CD8C1EA-986E-D64C-AA0B-11A66E13F82F}" type="slidenum">
              <a:rPr lang="en-US" smtClean="0">
                <a:solidFill>
                  <a:srgbClr val="0B3982"/>
                </a:solidFill>
              </a:rPr>
              <a:pPr/>
              <a:t>‹#›</a:t>
            </a:fld>
            <a:endParaRPr lang="en-US" dirty="0">
              <a:solidFill>
                <a:srgbClr val="0B3982"/>
              </a:solidFill>
            </a:endParaRPr>
          </a:p>
        </p:txBody>
      </p:sp>
      <p:sp>
        <p:nvSpPr>
          <p:cNvPr id="8" name="Content Placeholder 7"/>
          <p:cNvSpPr>
            <a:spLocks noGrp="1"/>
          </p:cNvSpPr>
          <p:nvPr>
            <p:ph sz="quarter" idx="13"/>
          </p:nvPr>
        </p:nvSpPr>
        <p:spPr>
          <a:xfrm>
            <a:off x="685800" y="2514600"/>
            <a:ext cx="7772400" cy="327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7"/>
          <p:cNvSpPr>
            <a:spLocks noGrp="1"/>
          </p:cNvSpPr>
          <p:nvPr>
            <p:ph type="body" sz="quarter" idx="14"/>
          </p:nvPr>
        </p:nvSpPr>
        <p:spPr>
          <a:xfrm>
            <a:off x="0" y="381000"/>
            <a:ext cx="6858000" cy="381000"/>
          </a:xfrm>
        </p:spPr>
        <p:txBody>
          <a:bodyPr/>
          <a:lstStyle>
            <a:lvl1pPr>
              <a:buNone/>
              <a:defRPr sz="2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26742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6306" y="1310914"/>
            <a:ext cx="8613950" cy="4414114"/>
          </a:xfrm>
        </p:spPr>
        <p:txBody>
          <a:bodyPr/>
          <a:lstStyle>
            <a:lvl1pPr marL="338138" indent="-338138" algn="l">
              <a:buFont typeface="Arial"/>
              <a:buChar char="•"/>
              <a:defRPr>
                <a:solidFill>
                  <a:srgbClr val="0F2A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content</a:t>
            </a:r>
          </a:p>
          <a:p>
            <a:r>
              <a:rPr lang="en-US" dirty="0" smtClean="0"/>
              <a:t>More bullets</a:t>
            </a:r>
            <a:endParaRPr lang="en-US" dirty="0"/>
          </a:p>
        </p:txBody>
      </p:sp>
      <p:sp>
        <p:nvSpPr>
          <p:cNvPr id="4" name="Slide Number Placeholder 3"/>
          <p:cNvSpPr>
            <a:spLocks noGrp="1"/>
          </p:cNvSpPr>
          <p:nvPr>
            <p:ph type="sldNum" sz="quarter" idx="10"/>
          </p:nvPr>
        </p:nvSpPr>
        <p:spPr/>
        <p:txBody>
          <a:bodyPr/>
          <a:lstStyle/>
          <a:p>
            <a:fld id="{DA5BB550-78E5-E240-AE1F-ADE753384812}" type="slidenum">
              <a:rPr lang="en-US" smtClean="0"/>
              <a:pPr/>
              <a:t>‹#›</a:t>
            </a:fld>
            <a:endParaRPr lang="en-US" dirty="0"/>
          </a:p>
        </p:txBody>
      </p:sp>
    </p:spTree>
    <p:extLst>
      <p:ext uri="{BB962C8B-B14F-4D97-AF65-F5344CB8AC3E}">
        <p14:creationId xmlns:p14="http://schemas.microsoft.com/office/powerpoint/2010/main" val="17682968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emf"/><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35CF6-78E6-204E-AB98-C09B348E109C}" type="slidenum">
              <a:rPr lang="en-US" smtClean="0"/>
              <a:t>‹#›</a:t>
            </a:fld>
            <a:endParaRPr lang="en-US"/>
          </a:p>
        </p:txBody>
      </p:sp>
      <p:sp>
        <p:nvSpPr>
          <p:cNvPr id="8" name="Rectangle 7"/>
          <p:cNvSpPr/>
          <p:nvPr userDrawn="1"/>
        </p:nvSpPr>
        <p:spPr>
          <a:xfrm>
            <a:off x="3251200" y="274638"/>
            <a:ext cx="5892799" cy="70354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274638"/>
            <a:ext cx="351816" cy="70354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41701" y="274638"/>
            <a:ext cx="5245098" cy="7035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4" name="Picture 3" descr="TAACCCT-Learning-Network-logo.eps"/>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44501" y="350753"/>
            <a:ext cx="2692399" cy="573339"/>
          </a:xfrm>
          <a:prstGeom prst="rect">
            <a:avLst/>
          </a:prstGeom>
        </p:spPr>
      </p:pic>
      <p:pic>
        <p:nvPicPr>
          <p:cNvPr id="11" name="Picture 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51816" y="6030913"/>
            <a:ext cx="1984373" cy="97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58308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457200" rtl="0" eaLnBrk="1" latinLnBrk="0" hangingPunct="1">
        <a:spcBef>
          <a:spcPct val="0"/>
        </a:spcBef>
        <a:buNone/>
        <a:defRPr sz="1600" b="1" kern="1200">
          <a:solidFill>
            <a:schemeClr val="bg1"/>
          </a:solidFill>
          <a:latin typeface="Arial"/>
          <a:ea typeface="+mj-ea"/>
          <a:cs typeface="Arial"/>
        </a:defRPr>
      </a:lvl1pPr>
    </p:titleStyle>
    <p:body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20.jpeg"/><Relationship Id="rId5" Type="http://schemas.openxmlformats.org/officeDocument/2006/relationships/image" Target="../media/image35.jpe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microsoft.com/office/2007/relationships/hdphoto" Target="../media/hdphoto3.wdp"/><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jpe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4.jpe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8.xml"/><Relationship Id="rId2"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9.jpeg"/><Relationship Id="rId5" Type="http://schemas.openxmlformats.org/officeDocument/2006/relationships/image" Target="../media/image52.jpe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microsoft.com/office/2007/relationships/hdphoto" Target="../media/hdphoto4.wdp"/><Relationship Id="rId6" Type="http://schemas.openxmlformats.org/officeDocument/2006/relationships/comments" Target="../comments/comment1.xml"/><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5.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62.png"/><Relationship Id="rId5" Type="http://schemas.microsoft.com/office/2007/relationships/hdphoto" Target="../media/hdphoto6.wdp"/><Relationship Id="rId6"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5.png"/><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68.jpeg"/><Relationship Id="rId5" Type="http://schemas.openxmlformats.org/officeDocument/2006/relationships/image" Target="../media/image49.jpeg"/><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9.jpeg"/><Relationship Id="rId5" Type="http://schemas.openxmlformats.org/officeDocument/2006/relationships/image" Target="../media/image34.jpeg"/><Relationship Id="rId6" Type="http://schemas.openxmlformats.org/officeDocument/2006/relationships/image" Target="../media/image20.jpeg"/><Relationship Id="rId7" Type="http://schemas.openxmlformats.org/officeDocument/2006/relationships/image" Target="../media/image54.jpeg"/><Relationship Id="rId8" Type="http://schemas.openxmlformats.org/officeDocument/2006/relationships/image" Target="../media/image69.jpe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19.xml"/><Relationship Id="rId5" Type="http://schemas.openxmlformats.org/officeDocument/2006/relationships/image" Target="../media/image71.png"/><Relationship Id="rId6" Type="http://schemas.openxmlformats.org/officeDocument/2006/relationships/image" Target="../media/image72.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openxmlformats.org/officeDocument/2006/relationships/image" Target="../media/image16.jpeg"/><Relationship Id="rId20" Type="http://schemas.openxmlformats.org/officeDocument/2006/relationships/image" Target="../media/image25.jpeg"/><Relationship Id="rId21" Type="http://schemas.openxmlformats.org/officeDocument/2006/relationships/image" Target="../media/image26.jpeg"/><Relationship Id="rId22" Type="http://schemas.openxmlformats.org/officeDocument/2006/relationships/image" Target="../media/image27.jpeg"/><Relationship Id="rId23" Type="http://schemas.openxmlformats.org/officeDocument/2006/relationships/image" Target="../media/image28.jpeg"/><Relationship Id="rId10" Type="http://schemas.openxmlformats.org/officeDocument/2006/relationships/image" Target="../media/image17.jpeg"/><Relationship Id="rId11" Type="http://schemas.openxmlformats.org/officeDocument/2006/relationships/image" Target="../media/image18.jpeg"/><Relationship Id="rId12" Type="http://schemas.openxmlformats.org/officeDocument/2006/relationships/image" Target="../media/image19.jpeg"/><Relationship Id="rId13" Type="http://schemas.openxmlformats.org/officeDocument/2006/relationships/image" Target="../media/image20.jpeg"/><Relationship Id="rId14" Type="http://schemas.openxmlformats.org/officeDocument/2006/relationships/image" Target="../media/image21.jpeg"/><Relationship Id="rId15" Type="http://schemas.openxmlformats.org/officeDocument/2006/relationships/image" Target="../media/image22.jpeg"/><Relationship Id="rId16" Type="http://schemas.openxmlformats.org/officeDocument/2006/relationships/image" Target="../media/image23.jpeg"/><Relationship Id="rId17" Type="http://schemas.openxmlformats.org/officeDocument/2006/relationships/image" Target="../media/image10.png"/><Relationship Id="rId18" Type="http://schemas.openxmlformats.org/officeDocument/2006/relationships/image" Target="../media/image7.jpeg"/><Relationship Id="rId19" Type="http://schemas.openxmlformats.org/officeDocument/2006/relationships/image" Target="../media/image24.jpeg"/><Relationship Id="rId1" Type="http://schemas.openxmlformats.org/officeDocument/2006/relationships/slideLayout" Target="../slideLayouts/slideLayout5.xml"/><Relationship Id="rId2" Type="http://schemas.openxmlformats.org/officeDocument/2006/relationships/audio" Target="../media/audio1.wav"/><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8.jpeg"/><Relationship Id="rId8"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hyperlink" Target="http://www.workforce3one.org/" TargetMode="External"/><Relationship Id="rId4" Type="http://schemas.openxmlformats.org/officeDocument/2006/relationships/hyperlink" Target="mailto:TAACCCT@dol.gov" TargetMode="External"/><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eg"/><Relationship Id="rId3" Type="http://schemas.openxmlformats.org/officeDocument/2006/relationships/image" Target="../media/image3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 Id="rId3"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November 23, 2015</a:t>
            </a:r>
            <a:endParaRPr lang="en-US" dirty="0"/>
          </a:p>
        </p:txBody>
      </p:sp>
      <p:sp>
        <p:nvSpPr>
          <p:cNvPr id="5" name="Text Placeholder 2"/>
          <p:cNvSpPr>
            <a:spLocks noGrp="1"/>
          </p:cNvSpPr>
          <p:nvPr>
            <p:ph type="body" idx="1"/>
          </p:nvPr>
        </p:nvSpPr>
        <p:spPr>
          <a:xfrm>
            <a:off x="538199" y="778504"/>
            <a:ext cx="8159096" cy="1408748"/>
          </a:xfrm>
        </p:spPr>
        <p:txBody>
          <a:bodyPr>
            <a:normAutofit/>
          </a:bodyPr>
          <a:lstStyle/>
          <a:p>
            <a:r>
              <a:rPr lang="en-US" dirty="0" smtClean="0"/>
              <a:t>BREAKOUT ROOM:</a:t>
            </a:r>
          </a:p>
          <a:p>
            <a:endParaRPr lang="en-US" dirty="0" smtClean="0"/>
          </a:p>
          <a:p>
            <a:r>
              <a:rPr lang="en-US" dirty="0" smtClean="0"/>
              <a:t>New Models for Adult Basic Education</a:t>
            </a:r>
            <a:endParaRPr lang="en-US" dirty="0"/>
          </a:p>
        </p:txBody>
      </p:sp>
    </p:spTree>
    <p:extLst>
      <p:ext uri="{BB962C8B-B14F-4D97-AF65-F5344CB8AC3E}">
        <p14:creationId xmlns:p14="http://schemas.microsoft.com/office/powerpoint/2010/main" val="38348450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481" y="1048981"/>
            <a:ext cx="7772400" cy="609600"/>
          </a:xfrm>
        </p:spPr>
        <p:txBody>
          <a:bodyPr>
            <a:normAutofit fontScale="90000"/>
          </a:bodyPr>
          <a:lstStyle/>
          <a:p>
            <a:pPr eaLnBrk="1" hangingPunct="1"/>
            <a:r>
              <a:rPr lang="en-US" sz="3600" dirty="0" smtClean="0">
                <a:solidFill>
                  <a:srgbClr val="000000"/>
                </a:solidFill>
              </a:rPr>
              <a:t>Students Served</a:t>
            </a:r>
          </a:p>
        </p:txBody>
      </p:sp>
      <p:sp>
        <p:nvSpPr>
          <p:cNvPr id="3" name="Subtitle 2"/>
          <p:cNvSpPr>
            <a:spLocks noGrp="1"/>
          </p:cNvSpPr>
          <p:nvPr>
            <p:ph type="subTitle" idx="1"/>
          </p:nvPr>
        </p:nvSpPr>
        <p:spPr>
          <a:xfrm>
            <a:off x="1364714" y="1778000"/>
            <a:ext cx="5867400" cy="762000"/>
          </a:xfrm>
        </p:spPr>
        <p:txBody>
          <a:bodyPr>
            <a:noAutofit/>
          </a:bodyPr>
          <a:lstStyle/>
          <a:p>
            <a:pPr algn="l" eaLnBrk="1" hangingPunct="1"/>
            <a:r>
              <a:rPr lang="en-US" sz="2800" dirty="0">
                <a:solidFill>
                  <a:schemeClr val="tx2"/>
                </a:solidFill>
              </a:rPr>
              <a:t> </a:t>
            </a:r>
            <a:r>
              <a:rPr lang="en-US" sz="2800" b="1" dirty="0" smtClean="0">
                <a:solidFill>
                  <a:schemeClr val="tx2"/>
                </a:solidFill>
              </a:rPr>
              <a:t>English Language Learners</a:t>
            </a:r>
            <a:endParaRPr lang="en-US" sz="2800" dirty="0" smtClean="0">
              <a:solidFill>
                <a:schemeClr val="tx2"/>
              </a:solidFill>
            </a:endParaRPr>
          </a:p>
          <a:p>
            <a:pPr algn="l" eaLnBrk="1" hangingPunct="1"/>
            <a:r>
              <a:rPr lang="en-US" sz="2800" dirty="0" smtClean="0">
                <a:solidFill>
                  <a:schemeClr val="tx2"/>
                </a:solidFill>
              </a:rPr>
              <a:t>          </a:t>
            </a:r>
          </a:p>
          <a:p>
            <a:pPr algn="l" eaLnBrk="1" hangingPunct="1"/>
            <a:r>
              <a:rPr lang="en-US" sz="2800" b="1" dirty="0" smtClean="0">
                <a:solidFill>
                  <a:schemeClr val="tx2"/>
                </a:solidFill>
              </a:rPr>
              <a:t> </a:t>
            </a:r>
            <a:endParaRPr lang="en-US" sz="2800" b="1" dirty="0">
              <a:solidFill>
                <a:schemeClr val="tx2"/>
              </a:solidFill>
            </a:endParaRPr>
          </a:p>
        </p:txBody>
      </p:sp>
      <p:sp>
        <p:nvSpPr>
          <p:cNvPr id="9"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10</a:t>
            </a:fld>
            <a:endParaRPr lang="en-US" sz="1200" dirty="0">
              <a:solidFill>
                <a:schemeClr val="bg1"/>
              </a:solidFill>
            </a:endParaRPr>
          </a:p>
        </p:txBody>
      </p:sp>
      <p:pic>
        <p:nvPicPr>
          <p:cNvPr id="4" name="Picture 3" descr="IBESTSTl7.jpg"/>
          <p:cNvPicPr>
            <a:picLocks noChangeAspect="1"/>
          </p:cNvPicPr>
          <p:nvPr/>
        </p:nvPicPr>
        <p:blipFill>
          <a:blip r:embed="rId3" cstate="print">
            <a:extLst>
              <a:ext uri="{28A0092B-C50C-407E-A947-70E740481C1C}">
                <a14:useLocalDpi xmlns:a14="http://schemas.microsoft.com/office/drawing/2010/main" val="0"/>
              </a:ext>
            </a:extLst>
          </a:blip>
          <a:srcRect t="10481"/>
          <a:stretch>
            <a:fillRect/>
          </a:stretch>
        </p:blipFill>
        <p:spPr bwMode="auto">
          <a:xfrm>
            <a:off x="4041573" y="4865255"/>
            <a:ext cx="2380009" cy="156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BESTSTl6.jpg"/>
          <p:cNvPicPr>
            <a:picLocks noChangeAspect="1"/>
          </p:cNvPicPr>
          <p:nvPr/>
        </p:nvPicPr>
        <p:blipFill>
          <a:blip r:embed="rId4" cstate="print">
            <a:extLst>
              <a:ext uri="{28A0092B-C50C-407E-A947-70E740481C1C}">
                <a14:useLocalDpi xmlns:a14="http://schemas.microsoft.com/office/drawing/2010/main" val="0"/>
              </a:ext>
            </a:extLst>
          </a:blip>
          <a:srcRect l="5263" t="22537" r="5263" b="6776"/>
          <a:stretch>
            <a:fillRect/>
          </a:stretch>
        </p:blipFill>
        <p:spPr bwMode="auto">
          <a:xfrm>
            <a:off x="5334000" y="3070389"/>
            <a:ext cx="2686972" cy="155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CNA3"/>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l="10069" t="16893" r="12727" b="22198"/>
          <a:stretch/>
        </p:blipFill>
        <p:spPr bwMode="auto">
          <a:xfrm>
            <a:off x="6348845" y="1429096"/>
            <a:ext cx="2380384" cy="140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 y="5179846"/>
            <a:ext cx="4699665" cy="523220"/>
          </a:xfrm>
          <a:prstGeom prst="rect">
            <a:avLst/>
          </a:prstGeom>
        </p:spPr>
        <p:txBody>
          <a:bodyPr wrap="square">
            <a:spAutoFit/>
          </a:bodyPr>
          <a:lstStyle/>
          <a:p>
            <a:pPr fontAlgn="base">
              <a:spcAft>
                <a:spcPct val="0"/>
              </a:spcAft>
            </a:pPr>
            <a:r>
              <a:rPr lang="en-US" sz="2800" b="1" kern="0" dirty="0" smtClean="0">
                <a:solidFill>
                  <a:srgbClr val="1F497D"/>
                </a:solidFill>
              </a:rPr>
              <a:t>High School Completion</a:t>
            </a:r>
            <a:endParaRPr lang="en-US" sz="2800" b="1" kern="0" dirty="0">
              <a:solidFill>
                <a:srgbClr val="1F497D"/>
              </a:solidFill>
            </a:endParaRPr>
          </a:p>
        </p:txBody>
      </p:sp>
      <p:sp>
        <p:nvSpPr>
          <p:cNvPr id="7" name="TextBox 6"/>
          <p:cNvSpPr txBox="1"/>
          <p:nvPr/>
        </p:nvSpPr>
        <p:spPr>
          <a:xfrm>
            <a:off x="931716" y="3185295"/>
            <a:ext cx="5028965" cy="1154162"/>
          </a:xfrm>
          <a:prstGeom prst="rect">
            <a:avLst/>
          </a:prstGeom>
          <a:noFill/>
        </p:spPr>
        <p:txBody>
          <a:bodyPr wrap="square" rtlCol="0">
            <a:spAutoFit/>
          </a:bodyPr>
          <a:lstStyle/>
          <a:p>
            <a:pPr fontAlgn="base">
              <a:spcBef>
                <a:spcPct val="0"/>
              </a:spcBef>
              <a:spcAft>
                <a:spcPct val="0"/>
              </a:spcAft>
            </a:pPr>
            <a:r>
              <a:rPr lang="en-US" sz="2300" b="1" dirty="0">
                <a:solidFill>
                  <a:srgbClr val="1F497D"/>
                </a:solidFill>
                <a:latin typeface="Gill Sans"/>
              </a:rPr>
              <a:t>Adult Basic Education, Developmental Education,</a:t>
            </a:r>
          </a:p>
          <a:p>
            <a:pPr fontAlgn="base">
              <a:spcBef>
                <a:spcPct val="0"/>
              </a:spcBef>
              <a:spcAft>
                <a:spcPct val="0"/>
              </a:spcAft>
            </a:pPr>
            <a:r>
              <a:rPr lang="en-US" sz="2300" b="1" dirty="0">
                <a:solidFill>
                  <a:srgbClr val="1F497D"/>
                </a:solidFill>
                <a:latin typeface="Gill Sans"/>
              </a:rPr>
              <a:t>&amp; Academic Transfer</a:t>
            </a:r>
          </a:p>
        </p:txBody>
      </p:sp>
    </p:spTree>
    <p:extLst>
      <p:ext uri="{BB962C8B-B14F-4D97-AF65-F5344CB8AC3E}">
        <p14:creationId xmlns:p14="http://schemas.microsoft.com/office/powerpoint/2010/main" val="11363689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430232" y="1319645"/>
            <a:ext cx="6761033" cy="685800"/>
          </a:xfrm>
        </p:spPr>
        <p:txBody>
          <a:bodyPr>
            <a:normAutofit fontScale="90000"/>
          </a:bodyPr>
          <a:lstStyle/>
          <a:p>
            <a:pPr eaLnBrk="1" hangingPunct="1"/>
            <a:r>
              <a:rPr lang="en-US" sz="3600" b="1" dirty="0" smtClean="0">
                <a:solidFill>
                  <a:schemeClr val="tx1"/>
                </a:solidFill>
              </a:rPr>
              <a:t>Team Teaching: </a:t>
            </a:r>
            <a:br>
              <a:rPr lang="en-US" sz="3600" b="1" dirty="0" smtClean="0">
                <a:solidFill>
                  <a:schemeClr val="tx1"/>
                </a:solidFill>
              </a:rPr>
            </a:br>
            <a:r>
              <a:rPr lang="en-US" sz="3600" b="1" dirty="0" smtClean="0">
                <a:solidFill>
                  <a:schemeClr val="tx1"/>
                </a:solidFill>
              </a:rPr>
              <a:t>the Heart </a:t>
            </a:r>
            <a:r>
              <a:rPr lang="en-US" sz="3600" b="1" dirty="0">
                <a:solidFill>
                  <a:schemeClr val="tx1"/>
                </a:solidFill>
              </a:rPr>
              <a:t>of </a:t>
            </a:r>
            <a:r>
              <a:rPr lang="en-US" sz="3600" b="1" dirty="0" smtClean="0">
                <a:solidFill>
                  <a:schemeClr val="tx1"/>
                </a:solidFill>
              </a:rPr>
              <a:t>I-BEST</a:t>
            </a:r>
          </a:p>
        </p:txBody>
      </p:sp>
      <p:sp>
        <p:nvSpPr>
          <p:cNvPr id="3" name="Subtitle 2"/>
          <p:cNvSpPr>
            <a:spLocks noGrp="1"/>
          </p:cNvSpPr>
          <p:nvPr>
            <p:ph type="subTitle" idx="1"/>
          </p:nvPr>
        </p:nvSpPr>
        <p:spPr>
          <a:xfrm>
            <a:off x="304800" y="2454850"/>
            <a:ext cx="8458200" cy="2819400"/>
          </a:xfrm>
        </p:spPr>
        <p:txBody>
          <a:bodyPr>
            <a:normAutofit lnSpcReduction="10000"/>
          </a:bodyPr>
          <a:lstStyle/>
          <a:p>
            <a:pPr marL="342900" indent="-342900" algn="l" eaLnBrk="1" hangingPunct="1">
              <a:spcBef>
                <a:spcPct val="0"/>
              </a:spcBef>
              <a:buFont typeface="Wingdings" pitchFamily="2" charset="2"/>
              <a:buChar char="§"/>
            </a:pPr>
            <a:r>
              <a:rPr lang="en-US" sz="2400" dirty="0" smtClean="0">
                <a:solidFill>
                  <a:schemeClr val="tx2"/>
                </a:solidFill>
              </a:rPr>
              <a:t>I-BEST pairs a basic skills instructor and a career and technical instructor in the same classroom to jointly plan, teach, and assess students’ learning and skill development.</a:t>
            </a:r>
          </a:p>
          <a:p>
            <a:pPr marL="171450" indent="-171450" algn="l" eaLnBrk="1" hangingPunct="1">
              <a:spcBef>
                <a:spcPct val="0"/>
              </a:spcBef>
              <a:buFont typeface="Wingdings" pitchFamily="2" charset="2"/>
              <a:buChar char="§"/>
            </a:pPr>
            <a:endParaRPr lang="en-US" sz="800" dirty="0" smtClean="0">
              <a:solidFill>
                <a:schemeClr val="tx2"/>
              </a:solidFill>
            </a:endParaRPr>
          </a:p>
          <a:p>
            <a:pPr marL="342900" indent="-342900" algn="l">
              <a:buFont typeface="Wingdings" pitchFamily="2" charset="2"/>
              <a:buChar char="§"/>
            </a:pPr>
            <a:r>
              <a:rPr lang="en-US" sz="2400" dirty="0" smtClean="0">
                <a:solidFill>
                  <a:schemeClr val="tx2"/>
                </a:solidFill>
              </a:rPr>
              <a:t>This </a:t>
            </a:r>
            <a:r>
              <a:rPr lang="en-US" sz="2400" dirty="0">
                <a:solidFill>
                  <a:schemeClr val="tx2"/>
                </a:solidFill>
              </a:rPr>
              <a:t>allows </a:t>
            </a:r>
            <a:r>
              <a:rPr lang="en-US" sz="2400" dirty="0" smtClean="0">
                <a:solidFill>
                  <a:schemeClr val="tx2"/>
                </a:solidFill>
              </a:rPr>
              <a:t>students </a:t>
            </a:r>
            <a:r>
              <a:rPr lang="en-US" sz="2400" dirty="0">
                <a:solidFill>
                  <a:schemeClr val="tx2"/>
                </a:solidFill>
              </a:rPr>
              <a:t>to earn college and workforce credentials at the same time as mastering critical basic skills identified by </a:t>
            </a:r>
            <a:r>
              <a:rPr lang="en-US" sz="2400" dirty="0" smtClean="0">
                <a:solidFill>
                  <a:schemeClr val="tx2"/>
                </a:solidFill>
              </a:rPr>
              <a:t>employers.</a:t>
            </a:r>
          </a:p>
        </p:txBody>
      </p:sp>
      <p:sp>
        <p:nvSpPr>
          <p:cNvPr id="6"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11</a:t>
            </a:fld>
            <a:endParaRPr lang="en-US" sz="1200" dirty="0">
              <a:solidFill>
                <a:schemeClr val="bg1"/>
              </a:solidFill>
            </a:endParaRPr>
          </a:p>
        </p:txBody>
      </p:sp>
      <p:pic>
        <p:nvPicPr>
          <p:cNvPr id="7" name="Picture 5" descr="class%2067%20group%20shot%202"/>
          <p:cNvPicPr>
            <a:picLocks noChangeAspect="1" noChangeArrowheads="1"/>
          </p:cNvPicPr>
          <p:nvPr/>
        </p:nvPicPr>
        <p:blipFill>
          <a:blip r:embed="rId3" cstate="print">
            <a:extLst>
              <a:ext uri="{28A0092B-C50C-407E-A947-70E740481C1C}">
                <a14:useLocalDpi xmlns:a14="http://schemas.microsoft.com/office/drawing/2010/main" val="0"/>
              </a:ext>
            </a:extLst>
          </a:blip>
          <a:srcRect l="14815" t="22839" r="12962" b="33951"/>
          <a:stretch>
            <a:fillRect/>
          </a:stretch>
        </p:blipFill>
        <p:spPr bwMode="auto">
          <a:xfrm>
            <a:off x="5743624" y="956411"/>
            <a:ext cx="2895281" cy="129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hingling%20a%20vall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6917" y="4835474"/>
            <a:ext cx="2109977" cy="158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384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12</a:t>
            </a:fld>
            <a:endParaRPr lang="en-US" sz="1200" dirty="0">
              <a:solidFill>
                <a:schemeClr val="bg1"/>
              </a:solidFill>
            </a:endParaRPr>
          </a:p>
        </p:txBody>
      </p:sp>
      <p:sp>
        <p:nvSpPr>
          <p:cNvPr id="3" name="Content Placeholder 2"/>
          <p:cNvSpPr>
            <a:spLocks noGrp="1"/>
          </p:cNvSpPr>
          <p:nvPr>
            <p:ph sz="quarter" idx="13"/>
          </p:nvPr>
        </p:nvSpPr>
        <p:spPr>
          <a:xfrm>
            <a:off x="228600" y="1943099"/>
            <a:ext cx="8763000" cy="4426528"/>
          </a:xfrm>
        </p:spPr>
        <p:txBody>
          <a:bodyPr>
            <a:normAutofit/>
          </a:bodyPr>
          <a:lstStyle/>
          <a:p>
            <a:pPr marL="0" indent="0">
              <a:buNone/>
            </a:pPr>
            <a:r>
              <a:rPr lang="en-US" sz="2400" dirty="0" smtClean="0"/>
              <a:t>Programs are required to collaborate with partnering agencies to make </a:t>
            </a:r>
            <a:r>
              <a:rPr lang="en-US" sz="2400" dirty="0"/>
              <a:t>academic, economic, and social support services easily accessible to </a:t>
            </a:r>
            <a:r>
              <a:rPr lang="en-US" sz="2400" dirty="0" smtClean="0"/>
              <a:t>students. </a:t>
            </a:r>
          </a:p>
          <a:p>
            <a:pPr marL="0" indent="0">
              <a:buNone/>
            </a:pPr>
            <a:endParaRPr lang="en-US" sz="1200" dirty="0" smtClean="0"/>
          </a:p>
          <a:p>
            <a:pPr lvl="1"/>
            <a:r>
              <a:rPr lang="en-US" sz="2400" dirty="0" smtClean="0">
                <a:solidFill>
                  <a:schemeClr val="tx2"/>
                </a:solidFill>
              </a:rPr>
              <a:t>Navigational support</a:t>
            </a:r>
          </a:p>
          <a:p>
            <a:pPr lvl="1"/>
            <a:r>
              <a:rPr lang="en-US" sz="2400" dirty="0" smtClean="0">
                <a:solidFill>
                  <a:schemeClr val="tx2"/>
                </a:solidFill>
              </a:rPr>
              <a:t>Academic and financial aid advising</a:t>
            </a:r>
            <a:endParaRPr lang="en-US" sz="2400" dirty="0">
              <a:solidFill>
                <a:schemeClr val="tx2"/>
              </a:solidFill>
            </a:endParaRPr>
          </a:p>
          <a:p>
            <a:pPr lvl="1"/>
            <a:r>
              <a:rPr lang="en-US" sz="2400" dirty="0" smtClean="0">
                <a:solidFill>
                  <a:schemeClr val="tx2"/>
                </a:solidFill>
              </a:rPr>
              <a:t>Childcare</a:t>
            </a:r>
          </a:p>
          <a:p>
            <a:pPr lvl="1"/>
            <a:r>
              <a:rPr lang="en-US" sz="2400" dirty="0" smtClean="0">
                <a:solidFill>
                  <a:schemeClr val="tx2"/>
                </a:solidFill>
              </a:rPr>
              <a:t>Housing</a:t>
            </a:r>
          </a:p>
          <a:p>
            <a:pPr lvl="1"/>
            <a:r>
              <a:rPr lang="en-US" sz="2400" dirty="0" smtClean="0">
                <a:solidFill>
                  <a:schemeClr val="tx2"/>
                </a:solidFill>
              </a:rPr>
              <a:t>Transportation</a:t>
            </a:r>
          </a:p>
          <a:p>
            <a:pPr lvl="1"/>
            <a:r>
              <a:rPr lang="en-US" sz="2400" dirty="0" smtClean="0">
                <a:solidFill>
                  <a:schemeClr val="tx2"/>
                </a:solidFill>
              </a:rPr>
              <a:t>Emergency funds</a:t>
            </a:r>
          </a:p>
          <a:p>
            <a:pPr lvl="1"/>
            <a:endParaRPr lang="en-US" dirty="0"/>
          </a:p>
        </p:txBody>
      </p:sp>
      <p:sp>
        <p:nvSpPr>
          <p:cNvPr id="4" name="Text Placeholder 3"/>
          <p:cNvSpPr>
            <a:spLocks noGrp="1"/>
          </p:cNvSpPr>
          <p:nvPr>
            <p:ph type="body" sz="quarter" idx="14"/>
          </p:nvPr>
        </p:nvSpPr>
        <p:spPr>
          <a:xfrm>
            <a:off x="173181" y="1087580"/>
            <a:ext cx="8839200" cy="685800"/>
          </a:xfrm>
        </p:spPr>
        <p:txBody>
          <a:bodyPr>
            <a:normAutofit/>
          </a:bodyPr>
          <a:lstStyle/>
          <a:p>
            <a:pPr algn="ctr"/>
            <a:r>
              <a:rPr lang="en-US" sz="3600" b="1" dirty="0" smtClean="0">
                <a:solidFill>
                  <a:schemeClr val="tx1"/>
                </a:solidFill>
              </a:rPr>
              <a:t>Comprehensive Wraparound Services</a:t>
            </a:r>
            <a:endParaRPr lang="en-US" sz="3600" b="1" dirty="0">
              <a:solidFill>
                <a:schemeClr val="tx1"/>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036" y="4416137"/>
            <a:ext cx="2597727" cy="2150918"/>
          </a:xfrm>
          <a:prstGeom prst="rect">
            <a:avLst/>
          </a:prstGeom>
          <a:noFill/>
          <a:ln w="38100">
            <a:noFill/>
          </a:ln>
        </p:spPr>
      </p:pic>
    </p:spTree>
    <p:extLst>
      <p:ext uri="{BB962C8B-B14F-4D97-AF65-F5344CB8AC3E}">
        <p14:creationId xmlns:p14="http://schemas.microsoft.com/office/powerpoint/2010/main" val="3019361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left)">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173" y="1870364"/>
            <a:ext cx="7772400" cy="685800"/>
          </a:xfrm>
        </p:spPr>
        <p:txBody>
          <a:bodyPr/>
          <a:lstStyle/>
          <a:p>
            <a:pPr eaLnBrk="1" hangingPunct="1"/>
            <a:r>
              <a:rPr lang="en-US" altLang="en-US" sz="3600" b="1" dirty="0" smtClean="0">
                <a:solidFill>
                  <a:srgbClr val="0000CC"/>
                </a:solidFill>
              </a:rPr>
              <a:t>The Biggest Challenge!</a:t>
            </a:r>
            <a:endParaRPr lang="en-US" altLang="en-US" sz="3600" dirty="0" smtClean="0">
              <a:solidFill>
                <a:srgbClr val="0000CC"/>
              </a:solidFill>
            </a:endParaRPr>
          </a:p>
        </p:txBody>
      </p:sp>
      <p:sp>
        <p:nvSpPr>
          <p:cNvPr id="8"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13</a:t>
            </a:fld>
            <a:endParaRPr lang="en-US" sz="1200" dirty="0">
              <a:solidFill>
                <a:schemeClr val="bg1"/>
              </a:solidFill>
            </a:endParaRPr>
          </a:p>
        </p:txBody>
      </p:sp>
      <p:sp>
        <p:nvSpPr>
          <p:cNvPr id="3" name="Subtitle 2"/>
          <p:cNvSpPr>
            <a:spLocks noGrp="1"/>
          </p:cNvSpPr>
          <p:nvPr>
            <p:ph sz="quarter" idx="13"/>
          </p:nvPr>
        </p:nvSpPr>
        <p:spPr>
          <a:xfrm>
            <a:off x="457200" y="2667013"/>
            <a:ext cx="8534400" cy="3276600"/>
          </a:xfrm>
          <a:ln>
            <a:miter lim="800000"/>
            <a:headEnd/>
            <a:tailEnd/>
          </a:ln>
          <a:extLst/>
        </p:spPr>
        <p:txBody>
          <a:bodyPr numCol="2">
            <a:normAutofit fontScale="92500"/>
          </a:bodyPr>
          <a:lstStyle/>
          <a:p>
            <a:pPr eaLnBrk="1" hangingPunct="1">
              <a:lnSpc>
                <a:spcPct val="150000"/>
              </a:lnSpc>
              <a:buFont typeface="Wingdings" pitchFamily="2" charset="2"/>
              <a:buChar char="§"/>
              <a:defRPr/>
            </a:pPr>
            <a:r>
              <a:rPr lang="en-US" sz="2400" dirty="0" smtClean="0">
                <a:solidFill>
                  <a:schemeClr val="tx2"/>
                </a:solidFill>
              </a:rPr>
              <a:t>Opportunity Grant Scholarships</a:t>
            </a:r>
          </a:p>
          <a:p>
            <a:pPr eaLnBrk="1" hangingPunct="1">
              <a:lnSpc>
                <a:spcPct val="150000"/>
              </a:lnSpc>
              <a:buFont typeface="Wingdings" pitchFamily="2" charset="2"/>
              <a:buChar char="§"/>
              <a:defRPr/>
            </a:pPr>
            <a:r>
              <a:rPr lang="en-US" sz="2400" dirty="0" smtClean="0">
                <a:solidFill>
                  <a:schemeClr val="tx2"/>
                </a:solidFill>
              </a:rPr>
              <a:t>State Need Grant</a:t>
            </a:r>
          </a:p>
          <a:p>
            <a:pPr eaLnBrk="1" hangingPunct="1">
              <a:lnSpc>
                <a:spcPct val="150000"/>
              </a:lnSpc>
              <a:buFont typeface="Wingdings" pitchFamily="2" charset="2"/>
              <a:buChar char="§"/>
              <a:defRPr/>
            </a:pPr>
            <a:r>
              <a:rPr lang="en-US" sz="2400" dirty="0" smtClean="0">
                <a:solidFill>
                  <a:schemeClr val="tx2"/>
                </a:solidFill>
              </a:rPr>
              <a:t>3.5% Funds</a:t>
            </a:r>
          </a:p>
          <a:p>
            <a:pPr eaLnBrk="1" hangingPunct="1">
              <a:lnSpc>
                <a:spcPct val="150000"/>
              </a:lnSpc>
              <a:buFont typeface="Wingdings" pitchFamily="2" charset="2"/>
              <a:buChar char="§"/>
              <a:defRPr/>
            </a:pPr>
            <a:r>
              <a:rPr lang="en-US" sz="2400" dirty="0" smtClean="0">
                <a:solidFill>
                  <a:schemeClr val="tx2"/>
                </a:solidFill>
              </a:rPr>
              <a:t>WorkFirst/SNAP Funds</a:t>
            </a:r>
          </a:p>
          <a:p>
            <a:pPr eaLnBrk="1" hangingPunct="1">
              <a:lnSpc>
                <a:spcPct val="150000"/>
              </a:lnSpc>
              <a:buFont typeface="Wingdings" pitchFamily="2" charset="2"/>
              <a:buChar char="§"/>
              <a:defRPr/>
            </a:pPr>
            <a:r>
              <a:rPr lang="en-US" sz="2400" dirty="0" smtClean="0">
                <a:solidFill>
                  <a:schemeClr val="tx2"/>
                </a:solidFill>
              </a:rPr>
              <a:t>Worker Retraining Funds</a:t>
            </a:r>
          </a:p>
          <a:p>
            <a:pPr eaLnBrk="1" hangingPunct="1">
              <a:lnSpc>
                <a:spcPct val="150000"/>
              </a:lnSpc>
              <a:buFont typeface="Wingdings" pitchFamily="2" charset="2"/>
              <a:buChar char="§"/>
              <a:defRPr/>
            </a:pPr>
            <a:r>
              <a:rPr lang="en-US" sz="2400" dirty="0" smtClean="0">
                <a:solidFill>
                  <a:schemeClr val="tx2"/>
                </a:solidFill>
              </a:rPr>
              <a:t>Traditional Financial Aid</a:t>
            </a:r>
          </a:p>
          <a:p>
            <a:pPr eaLnBrk="1" hangingPunct="1">
              <a:lnSpc>
                <a:spcPct val="150000"/>
              </a:lnSpc>
              <a:buFont typeface="Wingdings" pitchFamily="2" charset="2"/>
              <a:buChar char="§"/>
              <a:defRPr/>
            </a:pPr>
            <a:r>
              <a:rPr lang="en-US" sz="2400" dirty="0" smtClean="0">
                <a:solidFill>
                  <a:schemeClr val="tx2"/>
                </a:solidFill>
              </a:rPr>
              <a:t>VA Benefits</a:t>
            </a:r>
          </a:p>
          <a:p>
            <a:pPr eaLnBrk="1" hangingPunct="1">
              <a:lnSpc>
                <a:spcPct val="150000"/>
              </a:lnSpc>
              <a:buFont typeface="Wingdings" pitchFamily="2" charset="2"/>
              <a:buChar char="§"/>
              <a:defRPr/>
            </a:pPr>
            <a:r>
              <a:rPr lang="en-US" sz="2400" dirty="0" smtClean="0">
                <a:solidFill>
                  <a:schemeClr val="tx2"/>
                </a:solidFill>
              </a:rPr>
              <a:t>Tuition Waivers</a:t>
            </a:r>
          </a:p>
          <a:p>
            <a:pPr eaLnBrk="1" hangingPunct="1">
              <a:lnSpc>
                <a:spcPct val="150000"/>
              </a:lnSpc>
              <a:buFont typeface="Wingdings" pitchFamily="2" charset="2"/>
              <a:buChar char="§"/>
              <a:defRPr/>
            </a:pPr>
            <a:r>
              <a:rPr lang="en-US" sz="2400" dirty="0" smtClean="0">
                <a:solidFill>
                  <a:schemeClr val="tx2"/>
                </a:solidFill>
              </a:rPr>
              <a:t>Tuition Payment Plan</a:t>
            </a:r>
          </a:p>
          <a:p>
            <a:pPr eaLnBrk="1" hangingPunct="1">
              <a:buFont typeface="Wingdings" pitchFamily="2" charset="2"/>
              <a:buChar char="§"/>
              <a:defRPr/>
            </a:pPr>
            <a:r>
              <a:rPr lang="en-US" sz="2400" b="1" dirty="0" smtClean="0">
                <a:solidFill>
                  <a:srgbClr val="FF0000"/>
                </a:solidFill>
              </a:rPr>
              <a:t>Financial Aid Ability to Benefit!!!</a:t>
            </a:r>
          </a:p>
          <a:p>
            <a:pPr eaLnBrk="1" hangingPunct="1">
              <a:buFontTx/>
              <a:buNone/>
              <a:defRPr/>
            </a:pPr>
            <a:endParaRPr lang="en-US" dirty="0"/>
          </a:p>
        </p:txBody>
      </p:sp>
      <p:sp>
        <p:nvSpPr>
          <p:cNvPr id="4" name="TextBox 3"/>
          <p:cNvSpPr txBox="1"/>
          <p:nvPr/>
        </p:nvSpPr>
        <p:spPr>
          <a:xfrm>
            <a:off x="135081" y="1162478"/>
            <a:ext cx="9144000" cy="707886"/>
          </a:xfrm>
          <a:prstGeom prst="rect">
            <a:avLst/>
          </a:prstGeom>
          <a:noFill/>
        </p:spPr>
        <p:txBody>
          <a:bodyPr wrap="square" rtlCol="0">
            <a:spAutoFit/>
          </a:bodyPr>
          <a:lstStyle/>
          <a:p>
            <a:pPr algn="ctr"/>
            <a:r>
              <a:rPr lang="en-US" altLang="en-US" sz="4000" b="1" dirty="0"/>
              <a:t>Financial Aid to </a:t>
            </a:r>
            <a:r>
              <a:rPr lang="en-US" altLang="en-US" sz="4000" b="1" dirty="0" smtClean="0"/>
              <a:t>Students</a:t>
            </a:r>
            <a:endParaRPr lang="en-US" sz="4000"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728" y="801526"/>
            <a:ext cx="989709" cy="116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175" b="12588"/>
          <a:stretch/>
        </p:blipFill>
        <p:spPr bwMode="auto">
          <a:xfrm>
            <a:off x="3666643" y="5130329"/>
            <a:ext cx="1172864" cy="162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844040" y="609600"/>
            <a:ext cx="1026203" cy="126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818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500"/>
                                        <p:tgtEl>
                                          <p:spTgt spid="3">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left)">
                                      <p:cBhvr>
                                        <p:cTn id="25" dur="500"/>
                                        <p:tgtEl>
                                          <p:spTgt spid="3">
                                            <p:txEl>
                                              <p:pRg st="5" end="5"/>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left)">
                                      <p:cBhvr>
                                        <p:cTn id="28" dur="500"/>
                                        <p:tgtEl>
                                          <p:spTgt spid="3">
                                            <p:txEl>
                                              <p:pRg st="6" end="6"/>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left)">
                                      <p:cBhvr>
                                        <p:cTn id="31" dur="500"/>
                                        <p:tgtEl>
                                          <p:spTgt spid="3">
                                            <p:txEl>
                                              <p:pRg st="7" end="7"/>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wipe(left)">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left)">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76378"/>
            <a:ext cx="6153250" cy="685800"/>
          </a:xfrm>
        </p:spPr>
        <p:txBody>
          <a:bodyPr>
            <a:normAutofit fontScale="90000"/>
          </a:bodyPr>
          <a:lstStyle/>
          <a:p>
            <a:r>
              <a:rPr lang="en-US" sz="4800" dirty="0" smtClean="0">
                <a:solidFill>
                  <a:schemeClr val="tx1"/>
                </a:solidFill>
              </a:rPr>
              <a:t>Before I-BEST</a:t>
            </a:r>
            <a:r>
              <a:rPr lang="en-US" sz="5400" dirty="0" smtClean="0">
                <a:solidFill>
                  <a:schemeClr val="tx1"/>
                </a:solidFill>
              </a:rPr>
              <a:t/>
            </a:r>
            <a:br>
              <a:rPr lang="en-US" sz="5400"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Basic Skills Students Didn’t Continue</a:t>
            </a:r>
            <a:endParaRPr lang="en-US" dirty="0">
              <a:solidFill>
                <a:schemeClr val="tx1"/>
              </a:solidFill>
            </a:endParaRPr>
          </a:p>
        </p:txBody>
      </p:sp>
      <p:sp>
        <p:nvSpPr>
          <p:cNvPr id="6"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14</a:t>
            </a:fld>
            <a:endParaRPr lang="en-US" sz="1200" dirty="0">
              <a:solidFill>
                <a:schemeClr val="bg1"/>
              </a:solidFill>
            </a:endParaRPr>
          </a:p>
        </p:txBody>
      </p:sp>
      <p:sp>
        <p:nvSpPr>
          <p:cNvPr id="3" name="Content Placeholder 2"/>
          <p:cNvSpPr>
            <a:spLocks noGrp="1"/>
          </p:cNvSpPr>
          <p:nvPr>
            <p:ph sz="quarter" idx="13"/>
          </p:nvPr>
        </p:nvSpPr>
        <p:spPr>
          <a:xfrm>
            <a:off x="609600" y="2784764"/>
            <a:ext cx="8153400" cy="3276600"/>
          </a:xfrm>
        </p:spPr>
        <p:txBody>
          <a:bodyPr/>
          <a:lstStyle/>
          <a:p>
            <a:pPr>
              <a:spcBef>
                <a:spcPts val="1200"/>
              </a:spcBef>
              <a:buFont typeface="Arial" pitchFamily="34" charset="0"/>
              <a:buChar char="•"/>
            </a:pPr>
            <a:r>
              <a:rPr lang="en-US" sz="2800" dirty="0" smtClean="0">
                <a:solidFill>
                  <a:schemeClr val="tx2"/>
                </a:solidFill>
              </a:rPr>
              <a:t>Only </a:t>
            </a:r>
            <a:r>
              <a:rPr lang="en-US" sz="2800" dirty="0">
                <a:solidFill>
                  <a:schemeClr val="tx2"/>
                </a:solidFill>
              </a:rPr>
              <a:t>3</a:t>
            </a:r>
            <a:r>
              <a:rPr lang="en-US" sz="2800" dirty="0" smtClean="0">
                <a:solidFill>
                  <a:schemeClr val="tx2"/>
                </a:solidFill>
              </a:rPr>
              <a:t> </a:t>
            </a:r>
            <a:r>
              <a:rPr lang="en-US" sz="2800" dirty="0">
                <a:solidFill>
                  <a:schemeClr val="tx2"/>
                </a:solidFill>
              </a:rPr>
              <a:t>to </a:t>
            </a:r>
            <a:r>
              <a:rPr lang="en-US" sz="2800" dirty="0" smtClean="0">
                <a:solidFill>
                  <a:schemeClr val="tx2"/>
                </a:solidFill>
              </a:rPr>
              <a:t>6</a:t>
            </a:r>
            <a:r>
              <a:rPr lang="en-US" sz="2800" dirty="0">
                <a:solidFill>
                  <a:schemeClr val="tx2"/>
                </a:solidFill>
              </a:rPr>
              <a:t>%</a:t>
            </a:r>
            <a:r>
              <a:rPr lang="en-US" sz="2800" dirty="0" smtClean="0">
                <a:solidFill>
                  <a:schemeClr val="tx2"/>
                </a:solidFill>
              </a:rPr>
              <a:t> </a:t>
            </a:r>
            <a:r>
              <a:rPr lang="en-US" sz="2800" dirty="0">
                <a:solidFill>
                  <a:schemeClr val="tx2"/>
                </a:solidFill>
              </a:rPr>
              <a:t>of </a:t>
            </a:r>
            <a:r>
              <a:rPr lang="en-US" sz="2800" dirty="0" smtClean="0">
                <a:solidFill>
                  <a:schemeClr val="tx2"/>
                </a:solidFill>
              </a:rPr>
              <a:t>students reached the Tipping Point or earned a </a:t>
            </a:r>
            <a:r>
              <a:rPr lang="en-US" sz="2800" dirty="0">
                <a:solidFill>
                  <a:schemeClr val="tx2"/>
                </a:solidFill>
              </a:rPr>
              <a:t>certificate or degree within five </a:t>
            </a:r>
            <a:r>
              <a:rPr lang="en-US" sz="2800" dirty="0" smtClean="0">
                <a:solidFill>
                  <a:schemeClr val="tx2"/>
                </a:solidFill>
              </a:rPr>
              <a:t>years of completing ABE.</a:t>
            </a:r>
            <a:endParaRPr lang="en-US" sz="2800" dirty="0">
              <a:solidFill>
                <a:schemeClr val="tx2"/>
              </a:solidFill>
            </a:endParaRPr>
          </a:p>
          <a:p>
            <a:endParaRPr lang="en-US" dirty="0">
              <a:solidFill>
                <a:schemeClr val="tx2"/>
              </a:solidFill>
            </a:endParaRP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9256" t="74913" r="61526" b="-1"/>
          <a:stretch/>
        </p:blipFill>
        <p:spPr bwMode="auto">
          <a:xfrm>
            <a:off x="2721078" y="4271435"/>
            <a:ext cx="1041402" cy="1456268"/>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24771" r="23958" b="18535"/>
          <a:stretch>
            <a:fillRect/>
          </a:stretch>
        </p:blipFill>
        <p:spPr bwMode="auto">
          <a:xfrm>
            <a:off x="4777813" y="4271435"/>
            <a:ext cx="1190796" cy="141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578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BESTSTl6.jpg"/>
          <p:cNvPicPr>
            <a:picLocks noChangeAspect="1"/>
          </p:cNvPicPr>
          <p:nvPr/>
        </p:nvPicPr>
        <p:blipFill>
          <a:blip r:embed="rId3" cstate="print">
            <a:extLst>
              <a:ext uri="{28A0092B-C50C-407E-A947-70E740481C1C}">
                <a14:useLocalDpi xmlns:a14="http://schemas.microsoft.com/office/drawing/2010/main" val="0"/>
              </a:ext>
            </a:extLst>
          </a:blip>
          <a:srcRect l="5263" t="7172" r="5263" b="15996"/>
          <a:stretch>
            <a:fillRect/>
          </a:stretch>
        </p:blipFill>
        <p:spPr bwMode="auto">
          <a:xfrm>
            <a:off x="4580467" y="5384800"/>
            <a:ext cx="1905000" cy="120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2564" y="1674668"/>
            <a:ext cx="8610600" cy="737754"/>
          </a:xfrm>
        </p:spPr>
        <p:txBody>
          <a:bodyPr>
            <a:normAutofit fontScale="90000"/>
          </a:bodyPr>
          <a:lstStyle/>
          <a:p>
            <a:r>
              <a:rPr lang="en-US" dirty="0" smtClean="0">
                <a:solidFill>
                  <a:srgbClr val="000000"/>
                </a:solidFill>
              </a:rPr>
              <a:t/>
            </a:r>
            <a:br>
              <a:rPr lang="en-US" dirty="0" smtClean="0">
                <a:solidFill>
                  <a:srgbClr val="000000"/>
                </a:solidFill>
              </a:rPr>
            </a:br>
            <a:r>
              <a:rPr lang="en-US" dirty="0" smtClean="0">
                <a:solidFill>
                  <a:srgbClr val="000000"/>
                </a:solidFill>
              </a:rPr>
              <a:t>Do Better and Go Further, Faster</a:t>
            </a:r>
            <a:br>
              <a:rPr lang="en-US" dirty="0" smtClean="0">
                <a:solidFill>
                  <a:srgbClr val="000000"/>
                </a:solidFill>
              </a:rPr>
            </a:br>
            <a:endParaRPr lang="en-US" dirty="0">
              <a:solidFill>
                <a:srgbClr val="000000"/>
              </a:solidFill>
            </a:endParaRPr>
          </a:p>
        </p:txBody>
      </p:sp>
      <p:sp>
        <p:nvSpPr>
          <p:cNvPr id="8"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15</a:t>
            </a:fld>
            <a:endParaRPr lang="en-US" sz="1200" dirty="0">
              <a:solidFill>
                <a:schemeClr val="bg1"/>
              </a:solidFill>
            </a:endParaRPr>
          </a:p>
        </p:txBody>
      </p:sp>
      <p:sp>
        <p:nvSpPr>
          <p:cNvPr id="6" name="Content Placeholder 5"/>
          <p:cNvSpPr>
            <a:spLocks noGrp="1"/>
          </p:cNvSpPr>
          <p:nvPr>
            <p:ph sz="quarter" idx="13"/>
          </p:nvPr>
        </p:nvSpPr>
        <p:spPr>
          <a:xfrm>
            <a:off x="228600" y="2593233"/>
            <a:ext cx="8915400" cy="2723823"/>
          </a:xfrm>
          <a:prstGeom prst="rect">
            <a:avLst/>
          </a:prstGeom>
          <a:ln>
            <a:noFill/>
          </a:ln>
        </p:spPr>
        <p:txBody>
          <a:bodyPr wrap="square">
            <a:spAutoFit/>
          </a:bodyPr>
          <a:lstStyle/>
          <a:p>
            <a:pPr>
              <a:spcAft>
                <a:spcPts val="1200"/>
              </a:spcAft>
              <a:buNone/>
            </a:pPr>
            <a:r>
              <a:rPr lang="en-US" sz="2400" dirty="0" smtClean="0"/>
              <a:t>  </a:t>
            </a:r>
            <a:r>
              <a:rPr lang="en-US" sz="2400" dirty="0" smtClean="0">
                <a:solidFill>
                  <a:schemeClr val="tx1"/>
                </a:solidFill>
              </a:rPr>
              <a:t>Columbia University’s </a:t>
            </a:r>
            <a:r>
              <a:rPr lang="en-US" sz="2400" dirty="0">
                <a:solidFill>
                  <a:schemeClr val="tx1"/>
                </a:solidFill>
              </a:rPr>
              <a:t>Community </a:t>
            </a:r>
            <a:r>
              <a:rPr lang="en-US" sz="2400" dirty="0" smtClean="0">
                <a:solidFill>
                  <a:schemeClr val="tx1"/>
                </a:solidFill>
              </a:rPr>
              <a:t>College Research Center found that I-BEST students in comparison with other basic skills students in workforce programs were:</a:t>
            </a:r>
          </a:p>
          <a:p>
            <a:pPr>
              <a:spcAft>
                <a:spcPts val="1200"/>
              </a:spcAft>
              <a:buNone/>
            </a:pPr>
            <a:endParaRPr lang="en-US" sz="800" dirty="0" smtClean="0"/>
          </a:p>
          <a:p>
            <a:pPr lvl="1"/>
            <a:r>
              <a:rPr lang="en-US" sz="2400" dirty="0" smtClean="0">
                <a:solidFill>
                  <a:schemeClr val="tx2"/>
                </a:solidFill>
              </a:rPr>
              <a:t>3 times more likely to earn college credit</a:t>
            </a:r>
          </a:p>
          <a:p>
            <a:pPr lvl="1">
              <a:buNone/>
            </a:pPr>
            <a:endParaRPr lang="en-US" sz="800" dirty="0" smtClean="0">
              <a:solidFill>
                <a:schemeClr val="tx2"/>
              </a:solidFill>
            </a:endParaRPr>
          </a:p>
          <a:p>
            <a:pPr lvl="1"/>
            <a:r>
              <a:rPr lang="en-US" sz="2400" dirty="0" smtClean="0">
                <a:solidFill>
                  <a:schemeClr val="tx2"/>
                </a:solidFill>
              </a:rPr>
              <a:t>9 times more likely to earn an award</a:t>
            </a:r>
            <a:endParaRPr lang="en-US" sz="2400" dirty="0">
              <a:solidFill>
                <a:schemeClr val="tx2"/>
              </a:solidFill>
            </a:endParaRPr>
          </a:p>
        </p:txBody>
      </p:sp>
      <p:sp>
        <p:nvSpPr>
          <p:cNvPr id="5" name="Rectangle 4"/>
          <p:cNvSpPr/>
          <p:nvPr/>
        </p:nvSpPr>
        <p:spPr>
          <a:xfrm>
            <a:off x="2286000" y="3013502"/>
            <a:ext cx="4572000" cy="461665"/>
          </a:xfrm>
          <a:prstGeom prst="rect">
            <a:avLst/>
          </a:prstGeom>
        </p:spPr>
        <p:txBody>
          <a:bodyPr>
            <a:spAutoFit/>
          </a:bodyPr>
          <a:lstStyle/>
          <a:p>
            <a:pPr eaLnBrk="0" fontAlgn="base" hangingPunct="0">
              <a:spcBef>
                <a:spcPct val="0"/>
              </a:spcBef>
              <a:spcAft>
                <a:spcPct val="0"/>
              </a:spcAft>
            </a:pPr>
            <a:endParaRPr lang="en-US" sz="2400" dirty="0">
              <a:solidFill>
                <a:srgbClr val="0B3982"/>
              </a:solidFill>
            </a:endParaRPr>
          </a:p>
        </p:txBody>
      </p:sp>
      <p:pic>
        <p:nvPicPr>
          <p:cNvPr id="7" name="Picture 6"/>
          <p:cNvPicPr>
            <a:picLocks noChangeAspect="1" noChangeArrowheads="1"/>
          </p:cNvPicPr>
          <p:nvPr/>
        </p:nvPicPr>
        <p:blipFill>
          <a:blip r:embed="rId4" cstate="print"/>
          <a:srcRect l="23306" t="19017" r="11214" b="22443"/>
          <a:stretch>
            <a:fillRect/>
          </a:stretch>
        </p:blipFill>
        <p:spPr bwMode="auto">
          <a:xfrm>
            <a:off x="6434667" y="4648201"/>
            <a:ext cx="2044698" cy="1066798"/>
          </a:xfrm>
          <a:prstGeom prst="rect">
            <a:avLst/>
          </a:prstGeom>
          <a:noFill/>
          <a:ln w="9525">
            <a:noFill/>
            <a:miter lim="800000"/>
            <a:headEnd/>
            <a:tailEnd/>
          </a:ln>
          <a:effectLst/>
        </p:spPr>
      </p:pic>
      <p:sp>
        <p:nvSpPr>
          <p:cNvPr id="9" name="Rectangle 8"/>
          <p:cNvSpPr/>
          <p:nvPr/>
        </p:nvSpPr>
        <p:spPr>
          <a:xfrm>
            <a:off x="2387600" y="1011787"/>
            <a:ext cx="4763292" cy="861774"/>
          </a:xfrm>
          <a:prstGeom prst="rect">
            <a:avLst/>
          </a:prstGeom>
        </p:spPr>
        <p:txBody>
          <a:bodyPr wrap="none">
            <a:spAutoFit/>
          </a:bodyPr>
          <a:lstStyle/>
          <a:p>
            <a:pPr eaLnBrk="0" fontAlgn="base" hangingPunct="0">
              <a:spcBef>
                <a:spcPct val="0"/>
              </a:spcBef>
              <a:spcAft>
                <a:spcPct val="0"/>
              </a:spcAft>
            </a:pPr>
            <a:r>
              <a:rPr lang="en-US" sz="5000" b="1" dirty="0" smtClean="0"/>
              <a:t>I-BEST STUDENTS</a:t>
            </a:r>
            <a:endParaRPr lang="en-US" sz="4400" b="1" dirty="0"/>
          </a:p>
        </p:txBody>
      </p:sp>
    </p:spTree>
    <p:extLst>
      <p:ext uri="{BB962C8B-B14F-4D97-AF65-F5344CB8AC3E}">
        <p14:creationId xmlns:p14="http://schemas.microsoft.com/office/powerpoint/2010/main" val="1647075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left)">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BESTSTl2.jpg"/>
          <p:cNvPicPr>
            <a:picLocks noChangeAspect="1"/>
          </p:cNvPicPr>
          <p:nvPr/>
        </p:nvPicPr>
        <p:blipFill>
          <a:blip r:embed="rId3" cstate="print"/>
          <a:stretch>
            <a:fillRect/>
          </a:stretch>
        </p:blipFill>
        <p:spPr>
          <a:xfrm>
            <a:off x="2416011" y="4871257"/>
            <a:ext cx="2005852" cy="1472184"/>
          </a:xfrm>
          <a:prstGeom prst="rect">
            <a:avLst/>
          </a:prstGeom>
        </p:spPr>
      </p:pic>
      <p:sp>
        <p:nvSpPr>
          <p:cNvPr id="2" name="Title 1"/>
          <p:cNvSpPr>
            <a:spLocks noGrp="1"/>
          </p:cNvSpPr>
          <p:nvPr>
            <p:ph type="title"/>
          </p:nvPr>
        </p:nvSpPr>
        <p:spPr>
          <a:xfrm>
            <a:off x="308263" y="1000411"/>
            <a:ext cx="8991600" cy="1143000"/>
          </a:xfrm>
        </p:spPr>
        <p:txBody>
          <a:bodyPr>
            <a:normAutofit fontScale="90000"/>
          </a:bodyPr>
          <a:lstStyle/>
          <a:p>
            <a:pPr lvl="0" algn="l"/>
            <a:r>
              <a:rPr lang="en-US" sz="2800" b="1" dirty="0" smtClean="0">
                <a:solidFill>
                  <a:srgbClr val="002060"/>
                </a:solidFill>
              </a:rPr>
              <a:t/>
            </a:r>
            <a:br>
              <a:rPr lang="en-US" sz="2800" b="1" dirty="0" smtClean="0">
                <a:solidFill>
                  <a:srgbClr val="002060"/>
                </a:solidFill>
              </a:rPr>
            </a:br>
            <a:r>
              <a:rPr lang="en-US" sz="2800" b="1" dirty="0" smtClean="0">
                <a:solidFill>
                  <a:srgbClr val="002060"/>
                </a:solidFill>
              </a:rPr>
              <a:t/>
            </a:r>
            <a:br>
              <a:rPr lang="en-US" sz="2800" b="1" dirty="0" smtClean="0">
                <a:solidFill>
                  <a:srgbClr val="002060"/>
                </a:solidFill>
              </a:rPr>
            </a:br>
            <a:r>
              <a:rPr lang="en-US" sz="2800" dirty="0">
                <a:solidFill>
                  <a:srgbClr val="002060"/>
                </a:solidFill>
              </a:rPr>
              <a:t/>
            </a:r>
            <a:br>
              <a:rPr lang="en-US" sz="2800" dirty="0">
                <a:solidFill>
                  <a:srgbClr val="002060"/>
                </a:solidFill>
              </a:rPr>
            </a:br>
            <a:r>
              <a:rPr lang="en-US" sz="2800" b="1" dirty="0" smtClean="0"/>
              <a:t>and increased </a:t>
            </a:r>
            <a:r>
              <a:rPr lang="en-US" sz="2800" b="1" dirty="0"/>
              <a:t>student achievement beyond basic skills</a:t>
            </a:r>
            <a:r>
              <a:rPr lang="en-US" sz="2800" b="1" dirty="0" smtClean="0"/>
              <a:t>.</a:t>
            </a:r>
            <a:endParaRPr lang="en-US" sz="3200" dirty="0"/>
          </a:p>
        </p:txBody>
      </p:sp>
      <p:sp>
        <p:nvSpPr>
          <p:cNvPr id="8"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16</a:t>
            </a:fld>
            <a:endParaRPr lang="en-US" sz="1200" dirty="0">
              <a:solidFill>
                <a:schemeClr val="bg1"/>
              </a:solidFill>
            </a:endParaRPr>
          </a:p>
        </p:txBody>
      </p:sp>
      <p:sp>
        <p:nvSpPr>
          <p:cNvPr id="3" name="Content Placeholder 2"/>
          <p:cNvSpPr>
            <a:spLocks noGrp="1"/>
          </p:cNvSpPr>
          <p:nvPr>
            <p:ph sz="quarter" idx="13"/>
          </p:nvPr>
        </p:nvSpPr>
        <p:spPr>
          <a:xfrm>
            <a:off x="117437" y="2225474"/>
            <a:ext cx="8915400" cy="3276600"/>
          </a:xfrm>
        </p:spPr>
        <p:txBody>
          <a:bodyPr/>
          <a:lstStyle/>
          <a:p>
            <a:pPr lvl="1"/>
            <a:r>
              <a:rPr lang="en-US" dirty="0" smtClean="0">
                <a:solidFill>
                  <a:schemeClr val="tx2"/>
                </a:solidFill>
              </a:rPr>
              <a:t>I-BEST students earned </a:t>
            </a:r>
            <a:r>
              <a:rPr lang="en-US" b="1" dirty="0" smtClean="0">
                <a:solidFill>
                  <a:schemeClr val="tx2"/>
                </a:solidFill>
              </a:rPr>
              <a:t>92%</a:t>
            </a:r>
            <a:r>
              <a:rPr lang="en-US" dirty="0" smtClean="0">
                <a:solidFill>
                  <a:schemeClr val="tx2"/>
                </a:solidFill>
              </a:rPr>
              <a:t> of certificates and degrees earned  by ABE students in 2013-2014</a:t>
            </a:r>
            <a:endParaRPr lang="en-US" b="1" u="sng" dirty="0" smtClean="0">
              <a:solidFill>
                <a:schemeClr val="tx2"/>
              </a:solidFill>
            </a:endParaRPr>
          </a:p>
          <a:p>
            <a:pPr marL="457200" lvl="1" indent="0">
              <a:buNone/>
            </a:pPr>
            <a:endParaRPr lang="en-US" sz="1200" dirty="0" smtClean="0">
              <a:solidFill>
                <a:schemeClr val="tx2"/>
              </a:solidFill>
            </a:endParaRPr>
          </a:p>
          <a:p>
            <a:pPr lvl="1"/>
            <a:r>
              <a:rPr lang="en-US" dirty="0" smtClean="0">
                <a:solidFill>
                  <a:schemeClr val="tx2"/>
                </a:solidFill>
              </a:rPr>
              <a:t>And </a:t>
            </a:r>
            <a:r>
              <a:rPr lang="en-US" b="1" dirty="0" smtClean="0">
                <a:solidFill>
                  <a:schemeClr val="tx2"/>
                </a:solidFill>
              </a:rPr>
              <a:t>83%</a:t>
            </a:r>
            <a:r>
              <a:rPr lang="en-US" dirty="0" smtClean="0">
                <a:solidFill>
                  <a:schemeClr val="tx2"/>
                </a:solidFill>
              </a:rPr>
              <a:t> of the achievement points for </a:t>
            </a:r>
            <a:r>
              <a:rPr lang="en-US" dirty="0">
                <a:solidFill>
                  <a:schemeClr val="tx2"/>
                </a:solidFill>
              </a:rPr>
              <a:t>those reaching the </a:t>
            </a:r>
            <a:r>
              <a:rPr lang="en-US" b="1" u="sng" dirty="0">
                <a:solidFill>
                  <a:schemeClr val="tx2"/>
                </a:solidFill>
              </a:rPr>
              <a:t>Tipping Point</a:t>
            </a:r>
            <a:endParaRPr lang="en-US" dirty="0">
              <a:solidFill>
                <a:schemeClr val="tx2"/>
              </a:solidFill>
            </a:endParaRPr>
          </a:p>
          <a:p>
            <a:endParaRPr lang="en-US" dirty="0">
              <a:solidFill>
                <a:schemeClr val="tx2"/>
              </a:solidFill>
            </a:endParaRPr>
          </a:p>
        </p:txBody>
      </p:sp>
      <p:pic>
        <p:nvPicPr>
          <p:cNvPr id="6" name="Picture 5" descr="Picture6.gif"/>
          <p:cNvPicPr>
            <a:picLocks noChangeAspect="1"/>
          </p:cNvPicPr>
          <p:nvPr/>
        </p:nvPicPr>
        <p:blipFill>
          <a:blip r:embed="rId4" cstate="print">
            <a:extLst>
              <a:ext uri="{28A0092B-C50C-407E-A947-70E740481C1C}">
                <a14:useLocalDpi xmlns:a14="http://schemas.microsoft.com/office/drawing/2010/main" val="0"/>
              </a:ext>
            </a:extLst>
          </a:blip>
          <a:srcRect b="-4050"/>
          <a:stretch>
            <a:fillRect/>
          </a:stretch>
        </p:blipFill>
        <p:spPr bwMode="auto">
          <a:xfrm>
            <a:off x="4421863" y="3806089"/>
            <a:ext cx="1393565" cy="193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16223" y="1051979"/>
            <a:ext cx="8839200" cy="1077218"/>
          </a:xfrm>
          <a:prstGeom prst="rect">
            <a:avLst/>
          </a:prstGeom>
        </p:spPr>
        <p:txBody>
          <a:bodyPr wrap="square">
            <a:spAutoFit/>
          </a:bodyPr>
          <a:lstStyle/>
          <a:p>
            <a:pPr algn="ctr" eaLnBrk="0" fontAlgn="base" hangingPunct="0">
              <a:spcBef>
                <a:spcPct val="0"/>
              </a:spcBef>
              <a:spcAft>
                <a:spcPct val="0"/>
              </a:spcAft>
            </a:pPr>
            <a:r>
              <a:rPr lang="en-US" sz="3200" b="1" cap="all" dirty="0" smtClean="0"/>
              <a:t>I-BEST Continues to Be the Driving Force to certificate and degree attainment </a:t>
            </a:r>
            <a:endParaRPr lang="en-US" sz="3200" cap="all" dirty="0"/>
          </a:p>
        </p:txBody>
      </p:sp>
    </p:spTree>
    <p:extLst>
      <p:ext uri="{BB962C8B-B14F-4D97-AF65-F5344CB8AC3E}">
        <p14:creationId xmlns:p14="http://schemas.microsoft.com/office/powerpoint/2010/main" val="1209856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6974" y="926964"/>
            <a:ext cx="7924800" cy="830997"/>
          </a:xfrm>
          <a:prstGeom prst="rect">
            <a:avLst/>
          </a:prstGeom>
        </p:spPr>
        <p:txBody>
          <a:bodyPr wrap="square">
            <a:spAutoFit/>
          </a:bodyPr>
          <a:lstStyle/>
          <a:p>
            <a:pPr algn="ctr" eaLnBrk="0" fontAlgn="base" hangingPunct="0">
              <a:spcBef>
                <a:spcPct val="0"/>
              </a:spcBef>
              <a:spcAft>
                <a:spcPct val="0"/>
              </a:spcAft>
            </a:pPr>
            <a:r>
              <a:rPr lang="en-US" sz="2400" b="1" dirty="0" smtClean="0"/>
              <a:t>Net </a:t>
            </a:r>
            <a:r>
              <a:rPr lang="en-US" sz="2400" b="1" dirty="0"/>
              <a:t>Impact of Workforce Development Programs on Quarterly Earnings (In 2005 $)*</a:t>
            </a:r>
          </a:p>
        </p:txBody>
      </p:sp>
      <p:sp>
        <p:nvSpPr>
          <p:cNvPr id="4"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17</a:t>
            </a:fld>
            <a:endParaRPr lang="en-US" sz="1200" dirty="0">
              <a:solidFill>
                <a:schemeClr val="bg1"/>
              </a:solidFill>
            </a:endParaRPr>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7641" y="1757961"/>
            <a:ext cx="8263466" cy="451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8179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67733" y="6599236"/>
            <a:ext cx="4605867" cy="457200"/>
          </a:xfrm>
          <a:prstGeom prst="rect">
            <a:avLst/>
          </a:prstGeom>
        </p:spPr>
        <p:txBody>
          <a:bodyPr/>
          <a:lstStyle/>
          <a:p>
            <a:r>
              <a:rPr lang="en-US" sz="800" dirty="0" smtClean="0"/>
              <a:t>SBCTC Academic Year Reports 2007-2015</a:t>
            </a:r>
            <a:endParaRPr lang="en-US" sz="800" dirty="0"/>
          </a:p>
        </p:txBody>
      </p:sp>
      <p:sp>
        <p:nvSpPr>
          <p:cNvPr id="3" name="Slide Number Placeholder 2"/>
          <p:cNvSpPr>
            <a:spLocks noGrp="1"/>
          </p:cNvSpPr>
          <p:nvPr>
            <p:ph type="sldNum" sz="quarter" idx="12"/>
          </p:nvPr>
        </p:nvSpPr>
        <p:spPr>
          <a:xfrm>
            <a:off x="7010400" y="6523037"/>
            <a:ext cx="2133600" cy="365125"/>
          </a:xfrm>
        </p:spPr>
        <p:txBody>
          <a:bodyPr/>
          <a:lstStyle/>
          <a:p>
            <a:fld id="{3F9B7A45-8434-4DB4-8CDD-CF5B77410F26}" type="slidenum">
              <a:rPr lang="en-US" smtClean="0">
                <a:solidFill>
                  <a:schemeClr val="bg1"/>
                </a:solidFill>
              </a:rPr>
              <a:pPr/>
              <a:t>18</a:t>
            </a:fld>
            <a:endParaRPr lang="en-US" dirty="0">
              <a:solidFill>
                <a:schemeClr val="bg1"/>
              </a:solidFill>
            </a:endParaRPr>
          </a:p>
        </p:txBody>
      </p:sp>
      <p:graphicFrame>
        <p:nvGraphicFramePr>
          <p:cNvPr id="4" name="Chart 3"/>
          <p:cNvGraphicFramePr/>
          <p:nvPr>
            <p:extLst>
              <p:ext uri="{D42A27DB-BD31-4B8C-83A1-F6EECF244321}">
                <p14:modId xmlns:p14="http://schemas.microsoft.com/office/powerpoint/2010/main" val="2641129912"/>
              </p:ext>
            </p:extLst>
          </p:nvPr>
        </p:nvGraphicFramePr>
        <p:xfrm>
          <a:off x="-33867" y="0"/>
          <a:ext cx="9177867" cy="65955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24644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65200"/>
            <a:ext cx="5334000" cy="5658884"/>
          </a:xfrm>
          <a:prstGeom prst="rect">
            <a:avLst/>
          </a:prstGeom>
          <a:noFill/>
          <a:ln>
            <a:noFill/>
          </a:ln>
        </p:spPr>
      </p:pic>
      <p:sp>
        <p:nvSpPr>
          <p:cNvPr id="4" name="Slide Number Placeholder 3"/>
          <p:cNvSpPr>
            <a:spLocks noGrp="1"/>
          </p:cNvSpPr>
          <p:nvPr>
            <p:ph type="sldNum" sz="quarter" idx="12"/>
          </p:nvPr>
        </p:nvSpPr>
        <p:spPr/>
        <p:txBody>
          <a:bodyPr/>
          <a:lstStyle/>
          <a:p>
            <a:fld id="{9CD8C1EA-986E-D64C-AA0B-11A66E13F82F}" type="slidenum">
              <a:rPr lang="en-US" smtClean="0">
                <a:solidFill>
                  <a:schemeClr val="bg1"/>
                </a:solidFill>
              </a:rPr>
              <a:pPr/>
              <a:t>19</a:t>
            </a:fld>
            <a:endParaRPr lang="en-US"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236134"/>
            <a:ext cx="1646543" cy="132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200" y="4876800"/>
            <a:ext cx="109576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6652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10" name="Content Placeholder 2"/>
          <p:cNvSpPr txBox="1">
            <a:spLocks/>
          </p:cNvSpPr>
          <p:nvPr/>
        </p:nvSpPr>
        <p:spPr>
          <a:xfrm>
            <a:off x="3955230" y="1158781"/>
            <a:ext cx="2229474" cy="1537368"/>
          </a:xfrm>
          <a:prstGeom prst="rect">
            <a:avLst/>
          </a:prstGeom>
          <a:solidFill>
            <a:schemeClr val="bg1">
              <a:lumMod val="75000"/>
              <a:alpha val="85000"/>
            </a:schemeClr>
          </a:solidFill>
        </p:spPr>
        <p:txBody>
          <a:bodyPr vert="horz" lIns="91440" tIns="45720" rIns="91440" bIns="45720" rtlCol="0">
            <a:norm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t>Barbara </a:t>
            </a:r>
            <a:r>
              <a:rPr lang="en-US" sz="1600" b="1" dirty="0" err="1" smtClean="0"/>
              <a:t>Endel</a:t>
            </a:r>
            <a:endParaRPr lang="en-US" sz="1600" b="1" dirty="0" smtClean="0"/>
          </a:p>
          <a:p>
            <a:pPr marL="0" indent="0">
              <a:buNone/>
            </a:pPr>
            <a:r>
              <a:rPr lang="en-US" sz="1600" dirty="0" smtClean="0"/>
              <a:t>Senior Program Director</a:t>
            </a:r>
          </a:p>
          <a:p>
            <a:pPr marL="0" indent="0">
              <a:buNone/>
            </a:pPr>
            <a:r>
              <a:rPr lang="en-US" sz="1600" dirty="0" smtClean="0"/>
              <a:t>Jobs for the Future</a:t>
            </a:r>
            <a:endParaRPr lang="en-US" sz="1600" dirty="0"/>
          </a:p>
        </p:txBody>
      </p:sp>
      <p:sp>
        <p:nvSpPr>
          <p:cNvPr id="12" name="Content Placeholder 2"/>
          <p:cNvSpPr txBox="1">
            <a:spLocks/>
          </p:cNvSpPr>
          <p:nvPr/>
        </p:nvSpPr>
        <p:spPr>
          <a:xfrm>
            <a:off x="4000206" y="2993630"/>
            <a:ext cx="2229474" cy="1537368"/>
          </a:xfrm>
          <a:prstGeom prst="rect">
            <a:avLst/>
          </a:prstGeom>
          <a:solidFill>
            <a:schemeClr val="bg1">
              <a:lumMod val="75000"/>
              <a:alpha val="85000"/>
            </a:schemeClr>
          </a:solidFill>
        </p:spPr>
        <p:txBody>
          <a:bodyPr vert="horz" lIns="91440" tIns="45720" rIns="91440" bIns="45720" rtlCol="0">
            <a:normAutofit fontScale="925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t>Jon Kerr</a:t>
            </a:r>
          </a:p>
          <a:p>
            <a:pPr marL="0" indent="0">
              <a:buNone/>
            </a:pPr>
            <a:r>
              <a:rPr lang="en-US" sz="1600" dirty="0" smtClean="0"/>
              <a:t>Director of Basic Education for Adults</a:t>
            </a:r>
          </a:p>
          <a:p>
            <a:pPr marL="0" indent="0">
              <a:buNone/>
            </a:pPr>
            <a:r>
              <a:rPr lang="en-US" sz="1600" dirty="0" smtClean="0"/>
              <a:t>Washington State Board for Community &amp; Technical Colleges</a:t>
            </a:r>
            <a:endParaRPr lang="en-US" sz="1600" dirty="0"/>
          </a:p>
        </p:txBody>
      </p:sp>
      <p:sp>
        <p:nvSpPr>
          <p:cNvPr id="7" name="Content Placeholder 2"/>
          <p:cNvSpPr txBox="1">
            <a:spLocks/>
          </p:cNvSpPr>
          <p:nvPr/>
        </p:nvSpPr>
        <p:spPr>
          <a:xfrm>
            <a:off x="4000206" y="4823691"/>
            <a:ext cx="2229474" cy="1537368"/>
          </a:xfrm>
          <a:prstGeom prst="rect">
            <a:avLst/>
          </a:prstGeom>
          <a:solidFill>
            <a:schemeClr val="bg1">
              <a:lumMod val="75000"/>
              <a:alpha val="85000"/>
            </a:schemeClr>
          </a:solidFill>
        </p:spPr>
        <p:txBody>
          <a:bodyPr vert="horz" lIns="91440" tIns="45720" rIns="91440" bIns="45720" rtlCol="0">
            <a:normAutofit fontScale="925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t>Martha </a:t>
            </a:r>
            <a:r>
              <a:rPr lang="en-US" sz="1600" b="1" dirty="0" err="1" smtClean="0"/>
              <a:t>Drysdale</a:t>
            </a:r>
            <a:endParaRPr lang="en-US" sz="1600" b="1" dirty="0" smtClean="0"/>
          </a:p>
          <a:p>
            <a:pPr marL="0" indent="0">
              <a:buNone/>
            </a:pPr>
            <a:r>
              <a:rPr lang="en-US" sz="1600" dirty="0"/>
              <a:t>Director, Career, Technical and Adult Education</a:t>
            </a:r>
          </a:p>
          <a:p>
            <a:pPr marL="0" indent="0">
              <a:buNone/>
            </a:pPr>
            <a:r>
              <a:rPr lang="en-US" sz="1600" dirty="0" smtClean="0"/>
              <a:t>Mississippi Delta Community College</a:t>
            </a:r>
            <a:endParaRPr lang="en-US" sz="1600" dirty="0"/>
          </a:p>
        </p:txBody>
      </p:sp>
      <p:pic>
        <p:nvPicPr>
          <p:cNvPr id="4" name="Picture 3" descr="JonKer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9410" y="2978331"/>
            <a:ext cx="1280796" cy="1545788"/>
          </a:xfrm>
          <a:prstGeom prst="rect">
            <a:avLst/>
          </a:prstGeom>
        </p:spPr>
      </p:pic>
      <p:pic>
        <p:nvPicPr>
          <p:cNvPr id="6" name="Picture 5" descr="Barbara-Endel-website.jpg"/>
          <p:cNvPicPr>
            <a:picLocks noChangeAspect="1"/>
          </p:cNvPicPr>
          <p:nvPr/>
        </p:nvPicPr>
        <p:blipFill rotWithShape="1">
          <a:blip r:embed="rId3">
            <a:extLst>
              <a:ext uri="{28A0092B-C50C-407E-A947-70E740481C1C}">
                <a14:useLocalDpi xmlns:a14="http://schemas.microsoft.com/office/drawing/2010/main" val="0"/>
              </a:ext>
            </a:extLst>
          </a:blip>
          <a:srcRect l="10753" t="9353" b="19374"/>
          <a:stretch/>
        </p:blipFill>
        <p:spPr>
          <a:xfrm>
            <a:off x="2674434" y="1158781"/>
            <a:ext cx="1280796" cy="1537368"/>
          </a:xfrm>
          <a:prstGeom prst="rect">
            <a:avLst/>
          </a:prstGeom>
        </p:spPr>
      </p:pic>
      <p:pic>
        <p:nvPicPr>
          <p:cNvPr id="14" name="Picture 13" descr="capps_logo.gif"/>
          <p:cNvPicPr>
            <a:picLocks noChangeAspect="1"/>
          </p:cNvPicPr>
          <p:nvPr/>
        </p:nvPicPr>
        <p:blipFill rotWithShape="1">
          <a:blip r:embed="rId4">
            <a:extLst>
              <a:ext uri="{28A0092B-C50C-407E-A947-70E740481C1C}">
                <a14:useLocalDpi xmlns:a14="http://schemas.microsoft.com/office/drawing/2010/main" val="0"/>
              </a:ext>
            </a:extLst>
          </a:blip>
          <a:srcRect t="19333" r="2523" b="19835"/>
          <a:stretch/>
        </p:blipFill>
        <p:spPr>
          <a:xfrm>
            <a:off x="1729592" y="4823692"/>
            <a:ext cx="2272982" cy="1418503"/>
          </a:xfrm>
          <a:prstGeom prst="rect">
            <a:avLst/>
          </a:prstGeom>
        </p:spPr>
      </p:pic>
    </p:spTree>
    <p:extLst>
      <p:ext uri="{BB962C8B-B14F-4D97-AF65-F5344CB8AC3E}">
        <p14:creationId xmlns:p14="http://schemas.microsoft.com/office/powerpoint/2010/main" val="11777243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914400"/>
            <a:ext cx="7772400" cy="1143000"/>
          </a:xfrm>
        </p:spPr>
        <p:txBody>
          <a:bodyPr>
            <a:normAutofit fontScale="90000"/>
          </a:bodyPr>
          <a:lstStyle/>
          <a:p>
            <a:r>
              <a:rPr lang="en-US" sz="8000" dirty="0" smtClean="0">
                <a:solidFill>
                  <a:schemeClr val="tx1"/>
                </a:solidFill>
              </a:rPr>
              <a:t>HS 21+</a:t>
            </a:r>
            <a:endParaRPr lang="en-US" sz="8000" dirty="0">
              <a:solidFill>
                <a:schemeClr val="tx1"/>
              </a:solidFill>
            </a:endParaRPr>
          </a:p>
        </p:txBody>
      </p:sp>
      <p:sp>
        <p:nvSpPr>
          <p:cNvPr id="4" name="Slide Number Placeholder 3"/>
          <p:cNvSpPr>
            <a:spLocks noGrp="1"/>
          </p:cNvSpPr>
          <p:nvPr>
            <p:ph type="sldNum" sz="quarter" idx="12"/>
          </p:nvPr>
        </p:nvSpPr>
        <p:spPr/>
        <p:txBody>
          <a:bodyPr/>
          <a:lstStyle/>
          <a:p>
            <a:fld id="{9CD8C1EA-986E-D64C-AA0B-11A66E13F82F}" type="slidenum">
              <a:rPr lang="en-US" smtClean="0">
                <a:solidFill>
                  <a:schemeClr val="bg1"/>
                </a:solidFill>
              </a:rPr>
              <a:pPr/>
              <a:t>20</a:t>
            </a:fld>
            <a:endParaRPr lang="en-US" dirty="0">
              <a:solidFill>
                <a:schemeClr val="bg1"/>
              </a:solidFill>
            </a:endParaRPr>
          </a:p>
        </p:txBody>
      </p:sp>
      <p:sp>
        <p:nvSpPr>
          <p:cNvPr id="5" name="Content Placeholder 4"/>
          <p:cNvSpPr>
            <a:spLocks noGrp="1"/>
          </p:cNvSpPr>
          <p:nvPr>
            <p:ph sz="quarter" idx="13"/>
          </p:nvPr>
        </p:nvSpPr>
        <p:spPr>
          <a:xfrm>
            <a:off x="381000" y="2362200"/>
            <a:ext cx="8686800" cy="4267200"/>
          </a:xfrm>
        </p:spPr>
        <p:txBody>
          <a:bodyPr>
            <a:normAutofit fontScale="70000" lnSpcReduction="20000"/>
          </a:bodyPr>
          <a:lstStyle/>
          <a:p>
            <a:pPr>
              <a:lnSpc>
                <a:spcPct val="115000"/>
              </a:lnSpc>
              <a:spcBef>
                <a:spcPts val="0"/>
              </a:spcBef>
            </a:pPr>
            <a:r>
              <a:rPr lang="en-US" sz="5100" dirty="0" smtClean="0">
                <a:solidFill>
                  <a:schemeClr val="tx2"/>
                </a:solidFill>
                <a:latin typeface="+mn-lt"/>
                <a:ea typeface="Calibri"/>
                <a:cs typeface="Times New Roman"/>
              </a:rPr>
              <a:t>Allows </a:t>
            </a:r>
            <a:r>
              <a:rPr lang="en-US" sz="5100" dirty="0">
                <a:solidFill>
                  <a:schemeClr val="tx2"/>
                </a:solidFill>
                <a:latin typeface="+mn-lt"/>
                <a:ea typeface="Calibri"/>
                <a:cs typeface="Times New Roman"/>
              </a:rPr>
              <a:t>students 21 and older to attain a competency-based high school </a:t>
            </a:r>
            <a:r>
              <a:rPr lang="en-US" sz="5100" dirty="0" smtClean="0">
                <a:solidFill>
                  <a:schemeClr val="tx2"/>
                </a:solidFill>
                <a:latin typeface="+mn-lt"/>
                <a:ea typeface="Calibri"/>
                <a:cs typeface="Times New Roman"/>
              </a:rPr>
              <a:t>diploma</a:t>
            </a:r>
            <a:endParaRPr lang="en-US" sz="5100" dirty="0">
              <a:solidFill>
                <a:schemeClr val="tx2"/>
              </a:solidFill>
              <a:latin typeface="+mn-lt"/>
              <a:ea typeface="Calibri"/>
              <a:cs typeface="Times New Roman"/>
            </a:endParaRPr>
          </a:p>
          <a:p>
            <a:pPr marL="0" marR="0" indent="0">
              <a:lnSpc>
                <a:spcPct val="115000"/>
              </a:lnSpc>
              <a:spcBef>
                <a:spcPts val="0"/>
              </a:spcBef>
              <a:spcAft>
                <a:spcPts val="0"/>
              </a:spcAft>
              <a:buNone/>
            </a:pPr>
            <a:endParaRPr lang="en-US" sz="1500" dirty="0">
              <a:solidFill>
                <a:schemeClr val="tx2"/>
              </a:solidFill>
              <a:latin typeface="+mn-lt"/>
              <a:ea typeface="Calibri"/>
              <a:cs typeface="Times New Roman"/>
            </a:endParaRPr>
          </a:p>
          <a:p>
            <a:pPr marL="0" marR="0">
              <a:lnSpc>
                <a:spcPct val="115000"/>
              </a:lnSpc>
              <a:spcBef>
                <a:spcPts val="0"/>
              </a:spcBef>
              <a:spcAft>
                <a:spcPts val="0"/>
              </a:spcAft>
            </a:pPr>
            <a:r>
              <a:rPr lang="en-US" sz="5100" dirty="0">
                <a:solidFill>
                  <a:schemeClr val="tx2"/>
                </a:solidFill>
                <a:latin typeface="+mn-lt"/>
                <a:ea typeface="Calibri"/>
                <a:cs typeface="Times New Roman"/>
              </a:rPr>
              <a:t>A</a:t>
            </a:r>
            <a:r>
              <a:rPr lang="en-US" sz="5100" dirty="0" smtClean="0">
                <a:solidFill>
                  <a:schemeClr val="tx2"/>
                </a:solidFill>
                <a:latin typeface="+mn-lt"/>
                <a:ea typeface="Calibri"/>
                <a:cs typeface="Times New Roman"/>
              </a:rPr>
              <a:t>wards </a:t>
            </a:r>
            <a:r>
              <a:rPr lang="en-US" sz="5100" dirty="0">
                <a:solidFill>
                  <a:schemeClr val="tx2"/>
                </a:solidFill>
                <a:latin typeface="+mn-lt"/>
                <a:ea typeface="Calibri"/>
                <a:cs typeface="Times New Roman"/>
              </a:rPr>
              <a:t>credit for prior learning, military </a:t>
            </a:r>
            <a:endParaRPr lang="en-US" sz="5100" dirty="0" smtClean="0">
              <a:solidFill>
                <a:schemeClr val="tx2"/>
              </a:solidFill>
              <a:latin typeface="+mn-lt"/>
              <a:ea typeface="Calibri"/>
              <a:cs typeface="Times New Roman"/>
            </a:endParaRPr>
          </a:p>
          <a:p>
            <a:pPr marL="0" marR="0" indent="0">
              <a:lnSpc>
                <a:spcPct val="115000"/>
              </a:lnSpc>
              <a:spcBef>
                <a:spcPts val="0"/>
              </a:spcBef>
              <a:spcAft>
                <a:spcPts val="0"/>
              </a:spcAft>
              <a:buNone/>
            </a:pPr>
            <a:r>
              <a:rPr lang="en-US" sz="5100" dirty="0">
                <a:solidFill>
                  <a:schemeClr val="tx2"/>
                </a:solidFill>
                <a:latin typeface="+mn-lt"/>
                <a:ea typeface="Calibri"/>
                <a:cs typeface="Times New Roman"/>
              </a:rPr>
              <a:t> </a:t>
            </a:r>
            <a:r>
              <a:rPr lang="en-US" sz="5100" dirty="0" smtClean="0">
                <a:solidFill>
                  <a:schemeClr val="tx2"/>
                </a:solidFill>
                <a:latin typeface="+mn-lt"/>
                <a:ea typeface="Calibri"/>
                <a:cs typeface="Times New Roman"/>
              </a:rPr>
              <a:t>  training</a:t>
            </a:r>
            <a:r>
              <a:rPr lang="en-US" sz="5100" dirty="0">
                <a:solidFill>
                  <a:schemeClr val="tx2"/>
                </a:solidFill>
                <a:latin typeface="+mn-lt"/>
                <a:ea typeface="Calibri"/>
                <a:cs typeface="Times New Roman"/>
              </a:rPr>
              <a:t>, and work </a:t>
            </a:r>
            <a:r>
              <a:rPr lang="en-US" sz="5100" dirty="0" smtClean="0">
                <a:solidFill>
                  <a:schemeClr val="tx2"/>
                </a:solidFill>
                <a:latin typeface="+mn-lt"/>
                <a:ea typeface="Calibri"/>
                <a:cs typeface="Times New Roman"/>
              </a:rPr>
              <a:t>experience</a:t>
            </a:r>
          </a:p>
          <a:p>
            <a:pPr marL="0" marR="0">
              <a:lnSpc>
                <a:spcPct val="115000"/>
              </a:lnSpc>
              <a:spcBef>
                <a:spcPts val="0"/>
              </a:spcBef>
              <a:spcAft>
                <a:spcPts val="0"/>
              </a:spcAft>
            </a:pPr>
            <a:endParaRPr lang="en-US" sz="1500" dirty="0">
              <a:solidFill>
                <a:schemeClr val="tx2"/>
              </a:solidFill>
              <a:latin typeface="+mn-lt"/>
              <a:ea typeface="Calibri"/>
              <a:cs typeface="Times New Roman"/>
            </a:endParaRPr>
          </a:p>
          <a:p>
            <a:pPr marL="0" marR="0">
              <a:lnSpc>
                <a:spcPct val="115000"/>
              </a:lnSpc>
              <a:spcBef>
                <a:spcPts val="0"/>
              </a:spcBef>
              <a:spcAft>
                <a:spcPts val="0"/>
              </a:spcAft>
            </a:pPr>
            <a:r>
              <a:rPr lang="en-US" sz="5100" dirty="0" smtClean="0">
                <a:solidFill>
                  <a:schemeClr val="tx2"/>
                </a:solidFill>
                <a:latin typeface="+mn-lt"/>
                <a:ea typeface="Calibri"/>
                <a:cs typeface="Times New Roman"/>
              </a:rPr>
              <a:t>Students can </a:t>
            </a:r>
            <a:r>
              <a:rPr lang="en-US" sz="5100" dirty="0">
                <a:solidFill>
                  <a:schemeClr val="tx2"/>
                </a:solidFill>
                <a:latin typeface="+mn-lt"/>
                <a:ea typeface="Calibri"/>
                <a:cs typeface="Times New Roman"/>
              </a:rPr>
              <a:t>move quickly as outcomes </a:t>
            </a:r>
            <a:r>
              <a:rPr lang="en-US" sz="5100" dirty="0" smtClean="0">
                <a:solidFill>
                  <a:schemeClr val="tx2"/>
                </a:solidFill>
                <a:latin typeface="+mn-lt"/>
                <a:ea typeface="Calibri"/>
                <a:cs typeface="Times New Roman"/>
              </a:rPr>
              <a:t>are</a:t>
            </a:r>
          </a:p>
          <a:p>
            <a:pPr marL="0" marR="0" indent="0">
              <a:lnSpc>
                <a:spcPct val="115000"/>
              </a:lnSpc>
              <a:spcBef>
                <a:spcPts val="0"/>
              </a:spcBef>
              <a:spcAft>
                <a:spcPts val="0"/>
              </a:spcAft>
              <a:buNone/>
            </a:pPr>
            <a:r>
              <a:rPr lang="en-US" sz="5100" dirty="0">
                <a:solidFill>
                  <a:schemeClr val="tx2"/>
                </a:solidFill>
                <a:latin typeface="+mn-lt"/>
                <a:ea typeface="Calibri"/>
                <a:cs typeface="Times New Roman"/>
              </a:rPr>
              <a:t> </a:t>
            </a:r>
            <a:r>
              <a:rPr lang="en-US" sz="5100" dirty="0" smtClean="0">
                <a:solidFill>
                  <a:schemeClr val="tx2"/>
                </a:solidFill>
                <a:latin typeface="+mn-lt"/>
                <a:ea typeface="Calibri"/>
                <a:cs typeface="Times New Roman"/>
              </a:rPr>
              <a:t>  met saving </a:t>
            </a:r>
            <a:r>
              <a:rPr lang="en-US" sz="5100" dirty="0">
                <a:solidFill>
                  <a:schemeClr val="tx2"/>
                </a:solidFill>
                <a:latin typeface="+mn-lt"/>
                <a:ea typeface="Calibri"/>
                <a:cs typeface="Times New Roman"/>
              </a:rPr>
              <a:t>both time </a:t>
            </a:r>
            <a:r>
              <a:rPr lang="en-US" sz="5100" dirty="0" smtClean="0">
                <a:solidFill>
                  <a:schemeClr val="tx2"/>
                </a:solidFill>
                <a:latin typeface="+mn-lt"/>
                <a:ea typeface="Calibri"/>
                <a:cs typeface="Times New Roman"/>
              </a:rPr>
              <a:t>and money </a:t>
            </a:r>
            <a:endParaRPr lang="en-US" sz="5100" dirty="0">
              <a:solidFill>
                <a:schemeClr val="tx2"/>
              </a:solidFill>
              <a:latin typeface="+mn-lt"/>
              <a:ea typeface="Calibri"/>
              <a:cs typeface="Times New Roman"/>
            </a:endParaRPr>
          </a:p>
          <a:p>
            <a:pPr marL="0" marR="0" indent="0">
              <a:lnSpc>
                <a:spcPct val="115000"/>
              </a:lnSpc>
              <a:spcBef>
                <a:spcPts val="0"/>
              </a:spcBef>
              <a:spcAft>
                <a:spcPts val="0"/>
              </a:spcAft>
              <a:buNone/>
            </a:pPr>
            <a:r>
              <a:rPr lang="en-US" sz="1050" dirty="0">
                <a:solidFill>
                  <a:schemeClr val="tx2"/>
                </a:solidFill>
                <a:latin typeface="Times New Roman"/>
                <a:ea typeface="Calibri"/>
                <a:cs typeface="Times New Roman"/>
              </a:rPr>
              <a:t> </a:t>
            </a:r>
            <a:r>
              <a:rPr lang="en-US" dirty="0">
                <a:solidFill>
                  <a:schemeClr val="tx2"/>
                </a:solidFill>
              </a:rPr>
              <a:t/>
            </a:r>
            <a:br>
              <a:rPr lang="en-US" dirty="0">
                <a:solidFill>
                  <a:schemeClr val="tx2"/>
                </a:solidFill>
              </a:rPr>
            </a:br>
            <a:endParaRPr lang="en-US" dirty="0">
              <a:solidFill>
                <a:schemeClr val="tx2"/>
              </a:solidFill>
            </a:endParaRPr>
          </a:p>
        </p:txBody>
      </p:sp>
    </p:spTree>
    <p:extLst>
      <p:ext uri="{BB962C8B-B14F-4D97-AF65-F5344CB8AC3E}">
        <p14:creationId xmlns:p14="http://schemas.microsoft.com/office/powerpoint/2010/main" val="35742583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990600"/>
            <a:ext cx="8839200" cy="1143000"/>
          </a:xfrm>
        </p:spPr>
        <p:txBody>
          <a:bodyPr/>
          <a:lstStyle/>
          <a:p>
            <a:r>
              <a:rPr lang="en-US" sz="4000" dirty="0" smtClean="0">
                <a:solidFill>
                  <a:srgbClr val="000000"/>
                </a:solidFill>
              </a:rPr>
              <a:t>hS 21+ Initial Pilot Results </a:t>
            </a:r>
            <a:endParaRPr lang="en-US" sz="4000" dirty="0">
              <a:solidFill>
                <a:srgbClr val="000000"/>
              </a:solidFill>
            </a:endParaRPr>
          </a:p>
        </p:txBody>
      </p:sp>
      <p:sp>
        <p:nvSpPr>
          <p:cNvPr id="4" name="Slide Number Placeholder 3"/>
          <p:cNvSpPr>
            <a:spLocks noGrp="1"/>
          </p:cNvSpPr>
          <p:nvPr>
            <p:ph type="sldNum" sz="quarter" idx="12"/>
          </p:nvPr>
        </p:nvSpPr>
        <p:spPr/>
        <p:txBody>
          <a:bodyPr/>
          <a:lstStyle/>
          <a:p>
            <a:fld id="{9CD8C1EA-986E-D64C-AA0B-11A66E13F82F}" type="slidenum">
              <a:rPr lang="en-US" smtClean="0">
                <a:solidFill>
                  <a:schemeClr val="bg1"/>
                </a:solidFill>
              </a:rPr>
              <a:pPr/>
              <a:t>21</a:t>
            </a:fld>
            <a:endParaRPr lang="en-US" dirty="0">
              <a:solidFill>
                <a:schemeClr val="bg1"/>
              </a:solidFill>
            </a:endParaRPr>
          </a:p>
        </p:txBody>
      </p:sp>
      <p:sp>
        <p:nvSpPr>
          <p:cNvPr id="5" name="Content Placeholder 4"/>
          <p:cNvSpPr>
            <a:spLocks noGrp="1"/>
          </p:cNvSpPr>
          <p:nvPr>
            <p:ph sz="quarter" idx="13"/>
          </p:nvPr>
        </p:nvSpPr>
        <p:spPr>
          <a:xfrm>
            <a:off x="533400" y="1905000"/>
            <a:ext cx="8458200" cy="3733800"/>
          </a:xfrm>
        </p:spPr>
        <p:txBody>
          <a:bodyPr>
            <a:normAutofit/>
          </a:bodyPr>
          <a:lstStyle/>
          <a:p>
            <a:pPr marL="0" indent="0">
              <a:buNone/>
            </a:pPr>
            <a:r>
              <a:rPr lang="en-US" b="1" dirty="0">
                <a:solidFill>
                  <a:srgbClr val="0000FF"/>
                </a:solidFill>
              </a:rPr>
              <a:t>Collectively </a:t>
            </a:r>
            <a:r>
              <a:rPr lang="en-US" b="1" dirty="0" smtClean="0">
                <a:solidFill>
                  <a:srgbClr val="0000FF"/>
                </a:solidFill>
              </a:rPr>
              <a:t>Pilot Colleges:</a:t>
            </a:r>
          </a:p>
          <a:p>
            <a:pPr marL="0" indent="0">
              <a:buNone/>
            </a:pPr>
            <a:endParaRPr lang="en-US" sz="900" b="1" dirty="0">
              <a:solidFill>
                <a:srgbClr val="669900"/>
              </a:solidFill>
            </a:endParaRPr>
          </a:p>
          <a:p>
            <a:pPr lvl="1"/>
            <a:r>
              <a:rPr lang="en-US" dirty="0">
                <a:solidFill>
                  <a:schemeClr val="tx2"/>
                </a:solidFill>
              </a:rPr>
              <a:t>E</a:t>
            </a:r>
            <a:r>
              <a:rPr lang="en-US" dirty="0" smtClean="0">
                <a:solidFill>
                  <a:schemeClr val="tx2"/>
                </a:solidFill>
              </a:rPr>
              <a:t>nrolled </a:t>
            </a:r>
            <a:r>
              <a:rPr lang="en-US" dirty="0">
                <a:solidFill>
                  <a:schemeClr val="tx2"/>
                </a:solidFill>
              </a:rPr>
              <a:t>361 students </a:t>
            </a:r>
            <a:endParaRPr lang="en-US" dirty="0" smtClean="0">
              <a:solidFill>
                <a:schemeClr val="tx2"/>
              </a:solidFill>
            </a:endParaRPr>
          </a:p>
          <a:p>
            <a:pPr marL="457200" lvl="1" indent="0">
              <a:buNone/>
            </a:pPr>
            <a:endParaRPr lang="en-US" sz="900" dirty="0">
              <a:solidFill>
                <a:schemeClr val="tx2"/>
              </a:solidFill>
            </a:endParaRPr>
          </a:p>
          <a:p>
            <a:pPr lvl="1"/>
            <a:r>
              <a:rPr lang="en-US" dirty="0" smtClean="0">
                <a:solidFill>
                  <a:schemeClr val="tx2"/>
                </a:solidFill>
              </a:rPr>
              <a:t>Awarded </a:t>
            </a:r>
            <a:r>
              <a:rPr lang="en-US" dirty="0">
                <a:solidFill>
                  <a:schemeClr val="tx2"/>
                </a:solidFill>
              </a:rPr>
              <a:t>52 </a:t>
            </a:r>
            <a:r>
              <a:rPr lang="en-US" dirty="0" smtClean="0">
                <a:solidFill>
                  <a:schemeClr val="tx2"/>
                </a:solidFill>
              </a:rPr>
              <a:t>diplomas</a:t>
            </a:r>
          </a:p>
          <a:p>
            <a:pPr marL="457200" lvl="1" indent="0">
              <a:buNone/>
            </a:pPr>
            <a:endParaRPr lang="en-US" sz="900" dirty="0">
              <a:solidFill>
                <a:schemeClr val="tx2"/>
              </a:solidFill>
            </a:endParaRPr>
          </a:p>
          <a:p>
            <a:pPr lvl="1"/>
            <a:r>
              <a:rPr lang="en-US" dirty="0" smtClean="0">
                <a:solidFill>
                  <a:schemeClr val="tx2"/>
                </a:solidFill>
              </a:rPr>
              <a:t>Transitioned 14 students into I-BEST</a:t>
            </a:r>
          </a:p>
          <a:p>
            <a:pPr marL="457200" lvl="1" indent="0">
              <a:buNone/>
            </a:pPr>
            <a:endParaRPr lang="en-US" sz="900" dirty="0">
              <a:solidFill>
                <a:schemeClr val="tx2"/>
              </a:solidFill>
            </a:endParaRPr>
          </a:p>
          <a:p>
            <a:pPr lvl="1"/>
            <a:r>
              <a:rPr lang="en-US" dirty="0" smtClean="0">
                <a:solidFill>
                  <a:schemeClr val="tx2"/>
                </a:solidFill>
              </a:rPr>
              <a:t>Transitioned 13 students into other </a:t>
            </a:r>
            <a:r>
              <a:rPr lang="en-US" dirty="0">
                <a:solidFill>
                  <a:schemeClr val="tx2"/>
                </a:solidFill>
              </a:rPr>
              <a:t>college </a:t>
            </a:r>
            <a:r>
              <a:rPr lang="en-US" dirty="0" smtClean="0">
                <a:solidFill>
                  <a:schemeClr val="tx2"/>
                </a:solidFill>
              </a:rPr>
              <a:t>programs</a:t>
            </a:r>
          </a:p>
          <a:p>
            <a:pPr marL="457200" lvl="1" indent="0">
              <a:buNone/>
            </a:pPr>
            <a:endParaRPr lang="en-US" sz="900" dirty="0">
              <a:solidFill>
                <a:schemeClr val="tx2"/>
              </a:solidFill>
            </a:endParaRPr>
          </a:p>
          <a:p>
            <a:pPr lvl="1"/>
            <a:r>
              <a:rPr lang="en-US" dirty="0" smtClean="0">
                <a:solidFill>
                  <a:schemeClr val="tx2"/>
                </a:solidFill>
              </a:rPr>
              <a:t>Had 20 students get jobs</a:t>
            </a:r>
            <a:endParaRPr lang="en-US" sz="1800" dirty="0">
              <a:solidFill>
                <a:schemeClr val="tx2"/>
              </a:solidFill>
            </a:endParaRPr>
          </a:p>
          <a:p>
            <a:endParaRPr lang="en-US"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796" y="1752600"/>
            <a:ext cx="2288289" cy="1524000"/>
          </a:xfrm>
          <a:prstGeom prst="rect">
            <a:avLst/>
          </a:prstGeom>
          <a:ln w="228600" cap="sq" cmpd="thickThin">
            <a:noFill/>
            <a:prstDash val="solid"/>
            <a:miter lim="800000"/>
          </a:ln>
          <a:effectLst>
            <a:innerShdw blurRad="76200">
              <a:srgbClr val="000000"/>
            </a:innerShdw>
          </a:effectLst>
        </p:spPr>
      </p:pic>
      <p:sp>
        <p:nvSpPr>
          <p:cNvPr id="3" name="TextBox 2"/>
          <p:cNvSpPr txBox="1"/>
          <p:nvPr/>
        </p:nvSpPr>
        <p:spPr>
          <a:xfrm>
            <a:off x="1295400" y="5334000"/>
            <a:ext cx="6477000" cy="707886"/>
          </a:xfrm>
          <a:prstGeom prst="rect">
            <a:avLst/>
          </a:prstGeom>
          <a:noFill/>
        </p:spPr>
        <p:txBody>
          <a:bodyPr wrap="square" rtlCol="0">
            <a:spAutoFit/>
          </a:bodyPr>
          <a:lstStyle/>
          <a:p>
            <a:pPr algn="ctr"/>
            <a:r>
              <a:rPr lang="en-US" sz="4000" b="1" dirty="0" smtClean="0">
                <a:solidFill>
                  <a:srgbClr val="FF0000"/>
                </a:solidFill>
              </a:rPr>
              <a:t>21 Programs Up and Running!</a:t>
            </a:r>
            <a:endParaRPr lang="en-US" sz="4000" b="1" dirty="0">
              <a:solidFill>
                <a:srgbClr val="FF0000"/>
              </a:solidFill>
            </a:endParaRPr>
          </a:p>
        </p:txBody>
      </p:sp>
    </p:spTree>
    <p:extLst>
      <p:ext uri="{BB962C8B-B14F-4D97-AF65-F5344CB8AC3E}">
        <p14:creationId xmlns:p14="http://schemas.microsoft.com/office/powerpoint/2010/main" val="691266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z="4000" dirty="0" smtClean="0">
                <a:solidFill>
                  <a:schemeClr val="tx1"/>
                </a:solidFill>
              </a:rPr>
              <a:t>HS21+ Data</a:t>
            </a:r>
            <a:r>
              <a:rPr lang="en-US" dirty="0" smtClean="0">
                <a:solidFill>
                  <a:schemeClr val="tx1"/>
                </a:solidFill>
              </a:rPr>
              <a:t/>
            </a:r>
            <a:br>
              <a:rPr lang="en-US" dirty="0" smtClean="0">
                <a:solidFill>
                  <a:schemeClr val="tx1"/>
                </a:solidFill>
              </a:rPr>
            </a:br>
            <a:r>
              <a:rPr lang="en-US" sz="2000" dirty="0" smtClean="0">
                <a:solidFill>
                  <a:srgbClr val="0000FF"/>
                </a:solidFill>
              </a:rPr>
              <a:t>As of June 2015</a:t>
            </a:r>
            <a:r>
              <a:rPr lang="en-US" sz="2000" dirty="0">
                <a:solidFill>
                  <a:srgbClr val="0000FF"/>
                </a:solidFill>
              </a:rPr>
              <a:t>*</a:t>
            </a:r>
          </a:p>
        </p:txBody>
      </p:sp>
      <p:sp>
        <p:nvSpPr>
          <p:cNvPr id="4" name="Slide Number Placeholder 3"/>
          <p:cNvSpPr>
            <a:spLocks noGrp="1"/>
          </p:cNvSpPr>
          <p:nvPr>
            <p:ph type="sldNum" sz="quarter" idx="12"/>
          </p:nvPr>
        </p:nvSpPr>
        <p:spPr/>
        <p:txBody>
          <a:bodyPr/>
          <a:lstStyle/>
          <a:p>
            <a:fld id="{9CD8C1EA-986E-D64C-AA0B-11A66E13F82F}" type="slidenum">
              <a:rPr lang="en-US" smtClean="0">
                <a:solidFill>
                  <a:prstClr val="white"/>
                </a:solidFill>
              </a:rPr>
              <a:pPr/>
              <a:t>22</a:t>
            </a:fld>
            <a:endParaRPr lang="en-US" dirty="0">
              <a:solidFill>
                <a:prstClr val="white"/>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831067631"/>
              </p:ext>
            </p:extLst>
          </p:nvPr>
        </p:nvGraphicFramePr>
        <p:xfrm>
          <a:off x="1143000" y="1828800"/>
          <a:ext cx="6934200" cy="3989000"/>
        </p:xfrm>
        <a:graphic>
          <a:graphicData uri="http://schemas.openxmlformats.org/drawingml/2006/table">
            <a:tbl>
              <a:tblPr firstRow="1" firstCol="1" bandRow="1"/>
              <a:tblGrid>
                <a:gridCol w="2492303"/>
                <a:gridCol w="1630734"/>
                <a:gridCol w="1639845"/>
                <a:gridCol w="1171318"/>
              </a:tblGrid>
              <a:tr h="320647">
                <a:tc>
                  <a:txBody>
                    <a:bodyPr/>
                    <a:lstStyle/>
                    <a:p>
                      <a:pPr marL="0" marR="0" algn="ctr">
                        <a:lnSpc>
                          <a:spcPct val="115000"/>
                        </a:lnSpc>
                        <a:spcBef>
                          <a:spcPts val="0"/>
                        </a:spcBef>
                        <a:spcAft>
                          <a:spcPts val="0"/>
                        </a:spcAft>
                      </a:pPr>
                      <a:r>
                        <a:rPr lang="en-US" sz="2000" b="1" dirty="0">
                          <a:effectLst/>
                          <a:latin typeface="Calibri"/>
                          <a:ea typeface="Calibri"/>
                          <a:cs typeface="Times New Roman"/>
                        </a:rPr>
                        <a:t>Data Point</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2000" b="1" dirty="0" smtClean="0">
                          <a:effectLst/>
                          <a:latin typeface="Calibri"/>
                          <a:ea typeface="Calibri"/>
                          <a:cs typeface="Times New Roman"/>
                        </a:rPr>
                        <a:t>2013-2014</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2000" b="1" dirty="0" smtClean="0">
                          <a:solidFill>
                            <a:srgbClr val="0000FF"/>
                          </a:solidFill>
                          <a:effectLst/>
                          <a:latin typeface="Calibri"/>
                          <a:ea typeface="Calibri"/>
                          <a:cs typeface="Times New Roman"/>
                        </a:rPr>
                        <a:t>*</a:t>
                      </a:r>
                      <a:r>
                        <a:rPr lang="en-US" sz="2000" b="1" dirty="0" smtClean="0">
                          <a:effectLst/>
                          <a:latin typeface="Calibri"/>
                          <a:ea typeface="Calibri"/>
                          <a:cs typeface="Times New Roman"/>
                        </a:rPr>
                        <a:t>2014-2015</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2000" b="1" dirty="0" smtClean="0">
                          <a:solidFill>
                            <a:srgbClr val="0000FF"/>
                          </a:solidFill>
                          <a:effectLst/>
                          <a:latin typeface="Calibri"/>
                          <a:ea typeface="Calibri"/>
                          <a:cs typeface="Times New Roman"/>
                        </a:rPr>
                        <a:t>*</a:t>
                      </a:r>
                      <a:r>
                        <a:rPr lang="en-US" sz="2000" b="1" dirty="0" smtClean="0">
                          <a:effectLst/>
                          <a:latin typeface="Calibri"/>
                          <a:ea typeface="Calibri"/>
                          <a:cs typeface="Times New Roman"/>
                        </a:rPr>
                        <a:t>Total</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r>
              <a:tr h="320647">
                <a:tc>
                  <a:txBody>
                    <a:bodyPr/>
                    <a:lstStyle/>
                    <a:p>
                      <a:pPr marL="0" marR="0">
                        <a:lnSpc>
                          <a:spcPct val="115000"/>
                        </a:lnSpc>
                        <a:spcBef>
                          <a:spcPts val="0"/>
                        </a:spcBef>
                        <a:spcAft>
                          <a:spcPts val="0"/>
                        </a:spcAft>
                      </a:pPr>
                      <a:r>
                        <a:rPr lang="en-US" sz="2000" b="1" dirty="0">
                          <a:effectLst/>
                          <a:latin typeface="Calibri"/>
                          <a:ea typeface="Calibri"/>
                          <a:cs typeface="Times New Roman"/>
                        </a:rPr>
                        <a:t>Students Enrolled</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b="1" dirty="0">
                          <a:effectLst/>
                          <a:latin typeface="Calibri"/>
                          <a:ea typeface="Calibri"/>
                          <a:cs typeface="Times New Roman"/>
                        </a:rPr>
                        <a:t>521</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*1,935</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2,456</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592420">
                <a:tc>
                  <a:txBody>
                    <a:bodyPr/>
                    <a:lstStyle/>
                    <a:p>
                      <a:pPr marL="0" marR="0">
                        <a:lnSpc>
                          <a:spcPct val="115000"/>
                        </a:lnSpc>
                        <a:spcBef>
                          <a:spcPts val="0"/>
                        </a:spcBef>
                        <a:spcAft>
                          <a:spcPts val="0"/>
                        </a:spcAft>
                      </a:pPr>
                      <a:r>
                        <a:rPr lang="en-US" sz="2000" b="1" dirty="0">
                          <a:effectLst/>
                          <a:latin typeface="Calibri"/>
                          <a:ea typeface="Calibri"/>
                          <a:cs typeface="Times New Roman"/>
                        </a:rPr>
                        <a:t>Diplomas Awarded</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b="1" dirty="0">
                          <a:effectLst/>
                          <a:latin typeface="Calibri"/>
                          <a:ea typeface="Calibri"/>
                          <a:cs typeface="Times New Roman"/>
                        </a:rPr>
                        <a:t>168</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*698</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866</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661288">
                <a:tc>
                  <a:txBody>
                    <a:bodyPr/>
                    <a:lstStyle/>
                    <a:p>
                      <a:pPr marL="0" marR="0">
                        <a:lnSpc>
                          <a:spcPct val="115000"/>
                        </a:lnSpc>
                        <a:spcBef>
                          <a:spcPts val="0"/>
                        </a:spcBef>
                        <a:spcAft>
                          <a:spcPts val="0"/>
                        </a:spcAft>
                      </a:pPr>
                      <a:r>
                        <a:rPr lang="en-US" sz="2000" b="1" dirty="0">
                          <a:effectLst/>
                          <a:latin typeface="Calibri"/>
                          <a:ea typeface="Calibri"/>
                          <a:cs typeface="Times New Roman"/>
                        </a:rPr>
                        <a:t>Significant Gains Earned (CASAS)</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b="1" dirty="0">
                          <a:effectLst/>
                          <a:latin typeface="Calibri"/>
                          <a:ea typeface="Calibri"/>
                          <a:cs typeface="Times New Roman"/>
                        </a:rPr>
                        <a:t>391</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*1,207</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1,598</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661288">
                <a:tc>
                  <a:txBody>
                    <a:bodyPr/>
                    <a:lstStyle/>
                    <a:p>
                      <a:pPr marL="0" marR="0">
                        <a:lnSpc>
                          <a:spcPct val="115000"/>
                        </a:lnSpc>
                        <a:spcBef>
                          <a:spcPts val="0"/>
                        </a:spcBef>
                        <a:spcAft>
                          <a:spcPts val="0"/>
                        </a:spcAft>
                      </a:pPr>
                      <a:r>
                        <a:rPr lang="en-US" sz="2000" b="1" dirty="0">
                          <a:effectLst/>
                          <a:latin typeface="Calibri"/>
                          <a:ea typeface="Calibri"/>
                          <a:cs typeface="Times New Roman"/>
                        </a:rPr>
                        <a:t>Total SAI Points Earned</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b="1" dirty="0">
                          <a:effectLst/>
                          <a:latin typeface="Calibri"/>
                          <a:ea typeface="Calibri"/>
                          <a:cs typeface="Times New Roman"/>
                        </a:rPr>
                        <a:t>1,467</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*4,128</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5,595</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661288">
                <a:tc>
                  <a:txBody>
                    <a:bodyPr/>
                    <a:lstStyle/>
                    <a:p>
                      <a:pPr marL="0" marR="0">
                        <a:lnSpc>
                          <a:spcPct val="115000"/>
                        </a:lnSpc>
                        <a:spcBef>
                          <a:spcPts val="0"/>
                        </a:spcBef>
                        <a:spcAft>
                          <a:spcPts val="0"/>
                        </a:spcAft>
                      </a:pPr>
                      <a:r>
                        <a:rPr lang="en-US" sz="2000" b="1" dirty="0">
                          <a:effectLst/>
                          <a:latin typeface="Calibri"/>
                          <a:ea typeface="Calibri"/>
                          <a:cs typeface="Times New Roman"/>
                        </a:rPr>
                        <a:t>SAI Points Earned Per Student</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b="1" dirty="0">
                          <a:effectLst/>
                          <a:latin typeface="Calibri"/>
                          <a:ea typeface="Calibri"/>
                          <a:cs typeface="Times New Roman"/>
                        </a:rPr>
                        <a:t>2.8</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*2.2</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2.5</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592420">
                <a:tc>
                  <a:txBody>
                    <a:bodyPr/>
                    <a:lstStyle/>
                    <a:p>
                      <a:pPr marL="0" marR="0">
                        <a:lnSpc>
                          <a:spcPct val="115000"/>
                        </a:lnSpc>
                        <a:spcBef>
                          <a:spcPts val="0"/>
                        </a:spcBef>
                        <a:spcAft>
                          <a:spcPts val="0"/>
                        </a:spcAft>
                      </a:pPr>
                      <a:r>
                        <a:rPr lang="en-US" sz="2000" b="1" dirty="0">
                          <a:effectLst/>
                          <a:latin typeface="Calibri"/>
                          <a:ea typeface="Calibri"/>
                          <a:cs typeface="Times New Roman"/>
                        </a:rPr>
                        <a:t>Federal Level Gains</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b="1" dirty="0">
                          <a:effectLst/>
                          <a:latin typeface="Calibri"/>
                          <a:ea typeface="Calibri"/>
                          <a:cs typeface="Times New Roman"/>
                        </a:rPr>
                        <a:t>208</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*531</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b="1" dirty="0" smtClean="0">
                          <a:solidFill>
                            <a:srgbClr val="0000FF"/>
                          </a:solidFill>
                          <a:effectLst/>
                          <a:latin typeface="Calibri"/>
                          <a:ea typeface="Calibri"/>
                          <a:cs typeface="Times New Roman"/>
                        </a:rPr>
                        <a:t>739</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bl>
          </a:graphicData>
        </a:graphic>
      </p:graphicFrame>
      <p:sp>
        <p:nvSpPr>
          <p:cNvPr id="3" name="TextBox 2"/>
          <p:cNvSpPr txBox="1"/>
          <p:nvPr/>
        </p:nvSpPr>
        <p:spPr>
          <a:xfrm>
            <a:off x="1143000" y="5855496"/>
            <a:ext cx="6096000" cy="369332"/>
          </a:xfrm>
          <a:prstGeom prst="rect">
            <a:avLst/>
          </a:prstGeom>
          <a:noFill/>
        </p:spPr>
        <p:txBody>
          <a:bodyPr wrap="square" rtlCol="0">
            <a:spAutoFit/>
          </a:bodyPr>
          <a:lstStyle/>
          <a:p>
            <a:r>
              <a:rPr lang="en-US" dirty="0" smtClean="0">
                <a:solidFill>
                  <a:srgbClr val="0000FF"/>
                </a:solidFill>
              </a:rPr>
              <a:t>*</a:t>
            </a:r>
            <a:r>
              <a:rPr lang="en-US" dirty="0">
                <a:solidFill>
                  <a:srgbClr val="0000FF"/>
                </a:solidFill>
              </a:rPr>
              <a:t>9</a:t>
            </a:r>
            <a:r>
              <a:rPr lang="en-US" dirty="0" smtClean="0">
                <a:solidFill>
                  <a:srgbClr val="0000FF"/>
                </a:solidFill>
              </a:rPr>
              <a:t> new programs will implement in 2015-2016</a:t>
            </a:r>
            <a:endParaRPr lang="en-US" dirty="0">
              <a:solidFill>
                <a:srgbClr val="0000FF"/>
              </a:solidFill>
            </a:endParaRPr>
          </a:p>
        </p:txBody>
      </p:sp>
    </p:spTree>
    <p:extLst>
      <p:ext uri="{BB962C8B-B14F-4D97-AF65-F5344CB8AC3E}">
        <p14:creationId xmlns:p14="http://schemas.microsoft.com/office/powerpoint/2010/main" val="27346838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1091"/>
            <a:ext cx="7772400" cy="1143000"/>
          </a:xfrm>
        </p:spPr>
        <p:txBody>
          <a:bodyPr>
            <a:normAutofit fontScale="90000"/>
          </a:bodyPr>
          <a:lstStyle/>
          <a:p>
            <a:r>
              <a:rPr lang="en-US" sz="7200" dirty="0" smtClean="0">
                <a:solidFill>
                  <a:schemeClr val="tx1"/>
                </a:solidFill>
              </a:rPr>
              <a:t>I-DEA</a:t>
            </a:r>
            <a:endParaRPr lang="en-US" sz="7200" dirty="0">
              <a:solidFill>
                <a:schemeClr val="tx1"/>
              </a:solidFill>
            </a:endParaRPr>
          </a:p>
        </p:txBody>
      </p:sp>
      <p:sp>
        <p:nvSpPr>
          <p:cNvPr id="4" name="Slide Number Placeholder 3"/>
          <p:cNvSpPr>
            <a:spLocks noGrp="1"/>
          </p:cNvSpPr>
          <p:nvPr>
            <p:ph type="sldNum" sz="quarter" idx="12"/>
          </p:nvPr>
        </p:nvSpPr>
        <p:spPr/>
        <p:txBody>
          <a:bodyPr/>
          <a:lstStyle/>
          <a:p>
            <a:fld id="{9CD8C1EA-986E-D64C-AA0B-11A66E13F82F}" type="slidenum">
              <a:rPr lang="en-US" smtClean="0">
                <a:solidFill>
                  <a:schemeClr val="bg1"/>
                </a:solidFill>
              </a:rPr>
              <a:pPr/>
              <a:t>23</a:t>
            </a:fld>
            <a:endParaRPr lang="en-US" dirty="0">
              <a:solidFill>
                <a:schemeClr val="bg1"/>
              </a:solidFill>
            </a:endParaRPr>
          </a:p>
        </p:txBody>
      </p:sp>
      <p:sp>
        <p:nvSpPr>
          <p:cNvPr id="5" name="Content Placeholder 4"/>
          <p:cNvSpPr>
            <a:spLocks noGrp="1"/>
          </p:cNvSpPr>
          <p:nvPr>
            <p:ph sz="quarter" idx="13"/>
          </p:nvPr>
        </p:nvSpPr>
        <p:spPr>
          <a:xfrm>
            <a:off x="381000" y="1654629"/>
            <a:ext cx="8874642" cy="4953000"/>
          </a:xfrm>
        </p:spPr>
        <p:txBody>
          <a:bodyPr>
            <a:normAutofit fontScale="40000" lnSpcReduction="20000"/>
          </a:bodyPr>
          <a:lstStyle/>
          <a:p>
            <a:pPr marL="0" indent="0">
              <a:buNone/>
            </a:pPr>
            <a:r>
              <a:rPr lang="en-US" sz="5500" b="1" dirty="0" smtClean="0">
                <a:solidFill>
                  <a:srgbClr val="0000FF"/>
                </a:solidFill>
              </a:rPr>
              <a:t>2013-Implemented in 9 colleges &amp; CBOs</a:t>
            </a:r>
          </a:p>
          <a:p>
            <a:pPr marL="0" indent="0">
              <a:buNone/>
            </a:pPr>
            <a:endParaRPr lang="en-US" sz="2000" dirty="0" smtClean="0">
              <a:solidFill>
                <a:srgbClr val="1F497D"/>
              </a:solidFill>
            </a:endParaRPr>
          </a:p>
          <a:p>
            <a:r>
              <a:rPr lang="en-US" sz="5500" dirty="0" smtClean="0">
                <a:solidFill>
                  <a:srgbClr val="1F497D"/>
                </a:solidFill>
              </a:rPr>
              <a:t>408 students enrolled</a:t>
            </a:r>
          </a:p>
          <a:p>
            <a:pPr lvl="1">
              <a:buFont typeface="Wingdings" panose="05000000000000000000" pitchFamily="2" charset="2"/>
              <a:buChar char="§"/>
            </a:pPr>
            <a:r>
              <a:rPr lang="en-US" sz="5500" dirty="0" smtClean="0">
                <a:solidFill>
                  <a:srgbClr val="1F497D"/>
                </a:solidFill>
              </a:rPr>
              <a:t>50% made federal level gains (39% traditional ESL students)</a:t>
            </a:r>
          </a:p>
          <a:p>
            <a:pPr lvl="1">
              <a:buFont typeface="Wingdings" panose="05000000000000000000" pitchFamily="2" charset="2"/>
              <a:buChar char="§"/>
            </a:pPr>
            <a:r>
              <a:rPr lang="en-US" sz="5500" dirty="0" smtClean="0">
                <a:solidFill>
                  <a:srgbClr val="1F497D"/>
                </a:solidFill>
              </a:rPr>
              <a:t>60% made significant gains (51% for traditional ESL students)</a:t>
            </a:r>
          </a:p>
          <a:p>
            <a:pPr lvl="1">
              <a:buFont typeface="Wingdings" panose="05000000000000000000" pitchFamily="2" charset="2"/>
              <a:buChar char="§"/>
            </a:pPr>
            <a:r>
              <a:rPr lang="en-US" sz="5500" dirty="0" smtClean="0">
                <a:solidFill>
                  <a:srgbClr val="1F497D"/>
                </a:solidFill>
              </a:rPr>
              <a:t>2 Student Achievement Points made on average</a:t>
            </a:r>
          </a:p>
          <a:p>
            <a:pPr marL="457200" lvl="1" indent="0">
              <a:buNone/>
            </a:pPr>
            <a:endParaRPr lang="en-US" sz="2000" dirty="0" smtClean="0"/>
          </a:p>
          <a:p>
            <a:pPr marL="457200" lvl="1" indent="0">
              <a:buNone/>
            </a:pPr>
            <a:endParaRPr lang="en-US" sz="2000" dirty="0" smtClean="0"/>
          </a:p>
          <a:p>
            <a:pPr marL="0" indent="0">
              <a:buNone/>
            </a:pPr>
            <a:r>
              <a:rPr lang="en-US" sz="5500" b="1" dirty="0" smtClean="0">
                <a:solidFill>
                  <a:srgbClr val="0000FF"/>
                </a:solidFill>
              </a:rPr>
              <a:t>2014-Implemented </a:t>
            </a:r>
            <a:r>
              <a:rPr lang="en-US" sz="5500" b="1" dirty="0">
                <a:solidFill>
                  <a:srgbClr val="0000FF"/>
                </a:solidFill>
              </a:rPr>
              <a:t>in </a:t>
            </a:r>
            <a:r>
              <a:rPr lang="en-US" sz="5500" b="1" dirty="0" smtClean="0">
                <a:solidFill>
                  <a:srgbClr val="0000FF"/>
                </a:solidFill>
              </a:rPr>
              <a:t>19 </a:t>
            </a:r>
            <a:r>
              <a:rPr lang="en-US" sz="5500" b="1" dirty="0">
                <a:solidFill>
                  <a:srgbClr val="0000FF"/>
                </a:solidFill>
              </a:rPr>
              <a:t>colleges </a:t>
            </a:r>
            <a:r>
              <a:rPr lang="en-US" sz="5500" b="1" dirty="0" smtClean="0">
                <a:solidFill>
                  <a:srgbClr val="0000FF"/>
                </a:solidFill>
              </a:rPr>
              <a:t>&amp; CBOs </a:t>
            </a:r>
            <a:r>
              <a:rPr lang="en-US" sz="3000" b="1" dirty="0" smtClean="0">
                <a:solidFill>
                  <a:srgbClr val="0000FF"/>
                </a:solidFill>
              </a:rPr>
              <a:t>(Data as </a:t>
            </a:r>
            <a:r>
              <a:rPr lang="en-US" sz="3000" b="1" dirty="0">
                <a:solidFill>
                  <a:srgbClr val="0000FF"/>
                </a:solidFill>
              </a:rPr>
              <a:t>of Winter Quarter </a:t>
            </a:r>
            <a:r>
              <a:rPr lang="en-US" sz="3000" b="1" dirty="0" smtClean="0">
                <a:solidFill>
                  <a:srgbClr val="0000FF"/>
                </a:solidFill>
              </a:rPr>
              <a:t>2015)</a:t>
            </a:r>
            <a:endParaRPr lang="en-US" sz="3000" b="1" dirty="0">
              <a:solidFill>
                <a:srgbClr val="0000FF"/>
              </a:solidFill>
            </a:endParaRPr>
          </a:p>
          <a:p>
            <a:r>
              <a:rPr lang="en-US" sz="5500" dirty="0" smtClean="0">
                <a:solidFill>
                  <a:srgbClr val="1F497D"/>
                </a:solidFill>
              </a:rPr>
              <a:t>694 </a:t>
            </a:r>
            <a:r>
              <a:rPr lang="en-US" sz="5500" dirty="0">
                <a:solidFill>
                  <a:srgbClr val="1F497D"/>
                </a:solidFill>
              </a:rPr>
              <a:t>students </a:t>
            </a:r>
            <a:r>
              <a:rPr lang="en-US" sz="5500" dirty="0" smtClean="0">
                <a:solidFill>
                  <a:srgbClr val="1F497D"/>
                </a:solidFill>
              </a:rPr>
              <a:t>enrolled </a:t>
            </a:r>
            <a:endParaRPr lang="en-US" sz="5500" dirty="0">
              <a:solidFill>
                <a:srgbClr val="1F497D"/>
              </a:solidFill>
            </a:endParaRPr>
          </a:p>
          <a:p>
            <a:pPr lvl="1">
              <a:buFont typeface="Wingdings" panose="05000000000000000000" pitchFamily="2" charset="2"/>
              <a:buChar char="§"/>
            </a:pPr>
            <a:r>
              <a:rPr lang="en-US" sz="5500" dirty="0" smtClean="0">
                <a:solidFill>
                  <a:srgbClr val="1F497D"/>
                </a:solidFill>
              </a:rPr>
              <a:t>*46% </a:t>
            </a:r>
            <a:r>
              <a:rPr lang="en-US" sz="5500" dirty="0">
                <a:solidFill>
                  <a:srgbClr val="1F497D"/>
                </a:solidFill>
              </a:rPr>
              <a:t>made federal level gains (</a:t>
            </a:r>
            <a:r>
              <a:rPr lang="en-US" sz="5500" dirty="0" smtClean="0">
                <a:solidFill>
                  <a:srgbClr val="1F497D"/>
                </a:solidFill>
              </a:rPr>
              <a:t>37% for </a:t>
            </a:r>
            <a:r>
              <a:rPr lang="en-US" sz="5500" dirty="0">
                <a:solidFill>
                  <a:srgbClr val="1F497D"/>
                </a:solidFill>
              </a:rPr>
              <a:t>traditional ESL students)</a:t>
            </a:r>
          </a:p>
          <a:p>
            <a:pPr lvl="1">
              <a:buFont typeface="Wingdings" panose="05000000000000000000" pitchFamily="2" charset="2"/>
              <a:buChar char="§"/>
            </a:pPr>
            <a:r>
              <a:rPr lang="en-US" sz="5500" dirty="0" smtClean="0">
                <a:solidFill>
                  <a:srgbClr val="1F497D"/>
                </a:solidFill>
              </a:rPr>
              <a:t>*57% </a:t>
            </a:r>
            <a:r>
              <a:rPr lang="en-US" sz="5500" dirty="0">
                <a:solidFill>
                  <a:srgbClr val="1F497D"/>
                </a:solidFill>
              </a:rPr>
              <a:t>made significant gains </a:t>
            </a:r>
            <a:r>
              <a:rPr lang="en-US" sz="5500" dirty="0" smtClean="0">
                <a:solidFill>
                  <a:srgbClr val="1F497D"/>
                </a:solidFill>
              </a:rPr>
              <a:t>(46% </a:t>
            </a:r>
            <a:r>
              <a:rPr lang="en-US" sz="5500" dirty="0">
                <a:solidFill>
                  <a:srgbClr val="1F497D"/>
                </a:solidFill>
              </a:rPr>
              <a:t>for traditional ESL students)</a:t>
            </a:r>
          </a:p>
          <a:p>
            <a:pPr marL="457200" lvl="1" indent="0">
              <a:buNone/>
            </a:pPr>
            <a:endParaRPr lang="en-US" dirty="0" smtClean="0"/>
          </a:p>
        </p:txBody>
      </p:sp>
      <p:pic>
        <p:nvPicPr>
          <p:cNvPr id="7" name="Picture 6" descr="Dana Huang_BTEC_March09.JPG"/>
          <p:cNvPicPr>
            <a:picLocks noChangeAspect="1"/>
          </p:cNvPicPr>
          <p:nvPr/>
        </p:nvPicPr>
        <p:blipFill>
          <a:blip r:embed="rId3" cstate="print">
            <a:extLst>
              <a:ext uri="{28A0092B-C50C-407E-A947-70E740481C1C}">
                <a14:useLocalDpi xmlns:a14="http://schemas.microsoft.com/office/drawing/2010/main" val="0"/>
              </a:ext>
            </a:extLst>
          </a:blip>
          <a:srcRect l="-14452" t="26923" r="-3847" b="28191"/>
          <a:stretch>
            <a:fillRect/>
          </a:stretch>
        </p:blipFill>
        <p:spPr bwMode="auto">
          <a:xfrm>
            <a:off x="6677024" y="990600"/>
            <a:ext cx="1952625" cy="111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tech smiles"/>
          <p:cNvPicPr>
            <a:picLocks noChangeAspect="1" noChangeArrowheads="1"/>
          </p:cNvPicPr>
          <p:nvPr/>
        </p:nvPicPr>
        <p:blipFill>
          <a:blip r:embed="rId4" cstate="print">
            <a:lum bright="24000" contrast="30000"/>
            <a:extLst>
              <a:ext uri="{28A0092B-C50C-407E-A947-70E740481C1C}">
                <a14:useLocalDpi xmlns:a14="http://schemas.microsoft.com/office/drawing/2010/main" val="0"/>
              </a:ext>
            </a:extLst>
          </a:blip>
          <a:srcRect l="17194" t="7333" r="17387" b="3389"/>
          <a:stretch>
            <a:fillRect/>
          </a:stretch>
        </p:blipFill>
        <p:spPr bwMode="auto">
          <a:xfrm>
            <a:off x="2353562" y="5334000"/>
            <a:ext cx="1295400" cy="13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662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left)">
                                      <p:cBhvr>
                                        <p:cTn id="10" dur="500"/>
                                        <p:tgtEl>
                                          <p:spTgt spid="5">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left)">
                                      <p:cBhvr>
                                        <p:cTn id="13" dur="500"/>
                                        <p:tgtEl>
                                          <p:spTgt spid="5">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left)">
                                      <p:cBhvr>
                                        <p:cTn id="16" dur="500"/>
                                        <p:tgtEl>
                                          <p:spTgt spid="5">
                                            <p:txEl>
                                              <p:pRg st="4" end="4"/>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left)">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wipe(left)">
                                      <p:cBhvr>
                                        <p:cTn id="24" dur="500"/>
                                        <p:tgtEl>
                                          <p:spTgt spid="5">
                                            <p:txEl>
                                              <p:pRg st="8" end="8"/>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wipe(left)">
                                      <p:cBhvr>
                                        <p:cTn id="27" dur="500"/>
                                        <p:tgtEl>
                                          <p:spTgt spid="5">
                                            <p:txEl>
                                              <p:pRg st="9" end="9"/>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wipe(left)">
                                      <p:cBhvr>
                                        <p:cTn id="30" dur="500"/>
                                        <p:tgtEl>
                                          <p:spTgt spid="5">
                                            <p:txEl>
                                              <p:pRg st="10" end="10"/>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wipe(left)">
                                      <p:cBhvr>
                                        <p:cTn id="33"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BESTSTl5.jpg"/>
          <p:cNvPicPr>
            <a:picLocks noChangeAspect="1"/>
          </p:cNvPicPr>
          <p:nvPr/>
        </p:nvPicPr>
        <p:blipFill>
          <a:blip r:embed="rId3" cstate="print">
            <a:extLst>
              <a:ext uri="{28A0092B-C50C-407E-A947-70E740481C1C}">
                <a14:useLocalDpi xmlns:a14="http://schemas.microsoft.com/office/drawing/2010/main" val="0"/>
              </a:ext>
            </a:extLst>
          </a:blip>
          <a:srcRect l="3703" t="-5046"/>
          <a:stretch>
            <a:fillRect/>
          </a:stretch>
        </p:blipFill>
        <p:spPr bwMode="auto">
          <a:xfrm>
            <a:off x="6273233" y="4713674"/>
            <a:ext cx="2442490" cy="195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24</a:t>
            </a:fld>
            <a:endParaRPr lang="en-US" sz="1200" dirty="0">
              <a:solidFill>
                <a:schemeClr val="bg1"/>
              </a:solidFill>
            </a:endParaRPr>
          </a:p>
        </p:txBody>
      </p:sp>
      <p:sp>
        <p:nvSpPr>
          <p:cNvPr id="5" name="Content Placeholder 2"/>
          <p:cNvSpPr>
            <a:spLocks noGrp="1"/>
          </p:cNvSpPr>
          <p:nvPr>
            <p:ph sz="quarter" idx="13"/>
          </p:nvPr>
        </p:nvSpPr>
        <p:spPr>
          <a:xfrm>
            <a:off x="536412" y="1678403"/>
            <a:ext cx="8735670" cy="4114800"/>
          </a:xfrm>
          <a:prstGeom prst="rect">
            <a:avLst/>
          </a:prstGeom>
        </p:spPr>
        <p:txBody>
          <a:bodyPr>
            <a:normAutofit/>
          </a:bodyPr>
          <a:lstStyle/>
          <a:p>
            <a:pPr marL="0" marR="0" indent="0">
              <a:lnSpc>
                <a:spcPct val="115000"/>
              </a:lnSpc>
              <a:spcBef>
                <a:spcPts val="0"/>
              </a:spcBef>
              <a:spcAft>
                <a:spcPts val="0"/>
              </a:spcAft>
              <a:buNone/>
            </a:pPr>
            <a:r>
              <a:rPr lang="en-US" sz="2400" b="1" u="sng" dirty="0" smtClean="0">
                <a:solidFill>
                  <a:schemeClr val="tx1"/>
                </a:solidFill>
                <a:ea typeface="Calibri"/>
                <a:cs typeface="Times New Roman"/>
              </a:rPr>
              <a:t>Professional Technical </a:t>
            </a:r>
            <a:r>
              <a:rPr lang="en-US" sz="2400" b="1" u="sng" dirty="0" smtClean="0">
                <a:solidFill>
                  <a:srgbClr val="FF0000"/>
                </a:solidFill>
                <a:ea typeface="Calibri"/>
                <a:cs typeface="Times New Roman"/>
              </a:rPr>
              <a:t>(Traditional) </a:t>
            </a:r>
            <a:r>
              <a:rPr lang="en-US" sz="2400" b="1" u="sng" dirty="0">
                <a:solidFill>
                  <a:schemeClr val="tx1"/>
                </a:solidFill>
                <a:ea typeface="Calibri"/>
                <a:cs typeface="Times New Roman"/>
              </a:rPr>
              <a:t>I-BEST </a:t>
            </a:r>
            <a:r>
              <a:rPr lang="en-US" sz="2400" dirty="0">
                <a:solidFill>
                  <a:schemeClr val="tx1"/>
                </a:solidFill>
                <a:ea typeface="Calibri"/>
                <a:cs typeface="Times New Roman"/>
              </a:rPr>
              <a:t>programs </a:t>
            </a:r>
            <a:r>
              <a:rPr lang="en-US" sz="2400" dirty="0" smtClean="0">
                <a:solidFill>
                  <a:schemeClr val="tx1"/>
                </a:solidFill>
                <a:ea typeface="Calibri"/>
                <a:cs typeface="Times New Roman"/>
              </a:rPr>
              <a:t>result </a:t>
            </a:r>
            <a:r>
              <a:rPr lang="en-US" sz="2400" dirty="0">
                <a:solidFill>
                  <a:schemeClr val="tx1"/>
                </a:solidFill>
                <a:ea typeface="Calibri"/>
                <a:cs typeface="Times New Roman"/>
              </a:rPr>
              <a:t>in recognized certificates that lead to employment </a:t>
            </a:r>
            <a:r>
              <a:rPr lang="en-US" sz="2400" dirty="0" smtClean="0">
                <a:solidFill>
                  <a:schemeClr val="tx1"/>
                </a:solidFill>
                <a:ea typeface="Calibri"/>
                <a:cs typeface="Times New Roman"/>
              </a:rPr>
              <a:t>and </a:t>
            </a:r>
            <a:r>
              <a:rPr lang="en-US" sz="2400" dirty="0">
                <a:solidFill>
                  <a:schemeClr val="tx1"/>
                </a:solidFill>
                <a:ea typeface="Calibri"/>
                <a:cs typeface="Times New Roman"/>
              </a:rPr>
              <a:t>progression along a defined educational and career pathway. </a:t>
            </a:r>
          </a:p>
          <a:p>
            <a:pPr marL="0" marR="0" indent="0">
              <a:lnSpc>
                <a:spcPct val="115000"/>
              </a:lnSpc>
              <a:spcBef>
                <a:spcPts val="0"/>
              </a:spcBef>
              <a:spcAft>
                <a:spcPts val="0"/>
              </a:spcAft>
              <a:buNone/>
            </a:pPr>
            <a:endParaRPr lang="en-US" sz="800" dirty="0" smtClean="0">
              <a:solidFill>
                <a:schemeClr val="tx1"/>
              </a:solidFill>
              <a:ea typeface="Calibri"/>
              <a:cs typeface="Times New Roman"/>
            </a:endParaRPr>
          </a:p>
          <a:p>
            <a:pPr marL="400050" lvl="1" indent="0">
              <a:lnSpc>
                <a:spcPct val="115000"/>
              </a:lnSpc>
              <a:spcBef>
                <a:spcPts val="0"/>
              </a:spcBef>
              <a:spcAft>
                <a:spcPts val="0"/>
              </a:spcAft>
            </a:pPr>
            <a:r>
              <a:rPr lang="en-US" sz="2000" dirty="0" smtClean="0">
                <a:solidFill>
                  <a:schemeClr val="tx2"/>
                </a:solidFill>
                <a:ea typeface="Calibri"/>
                <a:cs typeface="Times New Roman"/>
              </a:rPr>
              <a:t>I-BEST </a:t>
            </a:r>
            <a:r>
              <a:rPr lang="en-US" sz="2000" dirty="0">
                <a:solidFill>
                  <a:schemeClr val="tx2"/>
                </a:solidFill>
                <a:ea typeface="Calibri"/>
                <a:cs typeface="Times New Roman"/>
              </a:rPr>
              <a:t>programs are also offered </a:t>
            </a:r>
            <a:r>
              <a:rPr lang="en-US" sz="2000" dirty="0" smtClean="0">
                <a:solidFill>
                  <a:schemeClr val="tx2"/>
                </a:solidFill>
                <a:ea typeface="Calibri"/>
                <a:cs typeface="Times New Roman"/>
              </a:rPr>
              <a:t>in correctional </a:t>
            </a:r>
            <a:r>
              <a:rPr lang="en-US" sz="2000" dirty="0">
                <a:solidFill>
                  <a:schemeClr val="tx2"/>
                </a:solidFill>
                <a:ea typeface="Calibri"/>
                <a:cs typeface="Times New Roman"/>
              </a:rPr>
              <a:t>facilities</a:t>
            </a:r>
            <a:r>
              <a:rPr lang="en-US" sz="2000" dirty="0" smtClean="0">
                <a:solidFill>
                  <a:schemeClr val="tx2"/>
                </a:solidFill>
                <a:ea typeface="Calibri"/>
                <a:cs typeface="Times New Roman"/>
              </a:rPr>
              <a:t>.</a:t>
            </a:r>
          </a:p>
          <a:p>
            <a:pPr marL="0" indent="0">
              <a:spcBef>
                <a:spcPts val="1200"/>
              </a:spcBef>
              <a:buNone/>
            </a:pPr>
            <a:r>
              <a:rPr lang="en-US" sz="2400" dirty="0" smtClean="0">
                <a:solidFill>
                  <a:schemeClr val="tx1"/>
                </a:solidFill>
              </a:rPr>
              <a:t>Recent analysis found that Professional/Technical I-BEST results were relatively stable and represent a mature program model</a:t>
            </a:r>
            <a:endParaRPr lang="en-US" sz="2400" dirty="0">
              <a:solidFill>
                <a:schemeClr val="tx1"/>
              </a:solidFill>
            </a:endParaRPr>
          </a:p>
        </p:txBody>
      </p:sp>
      <p:sp>
        <p:nvSpPr>
          <p:cNvPr id="7" name="Rectangle 6"/>
          <p:cNvSpPr/>
          <p:nvPr/>
        </p:nvSpPr>
        <p:spPr>
          <a:xfrm>
            <a:off x="914400" y="890961"/>
            <a:ext cx="7596951" cy="830997"/>
          </a:xfrm>
          <a:prstGeom prst="rect">
            <a:avLst/>
          </a:prstGeom>
        </p:spPr>
        <p:txBody>
          <a:bodyPr wrap="none">
            <a:spAutoFit/>
          </a:bodyPr>
          <a:lstStyle/>
          <a:p>
            <a:r>
              <a:rPr lang="en-US" sz="4800" b="1" dirty="0" smtClean="0"/>
              <a:t>Professional Technical I-BEST</a:t>
            </a:r>
            <a:endParaRPr lang="en-US" sz="4800" dirty="0"/>
          </a:p>
        </p:txBody>
      </p:sp>
      <p:pic>
        <p:nvPicPr>
          <p:cNvPr id="6" name="Picture 5" descr="IBESTSTl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09" y="4903029"/>
            <a:ext cx="2509988" cy="178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IBESTgroup2"/>
          <p:cNvPicPr>
            <a:picLocks noChangeAspect="1" noChangeArrowheads="1"/>
          </p:cNvPicPr>
          <p:nvPr/>
        </p:nvPicPr>
        <p:blipFill>
          <a:blip r:embed="rId5" cstate="print">
            <a:lum contrast="12000"/>
            <a:extLst>
              <a:ext uri="{28A0092B-C50C-407E-A947-70E740481C1C}">
                <a14:useLocalDpi xmlns:a14="http://schemas.microsoft.com/office/drawing/2010/main" val="0"/>
              </a:ext>
            </a:extLst>
          </a:blip>
          <a:srcRect l="9805" t="16338" r="9296" b="5241"/>
          <a:stretch>
            <a:fillRect/>
          </a:stretch>
        </p:blipFill>
        <p:spPr bwMode="auto">
          <a:xfrm>
            <a:off x="3340630" y="4810941"/>
            <a:ext cx="2568493" cy="186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26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15" y="955515"/>
            <a:ext cx="8843434" cy="1066800"/>
          </a:xfrm>
        </p:spPr>
        <p:txBody>
          <a:bodyPr>
            <a:normAutofit fontScale="90000"/>
          </a:bodyPr>
          <a:lstStyle/>
          <a:p>
            <a:pPr algn="l"/>
            <a:r>
              <a:rPr lang="en-US" sz="3000" dirty="0" smtClean="0">
                <a:solidFill>
                  <a:schemeClr val="tx1"/>
                </a:solidFill>
              </a:rPr>
              <a:t/>
            </a:r>
            <a:br>
              <a:rPr lang="en-US" sz="3000" dirty="0" smtClean="0">
                <a:solidFill>
                  <a:schemeClr val="tx1"/>
                </a:solidFill>
              </a:rPr>
            </a:br>
            <a:r>
              <a:rPr lang="en-US" sz="3000" dirty="0" smtClean="0">
                <a:solidFill>
                  <a:schemeClr val="tx1"/>
                </a:solidFill>
              </a:rPr>
              <a:t>I-BEST Expansion to a two-year Degree</a:t>
            </a:r>
            <a:br>
              <a:rPr lang="en-US" sz="3000" dirty="0" smtClean="0">
                <a:solidFill>
                  <a:schemeClr val="tx1"/>
                </a:solidFill>
              </a:rPr>
            </a:br>
            <a:endParaRPr lang="en-US" sz="3000" dirty="0">
              <a:solidFill>
                <a:schemeClr val="tx1"/>
              </a:solidFill>
            </a:endParaRPr>
          </a:p>
        </p:txBody>
      </p:sp>
      <p:sp>
        <p:nvSpPr>
          <p:cNvPr id="8"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25</a:t>
            </a:fld>
            <a:endParaRPr lang="en-US" sz="1200" dirty="0">
              <a:solidFill>
                <a:schemeClr val="bg1"/>
              </a:solidFill>
            </a:endParaRPr>
          </a:p>
        </p:txBody>
      </p:sp>
      <p:sp>
        <p:nvSpPr>
          <p:cNvPr id="6" name="Content Placeholder 5"/>
          <p:cNvSpPr>
            <a:spLocks noGrp="1"/>
          </p:cNvSpPr>
          <p:nvPr>
            <p:ph sz="quarter" idx="13"/>
          </p:nvPr>
        </p:nvSpPr>
        <p:spPr>
          <a:xfrm>
            <a:off x="97366" y="2025199"/>
            <a:ext cx="8610600" cy="5262979"/>
          </a:xfrm>
          <a:prstGeom prst="rect">
            <a:avLst/>
          </a:prstGeom>
          <a:ln>
            <a:noFill/>
          </a:ln>
        </p:spPr>
        <p:txBody>
          <a:bodyPr wrap="square">
            <a:spAutoFit/>
          </a:bodyPr>
          <a:lstStyle/>
          <a:p>
            <a:pPr lvl="0">
              <a:buFont typeface="Arial" charset="0"/>
              <a:buChar char="•"/>
            </a:pPr>
            <a:r>
              <a:rPr lang="x-none" sz="2400" dirty="0" smtClean="0">
                <a:solidFill>
                  <a:schemeClr val="tx2"/>
                </a:solidFill>
              </a:rPr>
              <a:t>Expands </a:t>
            </a:r>
            <a:r>
              <a:rPr lang="en-US" sz="2400" dirty="0" smtClean="0">
                <a:solidFill>
                  <a:schemeClr val="tx2"/>
                </a:solidFill>
              </a:rPr>
              <a:t>professional technical</a:t>
            </a:r>
            <a:r>
              <a:rPr lang="x-none" sz="2400" dirty="0" smtClean="0">
                <a:solidFill>
                  <a:schemeClr val="tx2"/>
                </a:solidFill>
              </a:rPr>
              <a:t> I-BEST programs to the next level of training along that same career pathway</a:t>
            </a:r>
            <a:r>
              <a:rPr lang="en-US" sz="2400" dirty="0" smtClean="0">
                <a:solidFill>
                  <a:schemeClr val="tx2"/>
                </a:solidFill>
              </a:rPr>
              <a:t>.</a:t>
            </a:r>
          </a:p>
          <a:p>
            <a:pPr lvl="0">
              <a:buNone/>
            </a:pPr>
            <a:endParaRPr lang="en-US" sz="800" dirty="0" smtClean="0">
              <a:solidFill>
                <a:schemeClr val="tx2"/>
              </a:solidFill>
            </a:endParaRPr>
          </a:p>
          <a:p>
            <a:pPr lvl="0">
              <a:buFont typeface="Arial" charset="0"/>
              <a:buChar char="•"/>
            </a:pPr>
            <a:r>
              <a:rPr lang="en-US" sz="2400" dirty="0" smtClean="0">
                <a:solidFill>
                  <a:schemeClr val="tx2"/>
                </a:solidFill>
              </a:rPr>
              <a:t>This </a:t>
            </a:r>
            <a:r>
              <a:rPr lang="x-none" sz="2400" dirty="0" smtClean="0">
                <a:solidFill>
                  <a:schemeClr val="tx2"/>
                </a:solidFill>
              </a:rPr>
              <a:t>allow</a:t>
            </a:r>
            <a:r>
              <a:rPr lang="en-US" sz="2400" dirty="0" smtClean="0">
                <a:solidFill>
                  <a:schemeClr val="tx2"/>
                </a:solidFill>
              </a:rPr>
              <a:t>s</a:t>
            </a:r>
            <a:r>
              <a:rPr lang="x-none" sz="2400" dirty="0" smtClean="0">
                <a:solidFill>
                  <a:schemeClr val="tx2"/>
                </a:solidFill>
              </a:rPr>
              <a:t> I-BEST completers to successfully complete pre-college</a:t>
            </a:r>
            <a:r>
              <a:rPr lang="en-US" sz="2400" dirty="0" smtClean="0">
                <a:solidFill>
                  <a:schemeClr val="tx2"/>
                </a:solidFill>
              </a:rPr>
              <a:t>/Dev. Ed.</a:t>
            </a:r>
            <a:r>
              <a:rPr lang="x-none" sz="2400" dirty="0" smtClean="0">
                <a:solidFill>
                  <a:schemeClr val="tx2"/>
                </a:solidFill>
              </a:rPr>
              <a:t> levels and barrier classes that lead to a two y</a:t>
            </a:r>
            <a:r>
              <a:rPr lang="en-US" sz="2400" dirty="0" smtClean="0">
                <a:solidFill>
                  <a:schemeClr val="tx2"/>
                </a:solidFill>
              </a:rPr>
              <a:t>ea</a:t>
            </a:r>
            <a:r>
              <a:rPr lang="x-none" sz="2400" dirty="0" smtClean="0">
                <a:solidFill>
                  <a:schemeClr val="tx2"/>
                </a:solidFill>
              </a:rPr>
              <a:t>r</a:t>
            </a:r>
            <a:r>
              <a:rPr lang="en-US" sz="2400" dirty="0" smtClean="0">
                <a:solidFill>
                  <a:schemeClr val="tx2"/>
                </a:solidFill>
              </a:rPr>
              <a:t> </a:t>
            </a:r>
            <a:r>
              <a:rPr lang="x-none" sz="2400" dirty="0" smtClean="0">
                <a:solidFill>
                  <a:schemeClr val="tx2"/>
                </a:solidFill>
              </a:rPr>
              <a:t>degree.</a:t>
            </a:r>
            <a:r>
              <a:rPr lang="en-US" sz="2400" dirty="0" smtClean="0">
                <a:solidFill>
                  <a:schemeClr val="tx2"/>
                </a:solidFill>
              </a:rPr>
              <a:t>  </a:t>
            </a:r>
            <a:r>
              <a:rPr lang="en-US" sz="2800" dirty="0" smtClean="0">
                <a:solidFill>
                  <a:schemeClr val="tx2"/>
                </a:solidFill>
              </a:rPr>
              <a:t>    </a:t>
            </a:r>
          </a:p>
          <a:p>
            <a:pPr lvl="0">
              <a:buNone/>
            </a:pPr>
            <a:endParaRPr lang="en-US" sz="800" dirty="0" smtClean="0">
              <a:solidFill>
                <a:schemeClr val="tx2"/>
              </a:solidFill>
            </a:endParaRPr>
          </a:p>
          <a:p>
            <a:pPr>
              <a:buFont typeface="Arial" charset="0"/>
              <a:buChar char="•"/>
            </a:pPr>
            <a:r>
              <a:rPr lang="en-US" sz="2400" dirty="0" smtClean="0">
                <a:solidFill>
                  <a:schemeClr val="tx2"/>
                </a:solidFill>
              </a:rPr>
              <a:t>Twelve pilot projects implemented and tested strategies that move students further and faster accelerating time to the highest credential in the pathway.</a:t>
            </a:r>
            <a:r>
              <a:rPr lang="en-US" sz="2400" b="1" i="1" dirty="0" smtClean="0">
                <a:solidFill>
                  <a:schemeClr val="tx2"/>
                </a:solidFill>
              </a:rPr>
              <a:t> </a:t>
            </a:r>
          </a:p>
          <a:p>
            <a:pPr>
              <a:buNone/>
            </a:pPr>
            <a:endParaRPr lang="en-US" sz="2000" dirty="0" smtClean="0">
              <a:solidFill>
                <a:schemeClr val="tx2"/>
              </a:solidFill>
            </a:endParaRPr>
          </a:p>
          <a:p>
            <a:pPr>
              <a:buFont typeface="Arial" charset="0"/>
              <a:buChar char="•"/>
            </a:pPr>
            <a:endParaRPr lang="en-US" sz="2000" dirty="0" smtClean="0">
              <a:solidFill>
                <a:schemeClr val="tx2"/>
              </a:solidFill>
            </a:endParaRPr>
          </a:p>
          <a:p>
            <a:endParaRPr lang="en-US" sz="2000" dirty="0" smtClean="0">
              <a:solidFill>
                <a:schemeClr val="tx2"/>
              </a:solidFill>
            </a:endParaRPr>
          </a:p>
          <a:p>
            <a:pPr>
              <a:buNone/>
            </a:pPr>
            <a:endParaRPr lang="en-US" sz="2400" dirty="0">
              <a:solidFill>
                <a:schemeClr val="tx2"/>
              </a:solidFill>
            </a:endParaRPr>
          </a:p>
        </p:txBody>
      </p:sp>
      <p:sp>
        <p:nvSpPr>
          <p:cNvPr id="5" name="Rectangle 4"/>
          <p:cNvSpPr/>
          <p:nvPr/>
        </p:nvSpPr>
        <p:spPr>
          <a:xfrm>
            <a:off x="2286000" y="3013502"/>
            <a:ext cx="4572000" cy="461665"/>
          </a:xfrm>
          <a:prstGeom prst="rect">
            <a:avLst/>
          </a:prstGeom>
        </p:spPr>
        <p:txBody>
          <a:bodyPr>
            <a:spAutoFit/>
          </a:bodyPr>
          <a:lstStyle/>
          <a:p>
            <a:endParaRPr lang="en-US" dirty="0">
              <a:solidFill>
                <a:srgbClr val="0B3982"/>
              </a:solidFill>
            </a:endParaRPr>
          </a:p>
        </p:txBody>
      </p:sp>
      <p:pic>
        <p:nvPicPr>
          <p:cNvPr id="7" name="Content Placeholder 3" descr="Tracy Bangerter_MOC_March0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4267" y="5401734"/>
            <a:ext cx="96012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46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wipe(left)">
                                      <p:cBhvr>
                                        <p:cTn id="1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8995"/>
            <a:ext cx="8001000" cy="685800"/>
          </a:xfrm>
        </p:spPr>
        <p:txBody>
          <a:bodyPr>
            <a:normAutofit/>
          </a:bodyPr>
          <a:lstStyle/>
          <a:p>
            <a:r>
              <a:rPr lang="en-US" sz="2000" dirty="0" smtClean="0">
                <a:solidFill>
                  <a:schemeClr val="tx1"/>
                </a:solidFill>
              </a:rPr>
              <a:t>Early Results Prove Promising</a:t>
            </a:r>
            <a:endParaRPr lang="en-US" sz="2000" b="1" dirty="0">
              <a:solidFill>
                <a:schemeClr val="tx1"/>
              </a:solidFill>
            </a:endParaRPr>
          </a:p>
        </p:txBody>
      </p:sp>
      <p:sp>
        <p:nvSpPr>
          <p:cNvPr id="9"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26</a:t>
            </a:fld>
            <a:endParaRPr lang="en-US" sz="1200" dirty="0">
              <a:solidFill>
                <a:schemeClr val="bg1"/>
              </a:solidFill>
            </a:endParaRPr>
          </a:p>
        </p:txBody>
      </p:sp>
      <p:sp>
        <p:nvSpPr>
          <p:cNvPr id="6" name="Content Placeholder 5"/>
          <p:cNvSpPr>
            <a:spLocks noGrp="1"/>
          </p:cNvSpPr>
          <p:nvPr>
            <p:ph sz="quarter" idx="13"/>
          </p:nvPr>
        </p:nvSpPr>
        <p:spPr>
          <a:xfrm>
            <a:off x="516467" y="1202267"/>
            <a:ext cx="7391400" cy="843308"/>
          </a:xfrm>
          <a:prstGeom prst="rect">
            <a:avLst/>
          </a:prstGeom>
          <a:ln>
            <a:noFill/>
          </a:ln>
        </p:spPr>
        <p:txBody>
          <a:bodyPr wrap="square">
            <a:spAutoFit/>
          </a:bodyPr>
          <a:lstStyle/>
          <a:p>
            <a:endParaRPr lang="en-US" sz="2000" dirty="0" smtClean="0"/>
          </a:p>
          <a:p>
            <a:pPr>
              <a:buNone/>
            </a:pPr>
            <a:endParaRPr lang="en-US" sz="2400" dirty="0"/>
          </a:p>
        </p:txBody>
      </p:sp>
      <p:sp>
        <p:nvSpPr>
          <p:cNvPr id="7" name="Content Placeholder 2"/>
          <p:cNvSpPr txBox="1">
            <a:spLocks/>
          </p:cNvSpPr>
          <p:nvPr/>
        </p:nvSpPr>
        <p:spPr>
          <a:xfrm>
            <a:off x="381000" y="1524000"/>
            <a:ext cx="8763000" cy="41148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b="1" kern="0" dirty="0" smtClean="0"/>
              <a:t>Professional Technical Expansion I-BEST Results</a:t>
            </a:r>
            <a:endParaRPr kumimoji="0" lang="en-US"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8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2"/>
                </a:solidFill>
                <a:effectLst/>
                <a:uLnTx/>
                <a:uFillTx/>
                <a:latin typeface="+mn-lt"/>
                <a:ea typeface="+mn-ea"/>
                <a:cs typeface="+mn-cs"/>
              </a:rPr>
              <a:t>Accumulated an average of 42 college credits</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800" b="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2"/>
                </a:solidFill>
                <a:effectLst/>
                <a:uLnTx/>
                <a:uFillTx/>
                <a:latin typeface="+mn-lt"/>
                <a:ea typeface="+mn-ea"/>
                <a:cs typeface="+mn-cs"/>
              </a:rPr>
              <a:t>Had a retention rate of 75%</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800" b="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2"/>
                </a:solidFill>
                <a:effectLst/>
                <a:uLnTx/>
                <a:uFillTx/>
                <a:latin typeface="+mn-lt"/>
                <a:ea typeface="+mn-ea"/>
                <a:cs typeface="+mn-cs"/>
              </a:rPr>
              <a:t>80% completed 1 or more levels of Dev. Ed math </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800" b="0" i="0" u="none" strike="noStrike" kern="0" cap="none" spc="0" normalizeH="0" baseline="0" noProof="0" dirty="0" smtClean="0">
              <a:ln>
                <a:noFill/>
              </a:ln>
              <a:solidFill>
                <a:schemeClr val="tx2"/>
              </a:solidFill>
              <a:effectLst/>
              <a:uLnTx/>
              <a:uFillTx/>
              <a:latin typeface="+mn-lt"/>
              <a:ea typeface="+mn-ea"/>
              <a:cs typeface="+mn-cs"/>
            </a:endParaRPr>
          </a:p>
          <a:p>
            <a:pPr marL="342900" lvl="0" indent="-342900" eaLnBrk="1" hangingPunct="1">
              <a:spcBef>
                <a:spcPct val="20000"/>
              </a:spcBef>
              <a:buFontTx/>
              <a:buChar char="•"/>
              <a:defRPr/>
            </a:pPr>
            <a:r>
              <a:rPr kumimoji="0" lang="en-US" sz="2200" b="0" i="0" u="none" strike="noStrike" kern="0" cap="none" spc="0" normalizeH="0" baseline="0" noProof="0" dirty="0" smtClean="0">
                <a:ln>
                  <a:noFill/>
                </a:ln>
                <a:solidFill>
                  <a:schemeClr val="tx2"/>
                </a:solidFill>
                <a:effectLst/>
                <a:uLnTx/>
                <a:uFillTx/>
                <a:latin typeface="+mn-lt"/>
                <a:ea typeface="+mn-ea"/>
                <a:cs typeface="+mn-cs"/>
              </a:rPr>
              <a:t>84% completed 1 or</a:t>
            </a:r>
            <a:r>
              <a:rPr kumimoji="0" lang="en-US" sz="2200" b="0" i="0" u="none" strike="noStrike" kern="0" cap="none" spc="0" normalizeH="0" noProof="0" dirty="0" smtClean="0">
                <a:ln>
                  <a:noFill/>
                </a:ln>
                <a:solidFill>
                  <a:schemeClr val="tx2"/>
                </a:solidFill>
                <a:effectLst/>
                <a:uLnTx/>
                <a:uFillTx/>
                <a:latin typeface="+mn-lt"/>
                <a:ea typeface="+mn-ea"/>
                <a:cs typeface="+mn-cs"/>
              </a:rPr>
              <a:t> more</a:t>
            </a:r>
            <a:r>
              <a:rPr lang="en-US" sz="2200" kern="0" dirty="0" smtClean="0">
                <a:solidFill>
                  <a:schemeClr val="tx2"/>
                </a:solidFill>
                <a:latin typeface="+mn-lt"/>
              </a:rPr>
              <a:t> levels of </a:t>
            </a:r>
            <a:r>
              <a:rPr kumimoji="0" lang="en-US" sz="2200" b="0" i="0" u="none" strike="noStrike" kern="0" cap="none" spc="0" normalizeH="0" baseline="0" noProof="0" dirty="0" smtClean="0">
                <a:ln>
                  <a:noFill/>
                </a:ln>
                <a:solidFill>
                  <a:schemeClr val="tx2"/>
                </a:solidFill>
                <a:effectLst/>
                <a:uLnTx/>
                <a:uFillTx/>
                <a:latin typeface="+mn-lt"/>
                <a:ea typeface="+mn-ea"/>
                <a:cs typeface="+mn-cs"/>
              </a:rPr>
              <a:t>Dev. English</a:t>
            </a:r>
          </a:p>
          <a:p>
            <a:pPr marL="342900" lvl="0" indent="-342900" eaLnBrk="1" hangingPunct="1">
              <a:spcBef>
                <a:spcPct val="20000"/>
              </a:spcBef>
              <a:defRPr/>
            </a:pPr>
            <a:endParaRPr kumimoji="0" lang="en-US" sz="800" b="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2"/>
                </a:solidFill>
                <a:effectLst/>
                <a:uLnTx/>
                <a:uFillTx/>
                <a:latin typeface="+mn-lt"/>
                <a:ea typeface="+mn-ea"/>
                <a:cs typeface="+mn-cs"/>
              </a:rPr>
              <a:t>Had an average GPA of 2.9</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800" b="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200" kern="0" dirty="0" smtClean="0">
                <a:solidFill>
                  <a:schemeClr val="tx2"/>
                </a:solidFill>
              </a:rPr>
              <a:t>4</a:t>
            </a:r>
            <a:r>
              <a:rPr lang="en-US" sz="2200" kern="0" dirty="0">
                <a:solidFill>
                  <a:schemeClr val="tx2"/>
                </a:solidFill>
              </a:rPr>
              <a:t>8</a:t>
            </a:r>
            <a:r>
              <a:rPr kumimoji="0" lang="en-US" sz="2200" b="0" i="0" u="none" strike="noStrike" kern="0" cap="none" spc="0" normalizeH="0" baseline="0" noProof="0" dirty="0" smtClean="0">
                <a:ln>
                  <a:noFill/>
                </a:ln>
                <a:solidFill>
                  <a:schemeClr val="tx2"/>
                </a:solidFill>
                <a:effectLst/>
                <a:uLnTx/>
                <a:uFillTx/>
                <a:latin typeface="+mn-lt"/>
                <a:ea typeface="+mn-ea"/>
                <a:cs typeface="+mn-cs"/>
              </a:rPr>
              <a:t> students completed at least 1 college of level math course</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800" b="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2200" kern="0" dirty="0" smtClean="0">
                <a:solidFill>
                  <a:schemeClr val="tx2"/>
                </a:solidFill>
                <a:latin typeface="+mn-lt"/>
              </a:rPr>
              <a:t>111</a:t>
            </a:r>
            <a:r>
              <a:rPr kumimoji="0" lang="en-US" sz="2200" b="0" i="0" u="none" strike="noStrike" kern="0" cap="none" spc="0" normalizeH="0" baseline="0" noProof="0" dirty="0" smtClean="0">
                <a:ln>
                  <a:noFill/>
                </a:ln>
                <a:solidFill>
                  <a:schemeClr val="tx2"/>
                </a:solidFill>
                <a:effectLst/>
                <a:uLnTx/>
                <a:uFillTx/>
                <a:latin typeface="+mn-lt"/>
                <a:ea typeface="+mn-ea"/>
                <a:cs typeface="+mn-cs"/>
              </a:rPr>
              <a:t> students completed at least 1 college of level English course</a:t>
            </a:r>
          </a:p>
          <a:p>
            <a:pPr marR="0" lvl="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4"/>
          <p:cNvPicPr>
            <a:picLocks noChangeAspect="1" noChangeArrowheads="1"/>
          </p:cNvPicPr>
          <p:nvPr/>
        </p:nvPicPr>
        <p:blipFill>
          <a:blip r:embed="rId3" cstate="print">
            <a:lum contrast="6000"/>
          </a:blip>
          <a:srcRect l="24771" r="23958" b="18535"/>
          <a:stretch>
            <a:fillRect/>
          </a:stretch>
        </p:blipFill>
        <p:spPr bwMode="auto">
          <a:xfrm>
            <a:off x="7328971" y="1566332"/>
            <a:ext cx="1326559" cy="1541123"/>
          </a:xfrm>
          <a:prstGeom prst="rect">
            <a:avLst/>
          </a:prstGeom>
          <a:noFill/>
          <a:ln w="9525">
            <a:noFill/>
            <a:miter lim="800000"/>
            <a:headEnd/>
            <a:tailEnd/>
          </a:ln>
        </p:spPr>
      </p:pic>
    </p:spTree>
    <p:extLst>
      <p:ext uri="{BB962C8B-B14F-4D97-AF65-F5344CB8AC3E}">
        <p14:creationId xmlns:p14="http://schemas.microsoft.com/office/powerpoint/2010/main" val="921628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left)">
                                      <p:cBhvr>
                                        <p:cTn id="10" dur="500"/>
                                        <p:tgtEl>
                                          <p:spTgt spid="7">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wipe(left)">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wipe(left)">
                                      <p:cBhvr>
                                        <p:cTn id="23" dur="500"/>
                                        <p:tgtEl>
                                          <p:spTgt spid="7">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wipe(left)">
                                      <p:cBhvr>
                                        <p:cTn id="28" dur="500"/>
                                        <p:tgtEl>
                                          <p:spTgt spid="7">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wipe(left)">
                                      <p:cBhvr>
                                        <p:cTn id="33" dur="500"/>
                                        <p:tgtEl>
                                          <p:spTgt spid="7">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12" end="12"/>
                                            </p:txEl>
                                          </p:spTgt>
                                        </p:tgtEl>
                                        <p:attrNameLst>
                                          <p:attrName>style.visibility</p:attrName>
                                        </p:attrNameLst>
                                      </p:cBhvr>
                                      <p:to>
                                        <p:strVal val="visible"/>
                                      </p:to>
                                    </p:set>
                                    <p:animEffect transition="in" filter="wipe(left)">
                                      <p:cBhvr>
                                        <p:cTn id="38" dur="500"/>
                                        <p:tgtEl>
                                          <p:spTgt spid="7">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14" end="14"/>
                                            </p:txEl>
                                          </p:spTgt>
                                        </p:tgtEl>
                                        <p:attrNameLst>
                                          <p:attrName>style.visibility</p:attrName>
                                        </p:attrNameLst>
                                      </p:cBhvr>
                                      <p:to>
                                        <p:strVal val="visible"/>
                                      </p:to>
                                    </p:set>
                                    <p:animEffect transition="in" filter="wipe(left)">
                                      <p:cBhvr>
                                        <p:cTn id="43"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27</a:t>
            </a:fld>
            <a:endParaRPr lang="en-US" sz="1200" dirty="0">
              <a:solidFill>
                <a:schemeClr val="bg1"/>
              </a:solidFill>
            </a:endParaRPr>
          </a:p>
        </p:txBody>
      </p:sp>
      <p:sp>
        <p:nvSpPr>
          <p:cNvPr id="5" name="Content Placeholder 2"/>
          <p:cNvSpPr>
            <a:spLocks noGrp="1"/>
          </p:cNvSpPr>
          <p:nvPr>
            <p:ph sz="quarter" idx="13"/>
          </p:nvPr>
        </p:nvSpPr>
        <p:spPr>
          <a:xfrm>
            <a:off x="389467" y="1642533"/>
            <a:ext cx="8229600" cy="5029200"/>
          </a:xfrm>
          <a:prstGeom prst="rect">
            <a:avLst/>
          </a:prstGeom>
        </p:spPr>
        <p:txBody>
          <a:bodyPr/>
          <a:lstStyle/>
          <a:p>
            <a:pPr marL="0" indent="0">
              <a:buNone/>
            </a:pPr>
            <a:r>
              <a:rPr lang="x-none" sz="2000" b="1" u="sng" dirty="0" smtClean="0">
                <a:solidFill>
                  <a:schemeClr val="tx1"/>
                </a:solidFill>
              </a:rPr>
              <a:t>Academic </a:t>
            </a:r>
            <a:r>
              <a:rPr lang="x-none" sz="2000" b="1" u="sng" dirty="0">
                <a:solidFill>
                  <a:schemeClr val="tx1"/>
                </a:solidFill>
              </a:rPr>
              <a:t>I-BEST</a:t>
            </a:r>
            <a:r>
              <a:rPr lang="x-none" sz="2000" b="1" dirty="0">
                <a:solidFill>
                  <a:schemeClr val="tx1"/>
                </a:solidFill>
              </a:rPr>
              <a:t> </a:t>
            </a:r>
            <a:r>
              <a:rPr lang="x-none" sz="2000" dirty="0">
                <a:solidFill>
                  <a:schemeClr val="tx1"/>
                </a:solidFill>
              </a:rPr>
              <a:t>employs the same strategies as traditional I-BEST and applies them to a</a:t>
            </a:r>
            <a:r>
              <a:rPr lang="x-none" sz="2000" b="1" dirty="0">
                <a:solidFill>
                  <a:schemeClr val="tx1"/>
                </a:solidFill>
              </a:rPr>
              <a:t> transfer</a:t>
            </a:r>
            <a:r>
              <a:rPr lang="x-none" sz="2000" dirty="0">
                <a:solidFill>
                  <a:schemeClr val="tx1"/>
                </a:solidFill>
              </a:rPr>
              <a:t> pathway that leads to </a:t>
            </a:r>
            <a:r>
              <a:rPr lang="x-none" sz="2000" b="1" dirty="0">
                <a:solidFill>
                  <a:schemeClr val="tx1"/>
                </a:solidFill>
              </a:rPr>
              <a:t>higher wage jobs</a:t>
            </a:r>
            <a:r>
              <a:rPr lang="x-none" sz="2000" dirty="0">
                <a:solidFill>
                  <a:schemeClr val="tx1"/>
                </a:solidFill>
              </a:rPr>
              <a:t>. </a:t>
            </a:r>
            <a:endParaRPr lang="en-US" sz="2000" dirty="0">
              <a:solidFill>
                <a:schemeClr val="tx1"/>
              </a:solidFill>
            </a:endParaRPr>
          </a:p>
          <a:p>
            <a:pPr marL="0" indent="0">
              <a:buNone/>
            </a:pPr>
            <a:endParaRPr lang="en-US" sz="800" dirty="0">
              <a:solidFill>
                <a:schemeClr val="tx1"/>
              </a:solidFill>
            </a:endParaRPr>
          </a:p>
          <a:p>
            <a:pPr marL="0" lvl="0" indent="0">
              <a:buNone/>
            </a:pPr>
            <a:r>
              <a:rPr lang="x-none" sz="2000" dirty="0">
                <a:solidFill>
                  <a:schemeClr val="tx1"/>
                </a:solidFill>
              </a:rPr>
              <a:t>Like traditional I-BEST, Academic I-BEST </a:t>
            </a:r>
            <a:r>
              <a:rPr lang="x-none" sz="2000" dirty="0" smtClean="0">
                <a:solidFill>
                  <a:schemeClr val="tx1"/>
                </a:solidFill>
              </a:rPr>
              <a:t>students</a:t>
            </a:r>
            <a:r>
              <a:rPr lang="en-US" sz="2000" dirty="0" smtClean="0">
                <a:solidFill>
                  <a:schemeClr val="tx1"/>
                </a:solidFill>
              </a:rPr>
              <a:t> in the first cohorts </a:t>
            </a:r>
            <a:r>
              <a:rPr lang="x-none" sz="2000" dirty="0" smtClean="0">
                <a:solidFill>
                  <a:schemeClr val="tx1"/>
                </a:solidFill>
              </a:rPr>
              <a:t> </a:t>
            </a:r>
            <a:r>
              <a:rPr lang="x-none" sz="2000" dirty="0">
                <a:solidFill>
                  <a:schemeClr val="tx1"/>
                </a:solidFill>
              </a:rPr>
              <a:t>have been highly successful in attaining student achievement points:</a:t>
            </a:r>
            <a:endParaRPr lang="en-US" sz="2000" dirty="0">
              <a:solidFill>
                <a:schemeClr val="tx1"/>
              </a:solidFill>
            </a:endParaRPr>
          </a:p>
          <a:p>
            <a:pPr marL="0" indent="0">
              <a:buNone/>
            </a:pPr>
            <a:endParaRPr lang="en-US" sz="800" dirty="0">
              <a:solidFill>
                <a:srgbClr val="1F497D"/>
              </a:solidFill>
            </a:endParaRPr>
          </a:p>
          <a:p>
            <a:pPr lvl="1"/>
            <a:r>
              <a:rPr lang="x-none" sz="2000" dirty="0">
                <a:solidFill>
                  <a:srgbClr val="1F497D"/>
                </a:solidFill>
              </a:rPr>
              <a:t>76% of the students made basic skills gains</a:t>
            </a:r>
            <a:endParaRPr lang="en-US" sz="2000" dirty="0">
              <a:solidFill>
                <a:srgbClr val="1F497D"/>
              </a:solidFill>
            </a:endParaRPr>
          </a:p>
          <a:p>
            <a:pPr lvl="1"/>
            <a:r>
              <a:rPr lang="x-none" sz="2000" dirty="0">
                <a:solidFill>
                  <a:srgbClr val="1F497D"/>
                </a:solidFill>
              </a:rPr>
              <a:t>79% made college readiness gains</a:t>
            </a:r>
            <a:endParaRPr lang="en-US" sz="2000" dirty="0">
              <a:solidFill>
                <a:srgbClr val="1F497D"/>
              </a:solidFill>
            </a:endParaRPr>
          </a:p>
          <a:p>
            <a:pPr lvl="1"/>
            <a:r>
              <a:rPr lang="x-none" sz="2000" dirty="0">
                <a:solidFill>
                  <a:srgbClr val="1F497D"/>
                </a:solidFill>
              </a:rPr>
              <a:t>73% earned their first 15 college credits successfully</a:t>
            </a:r>
            <a:endParaRPr lang="en-US" sz="2000" dirty="0">
              <a:solidFill>
                <a:srgbClr val="1F497D"/>
              </a:solidFill>
            </a:endParaRPr>
          </a:p>
          <a:p>
            <a:pPr lvl="1"/>
            <a:r>
              <a:rPr lang="x-none" sz="2000" dirty="0">
                <a:solidFill>
                  <a:srgbClr val="1F497D"/>
                </a:solidFill>
              </a:rPr>
              <a:t>37% earned their first 30 college credits</a:t>
            </a:r>
            <a:endParaRPr lang="en-US" sz="2000" dirty="0">
              <a:solidFill>
                <a:srgbClr val="1F497D"/>
              </a:solidFill>
            </a:endParaRPr>
          </a:p>
          <a:p>
            <a:pPr lvl="1"/>
            <a:r>
              <a:rPr lang="x-none" sz="2000" dirty="0">
                <a:solidFill>
                  <a:srgbClr val="1F497D"/>
                </a:solidFill>
              </a:rPr>
              <a:t>And 11% reached the tipping point and earned a college certificate or degree all in 1-3 quarters.</a:t>
            </a:r>
            <a:endParaRPr lang="en-US" sz="2000" dirty="0">
              <a:solidFill>
                <a:srgbClr val="1F497D"/>
              </a:solidFill>
            </a:endParaRPr>
          </a:p>
          <a:p>
            <a:pPr marL="0" indent="0">
              <a:buNone/>
            </a:pPr>
            <a:r>
              <a:rPr lang="en-US" dirty="0"/>
              <a:t> </a:t>
            </a:r>
            <a:endParaRPr lang="en-US" sz="1800" dirty="0"/>
          </a:p>
          <a:p>
            <a:pPr marL="0" indent="0">
              <a:spcBef>
                <a:spcPts val="1200"/>
              </a:spcBef>
              <a:buNone/>
            </a:pPr>
            <a:endParaRPr lang="en-US" sz="2400" dirty="0"/>
          </a:p>
        </p:txBody>
      </p:sp>
      <p:sp>
        <p:nvSpPr>
          <p:cNvPr id="7" name="Rectangle 6"/>
          <p:cNvSpPr/>
          <p:nvPr/>
        </p:nvSpPr>
        <p:spPr>
          <a:xfrm>
            <a:off x="2184400" y="776405"/>
            <a:ext cx="4386522" cy="830997"/>
          </a:xfrm>
          <a:prstGeom prst="rect">
            <a:avLst/>
          </a:prstGeom>
        </p:spPr>
        <p:txBody>
          <a:bodyPr wrap="none">
            <a:spAutoFit/>
          </a:bodyPr>
          <a:lstStyle/>
          <a:p>
            <a:r>
              <a:rPr lang="en-US" sz="4800" b="1" dirty="0" smtClean="0"/>
              <a:t>Academic I-BEST</a:t>
            </a:r>
            <a:endParaRPr lang="en-US" sz="4800" dirty="0"/>
          </a:p>
        </p:txBody>
      </p:sp>
      <p:pic>
        <p:nvPicPr>
          <p:cNvPr id="4" name="Picture 2" descr="%20Easter%20weekend%20060197"/>
          <p:cNvPicPr>
            <a:picLocks noChangeAspect="1" noChangeArrowheads="1"/>
          </p:cNvPicPr>
          <p:nvPr/>
        </p:nvPicPr>
        <p:blipFill>
          <a:blip r:embed="rId3" cstate="print">
            <a:extLst>
              <a:ext uri="{28A0092B-C50C-407E-A947-70E740481C1C}">
                <a14:useLocalDpi xmlns:a14="http://schemas.microsoft.com/office/drawing/2010/main" val="0"/>
              </a:ext>
            </a:extLst>
          </a:blip>
          <a:srcRect t="34967" r="8160" b="2722"/>
          <a:stretch>
            <a:fillRect/>
          </a:stretch>
        </p:blipFill>
        <p:spPr bwMode="auto">
          <a:xfrm>
            <a:off x="4706307" y="5785686"/>
            <a:ext cx="2093363" cy="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914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wipe(left)">
                                      <p:cBhvr>
                                        <p:cTn id="10" dur="500"/>
                                        <p:tgtEl>
                                          <p:spTgt spid="5">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wipe(left)">
                                      <p:cBhvr>
                                        <p:cTn id="13" dur="500"/>
                                        <p:tgtEl>
                                          <p:spTgt spid="5">
                                            <p:txEl>
                                              <p:pRg st="5" end="5"/>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wipe(left)">
                                      <p:cBhvr>
                                        <p:cTn id="16" dur="500"/>
                                        <p:tgtEl>
                                          <p:spTgt spid="5">
                                            <p:txEl>
                                              <p:pRg st="6" end="6"/>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Effect transition="in" filter="wipe(left)">
                                      <p:cBhvr>
                                        <p:cTn id="19" dur="500"/>
                                        <p:tgtEl>
                                          <p:spTgt spid="5">
                                            <p:txEl>
                                              <p:pRg st="7" end="7"/>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wipe(left)">
                                      <p:cBhvr>
                                        <p:cTn id="22" dur="500"/>
                                        <p:tgtEl>
                                          <p:spTgt spid="5">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54384"/>
            <a:ext cx="7772400" cy="1143000"/>
          </a:xfrm>
        </p:spPr>
        <p:txBody>
          <a:bodyPr>
            <a:normAutofit fontScale="90000"/>
          </a:bodyPr>
          <a:lstStyle/>
          <a:p>
            <a:r>
              <a:rPr lang="en-US" sz="5400" dirty="0" smtClean="0">
                <a:solidFill>
                  <a:schemeClr val="tx2">
                    <a:lumMod val="75000"/>
                  </a:schemeClr>
                </a:solidFill>
              </a:rPr>
              <a:t>I-</a:t>
            </a:r>
            <a:r>
              <a:rPr lang="en-US" sz="5400" dirty="0" smtClean="0">
                <a:solidFill>
                  <a:srgbClr val="000000"/>
                </a:solidFill>
              </a:rPr>
              <a:t>BEST</a:t>
            </a:r>
            <a:r>
              <a:rPr lang="en-US" sz="4400" dirty="0" smtClean="0">
                <a:solidFill>
                  <a:srgbClr val="0000FF"/>
                </a:solidFill>
              </a:rPr>
              <a:t/>
            </a:r>
            <a:br>
              <a:rPr lang="en-US" sz="4400" dirty="0" smtClean="0">
                <a:solidFill>
                  <a:srgbClr val="0000FF"/>
                </a:solidFill>
              </a:rPr>
            </a:br>
            <a:r>
              <a:rPr lang="en-US" sz="1400" dirty="0" smtClean="0">
                <a:solidFill>
                  <a:srgbClr val="0000FF"/>
                </a:solidFill>
              </a:rPr>
              <a:t>As </a:t>
            </a:r>
            <a:r>
              <a:rPr lang="en-US" sz="1400" dirty="0">
                <a:solidFill>
                  <a:srgbClr val="0000FF"/>
                </a:solidFill>
              </a:rPr>
              <a:t>of </a:t>
            </a:r>
            <a:r>
              <a:rPr lang="en-US" sz="1400" dirty="0" smtClean="0">
                <a:solidFill>
                  <a:srgbClr val="0000FF"/>
                </a:solidFill>
              </a:rPr>
              <a:t>Winter 2015*</a:t>
            </a:r>
            <a:br>
              <a:rPr lang="en-US" sz="1400" dirty="0" smtClean="0">
                <a:solidFill>
                  <a:srgbClr val="0000FF"/>
                </a:solidFill>
              </a:rPr>
            </a:br>
            <a:endParaRPr lang="en-US" sz="1400" dirty="0"/>
          </a:p>
        </p:txBody>
      </p:sp>
      <p:sp>
        <p:nvSpPr>
          <p:cNvPr id="4" name="Slide Number Placeholder 3"/>
          <p:cNvSpPr>
            <a:spLocks noGrp="1"/>
          </p:cNvSpPr>
          <p:nvPr>
            <p:ph type="sldNum" sz="quarter" idx="12"/>
          </p:nvPr>
        </p:nvSpPr>
        <p:spPr/>
        <p:txBody>
          <a:bodyPr/>
          <a:lstStyle/>
          <a:p>
            <a:fld id="{9CD8C1EA-986E-D64C-AA0B-11A66E13F82F}" type="slidenum">
              <a:rPr lang="en-US" smtClean="0">
                <a:solidFill>
                  <a:prstClr val="white"/>
                </a:solidFill>
              </a:rPr>
              <a:pPr/>
              <a:t>28</a:t>
            </a:fld>
            <a:endParaRPr lang="en-US" dirty="0">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062819955"/>
              </p:ext>
            </p:extLst>
          </p:nvPr>
        </p:nvGraphicFramePr>
        <p:xfrm>
          <a:off x="678656" y="1828800"/>
          <a:ext cx="8001000" cy="3947160"/>
        </p:xfrm>
        <a:graphic>
          <a:graphicData uri="http://schemas.openxmlformats.org/drawingml/2006/table">
            <a:tbl>
              <a:tblPr firstRow="1" firstCol="1" bandRow="1"/>
              <a:tblGrid>
                <a:gridCol w="2507051"/>
                <a:gridCol w="1374835"/>
                <a:gridCol w="1493044"/>
                <a:gridCol w="1531874"/>
                <a:gridCol w="1094196"/>
              </a:tblGrid>
              <a:tr h="320647">
                <a:tc>
                  <a:txBody>
                    <a:bodyPr/>
                    <a:lstStyle/>
                    <a:p>
                      <a:pPr marL="0" marR="0" algn="ctr">
                        <a:lnSpc>
                          <a:spcPct val="115000"/>
                        </a:lnSpc>
                        <a:spcBef>
                          <a:spcPts val="0"/>
                        </a:spcBef>
                        <a:spcAft>
                          <a:spcPts val="0"/>
                        </a:spcAft>
                      </a:pPr>
                      <a:r>
                        <a:rPr lang="en-US" sz="2000" b="1" dirty="0">
                          <a:effectLst/>
                          <a:latin typeface="Calibri"/>
                          <a:ea typeface="Calibri"/>
                          <a:cs typeface="Times New Roman"/>
                        </a:rPr>
                        <a:t>Data Point</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2000" b="1" dirty="0" smtClean="0">
                          <a:effectLst/>
                          <a:latin typeface="Calibri"/>
                          <a:ea typeface="Calibri"/>
                          <a:cs typeface="Times New Roman"/>
                        </a:rPr>
                        <a:t>2012-2013</a:t>
                      </a:r>
                      <a:endParaRPr lang="en-US" sz="2000" b="1"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2000" b="1" dirty="0" smtClean="0">
                          <a:effectLst/>
                          <a:latin typeface="Calibri"/>
                          <a:ea typeface="Calibri"/>
                          <a:cs typeface="Times New Roman"/>
                        </a:rPr>
                        <a:t>2013-2014</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2000" b="1" dirty="0" smtClean="0">
                          <a:solidFill>
                            <a:srgbClr val="0000FF"/>
                          </a:solidFill>
                          <a:effectLst/>
                          <a:latin typeface="Calibri"/>
                          <a:ea typeface="Calibri"/>
                          <a:cs typeface="Times New Roman"/>
                        </a:rPr>
                        <a:t>*</a:t>
                      </a:r>
                      <a:r>
                        <a:rPr lang="en-US" sz="2000" b="1" dirty="0" smtClean="0">
                          <a:effectLst/>
                          <a:latin typeface="Calibri"/>
                          <a:ea typeface="Calibri"/>
                          <a:cs typeface="Times New Roman"/>
                        </a:rPr>
                        <a:t>2014-2015</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2000" b="1" dirty="0" smtClean="0">
                          <a:solidFill>
                            <a:srgbClr val="0000FF"/>
                          </a:solidFill>
                          <a:effectLst/>
                          <a:latin typeface="Calibri"/>
                          <a:ea typeface="Calibri"/>
                          <a:cs typeface="Times New Roman"/>
                        </a:rPr>
                        <a:t>*</a:t>
                      </a:r>
                      <a:r>
                        <a:rPr lang="en-US" sz="2000" b="1" dirty="0" smtClean="0">
                          <a:effectLst/>
                          <a:latin typeface="Calibri"/>
                          <a:ea typeface="Calibri"/>
                          <a:cs typeface="Times New Roman"/>
                        </a:rPr>
                        <a:t>Total</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r>
              <a:tr h="320647">
                <a:tc>
                  <a:txBody>
                    <a:bodyPr/>
                    <a:lstStyle/>
                    <a:p>
                      <a:pPr marL="0" marR="0">
                        <a:lnSpc>
                          <a:spcPct val="115000"/>
                        </a:lnSpc>
                        <a:spcBef>
                          <a:spcPts val="0"/>
                        </a:spcBef>
                        <a:spcAft>
                          <a:spcPts val="0"/>
                        </a:spcAft>
                      </a:pPr>
                      <a:r>
                        <a:rPr lang="en-US" sz="2000" b="1" dirty="0">
                          <a:effectLst/>
                          <a:latin typeface="Calibri"/>
                          <a:ea typeface="Calibri"/>
                          <a:cs typeface="Times New Roman"/>
                        </a:rPr>
                        <a:t>Students Enrolled</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2,698</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2,904</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dirty="0" smtClean="0">
                          <a:solidFill>
                            <a:srgbClr val="0000FF"/>
                          </a:solidFill>
                          <a:effectLst/>
                          <a:latin typeface="+mn-lt"/>
                          <a:ea typeface="Calibri"/>
                          <a:cs typeface="Times New Roman"/>
                        </a:rPr>
                        <a:t>*</a:t>
                      </a:r>
                      <a:r>
                        <a:rPr lang="en-US" sz="2000" dirty="0" smtClean="0">
                          <a:solidFill>
                            <a:srgbClr val="0000FF"/>
                          </a:solidFill>
                          <a:effectLst/>
                          <a:latin typeface="Calibri"/>
                          <a:ea typeface="Calibri"/>
                          <a:cs typeface="Times New Roman"/>
                        </a:rPr>
                        <a:t>2,430</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*8,004</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320647">
                <a:tc>
                  <a:txBody>
                    <a:bodyPr/>
                    <a:lstStyle/>
                    <a:p>
                      <a:pPr marL="0" marR="0">
                        <a:lnSpc>
                          <a:spcPct val="115000"/>
                        </a:lnSpc>
                        <a:spcBef>
                          <a:spcPts val="0"/>
                        </a:spcBef>
                        <a:spcAft>
                          <a:spcPts val="0"/>
                        </a:spcAft>
                      </a:pPr>
                      <a:r>
                        <a:rPr lang="en-US" sz="2000" b="1" dirty="0" smtClean="0">
                          <a:effectLst/>
                          <a:latin typeface="Calibri"/>
                          <a:ea typeface="Calibri"/>
                          <a:cs typeface="Times New Roman"/>
                        </a:rPr>
                        <a:t>FTE</a:t>
                      </a:r>
                      <a:endParaRPr lang="en-US" sz="2000" b="1"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1,749</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dirty="0" smtClean="0">
                          <a:effectLst/>
                          <a:latin typeface="+mn-lt"/>
                          <a:ea typeface="Calibri"/>
                          <a:cs typeface="Times New Roman"/>
                        </a:rPr>
                        <a:t>2,034</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dirty="0" smtClean="0">
                          <a:solidFill>
                            <a:srgbClr val="0000FF"/>
                          </a:solidFill>
                          <a:effectLst/>
                          <a:latin typeface="+mn-lt"/>
                          <a:ea typeface="Calibri"/>
                          <a:cs typeface="Times New Roman"/>
                        </a:rPr>
                        <a:t>*1,559</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*5,342</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320647">
                <a:tc>
                  <a:txBody>
                    <a:bodyPr/>
                    <a:lstStyle/>
                    <a:p>
                      <a:pPr marL="0" marR="0">
                        <a:lnSpc>
                          <a:spcPct val="115000"/>
                        </a:lnSpc>
                        <a:spcBef>
                          <a:spcPts val="0"/>
                        </a:spcBef>
                        <a:spcAft>
                          <a:spcPts val="0"/>
                        </a:spcAft>
                      </a:pPr>
                      <a:r>
                        <a:rPr lang="en-US" sz="2000" b="1" dirty="0" smtClean="0">
                          <a:effectLst/>
                          <a:latin typeface="Calibri"/>
                          <a:ea typeface="Calibri"/>
                          <a:cs typeface="Times New Roman"/>
                        </a:rPr>
                        <a:t>Degrees &amp; Certificates</a:t>
                      </a:r>
                      <a:endParaRPr lang="en-US" sz="2000" b="1"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1,604</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dirty="0" smtClean="0">
                          <a:effectLst/>
                          <a:latin typeface="Calibri"/>
                          <a:ea typeface="Calibri"/>
                          <a:cs typeface="Times New Roman"/>
                        </a:rPr>
                        <a:t>1,883</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dirty="0" smtClean="0">
                          <a:solidFill>
                            <a:srgbClr val="0000FF"/>
                          </a:solidFill>
                          <a:effectLst/>
                          <a:latin typeface="Calibri"/>
                          <a:ea typeface="Calibri"/>
                          <a:cs typeface="Times New Roman"/>
                        </a:rPr>
                        <a:t>*465</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*3,952</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661288">
                <a:tc>
                  <a:txBody>
                    <a:bodyPr/>
                    <a:lstStyle/>
                    <a:p>
                      <a:pPr marL="0" marR="0">
                        <a:lnSpc>
                          <a:spcPct val="115000"/>
                        </a:lnSpc>
                        <a:spcBef>
                          <a:spcPts val="0"/>
                        </a:spcBef>
                        <a:spcAft>
                          <a:spcPts val="0"/>
                        </a:spcAft>
                      </a:pPr>
                      <a:r>
                        <a:rPr lang="en-US" sz="2000" b="1" dirty="0">
                          <a:effectLst/>
                          <a:latin typeface="Calibri"/>
                          <a:ea typeface="Calibri"/>
                          <a:cs typeface="Times New Roman"/>
                        </a:rPr>
                        <a:t>Significant Gains Earned (CASAS)</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1,541</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1,675</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*1,239</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*4,455</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661288">
                <a:tc>
                  <a:txBody>
                    <a:bodyPr/>
                    <a:lstStyle/>
                    <a:p>
                      <a:pPr marL="0" marR="0">
                        <a:lnSpc>
                          <a:spcPct val="115000"/>
                        </a:lnSpc>
                        <a:spcBef>
                          <a:spcPts val="0"/>
                        </a:spcBef>
                        <a:spcAft>
                          <a:spcPts val="0"/>
                        </a:spcAft>
                      </a:pPr>
                      <a:r>
                        <a:rPr lang="en-US" sz="2000" b="1" dirty="0">
                          <a:effectLst/>
                          <a:latin typeface="Calibri"/>
                          <a:ea typeface="Calibri"/>
                          <a:cs typeface="Times New Roman"/>
                        </a:rPr>
                        <a:t>Total SAI Points Earned</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16,210</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17,068</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*10,835</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*44,113</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752094">
                <a:tc>
                  <a:txBody>
                    <a:bodyPr/>
                    <a:lstStyle/>
                    <a:p>
                      <a:pPr marL="0" marR="0">
                        <a:lnSpc>
                          <a:spcPct val="115000"/>
                        </a:lnSpc>
                        <a:spcBef>
                          <a:spcPts val="0"/>
                        </a:spcBef>
                        <a:spcAft>
                          <a:spcPts val="0"/>
                        </a:spcAft>
                      </a:pPr>
                      <a:r>
                        <a:rPr lang="en-US" sz="2000" b="1" dirty="0">
                          <a:effectLst/>
                          <a:latin typeface="Calibri"/>
                          <a:ea typeface="Calibri"/>
                          <a:cs typeface="Times New Roman"/>
                        </a:rPr>
                        <a:t>SAI Points Earned Per Student</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4.6</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4.6</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*3.8</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*4.3</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r h="390906">
                <a:tc>
                  <a:txBody>
                    <a:bodyPr/>
                    <a:lstStyle/>
                    <a:p>
                      <a:pPr marL="0" marR="0">
                        <a:lnSpc>
                          <a:spcPct val="115000"/>
                        </a:lnSpc>
                        <a:spcBef>
                          <a:spcPts val="0"/>
                        </a:spcBef>
                        <a:spcAft>
                          <a:spcPts val="0"/>
                        </a:spcAft>
                      </a:pPr>
                      <a:r>
                        <a:rPr lang="en-US" sz="2000" b="1" dirty="0">
                          <a:effectLst/>
                          <a:latin typeface="Calibri"/>
                          <a:ea typeface="Calibri"/>
                          <a:cs typeface="Times New Roman"/>
                        </a:rPr>
                        <a:t>Federal Level Gains</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903</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effectLst/>
                          <a:latin typeface="Calibri"/>
                          <a:ea typeface="Calibri"/>
                          <a:cs typeface="Times New Roman"/>
                        </a:rPr>
                        <a:t>926</a:t>
                      </a:r>
                      <a:endParaRPr lang="en-US" sz="2000" dirty="0">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*713</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Bef>
                          <a:spcPts val="0"/>
                        </a:spcBef>
                        <a:spcAft>
                          <a:spcPts val="0"/>
                        </a:spcAft>
                      </a:pPr>
                      <a:r>
                        <a:rPr lang="en-US" sz="2000" dirty="0" smtClean="0">
                          <a:solidFill>
                            <a:srgbClr val="0000FF"/>
                          </a:solidFill>
                          <a:effectLst/>
                          <a:latin typeface="Calibri"/>
                          <a:ea typeface="Calibri"/>
                          <a:cs typeface="Times New Roman"/>
                        </a:rPr>
                        <a:t>*2,542</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accent3">
                        <a:lumMod val="20000"/>
                        <a:lumOff val="80000"/>
                      </a:schemeClr>
                    </a:solidFill>
                  </a:tcPr>
                </a:tc>
              </a:tr>
            </a:tbl>
          </a:graphicData>
        </a:graphic>
      </p:graphicFrame>
      <p:pic>
        <p:nvPicPr>
          <p:cNvPr id="8" name="Content Placeholder 3" descr="Tracy Bangerter_MOC_March0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5665380"/>
            <a:ext cx="840104" cy="106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710727" y="576879"/>
            <a:ext cx="1981201" cy="125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312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p:spPr>
        <p:txBody>
          <a:bodyPr>
            <a:normAutofit fontScale="90000"/>
          </a:bodyPr>
          <a:lstStyle/>
          <a:p>
            <a:r>
              <a:rPr lang="en-US" sz="4400" dirty="0">
                <a:solidFill>
                  <a:schemeClr val="tx1"/>
                </a:solidFill>
              </a:rPr>
              <a:t>The Guided Pathway Funded</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B9BD432A-DE79-4FA5-93C8-196DB54D2B10}" type="slidenum">
              <a:rPr lang="en-US" smtClean="0">
                <a:solidFill>
                  <a:srgbClr val="0B3982"/>
                </a:solidFill>
              </a:rPr>
              <a:pPr/>
              <a:t>29</a:t>
            </a:fld>
            <a:endParaRPr lang="en-US" dirty="0">
              <a:solidFill>
                <a:srgbClr val="0B3982"/>
              </a:solidFill>
            </a:endParaRPr>
          </a:p>
        </p:txBody>
      </p:sp>
      <p:grpSp>
        <p:nvGrpSpPr>
          <p:cNvPr id="5" name="Group 4"/>
          <p:cNvGrpSpPr/>
          <p:nvPr/>
        </p:nvGrpSpPr>
        <p:grpSpPr>
          <a:xfrm>
            <a:off x="154172" y="2895600"/>
            <a:ext cx="2971800" cy="1371600"/>
            <a:chOff x="1688" y="1220860"/>
            <a:chExt cx="2567034" cy="1179704"/>
          </a:xfrm>
        </p:grpSpPr>
        <p:sp>
          <p:nvSpPr>
            <p:cNvPr id="6" name="Chevron 5"/>
            <p:cNvSpPr/>
            <p:nvPr/>
          </p:nvSpPr>
          <p:spPr>
            <a:xfrm>
              <a:off x="1688" y="1220860"/>
              <a:ext cx="2567034" cy="1179704"/>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Chevron 4"/>
            <p:cNvSpPr/>
            <p:nvPr/>
          </p:nvSpPr>
          <p:spPr>
            <a:xfrm>
              <a:off x="591540" y="1220860"/>
              <a:ext cx="1387330" cy="117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algn="ctr" defTabSz="533400">
                <a:lnSpc>
                  <a:spcPct val="90000"/>
                </a:lnSpc>
                <a:spcBef>
                  <a:spcPct val="0"/>
                </a:spcBef>
                <a:spcAft>
                  <a:spcPct val="35000"/>
                </a:spcAft>
              </a:pPr>
              <a:r>
                <a:rPr lang="en-US" sz="1200" b="1" dirty="0" smtClean="0">
                  <a:solidFill>
                    <a:prstClr val="white"/>
                  </a:solidFill>
                </a:rPr>
                <a:t>On-Ramps to I-BEST</a:t>
              </a:r>
            </a:p>
            <a:p>
              <a:pPr algn="ctr" defTabSz="533400">
                <a:lnSpc>
                  <a:spcPct val="90000"/>
                </a:lnSpc>
                <a:spcBef>
                  <a:spcPct val="0"/>
                </a:spcBef>
                <a:spcAft>
                  <a:spcPct val="35000"/>
                </a:spcAft>
              </a:pPr>
              <a:r>
                <a:rPr lang="en-US" sz="1000" b="1" dirty="0" smtClean="0">
                  <a:solidFill>
                    <a:prstClr val="white"/>
                  </a:solidFill>
                </a:rPr>
                <a:t>($25/quarter)</a:t>
              </a:r>
            </a:p>
            <a:p>
              <a:pPr defTabSz="533400">
                <a:lnSpc>
                  <a:spcPct val="90000"/>
                </a:lnSpc>
                <a:spcBef>
                  <a:spcPct val="0"/>
                </a:spcBef>
                <a:spcAft>
                  <a:spcPct val="35000"/>
                </a:spcAft>
              </a:pPr>
              <a:r>
                <a:rPr lang="en-US" sz="1000" dirty="0" smtClean="0">
                  <a:solidFill>
                    <a:prstClr val="white"/>
                  </a:solidFill>
                </a:rPr>
                <a:t>-HS 21+</a:t>
              </a:r>
            </a:p>
            <a:p>
              <a:pPr defTabSz="533400">
                <a:lnSpc>
                  <a:spcPct val="90000"/>
                </a:lnSpc>
                <a:spcBef>
                  <a:spcPct val="0"/>
                </a:spcBef>
                <a:spcAft>
                  <a:spcPct val="35000"/>
                </a:spcAft>
              </a:pPr>
              <a:r>
                <a:rPr lang="en-US" sz="1000" dirty="0" smtClean="0">
                  <a:solidFill>
                    <a:prstClr val="white"/>
                  </a:solidFill>
                </a:rPr>
                <a:t>-I-BEST at Work</a:t>
              </a:r>
            </a:p>
            <a:p>
              <a:pPr defTabSz="533400">
                <a:lnSpc>
                  <a:spcPct val="90000"/>
                </a:lnSpc>
                <a:spcBef>
                  <a:spcPct val="0"/>
                </a:spcBef>
                <a:spcAft>
                  <a:spcPct val="35000"/>
                </a:spcAft>
              </a:pPr>
              <a:r>
                <a:rPr lang="en-US" sz="1000" dirty="0" smtClean="0">
                  <a:solidFill>
                    <a:prstClr val="white"/>
                  </a:solidFill>
                </a:rPr>
                <a:t>-I-DEA</a:t>
              </a:r>
            </a:p>
            <a:p>
              <a:pPr defTabSz="533400">
                <a:lnSpc>
                  <a:spcPct val="90000"/>
                </a:lnSpc>
                <a:spcBef>
                  <a:spcPct val="0"/>
                </a:spcBef>
                <a:spcAft>
                  <a:spcPct val="35000"/>
                </a:spcAft>
              </a:pPr>
              <a:r>
                <a:rPr lang="en-US" sz="1000" dirty="0" smtClean="0">
                  <a:solidFill>
                    <a:prstClr val="white"/>
                  </a:solidFill>
                </a:rPr>
                <a:t>-College Readiness</a:t>
              </a:r>
            </a:p>
            <a:p>
              <a:pPr defTabSz="533400">
                <a:lnSpc>
                  <a:spcPct val="90000"/>
                </a:lnSpc>
                <a:spcBef>
                  <a:spcPct val="0"/>
                </a:spcBef>
                <a:spcAft>
                  <a:spcPct val="35000"/>
                </a:spcAft>
              </a:pPr>
              <a:r>
                <a:rPr lang="en-US" sz="1000" dirty="0" smtClean="0">
                  <a:solidFill>
                    <a:prstClr val="white"/>
                  </a:solidFill>
                </a:rPr>
                <a:t>-Career Specific</a:t>
              </a:r>
              <a:endParaRPr lang="en-US" sz="1000" dirty="0">
                <a:solidFill>
                  <a:prstClr val="white"/>
                </a:solidFill>
              </a:endParaRPr>
            </a:p>
          </p:txBody>
        </p:sp>
      </p:grpSp>
      <p:grpSp>
        <p:nvGrpSpPr>
          <p:cNvPr id="8" name="Group 7"/>
          <p:cNvGrpSpPr/>
          <p:nvPr/>
        </p:nvGrpSpPr>
        <p:grpSpPr>
          <a:xfrm>
            <a:off x="2614161" y="2895600"/>
            <a:ext cx="2700812" cy="1383042"/>
            <a:chOff x="2340950" y="1189553"/>
            <a:chExt cx="2200747" cy="1219853"/>
          </a:xfrm>
        </p:grpSpPr>
        <p:sp>
          <p:nvSpPr>
            <p:cNvPr id="9" name="Chevron 8"/>
            <p:cNvSpPr/>
            <p:nvPr/>
          </p:nvSpPr>
          <p:spPr>
            <a:xfrm>
              <a:off x="2340950" y="1189553"/>
              <a:ext cx="2200747" cy="1209761"/>
            </a:xfrm>
            <a:prstGeom prst="chevron">
              <a:avLst/>
            </a:prstGeom>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10" name="Chevron 4"/>
            <p:cNvSpPr/>
            <p:nvPr/>
          </p:nvSpPr>
          <p:spPr>
            <a:xfrm>
              <a:off x="2945830" y="1199645"/>
              <a:ext cx="990986" cy="12097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t" anchorCtr="0">
              <a:noAutofit/>
            </a:bodyPr>
            <a:lstStyle/>
            <a:p>
              <a:pPr algn="ctr" defTabSz="533400">
                <a:lnSpc>
                  <a:spcPct val="90000"/>
                </a:lnSpc>
                <a:spcBef>
                  <a:spcPct val="0"/>
                </a:spcBef>
                <a:spcAft>
                  <a:spcPct val="35000"/>
                </a:spcAft>
              </a:pPr>
              <a:r>
                <a:rPr lang="en-US" sz="1200" b="1" dirty="0" smtClean="0">
                  <a:solidFill>
                    <a:prstClr val="white"/>
                  </a:solidFill>
                </a:rPr>
                <a:t>I-BEST  Quarter 1</a:t>
              </a:r>
            </a:p>
            <a:p>
              <a:pPr algn="ctr" defTabSz="533400">
                <a:lnSpc>
                  <a:spcPct val="90000"/>
                </a:lnSpc>
                <a:spcBef>
                  <a:spcPct val="0"/>
                </a:spcBef>
                <a:spcAft>
                  <a:spcPct val="35000"/>
                </a:spcAft>
              </a:pPr>
              <a:r>
                <a:rPr lang="en-US" sz="1000" dirty="0" smtClean="0">
                  <a:solidFill>
                    <a:prstClr val="white"/>
                  </a:solidFill>
                </a:rPr>
                <a:t> (Opportunity Grant &amp; State Need Grant)</a:t>
              </a:r>
            </a:p>
            <a:p>
              <a:pPr defTabSz="533400">
                <a:lnSpc>
                  <a:spcPct val="90000"/>
                </a:lnSpc>
                <a:spcBef>
                  <a:spcPct val="0"/>
                </a:spcBef>
                <a:spcAft>
                  <a:spcPct val="35000"/>
                </a:spcAft>
              </a:pPr>
              <a:r>
                <a:rPr lang="en-US" sz="1000" dirty="0" smtClean="0">
                  <a:solidFill>
                    <a:prstClr val="white"/>
                  </a:solidFill>
                </a:rPr>
                <a:t>-Tuition</a:t>
              </a:r>
            </a:p>
            <a:p>
              <a:pPr defTabSz="533400">
                <a:lnSpc>
                  <a:spcPct val="90000"/>
                </a:lnSpc>
                <a:spcBef>
                  <a:spcPct val="0"/>
                </a:spcBef>
                <a:spcAft>
                  <a:spcPct val="35000"/>
                </a:spcAft>
              </a:pPr>
              <a:r>
                <a:rPr lang="en-US" sz="1000" dirty="0" smtClean="0">
                  <a:solidFill>
                    <a:prstClr val="white"/>
                  </a:solidFill>
                </a:rPr>
                <a:t>-Books</a:t>
              </a:r>
            </a:p>
            <a:p>
              <a:pPr defTabSz="533400">
                <a:lnSpc>
                  <a:spcPct val="90000"/>
                </a:lnSpc>
                <a:spcBef>
                  <a:spcPct val="0"/>
                </a:spcBef>
                <a:spcAft>
                  <a:spcPct val="35000"/>
                </a:spcAft>
              </a:pPr>
              <a:r>
                <a:rPr lang="en-US" sz="1000" dirty="0" smtClean="0">
                  <a:solidFill>
                    <a:prstClr val="white"/>
                  </a:solidFill>
                </a:rPr>
                <a:t>-Fees/Supplies</a:t>
              </a:r>
              <a:endParaRPr lang="en-US" sz="1000" dirty="0">
                <a:solidFill>
                  <a:prstClr val="white"/>
                </a:solidFill>
              </a:endParaRPr>
            </a:p>
          </p:txBody>
        </p:sp>
      </p:grpSp>
      <p:grpSp>
        <p:nvGrpSpPr>
          <p:cNvPr id="11" name="Group 10"/>
          <p:cNvGrpSpPr/>
          <p:nvPr/>
        </p:nvGrpSpPr>
        <p:grpSpPr>
          <a:xfrm>
            <a:off x="4764886" y="2897929"/>
            <a:ext cx="2245514" cy="1369271"/>
            <a:chOff x="4451531" y="1220860"/>
            <a:chExt cx="2106979" cy="1207432"/>
          </a:xfrm>
        </p:grpSpPr>
        <p:sp>
          <p:nvSpPr>
            <p:cNvPr id="12" name="Chevron 11"/>
            <p:cNvSpPr/>
            <p:nvPr/>
          </p:nvSpPr>
          <p:spPr>
            <a:xfrm>
              <a:off x="4451531" y="1220860"/>
              <a:ext cx="2106979" cy="1207432"/>
            </a:xfrm>
            <a:prstGeom prst="chevron">
              <a:avLst/>
            </a:prstGeom>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13" name="Chevron 4"/>
            <p:cNvSpPr/>
            <p:nvPr/>
          </p:nvSpPr>
          <p:spPr>
            <a:xfrm>
              <a:off x="5055247" y="1220860"/>
              <a:ext cx="899547" cy="12074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13335" rIns="13335" bIns="13335" numCol="1" spcCol="1270" anchor="ctr" anchorCtr="0">
              <a:noAutofit/>
            </a:bodyPr>
            <a:lstStyle/>
            <a:p>
              <a:pPr algn="ctr" defTabSz="444500">
                <a:lnSpc>
                  <a:spcPct val="90000"/>
                </a:lnSpc>
                <a:spcBef>
                  <a:spcPct val="0"/>
                </a:spcBef>
                <a:spcAft>
                  <a:spcPct val="35000"/>
                </a:spcAft>
              </a:pPr>
              <a:r>
                <a:rPr lang="en-US" sz="1200" b="1" dirty="0" smtClean="0">
                  <a:solidFill>
                    <a:prstClr val="white"/>
                  </a:solidFill>
                </a:rPr>
                <a:t>I-BEST  to 2 Year Degree</a:t>
              </a:r>
            </a:p>
            <a:p>
              <a:pPr algn="ctr" defTabSz="444500">
                <a:lnSpc>
                  <a:spcPct val="90000"/>
                </a:lnSpc>
                <a:spcBef>
                  <a:spcPct val="0"/>
                </a:spcBef>
                <a:spcAft>
                  <a:spcPct val="35000"/>
                </a:spcAft>
              </a:pPr>
              <a:r>
                <a:rPr lang="en-US" sz="1000" dirty="0" smtClean="0">
                  <a:solidFill>
                    <a:prstClr val="white"/>
                  </a:solidFill>
                </a:rPr>
                <a:t>(Ability to Benefit &amp; State Need Grant)</a:t>
              </a:r>
            </a:p>
            <a:p>
              <a:pPr algn="ctr" defTabSz="444500">
                <a:lnSpc>
                  <a:spcPct val="90000"/>
                </a:lnSpc>
                <a:spcBef>
                  <a:spcPct val="0"/>
                </a:spcBef>
                <a:spcAft>
                  <a:spcPct val="35000"/>
                </a:spcAft>
              </a:pPr>
              <a:r>
                <a:rPr lang="en-US" sz="1000" dirty="0" smtClean="0">
                  <a:solidFill>
                    <a:prstClr val="white"/>
                  </a:solidFill>
                </a:rPr>
                <a:t>-High School Diploma</a:t>
              </a:r>
              <a:endParaRPr lang="en-US" sz="1000" dirty="0">
                <a:solidFill>
                  <a:prstClr val="white"/>
                </a:solidFill>
              </a:endParaRPr>
            </a:p>
          </p:txBody>
        </p:sp>
      </p:grpSp>
      <p:grpSp>
        <p:nvGrpSpPr>
          <p:cNvPr id="14" name="Group 13"/>
          <p:cNvGrpSpPr/>
          <p:nvPr/>
        </p:nvGrpSpPr>
        <p:grpSpPr>
          <a:xfrm>
            <a:off x="6546112" y="2878184"/>
            <a:ext cx="2590800" cy="1393370"/>
            <a:chOff x="6390188" y="1220860"/>
            <a:chExt cx="2228348" cy="1179704"/>
          </a:xfrm>
        </p:grpSpPr>
        <p:sp>
          <p:nvSpPr>
            <p:cNvPr id="15" name="Chevron 14"/>
            <p:cNvSpPr/>
            <p:nvPr/>
          </p:nvSpPr>
          <p:spPr>
            <a:xfrm>
              <a:off x="6390188" y="1220860"/>
              <a:ext cx="2228348" cy="1179704"/>
            </a:xfrm>
            <a:prstGeom prst="chevron">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6" name="Chevron 4"/>
            <p:cNvSpPr/>
            <p:nvPr/>
          </p:nvSpPr>
          <p:spPr>
            <a:xfrm>
              <a:off x="6980040" y="1220860"/>
              <a:ext cx="1048644" cy="117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13335" rIns="13335" bIns="13335" numCol="1" spcCol="1270" anchor="ctr" anchorCtr="0">
              <a:noAutofit/>
            </a:bodyPr>
            <a:lstStyle/>
            <a:p>
              <a:pPr algn="ctr" defTabSz="444500">
                <a:lnSpc>
                  <a:spcPct val="90000"/>
                </a:lnSpc>
                <a:spcBef>
                  <a:spcPct val="0"/>
                </a:spcBef>
                <a:spcAft>
                  <a:spcPct val="35000"/>
                </a:spcAft>
              </a:pPr>
              <a:r>
                <a:rPr lang="en-US" sz="1200" b="1" dirty="0" smtClean="0">
                  <a:solidFill>
                    <a:prstClr val="white"/>
                  </a:solidFill>
                </a:rPr>
                <a:t>Baccalaureate Degree</a:t>
              </a:r>
            </a:p>
            <a:p>
              <a:pPr algn="ctr" defTabSz="444500">
                <a:lnSpc>
                  <a:spcPct val="90000"/>
                </a:lnSpc>
                <a:spcBef>
                  <a:spcPct val="0"/>
                </a:spcBef>
                <a:spcAft>
                  <a:spcPct val="35000"/>
                </a:spcAft>
              </a:pPr>
              <a:r>
                <a:rPr lang="en-US" sz="1000" dirty="0" smtClean="0">
                  <a:solidFill>
                    <a:prstClr val="white"/>
                  </a:solidFill>
                </a:rPr>
                <a:t>(Ability to Benefit &amp; State Need Grant)</a:t>
              </a:r>
              <a:endParaRPr lang="en-US" sz="1000" dirty="0">
                <a:solidFill>
                  <a:prstClr val="white"/>
                </a:solidFill>
              </a:endParaRPr>
            </a:p>
          </p:txBody>
        </p:sp>
      </p:gr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883955"/>
            <a:ext cx="15113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552" y="5299714"/>
            <a:ext cx="1807369" cy="131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800600"/>
            <a:ext cx="1487487" cy="97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222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BESTSTl8.jpg"/>
          <p:cNvPicPr>
            <a:picLocks noChangeAspect="1"/>
          </p:cNvPicPr>
          <p:nvPr/>
        </p:nvPicPr>
        <p:blipFill>
          <a:blip r:embed="rId2" cstate="print"/>
          <a:srcRect l="12232" r="26605" b="17857"/>
          <a:stretch>
            <a:fillRect/>
          </a:stretch>
        </p:blipFill>
        <p:spPr>
          <a:xfrm>
            <a:off x="223125" y="2207790"/>
            <a:ext cx="1082260" cy="1066800"/>
          </a:xfrm>
          <a:prstGeom prst="rect">
            <a:avLst/>
          </a:prstGeom>
        </p:spPr>
      </p:pic>
      <p:sp>
        <p:nvSpPr>
          <p:cNvPr id="6" name="Rectangle 3"/>
          <p:cNvSpPr txBox="1">
            <a:spLocks noChangeArrowheads="1"/>
          </p:cNvSpPr>
          <p:nvPr/>
        </p:nvSpPr>
        <p:spPr bwMode="auto">
          <a:xfrm>
            <a:off x="685800" y="3429000"/>
            <a:ext cx="6400800" cy="1752600"/>
          </a:xfrm>
          <a:prstGeom prst="rect">
            <a:avLst/>
          </a:prstGeom>
          <a:noFill/>
          <a:ln w="9525">
            <a:noFill/>
            <a:miter lim="800000"/>
            <a:headEnd/>
            <a:tailEnd/>
          </a:ln>
          <a:effectLst/>
        </p:spPr>
        <p:txBody>
          <a:bodyPr>
            <a:normAutofit/>
          </a:bodyPr>
          <a:lst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spcAft>
                <a:spcPts val="0"/>
              </a:spcAft>
              <a:buFontTx/>
              <a:buNone/>
              <a:defRPr/>
            </a:pPr>
            <a:endParaRPr lang="en-US" kern="0" smtClean="0">
              <a:solidFill>
                <a:sysClr val="window" lastClr="FFFFFF"/>
              </a:solidFill>
            </a:endParaRPr>
          </a:p>
          <a:p>
            <a:pPr marL="0" indent="0" defTabSz="914400">
              <a:spcBef>
                <a:spcPts val="0"/>
              </a:spcBef>
              <a:spcAft>
                <a:spcPts val="0"/>
              </a:spcAft>
              <a:buFontTx/>
              <a:buNone/>
              <a:defRPr/>
            </a:pPr>
            <a:endParaRPr lang="en-US" kern="0" smtClean="0">
              <a:solidFill>
                <a:sysClr val="window" lastClr="FFFFFF"/>
              </a:solidFill>
            </a:endParaRPr>
          </a:p>
          <a:p>
            <a:pPr marL="0" indent="0" defTabSz="914400">
              <a:spcBef>
                <a:spcPts val="0"/>
              </a:spcBef>
              <a:spcAft>
                <a:spcPts val="0"/>
              </a:spcAft>
              <a:buFontTx/>
              <a:buNone/>
              <a:defRPr/>
            </a:pPr>
            <a:endParaRPr lang="en-US" kern="0" smtClean="0">
              <a:solidFill>
                <a:sysClr val="window" lastClr="FFFFFF"/>
              </a:solidFill>
            </a:endParaRPr>
          </a:p>
          <a:p>
            <a:pPr marL="0" indent="0" defTabSz="914400">
              <a:spcBef>
                <a:spcPts val="0"/>
              </a:spcBef>
              <a:spcAft>
                <a:spcPts val="0"/>
              </a:spcAft>
              <a:buFontTx/>
              <a:buNone/>
              <a:defRPr/>
            </a:pPr>
            <a:endParaRPr lang="en-US" kern="0" smtClean="0">
              <a:solidFill>
                <a:sysClr val="window" lastClr="FFFFFF"/>
              </a:solidFill>
            </a:endParaRPr>
          </a:p>
          <a:p>
            <a:pPr marL="0" indent="0" defTabSz="914400">
              <a:spcBef>
                <a:spcPts val="0"/>
              </a:spcBef>
              <a:spcAft>
                <a:spcPts val="0"/>
              </a:spcAft>
              <a:buFontTx/>
              <a:buNone/>
              <a:defRPr/>
            </a:pPr>
            <a:endParaRPr lang="en-US" smtClean="0">
              <a:solidFill>
                <a:sysClr val="window" lastClr="FFFFFF"/>
              </a:solidFill>
            </a:endParaRPr>
          </a:p>
          <a:p>
            <a:pPr marL="0" indent="0" defTabSz="914400">
              <a:spcBef>
                <a:spcPts val="0"/>
              </a:spcBef>
              <a:spcAft>
                <a:spcPts val="0"/>
              </a:spcAft>
              <a:buFontTx/>
              <a:buNone/>
              <a:defRPr/>
            </a:pPr>
            <a:endParaRPr lang="en-US" smtClean="0">
              <a:solidFill>
                <a:sysClr val="window" lastClr="FFFFFF"/>
              </a:solidFill>
            </a:endParaRPr>
          </a:p>
          <a:p>
            <a:pPr marL="0" indent="0" defTabSz="914400">
              <a:spcBef>
                <a:spcPts val="0"/>
              </a:spcBef>
              <a:spcAft>
                <a:spcPts val="0"/>
              </a:spcAft>
              <a:buFontTx/>
              <a:buNone/>
              <a:defRPr/>
            </a:pPr>
            <a:endParaRPr lang="en-US" kern="0" smtClean="0">
              <a:solidFill>
                <a:sysClr val="window" lastClr="FFFFFF"/>
              </a:solidFill>
            </a:endParaRPr>
          </a:p>
          <a:p>
            <a:pPr marL="0" indent="0" defTabSz="914400">
              <a:spcBef>
                <a:spcPts val="0"/>
              </a:spcBef>
              <a:spcAft>
                <a:spcPts val="0"/>
              </a:spcAft>
              <a:buFontTx/>
              <a:buNone/>
              <a:defRPr/>
            </a:pPr>
            <a:endParaRPr lang="en-US" dirty="0" smtClean="0">
              <a:solidFill>
                <a:sysClr val="window" lastClr="FFFFFF"/>
              </a:solidFill>
            </a:endParaRPr>
          </a:p>
        </p:txBody>
      </p:sp>
      <p:sp>
        <p:nvSpPr>
          <p:cNvPr id="7" name="Rectangle 6"/>
          <p:cNvSpPr/>
          <p:nvPr/>
        </p:nvSpPr>
        <p:spPr>
          <a:xfrm>
            <a:off x="270675" y="3866707"/>
            <a:ext cx="8550594" cy="1077218"/>
          </a:xfrm>
          <a:prstGeom prst="rect">
            <a:avLst/>
          </a:prstGeom>
        </p:spPr>
        <p:txBody>
          <a:bodyPr wrap="square">
            <a:spAutoFit/>
          </a:bodyPr>
          <a:lstStyle/>
          <a:p>
            <a:pPr algn="ctr" eaLnBrk="0" fontAlgn="base" hangingPunct="0">
              <a:spcBef>
                <a:spcPct val="0"/>
              </a:spcBef>
              <a:spcAft>
                <a:spcPct val="0"/>
              </a:spcAft>
            </a:pPr>
            <a:r>
              <a:rPr lang="en-US" sz="3200" dirty="0" smtClean="0">
                <a:solidFill>
                  <a:srgbClr val="FFFFFF"/>
                </a:solidFill>
              </a:rPr>
              <a:t>Creating Accelerated, Guided </a:t>
            </a:r>
            <a:r>
              <a:rPr lang="en-US" sz="3200" dirty="0">
                <a:solidFill>
                  <a:srgbClr val="FFFFFF"/>
                </a:solidFill>
              </a:rPr>
              <a:t>Pathways </a:t>
            </a:r>
            <a:r>
              <a:rPr lang="en-US" sz="3200" dirty="0" smtClean="0">
                <a:solidFill>
                  <a:srgbClr val="FFFFFF"/>
                </a:solidFill>
              </a:rPr>
              <a:t>to </a:t>
            </a:r>
          </a:p>
          <a:p>
            <a:pPr algn="ctr" eaLnBrk="0" fontAlgn="base" hangingPunct="0">
              <a:spcBef>
                <a:spcPct val="0"/>
              </a:spcBef>
              <a:spcAft>
                <a:spcPct val="0"/>
              </a:spcAft>
            </a:pPr>
            <a:r>
              <a:rPr lang="en-US" sz="3200" dirty="0" smtClean="0">
                <a:solidFill>
                  <a:srgbClr val="FFFFFF"/>
                </a:solidFill>
              </a:rPr>
              <a:t>Living Wage Jobs</a:t>
            </a:r>
            <a:endParaRPr lang="en-US" sz="3200" dirty="0">
              <a:solidFill>
                <a:srgbClr val="FFFFFF"/>
              </a:solidFill>
            </a:endParaRPr>
          </a:p>
        </p:txBody>
      </p:sp>
      <p:sp>
        <p:nvSpPr>
          <p:cNvPr id="8" name="Rectangle 7"/>
          <p:cNvSpPr/>
          <p:nvPr/>
        </p:nvSpPr>
        <p:spPr>
          <a:xfrm>
            <a:off x="401615" y="2482299"/>
            <a:ext cx="8324573"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eaLnBrk="0" fontAlgn="base" hangingPunct="0">
              <a:spcBef>
                <a:spcPct val="0"/>
              </a:spcBef>
              <a:spcAft>
                <a:spcPct val="0"/>
              </a:spcAft>
              <a:defRPr/>
            </a:pPr>
            <a:r>
              <a:rPr lang="en-US" sz="7200" b="1" dirty="0" smtClean="0">
                <a:solidFill>
                  <a:srgbClr val="FF00FF"/>
                </a:solidFill>
                <a:latin typeface="Gigi" pitchFamily="82" charset="0"/>
              </a:rPr>
              <a:t>Renaissance </a:t>
            </a:r>
            <a:endParaRPr lang="en-US" sz="7200" b="1" kern="10" dirty="0">
              <a:ln w="19050">
                <a:solidFill>
                  <a:srgbClr val="0B3982"/>
                </a:solidFill>
                <a:round/>
                <a:headEnd/>
                <a:tailEnd/>
              </a:ln>
              <a:solidFill>
                <a:srgbClr val="FF00FF"/>
              </a:solidFill>
              <a:effectLst>
                <a:outerShdw dist="35921" dir="2700000" sy="50000" kx="2115830" algn="bl" rotWithShape="0">
                  <a:srgbClr val="C0C0C0">
                    <a:alpha val="79999"/>
                  </a:srgbClr>
                </a:outerShdw>
              </a:effectLst>
              <a:latin typeface="Gigi" pitchFamily="82" charset="0"/>
            </a:endParaRPr>
          </a:p>
        </p:txBody>
      </p:sp>
      <p:sp>
        <p:nvSpPr>
          <p:cNvPr id="9" name="TextBox 8"/>
          <p:cNvSpPr txBox="1"/>
          <p:nvPr/>
        </p:nvSpPr>
        <p:spPr>
          <a:xfrm>
            <a:off x="401614" y="5325036"/>
            <a:ext cx="5296451" cy="830997"/>
          </a:xfrm>
          <a:prstGeom prst="rect">
            <a:avLst/>
          </a:prstGeom>
          <a:noFill/>
        </p:spPr>
        <p:txBody>
          <a:bodyPr wrap="square" rtlCol="0">
            <a:spAutoFit/>
          </a:bodyPr>
          <a:lstStyle/>
          <a:p>
            <a:pPr lvl="0" defTabSz="914400">
              <a:defRPr/>
            </a:pPr>
            <a:r>
              <a:rPr lang="en-US" sz="1200" b="1" kern="0" dirty="0" smtClean="0">
                <a:solidFill>
                  <a:schemeClr val="accent1">
                    <a:lumMod val="50000"/>
                  </a:schemeClr>
                </a:solidFill>
                <a:latin typeface="Gill Sans"/>
              </a:rPr>
              <a:t>TAACCCT Virtual Institute: Acceleration Strategies</a:t>
            </a:r>
            <a:endParaRPr lang="en-US" sz="1200" b="1" kern="0" dirty="0">
              <a:solidFill>
                <a:schemeClr val="accent1">
                  <a:lumMod val="50000"/>
                </a:schemeClr>
              </a:solidFill>
              <a:latin typeface="Gill Sans"/>
            </a:endParaRPr>
          </a:p>
          <a:p>
            <a:pPr lvl="0" defTabSz="914400">
              <a:defRPr/>
            </a:pPr>
            <a:r>
              <a:rPr lang="en-US" sz="1200" kern="0" dirty="0">
                <a:solidFill>
                  <a:schemeClr val="accent1">
                    <a:lumMod val="50000"/>
                  </a:schemeClr>
                </a:solidFill>
                <a:latin typeface="Gill Sans"/>
              </a:rPr>
              <a:t>Jon M. Kerr, Director</a:t>
            </a:r>
          </a:p>
          <a:p>
            <a:pPr lvl="0" defTabSz="914400">
              <a:defRPr/>
            </a:pPr>
            <a:r>
              <a:rPr lang="en-US" sz="1200" kern="0" dirty="0" smtClean="0">
                <a:solidFill>
                  <a:schemeClr val="accent1">
                    <a:lumMod val="50000"/>
                  </a:schemeClr>
                </a:solidFill>
                <a:latin typeface="Gill Sans"/>
              </a:rPr>
              <a:t>Basic </a:t>
            </a:r>
            <a:r>
              <a:rPr lang="en-US" sz="1200" kern="0" dirty="0">
                <a:solidFill>
                  <a:schemeClr val="accent1">
                    <a:lumMod val="50000"/>
                  </a:schemeClr>
                </a:solidFill>
                <a:latin typeface="Gill Sans"/>
              </a:rPr>
              <a:t>Education for Adults</a:t>
            </a:r>
          </a:p>
          <a:p>
            <a:pPr lvl="0" defTabSz="914400">
              <a:defRPr/>
            </a:pPr>
            <a:r>
              <a:rPr lang="en-US" sz="1200" kern="0" dirty="0">
                <a:solidFill>
                  <a:schemeClr val="accent1">
                    <a:lumMod val="50000"/>
                  </a:schemeClr>
                </a:solidFill>
                <a:latin typeface="Gill Sans"/>
              </a:rPr>
              <a:t>Washington State Board </a:t>
            </a:r>
            <a:r>
              <a:rPr lang="en-US" sz="1200" kern="0" dirty="0" smtClean="0">
                <a:solidFill>
                  <a:schemeClr val="accent1">
                    <a:lumMod val="50000"/>
                  </a:schemeClr>
                </a:solidFill>
                <a:latin typeface="Gill Sans"/>
              </a:rPr>
              <a:t>for Community </a:t>
            </a:r>
            <a:r>
              <a:rPr lang="en-US" sz="1200" kern="0" dirty="0">
                <a:solidFill>
                  <a:schemeClr val="accent1">
                    <a:lumMod val="50000"/>
                  </a:schemeClr>
                </a:solidFill>
                <a:latin typeface="Gill Sans"/>
              </a:rPr>
              <a:t>and Technical Colleges</a:t>
            </a:r>
          </a:p>
        </p:txBody>
      </p:sp>
      <p:pic>
        <p:nvPicPr>
          <p:cNvPr id="10" name="Picture 19" descr="DSCN0691"/>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t="31285" r="5000" b="-13129"/>
          <a:stretch>
            <a:fillRect/>
          </a:stretch>
        </p:blipFill>
        <p:spPr bwMode="auto">
          <a:xfrm>
            <a:off x="685800" y="1416346"/>
            <a:ext cx="1614377" cy="104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0201" y="1482842"/>
            <a:ext cx="885666" cy="104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Picture6.gif"/>
          <p:cNvPicPr>
            <a:picLocks noChangeAspect="1"/>
          </p:cNvPicPr>
          <p:nvPr/>
        </p:nvPicPr>
        <p:blipFill>
          <a:blip r:embed="rId5" cstate="print">
            <a:extLst>
              <a:ext uri="{28A0092B-C50C-407E-A947-70E740481C1C}">
                <a14:useLocalDpi xmlns:a14="http://schemas.microsoft.com/office/drawing/2010/main" val="0"/>
              </a:ext>
            </a:extLst>
          </a:blip>
          <a:srcRect b="-4050"/>
          <a:stretch>
            <a:fillRect/>
          </a:stretch>
        </p:blipFill>
        <p:spPr bwMode="auto">
          <a:xfrm>
            <a:off x="8060267" y="2413028"/>
            <a:ext cx="909656" cy="125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23075" y="4019107"/>
            <a:ext cx="8550594" cy="1077218"/>
          </a:xfrm>
          <a:prstGeom prst="rect">
            <a:avLst/>
          </a:prstGeom>
        </p:spPr>
        <p:txBody>
          <a:bodyPr wrap="square">
            <a:spAutoFit/>
          </a:bodyPr>
          <a:lstStyle/>
          <a:p>
            <a:pPr algn="ctr" eaLnBrk="0" fontAlgn="base" hangingPunct="0">
              <a:spcBef>
                <a:spcPct val="0"/>
              </a:spcBef>
              <a:spcAft>
                <a:spcPct val="0"/>
              </a:spcAft>
            </a:pPr>
            <a:r>
              <a:rPr lang="en-US" sz="3200" dirty="0" smtClean="0">
                <a:solidFill>
                  <a:srgbClr val="1F497D"/>
                </a:solidFill>
              </a:rPr>
              <a:t>Creating Accelerated, Guided </a:t>
            </a:r>
            <a:r>
              <a:rPr lang="en-US" sz="3200" dirty="0">
                <a:solidFill>
                  <a:srgbClr val="1F497D"/>
                </a:solidFill>
              </a:rPr>
              <a:t>Pathways </a:t>
            </a:r>
            <a:r>
              <a:rPr lang="en-US" sz="3200" dirty="0" smtClean="0">
                <a:solidFill>
                  <a:srgbClr val="1F497D"/>
                </a:solidFill>
              </a:rPr>
              <a:t>to </a:t>
            </a:r>
          </a:p>
          <a:p>
            <a:pPr algn="ctr" eaLnBrk="0" fontAlgn="base" hangingPunct="0">
              <a:spcBef>
                <a:spcPct val="0"/>
              </a:spcBef>
              <a:spcAft>
                <a:spcPct val="0"/>
              </a:spcAft>
            </a:pPr>
            <a:r>
              <a:rPr lang="en-US" sz="3200" dirty="0" smtClean="0">
                <a:solidFill>
                  <a:srgbClr val="1F497D"/>
                </a:solidFill>
              </a:rPr>
              <a:t>Living Wage Jobs</a:t>
            </a:r>
            <a:endParaRPr lang="en-US" sz="3200" dirty="0">
              <a:solidFill>
                <a:srgbClr val="1F497D"/>
              </a:solidFill>
            </a:endParaRPr>
          </a:p>
        </p:txBody>
      </p:sp>
      <p:sp>
        <p:nvSpPr>
          <p:cNvPr id="3" name="Rectangle 2"/>
          <p:cNvSpPr/>
          <p:nvPr/>
        </p:nvSpPr>
        <p:spPr>
          <a:xfrm>
            <a:off x="2300177" y="1308678"/>
            <a:ext cx="4572000" cy="1323439"/>
          </a:xfrm>
          <a:prstGeom prst="rect">
            <a:avLst/>
          </a:prstGeom>
        </p:spPr>
        <p:txBody>
          <a:bodyPr>
            <a:spAutoFit/>
          </a:bodyPr>
          <a:lstStyle/>
          <a:p>
            <a:pPr algn="ctr"/>
            <a:r>
              <a:rPr lang="en-US" sz="4000" b="1" dirty="0">
                <a:solidFill>
                  <a:srgbClr val="1F497D"/>
                </a:solidFill>
              </a:rPr>
              <a:t>Washington's </a:t>
            </a:r>
            <a:br>
              <a:rPr lang="en-US" sz="4000" b="1" dirty="0">
                <a:solidFill>
                  <a:srgbClr val="1F497D"/>
                </a:solidFill>
              </a:rPr>
            </a:br>
            <a:r>
              <a:rPr lang="en-US" sz="4000" b="1" dirty="0">
                <a:solidFill>
                  <a:srgbClr val="1F497D"/>
                </a:solidFill>
              </a:rPr>
              <a:t>I-BEST </a:t>
            </a:r>
          </a:p>
        </p:txBody>
      </p:sp>
    </p:spTree>
    <p:extLst>
      <p:ext uri="{BB962C8B-B14F-4D97-AF65-F5344CB8AC3E}">
        <p14:creationId xmlns:p14="http://schemas.microsoft.com/office/powerpoint/2010/main" val="135181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30</a:t>
            </a:fld>
            <a:endParaRPr lang="en-US" sz="1200" dirty="0">
              <a:solidFill>
                <a:schemeClr val="bg1"/>
              </a:solidFill>
            </a:endParaRPr>
          </a:p>
        </p:txBody>
      </p:sp>
      <p:sp>
        <p:nvSpPr>
          <p:cNvPr id="3" name="Content Placeholder 2"/>
          <p:cNvSpPr>
            <a:spLocks noGrp="1"/>
          </p:cNvSpPr>
          <p:nvPr>
            <p:ph sz="quarter" idx="13"/>
          </p:nvPr>
        </p:nvSpPr>
        <p:spPr>
          <a:xfrm>
            <a:off x="372534" y="2396066"/>
            <a:ext cx="8686800" cy="3175001"/>
          </a:xfrm>
        </p:spPr>
        <p:txBody>
          <a:bodyPr>
            <a:normAutofit fontScale="92500"/>
          </a:bodyPr>
          <a:lstStyle/>
          <a:p>
            <a:r>
              <a:rPr lang="en-US" sz="2000" dirty="0" smtClean="0">
                <a:solidFill>
                  <a:schemeClr val="tx2"/>
                </a:solidFill>
              </a:rPr>
              <a:t>Washington's January </a:t>
            </a:r>
            <a:r>
              <a:rPr lang="en-US" sz="2000" dirty="0">
                <a:solidFill>
                  <a:schemeClr val="tx2"/>
                </a:solidFill>
              </a:rPr>
              <a:t>2013 Return on Investment Study analysis of </a:t>
            </a:r>
            <a:r>
              <a:rPr lang="en-US" sz="2000" dirty="0" smtClean="0">
                <a:solidFill>
                  <a:schemeClr val="tx2"/>
                </a:solidFill>
              </a:rPr>
              <a:t>I-BEST  </a:t>
            </a:r>
            <a:r>
              <a:rPr lang="en-US" sz="2000" dirty="0">
                <a:solidFill>
                  <a:schemeClr val="tx2"/>
                </a:solidFill>
              </a:rPr>
              <a:t>found that the investment of time and money returns a good fiscal yield.</a:t>
            </a:r>
          </a:p>
          <a:p>
            <a:pPr marL="0" indent="0">
              <a:buNone/>
            </a:pPr>
            <a:endParaRPr lang="en-US" sz="1300" dirty="0">
              <a:solidFill>
                <a:schemeClr val="tx2"/>
              </a:solidFill>
            </a:endParaRPr>
          </a:p>
          <a:p>
            <a:r>
              <a:rPr lang="en-US" sz="2000" dirty="0">
                <a:solidFill>
                  <a:schemeClr val="tx2"/>
                </a:solidFill>
              </a:rPr>
              <a:t>The study looked at the return on investment (ROI) from a purely cost/benefit analysis and focused on the annual rate of return (ARR</a:t>
            </a:r>
            <a:r>
              <a:rPr lang="en-US" sz="2000" dirty="0" smtClean="0">
                <a:solidFill>
                  <a:schemeClr val="tx2"/>
                </a:solidFill>
              </a:rPr>
              <a:t>). It was a </a:t>
            </a:r>
            <a:r>
              <a:rPr lang="en-US" sz="2000" dirty="0">
                <a:solidFill>
                  <a:schemeClr val="tx2"/>
                </a:solidFill>
              </a:rPr>
              <a:t>pure look at whether this “investment” of time and money returns a good yield. </a:t>
            </a:r>
          </a:p>
          <a:p>
            <a:pPr marL="0" indent="0">
              <a:buNone/>
            </a:pPr>
            <a:endParaRPr lang="en-US" sz="1300" dirty="0">
              <a:solidFill>
                <a:schemeClr val="tx2"/>
              </a:solidFill>
            </a:endParaRPr>
          </a:p>
          <a:p>
            <a:r>
              <a:rPr lang="en-US" sz="2000" dirty="0">
                <a:solidFill>
                  <a:schemeClr val="tx2"/>
                </a:solidFill>
              </a:rPr>
              <a:t>The study used net present value for final calculations that allowed analysis in today’s dollars. (In other words, it discounted future earnings by an inflation index.) This is the most conservative approach. </a:t>
            </a:r>
          </a:p>
          <a:p>
            <a:pPr marL="0" indent="0">
              <a:buNone/>
            </a:pPr>
            <a:endParaRPr lang="en-US" dirty="0">
              <a:solidFill>
                <a:schemeClr val="tx2"/>
              </a:solidFill>
            </a:endParaRPr>
          </a:p>
        </p:txBody>
      </p:sp>
      <p:sp>
        <p:nvSpPr>
          <p:cNvPr id="4" name="Text Placeholder 3"/>
          <p:cNvSpPr>
            <a:spLocks noGrp="1"/>
          </p:cNvSpPr>
          <p:nvPr>
            <p:ph type="body" sz="quarter" idx="14"/>
          </p:nvPr>
        </p:nvSpPr>
        <p:spPr>
          <a:xfrm>
            <a:off x="0" y="880534"/>
            <a:ext cx="9144000" cy="381000"/>
          </a:xfrm>
        </p:spPr>
        <p:txBody>
          <a:bodyPr>
            <a:noAutofit/>
          </a:bodyPr>
          <a:lstStyle/>
          <a:p>
            <a:pPr algn="ctr"/>
            <a:r>
              <a:rPr lang="en-US" sz="3600" b="1" dirty="0" smtClean="0">
                <a:solidFill>
                  <a:schemeClr val="tx1"/>
                </a:solidFill>
              </a:rPr>
              <a:t>I-BEST</a:t>
            </a:r>
          </a:p>
          <a:p>
            <a:pPr algn="ctr"/>
            <a:r>
              <a:rPr lang="en-US" sz="3600" b="1" dirty="0" smtClean="0">
                <a:solidFill>
                  <a:schemeClr val="tx1"/>
                </a:solidFill>
              </a:rPr>
              <a:t>A Cost Benefit to Students &amp; Society</a:t>
            </a:r>
            <a:endParaRPr lang="en-US" sz="3600" b="1" dirty="0">
              <a:solidFill>
                <a:schemeClr val="tx1"/>
              </a:solidFill>
            </a:endParaRPr>
          </a:p>
        </p:txBody>
      </p:sp>
      <p:pic>
        <p:nvPicPr>
          <p:cNvPr id="5" name="Picture 4" descr="IBESTSTl11.jpg"/>
          <p:cNvPicPr>
            <a:picLocks noChangeAspect="1"/>
          </p:cNvPicPr>
          <p:nvPr/>
        </p:nvPicPr>
        <p:blipFill>
          <a:blip r:embed="rId2" cstate="print">
            <a:extLst>
              <a:ext uri="{28A0092B-C50C-407E-A947-70E740481C1C}">
                <a14:useLocalDpi xmlns:a14="http://schemas.microsoft.com/office/drawing/2010/main" val="0"/>
              </a:ext>
            </a:extLst>
          </a:blip>
          <a:srcRect r="25926"/>
          <a:stretch>
            <a:fillRect/>
          </a:stretch>
        </p:blipFill>
        <p:spPr bwMode="auto">
          <a:xfrm>
            <a:off x="3646081" y="5486400"/>
            <a:ext cx="1295400" cy="12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823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53" y="926134"/>
            <a:ext cx="7772400" cy="1143000"/>
          </a:xfrm>
        </p:spPr>
        <p:txBody>
          <a:bodyPr>
            <a:normAutofit fontScale="90000"/>
          </a:bodyPr>
          <a:lstStyle/>
          <a:p>
            <a:r>
              <a:rPr lang="en-US" sz="2800" b="1" dirty="0">
                <a:solidFill>
                  <a:schemeClr val="tx1"/>
                </a:solidFill>
              </a:rPr>
              <a:t>Investments in I-BEST Programs:</a:t>
            </a:r>
            <a:br>
              <a:rPr lang="en-US" sz="2800" b="1" dirty="0">
                <a:solidFill>
                  <a:schemeClr val="tx1"/>
                </a:solidFill>
              </a:rPr>
            </a:br>
            <a:r>
              <a:rPr lang="en-US" sz="2800" b="1" dirty="0">
                <a:solidFill>
                  <a:schemeClr val="tx1"/>
                </a:solidFill>
              </a:rPr>
              <a:t> A Cost Benefit to </a:t>
            </a:r>
            <a:r>
              <a:rPr lang="en-US" sz="2800" b="1" dirty="0" smtClean="0">
                <a:solidFill>
                  <a:schemeClr val="tx1"/>
                </a:solidFill>
              </a:rPr>
              <a:t>Students</a:t>
            </a:r>
            <a:r>
              <a:rPr lang="en-US" b="1" dirty="0">
                <a:solidFill>
                  <a:schemeClr val="tx1"/>
                </a:solidFill>
              </a:rPr>
              <a:t/>
            </a:r>
            <a:br>
              <a:rPr lang="en-US" b="1" dirty="0">
                <a:solidFill>
                  <a:schemeClr val="tx1"/>
                </a:solidFill>
              </a:rPr>
            </a:br>
            <a:endParaRPr lang="en-US" b="1" dirty="0">
              <a:solidFill>
                <a:schemeClr val="tx1"/>
              </a:solidFill>
            </a:endParaRPr>
          </a:p>
        </p:txBody>
      </p:sp>
      <p:sp>
        <p:nvSpPr>
          <p:cNvPr id="14"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31</a:t>
            </a:fld>
            <a:endParaRPr lang="en-US" sz="1200"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731444831"/>
              </p:ext>
            </p:extLst>
          </p:nvPr>
        </p:nvGraphicFramePr>
        <p:xfrm>
          <a:off x="863600" y="3020254"/>
          <a:ext cx="7941734" cy="3667500"/>
        </p:xfrm>
        <a:graphic>
          <a:graphicData uri="http://schemas.openxmlformats.org/drawingml/2006/table">
            <a:tbl>
              <a:tblPr firstRow="1" firstCol="1" bandRow="1"/>
              <a:tblGrid>
                <a:gridCol w="7941734"/>
              </a:tblGrid>
              <a:tr h="1397713">
                <a:tc>
                  <a:txBody>
                    <a:bodyPr/>
                    <a:lstStyle/>
                    <a:p>
                      <a:pPr marL="0" marR="36830" algn="l">
                        <a:spcBef>
                          <a:spcPts val="0"/>
                        </a:spcBef>
                        <a:spcAft>
                          <a:spcPts val="0"/>
                        </a:spcAft>
                      </a:pPr>
                      <a:r>
                        <a:rPr lang="en-US" sz="1000" b="1" u="sng" dirty="0">
                          <a:effectLst/>
                          <a:latin typeface="Arial"/>
                          <a:ea typeface="Calibri"/>
                          <a:cs typeface="Times New Roman"/>
                        </a:rPr>
                        <a:t>Cost to the Student Completer</a:t>
                      </a:r>
                      <a:endParaRPr lang="en-US" sz="1000" dirty="0">
                        <a:effectLst/>
                        <a:latin typeface="Gill Sans MT"/>
                        <a:ea typeface="Calibri"/>
                        <a:cs typeface="Times New Roman"/>
                      </a:endParaRPr>
                    </a:p>
                    <a:p>
                      <a:pPr marL="0" marR="36830" algn="l">
                        <a:spcBef>
                          <a:spcPts val="0"/>
                        </a:spcBef>
                        <a:spcAft>
                          <a:spcPts val="0"/>
                        </a:spcAft>
                      </a:pPr>
                      <a:r>
                        <a:rPr lang="en-US" sz="1000" dirty="0">
                          <a:effectLst/>
                          <a:latin typeface="Arial"/>
                          <a:ea typeface="Calibri"/>
                          <a:cs typeface="Times New Roman"/>
                        </a:rPr>
                        <a:t>Tuition (minus weighted average aid package)                                     $1,117</a:t>
                      </a:r>
                      <a:endParaRPr lang="en-US" sz="1000" dirty="0">
                        <a:effectLst/>
                        <a:latin typeface="Gill Sans MT"/>
                        <a:ea typeface="Calibri"/>
                        <a:cs typeface="Times New Roman"/>
                      </a:endParaRPr>
                    </a:p>
                    <a:p>
                      <a:pPr marL="0" marR="36830" algn="l">
                        <a:spcBef>
                          <a:spcPts val="0"/>
                        </a:spcBef>
                        <a:spcAft>
                          <a:spcPts val="0"/>
                        </a:spcAft>
                      </a:pPr>
                      <a:r>
                        <a:rPr lang="en-US" sz="1000" dirty="0">
                          <a:effectLst/>
                          <a:latin typeface="Arial"/>
                          <a:ea typeface="Calibri"/>
                          <a:cs typeface="Times New Roman"/>
                        </a:rPr>
                        <a:t>Books                                                                                                    $1,000</a:t>
                      </a:r>
                      <a:endParaRPr lang="en-US" sz="1000" dirty="0">
                        <a:effectLst/>
                        <a:latin typeface="Gill Sans MT"/>
                        <a:ea typeface="Calibri"/>
                        <a:cs typeface="Times New Roman"/>
                      </a:endParaRPr>
                    </a:p>
                    <a:p>
                      <a:pPr marL="0" marR="36830" algn="l">
                        <a:spcBef>
                          <a:spcPts val="0"/>
                        </a:spcBef>
                        <a:spcAft>
                          <a:spcPts val="0"/>
                        </a:spcAft>
                      </a:pPr>
                      <a:r>
                        <a:rPr lang="en-US" sz="1000" dirty="0">
                          <a:effectLst/>
                          <a:latin typeface="Arial"/>
                          <a:ea typeface="Calibri"/>
                          <a:cs typeface="Times New Roman"/>
                        </a:rPr>
                        <a:t>Fees                                                                                                         $300</a:t>
                      </a:r>
                      <a:endParaRPr lang="en-US" sz="1000" dirty="0">
                        <a:effectLst/>
                        <a:latin typeface="Gill Sans MT"/>
                        <a:ea typeface="Calibri"/>
                        <a:cs typeface="Times New Roman"/>
                      </a:endParaRPr>
                    </a:p>
                    <a:p>
                      <a:pPr marL="0" marR="36830" algn="l">
                        <a:spcBef>
                          <a:spcPts val="0"/>
                        </a:spcBef>
                        <a:spcAft>
                          <a:spcPts val="0"/>
                        </a:spcAft>
                      </a:pPr>
                      <a:r>
                        <a:rPr lang="en-US" sz="1000" dirty="0">
                          <a:effectLst/>
                          <a:latin typeface="Arial"/>
                          <a:ea typeface="Calibri"/>
                          <a:cs typeface="Times New Roman"/>
                        </a:rPr>
                        <a:t>Foregone Wages                                                                                 $16,197</a:t>
                      </a:r>
                      <a:endParaRPr lang="en-US" sz="1000" dirty="0">
                        <a:effectLst/>
                        <a:latin typeface="Gill Sans MT"/>
                        <a:ea typeface="Calibri"/>
                        <a:cs typeface="Times New Roman"/>
                      </a:endParaRPr>
                    </a:p>
                    <a:p>
                      <a:pPr marL="0" marR="36830" algn="l">
                        <a:spcBef>
                          <a:spcPts val="0"/>
                        </a:spcBef>
                        <a:spcAft>
                          <a:spcPts val="0"/>
                        </a:spcAft>
                      </a:pPr>
                      <a:r>
                        <a:rPr lang="en-US" sz="1000" dirty="0">
                          <a:effectLst/>
                          <a:latin typeface="Arial"/>
                          <a:ea typeface="Calibri"/>
                          <a:cs typeface="Times New Roman"/>
                        </a:rPr>
                        <a:t>Total Student Costs                                                                             $18,614</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979592">
                <a:tc>
                  <a:txBody>
                    <a:bodyPr/>
                    <a:lstStyle/>
                    <a:p>
                      <a:pPr marL="0" marR="0" algn="l">
                        <a:spcBef>
                          <a:spcPts val="0"/>
                        </a:spcBef>
                        <a:spcAft>
                          <a:spcPts val="0"/>
                        </a:spcAft>
                      </a:pPr>
                      <a:r>
                        <a:rPr lang="en-US" sz="1000" b="1" u="sng" dirty="0">
                          <a:effectLst/>
                          <a:latin typeface="Calibri"/>
                          <a:ea typeface="Calibri"/>
                          <a:cs typeface="Times New Roman"/>
                        </a:rPr>
                        <a:t>Benefits to the Student Completer</a:t>
                      </a:r>
                      <a:endParaRPr lang="en-US" sz="1100" dirty="0">
                        <a:effectLst/>
                        <a:latin typeface="Gill Sans MT"/>
                        <a:ea typeface="Calibri"/>
                        <a:cs typeface="Times New Roman"/>
                      </a:endParaRPr>
                    </a:p>
                    <a:p>
                      <a:pPr marL="0" marR="36830" algn="l">
                        <a:spcBef>
                          <a:spcPts val="0"/>
                        </a:spcBef>
                        <a:spcAft>
                          <a:spcPts val="0"/>
                        </a:spcAft>
                      </a:pPr>
                      <a:r>
                        <a:rPr lang="en-US" sz="1000" dirty="0">
                          <a:effectLst/>
                          <a:latin typeface="Arial"/>
                          <a:ea typeface="Calibri"/>
                          <a:cs typeface="Times New Roman"/>
                        </a:rPr>
                        <a:t>Wage Gains                                                                                          $2,310</a:t>
                      </a:r>
                      <a:endParaRPr lang="en-US" sz="1100" dirty="0">
                        <a:effectLst/>
                        <a:latin typeface="Gill Sans MT"/>
                        <a:ea typeface="Calibri"/>
                        <a:cs typeface="Times New Roman"/>
                      </a:endParaRPr>
                    </a:p>
                    <a:p>
                      <a:pPr marL="0" marR="36830" algn="l">
                        <a:spcBef>
                          <a:spcPts val="0"/>
                        </a:spcBef>
                        <a:spcAft>
                          <a:spcPts val="0"/>
                        </a:spcAft>
                      </a:pPr>
                      <a:r>
                        <a:rPr lang="en-US" sz="1000" dirty="0">
                          <a:effectLst/>
                          <a:latin typeface="Arial"/>
                          <a:ea typeface="Calibri"/>
                          <a:cs typeface="Times New Roman"/>
                        </a:rPr>
                        <a:t>Income years at a higher wage                                                                   35</a:t>
                      </a:r>
                      <a:endParaRPr lang="en-US" sz="1100" dirty="0">
                        <a:effectLst/>
                        <a:latin typeface="Gill Sans MT"/>
                        <a:ea typeface="Calibri"/>
                        <a:cs typeface="Times New Roman"/>
                      </a:endParaRPr>
                    </a:p>
                    <a:p>
                      <a:pPr marL="0" marR="0" algn="l">
                        <a:spcBef>
                          <a:spcPts val="0"/>
                        </a:spcBef>
                        <a:spcAft>
                          <a:spcPts val="0"/>
                        </a:spcAft>
                      </a:pPr>
                      <a:r>
                        <a:rPr lang="en-US" sz="1000" dirty="0">
                          <a:effectLst/>
                          <a:latin typeface="Arial"/>
                          <a:ea typeface="Calibri"/>
                          <a:cs typeface="Times New Roman"/>
                        </a:rPr>
                        <a:t>Total Lifetime Wage Gains (Net Present Value**)                                $79,833</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77851">
                <a:tc>
                  <a:txBody>
                    <a:bodyPr/>
                    <a:lstStyle/>
                    <a:p>
                      <a:pPr marL="0" marR="0" algn="l">
                        <a:spcBef>
                          <a:spcPts val="0"/>
                        </a:spcBef>
                        <a:spcAft>
                          <a:spcPts val="0"/>
                        </a:spcAft>
                      </a:pPr>
                      <a:r>
                        <a:rPr lang="en-US" sz="1000" b="1" dirty="0">
                          <a:effectLst/>
                          <a:latin typeface="Arial"/>
                          <a:ea typeface="Calibri"/>
                          <a:cs typeface="Times New Roman"/>
                        </a:rPr>
                        <a:t>Return on Investment (ROI)</a:t>
                      </a:r>
                      <a:r>
                        <a:rPr lang="en-US" sz="1000" dirty="0">
                          <a:effectLst/>
                          <a:latin typeface="Arial"/>
                          <a:ea typeface="Calibri"/>
                          <a:cs typeface="Times New Roman"/>
                        </a:rPr>
                        <a:t>                                                                 329%</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91576">
                <a:tc>
                  <a:txBody>
                    <a:bodyPr/>
                    <a:lstStyle/>
                    <a:p>
                      <a:pPr marL="0" marR="0" algn="l">
                        <a:spcBef>
                          <a:spcPts val="0"/>
                        </a:spcBef>
                        <a:spcAft>
                          <a:spcPts val="0"/>
                        </a:spcAft>
                      </a:pPr>
                      <a:r>
                        <a:rPr lang="en-US" sz="1000" b="1" dirty="0">
                          <a:effectLst/>
                          <a:latin typeface="Arial"/>
                          <a:ea typeface="Calibri"/>
                          <a:cs typeface="Times New Roman"/>
                        </a:rPr>
                        <a:t>Annual Rate of Return (ARR)</a:t>
                      </a:r>
                      <a:r>
                        <a:rPr lang="en-US" sz="1000" dirty="0">
                          <a:effectLst/>
                          <a:latin typeface="Arial"/>
                          <a:ea typeface="Calibri"/>
                          <a:cs typeface="Times New Roman"/>
                        </a:rPr>
                        <a:t>                                                              12.4%</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20768">
                <a:tc>
                  <a:txBody>
                    <a:bodyPr/>
                    <a:lstStyle/>
                    <a:p>
                      <a:pPr marL="0" marR="0" algn="l">
                        <a:spcBef>
                          <a:spcPts val="0"/>
                        </a:spcBef>
                        <a:spcAft>
                          <a:spcPts val="0"/>
                        </a:spcAft>
                      </a:pPr>
                      <a:r>
                        <a:rPr lang="en-US" sz="1000" b="1" dirty="0">
                          <a:effectLst/>
                          <a:latin typeface="Arial"/>
                          <a:ea typeface="Calibri"/>
                          <a:cs typeface="Times New Roman"/>
                        </a:rPr>
                        <a:t>Pay Back Period (in years)   </a:t>
                      </a:r>
                      <a:r>
                        <a:rPr lang="en-US" sz="1000" dirty="0">
                          <a:effectLst/>
                          <a:latin typeface="Arial"/>
                          <a:ea typeface="Calibri"/>
                          <a:cs typeface="Times New Roman"/>
                        </a:rPr>
                        <a:t>                                                                    8.1</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bl>
          </a:graphicData>
        </a:graphic>
      </p:graphicFrame>
      <p:cxnSp>
        <p:nvCxnSpPr>
          <p:cNvPr id="9" name="Straight Connector 8"/>
          <p:cNvCxnSpPr/>
          <p:nvPr/>
        </p:nvCxnSpPr>
        <p:spPr>
          <a:xfrm>
            <a:off x="7505700" y="8386763"/>
            <a:ext cx="447675" cy="0"/>
          </a:xfrm>
          <a:prstGeom prst="line">
            <a:avLst/>
          </a:prstGeom>
          <a:noFill/>
          <a:ln w="9525" cap="flat" cmpd="sng" algn="ctr">
            <a:solidFill>
              <a:srgbClr val="4F81BD">
                <a:shade val="95000"/>
                <a:satMod val="105000"/>
              </a:srgbClr>
            </a:solidFill>
            <a:prstDash val="solid"/>
          </a:ln>
          <a:effectLst/>
        </p:spPr>
      </p:cxnSp>
      <p:cxnSp>
        <p:nvCxnSpPr>
          <p:cNvPr id="10" name="Straight Connector 9"/>
          <p:cNvCxnSpPr/>
          <p:nvPr/>
        </p:nvCxnSpPr>
        <p:spPr>
          <a:xfrm>
            <a:off x="7502525" y="7778750"/>
            <a:ext cx="447675" cy="0"/>
          </a:xfrm>
          <a:prstGeom prst="line">
            <a:avLst/>
          </a:prstGeom>
          <a:noFill/>
          <a:ln w="9525" cap="flat" cmpd="sng" algn="ctr">
            <a:solidFill>
              <a:srgbClr val="4F81BD">
                <a:shade val="95000"/>
                <a:satMod val="105000"/>
              </a:srgbClr>
            </a:solidFill>
            <a:prstDash val="solid"/>
          </a:ln>
          <a:effectLst/>
        </p:spPr>
      </p:cxnSp>
      <p:sp>
        <p:nvSpPr>
          <p:cNvPr id="12" name="Rectangle 11"/>
          <p:cNvSpPr/>
          <p:nvPr/>
        </p:nvSpPr>
        <p:spPr>
          <a:xfrm>
            <a:off x="269753" y="1888067"/>
            <a:ext cx="8610600" cy="1015663"/>
          </a:xfrm>
          <a:prstGeom prst="rect">
            <a:avLst/>
          </a:prstGeom>
        </p:spPr>
        <p:txBody>
          <a:bodyPr wrap="square">
            <a:spAutoFit/>
          </a:bodyPr>
          <a:lstStyle/>
          <a:p>
            <a:pPr lvl="0"/>
            <a:r>
              <a:rPr lang="en-US" sz="2000" b="1" dirty="0">
                <a:solidFill>
                  <a:schemeClr val="tx2"/>
                </a:solidFill>
              </a:rPr>
              <a:t>I-BEST Tipping Point Completers* gain an annual return on investment of 12.4% per year, more than 3 times greater than a traditional investment, reflecting substantial increases in students’ earnings.</a:t>
            </a:r>
            <a:endParaRPr lang="en-US" sz="2000" dirty="0">
              <a:solidFill>
                <a:schemeClr val="tx2"/>
              </a:solidFill>
            </a:endParaRPr>
          </a:p>
        </p:txBody>
      </p:sp>
      <p:sp>
        <p:nvSpPr>
          <p:cNvPr id="13" name="Rectangle 12"/>
          <p:cNvSpPr/>
          <p:nvPr/>
        </p:nvSpPr>
        <p:spPr>
          <a:xfrm>
            <a:off x="1600200" y="6463844"/>
            <a:ext cx="5715000" cy="215444"/>
          </a:xfrm>
          <a:prstGeom prst="rect">
            <a:avLst/>
          </a:prstGeom>
        </p:spPr>
        <p:txBody>
          <a:bodyPr wrap="square">
            <a:spAutoFit/>
          </a:bodyPr>
          <a:lstStyle/>
          <a:p>
            <a:r>
              <a:rPr lang="en-US" sz="800" dirty="0" smtClean="0"/>
              <a:t>*The </a:t>
            </a:r>
            <a:r>
              <a:rPr lang="en-US" sz="800" dirty="0"/>
              <a:t>model assumes a Tipping Point completer within two years of starting, who is receiving state-funded financial aid.</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7520" y="3242733"/>
            <a:ext cx="114373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698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01133" y="1208429"/>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Gill Sans" charset="0"/>
              </a:defRPr>
            </a:lvl2pPr>
            <a:lvl3pPr algn="ctr" rtl="0" fontAlgn="base">
              <a:spcBef>
                <a:spcPct val="0"/>
              </a:spcBef>
              <a:spcAft>
                <a:spcPct val="0"/>
              </a:spcAft>
              <a:defRPr sz="4400">
                <a:solidFill>
                  <a:schemeClr val="tx2"/>
                </a:solidFill>
                <a:latin typeface="Gill Sans" charset="0"/>
              </a:defRPr>
            </a:lvl3pPr>
            <a:lvl4pPr algn="ctr" rtl="0" fontAlgn="base">
              <a:spcBef>
                <a:spcPct val="0"/>
              </a:spcBef>
              <a:spcAft>
                <a:spcPct val="0"/>
              </a:spcAft>
              <a:defRPr sz="4400">
                <a:solidFill>
                  <a:schemeClr val="tx2"/>
                </a:solidFill>
                <a:latin typeface="Gill Sans" charset="0"/>
              </a:defRPr>
            </a:lvl4pPr>
            <a:lvl5pPr algn="ctr" rtl="0" fontAlgn="base">
              <a:spcBef>
                <a:spcPct val="0"/>
              </a:spcBef>
              <a:spcAft>
                <a:spcPct val="0"/>
              </a:spcAft>
              <a:defRPr sz="4400">
                <a:solidFill>
                  <a:schemeClr val="tx2"/>
                </a:solidFill>
                <a:latin typeface="Gill Sans" charset="0"/>
              </a:defRPr>
            </a:lvl5pPr>
            <a:lvl6pPr marL="457200" algn="ctr" rtl="0" fontAlgn="base">
              <a:spcBef>
                <a:spcPct val="0"/>
              </a:spcBef>
              <a:spcAft>
                <a:spcPct val="0"/>
              </a:spcAft>
              <a:defRPr sz="4400">
                <a:solidFill>
                  <a:schemeClr val="tx2"/>
                </a:solidFill>
                <a:latin typeface="Gill Sans" charset="0"/>
              </a:defRPr>
            </a:lvl6pPr>
            <a:lvl7pPr marL="914400" algn="ctr" rtl="0" fontAlgn="base">
              <a:spcBef>
                <a:spcPct val="0"/>
              </a:spcBef>
              <a:spcAft>
                <a:spcPct val="0"/>
              </a:spcAft>
              <a:defRPr sz="4400">
                <a:solidFill>
                  <a:schemeClr val="tx2"/>
                </a:solidFill>
                <a:latin typeface="Gill Sans" charset="0"/>
              </a:defRPr>
            </a:lvl7pPr>
            <a:lvl8pPr marL="1371600" algn="ctr" rtl="0" fontAlgn="base">
              <a:spcBef>
                <a:spcPct val="0"/>
              </a:spcBef>
              <a:spcAft>
                <a:spcPct val="0"/>
              </a:spcAft>
              <a:defRPr sz="4400">
                <a:solidFill>
                  <a:schemeClr val="tx2"/>
                </a:solidFill>
                <a:latin typeface="Gill Sans" charset="0"/>
              </a:defRPr>
            </a:lvl8pPr>
            <a:lvl9pPr marL="1828800" algn="ctr" rtl="0" fontAlgn="base">
              <a:spcBef>
                <a:spcPct val="0"/>
              </a:spcBef>
              <a:spcAft>
                <a:spcPct val="0"/>
              </a:spcAft>
              <a:defRPr sz="4400">
                <a:solidFill>
                  <a:schemeClr val="tx2"/>
                </a:solidFill>
                <a:latin typeface="Gill Sans" charset="0"/>
              </a:defRPr>
            </a:lvl9pPr>
          </a:lstStyle>
          <a:p>
            <a:r>
              <a:rPr lang="en-US" sz="3200" b="1" kern="0" dirty="0" smtClean="0">
                <a:solidFill>
                  <a:schemeClr val="tx1"/>
                </a:solidFill>
              </a:rPr>
              <a:t>Investments in I-BEST Programs:</a:t>
            </a:r>
            <a:br>
              <a:rPr lang="en-US" sz="3200" b="1" kern="0" dirty="0" smtClean="0">
                <a:solidFill>
                  <a:schemeClr val="tx1"/>
                </a:solidFill>
              </a:rPr>
            </a:br>
            <a:r>
              <a:rPr lang="en-US" sz="3200" b="1" kern="0" dirty="0" smtClean="0">
                <a:solidFill>
                  <a:schemeClr val="tx1"/>
                </a:solidFill>
              </a:rPr>
              <a:t> A Cost Benefit to Society</a:t>
            </a:r>
            <a:r>
              <a:rPr lang="en-US" b="1" kern="0" dirty="0" smtClean="0">
                <a:solidFill>
                  <a:schemeClr val="tx1"/>
                </a:solidFill>
              </a:rPr>
              <a:t/>
            </a:r>
            <a:br>
              <a:rPr lang="en-US" b="1" kern="0" dirty="0" smtClean="0">
                <a:solidFill>
                  <a:schemeClr val="tx1"/>
                </a:solidFill>
              </a:rPr>
            </a:br>
            <a:endParaRPr lang="en-US" b="1" kern="0" dirty="0">
              <a:solidFill>
                <a:schemeClr val="tx1"/>
              </a:solidFill>
            </a:endParaRPr>
          </a:p>
        </p:txBody>
      </p:sp>
      <p:sp>
        <p:nvSpPr>
          <p:cNvPr id="5" name="Rectangle 4"/>
          <p:cNvSpPr/>
          <p:nvPr/>
        </p:nvSpPr>
        <p:spPr>
          <a:xfrm>
            <a:off x="152400" y="1871133"/>
            <a:ext cx="8839200" cy="830997"/>
          </a:xfrm>
          <a:prstGeom prst="rect">
            <a:avLst/>
          </a:prstGeom>
        </p:spPr>
        <p:txBody>
          <a:bodyPr wrap="square">
            <a:spAutoFit/>
          </a:bodyPr>
          <a:lstStyle/>
          <a:p>
            <a:pPr lvl="0"/>
            <a:r>
              <a:rPr lang="en-US" sz="2400" dirty="0">
                <a:solidFill>
                  <a:schemeClr val="tx2"/>
                </a:solidFill>
              </a:rPr>
              <a:t>Financial benefits to taxpayers are equal to traditional investments and reflect higher tax receipts and lower social costs.</a:t>
            </a:r>
          </a:p>
        </p:txBody>
      </p:sp>
      <p:graphicFrame>
        <p:nvGraphicFramePr>
          <p:cNvPr id="10" name="Table 9"/>
          <p:cNvGraphicFramePr>
            <a:graphicFrameLocks noGrp="1"/>
          </p:cNvGraphicFramePr>
          <p:nvPr>
            <p:extLst>
              <p:ext uri="{D42A27DB-BD31-4B8C-83A1-F6EECF244321}">
                <p14:modId xmlns:p14="http://schemas.microsoft.com/office/powerpoint/2010/main" val="2885262634"/>
              </p:ext>
            </p:extLst>
          </p:nvPr>
        </p:nvGraphicFramePr>
        <p:xfrm>
          <a:off x="662338" y="2768304"/>
          <a:ext cx="5909734" cy="3556001"/>
        </p:xfrm>
        <a:graphic>
          <a:graphicData uri="http://schemas.openxmlformats.org/drawingml/2006/table">
            <a:tbl>
              <a:tblPr firstRow="1" firstCol="1" bandRow="1"/>
              <a:tblGrid>
                <a:gridCol w="5909734"/>
              </a:tblGrid>
              <a:tr h="1179854">
                <a:tc>
                  <a:txBody>
                    <a:bodyPr/>
                    <a:lstStyle/>
                    <a:p>
                      <a:pPr marL="0" marR="36830">
                        <a:spcBef>
                          <a:spcPts val="0"/>
                        </a:spcBef>
                        <a:spcAft>
                          <a:spcPts val="0"/>
                        </a:spcAft>
                      </a:pPr>
                      <a:r>
                        <a:rPr lang="en-US" sz="1000" b="1" u="sng" dirty="0">
                          <a:effectLst/>
                          <a:latin typeface="Arial"/>
                          <a:ea typeface="Calibri"/>
                          <a:cs typeface="Times New Roman"/>
                        </a:rPr>
                        <a:t>Cost to the State Taxpayer per I-BEST Completer</a:t>
                      </a:r>
                      <a:endParaRPr lang="en-US" sz="1100" dirty="0">
                        <a:effectLst/>
                        <a:latin typeface="Gill Sans MT"/>
                        <a:ea typeface="Calibri"/>
                        <a:cs typeface="Times New Roman"/>
                      </a:endParaRPr>
                    </a:p>
                    <a:p>
                      <a:pPr marL="0" marR="36830">
                        <a:spcBef>
                          <a:spcPts val="0"/>
                        </a:spcBef>
                        <a:spcAft>
                          <a:spcPts val="0"/>
                        </a:spcAft>
                      </a:pPr>
                      <a:r>
                        <a:rPr lang="en-US" sz="1000" dirty="0">
                          <a:effectLst/>
                          <a:latin typeface="Arial"/>
                          <a:ea typeface="Calibri"/>
                          <a:cs typeface="Times New Roman"/>
                        </a:rPr>
                        <a:t>Enrollment Support (direct and indirect state costs of Instruction)         $4,396</a:t>
                      </a:r>
                      <a:endParaRPr lang="en-US" sz="1100" dirty="0">
                        <a:effectLst/>
                        <a:latin typeface="Gill Sans MT"/>
                        <a:ea typeface="Calibri"/>
                        <a:cs typeface="Times New Roman"/>
                      </a:endParaRPr>
                    </a:p>
                    <a:p>
                      <a:pPr marL="0" marR="36830">
                        <a:spcBef>
                          <a:spcPts val="0"/>
                        </a:spcBef>
                        <a:spcAft>
                          <a:spcPts val="0"/>
                        </a:spcAft>
                      </a:pPr>
                      <a:r>
                        <a:rPr lang="en-US" sz="1000" dirty="0">
                          <a:effectLst/>
                          <a:latin typeface="Arial"/>
                          <a:ea typeface="Calibri"/>
                          <a:cs typeface="Times New Roman"/>
                        </a:rPr>
                        <a:t>Financial Aid Support (state sources only)                                             $2,883</a:t>
                      </a:r>
                      <a:endParaRPr lang="en-US" sz="1100" dirty="0">
                        <a:effectLst/>
                        <a:latin typeface="Gill Sans MT"/>
                        <a:ea typeface="Calibri"/>
                        <a:cs typeface="Times New Roman"/>
                      </a:endParaRPr>
                    </a:p>
                    <a:p>
                      <a:pPr marL="0" marR="36830">
                        <a:spcBef>
                          <a:spcPts val="0"/>
                        </a:spcBef>
                        <a:spcAft>
                          <a:spcPts val="0"/>
                        </a:spcAft>
                      </a:pPr>
                      <a:r>
                        <a:rPr lang="en-US" sz="1000" b="1" dirty="0">
                          <a:effectLst/>
                          <a:latin typeface="Arial"/>
                          <a:ea typeface="Calibri"/>
                          <a:cs typeface="Times New Roman"/>
                        </a:rPr>
                        <a:t>Total State Taxpayer Costs                                                                  $7,279</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1315952">
                <a:tc>
                  <a:txBody>
                    <a:bodyPr/>
                    <a:lstStyle/>
                    <a:p>
                      <a:pPr marL="0" marR="0">
                        <a:spcBef>
                          <a:spcPts val="0"/>
                        </a:spcBef>
                        <a:spcAft>
                          <a:spcPts val="0"/>
                        </a:spcAft>
                      </a:pPr>
                      <a:r>
                        <a:rPr lang="en-US" sz="1000" b="1" u="sng" dirty="0">
                          <a:effectLst/>
                          <a:latin typeface="Arial"/>
                          <a:ea typeface="Calibri"/>
                          <a:cs typeface="Times New Roman"/>
                        </a:rPr>
                        <a:t>Benefit to the State Taxpayer</a:t>
                      </a:r>
                      <a:endParaRPr lang="en-US" sz="1100" dirty="0">
                        <a:effectLst/>
                        <a:latin typeface="Gill Sans MT"/>
                        <a:ea typeface="Calibri"/>
                        <a:cs typeface="Times New Roman"/>
                      </a:endParaRPr>
                    </a:p>
                    <a:p>
                      <a:pPr marL="0" marR="0">
                        <a:spcBef>
                          <a:spcPts val="0"/>
                        </a:spcBef>
                        <a:spcAft>
                          <a:spcPts val="0"/>
                        </a:spcAft>
                      </a:pPr>
                      <a:r>
                        <a:rPr lang="en-US" sz="1000" dirty="0">
                          <a:effectLst/>
                          <a:latin typeface="Arial"/>
                          <a:ea typeface="Calibri"/>
                          <a:cs typeface="Times New Roman"/>
                        </a:rPr>
                        <a:t>Annual Tax Receipts from Higher Net Wage                                             $289</a:t>
                      </a:r>
                      <a:endParaRPr lang="en-US" sz="1100" dirty="0">
                        <a:effectLst/>
                        <a:latin typeface="Gill Sans MT"/>
                        <a:ea typeface="Calibri"/>
                        <a:cs typeface="Times New Roman"/>
                      </a:endParaRPr>
                    </a:p>
                    <a:p>
                      <a:pPr marL="0" marR="0">
                        <a:spcBef>
                          <a:spcPts val="0"/>
                        </a:spcBef>
                        <a:spcAft>
                          <a:spcPts val="0"/>
                        </a:spcAft>
                      </a:pPr>
                      <a:r>
                        <a:rPr lang="en-US" sz="1000" dirty="0">
                          <a:effectLst/>
                          <a:latin typeface="Arial"/>
                          <a:ea typeface="Calibri"/>
                          <a:cs typeface="Times New Roman"/>
                        </a:rPr>
                        <a:t>Lower Annual Social Costs (health, criminal justice, etc.)                           12%</a:t>
                      </a:r>
                      <a:endParaRPr lang="en-US" sz="1100" dirty="0">
                        <a:effectLst/>
                        <a:latin typeface="Gill Sans MT"/>
                        <a:ea typeface="Calibri"/>
                        <a:cs typeface="Times New Roman"/>
                      </a:endParaRPr>
                    </a:p>
                    <a:p>
                      <a:pPr marL="0" marR="0">
                        <a:spcBef>
                          <a:spcPts val="0"/>
                        </a:spcBef>
                        <a:spcAft>
                          <a:spcPts val="0"/>
                        </a:spcAft>
                      </a:pPr>
                      <a:r>
                        <a:rPr lang="en-US" sz="1000" dirty="0">
                          <a:effectLst/>
                          <a:latin typeface="Arial"/>
                          <a:ea typeface="Calibri"/>
                          <a:cs typeface="Times New Roman"/>
                        </a:rPr>
                        <a:t>Years at Higher Net Wage and Lower Social costs                                       35</a:t>
                      </a:r>
                      <a:endParaRPr lang="en-US" sz="1100" dirty="0">
                        <a:effectLst/>
                        <a:latin typeface="Gill Sans MT"/>
                        <a:ea typeface="Calibri"/>
                        <a:cs typeface="Times New Roman"/>
                      </a:endParaRPr>
                    </a:p>
                    <a:p>
                      <a:pPr marL="0" marR="0">
                        <a:spcBef>
                          <a:spcPts val="0"/>
                        </a:spcBef>
                        <a:spcAft>
                          <a:spcPts val="0"/>
                        </a:spcAft>
                      </a:pPr>
                      <a:r>
                        <a:rPr lang="en-US" sz="1000" b="1" dirty="0">
                          <a:effectLst/>
                          <a:latin typeface="Arial"/>
                          <a:ea typeface="Calibri"/>
                          <a:cs typeface="Times New Roman"/>
                        </a:rPr>
                        <a:t>Total Lifetime Taxpayer Benefits (Net Present Value)                     $10,374</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38651">
                <a:tc>
                  <a:txBody>
                    <a:bodyPr/>
                    <a:lstStyle/>
                    <a:p>
                      <a:pPr marL="0" marR="0">
                        <a:spcBef>
                          <a:spcPts val="0"/>
                        </a:spcBef>
                        <a:spcAft>
                          <a:spcPts val="0"/>
                        </a:spcAft>
                      </a:pPr>
                      <a:r>
                        <a:rPr lang="en-US" sz="1000" b="1" dirty="0">
                          <a:effectLst/>
                          <a:latin typeface="Arial"/>
                          <a:ea typeface="Calibri"/>
                          <a:cs typeface="Times New Roman"/>
                        </a:rPr>
                        <a:t>Return on Investment (ROI)</a:t>
                      </a:r>
                      <a:r>
                        <a:rPr lang="en-US" sz="1000" dirty="0">
                          <a:effectLst/>
                          <a:latin typeface="Arial"/>
                          <a:ea typeface="Calibri"/>
                          <a:cs typeface="Times New Roman"/>
                        </a:rPr>
                        <a:t>                                                                   42.5%</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283832">
                <a:tc>
                  <a:txBody>
                    <a:bodyPr/>
                    <a:lstStyle/>
                    <a:p>
                      <a:pPr marL="0" marR="0">
                        <a:spcBef>
                          <a:spcPts val="0"/>
                        </a:spcBef>
                        <a:spcAft>
                          <a:spcPts val="0"/>
                        </a:spcAft>
                      </a:pPr>
                      <a:r>
                        <a:rPr lang="en-US" sz="1000" b="1" dirty="0">
                          <a:effectLst/>
                          <a:latin typeface="Arial"/>
                          <a:ea typeface="Calibri"/>
                          <a:cs typeface="Times New Roman"/>
                        </a:rPr>
                        <a:t>Annual Rate of Return (ARR)</a:t>
                      </a:r>
                      <a:r>
                        <a:rPr lang="en-US" sz="1000" dirty="0">
                          <a:effectLst/>
                          <a:latin typeface="Arial"/>
                          <a:ea typeface="Calibri"/>
                          <a:cs typeface="Times New Roman"/>
                        </a:rPr>
                        <a:t>                                                                 4.1%</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37712">
                <a:tc>
                  <a:txBody>
                    <a:bodyPr/>
                    <a:lstStyle/>
                    <a:p>
                      <a:pPr marL="0" marR="0">
                        <a:spcBef>
                          <a:spcPts val="0"/>
                        </a:spcBef>
                        <a:spcAft>
                          <a:spcPts val="0"/>
                        </a:spcAft>
                      </a:pPr>
                      <a:r>
                        <a:rPr lang="en-US" sz="1000" b="1" dirty="0">
                          <a:effectLst/>
                          <a:latin typeface="Arial"/>
                          <a:ea typeface="Calibri"/>
                          <a:cs typeface="Times New Roman"/>
                        </a:rPr>
                        <a:t>Pay Back Period (in years)                   </a:t>
                      </a:r>
                      <a:r>
                        <a:rPr lang="en-US" sz="1000" dirty="0">
                          <a:effectLst/>
                          <a:latin typeface="Arial"/>
                          <a:ea typeface="Calibri"/>
                          <a:cs typeface="Times New Roman"/>
                        </a:rPr>
                        <a:t>                                                   24.2</a:t>
                      </a:r>
                      <a:endParaRPr lang="en-US" sz="1100" dirty="0">
                        <a:effectLst/>
                        <a:latin typeface="Gill Sans M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bl>
          </a:graphicData>
        </a:graphic>
      </p:graphicFrame>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6030" y="2423582"/>
            <a:ext cx="1223532" cy="101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042416" y="3637880"/>
            <a:ext cx="1818746" cy="136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573" y="5115122"/>
            <a:ext cx="2169321" cy="153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32</a:t>
            </a:fld>
            <a:endParaRPr lang="en-US" sz="1200" dirty="0">
              <a:solidFill>
                <a:schemeClr val="bg1"/>
              </a:solidFill>
            </a:endParaRPr>
          </a:p>
        </p:txBody>
      </p:sp>
    </p:spTree>
    <p:extLst>
      <p:ext uri="{BB962C8B-B14F-4D97-AF65-F5344CB8AC3E}">
        <p14:creationId xmlns:p14="http://schemas.microsoft.com/office/powerpoint/2010/main" val="32752571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33</a:t>
            </a:fld>
            <a:endParaRPr lang="en-US" sz="1200" dirty="0">
              <a:solidFill>
                <a:schemeClr val="bg1"/>
              </a:solidFill>
            </a:endParaRPr>
          </a:p>
        </p:txBody>
      </p:sp>
      <p:sp>
        <p:nvSpPr>
          <p:cNvPr id="3" name="Content Placeholder 2"/>
          <p:cNvSpPr>
            <a:spLocks noGrp="1"/>
          </p:cNvSpPr>
          <p:nvPr>
            <p:ph sz="quarter" idx="13"/>
          </p:nvPr>
        </p:nvSpPr>
        <p:spPr>
          <a:xfrm>
            <a:off x="160867" y="2150754"/>
            <a:ext cx="8839200" cy="3276600"/>
          </a:xfrm>
        </p:spPr>
        <p:txBody>
          <a:bodyPr>
            <a:normAutofit lnSpcReduction="10000"/>
          </a:bodyPr>
          <a:lstStyle/>
          <a:p>
            <a:pPr marL="0" indent="0">
              <a:buNone/>
            </a:pPr>
            <a:r>
              <a:rPr lang="en-US" sz="2800" dirty="0" smtClean="0">
                <a:solidFill>
                  <a:schemeClr val="tx2"/>
                </a:solidFill>
              </a:rPr>
              <a:t>The report </a:t>
            </a:r>
            <a:r>
              <a:rPr lang="en-US" sz="2800" dirty="0">
                <a:solidFill>
                  <a:schemeClr val="tx2"/>
                </a:solidFill>
              </a:rPr>
              <a:t>is the final phase of a multi-year evaluation of the I-BEST </a:t>
            </a:r>
            <a:r>
              <a:rPr lang="en-US" sz="2800" dirty="0" smtClean="0">
                <a:solidFill>
                  <a:schemeClr val="tx2"/>
                </a:solidFill>
              </a:rPr>
              <a:t>model. The </a:t>
            </a:r>
            <a:r>
              <a:rPr lang="en-US" sz="2800" dirty="0">
                <a:solidFill>
                  <a:schemeClr val="tx2"/>
                </a:solidFill>
              </a:rPr>
              <a:t>results </a:t>
            </a:r>
            <a:r>
              <a:rPr lang="en-US" sz="2800" dirty="0" smtClean="0">
                <a:solidFill>
                  <a:schemeClr val="tx2"/>
                </a:solidFill>
              </a:rPr>
              <a:t>found:</a:t>
            </a:r>
          </a:p>
          <a:p>
            <a:pPr marL="0" indent="0">
              <a:buNone/>
            </a:pPr>
            <a:endParaRPr lang="en-US" sz="1200" dirty="0">
              <a:solidFill>
                <a:schemeClr val="tx2"/>
              </a:solidFill>
            </a:endParaRPr>
          </a:p>
          <a:p>
            <a:r>
              <a:rPr lang="en-US" sz="2800" dirty="0">
                <a:solidFill>
                  <a:schemeClr val="tx2"/>
                </a:solidFill>
              </a:rPr>
              <a:t>There are </a:t>
            </a:r>
            <a:r>
              <a:rPr lang="en-US" sz="2800" b="1" dirty="0">
                <a:solidFill>
                  <a:schemeClr val="tx2"/>
                </a:solidFill>
              </a:rPr>
              <a:t>not extraordinary</a:t>
            </a:r>
            <a:r>
              <a:rPr lang="en-US" sz="2800" dirty="0">
                <a:solidFill>
                  <a:schemeClr val="tx2"/>
                </a:solidFill>
              </a:rPr>
              <a:t> expenses colleges/states would have to undertake to move the I-BEST initiative to </a:t>
            </a:r>
            <a:r>
              <a:rPr lang="en-US" sz="2800" dirty="0" smtClean="0">
                <a:solidFill>
                  <a:schemeClr val="tx2"/>
                </a:solidFill>
              </a:rPr>
              <a:t>scale</a:t>
            </a:r>
          </a:p>
          <a:p>
            <a:pPr marL="0" indent="0">
              <a:buNone/>
            </a:pPr>
            <a:endParaRPr lang="en-US" sz="800" dirty="0" smtClean="0">
              <a:solidFill>
                <a:schemeClr val="tx2"/>
              </a:solidFill>
            </a:endParaRPr>
          </a:p>
          <a:p>
            <a:r>
              <a:rPr lang="en-US" sz="2800" dirty="0" smtClean="0">
                <a:solidFill>
                  <a:schemeClr val="tx2"/>
                </a:solidFill>
              </a:rPr>
              <a:t>Program benefits justify the cost</a:t>
            </a:r>
            <a:endParaRPr lang="en-US" sz="2800" dirty="0">
              <a:solidFill>
                <a:schemeClr val="tx2"/>
              </a:solidFill>
            </a:endParaRPr>
          </a:p>
          <a:p>
            <a:pPr marL="0" indent="0">
              <a:buNone/>
            </a:pPr>
            <a:endParaRPr lang="en-US" sz="4000" b="1" dirty="0">
              <a:solidFill>
                <a:schemeClr val="tx2"/>
              </a:solidFill>
            </a:endParaRPr>
          </a:p>
        </p:txBody>
      </p:sp>
      <p:sp>
        <p:nvSpPr>
          <p:cNvPr id="4" name="Text Placeholder 3"/>
          <p:cNvSpPr>
            <a:spLocks noGrp="1"/>
          </p:cNvSpPr>
          <p:nvPr>
            <p:ph type="body" sz="quarter" idx="14"/>
          </p:nvPr>
        </p:nvSpPr>
        <p:spPr>
          <a:xfrm>
            <a:off x="0" y="1032933"/>
            <a:ext cx="9144000" cy="762000"/>
          </a:xfrm>
        </p:spPr>
        <p:txBody>
          <a:bodyPr>
            <a:noAutofit/>
          </a:bodyPr>
          <a:lstStyle/>
          <a:p>
            <a:pPr algn="ctr">
              <a:spcBef>
                <a:spcPts val="0"/>
              </a:spcBef>
            </a:pPr>
            <a:r>
              <a:rPr lang="en-US" b="1" dirty="0">
                <a:solidFill>
                  <a:schemeClr val="tx1"/>
                </a:solidFill>
              </a:rPr>
              <a:t>The 2012 CCRC </a:t>
            </a:r>
            <a:r>
              <a:rPr lang="en-US" b="1" i="1" dirty="0">
                <a:solidFill>
                  <a:schemeClr val="tx1"/>
                </a:solidFill>
              </a:rPr>
              <a:t>Learning from Washington State’s </a:t>
            </a:r>
            <a:endParaRPr lang="en-US" b="1" i="1" dirty="0" smtClean="0">
              <a:solidFill>
                <a:schemeClr val="tx1"/>
              </a:solidFill>
            </a:endParaRPr>
          </a:p>
          <a:p>
            <a:pPr algn="ctr">
              <a:spcBef>
                <a:spcPts val="0"/>
              </a:spcBef>
            </a:pPr>
            <a:r>
              <a:rPr lang="en-US" b="1" i="1" dirty="0" smtClean="0">
                <a:solidFill>
                  <a:schemeClr val="tx1"/>
                </a:solidFill>
              </a:rPr>
              <a:t>I-BEST </a:t>
            </a:r>
            <a:r>
              <a:rPr lang="en-US" b="1" i="1" dirty="0">
                <a:solidFill>
                  <a:schemeClr val="tx1"/>
                </a:solidFill>
              </a:rPr>
              <a:t>Program</a:t>
            </a:r>
            <a:r>
              <a:rPr lang="en-US" b="1" dirty="0">
                <a:solidFill>
                  <a:schemeClr val="tx1"/>
                </a:solidFill>
              </a:rPr>
              <a:t> </a:t>
            </a:r>
            <a:r>
              <a:rPr lang="en-US" b="1" dirty="0" smtClean="0">
                <a:solidFill>
                  <a:schemeClr val="tx1"/>
                </a:solidFill>
              </a:rPr>
              <a:t>Report</a:t>
            </a:r>
            <a:endParaRPr lang="en-US" b="1" dirty="0">
              <a:solidFill>
                <a:schemeClr val="tx1"/>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1541" y="4461933"/>
            <a:ext cx="1961703" cy="1308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9198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34</a:t>
            </a:fld>
            <a:endParaRPr lang="en-US" sz="1200" dirty="0">
              <a:solidFill>
                <a:schemeClr val="bg1"/>
              </a:solidFill>
            </a:endParaRPr>
          </a:p>
        </p:txBody>
      </p:sp>
      <p:sp>
        <p:nvSpPr>
          <p:cNvPr id="3" name="Content Placeholder 2"/>
          <p:cNvSpPr>
            <a:spLocks noGrp="1"/>
          </p:cNvSpPr>
          <p:nvPr>
            <p:ph sz="quarter" idx="13"/>
          </p:nvPr>
        </p:nvSpPr>
        <p:spPr>
          <a:xfrm>
            <a:off x="285602" y="1947333"/>
            <a:ext cx="8839200" cy="3276600"/>
          </a:xfrm>
        </p:spPr>
        <p:txBody>
          <a:bodyPr>
            <a:normAutofit lnSpcReduction="10000"/>
          </a:bodyPr>
          <a:lstStyle/>
          <a:p>
            <a:endParaRPr lang="en-US" sz="800" b="1" dirty="0"/>
          </a:p>
          <a:p>
            <a:pPr marL="0" indent="0">
              <a:buNone/>
            </a:pPr>
            <a:r>
              <a:rPr lang="en-US" sz="2800" b="1" dirty="0" smtClean="0">
                <a:solidFill>
                  <a:schemeClr val="tx1"/>
                </a:solidFill>
              </a:rPr>
              <a:t>Analysis was </a:t>
            </a:r>
            <a:r>
              <a:rPr lang="en-US" sz="2800" b="1" dirty="0">
                <a:solidFill>
                  <a:schemeClr val="tx1"/>
                </a:solidFill>
              </a:rPr>
              <a:t>based on a cost benefit-analysis </a:t>
            </a:r>
            <a:r>
              <a:rPr lang="en-US" sz="2800" b="1" dirty="0" smtClean="0">
                <a:solidFill>
                  <a:schemeClr val="tx1"/>
                </a:solidFill>
              </a:rPr>
              <a:t>model</a:t>
            </a:r>
          </a:p>
          <a:p>
            <a:pPr marL="0" indent="0">
              <a:buNone/>
            </a:pPr>
            <a:endParaRPr lang="en-US" sz="800" dirty="0">
              <a:solidFill>
                <a:schemeClr val="tx1"/>
              </a:solidFill>
            </a:endParaRPr>
          </a:p>
          <a:p>
            <a:pPr lvl="1"/>
            <a:r>
              <a:rPr lang="en-US" sz="2000" dirty="0">
                <a:solidFill>
                  <a:schemeClr val="tx2"/>
                </a:solidFill>
              </a:rPr>
              <a:t> </a:t>
            </a:r>
            <a:r>
              <a:rPr lang="en-US" sz="2400" dirty="0" smtClean="0">
                <a:solidFill>
                  <a:schemeClr val="tx2"/>
                </a:solidFill>
              </a:rPr>
              <a:t>On </a:t>
            </a:r>
            <a:r>
              <a:rPr lang="en-US" sz="2400" dirty="0">
                <a:solidFill>
                  <a:schemeClr val="tx2"/>
                </a:solidFill>
              </a:rPr>
              <a:t>average I-BEST students earned 18 </a:t>
            </a:r>
            <a:r>
              <a:rPr lang="en-US" sz="2400" dirty="0" smtClean="0">
                <a:solidFill>
                  <a:schemeClr val="tx2"/>
                </a:solidFill>
              </a:rPr>
              <a:t>credits</a:t>
            </a:r>
          </a:p>
          <a:p>
            <a:pPr marL="0" indent="0">
              <a:buNone/>
            </a:pPr>
            <a:endParaRPr lang="en-US" sz="800" dirty="0">
              <a:solidFill>
                <a:schemeClr val="tx2"/>
              </a:solidFill>
            </a:endParaRPr>
          </a:p>
          <a:p>
            <a:pPr lvl="1"/>
            <a:r>
              <a:rPr lang="en-US" sz="2000" dirty="0">
                <a:solidFill>
                  <a:schemeClr val="tx2"/>
                </a:solidFill>
              </a:rPr>
              <a:t> </a:t>
            </a:r>
            <a:r>
              <a:rPr lang="en-US" sz="2400" dirty="0" smtClean="0">
                <a:solidFill>
                  <a:schemeClr val="tx2"/>
                </a:solidFill>
              </a:rPr>
              <a:t>Non-I-BEST </a:t>
            </a:r>
            <a:r>
              <a:rPr lang="en-US" sz="2400" dirty="0">
                <a:solidFill>
                  <a:schemeClr val="tx2"/>
                </a:solidFill>
              </a:rPr>
              <a:t>Workforce students earned 9 college </a:t>
            </a:r>
            <a:r>
              <a:rPr lang="en-US" sz="2400" dirty="0" smtClean="0">
                <a:solidFill>
                  <a:schemeClr val="tx2"/>
                </a:solidFill>
              </a:rPr>
              <a:t>credits</a:t>
            </a:r>
          </a:p>
          <a:p>
            <a:pPr marL="0" indent="0">
              <a:buNone/>
            </a:pPr>
            <a:endParaRPr lang="en-US" sz="800" dirty="0">
              <a:solidFill>
                <a:schemeClr val="tx2"/>
              </a:solidFill>
            </a:endParaRPr>
          </a:p>
          <a:p>
            <a:pPr lvl="1"/>
            <a:r>
              <a:rPr lang="en-US" sz="2000" dirty="0">
                <a:solidFill>
                  <a:schemeClr val="tx2"/>
                </a:solidFill>
              </a:rPr>
              <a:t> </a:t>
            </a:r>
            <a:r>
              <a:rPr lang="en-US" sz="2400" dirty="0" smtClean="0">
                <a:solidFill>
                  <a:schemeClr val="tx2"/>
                </a:solidFill>
              </a:rPr>
              <a:t>Non-I-BEST </a:t>
            </a:r>
            <a:r>
              <a:rPr lang="en-US" sz="2400" dirty="0">
                <a:solidFill>
                  <a:schemeClr val="tx2"/>
                </a:solidFill>
              </a:rPr>
              <a:t>non-Workforce students earned 11 college credits</a:t>
            </a:r>
          </a:p>
          <a:p>
            <a:pPr marL="0" indent="0">
              <a:buNone/>
            </a:pPr>
            <a:endParaRPr lang="en-US" dirty="0"/>
          </a:p>
        </p:txBody>
      </p:sp>
      <p:sp>
        <p:nvSpPr>
          <p:cNvPr id="4" name="Text Placeholder 3"/>
          <p:cNvSpPr>
            <a:spLocks noGrp="1"/>
          </p:cNvSpPr>
          <p:nvPr>
            <p:ph type="body" sz="quarter" idx="14"/>
          </p:nvPr>
        </p:nvSpPr>
        <p:spPr>
          <a:xfrm>
            <a:off x="990600" y="1011767"/>
            <a:ext cx="6858000" cy="381000"/>
          </a:xfrm>
        </p:spPr>
        <p:txBody>
          <a:bodyPr>
            <a:noAutofit/>
          </a:bodyPr>
          <a:lstStyle/>
          <a:p>
            <a:pPr algn="ctr"/>
            <a:r>
              <a:rPr lang="en-US" sz="4800" b="1" dirty="0" smtClean="0">
                <a:solidFill>
                  <a:srgbClr val="000000"/>
                </a:solidFill>
              </a:rPr>
              <a:t>CCRC Findings</a:t>
            </a:r>
            <a:endParaRPr lang="en-US" sz="4800" b="1" dirty="0">
              <a:solidFill>
                <a:srgbClr val="0000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3277" y="5223933"/>
            <a:ext cx="2036193" cy="143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866" y="863598"/>
            <a:ext cx="933357" cy="138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1001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35</a:t>
            </a:fld>
            <a:endParaRPr lang="en-US" sz="1200" dirty="0">
              <a:solidFill>
                <a:schemeClr val="bg1"/>
              </a:solidFill>
            </a:endParaRPr>
          </a:p>
        </p:txBody>
      </p:sp>
      <p:sp>
        <p:nvSpPr>
          <p:cNvPr id="3" name="Content Placeholder 2"/>
          <p:cNvSpPr>
            <a:spLocks noGrp="1"/>
          </p:cNvSpPr>
          <p:nvPr>
            <p:ph sz="quarter" idx="13"/>
          </p:nvPr>
        </p:nvSpPr>
        <p:spPr>
          <a:xfrm>
            <a:off x="0" y="1109036"/>
            <a:ext cx="9144000" cy="880730"/>
          </a:xfrm>
        </p:spPr>
        <p:txBody>
          <a:bodyPr>
            <a:normAutofit fontScale="92500" lnSpcReduction="10000"/>
          </a:bodyPr>
          <a:lstStyle/>
          <a:p>
            <a:pPr marL="0" indent="0" algn="ctr">
              <a:buNone/>
            </a:pPr>
            <a:r>
              <a:rPr lang="en-US" sz="2800" b="1" dirty="0">
                <a:solidFill>
                  <a:srgbClr val="000000"/>
                </a:solidFill>
              </a:rPr>
              <a:t>Evidence </a:t>
            </a:r>
            <a:r>
              <a:rPr lang="en-US" sz="2800" b="1" dirty="0" smtClean="0">
                <a:solidFill>
                  <a:srgbClr val="000000"/>
                </a:solidFill>
              </a:rPr>
              <a:t>Demonstrates Investment in </a:t>
            </a:r>
            <a:r>
              <a:rPr lang="en-US" sz="2800" b="1" dirty="0">
                <a:solidFill>
                  <a:srgbClr val="000000"/>
                </a:solidFill>
              </a:rPr>
              <a:t>I-BEST </a:t>
            </a:r>
            <a:r>
              <a:rPr lang="en-US" sz="2800" b="1" dirty="0" smtClean="0">
                <a:solidFill>
                  <a:srgbClr val="000000"/>
                </a:solidFill>
              </a:rPr>
              <a:t>Pays </a:t>
            </a:r>
            <a:r>
              <a:rPr lang="en-US" sz="2800" b="1" dirty="0">
                <a:solidFill>
                  <a:srgbClr val="000000"/>
                </a:solidFill>
              </a:rPr>
              <a:t>off in </a:t>
            </a:r>
            <a:r>
              <a:rPr lang="en-US" sz="2800" b="1" dirty="0" smtClean="0">
                <a:solidFill>
                  <a:srgbClr val="000000"/>
                </a:solidFill>
              </a:rPr>
              <a:t>Gains </a:t>
            </a:r>
            <a:r>
              <a:rPr lang="en-US" sz="2800" b="1" dirty="0">
                <a:solidFill>
                  <a:srgbClr val="000000"/>
                </a:solidFill>
              </a:rPr>
              <a:t>to </a:t>
            </a:r>
            <a:r>
              <a:rPr lang="en-US" sz="2800" b="1" dirty="0" smtClean="0">
                <a:solidFill>
                  <a:srgbClr val="000000"/>
                </a:solidFill>
              </a:rPr>
              <a:t>Individuals</a:t>
            </a:r>
            <a:r>
              <a:rPr lang="en-US" sz="2800" b="1" dirty="0">
                <a:solidFill>
                  <a:srgbClr val="000000"/>
                </a:solidFill>
              </a:rPr>
              <a:t>, </a:t>
            </a:r>
            <a:r>
              <a:rPr lang="en-US" sz="2800" b="1" dirty="0" smtClean="0">
                <a:solidFill>
                  <a:srgbClr val="000000"/>
                </a:solidFill>
              </a:rPr>
              <a:t>Employers </a:t>
            </a:r>
            <a:r>
              <a:rPr lang="en-US" sz="2800" b="1" dirty="0">
                <a:solidFill>
                  <a:srgbClr val="000000"/>
                </a:solidFill>
              </a:rPr>
              <a:t>&amp; </a:t>
            </a:r>
            <a:r>
              <a:rPr lang="en-US" sz="2800" b="1" dirty="0" smtClean="0">
                <a:solidFill>
                  <a:srgbClr val="000000"/>
                </a:solidFill>
              </a:rPr>
              <a:t>Society</a:t>
            </a:r>
            <a:endParaRPr lang="en-US" sz="2800" dirty="0">
              <a:solidFill>
                <a:srgbClr val="000000"/>
              </a:solidFill>
            </a:endParaRPr>
          </a:p>
        </p:txBody>
      </p:sp>
      <p:sp>
        <p:nvSpPr>
          <p:cNvPr id="5" name="Rectangle 4"/>
          <p:cNvSpPr/>
          <p:nvPr/>
        </p:nvSpPr>
        <p:spPr>
          <a:xfrm>
            <a:off x="303571" y="2175934"/>
            <a:ext cx="8610600" cy="3477876"/>
          </a:xfrm>
          <a:prstGeom prst="rect">
            <a:avLst/>
          </a:prstGeom>
        </p:spPr>
        <p:txBody>
          <a:bodyPr wrap="square">
            <a:spAutoFit/>
          </a:bodyPr>
          <a:lstStyle/>
          <a:p>
            <a:r>
              <a:rPr lang="en-US" sz="2400" b="1" dirty="0"/>
              <a:t>In its final I-BEST cost-benefit evaluation issued in December of 2012, the national Community College Research Center reported</a:t>
            </a:r>
            <a:r>
              <a:rPr lang="en-US" sz="2400" b="1" dirty="0" smtClean="0"/>
              <a:t>:</a:t>
            </a:r>
          </a:p>
          <a:p>
            <a:endParaRPr lang="en-US" sz="1200" dirty="0">
              <a:solidFill>
                <a:schemeClr val="tx2"/>
              </a:solidFill>
            </a:endParaRPr>
          </a:p>
          <a:p>
            <a:pPr marL="285750" lvl="0" indent="-285750">
              <a:buFont typeface="Arial" panose="020B0604020202020204" pitchFamily="34" charset="0"/>
              <a:buChar char="•"/>
            </a:pPr>
            <a:r>
              <a:rPr lang="en-US" sz="2400" dirty="0">
                <a:solidFill>
                  <a:schemeClr val="tx2"/>
                </a:solidFill>
              </a:rPr>
              <a:t>Substantial improvements occur only with large scale innovations and reforms to programs and policies – like </a:t>
            </a:r>
            <a:endParaRPr lang="en-US" sz="2400" dirty="0" smtClean="0">
              <a:solidFill>
                <a:schemeClr val="tx2"/>
              </a:solidFill>
            </a:endParaRPr>
          </a:p>
          <a:p>
            <a:pPr lvl="0"/>
            <a:r>
              <a:rPr lang="en-US" sz="2400" dirty="0">
                <a:solidFill>
                  <a:schemeClr val="tx2"/>
                </a:solidFill>
              </a:rPr>
              <a:t> </a:t>
            </a:r>
            <a:r>
              <a:rPr lang="en-US" sz="2400" dirty="0" smtClean="0">
                <a:solidFill>
                  <a:schemeClr val="tx2"/>
                </a:solidFill>
              </a:rPr>
              <a:t>  I-BEST</a:t>
            </a:r>
          </a:p>
          <a:p>
            <a:pPr lvl="0"/>
            <a:endParaRPr lang="en-US" sz="800" dirty="0">
              <a:solidFill>
                <a:schemeClr val="tx2"/>
              </a:solidFill>
            </a:endParaRPr>
          </a:p>
          <a:p>
            <a:pPr marL="285750" lvl="0" indent="-285750">
              <a:buFont typeface="Arial" panose="020B0604020202020204" pitchFamily="34" charset="0"/>
              <a:buChar char="•"/>
            </a:pPr>
            <a:r>
              <a:rPr lang="en-US" sz="2400" dirty="0">
                <a:solidFill>
                  <a:schemeClr val="tx2"/>
                </a:solidFill>
              </a:rPr>
              <a:t>The benefits of I-BEST approximately equal the additional </a:t>
            </a:r>
            <a:r>
              <a:rPr lang="en-US" sz="2400" dirty="0" smtClean="0">
                <a:solidFill>
                  <a:schemeClr val="tx2"/>
                </a:solidFill>
              </a:rPr>
              <a:t>costs</a:t>
            </a:r>
          </a:p>
          <a:p>
            <a:pPr lvl="0"/>
            <a:endParaRPr lang="en-US" sz="800" dirty="0"/>
          </a:p>
          <a:p>
            <a:pPr marL="285750" lvl="0" indent="-285750">
              <a:buFont typeface="Arial" panose="020B0604020202020204" pitchFamily="34" charset="0"/>
              <a:buChar char="•"/>
            </a:pPr>
            <a:r>
              <a:rPr lang="en-US" sz="2400" b="1" dirty="0">
                <a:solidFill>
                  <a:srgbClr val="C00000"/>
                </a:solidFill>
              </a:rPr>
              <a:t>I-BEST yields resource savings expressed as dollars that justify the </a:t>
            </a:r>
            <a:r>
              <a:rPr lang="en-US" sz="2400" b="1" dirty="0" smtClean="0">
                <a:solidFill>
                  <a:srgbClr val="C00000"/>
                </a:solidFill>
              </a:rPr>
              <a:t>investment</a:t>
            </a:r>
            <a:endParaRPr lang="en-US" sz="2400" b="1" dirty="0">
              <a:solidFill>
                <a:srgbClr val="C00000"/>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1" y="5462710"/>
            <a:ext cx="1728790" cy="139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1779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49284"/>
            <a:ext cx="8458200" cy="2514600"/>
          </a:xfrm>
        </p:spPr>
        <p:txBody>
          <a:bodyPr/>
          <a:lstStyle/>
          <a:p>
            <a:pPr eaLnBrk="1" hangingPunct="1"/>
            <a:r>
              <a:rPr lang="en-US" sz="3200" b="1" dirty="0" smtClean="0">
                <a:solidFill>
                  <a:srgbClr val="0000CC"/>
                </a:solidFill>
                <a:latin typeface="Arial" pitchFamily="34" charset="0"/>
              </a:rPr>
              <a:t>I-BEST</a:t>
            </a:r>
            <a:r>
              <a:rPr lang="en-US" sz="3200" b="1" dirty="0" smtClean="0">
                <a:solidFill>
                  <a:schemeClr val="tx1"/>
                </a:solidFill>
                <a:latin typeface="Arial" pitchFamily="34" charset="0"/>
              </a:rPr>
              <a:t> </a:t>
            </a:r>
            <a:r>
              <a:rPr lang="en-US" sz="3200" b="1" dirty="0" smtClean="0">
                <a:solidFill>
                  <a:srgbClr val="1F497D"/>
                </a:solidFill>
                <a:latin typeface="Arial" pitchFamily="34" charset="0"/>
              </a:rPr>
              <a:t>has a proven track record in innovative education resulting in student success by design</a:t>
            </a:r>
            <a:endParaRPr lang="en-US" sz="3200" dirty="0" smtClean="0">
              <a:solidFill>
                <a:srgbClr val="1F497D"/>
              </a:solidFill>
            </a:endParaRPr>
          </a:p>
        </p:txBody>
      </p:sp>
      <p:sp>
        <p:nvSpPr>
          <p:cNvPr id="9"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36</a:t>
            </a:fld>
            <a:endParaRPr lang="en-US" sz="1200" dirty="0">
              <a:solidFill>
                <a:schemeClr val="bg1"/>
              </a:solidFill>
            </a:endParaRPr>
          </a:p>
        </p:txBody>
      </p:sp>
      <p:sp>
        <p:nvSpPr>
          <p:cNvPr id="6" name="WordArt 2"/>
          <p:cNvSpPr>
            <a:spLocks noChangeArrowheads="1" noChangeShapeType="1" noTextEdit="1"/>
          </p:cNvSpPr>
          <p:nvPr/>
        </p:nvSpPr>
        <p:spPr bwMode="auto">
          <a:xfrm>
            <a:off x="584200" y="4377266"/>
            <a:ext cx="7848600" cy="1524000"/>
          </a:xfrm>
          <a:prstGeom prst="rect">
            <a:avLst/>
          </a:prstGeom>
        </p:spPr>
        <p:txBody>
          <a:bodyPr wrap="none" fromWordArt="1">
            <a:prstTxWarp prst="textCanDown">
              <a:avLst>
                <a:gd name="adj" fmla="val 30728"/>
              </a:avLst>
            </a:prstTxWarp>
          </a:bodyPr>
          <a:lstStyle/>
          <a:p>
            <a:pPr algn="ctr" eaLnBrk="0" hangingPunct="0">
              <a:defRPr/>
            </a:pPr>
            <a:r>
              <a:rPr lang="en-US" sz="3600" kern="10" dirty="0">
                <a:ln w="9525">
                  <a:solidFill>
                    <a:srgbClr val="000000"/>
                  </a:solidFill>
                  <a:round/>
                  <a:headEnd/>
                  <a:tailEnd/>
                </a:ln>
                <a:solidFill>
                  <a:srgbClr val="0000FF"/>
                </a:solidFill>
                <a:latin typeface="Arial"/>
                <a:cs typeface="Arial"/>
              </a:rPr>
              <a:t> </a:t>
            </a:r>
            <a:r>
              <a:rPr lang="en-US" sz="3600" b="1" i="1" dirty="0">
                <a:solidFill>
                  <a:srgbClr val="0000FF"/>
                </a:solidFill>
              </a:rPr>
              <a:t>Better </a:t>
            </a:r>
            <a:r>
              <a:rPr lang="en-US" sz="3600" b="1" i="1" dirty="0" smtClean="0">
                <a:solidFill>
                  <a:srgbClr val="0000FF"/>
                </a:solidFill>
              </a:rPr>
              <a:t>Jobs.</a:t>
            </a:r>
            <a:r>
              <a:rPr lang="en-US" sz="3600" b="1" i="1" dirty="0">
                <a:solidFill>
                  <a:srgbClr val="0000FF"/>
                </a:solidFill>
              </a:rPr>
              <a:t>  Better </a:t>
            </a:r>
            <a:r>
              <a:rPr lang="en-US" sz="3600" b="1" i="1" dirty="0" smtClean="0">
                <a:solidFill>
                  <a:srgbClr val="0000FF"/>
                </a:solidFill>
              </a:rPr>
              <a:t>Futures.</a:t>
            </a:r>
            <a:r>
              <a:rPr lang="en-US" sz="3600" b="1" i="1" dirty="0">
                <a:solidFill>
                  <a:srgbClr val="0000FF"/>
                </a:solidFill>
              </a:rPr>
              <a:t> </a:t>
            </a:r>
            <a:r>
              <a:rPr lang="en-US" sz="3600" b="1" i="1" dirty="0" smtClean="0">
                <a:solidFill>
                  <a:srgbClr val="0000FF"/>
                </a:solidFill>
              </a:rPr>
              <a:t>A Stronger Washington</a:t>
            </a:r>
            <a:r>
              <a:rPr lang="en-US" sz="3600" b="1" i="1" dirty="0">
                <a:solidFill>
                  <a:srgbClr val="0B3982"/>
                </a:solidFill>
              </a:rPr>
              <a:t>."</a:t>
            </a:r>
            <a:endParaRPr lang="en-US" sz="3600" dirty="0">
              <a:solidFill>
                <a:srgbClr val="0B3982"/>
              </a:solidFill>
            </a:endParaRPr>
          </a:p>
          <a:p>
            <a:pPr algn="ctr" eaLnBrk="0" hangingPunct="0">
              <a:defRPr/>
            </a:pPr>
            <a:endParaRPr lang="en-US" sz="3600" kern="10" dirty="0">
              <a:ln w="9525">
                <a:solidFill>
                  <a:srgbClr val="000000"/>
                </a:solidFill>
                <a:round/>
                <a:headEnd/>
                <a:tailEnd/>
              </a:ln>
              <a:solidFill>
                <a:srgbClr val="0000FF"/>
              </a:solidFill>
              <a:latin typeface="Arial"/>
              <a:cs typeface="Arial"/>
            </a:endParaRPr>
          </a:p>
        </p:txBody>
      </p:sp>
      <p:sp>
        <p:nvSpPr>
          <p:cNvPr id="3" name="TextBox 2"/>
          <p:cNvSpPr txBox="1"/>
          <p:nvPr/>
        </p:nvSpPr>
        <p:spPr>
          <a:xfrm>
            <a:off x="266700" y="1273761"/>
            <a:ext cx="8686800" cy="707886"/>
          </a:xfrm>
          <a:prstGeom prst="rect">
            <a:avLst/>
          </a:prstGeom>
          <a:noFill/>
        </p:spPr>
        <p:txBody>
          <a:bodyPr wrap="square" rtlCol="0">
            <a:spAutoFit/>
          </a:bodyPr>
          <a:lstStyle/>
          <a:p>
            <a:pPr algn="ctr"/>
            <a:r>
              <a:rPr lang="en-US" sz="4000" b="1" dirty="0" smtClean="0"/>
              <a:t>I-BEST: A Pathway Out Of Poverty</a:t>
            </a:r>
            <a:endParaRPr lang="en-US" sz="4000" b="1" dirty="0"/>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9256" t="74913" r="61526" b="-1"/>
          <a:stretch/>
        </p:blipFill>
        <p:spPr bwMode="auto">
          <a:xfrm>
            <a:off x="320884" y="1150880"/>
            <a:ext cx="584200" cy="830767"/>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24771" r="23958" b="18535"/>
          <a:stretch>
            <a:fillRect/>
          </a:stretch>
        </p:blipFill>
        <p:spPr bwMode="auto">
          <a:xfrm>
            <a:off x="8255926" y="1150880"/>
            <a:ext cx="697574" cy="8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5334000"/>
            <a:ext cx="2133601" cy="1420978"/>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3359278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3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BESTSTl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75997"/>
            <a:ext cx="2277533" cy="167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BESTSTl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1651" y="3048001"/>
            <a:ext cx="2353276"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BESTSTl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2145067"/>
            <a:ext cx="2786991" cy="20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AutoShape 2"/>
          <p:cNvSpPr>
            <a:spLocks noGrp="1" noChangeArrowheads="1"/>
          </p:cNvSpPr>
          <p:nvPr>
            <p:ph type="title"/>
          </p:nvPr>
        </p:nvSpPr>
        <p:spPr>
          <a:xfrm>
            <a:off x="550333" y="854540"/>
            <a:ext cx="7772400" cy="1143000"/>
          </a:xfrm>
          <a:prstGeom prst="cloudCallout">
            <a:avLst>
              <a:gd name="adj1" fmla="val 31588"/>
              <a:gd name="adj2" fmla="val 125713"/>
            </a:avLst>
          </a:prstGeom>
          <a:solidFill>
            <a:srgbClr val="CCFFFF"/>
          </a:solidFill>
          <a:ln>
            <a:solidFill>
              <a:schemeClr val="tx1"/>
            </a:solidFill>
            <a:round/>
            <a:headEnd/>
            <a:tailEnd/>
          </a:ln>
        </p:spPr>
        <p:txBody>
          <a:bodyPr/>
          <a:lstStyle/>
          <a:p>
            <a:pPr eaLnBrk="1" hangingPunct="1"/>
            <a:r>
              <a:rPr lang="en-US" sz="4000" b="1" dirty="0" smtClean="0">
                <a:solidFill>
                  <a:schemeClr val="tx2">
                    <a:lumMod val="75000"/>
                  </a:schemeClr>
                </a:solidFill>
              </a:rPr>
              <a:t>  QUESTIONS?</a:t>
            </a:r>
          </a:p>
        </p:txBody>
      </p:sp>
      <p:sp>
        <p:nvSpPr>
          <p:cNvPr id="10"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37</a:t>
            </a:fld>
            <a:endParaRPr lang="en-US" sz="1200" dirty="0">
              <a:solidFill>
                <a:schemeClr val="bg1"/>
              </a:solidFill>
            </a:endParaRPr>
          </a:p>
        </p:txBody>
      </p:sp>
      <p:pic>
        <p:nvPicPr>
          <p:cNvPr id="7" name="Picture 6" descr="IBESTSTl6.jpg"/>
          <p:cNvPicPr>
            <a:picLocks noChangeAspect="1"/>
          </p:cNvPicPr>
          <p:nvPr/>
        </p:nvPicPr>
        <p:blipFill>
          <a:blip r:embed="rId6">
            <a:extLst>
              <a:ext uri="{28A0092B-C50C-407E-A947-70E740481C1C}">
                <a14:useLocalDpi xmlns:a14="http://schemas.microsoft.com/office/drawing/2010/main" val="0"/>
              </a:ext>
            </a:extLst>
          </a:blip>
          <a:srcRect l="5756" t="16422" r="43875" b="20670"/>
          <a:stretch>
            <a:fillRect/>
          </a:stretch>
        </p:blipFill>
        <p:spPr bwMode="auto">
          <a:xfrm>
            <a:off x="7354454" y="4555242"/>
            <a:ext cx="1560946" cy="143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7">
            <a:lum contrast="6000"/>
            <a:extLst>
              <a:ext uri="{28A0092B-C50C-407E-A947-70E740481C1C}">
                <a14:useLocalDpi xmlns:a14="http://schemas.microsoft.com/office/drawing/2010/main" val="0"/>
              </a:ext>
            </a:extLst>
          </a:blip>
          <a:srcRect l="24771" r="23958" b="18535"/>
          <a:stretch>
            <a:fillRect/>
          </a:stretch>
        </p:blipFill>
        <p:spPr bwMode="auto">
          <a:xfrm>
            <a:off x="4843725" y="2069507"/>
            <a:ext cx="1262389" cy="150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0" descr="DSCN0051"/>
          <p:cNvPicPr>
            <a:picLocks noChangeAspect="1" noChangeArrowheads="1"/>
          </p:cNvPicPr>
          <p:nvPr/>
        </p:nvPicPr>
        <p:blipFill>
          <a:blip r:embed="rId8">
            <a:lum bright="12000"/>
            <a:extLst>
              <a:ext uri="{28A0092B-C50C-407E-A947-70E740481C1C}">
                <a14:useLocalDpi xmlns:a14="http://schemas.microsoft.com/office/drawing/2010/main" val="0"/>
              </a:ext>
            </a:extLst>
          </a:blip>
          <a:srcRect t="7018" r="15959" b="8772"/>
          <a:stretch>
            <a:fillRect/>
          </a:stretch>
        </p:blipFill>
        <p:spPr bwMode="auto">
          <a:xfrm>
            <a:off x="3251200" y="5075064"/>
            <a:ext cx="2108990" cy="15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737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p:cTn id="7" dur="5000" fill="hold"/>
                                        <p:tgtEl>
                                          <p:spTgt spid="86018"/>
                                        </p:tgtEl>
                                        <p:attrNameLst>
                                          <p:attrName>ppt_w</p:attrName>
                                        </p:attrNameLst>
                                      </p:cBhvr>
                                      <p:tavLst>
                                        <p:tav tm="0" fmla="#ppt_w*sin(2.5*pi*$)">
                                          <p:val>
                                            <p:fltVal val="0"/>
                                          </p:val>
                                        </p:tav>
                                        <p:tav tm="100000">
                                          <p:val>
                                            <p:fltVal val="1"/>
                                          </p:val>
                                        </p:tav>
                                      </p:tavLst>
                                    </p:anim>
                                    <p:anim calcmode="lin" valueType="num">
                                      <p:cBhvr>
                                        <p:cTn id="8" dur="5000" fill="hold"/>
                                        <p:tgtEl>
                                          <p:spTgt spid="86018"/>
                                        </p:tgtEl>
                                        <p:attrNameLst>
                                          <p:attrName>ppt_h</p:attrName>
                                        </p:attrNameLst>
                                      </p:cBhvr>
                                      <p:tavLst>
                                        <p:tav tm="0">
                                          <p:val>
                                            <p:strVal val="#ppt_h"/>
                                          </p:val>
                                        </p:tav>
                                        <p:tav tm="100000">
                                          <p:val>
                                            <p:strVal val="#ppt_h"/>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360"/>
                                          </p:val>
                                        </p:tav>
                                        <p:tav tm="100000">
                                          <p:val>
                                            <p:fltVal val="0"/>
                                          </p:val>
                                        </p:tav>
                                      </p:tavLst>
                                    </p:anim>
                                    <p:animEffect transition="in" filter="fade">
                                      <p:cBhvr>
                                        <p:cTn id="20" dur="500"/>
                                        <p:tgtEl>
                                          <p:spTgt spid="9"/>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360"/>
                                          </p:val>
                                        </p:tav>
                                        <p:tav tm="100000">
                                          <p:val>
                                            <p:fltVal val="0"/>
                                          </p:val>
                                        </p:tav>
                                      </p:tavLst>
                                    </p:anim>
                                    <p:animEffect transition="in" filter="fade">
                                      <p:cBhvr>
                                        <p:cTn id="32" dur="500"/>
                                        <p:tgtEl>
                                          <p:spTgt spid="7"/>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173" y="1055539"/>
            <a:ext cx="3878780" cy="5757086"/>
          </a:xfrm>
          <a:prstGeom prst="rect">
            <a:avLst/>
          </a:prstGeom>
        </p:spPr>
      </p:pic>
    </p:spTree>
    <p:extLst>
      <p:ext uri="{BB962C8B-B14F-4D97-AF65-F5344CB8AC3E}">
        <p14:creationId xmlns:p14="http://schemas.microsoft.com/office/powerpoint/2010/main" val="9642882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drysdale\Dropbox\Color Logo\C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12" y="990600"/>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 name="Retraining the Gulf Coast_ Mississippi Delta Community College-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6545" y="1050146"/>
            <a:ext cx="8670823" cy="4877338"/>
          </a:xfrm>
          <a:prstGeom prst="rect">
            <a:avLst/>
          </a:prstGeom>
        </p:spPr>
      </p:pic>
    </p:spTree>
    <p:extLst>
      <p:ext uri="{BB962C8B-B14F-4D97-AF65-F5344CB8AC3E}">
        <p14:creationId xmlns:p14="http://schemas.microsoft.com/office/powerpoint/2010/main" val="3393932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xfrm>
            <a:off x="3324390" y="274639"/>
            <a:ext cx="5362410" cy="797806"/>
          </a:xfrm>
          <a:prstGeom prst="rect">
            <a:avLst/>
          </a:prstGeom>
        </p:spPr>
        <p:txBody>
          <a:bodyPr>
            <a:normAutofit/>
          </a:bodyPr>
          <a:lstStyle/>
          <a:p>
            <a:pPr lvl="0">
              <a:defRPr sz="1800"/>
            </a:pPr>
            <a:endParaRPr sz="2000" dirty="0"/>
          </a:p>
        </p:txBody>
      </p:sp>
      <p:pic>
        <p:nvPicPr>
          <p:cNvPr id="3" name="Picture 14" descr="P4240047"/>
          <p:cNvPicPr>
            <a:picLocks noChangeAspect="1" noChangeArrowheads="1"/>
          </p:cNvPicPr>
          <p:nvPr/>
        </p:nvPicPr>
        <p:blipFill>
          <a:blip r:embed="rId3" cstate="print">
            <a:extLst>
              <a:ext uri="{28A0092B-C50C-407E-A947-70E740481C1C}">
                <a14:useLocalDpi xmlns:a14="http://schemas.microsoft.com/office/drawing/2010/main" val="0"/>
              </a:ext>
            </a:extLst>
          </a:blip>
          <a:srcRect l="7471" t="36977" r="17200" b="17378"/>
          <a:stretch>
            <a:fillRect/>
          </a:stretch>
        </p:blipFill>
        <p:spPr bwMode="auto">
          <a:xfrm>
            <a:off x="6858000" y="5888038"/>
            <a:ext cx="22860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DSCN0379"/>
          <p:cNvPicPr>
            <a:picLocks noChangeAspect="1" noChangeArrowheads="1"/>
          </p:cNvPicPr>
          <p:nvPr/>
        </p:nvPicPr>
        <p:blipFill>
          <a:blip r:embed="rId4" cstate="print">
            <a:extLst>
              <a:ext uri="{28A0092B-C50C-407E-A947-70E740481C1C}">
                <a14:useLocalDpi xmlns:a14="http://schemas.microsoft.com/office/drawing/2010/main" val="0"/>
              </a:ext>
            </a:extLst>
          </a:blip>
          <a:srcRect l="4457" t="20895" r="9668" b="6956"/>
          <a:stretch>
            <a:fillRect/>
          </a:stretch>
        </p:blipFill>
        <p:spPr bwMode="auto">
          <a:xfrm>
            <a:off x="1524000" y="5562600"/>
            <a:ext cx="205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ana Huang_BTEC_March09.JPG"/>
          <p:cNvPicPr>
            <a:picLocks noChangeAspect="1"/>
          </p:cNvPicPr>
          <p:nvPr/>
        </p:nvPicPr>
        <p:blipFill>
          <a:blip r:embed="rId5" cstate="print">
            <a:extLst>
              <a:ext uri="{28A0092B-C50C-407E-A947-70E740481C1C}">
                <a14:useLocalDpi xmlns:a14="http://schemas.microsoft.com/office/drawing/2010/main" val="0"/>
              </a:ext>
            </a:extLst>
          </a:blip>
          <a:srcRect l="-14452" t="26923" r="-3847" b="28191"/>
          <a:stretch>
            <a:fillRect/>
          </a:stretch>
        </p:blipFill>
        <p:spPr bwMode="auto">
          <a:xfrm>
            <a:off x="1905000" y="0"/>
            <a:ext cx="2800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IBESTgroup2"/>
          <p:cNvPicPr>
            <a:picLocks noChangeAspect="1" noChangeArrowheads="1"/>
          </p:cNvPicPr>
          <p:nvPr/>
        </p:nvPicPr>
        <p:blipFill>
          <a:blip r:embed="rId6" cstate="print">
            <a:lum contrast="12000"/>
            <a:extLst>
              <a:ext uri="{28A0092B-C50C-407E-A947-70E740481C1C}">
                <a14:useLocalDpi xmlns:a14="http://schemas.microsoft.com/office/drawing/2010/main" val="0"/>
              </a:ext>
            </a:extLst>
          </a:blip>
          <a:srcRect l="12363" t="16338" r="9296" b="5241"/>
          <a:stretch>
            <a:fillRect/>
          </a:stretch>
        </p:blipFill>
        <p:spPr bwMode="auto">
          <a:xfrm>
            <a:off x="0" y="3124200"/>
            <a:ext cx="23352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DSCN0691"/>
          <p:cNvPicPr>
            <a:picLocks noChangeAspect="1" noChangeArrowheads="1"/>
          </p:cNvPicPr>
          <p:nvPr/>
        </p:nvPicPr>
        <p:blipFill>
          <a:blip r:embed="rId7" cstate="print">
            <a:lum contrast="12000"/>
            <a:extLst>
              <a:ext uri="{28A0092B-C50C-407E-A947-70E740481C1C}">
                <a14:useLocalDpi xmlns:a14="http://schemas.microsoft.com/office/drawing/2010/main" val="0"/>
              </a:ext>
            </a:extLst>
          </a:blip>
          <a:srcRect t="31285" r="5000" b="-13129"/>
          <a:stretch>
            <a:fillRect/>
          </a:stretch>
        </p:blipFill>
        <p:spPr bwMode="auto">
          <a:xfrm>
            <a:off x="0" y="0"/>
            <a:ext cx="236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Picture4.gif"/>
          <p:cNvPicPr>
            <a:picLocks noChangeAspect="1"/>
          </p:cNvPicPr>
          <p:nvPr/>
        </p:nvPicPr>
        <p:blipFill>
          <a:blip r:embed="rId8" cstate="print">
            <a:lum bright="14000" contrast="26000"/>
            <a:extLst>
              <a:ext uri="{28A0092B-C50C-407E-A947-70E740481C1C}">
                <a14:useLocalDpi xmlns:a14="http://schemas.microsoft.com/office/drawing/2010/main" val="0"/>
              </a:ext>
            </a:extLst>
          </a:blip>
          <a:srcRect t="14594" b="11235"/>
          <a:stretch>
            <a:fillRect/>
          </a:stretch>
        </p:blipFill>
        <p:spPr bwMode="auto">
          <a:xfrm>
            <a:off x="3505200" y="5638800"/>
            <a:ext cx="213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BESTSTl5.jpg"/>
          <p:cNvPicPr>
            <a:picLocks noChangeAspect="1"/>
          </p:cNvPicPr>
          <p:nvPr/>
        </p:nvPicPr>
        <p:blipFill>
          <a:blip r:embed="rId9" cstate="print">
            <a:extLst>
              <a:ext uri="{28A0092B-C50C-407E-A947-70E740481C1C}">
                <a14:useLocalDpi xmlns:a14="http://schemas.microsoft.com/office/drawing/2010/main" val="0"/>
              </a:ext>
            </a:extLst>
          </a:blip>
          <a:srcRect l="3703" t="-5046"/>
          <a:stretch>
            <a:fillRect/>
          </a:stretch>
        </p:blipFill>
        <p:spPr bwMode="auto">
          <a:xfrm>
            <a:off x="4724400" y="3200400"/>
            <a:ext cx="19812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Documents and Settings\jyates\Local Settings\Temporary Internet Files\Content.IE5\33XYZ5B3\MPj04090800000[1].jpg"/>
          <p:cNvPicPr>
            <a:picLocks noChangeAspect="1" noChangeArrowheads="1"/>
          </p:cNvPicPr>
          <p:nvPr/>
        </p:nvPicPr>
        <p:blipFill>
          <a:blip r:embed="rId10" cstate="print">
            <a:extLst>
              <a:ext uri="{28A0092B-C50C-407E-A947-70E740481C1C}">
                <a14:useLocalDpi xmlns:a14="http://schemas.microsoft.com/office/drawing/2010/main" val="0"/>
              </a:ext>
            </a:extLst>
          </a:blip>
          <a:srcRect t="7317" r="20827" b="11584"/>
          <a:stretch>
            <a:fillRect/>
          </a:stretch>
        </p:blipFill>
        <p:spPr bwMode="auto">
          <a:xfrm>
            <a:off x="5410200" y="4724400"/>
            <a:ext cx="1447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BESTSTl11.jpg"/>
          <p:cNvPicPr>
            <a:picLocks noChangeAspect="1"/>
          </p:cNvPicPr>
          <p:nvPr/>
        </p:nvPicPr>
        <p:blipFill>
          <a:blip r:embed="rId11" cstate="print">
            <a:extLst>
              <a:ext uri="{28A0092B-C50C-407E-A947-70E740481C1C}">
                <a14:useLocalDpi xmlns:a14="http://schemas.microsoft.com/office/drawing/2010/main" val="0"/>
              </a:ext>
            </a:extLst>
          </a:blip>
          <a:srcRect r="25926"/>
          <a:stretch>
            <a:fillRect/>
          </a:stretch>
        </p:blipFill>
        <p:spPr bwMode="auto">
          <a:xfrm>
            <a:off x="3886200" y="4343400"/>
            <a:ext cx="152400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BESTSTl9.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37275" y="1524000"/>
            <a:ext cx="3006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BESTSTl6.jpg"/>
          <p:cNvPicPr>
            <a:picLocks noChangeAspect="1"/>
          </p:cNvPicPr>
          <p:nvPr/>
        </p:nvPicPr>
        <p:blipFill>
          <a:blip r:embed="rId13" cstate="print">
            <a:extLst>
              <a:ext uri="{28A0092B-C50C-407E-A947-70E740481C1C}">
                <a14:useLocalDpi xmlns:a14="http://schemas.microsoft.com/office/drawing/2010/main" val="0"/>
              </a:ext>
            </a:extLst>
          </a:blip>
          <a:srcRect l="5263" t="7172" r="5263" b="15996"/>
          <a:stretch>
            <a:fillRect/>
          </a:stretch>
        </p:blipFill>
        <p:spPr bwMode="auto">
          <a:xfrm>
            <a:off x="0" y="1295400"/>
            <a:ext cx="302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20Easter%20weekend%20060197"/>
          <p:cNvPicPr>
            <a:picLocks noChangeAspect="1" noChangeArrowheads="1"/>
          </p:cNvPicPr>
          <p:nvPr/>
        </p:nvPicPr>
        <p:blipFill>
          <a:blip r:embed="rId14" cstate="print">
            <a:extLst>
              <a:ext uri="{28A0092B-C50C-407E-A947-70E740481C1C}">
                <a14:useLocalDpi xmlns:a14="http://schemas.microsoft.com/office/drawing/2010/main" val="0"/>
              </a:ext>
            </a:extLst>
          </a:blip>
          <a:srcRect t="34967" r="8160" b="2722"/>
          <a:stretch>
            <a:fillRect/>
          </a:stretch>
        </p:blipFill>
        <p:spPr bwMode="auto">
          <a:xfrm>
            <a:off x="4572000" y="0"/>
            <a:ext cx="3352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Btech smiles"/>
          <p:cNvPicPr>
            <a:picLocks noChangeAspect="1" noChangeArrowheads="1"/>
          </p:cNvPicPr>
          <p:nvPr/>
        </p:nvPicPr>
        <p:blipFill>
          <a:blip r:embed="rId15" cstate="print">
            <a:lum bright="24000" contrast="30000"/>
            <a:extLst>
              <a:ext uri="{28A0092B-C50C-407E-A947-70E740481C1C}">
                <a14:useLocalDpi xmlns:a14="http://schemas.microsoft.com/office/drawing/2010/main" val="0"/>
              </a:ext>
            </a:extLst>
          </a:blip>
          <a:srcRect l="17194" t="7333" r="17387" b="3389"/>
          <a:stretch>
            <a:fillRect/>
          </a:stretch>
        </p:blipFill>
        <p:spPr bwMode="auto">
          <a:xfrm>
            <a:off x="7059613" y="0"/>
            <a:ext cx="20843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3" descr="Tracy Bangerter_MOC_March09.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4826000"/>
            <a:ext cx="1600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icture6.gif"/>
          <p:cNvPicPr>
            <a:picLocks noChangeAspect="1"/>
          </p:cNvPicPr>
          <p:nvPr/>
        </p:nvPicPr>
        <p:blipFill>
          <a:blip r:embed="rId17" cstate="print">
            <a:extLst>
              <a:ext uri="{28A0092B-C50C-407E-A947-70E740481C1C}">
                <a14:useLocalDpi xmlns:a14="http://schemas.microsoft.com/office/drawing/2010/main" val="0"/>
              </a:ext>
            </a:extLst>
          </a:blip>
          <a:srcRect b="-4050"/>
          <a:stretch>
            <a:fillRect/>
          </a:stretch>
        </p:blipFill>
        <p:spPr bwMode="auto">
          <a:xfrm>
            <a:off x="2743200" y="1600200"/>
            <a:ext cx="20907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IBESTSTl8.jpg"/>
          <p:cNvPicPr>
            <a:picLocks noChangeAspect="1"/>
          </p:cNvPicPr>
          <p:nvPr/>
        </p:nvPicPr>
        <p:blipFill>
          <a:blip r:embed="rId18" cstate="print">
            <a:extLst>
              <a:ext uri="{28A0092B-C50C-407E-A947-70E740481C1C}">
                <a14:useLocalDpi xmlns:a14="http://schemas.microsoft.com/office/drawing/2010/main" val="0"/>
              </a:ext>
            </a:extLst>
          </a:blip>
          <a:srcRect l="12231" r="26605" b="17857"/>
          <a:stretch>
            <a:fillRect/>
          </a:stretch>
        </p:blipFill>
        <p:spPr bwMode="auto">
          <a:xfrm>
            <a:off x="4419600" y="1524000"/>
            <a:ext cx="1855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BESTSTl2.jp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77000" y="4876800"/>
            <a:ext cx="1454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20"/>
          <p:cNvSpPr>
            <a:spLocks noChangeArrowheads="1" noChangeShapeType="1" noTextEdit="1"/>
          </p:cNvSpPr>
          <p:nvPr/>
        </p:nvSpPr>
        <p:spPr bwMode="auto">
          <a:xfrm>
            <a:off x="762000" y="990600"/>
            <a:ext cx="7772400" cy="6477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28575">
                  <a:solidFill>
                    <a:srgbClr val="FFFFFF"/>
                  </a:solidFill>
                  <a:round/>
                  <a:headEnd/>
                  <a:tailEnd/>
                </a:ln>
                <a:solidFill>
                  <a:srgbClr val="993366"/>
                </a:solidFill>
                <a:latin typeface="Arial Black"/>
              </a:rPr>
              <a:t>The I-BEST Revolution!</a:t>
            </a:r>
          </a:p>
        </p:txBody>
      </p:sp>
      <p:pic>
        <p:nvPicPr>
          <p:cNvPr id="21" name="Picture 10" descr="CNA3"/>
          <p:cNvPicPr>
            <a:picLocks noChangeAspect="1" noChangeArrowheads="1"/>
          </p:cNvPicPr>
          <p:nvPr/>
        </p:nvPicPr>
        <p:blipFill>
          <a:blip r:embed="rId20" cstate="print">
            <a:lum bright="6000" contrast="12000"/>
            <a:extLst>
              <a:ext uri="{28A0092B-C50C-407E-A947-70E740481C1C}">
                <a14:useLocalDpi xmlns:a14="http://schemas.microsoft.com/office/drawing/2010/main" val="0"/>
              </a:ext>
            </a:extLst>
          </a:blip>
          <a:srcRect l="10069" t="25026" r="12727" b="7437"/>
          <a:stretch>
            <a:fillRect/>
          </a:stretch>
        </p:blipFill>
        <p:spPr bwMode="auto">
          <a:xfrm>
            <a:off x="6705600" y="3276600"/>
            <a:ext cx="243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p:cNvPicPr>
            <a:picLocks noChangeAspect="1" noChangeArrowheads="1"/>
          </p:cNvPicPr>
          <p:nvPr/>
        </p:nvPicPr>
        <p:blipFill>
          <a:blip r:embed="rId21" cstate="print">
            <a:extLst>
              <a:ext uri="{28A0092B-C50C-407E-A947-70E740481C1C}">
                <a14:useLocalDpi xmlns:a14="http://schemas.microsoft.com/office/drawing/2010/main" val="0"/>
              </a:ext>
            </a:extLst>
          </a:blip>
          <a:srcRect l="14246" t="6000" r="17551" b="8000"/>
          <a:stretch>
            <a:fillRect/>
          </a:stretch>
        </p:blipFill>
        <p:spPr bwMode="auto">
          <a:xfrm>
            <a:off x="7848600" y="4800600"/>
            <a:ext cx="12954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DSCN0372"/>
          <p:cNvPicPr>
            <a:picLocks noChangeAspect="1" noChangeArrowheads="1"/>
          </p:cNvPicPr>
          <p:nvPr/>
        </p:nvPicPr>
        <p:blipFill>
          <a:blip r:embed="rId22" cstate="print">
            <a:extLst>
              <a:ext uri="{28A0092B-C50C-407E-A947-70E740481C1C}">
                <a14:useLocalDpi xmlns:a14="http://schemas.microsoft.com/office/drawing/2010/main" val="0"/>
              </a:ext>
            </a:extLst>
          </a:blip>
          <a:srcRect t="16032" b="5492"/>
          <a:stretch>
            <a:fillRect/>
          </a:stretch>
        </p:blipFill>
        <p:spPr bwMode="auto">
          <a:xfrm>
            <a:off x="1600200" y="4267200"/>
            <a:ext cx="2330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IBESTSTl12.jpg"/>
          <p:cNvPicPr>
            <a:picLocks noChangeAspect="1"/>
          </p:cNvPicPr>
          <p:nvPr/>
        </p:nvPicPr>
        <p:blipFill>
          <a:blip r:embed="rId23" cstate="print">
            <a:extLst>
              <a:ext uri="{28A0092B-C50C-407E-A947-70E740481C1C}">
                <a14:useLocalDpi xmlns:a14="http://schemas.microsoft.com/office/drawing/2010/main" val="0"/>
              </a:ext>
            </a:extLst>
          </a:blip>
          <a:srcRect l="24464" r="26607"/>
          <a:stretch>
            <a:fillRect/>
          </a:stretch>
        </p:blipFill>
        <p:spPr bwMode="auto">
          <a:xfrm>
            <a:off x="2209800" y="3124200"/>
            <a:ext cx="838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259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0" dur="1000" fill="hold"/>
                                        <p:tgtEl>
                                          <p:spTgt spid="2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5" presetID="49" presetClass="entr" presetSubtype="0" decel="10000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style.rotation</p:attrName>
                                        </p:attrNameLst>
                                      </p:cBhvr>
                                      <p:tavLst>
                                        <p:tav tm="0">
                                          <p:val>
                                            <p:fltVal val="360"/>
                                          </p:val>
                                        </p:tav>
                                        <p:tav tm="100000">
                                          <p:val>
                                            <p:fltVal val="0"/>
                                          </p:val>
                                        </p:tav>
                                      </p:tavLst>
                                    </p:anim>
                                    <p:animEffect transition="in" filter="fade">
                                      <p:cBhvr>
                                        <p:cTn id="20" dur="1000"/>
                                        <p:tgtEl>
                                          <p:spTgt spid="15"/>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360"/>
                                          </p:val>
                                        </p:tav>
                                        <p:tav tm="100000">
                                          <p:val>
                                            <p:fltVal val="0"/>
                                          </p:val>
                                        </p:tav>
                                      </p:tavLst>
                                    </p:anim>
                                    <p:animEffect transition="in" filter="fade">
                                      <p:cBhvr>
                                        <p:cTn id="26" dur="1000"/>
                                        <p:tgtEl>
                                          <p:spTgt spid="14"/>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360"/>
                                          </p:val>
                                        </p:tav>
                                        <p:tav tm="100000">
                                          <p:val>
                                            <p:fltVal val="0"/>
                                          </p:val>
                                        </p:tav>
                                      </p:tavLst>
                                    </p:anim>
                                    <p:animEffect transition="in" filter="fade">
                                      <p:cBhvr>
                                        <p:cTn id="32" dur="1000"/>
                                        <p:tgtEl>
                                          <p:spTgt spid="17"/>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style.rotation</p:attrName>
                                        </p:attrNameLst>
                                      </p:cBhvr>
                                      <p:tavLst>
                                        <p:tav tm="0">
                                          <p:val>
                                            <p:fltVal val="360"/>
                                          </p:val>
                                        </p:tav>
                                        <p:tav tm="100000">
                                          <p:val>
                                            <p:fltVal val="0"/>
                                          </p:val>
                                        </p:tav>
                                      </p:tavLst>
                                    </p:anim>
                                    <p:animEffect transition="in" filter="fade">
                                      <p:cBhvr>
                                        <p:cTn id="38" dur="1000"/>
                                        <p:tgtEl>
                                          <p:spTgt spid="5"/>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360"/>
                                          </p:val>
                                        </p:tav>
                                        <p:tav tm="100000">
                                          <p:val>
                                            <p:fltVal val="0"/>
                                          </p:val>
                                        </p:tav>
                                      </p:tavLst>
                                    </p:anim>
                                    <p:animEffect transition="in" filter="fade">
                                      <p:cBhvr>
                                        <p:cTn id="44" dur="1000"/>
                                        <p:tgtEl>
                                          <p:spTgt spid="8"/>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360"/>
                                          </p:val>
                                        </p:tav>
                                        <p:tav tm="100000">
                                          <p:val>
                                            <p:fltVal val="0"/>
                                          </p:val>
                                        </p:tav>
                                      </p:tavLst>
                                    </p:anim>
                                    <p:animEffect transition="in" filter="fade">
                                      <p:cBhvr>
                                        <p:cTn id="50" dur="1000"/>
                                        <p:tgtEl>
                                          <p:spTgt spid="16"/>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fltVal val="0"/>
                                          </p:val>
                                        </p:tav>
                                        <p:tav tm="100000">
                                          <p:val>
                                            <p:strVal val="#ppt_w"/>
                                          </p:val>
                                        </p:tav>
                                      </p:tavLst>
                                    </p:anim>
                                    <p:anim calcmode="lin" valueType="num">
                                      <p:cBhvr>
                                        <p:cTn id="54" dur="1000" fill="hold"/>
                                        <p:tgtEl>
                                          <p:spTgt spid="10"/>
                                        </p:tgtEl>
                                        <p:attrNameLst>
                                          <p:attrName>ppt_h</p:attrName>
                                        </p:attrNameLst>
                                      </p:cBhvr>
                                      <p:tavLst>
                                        <p:tav tm="0">
                                          <p:val>
                                            <p:fltVal val="0"/>
                                          </p:val>
                                        </p:tav>
                                        <p:tav tm="100000">
                                          <p:val>
                                            <p:strVal val="#ppt_h"/>
                                          </p:val>
                                        </p:tav>
                                      </p:tavLst>
                                    </p:anim>
                                    <p:anim calcmode="lin" valueType="num">
                                      <p:cBhvr>
                                        <p:cTn id="55" dur="1000" fill="hold"/>
                                        <p:tgtEl>
                                          <p:spTgt spid="10"/>
                                        </p:tgtEl>
                                        <p:attrNameLst>
                                          <p:attrName>style.rotation</p:attrName>
                                        </p:attrNameLst>
                                      </p:cBhvr>
                                      <p:tavLst>
                                        <p:tav tm="0">
                                          <p:val>
                                            <p:fltVal val="360"/>
                                          </p:val>
                                        </p:tav>
                                        <p:tav tm="100000">
                                          <p:val>
                                            <p:fltVal val="0"/>
                                          </p:val>
                                        </p:tav>
                                      </p:tavLst>
                                    </p:anim>
                                    <p:animEffect transition="in" filter="fade">
                                      <p:cBhvr>
                                        <p:cTn id="56" dur="1000"/>
                                        <p:tgtEl>
                                          <p:spTgt spid="10"/>
                                        </p:tgtEl>
                                      </p:cBhvr>
                                    </p:animEffect>
                                  </p:childTnLst>
                                </p:cTn>
                              </p:par>
                              <p:par>
                                <p:cTn id="57" presetID="49" presetClass="entr" presetSubtype="0" decel="10000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1000" fill="hold"/>
                                        <p:tgtEl>
                                          <p:spTgt spid="19"/>
                                        </p:tgtEl>
                                        <p:attrNameLst>
                                          <p:attrName>ppt_w</p:attrName>
                                        </p:attrNameLst>
                                      </p:cBhvr>
                                      <p:tavLst>
                                        <p:tav tm="0">
                                          <p:val>
                                            <p:fltVal val="0"/>
                                          </p:val>
                                        </p:tav>
                                        <p:tav tm="100000">
                                          <p:val>
                                            <p:strVal val="#ppt_w"/>
                                          </p:val>
                                        </p:tav>
                                      </p:tavLst>
                                    </p:anim>
                                    <p:anim calcmode="lin" valueType="num">
                                      <p:cBhvr>
                                        <p:cTn id="60" dur="1000" fill="hold"/>
                                        <p:tgtEl>
                                          <p:spTgt spid="19"/>
                                        </p:tgtEl>
                                        <p:attrNameLst>
                                          <p:attrName>ppt_h</p:attrName>
                                        </p:attrNameLst>
                                      </p:cBhvr>
                                      <p:tavLst>
                                        <p:tav tm="0">
                                          <p:val>
                                            <p:fltVal val="0"/>
                                          </p:val>
                                        </p:tav>
                                        <p:tav tm="100000">
                                          <p:val>
                                            <p:strVal val="#ppt_h"/>
                                          </p:val>
                                        </p:tav>
                                      </p:tavLst>
                                    </p:anim>
                                    <p:anim calcmode="lin" valueType="num">
                                      <p:cBhvr>
                                        <p:cTn id="61" dur="1000" fill="hold"/>
                                        <p:tgtEl>
                                          <p:spTgt spid="19"/>
                                        </p:tgtEl>
                                        <p:attrNameLst>
                                          <p:attrName>style.rotation</p:attrName>
                                        </p:attrNameLst>
                                      </p:cBhvr>
                                      <p:tavLst>
                                        <p:tav tm="0">
                                          <p:val>
                                            <p:fltVal val="360"/>
                                          </p:val>
                                        </p:tav>
                                        <p:tav tm="100000">
                                          <p:val>
                                            <p:fltVal val="0"/>
                                          </p:val>
                                        </p:tav>
                                      </p:tavLst>
                                    </p:anim>
                                    <p:animEffect transition="in" filter="fade">
                                      <p:cBhvr>
                                        <p:cTn id="62" dur="1000"/>
                                        <p:tgtEl>
                                          <p:spTgt spid="19"/>
                                        </p:tgtEl>
                                      </p:cBhvr>
                                    </p:animEffect>
                                  </p:childTnLst>
                                </p:cTn>
                              </p:par>
                              <p:par>
                                <p:cTn id="63" presetID="49" presetClass="entr" presetSubtype="0" decel="10000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1000" fill="hold"/>
                                        <p:tgtEl>
                                          <p:spTgt spid="11"/>
                                        </p:tgtEl>
                                        <p:attrNameLst>
                                          <p:attrName>ppt_w</p:attrName>
                                        </p:attrNameLst>
                                      </p:cBhvr>
                                      <p:tavLst>
                                        <p:tav tm="0">
                                          <p:val>
                                            <p:fltVal val="0"/>
                                          </p:val>
                                        </p:tav>
                                        <p:tav tm="100000">
                                          <p:val>
                                            <p:strVal val="#ppt_w"/>
                                          </p:val>
                                        </p:tav>
                                      </p:tavLst>
                                    </p:anim>
                                    <p:anim calcmode="lin" valueType="num">
                                      <p:cBhvr>
                                        <p:cTn id="66" dur="1000" fill="hold"/>
                                        <p:tgtEl>
                                          <p:spTgt spid="11"/>
                                        </p:tgtEl>
                                        <p:attrNameLst>
                                          <p:attrName>ppt_h</p:attrName>
                                        </p:attrNameLst>
                                      </p:cBhvr>
                                      <p:tavLst>
                                        <p:tav tm="0">
                                          <p:val>
                                            <p:fltVal val="0"/>
                                          </p:val>
                                        </p:tav>
                                        <p:tav tm="100000">
                                          <p:val>
                                            <p:strVal val="#ppt_h"/>
                                          </p:val>
                                        </p:tav>
                                      </p:tavLst>
                                    </p:anim>
                                    <p:anim calcmode="lin" valueType="num">
                                      <p:cBhvr>
                                        <p:cTn id="67" dur="1000" fill="hold"/>
                                        <p:tgtEl>
                                          <p:spTgt spid="11"/>
                                        </p:tgtEl>
                                        <p:attrNameLst>
                                          <p:attrName>style.rotation</p:attrName>
                                        </p:attrNameLst>
                                      </p:cBhvr>
                                      <p:tavLst>
                                        <p:tav tm="0">
                                          <p:val>
                                            <p:fltVal val="360"/>
                                          </p:val>
                                        </p:tav>
                                        <p:tav tm="100000">
                                          <p:val>
                                            <p:fltVal val="0"/>
                                          </p:val>
                                        </p:tav>
                                      </p:tavLst>
                                    </p:anim>
                                    <p:animEffect transition="in" filter="fade">
                                      <p:cBhvr>
                                        <p:cTn id="68" dur="1000"/>
                                        <p:tgtEl>
                                          <p:spTgt spid="11"/>
                                        </p:tgtEl>
                                      </p:cBhvr>
                                    </p:animEffect>
                                  </p:childTnLst>
                                </p:cTn>
                              </p:par>
                              <p:par>
                                <p:cTn id="69" presetID="49" presetClass="entr" presetSubtype="0" decel="10000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360"/>
                                          </p:val>
                                        </p:tav>
                                        <p:tav tm="100000">
                                          <p:val>
                                            <p:fltVal val="0"/>
                                          </p:val>
                                        </p:tav>
                                      </p:tavLst>
                                    </p:anim>
                                    <p:animEffect transition="in" filter="fade">
                                      <p:cBhvr>
                                        <p:cTn id="74" dur="1000"/>
                                        <p:tgtEl>
                                          <p:spTgt spid="12"/>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1000" fill="hold"/>
                                        <p:tgtEl>
                                          <p:spTgt spid="18"/>
                                        </p:tgtEl>
                                        <p:attrNameLst>
                                          <p:attrName>ppt_w</p:attrName>
                                        </p:attrNameLst>
                                      </p:cBhvr>
                                      <p:tavLst>
                                        <p:tav tm="0">
                                          <p:val>
                                            <p:fltVal val="0"/>
                                          </p:val>
                                        </p:tav>
                                        <p:tav tm="100000">
                                          <p:val>
                                            <p:strVal val="#ppt_w"/>
                                          </p:val>
                                        </p:tav>
                                      </p:tavLst>
                                    </p:anim>
                                    <p:anim calcmode="lin" valueType="num">
                                      <p:cBhvr>
                                        <p:cTn id="78" dur="1000" fill="hold"/>
                                        <p:tgtEl>
                                          <p:spTgt spid="18"/>
                                        </p:tgtEl>
                                        <p:attrNameLst>
                                          <p:attrName>ppt_h</p:attrName>
                                        </p:attrNameLst>
                                      </p:cBhvr>
                                      <p:tavLst>
                                        <p:tav tm="0">
                                          <p:val>
                                            <p:fltVal val="0"/>
                                          </p:val>
                                        </p:tav>
                                        <p:tav tm="100000">
                                          <p:val>
                                            <p:strVal val="#ppt_h"/>
                                          </p:val>
                                        </p:tav>
                                      </p:tavLst>
                                    </p:anim>
                                    <p:anim calcmode="lin" valueType="num">
                                      <p:cBhvr>
                                        <p:cTn id="79" dur="1000" fill="hold"/>
                                        <p:tgtEl>
                                          <p:spTgt spid="18"/>
                                        </p:tgtEl>
                                        <p:attrNameLst>
                                          <p:attrName>style.rotation</p:attrName>
                                        </p:attrNameLst>
                                      </p:cBhvr>
                                      <p:tavLst>
                                        <p:tav tm="0">
                                          <p:val>
                                            <p:fltVal val="360"/>
                                          </p:val>
                                        </p:tav>
                                        <p:tav tm="100000">
                                          <p:val>
                                            <p:fltVal val="0"/>
                                          </p:val>
                                        </p:tav>
                                      </p:tavLst>
                                    </p:anim>
                                    <p:animEffect transition="in" filter="fade">
                                      <p:cBhvr>
                                        <p:cTn id="80" dur="1000"/>
                                        <p:tgtEl>
                                          <p:spTgt spid="18"/>
                                        </p:tgtEl>
                                      </p:cBhvr>
                                    </p:animEffect>
                                  </p:childTnLst>
                                </p:cTn>
                              </p:par>
                              <p:par>
                                <p:cTn id="81" presetID="49" presetClass="entr" presetSubtype="0" decel="10000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1000" fill="hold"/>
                                        <p:tgtEl>
                                          <p:spTgt spid="24"/>
                                        </p:tgtEl>
                                        <p:attrNameLst>
                                          <p:attrName>ppt_w</p:attrName>
                                        </p:attrNameLst>
                                      </p:cBhvr>
                                      <p:tavLst>
                                        <p:tav tm="0">
                                          <p:val>
                                            <p:fltVal val="0"/>
                                          </p:val>
                                        </p:tav>
                                        <p:tav tm="100000">
                                          <p:val>
                                            <p:strVal val="#ppt_w"/>
                                          </p:val>
                                        </p:tav>
                                      </p:tavLst>
                                    </p:anim>
                                    <p:anim calcmode="lin" valueType="num">
                                      <p:cBhvr>
                                        <p:cTn id="84" dur="1000" fill="hold"/>
                                        <p:tgtEl>
                                          <p:spTgt spid="24"/>
                                        </p:tgtEl>
                                        <p:attrNameLst>
                                          <p:attrName>ppt_h</p:attrName>
                                        </p:attrNameLst>
                                      </p:cBhvr>
                                      <p:tavLst>
                                        <p:tav tm="0">
                                          <p:val>
                                            <p:fltVal val="0"/>
                                          </p:val>
                                        </p:tav>
                                        <p:tav tm="100000">
                                          <p:val>
                                            <p:strVal val="#ppt_h"/>
                                          </p:val>
                                        </p:tav>
                                      </p:tavLst>
                                    </p:anim>
                                    <p:anim calcmode="lin" valueType="num">
                                      <p:cBhvr>
                                        <p:cTn id="85" dur="1000" fill="hold"/>
                                        <p:tgtEl>
                                          <p:spTgt spid="24"/>
                                        </p:tgtEl>
                                        <p:attrNameLst>
                                          <p:attrName>style.rotation</p:attrName>
                                        </p:attrNameLst>
                                      </p:cBhvr>
                                      <p:tavLst>
                                        <p:tav tm="0">
                                          <p:val>
                                            <p:fltVal val="360"/>
                                          </p:val>
                                        </p:tav>
                                        <p:tav tm="100000">
                                          <p:val>
                                            <p:fltVal val="0"/>
                                          </p:val>
                                        </p:tav>
                                      </p:tavLst>
                                    </p:anim>
                                    <p:animEffect transition="in" filter="fade">
                                      <p:cBhvr>
                                        <p:cTn id="86" dur="1000"/>
                                        <p:tgtEl>
                                          <p:spTgt spid="24"/>
                                        </p:tgtEl>
                                      </p:cBhvr>
                                    </p:animEffect>
                                  </p:childTnLst>
                                </p:cTn>
                              </p:par>
                              <p:par>
                                <p:cTn id="87" presetID="49" presetClass="entr" presetSubtype="0" decel="100000" fill="hold"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1000" fill="hold"/>
                                        <p:tgtEl>
                                          <p:spTgt spid="13"/>
                                        </p:tgtEl>
                                        <p:attrNameLst>
                                          <p:attrName>ppt_w</p:attrName>
                                        </p:attrNameLst>
                                      </p:cBhvr>
                                      <p:tavLst>
                                        <p:tav tm="0">
                                          <p:val>
                                            <p:fltVal val="0"/>
                                          </p:val>
                                        </p:tav>
                                        <p:tav tm="100000">
                                          <p:val>
                                            <p:strVal val="#ppt_w"/>
                                          </p:val>
                                        </p:tav>
                                      </p:tavLst>
                                    </p:anim>
                                    <p:anim calcmode="lin" valueType="num">
                                      <p:cBhvr>
                                        <p:cTn id="90" dur="1000" fill="hold"/>
                                        <p:tgtEl>
                                          <p:spTgt spid="13"/>
                                        </p:tgtEl>
                                        <p:attrNameLst>
                                          <p:attrName>ppt_h</p:attrName>
                                        </p:attrNameLst>
                                      </p:cBhvr>
                                      <p:tavLst>
                                        <p:tav tm="0">
                                          <p:val>
                                            <p:fltVal val="0"/>
                                          </p:val>
                                        </p:tav>
                                        <p:tav tm="100000">
                                          <p:val>
                                            <p:strVal val="#ppt_h"/>
                                          </p:val>
                                        </p:tav>
                                      </p:tavLst>
                                    </p:anim>
                                    <p:anim calcmode="lin" valueType="num">
                                      <p:cBhvr>
                                        <p:cTn id="91" dur="1000" fill="hold"/>
                                        <p:tgtEl>
                                          <p:spTgt spid="13"/>
                                        </p:tgtEl>
                                        <p:attrNameLst>
                                          <p:attrName>style.rotation</p:attrName>
                                        </p:attrNameLst>
                                      </p:cBhvr>
                                      <p:tavLst>
                                        <p:tav tm="0">
                                          <p:val>
                                            <p:fltVal val="360"/>
                                          </p:val>
                                        </p:tav>
                                        <p:tav tm="100000">
                                          <p:val>
                                            <p:fltVal val="0"/>
                                          </p:val>
                                        </p:tav>
                                      </p:tavLst>
                                    </p:anim>
                                    <p:animEffect transition="in" filter="fade">
                                      <p:cBhvr>
                                        <p:cTn id="92" dur="1000"/>
                                        <p:tgtEl>
                                          <p:spTgt spid="13"/>
                                        </p:tgtEl>
                                      </p:cBhvr>
                                    </p:animEffect>
                                  </p:childTnLst>
                                </p:cTn>
                              </p:par>
                              <p:par>
                                <p:cTn id="93" presetID="49" presetClass="entr" presetSubtype="0" decel="100000" fill="hold" nodeType="with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1000" fill="hold"/>
                                        <p:tgtEl>
                                          <p:spTgt spid="9"/>
                                        </p:tgtEl>
                                        <p:attrNameLst>
                                          <p:attrName>ppt_w</p:attrName>
                                        </p:attrNameLst>
                                      </p:cBhvr>
                                      <p:tavLst>
                                        <p:tav tm="0">
                                          <p:val>
                                            <p:fltVal val="0"/>
                                          </p:val>
                                        </p:tav>
                                        <p:tav tm="100000">
                                          <p:val>
                                            <p:strVal val="#ppt_w"/>
                                          </p:val>
                                        </p:tav>
                                      </p:tavLst>
                                    </p:anim>
                                    <p:anim calcmode="lin" valueType="num">
                                      <p:cBhvr>
                                        <p:cTn id="96" dur="1000" fill="hold"/>
                                        <p:tgtEl>
                                          <p:spTgt spid="9"/>
                                        </p:tgtEl>
                                        <p:attrNameLst>
                                          <p:attrName>ppt_h</p:attrName>
                                        </p:attrNameLst>
                                      </p:cBhvr>
                                      <p:tavLst>
                                        <p:tav tm="0">
                                          <p:val>
                                            <p:fltVal val="0"/>
                                          </p:val>
                                        </p:tav>
                                        <p:tav tm="100000">
                                          <p:val>
                                            <p:strVal val="#ppt_h"/>
                                          </p:val>
                                        </p:tav>
                                      </p:tavLst>
                                    </p:anim>
                                    <p:anim calcmode="lin" valueType="num">
                                      <p:cBhvr>
                                        <p:cTn id="97" dur="1000" fill="hold"/>
                                        <p:tgtEl>
                                          <p:spTgt spid="9"/>
                                        </p:tgtEl>
                                        <p:attrNameLst>
                                          <p:attrName>style.rotation</p:attrName>
                                        </p:attrNameLst>
                                      </p:cBhvr>
                                      <p:tavLst>
                                        <p:tav tm="0">
                                          <p:val>
                                            <p:fltVal val="360"/>
                                          </p:val>
                                        </p:tav>
                                        <p:tav tm="100000">
                                          <p:val>
                                            <p:fltVal val="0"/>
                                          </p:val>
                                        </p:tav>
                                      </p:tavLst>
                                    </p:anim>
                                    <p:animEffect transition="in" filter="fade">
                                      <p:cBhvr>
                                        <p:cTn id="98" dur="1000"/>
                                        <p:tgtEl>
                                          <p:spTgt spid="9"/>
                                        </p:tgtEl>
                                      </p:cBhvr>
                                    </p:animEffect>
                                  </p:childTnLst>
                                </p:cTn>
                              </p:par>
                              <p:par>
                                <p:cTn id="99" presetID="49" presetClass="entr" presetSubtype="0" decel="100000" fill="hold"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500" fill="hold"/>
                                        <p:tgtEl>
                                          <p:spTgt spid="7"/>
                                        </p:tgtEl>
                                        <p:attrNameLst>
                                          <p:attrName>ppt_w</p:attrName>
                                        </p:attrNameLst>
                                      </p:cBhvr>
                                      <p:tavLst>
                                        <p:tav tm="0">
                                          <p:val>
                                            <p:fltVal val="0"/>
                                          </p:val>
                                        </p:tav>
                                        <p:tav tm="100000">
                                          <p:val>
                                            <p:strVal val="#ppt_w"/>
                                          </p:val>
                                        </p:tav>
                                      </p:tavLst>
                                    </p:anim>
                                    <p:anim calcmode="lin" valueType="num">
                                      <p:cBhvr>
                                        <p:cTn id="102" dur="500" fill="hold"/>
                                        <p:tgtEl>
                                          <p:spTgt spid="7"/>
                                        </p:tgtEl>
                                        <p:attrNameLst>
                                          <p:attrName>ppt_h</p:attrName>
                                        </p:attrNameLst>
                                      </p:cBhvr>
                                      <p:tavLst>
                                        <p:tav tm="0">
                                          <p:val>
                                            <p:fltVal val="0"/>
                                          </p:val>
                                        </p:tav>
                                        <p:tav tm="100000">
                                          <p:val>
                                            <p:strVal val="#ppt_h"/>
                                          </p:val>
                                        </p:tav>
                                      </p:tavLst>
                                    </p:anim>
                                    <p:anim calcmode="lin" valueType="num">
                                      <p:cBhvr>
                                        <p:cTn id="103" dur="500" fill="hold"/>
                                        <p:tgtEl>
                                          <p:spTgt spid="7"/>
                                        </p:tgtEl>
                                        <p:attrNameLst>
                                          <p:attrName>style.rotation</p:attrName>
                                        </p:attrNameLst>
                                      </p:cBhvr>
                                      <p:tavLst>
                                        <p:tav tm="0">
                                          <p:val>
                                            <p:fltVal val="360"/>
                                          </p:val>
                                        </p:tav>
                                        <p:tav tm="100000">
                                          <p:val>
                                            <p:fltVal val="0"/>
                                          </p:val>
                                        </p:tav>
                                      </p:tavLst>
                                    </p:anim>
                                    <p:animEffect transition="in" filter="fade">
                                      <p:cBhvr>
                                        <p:cTn id="104" dur="500"/>
                                        <p:tgtEl>
                                          <p:spTgt spid="7"/>
                                        </p:tgtEl>
                                      </p:cBhvr>
                                    </p:animEffect>
                                  </p:childTnLst>
                                </p:cTn>
                              </p:par>
                              <p:par>
                                <p:cTn id="105" presetID="49" presetClass="entr" presetSubtype="0" decel="100000" fill="hold" nodeType="with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fltVal val="0"/>
                                          </p:val>
                                        </p:tav>
                                        <p:tav tm="100000">
                                          <p:val>
                                            <p:strVal val="#ppt_h"/>
                                          </p:val>
                                        </p:tav>
                                      </p:tavLst>
                                    </p:anim>
                                    <p:anim calcmode="lin" valueType="num">
                                      <p:cBhvr>
                                        <p:cTn id="109" dur="500" fill="hold"/>
                                        <p:tgtEl>
                                          <p:spTgt spid="21"/>
                                        </p:tgtEl>
                                        <p:attrNameLst>
                                          <p:attrName>style.rotation</p:attrName>
                                        </p:attrNameLst>
                                      </p:cBhvr>
                                      <p:tavLst>
                                        <p:tav tm="0">
                                          <p:val>
                                            <p:fltVal val="360"/>
                                          </p:val>
                                        </p:tav>
                                        <p:tav tm="100000">
                                          <p:val>
                                            <p:fltVal val="0"/>
                                          </p:val>
                                        </p:tav>
                                      </p:tavLst>
                                    </p:anim>
                                    <p:animEffect transition="in" filter="fade">
                                      <p:cBhvr>
                                        <p:cTn id="110" dur="500"/>
                                        <p:tgtEl>
                                          <p:spTgt spid="21"/>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6"/>
                                        </p:tgtEl>
                                        <p:attrNameLst>
                                          <p:attrName>style.visibility</p:attrName>
                                        </p:attrNameLst>
                                      </p:cBhvr>
                                      <p:to>
                                        <p:strVal val="visible"/>
                                      </p:to>
                                    </p:set>
                                    <p:anim calcmode="lin" valueType="num">
                                      <p:cBhvr>
                                        <p:cTn id="113" dur="500" fill="hold"/>
                                        <p:tgtEl>
                                          <p:spTgt spid="6"/>
                                        </p:tgtEl>
                                        <p:attrNameLst>
                                          <p:attrName>ppt_w</p:attrName>
                                        </p:attrNameLst>
                                      </p:cBhvr>
                                      <p:tavLst>
                                        <p:tav tm="0">
                                          <p:val>
                                            <p:fltVal val="0"/>
                                          </p:val>
                                        </p:tav>
                                        <p:tav tm="100000">
                                          <p:val>
                                            <p:strVal val="#ppt_w"/>
                                          </p:val>
                                        </p:tav>
                                      </p:tavLst>
                                    </p:anim>
                                    <p:anim calcmode="lin" valueType="num">
                                      <p:cBhvr>
                                        <p:cTn id="114" dur="500" fill="hold"/>
                                        <p:tgtEl>
                                          <p:spTgt spid="6"/>
                                        </p:tgtEl>
                                        <p:attrNameLst>
                                          <p:attrName>ppt_h</p:attrName>
                                        </p:attrNameLst>
                                      </p:cBhvr>
                                      <p:tavLst>
                                        <p:tav tm="0">
                                          <p:val>
                                            <p:fltVal val="0"/>
                                          </p:val>
                                        </p:tav>
                                        <p:tav tm="100000">
                                          <p:val>
                                            <p:strVal val="#ppt_h"/>
                                          </p:val>
                                        </p:tav>
                                      </p:tavLst>
                                    </p:anim>
                                    <p:anim calcmode="lin" valueType="num">
                                      <p:cBhvr>
                                        <p:cTn id="115" dur="500" fill="hold"/>
                                        <p:tgtEl>
                                          <p:spTgt spid="6"/>
                                        </p:tgtEl>
                                        <p:attrNameLst>
                                          <p:attrName>style.rotation</p:attrName>
                                        </p:attrNameLst>
                                      </p:cBhvr>
                                      <p:tavLst>
                                        <p:tav tm="0">
                                          <p:val>
                                            <p:fltVal val="360"/>
                                          </p:val>
                                        </p:tav>
                                        <p:tav tm="100000">
                                          <p:val>
                                            <p:fltVal val="0"/>
                                          </p:val>
                                        </p:tav>
                                      </p:tavLst>
                                    </p:anim>
                                    <p:animEffect transition="in" filter="fade">
                                      <p:cBhvr>
                                        <p:cTn id="116" dur="500"/>
                                        <p:tgtEl>
                                          <p:spTgt spid="6"/>
                                        </p:tgtEl>
                                      </p:cBhvr>
                                    </p:animEffect>
                                  </p:childTnLst>
                                </p:cTn>
                              </p:par>
                              <p:par>
                                <p:cTn id="117" presetID="49" presetClass="entr" presetSubtype="0" decel="100000" fill="hold" nodeType="withEffect">
                                  <p:stCondLst>
                                    <p:cond delay="0"/>
                                  </p:stCondLst>
                                  <p:childTnLst>
                                    <p:set>
                                      <p:cBhvr>
                                        <p:cTn id="118" dur="1" fill="hold">
                                          <p:stCondLst>
                                            <p:cond delay="0"/>
                                          </p:stCondLst>
                                        </p:cTn>
                                        <p:tgtEl>
                                          <p:spTgt spid="22"/>
                                        </p:tgtEl>
                                        <p:attrNameLst>
                                          <p:attrName>style.visibility</p:attrName>
                                        </p:attrNameLst>
                                      </p:cBhvr>
                                      <p:to>
                                        <p:strVal val="visible"/>
                                      </p:to>
                                    </p:set>
                                    <p:anim calcmode="lin" valueType="num">
                                      <p:cBhvr>
                                        <p:cTn id="119" dur="500" fill="hold"/>
                                        <p:tgtEl>
                                          <p:spTgt spid="22"/>
                                        </p:tgtEl>
                                        <p:attrNameLst>
                                          <p:attrName>ppt_w</p:attrName>
                                        </p:attrNameLst>
                                      </p:cBhvr>
                                      <p:tavLst>
                                        <p:tav tm="0">
                                          <p:val>
                                            <p:fltVal val="0"/>
                                          </p:val>
                                        </p:tav>
                                        <p:tav tm="100000">
                                          <p:val>
                                            <p:strVal val="#ppt_w"/>
                                          </p:val>
                                        </p:tav>
                                      </p:tavLst>
                                    </p:anim>
                                    <p:anim calcmode="lin" valueType="num">
                                      <p:cBhvr>
                                        <p:cTn id="120" dur="500" fill="hold"/>
                                        <p:tgtEl>
                                          <p:spTgt spid="22"/>
                                        </p:tgtEl>
                                        <p:attrNameLst>
                                          <p:attrName>ppt_h</p:attrName>
                                        </p:attrNameLst>
                                      </p:cBhvr>
                                      <p:tavLst>
                                        <p:tav tm="0">
                                          <p:val>
                                            <p:fltVal val="0"/>
                                          </p:val>
                                        </p:tav>
                                        <p:tav tm="100000">
                                          <p:val>
                                            <p:strVal val="#ppt_h"/>
                                          </p:val>
                                        </p:tav>
                                      </p:tavLst>
                                    </p:anim>
                                    <p:anim calcmode="lin" valueType="num">
                                      <p:cBhvr>
                                        <p:cTn id="121" dur="500" fill="hold"/>
                                        <p:tgtEl>
                                          <p:spTgt spid="22"/>
                                        </p:tgtEl>
                                        <p:attrNameLst>
                                          <p:attrName>style.rotation</p:attrName>
                                        </p:attrNameLst>
                                      </p:cBhvr>
                                      <p:tavLst>
                                        <p:tav tm="0">
                                          <p:val>
                                            <p:fltVal val="360"/>
                                          </p:val>
                                        </p:tav>
                                        <p:tav tm="100000">
                                          <p:val>
                                            <p:fltVal val="0"/>
                                          </p:val>
                                        </p:tav>
                                      </p:tavLst>
                                    </p:anim>
                                    <p:animEffect transition="in" filter="fade">
                                      <p:cBhvr>
                                        <p:cTn id="122" dur="500"/>
                                        <p:tgtEl>
                                          <p:spTgt spid="22"/>
                                        </p:tgtEl>
                                      </p:cBhvr>
                                    </p:animEffect>
                                  </p:childTnLst>
                                </p:cTn>
                              </p:par>
                              <p:par>
                                <p:cTn id="123" presetID="49" presetClass="entr" presetSubtype="0" decel="100000"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ppt_w</p:attrName>
                                        </p:attrNameLst>
                                      </p:cBhvr>
                                      <p:tavLst>
                                        <p:tav tm="0">
                                          <p:val>
                                            <p:fltVal val="0"/>
                                          </p:val>
                                        </p:tav>
                                        <p:tav tm="100000">
                                          <p:val>
                                            <p:strVal val="#ppt_w"/>
                                          </p:val>
                                        </p:tav>
                                      </p:tavLst>
                                    </p:anim>
                                    <p:anim calcmode="lin" valueType="num">
                                      <p:cBhvr>
                                        <p:cTn id="126" dur="500" fill="hold"/>
                                        <p:tgtEl>
                                          <p:spTgt spid="23"/>
                                        </p:tgtEl>
                                        <p:attrNameLst>
                                          <p:attrName>ppt_h</p:attrName>
                                        </p:attrNameLst>
                                      </p:cBhvr>
                                      <p:tavLst>
                                        <p:tav tm="0">
                                          <p:val>
                                            <p:fltVal val="0"/>
                                          </p:val>
                                        </p:tav>
                                        <p:tav tm="100000">
                                          <p:val>
                                            <p:strVal val="#ppt_h"/>
                                          </p:val>
                                        </p:tav>
                                      </p:tavLst>
                                    </p:anim>
                                    <p:anim calcmode="lin" valueType="num">
                                      <p:cBhvr>
                                        <p:cTn id="127" dur="500" fill="hold"/>
                                        <p:tgtEl>
                                          <p:spTgt spid="23"/>
                                        </p:tgtEl>
                                        <p:attrNameLst>
                                          <p:attrName>style.rotation</p:attrName>
                                        </p:attrNameLst>
                                      </p:cBhvr>
                                      <p:tavLst>
                                        <p:tav tm="0">
                                          <p:val>
                                            <p:fltVal val="360"/>
                                          </p:val>
                                        </p:tav>
                                        <p:tav tm="100000">
                                          <p:val>
                                            <p:fltVal val="0"/>
                                          </p:val>
                                        </p:tav>
                                      </p:tavLst>
                                    </p:anim>
                                    <p:animEffect transition="in" filter="fade">
                                      <p:cBhvr>
                                        <p:cTn id="128" dur="500"/>
                                        <p:tgtEl>
                                          <p:spTgt spid="23"/>
                                        </p:tgtEl>
                                      </p:cBhvr>
                                    </p:animEffect>
                                  </p:childTnLst>
                                </p:cTn>
                              </p:par>
                              <p:par>
                                <p:cTn id="129" presetID="49" presetClass="entr" presetSubtype="0" decel="100000" fill="hold" nodeType="withEffect">
                                  <p:stCondLst>
                                    <p:cond delay="0"/>
                                  </p:stCondLst>
                                  <p:childTnLst>
                                    <p:set>
                                      <p:cBhvr>
                                        <p:cTn id="130" dur="1" fill="hold">
                                          <p:stCondLst>
                                            <p:cond delay="0"/>
                                          </p:stCondLst>
                                        </p:cTn>
                                        <p:tgtEl>
                                          <p:spTgt spid="4"/>
                                        </p:tgtEl>
                                        <p:attrNameLst>
                                          <p:attrName>style.visibility</p:attrName>
                                        </p:attrNameLst>
                                      </p:cBhvr>
                                      <p:to>
                                        <p:strVal val="visible"/>
                                      </p:to>
                                    </p:set>
                                    <p:anim calcmode="lin" valueType="num">
                                      <p:cBhvr>
                                        <p:cTn id="131" dur="500" fill="hold"/>
                                        <p:tgtEl>
                                          <p:spTgt spid="4"/>
                                        </p:tgtEl>
                                        <p:attrNameLst>
                                          <p:attrName>ppt_w</p:attrName>
                                        </p:attrNameLst>
                                      </p:cBhvr>
                                      <p:tavLst>
                                        <p:tav tm="0">
                                          <p:val>
                                            <p:fltVal val="0"/>
                                          </p:val>
                                        </p:tav>
                                        <p:tav tm="100000">
                                          <p:val>
                                            <p:strVal val="#ppt_w"/>
                                          </p:val>
                                        </p:tav>
                                      </p:tavLst>
                                    </p:anim>
                                    <p:anim calcmode="lin" valueType="num">
                                      <p:cBhvr>
                                        <p:cTn id="132" dur="500" fill="hold"/>
                                        <p:tgtEl>
                                          <p:spTgt spid="4"/>
                                        </p:tgtEl>
                                        <p:attrNameLst>
                                          <p:attrName>ppt_h</p:attrName>
                                        </p:attrNameLst>
                                      </p:cBhvr>
                                      <p:tavLst>
                                        <p:tav tm="0">
                                          <p:val>
                                            <p:fltVal val="0"/>
                                          </p:val>
                                        </p:tav>
                                        <p:tav tm="100000">
                                          <p:val>
                                            <p:strVal val="#ppt_h"/>
                                          </p:val>
                                        </p:tav>
                                      </p:tavLst>
                                    </p:anim>
                                    <p:anim calcmode="lin" valueType="num">
                                      <p:cBhvr>
                                        <p:cTn id="133" dur="500" fill="hold"/>
                                        <p:tgtEl>
                                          <p:spTgt spid="4"/>
                                        </p:tgtEl>
                                        <p:attrNameLst>
                                          <p:attrName>style.rotation</p:attrName>
                                        </p:attrNameLst>
                                      </p:cBhvr>
                                      <p:tavLst>
                                        <p:tav tm="0">
                                          <p:val>
                                            <p:fltVal val="360"/>
                                          </p:val>
                                        </p:tav>
                                        <p:tav tm="100000">
                                          <p:val>
                                            <p:fltVal val="0"/>
                                          </p:val>
                                        </p:tav>
                                      </p:tavLst>
                                    </p:anim>
                                    <p:animEffect transition="in" filter="fade">
                                      <p:cBhvr>
                                        <p:cTn id="134" dur="500"/>
                                        <p:tgtEl>
                                          <p:spTgt spid="4"/>
                                        </p:tgtEl>
                                      </p:cBhvr>
                                    </p:animEffect>
                                  </p:childTnLst>
                                </p:cTn>
                              </p:par>
                              <p:par>
                                <p:cTn id="135" presetID="49" presetClass="entr" presetSubtype="0" decel="100000" fill="hold" nodeType="withEffect">
                                  <p:stCondLst>
                                    <p:cond delay="0"/>
                                  </p:stCondLst>
                                  <p:childTnLst>
                                    <p:set>
                                      <p:cBhvr>
                                        <p:cTn id="136" dur="1" fill="hold">
                                          <p:stCondLst>
                                            <p:cond delay="0"/>
                                          </p:stCondLst>
                                        </p:cTn>
                                        <p:tgtEl>
                                          <p:spTgt spid="3"/>
                                        </p:tgtEl>
                                        <p:attrNameLst>
                                          <p:attrName>style.visibility</p:attrName>
                                        </p:attrNameLst>
                                      </p:cBhvr>
                                      <p:to>
                                        <p:strVal val="visible"/>
                                      </p:to>
                                    </p:set>
                                    <p:anim calcmode="lin" valueType="num">
                                      <p:cBhvr>
                                        <p:cTn id="137" dur="500" fill="hold"/>
                                        <p:tgtEl>
                                          <p:spTgt spid="3"/>
                                        </p:tgtEl>
                                        <p:attrNameLst>
                                          <p:attrName>ppt_w</p:attrName>
                                        </p:attrNameLst>
                                      </p:cBhvr>
                                      <p:tavLst>
                                        <p:tav tm="0">
                                          <p:val>
                                            <p:fltVal val="0"/>
                                          </p:val>
                                        </p:tav>
                                        <p:tav tm="100000">
                                          <p:val>
                                            <p:strVal val="#ppt_w"/>
                                          </p:val>
                                        </p:tav>
                                      </p:tavLst>
                                    </p:anim>
                                    <p:anim calcmode="lin" valueType="num">
                                      <p:cBhvr>
                                        <p:cTn id="138" dur="500" fill="hold"/>
                                        <p:tgtEl>
                                          <p:spTgt spid="3"/>
                                        </p:tgtEl>
                                        <p:attrNameLst>
                                          <p:attrName>ppt_h</p:attrName>
                                        </p:attrNameLst>
                                      </p:cBhvr>
                                      <p:tavLst>
                                        <p:tav tm="0">
                                          <p:val>
                                            <p:fltVal val="0"/>
                                          </p:val>
                                        </p:tav>
                                        <p:tav tm="100000">
                                          <p:val>
                                            <p:strVal val="#ppt_h"/>
                                          </p:val>
                                        </p:tav>
                                      </p:tavLst>
                                    </p:anim>
                                    <p:anim calcmode="lin" valueType="num">
                                      <p:cBhvr>
                                        <p:cTn id="139" dur="500" fill="hold"/>
                                        <p:tgtEl>
                                          <p:spTgt spid="3"/>
                                        </p:tgtEl>
                                        <p:attrNameLst>
                                          <p:attrName>style.rotation</p:attrName>
                                        </p:attrNameLst>
                                      </p:cBhvr>
                                      <p:tavLst>
                                        <p:tav tm="0">
                                          <p:val>
                                            <p:fltVal val="360"/>
                                          </p:val>
                                        </p:tav>
                                        <p:tav tm="100000">
                                          <p:val>
                                            <p:fltVal val="0"/>
                                          </p:val>
                                        </p:tav>
                                      </p:tavLst>
                                    </p:anim>
                                    <p:animEffect transition="in" filter="fade">
                                      <p:cBhvr>
                                        <p:cTn id="1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 about MDCC and the TAACCCT Grant</a:t>
            </a:r>
            <a:endParaRPr lang="en-US" dirty="0"/>
          </a:p>
        </p:txBody>
      </p:sp>
      <p:sp>
        <p:nvSpPr>
          <p:cNvPr id="3" name="Content Placeholder 2"/>
          <p:cNvSpPr>
            <a:spLocks noGrp="1"/>
          </p:cNvSpPr>
          <p:nvPr>
            <p:ph idx="1"/>
          </p:nvPr>
        </p:nvSpPr>
        <p:spPr/>
        <p:txBody>
          <a:bodyPr>
            <a:normAutofit/>
          </a:bodyPr>
          <a:lstStyle/>
          <a:p>
            <a:r>
              <a:rPr lang="en-US" dirty="0" smtClean="0"/>
              <a:t>MDCC is one of the 5 community colleges chosen in the state of Mississippi to participate in the TAACCCT Grant.</a:t>
            </a:r>
          </a:p>
          <a:p>
            <a:r>
              <a:rPr lang="en-US" dirty="0" smtClean="0"/>
              <a:t>In the Fall of 2013, 70% of MDCC co-enrolled Adult Education/GED and Career-Technical students passed their high school equivalency exam. </a:t>
            </a:r>
          </a:p>
          <a:p>
            <a:r>
              <a:rPr lang="en-US" dirty="0" smtClean="0"/>
              <a:t>MDCC is one of the first community colleges in the state to successfully implement team teaching into career-tech classrooms. </a:t>
            </a:r>
          </a:p>
          <a:p>
            <a:pPr marL="0" indent="0">
              <a:buNone/>
            </a:pPr>
            <a:endParaRPr lang="en-US" dirty="0"/>
          </a:p>
        </p:txBody>
      </p:sp>
    </p:spTree>
    <p:extLst>
      <p:ext uri="{BB962C8B-B14F-4D97-AF65-F5344CB8AC3E}">
        <p14:creationId xmlns:p14="http://schemas.microsoft.com/office/powerpoint/2010/main" val="17959315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Types of Students who can Benefit from the Grant</a:t>
            </a:r>
            <a:endParaRPr lang="en-US" dirty="0">
              <a:solidFill>
                <a:srgbClr val="FFFFFF"/>
              </a:solidFill>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sz="3800" dirty="0" smtClean="0"/>
              <a:t>Co-Enrolled Students</a:t>
            </a:r>
          </a:p>
          <a:p>
            <a:r>
              <a:rPr lang="en-US" dirty="0" smtClean="0">
                <a:solidFill>
                  <a:srgbClr val="1F497D"/>
                </a:solidFill>
              </a:rPr>
              <a:t>Students who want to work toward passing their high school equivalency exam(GED) while earning six to twelve career-technical college credits.</a:t>
            </a:r>
          </a:p>
          <a:p>
            <a:pPr marL="0" indent="0">
              <a:buNone/>
            </a:pPr>
            <a:endParaRPr lang="en-US" dirty="0" smtClean="0"/>
          </a:p>
          <a:p>
            <a:pPr>
              <a:buFont typeface="Wingdings" panose="05000000000000000000" pitchFamily="2" charset="2"/>
              <a:buChar char="v"/>
            </a:pPr>
            <a:r>
              <a:rPr lang="en-US" sz="3800" dirty="0"/>
              <a:t>Special-Enrolled Students </a:t>
            </a:r>
          </a:p>
          <a:p>
            <a:r>
              <a:rPr lang="en-US" dirty="0" smtClean="0">
                <a:solidFill>
                  <a:schemeClr val="tx2"/>
                </a:solidFill>
              </a:rPr>
              <a:t>Students who have a low ACT score or have a low TABE score.</a:t>
            </a:r>
          </a:p>
          <a:p>
            <a:r>
              <a:rPr lang="en-US" dirty="0" smtClean="0">
                <a:solidFill>
                  <a:schemeClr val="tx2"/>
                </a:solidFill>
              </a:rPr>
              <a:t>Students who were unsuccessful the previous college semester.</a:t>
            </a:r>
          </a:p>
          <a:p>
            <a:r>
              <a:rPr lang="en-US" dirty="0" smtClean="0">
                <a:solidFill>
                  <a:schemeClr val="tx2"/>
                </a:solidFill>
              </a:rPr>
              <a:t>Students who are transitioning from an adult education student to a traditional college level student. </a:t>
            </a:r>
            <a:endParaRPr lang="en-US" dirty="0">
              <a:solidFill>
                <a:schemeClr val="tx2"/>
              </a:solidFill>
            </a:endParaRPr>
          </a:p>
        </p:txBody>
      </p:sp>
    </p:spTree>
    <p:extLst>
      <p:ext uri="{BB962C8B-B14F-4D97-AF65-F5344CB8AC3E}">
        <p14:creationId xmlns:p14="http://schemas.microsoft.com/office/powerpoint/2010/main" val="20341858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952" y="268642"/>
            <a:ext cx="3243144" cy="745904"/>
          </a:xfrm>
        </p:spPr>
        <p:txBody>
          <a:bodyPr/>
          <a:lstStyle/>
          <a:p>
            <a:r>
              <a:rPr lang="en-US" dirty="0" smtClean="0"/>
              <a:t>Co-Enrolled Students</a:t>
            </a:r>
            <a:endParaRPr lang="en-US" dirty="0"/>
          </a:p>
        </p:txBody>
      </p:sp>
      <p:sp>
        <p:nvSpPr>
          <p:cNvPr id="3" name="Content Placeholder 2"/>
          <p:cNvSpPr>
            <a:spLocks noGrp="1"/>
          </p:cNvSpPr>
          <p:nvPr>
            <p:ph idx="1"/>
          </p:nvPr>
        </p:nvSpPr>
        <p:spPr>
          <a:xfrm>
            <a:off x="152400" y="1371600"/>
            <a:ext cx="8839200" cy="4794952"/>
          </a:xfrm>
        </p:spPr>
        <p:txBody>
          <a:bodyPr>
            <a:normAutofit fontScale="32500" lnSpcReduction="20000"/>
          </a:bodyPr>
          <a:lstStyle/>
          <a:p>
            <a:pPr marL="0" indent="0">
              <a:buNone/>
            </a:pPr>
            <a:r>
              <a:rPr lang="en-US" sz="7000" b="1" u="sng" dirty="0" smtClean="0"/>
              <a:t>Requirements</a:t>
            </a:r>
          </a:p>
          <a:p>
            <a:pPr>
              <a:buFont typeface="Wingdings" panose="05000000000000000000" pitchFamily="2" charset="2"/>
              <a:buChar char="v"/>
            </a:pPr>
            <a:r>
              <a:rPr lang="en-US" sz="5500" dirty="0" smtClean="0">
                <a:solidFill>
                  <a:srgbClr val="1F497D"/>
                </a:solidFill>
              </a:rPr>
              <a:t>Students must commit to attending class and tutoring sessions.</a:t>
            </a:r>
          </a:p>
          <a:p>
            <a:pPr>
              <a:buFont typeface="Wingdings" panose="05000000000000000000" pitchFamily="2" charset="2"/>
              <a:buChar char="v"/>
            </a:pPr>
            <a:r>
              <a:rPr lang="en-US" sz="5500" dirty="0" smtClean="0">
                <a:solidFill>
                  <a:srgbClr val="1F497D"/>
                </a:solidFill>
              </a:rPr>
              <a:t>Students must have reliable transportation and child care if applicable. </a:t>
            </a:r>
          </a:p>
          <a:p>
            <a:pPr>
              <a:buFont typeface="Wingdings" panose="05000000000000000000" pitchFamily="2" charset="2"/>
              <a:buChar char="v"/>
            </a:pPr>
            <a:r>
              <a:rPr lang="en-US" sz="5500" dirty="0" smtClean="0">
                <a:solidFill>
                  <a:srgbClr val="1F497D"/>
                </a:solidFill>
              </a:rPr>
              <a:t>Students must meet a specified TABE test score.</a:t>
            </a:r>
          </a:p>
          <a:p>
            <a:pPr>
              <a:buFont typeface="Wingdings" panose="05000000000000000000" pitchFamily="2" charset="2"/>
              <a:buChar char="v"/>
            </a:pPr>
            <a:r>
              <a:rPr lang="en-US" sz="5500" dirty="0" smtClean="0">
                <a:solidFill>
                  <a:srgbClr val="1F497D"/>
                </a:solidFill>
              </a:rPr>
              <a:t>Students must be at least 18 years of age before September 1</a:t>
            </a:r>
            <a:r>
              <a:rPr lang="en-US" sz="5500" baseline="30000" dirty="0" smtClean="0">
                <a:solidFill>
                  <a:srgbClr val="1F497D"/>
                </a:solidFill>
              </a:rPr>
              <a:t>st</a:t>
            </a:r>
            <a:r>
              <a:rPr lang="en-US" sz="5500" dirty="0" smtClean="0">
                <a:solidFill>
                  <a:srgbClr val="1F497D"/>
                </a:solidFill>
              </a:rPr>
              <a:t>  to test without exceptions. </a:t>
            </a:r>
          </a:p>
          <a:p>
            <a:pPr marL="0" indent="0">
              <a:buNone/>
            </a:pPr>
            <a:r>
              <a:rPr lang="en-US" sz="7000" b="1" u="sng" dirty="0" smtClean="0"/>
              <a:t>Perks</a:t>
            </a:r>
          </a:p>
          <a:p>
            <a:pPr>
              <a:buFont typeface="Wingdings" panose="05000000000000000000" pitchFamily="2" charset="2"/>
              <a:buChar char="v"/>
            </a:pPr>
            <a:r>
              <a:rPr lang="en-US" sz="5500" dirty="0" smtClean="0">
                <a:solidFill>
                  <a:schemeClr val="tx2"/>
                </a:solidFill>
              </a:rPr>
              <a:t>Students will receive an MDCC student ID and officially be a college student.</a:t>
            </a:r>
          </a:p>
          <a:p>
            <a:pPr>
              <a:buFont typeface="Wingdings" panose="05000000000000000000" pitchFamily="2" charset="2"/>
              <a:buChar char="v"/>
            </a:pPr>
            <a:r>
              <a:rPr lang="en-US" sz="5500" dirty="0" smtClean="0">
                <a:solidFill>
                  <a:schemeClr val="tx2"/>
                </a:solidFill>
              </a:rPr>
              <a:t>Students will have the support system of a career counselor and instructors who provide assistance in the classroom and outside tutoring. </a:t>
            </a:r>
          </a:p>
          <a:p>
            <a:pPr>
              <a:buFont typeface="Wingdings" panose="05000000000000000000" pitchFamily="2" charset="2"/>
              <a:buChar char="v"/>
            </a:pPr>
            <a:r>
              <a:rPr lang="en-US" sz="5500" dirty="0" smtClean="0">
                <a:solidFill>
                  <a:schemeClr val="tx2"/>
                </a:solidFill>
              </a:rPr>
              <a:t>Students will receive team- taught instruction in some classroom settings. </a:t>
            </a:r>
          </a:p>
          <a:p>
            <a:pPr>
              <a:buFont typeface="Wingdings" panose="05000000000000000000" pitchFamily="2" charset="2"/>
              <a:buChar char="v"/>
            </a:pPr>
            <a:r>
              <a:rPr lang="en-US" sz="5500" dirty="0" smtClean="0">
                <a:solidFill>
                  <a:schemeClr val="tx2"/>
                </a:solidFill>
              </a:rPr>
              <a:t>Students </a:t>
            </a:r>
            <a:r>
              <a:rPr lang="en-US" sz="5500" dirty="0">
                <a:solidFill>
                  <a:schemeClr val="tx2"/>
                </a:solidFill>
              </a:rPr>
              <a:t>will benefit from hearing speakers discuss everyday life skills</a:t>
            </a:r>
            <a:r>
              <a:rPr lang="en-US" sz="5500" dirty="0" smtClean="0">
                <a:solidFill>
                  <a:schemeClr val="tx2"/>
                </a:solidFill>
              </a:rPr>
              <a:t>.</a:t>
            </a:r>
          </a:p>
          <a:p>
            <a:pPr>
              <a:buFont typeface="Wingdings" panose="05000000000000000000" pitchFamily="2" charset="2"/>
              <a:buChar char="v"/>
            </a:pPr>
            <a:r>
              <a:rPr lang="en-US" sz="6000" dirty="0">
                <a:solidFill>
                  <a:schemeClr val="tx2"/>
                </a:solidFill>
              </a:rPr>
              <a:t>Students will have special tutoring sessions to prepare them to receive special certifications.</a:t>
            </a:r>
          </a:p>
          <a:p>
            <a:pPr marL="0" indent="0">
              <a:buNone/>
            </a:pPr>
            <a:endParaRPr lang="en-US" sz="5500" dirty="0" smtClean="0"/>
          </a:p>
        </p:txBody>
      </p:sp>
    </p:spTree>
    <p:extLst>
      <p:ext uri="{BB962C8B-B14F-4D97-AF65-F5344CB8AC3E}">
        <p14:creationId xmlns:p14="http://schemas.microsoft.com/office/powerpoint/2010/main" val="3312663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Special-Enrolled Students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b="1" u="sng" dirty="0" smtClean="0"/>
              <a:t>Requirements</a:t>
            </a:r>
          </a:p>
          <a:p>
            <a:pPr>
              <a:buFont typeface="Wingdings" panose="05000000000000000000" pitchFamily="2" charset="2"/>
              <a:buChar char="v"/>
            </a:pPr>
            <a:r>
              <a:rPr lang="en-US" sz="2000" dirty="0">
                <a:solidFill>
                  <a:schemeClr val="tx2"/>
                </a:solidFill>
              </a:rPr>
              <a:t> </a:t>
            </a:r>
            <a:r>
              <a:rPr lang="en-US" sz="2000" dirty="0" smtClean="0">
                <a:solidFill>
                  <a:schemeClr val="tx2"/>
                </a:solidFill>
              </a:rPr>
              <a:t>Students must commit to attending class and tutoring sessions if needed.</a:t>
            </a:r>
          </a:p>
          <a:p>
            <a:pPr>
              <a:buFont typeface="Wingdings" panose="05000000000000000000" pitchFamily="2" charset="2"/>
              <a:buChar char="v"/>
            </a:pPr>
            <a:r>
              <a:rPr lang="en-US" sz="2000" dirty="0" smtClean="0">
                <a:solidFill>
                  <a:schemeClr val="tx2"/>
                </a:solidFill>
              </a:rPr>
              <a:t>Students must have reliable transportation and child care if applicable. </a:t>
            </a:r>
          </a:p>
          <a:p>
            <a:pPr marL="0" indent="0">
              <a:buNone/>
            </a:pPr>
            <a:endParaRPr lang="en-US" sz="2000" dirty="0"/>
          </a:p>
          <a:p>
            <a:pPr marL="0" indent="0">
              <a:buNone/>
            </a:pPr>
            <a:r>
              <a:rPr lang="en-US" sz="2800" b="1" u="sng" dirty="0"/>
              <a:t>Perks</a:t>
            </a:r>
          </a:p>
          <a:p>
            <a:pPr>
              <a:buFont typeface="Wingdings" panose="05000000000000000000" pitchFamily="2" charset="2"/>
              <a:buChar char="v"/>
            </a:pPr>
            <a:r>
              <a:rPr lang="en-US" sz="2000" dirty="0" smtClean="0">
                <a:solidFill>
                  <a:srgbClr val="1F497D"/>
                </a:solidFill>
              </a:rPr>
              <a:t>Students who would not traditionally be allowed admission can provisionally enroll.</a:t>
            </a:r>
          </a:p>
          <a:p>
            <a:pPr>
              <a:buFont typeface="Wingdings" panose="05000000000000000000" pitchFamily="2" charset="2"/>
              <a:buChar char="v"/>
            </a:pPr>
            <a:r>
              <a:rPr lang="en-US" sz="2000" dirty="0" smtClean="0">
                <a:solidFill>
                  <a:srgbClr val="1F497D"/>
                </a:solidFill>
              </a:rPr>
              <a:t>Students </a:t>
            </a:r>
            <a:r>
              <a:rPr lang="en-US" sz="2000" dirty="0">
                <a:solidFill>
                  <a:srgbClr val="1F497D"/>
                </a:solidFill>
              </a:rPr>
              <a:t>will have the support system of a career counselor and instructors who provide assistance in the classroom and outside tutoring. </a:t>
            </a:r>
          </a:p>
          <a:p>
            <a:pPr>
              <a:buFont typeface="Wingdings" panose="05000000000000000000" pitchFamily="2" charset="2"/>
              <a:buChar char="v"/>
            </a:pPr>
            <a:r>
              <a:rPr lang="en-US" sz="2000" dirty="0">
                <a:solidFill>
                  <a:srgbClr val="1F497D"/>
                </a:solidFill>
              </a:rPr>
              <a:t>Students will receive team- taught instruction in some classroom settings. </a:t>
            </a:r>
          </a:p>
          <a:p>
            <a:pPr>
              <a:buFont typeface="Wingdings" panose="05000000000000000000" pitchFamily="2" charset="2"/>
              <a:buChar char="v"/>
            </a:pPr>
            <a:r>
              <a:rPr lang="en-US" sz="2000" dirty="0" smtClean="0">
                <a:solidFill>
                  <a:srgbClr val="1F497D"/>
                </a:solidFill>
              </a:rPr>
              <a:t>Students will have special tutoring sessions to prepare them to receive special certifications.</a:t>
            </a:r>
          </a:p>
          <a:p>
            <a:pPr>
              <a:buFont typeface="Wingdings" panose="05000000000000000000" pitchFamily="2" charset="2"/>
              <a:buChar char="v"/>
            </a:pPr>
            <a:r>
              <a:rPr lang="en-US" sz="2000" dirty="0" smtClean="0">
                <a:solidFill>
                  <a:srgbClr val="1F497D"/>
                </a:solidFill>
              </a:rPr>
              <a:t>Students will benefit from hearing speakers discuss everyday life skills.</a:t>
            </a:r>
          </a:p>
          <a:p>
            <a:pPr>
              <a:buFont typeface="Wingdings" panose="05000000000000000000" pitchFamily="2" charset="2"/>
              <a:buChar char="v"/>
            </a:pPr>
            <a:endParaRPr lang="en-US" sz="2000" dirty="0" smtClean="0"/>
          </a:p>
          <a:p>
            <a:pPr marL="0" indent="0">
              <a:buNone/>
            </a:pPr>
            <a:endParaRPr lang="en-US" dirty="0" smtClean="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4194252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Career-Technical Programs</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174101182"/>
              </p:ext>
            </p:extLst>
          </p:nvPr>
        </p:nvGraphicFramePr>
        <p:xfrm>
          <a:off x="457200" y="16002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79313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Career-Technical Programs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427512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9015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Career-Technical Programs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1597942"/>
              </p:ext>
            </p:extLst>
          </p:nvPr>
        </p:nvGraphicFramePr>
        <p:xfrm>
          <a:off x="457200" y="16764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70578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Career-Technical Programs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935365"/>
              </p:ext>
            </p:extLst>
          </p:nvPr>
        </p:nvGraphicFramePr>
        <p:xfrm>
          <a:off x="457200" y="1368191"/>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327731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Student Success Stories</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dirty="0" smtClean="0"/>
              <a:t>During the first semester of the grant, the team-taught Medical Terminology I class had a 100 </a:t>
            </a:r>
            <a:r>
              <a:rPr lang="en-US" dirty="0"/>
              <a:t>%</a:t>
            </a:r>
            <a:r>
              <a:rPr lang="en-US" dirty="0" smtClean="0"/>
              <a:t> passing rate.</a:t>
            </a:r>
          </a:p>
          <a:p>
            <a:r>
              <a:rPr lang="en-US" dirty="0" smtClean="0"/>
              <a:t>70% of co-enrolled students earned their high school equivalency diploma.</a:t>
            </a:r>
          </a:p>
          <a:p>
            <a:r>
              <a:rPr lang="en-US" dirty="0" smtClean="0"/>
              <a:t>One of the co-enrolled TAACCCT students had the highest average in Medical Terminology I and Medical Terminology II. </a:t>
            </a:r>
          </a:p>
          <a:p>
            <a:r>
              <a:rPr lang="en-US" dirty="0" smtClean="0"/>
              <a:t>All of the co-enrolled students were full time students by the fall of 2014.  </a:t>
            </a:r>
          </a:p>
          <a:p>
            <a:r>
              <a:rPr lang="en-US" dirty="0" smtClean="0"/>
              <a:t>Phi Theta Kappa recently extended an invitation to join to one of the grant program participants.</a:t>
            </a:r>
            <a:endParaRPr lang="en-US" dirty="0"/>
          </a:p>
        </p:txBody>
      </p:sp>
    </p:spTree>
    <p:extLst>
      <p:ext uri="{BB962C8B-B14F-4D97-AF65-F5344CB8AC3E}">
        <p14:creationId xmlns:p14="http://schemas.microsoft.com/office/powerpoint/2010/main" val="678478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dcc\Downloads\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642" y="3723643"/>
            <a:ext cx="3078300" cy="25233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dcc\AppData\Local\Microsoft\Windows\Temporary Internet Files\Content.IE5\QXEWURWL\photo.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4387" y="3723643"/>
            <a:ext cx="3078299" cy="25233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dcc\AppData\Local\Microsoft\Windows\Temporary Internet Files\Content.IE5\R4XR8V4T\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0642" y="1062357"/>
            <a:ext cx="3078300" cy="25233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dcc\AppData\Local\Microsoft\Windows\Temporary Internet Files\Content.IE5\QXEWURWL\photo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387" y="1062357"/>
            <a:ext cx="3078299" cy="252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498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xfrm>
            <a:off x="3324390" y="274639"/>
            <a:ext cx="5362410" cy="797806"/>
          </a:xfrm>
          <a:prstGeom prst="rect">
            <a:avLst/>
          </a:prstGeom>
        </p:spPr>
        <p:txBody>
          <a:bodyPr>
            <a:normAutofit/>
          </a:bodyPr>
          <a:lstStyle/>
          <a:p>
            <a:pPr>
              <a:defRPr sz="1800"/>
            </a:pPr>
            <a:r>
              <a:rPr lang="en-US" sz="2000" dirty="0"/>
              <a:t>Adult Education (Title II) Defined</a:t>
            </a:r>
            <a:br>
              <a:rPr lang="en-US" sz="2000" dirty="0"/>
            </a:br>
            <a:endParaRPr sz="2000" dirty="0"/>
          </a:p>
        </p:txBody>
      </p:sp>
      <p:sp>
        <p:nvSpPr>
          <p:cNvPr id="3" name="Subtitle 1"/>
          <p:cNvSpPr txBox="1">
            <a:spLocks/>
          </p:cNvSpPr>
          <p:nvPr/>
        </p:nvSpPr>
        <p:spPr>
          <a:xfrm>
            <a:off x="266306" y="1310914"/>
            <a:ext cx="8613950" cy="4414114"/>
          </a:xfrm>
          <a:prstGeom prst="rect">
            <a:avLst/>
          </a:prstGeom>
        </p:spPr>
        <p:txBody>
          <a:bodyPr/>
          <a:lst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mtClean="0"/>
              <a:t> </a:t>
            </a:r>
            <a:endParaRPr lang="en-US" dirty="0"/>
          </a:p>
        </p:txBody>
      </p:sp>
      <p:sp>
        <p:nvSpPr>
          <p:cNvPr id="4" name="Slide Number Placeholder 2"/>
          <p:cNvSpPr>
            <a:spLocks noGrp="1"/>
          </p:cNvSpPr>
          <p:nvPr>
            <p:ph type="sldNum" sz="quarter" idx="4294967295"/>
          </p:nvPr>
        </p:nvSpPr>
        <p:spPr>
          <a:xfrm>
            <a:off x="7010400" y="6492875"/>
            <a:ext cx="2133600" cy="365125"/>
          </a:xfrm>
          <a:prstGeom prst="rect">
            <a:avLst/>
          </a:prstGeom>
        </p:spPr>
        <p:txBody>
          <a:bodyPr/>
          <a:lstStyle/>
          <a:p>
            <a:fld id="{DA5BB550-78E5-E240-AE1F-ADE753384812}" type="slidenum">
              <a:rPr lang="en-US" smtClean="0"/>
              <a:pPr/>
              <a:t>5</a:t>
            </a:fld>
            <a:endParaRPr lang="en-US" dirty="0"/>
          </a:p>
        </p:txBody>
      </p:sp>
      <p:sp>
        <p:nvSpPr>
          <p:cNvPr id="5" name="TextBox 4"/>
          <p:cNvSpPr txBox="1"/>
          <p:nvPr/>
        </p:nvSpPr>
        <p:spPr>
          <a:xfrm>
            <a:off x="528084" y="1752600"/>
            <a:ext cx="8458200" cy="4154984"/>
          </a:xfrm>
          <a:prstGeom prst="rect">
            <a:avLst/>
          </a:prstGeom>
          <a:noFill/>
        </p:spPr>
        <p:txBody>
          <a:bodyPr wrap="square" rtlCol="0">
            <a:spAutoFit/>
          </a:bodyPr>
          <a:lstStyle/>
          <a:p>
            <a:pPr defTabSz="914400"/>
            <a:r>
              <a:rPr lang="en-US" sz="2400" b="1" i="1" dirty="0" smtClean="0">
                <a:solidFill>
                  <a:prstClr val="black"/>
                </a:solidFill>
              </a:rPr>
              <a:t>The term ‘adult education’ means </a:t>
            </a:r>
            <a:r>
              <a:rPr lang="en-US" sz="2400" b="1" i="1" u="sng" dirty="0" smtClean="0">
                <a:solidFill>
                  <a:srgbClr val="FF0000"/>
                </a:solidFill>
              </a:rPr>
              <a:t>academic</a:t>
            </a:r>
            <a:r>
              <a:rPr lang="en-US" sz="2400" b="1" i="1" dirty="0" smtClean="0">
                <a:solidFill>
                  <a:prstClr val="black"/>
                </a:solidFill>
              </a:rPr>
              <a:t> instruction and education services below the postsecondary level that increase an individual’s ability to—</a:t>
            </a:r>
          </a:p>
          <a:p>
            <a:pPr defTabSz="914400"/>
            <a:endParaRPr lang="en-US" sz="2400" i="1" dirty="0" smtClean="0">
              <a:solidFill>
                <a:prstClr val="black"/>
              </a:solidFill>
            </a:endParaRPr>
          </a:p>
          <a:p>
            <a:pPr defTabSz="914400"/>
            <a:r>
              <a:rPr lang="en-US" sz="2400" i="1" dirty="0" smtClean="0">
                <a:solidFill>
                  <a:schemeClr val="tx2"/>
                </a:solidFill>
              </a:rPr>
              <a:t>(A) read, write, and speak English and perform mathematics or other activities necessary for the attainment of a secondary school diploma or its recognized equivalent; </a:t>
            </a:r>
          </a:p>
          <a:p>
            <a:pPr defTabSz="914400"/>
            <a:endParaRPr lang="en-US" sz="2400" i="1" dirty="0" smtClean="0">
              <a:solidFill>
                <a:schemeClr val="tx2"/>
              </a:solidFill>
            </a:endParaRPr>
          </a:p>
          <a:p>
            <a:pPr defTabSz="914400"/>
            <a:r>
              <a:rPr lang="en-US" sz="2400" i="1" dirty="0" smtClean="0">
                <a:solidFill>
                  <a:schemeClr val="tx2"/>
                </a:solidFill>
              </a:rPr>
              <a:t>(B) transition to postsecondary education and training;</a:t>
            </a:r>
          </a:p>
          <a:p>
            <a:pPr defTabSz="914400"/>
            <a:endParaRPr lang="en-US" sz="2400" i="1" dirty="0" smtClean="0">
              <a:solidFill>
                <a:schemeClr val="tx2"/>
              </a:solidFill>
            </a:endParaRPr>
          </a:p>
          <a:p>
            <a:pPr defTabSz="914400"/>
            <a:r>
              <a:rPr lang="en-US" sz="2400" i="1" dirty="0" smtClean="0">
                <a:solidFill>
                  <a:schemeClr val="tx2"/>
                </a:solidFill>
              </a:rPr>
              <a:t>(C) obtain employment.*</a:t>
            </a:r>
            <a:endParaRPr lang="en-US" sz="2400" i="1" dirty="0">
              <a:solidFill>
                <a:schemeClr val="tx2"/>
              </a:solidFill>
            </a:endParaRPr>
          </a:p>
        </p:txBody>
      </p:sp>
      <p:sp>
        <p:nvSpPr>
          <p:cNvPr id="6" name="TextBox 5"/>
          <p:cNvSpPr txBox="1"/>
          <p:nvPr/>
        </p:nvSpPr>
        <p:spPr>
          <a:xfrm>
            <a:off x="1447800" y="6346195"/>
            <a:ext cx="5486400" cy="261610"/>
          </a:xfrm>
          <a:prstGeom prst="rect">
            <a:avLst/>
          </a:prstGeom>
          <a:noFill/>
        </p:spPr>
        <p:txBody>
          <a:bodyPr wrap="square" rtlCol="0">
            <a:spAutoFit/>
          </a:bodyPr>
          <a:lstStyle/>
          <a:p>
            <a:pPr algn="r" defTabSz="914400"/>
            <a:r>
              <a:rPr lang="en-US" sz="1100" dirty="0" smtClean="0">
                <a:solidFill>
                  <a:prstClr val="black"/>
                </a:solidFill>
              </a:rPr>
              <a:t>*WIOA, SEC. 203 Definitions (1)(A)(B)(C)</a:t>
            </a:r>
            <a:endParaRPr lang="en-US" sz="1100" dirty="0">
              <a:solidFill>
                <a:prstClr val="black"/>
              </a:solidFill>
            </a:endParaRPr>
          </a:p>
        </p:txBody>
      </p:sp>
    </p:spTree>
    <p:extLst>
      <p:ext uri="{BB962C8B-B14F-4D97-AF65-F5344CB8AC3E}">
        <p14:creationId xmlns:p14="http://schemas.microsoft.com/office/powerpoint/2010/main" val="518259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036" y="3675508"/>
            <a:ext cx="7465692" cy="1708160"/>
          </a:xfrm>
          <a:prstGeom prst="rect">
            <a:avLst/>
          </a:prstGeom>
          <a:noFill/>
        </p:spPr>
        <p:txBody>
          <a:bodyPr wrap="square" rtlCol="0">
            <a:spAutoFit/>
          </a:bodyPr>
          <a:lstStyle/>
          <a:p>
            <a:pPr algn="ctr"/>
            <a:r>
              <a:rPr lang="en-US" sz="1600" dirty="0" smtClean="0"/>
              <a:t>For More Information Contact:</a:t>
            </a:r>
          </a:p>
          <a:p>
            <a:pPr algn="ctr"/>
            <a:endParaRPr lang="en-US" sz="900" dirty="0">
              <a:solidFill>
                <a:srgbClr val="C00000"/>
              </a:solidFill>
            </a:endParaRPr>
          </a:p>
          <a:p>
            <a:pPr algn="ctr"/>
            <a:endParaRPr lang="en-US" sz="1600" dirty="0" smtClean="0">
              <a:solidFill>
                <a:srgbClr val="C00000"/>
              </a:solidFill>
            </a:endParaRPr>
          </a:p>
          <a:p>
            <a:pPr algn="ctr"/>
            <a:r>
              <a:rPr lang="en-US" sz="1600" dirty="0" smtClean="0">
                <a:solidFill>
                  <a:schemeClr val="tx2"/>
                </a:solidFill>
              </a:rPr>
              <a:t>Jamie </a:t>
            </a:r>
            <a:r>
              <a:rPr lang="en-US" sz="1600" dirty="0" err="1" smtClean="0">
                <a:solidFill>
                  <a:schemeClr val="tx2"/>
                </a:solidFill>
              </a:rPr>
              <a:t>Hargett</a:t>
            </a:r>
            <a:r>
              <a:rPr lang="en-US" sz="1600" dirty="0" smtClean="0">
                <a:solidFill>
                  <a:schemeClr val="tx2"/>
                </a:solidFill>
              </a:rPr>
              <a:t>- C4 Program Coordinator and Team Teacher/Trainer</a:t>
            </a:r>
          </a:p>
          <a:p>
            <a:pPr algn="ctr"/>
            <a:r>
              <a:rPr lang="en-US" sz="1600" dirty="0" smtClean="0">
                <a:solidFill>
                  <a:schemeClr val="tx2"/>
                </a:solidFill>
              </a:rPr>
              <a:t>Martha Claire Drysdale, Director - Career, Technical &amp; Adult Education</a:t>
            </a:r>
          </a:p>
          <a:p>
            <a:pPr algn="ctr"/>
            <a:r>
              <a:rPr lang="en-US" sz="1600" dirty="0" smtClean="0">
                <a:solidFill>
                  <a:schemeClr val="tx2"/>
                </a:solidFill>
              </a:rPr>
              <a:t>662-246-6572</a:t>
            </a:r>
          </a:p>
          <a:p>
            <a:pPr algn="ctr"/>
            <a:r>
              <a:rPr lang="en-US" sz="1600" dirty="0" smtClean="0">
                <a:solidFill>
                  <a:schemeClr val="tx2"/>
                </a:solidFill>
              </a:rPr>
              <a:t>careertech@msdelta.edu</a:t>
            </a:r>
            <a:endParaRPr lang="en-US" sz="1600" dirty="0">
              <a:solidFill>
                <a:schemeClr val="tx2"/>
              </a:solidFill>
            </a:endParaRPr>
          </a:p>
        </p:txBody>
      </p:sp>
      <p:pic>
        <p:nvPicPr>
          <p:cNvPr id="1026" name="Picture 2" descr="Gran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299933"/>
            <a:ext cx="982662" cy="58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 Box 3"/>
          <p:cNvSpPr txBox="1">
            <a:spLocks noChangeArrowheads="1"/>
          </p:cNvSpPr>
          <p:nvPr/>
        </p:nvSpPr>
        <p:spPr bwMode="auto">
          <a:xfrm>
            <a:off x="1287462" y="5380681"/>
            <a:ext cx="5875338" cy="64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C00000"/>
                </a:solidFill>
                <a:effectLst/>
                <a:latin typeface="Calibri" pitchFamily="34" charset="0"/>
                <a:cs typeface="Arial" pitchFamily="34" charset="0"/>
              </a:rPr>
              <a:t>The Gulf Coast IT Consortium is made possible by a $14.7 million grant from the U.S. Department of Labor ‘s Employment and Training Administration’s Trade Adjustment Assistance Community College and Career Training (TAACCCT) Initiative.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 Box 4"/>
          <p:cNvSpPr txBox="1">
            <a:spLocks noChangeArrowheads="1"/>
          </p:cNvSpPr>
          <p:nvPr/>
        </p:nvSpPr>
        <p:spPr bwMode="auto">
          <a:xfrm>
            <a:off x="533400" y="5894756"/>
            <a:ext cx="7848600" cy="747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1" u="none" strike="noStrike" cap="none" normalizeH="0" baseline="0" dirty="0" smtClean="0">
                <a:ln>
                  <a:noFill/>
                </a:ln>
                <a:solidFill>
                  <a:srgbClr val="000000"/>
                </a:solidFill>
                <a:effectLst/>
                <a:latin typeface="Cambria" pitchFamily="18" charset="0"/>
                <a:cs typeface="Arial" pitchFamily="34" charset="0"/>
              </a:rPr>
              <a:t>Mississippi Delta Community College does not discriminate on the basis of race, color, national origin, sex, disability, or age in its programs and activities. The following person has been designated to handle inquiries regarding the non-discrimination policies: The Associate VP for Institutional Effectiveness, Stauffer-Wood Administration Building, P.O. Box 668, Moorhead, MS 38761, 662-246-6558.</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3772" y="1031850"/>
            <a:ext cx="3885672" cy="2590448"/>
          </a:xfrm>
          <a:prstGeom prst="rect">
            <a:avLst/>
          </a:prstGeom>
        </p:spPr>
      </p:pic>
    </p:spTree>
    <p:extLst>
      <p:ext uri="{BB962C8B-B14F-4D97-AF65-F5344CB8AC3E}">
        <p14:creationId xmlns:p14="http://schemas.microsoft.com/office/powerpoint/2010/main" val="2447947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7475" y="1771650"/>
            <a:ext cx="3810000" cy="3790950"/>
          </a:xfrm>
          <a:prstGeom prst="rect">
            <a:avLst/>
          </a:prstGeom>
          <a:effectLst>
            <a:reflection blurRad="6350" stA="50000" endA="275" endPos="40000" dist="101600" dir="5400000" sy="-100000" algn="bl" rotWithShape="0"/>
          </a:effectLst>
        </p:spPr>
      </p:pic>
    </p:spTree>
    <p:extLst>
      <p:ext uri="{BB962C8B-B14F-4D97-AF65-F5344CB8AC3E}">
        <p14:creationId xmlns:p14="http://schemas.microsoft.com/office/powerpoint/2010/main" val="36682051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367" y="1600200"/>
            <a:ext cx="7620000" cy="4525963"/>
          </a:xfrm>
        </p:spPr>
        <p:txBody>
          <a:bodyPr>
            <a:normAutofit/>
          </a:bodyPr>
          <a:lstStyle/>
          <a:p>
            <a:pPr marL="0" indent="0" algn="ctr">
              <a:buNone/>
            </a:pPr>
            <a:endParaRPr lang="en-US" dirty="0" smtClean="0"/>
          </a:p>
          <a:p>
            <a:pPr marL="0" indent="0" algn="ctr">
              <a:buNone/>
            </a:pPr>
            <a:endParaRPr lang="en-US" dirty="0"/>
          </a:p>
          <a:p>
            <a:pPr marL="0" indent="0" algn="ctr">
              <a:buNone/>
            </a:pPr>
            <a:r>
              <a:rPr lang="en-US" sz="5400" b="1" i="1" dirty="0" smtClean="0">
                <a:solidFill>
                  <a:srgbClr val="376092"/>
                </a:solidFill>
                <a:effectLst>
                  <a:outerShdw blurRad="38100" dist="38100" dir="2700000" algn="tl">
                    <a:srgbClr val="000000">
                      <a:alpha val="43137"/>
                    </a:srgbClr>
                  </a:outerShdw>
                </a:effectLst>
                <a:latin typeface="Comic Sans MS" pitchFamily="66" charset="0"/>
              </a:rPr>
              <a:t>Thank You!</a:t>
            </a:r>
          </a:p>
          <a:p>
            <a:pPr marL="0" indent="0" algn="ctr">
              <a:buNone/>
            </a:pPr>
            <a:endParaRPr lang="en-US" sz="2400" dirty="0" smtClean="0">
              <a:effectLst>
                <a:outerShdw blurRad="38100" dist="38100" dir="2700000" algn="tl">
                  <a:srgbClr val="000000">
                    <a:alpha val="43137"/>
                  </a:srgbClr>
                </a:outerShdw>
              </a:effectLst>
            </a:endParaRPr>
          </a:p>
          <a:p>
            <a:pPr marL="0" indent="0" algn="ctr">
              <a:spcAft>
                <a:spcPts val="0"/>
              </a:spcAft>
              <a:buNone/>
            </a:pPr>
            <a:r>
              <a:rPr lang="en-US" sz="2400" dirty="0" smtClean="0">
                <a:solidFill>
                  <a:srgbClr val="17375E"/>
                </a:solidFill>
              </a:rPr>
              <a:t>Find resources for TAACCCT success at:</a:t>
            </a:r>
          </a:p>
          <a:p>
            <a:pPr marL="0" indent="0" algn="ctr">
              <a:spcAft>
                <a:spcPts val="0"/>
              </a:spcAft>
              <a:buNone/>
            </a:pPr>
            <a:r>
              <a:rPr lang="en-US" sz="2400" dirty="0" smtClean="0">
                <a:solidFill>
                  <a:srgbClr val="17375E"/>
                </a:solidFill>
                <a:hlinkClick r:id="rId3"/>
              </a:rPr>
              <a:t>https://etagrantees.workforce3one.org</a:t>
            </a:r>
            <a:r>
              <a:rPr lang="en-US" sz="2400" dirty="0" smtClean="0">
                <a:solidFill>
                  <a:srgbClr val="17375E"/>
                </a:solidFill>
              </a:rPr>
              <a:t> </a:t>
            </a:r>
          </a:p>
          <a:p>
            <a:pPr marL="0" indent="0" algn="ctr">
              <a:spcAft>
                <a:spcPts val="0"/>
              </a:spcAft>
              <a:buNone/>
            </a:pPr>
            <a:endParaRPr lang="en-US" sz="2400" dirty="0">
              <a:solidFill>
                <a:srgbClr val="17375E"/>
              </a:solidFill>
            </a:endParaRPr>
          </a:p>
          <a:p>
            <a:pPr marL="0" indent="0" algn="ctr">
              <a:spcAft>
                <a:spcPts val="0"/>
              </a:spcAft>
              <a:buNone/>
            </a:pPr>
            <a:r>
              <a:rPr lang="en-US" sz="2400" dirty="0" smtClean="0">
                <a:solidFill>
                  <a:srgbClr val="17375E"/>
                </a:solidFill>
              </a:rPr>
              <a:t>Subscribe to TLN resources, ask questions or </a:t>
            </a:r>
            <a:r>
              <a:rPr lang="en-US" sz="2400" dirty="0">
                <a:solidFill>
                  <a:srgbClr val="17375E"/>
                </a:solidFill>
              </a:rPr>
              <a:t>connect with peers </a:t>
            </a:r>
            <a:r>
              <a:rPr lang="en-US" sz="2400" dirty="0" smtClean="0">
                <a:solidFill>
                  <a:srgbClr val="17375E"/>
                </a:solidFill>
              </a:rPr>
              <a:t>at </a:t>
            </a:r>
            <a:r>
              <a:rPr lang="en-US" sz="2400" dirty="0">
                <a:solidFill>
                  <a:srgbClr val="17375E"/>
                </a:solidFill>
                <a:hlinkClick r:id="rId4"/>
              </a:rPr>
              <a:t>TAACCCT@dol.gov</a:t>
            </a:r>
            <a:r>
              <a:rPr lang="en-US" sz="2400" dirty="0">
                <a:solidFill>
                  <a:srgbClr val="17375E"/>
                </a:solidFill>
              </a:rPr>
              <a:t> </a:t>
            </a:r>
          </a:p>
          <a:p>
            <a:pPr marL="0" indent="0" algn="ctr">
              <a:spcAft>
                <a:spcPts val="0"/>
              </a:spcAft>
              <a:buNone/>
            </a:pPr>
            <a:endParaRPr lang="en-US" sz="2400" dirty="0"/>
          </a:p>
        </p:txBody>
      </p:sp>
    </p:spTree>
    <p:extLst>
      <p:ext uri="{BB962C8B-B14F-4D97-AF65-F5344CB8AC3E}">
        <p14:creationId xmlns:p14="http://schemas.microsoft.com/office/powerpoint/2010/main" val="25346379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32934"/>
            <a:ext cx="8238067" cy="1143000"/>
          </a:xfrm>
        </p:spPr>
        <p:txBody>
          <a:bodyPr/>
          <a:lstStyle/>
          <a:p>
            <a:r>
              <a:rPr lang="en-US" sz="2800" dirty="0" smtClean="0">
                <a:solidFill>
                  <a:schemeClr val="tx1"/>
                </a:solidFill>
              </a:rPr>
              <a:t>Governor Inslee’s Educational Goals </a:t>
            </a:r>
            <a:br>
              <a:rPr lang="en-US" sz="2800" dirty="0" smtClean="0">
                <a:solidFill>
                  <a:schemeClr val="tx1"/>
                </a:solidFill>
              </a:rPr>
            </a:br>
            <a:r>
              <a:rPr lang="en-US" sz="2800" dirty="0" smtClean="0">
                <a:solidFill>
                  <a:schemeClr val="tx1"/>
                </a:solidFill>
              </a:rPr>
              <a:t>for Basic Education for Adults</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CD8C1EA-986E-D64C-AA0B-11A66E13F82F}" type="slidenum">
              <a:rPr lang="en-US" smtClean="0">
                <a:solidFill>
                  <a:schemeClr val="bg1"/>
                </a:solidFill>
              </a:rPr>
              <a:pPr/>
              <a:t>6</a:t>
            </a:fld>
            <a:endParaRPr lang="en-US" dirty="0">
              <a:solidFill>
                <a:schemeClr val="bg1"/>
              </a:solidFill>
            </a:endParaRPr>
          </a:p>
        </p:txBody>
      </p:sp>
      <p:sp>
        <p:nvSpPr>
          <p:cNvPr id="5" name="Content Placeholder 4"/>
          <p:cNvSpPr>
            <a:spLocks noGrp="1"/>
          </p:cNvSpPr>
          <p:nvPr>
            <p:ph sz="quarter" idx="13"/>
          </p:nvPr>
        </p:nvSpPr>
        <p:spPr>
          <a:xfrm>
            <a:off x="999068" y="2336801"/>
            <a:ext cx="7772400" cy="3515759"/>
          </a:xfrm>
        </p:spPr>
        <p:txBody>
          <a:bodyPr>
            <a:normAutofit/>
          </a:bodyPr>
          <a:lstStyle/>
          <a:p>
            <a:pPr lvl="0"/>
            <a:r>
              <a:rPr lang="en-US" dirty="0" smtClean="0">
                <a:solidFill>
                  <a:schemeClr val="tx2"/>
                </a:solidFill>
              </a:rPr>
              <a:t>By 2023, </a:t>
            </a:r>
            <a:r>
              <a:rPr lang="en-US" b="1" u="sng" dirty="0" smtClean="0">
                <a:solidFill>
                  <a:schemeClr val="tx2"/>
                </a:solidFill>
              </a:rPr>
              <a:t>all</a:t>
            </a:r>
            <a:r>
              <a:rPr lang="en-US" dirty="0" smtClean="0">
                <a:solidFill>
                  <a:schemeClr val="tx2"/>
                </a:solidFill>
              </a:rPr>
              <a:t> adults ages 25-44 in Washington State will have a high school diploma or equivalent</a:t>
            </a:r>
          </a:p>
          <a:p>
            <a:pPr marL="0" indent="0">
              <a:buNone/>
            </a:pPr>
            <a:endParaRPr lang="en-US" sz="1100" dirty="0" smtClean="0">
              <a:solidFill>
                <a:schemeClr val="tx2"/>
              </a:solidFill>
            </a:endParaRPr>
          </a:p>
          <a:p>
            <a:r>
              <a:rPr lang="en-US" dirty="0" smtClean="0">
                <a:solidFill>
                  <a:schemeClr val="tx2"/>
                </a:solidFill>
              </a:rPr>
              <a:t>By 2017, increase the percentage of ABE and ELA students who transition to precollege or college level within two years from 12% to 15%</a:t>
            </a:r>
          </a:p>
          <a:p>
            <a:pPr marL="0" indent="0">
              <a:buNone/>
            </a:pPr>
            <a:endParaRPr lang="en-US" sz="1000" dirty="0" smtClean="0">
              <a:solidFill>
                <a:schemeClr val="tx2"/>
              </a:solidFill>
            </a:endParaRPr>
          </a:p>
          <a:p>
            <a:pPr lvl="0"/>
            <a:r>
              <a:rPr lang="en-US" dirty="0" smtClean="0">
                <a:solidFill>
                  <a:schemeClr val="tx2"/>
                </a:solidFill>
              </a:rPr>
              <a:t>By 2023, increase the percentage of the population enrolled in certificate, credential, apprenticeship and degree programs from 13% in 2012 to 24.8% </a:t>
            </a:r>
            <a:endParaRPr lang="en-US" dirty="0">
              <a:solidFill>
                <a:schemeClr val="tx2"/>
              </a:solidFill>
            </a:endParaRPr>
          </a:p>
        </p:txBody>
      </p:sp>
      <p:pic>
        <p:nvPicPr>
          <p:cNvPr id="6" name="Picture 5"/>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17816" t="46667" r="72272" b="12381"/>
          <a:stretch/>
        </p:blipFill>
        <p:spPr bwMode="auto">
          <a:xfrm>
            <a:off x="101599" y="4791138"/>
            <a:ext cx="1168402" cy="13578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5261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686800" cy="1143000"/>
          </a:xfrm>
        </p:spPr>
        <p:txBody>
          <a:bodyPr>
            <a:normAutofit/>
          </a:bodyPr>
          <a:lstStyle/>
          <a:p>
            <a:r>
              <a:rPr lang="en-US" sz="2800" dirty="0" smtClean="0">
                <a:solidFill>
                  <a:schemeClr val="tx1"/>
                </a:solidFill>
              </a:rPr>
              <a:t>Washington State’s Workforce Needs</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CD8C1EA-986E-D64C-AA0B-11A66E13F82F}" type="slidenum">
              <a:rPr lang="en-US" smtClean="0">
                <a:solidFill>
                  <a:schemeClr val="bg1"/>
                </a:solidFill>
              </a:rPr>
              <a:pPr/>
              <a:t>7</a:t>
            </a:fld>
            <a:endParaRPr lang="en-US" dirty="0">
              <a:solidFill>
                <a:schemeClr val="bg1"/>
              </a:solidFill>
            </a:endParaRPr>
          </a:p>
        </p:txBody>
      </p:sp>
      <p:sp>
        <p:nvSpPr>
          <p:cNvPr id="5" name="Content Placeholder 4"/>
          <p:cNvSpPr>
            <a:spLocks noGrp="1"/>
          </p:cNvSpPr>
          <p:nvPr>
            <p:ph sz="quarter" idx="13"/>
          </p:nvPr>
        </p:nvSpPr>
        <p:spPr>
          <a:xfrm>
            <a:off x="228600" y="2209799"/>
            <a:ext cx="8686800" cy="3953933"/>
          </a:xfrm>
        </p:spPr>
        <p:txBody>
          <a:bodyPr>
            <a:normAutofit fontScale="85000" lnSpcReduction="20000"/>
          </a:bodyPr>
          <a:lstStyle/>
          <a:p>
            <a:r>
              <a:rPr lang="en-US" dirty="0" smtClean="0">
                <a:solidFill>
                  <a:schemeClr val="tx2"/>
                </a:solidFill>
              </a:rPr>
              <a:t>Washington’s needs for trained employees with college credentials will increase by almost 60% by 2030</a:t>
            </a:r>
          </a:p>
          <a:p>
            <a:pPr marL="0" indent="0">
              <a:buNone/>
            </a:pPr>
            <a:endParaRPr lang="en-US" sz="1000" dirty="0" smtClean="0">
              <a:solidFill>
                <a:schemeClr val="tx2"/>
              </a:solidFill>
            </a:endParaRPr>
          </a:p>
          <a:p>
            <a:r>
              <a:rPr lang="en-US" dirty="0" smtClean="0">
                <a:solidFill>
                  <a:schemeClr val="tx2"/>
                </a:solidFill>
              </a:rPr>
              <a:t>In that same period the population will grow by only 10%</a:t>
            </a:r>
          </a:p>
          <a:p>
            <a:pPr marL="0" indent="0">
              <a:buNone/>
            </a:pPr>
            <a:endParaRPr lang="en-US" sz="1000" dirty="0" smtClean="0">
              <a:solidFill>
                <a:schemeClr val="tx2"/>
              </a:solidFill>
            </a:endParaRPr>
          </a:p>
          <a:p>
            <a:r>
              <a:rPr lang="en-US" dirty="0" smtClean="0">
                <a:solidFill>
                  <a:schemeClr val="tx2"/>
                </a:solidFill>
              </a:rPr>
              <a:t>By 2016 nearly ¾ of available jobs will require at least a postsecondary credential</a:t>
            </a:r>
          </a:p>
          <a:p>
            <a:pPr marL="0" indent="0">
              <a:buNone/>
            </a:pPr>
            <a:endParaRPr lang="en-US" sz="1100" dirty="0" smtClean="0">
              <a:solidFill>
                <a:schemeClr val="tx2"/>
              </a:solidFill>
            </a:endParaRPr>
          </a:p>
          <a:p>
            <a:r>
              <a:rPr lang="en-US" dirty="0" smtClean="0">
                <a:solidFill>
                  <a:schemeClr val="tx2"/>
                </a:solidFill>
              </a:rPr>
              <a:t>Over the next 20 years there won’t be enough high school graduates to fill the gap</a:t>
            </a:r>
          </a:p>
          <a:p>
            <a:pPr marL="0" indent="0">
              <a:buNone/>
            </a:pPr>
            <a:endParaRPr lang="en-US" sz="1000" dirty="0" smtClean="0">
              <a:solidFill>
                <a:schemeClr val="tx2"/>
              </a:solidFill>
            </a:endParaRPr>
          </a:p>
          <a:p>
            <a:pPr marL="0" indent="0">
              <a:buNone/>
            </a:pPr>
            <a:endParaRPr lang="en-US" sz="1000" dirty="0">
              <a:solidFill>
                <a:schemeClr val="tx2"/>
              </a:solidFill>
            </a:endParaRPr>
          </a:p>
          <a:p>
            <a:pPr marL="0" indent="0" algn="ctr">
              <a:buNone/>
            </a:pPr>
            <a:r>
              <a:rPr lang="en-US" sz="5100" b="1" dirty="0" smtClean="0">
                <a:solidFill>
                  <a:srgbClr val="FF0000"/>
                </a:solidFill>
              </a:rPr>
              <a:t>Washington will need to fill the gap with out of school youth and working age adults!</a:t>
            </a:r>
          </a:p>
        </p:txBody>
      </p:sp>
      <p:pic>
        <p:nvPicPr>
          <p:cNvPr id="6" name="Picture 4" descr="Shingling%20a%20vall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5889" y="1109131"/>
            <a:ext cx="1309511" cy="98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5245" y="5687170"/>
            <a:ext cx="1428755" cy="953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2000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 calcmode="lin" valueType="num">
                                      <p:cBhvr>
                                        <p:cTn id="27"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29" dur="500"/>
                                        <p:tgtEl>
                                          <p:spTgt spid="5">
                                            <p:txEl>
                                              <p:pRg st="9" end="9"/>
                                            </p:txEl>
                                          </p:spTgt>
                                        </p:tgtEl>
                                      </p:cBhvr>
                                    </p:animEffect>
                                    <p:anim calcmode="lin" valueType="num">
                                      <p:cBhvr>
                                        <p:cTn id="30" dur="500" fill="hold"/>
                                        <p:tgtEl>
                                          <p:spTgt spid="5">
                                            <p:txEl>
                                              <p:pRg st="9" end="9"/>
                                            </p:txEl>
                                          </p:spTgt>
                                        </p:tgtEl>
                                        <p:attrNameLst>
                                          <p:attrName>ppt_x</p:attrName>
                                        </p:attrNameLst>
                                      </p:cBhvr>
                                      <p:tavLst>
                                        <p:tav tm="0">
                                          <p:val>
                                            <p:fltVal val="0.5"/>
                                          </p:val>
                                        </p:tav>
                                        <p:tav tm="100000">
                                          <p:val>
                                            <p:strVal val="#ppt_x"/>
                                          </p:val>
                                        </p:tav>
                                      </p:tavLst>
                                    </p:anim>
                                    <p:anim calcmode="lin" valueType="num">
                                      <p:cBhvr>
                                        <p:cTn id="31" dur="500" fill="hold"/>
                                        <p:tgtEl>
                                          <p:spTgt spid="5">
                                            <p:txEl>
                                              <p:pRg st="9" end="9"/>
                                            </p:txEl>
                                          </p:spTgt>
                                        </p:tgtEl>
                                        <p:attrNameLst>
                                          <p:attrName>ppt_y</p:attrName>
                                        </p:attrNameLst>
                                      </p:cBhvr>
                                      <p:tavLst>
                                        <p:tav tm="0">
                                          <p:val>
                                            <p:fltVal val="0.5"/>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6306" y="1123229"/>
            <a:ext cx="8613950" cy="4414114"/>
          </a:xfrm>
        </p:spPr>
        <p:txBody>
          <a:bodyPr>
            <a:normAutofit fontScale="92500" lnSpcReduction="10000"/>
          </a:bodyPr>
          <a:lstStyle/>
          <a:p>
            <a:pPr marL="0" indent="0" algn="ctr">
              <a:buNone/>
            </a:pPr>
            <a:r>
              <a:rPr lang="en-US" sz="5800" b="1" dirty="0" smtClean="0">
                <a:solidFill>
                  <a:schemeClr val="tx1"/>
                </a:solidFill>
              </a:rPr>
              <a:t>After 10 Years</a:t>
            </a:r>
          </a:p>
          <a:p>
            <a:pPr marL="0" indent="0" algn="ctr">
              <a:buNone/>
            </a:pPr>
            <a:r>
              <a:rPr lang="en-US" sz="5800" b="1" dirty="0" smtClean="0">
                <a:solidFill>
                  <a:schemeClr val="tx1"/>
                </a:solidFill>
              </a:rPr>
              <a:t>I-BEST </a:t>
            </a:r>
          </a:p>
          <a:p>
            <a:pPr marL="0" indent="0" algn="ctr">
              <a:buNone/>
            </a:pPr>
            <a:r>
              <a:rPr lang="en-US" sz="4800" dirty="0" smtClean="0">
                <a:solidFill>
                  <a:schemeClr val="tx2"/>
                </a:solidFill>
              </a:rPr>
              <a:t>Continues to be Washington’s most </a:t>
            </a:r>
            <a:r>
              <a:rPr lang="en-US" sz="4800" dirty="0">
                <a:solidFill>
                  <a:schemeClr val="tx2"/>
                </a:solidFill>
              </a:rPr>
              <a:t>s</a:t>
            </a:r>
            <a:r>
              <a:rPr lang="en-US" sz="4800" dirty="0" smtClean="0">
                <a:solidFill>
                  <a:schemeClr val="tx2"/>
                </a:solidFill>
              </a:rPr>
              <a:t>uccessful </a:t>
            </a:r>
            <a:r>
              <a:rPr lang="en-US" sz="4800" dirty="0">
                <a:solidFill>
                  <a:schemeClr val="tx2"/>
                </a:solidFill>
              </a:rPr>
              <a:t>i</a:t>
            </a:r>
            <a:r>
              <a:rPr lang="en-US" sz="4800" dirty="0" smtClean="0">
                <a:solidFill>
                  <a:schemeClr val="tx2"/>
                </a:solidFill>
              </a:rPr>
              <a:t>nstructional </a:t>
            </a:r>
            <a:r>
              <a:rPr lang="en-US" sz="4800" dirty="0">
                <a:solidFill>
                  <a:schemeClr val="tx2"/>
                </a:solidFill>
              </a:rPr>
              <a:t>m</a:t>
            </a:r>
            <a:r>
              <a:rPr lang="en-US" sz="4800" dirty="0" smtClean="0">
                <a:solidFill>
                  <a:schemeClr val="tx2"/>
                </a:solidFill>
              </a:rPr>
              <a:t>odel </a:t>
            </a:r>
            <a:r>
              <a:rPr lang="en-US" sz="4800" dirty="0">
                <a:solidFill>
                  <a:schemeClr val="tx2"/>
                </a:solidFill>
              </a:rPr>
              <a:t>t</a:t>
            </a:r>
            <a:r>
              <a:rPr lang="en-US" sz="4800" dirty="0" smtClean="0">
                <a:solidFill>
                  <a:schemeClr val="tx2"/>
                </a:solidFill>
              </a:rPr>
              <a:t>hat </a:t>
            </a:r>
            <a:r>
              <a:rPr lang="en-US" sz="4800" dirty="0">
                <a:solidFill>
                  <a:schemeClr val="tx2"/>
                </a:solidFill>
              </a:rPr>
              <a:t>m</a:t>
            </a:r>
            <a:r>
              <a:rPr lang="en-US" sz="4800" dirty="0" smtClean="0">
                <a:solidFill>
                  <a:schemeClr val="tx2"/>
                </a:solidFill>
              </a:rPr>
              <a:t>oves </a:t>
            </a:r>
            <a:r>
              <a:rPr lang="en-US" sz="4800" dirty="0">
                <a:solidFill>
                  <a:schemeClr val="tx2"/>
                </a:solidFill>
              </a:rPr>
              <a:t>u</a:t>
            </a:r>
            <a:r>
              <a:rPr lang="en-US" sz="4800" dirty="0" smtClean="0">
                <a:solidFill>
                  <a:schemeClr val="tx2"/>
                </a:solidFill>
              </a:rPr>
              <a:t>nder-skilled </a:t>
            </a:r>
            <a:r>
              <a:rPr lang="en-US" sz="4800" dirty="0">
                <a:solidFill>
                  <a:schemeClr val="tx2"/>
                </a:solidFill>
              </a:rPr>
              <a:t>a</a:t>
            </a:r>
            <a:r>
              <a:rPr lang="en-US" sz="4800" dirty="0" smtClean="0">
                <a:solidFill>
                  <a:schemeClr val="tx2"/>
                </a:solidFill>
              </a:rPr>
              <a:t>dults to living </a:t>
            </a:r>
            <a:r>
              <a:rPr lang="en-US" sz="4800" dirty="0">
                <a:solidFill>
                  <a:schemeClr val="tx2"/>
                </a:solidFill>
              </a:rPr>
              <a:t>w</a:t>
            </a:r>
            <a:r>
              <a:rPr lang="en-US" sz="4800" dirty="0" smtClean="0">
                <a:solidFill>
                  <a:schemeClr val="tx2"/>
                </a:solidFill>
              </a:rPr>
              <a:t>age </a:t>
            </a:r>
            <a:r>
              <a:rPr lang="en-US" sz="4800" dirty="0">
                <a:solidFill>
                  <a:schemeClr val="tx2"/>
                </a:solidFill>
              </a:rPr>
              <a:t>j</a:t>
            </a:r>
            <a:r>
              <a:rPr lang="en-US" sz="4800" dirty="0" smtClean="0">
                <a:solidFill>
                  <a:schemeClr val="tx2"/>
                </a:solidFill>
              </a:rPr>
              <a:t>obs!</a:t>
            </a:r>
            <a:endParaRPr lang="en-US" sz="4800" dirty="0">
              <a:solidFill>
                <a:schemeClr val="tx2"/>
              </a:solidFill>
            </a:endParaRPr>
          </a:p>
        </p:txBody>
      </p:sp>
      <p:sp>
        <p:nvSpPr>
          <p:cNvPr id="3" name="Slide Number Placeholder 2"/>
          <p:cNvSpPr>
            <a:spLocks noGrp="1"/>
          </p:cNvSpPr>
          <p:nvPr>
            <p:ph type="sldNum" sz="quarter" idx="10"/>
          </p:nvPr>
        </p:nvSpPr>
        <p:spPr/>
        <p:txBody>
          <a:bodyPr/>
          <a:lstStyle/>
          <a:p>
            <a:fld id="{DA5BB550-78E5-E240-AE1F-ADE753384812}" type="slidenum">
              <a:rPr lang="en-US" smtClean="0"/>
              <a:pPr/>
              <a:t>8</a:t>
            </a:fld>
            <a:endParaRPr lang="en-US" dirty="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589867" y="5431054"/>
            <a:ext cx="1921539" cy="121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164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2"/>
          </p:nvPr>
        </p:nvSpPr>
        <p:spPr>
          <a:xfrm>
            <a:off x="7010400" y="6492875"/>
            <a:ext cx="2133600" cy="365125"/>
          </a:xfrm>
        </p:spPr>
        <p:txBody>
          <a:bodyPr/>
          <a:lstStyle/>
          <a:p>
            <a:pPr algn="r"/>
            <a:fld id="{DA5BB550-78E5-E240-AE1F-ADE753384812}" type="slidenum">
              <a:rPr lang="en-US" sz="1200" smtClean="0">
                <a:solidFill>
                  <a:schemeClr val="bg1"/>
                </a:solidFill>
              </a:rPr>
              <a:pPr algn="r"/>
              <a:t>9</a:t>
            </a:fld>
            <a:endParaRPr lang="en-US" sz="1200" dirty="0">
              <a:solidFill>
                <a:schemeClr val="bg1"/>
              </a:solidFill>
            </a:endParaRPr>
          </a:p>
        </p:txBody>
      </p:sp>
      <p:sp>
        <p:nvSpPr>
          <p:cNvPr id="3" name="Subtitle 2"/>
          <p:cNvSpPr>
            <a:spLocks noGrp="1"/>
          </p:cNvSpPr>
          <p:nvPr>
            <p:ph sz="quarter" idx="13"/>
          </p:nvPr>
        </p:nvSpPr>
        <p:spPr>
          <a:xfrm>
            <a:off x="410004" y="3056356"/>
            <a:ext cx="8153400" cy="3276600"/>
          </a:xfrm>
        </p:spPr>
        <p:txBody>
          <a:bodyPr vert="horz">
            <a:normAutofit/>
          </a:bodyPr>
          <a:lstStyle/>
          <a:p>
            <a:pPr eaLnBrk="1" hangingPunct="1">
              <a:lnSpc>
                <a:spcPct val="80000"/>
              </a:lnSpc>
            </a:pPr>
            <a:endParaRPr lang="en-US" sz="800" dirty="0" smtClean="0">
              <a:solidFill>
                <a:srgbClr val="FF0000"/>
              </a:solidFill>
            </a:endParaRPr>
          </a:p>
          <a:p>
            <a:pPr marL="0" indent="0" eaLnBrk="1" hangingPunct="1">
              <a:lnSpc>
                <a:spcPct val="80000"/>
              </a:lnSpc>
              <a:buNone/>
            </a:pPr>
            <a:r>
              <a:rPr lang="en-US" sz="2000" dirty="0" smtClean="0"/>
              <a:t>After 6 years, students with 1 year of  college credits + a credential had the most significant future</a:t>
            </a:r>
            <a:r>
              <a:rPr lang="en-US" sz="2000" b="1" dirty="0" smtClean="0"/>
              <a:t> earnings bump:</a:t>
            </a:r>
          </a:p>
          <a:p>
            <a:pPr marL="457200" lvl="1" indent="0" eaLnBrk="1" hangingPunct="1">
              <a:lnSpc>
                <a:spcPct val="80000"/>
              </a:lnSpc>
              <a:buNone/>
            </a:pPr>
            <a:endParaRPr lang="en-US" sz="800" dirty="0" smtClean="0">
              <a:solidFill>
                <a:schemeClr val="tx2"/>
              </a:solidFill>
            </a:endParaRPr>
          </a:p>
          <a:p>
            <a:pPr lvl="1" eaLnBrk="1" hangingPunct="1">
              <a:lnSpc>
                <a:spcPct val="150000"/>
              </a:lnSpc>
            </a:pPr>
            <a:r>
              <a:rPr lang="en-US" sz="2000" dirty="0" smtClean="0">
                <a:solidFill>
                  <a:schemeClr val="tx2"/>
                </a:solidFill>
              </a:rPr>
              <a:t> $7,000 more/year for ESOL students </a:t>
            </a:r>
          </a:p>
          <a:p>
            <a:pPr lvl="1" eaLnBrk="1" hangingPunct="1">
              <a:lnSpc>
                <a:spcPct val="150000"/>
              </a:lnSpc>
            </a:pPr>
            <a:r>
              <a:rPr lang="en-US" sz="2000" dirty="0" smtClean="0">
                <a:solidFill>
                  <a:schemeClr val="tx2"/>
                </a:solidFill>
              </a:rPr>
              <a:t> $8,500 more/year for ABE students </a:t>
            </a:r>
          </a:p>
          <a:p>
            <a:pPr lvl="1" eaLnBrk="1" hangingPunct="1">
              <a:lnSpc>
                <a:spcPct val="150000"/>
              </a:lnSpc>
            </a:pPr>
            <a:r>
              <a:rPr lang="en-US" sz="2000" dirty="0" smtClean="0">
                <a:solidFill>
                  <a:schemeClr val="tx2"/>
                </a:solidFill>
              </a:rPr>
              <a:t> $2,700 more/year for workforce students entering with a GED</a:t>
            </a:r>
            <a:r>
              <a:rPr lang="en-US" sz="1100" baseline="70000" dirty="0" smtClean="0">
                <a:solidFill>
                  <a:schemeClr val="tx2"/>
                </a:solidFill>
              </a:rPr>
              <a:t>®</a:t>
            </a:r>
          </a:p>
          <a:p>
            <a:pPr lvl="1" eaLnBrk="1" hangingPunct="1">
              <a:lnSpc>
                <a:spcPct val="150000"/>
              </a:lnSpc>
            </a:pPr>
            <a:r>
              <a:rPr lang="en-US" sz="2000" dirty="0" smtClean="0">
                <a:solidFill>
                  <a:schemeClr val="tx2"/>
                </a:solidFill>
              </a:rPr>
              <a:t> $1,700 more/year for students entering with a HSD </a:t>
            </a:r>
          </a:p>
          <a:p>
            <a:pPr lvl="1" eaLnBrk="1" hangingPunct="1">
              <a:lnSpc>
                <a:spcPct val="80000"/>
              </a:lnSpc>
              <a:buFont typeface="Wingdings" pitchFamily="2" charset="2"/>
              <a:buNone/>
            </a:pPr>
            <a:endParaRPr lang="en-US" sz="2000" dirty="0" smtClean="0"/>
          </a:p>
          <a:p>
            <a:pPr lvl="1" eaLnBrk="1" hangingPunct="1">
              <a:lnSpc>
                <a:spcPct val="80000"/>
              </a:lnSpc>
              <a:buFont typeface="Wingdings" pitchFamily="2" charset="2"/>
              <a:buNone/>
            </a:pPr>
            <a:endParaRPr lang="en-US" sz="800" dirty="0" smtClean="0"/>
          </a:p>
          <a:p>
            <a:pPr eaLnBrk="1" hangingPunct="1"/>
            <a:endParaRPr lang="en-US" dirty="0" smtClean="0"/>
          </a:p>
        </p:txBody>
      </p:sp>
      <p:sp>
        <p:nvSpPr>
          <p:cNvPr id="4" name="Rectangle 3"/>
          <p:cNvSpPr>
            <a:spLocks noChangeArrowheads="1"/>
          </p:cNvSpPr>
          <p:nvPr/>
        </p:nvSpPr>
        <p:spPr bwMode="auto">
          <a:xfrm>
            <a:off x="384464" y="1773991"/>
            <a:ext cx="8610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4400" b="1" dirty="0">
                <a:solidFill>
                  <a:srgbClr val="FF0000"/>
                </a:solidFill>
                <a:latin typeface="Tahoma" pitchFamily="34" charset="0"/>
              </a:rPr>
              <a:t>The Tipping Point</a:t>
            </a:r>
            <a:endParaRPr lang="en-US" sz="4400" dirty="0">
              <a:solidFill>
                <a:srgbClr val="FF0000"/>
              </a:solidFill>
              <a:latin typeface="Tahoma" pitchFamily="34" charset="0"/>
            </a:endParaRPr>
          </a:p>
          <a:p>
            <a:pPr eaLnBrk="0" fontAlgn="base" hangingPunct="0">
              <a:spcBef>
                <a:spcPct val="0"/>
              </a:spcBef>
              <a:spcAft>
                <a:spcPct val="0"/>
              </a:spcAft>
            </a:pPr>
            <a:r>
              <a:rPr lang="en-US" sz="2400" dirty="0">
                <a:solidFill>
                  <a:srgbClr val="000000"/>
                </a:solidFill>
                <a:latin typeface="Tahoma" pitchFamily="34" charset="0"/>
              </a:rPr>
              <a:t>1 year of college level credits + a credential</a:t>
            </a:r>
            <a:endParaRPr lang="en-US" sz="2400" dirty="0">
              <a:solidFill>
                <a:srgbClr val="0B3982"/>
              </a:solidFill>
              <a:latin typeface="Tahoma" pitchFamily="34" charset="0"/>
            </a:endParaRPr>
          </a:p>
        </p:txBody>
      </p:sp>
      <p:sp>
        <p:nvSpPr>
          <p:cNvPr id="2" name="TextBox 1"/>
          <p:cNvSpPr txBox="1"/>
          <p:nvPr/>
        </p:nvSpPr>
        <p:spPr>
          <a:xfrm>
            <a:off x="578998" y="947067"/>
            <a:ext cx="8305800" cy="923330"/>
          </a:xfrm>
          <a:prstGeom prst="rect">
            <a:avLst/>
          </a:prstGeom>
          <a:noFill/>
        </p:spPr>
        <p:txBody>
          <a:bodyPr wrap="square" rtlCol="0">
            <a:spAutoFit/>
          </a:bodyPr>
          <a:lstStyle/>
          <a:p>
            <a:pPr algn="ctr"/>
            <a:r>
              <a:rPr lang="en-US" sz="5400" b="1" dirty="0" smtClean="0"/>
              <a:t>Success Defined</a:t>
            </a:r>
            <a:endParaRPr lang="en-US" sz="5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636" y="1755375"/>
            <a:ext cx="1402773" cy="1052080"/>
          </a:xfrm>
          <a:prstGeom prst="rect">
            <a:avLst/>
          </a:prstGeom>
          <a:ln w="38100">
            <a:noFill/>
          </a:ln>
        </p:spPr>
      </p:pic>
    </p:spTree>
    <p:extLst>
      <p:ext uri="{BB962C8B-B14F-4D97-AF65-F5344CB8AC3E}">
        <p14:creationId xmlns:p14="http://schemas.microsoft.com/office/powerpoint/2010/main" val="1523226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2199</TotalTime>
  <Words>2891</Words>
  <Application>Microsoft Macintosh PowerPoint</Application>
  <PresentationFormat>On-screen Show (4:3)</PresentationFormat>
  <Paragraphs>506</Paragraphs>
  <Slides>52</Slides>
  <Notes>32</Notes>
  <HiddenSlides>0</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November 23, 2015</vt:lpstr>
      <vt:lpstr>Presenters</vt:lpstr>
      <vt:lpstr>PowerPoint Presentation</vt:lpstr>
      <vt:lpstr>PowerPoint Presentation</vt:lpstr>
      <vt:lpstr>Adult Education (Title II) Defined </vt:lpstr>
      <vt:lpstr>Governor Inslee’s Educational Goals  for Basic Education for Adults</vt:lpstr>
      <vt:lpstr>Washington State’s Workforce Needs</vt:lpstr>
      <vt:lpstr>PowerPoint Presentation</vt:lpstr>
      <vt:lpstr>PowerPoint Presentation</vt:lpstr>
      <vt:lpstr>Students Served</vt:lpstr>
      <vt:lpstr>Team Teaching:  the Heart of I-BEST</vt:lpstr>
      <vt:lpstr>PowerPoint Presentation</vt:lpstr>
      <vt:lpstr>The Biggest Challenge!</vt:lpstr>
      <vt:lpstr>Before I-BEST  Basic Skills Students Didn’t Continue</vt:lpstr>
      <vt:lpstr> Do Better and Go Further, Faster </vt:lpstr>
      <vt:lpstr>   and increased student achievement beyond basic skills.</vt:lpstr>
      <vt:lpstr>PowerPoint Presentation</vt:lpstr>
      <vt:lpstr>PowerPoint Presentation</vt:lpstr>
      <vt:lpstr>PowerPoint Presentation</vt:lpstr>
      <vt:lpstr>HS 21+</vt:lpstr>
      <vt:lpstr>hS 21+ Initial Pilot Results </vt:lpstr>
      <vt:lpstr>HS21+ Data As of June 2015*</vt:lpstr>
      <vt:lpstr>I-DEA</vt:lpstr>
      <vt:lpstr>PowerPoint Presentation</vt:lpstr>
      <vt:lpstr> I-BEST Expansion to a two-year Degree </vt:lpstr>
      <vt:lpstr>Early Results Prove Promising</vt:lpstr>
      <vt:lpstr>PowerPoint Presentation</vt:lpstr>
      <vt:lpstr>I-BEST As of Winter 2015* </vt:lpstr>
      <vt:lpstr>The Guided Pathway Funded</vt:lpstr>
      <vt:lpstr>PowerPoint Presentation</vt:lpstr>
      <vt:lpstr>Investments in I-BEST Programs:  A Cost Benefit to Students </vt:lpstr>
      <vt:lpstr>PowerPoint Presentation</vt:lpstr>
      <vt:lpstr>PowerPoint Presentation</vt:lpstr>
      <vt:lpstr>PowerPoint Presentation</vt:lpstr>
      <vt:lpstr>PowerPoint Presentation</vt:lpstr>
      <vt:lpstr>I-BEST has a proven track record in innovative education resulting in student success by design</vt:lpstr>
      <vt:lpstr>  QUESTIONS?</vt:lpstr>
      <vt:lpstr>PowerPoint Presentation</vt:lpstr>
      <vt:lpstr>PowerPoint Presentation</vt:lpstr>
      <vt:lpstr>Facts about MDCC and the TAACCCT Grant</vt:lpstr>
      <vt:lpstr>Types of Students who can Benefit from the Grant</vt:lpstr>
      <vt:lpstr>Co-Enrolled Students</vt:lpstr>
      <vt:lpstr>Special-Enrolled Students</vt:lpstr>
      <vt:lpstr>Career-Technical Programs</vt:lpstr>
      <vt:lpstr>Career-Technical Programs</vt:lpstr>
      <vt:lpstr>Career-Technical Programs</vt:lpstr>
      <vt:lpstr>Career-Technical Programs</vt:lpstr>
      <vt:lpstr>Student Success Stories</vt:lpstr>
      <vt:lpstr>PowerPoint Presentation</vt:lpstr>
      <vt:lpstr>PowerPoint Presentation</vt:lpstr>
      <vt:lpstr>Q&amp;A</vt:lpstr>
      <vt:lpstr>PowerPoint Presentation</vt:lpstr>
    </vt:vector>
  </TitlesOfParts>
  <Company>JFF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JFF</dc:creator>
  <cp:lastModifiedBy>Erica Acevedo</cp:lastModifiedBy>
  <cp:revision>94</cp:revision>
  <cp:lastPrinted>2015-09-28T15:26:41Z</cp:lastPrinted>
  <dcterms:created xsi:type="dcterms:W3CDTF">2012-12-12T14:53:33Z</dcterms:created>
  <dcterms:modified xsi:type="dcterms:W3CDTF">2015-11-19T18:06:58Z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1553039015</vt:i4>
  </property>
  <property fmtid="{D5CDD505-2E9C-101B-9397-08002B2CF9AE}" pid="3" name="_NewReviewCycle">
    <vt:lpwstr/>
  </property>
  <property fmtid="{D5CDD505-2E9C-101B-9397-08002B2CF9AE}" pid="4" name="_EmailSubject">
    <vt:lpwstr>Follow-up: TAACCCT Industry Webinar Series: Information Technology (Tuesday, 9/29/15)</vt:lpwstr>
  </property>
  <property fmtid="{D5CDD505-2E9C-101B-9397-08002B2CF9AE}" pid="5" name="_AuthorEmail">
    <vt:lpwstr>JNguyen@collin.edu</vt:lpwstr>
  </property>
  <property fmtid="{D5CDD505-2E9C-101B-9397-08002B2CF9AE}" pid="6" name="_AuthorEmailDisplayName">
    <vt:lpwstr>John Nguyen</vt:lpwstr>
  </property>
</Properties>
</file>