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9"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266" r:id="rId39"/>
    <p:sldId id="287" r:id="rId40"/>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Durden" initials="W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64" autoAdjust="0"/>
  </p:normalViewPr>
  <p:slideViewPr>
    <p:cSldViewPr snapToGrid="0" snapToObjects="1">
      <p:cViewPr varScale="1">
        <p:scale>
          <a:sx n="73" d="100"/>
          <a:sy n="73" d="100"/>
        </p:scale>
        <p:origin x="129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4CCC6-F73A-43CF-A15F-E56134ED3BF7}" type="doc">
      <dgm:prSet loTypeId="urn:microsoft.com/office/officeart/2005/8/layout/process2" loCatId="process" qsTypeId="urn:microsoft.com/office/officeart/2005/8/quickstyle/simple1" qsCatId="simple" csTypeId="urn:microsoft.com/office/officeart/2005/8/colors/accent1_2" csCatId="accent1" phldr="1"/>
      <dgm:spPr/>
    </dgm:pt>
    <dgm:pt modelId="{C41C500A-D599-412C-BBBA-276C0CC5F336}">
      <dgm:prSet phldrT="[Text]"/>
      <dgm:spPr>
        <a:solidFill>
          <a:schemeClr val="tx1"/>
        </a:solidFill>
      </dgm:spPr>
      <dgm:t>
        <a:bodyPr/>
        <a:lstStyle/>
        <a:p>
          <a:r>
            <a:rPr lang="en-US" dirty="0" smtClean="0"/>
            <a:t>MAT 030</a:t>
          </a:r>
          <a:endParaRPr lang="en-US" dirty="0"/>
        </a:p>
      </dgm:t>
    </dgm:pt>
    <dgm:pt modelId="{29B24091-F195-4251-B518-0A3D791F95B2}" type="parTrans" cxnId="{42F0ABD6-5FEF-4CF6-921C-E23B71D4FA86}">
      <dgm:prSet/>
      <dgm:spPr/>
      <dgm:t>
        <a:bodyPr/>
        <a:lstStyle/>
        <a:p>
          <a:endParaRPr lang="en-US"/>
        </a:p>
      </dgm:t>
    </dgm:pt>
    <dgm:pt modelId="{4079E99F-F096-43B6-903D-5D43F6EA1C28}" type="sibTrans" cxnId="{42F0ABD6-5FEF-4CF6-921C-E23B71D4FA86}">
      <dgm:prSet/>
      <dgm:spPr/>
      <dgm:t>
        <a:bodyPr/>
        <a:lstStyle/>
        <a:p>
          <a:endParaRPr lang="en-US"/>
        </a:p>
      </dgm:t>
    </dgm:pt>
    <dgm:pt modelId="{19E5AA6E-DB46-4985-AB7A-36FD77C94B8C}">
      <dgm:prSet phldrT="[Text]"/>
      <dgm:spPr>
        <a:solidFill>
          <a:schemeClr val="tx1"/>
        </a:solidFill>
      </dgm:spPr>
      <dgm:t>
        <a:bodyPr/>
        <a:lstStyle/>
        <a:p>
          <a:r>
            <a:rPr lang="en-US" dirty="0" smtClean="0"/>
            <a:t>MAT 060</a:t>
          </a:r>
          <a:endParaRPr lang="en-US" dirty="0"/>
        </a:p>
      </dgm:t>
    </dgm:pt>
    <dgm:pt modelId="{DDFC4EEE-0410-497D-89AC-69472A4669B1}" type="parTrans" cxnId="{B3698C72-961E-496E-80B3-6EA47633A9B5}">
      <dgm:prSet/>
      <dgm:spPr/>
      <dgm:t>
        <a:bodyPr/>
        <a:lstStyle/>
        <a:p>
          <a:endParaRPr lang="en-US"/>
        </a:p>
      </dgm:t>
    </dgm:pt>
    <dgm:pt modelId="{F7DD8666-70EA-4158-B4DD-E64D5A5E7B0A}" type="sibTrans" cxnId="{B3698C72-961E-496E-80B3-6EA47633A9B5}">
      <dgm:prSet/>
      <dgm:spPr/>
      <dgm:t>
        <a:bodyPr/>
        <a:lstStyle/>
        <a:p>
          <a:endParaRPr lang="en-US"/>
        </a:p>
      </dgm:t>
    </dgm:pt>
    <dgm:pt modelId="{D5548FAB-7E9A-4370-BC8F-30BFB3E79FFD}">
      <dgm:prSet phldrT="[Text]"/>
      <dgm:spPr>
        <a:solidFill>
          <a:schemeClr val="tx1"/>
        </a:solidFill>
      </dgm:spPr>
      <dgm:t>
        <a:bodyPr/>
        <a:lstStyle/>
        <a:p>
          <a:r>
            <a:rPr lang="en-US" dirty="0" smtClean="0"/>
            <a:t>MAT 090</a:t>
          </a:r>
          <a:endParaRPr lang="en-US" dirty="0"/>
        </a:p>
      </dgm:t>
    </dgm:pt>
    <dgm:pt modelId="{241BE3D1-2DC7-4559-8F27-AED567823395}" type="parTrans" cxnId="{F0158E4F-E450-44FD-9B12-DE1E568222AF}">
      <dgm:prSet/>
      <dgm:spPr/>
      <dgm:t>
        <a:bodyPr/>
        <a:lstStyle/>
        <a:p>
          <a:endParaRPr lang="en-US"/>
        </a:p>
      </dgm:t>
    </dgm:pt>
    <dgm:pt modelId="{757DC54A-2DB8-429E-9EA5-9B2CECBC1866}" type="sibTrans" cxnId="{F0158E4F-E450-44FD-9B12-DE1E568222AF}">
      <dgm:prSet/>
      <dgm:spPr/>
      <dgm:t>
        <a:bodyPr/>
        <a:lstStyle/>
        <a:p>
          <a:endParaRPr lang="en-US"/>
        </a:p>
      </dgm:t>
    </dgm:pt>
    <dgm:pt modelId="{A071039C-1CD5-4450-A63B-B138C4548326}">
      <dgm:prSet phldrT="[Text]"/>
      <dgm:spPr>
        <a:solidFill>
          <a:schemeClr val="tx1"/>
        </a:solidFill>
      </dgm:spPr>
      <dgm:t>
        <a:bodyPr/>
        <a:lstStyle/>
        <a:p>
          <a:r>
            <a:rPr lang="en-US" dirty="0" smtClean="0"/>
            <a:t>MAT 099</a:t>
          </a:r>
          <a:endParaRPr lang="en-US" dirty="0"/>
        </a:p>
      </dgm:t>
    </dgm:pt>
    <dgm:pt modelId="{49F371C8-BC3B-4FD5-9AC7-E89BCA9BF1EF}" type="parTrans" cxnId="{75296408-8F74-4078-84A1-555FA60F3850}">
      <dgm:prSet/>
      <dgm:spPr/>
      <dgm:t>
        <a:bodyPr/>
        <a:lstStyle/>
        <a:p>
          <a:endParaRPr lang="en-US"/>
        </a:p>
      </dgm:t>
    </dgm:pt>
    <dgm:pt modelId="{04D32BBE-9E6F-4FAE-A3E3-DA41332AA2D2}" type="sibTrans" cxnId="{75296408-8F74-4078-84A1-555FA60F3850}">
      <dgm:prSet/>
      <dgm:spPr/>
      <dgm:t>
        <a:bodyPr/>
        <a:lstStyle/>
        <a:p>
          <a:endParaRPr lang="en-US"/>
        </a:p>
      </dgm:t>
    </dgm:pt>
    <dgm:pt modelId="{2D5BFE15-FD64-40F9-A81C-CD2DFB1B8363}" type="pres">
      <dgm:prSet presAssocID="{B184CCC6-F73A-43CF-A15F-E56134ED3BF7}" presName="linearFlow" presStyleCnt="0">
        <dgm:presLayoutVars>
          <dgm:resizeHandles val="exact"/>
        </dgm:presLayoutVars>
      </dgm:prSet>
      <dgm:spPr/>
    </dgm:pt>
    <dgm:pt modelId="{26AC171C-0639-4EBB-B748-06B754D02FB2}" type="pres">
      <dgm:prSet presAssocID="{C41C500A-D599-412C-BBBA-276C0CC5F336}" presName="node" presStyleLbl="node1" presStyleIdx="0" presStyleCnt="4" custScaleX="62059" custScaleY="39010">
        <dgm:presLayoutVars>
          <dgm:bulletEnabled val="1"/>
        </dgm:presLayoutVars>
      </dgm:prSet>
      <dgm:spPr/>
      <dgm:t>
        <a:bodyPr/>
        <a:lstStyle/>
        <a:p>
          <a:endParaRPr lang="en-US"/>
        </a:p>
      </dgm:t>
    </dgm:pt>
    <dgm:pt modelId="{BF6C38DD-A6A2-4EA8-A104-D6B9A4B8899F}" type="pres">
      <dgm:prSet presAssocID="{4079E99F-F096-43B6-903D-5D43F6EA1C28}" presName="sibTrans" presStyleLbl="sibTrans2D1" presStyleIdx="0" presStyleCnt="3"/>
      <dgm:spPr/>
      <dgm:t>
        <a:bodyPr/>
        <a:lstStyle/>
        <a:p>
          <a:endParaRPr lang="en-US"/>
        </a:p>
      </dgm:t>
    </dgm:pt>
    <dgm:pt modelId="{9810CBB9-A5E9-4F72-9D0D-86AE30823FE5}" type="pres">
      <dgm:prSet presAssocID="{4079E99F-F096-43B6-903D-5D43F6EA1C28}" presName="connectorText" presStyleLbl="sibTrans2D1" presStyleIdx="0" presStyleCnt="3"/>
      <dgm:spPr/>
      <dgm:t>
        <a:bodyPr/>
        <a:lstStyle/>
        <a:p>
          <a:endParaRPr lang="en-US"/>
        </a:p>
      </dgm:t>
    </dgm:pt>
    <dgm:pt modelId="{88B8B0BC-FF0F-47CF-853F-EEBDF90F1E5D}" type="pres">
      <dgm:prSet presAssocID="{19E5AA6E-DB46-4985-AB7A-36FD77C94B8C}" presName="node" presStyleLbl="node1" presStyleIdx="1" presStyleCnt="4" custScaleX="54394" custScaleY="32421">
        <dgm:presLayoutVars>
          <dgm:bulletEnabled val="1"/>
        </dgm:presLayoutVars>
      </dgm:prSet>
      <dgm:spPr/>
      <dgm:t>
        <a:bodyPr/>
        <a:lstStyle/>
        <a:p>
          <a:endParaRPr lang="en-US"/>
        </a:p>
      </dgm:t>
    </dgm:pt>
    <dgm:pt modelId="{68285C2C-8BDB-47FA-BEA3-464C5BDE40FF}" type="pres">
      <dgm:prSet presAssocID="{F7DD8666-70EA-4158-B4DD-E64D5A5E7B0A}" presName="sibTrans" presStyleLbl="sibTrans2D1" presStyleIdx="1" presStyleCnt="3"/>
      <dgm:spPr/>
      <dgm:t>
        <a:bodyPr/>
        <a:lstStyle/>
        <a:p>
          <a:endParaRPr lang="en-US"/>
        </a:p>
      </dgm:t>
    </dgm:pt>
    <dgm:pt modelId="{03178D77-30D8-4A67-B1AC-7D3A9AE6A70A}" type="pres">
      <dgm:prSet presAssocID="{F7DD8666-70EA-4158-B4DD-E64D5A5E7B0A}" presName="connectorText" presStyleLbl="sibTrans2D1" presStyleIdx="1" presStyleCnt="3"/>
      <dgm:spPr/>
      <dgm:t>
        <a:bodyPr/>
        <a:lstStyle/>
        <a:p>
          <a:endParaRPr lang="en-US"/>
        </a:p>
      </dgm:t>
    </dgm:pt>
    <dgm:pt modelId="{E9F2535B-207B-4C35-ACB0-64FDF0EAE9F6}" type="pres">
      <dgm:prSet presAssocID="{D5548FAB-7E9A-4370-BC8F-30BFB3E79FFD}" presName="node" presStyleLbl="node1" presStyleIdx="2" presStyleCnt="4" custScaleX="56649" custScaleY="32204">
        <dgm:presLayoutVars>
          <dgm:bulletEnabled val="1"/>
        </dgm:presLayoutVars>
      </dgm:prSet>
      <dgm:spPr/>
      <dgm:t>
        <a:bodyPr/>
        <a:lstStyle/>
        <a:p>
          <a:endParaRPr lang="en-US"/>
        </a:p>
      </dgm:t>
    </dgm:pt>
    <dgm:pt modelId="{BBC270EA-D196-4E0B-8471-324B4AF3A8DE}" type="pres">
      <dgm:prSet presAssocID="{757DC54A-2DB8-429E-9EA5-9B2CECBC1866}" presName="sibTrans" presStyleLbl="sibTrans2D1" presStyleIdx="2" presStyleCnt="3"/>
      <dgm:spPr/>
      <dgm:t>
        <a:bodyPr/>
        <a:lstStyle/>
        <a:p>
          <a:endParaRPr lang="en-US"/>
        </a:p>
      </dgm:t>
    </dgm:pt>
    <dgm:pt modelId="{3030EA4E-C39B-4C5C-A4E5-FB0EDDF035EB}" type="pres">
      <dgm:prSet presAssocID="{757DC54A-2DB8-429E-9EA5-9B2CECBC1866}" presName="connectorText" presStyleLbl="sibTrans2D1" presStyleIdx="2" presStyleCnt="3"/>
      <dgm:spPr/>
      <dgm:t>
        <a:bodyPr/>
        <a:lstStyle/>
        <a:p>
          <a:endParaRPr lang="en-US"/>
        </a:p>
      </dgm:t>
    </dgm:pt>
    <dgm:pt modelId="{C8BD4C0C-00F7-4F3F-B1F5-4B9E58CAD10D}" type="pres">
      <dgm:prSet presAssocID="{A071039C-1CD5-4450-A63B-B138C4548326}" presName="node" presStyleLbl="node1" presStyleIdx="3" presStyleCnt="4" custScaleX="56649" custScaleY="32204">
        <dgm:presLayoutVars>
          <dgm:bulletEnabled val="1"/>
        </dgm:presLayoutVars>
      </dgm:prSet>
      <dgm:spPr/>
      <dgm:t>
        <a:bodyPr/>
        <a:lstStyle/>
        <a:p>
          <a:endParaRPr lang="en-US"/>
        </a:p>
      </dgm:t>
    </dgm:pt>
  </dgm:ptLst>
  <dgm:cxnLst>
    <dgm:cxn modelId="{75296408-8F74-4078-84A1-555FA60F3850}" srcId="{B184CCC6-F73A-43CF-A15F-E56134ED3BF7}" destId="{A071039C-1CD5-4450-A63B-B138C4548326}" srcOrd="3" destOrd="0" parTransId="{49F371C8-BC3B-4FD5-9AC7-E89BCA9BF1EF}" sibTransId="{04D32BBE-9E6F-4FAE-A3E3-DA41332AA2D2}"/>
    <dgm:cxn modelId="{DF99CB9D-9FEB-8541-94A3-5239F0F7DAA4}" type="presOf" srcId="{C41C500A-D599-412C-BBBA-276C0CC5F336}" destId="{26AC171C-0639-4EBB-B748-06B754D02FB2}" srcOrd="0" destOrd="0" presId="urn:microsoft.com/office/officeart/2005/8/layout/process2"/>
    <dgm:cxn modelId="{F34D5C20-492A-C44B-8463-30236BECFB9D}" type="presOf" srcId="{A071039C-1CD5-4450-A63B-B138C4548326}" destId="{C8BD4C0C-00F7-4F3F-B1F5-4B9E58CAD10D}" srcOrd="0" destOrd="0" presId="urn:microsoft.com/office/officeart/2005/8/layout/process2"/>
    <dgm:cxn modelId="{42F0ABD6-5FEF-4CF6-921C-E23B71D4FA86}" srcId="{B184CCC6-F73A-43CF-A15F-E56134ED3BF7}" destId="{C41C500A-D599-412C-BBBA-276C0CC5F336}" srcOrd="0" destOrd="0" parTransId="{29B24091-F195-4251-B518-0A3D791F95B2}" sibTransId="{4079E99F-F096-43B6-903D-5D43F6EA1C28}"/>
    <dgm:cxn modelId="{22174C40-C1F2-0841-9E40-0E8C768D7A44}" type="presOf" srcId="{F7DD8666-70EA-4158-B4DD-E64D5A5E7B0A}" destId="{03178D77-30D8-4A67-B1AC-7D3A9AE6A70A}" srcOrd="1" destOrd="0" presId="urn:microsoft.com/office/officeart/2005/8/layout/process2"/>
    <dgm:cxn modelId="{BD41B5EF-605C-C64B-B3D0-112B05381341}" type="presOf" srcId="{19E5AA6E-DB46-4985-AB7A-36FD77C94B8C}" destId="{88B8B0BC-FF0F-47CF-853F-EEBDF90F1E5D}" srcOrd="0" destOrd="0" presId="urn:microsoft.com/office/officeart/2005/8/layout/process2"/>
    <dgm:cxn modelId="{607F7708-86D4-0745-9571-E336A325280F}" type="presOf" srcId="{B184CCC6-F73A-43CF-A15F-E56134ED3BF7}" destId="{2D5BFE15-FD64-40F9-A81C-CD2DFB1B8363}" srcOrd="0" destOrd="0" presId="urn:microsoft.com/office/officeart/2005/8/layout/process2"/>
    <dgm:cxn modelId="{389D67D5-1A68-A942-B319-65427360A1E3}" type="presOf" srcId="{4079E99F-F096-43B6-903D-5D43F6EA1C28}" destId="{BF6C38DD-A6A2-4EA8-A104-D6B9A4B8899F}" srcOrd="0" destOrd="0" presId="urn:microsoft.com/office/officeart/2005/8/layout/process2"/>
    <dgm:cxn modelId="{AC3EF25F-090D-A94E-8EC8-DFBA0A287392}" type="presOf" srcId="{4079E99F-F096-43B6-903D-5D43F6EA1C28}" destId="{9810CBB9-A5E9-4F72-9D0D-86AE30823FE5}" srcOrd="1" destOrd="0" presId="urn:microsoft.com/office/officeart/2005/8/layout/process2"/>
    <dgm:cxn modelId="{044ADEB9-EA75-854D-8AF0-03B4E768EAFF}" type="presOf" srcId="{757DC54A-2DB8-429E-9EA5-9B2CECBC1866}" destId="{3030EA4E-C39B-4C5C-A4E5-FB0EDDF035EB}" srcOrd="1" destOrd="0" presId="urn:microsoft.com/office/officeart/2005/8/layout/process2"/>
    <dgm:cxn modelId="{B3698C72-961E-496E-80B3-6EA47633A9B5}" srcId="{B184CCC6-F73A-43CF-A15F-E56134ED3BF7}" destId="{19E5AA6E-DB46-4985-AB7A-36FD77C94B8C}" srcOrd="1" destOrd="0" parTransId="{DDFC4EEE-0410-497D-89AC-69472A4669B1}" sibTransId="{F7DD8666-70EA-4158-B4DD-E64D5A5E7B0A}"/>
    <dgm:cxn modelId="{2B0AF807-440A-8442-88F2-F2B77B756D46}" type="presOf" srcId="{F7DD8666-70EA-4158-B4DD-E64D5A5E7B0A}" destId="{68285C2C-8BDB-47FA-BEA3-464C5BDE40FF}" srcOrd="0" destOrd="0" presId="urn:microsoft.com/office/officeart/2005/8/layout/process2"/>
    <dgm:cxn modelId="{ABB41E70-6839-394C-8DF5-59BFE8B9C46E}" type="presOf" srcId="{D5548FAB-7E9A-4370-BC8F-30BFB3E79FFD}" destId="{E9F2535B-207B-4C35-ACB0-64FDF0EAE9F6}" srcOrd="0" destOrd="0" presId="urn:microsoft.com/office/officeart/2005/8/layout/process2"/>
    <dgm:cxn modelId="{F0158E4F-E450-44FD-9B12-DE1E568222AF}" srcId="{B184CCC6-F73A-43CF-A15F-E56134ED3BF7}" destId="{D5548FAB-7E9A-4370-BC8F-30BFB3E79FFD}" srcOrd="2" destOrd="0" parTransId="{241BE3D1-2DC7-4559-8F27-AED567823395}" sibTransId="{757DC54A-2DB8-429E-9EA5-9B2CECBC1866}"/>
    <dgm:cxn modelId="{2BC8F38B-A2D7-774A-92D8-248DACC8801A}" type="presOf" srcId="{757DC54A-2DB8-429E-9EA5-9B2CECBC1866}" destId="{BBC270EA-D196-4E0B-8471-324B4AF3A8DE}" srcOrd="0" destOrd="0" presId="urn:microsoft.com/office/officeart/2005/8/layout/process2"/>
    <dgm:cxn modelId="{055BFFEF-3F8F-944E-ADF3-67F14CC0D5E1}" type="presParOf" srcId="{2D5BFE15-FD64-40F9-A81C-CD2DFB1B8363}" destId="{26AC171C-0639-4EBB-B748-06B754D02FB2}" srcOrd="0" destOrd="0" presId="urn:microsoft.com/office/officeart/2005/8/layout/process2"/>
    <dgm:cxn modelId="{DBD0F72A-509F-5A4E-9EA9-AB8C8C328C0E}" type="presParOf" srcId="{2D5BFE15-FD64-40F9-A81C-CD2DFB1B8363}" destId="{BF6C38DD-A6A2-4EA8-A104-D6B9A4B8899F}" srcOrd="1" destOrd="0" presId="urn:microsoft.com/office/officeart/2005/8/layout/process2"/>
    <dgm:cxn modelId="{2575BB70-82FF-5342-8A6A-08D48B305354}" type="presParOf" srcId="{BF6C38DD-A6A2-4EA8-A104-D6B9A4B8899F}" destId="{9810CBB9-A5E9-4F72-9D0D-86AE30823FE5}" srcOrd="0" destOrd="0" presId="urn:microsoft.com/office/officeart/2005/8/layout/process2"/>
    <dgm:cxn modelId="{7F75A473-7FC7-3F4F-98D2-C63A3514FBF7}" type="presParOf" srcId="{2D5BFE15-FD64-40F9-A81C-CD2DFB1B8363}" destId="{88B8B0BC-FF0F-47CF-853F-EEBDF90F1E5D}" srcOrd="2" destOrd="0" presId="urn:microsoft.com/office/officeart/2005/8/layout/process2"/>
    <dgm:cxn modelId="{1446403F-1606-224B-A562-2E023F5E860A}" type="presParOf" srcId="{2D5BFE15-FD64-40F9-A81C-CD2DFB1B8363}" destId="{68285C2C-8BDB-47FA-BEA3-464C5BDE40FF}" srcOrd="3" destOrd="0" presId="urn:microsoft.com/office/officeart/2005/8/layout/process2"/>
    <dgm:cxn modelId="{B3F1A4CB-1F88-294F-8998-024C99BCECF7}" type="presParOf" srcId="{68285C2C-8BDB-47FA-BEA3-464C5BDE40FF}" destId="{03178D77-30D8-4A67-B1AC-7D3A9AE6A70A}" srcOrd="0" destOrd="0" presId="urn:microsoft.com/office/officeart/2005/8/layout/process2"/>
    <dgm:cxn modelId="{E117A58D-2B36-454B-9E32-6D49DA8B7779}" type="presParOf" srcId="{2D5BFE15-FD64-40F9-A81C-CD2DFB1B8363}" destId="{E9F2535B-207B-4C35-ACB0-64FDF0EAE9F6}" srcOrd="4" destOrd="0" presId="urn:microsoft.com/office/officeart/2005/8/layout/process2"/>
    <dgm:cxn modelId="{E94954F2-FDCC-E947-BF29-513AD852FFEB}" type="presParOf" srcId="{2D5BFE15-FD64-40F9-A81C-CD2DFB1B8363}" destId="{BBC270EA-D196-4E0B-8471-324B4AF3A8DE}" srcOrd="5" destOrd="0" presId="urn:microsoft.com/office/officeart/2005/8/layout/process2"/>
    <dgm:cxn modelId="{18914A1A-3449-D740-AB7B-264D28B3D3A7}" type="presParOf" srcId="{BBC270EA-D196-4E0B-8471-324B4AF3A8DE}" destId="{3030EA4E-C39B-4C5C-A4E5-FB0EDDF035EB}" srcOrd="0" destOrd="0" presId="urn:microsoft.com/office/officeart/2005/8/layout/process2"/>
    <dgm:cxn modelId="{574E61B0-E208-604F-A01F-2EAEB5F242DB}" type="presParOf" srcId="{2D5BFE15-FD64-40F9-A81C-CD2DFB1B8363}" destId="{C8BD4C0C-00F7-4F3F-B1F5-4B9E58CAD10D}"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84CCC6-F73A-43CF-A15F-E56134ED3BF7}" type="doc">
      <dgm:prSet loTypeId="urn:microsoft.com/office/officeart/2005/8/layout/process2" loCatId="process" qsTypeId="urn:microsoft.com/office/officeart/2005/8/quickstyle/simple1" qsCatId="simple" csTypeId="urn:microsoft.com/office/officeart/2005/8/colors/accent1_2" csCatId="accent1" phldr="1"/>
      <dgm:spPr/>
    </dgm:pt>
    <dgm:pt modelId="{C41C500A-D599-412C-BBBA-276C0CC5F336}">
      <dgm:prSet phldrT="[Text]"/>
      <dgm:spPr>
        <a:solidFill>
          <a:srgbClr val="0070C0"/>
        </a:solidFill>
      </dgm:spPr>
      <dgm:t>
        <a:bodyPr/>
        <a:lstStyle/>
        <a:p>
          <a:r>
            <a:rPr lang="en-US" dirty="0" smtClean="0"/>
            <a:t>ENG 030</a:t>
          </a:r>
          <a:endParaRPr lang="en-US" dirty="0"/>
        </a:p>
      </dgm:t>
    </dgm:pt>
    <dgm:pt modelId="{29B24091-F195-4251-B518-0A3D791F95B2}" type="parTrans" cxnId="{42F0ABD6-5FEF-4CF6-921C-E23B71D4FA86}">
      <dgm:prSet/>
      <dgm:spPr/>
      <dgm:t>
        <a:bodyPr/>
        <a:lstStyle/>
        <a:p>
          <a:endParaRPr lang="en-US"/>
        </a:p>
      </dgm:t>
    </dgm:pt>
    <dgm:pt modelId="{4079E99F-F096-43B6-903D-5D43F6EA1C28}" type="sibTrans" cxnId="{42F0ABD6-5FEF-4CF6-921C-E23B71D4FA86}">
      <dgm:prSet/>
      <dgm:spPr/>
      <dgm:t>
        <a:bodyPr/>
        <a:lstStyle/>
        <a:p>
          <a:endParaRPr lang="en-US"/>
        </a:p>
      </dgm:t>
    </dgm:pt>
    <dgm:pt modelId="{19E5AA6E-DB46-4985-AB7A-36FD77C94B8C}">
      <dgm:prSet phldrT="[Text]"/>
      <dgm:spPr>
        <a:solidFill>
          <a:srgbClr val="0070C0"/>
        </a:solidFill>
      </dgm:spPr>
      <dgm:t>
        <a:bodyPr/>
        <a:lstStyle/>
        <a:p>
          <a:r>
            <a:rPr lang="en-US" dirty="0" smtClean="0"/>
            <a:t>ENG 060</a:t>
          </a:r>
          <a:endParaRPr lang="en-US" dirty="0"/>
        </a:p>
      </dgm:t>
    </dgm:pt>
    <dgm:pt modelId="{DDFC4EEE-0410-497D-89AC-69472A4669B1}" type="parTrans" cxnId="{B3698C72-961E-496E-80B3-6EA47633A9B5}">
      <dgm:prSet/>
      <dgm:spPr/>
      <dgm:t>
        <a:bodyPr/>
        <a:lstStyle/>
        <a:p>
          <a:endParaRPr lang="en-US"/>
        </a:p>
      </dgm:t>
    </dgm:pt>
    <dgm:pt modelId="{F7DD8666-70EA-4158-B4DD-E64D5A5E7B0A}" type="sibTrans" cxnId="{B3698C72-961E-496E-80B3-6EA47633A9B5}">
      <dgm:prSet/>
      <dgm:spPr/>
      <dgm:t>
        <a:bodyPr/>
        <a:lstStyle/>
        <a:p>
          <a:endParaRPr lang="en-US"/>
        </a:p>
      </dgm:t>
    </dgm:pt>
    <dgm:pt modelId="{D5548FAB-7E9A-4370-BC8F-30BFB3E79FFD}">
      <dgm:prSet phldrT="[Text]"/>
      <dgm:spPr>
        <a:solidFill>
          <a:srgbClr val="0070C0"/>
        </a:solidFill>
      </dgm:spPr>
      <dgm:t>
        <a:bodyPr/>
        <a:lstStyle/>
        <a:p>
          <a:r>
            <a:rPr lang="en-US" dirty="0" smtClean="0"/>
            <a:t>ENG 090</a:t>
          </a:r>
          <a:endParaRPr lang="en-US" dirty="0"/>
        </a:p>
      </dgm:t>
    </dgm:pt>
    <dgm:pt modelId="{241BE3D1-2DC7-4559-8F27-AED567823395}" type="parTrans" cxnId="{F0158E4F-E450-44FD-9B12-DE1E568222AF}">
      <dgm:prSet/>
      <dgm:spPr/>
      <dgm:t>
        <a:bodyPr/>
        <a:lstStyle/>
        <a:p>
          <a:endParaRPr lang="en-US"/>
        </a:p>
      </dgm:t>
    </dgm:pt>
    <dgm:pt modelId="{757DC54A-2DB8-429E-9EA5-9B2CECBC1866}" type="sibTrans" cxnId="{F0158E4F-E450-44FD-9B12-DE1E568222AF}">
      <dgm:prSet/>
      <dgm:spPr/>
      <dgm:t>
        <a:bodyPr/>
        <a:lstStyle/>
        <a:p>
          <a:endParaRPr lang="en-US"/>
        </a:p>
      </dgm:t>
    </dgm:pt>
    <dgm:pt modelId="{2D5BFE15-FD64-40F9-A81C-CD2DFB1B8363}" type="pres">
      <dgm:prSet presAssocID="{B184CCC6-F73A-43CF-A15F-E56134ED3BF7}" presName="linearFlow" presStyleCnt="0">
        <dgm:presLayoutVars>
          <dgm:resizeHandles val="exact"/>
        </dgm:presLayoutVars>
      </dgm:prSet>
      <dgm:spPr/>
    </dgm:pt>
    <dgm:pt modelId="{26AC171C-0639-4EBB-B748-06B754D02FB2}" type="pres">
      <dgm:prSet presAssocID="{C41C500A-D599-412C-BBBA-276C0CC5F336}" presName="node" presStyleLbl="node1" presStyleIdx="0" presStyleCnt="3">
        <dgm:presLayoutVars>
          <dgm:bulletEnabled val="1"/>
        </dgm:presLayoutVars>
      </dgm:prSet>
      <dgm:spPr/>
      <dgm:t>
        <a:bodyPr/>
        <a:lstStyle/>
        <a:p>
          <a:endParaRPr lang="en-US"/>
        </a:p>
      </dgm:t>
    </dgm:pt>
    <dgm:pt modelId="{BF6C38DD-A6A2-4EA8-A104-D6B9A4B8899F}" type="pres">
      <dgm:prSet presAssocID="{4079E99F-F096-43B6-903D-5D43F6EA1C28}" presName="sibTrans" presStyleLbl="sibTrans2D1" presStyleIdx="0" presStyleCnt="2"/>
      <dgm:spPr/>
      <dgm:t>
        <a:bodyPr/>
        <a:lstStyle/>
        <a:p>
          <a:endParaRPr lang="en-US"/>
        </a:p>
      </dgm:t>
    </dgm:pt>
    <dgm:pt modelId="{9810CBB9-A5E9-4F72-9D0D-86AE30823FE5}" type="pres">
      <dgm:prSet presAssocID="{4079E99F-F096-43B6-903D-5D43F6EA1C28}" presName="connectorText" presStyleLbl="sibTrans2D1" presStyleIdx="0" presStyleCnt="2"/>
      <dgm:spPr/>
      <dgm:t>
        <a:bodyPr/>
        <a:lstStyle/>
        <a:p>
          <a:endParaRPr lang="en-US"/>
        </a:p>
      </dgm:t>
    </dgm:pt>
    <dgm:pt modelId="{88B8B0BC-FF0F-47CF-853F-EEBDF90F1E5D}" type="pres">
      <dgm:prSet presAssocID="{19E5AA6E-DB46-4985-AB7A-36FD77C94B8C}" presName="node" presStyleLbl="node1" presStyleIdx="1" presStyleCnt="3">
        <dgm:presLayoutVars>
          <dgm:bulletEnabled val="1"/>
        </dgm:presLayoutVars>
      </dgm:prSet>
      <dgm:spPr/>
      <dgm:t>
        <a:bodyPr/>
        <a:lstStyle/>
        <a:p>
          <a:endParaRPr lang="en-US"/>
        </a:p>
      </dgm:t>
    </dgm:pt>
    <dgm:pt modelId="{68285C2C-8BDB-47FA-BEA3-464C5BDE40FF}" type="pres">
      <dgm:prSet presAssocID="{F7DD8666-70EA-4158-B4DD-E64D5A5E7B0A}" presName="sibTrans" presStyleLbl="sibTrans2D1" presStyleIdx="1" presStyleCnt="2"/>
      <dgm:spPr/>
      <dgm:t>
        <a:bodyPr/>
        <a:lstStyle/>
        <a:p>
          <a:endParaRPr lang="en-US"/>
        </a:p>
      </dgm:t>
    </dgm:pt>
    <dgm:pt modelId="{03178D77-30D8-4A67-B1AC-7D3A9AE6A70A}" type="pres">
      <dgm:prSet presAssocID="{F7DD8666-70EA-4158-B4DD-E64D5A5E7B0A}" presName="connectorText" presStyleLbl="sibTrans2D1" presStyleIdx="1" presStyleCnt="2"/>
      <dgm:spPr/>
      <dgm:t>
        <a:bodyPr/>
        <a:lstStyle/>
        <a:p>
          <a:endParaRPr lang="en-US"/>
        </a:p>
      </dgm:t>
    </dgm:pt>
    <dgm:pt modelId="{E9F2535B-207B-4C35-ACB0-64FDF0EAE9F6}" type="pres">
      <dgm:prSet presAssocID="{D5548FAB-7E9A-4370-BC8F-30BFB3E79FFD}" presName="node" presStyleLbl="node1" presStyleIdx="2" presStyleCnt="3">
        <dgm:presLayoutVars>
          <dgm:bulletEnabled val="1"/>
        </dgm:presLayoutVars>
      </dgm:prSet>
      <dgm:spPr/>
      <dgm:t>
        <a:bodyPr/>
        <a:lstStyle/>
        <a:p>
          <a:endParaRPr lang="en-US"/>
        </a:p>
      </dgm:t>
    </dgm:pt>
  </dgm:ptLst>
  <dgm:cxnLst>
    <dgm:cxn modelId="{80A3AA89-05B5-0A47-9746-E97ACD94A102}" type="presOf" srcId="{C41C500A-D599-412C-BBBA-276C0CC5F336}" destId="{26AC171C-0639-4EBB-B748-06B754D02FB2}" srcOrd="0" destOrd="0" presId="urn:microsoft.com/office/officeart/2005/8/layout/process2"/>
    <dgm:cxn modelId="{42F0ABD6-5FEF-4CF6-921C-E23B71D4FA86}" srcId="{B184CCC6-F73A-43CF-A15F-E56134ED3BF7}" destId="{C41C500A-D599-412C-BBBA-276C0CC5F336}" srcOrd="0" destOrd="0" parTransId="{29B24091-F195-4251-B518-0A3D791F95B2}" sibTransId="{4079E99F-F096-43B6-903D-5D43F6EA1C28}"/>
    <dgm:cxn modelId="{CC57C56A-8B71-4747-9656-2B2E08D5EDD9}" type="presOf" srcId="{4079E99F-F096-43B6-903D-5D43F6EA1C28}" destId="{9810CBB9-A5E9-4F72-9D0D-86AE30823FE5}" srcOrd="1" destOrd="0" presId="urn:microsoft.com/office/officeart/2005/8/layout/process2"/>
    <dgm:cxn modelId="{BD00B1A2-26F3-6B40-AD47-0BE55E6B3318}" type="presOf" srcId="{F7DD8666-70EA-4158-B4DD-E64D5A5E7B0A}" destId="{03178D77-30D8-4A67-B1AC-7D3A9AE6A70A}" srcOrd="1" destOrd="0" presId="urn:microsoft.com/office/officeart/2005/8/layout/process2"/>
    <dgm:cxn modelId="{EBF36E35-F898-C94F-9034-7288FA75047A}" type="presOf" srcId="{D5548FAB-7E9A-4370-BC8F-30BFB3E79FFD}" destId="{E9F2535B-207B-4C35-ACB0-64FDF0EAE9F6}" srcOrd="0" destOrd="0" presId="urn:microsoft.com/office/officeart/2005/8/layout/process2"/>
    <dgm:cxn modelId="{3F9E42B9-F2DA-4640-AF93-52E66E03B1B1}" type="presOf" srcId="{4079E99F-F096-43B6-903D-5D43F6EA1C28}" destId="{BF6C38DD-A6A2-4EA8-A104-D6B9A4B8899F}" srcOrd="0" destOrd="0" presId="urn:microsoft.com/office/officeart/2005/8/layout/process2"/>
    <dgm:cxn modelId="{FE8BB1B3-E653-0C47-9AE1-6A096D02D282}" type="presOf" srcId="{19E5AA6E-DB46-4985-AB7A-36FD77C94B8C}" destId="{88B8B0BC-FF0F-47CF-853F-EEBDF90F1E5D}" srcOrd="0" destOrd="0" presId="urn:microsoft.com/office/officeart/2005/8/layout/process2"/>
    <dgm:cxn modelId="{2CECDF45-B696-6A47-BF34-97039E9A38E2}" type="presOf" srcId="{F7DD8666-70EA-4158-B4DD-E64D5A5E7B0A}" destId="{68285C2C-8BDB-47FA-BEA3-464C5BDE40FF}" srcOrd="0" destOrd="0" presId="urn:microsoft.com/office/officeart/2005/8/layout/process2"/>
    <dgm:cxn modelId="{B3698C72-961E-496E-80B3-6EA47633A9B5}" srcId="{B184CCC6-F73A-43CF-A15F-E56134ED3BF7}" destId="{19E5AA6E-DB46-4985-AB7A-36FD77C94B8C}" srcOrd="1" destOrd="0" parTransId="{DDFC4EEE-0410-497D-89AC-69472A4669B1}" sibTransId="{F7DD8666-70EA-4158-B4DD-E64D5A5E7B0A}"/>
    <dgm:cxn modelId="{4F8EF6F3-942F-6849-B7FD-1D2AA2F76EC6}" type="presOf" srcId="{B184CCC6-F73A-43CF-A15F-E56134ED3BF7}" destId="{2D5BFE15-FD64-40F9-A81C-CD2DFB1B8363}" srcOrd="0" destOrd="0" presId="urn:microsoft.com/office/officeart/2005/8/layout/process2"/>
    <dgm:cxn modelId="{F0158E4F-E450-44FD-9B12-DE1E568222AF}" srcId="{B184CCC6-F73A-43CF-A15F-E56134ED3BF7}" destId="{D5548FAB-7E9A-4370-BC8F-30BFB3E79FFD}" srcOrd="2" destOrd="0" parTransId="{241BE3D1-2DC7-4559-8F27-AED567823395}" sibTransId="{757DC54A-2DB8-429E-9EA5-9B2CECBC1866}"/>
    <dgm:cxn modelId="{9D4BF2F0-6822-8A43-B7F8-1F33EF3721AF}" type="presParOf" srcId="{2D5BFE15-FD64-40F9-A81C-CD2DFB1B8363}" destId="{26AC171C-0639-4EBB-B748-06B754D02FB2}" srcOrd="0" destOrd="0" presId="urn:microsoft.com/office/officeart/2005/8/layout/process2"/>
    <dgm:cxn modelId="{104C336B-60AE-1141-9817-13F08E30D698}" type="presParOf" srcId="{2D5BFE15-FD64-40F9-A81C-CD2DFB1B8363}" destId="{BF6C38DD-A6A2-4EA8-A104-D6B9A4B8899F}" srcOrd="1" destOrd="0" presId="urn:microsoft.com/office/officeart/2005/8/layout/process2"/>
    <dgm:cxn modelId="{012DCE66-E79A-DC40-9D04-5ADB2DD3C3E8}" type="presParOf" srcId="{BF6C38DD-A6A2-4EA8-A104-D6B9A4B8899F}" destId="{9810CBB9-A5E9-4F72-9D0D-86AE30823FE5}" srcOrd="0" destOrd="0" presId="urn:microsoft.com/office/officeart/2005/8/layout/process2"/>
    <dgm:cxn modelId="{7E5A6F7E-2DB9-4446-B0A1-CAADFAD50F26}" type="presParOf" srcId="{2D5BFE15-FD64-40F9-A81C-CD2DFB1B8363}" destId="{88B8B0BC-FF0F-47CF-853F-EEBDF90F1E5D}" srcOrd="2" destOrd="0" presId="urn:microsoft.com/office/officeart/2005/8/layout/process2"/>
    <dgm:cxn modelId="{3B8D1BCF-4D06-2A45-A2AA-D3CE4BA08665}" type="presParOf" srcId="{2D5BFE15-FD64-40F9-A81C-CD2DFB1B8363}" destId="{68285C2C-8BDB-47FA-BEA3-464C5BDE40FF}" srcOrd="3" destOrd="0" presId="urn:microsoft.com/office/officeart/2005/8/layout/process2"/>
    <dgm:cxn modelId="{9F51CBDB-42A4-204C-AFC6-F215D957C647}" type="presParOf" srcId="{68285C2C-8BDB-47FA-BEA3-464C5BDE40FF}" destId="{03178D77-30D8-4A67-B1AC-7D3A9AE6A70A}" srcOrd="0" destOrd="0" presId="urn:microsoft.com/office/officeart/2005/8/layout/process2"/>
    <dgm:cxn modelId="{D0E3A0B7-3FA5-304F-A1CF-BBA8EE80F4E0}" type="presParOf" srcId="{2D5BFE15-FD64-40F9-A81C-CD2DFB1B8363}" destId="{E9F2535B-207B-4C35-ACB0-64FDF0EAE9F6}" srcOrd="4"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84CCC6-F73A-43CF-A15F-E56134ED3BF7}" type="doc">
      <dgm:prSet loTypeId="urn:microsoft.com/office/officeart/2005/8/layout/process2" loCatId="process" qsTypeId="urn:microsoft.com/office/officeart/2005/8/quickstyle/simple1" qsCatId="simple" csTypeId="urn:microsoft.com/office/officeart/2005/8/colors/accent1_2" csCatId="accent1" phldr="1"/>
      <dgm:spPr/>
    </dgm:pt>
    <dgm:pt modelId="{C41C500A-D599-412C-BBBA-276C0CC5F336}">
      <dgm:prSet phldrT="[Text]"/>
      <dgm:spPr>
        <a:solidFill>
          <a:srgbClr val="00B050"/>
        </a:solidFill>
      </dgm:spPr>
      <dgm:t>
        <a:bodyPr/>
        <a:lstStyle/>
        <a:p>
          <a:r>
            <a:rPr lang="en-US" dirty="0" smtClean="0"/>
            <a:t>REA 030</a:t>
          </a:r>
          <a:endParaRPr lang="en-US" dirty="0"/>
        </a:p>
      </dgm:t>
    </dgm:pt>
    <dgm:pt modelId="{29B24091-F195-4251-B518-0A3D791F95B2}" type="parTrans" cxnId="{42F0ABD6-5FEF-4CF6-921C-E23B71D4FA86}">
      <dgm:prSet/>
      <dgm:spPr/>
      <dgm:t>
        <a:bodyPr/>
        <a:lstStyle/>
        <a:p>
          <a:endParaRPr lang="en-US"/>
        </a:p>
      </dgm:t>
    </dgm:pt>
    <dgm:pt modelId="{4079E99F-F096-43B6-903D-5D43F6EA1C28}" type="sibTrans" cxnId="{42F0ABD6-5FEF-4CF6-921C-E23B71D4FA86}">
      <dgm:prSet/>
      <dgm:spPr/>
      <dgm:t>
        <a:bodyPr/>
        <a:lstStyle/>
        <a:p>
          <a:endParaRPr lang="en-US"/>
        </a:p>
      </dgm:t>
    </dgm:pt>
    <dgm:pt modelId="{19E5AA6E-DB46-4985-AB7A-36FD77C94B8C}">
      <dgm:prSet phldrT="[Text]"/>
      <dgm:spPr>
        <a:solidFill>
          <a:srgbClr val="00B050"/>
        </a:solidFill>
      </dgm:spPr>
      <dgm:t>
        <a:bodyPr/>
        <a:lstStyle/>
        <a:p>
          <a:r>
            <a:rPr lang="en-US" dirty="0" smtClean="0"/>
            <a:t>REA 060</a:t>
          </a:r>
          <a:endParaRPr lang="en-US" dirty="0"/>
        </a:p>
      </dgm:t>
    </dgm:pt>
    <dgm:pt modelId="{DDFC4EEE-0410-497D-89AC-69472A4669B1}" type="parTrans" cxnId="{B3698C72-961E-496E-80B3-6EA47633A9B5}">
      <dgm:prSet/>
      <dgm:spPr/>
      <dgm:t>
        <a:bodyPr/>
        <a:lstStyle/>
        <a:p>
          <a:endParaRPr lang="en-US"/>
        </a:p>
      </dgm:t>
    </dgm:pt>
    <dgm:pt modelId="{F7DD8666-70EA-4158-B4DD-E64D5A5E7B0A}" type="sibTrans" cxnId="{B3698C72-961E-496E-80B3-6EA47633A9B5}">
      <dgm:prSet/>
      <dgm:spPr/>
      <dgm:t>
        <a:bodyPr/>
        <a:lstStyle/>
        <a:p>
          <a:endParaRPr lang="en-US"/>
        </a:p>
      </dgm:t>
    </dgm:pt>
    <dgm:pt modelId="{D5548FAB-7E9A-4370-BC8F-30BFB3E79FFD}">
      <dgm:prSet phldrT="[Text]"/>
      <dgm:spPr>
        <a:solidFill>
          <a:srgbClr val="00B050"/>
        </a:solidFill>
      </dgm:spPr>
      <dgm:t>
        <a:bodyPr/>
        <a:lstStyle/>
        <a:p>
          <a:r>
            <a:rPr lang="en-US" dirty="0" smtClean="0"/>
            <a:t>REA 090</a:t>
          </a:r>
          <a:endParaRPr lang="en-US" dirty="0"/>
        </a:p>
      </dgm:t>
    </dgm:pt>
    <dgm:pt modelId="{241BE3D1-2DC7-4559-8F27-AED567823395}" type="parTrans" cxnId="{F0158E4F-E450-44FD-9B12-DE1E568222AF}">
      <dgm:prSet/>
      <dgm:spPr/>
      <dgm:t>
        <a:bodyPr/>
        <a:lstStyle/>
        <a:p>
          <a:endParaRPr lang="en-US"/>
        </a:p>
      </dgm:t>
    </dgm:pt>
    <dgm:pt modelId="{757DC54A-2DB8-429E-9EA5-9B2CECBC1866}" type="sibTrans" cxnId="{F0158E4F-E450-44FD-9B12-DE1E568222AF}">
      <dgm:prSet/>
      <dgm:spPr/>
      <dgm:t>
        <a:bodyPr/>
        <a:lstStyle/>
        <a:p>
          <a:endParaRPr lang="en-US"/>
        </a:p>
      </dgm:t>
    </dgm:pt>
    <dgm:pt modelId="{2D5BFE15-FD64-40F9-A81C-CD2DFB1B8363}" type="pres">
      <dgm:prSet presAssocID="{B184CCC6-F73A-43CF-A15F-E56134ED3BF7}" presName="linearFlow" presStyleCnt="0">
        <dgm:presLayoutVars>
          <dgm:resizeHandles val="exact"/>
        </dgm:presLayoutVars>
      </dgm:prSet>
      <dgm:spPr/>
    </dgm:pt>
    <dgm:pt modelId="{26AC171C-0639-4EBB-B748-06B754D02FB2}" type="pres">
      <dgm:prSet presAssocID="{C41C500A-D599-412C-BBBA-276C0CC5F336}" presName="node" presStyleLbl="node1" presStyleIdx="0" presStyleCnt="3">
        <dgm:presLayoutVars>
          <dgm:bulletEnabled val="1"/>
        </dgm:presLayoutVars>
      </dgm:prSet>
      <dgm:spPr/>
      <dgm:t>
        <a:bodyPr/>
        <a:lstStyle/>
        <a:p>
          <a:endParaRPr lang="en-US"/>
        </a:p>
      </dgm:t>
    </dgm:pt>
    <dgm:pt modelId="{BF6C38DD-A6A2-4EA8-A104-D6B9A4B8899F}" type="pres">
      <dgm:prSet presAssocID="{4079E99F-F096-43B6-903D-5D43F6EA1C28}" presName="sibTrans" presStyleLbl="sibTrans2D1" presStyleIdx="0" presStyleCnt="2"/>
      <dgm:spPr/>
      <dgm:t>
        <a:bodyPr/>
        <a:lstStyle/>
        <a:p>
          <a:endParaRPr lang="en-US"/>
        </a:p>
      </dgm:t>
    </dgm:pt>
    <dgm:pt modelId="{9810CBB9-A5E9-4F72-9D0D-86AE30823FE5}" type="pres">
      <dgm:prSet presAssocID="{4079E99F-F096-43B6-903D-5D43F6EA1C28}" presName="connectorText" presStyleLbl="sibTrans2D1" presStyleIdx="0" presStyleCnt="2"/>
      <dgm:spPr/>
      <dgm:t>
        <a:bodyPr/>
        <a:lstStyle/>
        <a:p>
          <a:endParaRPr lang="en-US"/>
        </a:p>
      </dgm:t>
    </dgm:pt>
    <dgm:pt modelId="{88B8B0BC-FF0F-47CF-853F-EEBDF90F1E5D}" type="pres">
      <dgm:prSet presAssocID="{19E5AA6E-DB46-4985-AB7A-36FD77C94B8C}" presName="node" presStyleLbl="node1" presStyleIdx="1" presStyleCnt="3">
        <dgm:presLayoutVars>
          <dgm:bulletEnabled val="1"/>
        </dgm:presLayoutVars>
      </dgm:prSet>
      <dgm:spPr/>
      <dgm:t>
        <a:bodyPr/>
        <a:lstStyle/>
        <a:p>
          <a:endParaRPr lang="en-US"/>
        </a:p>
      </dgm:t>
    </dgm:pt>
    <dgm:pt modelId="{68285C2C-8BDB-47FA-BEA3-464C5BDE40FF}" type="pres">
      <dgm:prSet presAssocID="{F7DD8666-70EA-4158-B4DD-E64D5A5E7B0A}" presName="sibTrans" presStyleLbl="sibTrans2D1" presStyleIdx="1" presStyleCnt="2"/>
      <dgm:spPr/>
      <dgm:t>
        <a:bodyPr/>
        <a:lstStyle/>
        <a:p>
          <a:endParaRPr lang="en-US"/>
        </a:p>
      </dgm:t>
    </dgm:pt>
    <dgm:pt modelId="{03178D77-30D8-4A67-B1AC-7D3A9AE6A70A}" type="pres">
      <dgm:prSet presAssocID="{F7DD8666-70EA-4158-B4DD-E64D5A5E7B0A}" presName="connectorText" presStyleLbl="sibTrans2D1" presStyleIdx="1" presStyleCnt="2"/>
      <dgm:spPr/>
      <dgm:t>
        <a:bodyPr/>
        <a:lstStyle/>
        <a:p>
          <a:endParaRPr lang="en-US"/>
        </a:p>
      </dgm:t>
    </dgm:pt>
    <dgm:pt modelId="{E9F2535B-207B-4C35-ACB0-64FDF0EAE9F6}" type="pres">
      <dgm:prSet presAssocID="{D5548FAB-7E9A-4370-BC8F-30BFB3E79FFD}" presName="node" presStyleLbl="node1" presStyleIdx="2" presStyleCnt="3">
        <dgm:presLayoutVars>
          <dgm:bulletEnabled val="1"/>
        </dgm:presLayoutVars>
      </dgm:prSet>
      <dgm:spPr/>
      <dgm:t>
        <a:bodyPr/>
        <a:lstStyle/>
        <a:p>
          <a:endParaRPr lang="en-US"/>
        </a:p>
      </dgm:t>
    </dgm:pt>
  </dgm:ptLst>
  <dgm:cxnLst>
    <dgm:cxn modelId="{7ACF9566-0EB1-1648-AA86-D49AB2F0F1FA}" type="presOf" srcId="{B184CCC6-F73A-43CF-A15F-E56134ED3BF7}" destId="{2D5BFE15-FD64-40F9-A81C-CD2DFB1B8363}" srcOrd="0" destOrd="0" presId="urn:microsoft.com/office/officeart/2005/8/layout/process2"/>
    <dgm:cxn modelId="{8C9FB574-9BA5-3042-9D21-5685170180CE}" type="presOf" srcId="{4079E99F-F096-43B6-903D-5D43F6EA1C28}" destId="{BF6C38DD-A6A2-4EA8-A104-D6B9A4B8899F}" srcOrd="0" destOrd="0" presId="urn:microsoft.com/office/officeart/2005/8/layout/process2"/>
    <dgm:cxn modelId="{42F0ABD6-5FEF-4CF6-921C-E23B71D4FA86}" srcId="{B184CCC6-F73A-43CF-A15F-E56134ED3BF7}" destId="{C41C500A-D599-412C-BBBA-276C0CC5F336}" srcOrd="0" destOrd="0" parTransId="{29B24091-F195-4251-B518-0A3D791F95B2}" sibTransId="{4079E99F-F096-43B6-903D-5D43F6EA1C28}"/>
    <dgm:cxn modelId="{C49485DB-7182-2B41-91A0-80A5FA80AF30}" type="presOf" srcId="{4079E99F-F096-43B6-903D-5D43F6EA1C28}" destId="{9810CBB9-A5E9-4F72-9D0D-86AE30823FE5}" srcOrd="1" destOrd="0" presId="urn:microsoft.com/office/officeart/2005/8/layout/process2"/>
    <dgm:cxn modelId="{C3A78996-8838-B54A-A5A8-15D87B6AF3F7}" type="presOf" srcId="{F7DD8666-70EA-4158-B4DD-E64D5A5E7B0A}" destId="{68285C2C-8BDB-47FA-BEA3-464C5BDE40FF}" srcOrd="0" destOrd="0" presId="urn:microsoft.com/office/officeart/2005/8/layout/process2"/>
    <dgm:cxn modelId="{F0158E4F-E450-44FD-9B12-DE1E568222AF}" srcId="{B184CCC6-F73A-43CF-A15F-E56134ED3BF7}" destId="{D5548FAB-7E9A-4370-BC8F-30BFB3E79FFD}" srcOrd="2" destOrd="0" parTransId="{241BE3D1-2DC7-4559-8F27-AED567823395}" sibTransId="{757DC54A-2DB8-429E-9EA5-9B2CECBC1866}"/>
    <dgm:cxn modelId="{070FA863-A743-E440-BA79-3D26F0D27AB9}" type="presOf" srcId="{F7DD8666-70EA-4158-B4DD-E64D5A5E7B0A}" destId="{03178D77-30D8-4A67-B1AC-7D3A9AE6A70A}" srcOrd="1" destOrd="0" presId="urn:microsoft.com/office/officeart/2005/8/layout/process2"/>
    <dgm:cxn modelId="{B3698C72-961E-496E-80B3-6EA47633A9B5}" srcId="{B184CCC6-F73A-43CF-A15F-E56134ED3BF7}" destId="{19E5AA6E-DB46-4985-AB7A-36FD77C94B8C}" srcOrd="1" destOrd="0" parTransId="{DDFC4EEE-0410-497D-89AC-69472A4669B1}" sibTransId="{F7DD8666-70EA-4158-B4DD-E64D5A5E7B0A}"/>
    <dgm:cxn modelId="{A85F818E-601F-D646-B489-33F4A600CD0E}" type="presOf" srcId="{D5548FAB-7E9A-4370-BC8F-30BFB3E79FFD}" destId="{E9F2535B-207B-4C35-ACB0-64FDF0EAE9F6}" srcOrd="0" destOrd="0" presId="urn:microsoft.com/office/officeart/2005/8/layout/process2"/>
    <dgm:cxn modelId="{3936ACEC-15BE-684E-A7DF-E9C05DE03189}" type="presOf" srcId="{C41C500A-D599-412C-BBBA-276C0CC5F336}" destId="{26AC171C-0639-4EBB-B748-06B754D02FB2}" srcOrd="0" destOrd="0" presId="urn:microsoft.com/office/officeart/2005/8/layout/process2"/>
    <dgm:cxn modelId="{72D44E2C-1DE0-3342-BA0F-502096EFA3F8}" type="presOf" srcId="{19E5AA6E-DB46-4985-AB7A-36FD77C94B8C}" destId="{88B8B0BC-FF0F-47CF-853F-EEBDF90F1E5D}" srcOrd="0" destOrd="0" presId="urn:microsoft.com/office/officeart/2005/8/layout/process2"/>
    <dgm:cxn modelId="{7D26D35B-2F65-A44B-941C-FAD626896D9E}" type="presParOf" srcId="{2D5BFE15-FD64-40F9-A81C-CD2DFB1B8363}" destId="{26AC171C-0639-4EBB-B748-06B754D02FB2}" srcOrd="0" destOrd="0" presId="urn:microsoft.com/office/officeart/2005/8/layout/process2"/>
    <dgm:cxn modelId="{E3FB19D2-E9FE-5D48-89E5-35342745F4AE}" type="presParOf" srcId="{2D5BFE15-FD64-40F9-A81C-CD2DFB1B8363}" destId="{BF6C38DD-A6A2-4EA8-A104-D6B9A4B8899F}" srcOrd="1" destOrd="0" presId="urn:microsoft.com/office/officeart/2005/8/layout/process2"/>
    <dgm:cxn modelId="{0354E3AB-FB24-6D48-B07F-0FF3A3BBD381}" type="presParOf" srcId="{BF6C38DD-A6A2-4EA8-A104-D6B9A4B8899F}" destId="{9810CBB9-A5E9-4F72-9D0D-86AE30823FE5}" srcOrd="0" destOrd="0" presId="urn:microsoft.com/office/officeart/2005/8/layout/process2"/>
    <dgm:cxn modelId="{26E811F6-CC01-B149-802D-0E29286FAFCE}" type="presParOf" srcId="{2D5BFE15-FD64-40F9-A81C-CD2DFB1B8363}" destId="{88B8B0BC-FF0F-47CF-853F-EEBDF90F1E5D}" srcOrd="2" destOrd="0" presId="urn:microsoft.com/office/officeart/2005/8/layout/process2"/>
    <dgm:cxn modelId="{233B51C1-866B-BB47-A370-08FFE8D89740}" type="presParOf" srcId="{2D5BFE15-FD64-40F9-A81C-CD2DFB1B8363}" destId="{68285C2C-8BDB-47FA-BEA3-464C5BDE40FF}" srcOrd="3" destOrd="0" presId="urn:microsoft.com/office/officeart/2005/8/layout/process2"/>
    <dgm:cxn modelId="{0C101C86-0A64-2241-938D-C36FE3473859}" type="presParOf" srcId="{68285C2C-8BDB-47FA-BEA3-464C5BDE40FF}" destId="{03178D77-30D8-4A67-B1AC-7D3A9AE6A70A}" srcOrd="0" destOrd="0" presId="urn:microsoft.com/office/officeart/2005/8/layout/process2"/>
    <dgm:cxn modelId="{78861085-5A01-9843-9E59-5D24226A0C44}" type="presParOf" srcId="{2D5BFE15-FD64-40F9-A81C-CD2DFB1B8363}" destId="{E9F2535B-207B-4C35-ACB0-64FDF0EAE9F6}" srcOrd="4"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C171C-0639-4EBB-B748-06B754D02FB2}">
      <dsp:nvSpPr>
        <dsp:cNvPr id="0" name=""/>
        <dsp:cNvSpPr/>
      </dsp:nvSpPr>
      <dsp:spPr>
        <a:xfrm>
          <a:off x="225428" y="1528"/>
          <a:ext cx="1755768" cy="613148"/>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MAT 030</a:t>
          </a:r>
          <a:endParaRPr lang="en-US" sz="1900" kern="1200" dirty="0"/>
        </a:p>
      </dsp:txBody>
      <dsp:txXfrm>
        <a:off x="243386" y="19486"/>
        <a:ext cx="1719852" cy="577232"/>
      </dsp:txXfrm>
    </dsp:sp>
    <dsp:sp modelId="{BF6C38DD-A6A2-4EA8-A104-D6B9A4B8899F}">
      <dsp:nvSpPr>
        <dsp:cNvPr id="0" name=""/>
        <dsp:cNvSpPr/>
      </dsp:nvSpPr>
      <dsp:spPr>
        <a:xfrm rot="5400000">
          <a:off x="808604" y="653972"/>
          <a:ext cx="589415" cy="7072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891123" y="712913"/>
        <a:ext cx="424378" cy="412591"/>
      </dsp:txXfrm>
    </dsp:sp>
    <dsp:sp modelId="{88B8B0BC-FF0F-47CF-853F-EEBDF90F1E5D}">
      <dsp:nvSpPr>
        <dsp:cNvPr id="0" name=""/>
        <dsp:cNvSpPr/>
      </dsp:nvSpPr>
      <dsp:spPr>
        <a:xfrm>
          <a:off x="333856" y="1400564"/>
          <a:ext cx="1538911" cy="50958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MAT 060</a:t>
          </a:r>
          <a:endParaRPr lang="en-US" sz="1900" kern="1200" dirty="0"/>
        </a:p>
      </dsp:txBody>
      <dsp:txXfrm>
        <a:off x="348781" y="1415489"/>
        <a:ext cx="1509061" cy="479734"/>
      </dsp:txXfrm>
    </dsp:sp>
    <dsp:sp modelId="{68285C2C-8BDB-47FA-BEA3-464C5BDE40FF}">
      <dsp:nvSpPr>
        <dsp:cNvPr id="0" name=""/>
        <dsp:cNvSpPr/>
      </dsp:nvSpPr>
      <dsp:spPr>
        <a:xfrm rot="5400000">
          <a:off x="808604" y="1949443"/>
          <a:ext cx="589415" cy="7072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891123" y="2008384"/>
        <a:ext cx="424378" cy="412591"/>
      </dsp:txXfrm>
    </dsp:sp>
    <dsp:sp modelId="{E9F2535B-207B-4C35-ACB0-64FDF0EAE9F6}">
      <dsp:nvSpPr>
        <dsp:cNvPr id="0" name=""/>
        <dsp:cNvSpPr/>
      </dsp:nvSpPr>
      <dsp:spPr>
        <a:xfrm>
          <a:off x="301957" y="2696036"/>
          <a:ext cx="1602709" cy="50617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MAT 090</a:t>
          </a:r>
          <a:endParaRPr lang="en-US" sz="1900" kern="1200" dirty="0"/>
        </a:p>
      </dsp:txBody>
      <dsp:txXfrm>
        <a:off x="316782" y="2710861"/>
        <a:ext cx="1573059" cy="476524"/>
      </dsp:txXfrm>
    </dsp:sp>
    <dsp:sp modelId="{BBC270EA-D196-4E0B-8471-324B4AF3A8DE}">
      <dsp:nvSpPr>
        <dsp:cNvPr id="0" name=""/>
        <dsp:cNvSpPr/>
      </dsp:nvSpPr>
      <dsp:spPr>
        <a:xfrm rot="5400000">
          <a:off x="808604" y="3241504"/>
          <a:ext cx="589415" cy="7072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891123" y="3300445"/>
        <a:ext cx="424378" cy="412591"/>
      </dsp:txXfrm>
    </dsp:sp>
    <dsp:sp modelId="{C8BD4C0C-00F7-4F3F-B1F5-4B9E58CAD10D}">
      <dsp:nvSpPr>
        <dsp:cNvPr id="0" name=""/>
        <dsp:cNvSpPr/>
      </dsp:nvSpPr>
      <dsp:spPr>
        <a:xfrm>
          <a:off x="301957" y="3988097"/>
          <a:ext cx="1602709" cy="50617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MAT 099</a:t>
          </a:r>
          <a:endParaRPr lang="en-US" sz="1900" kern="1200" dirty="0"/>
        </a:p>
      </dsp:txBody>
      <dsp:txXfrm>
        <a:off x="316782" y="4002922"/>
        <a:ext cx="1573059" cy="476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C171C-0639-4EBB-B748-06B754D02FB2}">
      <dsp:nvSpPr>
        <dsp:cNvPr id="0" name=""/>
        <dsp:cNvSpPr/>
      </dsp:nvSpPr>
      <dsp:spPr>
        <a:xfrm>
          <a:off x="91757" y="0"/>
          <a:ext cx="2023110" cy="112395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ENG 030</a:t>
          </a:r>
          <a:endParaRPr lang="en-US" sz="3700" kern="1200" dirty="0"/>
        </a:p>
      </dsp:txBody>
      <dsp:txXfrm>
        <a:off x="124676" y="32919"/>
        <a:ext cx="1957272" cy="1058112"/>
      </dsp:txXfrm>
    </dsp:sp>
    <dsp:sp modelId="{BF6C38DD-A6A2-4EA8-A104-D6B9A4B8899F}">
      <dsp:nvSpPr>
        <dsp:cNvPr id="0" name=""/>
        <dsp:cNvSpPr/>
      </dsp:nvSpPr>
      <dsp:spPr>
        <a:xfrm rot="5400000">
          <a:off x="892571" y="1152048"/>
          <a:ext cx="421481" cy="505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951578" y="1194196"/>
        <a:ext cx="303467" cy="295037"/>
      </dsp:txXfrm>
    </dsp:sp>
    <dsp:sp modelId="{88B8B0BC-FF0F-47CF-853F-EEBDF90F1E5D}">
      <dsp:nvSpPr>
        <dsp:cNvPr id="0" name=""/>
        <dsp:cNvSpPr/>
      </dsp:nvSpPr>
      <dsp:spPr>
        <a:xfrm>
          <a:off x="91757" y="1685925"/>
          <a:ext cx="2023110" cy="112395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ENG 060</a:t>
          </a:r>
          <a:endParaRPr lang="en-US" sz="3700" kern="1200" dirty="0"/>
        </a:p>
      </dsp:txBody>
      <dsp:txXfrm>
        <a:off x="124676" y="1718844"/>
        <a:ext cx="1957272" cy="1058112"/>
      </dsp:txXfrm>
    </dsp:sp>
    <dsp:sp modelId="{68285C2C-8BDB-47FA-BEA3-464C5BDE40FF}">
      <dsp:nvSpPr>
        <dsp:cNvPr id="0" name=""/>
        <dsp:cNvSpPr/>
      </dsp:nvSpPr>
      <dsp:spPr>
        <a:xfrm rot="5400000">
          <a:off x="892571" y="2837973"/>
          <a:ext cx="421481" cy="505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951578" y="2880121"/>
        <a:ext cx="303467" cy="295037"/>
      </dsp:txXfrm>
    </dsp:sp>
    <dsp:sp modelId="{E9F2535B-207B-4C35-ACB0-64FDF0EAE9F6}">
      <dsp:nvSpPr>
        <dsp:cNvPr id="0" name=""/>
        <dsp:cNvSpPr/>
      </dsp:nvSpPr>
      <dsp:spPr>
        <a:xfrm>
          <a:off x="91757" y="3371850"/>
          <a:ext cx="2023110" cy="112395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ENG 090</a:t>
          </a:r>
          <a:endParaRPr lang="en-US" sz="3700" kern="1200" dirty="0"/>
        </a:p>
      </dsp:txBody>
      <dsp:txXfrm>
        <a:off x="124676" y="3404769"/>
        <a:ext cx="1957272" cy="1058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C171C-0639-4EBB-B748-06B754D02FB2}">
      <dsp:nvSpPr>
        <dsp:cNvPr id="0" name=""/>
        <dsp:cNvSpPr/>
      </dsp:nvSpPr>
      <dsp:spPr>
        <a:xfrm>
          <a:off x="91757" y="0"/>
          <a:ext cx="2023110" cy="112395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REA 030</a:t>
          </a:r>
          <a:endParaRPr lang="en-US" sz="3900" kern="1200" dirty="0"/>
        </a:p>
      </dsp:txBody>
      <dsp:txXfrm>
        <a:off x="124676" y="32919"/>
        <a:ext cx="1957272" cy="1058112"/>
      </dsp:txXfrm>
    </dsp:sp>
    <dsp:sp modelId="{BF6C38DD-A6A2-4EA8-A104-D6B9A4B8899F}">
      <dsp:nvSpPr>
        <dsp:cNvPr id="0" name=""/>
        <dsp:cNvSpPr/>
      </dsp:nvSpPr>
      <dsp:spPr>
        <a:xfrm rot="5400000">
          <a:off x="892571" y="1152048"/>
          <a:ext cx="421481" cy="505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951578" y="1194196"/>
        <a:ext cx="303467" cy="295037"/>
      </dsp:txXfrm>
    </dsp:sp>
    <dsp:sp modelId="{88B8B0BC-FF0F-47CF-853F-EEBDF90F1E5D}">
      <dsp:nvSpPr>
        <dsp:cNvPr id="0" name=""/>
        <dsp:cNvSpPr/>
      </dsp:nvSpPr>
      <dsp:spPr>
        <a:xfrm>
          <a:off x="91757" y="1685925"/>
          <a:ext cx="2023110" cy="112395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REA 060</a:t>
          </a:r>
          <a:endParaRPr lang="en-US" sz="3900" kern="1200" dirty="0"/>
        </a:p>
      </dsp:txBody>
      <dsp:txXfrm>
        <a:off x="124676" y="1718844"/>
        <a:ext cx="1957272" cy="1058112"/>
      </dsp:txXfrm>
    </dsp:sp>
    <dsp:sp modelId="{68285C2C-8BDB-47FA-BEA3-464C5BDE40FF}">
      <dsp:nvSpPr>
        <dsp:cNvPr id="0" name=""/>
        <dsp:cNvSpPr/>
      </dsp:nvSpPr>
      <dsp:spPr>
        <a:xfrm rot="5400000">
          <a:off x="892571" y="2837973"/>
          <a:ext cx="421481" cy="505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951578" y="2880121"/>
        <a:ext cx="303467" cy="295037"/>
      </dsp:txXfrm>
    </dsp:sp>
    <dsp:sp modelId="{E9F2535B-207B-4C35-ACB0-64FDF0EAE9F6}">
      <dsp:nvSpPr>
        <dsp:cNvPr id="0" name=""/>
        <dsp:cNvSpPr/>
      </dsp:nvSpPr>
      <dsp:spPr>
        <a:xfrm>
          <a:off x="91757" y="3371850"/>
          <a:ext cx="2023110" cy="112395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REA 090</a:t>
          </a:r>
          <a:endParaRPr lang="en-US" sz="3900" kern="1200" dirty="0"/>
        </a:p>
      </dsp:txBody>
      <dsp:txXfrm>
        <a:off x="124676" y="3404769"/>
        <a:ext cx="1957272" cy="10581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6C725DDB-4D63-4446-9F35-9095D336AE82}" type="datetimeFigureOut">
              <a:rPr lang="en-US" smtClean="0"/>
              <a:t>11/20/2015</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E47587D4-55C4-D74E-A7E0-C8D1276C098E}" type="slidenum">
              <a:rPr lang="en-US" smtClean="0"/>
              <a:t>‹#›</a:t>
            </a:fld>
            <a:endParaRPr lang="en-US"/>
          </a:p>
        </p:txBody>
      </p:sp>
    </p:spTree>
    <p:extLst>
      <p:ext uri="{BB962C8B-B14F-4D97-AF65-F5344CB8AC3E}">
        <p14:creationId xmlns:p14="http://schemas.microsoft.com/office/powerpoint/2010/main" val="166683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7E2BF2C1-D288-C04E-9EAE-5DBEC8177EA6}" type="datetimeFigureOut">
              <a:rPr lang="en-US" smtClean="0"/>
              <a:t>11/20/2015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033E3A03-D9C5-8D44-BB7A-5665F947E76F}" type="slidenum">
              <a:rPr lang="en-US" smtClean="0"/>
              <a:t>‹#›</a:t>
            </a:fld>
            <a:endParaRPr lang="en-US"/>
          </a:p>
        </p:txBody>
      </p:sp>
    </p:spTree>
    <p:extLst>
      <p:ext uri="{BB962C8B-B14F-4D97-AF65-F5344CB8AC3E}">
        <p14:creationId xmlns:p14="http://schemas.microsoft.com/office/powerpoint/2010/main" val="973510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C736F2-B03D-481B-995F-9282F57F8CC5}"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C6CD75-FD45-44CB-A283-DA4B083E2F2C}" type="slidenum">
              <a:rPr lang="en-US" smtClean="0"/>
              <a:pPr/>
              <a:t>27</a:t>
            </a:fld>
            <a:endParaRPr lang="en-US"/>
          </a:p>
        </p:txBody>
      </p:sp>
    </p:spTree>
    <p:extLst>
      <p:ext uri="{BB962C8B-B14F-4D97-AF65-F5344CB8AC3E}">
        <p14:creationId xmlns:p14="http://schemas.microsoft.com/office/powerpoint/2010/main" val="2308904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9F5BA-317F-4728-B791-44C11B5C7529}" type="slidenum">
              <a:rPr lang="en-US" smtClean="0"/>
              <a:t>28</a:t>
            </a:fld>
            <a:endParaRPr lang="en-US" dirty="0"/>
          </a:p>
        </p:txBody>
      </p:sp>
    </p:spTree>
    <p:extLst>
      <p:ext uri="{BB962C8B-B14F-4D97-AF65-F5344CB8AC3E}">
        <p14:creationId xmlns:p14="http://schemas.microsoft.com/office/powerpoint/2010/main" val="1134363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C6CD75-FD45-44CB-A283-DA4B083E2F2C}" type="slidenum">
              <a:rPr lang="en-US" smtClean="0"/>
              <a:pPr/>
              <a:t>29</a:t>
            </a:fld>
            <a:endParaRPr lang="en-US"/>
          </a:p>
        </p:txBody>
      </p:sp>
    </p:spTree>
    <p:extLst>
      <p:ext uri="{BB962C8B-B14F-4D97-AF65-F5344CB8AC3E}">
        <p14:creationId xmlns:p14="http://schemas.microsoft.com/office/powerpoint/2010/main" val="243232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356">
              <a:defRPr/>
            </a:pPr>
            <a:endParaRPr lang="en-US" dirty="0"/>
          </a:p>
        </p:txBody>
      </p:sp>
      <p:sp>
        <p:nvSpPr>
          <p:cNvPr id="4" name="Slide Number Placeholder 3"/>
          <p:cNvSpPr>
            <a:spLocks noGrp="1"/>
          </p:cNvSpPr>
          <p:nvPr>
            <p:ph type="sldNum" sz="quarter" idx="10"/>
          </p:nvPr>
        </p:nvSpPr>
        <p:spPr/>
        <p:txBody>
          <a:bodyPr/>
          <a:lstStyle/>
          <a:p>
            <a:fld id="{3269F5BA-317F-4728-B791-44C11B5C7529}" type="slidenum">
              <a:rPr lang="en-US" smtClean="0"/>
              <a:t>30</a:t>
            </a:fld>
            <a:endParaRPr lang="en-US" dirty="0"/>
          </a:p>
        </p:txBody>
      </p:sp>
    </p:spTree>
    <p:extLst>
      <p:ext uri="{BB962C8B-B14F-4D97-AF65-F5344CB8AC3E}">
        <p14:creationId xmlns:p14="http://schemas.microsoft.com/office/powerpoint/2010/main" val="837052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2820" fontAlgn="base">
              <a:spcBef>
                <a:spcPts val="1224"/>
              </a:spcBef>
              <a:spcAft>
                <a:spcPts val="1224"/>
              </a:spcAft>
              <a:buClr>
                <a:srgbClr val="CC0000"/>
              </a:buClr>
              <a:buFont typeface="Wingdings" pitchFamily="2" charset="2"/>
              <a:buNone/>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38</a:t>
            </a:fld>
            <a:endParaRPr lang="en-US"/>
          </a:p>
        </p:txBody>
      </p:sp>
    </p:spTree>
    <p:extLst>
      <p:ext uri="{BB962C8B-B14F-4D97-AF65-F5344CB8AC3E}">
        <p14:creationId xmlns:p14="http://schemas.microsoft.com/office/powerpoint/2010/main" val="2931475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39</a:t>
            </a:fld>
            <a:endParaRPr lang="en-US"/>
          </a:p>
        </p:txBody>
      </p:sp>
    </p:spTree>
    <p:extLst>
      <p:ext uri="{BB962C8B-B14F-4D97-AF65-F5344CB8AC3E}">
        <p14:creationId xmlns:p14="http://schemas.microsoft.com/office/powerpoint/2010/main" val="58795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6CD75-FD45-44CB-A283-DA4B083E2F2C}" type="slidenum">
              <a:rPr lang="en-US" smtClean="0"/>
              <a:pPr/>
              <a:t>7</a:t>
            </a:fld>
            <a:endParaRPr lang="en-US"/>
          </a:p>
        </p:txBody>
      </p:sp>
    </p:spTree>
    <p:extLst>
      <p:ext uri="{BB962C8B-B14F-4D97-AF65-F5344CB8AC3E}">
        <p14:creationId xmlns:p14="http://schemas.microsoft.com/office/powerpoint/2010/main" val="315413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6CD75-FD45-44CB-A283-DA4B083E2F2C}" type="slidenum">
              <a:rPr lang="en-US" smtClean="0"/>
              <a:pPr/>
              <a:t>8</a:t>
            </a:fld>
            <a:endParaRPr lang="en-US"/>
          </a:p>
        </p:txBody>
      </p:sp>
    </p:spTree>
    <p:extLst>
      <p:ext uri="{BB962C8B-B14F-4D97-AF65-F5344CB8AC3E}">
        <p14:creationId xmlns:p14="http://schemas.microsoft.com/office/powerpoint/2010/main" val="197870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6CD75-FD45-44CB-A283-DA4B083E2F2C}" type="slidenum">
              <a:rPr lang="en-US" smtClean="0"/>
              <a:pPr/>
              <a:t>11</a:t>
            </a:fld>
            <a:endParaRPr lang="en-US"/>
          </a:p>
        </p:txBody>
      </p:sp>
    </p:spTree>
    <p:extLst>
      <p:ext uri="{BB962C8B-B14F-4D97-AF65-F5344CB8AC3E}">
        <p14:creationId xmlns:p14="http://schemas.microsoft.com/office/powerpoint/2010/main" val="1855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C6CD75-FD45-44CB-A283-DA4B083E2F2C}" type="slidenum">
              <a:rPr lang="en-US" smtClean="0"/>
              <a:pPr/>
              <a:t>12</a:t>
            </a:fld>
            <a:endParaRPr lang="en-US"/>
          </a:p>
        </p:txBody>
      </p:sp>
    </p:spTree>
    <p:extLst>
      <p:ext uri="{BB962C8B-B14F-4D97-AF65-F5344CB8AC3E}">
        <p14:creationId xmlns:p14="http://schemas.microsoft.com/office/powerpoint/2010/main" val="81299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06">
              <a:defRPr/>
            </a:pPr>
            <a:endParaRPr lang="en-US" dirty="0"/>
          </a:p>
        </p:txBody>
      </p:sp>
      <p:sp>
        <p:nvSpPr>
          <p:cNvPr id="4" name="Slide Number Placeholder 3"/>
          <p:cNvSpPr>
            <a:spLocks noGrp="1"/>
          </p:cNvSpPr>
          <p:nvPr>
            <p:ph type="sldNum" sz="quarter" idx="10"/>
          </p:nvPr>
        </p:nvSpPr>
        <p:spPr/>
        <p:txBody>
          <a:bodyPr/>
          <a:lstStyle/>
          <a:p>
            <a:fld id="{3269F5BA-317F-4728-B791-44C11B5C7529}" type="slidenum">
              <a:rPr lang="en-US" smtClean="0"/>
              <a:t>13</a:t>
            </a:fld>
            <a:endParaRPr lang="en-US" dirty="0"/>
          </a:p>
        </p:txBody>
      </p:sp>
    </p:spTree>
    <p:extLst>
      <p:ext uri="{BB962C8B-B14F-4D97-AF65-F5344CB8AC3E}">
        <p14:creationId xmlns:p14="http://schemas.microsoft.com/office/powerpoint/2010/main" val="1134363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C6CD75-FD45-44CB-A283-DA4B083E2F2C}" type="slidenum">
              <a:rPr lang="en-US" smtClean="0"/>
              <a:pPr/>
              <a:t>14</a:t>
            </a:fld>
            <a:endParaRPr lang="en-US"/>
          </a:p>
        </p:txBody>
      </p:sp>
    </p:spTree>
    <p:extLst>
      <p:ext uri="{BB962C8B-B14F-4D97-AF65-F5344CB8AC3E}">
        <p14:creationId xmlns:p14="http://schemas.microsoft.com/office/powerpoint/2010/main" val="2019342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356">
              <a:defRPr/>
            </a:pPr>
            <a:endParaRPr lang="en-US" dirty="0"/>
          </a:p>
        </p:txBody>
      </p:sp>
      <p:sp>
        <p:nvSpPr>
          <p:cNvPr id="4" name="Slide Number Placeholder 3"/>
          <p:cNvSpPr>
            <a:spLocks noGrp="1"/>
          </p:cNvSpPr>
          <p:nvPr>
            <p:ph type="sldNum" sz="quarter" idx="10"/>
          </p:nvPr>
        </p:nvSpPr>
        <p:spPr/>
        <p:txBody>
          <a:bodyPr/>
          <a:lstStyle/>
          <a:p>
            <a:fld id="{3269F5BA-317F-4728-B791-44C11B5C7529}" type="slidenum">
              <a:rPr lang="en-US" smtClean="0"/>
              <a:t>15</a:t>
            </a:fld>
            <a:endParaRPr lang="en-US" dirty="0"/>
          </a:p>
        </p:txBody>
      </p:sp>
    </p:spTree>
    <p:extLst>
      <p:ext uri="{BB962C8B-B14F-4D97-AF65-F5344CB8AC3E}">
        <p14:creationId xmlns:p14="http://schemas.microsoft.com/office/powerpoint/2010/main" val="837052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C6CD75-FD45-44CB-A283-DA4B083E2F2C}" type="slidenum">
              <a:rPr lang="en-US" smtClean="0"/>
              <a:pPr/>
              <a:t>26</a:t>
            </a:fld>
            <a:endParaRPr lang="en-US"/>
          </a:p>
        </p:txBody>
      </p:sp>
    </p:spTree>
    <p:extLst>
      <p:ext uri="{BB962C8B-B14F-4D97-AF65-F5344CB8AC3E}">
        <p14:creationId xmlns:p14="http://schemas.microsoft.com/office/powerpoint/2010/main" val="170554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35567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1400" b="0" cap="all">
                <a:solidFill>
                  <a:schemeClr val="bg1">
                    <a:lumMod val="50000"/>
                  </a:schemeClr>
                </a:solidFill>
              </a:defRPr>
            </a:lvl1pPr>
          </a:lstStyle>
          <a:p>
            <a:r>
              <a:rPr lang="en-US" dirty="0" smtClean="0"/>
              <a:t>Clicks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21648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93557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163905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386687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35CF6-78E6-204E-AB98-C09B348E109C}" type="slidenum">
              <a:rPr lang="en-US" smtClean="0"/>
              <a:t>‹#›</a:t>
            </a:fld>
            <a:endParaRPr lang="en-US"/>
          </a:p>
        </p:txBody>
      </p:sp>
    </p:spTree>
    <p:extLst>
      <p:ext uri="{BB962C8B-B14F-4D97-AF65-F5344CB8AC3E}">
        <p14:creationId xmlns:p14="http://schemas.microsoft.com/office/powerpoint/2010/main" val="228771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1233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722313" y="2187251"/>
            <a:ext cx="7772400" cy="1362075"/>
          </a:xfrm>
        </p:spPr>
        <p:txBody>
          <a:bodyPr anchor="t">
            <a:normAutofit/>
          </a:bodyPr>
          <a:lstStyle>
            <a:lvl1pPr algn="l">
              <a:defRPr sz="1400" b="0" cap="none">
                <a:solidFill>
                  <a:schemeClr val="bg1">
                    <a:lumMod val="50000"/>
                  </a:schemeClr>
                </a:solidFill>
              </a:defRPr>
            </a:lvl1pPr>
          </a:lstStyle>
          <a:p>
            <a:r>
              <a:rPr lang="en-US" dirty="0" smtClean="0"/>
              <a:t>Clicks to edit master title style</a:t>
            </a:r>
            <a:endParaRPr lang="en-US" dirty="0"/>
          </a:p>
        </p:txBody>
      </p:sp>
      <p:sp>
        <p:nvSpPr>
          <p:cNvPr id="7" name="Text Placeholder 2"/>
          <p:cNvSpPr>
            <a:spLocks noGrp="1"/>
          </p:cNvSpPr>
          <p:nvPr>
            <p:ph type="body" idx="1" hasCustomPrompt="1"/>
          </p:nvPr>
        </p:nvSpPr>
        <p:spPr>
          <a:xfrm>
            <a:off x="722313" y="1233412"/>
            <a:ext cx="7772400" cy="953839"/>
          </a:xfrm>
        </p:spPr>
        <p:txBody>
          <a:bodyPr anchor="t"/>
          <a:lstStyle>
            <a:lvl1pPr marL="0" indent="0">
              <a:buNone/>
              <a:defRPr sz="2000" b="1">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2" name="Rectangle 1"/>
          <p:cNvSpPr/>
          <p:nvPr userDrawn="1"/>
        </p:nvSpPr>
        <p:spPr>
          <a:xfrm>
            <a:off x="0" y="5816600"/>
            <a:ext cx="9144000" cy="104140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TAACCCT-Learning-Network-logo.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22313" y="4499174"/>
            <a:ext cx="4840287" cy="1030726"/>
          </a:xfrm>
          <a:prstGeom prst="rect">
            <a:avLst/>
          </a:prstGeom>
        </p:spPr>
      </p:pic>
      <p:pic>
        <p:nvPicPr>
          <p:cNvPr id="4" name="Picture 3" descr="DOL-logo.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487175" y="4495764"/>
            <a:ext cx="1044051" cy="1034136"/>
          </a:xfrm>
          <a:prstGeom prst="rect">
            <a:avLst/>
          </a:prstGeom>
        </p:spPr>
      </p:pic>
    </p:spTree>
    <p:extLst>
      <p:ext uri="{BB962C8B-B14F-4D97-AF65-F5344CB8AC3E}">
        <p14:creationId xmlns:p14="http://schemas.microsoft.com/office/powerpoint/2010/main" val="15128279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B406EC19-B762-444F-AF6C-D7A65EDC5008}" type="datetimeFigureOut">
              <a:rPr lang="en-US" smtClean="0"/>
              <a:pPr/>
              <a:t>11/20/2015</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8A64CB42-4B62-4A3C-80D6-5C1145AFAE5B}" type="slidenum">
              <a:rPr lang="en-US" smtClean="0"/>
              <a:pPr/>
              <a:t>‹#›</a:t>
            </a:fld>
            <a:endParaRPr lang="en-US"/>
          </a:p>
        </p:txBody>
      </p:sp>
    </p:spTree>
    <p:extLst>
      <p:ext uri="{BB962C8B-B14F-4D97-AF65-F5344CB8AC3E}">
        <p14:creationId xmlns:p14="http://schemas.microsoft.com/office/powerpoint/2010/main" val="2069599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35CF6-78E6-204E-AB98-C09B348E109C}" type="slidenum">
              <a:rPr lang="en-US" smtClean="0"/>
              <a:t>‹#›</a:t>
            </a:fld>
            <a:endParaRPr lang="en-US"/>
          </a:p>
        </p:txBody>
      </p:sp>
      <p:sp>
        <p:nvSpPr>
          <p:cNvPr id="8" name="Rectangle 7"/>
          <p:cNvSpPr/>
          <p:nvPr userDrawn="1"/>
        </p:nvSpPr>
        <p:spPr>
          <a:xfrm>
            <a:off x="3251200" y="274638"/>
            <a:ext cx="5892799"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274638"/>
            <a:ext cx="351816" cy="703544"/>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441701" y="274638"/>
            <a:ext cx="5245098" cy="70354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4" name="Picture 3" descr="TAACCCT-Learning-Network-logo.eps"/>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444501" y="350753"/>
            <a:ext cx="2692399" cy="573339"/>
          </a:xfrm>
          <a:prstGeom prst="rect">
            <a:avLst/>
          </a:prstGeom>
        </p:spPr>
      </p:pic>
      <p:pic>
        <p:nvPicPr>
          <p:cNvPr id="11" name="Picture 2"/>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51816" y="6030913"/>
            <a:ext cx="1984373" cy="972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0658308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txStyles>
    <p:titleStyle>
      <a:lvl1pPr algn="l" defTabSz="457200" rtl="0" eaLnBrk="1" latinLnBrk="0" hangingPunct="1">
        <a:spcBef>
          <a:spcPct val="0"/>
        </a:spcBef>
        <a:buNone/>
        <a:defRPr sz="1600" b="1" kern="1200">
          <a:solidFill>
            <a:schemeClr val="bg1"/>
          </a:solidFill>
          <a:latin typeface="Arial"/>
          <a:ea typeface="+mj-ea"/>
          <a:cs typeface="Arial"/>
        </a:defRPr>
      </a:lvl1pPr>
    </p:titleStyle>
    <p:bodyStyle>
      <a:lvl1pPr marL="231775" indent="-231775"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1pPr>
      <a:lvl2pPr marL="574675" indent="-236538"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2pPr>
      <a:lvl3pPr marL="919163"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3pPr>
      <a:lvl4pPr marL="1258888"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4pPr>
      <a:lvl5pPr marL="1543050" indent="-228600" algn="l" defTabSz="457200" rtl="0" eaLnBrk="1" latinLnBrk="0" hangingPunct="1">
        <a:spcBef>
          <a:spcPts val="300"/>
        </a:spcBef>
        <a:spcAft>
          <a:spcPts val="300"/>
        </a:spcAft>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cccscoetc.weebly.com/" TargetMode="External"/><Relationship Id="rId2" Type="http://schemas.openxmlformats.org/officeDocument/2006/relationships/hyperlink" Target="https://resources.cccs.edu/wp-content/uploads/sites/6/2014/09/VoicesonEducationRedesign_Publication.pdf" TargetMode="External"/><Relationship Id="rId1" Type="http://schemas.openxmlformats.org/officeDocument/2006/relationships/slideLayout" Target="../slideLayouts/slideLayout1.xml"/><Relationship Id="rId5" Type="http://schemas.openxmlformats.org/officeDocument/2006/relationships/hyperlink" Target="mailto:marilyn.smith@cccs.edu" TargetMode="External"/><Relationship Id="rId4" Type="http://schemas.openxmlformats.org/officeDocument/2006/relationships/hyperlink" Target="http://www.cccs.edu/developmental-education/index.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creativecommons.org/licenses/by/3.0/deed.en_US" TargetMode="External"/><Relationship Id="rId2" Type="http://schemas.openxmlformats.org/officeDocument/2006/relationships/hyperlink" Target="http://creativecommons.org/choose/www.cccs.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jff.org/publications/innovations-developmental-education-redesign" TargetMode="External"/><Relationship Id="rId2" Type="http://schemas.openxmlformats.org/officeDocument/2006/relationships/hyperlink" Target="http://www.jff.org/news-media/transforming-remediation-dramatically-increase-credential-attainment-and-economic" TargetMode="External"/><Relationship Id="rId1" Type="http://schemas.openxmlformats.org/officeDocument/2006/relationships/slideLayout" Target="../slideLayouts/slideLayout1.xml"/><Relationship Id="rId5" Type="http://schemas.openxmlformats.org/officeDocument/2006/relationships/hyperlink" Target="http://www.jff.org/publications/call-action-improve-math-placement-policies-and-processes" TargetMode="External"/><Relationship Id="rId4" Type="http://schemas.openxmlformats.org/officeDocument/2006/relationships/hyperlink" Target="http://www.jff.org/publications/literature-review-models-developmental-education-redesign"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www.workforce3one.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TAACCCT@dol.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23, 2015</a:t>
            </a:r>
            <a:endParaRPr lang="en-US" dirty="0"/>
          </a:p>
        </p:txBody>
      </p:sp>
      <p:sp>
        <p:nvSpPr>
          <p:cNvPr id="4" name="Text Placeholder 2"/>
          <p:cNvSpPr txBox="1">
            <a:spLocks/>
          </p:cNvSpPr>
          <p:nvPr/>
        </p:nvSpPr>
        <p:spPr>
          <a:xfrm>
            <a:off x="690599" y="930904"/>
            <a:ext cx="8159096" cy="1408748"/>
          </a:xfrm>
          <a:prstGeom prst="rect">
            <a:avLst/>
          </a:prstGeom>
        </p:spPr>
        <p:txBody>
          <a:bodyPr vert="horz" lIns="91440" tIns="45720" rIns="91440" bIns="45720" rtlCol="0" anchor="t">
            <a:normAutofit/>
          </a:bodyPr>
          <a:lstStyle>
            <a:lvl1pPr marL="0" indent="0" algn="l" defTabSz="457200" rtl="0" eaLnBrk="1" latinLnBrk="0" hangingPunct="1">
              <a:spcBef>
                <a:spcPts val="300"/>
              </a:spcBef>
              <a:spcAft>
                <a:spcPts val="300"/>
              </a:spcAft>
              <a:buFont typeface="Arial"/>
              <a:buNone/>
              <a:defRPr sz="2000" b="1" kern="1200">
                <a:solidFill>
                  <a:schemeClr val="tx2">
                    <a:lumMod val="75000"/>
                  </a:schemeClr>
                </a:solidFill>
                <a:latin typeface="Arial"/>
                <a:ea typeface="+mn-ea"/>
                <a:cs typeface="Arial"/>
              </a:defRPr>
            </a:lvl1pPr>
            <a:lvl2pPr marL="457200" indent="0" algn="l" defTabSz="457200" rtl="0" eaLnBrk="1" latinLnBrk="0" hangingPunct="1">
              <a:spcBef>
                <a:spcPts val="300"/>
              </a:spcBef>
              <a:spcAft>
                <a:spcPts val="300"/>
              </a:spcAft>
              <a:buFont typeface="Arial"/>
              <a:buNone/>
              <a:defRPr sz="1800" kern="1200">
                <a:solidFill>
                  <a:schemeClr val="tx1">
                    <a:tint val="75000"/>
                  </a:schemeClr>
                </a:solidFill>
                <a:latin typeface="Arial"/>
                <a:ea typeface="+mn-ea"/>
                <a:cs typeface="Arial"/>
              </a:defRPr>
            </a:lvl2pPr>
            <a:lvl3pPr marL="914400" indent="0" algn="l" defTabSz="457200" rtl="0" eaLnBrk="1" latinLnBrk="0" hangingPunct="1">
              <a:spcBef>
                <a:spcPts val="300"/>
              </a:spcBef>
              <a:spcAft>
                <a:spcPts val="300"/>
              </a:spcAft>
              <a:buFont typeface="Arial"/>
              <a:buNone/>
              <a:defRPr sz="1600" kern="1200">
                <a:solidFill>
                  <a:schemeClr val="tx1">
                    <a:tint val="75000"/>
                  </a:schemeClr>
                </a:solidFill>
                <a:latin typeface="Arial"/>
                <a:ea typeface="+mn-ea"/>
                <a:cs typeface="Arial"/>
              </a:defRPr>
            </a:lvl3pPr>
            <a:lvl4pPr marL="1371600" indent="0" algn="l" defTabSz="457200" rtl="0" eaLnBrk="1" latinLnBrk="0" hangingPunct="1">
              <a:spcBef>
                <a:spcPts val="300"/>
              </a:spcBef>
              <a:spcAft>
                <a:spcPts val="300"/>
              </a:spcAft>
              <a:buFont typeface="Arial"/>
              <a:buNone/>
              <a:defRPr sz="1400" kern="1200">
                <a:solidFill>
                  <a:schemeClr val="tx1">
                    <a:tint val="75000"/>
                  </a:schemeClr>
                </a:solidFill>
                <a:latin typeface="Arial"/>
                <a:ea typeface="+mn-ea"/>
                <a:cs typeface="Arial"/>
              </a:defRPr>
            </a:lvl4pPr>
            <a:lvl5pPr marL="1828800" indent="0" algn="l" defTabSz="457200" rtl="0" eaLnBrk="1" latinLnBrk="0" hangingPunct="1">
              <a:spcBef>
                <a:spcPts val="300"/>
              </a:spcBef>
              <a:spcAft>
                <a:spcPts val="300"/>
              </a:spcAft>
              <a:buFont typeface="Arial"/>
              <a:buNone/>
              <a:defRPr sz="1400" kern="1200">
                <a:solidFill>
                  <a:schemeClr val="tx1">
                    <a:tint val="75000"/>
                  </a:schemeClr>
                </a:solidFill>
                <a:latin typeface="Arial"/>
                <a:ea typeface="+mn-ea"/>
                <a:cs typeface="Aria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BREAKOUT ROOM:</a:t>
            </a:r>
          </a:p>
          <a:p>
            <a:endParaRPr lang="en-US" dirty="0" smtClean="0"/>
          </a:p>
          <a:p>
            <a:r>
              <a:rPr lang="en-US" dirty="0" smtClean="0"/>
              <a:t>New Models for Developmental Education</a:t>
            </a:r>
            <a:endParaRPr lang="en-US" dirty="0"/>
          </a:p>
        </p:txBody>
      </p:sp>
    </p:spTree>
    <p:extLst>
      <p:ext uri="{BB962C8B-B14F-4D97-AF65-F5344CB8AC3E}">
        <p14:creationId xmlns:p14="http://schemas.microsoft.com/office/powerpoint/2010/main" val="3834845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044825"/>
            <a:ext cx="7772400" cy="1362075"/>
          </a:xfrm>
        </p:spPr>
        <p:txBody>
          <a:bodyPr>
            <a:normAutofit/>
          </a:bodyPr>
          <a:lstStyle/>
          <a:p>
            <a:r>
              <a:rPr lang="en-US" sz="4000" b="1" dirty="0" smtClean="0">
                <a:solidFill>
                  <a:schemeClr val="tx1"/>
                </a:solidFill>
              </a:rPr>
              <a:t>Completion Data—</a:t>
            </a:r>
            <a:br>
              <a:rPr lang="en-US" sz="4000" b="1" dirty="0" smtClean="0">
                <a:solidFill>
                  <a:schemeClr val="tx1"/>
                </a:solidFill>
              </a:rPr>
            </a:br>
            <a:r>
              <a:rPr lang="en-US" sz="4000" b="1" dirty="0" smtClean="0">
                <a:solidFill>
                  <a:schemeClr val="tx1"/>
                </a:solidFill>
              </a:rPr>
              <a:t>The Old Model</a:t>
            </a:r>
            <a:endParaRPr lang="en-US" sz="4000" b="1" dirty="0">
              <a:solidFill>
                <a:schemeClr val="tx1"/>
              </a:solidFill>
            </a:endParaRPr>
          </a:p>
        </p:txBody>
      </p:sp>
    </p:spTree>
    <p:extLst>
      <p:ext uri="{BB962C8B-B14F-4D97-AF65-F5344CB8AC3E}">
        <p14:creationId xmlns:p14="http://schemas.microsoft.com/office/powerpoint/2010/main" val="3253035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264" y="168300"/>
            <a:ext cx="5791168" cy="852620"/>
          </a:xfrm>
        </p:spPr>
        <p:txBody>
          <a:bodyPr>
            <a:noAutofit/>
          </a:bodyPr>
          <a:lstStyle/>
          <a:p>
            <a:r>
              <a:rPr lang="en-US" sz="2300" dirty="0" smtClean="0"/>
              <a:t/>
            </a:r>
            <a:br>
              <a:rPr lang="en-US" sz="2300" dirty="0" smtClean="0"/>
            </a:br>
            <a:r>
              <a:rPr lang="en-US" sz="2300" dirty="0"/>
              <a:t/>
            </a:r>
            <a:br>
              <a:rPr lang="en-US" sz="2300" dirty="0"/>
            </a:br>
            <a:r>
              <a:rPr lang="en-US" sz="2300" b="1" dirty="0"/>
              <a:t>Completion of College-Level English (ENG 121) </a:t>
            </a:r>
            <a:r>
              <a:rPr lang="en-US" sz="2300" b="1" dirty="0" smtClean="0"/>
              <a:t>Students </a:t>
            </a:r>
            <a:r>
              <a:rPr lang="en-US" sz="2300" b="1" dirty="0"/>
              <a:t>Enrolled in Developmental Reading and </a:t>
            </a:r>
            <a:r>
              <a:rPr lang="en-US" sz="2300" b="1" dirty="0" smtClean="0"/>
              <a:t>English </a:t>
            </a:r>
            <a:br>
              <a:rPr lang="en-US" sz="2300" b="1" dirty="0" smtClean="0"/>
            </a:br>
            <a:r>
              <a:rPr lang="en-US" sz="2300" dirty="0" smtClean="0">
                <a:solidFill>
                  <a:schemeClr val="tx1"/>
                </a:solidFill>
              </a:rPr>
              <a:t>2008/09 historic cohort  </a:t>
            </a:r>
            <a:endParaRPr lang="en-US" sz="2300" dirty="0">
              <a:solidFill>
                <a:schemeClr val="tx1"/>
              </a:solidFill>
            </a:endParaRPr>
          </a:p>
        </p:txBody>
      </p:sp>
      <p:sp>
        <p:nvSpPr>
          <p:cNvPr id="10" name="Rectangle 3"/>
          <p:cNvSpPr>
            <a:spLocks noChangeArrowheads="1"/>
          </p:cNvSpPr>
          <p:nvPr/>
        </p:nvSpPr>
        <p:spPr bwMode="auto">
          <a:xfrm>
            <a:off x="457200" y="2378789"/>
            <a:ext cx="279244"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hlinkClick r:id="rId3"/>
              </a:rPr>
              <a:t>[</a:t>
            </a:r>
            <a:r>
              <a:rPr kumimoji="0" lang="en-US" sz="1000" b="0" i="0" u="none" strike="noStrike" cap="none" normalizeH="0" baseline="30000" dirty="0" smtClean="0" bmk="">
                <a:ln>
                  <a:noFill/>
                </a:ln>
                <a:solidFill>
                  <a:schemeClr val="tx1"/>
                </a:solidFill>
                <a:effectLst/>
                <a:latin typeface="Calibri" pitchFamily="34" charset="0"/>
                <a:ea typeface="Times New Roman" pitchFamily="18" charset="0"/>
                <a:cs typeface="Times New Roman" pitchFamily="18" charset="0"/>
                <a:hlinkClick r:id="rId3"/>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3495851"/>
              </p:ext>
            </p:extLst>
          </p:nvPr>
        </p:nvGraphicFramePr>
        <p:xfrm>
          <a:off x="838200" y="2133600"/>
          <a:ext cx="6940052" cy="3304064"/>
        </p:xfrm>
        <a:graphic>
          <a:graphicData uri="http://schemas.openxmlformats.org/drawingml/2006/table">
            <a:tbl>
              <a:tblPr firstRow="1" firstCol="1" bandRow="1">
                <a:tableStyleId>{5C22544A-7EE6-4342-B048-85BDC9FD1C3A}</a:tableStyleId>
              </a:tblPr>
              <a:tblGrid>
                <a:gridCol w="1791495">
                  <a:extLst>
                    <a:ext uri="{9D8B030D-6E8A-4147-A177-3AD203B41FA5}">
                      <a16:colId xmlns:a16="http://schemas.microsoft.com/office/drawing/2014/main" val="20000"/>
                    </a:ext>
                  </a:extLst>
                </a:gridCol>
                <a:gridCol w="1698338">
                  <a:extLst>
                    <a:ext uri="{9D8B030D-6E8A-4147-A177-3AD203B41FA5}">
                      <a16:colId xmlns:a16="http://schemas.microsoft.com/office/drawing/2014/main" val="20001"/>
                    </a:ext>
                  </a:extLst>
                </a:gridCol>
                <a:gridCol w="1508870">
                  <a:extLst>
                    <a:ext uri="{9D8B030D-6E8A-4147-A177-3AD203B41FA5}">
                      <a16:colId xmlns:a16="http://schemas.microsoft.com/office/drawing/2014/main" val="20002"/>
                    </a:ext>
                  </a:extLst>
                </a:gridCol>
                <a:gridCol w="1941349">
                  <a:extLst>
                    <a:ext uri="{9D8B030D-6E8A-4147-A177-3AD203B41FA5}">
                      <a16:colId xmlns:a16="http://schemas.microsoft.com/office/drawing/2014/main" val="20003"/>
                    </a:ext>
                  </a:extLst>
                </a:gridCol>
              </a:tblGrid>
              <a:tr h="716844">
                <a:tc>
                  <a:txBody>
                    <a:bodyPr/>
                    <a:lstStyle/>
                    <a:p>
                      <a:pPr marL="0" marR="0" algn="l">
                        <a:lnSpc>
                          <a:spcPct val="115000"/>
                        </a:lnSpc>
                        <a:spcBef>
                          <a:spcPts val="0"/>
                        </a:spcBef>
                        <a:spcAft>
                          <a:spcPts val="1000"/>
                        </a:spcAft>
                      </a:pPr>
                      <a:r>
                        <a:rPr lang="en-US" sz="1100">
                          <a:effectLst/>
                        </a:rPr>
                        <a:t>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Students enrolled in developmental course</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…successfully completed the 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…successfully completed ENG 121 in the following year</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349190">
                <a:tc>
                  <a:txBody>
                    <a:bodyPr/>
                    <a:lstStyle/>
                    <a:p>
                      <a:pPr marL="0" marR="0" algn="l">
                        <a:lnSpc>
                          <a:spcPct val="115000"/>
                        </a:lnSpc>
                        <a:spcBef>
                          <a:spcPts val="0"/>
                        </a:spcBef>
                        <a:spcAft>
                          <a:spcPts val="0"/>
                        </a:spcAft>
                      </a:pPr>
                      <a:r>
                        <a:rPr lang="en-US" sz="1100">
                          <a:effectLst/>
                        </a:rPr>
                        <a:t>ENG 030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664</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452 (68%)</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22 (5%)</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374878">
                <a:tc>
                  <a:txBody>
                    <a:bodyPr/>
                    <a:lstStyle/>
                    <a:p>
                      <a:pPr marL="0" marR="0" algn="l">
                        <a:lnSpc>
                          <a:spcPct val="115000"/>
                        </a:lnSpc>
                        <a:spcBef>
                          <a:spcPts val="0"/>
                        </a:spcBef>
                        <a:spcAft>
                          <a:spcPts val="0"/>
                        </a:spcAft>
                      </a:pPr>
                      <a:r>
                        <a:rPr lang="en-US" sz="1100">
                          <a:effectLst/>
                        </a:rPr>
                        <a:t>ENG 060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2,947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2,058 (70%)</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439 (21%)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374878">
                <a:tc>
                  <a:txBody>
                    <a:bodyPr/>
                    <a:lstStyle/>
                    <a:p>
                      <a:pPr marL="0" marR="0" algn="l">
                        <a:lnSpc>
                          <a:spcPct val="115000"/>
                        </a:lnSpc>
                        <a:spcBef>
                          <a:spcPts val="0"/>
                        </a:spcBef>
                        <a:spcAft>
                          <a:spcPts val="0"/>
                        </a:spcAft>
                      </a:pPr>
                      <a:r>
                        <a:rPr lang="en-US" sz="1100">
                          <a:effectLst/>
                        </a:rPr>
                        <a:t>ENG 090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9,302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6,225 (67%)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2,923 (47%)</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363640">
                <a:tc>
                  <a:txBody>
                    <a:bodyPr/>
                    <a:lstStyle/>
                    <a:p>
                      <a:pPr marL="0" marR="0" algn="l">
                        <a:lnSpc>
                          <a:spcPct val="115000"/>
                        </a:lnSpc>
                        <a:spcBef>
                          <a:spcPts val="0"/>
                        </a:spcBef>
                        <a:spcAft>
                          <a:spcPts val="0"/>
                        </a:spcAft>
                      </a:pPr>
                      <a:r>
                        <a:rPr lang="en-US" sz="1100">
                          <a:effectLst/>
                        </a:rPr>
                        <a:t>REA 030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642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459 (71%)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56 (12%)</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374878">
                <a:tc>
                  <a:txBody>
                    <a:bodyPr/>
                    <a:lstStyle/>
                    <a:p>
                      <a:pPr marL="0" marR="0" algn="l">
                        <a:lnSpc>
                          <a:spcPct val="115000"/>
                        </a:lnSpc>
                        <a:spcBef>
                          <a:spcPts val="0"/>
                        </a:spcBef>
                        <a:spcAft>
                          <a:spcPts val="0"/>
                        </a:spcAft>
                      </a:pPr>
                      <a:r>
                        <a:rPr lang="en-US" sz="1100">
                          <a:effectLst/>
                        </a:rPr>
                        <a:t>REA 060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2,436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1,737 (71%)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435 (25%)</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r h="374878">
                <a:tc>
                  <a:txBody>
                    <a:bodyPr/>
                    <a:lstStyle/>
                    <a:p>
                      <a:pPr marL="0" marR="0" algn="l">
                        <a:lnSpc>
                          <a:spcPct val="115000"/>
                        </a:lnSpc>
                        <a:spcBef>
                          <a:spcPts val="0"/>
                        </a:spcBef>
                        <a:spcAft>
                          <a:spcPts val="0"/>
                        </a:spcAft>
                      </a:pPr>
                      <a:r>
                        <a:rPr lang="en-US" sz="1100">
                          <a:effectLst/>
                        </a:rPr>
                        <a:t>REA 090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3,987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2,721 (68%)</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1,058 (39%)</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6"/>
                  </a:ext>
                </a:extLst>
              </a:tr>
              <a:tr h="374878">
                <a:tc>
                  <a:txBody>
                    <a:bodyPr/>
                    <a:lstStyle/>
                    <a:p>
                      <a:pPr marL="0" marR="0" algn="l">
                        <a:lnSpc>
                          <a:spcPct val="115000"/>
                        </a:lnSpc>
                        <a:spcBef>
                          <a:spcPts val="0"/>
                        </a:spcBef>
                        <a:spcAft>
                          <a:spcPts val="0"/>
                        </a:spcAft>
                      </a:pPr>
                      <a:r>
                        <a:rPr lang="en-US" sz="1100">
                          <a:effectLst/>
                        </a:rPr>
                        <a:t>All DE Language</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13,406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9,465 (71%)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dirty="0">
                          <a:effectLst/>
                        </a:rPr>
                        <a:t>3,417 (36%)</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365250" y="28241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1365250" y="2824163"/>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95123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3118" y="274638"/>
            <a:ext cx="5930881" cy="703544"/>
          </a:xfrm>
        </p:spPr>
        <p:txBody>
          <a:bodyPr>
            <a:noAutofit/>
          </a:bodyPr>
          <a:lstStyle/>
          <a:p>
            <a:r>
              <a:rPr lang="en-US" b="1" dirty="0"/>
              <a:t>Completion of a </a:t>
            </a:r>
            <a:r>
              <a:rPr lang="en-US" b="1" dirty="0" err="1"/>
              <a:t>gtPathways</a:t>
            </a:r>
            <a:r>
              <a:rPr lang="en-US" b="1" dirty="0"/>
              <a:t> Course </a:t>
            </a:r>
            <a:r>
              <a:rPr lang="en-US" b="1" dirty="0" smtClean="0"/>
              <a:t>Students </a:t>
            </a:r>
            <a:r>
              <a:rPr lang="en-US" b="1" dirty="0"/>
              <a:t>Enrolled in Developmental Reading and Developmental </a:t>
            </a:r>
            <a:r>
              <a:rPr lang="en-US" b="1" dirty="0" smtClean="0"/>
              <a:t/>
            </a:r>
            <a:br>
              <a:rPr lang="en-US" b="1" dirty="0" smtClean="0"/>
            </a:br>
            <a:r>
              <a:rPr lang="en-US" dirty="0" smtClean="0"/>
              <a:t>2008-2009 historic cohort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0745338"/>
              </p:ext>
            </p:extLst>
          </p:nvPr>
        </p:nvGraphicFramePr>
        <p:xfrm>
          <a:off x="284194" y="1154507"/>
          <a:ext cx="8559531" cy="4812296"/>
        </p:xfrm>
        <a:graphic>
          <a:graphicData uri="http://schemas.openxmlformats.org/drawingml/2006/table">
            <a:tbl>
              <a:tblPr firstRow="1" firstCol="1" bandRow="1">
                <a:tableStyleId>{5C22544A-7EE6-4342-B048-85BDC9FD1C3A}</a:tableStyleId>
              </a:tblPr>
              <a:tblGrid>
                <a:gridCol w="2139883">
                  <a:extLst>
                    <a:ext uri="{9D8B030D-6E8A-4147-A177-3AD203B41FA5}">
                      <a16:colId xmlns:a16="http://schemas.microsoft.com/office/drawing/2014/main" val="20000"/>
                    </a:ext>
                  </a:extLst>
                </a:gridCol>
                <a:gridCol w="2117628">
                  <a:extLst>
                    <a:ext uri="{9D8B030D-6E8A-4147-A177-3AD203B41FA5}">
                      <a16:colId xmlns:a16="http://schemas.microsoft.com/office/drawing/2014/main" val="20001"/>
                    </a:ext>
                  </a:extLst>
                </a:gridCol>
                <a:gridCol w="1881385">
                  <a:extLst>
                    <a:ext uri="{9D8B030D-6E8A-4147-A177-3AD203B41FA5}">
                      <a16:colId xmlns:a16="http://schemas.microsoft.com/office/drawing/2014/main" val="20002"/>
                    </a:ext>
                  </a:extLst>
                </a:gridCol>
                <a:gridCol w="2420635">
                  <a:extLst>
                    <a:ext uri="{9D8B030D-6E8A-4147-A177-3AD203B41FA5}">
                      <a16:colId xmlns:a16="http://schemas.microsoft.com/office/drawing/2014/main" val="20003"/>
                    </a:ext>
                  </a:extLst>
                </a:gridCol>
              </a:tblGrid>
              <a:tr h="1111662">
                <a:tc>
                  <a:txBody>
                    <a:bodyPr/>
                    <a:lstStyle/>
                    <a:p>
                      <a:pPr marL="0" marR="0" algn="l">
                        <a:lnSpc>
                          <a:spcPct val="115000"/>
                        </a:lnSpc>
                        <a:spcBef>
                          <a:spcPts val="0"/>
                        </a:spcBef>
                        <a:spcAft>
                          <a:spcPts val="1000"/>
                        </a:spcAft>
                      </a:pPr>
                      <a:r>
                        <a:rPr lang="en-US" sz="1100">
                          <a:effectLst/>
                        </a:rPr>
                        <a:t>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Students enrolled in developmental course</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…successfully completed the 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…successfully completed a gtPathways Course in the following year</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528662">
                <a:tc>
                  <a:txBody>
                    <a:bodyPr/>
                    <a:lstStyle/>
                    <a:p>
                      <a:pPr marL="0" marR="0" algn="l">
                        <a:lnSpc>
                          <a:spcPct val="115000"/>
                        </a:lnSpc>
                        <a:spcBef>
                          <a:spcPts val="0"/>
                        </a:spcBef>
                        <a:spcAft>
                          <a:spcPts val="0"/>
                        </a:spcAft>
                      </a:pPr>
                      <a:r>
                        <a:rPr lang="en-US" sz="1100">
                          <a:effectLst/>
                        </a:rPr>
                        <a:t>ENG 030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664</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452 (68%)</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101 (22%)</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528662">
                <a:tc>
                  <a:txBody>
                    <a:bodyPr/>
                    <a:lstStyle/>
                    <a:p>
                      <a:pPr marL="0" marR="0" algn="l">
                        <a:lnSpc>
                          <a:spcPct val="115000"/>
                        </a:lnSpc>
                        <a:spcBef>
                          <a:spcPts val="0"/>
                        </a:spcBef>
                        <a:spcAft>
                          <a:spcPts val="0"/>
                        </a:spcAft>
                      </a:pPr>
                      <a:r>
                        <a:rPr lang="en-US" sz="1100">
                          <a:effectLst/>
                        </a:rPr>
                        <a:t>ENG 060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2,947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2,058 (70%)</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840 (41%)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528662">
                <a:tc>
                  <a:txBody>
                    <a:bodyPr/>
                    <a:lstStyle/>
                    <a:p>
                      <a:pPr marL="0" marR="0" algn="l">
                        <a:lnSpc>
                          <a:spcPct val="115000"/>
                        </a:lnSpc>
                        <a:spcBef>
                          <a:spcPts val="0"/>
                        </a:spcBef>
                        <a:spcAft>
                          <a:spcPts val="0"/>
                        </a:spcAft>
                      </a:pPr>
                      <a:r>
                        <a:rPr lang="en-US" sz="1100">
                          <a:effectLst/>
                        </a:rPr>
                        <a:t>ENG 090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9,302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6,225 (67%)</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3,997 (64%)</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528662">
                <a:tc>
                  <a:txBody>
                    <a:bodyPr/>
                    <a:lstStyle/>
                    <a:p>
                      <a:pPr marL="0" marR="0" algn="l">
                        <a:lnSpc>
                          <a:spcPct val="115000"/>
                        </a:lnSpc>
                        <a:spcBef>
                          <a:spcPts val="0"/>
                        </a:spcBef>
                        <a:spcAft>
                          <a:spcPts val="0"/>
                        </a:spcAft>
                      </a:pPr>
                      <a:r>
                        <a:rPr lang="en-US" sz="1100">
                          <a:effectLst/>
                        </a:rPr>
                        <a:t>REA 030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642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459 (71%)</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125 (27%)</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528662">
                <a:tc>
                  <a:txBody>
                    <a:bodyPr/>
                    <a:lstStyle/>
                    <a:p>
                      <a:pPr marL="0" marR="0" algn="l">
                        <a:lnSpc>
                          <a:spcPct val="115000"/>
                        </a:lnSpc>
                        <a:spcBef>
                          <a:spcPts val="0"/>
                        </a:spcBef>
                        <a:spcAft>
                          <a:spcPts val="0"/>
                        </a:spcAft>
                      </a:pPr>
                      <a:r>
                        <a:rPr lang="en-US" sz="1100">
                          <a:effectLst/>
                        </a:rPr>
                        <a:t>REA 060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2,436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1,737 (71%)</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678 (39%)</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r h="528662">
                <a:tc>
                  <a:txBody>
                    <a:bodyPr/>
                    <a:lstStyle/>
                    <a:p>
                      <a:pPr marL="0" marR="0" algn="l">
                        <a:lnSpc>
                          <a:spcPct val="115000"/>
                        </a:lnSpc>
                        <a:spcBef>
                          <a:spcPts val="0"/>
                        </a:spcBef>
                        <a:spcAft>
                          <a:spcPts val="0"/>
                        </a:spcAft>
                      </a:pPr>
                      <a:r>
                        <a:rPr lang="en-US" sz="1100">
                          <a:effectLst/>
                        </a:rPr>
                        <a:t>REA 090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3,987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2,721 (68%)</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a:effectLst/>
                        </a:rPr>
                        <a:t>1,531 (56%)</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6"/>
                  </a:ext>
                </a:extLst>
              </a:tr>
              <a:tr h="528662">
                <a:tc>
                  <a:txBody>
                    <a:bodyPr/>
                    <a:lstStyle/>
                    <a:p>
                      <a:pPr marL="0" marR="0" algn="l">
                        <a:lnSpc>
                          <a:spcPct val="115000"/>
                        </a:lnSpc>
                        <a:spcBef>
                          <a:spcPts val="0"/>
                        </a:spcBef>
                        <a:spcAft>
                          <a:spcPts val="0"/>
                        </a:spcAft>
                      </a:pPr>
                      <a:r>
                        <a:rPr lang="en-US" sz="1100">
                          <a:effectLst/>
                        </a:rPr>
                        <a:t>All DE Language</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13,406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9,465 (71%)</a:t>
                      </a:r>
                      <a:endParaRPr lang="en-US" sz="1100">
                        <a:effectLst/>
                        <a:latin typeface="Calibri"/>
                        <a:ea typeface="Times New Roman"/>
                        <a:cs typeface="Times New Roman"/>
                      </a:endParaRPr>
                    </a:p>
                  </a:txBody>
                  <a:tcPr marL="68580" marR="68580" marT="0" marB="0" anchor="ctr"/>
                </a:tc>
                <a:tc>
                  <a:txBody>
                    <a:bodyPr/>
                    <a:lstStyle/>
                    <a:p>
                      <a:pPr marL="0" marR="0" indent="56515" algn="r">
                        <a:lnSpc>
                          <a:spcPct val="115000"/>
                        </a:lnSpc>
                        <a:spcBef>
                          <a:spcPts val="0"/>
                        </a:spcBef>
                        <a:spcAft>
                          <a:spcPts val="0"/>
                        </a:spcAft>
                      </a:pPr>
                      <a:r>
                        <a:rPr lang="en-US" sz="1100" dirty="0">
                          <a:effectLst/>
                        </a:rPr>
                        <a:t>5,051 (53%)</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365250" y="27797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1365250" y="2779713"/>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p:cNvSpPr>
            <a:spLocks noChangeArrowheads="1"/>
          </p:cNvSpPr>
          <p:nvPr/>
        </p:nvSpPr>
        <p:spPr bwMode="auto">
          <a:xfrm>
            <a:off x="1365250" y="27892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smtClean="0">
                <a:ln>
                  <a:noFill/>
                </a:ln>
                <a:solidFill>
                  <a:schemeClr val="tx1"/>
                </a:solidFill>
                <a:effectLst/>
                <a:latin typeface="Calibri" pitchFamily="34" charset="0"/>
                <a:ea typeface="Times New Roman" pitchFamily="18" charset="0"/>
                <a:cs typeface="Times New Roman" pitchFamily="18" charset="0"/>
                <a:hlinkClick r:id="rId3"/>
              </a:rPr>
              <a:t>[</a:t>
            </a:r>
            <a:r>
              <a:rPr kumimoji="0" lang="en-US" sz="1000" b="0" i="0" u="none" strike="noStrike" cap="none" normalizeH="0" baseline="30000" smtClean="0" bmk="">
                <a:ln>
                  <a:noFill/>
                </a:ln>
                <a:solidFill>
                  <a:schemeClr val="tx1"/>
                </a:solidFill>
                <a:effectLst/>
                <a:latin typeface="Calibri" pitchFamily="34" charset="0"/>
                <a:ea typeface="Times New Roman" pitchFamily="18" charset="0"/>
                <a:cs typeface="Times New Roman" pitchFamily="18" charset="0"/>
                <a:hlinkClick r:id="rId3"/>
              </a:rPr>
              <a:t>1]</a:t>
            </a:r>
            <a:r>
              <a:rPr kumimoji="0" lang="en-US" sz="1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Ibid.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85115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168" y="134122"/>
            <a:ext cx="6319133" cy="919755"/>
          </a:xfrm>
        </p:spPr>
        <p:txBody>
          <a:bodyPr>
            <a:noAutofit/>
          </a:bodyPr>
          <a:lstStyle/>
          <a:p>
            <a:r>
              <a:rPr lang="en-US" sz="1400" b="1" dirty="0" smtClean="0">
                <a:solidFill>
                  <a:srgbClr val="FFFFFF"/>
                </a:solidFill>
              </a:rPr>
              <a:t>Time to  Enrollment in </a:t>
            </a:r>
            <a:r>
              <a:rPr lang="en-US" sz="1400" b="1" dirty="0">
                <a:solidFill>
                  <a:srgbClr val="FFFFFF"/>
                </a:solidFill>
              </a:rPr>
              <a:t>ENG100+, </a:t>
            </a:r>
            <a:r>
              <a:rPr lang="en-US" sz="1400" b="1" dirty="0" smtClean="0">
                <a:solidFill>
                  <a:srgbClr val="FFFFFF"/>
                </a:solidFill>
              </a:rPr>
              <a:t>General  Transfer(GT</a:t>
            </a:r>
            <a:r>
              <a:rPr lang="en-US" sz="1400" b="1" dirty="0">
                <a:solidFill>
                  <a:srgbClr val="FFFFFF"/>
                </a:solidFill>
              </a:rPr>
              <a:t>), </a:t>
            </a:r>
            <a:r>
              <a:rPr lang="en-US" sz="1400" b="1" dirty="0" smtClean="0">
                <a:solidFill>
                  <a:srgbClr val="FFFFFF"/>
                </a:solidFill>
              </a:rPr>
              <a:t>and  ENG121</a:t>
            </a:r>
            <a:r>
              <a:rPr lang="en-US" sz="1400" b="1" i="1" dirty="0" smtClean="0">
                <a:solidFill>
                  <a:srgbClr val="FFFFFF"/>
                </a:solidFill>
              </a:rPr>
              <a:t/>
            </a:r>
            <a:br>
              <a:rPr lang="en-US" sz="1400" b="1" i="1" dirty="0" smtClean="0">
                <a:solidFill>
                  <a:srgbClr val="FFFFFF"/>
                </a:solidFill>
              </a:rPr>
            </a:br>
            <a:r>
              <a:rPr lang="en-US" sz="1400" dirty="0">
                <a:solidFill>
                  <a:srgbClr val="FFFFFF"/>
                </a:solidFill>
              </a:rPr>
              <a:t>2008-2009 historic cohort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32094762"/>
              </p:ext>
            </p:extLst>
          </p:nvPr>
        </p:nvGraphicFramePr>
        <p:xfrm>
          <a:off x="1828800" y="1676400"/>
          <a:ext cx="5334000" cy="4231106"/>
        </p:xfrm>
        <a:graphic>
          <a:graphicData uri="http://schemas.openxmlformats.org/drawingml/2006/table">
            <a:tbl>
              <a:tblPr firstRow="1" firstCol="1" bandRow="1">
                <a:tableStyleId>{5C22544A-7EE6-4342-B048-85BDC9FD1C3A}</a:tableStyleId>
              </a:tblPr>
              <a:tblGrid>
                <a:gridCol w="3634194">
                  <a:extLst>
                    <a:ext uri="{9D8B030D-6E8A-4147-A177-3AD203B41FA5}">
                      <a16:colId xmlns:a16="http://schemas.microsoft.com/office/drawing/2014/main" val="20000"/>
                    </a:ext>
                  </a:extLst>
                </a:gridCol>
                <a:gridCol w="1699806">
                  <a:extLst>
                    <a:ext uri="{9D8B030D-6E8A-4147-A177-3AD203B41FA5}">
                      <a16:colId xmlns:a16="http://schemas.microsoft.com/office/drawing/2014/main" val="20001"/>
                    </a:ext>
                  </a:extLst>
                </a:gridCol>
              </a:tblGrid>
              <a:tr h="220579">
                <a:tc>
                  <a:txBody>
                    <a:bodyPr/>
                    <a:lstStyle/>
                    <a:p>
                      <a:pPr>
                        <a:lnSpc>
                          <a:spcPct val="115000"/>
                        </a:lnSpc>
                      </a:pPr>
                      <a:endParaRPr lang="en-US" sz="1100">
                        <a:effectLst/>
                        <a:latin typeface="Calibri"/>
                      </a:endParaRPr>
                    </a:p>
                  </a:txBody>
                  <a:tcPr marL="68580" marR="68580" marT="0" marB="0" anchor="b"/>
                </a:tc>
                <a:tc>
                  <a:txBody>
                    <a:bodyPr/>
                    <a:lstStyle/>
                    <a:p>
                      <a:pPr marL="0" marR="0" algn="r">
                        <a:lnSpc>
                          <a:spcPct val="115000"/>
                        </a:lnSpc>
                        <a:spcBef>
                          <a:spcPts val="0"/>
                        </a:spcBef>
                        <a:spcAft>
                          <a:spcPts val="0"/>
                        </a:spcAft>
                      </a:pPr>
                      <a:r>
                        <a:rPr lang="en-US" sz="1100">
                          <a:effectLst/>
                        </a:rPr>
                        <a:t>Historic</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20579">
                <a:tc>
                  <a:txBody>
                    <a:bodyPr/>
                    <a:lstStyle/>
                    <a:p>
                      <a:pPr marL="0" marR="0">
                        <a:lnSpc>
                          <a:spcPct val="115000"/>
                        </a:lnSpc>
                        <a:spcBef>
                          <a:spcPts val="0"/>
                        </a:spcBef>
                        <a:spcAft>
                          <a:spcPts val="0"/>
                        </a:spcAft>
                      </a:pPr>
                      <a:r>
                        <a:rPr lang="en-US" sz="1100">
                          <a:effectLst/>
                        </a:rPr>
                        <a:t>Time to First ENG100+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5,093</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20579">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5.3%</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220579">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44.7%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260684">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15.9%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220579">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13.7%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220579">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20.3%</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r h="220579">
                <a:tc>
                  <a:txBody>
                    <a:bodyPr/>
                    <a:lstStyle/>
                    <a:p>
                      <a:pPr marL="0" marR="0">
                        <a:lnSpc>
                          <a:spcPct val="115000"/>
                        </a:lnSpc>
                        <a:spcBef>
                          <a:spcPts val="0"/>
                        </a:spcBef>
                        <a:spcAft>
                          <a:spcPts val="0"/>
                        </a:spcAft>
                      </a:pPr>
                      <a:r>
                        <a:rPr lang="en-US" sz="1100">
                          <a:effectLst/>
                        </a:rPr>
                        <a:t>Time to First GT</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6,859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7"/>
                  </a:ext>
                </a:extLst>
              </a:tr>
              <a:tr h="220579">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55.2%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8"/>
                  </a:ext>
                </a:extLst>
              </a:tr>
              <a:tr h="220579">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19.6%</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9"/>
                  </a:ext>
                </a:extLst>
              </a:tr>
              <a:tr h="220579">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0"/>
                  </a:ext>
                </a:extLst>
              </a:tr>
              <a:tr h="220579">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1"/>
                  </a:ext>
                </a:extLst>
              </a:tr>
              <a:tr h="220579">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10.2%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2"/>
                  </a:ext>
                </a:extLst>
              </a:tr>
              <a:tr h="220579">
                <a:tc>
                  <a:txBody>
                    <a:bodyPr/>
                    <a:lstStyle/>
                    <a:p>
                      <a:pPr marL="0" marR="0">
                        <a:lnSpc>
                          <a:spcPct val="115000"/>
                        </a:lnSpc>
                        <a:spcBef>
                          <a:spcPts val="0"/>
                        </a:spcBef>
                        <a:spcAft>
                          <a:spcPts val="0"/>
                        </a:spcAft>
                      </a:pPr>
                      <a:r>
                        <a:rPr lang="en-US" sz="1100">
                          <a:effectLst/>
                        </a:rPr>
                        <a:t>Time to ENG 121</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4,809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3"/>
                  </a:ext>
                </a:extLst>
              </a:tr>
              <a:tr h="220579">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4"/>
                  </a:ext>
                </a:extLst>
              </a:tr>
              <a:tr h="220579">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46.1%</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5"/>
                  </a:ext>
                </a:extLst>
              </a:tr>
              <a:tr h="220579">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16.3%</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6"/>
                  </a:ext>
                </a:extLst>
              </a:tr>
              <a:tr h="220579">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13.8%</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7"/>
                  </a:ext>
                </a:extLst>
              </a:tr>
              <a:tr h="220579">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19.2%</a:t>
                      </a:r>
                      <a:endParaRPr lang="en-US"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318291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305" y="30605"/>
            <a:ext cx="6948273" cy="1007996"/>
          </a:xfrm>
        </p:spPr>
        <p:txBody>
          <a:bodyPr>
            <a:noAutofit/>
          </a:bodyPr>
          <a:lstStyle/>
          <a:p>
            <a:r>
              <a:rPr lang="en-US" b="1" dirty="0" smtClean="0"/>
              <a:t/>
            </a:r>
            <a:br>
              <a:rPr lang="en-US" b="1" dirty="0" smtClean="0"/>
            </a:br>
            <a:r>
              <a:rPr lang="en-US" b="1" dirty="0" smtClean="0"/>
              <a:t>Completion </a:t>
            </a:r>
            <a:r>
              <a:rPr lang="en-US" b="1" dirty="0"/>
              <a:t>of College-Level Math </a:t>
            </a:r>
            <a:r>
              <a:rPr lang="en-US" b="1" dirty="0" smtClean="0"/>
              <a:t>Students </a:t>
            </a:r>
            <a:r>
              <a:rPr lang="en-US" b="1" dirty="0"/>
              <a:t>Enrolled in </a:t>
            </a:r>
            <a:r>
              <a:rPr lang="en-US" b="1" dirty="0" smtClean="0"/>
              <a:t/>
            </a:r>
            <a:br>
              <a:rPr lang="en-US" b="1" dirty="0" smtClean="0"/>
            </a:br>
            <a:r>
              <a:rPr lang="en-US" b="1" dirty="0" smtClean="0"/>
              <a:t>Developmental </a:t>
            </a:r>
            <a:r>
              <a:rPr lang="en-US" b="1" dirty="0"/>
              <a:t>Math </a:t>
            </a:r>
            <a:r>
              <a:rPr lang="en-US" dirty="0" smtClean="0"/>
              <a:t>2008</a:t>
            </a:r>
            <a:r>
              <a:rPr lang="en-US" dirty="0"/>
              <a:t>-2009 historic cohort</a:t>
            </a:r>
          </a:p>
        </p:txBody>
      </p:sp>
      <p:sp>
        <p:nvSpPr>
          <p:cNvPr id="9" name="Rectangle 4"/>
          <p:cNvSpPr>
            <a:spLocks noChangeArrowheads="1"/>
          </p:cNvSpPr>
          <p:nvPr/>
        </p:nvSpPr>
        <p:spPr bwMode="auto">
          <a:xfrm>
            <a:off x="457200" y="25669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457200" y="2682002"/>
            <a:ext cx="242374"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hlinkClick r:id="rId3"/>
              </a:rPr>
              <a:t>[</a:t>
            </a:r>
            <a:r>
              <a:rPr kumimoji="0" lang="en-US" sz="1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434553"/>
              </p:ext>
            </p:extLst>
          </p:nvPr>
        </p:nvGraphicFramePr>
        <p:xfrm>
          <a:off x="180778" y="1251249"/>
          <a:ext cx="8693549" cy="4577860"/>
        </p:xfrm>
        <a:graphic>
          <a:graphicData uri="http://schemas.openxmlformats.org/drawingml/2006/table">
            <a:tbl>
              <a:tblPr firstRow="1" firstCol="1" bandRow="1">
                <a:tableStyleId>{5C22544A-7EE6-4342-B048-85BDC9FD1C3A}</a:tableStyleId>
              </a:tblPr>
              <a:tblGrid>
                <a:gridCol w="1983868">
                  <a:extLst>
                    <a:ext uri="{9D8B030D-6E8A-4147-A177-3AD203B41FA5}">
                      <a16:colId xmlns:a16="http://schemas.microsoft.com/office/drawing/2014/main" val="20000"/>
                    </a:ext>
                  </a:extLst>
                </a:gridCol>
                <a:gridCol w="1964742">
                  <a:extLst>
                    <a:ext uri="{9D8B030D-6E8A-4147-A177-3AD203B41FA5}">
                      <a16:colId xmlns:a16="http://schemas.microsoft.com/office/drawing/2014/main" val="20001"/>
                    </a:ext>
                  </a:extLst>
                </a:gridCol>
                <a:gridCol w="2500265">
                  <a:extLst>
                    <a:ext uri="{9D8B030D-6E8A-4147-A177-3AD203B41FA5}">
                      <a16:colId xmlns:a16="http://schemas.microsoft.com/office/drawing/2014/main" val="20002"/>
                    </a:ext>
                  </a:extLst>
                </a:gridCol>
                <a:gridCol w="2244674">
                  <a:extLst>
                    <a:ext uri="{9D8B030D-6E8A-4147-A177-3AD203B41FA5}">
                      <a16:colId xmlns:a16="http://schemas.microsoft.com/office/drawing/2014/main" val="20003"/>
                    </a:ext>
                  </a:extLst>
                </a:gridCol>
              </a:tblGrid>
              <a:tr h="1442340">
                <a:tc>
                  <a:txBody>
                    <a:bodyPr/>
                    <a:lstStyle/>
                    <a:p>
                      <a:pPr marL="0" marR="0" algn="l">
                        <a:lnSpc>
                          <a:spcPct val="115000"/>
                        </a:lnSpc>
                        <a:spcBef>
                          <a:spcPts val="0"/>
                        </a:spcBef>
                        <a:spcAft>
                          <a:spcPts val="0"/>
                        </a:spcAft>
                      </a:pPr>
                      <a:r>
                        <a:rPr lang="en-US" sz="1100" dirty="0">
                          <a:effectLst/>
                        </a:rPr>
                        <a:t>Course </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Students enrolled in developmental course</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the 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college level math course in the following year</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627104">
                <a:tc>
                  <a:txBody>
                    <a:bodyPr/>
                    <a:lstStyle/>
                    <a:p>
                      <a:pPr marL="0" marR="0" algn="l">
                        <a:lnSpc>
                          <a:spcPct val="115000"/>
                        </a:lnSpc>
                        <a:spcBef>
                          <a:spcPts val="0"/>
                        </a:spcBef>
                        <a:spcAft>
                          <a:spcPts val="1000"/>
                        </a:spcAft>
                      </a:pPr>
                      <a:r>
                        <a:rPr lang="en-US" sz="1100">
                          <a:effectLst/>
                        </a:rPr>
                        <a:t>MAT 030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7,161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4,638 (65%)</a:t>
                      </a:r>
                      <a:endParaRPr lang="en-US" sz="1100">
                        <a:effectLst/>
                        <a:latin typeface="Calibri"/>
                        <a:ea typeface="Times New Roman"/>
                        <a:cs typeface="Times New Roman"/>
                      </a:endParaRPr>
                    </a:p>
                  </a:txBody>
                  <a:tcPr marL="68580" marR="68580" marT="0" marB="0" anchor="ctr"/>
                </a:tc>
                <a:tc>
                  <a:txBody>
                    <a:bodyPr/>
                    <a:lstStyle/>
                    <a:p>
                      <a:pPr marL="45085" marR="0" algn="r">
                        <a:lnSpc>
                          <a:spcPct val="115000"/>
                        </a:lnSpc>
                        <a:spcBef>
                          <a:spcPts val="0"/>
                        </a:spcBef>
                        <a:spcAft>
                          <a:spcPts val="1000"/>
                        </a:spcAft>
                      </a:pPr>
                      <a:r>
                        <a:rPr lang="en-US" sz="1100">
                          <a:effectLst/>
                        </a:rPr>
                        <a:t>216 (5%)</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627104">
                <a:tc>
                  <a:txBody>
                    <a:bodyPr/>
                    <a:lstStyle/>
                    <a:p>
                      <a:pPr marL="0" marR="0" algn="l">
                        <a:lnSpc>
                          <a:spcPct val="115000"/>
                        </a:lnSpc>
                        <a:spcBef>
                          <a:spcPts val="0"/>
                        </a:spcBef>
                        <a:spcAft>
                          <a:spcPts val="1000"/>
                        </a:spcAft>
                      </a:pPr>
                      <a:r>
                        <a:rPr lang="en-US" sz="1100">
                          <a:effectLst/>
                        </a:rPr>
                        <a:t>MAT 060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8,570</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5,848 (68%)</a:t>
                      </a:r>
                      <a:endParaRPr lang="en-US" sz="1100">
                        <a:effectLst/>
                        <a:latin typeface="Calibri"/>
                        <a:ea typeface="Times New Roman"/>
                        <a:cs typeface="Times New Roman"/>
                      </a:endParaRPr>
                    </a:p>
                  </a:txBody>
                  <a:tcPr marL="68580" marR="68580" marT="0" marB="0" anchor="ctr"/>
                </a:tc>
                <a:tc>
                  <a:txBody>
                    <a:bodyPr/>
                    <a:lstStyle/>
                    <a:p>
                      <a:pPr marL="45085" marR="0" algn="r">
                        <a:lnSpc>
                          <a:spcPct val="115000"/>
                        </a:lnSpc>
                        <a:spcBef>
                          <a:spcPts val="0"/>
                        </a:spcBef>
                        <a:spcAft>
                          <a:spcPts val="1000"/>
                        </a:spcAft>
                      </a:pPr>
                      <a:r>
                        <a:rPr lang="en-US" sz="1100">
                          <a:effectLst/>
                        </a:rPr>
                        <a:t>742 (13%)</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627104">
                <a:tc>
                  <a:txBody>
                    <a:bodyPr/>
                    <a:lstStyle/>
                    <a:p>
                      <a:pPr marL="0" marR="0" algn="l">
                        <a:lnSpc>
                          <a:spcPct val="115000"/>
                        </a:lnSpc>
                        <a:spcBef>
                          <a:spcPts val="0"/>
                        </a:spcBef>
                        <a:spcAft>
                          <a:spcPts val="1000"/>
                        </a:spcAft>
                      </a:pPr>
                      <a:r>
                        <a:rPr lang="en-US" sz="1100">
                          <a:effectLst/>
                        </a:rPr>
                        <a:t>MAT 090</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8,135</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4,952 (61%)</a:t>
                      </a:r>
                      <a:endParaRPr lang="en-US" sz="1100">
                        <a:effectLst/>
                        <a:latin typeface="Calibri"/>
                        <a:ea typeface="Times New Roman"/>
                        <a:cs typeface="Times New Roman"/>
                      </a:endParaRPr>
                    </a:p>
                  </a:txBody>
                  <a:tcPr marL="68580" marR="68580" marT="0" marB="0" anchor="ctr"/>
                </a:tc>
                <a:tc>
                  <a:txBody>
                    <a:bodyPr/>
                    <a:lstStyle/>
                    <a:p>
                      <a:pPr marL="45085" marR="0" algn="r">
                        <a:lnSpc>
                          <a:spcPct val="115000"/>
                        </a:lnSpc>
                        <a:spcBef>
                          <a:spcPts val="0"/>
                        </a:spcBef>
                        <a:spcAft>
                          <a:spcPts val="1000"/>
                        </a:spcAft>
                      </a:pPr>
                      <a:r>
                        <a:rPr lang="en-US" sz="1100">
                          <a:effectLst/>
                        </a:rPr>
                        <a:t>1,219 (25%)</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627104">
                <a:tc>
                  <a:txBody>
                    <a:bodyPr/>
                    <a:lstStyle/>
                    <a:p>
                      <a:pPr marL="0" marR="0" algn="l">
                        <a:lnSpc>
                          <a:spcPct val="115000"/>
                        </a:lnSpc>
                        <a:spcBef>
                          <a:spcPts val="0"/>
                        </a:spcBef>
                        <a:spcAft>
                          <a:spcPts val="1000"/>
                        </a:spcAft>
                      </a:pPr>
                      <a:r>
                        <a:rPr lang="en-US" sz="1100" dirty="0">
                          <a:effectLst/>
                        </a:rPr>
                        <a:t>MAT 099</a:t>
                      </a:r>
                      <a:endParaRPr lang="en-US" sz="11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636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309 (49%)</a:t>
                      </a:r>
                      <a:endParaRPr lang="en-US" sz="1100">
                        <a:effectLst/>
                        <a:latin typeface="Calibri"/>
                        <a:ea typeface="Times New Roman"/>
                        <a:cs typeface="Times New Roman"/>
                      </a:endParaRPr>
                    </a:p>
                  </a:txBody>
                  <a:tcPr marL="68580" marR="68580" marT="0" marB="0" anchor="ctr"/>
                </a:tc>
                <a:tc>
                  <a:txBody>
                    <a:bodyPr/>
                    <a:lstStyle/>
                    <a:p>
                      <a:pPr marL="45085" marR="0" algn="r">
                        <a:lnSpc>
                          <a:spcPct val="115000"/>
                        </a:lnSpc>
                        <a:spcBef>
                          <a:spcPts val="0"/>
                        </a:spcBef>
                        <a:spcAft>
                          <a:spcPts val="1000"/>
                        </a:spcAft>
                      </a:pPr>
                      <a:r>
                        <a:rPr lang="en-US" sz="1100">
                          <a:effectLst/>
                        </a:rPr>
                        <a:t>167 (54%)</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627104">
                <a:tc>
                  <a:txBody>
                    <a:bodyPr/>
                    <a:lstStyle/>
                    <a:p>
                      <a:pPr marL="0" marR="0" algn="l">
                        <a:lnSpc>
                          <a:spcPct val="115000"/>
                        </a:lnSpc>
                        <a:spcBef>
                          <a:spcPts val="0"/>
                        </a:spcBef>
                        <a:spcAft>
                          <a:spcPts val="1000"/>
                        </a:spcAft>
                      </a:pPr>
                      <a:r>
                        <a:rPr lang="en-US" sz="1100">
                          <a:effectLst/>
                        </a:rPr>
                        <a:t>All Math</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19,107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12,343 (65%)</a:t>
                      </a:r>
                      <a:endParaRPr lang="en-US" sz="1100">
                        <a:effectLst/>
                        <a:latin typeface="Calibri"/>
                        <a:ea typeface="Times New Roman"/>
                        <a:cs typeface="Times New Roman"/>
                      </a:endParaRPr>
                    </a:p>
                  </a:txBody>
                  <a:tcPr marL="68580" marR="68580" marT="0" marB="0" anchor="ctr"/>
                </a:tc>
                <a:tc>
                  <a:txBody>
                    <a:bodyPr/>
                    <a:lstStyle/>
                    <a:p>
                      <a:pPr marL="45085" marR="0" algn="r">
                        <a:lnSpc>
                          <a:spcPct val="115000"/>
                        </a:lnSpc>
                        <a:spcBef>
                          <a:spcPts val="0"/>
                        </a:spcBef>
                        <a:spcAft>
                          <a:spcPts val="1000"/>
                        </a:spcAft>
                      </a:pPr>
                      <a:r>
                        <a:rPr lang="en-US" sz="1100" dirty="0">
                          <a:effectLst/>
                        </a:rPr>
                        <a:t>1,954 (16%)</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471488" y="30400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719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594" y="164726"/>
            <a:ext cx="5360053" cy="914400"/>
          </a:xfrm>
        </p:spPr>
        <p:txBody>
          <a:bodyPr>
            <a:noAutofit/>
          </a:bodyPr>
          <a:lstStyle/>
          <a:p>
            <a:r>
              <a:rPr lang="en-US" sz="2000" b="1" dirty="0">
                <a:solidFill>
                  <a:srgbClr val="FFFFFF"/>
                </a:solidFill>
              </a:rPr>
              <a:t>T</a:t>
            </a:r>
            <a:r>
              <a:rPr lang="en-US" sz="2000" b="1" dirty="0" smtClean="0">
                <a:solidFill>
                  <a:srgbClr val="FFFFFF"/>
                </a:solidFill>
              </a:rPr>
              <a:t>ime </a:t>
            </a:r>
            <a:r>
              <a:rPr lang="en-US" sz="2000" b="1" dirty="0">
                <a:solidFill>
                  <a:srgbClr val="FFFFFF"/>
                </a:solidFill>
              </a:rPr>
              <a:t>to MAT 100+ C</a:t>
            </a:r>
            <a:r>
              <a:rPr lang="en-US" sz="2000" b="1" dirty="0" smtClean="0">
                <a:solidFill>
                  <a:srgbClr val="FFFFFF"/>
                </a:solidFill>
              </a:rPr>
              <a:t>ourse</a:t>
            </a:r>
            <a:br>
              <a:rPr lang="en-US" sz="2000" b="1" dirty="0" smtClean="0">
                <a:solidFill>
                  <a:srgbClr val="FFFFFF"/>
                </a:solidFill>
              </a:rPr>
            </a:br>
            <a:r>
              <a:rPr lang="en-US" sz="2000" dirty="0">
                <a:solidFill>
                  <a:srgbClr val="FFFFFF"/>
                </a:solidFill>
              </a:rPr>
              <a:t>2008-2009 historic cohort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420024"/>
              </p:ext>
            </p:extLst>
          </p:nvPr>
        </p:nvGraphicFramePr>
        <p:xfrm>
          <a:off x="952500" y="2400301"/>
          <a:ext cx="6438900" cy="2933698"/>
        </p:xfrm>
        <a:graphic>
          <a:graphicData uri="http://schemas.openxmlformats.org/drawingml/2006/table">
            <a:tbl>
              <a:tblPr firstRow="1" firstCol="1" bandRow="1">
                <a:tableStyleId>{5C22544A-7EE6-4342-B048-85BDC9FD1C3A}</a:tableStyleId>
              </a:tblPr>
              <a:tblGrid>
                <a:gridCol w="5112531">
                  <a:extLst>
                    <a:ext uri="{9D8B030D-6E8A-4147-A177-3AD203B41FA5}">
                      <a16:colId xmlns:a16="http://schemas.microsoft.com/office/drawing/2014/main" val="20000"/>
                    </a:ext>
                  </a:extLst>
                </a:gridCol>
                <a:gridCol w="1326369">
                  <a:extLst>
                    <a:ext uri="{9D8B030D-6E8A-4147-A177-3AD203B41FA5}">
                      <a16:colId xmlns:a16="http://schemas.microsoft.com/office/drawing/2014/main" val="20001"/>
                    </a:ext>
                  </a:extLst>
                </a:gridCol>
              </a:tblGrid>
              <a:tr h="260428">
                <a:tc>
                  <a:txBody>
                    <a:bodyPr/>
                    <a:lstStyle/>
                    <a:p>
                      <a:pPr>
                        <a:lnSpc>
                          <a:spcPct val="115000"/>
                        </a:lnSpc>
                      </a:pPr>
                      <a:endParaRPr lang="en-US" sz="1100" dirty="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100" b="1" i="1">
                          <a:solidFill>
                            <a:srgbClr val="000000"/>
                          </a:solidFill>
                          <a:effectLst/>
                          <a:latin typeface="Calibri"/>
                          <a:ea typeface="Times New Roman"/>
                          <a:cs typeface="Times New Roman"/>
                        </a:rPr>
                        <a:t>Historic</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445545">
                <a:tc>
                  <a:txBody>
                    <a:bodyPr/>
                    <a:lstStyle/>
                    <a:p>
                      <a:pPr marL="0" marR="0">
                        <a:lnSpc>
                          <a:spcPct val="115000"/>
                        </a:lnSpc>
                        <a:spcBef>
                          <a:spcPts val="0"/>
                        </a:spcBef>
                        <a:spcAft>
                          <a:spcPts val="0"/>
                        </a:spcAft>
                      </a:pPr>
                      <a:r>
                        <a:rPr lang="en-US" sz="1100" b="1" i="1">
                          <a:solidFill>
                            <a:srgbClr val="000000"/>
                          </a:solidFill>
                          <a:effectLst/>
                          <a:latin typeface="Calibri"/>
                          <a:ea typeface="Times New Roman"/>
                          <a:cs typeface="Times New Roman"/>
                        </a:rPr>
                        <a:t>Time to MAT 100+ course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b="1" i="1">
                          <a:solidFill>
                            <a:srgbClr val="000000"/>
                          </a:solidFill>
                          <a:effectLst/>
                          <a:latin typeface="Calibri"/>
                          <a:ea typeface="Times New Roman"/>
                          <a:cs typeface="Times New Roman"/>
                        </a:rPr>
                        <a:t>1462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44554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Zero Term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1.0%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44554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One Term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28.2%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44554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Two Terms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13.7%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44554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Three Terms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18.5%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44554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Four Terms or More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Times New Roman"/>
                        </a:rPr>
                        <a:t>38.5%</a:t>
                      </a:r>
                      <a:endParaRPr lang="en-US"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17385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21657"/>
            <a:ext cx="7772400" cy="1667256"/>
          </a:xfrm>
        </p:spPr>
        <p:txBody>
          <a:bodyPr>
            <a:normAutofit fontScale="90000"/>
          </a:bodyPr>
          <a:lstStyle/>
          <a:p>
            <a:r>
              <a:rPr lang="en-US" sz="4000" b="1" dirty="0" smtClean="0">
                <a:solidFill>
                  <a:schemeClr val="tx1"/>
                </a:solidFill>
              </a:rPr>
              <a:t>Developmental Education Task Force (DETF)</a:t>
            </a:r>
            <a:endParaRPr lang="en-US" sz="4000" b="1" dirty="0">
              <a:solidFill>
                <a:schemeClr val="tx1"/>
              </a:solidFill>
            </a:endParaRPr>
          </a:p>
        </p:txBody>
      </p:sp>
    </p:spTree>
    <p:extLst>
      <p:ext uri="{BB962C8B-B14F-4D97-AF65-F5344CB8AC3E}">
        <p14:creationId xmlns:p14="http://schemas.microsoft.com/office/powerpoint/2010/main" val="901504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Colorado had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200" dirty="0" smtClean="0">
                <a:latin typeface="Times New Roman" pitchFamily="18" charset="0"/>
                <a:cs typeface="Times New Roman" pitchFamily="18" charset="0"/>
              </a:rPr>
              <a:t>Too many exits points</a:t>
            </a:r>
          </a:p>
          <a:p>
            <a:pPr>
              <a:buNone/>
            </a:pPr>
            <a:r>
              <a:rPr lang="en-US" sz="3200" dirty="0" smtClean="0">
                <a:latin typeface="Times New Roman" pitchFamily="18" charset="0"/>
                <a:cs typeface="Times New Roman" pitchFamily="18" charset="0"/>
              </a:rPr>
              <a:t>Too many courses</a:t>
            </a:r>
          </a:p>
          <a:p>
            <a:pPr>
              <a:buNone/>
            </a:pPr>
            <a:r>
              <a:rPr lang="en-US" sz="3200" dirty="0" smtClean="0">
                <a:latin typeface="Times New Roman" pitchFamily="18" charset="0"/>
                <a:cs typeface="Times New Roman" pitchFamily="18" charset="0"/>
              </a:rPr>
              <a:t>Too many semesters</a:t>
            </a:r>
          </a:p>
          <a:p>
            <a:pPr>
              <a:buNone/>
            </a:pPr>
            <a:r>
              <a:rPr lang="en-US" sz="3200" dirty="0" smtClean="0">
                <a:latin typeface="Times New Roman" pitchFamily="18" charset="0"/>
                <a:cs typeface="Times New Roman" pitchFamily="18" charset="0"/>
              </a:rPr>
              <a:t>Reading and writing taught in separate courses</a:t>
            </a:r>
          </a:p>
          <a:p>
            <a:pPr>
              <a:buNone/>
            </a:pPr>
            <a:r>
              <a:rPr lang="en-US" sz="3200" dirty="0" smtClean="0">
                <a:latin typeface="Times New Roman" pitchFamily="18" charset="0"/>
                <a:cs typeface="Times New Roman" pitchFamily="18" charset="0"/>
              </a:rPr>
              <a:t>Math pathway focused on college algebra (MAT 121) as the college level course </a:t>
            </a:r>
          </a:p>
          <a:p>
            <a:pPr>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06013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701" y="228741"/>
            <a:ext cx="5245098" cy="703544"/>
          </a:xfrm>
        </p:spPr>
        <p:txBody>
          <a:bodyPr>
            <a:noAutofit/>
          </a:bodyPr>
          <a:lstStyle/>
          <a:p>
            <a:r>
              <a:rPr lang="en-US" sz="2400" dirty="0" smtClean="0">
                <a:latin typeface="Times New Roman" pitchFamily="18" charset="0"/>
                <a:cs typeface="Times New Roman" pitchFamily="18" charset="0"/>
              </a:rPr>
              <a:t>Developmental Education Task Force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365394" y="1691994"/>
            <a:ext cx="8229600" cy="4525963"/>
          </a:xfrm>
        </p:spPr>
        <p:txBody>
          <a:bodyPr>
            <a:normAutofit fontScale="92500" lnSpcReduction="10000"/>
          </a:bodyPr>
          <a:lstStyle/>
          <a:p>
            <a:r>
              <a:rPr lang="en-US" dirty="0" smtClean="0">
                <a:latin typeface="Times New Roman" pitchFamily="18" charset="0"/>
                <a:cs typeface="Times New Roman" pitchFamily="18" charset="0"/>
              </a:rPr>
              <a:t>Created in 2011</a:t>
            </a:r>
          </a:p>
          <a:p>
            <a:r>
              <a:rPr lang="en-US" dirty="0" smtClean="0">
                <a:latin typeface="Times New Roman" pitchFamily="18" charset="0"/>
                <a:cs typeface="Times New Roman" pitchFamily="18" charset="0"/>
              </a:rPr>
              <a:t>Task Force was charged by Dr. Nancy McCallin, President of the Colorado Community College System to create policy for the Colorado Community College System</a:t>
            </a:r>
          </a:p>
          <a:p>
            <a:r>
              <a:rPr lang="en-US" dirty="0" smtClean="0">
                <a:latin typeface="Times New Roman" pitchFamily="18" charset="0"/>
                <a:cs typeface="Times New Roman" pitchFamily="18" charset="0"/>
              </a:rPr>
              <a:t>Funded by TAACCT funds and with other grants including Complete College America</a:t>
            </a:r>
          </a:p>
          <a:p>
            <a:r>
              <a:rPr lang="en-US" sz="2800" dirty="0" smtClean="0">
                <a:latin typeface="Times New Roman" pitchFamily="18" charset="0"/>
                <a:cs typeface="Times New Roman" pitchFamily="18" charset="0"/>
              </a:rPr>
              <a:t>Had </a:t>
            </a:r>
            <a:r>
              <a:rPr lang="en-US" sz="2800" dirty="0">
                <a:latin typeface="Times New Roman" pitchFamily="18" charset="0"/>
                <a:cs typeface="Times New Roman" pitchFamily="18" charset="0"/>
              </a:rPr>
              <a:t>representatives </a:t>
            </a:r>
            <a:r>
              <a:rPr lang="en-US" sz="2800" dirty="0" smtClean="0">
                <a:latin typeface="Times New Roman" pitchFamily="18" charset="0"/>
                <a:cs typeface="Times New Roman" pitchFamily="18" charset="0"/>
              </a:rPr>
              <a:t>from all thirteen system colleges plus two local district colleges  and other stakeholders</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Had representatives from both instruction and student services—Faculty, administrators, advising, etc.</a:t>
            </a:r>
          </a:p>
          <a:p>
            <a:r>
              <a:rPr lang="en-US" sz="2800" dirty="0" smtClean="0">
                <a:latin typeface="Times New Roman" pitchFamily="18" charset="0"/>
                <a:cs typeface="Times New Roman" pitchFamily="18" charset="0"/>
              </a:rPr>
              <a:t>Met monthly for 18 months researching national and state models</a:t>
            </a:r>
            <a:endParaRPr lang="en-US" dirty="0" smtClean="0">
              <a:latin typeface="Times New Roman" pitchFamily="18" charset="0"/>
              <a:cs typeface="Times New Roman" pitchFamily="18" charset="0"/>
            </a:endParaRPr>
          </a:p>
        </p:txBody>
      </p:sp>
      <p:pic>
        <p:nvPicPr>
          <p:cNvPr id="4" name="Picture 3" descr="team work"/>
          <p:cNvPicPr>
            <a:picLocks noChangeAspect="1"/>
          </p:cNvPicPr>
          <p:nvPr/>
        </p:nvPicPr>
        <p:blipFill>
          <a:blip r:embed="rId2" cstate="print"/>
          <a:stretch>
            <a:fillRect/>
          </a:stretch>
        </p:blipFill>
        <p:spPr>
          <a:xfrm>
            <a:off x="7039708" y="770092"/>
            <a:ext cx="1727200" cy="1295400"/>
          </a:xfrm>
          <a:prstGeom prst="rect">
            <a:avLst/>
          </a:prstGeom>
        </p:spPr>
      </p:pic>
    </p:spTree>
    <p:extLst>
      <p:ext uri="{BB962C8B-B14F-4D97-AF65-F5344CB8AC3E}">
        <p14:creationId xmlns:p14="http://schemas.microsoft.com/office/powerpoint/2010/main" val="2186686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466" y="258009"/>
            <a:ext cx="5911534" cy="751758"/>
          </a:xfrm>
        </p:spPr>
        <p:txBody>
          <a:bodyPr>
            <a:noAutofit/>
          </a:bodyPr>
          <a:lstStyle/>
          <a:p>
            <a:pPr algn="ctr"/>
            <a:r>
              <a:rPr lang="en-US" sz="2000" dirty="0" smtClean="0">
                <a:latin typeface="Times New Roman" pitchFamily="18" charset="0"/>
                <a:cs typeface="Times New Roman" pitchFamily="18" charset="0"/>
              </a:rPr>
              <a:t>February 2013</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CCCS Board approves Task Force recommendations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59827"/>
            <a:ext cx="8305800" cy="4038600"/>
          </a:xfrm>
        </p:spPr>
        <p:txBody>
          <a:bodyPr>
            <a:normAutofit/>
          </a:bodyPr>
          <a:lstStyle/>
          <a:p>
            <a:pPr>
              <a:buNone/>
            </a:pPr>
            <a:r>
              <a:rPr lang="en-US" dirty="0" smtClean="0">
                <a:latin typeface="Times New Roman" pitchFamily="18" charset="0"/>
                <a:cs typeface="Times New Roman" pitchFamily="18" charset="0"/>
              </a:rPr>
              <a:t>To accelerate students by reducing the amount of time, number of developmental credits, and number of courses in the developmental sequence so students can have access to and be supported for success in a college level course.</a:t>
            </a:r>
          </a:p>
          <a:p>
            <a:pPr marL="514350" indent="-514350">
              <a:buAutoNum type="arabicPeriod"/>
            </a:pPr>
            <a:r>
              <a:rPr lang="en-US" dirty="0" smtClean="0">
                <a:solidFill>
                  <a:schemeClr val="tx2"/>
                </a:solidFill>
                <a:latin typeface="Times New Roman" pitchFamily="18" charset="0"/>
                <a:cs typeface="Times New Roman" pitchFamily="18" charset="0"/>
              </a:rPr>
              <a:t>Curriculum Changes—new model for offering developmental education</a:t>
            </a:r>
          </a:p>
          <a:p>
            <a:pPr marL="514350" indent="-514350">
              <a:buAutoNum type="arabicPeriod"/>
            </a:pPr>
            <a:r>
              <a:rPr lang="en-US" dirty="0" smtClean="0">
                <a:solidFill>
                  <a:schemeClr val="tx2"/>
                </a:solidFill>
                <a:latin typeface="Times New Roman" pitchFamily="18" charset="0"/>
                <a:cs typeface="Times New Roman" pitchFamily="18" charset="0"/>
              </a:rPr>
              <a:t>New basic skills assessment that is aligned to  the courses we teach and that uses multiple measures—past academic performance.</a:t>
            </a:r>
          </a:p>
          <a:p>
            <a:pPr marL="514350" indent="-514350">
              <a:buAutoNum type="arabicPeriod"/>
            </a:pPr>
            <a:r>
              <a:rPr lang="en-US" dirty="0" smtClean="0">
                <a:solidFill>
                  <a:schemeClr val="tx2"/>
                </a:solidFill>
                <a:latin typeface="Times New Roman" pitchFamily="18" charset="0"/>
                <a:cs typeface="Times New Roman" pitchFamily="18" charset="0"/>
              </a:rPr>
              <a:t>Student support services plan that ensures engagement with students before enrollment, during first semester enrollment, and during time between first semester and completion.</a:t>
            </a:r>
          </a:p>
          <a:p>
            <a:pPr marL="514350" indent="-514350">
              <a:buAutoNum type="arabicPeriod"/>
            </a:pPr>
            <a:endParaRPr lang="en-US" dirty="0" smtClean="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28093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11" name="Content Placeholder 2"/>
          <p:cNvSpPr txBox="1">
            <a:spLocks/>
          </p:cNvSpPr>
          <p:nvPr/>
        </p:nvSpPr>
        <p:spPr>
          <a:xfrm>
            <a:off x="3916032" y="1799358"/>
            <a:ext cx="2229474" cy="1537368"/>
          </a:xfrm>
          <a:prstGeom prst="rect">
            <a:avLst/>
          </a:prstGeom>
          <a:solidFill>
            <a:schemeClr val="bg1">
              <a:lumMod val="75000"/>
              <a:alpha val="85000"/>
            </a:schemeClr>
          </a:solidFill>
        </p:spPr>
        <p:txBody>
          <a:bodyPr vert="horz" lIns="91440" tIns="45720" rIns="91440" bIns="45720" rtlCol="0">
            <a:normAutofit lnSpcReduction="1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Lara Couturier</a:t>
            </a:r>
          </a:p>
          <a:p>
            <a:pPr marL="0" indent="0">
              <a:buNone/>
            </a:pPr>
            <a:r>
              <a:rPr lang="en-US" sz="1600" dirty="0" smtClean="0"/>
              <a:t>Director, Postsecondary State Policy</a:t>
            </a:r>
          </a:p>
          <a:p>
            <a:pPr marL="0" indent="0">
              <a:buNone/>
            </a:pPr>
            <a:r>
              <a:rPr lang="en-US" sz="1600" dirty="0" smtClean="0"/>
              <a:t>Jobs for the Future</a:t>
            </a:r>
            <a:endParaRPr lang="en-US" sz="1600" dirty="0"/>
          </a:p>
        </p:txBody>
      </p:sp>
      <p:sp>
        <p:nvSpPr>
          <p:cNvPr id="13" name="Content Placeholder 2"/>
          <p:cNvSpPr txBox="1">
            <a:spLocks/>
          </p:cNvSpPr>
          <p:nvPr/>
        </p:nvSpPr>
        <p:spPr>
          <a:xfrm>
            <a:off x="3977236" y="3644428"/>
            <a:ext cx="2229474" cy="1537368"/>
          </a:xfrm>
          <a:prstGeom prst="rect">
            <a:avLst/>
          </a:prstGeom>
          <a:solidFill>
            <a:schemeClr val="bg1">
              <a:lumMod val="75000"/>
              <a:alpha val="85000"/>
            </a:schemeClr>
          </a:solidFill>
        </p:spPr>
        <p:txBody>
          <a:bodyPr vert="horz" lIns="91440" tIns="45720" rIns="91440" bIns="45720" rtlCol="0">
            <a:norm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smtClean="0"/>
              <a:t>Marilyn Smith</a:t>
            </a:r>
          </a:p>
          <a:p>
            <a:pPr marL="0" indent="0">
              <a:buNone/>
            </a:pPr>
            <a:r>
              <a:rPr lang="en-US" sz="1600" dirty="0" smtClean="0"/>
              <a:t>Grants Coordinator</a:t>
            </a:r>
          </a:p>
          <a:p>
            <a:pPr marL="0" indent="0">
              <a:buNone/>
            </a:pPr>
            <a:r>
              <a:rPr lang="en-US" sz="1600" dirty="0" smtClean="0"/>
              <a:t>Colorado Community College System</a:t>
            </a:r>
            <a:endParaRPr lang="en-US" sz="1600" dirty="0"/>
          </a:p>
        </p:txBody>
      </p:sp>
      <p:pic>
        <p:nvPicPr>
          <p:cNvPr id="3" name="Picture 2" descr="MarilynSmit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136" y="3634206"/>
            <a:ext cx="1435100" cy="1574800"/>
          </a:xfrm>
          <a:prstGeom prst="rect">
            <a:avLst/>
          </a:prstGeom>
        </p:spPr>
      </p:pic>
      <p:pic>
        <p:nvPicPr>
          <p:cNvPr id="5" name="Picture 4" descr="Lara-Couturier-website.jpg"/>
          <p:cNvPicPr>
            <a:picLocks noChangeAspect="1"/>
          </p:cNvPicPr>
          <p:nvPr/>
        </p:nvPicPr>
        <p:blipFill rotWithShape="1">
          <a:blip r:embed="rId3">
            <a:extLst>
              <a:ext uri="{28A0092B-C50C-407E-A947-70E740481C1C}">
                <a14:useLocalDpi xmlns:a14="http://schemas.microsoft.com/office/drawing/2010/main" val="0"/>
              </a:ext>
            </a:extLst>
          </a:blip>
          <a:srcRect t="4417" b="20428"/>
          <a:stretch/>
        </p:blipFill>
        <p:spPr>
          <a:xfrm>
            <a:off x="2542136" y="1801348"/>
            <a:ext cx="1360963" cy="1537368"/>
          </a:xfrm>
          <a:prstGeom prst="rect">
            <a:avLst/>
          </a:prstGeom>
        </p:spPr>
      </p:pic>
    </p:spTree>
    <p:extLst>
      <p:ext uri="{BB962C8B-B14F-4D97-AF65-F5344CB8AC3E}">
        <p14:creationId xmlns:p14="http://schemas.microsoft.com/office/powerpoint/2010/main" val="1177724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Change in philosophy  and practice…</a:t>
            </a:r>
            <a:endParaRPr lang="en-US" sz="2400" dirty="0"/>
          </a:p>
        </p:txBody>
      </p:sp>
      <p:sp>
        <p:nvSpPr>
          <p:cNvPr id="4" name="Content Placeholder 3"/>
          <p:cNvSpPr>
            <a:spLocks noGrp="1"/>
          </p:cNvSpPr>
          <p:nvPr>
            <p:ph sz="half" idx="1"/>
          </p:nvPr>
        </p:nvSpPr>
        <p:spPr/>
        <p:txBody>
          <a:bodyPr>
            <a:normAutofit/>
          </a:bodyPr>
          <a:lstStyle/>
          <a:p>
            <a:pPr marL="0" indent="0">
              <a:buNone/>
            </a:pPr>
            <a:r>
              <a:rPr lang="en-US" dirty="0" smtClean="0"/>
              <a:t>Placing students in the lowest class for which they are prepared</a:t>
            </a:r>
          </a:p>
          <a:p>
            <a:pPr marL="0" indent="0">
              <a:buNone/>
            </a:pPr>
            <a:endParaRPr lang="en-US" dirty="0" smtClean="0"/>
          </a:p>
          <a:p>
            <a:pPr marL="0" indent="0">
              <a:buNone/>
            </a:pPr>
            <a:endParaRPr lang="en-US" dirty="0" smtClean="0"/>
          </a:p>
          <a:p>
            <a:pPr marL="0" indent="0">
              <a:buNone/>
            </a:pPr>
            <a:r>
              <a:rPr lang="en-US" dirty="0" smtClean="0"/>
              <a:t>Students are advised after they take the placement test</a:t>
            </a:r>
          </a:p>
          <a:p>
            <a:pPr marL="0" indent="0">
              <a:buNone/>
            </a:pPr>
            <a:endParaRPr lang="en-US" dirty="0" smtClean="0"/>
          </a:p>
          <a:p>
            <a:pPr marL="0" indent="0">
              <a:buNone/>
            </a:pPr>
            <a:endParaRPr lang="en-US" dirty="0" smtClean="0"/>
          </a:p>
          <a:p>
            <a:pPr marL="0" indent="0">
              <a:buNone/>
            </a:pPr>
            <a:r>
              <a:rPr lang="en-US" dirty="0" smtClean="0"/>
              <a:t>Placement Test often treated as a low stakes activity</a:t>
            </a:r>
            <a:endParaRPr lang="en-US" dirty="0"/>
          </a:p>
          <a:p>
            <a:pPr marL="0" indent="0">
              <a:buNone/>
            </a:pPr>
            <a:endParaRPr lang="en-US" dirty="0"/>
          </a:p>
        </p:txBody>
      </p:sp>
      <p:sp>
        <p:nvSpPr>
          <p:cNvPr id="5" name="Content Placeholder 4"/>
          <p:cNvSpPr>
            <a:spLocks noGrp="1"/>
          </p:cNvSpPr>
          <p:nvPr>
            <p:ph sz="half" idx="2"/>
          </p:nvPr>
        </p:nvSpPr>
        <p:spPr/>
        <p:txBody>
          <a:bodyPr>
            <a:normAutofit/>
          </a:bodyPr>
          <a:lstStyle/>
          <a:p>
            <a:pPr marL="0" indent="0">
              <a:buNone/>
            </a:pPr>
            <a:r>
              <a:rPr lang="en-US" dirty="0" smtClean="0"/>
              <a:t>Placing students in the highest level class possible and in the  college level course whenever possible</a:t>
            </a:r>
          </a:p>
          <a:p>
            <a:pPr marL="0" indent="0">
              <a:buNone/>
            </a:pPr>
            <a:endParaRPr lang="en-US" dirty="0" smtClean="0"/>
          </a:p>
          <a:p>
            <a:pPr marL="0" indent="0">
              <a:buNone/>
            </a:pPr>
            <a:r>
              <a:rPr lang="en-US" dirty="0" smtClean="0"/>
              <a:t>Students have an “advising experience” before taking the placement test</a:t>
            </a:r>
          </a:p>
          <a:p>
            <a:pPr marL="0" indent="0">
              <a:buNone/>
            </a:pPr>
            <a:endParaRPr lang="en-US" dirty="0"/>
          </a:p>
          <a:p>
            <a:pPr marL="0" indent="0">
              <a:buNone/>
            </a:pPr>
            <a:r>
              <a:rPr lang="en-US" dirty="0" smtClean="0"/>
              <a:t>Students are advised about the importance of the Placement </a:t>
            </a:r>
            <a:r>
              <a:rPr lang="en-US" dirty="0"/>
              <a:t>T</a:t>
            </a:r>
            <a:r>
              <a:rPr lang="en-US" dirty="0" smtClean="0"/>
              <a:t>est and encouraged to prepare</a:t>
            </a:r>
            <a:endParaRPr lang="en-US" dirty="0"/>
          </a:p>
        </p:txBody>
      </p:sp>
    </p:spTree>
    <p:extLst>
      <p:ext uri="{BB962C8B-B14F-4D97-AF65-F5344CB8AC3E}">
        <p14:creationId xmlns:p14="http://schemas.microsoft.com/office/powerpoint/2010/main" val="1041481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Changes in Philosophy and Practice, Part 2</a:t>
            </a:r>
            <a:endParaRPr lang="en-US" sz="2400" dirty="0"/>
          </a:p>
        </p:txBody>
      </p:sp>
      <p:sp>
        <p:nvSpPr>
          <p:cNvPr id="3" name="Content Placeholder 2"/>
          <p:cNvSpPr>
            <a:spLocks noGrp="1"/>
          </p:cNvSpPr>
          <p:nvPr>
            <p:ph sz="half" idx="1"/>
          </p:nvPr>
        </p:nvSpPr>
        <p:spPr/>
        <p:txBody>
          <a:bodyPr/>
          <a:lstStyle/>
          <a:p>
            <a:r>
              <a:rPr lang="en-US" dirty="0" smtClean="0"/>
              <a:t>Reading and writing taught in separate, three course, 8 credit sequences</a:t>
            </a:r>
            <a:endParaRPr lang="en-US" dirty="0"/>
          </a:p>
          <a:p>
            <a:pPr marL="0" indent="0">
              <a:buNone/>
            </a:pPr>
            <a:endParaRPr lang="en-US" dirty="0" smtClean="0"/>
          </a:p>
          <a:p>
            <a:pPr marL="0" indent="0">
              <a:buNone/>
            </a:pPr>
            <a:endParaRPr lang="en-US" dirty="0"/>
          </a:p>
          <a:p>
            <a:r>
              <a:rPr lang="en-US" dirty="0" smtClean="0"/>
              <a:t>One pathway for math students</a:t>
            </a:r>
            <a:endParaRPr lang="en-US" dirty="0"/>
          </a:p>
        </p:txBody>
      </p:sp>
      <p:sp>
        <p:nvSpPr>
          <p:cNvPr id="4" name="Content Placeholder 3"/>
          <p:cNvSpPr>
            <a:spLocks noGrp="1"/>
          </p:cNvSpPr>
          <p:nvPr>
            <p:ph sz="half" idx="2"/>
          </p:nvPr>
        </p:nvSpPr>
        <p:spPr/>
        <p:txBody>
          <a:bodyPr/>
          <a:lstStyle/>
          <a:p>
            <a:r>
              <a:rPr lang="en-US" dirty="0" smtClean="0"/>
              <a:t>Reading and writing combined into one discipline, College Composition and Reading</a:t>
            </a:r>
          </a:p>
          <a:p>
            <a:endParaRPr lang="en-US" dirty="0"/>
          </a:p>
          <a:p>
            <a:r>
              <a:rPr lang="en-US" dirty="0" smtClean="0"/>
              <a:t>Multiple pathways for math students, dependent on their program of study</a:t>
            </a:r>
          </a:p>
          <a:p>
            <a:endParaRPr lang="en-US" dirty="0"/>
          </a:p>
        </p:txBody>
      </p:sp>
    </p:spTree>
    <p:extLst>
      <p:ext uri="{BB962C8B-B14F-4D97-AF65-F5344CB8AC3E}">
        <p14:creationId xmlns:p14="http://schemas.microsoft.com/office/powerpoint/2010/main" val="4038469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831052"/>
            <a:ext cx="7772400" cy="1362075"/>
          </a:xfrm>
        </p:spPr>
        <p:txBody>
          <a:bodyPr>
            <a:normAutofit/>
          </a:bodyPr>
          <a:lstStyle/>
          <a:p>
            <a:r>
              <a:rPr lang="en-US" sz="4000" b="1" dirty="0" smtClean="0">
                <a:solidFill>
                  <a:schemeClr val="tx1"/>
                </a:solidFill>
              </a:rPr>
              <a:t>New Model</a:t>
            </a:r>
            <a:endParaRPr lang="en-US" sz="4000" b="1" dirty="0">
              <a:solidFill>
                <a:schemeClr val="tx1"/>
              </a:solidFill>
            </a:endParaRPr>
          </a:p>
        </p:txBody>
      </p:sp>
    </p:spTree>
    <p:extLst>
      <p:ext uri="{BB962C8B-B14F-4D97-AF65-F5344CB8AC3E}">
        <p14:creationId xmlns:p14="http://schemas.microsoft.com/office/powerpoint/2010/main" val="342230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CR recommendations"/>
          <p:cNvPicPr>
            <a:picLocks noGrp="1"/>
          </p:cNvPicPr>
          <p:nvPr>
            <p:ph idx="1"/>
          </p:nvPr>
        </p:nvPicPr>
        <p:blipFill>
          <a:blip r:embed="rId2" cstate="print"/>
          <a:srcRect l="33609" t="2760" r="-3642"/>
          <a:stretch>
            <a:fillRect/>
          </a:stretch>
        </p:blipFill>
        <p:spPr bwMode="auto">
          <a:xfrm>
            <a:off x="2043319" y="1086264"/>
            <a:ext cx="4581834" cy="5208174"/>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College Composition and Reading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98425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7976" y="325914"/>
            <a:ext cx="3857598" cy="609600"/>
          </a:xfrm>
        </p:spPr>
        <p:txBody>
          <a:bodyPr>
            <a:normAutofit/>
          </a:bodyPr>
          <a:lstStyle/>
          <a:p>
            <a:r>
              <a:rPr lang="en-US" b="1" dirty="0" smtClean="0">
                <a:latin typeface="Times New Roman" pitchFamily="18" charset="0"/>
                <a:cs typeface="Times New Roman" pitchFamily="18" charset="0"/>
              </a:rPr>
              <a:t>The Math Pathway Model</a:t>
            </a:r>
            <a:endParaRPr lang="en-US" b="1" dirty="0">
              <a:latin typeface="Times New Roman" pitchFamily="18" charset="0"/>
              <a:cs typeface="Times New Roman" pitchFamily="18" charset="0"/>
            </a:endParaRPr>
          </a:p>
        </p:txBody>
      </p:sp>
      <p:sp>
        <p:nvSpPr>
          <p:cNvPr id="4" name="TextBox 3"/>
          <p:cNvSpPr txBox="1"/>
          <p:nvPr/>
        </p:nvSpPr>
        <p:spPr>
          <a:xfrm>
            <a:off x="1387435" y="1249187"/>
            <a:ext cx="2133600" cy="1200329"/>
          </a:xfrm>
          <a:prstGeom prst="rect">
            <a:avLst/>
          </a:prstGeom>
          <a:noFill/>
        </p:spPr>
        <p:txBody>
          <a:bodyPr wrap="square" rtlCol="0">
            <a:spAutoFit/>
          </a:bodyPr>
          <a:lstStyle/>
          <a:p>
            <a:pPr algn="ctr"/>
            <a:r>
              <a:rPr lang="en-US" sz="2400" b="1" dirty="0" smtClean="0"/>
              <a:t>MAT 050</a:t>
            </a:r>
          </a:p>
          <a:p>
            <a:pPr algn="ctr"/>
            <a:r>
              <a:rPr lang="en-US" sz="2400" b="1" dirty="0" smtClean="0">
                <a:latin typeface="Times New Roman" pitchFamily="18" charset="0"/>
                <a:cs typeface="Times New Roman" pitchFamily="18" charset="0"/>
              </a:rPr>
              <a:t>Quantitative</a:t>
            </a:r>
            <a:r>
              <a:rPr lang="en-US" sz="2400" b="1" dirty="0" smtClean="0"/>
              <a:t> Literacy</a:t>
            </a:r>
            <a:endParaRPr lang="en-US" sz="2400" b="1" dirty="0"/>
          </a:p>
        </p:txBody>
      </p:sp>
      <p:sp>
        <p:nvSpPr>
          <p:cNvPr id="5" name="Oval 4"/>
          <p:cNvSpPr/>
          <p:nvPr/>
        </p:nvSpPr>
        <p:spPr>
          <a:xfrm>
            <a:off x="4981549" y="1156234"/>
            <a:ext cx="2819400" cy="1447800"/>
          </a:xfrm>
          <a:prstGeom prst="ellipse">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6200000">
            <a:off x="1806535" y="3085618"/>
            <a:ext cx="12954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6200000">
            <a:off x="5834908" y="3085617"/>
            <a:ext cx="1295400" cy="484632"/>
          </a:xfrm>
          <a:prstGeom prst="lef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48678" y="3975634"/>
            <a:ext cx="1843513" cy="1323439"/>
          </a:xfrm>
          <a:prstGeom prst="rect">
            <a:avLst/>
          </a:prstGeom>
          <a:noFill/>
        </p:spPr>
        <p:txBody>
          <a:bodyPr wrap="square" rtlCol="0">
            <a:spAutoFit/>
          </a:bodyPr>
          <a:lstStyle/>
          <a:p>
            <a:pPr algn="ctr"/>
            <a:r>
              <a:rPr lang="en-US" sz="2000" b="1" dirty="0" smtClean="0"/>
              <a:t>MAT 103</a:t>
            </a:r>
          </a:p>
          <a:p>
            <a:pPr algn="ctr"/>
            <a:r>
              <a:rPr lang="en-US" sz="2000" b="1" dirty="0" smtClean="0"/>
              <a:t>MAT </a:t>
            </a:r>
            <a:r>
              <a:rPr lang="en-US" sz="2000" b="1" dirty="0" smtClean="0">
                <a:latin typeface="Times New Roman" pitchFamily="18" charset="0"/>
                <a:cs typeface="Times New Roman" pitchFamily="18" charset="0"/>
              </a:rPr>
              <a:t>108</a:t>
            </a:r>
          </a:p>
          <a:p>
            <a:pPr algn="ctr"/>
            <a:r>
              <a:rPr lang="en-US" sz="2000" b="1" dirty="0" smtClean="0"/>
              <a:t>MAT 109</a:t>
            </a:r>
          </a:p>
          <a:p>
            <a:pPr algn="ctr"/>
            <a:r>
              <a:rPr lang="en-US" sz="2000" b="1" dirty="0" smtClean="0"/>
              <a:t>MAT 112</a:t>
            </a:r>
          </a:p>
        </p:txBody>
      </p:sp>
      <p:sp>
        <p:nvSpPr>
          <p:cNvPr id="12" name="Rounded Rectangle 11"/>
          <p:cNvSpPr/>
          <p:nvPr/>
        </p:nvSpPr>
        <p:spPr>
          <a:xfrm>
            <a:off x="548679" y="4051834"/>
            <a:ext cx="1843513" cy="1344543"/>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13" name="Rounded Rectangle 12"/>
          <p:cNvSpPr/>
          <p:nvPr/>
        </p:nvSpPr>
        <p:spPr>
          <a:xfrm>
            <a:off x="5744992" y="4051833"/>
            <a:ext cx="1752600" cy="990600"/>
          </a:xfrm>
          <a:prstGeom prst="round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44535" y="1188891"/>
            <a:ext cx="2819400" cy="1447800"/>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Box 16"/>
          <p:cNvSpPr txBox="1"/>
          <p:nvPr/>
        </p:nvSpPr>
        <p:spPr>
          <a:xfrm>
            <a:off x="5326775" y="1308633"/>
            <a:ext cx="1981200" cy="1200329"/>
          </a:xfrm>
          <a:prstGeom prst="rect">
            <a:avLst/>
          </a:prstGeom>
          <a:noFill/>
        </p:spPr>
        <p:txBody>
          <a:bodyPr wrap="square" rtlCol="0">
            <a:spAutoFit/>
          </a:bodyPr>
          <a:lstStyle/>
          <a:p>
            <a:pPr algn="ctr"/>
            <a:r>
              <a:rPr lang="en-US" sz="2400" b="1" dirty="0" smtClean="0"/>
              <a:t>MAT 055</a:t>
            </a:r>
          </a:p>
          <a:p>
            <a:pPr algn="ctr"/>
            <a:r>
              <a:rPr lang="en-US" sz="2400" b="1" dirty="0" smtClean="0">
                <a:latin typeface="Times New Roman" pitchFamily="18" charset="0"/>
                <a:cs typeface="Times New Roman" pitchFamily="18" charset="0"/>
              </a:rPr>
              <a:t>Algebraic</a:t>
            </a:r>
            <a:r>
              <a:rPr lang="en-US" sz="2400" b="1" dirty="0" smtClean="0"/>
              <a:t> Literacy</a:t>
            </a:r>
          </a:p>
        </p:txBody>
      </p:sp>
      <p:sp>
        <p:nvSpPr>
          <p:cNvPr id="19" name="TextBox 18"/>
          <p:cNvSpPr txBox="1"/>
          <p:nvPr/>
        </p:nvSpPr>
        <p:spPr>
          <a:xfrm>
            <a:off x="5744992" y="4072938"/>
            <a:ext cx="1752600" cy="1323439"/>
          </a:xfrm>
          <a:prstGeom prst="rect">
            <a:avLst/>
          </a:prstGeom>
          <a:noFill/>
        </p:spPr>
        <p:txBody>
          <a:bodyPr wrap="square" rtlCol="0">
            <a:spAutoFit/>
          </a:bodyPr>
          <a:lstStyle/>
          <a:p>
            <a:pPr algn="ctr"/>
            <a:r>
              <a:rPr lang="en-US" sz="2000" b="1" dirty="0" smtClean="0"/>
              <a:t>MAT 121</a:t>
            </a:r>
          </a:p>
          <a:p>
            <a:pPr algn="ctr"/>
            <a:r>
              <a:rPr lang="en-US" sz="2000" b="1" dirty="0" smtClean="0"/>
              <a:t>MAT </a:t>
            </a:r>
            <a:r>
              <a:rPr lang="en-US" sz="2000" b="1" dirty="0" smtClean="0">
                <a:latin typeface="Times New Roman" pitchFamily="18" charset="0"/>
                <a:cs typeface="Times New Roman" pitchFamily="18" charset="0"/>
              </a:rPr>
              <a:t>123</a:t>
            </a:r>
          </a:p>
          <a:p>
            <a:endParaRPr lang="en-US" sz="2000" b="1" dirty="0"/>
          </a:p>
          <a:p>
            <a:endParaRPr lang="en-US" sz="2000" b="1" dirty="0" smtClean="0"/>
          </a:p>
        </p:txBody>
      </p:sp>
      <p:sp>
        <p:nvSpPr>
          <p:cNvPr id="16" name="Oval 15"/>
          <p:cNvSpPr/>
          <p:nvPr/>
        </p:nvSpPr>
        <p:spPr>
          <a:xfrm>
            <a:off x="6736032" y="2680232"/>
            <a:ext cx="2132717" cy="1066802"/>
          </a:xfrm>
          <a:prstGeom prst="ellipse">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736032" y="2680232"/>
            <a:ext cx="2132717" cy="1631216"/>
          </a:xfrm>
          <a:prstGeom prst="rect">
            <a:avLst/>
          </a:prstGeom>
          <a:noFill/>
        </p:spPr>
        <p:txBody>
          <a:bodyPr wrap="square" rtlCol="0">
            <a:spAutoFit/>
          </a:bodyPr>
          <a:lstStyle/>
          <a:p>
            <a:pPr algn="ctr"/>
            <a:r>
              <a:rPr lang="en-US" sz="2000" b="1" dirty="0" smtClean="0"/>
              <a:t>MAT 025</a:t>
            </a:r>
          </a:p>
          <a:p>
            <a:pPr algn="ctr"/>
            <a:r>
              <a:rPr lang="en-US" sz="2000" b="1" dirty="0" smtClean="0"/>
              <a:t>Algebraic Literacy Lab</a:t>
            </a:r>
          </a:p>
          <a:p>
            <a:endParaRPr lang="en-US" sz="2000" b="1" dirty="0"/>
          </a:p>
          <a:p>
            <a:endParaRPr lang="en-US" sz="2000" b="1" dirty="0" smtClean="0"/>
          </a:p>
        </p:txBody>
      </p:sp>
      <p:sp>
        <p:nvSpPr>
          <p:cNvPr id="21" name="Oval 20"/>
          <p:cNvSpPr/>
          <p:nvPr/>
        </p:nvSpPr>
        <p:spPr>
          <a:xfrm>
            <a:off x="6545312" y="5462255"/>
            <a:ext cx="2132717" cy="788591"/>
          </a:xfrm>
          <a:prstGeom prst="ellipse">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588135" y="4058623"/>
            <a:ext cx="1843513" cy="1311402"/>
          </a:xfrm>
          <a:prstGeom prst="round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26" name="TextBox 25"/>
          <p:cNvSpPr txBox="1"/>
          <p:nvPr/>
        </p:nvSpPr>
        <p:spPr>
          <a:xfrm>
            <a:off x="2599279" y="3975634"/>
            <a:ext cx="1843512" cy="1323439"/>
          </a:xfrm>
          <a:prstGeom prst="rect">
            <a:avLst/>
          </a:prstGeom>
          <a:noFill/>
        </p:spPr>
        <p:txBody>
          <a:bodyPr wrap="square" rtlCol="0">
            <a:spAutoFit/>
          </a:bodyPr>
          <a:lstStyle/>
          <a:p>
            <a:pPr algn="ctr"/>
            <a:r>
              <a:rPr lang="en-US" sz="2000" b="1" dirty="0" smtClean="0"/>
              <a:t>MAT 120</a:t>
            </a:r>
          </a:p>
          <a:p>
            <a:pPr algn="ctr"/>
            <a:r>
              <a:rPr lang="en-US" sz="2000" b="1" dirty="0" smtClean="0"/>
              <a:t>MAT 135</a:t>
            </a:r>
          </a:p>
          <a:p>
            <a:pPr algn="ctr"/>
            <a:r>
              <a:rPr lang="en-US" sz="2000" b="1" dirty="0" smtClean="0"/>
              <a:t>MAT 155 </a:t>
            </a:r>
            <a:br>
              <a:rPr lang="en-US" sz="2000" b="1" dirty="0" smtClean="0"/>
            </a:br>
            <a:r>
              <a:rPr lang="en-US" sz="2000" b="1" dirty="0" smtClean="0"/>
              <a:t>MAT 156 </a:t>
            </a:r>
          </a:p>
        </p:txBody>
      </p:sp>
      <p:sp>
        <p:nvSpPr>
          <p:cNvPr id="28" name="Oval 27"/>
          <p:cNvSpPr/>
          <p:nvPr/>
        </p:nvSpPr>
        <p:spPr>
          <a:xfrm>
            <a:off x="3194058" y="5456570"/>
            <a:ext cx="2132717" cy="788591"/>
          </a:xfrm>
          <a:prstGeom prst="ellipse">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16675" y="5462256"/>
            <a:ext cx="2132717" cy="788591"/>
          </a:xfrm>
          <a:prstGeom prst="ellipse">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577969" y="5488357"/>
            <a:ext cx="2100060" cy="1323439"/>
          </a:xfrm>
          <a:prstGeom prst="rect">
            <a:avLst/>
          </a:prstGeom>
          <a:noFill/>
        </p:spPr>
        <p:txBody>
          <a:bodyPr wrap="square" rtlCol="0">
            <a:spAutoFit/>
          </a:bodyPr>
          <a:lstStyle/>
          <a:p>
            <a:pPr algn="ctr"/>
            <a:r>
              <a:rPr lang="en-US" sz="2000" b="1" dirty="0" smtClean="0"/>
              <a:t>MAT 093</a:t>
            </a:r>
          </a:p>
          <a:p>
            <a:pPr algn="ctr"/>
            <a:r>
              <a:rPr lang="en-US" sz="2000" b="1" dirty="0" smtClean="0"/>
              <a:t>Algebra Lab</a:t>
            </a:r>
          </a:p>
          <a:p>
            <a:endParaRPr lang="en-US" sz="2000" b="1" dirty="0"/>
          </a:p>
          <a:p>
            <a:endParaRPr lang="en-US" sz="2000" b="1" dirty="0" smtClean="0"/>
          </a:p>
        </p:txBody>
      </p:sp>
      <p:sp>
        <p:nvSpPr>
          <p:cNvPr id="31" name="TextBox 30"/>
          <p:cNvSpPr txBox="1"/>
          <p:nvPr/>
        </p:nvSpPr>
        <p:spPr>
          <a:xfrm>
            <a:off x="792653" y="5441927"/>
            <a:ext cx="1980759" cy="1508105"/>
          </a:xfrm>
          <a:prstGeom prst="rect">
            <a:avLst/>
          </a:prstGeom>
          <a:noFill/>
        </p:spPr>
        <p:txBody>
          <a:bodyPr wrap="square" rtlCol="0">
            <a:spAutoFit/>
          </a:bodyPr>
          <a:lstStyle/>
          <a:p>
            <a:pPr algn="ctr"/>
            <a:r>
              <a:rPr lang="en-US" sz="2000" b="1" dirty="0" smtClean="0"/>
              <a:t>MAT 091</a:t>
            </a:r>
          </a:p>
          <a:p>
            <a:pPr algn="ctr"/>
            <a:r>
              <a:rPr lang="en-US" sz="1600" b="1" dirty="0" smtClean="0"/>
              <a:t>Applied Quant Lab</a:t>
            </a:r>
          </a:p>
          <a:p>
            <a:endParaRPr lang="en-US" sz="2000" b="1" dirty="0"/>
          </a:p>
          <a:p>
            <a:endParaRPr lang="en-US" sz="2000" b="1" dirty="0" smtClean="0"/>
          </a:p>
        </p:txBody>
      </p:sp>
      <p:sp>
        <p:nvSpPr>
          <p:cNvPr id="32" name="TextBox 31"/>
          <p:cNvSpPr txBox="1"/>
          <p:nvPr/>
        </p:nvSpPr>
        <p:spPr>
          <a:xfrm>
            <a:off x="3194058" y="5469863"/>
            <a:ext cx="2132717" cy="1323439"/>
          </a:xfrm>
          <a:prstGeom prst="rect">
            <a:avLst/>
          </a:prstGeom>
          <a:noFill/>
        </p:spPr>
        <p:txBody>
          <a:bodyPr wrap="square" rtlCol="0">
            <a:spAutoFit/>
          </a:bodyPr>
          <a:lstStyle/>
          <a:p>
            <a:pPr algn="ctr"/>
            <a:r>
              <a:rPr lang="en-US" sz="2000" b="1" dirty="0" smtClean="0"/>
              <a:t>MAT 092</a:t>
            </a:r>
          </a:p>
          <a:p>
            <a:pPr algn="ctr"/>
            <a:r>
              <a:rPr lang="en-US" sz="2000" b="1" dirty="0" smtClean="0">
                <a:latin typeface="Times New Roman" pitchFamily="18" charset="0"/>
                <a:cs typeface="Times New Roman" pitchFamily="18" charset="0"/>
              </a:rPr>
              <a:t>Quant</a:t>
            </a:r>
            <a:r>
              <a:rPr lang="en-US" sz="2000" b="1" dirty="0" smtClean="0"/>
              <a:t> Lab</a:t>
            </a:r>
          </a:p>
          <a:p>
            <a:endParaRPr lang="en-US" sz="2000" b="1" dirty="0"/>
          </a:p>
          <a:p>
            <a:endParaRPr lang="en-US" sz="2000" b="1" dirty="0" smtClean="0"/>
          </a:p>
        </p:txBody>
      </p:sp>
    </p:spTree>
    <p:extLst>
      <p:ext uri="{BB962C8B-B14F-4D97-AF65-F5344CB8AC3E}">
        <p14:creationId xmlns:p14="http://schemas.microsoft.com/office/powerpoint/2010/main" val="3517627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785153"/>
            <a:ext cx="7772400" cy="1362075"/>
          </a:xfrm>
        </p:spPr>
        <p:txBody>
          <a:bodyPr>
            <a:normAutofit/>
          </a:bodyPr>
          <a:lstStyle/>
          <a:p>
            <a:r>
              <a:rPr lang="en-US" sz="4000" b="1" dirty="0">
                <a:solidFill>
                  <a:schemeClr val="tx1"/>
                </a:solidFill>
              </a:rPr>
              <a:t>D</a:t>
            </a:r>
            <a:r>
              <a:rPr lang="en-US" sz="4000" b="1" dirty="0" smtClean="0">
                <a:solidFill>
                  <a:schemeClr val="tx1"/>
                </a:solidFill>
              </a:rPr>
              <a:t>ata: The New Model</a:t>
            </a:r>
            <a:endParaRPr lang="en-US" sz="4000" b="1" dirty="0">
              <a:solidFill>
                <a:schemeClr val="tx1"/>
              </a:solidFill>
            </a:endParaRPr>
          </a:p>
        </p:txBody>
      </p:sp>
    </p:spTree>
    <p:extLst>
      <p:ext uri="{BB962C8B-B14F-4D97-AF65-F5344CB8AC3E}">
        <p14:creationId xmlns:p14="http://schemas.microsoft.com/office/powerpoint/2010/main" val="2696156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b="1" dirty="0"/>
              <a:t>Completion of a College-Level English Course (ENG 121) </a:t>
            </a:r>
            <a:r>
              <a:rPr lang="en-US" sz="1400" b="1" dirty="0" smtClean="0"/>
              <a:t>Students </a:t>
            </a:r>
            <a:r>
              <a:rPr lang="en-US" sz="1400" b="1" dirty="0"/>
              <a:t>Enrolled in College Composition and Reading (CCR</a:t>
            </a:r>
            <a:r>
              <a:rPr lang="en-US" sz="1400" b="1" dirty="0" smtClean="0"/>
              <a:t>) </a:t>
            </a:r>
            <a:r>
              <a:rPr lang="en-US" sz="1400" dirty="0" smtClean="0"/>
              <a:t>2014/2015 cohort</a:t>
            </a: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95037073"/>
              </p:ext>
            </p:extLst>
          </p:nvPr>
        </p:nvGraphicFramePr>
        <p:xfrm>
          <a:off x="212629" y="1223298"/>
          <a:ext cx="8474170" cy="4315121"/>
        </p:xfrm>
        <a:graphic>
          <a:graphicData uri="http://schemas.openxmlformats.org/drawingml/2006/table">
            <a:tbl>
              <a:tblPr firstRow="1" firstCol="1" bandRow="1">
                <a:tableStyleId>{5C22544A-7EE6-4342-B048-85BDC9FD1C3A}</a:tableStyleId>
              </a:tblPr>
              <a:tblGrid>
                <a:gridCol w="2294806">
                  <a:extLst>
                    <a:ext uri="{9D8B030D-6E8A-4147-A177-3AD203B41FA5}">
                      <a16:colId xmlns:a16="http://schemas.microsoft.com/office/drawing/2014/main" val="20000"/>
                    </a:ext>
                  </a:extLst>
                </a:gridCol>
                <a:gridCol w="2020242">
                  <a:extLst>
                    <a:ext uri="{9D8B030D-6E8A-4147-A177-3AD203B41FA5}">
                      <a16:colId xmlns:a16="http://schemas.microsoft.com/office/drawing/2014/main" val="20001"/>
                    </a:ext>
                  </a:extLst>
                </a:gridCol>
                <a:gridCol w="1743984">
                  <a:extLst>
                    <a:ext uri="{9D8B030D-6E8A-4147-A177-3AD203B41FA5}">
                      <a16:colId xmlns:a16="http://schemas.microsoft.com/office/drawing/2014/main" val="20002"/>
                    </a:ext>
                  </a:extLst>
                </a:gridCol>
                <a:gridCol w="2415138">
                  <a:extLst>
                    <a:ext uri="{9D8B030D-6E8A-4147-A177-3AD203B41FA5}">
                      <a16:colId xmlns:a16="http://schemas.microsoft.com/office/drawing/2014/main" val="20003"/>
                    </a:ext>
                  </a:extLst>
                </a:gridCol>
              </a:tblGrid>
              <a:tr h="1475123">
                <a:tc>
                  <a:txBody>
                    <a:bodyPr/>
                    <a:lstStyle/>
                    <a:p>
                      <a:pPr marL="0" marR="0" algn="l">
                        <a:lnSpc>
                          <a:spcPct val="115000"/>
                        </a:lnSpc>
                        <a:spcBef>
                          <a:spcPts val="0"/>
                        </a:spcBef>
                        <a:spcAft>
                          <a:spcPts val="1000"/>
                        </a:spcAft>
                      </a:pPr>
                      <a:r>
                        <a:rPr lang="en-US" sz="1100" dirty="0">
                          <a:effectLst/>
                        </a:rPr>
                        <a:t>Course  </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Students enrolled in developmental course</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…successfully completed the 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college composition </a:t>
                      </a:r>
                    </a:p>
                    <a:p>
                      <a:pPr marL="0" marR="0" algn="l">
                        <a:lnSpc>
                          <a:spcPct val="115000"/>
                        </a:lnSpc>
                        <a:spcBef>
                          <a:spcPts val="0"/>
                        </a:spcBef>
                        <a:spcAft>
                          <a:spcPts val="0"/>
                        </a:spcAft>
                      </a:pPr>
                      <a:r>
                        <a:rPr lang="en-US" sz="1100">
                          <a:effectLst/>
                        </a:rPr>
                        <a:t>ENG 121 by  Summer 2015</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642126">
                <a:tc>
                  <a:txBody>
                    <a:bodyPr/>
                    <a:lstStyle/>
                    <a:p>
                      <a:pPr marL="0" marR="0" algn="l">
                        <a:lnSpc>
                          <a:spcPct val="115000"/>
                        </a:lnSpc>
                        <a:spcBef>
                          <a:spcPts val="0"/>
                        </a:spcBef>
                        <a:spcAft>
                          <a:spcPts val="0"/>
                        </a:spcAft>
                      </a:pPr>
                      <a:r>
                        <a:rPr lang="en-US" sz="1100">
                          <a:effectLst/>
                        </a:rPr>
                        <a:t>CCR 091</a:t>
                      </a:r>
                    </a:p>
                    <a:p>
                      <a:pPr marL="0" marR="0" algn="l">
                        <a:lnSpc>
                          <a:spcPct val="115000"/>
                        </a:lnSpc>
                        <a:spcBef>
                          <a:spcPts val="0"/>
                        </a:spcBef>
                        <a:spcAft>
                          <a:spcPts val="0"/>
                        </a:spcAft>
                      </a:pPr>
                      <a:r>
                        <a:rPr lang="en-US" sz="1100">
                          <a:effectLst/>
                        </a:rPr>
                        <a:t>(with CCR 092)</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dirty="0">
                          <a:effectLst/>
                        </a:rPr>
                        <a:t>152</a:t>
                      </a:r>
                      <a:endParaRPr lang="en-US" sz="1100" dirty="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105 (69%)</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32 (30%)</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642126">
                <a:tc>
                  <a:txBody>
                    <a:bodyPr/>
                    <a:lstStyle/>
                    <a:p>
                      <a:pPr marL="0" marR="0" algn="l">
                        <a:lnSpc>
                          <a:spcPct val="115000"/>
                        </a:lnSpc>
                        <a:spcBef>
                          <a:spcPts val="0"/>
                        </a:spcBef>
                        <a:spcAft>
                          <a:spcPts val="0"/>
                        </a:spcAft>
                      </a:pPr>
                      <a:r>
                        <a:rPr lang="en-US" sz="1100">
                          <a:effectLst/>
                        </a:rPr>
                        <a:t>CCR 092</a:t>
                      </a:r>
                    </a:p>
                    <a:p>
                      <a:pPr marL="0" marR="0" algn="l">
                        <a:lnSpc>
                          <a:spcPct val="115000"/>
                        </a:lnSpc>
                        <a:spcBef>
                          <a:spcPts val="0"/>
                        </a:spcBef>
                        <a:spcAft>
                          <a:spcPts val="0"/>
                        </a:spcAft>
                      </a:pPr>
                      <a:r>
                        <a:rPr lang="en-US" sz="1100">
                          <a:effectLst/>
                        </a:rPr>
                        <a:t>(no CCR 091)</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dirty="0">
                          <a:effectLst/>
                        </a:rPr>
                        <a:t>5,029</a:t>
                      </a:r>
                      <a:endParaRPr lang="en-US" sz="1100" dirty="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3,316 (66%)</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1000"/>
                        </a:spcAft>
                      </a:pPr>
                      <a:r>
                        <a:rPr lang="en-US" sz="1100">
                          <a:effectLst/>
                        </a:rPr>
                        <a:t>1,016 (31%)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518582">
                <a:tc>
                  <a:txBody>
                    <a:bodyPr/>
                    <a:lstStyle/>
                    <a:p>
                      <a:pPr marL="0" marR="0" algn="l">
                        <a:lnSpc>
                          <a:spcPct val="115000"/>
                        </a:lnSpc>
                        <a:spcBef>
                          <a:spcPts val="0"/>
                        </a:spcBef>
                        <a:spcAft>
                          <a:spcPts val="0"/>
                        </a:spcAft>
                      </a:pPr>
                      <a:r>
                        <a:rPr lang="en-US" sz="1100">
                          <a:effectLst/>
                        </a:rPr>
                        <a:t>CCR 093</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dirty="0">
                          <a:effectLst/>
                        </a:rPr>
                        <a:t>812</a:t>
                      </a:r>
                      <a:endParaRPr lang="en-US" sz="1100" dirty="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499 (61%)</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155 (31%)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518582">
                <a:tc>
                  <a:txBody>
                    <a:bodyPr/>
                    <a:lstStyle/>
                    <a:p>
                      <a:pPr marL="0" marR="0" algn="l">
                        <a:lnSpc>
                          <a:spcPct val="115000"/>
                        </a:lnSpc>
                        <a:spcBef>
                          <a:spcPts val="0"/>
                        </a:spcBef>
                        <a:spcAft>
                          <a:spcPts val="1000"/>
                        </a:spcAft>
                      </a:pPr>
                      <a:r>
                        <a:rPr lang="en-US" sz="1100">
                          <a:effectLst/>
                        </a:rPr>
                        <a:t>CCR 094</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5,081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3,529 (69%)</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1000"/>
                        </a:spcAft>
                      </a:pPr>
                      <a:r>
                        <a:rPr lang="en-US" sz="1100">
                          <a:effectLst/>
                        </a:rPr>
                        <a:t>3,273 (93%)</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518582">
                <a:tc>
                  <a:txBody>
                    <a:bodyPr/>
                    <a:lstStyle/>
                    <a:p>
                      <a:pPr marL="0" marR="0" algn="l">
                        <a:lnSpc>
                          <a:spcPct val="115000"/>
                        </a:lnSpc>
                        <a:spcBef>
                          <a:spcPts val="0"/>
                        </a:spcBef>
                        <a:spcAft>
                          <a:spcPts val="1000"/>
                        </a:spcAft>
                      </a:pPr>
                      <a:r>
                        <a:rPr lang="en-US" sz="1100">
                          <a:effectLst/>
                        </a:rPr>
                        <a:t>All  CCR </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dirty="0">
                          <a:effectLst/>
                        </a:rPr>
                        <a:t>10,899</a:t>
                      </a:r>
                      <a:endParaRPr lang="en-US" sz="1100" dirty="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7,280 (67%)</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1000"/>
                        </a:spcAft>
                      </a:pPr>
                      <a:r>
                        <a:rPr lang="en-US" sz="1100" dirty="0">
                          <a:effectLst/>
                        </a:rPr>
                        <a:t>4,381 (60%)</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bl>
          </a:graphicData>
        </a:graphic>
      </p:graphicFrame>
      <p:sp>
        <p:nvSpPr>
          <p:cNvPr id="10" name="Rectangle 4"/>
          <p:cNvSpPr>
            <a:spLocks noChangeArrowheads="1"/>
          </p:cNvSpPr>
          <p:nvPr/>
        </p:nvSpPr>
        <p:spPr bwMode="auto">
          <a:xfrm>
            <a:off x="1370013" y="28606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96846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b="1" dirty="0"/>
              <a:t>Completion of a </a:t>
            </a:r>
            <a:r>
              <a:rPr lang="en-US" sz="1400" b="1" dirty="0" err="1"/>
              <a:t>gtPathways</a:t>
            </a:r>
            <a:r>
              <a:rPr lang="en-US" sz="1400" b="1" dirty="0"/>
              <a:t> Course </a:t>
            </a:r>
            <a:r>
              <a:rPr lang="en-US" sz="1400" b="1" dirty="0" smtClean="0"/>
              <a:t>Students </a:t>
            </a:r>
            <a:r>
              <a:rPr lang="en-US" sz="1400" b="1" dirty="0"/>
              <a:t>Enrolled in College Composition and Reading (CCR) </a:t>
            </a:r>
            <a:r>
              <a:rPr lang="en-US" sz="1400" b="1" dirty="0" smtClean="0"/>
              <a:t>Courses</a:t>
            </a:r>
            <a:br>
              <a:rPr lang="en-US" sz="1400" b="1" dirty="0" smtClean="0"/>
            </a:br>
            <a:r>
              <a:rPr lang="en-US" sz="1400" dirty="0"/>
              <a:t>2014/2015 </a:t>
            </a:r>
            <a:r>
              <a:rPr lang="en-US" sz="1400" dirty="0" smtClean="0"/>
              <a:t>cohort</a:t>
            </a: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0600533"/>
              </p:ext>
            </p:extLst>
          </p:nvPr>
        </p:nvGraphicFramePr>
        <p:xfrm>
          <a:off x="256779" y="1229442"/>
          <a:ext cx="8430020" cy="4767961"/>
        </p:xfrm>
        <a:graphic>
          <a:graphicData uri="http://schemas.openxmlformats.org/drawingml/2006/table">
            <a:tbl>
              <a:tblPr firstRow="1" firstCol="1" bandRow="1">
                <a:tableStyleId>{5C22544A-7EE6-4342-B048-85BDC9FD1C3A}</a:tableStyleId>
              </a:tblPr>
              <a:tblGrid>
                <a:gridCol w="2282849">
                  <a:extLst>
                    <a:ext uri="{9D8B030D-6E8A-4147-A177-3AD203B41FA5}">
                      <a16:colId xmlns:a16="http://schemas.microsoft.com/office/drawing/2014/main" val="20000"/>
                    </a:ext>
                  </a:extLst>
                </a:gridCol>
                <a:gridCol w="2009717">
                  <a:extLst>
                    <a:ext uri="{9D8B030D-6E8A-4147-A177-3AD203B41FA5}">
                      <a16:colId xmlns:a16="http://schemas.microsoft.com/office/drawing/2014/main" val="20001"/>
                    </a:ext>
                  </a:extLst>
                </a:gridCol>
                <a:gridCol w="1734899">
                  <a:extLst>
                    <a:ext uri="{9D8B030D-6E8A-4147-A177-3AD203B41FA5}">
                      <a16:colId xmlns:a16="http://schemas.microsoft.com/office/drawing/2014/main" val="20002"/>
                    </a:ext>
                  </a:extLst>
                </a:gridCol>
                <a:gridCol w="2402555">
                  <a:extLst>
                    <a:ext uri="{9D8B030D-6E8A-4147-A177-3AD203B41FA5}">
                      <a16:colId xmlns:a16="http://schemas.microsoft.com/office/drawing/2014/main" val="20003"/>
                    </a:ext>
                  </a:extLst>
                </a:gridCol>
              </a:tblGrid>
              <a:tr h="1560571">
                <a:tc>
                  <a:txBody>
                    <a:bodyPr/>
                    <a:lstStyle/>
                    <a:p>
                      <a:pPr marL="0" marR="0" algn="l">
                        <a:lnSpc>
                          <a:spcPct val="115000"/>
                        </a:lnSpc>
                        <a:spcBef>
                          <a:spcPts val="0"/>
                        </a:spcBef>
                        <a:spcAft>
                          <a:spcPts val="1000"/>
                        </a:spcAft>
                      </a:pPr>
                      <a:r>
                        <a:rPr lang="en-US" sz="1100" dirty="0">
                          <a:effectLst/>
                        </a:rPr>
                        <a:t>Course  </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Students enrolled in </a:t>
                      </a:r>
                      <a:r>
                        <a:rPr lang="en-US" sz="1100" dirty="0" smtClean="0">
                          <a:effectLst/>
                        </a:rPr>
                        <a:t>developmental </a:t>
                      </a:r>
                      <a:r>
                        <a:rPr lang="en-US" sz="1100" dirty="0">
                          <a:effectLst/>
                        </a:rPr>
                        <a:t>course</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…successfully completed the course </a:t>
                      </a:r>
                      <a:endParaRPr lang="en-US" sz="1100" dirty="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at least one  gtPathways course by Summer 2015</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641478">
                <a:tc>
                  <a:txBody>
                    <a:bodyPr/>
                    <a:lstStyle/>
                    <a:p>
                      <a:pPr marL="0" marR="0" algn="l">
                        <a:lnSpc>
                          <a:spcPct val="115000"/>
                        </a:lnSpc>
                        <a:spcBef>
                          <a:spcPts val="0"/>
                        </a:spcBef>
                        <a:spcAft>
                          <a:spcPts val="0"/>
                        </a:spcAft>
                      </a:pPr>
                      <a:r>
                        <a:rPr lang="en-US" sz="1100">
                          <a:effectLst/>
                        </a:rPr>
                        <a:t>CCR 091</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152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dirty="0">
                          <a:effectLst/>
                        </a:rPr>
                        <a:t>105 (69%)</a:t>
                      </a:r>
                      <a:endParaRPr lang="en-US" sz="1100" dirty="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46 (44%)</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641478">
                <a:tc>
                  <a:txBody>
                    <a:bodyPr/>
                    <a:lstStyle/>
                    <a:p>
                      <a:pPr marL="0" marR="0" algn="l">
                        <a:lnSpc>
                          <a:spcPct val="115000"/>
                        </a:lnSpc>
                        <a:spcBef>
                          <a:spcPts val="0"/>
                        </a:spcBef>
                        <a:spcAft>
                          <a:spcPts val="0"/>
                        </a:spcAft>
                      </a:pPr>
                      <a:r>
                        <a:rPr lang="en-US" sz="1100">
                          <a:effectLst/>
                        </a:rPr>
                        <a:t>CCR 092</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5,029</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3,316 (66%)</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1,420 (43%)</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641478">
                <a:tc>
                  <a:txBody>
                    <a:bodyPr/>
                    <a:lstStyle/>
                    <a:p>
                      <a:pPr marL="0" marR="0" algn="l">
                        <a:lnSpc>
                          <a:spcPct val="115000"/>
                        </a:lnSpc>
                        <a:spcBef>
                          <a:spcPts val="0"/>
                        </a:spcBef>
                        <a:spcAft>
                          <a:spcPts val="0"/>
                        </a:spcAft>
                      </a:pPr>
                      <a:r>
                        <a:rPr lang="en-US" sz="1100">
                          <a:effectLst/>
                        </a:rPr>
                        <a:t>CCR 093</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812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499 (61%)</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406 (81%)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641478">
                <a:tc>
                  <a:txBody>
                    <a:bodyPr/>
                    <a:lstStyle/>
                    <a:p>
                      <a:pPr marL="0" marR="0" algn="l">
                        <a:lnSpc>
                          <a:spcPct val="115000"/>
                        </a:lnSpc>
                        <a:spcBef>
                          <a:spcPts val="0"/>
                        </a:spcBef>
                        <a:spcAft>
                          <a:spcPts val="0"/>
                        </a:spcAft>
                      </a:pPr>
                      <a:r>
                        <a:rPr lang="en-US" sz="1100">
                          <a:effectLst/>
                        </a:rPr>
                        <a:t>CCR 094</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rPr>
                        <a:t>5,081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3,529 (69%)</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a:effectLst/>
                        </a:rPr>
                        <a:t>3,322 (94%)</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641478">
                <a:tc>
                  <a:txBody>
                    <a:bodyPr/>
                    <a:lstStyle/>
                    <a:p>
                      <a:pPr marL="0" marR="0" algn="l">
                        <a:lnSpc>
                          <a:spcPct val="115000"/>
                        </a:lnSpc>
                        <a:spcBef>
                          <a:spcPts val="0"/>
                        </a:spcBef>
                        <a:spcAft>
                          <a:spcPts val="0"/>
                        </a:spcAft>
                      </a:pPr>
                      <a:r>
                        <a:rPr lang="en-US" sz="1100">
                          <a:effectLst/>
                        </a:rPr>
                        <a:t>All  CCR </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dirty="0">
                          <a:effectLst/>
                        </a:rPr>
                        <a:t>10,899</a:t>
                      </a:r>
                      <a:endParaRPr lang="en-US" sz="1100" dirty="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7,280 (67%)</a:t>
                      </a:r>
                      <a:endParaRPr lang="en-US" sz="1100">
                        <a:effectLst/>
                        <a:latin typeface="Calibri"/>
                        <a:ea typeface="Times New Roman"/>
                        <a:cs typeface="Times New Roman"/>
                      </a:endParaRPr>
                    </a:p>
                  </a:txBody>
                  <a:tcPr marL="68580" marR="68580" marT="0" marB="0" anchor="ctr"/>
                </a:tc>
                <a:tc>
                  <a:txBody>
                    <a:bodyPr/>
                    <a:lstStyle/>
                    <a:p>
                      <a:pPr marL="72390" marR="0" algn="r">
                        <a:lnSpc>
                          <a:spcPct val="115000"/>
                        </a:lnSpc>
                        <a:spcBef>
                          <a:spcPts val="0"/>
                        </a:spcBef>
                        <a:spcAft>
                          <a:spcPts val="0"/>
                        </a:spcAft>
                      </a:pPr>
                      <a:r>
                        <a:rPr lang="en-US" sz="1100" dirty="0">
                          <a:effectLst/>
                        </a:rPr>
                        <a:t>5,077 (70%)</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1370013" y="30067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8146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996" y="153008"/>
            <a:ext cx="6367155" cy="819628"/>
          </a:xfrm>
        </p:spPr>
        <p:txBody>
          <a:bodyPr>
            <a:normAutofit/>
          </a:bodyPr>
          <a:lstStyle/>
          <a:p>
            <a:r>
              <a:rPr lang="en-US" sz="1400" dirty="0" smtClean="0"/>
              <a:t/>
            </a:r>
            <a:br>
              <a:rPr lang="en-US" sz="1400" dirty="0" smtClean="0"/>
            </a:br>
            <a:r>
              <a:rPr lang="en-US" sz="1400" b="1" dirty="0"/>
              <a:t>Time to  Enrollment in ENG100+, General  Transfer(GT), and  </a:t>
            </a:r>
            <a:r>
              <a:rPr lang="en-US" sz="1400" b="1" dirty="0" smtClean="0"/>
              <a:t>ENG121</a:t>
            </a:r>
            <a:r>
              <a:rPr lang="en-US" sz="1400" dirty="0"/>
              <a:t/>
            </a:r>
            <a:br>
              <a:rPr lang="en-US" sz="1400" dirty="0"/>
            </a:br>
            <a:r>
              <a:rPr lang="en-US" sz="1400" dirty="0" smtClean="0"/>
              <a:t>2014/2015 cohort</a:t>
            </a: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8565951"/>
              </p:ext>
            </p:extLst>
          </p:nvPr>
        </p:nvGraphicFramePr>
        <p:xfrm>
          <a:off x="653079" y="1378569"/>
          <a:ext cx="7548024" cy="4557644"/>
        </p:xfrm>
        <a:graphic>
          <a:graphicData uri="http://schemas.openxmlformats.org/drawingml/2006/table">
            <a:tbl>
              <a:tblPr firstRow="1" firstCol="1" bandRow="1">
                <a:tableStyleId>{5C22544A-7EE6-4342-B048-85BDC9FD1C3A}</a:tableStyleId>
              </a:tblPr>
              <a:tblGrid>
                <a:gridCol w="3527081">
                  <a:extLst>
                    <a:ext uri="{9D8B030D-6E8A-4147-A177-3AD203B41FA5}">
                      <a16:colId xmlns:a16="http://schemas.microsoft.com/office/drawing/2014/main" val="20000"/>
                    </a:ext>
                  </a:extLst>
                </a:gridCol>
                <a:gridCol w="1649707">
                  <a:extLst>
                    <a:ext uri="{9D8B030D-6E8A-4147-A177-3AD203B41FA5}">
                      <a16:colId xmlns:a16="http://schemas.microsoft.com/office/drawing/2014/main" val="20001"/>
                    </a:ext>
                  </a:extLst>
                </a:gridCol>
                <a:gridCol w="2371236">
                  <a:extLst>
                    <a:ext uri="{9D8B030D-6E8A-4147-A177-3AD203B41FA5}">
                      <a16:colId xmlns:a16="http://schemas.microsoft.com/office/drawing/2014/main" val="20002"/>
                    </a:ext>
                  </a:extLst>
                </a:gridCol>
              </a:tblGrid>
              <a:tr h="239876">
                <a:tc>
                  <a:txBody>
                    <a:bodyPr/>
                    <a:lstStyle/>
                    <a:p>
                      <a:pPr>
                        <a:lnSpc>
                          <a:spcPct val="115000"/>
                        </a:lnSpc>
                      </a:pPr>
                      <a:endParaRPr lang="en-US" sz="1100">
                        <a:effectLst/>
                        <a:latin typeface="Calibri"/>
                      </a:endParaRPr>
                    </a:p>
                  </a:txBody>
                  <a:tcPr marL="68580" marR="68580" marT="0" marB="0" anchor="b"/>
                </a:tc>
                <a:tc>
                  <a:txBody>
                    <a:bodyPr/>
                    <a:lstStyle/>
                    <a:p>
                      <a:pPr marL="0" marR="0" algn="r">
                        <a:lnSpc>
                          <a:spcPct val="115000"/>
                        </a:lnSpc>
                        <a:spcBef>
                          <a:spcPts val="0"/>
                        </a:spcBef>
                        <a:spcAft>
                          <a:spcPts val="0"/>
                        </a:spcAft>
                      </a:pPr>
                      <a:r>
                        <a:rPr lang="en-US" sz="1100">
                          <a:effectLst/>
                        </a:rPr>
                        <a:t>Historic</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State Redesign</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39876">
                <a:tc>
                  <a:txBody>
                    <a:bodyPr/>
                    <a:lstStyle/>
                    <a:p>
                      <a:pPr marL="0" marR="0">
                        <a:lnSpc>
                          <a:spcPct val="115000"/>
                        </a:lnSpc>
                        <a:spcBef>
                          <a:spcPts val="0"/>
                        </a:spcBef>
                        <a:spcAft>
                          <a:spcPts val="0"/>
                        </a:spcAft>
                      </a:pPr>
                      <a:r>
                        <a:rPr lang="en-US" sz="1100">
                          <a:effectLst/>
                        </a:rPr>
                        <a:t>Time to First ENG100+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5,093</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5,598</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39876">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5.3%</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81.4%</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239876">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44.7%</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12.8%</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239876">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15.9%</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5.3%</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239876">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13.7%</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0.6%</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239876">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20.3%</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r h="239876">
                <a:tc>
                  <a:txBody>
                    <a:bodyPr/>
                    <a:lstStyle/>
                    <a:p>
                      <a:pPr marL="0" marR="0">
                        <a:lnSpc>
                          <a:spcPct val="115000"/>
                        </a:lnSpc>
                        <a:spcBef>
                          <a:spcPts val="0"/>
                        </a:spcBef>
                        <a:spcAft>
                          <a:spcPts val="0"/>
                        </a:spcAft>
                      </a:pPr>
                      <a:r>
                        <a:rPr lang="en-US" sz="1100">
                          <a:effectLst/>
                        </a:rPr>
                        <a:t>Time to First GT</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6,859</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5,024</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7"/>
                  </a:ext>
                </a:extLst>
              </a:tr>
              <a:tr h="239876">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55.2%</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74.7%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8"/>
                  </a:ext>
                </a:extLst>
              </a:tr>
              <a:tr h="239876">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19.6%</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18.2%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9"/>
                  </a:ext>
                </a:extLst>
              </a:tr>
              <a:tr h="239876">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0"/>
                  </a:ext>
                </a:extLst>
              </a:tr>
              <a:tr h="239876">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0.6%</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1"/>
                  </a:ext>
                </a:extLst>
              </a:tr>
              <a:tr h="239876">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10.2%</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2"/>
                  </a:ext>
                </a:extLst>
              </a:tr>
              <a:tr h="239876">
                <a:tc>
                  <a:txBody>
                    <a:bodyPr/>
                    <a:lstStyle/>
                    <a:p>
                      <a:pPr marL="0" marR="0">
                        <a:lnSpc>
                          <a:spcPct val="115000"/>
                        </a:lnSpc>
                        <a:spcBef>
                          <a:spcPts val="0"/>
                        </a:spcBef>
                        <a:spcAft>
                          <a:spcPts val="0"/>
                        </a:spcAft>
                      </a:pPr>
                      <a:r>
                        <a:rPr lang="en-US" sz="1100">
                          <a:effectLst/>
                        </a:rPr>
                        <a:t>Time to ENG 121</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4,809</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5,539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3"/>
                  </a:ext>
                </a:extLst>
              </a:tr>
              <a:tr h="239876">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4.7%</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4"/>
                  </a:ext>
                </a:extLst>
              </a:tr>
              <a:tr h="239876">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46.1%</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12.4%</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5"/>
                  </a:ext>
                </a:extLst>
              </a:tr>
              <a:tr h="239876">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16.3%</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6"/>
                  </a:ext>
                </a:extLst>
              </a:tr>
              <a:tr h="239876">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13.8%</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0.5%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17"/>
                  </a:ext>
                </a:extLst>
              </a:tr>
              <a:tr h="239876">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19.2%</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651266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b="1" dirty="0"/>
              <a:t>Completion of College-Level Math Courses </a:t>
            </a:r>
            <a:r>
              <a:rPr lang="en-US" sz="1400" b="1" dirty="0" smtClean="0"/>
              <a:t>Students </a:t>
            </a:r>
            <a:r>
              <a:rPr lang="en-US" sz="1400" b="1" dirty="0"/>
              <a:t>Enrolled in Redesigned MAT </a:t>
            </a:r>
            <a:r>
              <a:rPr lang="en-US" sz="1400" b="1" dirty="0" smtClean="0"/>
              <a:t>Courses</a:t>
            </a:r>
            <a:r>
              <a:rPr lang="en-US" sz="1400" dirty="0" smtClean="0"/>
              <a:t/>
            </a:r>
            <a:br>
              <a:rPr lang="en-US" sz="1400" dirty="0" smtClean="0"/>
            </a:br>
            <a:r>
              <a:rPr lang="en-US" sz="1400" dirty="0" smtClean="0"/>
              <a:t>2014/2015 cohort</a:t>
            </a: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8475701"/>
              </p:ext>
            </p:extLst>
          </p:nvPr>
        </p:nvGraphicFramePr>
        <p:xfrm>
          <a:off x="202731" y="1192450"/>
          <a:ext cx="8484068" cy="4468367"/>
        </p:xfrm>
        <a:graphic>
          <a:graphicData uri="http://schemas.openxmlformats.org/drawingml/2006/table">
            <a:tbl>
              <a:tblPr firstRow="1" firstCol="1" bandRow="1">
                <a:tableStyleId>{5C22544A-7EE6-4342-B048-85BDC9FD1C3A}</a:tableStyleId>
              </a:tblPr>
              <a:tblGrid>
                <a:gridCol w="1995452">
                  <a:extLst>
                    <a:ext uri="{9D8B030D-6E8A-4147-A177-3AD203B41FA5}">
                      <a16:colId xmlns:a16="http://schemas.microsoft.com/office/drawing/2014/main" val="20000"/>
                    </a:ext>
                  </a:extLst>
                </a:gridCol>
                <a:gridCol w="2068416">
                  <a:extLst>
                    <a:ext uri="{9D8B030D-6E8A-4147-A177-3AD203B41FA5}">
                      <a16:colId xmlns:a16="http://schemas.microsoft.com/office/drawing/2014/main" val="20001"/>
                    </a:ext>
                  </a:extLst>
                </a:gridCol>
                <a:gridCol w="2256762">
                  <a:extLst>
                    <a:ext uri="{9D8B030D-6E8A-4147-A177-3AD203B41FA5}">
                      <a16:colId xmlns:a16="http://schemas.microsoft.com/office/drawing/2014/main" val="20002"/>
                    </a:ext>
                  </a:extLst>
                </a:gridCol>
                <a:gridCol w="2163438">
                  <a:extLst>
                    <a:ext uri="{9D8B030D-6E8A-4147-A177-3AD203B41FA5}">
                      <a16:colId xmlns:a16="http://schemas.microsoft.com/office/drawing/2014/main" val="20003"/>
                    </a:ext>
                  </a:extLst>
                </a:gridCol>
              </a:tblGrid>
              <a:tr h="1134915">
                <a:tc>
                  <a:txBody>
                    <a:bodyPr/>
                    <a:lstStyle/>
                    <a:p>
                      <a:pPr marL="0" marR="0" algn="l">
                        <a:lnSpc>
                          <a:spcPct val="115000"/>
                        </a:lnSpc>
                        <a:spcBef>
                          <a:spcPts val="0"/>
                        </a:spcBef>
                        <a:spcAft>
                          <a:spcPts val="0"/>
                        </a:spcAft>
                      </a:pPr>
                      <a:r>
                        <a:rPr lang="en-US" sz="1100">
                          <a:effectLst/>
                        </a:rPr>
                        <a:t>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Students enrolled in developmental course</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the course </a:t>
                      </a:r>
                      <a:endParaRPr lang="en-US" sz="1100">
                        <a:effectLst/>
                        <a:latin typeface="Calibri"/>
                        <a:ea typeface="Times New Roman"/>
                        <a:cs typeface="Times New Roman"/>
                      </a:endParaRPr>
                    </a:p>
                  </a:txBody>
                  <a:tcPr marL="68580" marR="68580" marT="0" marB="0"/>
                </a:tc>
                <a:tc>
                  <a:txBody>
                    <a:bodyPr/>
                    <a:lstStyle/>
                    <a:p>
                      <a:pPr marL="0" marR="0" algn="l">
                        <a:lnSpc>
                          <a:spcPct val="115000"/>
                        </a:lnSpc>
                        <a:spcBef>
                          <a:spcPts val="0"/>
                        </a:spcBef>
                        <a:spcAft>
                          <a:spcPts val="0"/>
                        </a:spcAft>
                      </a:pPr>
                      <a:r>
                        <a:rPr lang="en-US" sz="1100">
                          <a:effectLst/>
                        </a:rPr>
                        <a:t>…successfully completed college level math course </a:t>
                      </a:r>
                      <a:endParaRPr lang="en-US" sz="1100">
                        <a:effectLst/>
                        <a:latin typeface="Calibri"/>
                        <a:ea typeface="Times New Roman"/>
                        <a:cs typeface="Times New Roman"/>
                      </a:endParaRPr>
                    </a:p>
                  </a:txBody>
                  <a:tcPr marL="0" marR="0" marT="0" marB="0"/>
                </a:tc>
                <a:extLst>
                  <a:ext uri="{0D108BD9-81ED-4DB2-BD59-A6C34878D82A}">
                    <a16:rowId xmlns:a16="http://schemas.microsoft.com/office/drawing/2014/main" val="10000"/>
                  </a:ext>
                </a:extLst>
              </a:tr>
              <a:tr h="402410">
                <a:tc>
                  <a:txBody>
                    <a:bodyPr/>
                    <a:lstStyle/>
                    <a:p>
                      <a:pPr marL="0" marR="0" algn="l">
                        <a:lnSpc>
                          <a:spcPct val="115000"/>
                        </a:lnSpc>
                        <a:spcBef>
                          <a:spcPts val="0"/>
                        </a:spcBef>
                        <a:spcAft>
                          <a:spcPts val="0"/>
                        </a:spcAft>
                      </a:pPr>
                      <a:r>
                        <a:rPr lang="en-US" sz="1100">
                          <a:effectLst/>
                        </a:rPr>
                        <a:t>MAT 025 </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1,593</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1,045 (66%)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217 (21%)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516582">
                <a:tc>
                  <a:txBody>
                    <a:bodyPr/>
                    <a:lstStyle/>
                    <a:p>
                      <a:pPr marL="0" marR="0" algn="l">
                        <a:lnSpc>
                          <a:spcPct val="115000"/>
                        </a:lnSpc>
                        <a:spcBef>
                          <a:spcPts val="0"/>
                        </a:spcBef>
                        <a:spcAft>
                          <a:spcPts val="0"/>
                        </a:spcAft>
                      </a:pPr>
                      <a:r>
                        <a:rPr lang="en-US" sz="1100">
                          <a:effectLst/>
                        </a:rPr>
                        <a:t>MAT 050</a:t>
                      </a:r>
                    </a:p>
                    <a:p>
                      <a:pPr marL="0" marR="0" algn="l">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10,437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6,686 (64%)</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741 (11%)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402410">
                <a:tc>
                  <a:txBody>
                    <a:bodyPr/>
                    <a:lstStyle/>
                    <a:p>
                      <a:pPr marL="0" marR="0" algn="l">
                        <a:lnSpc>
                          <a:spcPct val="115000"/>
                        </a:lnSpc>
                        <a:spcBef>
                          <a:spcPts val="0"/>
                        </a:spcBef>
                        <a:spcAft>
                          <a:spcPts val="0"/>
                        </a:spcAft>
                      </a:pPr>
                      <a:r>
                        <a:rPr lang="en-US" sz="1100">
                          <a:effectLst/>
                        </a:rPr>
                        <a:t>MAT 055</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6,870</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5,166 (75%)</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1,377 (27%)</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402410">
                <a:tc>
                  <a:txBody>
                    <a:bodyPr/>
                    <a:lstStyle/>
                    <a:p>
                      <a:pPr marL="0" marR="0" algn="l">
                        <a:lnSpc>
                          <a:spcPct val="115000"/>
                        </a:lnSpc>
                        <a:spcBef>
                          <a:spcPts val="0"/>
                        </a:spcBef>
                        <a:spcAft>
                          <a:spcPts val="0"/>
                        </a:spcAft>
                      </a:pPr>
                      <a:r>
                        <a:rPr lang="en-US" sz="1100">
                          <a:effectLst/>
                        </a:rPr>
                        <a:t>MAT 091</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210</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129 (61%)</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101 (78%)</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402410">
                <a:tc>
                  <a:txBody>
                    <a:bodyPr/>
                    <a:lstStyle/>
                    <a:p>
                      <a:pPr marL="0" marR="0" algn="l">
                        <a:lnSpc>
                          <a:spcPct val="115000"/>
                        </a:lnSpc>
                        <a:spcBef>
                          <a:spcPts val="0"/>
                        </a:spcBef>
                        <a:spcAft>
                          <a:spcPts val="0"/>
                        </a:spcAft>
                      </a:pPr>
                      <a:r>
                        <a:rPr lang="en-US" sz="1100">
                          <a:effectLst/>
                        </a:rPr>
                        <a:t>MAT 092</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11 (92%)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10 (91%)</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r h="402410">
                <a:tc>
                  <a:txBody>
                    <a:bodyPr/>
                    <a:lstStyle/>
                    <a:p>
                      <a:pPr marL="0" marR="0" algn="l">
                        <a:lnSpc>
                          <a:spcPct val="115000"/>
                        </a:lnSpc>
                        <a:spcBef>
                          <a:spcPts val="0"/>
                        </a:spcBef>
                        <a:spcAft>
                          <a:spcPts val="0"/>
                        </a:spcAft>
                      </a:pPr>
                      <a:r>
                        <a:rPr lang="en-US" sz="1100">
                          <a:effectLst/>
                        </a:rPr>
                        <a:t>MAT 093</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137</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95 (69%)</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78 (82%)</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6"/>
                  </a:ext>
                </a:extLst>
              </a:tr>
              <a:tr h="402410">
                <a:tc>
                  <a:txBody>
                    <a:bodyPr/>
                    <a:lstStyle/>
                    <a:p>
                      <a:pPr marL="0" marR="0" algn="l">
                        <a:lnSpc>
                          <a:spcPct val="115000"/>
                        </a:lnSpc>
                        <a:spcBef>
                          <a:spcPts val="0"/>
                        </a:spcBef>
                        <a:spcAft>
                          <a:spcPts val="0"/>
                        </a:spcAft>
                      </a:pPr>
                      <a:r>
                        <a:rPr lang="en-US" sz="1100">
                          <a:effectLst/>
                        </a:rPr>
                        <a:t>Other DE Math</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100">
                          <a:effectLst/>
                        </a:rPr>
                        <a:t>1,872</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1,216 (65%)</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273 (22%)</a:t>
                      </a:r>
                      <a:endParaRPr lang="en-US"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7"/>
                  </a:ext>
                </a:extLst>
              </a:tr>
              <a:tr h="402410">
                <a:tc>
                  <a:txBody>
                    <a:bodyPr/>
                    <a:lstStyle/>
                    <a:p>
                      <a:pPr marL="0" marR="0" algn="l">
                        <a:lnSpc>
                          <a:spcPct val="115000"/>
                        </a:lnSpc>
                        <a:spcBef>
                          <a:spcPts val="0"/>
                        </a:spcBef>
                        <a:spcAft>
                          <a:spcPts val="0"/>
                        </a:spcAft>
                      </a:pPr>
                      <a:r>
                        <a:rPr lang="en-US" sz="1100">
                          <a:effectLst/>
                        </a:rPr>
                        <a:t>All DE Math</a:t>
                      </a:r>
                      <a:r>
                        <a:rPr lang="en-US" sz="1100" baseline="30000">
                          <a:effectLst/>
                        </a:rPr>
                        <a:t> </a:t>
                      </a:r>
                      <a:endParaRPr lang="en-US" sz="11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en-US" sz="1000">
                          <a:effectLst/>
                        </a:rPr>
                        <a:t>18,576</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a:effectLst/>
                        </a:rPr>
                        <a:t>8,201 (44%)</a:t>
                      </a:r>
                      <a:endParaRPr lang="en-US" sz="1100">
                        <a:effectLst/>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1000"/>
                        </a:spcAft>
                      </a:pPr>
                      <a:r>
                        <a:rPr lang="en-US" sz="1100" dirty="0">
                          <a:effectLst/>
                        </a:rPr>
                        <a:t>2,437 (30%)</a:t>
                      </a:r>
                      <a:endParaRPr lang="en-US"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8"/>
                  </a:ext>
                </a:extLst>
              </a:tr>
            </a:tbl>
          </a:graphicData>
        </a:graphic>
      </p:graphicFrame>
      <p:sp>
        <p:nvSpPr>
          <p:cNvPr id="6" name="Rectangle 1"/>
          <p:cNvSpPr>
            <a:spLocks noChangeArrowheads="1"/>
          </p:cNvSpPr>
          <p:nvPr/>
        </p:nvSpPr>
        <p:spPr bwMode="auto">
          <a:xfrm>
            <a:off x="569913" y="24622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69913" y="2462213"/>
            <a:ext cx="3017837"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842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851648" cy="1447800"/>
          </a:xfrm>
        </p:spPr>
        <p:txBody>
          <a:bodyPr>
            <a:noAutofit/>
          </a:bodyPr>
          <a:lstStyle/>
          <a:p>
            <a:pPr algn="ctr"/>
            <a:r>
              <a:rPr lang="en-US" sz="6000" dirty="0" smtClean="0"/>
              <a:t>Colorado </a:t>
            </a:r>
            <a:br>
              <a:rPr lang="en-US" sz="6000" dirty="0" smtClean="0"/>
            </a:br>
            <a:r>
              <a:rPr lang="en-US" sz="6000" dirty="0" err="1" smtClean="0"/>
              <a:t>Dev</a:t>
            </a:r>
            <a:r>
              <a:rPr lang="en-US" sz="6000" dirty="0" smtClean="0"/>
              <a:t> Ed Redesign</a:t>
            </a:r>
            <a:endParaRPr lang="en-US" sz="6000" dirty="0"/>
          </a:p>
        </p:txBody>
      </p:sp>
      <p:sp>
        <p:nvSpPr>
          <p:cNvPr id="6" name="Subtitle 3"/>
          <p:cNvSpPr>
            <a:spLocks noGrp="1"/>
          </p:cNvSpPr>
          <p:nvPr>
            <p:ph type="subTitle" idx="1"/>
          </p:nvPr>
        </p:nvSpPr>
        <p:spPr/>
        <p:txBody>
          <a:bodyPr>
            <a:normAutofit fontScale="40000" lnSpcReduction="20000"/>
          </a:bodyPr>
          <a:lstStyle/>
          <a:p>
            <a:pPr algn="ctr"/>
            <a:endParaRPr lang="en-US" sz="4400" dirty="0" smtClean="0">
              <a:solidFill>
                <a:srgbClr val="FFC000"/>
              </a:solidFill>
            </a:endParaRPr>
          </a:p>
          <a:p>
            <a:r>
              <a:rPr lang="en-US" sz="5400" dirty="0"/>
              <a:t>Results </a:t>
            </a:r>
            <a:r>
              <a:rPr lang="en-US" sz="5400" dirty="0" smtClean="0"/>
              <a:t>are (coming) </a:t>
            </a:r>
            <a:r>
              <a:rPr lang="en-US" sz="5400" dirty="0"/>
              <a:t>in: </a:t>
            </a:r>
            <a:endParaRPr lang="en-US" sz="5400" dirty="0" smtClean="0"/>
          </a:p>
          <a:p>
            <a:r>
              <a:rPr lang="en-US" sz="5400" dirty="0" smtClean="0"/>
              <a:t>Colorado’s </a:t>
            </a:r>
            <a:r>
              <a:rPr lang="en-US" sz="5400" dirty="0"/>
              <a:t>Scorecard for Developmental Education </a:t>
            </a:r>
            <a:r>
              <a:rPr lang="en-US" sz="5400" dirty="0" smtClean="0"/>
              <a:t>Redesign</a:t>
            </a:r>
          </a:p>
          <a:p>
            <a:pPr algn="ctr"/>
            <a:endParaRPr lang="en-US" sz="5400" dirty="0">
              <a:solidFill>
                <a:srgbClr val="FFC000"/>
              </a:solidFill>
              <a:latin typeface="Times New Roman" pitchFamily="18" charset="0"/>
              <a:cs typeface="Times New Roman" pitchFamily="18" charset="0"/>
            </a:endParaRPr>
          </a:p>
          <a:p>
            <a:pPr algn="ctr"/>
            <a:r>
              <a:rPr lang="en-US" sz="5700" dirty="0" smtClean="0">
                <a:solidFill>
                  <a:srgbClr val="FFC000"/>
                </a:solidFill>
                <a:latin typeface="Times New Roman" pitchFamily="18" charset="0"/>
                <a:cs typeface="Times New Roman" pitchFamily="18" charset="0"/>
              </a:rPr>
              <a:t>                                                </a:t>
            </a:r>
            <a:endParaRPr lang="en-US" sz="5700"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188850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028" y="256819"/>
            <a:ext cx="5151583" cy="808038"/>
          </a:xfrm>
        </p:spPr>
        <p:txBody>
          <a:bodyPr>
            <a:normAutofit/>
          </a:bodyPr>
          <a:lstStyle/>
          <a:p>
            <a:r>
              <a:rPr lang="en-US" sz="1400" b="1" dirty="0"/>
              <a:t>Time to MAT 100+ course</a:t>
            </a:r>
            <a:br>
              <a:rPr lang="en-US" sz="1400" b="1" dirty="0"/>
            </a:br>
            <a:r>
              <a:rPr lang="en-US" sz="1400" b="1" dirty="0" smtClean="0"/>
              <a:t>2014/15</a:t>
            </a: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9150492"/>
              </p:ext>
            </p:extLst>
          </p:nvPr>
        </p:nvGraphicFramePr>
        <p:xfrm>
          <a:off x="257687" y="1133023"/>
          <a:ext cx="8586039" cy="4696085"/>
        </p:xfrm>
        <a:graphic>
          <a:graphicData uri="http://schemas.openxmlformats.org/drawingml/2006/table">
            <a:tbl>
              <a:tblPr firstRow="1" firstCol="1" bandRow="1">
                <a:tableStyleId>{5C22544A-7EE6-4342-B048-85BDC9FD1C3A}</a:tableStyleId>
              </a:tblPr>
              <a:tblGrid>
                <a:gridCol w="5652811">
                  <a:extLst>
                    <a:ext uri="{9D8B030D-6E8A-4147-A177-3AD203B41FA5}">
                      <a16:colId xmlns:a16="http://schemas.microsoft.com/office/drawing/2014/main" val="20000"/>
                    </a:ext>
                  </a:extLst>
                </a:gridCol>
                <a:gridCol w="1466614">
                  <a:extLst>
                    <a:ext uri="{9D8B030D-6E8A-4147-A177-3AD203B41FA5}">
                      <a16:colId xmlns:a16="http://schemas.microsoft.com/office/drawing/2014/main" val="20001"/>
                    </a:ext>
                  </a:extLst>
                </a:gridCol>
                <a:gridCol w="1466614">
                  <a:extLst>
                    <a:ext uri="{9D8B030D-6E8A-4147-A177-3AD203B41FA5}">
                      <a16:colId xmlns:a16="http://schemas.microsoft.com/office/drawing/2014/main" val="20002"/>
                    </a:ext>
                  </a:extLst>
                </a:gridCol>
              </a:tblGrid>
              <a:tr h="1108301">
                <a:tc>
                  <a:txBody>
                    <a:bodyPr/>
                    <a:lstStyle/>
                    <a:p>
                      <a:pPr>
                        <a:lnSpc>
                          <a:spcPct val="115000"/>
                        </a:lnSpc>
                      </a:pPr>
                      <a:endParaRPr lang="en-US" sz="1100" dirty="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100">
                          <a:effectLst/>
                        </a:rPr>
                        <a:t>Historic</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State Redesign</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597964">
                <a:tc>
                  <a:txBody>
                    <a:bodyPr/>
                    <a:lstStyle/>
                    <a:p>
                      <a:pPr marL="0" marR="0">
                        <a:lnSpc>
                          <a:spcPct val="115000"/>
                        </a:lnSpc>
                        <a:spcBef>
                          <a:spcPts val="0"/>
                        </a:spcBef>
                        <a:spcAft>
                          <a:spcPts val="0"/>
                        </a:spcAft>
                      </a:pPr>
                      <a:r>
                        <a:rPr lang="en-US" sz="1100">
                          <a:effectLst/>
                        </a:rPr>
                        <a:t>Time to MAT 100+ course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1462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1900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597964">
                <a:tc>
                  <a:txBody>
                    <a:bodyPr/>
                    <a:lstStyle/>
                    <a:p>
                      <a:pPr marL="0" marR="0">
                        <a:lnSpc>
                          <a:spcPct val="115000"/>
                        </a:lnSpc>
                        <a:spcBef>
                          <a:spcPts val="0"/>
                        </a:spcBef>
                        <a:spcAft>
                          <a:spcPts val="0"/>
                        </a:spcAft>
                      </a:pPr>
                      <a:r>
                        <a:rPr lang="en-US" sz="1100">
                          <a:effectLst/>
                        </a:rPr>
                        <a:t>Zero Term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597964">
                <a:tc>
                  <a:txBody>
                    <a:bodyPr/>
                    <a:lstStyle/>
                    <a:p>
                      <a:pPr marL="0" marR="0">
                        <a:lnSpc>
                          <a:spcPct val="115000"/>
                        </a:lnSpc>
                        <a:spcBef>
                          <a:spcPts val="0"/>
                        </a:spcBef>
                        <a:spcAft>
                          <a:spcPts val="0"/>
                        </a:spcAft>
                      </a:pPr>
                      <a:r>
                        <a:rPr lang="en-US" sz="1100">
                          <a:effectLst/>
                        </a:rPr>
                        <a:t>One Term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28.2%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51.0%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597964">
                <a:tc>
                  <a:txBody>
                    <a:bodyPr/>
                    <a:lstStyle/>
                    <a:p>
                      <a:pPr marL="0" marR="0">
                        <a:lnSpc>
                          <a:spcPct val="115000"/>
                        </a:lnSpc>
                        <a:spcBef>
                          <a:spcPts val="0"/>
                        </a:spcBef>
                        <a:spcAft>
                          <a:spcPts val="0"/>
                        </a:spcAft>
                      </a:pPr>
                      <a:r>
                        <a:rPr lang="en-US" sz="1100">
                          <a:effectLst/>
                        </a:rPr>
                        <a:t>Two Terms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13.7%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28.8%</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597964">
                <a:tc>
                  <a:txBody>
                    <a:bodyPr/>
                    <a:lstStyle/>
                    <a:p>
                      <a:pPr marL="0" marR="0">
                        <a:lnSpc>
                          <a:spcPct val="115000"/>
                        </a:lnSpc>
                        <a:spcBef>
                          <a:spcPts val="0"/>
                        </a:spcBef>
                        <a:spcAft>
                          <a:spcPts val="0"/>
                        </a:spcAft>
                      </a:pPr>
                      <a:r>
                        <a:rPr lang="en-US" sz="1100">
                          <a:effectLst/>
                        </a:rPr>
                        <a:t>Three Terms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18.5%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597964">
                <a:tc>
                  <a:txBody>
                    <a:bodyPr/>
                    <a:lstStyle/>
                    <a:p>
                      <a:pPr marL="0" marR="0">
                        <a:lnSpc>
                          <a:spcPct val="115000"/>
                        </a:lnSpc>
                        <a:spcBef>
                          <a:spcPts val="0"/>
                        </a:spcBef>
                        <a:spcAft>
                          <a:spcPts val="0"/>
                        </a:spcAft>
                      </a:pPr>
                      <a:r>
                        <a:rPr lang="en-US" sz="1100">
                          <a:effectLst/>
                        </a:rPr>
                        <a:t>Four Terms or More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38.5%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03149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faculty say</a:t>
            </a:r>
            <a:endParaRPr lang="en-US" dirty="0"/>
          </a:p>
        </p:txBody>
      </p:sp>
      <p:sp>
        <p:nvSpPr>
          <p:cNvPr id="4" name="Content Placeholder 3"/>
          <p:cNvSpPr>
            <a:spLocks noGrp="1"/>
          </p:cNvSpPr>
          <p:nvPr>
            <p:ph sz="half" idx="1"/>
          </p:nvPr>
        </p:nvSpPr>
        <p:spPr/>
        <p:txBody>
          <a:bodyPr>
            <a:normAutofit fontScale="25000" lnSpcReduction="20000"/>
          </a:bodyPr>
          <a:lstStyle/>
          <a:p>
            <a:pPr marL="0" indent="0">
              <a:buNone/>
            </a:pPr>
            <a:r>
              <a:rPr lang="en-US" sz="6400" dirty="0">
                <a:latin typeface="Times New Roman" pitchFamily="18" charset="0"/>
                <a:cs typeface="Times New Roman" pitchFamily="18" charset="0"/>
              </a:rPr>
              <a:t>What has been fascinating to watch is how seamlessly this has played out in the classroom.  On the first day, and often for the rest of the semester, no one in the 121 classroom knows who is "ready" for it and who isn't. There is no great divide, either socially or academically.  If one were to look at our 121 grade books or an average day in class, it would be hard to tell which students are also in the Studio class because they are rising to the challenge.  They are performing as well as their 121 peers, and often are even outperforming them, both in classroom participation and assignment quality.  They are often leaders in class discussions, do the most valuable process work, and show the most awareness of the course's goals.  More often than not, the Studio students are the first in English 121 to volunteer to share their essay drafts with the class and to ask productive questions</a:t>
            </a:r>
            <a:r>
              <a:rPr lang="en-US" sz="6400" dirty="0" smtClean="0">
                <a:latin typeface="Times New Roman" pitchFamily="18" charset="0"/>
                <a:cs typeface="Times New Roman" pitchFamily="18" charset="0"/>
              </a:rPr>
              <a:t>. </a:t>
            </a:r>
          </a:p>
          <a:p>
            <a:pPr marL="0" indent="0">
              <a:buNone/>
            </a:pPr>
            <a:r>
              <a:rPr lang="en-US" sz="4000" dirty="0" smtClean="0">
                <a:latin typeface="Times New Roman" pitchFamily="18" charset="0"/>
                <a:cs typeface="Times New Roman" pitchFamily="18" charset="0"/>
              </a:rPr>
              <a:t>		Instructor </a:t>
            </a:r>
            <a:r>
              <a:rPr lang="en-US" sz="4000" dirty="0">
                <a:latin typeface="Times New Roman" pitchFamily="18" charset="0"/>
                <a:cs typeface="Times New Roman" pitchFamily="18" charset="0"/>
              </a:rPr>
              <a:t>in CCR094/ENG 121</a:t>
            </a:r>
          </a:p>
          <a:p>
            <a:pPr marL="0" indent="0">
              <a:buNone/>
            </a:pPr>
            <a:endParaRPr lang="en-US" sz="6400" dirty="0" smtClean="0">
              <a:latin typeface="Times New Roman" pitchFamily="18" charset="0"/>
              <a:cs typeface="Times New Roman" pitchFamily="18" charset="0"/>
            </a:endParaRPr>
          </a:p>
          <a:p>
            <a:pPr marL="0" indent="0">
              <a:buNone/>
            </a:pPr>
            <a:r>
              <a:rPr lang="en-US" dirty="0" smtClean="0"/>
              <a:t>	</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p:txBody>
      </p:sp>
      <p:sp>
        <p:nvSpPr>
          <p:cNvPr id="5" name="Content Placeholder 4"/>
          <p:cNvSpPr>
            <a:spLocks noGrp="1"/>
          </p:cNvSpPr>
          <p:nvPr>
            <p:ph sz="half" idx="2"/>
          </p:nvPr>
        </p:nvSpPr>
        <p:spPr/>
        <p:txBody>
          <a:bodyPr>
            <a:normAutofit fontScale="25000" lnSpcReduction="20000"/>
          </a:bodyPr>
          <a:lstStyle/>
          <a:p>
            <a:pPr>
              <a:buNone/>
            </a:pPr>
            <a:r>
              <a:rPr lang="en-US" sz="6400" dirty="0" smtClean="0">
                <a:latin typeface="Times New Roman" pitchFamily="18" charset="0"/>
                <a:cs typeface="Times New Roman" pitchFamily="18" charset="0"/>
              </a:rPr>
              <a:t>We </a:t>
            </a:r>
            <a:r>
              <a:rPr lang="en-US" sz="6400" dirty="0">
                <a:latin typeface="Times New Roman" pitchFamily="18" charset="0"/>
                <a:cs typeface="Times New Roman" pitchFamily="18" charset="0"/>
              </a:rPr>
              <a:t>instituted weekly group sessions in </a:t>
            </a:r>
            <a:r>
              <a:rPr lang="en-US" sz="6400" dirty="0" smtClean="0">
                <a:latin typeface="Times New Roman" pitchFamily="18" charset="0"/>
                <a:cs typeface="Times New Roman" pitchFamily="18" charset="0"/>
              </a:rPr>
              <a:t>which students </a:t>
            </a:r>
            <a:r>
              <a:rPr lang="en-US" sz="6400" dirty="0">
                <a:latin typeface="Times New Roman" pitchFamily="18" charset="0"/>
                <a:cs typeface="Times New Roman" pitchFamily="18" charset="0"/>
              </a:rPr>
              <a:t>who were in roughly the same area in their math worked together on real-life problems that required multiple operations to solve them. For example, students who were working on fractions, decimals, and unit rate were assigned a problem in which they were building a deck of a certain size and had to determine how much lumber to buy of what size so they could complete the project within the set budget. Consistently, the older students were better able to figure out how to solve the complex problems while the younger students were better at working the mathematical operations that allowed the group to find the solution. In that way, the group sessions did what we hoped—allowing students to work together and share their individual strengths to solve a problem. </a:t>
            </a:r>
            <a:endParaRPr lang="en-US" sz="64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Instructor in MAT 050</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038030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632158"/>
            <a:ext cx="7772400" cy="1362075"/>
          </a:xfrm>
        </p:spPr>
        <p:txBody>
          <a:bodyPr>
            <a:normAutofit/>
          </a:bodyPr>
          <a:lstStyle/>
          <a:p>
            <a:r>
              <a:rPr lang="en-US" sz="4000" b="1" dirty="0" smtClean="0">
                <a:solidFill>
                  <a:schemeClr val="tx1"/>
                </a:solidFill>
              </a:rPr>
              <a:t>What we are doing now</a:t>
            </a:r>
            <a:endParaRPr lang="en-US" sz="4000" b="1" dirty="0">
              <a:solidFill>
                <a:schemeClr val="tx1"/>
              </a:solidFill>
            </a:endParaRPr>
          </a:p>
        </p:txBody>
      </p:sp>
    </p:spTree>
    <p:extLst>
      <p:ext uri="{BB962C8B-B14F-4D97-AF65-F5344CB8AC3E}">
        <p14:creationId xmlns:p14="http://schemas.microsoft.com/office/powerpoint/2010/main" val="487707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progress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Adopted a basic skills assessment that aligns with the </a:t>
            </a:r>
            <a:r>
              <a:rPr lang="en-US" dirty="0" err="1" smtClean="0"/>
              <a:t>Dev</a:t>
            </a:r>
            <a:r>
              <a:rPr lang="en-US" dirty="0" smtClean="0"/>
              <a:t> Ed Redesign and that uses multiple measures—Fall 2015</a:t>
            </a:r>
          </a:p>
          <a:p>
            <a:pPr>
              <a:buFont typeface="Arial" pitchFamily="34" charset="0"/>
              <a:buChar char="•"/>
            </a:pPr>
            <a:r>
              <a:rPr lang="en-US" dirty="0" smtClean="0">
                <a:solidFill>
                  <a:schemeClr val="tx2"/>
                </a:solidFill>
              </a:rPr>
              <a:t>Developed in collaboration with McCann and Associates</a:t>
            </a:r>
          </a:p>
          <a:p>
            <a:pPr>
              <a:buFont typeface="Arial" pitchFamily="34" charset="0"/>
              <a:buChar char="•"/>
            </a:pPr>
            <a:r>
              <a:rPr lang="en-US" dirty="0" smtClean="0">
                <a:solidFill>
                  <a:schemeClr val="tx2"/>
                </a:solidFill>
              </a:rPr>
              <a:t>A Reading Assessment  and a Writing  Sample combined into one score for assessment in reading and writing</a:t>
            </a:r>
          </a:p>
          <a:p>
            <a:pPr>
              <a:buFont typeface="Arial" pitchFamily="34" charset="0"/>
              <a:buChar char="•"/>
            </a:pPr>
            <a:r>
              <a:rPr lang="en-US" dirty="0" smtClean="0">
                <a:solidFill>
                  <a:schemeClr val="tx2"/>
                </a:solidFill>
              </a:rPr>
              <a:t>Diagnostics for placement into Math developmental courses</a:t>
            </a:r>
          </a:p>
          <a:p>
            <a:pPr>
              <a:buFont typeface="Arial" pitchFamily="34" charset="0"/>
              <a:buChar char="•"/>
            </a:pPr>
            <a:r>
              <a:rPr lang="en-US" dirty="0" smtClean="0">
                <a:solidFill>
                  <a:schemeClr val="tx2"/>
                </a:solidFill>
              </a:rPr>
              <a:t>Non-cognitive questions that allow high school graduation, cumulative high school GPA of 3.0 or above, and course completion and grade to place into college level English and college level math without taking basic skills assessment</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175265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progress</a:t>
            </a:r>
            <a:endParaRPr lang="en-US" dirty="0"/>
          </a:p>
        </p:txBody>
      </p:sp>
      <p:sp>
        <p:nvSpPr>
          <p:cNvPr id="3" name="Content Placeholder 2"/>
          <p:cNvSpPr>
            <a:spLocks noGrp="1"/>
          </p:cNvSpPr>
          <p:nvPr>
            <p:ph idx="1"/>
          </p:nvPr>
        </p:nvSpPr>
        <p:spPr/>
        <p:txBody>
          <a:bodyPr>
            <a:normAutofit/>
          </a:bodyPr>
          <a:lstStyle/>
          <a:p>
            <a:r>
              <a:rPr lang="en-US" dirty="0" smtClean="0"/>
              <a:t>Developing college specific plans to provide comprehensive student support services for students</a:t>
            </a:r>
          </a:p>
          <a:p>
            <a:r>
              <a:rPr lang="en-US" dirty="0" smtClean="0"/>
              <a:t>Increasing the number of supplemental academic instructional experiences (SAI) for students</a:t>
            </a:r>
          </a:p>
          <a:p>
            <a:r>
              <a:rPr lang="en-US" dirty="0" smtClean="0"/>
              <a:t> Providing continued professional development for faculty and staff  </a:t>
            </a:r>
          </a:p>
          <a:p>
            <a:r>
              <a:rPr lang="en-US" dirty="0" smtClean="0"/>
              <a:t>Collecting data</a:t>
            </a:r>
          </a:p>
          <a:p>
            <a:r>
              <a:rPr lang="en-US" dirty="0" smtClean="0"/>
              <a:t>Assessing, reviewing, and making appropriate changes to the courses and to he services</a:t>
            </a:r>
            <a:endParaRPr lang="en-US" dirty="0"/>
          </a:p>
        </p:txBody>
      </p:sp>
    </p:spTree>
    <p:extLst>
      <p:ext uri="{BB962C8B-B14F-4D97-AF65-F5344CB8AC3E}">
        <p14:creationId xmlns:p14="http://schemas.microsoft.com/office/powerpoint/2010/main" val="879261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More Information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a:buNone/>
            </a:pPr>
            <a:endParaRPr lang="en-US" sz="16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Faculty Voices</a:t>
            </a:r>
            <a:endParaRPr lang="en-US" sz="4400" dirty="0" smtClean="0">
              <a:latin typeface="Times New Roman" pitchFamily="18" charset="0"/>
              <a:cs typeface="Times New Roman" pitchFamily="18" charset="0"/>
              <a:hlinkClick r:id=""/>
            </a:endParaRPr>
          </a:p>
          <a:p>
            <a:pPr>
              <a:buNone/>
            </a:pPr>
            <a:r>
              <a:rPr lang="en-US" sz="4400" dirty="0" smtClean="0">
                <a:latin typeface="Times New Roman" pitchFamily="18" charset="0"/>
                <a:cs typeface="Times New Roman" pitchFamily="18" charset="0"/>
                <a:hlinkClick r:id=""/>
              </a:rPr>
              <a:t>https</a:t>
            </a:r>
            <a:r>
              <a:rPr lang="en-US" sz="4400" dirty="0">
                <a:latin typeface="Times New Roman" pitchFamily="18" charset="0"/>
                <a:cs typeface="Times New Roman" pitchFamily="18" charset="0"/>
                <a:hlinkClick r:id="rId2"/>
              </a:rPr>
              <a:t>://</a:t>
            </a:r>
            <a:r>
              <a:rPr lang="en-US" sz="4400" dirty="0" smtClean="0">
                <a:latin typeface="Times New Roman" pitchFamily="18" charset="0"/>
                <a:cs typeface="Times New Roman" pitchFamily="18" charset="0"/>
                <a:hlinkClick r:id="rId2"/>
              </a:rPr>
              <a:t>resources.cccs.edu/wp-content/uploads/sites/6/2014/09/VoicesonEducationRedesign_Publication.pdf</a:t>
            </a:r>
            <a:endParaRPr lang="en-US" sz="4400" dirty="0" smtClean="0">
              <a:latin typeface="Times New Roman" pitchFamily="18" charset="0"/>
              <a:cs typeface="Times New Roman" pitchFamily="18" charset="0"/>
            </a:endParaRPr>
          </a:p>
          <a:p>
            <a:pPr>
              <a:buNone/>
            </a:pPr>
            <a:endParaRPr lang="en-US" sz="4400" dirty="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The Courses</a:t>
            </a:r>
          </a:p>
          <a:p>
            <a:pPr>
              <a:buNone/>
            </a:pPr>
            <a:r>
              <a:rPr lang="en-US" sz="4400" dirty="0" smtClean="0">
                <a:latin typeface="Times New Roman" pitchFamily="18" charset="0"/>
                <a:cs typeface="Times New Roman" pitchFamily="18" charset="0"/>
                <a:hlinkClick r:id="rId3"/>
              </a:rPr>
              <a:t>http</a:t>
            </a:r>
            <a:r>
              <a:rPr lang="en-US" sz="4400" dirty="0">
                <a:latin typeface="Times New Roman" pitchFamily="18" charset="0"/>
                <a:cs typeface="Times New Roman" pitchFamily="18" charset="0"/>
                <a:hlinkClick r:id="rId3"/>
              </a:rPr>
              <a:t>://cccscoetc.weebly.com</a:t>
            </a:r>
            <a:r>
              <a:rPr lang="en-US" sz="4400" dirty="0" smtClean="0">
                <a:latin typeface="Times New Roman" pitchFamily="18" charset="0"/>
                <a:cs typeface="Times New Roman" pitchFamily="18" charset="0"/>
                <a:hlinkClick r:id="rId3"/>
              </a:rPr>
              <a:t>/</a:t>
            </a:r>
            <a:endParaRPr lang="en-US" sz="4400" dirty="0" smtClean="0">
              <a:latin typeface="Times New Roman" pitchFamily="18" charset="0"/>
              <a:cs typeface="Times New Roman" pitchFamily="18" charset="0"/>
            </a:endParaRPr>
          </a:p>
          <a:p>
            <a:pPr>
              <a:buNone/>
            </a:pPr>
            <a:endParaRPr lang="en-US" sz="4400" dirty="0" smtClean="0">
              <a:latin typeface="Times New Roman" pitchFamily="18" charset="0"/>
              <a:cs typeface="Times New Roman" pitchFamily="18" charset="0"/>
            </a:endParaRPr>
          </a:p>
          <a:p>
            <a:pPr>
              <a:buNone/>
            </a:pPr>
            <a:r>
              <a:rPr lang="en-US" sz="4400" dirty="0" err="1" smtClean="0">
                <a:latin typeface="Times New Roman" pitchFamily="18" charset="0"/>
                <a:cs typeface="Times New Roman" pitchFamily="18" charset="0"/>
              </a:rPr>
              <a:t>Dev</a:t>
            </a:r>
            <a:r>
              <a:rPr lang="en-US" sz="4400" dirty="0" smtClean="0">
                <a:latin typeface="Times New Roman" pitchFamily="18" charset="0"/>
                <a:cs typeface="Times New Roman" pitchFamily="18" charset="0"/>
              </a:rPr>
              <a:t> Ed Web Site</a:t>
            </a:r>
            <a:endParaRPr lang="en-US" sz="4400" dirty="0">
              <a:latin typeface="Times New Roman" pitchFamily="18" charset="0"/>
              <a:cs typeface="Times New Roman" pitchFamily="18" charset="0"/>
            </a:endParaRPr>
          </a:p>
          <a:p>
            <a:pPr>
              <a:buNone/>
            </a:pPr>
            <a:r>
              <a:rPr lang="en-US" sz="4400" dirty="0">
                <a:latin typeface="Times New Roman" pitchFamily="18" charset="0"/>
                <a:cs typeface="Times New Roman" pitchFamily="18" charset="0"/>
                <a:hlinkClick r:id="rId4"/>
              </a:rPr>
              <a:t>http://</a:t>
            </a:r>
            <a:r>
              <a:rPr lang="en-US" sz="4400" dirty="0" smtClean="0">
                <a:latin typeface="Times New Roman" pitchFamily="18" charset="0"/>
                <a:cs typeface="Times New Roman" pitchFamily="18" charset="0"/>
                <a:hlinkClick r:id="rId4"/>
              </a:rPr>
              <a:t>www.cccs.edu/developmental-education/index.html</a:t>
            </a:r>
            <a:r>
              <a:rPr lang="en-US" sz="4400" dirty="0">
                <a:latin typeface="Times New Roman" pitchFamily="18" charset="0"/>
                <a:cs typeface="Times New Roman" pitchFamily="18" charset="0"/>
              </a:rPr>
              <a:t> </a:t>
            </a:r>
            <a:endParaRPr lang="en-US" sz="4400" dirty="0" smtClean="0">
              <a:latin typeface="Times New Roman" pitchFamily="18" charset="0"/>
              <a:cs typeface="Times New Roman" pitchFamily="18" charset="0"/>
            </a:endParaRPr>
          </a:p>
          <a:p>
            <a:pPr>
              <a:buNone/>
            </a:pPr>
            <a:endParaRPr lang="en-US" sz="4400" dirty="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Marilyn Smith</a:t>
            </a:r>
          </a:p>
          <a:p>
            <a:pPr>
              <a:buNone/>
            </a:pPr>
            <a:r>
              <a:rPr lang="en-US" sz="4400" dirty="0" smtClean="0">
                <a:latin typeface="Times New Roman" pitchFamily="18" charset="0"/>
                <a:cs typeface="Times New Roman" pitchFamily="18" charset="0"/>
                <a:hlinkClick r:id="rId5"/>
              </a:rPr>
              <a:t>marilyn.smith@cccs.edu</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720.858.2328</a:t>
            </a:r>
          </a:p>
          <a:p>
            <a:pPr>
              <a:buNone/>
            </a:pP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p>
          <a:p>
            <a:pPr>
              <a:buNone/>
            </a:pPr>
            <a:endParaRPr lang="en-US" sz="1600" dirty="0" smtClean="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248772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Creative Commons Attribution</a:t>
            </a:r>
            <a:endParaRPr lang="en-US" sz="4400" dirty="0"/>
          </a:p>
        </p:txBody>
      </p:sp>
      <p:sp>
        <p:nvSpPr>
          <p:cNvPr id="3" name="Text Placeholder 2"/>
          <p:cNvSpPr>
            <a:spLocks noGrp="1"/>
          </p:cNvSpPr>
          <p:nvPr>
            <p:ph type="body" idx="1"/>
          </p:nvPr>
        </p:nvSpPr>
        <p:spPr/>
        <p:txBody>
          <a:bodyPr>
            <a:normAutofit fontScale="92500" lnSpcReduction="10000"/>
          </a:bodyPr>
          <a:lstStyle/>
          <a:p>
            <a:r>
              <a:rPr lang="en-US" dirty="0"/>
              <a:t>This Workforce Solution and Open Educational Resource by </a:t>
            </a:r>
            <a:r>
              <a:rPr lang="en-US" u="sng" dirty="0">
                <a:hlinkClick r:id="rId2"/>
              </a:rPr>
              <a:t>Colorado Online Energy Training Consortium</a:t>
            </a:r>
            <a:r>
              <a:rPr lang="en-US" dirty="0"/>
              <a:t> is licensed under a </a:t>
            </a:r>
            <a:r>
              <a:rPr lang="en-US" u="sng" dirty="0">
                <a:hlinkClick r:id="rId3"/>
              </a:rPr>
              <a:t>Creative Commons Attribution 3.0 </a:t>
            </a:r>
            <a:r>
              <a:rPr lang="en-US" u="sng" dirty="0" err="1">
                <a:hlinkClick r:id="rId3"/>
              </a:rPr>
              <a:t>Unported</a:t>
            </a:r>
            <a:r>
              <a:rPr lang="en-US" u="sng" dirty="0">
                <a:hlinkClick r:id="rId3"/>
              </a:rPr>
              <a:t> License</a:t>
            </a:r>
            <a:r>
              <a:rPr lang="en-US" dirty="0"/>
              <a:t>. Permissions beyond the scope of this license may be available at </a:t>
            </a:r>
            <a:r>
              <a:rPr lang="en-US" u="sng" dirty="0">
                <a:hlinkClick r:id="rId2"/>
              </a:rPr>
              <a:t>www.cccs.edu</a:t>
            </a:r>
            <a:r>
              <a:rPr lang="en-US" dirty="0"/>
              <a:t>.</a:t>
            </a:r>
          </a:p>
        </p:txBody>
      </p:sp>
    </p:spTree>
    <p:extLst>
      <p:ext uri="{BB962C8B-B14F-4D97-AF65-F5344CB8AC3E}">
        <p14:creationId xmlns:p14="http://schemas.microsoft.com/office/powerpoint/2010/main" val="549225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Additional Resources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92254"/>
            <a:ext cx="8229600" cy="4733909"/>
          </a:xfrm>
        </p:spPr>
        <p:txBody>
          <a:bodyPr>
            <a:normAutofit fontScale="92500" lnSpcReduction="10000"/>
          </a:bodyPr>
          <a:lstStyle/>
          <a:p>
            <a:pPr marL="0" indent="0">
              <a:buNone/>
            </a:pPr>
            <a:r>
              <a:rPr lang="en-US" sz="1800" dirty="0"/>
              <a:t>Statement on </a:t>
            </a:r>
            <a:r>
              <a:rPr lang="en-US" sz="1800" i="1" dirty="0"/>
              <a:t>Core Principles for Transforming Remediation</a:t>
            </a:r>
            <a:r>
              <a:rPr lang="en-US" sz="1800" dirty="0"/>
              <a:t> by Michael Collins: </a:t>
            </a:r>
            <a:r>
              <a:rPr lang="en-US" sz="1800" u="sng" dirty="0">
                <a:hlinkClick r:id="rId2"/>
              </a:rPr>
              <a:t>http://www.jff.org/news-media/transforming-remediation-dramatically-increase-credential-attainment-and-economic </a:t>
            </a:r>
          </a:p>
          <a:p>
            <a:pPr marL="0" indent="0">
              <a:buNone/>
            </a:pPr>
            <a:endParaRPr lang="en-US" sz="1800" dirty="0"/>
          </a:p>
          <a:p>
            <a:pPr marL="0" indent="0">
              <a:buNone/>
            </a:pPr>
            <a:r>
              <a:rPr lang="en-US" sz="1800" dirty="0"/>
              <a:t>A new series of case studies on implementation of developmental education redesign in Florida: </a:t>
            </a:r>
            <a:r>
              <a:rPr lang="en-US" sz="1800" u="sng" dirty="0">
                <a:hlinkClick r:id="rId3"/>
              </a:rPr>
              <a:t>http://www.jff.org/publications/innovations-developmental-education-redesign  </a:t>
            </a:r>
          </a:p>
          <a:p>
            <a:pPr marL="0" indent="0">
              <a:buNone/>
            </a:pPr>
            <a:endParaRPr lang="en-US" sz="1800" dirty="0"/>
          </a:p>
          <a:p>
            <a:pPr marL="0" indent="0">
              <a:buNone/>
            </a:pPr>
            <a:r>
              <a:rPr lang="en-US" sz="1800" dirty="0"/>
              <a:t>A new literature review about developmental education redesign:  </a:t>
            </a:r>
            <a:r>
              <a:rPr lang="en-US" sz="1800" u="sng" dirty="0">
                <a:hlinkClick r:id="rId4"/>
              </a:rPr>
              <a:t>http://www.jff.org/publications/literature-review-models-developmental-education-redesign </a:t>
            </a:r>
          </a:p>
          <a:p>
            <a:pPr marL="0" indent="0">
              <a:buNone/>
            </a:pPr>
            <a:endParaRPr lang="en-US" sz="1800" dirty="0"/>
          </a:p>
          <a:p>
            <a:pPr marL="0" indent="0">
              <a:buNone/>
            </a:pPr>
            <a:r>
              <a:rPr lang="en-US" sz="1800" dirty="0"/>
              <a:t>A recent publication on changing placement policy: </a:t>
            </a:r>
            <a:r>
              <a:rPr lang="en-US" sz="1800" u="sng" dirty="0">
                <a:hlinkClick r:id="rId5"/>
              </a:rPr>
              <a:t>http://www.jff.org/publications/call-action-improve-math-placement-policies-and-processes </a:t>
            </a:r>
            <a:endParaRPr lang="en-US" sz="18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p>
          <a:p>
            <a:pPr>
              <a:buNone/>
            </a:pPr>
            <a:endParaRPr lang="en-US" sz="1600" dirty="0" smtClean="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1530523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7475" y="1771650"/>
            <a:ext cx="3810000" cy="3790950"/>
          </a:xfrm>
          <a:prstGeom prst="rect">
            <a:avLst/>
          </a:prstGeom>
          <a:effectLst>
            <a:reflection blurRad="6350" stA="50000" endA="275" endPos="40000" dist="101600" dir="5400000" sy="-100000" algn="bl" rotWithShape="0"/>
          </a:effectLst>
        </p:spPr>
      </p:pic>
    </p:spTree>
    <p:extLst>
      <p:ext uri="{BB962C8B-B14F-4D97-AF65-F5344CB8AC3E}">
        <p14:creationId xmlns:p14="http://schemas.microsoft.com/office/powerpoint/2010/main" val="3668205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376092"/>
                </a:solidFill>
                <a:effectLst>
                  <a:outerShdw blurRad="38100" dist="38100" dir="2700000" algn="tl">
                    <a:srgbClr val="000000">
                      <a:alpha val="43137"/>
                    </a:srgbClr>
                  </a:outerShdw>
                </a:effectLst>
                <a:latin typeface="Comic Sans MS" pitchFamily="66" charset="0"/>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solidFill>
                  <a:srgbClr val="17375E"/>
                </a:solidFill>
              </a:rPr>
              <a:t>Find resources for TAACCCT success at:</a:t>
            </a:r>
          </a:p>
          <a:p>
            <a:pPr marL="0" indent="0" algn="ctr">
              <a:spcAft>
                <a:spcPts val="0"/>
              </a:spcAft>
              <a:buNone/>
            </a:pPr>
            <a:r>
              <a:rPr lang="en-US" sz="2400" dirty="0" smtClean="0">
                <a:solidFill>
                  <a:srgbClr val="17375E"/>
                </a:solidFill>
                <a:hlinkClick r:id="rId3"/>
              </a:rPr>
              <a:t>https://etagrantees.workforce3one.org</a:t>
            </a:r>
            <a:r>
              <a:rPr lang="en-US" sz="2400" dirty="0" smtClean="0">
                <a:solidFill>
                  <a:srgbClr val="17375E"/>
                </a:solidFill>
              </a:rPr>
              <a:t> </a:t>
            </a:r>
          </a:p>
          <a:p>
            <a:pPr marL="0" indent="0" algn="ctr">
              <a:spcAft>
                <a:spcPts val="0"/>
              </a:spcAft>
              <a:buNone/>
            </a:pPr>
            <a:endParaRPr lang="en-US" sz="2400" dirty="0">
              <a:solidFill>
                <a:srgbClr val="17375E"/>
              </a:solidFill>
            </a:endParaRPr>
          </a:p>
          <a:p>
            <a:pPr marL="0" indent="0" algn="ctr">
              <a:spcAft>
                <a:spcPts val="0"/>
              </a:spcAft>
              <a:buNone/>
            </a:pPr>
            <a:r>
              <a:rPr lang="en-US" sz="2400" dirty="0" smtClean="0">
                <a:solidFill>
                  <a:srgbClr val="17375E"/>
                </a:solidFill>
              </a:rPr>
              <a:t>Subscribe to TLN resources, ask questions or </a:t>
            </a:r>
            <a:r>
              <a:rPr lang="en-US" sz="2400" dirty="0">
                <a:solidFill>
                  <a:srgbClr val="17375E"/>
                </a:solidFill>
              </a:rPr>
              <a:t>connect with peers </a:t>
            </a:r>
            <a:r>
              <a:rPr lang="en-US" sz="2400" dirty="0" smtClean="0">
                <a:solidFill>
                  <a:srgbClr val="17375E"/>
                </a:solidFill>
              </a:rPr>
              <a:t>at </a:t>
            </a:r>
            <a:r>
              <a:rPr lang="en-US" sz="2400" dirty="0">
                <a:solidFill>
                  <a:srgbClr val="17375E"/>
                </a:solidFill>
                <a:hlinkClick r:id="rId4"/>
              </a:rPr>
              <a:t>TAACCCT@dol.gov</a:t>
            </a:r>
            <a:r>
              <a:rPr lang="en-US" sz="2400" dirty="0">
                <a:solidFill>
                  <a:srgbClr val="17375E"/>
                </a:solidFill>
              </a:rPr>
              <a:t> </a:t>
            </a:r>
          </a:p>
          <a:p>
            <a:pPr marL="0" indent="0" algn="ctr">
              <a:spcAft>
                <a:spcPts val="0"/>
              </a:spcAft>
              <a:buNone/>
            </a:pPr>
            <a:endParaRPr lang="en-US" sz="2400" dirty="0"/>
          </a:p>
        </p:txBody>
      </p:sp>
    </p:spTree>
    <p:extLst>
      <p:ext uri="{BB962C8B-B14F-4D97-AF65-F5344CB8AC3E}">
        <p14:creationId xmlns:p14="http://schemas.microsoft.com/office/powerpoint/2010/main" val="253463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discuss…</a:t>
            </a:r>
            <a:endParaRPr lang="en-US" dirty="0"/>
          </a:p>
        </p:txBody>
      </p:sp>
      <p:sp>
        <p:nvSpPr>
          <p:cNvPr id="3" name="Content Placeholder 2"/>
          <p:cNvSpPr>
            <a:spLocks noGrp="1"/>
          </p:cNvSpPr>
          <p:nvPr>
            <p:ph idx="1"/>
          </p:nvPr>
        </p:nvSpPr>
        <p:spPr/>
        <p:txBody>
          <a:bodyPr/>
          <a:lstStyle/>
          <a:p>
            <a:r>
              <a:rPr lang="en-US" dirty="0" smtClean="0"/>
              <a:t>The old Colorado Model</a:t>
            </a:r>
          </a:p>
          <a:p>
            <a:r>
              <a:rPr lang="en-US" dirty="0" smtClean="0"/>
              <a:t>Completion and time to completion of the old model</a:t>
            </a:r>
          </a:p>
          <a:p>
            <a:r>
              <a:rPr lang="en-US" dirty="0" smtClean="0"/>
              <a:t>What Colorado did—the </a:t>
            </a:r>
            <a:r>
              <a:rPr lang="en-US" dirty="0" err="1" smtClean="0"/>
              <a:t>Dev</a:t>
            </a:r>
            <a:r>
              <a:rPr lang="en-US" dirty="0" smtClean="0"/>
              <a:t> Ed Task Force</a:t>
            </a:r>
          </a:p>
          <a:p>
            <a:r>
              <a:rPr lang="en-US" dirty="0" smtClean="0"/>
              <a:t>Final Recommendations</a:t>
            </a:r>
          </a:p>
          <a:p>
            <a:r>
              <a:rPr lang="en-US" dirty="0" smtClean="0"/>
              <a:t>The New Model</a:t>
            </a:r>
          </a:p>
          <a:p>
            <a:r>
              <a:rPr lang="en-US" dirty="0" smtClean="0"/>
              <a:t>Data from the New </a:t>
            </a:r>
            <a:r>
              <a:rPr lang="en-US" dirty="0"/>
              <a:t>M</a:t>
            </a:r>
            <a:r>
              <a:rPr lang="en-US" dirty="0" smtClean="0"/>
              <a:t>odel</a:t>
            </a:r>
          </a:p>
          <a:p>
            <a:r>
              <a:rPr lang="en-US" dirty="0" smtClean="0"/>
              <a:t>What we are doing now</a:t>
            </a:r>
            <a:endParaRPr lang="en-US" dirty="0"/>
          </a:p>
        </p:txBody>
      </p:sp>
    </p:spTree>
    <p:extLst>
      <p:ext uri="{BB962C8B-B14F-4D97-AF65-F5344CB8AC3E}">
        <p14:creationId xmlns:p14="http://schemas.microsoft.com/office/powerpoint/2010/main" val="89918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137083"/>
            <a:ext cx="7772400" cy="1362075"/>
          </a:xfrm>
        </p:spPr>
        <p:txBody>
          <a:bodyPr>
            <a:normAutofit/>
          </a:bodyPr>
          <a:lstStyle/>
          <a:p>
            <a:r>
              <a:rPr lang="en-US" sz="4000" b="1" dirty="0" smtClean="0">
                <a:solidFill>
                  <a:srgbClr val="000000"/>
                </a:solidFill>
              </a:rPr>
              <a:t>The Old Model</a:t>
            </a:r>
            <a:endParaRPr lang="en-US" sz="4000" b="1" dirty="0">
              <a:solidFill>
                <a:srgbClr val="000000"/>
              </a:solidFill>
            </a:endParaRPr>
          </a:p>
        </p:txBody>
      </p:sp>
    </p:spTree>
    <p:extLst>
      <p:ext uri="{BB962C8B-B14F-4D97-AF65-F5344CB8AC3E}">
        <p14:creationId xmlns:p14="http://schemas.microsoft.com/office/powerpoint/2010/main" val="2347693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Old Model</a:t>
            </a:r>
            <a:endParaRPr lang="en-US" dirty="0"/>
          </a:p>
        </p:txBody>
      </p:sp>
      <p:graphicFrame>
        <p:nvGraphicFramePr>
          <p:cNvPr id="5" name="Content Placeholder 4"/>
          <p:cNvGraphicFramePr>
            <a:graphicFrameLocks noGrp="1"/>
          </p:cNvGraphicFramePr>
          <p:nvPr>
            <p:ph sz="quarter" idx="1"/>
          </p:nvPr>
        </p:nvGraphicFramePr>
        <p:xfrm>
          <a:off x="685800" y="1752600"/>
          <a:ext cx="2206625"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p:cNvGraphicFramePr>
            <a:graphicFrameLocks/>
          </p:cNvGraphicFramePr>
          <p:nvPr/>
        </p:nvGraphicFramePr>
        <p:xfrm>
          <a:off x="3429000" y="1676400"/>
          <a:ext cx="2206625" cy="449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Content Placeholder 4"/>
          <p:cNvGraphicFramePr>
            <a:graphicFrameLocks/>
          </p:cNvGraphicFramePr>
          <p:nvPr/>
        </p:nvGraphicFramePr>
        <p:xfrm>
          <a:off x="6096000" y="1676400"/>
          <a:ext cx="2206625" cy="4495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301208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lstStyle/>
          <a:p>
            <a:r>
              <a:rPr lang="en-US" dirty="0" smtClean="0"/>
              <a:t>Course Completion Rates</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3980970312"/>
              </p:ext>
            </p:extLst>
          </p:nvPr>
        </p:nvGraphicFramePr>
        <p:xfrm>
          <a:off x="381000" y="1507511"/>
          <a:ext cx="8305800" cy="4556760"/>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20000"/>
                    </a:ext>
                  </a:extLst>
                </a:gridCol>
                <a:gridCol w="4152900">
                  <a:extLst>
                    <a:ext uri="{9D8B030D-6E8A-4147-A177-3AD203B41FA5}">
                      <a16:colId xmlns:a16="http://schemas.microsoft.com/office/drawing/2014/main" val="20001"/>
                    </a:ext>
                  </a:extLst>
                </a:gridCol>
              </a:tblGrid>
              <a:tr h="152400">
                <a:tc>
                  <a:txBody>
                    <a:bodyPr/>
                    <a:lstStyle/>
                    <a:p>
                      <a:pPr algn="ctr"/>
                      <a:r>
                        <a:rPr lang="en-US" dirty="0" smtClean="0"/>
                        <a:t>Course</a:t>
                      </a:r>
                      <a:endParaRPr lang="en-US" dirty="0"/>
                    </a:p>
                  </a:txBody>
                  <a:tcPr marL="91441" marR="91441"/>
                </a:tc>
                <a:tc>
                  <a:txBody>
                    <a:bodyPr/>
                    <a:lstStyle/>
                    <a:p>
                      <a:pPr algn="ctr"/>
                      <a:r>
                        <a:rPr lang="en-US" dirty="0" smtClean="0">
                          <a:solidFill>
                            <a:schemeClr val="bg1"/>
                          </a:solidFill>
                        </a:rPr>
                        <a:t>2010-2012</a:t>
                      </a:r>
                      <a:r>
                        <a:rPr lang="en-US" baseline="0" dirty="0" smtClean="0">
                          <a:solidFill>
                            <a:schemeClr val="bg1"/>
                          </a:solidFill>
                        </a:rPr>
                        <a:t>: </a:t>
                      </a:r>
                      <a:r>
                        <a:rPr lang="en-US" dirty="0" smtClean="0">
                          <a:solidFill>
                            <a:schemeClr val="bg1"/>
                          </a:solidFill>
                        </a:rPr>
                        <a:t>3 year average</a:t>
                      </a:r>
                      <a:endParaRPr lang="en-US" dirty="0">
                        <a:solidFill>
                          <a:schemeClr val="bg1"/>
                        </a:solidFill>
                      </a:endParaRPr>
                    </a:p>
                  </a:txBody>
                  <a:tcPr marL="91441" marR="91441"/>
                </a:tc>
                <a:extLst>
                  <a:ext uri="{0D108BD9-81ED-4DB2-BD59-A6C34878D82A}">
                    <a16:rowId xmlns:a16="http://schemas.microsoft.com/office/drawing/2014/main" val="10000"/>
                  </a:ext>
                </a:extLst>
              </a:tr>
              <a:tr h="381000">
                <a:tc>
                  <a:txBody>
                    <a:bodyPr/>
                    <a:lstStyle/>
                    <a:p>
                      <a:pPr algn="ctr"/>
                      <a:r>
                        <a:rPr lang="en-US" b="1" dirty="0" smtClean="0"/>
                        <a:t>ENG 030</a:t>
                      </a:r>
                      <a:endParaRPr lang="en-US" b="1" dirty="0"/>
                    </a:p>
                  </a:txBody>
                  <a:tcPr marL="91441" marR="91441"/>
                </a:tc>
                <a:tc>
                  <a:txBody>
                    <a:bodyPr/>
                    <a:lstStyle/>
                    <a:p>
                      <a:pPr algn="ctr"/>
                      <a:r>
                        <a:rPr lang="en-US" b="1" dirty="0" smtClean="0">
                          <a:solidFill>
                            <a:schemeClr val="tx1"/>
                          </a:solidFill>
                        </a:rPr>
                        <a:t>61.6%</a:t>
                      </a:r>
                      <a:endParaRPr lang="en-US" b="1" dirty="0">
                        <a:solidFill>
                          <a:schemeClr val="tx1"/>
                        </a:solidFill>
                      </a:endParaRPr>
                    </a:p>
                  </a:txBody>
                  <a:tcPr marL="91441" marR="91441"/>
                </a:tc>
                <a:extLst>
                  <a:ext uri="{0D108BD9-81ED-4DB2-BD59-A6C34878D82A}">
                    <a16:rowId xmlns:a16="http://schemas.microsoft.com/office/drawing/2014/main" val="10001"/>
                  </a:ext>
                </a:extLst>
              </a:tr>
              <a:tr h="381000">
                <a:tc>
                  <a:txBody>
                    <a:bodyPr/>
                    <a:lstStyle/>
                    <a:p>
                      <a:pPr algn="ctr"/>
                      <a:r>
                        <a:rPr lang="en-US" b="1" dirty="0" smtClean="0"/>
                        <a:t>ENG 060</a:t>
                      </a:r>
                      <a:endParaRPr lang="en-US" b="1" dirty="0"/>
                    </a:p>
                  </a:txBody>
                  <a:tcPr marL="91441" marR="91441"/>
                </a:tc>
                <a:tc>
                  <a:txBody>
                    <a:bodyPr/>
                    <a:lstStyle/>
                    <a:p>
                      <a:pPr algn="ctr"/>
                      <a:r>
                        <a:rPr lang="en-US" b="1" dirty="0" smtClean="0">
                          <a:solidFill>
                            <a:schemeClr val="tx1"/>
                          </a:solidFill>
                        </a:rPr>
                        <a:t>63.2%</a:t>
                      </a:r>
                      <a:endParaRPr lang="en-US" b="1" dirty="0">
                        <a:solidFill>
                          <a:schemeClr val="tx1"/>
                        </a:solidFill>
                      </a:endParaRPr>
                    </a:p>
                  </a:txBody>
                  <a:tcPr marL="91441" marR="91441"/>
                </a:tc>
                <a:extLst>
                  <a:ext uri="{0D108BD9-81ED-4DB2-BD59-A6C34878D82A}">
                    <a16:rowId xmlns:a16="http://schemas.microsoft.com/office/drawing/2014/main" val="10002"/>
                  </a:ext>
                </a:extLst>
              </a:tr>
              <a:tr h="381000">
                <a:tc>
                  <a:txBody>
                    <a:bodyPr/>
                    <a:lstStyle/>
                    <a:p>
                      <a:pPr algn="ctr"/>
                      <a:r>
                        <a:rPr lang="en-US" b="1" dirty="0" smtClean="0"/>
                        <a:t>ENG 090</a:t>
                      </a:r>
                      <a:endParaRPr lang="en-US" b="1" dirty="0"/>
                    </a:p>
                  </a:txBody>
                  <a:tcPr marL="91441" marR="91441"/>
                </a:tc>
                <a:tc>
                  <a:txBody>
                    <a:bodyPr/>
                    <a:lstStyle/>
                    <a:p>
                      <a:pPr algn="ctr"/>
                      <a:r>
                        <a:rPr lang="en-US" b="1" dirty="0" smtClean="0">
                          <a:solidFill>
                            <a:schemeClr val="tx1"/>
                          </a:solidFill>
                        </a:rPr>
                        <a:t>63.5%</a:t>
                      </a:r>
                      <a:endParaRPr lang="en-US" b="1" dirty="0">
                        <a:solidFill>
                          <a:schemeClr val="tx1"/>
                        </a:solidFill>
                      </a:endParaRPr>
                    </a:p>
                  </a:txBody>
                  <a:tcPr marL="91441" marR="91441"/>
                </a:tc>
                <a:extLst>
                  <a:ext uri="{0D108BD9-81ED-4DB2-BD59-A6C34878D82A}">
                    <a16:rowId xmlns:a16="http://schemas.microsoft.com/office/drawing/2014/main" val="10003"/>
                  </a:ext>
                </a:extLst>
              </a:tr>
              <a:tr h="381000">
                <a:tc>
                  <a:txBody>
                    <a:bodyPr/>
                    <a:lstStyle/>
                    <a:p>
                      <a:pPr algn="ctr"/>
                      <a:r>
                        <a:rPr lang="en-US" dirty="0" smtClean="0"/>
                        <a:t>REA 030</a:t>
                      </a:r>
                      <a:endParaRPr lang="en-US" dirty="0"/>
                    </a:p>
                  </a:txBody>
                  <a:tcPr marL="91441" marR="91441"/>
                </a:tc>
                <a:tc>
                  <a:txBody>
                    <a:bodyPr/>
                    <a:lstStyle/>
                    <a:p>
                      <a:pPr algn="ctr"/>
                      <a:r>
                        <a:rPr lang="en-US" dirty="0" smtClean="0">
                          <a:solidFill>
                            <a:schemeClr val="tx1"/>
                          </a:solidFill>
                        </a:rPr>
                        <a:t>64.0%</a:t>
                      </a:r>
                      <a:endParaRPr lang="en-US" dirty="0">
                        <a:solidFill>
                          <a:schemeClr val="tx1"/>
                        </a:solidFill>
                      </a:endParaRPr>
                    </a:p>
                  </a:txBody>
                  <a:tcPr marL="91441" marR="91441"/>
                </a:tc>
                <a:extLst>
                  <a:ext uri="{0D108BD9-81ED-4DB2-BD59-A6C34878D82A}">
                    <a16:rowId xmlns:a16="http://schemas.microsoft.com/office/drawing/2014/main" val="10004"/>
                  </a:ext>
                </a:extLst>
              </a:tr>
              <a:tr h="381000">
                <a:tc>
                  <a:txBody>
                    <a:bodyPr/>
                    <a:lstStyle/>
                    <a:p>
                      <a:pPr algn="ctr"/>
                      <a:r>
                        <a:rPr lang="en-US" dirty="0" smtClean="0"/>
                        <a:t>REA 060</a:t>
                      </a:r>
                      <a:endParaRPr lang="en-US" dirty="0"/>
                    </a:p>
                  </a:txBody>
                  <a:tcPr marL="91441" marR="91441"/>
                </a:tc>
                <a:tc>
                  <a:txBody>
                    <a:bodyPr/>
                    <a:lstStyle/>
                    <a:p>
                      <a:pPr algn="ctr"/>
                      <a:r>
                        <a:rPr lang="en-US" dirty="0" smtClean="0">
                          <a:solidFill>
                            <a:schemeClr val="tx1"/>
                          </a:solidFill>
                        </a:rPr>
                        <a:t>68.1%</a:t>
                      </a:r>
                      <a:endParaRPr lang="en-US" dirty="0">
                        <a:solidFill>
                          <a:schemeClr val="tx1"/>
                        </a:solidFill>
                      </a:endParaRPr>
                    </a:p>
                  </a:txBody>
                  <a:tcPr marL="91441" marR="91441"/>
                </a:tc>
                <a:extLst>
                  <a:ext uri="{0D108BD9-81ED-4DB2-BD59-A6C34878D82A}">
                    <a16:rowId xmlns:a16="http://schemas.microsoft.com/office/drawing/2014/main" val="10005"/>
                  </a:ext>
                </a:extLst>
              </a:tr>
              <a:tr h="381000">
                <a:tc>
                  <a:txBody>
                    <a:bodyPr/>
                    <a:lstStyle/>
                    <a:p>
                      <a:pPr algn="ctr"/>
                      <a:r>
                        <a:rPr lang="en-US" dirty="0" smtClean="0"/>
                        <a:t>REA 090</a:t>
                      </a:r>
                      <a:endParaRPr lang="en-US" dirty="0"/>
                    </a:p>
                  </a:txBody>
                  <a:tcPr marL="91441" marR="91441"/>
                </a:tc>
                <a:tc>
                  <a:txBody>
                    <a:bodyPr/>
                    <a:lstStyle/>
                    <a:p>
                      <a:pPr algn="ctr"/>
                      <a:r>
                        <a:rPr lang="en-US" dirty="0" smtClean="0">
                          <a:solidFill>
                            <a:schemeClr val="tx1"/>
                          </a:solidFill>
                        </a:rPr>
                        <a:t>63.8%</a:t>
                      </a:r>
                      <a:endParaRPr lang="en-US" dirty="0">
                        <a:solidFill>
                          <a:schemeClr val="tx1"/>
                        </a:solidFill>
                      </a:endParaRPr>
                    </a:p>
                  </a:txBody>
                  <a:tcPr marL="91441" marR="91441"/>
                </a:tc>
                <a:extLst>
                  <a:ext uri="{0D108BD9-81ED-4DB2-BD59-A6C34878D82A}">
                    <a16:rowId xmlns:a16="http://schemas.microsoft.com/office/drawing/2014/main" val="10006"/>
                  </a:ext>
                </a:extLst>
              </a:tr>
              <a:tr h="381000">
                <a:tc>
                  <a:txBody>
                    <a:bodyPr/>
                    <a:lstStyle/>
                    <a:p>
                      <a:pPr algn="ctr"/>
                      <a:r>
                        <a:rPr lang="en-US" b="1" dirty="0" smtClean="0"/>
                        <a:t>MAT</a:t>
                      </a:r>
                      <a:r>
                        <a:rPr lang="en-US" b="1" baseline="0" dirty="0" smtClean="0"/>
                        <a:t> 030</a:t>
                      </a:r>
                      <a:endParaRPr lang="en-US" b="1" dirty="0"/>
                    </a:p>
                  </a:txBody>
                  <a:tcPr marL="91441" marR="91441"/>
                </a:tc>
                <a:tc>
                  <a:txBody>
                    <a:bodyPr/>
                    <a:lstStyle/>
                    <a:p>
                      <a:pPr algn="ctr"/>
                      <a:r>
                        <a:rPr lang="en-US" b="1" dirty="0" smtClean="0">
                          <a:solidFill>
                            <a:schemeClr val="tx1"/>
                          </a:solidFill>
                        </a:rPr>
                        <a:t>60.8%</a:t>
                      </a:r>
                      <a:endParaRPr lang="en-US" b="1" dirty="0">
                        <a:solidFill>
                          <a:schemeClr val="tx1"/>
                        </a:solidFill>
                      </a:endParaRPr>
                    </a:p>
                  </a:txBody>
                  <a:tcPr marL="91441" marR="91441"/>
                </a:tc>
                <a:extLst>
                  <a:ext uri="{0D108BD9-81ED-4DB2-BD59-A6C34878D82A}">
                    <a16:rowId xmlns:a16="http://schemas.microsoft.com/office/drawing/2014/main" val="10007"/>
                  </a:ext>
                </a:extLst>
              </a:tr>
              <a:tr h="381000">
                <a:tc>
                  <a:txBody>
                    <a:bodyPr/>
                    <a:lstStyle/>
                    <a:p>
                      <a:pPr algn="ctr"/>
                      <a:r>
                        <a:rPr lang="en-US" b="1" dirty="0" smtClean="0"/>
                        <a:t>MAT 060</a:t>
                      </a:r>
                      <a:endParaRPr lang="en-US" b="1" dirty="0"/>
                    </a:p>
                  </a:txBody>
                  <a:tcPr marL="91441" marR="91441"/>
                </a:tc>
                <a:tc>
                  <a:txBody>
                    <a:bodyPr/>
                    <a:lstStyle/>
                    <a:p>
                      <a:pPr algn="ctr"/>
                      <a:r>
                        <a:rPr lang="en-US" b="1" dirty="0" smtClean="0">
                          <a:solidFill>
                            <a:schemeClr val="tx1"/>
                          </a:solidFill>
                        </a:rPr>
                        <a:t>66.3%</a:t>
                      </a:r>
                      <a:endParaRPr lang="en-US" b="1" dirty="0">
                        <a:solidFill>
                          <a:schemeClr val="tx1"/>
                        </a:solidFill>
                      </a:endParaRPr>
                    </a:p>
                  </a:txBody>
                  <a:tcPr marL="91441" marR="91441"/>
                </a:tc>
                <a:extLst>
                  <a:ext uri="{0D108BD9-81ED-4DB2-BD59-A6C34878D82A}">
                    <a16:rowId xmlns:a16="http://schemas.microsoft.com/office/drawing/2014/main" val="10008"/>
                  </a:ext>
                </a:extLst>
              </a:tr>
              <a:tr h="381000">
                <a:tc>
                  <a:txBody>
                    <a:bodyPr/>
                    <a:lstStyle/>
                    <a:p>
                      <a:pPr algn="ctr"/>
                      <a:r>
                        <a:rPr lang="en-US" b="1" dirty="0" smtClean="0"/>
                        <a:t>MAT 090</a:t>
                      </a:r>
                      <a:endParaRPr lang="en-US" b="1" dirty="0"/>
                    </a:p>
                  </a:txBody>
                  <a:tcPr marL="91441" marR="91441"/>
                </a:tc>
                <a:tc>
                  <a:txBody>
                    <a:bodyPr/>
                    <a:lstStyle/>
                    <a:p>
                      <a:pPr algn="ctr"/>
                      <a:r>
                        <a:rPr lang="en-US" b="1" dirty="0" smtClean="0">
                          <a:solidFill>
                            <a:schemeClr val="tx1"/>
                          </a:solidFill>
                        </a:rPr>
                        <a:t>60.1%</a:t>
                      </a:r>
                      <a:endParaRPr lang="en-US" b="1" dirty="0">
                        <a:solidFill>
                          <a:schemeClr val="tx1"/>
                        </a:solidFill>
                      </a:endParaRPr>
                    </a:p>
                  </a:txBody>
                  <a:tcPr marL="91441" marR="91441"/>
                </a:tc>
                <a:extLst>
                  <a:ext uri="{0D108BD9-81ED-4DB2-BD59-A6C34878D82A}">
                    <a16:rowId xmlns:a16="http://schemas.microsoft.com/office/drawing/2014/main" val="10009"/>
                  </a:ext>
                </a:extLst>
              </a:tr>
              <a:tr h="381000">
                <a:tc>
                  <a:txBody>
                    <a:bodyPr/>
                    <a:lstStyle/>
                    <a:p>
                      <a:pPr algn="ctr"/>
                      <a:r>
                        <a:rPr lang="en-US" b="1" dirty="0" smtClean="0"/>
                        <a:t>MAT 099</a:t>
                      </a:r>
                      <a:endParaRPr lang="en-US" b="1" dirty="0"/>
                    </a:p>
                  </a:txBody>
                  <a:tcPr marL="91441" marR="91441"/>
                </a:tc>
                <a:tc>
                  <a:txBody>
                    <a:bodyPr/>
                    <a:lstStyle/>
                    <a:p>
                      <a:pPr algn="ctr"/>
                      <a:r>
                        <a:rPr lang="en-US" b="1" dirty="0" smtClean="0">
                          <a:solidFill>
                            <a:schemeClr val="tx1"/>
                          </a:solidFill>
                        </a:rPr>
                        <a:t>57.9%</a:t>
                      </a:r>
                      <a:endParaRPr lang="en-US" b="1" dirty="0">
                        <a:solidFill>
                          <a:schemeClr val="tx1"/>
                        </a:solidFill>
                      </a:endParaRPr>
                    </a:p>
                  </a:txBody>
                  <a:tcPr marL="91441" marR="91441"/>
                </a:tc>
                <a:extLst>
                  <a:ext uri="{0D108BD9-81ED-4DB2-BD59-A6C34878D82A}">
                    <a16:rowId xmlns:a16="http://schemas.microsoft.com/office/drawing/2014/main" val="10010"/>
                  </a:ext>
                </a:extLst>
              </a:tr>
              <a:tr h="381000">
                <a:tc>
                  <a:txBody>
                    <a:bodyPr/>
                    <a:lstStyle/>
                    <a:p>
                      <a:pPr algn="ctr"/>
                      <a:r>
                        <a:rPr lang="en-US" dirty="0" smtClean="0"/>
                        <a:t>Total Average</a:t>
                      </a:r>
                      <a:endParaRPr lang="en-US" dirty="0"/>
                    </a:p>
                  </a:txBody>
                  <a:tcPr marL="91441" marR="91441"/>
                </a:tc>
                <a:tc>
                  <a:txBody>
                    <a:bodyPr/>
                    <a:lstStyle/>
                    <a:p>
                      <a:pPr algn="ctr"/>
                      <a:r>
                        <a:rPr lang="en-US" dirty="0" smtClean="0">
                          <a:solidFill>
                            <a:schemeClr val="tx1"/>
                          </a:solidFill>
                        </a:rPr>
                        <a:t>62.9%</a:t>
                      </a:r>
                      <a:endParaRPr lang="en-US" dirty="0">
                        <a:solidFill>
                          <a:schemeClr val="tx1"/>
                        </a:solidFill>
                      </a:endParaRPr>
                    </a:p>
                  </a:txBody>
                  <a:tcPr marL="91441" marR="91441"/>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52226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sz="quarter" idx="1"/>
          </p:nvPr>
        </p:nvSpPr>
        <p:spPr>
          <a:xfrm>
            <a:off x="457200" y="2057400"/>
            <a:ext cx="7467600" cy="2895600"/>
          </a:xfrm>
        </p:spPr>
        <p:txBody>
          <a:bodyPr>
            <a:normAutofit/>
          </a:bodyPr>
          <a:lstStyle/>
          <a:p>
            <a:pPr algn="ctr">
              <a:buNone/>
            </a:pPr>
            <a:r>
              <a:rPr lang="en-US" dirty="0" smtClean="0"/>
              <a:t>“The more levels of developmental courses a student needs to go through, the less likely that student is to ever complete college English or math.” </a:t>
            </a:r>
          </a:p>
          <a:p>
            <a:pPr>
              <a:buNone/>
            </a:pPr>
            <a:endParaRPr lang="en-US" dirty="0" smtClean="0"/>
          </a:p>
          <a:p>
            <a:pPr>
              <a:buNone/>
            </a:pPr>
            <a:r>
              <a:rPr lang="en-US" dirty="0" smtClean="0"/>
              <a:t>				- Thomas Bailey (2009) CCRC Brief.</a:t>
            </a:r>
          </a:p>
          <a:p>
            <a:pPr>
              <a:buNone/>
            </a:pPr>
            <a:endParaRPr lang="en-US" dirty="0"/>
          </a:p>
        </p:txBody>
      </p:sp>
    </p:spTree>
    <p:extLst>
      <p:ext uri="{BB962C8B-B14F-4D97-AF65-F5344CB8AC3E}">
        <p14:creationId xmlns:p14="http://schemas.microsoft.com/office/powerpoint/2010/main" val="2610405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a:t>
            </a:r>
            <a:r>
              <a:rPr lang="en-US" dirty="0" smtClean="0"/>
              <a:t>ttrition problem: the theory</a:t>
            </a:r>
            <a:endParaRPr lang="en-US" dirty="0"/>
          </a:p>
        </p:txBody>
      </p:sp>
      <p:sp>
        <p:nvSpPr>
          <p:cNvPr id="3" name="Content Placeholder 2"/>
          <p:cNvSpPr>
            <a:spLocks noGrp="1"/>
          </p:cNvSpPr>
          <p:nvPr>
            <p:ph sz="quarter" idx="1"/>
          </p:nvPr>
        </p:nvSpPr>
        <p:spPr/>
        <p:txBody>
          <a:bodyPr>
            <a:normAutofit/>
          </a:bodyPr>
          <a:lstStyle/>
          <a:p>
            <a:r>
              <a:rPr lang="en-US" dirty="0" smtClean="0"/>
              <a:t>For students who place two levels below a college course there are 5 “exit points”</a:t>
            </a:r>
          </a:p>
          <a:p>
            <a:pPr lvl="1">
              <a:buClr>
                <a:schemeClr val="accent1"/>
              </a:buClr>
            </a:pPr>
            <a:r>
              <a:rPr lang="en-US" dirty="0" smtClean="0">
                <a:solidFill>
                  <a:schemeClr val="tx2"/>
                </a:solidFill>
              </a:rPr>
              <a:t>Do they pass the first course?</a:t>
            </a:r>
          </a:p>
          <a:p>
            <a:pPr lvl="1">
              <a:buClr>
                <a:schemeClr val="accent1"/>
              </a:buClr>
            </a:pPr>
            <a:r>
              <a:rPr lang="en-US" dirty="0" smtClean="0">
                <a:solidFill>
                  <a:schemeClr val="tx2"/>
                </a:solidFill>
              </a:rPr>
              <a:t>Do they enroll in the next course?   </a:t>
            </a:r>
          </a:p>
          <a:p>
            <a:pPr lvl="1">
              <a:buClr>
                <a:schemeClr val="accent1"/>
              </a:buClr>
            </a:pPr>
            <a:r>
              <a:rPr lang="en-US" dirty="0" smtClean="0">
                <a:solidFill>
                  <a:schemeClr val="tx2"/>
                </a:solidFill>
              </a:rPr>
              <a:t>Do they pass the second course?</a:t>
            </a:r>
          </a:p>
          <a:p>
            <a:pPr lvl="1">
              <a:buClr>
                <a:schemeClr val="accent1"/>
              </a:buClr>
            </a:pPr>
            <a:r>
              <a:rPr lang="en-US" dirty="0" smtClean="0">
                <a:solidFill>
                  <a:schemeClr val="tx2"/>
                </a:solidFill>
              </a:rPr>
              <a:t>Do they enroll in the college-level course? </a:t>
            </a:r>
          </a:p>
          <a:p>
            <a:pPr lvl="1">
              <a:buClr>
                <a:schemeClr val="accent1"/>
              </a:buClr>
            </a:pPr>
            <a:r>
              <a:rPr lang="en-US" dirty="0" smtClean="0">
                <a:solidFill>
                  <a:schemeClr val="tx2"/>
                </a:solidFill>
              </a:rPr>
              <a:t>Do they pass the college-level course?</a:t>
            </a:r>
          </a:p>
          <a:p>
            <a:r>
              <a:rPr lang="en-US" dirty="0" smtClean="0">
                <a:solidFill>
                  <a:schemeClr val="tx1"/>
                </a:solidFill>
              </a:rPr>
              <a:t>Students placing three levels below have 7 exit points.</a:t>
            </a:r>
          </a:p>
          <a:p>
            <a:r>
              <a:rPr lang="en-US" dirty="0" smtClean="0">
                <a:solidFill>
                  <a:schemeClr val="tx1"/>
                </a:solidFill>
              </a:rPr>
              <a:t>Students placing 4 levels below (MAT 030) have 9 exit points.</a:t>
            </a:r>
          </a:p>
          <a:p>
            <a:endParaRPr lang="en-US" dirty="0"/>
          </a:p>
        </p:txBody>
      </p:sp>
    </p:spTree>
    <p:extLst>
      <p:ext uri="{BB962C8B-B14F-4D97-AF65-F5344CB8AC3E}">
        <p14:creationId xmlns:p14="http://schemas.microsoft.com/office/powerpoint/2010/main" val="2296055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2218</TotalTime>
  <Words>2169</Words>
  <Application>Microsoft Office PowerPoint</Application>
  <PresentationFormat>On-screen Show (4:3)</PresentationFormat>
  <Paragraphs>539</Paragraphs>
  <Slides>39</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Comic Sans MS</vt:lpstr>
      <vt:lpstr>Times New Roman</vt:lpstr>
      <vt:lpstr>Wingdings</vt:lpstr>
      <vt:lpstr>Office Theme</vt:lpstr>
      <vt:lpstr>November 23, 2015</vt:lpstr>
      <vt:lpstr>Presenters</vt:lpstr>
      <vt:lpstr>Colorado  Dev Ed Redesign</vt:lpstr>
      <vt:lpstr>What we will discuss…</vt:lpstr>
      <vt:lpstr>The Old Model</vt:lpstr>
      <vt:lpstr>The Old Model</vt:lpstr>
      <vt:lpstr>Course Completion Rates</vt:lpstr>
      <vt:lpstr>The problem</vt:lpstr>
      <vt:lpstr>Attrition problem: the theory</vt:lpstr>
      <vt:lpstr>Completion Data— The Old Model</vt:lpstr>
      <vt:lpstr>  Completion of College-Level English (ENG 121) Students Enrolled in Developmental Reading and English  2008/09 historic cohort  </vt:lpstr>
      <vt:lpstr>Completion of a gtPathways Course Students Enrolled in Developmental Reading and Developmental  2008-2009 historic cohort</vt:lpstr>
      <vt:lpstr>Time to  Enrollment in ENG100+, General  Transfer(GT), and  ENG121 2008-2009 historic cohort</vt:lpstr>
      <vt:lpstr> Completion of College-Level Math Students Enrolled in  Developmental Math 2008-2009 historic cohort</vt:lpstr>
      <vt:lpstr>Time to MAT 100+ Course 2008-2009 historic cohort</vt:lpstr>
      <vt:lpstr>Developmental Education Task Force (DETF)</vt:lpstr>
      <vt:lpstr>Colorado had </vt:lpstr>
      <vt:lpstr>Developmental Education Task Force</vt:lpstr>
      <vt:lpstr>February 2013 CCCS Board approves Task Force recommendations</vt:lpstr>
      <vt:lpstr>Change in philosophy  and practice…</vt:lpstr>
      <vt:lpstr>Changes in Philosophy and Practice, Part 2</vt:lpstr>
      <vt:lpstr>New Model</vt:lpstr>
      <vt:lpstr>College Composition and Reading</vt:lpstr>
      <vt:lpstr>The Math Pathway Model</vt:lpstr>
      <vt:lpstr>Data: The New Model</vt:lpstr>
      <vt:lpstr>Completion of a College-Level English Course (ENG 121) Students Enrolled in College Composition and Reading (CCR) 2014/2015 cohort</vt:lpstr>
      <vt:lpstr>Completion of a gtPathways Course Students Enrolled in College Composition and Reading (CCR) Courses 2014/2015 cohort</vt:lpstr>
      <vt:lpstr> Time to  Enrollment in ENG100+, General  Transfer(GT), and  ENG121 2014/2015 cohort</vt:lpstr>
      <vt:lpstr>Completion of College-Level Math Courses Students Enrolled in Redesigned MAT Courses 2014/2015 cohort</vt:lpstr>
      <vt:lpstr>Time to MAT 100+ course 2014/15</vt:lpstr>
      <vt:lpstr>What the faculty say</vt:lpstr>
      <vt:lpstr>What we are doing now</vt:lpstr>
      <vt:lpstr>Work in progress</vt:lpstr>
      <vt:lpstr>Work in progress</vt:lpstr>
      <vt:lpstr>More Information</vt:lpstr>
      <vt:lpstr>Creative Commons Attribution</vt:lpstr>
      <vt:lpstr>Additional Resources</vt:lpstr>
      <vt:lpstr>Q&amp;A</vt:lpstr>
      <vt:lpstr>PowerPoint Presentation</vt:lpstr>
    </vt:vector>
  </TitlesOfParts>
  <Company>JFF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JFF</dc:creator>
  <cp:lastModifiedBy>Brian Keating</cp:lastModifiedBy>
  <cp:revision>95</cp:revision>
  <cp:lastPrinted>2015-09-28T15:26:41Z</cp:lastPrinted>
  <dcterms:created xsi:type="dcterms:W3CDTF">2012-12-12T14:53:33Z</dcterms:created>
  <dcterms:modified xsi:type="dcterms:W3CDTF">2015-11-20T19:06:15Z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1553039015</vt:i4>
  </property>
  <property fmtid="{D5CDD505-2E9C-101B-9397-08002B2CF9AE}" pid="3" name="_NewReviewCycle">
    <vt:lpwstr/>
  </property>
  <property fmtid="{D5CDD505-2E9C-101B-9397-08002B2CF9AE}" pid="4" name="_EmailSubject">
    <vt:lpwstr>Follow-up: TAACCCT Industry Webinar Series: Information Technology (Tuesday, 9/29/15)</vt:lpwstr>
  </property>
  <property fmtid="{D5CDD505-2E9C-101B-9397-08002B2CF9AE}" pid="5" name="_AuthorEmail">
    <vt:lpwstr>JNguyen@collin.edu</vt:lpwstr>
  </property>
  <property fmtid="{D5CDD505-2E9C-101B-9397-08002B2CF9AE}" pid="6" name="_AuthorEmailDisplayName">
    <vt:lpwstr>John Nguyen</vt:lpwstr>
  </property>
</Properties>
</file>