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9"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287" r:id="rId27"/>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 Durden" initials="W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6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89" autoAdjust="0"/>
  </p:normalViewPr>
  <p:slideViewPr>
    <p:cSldViewPr snapToGrid="0" snapToObjects="1">
      <p:cViewPr varScale="1">
        <p:scale>
          <a:sx n="94" d="100"/>
          <a:sy n="94" d="100"/>
        </p:scale>
        <p:origin x="474" y="66"/>
      </p:cViewPr>
      <p:guideLst>
        <p:guide orient="horz" pos="2160"/>
        <p:guide pos="2880"/>
      </p:guideLst>
    </p:cSldViewPr>
  </p:slideViewPr>
  <p:notesTextViewPr>
    <p:cViewPr>
      <p:scale>
        <a:sx n="100" d="100"/>
        <a:sy n="100" d="100"/>
      </p:scale>
      <p:origin x="0" y="0"/>
    </p:cViewPr>
  </p:notesTextViewPr>
  <p:sorterViewPr>
    <p:cViewPr>
      <p:scale>
        <a:sx n="365" d="100"/>
        <a:sy n="365" d="100"/>
      </p:scale>
      <p:origin x="0" y="210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6C725DDB-4D63-4446-9F35-9095D336AE82}" type="datetimeFigureOut">
              <a:rPr lang="en-US" smtClean="0"/>
              <a:t>11/30/2015</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E47587D4-55C4-D74E-A7E0-C8D1276C098E}" type="slidenum">
              <a:rPr lang="en-US" smtClean="0"/>
              <a:t>‹#›</a:t>
            </a:fld>
            <a:endParaRPr lang="en-US"/>
          </a:p>
        </p:txBody>
      </p:sp>
    </p:spTree>
    <p:extLst>
      <p:ext uri="{BB962C8B-B14F-4D97-AF65-F5344CB8AC3E}">
        <p14:creationId xmlns:p14="http://schemas.microsoft.com/office/powerpoint/2010/main" val="166683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7E2BF2C1-D288-C04E-9EAE-5DBEC8177EA6}" type="datetimeFigureOut">
              <a:rPr lang="en-US" smtClean="0"/>
              <a:t>11/30/2015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033E3A03-D9C5-8D44-BB7A-5665F947E76F}" type="slidenum">
              <a:rPr lang="en-US" smtClean="0"/>
              <a:t>‹#›</a:t>
            </a:fld>
            <a:endParaRPr lang="en-US"/>
          </a:p>
        </p:txBody>
      </p:sp>
    </p:spTree>
    <p:extLst>
      <p:ext uri="{BB962C8B-B14F-4D97-AF65-F5344CB8AC3E}">
        <p14:creationId xmlns:p14="http://schemas.microsoft.com/office/powerpoint/2010/main" val="9735109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E3A03-D9C5-8D44-BB7A-5665F947E76F}" type="slidenum">
              <a:rPr lang="en-US" smtClean="0"/>
              <a:t>2</a:t>
            </a:fld>
            <a:endParaRPr lang="en-US"/>
          </a:p>
        </p:txBody>
      </p:sp>
    </p:spTree>
    <p:extLst>
      <p:ext uri="{BB962C8B-B14F-4D97-AF65-F5344CB8AC3E}">
        <p14:creationId xmlns:p14="http://schemas.microsoft.com/office/powerpoint/2010/main" val="2871831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lnSpc>
                <a:spcPct val="120000"/>
              </a:lnSpc>
              <a:spcBef>
                <a:spcPct val="0"/>
              </a:spcBef>
            </a:pPr>
            <a:endParaRPr lang="en-US">
              <a:latin typeface="Calibri" charset="0"/>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653" indent="-285636">
              <a:defRPr sz="1200">
                <a:solidFill>
                  <a:schemeClr val="tx1"/>
                </a:solidFill>
                <a:latin typeface="Calibri" charset="0"/>
                <a:ea typeface="ＭＳ Ｐゴシック" charset="0"/>
              </a:defRPr>
            </a:lvl2pPr>
            <a:lvl3pPr marL="1142543" indent="-228509">
              <a:defRPr sz="1200">
                <a:solidFill>
                  <a:schemeClr val="tx1"/>
                </a:solidFill>
                <a:latin typeface="Calibri" charset="0"/>
                <a:ea typeface="ＭＳ Ｐゴシック" charset="0"/>
              </a:defRPr>
            </a:lvl3pPr>
            <a:lvl4pPr marL="1599560" indent="-228509">
              <a:defRPr sz="1200">
                <a:solidFill>
                  <a:schemeClr val="tx1"/>
                </a:solidFill>
                <a:latin typeface="Calibri" charset="0"/>
                <a:ea typeface="ＭＳ Ｐゴシック" charset="0"/>
              </a:defRPr>
            </a:lvl4pPr>
            <a:lvl5pPr marL="2056577" indent="-228509">
              <a:defRPr sz="1200">
                <a:solidFill>
                  <a:schemeClr val="tx1"/>
                </a:solidFill>
                <a:latin typeface="Calibri" charset="0"/>
                <a:ea typeface="ＭＳ Ｐゴシック" charset="0"/>
              </a:defRPr>
            </a:lvl5pPr>
            <a:lvl6pPr marL="2513594" indent="-228509" eaLnBrk="0" fontAlgn="base" hangingPunct="0">
              <a:spcBef>
                <a:spcPct val="30000"/>
              </a:spcBef>
              <a:spcAft>
                <a:spcPct val="0"/>
              </a:spcAft>
              <a:defRPr sz="1200">
                <a:solidFill>
                  <a:schemeClr val="tx1"/>
                </a:solidFill>
                <a:latin typeface="Calibri" charset="0"/>
                <a:ea typeface="ＭＳ Ｐゴシック" charset="0"/>
              </a:defRPr>
            </a:lvl6pPr>
            <a:lvl7pPr marL="2970611" indent="-228509" eaLnBrk="0" fontAlgn="base" hangingPunct="0">
              <a:spcBef>
                <a:spcPct val="30000"/>
              </a:spcBef>
              <a:spcAft>
                <a:spcPct val="0"/>
              </a:spcAft>
              <a:defRPr sz="1200">
                <a:solidFill>
                  <a:schemeClr val="tx1"/>
                </a:solidFill>
                <a:latin typeface="Calibri" charset="0"/>
                <a:ea typeface="ＭＳ Ｐゴシック" charset="0"/>
              </a:defRPr>
            </a:lvl7pPr>
            <a:lvl8pPr marL="3427628" indent="-228509" eaLnBrk="0" fontAlgn="base" hangingPunct="0">
              <a:spcBef>
                <a:spcPct val="30000"/>
              </a:spcBef>
              <a:spcAft>
                <a:spcPct val="0"/>
              </a:spcAft>
              <a:defRPr sz="1200">
                <a:solidFill>
                  <a:schemeClr val="tx1"/>
                </a:solidFill>
                <a:latin typeface="Calibri" charset="0"/>
                <a:ea typeface="ＭＳ Ｐゴシック" charset="0"/>
              </a:defRPr>
            </a:lvl8pPr>
            <a:lvl9pPr marL="3884646" indent="-228509" eaLnBrk="0" fontAlgn="base" hangingPunct="0">
              <a:spcBef>
                <a:spcPct val="30000"/>
              </a:spcBef>
              <a:spcAft>
                <a:spcPct val="0"/>
              </a:spcAft>
              <a:defRPr sz="1200">
                <a:solidFill>
                  <a:schemeClr val="tx1"/>
                </a:solidFill>
                <a:latin typeface="Calibri" charset="0"/>
                <a:ea typeface="ＭＳ Ｐゴシック" charset="0"/>
              </a:defRPr>
            </a:lvl9pPr>
          </a:lstStyle>
          <a:p>
            <a:fld id="{DEA91C02-F19B-0242-95D1-BCECC87941DE}" type="slidenum">
              <a:rPr lang="en-US">
                <a:latin typeface="Arial" charset="0"/>
                <a:ea typeface="MS PGothic" charset="0"/>
                <a:cs typeface="Arial" charset="0"/>
              </a:rPr>
              <a:pPr/>
              <a:t>4</a:t>
            </a:fld>
            <a:endParaRPr lang="en-US">
              <a:latin typeface="Arial" charset="0"/>
              <a:ea typeface="MS PGothic" charset="0"/>
              <a:cs typeface="Arial" charset="0"/>
            </a:endParaRPr>
          </a:p>
        </p:txBody>
      </p:sp>
      <p:sp>
        <p:nvSpPr>
          <p:cNvPr id="45061" name="Header Placeholder 1"/>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200">
                <a:solidFill>
                  <a:schemeClr val="tx1"/>
                </a:solidFill>
                <a:latin typeface="Calibri" charset="0"/>
                <a:ea typeface="ＭＳ Ｐゴシック" charset="0"/>
              </a:defRPr>
            </a:lvl1pPr>
            <a:lvl2pPr marL="742653" indent="-285636">
              <a:defRPr sz="1200">
                <a:solidFill>
                  <a:schemeClr val="tx1"/>
                </a:solidFill>
                <a:latin typeface="Calibri" charset="0"/>
                <a:ea typeface="ＭＳ Ｐゴシック" charset="0"/>
              </a:defRPr>
            </a:lvl2pPr>
            <a:lvl3pPr marL="1142543" indent="-228509">
              <a:defRPr sz="1200">
                <a:solidFill>
                  <a:schemeClr val="tx1"/>
                </a:solidFill>
                <a:latin typeface="Calibri" charset="0"/>
                <a:ea typeface="ＭＳ Ｐゴシック" charset="0"/>
              </a:defRPr>
            </a:lvl3pPr>
            <a:lvl4pPr marL="1599560" indent="-228509">
              <a:defRPr sz="1200">
                <a:solidFill>
                  <a:schemeClr val="tx1"/>
                </a:solidFill>
                <a:latin typeface="Calibri" charset="0"/>
                <a:ea typeface="ＭＳ Ｐゴシック" charset="0"/>
              </a:defRPr>
            </a:lvl4pPr>
            <a:lvl5pPr marL="2056577" indent="-228509">
              <a:defRPr sz="1200">
                <a:solidFill>
                  <a:schemeClr val="tx1"/>
                </a:solidFill>
                <a:latin typeface="Calibri" charset="0"/>
                <a:ea typeface="ＭＳ Ｐゴシック" charset="0"/>
              </a:defRPr>
            </a:lvl5pPr>
            <a:lvl6pPr marL="2513594" indent="-228509" eaLnBrk="0" fontAlgn="base" hangingPunct="0">
              <a:spcBef>
                <a:spcPct val="30000"/>
              </a:spcBef>
              <a:spcAft>
                <a:spcPct val="0"/>
              </a:spcAft>
              <a:defRPr sz="1200">
                <a:solidFill>
                  <a:schemeClr val="tx1"/>
                </a:solidFill>
                <a:latin typeface="Calibri" charset="0"/>
                <a:ea typeface="ＭＳ Ｐゴシック" charset="0"/>
              </a:defRPr>
            </a:lvl6pPr>
            <a:lvl7pPr marL="2970611" indent="-228509" eaLnBrk="0" fontAlgn="base" hangingPunct="0">
              <a:spcBef>
                <a:spcPct val="30000"/>
              </a:spcBef>
              <a:spcAft>
                <a:spcPct val="0"/>
              </a:spcAft>
              <a:defRPr sz="1200">
                <a:solidFill>
                  <a:schemeClr val="tx1"/>
                </a:solidFill>
                <a:latin typeface="Calibri" charset="0"/>
                <a:ea typeface="ＭＳ Ｐゴシック" charset="0"/>
              </a:defRPr>
            </a:lvl7pPr>
            <a:lvl8pPr marL="3427628" indent="-228509" eaLnBrk="0" fontAlgn="base" hangingPunct="0">
              <a:spcBef>
                <a:spcPct val="30000"/>
              </a:spcBef>
              <a:spcAft>
                <a:spcPct val="0"/>
              </a:spcAft>
              <a:defRPr sz="1200">
                <a:solidFill>
                  <a:schemeClr val="tx1"/>
                </a:solidFill>
                <a:latin typeface="Calibri" charset="0"/>
                <a:ea typeface="ＭＳ Ｐゴシック" charset="0"/>
              </a:defRPr>
            </a:lvl8pPr>
            <a:lvl9pPr marL="3884646" indent="-228509" eaLnBrk="0" fontAlgn="base" hangingPunct="0">
              <a:spcBef>
                <a:spcPct val="30000"/>
              </a:spcBef>
              <a:spcAft>
                <a:spcPct val="0"/>
              </a:spcAft>
              <a:defRPr sz="1200">
                <a:solidFill>
                  <a:schemeClr val="tx1"/>
                </a:solidFill>
                <a:latin typeface="Calibri" charset="0"/>
                <a:ea typeface="ＭＳ Ｐゴシック" charset="0"/>
              </a:defRPr>
            </a:lvl9pPr>
          </a:lstStyle>
          <a:p>
            <a:r>
              <a:rPr lang="en-US">
                <a:solidFill>
                  <a:srgbClr val="000000"/>
                </a:solidFill>
                <a:latin typeface="Gill Sans" charset="0"/>
                <a:ea typeface="ヒラギノ角ゴ ProN W3" charset="0"/>
              </a:rPr>
              <a:t>© 2014 NCTN at World Education, Inc. All rights reserved.</a:t>
            </a:r>
          </a:p>
        </p:txBody>
      </p:sp>
      <p:sp>
        <p:nvSpPr>
          <p:cNvPr id="45062" name="Date Placeholder 2"/>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653" indent="-285636">
              <a:defRPr sz="1200">
                <a:solidFill>
                  <a:schemeClr val="tx1"/>
                </a:solidFill>
                <a:latin typeface="Calibri" charset="0"/>
                <a:ea typeface="ＭＳ Ｐゴシック" charset="0"/>
              </a:defRPr>
            </a:lvl2pPr>
            <a:lvl3pPr marL="1142543" indent="-228509">
              <a:defRPr sz="1200">
                <a:solidFill>
                  <a:schemeClr val="tx1"/>
                </a:solidFill>
                <a:latin typeface="Calibri" charset="0"/>
                <a:ea typeface="ＭＳ Ｐゴシック" charset="0"/>
              </a:defRPr>
            </a:lvl3pPr>
            <a:lvl4pPr marL="1599560" indent="-228509">
              <a:defRPr sz="1200">
                <a:solidFill>
                  <a:schemeClr val="tx1"/>
                </a:solidFill>
                <a:latin typeface="Calibri" charset="0"/>
                <a:ea typeface="ＭＳ Ｐゴシック" charset="0"/>
              </a:defRPr>
            </a:lvl4pPr>
            <a:lvl5pPr marL="2056577" indent="-228509">
              <a:defRPr sz="1200">
                <a:solidFill>
                  <a:schemeClr val="tx1"/>
                </a:solidFill>
                <a:latin typeface="Calibri" charset="0"/>
                <a:ea typeface="ＭＳ Ｐゴシック" charset="0"/>
              </a:defRPr>
            </a:lvl5pPr>
            <a:lvl6pPr marL="2513594" indent="-228509" eaLnBrk="0" fontAlgn="base" hangingPunct="0">
              <a:spcBef>
                <a:spcPct val="30000"/>
              </a:spcBef>
              <a:spcAft>
                <a:spcPct val="0"/>
              </a:spcAft>
              <a:defRPr sz="1200">
                <a:solidFill>
                  <a:schemeClr val="tx1"/>
                </a:solidFill>
                <a:latin typeface="Calibri" charset="0"/>
                <a:ea typeface="ＭＳ Ｐゴシック" charset="0"/>
              </a:defRPr>
            </a:lvl6pPr>
            <a:lvl7pPr marL="2970611" indent="-228509" eaLnBrk="0" fontAlgn="base" hangingPunct="0">
              <a:spcBef>
                <a:spcPct val="30000"/>
              </a:spcBef>
              <a:spcAft>
                <a:spcPct val="0"/>
              </a:spcAft>
              <a:defRPr sz="1200">
                <a:solidFill>
                  <a:schemeClr val="tx1"/>
                </a:solidFill>
                <a:latin typeface="Calibri" charset="0"/>
                <a:ea typeface="ＭＳ Ｐゴシック" charset="0"/>
              </a:defRPr>
            </a:lvl7pPr>
            <a:lvl8pPr marL="3427628" indent="-228509" eaLnBrk="0" fontAlgn="base" hangingPunct="0">
              <a:spcBef>
                <a:spcPct val="30000"/>
              </a:spcBef>
              <a:spcAft>
                <a:spcPct val="0"/>
              </a:spcAft>
              <a:defRPr sz="1200">
                <a:solidFill>
                  <a:schemeClr val="tx1"/>
                </a:solidFill>
                <a:latin typeface="Calibri" charset="0"/>
                <a:ea typeface="ＭＳ Ｐゴシック" charset="0"/>
              </a:defRPr>
            </a:lvl8pPr>
            <a:lvl9pPr marL="3884646" indent="-228509" eaLnBrk="0" fontAlgn="base" hangingPunct="0">
              <a:spcBef>
                <a:spcPct val="30000"/>
              </a:spcBef>
              <a:spcAft>
                <a:spcPct val="0"/>
              </a:spcAft>
              <a:defRPr sz="1200">
                <a:solidFill>
                  <a:schemeClr val="tx1"/>
                </a:solidFill>
                <a:latin typeface="Calibri" charset="0"/>
                <a:ea typeface="ＭＳ Ｐゴシック" charset="0"/>
              </a:defRPr>
            </a:lvl9pPr>
          </a:lstStyle>
          <a:p>
            <a:r>
              <a:rPr lang="en-US">
                <a:solidFill>
                  <a:srgbClr val="000000"/>
                </a:solidFill>
                <a:latin typeface="Gill Sans" charset="0"/>
                <a:ea typeface="ヒラギノ角ゴ ProN W3" charset="0"/>
              </a:rPr>
              <a:t>April 2015</a:t>
            </a:r>
          </a:p>
        </p:txBody>
      </p:sp>
    </p:spTree>
    <p:extLst>
      <p:ext uri="{BB962C8B-B14F-4D97-AF65-F5344CB8AC3E}">
        <p14:creationId xmlns:p14="http://schemas.microsoft.com/office/powerpoint/2010/main" val="2271212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653" indent="-285636">
              <a:defRPr sz="1200">
                <a:solidFill>
                  <a:schemeClr val="tx1"/>
                </a:solidFill>
                <a:latin typeface="Calibri" charset="0"/>
                <a:ea typeface="ＭＳ Ｐゴシック" charset="0"/>
              </a:defRPr>
            </a:lvl2pPr>
            <a:lvl3pPr marL="1142543" indent="-228509">
              <a:defRPr sz="1200">
                <a:solidFill>
                  <a:schemeClr val="tx1"/>
                </a:solidFill>
                <a:latin typeface="Calibri" charset="0"/>
                <a:ea typeface="ＭＳ Ｐゴシック" charset="0"/>
              </a:defRPr>
            </a:lvl3pPr>
            <a:lvl4pPr marL="1599560" indent="-228509">
              <a:defRPr sz="1200">
                <a:solidFill>
                  <a:schemeClr val="tx1"/>
                </a:solidFill>
                <a:latin typeface="Calibri" charset="0"/>
                <a:ea typeface="ＭＳ Ｐゴシック" charset="0"/>
              </a:defRPr>
            </a:lvl4pPr>
            <a:lvl5pPr marL="2056577" indent="-228509">
              <a:defRPr sz="1200">
                <a:solidFill>
                  <a:schemeClr val="tx1"/>
                </a:solidFill>
                <a:latin typeface="Calibri" charset="0"/>
                <a:ea typeface="ＭＳ Ｐゴシック" charset="0"/>
              </a:defRPr>
            </a:lvl5pPr>
            <a:lvl6pPr marL="2513594" indent="-228509" eaLnBrk="0" fontAlgn="base" hangingPunct="0">
              <a:spcBef>
                <a:spcPct val="30000"/>
              </a:spcBef>
              <a:spcAft>
                <a:spcPct val="0"/>
              </a:spcAft>
              <a:defRPr sz="1200">
                <a:solidFill>
                  <a:schemeClr val="tx1"/>
                </a:solidFill>
                <a:latin typeface="Calibri" charset="0"/>
                <a:ea typeface="ＭＳ Ｐゴシック" charset="0"/>
              </a:defRPr>
            </a:lvl6pPr>
            <a:lvl7pPr marL="2970611" indent="-228509" eaLnBrk="0" fontAlgn="base" hangingPunct="0">
              <a:spcBef>
                <a:spcPct val="30000"/>
              </a:spcBef>
              <a:spcAft>
                <a:spcPct val="0"/>
              </a:spcAft>
              <a:defRPr sz="1200">
                <a:solidFill>
                  <a:schemeClr val="tx1"/>
                </a:solidFill>
                <a:latin typeface="Calibri" charset="0"/>
                <a:ea typeface="ＭＳ Ｐゴシック" charset="0"/>
              </a:defRPr>
            </a:lvl7pPr>
            <a:lvl8pPr marL="3427628" indent="-228509" eaLnBrk="0" fontAlgn="base" hangingPunct="0">
              <a:spcBef>
                <a:spcPct val="30000"/>
              </a:spcBef>
              <a:spcAft>
                <a:spcPct val="0"/>
              </a:spcAft>
              <a:defRPr sz="1200">
                <a:solidFill>
                  <a:schemeClr val="tx1"/>
                </a:solidFill>
                <a:latin typeface="Calibri" charset="0"/>
                <a:ea typeface="ＭＳ Ｐゴシック" charset="0"/>
              </a:defRPr>
            </a:lvl8pPr>
            <a:lvl9pPr marL="3884646" indent="-228509" eaLnBrk="0" fontAlgn="base" hangingPunct="0">
              <a:spcBef>
                <a:spcPct val="30000"/>
              </a:spcBef>
              <a:spcAft>
                <a:spcPct val="0"/>
              </a:spcAft>
              <a:defRPr sz="1200">
                <a:solidFill>
                  <a:schemeClr val="tx1"/>
                </a:solidFill>
                <a:latin typeface="Calibri" charset="0"/>
                <a:ea typeface="ＭＳ Ｐゴシック" charset="0"/>
              </a:defRPr>
            </a:lvl9pPr>
          </a:lstStyle>
          <a:p>
            <a:fld id="{874DCEA5-DD61-CD4A-A1EA-2CE1D46878F4}" type="slidenum">
              <a:rPr lang="en-US">
                <a:solidFill>
                  <a:srgbClr val="000000"/>
                </a:solidFill>
                <a:latin typeface="Gill Sans" charset="0"/>
                <a:ea typeface="ヒラギノ角ゴ ProN W3" charset="0"/>
              </a:rPr>
              <a:pPr/>
              <a:t>5</a:t>
            </a:fld>
            <a:endParaRPr lang="en-US">
              <a:solidFill>
                <a:srgbClr val="000000"/>
              </a:solidFill>
              <a:latin typeface="Gill Sans" charset="0"/>
              <a:ea typeface="ヒラギノ角ゴ ProN W3" charset="0"/>
            </a:endParaRPr>
          </a:p>
        </p:txBody>
      </p:sp>
    </p:spTree>
    <p:extLst>
      <p:ext uri="{BB962C8B-B14F-4D97-AF65-F5344CB8AC3E}">
        <p14:creationId xmlns:p14="http://schemas.microsoft.com/office/powerpoint/2010/main" val="337140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lnSpc>
                <a:spcPct val="120000"/>
              </a:lnSpc>
            </a:pPr>
            <a:endParaRPr lang="en-US">
              <a:latin typeface="Calibri"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653" indent="-285636">
              <a:defRPr sz="1200">
                <a:solidFill>
                  <a:schemeClr val="tx1"/>
                </a:solidFill>
                <a:latin typeface="Calibri" charset="0"/>
                <a:ea typeface="ＭＳ Ｐゴシック" charset="0"/>
              </a:defRPr>
            </a:lvl2pPr>
            <a:lvl3pPr marL="1142543" indent="-228509">
              <a:defRPr sz="1200">
                <a:solidFill>
                  <a:schemeClr val="tx1"/>
                </a:solidFill>
                <a:latin typeface="Calibri" charset="0"/>
                <a:ea typeface="ＭＳ Ｐゴシック" charset="0"/>
              </a:defRPr>
            </a:lvl3pPr>
            <a:lvl4pPr marL="1599560" indent="-228509">
              <a:defRPr sz="1200">
                <a:solidFill>
                  <a:schemeClr val="tx1"/>
                </a:solidFill>
                <a:latin typeface="Calibri" charset="0"/>
                <a:ea typeface="ＭＳ Ｐゴシック" charset="0"/>
              </a:defRPr>
            </a:lvl4pPr>
            <a:lvl5pPr marL="2056577" indent="-228509">
              <a:defRPr sz="1200">
                <a:solidFill>
                  <a:schemeClr val="tx1"/>
                </a:solidFill>
                <a:latin typeface="Calibri" charset="0"/>
                <a:ea typeface="ＭＳ Ｐゴシック" charset="0"/>
              </a:defRPr>
            </a:lvl5pPr>
            <a:lvl6pPr marL="2513594" indent="-228509" eaLnBrk="0" fontAlgn="base" hangingPunct="0">
              <a:spcBef>
                <a:spcPct val="30000"/>
              </a:spcBef>
              <a:spcAft>
                <a:spcPct val="0"/>
              </a:spcAft>
              <a:defRPr sz="1200">
                <a:solidFill>
                  <a:schemeClr val="tx1"/>
                </a:solidFill>
                <a:latin typeface="Calibri" charset="0"/>
                <a:ea typeface="ＭＳ Ｐゴシック" charset="0"/>
              </a:defRPr>
            </a:lvl6pPr>
            <a:lvl7pPr marL="2970611" indent="-228509" eaLnBrk="0" fontAlgn="base" hangingPunct="0">
              <a:spcBef>
                <a:spcPct val="30000"/>
              </a:spcBef>
              <a:spcAft>
                <a:spcPct val="0"/>
              </a:spcAft>
              <a:defRPr sz="1200">
                <a:solidFill>
                  <a:schemeClr val="tx1"/>
                </a:solidFill>
                <a:latin typeface="Calibri" charset="0"/>
                <a:ea typeface="ＭＳ Ｐゴシック" charset="0"/>
              </a:defRPr>
            </a:lvl7pPr>
            <a:lvl8pPr marL="3427628" indent="-228509" eaLnBrk="0" fontAlgn="base" hangingPunct="0">
              <a:spcBef>
                <a:spcPct val="30000"/>
              </a:spcBef>
              <a:spcAft>
                <a:spcPct val="0"/>
              </a:spcAft>
              <a:defRPr sz="1200">
                <a:solidFill>
                  <a:schemeClr val="tx1"/>
                </a:solidFill>
                <a:latin typeface="Calibri" charset="0"/>
                <a:ea typeface="ＭＳ Ｐゴシック" charset="0"/>
              </a:defRPr>
            </a:lvl8pPr>
            <a:lvl9pPr marL="3884646" indent="-228509" eaLnBrk="0" fontAlgn="base" hangingPunct="0">
              <a:spcBef>
                <a:spcPct val="30000"/>
              </a:spcBef>
              <a:spcAft>
                <a:spcPct val="0"/>
              </a:spcAft>
              <a:defRPr sz="1200">
                <a:solidFill>
                  <a:schemeClr val="tx1"/>
                </a:solidFill>
                <a:latin typeface="Calibri" charset="0"/>
                <a:ea typeface="ＭＳ Ｐゴシック" charset="0"/>
              </a:defRPr>
            </a:lvl9pPr>
          </a:lstStyle>
          <a:p>
            <a:fld id="{8998CFF9-33E1-0845-879C-06A98BA1F14F}" type="slidenum">
              <a:rPr lang="en-US">
                <a:latin typeface="Arial" charset="0"/>
                <a:ea typeface="MS PGothic" charset="0"/>
                <a:cs typeface="Arial" charset="0"/>
              </a:rPr>
              <a:pPr/>
              <a:t>6</a:t>
            </a:fld>
            <a:endParaRPr lang="en-US">
              <a:latin typeface="Arial" charset="0"/>
              <a:ea typeface="MS PGothic" charset="0"/>
              <a:cs typeface="Arial" charset="0"/>
            </a:endParaRPr>
          </a:p>
        </p:txBody>
      </p:sp>
      <p:sp>
        <p:nvSpPr>
          <p:cNvPr id="47109" name="Header Placeholder 1"/>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1200">
                <a:solidFill>
                  <a:schemeClr val="tx1"/>
                </a:solidFill>
                <a:latin typeface="Calibri" charset="0"/>
                <a:ea typeface="ＭＳ Ｐゴシック" charset="0"/>
              </a:defRPr>
            </a:lvl1pPr>
            <a:lvl2pPr marL="742653" indent="-285636">
              <a:defRPr sz="1200">
                <a:solidFill>
                  <a:schemeClr val="tx1"/>
                </a:solidFill>
                <a:latin typeface="Calibri" charset="0"/>
                <a:ea typeface="ＭＳ Ｐゴシック" charset="0"/>
              </a:defRPr>
            </a:lvl2pPr>
            <a:lvl3pPr marL="1142543" indent="-228509">
              <a:defRPr sz="1200">
                <a:solidFill>
                  <a:schemeClr val="tx1"/>
                </a:solidFill>
                <a:latin typeface="Calibri" charset="0"/>
                <a:ea typeface="ＭＳ Ｐゴシック" charset="0"/>
              </a:defRPr>
            </a:lvl3pPr>
            <a:lvl4pPr marL="1599560" indent="-228509">
              <a:defRPr sz="1200">
                <a:solidFill>
                  <a:schemeClr val="tx1"/>
                </a:solidFill>
                <a:latin typeface="Calibri" charset="0"/>
                <a:ea typeface="ＭＳ Ｐゴシック" charset="0"/>
              </a:defRPr>
            </a:lvl4pPr>
            <a:lvl5pPr marL="2056577" indent="-228509">
              <a:defRPr sz="1200">
                <a:solidFill>
                  <a:schemeClr val="tx1"/>
                </a:solidFill>
                <a:latin typeface="Calibri" charset="0"/>
                <a:ea typeface="ＭＳ Ｐゴシック" charset="0"/>
              </a:defRPr>
            </a:lvl5pPr>
            <a:lvl6pPr marL="2513594" indent="-228509" eaLnBrk="0" fontAlgn="base" hangingPunct="0">
              <a:spcBef>
                <a:spcPct val="30000"/>
              </a:spcBef>
              <a:spcAft>
                <a:spcPct val="0"/>
              </a:spcAft>
              <a:defRPr sz="1200">
                <a:solidFill>
                  <a:schemeClr val="tx1"/>
                </a:solidFill>
                <a:latin typeface="Calibri" charset="0"/>
                <a:ea typeface="ＭＳ Ｐゴシック" charset="0"/>
              </a:defRPr>
            </a:lvl6pPr>
            <a:lvl7pPr marL="2970611" indent="-228509" eaLnBrk="0" fontAlgn="base" hangingPunct="0">
              <a:spcBef>
                <a:spcPct val="30000"/>
              </a:spcBef>
              <a:spcAft>
                <a:spcPct val="0"/>
              </a:spcAft>
              <a:defRPr sz="1200">
                <a:solidFill>
                  <a:schemeClr val="tx1"/>
                </a:solidFill>
                <a:latin typeface="Calibri" charset="0"/>
                <a:ea typeface="ＭＳ Ｐゴシック" charset="0"/>
              </a:defRPr>
            </a:lvl7pPr>
            <a:lvl8pPr marL="3427628" indent="-228509" eaLnBrk="0" fontAlgn="base" hangingPunct="0">
              <a:spcBef>
                <a:spcPct val="30000"/>
              </a:spcBef>
              <a:spcAft>
                <a:spcPct val="0"/>
              </a:spcAft>
              <a:defRPr sz="1200">
                <a:solidFill>
                  <a:schemeClr val="tx1"/>
                </a:solidFill>
                <a:latin typeface="Calibri" charset="0"/>
                <a:ea typeface="ＭＳ Ｐゴシック" charset="0"/>
              </a:defRPr>
            </a:lvl8pPr>
            <a:lvl9pPr marL="3884646" indent="-228509" eaLnBrk="0" fontAlgn="base" hangingPunct="0">
              <a:spcBef>
                <a:spcPct val="30000"/>
              </a:spcBef>
              <a:spcAft>
                <a:spcPct val="0"/>
              </a:spcAft>
              <a:defRPr sz="1200">
                <a:solidFill>
                  <a:schemeClr val="tx1"/>
                </a:solidFill>
                <a:latin typeface="Calibri" charset="0"/>
                <a:ea typeface="ＭＳ Ｐゴシック" charset="0"/>
              </a:defRPr>
            </a:lvl9pPr>
          </a:lstStyle>
          <a:p>
            <a:r>
              <a:rPr lang="en-US">
                <a:solidFill>
                  <a:srgbClr val="000000"/>
                </a:solidFill>
                <a:latin typeface="Gill Sans" charset="0"/>
                <a:ea typeface="ヒラギノ角ゴ ProN W3" charset="0"/>
              </a:rPr>
              <a:t>© 2014 NCTN at World Education, Inc. All rights reserved.</a:t>
            </a:r>
          </a:p>
        </p:txBody>
      </p:sp>
      <p:sp>
        <p:nvSpPr>
          <p:cNvPr id="47110" name="Date Placeholder 2"/>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2653" indent="-285636">
              <a:defRPr sz="1200">
                <a:solidFill>
                  <a:schemeClr val="tx1"/>
                </a:solidFill>
                <a:latin typeface="Calibri" charset="0"/>
                <a:ea typeface="ＭＳ Ｐゴシック" charset="0"/>
              </a:defRPr>
            </a:lvl2pPr>
            <a:lvl3pPr marL="1142543" indent="-228509">
              <a:defRPr sz="1200">
                <a:solidFill>
                  <a:schemeClr val="tx1"/>
                </a:solidFill>
                <a:latin typeface="Calibri" charset="0"/>
                <a:ea typeface="ＭＳ Ｐゴシック" charset="0"/>
              </a:defRPr>
            </a:lvl3pPr>
            <a:lvl4pPr marL="1599560" indent="-228509">
              <a:defRPr sz="1200">
                <a:solidFill>
                  <a:schemeClr val="tx1"/>
                </a:solidFill>
                <a:latin typeface="Calibri" charset="0"/>
                <a:ea typeface="ＭＳ Ｐゴシック" charset="0"/>
              </a:defRPr>
            </a:lvl4pPr>
            <a:lvl5pPr marL="2056577" indent="-228509">
              <a:defRPr sz="1200">
                <a:solidFill>
                  <a:schemeClr val="tx1"/>
                </a:solidFill>
                <a:latin typeface="Calibri" charset="0"/>
                <a:ea typeface="ＭＳ Ｐゴシック" charset="0"/>
              </a:defRPr>
            </a:lvl5pPr>
            <a:lvl6pPr marL="2513594" indent="-228509" eaLnBrk="0" fontAlgn="base" hangingPunct="0">
              <a:spcBef>
                <a:spcPct val="30000"/>
              </a:spcBef>
              <a:spcAft>
                <a:spcPct val="0"/>
              </a:spcAft>
              <a:defRPr sz="1200">
                <a:solidFill>
                  <a:schemeClr val="tx1"/>
                </a:solidFill>
                <a:latin typeface="Calibri" charset="0"/>
                <a:ea typeface="ＭＳ Ｐゴシック" charset="0"/>
              </a:defRPr>
            </a:lvl6pPr>
            <a:lvl7pPr marL="2970611" indent="-228509" eaLnBrk="0" fontAlgn="base" hangingPunct="0">
              <a:spcBef>
                <a:spcPct val="30000"/>
              </a:spcBef>
              <a:spcAft>
                <a:spcPct val="0"/>
              </a:spcAft>
              <a:defRPr sz="1200">
                <a:solidFill>
                  <a:schemeClr val="tx1"/>
                </a:solidFill>
                <a:latin typeface="Calibri" charset="0"/>
                <a:ea typeface="ＭＳ Ｐゴシック" charset="0"/>
              </a:defRPr>
            </a:lvl7pPr>
            <a:lvl8pPr marL="3427628" indent="-228509" eaLnBrk="0" fontAlgn="base" hangingPunct="0">
              <a:spcBef>
                <a:spcPct val="30000"/>
              </a:spcBef>
              <a:spcAft>
                <a:spcPct val="0"/>
              </a:spcAft>
              <a:defRPr sz="1200">
                <a:solidFill>
                  <a:schemeClr val="tx1"/>
                </a:solidFill>
                <a:latin typeface="Calibri" charset="0"/>
                <a:ea typeface="ＭＳ Ｐゴシック" charset="0"/>
              </a:defRPr>
            </a:lvl8pPr>
            <a:lvl9pPr marL="3884646" indent="-228509" eaLnBrk="0" fontAlgn="base" hangingPunct="0">
              <a:spcBef>
                <a:spcPct val="30000"/>
              </a:spcBef>
              <a:spcAft>
                <a:spcPct val="0"/>
              </a:spcAft>
              <a:defRPr sz="1200">
                <a:solidFill>
                  <a:schemeClr val="tx1"/>
                </a:solidFill>
                <a:latin typeface="Calibri" charset="0"/>
                <a:ea typeface="ＭＳ Ｐゴシック" charset="0"/>
              </a:defRPr>
            </a:lvl9pPr>
          </a:lstStyle>
          <a:p>
            <a:r>
              <a:rPr lang="en-US">
                <a:solidFill>
                  <a:srgbClr val="000000"/>
                </a:solidFill>
                <a:latin typeface="Gill Sans" charset="0"/>
                <a:ea typeface="ヒラギノ角ゴ ProN W3" charset="0"/>
              </a:rPr>
              <a:t>April 2015</a:t>
            </a:r>
          </a:p>
        </p:txBody>
      </p:sp>
    </p:spTree>
    <p:extLst>
      <p:ext uri="{BB962C8B-B14F-4D97-AF65-F5344CB8AC3E}">
        <p14:creationId xmlns:p14="http://schemas.microsoft.com/office/powerpoint/2010/main" val="16950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26</a:t>
            </a:fld>
            <a:endParaRPr lang="en-US"/>
          </a:p>
        </p:txBody>
      </p:sp>
    </p:spTree>
    <p:extLst>
      <p:ext uri="{BB962C8B-B14F-4D97-AF65-F5344CB8AC3E}">
        <p14:creationId xmlns:p14="http://schemas.microsoft.com/office/powerpoint/2010/main" val="587950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35567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1400" b="0" cap="all">
                <a:solidFill>
                  <a:schemeClr val="bg1">
                    <a:lumMod val="50000"/>
                  </a:schemeClr>
                </a:solidFill>
              </a:defRPr>
            </a:lvl1pPr>
          </a:lstStyle>
          <a:p>
            <a:r>
              <a:rPr lang="en-US" dirty="0" smtClean="0"/>
              <a:t>Clicks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21648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93557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163905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386687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535CF6-78E6-204E-AB98-C09B348E109C}" type="slidenum">
              <a:rPr lang="en-US" smtClean="0"/>
              <a:t>‹#›</a:t>
            </a:fld>
            <a:endParaRPr lang="en-US"/>
          </a:p>
        </p:txBody>
      </p:sp>
    </p:spTree>
    <p:extLst>
      <p:ext uri="{BB962C8B-B14F-4D97-AF65-F5344CB8AC3E}">
        <p14:creationId xmlns:p14="http://schemas.microsoft.com/office/powerpoint/2010/main" val="228771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Rectangle 2"/>
          <p:cNvSpPr/>
          <p:nvPr userDrawn="1"/>
        </p:nvSpPr>
        <p:spPr>
          <a:xfrm>
            <a:off x="0" y="0"/>
            <a:ext cx="9144000" cy="1233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722313" y="2187251"/>
            <a:ext cx="7772400" cy="1362075"/>
          </a:xfrm>
        </p:spPr>
        <p:txBody>
          <a:bodyPr anchor="t">
            <a:normAutofit/>
          </a:bodyPr>
          <a:lstStyle>
            <a:lvl1pPr algn="l">
              <a:defRPr sz="1400" b="0" cap="none">
                <a:solidFill>
                  <a:schemeClr val="bg1">
                    <a:lumMod val="50000"/>
                  </a:schemeClr>
                </a:solidFill>
              </a:defRPr>
            </a:lvl1pPr>
          </a:lstStyle>
          <a:p>
            <a:r>
              <a:rPr lang="en-US" dirty="0" smtClean="0"/>
              <a:t>Clicks to edit master title style</a:t>
            </a:r>
            <a:endParaRPr lang="en-US" dirty="0"/>
          </a:p>
        </p:txBody>
      </p:sp>
      <p:sp>
        <p:nvSpPr>
          <p:cNvPr id="7" name="Text Placeholder 2"/>
          <p:cNvSpPr>
            <a:spLocks noGrp="1"/>
          </p:cNvSpPr>
          <p:nvPr>
            <p:ph type="body" idx="1" hasCustomPrompt="1"/>
          </p:nvPr>
        </p:nvSpPr>
        <p:spPr>
          <a:xfrm>
            <a:off x="722313" y="1233412"/>
            <a:ext cx="7772400" cy="953839"/>
          </a:xfrm>
        </p:spPr>
        <p:txBody>
          <a:bodyPr anchor="t"/>
          <a:lstStyle>
            <a:lvl1pPr marL="0" indent="0">
              <a:buNone/>
              <a:defRPr sz="2000" b="1">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 name="Rectangle 1"/>
          <p:cNvSpPr/>
          <p:nvPr userDrawn="1"/>
        </p:nvSpPr>
        <p:spPr>
          <a:xfrm>
            <a:off x="0" y="5816600"/>
            <a:ext cx="9144000" cy="104140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AACCCT-Learning-Network-logo.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313" y="4499174"/>
            <a:ext cx="4840287" cy="1030726"/>
          </a:xfrm>
          <a:prstGeom prst="rect">
            <a:avLst/>
          </a:prstGeom>
        </p:spPr>
      </p:pic>
      <p:pic>
        <p:nvPicPr>
          <p:cNvPr id="4" name="Picture 3" descr="DOL-logo.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87175" y="4495764"/>
            <a:ext cx="1044051" cy="1034136"/>
          </a:xfrm>
          <a:prstGeom prst="rect">
            <a:avLst/>
          </a:prstGeom>
        </p:spPr>
      </p:pic>
    </p:spTree>
    <p:extLst>
      <p:ext uri="{BB962C8B-B14F-4D97-AF65-F5344CB8AC3E}">
        <p14:creationId xmlns:p14="http://schemas.microsoft.com/office/powerpoint/2010/main" val="15128279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ounded Rectangle 3"/>
          <p:cNvSpPr/>
          <p:nvPr/>
        </p:nvSpPr>
        <p:spPr>
          <a:xfrm>
            <a:off x="228824" y="228824"/>
            <a:ext cx="8695283" cy="603535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anchor="ctr"/>
          <a:lstStyle/>
          <a:p>
            <a:pPr defTabSz="914353" fontAlgn="auto">
              <a:spcBef>
                <a:spcPts val="0"/>
              </a:spcBef>
              <a:spcAft>
                <a:spcPts val="0"/>
              </a:spcAft>
              <a:defRPr/>
            </a:pPr>
            <a:endParaRPr lang="en-US" sz="1800">
              <a:solidFill>
                <a:prstClr val="white"/>
              </a:solidFill>
            </a:endParaRPr>
          </a:p>
        </p:txBody>
      </p:sp>
      <p:grpSp>
        <p:nvGrpSpPr>
          <p:cNvPr id="5" name="Group 9"/>
          <p:cNvGrpSpPr>
            <a:grpSpLocks noChangeAspect="1"/>
          </p:cNvGrpSpPr>
          <p:nvPr/>
        </p:nvGrpSpPr>
        <p:grpSpPr bwMode="auto">
          <a:xfrm>
            <a:off x="212080" y="5354464"/>
            <a:ext cx="8723189" cy="1330523"/>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a:xfrm>
            <a:off x="5163592" y="6249665"/>
            <a:ext cx="3787304" cy="366117"/>
          </a:xfrm>
          <a:prstGeom prst="rect">
            <a:avLst/>
          </a:prstGeom>
        </p:spPr>
        <p:txBody>
          <a:bodyPr lIns="64291" tIns="32146" rIns="64291" bIns="32146"/>
          <a:lstStyle>
            <a:lvl1pPr defTabSz="642915">
              <a:defRPr>
                <a:latin typeface="Gill Sans" charset="0"/>
              </a:defRPr>
            </a:lvl1pPr>
          </a:lstStyle>
          <a:p>
            <a:fld id="{0A31072B-78CD-694E-8F78-64A3A3820015}" type="datetime1">
              <a:rPr lang="en-US"/>
              <a:pPr/>
              <a:t>11/30/2015</a:t>
            </a:fld>
            <a:endParaRPr lang="en-US"/>
          </a:p>
        </p:txBody>
      </p:sp>
      <p:sp>
        <p:nvSpPr>
          <p:cNvPr id="12" name="Footer Placeholder 4"/>
          <p:cNvSpPr>
            <a:spLocks noGrp="1"/>
          </p:cNvSpPr>
          <p:nvPr>
            <p:ph type="ftr" sz="quarter" idx="11"/>
          </p:nvPr>
        </p:nvSpPr>
        <p:spPr>
          <a:xfrm>
            <a:off x="193105" y="6249665"/>
            <a:ext cx="3787303" cy="366117"/>
          </a:xfrm>
          <a:prstGeom prst="rect">
            <a:avLst/>
          </a:prstGeom>
        </p:spPr>
        <p:txBody>
          <a:bodyPr lIns="64291" tIns="32146" rIns="64291" bIns="32146"/>
          <a:lstStyle>
            <a:lvl1pPr defTabSz="642915" fontAlgn="base">
              <a:spcBef>
                <a:spcPct val="0"/>
              </a:spcBef>
              <a:spcAft>
                <a:spcPct val="0"/>
              </a:spcAft>
              <a:defRPr>
                <a:latin typeface="Gill Sans" charset="0"/>
                <a:ea typeface="ヒラギノ角ゴ ProN W3" charset="0"/>
                <a:cs typeface="ヒラギノ角ゴ ProN W3" charset="0"/>
              </a:defRPr>
            </a:lvl1pPr>
          </a:lstStyle>
          <a:p>
            <a:pPr>
              <a:defRPr/>
            </a:pPr>
            <a:endParaRPr lang="en-US"/>
          </a:p>
        </p:txBody>
      </p:sp>
      <p:sp>
        <p:nvSpPr>
          <p:cNvPr id="13" name="Slide Number Placeholder 5"/>
          <p:cNvSpPr>
            <a:spLocks noGrp="1"/>
          </p:cNvSpPr>
          <p:nvPr>
            <p:ph type="sldNum" sz="quarter" idx="12"/>
          </p:nvPr>
        </p:nvSpPr>
        <p:spPr/>
        <p:txBody>
          <a:bodyPr/>
          <a:lstStyle>
            <a:lvl1pPr defTabSz="642915">
              <a:defRPr>
                <a:latin typeface="Gill Sans" charset="0"/>
              </a:defRPr>
            </a:lvl1pPr>
          </a:lstStyle>
          <a:p>
            <a:fld id="{8261BEDA-B0C0-C446-92B1-85B122A172C6}" type="slidenum">
              <a:rPr lang="en-US"/>
              <a:pPr/>
              <a:t>‹#›</a:t>
            </a:fld>
            <a:endParaRPr lang="en-US"/>
          </a:p>
        </p:txBody>
      </p:sp>
    </p:spTree>
    <p:extLst>
      <p:ext uri="{BB962C8B-B14F-4D97-AF65-F5344CB8AC3E}">
        <p14:creationId xmlns:p14="http://schemas.microsoft.com/office/powerpoint/2010/main" val="118486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35CF6-78E6-204E-AB98-C09B348E109C}" type="slidenum">
              <a:rPr lang="en-US" smtClean="0"/>
              <a:t>‹#›</a:t>
            </a:fld>
            <a:endParaRPr lang="en-US"/>
          </a:p>
        </p:txBody>
      </p:sp>
      <p:sp>
        <p:nvSpPr>
          <p:cNvPr id="8" name="Rectangle 7"/>
          <p:cNvSpPr/>
          <p:nvPr userDrawn="1"/>
        </p:nvSpPr>
        <p:spPr>
          <a:xfrm>
            <a:off x="3251200" y="274638"/>
            <a:ext cx="5892799"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274638"/>
            <a:ext cx="351816" cy="70354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441701" y="274638"/>
            <a:ext cx="5245098" cy="7035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4" name="Picture 3" descr="TAACCCT-Learning-Network-logo.eps"/>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444501" y="350753"/>
            <a:ext cx="2692399" cy="573339"/>
          </a:xfrm>
          <a:prstGeom prst="rect">
            <a:avLst/>
          </a:prstGeom>
        </p:spPr>
      </p:pic>
      <p:pic>
        <p:nvPicPr>
          <p:cNvPr id="11" name="Picture 2"/>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351816" y="6030913"/>
            <a:ext cx="1984373" cy="9727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0658308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1600" b="1" kern="1200">
          <a:solidFill>
            <a:schemeClr val="bg1"/>
          </a:solidFill>
          <a:latin typeface="Arial"/>
          <a:ea typeface="+mj-ea"/>
          <a:cs typeface="Arial"/>
        </a:defRPr>
      </a:lvl1pPr>
    </p:titleStyle>
    <p:body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workforce3one.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mailto:TAACCCT@dol.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November 30, 2015</a:t>
            </a:r>
            <a:endParaRPr lang="en-US" dirty="0"/>
          </a:p>
        </p:txBody>
      </p:sp>
      <p:sp>
        <p:nvSpPr>
          <p:cNvPr id="5" name="Text Placeholder 2"/>
          <p:cNvSpPr>
            <a:spLocks noGrp="1"/>
          </p:cNvSpPr>
          <p:nvPr>
            <p:ph type="body" idx="1"/>
          </p:nvPr>
        </p:nvSpPr>
        <p:spPr>
          <a:xfrm>
            <a:off x="538199" y="778504"/>
            <a:ext cx="8159096" cy="1408748"/>
          </a:xfrm>
        </p:spPr>
        <p:txBody>
          <a:bodyPr>
            <a:normAutofit/>
          </a:bodyPr>
          <a:lstStyle/>
          <a:p>
            <a:r>
              <a:rPr lang="en-US" dirty="0" smtClean="0"/>
              <a:t>PRIOR LEARNING ASSESSMENT: 101 Breakout Session</a:t>
            </a:r>
          </a:p>
          <a:p>
            <a:endParaRPr lang="en-US" dirty="0" smtClean="0"/>
          </a:p>
        </p:txBody>
      </p:sp>
    </p:spTree>
    <p:extLst>
      <p:ext uri="{BB962C8B-B14F-4D97-AF65-F5344CB8AC3E}">
        <p14:creationId xmlns:p14="http://schemas.microsoft.com/office/powerpoint/2010/main" val="3834845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5354" y="1600647"/>
            <a:ext cx="7773293" cy="1779240"/>
          </a:xfrm>
        </p:spPr>
        <p:txBody>
          <a:bodyPr/>
          <a:lstStyle/>
          <a:p>
            <a:r>
              <a:rPr lang="en-US">
                <a:latin typeface="Candara" charset="0"/>
              </a:rPr>
              <a:t>Northeast Mississippi  		Community College		</a:t>
            </a:r>
          </a:p>
        </p:txBody>
      </p:sp>
      <p:sp>
        <p:nvSpPr>
          <p:cNvPr id="27651" name="Subtitle 2"/>
          <p:cNvSpPr>
            <a:spLocks noGrp="1"/>
          </p:cNvSpPr>
          <p:nvPr>
            <p:ph type="subTitle" idx="1"/>
          </p:nvPr>
        </p:nvSpPr>
        <p:spPr>
          <a:xfrm>
            <a:off x="1371824" y="3883298"/>
            <a:ext cx="6400354" cy="973336"/>
          </a:xfrm>
        </p:spPr>
        <p:txBody>
          <a:bodyPr/>
          <a:lstStyle/>
          <a:p>
            <a:r>
              <a:rPr lang="en-US" sz="4000">
                <a:latin typeface="Candara" charset="0"/>
              </a:rPr>
              <a:t>PLA overview</a:t>
            </a:r>
          </a:p>
        </p:txBody>
      </p:sp>
      <p:pic>
        <p:nvPicPr>
          <p:cNvPr id="2765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280" y="5574357"/>
            <a:ext cx="5512966" cy="1084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37965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4657" y="1720499"/>
            <a:ext cx="7408292" cy="4180210"/>
          </a:xfrm>
        </p:spPr>
        <p:txBody>
          <a:bodyPr>
            <a:normAutofit/>
          </a:bodyPr>
          <a:lstStyle/>
          <a:p>
            <a:pPr>
              <a:lnSpc>
                <a:spcPct val="90000"/>
              </a:lnSpc>
            </a:pPr>
            <a:r>
              <a:rPr lang="en-US" sz="2800" dirty="0">
                <a:latin typeface="Candara" charset="0"/>
              </a:rPr>
              <a:t>Priority 3 Build Programs that meet Advanced Manufacturing (AM) needs by designing, implementing, testing, credentialing, and forging Articulation Agreements for the AM Career Accelerated Pathways (CAP) that includes: Stackable Credentials;  Workforce certification (WFC), Academic Credit for Prior Learning; Portable Credentialing ; Advanced Industry-Driven Curricula, and Multi-level Goal Attainment</a:t>
            </a:r>
          </a:p>
          <a:p>
            <a:pPr>
              <a:lnSpc>
                <a:spcPct val="90000"/>
              </a:lnSpc>
            </a:pPr>
            <a:endParaRPr lang="en-US" dirty="0">
              <a:latin typeface="Candara" charset="0"/>
            </a:endParaRPr>
          </a:p>
        </p:txBody>
      </p:sp>
      <p:sp>
        <p:nvSpPr>
          <p:cNvPr id="3" name="Title 2"/>
          <p:cNvSpPr>
            <a:spLocks noGrp="1"/>
          </p:cNvSpPr>
          <p:nvPr>
            <p:ph type="title"/>
          </p:nvPr>
        </p:nvSpPr>
        <p:spPr/>
        <p:txBody>
          <a:bodyPr rtlCol="0">
            <a:noAutofit/>
          </a:bodyPr>
          <a:lstStyle/>
          <a:p>
            <a:pPr defTabSz="914353">
              <a:defRPr/>
            </a:pPr>
            <a:r>
              <a:rPr lang="en-US" sz="2400" dirty="0" smtClean="0">
                <a:ea typeface="+mj-ea"/>
              </a:rPr>
              <a:t>Round 1- Career Accelerated Pathways</a:t>
            </a:r>
            <a:endParaRPr lang="en-US" sz="2400" dirty="0">
              <a:ea typeface="+mj-ea"/>
            </a:endParaRPr>
          </a:p>
        </p:txBody>
      </p:sp>
    </p:spTree>
    <p:extLst>
      <p:ext uri="{BB962C8B-B14F-4D97-AF65-F5344CB8AC3E}">
        <p14:creationId xmlns:p14="http://schemas.microsoft.com/office/powerpoint/2010/main" val="1676737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761" y="1664302"/>
            <a:ext cx="7408292" cy="4084215"/>
          </a:xfrm>
        </p:spPr>
        <p:txBody>
          <a:bodyPr>
            <a:normAutofit/>
          </a:bodyPr>
          <a:lstStyle/>
          <a:p>
            <a:pPr>
              <a:lnSpc>
                <a:spcPct val="90000"/>
              </a:lnSpc>
            </a:pPr>
            <a:r>
              <a:rPr lang="en-US" sz="2800" dirty="0">
                <a:latin typeface="Candara" charset="0"/>
              </a:rPr>
              <a:t>April – Faculty in three pathways identify and agree to develop challenge examinations:</a:t>
            </a:r>
          </a:p>
          <a:p>
            <a:pPr>
              <a:lnSpc>
                <a:spcPct val="90000"/>
              </a:lnSpc>
              <a:buFont typeface="Symbol" charset="0"/>
              <a:buNone/>
            </a:pPr>
            <a:endParaRPr lang="en-US" sz="2800" dirty="0">
              <a:latin typeface="Candara" charset="0"/>
            </a:endParaRPr>
          </a:p>
          <a:p>
            <a:pPr lvl="1">
              <a:lnSpc>
                <a:spcPct val="90000"/>
              </a:lnSpc>
            </a:pPr>
            <a:r>
              <a:rPr lang="en-US" sz="2800" dirty="0">
                <a:latin typeface="Candara" charset="0"/>
              </a:rPr>
              <a:t>9 in Industrial Maintenance</a:t>
            </a:r>
          </a:p>
          <a:p>
            <a:pPr lvl="1">
              <a:lnSpc>
                <a:spcPct val="90000"/>
              </a:lnSpc>
            </a:pPr>
            <a:r>
              <a:rPr lang="en-US" sz="2800" dirty="0">
                <a:latin typeface="Candara" charset="0"/>
              </a:rPr>
              <a:t> 6 in Advanced Machining</a:t>
            </a:r>
          </a:p>
          <a:p>
            <a:pPr lvl="1">
              <a:lnSpc>
                <a:spcPct val="90000"/>
              </a:lnSpc>
            </a:pPr>
            <a:r>
              <a:rPr lang="en-US" sz="2800" dirty="0">
                <a:latin typeface="Candara" charset="0"/>
              </a:rPr>
              <a:t> 3 in Facility Maintenance</a:t>
            </a:r>
          </a:p>
          <a:p>
            <a:pPr lvl="1">
              <a:lnSpc>
                <a:spcPct val="90000"/>
              </a:lnSpc>
            </a:pPr>
            <a:r>
              <a:rPr lang="en-US" sz="2800" dirty="0">
                <a:latin typeface="Candara" charset="0"/>
              </a:rPr>
              <a:t>Considered courses that all colleges offered, high enrollment courses, college need</a:t>
            </a:r>
          </a:p>
        </p:txBody>
      </p:sp>
      <p:sp>
        <p:nvSpPr>
          <p:cNvPr id="29699" name="Title 2"/>
          <p:cNvSpPr>
            <a:spLocks noGrp="1"/>
          </p:cNvSpPr>
          <p:nvPr>
            <p:ph type="title"/>
          </p:nvPr>
        </p:nvSpPr>
        <p:spPr/>
        <p:txBody>
          <a:bodyPr>
            <a:normAutofit/>
          </a:bodyPr>
          <a:lstStyle/>
          <a:p>
            <a:r>
              <a:rPr lang="en-US" sz="2800" dirty="0">
                <a:latin typeface="Candara" charset="0"/>
              </a:rPr>
              <a:t>PLA Timeline	</a:t>
            </a:r>
          </a:p>
        </p:txBody>
      </p:sp>
    </p:spTree>
    <p:extLst>
      <p:ext uri="{BB962C8B-B14F-4D97-AF65-F5344CB8AC3E}">
        <p14:creationId xmlns:p14="http://schemas.microsoft.com/office/powerpoint/2010/main" val="3300500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871761" y="1673499"/>
            <a:ext cx="7408292" cy="3916784"/>
          </a:xfrm>
        </p:spPr>
        <p:txBody>
          <a:bodyPr/>
          <a:lstStyle/>
          <a:p>
            <a:r>
              <a:rPr lang="en-US" sz="2800" dirty="0">
                <a:latin typeface="Candara" charset="0"/>
              </a:rPr>
              <a:t>May- </a:t>
            </a:r>
          </a:p>
          <a:p>
            <a:r>
              <a:rPr lang="en-US" sz="2800" dirty="0">
                <a:latin typeface="Candara" charset="0"/>
              </a:rPr>
              <a:t>Faculty identify main competencies within each course</a:t>
            </a:r>
          </a:p>
          <a:p>
            <a:pPr>
              <a:buFont typeface="Symbol" charset="0"/>
              <a:buNone/>
            </a:pPr>
            <a:endParaRPr lang="en-US" sz="1200" dirty="0">
              <a:latin typeface="Candara" charset="0"/>
            </a:endParaRPr>
          </a:p>
          <a:p>
            <a:r>
              <a:rPr lang="en-US" sz="2800" dirty="0">
                <a:latin typeface="Candara" charset="0"/>
              </a:rPr>
              <a:t>Divide the content into percentages based on those main competencies</a:t>
            </a:r>
          </a:p>
          <a:p>
            <a:pPr>
              <a:buFont typeface="Symbol" charset="0"/>
              <a:buNone/>
            </a:pPr>
            <a:endParaRPr lang="en-US" sz="1200" dirty="0">
              <a:latin typeface="Candara" charset="0"/>
            </a:endParaRPr>
          </a:p>
          <a:p>
            <a:r>
              <a:rPr lang="en-US" sz="2800" dirty="0">
                <a:latin typeface="Candara" charset="0"/>
              </a:rPr>
              <a:t>Identify the content that will require a skills check-off</a:t>
            </a:r>
          </a:p>
        </p:txBody>
      </p:sp>
      <p:sp>
        <p:nvSpPr>
          <p:cNvPr id="30723" name="Title 2"/>
          <p:cNvSpPr>
            <a:spLocks noGrp="1"/>
          </p:cNvSpPr>
          <p:nvPr>
            <p:ph type="title"/>
          </p:nvPr>
        </p:nvSpPr>
        <p:spPr/>
        <p:txBody>
          <a:bodyPr>
            <a:normAutofit/>
          </a:bodyPr>
          <a:lstStyle/>
          <a:p>
            <a:r>
              <a:rPr lang="en-US" sz="2800" dirty="0">
                <a:latin typeface="Candara" charset="0"/>
              </a:rPr>
              <a:t>PLA Timeline</a:t>
            </a:r>
          </a:p>
        </p:txBody>
      </p:sp>
    </p:spTree>
    <p:extLst>
      <p:ext uri="{BB962C8B-B14F-4D97-AF65-F5344CB8AC3E}">
        <p14:creationId xmlns:p14="http://schemas.microsoft.com/office/powerpoint/2010/main" val="21778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defTabSz="914353">
              <a:defRPr/>
            </a:pPr>
            <a:r>
              <a:rPr lang="en-US" sz="2400" dirty="0" smtClean="0">
                <a:ea typeface="+mj-ea"/>
              </a:rPr>
              <a:t>Competencies</a:t>
            </a:r>
            <a:r>
              <a:rPr lang="en-US" dirty="0" smtClean="0">
                <a:ea typeface="+mj-ea"/>
              </a:rPr>
              <a:t> </a:t>
            </a:r>
            <a:br>
              <a:rPr lang="en-US" dirty="0" smtClean="0">
                <a:ea typeface="+mj-ea"/>
              </a:rPr>
            </a:br>
            <a:r>
              <a:rPr lang="en-US" dirty="0" smtClean="0">
                <a:ea typeface="+mj-ea"/>
              </a:rPr>
              <a:t>Example:</a:t>
            </a:r>
            <a:endParaRPr lang="en-US" dirty="0">
              <a:ea typeface="+mj-ea"/>
            </a:endParaRPr>
          </a:p>
        </p:txBody>
      </p:sp>
      <p:graphicFrame>
        <p:nvGraphicFramePr>
          <p:cNvPr id="6" name="Table 5"/>
          <p:cNvGraphicFramePr>
            <a:graphicFrameLocks noGrp="1"/>
          </p:cNvGraphicFramePr>
          <p:nvPr>
            <p:extLst>
              <p:ext uri="{D42A27DB-BD31-4B8C-83A1-F6EECF244321}">
                <p14:modId xmlns:p14="http://schemas.microsoft.com/office/powerpoint/2010/main" val="517657923"/>
              </p:ext>
            </p:extLst>
          </p:nvPr>
        </p:nvGraphicFramePr>
        <p:xfrm>
          <a:off x="1337221" y="1474085"/>
          <a:ext cx="6678290" cy="4411266"/>
        </p:xfrm>
        <a:graphic>
          <a:graphicData uri="http://schemas.openxmlformats.org/drawingml/2006/table">
            <a:tbl>
              <a:tblPr firstRow="1" bandRow="1">
                <a:tableStyleId>{5C22544A-7EE6-4342-B048-85BDC9FD1C3A}</a:tableStyleId>
              </a:tblPr>
              <a:tblGrid>
                <a:gridCol w="5618877"/>
                <a:gridCol w="1059413"/>
              </a:tblGrid>
              <a:tr h="1279608">
                <a:tc>
                  <a:txBody>
                    <a:bodyPr/>
                    <a:lstStyle/>
                    <a:p>
                      <a:r>
                        <a:rPr lang="en-US" sz="2800" b="0" dirty="0" smtClean="0">
                          <a:solidFill>
                            <a:schemeClr val="tx1"/>
                          </a:solidFill>
                        </a:rPr>
                        <a:t>1.  Demonstrate calculations with decimal and Fractional numbers</a:t>
                      </a:r>
                      <a:endParaRPr lang="en-US" sz="2800" b="0" dirty="0">
                        <a:solidFill>
                          <a:schemeClr val="tx1"/>
                        </a:solidFill>
                      </a:endParaRPr>
                    </a:p>
                  </a:txBody>
                  <a:tcPr marL="91436" marR="91436" marT="45716" marB="45716"/>
                </a:tc>
                <a:tc>
                  <a:txBody>
                    <a:bodyPr/>
                    <a:lstStyle/>
                    <a:p>
                      <a:r>
                        <a:rPr lang="en-US" sz="2800" dirty="0" smtClean="0"/>
                        <a:t>40%</a:t>
                      </a:r>
                      <a:endParaRPr lang="en-US" sz="2800" dirty="0"/>
                    </a:p>
                  </a:txBody>
                  <a:tcPr marL="91436" marR="91436" marT="45716" marB="45716"/>
                </a:tc>
              </a:tr>
              <a:tr h="1468169">
                <a:tc>
                  <a:txBody>
                    <a:bodyPr/>
                    <a:lstStyle/>
                    <a:p>
                      <a:r>
                        <a:rPr lang="en-US" sz="2800" dirty="0" smtClean="0"/>
                        <a:t>Demonstrate</a:t>
                      </a:r>
                      <a:r>
                        <a:rPr lang="en-US" sz="2800" baseline="0" dirty="0" smtClean="0"/>
                        <a:t> basic geometric and trigonometric functions</a:t>
                      </a:r>
                    </a:p>
                    <a:p>
                      <a:endParaRPr lang="en-US" sz="2800" dirty="0"/>
                    </a:p>
                  </a:txBody>
                  <a:tcPr marL="91436" marR="91436" marT="45716" marB="45716"/>
                </a:tc>
                <a:tc>
                  <a:txBody>
                    <a:bodyPr/>
                    <a:lstStyle/>
                    <a:p>
                      <a:r>
                        <a:rPr lang="en-US" sz="2800" dirty="0" smtClean="0"/>
                        <a:t>40%</a:t>
                      </a:r>
                      <a:endParaRPr lang="en-US" sz="2800" dirty="0"/>
                    </a:p>
                  </a:txBody>
                  <a:tcPr marL="91436" marR="91436" marT="45716" marB="45716"/>
                </a:tc>
              </a:tr>
              <a:tr h="1663489">
                <a:tc>
                  <a:txBody>
                    <a:bodyPr/>
                    <a:lstStyle/>
                    <a:p>
                      <a:r>
                        <a:rPr lang="en-US" sz="2800" dirty="0" smtClean="0"/>
                        <a:t>Demonstrate</a:t>
                      </a:r>
                      <a:r>
                        <a:rPr lang="en-US" sz="2800" baseline="0" dirty="0" smtClean="0"/>
                        <a:t> the use of measuring tools using English and /or metric measuring system. </a:t>
                      </a:r>
                      <a:endParaRPr lang="en-US" sz="2800" dirty="0"/>
                    </a:p>
                  </a:txBody>
                  <a:tcPr marL="91436" marR="91436" marT="45716" marB="45716"/>
                </a:tc>
                <a:tc>
                  <a:txBody>
                    <a:bodyPr/>
                    <a:lstStyle/>
                    <a:p>
                      <a:r>
                        <a:rPr lang="en-US" sz="2800" dirty="0" smtClean="0"/>
                        <a:t>20%</a:t>
                      </a:r>
                      <a:endParaRPr lang="en-US" sz="2800" dirty="0"/>
                    </a:p>
                  </a:txBody>
                  <a:tcPr marL="91436" marR="91436" marT="45716" marB="45716"/>
                </a:tc>
              </a:tr>
            </a:tbl>
          </a:graphicData>
        </a:graphic>
      </p:graphicFrame>
    </p:spTree>
    <p:extLst>
      <p:ext uri="{BB962C8B-B14F-4D97-AF65-F5344CB8AC3E}">
        <p14:creationId xmlns:p14="http://schemas.microsoft.com/office/powerpoint/2010/main" val="1123198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871761" y="1935510"/>
            <a:ext cx="7408292" cy="3451324"/>
          </a:xfrm>
        </p:spPr>
        <p:txBody>
          <a:bodyPr>
            <a:normAutofit fontScale="92500" lnSpcReduction="20000"/>
          </a:bodyPr>
          <a:lstStyle/>
          <a:p>
            <a:r>
              <a:rPr lang="en-US" sz="2800">
                <a:latin typeface="Candara" charset="0"/>
              </a:rPr>
              <a:t>May-June 30th</a:t>
            </a:r>
          </a:p>
          <a:p>
            <a:r>
              <a:rPr lang="en-US" sz="2800">
                <a:latin typeface="Candara" charset="0"/>
              </a:rPr>
              <a:t>Based on the percentages, determine the number of questions needed for each competency</a:t>
            </a:r>
          </a:p>
          <a:p>
            <a:r>
              <a:rPr lang="en-US" sz="2800">
                <a:latin typeface="Candara" charset="0"/>
              </a:rPr>
              <a:t>Write three levels of questions for the competency based on Bloom</a:t>
            </a:r>
            <a:r>
              <a:rPr lang="ja-JP" altLang="en-US" sz="2800">
                <a:latin typeface="Candara" charset="0"/>
              </a:rPr>
              <a:t>’</a:t>
            </a:r>
            <a:r>
              <a:rPr lang="en-US" sz="2800">
                <a:latin typeface="Candara" charset="0"/>
              </a:rPr>
              <a:t>s Taxonomy:</a:t>
            </a:r>
          </a:p>
          <a:p>
            <a:pPr lvl="1"/>
            <a:r>
              <a:rPr lang="en-US" sz="2800">
                <a:latin typeface="Candara" charset="0"/>
              </a:rPr>
              <a:t>Knowledge</a:t>
            </a:r>
          </a:p>
          <a:p>
            <a:pPr lvl="1"/>
            <a:r>
              <a:rPr lang="en-US" sz="2800">
                <a:latin typeface="Candara" charset="0"/>
              </a:rPr>
              <a:t>Interpretation</a:t>
            </a:r>
          </a:p>
          <a:p>
            <a:pPr lvl="1"/>
            <a:r>
              <a:rPr lang="en-US" sz="2800">
                <a:latin typeface="Candara" charset="0"/>
              </a:rPr>
              <a:t>Analysis</a:t>
            </a:r>
          </a:p>
          <a:p>
            <a:r>
              <a:rPr lang="en-US" sz="2800">
                <a:latin typeface="Candara" charset="0"/>
              </a:rPr>
              <a:t>Write the procedures for the Skills Check Off</a:t>
            </a:r>
          </a:p>
        </p:txBody>
      </p:sp>
      <p:sp>
        <p:nvSpPr>
          <p:cNvPr id="32771" name="Title 2"/>
          <p:cNvSpPr>
            <a:spLocks noGrp="1"/>
          </p:cNvSpPr>
          <p:nvPr>
            <p:ph type="title"/>
          </p:nvPr>
        </p:nvSpPr>
        <p:spPr/>
        <p:txBody>
          <a:bodyPr>
            <a:normAutofit/>
          </a:bodyPr>
          <a:lstStyle/>
          <a:p>
            <a:r>
              <a:rPr lang="en-US" sz="2800" dirty="0">
                <a:latin typeface="Candara" charset="0"/>
              </a:rPr>
              <a:t>PLA Timeline	</a:t>
            </a:r>
          </a:p>
        </p:txBody>
      </p:sp>
    </p:spTree>
    <p:extLst>
      <p:ext uri="{BB962C8B-B14F-4D97-AF65-F5344CB8AC3E}">
        <p14:creationId xmlns:p14="http://schemas.microsoft.com/office/powerpoint/2010/main" val="1953505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871761" y="1345809"/>
            <a:ext cx="7408292" cy="4993928"/>
          </a:xfrm>
        </p:spPr>
        <p:txBody>
          <a:bodyPr/>
          <a:lstStyle/>
          <a:p>
            <a:r>
              <a:rPr lang="en-US" sz="2800" dirty="0">
                <a:latin typeface="Candara" charset="0"/>
              </a:rPr>
              <a:t>May-June 30th</a:t>
            </a:r>
          </a:p>
          <a:p>
            <a:r>
              <a:rPr lang="en-US" sz="2800" dirty="0">
                <a:latin typeface="Candara" charset="0"/>
              </a:rPr>
              <a:t>Based on the percentages, determine the number of questions needed for each competency</a:t>
            </a:r>
          </a:p>
          <a:p>
            <a:r>
              <a:rPr lang="en-US" sz="2800" dirty="0">
                <a:latin typeface="Candara" charset="0"/>
              </a:rPr>
              <a:t>Write three levels of questions for the competency based on Bloom</a:t>
            </a:r>
            <a:r>
              <a:rPr lang="ja-JP" altLang="en-US" sz="2800" dirty="0">
                <a:latin typeface="Candara" charset="0"/>
              </a:rPr>
              <a:t>’</a:t>
            </a:r>
            <a:r>
              <a:rPr lang="en-US" sz="2800" dirty="0">
                <a:latin typeface="Candara" charset="0"/>
              </a:rPr>
              <a:t>s Taxonomy:</a:t>
            </a:r>
          </a:p>
          <a:p>
            <a:pPr lvl="1"/>
            <a:r>
              <a:rPr lang="en-US" sz="2800" dirty="0">
                <a:latin typeface="Candara" charset="0"/>
              </a:rPr>
              <a:t>Knowledge</a:t>
            </a:r>
          </a:p>
          <a:p>
            <a:pPr lvl="1"/>
            <a:r>
              <a:rPr lang="en-US" sz="2800" dirty="0">
                <a:latin typeface="Candara" charset="0"/>
              </a:rPr>
              <a:t>Interpretation</a:t>
            </a:r>
          </a:p>
          <a:p>
            <a:pPr lvl="1"/>
            <a:r>
              <a:rPr lang="en-US" sz="2800" dirty="0">
                <a:latin typeface="Candara" charset="0"/>
              </a:rPr>
              <a:t>Analysis</a:t>
            </a:r>
          </a:p>
          <a:p>
            <a:r>
              <a:rPr lang="en-US" sz="2800" dirty="0">
                <a:latin typeface="Candara" charset="0"/>
              </a:rPr>
              <a:t>Write the procedures for the Skills Check Off</a:t>
            </a:r>
          </a:p>
        </p:txBody>
      </p:sp>
      <p:sp>
        <p:nvSpPr>
          <p:cNvPr id="33795" name="Title 2"/>
          <p:cNvSpPr>
            <a:spLocks noGrp="1"/>
          </p:cNvSpPr>
          <p:nvPr>
            <p:ph type="title"/>
          </p:nvPr>
        </p:nvSpPr>
        <p:spPr/>
        <p:txBody>
          <a:bodyPr>
            <a:normAutofit/>
          </a:bodyPr>
          <a:lstStyle/>
          <a:p>
            <a:r>
              <a:rPr lang="en-US" sz="2800">
                <a:latin typeface="Candara" charset="0"/>
              </a:rPr>
              <a:t>PLA Timeline	</a:t>
            </a:r>
          </a:p>
        </p:txBody>
      </p:sp>
    </p:spTree>
    <p:extLst>
      <p:ext uri="{BB962C8B-B14F-4D97-AF65-F5344CB8AC3E}">
        <p14:creationId xmlns:p14="http://schemas.microsoft.com/office/powerpoint/2010/main" val="417052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Autofit/>
          </a:bodyPr>
          <a:lstStyle/>
          <a:p>
            <a:pPr defTabSz="914353">
              <a:defRPr/>
            </a:pPr>
            <a:r>
              <a:rPr lang="en-US" sz="2400" dirty="0" smtClean="0">
                <a:ea typeface="+mj-ea"/>
              </a:rPr>
              <a:t>Competencies </a:t>
            </a:r>
            <a:br>
              <a:rPr lang="en-US" sz="2400" dirty="0" smtClean="0">
                <a:ea typeface="+mj-ea"/>
              </a:rPr>
            </a:br>
            <a:r>
              <a:rPr lang="en-US" sz="2400" dirty="0" smtClean="0">
                <a:ea typeface="+mj-ea"/>
              </a:rPr>
              <a:t>Example:</a:t>
            </a:r>
            <a:endParaRPr lang="en-US" sz="2400" dirty="0">
              <a:ea typeface="+mj-ea"/>
            </a:endParaRPr>
          </a:p>
        </p:txBody>
      </p:sp>
      <p:graphicFrame>
        <p:nvGraphicFramePr>
          <p:cNvPr id="6" name="Table 5"/>
          <p:cNvGraphicFramePr>
            <a:graphicFrameLocks noGrp="1"/>
          </p:cNvGraphicFramePr>
          <p:nvPr>
            <p:extLst>
              <p:ext uri="{D42A27DB-BD31-4B8C-83A1-F6EECF244321}">
                <p14:modId xmlns:p14="http://schemas.microsoft.com/office/powerpoint/2010/main" val="1875004213"/>
              </p:ext>
            </p:extLst>
          </p:nvPr>
        </p:nvGraphicFramePr>
        <p:xfrm>
          <a:off x="1178143" y="1115328"/>
          <a:ext cx="6746522" cy="5151126"/>
        </p:xfrm>
        <a:graphic>
          <a:graphicData uri="http://schemas.openxmlformats.org/drawingml/2006/table">
            <a:tbl>
              <a:tblPr firstRow="1" bandRow="1">
                <a:tableStyleId>{5C22544A-7EE6-4342-B048-85BDC9FD1C3A}</a:tableStyleId>
              </a:tblPr>
              <a:tblGrid>
                <a:gridCol w="2954443"/>
                <a:gridCol w="621002"/>
                <a:gridCol w="3171077"/>
              </a:tblGrid>
              <a:tr h="1540351">
                <a:tc>
                  <a:txBody>
                    <a:bodyPr/>
                    <a:lstStyle/>
                    <a:p>
                      <a:r>
                        <a:rPr lang="en-US" sz="2000" b="0" dirty="0" smtClean="0">
                          <a:solidFill>
                            <a:schemeClr val="tx1"/>
                          </a:solidFill>
                        </a:rPr>
                        <a:t>1.  Demonstrate calculations with decimal and Fractional numbers</a:t>
                      </a:r>
                      <a:endParaRPr lang="en-US" sz="2000" b="0" dirty="0">
                        <a:solidFill>
                          <a:schemeClr val="tx1"/>
                        </a:solidFill>
                      </a:endParaRPr>
                    </a:p>
                  </a:txBody>
                  <a:tcPr marL="91443" marR="91443" marT="45721" marB="45721"/>
                </a:tc>
                <a:tc>
                  <a:txBody>
                    <a:bodyPr/>
                    <a:lstStyle/>
                    <a:p>
                      <a:r>
                        <a:rPr lang="en-US" sz="2000" b="0" dirty="0" smtClean="0">
                          <a:solidFill>
                            <a:schemeClr val="tx1"/>
                          </a:solidFill>
                        </a:rPr>
                        <a:t>40%</a:t>
                      </a:r>
                      <a:endParaRPr lang="en-US" sz="2000" b="0" dirty="0">
                        <a:solidFill>
                          <a:schemeClr val="tx1"/>
                        </a:solidFill>
                      </a:endParaRPr>
                    </a:p>
                  </a:txBody>
                  <a:tcPr marL="91443" marR="91443" marT="45721" marB="45721"/>
                </a:tc>
                <a:tc>
                  <a:txBody>
                    <a:bodyPr/>
                    <a:lstStyle/>
                    <a:p>
                      <a:r>
                        <a:rPr lang="en-US" sz="2000" b="0" dirty="0" smtClean="0">
                          <a:solidFill>
                            <a:schemeClr val="tx1"/>
                          </a:solidFill>
                        </a:rPr>
                        <a:t>40% of 200 = 80 questions needed</a:t>
                      </a:r>
                    </a:p>
                    <a:p>
                      <a:r>
                        <a:rPr lang="en-US" sz="2000" b="0" dirty="0" smtClean="0">
                          <a:solidFill>
                            <a:schemeClr val="tx1"/>
                          </a:solidFill>
                        </a:rPr>
                        <a:t>60%-Knowledge (48)</a:t>
                      </a:r>
                    </a:p>
                    <a:p>
                      <a:r>
                        <a:rPr lang="en-US" sz="2000" b="0" dirty="0" smtClean="0">
                          <a:solidFill>
                            <a:schemeClr val="tx1"/>
                          </a:solidFill>
                        </a:rPr>
                        <a:t>30% Interpretation (24)</a:t>
                      </a:r>
                    </a:p>
                    <a:p>
                      <a:r>
                        <a:rPr lang="en-US" sz="2000" b="0" dirty="0" smtClean="0">
                          <a:solidFill>
                            <a:schemeClr val="tx1"/>
                          </a:solidFill>
                        </a:rPr>
                        <a:t>10% Analysis (8)</a:t>
                      </a:r>
                    </a:p>
                  </a:txBody>
                  <a:tcPr marL="91443" marR="91443" marT="45721" marB="45721"/>
                </a:tc>
              </a:tr>
              <a:tr h="1830983">
                <a:tc>
                  <a:txBody>
                    <a:bodyPr/>
                    <a:lstStyle/>
                    <a:p>
                      <a:r>
                        <a:rPr lang="en-US" sz="2000" dirty="0" smtClean="0"/>
                        <a:t>Demonstrate</a:t>
                      </a:r>
                      <a:r>
                        <a:rPr lang="en-US" sz="2000" baseline="0" dirty="0" smtClean="0"/>
                        <a:t> basic geometric and trigonometric functions</a:t>
                      </a:r>
                    </a:p>
                    <a:p>
                      <a:endParaRPr lang="en-US" sz="2000" dirty="0"/>
                    </a:p>
                  </a:txBody>
                  <a:tcPr marL="91443" marR="91443" marT="45721" marB="45721"/>
                </a:tc>
                <a:tc>
                  <a:txBody>
                    <a:bodyPr/>
                    <a:lstStyle/>
                    <a:p>
                      <a:r>
                        <a:rPr lang="en-US" sz="2000" dirty="0" smtClean="0"/>
                        <a:t>40%</a:t>
                      </a:r>
                      <a:endParaRPr lang="en-US" sz="2000" dirty="0"/>
                    </a:p>
                  </a:txBody>
                  <a:tcPr marL="91443" marR="91443" marT="45721" marB="45721"/>
                </a:tc>
                <a:tc>
                  <a:txBody>
                    <a:bodyPr/>
                    <a:lstStyle/>
                    <a:p>
                      <a:r>
                        <a:rPr lang="en-US" sz="2000" b="0" dirty="0" smtClean="0">
                          <a:solidFill>
                            <a:schemeClr val="tx1"/>
                          </a:solidFill>
                        </a:rPr>
                        <a:t>40% of 200 = 80 questions needed</a:t>
                      </a:r>
                    </a:p>
                    <a:p>
                      <a:r>
                        <a:rPr lang="en-US" sz="2000" b="0" dirty="0" smtClean="0">
                          <a:solidFill>
                            <a:schemeClr val="tx1"/>
                          </a:solidFill>
                        </a:rPr>
                        <a:t>60%-Knowledge (48)</a:t>
                      </a:r>
                    </a:p>
                    <a:p>
                      <a:r>
                        <a:rPr lang="en-US" sz="2000" b="0" dirty="0" smtClean="0">
                          <a:solidFill>
                            <a:schemeClr val="tx1"/>
                          </a:solidFill>
                        </a:rPr>
                        <a:t>30% Interpretation (24)</a:t>
                      </a:r>
                    </a:p>
                    <a:p>
                      <a:r>
                        <a:rPr lang="en-US" sz="2000" b="0" dirty="0" smtClean="0">
                          <a:solidFill>
                            <a:schemeClr val="tx1"/>
                          </a:solidFill>
                        </a:rPr>
                        <a:t>10% Analysis (8)</a:t>
                      </a:r>
                    </a:p>
                    <a:p>
                      <a:endParaRPr lang="en-US" sz="2000" dirty="0"/>
                    </a:p>
                  </a:txBody>
                  <a:tcPr marL="91443" marR="91443" marT="45721" marB="45721"/>
                </a:tc>
              </a:tr>
              <a:tr h="1540351">
                <a:tc>
                  <a:txBody>
                    <a:bodyPr/>
                    <a:lstStyle/>
                    <a:p>
                      <a:r>
                        <a:rPr lang="en-US" sz="2000" dirty="0" smtClean="0"/>
                        <a:t>Demonstrate</a:t>
                      </a:r>
                      <a:r>
                        <a:rPr lang="en-US" sz="2000" baseline="0" dirty="0" smtClean="0"/>
                        <a:t> the use of measuring tools using English and /or metric measuring system. </a:t>
                      </a:r>
                      <a:endParaRPr lang="en-US" sz="2000" dirty="0"/>
                    </a:p>
                  </a:txBody>
                  <a:tcPr marL="91443" marR="91443" marT="45721" marB="45721"/>
                </a:tc>
                <a:tc>
                  <a:txBody>
                    <a:bodyPr/>
                    <a:lstStyle/>
                    <a:p>
                      <a:r>
                        <a:rPr lang="en-US" sz="2000" dirty="0" smtClean="0"/>
                        <a:t>20%</a:t>
                      </a:r>
                      <a:endParaRPr lang="en-US" sz="2000" dirty="0"/>
                    </a:p>
                  </a:txBody>
                  <a:tcPr marL="91443" marR="91443" marT="45721" marB="45721"/>
                </a:tc>
                <a:tc>
                  <a:txBody>
                    <a:bodyPr/>
                    <a:lstStyle/>
                    <a:p>
                      <a:r>
                        <a:rPr lang="en-US" sz="2000" dirty="0" smtClean="0"/>
                        <a:t>20% of 200 = 40 questions needed</a:t>
                      </a:r>
                    </a:p>
                    <a:p>
                      <a:r>
                        <a:rPr lang="en-US" sz="2000" dirty="0" smtClean="0"/>
                        <a:t>60% knowledge (24)</a:t>
                      </a:r>
                    </a:p>
                    <a:p>
                      <a:r>
                        <a:rPr lang="en-US" sz="2000" dirty="0" smtClean="0"/>
                        <a:t>30% Interpretation</a:t>
                      </a:r>
                      <a:r>
                        <a:rPr lang="en-US" sz="2000" baseline="0" dirty="0" smtClean="0"/>
                        <a:t> (12)</a:t>
                      </a:r>
                    </a:p>
                    <a:p>
                      <a:r>
                        <a:rPr lang="en-US" sz="2000" baseline="0" dirty="0" smtClean="0"/>
                        <a:t>10% Analysis (4)</a:t>
                      </a:r>
                      <a:endParaRPr lang="en-US" sz="2000" dirty="0"/>
                    </a:p>
                  </a:txBody>
                  <a:tcPr marL="91443" marR="91443" marT="45721" marB="45721"/>
                </a:tc>
              </a:tr>
            </a:tbl>
          </a:graphicData>
        </a:graphic>
      </p:graphicFrame>
    </p:spTree>
    <p:extLst>
      <p:ext uri="{BB962C8B-B14F-4D97-AF65-F5344CB8AC3E}">
        <p14:creationId xmlns:p14="http://schemas.microsoft.com/office/powerpoint/2010/main" val="3389895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sz="2800">
                <a:latin typeface="Candara" charset="0"/>
              </a:rPr>
              <a:t>Skills Check Off Example:</a:t>
            </a:r>
          </a:p>
        </p:txBody>
      </p:sp>
      <p:sp>
        <p:nvSpPr>
          <p:cNvPr id="4" name="Rectangle 3"/>
          <p:cNvSpPr/>
          <p:nvPr/>
        </p:nvSpPr>
        <p:spPr>
          <a:xfrm>
            <a:off x="457646" y="1262291"/>
            <a:ext cx="4572000" cy="5016750"/>
          </a:xfrm>
          <a:prstGeom prst="rect">
            <a:avLst/>
          </a:prstGeom>
        </p:spPr>
        <p:txBody>
          <a:bodyPr lIns="91430" tIns="45716" rIns="91430" bIns="45716">
            <a:spAutoFit/>
          </a:bodyPr>
          <a:lstStyle/>
          <a:p>
            <a:pPr defTabSz="914145"/>
            <a:r>
              <a:rPr lang="en-US" dirty="0">
                <a:latin typeface="Candara" charset="0"/>
              </a:rPr>
              <a:t> </a:t>
            </a:r>
            <a:r>
              <a:rPr lang="en-US" sz="2000" dirty="0">
                <a:latin typeface="Candara" charset="0"/>
              </a:rPr>
              <a:t>Given a steel ruler measure the following objects to the nearest 1/16</a:t>
            </a:r>
            <a:r>
              <a:rPr lang="en-US" sz="2000" baseline="30000" dirty="0">
                <a:latin typeface="Candara" charset="0"/>
              </a:rPr>
              <a:t>th</a:t>
            </a:r>
            <a:r>
              <a:rPr lang="en-US" sz="2000" dirty="0">
                <a:latin typeface="Candara" charset="0"/>
              </a:rPr>
              <a:t> of an inch:</a:t>
            </a:r>
          </a:p>
          <a:p>
            <a:pPr marL="456514" lvl="1" defTabSz="914145"/>
            <a:r>
              <a:rPr lang="en-US" sz="2000" dirty="0">
                <a:latin typeface="Candara" charset="0"/>
              </a:rPr>
              <a:t>Object one</a:t>
            </a:r>
          </a:p>
          <a:p>
            <a:pPr marL="456514" lvl="1" defTabSz="914145"/>
            <a:r>
              <a:rPr lang="en-US" sz="2000" dirty="0">
                <a:latin typeface="Candara" charset="0"/>
              </a:rPr>
              <a:t>Object two</a:t>
            </a:r>
          </a:p>
          <a:p>
            <a:pPr marL="456514" lvl="1" defTabSz="914145"/>
            <a:r>
              <a:rPr lang="en-US" sz="2000" dirty="0">
                <a:latin typeface="Candara" charset="0"/>
              </a:rPr>
              <a:t>Object three</a:t>
            </a:r>
          </a:p>
          <a:p>
            <a:pPr marL="456514" lvl="1" defTabSz="914145"/>
            <a:r>
              <a:rPr lang="en-US" sz="2000" dirty="0">
                <a:latin typeface="Candara" charset="0"/>
              </a:rPr>
              <a:t>Object four</a:t>
            </a:r>
          </a:p>
          <a:p>
            <a:pPr marL="456514" lvl="1" defTabSz="914145"/>
            <a:r>
              <a:rPr lang="en-US" sz="2000" dirty="0">
                <a:latin typeface="Candara" charset="0"/>
              </a:rPr>
              <a:t>Object five</a:t>
            </a:r>
          </a:p>
          <a:p>
            <a:pPr defTabSz="914145"/>
            <a:r>
              <a:rPr lang="en-US" sz="2000" dirty="0">
                <a:latin typeface="Candara" charset="0"/>
              </a:rPr>
              <a:t> </a:t>
            </a:r>
          </a:p>
          <a:p>
            <a:pPr defTabSz="914145"/>
            <a:r>
              <a:rPr lang="en-US" sz="2000" dirty="0">
                <a:latin typeface="Candara" charset="0"/>
              </a:rPr>
              <a:t>Given a steel ruler measure the following objects to the nearest 1 millimeter:</a:t>
            </a:r>
          </a:p>
          <a:p>
            <a:pPr marL="456514" lvl="1" defTabSz="914145"/>
            <a:r>
              <a:rPr lang="en-US" sz="2000" dirty="0">
                <a:latin typeface="Candara" charset="0"/>
              </a:rPr>
              <a:t>Object one</a:t>
            </a:r>
          </a:p>
          <a:p>
            <a:pPr marL="456514" lvl="1" defTabSz="914145"/>
            <a:r>
              <a:rPr lang="en-US" sz="2000" dirty="0">
                <a:latin typeface="Candara" charset="0"/>
              </a:rPr>
              <a:t>Object two</a:t>
            </a:r>
          </a:p>
          <a:p>
            <a:pPr marL="456514" lvl="1" defTabSz="914145"/>
            <a:r>
              <a:rPr lang="en-US" sz="2000" dirty="0">
                <a:latin typeface="Candara" charset="0"/>
              </a:rPr>
              <a:t>Object three</a:t>
            </a:r>
          </a:p>
          <a:p>
            <a:pPr marL="456514" lvl="1" defTabSz="914145"/>
            <a:r>
              <a:rPr lang="en-US" sz="2000" dirty="0">
                <a:latin typeface="Candara" charset="0"/>
              </a:rPr>
              <a:t>Object four</a:t>
            </a:r>
          </a:p>
          <a:p>
            <a:pPr marL="456514" lvl="1" defTabSz="914145"/>
            <a:r>
              <a:rPr lang="en-US" sz="2000" dirty="0">
                <a:latin typeface="Candara" charset="0"/>
              </a:rPr>
              <a:t>Object five</a:t>
            </a:r>
          </a:p>
        </p:txBody>
      </p:sp>
      <p:sp>
        <p:nvSpPr>
          <p:cNvPr id="5" name="TextBox 4"/>
          <p:cNvSpPr txBox="1"/>
          <p:nvPr/>
        </p:nvSpPr>
        <p:spPr>
          <a:xfrm>
            <a:off x="5591101" y="1941197"/>
            <a:ext cx="2664395" cy="1631900"/>
          </a:xfrm>
          <a:prstGeom prst="rect">
            <a:avLst/>
          </a:prstGeom>
          <a:noFill/>
        </p:spPr>
        <p:txBody>
          <a:bodyPr lIns="91430" tIns="45716" rIns="91430" bIns="45716">
            <a:spAutoFit/>
          </a:bodyPr>
          <a:lstStyle/>
          <a:p>
            <a:pPr defTabSz="914306">
              <a:defRPr/>
            </a:pPr>
            <a:r>
              <a:rPr lang="en-US" sz="2000" dirty="0">
                <a:solidFill>
                  <a:prstClr val="black"/>
                </a:solidFill>
                <a:latin typeface="Candara"/>
              </a:rPr>
              <a:t>Skills were written around equipment and materials common to all of the programs laboratories</a:t>
            </a:r>
          </a:p>
        </p:txBody>
      </p:sp>
    </p:spTree>
    <p:extLst>
      <p:ext uri="{BB962C8B-B14F-4D97-AF65-F5344CB8AC3E}">
        <p14:creationId xmlns:p14="http://schemas.microsoft.com/office/powerpoint/2010/main" val="2874067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761" y="1671461"/>
            <a:ext cx="7408292" cy="4167932"/>
          </a:xfrm>
        </p:spPr>
        <p:txBody>
          <a:bodyPr rtlCol="0">
            <a:normAutofit/>
          </a:bodyPr>
          <a:lstStyle/>
          <a:p>
            <a:pPr marL="274306" indent="-274306" defTabSz="914353">
              <a:spcAft>
                <a:spcPts val="0"/>
              </a:spcAft>
              <a:buFont typeface="Symbol" pitchFamily="18" charset="2"/>
              <a:buChar char=""/>
              <a:defRPr/>
            </a:pPr>
            <a:r>
              <a:rPr lang="en-US" sz="2800" dirty="0"/>
              <a:t>July 1- 30</a:t>
            </a:r>
            <a:r>
              <a:rPr lang="en-US" sz="2800" baseline="30000" dirty="0"/>
              <a:t>th</a:t>
            </a:r>
            <a:endParaRPr lang="en-US" sz="2800" dirty="0"/>
          </a:p>
          <a:p>
            <a:pPr marL="274306" indent="-274306" defTabSz="914353">
              <a:spcAft>
                <a:spcPts val="0"/>
              </a:spcAft>
              <a:buNone/>
              <a:defRPr/>
            </a:pPr>
            <a:endParaRPr lang="en-US" sz="1200" dirty="0"/>
          </a:p>
          <a:p>
            <a:pPr marL="274306" indent="-274306" defTabSz="914353">
              <a:spcAft>
                <a:spcPts val="0"/>
              </a:spcAft>
              <a:buFont typeface="Symbol" pitchFamily="18" charset="2"/>
              <a:buChar char=""/>
              <a:defRPr/>
            </a:pPr>
            <a:r>
              <a:rPr lang="en-US" sz="2800" dirty="0"/>
              <a:t>Send sample exams to industry partners</a:t>
            </a:r>
          </a:p>
          <a:p>
            <a:pPr marL="274306" indent="-274306" defTabSz="914353">
              <a:spcAft>
                <a:spcPts val="0"/>
              </a:spcAft>
              <a:buNone/>
              <a:defRPr/>
            </a:pPr>
            <a:endParaRPr lang="en-US" sz="1200" dirty="0"/>
          </a:p>
          <a:p>
            <a:pPr marL="274306" indent="-274306" defTabSz="914353">
              <a:spcAft>
                <a:spcPts val="0"/>
              </a:spcAft>
              <a:buFont typeface="Symbol" pitchFamily="18" charset="2"/>
              <a:buChar char=""/>
              <a:defRPr/>
            </a:pPr>
            <a:r>
              <a:rPr lang="en-US" sz="2800" dirty="0"/>
              <a:t>Faculty from all of the programs meet to edit and recommend changes to the exams.  </a:t>
            </a:r>
          </a:p>
          <a:p>
            <a:pPr marL="274306" indent="-274306" defTabSz="914353">
              <a:spcAft>
                <a:spcPts val="0"/>
              </a:spcAft>
              <a:buNone/>
              <a:defRPr/>
            </a:pPr>
            <a:endParaRPr lang="en-US" sz="1300" dirty="0"/>
          </a:p>
          <a:p>
            <a:pPr marL="274306" indent="-274306" defTabSz="914353">
              <a:spcAft>
                <a:spcPts val="0"/>
              </a:spcAft>
              <a:buFont typeface="Symbol" pitchFamily="18" charset="2"/>
              <a:buChar char=""/>
              <a:defRPr/>
            </a:pPr>
            <a:r>
              <a:rPr lang="en-US" sz="2800" dirty="0"/>
              <a:t>Faculty and industry partners meet to finalize and validate all challenge exams. </a:t>
            </a:r>
          </a:p>
          <a:p>
            <a:pPr marL="274306" indent="-274306" defTabSz="914353">
              <a:spcAft>
                <a:spcPts val="0"/>
              </a:spcAft>
              <a:buNone/>
              <a:defRPr/>
            </a:pPr>
            <a:endParaRPr lang="en-US" sz="1300" dirty="0"/>
          </a:p>
          <a:p>
            <a:pPr marL="274306" indent="-274306" defTabSz="914353">
              <a:spcAft>
                <a:spcPts val="0"/>
              </a:spcAft>
              <a:buFont typeface="Symbol" pitchFamily="18" charset="2"/>
              <a:buChar char=""/>
              <a:defRPr/>
            </a:pPr>
            <a:r>
              <a:rPr lang="en-US" sz="2800" dirty="0"/>
              <a:t>Exams are loaded into LMS</a:t>
            </a:r>
          </a:p>
        </p:txBody>
      </p:sp>
      <p:sp>
        <p:nvSpPr>
          <p:cNvPr id="36867" name="Title 2"/>
          <p:cNvSpPr>
            <a:spLocks noGrp="1"/>
          </p:cNvSpPr>
          <p:nvPr>
            <p:ph type="title"/>
          </p:nvPr>
        </p:nvSpPr>
        <p:spPr/>
        <p:txBody>
          <a:bodyPr>
            <a:normAutofit/>
          </a:bodyPr>
          <a:lstStyle/>
          <a:p>
            <a:r>
              <a:rPr lang="en-US" sz="2800" dirty="0">
                <a:latin typeface="Candara" charset="0"/>
              </a:rPr>
              <a:t>PLA Timeline	</a:t>
            </a:r>
          </a:p>
        </p:txBody>
      </p:sp>
    </p:spTree>
    <p:extLst>
      <p:ext uri="{BB962C8B-B14F-4D97-AF65-F5344CB8AC3E}">
        <p14:creationId xmlns:p14="http://schemas.microsoft.com/office/powerpoint/2010/main" val="356550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grpSp>
        <p:nvGrpSpPr>
          <p:cNvPr id="4" name="Group 3"/>
          <p:cNvGrpSpPr/>
          <p:nvPr/>
        </p:nvGrpSpPr>
        <p:grpSpPr>
          <a:xfrm>
            <a:off x="2423000" y="2126812"/>
            <a:ext cx="4737644" cy="3241211"/>
            <a:chOff x="1948703" y="2141458"/>
            <a:chExt cx="2502732" cy="3241211"/>
          </a:xfrm>
          <a:solidFill>
            <a:schemeClr val="tx2">
              <a:lumMod val="75000"/>
              <a:alpha val="27000"/>
            </a:schemeClr>
          </a:solidFill>
        </p:grpSpPr>
        <p:sp>
          <p:nvSpPr>
            <p:cNvPr id="6" name="Freeform 5"/>
            <p:cNvSpPr/>
            <p:nvPr/>
          </p:nvSpPr>
          <p:spPr>
            <a:xfrm>
              <a:off x="1958196" y="2141458"/>
              <a:ext cx="2493239" cy="1495943"/>
            </a:xfrm>
            <a:custGeom>
              <a:avLst/>
              <a:gdLst>
                <a:gd name="connsiteX0" fmla="*/ 0 w 2493239"/>
                <a:gd name="connsiteY0" fmla="*/ 0 h 1495943"/>
                <a:gd name="connsiteX1" fmla="*/ 2493239 w 2493239"/>
                <a:gd name="connsiteY1" fmla="*/ 0 h 1495943"/>
                <a:gd name="connsiteX2" fmla="*/ 2493239 w 2493239"/>
                <a:gd name="connsiteY2" fmla="*/ 1495943 h 1495943"/>
                <a:gd name="connsiteX3" fmla="*/ 0 w 2493239"/>
                <a:gd name="connsiteY3" fmla="*/ 1495943 h 1495943"/>
                <a:gd name="connsiteX4" fmla="*/ 0 w 2493239"/>
                <a:gd name="connsiteY4" fmla="*/ 0 h 149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239" h="1495943">
                  <a:moveTo>
                    <a:pt x="0" y="0"/>
                  </a:moveTo>
                  <a:lnTo>
                    <a:pt x="2493239" y="0"/>
                  </a:lnTo>
                  <a:lnTo>
                    <a:pt x="2493239" y="1495943"/>
                  </a:lnTo>
                  <a:lnTo>
                    <a:pt x="0" y="1495943"/>
                  </a:lnTo>
                  <a:lnTo>
                    <a:pt x="0" y="0"/>
                  </a:lnTo>
                  <a:close/>
                </a:path>
              </a:pathLst>
            </a:custGeom>
            <a:grpFill/>
            <a:ln w="9525" cmpd="sng">
              <a:solidFill>
                <a:schemeClr val="tx1"/>
              </a:solidFill>
            </a:ln>
            <a:effectLst/>
          </p:spPr>
          <p:style>
            <a:lnRef idx="2">
              <a:schemeClr val="lt1">
                <a:hueOff val="0"/>
                <a:satOff val="0"/>
                <a:lumOff val="0"/>
                <a:alphaOff val="0"/>
              </a:schemeClr>
            </a:lnRef>
            <a:fillRef idx="1">
              <a:schemeClr val="accent1">
                <a:alpha val="90000"/>
                <a:hueOff val="0"/>
                <a:satOff val="0"/>
                <a:lumOff val="0"/>
                <a:alphaOff val="-10000"/>
              </a:schemeClr>
            </a:fillRef>
            <a:effectRef idx="0">
              <a:schemeClr val="accent1">
                <a:alpha val="90000"/>
                <a:hueOff val="0"/>
                <a:satOff val="0"/>
                <a:lumOff val="0"/>
                <a:alphaOff val="-1000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000" b="1" kern="1200" dirty="0" smtClean="0">
                  <a:solidFill>
                    <a:srgbClr val="000000"/>
                  </a:solidFill>
                </a:rPr>
                <a:t>Sandy Goodman</a:t>
              </a:r>
            </a:p>
            <a:p>
              <a:pPr lvl="0" algn="ctr" defTabSz="711200">
                <a:lnSpc>
                  <a:spcPct val="90000"/>
                </a:lnSpc>
                <a:spcBef>
                  <a:spcPct val="0"/>
                </a:spcBef>
                <a:spcAft>
                  <a:spcPct val="35000"/>
                </a:spcAft>
              </a:pPr>
              <a:r>
                <a:rPr lang="en-US" sz="1600" kern="1200" dirty="0" smtClean="0">
                  <a:solidFill>
                    <a:srgbClr val="000000"/>
                  </a:solidFill>
                </a:rPr>
                <a:t>Director, Career Pathways</a:t>
              </a:r>
            </a:p>
            <a:p>
              <a:pPr lvl="0" algn="ctr" defTabSz="711200">
                <a:lnSpc>
                  <a:spcPct val="90000"/>
                </a:lnSpc>
                <a:spcBef>
                  <a:spcPct val="0"/>
                </a:spcBef>
                <a:spcAft>
                  <a:spcPct val="35000"/>
                </a:spcAft>
              </a:pPr>
              <a:r>
                <a:rPr lang="en-US" sz="1600" kern="1200" dirty="0" smtClean="0">
                  <a:solidFill>
                    <a:srgbClr val="000000"/>
                  </a:solidFill>
                </a:rPr>
                <a:t>National College Transition Network</a:t>
              </a:r>
              <a:endParaRPr lang="en-US" sz="1600" kern="1200" dirty="0">
                <a:solidFill>
                  <a:srgbClr val="000000"/>
                </a:solidFill>
              </a:endParaRPr>
            </a:p>
          </p:txBody>
        </p:sp>
        <p:sp>
          <p:nvSpPr>
            <p:cNvPr id="14" name="Freeform 13"/>
            <p:cNvSpPr/>
            <p:nvPr/>
          </p:nvSpPr>
          <p:spPr>
            <a:xfrm>
              <a:off x="1948703" y="3886726"/>
              <a:ext cx="2493239" cy="1495943"/>
            </a:xfrm>
            <a:custGeom>
              <a:avLst/>
              <a:gdLst>
                <a:gd name="connsiteX0" fmla="*/ 0 w 2493239"/>
                <a:gd name="connsiteY0" fmla="*/ 0 h 1495943"/>
                <a:gd name="connsiteX1" fmla="*/ 2493239 w 2493239"/>
                <a:gd name="connsiteY1" fmla="*/ 0 h 1495943"/>
                <a:gd name="connsiteX2" fmla="*/ 2493239 w 2493239"/>
                <a:gd name="connsiteY2" fmla="*/ 1495943 h 1495943"/>
                <a:gd name="connsiteX3" fmla="*/ 0 w 2493239"/>
                <a:gd name="connsiteY3" fmla="*/ 1495943 h 1495943"/>
                <a:gd name="connsiteX4" fmla="*/ 0 w 2493239"/>
                <a:gd name="connsiteY4" fmla="*/ 0 h 149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239" h="1495943">
                  <a:moveTo>
                    <a:pt x="0" y="0"/>
                  </a:moveTo>
                  <a:lnTo>
                    <a:pt x="2493239" y="0"/>
                  </a:lnTo>
                  <a:lnTo>
                    <a:pt x="2493239" y="1495943"/>
                  </a:lnTo>
                  <a:lnTo>
                    <a:pt x="0" y="1495943"/>
                  </a:lnTo>
                  <a:lnTo>
                    <a:pt x="0" y="0"/>
                  </a:lnTo>
                  <a:close/>
                </a:path>
              </a:pathLst>
            </a:custGeom>
            <a:grpFill/>
            <a:ln w="9525" cmpd="sng">
              <a:solidFill>
                <a:srgbClr val="000000"/>
              </a:solidFill>
            </a:ln>
            <a:effectLst/>
          </p:spPr>
          <p:style>
            <a:lnRef idx="2">
              <a:schemeClr val="lt1">
                <a:hueOff val="0"/>
                <a:satOff val="0"/>
                <a:lumOff val="0"/>
                <a:alphaOff val="0"/>
              </a:schemeClr>
            </a:lnRef>
            <a:fillRef idx="1">
              <a:schemeClr val="accent1">
                <a:alpha val="90000"/>
                <a:hueOff val="0"/>
                <a:satOff val="0"/>
                <a:lumOff val="0"/>
                <a:alphaOff val="-30000"/>
              </a:schemeClr>
            </a:fillRef>
            <a:effectRef idx="0">
              <a:schemeClr val="accent1">
                <a:alpha val="90000"/>
                <a:hueOff val="0"/>
                <a:satOff val="0"/>
                <a:lumOff val="0"/>
                <a:alphaOff val="-3000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000" b="1" kern="1200" dirty="0" err="1" smtClean="0">
                  <a:solidFill>
                    <a:srgbClr val="000000"/>
                  </a:solidFill>
                </a:rPr>
                <a:t>Rilla</a:t>
              </a:r>
              <a:r>
                <a:rPr lang="en-US" sz="2000" b="1" kern="1200" dirty="0" smtClean="0">
                  <a:solidFill>
                    <a:srgbClr val="000000"/>
                  </a:solidFill>
                </a:rPr>
                <a:t> Jones</a:t>
              </a:r>
            </a:p>
            <a:p>
              <a:pPr lvl="0" algn="ctr" defTabSz="711200">
                <a:lnSpc>
                  <a:spcPct val="90000"/>
                </a:lnSpc>
                <a:spcBef>
                  <a:spcPct val="0"/>
                </a:spcBef>
                <a:spcAft>
                  <a:spcPct val="35000"/>
                </a:spcAft>
              </a:pPr>
              <a:r>
                <a:rPr lang="en-US" sz="1600" kern="1200" dirty="0" smtClean="0">
                  <a:solidFill>
                    <a:srgbClr val="000000"/>
                  </a:solidFill>
                </a:rPr>
                <a:t>Vice President of Instruction</a:t>
              </a:r>
            </a:p>
            <a:p>
              <a:pPr lvl="0" algn="ctr" defTabSz="711200">
                <a:lnSpc>
                  <a:spcPct val="90000"/>
                </a:lnSpc>
                <a:spcBef>
                  <a:spcPct val="0"/>
                </a:spcBef>
                <a:spcAft>
                  <a:spcPct val="35000"/>
                </a:spcAft>
              </a:pPr>
              <a:r>
                <a:rPr lang="en-US" sz="1600" kern="1200" dirty="0" smtClean="0">
                  <a:solidFill>
                    <a:srgbClr val="000000"/>
                  </a:solidFill>
                </a:rPr>
                <a:t>Northeast Mississippi Community College</a:t>
              </a:r>
              <a:endParaRPr lang="en-US" sz="1600" kern="1200" dirty="0">
                <a:solidFill>
                  <a:srgbClr val="000000"/>
                </a:solidFill>
              </a:endParaRPr>
            </a:p>
          </p:txBody>
        </p:sp>
      </p:grpSp>
    </p:spTree>
    <p:extLst>
      <p:ext uri="{BB962C8B-B14F-4D97-AF65-F5344CB8AC3E}">
        <p14:creationId xmlns:p14="http://schemas.microsoft.com/office/powerpoint/2010/main" val="1177724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p:txBody>
          <a:bodyPr/>
          <a:lstStyle/>
          <a:p>
            <a:r>
              <a:rPr lang="en-US">
                <a:latin typeface="Candara" charset="0"/>
              </a:rPr>
              <a:t>Challenge exams were loaded into a course within the LMS called NECC_DECS challenge exams </a:t>
            </a:r>
          </a:p>
          <a:p>
            <a:r>
              <a:rPr lang="en-US">
                <a:latin typeface="Candara" charset="0"/>
              </a:rPr>
              <a:t>Students seek permission to sit for the challenge exam from the instructor of the course</a:t>
            </a:r>
          </a:p>
          <a:p>
            <a:r>
              <a:rPr lang="en-US">
                <a:latin typeface="Candara" charset="0"/>
              </a:rPr>
              <a:t>The instructor asks the eLearning coordinator to open the exam, provides the access code for the student to take the exam.  </a:t>
            </a:r>
          </a:p>
        </p:txBody>
      </p:sp>
      <p:sp>
        <p:nvSpPr>
          <p:cNvPr id="37891" name="Title 2"/>
          <p:cNvSpPr>
            <a:spLocks noGrp="1"/>
          </p:cNvSpPr>
          <p:nvPr>
            <p:ph type="title"/>
          </p:nvPr>
        </p:nvSpPr>
        <p:spPr/>
        <p:txBody>
          <a:bodyPr>
            <a:normAutofit/>
          </a:bodyPr>
          <a:lstStyle/>
          <a:p>
            <a:r>
              <a:rPr lang="en-US" sz="2800">
                <a:latin typeface="Candara" charset="0"/>
              </a:rPr>
              <a:t>Challenge Exam Procedures</a:t>
            </a:r>
          </a:p>
        </p:txBody>
      </p:sp>
    </p:spTree>
    <p:extLst>
      <p:ext uri="{BB962C8B-B14F-4D97-AF65-F5344CB8AC3E}">
        <p14:creationId xmlns:p14="http://schemas.microsoft.com/office/powerpoint/2010/main" val="1303269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761" y="1699961"/>
            <a:ext cx="7408292" cy="4227090"/>
          </a:xfrm>
        </p:spPr>
        <p:txBody>
          <a:bodyPr>
            <a:normAutofit/>
          </a:bodyPr>
          <a:lstStyle/>
          <a:p>
            <a:pPr>
              <a:lnSpc>
                <a:spcPct val="90000"/>
              </a:lnSpc>
            </a:pPr>
            <a:r>
              <a:rPr lang="en-US" dirty="0">
                <a:latin typeface="Candara" charset="0"/>
              </a:rPr>
              <a:t>After the exam is graded, students that pass the written portion can ask to take the skills portion. Arrangements are made with the instructor. </a:t>
            </a:r>
          </a:p>
          <a:p>
            <a:pPr>
              <a:lnSpc>
                <a:spcPct val="90000"/>
              </a:lnSpc>
              <a:buFont typeface="Symbol" charset="0"/>
              <a:buNone/>
            </a:pPr>
            <a:endParaRPr lang="en-US" dirty="0">
              <a:latin typeface="Candara" charset="0"/>
            </a:endParaRPr>
          </a:p>
          <a:p>
            <a:pPr>
              <a:lnSpc>
                <a:spcPct val="90000"/>
              </a:lnSpc>
            </a:pPr>
            <a:r>
              <a:rPr lang="en-US" dirty="0">
                <a:latin typeface="Candara" charset="0"/>
              </a:rPr>
              <a:t>The instructor submits the grade to the Dean of Instruction</a:t>
            </a:r>
            <a:r>
              <a:rPr lang="ja-JP" altLang="en-US" dirty="0">
                <a:latin typeface="Candara" charset="0"/>
              </a:rPr>
              <a:t>’</a:t>
            </a:r>
            <a:r>
              <a:rPr lang="en-US" dirty="0">
                <a:latin typeface="Candara" charset="0"/>
              </a:rPr>
              <a:t>s office.  </a:t>
            </a:r>
          </a:p>
          <a:p>
            <a:pPr>
              <a:lnSpc>
                <a:spcPct val="90000"/>
              </a:lnSpc>
              <a:buFont typeface="Symbol" charset="0"/>
              <a:buNone/>
            </a:pPr>
            <a:endParaRPr lang="en-US" dirty="0">
              <a:latin typeface="Candara" charset="0"/>
            </a:endParaRPr>
          </a:p>
          <a:p>
            <a:pPr>
              <a:lnSpc>
                <a:spcPct val="90000"/>
              </a:lnSpc>
            </a:pPr>
            <a:r>
              <a:rPr lang="en-US" dirty="0">
                <a:latin typeface="Candara" charset="0"/>
              </a:rPr>
              <a:t>The Dean of Instruction notifies the student of the fee to be paid.  Following payment the records office is asked to transcript the grade (Z). 15 SCHs limit on challenge credit.  </a:t>
            </a:r>
          </a:p>
        </p:txBody>
      </p:sp>
      <p:sp>
        <p:nvSpPr>
          <p:cNvPr id="38915" name="Title 2"/>
          <p:cNvSpPr>
            <a:spLocks noGrp="1"/>
          </p:cNvSpPr>
          <p:nvPr>
            <p:ph type="title"/>
          </p:nvPr>
        </p:nvSpPr>
        <p:spPr/>
        <p:txBody>
          <a:bodyPr>
            <a:normAutofit/>
          </a:bodyPr>
          <a:lstStyle/>
          <a:p>
            <a:r>
              <a:rPr lang="en-US" sz="2800">
                <a:latin typeface="Candara" charset="0"/>
              </a:rPr>
              <a:t>Challenge Exam Procedures</a:t>
            </a:r>
          </a:p>
        </p:txBody>
      </p:sp>
    </p:spTree>
    <p:extLst>
      <p:ext uri="{BB962C8B-B14F-4D97-AF65-F5344CB8AC3E}">
        <p14:creationId xmlns:p14="http://schemas.microsoft.com/office/powerpoint/2010/main" val="3513677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p:txBody>
          <a:bodyPr/>
          <a:lstStyle/>
          <a:p>
            <a:r>
              <a:rPr lang="en-US" sz="2800">
                <a:latin typeface="Candara" charset="0"/>
              </a:rPr>
              <a:t>A new flat fee of $50 per course was approved in 2013-2014 effective in fall 2015</a:t>
            </a:r>
          </a:p>
          <a:p>
            <a:pPr>
              <a:buFont typeface="Symbol" charset="0"/>
              <a:buNone/>
            </a:pPr>
            <a:endParaRPr lang="en-US" sz="2800">
              <a:latin typeface="Candara" charset="0"/>
            </a:endParaRPr>
          </a:p>
          <a:p>
            <a:r>
              <a:rPr lang="en-US" sz="2800">
                <a:latin typeface="Candara" charset="0"/>
              </a:rPr>
              <a:t>Studying the Transcripting of the grade achieved on the challenge exam rather than using Z. </a:t>
            </a:r>
          </a:p>
        </p:txBody>
      </p:sp>
      <p:sp>
        <p:nvSpPr>
          <p:cNvPr id="39939" name="Title 2"/>
          <p:cNvSpPr>
            <a:spLocks noGrp="1"/>
          </p:cNvSpPr>
          <p:nvPr>
            <p:ph type="title"/>
          </p:nvPr>
        </p:nvSpPr>
        <p:spPr/>
        <p:txBody>
          <a:bodyPr>
            <a:normAutofit/>
          </a:bodyPr>
          <a:lstStyle/>
          <a:p>
            <a:r>
              <a:rPr lang="en-US" sz="2800" dirty="0">
                <a:latin typeface="Candara" charset="0"/>
              </a:rPr>
              <a:t>Policy Changes	</a:t>
            </a:r>
          </a:p>
        </p:txBody>
      </p:sp>
    </p:spTree>
    <p:extLst>
      <p:ext uri="{BB962C8B-B14F-4D97-AF65-F5344CB8AC3E}">
        <p14:creationId xmlns:p14="http://schemas.microsoft.com/office/powerpoint/2010/main" val="1472352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92285" y="120660"/>
            <a:ext cx="5138326" cy="829644"/>
          </a:xfrm>
        </p:spPr>
        <p:txBody>
          <a:bodyPr>
            <a:noAutofit/>
          </a:bodyPr>
          <a:lstStyle/>
          <a:p>
            <a:pPr eaLnBrk="1" hangingPunct="1">
              <a:defRPr/>
            </a:pPr>
            <a:r>
              <a:rPr lang="en-US" sz="2800" dirty="0" smtClean="0">
                <a:solidFill>
                  <a:srgbClr val="FFFFFF"/>
                </a:solidFill>
                <a:ea typeface="+mj-ea"/>
              </a:rPr>
              <a:t>Challenge Exams Offered</a:t>
            </a:r>
            <a:endParaRPr lang="en-US" sz="2800" dirty="0">
              <a:solidFill>
                <a:srgbClr val="FFFFFF"/>
              </a:solidFill>
              <a:ea typeface="+mj-ea"/>
            </a:endParaRPr>
          </a:p>
        </p:txBody>
      </p:sp>
      <p:pic>
        <p:nvPicPr>
          <p:cNvPr id="409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797" y="1331898"/>
            <a:ext cx="7979792" cy="4125516"/>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339328" y="5618212"/>
            <a:ext cx="8518922" cy="454298"/>
          </a:xfrm>
          <a:prstGeom prst="rect">
            <a:avLst/>
          </a:prstGeom>
          <a:ln>
            <a:solidFill>
              <a:schemeClr val="tx2">
                <a:lumMod val="50000"/>
              </a:schemeClr>
            </a:solidFill>
          </a:ln>
        </p:spPr>
        <p:txBody>
          <a:bodyPr lIns="64291" tIns="32146" rIns="64291" bIns="32146">
            <a:spAutoFit/>
          </a:bodyPr>
          <a:lstStyle/>
          <a:p>
            <a:pPr algn="l">
              <a:defRPr/>
            </a:pPr>
            <a:r>
              <a:rPr lang="en-US" sz="2500" dirty="0">
                <a:solidFill>
                  <a:schemeClr val="tx2">
                    <a:lumMod val="50000"/>
                  </a:schemeClr>
                </a:solidFill>
              </a:rPr>
              <a:t>http://www.nemcc.edu/workforce/career-pathway-program/</a:t>
            </a:r>
          </a:p>
        </p:txBody>
      </p:sp>
    </p:spTree>
    <p:extLst>
      <p:ext uri="{BB962C8B-B14F-4D97-AF65-F5344CB8AC3E}">
        <p14:creationId xmlns:p14="http://schemas.microsoft.com/office/powerpoint/2010/main" val="1732771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8533" y="4071938"/>
            <a:ext cx="3385467" cy="2596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pPr eaLnBrk="1" hangingPunct="1">
              <a:defRPr/>
            </a:pPr>
            <a:r>
              <a:rPr lang="en-US" sz="2800" dirty="0" smtClean="0">
                <a:solidFill>
                  <a:srgbClr val="FFFFFF"/>
                </a:solidFill>
                <a:ea typeface="+mj-ea"/>
              </a:rPr>
              <a:t>Discussion Questions</a:t>
            </a:r>
            <a:endParaRPr lang="en-US" sz="2800" dirty="0">
              <a:solidFill>
                <a:srgbClr val="FFFFFF"/>
              </a:solidFill>
              <a:ea typeface="+mj-ea"/>
            </a:endParaRPr>
          </a:p>
        </p:txBody>
      </p:sp>
      <p:sp>
        <p:nvSpPr>
          <p:cNvPr id="41988" name="Content Placeholder 2"/>
          <p:cNvSpPr>
            <a:spLocks noGrp="1"/>
          </p:cNvSpPr>
          <p:nvPr>
            <p:ph idx="1"/>
          </p:nvPr>
        </p:nvSpPr>
        <p:spPr/>
        <p:txBody>
          <a:bodyPr/>
          <a:lstStyle/>
          <a:p>
            <a:pPr eaLnBrk="1" hangingPunct="1"/>
            <a:r>
              <a:rPr lang="en-US" sz="3100" dirty="0">
                <a:latin typeface="Arial" charset="0"/>
              </a:rPr>
              <a:t>What PLA methods is your college using?</a:t>
            </a:r>
          </a:p>
          <a:p>
            <a:pPr eaLnBrk="1" hangingPunct="1"/>
            <a:r>
              <a:rPr lang="en-US" sz="3100" dirty="0">
                <a:latin typeface="Arial" charset="0"/>
              </a:rPr>
              <a:t>What results have you seen?</a:t>
            </a:r>
          </a:p>
          <a:p>
            <a:pPr eaLnBrk="1" hangingPunct="1"/>
            <a:r>
              <a:rPr lang="en-US" sz="3100" dirty="0">
                <a:latin typeface="Arial" charset="0"/>
              </a:rPr>
              <a:t>How do students learn about PLA?</a:t>
            </a:r>
          </a:p>
          <a:p>
            <a:pPr eaLnBrk="1" hangingPunct="1"/>
            <a:r>
              <a:rPr lang="en-US" sz="3100" dirty="0">
                <a:latin typeface="Arial" charset="0"/>
              </a:rPr>
              <a:t>How have you engaged faculty and other key stakeholders on campus?</a:t>
            </a:r>
          </a:p>
          <a:p>
            <a:pPr eaLnBrk="1" hangingPunct="1"/>
            <a:r>
              <a:rPr lang="en-US" sz="3100" dirty="0">
                <a:latin typeface="Arial" charset="0"/>
              </a:rPr>
              <a:t>Challenges and roadblocks?</a:t>
            </a:r>
          </a:p>
          <a:p>
            <a:pPr eaLnBrk="1" hangingPunct="1"/>
            <a:endParaRPr lang="en-US" dirty="0">
              <a:latin typeface="Arial" charset="0"/>
            </a:endParaRPr>
          </a:p>
        </p:txBody>
      </p:sp>
    </p:spTree>
    <p:extLst>
      <p:ext uri="{BB962C8B-B14F-4D97-AF65-F5344CB8AC3E}">
        <p14:creationId xmlns:p14="http://schemas.microsoft.com/office/powerpoint/2010/main" val="112464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sz="2800" dirty="0" smtClean="0">
                <a:solidFill>
                  <a:srgbClr val="FFFFFF"/>
                </a:solidFill>
                <a:ea typeface="+mj-ea"/>
              </a:rPr>
              <a:t>PLA Resources</a:t>
            </a:r>
            <a:endParaRPr lang="en-US" sz="2800" dirty="0">
              <a:solidFill>
                <a:srgbClr val="FFFFFF"/>
              </a:solidFill>
              <a:ea typeface="+mj-ea"/>
            </a:endParaRPr>
          </a:p>
        </p:txBody>
      </p:sp>
      <p:sp>
        <p:nvSpPr>
          <p:cNvPr id="5" name="Rectangle 4"/>
          <p:cNvSpPr/>
          <p:nvPr/>
        </p:nvSpPr>
        <p:spPr>
          <a:xfrm>
            <a:off x="660797" y="4554141"/>
            <a:ext cx="7554516" cy="454298"/>
          </a:xfrm>
          <a:prstGeom prst="rect">
            <a:avLst/>
          </a:prstGeom>
          <a:ln>
            <a:solidFill>
              <a:schemeClr val="tx2">
                <a:lumMod val="50000"/>
              </a:schemeClr>
            </a:solidFill>
          </a:ln>
        </p:spPr>
        <p:txBody>
          <a:bodyPr lIns="64291" tIns="32146" rIns="64291" bIns="32146">
            <a:spAutoFit/>
          </a:bodyPr>
          <a:lstStyle/>
          <a:p>
            <a:pPr>
              <a:defRPr/>
            </a:pPr>
            <a:r>
              <a:rPr lang="en-US" sz="2500" dirty="0">
                <a:solidFill>
                  <a:schemeClr val="tx2">
                    <a:lumMod val="50000"/>
                  </a:schemeClr>
                </a:solidFill>
              </a:rPr>
              <a:t>http://www.collegetransition.org/PLAdocuments.html</a:t>
            </a:r>
          </a:p>
        </p:txBody>
      </p:sp>
      <p:pic>
        <p:nvPicPr>
          <p:cNvPr id="430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949" y="1714500"/>
            <a:ext cx="9058051" cy="2642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pic>
    </p:spTree>
    <p:extLst>
      <p:ext uri="{BB962C8B-B14F-4D97-AF65-F5344CB8AC3E}">
        <p14:creationId xmlns:p14="http://schemas.microsoft.com/office/powerpoint/2010/main" val="3420291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600200"/>
            <a:ext cx="7620000" cy="4525963"/>
          </a:xfrm>
        </p:spPr>
        <p:txBody>
          <a:bodyPr>
            <a:normAutofit/>
          </a:bodyPr>
          <a:lstStyle/>
          <a:p>
            <a:pPr marL="0" indent="0" algn="ctr">
              <a:buNone/>
            </a:pPr>
            <a:endParaRPr lang="en-US" dirty="0" smtClean="0"/>
          </a:p>
          <a:p>
            <a:pPr marL="0" indent="0" algn="ctr">
              <a:buNone/>
            </a:pPr>
            <a:endParaRPr lang="en-US" dirty="0"/>
          </a:p>
          <a:p>
            <a:pPr marL="0" indent="0" algn="ctr">
              <a:buNone/>
            </a:pPr>
            <a:r>
              <a:rPr lang="en-US" sz="5400" b="1" i="1" dirty="0" smtClean="0">
                <a:solidFill>
                  <a:srgbClr val="376092"/>
                </a:solidFill>
                <a:effectLst>
                  <a:outerShdw blurRad="38100" dist="38100" dir="2700000" algn="tl">
                    <a:srgbClr val="000000">
                      <a:alpha val="43137"/>
                    </a:srgbClr>
                  </a:outerShdw>
                </a:effectLst>
                <a:latin typeface="Comic Sans MS" pitchFamily="66" charset="0"/>
              </a:rPr>
              <a:t>Thank You!</a:t>
            </a:r>
          </a:p>
          <a:p>
            <a:pPr marL="0" indent="0" algn="ctr">
              <a:buNone/>
            </a:pPr>
            <a:endParaRPr lang="en-US" sz="2400" dirty="0" smtClean="0">
              <a:effectLst>
                <a:outerShdw blurRad="38100" dist="38100" dir="2700000" algn="tl">
                  <a:srgbClr val="000000">
                    <a:alpha val="43137"/>
                  </a:srgbClr>
                </a:outerShdw>
              </a:effectLst>
            </a:endParaRPr>
          </a:p>
          <a:p>
            <a:pPr marL="0" indent="0" algn="ctr">
              <a:spcAft>
                <a:spcPts val="0"/>
              </a:spcAft>
              <a:buNone/>
            </a:pPr>
            <a:r>
              <a:rPr lang="en-US" sz="2400" dirty="0" smtClean="0">
                <a:solidFill>
                  <a:srgbClr val="17375E"/>
                </a:solidFill>
              </a:rPr>
              <a:t>Find resources for TAACCCT success at:</a:t>
            </a:r>
          </a:p>
          <a:p>
            <a:pPr marL="0" indent="0" algn="ctr">
              <a:spcAft>
                <a:spcPts val="0"/>
              </a:spcAft>
              <a:buNone/>
            </a:pPr>
            <a:r>
              <a:rPr lang="en-US" sz="2400" dirty="0" smtClean="0">
                <a:solidFill>
                  <a:srgbClr val="17375E"/>
                </a:solidFill>
                <a:hlinkClick r:id="rId3"/>
              </a:rPr>
              <a:t>https://etagrantees.workforce3one.org</a:t>
            </a:r>
            <a:r>
              <a:rPr lang="en-US" sz="2400" dirty="0" smtClean="0">
                <a:solidFill>
                  <a:srgbClr val="17375E"/>
                </a:solidFill>
              </a:rPr>
              <a:t> </a:t>
            </a:r>
          </a:p>
          <a:p>
            <a:pPr marL="0" indent="0" algn="ctr">
              <a:spcAft>
                <a:spcPts val="0"/>
              </a:spcAft>
              <a:buNone/>
            </a:pPr>
            <a:endParaRPr lang="en-US" sz="2400" dirty="0">
              <a:solidFill>
                <a:srgbClr val="17375E"/>
              </a:solidFill>
            </a:endParaRPr>
          </a:p>
          <a:p>
            <a:pPr marL="0" indent="0" algn="ctr">
              <a:spcAft>
                <a:spcPts val="0"/>
              </a:spcAft>
              <a:buNone/>
            </a:pPr>
            <a:r>
              <a:rPr lang="en-US" sz="2400" dirty="0" smtClean="0">
                <a:solidFill>
                  <a:srgbClr val="17375E"/>
                </a:solidFill>
              </a:rPr>
              <a:t>Subscribe to TLN resources, ask questions or </a:t>
            </a:r>
            <a:r>
              <a:rPr lang="en-US" sz="2400" dirty="0">
                <a:solidFill>
                  <a:srgbClr val="17375E"/>
                </a:solidFill>
              </a:rPr>
              <a:t>connect with peers </a:t>
            </a:r>
            <a:r>
              <a:rPr lang="en-US" sz="2400" dirty="0" smtClean="0">
                <a:solidFill>
                  <a:srgbClr val="17375E"/>
                </a:solidFill>
              </a:rPr>
              <a:t>at </a:t>
            </a:r>
            <a:r>
              <a:rPr lang="en-US" sz="2400" dirty="0">
                <a:solidFill>
                  <a:srgbClr val="17375E"/>
                </a:solidFill>
                <a:hlinkClick r:id="rId4"/>
              </a:rPr>
              <a:t>TAACCCT@dol.gov</a:t>
            </a:r>
            <a:r>
              <a:rPr lang="en-US" sz="2400" dirty="0">
                <a:solidFill>
                  <a:srgbClr val="17375E"/>
                </a:solidFill>
              </a:rPr>
              <a:t> </a:t>
            </a:r>
          </a:p>
          <a:p>
            <a:pPr marL="0" indent="0" algn="ctr">
              <a:spcAft>
                <a:spcPts val="0"/>
              </a:spcAft>
              <a:buNone/>
            </a:pPr>
            <a:endParaRPr lang="en-US" sz="2400" dirty="0"/>
          </a:p>
        </p:txBody>
      </p:sp>
    </p:spTree>
    <p:extLst>
      <p:ext uri="{BB962C8B-B14F-4D97-AF65-F5344CB8AC3E}">
        <p14:creationId xmlns:p14="http://schemas.microsoft.com/office/powerpoint/2010/main" val="2534637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pPr defTabSz="914353">
              <a:defRPr/>
            </a:pPr>
            <a:r>
              <a:rPr lang="en-US" altLang="en-US" sz="3800" dirty="0"/>
              <a:t>Welcome </a:t>
            </a:r>
          </a:p>
        </p:txBody>
      </p:sp>
      <p:sp>
        <p:nvSpPr>
          <p:cNvPr id="8195" name="Rectangle 2"/>
          <p:cNvSpPr>
            <a:spLocks noGrp="1" noChangeArrowheads="1"/>
          </p:cNvSpPr>
          <p:nvPr>
            <p:ph idx="1"/>
          </p:nvPr>
        </p:nvSpPr>
        <p:spPr>
          <a:xfrm>
            <a:off x="556990" y="1553766"/>
            <a:ext cx="7521029" cy="4339828"/>
          </a:xfrm>
          <a:solidFill>
            <a:schemeClr val="bg1"/>
          </a:solidFill>
        </p:spPr>
        <p:txBody>
          <a:bodyPr rtlCol="0">
            <a:normAutofit/>
          </a:bodyPr>
          <a:lstStyle/>
          <a:p>
            <a:pPr marL="482591" indent="-457200" defTabSz="914353">
              <a:spcAft>
                <a:spcPts val="0"/>
              </a:spcAft>
              <a:buSzPct val="120000"/>
              <a:defRPr/>
            </a:pPr>
            <a:r>
              <a:rPr lang="en-US" altLang="en-US" sz="2800" dirty="0">
                <a:ea typeface="Lucida Grande" charset="0"/>
                <a:cs typeface="Lucida Grande" charset="0"/>
                <a:sym typeface="Lucida Grande" charset="0"/>
              </a:rPr>
              <a:t>Overview of  Methods for Assessing Prior Learning</a:t>
            </a:r>
          </a:p>
          <a:p>
            <a:pPr marL="482591" indent="-457200" defTabSz="914353">
              <a:spcAft>
                <a:spcPts val="0"/>
              </a:spcAft>
              <a:buSzPct val="120000"/>
              <a:defRPr/>
            </a:pPr>
            <a:r>
              <a:rPr lang="en-US" altLang="en-US" sz="2800" dirty="0">
                <a:ea typeface="Lucida Grande" charset="0"/>
                <a:cs typeface="Lucida Grande" charset="0"/>
                <a:sym typeface="Lucida Grande" charset="0"/>
              </a:rPr>
              <a:t>Standards and Principles</a:t>
            </a:r>
          </a:p>
          <a:p>
            <a:pPr marL="482591" indent="-457200" defTabSz="914353">
              <a:spcAft>
                <a:spcPts val="0"/>
              </a:spcAft>
              <a:buSzPct val="120000"/>
              <a:defRPr/>
            </a:pPr>
            <a:r>
              <a:rPr lang="en-US" altLang="en-US" sz="2800" dirty="0">
                <a:ea typeface="Lucida Grande" charset="0"/>
                <a:cs typeface="Lucida Grande" charset="0"/>
                <a:sym typeface="Lucida Grande" charset="0"/>
              </a:rPr>
              <a:t>Challenge Exams at Northeast MS CC</a:t>
            </a:r>
          </a:p>
          <a:p>
            <a:pPr marL="482591" indent="-457200" defTabSz="914353">
              <a:spcAft>
                <a:spcPts val="0"/>
              </a:spcAft>
              <a:buSzPct val="120000"/>
              <a:defRPr/>
            </a:pPr>
            <a:r>
              <a:rPr lang="en-US" altLang="en-US" sz="2800" dirty="0" smtClean="0">
                <a:ea typeface="Lucida Grande" charset="0"/>
                <a:cs typeface="Lucida Grande" charset="0"/>
                <a:sym typeface="Lucida Grande" charset="0"/>
              </a:rPr>
              <a:t>Discussion</a:t>
            </a:r>
          </a:p>
          <a:p>
            <a:pPr marL="482591" indent="-457200" defTabSz="914353">
              <a:spcAft>
                <a:spcPts val="0"/>
              </a:spcAft>
              <a:buSzPct val="120000"/>
              <a:defRPr/>
            </a:pPr>
            <a:r>
              <a:rPr lang="en-US" altLang="en-US" sz="2800" dirty="0" smtClean="0">
                <a:ea typeface="Lucida Grande" charset="0"/>
                <a:cs typeface="Lucida Grande" charset="0"/>
                <a:sym typeface="Lucida Grande" charset="0"/>
              </a:rPr>
              <a:t>Tools </a:t>
            </a:r>
            <a:r>
              <a:rPr lang="en-US" altLang="en-US" sz="2800" dirty="0">
                <a:ea typeface="Lucida Grande" charset="0"/>
                <a:cs typeface="Lucida Grande" charset="0"/>
                <a:sym typeface="Lucida Grande" charset="0"/>
              </a:rPr>
              <a:t>and Resources </a:t>
            </a:r>
            <a:endParaRPr lang="en-US" altLang="en-US" sz="2800" dirty="0">
              <a:sym typeface="Lucida Grande" charset="0"/>
            </a:endParaRPr>
          </a:p>
        </p:txBody>
      </p:sp>
      <p:pic>
        <p:nvPicPr>
          <p:cNvPr id="20484" name="Picture 2" descr="http://www.insidehighered.com/sites/default/server_files/styles/large/public/PLAlogo.JPG?itok=Flpm8cg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328" y="4982766"/>
            <a:ext cx="1634133" cy="11005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87052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a:xfrm>
            <a:off x="3262050" y="222052"/>
            <a:ext cx="5767724" cy="750094"/>
          </a:xfrm>
        </p:spPr>
        <p:txBody>
          <a:bodyPr>
            <a:noAutofit/>
          </a:bodyPr>
          <a:lstStyle/>
          <a:p>
            <a:pPr defTabSz="914353">
              <a:defRPr/>
            </a:pPr>
            <a:r>
              <a:rPr lang="en-US" sz="2800" dirty="0">
                <a:cs typeface="Helvetica" pitchFamily="34" charset="0"/>
              </a:rPr>
              <a:t>Prior Learning Assessment (PLA)</a:t>
            </a:r>
          </a:p>
        </p:txBody>
      </p:sp>
      <p:sp>
        <p:nvSpPr>
          <p:cNvPr id="3" name="Content Placeholder 2"/>
          <p:cNvSpPr>
            <a:spLocks noGrp="1"/>
          </p:cNvSpPr>
          <p:nvPr>
            <p:ph idx="1"/>
          </p:nvPr>
        </p:nvSpPr>
        <p:spPr>
          <a:xfrm>
            <a:off x="875110" y="1393031"/>
            <a:ext cx="7238628" cy="3804047"/>
          </a:xfrm>
        </p:spPr>
        <p:txBody>
          <a:bodyPr rtlCol="0">
            <a:normAutofit/>
          </a:bodyPr>
          <a:lstStyle/>
          <a:p>
            <a:pPr defTabSz="914353">
              <a:spcAft>
                <a:spcPts val="0"/>
              </a:spcAft>
              <a:defRPr/>
            </a:pPr>
            <a:r>
              <a:rPr lang="en-US" dirty="0" smtClean="0">
                <a:ea typeface="+mn-ea"/>
              </a:rPr>
              <a:t>Process </a:t>
            </a:r>
            <a:r>
              <a:rPr lang="en-US" dirty="0">
                <a:ea typeface="+mn-ea"/>
              </a:rPr>
              <a:t>that enables learners to demonstrate what they have learned and translate that learning into college credit</a:t>
            </a:r>
            <a:r>
              <a:rPr lang="en-US" dirty="0" smtClean="0">
                <a:ea typeface="+mn-ea"/>
              </a:rPr>
              <a:t>.</a:t>
            </a:r>
          </a:p>
          <a:p>
            <a:pPr defTabSz="914353">
              <a:spcAft>
                <a:spcPts val="0"/>
              </a:spcAft>
              <a:defRPr/>
            </a:pPr>
            <a:endParaRPr lang="en-US" dirty="0">
              <a:ea typeface="+mn-ea"/>
            </a:endParaRPr>
          </a:p>
          <a:p>
            <a:pPr defTabSz="914353">
              <a:spcAft>
                <a:spcPts val="0"/>
              </a:spcAft>
              <a:defRPr/>
            </a:pPr>
            <a:r>
              <a:rPr lang="en-US" dirty="0" smtClean="0">
                <a:ea typeface="+mn-ea"/>
              </a:rPr>
              <a:t>Validates </a:t>
            </a:r>
            <a:r>
              <a:rPr lang="en-US" dirty="0">
                <a:ea typeface="+mn-ea"/>
              </a:rPr>
              <a:t>knowledge </a:t>
            </a:r>
            <a:r>
              <a:rPr lang="en-US" dirty="0" smtClean="0">
                <a:ea typeface="+mn-ea"/>
              </a:rPr>
              <a:t>and skills acquired </a:t>
            </a:r>
            <a:r>
              <a:rPr lang="en-US" dirty="0">
                <a:ea typeface="+mn-ea"/>
              </a:rPr>
              <a:t>through </a:t>
            </a:r>
            <a:r>
              <a:rPr lang="en-US" dirty="0" smtClean="0">
                <a:ea typeface="+mn-ea"/>
              </a:rPr>
              <a:t>a variety of experiences.</a:t>
            </a:r>
            <a:endParaRPr lang="en-US" dirty="0">
              <a:ea typeface="+mn-ea"/>
            </a:endParaRPr>
          </a:p>
          <a:p>
            <a:pPr marL="0" indent="0" defTabSz="914353">
              <a:spcAft>
                <a:spcPts val="0"/>
              </a:spcAft>
              <a:buNone/>
              <a:defRPr/>
            </a:pPr>
            <a:endParaRPr lang="en-US" dirty="0">
              <a:ea typeface="+mn-ea"/>
            </a:endParaRPr>
          </a:p>
          <a:p>
            <a:pPr defTabSz="914353">
              <a:spcAft>
                <a:spcPts val="0"/>
              </a:spcAft>
              <a:defRPr/>
            </a:pPr>
            <a:r>
              <a:rPr lang="en-US" dirty="0">
                <a:ea typeface="+mn-ea"/>
              </a:rPr>
              <a:t>Credit is awarded for college-level knowledge </a:t>
            </a:r>
            <a:r>
              <a:rPr lang="en-US" dirty="0" smtClean="0">
                <a:ea typeface="+mn-ea"/>
              </a:rPr>
              <a:t>and skills gained </a:t>
            </a:r>
            <a:r>
              <a:rPr lang="en-US" dirty="0">
                <a:ea typeface="+mn-ea"/>
              </a:rPr>
              <a:t>from experience and not for the experience itself.</a:t>
            </a:r>
            <a:r>
              <a:rPr lang="en-US" sz="2600" dirty="0"/>
              <a:t> </a:t>
            </a:r>
          </a:p>
          <a:p>
            <a:pPr defTabSz="914353">
              <a:spcAft>
                <a:spcPts val="0"/>
              </a:spcAft>
              <a:buClr>
                <a:schemeClr val="tx2">
                  <a:lumMod val="75000"/>
                </a:schemeClr>
              </a:buClr>
              <a:buFont typeface="Arial" pitchFamily="34" charset="0"/>
              <a:buChar char="•"/>
              <a:defRPr/>
            </a:pPr>
            <a:endParaRPr lang="en-US" dirty="0">
              <a:ea typeface="+mn-ea"/>
            </a:endParaRPr>
          </a:p>
        </p:txBody>
      </p:sp>
    </p:spTree>
    <p:extLst>
      <p:ext uri="{BB962C8B-B14F-4D97-AF65-F5344CB8AC3E}">
        <p14:creationId xmlns:p14="http://schemas.microsoft.com/office/powerpoint/2010/main" val="336661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306" y="143610"/>
            <a:ext cx="5413632" cy="814344"/>
          </a:xfrm>
        </p:spPr>
        <p:txBody>
          <a:bodyPr/>
          <a:lstStyle/>
          <a:p>
            <a:pPr defTabSz="914353">
              <a:defRPr/>
            </a:pPr>
            <a:r>
              <a:rPr lang="en-US" sz="3800" dirty="0">
                <a:solidFill>
                  <a:srgbClr val="FFFFFF"/>
                </a:solidFill>
              </a:rPr>
              <a:t>Ways to Award PLA</a:t>
            </a:r>
          </a:p>
        </p:txBody>
      </p:sp>
      <p:sp>
        <p:nvSpPr>
          <p:cNvPr id="3" name="Content Placeholder 2"/>
          <p:cNvSpPr>
            <a:spLocks noGrp="1"/>
          </p:cNvSpPr>
          <p:nvPr>
            <p:ph idx="1"/>
          </p:nvPr>
        </p:nvSpPr>
        <p:spPr>
          <a:xfrm>
            <a:off x="714375" y="1607344"/>
            <a:ext cx="7929563" cy="4232672"/>
          </a:xfrm>
        </p:spPr>
        <p:txBody>
          <a:bodyPr rtlCol="0">
            <a:normAutofit/>
          </a:bodyPr>
          <a:lstStyle/>
          <a:p>
            <a:pPr defTabSz="914353">
              <a:spcAft>
                <a:spcPts val="0"/>
              </a:spcAft>
              <a:buFont typeface="Arial" pitchFamily="34" charset="0"/>
              <a:buChar char="•"/>
              <a:defRPr/>
            </a:pPr>
            <a:r>
              <a:rPr lang="en-US" sz="2500" dirty="0"/>
              <a:t>Standardized Exam</a:t>
            </a:r>
          </a:p>
          <a:p>
            <a:pPr defTabSz="914353">
              <a:spcAft>
                <a:spcPts val="0"/>
              </a:spcAft>
              <a:buNone/>
              <a:defRPr/>
            </a:pPr>
            <a:endParaRPr lang="en-US" sz="2500" dirty="0"/>
          </a:p>
          <a:p>
            <a:pPr defTabSz="914353">
              <a:spcAft>
                <a:spcPts val="0"/>
              </a:spcAft>
              <a:buFont typeface="Arial" pitchFamily="34" charset="0"/>
              <a:buChar char="•"/>
              <a:defRPr/>
            </a:pPr>
            <a:r>
              <a:rPr lang="en-US" sz="2500" dirty="0"/>
              <a:t>Challenge Exam</a:t>
            </a:r>
          </a:p>
          <a:p>
            <a:pPr defTabSz="914353">
              <a:spcAft>
                <a:spcPts val="0"/>
              </a:spcAft>
              <a:buFont typeface="Arial" pitchFamily="34" charset="0"/>
              <a:buChar char="•"/>
              <a:defRPr/>
            </a:pPr>
            <a:endParaRPr lang="en-US" sz="2500" dirty="0"/>
          </a:p>
          <a:p>
            <a:pPr defTabSz="914353">
              <a:spcAft>
                <a:spcPts val="0"/>
              </a:spcAft>
              <a:buFont typeface="Arial" pitchFamily="34" charset="0"/>
              <a:buChar char="•"/>
              <a:defRPr/>
            </a:pPr>
            <a:r>
              <a:rPr lang="en-US" sz="2500" dirty="0"/>
              <a:t>Certification Crosswalk</a:t>
            </a:r>
          </a:p>
          <a:p>
            <a:pPr defTabSz="914353">
              <a:spcAft>
                <a:spcPts val="0"/>
              </a:spcAft>
              <a:buFont typeface="Arial" pitchFamily="34" charset="0"/>
              <a:buChar char="•"/>
              <a:defRPr/>
            </a:pPr>
            <a:endParaRPr lang="en-US" sz="2500" dirty="0"/>
          </a:p>
          <a:p>
            <a:pPr defTabSz="914353">
              <a:spcAft>
                <a:spcPts val="0"/>
              </a:spcAft>
              <a:buFont typeface="Arial" pitchFamily="34" charset="0"/>
              <a:buChar char="•"/>
              <a:defRPr/>
            </a:pPr>
            <a:r>
              <a:rPr lang="en-US" sz="2500" dirty="0"/>
              <a:t>Evaluation of Military Training</a:t>
            </a:r>
          </a:p>
          <a:p>
            <a:pPr defTabSz="914353">
              <a:spcAft>
                <a:spcPts val="0"/>
              </a:spcAft>
              <a:buFont typeface="Arial" pitchFamily="34" charset="0"/>
              <a:buChar char="•"/>
              <a:defRPr/>
            </a:pPr>
            <a:endParaRPr lang="en-US" sz="2500" dirty="0"/>
          </a:p>
          <a:p>
            <a:pPr defTabSz="914353">
              <a:spcAft>
                <a:spcPts val="0"/>
              </a:spcAft>
              <a:buFont typeface="Arial" pitchFamily="34" charset="0"/>
              <a:buChar char="•"/>
              <a:defRPr/>
            </a:pPr>
            <a:r>
              <a:rPr lang="en-US" sz="2500" dirty="0"/>
              <a:t>Individualized Portfolio</a:t>
            </a:r>
          </a:p>
          <a:p>
            <a:pPr defTabSz="914353">
              <a:spcAft>
                <a:spcPts val="0"/>
              </a:spcAft>
              <a:buClr>
                <a:schemeClr val="tx2">
                  <a:lumMod val="75000"/>
                </a:schemeClr>
              </a:buClr>
              <a:buFont typeface="Arial" pitchFamily="34" charset="0"/>
              <a:buChar char="•"/>
              <a:defRPr/>
            </a:pPr>
            <a:endParaRPr lang="en-US" sz="2200" dirty="0">
              <a:solidFill>
                <a:schemeClr val="tx1">
                  <a:lumMod val="85000"/>
                  <a:lumOff val="15000"/>
                </a:schemeClr>
              </a:solidFill>
            </a:endParaRPr>
          </a:p>
          <a:p>
            <a:pPr defTabSz="914353">
              <a:spcAft>
                <a:spcPts val="0"/>
              </a:spcAft>
              <a:buClr>
                <a:schemeClr val="tx2">
                  <a:lumMod val="75000"/>
                </a:schemeClr>
              </a:buClr>
              <a:buFont typeface="Arial" pitchFamily="34" charset="0"/>
              <a:buChar char="•"/>
              <a:defRPr/>
            </a:pPr>
            <a:endParaRPr lang="en-US" sz="2200" dirty="0">
              <a:solidFill>
                <a:schemeClr val="tx1">
                  <a:lumMod val="85000"/>
                  <a:lumOff val="15000"/>
                </a:schemeClr>
              </a:solidFill>
            </a:endParaRPr>
          </a:p>
          <a:p>
            <a:pPr defTabSz="914353">
              <a:spcAft>
                <a:spcPts val="0"/>
              </a:spcAft>
              <a:buClr>
                <a:schemeClr val="tx2">
                  <a:lumMod val="75000"/>
                </a:schemeClr>
              </a:buClr>
              <a:buFont typeface="Arial" pitchFamily="34" charset="0"/>
              <a:buChar char="•"/>
              <a:defRPr/>
            </a:pPr>
            <a:endParaRPr lang="en-US" sz="2200" dirty="0">
              <a:solidFill>
                <a:schemeClr val="tx1">
                  <a:lumMod val="85000"/>
                  <a:lumOff val="15000"/>
                </a:schemeClr>
              </a:solidFill>
            </a:endParaRPr>
          </a:p>
          <a:p>
            <a:pPr defTabSz="914353">
              <a:spcAft>
                <a:spcPts val="0"/>
              </a:spcAft>
              <a:buClr>
                <a:schemeClr val="tx2">
                  <a:lumMod val="75000"/>
                </a:schemeClr>
              </a:buClr>
              <a:buFont typeface="Arial" pitchFamily="34" charset="0"/>
              <a:buChar char="•"/>
              <a:defRPr/>
            </a:pPr>
            <a:endParaRPr lang="en-US" sz="2200" dirty="0">
              <a:solidFill>
                <a:schemeClr val="tx1">
                  <a:lumMod val="85000"/>
                  <a:lumOff val="15000"/>
                </a:schemeClr>
              </a:solidFill>
            </a:endParaRPr>
          </a:p>
          <a:p>
            <a:pPr defTabSz="914353">
              <a:spcAft>
                <a:spcPts val="0"/>
              </a:spcAft>
              <a:buClr>
                <a:schemeClr val="tx2">
                  <a:lumMod val="75000"/>
                </a:schemeClr>
              </a:buClr>
              <a:buFont typeface="Arial" pitchFamily="34" charset="0"/>
              <a:buChar char="•"/>
              <a:defRPr/>
            </a:pPr>
            <a:endParaRPr lang="en-US" dirty="0">
              <a:ea typeface="+mn-ea"/>
            </a:endParaRPr>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86489">
            <a:off x="4300761" y="2402086"/>
            <a:ext cx="4650135"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11130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a:xfrm>
            <a:off x="3238865" y="237352"/>
            <a:ext cx="5905135" cy="752326"/>
          </a:xfrm>
        </p:spPr>
        <p:txBody>
          <a:bodyPr>
            <a:normAutofit fontScale="90000"/>
          </a:bodyPr>
          <a:lstStyle/>
          <a:p>
            <a:pPr defTabSz="914353">
              <a:defRPr/>
            </a:pPr>
            <a:r>
              <a:rPr lang="en-US" sz="2800" dirty="0">
                <a:solidFill>
                  <a:srgbClr val="FFFFFF"/>
                </a:solidFill>
                <a:cs typeface="Helvetica" pitchFamily="34" charset="0"/>
              </a:rPr>
              <a:t>Acceleration &amp; Completion Strategy</a:t>
            </a:r>
          </a:p>
        </p:txBody>
      </p:sp>
      <p:sp>
        <p:nvSpPr>
          <p:cNvPr id="23555" name="Content Placeholder 2"/>
          <p:cNvSpPr>
            <a:spLocks noGrp="1"/>
          </p:cNvSpPr>
          <p:nvPr>
            <p:ph idx="1"/>
          </p:nvPr>
        </p:nvSpPr>
        <p:spPr>
          <a:xfrm>
            <a:off x="392906" y="1232297"/>
            <a:ext cx="8358188" cy="4589859"/>
          </a:xfrm>
        </p:spPr>
        <p:txBody>
          <a:bodyPr/>
          <a:lstStyle/>
          <a:p>
            <a:pPr eaLnBrk="1" hangingPunct="1"/>
            <a:r>
              <a:rPr lang="en-US" sz="2500" dirty="0">
                <a:latin typeface="Arial" charset="0"/>
              </a:rPr>
              <a:t>Study found that students with credit earned through PLA:</a:t>
            </a:r>
          </a:p>
          <a:p>
            <a:pPr eaLnBrk="1" hangingPunct="1">
              <a:buFont typeface="Arial" charset="0"/>
              <a:buNone/>
            </a:pPr>
            <a:r>
              <a:rPr lang="en-US" sz="2500" dirty="0">
                <a:latin typeface="Arial" charset="0"/>
              </a:rPr>
              <a:t>		Higher completion rates</a:t>
            </a:r>
          </a:p>
          <a:p>
            <a:pPr eaLnBrk="1" hangingPunct="1">
              <a:buFont typeface="Arial" charset="0"/>
              <a:buNone/>
            </a:pPr>
            <a:r>
              <a:rPr lang="en-US" sz="2500" dirty="0">
                <a:latin typeface="Arial" charset="0"/>
              </a:rPr>
              <a:t>		Lower time to degree</a:t>
            </a:r>
          </a:p>
          <a:p>
            <a:pPr eaLnBrk="1" hangingPunct="1">
              <a:buFont typeface="Arial" charset="0"/>
              <a:buNone/>
            </a:pPr>
            <a:r>
              <a:rPr lang="en-US" sz="2500" dirty="0">
                <a:latin typeface="Arial" charset="0"/>
              </a:rPr>
              <a:t>		2.5 times more likely to persist to completion</a:t>
            </a:r>
          </a:p>
          <a:p>
            <a:pPr eaLnBrk="1" hangingPunct="1"/>
            <a:r>
              <a:rPr lang="en-US" sz="2500" dirty="0">
                <a:latin typeface="Arial" charset="0"/>
              </a:rPr>
              <a:t>Saves students time and money</a:t>
            </a:r>
          </a:p>
          <a:p>
            <a:pPr eaLnBrk="1" hangingPunct="1"/>
            <a:r>
              <a:rPr lang="en-US" sz="2500" dirty="0">
                <a:latin typeface="Arial" charset="0"/>
              </a:rPr>
              <a:t>Pathway from non credit to credit programs</a:t>
            </a:r>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078" y="4393406"/>
            <a:ext cx="3626570" cy="1986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10284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3364334" y="196756"/>
            <a:ext cx="5083370" cy="812602"/>
          </a:xfrm>
        </p:spPr>
        <p:txBody>
          <a:bodyPr/>
          <a:lstStyle/>
          <a:p>
            <a:pPr defTabSz="914353">
              <a:tabLst>
                <a:tab pos="321457" algn="l"/>
                <a:tab pos="321457" algn="l"/>
                <a:tab pos="321457" algn="l"/>
                <a:tab pos="321457" algn="l"/>
                <a:tab pos="321457" algn="l"/>
                <a:tab pos="321457" algn="l"/>
                <a:tab pos="321457" algn="l"/>
                <a:tab pos="642915" algn="l"/>
              </a:tabLst>
              <a:defRPr/>
            </a:pPr>
            <a:r>
              <a:rPr lang="en-US" altLang="en-US" sz="3800" dirty="0">
                <a:solidFill>
                  <a:srgbClr val="FFFFFF"/>
                </a:solidFill>
                <a:sym typeface="Lucida Grande" charset="0"/>
              </a:rPr>
              <a:t>Key Considerations</a:t>
            </a:r>
          </a:p>
        </p:txBody>
      </p:sp>
      <p:sp>
        <p:nvSpPr>
          <p:cNvPr id="24579" name="Rectangle 2"/>
          <p:cNvSpPr>
            <a:spLocks noGrp="1" noChangeArrowheads="1"/>
          </p:cNvSpPr>
          <p:nvPr>
            <p:ph idx="1"/>
          </p:nvPr>
        </p:nvSpPr>
        <p:spPr>
          <a:xfrm>
            <a:off x="178594" y="1178719"/>
            <a:ext cx="8163967" cy="4393406"/>
          </a:xfrm>
        </p:spPr>
        <p:txBody>
          <a:bodyPr/>
          <a:lstStyle/>
          <a:p>
            <a:pPr>
              <a:tabLst>
                <a:tab pos="321457" algn="l"/>
                <a:tab pos="642915" algn="l"/>
              </a:tabLst>
            </a:pPr>
            <a:endParaRPr lang="en-US" sz="3100" dirty="0">
              <a:latin typeface="Arial" charset="0"/>
              <a:cs typeface="Lucida Grande" charset="0"/>
              <a:sym typeface="Lucida Grande" charset="0"/>
            </a:endParaRPr>
          </a:p>
          <a:p>
            <a:pPr>
              <a:tabLst>
                <a:tab pos="321457" algn="l"/>
                <a:tab pos="642915" algn="l"/>
              </a:tabLst>
            </a:pPr>
            <a:r>
              <a:rPr lang="en-US" sz="3100" dirty="0">
                <a:latin typeface="Arial" charset="0"/>
                <a:cs typeface="Lucida Grande" charset="0"/>
                <a:sym typeface="Lucida Grande" charset="0"/>
              </a:rPr>
              <a:t>Policies and Procedures </a:t>
            </a:r>
          </a:p>
          <a:p>
            <a:pPr>
              <a:buNone/>
              <a:tabLst>
                <a:tab pos="321457" algn="l"/>
                <a:tab pos="642915" algn="l"/>
              </a:tabLst>
            </a:pPr>
            <a:endParaRPr lang="en-US" sz="3100" dirty="0">
              <a:latin typeface="Arial" charset="0"/>
              <a:sym typeface="Lucida Grande" charset="0"/>
            </a:endParaRPr>
          </a:p>
          <a:p>
            <a:pPr>
              <a:tabLst>
                <a:tab pos="321457" algn="l"/>
                <a:tab pos="642915" algn="l"/>
              </a:tabLst>
            </a:pPr>
            <a:r>
              <a:rPr lang="en-US" sz="3100" dirty="0">
                <a:latin typeface="Arial" charset="0"/>
                <a:cs typeface="Lucida Grande" charset="0"/>
                <a:sym typeface="Lucida Grande" charset="0"/>
              </a:rPr>
              <a:t>Marketing and Outreach </a:t>
            </a:r>
            <a:endParaRPr lang="en-US" sz="3100" dirty="0">
              <a:latin typeface="Arial" charset="0"/>
              <a:sym typeface="Lucida Grande" charset="0"/>
            </a:endParaRPr>
          </a:p>
          <a:p>
            <a:pPr>
              <a:tabLst>
                <a:tab pos="321457" algn="l"/>
                <a:tab pos="642915" algn="l"/>
              </a:tabLst>
            </a:pPr>
            <a:endParaRPr lang="en-US" sz="3100" dirty="0">
              <a:latin typeface="Arial" charset="0"/>
              <a:sym typeface="Lucida Grande" charset="0"/>
            </a:endParaRPr>
          </a:p>
          <a:p>
            <a:pPr>
              <a:tabLst>
                <a:tab pos="321457" algn="l"/>
                <a:tab pos="642915" algn="l"/>
              </a:tabLst>
            </a:pPr>
            <a:r>
              <a:rPr lang="en-US" sz="3100" dirty="0">
                <a:latin typeface="Arial" charset="0"/>
                <a:cs typeface="Lucida Grande" charset="0"/>
                <a:sym typeface="Lucida Grande" charset="0"/>
              </a:rPr>
              <a:t>Data Collection</a:t>
            </a:r>
            <a:endParaRPr lang="en-US" sz="3100" dirty="0">
              <a:latin typeface="Arial" charset="0"/>
              <a:sym typeface="Lucida Grande" charset="0"/>
            </a:endParaRPr>
          </a:p>
          <a:p>
            <a:pPr>
              <a:buNone/>
              <a:tabLst>
                <a:tab pos="321457" algn="l"/>
                <a:tab pos="642915" algn="l"/>
              </a:tabLst>
            </a:pPr>
            <a:endParaRPr lang="en-US" sz="2200" dirty="0">
              <a:latin typeface="Arial" charset="0"/>
              <a:sym typeface="Lucida Grande" charset="0"/>
            </a:endParaRPr>
          </a:p>
        </p:txBody>
      </p:sp>
      <p:pic>
        <p:nvPicPr>
          <p:cNvPr id="24580"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940202">
            <a:off x="5048623" y="2568402"/>
            <a:ext cx="3536156" cy="2826246"/>
          </a:xfrm>
          <a:prstGeom prst="rect">
            <a:avLst/>
          </a:prstGeom>
          <a:noFill/>
          <a:ln w="25400">
            <a:solidFill>
              <a:srgbClr val="00B05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98140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l="1408" t="1904" r="2817" b="2873"/>
          <a:stretch>
            <a:fillRect/>
          </a:stretch>
        </p:blipFill>
        <p:spPr>
          <a:xfrm>
            <a:off x="1877532" y="991853"/>
            <a:ext cx="5527942" cy="4064969"/>
          </a:xfrm>
          <a:noFill/>
        </p:spPr>
      </p:pic>
      <p:sp>
        <p:nvSpPr>
          <p:cNvPr id="25603" name="Rectangle 3"/>
          <p:cNvSpPr>
            <a:spLocks noChangeArrowheads="1"/>
          </p:cNvSpPr>
          <p:nvPr/>
        </p:nvSpPr>
        <p:spPr bwMode="auto">
          <a:xfrm>
            <a:off x="392907" y="4822032"/>
            <a:ext cx="8312423" cy="1015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spAutoFit/>
          </a:bodyPr>
          <a:lstStyle/>
          <a:p>
            <a:r>
              <a:rPr lang="en-US" sz="2000" b="1">
                <a:latin typeface="Arial Narrow" charset="0"/>
              </a:rPr>
              <a:t>Gulf Coast IT Consortium</a:t>
            </a:r>
          </a:p>
          <a:p>
            <a:r>
              <a:rPr lang="en-US" sz="2000" b="1">
                <a:latin typeface="Arial Narrow" charset="0"/>
              </a:rPr>
              <a:t>U.S. Department of Labor Employment and Training Administration</a:t>
            </a:r>
          </a:p>
          <a:p>
            <a:r>
              <a:rPr lang="en-US" sz="2000" b="1">
                <a:latin typeface="Arial Narrow" charset="0"/>
              </a:rPr>
              <a:t>Trade Adjustment Assistance Community College Career Training (TAACCCT)</a:t>
            </a:r>
          </a:p>
        </p:txBody>
      </p:sp>
    </p:spTree>
    <p:extLst>
      <p:ext uri="{BB962C8B-B14F-4D97-AF65-F5344CB8AC3E}">
        <p14:creationId xmlns:p14="http://schemas.microsoft.com/office/powerpoint/2010/main" val="3337713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5435519"/>
              </p:ext>
            </p:extLst>
          </p:nvPr>
        </p:nvGraphicFramePr>
        <p:xfrm>
          <a:off x="351913" y="1208661"/>
          <a:ext cx="3503830" cy="4862404"/>
        </p:xfrm>
        <a:graphic>
          <a:graphicData uri="http://schemas.openxmlformats.org/drawingml/2006/table">
            <a:tbl>
              <a:tblPr firstRow="1" bandRow="1">
                <a:tableStyleId>{5C22544A-7EE6-4342-B048-85BDC9FD1C3A}</a:tableStyleId>
              </a:tblPr>
              <a:tblGrid>
                <a:gridCol w="3503830"/>
              </a:tblGrid>
              <a:tr h="386986">
                <a:tc>
                  <a:txBody>
                    <a:bodyPr/>
                    <a:lstStyle/>
                    <a:p>
                      <a:pPr algn="ctr"/>
                      <a:r>
                        <a:rPr lang="en-US" sz="1800" b="1" dirty="0" smtClean="0">
                          <a:latin typeface="Arial Narrow" pitchFamily="34" charset="0"/>
                        </a:rPr>
                        <a:t>Consortium Members</a:t>
                      </a:r>
                      <a:endParaRPr lang="en-US" sz="1800" b="1" dirty="0">
                        <a:latin typeface="Arial Narrow" pitchFamily="34" charset="0"/>
                      </a:endParaRPr>
                    </a:p>
                  </a:txBody>
                  <a:tcPr marL="91425" marR="91425" marT="45718" marB="45718"/>
                </a:tc>
              </a:tr>
              <a:tr h="356076">
                <a:tc>
                  <a:txBody>
                    <a:bodyPr/>
                    <a:lstStyle/>
                    <a:p>
                      <a:r>
                        <a:rPr lang="en-US" sz="1600" b="1" dirty="0" smtClean="0">
                          <a:latin typeface="Arial Narrow" pitchFamily="34" charset="0"/>
                        </a:rPr>
                        <a:t>Bossier Parish Community College</a:t>
                      </a:r>
                      <a:endParaRPr lang="en-US" sz="1600" b="1" dirty="0">
                        <a:latin typeface="Arial Narrow" pitchFamily="34" charset="0"/>
                      </a:endParaRPr>
                    </a:p>
                  </a:txBody>
                  <a:tcPr marL="91425" marR="91425" marT="45718" marB="45718"/>
                </a:tc>
              </a:tr>
              <a:tr h="356076">
                <a:tc>
                  <a:txBody>
                    <a:bodyPr/>
                    <a:lstStyle/>
                    <a:p>
                      <a:pPr algn="l"/>
                      <a:r>
                        <a:rPr lang="en-US" sz="1600" b="1" dirty="0" smtClean="0">
                          <a:latin typeface="Arial Narrow" pitchFamily="34" charset="0"/>
                        </a:rPr>
                        <a:t>LA</a:t>
                      </a:r>
                      <a:r>
                        <a:rPr lang="en-US" sz="1600" b="1" baseline="0" dirty="0" smtClean="0">
                          <a:latin typeface="Arial Narrow" pitchFamily="34" charset="0"/>
                        </a:rPr>
                        <a:t> Delta Community College</a:t>
                      </a:r>
                      <a:endParaRPr lang="en-US" sz="1600" b="1" dirty="0">
                        <a:latin typeface="Arial Narrow" pitchFamily="34" charset="0"/>
                      </a:endParaRPr>
                    </a:p>
                  </a:txBody>
                  <a:tcPr marL="91425" marR="91425" marT="45718" marB="45718"/>
                </a:tc>
              </a:tr>
              <a:tr h="356076">
                <a:tc>
                  <a:txBody>
                    <a:bodyPr/>
                    <a:lstStyle/>
                    <a:p>
                      <a:r>
                        <a:rPr lang="en-US" sz="1600" b="1" dirty="0" smtClean="0">
                          <a:latin typeface="Arial Narrow" pitchFamily="34" charset="0"/>
                        </a:rPr>
                        <a:t>South</a:t>
                      </a:r>
                      <a:r>
                        <a:rPr lang="en-US" sz="1600" b="1" baseline="0" dirty="0" smtClean="0">
                          <a:latin typeface="Arial Narrow" pitchFamily="34" charset="0"/>
                        </a:rPr>
                        <a:t> LA Community College</a:t>
                      </a:r>
                      <a:endParaRPr lang="en-US" sz="1600" b="1" dirty="0">
                        <a:latin typeface="Arial Narrow" pitchFamily="34" charset="0"/>
                      </a:endParaRPr>
                    </a:p>
                  </a:txBody>
                  <a:tcPr marL="91425" marR="91425" marT="45718" marB="45718"/>
                </a:tc>
              </a:tr>
              <a:tr h="356076">
                <a:tc>
                  <a:txBody>
                    <a:bodyPr/>
                    <a:lstStyle/>
                    <a:p>
                      <a:r>
                        <a:rPr lang="en-US" sz="1600" b="1" dirty="0" smtClean="0">
                          <a:latin typeface="Arial Narrow" pitchFamily="34" charset="0"/>
                        </a:rPr>
                        <a:t>Delgado</a:t>
                      </a:r>
                      <a:r>
                        <a:rPr lang="en-US" sz="1600" b="1" baseline="0" dirty="0" smtClean="0">
                          <a:latin typeface="Arial Narrow" pitchFamily="34" charset="0"/>
                        </a:rPr>
                        <a:t> Community College</a:t>
                      </a:r>
                      <a:endParaRPr lang="en-US" sz="1600" b="1" dirty="0">
                        <a:latin typeface="Arial Narrow" pitchFamily="34" charset="0"/>
                      </a:endParaRPr>
                    </a:p>
                  </a:txBody>
                  <a:tcPr marL="91425" marR="91425" marT="45718" marB="45718"/>
                </a:tc>
              </a:tr>
              <a:tr h="597267">
                <a:tc>
                  <a:txBody>
                    <a:bodyPr/>
                    <a:lstStyle/>
                    <a:p>
                      <a:r>
                        <a:rPr lang="en-US" sz="1600" b="1" dirty="0" smtClean="0">
                          <a:solidFill>
                            <a:schemeClr val="accent1">
                              <a:lumMod val="75000"/>
                            </a:schemeClr>
                          </a:solidFill>
                          <a:latin typeface="Arial Narrow" pitchFamily="34" charset="0"/>
                        </a:rPr>
                        <a:t>LCTCS Office (state level policy work)</a:t>
                      </a:r>
                      <a:endParaRPr lang="en-US" sz="1600" b="1" dirty="0">
                        <a:solidFill>
                          <a:schemeClr val="accent1">
                            <a:lumMod val="75000"/>
                          </a:schemeClr>
                        </a:solidFill>
                        <a:latin typeface="Arial Narrow" pitchFamily="34" charset="0"/>
                      </a:endParaRPr>
                    </a:p>
                  </a:txBody>
                  <a:tcPr marL="91425" marR="91425" marT="45718" marB="45718"/>
                </a:tc>
              </a:tr>
              <a:tr h="356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Narrow" pitchFamily="34" charset="0"/>
                        </a:rPr>
                        <a:t>Northeast MS Community College</a:t>
                      </a:r>
                      <a:endParaRPr lang="en-US" sz="1600" b="1" dirty="0">
                        <a:latin typeface="Arial Narrow" pitchFamily="34" charset="0"/>
                      </a:endParaRPr>
                    </a:p>
                  </a:txBody>
                  <a:tcPr marL="91425" marR="91425" marT="45718" marB="45718"/>
                </a:tc>
              </a:tr>
              <a:tr h="356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Narrow" pitchFamily="34" charset="0"/>
                        </a:rPr>
                        <a:t>MS Delta Community College</a:t>
                      </a:r>
                      <a:endParaRPr lang="en-US" sz="1600" b="1" dirty="0">
                        <a:latin typeface="Arial Narrow" pitchFamily="34" charset="0"/>
                      </a:endParaRPr>
                    </a:p>
                  </a:txBody>
                  <a:tcPr marL="91425" marR="91425" marT="45718" marB="45718"/>
                </a:tc>
              </a:tr>
              <a:tr h="356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Narrow" pitchFamily="34" charset="0"/>
                        </a:rPr>
                        <a:t>Meridian</a:t>
                      </a:r>
                      <a:r>
                        <a:rPr lang="en-US" sz="1600" b="1" baseline="0" dirty="0" smtClean="0">
                          <a:latin typeface="Arial Narrow" pitchFamily="34" charset="0"/>
                        </a:rPr>
                        <a:t> Community College</a:t>
                      </a:r>
                      <a:endParaRPr lang="en-US" sz="1600" b="1" dirty="0">
                        <a:latin typeface="Arial Narrow" pitchFamily="34" charset="0"/>
                      </a:endParaRPr>
                    </a:p>
                  </a:txBody>
                  <a:tcPr marL="91425" marR="91425" marT="45718" marB="45718"/>
                </a:tc>
              </a:tr>
              <a:tr h="356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Narrow" pitchFamily="34" charset="0"/>
                        </a:rPr>
                        <a:t>Copiah-Lincoln Community College</a:t>
                      </a:r>
                      <a:endParaRPr lang="en-US" sz="1600" b="1" dirty="0">
                        <a:latin typeface="Arial Narrow" pitchFamily="34" charset="0"/>
                      </a:endParaRPr>
                    </a:p>
                  </a:txBody>
                  <a:tcPr marL="91425" marR="91425" marT="45718" marB="45718"/>
                </a:tc>
              </a:tr>
              <a:tr h="356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Narrow" pitchFamily="34" charset="0"/>
                        </a:rPr>
                        <a:t>Pearl River</a:t>
                      </a:r>
                      <a:r>
                        <a:rPr lang="en-US" sz="1600" b="1" baseline="0" dirty="0" smtClean="0">
                          <a:latin typeface="Arial Narrow" pitchFamily="34" charset="0"/>
                        </a:rPr>
                        <a:t> Community College</a:t>
                      </a:r>
                      <a:endParaRPr lang="en-US" sz="1600" b="1" dirty="0">
                        <a:latin typeface="Arial Narrow" pitchFamily="34" charset="0"/>
                      </a:endParaRPr>
                    </a:p>
                  </a:txBody>
                  <a:tcPr marL="91425" marR="91425" marT="45718" marB="45718"/>
                </a:tc>
              </a:tr>
              <a:tr h="6734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accent1">
                              <a:lumMod val="75000"/>
                            </a:schemeClr>
                          </a:solidFill>
                          <a:latin typeface="Arial Narrow" pitchFamily="34" charset="0"/>
                        </a:rPr>
                        <a:t>MS CC Board (state level policy work)</a:t>
                      </a:r>
                      <a:endParaRPr lang="en-US" sz="1600" b="1" dirty="0">
                        <a:solidFill>
                          <a:schemeClr val="accent1">
                            <a:lumMod val="75000"/>
                          </a:schemeClr>
                        </a:solidFill>
                        <a:latin typeface="Arial Narrow" pitchFamily="34" charset="0"/>
                      </a:endParaRPr>
                    </a:p>
                  </a:txBody>
                  <a:tcPr marL="91425" marR="91425" marT="45718" marB="45718"/>
                </a:tc>
              </a:tr>
            </a:tbl>
          </a:graphicData>
        </a:graphic>
      </p:graphicFrame>
      <p:pic>
        <p:nvPicPr>
          <p:cNvPr id="26654" name="Picture 2"/>
          <p:cNvPicPr>
            <a:picLocks noChangeAspect="1" noChangeArrowheads="1"/>
          </p:cNvPicPr>
          <p:nvPr/>
        </p:nvPicPr>
        <p:blipFill>
          <a:blip r:embed="rId2">
            <a:extLst>
              <a:ext uri="{28A0092B-C50C-407E-A947-70E740481C1C}">
                <a14:useLocalDpi xmlns:a14="http://schemas.microsoft.com/office/drawing/2010/main" val="0"/>
              </a:ext>
            </a:extLst>
          </a:blip>
          <a:srcRect l="19753" t="3703"/>
          <a:stretch>
            <a:fillRect/>
          </a:stretch>
        </p:blipFill>
        <p:spPr bwMode="auto">
          <a:xfrm>
            <a:off x="3883209" y="1071436"/>
            <a:ext cx="4826496" cy="5543104"/>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07522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1188</TotalTime>
  <Words>976</Words>
  <Application>Microsoft Office PowerPoint</Application>
  <PresentationFormat>On-screen Show (4:3)</PresentationFormat>
  <Paragraphs>189</Paragraphs>
  <Slides>26</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ＭＳ Ｐゴシック</vt:lpstr>
      <vt:lpstr>ＭＳ Ｐゴシック</vt:lpstr>
      <vt:lpstr>Arial</vt:lpstr>
      <vt:lpstr>Arial Narrow</vt:lpstr>
      <vt:lpstr>Calibri</vt:lpstr>
      <vt:lpstr>Candara</vt:lpstr>
      <vt:lpstr>Comic Sans MS</vt:lpstr>
      <vt:lpstr>Gill Sans</vt:lpstr>
      <vt:lpstr>Helvetica</vt:lpstr>
      <vt:lpstr>Lucida Grande</vt:lpstr>
      <vt:lpstr>Symbol</vt:lpstr>
      <vt:lpstr>ヒラギノ角ゴ ProN W3</vt:lpstr>
      <vt:lpstr>Office Theme</vt:lpstr>
      <vt:lpstr>November 30, 2015</vt:lpstr>
      <vt:lpstr>Presenters</vt:lpstr>
      <vt:lpstr>Welcome </vt:lpstr>
      <vt:lpstr>Prior Learning Assessment (PLA)</vt:lpstr>
      <vt:lpstr>Ways to Award PLA</vt:lpstr>
      <vt:lpstr>Acceleration &amp; Completion Strategy</vt:lpstr>
      <vt:lpstr>Key Considerations</vt:lpstr>
      <vt:lpstr>PowerPoint Presentation</vt:lpstr>
      <vt:lpstr>PowerPoint Presentation</vt:lpstr>
      <vt:lpstr>Northeast Mississippi    Community College  </vt:lpstr>
      <vt:lpstr>Round 1- Career Accelerated Pathways</vt:lpstr>
      <vt:lpstr>PLA Timeline </vt:lpstr>
      <vt:lpstr>PLA Timeline</vt:lpstr>
      <vt:lpstr>Competencies  Example:</vt:lpstr>
      <vt:lpstr>PLA Timeline </vt:lpstr>
      <vt:lpstr>PLA Timeline </vt:lpstr>
      <vt:lpstr>Competencies  Example:</vt:lpstr>
      <vt:lpstr>Skills Check Off Example:</vt:lpstr>
      <vt:lpstr>PLA Timeline </vt:lpstr>
      <vt:lpstr>Challenge Exam Procedures</vt:lpstr>
      <vt:lpstr>Challenge Exam Procedures</vt:lpstr>
      <vt:lpstr>Policy Changes </vt:lpstr>
      <vt:lpstr>Challenge Exams Offered</vt:lpstr>
      <vt:lpstr>Discussion Questions</vt:lpstr>
      <vt:lpstr>PLA Resources</vt:lpstr>
      <vt:lpstr>PowerPoint Presentation</vt:lpstr>
    </vt:vector>
  </TitlesOfParts>
  <Company>JFF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JFF</dc:creator>
  <cp:lastModifiedBy>Eric Rooney</cp:lastModifiedBy>
  <cp:revision>100</cp:revision>
  <cp:lastPrinted>2015-09-28T15:26:41Z</cp:lastPrinted>
  <dcterms:created xsi:type="dcterms:W3CDTF">2012-12-12T14:53:33Z</dcterms:created>
  <dcterms:modified xsi:type="dcterms:W3CDTF">2015-11-30T14:20:31Z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1553039015</vt:i4>
  </property>
  <property fmtid="{D5CDD505-2E9C-101B-9397-08002B2CF9AE}" pid="3" name="_NewReviewCycle">
    <vt:lpwstr/>
  </property>
  <property fmtid="{D5CDD505-2E9C-101B-9397-08002B2CF9AE}" pid="4" name="_EmailSubject">
    <vt:lpwstr>Follow-up: TAACCCT Industry Webinar Series: Information Technology (Tuesday, 9/29/15)</vt:lpwstr>
  </property>
  <property fmtid="{D5CDD505-2E9C-101B-9397-08002B2CF9AE}" pid="5" name="_AuthorEmail">
    <vt:lpwstr>JNguyen@collin.edu</vt:lpwstr>
  </property>
  <property fmtid="{D5CDD505-2E9C-101B-9397-08002B2CF9AE}" pid="6" name="_AuthorEmailDisplayName">
    <vt:lpwstr>John Nguyen</vt:lpwstr>
  </property>
</Properties>
</file>