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73" r:id="rId3"/>
    <p:sldId id="291" r:id="rId4"/>
    <p:sldId id="324" r:id="rId5"/>
    <p:sldId id="327" r:id="rId6"/>
    <p:sldId id="328" r:id="rId7"/>
    <p:sldId id="341" r:id="rId8"/>
    <p:sldId id="329" r:id="rId9"/>
    <p:sldId id="336" r:id="rId10"/>
    <p:sldId id="338" r:id="rId11"/>
    <p:sldId id="337" r:id="rId12"/>
    <p:sldId id="340" r:id="rId13"/>
    <p:sldId id="334" r:id="rId14"/>
    <p:sldId id="330" r:id="rId15"/>
    <p:sldId id="335" r:id="rId16"/>
    <p:sldId id="333" r:id="rId17"/>
    <p:sldId id="287" r:id="rId18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iam Durden" initials="W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89" autoAdjust="0"/>
  </p:normalViewPr>
  <p:slideViewPr>
    <p:cSldViewPr snapToGrid="0" snapToObjects="1">
      <p:cViewPr varScale="1">
        <p:scale>
          <a:sx n="94" d="100"/>
          <a:sy n="94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5" d="100"/>
        <a:sy n="365" d="100"/>
      </p:scale>
      <p:origin x="0" y="21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C296F-6B08-0D44-A9B2-B6811D05F4D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D68C50-D3B4-1848-8EA9-4FFB0086413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U.S. Department of Labor, Employment &amp; Training Administration</a:t>
          </a:r>
        </a:p>
        <a:p>
          <a:r>
            <a:rPr lang="en-US" dirty="0" smtClean="0">
              <a:latin typeface="Arial"/>
              <a:cs typeface="Arial"/>
            </a:rPr>
            <a:t>(National)</a:t>
          </a:r>
          <a:endParaRPr lang="en-US" dirty="0">
            <a:latin typeface="Arial"/>
            <a:cs typeface="Arial"/>
          </a:endParaRPr>
        </a:p>
      </dgm:t>
    </dgm:pt>
    <dgm:pt modelId="{C64748D1-2C8B-A14B-A4D8-276463D34889}" type="par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10808CB-713F-4A43-B272-E94CA8951D74}" type="sibTrans" cxnId="{00C15A7B-2F8F-CD46-ACBA-03CD10F2AD7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8A164DB-0700-5F46-B9A1-B027F1405942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Jobs for the Future</a:t>
          </a:r>
          <a:endParaRPr lang="en-US" dirty="0">
            <a:latin typeface="Arial"/>
            <a:cs typeface="Arial"/>
          </a:endParaRPr>
        </a:p>
      </dgm:t>
    </dgm:pt>
    <dgm:pt modelId="{0178B1F8-C721-3C49-BCE7-F32F860131AA}" type="parTrans" cxnId="{84B06D85-AA08-1949-9B9E-E557D93AEFA7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6822A150-B292-CF46-B564-9EB9535ABC01}" type="sibTrans" cxnId="{84B06D85-AA08-1949-9B9E-E557D93AEFA7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16ADBA1-3329-D64D-A923-73E71D12330C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CalState/Merlot</a:t>
          </a:r>
          <a:endParaRPr lang="en-US" dirty="0">
            <a:latin typeface="Arial"/>
            <a:cs typeface="Arial"/>
          </a:endParaRPr>
        </a:p>
      </dgm:t>
    </dgm:pt>
    <dgm:pt modelId="{BF72FF2E-35B7-4846-8E6D-4DE70B77A411}" type="parTrans" cxnId="{524DC614-0EBD-A44F-A552-9AEFEBDE5A29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F805A922-6147-2E46-942F-8B580B8F2F52}" type="sibTrans" cxnId="{524DC614-0EBD-A44F-A552-9AEFEBDE5A29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4C027A2-CDF1-4642-90C9-E6FADE5C1CF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Maher &amp; Maher </a:t>
          </a:r>
          <a:endParaRPr lang="en-US" dirty="0">
            <a:latin typeface="Arial"/>
            <a:cs typeface="Arial"/>
          </a:endParaRPr>
        </a:p>
      </dgm:t>
    </dgm:pt>
    <dgm:pt modelId="{E7BD5B4E-AF1C-5942-BF7B-D719F1B71C54}" type="parTrans" cxnId="{23956645-1DC0-1540-A6F7-3166E06C744F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D774972B-31DD-4143-B0A6-441769B7E435}" type="sibTrans" cxnId="{23956645-1DC0-1540-A6F7-3166E06C744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53F5683-D125-1745-B0B8-1CD860D8BF34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American Association of Community Colleges</a:t>
          </a:r>
          <a:endParaRPr lang="en-US" dirty="0">
            <a:latin typeface="Arial"/>
            <a:cs typeface="Arial"/>
          </a:endParaRPr>
        </a:p>
      </dgm:t>
    </dgm:pt>
    <dgm:pt modelId="{36D2DD83-68FB-C240-924B-E53FB664BB4E}" type="parTrans" cxnId="{C1FF95B4-E4DC-AA4B-9EF3-4AF243CFF51C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79F04441-1C88-1849-B00C-3C72638C23F4}" type="sibTrans" cxnId="{C1FF95B4-E4DC-AA4B-9EF3-4AF243CFF51C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9C14472-D648-1E4E-93C1-1B7ED9FB14CB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U.S. National Science Foundation</a:t>
          </a:r>
          <a:endParaRPr lang="en-US" dirty="0">
            <a:latin typeface="Arial"/>
            <a:cs typeface="Arial"/>
          </a:endParaRPr>
        </a:p>
      </dgm:t>
    </dgm:pt>
    <dgm:pt modelId="{C28AFA86-DA72-D148-8BA6-CDE66A22ADD7}" type="par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C7C4805-A7D9-0E4C-BA4D-11BEC16A39B1}" type="sibTrans" cxnId="{D986B12A-8A55-FD4B-A0E9-8319BE8E7C2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4037DDB7-9DFB-2F42-BD74-0FCCD1F41ED7}">
      <dgm:prSet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latin typeface="Arial"/>
              <a:cs typeface="Arial"/>
            </a:rPr>
            <a:t>ATE Centers</a:t>
          </a:r>
          <a:endParaRPr lang="en-US" dirty="0">
            <a:latin typeface="Arial"/>
            <a:cs typeface="Arial"/>
          </a:endParaRPr>
        </a:p>
      </dgm:t>
    </dgm:pt>
    <dgm:pt modelId="{A540A28C-5C8C-0547-9B97-A77B409D9B33}" type="parTrans" cxnId="{93A9B619-78AE-6C45-90F5-A9899870EE5A}">
      <dgm:prSet/>
      <dgm:spPr>
        <a:ln w="1270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E9BFF95-E0AE-0C40-BE6B-2A6D56B5E341}" type="sibTrans" cxnId="{93A9B619-78AE-6C45-90F5-A9899870EE5A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442899B-68FA-A643-8DAB-214E62BD7585}" type="pres">
      <dgm:prSet presAssocID="{00BC296F-6B08-0D44-A9B2-B6811D05F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946BA7-3CE5-114A-B785-C8F3E1B4DA49}" type="pres">
      <dgm:prSet presAssocID="{BBD68C50-D3B4-1848-8EA9-4FFB00864135}" presName="hierRoot1" presStyleCnt="0"/>
      <dgm:spPr/>
    </dgm:pt>
    <dgm:pt modelId="{FC73F032-B618-114B-BB16-4A4C1BCF590B}" type="pres">
      <dgm:prSet presAssocID="{BBD68C50-D3B4-1848-8EA9-4FFB00864135}" presName="composite" presStyleCnt="0"/>
      <dgm:spPr/>
    </dgm:pt>
    <dgm:pt modelId="{5C1FE5D2-DC51-E14D-8544-A3E28AE58614}" type="pres">
      <dgm:prSet presAssocID="{BBD68C50-D3B4-1848-8EA9-4FFB00864135}" presName="background" presStyleLbl="node0" presStyleIdx="0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9A4F00F8-6A67-5C4B-9E84-0DC5D6ECE23B}" type="pres">
      <dgm:prSet presAssocID="{BBD68C50-D3B4-1848-8EA9-4FFB00864135}" presName="text" presStyleLbl="fgAcc0" presStyleIdx="0" presStyleCnt="2" custScaleX="113597" custScaleY="109950" custLinFactNeighborX="-52844" custLinFactNeighborY="-1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9ABFA-C967-9C42-B010-A9C274257A25}" type="pres">
      <dgm:prSet presAssocID="{BBD68C50-D3B4-1848-8EA9-4FFB00864135}" presName="hierChild2" presStyleCnt="0"/>
      <dgm:spPr/>
    </dgm:pt>
    <dgm:pt modelId="{11F25EAC-EF1F-0A41-A139-8A007967E6A7}" type="pres">
      <dgm:prSet presAssocID="{0178B1F8-C721-3C49-BCE7-F32F860131A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4491E9E-CE1E-5344-887E-292CA6D9A973}" type="pres">
      <dgm:prSet presAssocID="{08A164DB-0700-5F46-B9A1-B027F1405942}" presName="hierRoot2" presStyleCnt="0"/>
      <dgm:spPr/>
    </dgm:pt>
    <dgm:pt modelId="{69A53F18-03FD-0740-8D9D-0514558B4A06}" type="pres">
      <dgm:prSet presAssocID="{08A164DB-0700-5F46-B9A1-B027F1405942}" presName="composite2" presStyleCnt="0"/>
      <dgm:spPr/>
    </dgm:pt>
    <dgm:pt modelId="{783A5137-820A-D847-B8CC-B414AB8AF267}" type="pres">
      <dgm:prSet presAssocID="{08A164DB-0700-5F46-B9A1-B027F1405942}" presName="background2" presStyleLbl="node2" presStyleIdx="0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6E50DDCC-9308-574D-9786-08EE1640B632}" type="pres">
      <dgm:prSet presAssocID="{08A164DB-0700-5F46-B9A1-B027F1405942}" presName="text2" presStyleLbl="fgAcc2" presStyleIdx="0" presStyleCnt="3" custLinFactNeighborX="-36939" custLinFactNeighborY="-1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859B20-A491-C14E-8B47-262AD3FB3C9C}" type="pres">
      <dgm:prSet presAssocID="{08A164DB-0700-5F46-B9A1-B027F1405942}" presName="hierChild3" presStyleCnt="0"/>
      <dgm:spPr/>
    </dgm:pt>
    <dgm:pt modelId="{730BCF91-5994-2044-81BC-E029013DA0AA}" type="pres">
      <dgm:prSet presAssocID="{E7BD5B4E-AF1C-5942-BF7B-D719F1B71C54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BDEB65C-7C86-7645-A3A3-D94EBA93D6FD}" type="pres">
      <dgm:prSet presAssocID="{04C027A2-CDF1-4642-90C9-E6FADE5C1CFB}" presName="hierRoot3" presStyleCnt="0"/>
      <dgm:spPr/>
    </dgm:pt>
    <dgm:pt modelId="{15A826FD-21B7-714F-A8CA-0CACF4907DED}" type="pres">
      <dgm:prSet presAssocID="{04C027A2-CDF1-4642-90C9-E6FADE5C1CFB}" presName="composite3" presStyleCnt="0"/>
      <dgm:spPr/>
    </dgm:pt>
    <dgm:pt modelId="{D841183A-AE99-E34F-AEEC-BFDDDA6B149E}" type="pres">
      <dgm:prSet presAssocID="{04C027A2-CDF1-4642-90C9-E6FADE5C1CFB}" presName="background3" presStyleLbl="node3" presStyleIdx="0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55779194-4F51-174B-9273-E67853468299}" type="pres">
      <dgm:prSet presAssocID="{04C027A2-CDF1-4642-90C9-E6FADE5C1CF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7BB12-1E7F-7D43-A01E-E1F19278C76C}" type="pres">
      <dgm:prSet presAssocID="{04C027A2-CDF1-4642-90C9-E6FADE5C1CFB}" presName="hierChild4" presStyleCnt="0"/>
      <dgm:spPr/>
    </dgm:pt>
    <dgm:pt modelId="{80EC68D4-94F4-744A-A03B-1EB6E5866716}" type="pres">
      <dgm:prSet presAssocID="{36D2DD83-68FB-C240-924B-E53FB664BB4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4BC33A0-ED39-DE4F-8A9F-338B5DB527DD}" type="pres">
      <dgm:prSet presAssocID="{753F5683-D125-1745-B0B8-1CD860D8BF34}" presName="hierRoot3" presStyleCnt="0"/>
      <dgm:spPr/>
    </dgm:pt>
    <dgm:pt modelId="{C879E55B-7DBC-0A46-B6DA-7A7E7A671055}" type="pres">
      <dgm:prSet presAssocID="{753F5683-D125-1745-B0B8-1CD860D8BF34}" presName="composite3" presStyleCnt="0"/>
      <dgm:spPr/>
    </dgm:pt>
    <dgm:pt modelId="{58E25500-82D6-5146-A221-84A9B541C842}" type="pres">
      <dgm:prSet presAssocID="{753F5683-D125-1745-B0B8-1CD860D8BF34}" presName="background3" presStyleLbl="node3" presStyleIdx="1" presStyleCnt="2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CA8EF98-5A7C-8443-99AC-2F342BF4CC08}" type="pres">
      <dgm:prSet presAssocID="{753F5683-D125-1745-B0B8-1CD860D8BF3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B516C-8B19-1347-A340-BD44FA087715}" type="pres">
      <dgm:prSet presAssocID="{753F5683-D125-1745-B0B8-1CD860D8BF34}" presName="hierChild4" presStyleCnt="0"/>
      <dgm:spPr/>
    </dgm:pt>
    <dgm:pt modelId="{7D21B660-304A-0C45-8362-25E82F2E7D1A}" type="pres">
      <dgm:prSet presAssocID="{BF72FF2E-35B7-4846-8E6D-4DE70B77A41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87C680B-E952-F04F-8840-6329408C4FF2}" type="pres">
      <dgm:prSet presAssocID="{C16ADBA1-3329-D64D-A923-73E71D12330C}" presName="hierRoot2" presStyleCnt="0"/>
      <dgm:spPr/>
    </dgm:pt>
    <dgm:pt modelId="{14AE68B9-FE25-6547-9774-6FB5767EC7AF}" type="pres">
      <dgm:prSet presAssocID="{C16ADBA1-3329-D64D-A923-73E71D12330C}" presName="composite2" presStyleCnt="0"/>
      <dgm:spPr/>
    </dgm:pt>
    <dgm:pt modelId="{646F3537-73EB-B949-918D-3B7B930AA6F5}" type="pres">
      <dgm:prSet presAssocID="{C16ADBA1-3329-D64D-A923-73E71D12330C}" presName="background2" presStyleLbl="node2" presStyleIdx="1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29CED845-19D1-E94E-8929-4CD240F70DCF}" type="pres">
      <dgm:prSet presAssocID="{C16ADBA1-3329-D64D-A923-73E71D12330C}" presName="text2" presStyleLbl="fgAcc2" presStyleIdx="1" presStyleCnt="3" custLinFactNeighborX="-33727" custLinFactNeighborY="-37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852B07-4D31-214F-9301-B80B7570A269}" type="pres">
      <dgm:prSet presAssocID="{C16ADBA1-3329-D64D-A923-73E71D12330C}" presName="hierChild3" presStyleCnt="0"/>
      <dgm:spPr/>
    </dgm:pt>
    <dgm:pt modelId="{F8E47508-4D92-4841-B7F5-2B43DF9D01CA}" type="pres">
      <dgm:prSet presAssocID="{A9C14472-D648-1E4E-93C1-1B7ED9FB14CB}" presName="hierRoot1" presStyleCnt="0"/>
      <dgm:spPr/>
    </dgm:pt>
    <dgm:pt modelId="{B2BA61A3-B21F-2F4F-A27F-1E993EFF1F4B}" type="pres">
      <dgm:prSet presAssocID="{A9C14472-D648-1E4E-93C1-1B7ED9FB14CB}" presName="composite" presStyleCnt="0"/>
      <dgm:spPr/>
    </dgm:pt>
    <dgm:pt modelId="{EF2F118D-C820-304A-83D6-27A1A959A5FB}" type="pres">
      <dgm:prSet presAssocID="{A9C14472-D648-1E4E-93C1-1B7ED9FB14CB}" presName="background" presStyleLbl="node0" presStyleIdx="1" presStyleCnt="2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A8C405E2-5814-1346-B374-16BF34682930}" type="pres">
      <dgm:prSet presAssocID="{A9C14472-D648-1E4E-93C1-1B7ED9FB14CB}" presName="text" presStyleLbl="fgAcc0" presStyleIdx="1" presStyleCnt="2" custLinFactNeighborX="-66651" custLinFactNeighborY="2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A3ED94-654E-E941-A0F8-294D22630DC7}" type="pres">
      <dgm:prSet presAssocID="{A9C14472-D648-1E4E-93C1-1B7ED9FB14CB}" presName="hierChild2" presStyleCnt="0"/>
      <dgm:spPr/>
    </dgm:pt>
    <dgm:pt modelId="{B4C3B5E3-D81B-994D-BB40-67475EE41359}" type="pres">
      <dgm:prSet presAssocID="{A540A28C-5C8C-0547-9B97-A77B409D9B3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300A319-EE00-0344-9BFC-D6F49AE21F3F}" type="pres">
      <dgm:prSet presAssocID="{4037DDB7-9DFB-2F42-BD74-0FCCD1F41ED7}" presName="hierRoot2" presStyleCnt="0"/>
      <dgm:spPr/>
    </dgm:pt>
    <dgm:pt modelId="{2995CDD1-F185-AC4D-9E55-C1A4942C1989}" type="pres">
      <dgm:prSet presAssocID="{4037DDB7-9DFB-2F42-BD74-0FCCD1F41ED7}" presName="composite2" presStyleCnt="0"/>
      <dgm:spPr/>
    </dgm:pt>
    <dgm:pt modelId="{BC6575E1-2812-5C43-951F-E9EB66CF75F5}" type="pres">
      <dgm:prSet presAssocID="{4037DDB7-9DFB-2F42-BD74-0FCCD1F41ED7}" presName="background2" presStyleLbl="node2" presStyleIdx="2" presStyleCnt="3"/>
      <dgm:spPr>
        <a:solidFill>
          <a:schemeClr val="tx2">
            <a:lumMod val="75000"/>
          </a:schemeClr>
        </a:solidFill>
        <a:effectLst/>
      </dgm:spPr>
      <dgm:t>
        <a:bodyPr/>
        <a:lstStyle/>
        <a:p>
          <a:endParaRPr lang="en-US"/>
        </a:p>
      </dgm:t>
    </dgm:pt>
    <dgm:pt modelId="{8D17BB9B-4AAD-8940-806B-57018B5F9E40}" type="pres">
      <dgm:prSet presAssocID="{4037DDB7-9DFB-2F42-BD74-0FCCD1F41ED7}" presName="text2" presStyleLbl="fgAcc2" presStyleIdx="2" presStyleCnt="3" custLinFactNeighborX="-8030" custLinFactNeighborY="68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84721-95C0-2C40-A650-52AF1ECC7A56}" type="pres">
      <dgm:prSet presAssocID="{4037DDB7-9DFB-2F42-BD74-0FCCD1F41ED7}" presName="hierChild3" presStyleCnt="0"/>
      <dgm:spPr/>
    </dgm:pt>
  </dgm:ptLst>
  <dgm:cxnLst>
    <dgm:cxn modelId="{3B5A2A28-015A-6442-9277-80CB0C386208}" type="presOf" srcId="{BF72FF2E-35B7-4846-8E6D-4DE70B77A411}" destId="{7D21B660-304A-0C45-8362-25E82F2E7D1A}" srcOrd="0" destOrd="0" presId="urn:microsoft.com/office/officeart/2005/8/layout/hierarchy1"/>
    <dgm:cxn modelId="{A24451C7-F7A9-1348-8CE0-0170013389B5}" type="presOf" srcId="{A9C14472-D648-1E4E-93C1-1B7ED9FB14CB}" destId="{A8C405E2-5814-1346-B374-16BF34682930}" srcOrd="0" destOrd="0" presId="urn:microsoft.com/office/officeart/2005/8/layout/hierarchy1"/>
    <dgm:cxn modelId="{84B06D85-AA08-1949-9B9E-E557D93AEFA7}" srcId="{BBD68C50-D3B4-1848-8EA9-4FFB00864135}" destId="{08A164DB-0700-5F46-B9A1-B027F1405942}" srcOrd="0" destOrd="0" parTransId="{0178B1F8-C721-3C49-BCE7-F32F860131AA}" sibTransId="{6822A150-B292-CF46-B564-9EB9535ABC01}"/>
    <dgm:cxn modelId="{C1FF95B4-E4DC-AA4B-9EF3-4AF243CFF51C}" srcId="{08A164DB-0700-5F46-B9A1-B027F1405942}" destId="{753F5683-D125-1745-B0B8-1CD860D8BF34}" srcOrd="1" destOrd="0" parTransId="{36D2DD83-68FB-C240-924B-E53FB664BB4E}" sibTransId="{79F04441-1C88-1849-B00C-3C72638C23F4}"/>
    <dgm:cxn modelId="{545584DE-7C0F-7D4C-8620-043C99739697}" type="presOf" srcId="{E7BD5B4E-AF1C-5942-BF7B-D719F1B71C54}" destId="{730BCF91-5994-2044-81BC-E029013DA0AA}" srcOrd="0" destOrd="0" presId="urn:microsoft.com/office/officeart/2005/8/layout/hierarchy1"/>
    <dgm:cxn modelId="{0B0C1FD7-158F-3E4E-9127-1FCF93C918EF}" type="presOf" srcId="{A540A28C-5C8C-0547-9B97-A77B409D9B33}" destId="{B4C3B5E3-D81B-994D-BB40-67475EE41359}" srcOrd="0" destOrd="0" presId="urn:microsoft.com/office/officeart/2005/8/layout/hierarchy1"/>
    <dgm:cxn modelId="{587FDE77-9A7F-3F4A-B543-5DC076A7AE2F}" type="presOf" srcId="{753F5683-D125-1745-B0B8-1CD860D8BF34}" destId="{6CA8EF98-5A7C-8443-99AC-2F342BF4CC08}" srcOrd="0" destOrd="0" presId="urn:microsoft.com/office/officeart/2005/8/layout/hierarchy1"/>
    <dgm:cxn modelId="{00C15A7B-2F8F-CD46-ACBA-03CD10F2AD7A}" srcId="{00BC296F-6B08-0D44-A9B2-B6811D05F4DF}" destId="{BBD68C50-D3B4-1848-8EA9-4FFB00864135}" srcOrd="0" destOrd="0" parTransId="{C64748D1-2C8B-A14B-A4D8-276463D34889}" sibTransId="{710808CB-713F-4A43-B272-E94CA8951D74}"/>
    <dgm:cxn modelId="{9C1971F6-FEDD-DA4A-A59F-B22E8C5B8832}" type="presOf" srcId="{4037DDB7-9DFB-2F42-BD74-0FCCD1F41ED7}" destId="{8D17BB9B-4AAD-8940-806B-57018B5F9E40}" srcOrd="0" destOrd="0" presId="urn:microsoft.com/office/officeart/2005/8/layout/hierarchy1"/>
    <dgm:cxn modelId="{D3FA9866-CD03-334C-B314-4C6DD4314B90}" type="presOf" srcId="{0178B1F8-C721-3C49-BCE7-F32F860131AA}" destId="{11F25EAC-EF1F-0A41-A139-8A007967E6A7}" srcOrd="0" destOrd="0" presId="urn:microsoft.com/office/officeart/2005/8/layout/hierarchy1"/>
    <dgm:cxn modelId="{524DC614-0EBD-A44F-A552-9AEFEBDE5A29}" srcId="{BBD68C50-D3B4-1848-8EA9-4FFB00864135}" destId="{C16ADBA1-3329-D64D-A923-73E71D12330C}" srcOrd="1" destOrd="0" parTransId="{BF72FF2E-35B7-4846-8E6D-4DE70B77A411}" sibTransId="{F805A922-6147-2E46-942F-8B580B8F2F52}"/>
    <dgm:cxn modelId="{7DB23C6B-9A39-B242-8B8C-F48C031BB256}" type="presOf" srcId="{BBD68C50-D3B4-1848-8EA9-4FFB00864135}" destId="{9A4F00F8-6A67-5C4B-9E84-0DC5D6ECE23B}" srcOrd="0" destOrd="0" presId="urn:microsoft.com/office/officeart/2005/8/layout/hierarchy1"/>
    <dgm:cxn modelId="{CCA9DB51-705A-A848-A730-07AAC4873979}" type="presOf" srcId="{04C027A2-CDF1-4642-90C9-E6FADE5C1CFB}" destId="{55779194-4F51-174B-9273-E67853468299}" srcOrd="0" destOrd="0" presId="urn:microsoft.com/office/officeart/2005/8/layout/hierarchy1"/>
    <dgm:cxn modelId="{A41A0713-2078-2B47-A47F-1F6E4C39623B}" type="presOf" srcId="{C16ADBA1-3329-D64D-A923-73E71D12330C}" destId="{29CED845-19D1-E94E-8929-4CD240F70DCF}" srcOrd="0" destOrd="0" presId="urn:microsoft.com/office/officeart/2005/8/layout/hierarchy1"/>
    <dgm:cxn modelId="{23956645-1DC0-1540-A6F7-3166E06C744F}" srcId="{08A164DB-0700-5F46-B9A1-B027F1405942}" destId="{04C027A2-CDF1-4642-90C9-E6FADE5C1CFB}" srcOrd="0" destOrd="0" parTransId="{E7BD5B4E-AF1C-5942-BF7B-D719F1B71C54}" sibTransId="{D774972B-31DD-4143-B0A6-441769B7E435}"/>
    <dgm:cxn modelId="{E3723C4A-0A87-AE41-9FF9-7BFCF62524A2}" type="presOf" srcId="{08A164DB-0700-5F46-B9A1-B027F1405942}" destId="{6E50DDCC-9308-574D-9786-08EE1640B632}" srcOrd="0" destOrd="0" presId="urn:microsoft.com/office/officeart/2005/8/layout/hierarchy1"/>
    <dgm:cxn modelId="{D986B12A-8A55-FD4B-A0E9-8319BE8E7C2F}" srcId="{00BC296F-6B08-0D44-A9B2-B6811D05F4DF}" destId="{A9C14472-D648-1E4E-93C1-1B7ED9FB14CB}" srcOrd="1" destOrd="0" parTransId="{C28AFA86-DA72-D148-8BA6-CDE66A22ADD7}" sibTransId="{3C7C4805-A7D9-0E4C-BA4D-11BEC16A39B1}"/>
    <dgm:cxn modelId="{33F17F01-25F5-2046-A3A1-561919D1F6FB}" type="presOf" srcId="{00BC296F-6B08-0D44-A9B2-B6811D05F4DF}" destId="{3442899B-68FA-A643-8DAB-214E62BD7585}" srcOrd="0" destOrd="0" presId="urn:microsoft.com/office/officeart/2005/8/layout/hierarchy1"/>
    <dgm:cxn modelId="{93A9B619-78AE-6C45-90F5-A9899870EE5A}" srcId="{A9C14472-D648-1E4E-93C1-1B7ED9FB14CB}" destId="{4037DDB7-9DFB-2F42-BD74-0FCCD1F41ED7}" srcOrd="0" destOrd="0" parTransId="{A540A28C-5C8C-0547-9B97-A77B409D9B33}" sibTransId="{3E9BFF95-E0AE-0C40-BE6B-2A6D56B5E341}"/>
    <dgm:cxn modelId="{9BFF5287-D03B-AB45-9FDD-9572E703AA7C}" type="presOf" srcId="{36D2DD83-68FB-C240-924B-E53FB664BB4E}" destId="{80EC68D4-94F4-744A-A03B-1EB6E5866716}" srcOrd="0" destOrd="0" presId="urn:microsoft.com/office/officeart/2005/8/layout/hierarchy1"/>
    <dgm:cxn modelId="{8341E5B7-00BE-1A49-9E2B-40E0003A0542}" type="presParOf" srcId="{3442899B-68FA-A643-8DAB-214E62BD7585}" destId="{F4946BA7-3CE5-114A-B785-C8F3E1B4DA49}" srcOrd="0" destOrd="0" presId="urn:microsoft.com/office/officeart/2005/8/layout/hierarchy1"/>
    <dgm:cxn modelId="{E74DACBF-AB95-1342-8161-AB2363830372}" type="presParOf" srcId="{F4946BA7-3CE5-114A-B785-C8F3E1B4DA49}" destId="{FC73F032-B618-114B-BB16-4A4C1BCF590B}" srcOrd="0" destOrd="0" presId="urn:microsoft.com/office/officeart/2005/8/layout/hierarchy1"/>
    <dgm:cxn modelId="{46B97557-1081-B44A-99B5-74C11EBC8382}" type="presParOf" srcId="{FC73F032-B618-114B-BB16-4A4C1BCF590B}" destId="{5C1FE5D2-DC51-E14D-8544-A3E28AE58614}" srcOrd="0" destOrd="0" presId="urn:microsoft.com/office/officeart/2005/8/layout/hierarchy1"/>
    <dgm:cxn modelId="{3AC98210-EED9-5743-8D99-3ADD38B64FF2}" type="presParOf" srcId="{FC73F032-B618-114B-BB16-4A4C1BCF590B}" destId="{9A4F00F8-6A67-5C4B-9E84-0DC5D6ECE23B}" srcOrd="1" destOrd="0" presId="urn:microsoft.com/office/officeart/2005/8/layout/hierarchy1"/>
    <dgm:cxn modelId="{0D2E5C41-4D72-6246-BF1E-25268C901316}" type="presParOf" srcId="{F4946BA7-3CE5-114A-B785-C8F3E1B4DA49}" destId="{6649ABFA-C967-9C42-B010-A9C274257A25}" srcOrd="1" destOrd="0" presId="urn:microsoft.com/office/officeart/2005/8/layout/hierarchy1"/>
    <dgm:cxn modelId="{8118BD55-6B08-114F-8BB7-BF129FFF7D44}" type="presParOf" srcId="{6649ABFA-C967-9C42-B010-A9C274257A25}" destId="{11F25EAC-EF1F-0A41-A139-8A007967E6A7}" srcOrd="0" destOrd="0" presId="urn:microsoft.com/office/officeart/2005/8/layout/hierarchy1"/>
    <dgm:cxn modelId="{5BDBE09E-4461-0A40-ABE9-4864593E162C}" type="presParOf" srcId="{6649ABFA-C967-9C42-B010-A9C274257A25}" destId="{04491E9E-CE1E-5344-887E-292CA6D9A973}" srcOrd="1" destOrd="0" presId="urn:microsoft.com/office/officeart/2005/8/layout/hierarchy1"/>
    <dgm:cxn modelId="{FBBAE89B-7826-0042-AFCE-8BF693990E81}" type="presParOf" srcId="{04491E9E-CE1E-5344-887E-292CA6D9A973}" destId="{69A53F18-03FD-0740-8D9D-0514558B4A06}" srcOrd="0" destOrd="0" presId="urn:microsoft.com/office/officeart/2005/8/layout/hierarchy1"/>
    <dgm:cxn modelId="{94E32B9E-29C0-134E-97E0-4D908A498071}" type="presParOf" srcId="{69A53F18-03FD-0740-8D9D-0514558B4A06}" destId="{783A5137-820A-D847-B8CC-B414AB8AF267}" srcOrd="0" destOrd="0" presId="urn:microsoft.com/office/officeart/2005/8/layout/hierarchy1"/>
    <dgm:cxn modelId="{B4F6C7AB-D3D7-FF46-B006-596B66C972EF}" type="presParOf" srcId="{69A53F18-03FD-0740-8D9D-0514558B4A06}" destId="{6E50DDCC-9308-574D-9786-08EE1640B632}" srcOrd="1" destOrd="0" presId="urn:microsoft.com/office/officeart/2005/8/layout/hierarchy1"/>
    <dgm:cxn modelId="{059EEC0C-BA8C-2B4E-93D6-6F47DB370C01}" type="presParOf" srcId="{04491E9E-CE1E-5344-887E-292CA6D9A973}" destId="{57859B20-A491-C14E-8B47-262AD3FB3C9C}" srcOrd="1" destOrd="0" presId="urn:microsoft.com/office/officeart/2005/8/layout/hierarchy1"/>
    <dgm:cxn modelId="{9BE2F185-1750-6B4F-BC1F-B5724AF74993}" type="presParOf" srcId="{57859B20-A491-C14E-8B47-262AD3FB3C9C}" destId="{730BCF91-5994-2044-81BC-E029013DA0AA}" srcOrd="0" destOrd="0" presId="urn:microsoft.com/office/officeart/2005/8/layout/hierarchy1"/>
    <dgm:cxn modelId="{C8F14D00-C2EC-E64F-8E93-3D45B462C92C}" type="presParOf" srcId="{57859B20-A491-C14E-8B47-262AD3FB3C9C}" destId="{8BDEB65C-7C86-7645-A3A3-D94EBA93D6FD}" srcOrd="1" destOrd="0" presId="urn:microsoft.com/office/officeart/2005/8/layout/hierarchy1"/>
    <dgm:cxn modelId="{F13687C1-BF9B-F545-901D-E83A51925915}" type="presParOf" srcId="{8BDEB65C-7C86-7645-A3A3-D94EBA93D6FD}" destId="{15A826FD-21B7-714F-A8CA-0CACF4907DED}" srcOrd="0" destOrd="0" presId="urn:microsoft.com/office/officeart/2005/8/layout/hierarchy1"/>
    <dgm:cxn modelId="{14450223-3F9B-544B-8545-E81CDD663F9D}" type="presParOf" srcId="{15A826FD-21B7-714F-A8CA-0CACF4907DED}" destId="{D841183A-AE99-E34F-AEEC-BFDDDA6B149E}" srcOrd="0" destOrd="0" presId="urn:microsoft.com/office/officeart/2005/8/layout/hierarchy1"/>
    <dgm:cxn modelId="{36BA5EF5-7231-894F-B136-A0DB6C13F1A5}" type="presParOf" srcId="{15A826FD-21B7-714F-A8CA-0CACF4907DED}" destId="{55779194-4F51-174B-9273-E67853468299}" srcOrd="1" destOrd="0" presId="urn:microsoft.com/office/officeart/2005/8/layout/hierarchy1"/>
    <dgm:cxn modelId="{69EC73BB-2AB9-9249-A363-8422DAD8C0D8}" type="presParOf" srcId="{8BDEB65C-7C86-7645-A3A3-D94EBA93D6FD}" destId="{7AA7BB12-1E7F-7D43-A01E-E1F19278C76C}" srcOrd="1" destOrd="0" presId="urn:microsoft.com/office/officeart/2005/8/layout/hierarchy1"/>
    <dgm:cxn modelId="{CF306E34-BE5C-3E43-8C90-BEB04DCC3684}" type="presParOf" srcId="{57859B20-A491-C14E-8B47-262AD3FB3C9C}" destId="{80EC68D4-94F4-744A-A03B-1EB6E5866716}" srcOrd="2" destOrd="0" presId="urn:microsoft.com/office/officeart/2005/8/layout/hierarchy1"/>
    <dgm:cxn modelId="{22D69ACA-9632-BB4D-AB1C-776B6223EA2F}" type="presParOf" srcId="{57859B20-A491-C14E-8B47-262AD3FB3C9C}" destId="{34BC33A0-ED39-DE4F-8A9F-338B5DB527DD}" srcOrd="3" destOrd="0" presId="urn:microsoft.com/office/officeart/2005/8/layout/hierarchy1"/>
    <dgm:cxn modelId="{0DFD1F29-B168-064D-A972-5BD9C126C37B}" type="presParOf" srcId="{34BC33A0-ED39-DE4F-8A9F-338B5DB527DD}" destId="{C879E55B-7DBC-0A46-B6DA-7A7E7A671055}" srcOrd="0" destOrd="0" presId="urn:microsoft.com/office/officeart/2005/8/layout/hierarchy1"/>
    <dgm:cxn modelId="{2CE00574-3113-9843-9543-2CEFFCC62057}" type="presParOf" srcId="{C879E55B-7DBC-0A46-B6DA-7A7E7A671055}" destId="{58E25500-82D6-5146-A221-84A9B541C842}" srcOrd="0" destOrd="0" presId="urn:microsoft.com/office/officeart/2005/8/layout/hierarchy1"/>
    <dgm:cxn modelId="{E4D08AF4-B7D1-E741-9BA3-E2D190E8642C}" type="presParOf" srcId="{C879E55B-7DBC-0A46-B6DA-7A7E7A671055}" destId="{6CA8EF98-5A7C-8443-99AC-2F342BF4CC08}" srcOrd="1" destOrd="0" presId="urn:microsoft.com/office/officeart/2005/8/layout/hierarchy1"/>
    <dgm:cxn modelId="{BDB145BA-60FD-C24C-923E-B390F97F2072}" type="presParOf" srcId="{34BC33A0-ED39-DE4F-8A9F-338B5DB527DD}" destId="{5AFB516C-8B19-1347-A340-BD44FA087715}" srcOrd="1" destOrd="0" presId="urn:microsoft.com/office/officeart/2005/8/layout/hierarchy1"/>
    <dgm:cxn modelId="{4994EE3E-0701-EB4B-B44F-DD4844A0ABD3}" type="presParOf" srcId="{6649ABFA-C967-9C42-B010-A9C274257A25}" destId="{7D21B660-304A-0C45-8362-25E82F2E7D1A}" srcOrd="2" destOrd="0" presId="urn:microsoft.com/office/officeart/2005/8/layout/hierarchy1"/>
    <dgm:cxn modelId="{8210B12E-4B62-0747-BCE7-85B2775ED3E5}" type="presParOf" srcId="{6649ABFA-C967-9C42-B010-A9C274257A25}" destId="{387C680B-E952-F04F-8840-6329408C4FF2}" srcOrd="3" destOrd="0" presId="urn:microsoft.com/office/officeart/2005/8/layout/hierarchy1"/>
    <dgm:cxn modelId="{41BCB6D9-2B7F-464B-89E8-05B9CFAF3C57}" type="presParOf" srcId="{387C680B-E952-F04F-8840-6329408C4FF2}" destId="{14AE68B9-FE25-6547-9774-6FB5767EC7AF}" srcOrd="0" destOrd="0" presId="urn:microsoft.com/office/officeart/2005/8/layout/hierarchy1"/>
    <dgm:cxn modelId="{E3E8DE96-7C89-F14B-894C-504030E95D02}" type="presParOf" srcId="{14AE68B9-FE25-6547-9774-6FB5767EC7AF}" destId="{646F3537-73EB-B949-918D-3B7B930AA6F5}" srcOrd="0" destOrd="0" presId="urn:microsoft.com/office/officeart/2005/8/layout/hierarchy1"/>
    <dgm:cxn modelId="{14EB96FC-156E-EB4F-9FC3-28DA09342AB6}" type="presParOf" srcId="{14AE68B9-FE25-6547-9774-6FB5767EC7AF}" destId="{29CED845-19D1-E94E-8929-4CD240F70DCF}" srcOrd="1" destOrd="0" presId="urn:microsoft.com/office/officeart/2005/8/layout/hierarchy1"/>
    <dgm:cxn modelId="{C5008678-CEBD-D046-98EF-0883953D0ABF}" type="presParOf" srcId="{387C680B-E952-F04F-8840-6329408C4FF2}" destId="{19852B07-4D31-214F-9301-B80B7570A269}" srcOrd="1" destOrd="0" presId="urn:microsoft.com/office/officeart/2005/8/layout/hierarchy1"/>
    <dgm:cxn modelId="{9826F712-464F-2F4E-8160-C7893A72A68D}" type="presParOf" srcId="{3442899B-68FA-A643-8DAB-214E62BD7585}" destId="{F8E47508-4D92-4841-B7F5-2B43DF9D01CA}" srcOrd="1" destOrd="0" presId="urn:microsoft.com/office/officeart/2005/8/layout/hierarchy1"/>
    <dgm:cxn modelId="{C3C83A3A-B7F3-9747-B740-5BD30D5FDA5A}" type="presParOf" srcId="{F8E47508-4D92-4841-B7F5-2B43DF9D01CA}" destId="{B2BA61A3-B21F-2F4F-A27F-1E993EFF1F4B}" srcOrd="0" destOrd="0" presId="urn:microsoft.com/office/officeart/2005/8/layout/hierarchy1"/>
    <dgm:cxn modelId="{59A4B475-1930-9D43-8DDB-D81B18799923}" type="presParOf" srcId="{B2BA61A3-B21F-2F4F-A27F-1E993EFF1F4B}" destId="{EF2F118D-C820-304A-83D6-27A1A959A5FB}" srcOrd="0" destOrd="0" presId="urn:microsoft.com/office/officeart/2005/8/layout/hierarchy1"/>
    <dgm:cxn modelId="{57E9B962-E076-1E49-AC0A-3A581D6E80F2}" type="presParOf" srcId="{B2BA61A3-B21F-2F4F-A27F-1E993EFF1F4B}" destId="{A8C405E2-5814-1346-B374-16BF34682930}" srcOrd="1" destOrd="0" presId="urn:microsoft.com/office/officeart/2005/8/layout/hierarchy1"/>
    <dgm:cxn modelId="{5E7D486D-4342-6C45-9AA2-C4577648EFEC}" type="presParOf" srcId="{F8E47508-4D92-4841-B7F5-2B43DF9D01CA}" destId="{62A3ED94-654E-E941-A0F8-294D22630DC7}" srcOrd="1" destOrd="0" presId="urn:microsoft.com/office/officeart/2005/8/layout/hierarchy1"/>
    <dgm:cxn modelId="{E99B2BB0-B858-9345-B70A-21210741458C}" type="presParOf" srcId="{62A3ED94-654E-E941-A0F8-294D22630DC7}" destId="{B4C3B5E3-D81B-994D-BB40-67475EE41359}" srcOrd="0" destOrd="0" presId="urn:microsoft.com/office/officeart/2005/8/layout/hierarchy1"/>
    <dgm:cxn modelId="{F6650A8D-3D16-594C-8503-F803E5CC155C}" type="presParOf" srcId="{62A3ED94-654E-E941-A0F8-294D22630DC7}" destId="{6300A319-EE00-0344-9BFC-D6F49AE21F3F}" srcOrd="1" destOrd="0" presId="urn:microsoft.com/office/officeart/2005/8/layout/hierarchy1"/>
    <dgm:cxn modelId="{116B2F62-86AF-1646-8151-FF3F8D3E3744}" type="presParOf" srcId="{6300A319-EE00-0344-9BFC-D6F49AE21F3F}" destId="{2995CDD1-F185-AC4D-9E55-C1A4942C1989}" srcOrd="0" destOrd="0" presId="urn:microsoft.com/office/officeart/2005/8/layout/hierarchy1"/>
    <dgm:cxn modelId="{7D1ED234-9D2F-574F-ACCF-A0D4F8582581}" type="presParOf" srcId="{2995CDD1-F185-AC4D-9E55-C1A4942C1989}" destId="{BC6575E1-2812-5C43-951F-E9EB66CF75F5}" srcOrd="0" destOrd="0" presId="urn:microsoft.com/office/officeart/2005/8/layout/hierarchy1"/>
    <dgm:cxn modelId="{2CBF5399-00BC-5244-8184-4F1958BA4E93}" type="presParOf" srcId="{2995CDD1-F185-AC4D-9E55-C1A4942C1989}" destId="{8D17BB9B-4AAD-8940-806B-57018B5F9E40}" srcOrd="1" destOrd="0" presId="urn:microsoft.com/office/officeart/2005/8/layout/hierarchy1"/>
    <dgm:cxn modelId="{9ECE7F6E-CD9D-8F49-B1F2-70EA6025AE53}" type="presParOf" srcId="{6300A319-EE00-0344-9BFC-D6F49AE21F3F}" destId="{44084721-95C0-2C40-A650-52AF1ECC7A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B5E3-D81B-994D-BB40-67475EE41359}">
      <dsp:nvSpPr>
        <dsp:cNvPr id="0" name=""/>
        <dsp:cNvSpPr/>
      </dsp:nvSpPr>
      <dsp:spPr>
        <a:xfrm>
          <a:off x="4569904" y="1444471"/>
          <a:ext cx="927106" cy="1120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846"/>
              </a:lnTo>
              <a:lnTo>
                <a:pt x="927106" y="973846"/>
              </a:lnTo>
              <a:lnTo>
                <a:pt x="927106" y="1120357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1B660-304A-0C45-8362-25E82F2E7D1A}">
      <dsp:nvSpPr>
        <dsp:cNvPr id="0" name=""/>
        <dsp:cNvSpPr/>
      </dsp:nvSpPr>
      <dsp:spPr>
        <a:xfrm>
          <a:off x="1888801" y="1504114"/>
          <a:ext cx="1268828" cy="4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30"/>
              </a:lnTo>
              <a:lnTo>
                <a:pt x="1268828" y="290230"/>
              </a:lnTo>
              <a:lnTo>
                <a:pt x="1268828" y="436741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68D4-94F4-744A-A03B-1EB6E5866716}">
      <dsp:nvSpPr>
        <dsp:cNvPr id="0" name=""/>
        <dsp:cNvSpPr/>
      </dsp:nvSpPr>
      <dsp:spPr>
        <a:xfrm>
          <a:off x="1173855" y="2970523"/>
          <a:ext cx="1550687" cy="4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53"/>
              </a:lnTo>
              <a:lnTo>
                <a:pt x="1550687" y="326153"/>
              </a:lnTo>
              <a:lnTo>
                <a:pt x="1550687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CF91-5994-2044-81BC-E029013DA0AA}">
      <dsp:nvSpPr>
        <dsp:cNvPr id="0" name=""/>
        <dsp:cNvSpPr/>
      </dsp:nvSpPr>
      <dsp:spPr>
        <a:xfrm>
          <a:off x="791567" y="2970523"/>
          <a:ext cx="382288" cy="472664"/>
        </a:xfrm>
        <a:custGeom>
          <a:avLst/>
          <a:gdLst/>
          <a:ahLst/>
          <a:cxnLst/>
          <a:rect l="0" t="0" r="0" b="0"/>
          <a:pathLst>
            <a:path>
              <a:moveTo>
                <a:pt x="382288" y="0"/>
              </a:moveTo>
              <a:lnTo>
                <a:pt x="382288" y="326153"/>
              </a:lnTo>
              <a:lnTo>
                <a:pt x="0" y="326153"/>
              </a:lnTo>
              <a:lnTo>
                <a:pt x="0" y="472664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25EAC-EF1F-0A41-A139-8A007967E6A7}">
      <dsp:nvSpPr>
        <dsp:cNvPr id="0" name=""/>
        <dsp:cNvSpPr/>
      </dsp:nvSpPr>
      <dsp:spPr>
        <a:xfrm>
          <a:off x="1173855" y="1504114"/>
          <a:ext cx="714946" cy="462139"/>
        </a:xfrm>
        <a:custGeom>
          <a:avLst/>
          <a:gdLst/>
          <a:ahLst/>
          <a:cxnLst/>
          <a:rect l="0" t="0" r="0" b="0"/>
          <a:pathLst>
            <a:path>
              <a:moveTo>
                <a:pt x="714946" y="0"/>
              </a:moveTo>
              <a:lnTo>
                <a:pt x="714946" y="315628"/>
              </a:lnTo>
              <a:lnTo>
                <a:pt x="0" y="315628"/>
              </a:lnTo>
              <a:lnTo>
                <a:pt x="0" y="462139"/>
              </a:lnTo>
            </a:path>
          </a:pathLst>
        </a:custGeom>
        <a:noFill/>
        <a:ln w="127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E5D2-DC51-E14D-8544-A3E28AE58614}">
      <dsp:nvSpPr>
        <dsp:cNvPr id="0" name=""/>
        <dsp:cNvSpPr/>
      </dsp:nvSpPr>
      <dsp:spPr>
        <a:xfrm>
          <a:off x="990519" y="399921"/>
          <a:ext cx="1796565" cy="110419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00F8-6A67-5C4B-9E84-0DC5D6ECE23B}">
      <dsp:nvSpPr>
        <dsp:cNvPr id="0" name=""/>
        <dsp:cNvSpPr/>
      </dsp:nvSpPr>
      <dsp:spPr>
        <a:xfrm>
          <a:off x="1166244" y="566860"/>
          <a:ext cx="1796565" cy="110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U.S. Department of Labor, Employment &amp; Training Administration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(National)</a:t>
          </a:r>
          <a:endParaRPr lang="en-US" sz="1300" kern="1200" dirty="0">
            <a:latin typeface="Arial"/>
            <a:cs typeface="Arial"/>
          </a:endParaRPr>
        </a:p>
      </dsp:txBody>
      <dsp:txXfrm>
        <a:off x="1198585" y="599201"/>
        <a:ext cx="1731883" cy="1039511"/>
      </dsp:txXfrm>
    </dsp:sp>
    <dsp:sp modelId="{783A5137-820A-D847-B8CC-B414AB8AF267}">
      <dsp:nvSpPr>
        <dsp:cNvPr id="0" name=""/>
        <dsp:cNvSpPr/>
      </dsp:nvSpPr>
      <dsp:spPr>
        <a:xfrm>
          <a:off x="383092" y="1966254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0DDCC-9308-574D-9786-08EE1640B632}">
      <dsp:nvSpPr>
        <dsp:cNvPr id="0" name=""/>
        <dsp:cNvSpPr/>
      </dsp:nvSpPr>
      <dsp:spPr>
        <a:xfrm>
          <a:off x="558817" y="2133193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Jobs for the Future</a:t>
          </a:r>
          <a:endParaRPr lang="en-US" sz="1300" kern="1200" dirty="0">
            <a:latin typeface="Arial"/>
            <a:cs typeface="Arial"/>
          </a:endParaRPr>
        </a:p>
      </dsp:txBody>
      <dsp:txXfrm>
        <a:off x="588231" y="2162607"/>
        <a:ext cx="1522697" cy="945440"/>
      </dsp:txXfrm>
    </dsp:sp>
    <dsp:sp modelId="{D841183A-AE99-E34F-AEEC-BFDDDA6B149E}">
      <dsp:nvSpPr>
        <dsp:cNvPr id="0" name=""/>
        <dsp:cNvSpPr/>
      </dsp:nvSpPr>
      <dsp:spPr>
        <a:xfrm>
          <a:off x="804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79194-4F51-174B-9273-E67853468299}">
      <dsp:nvSpPr>
        <dsp:cNvPr id="0" name=""/>
        <dsp:cNvSpPr/>
      </dsp:nvSpPr>
      <dsp:spPr>
        <a:xfrm>
          <a:off x="176529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Maher &amp; Maher </a:t>
          </a:r>
          <a:endParaRPr lang="en-US" sz="1300" kern="1200" dirty="0">
            <a:latin typeface="Arial"/>
            <a:cs typeface="Arial"/>
          </a:endParaRPr>
        </a:p>
      </dsp:txBody>
      <dsp:txXfrm>
        <a:off x="205943" y="3639540"/>
        <a:ext cx="1522697" cy="945440"/>
      </dsp:txXfrm>
    </dsp:sp>
    <dsp:sp modelId="{58E25500-82D6-5146-A221-84A9B541C842}">
      <dsp:nvSpPr>
        <dsp:cNvPr id="0" name=""/>
        <dsp:cNvSpPr/>
      </dsp:nvSpPr>
      <dsp:spPr>
        <a:xfrm>
          <a:off x="1933780" y="3443187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8EF98-5A7C-8443-99AC-2F342BF4CC08}">
      <dsp:nvSpPr>
        <dsp:cNvPr id="0" name=""/>
        <dsp:cNvSpPr/>
      </dsp:nvSpPr>
      <dsp:spPr>
        <a:xfrm>
          <a:off x="2109505" y="3610126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American Association of Community Colleges</a:t>
          </a:r>
          <a:endParaRPr lang="en-US" sz="1300" kern="1200" dirty="0">
            <a:latin typeface="Arial"/>
            <a:cs typeface="Arial"/>
          </a:endParaRPr>
        </a:p>
      </dsp:txBody>
      <dsp:txXfrm>
        <a:off x="2138919" y="3639540"/>
        <a:ext cx="1522697" cy="945440"/>
      </dsp:txXfrm>
    </dsp:sp>
    <dsp:sp modelId="{646F3537-73EB-B949-918D-3B7B930AA6F5}">
      <dsp:nvSpPr>
        <dsp:cNvPr id="0" name=""/>
        <dsp:cNvSpPr/>
      </dsp:nvSpPr>
      <dsp:spPr>
        <a:xfrm>
          <a:off x="2366867" y="1940856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ED845-19D1-E94E-8929-4CD240F70DCF}">
      <dsp:nvSpPr>
        <dsp:cNvPr id="0" name=""/>
        <dsp:cNvSpPr/>
      </dsp:nvSpPr>
      <dsp:spPr>
        <a:xfrm>
          <a:off x="2542592" y="2107795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CalState/Merlot</a:t>
          </a:r>
          <a:endParaRPr lang="en-US" sz="1300" kern="1200" dirty="0">
            <a:latin typeface="Arial"/>
            <a:cs typeface="Arial"/>
          </a:endParaRPr>
        </a:p>
      </dsp:txBody>
      <dsp:txXfrm>
        <a:off x="2572006" y="2137209"/>
        <a:ext cx="1522697" cy="945440"/>
      </dsp:txXfrm>
    </dsp:sp>
    <dsp:sp modelId="{EF2F118D-C820-304A-83D6-27A1A959A5FB}">
      <dsp:nvSpPr>
        <dsp:cNvPr id="0" name=""/>
        <dsp:cNvSpPr/>
      </dsp:nvSpPr>
      <dsp:spPr>
        <a:xfrm>
          <a:off x="3779141" y="440202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405E2-5814-1346-B374-16BF34682930}">
      <dsp:nvSpPr>
        <dsp:cNvPr id="0" name=""/>
        <dsp:cNvSpPr/>
      </dsp:nvSpPr>
      <dsp:spPr>
        <a:xfrm>
          <a:off x="3954866" y="607141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U.S. National Science Foundation</a:t>
          </a:r>
          <a:endParaRPr lang="en-US" sz="1300" kern="1200" dirty="0">
            <a:latin typeface="Arial"/>
            <a:cs typeface="Arial"/>
          </a:endParaRPr>
        </a:p>
      </dsp:txBody>
      <dsp:txXfrm>
        <a:off x="3984280" y="636555"/>
        <a:ext cx="1522697" cy="945440"/>
      </dsp:txXfrm>
    </dsp:sp>
    <dsp:sp modelId="{BC6575E1-2812-5C43-951F-E9EB66CF75F5}">
      <dsp:nvSpPr>
        <dsp:cNvPr id="0" name=""/>
        <dsp:cNvSpPr/>
      </dsp:nvSpPr>
      <dsp:spPr>
        <a:xfrm>
          <a:off x="4706247" y="2564828"/>
          <a:ext cx="1581525" cy="100426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7BB9B-4AAD-8940-806B-57018B5F9E40}">
      <dsp:nvSpPr>
        <dsp:cNvPr id="0" name=""/>
        <dsp:cNvSpPr/>
      </dsp:nvSpPr>
      <dsp:spPr>
        <a:xfrm>
          <a:off x="4881973" y="2731767"/>
          <a:ext cx="1581525" cy="100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"/>
              <a:cs typeface="Arial"/>
            </a:rPr>
            <a:t>ATE Centers</a:t>
          </a:r>
          <a:endParaRPr lang="en-US" sz="1300" kern="1200" dirty="0">
            <a:latin typeface="Arial"/>
            <a:cs typeface="Arial"/>
          </a:endParaRPr>
        </a:p>
      </dsp:txBody>
      <dsp:txXfrm>
        <a:off x="4911387" y="2761181"/>
        <a:ext cx="1522697" cy="945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C725DDB-4D63-4446-9F35-9095D336AE8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47587D4-55C4-D74E-A7E0-C8D1276C0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2BF2C1-D288-C04E-9EAE-5DBEC8177EA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33E3A03-D9C5-8D44-BB7A-5665F947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1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FC234-9865-9241-845B-8276B20F5A60}" type="slidenum">
              <a:rPr lang="en-US"/>
              <a:pPr/>
              <a:t>13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62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9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FC234-9865-9241-845B-8276B20F5A60}" type="slidenum">
              <a:rPr lang="en-US"/>
              <a:pPr/>
              <a:t>15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9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807" indent="-349807" defTabSz="932820" fontAlgn="base">
              <a:spcBef>
                <a:spcPts val="1224"/>
              </a:spcBef>
              <a:spcAft>
                <a:spcPts val="1224"/>
              </a:spcAft>
              <a:buClr>
                <a:srgbClr val="CC0000"/>
              </a:buClr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75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7589-81B3-48A3-8226-3514F33742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5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3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9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27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FC234-9865-9241-845B-8276B20F5A60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0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24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E3A03-D9C5-8D44-BB7A-5665F947E7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Clicks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7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33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87251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Clicks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233412"/>
            <a:ext cx="7772400" cy="953839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5816600"/>
            <a:ext cx="9144000" cy="1041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AACCCT-Learning-Network-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13" y="4499174"/>
            <a:ext cx="4840287" cy="1030726"/>
          </a:xfrm>
          <a:prstGeom prst="rect">
            <a:avLst/>
          </a:prstGeom>
        </p:spPr>
      </p:pic>
      <p:pic>
        <p:nvPicPr>
          <p:cNvPr id="4" name="Picture 3" descr="DOL-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175" y="4495764"/>
            <a:ext cx="1044051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7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35CF6-78E6-204E-AB98-C09B348E1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251200" y="274638"/>
            <a:ext cx="5892799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74638"/>
            <a:ext cx="351816" cy="7035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1701" y="274638"/>
            <a:ext cx="5245098" cy="7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TAACCCT-Learning-Network-logo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501" y="350753"/>
            <a:ext cx="2692399" cy="573339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16" y="6030913"/>
            <a:ext cx="1984373" cy="97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5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16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31775" indent="-231775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574675" indent="-236538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919163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58888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force3one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AACCCT@dol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30, 2015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8199" y="778504"/>
            <a:ext cx="8159096" cy="1408748"/>
          </a:xfrm>
        </p:spPr>
        <p:txBody>
          <a:bodyPr>
            <a:normAutofit/>
          </a:bodyPr>
          <a:lstStyle/>
          <a:p>
            <a:r>
              <a:rPr lang="en-US" dirty="0" smtClean="0"/>
              <a:t>PRIOR LEARNING ASSESSMENT:  A CRITICAL STRATEGY FOR ADULT LEARNERS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48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credit for prior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62% of adults who returned to school chose their school based on their options for credit for prior learning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3636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credit for prior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2010, CAEL did a survey of over 62,000 adult students at 48 institutions who were 25 years or older</a:t>
            </a:r>
          </a:p>
          <a:p>
            <a:pPr lvl="1"/>
            <a:r>
              <a:rPr lang="en-US" sz="2800" dirty="0" smtClean="0"/>
              <a:t>Increased graduation rates and persistence</a:t>
            </a:r>
          </a:p>
          <a:p>
            <a:pPr lvl="1"/>
            <a:r>
              <a:rPr lang="en-US" sz="2800" dirty="0" smtClean="0"/>
              <a:t>Took more courses</a:t>
            </a:r>
          </a:p>
          <a:p>
            <a:pPr lvl="1"/>
            <a:r>
              <a:rPr lang="en-US" sz="2800" dirty="0" smtClean="0"/>
              <a:t>Decreased time to degree completion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40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graduation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who earn credit for prior learning are 2.5 times more likely to complete their degree</a:t>
            </a:r>
          </a:p>
          <a:p>
            <a:r>
              <a:rPr lang="en-US" sz="2800" dirty="0" smtClean="0"/>
              <a:t>That number increases to 8 times when looking at students of color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80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 Research Study (CAEL) 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8074"/>
            <a:ext cx="8229600" cy="54272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Community </a:t>
            </a:r>
            <a:r>
              <a:rPr lang="en-US" sz="2400" b="1" dirty="0"/>
              <a:t>colleges are largely familiar with PLA and most of the respondents said that their institution offers it already. In particular: </a:t>
            </a:r>
            <a:endParaRPr lang="en-US" sz="2400" dirty="0"/>
          </a:p>
          <a:p>
            <a:r>
              <a:rPr lang="en-US" sz="2400" dirty="0"/>
              <a:t>64% offer portfolio assessments</a:t>
            </a:r>
            <a:br>
              <a:rPr lang="en-US" sz="2400" dirty="0"/>
            </a:br>
            <a:r>
              <a:rPr lang="en-US" sz="2400" dirty="0"/>
              <a:t>90% accept CLEP exam credit</a:t>
            </a:r>
            <a:br>
              <a:rPr lang="en-US" sz="2400" dirty="0"/>
            </a:br>
            <a:r>
              <a:rPr lang="en-US" sz="2400" dirty="0"/>
              <a:t>93% accept AP exam credit</a:t>
            </a:r>
            <a:br>
              <a:rPr lang="en-US" sz="2400" dirty="0"/>
            </a:br>
            <a:r>
              <a:rPr lang="en-US" sz="2400" dirty="0"/>
              <a:t>85% offer challenge exams</a:t>
            </a:r>
            <a:br>
              <a:rPr lang="en-US" sz="2400" dirty="0"/>
            </a:br>
            <a:r>
              <a:rPr lang="en-US" sz="2400" dirty="0"/>
              <a:t>82% use the ACE Guides to award credit to students </a:t>
            </a:r>
            <a:r>
              <a:rPr lang="en-US" sz="2400" dirty="0" smtClean="0"/>
              <a:t>				with military transcripts</a:t>
            </a:r>
          </a:p>
          <a:p>
            <a:r>
              <a:rPr lang="en-US" sz="2400" b="1" dirty="0" smtClean="0"/>
              <a:t>Although </a:t>
            </a:r>
            <a:r>
              <a:rPr lang="en-US" sz="2400" b="1" dirty="0"/>
              <a:t>PLA is an official offering in most respondents’ institutions, it is not used by large numbers of students at these institutions.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1400" dirty="0" smtClean="0"/>
              <a:t>Source:  2010 CAEL study</a:t>
            </a: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99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Showcase of PLA - Video</a:t>
            </a:r>
            <a:endParaRPr lang="en-US" dirty="0"/>
          </a:p>
        </p:txBody>
      </p:sp>
      <p:pic>
        <p:nvPicPr>
          <p:cNvPr id="6" name="Content Placeholder 5" descr="Screen Shot 2015-11-25 at 10.34.38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b="7241"/>
          <a:stretch/>
        </p:blipFill>
        <p:spPr>
          <a:xfrm>
            <a:off x="457199" y="1366957"/>
            <a:ext cx="8229600" cy="4801032"/>
          </a:xfrm>
        </p:spPr>
      </p:pic>
    </p:spTree>
    <p:extLst>
      <p:ext uri="{BB962C8B-B14F-4D97-AF65-F5344CB8AC3E}">
        <p14:creationId xmlns:p14="http://schemas.microsoft.com/office/powerpoint/2010/main" val="425860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for Breakouts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8074"/>
            <a:ext cx="8229600" cy="4978089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What are some of the </a:t>
            </a:r>
            <a:r>
              <a:rPr lang="en-US" sz="2400" b="1" dirty="0" smtClean="0"/>
              <a:t>most promising </a:t>
            </a:r>
            <a:r>
              <a:rPr lang="en-US" sz="2400" dirty="0" smtClean="0"/>
              <a:t>PLA approaches?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campuses </a:t>
            </a:r>
            <a:r>
              <a:rPr lang="en-US" sz="2400" b="1" dirty="0" smtClean="0"/>
              <a:t>deepen implementation </a:t>
            </a:r>
            <a:r>
              <a:rPr lang="en-US" sz="2400" dirty="0" smtClean="0"/>
              <a:t>and application of PLA strategies to </a:t>
            </a:r>
            <a:r>
              <a:rPr lang="en-US" sz="2400" b="1" dirty="0" smtClean="0"/>
              <a:t>impact more students</a:t>
            </a:r>
            <a:r>
              <a:rPr lang="en-US" sz="2400" dirty="0" smtClean="0"/>
              <a:t>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731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2897" y="2648084"/>
            <a:ext cx="441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Break up into 101 and Deep Dive Groups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367" y="1600200"/>
            <a:ext cx="762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Thank You!</a:t>
            </a: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17375E"/>
                </a:solidFill>
              </a:rPr>
              <a:t>Find resources for TAACCCT success at: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17375E"/>
                </a:solidFill>
                <a:hlinkClick r:id="rId3"/>
              </a:rPr>
              <a:t>https://etagrantees.workforce3one.org</a:t>
            </a:r>
            <a:r>
              <a:rPr lang="en-US" sz="2400" dirty="0" smtClean="0">
                <a:solidFill>
                  <a:srgbClr val="17375E"/>
                </a:solidFill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>
              <a:solidFill>
                <a:srgbClr val="17375E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17375E"/>
                </a:solidFill>
              </a:rPr>
              <a:t>Subscribe to TLN resources, ask questions or </a:t>
            </a:r>
            <a:r>
              <a:rPr lang="en-US" sz="2400" dirty="0">
                <a:solidFill>
                  <a:srgbClr val="17375E"/>
                </a:solidFill>
              </a:rPr>
              <a:t>connect with peers </a:t>
            </a:r>
            <a:r>
              <a:rPr lang="en-US" sz="2400" dirty="0" smtClean="0">
                <a:solidFill>
                  <a:srgbClr val="17375E"/>
                </a:solidFill>
              </a:rPr>
              <a:t>at </a:t>
            </a:r>
            <a:r>
              <a:rPr lang="en-US" sz="2400" dirty="0">
                <a:solidFill>
                  <a:srgbClr val="17375E"/>
                </a:solidFill>
                <a:hlinkClick r:id="rId4"/>
              </a:rPr>
              <a:t>TAACCCT@dol.gov</a:t>
            </a:r>
            <a:r>
              <a:rPr lang="en-US" sz="2400" dirty="0">
                <a:solidFill>
                  <a:srgbClr val="17375E"/>
                </a:solidFill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46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1" y="274638"/>
            <a:ext cx="5245098" cy="703544"/>
          </a:xfrm>
        </p:spPr>
        <p:txBody>
          <a:bodyPr anchor="ctr">
            <a:normAutofit/>
          </a:bodyPr>
          <a:lstStyle/>
          <a:p>
            <a:r>
              <a:rPr lang="en-US" sz="1800" dirty="0" smtClean="0"/>
              <a:t>TAACCCT LEARNING NETWORK </a:t>
            </a:r>
            <a:br>
              <a:rPr lang="en-US" sz="1800" dirty="0" smtClean="0"/>
            </a:br>
            <a:r>
              <a:rPr lang="en-US" sz="1800" dirty="0" smtClean="0"/>
              <a:t>AT A GLANCE</a:t>
            </a:r>
            <a:endParaRPr lang="en-US" sz="18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75815186"/>
              </p:ext>
            </p:extLst>
          </p:nvPr>
        </p:nvGraphicFramePr>
        <p:xfrm>
          <a:off x="342900" y="1181100"/>
          <a:ext cx="65913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6934200" y="1803400"/>
            <a:ext cx="1739899" cy="417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Other Non-Federal Providers of TA and Resources for  TAACCCT Grantees: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Creative Commons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CAST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The Transformative Change Initiative</a:t>
            </a:r>
          </a:p>
          <a:p>
            <a:pPr algn="ctr"/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1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7422" y="2141458"/>
            <a:ext cx="7978366" cy="3241211"/>
            <a:chOff x="577422" y="2141458"/>
            <a:chExt cx="7978366" cy="3241211"/>
          </a:xfrm>
          <a:solidFill>
            <a:schemeClr val="tx2">
              <a:lumMod val="75000"/>
              <a:alpha val="27000"/>
            </a:schemeClr>
          </a:solidFill>
        </p:grpSpPr>
        <p:sp>
          <p:nvSpPr>
            <p:cNvPr id="5" name="Freeform 4"/>
            <p:cNvSpPr/>
            <p:nvPr/>
          </p:nvSpPr>
          <p:spPr>
            <a:xfrm>
              <a:off x="577422" y="2141458"/>
              <a:ext cx="2493239" cy="1495943"/>
            </a:xfrm>
            <a:custGeom>
              <a:avLst/>
              <a:gdLst>
                <a:gd name="connsiteX0" fmla="*/ 0 w 2493239"/>
                <a:gd name="connsiteY0" fmla="*/ 0 h 1495943"/>
                <a:gd name="connsiteX1" fmla="*/ 2493239 w 2493239"/>
                <a:gd name="connsiteY1" fmla="*/ 0 h 1495943"/>
                <a:gd name="connsiteX2" fmla="*/ 2493239 w 2493239"/>
                <a:gd name="connsiteY2" fmla="*/ 1495943 h 1495943"/>
                <a:gd name="connsiteX3" fmla="*/ 0 w 2493239"/>
                <a:gd name="connsiteY3" fmla="*/ 1495943 h 1495943"/>
                <a:gd name="connsiteX4" fmla="*/ 0 w 2493239"/>
                <a:gd name="connsiteY4" fmla="*/ 0 h 14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39" h="1495943">
                  <a:moveTo>
                    <a:pt x="0" y="0"/>
                  </a:moveTo>
                  <a:lnTo>
                    <a:pt x="2493239" y="0"/>
                  </a:lnTo>
                  <a:lnTo>
                    <a:pt x="2493239" y="1495943"/>
                  </a:lnTo>
                  <a:lnTo>
                    <a:pt x="0" y="1495943"/>
                  </a:lnTo>
                  <a:lnTo>
                    <a:pt x="0" y="0"/>
                  </a:lnTo>
                  <a:close/>
                </a:path>
              </a:pathLst>
            </a:custGeom>
            <a:grpFill/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tx1"/>
                  </a:solidFill>
                </a:rPr>
                <a:t>Rachel McDonnell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Senior Program Manager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Jobs for the Future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319985" y="2141458"/>
              <a:ext cx="2493239" cy="1495943"/>
            </a:xfrm>
            <a:custGeom>
              <a:avLst/>
              <a:gdLst>
                <a:gd name="connsiteX0" fmla="*/ 0 w 2493239"/>
                <a:gd name="connsiteY0" fmla="*/ 0 h 1495943"/>
                <a:gd name="connsiteX1" fmla="*/ 2493239 w 2493239"/>
                <a:gd name="connsiteY1" fmla="*/ 0 h 1495943"/>
                <a:gd name="connsiteX2" fmla="*/ 2493239 w 2493239"/>
                <a:gd name="connsiteY2" fmla="*/ 1495943 h 1495943"/>
                <a:gd name="connsiteX3" fmla="*/ 0 w 2493239"/>
                <a:gd name="connsiteY3" fmla="*/ 1495943 h 1495943"/>
                <a:gd name="connsiteX4" fmla="*/ 0 w 2493239"/>
                <a:gd name="connsiteY4" fmla="*/ 0 h 14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39" h="1495943">
                  <a:moveTo>
                    <a:pt x="0" y="0"/>
                  </a:moveTo>
                  <a:lnTo>
                    <a:pt x="2493239" y="0"/>
                  </a:lnTo>
                  <a:lnTo>
                    <a:pt x="2493239" y="1495943"/>
                  </a:lnTo>
                  <a:lnTo>
                    <a:pt x="0" y="14959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1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00000"/>
                  </a:solidFill>
                </a:rPr>
                <a:t>Sandy Goodman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Director, Career Pathways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National College Transition Network</a:t>
              </a:r>
              <a:endParaRPr lang="en-US" sz="16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062549" y="2141458"/>
              <a:ext cx="2493239" cy="1495943"/>
            </a:xfrm>
            <a:custGeom>
              <a:avLst/>
              <a:gdLst>
                <a:gd name="connsiteX0" fmla="*/ 0 w 2493239"/>
                <a:gd name="connsiteY0" fmla="*/ 0 h 1495943"/>
                <a:gd name="connsiteX1" fmla="*/ 2493239 w 2493239"/>
                <a:gd name="connsiteY1" fmla="*/ 0 h 1495943"/>
                <a:gd name="connsiteX2" fmla="*/ 2493239 w 2493239"/>
                <a:gd name="connsiteY2" fmla="*/ 1495943 h 1495943"/>
                <a:gd name="connsiteX3" fmla="*/ 0 w 2493239"/>
                <a:gd name="connsiteY3" fmla="*/ 1495943 h 1495943"/>
                <a:gd name="connsiteX4" fmla="*/ 0 w 2493239"/>
                <a:gd name="connsiteY4" fmla="*/ 0 h 14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39" h="1495943">
                  <a:moveTo>
                    <a:pt x="0" y="0"/>
                  </a:moveTo>
                  <a:lnTo>
                    <a:pt x="2493239" y="0"/>
                  </a:lnTo>
                  <a:lnTo>
                    <a:pt x="2493239" y="1495943"/>
                  </a:lnTo>
                  <a:lnTo>
                    <a:pt x="0" y="14959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 smtClean="0">
                <a:solidFill>
                  <a:srgbClr val="000000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00000"/>
                  </a:solidFill>
                </a:rPr>
                <a:t>Ellen Hewett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Director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National College Transition Network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48703" y="3886726"/>
              <a:ext cx="2493239" cy="1495943"/>
            </a:xfrm>
            <a:custGeom>
              <a:avLst/>
              <a:gdLst>
                <a:gd name="connsiteX0" fmla="*/ 0 w 2493239"/>
                <a:gd name="connsiteY0" fmla="*/ 0 h 1495943"/>
                <a:gd name="connsiteX1" fmla="*/ 2493239 w 2493239"/>
                <a:gd name="connsiteY1" fmla="*/ 0 h 1495943"/>
                <a:gd name="connsiteX2" fmla="*/ 2493239 w 2493239"/>
                <a:gd name="connsiteY2" fmla="*/ 1495943 h 1495943"/>
                <a:gd name="connsiteX3" fmla="*/ 0 w 2493239"/>
                <a:gd name="connsiteY3" fmla="*/ 1495943 h 1495943"/>
                <a:gd name="connsiteX4" fmla="*/ 0 w 2493239"/>
                <a:gd name="connsiteY4" fmla="*/ 0 h 14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39" h="1495943">
                  <a:moveTo>
                    <a:pt x="0" y="0"/>
                  </a:moveTo>
                  <a:lnTo>
                    <a:pt x="2493239" y="0"/>
                  </a:lnTo>
                  <a:lnTo>
                    <a:pt x="2493239" y="1495943"/>
                  </a:lnTo>
                  <a:lnTo>
                    <a:pt x="0" y="14959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3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3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err="1" smtClean="0">
                  <a:solidFill>
                    <a:srgbClr val="000000"/>
                  </a:solidFill>
                </a:rPr>
                <a:t>Rilla</a:t>
              </a:r>
              <a:r>
                <a:rPr lang="en-US" sz="2000" b="1" kern="1200" dirty="0" smtClean="0">
                  <a:solidFill>
                    <a:srgbClr val="000000"/>
                  </a:solidFill>
                </a:rPr>
                <a:t> Jones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Vice President of Instruction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Northeast Mississippi Community College</a:t>
              </a:r>
              <a:endParaRPr lang="en-US" sz="16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91267" y="3886726"/>
              <a:ext cx="2493239" cy="1495943"/>
            </a:xfrm>
            <a:custGeom>
              <a:avLst/>
              <a:gdLst>
                <a:gd name="connsiteX0" fmla="*/ 0 w 2493239"/>
                <a:gd name="connsiteY0" fmla="*/ 0 h 1495943"/>
                <a:gd name="connsiteX1" fmla="*/ 2493239 w 2493239"/>
                <a:gd name="connsiteY1" fmla="*/ 0 h 1495943"/>
                <a:gd name="connsiteX2" fmla="*/ 2493239 w 2493239"/>
                <a:gd name="connsiteY2" fmla="*/ 1495943 h 1495943"/>
                <a:gd name="connsiteX3" fmla="*/ 0 w 2493239"/>
                <a:gd name="connsiteY3" fmla="*/ 1495943 h 1495943"/>
                <a:gd name="connsiteX4" fmla="*/ 0 w 2493239"/>
                <a:gd name="connsiteY4" fmla="*/ 0 h 149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3239" h="1495943">
                  <a:moveTo>
                    <a:pt x="0" y="0"/>
                  </a:moveTo>
                  <a:lnTo>
                    <a:pt x="2493239" y="0"/>
                  </a:lnTo>
                  <a:lnTo>
                    <a:pt x="2493239" y="1495943"/>
                  </a:lnTo>
                  <a:lnTo>
                    <a:pt x="0" y="14959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000000"/>
                  </a:solidFill>
                </a:rPr>
                <a:t>Louise Bradley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Grant/Credit for Prior Learning Coordinator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</a:rPr>
                <a:t>Southwest Wisconsin Technical College</a:t>
              </a:r>
              <a:endParaRPr lang="en-US" sz="1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77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3324390" y="274639"/>
            <a:ext cx="5362410" cy="79780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n-US" sz="2000" dirty="0" smtClean="0"/>
              <a:t>TODAY’S AGENDA</a:t>
            </a:r>
            <a:endParaRPr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32350" y="1405250"/>
            <a:ext cx="78005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WELCOME AND INTRODUCTIONS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AN INTRODUCTION TO PRIOR LEARNING ASSESSMENT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BREAK-UP INTO GROUPS:  101 AND DEEP DIVE (50-60 MIN SESSION)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WRAP-UP:  TAKE-AWAYS, AND WHERE THE FIELD IS HEADING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RESOURCES FOR YOUR WORK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405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cs typeface="Arial" charset="0"/>
              </a:rPr>
              <a:t>The problem we are trying to solve</a:t>
            </a:r>
            <a:endParaRPr lang="en-US" sz="2400" dirty="0">
              <a:cs typeface="Arial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35761" y="1513252"/>
            <a:ext cx="8608348" cy="4772025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endParaRPr lang="en-US" sz="1000" dirty="0">
              <a:latin typeface="Arial" charset="0"/>
            </a:endParaRPr>
          </a:p>
          <a:p>
            <a:pPr marL="114300" indent="0">
              <a:buNone/>
            </a:pPr>
            <a:r>
              <a:rPr lang="en-US" sz="2800" dirty="0"/>
              <a:t>The national imperative to improve postsecondary degree </a:t>
            </a:r>
            <a:r>
              <a:rPr lang="en-US" sz="2800" dirty="0" smtClean="0"/>
              <a:t>and credential </a:t>
            </a:r>
            <a:r>
              <a:rPr lang="en-US" sz="2800" u="sng" dirty="0" smtClean="0"/>
              <a:t>completion and connect students to the labor market</a:t>
            </a:r>
            <a:r>
              <a:rPr lang="en-US" sz="2800" dirty="0" smtClean="0"/>
              <a:t> is driving strong innovations </a:t>
            </a:r>
            <a:r>
              <a:rPr lang="en-US" sz="2800" dirty="0"/>
              <a:t>within colleges </a:t>
            </a:r>
            <a:r>
              <a:rPr lang="en-US" sz="2800" dirty="0" smtClean="0"/>
              <a:t>to </a:t>
            </a:r>
            <a:r>
              <a:rPr lang="en-US" sz="2800" dirty="0"/>
              <a:t>improve student retention and academic success, particularly of non-traditional learners. 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Prior Learning Assessment (PLA) is one such strong innovation.</a:t>
            </a:r>
            <a:endParaRPr lang="en-US" sz="2800" dirty="0"/>
          </a:p>
          <a:p>
            <a:pPr marL="114300" indent="0">
              <a:buFont typeface="Arial" charset="0"/>
              <a:buNone/>
            </a:pPr>
            <a:endParaRPr lang="en-US" sz="2800" dirty="0">
              <a:latin typeface="Arial" charset="0"/>
            </a:endParaRPr>
          </a:p>
          <a:p>
            <a:pPr marL="114300" indent="0">
              <a:buFont typeface="Arial" charset="0"/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Prior Learning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259"/>
            <a:ext cx="8229600" cy="5409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PLA is the process by which many colleges evaluate for academic credit the </a:t>
            </a:r>
            <a:r>
              <a:rPr lang="en-US" sz="2400" b="1" dirty="0"/>
              <a:t>college-level knowledge and skills </a:t>
            </a:r>
            <a:r>
              <a:rPr lang="en-US" sz="2400" dirty="0"/>
              <a:t>an individual has gained outside of the classroom, including </a:t>
            </a:r>
            <a:r>
              <a:rPr lang="en-US" sz="2400" dirty="0" smtClean="0"/>
              <a:t>from: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mployment </a:t>
            </a:r>
            <a:r>
              <a:rPr lang="en-US" sz="2400" dirty="0"/>
              <a:t>(e.g., on-the-job training, employer-developed training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Military </a:t>
            </a:r>
            <a:r>
              <a:rPr lang="en-US" sz="2400" dirty="0"/>
              <a:t>training/</a:t>
            </a:r>
            <a:r>
              <a:rPr lang="en-US" sz="2400" dirty="0" smtClean="0"/>
              <a:t>service</a:t>
            </a:r>
            <a:endParaRPr lang="en-US" sz="2400" dirty="0"/>
          </a:p>
          <a:p>
            <a:r>
              <a:rPr lang="en-US" sz="2400" dirty="0" smtClean="0"/>
              <a:t>Travel</a:t>
            </a:r>
          </a:p>
          <a:p>
            <a:r>
              <a:rPr lang="en-US" sz="2400" dirty="0" smtClean="0"/>
              <a:t>Hobbies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ivic </a:t>
            </a:r>
            <a:r>
              <a:rPr lang="en-US" sz="2400" dirty="0"/>
              <a:t>activities </a:t>
            </a:r>
          </a:p>
          <a:p>
            <a:r>
              <a:rPr lang="en-US" sz="2400" dirty="0" smtClean="0"/>
              <a:t>Volunteer service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39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Prior Learning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259"/>
            <a:ext cx="8229600" cy="5409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Many </a:t>
            </a:r>
            <a:r>
              <a:rPr lang="en-US" sz="2400" dirty="0"/>
              <a:t>students with work </a:t>
            </a:r>
            <a:r>
              <a:rPr lang="en-US" sz="2400" dirty="0" smtClean="0"/>
              <a:t>experience have </a:t>
            </a:r>
            <a:r>
              <a:rPr lang="en-US" sz="2400" dirty="0"/>
              <a:t>technical and work-related competencies that have been acquired in the workplace.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Colleges </a:t>
            </a:r>
            <a:r>
              <a:rPr lang="en-US" sz="2400" dirty="0"/>
              <a:t>that recognize that prior learning and offer ways to evaluate it for college credit can help those students progress more quickly towards a postsecondary degree or credential, saving the student (and in many cases, the employer) both time and tuition </a:t>
            </a:r>
            <a:r>
              <a:rPr lang="en-US" sz="2400" dirty="0" smtClean="0"/>
              <a:t>dollars).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4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 Approaches 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22024"/>
            <a:ext cx="8229600" cy="48041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There are many different methods of offering PLA, </a:t>
            </a:r>
            <a:r>
              <a:rPr lang="en-US" sz="2400" dirty="0" smtClean="0"/>
              <a:t>including: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Standardized </a:t>
            </a:r>
            <a:r>
              <a:rPr lang="en-US" sz="2400" dirty="0"/>
              <a:t>exams (e.g., Advanced Placement-AP, College Level Examination Program-CLEP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Challenge exams</a:t>
            </a:r>
          </a:p>
          <a:p>
            <a:r>
              <a:rPr lang="en-US" sz="2400" dirty="0" smtClean="0"/>
              <a:t>Evaluation </a:t>
            </a:r>
            <a:r>
              <a:rPr lang="en-US" sz="2400" dirty="0"/>
              <a:t>of non</a:t>
            </a:r>
            <a:r>
              <a:rPr lang="en-US" sz="2400" dirty="0" smtClean="0"/>
              <a:t>-collegiate instruction</a:t>
            </a:r>
          </a:p>
          <a:p>
            <a:r>
              <a:rPr lang="en-US" sz="2400" dirty="0" smtClean="0"/>
              <a:t>Portfolio assessments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carried out according to nationally-established standards, </a:t>
            </a:r>
            <a:r>
              <a:rPr lang="en-US" sz="2400" dirty="0" smtClean="0"/>
              <a:t>institutions can </a:t>
            </a:r>
            <a:r>
              <a:rPr lang="en-US" sz="2400" dirty="0"/>
              <a:t>establish whether the student has college-level skills and competencies that are worthy of college credit.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703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credit for prior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Lumina Gallup Poll</a:t>
            </a:r>
          </a:p>
          <a:p>
            <a:pPr lvl="1"/>
            <a:r>
              <a:rPr lang="en-US" sz="2800" dirty="0" smtClean="0"/>
              <a:t>87% of Americans responded that students should be able to receive college credit for knowledge and skills acquired outside the classroom</a:t>
            </a:r>
          </a:p>
          <a:p>
            <a:pPr lvl="1"/>
            <a:r>
              <a:rPr lang="en-US" sz="2800" dirty="0" smtClean="0"/>
              <a:t>75% said they would be more likely to enroll in higher education if they could receive credit for what they already know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363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669</Words>
  <Application>Microsoft Office PowerPoint</Application>
  <PresentationFormat>On-screen Show (4:3)</PresentationFormat>
  <Paragraphs>123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Wingdings</vt:lpstr>
      <vt:lpstr>Office Theme</vt:lpstr>
      <vt:lpstr>November 30, 2015</vt:lpstr>
      <vt:lpstr>TAACCCT LEARNING NETWORK  AT A GLANCE</vt:lpstr>
      <vt:lpstr>Presenters</vt:lpstr>
      <vt:lpstr>TODAY’S AGENDA</vt:lpstr>
      <vt:lpstr>The problem we are trying to solve</vt:lpstr>
      <vt:lpstr>What is Prior Learning Assessment?</vt:lpstr>
      <vt:lpstr>What is Prior Learning Assessment?</vt:lpstr>
      <vt:lpstr>PLA Approaches </vt:lpstr>
      <vt:lpstr>Why do credit for prior learning?</vt:lpstr>
      <vt:lpstr>Why do credit for prior learning?</vt:lpstr>
      <vt:lpstr>Why do credit for prior learning?</vt:lpstr>
      <vt:lpstr>Effect on graduation rates</vt:lpstr>
      <vt:lpstr>PLA Research Study (CAEL) </vt:lpstr>
      <vt:lpstr>Showcase of PLA - Video</vt:lpstr>
      <vt:lpstr>Key Questions for Breakouts</vt:lpstr>
      <vt:lpstr>Breakouts</vt:lpstr>
      <vt:lpstr>PowerPoint Presentation</vt:lpstr>
    </vt:vector>
  </TitlesOfParts>
  <Company>JFF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JFF</dc:creator>
  <cp:lastModifiedBy>Eric Rooney</cp:lastModifiedBy>
  <cp:revision>98</cp:revision>
  <cp:lastPrinted>2015-09-28T15:26:41Z</cp:lastPrinted>
  <dcterms:created xsi:type="dcterms:W3CDTF">2012-12-12T14:53:33Z</dcterms:created>
  <dcterms:modified xsi:type="dcterms:W3CDTF">2015-11-30T14:15:11Z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1553039015</vt:i4>
  </property>
  <property fmtid="{D5CDD505-2E9C-101B-9397-08002B2CF9AE}" pid="3" name="_NewReviewCycle">
    <vt:lpwstr/>
  </property>
  <property fmtid="{D5CDD505-2E9C-101B-9397-08002B2CF9AE}" pid="4" name="_EmailSubject">
    <vt:lpwstr>Follow-up: TAACCCT Industry Webinar Series: Information Technology (Tuesday, 9/29/15)</vt:lpwstr>
  </property>
  <property fmtid="{D5CDD505-2E9C-101B-9397-08002B2CF9AE}" pid="5" name="_AuthorEmail">
    <vt:lpwstr>JNguyen@collin.edu</vt:lpwstr>
  </property>
  <property fmtid="{D5CDD505-2E9C-101B-9397-08002B2CF9AE}" pid="6" name="_AuthorEmailDisplayName">
    <vt:lpwstr>John Nguyen</vt:lpwstr>
  </property>
</Properties>
</file>