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9" r:id="rId2"/>
    <p:sldId id="291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4" r:id="rId12"/>
    <p:sldId id="323" r:id="rId13"/>
    <p:sldId id="325" r:id="rId14"/>
    <p:sldId id="326" r:id="rId15"/>
    <p:sldId id="328" r:id="rId16"/>
    <p:sldId id="327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12" r:id="rId37"/>
    <p:sldId id="314" r:id="rId38"/>
    <p:sldId id="287" r:id="rId39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Durden" initials="W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89" autoAdjust="0"/>
  </p:normalViewPr>
  <p:slideViewPr>
    <p:cSldViewPr snapToGrid="0" snapToObjects="1">
      <p:cViewPr varScale="1">
        <p:scale>
          <a:sx n="61" d="100"/>
          <a:sy n="61" d="100"/>
        </p:scale>
        <p:origin x="16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5" d="100"/>
        <a:sy n="365" d="100"/>
      </p:scale>
      <p:origin x="0" y="21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FA126-9F2F-4F27-9557-77001152675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6D90298-7C2A-4F58-901F-43ECE4688AD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Workforce Development non-credit coursework</a:t>
          </a:r>
          <a:endParaRPr lang="en-US" dirty="0">
            <a:solidFill>
              <a:schemeClr val="bg1"/>
            </a:solidFill>
          </a:endParaRPr>
        </a:p>
      </dgm:t>
    </dgm:pt>
    <dgm:pt modelId="{56C58E34-638E-4BA8-A8BE-590CB92FA4CC}" type="parTrans" cxnId="{6836977F-34CB-48C2-8DFF-106589853110}">
      <dgm:prSet/>
      <dgm:spPr/>
      <dgm:t>
        <a:bodyPr/>
        <a:lstStyle/>
        <a:p>
          <a:endParaRPr lang="en-US"/>
        </a:p>
      </dgm:t>
    </dgm:pt>
    <dgm:pt modelId="{4876A650-7DBA-41DA-9F5E-EBDBC22D9371}" type="sibTrans" cxnId="{6836977F-34CB-48C2-8DFF-106589853110}">
      <dgm:prSet/>
      <dgm:spPr/>
      <dgm:t>
        <a:bodyPr/>
        <a:lstStyle/>
        <a:p>
          <a:endParaRPr lang="en-US"/>
        </a:p>
      </dgm:t>
    </dgm:pt>
    <dgm:pt modelId="{B7D8B73F-1967-4B99-86D8-BC5C5AD3F3F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Challenge exam administered by academic or CTE faculty</a:t>
          </a:r>
          <a:endParaRPr lang="en-US" dirty="0">
            <a:solidFill>
              <a:schemeClr val="bg1"/>
            </a:solidFill>
          </a:endParaRPr>
        </a:p>
      </dgm:t>
    </dgm:pt>
    <dgm:pt modelId="{6B822162-0AD9-4A3A-9DDD-EAA8D80A0EB7}" type="parTrans" cxnId="{18078B67-0FE6-49F2-854C-FE12C450B6C4}">
      <dgm:prSet/>
      <dgm:spPr/>
      <dgm:t>
        <a:bodyPr/>
        <a:lstStyle/>
        <a:p>
          <a:endParaRPr lang="en-US"/>
        </a:p>
      </dgm:t>
    </dgm:pt>
    <dgm:pt modelId="{8DAFB5E9-649C-4400-94E9-84B292817E42}" type="sibTrans" cxnId="{18078B67-0FE6-49F2-854C-FE12C450B6C4}">
      <dgm:prSet/>
      <dgm:spPr/>
      <dgm:t>
        <a:bodyPr/>
        <a:lstStyle/>
        <a:p>
          <a:endParaRPr lang="en-US"/>
        </a:p>
      </dgm:t>
    </dgm:pt>
    <dgm:pt modelId="{04BA2EF2-7C44-463C-918A-7F7E671793B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Credit transcription</a:t>
          </a:r>
          <a:endParaRPr lang="en-US" dirty="0">
            <a:solidFill>
              <a:schemeClr val="bg1"/>
            </a:solidFill>
          </a:endParaRPr>
        </a:p>
      </dgm:t>
    </dgm:pt>
    <dgm:pt modelId="{43ABC24F-85EE-4D97-A1B3-7B336B07D083}" type="parTrans" cxnId="{A5F6C7B5-8561-4F5D-8348-9CEE692EE1FB}">
      <dgm:prSet/>
      <dgm:spPr/>
      <dgm:t>
        <a:bodyPr/>
        <a:lstStyle/>
        <a:p>
          <a:endParaRPr lang="en-US"/>
        </a:p>
      </dgm:t>
    </dgm:pt>
    <dgm:pt modelId="{4034A32A-304C-4787-AA7F-B5E60643B656}" type="sibTrans" cxnId="{A5F6C7B5-8561-4F5D-8348-9CEE692EE1FB}">
      <dgm:prSet/>
      <dgm:spPr/>
      <dgm:t>
        <a:bodyPr/>
        <a:lstStyle/>
        <a:p>
          <a:endParaRPr lang="en-US"/>
        </a:p>
      </dgm:t>
    </dgm:pt>
    <dgm:pt modelId="{6E9622F1-89DF-40A8-88DA-C24A78E88C40}" type="pres">
      <dgm:prSet presAssocID="{BF7FA126-9F2F-4F27-9557-770011526754}" presName="arrowDiagram" presStyleCnt="0">
        <dgm:presLayoutVars>
          <dgm:chMax val="5"/>
          <dgm:dir/>
          <dgm:resizeHandles val="exact"/>
        </dgm:presLayoutVars>
      </dgm:prSet>
      <dgm:spPr/>
    </dgm:pt>
    <dgm:pt modelId="{42479B44-5E03-458F-A02D-D0E8E4C2BE08}" type="pres">
      <dgm:prSet presAssocID="{BF7FA126-9F2F-4F27-9557-770011526754}" presName="arrow" presStyleLbl="bgShp" presStyleIdx="0" presStyleCnt="1" custLinFactNeighborX="0"/>
      <dgm:spPr>
        <a:solidFill>
          <a:schemeClr val="bg1"/>
        </a:solidFill>
      </dgm:spPr>
    </dgm:pt>
    <dgm:pt modelId="{9E4749AA-133F-484D-837F-E78A758FB4E2}" type="pres">
      <dgm:prSet presAssocID="{BF7FA126-9F2F-4F27-9557-770011526754}" presName="arrowDiagram3" presStyleCnt="0"/>
      <dgm:spPr/>
    </dgm:pt>
    <dgm:pt modelId="{6EED7017-CA80-468D-8A5F-660395705956}" type="pres">
      <dgm:prSet presAssocID="{16D90298-7C2A-4F58-901F-43ECE4688AD3}" presName="bullet3a" presStyleLbl="node1" presStyleIdx="0" presStyleCnt="3"/>
      <dgm:spPr>
        <a:solidFill>
          <a:srgbClr val="339966"/>
        </a:solidFill>
      </dgm:spPr>
    </dgm:pt>
    <dgm:pt modelId="{41E193C6-EC36-43D2-8A59-6FE1F9132EC8}" type="pres">
      <dgm:prSet presAssocID="{16D90298-7C2A-4F58-901F-43ECE4688AD3}" presName="textBox3a" presStyleLbl="revTx" presStyleIdx="0" presStyleCnt="3" custScaleX="82117" custScaleY="84544" custLinFactNeighborX="250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FE8FB-D64A-493F-85DA-EF4CEE5E0679}" type="pres">
      <dgm:prSet presAssocID="{B7D8B73F-1967-4B99-86D8-BC5C5AD3F3F4}" presName="bullet3b" presStyleLbl="node1" presStyleIdx="1" presStyleCnt="3"/>
      <dgm:spPr>
        <a:solidFill>
          <a:srgbClr val="339966"/>
        </a:solidFill>
      </dgm:spPr>
    </dgm:pt>
    <dgm:pt modelId="{D8CC74A6-1547-45FB-97F3-427392E064E5}" type="pres">
      <dgm:prSet presAssocID="{B7D8B73F-1967-4B99-86D8-BC5C5AD3F3F4}" presName="textBox3b" presStyleLbl="revTx" presStyleIdx="1" presStyleCnt="3" custScaleY="47059" custLinFactNeighborX="8681" custLinFactNeighborY="-15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106D-7F6C-4B01-9F6E-8D261888D028}" type="pres">
      <dgm:prSet presAssocID="{04BA2EF2-7C44-463C-918A-7F7E671793BD}" presName="bullet3c" presStyleLbl="node1" presStyleIdx="2" presStyleCnt="3"/>
      <dgm:spPr>
        <a:solidFill>
          <a:srgbClr val="339966"/>
        </a:solidFill>
      </dgm:spPr>
    </dgm:pt>
    <dgm:pt modelId="{0446BF0E-1C61-4D0C-847B-FD0B4A2A2DAA}" type="pres">
      <dgm:prSet presAssocID="{04BA2EF2-7C44-463C-918A-7F7E671793BD}" presName="textBox3c" presStyleLbl="revTx" presStyleIdx="2" presStyleCnt="3" custScaleY="30253" custLinFactNeighborX="-3646" custLinFactNeighborY="-19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78B67-0FE6-49F2-854C-FE12C450B6C4}" srcId="{BF7FA126-9F2F-4F27-9557-770011526754}" destId="{B7D8B73F-1967-4B99-86D8-BC5C5AD3F3F4}" srcOrd="1" destOrd="0" parTransId="{6B822162-0AD9-4A3A-9DDD-EAA8D80A0EB7}" sibTransId="{8DAFB5E9-649C-4400-94E9-84B292817E42}"/>
    <dgm:cxn modelId="{507AC384-94BB-624F-B14D-A2348A1167FB}" type="presOf" srcId="{BF7FA126-9F2F-4F27-9557-770011526754}" destId="{6E9622F1-89DF-40A8-88DA-C24A78E88C40}" srcOrd="0" destOrd="0" presId="urn:microsoft.com/office/officeart/2005/8/layout/arrow2"/>
    <dgm:cxn modelId="{8B5FBC97-3E5F-5F4F-9ED5-222F2B1206C6}" type="presOf" srcId="{04BA2EF2-7C44-463C-918A-7F7E671793BD}" destId="{0446BF0E-1C61-4D0C-847B-FD0B4A2A2DAA}" srcOrd="0" destOrd="0" presId="urn:microsoft.com/office/officeart/2005/8/layout/arrow2"/>
    <dgm:cxn modelId="{43ABD11D-64F8-4845-8C25-53D62CACB697}" type="presOf" srcId="{16D90298-7C2A-4F58-901F-43ECE4688AD3}" destId="{41E193C6-EC36-43D2-8A59-6FE1F9132EC8}" srcOrd="0" destOrd="0" presId="urn:microsoft.com/office/officeart/2005/8/layout/arrow2"/>
    <dgm:cxn modelId="{6836977F-34CB-48C2-8DFF-106589853110}" srcId="{BF7FA126-9F2F-4F27-9557-770011526754}" destId="{16D90298-7C2A-4F58-901F-43ECE4688AD3}" srcOrd="0" destOrd="0" parTransId="{56C58E34-638E-4BA8-A8BE-590CB92FA4CC}" sibTransId="{4876A650-7DBA-41DA-9F5E-EBDBC22D9371}"/>
    <dgm:cxn modelId="{A5F6C7B5-8561-4F5D-8348-9CEE692EE1FB}" srcId="{BF7FA126-9F2F-4F27-9557-770011526754}" destId="{04BA2EF2-7C44-463C-918A-7F7E671793BD}" srcOrd="2" destOrd="0" parTransId="{43ABC24F-85EE-4D97-A1B3-7B336B07D083}" sibTransId="{4034A32A-304C-4787-AA7F-B5E60643B656}"/>
    <dgm:cxn modelId="{9A0C120F-472D-DA44-94B0-9EF86A43086C}" type="presOf" srcId="{B7D8B73F-1967-4B99-86D8-BC5C5AD3F3F4}" destId="{D8CC74A6-1547-45FB-97F3-427392E064E5}" srcOrd="0" destOrd="0" presId="urn:microsoft.com/office/officeart/2005/8/layout/arrow2"/>
    <dgm:cxn modelId="{D678C3CE-6020-F543-AD84-882C6A64A3D6}" type="presParOf" srcId="{6E9622F1-89DF-40A8-88DA-C24A78E88C40}" destId="{42479B44-5E03-458F-A02D-D0E8E4C2BE08}" srcOrd="0" destOrd="0" presId="urn:microsoft.com/office/officeart/2005/8/layout/arrow2"/>
    <dgm:cxn modelId="{E7F3699D-E010-884A-999F-BEBA439FD3AF}" type="presParOf" srcId="{6E9622F1-89DF-40A8-88DA-C24A78E88C40}" destId="{9E4749AA-133F-484D-837F-E78A758FB4E2}" srcOrd="1" destOrd="0" presId="urn:microsoft.com/office/officeart/2005/8/layout/arrow2"/>
    <dgm:cxn modelId="{FC37E493-E786-4247-86DD-3E1B3E51A08F}" type="presParOf" srcId="{9E4749AA-133F-484D-837F-E78A758FB4E2}" destId="{6EED7017-CA80-468D-8A5F-660395705956}" srcOrd="0" destOrd="0" presId="urn:microsoft.com/office/officeart/2005/8/layout/arrow2"/>
    <dgm:cxn modelId="{FEA892BE-923D-044F-BC05-C1C5048799A4}" type="presParOf" srcId="{9E4749AA-133F-484D-837F-E78A758FB4E2}" destId="{41E193C6-EC36-43D2-8A59-6FE1F9132EC8}" srcOrd="1" destOrd="0" presId="urn:microsoft.com/office/officeart/2005/8/layout/arrow2"/>
    <dgm:cxn modelId="{1E954A1E-2C09-3E47-9261-B6B980DA06FF}" type="presParOf" srcId="{9E4749AA-133F-484D-837F-E78A758FB4E2}" destId="{BC0FE8FB-D64A-493F-85DA-EF4CEE5E0679}" srcOrd="2" destOrd="0" presId="urn:microsoft.com/office/officeart/2005/8/layout/arrow2"/>
    <dgm:cxn modelId="{A5B425D5-4310-2240-8008-76732A81C898}" type="presParOf" srcId="{9E4749AA-133F-484D-837F-E78A758FB4E2}" destId="{D8CC74A6-1547-45FB-97F3-427392E064E5}" srcOrd="3" destOrd="0" presId="urn:microsoft.com/office/officeart/2005/8/layout/arrow2"/>
    <dgm:cxn modelId="{848F2748-70C4-E84F-8CCC-64210BE8E8BC}" type="presParOf" srcId="{9E4749AA-133F-484D-837F-E78A758FB4E2}" destId="{E442106D-7F6C-4B01-9F6E-8D261888D028}" srcOrd="4" destOrd="0" presId="urn:microsoft.com/office/officeart/2005/8/layout/arrow2"/>
    <dgm:cxn modelId="{9C54EB19-7ACD-424B-BE5F-51154AFE7C81}" type="presParOf" srcId="{9E4749AA-133F-484D-837F-E78A758FB4E2}" destId="{0446BF0E-1C61-4D0C-847B-FD0B4A2A2DA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348AD-EF78-4FBE-97E9-6770253F066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685B1-F5FD-4545-BC86-EE95310B5DF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COMMON CORE</a:t>
          </a:r>
          <a:endParaRPr lang="en-US" dirty="0">
            <a:solidFill>
              <a:schemeClr val="bg1"/>
            </a:solidFill>
          </a:endParaRPr>
        </a:p>
      </dgm:t>
    </dgm:pt>
    <dgm:pt modelId="{EBD81685-45CA-47E6-8E18-47F523DDEAC1}" type="parTrans" cxnId="{9835EC2D-77AF-4810-9FDE-F9DE37082C10}">
      <dgm:prSet/>
      <dgm:spPr/>
      <dgm:t>
        <a:bodyPr/>
        <a:lstStyle/>
        <a:p>
          <a:endParaRPr lang="en-US"/>
        </a:p>
      </dgm:t>
    </dgm:pt>
    <dgm:pt modelId="{11652BA3-B7F7-49EE-AD5A-1BC6EE4F474F}" type="sibTrans" cxnId="{9835EC2D-77AF-4810-9FDE-F9DE37082C10}">
      <dgm:prSet/>
      <dgm:spPr/>
      <dgm:t>
        <a:bodyPr/>
        <a:lstStyle/>
        <a:p>
          <a:endParaRPr lang="en-US"/>
        </a:p>
      </dgm:t>
    </dgm:pt>
    <dgm:pt modelId="{BA503A5B-8478-46F8-B043-C1D69D84AF44}">
      <dgm:prSet phldrT="[Text]"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5BA6721A-6436-4DB2-9582-3F38BA7B0539}" type="parTrans" cxnId="{DD3AF25A-BD72-4EAB-A824-198E22C52810}">
      <dgm:prSet/>
      <dgm:spPr/>
      <dgm:t>
        <a:bodyPr/>
        <a:lstStyle/>
        <a:p>
          <a:endParaRPr lang="en-US"/>
        </a:p>
      </dgm:t>
    </dgm:pt>
    <dgm:pt modelId="{F03B110A-F1DD-4D31-85EE-78F7FB351C51}" type="sibTrans" cxnId="{DD3AF25A-BD72-4EAB-A824-198E22C52810}">
      <dgm:prSet/>
      <dgm:spPr/>
      <dgm:t>
        <a:bodyPr/>
        <a:lstStyle/>
        <a:p>
          <a:endParaRPr lang="en-US"/>
        </a:p>
      </dgm:t>
    </dgm:pt>
    <dgm:pt modelId="{A81DD8E2-9402-4B15-9C8A-AD1AEBE37F0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HEALTHCARE IT</a:t>
          </a:r>
          <a:endParaRPr lang="en-US" dirty="0">
            <a:solidFill>
              <a:schemeClr val="bg1"/>
            </a:solidFill>
          </a:endParaRPr>
        </a:p>
      </dgm:t>
    </dgm:pt>
    <dgm:pt modelId="{34BDF080-0E66-4AA9-B97F-4C0A6567F0B1}" type="parTrans" cxnId="{541617D2-382B-4A58-8251-E90FE1850D54}">
      <dgm:prSet/>
      <dgm:spPr/>
      <dgm:t>
        <a:bodyPr/>
        <a:lstStyle/>
        <a:p>
          <a:endParaRPr lang="en-US"/>
        </a:p>
      </dgm:t>
    </dgm:pt>
    <dgm:pt modelId="{49031739-B16B-4E03-B48C-49BE8A0B1272}" type="sibTrans" cxnId="{541617D2-382B-4A58-8251-E90FE1850D54}">
      <dgm:prSet/>
      <dgm:spPr/>
      <dgm:t>
        <a:bodyPr/>
        <a:lstStyle/>
        <a:p>
          <a:endParaRPr lang="en-US"/>
        </a:p>
      </dgm:t>
    </dgm:pt>
    <dgm:pt modelId="{5D9DF325-6E4B-4043-B09F-730939FC2744}">
      <dgm:prSet phldrT="[Text]"/>
      <dgm:spPr>
        <a:solidFill>
          <a:srgbClr val="339966"/>
        </a:solidFill>
      </dgm:spPr>
      <dgm:t>
        <a:bodyPr/>
        <a:lstStyle/>
        <a:p>
          <a:endParaRPr lang="en-US" dirty="0"/>
        </a:p>
      </dgm:t>
    </dgm:pt>
    <dgm:pt modelId="{0A6EA324-53CA-49C4-90CC-320294CEF559}" type="parTrans" cxnId="{EF3723AC-9744-4849-A4D4-7DB7301F8FAE}">
      <dgm:prSet/>
      <dgm:spPr/>
      <dgm:t>
        <a:bodyPr/>
        <a:lstStyle/>
        <a:p>
          <a:endParaRPr lang="en-US"/>
        </a:p>
      </dgm:t>
    </dgm:pt>
    <dgm:pt modelId="{AD10991C-56B7-4A57-93A3-F3EDDB5156C7}" type="sibTrans" cxnId="{EF3723AC-9744-4849-A4D4-7DB7301F8FAE}">
      <dgm:prSet/>
      <dgm:spPr/>
      <dgm:t>
        <a:bodyPr/>
        <a:lstStyle/>
        <a:p>
          <a:endParaRPr lang="en-US"/>
        </a:p>
      </dgm:t>
    </dgm:pt>
    <dgm:pt modelId="{90FCB62E-84B9-458D-83DA-F53A8249626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INFORMATION TECHNOLOGY</a:t>
          </a:r>
          <a:endParaRPr lang="en-US" dirty="0">
            <a:solidFill>
              <a:schemeClr val="bg1"/>
            </a:solidFill>
          </a:endParaRPr>
        </a:p>
      </dgm:t>
    </dgm:pt>
    <dgm:pt modelId="{C0A6C6A0-DD07-4561-890A-477718C54C9C}" type="parTrans" cxnId="{C0002E39-E90D-4783-BF65-CD7536268B1B}">
      <dgm:prSet/>
      <dgm:spPr/>
      <dgm:t>
        <a:bodyPr/>
        <a:lstStyle/>
        <a:p>
          <a:endParaRPr lang="en-US"/>
        </a:p>
      </dgm:t>
    </dgm:pt>
    <dgm:pt modelId="{142287EA-F574-41CA-8833-DA9267A8CC5F}" type="sibTrans" cxnId="{C0002E39-E90D-4783-BF65-CD7536268B1B}">
      <dgm:prSet/>
      <dgm:spPr/>
      <dgm:t>
        <a:bodyPr/>
        <a:lstStyle/>
        <a:p>
          <a:endParaRPr lang="en-US"/>
        </a:p>
      </dgm:t>
    </dgm:pt>
    <dgm:pt modelId="{C1B2AD31-F1B1-452D-AD8E-027ADE10A20E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IST 1124</a:t>
          </a:r>
          <a:endParaRPr lang="en-US" dirty="0">
            <a:solidFill>
              <a:schemeClr val="bg1"/>
            </a:solidFill>
          </a:endParaRPr>
        </a:p>
      </dgm:t>
    </dgm:pt>
    <dgm:pt modelId="{7461423E-3FEC-4228-A5B5-466170E2EA6A}" type="parTrans" cxnId="{2511F382-F25A-407B-9DFB-7F849AE33CEB}">
      <dgm:prSet/>
      <dgm:spPr/>
      <dgm:t>
        <a:bodyPr/>
        <a:lstStyle/>
        <a:p>
          <a:endParaRPr lang="en-US"/>
        </a:p>
      </dgm:t>
    </dgm:pt>
    <dgm:pt modelId="{78FBD353-33EF-4F55-8C16-A87E575B1B63}" type="sibTrans" cxnId="{2511F382-F25A-407B-9DFB-7F849AE33CEB}">
      <dgm:prSet/>
      <dgm:spPr/>
      <dgm:t>
        <a:bodyPr/>
        <a:lstStyle/>
        <a:p>
          <a:endParaRPr lang="en-US"/>
        </a:p>
      </dgm:t>
    </dgm:pt>
    <dgm:pt modelId="{9B536FF1-790F-4DBA-BA74-FD6795FEB5DE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IT Foundations</a:t>
          </a:r>
          <a:endParaRPr lang="en-US" dirty="0">
            <a:solidFill>
              <a:schemeClr val="bg1"/>
            </a:solidFill>
          </a:endParaRPr>
        </a:p>
      </dgm:t>
    </dgm:pt>
    <dgm:pt modelId="{F81BE966-4529-4D82-BE7E-D09E9C2FF843}" type="parTrans" cxnId="{C363ABAB-D970-4615-88F5-06D287BA60E0}">
      <dgm:prSet/>
      <dgm:spPr/>
      <dgm:t>
        <a:bodyPr/>
        <a:lstStyle/>
        <a:p>
          <a:endParaRPr lang="en-US"/>
        </a:p>
      </dgm:t>
    </dgm:pt>
    <dgm:pt modelId="{FDEB9217-12E5-424F-A073-A2AAD6DCAD14}" type="sibTrans" cxnId="{C363ABAB-D970-4615-88F5-06D287BA60E0}">
      <dgm:prSet/>
      <dgm:spPr/>
      <dgm:t>
        <a:bodyPr/>
        <a:lstStyle/>
        <a:p>
          <a:endParaRPr lang="en-US"/>
        </a:p>
      </dgm:t>
    </dgm:pt>
    <dgm:pt modelId="{B707EFAF-B0FA-4DDC-975A-F90E07937347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50D325F0-45A0-42D4-B350-BFCBA5164E3D}" type="parTrans" cxnId="{6CD0E51C-735D-48EB-B26B-B241E0812EF0}">
      <dgm:prSet/>
      <dgm:spPr/>
      <dgm:t>
        <a:bodyPr/>
        <a:lstStyle/>
        <a:p>
          <a:endParaRPr lang="en-US"/>
        </a:p>
      </dgm:t>
    </dgm:pt>
    <dgm:pt modelId="{806B64EF-8563-4670-AE9E-BC3AFD90CB88}" type="sibTrans" cxnId="{6CD0E51C-735D-48EB-B26B-B241E0812EF0}">
      <dgm:prSet/>
      <dgm:spPr/>
      <dgm:t>
        <a:bodyPr/>
        <a:lstStyle/>
        <a:p>
          <a:endParaRPr lang="en-US"/>
        </a:p>
      </dgm:t>
    </dgm:pt>
    <dgm:pt modelId="{E0FBB07A-6F90-4D26-BB94-8C27659AB190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IST 1134 </a:t>
          </a:r>
          <a:endParaRPr lang="en-US" dirty="0">
            <a:solidFill>
              <a:schemeClr val="bg1"/>
            </a:solidFill>
          </a:endParaRPr>
        </a:p>
      </dgm:t>
    </dgm:pt>
    <dgm:pt modelId="{831C824A-4ADA-4F8F-9714-E093D7DD98D0}" type="parTrans" cxnId="{10953183-C573-4A14-9FA2-37583BF45BD1}">
      <dgm:prSet/>
      <dgm:spPr/>
      <dgm:t>
        <a:bodyPr/>
        <a:lstStyle/>
        <a:p>
          <a:endParaRPr lang="en-US"/>
        </a:p>
      </dgm:t>
    </dgm:pt>
    <dgm:pt modelId="{F2A6777E-94E4-4B38-ABB5-7F92894166AA}" type="sibTrans" cxnId="{10953183-C573-4A14-9FA2-37583BF45BD1}">
      <dgm:prSet/>
      <dgm:spPr/>
      <dgm:t>
        <a:bodyPr/>
        <a:lstStyle/>
        <a:p>
          <a:endParaRPr lang="en-US"/>
        </a:p>
      </dgm:t>
    </dgm:pt>
    <dgm:pt modelId="{581BD782-52CF-4171-BB19-DFA799FD0577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Fundamentals of Data Communication</a:t>
          </a:r>
          <a:endParaRPr lang="en-US" dirty="0">
            <a:solidFill>
              <a:schemeClr val="bg1"/>
            </a:solidFill>
          </a:endParaRPr>
        </a:p>
      </dgm:t>
    </dgm:pt>
    <dgm:pt modelId="{FA034EA0-2B2E-45CE-8E15-3047236EFFDC}" type="parTrans" cxnId="{D36B62EA-E3EE-4751-8861-3DC6DA3C2547}">
      <dgm:prSet/>
      <dgm:spPr/>
      <dgm:t>
        <a:bodyPr/>
        <a:lstStyle/>
        <a:p>
          <a:endParaRPr lang="en-US"/>
        </a:p>
      </dgm:t>
    </dgm:pt>
    <dgm:pt modelId="{B8A73F14-80D1-460E-9D5B-023BF60AE46E}" type="sibTrans" cxnId="{D36B62EA-E3EE-4751-8861-3DC6DA3C2547}">
      <dgm:prSet/>
      <dgm:spPr/>
      <dgm:t>
        <a:bodyPr/>
        <a:lstStyle/>
        <a:p>
          <a:endParaRPr lang="en-US"/>
        </a:p>
      </dgm:t>
    </dgm:pt>
    <dgm:pt modelId="{EDBF31D9-4F4E-4223-911F-6598E8E438EC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BOT 1133 </a:t>
          </a:r>
          <a:endParaRPr lang="en-US" dirty="0">
            <a:solidFill>
              <a:schemeClr val="bg1"/>
            </a:solidFill>
          </a:endParaRPr>
        </a:p>
      </dgm:t>
    </dgm:pt>
    <dgm:pt modelId="{80ED82DC-805C-4853-A3E2-19E25BEB3E52}" type="parTrans" cxnId="{9840B989-27FF-4572-96D0-64D66C69D06E}">
      <dgm:prSet/>
      <dgm:spPr/>
      <dgm:t>
        <a:bodyPr/>
        <a:lstStyle/>
        <a:p>
          <a:endParaRPr lang="en-US"/>
        </a:p>
      </dgm:t>
    </dgm:pt>
    <dgm:pt modelId="{DB509D84-6502-4525-AAA5-EA66104F5DE2}" type="sibTrans" cxnId="{9840B989-27FF-4572-96D0-64D66C69D06E}">
      <dgm:prSet/>
      <dgm:spPr/>
      <dgm:t>
        <a:bodyPr/>
        <a:lstStyle/>
        <a:p>
          <a:endParaRPr lang="en-US"/>
        </a:p>
      </dgm:t>
    </dgm:pt>
    <dgm:pt modelId="{EBD31110-F1B7-4CA7-874A-74355548518E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BOT 1213</a:t>
          </a:r>
          <a:endParaRPr lang="en-US" dirty="0">
            <a:solidFill>
              <a:schemeClr val="bg1"/>
            </a:solidFill>
          </a:endParaRPr>
        </a:p>
      </dgm:t>
    </dgm:pt>
    <dgm:pt modelId="{31D396B5-297C-4942-B282-DCEE456F2E30}" type="parTrans" cxnId="{0DF1EEF9-1DA2-41EC-ACD5-D3A3870B9037}">
      <dgm:prSet/>
      <dgm:spPr/>
      <dgm:t>
        <a:bodyPr/>
        <a:lstStyle/>
        <a:p>
          <a:endParaRPr lang="en-US"/>
        </a:p>
      </dgm:t>
    </dgm:pt>
    <dgm:pt modelId="{2D1D9DE0-AD72-4C5E-824E-AB38710643BB}" type="sibTrans" cxnId="{0DF1EEF9-1DA2-41EC-ACD5-D3A3870B9037}">
      <dgm:prSet/>
      <dgm:spPr/>
      <dgm:t>
        <a:bodyPr/>
        <a:lstStyle/>
        <a:p>
          <a:endParaRPr lang="en-US"/>
        </a:p>
      </dgm:t>
    </dgm:pt>
    <dgm:pt modelId="{2D3C74B7-11E1-43C8-AB11-75BA9C667DF7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Personal and Professional Development</a:t>
          </a:r>
          <a:endParaRPr lang="en-US" dirty="0">
            <a:solidFill>
              <a:schemeClr val="bg1"/>
            </a:solidFill>
          </a:endParaRPr>
        </a:p>
      </dgm:t>
    </dgm:pt>
    <dgm:pt modelId="{ABE9E34F-C3ED-4F9B-B1E4-BBDE05F8D82A}" type="parTrans" cxnId="{2B51FFAA-AEA5-4DD5-A39F-C5CBDBAC3FAD}">
      <dgm:prSet/>
      <dgm:spPr/>
      <dgm:t>
        <a:bodyPr/>
        <a:lstStyle/>
        <a:p>
          <a:endParaRPr lang="en-US"/>
        </a:p>
      </dgm:t>
    </dgm:pt>
    <dgm:pt modelId="{048AA752-5B0D-47C2-AF11-9CEB661842C8}" type="sibTrans" cxnId="{2B51FFAA-AEA5-4DD5-A39F-C5CBDBAC3FAD}">
      <dgm:prSet/>
      <dgm:spPr/>
      <dgm:t>
        <a:bodyPr/>
        <a:lstStyle/>
        <a:p>
          <a:endParaRPr lang="en-US"/>
        </a:p>
      </dgm:t>
    </dgm:pt>
    <dgm:pt modelId="{280FF087-D182-4C7F-979B-0E807AFC9CAB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FB489B4-D9E5-4175-93D9-11A557D5D540}" type="parTrans" cxnId="{DB23A27A-FAD4-4B94-9B78-46CCB733CA85}">
      <dgm:prSet/>
      <dgm:spPr/>
      <dgm:t>
        <a:bodyPr/>
        <a:lstStyle/>
        <a:p>
          <a:endParaRPr lang="en-US"/>
        </a:p>
      </dgm:t>
    </dgm:pt>
    <dgm:pt modelId="{8CB04FCB-A6E1-454B-8698-66DEDD26B1E2}" type="sibTrans" cxnId="{DB23A27A-FAD4-4B94-9B78-46CCB733CA85}">
      <dgm:prSet/>
      <dgm:spPr/>
      <dgm:t>
        <a:bodyPr/>
        <a:lstStyle/>
        <a:p>
          <a:endParaRPr lang="en-US"/>
        </a:p>
      </dgm:t>
    </dgm:pt>
    <dgm:pt modelId="{92DD046D-F245-43E8-9433-B354B81C9F89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BE2C823A-80C8-4164-A0BC-C588C2773D99}" type="parTrans" cxnId="{6B84C3FC-5868-458C-BC77-A81FB18BC98D}">
      <dgm:prSet/>
      <dgm:spPr/>
      <dgm:t>
        <a:bodyPr/>
        <a:lstStyle/>
        <a:p>
          <a:endParaRPr lang="en-US"/>
        </a:p>
      </dgm:t>
    </dgm:pt>
    <dgm:pt modelId="{92813A74-6A0F-40A1-A784-2D3B362D623B}" type="sibTrans" cxnId="{6B84C3FC-5868-458C-BC77-A81FB18BC98D}">
      <dgm:prSet/>
      <dgm:spPr/>
      <dgm:t>
        <a:bodyPr/>
        <a:lstStyle/>
        <a:p>
          <a:endParaRPr lang="en-US"/>
        </a:p>
      </dgm:t>
    </dgm:pt>
    <dgm:pt modelId="{475A6B60-0726-4C60-AF8D-B095990EFCFF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5A747D6-B673-4AB9-A86F-9A505398FEEA}" type="parTrans" cxnId="{98A1E4CA-76EE-43F1-B1E6-FA200110B231}">
      <dgm:prSet/>
      <dgm:spPr/>
      <dgm:t>
        <a:bodyPr/>
        <a:lstStyle/>
        <a:p>
          <a:endParaRPr lang="en-US"/>
        </a:p>
      </dgm:t>
    </dgm:pt>
    <dgm:pt modelId="{F7CF8920-02EB-4D2F-80D6-0B08174DB114}" type="sibTrans" cxnId="{98A1E4CA-76EE-43F1-B1E6-FA200110B231}">
      <dgm:prSet/>
      <dgm:spPr/>
      <dgm:t>
        <a:bodyPr/>
        <a:lstStyle/>
        <a:p>
          <a:endParaRPr lang="en-US"/>
        </a:p>
      </dgm:t>
    </dgm:pt>
    <dgm:pt modelId="{C2548321-7016-4DF6-AD53-57E721594084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Microcomputer Applications</a:t>
          </a:r>
          <a:endParaRPr lang="en-US" dirty="0">
            <a:solidFill>
              <a:schemeClr val="bg1"/>
            </a:solidFill>
          </a:endParaRPr>
        </a:p>
      </dgm:t>
    </dgm:pt>
    <dgm:pt modelId="{170681CE-AA56-42E1-98BA-AB69558BFFD1}" type="parTrans" cxnId="{20298296-7CDE-43B6-A84D-7C3802D86E66}">
      <dgm:prSet/>
      <dgm:spPr/>
      <dgm:t>
        <a:bodyPr/>
        <a:lstStyle/>
        <a:p>
          <a:endParaRPr lang="en-US"/>
        </a:p>
      </dgm:t>
    </dgm:pt>
    <dgm:pt modelId="{821B08C3-EAA6-41DF-83A7-A1F2D5593DCD}" type="sibTrans" cxnId="{20298296-7CDE-43B6-A84D-7C3802D86E66}">
      <dgm:prSet/>
      <dgm:spPr/>
      <dgm:t>
        <a:bodyPr/>
        <a:lstStyle/>
        <a:p>
          <a:endParaRPr lang="en-US"/>
        </a:p>
      </dgm:t>
    </dgm:pt>
    <dgm:pt modelId="{99627481-E782-4B10-B4BA-50EB982794A8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	OR</a:t>
          </a:r>
          <a:endParaRPr lang="en-US" dirty="0">
            <a:solidFill>
              <a:schemeClr val="bg1"/>
            </a:solidFill>
          </a:endParaRPr>
        </a:p>
      </dgm:t>
    </dgm:pt>
    <dgm:pt modelId="{49D0C0A7-AA0E-4E01-8A50-477BCE1C2745}" type="parTrans" cxnId="{86D73BF0-EDF2-4BA9-BC2C-E8261ADD307B}">
      <dgm:prSet/>
      <dgm:spPr/>
      <dgm:t>
        <a:bodyPr/>
        <a:lstStyle/>
        <a:p>
          <a:endParaRPr lang="en-US"/>
        </a:p>
      </dgm:t>
    </dgm:pt>
    <dgm:pt modelId="{68013274-5F5F-436C-9B84-11D06541E52F}" type="sibTrans" cxnId="{86D73BF0-EDF2-4BA9-BC2C-E8261ADD307B}">
      <dgm:prSet/>
      <dgm:spPr/>
      <dgm:t>
        <a:bodyPr/>
        <a:lstStyle/>
        <a:p>
          <a:endParaRPr lang="en-US"/>
        </a:p>
      </dgm:t>
    </dgm:pt>
    <dgm:pt modelId="{2FFDD7F0-3362-49EA-B08F-8FAB4C870C83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CSC 1113</a:t>
          </a:r>
          <a:endParaRPr lang="en-US" dirty="0">
            <a:solidFill>
              <a:schemeClr val="bg1"/>
            </a:solidFill>
          </a:endParaRPr>
        </a:p>
      </dgm:t>
    </dgm:pt>
    <dgm:pt modelId="{3CA37353-FC3F-4B4C-B75D-2C8E891E6D24}" type="parTrans" cxnId="{3DE7F09D-0A1D-4DBB-82DC-AFDA61537DCC}">
      <dgm:prSet/>
      <dgm:spPr/>
      <dgm:t>
        <a:bodyPr/>
        <a:lstStyle/>
        <a:p>
          <a:endParaRPr lang="en-US"/>
        </a:p>
      </dgm:t>
    </dgm:pt>
    <dgm:pt modelId="{56BD156F-A2FA-4606-B4BD-5B96FC7D1C8F}" type="sibTrans" cxnId="{3DE7F09D-0A1D-4DBB-82DC-AFDA61537DCC}">
      <dgm:prSet/>
      <dgm:spPr/>
      <dgm:t>
        <a:bodyPr/>
        <a:lstStyle/>
        <a:p>
          <a:endParaRPr lang="en-US"/>
        </a:p>
      </dgm:t>
    </dgm:pt>
    <dgm:pt modelId="{2D4820B8-8613-492D-90D8-3EC1FCB3CA71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Computer Concepts</a:t>
          </a:r>
          <a:endParaRPr lang="en-US" dirty="0">
            <a:solidFill>
              <a:schemeClr val="bg1"/>
            </a:solidFill>
          </a:endParaRPr>
        </a:p>
      </dgm:t>
    </dgm:pt>
    <dgm:pt modelId="{80ADF593-F039-47FF-B909-235502C3E94A}" type="parTrans" cxnId="{5931DB4C-E7CF-4D69-A259-B5B5551FCB77}">
      <dgm:prSet/>
      <dgm:spPr/>
      <dgm:t>
        <a:bodyPr/>
        <a:lstStyle/>
        <a:p>
          <a:endParaRPr lang="en-US"/>
        </a:p>
      </dgm:t>
    </dgm:pt>
    <dgm:pt modelId="{3A1B2B12-7B4B-4B90-8BE9-9A1D8B3D0A31}" type="sibTrans" cxnId="{5931DB4C-E7CF-4D69-A259-B5B5551FCB77}">
      <dgm:prSet/>
      <dgm:spPr/>
      <dgm:t>
        <a:bodyPr/>
        <a:lstStyle/>
        <a:p>
          <a:endParaRPr lang="en-US"/>
        </a:p>
      </dgm:t>
    </dgm:pt>
    <dgm:pt modelId="{ED9B8BB2-64A3-422E-B56E-BCFF0EE1DCA0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AHT 1113</a:t>
          </a:r>
          <a:endParaRPr lang="en-US" dirty="0">
            <a:solidFill>
              <a:schemeClr val="bg1"/>
            </a:solidFill>
          </a:endParaRPr>
        </a:p>
      </dgm:t>
    </dgm:pt>
    <dgm:pt modelId="{26527E81-7CBA-439B-8B5C-C33807A206B7}" type="parTrans" cxnId="{4BD3ED94-F347-4268-8490-86E89D5F42A9}">
      <dgm:prSet/>
      <dgm:spPr/>
      <dgm:t>
        <a:bodyPr/>
        <a:lstStyle/>
        <a:p>
          <a:endParaRPr lang="en-US"/>
        </a:p>
      </dgm:t>
    </dgm:pt>
    <dgm:pt modelId="{0D6E382D-CCAB-42A9-8ADA-BFAC4D1660D3}" type="sibTrans" cxnId="{4BD3ED94-F347-4268-8490-86E89D5F42A9}">
      <dgm:prSet/>
      <dgm:spPr/>
      <dgm:t>
        <a:bodyPr/>
        <a:lstStyle/>
        <a:p>
          <a:endParaRPr lang="en-US"/>
        </a:p>
      </dgm:t>
    </dgm:pt>
    <dgm:pt modelId="{E88F6A9D-932C-439E-B391-BFC06437BFAB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Medical Vocabulary</a:t>
          </a:r>
          <a:endParaRPr lang="en-US" dirty="0">
            <a:solidFill>
              <a:schemeClr val="bg1"/>
            </a:solidFill>
          </a:endParaRPr>
        </a:p>
      </dgm:t>
    </dgm:pt>
    <dgm:pt modelId="{4BB1CE94-C6A4-4B67-8287-65B67C000373}" type="parTrans" cxnId="{3B39F142-9A82-41C3-A370-5435EC205BAE}">
      <dgm:prSet/>
      <dgm:spPr/>
      <dgm:t>
        <a:bodyPr/>
        <a:lstStyle/>
        <a:p>
          <a:endParaRPr lang="en-US"/>
        </a:p>
      </dgm:t>
    </dgm:pt>
    <dgm:pt modelId="{F36072F3-B530-4304-8588-402B6C27F107}" type="sibTrans" cxnId="{3B39F142-9A82-41C3-A370-5435EC205BAE}">
      <dgm:prSet/>
      <dgm:spPr/>
      <dgm:t>
        <a:bodyPr/>
        <a:lstStyle/>
        <a:p>
          <a:endParaRPr lang="en-US"/>
        </a:p>
      </dgm:t>
    </dgm:pt>
    <dgm:pt modelId="{B9CDAF0B-4731-4785-A116-C92DE30C2360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0F21B661-A210-4A5B-89D8-E73799386B92}" type="parTrans" cxnId="{2CF10161-9FBE-438C-A64C-08CDAD3CABD9}">
      <dgm:prSet/>
      <dgm:spPr/>
      <dgm:t>
        <a:bodyPr/>
        <a:lstStyle/>
        <a:p>
          <a:endParaRPr lang="en-US"/>
        </a:p>
      </dgm:t>
    </dgm:pt>
    <dgm:pt modelId="{D85FA050-097C-4FEA-923F-E9EB12328327}" type="sibTrans" cxnId="{2CF10161-9FBE-438C-A64C-08CDAD3CABD9}">
      <dgm:prSet/>
      <dgm:spPr/>
      <dgm:t>
        <a:bodyPr/>
        <a:lstStyle/>
        <a:p>
          <a:endParaRPr lang="en-US"/>
        </a:p>
      </dgm:t>
    </dgm:pt>
    <dgm:pt modelId="{A0465B5C-3C36-499A-ADB1-044C8F7C72F7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BOT 2743</a:t>
          </a:r>
          <a:endParaRPr lang="en-US" dirty="0">
            <a:solidFill>
              <a:schemeClr val="bg1"/>
            </a:solidFill>
          </a:endParaRPr>
        </a:p>
      </dgm:t>
    </dgm:pt>
    <dgm:pt modelId="{75AB5240-09C3-4358-80EA-D73F28C71CE4}" type="parTrans" cxnId="{D67F5A68-C04A-47C8-86E5-8C3F1B71F311}">
      <dgm:prSet/>
      <dgm:spPr/>
      <dgm:t>
        <a:bodyPr/>
        <a:lstStyle/>
        <a:p>
          <a:endParaRPr lang="en-US"/>
        </a:p>
      </dgm:t>
    </dgm:pt>
    <dgm:pt modelId="{9294204E-12D2-453C-9129-B6681DA187B9}" type="sibTrans" cxnId="{D67F5A68-C04A-47C8-86E5-8C3F1B71F311}">
      <dgm:prSet/>
      <dgm:spPr/>
      <dgm:t>
        <a:bodyPr/>
        <a:lstStyle/>
        <a:p>
          <a:endParaRPr lang="en-US"/>
        </a:p>
      </dgm:t>
    </dgm:pt>
    <dgm:pt modelId="{6084FC1B-43C5-45EA-83B4-EA571E22A6AB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6599A9D-EF33-4C95-A4C4-92557B19AE48}" type="parTrans" cxnId="{6B886E65-0A7C-4854-A228-CBA3CA68C508}">
      <dgm:prSet/>
      <dgm:spPr/>
      <dgm:t>
        <a:bodyPr/>
        <a:lstStyle/>
        <a:p>
          <a:endParaRPr lang="en-US"/>
        </a:p>
      </dgm:t>
    </dgm:pt>
    <dgm:pt modelId="{8755813C-9E38-4780-8C44-192F544C1EAB}" type="sibTrans" cxnId="{6B886E65-0A7C-4854-A228-CBA3CA68C508}">
      <dgm:prSet/>
      <dgm:spPr/>
      <dgm:t>
        <a:bodyPr/>
        <a:lstStyle/>
        <a:p>
          <a:endParaRPr lang="en-US"/>
        </a:p>
      </dgm:t>
    </dgm:pt>
    <dgm:pt modelId="{DC4879F6-6585-4FA8-A6BE-E6FA445F1EEA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Medical  Office Concepts</a:t>
          </a:r>
          <a:endParaRPr lang="en-US" dirty="0">
            <a:solidFill>
              <a:schemeClr val="bg1"/>
            </a:solidFill>
          </a:endParaRPr>
        </a:p>
      </dgm:t>
    </dgm:pt>
    <dgm:pt modelId="{35514457-0790-424D-8B3D-EBB6D4DF9601}" type="parTrans" cxnId="{E80A32EC-D64D-42D3-9DB1-1506941F5E8A}">
      <dgm:prSet/>
      <dgm:spPr/>
      <dgm:t>
        <a:bodyPr/>
        <a:lstStyle/>
        <a:p>
          <a:endParaRPr lang="en-US"/>
        </a:p>
      </dgm:t>
    </dgm:pt>
    <dgm:pt modelId="{F650A0D7-6EF9-4893-9E70-BCC7E9105E63}" type="sibTrans" cxnId="{E80A32EC-D64D-42D3-9DB1-1506941F5E8A}">
      <dgm:prSet/>
      <dgm:spPr/>
      <dgm:t>
        <a:bodyPr/>
        <a:lstStyle/>
        <a:p>
          <a:endParaRPr lang="en-US"/>
        </a:p>
      </dgm:t>
    </dgm:pt>
    <dgm:pt modelId="{C74A804D-D2BB-4601-B6E0-0D812B3E0A9C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IST 1143</a:t>
          </a:r>
          <a:endParaRPr lang="en-US" dirty="0">
            <a:solidFill>
              <a:schemeClr val="bg1"/>
            </a:solidFill>
          </a:endParaRPr>
        </a:p>
      </dgm:t>
    </dgm:pt>
    <dgm:pt modelId="{B25D7CD2-AC96-4268-8539-929F9CE08971}" type="parTrans" cxnId="{C4927A80-07A6-449A-8FEF-6805C54B51CC}">
      <dgm:prSet/>
      <dgm:spPr/>
      <dgm:t>
        <a:bodyPr/>
        <a:lstStyle/>
        <a:p>
          <a:endParaRPr lang="en-US"/>
        </a:p>
      </dgm:t>
    </dgm:pt>
    <dgm:pt modelId="{F8123A3E-CA48-46A9-B058-3C557E58F7C6}" type="sibTrans" cxnId="{C4927A80-07A6-449A-8FEF-6805C54B51CC}">
      <dgm:prSet/>
      <dgm:spPr/>
      <dgm:t>
        <a:bodyPr/>
        <a:lstStyle/>
        <a:p>
          <a:endParaRPr lang="en-US"/>
        </a:p>
      </dgm:t>
    </dgm:pt>
    <dgm:pt modelId="{E587F9AB-3571-4964-93DD-C42A3F79D0FE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A5516324-8609-45A7-9590-3C675AE00EA9}" type="parTrans" cxnId="{6E372D3B-A0B8-4C1E-B2DA-F3DA1C977975}">
      <dgm:prSet/>
      <dgm:spPr/>
      <dgm:t>
        <a:bodyPr/>
        <a:lstStyle/>
        <a:p>
          <a:endParaRPr lang="en-US"/>
        </a:p>
      </dgm:t>
    </dgm:pt>
    <dgm:pt modelId="{7026C6C9-5076-438E-A289-789333FF42ED}" type="sibTrans" cxnId="{6E372D3B-A0B8-4C1E-B2DA-F3DA1C977975}">
      <dgm:prSet/>
      <dgm:spPr/>
      <dgm:t>
        <a:bodyPr/>
        <a:lstStyle/>
        <a:p>
          <a:endParaRPr lang="en-US"/>
        </a:p>
      </dgm:t>
    </dgm:pt>
    <dgm:pt modelId="{9F8EF6B9-F7A6-4F1E-B408-9AB85E664955}">
      <dgm:prSet/>
      <dgm:spPr>
        <a:solidFill>
          <a:srgbClr val="3399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 Security Principles and Policies</a:t>
          </a:r>
          <a:endParaRPr lang="en-US" dirty="0">
            <a:solidFill>
              <a:schemeClr val="bg1"/>
            </a:solidFill>
          </a:endParaRPr>
        </a:p>
      </dgm:t>
    </dgm:pt>
    <dgm:pt modelId="{EC27CBA3-FA97-48D6-BD21-2362A51488F6}" type="parTrans" cxnId="{FB061842-43F4-4093-BD7C-21C9C1826E8C}">
      <dgm:prSet/>
      <dgm:spPr/>
      <dgm:t>
        <a:bodyPr/>
        <a:lstStyle/>
        <a:p>
          <a:endParaRPr lang="en-US"/>
        </a:p>
      </dgm:t>
    </dgm:pt>
    <dgm:pt modelId="{626FC2F5-2930-4324-9C39-8F084235E436}" type="sibTrans" cxnId="{FB061842-43F4-4093-BD7C-21C9C1826E8C}">
      <dgm:prSet/>
      <dgm:spPr/>
      <dgm:t>
        <a:bodyPr/>
        <a:lstStyle/>
        <a:p>
          <a:endParaRPr lang="en-US"/>
        </a:p>
      </dgm:t>
    </dgm:pt>
    <dgm:pt modelId="{F662D0B6-7351-4ECD-A561-05E4E58C7A4B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2F5E2F8A-F7A3-4264-8558-D683C5A67C89}" type="parTrans" cxnId="{9C26D9CB-F5E0-4C3A-B1EE-504620091483}">
      <dgm:prSet/>
      <dgm:spPr/>
      <dgm:t>
        <a:bodyPr/>
        <a:lstStyle/>
        <a:p>
          <a:endParaRPr lang="en-US"/>
        </a:p>
      </dgm:t>
    </dgm:pt>
    <dgm:pt modelId="{782BF137-920A-4F47-BF0C-842ACB6266E6}" type="sibTrans" cxnId="{9C26D9CB-F5E0-4C3A-B1EE-504620091483}">
      <dgm:prSet/>
      <dgm:spPr/>
      <dgm:t>
        <a:bodyPr/>
        <a:lstStyle/>
        <a:p>
          <a:endParaRPr lang="en-US"/>
        </a:p>
      </dgm:t>
    </dgm:pt>
    <dgm:pt modelId="{6B3819CB-C8C6-4A71-85A3-331C84D0EC4E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23831E02-5DE8-451E-95EB-D7F2DC7072F5}" type="parTrans" cxnId="{1E2013FA-F36A-402D-83FD-FB1F7F2E455C}">
      <dgm:prSet/>
      <dgm:spPr/>
      <dgm:t>
        <a:bodyPr/>
        <a:lstStyle/>
        <a:p>
          <a:endParaRPr lang="en-US"/>
        </a:p>
      </dgm:t>
    </dgm:pt>
    <dgm:pt modelId="{F95D7199-0B79-4E74-84A0-A9655BF102C6}" type="sibTrans" cxnId="{1E2013FA-F36A-402D-83FD-FB1F7F2E455C}">
      <dgm:prSet/>
      <dgm:spPr/>
      <dgm:t>
        <a:bodyPr/>
        <a:lstStyle/>
        <a:p>
          <a:endParaRPr lang="en-US"/>
        </a:p>
      </dgm:t>
    </dgm:pt>
    <dgm:pt modelId="{A4FAEBA6-2D7E-434F-8923-C64DD6E2AA98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8375CAC-408C-4BA8-ABA2-DAE551FA1FA3}" type="parTrans" cxnId="{A9FF0045-EE85-4C58-88C2-7B9F17ABFCE0}">
      <dgm:prSet/>
      <dgm:spPr/>
      <dgm:t>
        <a:bodyPr/>
        <a:lstStyle/>
        <a:p>
          <a:endParaRPr lang="en-US"/>
        </a:p>
      </dgm:t>
    </dgm:pt>
    <dgm:pt modelId="{716CC2A9-FA81-4B53-A7F2-E4688F5954C6}" type="sibTrans" cxnId="{A9FF0045-EE85-4C58-88C2-7B9F17ABFCE0}">
      <dgm:prSet/>
      <dgm:spPr/>
      <dgm:t>
        <a:bodyPr/>
        <a:lstStyle/>
        <a:p>
          <a:endParaRPr lang="en-US"/>
        </a:p>
      </dgm:t>
    </dgm:pt>
    <dgm:pt modelId="{1B78C73A-5A3F-4496-AB88-0980E41327CE}">
      <dgm:prSet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FDC8843C-9A8E-4E3C-84BB-4A5B8B2CADA2}" type="parTrans" cxnId="{F5B57B56-3B23-4397-A8A0-2B7283AE2FF3}">
      <dgm:prSet/>
      <dgm:spPr/>
      <dgm:t>
        <a:bodyPr/>
        <a:lstStyle/>
        <a:p>
          <a:endParaRPr lang="en-US"/>
        </a:p>
      </dgm:t>
    </dgm:pt>
    <dgm:pt modelId="{49D01C02-902E-4094-B6AA-E234DB77DE42}" type="sibTrans" cxnId="{F5B57B56-3B23-4397-A8A0-2B7283AE2FF3}">
      <dgm:prSet/>
      <dgm:spPr/>
      <dgm:t>
        <a:bodyPr/>
        <a:lstStyle/>
        <a:p>
          <a:endParaRPr lang="en-US"/>
        </a:p>
      </dgm:t>
    </dgm:pt>
    <dgm:pt modelId="{076422C7-57DF-4791-AF04-85BAB33BC876}">
      <dgm:prSet phldrT="[Text]"/>
      <dgm:spPr>
        <a:solidFill>
          <a:srgbClr val="339966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27F79C33-002A-4E8C-B9E9-F60268B207EC}" type="parTrans" cxnId="{D6AEBDE9-9D5C-4D0F-B386-56E52C14CEBD}">
      <dgm:prSet/>
      <dgm:spPr/>
      <dgm:t>
        <a:bodyPr/>
        <a:lstStyle/>
        <a:p>
          <a:endParaRPr lang="en-US"/>
        </a:p>
      </dgm:t>
    </dgm:pt>
    <dgm:pt modelId="{89FE3FE0-1D39-435F-9E3D-D175B1DAFAC6}" type="sibTrans" cxnId="{D6AEBDE9-9D5C-4D0F-B386-56E52C14CEBD}">
      <dgm:prSet/>
      <dgm:spPr/>
      <dgm:t>
        <a:bodyPr/>
        <a:lstStyle/>
        <a:p>
          <a:endParaRPr lang="en-US"/>
        </a:p>
      </dgm:t>
    </dgm:pt>
    <dgm:pt modelId="{FB8674C2-E9CD-4142-A985-EF278BDC3A15}" type="pres">
      <dgm:prSet presAssocID="{78D348AD-EF78-4FBE-97E9-6770253F066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0F4F1B-E4D5-4579-A2F5-B5224E4659C5}" type="pres">
      <dgm:prSet presAssocID="{E1E685B1-F5FD-4545-BC86-EE95310B5DFA}" presName="compositeNode" presStyleCnt="0">
        <dgm:presLayoutVars>
          <dgm:bulletEnabled val="1"/>
        </dgm:presLayoutVars>
      </dgm:prSet>
      <dgm:spPr/>
    </dgm:pt>
    <dgm:pt modelId="{7037C6F1-AC0B-4E76-B4A7-7B63B8614E12}" type="pres">
      <dgm:prSet presAssocID="{E1E685B1-F5FD-4545-BC86-EE95310B5DFA}" presName="image" presStyleLbl="fgImgPlace1" presStyleIdx="0" presStyleCnt="3" custScaleX="120239" custScaleY="80849" custLinFactNeighborX="39819" custLinFactNeighborY="77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FB59BA-C2DC-446A-B8FE-731AA5CDE996}" type="pres">
      <dgm:prSet presAssocID="{E1E685B1-F5FD-4545-BC86-EE95310B5DF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6229D-D2C8-4F1E-9C9A-5FAF5E3CD1E0}" type="pres">
      <dgm:prSet presAssocID="{E1E685B1-F5FD-4545-BC86-EE95310B5DF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CB574-E17D-4964-A09E-89D2A0634A87}" type="pres">
      <dgm:prSet presAssocID="{11652BA3-B7F7-49EE-AD5A-1BC6EE4F474F}" presName="sibTrans" presStyleCnt="0"/>
      <dgm:spPr/>
    </dgm:pt>
    <dgm:pt modelId="{41148214-1D4A-4EB9-8EAF-DD92B633DF01}" type="pres">
      <dgm:prSet presAssocID="{A81DD8E2-9402-4B15-9C8A-AD1AEBE37F06}" presName="compositeNode" presStyleCnt="0">
        <dgm:presLayoutVars>
          <dgm:bulletEnabled val="1"/>
        </dgm:presLayoutVars>
      </dgm:prSet>
      <dgm:spPr/>
    </dgm:pt>
    <dgm:pt modelId="{A17DBB1F-D120-4A62-BB7B-7679BCD01A89}" type="pres">
      <dgm:prSet presAssocID="{A81DD8E2-9402-4B15-9C8A-AD1AEBE37F06}" presName="image" presStyleLbl="fgImgPlace1" presStyleIdx="1" presStyleCnt="3" custScaleX="100992" custScaleY="75636" custLinFactX="-77075" custLinFactY="100000" custLinFactNeighborX="-100000" custLinFactNeighborY="1509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D38E72-09F3-43A2-85DB-842E2D829214}" type="pres">
      <dgm:prSet presAssocID="{A81DD8E2-9402-4B15-9C8A-AD1AEBE37F0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B214B-E96D-470C-B899-8DFAD875926B}" type="pres">
      <dgm:prSet presAssocID="{A81DD8E2-9402-4B15-9C8A-AD1AEBE37F06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69DFD-2ED3-4096-A70C-FC9CC929F24B}" type="pres">
      <dgm:prSet presAssocID="{49031739-B16B-4E03-B48C-49BE8A0B1272}" presName="sibTrans" presStyleCnt="0"/>
      <dgm:spPr/>
    </dgm:pt>
    <dgm:pt modelId="{290CACBB-B13F-4A98-B6AD-F0A1E21C0D0D}" type="pres">
      <dgm:prSet presAssocID="{90FCB62E-84B9-458D-83DA-F53A82496262}" presName="compositeNode" presStyleCnt="0">
        <dgm:presLayoutVars>
          <dgm:bulletEnabled val="1"/>
        </dgm:presLayoutVars>
      </dgm:prSet>
      <dgm:spPr/>
    </dgm:pt>
    <dgm:pt modelId="{23BE0F5F-ABC7-4980-9AF2-D3D3706EEAC6}" type="pres">
      <dgm:prSet presAssocID="{90FCB62E-84B9-458D-83DA-F53A82496262}" presName="image" presStyleLbl="fgImgPlace1" presStyleIdx="2" presStyleCnt="3" custScaleX="108817" custScaleY="85032" custLinFactNeighborY="1550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EFDAB1-4A54-4C95-9DAF-8140EF9524E5}" type="pres">
      <dgm:prSet presAssocID="{90FCB62E-84B9-458D-83DA-F53A8249626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E448C-A309-479F-B95B-539717AFB293}" type="pres">
      <dgm:prSet presAssocID="{90FCB62E-84B9-458D-83DA-F53A8249626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1EEF9-1DA2-41EC-ACD5-D3A3870B9037}" srcId="{E1E685B1-F5FD-4545-BC86-EE95310B5DFA}" destId="{EBD31110-F1B7-4CA7-874A-74355548518E}" srcOrd="1" destOrd="0" parTransId="{31D396B5-297C-4942-B282-DCEE456F2E30}" sibTransId="{2D1D9DE0-AD72-4C5E-824E-AB38710643BB}"/>
    <dgm:cxn modelId="{D49B55EF-A68E-B442-8FA8-6D4E96450D1D}" type="presOf" srcId="{2D4820B8-8613-492D-90D8-3EC1FCB3CA71}" destId="{CAFB59BA-C2DC-446A-B8FE-731AA5CDE996}" srcOrd="0" destOrd="10" presId="urn:microsoft.com/office/officeart/2005/8/layout/hList2"/>
    <dgm:cxn modelId="{EF3723AC-9744-4849-A4D4-7DB7301F8FAE}" srcId="{A81DD8E2-9402-4B15-9C8A-AD1AEBE37F06}" destId="{5D9DF325-6E4B-4043-B09F-730939FC2744}" srcOrd="0" destOrd="0" parTransId="{0A6EA324-53CA-49C4-90CC-320294CEF559}" sibTransId="{AD10991C-56B7-4A57-93A3-F3EDDB5156C7}"/>
    <dgm:cxn modelId="{D67F5A68-C04A-47C8-86E5-8C3F1B71F311}" srcId="{A81DD8E2-9402-4B15-9C8A-AD1AEBE37F06}" destId="{A0465B5C-3C36-499A-ADB1-044C8F7C72F7}" srcOrd="3" destOrd="0" parTransId="{75AB5240-09C3-4358-80EA-D73F28C71CE4}" sibTransId="{9294204E-12D2-453C-9129-B6681DA187B9}"/>
    <dgm:cxn modelId="{6B3E8DA7-7A03-0347-A8EF-B85E0896B047}" type="presOf" srcId="{5D9DF325-6E4B-4043-B09F-730939FC2744}" destId="{84D38E72-09F3-43A2-85DB-842E2D829214}" srcOrd="0" destOrd="0" presId="urn:microsoft.com/office/officeart/2005/8/layout/hList2"/>
    <dgm:cxn modelId="{A9FF0045-EE85-4C58-88C2-7B9F17ABFCE0}" srcId="{90FCB62E-84B9-458D-83DA-F53A82496262}" destId="{A4FAEBA6-2D7E-434F-8923-C64DD6E2AA98}" srcOrd="7" destOrd="0" parTransId="{68375CAC-408C-4BA8-ABA2-DAE551FA1FA3}" sibTransId="{716CC2A9-FA81-4B53-A7F2-E4688F5954C6}"/>
    <dgm:cxn modelId="{D8C09007-7951-A742-BC60-E13B428CAF5C}" type="presOf" srcId="{ED9B8BB2-64A3-422E-B56E-BCFF0EE1DCA0}" destId="{84D38E72-09F3-43A2-85DB-842E2D829214}" srcOrd="0" destOrd="2" presId="urn:microsoft.com/office/officeart/2005/8/layout/hList2"/>
    <dgm:cxn modelId="{4BD3ED94-F347-4268-8490-86E89D5F42A9}" srcId="{A81DD8E2-9402-4B15-9C8A-AD1AEBE37F06}" destId="{ED9B8BB2-64A3-422E-B56E-BCFF0EE1DCA0}" srcOrd="2" destOrd="0" parTransId="{26527E81-7CBA-439B-8B5C-C33807A206B7}" sibTransId="{0D6E382D-CCAB-42A9-8ADA-BFAC4D1660D3}"/>
    <dgm:cxn modelId="{3DE7F09D-0A1D-4DBB-82DC-AFDA61537DCC}" srcId="{E1E685B1-F5FD-4545-BC86-EE95310B5DFA}" destId="{2FFDD7F0-3362-49EA-B08F-8FAB4C870C83}" srcOrd="6" destOrd="0" parTransId="{3CA37353-FC3F-4B4C-B75D-2C8E891E6D24}" sibTransId="{56BD156F-A2FA-4606-B4BD-5B96FC7D1C8F}"/>
    <dgm:cxn modelId="{21C2E2ED-F0D1-B240-912A-961900C78DB1}" type="presOf" srcId="{E587F9AB-3571-4964-93DD-C42A3F79D0FE}" destId="{AFEFDAB1-4A54-4C95-9DAF-8140EF9524E5}" srcOrd="0" destOrd="8" presId="urn:microsoft.com/office/officeart/2005/8/layout/hList2"/>
    <dgm:cxn modelId="{FB061842-43F4-4093-BD7C-21C9C1826E8C}" srcId="{C74A804D-D2BB-4601-B6E0-0D812B3E0A9C}" destId="{9F8EF6B9-F7A6-4F1E-B408-9AB85E664955}" srcOrd="0" destOrd="0" parTransId="{EC27CBA3-FA97-48D6-BD21-2362A51488F6}" sibTransId="{626FC2F5-2930-4324-9C39-8F084235E436}"/>
    <dgm:cxn modelId="{98A1E4CA-76EE-43F1-B1E6-FA200110B231}" srcId="{E1E685B1-F5FD-4545-BC86-EE95310B5DFA}" destId="{475A6B60-0726-4C60-AF8D-B095990EFCFF}" srcOrd="4" destOrd="0" parTransId="{35A747D6-B673-4AB9-A86F-9A505398FEEA}" sibTransId="{F7CF8920-02EB-4D2F-80D6-0B08174DB114}"/>
    <dgm:cxn modelId="{C4927A80-07A6-449A-8FEF-6805C54B51CC}" srcId="{90FCB62E-84B9-458D-83DA-F53A82496262}" destId="{C74A804D-D2BB-4601-B6E0-0D812B3E0A9C}" srcOrd="8" destOrd="0" parTransId="{B25D7CD2-AC96-4268-8539-929F9CE08971}" sibTransId="{F8123A3E-CA48-46A9-B058-3C557E58F7C6}"/>
    <dgm:cxn modelId="{D36B62EA-E3EE-4751-8861-3DC6DA3C2547}" srcId="{E0FBB07A-6F90-4D26-BB94-8C27659AB190}" destId="{581BD782-52CF-4171-BB19-DFA799FD0577}" srcOrd="0" destOrd="0" parTransId="{FA034EA0-2B2E-45CE-8E15-3047236EFFDC}" sibTransId="{B8A73F14-80D1-460E-9D5B-023BF60AE46E}"/>
    <dgm:cxn modelId="{1E2013FA-F36A-402D-83FD-FB1F7F2E455C}" srcId="{90FCB62E-84B9-458D-83DA-F53A82496262}" destId="{6B3819CB-C8C6-4A71-85A3-331C84D0EC4E}" srcOrd="4" destOrd="0" parTransId="{23831E02-5DE8-451E-95EB-D7F2DC7072F5}" sibTransId="{F95D7199-0B79-4E74-84A0-A9655BF102C6}"/>
    <dgm:cxn modelId="{1A8F5131-96CE-3C46-BB25-47CF9A501096}" type="presOf" srcId="{280FF087-D182-4C7F-979B-0E807AFC9CAB}" destId="{CAFB59BA-C2DC-446A-B8FE-731AA5CDE996}" srcOrd="0" destOrd="3" presId="urn:microsoft.com/office/officeart/2005/8/layout/hList2"/>
    <dgm:cxn modelId="{DB23A27A-FAD4-4B94-9B78-46CCB733CA85}" srcId="{E1E685B1-F5FD-4545-BC86-EE95310B5DFA}" destId="{280FF087-D182-4C7F-979B-0E807AFC9CAB}" srcOrd="2" destOrd="0" parTransId="{CFB489B4-D9E5-4175-93D9-11A557D5D540}" sibTransId="{8CB04FCB-A6E1-454B-8698-66DEDD26B1E2}"/>
    <dgm:cxn modelId="{BA6A6637-4D29-8D40-A033-4A631091FF48}" type="presOf" srcId="{C2548321-7016-4DF6-AD53-57E721594084}" destId="{CAFB59BA-C2DC-446A-B8FE-731AA5CDE996}" srcOrd="0" destOrd="7" presId="urn:microsoft.com/office/officeart/2005/8/layout/hList2"/>
    <dgm:cxn modelId="{99008687-7652-4E40-9682-7426260D6EE6}" type="presOf" srcId="{A4FAEBA6-2D7E-434F-8923-C64DD6E2AA98}" destId="{AFEFDAB1-4A54-4C95-9DAF-8140EF9524E5}" srcOrd="0" destOrd="9" presId="urn:microsoft.com/office/officeart/2005/8/layout/hList2"/>
    <dgm:cxn modelId="{DD3AF25A-BD72-4EAB-A824-198E22C52810}" srcId="{E1E685B1-F5FD-4545-BC86-EE95310B5DFA}" destId="{BA503A5B-8478-46F8-B043-C1D69D84AF44}" srcOrd="0" destOrd="0" parTransId="{5BA6721A-6436-4DB2-9582-3F38BA7B0539}" sibTransId="{F03B110A-F1DD-4D31-85EE-78F7FB351C51}"/>
    <dgm:cxn modelId="{050FA7CD-5A5B-AC4E-8679-F417F1EC494C}" type="presOf" srcId="{78D348AD-EF78-4FBE-97E9-6770253F0669}" destId="{FB8674C2-E9CD-4142-A985-EF278BDC3A15}" srcOrd="0" destOrd="0" presId="urn:microsoft.com/office/officeart/2005/8/layout/hList2"/>
    <dgm:cxn modelId="{C363ABAB-D970-4615-88F5-06D287BA60E0}" srcId="{C1B2AD31-F1B1-452D-AD8E-027ADE10A20E}" destId="{9B536FF1-790F-4DBA-BA74-FD6795FEB5DE}" srcOrd="0" destOrd="0" parTransId="{F81BE966-4529-4D82-BE7E-D09E9C2FF843}" sibTransId="{FDEB9217-12E5-424F-A073-A2AAD6DCAD14}"/>
    <dgm:cxn modelId="{4983336C-291D-044E-8555-73A547AEABBA}" type="presOf" srcId="{6084FC1B-43C5-45EA-83B4-EA571E22A6AB}" destId="{84D38E72-09F3-43A2-85DB-842E2D829214}" srcOrd="0" destOrd="4" presId="urn:microsoft.com/office/officeart/2005/8/layout/hList2"/>
    <dgm:cxn modelId="{9C26D9CB-F5E0-4C3A-B1EE-504620091483}" srcId="{90FCB62E-84B9-458D-83DA-F53A82496262}" destId="{F662D0B6-7351-4ECD-A561-05E4E58C7A4B}" srcOrd="3" destOrd="0" parTransId="{2F5E2F8A-F7A3-4264-8558-D683C5A67C89}" sibTransId="{782BF137-920A-4F47-BF0C-842ACB6266E6}"/>
    <dgm:cxn modelId="{20298296-7CDE-43B6-A84D-7C3802D86E66}" srcId="{EDBF31D9-4F4E-4223-911F-6598E8E438EC}" destId="{C2548321-7016-4DF6-AD53-57E721594084}" srcOrd="0" destOrd="0" parTransId="{170681CE-AA56-42E1-98BA-AB69558BFFD1}" sibTransId="{821B08C3-EAA6-41DF-83A7-A1F2D5593DCD}"/>
    <dgm:cxn modelId="{CE5DDB25-05F3-4D45-954D-C0F71772A646}" type="presOf" srcId="{B9CDAF0B-4731-4785-A116-C92DE30C2360}" destId="{84D38E72-09F3-43A2-85DB-842E2D829214}" srcOrd="0" destOrd="7" presId="urn:microsoft.com/office/officeart/2005/8/layout/hList2"/>
    <dgm:cxn modelId="{DB36B249-5AF9-7340-AE2D-8C10C1DCD87B}" type="presOf" srcId="{9B536FF1-790F-4DBA-BA74-FD6795FEB5DE}" destId="{AFEFDAB1-4A54-4C95-9DAF-8140EF9524E5}" srcOrd="0" destOrd="2" presId="urn:microsoft.com/office/officeart/2005/8/layout/hList2"/>
    <dgm:cxn modelId="{B8129B24-01AE-9E43-BD63-A309BA465672}" type="presOf" srcId="{1B78C73A-5A3F-4496-AB88-0980E41327CE}" destId="{84D38E72-09F3-43A2-85DB-842E2D829214}" srcOrd="0" destOrd="1" presId="urn:microsoft.com/office/officeart/2005/8/layout/hList2"/>
    <dgm:cxn modelId="{6964C5F7-3849-6F46-8F6B-E404D56E406D}" type="presOf" srcId="{E1E685B1-F5FD-4545-BC86-EE95310B5DFA}" destId="{C9F6229D-D2C8-4F1E-9C9A-5FAF5E3CD1E0}" srcOrd="0" destOrd="0" presId="urn:microsoft.com/office/officeart/2005/8/layout/hList2"/>
    <dgm:cxn modelId="{E02099D2-76B1-C647-BB1A-59DF9B07C73D}" type="presOf" srcId="{2D3C74B7-11E1-43C8-AB11-75BA9C667DF7}" destId="{CAFB59BA-C2DC-446A-B8FE-731AA5CDE996}" srcOrd="0" destOrd="2" presId="urn:microsoft.com/office/officeart/2005/8/layout/hList2"/>
    <dgm:cxn modelId="{7B594A46-1BEA-1A47-A845-2A38D4B7DDF0}" type="presOf" srcId="{EBD31110-F1B7-4CA7-874A-74355548518E}" destId="{CAFB59BA-C2DC-446A-B8FE-731AA5CDE996}" srcOrd="0" destOrd="1" presId="urn:microsoft.com/office/officeart/2005/8/layout/hList2"/>
    <dgm:cxn modelId="{4BCB500A-7177-544A-893B-AE12DB23DFE5}" type="presOf" srcId="{9F8EF6B9-F7A6-4F1E-B408-9AB85E664955}" destId="{AFEFDAB1-4A54-4C95-9DAF-8140EF9524E5}" srcOrd="0" destOrd="11" presId="urn:microsoft.com/office/officeart/2005/8/layout/hList2"/>
    <dgm:cxn modelId="{911A5B1E-4CFD-7444-946D-3D1E0E1765C4}" type="presOf" srcId="{DC4879F6-6585-4FA8-A6BE-E6FA445F1EEA}" destId="{84D38E72-09F3-43A2-85DB-842E2D829214}" srcOrd="0" destOrd="6" presId="urn:microsoft.com/office/officeart/2005/8/layout/hList2"/>
    <dgm:cxn modelId="{9384D5C6-6E21-C543-B32D-7A7B3ABADEB6}" type="presOf" srcId="{B707EFAF-B0FA-4DDC-975A-F90E07937347}" destId="{AFEFDAB1-4A54-4C95-9DAF-8140EF9524E5}" srcOrd="0" destOrd="3" presId="urn:microsoft.com/office/officeart/2005/8/layout/hList2"/>
    <dgm:cxn modelId="{11E4B311-9356-4142-84AD-5522119FA3BC}" type="presOf" srcId="{A0465B5C-3C36-499A-ADB1-044C8F7C72F7}" destId="{84D38E72-09F3-43A2-85DB-842E2D829214}" srcOrd="0" destOrd="5" presId="urn:microsoft.com/office/officeart/2005/8/layout/hList2"/>
    <dgm:cxn modelId="{67F4D491-10A8-6F4F-9DCE-6D97A8C401FF}" type="presOf" srcId="{A81DD8E2-9402-4B15-9C8A-AD1AEBE37F06}" destId="{0FBB214B-E96D-470C-B899-8DFAD875926B}" srcOrd="0" destOrd="0" presId="urn:microsoft.com/office/officeart/2005/8/layout/hList2"/>
    <dgm:cxn modelId="{8E067AF7-E830-7848-95E2-62AC1569E290}" type="presOf" srcId="{C74A804D-D2BB-4601-B6E0-0D812B3E0A9C}" destId="{AFEFDAB1-4A54-4C95-9DAF-8140EF9524E5}" srcOrd="0" destOrd="10" presId="urn:microsoft.com/office/officeart/2005/8/layout/hList2"/>
    <dgm:cxn modelId="{5931DB4C-E7CF-4D69-A259-B5B5551FCB77}" srcId="{2FFDD7F0-3362-49EA-B08F-8FAB4C870C83}" destId="{2D4820B8-8613-492D-90D8-3EC1FCB3CA71}" srcOrd="0" destOrd="0" parTransId="{80ADF593-F039-47FF-B909-235502C3E94A}" sibTransId="{3A1B2B12-7B4B-4B90-8BE9-9A1D8B3D0A31}"/>
    <dgm:cxn modelId="{B19C9E0D-4C24-6C4F-AB63-EC19F0ACF531}" type="presOf" srcId="{E0FBB07A-6F90-4D26-BB94-8C27659AB190}" destId="{AFEFDAB1-4A54-4C95-9DAF-8140EF9524E5}" srcOrd="0" destOrd="6" presId="urn:microsoft.com/office/officeart/2005/8/layout/hList2"/>
    <dgm:cxn modelId="{9B9E892E-917F-4946-A296-26552D478D46}" type="presOf" srcId="{E88F6A9D-932C-439E-B391-BFC06437BFAB}" destId="{84D38E72-09F3-43A2-85DB-842E2D829214}" srcOrd="0" destOrd="3" presId="urn:microsoft.com/office/officeart/2005/8/layout/hList2"/>
    <dgm:cxn modelId="{0BA99867-040A-CE49-909B-1118BCD200A0}" type="presOf" srcId="{076422C7-57DF-4791-AF04-85BAB33BC876}" destId="{AFEFDAB1-4A54-4C95-9DAF-8140EF9524E5}" srcOrd="0" destOrd="0" presId="urn:microsoft.com/office/officeart/2005/8/layout/hList2"/>
    <dgm:cxn modelId="{57E5E677-14E1-3E4E-B4D2-B26F547D19C6}" type="presOf" srcId="{EDBF31D9-4F4E-4223-911F-6598E8E438EC}" destId="{CAFB59BA-C2DC-446A-B8FE-731AA5CDE996}" srcOrd="0" destOrd="6" presId="urn:microsoft.com/office/officeart/2005/8/layout/hList2"/>
    <dgm:cxn modelId="{E80A32EC-D64D-42D3-9DB1-1506941F5E8A}" srcId="{A0465B5C-3C36-499A-ADB1-044C8F7C72F7}" destId="{DC4879F6-6585-4FA8-A6BE-E6FA445F1EEA}" srcOrd="0" destOrd="0" parTransId="{35514457-0790-424D-8B3D-EBB6D4DF9601}" sibTransId="{F650A0D7-6EF9-4893-9E70-BCC7E9105E63}"/>
    <dgm:cxn modelId="{6AA5EF44-FAE1-FB4B-8DB7-FAF84A892340}" type="presOf" srcId="{90FCB62E-84B9-458D-83DA-F53A82496262}" destId="{8D3E448C-A309-479F-B95B-539717AFB293}" srcOrd="0" destOrd="0" presId="urn:microsoft.com/office/officeart/2005/8/layout/hList2"/>
    <dgm:cxn modelId="{9840B989-27FF-4572-96D0-64D66C69D06E}" srcId="{E1E685B1-F5FD-4545-BC86-EE95310B5DFA}" destId="{EDBF31D9-4F4E-4223-911F-6598E8E438EC}" srcOrd="5" destOrd="0" parTransId="{80ED82DC-805C-4853-A3E2-19E25BEB3E52}" sibTransId="{DB509D84-6502-4525-AAA5-EA66104F5DE2}"/>
    <dgm:cxn modelId="{6B886E65-0A7C-4854-A228-CBA3CA68C508}" srcId="{ED9B8BB2-64A3-422E-B56E-BCFF0EE1DCA0}" destId="{6084FC1B-43C5-45EA-83B4-EA571E22A6AB}" srcOrd="1" destOrd="0" parTransId="{C6599A9D-EF33-4C95-A4C4-92557B19AE48}" sibTransId="{8755813C-9E38-4780-8C44-192F544C1EAB}"/>
    <dgm:cxn modelId="{2B51FFAA-AEA5-4DD5-A39F-C5CBDBAC3FAD}" srcId="{EBD31110-F1B7-4CA7-874A-74355548518E}" destId="{2D3C74B7-11E1-43C8-AB11-75BA9C667DF7}" srcOrd="0" destOrd="0" parTransId="{ABE9E34F-C3ED-4F9B-B1E4-BBDE05F8D82A}" sibTransId="{048AA752-5B0D-47C2-AF11-9CEB661842C8}"/>
    <dgm:cxn modelId="{F79B6469-05CF-A049-9602-C175371193DB}" type="presOf" srcId="{F662D0B6-7351-4ECD-A561-05E4E58C7A4B}" destId="{AFEFDAB1-4A54-4C95-9DAF-8140EF9524E5}" srcOrd="0" destOrd="4" presId="urn:microsoft.com/office/officeart/2005/8/layout/hList2"/>
    <dgm:cxn modelId="{6B84C3FC-5868-458C-BC77-A81FB18BC98D}" srcId="{E1E685B1-F5FD-4545-BC86-EE95310B5DFA}" destId="{92DD046D-F245-43E8-9433-B354B81C9F89}" srcOrd="3" destOrd="0" parTransId="{BE2C823A-80C8-4164-A0BC-C588C2773D99}" sibTransId="{92813A74-6A0F-40A1-A784-2D3B362D623B}"/>
    <dgm:cxn modelId="{6E372D3B-A0B8-4C1E-B2DA-F3DA1C977975}" srcId="{90FCB62E-84B9-458D-83DA-F53A82496262}" destId="{E587F9AB-3571-4964-93DD-C42A3F79D0FE}" srcOrd="6" destOrd="0" parTransId="{A5516324-8609-45A7-9590-3C675AE00EA9}" sibTransId="{7026C6C9-5076-438E-A289-789333FF42ED}"/>
    <dgm:cxn modelId="{9835EC2D-77AF-4810-9FDE-F9DE37082C10}" srcId="{78D348AD-EF78-4FBE-97E9-6770253F0669}" destId="{E1E685B1-F5FD-4545-BC86-EE95310B5DFA}" srcOrd="0" destOrd="0" parTransId="{EBD81685-45CA-47E6-8E18-47F523DDEAC1}" sibTransId="{11652BA3-B7F7-49EE-AD5A-1BC6EE4F474F}"/>
    <dgm:cxn modelId="{3D12275E-B45B-434C-90B7-B3733A0E530C}" type="presOf" srcId="{2FFDD7F0-3362-49EA-B08F-8FAB4C870C83}" destId="{CAFB59BA-C2DC-446A-B8FE-731AA5CDE996}" srcOrd="0" destOrd="9" presId="urn:microsoft.com/office/officeart/2005/8/layout/hList2"/>
    <dgm:cxn modelId="{2511F382-F25A-407B-9DFB-7F849AE33CEB}" srcId="{90FCB62E-84B9-458D-83DA-F53A82496262}" destId="{C1B2AD31-F1B1-452D-AD8E-027ADE10A20E}" srcOrd="1" destOrd="0" parTransId="{7461423E-3FEC-4228-A5B5-466170E2EA6A}" sibTransId="{78FBD353-33EF-4F55-8C16-A87E575B1B63}"/>
    <dgm:cxn modelId="{D1F330B4-00C0-5843-9C2D-03AF74BE2408}" type="presOf" srcId="{C1B2AD31-F1B1-452D-AD8E-027ADE10A20E}" destId="{AFEFDAB1-4A54-4C95-9DAF-8140EF9524E5}" srcOrd="0" destOrd="1" presId="urn:microsoft.com/office/officeart/2005/8/layout/hList2"/>
    <dgm:cxn modelId="{FC411F37-1EC1-DE40-A53D-7CA512A419D7}" type="presOf" srcId="{581BD782-52CF-4171-BB19-DFA799FD0577}" destId="{AFEFDAB1-4A54-4C95-9DAF-8140EF9524E5}" srcOrd="0" destOrd="7" presId="urn:microsoft.com/office/officeart/2005/8/layout/hList2"/>
    <dgm:cxn modelId="{D6AEBDE9-9D5C-4D0F-B386-56E52C14CEBD}" srcId="{90FCB62E-84B9-458D-83DA-F53A82496262}" destId="{076422C7-57DF-4791-AF04-85BAB33BC876}" srcOrd="0" destOrd="0" parTransId="{27F79C33-002A-4E8C-B9E9-F60268B207EC}" sibTransId="{89FE3FE0-1D39-435F-9E3D-D175B1DAFAC6}"/>
    <dgm:cxn modelId="{C0002E39-E90D-4783-BF65-CD7536268B1B}" srcId="{78D348AD-EF78-4FBE-97E9-6770253F0669}" destId="{90FCB62E-84B9-458D-83DA-F53A82496262}" srcOrd="2" destOrd="0" parTransId="{C0A6C6A0-DD07-4561-890A-477718C54C9C}" sibTransId="{142287EA-F574-41CA-8833-DA9267A8CC5F}"/>
    <dgm:cxn modelId="{F5B57B56-3B23-4397-A8A0-2B7283AE2FF3}" srcId="{A81DD8E2-9402-4B15-9C8A-AD1AEBE37F06}" destId="{1B78C73A-5A3F-4496-AB88-0980E41327CE}" srcOrd="1" destOrd="0" parTransId="{FDC8843C-9A8E-4E3C-84BB-4A5B8B2CADA2}" sibTransId="{49D01C02-902E-4094-B6AA-E234DB77DE42}"/>
    <dgm:cxn modelId="{E1381BB4-8AA2-3043-A6D4-DDC0E17C2B1A}" type="presOf" srcId="{99627481-E782-4B10-B4BA-50EB982794A8}" destId="{CAFB59BA-C2DC-446A-B8FE-731AA5CDE996}" srcOrd="0" destOrd="8" presId="urn:microsoft.com/office/officeart/2005/8/layout/hList2"/>
    <dgm:cxn modelId="{5BC69418-A105-B742-833D-989BB8C07D1D}" type="presOf" srcId="{92DD046D-F245-43E8-9433-B354B81C9F89}" destId="{CAFB59BA-C2DC-446A-B8FE-731AA5CDE996}" srcOrd="0" destOrd="4" presId="urn:microsoft.com/office/officeart/2005/8/layout/hList2"/>
    <dgm:cxn modelId="{2CF10161-9FBE-438C-A64C-08CDAD3CABD9}" srcId="{A81DD8E2-9402-4B15-9C8A-AD1AEBE37F06}" destId="{B9CDAF0B-4731-4785-A116-C92DE30C2360}" srcOrd="4" destOrd="0" parTransId="{0F21B661-A210-4A5B-89D8-E73799386B92}" sibTransId="{D85FA050-097C-4FEA-923F-E9EB12328327}"/>
    <dgm:cxn modelId="{86D73BF0-EDF2-4BA9-BC2C-E8261ADD307B}" srcId="{C2548321-7016-4DF6-AD53-57E721594084}" destId="{99627481-E782-4B10-B4BA-50EB982794A8}" srcOrd="0" destOrd="0" parTransId="{49D0C0A7-AA0E-4E01-8A50-477BCE1C2745}" sibTransId="{68013274-5F5F-436C-9B84-11D06541E52F}"/>
    <dgm:cxn modelId="{A0C274D4-6C9F-BF4F-8D4F-7E78E31DE4AC}" type="presOf" srcId="{475A6B60-0726-4C60-AF8D-B095990EFCFF}" destId="{CAFB59BA-C2DC-446A-B8FE-731AA5CDE996}" srcOrd="0" destOrd="5" presId="urn:microsoft.com/office/officeart/2005/8/layout/hList2"/>
    <dgm:cxn modelId="{3B39F142-9A82-41C3-A370-5435EC205BAE}" srcId="{ED9B8BB2-64A3-422E-B56E-BCFF0EE1DCA0}" destId="{E88F6A9D-932C-439E-B391-BFC06437BFAB}" srcOrd="0" destOrd="0" parTransId="{4BB1CE94-C6A4-4B67-8287-65B67C000373}" sibTransId="{F36072F3-B530-4304-8588-402B6C27F107}"/>
    <dgm:cxn modelId="{10953183-C573-4A14-9FA2-37583BF45BD1}" srcId="{90FCB62E-84B9-458D-83DA-F53A82496262}" destId="{E0FBB07A-6F90-4D26-BB94-8C27659AB190}" srcOrd="5" destOrd="0" parTransId="{831C824A-4ADA-4F8F-9714-E093D7DD98D0}" sibTransId="{F2A6777E-94E4-4B38-ABB5-7F92894166AA}"/>
    <dgm:cxn modelId="{5C4C4C14-9770-CD40-B4E4-AE27FE1FF487}" type="presOf" srcId="{BA503A5B-8478-46F8-B043-C1D69D84AF44}" destId="{CAFB59BA-C2DC-446A-B8FE-731AA5CDE996}" srcOrd="0" destOrd="0" presId="urn:microsoft.com/office/officeart/2005/8/layout/hList2"/>
    <dgm:cxn modelId="{A0D1131C-1514-4543-984B-4D5C76879CAC}" type="presOf" srcId="{6B3819CB-C8C6-4A71-85A3-331C84D0EC4E}" destId="{AFEFDAB1-4A54-4C95-9DAF-8140EF9524E5}" srcOrd="0" destOrd="5" presId="urn:microsoft.com/office/officeart/2005/8/layout/hList2"/>
    <dgm:cxn modelId="{541617D2-382B-4A58-8251-E90FE1850D54}" srcId="{78D348AD-EF78-4FBE-97E9-6770253F0669}" destId="{A81DD8E2-9402-4B15-9C8A-AD1AEBE37F06}" srcOrd="1" destOrd="0" parTransId="{34BDF080-0E66-4AA9-B97F-4C0A6567F0B1}" sibTransId="{49031739-B16B-4E03-B48C-49BE8A0B1272}"/>
    <dgm:cxn modelId="{6CD0E51C-735D-48EB-B26B-B241E0812EF0}" srcId="{90FCB62E-84B9-458D-83DA-F53A82496262}" destId="{B707EFAF-B0FA-4DDC-975A-F90E07937347}" srcOrd="2" destOrd="0" parTransId="{50D325F0-45A0-42D4-B350-BFCBA5164E3D}" sibTransId="{806B64EF-8563-4670-AE9E-BC3AFD90CB88}"/>
    <dgm:cxn modelId="{C5A86D4C-73ED-634C-BAA8-99D80B2FD926}" type="presParOf" srcId="{FB8674C2-E9CD-4142-A985-EF278BDC3A15}" destId="{1C0F4F1B-E4D5-4579-A2F5-B5224E4659C5}" srcOrd="0" destOrd="0" presId="urn:microsoft.com/office/officeart/2005/8/layout/hList2"/>
    <dgm:cxn modelId="{F4448651-E9D0-3648-8087-0265CD9C230E}" type="presParOf" srcId="{1C0F4F1B-E4D5-4579-A2F5-B5224E4659C5}" destId="{7037C6F1-AC0B-4E76-B4A7-7B63B8614E12}" srcOrd="0" destOrd="0" presId="urn:microsoft.com/office/officeart/2005/8/layout/hList2"/>
    <dgm:cxn modelId="{9D89FF58-DFCC-B641-BED0-843DCB539655}" type="presParOf" srcId="{1C0F4F1B-E4D5-4579-A2F5-B5224E4659C5}" destId="{CAFB59BA-C2DC-446A-B8FE-731AA5CDE996}" srcOrd="1" destOrd="0" presId="urn:microsoft.com/office/officeart/2005/8/layout/hList2"/>
    <dgm:cxn modelId="{FFDBA9CD-EECA-4A43-AD83-40D7A0A8B43C}" type="presParOf" srcId="{1C0F4F1B-E4D5-4579-A2F5-B5224E4659C5}" destId="{C9F6229D-D2C8-4F1E-9C9A-5FAF5E3CD1E0}" srcOrd="2" destOrd="0" presId="urn:microsoft.com/office/officeart/2005/8/layout/hList2"/>
    <dgm:cxn modelId="{AD2A562F-AE95-8547-8CB2-4A31C1383AF2}" type="presParOf" srcId="{FB8674C2-E9CD-4142-A985-EF278BDC3A15}" destId="{37ACB574-E17D-4964-A09E-89D2A0634A87}" srcOrd="1" destOrd="0" presId="urn:microsoft.com/office/officeart/2005/8/layout/hList2"/>
    <dgm:cxn modelId="{1105C4C3-7E4D-E749-ABDC-1902FC7BE2C9}" type="presParOf" srcId="{FB8674C2-E9CD-4142-A985-EF278BDC3A15}" destId="{41148214-1D4A-4EB9-8EAF-DD92B633DF01}" srcOrd="2" destOrd="0" presId="urn:microsoft.com/office/officeart/2005/8/layout/hList2"/>
    <dgm:cxn modelId="{088D52DD-3BEA-8F4C-93AB-E169479B08F3}" type="presParOf" srcId="{41148214-1D4A-4EB9-8EAF-DD92B633DF01}" destId="{A17DBB1F-D120-4A62-BB7B-7679BCD01A89}" srcOrd="0" destOrd="0" presId="urn:microsoft.com/office/officeart/2005/8/layout/hList2"/>
    <dgm:cxn modelId="{C5970654-1986-3E49-9840-C22765B921EE}" type="presParOf" srcId="{41148214-1D4A-4EB9-8EAF-DD92B633DF01}" destId="{84D38E72-09F3-43A2-85DB-842E2D829214}" srcOrd="1" destOrd="0" presId="urn:microsoft.com/office/officeart/2005/8/layout/hList2"/>
    <dgm:cxn modelId="{E5D567D8-09B8-BB4B-85F4-4C2A0DCA2C49}" type="presParOf" srcId="{41148214-1D4A-4EB9-8EAF-DD92B633DF01}" destId="{0FBB214B-E96D-470C-B899-8DFAD875926B}" srcOrd="2" destOrd="0" presId="urn:microsoft.com/office/officeart/2005/8/layout/hList2"/>
    <dgm:cxn modelId="{B5EB450F-03E7-FC4F-9A66-42B8E0F1356F}" type="presParOf" srcId="{FB8674C2-E9CD-4142-A985-EF278BDC3A15}" destId="{53669DFD-2ED3-4096-A70C-FC9CC929F24B}" srcOrd="3" destOrd="0" presId="urn:microsoft.com/office/officeart/2005/8/layout/hList2"/>
    <dgm:cxn modelId="{438758CF-FA80-2247-8ED5-E11DEED1E826}" type="presParOf" srcId="{FB8674C2-E9CD-4142-A985-EF278BDC3A15}" destId="{290CACBB-B13F-4A98-B6AD-F0A1E21C0D0D}" srcOrd="4" destOrd="0" presId="urn:microsoft.com/office/officeart/2005/8/layout/hList2"/>
    <dgm:cxn modelId="{8EE9C458-F9DA-F142-A667-77B5A1380C09}" type="presParOf" srcId="{290CACBB-B13F-4A98-B6AD-F0A1E21C0D0D}" destId="{23BE0F5F-ABC7-4980-9AF2-D3D3706EEAC6}" srcOrd="0" destOrd="0" presId="urn:microsoft.com/office/officeart/2005/8/layout/hList2"/>
    <dgm:cxn modelId="{E7BA9D63-CCA8-F74E-A128-9997D61EC494}" type="presParOf" srcId="{290CACBB-B13F-4A98-B6AD-F0A1E21C0D0D}" destId="{AFEFDAB1-4A54-4C95-9DAF-8140EF9524E5}" srcOrd="1" destOrd="0" presId="urn:microsoft.com/office/officeart/2005/8/layout/hList2"/>
    <dgm:cxn modelId="{D7112815-1740-F340-AF24-6746537C053D}" type="presParOf" srcId="{290CACBB-B13F-4A98-B6AD-F0A1E21C0D0D}" destId="{8D3E448C-A309-479F-B95B-539717AFB29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1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C3CE01-244F-364B-BB98-9BD6C18CBC44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7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86B1144-585C-A441-BECD-7F6FD1228CB8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After this part – Pose for questions.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3C5D0B-901D-554A-AD33-F28AAF0F526A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8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524F8E-D0AF-EE41-9601-64252DDC3759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1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F18EA4-CB1A-284A-8C10-B083CFF5CB63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C3349B9-A799-E84B-8203-BCE6A35550E7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B08F9F-DC62-9243-850A-CF5B1A1549E8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E64C4E-B4A6-7B42-BEAF-5D1939F19447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8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36EA83-43A8-DC46-9DCF-A7CBCF042A42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1D858A5-2AD2-F443-A7C6-7F71AA157D18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354" y="3398863"/>
            <a:ext cx="7849195" cy="111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647" y="17860"/>
            <a:ext cx="2895451" cy="329283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fld id="{18AA36FF-2EEC-204D-8369-55BD011A81DE}" type="datetime4">
              <a:rPr lang="en-US"/>
              <a:pPr/>
              <a:t>November 30, 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7860"/>
            <a:ext cx="4114354" cy="329283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BC7B1-48B8-EB40-862C-2AFF2FFFC6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5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4.jpeg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2.emf"/><Relationship Id="rId5" Type="http://schemas.openxmlformats.org/officeDocument/2006/relationships/diagramLayout" Target="../diagrams/layout2.xml"/><Relationship Id="rId10" Type="http://schemas.openxmlformats.org/officeDocument/2006/relationships/image" Target="../media/image21.emf"/><Relationship Id="rId4" Type="http://schemas.openxmlformats.org/officeDocument/2006/relationships/diagramData" Target="../diagrams/data2.xml"/><Relationship Id="rId9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ACCCT@dol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el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30, 2015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8199" y="778504"/>
            <a:ext cx="8159096" cy="1408748"/>
          </a:xfrm>
        </p:spPr>
        <p:txBody>
          <a:bodyPr>
            <a:normAutofit/>
          </a:bodyPr>
          <a:lstStyle/>
          <a:p>
            <a:r>
              <a:rPr lang="en-US" dirty="0" smtClean="0"/>
              <a:t>PRIOR LEARNING ASSESSMENT: Deep Dive Session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371824"/>
            <a:ext cx="7849195" cy="192658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ea typeface="+mj-ea"/>
              </a:rPr>
              <a:t>Southwest Tech</a:t>
            </a:r>
            <a:endParaRPr lang="en-US" dirty="0">
              <a:solidFill>
                <a:srgbClr val="1F497D"/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54" y="3504903"/>
            <a:ext cx="6401470" cy="1752451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Accomplishments, Lessons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198754484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ea typeface="+mj-ea"/>
              </a:rPr>
              <a:t>The Wisconsin Story</a:t>
            </a:r>
            <a:endParaRPr lang="en-US" sz="2000" dirty="0">
              <a:ea typeface="+mj-ea"/>
            </a:endParaRP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9608" y="1600646"/>
            <a:ext cx="5424785" cy="4876726"/>
          </a:xfrm>
        </p:spPr>
      </p:pic>
    </p:spTree>
    <p:extLst>
      <p:ext uri="{BB962C8B-B14F-4D97-AF65-F5344CB8AC3E}">
        <p14:creationId xmlns:p14="http://schemas.microsoft.com/office/powerpoint/2010/main" val="36095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The Wisconsin Story</a:t>
            </a:r>
            <a:endParaRPr lang="en-US" sz="2400" dirty="0"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647" y="1600646"/>
            <a:ext cx="4328666" cy="4876726"/>
          </a:xfrm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Three colleges part of       TAA CCCT #1</a:t>
            </a:r>
          </a:p>
          <a:p>
            <a:r>
              <a:rPr lang="en-US">
                <a:latin typeface="Arial" charset="0"/>
              </a:rPr>
              <a:t>All 16 technical colleges TAA CCCT #2 – 4 as a consortium</a:t>
            </a:r>
          </a:p>
          <a:p>
            <a:r>
              <a:rPr lang="en-US">
                <a:latin typeface="Arial" charset="0"/>
              </a:rPr>
              <a:t>Credit for prior learning was built into all 4 grants</a:t>
            </a:r>
          </a:p>
        </p:txBody>
      </p:sp>
      <p:pic>
        <p:nvPicPr>
          <p:cNvPr id="1638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83" y="1768078"/>
            <a:ext cx="4405684" cy="396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1" y="412329"/>
            <a:ext cx="5245098" cy="7035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The Wisconsin Story</a:t>
            </a:r>
            <a:br>
              <a:rPr lang="en-US" sz="2400" dirty="0" smtClean="0">
                <a:ea typeface="+mj-ea"/>
              </a:rPr>
            </a:br>
            <a:endParaRPr lang="en-US" sz="2400" dirty="0"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844" y="1328291"/>
            <a:ext cx="7393781" cy="4550763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45" eaLnBrk="0" hangingPunct="0">
              <a:defRPr/>
            </a:pPr>
            <a:r>
              <a:rPr lang="en-US" sz="2500" spc="-1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Credit for Prior Learning - History in Wisconsin</a:t>
            </a:r>
          </a:p>
          <a:p>
            <a:pPr algn="ctr" defTabSz="914145" eaLnBrk="0" hangingPunct="0">
              <a:defRPr/>
            </a:pPr>
            <a:r>
              <a:rPr lang="en-US" sz="2500" spc="-1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Before TAACCCT Round 2</a:t>
            </a:r>
          </a:p>
          <a:p>
            <a:pPr marL="200911" indent="-20091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Existing State policy is general</a:t>
            </a:r>
          </a:p>
          <a:p>
            <a:pPr marL="200911" indent="-20091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Implemented at various degrees within individual colleges  </a:t>
            </a:r>
          </a:p>
          <a:p>
            <a:pPr marL="200911" indent="-20091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Assessment procedures inconsistent or undefined</a:t>
            </a:r>
          </a:p>
          <a:p>
            <a:pPr marL="200911" indent="-20091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Labor intensive for students and college leadership</a:t>
            </a:r>
          </a:p>
          <a:p>
            <a:pPr marL="200911" indent="-20091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Subjective outcomes</a:t>
            </a:r>
          </a:p>
          <a:p>
            <a:pPr marL="522368" lvl="1" indent="-20091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6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The Wisconsin Story</a:t>
            </a:r>
            <a:endParaRPr lang="en-US" sz="2400" dirty="0"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en-US" dirty="0" smtClean="0">
              <a:ea typeface="+mn-ea"/>
            </a:endParaRPr>
          </a:p>
          <a:p>
            <a:pPr>
              <a:defRPr/>
            </a:pPr>
            <a:endParaRPr lang="en-US" altLang="en-US" dirty="0" smtClean="0">
              <a:ea typeface="+mn-ea"/>
            </a:endParaRPr>
          </a:p>
          <a:p>
            <a:pPr>
              <a:defRPr/>
            </a:pPr>
            <a:endParaRPr lang="en-US" altLang="en-US" dirty="0" smtClean="0">
              <a:ea typeface="+mn-ea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35323" y="1627436"/>
            <a:ext cx="7833568" cy="4977185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7200" indent="15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01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1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60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04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76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/>
            <a:r>
              <a:rPr lang="en-US" dirty="0">
                <a:solidFill>
                  <a:srgbClr val="1F497D"/>
                </a:solidFill>
                <a:ea typeface="ヒラギノ角ゴ ProN W3" charset="0"/>
              </a:rPr>
              <a:t>Credit for Prior Learning – Consortium Scope</a:t>
            </a:r>
          </a:p>
          <a:p>
            <a:pPr lvl="1" algn="ctr" eaLnBrk="1" hangingPunct="1"/>
            <a:r>
              <a:rPr lang="en-US" dirty="0">
                <a:solidFill>
                  <a:srgbClr val="1F497D"/>
                </a:solidFill>
                <a:ea typeface="ヒラギノ角ゴ ProN W3" charset="0"/>
              </a:rPr>
              <a:t>CAEL - Council on Adult Experiential Learning</a:t>
            </a:r>
          </a:p>
          <a:p>
            <a:pPr lvl="1" eaLnBrk="1" hangingPunct="1">
              <a:buFont typeface="Arial" charset="0"/>
              <a:buChar char="•"/>
            </a:pPr>
            <a:endParaRPr lang="en-US" sz="1700" b="1" dirty="0">
              <a:solidFill>
                <a:srgbClr val="0033A0"/>
              </a:solidFill>
              <a:ea typeface="ヒラギノ角ゴ ProN W3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1700" b="1" dirty="0">
              <a:solidFill>
                <a:srgbClr val="0033A0"/>
              </a:solidFill>
              <a:ea typeface="ヒラギノ角ゴ ProN W3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US" sz="2800" dirty="0">
                <a:ea typeface="ヒラギノ角ゴ ProN W3" charset="0"/>
              </a:rPr>
              <a:t>Interview colleges, process map templates, advising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800" dirty="0">
                <a:ea typeface="ヒラギノ角ゴ ProN W3" charset="0"/>
              </a:rPr>
              <a:t>Provide training to faculty and staff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800" dirty="0">
                <a:ea typeface="ヒラギノ角ゴ ProN W3" charset="0"/>
              </a:rPr>
              <a:t>Veterans credentials translation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800" dirty="0">
                <a:ea typeface="ヒラギノ角ゴ ProN W3" charset="0"/>
              </a:rPr>
              <a:t>Advise and support</a:t>
            </a:r>
          </a:p>
          <a:p>
            <a:pPr eaLnBrk="1" hangingPunct="1"/>
            <a:endParaRPr lang="en-US" sz="1300" b="1" dirty="0">
              <a:solidFill>
                <a:srgbClr val="0033A0"/>
              </a:solidFill>
              <a:ea typeface="ヒラギノ角ゴ ProN W3" charset="0"/>
            </a:endParaRPr>
          </a:p>
          <a:p>
            <a:pPr eaLnBrk="1" hangingPunct="1"/>
            <a:endParaRPr lang="en-US" sz="1300" b="1" dirty="0">
              <a:solidFill>
                <a:srgbClr val="0033A0"/>
              </a:solidFill>
              <a:ea typeface="ヒラギノ角ゴ ProN W3" charset="0"/>
            </a:endParaRPr>
          </a:p>
          <a:p>
            <a:pPr eaLnBrk="1" hangingPunct="1"/>
            <a:endParaRPr lang="en-US" sz="1300" b="1" dirty="0">
              <a:solidFill>
                <a:srgbClr val="0033A0"/>
              </a:solidFill>
              <a:ea typeface="ヒラギノ角ゴ ProN W3" charset="0"/>
            </a:endParaRPr>
          </a:p>
          <a:p>
            <a:pPr eaLnBrk="1" hangingPunct="1"/>
            <a:endParaRPr lang="en-US" sz="1300" b="1" dirty="0">
              <a:solidFill>
                <a:srgbClr val="0033A0"/>
              </a:solidFill>
              <a:ea typeface="ヒラギノ角ゴ ProN W3" charset="0"/>
            </a:endParaRPr>
          </a:p>
          <a:p>
            <a:pPr eaLnBrk="1" hangingPunct="1"/>
            <a:endParaRPr lang="en-US" sz="1300" b="1" dirty="0">
              <a:solidFill>
                <a:srgbClr val="C00000"/>
              </a:solidFill>
              <a:ea typeface="ヒラギノ角ゴ ProN W3" charset="0"/>
            </a:endParaRPr>
          </a:p>
          <a:p>
            <a:pPr eaLnBrk="1" hangingPunct="1"/>
            <a:endParaRPr lang="en-US" sz="1300" b="1" dirty="0">
              <a:solidFill>
                <a:srgbClr val="0033A0"/>
              </a:solidFill>
              <a:ea typeface="ヒラギノ角ゴ ProN W3" charset="0"/>
            </a:endParaRPr>
          </a:p>
          <a:p>
            <a:pPr eaLnBrk="1" hangingPunct="1"/>
            <a:endParaRPr lang="en-US" sz="1300" b="1" dirty="0">
              <a:solidFill>
                <a:srgbClr val="0033A0"/>
              </a:solidFill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The Southwest Tech Story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Path to Credit</a:t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</p:txBody>
      </p:sp>
      <p:pic>
        <p:nvPicPr>
          <p:cNvPr id="21510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1768078"/>
            <a:ext cx="3300636" cy="4300761"/>
          </a:xfrm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875234"/>
            <a:ext cx="3931295" cy="451395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Path to Credit</a:t>
            </a:r>
          </a:p>
          <a:p>
            <a:pPr marL="384013" indent="-384013">
              <a:buFont typeface="Arial" panose="020B0604020202020204" pitchFamily="34" charset="0"/>
              <a:buChar char="•"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84013" indent="-384013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Transfer </a:t>
            </a:r>
            <a:r>
              <a:rPr lang="en-US" sz="2800" dirty="0">
                <a:solidFill>
                  <a:prstClr val="black"/>
                </a:solidFill>
              </a:rPr>
              <a:t>Credit</a:t>
            </a:r>
          </a:p>
          <a:p>
            <a:pPr marL="384013" indent="-384013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Military</a:t>
            </a:r>
            <a:endParaRPr lang="en-US" sz="2800" dirty="0">
              <a:solidFill>
                <a:prstClr val="black"/>
              </a:solidFill>
            </a:endParaRPr>
          </a:p>
          <a:p>
            <a:pPr marL="384013" indent="-384013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Testing</a:t>
            </a:r>
          </a:p>
          <a:p>
            <a:pPr marL="384013" indent="-384013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Portfolio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39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The Southwest Tech Story</a:t>
            </a:r>
            <a:br>
              <a:rPr lang="en-US" sz="24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Transfer Credit</a:t>
            </a:r>
            <a:endParaRPr lang="en-US" sz="2400" dirty="0">
              <a:ea typeface="+mj-ea"/>
            </a:endParaRP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1"/>
          <a:stretch>
            <a:fillRect/>
          </a:stretch>
        </p:blipFill>
        <p:spPr>
          <a:xfrm>
            <a:off x="457647" y="1645749"/>
            <a:ext cx="8400604" cy="4576465"/>
          </a:xfrm>
          <a:ln w="31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7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The Southwest Tech Story</a:t>
            </a:r>
            <a:br>
              <a:rPr lang="en-US" sz="24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Testing</a:t>
            </a:r>
            <a:endParaRPr lang="en-US" sz="2400" dirty="0">
              <a:ea typeface="+mj-ea"/>
            </a:endParaRP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/>
          <a:stretch>
            <a:fillRect/>
          </a:stretch>
        </p:blipFill>
        <p:spPr>
          <a:xfrm>
            <a:off x="457647" y="1546274"/>
            <a:ext cx="8494365" cy="4714875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The Southwest Tech Story</a:t>
            </a:r>
            <a:br>
              <a:rPr lang="en-US" sz="24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Experiential Credit</a:t>
            </a:r>
            <a:endParaRPr lang="en-US" sz="2400" dirty="0">
              <a:ea typeface="+mj-ea"/>
            </a:endParaRP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/>
          <a:stretch>
            <a:fillRect/>
          </a:stretch>
        </p:blipFill>
        <p:spPr>
          <a:xfrm>
            <a:off x="457647" y="1332025"/>
            <a:ext cx="8428509" cy="4822031"/>
          </a:xfrm>
        </p:spPr>
      </p:pic>
    </p:spTree>
    <p:extLst>
      <p:ext uri="{BB962C8B-B14F-4D97-AF65-F5344CB8AC3E}">
        <p14:creationId xmlns:p14="http://schemas.microsoft.com/office/powerpoint/2010/main" val="12009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524" y="130318"/>
            <a:ext cx="4777514" cy="9900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The Southwest Tech Story</a:t>
            </a:r>
            <a:endParaRPr lang="en-US" sz="2400" dirty="0">
              <a:ea typeface="+mj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14375" y="1714500"/>
            <a:ext cx="4554141" cy="4512291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spc="-1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Welding Curriculum</a:t>
            </a:r>
          </a:p>
          <a:p>
            <a:pPr algn="ctr">
              <a:defRPr/>
            </a:pPr>
            <a:endParaRPr lang="en-US" sz="2500" spc="-1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200911" indent="-200911"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Welding taught in four 5-credit classes</a:t>
            </a:r>
          </a:p>
          <a:p>
            <a:pPr marL="200911" indent="-200911"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New curriculum is 20 competency based 1-credit classes</a:t>
            </a:r>
          </a:p>
          <a:p>
            <a:pPr marL="200911" indent="-200911"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Courses are more descriptive </a:t>
            </a:r>
          </a:p>
          <a:p>
            <a:pPr marL="200911" indent="-200911"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Expanding to CNC Setup/Operation   </a:t>
            </a:r>
          </a:p>
          <a:p>
            <a:pPr marL="200911" indent="-200911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00911" indent="-20091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303859"/>
            <a:ext cx="3043908" cy="24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3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23000" y="2126812"/>
            <a:ext cx="4737644" cy="3241211"/>
            <a:chOff x="1948703" y="2141458"/>
            <a:chExt cx="2502732" cy="3241211"/>
          </a:xfrm>
          <a:solidFill>
            <a:schemeClr val="tx2">
              <a:lumMod val="75000"/>
              <a:alpha val="27000"/>
            </a:schemeClr>
          </a:solidFill>
        </p:grpSpPr>
        <p:sp>
          <p:nvSpPr>
            <p:cNvPr id="6" name="Freeform 5"/>
            <p:cNvSpPr/>
            <p:nvPr/>
          </p:nvSpPr>
          <p:spPr>
            <a:xfrm>
              <a:off x="1958196" y="2141458"/>
              <a:ext cx="2493239" cy="1495943"/>
            </a:xfrm>
            <a:custGeom>
              <a:avLst/>
              <a:gdLst>
                <a:gd name="connsiteX0" fmla="*/ 0 w 2493239"/>
                <a:gd name="connsiteY0" fmla="*/ 0 h 1495943"/>
                <a:gd name="connsiteX1" fmla="*/ 2493239 w 2493239"/>
                <a:gd name="connsiteY1" fmla="*/ 0 h 1495943"/>
                <a:gd name="connsiteX2" fmla="*/ 2493239 w 2493239"/>
                <a:gd name="connsiteY2" fmla="*/ 1495943 h 1495943"/>
                <a:gd name="connsiteX3" fmla="*/ 0 w 2493239"/>
                <a:gd name="connsiteY3" fmla="*/ 1495943 h 1495943"/>
                <a:gd name="connsiteX4" fmla="*/ 0 w 2493239"/>
                <a:gd name="connsiteY4" fmla="*/ 0 h 149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239" h="1495943">
                  <a:moveTo>
                    <a:pt x="0" y="0"/>
                  </a:moveTo>
                  <a:lnTo>
                    <a:pt x="2493239" y="0"/>
                  </a:lnTo>
                  <a:lnTo>
                    <a:pt x="2493239" y="1495943"/>
                  </a:lnTo>
                  <a:lnTo>
                    <a:pt x="0" y="14959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rgbClr val="000000"/>
                  </a:solidFill>
                </a:rPr>
                <a:t>Ellen Hewett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Director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National College Transition Network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48703" y="3886726"/>
              <a:ext cx="2493239" cy="1495943"/>
            </a:xfrm>
            <a:custGeom>
              <a:avLst/>
              <a:gdLst>
                <a:gd name="connsiteX0" fmla="*/ 0 w 2493239"/>
                <a:gd name="connsiteY0" fmla="*/ 0 h 1495943"/>
                <a:gd name="connsiteX1" fmla="*/ 2493239 w 2493239"/>
                <a:gd name="connsiteY1" fmla="*/ 0 h 1495943"/>
                <a:gd name="connsiteX2" fmla="*/ 2493239 w 2493239"/>
                <a:gd name="connsiteY2" fmla="*/ 1495943 h 1495943"/>
                <a:gd name="connsiteX3" fmla="*/ 0 w 2493239"/>
                <a:gd name="connsiteY3" fmla="*/ 1495943 h 1495943"/>
                <a:gd name="connsiteX4" fmla="*/ 0 w 2493239"/>
                <a:gd name="connsiteY4" fmla="*/ 0 h 149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239" h="1495943">
                  <a:moveTo>
                    <a:pt x="0" y="0"/>
                  </a:moveTo>
                  <a:lnTo>
                    <a:pt x="2493239" y="0"/>
                  </a:lnTo>
                  <a:lnTo>
                    <a:pt x="2493239" y="1495943"/>
                  </a:lnTo>
                  <a:lnTo>
                    <a:pt x="0" y="14959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rgbClr val="000000"/>
                  </a:solidFill>
                </a:rPr>
                <a:t>Louise Bradley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Grant/Credit for Prior Learning Coordinator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Southwest Wisconsin Technical College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7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ea typeface="+mj-ea"/>
              </a:rPr>
              <a:t>The Southwest Tech Story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767953" y="1726779"/>
            <a:ext cx="3107531" cy="179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44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1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60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04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76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1F497D"/>
                </a:solidFill>
                <a:ea typeface="ヒラギノ角ゴ ProN W3" charset="0"/>
              </a:rPr>
              <a:t>Old Curriculum </a:t>
            </a:r>
          </a:p>
          <a:p>
            <a:pPr algn="ctr" eaLnBrk="1" hangingPunct="1"/>
            <a:endParaRPr lang="en-US" sz="2200" dirty="0">
              <a:ea typeface="ヒラギノ角ゴ ProN W3" charset="0"/>
            </a:endParaRPr>
          </a:p>
          <a:p>
            <a:pPr algn="ctr" eaLnBrk="1" hangingPunct="1"/>
            <a:r>
              <a:rPr lang="en-US" sz="2200" dirty="0">
                <a:ea typeface="ヒラギノ角ゴ ProN W3" charset="0"/>
              </a:rPr>
              <a:t>Course # 31-442-353</a:t>
            </a:r>
          </a:p>
          <a:p>
            <a:pPr algn="ctr" eaLnBrk="1" hangingPunct="1"/>
            <a:r>
              <a:rPr lang="en-US" sz="2200" dirty="0">
                <a:ea typeface="ヒラギノ角ゴ ProN W3" charset="0"/>
              </a:rPr>
              <a:t>Welding 1 &amp; 2</a:t>
            </a:r>
          </a:p>
          <a:p>
            <a:pPr algn="ctr" eaLnBrk="1" hangingPunct="1"/>
            <a:r>
              <a:rPr lang="en-US" sz="2200" dirty="0">
                <a:ea typeface="ヒラギノ角ゴ ProN W3" charset="0"/>
              </a:rPr>
              <a:t>10 credits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4143375" y="1726779"/>
            <a:ext cx="4393406" cy="48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44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1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60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04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7600" indent="-193675" eaLnBrk="0" fontAlgn="base" hangingPunct="0">
              <a:spcAft>
                <a:spcPct val="0"/>
              </a:spcAft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1F497D"/>
                </a:solidFill>
                <a:ea typeface="ヒラギノ角ゴ ProN W3" charset="0"/>
              </a:rPr>
              <a:t>New Curriculum  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31-442-311  </a:t>
            </a:r>
            <a:r>
              <a:rPr lang="en-US" sz="1700" dirty="0" err="1">
                <a:ea typeface="ヒラギノ角ゴ ProN W3" charset="0"/>
              </a:rPr>
              <a:t>Oxyfuel</a:t>
            </a:r>
            <a:r>
              <a:rPr lang="en-US" sz="1700" dirty="0">
                <a:ea typeface="ヒラギノ角ゴ ProN W3" charset="0"/>
              </a:rPr>
              <a:t> Gas Cutting &amp; Gouging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31-442-312  Arc Cutting &amp; Gouging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31-442-313  Plasma Cutting &amp; Gouging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31-442-314  </a:t>
            </a:r>
            <a:r>
              <a:rPr lang="en-US" sz="1700" dirty="0" err="1">
                <a:ea typeface="ヒラギノ角ゴ ProN W3" charset="0"/>
              </a:rPr>
              <a:t>Oxyfuel</a:t>
            </a:r>
            <a:r>
              <a:rPr lang="en-US" sz="1700" dirty="0">
                <a:ea typeface="ヒラギノ角ゴ ProN W3" charset="0"/>
              </a:rPr>
              <a:t> Equipment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31-442-315  </a:t>
            </a:r>
            <a:r>
              <a:rPr lang="en-US" sz="1700" dirty="0" err="1">
                <a:ea typeface="ヒラギノ角ゴ ProN W3" charset="0"/>
              </a:rPr>
              <a:t>Oxyfuel</a:t>
            </a:r>
            <a:r>
              <a:rPr lang="en-US" sz="1700" dirty="0">
                <a:ea typeface="ヒラギノ角ゴ ProN W3" charset="0"/>
              </a:rPr>
              <a:t> Brazing &amp; Welding – 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	          Carbon Steel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31-442-316  </a:t>
            </a:r>
            <a:r>
              <a:rPr lang="en-US" sz="1700" dirty="0" err="1">
                <a:ea typeface="ヒラギノ角ゴ ProN W3" charset="0"/>
              </a:rPr>
              <a:t>Oxyfuel</a:t>
            </a:r>
            <a:r>
              <a:rPr lang="en-US" sz="1700" dirty="0">
                <a:ea typeface="ヒラギノ角ゴ ProN W3" charset="0"/>
              </a:rPr>
              <a:t> Brazing &amp; Welding – 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 	          Stainless Steel 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31-442-317  Forming &amp; Folding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31-442-318  Fabricating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31-442-334  Fabrication Planning and                         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                     Drawing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31-442-320  SMAW – Equipment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31-442-321  SMAW – Carbon Steel</a:t>
            </a:r>
          </a:p>
          <a:p>
            <a:pPr eaLnBrk="1" hangingPunct="1"/>
            <a:r>
              <a:rPr lang="en-US" sz="1700" dirty="0">
                <a:ea typeface="ヒラギノ角ゴ ProN W3" charset="0"/>
              </a:rPr>
              <a:t>31-442-322  SMAW – Stainless Steel	</a:t>
            </a:r>
          </a:p>
          <a:p>
            <a:pPr algn="ctr" eaLnBrk="1" hangingPunct="1"/>
            <a:r>
              <a:rPr lang="en-US" sz="1700" dirty="0">
                <a:ea typeface="ヒラギノ角ゴ ProN W3" charset="0"/>
              </a:rPr>
              <a:t>12 Credits</a:t>
            </a:r>
          </a:p>
          <a:p>
            <a:pPr algn="ctr" eaLnBrk="1" hangingPunct="1"/>
            <a:endParaRPr lang="en-US" sz="1700" dirty="0">
              <a:ea typeface="ヒラギノ角ゴ ProN W3" charset="0"/>
            </a:endParaRPr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9" y="3727029"/>
            <a:ext cx="2902148" cy="193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The Southwest Tech Story</a:t>
            </a:r>
            <a:endParaRPr lang="en-US" sz="2400" dirty="0"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73201"/>
            <a:ext cx="4038451" cy="471822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b="1" dirty="0" smtClean="0">
                <a:solidFill>
                  <a:srgbClr val="0070C0"/>
                </a:solidFill>
                <a:ea typeface="+mn-ea"/>
              </a:rPr>
              <a:t>Challenges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+mn-ea"/>
              </a:rPr>
              <a:t>Scheduling 1-credit courses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+mn-ea"/>
              </a:rPr>
              <a:t>Getting buy in from the right people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652368" y="1591717"/>
            <a:ext cx="4038451" cy="47182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b="1" dirty="0" smtClean="0">
                <a:solidFill>
                  <a:srgbClr val="0070C0"/>
                </a:solidFill>
                <a:ea typeface="+mn-ea"/>
              </a:rPr>
              <a:t>Lessons</a:t>
            </a:r>
          </a:p>
          <a:p>
            <a:pPr marL="0" indent="0" algn="ctr">
              <a:buNone/>
              <a:defRPr/>
            </a:pPr>
            <a:endParaRPr lang="en-US" altLang="en-US" dirty="0"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+mn-ea"/>
              </a:rPr>
              <a:t>Bring faculty into the discussion early 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+mn-ea"/>
              </a:rPr>
              <a:t>Tried to make things too simple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+mn-ea"/>
              </a:rPr>
              <a:t>Creating unintentional barriers</a:t>
            </a:r>
          </a:p>
          <a:p>
            <a:pPr marL="0" indent="0">
              <a:buNone/>
              <a:defRPr/>
            </a:pPr>
            <a:endParaRPr lang="en-US" alt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16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371824"/>
            <a:ext cx="8458646" cy="192658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ea typeface="+mj-ea"/>
              </a:rPr>
              <a:t>Meridian community college</a:t>
            </a:r>
            <a:endParaRPr lang="en-US" dirty="0">
              <a:solidFill>
                <a:srgbClr val="1F497D"/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54" y="3504903"/>
            <a:ext cx="6401470" cy="1752451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Accomplishments, Lessons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297325302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MCC Workforce Development Powerpoint Logo Smaller Revis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24"/>
            <a:ext cx="9144000" cy="69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904" r="2817" b="2873"/>
          <a:stretch>
            <a:fillRect/>
          </a:stretch>
        </p:blipFill>
        <p:spPr bwMode="auto">
          <a:xfrm>
            <a:off x="2911078" y="533549"/>
            <a:ext cx="3676799" cy="23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24421" y="3379887"/>
            <a:ext cx="8312423" cy="10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 Narrow" charset="0"/>
              </a:rPr>
              <a:t>Gulf Coast IT Consortium</a:t>
            </a:r>
          </a:p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 Narrow" charset="0"/>
              </a:rPr>
              <a:t>U.S. Department of Labor Employment and Training Administration</a:t>
            </a:r>
          </a:p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 Narrow" charset="0"/>
              </a:rPr>
              <a:t>Trade Adjustment Assistance Community College Career Training (TAACCCT)</a:t>
            </a:r>
          </a:p>
        </p:txBody>
      </p:sp>
      <p:sp>
        <p:nvSpPr>
          <p:cNvPr id="28677" name="Rectangle 15"/>
          <p:cNvSpPr>
            <a:spLocks noChangeArrowheads="1"/>
          </p:cNvSpPr>
          <p:nvPr/>
        </p:nvSpPr>
        <p:spPr bwMode="auto">
          <a:xfrm>
            <a:off x="228823" y="4876726"/>
            <a:ext cx="8419579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 eaLnBrk="1" hangingPunct="1"/>
            <a:r>
              <a:rPr lang="en-US" i="1">
                <a:solidFill>
                  <a:srgbClr val="FFFFFF"/>
                </a:solidFill>
              </a:rPr>
              <a:t>The Gulf Coast IT Consortium is made possible by a $14.7 million grant from the U.S. </a:t>
            </a:r>
          </a:p>
          <a:p>
            <a:pPr algn="ctr" eaLnBrk="1" hangingPunct="1"/>
            <a:r>
              <a:rPr lang="en-US" i="1">
                <a:solidFill>
                  <a:srgbClr val="FFFFFF"/>
                </a:solidFill>
              </a:rPr>
              <a:t>Department of Labor’.</a:t>
            </a:r>
          </a:p>
        </p:txBody>
      </p:sp>
    </p:spTree>
    <p:extLst>
      <p:ext uri="{BB962C8B-B14F-4D97-AF65-F5344CB8AC3E}">
        <p14:creationId xmlns:p14="http://schemas.microsoft.com/office/powerpoint/2010/main" val="702263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MCC Workforce Development Powerpoint Logo Smaller Revis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24"/>
            <a:ext cx="9144000" cy="69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647" y="762372"/>
          <a:ext cx="3276079" cy="563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079"/>
              </a:tblGrid>
              <a:tr h="4721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Consortium Members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43442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Bossier Parish Community College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4344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 Narrow" pitchFamily="34" charset="0"/>
                        </a:rPr>
                        <a:t>LA</a:t>
                      </a:r>
                      <a:r>
                        <a:rPr lang="en-US" sz="1600" b="1" baseline="0" dirty="0" smtClean="0">
                          <a:latin typeface="Arial Narrow" pitchFamily="34" charset="0"/>
                        </a:rPr>
                        <a:t> Delta Community College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43442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South</a:t>
                      </a:r>
                      <a:r>
                        <a:rPr lang="en-US" sz="1600" b="1" baseline="0" dirty="0" smtClean="0">
                          <a:latin typeface="Arial Narrow" pitchFamily="34" charset="0"/>
                        </a:rPr>
                        <a:t> LA Community College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43442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Delgado</a:t>
                      </a:r>
                      <a:r>
                        <a:rPr lang="en-US" sz="1600" b="1" baseline="0" dirty="0" smtClean="0">
                          <a:latin typeface="Arial Narrow" pitchFamily="34" charset="0"/>
                        </a:rPr>
                        <a:t> Community College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43442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LCTCS Office (state level policy work)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43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itchFamily="34" charset="0"/>
                        </a:rPr>
                        <a:t>Northeast MS Community College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43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itchFamily="34" charset="0"/>
                        </a:rPr>
                        <a:t>MS Delta Community College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43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itchFamily="34" charset="0"/>
                        </a:rPr>
                        <a:t>Meridian</a:t>
                      </a:r>
                      <a:r>
                        <a:rPr lang="en-US" sz="1600" b="1" baseline="0" dirty="0" smtClean="0">
                          <a:latin typeface="Arial Narrow" pitchFamily="34" charset="0"/>
                        </a:rPr>
                        <a:t> Community College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43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itchFamily="34" charset="0"/>
                        </a:rPr>
                        <a:t>Copiah-Lincoln Community College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43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itchFamily="34" charset="0"/>
                        </a:rPr>
                        <a:t>Pearl River</a:t>
                      </a:r>
                      <a:r>
                        <a:rPr lang="en-US" sz="1600" b="1" baseline="0" dirty="0" smtClean="0">
                          <a:latin typeface="Arial Narrow" pitchFamily="34" charset="0"/>
                        </a:rPr>
                        <a:t> Community College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  <a:tr h="821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MS CC Board (state level policy work)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1425" marR="91425" marT="45714" marB="45714"/>
                </a:tc>
              </a:tr>
            </a:tbl>
          </a:graphicData>
        </a:graphic>
      </p:graphicFrame>
      <p:pic>
        <p:nvPicPr>
          <p:cNvPr id="297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3703"/>
          <a:stretch>
            <a:fillRect/>
          </a:stretch>
        </p:blipFill>
        <p:spPr bwMode="auto">
          <a:xfrm>
            <a:off x="4100959" y="762372"/>
            <a:ext cx="4826496" cy="563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8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MCC Workforce Development Powerpoint Logo Smaller Revis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24"/>
            <a:ext cx="9144000" cy="69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a typeface="+mj-ea"/>
              </a:rPr>
              <a:t>Non-Credit Training</a:t>
            </a:r>
            <a:endParaRPr lang="en-US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3072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Arial" charset="0"/>
            </a:endParaRPr>
          </a:p>
          <a:p>
            <a:endParaRPr lang="en-US">
              <a:solidFill>
                <a:schemeClr val="bg1"/>
              </a:solidFill>
              <a:latin typeface="Arial" charset="0"/>
            </a:endParaRPr>
          </a:p>
          <a:p>
            <a:r>
              <a:rPr lang="en-US" sz="2500">
                <a:solidFill>
                  <a:schemeClr val="bg1"/>
                </a:solidFill>
                <a:latin typeface="Arial" charset="0"/>
              </a:rPr>
              <a:t>Short-term, less than 1 year</a:t>
            </a:r>
          </a:p>
          <a:p>
            <a:r>
              <a:rPr lang="en-US" sz="2500">
                <a:solidFill>
                  <a:schemeClr val="bg1"/>
                </a:solidFill>
                <a:latin typeface="Arial" charset="0"/>
              </a:rPr>
              <a:t>Customizable, Self-paced, and hybrid/online</a:t>
            </a:r>
          </a:p>
          <a:p>
            <a:r>
              <a:rPr lang="en-US" sz="2500">
                <a:solidFill>
                  <a:schemeClr val="bg1"/>
                </a:solidFill>
                <a:latin typeface="Arial" charset="0"/>
              </a:rPr>
              <a:t>Academic credit through PLA</a:t>
            </a:r>
          </a:p>
          <a:p>
            <a:r>
              <a:rPr lang="en-US" sz="2500">
                <a:solidFill>
                  <a:schemeClr val="bg1"/>
                </a:solidFill>
                <a:latin typeface="Arial" charset="0"/>
              </a:rPr>
              <a:t>Available pathways </a:t>
            </a:r>
          </a:p>
          <a:p>
            <a:pPr lvl="1"/>
            <a:r>
              <a:rPr lang="en-US" sz="2200">
                <a:solidFill>
                  <a:schemeClr val="bg1"/>
                </a:solidFill>
                <a:latin typeface="Arial" charset="0"/>
              </a:rPr>
              <a:t>Adult Basic Education (GED)</a:t>
            </a:r>
          </a:p>
          <a:p>
            <a:pPr lvl="1"/>
            <a:r>
              <a:rPr lang="en-US" sz="2200">
                <a:solidFill>
                  <a:schemeClr val="bg1"/>
                </a:solidFill>
                <a:latin typeface="Arial" charset="0"/>
              </a:rPr>
              <a:t>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31505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MCC Workforce Development Powerpoint Logo Smaller Revis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24"/>
            <a:ext cx="9144000" cy="69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4"/>
          <p:cNvSpPr txBox="1">
            <a:spLocks/>
          </p:cNvSpPr>
          <p:nvPr/>
        </p:nvSpPr>
        <p:spPr bwMode="auto">
          <a:xfrm>
            <a:off x="457647" y="75902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pPr algn="ctr" eaLnBrk="1" hangingPunct="1"/>
            <a:r>
              <a:rPr lang="en-US" sz="3100">
                <a:solidFill>
                  <a:schemeClr val="bg1"/>
                </a:solidFill>
                <a:latin typeface="Arial" charset="0"/>
              </a:rPr>
              <a:t>Barriers to Success – PLA Policy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Arial" charset="0"/>
            </a:endParaRPr>
          </a:p>
          <a:p>
            <a:endParaRPr lang="en-US">
              <a:solidFill>
                <a:schemeClr val="bg1"/>
              </a:solidFill>
              <a:latin typeface="Arial" charset="0"/>
            </a:endParaRPr>
          </a:p>
          <a:p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1749" name="Group 6"/>
          <p:cNvGrpSpPr>
            <a:grpSpLocks/>
          </p:cNvGrpSpPr>
          <p:nvPr/>
        </p:nvGrpSpPr>
        <p:grpSpPr bwMode="auto">
          <a:xfrm>
            <a:off x="380629" y="1223368"/>
            <a:ext cx="3733725" cy="5060900"/>
            <a:chOff x="457200" y="1219200"/>
            <a:chExt cx="3262648" cy="4855316"/>
          </a:xfrm>
        </p:grpSpPr>
        <p:pic>
          <p:nvPicPr>
            <p:cNvPr id="31751" name="Picture 10" descr="http://nowaits.com/Images/PrivacyPolic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19200"/>
              <a:ext cx="3262648" cy="485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12" descr="http://its.unl.edu/images/polic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244374"/>
              <a:ext cx="1066800" cy="714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349874" y="1521396"/>
            <a:ext cx="4114354" cy="7201967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eaLnBrk="1" hangingPunct="1"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882" indent="-342882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</a:rPr>
              <a:t>Does a policy exist?</a:t>
            </a:r>
          </a:p>
          <a:p>
            <a:pPr algn="ctr" eaLnBrk="1" hangingPunct="1"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882" indent="-342882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</a:rPr>
              <a:t>Is the policy easily accessible?</a:t>
            </a:r>
          </a:p>
          <a:p>
            <a:pPr algn="ctr" eaLnBrk="1" hangingPunct="1"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882" indent="-342882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</a:rPr>
              <a:t>Is PLA affordable to the student?</a:t>
            </a:r>
          </a:p>
          <a:p>
            <a:pPr algn="ctr" eaLnBrk="1" hangingPunct="1"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882" indent="-342882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</a:rPr>
              <a:t>How will credit be transcripted?</a:t>
            </a:r>
          </a:p>
          <a:p>
            <a:pPr lvl="1" algn="ctr" eaLnBrk="1" hangingPunct="1"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800059" lvl="1" indent="-342882" algn="ctr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800059" lvl="1" indent="-342882" algn="ctr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882" indent="-342882" algn="ctr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882" indent="-342882" algn="ctr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800059" lvl="1" indent="-342882" algn="ctr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882" indent="-342882" algn="ctr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800059" lvl="1" indent="-342882" algn="ctr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882" indent="-342882" algn="ctr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882" indent="-342882" algn="ctr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MCC Workforce Development Powerpoint Logo Smaller Revis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4"/>
            <a:ext cx="9144000" cy="699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451" y="1371824"/>
            <a:ext cx="8229824" cy="4526235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7" lvl="1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457177" lvl="1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457177" lvl="1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a typeface="+mj-ea"/>
              </a:rPr>
              <a:t>Credit for Knowledge</a:t>
            </a:r>
            <a:endParaRPr lang="en-US" dirty="0">
              <a:solidFill>
                <a:schemeClr val="bg1"/>
              </a:solidFill>
              <a:ea typeface="+mj-e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55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MCC Workforce Development Powerpoint Logo Smaller Revis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24"/>
            <a:ext cx="9144000" cy="69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984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796" name="Picture 2" descr="P:\WFD\Marketing\Logo Repository\WF_Logo_2col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2" y="533549"/>
            <a:ext cx="906363" cy="6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78" y="2057177"/>
            <a:ext cx="755674" cy="5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80" y="3245942"/>
            <a:ext cx="762372" cy="45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80" y="3350866"/>
            <a:ext cx="1437680" cy="48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3800" name="Group 9"/>
          <p:cNvGrpSpPr>
            <a:grpSpLocks/>
          </p:cNvGrpSpPr>
          <p:nvPr/>
        </p:nvGrpSpPr>
        <p:grpSpPr bwMode="auto">
          <a:xfrm>
            <a:off x="191988" y="4478239"/>
            <a:ext cx="4969371" cy="1810494"/>
            <a:chOff x="461300" y="4807593"/>
            <a:chExt cx="4213899" cy="1811221"/>
          </a:xfrm>
        </p:grpSpPr>
        <p:sp>
          <p:nvSpPr>
            <p:cNvPr id="33801" name="TextBox 4"/>
            <p:cNvSpPr txBox="1">
              <a:spLocks noChangeArrowheads="1"/>
            </p:cNvSpPr>
            <p:nvPr/>
          </p:nvSpPr>
          <p:spPr bwMode="auto">
            <a:xfrm rot="-721155">
              <a:off x="1574034" y="5049154"/>
              <a:ext cx="3101165" cy="15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200" b="1">
                  <a:solidFill>
                    <a:srgbClr val="339966"/>
                  </a:solidFill>
                </a:rPr>
                <a:t>Earn</a:t>
              </a:r>
              <a:r>
                <a:rPr lang="en-US" sz="3200">
                  <a:solidFill>
                    <a:srgbClr val="339966"/>
                  </a:solidFill>
                </a:rPr>
                <a:t> </a:t>
              </a:r>
              <a:r>
                <a:rPr lang="en-US" sz="3200" b="1">
                  <a:solidFill>
                    <a:srgbClr val="339966"/>
                  </a:solidFill>
                </a:rPr>
                <a:t>up to 15 hours of credit through PLA!</a:t>
              </a:r>
            </a:p>
          </p:txBody>
        </p:sp>
        <p:pic>
          <p:nvPicPr>
            <p:cNvPr id="33802" name="Picture 7" descr="http://www.carryoutcafe.com/wp-content/uploads/2012/05/bsa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88561">
              <a:off x="461300" y="4807593"/>
              <a:ext cx="1405164" cy="1229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32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371824"/>
            <a:ext cx="7849195" cy="192658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ea typeface="+mj-ea"/>
              </a:rPr>
              <a:t>Discussion</a:t>
            </a:r>
            <a:endParaRPr lang="en-US" dirty="0">
              <a:solidFill>
                <a:srgbClr val="1F497D"/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54" y="3504903"/>
            <a:ext cx="6401470" cy="1752451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Questions</a:t>
            </a:r>
          </a:p>
          <a:p>
            <a:pPr>
              <a:defRPr/>
            </a:pPr>
            <a:r>
              <a:rPr lang="en-US" sz="3800" dirty="0"/>
              <a:t>Key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4186463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353">
              <a:defRPr/>
            </a:pPr>
            <a:r>
              <a:rPr lang="en-US" altLang="en-US" sz="4200" dirty="0">
                <a:solidFill>
                  <a:srgbClr val="FFFFFF"/>
                </a:solidFill>
              </a:rPr>
              <a:t>Welcome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556990" y="1446610"/>
            <a:ext cx="7521029" cy="4446984"/>
          </a:xfrm>
        </p:spPr>
        <p:txBody>
          <a:bodyPr rtlCol="0">
            <a:normAutofit/>
          </a:bodyPr>
          <a:lstStyle/>
          <a:p>
            <a:pPr defTabSz="914353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Lucida Grande" charset="0"/>
                <a:cs typeface="Lucida Grande" charset="0"/>
                <a:sym typeface="Lucida Grande" charset="0"/>
              </a:rPr>
              <a:t>Making the Case </a:t>
            </a:r>
          </a:p>
          <a:p>
            <a:pPr marL="257166" defTabSz="914353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Lucida Grande" charset="0"/>
                <a:cs typeface="Lucida Grande" charset="0"/>
                <a:sym typeface="Lucida Grande" charset="0"/>
              </a:rPr>
              <a:t>Accomplishments, Challenges and Lessons</a:t>
            </a:r>
          </a:p>
          <a:p>
            <a:pPr marL="0" indent="0" algn="ctr" defTabSz="914353">
              <a:spcAft>
                <a:spcPts val="0"/>
              </a:spcAft>
              <a:buSzPct val="120000"/>
              <a:buNone/>
              <a:defRPr/>
            </a:pPr>
            <a:r>
              <a:rPr lang="en-US" altLang="en-US" sz="2800" dirty="0">
                <a:ea typeface="Lucida Grande" charset="0"/>
                <a:cs typeface="Lucida Grande" charset="0"/>
                <a:sym typeface="Lucida Grande" charset="0"/>
              </a:rPr>
              <a:t>Southwest Tech (WI)</a:t>
            </a:r>
          </a:p>
          <a:p>
            <a:pPr marL="0" indent="0" algn="ctr" defTabSz="914353">
              <a:spcAft>
                <a:spcPts val="0"/>
              </a:spcAft>
              <a:buSzPct val="120000"/>
              <a:buNone/>
              <a:defRPr/>
            </a:pPr>
            <a:r>
              <a:rPr lang="en-US" altLang="en-US" sz="2800" dirty="0">
                <a:ea typeface="Lucida Grande" charset="0"/>
                <a:cs typeface="Lucida Grande" charset="0"/>
                <a:sym typeface="Lucida Grande" charset="0"/>
              </a:rPr>
              <a:t>Meridian Community College (MS)</a:t>
            </a:r>
          </a:p>
          <a:p>
            <a:pPr marL="257166" defTabSz="914353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Lucida Grande" charset="0"/>
                <a:cs typeface="Lucida Grande" charset="0"/>
                <a:sym typeface="Lucida Grande" charset="0"/>
              </a:rPr>
              <a:t>Discussion</a:t>
            </a:r>
          </a:p>
          <a:p>
            <a:pPr marL="0" indent="0" defTabSz="914353">
              <a:spcAft>
                <a:spcPts val="0"/>
              </a:spcAft>
              <a:buSzPct val="120000"/>
              <a:buNone/>
              <a:defRPr/>
            </a:pPr>
            <a:r>
              <a:rPr lang="en-US" altLang="en-US" sz="2800" dirty="0">
                <a:ea typeface="Lucida Grande" charset="0"/>
                <a:cs typeface="Lucida Grande" charset="0"/>
                <a:sym typeface="Lucida Grande" charset="0"/>
              </a:rPr>
              <a:t>        </a:t>
            </a:r>
            <a:r>
              <a:rPr lang="en-US" altLang="en-US" sz="2500" dirty="0">
                <a:ea typeface="Lucida Grande" charset="0"/>
                <a:cs typeface="Lucida Grande" charset="0"/>
                <a:sym typeface="Lucida Grande" charset="0"/>
              </a:rPr>
              <a:t>Questions</a:t>
            </a:r>
          </a:p>
          <a:p>
            <a:pPr marL="0" indent="0" defTabSz="914353">
              <a:spcAft>
                <a:spcPts val="0"/>
              </a:spcAft>
              <a:buSzPct val="120000"/>
              <a:buNone/>
              <a:defRPr/>
            </a:pPr>
            <a:r>
              <a:rPr lang="en-US" altLang="en-US" sz="2500" dirty="0">
                <a:ea typeface="Lucida Grande" charset="0"/>
                <a:cs typeface="Lucida Grande" charset="0"/>
                <a:sym typeface="Lucida Grande" charset="0"/>
              </a:rPr>
              <a:t>         Key Considerations</a:t>
            </a:r>
          </a:p>
          <a:p>
            <a:pPr marL="257166" defTabSz="914353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Lucida Grande" charset="0"/>
                <a:cs typeface="Lucida Grande" charset="0"/>
                <a:sym typeface="Lucida Grande" charset="0"/>
              </a:rPr>
              <a:t>Tools and Resources </a:t>
            </a:r>
            <a:endParaRPr lang="en-US" altLang="en-US" sz="2800" dirty="0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Reflective Questions</a:t>
            </a:r>
            <a:endParaRPr lang="en-US" sz="2400" dirty="0">
              <a:ea typeface="+mj-ea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What changes in PLA policy and procedures have been adopted by your institution? How have these changes been communicated?  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Has awareness of PLA increased?  How do you know?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75" y="1607344"/>
            <a:ext cx="7408292" cy="40183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How </a:t>
            </a:r>
            <a:r>
              <a:rPr lang="en-US" dirty="0">
                <a:ea typeface="+mn-ea"/>
              </a:rPr>
              <a:t>have faculty been in engaged in the current development of </a:t>
            </a:r>
            <a:r>
              <a:rPr lang="en-US" dirty="0" smtClean="0">
                <a:ea typeface="+mn-ea"/>
              </a:rPr>
              <a:t>PLA policy </a:t>
            </a:r>
            <a:r>
              <a:rPr lang="en-US" dirty="0">
                <a:ea typeface="+mn-ea"/>
              </a:rPr>
              <a:t>and practice, especially in the development of challenge exams? </a:t>
            </a:r>
            <a:endParaRPr lang="en-US" dirty="0" smtClean="0"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What </a:t>
            </a:r>
            <a:r>
              <a:rPr lang="en-US" dirty="0">
                <a:ea typeface="+mn-ea"/>
              </a:rPr>
              <a:t>needs to happen to </a:t>
            </a:r>
            <a:r>
              <a:rPr lang="en-US" dirty="0" smtClean="0">
                <a:ea typeface="+mn-ea"/>
              </a:rPr>
              <a:t>strengthen their engagement?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How </a:t>
            </a:r>
            <a:r>
              <a:rPr lang="en-US" dirty="0">
                <a:ea typeface="+mn-ea"/>
              </a:rPr>
              <a:t>can the use of challenge exams be expanded?</a:t>
            </a:r>
          </a:p>
          <a:p>
            <a:pPr lvl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Faculty Engagement</a:t>
            </a:r>
            <a:endParaRPr lang="en-US" sz="24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96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Promoting PLA to Students</a:t>
            </a:r>
            <a:endParaRPr lang="en-US" sz="24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88230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ea typeface="+mn-ea"/>
              </a:rPr>
              <a:t>How </a:t>
            </a:r>
            <a:r>
              <a:rPr lang="en-US" dirty="0">
                <a:ea typeface="+mn-ea"/>
              </a:rPr>
              <a:t>do potential and current students learn about PLA opportunities?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Messaging 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Orientation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Advisement 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Recruitment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Admission Interview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1" y="2625329"/>
            <a:ext cx="2229074" cy="204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Key Considerations</a:t>
            </a:r>
            <a:endParaRPr lang="en-US" sz="2400" dirty="0">
              <a:ea typeface="+mj-ea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775150"/>
          </a:xfrm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 sz="2500">
                <a:latin typeface="Arial" charset="0"/>
              </a:rPr>
              <a:t>Promotion requires a seamless message from all members of the college community.</a:t>
            </a:r>
          </a:p>
          <a:p>
            <a:endParaRPr lang="en-US" sz="2500">
              <a:latin typeface="Arial" charset="0"/>
            </a:endParaRPr>
          </a:p>
          <a:p>
            <a:r>
              <a:rPr lang="en-US" sz="2500">
                <a:latin typeface="Arial" charset="0"/>
              </a:rPr>
              <a:t>Faculty must be engaged in the determination of credit awards or competency levels. </a:t>
            </a:r>
          </a:p>
          <a:p>
            <a:endParaRPr lang="en-US" sz="2500">
              <a:latin typeface="Arial" charset="0"/>
            </a:endParaRPr>
          </a:p>
          <a:p>
            <a:r>
              <a:rPr lang="en-US" sz="2500">
                <a:latin typeface="Arial" charset="0"/>
              </a:rPr>
              <a:t>Data collection system must be in place.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Faculty Role</a:t>
            </a:r>
            <a:endParaRPr lang="en-US" sz="24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Develop challenge exams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Develop cross-walks with industry-recognized credentials and other non-credit trainings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Determine skills/knowledge assessed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Provide advisement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Recommend/support policy changes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21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ea typeface="+mj-ea"/>
              </a:rPr>
              <a:t>College-wide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371824"/>
            <a:ext cx="8228707" cy="4753942"/>
          </a:xfrm>
        </p:spPr>
        <p:txBody>
          <a:bodyPr>
            <a:normAutofit/>
          </a:bodyPr>
          <a:lstStyle/>
          <a:p>
            <a:pPr marL="457177" lvl="1" indent="0">
              <a:buNone/>
              <a:defRPr/>
            </a:pPr>
            <a:r>
              <a:rPr lang="en-US" sz="2800" dirty="0"/>
              <a:t>Assess knowledge and engagement of:</a:t>
            </a:r>
          </a:p>
          <a:p>
            <a:pPr marL="457177" lvl="1" indent="0">
              <a:buNone/>
              <a:defRPr/>
            </a:pPr>
            <a:endParaRPr lang="en-US" dirty="0" smtClean="0">
              <a:ea typeface="+mn-ea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</a:rPr>
              <a:t>Registrar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</a:rPr>
              <a:t>Financial Aid Office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</a:rPr>
              <a:t>Admissions Office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</a:rPr>
              <a:t>Faculty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</a:rPr>
              <a:t>Academic Leaders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</a:rPr>
              <a:t>Public Relations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</a:rPr>
              <a:t>Veterans Official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</a:rPr>
              <a:t>Workforce Staff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+mn-ea"/>
              </a:rPr>
              <a:t>Others?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0964" name="AutoShape 2" descr="data:image/jpeg;base64,/9j/4AAQSkZJRgABAQAAAQABAAD/2wCEAAkGBxQTEhQUEhQWFBQXFhoYGBcYFhUcGBkYGhscHBcUFh0ZICggGBwlHR4XIjEiJSktLi4uFx8zODMsNygtLisBCgoKDg0OGxAQGzUkICUsLC8vLywsLyw0NCwsLywsLCwsLCwsLCwsLCwsLCwsLCwsLCwsLCwsLCwsLCwsLCwsLP/AABEIAKIBOAMBEQACEQEDEQH/xAAcAAEAAgMBAQEAAAAAAAAAAAAABQYBAwQHAgj/xABREAACAQMBBAQGDQgGCgMBAAABAgMABBESBQYhMRNBUWEHFCJxgZEWIzJCUlSSk6GxwdHTFSQzU2JylLIlNGNzgqI1Q1VkdIOks8LSREXxF//EABsBAQACAwEBAAAAAAAAAAAAAAABBQIDBAYH/8QAQxEAAgECAQcHCQYFBAMBAAAAAAECAwQRBRIhMUFRkQYTFFJxodEVMlNhgZKxweEWIjNCYtJDY3Ki8CMkNLJEwvEl/9oADAMBAAIRAxEAPwD3GgFAKAUAoDDMBz4UByT7VgT3c0a+d1H1mgIqXfnZynSb2DPYJFJ83k5o9GsGt9/LAZ9vJx8GKdv5UNa3VprXJcUTgzQfCLY9TTt5rS7+2OsHc0Voc1xRKhJ6kY//AKJZ9lz/AAd1+HTpNHrriiebluMjf63PuYbtvNayj+YCtcr62jrmuI5qe4+Tv4nVZ3p/5IH1tWt5Us1rqIy5ip1TI33yeFld/JhH1yVDyrZL+KhzFTqj2b8ceJXfyYfr6TFPKtl6VE9Hq9Uyd9D8Ruv+n/EqPK9l6Vd/gRzFXqj2aH4jdf8AT/iU8r2XpV3+BPMVeqYbffHOyu/QsJ+qSpWVbJ/xUOYqdUz7Ok67S9+ZU/U1PKtn6VDmKnVMnf62X9JHdR/vWs5/kVq3RvreWqa4mHNz3G2Hf6wb/XMv78Fwn86Ctqr0papLijFxa1o2Jv3s4nHjtuDywZFU57PKxW1adRBL2u04ZBmOWNx+y6n6jQHXQCgFAKAUAoBQCgFAKAUAoBQCgFAKAUAoDl2ntGK3jaWeRIo15s7AAdg49Z6h10BVJ99Zpf6laMy9UtwxhTzqmDIw84UHtqrucsWlDQ5YvctP0N8LapPUjgm8fl/TXxjB97bRIgH7Ot9bHzjSapK3KeT0UqeHa8e5YHVCw6zOYbtQHjJ0s57ZpppD/nYiqurlu9n+fDs0HQrSkthuh3dtEIK2sAYdYhjz68ZrlnlC6n51SXFmaoU1qiSCxKOSgeYCuZ1Jt4ts2pJH0KxznvGCM5qAKAUJMUAoBQCgFAKAUBmgMGpTaIwPlolPNQfQKyU5J4pkOKesjpt3LRiWa2h1HmwjQN8oDNdVPKV3T82o+OPxNboU3rial3ciX9FJcQd0VzOg9IDYNdlPL15D82PajW7OkzoS3vEJMW0Ju5ZUilUfQrH5VdtPlNWXnwT7NHiapWEdjOiLb+0ovdR212O1WeB/URIv01ZUeUltPz0495olZVFq0nbHv8i/1m1uoP2uj6VPPqhLYH7wFWlHKNrW8youOHxOedKcdaJvZO8lpc8Le4ikYc1VxrHnU+UPSK7U8dRrJWgFAKAUAoBQCgFAKAUAoBQHzI4UEk4AGSewDmaA8wa6F7J47csBbqT4rG5ARU9yLh88DI/HGeSsMcTXk8s5RqzqO1t9mvD4ezaWFrRilnz9hIrtSA8pojnskT768x0at1HwZ385DedgGeVYZktxlihisBiMVKTeoYioAoBQChIoDFAZoQKAUBihJmhAoBQCgMUJM4oQKAUAoBQEdtPYcFwMSxgtzDjhIp+ErDylPfXdbXl1byzoN/I0zpU56Gbd2t4ZbSVLO+k1xyHTa3J4Fj1W855dJ8FvfY48a9xkzKcL2GjRJa1816irr0HSfqPQKszQKAUAoBQCgFAKAUAoBQFY8JM5XZ8yDnNpgH/OcRkepjWFWeZCUtyb4EpYvAq+2LON5dnQsqsnjQOhgCCqQTcweB4la8hyccp3NSb3fFosb3RCKLNNulYt7q0gP/KT7q9liVpxN4Pdmk58Ti9AIoDWPBvsz4pH/m++gPmfwebMCMRaRcFJ6+zz0BW7JdOxkwWX81BBDEEalyMEcRzGPRXhpJSyy01+ctMWrX2Fkvt1LCIapZZogeGTe3Kj0e2ca9k7ai/yLgitUpLUzTc7s2SRCbXePHz1R3N7JwwTqwjE44c8U6LQ6i4InnJ73xOmPcm1YK6S3WCAVYXdweB4g4ZiD6RWDsrZ66ceCJ52fWfE4do7KFrcWoSed+kaQMskgYFVjJ5ADjnTVRliyt6VpKUIJPQdFvWqSqJNmttmi6vhFI8wjW316Y5XjGouVBJQgngD19Vc3J23pVKE3OKf3tqx2IzvKkozST2Er7BbX4V1/GXX/vXoehW3o4+6vA5Odn1nxHsEtfh3X8Zdf+9R0K29HH3V4DnZ9Z8QNxbb4d1/GXP2vToVt6OPurwHOz6z4letHJsJ8tIdPjKq2o9IER5BGNY4lgAPK58K8dewhTyoowSSzo6NmnDHQWNNy6O29zJLd3c63ktYJHe6ZniRmPjl0MkqCTgOMV7TotDqLgit5ye98Tj2RBsqaWSENMsiOyAS3FyNZQkMYmZ8MMg8jnhyrPo9JLzFwRk41IRUnik+86dubP2VaDNxM6EAkL41cs/DnpVXLefh56jo9LqLgvAwTk9CO+Pcm0dVZXugGAIxeXQ4EZHAvWLtaD1wXBeBKqTWpkPsG16G4vYVkkdI5UCCSRnZQY1J8piTgmvI8o6NOlUpqnFLQ9Sw2ljZSlJPFnFa7JhuLq8eZMvHKkaOGdWVBCjYUqQRxduVc8rytb21GNN4JptrBPF5zW3sMlTjOpPO9XwOG2ghkXWkG1DGSwV0muWVtLFTjEvaCKtHY37SeEJdsY+Bz87S1Yte04NliHVcCZ9paUn0qM3h0r0aHS/R5IbUzHBPIrW2tZXeZHm6UMcPvaI68dnswIVWGLxk8NhL7LsbKZyiT3hfGrTJPfRtjkSocrqA4cs4yM86qrt3tus6pRglvUYvxOimqc9UnxZz2chayghd5CLi9e31a2L9F00uVLE6uKRsuc54122tCFTKaxS0QUmsNuC2e01VJtUe1tewvnsH2djHiVvgf2a/XXrcWV5pudwNnunRm3CpzAVnUKePlKAcBuJ499YZscc7DSTjsN+7O1ZYJhYXjamwTbTn/XxrzR+rplHPlqHHtrIgt9AKAUAoBQCgFAKAUAoCn+EdsiyjPv72M/Nq8o+lBXDlOWbZ1X+l9+g2UVjUj2kVpDbRsR8Fbh/8iqD9Nef5MLTUfYdt+9R37Y3vjgdCT7WJmgmXSelSTRrjZVHF1OAOA46wc8CK9cVxA7N34lPQQurxzTXjDXcQtGi23SMyjUQFLmMKgGc6mGahNPUZypyh5ywLvsfasdzH0sWTHrdVYjAbQxUuvauQcHrxUmBs2m+mGUnqjc/5TQHm/wD9Pbg8jb2oPmPRA/Qa8PQSllh/1v5lpL7tt7C27T3thSZokhmuZEJUGKFnQTfqDJjSj4yTk4UA5xivcFWURN6Zkkmt44z0IBjlS5cSqspLF1hdGBkUhgDqweHIEkVqq1VTNtOk56jfutvZexjxVLcXDJmUMZm1PBrAMUCMCSyg8i+Bw6sVNOoprFEVKbg8GS+09vJcXtpHoeGaIz9JDJp1qGiUq/kkqVIPAgnrHVVTyg/4Uu1fE3Wf4qO7Y8yjacxZgqrZwjiQBqeeUAEnrJ0gDvHbWjk3HC1k98n8EZXrxqew7d5d6DbtPCFJm8X6S30JJIXc61wyIpICsEOc8Q3VivQNpazjPu13thkdirqIYY8zyOHQrIxAjiVWAOSNR6+agA54E09QLHG2QCM8cHiCDx7QeIPcakHnWyFJsptOPKa60nq4ySYPmrwuUmvKix60fkWtFPo7XaWzcqQHZ9m3IG3iPo0CvdMqjwDa+2Ii0yAly00g8gZBBlOSjA4OQeBHaK2ZySPRxylQ6BG2evRjo2Y6cPXgarK7UyNAIpBI8oTQUYuQ2FcMOLZHlcD5qjPWDRi8oW1O3rUqUcFLzdGnBpY4vtxwP06qgDA4AcB5hyrA88UbZwzebRb/AHhU+TDGf/KvG8p3/rU1+n5lnYea+059iN+dX4970kRzw90YlDD0AJ66rbtLo1u9uEv+3/03U8ecn7PgTfg0P9HQ9eJLgDzC5lA+ivoFJ4049iKd6zo3RAPjkinIkvZTw6tCxxEeuM1sIIvb5LbST+xtHI/elkAP0Rj6a89yjnhQjHfL4HZZLGbfqKSl+IbDZc5jeQi7ErIgyxYrcNJgH9ose7HdWNisMq1vVFL2fdwFR/7eK9b+ZPbI8KjzElrIrGMEgTZmCn3L6GRQwI48G6jjNXsq8IywfHYU9W+o0pKMnoe3Zjub3l1i3ltDAk5uIkifkzuqcRwKkMQQwPArzBrcdaaaxNO1LK32jbYjmVhq1RTwuGMUq50yIyngwOeGe0UJOjc7brzq8NyojvIDpmQcmHvJ4+2NxxHYcjqoCx0AoBQCgFAKAUAoBQFM8Ibe27NHbdMfVbzffVZll4WVTsXxRvtljVRAXF/HBtOGWZwkcdncMzHqGqLPeT3Cqnkx5lTtXzOi/wBaOC9vhdX011HAxa3t0SJJFVJGZ9Tlu7I0qM8sHlk16Oo08ETZ0pRcptaUtBJz2vTpLFcRqYm4AZzqUqMk/BYNkDHYDWnHDSi0cc/GM1oOHdHeOeGaKxdopFSXxdUCETdGEMiTkg6SAmkHyR25zwrpjLEoqlFQT06nh9S5763HR7PvH61t5CPPpOPprM0FP29EIdnJGoJCC3QAcThXjAA7TwrweTXzmU87fKT+Ja11hb4dh2bz7x7SgtpriK0ijTynGtx0kaDm0qDyTIxwQAT317wqjzyziUaYSCWjCSEk83JbLE++OQTnvqsnOWOenr0FlBRX3MNWDOmCSSF7ZoZMSieNFkYav0raGLDI1DDHh3DurZbzxq6sDXXhhTLXdbSkaW1FwQbmG9lgfyFQmKSJ3jfAJGCoQ8D9NactRUrKeOzB95otnhVRst9pQJeXyTRtO8iQRrAgUyOgRncgMyqFXJJYkY8+K05Dap2MXLe/iZXX3qrwJbcCN1t1utEkr3cnNpNTQ2wLCBCznLKg58SSXJ41leT5yo4t4JfE1RWB9b6WziCO/CJDc25V31DpFEecSBwpHSaAdYxxyvDGamzq5lXMTxTEliib3avFkRvbZJXV/L6WPo3UsAQujSulcYI4dfM1bRkpLFMwaw1lH2fL0ezJj+qS64j9hpOI9VeIv4Y5VS3yj8UWdF/7d4es5N4tsdFs2CFiRFDZRSThSR0hcCO3tc89LsHZscdMRHXx9yVZ97j7sxw29vqWJrmVluX15Vgo4r0YUcApK8MafKPdVfWqtt68NXtO6lTSisdbI7fPdiKCK3uipWcTRBysjHi7sXcNgEvqbIbnlR352UKspTa2GutSUY4np26O0mntY3kOZFLxyHlmSJ2Rmx1BiuodzCuw5St7L/rm0uzxleHf0MeW9PD5NeN5T/i0+x/EsrDzWaNg/p9oH/eF+i3iqsu1hRt0+q++TN9J4zm/81Fh8HSAbNtccmQv6ZHZz9LGvocVhFIpj63GTFsx+Fc3T+hriQj6MVkCHuDnaV8eyC2UH54kfSK8tylk8aMVvfyO+xXnMoF/MI7DZXSPoVtbM2cYLxNx7Pfn11ttZSd/cyhrSXdgvkcV/KpCzTpLGWziY2RYXMy27Q27s0YKs59rjdApAwz8WB8lhgEd9WcoxWdGT0P26SljkerV5xfklpWOx68fkSGwN07iWa6K+LJNHIA8chkJQMoIeNlU5R8M2cDiCPNvjSVSnFYvA31cmN040pzf3S7bq7lyWs5na54kYaKJAkTcOcmoksw6m4Vup08xYJnVb26oQzE2+1ndvbavEyX9upM1sDrQc5rc/pIu8j3a94762G8ttheJNEksZ1JIodSOtWGQfVQG+gFAKAUAoBQCgFAUvf0ZudnDskmb1REf+VVOXHhZT9nxOi1/FRA3FhHPtKKGZQ0b2VwpH+OLiOw99VvJj8Op2o33/nI49v7JNjLIzzzGC6jCG5fo9UMy5VNRRFCqVIwdPNTk8RXo5w0aDGhcaZKpLWtZoW5lBSS7ngjihy2Y5D7ccFQzgjyVwc6BqyxHHhWrBbDvzpYqVSSwW7aWHwbW8couL9VGq4lYI2BrEUQEQB61yULaT2iuiKwWBUV559RyJHwj/wCi73+4esjUQO87Yt4u+4tR65o68FkSP+/SfrLe7/B4Ev4SL5Bava6S8t0rRxoDjHDLSMSCFReBJ9ABr6BTpyqSzYlHWrQowc56keU31tgjxmKVHxpJQSsrjOeDRZyuSThsHjy51zzsbqm2ksVib6OUrSvHHO2adnsJ/crZRmvIVlQwRQ4ljRhhpWjPkhQPcqh0tg8TwwMA1lGzqUfv1NbMVf0a/wByk9Rct8bZPG7BtI1GSTLY4krE2jJ7tTeuqzLbasp4eo6LVY1UcG62xYrifaEkmoOtyI1dGKOFEEeV1Dmp1cjw4VOSYRlY001s+ZFx+KzkgvfF1hsHuUt7yzfNt0rEQ3MBDJErkdqnTjmrKCAQOOdai4zcmsYy14a12GtPE7NsXeLS4gnuI5r2+yscEblkUsoRUjHMIANTMcDOo8M4rTSpudSOYsEtrMmy4bH2RHbhhHrJdgzs7s7MwUKCSxJxhRwHAVbxiorBGttvWecI2dk3pzkFL0jhjgWlIrxd6s7K8MOtH4osqWi2ePrN+3t0o7uK2gyVkltTKWLcC8ESxw5B4BQZm5dpNe1Kw17P2pbXUcEiXQtLq3To2zo4AgB0Kv5MiEqCGU4yOfMVXSjKm2msUzvUotLTgyF3tnS5tRZ2U5uDE4lmmJLEs0mFCkDDFpGJ8nyVC44VuoU5Z2fJYGmtJZqinierbt7G8VSRNesNK0g4cRqC6lPb5QPHvrrOYrVquNobR/egPrj515DlOvv036mWVhqZw7uSZfaRzyum+iGMfZVbfRbVvH9C72zdSl579bLV4PR/Rtj/AMPF/KK+glOa/B25bZtqzcWePWT2liST6zQEDG+LvarE+SJE49mLeMn6/prynKDTc0Ev80o7rTzJ9niQey5FQbD1kL5BHlcOJhUAcevNbLLGVzc9vzM3ojTJ682vCsrLJcTGVLgMkCDEhGgL0aoBmWE5LFjwzniNNWahLDQtGGv/ADURnrF6duoktmsPyq+jn4mOl7j0ntOe/HSeiuq0xzGaLrDORba6jmKvs69N5fSNHJ+bWmYtKtwkuGHtmsA+UiKQADw1FjxwMAbN2JvE7qSwfhFJqmsz1aScz247NDEMB8F+6gLnQCgFAKAUAoBQCgKPvqf6Q2eP7K7Pp9oAPn5+uqTlA8LN9qOm0T51EXf286XUV1brHIUikiMbuyZDlTqDBWwRp5Y66oMi5TpWanGpjpw1HZdUJVGnEgt8rTaO0GjDQwxQoCei8YLBnzwkY9GM4HJcdeavPtFZ+vgYW1GdGopuKlhseor8fg+u+YW1QjkRnPoIUYrF8orTZjwLCFbMedGhBPiWPdbYu0bJ3aOW2KuuGRumK6hyk4e+A4Z6xjPIYw+0luloi2cl3Tnc1M9xUd+G31kvta1v7mKSGW6hSORSjLHbEnSwwQGaXnz44rRLlPD8tN+1/Q51YS2s6NubLM8IjR+jZWjdXK6gGjYMuRkZGQOuqCxvejXPPtY69HadlWjn08xEZe7DvJp1nkvY9axNGALXCgMwYnHS88qK9FT5WulLGnS4y+hWXGR4XEcypLRjjoPttg3J/wDmAea3Xs72Pnrd9t6/olx+hyLkxbLazQ26s+UYX8wdGDo3RQeSw4Z4L1gkEdYJByK0VOWNeos2VNYdv0OujkShRlnU9D9vidrbHuWlgklvnlELM2loYhqDKVZcpjHDHVVfdZe6TRlSnT1+v6HZTs8ySkpdxstra7tpZ3tZIWSd+kaOZH8l9KqSrIeIIUcCK35Py9ToUI0pwejajGtaSlNyT1lbm3TvHeZ5XtZWmcs5dZW4Z8mPj7xRwA6q6J8obeWDzZexpFdcZFnWmpc41hqweBrj3KuVBCeJx5640lRgRyYMvEEHiD1VC5QW7eLUuK+Br8hVFJT51tr1lzs9pbSWNFYWjOoAaRjMdZHvtKgBSfPW+XKW3WqLZYdBnvIm52JKuzJLVGVpWidc+5Us5JYDngcSONUKvqdTKKuJLCOPadfMyVFw1s17w3m0Li2S3W1WFfJEjLchmZAMGMeQunJxnjyGOuvVLL1jjpl3HJRtnGadSOMdqTKk2wbrl4nIQOAw1vj0e2cBXR5eyf6TuZ6jytRaSdtq/pPu1sL+GRZYbWVZIzlTqgwRw1I3tnFGAwRx6jzAqXlmxa/ERxZRvaF3RUFRaktT0LDxW89LG+Ev+zrnP79r+LWl5asV/E7n4Hn+i1dxGbLMsl1dXDwtAkoiARyhYsikM2UYjGMd9ecy9e29zmc1LHDHf8zttKMqeOciP2DG3i1+yAu73N3pGR5RDMqKCTjqArTeNRuLeMngoxp49zZNLF05tbWyV3e3ritrWCFre91Qwoh/NJiMooB4gYPLmDivZK/tZaqkfeXiVnNT6r4HLuVvjBDs+0jeO6ysKAlbWdlJxzVguGHeK2u5op5rmse1EKEmscCPnvdcO2J0V1V+kdOkjdCQtqgzhwDjKmvNZVnCd/b5rT0x1PH8yOy3TVKeO4ht80RLXZjyRmWNSEKK5RiWhOjDe9IK5z1YrZkeWN9XT2+JlWhKVOnGOsjIt7L4RhHuDrxxcJHr82Sp9fOr7mqfVL6lkb7q5ypp24YfE4tk7WmtpTNBM6yMcuzMziTumDH2zr7xngRWyMsNhsuMi286ebB4SW3f2nq9hvXJe7PZ7YIl3q6Fl1riJiwDTjVgsoU6wOZ5VtPI1acqc3CWtHSm51pGiC1kNrMihRPCyq7465h7mbJznWDzoayG3xmvY7cmWNZ2g9uhurc4dJI+IMsBOQjDIYqx4E8CKAvO528kd/aRXCEAsMOmeKOODIfTy7QQeugJygFAKAUAoBQCgPOvCNeGK/sHEUk3tN0NMQUvzg44YgEenrqpyzR562zc5R0rS9XdidFtPNnjhj2HBJvUo5W14x7BbkfSxA+mvIrJUn/Fh730LLpH6XwPj2Un4jffNw/i08lfzoe8/wBpj0n9L4GfZS3xG++bh/Fp5K/nQ95/tJ6T+l8DYm8bkZ8RvfkQfi1HkyK11ocX+0dI/SzPshf4he/It/xqjyavTQ4y/aOkfpfA+o94D760u088aH0+Q5qPJu6rDi/mh0j9L4H1+Xx8XuvN0J+/H/7TybL0kPe+g6R+l8DP5fH6i5+ZP308my9JD3voOk/pfAz+Xl64bkf8h/sqPJsvSQ94lXC6r4GV28hGRFcfMSD6xR5Nmvzw95BXC3PgzDbeHVBcnzQt9uKLJsvSQ976B3C2RfDxNHsif4je/Ig/FrLyb/Ohxf7SHcYflfAeyJ/iN78iD8Wo8m/zocX+0lV8fyvgZO8L/Ebw/wCCD8Wnk5emhxf7SOkfpfAz7IH+I3nybf8AGp5OjtrQ4y/aZc8+q+7xH5ekPBbG7z+0LcD0npTRWNHbXj/d4EOtLZB9xkbTu/iJ9NxFRWlrtr/2sc7Ux8w+xe3Z5Wsa/vXA/wDFDUKjZbar936jPq9XvNXT7QPKC1HnuJfsirJ0rDZUl7q8RnVuquJhp9ogZ6GzPcJ5vtixUqlYSwSnL3V4kOdbqricm6t2sOzhPJkAmSV8eUctI2cY58a3ZRoyrX3Mw14JL2IxoTUaWc/WSUm8EaoXMVyEAJJ8VuBwHM8UyB31nDIF6mnguKMZXlNpoid3N4IorS3jdbjUsKA/m1yeSjkQmCO8Vtvsj3lW4nUjDQ22tK8RQuKagotnVtrasU+z71oyfJgmVgysjK3RE4ZXAI4EH01x0LGtb3tKFVYNyi9+p+oznWhOlJxewkPyZFNbxRzRrIoVCAwzhguAw7DxPrNc7u6tG4nUpSwbb+JsUFKCUjn9iVlz8ViPnXP11seWL166rIdvTetd7M+xKx+KQfNJ91Y+Vbz0jI6LS3Abp2PxS3+aT7qh5TvH/EfElW9JflMndOx+KW/zSfdULKd4v4j4h29J/lPg7n2PxWIeZcfVWxZYvV/EZDtaT2Hx7DLIcVg6M/2cksefP0bDPprOGW76P8Til4EO0pbjbHsm4hH5pf3EWOSSFZ08xEoLY8xqwocpa0fxIp9mg0ysY/lZ2w7zbTi/S29vdKOuGRo3OP2JARk9garijyhtKnnYx7V4HNKzqIsO7W98F4WjXVFcJ7u3lAWVf2sZIZTwIZSRgirmnUjUipweKZzNNPBlgrMgUAoBQFL34TF5s9+v84T5SI2P8n0VT5dWNlL2HRa/ioV8+LoUAoDFAKAzQCgFAKAUAoDFAKAUAoBQCgFAKA03rYjkPYjH1A1uoRzqsV60YTeEWyqLGF2LCPhQ25Pndo2P1mr2j97LLf6n3aDjlotV2F/30uOjsLxuyCT+UivbFYSNgmmKNR71FHqUCgPMd6Cej2yepp0XzjooEb7RXm8oy/8A06C3LxOyjH/Rmy2xDAA7AK8bU899rLSOo+qwMhQCgFAKAUAoBQEbtvY63AUhjHNGdUUy8HjbtB6x2ryNd+T8oVLOpnR1bVv+pprUY1Fg9ZYdyN43ukeO4UR3cBCTKPctkZWaP9hhy7CCK+iUK8K9NVKbxTKWcXF4Ms1bjEUAoCm+ENPbNnN2XTD5UEo+vFVuV451lUXq+aN1u8KsT5xXznBl3ijFM17gM1Oa9wxQzTNluGKPnpB2j1ima9wxHSr2j1ima9wxHSr2j1ipzJbhih0q9o9YqM17hiOkHaPWKZr3DEzrHaPXTMluGKGsdo9dMyW4Yozmma9wxQzTNe4YoziowYxQpmsYmKnNe4DNM17gM0zXuGKGodtM2W4Yo4dvPi2nbsic8P3TXVYxfSaa/Uvia6z/ANOWG4r2nVs3ZsZ5SNs+M9uGaLOPRV3k9Z+V6j3Sn8WclV4Wy7EXXf8ATVs+5TOOkTR6XYL9teyK0sJ50B5JtDjYXz89d5OwOc5HjWF+gCvKXUs7K6W5fI74LC2ZdTXk5ecyxjqRisTIUAoBQCgFAKAUAoCL6TxfaVpOOCzarWXs8oF4Se8OCP8AGa9byaufPoPtXzK2+hqkek16wrxQCgKX4UbZZIbVHBKm8iBwzKeOocCpBHoNcl9OULapKOtRb37DOmk5pPeQXsRtfgy/xV3+LXhfK9z6vdj4Ft0Wnu72fB3NtPgSfxN1+JUPK931l7sfAno1P/Gzb7FLTAHRchj9JLn0nVknvNR5Wu+v3R8A7Wk9hm33VtE5Q5/feR/52NRLKt2/z8El8ET0aluMndWy+KwfNr91R5VvPSMK2prZ8R7FbL4pb/NJ91R5UvPSPiTzFPcPYrZfFLf5mP7qeVLz0j4jmKfVQO6ll8Ut/mk+6p8qXnpHxDt6e4DdSy+KQfNJ91PKt56RkO2pPYfXsZs/i0XyBTyreekZHRaXVMjdq06raIf4BTypeekY6LS6pn2OWv6lf8331HlO66/cvAy6PT6pok3StG/1RHHPkyzL/K44d1ZrK92vz/2x8DFW1JbD5O59p8GX+JuvxKnyvd9Ze5D9pHRaW7vY9h9p8CQea5uh9UlR5Wu+svdj+0l2tN7O9mDudaHmkn8Rc59fSZosr3a/Mvdj+0no9P8AxszHufaKciNz+9PcMPUzkGjyvdv839sfAdHp6sO9m5d2LUf6kelnP1msXlW7f5+5eBj0Wlu72DuvaHnCp7iXI9ROKnyrd9fuXgT0WluIXerde2SzunRHVhDIwxPPpyFOPI16ccOWMV2WOU7mpc04TaeMl+WO/fhia6tvCMG46NG8kFC42SgHkGaHSOwJEzr6tI9VduRk3lGrjr+9/wBjTcfgQ9nwLLv1Hqt41+FdWoPm6dCfoFevK8sRNAeSOP6G8/H13Ga8XKTeV5e34Flhhbr2fEuxrzR3mKEigFAKAUAoBQCgFAQ+98DNaSlP0kYEsf78REi/SuPSasskVuZvIS9eD7HoNFzDOps9E2ZdiaGKVTlZI1cHtDKGB+mvo5SHTQCgKf4S2xDann+fW4+U+n7a48or/aVf6ZfBmyj+JHtRqr5kXwoBQAmpSb0IjHA5htGLVp6WPV2a1z9db3a11HOzHh2GHOwxwxOmtDWGhmYqCRQCgFAKAUAoBQCgFAKAUAoCH3x/qF3/AMPL/Ia7sm/8yl/Uviaq/wCHLsZyQRlTsZW90JUB7ci1lznFX2RmnlGs1+r/ALI47n8CPs+Ba97vc2w7byD6CW+yvWlcTxoDyST/AEN6v+/Xi2msrz9vwLL/AMdez4l2NebevSd6MVBIoBQGHcAZJAA5knArKMXJ4JENpaWREm9NmpwbmIH98YHnPIek13rJN645yps0dJpY4ZxJWt5HIMxujjnlWB4eiuOpRqU3hOLXajbGcZambq1GYoBQGq8XMbjtRh6wa20HhUi/WjGfms+PB3vlZG1s7UzqtwsEUZjdXQllQLpQuAH4j3pOa+qHny+0BCb27xpYwiRlaR2YJHEuNUjtyUZ4AAZJPUAaA813i2xeXPQPcNHHGl1bv0Ma5wBKuS8jcWIz1BR5657yOdb1I74y+DM6bwmn60XGvlxfmKAid49vx2kepvKdsiOMHBcj6lGRlurPmBsMn5PqXlTNjoS1vd9TRWrRpLFnmG1drz3LEzSErnhGpIjXu0j3R72yeJ5cq93aZOt7VYQjp3vX/nYVNStOp5zIySJMYKqe7ANdxqOqx2jLCwMMrxt1qHypHejZU+rPfXLXsreusKkE/Zp46zONScdTL3sPffJCXYCE8BKuejJ7HB4xn0kd4ry2UOT06f37fSt232b/AInfRvE9Ey5ivMneKEigFAKAUAoBQCgFAKAUBC76tiwu/wC4kHrUirDJSxvKfaaLjHmpYG3aNhI/izwuiyQSCQa1LKfIZCDgg8mJ9FdFhlCNncznKOOOK0duJrq0HUpqKeo4N5b6/LWYZ7b+uJjCSgEiOVhr8o5XgeA6wK9FQ5QUqqm8xrNjjs3pYd5xztJRa06yeG1b8e9tG+fXP14rSuU1DHTB9xl0Ge8rO1bFoNlSRuVLD4OdPlTBgBnj11V0bmFxlLnYLQ8dfYb5QcLfNZbTVDLzmdkdSMViZCgIzeHbaWkXSOCxJ0og5u+CQo7BwJJ6hXdYWM7yrzcdW17kaa1ZUo4s8r2ttKW5bVO2eyME9EvYAvIn9o8foA9/aWFC1jhTjp37ePyKepVlUeLZwtMoOCyg8sZH1V2GswzKh1BjG3w1JRvlLgj11jOEZrCSxXr0hPDUXDYW+c0WBcAzx9bge2qO3AGJR6j5687f8n6dROdv917tn0O2jeSjonpR6BZ3SSoskbB0YZDA5BFeOq0p0puE1g0WcJqSxRurWZHzMfJPmP1Vspeeu1GMvNZRbC0SazhVwCGhjweseSNLKeYI4EGvqkdCR589P8H202uLCB5DmQBo3Pa8TtGzenTn01IIXwsxYjtJuqK6UN5pVaPPrYeugKptmEvBKqjLdG2n98DKf5gKhpNYMFq2ddCWKOQHIdFYH94A18tuKfN1ZQ3Nov4PGKZvZgASeAHE+atcYuTwRk3gsTxzbW1Wup2mPufcxL8GPq7st7o47QOqvpOTrKNpQUFr1vtKOtUdSWcyOiiaTiDpTt627weofSfr7jUb0sFHIAd+ONATexZ4EVo7i3SdHYEtxEi/uHq7fRQHRe7GEGlkfpraU6VcjLIeqKXPDjxAY9eAeYyBMbpbTMUi20hJjfPQEnJQgZMBPWMAspJ6iOoV5TL2SoqLuaSw6y+fjxO+0r6cyXsLnXkSzFAKAUAoBQCgFAKAUAoCB39P9HXf901WWR/+bT7fkznuvwmTkXuR5hXBVeM2/WzetRD7xj2yx/4wf9ieu6xWNKv/AEf+0TTW86Pb8mTVVxvITfUfmUv+D/uJVlkl4XS7H8Gc115ntROGq5vFnQjFQSKEHkW9G1Tc3Ltn2uMmOMdWAcM/nZh6gK+i5Isla260feel/wCeopLiq6k8dhBgGQkAkKDg45sRzHcO/nVoaTrjs8DAAFAS+wdpvbFhoikR+Do6gggdhxkUBJX2yYjD43ZqVjQ+32+Sej/tY8805ZHYCR2ED72FfG0kU59olZVkXqRmOFmXsGSA3dx6uNLlnJsbqk5xX34rit3gdNtXdOWD1M9CrwBcHxMPJbzH6q2UvPj2oiWplP2EPza3H9jF/ItfVI6jz5dvBMPzAnqNzclfN0zj6wakE/vLsZby1lt3JUSLgMOasCGRx3hgD6KA83l2FtOIlGtFuAOAlhmiUMO0pKylTjHAZHPjQGd3ri4t7aKGaxu1eMFMLEHXSpITDBsHydPGvJZQyFXrXMqlPDBvHx7yxoXcYwUZHPvptiQWcoFtcxa9MeuWLSoEjKrcdWc6Scd+KZPyDWpXEalXDBafDvFa7jKDjE85aIsCq8M8M9g68d+M4r1pXErbQDHYBwHooD6S0f2uSd1s7aaJ5IZnjLmTo8sUPHEZZRlQeJ4dZxQHXFs+eIQi7QIZ4eljI4ZXhqRweKOoZMj9ruNAWHY7RmKaGU4jZCfT+z2Hr9FAQEaSGFC3CZQrZH6xOIPmJHqJrCpTjUg4S1NYEp4PFF+2Um0LiGKeKG0McqK65uZQdLAEZHQcDx5V5v7MUvSPgvE7unvq951HZu0uqC0/ipfwKj7MU/SPgvEdPfV7zH5M2n+os/4qb8Cp+zFL0j4LxI6dPcDszaf6iz/ipvwKLkxS9I+C8Q76exAbN2n+os/4qX8Cj5MUtlR8F4hX8tqB2dtP4vafxUv4FYvkxDZUfD6mXT31e8+fyftT4tafxcn4FY/ZePpf7fqOnvq95rktNqjlaWzea7b7YhT7Lr0v9v1HT/095lYNo9dinouY/tAqHyY3VO76jp76vefXRbQ+I/8AUQ/fWP2Yl6TuMlfrah0W0PiP/Uw0+zEvSdxDv1siRe9GytoXNrLAtiwaRdIbxi30jiDx8rPV2dddNjkGVtcRquaeHhgYVbzPi4pEgvj4AH5NlPDquLT7ZBXNLkzUbb5xcGZq/wB8SO2vZ7Rla3K7NkHRTiU5uLPiojkTA9s5+WD6K30OT86UKkc9POjht3p/IwleKTTw1MkDLff7Mn+fs/xa4vszX667zb06O4hN6INo3ESxR7OnXMiFy0lt7hWDEKRIRk4HOu7J+Qp29RznJPQ0sMdb0GqtdqccEiZa5vv9mXHztp+LXD9ma/XXf4G3p0dxr8evf9l3Py7b8Sn2Zr9dd/gOnR3HBt/bF1HbTubC5i0xOekcwaUOk4ZsOSQDjkK3UOTdSFSMpyTSaxWkxnepxaSPL+jwmleBC4Hdw4GvXFcd1lAFVVHdQHdDsmQxR3czNDYNKYmlRQ0igHSJyDnEZbI4Anr6xQH2myZIoYLh3DwXMjrFqx0qDyjC0mngQ6KTyGDjt4AWLde5EM6lj5DZV88tJHHhQES1oMSRcDGXkVMZ/RFjoHaMKQPRQFq3Yl2hcQI0VvEyrmMyS3BQs8bFGOlY2IyRnj215mrybhOpKSngm9WH1O6N81HDAlJNh7WbODYxjGNJ6eQ951Ap/LW2nybto6XKTfsXyfxMXe1HsRHbO8H16yJDPPFDCqKjNBqaZwBg6S4CxEjubGedegSwWBxnpGy9nx28SQwqEjjUKqjqA+s1IOqgFAKAovhoX+jGPZPAT5ulUfbQHiscgUgntA9JIA+ugJOIalZDwyCPQRgmgOuw2Ym0EsbNry5M3l+MJJLmO3WFSAUj4KAxKBT2GhOJz24Bkjjy7y23TRzymeSWKRsqI2h1MVXIDEgcuA6qEEsi5oBZXHtky5GiMrg95XUwJ7vJoD1Pwbf6Ls++EEeY5I+jFAWWgFAKAUAoBQCgFAKAUAoBQCgFAKAUAoCt+EmPVsq+A+LyH1KT9lAfnyRsAtgkAE8OzGaAlLUcfMKAWtvamJLOcvHO90qiR5nEK2pbW0ihiI1IUFcfCI7aE+s2NZQJKba2WOdIrjpUvU46oirYti3JmDMOI6loQTAQ0Bqgc+MFAcqsQLDHJmY6ePbpBoD0nwUHNkzdTXM5XzdIV+sGgLnQCgFAKAUAoCG3w2P43ZXFuManjOgnkHHlRt6GCn0UB+bWXUCrAqwJVh1q6nBB7ww+igOqxvM8G4OOf3juNAdjQxyHMiIx5AlersoCVtNIUKoCgDkAAPQBQHxd3oQhVGuUjyUB/wAzfBTtPqyaA3bN2e0phs0YmW4kPSSDnp91PL3DT5I7NS91Ae8WlssaJHGoVEUKqjkFUYAHcBQG2gFAKAUAoBQCgFAKAUAoBQCgFAKAUAoDVdQCRHRhlXUqR2hhgj1UB+cp9lvBJJbS+7hOk598nvJB2hlx6cjqoDXs3EbCFzj4DE+7X4OT74dnpoCbkjB4MAR3gH66A6LWMdnL1UBrvL9UOhB0kp5Rrz87n3i959GTwoDRBZyYWFTqurqTTqHUzcGkHYkafyjrNAe57J2elvDHDGMJGgRfMBzPeedAddAKAUAoBQCgFAeaeEjwetO7XdkB05HtsJIAlxwDKTwWTHbwOByoDyC4hw5SRWjlTgVYFXX7cfQaA6LaQjgxLd5xn6AKA7kGrgSwAB5MR6yONAd+zY9eY7OFp5SeKx4xq7ZZG8lfOxzQHrG4e6Bs1aWZhJdSgB2UHQijiIos8dI55PEnjQFtoBQCgFAKAUAoBQCgFAKAUAoBQCgFAKAUAoCqb8bmLfBJEbormPPRyYyrDrilHvkJ49oIyKA8p2pA0J6G/h6FjwAfBifsMb+5PmOG7qA+rO2UZ0EkEjm7uB2YyTgdwoDtuIU0gOcAcfdFfXgjvoDTspNY6PZ8BmOce1rpiB7XlI0DHXxJ7qA9J3H3O8VLXFwwku5F0krnREvPoos8cZ5seJx1UBb6AUAoBQCgFAKAUAoCL2zu7a3WPGbeKbHIuilh5m5j0GgK1c+CjZ7HKrNH3JPIB6ASQKA32ngw2cnFoml/vZZHHqJxQFrsrKOFAkMaRoOSooVR5gOAoDfQCgFAKAUAoBQCgFAKAUAoBQCgFAKAUAoBQCgFAa7i3VxpdVdTzDAEeo0BXbnwf7NfP5nEmf1a9H/28UAt/B/s1P8A4cLf3i9J/PmgLHDEqAKihVHIAAAeYCgPugFAKAUAoBQCgFAKAUAoBQCgFAKAUAoBQCgFAKAUAoBQCgFAKAUAoBQCgFAKAUAoBQCgFAKAUAoBQCgFAf/Z"/>
          <p:cNvSpPr>
            <a:spLocks noChangeAspect="1" noChangeArrowheads="1"/>
          </p:cNvSpPr>
          <p:nvPr/>
        </p:nvSpPr>
        <p:spPr bwMode="auto">
          <a:xfrm>
            <a:off x="155154" y="-143992"/>
            <a:ext cx="304725" cy="3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40965" name="AutoShape 4" descr="data:image/jpeg;base64,/9j/4AAQSkZJRgABAQAAAQABAAD/2wCEAAkGBxQTEhQUEhQWFBQXFhoYGBcYFhUcGBkYGhscHBcUFh0ZICggGBwlHR4XIjEiJSktLi4uFx8zODMsNygtLisBCgoKDg0OGxAQGzUkICUsLC8vLywsLyw0NCwsLywsLCwsLCwsLCwsLCwsLCwsLCwsLCwsLCwsLCwsLCwsLCwsLP/AABEIAKIBOAMBEQACEQEDEQH/xAAcAAEAAgMBAQEAAAAAAAAAAAAABQYBAwQHAgj/xABREAACAQMBBAQGDQgGCgMBAAABAgMABBESBQYhMRNBUWEHFCJxgZEWIzJCUlSSk6GxwdHTFSQzU2JylLIlNGNzgqI1Q1VkdIOks8LSREXxF//EABsBAQACAwEBAAAAAAAAAAAAAAABBQIDBAYH/8QAQxEAAgECAQcHCQYFBAMBAAAAAAECAwQRBRIhMUFRkQYTFFJxodEVMlNhgZKxweEWIjNCYtJDY3Ki8CMkNLJEwvEl/9oADAMBAAIRAxEAPwD3GgFAKAUAoDDMBz4UByT7VgT3c0a+d1H1mgIqXfnZynSb2DPYJFJ83k5o9GsGt9/LAZ9vJx8GKdv5UNa3VprXJcUTgzQfCLY9TTt5rS7+2OsHc0Voc1xRKhJ6kY//AKJZ9lz/AAd1+HTpNHrriiebluMjf63PuYbtvNayj+YCtcr62jrmuI5qe4+Tv4nVZ3p/5IH1tWt5Us1rqIy5ip1TI33yeFld/JhH1yVDyrZL+KhzFTqj2b8ceJXfyYfr6TFPKtl6VE9Hq9Uyd9D8Ruv+n/EqPK9l6Vd/gRzFXqj2aH4jdf8AT/iU8r2XpV3+BPMVeqYbffHOyu/QsJ+qSpWVbJ/xUOYqdUz7Ok67S9+ZU/U1PKtn6VDmKnVMnf62X9JHdR/vWs5/kVq3RvreWqa4mHNz3G2Hf6wb/XMv78Fwn86Ctqr0papLijFxa1o2Jv3s4nHjtuDywZFU57PKxW1adRBL2u04ZBmOWNx+y6n6jQHXQCgFAKAUAoBQCgFAKAUAoBQCgFAKAUAoDl2ntGK3jaWeRIo15s7AAdg49Z6h10BVJ99Zpf6laMy9UtwxhTzqmDIw84UHtqrucsWlDQ5YvctP0N8LapPUjgm8fl/TXxjB97bRIgH7Ot9bHzjSapK3KeT0UqeHa8e5YHVCw6zOYbtQHjJ0s57ZpppD/nYiqurlu9n+fDs0HQrSkthuh3dtEIK2sAYdYhjz68ZrlnlC6n51SXFmaoU1qiSCxKOSgeYCuZ1Jt4ts2pJH0KxznvGCM5qAKAUJMUAoBQCgFAKAUBmgMGpTaIwPlolPNQfQKyU5J4pkOKesjpt3LRiWa2h1HmwjQN8oDNdVPKV3T82o+OPxNboU3rial3ciX9FJcQd0VzOg9IDYNdlPL15D82PajW7OkzoS3vEJMW0Ju5ZUilUfQrH5VdtPlNWXnwT7NHiapWEdjOiLb+0ovdR212O1WeB/URIv01ZUeUltPz0495olZVFq0nbHv8i/1m1uoP2uj6VPPqhLYH7wFWlHKNrW8youOHxOedKcdaJvZO8lpc8Le4ikYc1VxrHnU+UPSK7U8dRrJWgFAKAUAoBQCgFAKAUAoBQHzI4UEk4AGSewDmaA8wa6F7J47csBbqT4rG5ARU9yLh88DI/HGeSsMcTXk8s5RqzqO1t9mvD4ezaWFrRilnz9hIrtSA8pojnskT768x0at1HwZ385DedgGeVYZktxlihisBiMVKTeoYioAoBQChIoDFAZoQKAUBihJmhAoBQCgMUJM4oQKAUAoBQEdtPYcFwMSxgtzDjhIp+ErDylPfXdbXl1byzoN/I0zpU56Gbd2t4ZbSVLO+k1xyHTa3J4Fj1W855dJ8FvfY48a9xkzKcL2GjRJa1816irr0HSfqPQKszQKAUAoBQCgFAKAUAoBQFY8JM5XZ8yDnNpgH/OcRkepjWFWeZCUtyb4EpYvAq+2LON5dnQsqsnjQOhgCCqQTcweB4la8hyccp3NSb3fFosb3RCKLNNulYt7q0gP/KT7q9liVpxN4Pdmk58Ti9AIoDWPBvsz4pH/m++gPmfwebMCMRaRcFJ6+zz0BW7JdOxkwWX81BBDEEalyMEcRzGPRXhpJSyy01+ctMWrX2Fkvt1LCIapZZogeGTe3Kj0e2ca9k7ai/yLgitUpLUzTc7s2SRCbXePHz1R3N7JwwTqwjE44c8U6LQ6i4InnJ73xOmPcm1YK6S3WCAVYXdweB4g4ZiD6RWDsrZ66ceCJ52fWfE4do7KFrcWoSed+kaQMskgYFVjJ5ADjnTVRliyt6VpKUIJPQdFvWqSqJNmttmi6vhFI8wjW316Y5XjGouVBJQgngD19Vc3J23pVKE3OKf3tqx2IzvKkozST2Er7BbX4V1/GXX/vXoehW3o4+6vA5Odn1nxHsEtfh3X8Zdf+9R0K29HH3V4DnZ9Z8QNxbb4d1/GXP2vToVt6OPurwHOz6z4letHJsJ8tIdPjKq2o9IER5BGNY4lgAPK58K8dewhTyoowSSzo6NmnDHQWNNy6O29zJLd3c63ktYJHe6ZniRmPjl0MkqCTgOMV7TotDqLgit5ye98Tj2RBsqaWSENMsiOyAS3FyNZQkMYmZ8MMg8jnhyrPo9JLzFwRk41IRUnik+86dubP2VaDNxM6EAkL41cs/DnpVXLefh56jo9LqLgvAwTk9CO+Pcm0dVZXugGAIxeXQ4EZHAvWLtaD1wXBeBKqTWpkPsG16G4vYVkkdI5UCCSRnZQY1J8piTgmvI8o6NOlUpqnFLQ9Sw2ljZSlJPFnFa7JhuLq8eZMvHKkaOGdWVBCjYUqQRxduVc8rytb21GNN4JptrBPF5zW3sMlTjOpPO9XwOG2ghkXWkG1DGSwV0muWVtLFTjEvaCKtHY37SeEJdsY+Bz87S1Yte04NliHVcCZ9paUn0qM3h0r0aHS/R5IbUzHBPIrW2tZXeZHm6UMcPvaI68dnswIVWGLxk8NhL7LsbKZyiT3hfGrTJPfRtjkSocrqA4cs4yM86qrt3tus6pRglvUYvxOimqc9UnxZz2chayghd5CLi9e31a2L9F00uVLE6uKRsuc54122tCFTKaxS0QUmsNuC2e01VJtUe1tewvnsH2djHiVvgf2a/XXrcWV5pudwNnunRm3CpzAVnUKePlKAcBuJ499YZscc7DSTjsN+7O1ZYJhYXjamwTbTn/XxrzR+rplHPlqHHtrIgt9AKAUAoBQCgFAKAUAoCn+EdsiyjPv72M/Nq8o+lBXDlOWbZ1X+l9+g2UVjUj2kVpDbRsR8Fbh/8iqD9Nef5MLTUfYdt+9R37Y3vjgdCT7WJmgmXSelSTRrjZVHF1OAOA46wc8CK9cVxA7N34lPQQurxzTXjDXcQtGi23SMyjUQFLmMKgGc6mGahNPUZypyh5ywLvsfasdzH0sWTHrdVYjAbQxUuvauQcHrxUmBs2m+mGUnqjc/5TQHm/wD9Pbg8jb2oPmPRA/Qa8PQSllh/1v5lpL7tt7C27T3thSZokhmuZEJUGKFnQTfqDJjSj4yTk4UA5xivcFWURN6Zkkmt44z0IBjlS5cSqspLF1hdGBkUhgDqweHIEkVqq1VTNtOk56jfutvZexjxVLcXDJmUMZm1PBrAMUCMCSyg8i+Bw6sVNOoprFEVKbg8GS+09vJcXtpHoeGaIz9JDJp1qGiUq/kkqVIPAgnrHVVTyg/4Uu1fE3Wf4qO7Y8yjacxZgqrZwjiQBqeeUAEnrJ0gDvHbWjk3HC1k98n8EZXrxqew7d5d6DbtPCFJm8X6S30JJIXc61wyIpICsEOc8Q3VivQNpazjPu13thkdirqIYY8zyOHQrIxAjiVWAOSNR6+agA54E09QLHG2QCM8cHiCDx7QeIPcakHnWyFJsptOPKa60nq4ySYPmrwuUmvKix60fkWtFPo7XaWzcqQHZ9m3IG3iPo0CvdMqjwDa+2Ii0yAly00g8gZBBlOSjA4OQeBHaK2ZySPRxylQ6BG2evRjo2Y6cPXgarK7UyNAIpBI8oTQUYuQ2FcMOLZHlcD5qjPWDRi8oW1O3rUqUcFLzdGnBpY4vtxwP06qgDA4AcB5hyrA88UbZwzebRb/AHhU+TDGf/KvG8p3/rU1+n5lnYea+059iN+dX4970kRzw90YlDD0AJ66rbtLo1u9uEv+3/03U8ecn7PgTfg0P9HQ9eJLgDzC5lA+ivoFJ4049iKd6zo3RAPjkinIkvZTw6tCxxEeuM1sIIvb5LbST+xtHI/elkAP0Rj6a89yjnhQjHfL4HZZLGbfqKSl+IbDZc5jeQi7ErIgyxYrcNJgH9ose7HdWNisMq1vVFL2fdwFR/7eK9b+ZPbI8KjzElrIrGMEgTZmCn3L6GRQwI48G6jjNXsq8IywfHYU9W+o0pKMnoe3Zjub3l1i3ltDAk5uIkifkzuqcRwKkMQQwPArzBrcdaaaxNO1LK32jbYjmVhq1RTwuGMUq50yIyngwOeGe0UJOjc7brzq8NyojvIDpmQcmHvJ4+2NxxHYcjqoCx0AoBQCgFAKAUAoBQFM8Ibe27NHbdMfVbzffVZll4WVTsXxRvtljVRAXF/HBtOGWZwkcdncMzHqGqLPeT3Cqnkx5lTtXzOi/wBaOC9vhdX011HAxa3t0SJJFVJGZ9Tlu7I0qM8sHlk16Oo08ETZ0pRcptaUtBJz2vTpLFcRqYm4AZzqUqMk/BYNkDHYDWnHDSi0cc/GM1oOHdHeOeGaKxdopFSXxdUCETdGEMiTkg6SAmkHyR25zwrpjLEoqlFQT06nh9S5763HR7PvH61t5CPPpOPprM0FP29EIdnJGoJCC3QAcThXjAA7TwrweTXzmU87fKT+Ja11hb4dh2bz7x7SgtpriK0ijTynGtx0kaDm0qDyTIxwQAT317wqjzyziUaYSCWjCSEk83JbLE++OQTnvqsnOWOenr0FlBRX3MNWDOmCSSF7ZoZMSieNFkYav0raGLDI1DDHh3DurZbzxq6sDXXhhTLXdbSkaW1FwQbmG9lgfyFQmKSJ3jfAJGCoQ8D9NactRUrKeOzB95otnhVRst9pQJeXyTRtO8iQRrAgUyOgRncgMyqFXJJYkY8+K05Dap2MXLe/iZXX3qrwJbcCN1t1utEkr3cnNpNTQ2wLCBCznLKg58SSXJ41leT5yo4t4JfE1RWB9b6WziCO/CJDc25V31DpFEecSBwpHSaAdYxxyvDGamzq5lXMTxTEliib3avFkRvbZJXV/L6WPo3UsAQujSulcYI4dfM1bRkpLFMwaw1lH2fL0ezJj+qS64j9hpOI9VeIv4Y5VS3yj8UWdF/7d4es5N4tsdFs2CFiRFDZRSThSR0hcCO3tc89LsHZscdMRHXx9yVZ97j7sxw29vqWJrmVluX15Vgo4r0YUcApK8MafKPdVfWqtt68NXtO6lTSisdbI7fPdiKCK3uipWcTRBysjHi7sXcNgEvqbIbnlR352UKspTa2GutSUY4np26O0mntY3kOZFLxyHlmSJ2Rmx1BiuodzCuw5St7L/rm0uzxleHf0MeW9PD5NeN5T/i0+x/EsrDzWaNg/p9oH/eF+i3iqsu1hRt0+q++TN9J4zm/81Fh8HSAbNtccmQv6ZHZz9LGvocVhFIpj63GTFsx+Fc3T+hriQj6MVkCHuDnaV8eyC2UH54kfSK8tylk8aMVvfyO+xXnMoF/MI7DZXSPoVtbM2cYLxNx7Pfn11ttZSd/cyhrSXdgvkcV/KpCzTpLGWziY2RYXMy27Q27s0YKs59rjdApAwz8WB8lhgEd9WcoxWdGT0P26SljkerV5xfklpWOx68fkSGwN07iWa6K+LJNHIA8chkJQMoIeNlU5R8M2cDiCPNvjSVSnFYvA31cmN040pzf3S7bq7lyWs5na54kYaKJAkTcOcmoksw6m4Vup08xYJnVb26oQzE2+1ndvbavEyX9upM1sDrQc5rc/pIu8j3a94762G8ttheJNEksZ1JIodSOtWGQfVQG+gFAKAUAoBQCgFAUvf0ZudnDskmb1REf+VVOXHhZT9nxOi1/FRA3FhHPtKKGZQ0b2VwpH+OLiOw99VvJj8Op2o33/nI49v7JNjLIzzzGC6jCG5fo9UMy5VNRRFCqVIwdPNTk8RXo5w0aDGhcaZKpLWtZoW5lBSS7ngjihy2Y5D7ccFQzgjyVwc6BqyxHHhWrBbDvzpYqVSSwW7aWHwbW8couL9VGq4lYI2BrEUQEQB61yULaT2iuiKwWBUV559RyJHwj/wCi73+4esjUQO87Yt4u+4tR65o68FkSP+/SfrLe7/B4Ev4SL5Bava6S8t0rRxoDjHDLSMSCFReBJ9ABr6BTpyqSzYlHWrQowc56keU31tgjxmKVHxpJQSsrjOeDRZyuSThsHjy51zzsbqm2ksVib6OUrSvHHO2adnsJ/crZRmvIVlQwRQ4ljRhhpWjPkhQPcqh0tg8TwwMA1lGzqUfv1NbMVf0a/wByk9Rct8bZPG7BtI1GSTLY4krE2jJ7tTeuqzLbasp4eo6LVY1UcG62xYrifaEkmoOtyI1dGKOFEEeV1Dmp1cjw4VOSYRlY001s+ZFx+KzkgvfF1hsHuUt7yzfNt0rEQ3MBDJErkdqnTjmrKCAQOOdai4zcmsYy14a12GtPE7NsXeLS4gnuI5r2+yscEblkUsoRUjHMIANTMcDOo8M4rTSpudSOYsEtrMmy4bH2RHbhhHrJdgzs7s7MwUKCSxJxhRwHAVbxiorBGttvWecI2dk3pzkFL0jhjgWlIrxd6s7K8MOtH4osqWi2ePrN+3t0o7uK2gyVkltTKWLcC8ESxw5B4BQZm5dpNe1Kw17P2pbXUcEiXQtLq3To2zo4AgB0Kv5MiEqCGU4yOfMVXSjKm2msUzvUotLTgyF3tnS5tRZ2U5uDE4lmmJLEs0mFCkDDFpGJ8nyVC44VuoU5Z2fJYGmtJZqinierbt7G8VSRNesNK0g4cRqC6lPb5QPHvrrOYrVquNobR/egPrj515DlOvv036mWVhqZw7uSZfaRzyum+iGMfZVbfRbVvH9C72zdSl579bLV4PR/Rtj/AMPF/KK+glOa/B25bZtqzcWePWT2liST6zQEDG+LvarE+SJE49mLeMn6/prynKDTc0Ev80o7rTzJ9niQey5FQbD1kL5BHlcOJhUAcevNbLLGVzc9vzM3ojTJ682vCsrLJcTGVLgMkCDEhGgL0aoBmWE5LFjwzniNNWahLDQtGGv/ADURnrF6duoktmsPyq+jn4mOl7j0ntOe/HSeiuq0xzGaLrDORba6jmKvs69N5fSNHJ+bWmYtKtwkuGHtmsA+UiKQADw1FjxwMAbN2JvE7qSwfhFJqmsz1aScz247NDEMB8F+6gLnQCgFAKAUAoBQCgKPvqf6Q2eP7K7Pp9oAPn5+uqTlA8LN9qOm0T51EXf286XUV1brHIUikiMbuyZDlTqDBWwRp5Y66oMi5TpWanGpjpw1HZdUJVGnEgt8rTaO0GjDQwxQoCei8YLBnzwkY9GM4HJcdeavPtFZ+vgYW1GdGopuKlhseor8fg+u+YW1QjkRnPoIUYrF8orTZjwLCFbMedGhBPiWPdbYu0bJ3aOW2KuuGRumK6hyk4e+A4Z6xjPIYw+0luloi2cl3Tnc1M9xUd+G31kvta1v7mKSGW6hSORSjLHbEnSwwQGaXnz44rRLlPD8tN+1/Q51YS2s6NubLM8IjR+jZWjdXK6gGjYMuRkZGQOuqCxvejXPPtY69HadlWjn08xEZe7DvJp1nkvY9axNGALXCgMwYnHS88qK9FT5WulLGnS4y+hWXGR4XEcypLRjjoPttg3J/wDmAea3Xs72Pnrd9t6/olx+hyLkxbLazQ26s+UYX8wdGDo3RQeSw4Z4L1gkEdYJByK0VOWNeos2VNYdv0OujkShRlnU9D9vidrbHuWlgklvnlELM2loYhqDKVZcpjHDHVVfdZe6TRlSnT1+v6HZTs8ySkpdxstra7tpZ3tZIWSd+kaOZH8l9KqSrIeIIUcCK35Py9ToUI0pwejajGtaSlNyT1lbm3TvHeZ5XtZWmcs5dZW4Z8mPj7xRwA6q6J8obeWDzZexpFdcZFnWmpc41hqweBrj3KuVBCeJx5640lRgRyYMvEEHiD1VC5QW7eLUuK+Br8hVFJT51tr1lzs9pbSWNFYWjOoAaRjMdZHvtKgBSfPW+XKW3WqLZYdBnvIm52JKuzJLVGVpWidc+5Us5JYDngcSONUKvqdTKKuJLCOPadfMyVFw1s17w3m0Li2S3W1WFfJEjLchmZAMGMeQunJxnjyGOuvVLL1jjpl3HJRtnGadSOMdqTKk2wbrl4nIQOAw1vj0e2cBXR5eyf6TuZ6jytRaSdtq/pPu1sL+GRZYbWVZIzlTqgwRw1I3tnFGAwRx6jzAqXlmxa/ERxZRvaF3RUFRaktT0LDxW89LG+Ev+zrnP79r+LWl5asV/E7n4Hn+i1dxGbLMsl1dXDwtAkoiARyhYsikM2UYjGMd9ecy9e29zmc1LHDHf8zttKMqeOciP2DG3i1+yAu73N3pGR5RDMqKCTjqArTeNRuLeMngoxp49zZNLF05tbWyV3e3ritrWCFre91Qwoh/NJiMooB4gYPLmDivZK/tZaqkfeXiVnNT6r4HLuVvjBDs+0jeO6ysKAlbWdlJxzVguGHeK2u5op5rmse1EKEmscCPnvdcO2J0V1V+kdOkjdCQtqgzhwDjKmvNZVnCd/b5rT0x1PH8yOy3TVKeO4ht80RLXZjyRmWNSEKK5RiWhOjDe9IK5z1YrZkeWN9XT2+JlWhKVOnGOsjIt7L4RhHuDrxxcJHr82Sp9fOr7mqfVL6lkb7q5ypp24YfE4tk7WmtpTNBM6yMcuzMziTumDH2zr7xngRWyMsNhsuMi286ebB4SW3f2nq9hvXJe7PZ7YIl3q6Fl1riJiwDTjVgsoU6wOZ5VtPI1acqc3CWtHSm51pGiC1kNrMihRPCyq7465h7mbJznWDzoayG3xmvY7cmWNZ2g9uhurc4dJI+IMsBOQjDIYqx4E8CKAvO528kd/aRXCEAsMOmeKOODIfTy7QQeugJygFAKAUAoBQCgPOvCNeGK/sHEUk3tN0NMQUvzg44YgEenrqpyzR562zc5R0rS9XdidFtPNnjhj2HBJvUo5W14x7BbkfSxA+mvIrJUn/Fh730LLpH6XwPj2Un4jffNw/i08lfzoe8/wBpj0n9L4GfZS3xG++bh/Fp5K/nQ95/tJ6T+l8DYm8bkZ8RvfkQfi1HkyK11ocX+0dI/SzPshf4he/It/xqjyavTQ4y/aOkfpfA+o94D760u088aH0+Q5qPJu6rDi/mh0j9L4H1+Xx8XuvN0J+/H/7TybL0kPe+g6R+l8DP5fH6i5+ZP308my9JD3voOk/pfAz+Xl64bkf8h/sqPJsvSQ94lXC6r4GV28hGRFcfMSD6xR5Nmvzw95BXC3PgzDbeHVBcnzQt9uKLJsvSQ976B3C2RfDxNHsif4je/Ig/FrLyb/Ohxf7SHcYflfAeyJ/iN78iD8Wo8m/zocX+0lV8fyvgZO8L/Ebw/wCCD8Wnk5emhxf7SOkfpfAz7IH+I3nybf8AGp5OjtrQ4y/aZc8+q+7xH5ekPBbG7z+0LcD0npTRWNHbXj/d4EOtLZB9xkbTu/iJ9NxFRWlrtr/2sc7Ux8w+xe3Z5Wsa/vXA/wDFDUKjZbar936jPq9XvNXT7QPKC1HnuJfsirJ0rDZUl7q8RnVuquJhp9ogZ6GzPcJ5vtixUqlYSwSnL3V4kOdbqricm6t2sOzhPJkAmSV8eUctI2cY58a3ZRoyrX3Mw14JL2IxoTUaWc/WSUm8EaoXMVyEAJJ8VuBwHM8UyB31nDIF6mnguKMZXlNpoid3N4IorS3jdbjUsKA/m1yeSjkQmCO8Vtvsj3lW4nUjDQ22tK8RQuKagotnVtrasU+z71oyfJgmVgysjK3RE4ZXAI4EH01x0LGtb3tKFVYNyi9+p+oznWhOlJxewkPyZFNbxRzRrIoVCAwzhguAw7DxPrNc7u6tG4nUpSwbb+JsUFKCUjn9iVlz8ViPnXP11seWL166rIdvTetd7M+xKx+KQfNJ91Y+Vbz0jI6LS3Abp2PxS3+aT7qh5TvH/EfElW9JflMndOx+KW/zSfdULKd4v4j4h29J/lPg7n2PxWIeZcfVWxZYvV/EZDtaT2Hx7DLIcVg6M/2cksefP0bDPprOGW76P8Til4EO0pbjbHsm4hH5pf3EWOSSFZ08xEoLY8xqwocpa0fxIp9mg0ysY/lZ2w7zbTi/S29vdKOuGRo3OP2JARk9garijyhtKnnYx7V4HNKzqIsO7W98F4WjXVFcJ7u3lAWVf2sZIZTwIZSRgirmnUjUipweKZzNNPBlgrMgUAoBQFL34TF5s9+v84T5SI2P8n0VT5dWNlL2HRa/ioV8+LoUAoDFAKAzQCgFAKAUAoDFAKAUAoBQCgFAKA03rYjkPYjH1A1uoRzqsV60YTeEWyqLGF2LCPhQ25Pndo2P1mr2j97LLf6n3aDjlotV2F/30uOjsLxuyCT+UivbFYSNgmmKNR71FHqUCgPMd6Cej2yepp0XzjooEb7RXm8oy/8A06C3LxOyjH/Rmy2xDAA7AK8bU899rLSOo+qwMhQCgFAKAUAoBQEbtvY63AUhjHNGdUUy8HjbtB6x2ryNd+T8oVLOpnR1bVv+pprUY1Fg9ZYdyN43ukeO4UR3cBCTKPctkZWaP9hhy7CCK+iUK8K9NVKbxTKWcXF4Ms1bjEUAoCm+ENPbNnN2XTD5UEo+vFVuV451lUXq+aN1u8KsT5xXznBl3ijFM17gM1Oa9wxQzTNluGKPnpB2j1ima9wxHSr2j1ima9wxHSr2j1ipzJbhih0q9o9YqM17hiOkHaPWKZr3DEzrHaPXTMluGKGsdo9dMyW4Yozmma9wxQzTNe4YoziowYxQpmsYmKnNe4DNM17gM0zXuGKGodtM2W4Yo4dvPi2nbsic8P3TXVYxfSaa/Uvia6z/ANOWG4r2nVs3ZsZ5SNs+M9uGaLOPRV3k9Z+V6j3Sn8WclV4Wy7EXXf8ATVs+5TOOkTR6XYL9teyK0sJ50B5JtDjYXz89d5OwOc5HjWF+gCvKXUs7K6W5fI74LC2ZdTXk5ecyxjqRisTIUAoBQCgFAKAUAoCL6TxfaVpOOCzarWXs8oF4Se8OCP8AGa9byaufPoPtXzK2+hqkek16wrxQCgKX4UbZZIbVHBKm8iBwzKeOocCpBHoNcl9OULapKOtRb37DOmk5pPeQXsRtfgy/xV3+LXhfK9z6vdj4Ft0Wnu72fB3NtPgSfxN1+JUPK931l7sfAno1P/Gzb7FLTAHRchj9JLn0nVknvNR5Wu+v3R8A7Wk9hm33VtE5Q5/feR/52NRLKt2/z8El8ET0aluMndWy+KwfNr91R5VvPSMK2prZ8R7FbL4pb/NJ91R5UvPSPiTzFPcPYrZfFLf5mP7qeVLz0j4jmKfVQO6ll8Ut/mk+6p8qXnpHxDt6e4DdSy+KQfNJ91PKt56RkO2pPYfXsZs/i0XyBTyreekZHRaXVMjdq06raIf4BTypeekY6LS6pn2OWv6lf8331HlO66/cvAy6PT6pok3StG/1RHHPkyzL/K44d1ZrK92vz/2x8DFW1JbD5O59p8GX+JuvxKnyvd9Ze5D9pHRaW7vY9h9p8CQea5uh9UlR5Wu+svdj+0l2tN7O9mDudaHmkn8Rc59fSZosr3a/Mvdj+0no9P8AxszHufaKciNz+9PcMPUzkGjyvdv839sfAdHp6sO9m5d2LUf6kelnP1msXlW7f5+5eBj0Wlu72DuvaHnCp7iXI9ROKnyrd9fuXgT0WluIXerde2SzunRHVhDIwxPPpyFOPI16ccOWMV2WOU7mpc04TaeMl+WO/fhia6tvCMG46NG8kFC42SgHkGaHSOwJEzr6tI9VduRk3lGrjr+9/wBjTcfgQ9nwLLv1Hqt41+FdWoPm6dCfoFevK8sRNAeSOP6G8/H13Ga8XKTeV5e34Flhhbr2fEuxrzR3mKEigFAKAUAoBQCgFAQ+98DNaSlP0kYEsf78REi/SuPSasskVuZvIS9eD7HoNFzDOps9E2ZdiaGKVTlZI1cHtDKGB+mvo5SHTQCgKf4S2xDann+fW4+U+n7a48or/aVf6ZfBmyj+JHtRqr5kXwoBQAmpSb0IjHA5htGLVp6WPV2a1z9db3a11HOzHh2GHOwxwxOmtDWGhmYqCRQCgFAKAUAoBQCgFAKAUAoCH3x/qF3/AMPL/Ia7sm/8yl/Uviaq/wCHLsZyQRlTsZW90JUB7ci1lznFX2RmnlGs1+r/ALI47n8CPs+Ba97vc2w7byD6CW+yvWlcTxoDyST/AEN6v+/Xi2msrz9vwLL/AMdez4l2NebevSd6MVBIoBQGHcAZJAA5knArKMXJ4JENpaWREm9NmpwbmIH98YHnPIek13rJN645yps0dJpY4ZxJWt5HIMxujjnlWB4eiuOpRqU3hOLXajbGcZambq1GYoBQGq8XMbjtRh6wa20HhUi/WjGfms+PB3vlZG1s7UzqtwsEUZjdXQllQLpQuAH4j3pOa+qHny+0BCb27xpYwiRlaR2YJHEuNUjtyUZ4AAZJPUAaA813i2xeXPQPcNHHGl1bv0Ma5wBKuS8jcWIz1BR5657yOdb1I74y+DM6bwmn60XGvlxfmKAid49vx2kepvKdsiOMHBcj6lGRlurPmBsMn5PqXlTNjoS1vd9TRWrRpLFnmG1drz3LEzSErnhGpIjXu0j3R72yeJ5cq93aZOt7VYQjp3vX/nYVNStOp5zIySJMYKqe7ANdxqOqx2jLCwMMrxt1qHypHejZU+rPfXLXsreusKkE/Zp46zONScdTL3sPffJCXYCE8BKuejJ7HB4xn0kd4ry2UOT06f37fSt232b/AInfRvE9Ey5ivMneKEigFAKAUAoBQCgFAKAUBC76tiwu/wC4kHrUirDJSxvKfaaLjHmpYG3aNhI/izwuiyQSCQa1LKfIZCDgg8mJ9FdFhlCNncznKOOOK0duJrq0HUpqKeo4N5b6/LWYZ7b+uJjCSgEiOVhr8o5XgeA6wK9FQ5QUqqm8xrNjjs3pYd5xztJRa06yeG1b8e9tG+fXP14rSuU1DHTB9xl0Ge8rO1bFoNlSRuVLD4OdPlTBgBnj11V0bmFxlLnYLQ8dfYb5QcLfNZbTVDLzmdkdSMViZCgIzeHbaWkXSOCxJ0og5u+CQo7BwJJ6hXdYWM7yrzcdW17kaa1ZUo4s8r2ttKW5bVO2eyME9EvYAvIn9o8foA9/aWFC1jhTjp37ePyKepVlUeLZwtMoOCyg8sZH1V2GswzKh1BjG3w1JRvlLgj11jOEZrCSxXr0hPDUXDYW+c0WBcAzx9bge2qO3AGJR6j5687f8n6dROdv917tn0O2jeSjonpR6BZ3SSoskbB0YZDA5BFeOq0p0puE1g0WcJqSxRurWZHzMfJPmP1Vspeeu1GMvNZRbC0SazhVwCGhjweseSNLKeYI4EGvqkdCR589P8H202uLCB5DmQBo3Pa8TtGzenTn01IIXwsxYjtJuqK6UN5pVaPPrYeugKptmEvBKqjLdG2n98DKf5gKhpNYMFq2ddCWKOQHIdFYH94A18tuKfN1ZQ3Nov4PGKZvZgASeAHE+atcYuTwRk3gsTxzbW1Wup2mPufcxL8GPq7st7o47QOqvpOTrKNpQUFr1vtKOtUdSWcyOiiaTiDpTt627weofSfr7jUb0sFHIAd+ONATexZ4EVo7i3SdHYEtxEi/uHq7fRQHRe7GEGlkfpraU6VcjLIeqKXPDjxAY9eAeYyBMbpbTMUi20hJjfPQEnJQgZMBPWMAspJ6iOoV5TL2SoqLuaSw6y+fjxO+0r6cyXsLnXkSzFAKAUAoBQCgFAKAUAoCB39P9HXf901WWR/+bT7fkznuvwmTkXuR5hXBVeM2/WzetRD7xj2yx/4wf9ieu6xWNKv/AEf+0TTW86Pb8mTVVxvITfUfmUv+D/uJVlkl4XS7H8Gc115ntROGq5vFnQjFQSKEHkW9G1Tc3Ltn2uMmOMdWAcM/nZh6gK+i5Isla260feel/wCeopLiq6k8dhBgGQkAkKDg45sRzHcO/nVoaTrjs8DAAFAS+wdpvbFhoikR+Do6gggdhxkUBJX2yYjD43ZqVjQ+32+Sej/tY8805ZHYCR2ED72FfG0kU59olZVkXqRmOFmXsGSA3dx6uNLlnJsbqk5xX34rit3gdNtXdOWD1M9CrwBcHxMPJbzH6q2UvPj2oiWplP2EPza3H9jF/ItfVI6jz5dvBMPzAnqNzclfN0zj6wakE/vLsZby1lt3JUSLgMOasCGRx3hgD6KA83l2FtOIlGtFuAOAlhmiUMO0pKylTjHAZHPjQGd3ri4t7aKGaxu1eMFMLEHXSpITDBsHydPGvJZQyFXrXMqlPDBvHx7yxoXcYwUZHPvptiQWcoFtcxa9MeuWLSoEjKrcdWc6Scd+KZPyDWpXEalXDBafDvFa7jKDjE85aIsCq8M8M9g68d+M4r1pXErbQDHYBwHooD6S0f2uSd1s7aaJ5IZnjLmTo8sUPHEZZRlQeJ4dZxQHXFs+eIQi7QIZ4eljI4ZXhqRweKOoZMj9ruNAWHY7RmKaGU4jZCfT+z2Hr9FAQEaSGFC3CZQrZH6xOIPmJHqJrCpTjUg4S1NYEp4PFF+2Um0LiGKeKG0McqK65uZQdLAEZHQcDx5V5v7MUvSPgvE7unvq951HZu0uqC0/ipfwKj7MU/SPgvEdPfV7zH5M2n+os/4qb8Cp+zFL0j4LxI6dPcDszaf6iz/ipvwKLkxS9I+C8Q76exAbN2n+os/4qX8Cj5MUtlR8F4hX8tqB2dtP4vafxUv4FYvkxDZUfD6mXT31e8+fyftT4tafxcn4FY/ZePpf7fqOnvq95rktNqjlaWzea7b7YhT7Lr0v9v1HT/095lYNo9dinouY/tAqHyY3VO76jp76vefXRbQ+I/8AUQ/fWP2Yl6TuMlfrah0W0PiP/Uw0+zEvSdxDv1siRe9GytoXNrLAtiwaRdIbxi30jiDx8rPV2dddNjkGVtcRquaeHhgYVbzPi4pEgvj4AH5NlPDquLT7ZBXNLkzUbb5xcGZq/wB8SO2vZ7Rla3K7NkHRTiU5uLPiojkTA9s5+WD6K30OT86UKkc9POjht3p/IwleKTTw1MkDLff7Mn+fs/xa4vszX667zb06O4hN6INo3ESxR7OnXMiFy0lt7hWDEKRIRk4HOu7J+Qp29RznJPQ0sMdb0GqtdqccEiZa5vv9mXHztp+LXD9ma/XXf4G3p0dxr8evf9l3Py7b8Sn2Zr9dd/gOnR3HBt/bF1HbTubC5i0xOekcwaUOk4ZsOSQDjkK3UOTdSFSMpyTSaxWkxnepxaSPL+jwmleBC4Hdw4GvXFcd1lAFVVHdQHdDsmQxR3czNDYNKYmlRQ0igHSJyDnEZbI4Anr6xQH2myZIoYLh3DwXMjrFqx0qDyjC0mngQ6KTyGDjt4AWLde5EM6lj5DZV88tJHHhQES1oMSRcDGXkVMZ/RFjoHaMKQPRQFq3Yl2hcQI0VvEyrmMyS3BQs8bFGOlY2IyRnj215mrybhOpKSngm9WH1O6N81HDAlJNh7WbODYxjGNJ6eQ951Ap/LW2nybto6XKTfsXyfxMXe1HsRHbO8H16yJDPPFDCqKjNBqaZwBg6S4CxEjubGedegSwWBxnpGy9nx28SQwqEjjUKqjqA+s1IOqgFAKAovhoX+jGPZPAT5ulUfbQHiscgUgntA9JIA+ugJOIalZDwyCPQRgmgOuw2Ym0EsbNry5M3l+MJJLmO3WFSAUj4KAxKBT2GhOJz24Bkjjy7y23TRzymeSWKRsqI2h1MVXIDEgcuA6qEEsi5oBZXHtky5GiMrg95XUwJ7vJoD1Pwbf6Ls++EEeY5I+jFAWWgFAKAUAoBQCgFAKAUAoBQCgFAKAUAoCt+EmPVsq+A+LyH1KT9lAfnyRsAtgkAE8OzGaAlLUcfMKAWtvamJLOcvHO90qiR5nEK2pbW0ihiI1IUFcfCI7aE+s2NZQJKba2WOdIrjpUvU46oirYti3JmDMOI6loQTAQ0Bqgc+MFAcqsQLDHJmY6ePbpBoD0nwUHNkzdTXM5XzdIV+sGgLnQCgFAKAUAoCG3w2P43ZXFuManjOgnkHHlRt6GCn0UB+bWXUCrAqwJVh1q6nBB7ww+igOqxvM8G4OOf3juNAdjQxyHMiIx5AlersoCVtNIUKoCgDkAAPQBQHxd3oQhVGuUjyUB/wAzfBTtPqyaA3bN2e0phs0YmW4kPSSDnp91PL3DT5I7NS91Ae8WlssaJHGoVEUKqjkFUYAHcBQG2gFAKAUAoBQCgFAKAUAoBQCgFAKAUAoDVdQCRHRhlXUqR2hhgj1UB+cp9lvBJJbS+7hOk598nvJB2hlx6cjqoDXs3EbCFzj4DE+7X4OT74dnpoCbkjB4MAR3gH66A6LWMdnL1UBrvL9UOhB0kp5Rrz87n3i959GTwoDRBZyYWFTqurqTTqHUzcGkHYkafyjrNAe57J2elvDHDGMJGgRfMBzPeedAddAKAUAoBQCgFAeaeEjwetO7XdkB05HtsJIAlxwDKTwWTHbwOByoDyC4hw5SRWjlTgVYFXX7cfQaA6LaQjgxLd5xn6AKA7kGrgSwAB5MR6yONAd+zY9eY7OFp5SeKx4xq7ZZG8lfOxzQHrG4e6Bs1aWZhJdSgB2UHQijiIos8dI55PEnjQFtoBQCgFAKAUAoBQCgFAKAUAoBQCgFAKAUAoCqb8bmLfBJEbormPPRyYyrDrilHvkJ49oIyKA8p2pA0J6G/h6FjwAfBifsMb+5PmOG7qA+rO2UZ0EkEjm7uB2YyTgdwoDtuIU0gOcAcfdFfXgjvoDTspNY6PZ8BmOce1rpiB7XlI0DHXxJ7qA9J3H3O8VLXFwwku5F0krnREvPoos8cZ5seJx1UBb6AUAoBQCgFAKAUAoCL2zu7a3WPGbeKbHIuilh5m5j0GgK1c+CjZ7HKrNH3JPIB6ASQKA32ngw2cnFoml/vZZHHqJxQFrsrKOFAkMaRoOSooVR5gOAoDfQCgFAKAUAoBQCgFAKAUAoBQCgFAKAUAoBQCgFAa7i3VxpdVdTzDAEeo0BXbnwf7NfP5nEmf1a9H/28UAt/B/s1P8A4cLf3i9J/PmgLHDEqAKihVHIAAAeYCgPugFAKAUAoBQCgFAKAUAoBQCgFAKAUAoBQCgFAKAUAoBQCgFAKAUAoBQCgFAKAUAoBQCgFAKAUAoBQCgFAf/Z"/>
          <p:cNvSpPr>
            <a:spLocks noChangeAspect="1" noChangeArrowheads="1"/>
          </p:cNvSpPr>
          <p:nvPr/>
        </p:nvSpPr>
        <p:spPr bwMode="auto">
          <a:xfrm>
            <a:off x="308074" y="7814"/>
            <a:ext cx="304726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6" y="2464594"/>
            <a:ext cx="2048247" cy="281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2285" y="120660"/>
            <a:ext cx="5138326" cy="8296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ea typeface="+mj-ea"/>
              </a:rPr>
              <a:t>Challenge Exams Offered</a:t>
            </a:r>
            <a:endParaRPr lang="en-US" sz="2800" dirty="0">
              <a:solidFill>
                <a:srgbClr val="FFFFFF"/>
              </a:solidFill>
              <a:ea typeface="+mj-ea"/>
            </a:endParaRPr>
          </a:p>
        </p:txBody>
      </p:sp>
      <p:pic>
        <p:nvPicPr>
          <p:cNvPr id="409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7" y="1331898"/>
            <a:ext cx="7979792" cy="41255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9328" y="5618212"/>
            <a:ext cx="8518922" cy="454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lIns="64291" tIns="32146" rIns="64291" bIns="32146">
            <a:spAutoFit/>
          </a:bodyPr>
          <a:lstStyle/>
          <a:p>
            <a:pPr algn="l">
              <a:defRPr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http://www.nemcc.edu/workforce/career-pathway-program/</a:t>
            </a:r>
          </a:p>
        </p:txBody>
      </p:sp>
    </p:spTree>
    <p:extLst>
      <p:ext uri="{BB962C8B-B14F-4D97-AF65-F5344CB8AC3E}">
        <p14:creationId xmlns:p14="http://schemas.microsoft.com/office/powerpoint/2010/main" val="17327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ea typeface="+mj-ea"/>
              </a:rPr>
              <a:t>PLA Resources</a:t>
            </a:r>
            <a:endParaRPr lang="en-US" sz="2800" dirty="0">
              <a:solidFill>
                <a:srgbClr val="FFFFFF"/>
              </a:solidFill>
              <a:ea typeface="+mj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797" y="4554141"/>
            <a:ext cx="7554516" cy="454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http://www.collegetransition.org/PLAdocuments.html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9" y="1714500"/>
            <a:ext cx="9058051" cy="26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7375E"/>
                </a:solidFill>
              </a:rPr>
              <a:t>Find resources for TAACCCT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7375E"/>
                </a:solidFill>
                <a:hlinkClick r:id="rId3"/>
              </a:rPr>
              <a:t>https://etagrantees.workforce3one.org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>
              <a:solidFill>
                <a:srgbClr val="17375E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7375E"/>
                </a:solidFill>
              </a:rPr>
              <a:t>Subscribe to TLN resources, ask questions or </a:t>
            </a:r>
            <a:r>
              <a:rPr lang="en-US" sz="2400" dirty="0">
                <a:solidFill>
                  <a:srgbClr val="17375E"/>
                </a:solidFill>
              </a:rPr>
              <a:t>connect with peers </a:t>
            </a:r>
            <a:r>
              <a:rPr lang="en-US" sz="2400" dirty="0" smtClean="0">
                <a:solidFill>
                  <a:srgbClr val="17375E"/>
                </a:solidFill>
              </a:rPr>
              <a:t>at </a:t>
            </a:r>
            <a:r>
              <a:rPr lang="en-US" sz="2400" dirty="0">
                <a:solidFill>
                  <a:srgbClr val="17375E"/>
                </a:solidFill>
                <a:hlinkClick r:id="rId4"/>
              </a:rPr>
              <a:t>TAACCCT@dol.gov</a:t>
            </a:r>
            <a:r>
              <a:rPr lang="en-US" sz="2400" dirty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46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371824"/>
            <a:ext cx="7849195" cy="192658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ea typeface="+mj-ea"/>
              </a:rPr>
              <a:t>Making the Case</a:t>
            </a:r>
            <a:endParaRPr lang="en-US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54" y="3504903"/>
            <a:ext cx="6401470" cy="1752451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Why award credit for prior learning?  </a:t>
            </a:r>
          </a:p>
          <a:p>
            <a:pPr>
              <a:defRPr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014532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FFFF"/>
                </a:solidFill>
                <a:ea typeface="+mj-ea"/>
              </a:rPr>
              <a:t>Data</a:t>
            </a:r>
            <a:endParaRPr lang="en-US" sz="2800" dirty="0">
              <a:solidFill>
                <a:srgbClr val="FFFFFF"/>
              </a:solidFill>
              <a:ea typeface="+mj-ea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 sz="2500">
                <a:latin typeface="Arial" charset="0"/>
              </a:rPr>
              <a:t>The information that follows is from a March 2010 study from CAEL (Council on Adult Experiential Learning) </a:t>
            </a:r>
            <a:r>
              <a:rPr lang="en-US" sz="2500">
                <a:latin typeface="Arial" charset="0"/>
                <a:hlinkClick r:id="rId2"/>
              </a:rPr>
              <a:t>www.cael.org</a:t>
            </a:r>
            <a:r>
              <a:rPr lang="en-US" sz="2500">
                <a:latin typeface="Arial" charset="0"/>
              </a:rPr>
              <a:t> </a:t>
            </a:r>
          </a:p>
          <a:p>
            <a:endParaRPr lang="en-US" sz="2500">
              <a:latin typeface="Arial" charset="0"/>
            </a:endParaRPr>
          </a:p>
          <a:p>
            <a:r>
              <a:rPr lang="en-US" sz="2500" i="1">
                <a:latin typeface="Arial" charset="0"/>
              </a:rPr>
              <a:t>Fueling the Race: A 48-Institution Study of Prior Learning Assessment and Adult Student Outcomes</a:t>
            </a:r>
          </a:p>
        </p:txBody>
      </p:sp>
    </p:spTree>
    <p:extLst>
      <p:ext uri="{BB962C8B-B14F-4D97-AF65-F5344CB8AC3E}">
        <p14:creationId xmlns:p14="http://schemas.microsoft.com/office/powerpoint/2010/main" val="10978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374" y="306229"/>
            <a:ext cx="5094906" cy="642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ea typeface="+mj-ea"/>
              </a:rPr>
              <a:t>Effect on Graduation Rates</a:t>
            </a:r>
            <a:endParaRPr lang="en-US" sz="2800" dirty="0">
              <a:ea typeface="+mj-ea"/>
            </a:endParaRP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</p:nvPr>
        </p:nvGraphicFramePr>
        <p:xfrm>
          <a:off x="478855" y="1260202"/>
          <a:ext cx="8166199" cy="530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Chart" r:id="rId4" imgW="11613887" imgH="7541406" progId="Excel.Chart.8">
                  <p:embed/>
                </p:oleObj>
              </mc:Choice>
              <mc:Fallback>
                <p:oleObj name="Chart" r:id="rId4" imgW="11613887" imgH="754140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55" y="1260202"/>
                        <a:ext cx="8166199" cy="5303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4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Other Key </a:t>
            </a:r>
            <a:r>
              <a:rPr lang="en-US" sz="2400" dirty="0">
                <a:ea typeface="+mj-ea"/>
              </a:rPr>
              <a:t>F</a:t>
            </a:r>
            <a:r>
              <a:rPr lang="en-US" sz="2400" dirty="0" smtClean="0">
                <a:ea typeface="+mj-ea"/>
              </a:rPr>
              <a:t>indings</a:t>
            </a:r>
            <a:endParaRPr lang="en-US" sz="2400" dirty="0">
              <a:ea typeface="+mj-e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18047" y="1500188"/>
          <a:ext cx="7110264" cy="4250544"/>
        </p:xfrm>
        <a:graphic>
          <a:graphicData uri="http://schemas.openxmlformats.org/drawingml/2006/table">
            <a:tbl>
              <a:tblPr/>
              <a:tblGrid>
                <a:gridCol w="2571750"/>
                <a:gridCol w="2143125"/>
                <a:gridCol w="2395389"/>
              </a:tblGrid>
              <a:tr h="1120676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Outcomes</a:t>
                      </a:r>
                    </a:p>
                  </a:txBody>
                  <a:tcPr marL="60347" marR="603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Credit for Prior Learning Students</a:t>
                      </a:r>
                    </a:p>
                  </a:txBody>
                  <a:tcPr marL="60347" marR="603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Non-CPL Students</a:t>
                      </a:r>
                    </a:p>
                  </a:txBody>
                  <a:tcPr marL="60347" marR="603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00188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Graduation rate for students with a GPA of 3.0 or higher</a:t>
                      </a:r>
                    </a:p>
                  </a:txBody>
                  <a:tcPr marL="60347" marR="603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66%</a:t>
                      </a:r>
                    </a:p>
                  </a:txBody>
                  <a:tcPr marL="60347" marR="603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35%</a:t>
                      </a:r>
                    </a:p>
                  </a:txBody>
                  <a:tcPr marL="60347" marR="603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  <a:tr h="1607344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Graduation rate for students with a GPA of 2.0 – 2.9</a:t>
                      </a:r>
                    </a:p>
                  </a:txBody>
                  <a:tcPr marL="60347" marR="603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44%</a:t>
                      </a:r>
                    </a:p>
                  </a:txBody>
                  <a:tcPr marL="60347" marR="603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28%</a:t>
                      </a:r>
                    </a:p>
                  </a:txBody>
                  <a:tcPr marL="60347" marR="603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4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Other Key Findings</a:t>
            </a:r>
            <a:endParaRPr lang="en-US" sz="2400" dirty="0">
              <a:ea typeface="+mj-ea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14574" y="1607344"/>
          <a:ext cx="7598046" cy="358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682"/>
                <a:gridCol w="2532682"/>
                <a:gridCol w="2532682"/>
              </a:tblGrid>
              <a:tr h="194567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Outcomes</a:t>
                      </a:r>
                      <a:endParaRPr lang="en-US" sz="2300" dirty="0"/>
                    </a:p>
                  </a:txBody>
                  <a:tcPr marL="68575" marR="68575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Credit</a:t>
                      </a:r>
                      <a:r>
                        <a:rPr lang="en-US" sz="2300" baseline="0" dirty="0" smtClean="0"/>
                        <a:t> for Prior Learning Students</a:t>
                      </a:r>
                    </a:p>
                  </a:txBody>
                  <a:tcPr marL="68575" marR="68575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Non-CPL Students</a:t>
                      </a:r>
                      <a:endParaRPr lang="en-US" sz="2300" dirty="0"/>
                    </a:p>
                  </a:txBody>
                  <a:tcPr marL="68575" marR="68575"/>
                </a:tc>
              </a:tr>
              <a:tr h="899385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Retention of first year students</a:t>
                      </a:r>
                      <a:endParaRPr lang="en-US" sz="2300" dirty="0"/>
                    </a:p>
                  </a:txBody>
                  <a:tcPr marL="68575" marR="68575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63%</a:t>
                      </a:r>
                      <a:endParaRPr lang="en-US" sz="2300" dirty="0"/>
                    </a:p>
                  </a:txBody>
                  <a:tcPr marL="68575" marR="68575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40%</a:t>
                      </a:r>
                      <a:endParaRPr lang="en-US" sz="2300" dirty="0"/>
                    </a:p>
                  </a:txBody>
                  <a:tcPr marL="68575" marR="68575"/>
                </a:tc>
              </a:tr>
              <a:tr h="744671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GPA</a:t>
                      </a:r>
                      <a:r>
                        <a:rPr lang="en-US" sz="2300" baseline="0" dirty="0" smtClean="0"/>
                        <a:t> of over 3.0</a:t>
                      </a:r>
                      <a:endParaRPr lang="en-US" sz="2300" dirty="0"/>
                    </a:p>
                  </a:txBody>
                  <a:tcPr marL="68575" marR="68575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70%</a:t>
                      </a:r>
                      <a:endParaRPr lang="en-US" sz="2300" dirty="0"/>
                    </a:p>
                  </a:txBody>
                  <a:tcPr marL="68575" marR="68575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64%</a:t>
                      </a:r>
                      <a:endParaRPr lang="en-US" sz="2300" dirty="0"/>
                    </a:p>
                  </a:txBody>
                  <a:tcPr marL="68575" marR="6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j-ea"/>
              </a:rPr>
              <a:t>Average Credits Earned</a:t>
            </a:r>
            <a:endParaRPr lang="en-US" sz="2400" dirty="0">
              <a:ea typeface="+mj-ea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46485" y="1607344"/>
          <a:ext cx="7598048" cy="368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351"/>
                <a:gridCol w="3915697"/>
              </a:tblGrid>
              <a:tr h="1714605">
                <a:tc>
                  <a:txBody>
                    <a:bodyPr/>
                    <a:lstStyle/>
                    <a:p>
                      <a:pPr algn="ctr"/>
                      <a:r>
                        <a:rPr lang="en-US" sz="2300" baseline="0" dirty="0" smtClean="0"/>
                        <a:t>Credit for Prior Learning Students</a:t>
                      </a:r>
                    </a:p>
                  </a:txBody>
                  <a:tcPr marL="68575" marR="6857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Non-CPL Students</a:t>
                      </a:r>
                      <a:endParaRPr lang="en-US" sz="2300" dirty="0"/>
                    </a:p>
                  </a:txBody>
                  <a:tcPr marL="68575" marR="68575" marT="45723" marB="45723" anchor="ctr"/>
                </a:tc>
              </a:tr>
              <a:tr h="112020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53.7</a:t>
                      </a:r>
                      <a:r>
                        <a:rPr lang="en-US" sz="2300" baseline="0" dirty="0" smtClean="0"/>
                        <a:t> average credits</a:t>
                      </a:r>
                    </a:p>
                    <a:p>
                      <a:endParaRPr lang="en-US" sz="2300" baseline="0" dirty="0" smtClean="0"/>
                    </a:p>
                    <a:p>
                      <a:endParaRPr lang="en-US" sz="2300" dirty="0"/>
                    </a:p>
                  </a:txBody>
                  <a:tcPr marL="68575" marR="68575" marT="45723" marB="45723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43.8 average</a:t>
                      </a:r>
                      <a:r>
                        <a:rPr lang="en-US" sz="2300" baseline="0" dirty="0" smtClean="0"/>
                        <a:t> credits</a:t>
                      </a:r>
                      <a:endParaRPr lang="en-US" sz="2300" dirty="0"/>
                    </a:p>
                  </a:txBody>
                  <a:tcPr marL="68575" marR="68575" marT="45723" marB="45723"/>
                </a:tc>
              </a:tr>
              <a:tr h="823011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* </a:t>
                      </a:r>
                      <a:r>
                        <a:rPr lang="en-US" sz="1700" dirty="0" smtClean="0"/>
                        <a:t>Does not include</a:t>
                      </a:r>
                      <a:r>
                        <a:rPr lang="en-US" sz="1700" baseline="0" dirty="0" smtClean="0"/>
                        <a:t> CPL credits (only faculty-taught, tuition-bearing hours)</a:t>
                      </a:r>
                      <a:endParaRPr lang="en-US" sz="1700" dirty="0"/>
                    </a:p>
                  </a:txBody>
                  <a:tcPr marL="68575" marR="68575" marT="45723" marB="45723"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68575" marR="68575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933</Words>
  <Application>Microsoft Office PowerPoint</Application>
  <PresentationFormat>On-screen Show (4:3)</PresentationFormat>
  <Paragraphs>286</Paragraphs>
  <Slides>38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 Narrow</vt:lpstr>
      <vt:lpstr>Calibri</vt:lpstr>
      <vt:lpstr>Comic Sans MS</vt:lpstr>
      <vt:lpstr>Gill Sans</vt:lpstr>
      <vt:lpstr>Lucida Grande</vt:lpstr>
      <vt:lpstr>Wingdings</vt:lpstr>
      <vt:lpstr>ヒラギノ角ゴ ProN W3</vt:lpstr>
      <vt:lpstr>Office Theme</vt:lpstr>
      <vt:lpstr>Chart</vt:lpstr>
      <vt:lpstr>November 30, 2015</vt:lpstr>
      <vt:lpstr>Presenters</vt:lpstr>
      <vt:lpstr>Welcome</vt:lpstr>
      <vt:lpstr>Making the Case</vt:lpstr>
      <vt:lpstr>Data</vt:lpstr>
      <vt:lpstr>Effect on Graduation Rates</vt:lpstr>
      <vt:lpstr>Other Key Findings</vt:lpstr>
      <vt:lpstr>Other Key Findings</vt:lpstr>
      <vt:lpstr>Average Credits Earned</vt:lpstr>
      <vt:lpstr>Southwest Tech</vt:lpstr>
      <vt:lpstr>The Wisconsin Story</vt:lpstr>
      <vt:lpstr>The Wisconsin Story</vt:lpstr>
      <vt:lpstr>The Wisconsin Story </vt:lpstr>
      <vt:lpstr>The Wisconsin Story</vt:lpstr>
      <vt:lpstr> The Southwest Tech Story Path to Credit </vt:lpstr>
      <vt:lpstr>The Southwest Tech Story Transfer Credit</vt:lpstr>
      <vt:lpstr>The Southwest Tech Story Testing</vt:lpstr>
      <vt:lpstr>The Southwest Tech Story Experiential Credit</vt:lpstr>
      <vt:lpstr>The Southwest Tech Story</vt:lpstr>
      <vt:lpstr>The Southwest Tech Story</vt:lpstr>
      <vt:lpstr>The Southwest Tech Story</vt:lpstr>
      <vt:lpstr>Meridian community college</vt:lpstr>
      <vt:lpstr>PowerPoint Presentation</vt:lpstr>
      <vt:lpstr>PowerPoint Presentation</vt:lpstr>
      <vt:lpstr>Non-Credit Training</vt:lpstr>
      <vt:lpstr>PowerPoint Presentation</vt:lpstr>
      <vt:lpstr>Credit for Knowledge</vt:lpstr>
      <vt:lpstr>PowerPoint Presentation</vt:lpstr>
      <vt:lpstr>Discussion</vt:lpstr>
      <vt:lpstr>Reflective Questions</vt:lpstr>
      <vt:lpstr>Faculty Engagement</vt:lpstr>
      <vt:lpstr>Promoting PLA to Students</vt:lpstr>
      <vt:lpstr>Key Considerations</vt:lpstr>
      <vt:lpstr>Faculty Role</vt:lpstr>
      <vt:lpstr>College-wide Promotion</vt:lpstr>
      <vt:lpstr>Challenge Exams Offered</vt:lpstr>
      <vt:lpstr>PLA Resources</vt:lpstr>
      <vt:lpstr>PowerPoint Presentation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Eric Rooney</cp:lastModifiedBy>
  <cp:revision>106</cp:revision>
  <cp:lastPrinted>2015-09-28T15:26:41Z</cp:lastPrinted>
  <dcterms:created xsi:type="dcterms:W3CDTF">2012-12-12T14:53:33Z</dcterms:created>
  <dcterms:modified xsi:type="dcterms:W3CDTF">2015-11-30T18:22:54Z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1553039015</vt:i4>
  </property>
  <property fmtid="{D5CDD505-2E9C-101B-9397-08002B2CF9AE}" pid="3" name="_NewReviewCycle">
    <vt:lpwstr/>
  </property>
  <property fmtid="{D5CDD505-2E9C-101B-9397-08002B2CF9AE}" pid="4" name="_EmailSubject">
    <vt:lpwstr>Follow-up: TAACCCT Industry Webinar Series: Information Technology (Tuesday, 9/29/15)</vt:lpwstr>
  </property>
  <property fmtid="{D5CDD505-2E9C-101B-9397-08002B2CF9AE}" pid="5" name="_AuthorEmail">
    <vt:lpwstr>JNguyen@collin.edu</vt:lpwstr>
  </property>
  <property fmtid="{D5CDD505-2E9C-101B-9397-08002B2CF9AE}" pid="6" name="_AuthorEmailDisplayName">
    <vt:lpwstr>John Nguyen</vt:lpwstr>
  </property>
</Properties>
</file>