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683" r:id="rId2"/>
    <p:sldMasterId id="2147483695" r:id="rId3"/>
    <p:sldMasterId id="2147483704" r:id="rId4"/>
  </p:sldMasterIdLst>
  <p:notesMasterIdLst>
    <p:notesMasterId r:id="rId54"/>
  </p:notesMasterIdLst>
  <p:handoutMasterIdLst>
    <p:handoutMasterId r:id="rId55"/>
  </p:handoutMasterIdLst>
  <p:sldIdLst>
    <p:sldId id="344" r:id="rId5"/>
    <p:sldId id="345" r:id="rId6"/>
    <p:sldId id="346" r:id="rId7"/>
    <p:sldId id="347" r:id="rId8"/>
    <p:sldId id="348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379" r:id="rId53"/>
  </p:sldIdLst>
  <p:sldSz cx="9144000" cy="6858000" type="screen4x3"/>
  <p:notesSz cx="6881813" cy="92964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75822" autoAdjust="0"/>
  </p:normalViewPr>
  <p:slideViewPr>
    <p:cSldViewPr>
      <p:cViewPr varScale="1">
        <p:scale>
          <a:sx n="86" d="100"/>
          <a:sy n="86" d="100"/>
        </p:scale>
        <p:origin x="7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Violent Crime Arrests</a:t>
            </a:r>
            <a:endParaRPr lang="en-US" sz="2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35910595974821602"/>
          <c:y val="5.8865827356253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869777996500401"/>
          <c:y val="0.186958065099916"/>
          <c:w val="0.71901492782152199"/>
          <c:h val="0.719174524466521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3.68690168818031E-17"/>
                  <c:y val="1.86480118025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3986008851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Control Mean</c:v>
                </c:pt>
                <c:pt idx="1">
                  <c:v>Treatment Mean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9.0999999999999998E-2</c:v>
                </c:pt>
                <c:pt idx="1">
                  <c:v>5.0999999999999997E-2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3144408"/>
        <c:axId val="383144800"/>
      </c:barChart>
      <c:catAx>
        <c:axId val="383144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3144800"/>
        <c:crosses val="autoZero"/>
        <c:auto val="1"/>
        <c:lblAlgn val="ctr"/>
        <c:lblOffset val="100"/>
        <c:noMultiLvlLbl val="0"/>
      </c:catAx>
      <c:valAx>
        <c:axId val="383144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0" dirty="0" smtClean="0"/>
                  <a:t>Average Number of Arrests per Youth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9.4802470407230194E-2"/>
              <c:y val="0.135836998865203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83144408"/>
        <c:crosses val="autoZero"/>
        <c:crossBetween val="between"/>
        <c:majorUnit val="0.0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'Career Assistance'!$M$9:$M$12</c:f>
              <c:strCache>
                <c:ptCount val="4"/>
                <c:pt idx="0">
                  <c:v>Employed</c:v>
                </c:pt>
                <c:pt idx="1">
                  <c:v>Unemployed</c:v>
                </c:pt>
                <c:pt idx="2">
                  <c:v>Previously worked</c:v>
                </c:pt>
                <c:pt idx="3">
                  <c:v>Never worked</c:v>
                </c:pt>
              </c:strCache>
            </c:strRef>
          </c:cat>
          <c:val>
            <c:numRef>
              <c:f>'Career Assistance'!$N$9:$N$12</c:f>
              <c:numCache>
                <c:formatCode>General</c:formatCode>
                <c:ptCount val="4"/>
                <c:pt idx="0">
                  <c:v>12.5</c:v>
                </c:pt>
                <c:pt idx="1">
                  <c:v>28.4</c:v>
                </c:pt>
                <c:pt idx="2">
                  <c:v>11.7</c:v>
                </c:pt>
                <c:pt idx="3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594608"/>
        <c:axId val="383595000"/>
      </c:barChart>
      <c:catAx>
        <c:axId val="38359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95000"/>
        <c:crosses val="autoZero"/>
        <c:auto val="1"/>
        <c:lblAlgn val="ctr"/>
        <c:lblOffset val="100"/>
        <c:noMultiLvlLbl val="0"/>
      </c:catAx>
      <c:valAx>
        <c:axId val="38359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9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2524292463482"/>
          <c:y val="2.3121408003058792E-2"/>
          <c:w val="0.70974757075365202"/>
          <c:h val="0.976878612716770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dLbl>
              <c:idx val="5"/>
              <c:layout>
                <c:manualLayout>
                  <c:x val="1.0249131365941409E-2"/>
                  <c:y val="6.0698027314112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07473940978239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Sheet1!$A$1:$A$8</c:f>
              <c:strCache>
                <c:ptCount val="8"/>
                <c:pt idx="0">
                  <c:v>Doctoral degree</c:v>
                </c:pt>
                <c:pt idx="1">
                  <c:v>Professional degree</c:v>
                </c:pt>
                <c:pt idx="2">
                  <c:v>Master's degree</c:v>
                </c:pt>
                <c:pt idx="3">
                  <c:v>Bachelor's degree</c:v>
                </c:pt>
                <c:pt idx="4">
                  <c:v>Associate degree</c:v>
                </c:pt>
                <c:pt idx="5">
                  <c:v>Some College, no degree</c:v>
                </c:pt>
                <c:pt idx="6">
                  <c:v>High school diploma</c:v>
                </c:pt>
                <c:pt idx="7">
                  <c:v>Less than high school diploma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1591</c:v>
                </c:pt>
                <c:pt idx="1">
                  <c:v>1639</c:v>
                </c:pt>
                <c:pt idx="2">
                  <c:v>1326</c:v>
                </c:pt>
                <c:pt idx="3">
                  <c:v>1101</c:v>
                </c:pt>
                <c:pt idx="4">
                  <c:v>792</c:v>
                </c:pt>
                <c:pt idx="5" formatCode="#,##0">
                  <c:v>741</c:v>
                </c:pt>
                <c:pt idx="6">
                  <c:v>668</c:v>
                </c:pt>
                <c:pt idx="7" formatCode="#,##0">
                  <c:v>488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83595784"/>
        <c:axId val="383596176"/>
      </c:barChart>
      <c:catAx>
        <c:axId val="383595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38359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3596176"/>
        <c:scaling>
          <c:orientation val="minMax"/>
          <c:max val="2500"/>
        </c:scaling>
        <c:delete val="1"/>
        <c:axPos val="t"/>
        <c:numFmt formatCode="General" sourceLinked="1"/>
        <c:majorTickMark val="out"/>
        <c:minorTickMark val="none"/>
        <c:tickLblPos val="none"/>
        <c:crossAx val="383595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2524292463482"/>
          <c:y val="2.3121408003058789E-2"/>
          <c:w val="0.70974757075365202"/>
          <c:h val="0.976878612716771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numFmt formatCode="#,##0.0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Sheet1!$A$1:$A$8</c:f>
              <c:numCache>
                <c:formatCode>General</c:formatCode>
                <c:ptCount val="8"/>
              </c:numCache>
            </c:numRef>
          </c:cat>
          <c:val>
            <c:numRef>
              <c:f>Sheet1!$B$1:$B$8</c:f>
              <c:numCache>
                <c:formatCode>#,##0.0</c:formatCode>
                <c:ptCount val="8"/>
                <c:pt idx="0">
                  <c:v>-2.1</c:v>
                </c:pt>
                <c:pt idx="1">
                  <c:v>-1.9</c:v>
                </c:pt>
                <c:pt idx="2">
                  <c:v>-2.8</c:v>
                </c:pt>
                <c:pt idx="3">
                  <c:v>-3.5</c:v>
                </c:pt>
                <c:pt idx="4">
                  <c:v>-4.5</c:v>
                </c:pt>
                <c:pt idx="5">
                  <c:v>-6</c:v>
                </c:pt>
                <c:pt idx="6">
                  <c:v>-6</c:v>
                </c:pt>
                <c:pt idx="7">
                  <c:v>-11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83596960"/>
        <c:axId val="383597352"/>
      </c:barChart>
      <c:catAx>
        <c:axId val="383596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383597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3597352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one"/>
        <c:crossAx val="383596960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793258436137372"/>
          <c:y val="1.6746448360621589E-2"/>
          <c:w val="0.4214222139688541"/>
          <c:h val="0.9034329042202912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Sheet1!$A$1:$A$10</c:f>
              <c:strCache>
                <c:ptCount val="10"/>
                <c:pt idx="0">
                  <c:v>Personal care aides</c:v>
                </c:pt>
                <c:pt idx="1">
                  <c:v>Retail salespersons</c:v>
                </c:pt>
                <c:pt idx="2">
                  <c:v>Home health aides</c:v>
                </c:pt>
                <c:pt idx="3">
                  <c:v>Combined food preparation and serving workers, including fast food</c:v>
                </c:pt>
                <c:pt idx="4">
                  <c:v>Janitors and cleaners, except maids and housekeeping cleaners</c:v>
                </c:pt>
                <c:pt idx="5">
                  <c:v>Construction laborers</c:v>
                </c:pt>
                <c:pt idx="6">
                  <c:v>Laborers and freight, stock, and material movers, hand</c:v>
                </c:pt>
                <c:pt idx="7">
                  <c:v>Maids and housekeeping cleaners</c:v>
                </c:pt>
                <c:pt idx="8">
                  <c:v>Cooks, restaurant</c:v>
                </c:pt>
                <c:pt idx="9">
                  <c:v>Landscaping and groundskeeping workers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580.79999999999995</c:v>
                </c:pt>
                <c:pt idx="1">
                  <c:v>434.7</c:v>
                </c:pt>
                <c:pt idx="2">
                  <c:v>424.2</c:v>
                </c:pt>
                <c:pt idx="3">
                  <c:v>421.9</c:v>
                </c:pt>
                <c:pt idx="4" formatCode="0.0">
                  <c:v>280</c:v>
                </c:pt>
                <c:pt idx="5">
                  <c:v>259.8</c:v>
                </c:pt>
                <c:pt idx="6">
                  <c:v>241.9</c:v>
                </c:pt>
                <c:pt idx="7">
                  <c:v>183.4</c:v>
                </c:pt>
                <c:pt idx="8">
                  <c:v>150.1</c:v>
                </c:pt>
                <c:pt idx="9">
                  <c:v>139.19999999999999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83598136"/>
        <c:axId val="383598528"/>
      </c:barChart>
      <c:catAx>
        <c:axId val="383598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835985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3598528"/>
        <c:scaling>
          <c:orientation val="minMax"/>
          <c:max val="1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83598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55917142757608"/>
          <c:y val="1.6746448360621589E-2"/>
          <c:w val="0.53044082857242403"/>
          <c:h val="0.9034329042202912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Sheet1!$A$1:$A$10</c:f>
              <c:strCache>
                <c:ptCount val="10"/>
                <c:pt idx="0">
                  <c:v>Secretaries and administrative assistants, except legal, medical, and executive</c:v>
                </c:pt>
                <c:pt idx="1">
                  <c:v>Customer service representatives</c:v>
                </c:pt>
                <c:pt idx="2">
                  <c:v>Carpenters</c:v>
                </c:pt>
                <c:pt idx="3">
                  <c:v>Bookkeeping, accounting, and auditing clerks</c:v>
                </c:pt>
                <c:pt idx="4">
                  <c:v>Medical secretaries</c:v>
                </c:pt>
                <c:pt idx="5">
                  <c:v>Childcare workers</c:v>
                </c:pt>
                <c:pt idx="6">
                  <c:v>Office clerks, general</c:v>
                </c:pt>
                <c:pt idx="7">
                  <c:v>First-line supervisors of office and administrative support workers</c:v>
                </c:pt>
                <c:pt idx="8">
                  <c:v>Receptionists and information clerks</c:v>
                </c:pt>
                <c:pt idx="9">
                  <c:v>Sales representatives, wholesale and manufacturing, except technical and scientific products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307.8</c:v>
                </c:pt>
                <c:pt idx="1">
                  <c:v>298.7</c:v>
                </c:pt>
                <c:pt idx="2">
                  <c:v>218.2</c:v>
                </c:pt>
                <c:pt idx="3">
                  <c:v>204.6</c:v>
                </c:pt>
                <c:pt idx="4">
                  <c:v>189.2</c:v>
                </c:pt>
                <c:pt idx="5">
                  <c:v>184.1</c:v>
                </c:pt>
                <c:pt idx="6">
                  <c:v>184.1</c:v>
                </c:pt>
                <c:pt idx="7">
                  <c:v>171.5</c:v>
                </c:pt>
                <c:pt idx="8">
                  <c:v>135.9</c:v>
                </c:pt>
                <c:pt idx="9" formatCode="0.0">
                  <c:v>132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87088960"/>
        <c:axId val="387089352"/>
      </c:barChart>
      <c:catAx>
        <c:axId val="387088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87089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7089352"/>
        <c:scaling>
          <c:orientation val="minMax"/>
          <c:max val="25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8708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93258436137372"/>
          <c:y val="1.6746448360621589E-2"/>
          <c:w val="0.62206741563863865"/>
          <c:h val="0.9034329042202912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Sheet1!$A$1:$A$10</c:f>
              <c:strCache>
                <c:ptCount val="10"/>
                <c:pt idx="0">
                  <c:v>Registered nurses</c:v>
                </c:pt>
                <c:pt idx="1">
                  <c:v>Nursing assistants</c:v>
                </c:pt>
                <c:pt idx="2">
                  <c:v>Heavy and tractor-trailer truck drivers</c:v>
                </c:pt>
                <c:pt idx="3">
                  <c:v>Licensed practical and licensed vocational nurses</c:v>
                </c:pt>
                <c:pt idx="4">
                  <c:v>Medical assistants</c:v>
                </c:pt>
                <c:pt idx="5">
                  <c:v>Hairdressers, hairstylists, and cosmetologists</c:v>
                </c:pt>
                <c:pt idx="6">
                  <c:v>Preschool teachers, except special education</c:v>
                </c:pt>
                <c:pt idx="7">
                  <c:v>Dental assistants</c:v>
                </c:pt>
                <c:pt idx="8">
                  <c:v>Dental hygienists</c:v>
                </c:pt>
                <c:pt idx="9">
                  <c:v>Heating, air conditioning, and refrigeration mechanics and installers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526.79999999999995</c:v>
                </c:pt>
                <c:pt idx="1">
                  <c:v>312.2</c:v>
                </c:pt>
                <c:pt idx="2">
                  <c:v>192.6</c:v>
                </c:pt>
                <c:pt idx="3">
                  <c:v>182.9</c:v>
                </c:pt>
                <c:pt idx="4">
                  <c:v>162.9</c:v>
                </c:pt>
                <c:pt idx="5">
                  <c:v>77.599999999999994</c:v>
                </c:pt>
                <c:pt idx="6">
                  <c:v>76.400000000000006</c:v>
                </c:pt>
                <c:pt idx="7">
                  <c:v>74.400000000000006</c:v>
                </c:pt>
                <c:pt idx="8">
                  <c:v>64.2</c:v>
                </c:pt>
                <c:pt idx="9">
                  <c:v>55.9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87090136"/>
        <c:axId val="387090528"/>
      </c:barChart>
      <c:catAx>
        <c:axId val="387090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870905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7090528"/>
        <c:scaling>
          <c:orientation val="minMax"/>
          <c:max val="18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87090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5"/>
          <c:order val="5"/>
          <c:tx>
            <c:strRef>
              <c:f>LNU04023019!$G$20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04775">
              <a:noFill/>
            </a:ln>
            <a:effectLst/>
          </c:spPr>
          <c:cat>
            <c:strRef>
              <c:f>LNU04023019!$A$21:$A$142</c:f>
              <c:strCache>
                <c:ptCount val="122"/>
                <c:pt idx="0">
                  <c:v>2005 Sep</c:v>
                </c:pt>
                <c:pt idx="1">
                  <c:v>2005 Oct</c:v>
                </c:pt>
                <c:pt idx="2">
                  <c:v>2005 Nov</c:v>
                </c:pt>
                <c:pt idx="3">
                  <c:v>2005 Dec</c:v>
                </c:pt>
                <c:pt idx="4">
                  <c:v>2006 Jan</c:v>
                </c:pt>
                <c:pt idx="5">
                  <c:v>2006 Feb</c:v>
                </c:pt>
                <c:pt idx="6">
                  <c:v>2006 Mar</c:v>
                </c:pt>
                <c:pt idx="7">
                  <c:v>2006 Apr</c:v>
                </c:pt>
                <c:pt idx="8">
                  <c:v>2006 May</c:v>
                </c:pt>
                <c:pt idx="9">
                  <c:v>2006 Jun</c:v>
                </c:pt>
                <c:pt idx="10">
                  <c:v>2006 Jul</c:v>
                </c:pt>
                <c:pt idx="11">
                  <c:v>2006 Aug</c:v>
                </c:pt>
                <c:pt idx="12">
                  <c:v>2006 Sep</c:v>
                </c:pt>
                <c:pt idx="13">
                  <c:v>2006 Oct</c:v>
                </c:pt>
                <c:pt idx="14">
                  <c:v>2006 Nov</c:v>
                </c:pt>
                <c:pt idx="15">
                  <c:v>2006 Dec</c:v>
                </c:pt>
                <c:pt idx="16">
                  <c:v>2007 Jan</c:v>
                </c:pt>
                <c:pt idx="17">
                  <c:v>2007 Feb</c:v>
                </c:pt>
                <c:pt idx="18">
                  <c:v>2007 Mar</c:v>
                </c:pt>
                <c:pt idx="19">
                  <c:v>2007 Apr</c:v>
                </c:pt>
                <c:pt idx="20">
                  <c:v>2007 May</c:v>
                </c:pt>
                <c:pt idx="21">
                  <c:v>2007 Jun</c:v>
                </c:pt>
                <c:pt idx="22">
                  <c:v>2007 Jul</c:v>
                </c:pt>
                <c:pt idx="23">
                  <c:v>2007 Aug</c:v>
                </c:pt>
                <c:pt idx="24">
                  <c:v>2007 Sep</c:v>
                </c:pt>
                <c:pt idx="25">
                  <c:v>2007 Oct</c:v>
                </c:pt>
                <c:pt idx="26">
                  <c:v>2007 Nov</c:v>
                </c:pt>
                <c:pt idx="27">
                  <c:v>2007 Dec</c:v>
                </c:pt>
                <c:pt idx="28">
                  <c:v>2008 Jan</c:v>
                </c:pt>
                <c:pt idx="29">
                  <c:v>2008 Feb</c:v>
                </c:pt>
                <c:pt idx="30">
                  <c:v>2008 Mar</c:v>
                </c:pt>
                <c:pt idx="31">
                  <c:v>2008 Apr</c:v>
                </c:pt>
                <c:pt idx="32">
                  <c:v>2008 May</c:v>
                </c:pt>
                <c:pt idx="33">
                  <c:v>2008 Jun</c:v>
                </c:pt>
                <c:pt idx="34">
                  <c:v>2008 Jul</c:v>
                </c:pt>
                <c:pt idx="35">
                  <c:v>2008 Aug</c:v>
                </c:pt>
                <c:pt idx="36">
                  <c:v>2008 Sep</c:v>
                </c:pt>
                <c:pt idx="37">
                  <c:v>2008 Oct</c:v>
                </c:pt>
                <c:pt idx="38">
                  <c:v>2008 Nov</c:v>
                </c:pt>
                <c:pt idx="39">
                  <c:v>2008 Dec</c:v>
                </c:pt>
                <c:pt idx="40">
                  <c:v>2009 Jan</c:v>
                </c:pt>
                <c:pt idx="41">
                  <c:v>2009 Feb</c:v>
                </c:pt>
                <c:pt idx="42">
                  <c:v>2009 Mar</c:v>
                </c:pt>
                <c:pt idx="43">
                  <c:v>2009 Apr</c:v>
                </c:pt>
                <c:pt idx="44">
                  <c:v>2009 May</c:v>
                </c:pt>
                <c:pt idx="45">
                  <c:v>2009 Jun</c:v>
                </c:pt>
                <c:pt idx="46">
                  <c:v>2009 Jul</c:v>
                </c:pt>
                <c:pt idx="47">
                  <c:v>2009 Aug</c:v>
                </c:pt>
                <c:pt idx="48">
                  <c:v>2009 Sep</c:v>
                </c:pt>
                <c:pt idx="49">
                  <c:v>2009 Oct</c:v>
                </c:pt>
                <c:pt idx="50">
                  <c:v>2009 Nov</c:v>
                </c:pt>
                <c:pt idx="51">
                  <c:v>2009 Dec</c:v>
                </c:pt>
                <c:pt idx="52">
                  <c:v>2010 Jan</c:v>
                </c:pt>
                <c:pt idx="53">
                  <c:v>2010 Feb</c:v>
                </c:pt>
                <c:pt idx="54">
                  <c:v>2010 Mar</c:v>
                </c:pt>
                <c:pt idx="55">
                  <c:v>2010 Apr</c:v>
                </c:pt>
                <c:pt idx="56">
                  <c:v>2010 May</c:v>
                </c:pt>
                <c:pt idx="57">
                  <c:v>2010 Jun</c:v>
                </c:pt>
                <c:pt idx="58">
                  <c:v>2010 Jul</c:v>
                </c:pt>
                <c:pt idx="59">
                  <c:v>2010 Aug</c:v>
                </c:pt>
                <c:pt idx="60">
                  <c:v>2010 Sep</c:v>
                </c:pt>
                <c:pt idx="61">
                  <c:v>2010 Oct</c:v>
                </c:pt>
                <c:pt idx="62">
                  <c:v>2010 Nov</c:v>
                </c:pt>
                <c:pt idx="63">
                  <c:v>2010 Dec</c:v>
                </c:pt>
                <c:pt idx="64">
                  <c:v>2011 Jan</c:v>
                </c:pt>
                <c:pt idx="65">
                  <c:v>2011 Feb</c:v>
                </c:pt>
                <c:pt idx="66">
                  <c:v>2011 Mar</c:v>
                </c:pt>
                <c:pt idx="67">
                  <c:v>2011 Apr</c:v>
                </c:pt>
                <c:pt idx="68">
                  <c:v>2011 May</c:v>
                </c:pt>
                <c:pt idx="69">
                  <c:v>2011 Jun</c:v>
                </c:pt>
                <c:pt idx="70">
                  <c:v>2011 Jul</c:v>
                </c:pt>
                <c:pt idx="71">
                  <c:v>2011 Aug</c:v>
                </c:pt>
                <c:pt idx="72">
                  <c:v>2011 Sep</c:v>
                </c:pt>
                <c:pt idx="73">
                  <c:v>2011 Oct</c:v>
                </c:pt>
                <c:pt idx="74">
                  <c:v>2011 Nov</c:v>
                </c:pt>
                <c:pt idx="75">
                  <c:v>2011 Dec</c:v>
                </c:pt>
                <c:pt idx="76">
                  <c:v>2012 Jan</c:v>
                </c:pt>
                <c:pt idx="77">
                  <c:v>2012 Feb</c:v>
                </c:pt>
                <c:pt idx="78">
                  <c:v>2012 Mar</c:v>
                </c:pt>
                <c:pt idx="79">
                  <c:v>2012 Apr</c:v>
                </c:pt>
                <c:pt idx="80">
                  <c:v>2012 May</c:v>
                </c:pt>
                <c:pt idx="81">
                  <c:v>2012 Jun</c:v>
                </c:pt>
                <c:pt idx="82">
                  <c:v>2012 Jul</c:v>
                </c:pt>
                <c:pt idx="83">
                  <c:v>2012 Aug</c:v>
                </c:pt>
                <c:pt idx="84">
                  <c:v>2012 Sep</c:v>
                </c:pt>
                <c:pt idx="85">
                  <c:v>2012 Oct</c:v>
                </c:pt>
                <c:pt idx="86">
                  <c:v>2012 Nov</c:v>
                </c:pt>
                <c:pt idx="87">
                  <c:v>2012 Dec</c:v>
                </c:pt>
                <c:pt idx="88">
                  <c:v>2013 Jan</c:v>
                </c:pt>
                <c:pt idx="89">
                  <c:v>2013 Feb</c:v>
                </c:pt>
                <c:pt idx="90">
                  <c:v>2013 Mar</c:v>
                </c:pt>
                <c:pt idx="91">
                  <c:v>2013 Apr</c:v>
                </c:pt>
                <c:pt idx="92">
                  <c:v>2013 May</c:v>
                </c:pt>
                <c:pt idx="93">
                  <c:v>2013 Jun</c:v>
                </c:pt>
                <c:pt idx="94">
                  <c:v>2013 Jul</c:v>
                </c:pt>
                <c:pt idx="95">
                  <c:v>2013 Aug</c:v>
                </c:pt>
                <c:pt idx="96">
                  <c:v>2013 Sep</c:v>
                </c:pt>
                <c:pt idx="97">
                  <c:v>2013 Oct</c:v>
                </c:pt>
                <c:pt idx="98">
                  <c:v>2013 Nov</c:v>
                </c:pt>
                <c:pt idx="99">
                  <c:v>2013 Dec</c:v>
                </c:pt>
                <c:pt idx="100">
                  <c:v>2014 Jan</c:v>
                </c:pt>
                <c:pt idx="101">
                  <c:v>2014 Feb</c:v>
                </c:pt>
                <c:pt idx="102">
                  <c:v>2014 Mar</c:v>
                </c:pt>
                <c:pt idx="103">
                  <c:v>2014 Apr</c:v>
                </c:pt>
                <c:pt idx="104">
                  <c:v>2014 May</c:v>
                </c:pt>
                <c:pt idx="105">
                  <c:v>2014 Jun</c:v>
                </c:pt>
                <c:pt idx="106">
                  <c:v>2014 Jul</c:v>
                </c:pt>
                <c:pt idx="107">
                  <c:v>2014 Aug</c:v>
                </c:pt>
                <c:pt idx="108">
                  <c:v>2014 Sep</c:v>
                </c:pt>
                <c:pt idx="109">
                  <c:v>2014 Oct</c:v>
                </c:pt>
                <c:pt idx="110">
                  <c:v>2014 Nov</c:v>
                </c:pt>
                <c:pt idx="111">
                  <c:v>2014 Dec</c:v>
                </c:pt>
                <c:pt idx="112">
                  <c:v>2015 Jan</c:v>
                </c:pt>
                <c:pt idx="113">
                  <c:v>2015 Feb</c:v>
                </c:pt>
                <c:pt idx="114">
                  <c:v>2015 Mar</c:v>
                </c:pt>
                <c:pt idx="115">
                  <c:v>2015 Apr</c:v>
                </c:pt>
                <c:pt idx="116">
                  <c:v>2015 May</c:v>
                </c:pt>
                <c:pt idx="117">
                  <c:v>2015 Jun</c:v>
                </c:pt>
                <c:pt idx="118">
                  <c:v>2015 Jul</c:v>
                </c:pt>
                <c:pt idx="119">
                  <c:v>2015 Aug</c:v>
                </c:pt>
                <c:pt idx="120">
                  <c:v>2015 Sep</c:v>
                </c:pt>
                <c:pt idx="121">
                  <c:v>2015 Oct</c:v>
                </c:pt>
              </c:strCache>
            </c:strRef>
          </c:cat>
          <c:val>
            <c:numRef>
              <c:f>LNU04023019!$G$21:$G$142</c:f>
              <c:numCache>
                <c:formatCode>General</c:formatCode>
                <c:ptCount val="122"/>
                <c:pt idx="27" formatCode="#,##0.0">
                  <c:v>40</c:v>
                </c:pt>
                <c:pt idx="28" formatCode="#,##0.0">
                  <c:v>40</c:v>
                </c:pt>
                <c:pt idx="29" formatCode="#,##0.0">
                  <c:v>40</c:v>
                </c:pt>
                <c:pt idx="30" formatCode="#,##0.0">
                  <c:v>40</c:v>
                </c:pt>
                <c:pt idx="31" formatCode="#,##0.0">
                  <c:v>40</c:v>
                </c:pt>
                <c:pt idx="32" formatCode="#,##0.0">
                  <c:v>40</c:v>
                </c:pt>
                <c:pt idx="33" formatCode="#,##0.0">
                  <c:v>40</c:v>
                </c:pt>
                <c:pt idx="34" formatCode="#,##0.0">
                  <c:v>40</c:v>
                </c:pt>
                <c:pt idx="35" formatCode="#,##0.0">
                  <c:v>40</c:v>
                </c:pt>
                <c:pt idx="36" formatCode="#,##0.0">
                  <c:v>40</c:v>
                </c:pt>
                <c:pt idx="37" formatCode="#,##0.0">
                  <c:v>40</c:v>
                </c:pt>
                <c:pt idx="38" formatCode="#,##0.0">
                  <c:v>40</c:v>
                </c:pt>
                <c:pt idx="39" formatCode="#,##0.0">
                  <c:v>40</c:v>
                </c:pt>
                <c:pt idx="40" formatCode="#,##0.0">
                  <c:v>40</c:v>
                </c:pt>
                <c:pt idx="41" formatCode="#,##0.0">
                  <c:v>40</c:v>
                </c:pt>
                <c:pt idx="42" formatCode="#,##0.0">
                  <c:v>40</c:v>
                </c:pt>
                <c:pt idx="43" formatCode="#,##0.0">
                  <c:v>40</c:v>
                </c:pt>
                <c:pt idx="44" formatCode="#,##0.0">
                  <c:v>40</c:v>
                </c:pt>
                <c:pt idx="45" formatCode="#,##0.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864776"/>
        <c:axId val="383145192"/>
      </c:areaChart>
      <c:lineChart>
        <c:grouping val="standard"/>
        <c:varyColors val="0"/>
        <c:ser>
          <c:idx val="0"/>
          <c:order val="0"/>
          <c:tx>
            <c:strRef>
              <c:f>LNU04023019!$B$20</c:f>
              <c:strCache>
                <c:ptCount val="1"/>
                <c:pt idx="0">
                  <c:v>Less than a High School Diploma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-0.34255211487987086"/>
                  <c:y val="-0.31313971330506762"/>
                </c:manualLayout>
              </c:layout>
              <c:tx>
                <c:rich>
                  <a:bodyPr/>
                  <a:lstStyle/>
                  <a:p>
                    <a:fld id="{2BFDF2BA-09CC-484C-8660-D0677E2763E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LNU04023019!$A$21:$A$142</c:f>
              <c:strCache>
                <c:ptCount val="122"/>
                <c:pt idx="0">
                  <c:v>2005 Sep</c:v>
                </c:pt>
                <c:pt idx="1">
                  <c:v>2005 Oct</c:v>
                </c:pt>
                <c:pt idx="2">
                  <c:v>2005 Nov</c:v>
                </c:pt>
                <c:pt idx="3">
                  <c:v>2005 Dec</c:v>
                </c:pt>
                <c:pt idx="4">
                  <c:v>2006 Jan</c:v>
                </c:pt>
                <c:pt idx="5">
                  <c:v>2006 Feb</c:v>
                </c:pt>
                <c:pt idx="6">
                  <c:v>2006 Mar</c:v>
                </c:pt>
                <c:pt idx="7">
                  <c:v>2006 Apr</c:v>
                </c:pt>
                <c:pt idx="8">
                  <c:v>2006 May</c:v>
                </c:pt>
                <c:pt idx="9">
                  <c:v>2006 Jun</c:v>
                </c:pt>
                <c:pt idx="10">
                  <c:v>2006 Jul</c:v>
                </c:pt>
                <c:pt idx="11">
                  <c:v>2006 Aug</c:v>
                </c:pt>
                <c:pt idx="12">
                  <c:v>2006 Sep</c:v>
                </c:pt>
                <c:pt idx="13">
                  <c:v>2006 Oct</c:v>
                </c:pt>
                <c:pt idx="14">
                  <c:v>2006 Nov</c:v>
                </c:pt>
                <c:pt idx="15">
                  <c:v>2006 Dec</c:v>
                </c:pt>
                <c:pt idx="16">
                  <c:v>2007 Jan</c:v>
                </c:pt>
                <c:pt idx="17">
                  <c:v>2007 Feb</c:v>
                </c:pt>
                <c:pt idx="18">
                  <c:v>2007 Mar</c:v>
                </c:pt>
                <c:pt idx="19">
                  <c:v>2007 Apr</c:v>
                </c:pt>
                <c:pt idx="20">
                  <c:v>2007 May</c:v>
                </c:pt>
                <c:pt idx="21">
                  <c:v>2007 Jun</c:v>
                </c:pt>
                <c:pt idx="22">
                  <c:v>2007 Jul</c:v>
                </c:pt>
                <c:pt idx="23">
                  <c:v>2007 Aug</c:v>
                </c:pt>
                <c:pt idx="24">
                  <c:v>2007 Sep</c:v>
                </c:pt>
                <c:pt idx="25">
                  <c:v>2007 Oct</c:v>
                </c:pt>
                <c:pt idx="26">
                  <c:v>2007 Nov</c:v>
                </c:pt>
                <c:pt idx="27">
                  <c:v>2007 Dec</c:v>
                </c:pt>
                <c:pt idx="28">
                  <c:v>2008 Jan</c:v>
                </c:pt>
                <c:pt idx="29">
                  <c:v>2008 Feb</c:v>
                </c:pt>
                <c:pt idx="30">
                  <c:v>2008 Mar</c:v>
                </c:pt>
                <c:pt idx="31">
                  <c:v>2008 Apr</c:v>
                </c:pt>
                <c:pt idx="32">
                  <c:v>2008 May</c:v>
                </c:pt>
                <c:pt idx="33">
                  <c:v>2008 Jun</c:v>
                </c:pt>
                <c:pt idx="34">
                  <c:v>2008 Jul</c:v>
                </c:pt>
                <c:pt idx="35">
                  <c:v>2008 Aug</c:v>
                </c:pt>
                <c:pt idx="36">
                  <c:v>2008 Sep</c:v>
                </c:pt>
                <c:pt idx="37">
                  <c:v>2008 Oct</c:v>
                </c:pt>
                <c:pt idx="38">
                  <c:v>2008 Nov</c:v>
                </c:pt>
                <c:pt idx="39">
                  <c:v>2008 Dec</c:v>
                </c:pt>
                <c:pt idx="40">
                  <c:v>2009 Jan</c:v>
                </c:pt>
                <c:pt idx="41">
                  <c:v>2009 Feb</c:v>
                </c:pt>
                <c:pt idx="42">
                  <c:v>2009 Mar</c:v>
                </c:pt>
                <c:pt idx="43">
                  <c:v>2009 Apr</c:v>
                </c:pt>
                <c:pt idx="44">
                  <c:v>2009 May</c:v>
                </c:pt>
                <c:pt idx="45">
                  <c:v>2009 Jun</c:v>
                </c:pt>
                <c:pt idx="46">
                  <c:v>2009 Jul</c:v>
                </c:pt>
                <c:pt idx="47">
                  <c:v>2009 Aug</c:v>
                </c:pt>
                <c:pt idx="48">
                  <c:v>2009 Sep</c:v>
                </c:pt>
                <c:pt idx="49">
                  <c:v>2009 Oct</c:v>
                </c:pt>
                <c:pt idx="50">
                  <c:v>2009 Nov</c:v>
                </c:pt>
                <c:pt idx="51">
                  <c:v>2009 Dec</c:v>
                </c:pt>
                <c:pt idx="52">
                  <c:v>2010 Jan</c:v>
                </c:pt>
                <c:pt idx="53">
                  <c:v>2010 Feb</c:v>
                </c:pt>
                <c:pt idx="54">
                  <c:v>2010 Mar</c:v>
                </c:pt>
                <c:pt idx="55">
                  <c:v>2010 Apr</c:v>
                </c:pt>
                <c:pt idx="56">
                  <c:v>2010 May</c:v>
                </c:pt>
                <c:pt idx="57">
                  <c:v>2010 Jun</c:v>
                </c:pt>
                <c:pt idx="58">
                  <c:v>2010 Jul</c:v>
                </c:pt>
                <c:pt idx="59">
                  <c:v>2010 Aug</c:v>
                </c:pt>
                <c:pt idx="60">
                  <c:v>2010 Sep</c:v>
                </c:pt>
                <c:pt idx="61">
                  <c:v>2010 Oct</c:v>
                </c:pt>
                <c:pt idx="62">
                  <c:v>2010 Nov</c:v>
                </c:pt>
                <c:pt idx="63">
                  <c:v>2010 Dec</c:v>
                </c:pt>
                <c:pt idx="64">
                  <c:v>2011 Jan</c:v>
                </c:pt>
                <c:pt idx="65">
                  <c:v>2011 Feb</c:v>
                </c:pt>
                <c:pt idx="66">
                  <c:v>2011 Mar</c:v>
                </c:pt>
                <c:pt idx="67">
                  <c:v>2011 Apr</c:v>
                </c:pt>
                <c:pt idx="68">
                  <c:v>2011 May</c:v>
                </c:pt>
                <c:pt idx="69">
                  <c:v>2011 Jun</c:v>
                </c:pt>
                <c:pt idx="70">
                  <c:v>2011 Jul</c:v>
                </c:pt>
                <c:pt idx="71">
                  <c:v>2011 Aug</c:v>
                </c:pt>
                <c:pt idx="72">
                  <c:v>2011 Sep</c:v>
                </c:pt>
                <c:pt idx="73">
                  <c:v>2011 Oct</c:v>
                </c:pt>
                <c:pt idx="74">
                  <c:v>2011 Nov</c:v>
                </c:pt>
                <c:pt idx="75">
                  <c:v>2011 Dec</c:v>
                </c:pt>
                <c:pt idx="76">
                  <c:v>2012 Jan</c:v>
                </c:pt>
                <c:pt idx="77">
                  <c:v>2012 Feb</c:v>
                </c:pt>
                <c:pt idx="78">
                  <c:v>2012 Mar</c:v>
                </c:pt>
                <c:pt idx="79">
                  <c:v>2012 Apr</c:v>
                </c:pt>
                <c:pt idx="80">
                  <c:v>2012 May</c:v>
                </c:pt>
                <c:pt idx="81">
                  <c:v>2012 Jun</c:v>
                </c:pt>
                <c:pt idx="82">
                  <c:v>2012 Jul</c:v>
                </c:pt>
                <c:pt idx="83">
                  <c:v>2012 Aug</c:v>
                </c:pt>
                <c:pt idx="84">
                  <c:v>2012 Sep</c:v>
                </c:pt>
                <c:pt idx="85">
                  <c:v>2012 Oct</c:v>
                </c:pt>
                <c:pt idx="86">
                  <c:v>2012 Nov</c:v>
                </c:pt>
                <c:pt idx="87">
                  <c:v>2012 Dec</c:v>
                </c:pt>
                <c:pt idx="88">
                  <c:v>2013 Jan</c:v>
                </c:pt>
                <c:pt idx="89">
                  <c:v>2013 Feb</c:v>
                </c:pt>
                <c:pt idx="90">
                  <c:v>2013 Mar</c:v>
                </c:pt>
                <c:pt idx="91">
                  <c:v>2013 Apr</c:v>
                </c:pt>
                <c:pt idx="92">
                  <c:v>2013 May</c:v>
                </c:pt>
                <c:pt idx="93">
                  <c:v>2013 Jun</c:v>
                </c:pt>
                <c:pt idx="94">
                  <c:v>2013 Jul</c:v>
                </c:pt>
                <c:pt idx="95">
                  <c:v>2013 Aug</c:v>
                </c:pt>
                <c:pt idx="96">
                  <c:v>2013 Sep</c:v>
                </c:pt>
                <c:pt idx="97">
                  <c:v>2013 Oct</c:v>
                </c:pt>
                <c:pt idx="98">
                  <c:v>2013 Nov</c:v>
                </c:pt>
                <c:pt idx="99">
                  <c:v>2013 Dec</c:v>
                </c:pt>
                <c:pt idx="100">
                  <c:v>2014 Jan</c:v>
                </c:pt>
                <c:pt idx="101">
                  <c:v>2014 Feb</c:v>
                </c:pt>
                <c:pt idx="102">
                  <c:v>2014 Mar</c:v>
                </c:pt>
                <c:pt idx="103">
                  <c:v>2014 Apr</c:v>
                </c:pt>
                <c:pt idx="104">
                  <c:v>2014 May</c:v>
                </c:pt>
                <c:pt idx="105">
                  <c:v>2014 Jun</c:v>
                </c:pt>
                <c:pt idx="106">
                  <c:v>2014 Jul</c:v>
                </c:pt>
                <c:pt idx="107">
                  <c:v>2014 Aug</c:v>
                </c:pt>
                <c:pt idx="108">
                  <c:v>2014 Sep</c:v>
                </c:pt>
                <c:pt idx="109">
                  <c:v>2014 Oct</c:v>
                </c:pt>
                <c:pt idx="110">
                  <c:v>2014 Nov</c:v>
                </c:pt>
                <c:pt idx="111">
                  <c:v>2014 Dec</c:v>
                </c:pt>
                <c:pt idx="112">
                  <c:v>2015 Jan</c:v>
                </c:pt>
                <c:pt idx="113">
                  <c:v>2015 Feb</c:v>
                </c:pt>
                <c:pt idx="114">
                  <c:v>2015 Mar</c:v>
                </c:pt>
                <c:pt idx="115">
                  <c:v>2015 Apr</c:v>
                </c:pt>
                <c:pt idx="116">
                  <c:v>2015 May</c:v>
                </c:pt>
                <c:pt idx="117">
                  <c:v>2015 Jun</c:v>
                </c:pt>
                <c:pt idx="118">
                  <c:v>2015 Jul</c:v>
                </c:pt>
                <c:pt idx="119">
                  <c:v>2015 Aug</c:v>
                </c:pt>
                <c:pt idx="120">
                  <c:v>2015 Sep</c:v>
                </c:pt>
                <c:pt idx="121">
                  <c:v>2015 Oct</c:v>
                </c:pt>
              </c:strCache>
            </c:strRef>
          </c:cat>
          <c:val>
            <c:numRef>
              <c:f>LNU04023019!$B$21:$B$142</c:f>
              <c:numCache>
                <c:formatCode>#0.0</c:formatCode>
                <c:ptCount val="122"/>
                <c:pt idx="0">
                  <c:v>18.8</c:v>
                </c:pt>
                <c:pt idx="1">
                  <c:v>17.5</c:v>
                </c:pt>
                <c:pt idx="2">
                  <c:v>18.3</c:v>
                </c:pt>
                <c:pt idx="3">
                  <c:v>20.399999999999999</c:v>
                </c:pt>
                <c:pt idx="4">
                  <c:v>19.2</c:v>
                </c:pt>
                <c:pt idx="5">
                  <c:v>21.7</c:v>
                </c:pt>
                <c:pt idx="6">
                  <c:v>18</c:v>
                </c:pt>
                <c:pt idx="7">
                  <c:v>16.899999999999999</c:v>
                </c:pt>
                <c:pt idx="8">
                  <c:v>17.399999999999999</c:v>
                </c:pt>
                <c:pt idx="9">
                  <c:v>18</c:v>
                </c:pt>
                <c:pt idx="10">
                  <c:v>17.899999999999999</c:v>
                </c:pt>
                <c:pt idx="11">
                  <c:v>16.8</c:v>
                </c:pt>
                <c:pt idx="12">
                  <c:v>16.5</c:v>
                </c:pt>
                <c:pt idx="13">
                  <c:v>17</c:v>
                </c:pt>
                <c:pt idx="14">
                  <c:v>15.6</c:v>
                </c:pt>
                <c:pt idx="15">
                  <c:v>17</c:v>
                </c:pt>
                <c:pt idx="16">
                  <c:v>20.100000000000001</c:v>
                </c:pt>
                <c:pt idx="17">
                  <c:v>20.3</c:v>
                </c:pt>
                <c:pt idx="18">
                  <c:v>21.1</c:v>
                </c:pt>
                <c:pt idx="19">
                  <c:v>19.7</c:v>
                </c:pt>
                <c:pt idx="20">
                  <c:v>18.7</c:v>
                </c:pt>
                <c:pt idx="21">
                  <c:v>19.3</c:v>
                </c:pt>
                <c:pt idx="22">
                  <c:v>17</c:v>
                </c:pt>
                <c:pt idx="23">
                  <c:v>16.2</c:v>
                </c:pt>
                <c:pt idx="24">
                  <c:v>17.8</c:v>
                </c:pt>
                <c:pt idx="25">
                  <c:v>16.5</c:v>
                </c:pt>
                <c:pt idx="26">
                  <c:v>17</c:v>
                </c:pt>
                <c:pt idx="27">
                  <c:v>19</c:v>
                </c:pt>
                <c:pt idx="28">
                  <c:v>24.5</c:v>
                </c:pt>
                <c:pt idx="29">
                  <c:v>25.2</c:v>
                </c:pt>
                <c:pt idx="30">
                  <c:v>22.6</c:v>
                </c:pt>
                <c:pt idx="31">
                  <c:v>21</c:v>
                </c:pt>
                <c:pt idx="32">
                  <c:v>21.3</c:v>
                </c:pt>
                <c:pt idx="33">
                  <c:v>23</c:v>
                </c:pt>
                <c:pt idx="34">
                  <c:v>24.4</c:v>
                </c:pt>
                <c:pt idx="35">
                  <c:v>21</c:v>
                </c:pt>
                <c:pt idx="36">
                  <c:v>22.1</c:v>
                </c:pt>
                <c:pt idx="37">
                  <c:v>25.6</c:v>
                </c:pt>
                <c:pt idx="38">
                  <c:v>27.6</c:v>
                </c:pt>
                <c:pt idx="39">
                  <c:v>30.2</c:v>
                </c:pt>
                <c:pt idx="40">
                  <c:v>31.4</c:v>
                </c:pt>
                <c:pt idx="41">
                  <c:v>32.299999999999997</c:v>
                </c:pt>
                <c:pt idx="42">
                  <c:v>31.7</c:v>
                </c:pt>
                <c:pt idx="43">
                  <c:v>28.6</c:v>
                </c:pt>
                <c:pt idx="44">
                  <c:v>30</c:v>
                </c:pt>
                <c:pt idx="45">
                  <c:v>30</c:v>
                </c:pt>
                <c:pt idx="46">
                  <c:v>29.6</c:v>
                </c:pt>
                <c:pt idx="47">
                  <c:v>28</c:v>
                </c:pt>
                <c:pt idx="48">
                  <c:v>30.7</c:v>
                </c:pt>
                <c:pt idx="49">
                  <c:v>31.5</c:v>
                </c:pt>
                <c:pt idx="50">
                  <c:v>33.5</c:v>
                </c:pt>
                <c:pt idx="51">
                  <c:v>33.200000000000003</c:v>
                </c:pt>
                <c:pt idx="52">
                  <c:v>36.799999999999997</c:v>
                </c:pt>
                <c:pt idx="53">
                  <c:v>38.5</c:v>
                </c:pt>
                <c:pt idx="54">
                  <c:v>33.9</c:v>
                </c:pt>
                <c:pt idx="55">
                  <c:v>33</c:v>
                </c:pt>
                <c:pt idx="56">
                  <c:v>29.7</c:v>
                </c:pt>
                <c:pt idx="57">
                  <c:v>30.9</c:v>
                </c:pt>
                <c:pt idx="58">
                  <c:v>32.200000000000003</c:v>
                </c:pt>
                <c:pt idx="59">
                  <c:v>28.5</c:v>
                </c:pt>
                <c:pt idx="60">
                  <c:v>27.1</c:v>
                </c:pt>
                <c:pt idx="61">
                  <c:v>29.4</c:v>
                </c:pt>
                <c:pt idx="62">
                  <c:v>30.3</c:v>
                </c:pt>
                <c:pt idx="63">
                  <c:v>29.3</c:v>
                </c:pt>
                <c:pt idx="64">
                  <c:v>35</c:v>
                </c:pt>
                <c:pt idx="65">
                  <c:v>34.799999999999997</c:v>
                </c:pt>
                <c:pt idx="66">
                  <c:v>31.9</c:v>
                </c:pt>
                <c:pt idx="67">
                  <c:v>30.6</c:v>
                </c:pt>
                <c:pt idx="68">
                  <c:v>29.9</c:v>
                </c:pt>
                <c:pt idx="69">
                  <c:v>30.5</c:v>
                </c:pt>
                <c:pt idx="70">
                  <c:v>32.4</c:v>
                </c:pt>
                <c:pt idx="71">
                  <c:v>28.7</c:v>
                </c:pt>
                <c:pt idx="72">
                  <c:v>28.5</c:v>
                </c:pt>
                <c:pt idx="73">
                  <c:v>23.8</c:v>
                </c:pt>
                <c:pt idx="74">
                  <c:v>24.4</c:v>
                </c:pt>
                <c:pt idx="75">
                  <c:v>26.8</c:v>
                </c:pt>
                <c:pt idx="76">
                  <c:v>30.5</c:v>
                </c:pt>
                <c:pt idx="77">
                  <c:v>34.9</c:v>
                </c:pt>
                <c:pt idx="78">
                  <c:v>32.1</c:v>
                </c:pt>
                <c:pt idx="79">
                  <c:v>24.6</c:v>
                </c:pt>
                <c:pt idx="80">
                  <c:v>28</c:v>
                </c:pt>
                <c:pt idx="81">
                  <c:v>29.5</c:v>
                </c:pt>
                <c:pt idx="82">
                  <c:v>27.3</c:v>
                </c:pt>
                <c:pt idx="83">
                  <c:v>28.8</c:v>
                </c:pt>
                <c:pt idx="84">
                  <c:v>26.2</c:v>
                </c:pt>
                <c:pt idx="85">
                  <c:v>29.2</c:v>
                </c:pt>
                <c:pt idx="86">
                  <c:v>26.5</c:v>
                </c:pt>
                <c:pt idx="87">
                  <c:v>31.2</c:v>
                </c:pt>
                <c:pt idx="88">
                  <c:v>33.299999999999997</c:v>
                </c:pt>
                <c:pt idx="89">
                  <c:v>26.9</c:v>
                </c:pt>
                <c:pt idx="90">
                  <c:v>32.9</c:v>
                </c:pt>
                <c:pt idx="91">
                  <c:v>27.6</c:v>
                </c:pt>
                <c:pt idx="92">
                  <c:v>28.5</c:v>
                </c:pt>
                <c:pt idx="93">
                  <c:v>29.5</c:v>
                </c:pt>
                <c:pt idx="94">
                  <c:v>30.6</c:v>
                </c:pt>
                <c:pt idx="95">
                  <c:v>26.6</c:v>
                </c:pt>
                <c:pt idx="96">
                  <c:v>25.1</c:v>
                </c:pt>
                <c:pt idx="97">
                  <c:v>28.3</c:v>
                </c:pt>
                <c:pt idx="98">
                  <c:v>21.7</c:v>
                </c:pt>
                <c:pt idx="99">
                  <c:v>22.5</c:v>
                </c:pt>
                <c:pt idx="100">
                  <c:v>22.4</c:v>
                </c:pt>
                <c:pt idx="101">
                  <c:v>25.8</c:v>
                </c:pt>
                <c:pt idx="102">
                  <c:v>26.3</c:v>
                </c:pt>
                <c:pt idx="103">
                  <c:v>20.2</c:v>
                </c:pt>
                <c:pt idx="104">
                  <c:v>19.7</c:v>
                </c:pt>
                <c:pt idx="105">
                  <c:v>26.3</c:v>
                </c:pt>
                <c:pt idx="106">
                  <c:v>25.6</c:v>
                </c:pt>
                <c:pt idx="107">
                  <c:v>21.4</c:v>
                </c:pt>
                <c:pt idx="108">
                  <c:v>27.6</c:v>
                </c:pt>
                <c:pt idx="109">
                  <c:v>27.5</c:v>
                </c:pt>
                <c:pt idx="110">
                  <c:v>25.2</c:v>
                </c:pt>
                <c:pt idx="111">
                  <c:v>25.9</c:v>
                </c:pt>
                <c:pt idx="112">
                  <c:v>25.5</c:v>
                </c:pt>
                <c:pt idx="113">
                  <c:v>20.3</c:v>
                </c:pt>
                <c:pt idx="114">
                  <c:v>21.3</c:v>
                </c:pt>
                <c:pt idx="115">
                  <c:v>19.3</c:v>
                </c:pt>
                <c:pt idx="116">
                  <c:v>20.2</c:v>
                </c:pt>
                <c:pt idx="117">
                  <c:v>20.9</c:v>
                </c:pt>
                <c:pt idx="118">
                  <c:v>22.4</c:v>
                </c:pt>
                <c:pt idx="119">
                  <c:v>18.8</c:v>
                </c:pt>
                <c:pt idx="120">
                  <c:v>22.1</c:v>
                </c:pt>
                <c:pt idx="121">
                  <c:v>26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LNU04023019!$C$20</c:f>
              <c:strCache>
                <c:ptCount val="1"/>
                <c:pt idx="0">
                  <c:v>High School graduates, No College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-0.39108905572849911"/>
                  <c:y val="-0.26303299457809992"/>
                </c:manualLayout>
              </c:layout>
              <c:tx>
                <c:rich>
                  <a:bodyPr/>
                  <a:lstStyle/>
                  <a:p>
                    <a:fld id="{EB21C6D0-45F4-4877-BE6E-F79FE72F3E1C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alpha val="88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LNU04023019!$A$21:$A$142</c:f>
              <c:strCache>
                <c:ptCount val="122"/>
                <c:pt idx="0">
                  <c:v>2005 Sep</c:v>
                </c:pt>
                <c:pt idx="1">
                  <c:v>2005 Oct</c:v>
                </c:pt>
                <c:pt idx="2">
                  <c:v>2005 Nov</c:v>
                </c:pt>
                <c:pt idx="3">
                  <c:v>2005 Dec</c:v>
                </c:pt>
                <c:pt idx="4">
                  <c:v>2006 Jan</c:v>
                </c:pt>
                <c:pt idx="5">
                  <c:v>2006 Feb</c:v>
                </c:pt>
                <c:pt idx="6">
                  <c:v>2006 Mar</c:v>
                </c:pt>
                <c:pt idx="7">
                  <c:v>2006 Apr</c:v>
                </c:pt>
                <c:pt idx="8">
                  <c:v>2006 May</c:v>
                </c:pt>
                <c:pt idx="9">
                  <c:v>2006 Jun</c:v>
                </c:pt>
                <c:pt idx="10">
                  <c:v>2006 Jul</c:v>
                </c:pt>
                <c:pt idx="11">
                  <c:v>2006 Aug</c:v>
                </c:pt>
                <c:pt idx="12">
                  <c:v>2006 Sep</c:v>
                </c:pt>
                <c:pt idx="13">
                  <c:v>2006 Oct</c:v>
                </c:pt>
                <c:pt idx="14">
                  <c:v>2006 Nov</c:v>
                </c:pt>
                <c:pt idx="15">
                  <c:v>2006 Dec</c:v>
                </c:pt>
                <c:pt idx="16">
                  <c:v>2007 Jan</c:v>
                </c:pt>
                <c:pt idx="17">
                  <c:v>2007 Feb</c:v>
                </c:pt>
                <c:pt idx="18">
                  <c:v>2007 Mar</c:v>
                </c:pt>
                <c:pt idx="19">
                  <c:v>2007 Apr</c:v>
                </c:pt>
                <c:pt idx="20">
                  <c:v>2007 May</c:v>
                </c:pt>
                <c:pt idx="21">
                  <c:v>2007 Jun</c:v>
                </c:pt>
                <c:pt idx="22">
                  <c:v>2007 Jul</c:v>
                </c:pt>
                <c:pt idx="23">
                  <c:v>2007 Aug</c:v>
                </c:pt>
                <c:pt idx="24">
                  <c:v>2007 Sep</c:v>
                </c:pt>
                <c:pt idx="25">
                  <c:v>2007 Oct</c:v>
                </c:pt>
                <c:pt idx="26">
                  <c:v>2007 Nov</c:v>
                </c:pt>
                <c:pt idx="27">
                  <c:v>2007 Dec</c:v>
                </c:pt>
                <c:pt idx="28">
                  <c:v>2008 Jan</c:v>
                </c:pt>
                <c:pt idx="29">
                  <c:v>2008 Feb</c:v>
                </c:pt>
                <c:pt idx="30">
                  <c:v>2008 Mar</c:v>
                </c:pt>
                <c:pt idx="31">
                  <c:v>2008 Apr</c:v>
                </c:pt>
                <c:pt idx="32">
                  <c:v>2008 May</c:v>
                </c:pt>
                <c:pt idx="33">
                  <c:v>2008 Jun</c:v>
                </c:pt>
                <c:pt idx="34">
                  <c:v>2008 Jul</c:v>
                </c:pt>
                <c:pt idx="35">
                  <c:v>2008 Aug</c:v>
                </c:pt>
                <c:pt idx="36">
                  <c:v>2008 Sep</c:v>
                </c:pt>
                <c:pt idx="37">
                  <c:v>2008 Oct</c:v>
                </c:pt>
                <c:pt idx="38">
                  <c:v>2008 Nov</c:v>
                </c:pt>
                <c:pt idx="39">
                  <c:v>2008 Dec</c:v>
                </c:pt>
                <c:pt idx="40">
                  <c:v>2009 Jan</c:v>
                </c:pt>
                <c:pt idx="41">
                  <c:v>2009 Feb</c:v>
                </c:pt>
                <c:pt idx="42">
                  <c:v>2009 Mar</c:v>
                </c:pt>
                <c:pt idx="43">
                  <c:v>2009 Apr</c:v>
                </c:pt>
                <c:pt idx="44">
                  <c:v>2009 May</c:v>
                </c:pt>
                <c:pt idx="45">
                  <c:v>2009 Jun</c:v>
                </c:pt>
                <c:pt idx="46">
                  <c:v>2009 Jul</c:v>
                </c:pt>
                <c:pt idx="47">
                  <c:v>2009 Aug</c:v>
                </c:pt>
                <c:pt idx="48">
                  <c:v>2009 Sep</c:v>
                </c:pt>
                <c:pt idx="49">
                  <c:v>2009 Oct</c:v>
                </c:pt>
                <c:pt idx="50">
                  <c:v>2009 Nov</c:v>
                </c:pt>
                <c:pt idx="51">
                  <c:v>2009 Dec</c:v>
                </c:pt>
                <c:pt idx="52">
                  <c:v>2010 Jan</c:v>
                </c:pt>
                <c:pt idx="53">
                  <c:v>2010 Feb</c:v>
                </c:pt>
                <c:pt idx="54">
                  <c:v>2010 Mar</c:v>
                </c:pt>
                <c:pt idx="55">
                  <c:v>2010 Apr</c:v>
                </c:pt>
                <c:pt idx="56">
                  <c:v>2010 May</c:v>
                </c:pt>
                <c:pt idx="57">
                  <c:v>2010 Jun</c:v>
                </c:pt>
                <c:pt idx="58">
                  <c:v>2010 Jul</c:v>
                </c:pt>
                <c:pt idx="59">
                  <c:v>2010 Aug</c:v>
                </c:pt>
                <c:pt idx="60">
                  <c:v>2010 Sep</c:v>
                </c:pt>
                <c:pt idx="61">
                  <c:v>2010 Oct</c:v>
                </c:pt>
                <c:pt idx="62">
                  <c:v>2010 Nov</c:v>
                </c:pt>
                <c:pt idx="63">
                  <c:v>2010 Dec</c:v>
                </c:pt>
                <c:pt idx="64">
                  <c:v>2011 Jan</c:v>
                </c:pt>
                <c:pt idx="65">
                  <c:v>2011 Feb</c:v>
                </c:pt>
                <c:pt idx="66">
                  <c:v>2011 Mar</c:v>
                </c:pt>
                <c:pt idx="67">
                  <c:v>2011 Apr</c:v>
                </c:pt>
                <c:pt idx="68">
                  <c:v>2011 May</c:v>
                </c:pt>
                <c:pt idx="69">
                  <c:v>2011 Jun</c:v>
                </c:pt>
                <c:pt idx="70">
                  <c:v>2011 Jul</c:v>
                </c:pt>
                <c:pt idx="71">
                  <c:v>2011 Aug</c:v>
                </c:pt>
                <c:pt idx="72">
                  <c:v>2011 Sep</c:v>
                </c:pt>
                <c:pt idx="73">
                  <c:v>2011 Oct</c:v>
                </c:pt>
                <c:pt idx="74">
                  <c:v>2011 Nov</c:v>
                </c:pt>
                <c:pt idx="75">
                  <c:v>2011 Dec</c:v>
                </c:pt>
                <c:pt idx="76">
                  <c:v>2012 Jan</c:v>
                </c:pt>
                <c:pt idx="77">
                  <c:v>2012 Feb</c:v>
                </c:pt>
                <c:pt idx="78">
                  <c:v>2012 Mar</c:v>
                </c:pt>
                <c:pt idx="79">
                  <c:v>2012 Apr</c:v>
                </c:pt>
                <c:pt idx="80">
                  <c:v>2012 May</c:v>
                </c:pt>
                <c:pt idx="81">
                  <c:v>2012 Jun</c:v>
                </c:pt>
                <c:pt idx="82">
                  <c:v>2012 Jul</c:v>
                </c:pt>
                <c:pt idx="83">
                  <c:v>2012 Aug</c:v>
                </c:pt>
                <c:pt idx="84">
                  <c:v>2012 Sep</c:v>
                </c:pt>
                <c:pt idx="85">
                  <c:v>2012 Oct</c:v>
                </c:pt>
                <c:pt idx="86">
                  <c:v>2012 Nov</c:v>
                </c:pt>
                <c:pt idx="87">
                  <c:v>2012 Dec</c:v>
                </c:pt>
                <c:pt idx="88">
                  <c:v>2013 Jan</c:v>
                </c:pt>
                <c:pt idx="89">
                  <c:v>2013 Feb</c:v>
                </c:pt>
                <c:pt idx="90">
                  <c:v>2013 Mar</c:v>
                </c:pt>
                <c:pt idx="91">
                  <c:v>2013 Apr</c:v>
                </c:pt>
                <c:pt idx="92">
                  <c:v>2013 May</c:v>
                </c:pt>
                <c:pt idx="93">
                  <c:v>2013 Jun</c:v>
                </c:pt>
                <c:pt idx="94">
                  <c:v>2013 Jul</c:v>
                </c:pt>
                <c:pt idx="95">
                  <c:v>2013 Aug</c:v>
                </c:pt>
                <c:pt idx="96">
                  <c:v>2013 Sep</c:v>
                </c:pt>
                <c:pt idx="97">
                  <c:v>2013 Oct</c:v>
                </c:pt>
                <c:pt idx="98">
                  <c:v>2013 Nov</c:v>
                </c:pt>
                <c:pt idx="99">
                  <c:v>2013 Dec</c:v>
                </c:pt>
                <c:pt idx="100">
                  <c:v>2014 Jan</c:v>
                </c:pt>
                <c:pt idx="101">
                  <c:v>2014 Feb</c:v>
                </c:pt>
                <c:pt idx="102">
                  <c:v>2014 Mar</c:v>
                </c:pt>
                <c:pt idx="103">
                  <c:v>2014 Apr</c:v>
                </c:pt>
                <c:pt idx="104">
                  <c:v>2014 May</c:v>
                </c:pt>
                <c:pt idx="105">
                  <c:v>2014 Jun</c:v>
                </c:pt>
                <c:pt idx="106">
                  <c:v>2014 Jul</c:v>
                </c:pt>
                <c:pt idx="107">
                  <c:v>2014 Aug</c:v>
                </c:pt>
                <c:pt idx="108">
                  <c:v>2014 Sep</c:v>
                </c:pt>
                <c:pt idx="109">
                  <c:v>2014 Oct</c:v>
                </c:pt>
                <c:pt idx="110">
                  <c:v>2014 Nov</c:v>
                </c:pt>
                <c:pt idx="111">
                  <c:v>2014 Dec</c:v>
                </c:pt>
                <c:pt idx="112">
                  <c:v>2015 Jan</c:v>
                </c:pt>
                <c:pt idx="113">
                  <c:v>2015 Feb</c:v>
                </c:pt>
                <c:pt idx="114">
                  <c:v>2015 Mar</c:v>
                </c:pt>
                <c:pt idx="115">
                  <c:v>2015 Apr</c:v>
                </c:pt>
                <c:pt idx="116">
                  <c:v>2015 May</c:v>
                </c:pt>
                <c:pt idx="117">
                  <c:v>2015 Jun</c:v>
                </c:pt>
                <c:pt idx="118">
                  <c:v>2015 Jul</c:v>
                </c:pt>
                <c:pt idx="119">
                  <c:v>2015 Aug</c:v>
                </c:pt>
                <c:pt idx="120">
                  <c:v>2015 Sep</c:v>
                </c:pt>
                <c:pt idx="121">
                  <c:v>2015 Oct</c:v>
                </c:pt>
              </c:strCache>
            </c:strRef>
          </c:cat>
          <c:val>
            <c:numRef>
              <c:f>LNU04023019!$C$21:$C$142</c:f>
              <c:numCache>
                <c:formatCode>General</c:formatCode>
                <c:ptCount val="122"/>
                <c:pt idx="0">
                  <c:v>12.3</c:v>
                </c:pt>
                <c:pt idx="1">
                  <c:v>11.1</c:v>
                </c:pt>
                <c:pt idx="2">
                  <c:v>11.2</c:v>
                </c:pt>
                <c:pt idx="3">
                  <c:v>10.6</c:v>
                </c:pt>
                <c:pt idx="4">
                  <c:v>13.8</c:v>
                </c:pt>
                <c:pt idx="5">
                  <c:v>13.5</c:v>
                </c:pt>
                <c:pt idx="6">
                  <c:v>11.5</c:v>
                </c:pt>
                <c:pt idx="7">
                  <c:v>12.1</c:v>
                </c:pt>
                <c:pt idx="8">
                  <c:v>11</c:v>
                </c:pt>
                <c:pt idx="9">
                  <c:v>11.6</c:v>
                </c:pt>
                <c:pt idx="10">
                  <c:v>12.8</c:v>
                </c:pt>
                <c:pt idx="11">
                  <c:v>12.1</c:v>
                </c:pt>
                <c:pt idx="12">
                  <c:v>12.2</c:v>
                </c:pt>
                <c:pt idx="13">
                  <c:v>12.6</c:v>
                </c:pt>
                <c:pt idx="14">
                  <c:v>11.6</c:v>
                </c:pt>
                <c:pt idx="15">
                  <c:v>11.3</c:v>
                </c:pt>
                <c:pt idx="16">
                  <c:v>12.9</c:v>
                </c:pt>
                <c:pt idx="17">
                  <c:v>10.9</c:v>
                </c:pt>
                <c:pt idx="18">
                  <c:v>10.3</c:v>
                </c:pt>
                <c:pt idx="19">
                  <c:v>11.4</c:v>
                </c:pt>
                <c:pt idx="20">
                  <c:v>10</c:v>
                </c:pt>
                <c:pt idx="21">
                  <c:v>12.2</c:v>
                </c:pt>
                <c:pt idx="22">
                  <c:v>12.8</c:v>
                </c:pt>
                <c:pt idx="23">
                  <c:v>13</c:v>
                </c:pt>
                <c:pt idx="24">
                  <c:v>12.6</c:v>
                </c:pt>
                <c:pt idx="25">
                  <c:v>12.8</c:v>
                </c:pt>
                <c:pt idx="26">
                  <c:v>11.3</c:v>
                </c:pt>
                <c:pt idx="27">
                  <c:v>13.9</c:v>
                </c:pt>
                <c:pt idx="28">
                  <c:v>14.1</c:v>
                </c:pt>
                <c:pt idx="29">
                  <c:v>13.5</c:v>
                </c:pt>
                <c:pt idx="30">
                  <c:v>14.5</c:v>
                </c:pt>
                <c:pt idx="31">
                  <c:v>12.9</c:v>
                </c:pt>
                <c:pt idx="32">
                  <c:v>13.3</c:v>
                </c:pt>
                <c:pt idx="33">
                  <c:v>14.4</c:v>
                </c:pt>
                <c:pt idx="34">
                  <c:v>15.4</c:v>
                </c:pt>
                <c:pt idx="35">
                  <c:v>15</c:v>
                </c:pt>
                <c:pt idx="36">
                  <c:v>15.4</c:v>
                </c:pt>
                <c:pt idx="37">
                  <c:v>15.4</c:v>
                </c:pt>
                <c:pt idx="38">
                  <c:v>15.4</c:v>
                </c:pt>
                <c:pt idx="39">
                  <c:v>16.5</c:v>
                </c:pt>
                <c:pt idx="40">
                  <c:v>20.3</c:v>
                </c:pt>
                <c:pt idx="41">
                  <c:v>21</c:v>
                </c:pt>
                <c:pt idx="42">
                  <c:v>21</c:v>
                </c:pt>
                <c:pt idx="43">
                  <c:v>20.5</c:v>
                </c:pt>
                <c:pt idx="44">
                  <c:v>20.6</c:v>
                </c:pt>
                <c:pt idx="45">
                  <c:v>21.3</c:v>
                </c:pt>
                <c:pt idx="46">
                  <c:v>21.4</c:v>
                </c:pt>
                <c:pt idx="47">
                  <c:v>21.9</c:v>
                </c:pt>
                <c:pt idx="48">
                  <c:v>20.7</c:v>
                </c:pt>
                <c:pt idx="49">
                  <c:v>23.8</c:v>
                </c:pt>
                <c:pt idx="50">
                  <c:v>23.3</c:v>
                </c:pt>
                <c:pt idx="51">
                  <c:v>22.7</c:v>
                </c:pt>
                <c:pt idx="52">
                  <c:v>25.6</c:v>
                </c:pt>
                <c:pt idx="53">
                  <c:v>24.5</c:v>
                </c:pt>
                <c:pt idx="54">
                  <c:v>23.4</c:v>
                </c:pt>
                <c:pt idx="55">
                  <c:v>24.6</c:v>
                </c:pt>
                <c:pt idx="56">
                  <c:v>21.5</c:v>
                </c:pt>
                <c:pt idx="57">
                  <c:v>21.7</c:v>
                </c:pt>
                <c:pt idx="58">
                  <c:v>20.8</c:v>
                </c:pt>
                <c:pt idx="59">
                  <c:v>21.1</c:v>
                </c:pt>
                <c:pt idx="60">
                  <c:v>21.2</c:v>
                </c:pt>
                <c:pt idx="61">
                  <c:v>22.3</c:v>
                </c:pt>
                <c:pt idx="62">
                  <c:v>22.7</c:v>
                </c:pt>
                <c:pt idx="63">
                  <c:v>21.1</c:v>
                </c:pt>
                <c:pt idx="64">
                  <c:v>23.8</c:v>
                </c:pt>
                <c:pt idx="65">
                  <c:v>22.9</c:v>
                </c:pt>
                <c:pt idx="66">
                  <c:v>21.7</c:v>
                </c:pt>
                <c:pt idx="67">
                  <c:v>20.9</c:v>
                </c:pt>
                <c:pt idx="68">
                  <c:v>19.399999999999999</c:v>
                </c:pt>
                <c:pt idx="69">
                  <c:v>19.8</c:v>
                </c:pt>
                <c:pt idx="70">
                  <c:v>21</c:v>
                </c:pt>
                <c:pt idx="71">
                  <c:v>21.2</c:v>
                </c:pt>
                <c:pt idx="72">
                  <c:v>22.4</c:v>
                </c:pt>
                <c:pt idx="73">
                  <c:v>21.5</c:v>
                </c:pt>
                <c:pt idx="74">
                  <c:v>21.7</c:v>
                </c:pt>
                <c:pt idx="75">
                  <c:v>19.600000000000001</c:v>
                </c:pt>
                <c:pt idx="76">
                  <c:v>21.5</c:v>
                </c:pt>
                <c:pt idx="77">
                  <c:v>22.5</c:v>
                </c:pt>
                <c:pt idx="78">
                  <c:v>19.8</c:v>
                </c:pt>
                <c:pt idx="79">
                  <c:v>21</c:v>
                </c:pt>
                <c:pt idx="80">
                  <c:v>20.100000000000001</c:v>
                </c:pt>
                <c:pt idx="81">
                  <c:v>20.2</c:v>
                </c:pt>
                <c:pt idx="82">
                  <c:v>20.100000000000001</c:v>
                </c:pt>
                <c:pt idx="83">
                  <c:v>20.7</c:v>
                </c:pt>
                <c:pt idx="84">
                  <c:v>19.8</c:v>
                </c:pt>
                <c:pt idx="85">
                  <c:v>20.2</c:v>
                </c:pt>
                <c:pt idx="86">
                  <c:v>18.399999999999999</c:v>
                </c:pt>
                <c:pt idx="87">
                  <c:v>18.7</c:v>
                </c:pt>
                <c:pt idx="88">
                  <c:v>22.1</c:v>
                </c:pt>
                <c:pt idx="89">
                  <c:v>20</c:v>
                </c:pt>
                <c:pt idx="90">
                  <c:v>19.2</c:v>
                </c:pt>
                <c:pt idx="91">
                  <c:v>19.2</c:v>
                </c:pt>
                <c:pt idx="92">
                  <c:v>18.5</c:v>
                </c:pt>
                <c:pt idx="93">
                  <c:v>19.8</c:v>
                </c:pt>
                <c:pt idx="94">
                  <c:v>18.3</c:v>
                </c:pt>
                <c:pt idx="95">
                  <c:v>20</c:v>
                </c:pt>
                <c:pt idx="96">
                  <c:v>18.5</c:v>
                </c:pt>
                <c:pt idx="97">
                  <c:v>19.2</c:v>
                </c:pt>
                <c:pt idx="98">
                  <c:v>16.8</c:v>
                </c:pt>
                <c:pt idx="99">
                  <c:v>15.6</c:v>
                </c:pt>
                <c:pt idx="100">
                  <c:v>17.5</c:v>
                </c:pt>
                <c:pt idx="101">
                  <c:v>19.3</c:v>
                </c:pt>
                <c:pt idx="102">
                  <c:v>19.2</c:v>
                </c:pt>
                <c:pt idx="103">
                  <c:v>16.100000000000001</c:v>
                </c:pt>
                <c:pt idx="104">
                  <c:v>15</c:v>
                </c:pt>
                <c:pt idx="105">
                  <c:v>16.3</c:v>
                </c:pt>
                <c:pt idx="106">
                  <c:v>17.5</c:v>
                </c:pt>
                <c:pt idx="107">
                  <c:v>16.5</c:v>
                </c:pt>
                <c:pt idx="108">
                  <c:v>16.5</c:v>
                </c:pt>
                <c:pt idx="109">
                  <c:v>15.2</c:v>
                </c:pt>
                <c:pt idx="110">
                  <c:v>14.7</c:v>
                </c:pt>
                <c:pt idx="111">
                  <c:v>13.1</c:v>
                </c:pt>
                <c:pt idx="112">
                  <c:v>15.8</c:v>
                </c:pt>
                <c:pt idx="113">
                  <c:v>15.3</c:v>
                </c:pt>
                <c:pt idx="114">
                  <c:v>16.100000000000001</c:v>
                </c:pt>
                <c:pt idx="115">
                  <c:v>13.3</c:v>
                </c:pt>
                <c:pt idx="116">
                  <c:v>13</c:v>
                </c:pt>
                <c:pt idx="117">
                  <c:v>14.5</c:v>
                </c:pt>
                <c:pt idx="118">
                  <c:v>15.7</c:v>
                </c:pt>
                <c:pt idx="119">
                  <c:v>13.7</c:v>
                </c:pt>
                <c:pt idx="120">
                  <c:v>13.4</c:v>
                </c:pt>
                <c:pt idx="121">
                  <c:v>13.5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LNU04023019!$D$20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-0.41124409448818905"/>
                  <c:y val="-0.16686156444977257"/>
                </c:manualLayout>
              </c:layout>
              <c:tx>
                <c:rich>
                  <a:bodyPr/>
                  <a:lstStyle/>
                  <a:p>
                    <a:fld id="{921F80FD-5E1F-4545-9FE6-CB5346C4B18C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LNU04023019!$A$21:$A$142</c:f>
              <c:strCache>
                <c:ptCount val="122"/>
                <c:pt idx="0">
                  <c:v>2005 Sep</c:v>
                </c:pt>
                <c:pt idx="1">
                  <c:v>2005 Oct</c:v>
                </c:pt>
                <c:pt idx="2">
                  <c:v>2005 Nov</c:v>
                </c:pt>
                <c:pt idx="3">
                  <c:v>2005 Dec</c:v>
                </c:pt>
                <c:pt idx="4">
                  <c:v>2006 Jan</c:v>
                </c:pt>
                <c:pt idx="5">
                  <c:v>2006 Feb</c:v>
                </c:pt>
                <c:pt idx="6">
                  <c:v>2006 Mar</c:v>
                </c:pt>
                <c:pt idx="7">
                  <c:v>2006 Apr</c:v>
                </c:pt>
                <c:pt idx="8">
                  <c:v>2006 May</c:v>
                </c:pt>
                <c:pt idx="9">
                  <c:v>2006 Jun</c:v>
                </c:pt>
                <c:pt idx="10">
                  <c:v>2006 Jul</c:v>
                </c:pt>
                <c:pt idx="11">
                  <c:v>2006 Aug</c:v>
                </c:pt>
                <c:pt idx="12">
                  <c:v>2006 Sep</c:v>
                </c:pt>
                <c:pt idx="13">
                  <c:v>2006 Oct</c:v>
                </c:pt>
                <c:pt idx="14">
                  <c:v>2006 Nov</c:v>
                </c:pt>
                <c:pt idx="15">
                  <c:v>2006 Dec</c:v>
                </c:pt>
                <c:pt idx="16">
                  <c:v>2007 Jan</c:v>
                </c:pt>
                <c:pt idx="17">
                  <c:v>2007 Feb</c:v>
                </c:pt>
                <c:pt idx="18">
                  <c:v>2007 Mar</c:v>
                </c:pt>
                <c:pt idx="19">
                  <c:v>2007 Apr</c:v>
                </c:pt>
                <c:pt idx="20">
                  <c:v>2007 May</c:v>
                </c:pt>
                <c:pt idx="21">
                  <c:v>2007 Jun</c:v>
                </c:pt>
                <c:pt idx="22">
                  <c:v>2007 Jul</c:v>
                </c:pt>
                <c:pt idx="23">
                  <c:v>2007 Aug</c:v>
                </c:pt>
                <c:pt idx="24">
                  <c:v>2007 Sep</c:v>
                </c:pt>
                <c:pt idx="25">
                  <c:v>2007 Oct</c:v>
                </c:pt>
                <c:pt idx="26">
                  <c:v>2007 Nov</c:v>
                </c:pt>
                <c:pt idx="27">
                  <c:v>2007 Dec</c:v>
                </c:pt>
                <c:pt idx="28">
                  <c:v>2008 Jan</c:v>
                </c:pt>
                <c:pt idx="29">
                  <c:v>2008 Feb</c:v>
                </c:pt>
                <c:pt idx="30">
                  <c:v>2008 Mar</c:v>
                </c:pt>
                <c:pt idx="31">
                  <c:v>2008 Apr</c:v>
                </c:pt>
                <c:pt idx="32">
                  <c:v>2008 May</c:v>
                </c:pt>
                <c:pt idx="33">
                  <c:v>2008 Jun</c:v>
                </c:pt>
                <c:pt idx="34">
                  <c:v>2008 Jul</c:v>
                </c:pt>
                <c:pt idx="35">
                  <c:v>2008 Aug</c:v>
                </c:pt>
                <c:pt idx="36">
                  <c:v>2008 Sep</c:v>
                </c:pt>
                <c:pt idx="37">
                  <c:v>2008 Oct</c:v>
                </c:pt>
                <c:pt idx="38">
                  <c:v>2008 Nov</c:v>
                </c:pt>
                <c:pt idx="39">
                  <c:v>2008 Dec</c:v>
                </c:pt>
                <c:pt idx="40">
                  <c:v>2009 Jan</c:v>
                </c:pt>
                <c:pt idx="41">
                  <c:v>2009 Feb</c:v>
                </c:pt>
                <c:pt idx="42">
                  <c:v>2009 Mar</c:v>
                </c:pt>
                <c:pt idx="43">
                  <c:v>2009 Apr</c:v>
                </c:pt>
                <c:pt idx="44">
                  <c:v>2009 May</c:v>
                </c:pt>
                <c:pt idx="45">
                  <c:v>2009 Jun</c:v>
                </c:pt>
                <c:pt idx="46">
                  <c:v>2009 Jul</c:v>
                </c:pt>
                <c:pt idx="47">
                  <c:v>2009 Aug</c:v>
                </c:pt>
                <c:pt idx="48">
                  <c:v>2009 Sep</c:v>
                </c:pt>
                <c:pt idx="49">
                  <c:v>2009 Oct</c:v>
                </c:pt>
                <c:pt idx="50">
                  <c:v>2009 Nov</c:v>
                </c:pt>
                <c:pt idx="51">
                  <c:v>2009 Dec</c:v>
                </c:pt>
                <c:pt idx="52">
                  <c:v>2010 Jan</c:v>
                </c:pt>
                <c:pt idx="53">
                  <c:v>2010 Feb</c:v>
                </c:pt>
                <c:pt idx="54">
                  <c:v>2010 Mar</c:v>
                </c:pt>
                <c:pt idx="55">
                  <c:v>2010 Apr</c:v>
                </c:pt>
                <c:pt idx="56">
                  <c:v>2010 May</c:v>
                </c:pt>
                <c:pt idx="57">
                  <c:v>2010 Jun</c:v>
                </c:pt>
                <c:pt idx="58">
                  <c:v>2010 Jul</c:v>
                </c:pt>
                <c:pt idx="59">
                  <c:v>2010 Aug</c:v>
                </c:pt>
                <c:pt idx="60">
                  <c:v>2010 Sep</c:v>
                </c:pt>
                <c:pt idx="61">
                  <c:v>2010 Oct</c:v>
                </c:pt>
                <c:pt idx="62">
                  <c:v>2010 Nov</c:v>
                </c:pt>
                <c:pt idx="63">
                  <c:v>2010 Dec</c:v>
                </c:pt>
                <c:pt idx="64">
                  <c:v>2011 Jan</c:v>
                </c:pt>
                <c:pt idx="65">
                  <c:v>2011 Feb</c:v>
                </c:pt>
                <c:pt idx="66">
                  <c:v>2011 Mar</c:v>
                </c:pt>
                <c:pt idx="67">
                  <c:v>2011 Apr</c:v>
                </c:pt>
                <c:pt idx="68">
                  <c:v>2011 May</c:v>
                </c:pt>
                <c:pt idx="69">
                  <c:v>2011 Jun</c:v>
                </c:pt>
                <c:pt idx="70">
                  <c:v>2011 Jul</c:v>
                </c:pt>
                <c:pt idx="71">
                  <c:v>2011 Aug</c:v>
                </c:pt>
                <c:pt idx="72">
                  <c:v>2011 Sep</c:v>
                </c:pt>
                <c:pt idx="73">
                  <c:v>2011 Oct</c:v>
                </c:pt>
                <c:pt idx="74">
                  <c:v>2011 Nov</c:v>
                </c:pt>
                <c:pt idx="75">
                  <c:v>2011 Dec</c:v>
                </c:pt>
                <c:pt idx="76">
                  <c:v>2012 Jan</c:v>
                </c:pt>
                <c:pt idx="77">
                  <c:v>2012 Feb</c:v>
                </c:pt>
                <c:pt idx="78">
                  <c:v>2012 Mar</c:v>
                </c:pt>
                <c:pt idx="79">
                  <c:v>2012 Apr</c:v>
                </c:pt>
                <c:pt idx="80">
                  <c:v>2012 May</c:v>
                </c:pt>
                <c:pt idx="81">
                  <c:v>2012 Jun</c:v>
                </c:pt>
                <c:pt idx="82">
                  <c:v>2012 Jul</c:v>
                </c:pt>
                <c:pt idx="83">
                  <c:v>2012 Aug</c:v>
                </c:pt>
                <c:pt idx="84">
                  <c:v>2012 Sep</c:v>
                </c:pt>
                <c:pt idx="85">
                  <c:v>2012 Oct</c:v>
                </c:pt>
                <c:pt idx="86">
                  <c:v>2012 Nov</c:v>
                </c:pt>
                <c:pt idx="87">
                  <c:v>2012 Dec</c:v>
                </c:pt>
                <c:pt idx="88">
                  <c:v>2013 Jan</c:v>
                </c:pt>
                <c:pt idx="89">
                  <c:v>2013 Feb</c:v>
                </c:pt>
                <c:pt idx="90">
                  <c:v>2013 Mar</c:v>
                </c:pt>
                <c:pt idx="91">
                  <c:v>2013 Apr</c:v>
                </c:pt>
                <c:pt idx="92">
                  <c:v>2013 May</c:v>
                </c:pt>
                <c:pt idx="93">
                  <c:v>2013 Jun</c:v>
                </c:pt>
                <c:pt idx="94">
                  <c:v>2013 Jul</c:v>
                </c:pt>
                <c:pt idx="95">
                  <c:v>2013 Aug</c:v>
                </c:pt>
                <c:pt idx="96">
                  <c:v>2013 Sep</c:v>
                </c:pt>
                <c:pt idx="97">
                  <c:v>2013 Oct</c:v>
                </c:pt>
                <c:pt idx="98">
                  <c:v>2013 Nov</c:v>
                </c:pt>
                <c:pt idx="99">
                  <c:v>2013 Dec</c:v>
                </c:pt>
                <c:pt idx="100">
                  <c:v>2014 Jan</c:v>
                </c:pt>
                <c:pt idx="101">
                  <c:v>2014 Feb</c:v>
                </c:pt>
                <c:pt idx="102">
                  <c:v>2014 Mar</c:v>
                </c:pt>
                <c:pt idx="103">
                  <c:v>2014 Apr</c:v>
                </c:pt>
                <c:pt idx="104">
                  <c:v>2014 May</c:v>
                </c:pt>
                <c:pt idx="105">
                  <c:v>2014 Jun</c:v>
                </c:pt>
                <c:pt idx="106">
                  <c:v>2014 Jul</c:v>
                </c:pt>
                <c:pt idx="107">
                  <c:v>2014 Aug</c:v>
                </c:pt>
                <c:pt idx="108">
                  <c:v>2014 Sep</c:v>
                </c:pt>
                <c:pt idx="109">
                  <c:v>2014 Oct</c:v>
                </c:pt>
                <c:pt idx="110">
                  <c:v>2014 Nov</c:v>
                </c:pt>
                <c:pt idx="111">
                  <c:v>2014 Dec</c:v>
                </c:pt>
                <c:pt idx="112">
                  <c:v>2015 Jan</c:v>
                </c:pt>
                <c:pt idx="113">
                  <c:v>2015 Feb</c:v>
                </c:pt>
                <c:pt idx="114">
                  <c:v>2015 Mar</c:v>
                </c:pt>
                <c:pt idx="115">
                  <c:v>2015 Apr</c:v>
                </c:pt>
                <c:pt idx="116">
                  <c:v>2015 May</c:v>
                </c:pt>
                <c:pt idx="117">
                  <c:v>2015 Jun</c:v>
                </c:pt>
                <c:pt idx="118">
                  <c:v>2015 Jul</c:v>
                </c:pt>
                <c:pt idx="119">
                  <c:v>2015 Aug</c:v>
                </c:pt>
                <c:pt idx="120">
                  <c:v>2015 Sep</c:v>
                </c:pt>
                <c:pt idx="121">
                  <c:v>2015 Oct</c:v>
                </c:pt>
              </c:strCache>
            </c:strRef>
          </c:cat>
          <c:val>
            <c:numRef>
              <c:f>LNU04023019!$D$21:$D$142</c:f>
              <c:numCache>
                <c:formatCode>#0.0</c:formatCode>
                <c:ptCount val="122"/>
                <c:pt idx="0">
                  <c:v>5.7</c:v>
                </c:pt>
                <c:pt idx="1">
                  <c:v>8.6999999999999993</c:v>
                </c:pt>
                <c:pt idx="2">
                  <c:v>7.1</c:v>
                </c:pt>
                <c:pt idx="3">
                  <c:v>5.3</c:v>
                </c:pt>
                <c:pt idx="4">
                  <c:v>6.8</c:v>
                </c:pt>
                <c:pt idx="5">
                  <c:v>6.9</c:v>
                </c:pt>
                <c:pt idx="6">
                  <c:v>7.2</c:v>
                </c:pt>
                <c:pt idx="7">
                  <c:v>7.2</c:v>
                </c:pt>
                <c:pt idx="8">
                  <c:v>8</c:v>
                </c:pt>
                <c:pt idx="9">
                  <c:v>7.3</c:v>
                </c:pt>
                <c:pt idx="10">
                  <c:v>6</c:v>
                </c:pt>
                <c:pt idx="11">
                  <c:v>5.5</c:v>
                </c:pt>
                <c:pt idx="12">
                  <c:v>7.2</c:v>
                </c:pt>
                <c:pt idx="13">
                  <c:v>7.1</c:v>
                </c:pt>
                <c:pt idx="14">
                  <c:v>7.1</c:v>
                </c:pt>
                <c:pt idx="15">
                  <c:v>5.9</c:v>
                </c:pt>
                <c:pt idx="16">
                  <c:v>7.9</c:v>
                </c:pt>
                <c:pt idx="17">
                  <c:v>7.2</c:v>
                </c:pt>
                <c:pt idx="18">
                  <c:v>7.3</c:v>
                </c:pt>
                <c:pt idx="19">
                  <c:v>5</c:v>
                </c:pt>
                <c:pt idx="20">
                  <c:v>7.1</c:v>
                </c:pt>
                <c:pt idx="21">
                  <c:v>7.1</c:v>
                </c:pt>
                <c:pt idx="22">
                  <c:v>5.9</c:v>
                </c:pt>
                <c:pt idx="23">
                  <c:v>6.9</c:v>
                </c:pt>
                <c:pt idx="24">
                  <c:v>8.6999999999999993</c:v>
                </c:pt>
                <c:pt idx="25">
                  <c:v>8.1</c:v>
                </c:pt>
                <c:pt idx="26">
                  <c:v>6</c:v>
                </c:pt>
                <c:pt idx="27">
                  <c:v>7.7</c:v>
                </c:pt>
                <c:pt idx="28">
                  <c:v>7.9</c:v>
                </c:pt>
                <c:pt idx="29">
                  <c:v>7.9</c:v>
                </c:pt>
                <c:pt idx="30">
                  <c:v>6.7</c:v>
                </c:pt>
                <c:pt idx="31">
                  <c:v>6.9</c:v>
                </c:pt>
                <c:pt idx="32">
                  <c:v>9.6999999999999993</c:v>
                </c:pt>
                <c:pt idx="33">
                  <c:v>9.5</c:v>
                </c:pt>
                <c:pt idx="34">
                  <c:v>8.1</c:v>
                </c:pt>
                <c:pt idx="35">
                  <c:v>7.9</c:v>
                </c:pt>
                <c:pt idx="36">
                  <c:v>9.1</c:v>
                </c:pt>
                <c:pt idx="37">
                  <c:v>8.9</c:v>
                </c:pt>
                <c:pt idx="38">
                  <c:v>10.4</c:v>
                </c:pt>
                <c:pt idx="39">
                  <c:v>8.8000000000000007</c:v>
                </c:pt>
                <c:pt idx="40">
                  <c:v>10.4</c:v>
                </c:pt>
                <c:pt idx="41">
                  <c:v>11.7</c:v>
                </c:pt>
                <c:pt idx="42">
                  <c:v>12</c:v>
                </c:pt>
                <c:pt idx="43">
                  <c:v>12.1</c:v>
                </c:pt>
                <c:pt idx="44">
                  <c:v>13.8</c:v>
                </c:pt>
                <c:pt idx="45">
                  <c:v>14.9</c:v>
                </c:pt>
                <c:pt idx="46">
                  <c:v>13</c:v>
                </c:pt>
                <c:pt idx="47">
                  <c:v>13.6</c:v>
                </c:pt>
                <c:pt idx="48">
                  <c:v>14.1</c:v>
                </c:pt>
                <c:pt idx="49">
                  <c:v>14.2</c:v>
                </c:pt>
                <c:pt idx="50">
                  <c:v>14.2</c:v>
                </c:pt>
                <c:pt idx="51">
                  <c:v>13.4</c:v>
                </c:pt>
                <c:pt idx="52">
                  <c:v>14.2</c:v>
                </c:pt>
                <c:pt idx="53">
                  <c:v>15</c:v>
                </c:pt>
                <c:pt idx="54">
                  <c:v>14.5</c:v>
                </c:pt>
                <c:pt idx="55">
                  <c:v>14.1</c:v>
                </c:pt>
                <c:pt idx="56">
                  <c:v>13.5</c:v>
                </c:pt>
                <c:pt idx="57">
                  <c:v>13.5</c:v>
                </c:pt>
                <c:pt idx="58">
                  <c:v>13.1</c:v>
                </c:pt>
                <c:pt idx="59">
                  <c:v>13.2</c:v>
                </c:pt>
                <c:pt idx="60">
                  <c:v>12.8</c:v>
                </c:pt>
                <c:pt idx="61">
                  <c:v>13.1</c:v>
                </c:pt>
                <c:pt idx="62">
                  <c:v>12.8</c:v>
                </c:pt>
                <c:pt idx="63">
                  <c:v>13.2</c:v>
                </c:pt>
                <c:pt idx="64">
                  <c:v>14.3</c:v>
                </c:pt>
                <c:pt idx="65">
                  <c:v>14.8</c:v>
                </c:pt>
                <c:pt idx="66">
                  <c:v>12.9</c:v>
                </c:pt>
                <c:pt idx="67">
                  <c:v>14</c:v>
                </c:pt>
                <c:pt idx="68">
                  <c:v>14.9</c:v>
                </c:pt>
                <c:pt idx="69">
                  <c:v>12.6</c:v>
                </c:pt>
                <c:pt idx="70">
                  <c:v>11.3</c:v>
                </c:pt>
                <c:pt idx="71">
                  <c:v>11.3</c:v>
                </c:pt>
                <c:pt idx="72">
                  <c:v>12.9</c:v>
                </c:pt>
                <c:pt idx="73">
                  <c:v>12.7</c:v>
                </c:pt>
                <c:pt idx="74">
                  <c:v>12.6</c:v>
                </c:pt>
                <c:pt idx="75">
                  <c:v>12.2</c:v>
                </c:pt>
                <c:pt idx="76">
                  <c:v>13</c:v>
                </c:pt>
                <c:pt idx="77">
                  <c:v>11.2</c:v>
                </c:pt>
                <c:pt idx="78">
                  <c:v>12.2</c:v>
                </c:pt>
                <c:pt idx="79">
                  <c:v>11.4</c:v>
                </c:pt>
                <c:pt idx="80">
                  <c:v>11.3</c:v>
                </c:pt>
                <c:pt idx="81">
                  <c:v>11.2</c:v>
                </c:pt>
                <c:pt idx="82">
                  <c:v>10.8</c:v>
                </c:pt>
                <c:pt idx="83">
                  <c:v>10.6</c:v>
                </c:pt>
                <c:pt idx="84">
                  <c:v>11.4</c:v>
                </c:pt>
                <c:pt idx="85">
                  <c:v>11</c:v>
                </c:pt>
                <c:pt idx="86">
                  <c:v>10.5</c:v>
                </c:pt>
                <c:pt idx="87">
                  <c:v>11.6</c:v>
                </c:pt>
                <c:pt idx="88">
                  <c:v>14.6</c:v>
                </c:pt>
                <c:pt idx="89">
                  <c:v>12.4</c:v>
                </c:pt>
                <c:pt idx="90">
                  <c:v>11.6</c:v>
                </c:pt>
                <c:pt idx="91">
                  <c:v>10.8</c:v>
                </c:pt>
                <c:pt idx="92">
                  <c:v>12.6</c:v>
                </c:pt>
                <c:pt idx="93">
                  <c:v>12.8</c:v>
                </c:pt>
                <c:pt idx="94">
                  <c:v>11.7</c:v>
                </c:pt>
                <c:pt idx="95">
                  <c:v>10.8</c:v>
                </c:pt>
                <c:pt idx="96">
                  <c:v>11.6</c:v>
                </c:pt>
                <c:pt idx="97">
                  <c:v>11.1</c:v>
                </c:pt>
                <c:pt idx="98">
                  <c:v>10.9</c:v>
                </c:pt>
                <c:pt idx="99">
                  <c:v>8.5</c:v>
                </c:pt>
                <c:pt idx="100">
                  <c:v>13.5</c:v>
                </c:pt>
                <c:pt idx="101">
                  <c:v>9.9</c:v>
                </c:pt>
                <c:pt idx="102">
                  <c:v>10.9</c:v>
                </c:pt>
                <c:pt idx="103">
                  <c:v>8.1999999999999993</c:v>
                </c:pt>
                <c:pt idx="104">
                  <c:v>11.8</c:v>
                </c:pt>
                <c:pt idx="105">
                  <c:v>9.8000000000000007</c:v>
                </c:pt>
                <c:pt idx="106">
                  <c:v>8.9</c:v>
                </c:pt>
                <c:pt idx="107">
                  <c:v>9</c:v>
                </c:pt>
                <c:pt idx="108">
                  <c:v>10.7</c:v>
                </c:pt>
                <c:pt idx="109">
                  <c:v>8.6999999999999993</c:v>
                </c:pt>
                <c:pt idx="110">
                  <c:v>10</c:v>
                </c:pt>
                <c:pt idx="111">
                  <c:v>8.9</c:v>
                </c:pt>
                <c:pt idx="112">
                  <c:v>9.6</c:v>
                </c:pt>
                <c:pt idx="113">
                  <c:v>10.6</c:v>
                </c:pt>
                <c:pt idx="114">
                  <c:v>10.8</c:v>
                </c:pt>
                <c:pt idx="115">
                  <c:v>7.7</c:v>
                </c:pt>
                <c:pt idx="116">
                  <c:v>11.1</c:v>
                </c:pt>
                <c:pt idx="117">
                  <c:v>10.7</c:v>
                </c:pt>
                <c:pt idx="118">
                  <c:v>8</c:v>
                </c:pt>
                <c:pt idx="119">
                  <c:v>7.4</c:v>
                </c:pt>
                <c:pt idx="120">
                  <c:v>7.5</c:v>
                </c:pt>
                <c:pt idx="121">
                  <c:v>7.6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LNU04023019!$E$20</c:f>
              <c:strCache>
                <c:ptCount val="1"/>
                <c:pt idx="0">
                  <c:v>Bachelor's Degree or higher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-0.41584158415841582"/>
                  <c:y val="1.887905604719764E-2"/>
                </c:manualLayout>
              </c:layout>
              <c:tx>
                <c:rich>
                  <a:bodyPr/>
                  <a:lstStyle/>
                  <a:p>
                    <a:fld id="{41F6EE28-70DB-4E71-8307-D36455FAA8F8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LNU04023019!$A$21:$A$142</c:f>
              <c:strCache>
                <c:ptCount val="122"/>
                <c:pt idx="0">
                  <c:v>2005 Sep</c:v>
                </c:pt>
                <c:pt idx="1">
                  <c:v>2005 Oct</c:v>
                </c:pt>
                <c:pt idx="2">
                  <c:v>2005 Nov</c:v>
                </c:pt>
                <c:pt idx="3">
                  <c:v>2005 Dec</c:v>
                </c:pt>
                <c:pt idx="4">
                  <c:v>2006 Jan</c:v>
                </c:pt>
                <c:pt idx="5">
                  <c:v>2006 Feb</c:v>
                </c:pt>
                <c:pt idx="6">
                  <c:v>2006 Mar</c:v>
                </c:pt>
                <c:pt idx="7">
                  <c:v>2006 Apr</c:v>
                </c:pt>
                <c:pt idx="8">
                  <c:v>2006 May</c:v>
                </c:pt>
                <c:pt idx="9">
                  <c:v>2006 Jun</c:v>
                </c:pt>
                <c:pt idx="10">
                  <c:v>2006 Jul</c:v>
                </c:pt>
                <c:pt idx="11">
                  <c:v>2006 Aug</c:v>
                </c:pt>
                <c:pt idx="12">
                  <c:v>2006 Sep</c:v>
                </c:pt>
                <c:pt idx="13">
                  <c:v>2006 Oct</c:v>
                </c:pt>
                <c:pt idx="14">
                  <c:v>2006 Nov</c:v>
                </c:pt>
                <c:pt idx="15">
                  <c:v>2006 Dec</c:v>
                </c:pt>
                <c:pt idx="16">
                  <c:v>2007 Jan</c:v>
                </c:pt>
                <c:pt idx="17">
                  <c:v>2007 Feb</c:v>
                </c:pt>
                <c:pt idx="18">
                  <c:v>2007 Mar</c:v>
                </c:pt>
                <c:pt idx="19">
                  <c:v>2007 Apr</c:v>
                </c:pt>
                <c:pt idx="20">
                  <c:v>2007 May</c:v>
                </c:pt>
                <c:pt idx="21">
                  <c:v>2007 Jun</c:v>
                </c:pt>
                <c:pt idx="22">
                  <c:v>2007 Jul</c:v>
                </c:pt>
                <c:pt idx="23">
                  <c:v>2007 Aug</c:v>
                </c:pt>
                <c:pt idx="24">
                  <c:v>2007 Sep</c:v>
                </c:pt>
                <c:pt idx="25">
                  <c:v>2007 Oct</c:v>
                </c:pt>
                <c:pt idx="26">
                  <c:v>2007 Nov</c:v>
                </c:pt>
                <c:pt idx="27">
                  <c:v>2007 Dec</c:v>
                </c:pt>
                <c:pt idx="28">
                  <c:v>2008 Jan</c:v>
                </c:pt>
                <c:pt idx="29">
                  <c:v>2008 Feb</c:v>
                </c:pt>
                <c:pt idx="30">
                  <c:v>2008 Mar</c:v>
                </c:pt>
                <c:pt idx="31">
                  <c:v>2008 Apr</c:v>
                </c:pt>
                <c:pt idx="32">
                  <c:v>2008 May</c:v>
                </c:pt>
                <c:pt idx="33">
                  <c:v>2008 Jun</c:v>
                </c:pt>
                <c:pt idx="34">
                  <c:v>2008 Jul</c:v>
                </c:pt>
                <c:pt idx="35">
                  <c:v>2008 Aug</c:v>
                </c:pt>
                <c:pt idx="36">
                  <c:v>2008 Sep</c:v>
                </c:pt>
                <c:pt idx="37">
                  <c:v>2008 Oct</c:v>
                </c:pt>
                <c:pt idx="38">
                  <c:v>2008 Nov</c:v>
                </c:pt>
                <c:pt idx="39">
                  <c:v>2008 Dec</c:v>
                </c:pt>
                <c:pt idx="40">
                  <c:v>2009 Jan</c:v>
                </c:pt>
                <c:pt idx="41">
                  <c:v>2009 Feb</c:v>
                </c:pt>
                <c:pt idx="42">
                  <c:v>2009 Mar</c:v>
                </c:pt>
                <c:pt idx="43">
                  <c:v>2009 Apr</c:v>
                </c:pt>
                <c:pt idx="44">
                  <c:v>2009 May</c:v>
                </c:pt>
                <c:pt idx="45">
                  <c:v>2009 Jun</c:v>
                </c:pt>
                <c:pt idx="46">
                  <c:v>2009 Jul</c:v>
                </c:pt>
                <c:pt idx="47">
                  <c:v>2009 Aug</c:v>
                </c:pt>
                <c:pt idx="48">
                  <c:v>2009 Sep</c:v>
                </c:pt>
                <c:pt idx="49">
                  <c:v>2009 Oct</c:v>
                </c:pt>
                <c:pt idx="50">
                  <c:v>2009 Nov</c:v>
                </c:pt>
                <c:pt idx="51">
                  <c:v>2009 Dec</c:v>
                </c:pt>
                <c:pt idx="52">
                  <c:v>2010 Jan</c:v>
                </c:pt>
                <c:pt idx="53">
                  <c:v>2010 Feb</c:v>
                </c:pt>
                <c:pt idx="54">
                  <c:v>2010 Mar</c:v>
                </c:pt>
                <c:pt idx="55">
                  <c:v>2010 Apr</c:v>
                </c:pt>
                <c:pt idx="56">
                  <c:v>2010 May</c:v>
                </c:pt>
                <c:pt idx="57">
                  <c:v>2010 Jun</c:v>
                </c:pt>
                <c:pt idx="58">
                  <c:v>2010 Jul</c:v>
                </c:pt>
                <c:pt idx="59">
                  <c:v>2010 Aug</c:v>
                </c:pt>
                <c:pt idx="60">
                  <c:v>2010 Sep</c:v>
                </c:pt>
                <c:pt idx="61">
                  <c:v>2010 Oct</c:v>
                </c:pt>
                <c:pt idx="62">
                  <c:v>2010 Nov</c:v>
                </c:pt>
                <c:pt idx="63">
                  <c:v>2010 Dec</c:v>
                </c:pt>
                <c:pt idx="64">
                  <c:v>2011 Jan</c:v>
                </c:pt>
                <c:pt idx="65">
                  <c:v>2011 Feb</c:v>
                </c:pt>
                <c:pt idx="66">
                  <c:v>2011 Mar</c:v>
                </c:pt>
                <c:pt idx="67">
                  <c:v>2011 Apr</c:v>
                </c:pt>
                <c:pt idx="68">
                  <c:v>2011 May</c:v>
                </c:pt>
                <c:pt idx="69">
                  <c:v>2011 Jun</c:v>
                </c:pt>
                <c:pt idx="70">
                  <c:v>2011 Jul</c:v>
                </c:pt>
                <c:pt idx="71">
                  <c:v>2011 Aug</c:v>
                </c:pt>
                <c:pt idx="72">
                  <c:v>2011 Sep</c:v>
                </c:pt>
                <c:pt idx="73">
                  <c:v>2011 Oct</c:v>
                </c:pt>
                <c:pt idx="74">
                  <c:v>2011 Nov</c:v>
                </c:pt>
                <c:pt idx="75">
                  <c:v>2011 Dec</c:v>
                </c:pt>
                <c:pt idx="76">
                  <c:v>2012 Jan</c:v>
                </c:pt>
                <c:pt idx="77">
                  <c:v>2012 Feb</c:v>
                </c:pt>
                <c:pt idx="78">
                  <c:v>2012 Mar</c:v>
                </c:pt>
                <c:pt idx="79">
                  <c:v>2012 Apr</c:v>
                </c:pt>
                <c:pt idx="80">
                  <c:v>2012 May</c:v>
                </c:pt>
                <c:pt idx="81">
                  <c:v>2012 Jun</c:v>
                </c:pt>
                <c:pt idx="82">
                  <c:v>2012 Jul</c:v>
                </c:pt>
                <c:pt idx="83">
                  <c:v>2012 Aug</c:v>
                </c:pt>
                <c:pt idx="84">
                  <c:v>2012 Sep</c:v>
                </c:pt>
                <c:pt idx="85">
                  <c:v>2012 Oct</c:v>
                </c:pt>
                <c:pt idx="86">
                  <c:v>2012 Nov</c:v>
                </c:pt>
                <c:pt idx="87">
                  <c:v>2012 Dec</c:v>
                </c:pt>
                <c:pt idx="88">
                  <c:v>2013 Jan</c:v>
                </c:pt>
                <c:pt idx="89">
                  <c:v>2013 Feb</c:v>
                </c:pt>
                <c:pt idx="90">
                  <c:v>2013 Mar</c:v>
                </c:pt>
                <c:pt idx="91">
                  <c:v>2013 Apr</c:v>
                </c:pt>
                <c:pt idx="92">
                  <c:v>2013 May</c:v>
                </c:pt>
                <c:pt idx="93">
                  <c:v>2013 Jun</c:v>
                </c:pt>
                <c:pt idx="94">
                  <c:v>2013 Jul</c:v>
                </c:pt>
                <c:pt idx="95">
                  <c:v>2013 Aug</c:v>
                </c:pt>
                <c:pt idx="96">
                  <c:v>2013 Sep</c:v>
                </c:pt>
                <c:pt idx="97">
                  <c:v>2013 Oct</c:v>
                </c:pt>
                <c:pt idx="98">
                  <c:v>2013 Nov</c:v>
                </c:pt>
                <c:pt idx="99">
                  <c:v>2013 Dec</c:v>
                </c:pt>
                <c:pt idx="100">
                  <c:v>2014 Jan</c:v>
                </c:pt>
                <c:pt idx="101">
                  <c:v>2014 Feb</c:v>
                </c:pt>
                <c:pt idx="102">
                  <c:v>2014 Mar</c:v>
                </c:pt>
                <c:pt idx="103">
                  <c:v>2014 Apr</c:v>
                </c:pt>
                <c:pt idx="104">
                  <c:v>2014 May</c:v>
                </c:pt>
                <c:pt idx="105">
                  <c:v>2014 Jun</c:v>
                </c:pt>
                <c:pt idx="106">
                  <c:v>2014 Jul</c:v>
                </c:pt>
                <c:pt idx="107">
                  <c:v>2014 Aug</c:v>
                </c:pt>
                <c:pt idx="108">
                  <c:v>2014 Sep</c:v>
                </c:pt>
                <c:pt idx="109">
                  <c:v>2014 Oct</c:v>
                </c:pt>
                <c:pt idx="110">
                  <c:v>2014 Nov</c:v>
                </c:pt>
                <c:pt idx="111">
                  <c:v>2014 Dec</c:v>
                </c:pt>
                <c:pt idx="112">
                  <c:v>2015 Jan</c:v>
                </c:pt>
                <c:pt idx="113">
                  <c:v>2015 Feb</c:v>
                </c:pt>
                <c:pt idx="114">
                  <c:v>2015 Mar</c:v>
                </c:pt>
                <c:pt idx="115">
                  <c:v>2015 Apr</c:v>
                </c:pt>
                <c:pt idx="116">
                  <c:v>2015 May</c:v>
                </c:pt>
                <c:pt idx="117">
                  <c:v>2015 Jun</c:v>
                </c:pt>
                <c:pt idx="118">
                  <c:v>2015 Jul</c:v>
                </c:pt>
                <c:pt idx="119">
                  <c:v>2015 Aug</c:v>
                </c:pt>
                <c:pt idx="120">
                  <c:v>2015 Sep</c:v>
                </c:pt>
                <c:pt idx="121">
                  <c:v>2015 Oct</c:v>
                </c:pt>
              </c:strCache>
            </c:strRef>
          </c:cat>
          <c:val>
            <c:numRef>
              <c:f>LNU04023019!$E$21:$E$142</c:f>
              <c:numCache>
                <c:formatCode>#0.0</c:formatCode>
                <c:ptCount val="122"/>
                <c:pt idx="0">
                  <c:v>6</c:v>
                </c:pt>
                <c:pt idx="1">
                  <c:v>4.3</c:v>
                </c:pt>
                <c:pt idx="2">
                  <c:v>4</c:v>
                </c:pt>
                <c:pt idx="3">
                  <c:v>2.6</c:v>
                </c:pt>
                <c:pt idx="4">
                  <c:v>4.8</c:v>
                </c:pt>
                <c:pt idx="5">
                  <c:v>4.9000000000000004</c:v>
                </c:pt>
                <c:pt idx="6">
                  <c:v>3.8</c:v>
                </c:pt>
                <c:pt idx="7">
                  <c:v>2.4</c:v>
                </c:pt>
                <c:pt idx="8">
                  <c:v>3.2</c:v>
                </c:pt>
                <c:pt idx="9">
                  <c:v>6.5</c:v>
                </c:pt>
                <c:pt idx="10">
                  <c:v>7.1</c:v>
                </c:pt>
                <c:pt idx="11">
                  <c:v>6.7</c:v>
                </c:pt>
                <c:pt idx="12">
                  <c:v>5.7</c:v>
                </c:pt>
                <c:pt idx="13">
                  <c:v>6.1</c:v>
                </c:pt>
                <c:pt idx="14">
                  <c:v>4.5</c:v>
                </c:pt>
                <c:pt idx="15">
                  <c:v>5.2</c:v>
                </c:pt>
                <c:pt idx="16">
                  <c:v>4.3</c:v>
                </c:pt>
                <c:pt idx="17">
                  <c:v>4.2</c:v>
                </c:pt>
                <c:pt idx="18">
                  <c:v>3.1</c:v>
                </c:pt>
                <c:pt idx="19">
                  <c:v>3.7</c:v>
                </c:pt>
                <c:pt idx="20">
                  <c:v>4</c:v>
                </c:pt>
                <c:pt idx="21">
                  <c:v>7.6</c:v>
                </c:pt>
                <c:pt idx="22">
                  <c:v>7.6</c:v>
                </c:pt>
                <c:pt idx="23">
                  <c:v>7.2</c:v>
                </c:pt>
                <c:pt idx="24">
                  <c:v>7.9</c:v>
                </c:pt>
                <c:pt idx="25">
                  <c:v>6</c:v>
                </c:pt>
                <c:pt idx="26">
                  <c:v>5.7</c:v>
                </c:pt>
                <c:pt idx="27">
                  <c:v>3.8</c:v>
                </c:pt>
                <c:pt idx="28">
                  <c:v>5.4</c:v>
                </c:pt>
                <c:pt idx="29">
                  <c:v>4.5999999999999996</c:v>
                </c:pt>
                <c:pt idx="30">
                  <c:v>3.9</c:v>
                </c:pt>
                <c:pt idx="31">
                  <c:v>3.1</c:v>
                </c:pt>
                <c:pt idx="32">
                  <c:v>4.4000000000000004</c:v>
                </c:pt>
                <c:pt idx="33">
                  <c:v>6.8</c:v>
                </c:pt>
                <c:pt idx="34">
                  <c:v>9</c:v>
                </c:pt>
                <c:pt idx="35">
                  <c:v>8</c:v>
                </c:pt>
                <c:pt idx="36">
                  <c:v>7.6</c:v>
                </c:pt>
                <c:pt idx="37">
                  <c:v>7.4</c:v>
                </c:pt>
                <c:pt idx="38">
                  <c:v>5.6</c:v>
                </c:pt>
                <c:pt idx="39">
                  <c:v>5.9</c:v>
                </c:pt>
                <c:pt idx="40">
                  <c:v>7.9</c:v>
                </c:pt>
                <c:pt idx="41">
                  <c:v>8.6</c:v>
                </c:pt>
                <c:pt idx="42">
                  <c:v>7.7</c:v>
                </c:pt>
                <c:pt idx="43">
                  <c:v>6.8</c:v>
                </c:pt>
                <c:pt idx="44">
                  <c:v>8.6</c:v>
                </c:pt>
                <c:pt idx="45">
                  <c:v>11.1</c:v>
                </c:pt>
                <c:pt idx="46">
                  <c:v>10.3</c:v>
                </c:pt>
                <c:pt idx="47">
                  <c:v>12.2</c:v>
                </c:pt>
                <c:pt idx="48">
                  <c:v>9.3000000000000007</c:v>
                </c:pt>
                <c:pt idx="49">
                  <c:v>9.6</c:v>
                </c:pt>
                <c:pt idx="50">
                  <c:v>8</c:v>
                </c:pt>
                <c:pt idx="51">
                  <c:v>7.9</c:v>
                </c:pt>
                <c:pt idx="52">
                  <c:v>8.9</c:v>
                </c:pt>
                <c:pt idx="53">
                  <c:v>8.9</c:v>
                </c:pt>
                <c:pt idx="54">
                  <c:v>6.9</c:v>
                </c:pt>
                <c:pt idx="55">
                  <c:v>8</c:v>
                </c:pt>
                <c:pt idx="56">
                  <c:v>7.9</c:v>
                </c:pt>
                <c:pt idx="57">
                  <c:v>11.2</c:v>
                </c:pt>
                <c:pt idx="58">
                  <c:v>11.6</c:v>
                </c:pt>
                <c:pt idx="59">
                  <c:v>11.1</c:v>
                </c:pt>
                <c:pt idx="60">
                  <c:v>9.1</c:v>
                </c:pt>
                <c:pt idx="61">
                  <c:v>9.6</c:v>
                </c:pt>
                <c:pt idx="62">
                  <c:v>9.5</c:v>
                </c:pt>
                <c:pt idx="63">
                  <c:v>8.6</c:v>
                </c:pt>
                <c:pt idx="64">
                  <c:v>11.2</c:v>
                </c:pt>
                <c:pt idx="65">
                  <c:v>9.8000000000000007</c:v>
                </c:pt>
                <c:pt idx="66">
                  <c:v>8.5</c:v>
                </c:pt>
                <c:pt idx="67">
                  <c:v>6.9</c:v>
                </c:pt>
                <c:pt idx="68">
                  <c:v>6.9</c:v>
                </c:pt>
                <c:pt idx="69">
                  <c:v>12.2</c:v>
                </c:pt>
                <c:pt idx="70">
                  <c:v>13.2</c:v>
                </c:pt>
                <c:pt idx="71">
                  <c:v>11.2</c:v>
                </c:pt>
                <c:pt idx="72">
                  <c:v>8.1</c:v>
                </c:pt>
                <c:pt idx="73">
                  <c:v>8.6999999999999993</c:v>
                </c:pt>
                <c:pt idx="74">
                  <c:v>6.3</c:v>
                </c:pt>
                <c:pt idx="75">
                  <c:v>6.9</c:v>
                </c:pt>
                <c:pt idx="76">
                  <c:v>8.1</c:v>
                </c:pt>
                <c:pt idx="77">
                  <c:v>8.1</c:v>
                </c:pt>
                <c:pt idx="78">
                  <c:v>5.3</c:v>
                </c:pt>
                <c:pt idx="79">
                  <c:v>7.4</c:v>
                </c:pt>
                <c:pt idx="80">
                  <c:v>6.8</c:v>
                </c:pt>
                <c:pt idx="81">
                  <c:v>9.9</c:v>
                </c:pt>
                <c:pt idx="82">
                  <c:v>11.3</c:v>
                </c:pt>
                <c:pt idx="83">
                  <c:v>10.1</c:v>
                </c:pt>
                <c:pt idx="84">
                  <c:v>6.3</c:v>
                </c:pt>
                <c:pt idx="85">
                  <c:v>7</c:v>
                </c:pt>
                <c:pt idx="86">
                  <c:v>7</c:v>
                </c:pt>
                <c:pt idx="87">
                  <c:v>8.1999999999999993</c:v>
                </c:pt>
                <c:pt idx="88">
                  <c:v>8.6999999999999993</c:v>
                </c:pt>
                <c:pt idx="89">
                  <c:v>9.1999999999999993</c:v>
                </c:pt>
                <c:pt idx="90">
                  <c:v>6.8</c:v>
                </c:pt>
                <c:pt idx="91">
                  <c:v>7.1</c:v>
                </c:pt>
                <c:pt idx="92">
                  <c:v>7</c:v>
                </c:pt>
                <c:pt idx="93">
                  <c:v>10</c:v>
                </c:pt>
                <c:pt idx="94">
                  <c:v>9.6999999999999993</c:v>
                </c:pt>
                <c:pt idx="95">
                  <c:v>11.8</c:v>
                </c:pt>
                <c:pt idx="96">
                  <c:v>7.5</c:v>
                </c:pt>
                <c:pt idx="97">
                  <c:v>7.1</c:v>
                </c:pt>
                <c:pt idx="98">
                  <c:v>6.4</c:v>
                </c:pt>
                <c:pt idx="99">
                  <c:v>7</c:v>
                </c:pt>
                <c:pt idx="100">
                  <c:v>9.1999999999999993</c:v>
                </c:pt>
                <c:pt idx="101">
                  <c:v>8.3000000000000007</c:v>
                </c:pt>
                <c:pt idx="102">
                  <c:v>6.8</c:v>
                </c:pt>
                <c:pt idx="103">
                  <c:v>4.5</c:v>
                </c:pt>
                <c:pt idx="104">
                  <c:v>5.2</c:v>
                </c:pt>
                <c:pt idx="105">
                  <c:v>8.9</c:v>
                </c:pt>
                <c:pt idx="106">
                  <c:v>10.199999999999999</c:v>
                </c:pt>
                <c:pt idx="107">
                  <c:v>8.1999999999999993</c:v>
                </c:pt>
                <c:pt idx="108">
                  <c:v>7.9</c:v>
                </c:pt>
                <c:pt idx="109">
                  <c:v>7.8</c:v>
                </c:pt>
                <c:pt idx="110">
                  <c:v>6</c:v>
                </c:pt>
                <c:pt idx="111">
                  <c:v>6.5</c:v>
                </c:pt>
                <c:pt idx="112">
                  <c:v>7.4</c:v>
                </c:pt>
                <c:pt idx="113">
                  <c:v>8</c:v>
                </c:pt>
                <c:pt idx="114">
                  <c:v>4.9000000000000004</c:v>
                </c:pt>
                <c:pt idx="115">
                  <c:v>4.7</c:v>
                </c:pt>
                <c:pt idx="116">
                  <c:v>4.8</c:v>
                </c:pt>
                <c:pt idx="117">
                  <c:v>6.6</c:v>
                </c:pt>
                <c:pt idx="118">
                  <c:v>7.9</c:v>
                </c:pt>
                <c:pt idx="119">
                  <c:v>7.5</c:v>
                </c:pt>
                <c:pt idx="120">
                  <c:v>6.9</c:v>
                </c:pt>
                <c:pt idx="121">
                  <c:v>6.3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LNU04023019!$F$20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-0.35919099066105109"/>
                  <c:y val="-0.15988811087195415"/>
                </c:manualLayout>
              </c:layout>
              <c:tx>
                <c:rich>
                  <a:bodyPr/>
                  <a:lstStyle/>
                  <a:p>
                    <a:fld id="{3A501EB1-8E0D-4D7A-A7E1-18A01BFB3226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LNU04023019!$A$21:$A$142</c:f>
              <c:strCache>
                <c:ptCount val="122"/>
                <c:pt idx="0">
                  <c:v>2005 Sep</c:v>
                </c:pt>
                <c:pt idx="1">
                  <c:v>2005 Oct</c:v>
                </c:pt>
                <c:pt idx="2">
                  <c:v>2005 Nov</c:v>
                </c:pt>
                <c:pt idx="3">
                  <c:v>2005 Dec</c:v>
                </c:pt>
                <c:pt idx="4">
                  <c:v>2006 Jan</c:v>
                </c:pt>
                <c:pt idx="5">
                  <c:v>2006 Feb</c:v>
                </c:pt>
                <c:pt idx="6">
                  <c:v>2006 Mar</c:v>
                </c:pt>
                <c:pt idx="7">
                  <c:v>2006 Apr</c:v>
                </c:pt>
                <c:pt idx="8">
                  <c:v>2006 May</c:v>
                </c:pt>
                <c:pt idx="9">
                  <c:v>2006 Jun</c:v>
                </c:pt>
                <c:pt idx="10">
                  <c:v>2006 Jul</c:v>
                </c:pt>
                <c:pt idx="11">
                  <c:v>2006 Aug</c:v>
                </c:pt>
                <c:pt idx="12">
                  <c:v>2006 Sep</c:v>
                </c:pt>
                <c:pt idx="13">
                  <c:v>2006 Oct</c:v>
                </c:pt>
                <c:pt idx="14">
                  <c:v>2006 Nov</c:v>
                </c:pt>
                <c:pt idx="15">
                  <c:v>2006 Dec</c:v>
                </c:pt>
                <c:pt idx="16">
                  <c:v>2007 Jan</c:v>
                </c:pt>
                <c:pt idx="17">
                  <c:v>2007 Feb</c:v>
                </c:pt>
                <c:pt idx="18">
                  <c:v>2007 Mar</c:v>
                </c:pt>
                <c:pt idx="19">
                  <c:v>2007 Apr</c:v>
                </c:pt>
                <c:pt idx="20">
                  <c:v>2007 May</c:v>
                </c:pt>
                <c:pt idx="21">
                  <c:v>2007 Jun</c:v>
                </c:pt>
                <c:pt idx="22">
                  <c:v>2007 Jul</c:v>
                </c:pt>
                <c:pt idx="23">
                  <c:v>2007 Aug</c:v>
                </c:pt>
                <c:pt idx="24">
                  <c:v>2007 Sep</c:v>
                </c:pt>
                <c:pt idx="25">
                  <c:v>2007 Oct</c:v>
                </c:pt>
                <c:pt idx="26">
                  <c:v>2007 Nov</c:v>
                </c:pt>
                <c:pt idx="27">
                  <c:v>2007 Dec</c:v>
                </c:pt>
                <c:pt idx="28">
                  <c:v>2008 Jan</c:v>
                </c:pt>
                <c:pt idx="29">
                  <c:v>2008 Feb</c:v>
                </c:pt>
                <c:pt idx="30">
                  <c:v>2008 Mar</c:v>
                </c:pt>
                <c:pt idx="31">
                  <c:v>2008 Apr</c:v>
                </c:pt>
                <c:pt idx="32">
                  <c:v>2008 May</c:v>
                </c:pt>
                <c:pt idx="33">
                  <c:v>2008 Jun</c:v>
                </c:pt>
                <c:pt idx="34">
                  <c:v>2008 Jul</c:v>
                </c:pt>
                <c:pt idx="35">
                  <c:v>2008 Aug</c:v>
                </c:pt>
                <c:pt idx="36">
                  <c:v>2008 Sep</c:v>
                </c:pt>
                <c:pt idx="37">
                  <c:v>2008 Oct</c:v>
                </c:pt>
                <c:pt idx="38">
                  <c:v>2008 Nov</c:v>
                </c:pt>
                <c:pt idx="39">
                  <c:v>2008 Dec</c:v>
                </c:pt>
                <c:pt idx="40">
                  <c:v>2009 Jan</c:v>
                </c:pt>
                <c:pt idx="41">
                  <c:v>2009 Feb</c:v>
                </c:pt>
                <c:pt idx="42">
                  <c:v>2009 Mar</c:v>
                </c:pt>
                <c:pt idx="43">
                  <c:v>2009 Apr</c:v>
                </c:pt>
                <c:pt idx="44">
                  <c:v>2009 May</c:v>
                </c:pt>
                <c:pt idx="45">
                  <c:v>2009 Jun</c:v>
                </c:pt>
                <c:pt idx="46">
                  <c:v>2009 Jul</c:v>
                </c:pt>
                <c:pt idx="47">
                  <c:v>2009 Aug</c:v>
                </c:pt>
                <c:pt idx="48">
                  <c:v>2009 Sep</c:v>
                </c:pt>
                <c:pt idx="49">
                  <c:v>2009 Oct</c:v>
                </c:pt>
                <c:pt idx="50">
                  <c:v>2009 Nov</c:v>
                </c:pt>
                <c:pt idx="51">
                  <c:v>2009 Dec</c:v>
                </c:pt>
                <c:pt idx="52">
                  <c:v>2010 Jan</c:v>
                </c:pt>
                <c:pt idx="53">
                  <c:v>2010 Feb</c:v>
                </c:pt>
                <c:pt idx="54">
                  <c:v>2010 Mar</c:v>
                </c:pt>
                <c:pt idx="55">
                  <c:v>2010 Apr</c:v>
                </c:pt>
                <c:pt idx="56">
                  <c:v>2010 May</c:v>
                </c:pt>
                <c:pt idx="57">
                  <c:v>2010 Jun</c:v>
                </c:pt>
                <c:pt idx="58">
                  <c:v>2010 Jul</c:v>
                </c:pt>
                <c:pt idx="59">
                  <c:v>2010 Aug</c:v>
                </c:pt>
                <c:pt idx="60">
                  <c:v>2010 Sep</c:v>
                </c:pt>
                <c:pt idx="61">
                  <c:v>2010 Oct</c:v>
                </c:pt>
                <c:pt idx="62">
                  <c:v>2010 Nov</c:v>
                </c:pt>
                <c:pt idx="63">
                  <c:v>2010 Dec</c:v>
                </c:pt>
                <c:pt idx="64">
                  <c:v>2011 Jan</c:v>
                </c:pt>
                <c:pt idx="65">
                  <c:v>2011 Feb</c:v>
                </c:pt>
                <c:pt idx="66">
                  <c:v>2011 Mar</c:v>
                </c:pt>
                <c:pt idx="67">
                  <c:v>2011 Apr</c:v>
                </c:pt>
                <c:pt idx="68">
                  <c:v>2011 May</c:v>
                </c:pt>
                <c:pt idx="69">
                  <c:v>2011 Jun</c:v>
                </c:pt>
                <c:pt idx="70">
                  <c:v>2011 Jul</c:v>
                </c:pt>
                <c:pt idx="71">
                  <c:v>2011 Aug</c:v>
                </c:pt>
                <c:pt idx="72">
                  <c:v>2011 Sep</c:v>
                </c:pt>
                <c:pt idx="73">
                  <c:v>2011 Oct</c:v>
                </c:pt>
                <c:pt idx="74">
                  <c:v>2011 Nov</c:v>
                </c:pt>
                <c:pt idx="75">
                  <c:v>2011 Dec</c:v>
                </c:pt>
                <c:pt idx="76">
                  <c:v>2012 Jan</c:v>
                </c:pt>
                <c:pt idx="77">
                  <c:v>2012 Feb</c:v>
                </c:pt>
                <c:pt idx="78">
                  <c:v>2012 Mar</c:v>
                </c:pt>
                <c:pt idx="79">
                  <c:v>2012 Apr</c:v>
                </c:pt>
                <c:pt idx="80">
                  <c:v>2012 May</c:v>
                </c:pt>
                <c:pt idx="81">
                  <c:v>2012 Jun</c:v>
                </c:pt>
                <c:pt idx="82">
                  <c:v>2012 Jul</c:v>
                </c:pt>
                <c:pt idx="83">
                  <c:v>2012 Aug</c:v>
                </c:pt>
                <c:pt idx="84">
                  <c:v>2012 Sep</c:v>
                </c:pt>
                <c:pt idx="85">
                  <c:v>2012 Oct</c:v>
                </c:pt>
                <c:pt idx="86">
                  <c:v>2012 Nov</c:v>
                </c:pt>
                <c:pt idx="87">
                  <c:v>2012 Dec</c:v>
                </c:pt>
                <c:pt idx="88">
                  <c:v>2013 Jan</c:v>
                </c:pt>
                <c:pt idx="89">
                  <c:v>2013 Feb</c:v>
                </c:pt>
                <c:pt idx="90">
                  <c:v>2013 Mar</c:v>
                </c:pt>
                <c:pt idx="91">
                  <c:v>2013 Apr</c:v>
                </c:pt>
                <c:pt idx="92">
                  <c:v>2013 May</c:v>
                </c:pt>
                <c:pt idx="93">
                  <c:v>2013 Jun</c:v>
                </c:pt>
                <c:pt idx="94">
                  <c:v>2013 Jul</c:v>
                </c:pt>
                <c:pt idx="95">
                  <c:v>2013 Aug</c:v>
                </c:pt>
                <c:pt idx="96">
                  <c:v>2013 Sep</c:v>
                </c:pt>
                <c:pt idx="97">
                  <c:v>2013 Oct</c:v>
                </c:pt>
                <c:pt idx="98">
                  <c:v>2013 Nov</c:v>
                </c:pt>
                <c:pt idx="99">
                  <c:v>2013 Dec</c:v>
                </c:pt>
                <c:pt idx="100">
                  <c:v>2014 Jan</c:v>
                </c:pt>
                <c:pt idx="101">
                  <c:v>2014 Feb</c:v>
                </c:pt>
                <c:pt idx="102">
                  <c:v>2014 Mar</c:v>
                </c:pt>
                <c:pt idx="103">
                  <c:v>2014 Apr</c:v>
                </c:pt>
                <c:pt idx="104">
                  <c:v>2014 May</c:v>
                </c:pt>
                <c:pt idx="105">
                  <c:v>2014 Jun</c:v>
                </c:pt>
                <c:pt idx="106">
                  <c:v>2014 Jul</c:v>
                </c:pt>
                <c:pt idx="107">
                  <c:v>2014 Aug</c:v>
                </c:pt>
                <c:pt idx="108">
                  <c:v>2014 Sep</c:v>
                </c:pt>
                <c:pt idx="109">
                  <c:v>2014 Oct</c:v>
                </c:pt>
                <c:pt idx="110">
                  <c:v>2014 Nov</c:v>
                </c:pt>
                <c:pt idx="111">
                  <c:v>2014 Dec</c:v>
                </c:pt>
                <c:pt idx="112">
                  <c:v>2015 Jan</c:v>
                </c:pt>
                <c:pt idx="113">
                  <c:v>2015 Feb</c:v>
                </c:pt>
                <c:pt idx="114">
                  <c:v>2015 Mar</c:v>
                </c:pt>
                <c:pt idx="115">
                  <c:v>2015 Apr</c:v>
                </c:pt>
                <c:pt idx="116">
                  <c:v>2015 May</c:v>
                </c:pt>
                <c:pt idx="117">
                  <c:v>2015 Jun</c:v>
                </c:pt>
                <c:pt idx="118">
                  <c:v>2015 Jul</c:v>
                </c:pt>
                <c:pt idx="119">
                  <c:v>2015 Aug</c:v>
                </c:pt>
                <c:pt idx="120">
                  <c:v>2015 Sep</c:v>
                </c:pt>
                <c:pt idx="121">
                  <c:v>2015 Oct</c:v>
                </c:pt>
              </c:strCache>
            </c:strRef>
          </c:cat>
          <c:val>
            <c:numRef>
              <c:f>LNU04023019!$F$21:$F$142</c:f>
              <c:numCache>
                <c:formatCode>#0.0</c:formatCode>
                <c:ptCount val="122"/>
                <c:pt idx="0">
                  <c:v>10.7</c:v>
                </c:pt>
                <c:pt idx="1">
                  <c:v>10.3</c:v>
                </c:pt>
                <c:pt idx="2">
                  <c:v>10.7</c:v>
                </c:pt>
                <c:pt idx="3">
                  <c:v>9.4</c:v>
                </c:pt>
                <c:pt idx="4">
                  <c:v>11.1</c:v>
                </c:pt>
                <c:pt idx="5">
                  <c:v>11.3</c:v>
                </c:pt>
                <c:pt idx="6">
                  <c:v>10.3</c:v>
                </c:pt>
                <c:pt idx="7">
                  <c:v>9.6999999999999993</c:v>
                </c:pt>
                <c:pt idx="8">
                  <c:v>10.199999999999999</c:v>
                </c:pt>
                <c:pt idx="9">
                  <c:v>11.9</c:v>
                </c:pt>
                <c:pt idx="10">
                  <c:v>11.2</c:v>
                </c:pt>
                <c:pt idx="11">
                  <c:v>10.4</c:v>
                </c:pt>
                <c:pt idx="12">
                  <c:v>10.5</c:v>
                </c:pt>
                <c:pt idx="13">
                  <c:v>10.199999999999999</c:v>
                </c:pt>
                <c:pt idx="14">
                  <c:v>10.1</c:v>
                </c:pt>
                <c:pt idx="15">
                  <c:v>9.1</c:v>
                </c:pt>
                <c:pt idx="16">
                  <c:v>10.9</c:v>
                </c:pt>
                <c:pt idx="17">
                  <c:v>10.3</c:v>
                </c:pt>
                <c:pt idx="18">
                  <c:v>9.6999999999999993</c:v>
                </c:pt>
                <c:pt idx="19">
                  <c:v>9.6999999999999993</c:v>
                </c:pt>
                <c:pt idx="20">
                  <c:v>10.199999999999999</c:v>
                </c:pt>
                <c:pt idx="21">
                  <c:v>12</c:v>
                </c:pt>
                <c:pt idx="22">
                  <c:v>10.8</c:v>
                </c:pt>
                <c:pt idx="23">
                  <c:v>10.5</c:v>
                </c:pt>
                <c:pt idx="24">
                  <c:v>11</c:v>
                </c:pt>
                <c:pt idx="25">
                  <c:v>10.3</c:v>
                </c:pt>
                <c:pt idx="26">
                  <c:v>10.3</c:v>
                </c:pt>
                <c:pt idx="27">
                  <c:v>10.7</c:v>
                </c:pt>
                <c:pt idx="28">
                  <c:v>12.3</c:v>
                </c:pt>
                <c:pt idx="29">
                  <c:v>11.8</c:v>
                </c:pt>
                <c:pt idx="30">
                  <c:v>11.1</c:v>
                </c:pt>
                <c:pt idx="31">
                  <c:v>10.3</c:v>
                </c:pt>
                <c:pt idx="32">
                  <c:v>13.3</c:v>
                </c:pt>
                <c:pt idx="33">
                  <c:v>14.4</c:v>
                </c:pt>
                <c:pt idx="34">
                  <c:v>14</c:v>
                </c:pt>
                <c:pt idx="35">
                  <c:v>13</c:v>
                </c:pt>
                <c:pt idx="36">
                  <c:v>13.4</c:v>
                </c:pt>
                <c:pt idx="37">
                  <c:v>13.2</c:v>
                </c:pt>
                <c:pt idx="38">
                  <c:v>13.3</c:v>
                </c:pt>
                <c:pt idx="39">
                  <c:v>13.7</c:v>
                </c:pt>
                <c:pt idx="40">
                  <c:v>15.8</c:v>
                </c:pt>
                <c:pt idx="41">
                  <c:v>16.399999999999999</c:v>
                </c:pt>
                <c:pt idx="42">
                  <c:v>16.100000000000001</c:v>
                </c:pt>
                <c:pt idx="43">
                  <c:v>15.8</c:v>
                </c:pt>
                <c:pt idx="44">
                  <c:v>18</c:v>
                </c:pt>
                <c:pt idx="45">
                  <c:v>19.899999999999999</c:v>
                </c:pt>
                <c:pt idx="46">
                  <c:v>18.5</c:v>
                </c:pt>
                <c:pt idx="47">
                  <c:v>18</c:v>
                </c:pt>
                <c:pt idx="48">
                  <c:v>18.2</c:v>
                </c:pt>
                <c:pt idx="49">
                  <c:v>18.5</c:v>
                </c:pt>
                <c:pt idx="50">
                  <c:v>18.100000000000001</c:v>
                </c:pt>
                <c:pt idx="51">
                  <c:v>17.5</c:v>
                </c:pt>
                <c:pt idx="52">
                  <c:v>19.8</c:v>
                </c:pt>
                <c:pt idx="53">
                  <c:v>19.2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18.399999999999999</c:v>
                </c:pt>
                <c:pt idx="57">
                  <c:v>20</c:v>
                </c:pt>
                <c:pt idx="58">
                  <c:v>19.100000000000001</c:v>
                </c:pt>
                <c:pt idx="59">
                  <c:v>17.8</c:v>
                </c:pt>
                <c:pt idx="60">
                  <c:v>17.600000000000001</c:v>
                </c:pt>
                <c:pt idx="61">
                  <c:v>18.100000000000001</c:v>
                </c:pt>
                <c:pt idx="62">
                  <c:v>17.399999999999999</c:v>
                </c:pt>
                <c:pt idx="63">
                  <c:v>16.7</c:v>
                </c:pt>
                <c:pt idx="64">
                  <c:v>18.899999999999999</c:v>
                </c:pt>
                <c:pt idx="65">
                  <c:v>18.2</c:v>
                </c:pt>
                <c:pt idx="66">
                  <c:v>17.2</c:v>
                </c:pt>
                <c:pt idx="67">
                  <c:v>16.5</c:v>
                </c:pt>
                <c:pt idx="68">
                  <c:v>17.5</c:v>
                </c:pt>
                <c:pt idx="69">
                  <c:v>18.899999999999999</c:v>
                </c:pt>
                <c:pt idx="70">
                  <c:v>18.100000000000001</c:v>
                </c:pt>
                <c:pt idx="71">
                  <c:v>17.5</c:v>
                </c:pt>
                <c:pt idx="72">
                  <c:v>17</c:v>
                </c:pt>
                <c:pt idx="73">
                  <c:v>16.2</c:v>
                </c:pt>
                <c:pt idx="74">
                  <c:v>15.9</c:v>
                </c:pt>
                <c:pt idx="75">
                  <c:v>15.5</c:v>
                </c:pt>
                <c:pt idx="76">
                  <c:v>16.8</c:v>
                </c:pt>
                <c:pt idx="77">
                  <c:v>17</c:v>
                </c:pt>
                <c:pt idx="78">
                  <c:v>16</c:v>
                </c:pt>
                <c:pt idx="79">
                  <c:v>15.4</c:v>
                </c:pt>
                <c:pt idx="80">
                  <c:v>16.3</c:v>
                </c:pt>
                <c:pt idx="81">
                  <c:v>18.100000000000001</c:v>
                </c:pt>
                <c:pt idx="82">
                  <c:v>17.100000000000001</c:v>
                </c:pt>
                <c:pt idx="83">
                  <c:v>16.8</c:v>
                </c:pt>
                <c:pt idx="84">
                  <c:v>15.2</c:v>
                </c:pt>
                <c:pt idx="85">
                  <c:v>15.5</c:v>
                </c:pt>
                <c:pt idx="86">
                  <c:v>14.8</c:v>
                </c:pt>
                <c:pt idx="87">
                  <c:v>15.2</c:v>
                </c:pt>
                <c:pt idx="88">
                  <c:v>17.600000000000001</c:v>
                </c:pt>
                <c:pt idx="89">
                  <c:v>16.7</c:v>
                </c:pt>
                <c:pt idx="90">
                  <c:v>15.9</c:v>
                </c:pt>
                <c:pt idx="91">
                  <c:v>15.1</c:v>
                </c:pt>
                <c:pt idx="92">
                  <c:v>16.399999999999999</c:v>
                </c:pt>
                <c:pt idx="93">
                  <c:v>18</c:v>
                </c:pt>
                <c:pt idx="94">
                  <c:v>16.3</c:v>
                </c:pt>
                <c:pt idx="95">
                  <c:v>15.6</c:v>
                </c:pt>
                <c:pt idx="96">
                  <c:v>14.8</c:v>
                </c:pt>
                <c:pt idx="97">
                  <c:v>14.4</c:v>
                </c:pt>
                <c:pt idx="98">
                  <c:v>13.1</c:v>
                </c:pt>
                <c:pt idx="99">
                  <c:v>12.3</c:v>
                </c:pt>
                <c:pt idx="100">
                  <c:v>14.9</c:v>
                </c:pt>
                <c:pt idx="101">
                  <c:v>14.9</c:v>
                </c:pt>
                <c:pt idx="102">
                  <c:v>14.3</c:v>
                </c:pt>
                <c:pt idx="103">
                  <c:v>11.9</c:v>
                </c:pt>
                <c:pt idx="104">
                  <c:v>13.4</c:v>
                </c:pt>
                <c:pt idx="105">
                  <c:v>15</c:v>
                </c:pt>
                <c:pt idx="106">
                  <c:v>14.3</c:v>
                </c:pt>
                <c:pt idx="107">
                  <c:v>13</c:v>
                </c:pt>
                <c:pt idx="108">
                  <c:v>13.6</c:v>
                </c:pt>
                <c:pt idx="109">
                  <c:v>12.2</c:v>
                </c:pt>
                <c:pt idx="110">
                  <c:v>11.7</c:v>
                </c:pt>
                <c:pt idx="111">
                  <c:v>11.2</c:v>
                </c:pt>
                <c:pt idx="112">
                  <c:v>12.9</c:v>
                </c:pt>
                <c:pt idx="113">
                  <c:v>12.2</c:v>
                </c:pt>
                <c:pt idx="114">
                  <c:v>12.3</c:v>
                </c:pt>
                <c:pt idx="115">
                  <c:v>10.7</c:v>
                </c:pt>
                <c:pt idx="116">
                  <c:v>12.3</c:v>
                </c:pt>
                <c:pt idx="117">
                  <c:v>13.7</c:v>
                </c:pt>
                <c:pt idx="118">
                  <c:v>12.2</c:v>
                </c:pt>
                <c:pt idx="119">
                  <c:v>10.9</c:v>
                </c:pt>
                <c:pt idx="120">
                  <c:v>10.9</c:v>
                </c:pt>
                <c:pt idx="121">
                  <c:v>10.6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864776"/>
        <c:axId val="383145192"/>
      </c:lineChart>
      <c:catAx>
        <c:axId val="33786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145192"/>
        <c:crosses val="autoZero"/>
        <c:auto val="1"/>
        <c:lblAlgn val="ctr"/>
        <c:lblOffset val="100"/>
        <c:noMultiLvlLbl val="0"/>
      </c:catAx>
      <c:valAx>
        <c:axId val="38314519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864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Civilian Labor Force 16-24'!$N$29:$N$30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'US Civilian Labor Force 16-24'!$O$29:$O$30</c:f>
              <c:numCache>
                <c:formatCode>General</c:formatCode>
                <c:ptCount val="2"/>
                <c:pt idx="0">
                  <c:v>1231</c:v>
                </c:pt>
                <c:pt idx="1">
                  <c:v>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138112"/>
        <c:axId val="339137720"/>
      </c:barChart>
      <c:catAx>
        <c:axId val="3391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137720"/>
        <c:crosses val="autoZero"/>
        <c:auto val="1"/>
        <c:lblAlgn val="ctr"/>
        <c:lblOffset val="100"/>
        <c:noMultiLvlLbl val="0"/>
      </c:catAx>
      <c:valAx>
        <c:axId val="33913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13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and Gender'!$L$2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'State and Gender'!$K$3:$K$9</c:f>
              <c:strCache>
                <c:ptCount val="7"/>
                <c:pt idx="0">
                  <c:v>United States</c:v>
                </c:pt>
                <c:pt idx="1">
                  <c:v>Delaware</c:v>
                </c:pt>
                <c:pt idx="2">
                  <c:v>District of Columbia</c:v>
                </c:pt>
                <c:pt idx="3">
                  <c:v>Maryland </c:v>
                </c:pt>
                <c:pt idx="4">
                  <c:v>Pennsylvania</c:v>
                </c:pt>
                <c:pt idx="5">
                  <c:v>Virginia </c:v>
                </c:pt>
                <c:pt idx="6">
                  <c:v>West Virginia </c:v>
                </c:pt>
              </c:strCache>
            </c:strRef>
          </c:cat>
          <c:val>
            <c:numRef>
              <c:f>'State and Gender'!$L$3:$L$9</c:f>
              <c:numCache>
                <c:formatCode>General</c:formatCode>
                <c:ptCount val="7"/>
                <c:pt idx="0">
                  <c:v>12.2</c:v>
                </c:pt>
                <c:pt idx="1">
                  <c:v>15.8</c:v>
                </c:pt>
                <c:pt idx="2">
                  <c:v>18.8</c:v>
                </c:pt>
                <c:pt idx="3">
                  <c:v>12.5</c:v>
                </c:pt>
                <c:pt idx="4">
                  <c:v>13.9</c:v>
                </c:pt>
                <c:pt idx="5">
                  <c:v>12.8</c:v>
                </c:pt>
                <c:pt idx="6">
                  <c:v>13.9</c:v>
                </c:pt>
              </c:numCache>
            </c:numRef>
          </c:val>
        </c:ser>
        <c:ser>
          <c:idx val="1"/>
          <c:order val="1"/>
          <c:tx>
            <c:strRef>
              <c:f>'State and Gender'!$M$2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</c:dPt>
          <c:cat>
            <c:strRef>
              <c:f>'State and Gender'!$K$3:$K$9</c:f>
              <c:strCache>
                <c:ptCount val="7"/>
                <c:pt idx="0">
                  <c:v>United States</c:v>
                </c:pt>
                <c:pt idx="1">
                  <c:v>Delaware</c:v>
                </c:pt>
                <c:pt idx="2">
                  <c:v>District of Columbia</c:v>
                </c:pt>
                <c:pt idx="3">
                  <c:v>Maryland </c:v>
                </c:pt>
                <c:pt idx="4">
                  <c:v>Pennsylvania</c:v>
                </c:pt>
                <c:pt idx="5">
                  <c:v>Virginia </c:v>
                </c:pt>
                <c:pt idx="6">
                  <c:v>West Virginia </c:v>
                </c:pt>
              </c:strCache>
            </c:strRef>
          </c:cat>
          <c:val>
            <c:numRef>
              <c:f>'State and Gender'!$M$3:$M$9</c:f>
              <c:numCache>
                <c:formatCode>General</c:formatCode>
                <c:ptCount val="7"/>
                <c:pt idx="0">
                  <c:v>10.1</c:v>
                </c:pt>
                <c:pt idx="1">
                  <c:v>8.8000000000000007</c:v>
                </c:pt>
                <c:pt idx="2">
                  <c:v>11.2</c:v>
                </c:pt>
                <c:pt idx="3">
                  <c:v>10</c:v>
                </c:pt>
                <c:pt idx="4">
                  <c:v>8.5</c:v>
                </c:pt>
                <c:pt idx="5">
                  <c:v>9.9</c:v>
                </c:pt>
                <c:pt idx="6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136936"/>
        <c:axId val="339136544"/>
      </c:barChart>
      <c:catAx>
        <c:axId val="33913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136544"/>
        <c:crosses val="autoZero"/>
        <c:auto val="1"/>
        <c:lblAlgn val="ctr"/>
        <c:lblOffset val="100"/>
        <c:noMultiLvlLbl val="0"/>
      </c:catAx>
      <c:valAx>
        <c:axId val="3391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13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839695184514819E-2"/>
          <c:y val="2.6435360729491066E-2"/>
          <c:w val="0.93173424332207377"/>
          <c:h val="0.8114055572019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'State and Gender (2)'!$G$24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'State and Gender (2)'!$F$25:$F$30</c:f>
              <c:strCache>
                <c:ptCount val="6"/>
                <c:pt idx="0">
                  <c:v>Delaware</c:v>
                </c:pt>
                <c:pt idx="1">
                  <c:v>District of Columbia</c:v>
                </c:pt>
                <c:pt idx="2">
                  <c:v>Maryland</c:v>
                </c:pt>
                <c:pt idx="3">
                  <c:v>Pennsylvania</c:v>
                </c:pt>
                <c:pt idx="4">
                  <c:v>Virginia</c:v>
                </c:pt>
                <c:pt idx="5">
                  <c:v>West Virginia</c:v>
                </c:pt>
              </c:strCache>
            </c:strRef>
          </c:cat>
          <c:val>
            <c:numRef>
              <c:f>'State and Gender (2)'!$G$25:$G$30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19</c:v>
                </c:pt>
                <c:pt idx="3">
                  <c:v>47</c:v>
                </c:pt>
                <c:pt idx="4">
                  <c:v>25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'State and Gender (2)'!$H$24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'State and Gender (2)'!$F$25:$F$30</c:f>
              <c:strCache>
                <c:ptCount val="6"/>
                <c:pt idx="0">
                  <c:v>Delaware</c:v>
                </c:pt>
                <c:pt idx="1">
                  <c:v>District of Columbia</c:v>
                </c:pt>
                <c:pt idx="2">
                  <c:v>Maryland</c:v>
                </c:pt>
                <c:pt idx="3">
                  <c:v>Pennsylvania</c:v>
                </c:pt>
                <c:pt idx="4">
                  <c:v>Virginia</c:v>
                </c:pt>
                <c:pt idx="5">
                  <c:v>West Virginia</c:v>
                </c:pt>
              </c:strCache>
            </c:strRef>
          </c:cat>
          <c:val>
            <c:numRef>
              <c:f>'State and Gender (2)'!$H$25:$H$30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15</c:v>
                </c:pt>
                <c:pt idx="3">
                  <c:v>24</c:v>
                </c:pt>
                <c:pt idx="4">
                  <c:v>18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135760"/>
        <c:axId val="339135368"/>
      </c:barChart>
      <c:catAx>
        <c:axId val="33913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135368"/>
        <c:crosses val="autoZero"/>
        <c:auto val="1"/>
        <c:lblAlgn val="ctr"/>
        <c:lblOffset val="100"/>
        <c:noMultiLvlLbl val="0"/>
      </c:catAx>
      <c:valAx>
        <c:axId val="33913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13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Veterans!$B$10</c:f>
              <c:strCache>
                <c:ptCount val="1"/>
                <c:pt idx="0">
                  <c:v>Veterans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Veterans!$A$11:$A$91</c:f>
              <c:numCache>
                <c:formatCode>mmm\-yy</c:formatCode>
                <c:ptCount val="81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</c:numCache>
            </c:numRef>
          </c:cat>
          <c:val>
            <c:numRef>
              <c:f>Veterans!$B$11:$B$91</c:f>
              <c:numCache>
                <c:formatCode>General</c:formatCode>
                <c:ptCount val="81"/>
                <c:pt idx="0">
                  <c:v>17.3</c:v>
                </c:pt>
                <c:pt idx="1">
                  <c:v>14.6</c:v>
                </c:pt>
                <c:pt idx="2">
                  <c:v>14.3</c:v>
                </c:pt>
                <c:pt idx="3">
                  <c:v>29.6</c:v>
                </c:pt>
                <c:pt idx="4">
                  <c:v>26.8</c:v>
                </c:pt>
                <c:pt idx="5">
                  <c:v>24.4</c:v>
                </c:pt>
                <c:pt idx="6">
                  <c:v>18.899999999999999</c:v>
                </c:pt>
                <c:pt idx="7">
                  <c:v>22.7</c:v>
                </c:pt>
                <c:pt idx="8">
                  <c:v>19.899999999999999</c:v>
                </c:pt>
                <c:pt idx="9">
                  <c:v>24</c:v>
                </c:pt>
                <c:pt idx="10">
                  <c:v>20.7</c:v>
                </c:pt>
                <c:pt idx="11">
                  <c:v>17.7</c:v>
                </c:pt>
                <c:pt idx="12">
                  <c:v>23.7</c:v>
                </c:pt>
                <c:pt idx="13">
                  <c:v>21.3</c:v>
                </c:pt>
                <c:pt idx="14">
                  <c:v>30.2</c:v>
                </c:pt>
                <c:pt idx="15">
                  <c:v>20.6</c:v>
                </c:pt>
                <c:pt idx="16">
                  <c:v>14.1</c:v>
                </c:pt>
                <c:pt idx="17">
                  <c:v>19.8</c:v>
                </c:pt>
                <c:pt idx="18">
                  <c:v>26.9</c:v>
                </c:pt>
                <c:pt idx="19">
                  <c:v>19.3</c:v>
                </c:pt>
                <c:pt idx="20">
                  <c:v>19.7</c:v>
                </c:pt>
                <c:pt idx="21">
                  <c:v>18.399999999999999</c:v>
                </c:pt>
                <c:pt idx="22">
                  <c:v>22.1</c:v>
                </c:pt>
                <c:pt idx="23">
                  <c:v>16.100000000000001</c:v>
                </c:pt>
                <c:pt idx="24">
                  <c:v>31.9</c:v>
                </c:pt>
                <c:pt idx="25">
                  <c:v>28.6</c:v>
                </c:pt>
                <c:pt idx="26">
                  <c:v>28.8</c:v>
                </c:pt>
                <c:pt idx="27">
                  <c:v>26.8</c:v>
                </c:pt>
                <c:pt idx="28">
                  <c:v>31.9</c:v>
                </c:pt>
                <c:pt idx="29">
                  <c:v>26.2</c:v>
                </c:pt>
                <c:pt idx="30">
                  <c:v>19.8</c:v>
                </c:pt>
                <c:pt idx="31">
                  <c:v>30.4</c:v>
                </c:pt>
                <c:pt idx="32">
                  <c:v>35.6</c:v>
                </c:pt>
                <c:pt idx="33">
                  <c:v>30.4</c:v>
                </c:pt>
                <c:pt idx="34">
                  <c:v>37.9</c:v>
                </c:pt>
                <c:pt idx="35">
                  <c:v>31</c:v>
                </c:pt>
                <c:pt idx="36">
                  <c:v>20.2</c:v>
                </c:pt>
                <c:pt idx="37">
                  <c:v>12.4</c:v>
                </c:pt>
                <c:pt idx="38">
                  <c:v>17.8</c:v>
                </c:pt>
                <c:pt idx="39">
                  <c:v>18.600000000000001</c:v>
                </c:pt>
                <c:pt idx="40">
                  <c:v>23.5</c:v>
                </c:pt>
                <c:pt idx="41">
                  <c:v>23.3</c:v>
                </c:pt>
                <c:pt idx="42">
                  <c:v>19.899999999999999</c:v>
                </c:pt>
                <c:pt idx="43">
                  <c:v>19.899999999999999</c:v>
                </c:pt>
                <c:pt idx="44">
                  <c:v>14.5</c:v>
                </c:pt>
                <c:pt idx="45">
                  <c:v>24.8</c:v>
                </c:pt>
                <c:pt idx="46">
                  <c:v>26.5</c:v>
                </c:pt>
                <c:pt idx="47">
                  <c:v>22.7</c:v>
                </c:pt>
                <c:pt idx="48">
                  <c:v>31.3</c:v>
                </c:pt>
                <c:pt idx="49">
                  <c:v>36.200000000000003</c:v>
                </c:pt>
                <c:pt idx="50">
                  <c:v>32.9</c:v>
                </c:pt>
                <c:pt idx="51">
                  <c:v>17.899999999999999</c:v>
                </c:pt>
                <c:pt idx="52">
                  <c:v>17</c:v>
                </c:pt>
                <c:pt idx="53">
                  <c:v>20.5</c:v>
                </c:pt>
                <c:pt idx="54">
                  <c:v>17.399999999999999</c:v>
                </c:pt>
                <c:pt idx="55">
                  <c:v>18.399999999999999</c:v>
                </c:pt>
                <c:pt idx="56">
                  <c:v>22.8</c:v>
                </c:pt>
                <c:pt idx="57">
                  <c:v>10.5</c:v>
                </c:pt>
                <c:pt idx="58">
                  <c:v>17.399999999999999</c:v>
                </c:pt>
                <c:pt idx="59">
                  <c:v>15.6</c:v>
                </c:pt>
                <c:pt idx="60">
                  <c:v>11.9</c:v>
                </c:pt>
                <c:pt idx="61">
                  <c:v>16.600000000000001</c:v>
                </c:pt>
                <c:pt idx="62">
                  <c:v>14.6</c:v>
                </c:pt>
                <c:pt idx="63">
                  <c:v>12.8</c:v>
                </c:pt>
                <c:pt idx="64">
                  <c:v>9.6999999999999993</c:v>
                </c:pt>
                <c:pt idx="65">
                  <c:v>15</c:v>
                </c:pt>
                <c:pt idx="66">
                  <c:v>32.1</c:v>
                </c:pt>
                <c:pt idx="67">
                  <c:v>14.2</c:v>
                </c:pt>
                <c:pt idx="68">
                  <c:v>21.3</c:v>
                </c:pt>
                <c:pt idx="69">
                  <c:v>6.9</c:v>
                </c:pt>
                <c:pt idx="70">
                  <c:v>17.5</c:v>
                </c:pt>
                <c:pt idx="71">
                  <c:v>18.2</c:v>
                </c:pt>
                <c:pt idx="72">
                  <c:v>15.8</c:v>
                </c:pt>
                <c:pt idx="73">
                  <c:v>18.7</c:v>
                </c:pt>
                <c:pt idx="74">
                  <c:v>19.100000000000001</c:v>
                </c:pt>
                <c:pt idx="75">
                  <c:v>15.8</c:v>
                </c:pt>
                <c:pt idx="76">
                  <c:v>14.1</c:v>
                </c:pt>
                <c:pt idx="77">
                  <c:v>13.5</c:v>
                </c:pt>
                <c:pt idx="78">
                  <c:v>9.8000000000000007</c:v>
                </c:pt>
                <c:pt idx="79">
                  <c:v>9.1999999999999993</c:v>
                </c:pt>
                <c:pt idx="80">
                  <c:v>14.1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Veterans!$C$10</c:f>
              <c:strCache>
                <c:ptCount val="1"/>
                <c:pt idx="0">
                  <c:v>Nonveterans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Veterans!$A$11:$A$91</c:f>
              <c:numCache>
                <c:formatCode>mmm\-yy</c:formatCode>
                <c:ptCount val="81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</c:numCache>
            </c:numRef>
          </c:cat>
          <c:val>
            <c:numRef>
              <c:f>Veterans!$C$11:$C$91</c:f>
              <c:numCache>
                <c:formatCode>General</c:formatCode>
                <c:ptCount val="81"/>
                <c:pt idx="0">
                  <c:v>15.3</c:v>
                </c:pt>
                <c:pt idx="1">
                  <c:v>15.7</c:v>
                </c:pt>
                <c:pt idx="2">
                  <c:v>15.3</c:v>
                </c:pt>
                <c:pt idx="3">
                  <c:v>14.9</c:v>
                </c:pt>
                <c:pt idx="4">
                  <c:v>17.100000000000001</c:v>
                </c:pt>
                <c:pt idx="5">
                  <c:v>18.100000000000001</c:v>
                </c:pt>
                <c:pt idx="6">
                  <c:v>17.2</c:v>
                </c:pt>
                <c:pt idx="7">
                  <c:v>17.100000000000001</c:v>
                </c:pt>
                <c:pt idx="8">
                  <c:v>17.2</c:v>
                </c:pt>
                <c:pt idx="9">
                  <c:v>17.399999999999999</c:v>
                </c:pt>
                <c:pt idx="10">
                  <c:v>16.899999999999999</c:v>
                </c:pt>
                <c:pt idx="11">
                  <c:v>16.5</c:v>
                </c:pt>
                <c:pt idx="12">
                  <c:v>19</c:v>
                </c:pt>
                <c:pt idx="13">
                  <c:v>18.3</c:v>
                </c:pt>
                <c:pt idx="14">
                  <c:v>17.3</c:v>
                </c:pt>
                <c:pt idx="15">
                  <c:v>17.600000000000001</c:v>
                </c:pt>
                <c:pt idx="16">
                  <c:v>17.3</c:v>
                </c:pt>
                <c:pt idx="17">
                  <c:v>18.100000000000001</c:v>
                </c:pt>
                <c:pt idx="18">
                  <c:v>17.399999999999999</c:v>
                </c:pt>
                <c:pt idx="19">
                  <c:v>16.5</c:v>
                </c:pt>
                <c:pt idx="20">
                  <c:v>16.399999999999999</c:v>
                </c:pt>
                <c:pt idx="21">
                  <c:v>16.899999999999999</c:v>
                </c:pt>
                <c:pt idx="22">
                  <c:v>16.5</c:v>
                </c:pt>
                <c:pt idx="23">
                  <c:v>15.9</c:v>
                </c:pt>
                <c:pt idx="24">
                  <c:v>18.100000000000001</c:v>
                </c:pt>
                <c:pt idx="25">
                  <c:v>17.2</c:v>
                </c:pt>
                <c:pt idx="26">
                  <c:v>16.100000000000001</c:v>
                </c:pt>
                <c:pt idx="27">
                  <c:v>15.3</c:v>
                </c:pt>
                <c:pt idx="28">
                  <c:v>16.3</c:v>
                </c:pt>
                <c:pt idx="29">
                  <c:v>17.100000000000001</c:v>
                </c:pt>
                <c:pt idx="30">
                  <c:v>16.5</c:v>
                </c:pt>
                <c:pt idx="31">
                  <c:v>16.3</c:v>
                </c:pt>
                <c:pt idx="32">
                  <c:v>16</c:v>
                </c:pt>
                <c:pt idx="33">
                  <c:v>15.3</c:v>
                </c:pt>
                <c:pt idx="34">
                  <c:v>15</c:v>
                </c:pt>
                <c:pt idx="35">
                  <c:v>14.4</c:v>
                </c:pt>
                <c:pt idx="36">
                  <c:v>15.8</c:v>
                </c:pt>
                <c:pt idx="37">
                  <c:v>15.9</c:v>
                </c:pt>
                <c:pt idx="38">
                  <c:v>14.8</c:v>
                </c:pt>
                <c:pt idx="39">
                  <c:v>14.5</c:v>
                </c:pt>
                <c:pt idx="40">
                  <c:v>15.2</c:v>
                </c:pt>
                <c:pt idx="41">
                  <c:v>16.2</c:v>
                </c:pt>
                <c:pt idx="42">
                  <c:v>15.5</c:v>
                </c:pt>
                <c:pt idx="43">
                  <c:v>15.6</c:v>
                </c:pt>
                <c:pt idx="44">
                  <c:v>14.4</c:v>
                </c:pt>
                <c:pt idx="45">
                  <c:v>14.7</c:v>
                </c:pt>
                <c:pt idx="46">
                  <c:v>13.3</c:v>
                </c:pt>
                <c:pt idx="47">
                  <c:v>14.3</c:v>
                </c:pt>
                <c:pt idx="48">
                  <c:v>16.5</c:v>
                </c:pt>
                <c:pt idx="49">
                  <c:v>15.3</c:v>
                </c:pt>
                <c:pt idx="50">
                  <c:v>14.6</c:v>
                </c:pt>
                <c:pt idx="51">
                  <c:v>14</c:v>
                </c:pt>
                <c:pt idx="52">
                  <c:v>15.2</c:v>
                </c:pt>
                <c:pt idx="53">
                  <c:v>16.3</c:v>
                </c:pt>
                <c:pt idx="54">
                  <c:v>14.1</c:v>
                </c:pt>
                <c:pt idx="55">
                  <c:v>14.7</c:v>
                </c:pt>
                <c:pt idx="56">
                  <c:v>14</c:v>
                </c:pt>
                <c:pt idx="57">
                  <c:v>13.7</c:v>
                </c:pt>
                <c:pt idx="58">
                  <c:v>12.1</c:v>
                </c:pt>
                <c:pt idx="59">
                  <c:v>11.4</c:v>
                </c:pt>
                <c:pt idx="60">
                  <c:v>14.4</c:v>
                </c:pt>
                <c:pt idx="61">
                  <c:v>14.3</c:v>
                </c:pt>
                <c:pt idx="62">
                  <c:v>13.8</c:v>
                </c:pt>
                <c:pt idx="63">
                  <c:v>11.1</c:v>
                </c:pt>
                <c:pt idx="64">
                  <c:v>12.4</c:v>
                </c:pt>
                <c:pt idx="65">
                  <c:v>13.3</c:v>
                </c:pt>
                <c:pt idx="66">
                  <c:v>12.7</c:v>
                </c:pt>
                <c:pt idx="67">
                  <c:v>12</c:v>
                </c:pt>
                <c:pt idx="68">
                  <c:v>13.1</c:v>
                </c:pt>
                <c:pt idx="69">
                  <c:v>11.5</c:v>
                </c:pt>
                <c:pt idx="70">
                  <c:v>11.2</c:v>
                </c:pt>
                <c:pt idx="71">
                  <c:v>10.6</c:v>
                </c:pt>
                <c:pt idx="72">
                  <c:v>12.2</c:v>
                </c:pt>
                <c:pt idx="73">
                  <c:v>11.6</c:v>
                </c:pt>
                <c:pt idx="74">
                  <c:v>11.7</c:v>
                </c:pt>
                <c:pt idx="75">
                  <c:v>9.6999999999999993</c:v>
                </c:pt>
                <c:pt idx="76">
                  <c:v>11.5</c:v>
                </c:pt>
                <c:pt idx="77">
                  <c:v>12.5</c:v>
                </c:pt>
                <c:pt idx="78">
                  <c:v>11.3</c:v>
                </c:pt>
                <c:pt idx="79">
                  <c:v>10.1</c:v>
                </c:pt>
                <c:pt idx="8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533272"/>
        <c:axId val="336534448"/>
      </c:lineChart>
      <c:dateAx>
        <c:axId val="336533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34448"/>
        <c:crosses val="autoZero"/>
        <c:auto val="1"/>
        <c:lblOffset val="100"/>
        <c:baseTimeUnit val="months"/>
      </c:dateAx>
      <c:valAx>
        <c:axId val="33653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33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Barrier</c:v>
                </c:pt>
                <c:pt idx="1">
                  <c:v>No Barrier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7.86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591080"/>
        <c:axId val="383591472"/>
      </c:barChart>
      <c:catAx>
        <c:axId val="38359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91472"/>
        <c:crosses val="autoZero"/>
        <c:auto val="1"/>
        <c:lblAlgn val="ctr"/>
        <c:lblOffset val="100"/>
        <c:noMultiLvlLbl val="0"/>
      </c:catAx>
      <c:valAx>
        <c:axId val="38359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9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'Type of Barrier'!$A$35</c:f>
              <c:strCache>
                <c:ptCount val="1"/>
                <c:pt idx="0">
                  <c:v>Total (aged 16 to 64)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'Type of Barrier'!$B$34:$G$34</c:f>
              <c:strCache>
                <c:ptCount val="6"/>
                <c:pt idx="0">
                  <c:v>Lack of education or training</c:v>
                </c:pt>
                <c:pt idx="1">
                  <c:v>Lack of job counseling </c:v>
                </c:pt>
                <c:pt idx="2">
                  <c:v>Lack of transporation</c:v>
                </c:pt>
                <c:pt idx="3">
                  <c:v>Loss of Government Assistance</c:v>
                </c:pt>
                <c:pt idx="4">
                  <c:v>Need for special features at the job</c:v>
                </c:pt>
                <c:pt idx="5">
                  <c:v>Employer or coworker attitudes </c:v>
                </c:pt>
              </c:strCache>
            </c:strRef>
          </c:cat>
          <c:val>
            <c:numRef>
              <c:f>'Type of Barrier'!$B$35:$G$35</c:f>
              <c:numCache>
                <c:formatCode>General</c:formatCode>
                <c:ptCount val="6"/>
                <c:pt idx="0">
                  <c:v>16.5</c:v>
                </c:pt>
                <c:pt idx="1">
                  <c:v>7</c:v>
                </c:pt>
                <c:pt idx="2">
                  <c:v>14.3</c:v>
                </c:pt>
                <c:pt idx="3">
                  <c:v>5</c:v>
                </c:pt>
                <c:pt idx="4">
                  <c:v>12.3</c:v>
                </c:pt>
                <c:pt idx="5">
                  <c:v>9.6999999999999993</c:v>
                </c:pt>
              </c:numCache>
            </c:numRef>
          </c:val>
        </c:ser>
        <c:ser>
          <c:idx val="1"/>
          <c:order val="1"/>
          <c:tx>
            <c:strRef>
              <c:f>'Type of Barrier'!$A$36</c:f>
              <c:strCache>
                <c:ptCount val="1"/>
                <c:pt idx="0">
                  <c:v>Less than a high school diploma (aged 25 and over)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'Type of Barrier'!$B$34:$G$34</c:f>
              <c:strCache>
                <c:ptCount val="6"/>
                <c:pt idx="0">
                  <c:v>Lack of education or training</c:v>
                </c:pt>
                <c:pt idx="1">
                  <c:v>Lack of job counseling </c:v>
                </c:pt>
                <c:pt idx="2">
                  <c:v>Lack of transporation</c:v>
                </c:pt>
                <c:pt idx="3">
                  <c:v>Loss of Government Assistance</c:v>
                </c:pt>
                <c:pt idx="4">
                  <c:v>Need for special features at the job</c:v>
                </c:pt>
                <c:pt idx="5">
                  <c:v>Employer or coworker attitudes </c:v>
                </c:pt>
              </c:strCache>
            </c:strRef>
          </c:cat>
          <c:val>
            <c:numRef>
              <c:f>'Type of Barrier'!$B$36:$G$36</c:f>
              <c:numCache>
                <c:formatCode>General</c:formatCode>
                <c:ptCount val="6"/>
                <c:pt idx="0">
                  <c:v>23.5</c:v>
                </c:pt>
                <c:pt idx="1">
                  <c:v>7.4</c:v>
                </c:pt>
                <c:pt idx="2">
                  <c:v>11.9</c:v>
                </c:pt>
                <c:pt idx="3">
                  <c:v>4.9000000000000004</c:v>
                </c:pt>
                <c:pt idx="4">
                  <c:v>9.1999999999999993</c:v>
                </c:pt>
                <c:pt idx="5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"/>
        <c:axId val="383592256"/>
        <c:axId val="383592648"/>
      </c:barChart>
      <c:catAx>
        <c:axId val="3835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92648"/>
        <c:crosses val="autoZero"/>
        <c:auto val="1"/>
        <c:lblAlgn val="ctr"/>
        <c:lblOffset val="100"/>
        <c:noMultiLvlLbl val="0"/>
      </c:catAx>
      <c:valAx>
        <c:axId val="38359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92256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41416908715508"/>
          <c:y val="4.4905108015344239E-2"/>
          <c:w val="0.34275128416302664"/>
          <c:h val="0.13884373107207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'Type of Barrier'!$C$29:$I$29</c:f>
              <c:strCache>
                <c:ptCount val="6"/>
                <c:pt idx="0">
                  <c:v>Lack of education or training</c:v>
                </c:pt>
                <c:pt idx="1">
                  <c:v>Lack of job counseling </c:v>
                </c:pt>
                <c:pt idx="2">
                  <c:v>Lack of transporation</c:v>
                </c:pt>
                <c:pt idx="3">
                  <c:v>Loss of Government Assistance</c:v>
                </c:pt>
                <c:pt idx="4">
                  <c:v>Need for special features at the job</c:v>
                </c:pt>
                <c:pt idx="5">
                  <c:v>Employer or coworker attitudes </c:v>
                </c:pt>
              </c:strCache>
            </c:strRef>
          </c:cat>
          <c:val>
            <c:numRef>
              <c:f>'Type of Barrier'!$C$30:$I$30</c:f>
              <c:numCache>
                <c:formatCode>General</c:formatCode>
                <c:ptCount val="6"/>
                <c:pt idx="0">
                  <c:v>19.2</c:v>
                </c:pt>
                <c:pt idx="1">
                  <c:v>8</c:v>
                </c:pt>
                <c:pt idx="2">
                  <c:v>14.1</c:v>
                </c:pt>
                <c:pt idx="3">
                  <c:v>3.2</c:v>
                </c:pt>
                <c:pt idx="4">
                  <c:v>8</c:v>
                </c:pt>
                <c:pt idx="5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593432"/>
        <c:axId val="383593824"/>
      </c:barChart>
      <c:catAx>
        <c:axId val="38359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93824"/>
        <c:crosses val="autoZero"/>
        <c:auto val="1"/>
        <c:lblAlgn val="ctr"/>
        <c:lblOffset val="100"/>
        <c:noMultiLvlLbl val="0"/>
      </c:catAx>
      <c:valAx>
        <c:axId val="3835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93432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0.66834</cdr:x>
      <cdr:y>0.17742</cdr:y>
    </cdr:from>
    <cdr:to>
      <cdr:x>0.87319</cdr:x>
      <cdr:y>0.25806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20930" y="8382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16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0.63908</cdr:x>
      <cdr:y>0.17742</cdr:y>
    </cdr:from>
    <cdr:to>
      <cdr:x>0.81466</cdr:x>
      <cdr:y>0.24194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92330" y="838200"/>
          <a:ext cx="1371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Veterans</a:t>
          </a:r>
          <a:endParaRPr kumimoji="0" lang="en-US" sz="8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0.25865</cdr:x>
      <cdr:y>0.58065</cdr:y>
    </cdr:from>
    <cdr:to>
      <cdr:x>0.42448</cdr:x>
      <cdr:y>0.64516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20530" y="27432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8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0.1416</cdr:x>
      <cdr:y>0.59677</cdr:y>
    </cdr:from>
    <cdr:to>
      <cdr:x>0.42448</cdr:x>
      <cdr:y>0.69355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06130" y="2819400"/>
          <a:ext cx="2209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8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0.15135</cdr:x>
      <cdr:y>0.6129</cdr:y>
    </cdr:from>
    <cdr:to>
      <cdr:x>0.44399</cdr:x>
      <cdr:y>0.67742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82330" y="2895600"/>
          <a:ext cx="2286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A759-E4F7-4C79-9FBA-560D8792F07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20CF2-243C-4963-AD5F-9DB2C41A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2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CD737-7164-B24B-AC67-6A347FFB126D}" type="slidenum">
              <a:rPr lang="en-US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CD737-7164-B24B-AC67-6A347FFB126D}" type="slidenum">
              <a:rPr lang="en-US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4285-8D88-0442-AB6A-75DFB32574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02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CD737-7164-B24B-AC67-6A347FFB126D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2229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828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CD737-7164-B24B-AC67-6A347FFB126D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2229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35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4285-8D88-0442-AB6A-75DFB32574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77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4285-8D88-0442-AB6A-75DFB32574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23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4285-8D88-0442-AB6A-75DFB32574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92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4285-8D88-0442-AB6A-75DFB32574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5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4285-8D88-0442-AB6A-75DFB32574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68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4285-8D88-0442-AB6A-75DFB32574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60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CD737-7164-B24B-AC67-6A347FFB126D}" type="slidenum">
              <a:rPr lang="en-US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80854"/>
            <a:ext cx="9144000" cy="24195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5924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67288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45473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124740" y="4556760"/>
            <a:ext cx="2218660" cy="501112"/>
            <a:chOff x="2124740" y="4561840"/>
            <a:chExt cx="2218660" cy="501112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40" y="4561840"/>
              <a:ext cx="501112" cy="5011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" y="2869408"/>
            <a:ext cx="89916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64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23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40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76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44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57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98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495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852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27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80854"/>
            <a:ext cx="9144000" cy="24195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5924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67288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Welcome to Workforce</a:t>
            </a:r>
            <a:r>
              <a:rPr lang="en-US" sz="2000" b="1" baseline="30000" dirty="0" smtClean="0">
                <a:solidFill>
                  <a:prstClr val="white"/>
                </a:solidFill>
              </a:rPr>
              <a:t>3</a:t>
            </a:r>
            <a:r>
              <a:rPr lang="en-US" sz="2000" b="1" dirty="0" smtClean="0">
                <a:solidFill>
                  <a:prstClr val="white"/>
                </a:solidFill>
              </a:rPr>
              <a:t> One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45473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124740" y="4556760"/>
            <a:ext cx="2218660" cy="501112"/>
            <a:chOff x="2124740" y="4561840"/>
            <a:chExt cx="2218660" cy="501112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00" b="1" i="1" kern="8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U.S. Department of Labor</a:t>
              </a:r>
            </a:p>
            <a:p>
              <a:pPr>
                <a:lnSpc>
                  <a:spcPts val="1000"/>
                </a:lnSpc>
              </a:pPr>
              <a:r>
                <a:rPr lang="en-US" sz="900" i="1" kern="8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i="1" kern="8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40" y="4561840"/>
              <a:ext cx="501112" cy="5011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" y="2869408"/>
            <a:ext cx="89916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8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12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35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1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85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64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50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2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80854"/>
            <a:ext cx="9144000" cy="24195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5924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67288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Welcome to Workforce</a:t>
            </a:r>
            <a:r>
              <a:rPr lang="en-US" sz="2000" b="1" baseline="30000" dirty="0" smtClean="0">
                <a:solidFill>
                  <a:prstClr val="white"/>
                </a:solidFill>
              </a:rPr>
              <a:t>3</a:t>
            </a:r>
            <a:r>
              <a:rPr lang="en-US" sz="2000" b="1" dirty="0" smtClean="0">
                <a:solidFill>
                  <a:prstClr val="white"/>
                </a:solidFill>
              </a:rPr>
              <a:t> One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45473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124740" y="4556760"/>
            <a:ext cx="2218660" cy="501112"/>
            <a:chOff x="2124740" y="4561840"/>
            <a:chExt cx="2218660" cy="501112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00" b="1" i="1" kern="8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U.S. Department of Labor</a:t>
              </a:r>
            </a:p>
            <a:p>
              <a:pPr>
                <a:lnSpc>
                  <a:spcPts val="1000"/>
                </a:lnSpc>
              </a:pPr>
              <a:r>
                <a:rPr lang="en-US" sz="900" i="1" kern="800" dirty="0" smtClean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i="1" kern="8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40" y="4561840"/>
              <a:ext cx="501112" cy="5011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" y="2869408"/>
            <a:ext cx="89916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70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27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96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8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06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0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4447D8-0422-6F44-BA4A-A6F2CA5CF1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11/30/2015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A90FE8D-B2EA-E841-A3DF-90F821B28A0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91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Webinar Title Here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2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ites.sas.upenn.edu/hellersa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How Can ETA Assist Grantees In Serving Disconnected Youth Under WIOA?—Discovery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a typeface="+mj-ea"/>
              </a:rPr>
              <a:t>December 1, 2015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a typeface="+mj-ea"/>
              </a:rPr>
              <a:t>Philadelphia Regional Office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50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55" y="274639"/>
            <a:ext cx="8506840" cy="819118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One Summer Plus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55" y="1387713"/>
            <a:ext cx="4363134" cy="339105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/>
              <a:t>Run by Chicago’s </a:t>
            </a:r>
            <a:r>
              <a:rPr lang="en-US" dirty="0" err="1"/>
              <a:t>Dept</a:t>
            </a:r>
            <a:r>
              <a:rPr lang="en-US" dirty="0"/>
              <a:t> of Family &amp; Support Services, non-profit community </a:t>
            </a:r>
            <a:r>
              <a:rPr lang="en-US" dirty="0" smtClean="0"/>
              <a:t>partners</a:t>
            </a:r>
            <a:endParaRPr lang="en-US" dirty="0"/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dirty="0"/>
              <a:t>8</a:t>
            </a:r>
            <a:r>
              <a:rPr lang="en-US" dirty="0" smtClean="0"/>
              <a:t>-week summer 2012 program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Gov’t &amp; non-</a:t>
            </a:r>
            <a:r>
              <a:rPr lang="en-US" dirty="0"/>
              <a:t>profit minimum wage </a:t>
            </a:r>
            <a:r>
              <a:rPr lang="en-US" dirty="0" smtClean="0"/>
              <a:t>jobs (25 hrs/</a:t>
            </a:r>
            <a:r>
              <a:rPr lang="en-US" dirty="0" err="1" smtClean="0"/>
              <a:t>wk</a:t>
            </a:r>
            <a:r>
              <a:rPr lang="en-US" dirty="0" smtClean="0"/>
              <a:t>)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Adult job </a:t>
            </a:r>
            <a:r>
              <a:rPr lang="en-US" dirty="0" smtClean="0"/>
              <a:t>mentor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361" y="1380372"/>
            <a:ext cx="4143706" cy="310800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6859" y="4595246"/>
            <a:ext cx="85068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1-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day job readiness training, 1 meal/day, bus passes when needed</a:t>
            </a:r>
          </a:p>
          <a:p>
            <a:pPr marL="342900" indent="-342900" defTabSz="457200"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subset of youth, add </a:t>
            </a:r>
            <a:r>
              <a:rPr lang="en-US" sz="2500" dirty="0" smtClean="0">
                <a:solidFill>
                  <a:prstClr val="black"/>
                </a:solidFill>
                <a:latin typeface="Calibri"/>
              </a:rPr>
              <a:t>cognitive behavioral therapy-</a:t>
            </a:r>
            <a:r>
              <a:rPr lang="en-US" sz="2500" dirty="0">
                <a:solidFill>
                  <a:prstClr val="black"/>
                </a:solidFill>
                <a:latin typeface="Calibri"/>
              </a:rPr>
              <a:t>based curriculum</a:t>
            </a:r>
            <a:endParaRPr lang="en-US" sz="2500" dirty="0" smtClean="0">
              <a:solidFill>
                <a:prstClr val="black"/>
              </a:solidFill>
              <a:latin typeface="Calibri"/>
            </a:endParaRPr>
          </a:p>
          <a:p>
            <a:pPr lvl="1" defTabSz="457200">
              <a:spcAft>
                <a:spcPts val="60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hrs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/day at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job,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2 hrs/day at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CBT (for same wage)</a:t>
            </a:r>
          </a:p>
        </p:txBody>
      </p:sp>
    </p:spTree>
    <p:extLst>
      <p:ext uri="{BB962C8B-B14F-4D97-AF65-F5344CB8AC3E}">
        <p14:creationId xmlns:p14="http://schemas.microsoft.com/office/powerpoint/2010/main" val="36200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4759" y="1623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778" y="247894"/>
            <a:ext cx="8509000" cy="8705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 design: lottery</a:t>
            </a:r>
            <a:endParaRPr lang="en-US" sz="36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9495" y="1611392"/>
            <a:ext cx="4047668" cy="393134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1,634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youth apply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run a lottery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364 jobs only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366 jobs + CBT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904 control (no extra services)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112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track in administrative data (arrests, school, employment)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78" t="6173" r="5860" b="8899"/>
          <a:stretch/>
        </p:blipFill>
        <p:spPr>
          <a:xfrm>
            <a:off x="4197100" y="1217185"/>
            <a:ext cx="4664678" cy="5377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4759" y="1623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01" y="246153"/>
            <a:ext cx="8664222" cy="993884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Study Population</a:t>
            </a:r>
            <a:endParaRPr lang="en-US" sz="36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5910" b="15135"/>
          <a:stretch/>
        </p:blipFill>
        <p:spPr>
          <a:xfrm>
            <a:off x="2340603" y="1240037"/>
            <a:ext cx="3972477" cy="50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4759" y="1623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599" y="205561"/>
            <a:ext cx="8579556" cy="93744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2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 reduces violence over next 16 months – by a lot</a:t>
            </a:r>
            <a:endParaRPr lang="en-US" sz="32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312838"/>
              </p:ext>
            </p:extLst>
          </p:nvPr>
        </p:nvGraphicFramePr>
        <p:xfrm>
          <a:off x="228599" y="1143001"/>
          <a:ext cx="8010825" cy="469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7659" y="2565400"/>
            <a:ext cx="130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prstClr val="black"/>
                </a:solidFill>
                <a:latin typeface="Calibri"/>
                <a:cs typeface="Helvetica" panose="020B0604020202020204" pitchFamily="34" charset="0"/>
              </a:rPr>
              <a:t>43%  </a:t>
            </a:r>
            <a:endParaRPr lang="en-US" sz="4000" dirty="0">
              <a:solidFill>
                <a:prstClr val="black"/>
              </a:solidFill>
              <a:latin typeface="Calibri"/>
              <a:cs typeface="Helvetica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708715" y="2732960"/>
            <a:ext cx="222441" cy="3727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4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265"/>
            <a:ext cx="8229601" cy="501784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33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Huge decline in violence, mostly after the program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From just 8 weeks!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Benefits may already outweigh costs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First rigorous evidence of crime effects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Echoed in recent NYC summer jobs study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Decline in mortality, likely driven by homicide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But no post-summer employment impacts  again seems to be changing violence-specific outcomes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43602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Extremely promising results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4759" y="1623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969" y="135005"/>
            <a:ext cx="8664222" cy="95155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Study results put Chicago in the news</a:t>
            </a:r>
            <a:endParaRPr lang="en-US" sz="3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8" y="4610126"/>
            <a:ext cx="5376672" cy="1263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69" y="3086104"/>
            <a:ext cx="5614416" cy="1320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597" y="1333478"/>
            <a:ext cx="6583680" cy="173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980" y="2954874"/>
            <a:ext cx="2476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4759" y="1623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00" y="177338"/>
            <a:ext cx="8692444" cy="103621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And:</a:t>
            </a:r>
            <a:endParaRPr lang="en-US" sz="340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56" y="1420546"/>
            <a:ext cx="4897888" cy="53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8000"/>
            <a:ext cx="8229601" cy="476711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33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City government &amp; Philadelphia Youth Network asked for rigorous study of </a:t>
            </a:r>
            <a:r>
              <a:rPr lang="en-US" sz="3300" dirty="0" err="1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WorkReady</a:t>
            </a:r>
            <a:endParaRPr lang="en-US" sz="33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33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Do summer jobs have similar (or other) effects with different program model, population</a:t>
            </a:r>
            <a:r>
              <a:rPr lang="en-US" sz="3300" dirty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33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&amp; context?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33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Pilot in 2015, larger-scale evaluation in 2016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Challenge of securing funding early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43602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Now developing Philly study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2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9521"/>
            <a:ext cx="8229601" cy="49369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34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May be worth thinking broadly about the effects of youth employment programs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34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Chicago became national leader in part because of willingness to evaluate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Philly now leading the charge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34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Much left to learn: mechanisms, generalizability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34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34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So </a:t>
            </a:r>
            <a:r>
              <a:rPr lang="en-US" sz="34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</a:t>
            </a:r>
            <a:r>
              <a:rPr lang="en-US" sz="34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hope you’ll think about incorporating outcome evaluation into your own programs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400" dirty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43602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Concluding Thoughts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0" t="25908" r="21072" b="15661"/>
          <a:stretch/>
        </p:blipFill>
        <p:spPr bwMode="auto">
          <a:xfrm>
            <a:off x="21265" y="-10633"/>
            <a:ext cx="9144000" cy="64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at a glance: October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914400" y="1722437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 baseline="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Unemployment rate was 5.0 percent</a:t>
            </a:r>
          </a:p>
          <a:p>
            <a:pPr>
              <a:defRPr/>
            </a:pPr>
            <a:r>
              <a:rPr lang="en-US" smtClean="0"/>
              <a:t>The United States added 271,000 jobs.</a:t>
            </a:r>
          </a:p>
          <a:p>
            <a:pPr>
              <a:defRPr/>
            </a:pPr>
            <a:r>
              <a:rPr lang="en-US" smtClean="0"/>
              <a:t>The average hourly wage for all employees on non-farm payroll was $25.20.</a:t>
            </a:r>
          </a:p>
          <a:p>
            <a:pPr>
              <a:defRPr/>
            </a:pPr>
            <a:r>
              <a:rPr lang="en-US" smtClean="0"/>
              <a:t>The Consumer Price Index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mtClean="0"/>
              <a:t>   increased 0.2%.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724400"/>
            <a:ext cx="1447800" cy="14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at a glance: Youth in October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914400" y="1275872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 baseline="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smtClean="0"/>
              <a:t>Unemployment rate for persons aged 16-24 was 10.6 percent.</a:t>
            </a:r>
          </a:p>
          <a:p>
            <a:pPr>
              <a:defRPr/>
            </a:pPr>
            <a:r>
              <a:rPr lang="en-US" sz="3000" smtClean="0"/>
              <a:t>There were approximately 1.53 million youths unemployed and looking for full-time work. </a:t>
            </a:r>
          </a:p>
          <a:p>
            <a:pPr>
              <a:defRPr/>
            </a:pPr>
            <a:r>
              <a:rPr lang="en-US" sz="3000" smtClean="0"/>
              <a:t>There were approximately 694,000 youths unemployed and looking for part-time work. </a:t>
            </a:r>
          </a:p>
          <a:p>
            <a:pPr>
              <a:defRPr/>
            </a:pPr>
            <a:r>
              <a:rPr lang="en-US" sz="3000" smtClean="0"/>
              <a:t>In total, there were approximately 2.22 million youths unemployed.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of 16-24 year olds with varying educational attainment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220770"/>
              </p:ext>
            </p:extLst>
          </p:nvPr>
        </p:nvGraphicFramePr>
        <p:xfrm>
          <a:off x="990600" y="12954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72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95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Unemployment levels of 16-24 year olds, by gender, October 2015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3255" y="596590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(numbers in thousands)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05635"/>
              </p:ext>
            </p:extLst>
          </p:nvPr>
        </p:nvGraphicFramePr>
        <p:xfrm>
          <a:off x="1063255" y="1229835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21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rate, 20-24 years old, across the country, 2014 annual averages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5" y="1534634"/>
            <a:ext cx="8224777" cy="4193023"/>
          </a:xfrm>
        </p:spPr>
      </p:pic>
      <p:sp>
        <p:nvSpPr>
          <p:cNvPr id="8" name="TextBox 7"/>
          <p:cNvSpPr txBox="1"/>
          <p:nvPr/>
        </p:nvSpPr>
        <p:spPr>
          <a:xfrm>
            <a:off x="287572" y="5848134"/>
            <a:ext cx="3433823" cy="2889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State Average: 10.7</a:t>
            </a:r>
          </a:p>
        </p:txBody>
      </p:sp>
    </p:spTree>
    <p:extLst>
      <p:ext uri="{BB962C8B-B14F-4D97-AF65-F5344CB8AC3E}">
        <p14:creationId xmlns:p14="http://schemas.microsoft.com/office/powerpoint/2010/main" val="30630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rate, by state and gender, 20-24 years old, 2014 annual averages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998314"/>
              </p:ext>
            </p:extLst>
          </p:nvPr>
        </p:nvGraphicFramePr>
        <p:xfrm>
          <a:off x="1143000" y="1371600"/>
          <a:ext cx="77724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2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levels, by state and gender, 20-24 years old, 2014 annual averages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153005"/>
              </p:ext>
            </p:extLst>
          </p:nvPr>
        </p:nvGraphicFramePr>
        <p:xfrm>
          <a:off x="953385" y="1281225"/>
          <a:ext cx="79248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132824" y="6005624"/>
            <a:ext cx="1813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(numbers in thousands)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914400" y="1722437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 baseline="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 2014, 21.2 million men and women were veterans. Of these,</a:t>
            </a:r>
          </a:p>
          <a:p>
            <a:pPr lvl="1">
              <a:defRPr/>
            </a:pPr>
            <a:r>
              <a:rPr lang="en-US" smtClean="0"/>
              <a:t>10.5 million were not in the labor force</a:t>
            </a:r>
          </a:p>
          <a:p>
            <a:pPr lvl="1">
              <a:defRPr/>
            </a:pPr>
            <a:r>
              <a:rPr lang="en-US" smtClean="0"/>
              <a:t>10.2 million veterans were employed</a:t>
            </a:r>
          </a:p>
          <a:p>
            <a:pPr lvl="1">
              <a:defRPr/>
            </a:pPr>
            <a:r>
              <a:rPr lang="en-US" smtClean="0"/>
              <a:t>573,000 unemployed</a:t>
            </a:r>
          </a:p>
          <a:p>
            <a:pPr>
              <a:defRPr/>
            </a:pPr>
            <a:r>
              <a:rPr lang="en-US" smtClean="0"/>
              <a:t>Unemployment rate for all veterans was 5.3 percent in 2014.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of young</a:t>
            </a:r>
            <a:br>
              <a:rPr lang="en-US" dirty="0"/>
            </a:br>
            <a:r>
              <a:rPr lang="en-US" dirty="0"/>
              <a:t> veterans and nonveterans, 18-24 years old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217316"/>
              </p:ext>
            </p:extLst>
          </p:nvPr>
        </p:nvGraphicFramePr>
        <p:xfrm>
          <a:off x="1066800" y="1371600"/>
          <a:ext cx="781172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70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effectLst/>
              </a:rPr>
              <a:t>Persons with Disabilities</a:t>
            </a:r>
          </a:p>
        </p:txBody>
      </p:sp>
      <p:pic>
        <p:nvPicPr>
          <p:cNvPr id="1028" name="Picture 4" descr="C:\Users\willis.tobby\AppData\Local\Microsoft\Windows\Temporary Internet Files\Content.IE5\756MUY6E\handicap-759184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78487"/>
            <a:ext cx="299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815667"/>
            <a:ext cx="7924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i="1" dirty="0"/>
              <a:t>Leo Miller, Regional Administrator, Employment and Training </a:t>
            </a:r>
            <a:r>
              <a:rPr lang="en-US" i="1" dirty="0" smtClean="0"/>
              <a:t>Administration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Mark </a:t>
            </a:r>
            <a:r>
              <a:rPr lang="en-US" i="1" dirty="0"/>
              <a:t>Edwards, </a:t>
            </a:r>
            <a:r>
              <a:rPr lang="en-US" i="1" dirty="0" smtClean="0"/>
              <a:t>President &amp; CEO, Philadelphia </a:t>
            </a:r>
            <a:r>
              <a:rPr lang="en-US" i="1" dirty="0"/>
              <a:t>Works Inc</a:t>
            </a:r>
            <a:r>
              <a:rPr lang="en-US" i="1" dirty="0" smtClean="0"/>
              <a:t>.</a:t>
            </a:r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dirty="0"/>
          </a:p>
        </p:txBody>
      </p:sp>
      <p:pic>
        <p:nvPicPr>
          <p:cNvPr id="7" name="Picture 2" descr="C:\Users\willis.tobby\AppData\Local\Microsoft\Windows\Temporary Internet Files\Content.Outlook\3NROAUJV\Le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219200"/>
            <a:ext cx="1422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ccp.edu/sites/default/files/images/leadership/Mark-Edwards-2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1371600" cy="1609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5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2012 Supplemental Disability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914400" y="1339667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 baseline="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smtClean="0"/>
              <a:t>Data on persons with disabilities was collected through a supplement to the May 2012 Current Population Survey (CPS).</a:t>
            </a:r>
          </a:p>
          <a:p>
            <a:pPr>
              <a:defRPr/>
            </a:pPr>
            <a:r>
              <a:rPr lang="en-US" sz="2800" smtClean="0"/>
              <a:t>The CPS is a monthly survey of about 60,000 households that provide information on the labor force status, demographics, and other characteristics of the nation's civilian population age 16 and over.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2012 Supplemental Disability Survey: Disability status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914400" y="1127017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 baseline="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An individual was classified as having a disability if the household answered “yes” to any of the following questions: </a:t>
            </a:r>
          </a:p>
          <a:p>
            <a:pPr lvl="1">
              <a:defRPr/>
            </a:pPr>
            <a:r>
              <a:rPr lang="en-US" sz="1800" smtClean="0"/>
              <a:t>Is anyone deaf or does anyone have serious difficulty hearing?</a:t>
            </a:r>
          </a:p>
          <a:p>
            <a:pPr lvl="1">
              <a:defRPr/>
            </a:pPr>
            <a:r>
              <a:rPr lang="en-US" sz="1800" smtClean="0"/>
              <a:t>Is anyone blind or does anyone have serious difficulty seeing even when wearing glasses? </a:t>
            </a:r>
          </a:p>
          <a:p>
            <a:pPr lvl="1">
              <a:defRPr/>
            </a:pPr>
            <a:r>
              <a:rPr lang="en-US" sz="1800" smtClean="0"/>
              <a:t>Because of a physical, mental, or emotional condition, does anyone have serious difficulty concentrating, remembering, or making decisions? </a:t>
            </a:r>
          </a:p>
          <a:p>
            <a:pPr lvl="1">
              <a:defRPr/>
            </a:pPr>
            <a:r>
              <a:rPr lang="en-US" sz="1800" smtClean="0"/>
              <a:t>Does anyone have serious difficulty walking or climbing stairs?</a:t>
            </a:r>
          </a:p>
          <a:p>
            <a:pPr lvl="1">
              <a:defRPr/>
            </a:pPr>
            <a:r>
              <a:rPr lang="en-US" sz="1800" smtClean="0"/>
              <a:t>Does anyone have difficulty dressing or bathing? </a:t>
            </a:r>
          </a:p>
          <a:p>
            <a:pPr lvl="1">
              <a:defRPr/>
            </a:pPr>
            <a:r>
              <a:rPr lang="en-US" sz="1800" smtClean="0"/>
              <a:t>Because of a physical, mental, or emotional condition, does anyone have difficulty doing errands alone such as visiting a doctor’s office or shopping?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Disabled persons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14400" y="1722437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 baseline="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smtClean="0"/>
              <a:t>In May 2012, over 28.3 million had a disability</a:t>
            </a:r>
          </a:p>
          <a:p>
            <a:pPr lvl="1">
              <a:defRPr/>
            </a:pPr>
            <a:r>
              <a:rPr lang="en-US" sz="2400" smtClean="0"/>
              <a:t>45.4 percent of persons with a disability were over 65 years old</a:t>
            </a:r>
          </a:p>
          <a:p>
            <a:pPr lvl="1">
              <a:defRPr/>
            </a:pPr>
            <a:r>
              <a:rPr lang="en-US" sz="2400" smtClean="0"/>
              <a:t>15.1 percent of persons with a disability age 25 and over had a bachelor’s degree or higher, compared to 33.4 percent for persons with no disability </a:t>
            </a:r>
          </a:p>
          <a:p>
            <a:pPr lvl="1">
              <a:defRPr/>
            </a:pPr>
            <a:r>
              <a:rPr lang="en-US" sz="2400" smtClean="0"/>
              <a:t>The labor force participation rate of all persons with a disability was 20.9 percent, compared to 64.2 percent for persons with no disability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2012 Supplemental Disability Survey: Disability status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14400" y="1339667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 baseline="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An individual was classified as having a disability if the household answered “yes” to any of the following questions: </a:t>
            </a:r>
          </a:p>
          <a:p>
            <a:pPr lvl="1">
              <a:defRPr/>
            </a:pPr>
            <a:r>
              <a:rPr lang="en-US" sz="1800" smtClean="0"/>
              <a:t>Is anyone deaf or does anyone have serious difficulty hearing?</a:t>
            </a:r>
          </a:p>
          <a:p>
            <a:pPr lvl="1">
              <a:defRPr/>
            </a:pPr>
            <a:r>
              <a:rPr lang="en-US" sz="1800" smtClean="0"/>
              <a:t>Is anyone blind or does anyone have serious difficulty seeing even when wearing glasses? </a:t>
            </a:r>
          </a:p>
          <a:p>
            <a:pPr lvl="1">
              <a:defRPr/>
            </a:pPr>
            <a:r>
              <a:rPr lang="en-US" sz="1800" smtClean="0"/>
              <a:t>Because of a physical, mental, or emotional condition, does anyone have serious difficulty concentrating, remembering, or making decisions? </a:t>
            </a:r>
          </a:p>
          <a:p>
            <a:pPr lvl="1">
              <a:defRPr/>
            </a:pPr>
            <a:r>
              <a:rPr lang="en-US" sz="1800" smtClean="0"/>
              <a:t>Does anyone have serious difficulty walking or climbing stairs?</a:t>
            </a:r>
          </a:p>
          <a:p>
            <a:pPr lvl="1">
              <a:defRPr/>
            </a:pPr>
            <a:r>
              <a:rPr lang="en-US" sz="1800" smtClean="0"/>
              <a:t>Does anyone have difficulty dressing or bathing? </a:t>
            </a:r>
          </a:p>
          <a:p>
            <a:pPr lvl="1">
              <a:defRPr/>
            </a:pPr>
            <a:r>
              <a:rPr lang="en-US" sz="1800" smtClean="0"/>
              <a:t>Because of a physical, mental, or emotional condition, does anyone have difficulty doing errands alone such as visiting a doctor’s office or shopping?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Disabled persons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14400" y="1403462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 baseline="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smtClean="0"/>
              <a:t>In May 2012, over 28.3 million had a disability</a:t>
            </a:r>
          </a:p>
          <a:p>
            <a:pPr lvl="1">
              <a:defRPr/>
            </a:pPr>
            <a:r>
              <a:rPr lang="en-US" sz="2400" smtClean="0"/>
              <a:t>45.4 percent of persons with a disability were over 65 years old</a:t>
            </a:r>
          </a:p>
          <a:p>
            <a:pPr lvl="1">
              <a:defRPr/>
            </a:pPr>
            <a:r>
              <a:rPr lang="en-US" sz="2400" smtClean="0"/>
              <a:t>15.1 percent of persons with a disability age 25 and over had a bachelor’s degree or higher, compared to 33.4 percent for persons with no disability </a:t>
            </a:r>
          </a:p>
          <a:p>
            <a:pPr lvl="1">
              <a:defRPr/>
            </a:pPr>
            <a:r>
              <a:rPr lang="en-US" sz="2400" smtClean="0"/>
              <a:t>The labor force participation rate of all persons with a disability was 20.9 percent, compared to 64.2 percent for persons with no disability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0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employment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14400" y="2503970"/>
            <a:ext cx="35966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pitchFamily="34" charset="0"/>
              <a:buChar char="•"/>
              <a:defRPr sz="1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18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Lack of education or training </a:t>
            </a:r>
          </a:p>
          <a:p>
            <a:pPr>
              <a:defRPr/>
            </a:pPr>
            <a:r>
              <a:rPr lang="en-US" sz="2400" smtClean="0"/>
              <a:t>Lack of job counseling </a:t>
            </a:r>
          </a:p>
          <a:p>
            <a:pPr>
              <a:defRPr/>
            </a:pPr>
            <a:r>
              <a:rPr lang="en-US" sz="2400" smtClean="0"/>
              <a:t>Lack of transportation</a:t>
            </a:r>
          </a:p>
          <a:p>
            <a:pPr>
              <a:defRPr/>
            </a:pPr>
            <a:r>
              <a:rPr lang="en-US" sz="2400" smtClean="0"/>
              <a:t>Loss of government assistance</a:t>
            </a:r>
            <a:endParaRPr lang="en-US" sz="2400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029200" y="250397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pitchFamily="34" charset="0"/>
              <a:buChar char="•"/>
              <a:defRPr sz="1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Need for special features at the job</a:t>
            </a:r>
          </a:p>
          <a:p>
            <a:pPr>
              <a:defRPr/>
            </a:pPr>
            <a:r>
              <a:rPr lang="en-US" sz="2400" smtClean="0"/>
              <a:t>Employer or coworker attitudes</a:t>
            </a:r>
          </a:p>
          <a:p>
            <a:pPr>
              <a:defRPr/>
            </a:pPr>
            <a:r>
              <a:rPr lang="en-US" sz="2400" smtClean="0"/>
              <a:t>Your difficulty </a:t>
            </a:r>
          </a:p>
          <a:p>
            <a:pPr>
              <a:defRPr/>
            </a:pPr>
            <a:r>
              <a:rPr lang="en-US" sz="2400" smtClean="0"/>
              <a:t>Other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208570"/>
            <a:ext cx="76962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following question was asked of persons with a disability who were not employed. “Do you consider any of the following a barrier to employment for you?”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5170969"/>
            <a:ext cx="7696200" cy="10509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individual was classified as having a barrier to employment if they answered “yes” to any of the above responses.</a:t>
            </a:r>
          </a:p>
        </p:txBody>
      </p:sp>
    </p:spTree>
    <p:extLst>
      <p:ext uri="{BB962C8B-B14F-4D97-AF65-F5344CB8AC3E}">
        <p14:creationId xmlns:p14="http://schemas.microsoft.com/office/powerpoint/2010/main" val="15530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barrier to employment?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280383"/>
              </p:ext>
            </p:extLst>
          </p:nvPr>
        </p:nvGraphicFramePr>
        <p:xfrm>
          <a:off x="956930" y="1254608"/>
          <a:ext cx="77724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8330" y="5902808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(numbers in millions)</a:t>
            </a:r>
          </a:p>
        </p:txBody>
      </p:sp>
    </p:spTree>
    <p:extLst>
      <p:ext uri="{BB962C8B-B14F-4D97-AF65-F5344CB8AC3E}">
        <p14:creationId xmlns:p14="http://schemas.microsoft.com/office/powerpoint/2010/main" val="23204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barriers to employment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903048"/>
              </p:ext>
            </p:extLst>
          </p:nvPr>
        </p:nvGraphicFramePr>
        <p:xfrm>
          <a:off x="990600" y="12954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2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why I never worked: Barriers to employment for disabled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551865"/>
              </p:ext>
            </p:extLst>
          </p:nvPr>
        </p:nvGraphicFramePr>
        <p:xfrm>
          <a:off x="990600" y="13716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2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assistance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14400" y="246144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pitchFamily="34" charset="0"/>
              <a:buChar char="•"/>
              <a:defRPr sz="1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18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Vocational Rehabilitation Centers</a:t>
            </a:r>
          </a:p>
          <a:p>
            <a:pPr>
              <a:defRPr/>
            </a:pPr>
            <a:r>
              <a:rPr lang="en-US" sz="2400" smtClean="0"/>
              <a:t>One-Stop Career Centers</a:t>
            </a:r>
          </a:p>
          <a:p>
            <a:pPr>
              <a:defRPr/>
            </a:pPr>
            <a:r>
              <a:rPr lang="en-US" sz="2400" smtClean="0"/>
              <a:t>Ticket to Work program</a:t>
            </a:r>
          </a:p>
          <a:p>
            <a:pPr>
              <a:defRPr/>
            </a:pPr>
            <a:r>
              <a:rPr lang="en-US" sz="2400" smtClean="0"/>
              <a:t>Assistive Technology Act program</a:t>
            </a:r>
            <a:endParaRPr lang="en-US" sz="2400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029200" y="246144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2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4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0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pitchFamily="34" charset="0"/>
              <a:buChar char="•"/>
              <a:defRPr sz="1800" kern="1200">
                <a:solidFill>
                  <a:srgbClr val="192168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Center for Independent Living for individuals with disabilities</a:t>
            </a:r>
          </a:p>
          <a:p>
            <a:pPr>
              <a:defRPr/>
            </a:pPr>
            <a:r>
              <a:rPr lang="en-US" sz="2400" smtClean="0"/>
              <a:t>Client Assistance Program</a:t>
            </a:r>
          </a:p>
          <a:p>
            <a:pPr>
              <a:defRPr/>
            </a:pPr>
            <a:r>
              <a:rPr lang="en-US" sz="2400" smtClean="0"/>
              <a:t>Any other employment assistance program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14400" y="1166040"/>
            <a:ext cx="76962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following question was asked of persons with a disability. “In the past five years, have you received assistance from any of the following?”</a:t>
            </a:r>
          </a:p>
        </p:txBody>
      </p:sp>
    </p:spTree>
    <p:extLst>
      <p:ext uri="{BB962C8B-B14F-4D97-AF65-F5344CB8AC3E}">
        <p14:creationId xmlns:p14="http://schemas.microsoft.com/office/powerpoint/2010/main" val="7269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1218"/>
          <a:stretch/>
        </p:blipFill>
        <p:spPr>
          <a:xfrm>
            <a:off x="0" y="1143000"/>
            <a:ext cx="263401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to get out of this webinar!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1371600"/>
            <a:ext cx="6380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Gathered: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Youth Employment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</a:p>
          <a:p>
            <a:pPr marL="971550" lvl="1" indent="-5143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Youth Employment Statistics</a:t>
            </a:r>
          </a:p>
          <a:p>
            <a:pPr marL="971550" lvl="1" indent="-5143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Various Program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Shared: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Facilitated Discovery Sessions</a:t>
            </a:r>
          </a:p>
          <a:p>
            <a:pPr marL="971550" lvl="1" indent="-5143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Identified Areas of Need / Gaps</a:t>
            </a:r>
          </a:p>
          <a:p>
            <a:pPr marL="971550" lvl="1" indent="-5143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3554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employment status of disabled individuals that received career assistance in the last 5 years, 16-64 years old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340680"/>
              </p:ext>
            </p:extLst>
          </p:nvPr>
        </p:nvGraphicFramePr>
        <p:xfrm>
          <a:off x="1143000" y="13716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12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pays…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236196"/>
              </p:ext>
            </p:extLst>
          </p:nvPr>
        </p:nvGraphicFramePr>
        <p:xfrm>
          <a:off x="3048000" y="1470840"/>
          <a:ext cx="6195647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0" y="116604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Tahoma"/>
              </a:rPr>
              <a:t>Median weekly earnings, 2014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sz="1600" b="1" dirty="0">
              <a:solidFill>
                <a:srgbClr val="002060"/>
              </a:solidFill>
              <a:latin typeface="Tahoma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69232"/>
              </p:ext>
            </p:extLst>
          </p:nvPr>
        </p:nvGraphicFramePr>
        <p:xfrm>
          <a:off x="609600" y="1470840"/>
          <a:ext cx="259080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0" y="116604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Tahoma"/>
              </a:rPr>
              <a:t>Unemployment rate, 2014</a:t>
            </a:r>
            <a:endParaRPr lang="en-US" sz="1600" b="1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638800" y="5814240"/>
            <a:ext cx="2286000" cy="381000"/>
          </a:xfrm>
          <a:prstGeom prst="rect">
            <a:avLst/>
          </a:prstGeom>
          <a:solidFill>
            <a:srgbClr val="FFFFFF">
              <a:lumMod val="65000"/>
              <a:alpha val="66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vert="horz" wrap="square" lIns="91440" tIns="45720" rIns="91440" bIns="45720" rtlCol="0" anchor="ctr">
            <a:normAutofit fontScale="77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1400" kern="0" dirty="0" smtClean="0">
                <a:solidFill>
                  <a:srgbClr val="002060"/>
                </a:solidFill>
                <a:latin typeface="Tahoma"/>
                <a:cs typeface="Tahoma" pitchFamily="34" charset="0"/>
              </a:rPr>
              <a:t>Average, all occupations = $839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14400" y="5814240"/>
            <a:ext cx="2286000" cy="381000"/>
          </a:xfrm>
          <a:prstGeom prst="rect">
            <a:avLst/>
          </a:prstGeom>
          <a:solidFill>
            <a:srgbClr val="FFFFFF">
              <a:lumMod val="65000"/>
              <a:alpha val="66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vert="horz" wrap="square" lIns="91440" tIns="45720" rIns="91440" bIns="45720" rtlCol="0" anchor="ctr">
            <a:normAutofit fontScale="85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1400" kern="0" dirty="0" smtClean="0">
                <a:solidFill>
                  <a:srgbClr val="002060"/>
                </a:solidFill>
                <a:latin typeface="Tahoma"/>
                <a:cs typeface="Tahoma" pitchFamily="34" charset="0"/>
              </a:rPr>
              <a:t>Average, all occupations = 5.0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352800" y="5738040"/>
            <a:ext cx="2057400" cy="4381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2060"/>
                </a:solidFill>
                <a:latin typeface="Tahoma"/>
              </a:rPr>
              <a:t>NOTE:  </a:t>
            </a:r>
            <a:r>
              <a:rPr lang="en-US" sz="1200" dirty="0" smtClean="0">
                <a:solidFill>
                  <a:srgbClr val="002060"/>
                </a:solidFill>
                <a:latin typeface="Tahoma"/>
              </a:rPr>
              <a:t>Data for persons aged 25 and over.</a:t>
            </a:r>
            <a:endParaRPr lang="en-US" sz="1200" dirty="0">
              <a:solidFill>
                <a:srgbClr val="00206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36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growth in jobs categorized by typical education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399" y="1403500"/>
            <a:ext cx="777317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than high school occupations with the largest job growth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38123"/>
              </p:ext>
            </p:extLst>
          </p:nvPr>
        </p:nvGraphicFramePr>
        <p:xfrm>
          <a:off x="944525" y="1245236"/>
          <a:ext cx="7772400" cy="4809393"/>
        </p:xfrm>
        <a:graphic>
          <a:graphicData uri="http://schemas.openxmlformats.org/drawingml/2006/table">
            <a:tbl>
              <a:tblPr firstRow="1" bandRow="1"/>
              <a:tblGrid>
                <a:gridCol w="457200"/>
                <a:gridCol w="457200"/>
                <a:gridCol w="6858000"/>
              </a:tblGrid>
              <a:tr h="46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/>
                        <a:t>W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/>
                        <a:t>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100" b="1" dirty="0" smtClean="0"/>
                        <a:t>Median </a:t>
                      </a:r>
                      <a:r>
                        <a:rPr lang="en-US" sz="1100" b="1" baseline="0" dirty="0" smtClean="0"/>
                        <a:t>annual </a:t>
                      </a:r>
                    </a:p>
                    <a:p>
                      <a:pPr algn="r"/>
                      <a:r>
                        <a:rPr lang="en-US" sz="1100" b="1" baseline="0" dirty="0" smtClean="0"/>
                        <a:t>wages, May 2012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b="0" dirty="0" smtClean="0"/>
                        <a:t>$19,910</a:t>
                      </a:r>
                      <a:endParaRPr lang="en-US" sz="14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b="0" dirty="0" smtClean="0"/>
                        <a:t>$21,110</a:t>
                      </a:r>
                      <a:endParaRPr lang="en-US" sz="14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b="0" dirty="0" smtClean="0"/>
                        <a:t>$20,820</a:t>
                      </a:r>
                      <a:endParaRPr lang="en-US" sz="14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dirty="0" smtClean="0"/>
                        <a:t>$18,260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dirty="0" smtClean="0"/>
                        <a:t>$22,320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/>
                        <a:t>$29,990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dirty="0" smtClean="0"/>
                        <a:t>$23,890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dirty="0" smtClean="0"/>
                        <a:t>$19,570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&lt;5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M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b="0" dirty="0" smtClean="0"/>
                        <a:t>$22,030</a:t>
                      </a:r>
                      <a:endParaRPr lang="en-US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F67">
                        <a:alpha val="20000"/>
                      </a:srgbClr>
                    </a:solidFill>
                  </a:tcPr>
                </a:tc>
              </a:tr>
              <a:tr h="434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en-US" sz="1400" dirty="0" smtClean="0"/>
                        <a:t>$23,570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539371"/>
              </p:ext>
            </p:extLst>
          </p:nvPr>
        </p:nvGraphicFramePr>
        <p:xfrm>
          <a:off x="2163725" y="1632100"/>
          <a:ext cx="7722087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871255" y="6074387"/>
            <a:ext cx="3047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002060"/>
                </a:solidFill>
                <a:latin typeface="Tahoma (Body)"/>
                <a:cs typeface="Tahoma" pitchFamily="34" charset="0"/>
              </a:rPr>
              <a:t>Median annual wage: $34,750</a:t>
            </a:r>
          </a:p>
        </p:txBody>
      </p:sp>
    </p:spTree>
    <p:extLst>
      <p:ext uri="{BB962C8B-B14F-4D97-AF65-F5344CB8AC3E}">
        <p14:creationId xmlns:p14="http://schemas.microsoft.com/office/powerpoint/2010/main" val="9236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diploma occupations with the largest job growth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13321"/>
              </p:ext>
            </p:extLst>
          </p:nvPr>
        </p:nvGraphicFramePr>
        <p:xfrm>
          <a:off x="838200" y="1181441"/>
          <a:ext cx="7772400" cy="48093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7200"/>
                <a:gridCol w="457200"/>
                <a:gridCol w="6858000"/>
              </a:tblGrid>
              <a:tr h="4650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Median </a:t>
                      </a:r>
                      <a:r>
                        <a:rPr lang="en-US" sz="1100" b="1" baseline="0" dirty="0" smtClean="0"/>
                        <a:t>annual </a:t>
                      </a:r>
                    </a:p>
                    <a:p>
                      <a:pPr algn="r"/>
                      <a:r>
                        <a:rPr lang="en-US" sz="1100" b="1" baseline="0" dirty="0" smtClean="0"/>
                        <a:t>wages, May 2012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$32,410</a:t>
                      </a:r>
                      <a:endParaRPr lang="en-US" sz="14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$30,580</a:t>
                      </a:r>
                      <a:endParaRPr lang="en-US" sz="14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$39,940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M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$35,170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M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$31,350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$19,510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$27,470</a:t>
                      </a:r>
                      <a:endParaRPr lang="en-US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&lt;5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$49</a:t>
                      </a:r>
                      <a:r>
                        <a:rPr lang="en-US" sz="1400" dirty="0" smtClean="0"/>
                        <a:t>,330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$25,990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M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$54,230</a:t>
                      </a:r>
                      <a:endParaRPr lang="en-US" sz="1400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73519"/>
              </p:ext>
            </p:extLst>
          </p:nvPr>
        </p:nvGraphicFramePr>
        <p:xfrm>
          <a:off x="1981200" y="1568305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5990834"/>
            <a:ext cx="3047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ahoma (Body)"/>
                <a:cs typeface="Tahoma" pitchFamily="34" charset="0"/>
              </a:rPr>
              <a:t>Median annual wage: $34,750</a:t>
            </a:r>
          </a:p>
        </p:txBody>
      </p:sp>
    </p:spTree>
    <p:extLst>
      <p:ext uri="{BB962C8B-B14F-4D97-AF65-F5344CB8AC3E}">
        <p14:creationId xmlns:p14="http://schemas.microsoft.com/office/powerpoint/2010/main" val="3670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Associate’s degree or postsecondary non-degree award occupations with the largest job growth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26731" r="61674" b="17078"/>
          <a:stretch/>
        </p:blipFill>
        <p:spPr bwMode="auto">
          <a:xfrm>
            <a:off x="0" y="1096175"/>
            <a:ext cx="783265" cy="57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0250"/>
              </p:ext>
            </p:extLst>
          </p:nvPr>
        </p:nvGraphicFramePr>
        <p:xfrm>
          <a:off x="944525" y="1202706"/>
          <a:ext cx="7772400" cy="48093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7200"/>
                <a:gridCol w="457200"/>
                <a:gridCol w="6858000"/>
              </a:tblGrid>
              <a:tr h="4650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Median </a:t>
                      </a:r>
                      <a:r>
                        <a:rPr lang="en-US" sz="1100" b="1" baseline="0" dirty="0" smtClean="0"/>
                        <a:t>annual </a:t>
                      </a:r>
                    </a:p>
                    <a:p>
                      <a:pPr algn="r"/>
                      <a:r>
                        <a:rPr lang="en-US" sz="1100" b="1" baseline="0" dirty="0" smtClean="0"/>
                        <a:t>wages, May 2012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$65,470</a:t>
                      </a:r>
                      <a:endParaRPr lang="en-US" sz="14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$24,420</a:t>
                      </a:r>
                      <a:endParaRPr lang="en-US" sz="14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$38,200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$41,540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$29,370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$22,700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$27,130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1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$34,500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$70,210</a:t>
                      </a:r>
                      <a:endParaRPr lang="en-US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37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2060"/>
                          </a:solidFill>
                        </a:rPr>
                        <a:t>L</a:t>
                      </a:r>
                      <a:endParaRPr 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$43,640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075306"/>
              </p:ext>
            </p:extLst>
          </p:nvPr>
        </p:nvGraphicFramePr>
        <p:xfrm>
          <a:off x="2163725" y="1589570"/>
          <a:ext cx="7722087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4525" y="6045853"/>
            <a:ext cx="3505200" cy="30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ahoma (Body)"/>
                <a:cs typeface="Tahoma" pitchFamily="34" charset="0"/>
              </a:rPr>
              <a:t>Median annual wage: $34,750</a:t>
            </a:r>
          </a:p>
        </p:txBody>
      </p:sp>
    </p:spTree>
    <p:extLst>
      <p:ext uri="{BB962C8B-B14F-4D97-AF65-F5344CB8AC3E}">
        <p14:creationId xmlns:p14="http://schemas.microsoft.com/office/powerpoint/2010/main" val="625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6345" r="21316" b="16097"/>
          <a:stretch/>
        </p:blipFill>
        <p:spPr bwMode="auto">
          <a:xfrm>
            <a:off x="0" y="0"/>
            <a:ext cx="9144000" cy="64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933"/>
          <a:stretch/>
        </p:blipFill>
        <p:spPr>
          <a:xfrm flipH="1">
            <a:off x="6248400" y="2065142"/>
            <a:ext cx="2764808" cy="5018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 You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156"/>
            <a:ext cx="7924800" cy="4525963"/>
          </a:xfrm>
        </p:spPr>
        <p:txBody>
          <a:bodyPr>
            <a:noAutofit/>
          </a:bodyPr>
          <a:lstStyle/>
          <a:p>
            <a:r>
              <a:rPr lang="en-US" sz="2200" dirty="0"/>
              <a:t>1199c</a:t>
            </a:r>
          </a:p>
          <a:p>
            <a:r>
              <a:rPr lang="en-US" sz="2200" dirty="0"/>
              <a:t>Connection Training Services Project YES </a:t>
            </a:r>
            <a:r>
              <a:rPr lang="en-US" sz="2200" dirty="0" err="1"/>
              <a:t>YouthBuild</a:t>
            </a:r>
            <a:endParaRPr lang="en-US" sz="2200" dirty="0"/>
          </a:p>
          <a:p>
            <a:r>
              <a:rPr lang="en-US" sz="2200" dirty="0" smtClean="0"/>
              <a:t>JEVS </a:t>
            </a:r>
            <a:r>
              <a:rPr lang="en-US" sz="2200" dirty="0"/>
              <a:t>E</a:t>
            </a:r>
            <a:r>
              <a:rPr lang="en-US" sz="2200" baseline="30000" dirty="0"/>
              <a:t>3</a:t>
            </a:r>
            <a:r>
              <a:rPr lang="en-US" sz="2200" dirty="0"/>
              <a:t> Power Center</a:t>
            </a:r>
          </a:p>
          <a:p>
            <a:r>
              <a:rPr lang="en-US" sz="2200" dirty="0"/>
              <a:t>Pathways PA</a:t>
            </a:r>
          </a:p>
          <a:p>
            <a:r>
              <a:rPr lang="en-US" sz="2200" dirty="0" smtClean="0"/>
              <a:t>Philadelphia </a:t>
            </a:r>
            <a:r>
              <a:rPr lang="en-US" sz="2200" dirty="0"/>
              <a:t>Job Corps Center</a:t>
            </a:r>
          </a:p>
          <a:p>
            <a:r>
              <a:rPr lang="en-US" sz="2200" dirty="0" smtClean="0"/>
              <a:t>Philadelphia Works, Inc.</a:t>
            </a:r>
          </a:p>
          <a:p>
            <a:r>
              <a:rPr lang="en-US" sz="2200" dirty="0" smtClean="0"/>
              <a:t>Philadelphia Youth Network</a:t>
            </a:r>
          </a:p>
          <a:p>
            <a:r>
              <a:rPr lang="en-US" sz="2200" dirty="0"/>
              <a:t>Philadelphia </a:t>
            </a:r>
            <a:r>
              <a:rPr lang="en-US" sz="2200" dirty="0" err="1"/>
              <a:t>YouthBuild</a:t>
            </a:r>
            <a:r>
              <a:rPr lang="en-US" sz="2200" dirty="0"/>
              <a:t> Charter School</a:t>
            </a:r>
          </a:p>
          <a:p>
            <a:r>
              <a:rPr lang="en-US" sz="2200" dirty="0" smtClean="0"/>
              <a:t>PHMC </a:t>
            </a:r>
            <a:r>
              <a:rPr lang="en-US" sz="2200" dirty="0"/>
              <a:t>E</a:t>
            </a:r>
            <a:r>
              <a:rPr lang="en-US" sz="2200" baseline="30000" dirty="0"/>
              <a:t>3</a:t>
            </a:r>
            <a:r>
              <a:rPr lang="en-US" sz="2200" dirty="0"/>
              <a:t> Power Center</a:t>
            </a:r>
          </a:p>
          <a:p>
            <a:r>
              <a:rPr lang="en-US" sz="2200" dirty="0" smtClean="0"/>
              <a:t>Southeast </a:t>
            </a:r>
            <a:r>
              <a:rPr lang="en-US" sz="2200" dirty="0"/>
              <a:t>Regional Workforce Development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  Partnership </a:t>
            </a:r>
            <a:r>
              <a:rPr lang="en-US" sz="2200" dirty="0"/>
              <a:t>(SERWDP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Youth Service,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7" t="69099" r="16085" b="25718"/>
          <a:stretch/>
        </p:blipFill>
        <p:spPr bwMode="auto">
          <a:xfrm>
            <a:off x="7168006" y="6495074"/>
            <a:ext cx="925595" cy="24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Technical Assistance—Spring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#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willis.tobby\AppData\Local\Microsoft\Windows\Temporary Internet Files\Content.IE5\FOXX2MFV\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3" y="1212850"/>
            <a:ext cx="6697714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llis.tobby\AppData\Local\Microsoft\Windows\Temporary Internet Files\Content.IE5\FOXX2MFV\spring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5"/>
          <a:stretch/>
        </p:blipFill>
        <p:spPr bwMode="auto">
          <a:xfrm>
            <a:off x="3581400" y="3018536"/>
            <a:ext cx="4765964" cy="31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6324600"/>
            <a:ext cx="9147949" cy="5334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629400" y="6324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21753"/>
          <a:stretch/>
        </p:blipFill>
        <p:spPr>
          <a:xfrm>
            <a:off x="2273300" y="5549900"/>
            <a:ext cx="4624774" cy="934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700"/>
            <a:ext cx="9156700" cy="4051300"/>
          </a:xfrm>
          <a:prstGeom prst="rect">
            <a:avLst/>
          </a:prstGeom>
        </p:spPr>
      </p:pic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07" b="88850" l="29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56" r="885" b="5480"/>
          <a:stretch/>
        </p:blipFill>
        <p:spPr>
          <a:xfrm>
            <a:off x="609600" y="2819400"/>
            <a:ext cx="8534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81000" y="1300728"/>
            <a:ext cx="82295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10:15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a.m.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10:45 a.m.</a:t>
            </a:r>
          </a:p>
          <a:p>
            <a:pPr algn="ctr">
              <a:spcAft>
                <a:spcPts val="240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Sara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Heller</a:t>
            </a:r>
          </a:p>
          <a:p>
            <a:pPr algn="ctr">
              <a:spcAft>
                <a:spcPts val="240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Criminology, University of Pennsylvania</a:t>
            </a:r>
          </a:p>
          <a:p>
            <a:pPr algn="ctr">
              <a:spcAft>
                <a:spcPts val="240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10:45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a.m.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11:15 a.m.</a:t>
            </a:r>
          </a:p>
          <a:p>
            <a:pPr algn="ctr">
              <a:spcAft>
                <a:spcPts val="240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Kara Markley</a:t>
            </a:r>
          </a:p>
          <a:p>
            <a:pPr algn="ctr">
              <a:spcAft>
                <a:spcPts val="240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Supervisory Economist, U.S. Bureau of Labor Statistics</a:t>
            </a:r>
          </a:p>
          <a:p>
            <a:pPr algn="ctr">
              <a:spcAft>
                <a:spcPts val="24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11:15 a.m.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12:30 p.m.</a:t>
            </a:r>
          </a:p>
          <a:p>
            <a:pPr algn="ctr">
              <a:spcAft>
                <a:spcPts val="240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Voice of Experience:  Facilitated Youth Panel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7" y="710777"/>
            <a:ext cx="8276695" cy="1470025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Studying Summer Jobs for Disadvantaged Youth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293" y="2759433"/>
            <a:ext cx="8276695" cy="2886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Sara Heller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Pennsylvania</a:t>
            </a:r>
          </a:p>
          <a:p>
            <a:r>
              <a:rPr lang="en-US" dirty="0" err="1">
                <a:solidFill>
                  <a:schemeClr val="tx1"/>
                </a:solidFill>
              </a:rPr>
              <a:t>hellersa@sas.upenn.edu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 December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547052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4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Research made </a:t>
            </a:r>
            <a:r>
              <a:rPr lang="en-US" sz="24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possible by generous support from </a:t>
            </a:r>
            <a:r>
              <a:rPr lang="en-US" sz="24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the </a:t>
            </a:r>
          </a:p>
          <a:p>
            <a:pPr algn="ctr" defTabSz="457200"/>
            <a:r>
              <a:rPr lang="en-US" sz="24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U.S</a:t>
            </a:r>
            <a:r>
              <a:rPr lang="en-US" sz="24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. Department of Justice (OJJDP</a:t>
            </a:r>
            <a:r>
              <a:rPr lang="en-US" sz="24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) &amp; </a:t>
            </a:r>
            <a:r>
              <a:rPr lang="en-US" sz="24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U.S. Department of </a:t>
            </a:r>
            <a:r>
              <a:rPr lang="en-US" sz="24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Labor</a:t>
            </a:r>
            <a:endParaRPr lang="en-US" sz="24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5" name="Picture 2" descr="https://sites.sas.upenn.edu/sites/default/files/imagecache/vsite_design_landscape_logo/files/heller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6" y="2209801"/>
            <a:ext cx="206419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0" y="274638"/>
            <a:ext cx="8234076" cy="935660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“Nothing Stops a Bullet Like a Job”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89" y="1755783"/>
            <a:ext cx="8234077" cy="48156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Why should a job prevent youth violence?</a:t>
            </a:r>
          </a:p>
          <a:p>
            <a:pPr>
              <a:buClr>
                <a:srgbClr val="C00000"/>
              </a:buClr>
            </a:pPr>
            <a:r>
              <a:rPr lang="en-US" sz="3600" dirty="0" smtClean="0"/>
              <a:t>Provide $</a:t>
            </a:r>
          </a:p>
          <a:p>
            <a:pPr>
              <a:buClr>
                <a:srgbClr val="C00000"/>
              </a:buClr>
            </a:pPr>
            <a:r>
              <a:rPr lang="en-US" sz="3600" dirty="0" smtClean="0"/>
              <a:t>Information on value of schooling</a:t>
            </a:r>
          </a:p>
          <a:p>
            <a:pPr>
              <a:buClr>
                <a:srgbClr val="C00000"/>
              </a:buClr>
            </a:pPr>
            <a:r>
              <a:rPr lang="en-US" sz="3600" dirty="0" smtClean="0"/>
              <a:t>Employer connections </a:t>
            </a:r>
          </a:p>
          <a:p>
            <a:pPr>
              <a:buClr>
                <a:srgbClr val="C00000"/>
              </a:buClr>
            </a:pPr>
            <a:r>
              <a:rPr lang="en-US" sz="3600" dirty="0" smtClean="0"/>
              <a:t>Develop work &amp; soft skills, self-efficacy</a:t>
            </a:r>
          </a:p>
          <a:p>
            <a:pPr>
              <a:buClr>
                <a:srgbClr val="C00000"/>
              </a:buClr>
            </a:pPr>
            <a:r>
              <a:rPr lang="en-US" sz="3600" dirty="0" smtClean="0"/>
              <a:t>Incapacitation (keep kids off the corner)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55" y="274638"/>
            <a:ext cx="8506840" cy="1012369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But theory not clear cut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55" y="2243667"/>
            <a:ext cx="8506840" cy="4327740"/>
          </a:xfrm>
        </p:spPr>
        <p:txBody>
          <a:bodyPr>
            <a:normAutofit/>
          </a:bodyPr>
          <a:lstStyle/>
          <a:p>
            <a:pPr>
              <a:spcBef>
                <a:spcPts val="12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 smtClean="0"/>
              <a:t>Violence mostly evenings &amp; weekends, jobs during day</a:t>
            </a:r>
          </a:p>
          <a:p>
            <a:pPr>
              <a:spcBef>
                <a:spcPts val="12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 smtClean="0"/>
              <a:t>More $ for “</a:t>
            </a:r>
            <a:r>
              <a:rPr lang="en-US" dirty="0" err="1" smtClean="0"/>
              <a:t>criminogenic</a:t>
            </a:r>
            <a:r>
              <a:rPr lang="en-US" dirty="0"/>
              <a:t> </a:t>
            </a:r>
            <a:r>
              <a:rPr lang="en-US" dirty="0" smtClean="0"/>
              <a:t>commodities” </a:t>
            </a:r>
          </a:p>
          <a:p>
            <a:pPr marL="0" indent="0">
              <a:lnSpc>
                <a:spcPct val="50000"/>
              </a:lnSpc>
              <a:spcBef>
                <a:spcPts val="12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(alcohol, drugs)</a:t>
            </a:r>
          </a:p>
          <a:p>
            <a:pPr>
              <a:spcBef>
                <a:spcPts val="12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 smtClean="0"/>
              <a:t>More time in transit, with different peers </a:t>
            </a:r>
          </a:p>
        </p:txBody>
      </p:sp>
    </p:spTree>
    <p:extLst>
      <p:ext uri="{BB962C8B-B14F-4D97-AF65-F5344CB8AC3E}">
        <p14:creationId xmlns:p14="http://schemas.microsoft.com/office/powerpoint/2010/main" val="27626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55" y="274638"/>
            <a:ext cx="8506840" cy="1012369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Surprisingly little rigorous evidence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55" y="1653506"/>
            <a:ext cx="8506840" cy="4917901"/>
          </a:xfrm>
        </p:spPr>
        <p:txBody>
          <a:bodyPr>
            <a:normAutofit fontScale="92500"/>
          </a:bodyPr>
          <a:lstStyle/>
          <a:p>
            <a:pPr>
              <a:spcBef>
                <a:spcPts val="12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 lot of correlational research on summer jobs </a:t>
            </a:r>
            <a:r>
              <a:rPr lang="en-US" dirty="0" smtClean="0">
                <a:sym typeface="Wingdings"/>
              </a:rPr>
              <a:t> reasons to think there should be positive effects </a:t>
            </a:r>
          </a:p>
          <a:p>
            <a:pPr>
              <a:spcBef>
                <a:spcPts val="12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/>
              </a:rPr>
              <a:t>But studies often compare youth who show up to those who don’t</a:t>
            </a:r>
          </a:p>
          <a:p>
            <a:pPr lvl="1">
              <a:spcBef>
                <a:spcPts val="1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/>
              </a:rPr>
              <a:t>And those who show up might already be doing better</a:t>
            </a:r>
          </a:p>
          <a:p>
            <a:pPr>
              <a:spcBef>
                <a:spcPts val="12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Lottery creates “treatment” and “control” groups that are on average identical</a:t>
            </a:r>
          </a:p>
          <a:p>
            <a:pPr lvl="1">
              <a:spcBef>
                <a:spcPts val="1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air way to allocate slots for over-subscribed program</a:t>
            </a:r>
          </a:p>
        </p:txBody>
      </p:sp>
    </p:spTree>
    <p:extLst>
      <p:ext uri="{BB962C8B-B14F-4D97-AF65-F5344CB8AC3E}">
        <p14:creationId xmlns:p14="http://schemas.microsoft.com/office/powerpoint/2010/main" val="19177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3E3F67"/>
    </a:accent1>
    <a:accent2>
      <a:srgbClr val="FFC000"/>
    </a:accent2>
    <a:accent3>
      <a:srgbClr val="C00000"/>
    </a:accent3>
    <a:accent4>
      <a:srgbClr val="00B0F0"/>
    </a:accent4>
    <a:accent5>
      <a:srgbClr val="92D050"/>
    </a:accent5>
    <a:accent6>
      <a:srgbClr val="244448"/>
    </a:accent6>
    <a:hlink>
      <a:srgbClr val="002060"/>
    </a:hlink>
    <a:folHlink>
      <a:srgbClr val="7030A0"/>
    </a:folHlink>
  </a:clrScheme>
  <a:fontScheme name="BLS Font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3E3F67"/>
    </a:accent1>
    <a:accent2>
      <a:srgbClr val="FFC000"/>
    </a:accent2>
    <a:accent3>
      <a:srgbClr val="C00000"/>
    </a:accent3>
    <a:accent4>
      <a:srgbClr val="00B0F0"/>
    </a:accent4>
    <a:accent5>
      <a:srgbClr val="92D050"/>
    </a:accent5>
    <a:accent6>
      <a:srgbClr val="244448"/>
    </a:accent6>
    <a:hlink>
      <a:srgbClr val="002060"/>
    </a:hlink>
    <a:folHlink>
      <a:srgbClr val="7030A0"/>
    </a:folHlink>
  </a:clrScheme>
  <a:fontScheme name="BLS Font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2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3E3F67"/>
    </a:accent1>
    <a:accent2>
      <a:srgbClr val="FFC000"/>
    </a:accent2>
    <a:accent3>
      <a:srgbClr val="C00000"/>
    </a:accent3>
    <a:accent4>
      <a:srgbClr val="00B0F0"/>
    </a:accent4>
    <a:accent5>
      <a:srgbClr val="92D050"/>
    </a:accent5>
    <a:accent6>
      <a:srgbClr val="244448"/>
    </a:accent6>
    <a:hlink>
      <a:srgbClr val="002060"/>
    </a:hlink>
    <a:folHlink>
      <a:srgbClr val="7030A0"/>
    </a:folHlink>
  </a:clrScheme>
  <a:fontScheme name="BLS Font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1893</Words>
  <Application>Microsoft Office PowerPoint</Application>
  <PresentationFormat>On-screen Show (4:3)</PresentationFormat>
  <Paragraphs>429</Paragraphs>
  <Slides>49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ＭＳ Ｐゴシック</vt:lpstr>
      <vt:lpstr>Arial</vt:lpstr>
      <vt:lpstr>Calibri</vt:lpstr>
      <vt:lpstr>Helvetica</vt:lpstr>
      <vt:lpstr>Tahoma</vt:lpstr>
      <vt:lpstr>Tahoma (Body)</vt:lpstr>
      <vt:lpstr>Wingdings</vt:lpstr>
      <vt:lpstr>Wingdings 3</vt:lpstr>
      <vt:lpstr>Networking trio design template</vt:lpstr>
      <vt:lpstr>Office Theme</vt:lpstr>
      <vt:lpstr>1_Networking trio design template</vt:lpstr>
      <vt:lpstr>2_Networking trio design template</vt:lpstr>
      <vt:lpstr>How Can ETA Assist Grantees In Serving Disconnected Youth Under WIOA?—Discovery Session</vt:lpstr>
      <vt:lpstr>Where are you?</vt:lpstr>
      <vt:lpstr>Welcome</vt:lpstr>
      <vt:lpstr>Here’s what you can expect to get out of this webinar!</vt:lpstr>
      <vt:lpstr>Agenda</vt:lpstr>
      <vt:lpstr>Studying Summer Jobs for Disadvantaged Youth </vt:lpstr>
      <vt:lpstr>“Nothing Stops a Bullet Like a Job”</vt:lpstr>
      <vt:lpstr>But theory not clear cut</vt:lpstr>
      <vt:lpstr>Surprisingly little rigorous evidence</vt:lpstr>
      <vt:lpstr>One Summer 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Economy at a glance: October 2015</vt:lpstr>
      <vt:lpstr>Economy at a glance: Youth in October 2015</vt:lpstr>
      <vt:lpstr>Unemployment rate of 16-24 year olds with varying educational attainment</vt:lpstr>
      <vt:lpstr>Unemployment levels of 16-24 year olds, by gender, October 2015 </vt:lpstr>
      <vt:lpstr>Unemployment rate, 20-24 years old, across the country, 2014 annual averages</vt:lpstr>
      <vt:lpstr>Unemployment rate, by state and gender, 20-24 years old, 2014 annual averages</vt:lpstr>
      <vt:lpstr>Unemployment levels, by state and gender, 20-24 years old, 2014 annual averages</vt:lpstr>
      <vt:lpstr>Veterans</vt:lpstr>
      <vt:lpstr>Unemployment rate of young  veterans and nonveterans, 18-24 years old</vt:lpstr>
      <vt:lpstr>Persons with Disabilities</vt:lpstr>
      <vt:lpstr>May 2012 Supplemental Disability Survey</vt:lpstr>
      <vt:lpstr>May 2012 Supplemental Disability Survey: Disability status </vt:lpstr>
      <vt:lpstr>Disabled persons</vt:lpstr>
      <vt:lpstr>May 2012 Supplemental Disability Survey: Disability status </vt:lpstr>
      <vt:lpstr>Disabled persons</vt:lpstr>
      <vt:lpstr>Barriers to employment</vt:lpstr>
      <vt:lpstr>Do you have a barrier to employment?</vt:lpstr>
      <vt:lpstr>Type of barriers to employment</vt:lpstr>
      <vt:lpstr>Reasons why I never worked: Barriers to employment for disabled individuals</vt:lpstr>
      <vt:lpstr>Career assistance programs</vt:lpstr>
      <vt:lpstr>Current employment status of disabled individuals that received career assistance in the last 5 years, 16-64 years old</vt:lpstr>
      <vt:lpstr>Education pays…</vt:lpstr>
      <vt:lpstr>Projected growth in jobs categorized by typical education requirements</vt:lpstr>
      <vt:lpstr>Less than high school occupations with the largest job growth</vt:lpstr>
      <vt:lpstr>High school diploma occupations with the largest job growth</vt:lpstr>
      <vt:lpstr>Associate’s degree or postsecondary non-degree award occupations with the largest job growth</vt:lpstr>
      <vt:lpstr>PowerPoint Presentation</vt:lpstr>
      <vt:lpstr>Special Thank You to…</vt:lpstr>
      <vt:lpstr>Future Technical Assistance—Spring 2016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2015-11-30T16:05:57Z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