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87" r:id="rId2"/>
    <p:sldId id="310" r:id="rId3"/>
    <p:sldId id="311" r:id="rId4"/>
    <p:sldId id="330" r:id="rId5"/>
    <p:sldId id="289" r:id="rId6"/>
    <p:sldId id="292" r:id="rId7"/>
    <p:sldId id="313" r:id="rId8"/>
    <p:sldId id="294" r:id="rId9"/>
    <p:sldId id="314" r:id="rId10"/>
    <p:sldId id="296" r:id="rId11"/>
    <p:sldId id="297" r:id="rId12"/>
    <p:sldId id="299" r:id="rId13"/>
    <p:sldId id="290" r:id="rId14"/>
    <p:sldId id="291" r:id="rId15"/>
    <p:sldId id="298" r:id="rId16"/>
    <p:sldId id="308" r:id="rId17"/>
    <p:sldId id="331" r:id="rId18"/>
    <p:sldId id="301" r:id="rId19"/>
    <p:sldId id="340" r:id="rId20"/>
    <p:sldId id="316" r:id="rId21"/>
    <p:sldId id="341" r:id="rId22"/>
    <p:sldId id="318" r:id="rId23"/>
    <p:sldId id="319" r:id="rId24"/>
    <p:sldId id="320" r:id="rId25"/>
    <p:sldId id="321" r:id="rId26"/>
    <p:sldId id="322" r:id="rId27"/>
    <p:sldId id="323" r:id="rId28"/>
    <p:sldId id="324" r:id="rId29"/>
    <p:sldId id="325" r:id="rId30"/>
    <p:sldId id="326" r:id="rId31"/>
    <p:sldId id="327" r:id="rId32"/>
    <p:sldId id="332" r:id="rId33"/>
    <p:sldId id="333" r:id="rId34"/>
    <p:sldId id="334" r:id="rId35"/>
    <p:sldId id="335" r:id="rId36"/>
    <p:sldId id="336" r:id="rId37"/>
    <p:sldId id="337" r:id="rId38"/>
    <p:sldId id="338" r:id="rId39"/>
    <p:sldId id="339" r:id="rId40"/>
    <p:sldId id="342" r:id="rId41"/>
    <p:sldId id="302" r:id="rId42"/>
    <p:sldId id="312" r:id="rId43"/>
    <p:sldId id="260"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B9BD5"/>
    <a:srgbClr val="7F7F7F"/>
    <a:srgbClr val="F1592A"/>
    <a:srgbClr val="BAE4FF"/>
    <a:srgbClr val="D9D9D9"/>
    <a:srgbClr val="595959"/>
    <a:srgbClr val="FAB252"/>
    <a:srgbClr val="83CE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4" autoAdjust="0"/>
    <p:restoredTop sz="59964" autoAdjust="0"/>
  </p:normalViewPr>
  <p:slideViewPr>
    <p:cSldViewPr snapToGrid="0">
      <p:cViewPr varScale="1">
        <p:scale>
          <a:sx n="44" d="100"/>
          <a:sy n="44" d="100"/>
        </p:scale>
        <p:origin x="235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DBD973-5F67-4F0E-82B6-D18C2BC8C526}" type="datetimeFigureOut">
              <a:rPr lang="en-US" smtClean="0"/>
              <a:t>12/2/2015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4C2498-51D3-41C6-B8FC-C1F868C7CB82}" type="slidenum">
              <a:rPr lang="en-US" smtClean="0"/>
              <a:t>‹#›</a:t>
            </a:fld>
            <a:endParaRPr lang="en-US" dirty="0"/>
          </a:p>
        </p:txBody>
      </p:sp>
    </p:spTree>
    <p:extLst>
      <p:ext uri="{BB962C8B-B14F-4D97-AF65-F5344CB8AC3E}">
        <p14:creationId xmlns:p14="http://schemas.microsoft.com/office/powerpoint/2010/main" val="724753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677BEB-A0EE-4862-A39E-8603C2A4587F}" type="datetimeFigureOut">
              <a:rPr lang="en-US" smtClean="0"/>
              <a:t>12/2/2015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2712B1-0BE7-44EA-B137-2477ECE1B5E8}" type="slidenum">
              <a:rPr lang="en-US" smtClean="0"/>
              <a:t>‹#›</a:t>
            </a:fld>
            <a:endParaRPr lang="en-US" dirty="0"/>
          </a:p>
        </p:txBody>
      </p:sp>
    </p:spTree>
    <p:extLst>
      <p:ext uri="{BB962C8B-B14F-4D97-AF65-F5344CB8AC3E}">
        <p14:creationId xmlns:p14="http://schemas.microsoft.com/office/powerpoint/2010/main" val="113604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405"/>
          <a:stretch/>
        </p:blipFill>
        <p:spPr>
          <a:xfrm rot="10800000">
            <a:off x="0" y="-1"/>
            <a:ext cx="9144000" cy="2876549"/>
          </a:xfrm>
          <a:prstGeom prst="rect">
            <a:avLst/>
          </a:prstGeom>
          <a:effectLst>
            <a:outerShdw blurRad="228600" dist="127000" dir="2700000" algn="tl" rotWithShape="0">
              <a:prstClr val="black">
                <a:alpha val="34000"/>
              </a:prstClr>
            </a:outerShdw>
          </a:effectLst>
        </p:spPr>
      </p:pic>
      <p:sp>
        <p:nvSpPr>
          <p:cNvPr id="15" name="Rectangle 14"/>
          <p:cNvSpPr/>
          <p:nvPr userDrawn="1"/>
        </p:nvSpPr>
        <p:spPr>
          <a:xfrm rot="2700000">
            <a:off x="6241557" y="5655767"/>
            <a:ext cx="2404463" cy="2404463"/>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161925" y="109539"/>
            <a:ext cx="286380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82027"/>
            <a:ext cx="7772400" cy="1665285"/>
          </a:xfrm>
        </p:spPr>
        <p:txBody>
          <a:bodyPr anchor="b">
            <a:normAutofit/>
          </a:bodyPr>
          <a:lstStyle>
            <a:lvl1pPr algn="ctr">
              <a:defRPr sz="4400" b="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820375"/>
            <a:ext cx="6858000" cy="1233488"/>
          </a:xfrm>
        </p:spPr>
        <p:txBody>
          <a:bodyPr/>
          <a:lstStyle>
            <a:lvl1pPr marL="0" indent="0" algn="ctr">
              <a:buNone/>
              <a:defRPr sz="2400" i="1">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Rectangle 8"/>
          <p:cNvSpPr/>
          <p:nvPr userDrawn="1"/>
        </p:nvSpPr>
        <p:spPr>
          <a:xfrm>
            <a:off x="0" y="5562600"/>
            <a:ext cx="9144000" cy="657225"/>
          </a:xfrm>
          <a:prstGeom prst="rect">
            <a:avLst/>
          </a:prstGeom>
          <a:solidFill>
            <a:schemeClr val="bg1"/>
          </a:solidFill>
          <a:ln>
            <a:noFill/>
          </a:ln>
          <a:effectLst>
            <a:outerShdw blurRad="3683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62676"/>
            <a:ext cx="9144000" cy="57151"/>
          </a:xfrm>
          <a:prstGeom prst="rect">
            <a:avLst/>
          </a:prstGeom>
          <a:gradFill flip="none" rotWithShape="1">
            <a:gsLst>
              <a:gs pos="0">
                <a:srgbClr val="F1592A"/>
              </a:gs>
              <a:gs pos="100000">
                <a:srgbClr val="FAB252"/>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84583"/>
          <a:stretch/>
        </p:blipFill>
        <p:spPr bwMode="auto">
          <a:xfrm>
            <a:off x="161925" y="5630070"/>
            <a:ext cx="44005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imag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34225" y="5572125"/>
            <a:ext cx="1847850" cy="5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8" name="Straight Connector 17"/>
          <p:cNvCxnSpPr/>
          <p:nvPr userDrawn="1"/>
        </p:nvCxnSpPr>
        <p:spPr>
          <a:xfrm>
            <a:off x="0" y="3628287"/>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userDrawn="1">
            <p:ph type="body" sz="quarter" idx="13" hasCustomPrompt="1"/>
          </p:nvPr>
        </p:nvSpPr>
        <p:spPr>
          <a:xfrm>
            <a:off x="5019675" y="904875"/>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fld id="{5956E8AC-2A6A-4227-9F92-A369F14FF7FA}" type="datetime4">
              <a:rPr lang="en-US" smtClean="0"/>
              <a:t>November 30, 2015</a:t>
            </a:fld>
            <a:endParaRPr lang="en-US" dirty="0" smtClean="0"/>
          </a:p>
        </p:txBody>
      </p:sp>
      <p:sp>
        <p:nvSpPr>
          <p:cNvPr id="23" name="Text Placeholder 21"/>
          <p:cNvSpPr>
            <a:spLocks noGrp="1"/>
          </p:cNvSpPr>
          <p:nvPr userDrawn="1">
            <p:ph type="body" sz="quarter" idx="14" hasCustomPrompt="1"/>
          </p:nvPr>
        </p:nvSpPr>
        <p:spPr>
          <a:xfrm>
            <a:off x="5019675" y="1250156"/>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Location</a:t>
            </a:r>
          </a:p>
        </p:txBody>
      </p:sp>
      <p:sp>
        <p:nvSpPr>
          <p:cNvPr id="25" name="Oval 24"/>
          <p:cNvSpPr/>
          <p:nvPr userDrawn="1"/>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userDrawn="1"/>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cxnSp>
        <p:nvCxnSpPr>
          <p:cNvPr id="19" name="Straight Connector 18"/>
          <p:cNvCxnSpPr/>
          <p:nvPr userDrawn="1"/>
        </p:nvCxnSpPr>
        <p:spPr>
          <a:xfrm>
            <a:off x="0" y="430447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0" name="Picture 19" descr="EDSEALC"/>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67100" y="5614508"/>
            <a:ext cx="502920" cy="502920"/>
          </a:xfrm>
          <a:prstGeom prst="rect">
            <a:avLst/>
          </a:prstGeom>
          <a:noFill/>
          <a:ln>
            <a:noFill/>
          </a:ln>
        </p:spPr>
      </p:pic>
      <p:sp>
        <p:nvSpPr>
          <p:cNvPr id="4" name="TextBox 3"/>
          <p:cNvSpPr txBox="1"/>
          <p:nvPr userDrawn="1"/>
        </p:nvSpPr>
        <p:spPr>
          <a:xfrm>
            <a:off x="546100" y="5759029"/>
            <a:ext cx="2443809" cy="223138"/>
          </a:xfrm>
          <a:prstGeom prst="rect">
            <a:avLst/>
          </a:prstGeom>
          <a:noFill/>
        </p:spPr>
        <p:txBody>
          <a:bodyPr wrap="square" rtlCol="0">
            <a:spAutoFit/>
          </a:bodyPr>
          <a:lstStyle/>
          <a:p>
            <a:r>
              <a:rPr lang="en-US" sz="850" baseline="0" dirty="0" smtClean="0">
                <a:latin typeface="Helvetica Neue" panose="02000503000000020004" pitchFamily="2"/>
                <a:cs typeface="Arial" panose="020B0604020202020204" pitchFamily="34" charset="0"/>
              </a:rPr>
              <a:t>UNITED STATES DEPARTMENT OF LABOR</a:t>
            </a:r>
            <a:endParaRPr lang="en-US" sz="850" baseline="0" dirty="0">
              <a:latin typeface="Helvetica Neue" panose="02000503000000020004" pitchFamily="2"/>
              <a:cs typeface="Arial" panose="020B0604020202020204" pitchFamily="34" charset="0"/>
            </a:endParaRPr>
          </a:p>
        </p:txBody>
      </p:sp>
      <p:sp>
        <p:nvSpPr>
          <p:cNvPr id="27" name="TextBox 26"/>
          <p:cNvSpPr txBox="1"/>
          <p:nvPr userDrawn="1"/>
        </p:nvSpPr>
        <p:spPr>
          <a:xfrm>
            <a:off x="3981439" y="5759029"/>
            <a:ext cx="2678441" cy="223138"/>
          </a:xfrm>
          <a:prstGeom prst="rect">
            <a:avLst/>
          </a:prstGeom>
          <a:noFill/>
        </p:spPr>
        <p:txBody>
          <a:bodyPr wrap="square" rtlCol="0">
            <a:spAutoFit/>
          </a:bodyPr>
          <a:lstStyle/>
          <a:p>
            <a:r>
              <a:rPr lang="en-US" sz="850" baseline="0" dirty="0" smtClean="0">
                <a:latin typeface="Helvetica Neue" panose="02000503000000020004" pitchFamily="2"/>
                <a:cs typeface="Arial" panose="020B0604020202020204" pitchFamily="34" charset="0"/>
              </a:rPr>
              <a:t>UNITED STATES DEPARTMENT OF EDUCATION</a:t>
            </a:r>
            <a:endParaRPr lang="en-US" sz="850" baseline="0" dirty="0">
              <a:latin typeface="Helvetica Neue" panose="02000503000000020004" pitchFamily="2"/>
              <a:cs typeface="Arial" panose="020B0604020202020204" pitchFamily="34" charset="0"/>
            </a:endParaRPr>
          </a:p>
        </p:txBody>
      </p:sp>
    </p:spTree>
    <p:extLst>
      <p:ext uri="{BB962C8B-B14F-4D97-AF65-F5344CB8AC3E}">
        <p14:creationId xmlns:p14="http://schemas.microsoft.com/office/powerpoint/2010/main" val="123291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eps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306" b="6744"/>
          <a:stretch/>
        </p:blipFill>
        <p:spPr bwMode="auto">
          <a:xfrm>
            <a:off x="-1" y="1885121"/>
            <a:ext cx="3133725" cy="41727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p:nvPr>
        </p:nvSpPr>
        <p:spPr>
          <a:xfrm>
            <a:off x="2692400" y="1778001"/>
            <a:ext cx="61595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0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eps -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306" b="6744"/>
          <a:stretch/>
        </p:blipFill>
        <p:spPr bwMode="auto">
          <a:xfrm>
            <a:off x="-1" y="1885121"/>
            <a:ext cx="3133725" cy="41727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p:nvPr>
        </p:nvSpPr>
        <p:spPr>
          <a:xfrm>
            <a:off x="2692400" y="1778001"/>
            <a:ext cx="6159500" cy="3810000"/>
          </a:xfrm>
        </p:spPr>
        <p:txBody>
          <a:bodyPr/>
          <a:lstStyle>
            <a:lvl1pPr marL="457200" indent="-457200">
              <a:lnSpc>
                <a:spcPct val="85000"/>
              </a:lnSpc>
              <a:spcBef>
                <a:spcPts val="1200"/>
              </a:spcBef>
              <a:buSzPct val="120000"/>
              <a:buFont typeface="+mj-lt"/>
              <a:buAutoNum type="arabicParenR"/>
              <a:defRPr b="0" i="0" baseline="0"/>
            </a:lvl1pPr>
            <a:lvl2pPr marL="914400" indent="-457200">
              <a:lnSpc>
                <a:spcPct val="85000"/>
              </a:lnSpc>
              <a:spcBef>
                <a:spcPts val="800"/>
              </a:spcBef>
              <a:buSzPct val="120000"/>
              <a:buFont typeface="+mj-lt"/>
              <a:buAutoNum type="alphaLcPeriod"/>
              <a:defRPr b="0" i="0" baseline="0"/>
            </a:lvl2pPr>
            <a:lvl3pPr marL="1257300" indent="-342900">
              <a:lnSpc>
                <a:spcPct val="85000"/>
              </a:lnSpc>
              <a:spcBef>
                <a:spcPts val="800"/>
              </a:spcBef>
              <a:buSzPct val="120000"/>
              <a:buFont typeface="+mj-lt"/>
              <a:buAutoNum type="romanLcPeriod"/>
              <a:defRPr b="0" i="0" baseline="0"/>
            </a:lvl3pPr>
            <a:lvl4pPr marL="1714500" indent="-342900">
              <a:lnSpc>
                <a:spcPct val="85000"/>
              </a:lnSpc>
              <a:spcBef>
                <a:spcPts val="800"/>
              </a:spcBef>
              <a:buSzPct val="120000"/>
              <a:buFont typeface="+mj-lt"/>
              <a:buAutoNum type="arabicParenR"/>
              <a:defRPr b="0" i="0" baseline="0"/>
            </a:lvl4pPr>
            <a:lvl5pPr marL="2171700" indent="-342900">
              <a:lnSpc>
                <a:spcPct val="85000"/>
              </a:lnSpc>
              <a:spcBef>
                <a:spcPts val="800"/>
              </a:spcBef>
              <a:buSzPct val="120000"/>
              <a:buFont typeface="+mj-lt"/>
              <a:buAutoNum type="arabicParenR"/>
              <a:defRPr b="0" i="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1750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481136"/>
          </a:xfrm>
        </p:spPr>
        <p:txBody>
          <a:bodyPr anchor="b">
            <a:normAutofit/>
          </a:bodyPr>
          <a:lstStyle>
            <a:lvl1pPr algn="l">
              <a:defRPr lang="en-US" sz="4000" b="1" kern="1200" dirty="0">
                <a:solidFill>
                  <a:srgbClr val="0070C0"/>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562351"/>
            <a:ext cx="7886700" cy="2426074"/>
          </a:xfrm>
        </p:spPr>
        <p:txBody>
          <a:bodyPr/>
          <a:lstStyle>
            <a:lvl1pPr marL="0" indent="0">
              <a:buNone/>
              <a:defRPr sz="2400" i="1">
                <a:solidFill>
                  <a:srgbClr val="5959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8" name="Straight Connector 7"/>
          <p:cNvCxnSpPr/>
          <p:nvPr userDrawn="1"/>
        </p:nvCxnSpPr>
        <p:spPr>
          <a:xfrm>
            <a:off x="0" y="3352800"/>
            <a:ext cx="9144000" cy="0"/>
          </a:xfrm>
          <a:prstGeom prst="line">
            <a:avLst/>
          </a:prstGeom>
          <a:ln w="7620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3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43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590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88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1736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31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06269"/>
            <a:ext cx="2949178" cy="1600200"/>
          </a:xfrm>
        </p:spPr>
        <p:txBody>
          <a:bodyPr anchor="b"/>
          <a:lstStyle>
            <a:lvl1pPr>
              <a:defRPr sz="3200">
                <a:ln w="3175">
                  <a:solidFill>
                    <a:schemeClr val="accent1">
                      <a:lumMod val="75000"/>
                    </a:schemeClr>
                  </a:solidFill>
                </a:ln>
                <a:solidFill>
                  <a:schemeClr val="accent1"/>
                </a:solidFill>
                <a:effectLst>
                  <a:innerShdw blurRad="63500" dist="50800" dir="13500000">
                    <a:prstClr val="black">
                      <a:alpha val="50000"/>
                    </a:prstClr>
                  </a:inn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1606268"/>
            <a:ext cx="4629150" cy="42547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293458"/>
            <a:ext cx="2949178" cy="2575530"/>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63012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84328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727200"/>
            <a:ext cx="4629150" cy="413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727200"/>
            <a:ext cx="2949178" cy="4141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4417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921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hin Header">
    <p:spTree>
      <p:nvGrpSpPr>
        <p:cNvPr id="1" name=""/>
        <p:cNvGrpSpPr/>
        <p:nvPr/>
      </p:nvGrpSpPr>
      <p:grpSpPr>
        <a:xfrm>
          <a:off x="0" y="0"/>
          <a:ext cx="0" cy="0"/>
          <a:chOff x="0" y="0"/>
          <a:chExt cx="0" cy="0"/>
        </a:xfrm>
      </p:grpSpPr>
      <p:sp>
        <p:nvSpPr>
          <p:cNvPr id="4" name="Rectangle 3"/>
          <p:cNvSpPr/>
          <p:nvPr userDrawn="1"/>
        </p:nvSpPr>
        <p:spPr>
          <a:xfrm>
            <a:off x="0" y="0"/>
            <a:ext cx="9144000" cy="252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7361" b="70556"/>
          <a:stretch/>
        </p:blipFill>
        <p:spPr>
          <a:xfrm>
            <a:off x="0" y="0"/>
            <a:ext cx="9144000" cy="1042839"/>
          </a:xfrm>
          <a:prstGeom prst="rect">
            <a:avLst/>
          </a:prstGeom>
          <a:effectLst>
            <a:innerShdw blurRad="203200" dist="50800" dir="5400000">
              <a:prstClr val="black">
                <a:alpha val="18000"/>
              </a:prstClr>
            </a:innerShdw>
          </a:effec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 y="-1823"/>
            <a:ext cx="3305175" cy="74440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8350" y="300576"/>
            <a:ext cx="3295650" cy="742263"/>
          </a:xfrm>
          <a:prstGeom prst="rect">
            <a:avLst/>
          </a:prstGeom>
          <a:effectLst>
            <a:outerShdw blurRad="50800" dist="50800" dir="13500000" algn="br" rotWithShape="0">
              <a:prstClr val="black">
                <a:alpha val="40000"/>
              </a:prstClr>
            </a:outerShdw>
          </a:effectLst>
        </p:spPr>
      </p:pic>
      <p:sp>
        <p:nvSpPr>
          <p:cNvPr id="2" name="Title 1"/>
          <p:cNvSpPr>
            <a:spLocks noGrp="1"/>
          </p:cNvSpPr>
          <p:nvPr userDrawn="1">
            <p:ph type="title"/>
          </p:nvPr>
        </p:nvSpPr>
        <p:spPr>
          <a:xfrm>
            <a:off x="628650" y="-1"/>
            <a:ext cx="7886700" cy="950869"/>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628650" y="1184168"/>
            <a:ext cx="7886700" cy="4830869"/>
          </a:xfrm>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86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ransparent Header">
    <p:spTree>
      <p:nvGrpSpPr>
        <p:cNvPr id="1" name=""/>
        <p:cNvGrpSpPr/>
        <p:nvPr/>
      </p:nvGrpSpPr>
      <p:grpSpPr>
        <a:xfrm>
          <a:off x="0" y="0"/>
          <a:ext cx="0" cy="0"/>
          <a:chOff x="0" y="0"/>
          <a:chExt cx="0" cy="0"/>
        </a:xfrm>
      </p:grpSpPr>
      <p:sp>
        <p:nvSpPr>
          <p:cNvPr id="4" name="Rectangle 3"/>
          <p:cNvSpPr/>
          <p:nvPr userDrawn="1"/>
        </p:nvSpPr>
        <p:spPr>
          <a:xfrm>
            <a:off x="0" y="0"/>
            <a:ext cx="9144000" cy="252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634" y="-1823"/>
            <a:ext cx="3299905" cy="744408"/>
          </a:xfrm>
          <a:prstGeom prst="rect">
            <a:avLst/>
          </a:prstGeom>
          <a:effectLst>
            <a:outerShdw blurRad="38100" dist="12700" dir="2700000" algn="tl" rotWithShape="0">
              <a:schemeClr val="accent5">
                <a:lumMod val="50000"/>
                <a:alpha val="25000"/>
              </a:schemeClr>
            </a:outerShdw>
          </a:effectLst>
        </p:spPr>
      </p:pic>
      <p:sp>
        <p:nvSpPr>
          <p:cNvPr id="2" name="Title 1"/>
          <p:cNvSpPr>
            <a:spLocks noGrp="1"/>
          </p:cNvSpPr>
          <p:nvPr userDrawn="1">
            <p:ph type="title"/>
          </p:nvPr>
        </p:nvSpPr>
        <p:spPr>
          <a:xfrm>
            <a:off x="628650" y="-1"/>
            <a:ext cx="7886700" cy="950869"/>
          </a:xfrm>
        </p:spPr>
        <p:txBody>
          <a:bodyPr/>
          <a:lstStyle>
            <a:lvl1pPr>
              <a:defRPr>
                <a:ln w="3175">
                  <a:solidFill>
                    <a:schemeClr val="accent1">
                      <a:lumMod val="75000"/>
                    </a:schemeClr>
                  </a:solidFill>
                </a:ln>
                <a:solidFill>
                  <a:schemeClr val="accent1"/>
                </a:solidFill>
                <a:effectLst>
                  <a:outerShdw blurRad="38100" dist="12700" dir="270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628650" y="1184168"/>
            <a:ext cx="7886700" cy="4830869"/>
          </a:xfrm>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449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pirationa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a:extLst>
              <a:ext uri="{28A0092B-C50C-407E-A947-70E740481C1C}">
                <a14:useLocalDpi xmlns:a14="http://schemas.microsoft.com/office/drawing/2010/main" val="0"/>
              </a:ext>
            </a:extLst>
          </a:blip>
          <a:srcRect b="11389"/>
          <a:stretch/>
        </p:blipFill>
        <p:spPr>
          <a:xfrm>
            <a:off x="0" y="0"/>
            <a:ext cx="9144000" cy="607695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355"/>
          <a:stretch/>
        </p:blipFill>
        <p:spPr>
          <a:xfrm rot="10800000">
            <a:off x="-9525" y="-3"/>
            <a:ext cx="5573486" cy="1214543"/>
          </a:xfrm>
          <a:prstGeom prst="rect">
            <a:avLst/>
          </a:prstGeom>
          <a:effectLst>
            <a:outerShdw blurRad="228600" dist="127000" dir="2700000" algn="tl" rotWithShape="0">
              <a:prstClr val="black">
                <a:alpha val="34000"/>
              </a:prstClr>
            </a:outerShdw>
          </a:effectLst>
        </p:spPr>
      </p:pic>
      <p:sp>
        <p:nvSpPr>
          <p:cNvPr id="3" name="Subtitle 2"/>
          <p:cNvSpPr>
            <a:spLocks noGrp="1"/>
          </p:cNvSpPr>
          <p:nvPr>
            <p:ph type="subTitle" idx="1" hasCustomPrompt="1"/>
          </p:nvPr>
        </p:nvSpPr>
        <p:spPr>
          <a:xfrm>
            <a:off x="2486025" y="5002213"/>
            <a:ext cx="5972175" cy="1233488"/>
          </a:xfrm>
        </p:spPr>
        <p:txBody>
          <a:bodyPr/>
          <a:lstStyle>
            <a:lvl1pPr marL="457200" indent="-457200" algn="r">
              <a:buSzPct val="120000"/>
              <a:buFont typeface="Wingdings 3" panose="05040102010807070707" pitchFamily="18" charset="2"/>
              <a:buChar char=""/>
              <a:defRPr sz="2400" i="1" spc="30" baseline="0">
                <a:solidFill>
                  <a:srgbClr val="BAE4FF"/>
                </a:solidFill>
                <a:effectLst>
                  <a:outerShdw blurRad="38100" dist="38100" dir="2700000" algn="tl">
                    <a:srgbClr val="000000">
                      <a:alpha val="43137"/>
                    </a:srgbClr>
                  </a:outerShdw>
                </a:effectLst>
                <a:latin typeface="Palatino Linotype" panose="020405020505050303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Person’s Name Here (or “Anonymous”)</a:t>
            </a:r>
            <a:endParaRPr lang="en-US" dirty="0"/>
          </a:p>
        </p:txBody>
      </p:sp>
      <p:cxnSp>
        <p:nvCxnSpPr>
          <p:cNvPr id="18" name="Straight Connector 17"/>
          <p:cNvCxnSpPr/>
          <p:nvPr userDrawn="1"/>
        </p:nvCxnSpPr>
        <p:spPr>
          <a:xfrm>
            <a:off x="0" y="48101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5" name="Oval 24"/>
          <p:cNvSpPr/>
          <p:nvPr userDrawn="1"/>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userDrawn="1"/>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
        <p:nvSpPr>
          <p:cNvPr id="19" name="Rectangle 14"/>
          <p:cNvSpPr/>
          <p:nvPr userDrawn="1"/>
        </p:nvSpPr>
        <p:spPr>
          <a:xfrm rot="2700000">
            <a:off x="231175" y="5617709"/>
            <a:ext cx="909250" cy="909250"/>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25" y="6096000"/>
            <a:ext cx="9153525" cy="0"/>
          </a:xfrm>
          <a:prstGeom prst="line">
            <a:avLst/>
          </a:prstGeom>
          <a:ln w="38100">
            <a:solidFill>
              <a:schemeClr val="bg1"/>
            </a:solidFill>
          </a:ln>
          <a:effectLst>
            <a:outerShdw blurRad="635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241044" y="711473"/>
            <a:ext cx="5361360" cy="3154710"/>
          </a:xfrm>
          <a:prstGeom prst="rect">
            <a:avLst/>
          </a:prstGeom>
          <a:noFill/>
        </p:spPr>
        <p:txBody>
          <a:bodyPr wrap="square" rtlCol="0">
            <a:spAutoFit/>
          </a:bodyPr>
          <a:lstStyle/>
          <a:p>
            <a:r>
              <a:rPr lang="en-US" sz="19900" dirty="0" smtClean="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rPr>
              <a:t>“</a:t>
            </a:r>
            <a:endParaRPr lang="en-US" sz="19900" dirty="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endParaRPr>
          </a:p>
        </p:txBody>
      </p:sp>
      <p:sp>
        <p:nvSpPr>
          <p:cNvPr id="27" name="TextBox 26"/>
          <p:cNvSpPr txBox="1"/>
          <p:nvPr userDrawn="1"/>
        </p:nvSpPr>
        <p:spPr>
          <a:xfrm rot="10800000">
            <a:off x="5361360" y="1483618"/>
            <a:ext cx="5361360" cy="3154710"/>
          </a:xfrm>
          <a:prstGeom prst="rect">
            <a:avLst/>
          </a:prstGeom>
          <a:noFill/>
        </p:spPr>
        <p:txBody>
          <a:bodyPr wrap="square" rtlCol="0">
            <a:spAutoFit/>
          </a:bodyPr>
          <a:lstStyle/>
          <a:p>
            <a:r>
              <a:rPr lang="en-US" sz="19900" dirty="0" smtClean="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rPr>
              <a:t>“</a:t>
            </a:r>
            <a:endParaRPr lang="en-US" sz="19900" dirty="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endParaRPr>
          </a:p>
        </p:txBody>
      </p:sp>
      <p:sp>
        <p:nvSpPr>
          <p:cNvPr id="2" name="Title 1"/>
          <p:cNvSpPr>
            <a:spLocks noGrp="1"/>
          </p:cNvSpPr>
          <p:nvPr>
            <p:ph type="ctrTitle" hasCustomPrompt="1"/>
          </p:nvPr>
        </p:nvSpPr>
        <p:spPr>
          <a:xfrm>
            <a:off x="685800" y="1704975"/>
            <a:ext cx="7772400" cy="2924176"/>
          </a:xfrm>
        </p:spPr>
        <p:txBody>
          <a:bodyPr anchor="ctr">
            <a:normAutofit/>
          </a:bodyPr>
          <a:lstStyle>
            <a:lvl1pPr algn="l">
              <a:defRPr sz="4400" b="0" baseline="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Type relevant quote in this box.</a:t>
            </a:r>
            <a:endParaRPr lang="en-US" dirty="0"/>
          </a:p>
        </p:txBody>
      </p:sp>
    </p:spTree>
    <p:extLst>
      <p:ext uri="{BB962C8B-B14F-4D97-AF65-F5344CB8AC3E}">
        <p14:creationId xmlns:p14="http://schemas.microsoft.com/office/powerpoint/2010/main" val="362654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cation Slide">
    <p:spTree>
      <p:nvGrpSpPr>
        <p:cNvPr id="1" name=""/>
        <p:cNvGrpSpPr/>
        <p:nvPr/>
      </p:nvGrpSpPr>
      <p:grpSpPr>
        <a:xfrm>
          <a:off x="0" y="0"/>
          <a:ext cx="0" cy="0"/>
          <a:chOff x="0" y="0"/>
          <a:chExt cx="0" cy="0"/>
        </a:xfrm>
      </p:grpSpPr>
      <p:sp>
        <p:nvSpPr>
          <p:cNvPr id="4" name="TextBox 3"/>
          <p:cNvSpPr txBox="1"/>
          <p:nvPr userDrawn="1"/>
        </p:nvSpPr>
        <p:spPr>
          <a:xfrm>
            <a:off x="352425" y="323850"/>
            <a:ext cx="7924800" cy="1077218"/>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Where are you?</a:t>
            </a:r>
          </a:p>
          <a:p>
            <a:pPr algn="l"/>
            <a:r>
              <a:rPr lang="en-US" sz="1800" b="0" i="1" kern="1200" dirty="0" smtClean="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Enter your location in the Chat window – lower left of screen	</a:t>
            </a:r>
            <a:endParaRPr lang="en-US" sz="1800" b="0" i="1" kern="1200" dirty="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2374" y="1372493"/>
            <a:ext cx="5385707" cy="4712494"/>
          </a:xfrm>
          <a:prstGeom prst="rect">
            <a:avLst/>
          </a:prstGeom>
          <a:effectLst>
            <a:outerShdw blurRad="165100" sx="102000" sy="102000" algn="ctr" rotWithShape="0">
              <a:srgbClr val="5B9BD5">
                <a:alpha val="15000"/>
              </a:srgbClr>
            </a:outerShdw>
          </a:effectLst>
        </p:spPr>
      </p:pic>
      <p:sp>
        <p:nvSpPr>
          <p:cNvPr id="6" name="TextBox 5"/>
          <p:cNvSpPr txBox="1"/>
          <p:nvPr userDrawn="1"/>
        </p:nvSpPr>
        <p:spPr>
          <a:xfrm rot="900000">
            <a:off x="897914" y="549606"/>
            <a:ext cx="3381375" cy="6447919"/>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413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413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6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75" y="1720850"/>
            <a:ext cx="5810250" cy="4294187"/>
          </a:xfrm>
        </p:spPr>
        <p:txBody>
          <a:bodyPr/>
          <a:lstStyle>
            <a:lvl1pPr marL="365760" indent="-365760">
              <a:lnSpc>
                <a:spcPct val="90000"/>
              </a:lnSpc>
              <a:spcBef>
                <a:spcPts val="0"/>
              </a:spcBef>
              <a:spcAft>
                <a:spcPts val="0"/>
              </a:spcAft>
              <a:buClr>
                <a:srgbClr val="F1592A"/>
              </a:buClr>
              <a:buSzPct val="150000"/>
              <a:buFont typeface="Wingdings 2" panose="05020102010507070707" pitchFamily="18" charset="2"/>
              <a:buChar char=""/>
              <a:defRPr/>
            </a:lvl1pPr>
            <a:lvl2pPr marL="914400" indent="0">
              <a:lnSpc>
                <a:spcPct val="90000"/>
              </a:lnSpc>
              <a:spcBef>
                <a:spcPts val="500"/>
              </a:spcBef>
              <a:spcAft>
                <a:spcPts val="1200"/>
              </a:spcAft>
              <a:buNone/>
              <a:defRPr sz="1800" i="1"/>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609600" y="771525"/>
            <a:ext cx="7924800" cy="646331"/>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Today’s Agenda</a:t>
            </a:r>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97" r="17506" b="9558"/>
          <a:stretch/>
        </p:blipFill>
        <p:spPr bwMode="auto">
          <a:xfrm>
            <a:off x="0" y="2178714"/>
            <a:ext cx="2915811" cy="297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8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Organization Name</a:t>
            </a:r>
            <a:endParaRPr lang="en-US" dirty="0"/>
          </a:p>
        </p:txBody>
      </p:sp>
      <p:sp>
        <p:nvSpPr>
          <p:cNvPr id="4" name="Rounded Rectangle 3"/>
          <p:cNvSpPr/>
          <p:nvPr userDrawn="1"/>
        </p:nvSpPr>
        <p:spPr>
          <a:xfrm>
            <a:off x="1066800" y="2886075"/>
            <a:ext cx="704850" cy="895350"/>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lnSpc>
                <a:spcPct val="90000"/>
              </a:lnSpc>
            </a:pPr>
            <a:r>
              <a:rPr lang="en-US" sz="1200" i="1" dirty="0" smtClean="0">
                <a:solidFill>
                  <a:srgbClr val="404040"/>
                </a:solidFill>
              </a:rPr>
              <a:t>Cover</a:t>
            </a:r>
            <a:r>
              <a:rPr lang="en-US" sz="1200" i="1" baseline="0" dirty="0" smtClean="0">
                <a:solidFill>
                  <a:srgbClr val="404040"/>
                </a:solidFill>
              </a:rPr>
              <a:t> this with speaker picture</a:t>
            </a:r>
            <a:endParaRPr lang="en-US" sz="1200" i="1" dirty="0">
              <a:solidFill>
                <a:srgbClr val="404040"/>
              </a:solidFill>
            </a:endParaRPr>
          </a:p>
        </p:txBody>
      </p:sp>
      <p:sp>
        <p:nvSpPr>
          <p:cNvPr id="6" name="Text Placeholder 5"/>
          <p:cNvSpPr>
            <a:spLocks noGrp="1"/>
          </p:cNvSpPr>
          <p:nvPr>
            <p:ph type="body" sz="quarter" idx="10" hasCustomPrompt="1"/>
          </p:nvPr>
        </p:nvSpPr>
        <p:spPr>
          <a:xfrm>
            <a:off x="2838450" y="2181225"/>
            <a:ext cx="5886450" cy="638175"/>
          </a:xfrm>
        </p:spPr>
        <p:txBody>
          <a:bodyPr lIns="0" anchor="b">
            <a:normAutofit/>
          </a:bodyPr>
          <a:lstStyle>
            <a:lvl1pPr marL="0" indent="0">
              <a:buNone/>
              <a:defRPr sz="3200" b="1">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Name</a:t>
            </a:r>
            <a:endParaRPr lang="en-US" dirty="0"/>
          </a:p>
        </p:txBody>
      </p:sp>
      <p:sp>
        <p:nvSpPr>
          <p:cNvPr id="7" name="Text Placeholder 5"/>
          <p:cNvSpPr>
            <a:spLocks noGrp="1"/>
          </p:cNvSpPr>
          <p:nvPr>
            <p:ph type="body" sz="quarter" idx="11" hasCustomPrompt="1"/>
          </p:nvPr>
        </p:nvSpPr>
        <p:spPr>
          <a:xfrm>
            <a:off x="3419474" y="3048453"/>
            <a:ext cx="5457825" cy="456747"/>
          </a:xfrm>
        </p:spPr>
        <p:txBody>
          <a:bodyPr>
            <a:normAutofit/>
          </a:bodyPr>
          <a:lstStyle>
            <a:lvl1pPr marL="0" indent="0">
              <a:buNone/>
              <a:defRPr sz="2000" b="0" baseline="0">
                <a:solidFill>
                  <a:srgbClr val="595959"/>
                </a:solidFill>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Title</a:t>
            </a:r>
            <a:endParaRPr lang="en-US" dirty="0"/>
          </a:p>
        </p:txBody>
      </p:sp>
      <p:cxnSp>
        <p:nvCxnSpPr>
          <p:cNvPr id="9" name="Straight Connector 8"/>
          <p:cNvCxnSpPr/>
          <p:nvPr userDrawn="1"/>
        </p:nvCxnSpPr>
        <p:spPr>
          <a:xfrm>
            <a:off x="2838450" y="2886075"/>
            <a:ext cx="6305550" cy="0"/>
          </a:xfrm>
          <a:prstGeom prst="line">
            <a:avLst/>
          </a:prstGeom>
          <a:ln w="15875">
            <a:solidFill>
              <a:srgbClr val="5B9BD5"/>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3419474" y="4010478"/>
            <a:ext cx="5457825" cy="799647"/>
          </a:xfrm>
        </p:spPr>
        <p:txBody>
          <a:bodyPr>
            <a:normAutofit/>
          </a:bodyPr>
          <a:lstStyle>
            <a:lvl1pPr marL="0" indent="0">
              <a:buNone/>
              <a:defRPr sz="1800" b="0" i="1" baseline="0">
                <a:solidFill>
                  <a:srgbClr val="7F7F7F"/>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Additional Details (optional)</a:t>
            </a:r>
            <a:endParaRPr lang="en-US" dirty="0"/>
          </a:p>
        </p:txBody>
      </p:sp>
      <p:cxnSp>
        <p:nvCxnSpPr>
          <p:cNvPr id="11" name="Straight Connector 10"/>
          <p:cNvCxnSpPr/>
          <p:nvPr userDrawn="1"/>
        </p:nvCxnSpPr>
        <p:spPr>
          <a:xfrm>
            <a:off x="3081338" y="2886075"/>
            <a:ext cx="0" cy="3190878"/>
          </a:xfrm>
          <a:prstGeom prst="line">
            <a:avLst/>
          </a:prstGeom>
          <a:ln w="492125">
            <a:gradFill>
              <a:gsLst>
                <a:gs pos="0">
                  <a:srgbClr val="0070C0"/>
                </a:gs>
                <a:gs pos="98387">
                  <a:schemeClr val="accent1">
                    <a:lumMod val="30000"/>
                    <a:lumOff val="70000"/>
                    <a:alpha val="0"/>
                  </a:schemeClr>
                </a:gs>
                <a:gs pos="67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Rectangle 14"/>
          <p:cNvSpPr/>
          <p:nvPr userDrawn="1"/>
        </p:nvSpPr>
        <p:spPr>
          <a:xfrm rot="13500000">
            <a:off x="887827" y="1117392"/>
            <a:ext cx="1062796" cy="106279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1676400"/>
            <a:ext cx="9144000"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08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ession Slide">
    <p:spTree>
      <p:nvGrpSpPr>
        <p:cNvPr id="1" name=""/>
        <p:cNvGrpSpPr/>
        <p:nvPr/>
      </p:nvGrpSpPr>
      <p:grpSpPr>
        <a:xfrm>
          <a:off x="0" y="0"/>
          <a:ext cx="0" cy="0"/>
          <a:chOff x="0" y="0"/>
          <a:chExt cx="0" cy="0"/>
        </a:xfrm>
      </p:grpSpPr>
      <p:sp>
        <p:nvSpPr>
          <p:cNvPr id="4" name="TextBox 3"/>
          <p:cNvSpPr txBox="1"/>
          <p:nvPr userDrawn="1"/>
        </p:nvSpPr>
        <p:spPr>
          <a:xfrm>
            <a:off x="609600" y="771525"/>
            <a:ext cx="7924800" cy="646331"/>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Question &amp; Answer Session</a:t>
            </a:r>
          </a:p>
        </p:txBody>
      </p:sp>
      <p:pic>
        <p:nvPicPr>
          <p:cNvPr id="5122"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69953" y="1511045"/>
            <a:ext cx="3604094" cy="457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6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wmf"/><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0">
            <a:extLst>
              <a:ext uri="{28A0092B-C50C-407E-A947-70E740481C1C}">
                <a14:useLocalDpi xmlns:a14="http://schemas.microsoft.com/office/drawing/2010/main" val="0"/>
              </a:ext>
            </a:extLst>
          </a:blip>
          <a:srcRect t="40931" b="47798"/>
          <a:stretch/>
        </p:blipFill>
        <p:spPr>
          <a:xfrm rot="10800000">
            <a:off x="0" y="6092079"/>
            <a:ext cx="9144000" cy="773008"/>
          </a:xfrm>
          <a:prstGeom prst="rect">
            <a:avLst/>
          </a:prstGeom>
          <a:effectLst>
            <a:innerShdw blurRad="203200" dist="50800" dir="5400000">
              <a:prstClr val="black">
                <a:alpha val="18000"/>
              </a:prstClr>
            </a:innerShdw>
          </a:effectLst>
        </p:spPr>
      </p:pic>
      <p:grpSp>
        <p:nvGrpSpPr>
          <p:cNvPr id="13" name="Group 12"/>
          <p:cNvGrpSpPr/>
          <p:nvPr userDrawn="1"/>
        </p:nvGrpSpPr>
        <p:grpSpPr>
          <a:xfrm>
            <a:off x="-1" y="-1823"/>
            <a:ext cx="9144001" cy="1522090"/>
            <a:chOff x="-1" y="-1823"/>
            <a:chExt cx="9144001" cy="1522090"/>
          </a:xfrm>
        </p:grpSpPr>
        <p:pic>
          <p:nvPicPr>
            <p:cNvPr id="8" name="Picture 7"/>
            <p:cNvPicPr>
              <a:picLocks noChangeAspect="1"/>
            </p:cNvPicPr>
            <p:nvPr userDrawn="1"/>
          </p:nvPicPr>
          <p:blipFill rotWithShape="1">
            <a:blip r:embed="rId20">
              <a:extLst>
                <a:ext uri="{28A0092B-C50C-407E-A947-70E740481C1C}">
                  <a14:useLocalDpi xmlns:a14="http://schemas.microsoft.com/office/drawing/2010/main" val="0"/>
                </a:ext>
              </a:extLst>
            </a:blip>
            <a:srcRect t="7361" b="70556"/>
            <a:stretch/>
          </p:blipFill>
          <p:spPr>
            <a:xfrm>
              <a:off x="0" y="0"/>
              <a:ext cx="9144000" cy="1514476"/>
            </a:xfrm>
            <a:prstGeom prst="rect">
              <a:avLst/>
            </a:prstGeom>
            <a:effectLst>
              <a:innerShdw blurRad="203200" dist="50800" dir="5400000">
                <a:prstClr val="black">
                  <a:alpha val="18000"/>
                </a:prstClr>
              </a:innerShdw>
            </a:effectLst>
          </p:spPr>
        </p:pic>
        <p:pic>
          <p:nvPicPr>
            <p:cNvPr id="11" name="Picture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rot="10800000">
              <a:off x="-1" y="-1823"/>
              <a:ext cx="3305175" cy="744408"/>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848350" y="778004"/>
              <a:ext cx="3295650" cy="742263"/>
            </a:xfrm>
            <a:prstGeom prst="rect">
              <a:avLst/>
            </a:prstGeom>
            <a:effectLst>
              <a:outerShdw blurRad="50800" dist="50800" dir="13500000" algn="br" rotWithShape="0">
                <a:prstClr val="black">
                  <a:alpha val="40000"/>
                </a:prstClr>
              </a:outerShdw>
            </a:effectLst>
          </p:spPr>
        </p:pic>
      </p:grpSp>
      <p:sp>
        <p:nvSpPr>
          <p:cNvPr id="2" name="Title Placeholder 1"/>
          <p:cNvSpPr>
            <a:spLocks noGrp="1"/>
          </p:cNvSpPr>
          <p:nvPr>
            <p:ph type="title"/>
          </p:nvPr>
        </p:nvSpPr>
        <p:spPr>
          <a:xfrm>
            <a:off x="628650" y="336099"/>
            <a:ext cx="7886700" cy="1092198"/>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720850"/>
            <a:ext cx="7886700" cy="42941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Rounded Rectangle 27"/>
          <p:cNvSpPr/>
          <p:nvPr userDrawn="1"/>
        </p:nvSpPr>
        <p:spPr>
          <a:xfrm>
            <a:off x="622300" y="6175731"/>
            <a:ext cx="8540750" cy="683200"/>
          </a:xfrm>
          <a:custGeom>
            <a:avLst/>
            <a:gdLst>
              <a:gd name="connsiteX0" fmla="*/ 312650 w 7269533"/>
              <a:gd name="connsiteY0" fmla="*/ 0 h 625299"/>
              <a:gd name="connsiteX1" fmla="*/ 7269533 w 7269533"/>
              <a:gd name="connsiteY1" fmla="*/ 0 h 625299"/>
              <a:gd name="connsiteX2" fmla="*/ 7269533 w 7269533"/>
              <a:gd name="connsiteY2" fmla="*/ 0 h 625299"/>
              <a:gd name="connsiteX3" fmla="*/ 7269533 w 7269533"/>
              <a:gd name="connsiteY3" fmla="*/ 312650 h 625299"/>
              <a:gd name="connsiteX4" fmla="*/ 6956883 w 7269533"/>
              <a:gd name="connsiteY4" fmla="*/ 625300 h 625299"/>
              <a:gd name="connsiteX5" fmla="*/ 0 w 7269533"/>
              <a:gd name="connsiteY5" fmla="*/ 625299 h 625299"/>
              <a:gd name="connsiteX6" fmla="*/ 0 w 7269533"/>
              <a:gd name="connsiteY6" fmla="*/ 625299 h 625299"/>
              <a:gd name="connsiteX7" fmla="*/ 0 w 7269533"/>
              <a:gd name="connsiteY7" fmla="*/ 312650 h 625299"/>
              <a:gd name="connsiteX8" fmla="*/ 312650 w 7269533"/>
              <a:gd name="connsiteY8" fmla="*/ 0 h 625299"/>
              <a:gd name="connsiteX0" fmla="*/ 312650 w 7269533"/>
              <a:gd name="connsiteY0" fmla="*/ 0 h 625300"/>
              <a:gd name="connsiteX1" fmla="*/ 7269533 w 7269533"/>
              <a:gd name="connsiteY1" fmla="*/ 0 h 625300"/>
              <a:gd name="connsiteX2" fmla="*/ 7269533 w 7269533"/>
              <a:gd name="connsiteY2" fmla="*/ 0 h 625300"/>
              <a:gd name="connsiteX3" fmla="*/ 7269533 w 7269533"/>
              <a:gd name="connsiteY3" fmla="*/ 312650 h 625300"/>
              <a:gd name="connsiteX4" fmla="*/ 6956883 w 7269533"/>
              <a:gd name="connsiteY4" fmla="*/ 625300 h 625300"/>
              <a:gd name="connsiteX5" fmla="*/ 0 w 7269533"/>
              <a:gd name="connsiteY5" fmla="*/ 625299 h 625300"/>
              <a:gd name="connsiteX6" fmla="*/ 0 w 7269533"/>
              <a:gd name="connsiteY6" fmla="*/ 625299 h 625300"/>
              <a:gd name="connsiteX7" fmla="*/ 312650 w 7269533"/>
              <a:gd name="connsiteY7" fmla="*/ 0 h 625300"/>
              <a:gd name="connsiteX0" fmla="*/ 618571 w 7575454"/>
              <a:gd name="connsiteY0" fmla="*/ 46318 h 671618"/>
              <a:gd name="connsiteX1" fmla="*/ 7575454 w 7575454"/>
              <a:gd name="connsiteY1" fmla="*/ 46318 h 671618"/>
              <a:gd name="connsiteX2" fmla="*/ 7575454 w 7575454"/>
              <a:gd name="connsiteY2" fmla="*/ 46318 h 671618"/>
              <a:gd name="connsiteX3" fmla="*/ 7575454 w 7575454"/>
              <a:gd name="connsiteY3" fmla="*/ 358968 h 671618"/>
              <a:gd name="connsiteX4" fmla="*/ 7262804 w 7575454"/>
              <a:gd name="connsiteY4" fmla="*/ 671618 h 671618"/>
              <a:gd name="connsiteX5" fmla="*/ 305921 w 7575454"/>
              <a:gd name="connsiteY5" fmla="*/ 671617 h 671618"/>
              <a:gd name="connsiteX6" fmla="*/ 305921 w 7575454"/>
              <a:gd name="connsiteY6" fmla="*/ 671617 h 671618"/>
              <a:gd name="connsiteX7" fmla="*/ 618571 w 7575454"/>
              <a:gd name="connsiteY7" fmla="*/ 46318 h 671618"/>
              <a:gd name="connsiteX0" fmla="*/ 616504 w 7573387"/>
              <a:gd name="connsiteY0" fmla="*/ 6102 h 631402"/>
              <a:gd name="connsiteX1" fmla="*/ 7573387 w 7573387"/>
              <a:gd name="connsiteY1" fmla="*/ 6102 h 631402"/>
              <a:gd name="connsiteX2" fmla="*/ 7573387 w 7573387"/>
              <a:gd name="connsiteY2" fmla="*/ 6102 h 631402"/>
              <a:gd name="connsiteX3" fmla="*/ 7573387 w 7573387"/>
              <a:gd name="connsiteY3" fmla="*/ 318752 h 631402"/>
              <a:gd name="connsiteX4" fmla="*/ 7260737 w 7573387"/>
              <a:gd name="connsiteY4" fmla="*/ 631402 h 631402"/>
              <a:gd name="connsiteX5" fmla="*/ 303854 w 7573387"/>
              <a:gd name="connsiteY5" fmla="*/ 631401 h 631402"/>
              <a:gd name="connsiteX6" fmla="*/ 303854 w 7573387"/>
              <a:gd name="connsiteY6" fmla="*/ 631401 h 631402"/>
              <a:gd name="connsiteX7" fmla="*/ 616504 w 7573387"/>
              <a:gd name="connsiteY7" fmla="*/ 6102 h 631402"/>
              <a:gd name="connsiteX0" fmla="*/ 1308013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308013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274676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956883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066296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74495"/>
              <a:gd name="connsiteX1" fmla="*/ 7269533 w 7269533"/>
              <a:gd name="connsiteY1" fmla="*/ 2877 h 674495"/>
              <a:gd name="connsiteX2" fmla="*/ 7269533 w 7269533"/>
              <a:gd name="connsiteY2" fmla="*/ 2877 h 674495"/>
              <a:gd name="connsiteX3" fmla="*/ 6066296 w 7269533"/>
              <a:gd name="connsiteY3" fmla="*/ 628177 h 674495"/>
              <a:gd name="connsiteX4" fmla="*/ 0 w 7269533"/>
              <a:gd name="connsiteY4" fmla="*/ 628176 h 674495"/>
              <a:gd name="connsiteX5" fmla="*/ 0 w 7269533"/>
              <a:gd name="connsiteY5" fmla="*/ 628176 h 674495"/>
              <a:gd name="connsiteX6" fmla="*/ 1274676 w 7269533"/>
              <a:gd name="connsiteY6" fmla="*/ 7639 h 674495"/>
              <a:gd name="connsiteX0" fmla="*/ 1274676 w 7269533"/>
              <a:gd name="connsiteY0" fmla="*/ 7639 h 640628"/>
              <a:gd name="connsiteX1" fmla="*/ 7269533 w 7269533"/>
              <a:gd name="connsiteY1" fmla="*/ 2877 h 640628"/>
              <a:gd name="connsiteX2" fmla="*/ 7269533 w 7269533"/>
              <a:gd name="connsiteY2" fmla="*/ 2877 h 640628"/>
              <a:gd name="connsiteX3" fmla="*/ 6066296 w 7269533"/>
              <a:gd name="connsiteY3" fmla="*/ 628177 h 640628"/>
              <a:gd name="connsiteX4" fmla="*/ 0 w 7269533"/>
              <a:gd name="connsiteY4" fmla="*/ 628176 h 640628"/>
              <a:gd name="connsiteX5" fmla="*/ 0 w 7269533"/>
              <a:gd name="connsiteY5" fmla="*/ 628176 h 640628"/>
              <a:gd name="connsiteX6" fmla="*/ 1274676 w 7269533"/>
              <a:gd name="connsiteY6" fmla="*/ 7639 h 640628"/>
              <a:gd name="connsiteX0" fmla="*/ 1274676 w 7269533"/>
              <a:gd name="connsiteY0" fmla="*/ 7639 h 640628"/>
              <a:gd name="connsiteX1" fmla="*/ 7269533 w 7269533"/>
              <a:gd name="connsiteY1" fmla="*/ 2877 h 640628"/>
              <a:gd name="connsiteX2" fmla="*/ 6066296 w 7269533"/>
              <a:gd name="connsiteY2" fmla="*/ 628177 h 640628"/>
              <a:gd name="connsiteX3" fmla="*/ 0 w 7269533"/>
              <a:gd name="connsiteY3" fmla="*/ 628176 h 640628"/>
              <a:gd name="connsiteX4" fmla="*/ 0 w 7269533"/>
              <a:gd name="connsiteY4" fmla="*/ 628176 h 640628"/>
              <a:gd name="connsiteX5" fmla="*/ 1274676 w 7269533"/>
              <a:gd name="connsiteY5" fmla="*/ 7639 h 640628"/>
              <a:gd name="connsiteX0" fmla="*/ 1274676 w 7269533"/>
              <a:gd name="connsiteY0" fmla="*/ 7639 h 720813"/>
              <a:gd name="connsiteX1" fmla="*/ 7269533 w 7269533"/>
              <a:gd name="connsiteY1" fmla="*/ 2877 h 720813"/>
              <a:gd name="connsiteX2" fmla="*/ 6066296 w 7269533"/>
              <a:gd name="connsiteY2" fmla="*/ 628177 h 720813"/>
              <a:gd name="connsiteX3" fmla="*/ 0 w 7269533"/>
              <a:gd name="connsiteY3" fmla="*/ 628176 h 720813"/>
              <a:gd name="connsiteX4" fmla="*/ 0 w 7269533"/>
              <a:gd name="connsiteY4" fmla="*/ 628176 h 720813"/>
              <a:gd name="connsiteX5" fmla="*/ 1274676 w 7269533"/>
              <a:gd name="connsiteY5" fmla="*/ 7639 h 720813"/>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 name="connsiteX0" fmla="*/ 1274676 w 7269533"/>
              <a:gd name="connsiteY0" fmla="*/ 4762 h 625300"/>
              <a:gd name="connsiteX1" fmla="*/ 7269533 w 7269533"/>
              <a:gd name="connsiteY1" fmla="*/ 0 h 625300"/>
              <a:gd name="connsiteX2" fmla="*/ 6066296 w 7269533"/>
              <a:gd name="connsiteY2" fmla="*/ 625300 h 625300"/>
              <a:gd name="connsiteX3" fmla="*/ 0 w 7269533"/>
              <a:gd name="connsiteY3" fmla="*/ 625299 h 625300"/>
              <a:gd name="connsiteX4" fmla="*/ 0 w 7269533"/>
              <a:gd name="connsiteY4" fmla="*/ 625299 h 625300"/>
              <a:gd name="connsiteX5" fmla="*/ 1274676 w 7269533"/>
              <a:gd name="connsiteY5" fmla="*/ 4762 h 625300"/>
              <a:gd name="connsiteX0" fmla="*/ 1071994 w 7269533"/>
              <a:gd name="connsiteY0" fmla="*/ 0 h 629311"/>
              <a:gd name="connsiteX1" fmla="*/ 7269533 w 7269533"/>
              <a:gd name="connsiteY1" fmla="*/ 4011 h 629311"/>
              <a:gd name="connsiteX2" fmla="*/ 6066296 w 7269533"/>
              <a:gd name="connsiteY2" fmla="*/ 629311 h 629311"/>
              <a:gd name="connsiteX3" fmla="*/ 0 w 7269533"/>
              <a:gd name="connsiteY3" fmla="*/ 629310 h 629311"/>
              <a:gd name="connsiteX4" fmla="*/ 0 w 7269533"/>
              <a:gd name="connsiteY4" fmla="*/ 629310 h 629311"/>
              <a:gd name="connsiteX5" fmla="*/ 1071994 w 7269533"/>
              <a:gd name="connsiteY5" fmla="*/ 0 h 62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9533" h="629311">
                <a:moveTo>
                  <a:pt x="1071994" y="0"/>
                </a:moveTo>
                <a:lnTo>
                  <a:pt x="7269533" y="4011"/>
                </a:lnTo>
                <a:cubicBezTo>
                  <a:pt x="7097054" y="355319"/>
                  <a:pt x="6705500" y="625665"/>
                  <a:pt x="6066296" y="629311"/>
                </a:cubicBezTo>
                <a:lnTo>
                  <a:pt x="0" y="629310"/>
                </a:lnTo>
                <a:lnTo>
                  <a:pt x="0" y="629310"/>
                </a:lnTo>
                <a:cubicBezTo>
                  <a:pt x="52108" y="525094"/>
                  <a:pt x="116493" y="4956"/>
                  <a:pt x="1071994" y="0"/>
                </a:cubicBezTo>
                <a:close/>
              </a:path>
            </a:pathLst>
          </a:custGeom>
          <a:solidFill>
            <a:schemeClr val="bg1"/>
          </a:solidFill>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354289" y="6308656"/>
            <a:ext cx="1321828" cy="4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7" name="Straight Connector 16"/>
          <p:cNvCxnSpPr/>
          <p:nvPr userDrawn="1"/>
        </p:nvCxnSpPr>
        <p:spPr>
          <a:xfrm>
            <a:off x="3624407" y="6217853"/>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10802" y="6222493"/>
            <a:ext cx="1185998" cy="246221"/>
          </a:xfrm>
          <a:prstGeom prst="rect">
            <a:avLst/>
          </a:prstGeom>
          <a:noFill/>
        </p:spPr>
        <p:txBody>
          <a:bodyPr wrap="square" rtlCol="0">
            <a:spAutoFit/>
          </a:bodyPr>
          <a:lstStyle/>
          <a:p>
            <a:pPr algn="ctr"/>
            <a:fld id="{6AABAD15-9231-467D-9B73-2A0CDA56FE25}" type="datetime1">
              <a:rPr lang="en-US" sz="1000" i="0" smtClean="0">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12/2/2015</a:t>
            </a:fld>
            <a:endParaRPr lang="en-US" sz="1000" i="0" dirty="0">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2" name="Picture 1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5955938" y="6320287"/>
            <a:ext cx="1245253" cy="4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userDrawn="1"/>
        </p:nvCxnSpPr>
        <p:spPr>
          <a:xfrm>
            <a:off x="7264087" y="6221496"/>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819775" y="6218475"/>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119727"/>
            <a:ext cx="9144000" cy="112371"/>
          </a:xfrm>
          <a:prstGeom prst="rect">
            <a:avLst/>
          </a:prstGeom>
          <a:gradFill flip="none" rotWithShape="1">
            <a:gsLst>
              <a:gs pos="0">
                <a:srgbClr val="F1592A"/>
              </a:gs>
              <a:gs pos="100000">
                <a:srgbClr val="FAB252"/>
              </a:gs>
            </a:gsLst>
            <a:path path="circle">
              <a:fillToRect t="100000" r="100000"/>
            </a:path>
            <a:tileRect l="-100000" b="-100000"/>
          </a:gradFill>
          <a:ln w="19050">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1015012" y="6322182"/>
            <a:ext cx="2609395" cy="494917"/>
            <a:chOff x="1053112" y="6322182"/>
            <a:chExt cx="2609395" cy="494917"/>
          </a:xfrm>
        </p:grpSpPr>
        <p:pic>
          <p:nvPicPr>
            <p:cNvPr id="14" name="image.jpg"/>
            <p:cNvPicPr>
              <a:picLocks noChangeAspect="1" noChangeArrowheads="1"/>
            </p:cNvPicPr>
            <p:nvPr userDrawn="1"/>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r="83992"/>
            <a:stretch/>
          </p:blipFill>
          <p:spPr bwMode="auto">
            <a:xfrm>
              <a:off x="1053112" y="6322182"/>
              <a:ext cx="496327" cy="49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 name="TextBox 20"/>
            <p:cNvSpPr txBox="1"/>
            <p:nvPr userDrawn="1"/>
          </p:nvSpPr>
          <p:spPr>
            <a:xfrm>
              <a:off x="1452061" y="6472350"/>
              <a:ext cx="2210446" cy="215444"/>
            </a:xfrm>
            <a:prstGeom prst="rect">
              <a:avLst/>
            </a:prstGeom>
            <a:noFill/>
          </p:spPr>
          <p:txBody>
            <a:bodyPr wrap="square" rtlCol="0">
              <a:spAutoFit/>
            </a:bodyPr>
            <a:lstStyle/>
            <a:p>
              <a:r>
                <a:rPr lang="en-US" sz="800" baseline="0" dirty="0" smtClean="0">
                  <a:latin typeface="Helvetica Neue" panose="02000503000000020004" pitchFamily="2"/>
                  <a:cs typeface="Arial" panose="020B0604020202020204" pitchFamily="34" charset="0"/>
                </a:rPr>
                <a:t>UNITED STATES DEPARTMENT OF LABOR</a:t>
              </a:r>
              <a:endParaRPr lang="en-US" sz="800" baseline="0" dirty="0">
                <a:latin typeface="Helvetica Neue" panose="02000503000000020004" pitchFamily="2"/>
                <a:cs typeface="Arial" panose="020B0604020202020204" pitchFamily="34" charset="0"/>
              </a:endParaRPr>
            </a:p>
          </p:txBody>
        </p:sp>
      </p:grpSp>
      <p:grpSp>
        <p:nvGrpSpPr>
          <p:cNvPr id="6" name="Group 5"/>
          <p:cNvGrpSpPr/>
          <p:nvPr userDrawn="1"/>
        </p:nvGrpSpPr>
        <p:grpSpPr>
          <a:xfrm>
            <a:off x="3734450" y="6325523"/>
            <a:ext cx="2309616" cy="484632"/>
            <a:chOff x="3677300" y="6325523"/>
            <a:chExt cx="2309616" cy="484632"/>
          </a:xfrm>
        </p:grpSpPr>
        <p:pic>
          <p:nvPicPr>
            <p:cNvPr id="19" name="Picture 18" descr="EDSEALC"/>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3677300" y="6325523"/>
              <a:ext cx="484632" cy="484632"/>
            </a:xfrm>
            <a:prstGeom prst="rect">
              <a:avLst/>
            </a:prstGeom>
            <a:noFill/>
            <a:ln>
              <a:noFill/>
            </a:ln>
          </p:spPr>
        </p:pic>
        <p:sp>
          <p:nvSpPr>
            <p:cNvPr id="23" name="TextBox 22"/>
            <p:cNvSpPr txBox="1"/>
            <p:nvPr userDrawn="1"/>
          </p:nvSpPr>
          <p:spPr>
            <a:xfrm>
              <a:off x="4120005" y="6386962"/>
              <a:ext cx="1866911" cy="338554"/>
            </a:xfrm>
            <a:prstGeom prst="rect">
              <a:avLst/>
            </a:prstGeom>
            <a:noFill/>
          </p:spPr>
          <p:txBody>
            <a:bodyPr wrap="square" rtlCol="0">
              <a:spAutoFit/>
            </a:bodyPr>
            <a:lstStyle/>
            <a:p>
              <a:r>
                <a:rPr lang="en-US" sz="800" baseline="0" dirty="0" smtClean="0">
                  <a:latin typeface="Helvetica Neue" panose="02000503000000020004" pitchFamily="2"/>
                  <a:cs typeface="Arial" panose="020B0604020202020204" pitchFamily="34" charset="0"/>
                </a:rPr>
                <a:t>UNITED STATES</a:t>
              </a:r>
            </a:p>
            <a:p>
              <a:r>
                <a:rPr lang="en-US" sz="800" baseline="0" dirty="0" smtClean="0">
                  <a:latin typeface="Helvetica Neue" panose="02000503000000020004" pitchFamily="2"/>
                  <a:cs typeface="Arial" panose="020B0604020202020204" pitchFamily="34" charset="0"/>
                </a:rPr>
                <a:t>DEPARTMENT OF EDUCATION</a:t>
              </a:r>
              <a:endParaRPr lang="en-US" sz="800" baseline="0" dirty="0">
                <a:latin typeface="Helvetica Neue" panose="02000503000000020004" pitchFamily="2"/>
                <a:cs typeface="Arial" panose="020B0604020202020204" pitchFamily="34" charset="0"/>
              </a:endParaRPr>
            </a:p>
          </p:txBody>
        </p:sp>
      </p:grpSp>
      <p:sp>
        <p:nvSpPr>
          <p:cNvPr id="24" name="Oval 23"/>
          <p:cNvSpPr/>
          <p:nvPr userDrawn="1"/>
        </p:nvSpPr>
        <p:spPr>
          <a:xfrm>
            <a:off x="212725" y="6462782"/>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155574" y="6509325"/>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36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3" r:id="rId6"/>
    <p:sldLayoutId id="2147483674" r:id="rId7"/>
    <p:sldLayoutId id="2147483672" r:id="rId8"/>
    <p:sldLayoutId id="2147483675" r:id="rId9"/>
    <p:sldLayoutId id="2147483679" r:id="rId10"/>
    <p:sldLayoutId id="2147483680"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3200" b="0" kern="120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65760" indent="-365760" algn="l" defTabSz="914400" rtl="0" eaLnBrk="1" latinLnBrk="0" hangingPunct="1">
        <a:lnSpc>
          <a:spcPct val="90000"/>
        </a:lnSpc>
        <a:spcBef>
          <a:spcPts val="1000"/>
        </a:spcBef>
        <a:spcAft>
          <a:spcPts val="0"/>
        </a:spcAft>
        <a:buClr>
          <a:srgbClr val="FAB252"/>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rgbClr val="F1592A"/>
        </a:buClr>
        <a:buFont typeface="Wingdings" panose="05000000000000000000" pitchFamily="2" charset="2"/>
        <a:buChar char=""/>
        <a:defRPr sz="20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0070C0"/>
        </a:buClr>
        <a:buFont typeface="Wingdings" panose="05000000000000000000" pitchFamily="2" charset="2"/>
        <a:buChar char="v"/>
        <a:defRPr sz="1800" kern="1200">
          <a:solidFill>
            <a:srgbClr val="F159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FAB252"/>
        </a:buClr>
        <a:buFont typeface="Wingdings 2" panose="050201020105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49692"/>
            <a:ext cx="7772400" cy="1665285"/>
          </a:xfrm>
        </p:spPr>
        <p:txBody>
          <a:bodyPr>
            <a:normAutofit/>
          </a:bodyPr>
          <a:lstStyle/>
          <a:p>
            <a:r>
              <a:rPr lang="en-US" dirty="0"/>
              <a:t>WIOA Performance Accountability </a:t>
            </a:r>
          </a:p>
        </p:txBody>
      </p:sp>
      <p:sp>
        <p:nvSpPr>
          <p:cNvPr id="5" name="Subtitle 4"/>
          <p:cNvSpPr>
            <a:spLocks noGrp="1"/>
          </p:cNvSpPr>
          <p:nvPr>
            <p:ph type="subTitle" idx="1"/>
          </p:nvPr>
        </p:nvSpPr>
        <p:spPr>
          <a:xfrm>
            <a:off x="1143000" y="3762007"/>
            <a:ext cx="6858000" cy="654350"/>
          </a:xfrm>
        </p:spPr>
        <p:txBody>
          <a:bodyPr>
            <a:normAutofit/>
          </a:bodyPr>
          <a:lstStyle/>
          <a:p>
            <a:r>
              <a:rPr lang="en-US" sz="2800" dirty="0" smtClean="0"/>
              <a:t>Statistical Adjustment Model Methodology</a:t>
            </a:r>
            <a:endParaRPr lang="en-US" sz="2800" dirty="0"/>
          </a:p>
        </p:txBody>
      </p:sp>
      <p:sp>
        <p:nvSpPr>
          <p:cNvPr id="9" name="Text Placeholder 5"/>
          <p:cNvSpPr>
            <a:spLocks noGrp="1"/>
          </p:cNvSpPr>
          <p:nvPr>
            <p:ph type="body" sz="quarter" idx="13"/>
          </p:nvPr>
        </p:nvSpPr>
        <p:spPr/>
        <p:txBody>
          <a:bodyPr/>
          <a:lstStyle/>
          <a:p>
            <a:r>
              <a:rPr lang="en-US" dirty="0" smtClean="0"/>
              <a:t>December 1</a:t>
            </a:r>
            <a:r>
              <a:rPr lang="en-US" baseline="30000" dirty="0" smtClean="0"/>
              <a:t>st</a:t>
            </a:r>
            <a:r>
              <a:rPr lang="en-US" dirty="0" smtClean="0"/>
              <a:t> and 2</a:t>
            </a:r>
            <a:r>
              <a:rPr lang="en-US" baseline="30000" dirty="0" smtClean="0"/>
              <a:t>nd</a:t>
            </a:r>
            <a:r>
              <a:rPr lang="en-US" dirty="0" smtClean="0"/>
              <a:t> , 2015</a:t>
            </a:r>
          </a:p>
        </p:txBody>
      </p:sp>
      <p:sp>
        <p:nvSpPr>
          <p:cNvPr id="11" name="Subtitle 2"/>
          <p:cNvSpPr txBox="1">
            <a:spLocks/>
          </p:cNvSpPr>
          <p:nvPr/>
        </p:nvSpPr>
        <p:spPr>
          <a:xfrm>
            <a:off x="248054" y="4509667"/>
            <a:ext cx="1707204" cy="52625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00" dirty="0" smtClean="0"/>
              <a:t>Presented by:</a:t>
            </a:r>
          </a:p>
        </p:txBody>
      </p:sp>
      <p:sp>
        <p:nvSpPr>
          <p:cNvPr id="12" name="Subtitle 2"/>
          <p:cNvSpPr txBox="1">
            <a:spLocks/>
          </p:cNvSpPr>
          <p:nvPr/>
        </p:nvSpPr>
        <p:spPr>
          <a:xfrm>
            <a:off x="3800655" y="4820947"/>
            <a:ext cx="3886201" cy="62569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300" b="1" i="0" dirty="0" smtClean="0"/>
              <a:t>U.S. Department of Education</a:t>
            </a:r>
          </a:p>
          <a:p>
            <a:pPr marL="285750" indent="-285750" algn="l">
              <a:spcBef>
                <a:spcPts val="0"/>
              </a:spcBef>
              <a:buFont typeface="Wingdings" panose="05000000000000000000" pitchFamily="2" charset="2"/>
              <a:buChar char="§"/>
            </a:pPr>
            <a:r>
              <a:rPr lang="en-US" sz="1300" dirty="0" smtClean="0"/>
              <a:t>Office of Career, Technical and Adult Education</a:t>
            </a:r>
          </a:p>
          <a:p>
            <a:pPr marL="285750" indent="-285750" algn="l">
              <a:spcBef>
                <a:spcPts val="0"/>
              </a:spcBef>
              <a:buFont typeface="Wingdings" panose="05000000000000000000" pitchFamily="2" charset="2"/>
              <a:buChar char="§"/>
            </a:pPr>
            <a:r>
              <a:rPr lang="en-US" sz="1300" dirty="0" smtClean="0"/>
              <a:t>Rehabilitation Services Administration</a:t>
            </a:r>
            <a:endParaRPr lang="en-US" sz="1300" dirty="0"/>
          </a:p>
        </p:txBody>
      </p:sp>
      <p:sp>
        <p:nvSpPr>
          <p:cNvPr id="13" name="Subtitle 2"/>
          <p:cNvSpPr txBox="1">
            <a:spLocks/>
          </p:cNvSpPr>
          <p:nvPr/>
        </p:nvSpPr>
        <p:spPr>
          <a:xfrm>
            <a:off x="248054" y="4820947"/>
            <a:ext cx="3409545" cy="448754"/>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300" b="1" i="0" dirty="0" smtClean="0"/>
              <a:t>U.S. Department of Labor</a:t>
            </a:r>
          </a:p>
          <a:p>
            <a:pPr marL="285750" indent="-285750" algn="l">
              <a:spcBef>
                <a:spcPts val="0"/>
              </a:spcBef>
              <a:buFont typeface="Wingdings" panose="05000000000000000000" pitchFamily="2" charset="2"/>
              <a:buChar char="§"/>
            </a:pPr>
            <a:r>
              <a:rPr lang="en-US" sz="1300" dirty="0" smtClean="0"/>
              <a:t>Employment and Training Administration</a:t>
            </a:r>
          </a:p>
        </p:txBody>
      </p:sp>
    </p:spTree>
    <p:extLst>
      <p:ext uri="{BB962C8B-B14F-4D97-AF65-F5344CB8AC3E}">
        <p14:creationId xmlns:p14="http://schemas.microsoft.com/office/powerpoint/2010/main" val="261381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WIA Adjustment PY 2010 - 2011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0550" y="1663701"/>
                <a:ext cx="7905750" cy="4051300"/>
              </a:xfrm>
            </p:spPr>
            <p:txBody>
              <a:bodyPr>
                <a:noAutofit/>
              </a:bodyPr>
              <a:lstStyle/>
              <a:p>
                <a:pPr>
                  <a:lnSpc>
                    <a:spcPct val="100000"/>
                  </a:lnSpc>
                </a:pPr>
                <a:r>
                  <a:rPr lang="en-US" sz="2000" dirty="0" smtClean="0"/>
                  <a:t>The basic framework is the same as done under JTPA but model estimation was different.</a:t>
                </a:r>
              </a:p>
              <a:p>
                <a:pPr>
                  <a:lnSpc>
                    <a:spcPct val="100000"/>
                  </a:lnSpc>
                </a:pPr>
                <a:r>
                  <a:rPr lang="en-US" sz="2000" dirty="0" smtClean="0"/>
                  <a:t>Under this approach estimation was conducted at the individual level in 2 stages.</a:t>
                </a:r>
              </a:p>
              <a:p>
                <a:pPr lvl="1">
                  <a:lnSpc>
                    <a:spcPct val="100000"/>
                  </a:lnSpc>
                </a:pPr>
                <a:r>
                  <a:rPr lang="en-US" sz="1800" dirty="0" smtClean="0"/>
                  <a:t>Linear Probability Models for binary variables.</a:t>
                </a:r>
              </a:p>
              <a:p>
                <a:pPr>
                  <a:lnSpc>
                    <a:spcPct val="100000"/>
                  </a:lnSpc>
                </a:pPr>
                <a:r>
                  <a:rPr lang="en-US" sz="2000" dirty="0" smtClean="0"/>
                  <a:t>First regressions were run at the individual level to estimate the relationships between personal characteristics and outcomes.</a:t>
                </a:r>
              </a:p>
              <a:p>
                <a:pPr>
                  <a:lnSpc>
                    <a:spcPct val="100000"/>
                  </a:lnSpc>
                </a:pPr>
                <a:r>
                  <a:rPr lang="en-US" sz="2000" dirty="0" smtClean="0"/>
                  <a:t>Next the residuals from all individuals in the same local area were aggregated and regressed on local labor market conditions.</a:t>
                </a:r>
              </a:p>
              <a:p>
                <a:pPr>
                  <a:lnSpc>
                    <a:spcPct val="100000"/>
                  </a:lnSpc>
                </a:pPr>
                <a14:m>
                  <m:oMath xmlns:m="http://schemas.openxmlformats.org/officeDocument/2006/math">
                    <m:r>
                      <a:rPr lang="en-US" sz="2000" i="1">
                        <a:latin typeface="Cambria Math"/>
                      </a:rPr>
                      <m:t>𝑆</m:t>
                    </m:r>
                    <m:r>
                      <a:rPr lang="en-US" sz="2000" i="1">
                        <a:latin typeface="Cambria Math"/>
                        <a:ea typeface="Cambria Math"/>
                      </a:rPr>
                      <m:t>=</m:t>
                    </m:r>
                    <m:r>
                      <a:rPr lang="en-US" sz="2000" i="1">
                        <a:latin typeface="Cambria Math"/>
                        <a:ea typeface="Cambria Math"/>
                      </a:rPr>
                      <m:t>𝐷</m:t>
                    </m:r>
                    <m:r>
                      <a:rPr lang="en-US" sz="2000" i="1">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𝑤</m:t>
                        </m:r>
                      </m:e>
                      <m:sub>
                        <m:r>
                          <a:rPr lang="en-US" sz="2000" i="1">
                            <a:latin typeface="Cambria Math"/>
                            <a:ea typeface="Cambria Math"/>
                          </a:rPr>
                          <m:t>1</m:t>
                        </m:r>
                      </m:sub>
                    </m:sSub>
                    <m:d>
                      <m:dPr>
                        <m:ctrlPr>
                          <a:rPr lang="en-US" sz="2000" i="1">
                            <a:latin typeface="Cambria Math" panose="02040503050406030204" pitchFamily="18" charset="0"/>
                            <a:ea typeface="Cambria Math"/>
                          </a:rPr>
                        </m:ctrlPr>
                      </m:dPr>
                      <m:e>
                        <m:sSub>
                          <m:sSubPr>
                            <m:ctrlPr>
                              <a:rPr lang="en-US" sz="2000" i="1">
                                <a:latin typeface="Cambria Math" panose="02040503050406030204" pitchFamily="18" charset="0"/>
                                <a:ea typeface="Cambria Math"/>
                              </a:rPr>
                            </m:ctrlPr>
                          </m:sSubPr>
                          <m:e>
                            <m:r>
                              <a:rPr lang="en-US" sz="2000" i="1">
                                <a:latin typeface="Cambria Math"/>
                                <a:ea typeface="Cambria Math"/>
                              </a:rPr>
                              <m:t>𝑋</m:t>
                            </m:r>
                          </m:e>
                          <m:sub>
                            <m:r>
                              <a:rPr lang="en-US" sz="2000" i="1">
                                <a:latin typeface="Cambria Math"/>
                                <a:ea typeface="Cambria Math"/>
                              </a:rPr>
                              <m:t>1</m:t>
                            </m:r>
                          </m:sub>
                        </m:sSub>
                        <m:r>
                          <a:rPr lang="en-US" sz="2000" i="1">
                            <a:latin typeface="Cambria Math"/>
                            <a:ea typeface="Cambria Math"/>
                          </a:rPr>
                          <m:t>−</m:t>
                        </m:r>
                        <m:acc>
                          <m:accPr>
                            <m:chr m:val="̅"/>
                            <m:ctrlPr>
                              <a:rPr lang="en-US" sz="2000" i="1">
                                <a:latin typeface="Cambria Math" panose="02040503050406030204" pitchFamily="18" charset="0"/>
                                <a:ea typeface="Cambria Math"/>
                              </a:rPr>
                            </m:ctrlPr>
                          </m:accPr>
                          <m:e>
                            <m:sSub>
                              <m:sSubPr>
                                <m:ctrlPr>
                                  <a:rPr lang="en-US" sz="2000" i="1">
                                    <a:latin typeface="Cambria Math" panose="02040503050406030204" pitchFamily="18" charset="0"/>
                                    <a:ea typeface="Cambria Math"/>
                                  </a:rPr>
                                </m:ctrlPr>
                              </m:sSubPr>
                              <m:e>
                                <m:r>
                                  <a:rPr lang="en-US" sz="2000" i="1">
                                    <a:latin typeface="Cambria Math"/>
                                    <a:ea typeface="Cambria Math"/>
                                  </a:rPr>
                                  <m:t>𝑥</m:t>
                                </m:r>
                              </m:e>
                              <m:sub>
                                <m:r>
                                  <a:rPr lang="en-US" sz="2000" i="1">
                                    <a:latin typeface="Cambria Math"/>
                                    <a:ea typeface="Cambria Math"/>
                                  </a:rPr>
                                  <m:t>1</m:t>
                                </m:r>
                              </m:sub>
                            </m:sSub>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𝑛</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𝑛</m:t>
                        </m:r>
                      </m:sub>
                    </m:sSub>
                    <m:r>
                      <a:rPr lang="en-US" sz="2000" i="1">
                        <a:latin typeface="Cambria Math"/>
                      </a:rPr>
                      <m:t>−</m:t>
                    </m:r>
                    <m:acc>
                      <m:accPr>
                        <m:chr m:val="̅"/>
                        <m:ctrlPr>
                          <a:rPr lang="en-US" sz="2000" i="1">
                            <a:latin typeface="Cambria Math" panose="02040503050406030204" pitchFamily="18" charset="0"/>
                            <a:ea typeface="Cambria Math"/>
                          </a:rPr>
                        </m:ctrlPr>
                      </m:accPr>
                      <m:e>
                        <m:sSub>
                          <m:sSubPr>
                            <m:ctrlPr>
                              <a:rPr lang="en-US" sz="2000" i="1">
                                <a:latin typeface="Cambria Math" panose="02040503050406030204" pitchFamily="18" charset="0"/>
                                <a:ea typeface="Cambria Math"/>
                              </a:rPr>
                            </m:ctrlPr>
                          </m:sSubPr>
                          <m:e>
                            <m:r>
                              <a:rPr lang="en-US" sz="2000" i="1">
                                <a:latin typeface="Cambria Math"/>
                                <a:ea typeface="Cambria Math"/>
                              </a:rPr>
                              <m:t>𝑥</m:t>
                            </m:r>
                          </m:e>
                          <m:sub>
                            <m:r>
                              <a:rPr lang="en-US" sz="2000" i="1">
                                <a:latin typeface="Cambria Math"/>
                                <a:ea typeface="Cambria Math"/>
                              </a:rPr>
                              <m:t>𝑛</m:t>
                            </m:r>
                          </m:sub>
                        </m:sSub>
                      </m:e>
                    </m:acc>
                  </m:oMath>
                </a14:m>
                <a:r>
                  <a:rPr lang="en-US" sz="2000" dirty="0"/>
                  <a:t>)</a:t>
                </a:r>
                <a:endParaRPr lang="en-US" sz="2000" dirty="0" smtClean="0"/>
              </a:p>
              <a:p>
                <a:pPr>
                  <a:lnSpc>
                    <a:spcPct val="100000"/>
                  </a:lnSpc>
                </a:pPr>
                <a:r>
                  <a:rPr lang="en-US" sz="2000" dirty="0" smtClean="0"/>
                  <a:t>Here, D was the national outcome (or average outcome).</a:t>
                </a:r>
                <a:endParaRPr lang="en-US" sz="2000" dirty="0"/>
              </a:p>
              <a:p>
                <a:pPr marL="0" indent="0">
                  <a:lnSpc>
                    <a:spcPct val="100000"/>
                  </a:lnSpc>
                  <a:buNone/>
                </a:pPr>
                <a:r>
                  <a:rPr lang="en-US" sz="2000" dirty="0" smtClean="0"/>
                  <a:t/>
                </a:r>
                <a:br>
                  <a:rPr lang="en-US" sz="2000" dirty="0" smtClean="0"/>
                </a:b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0550" y="1663701"/>
                <a:ext cx="7905750" cy="4051300"/>
              </a:xfrm>
              <a:blipFill rotWithShape="1">
                <a:blip r:embed="rId2"/>
                <a:stretch>
                  <a:fillRect l="-694" t="-602" r="-386" b="-4211"/>
                </a:stretch>
              </a:blipFill>
            </p:spPr>
            <p:txBody>
              <a:bodyPr/>
              <a:lstStyle/>
              <a:p>
                <a:r>
                  <a:rPr lang="en-US">
                    <a:noFill/>
                  </a:rPr>
                  <a:t> </a:t>
                </a:r>
              </a:p>
            </p:txBody>
          </p:sp>
        </mc:Fallback>
      </mc:AlternateContent>
    </p:spTree>
    <p:extLst>
      <p:ext uri="{BB962C8B-B14F-4D97-AF65-F5344CB8AC3E}">
        <p14:creationId xmlns:p14="http://schemas.microsoft.com/office/powerpoint/2010/main" val="1041896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WIA Adjustment PY2012 - 2014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9399" y="1672621"/>
                <a:ext cx="8248650" cy="4708526"/>
              </a:xfrm>
            </p:spPr>
            <p:txBody>
              <a:bodyPr>
                <a:normAutofit/>
              </a:bodyPr>
              <a:lstStyle/>
              <a:p>
                <a:pPr>
                  <a:spcAft>
                    <a:spcPts val="1800"/>
                  </a:spcAft>
                </a:pPr>
                <a:r>
                  <a:rPr lang="en-US" dirty="0" smtClean="0"/>
                  <a:t>Like the JTPA approach, OLS regression models were estimated to determine the relationships of participant characteristics and economic conditions to performance outcomes.</a:t>
                </a:r>
                <a:endParaRPr lang="en-US" dirty="0"/>
              </a:p>
              <a:p>
                <a:pPr>
                  <a:spcAft>
                    <a:spcPts val="1200"/>
                  </a:spcAft>
                </a:pPr>
                <a:r>
                  <a:rPr lang="en-US" dirty="0" smtClean="0"/>
                  <a:t>The coefficients (weights) were used to adjust performance outcomes from a state departure point (D).</a:t>
                </a:r>
              </a:p>
              <a:p>
                <a:pPr>
                  <a:spcAft>
                    <a:spcPts val="1200"/>
                  </a:spcAft>
                </a:pPr>
                <a14:m>
                  <m:oMath xmlns:m="http://schemas.openxmlformats.org/officeDocument/2006/math">
                    <m:r>
                      <a:rPr lang="en-US" i="1">
                        <a:latin typeface="Cambria Math"/>
                      </a:rPr>
                      <m:t>𝑆</m:t>
                    </m:r>
                    <m:r>
                      <a:rPr lang="en-US" i="1">
                        <a:latin typeface="Cambria Math"/>
                        <a:ea typeface="Cambria Math"/>
                      </a:rPr>
                      <m:t>=</m:t>
                    </m:r>
                    <m:r>
                      <a:rPr lang="en-US" i="1">
                        <a:latin typeface="Cambria Math"/>
                        <a:ea typeface="Cambria Math"/>
                      </a:rPr>
                      <m:t>𝐷</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𝑤</m:t>
                        </m:r>
                      </m:e>
                      <m:sub>
                        <m:r>
                          <a:rPr lang="en-US" i="1">
                            <a:latin typeface="Cambria Math"/>
                            <a:ea typeface="Cambria Math"/>
                          </a:rPr>
                          <m:t>1</m:t>
                        </m:r>
                      </m:sub>
                    </m:sSub>
                    <m:d>
                      <m:dPr>
                        <m:ctrlPr>
                          <a:rPr lang="en-US" i="1">
                            <a:latin typeface="Cambria Math" panose="02040503050406030204" pitchFamily="18" charset="0"/>
                            <a:ea typeface="Cambria Math"/>
                          </a:rPr>
                        </m:ctrlPr>
                      </m:dPr>
                      <m:e>
                        <m:sSub>
                          <m:sSubPr>
                            <m:ctrlPr>
                              <a:rPr lang="en-US" i="1">
                                <a:latin typeface="Cambria Math" panose="02040503050406030204" pitchFamily="18" charset="0"/>
                                <a:ea typeface="Cambria Math"/>
                              </a:rPr>
                            </m:ctrlPr>
                          </m:sSubPr>
                          <m:e>
                            <m:r>
                              <a:rPr lang="en-US" i="1">
                                <a:latin typeface="Cambria Math"/>
                                <a:ea typeface="Cambria Math"/>
                              </a:rPr>
                              <m:t>𝑋</m:t>
                            </m:r>
                          </m:e>
                          <m:sub>
                            <m:r>
                              <a:rPr lang="en-US" i="1">
                                <a:latin typeface="Cambria Math"/>
                                <a:ea typeface="Cambria Math"/>
                              </a:rPr>
                              <m:t>1</m:t>
                            </m:r>
                          </m:sub>
                        </m:sSub>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1</m:t>
                                </m:r>
                              </m:sub>
                            </m:sSub>
                          </m:e>
                        </m:acc>
                      </m:e>
                    </m:d>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𝑛</m:t>
                        </m:r>
                      </m:sub>
                    </m:sSub>
                    <m:r>
                      <a:rPr lang="en-US" i="1">
                        <a:latin typeface="Cambria Math"/>
                      </a:rPr>
                      <m:t>(</m:t>
                    </m:r>
                    <m:sSub>
                      <m:sSubPr>
                        <m:ctrlPr>
                          <a:rPr lang="en-US" i="1">
                            <a:latin typeface="Cambria Math" panose="02040503050406030204" pitchFamily="18" charset="0"/>
                          </a:rPr>
                        </m:ctrlPr>
                      </m:sSubPr>
                      <m:e>
                        <m:r>
                          <a:rPr lang="en-US" i="1">
                            <a:latin typeface="Cambria Math"/>
                          </a:rPr>
                          <m:t>𝑋</m:t>
                        </m:r>
                      </m:e>
                      <m:sub>
                        <m:r>
                          <a:rPr lang="en-US" i="1">
                            <a:latin typeface="Cambria Math"/>
                          </a:rPr>
                          <m:t>𝑛</m:t>
                        </m:r>
                      </m:sub>
                    </m:sSub>
                    <m:r>
                      <a:rPr lang="en-US" i="1">
                        <a:latin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𝑛</m:t>
                            </m:r>
                          </m:sub>
                        </m:sSub>
                      </m:e>
                    </m:acc>
                  </m:oMath>
                </a14:m>
                <a:r>
                  <a:rPr lang="en-US" dirty="0"/>
                  <a:t>)</a:t>
                </a:r>
              </a:p>
              <a:p>
                <a:pPr>
                  <a:spcAft>
                    <a:spcPts val="1200"/>
                  </a:spcAft>
                </a:pPr>
                <a:r>
                  <a:rPr lang="en-US" dirty="0" smtClean="0"/>
                  <a:t>D was the most recent observable actual state outcomes.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9399" y="1672621"/>
                <a:ext cx="8248650" cy="4708526"/>
              </a:xfrm>
              <a:blipFill rotWithShape="1">
                <a:blip r:embed="rId2"/>
                <a:stretch>
                  <a:fillRect l="-1035" t="-1682" r="-74"/>
                </a:stretch>
              </a:blipFill>
            </p:spPr>
            <p:txBody>
              <a:bodyPr/>
              <a:lstStyle/>
              <a:p>
                <a:r>
                  <a:rPr lang="en-US">
                    <a:noFill/>
                  </a:rPr>
                  <a:t> </a:t>
                </a:r>
              </a:p>
            </p:txBody>
          </p:sp>
        </mc:Fallback>
      </mc:AlternateContent>
    </p:spTree>
    <p:extLst>
      <p:ext uri="{BB962C8B-B14F-4D97-AF65-F5344CB8AC3E}">
        <p14:creationId xmlns:p14="http://schemas.microsoft.com/office/powerpoint/2010/main" val="287324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p:txBody>
          <a:bodyPr>
            <a:normAutofit/>
          </a:bodyPr>
          <a:lstStyle/>
          <a:p>
            <a:pPr marL="461963" indent="-461963">
              <a:lnSpc>
                <a:spcPct val="100000"/>
              </a:lnSpc>
            </a:pPr>
            <a:r>
              <a:rPr lang="en-US" sz="2800" dirty="0" smtClean="0"/>
              <a:t>Model Calibration</a:t>
            </a:r>
          </a:p>
          <a:p>
            <a:pPr marL="796925" lvl="2" indent="-334963">
              <a:spcAft>
                <a:spcPts val="1200"/>
              </a:spcAft>
            </a:pPr>
            <a:r>
              <a:rPr lang="en-US" sz="2400" dirty="0"/>
              <a:t>How well do they work?</a:t>
            </a:r>
            <a:endParaRPr lang="en-US" sz="2000" dirty="0"/>
          </a:p>
          <a:p>
            <a:pPr marL="461963" indent="-461963">
              <a:lnSpc>
                <a:spcPct val="100000"/>
              </a:lnSpc>
              <a:spcBef>
                <a:spcPts val="1800"/>
              </a:spcBef>
            </a:pPr>
            <a:r>
              <a:rPr lang="en-US" sz="2800" dirty="0"/>
              <a:t>Variable </a:t>
            </a:r>
            <a:r>
              <a:rPr lang="en-US" sz="2800" dirty="0" smtClean="0"/>
              <a:t>Selection</a:t>
            </a:r>
            <a:endParaRPr lang="en-US" sz="2800" dirty="0"/>
          </a:p>
          <a:p>
            <a:pPr marL="796925" lvl="2" indent="-334963">
              <a:spcAft>
                <a:spcPts val="1200"/>
              </a:spcAft>
            </a:pPr>
            <a:r>
              <a:rPr lang="en-US" sz="2400" dirty="0"/>
              <a:t>Which variables to include?</a:t>
            </a:r>
          </a:p>
          <a:p>
            <a:pPr marL="461963" indent="-461963">
              <a:lnSpc>
                <a:spcPct val="100000"/>
              </a:lnSpc>
              <a:spcBef>
                <a:spcPts val="1800"/>
              </a:spcBef>
            </a:pPr>
            <a:r>
              <a:rPr lang="en-US" sz="2800" dirty="0"/>
              <a:t>Empirical Methodology for Selecting Model </a:t>
            </a:r>
            <a:r>
              <a:rPr lang="en-US" sz="2800" dirty="0" smtClean="0"/>
              <a:t>Specification</a:t>
            </a:r>
            <a:endParaRPr lang="en-US" sz="2800" dirty="0"/>
          </a:p>
        </p:txBody>
      </p:sp>
    </p:spTree>
    <p:extLst>
      <p:ext uri="{BB962C8B-B14F-4D97-AF65-F5344CB8AC3E}">
        <p14:creationId xmlns:p14="http://schemas.microsoft.com/office/powerpoint/2010/main" val="420951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Methods – Considered Aggregate Level</a:t>
            </a:r>
            <a:endParaRPr lang="en-US" dirty="0"/>
          </a:p>
        </p:txBody>
      </p:sp>
      <p:sp>
        <p:nvSpPr>
          <p:cNvPr id="3" name="Content Placeholder 2"/>
          <p:cNvSpPr>
            <a:spLocks noGrp="1"/>
          </p:cNvSpPr>
          <p:nvPr>
            <p:ph idx="1"/>
          </p:nvPr>
        </p:nvSpPr>
        <p:spPr>
          <a:xfrm>
            <a:off x="278453" y="1672210"/>
            <a:ext cx="8684571" cy="4294187"/>
          </a:xfrm>
        </p:spPr>
        <p:txBody>
          <a:bodyPr>
            <a:normAutofit/>
          </a:bodyPr>
          <a:lstStyle/>
          <a:p>
            <a:pPr>
              <a:lnSpc>
                <a:spcPct val="100000"/>
              </a:lnSpc>
              <a:spcBef>
                <a:spcPts val="2400"/>
              </a:spcBef>
            </a:pPr>
            <a:r>
              <a:rPr lang="en-US" b="1" dirty="0" smtClean="0"/>
              <a:t>Traditional Ordinary Least Squares (OLS) methods.</a:t>
            </a:r>
          </a:p>
          <a:p>
            <a:pPr>
              <a:lnSpc>
                <a:spcPct val="100000"/>
              </a:lnSpc>
              <a:spcBef>
                <a:spcPts val="2400"/>
              </a:spcBef>
            </a:pPr>
            <a:r>
              <a:rPr lang="en-US" b="1" dirty="0" smtClean="0"/>
              <a:t>Bayesian variants of OLS methods.</a:t>
            </a:r>
          </a:p>
          <a:p>
            <a:pPr>
              <a:lnSpc>
                <a:spcPct val="100000"/>
              </a:lnSpc>
              <a:spcBef>
                <a:spcPts val="2400"/>
              </a:spcBef>
            </a:pPr>
            <a:r>
              <a:rPr lang="en-US" b="1" dirty="0" smtClean="0"/>
              <a:t>Spatial econometric extensions of these models that account for the influence of spatial dependence.</a:t>
            </a:r>
          </a:p>
          <a:p>
            <a:pPr>
              <a:lnSpc>
                <a:spcPct val="100000"/>
              </a:lnSpc>
              <a:spcBef>
                <a:spcPts val="2400"/>
              </a:spcBef>
            </a:pPr>
            <a:r>
              <a:rPr lang="en-US" b="1" dirty="0" smtClean="0"/>
              <a:t>Fixed and Random Effects methods.</a:t>
            </a:r>
          </a:p>
          <a:p>
            <a:pPr lvl="1">
              <a:lnSpc>
                <a:spcPct val="100000"/>
              </a:lnSpc>
              <a:spcBef>
                <a:spcPts val="2400"/>
              </a:spcBef>
            </a:pPr>
            <a:r>
              <a:rPr lang="en-US" b="1" dirty="0" smtClean="0"/>
              <a:t>Including spatial econometric extensions of these models.</a:t>
            </a:r>
            <a:endParaRPr lang="en-US" b="1" dirty="0"/>
          </a:p>
        </p:txBody>
      </p:sp>
    </p:spTree>
    <p:extLst>
      <p:ext uri="{BB962C8B-B14F-4D97-AF65-F5344CB8AC3E}">
        <p14:creationId xmlns:p14="http://schemas.microsoft.com/office/powerpoint/2010/main" val="242937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6377"/>
            <a:ext cx="8233248" cy="1092198"/>
          </a:xfrm>
        </p:spPr>
        <p:txBody>
          <a:bodyPr>
            <a:normAutofit/>
          </a:bodyPr>
          <a:lstStyle/>
          <a:p>
            <a:r>
              <a:rPr lang="en-US" dirty="0" smtClean="0">
                <a:ln w="3175">
                  <a:solidFill>
                    <a:schemeClr val="accent2">
                      <a:lumMod val="20000"/>
                      <a:lumOff val="80000"/>
                    </a:schemeClr>
                  </a:solidFill>
                </a:ln>
              </a:rPr>
              <a:t>Average Prediction Errors</a:t>
            </a:r>
            <a:endParaRPr lang="en-US" dirty="0">
              <a:ln w="3175">
                <a:solidFill>
                  <a:schemeClr val="accent2">
                    <a:lumMod val="20000"/>
                    <a:lumOff val="80000"/>
                  </a:schemeClr>
                </a:solidFill>
              </a:ln>
            </a:endParaRPr>
          </a:p>
        </p:txBody>
      </p:sp>
      <p:graphicFrame>
        <p:nvGraphicFramePr>
          <p:cNvPr id="3" name="Table 2"/>
          <p:cNvGraphicFramePr>
            <a:graphicFrameLocks noGrp="1"/>
          </p:cNvGraphicFramePr>
          <p:nvPr>
            <p:extLst>
              <p:ext uri="{D42A27DB-BD31-4B8C-83A1-F6EECF244321}">
                <p14:modId xmlns:p14="http://schemas.microsoft.com/office/powerpoint/2010/main" val="2348323995"/>
              </p:ext>
            </p:extLst>
          </p:nvPr>
        </p:nvGraphicFramePr>
        <p:xfrm>
          <a:off x="670560" y="1686560"/>
          <a:ext cx="7833360" cy="4145280"/>
        </p:xfrm>
        <a:graphic>
          <a:graphicData uri="http://schemas.openxmlformats.org/drawingml/2006/table">
            <a:tbl>
              <a:tblPr firstRow="1" bandRow="1">
                <a:tableStyleId>{5C22544A-7EE6-4342-B048-85BDC9FD1C3A}</a:tableStyleId>
              </a:tblPr>
              <a:tblGrid>
                <a:gridCol w="3916680">
                  <a:extLst>
                    <a:ext uri="{9D8B030D-6E8A-4147-A177-3AD203B41FA5}">
                      <a16:colId xmlns="" xmlns:a16="http://schemas.microsoft.com/office/drawing/2014/main" val="3102461559"/>
                    </a:ext>
                  </a:extLst>
                </a:gridCol>
                <a:gridCol w="3916680">
                  <a:extLst>
                    <a:ext uri="{9D8B030D-6E8A-4147-A177-3AD203B41FA5}">
                      <a16:colId xmlns="" xmlns:a16="http://schemas.microsoft.com/office/drawing/2014/main" val="231899012"/>
                    </a:ext>
                  </a:extLst>
                </a:gridCol>
              </a:tblGrid>
              <a:tr h="512445">
                <a:tc>
                  <a:txBody>
                    <a:bodyPr/>
                    <a:lstStyle/>
                    <a:p>
                      <a:pPr algn="ctr"/>
                      <a:r>
                        <a:rPr lang="en-US" sz="2800" dirty="0" smtClean="0"/>
                        <a:t>Model Specification</a:t>
                      </a:r>
                      <a:endParaRPr lang="en-US" sz="2800" dirty="0"/>
                    </a:p>
                  </a:txBody>
                  <a:tcPr/>
                </a:tc>
                <a:tc>
                  <a:txBody>
                    <a:bodyPr/>
                    <a:lstStyle/>
                    <a:p>
                      <a:pPr algn="ctr"/>
                      <a:r>
                        <a:rPr lang="en-US" sz="2800" dirty="0" smtClean="0"/>
                        <a:t>Average RMSE</a:t>
                      </a:r>
                      <a:endParaRPr lang="en-US" sz="2800" dirty="0"/>
                    </a:p>
                  </a:txBody>
                  <a:tcPr/>
                </a:tc>
                <a:extLst>
                  <a:ext uri="{0D108BD9-81ED-4DB2-BD59-A6C34878D82A}">
                    <a16:rowId xmlns="" xmlns:a16="http://schemas.microsoft.com/office/drawing/2014/main" val="2918710016"/>
                  </a:ext>
                </a:extLst>
              </a:tr>
              <a:tr h="512445">
                <a:tc>
                  <a:txBody>
                    <a:bodyPr/>
                    <a:lstStyle/>
                    <a:p>
                      <a:r>
                        <a:rPr lang="en-US" sz="2800" dirty="0" smtClean="0"/>
                        <a:t>OLS</a:t>
                      </a:r>
                      <a:endParaRPr lang="en-US" sz="2800" dirty="0"/>
                    </a:p>
                  </a:txBody>
                  <a:tcPr/>
                </a:tc>
                <a:tc>
                  <a:txBody>
                    <a:bodyPr/>
                    <a:lstStyle/>
                    <a:p>
                      <a:pPr marL="0" indent="1025525"/>
                      <a:r>
                        <a:rPr lang="en-US" sz="2800" dirty="0" smtClean="0"/>
                        <a:t>0.0520</a:t>
                      </a:r>
                      <a:endParaRPr lang="en-US" sz="2800" dirty="0"/>
                    </a:p>
                  </a:txBody>
                  <a:tcPr/>
                </a:tc>
                <a:extLst>
                  <a:ext uri="{0D108BD9-81ED-4DB2-BD59-A6C34878D82A}">
                    <a16:rowId xmlns="" xmlns:a16="http://schemas.microsoft.com/office/drawing/2014/main" val="554802118"/>
                  </a:ext>
                </a:extLst>
              </a:tr>
              <a:tr h="512445">
                <a:tc>
                  <a:txBody>
                    <a:bodyPr/>
                    <a:lstStyle/>
                    <a:p>
                      <a:r>
                        <a:rPr lang="en-US" sz="2800" dirty="0" smtClean="0"/>
                        <a:t>Bayesian OLS</a:t>
                      </a:r>
                      <a:endParaRPr lang="en-US" sz="2800" dirty="0"/>
                    </a:p>
                  </a:txBody>
                  <a:tcPr/>
                </a:tc>
                <a:tc>
                  <a:txBody>
                    <a:bodyPr/>
                    <a:lstStyle/>
                    <a:p>
                      <a:pPr marL="0" indent="1025525"/>
                      <a:r>
                        <a:rPr lang="en-US" sz="2800" dirty="0" smtClean="0"/>
                        <a:t>0.0512</a:t>
                      </a:r>
                      <a:endParaRPr lang="en-US" sz="2800" dirty="0"/>
                    </a:p>
                  </a:txBody>
                  <a:tcPr/>
                </a:tc>
                <a:extLst>
                  <a:ext uri="{0D108BD9-81ED-4DB2-BD59-A6C34878D82A}">
                    <a16:rowId xmlns="" xmlns:a16="http://schemas.microsoft.com/office/drawing/2014/main" val="3310267147"/>
                  </a:ext>
                </a:extLst>
              </a:tr>
              <a:tr h="512445">
                <a:tc>
                  <a:txBody>
                    <a:bodyPr/>
                    <a:lstStyle/>
                    <a:p>
                      <a:r>
                        <a:rPr lang="en-US" sz="2800" dirty="0" smtClean="0"/>
                        <a:t>Quantile</a:t>
                      </a:r>
                      <a:endParaRPr lang="en-US" sz="2800" dirty="0"/>
                    </a:p>
                  </a:txBody>
                  <a:tcPr/>
                </a:tc>
                <a:tc>
                  <a:txBody>
                    <a:bodyPr/>
                    <a:lstStyle/>
                    <a:p>
                      <a:pPr marL="0" indent="1025525"/>
                      <a:r>
                        <a:rPr lang="en-US" sz="2800" dirty="0" smtClean="0"/>
                        <a:t>0.0516</a:t>
                      </a:r>
                      <a:endParaRPr lang="en-US" sz="2800" dirty="0"/>
                    </a:p>
                  </a:txBody>
                  <a:tcPr/>
                </a:tc>
                <a:extLst>
                  <a:ext uri="{0D108BD9-81ED-4DB2-BD59-A6C34878D82A}">
                    <a16:rowId xmlns="" xmlns:a16="http://schemas.microsoft.com/office/drawing/2014/main" val="1733135335"/>
                  </a:ext>
                </a:extLst>
              </a:tr>
              <a:tr h="512445">
                <a:tc>
                  <a:txBody>
                    <a:bodyPr/>
                    <a:lstStyle/>
                    <a:p>
                      <a:r>
                        <a:rPr lang="en-US" sz="2800" dirty="0" smtClean="0"/>
                        <a:t>Fixed Effects</a:t>
                      </a:r>
                      <a:endParaRPr lang="en-US" sz="2800" dirty="0"/>
                    </a:p>
                  </a:txBody>
                  <a:tcPr/>
                </a:tc>
                <a:tc>
                  <a:txBody>
                    <a:bodyPr/>
                    <a:lstStyle/>
                    <a:p>
                      <a:pPr marL="0" indent="1025525"/>
                      <a:r>
                        <a:rPr lang="en-US" sz="2800" dirty="0" smtClean="0"/>
                        <a:t>0.0460</a:t>
                      </a:r>
                      <a:endParaRPr lang="en-US" sz="2800" dirty="0"/>
                    </a:p>
                  </a:txBody>
                  <a:tcPr/>
                </a:tc>
                <a:extLst>
                  <a:ext uri="{0D108BD9-81ED-4DB2-BD59-A6C34878D82A}">
                    <a16:rowId xmlns="" xmlns:a16="http://schemas.microsoft.com/office/drawing/2014/main" val="943278954"/>
                  </a:ext>
                </a:extLst>
              </a:tr>
              <a:tr h="512445">
                <a:tc>
                  <a:txBody>
                    <a:bodyPr/>
                    <a:lstStyle/>
                    <a:p>
                      <a:r>
                        <a:rPr lang="en-US" sz="2800" dirty="0" smtClean="0"/>
                        <a:t>Random Effects</a:t>
                      </a:r>
                      <a:endParaRPr lang="en-US" sz="2800" dirty="0"/>
                    </a:p>
                  </a:txBody>
                  <a:tcPr/>
                </a:tc>
                <a:tc>
                  <a:txBody>
                    <a:bodyPr/>
                    <a:lstStyle/>
                    <a:p>
                      <a:pPr marL="0" indent="1025525"/>
                      <a:r>
                        <a:rPr lang="en-US" sz="2800" dirty="0" smtClean="0"/>
                        <a:t>0.0462</a:t>
                      </a:r>
                      <a:endParaRPr lang="en-US" sz="2800" dirty="0"/>
                    </a:p>
                  </a:txBody>
                  <a:tcPr/>
                </a:tc>
                <a:extLst>
                  <a:ext uri="{0D108BD9-81ED-4DB2-BD59-A6C34878D82A}">
                    <a16:rowId xmlns="" xmlns:a16="http://schemas.microsoft.com/office/drawing/2014/main" val="2934562940"/>
                  </a:ext>
                </a:extLst>
              </a:tr>
              <a:tr h="512445">
                <a:tc>
                  <a:txBody>
                    <a:bodyPr/>
                    <a:lstStyle/>
                    <a:p>
                      <a:r>
                        <a:rPr lang="en-US" sz="2800" dirty="0" smtClean="0"/>
                        <a:t>Spatial Fixed Effects</a:t>
                      </a:r>
                      <a:endParaRPr lang="en-US" sz="2800" dirty="0"/>
                    </a:p>
                  </a:txBody>
                  <a:tcPr/>
                </a:tc>
                <a:tc>
                  <a:txBody>
                    <a:bodyPr/>
                    <a:lstStyle/>
                    <a:p>
                      <a:pPr marL="0" indent="1025525"/>
                      <a:r>
                        <a:rPr lang="en-US" sz="2800" dirty="0" smtClean="0"/>
                        <a:t>0.0421</a:t>
                      </a:r>
                      <a:endParaRPr lang="en-US" sz="2800" dirty="0"/>
                    </a:p>
                  </a:txBody>
                  <a:tcPr/>
                </a:tc>
                <a:extLst>
                  <a:ext uri="{0D108BD9-81ED-4DB2-BD59-A6C34878D82A}">
                    <a16:rowId xmlns="" xmlns:a16="http://schemas.microsoft.com/office/drawing/2014/main" val="3106366277"/>
                  </a:ext>
                </a:extLst>
              </a:tr>
              <a:tr h="512445">
                <a:tc>
                  <a:txBody>
                    <a:bodyPr/>
                    <a:lstStyle/>
                    <a:p>
                      <a:r>
                        <a:rPr lang="en-US" sz="2800" dirty="0" smtClean="0"/>
                        <a:t>Spatial Random Effects</a:t>
                      </a:r>
                      <a:endParaRPr lang="en-US" sz="2800" dirty="0"/>
                    </a:p>
                  </a:txBody>
                  <a:tcPr/>
                </a:tc>
                <a:tc>
                  <a:txBody>
                    <a:bodyPr/>
                    <a:lstStyle/>
                    <a:p>
                      <a:pPr marL="0" indent="1025525"/>
                      <a:r>
                        <a:rPr lang="en-US" sz="2800" dirty="0" smtClean="0"/>
                        <a:t>0.0432</a:t>
                      </a:r>
                      <a:endParaRPr lang="en-US" sz="2800" dirty="0"/>
                    </a:p>
                  </a:txBody>
                  <a:tcPr/>
                </a:tc>
                <a:extLst>
                  <a:ext uri="{0D108BD9-81ED-4DB2-BD59-A6C34878D82A}">
                    <a16:rowId xmlns="" xmlns:a16="http://schemas.microsoft.com/office/drawing/2014/main" val="1571719276"/>
                  </a:ext>
                </a:extLst>
              </a:tr>
            </a:tbl>
          </a:graphicData>
        </a:graphic>
      </p:graphicFrame>
    </p:spTree>
    <p:extLst>
      <p:ext uri="{BB962C8B-B14F-4D97-AF65-F5344CB8AC3E}">
        <p14:creationId xmlns:p14="http://schemas.microsoft.com/office/powerpoint/2010/main" val="209453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074"/>
            <a:ext cx="7886700" cy="1092198"/>
          </a:xfrm>
        </p:spPr>
        <p:txBody>
          <a:bodyPr/>
          <a:lstStyle/>
          <a:p>
            <a:r>
              <a:rPr lang="en-US" dirty="0" smtClean="0"/>
              <a:t>Within Sample Fixed Effects Predictions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574" y="1514475"/>
            <a:ext cx="83534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86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74"/>
            <a:ext cx="9144001" cy="1092198"/>
          </a:xfrm>
        </p:spPr>
        <p:txBody>
          <a:bodyPr/>
          <a:lstStyle/>
          <a:p>
            <a:r>
              <a:rPr lang="en-US" dirty="0" smtClean="0"/>
              <a:t>Within Sample Fixed Effects Performance Targets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 y="1506142"/>
            <a:ext cx="8553450" cy="454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37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599" y="1633584"/>
            <a:ext cx="7896225" cy="6540252"/>
          </a:xfrm>
          <a:prstGeom prst="rect">
            <a:avLst/>
          </a:prstGeom>
        </p:spPr>
        <p:txBody>
          <a:bodyPr wrap="square">
            <a:spAutoFit/>
          </a:bodyPr>
          <a:lstStyle/>
          <a:p>
            <a:pPr algn="ctr">
              <a:spcAft>
                <a:spcPts val="600"/>
              </a:spcAft>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Applying the Statistical Adjustment Model for Rehabilitation Services Administration Data</a:t>
            </a:r>
          </a:p>
          <a:p>
            <a:pPr algn="ctr">
              <a:spcAft>
                <a:spcPts val="600"/>
              </a:spcAft>
            </a:pP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lgn="ctr">
              <a:spcAft>
                <a:spcPts val="600"/>
              </a:spcAft>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Yann-Yann Shieh</a:t>
            </a:r>
          </a:p>
          <a:p>
            <a:pPr algn="ctr">
              <a:spcAft>
                <a:spcPts val="600"/>
              </a:spcAft>
            </a:pPr>
            <a:r>
              <a:rPr lang="en-US" sz="2000" b="1" dirty="0" smtClean="0">
                <a:solidFill>
                  <a:schemeClr val="accent2"/>
                </a:solidFill>
                <a:latin typeface="Arial" panose="020B0604020202020204" pitchFamily="34" charset="0"/>
                <a:cs typeface="Arial" panose="020B0604020202020204" pitchFamily="34" charset="0"/>
              </a:rPr>
              <a:t>Statistician</a:t>
            </a:r>
          </a:p>
          <a:p>
            <a:pPr algn="ctr">
              <a:spcAft>
                <a:spcPts val="600"/>
              </a:spcAft>
            </a:pPr>
            <a:r>
              <a:rPr lang="en-US" dirty="0" smtClean="0">
                <a:solidFill>
                  <a:schemeClr val="accent2"/>
                </a:solidFill>
                <a:latin typeface="Arial" panose="020B0604020202020204" pitchFamily="34" charset="0"/>
                <a:cs typeface="Arial" panose="020B0604020202020204" pitchFamily="34" charset="0"/>
              </a:rPr>
              <a:t>U.S</a:t>
            </a:r>
            <a:r>
              <a:rPr lang="en-US" dirty="0">
                <a:solidFill>
                  <a:schemeClr val="accent2"/>
                </a:solidFill>
                <a:latin typeface="Arial" panose="020B0604020202020204" pitchFamily="34" charset="0"/>
                <a:cs typeface="Arial" panose="020B0604020202020204" pitchFamily="34" charset="0"/>
              </a:rPr>
              <a:t>. Department of </a:t>
            </a:r>
            <a:r>
              <a:rPr lang="en-US" dirty="0" smtClean="0">
                <a:solidFill>
                  <a:schemeClr val="accent2"/>
                </a:solidFill>
                <a:latin typeface="Arial" panose="020B0604020202020204" pitchFamily="34" charset="0"/>
                <a:cs typeface="Arial" panose="020B0604020202020204" pitchFamily="34" charset="0"/>
              </a:rPr>
              <a:t>Education</a:t>
            </a:r>
          </a:p>
          <a:p>
            <a:pPr algn="ctr">
              <a:spcAft>
                <a:spcPts val="600"/>
              </a:spcAft>
            </a:pPr>
            <a:r>
              <a:rPr lang="en-US" dirty="0" smtClean="0">
                <a:solidFill>
                  <a:schemeClr val="accent2"/>
                </a:solidFill>
                <a:latin typeface="Arial" panose="020B0604020202020204" pitchFamily="34" charset="0"/>
                <a:cs typeface="Arial" panose="020B0604020202020204" pitchFamily="34" charset="0"/>
              </a:rPr>
              <a:t>Rehabilitation Services Administration</a:t>
            </a:r>
            <a:endParaRPr lang="en-US" dirty="0">
              <a:solidFill>
                <a:schemeClr val="accent2"/>
              </a:solidFill>
              <a:latin typeface="Arial" panose="020B0604020202020204" pitchFamily="34" charset="0"/>
              <a:cs typeface="Arial" panose="020B0604020202020204" pitchFamily="34" charset="0"/>
            </a:endParaRPr>
          </a:p>
          <a:p>
            <a:pPr algn="ctr">
              <a:spcAft>
                <a:spcPts val="600"/>
              </a:spcAft>
            </a:pPr>
            <a:endPar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p:txBody>
      </p:sp>
      <p:sp>
        <p:nvSpPr>
          <p:cNvPr id="3" name="Title 1"/>
          <p:cNvSpPr>
            <a:spLocks noGrp="1"/>
          </p:cNvSpPr>
          <p:nvPr>
            <p:ph type="title"/>
          </p:nvPr>
        </p:nvSpPr>
        <p:spPr>
          <a:xfrm>
            <a:off x="619124" y="373756"/>
            <a:ext cx="7886700" cy="1092198"/>
          </a:xfrm>
        </p:spPr>
        <p:txBody>
          <a:bodyPr>
            <a:normAutofit/>
          </a:bodyPr>
          <a:lstStyle/>
          <a:p>
            <a:pPr algn="ctr"/>
            <a:r>
              <a:rPr lang="en-US" sz="3600" dirty="0" smtClean="0"/>
              <a:t>PART II</a:t>
            </a:r>
            <a:endParaRPr lang="en-US" sz="3600" dirty="0"/>
          </a:p>
        </p:txBody>
      </p:sp>
    </p:spTree>
    <p:extLst>
      <p:ext uri="{BB962C8B-B14F-4D97-AF65-F5344CB8AC3E}">
        <p14:creationId xmlns:p14="http://schemas.microsoft.com/office/powerpoint/2010/main" val="317624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911</a:t>
            </a:r>
            <a:endParaRPr lang="en-US" dirty="0"/>
          </a:p>
        </p:txBody>
      </p:sp>
      <p:sp>
        <p:nvSpPr>
          <p:cNvPr id="3" name="Content Placeholder 2"/>
          <p:cNvSpPr>
            <a:spLocks noGrp="1"/>
          </p:cNvSpPr>
          <p:nvPr>
            <p:ph idx="1"/>
          </p:nvPr>
        </p:nvSpPr>
        <p:spPr>
          <a:xfrm>
            <a:off x="579120" y="1637691"/>
            <a:ext cx="7983855" cy="4353533"/>
          </a:xfrm>
        </p:spPr>
        <p:txBody>
          <a:bodyPr>
            <a:normAutofit fontScale="77500" lnSpcReduction="20000"/>
          </a:bodyPr>
          <a:lstStyle/>
          <a:p>
            <a:pPr>
              <a:lnSpc>
                <a:spcPct val="120000"/>
              </a:lnSpc>
            </a:pPr>
            <a:r>
              <a:rPr lang="en-US" sz="2800" dirty="0"/>
              <a:t>Vocational Rehabilitation Program Case Services Record (RSA-911) is a data collection form that collects information on individuals with disabilities who apply for VR services in each state agency for the vocational rehabilitation (VR) and supported employment (SE) programs.</a:t>
            </a:r>
          </a:p>
          <a:p>
            <a:pPr>
              <a:lnSpc>
                <a:spcPct val="120000"/>
              </a:lnSpc>
              <a:spcBef>
                <a:spcPts val="2400"/>
              </a:spcBef>
            </a:pPr>
            <a:r>
              <a:rPr lang="en-US" sz="2800" dirty="0"/>
              <a:t>RSA-911 data includes information regarding demographics, disability, interventions, reason for case closure, employment status, sources of financial support.</a:t>
            </a:r>
          </a:p>
          <a:p>
            <a:pPr>
              <a:lnSpc>
                <a:spcPct val="120000"/>
              </a:lnSpc>
              <a:spcBef>
                <a:spcPts val="2400"/>
              </a:spcBef>
            </a:pPr>
            <a:r>
              <a:rPr lang="en-US" sz="2800" dirty="0" smtClean="0"/>
              <a:t>Each state agency is required to submit their data annually by November 30, following the end of a fiscal year. </a:t>
            </a:r>
          </a:p>
        </p:txBody>
      </p:sp>
    </p:spTree>
    <p:extLst>
      <p:ext uri="{BB962C8B-B14F-4D97-AF65-F5344CB8AC3E}">
        <p14:creationId xmlns:p14="http://schemas.microsoft.com/office/powerpoint/2010/main" val="3373532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535"/>
            <a:ext cx="7886700" cy="1092198"/>
          </a:xfrm>
        </p:spPr>
        <p:txBody>
          <a:bodyPr/>
          <a:lstStyle/>
          <a:p>
            <a:r>
              <a:rPr lang="en-US" dirty="0" smtClean="0"/>
              <a:t>RSA 911 (cont.)</a:t>
            </a:r>
            <a:endParaRPr lang="en-US" dirty="0"/>
          </a:p>
        </p:txBody>
      </p:sp>
      <p:sp>
        <p:nvSpPr>
          <p:cNvPr id="3" name="Content Placeholder 2"/>
          <p:cNvSpPr>
            <a:spLocks noGrp="1"/>
          </p:cNvSpPr>
          <p:nvPr>
            <p:ph idx="1"/>
          </p:nvPr>
        </p:nvSpPr>
        <p:spPr>
          <a:xfrm>
            <a:off x="422787" y="1460709"/>
            <a:ext cx="8347587" cy="4753277"/>
          </a:xfrm>
        </p:spPr>
        <p:txBody>
          <a:bodyPr>
            <a:normAutofit fontScale="92500" lnSpcReduction="10000"/>
          </a:bodyPr>
          <a:lstStyle/>
          <a:p>
            <a:pPr>
              <a:lnSpc>
                <a:spcPct val="110000"/>
              </a:lnSpc>
            </a:pPr>
            <a:r>
              <a:rPr lang="en-US" dirty="0"/>
              <a:t>In the past, annual data submission by agency deadline is  no later than Nov. 30.</a:t>
            </a:r>
          </a:p>
          <a:p>
            <a:pPr>
              <a:lnSpc>
                <a:spcPct val="110000"/>
              </a:lnSpc>
            </a:pPr>
            <a:r>
              <a:rPr lang="en-US" dirty="0"/>
              <a:t>Beginning July 1, 2016, based on the newly enacted Workforce Innovation and Opportunity Act (WIOA), RSA will be asking state agencies to submit their individual </a:t>
            </a:r>
            <a:r>
              <a:rPr lang="en-US" dirty="0" smtClean="0"/>
              <a:t>case </a:t>
            </a:r>
            <a:r>
              <a:rPr lang="en-US" dirty="0"/>
              <a:t>data </a:t>
            </a:r>
            <a:r>
              <a:rPr lang="en-US"/>
              <a:t>information </a:t>
            </a:r>
            <a:r>
              <a:rPr lang="en-US" smtClean="0"/>
              <a:t>quarterly </a:t>
            </a:r>
            <a:r>
              <a:rPr lang="en-US" dirty="0"/>
              <a:t>to </a:t>
            </a:r>
            <a:r>
              <a:rPr lang="en-US" dirty="0" smtClean="0"/>
              <a:t>enable </a:t>
            </a:r>
            <a:r>
              <a:rPr lang="en-US" dirty="0"/>
              <a:t>RSA to better track individuals’ employment status after their cases are closed. </a:t>
            </a:r>
          </a:p>
          <a:p>
            <a:pPr>
              <a:lnSpc>
                <a:spcPct val="110000"/>
              </a:lnSpc>
            </a:pPr>
            <a:r>
              <a:rPr lang="en-US" dirty="0"/>
              <a:t>RSA is also making revision to the data collection by adding data elements required by WIOA statistical adjustment model, such as indicators of poor work history, lack of work experience, dislocation from high-wage and high-benefit employment, Ex-offender status</a:t>
            </a:r>
            <a:r>
              <a:rPr lang="en-US" dirty="0" smtClean="0"/>
              <a:t>.</a:t>
            </a:r>
            <a:endParaRPr lang="en-US" dirty="0"/>
          </a:p>
        </p:txBody>
      </p:sp>
    </p:spTree>
    <p:extLst>
      <p:ext uri="{BB962C8B-B14F-4D97-AF65-F5344CB8AC3E}">
        <p14:creationId xmlns:p14="http://schemas.microsoft.com/office/powerpoint/2010/main" val="383701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Moderator</a:t>
            </a:r>
            <a:endParaRPr lang="en-US" dirty="0"/>
          </a:p>
        </p:txBody>
      </p:sp>
      <p:sp>
        <p:nvSpPr>
          <p:cNvPr id="4" name="Rectangle 3"/>
          <p:cNvSpPr/>
          <p:nvPr/>
        </p:nvSpPr>
        <p:spPr>
          <a:xfrm>
            <a:off x="609599" y="1793079"/>
            <a:ext cx="7896225" cy="2569934"/>
          </a:xfrm>
          <a:prstGeom prst="rect">
            <a:avLst/>
          </a:prstGeom>
        </p:spPr>
        <p:txBody>
          <a:bodyPr wrap="square">
            <a:spAutoFit/>
          </a:bodyPr>
          <a:lstStyle/>
          <a:p>
            <a:pPr>
              <a:spcAft>
                <a:spcPts val="600"/>
              </a:spcAft>
            </a:pPr>
            <a:r>
              <a:rPr lang="en-US" sz="2400" b="1" dirty="0" smtClean="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latin typeface="Arial" panose="020B0604020202020204" pitchFamily="34" charset="0"/>
                <a:cs typeface="Arial" panose="020B0604020202020204" pitchFamily="34" charset="0"/>
                <a:sym typeface="Wingdings" panose="05000000000000000000" pitchFamily="2" charset="2"/>
              </a:rPr>
              <a:t> </a:t>
            </a: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Karen Staha</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a:p>
            <a:pPr marL="548640">
              <a:spcAft>
                <a:spcPts val="600"/>
              </a:spcAft>
            </a:pPr>
            <a:r>
              <a:rPr lang="en-US" sz="2400" b="1" dirty="0" smtClean="0">
                <a:solidFill>
                  <a:schemeClr val="accent2"/>
                </a:solidFill>
                <a:latin typeface="Arial" panose="020B0604020202020204" pitchFamily="34" charset="0"/>
                <a:cs typeface="Arial" panose="020B0604020202020204" pitchFamily="34" charset="0"/>
              </a:rPr>
              <a:t>Director</a:t>
            </a:r>
            <a:endParaRPr lang="en-US" sz="2400" dirty="0">
              <a:solidFill>
                <a:schemeClr val="accent2"/>
              </a:solidFill>
              <a:latin typeface="Arial" panose="020B0604020202020204" pitchFamily="34" charset="0"/>
              <a:cs typeface="Arial" panose="020B0604020202020204" pitchFamily="34" charset="0"/>
            </a:endParaRPr>
          </a:p>
          <a:p>
            <a:pPr marL="548640"/>
            <a:r>
              <a:rPr lang="en-US" sz="2000" dirty="0" smtClean="0">
                <a:solidFill>
                  <a:schemeClr val="accent2"/>
                </a:solidFill>
                <a:latin typeface="Arial" panose="020B0604020202020204" pitchFamily="34" charset="0"/>
                <a:cs typeface="Arial" panose="020B0604020202020204" pitchFamily="34" charset="0"/>
              </a:rPr>
              <a:t>Division of Strategic Planning and Performance</a:t>
            </a:r>
          </a:p>
          <a:p>
            <a:pPr marL="548640">
              <a:spcBef>
                <a:spcPts val="600"/>
              </a:spcBef>
            </a:pPr>
            <a:r>
              <a:rPr lang="en-US" sz="2000" dirty="0" smtClean="0">
                <a:solidFill>
                  <a:schemeClr val="accent2"/>
                </a:solidFill>
                <a:latin typeface="Arial" panose="020B0604020202020204" pitchFamily="34" charset="0"/>
                <a:cs typeface="Arial" panose="020B0604020202020204" pitchFamily="34" charset="0"/>
              </a:rPr>
              <a:t>Office of Policy Development and Research</a:t>
            </a:r>
            <a:endParaRPr lang="en-US" sz="2000" dirty="0">
              <a:solidFill>
                <a:schemeClr val="accent2"/>
              </a:solidFill>
              <a:latin typeface="Arial" panose="020B0604020202020204" pitchFamily="34" charset="0"/>
              <a:cs typeface="Arial" panose="020B0604020202020204" pitchFamily="34" charset="0"/>
            </a:endParaRPr>
          </a:p>
          <a:p>
            <a:pPr marL="548640">
              <a:spcBef>
                <a:spcPts val="600"/>
              </a:spcBef>
            </a:pPr>
            <a:r>
              <a:rPr lang="en-US" sz="2000" dirty="0" smtClean="0">
                <a:solidFill>
                  <a:schemeClr val="accent2"/>
                </a:solidFill>
                <a:latin typeface="Arial" panose="020B0604020202020204" pitchFamily="34" charset="0"/>
                <a:cs typeface="Arial" panose="020B0604020202020204" pitchFamily="34" charset="0"/>
              </a:rPr>
              <a:t>Employment </a:t>
            </a:r>
            <a:r>
              <a:rPr lang="en-US" sz="2000" dirty="0">
                <a:solidFill>
                  <a:schemeClr val="accent2"/>
                </a:solidFill>
                <a:latin typeface="Arial" panose="020B0604020202020204" pitchFamily="34" charset="0"/>
                <a:cs typeface="Arial" panose="020B0604020202020204" pitchFamily="34" charset="0"/>
              </a:rPr>
              <a:t>and Training </a:t>
            </a:r>
            <a:r>
              <a:rPr lang="en-US" sz="2000" dirty="0" smtClean="0">
                <a:solidFill>
                  <a:schemeClr val="accent2"/>
                </a:solidFill>
                <a:latin typeface="Arial" panose="020B0604020202020204" pitchFamily="34" charset="0"/>
                <a:cs typeface="Arial" panose="020B0604020202020204" pitchFamily="34" charset="0"/>
              </a:rPr>
              <a:t>Administration</a:t>
            </a:r>
          </a:p>
          <a:p>
            <a:pPr marL="548640">
              <a:spcBef>
                <a:spcPts val="600"/>
              </a:spcBef>
            </a:pPr>
            <a:r>
              <a:rPr lang="en-US" sz="2000" dirty="0" smtClean="0">
                <a:solidFill>
                  <a:schemeClr val="accent2"/>
                </a:solidFill>
                <a:latin typeface="Arial" panose="020B0604020202020204" pitchFamily="34" charset="0"/>
                <a:cs typeface="Arial" panose="020B0604020202020204" pitchFamily="34" charset="0"/>
              </a:rPr>
              <a:t>U.S</a:t>
            </a:r>
            <a:r>
              <a:rPr lang="en-US" sz="2000" dirty="0">
                <a:solidFill>
                  <a:schemeClr val="accent2"/>
                </a:solidFill>
                <a:latin typeface="Arial" panose="020B0604020202020204" pitchFamily="34" charset="0"/>
                <a:cs typeface="Arial" panose="020B0604020202020204" pitchFamily="34" charset="0"/>
              </a:rPr>
              <a:t>. Department of </a:t>
            </a:r>
            <a:r>
              <a:rPr lang="en-US" sz="2000" dirty="0" smtClean="0">
                <a:solidFill>
                  <a:schemeClr val="accent2"/>
                </a:solidFill>
                <a:latin typeface="Arial" panose="020B0604020202020204" pitchFamily="34" charset="0"/>
                <a:cs typeface="Arial" panose="020B0604020202020204" pitchFamily="34" charset="0"/>
              </a:rPr>
              <a:t>Labor</a:t>
            </a:r>
            <a:endParaRPr lang="en-US" sz="2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55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2144"/>
            <a:ext cx="7886700" cy="1092198"/>
          </a:xfrm>
        </p:spPr>
        <p:txBody>
          <a:bodyPr>
            <a:normAutofit fontScale="90000"/>
          </a:bodyPr>
          <a:lstStyle/>
          <a:p>
            <a:r>
              <a:rPr lang="en-US" b="1" dirty="0"/>
              <a:t>Current VR Data Availability for Back Computing WIOA Performance Measures</a:t>
            </a: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24291636"/>
              </p:ext>
            </p:extLst>
          </p:nvPr>
        </p:nvGraphicFramePr>
        <p:xfrm>
          <a:off x="0" y="1144214"/>
          <a:ext cx="9143999" cy="5156026"/>
        </p:xfrm>
        <a:graphic>
          <a:graphicData uri="http://schemas.openxmlformats.org/drawingml/2006/table">
            <a:tbl>
              <a:tblPr firstRow="1" bandRow="1">
                <a:tableStyleId>{5C22544A-7EE6-4342-B048-85BDC9FD1C3A}</a:tableStyleId>
              </a:tblPr>
              <a:tblGrid>
                <a:gridCol w="1934309">
                  <a:extLst>
                    <a:ext uri="{9D8B030D-6E8A-4147-A177-3AD203B41FA5}">
                      <a16:colId xmlns="" xmlns:a16="http://schemas.microsoft.com/office/drawing/2014/main" val="2819372271"/>
                    </a:ext>
                  </a:extLst>
                </a:gridCol>
                <a:gridCol w="3506580">
                  <a:extLst>
                    <a:ext uri="{9D8B030D-6E8A-4147-A177-3AD203B41FA5}">
                      <a16:colId xmlns="" xmlns:a16="http://schemas.microsoft.com/office/drawing/2014/main" val="3065386523"/>
                    </a:ext>
                  </a:extLst>
                </a:gridCol>
                <a:gridCol w="3703110">
                  <a:extLst>
                    <a:ext uri="{9D8B030D-6E8A-4147-A177-3AD203B41FA5}">
                      <a16:colId xmlns="" xmlns:a16="http://schemas.microsoft.com/office/drawing/2014/main" val="4250396760"/>
                    </a:ext>
                  </a:extLst>
                </a:gridCol>
              </a:tblGrid>
              <a:tr h="337733">
                <a:tc>
                  <a:txBody>
                    <a:bodyPr/>
                    <a:lstStyle/>
                    <a:p>
                      <a:pPr algn="ctr"/>
                      <a:r>
                        <a:rPr lang="en-US" sz="1200" dirty="0" smtClean="0"/>
                        <a:t>Performance Measures</a:t>
                      </a:r>
                      <a:endParaRPr lang="en-US" sz="1200" dirty="0"/>
                    </a:p>
                  </a:txBody>
                  <a:tcPr/>
                </a:tc>
                <a:tc>
                  <a:txBody>
                    <a:bodyPr/>
                    <a:lstStyle/>
                    <a:p>
                      <a:pPr algn="ctr"/>
                      <a:r>
                        <a:rPr lang="en-US" sz="1200" dirty="0" smtClean="0"/>
                        <a:t>Definition</a:t>
                      </a:r>
                      <a:endParaRPr lang="en-US" sz="1200" dirty="0"/>
                    </a:p>
                  </a:txBody>
                  <a:tcPr/>
                </a:tc>
                <a:tc>
                  <a:txBody>
                    <a:bodyPr/>
                    <a:lstStyle/>
                    <a:p>
                      <a:pPr algn="ctr"/>
                      <a:r>
                        <a:rPr lang="en-US" sz="1200" dirty="0" smtClean="0"/>
                        <a:t>Voc. Rehab.</a:t>
                      </a:r>
                      <a:r>
                        <a:rPr lang="en-US" sz="1200" baseline="0" dirty="0" smtClean="0"/>
                        <a:t> Data</a:t>
                      </a:r>
                      <a:endParaRPr lang="en-US" sz="1200" dirty="0"/>
                    </a:p>
                  </a:txBody>
                  <a:tcPr/>
                </a:tc>
                <a:extLst>
                  <a:ext uri="{0D108BD9-81ED-4DB2-BD59-A6C34878D82A}">
                    <a16:rowId xmlns="" xmlns:a16="http://schemas.microsoft.com/office/drawing/2014/main" val="3776711447"/>
                  </a:ext>
                </a:extLst>
              </a:tr>
              <a:tr h="627916">
                <a:tc>
                  <a:txBody>
                    <a:bodyPr/>
                    <a:lstStyle/>
                    <a:p>
                      <a:r>
                        <a:rPr lang="en-US" sz="1200" dirty="0" smtClean="0"/>
                        <a:t>Employment rate 2</a:t>
                      </a:r>
                      <a:r>
                        <a:rPr lang="en-US" sz="1200" baseline="30000" dirty="0" smtClean="0"/>
                        <a:t>nd</a:t>
                      </a:r>
                      <a:r>
                        <a:rPr lang="en-US" sz="1200" dirty="0" smtClean="0"/>
                        <a:t> quarter after exit</a:t>
                      </a:r>
                      <a:endParaRPr lang="en-US" sz="1200" dirty="0"/>
                    </a:p>
                  </a:txBody>
                  <a:tcPr/>
                </a:tc>
                <a:tc>
                  <a:txBody>
                    <a:bodyPr/>
                    <a:lstStyle/>
                    <a:p>
                      <a:r>
                        <a:rPr lang="en-US" sz="1200" dirty="0" smtClean="0"/>
                        <a:t>The percent</a:t>
                      </a:r>
                      <a:r>
                        <a:rPr lang="en-US" sz="1200" baseline="0" dirty="0" smtClean="0"/>
                        <a:t> of participants who are employed in the 2</a:t>
                      </a:r>
                      <a:r>
                        <a:rPr lang="en-US" sz="1200" baseline="30000" dirty="0" smtClean="0"/>
                        <a:t>nd</a:t>
                      </a:r>
                      <a:r>
                        <a:rPr lang="en-US" sz="1200" baseline="0" dirty="0" smtClean="0"/>
                        <a:t> quarter after program exit</a:t>
                      </a:r>
                      <a:endParaRPr lang="en-US" sz="1200" dirty="0"/>
                    </a:p>
                  </a:txBody>
                  <a:tcPr/>
                </a:tc>
                <a:tc>
                  <a:txBody>
                    <a:bodyPr/>
                    <a:lstStyle/>
                    <a:p>
                      <a:r>
                        <a:rPr lang="en-US" sz="1200" dirty="0" smtClean="0"/>
                        <a:t>Using RSA-911 data element “Type of Closure” (position 198) – proxy data. </a:t>
                      </a:r>
                      <a:r>
                        <a:rPr lang="en-US" sz="1200" i="1" dirty="0" smtClean="0"/>
                        <a:t>Note: This does not correspond to employment status 2</a:t>
                      </a:r>
                      <a:r>
                        <a:rPr lang="en-US" sz="1200" i="1" baseline="30000" dirty="0" smtClean="0"/>
                        <a:t>nd</a:t>
                      </a:r>
                      <a:r>
                        <a:rPr lang="en-US" sz="1200" i="1" dirty="0" smtClean="0"/>
                        <a:t> quarter after exit.</a:t>
                      </a:r>
                      <a:endParaRPr lang="en-US" sz="1200" i="1" dirty="0"/>
                    </a:p>
                  </a:txBody>
                  <a:tcPr/>
                </a:tc>
                <a:extLst>
                  <a:ext uri="{0D108BD9-81ED-4DB2-BD59-A6C34878D82A}">
                    <a16:rowId xmlns="" xmlns:a16="http://schemas.microsoft.com/office/drawing/2014/main" val="1733889077"/>
                  </a:ext>
                </a:extLst>
              </a:tr>
              <a:tr h="448512">
                <a:tc>
                  <a:txBody>
                    <a:bodyPr/>
                    <a:lstStyle/>
                    <a:p>
                      <a:r>
                        <a:rPr lang="en-US" sz="1200" dirty="0" smtClean="0"/>
                        <a:t>Employment rate 4</a:t>
                      </a:r>
                      <a:r>
                        <a:rPr lang="en-US" sz="1200" baseline="30000" dirty="0" smtClean="0"/>
                        <a:t>th</a:t>
                      </a:r>
                      <a:r>
                        <a:rPr lang="en-US" sz="1200" dirty="0" smtClean="0"/>
                        <a:t> quarter after exit</a:t>
                      </a:r>
                      <a:endParaRPr lang="en-US" sz="1200" dirty="0"/>
                    </a:p>
                  </a:txBody>
                  <a:tcPr/>
                </a:tc>
                <a:tc>
                  <a:txBody>
                    <a:bodyPr/>
                    <a:lstStyle/>
                    <a:p>
                      <a:r>
                        <a:rPr lang="en-US" sz="1200" dirty="0" smtClean="0"/>
                        <a:t>The percent of participants who are employed in the 4</a:t>
                      </a:r>
                      <a:r>
                        <a:rPr lang="en-US" sz="1200" baseline="30000" dirty="0" smtClean="0"/>
                        <a:t>th</a:t>
                      </a:r>
                      <a:r>
                        <a:rPr lang="en-US" sz="1200" dirty="0" smtClean="0"/>
                        <a:t> quarter after program exit</a:t>
                      </a:r>
                      <a:endParaRPr lang="en-US" sz="1200" dirty="0"/>
                    </a:p>
                  </a:txBody>
                  <a:tcPr/>
                </a:tc>
                <a:tc>
                  <a:txBody>
                    <a:bodyPr/>
                    <a:lstStyle/>
                    <a:p>
                      <a:r>
                        <a:rPr lang="en-US" sz="1200" dirty="0" smtClean="0">
                          <a:solidFill>
                            <a:srgbClr val="FF0000"/>
                          </a:solidFill>
                        </a:rPr>
                        <a:t>No data available with existing data</a:t>
                      </a:r>
                      <a:endParaRPr lang="en-US" sz="1200" dirty="0">
                        <a:solidFill>
                          <a:srgbClr val="FF0000"/>
                        </a:solidFill>
                      </a:endParaRPr>
                    </a:p>
                  </a:txBody>
                  <a:tcPr/>
                </a:tc>
                <a:extLst>
                  <a:ext uri="{0D108BD9-81ED-4DB2-BD59-A6C34878D82A}">
                    <a16:rowId xmlns="" xmlns:a16="http://schemas.microsoft.com/office/drawing/2014/main" val="614126016"/>
                  </a:ext>
                </a:extLst>
              </a:tr>
              <a:tr h="986726">
                <a:tc>
                  <a:txBody>
                    <a:bodyPr/>
                    <a:lstStyle/>
                    <a:p>
                      <a:r>
                        <a:rPr lang="en-US" sz="1200" dirty="0" smtClean="0"/>
                        <a:t>Median earnings</a:t>
                      </a:r>
                      <a:r>
                        <a:rPr lang="en-US" sz="1200" baseline="0" dirty="0" smtClean="0"/>
                        <a:t> 2</a:t>
                      </a:r>
                      <a:r>
                        <a:rPr lang="en-US" sz="1200" baseline="30000" dirty="0" smtClean="0"/>
                        <a:t>nd</a:t>
                      </a:r>
                      <a:r>
                        <a:rPr lang="en-US" sz="1200" baseline="0" dirty="0" smtClean="0"/>
                        <a:t> quarter after exit</a:t>
                      </a:r>
                      <a:endParaRPr lang="en-US" sz="1200" dirty="0"/>
                    </a:p>
                  </a:txBody>
                  <a:tcPr/>
                </a:tc>
                <a:tc>
                  <a:txBody>
                    <a:bodyPr/>
                    <a:lstStyle/>
                    <a:p>
                      <a:r>
                        <a:rPr lang="en-US" sz="1200" dirty="0" smtClean="0"/>
                        <a:t>The median earnings of all employed participants in the 2</a:t>
                      </a:r>
                      <a:r>
                        <a:rPr lang="en-US" sz="1200" baseline="30000" dirty="0" smtClean="0"/>
                        <a:t>nd</a:t>
                      </a:r>
                      <a:r>
                        <a:rPr lang="en-US" sz="1200" dirty="0" smtClean="0"/>
                        <a:t> quarter</a:t>
                      </a:r>
                      <a:r>
                        <a:rPr lang="en-US" sz="1200" baseline="0" dirty="0" smtClean="0"/>
                        <a:t> after program exit</a:t>
                      </a:r>
                      <a:endParaRPr lang="en-US" sz="1200" dirty="0"/>
                    </a:p>
                  </a:txBody>
                  <a:tcPr/>
                </a:tc>
                <a:tc>
                  <a:txBody>
                    <a:bodyPr/>
                    <a:lstStyle/>
                    <a:p>
                      <a:r>
                        <a:rPr lang="en-US" sz="1200" dirty="0" smtClean="0"/>
                        <a:t>Using RSA-911 data element</a:t>
                      </a:r>
                      <a:r>
                        <a:rPr lang="en-US" sz="1200" baseline="0" dirty="0" smtClean="0"/>
                        <a:t> “weekly earning at closure’ (positions 163-166) as well as data element ‘hours worked in a week’ at closure (position 167-168) – proxy data. </a:t>
                      </a:r>
                      <a:r>
                        <a:rPr lang="en-US" sz="1200" i="1" baseline="0" dirty="0" smtClean="0"/>
                        <a:t>Note: This does not correspond to the 2</a:t>
                      </a:r>
                      <a:r>
                        <a:rPr lang="en-US" sz="1200" i="1" baseline="30000" dirty="0" smtClean="0"/>
                        <a:t>nd</a:t>
                      </a:r>
                      <a:r>
                        <a:rPr lang="en-US" sz="1200" i="1" baseline="0" dirty="0" smtClean="0"/>
                        <a:t> quarter after exit.</a:t>
                      </a:r>
                      <a:endParaRPr lang="en-US" sz="1200" i="1" dirty="0"/>
                    </a:p>
                  </a:txBody>
                  <a:tcPr/>
                </a:tc>
                <a:extLst>
                  <a:ext uri="{0D108BD9-81ED-4DB2-BD59-A6C34878D82A}">
                    <a16:rowId xmlns="" xmlns:a16="http://schemas.microsoft.com/office/drawing/2014/main" val="95461545"/>
                  </a:ext>
                </a:extLst>
              </a:tr>
              <a:tr h="1166130">
                <a:tc>
                  <a:txBody>
                    <a:bodyPr/>
                    <a:lstStyle/>
                    <a:p>
                      <a:r>
                        <a:rPr lang="en-US" sz="1200" dirty="0" smtClean="0"/>
                        <a:t>Postsecondary/diploma credential rate within 1 year of exit</a:t>
                      </a:r>
                      <a:endParaRPr lang="en-US" sz="1200" dirty="0"/>
                    </a:p>
                  </a:txBody>
                  <a:tcPr/>
                </a:tc>
                <a:tc>
                  <a:txBody>
                    <a:bodyPr/>
                    <a:lstStyle/>
                    <a:p>
                      <a:r>
                        <a:rPr lang="en-US" sz="1200" dirty="0" smtClean="0"/>
                        <a:t>The percentage of program participants who obtain a recognized postsecondary credential or a secondary school diploma or its recognized postsecondary credential or secondary school diploma or its recognized equivalent</a:t>
                      </a:r>
                      <a:r>
                        <a:rPr lang="en-US" sz="1200" baseline="0" dirty="0" smtClean="0"/>
                        <a:t> during participation or one year after program exit</a:t>
                      </a:r>
                      <a:endParaRPr lang="en-US" sz="1200" dirty="0"/>
                    </a:p>
                  </a:txBody>
                  <a:tcPr/>
                </a:tc>
                <a:tc>
                  <a:txBody>
                    <a:bodyPr/>
                    <a:lstStyle/>
                    <a:p>
                      <a:r>
                        <a:rPr lang="en-US" sz="1200" dirty="0" smtClean="0"/>
                        <a:t>Using RSA 911 data element ‘Level of Education Attained at Closure’ (position 154) and “Level of Education at application” (position 39) – proxy data. </a:t>
                      </a:r>
                      <a:r>
                        <a:rPr lang="en-US" sz="1200" i="1" dirty="0" smtClean="0"/>
                        <a:t>Note: This could be calculated at closure</a:t>
                      </a:r>
                      <a:r>
                        <a:rPr lang="en-US" sz="1200" i="1" baseline="0" dirty="0" smtClean="0"/>
                        <a:t> but does not extend one year after closure.</a:t>
                      </a:r>
                      <a:endParaRPr lang="en-US" sz="1200" i="1" dirty="0"/>
                    </a:p>
                  </a:txBody>
                  <a:tcPr/>
                </a:tc>
                <a:extLst>
                  <a:ext uri="{0D108BD9-81ED-4DB2-BD59-A6C34878D82A}">
                    <a16:rowId xmlns="" xmlns:a16="http://schemas.microsoft.com/office/drawing/2014/main" val="3559006401"/>
                  </a:ext>
                </a:extLst>
              </a:tr>
              <a:tr h="1166130">
                <a:tc>
                  <a:txBody>
                    <a:bodyPr/>
                    <a:lstStyle/>
                    <a:p>
                      <a:r>
                        <a:rPr lang="en-US" sz="1200" dirty="0" smtClean="0"/>
                        <a:t>Measurable skill gains rate</a:t>
                      </a:r>
                      <a:endParaRPr lang="en-US" sz="1200" dirty="0"/>
                    </a:p>
                  </a:txBody>
                  <a:tcPr/>
                </a:tc>
                <a:tc>
                  <a:txBody>
                    <a:bodyPr/>
                    <a:lstStyle/>
                    <a:p>
                      <a:r>
                        <a:rPr lang="en-US" sz="1200" dirty="0" smtClean="0"/>
                        <a:t>The percentage of program</a:t>
                      </a:r>
                      <a:r>
                        <a:rPr lang="en-US" sz="1200" baseline="0" dirty="0" smtClean="0"/>
                        <a:t> participants who, during a program year, are in an education or training program that leads to a recognized postsecondary credential or employment and who are achieving measurable skill gains toward such a credential or employment</a:t>
                      </a:r>
                      <a:endParaRPr lang="en-US" sz="1200" dirty="0"/>
                    </a:p>
                  </a:txBody>
                  <a:tcPr/>
                </a:tc>
                <a:tc>
                  <a:txBody>
                    <a:bodyPr/>
                    <a:lstStyle/>
                    <a:p>
                      <a:r>
                        <a:rPr lang="en-US" sz="1200" dirty="0" smtClean="0"/>
                        <a:t>Using RSA 911 data element ‘Level of Education Attained at Closure’ (position 154) and “Level of Education at application” (position 39) – proxy data. </a:t>
                      </a:r>
                      <a:r>
                        <a:rPr lang="en-US" sz="1200" i="1" dirty="0" smtClean="0"/>
                        <a:t>Note: This is not within year progress it is pre and post program.</a:t>
                      </a:r>
                      <a:endParaRPr lang="en-US" sz="1200" i="1" dirty="0"/>
                    </a:p>
                  </a:txBody>
                  <a:tcPr/>
                </a:tc>
                <a:extLst>
                  <a:ext uri="{0D108BD9-81ED-4DB2-BD59-A6C34878D82A}">
                    <a16:rowId xmlns="" xmlns:a16="http://schemas.microsoft.com/office/drawing/2014/main" val="4238996589"/>
                  </a:ext>
                </a:extLst>
              </a:tr>
              <a:tr h="337733">
                <a:tc>
                  <a:txBody>
                    <a:bodyPr/>
                    <a:lstStyle/>
                    <a:p>
                      <a:r>
                        <a:rPr lang="en-US" sz="1200" dirty="0" smtClean="0"/>
                        <a:t>Employer services indicator</a:t>
                      </a:r>
                      <a:endParaRPr lang="en-US" sz="1200" dirty="0"/>
                    </a:p>
                  </a:txBody>
                  <a:tcPr/>
                </a:tc>
                <a:tc>
                  <a:txBody>
                    <a:bodyPr/>
                    <a:lstStyle/>
                    <a:p>
                      <a:r>
                        <a:rPr lang="en-US" sz="1200" dirty="0" smtClean="0"/>
                        <a:t>The primary indicators</a:t>
                      </a:r>
                      <a:r>
                        <a:rPr lang="en-US" sz="1200" baseline="0" dirty="0" smtClean="0"/>
                        <a:t> of serving employers</a:t>
                      </a:r>
                      <a:endParaRPr lang="en-US" sz="1200" dirty="0"/>
                    </a:p>
                  </a:txBody>
                  <a:tcPr/>
                </a:tc>
                <a:tc>
                  <a:txBody>
                    <a:bodyPr/>
                    <a:lstStyle/>
                    <a:p>
                      <a:r>
                        <a:rPr lang="en-US" sz="1200" dirty="0" smtClean="0">
                          <a:solidFill>
                            <a:srgbClr val="FF0000"/>
                          </a:solidFill>
                        </a:rPr>
                        <a:t>No data</a:t>
                      </a:r>
                      <a:r>
                        <a:rPr lang="en-US" sz="1200" baseline="0" dirty="0" smtClean="0">
                          <a:solidFill>
                            <a:srgbClr val="FF0000"/>
                          </a:solidFill>
                        </a:rPr>
                        <a:t> available with existing data</a:t>
                      </a:r>
                      <a:endParaRPr lang="en-US" sz="1200" dirty="0">
                        <a:solidFill>
                          <a:srgbClr val="FF0000"/>
                        </a:solidFill>
                      </a:endParaRPr>
                    </a:p>
                  </a:txBody>
                  <a:tcPr/>
                </a:tc>
                <a:extLst>
                  <a:ext uri="{0D108BD9-81ED-4DB2-BD59-A6C34878D82A}">
                    <a16:rowId xmlns="" xmlns:a16="http://schemas.microsoft.com/office/drawing/2014/main" val="3546650043"/>
                  </a:ext>
                </a:extLst>
              </a:tr>
            </a:tbl>
          </a:graphicData>
        </a:graphic>
      </p:graphicFrame>
    </p:spTree>
    <p:extLst>
      <p:ext uri="{BB962C8B-B14F-4D97-AF65-F5344CB8AC3E}">
        <p14:creationId xmlns:p14="http://schemas.microsoft.com/office/powerpoint/2010/main" val="2426407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700"/>
            <a:ext cx="7886700" cy="1092198"/>
          </a:xfrm>
        </p:spPr>
        <p:txBody>
          <a:bodyPr/>
          <a:lstStyle/>
          <a:p>
            <a:pPr algn="ctr"/>
            <a:r>
              <a:rPr lang="en-US" dirty="0" smtClean="0"/>
              <a:t>Current </a:t>
            </a:r>
            <a:r>
              <a:rPr lang="en-US" dirty="0"/>
              <a:t>D</a:t>
            </a:r>
            <a:r>
              <a:rPr lang="en-US" dirty="0" smtClean="0"/>
              <a:t>ata Used </a:t>
            </a:r>
            <a:r>
              <a:rPr lang="en-US" dirty="0"/>
              <a:t>for </a:t>
            </a:r>
            <a:r>
              <a:rPr lang="en-US" dirty="0" smtClean="0"/>
              <a:t>the Statistical Adjustment Model</a:t>
            </a:r>
            <a:endParaRPr lang="en-US" dirty="0"/>
          </a:p>
        </p:txBody>
      </p:sp>
      <p:sp>
        <p:nvSpPr>
          <p:cNvPr id="3" name="Content Placeholder 2"/>
          <p:cNvSpPr>
            <a:spLocks noGrp="1"/>
          </p:cNvSpPr>
          <p:nvPr>
            <p:ph idx="1"/>
          </p:nvPr>
        </p:nvSpPr>
        <p:spPr>
          <a:xfrm>
            <a:off x="676275" y="1637691"/>
            <a:ext cx="7886700" cy="4353533"/>
          </a:xfrm>
        </p:spPr>
        <p:txBody>
          <a:bodyPr>
            <a:normAutofit fontScale="92500"/>
          </a:bodyPr>
          <a:lstStyle/>
          <a:p>
            <a:r>
              <a:rPr lang="en-US" dirty="0"/>
              <a:t>FY 2004-FY 2013 of RSA 911 data</a:t>
            </a:r>
          </a:p>
          <a:p>
            <a:r>
              <a:rPr lang="en-US" dirty="0"/>
              <a:t>80 agencies: 24 general, 24 blind, 32 combined agencies.</a:t>
            </a:r>
          </a:p>
          <a:p>
            <a:r>
              <a:rPr lang="en-US" dirty="0" smtClean="0"/>
              <a:t>We combined data of states </a:t>
            </a:r>
            <a:r>
              <a:rPr lang="en-US" dirty="0"/>
              <a:t>with two separate </a:t>
            </a:r>
            <a:r>
              <a:rPr lang="en-US" dirty="0" smtClean="0"/>
              <a:t>agencies </a:t>
            </a:r>
            <a:r>
              <a:rPr lang="en-US" dirty="0"/>
              <a:t>into one </a:t>
            </a:r>
            <a:r>
              <a:rPr lang="en-US" dirty="0" smtClean="0"/>
              <a:t>state </a:t>
            </a:r>
            <a:r>
              <a:rPr lang="en-US" dirty="0"/>
              <a:t>data.</a:t>
            </a:r>
          </a:p>
          <a:p>
            <a:r>
              <a:rPr lang="en-US" dirty="0"/>
              <a:t>Aggregated the individual’s data based on the closure date by quarter</a:t>
            </a:r>
          </a:p>
          <a:p>
            <a:r>
              <a:rPr lang="en-US" dirty="0"/>
              <a:t>Computed percentage by the characteristics of participants in each quarter</a:t>
            </a:r>
          </a:p>
          <a:p>
            <a:r>
              <a:rPr lang="en-US" dirty="0"/>
              <a:t>Four agencies without unemployment rate record (AS, CNMI, Guam, VI)-not included in the analysis</a:t>
            </a:r>
          </a:p>
          <a:p>
            <a:r>
              <a:rPr lang="en-US" dirty="0"/>
              <a:t>Total 2080 records</a:t>
            </a:r>
          </a:p>
          <a:p>
            <a:pPr>
              <a:lnSpc>
                <a:spcPct val="120000"/>
              </a:lnSpc>
            </a:pPr>
            <a:endParaRPr lang="en-US" dirty="0"/>
          </a:p>
        </p:txBody>
      </p:sp>
    </p:spTree>
    <p:extLst>
      <p:ext uri="{BB962C8B-B14F-4D97-AF65-F5344CB8AC3E}">
        <p14:creationId xmlns:p14="http://schemas.microsoft.com/office/powerpoint/2010/main" val="2755355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899"/>
            <a:ext cx="7886700" cy="1092198"/>
          </a:xfrm>
        </p:spPr>
        <p:txBody>
          <a:bodyPr/>
          <a:lstStyle/>
          <a:p>
            <a:pPr algn="ctr"/>
            <a:r>
              <a:rPr lang="en-US" dirty="0"/>
              <a:t>Explanatory Variables on Participant Characteristics from RSA 911</a:t>
            </a:r>
          </a:p>
        </p:txBody>
      </p:sp>
      <p:sp>
        <p:nvSpPr>
          <p:cNvPr id="3" name="Content Placeholder 2"/>
          <p:cNvSpPr>
            <a:spLocks noGrp="1"/>
          </p:cNvSpPr>
          <p:nvPr>
            <p:ph idx="1"/>
          </p:nvPr>
        </p:nvSpPr>
        <p:spPr>
          <a:xfrm>
            <a:off x="323850" y="1637691"/>
            <a:ext cx="8515349" cy="4645122"/>
          </a:xfrm>
        </p:spPr>
        <p:txBody>
          <a:bodyPr>
            <a:normAutofit lnSpcReduction="10000"/>
          </a:bodyPr>
          <a:lstStyle/>
          <a:p>
            <a:pPr lvl="0"/>
            <a:r>
              <a:rPr lang="en-US" b="1" dirty="0"/>
              <a:t>Identify a set of variables measuring:</a:t>
            </a:r>
            <a:endParaRPr lang="en-US" dirty="0"/>
          </a:p>
          <a:p>
            <a:pPr lvl="1"/>
            <a:r>
              <a:rPr lang="en-US" sz="2400" b="1" dirty="0"/>
              <a:t>The characteristics of participants and </a:t>
            </a:r>
            <a:endParaRPr lang="en-US" sz="2800" dirty="0"/>
          </a:p>
          <a:p>
            <a:pPr marL="1258888" lvl="2" indent="-344488">
              <a:lnSpc>
                <a:spcPct val="100000"/>
              </a:lnSpc>
              <a:spcBef>
                <a:spcPts val="1200"/>
              </a:spcBef>
            </a:pPr>
            <a:r>
              <a:rPr lang="en-US" sz="2000" dirty="0"/>
              <a:t>Demographic information: </a:t>
            </a:r>
          </a:p>
          <a:p>
            <a:pPr lvl="3">
              <a:buFont typeface="Wingdings" panose="05000000000000000000" pitchFamily="2" charset="2"/>
              <a:buChar char="§"/>
            </a:pPr>
            <a:r>
              <a:rPr lang="en-US" sz="1800" dirty="0"/>
              <a:t>Age</a:t>
            </a:r>
          </a:p>
          <a:p>
            <a:pPr lvl="3">
              <a:buFont typeface="Wingdings" panose="05000000000000000000" pitchFamily="2" charset="2"/>
              <a:buChar char="§"/>
            </a:pPr>
            <a:r>
              <a:rPr lang="en-US" sz="1800" dirty="0"/>
              <a:t>Gender</a:t>
            </a:r>
          </a:p>
          <a:p>
            <a:pPr lvl="3">
              <a:buFont typeface="Wingdings" panose="05000000000000000000" pitchFamily="2" charset="2"/>
              <a:buChar char="§"/>
            </a:pPr>
            <a:r>
              <a:rPr lang="en-US" sz="1800" dirty="0"/>
              <a:t>Ethnicity</a:t>
            </a:r>
          </a:p>
          <a:p>
            <a:pPr marL="1258888" lvl="2" indent="-344488">
              <a:lnSpc>
                <a:spcPct val="110000"/>
              </a:lnSpc>
              <a:spcBef>
                <a:spcPts val="1200"/>
              </a:spcBef>
            </a:pPr>
            <a:r>
              <a:rPr lang="en-US" sz="2000" dirty="0"/>
              <a:t>Others: </a:t>
            </a:r>
          </a:p>
          <a:p>
            <a:pPr lvl="3">
              <a:buFont typeface="Wingdings" panose="05000000000000000000" pitchFamily="2" charset="2"/>
              <a:buChar char="§"/>
            </a:pPr>
            <a:r>
              <a:rPr lang="en-US" sz="1800" dirty="0"/>
              <a:t>Education level at application</a:t>
            </a:r>
          </a:p>
          <a:p>
            <a:pPr lvl="3">
              <a:buFont typeface="Wingdings" panose="05000000000000000000" pitchFamily="2" charset="2"/>
              <a:buChar char="§"/>
            </a:pPr>
            <a:r>
              <a:rPr lang="en-US" sz="1800" dirty="0"/>
              <a:t>Employment status at application</a:t>
            </a:r>
          </a:p>
          <a:p>
            <a:pPr lvl="3">
              <a:buFont typeface="Wingdings" panose="05000000000000000000" pitchFamily="2" charset="2"/>
              <a:buChar char="§"/>
            </a:pPr>
            <a:r>
              <a:rPr lang="en-US" sz="1800" dirty="0"/>
              <a:t>Disability types</a:t>
            </a:r>
          </a:p>
          <a:p>
            <a:pPr lvl="3">
              <a:buFont typeface="Wingdings" panose="05000000000000000000" pitchFamily="2" charset="2"/>
              <a:buChar char="§"/>
            </a:pPr>
            <a:r>
              <a:rPr lang="en-US" sz="1800" dirty="0"/>
              <a:t>Welfare dependency (e.g</a:t>
            </a:r>
            <a:r>
              <a:rPr lang="en-US" sz="1800" dirty="0" smtClean="0"/>
              <a:t>., receiving </a:t>
            </a:r>
            <a:r>
              <a:rPr lang="en-US" sz="1800" dirty="0"/>
              <a:t>any public support at </a:t>
            </a:r>
            <a:r>
              <a:rPr lang="en-US" sz="1800" dirty="0" smtClean="0"/>
              <a:t>application)</a:t>
            </a:r>
            <a:endParaRPr lang="en-US" sz="1800" dirty="0"/>
          </a:p>
          <a:p>
            <a:pPr lvl="3">
              <a:buFont typeface="Wingdings" panose="05000000000000000000" pitchFamily="2" charset="2"/>
              <a:buChar char="§"/>
            </a:pPr>
            <a:r>
              <a:rPr lang="en-US" sz="1800" dirty="0"/>
              <a:t>Receiving any training/services </a:t>
            </a:r>
          </a:p>
          <a:p>
            <a:pPr lvl="3">
              <a:buFont typeface="Wingdings" panose="05000000000000000000" pitchFamily="2" charset="2"/>
              <a:buChar char="§"/>
            </a:pPr>
            <a:r>
              <a:rPr lang="en-US" sz="1800" dirty="0"/>
              <a:t>Homeless</a:t>
            </a:r>
          </a:p>
          <a:p>
            <a:pPr>
              <a:lnSpc>
                <a:spcPct val="120000"/>
              </a:lnSpc>
            </a:pPr>
            <a:endParaRPr lang="en-US" dirty="0"/>
          </a:p>
        </p:txBody>
      </p:sp>
    </p:spTree>
    <p:extLst>
      <p:ext uri="{BB962C8B-B14F-4D97-AF65-F5344CB8AC3E}">
        <p14:creationId xmlns:p14="http://schemas.microsoft.com/office/powerpoint/2010/main" val="798848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899"/>
            <a:ext cx="7886700" cy="1092198"/>
          </a:xfrm>
        </p:spPr>
        <p:txBody>
          <a:bodyPr/>
          <a:lstStyle/>
          <a:p>
            <a:pPr algn="ctr"/>
            <a:r>
              <a:rPr lang="en-US" b="1" dirty="0"/>
              <a:t>Explanatory Variables on Economic Conditions</a:t>
            </a:r>
            <a:endParaRPr lang="en-US" dirty="0"/>
          </a:p>
        </p:txBody>
      </p:sp>
      <p:sp>
        <p:nvSpPr>
          <p:cNvPr id="3" name="Content Placeholder 2"/>
          <p:cNvSpPr>
            <a:spLocks noGrp="1"/>
          </p:cNvSpPr>
          <p:nvPr>
            <p:ph idx="1"/>
          </p:nvPr>
        </p:nvSpPr>
        <p:spPr>
          <a:xfrm>
            <a:off x="252730" y="1607211"/>
            <a:ext cx="8616950" cy="4353533"/>
          </a:xfrm>
        </p:spPr>
        <p:txBody>
          <a:bodyPr>
            <a:normAutofit/>
          </a:bodyPr>
          <a:lstStyle/>
          <a:p>
            <a:pPr marL="517525" lvl="1" indent="-517525">
              <a:lnSpc>
                <a:spcPct val="150000"/>
              </a:lnSpc>
              <a:spcBef>
                <a:spcPts val="1000"/>
              </a:spcBef>
              <a:buClr>
                <a:srgbClr val="FAB252"/>
              </a:buClr>
              <a:buFont typeface="Wingdings" panose="05000000000000000000" pitchFamily="2" charset="2"/>
              <a:buChar char=""/>
            </a:pPr>
            <a:r>
              <a:rPr lang="en-US" sz="3200" dirty="0">
                <a:solidFill>
                  <a:srgbClr val="0070C0"/>
                </a:solidFill>
              </a:rPr>
              <a:t>Conditions of the labor market </a:t>
            </a:r>
          </a:p>
          <a:p>
            <a:pPr marL="854075" lvl="2" indent="-336550">
              <a:lnSpc>
                <a:spcPct val="150000"/>
              </a:lnSpc>
            </a:pPr>
            <a:r>
              <a:rPr lang="en-US" sz="2400" dirty="0"/>
              <a:t>Unemployment rate by quarter from FY </a:t>
            </a:r>
            <a:r>
              <a:rPr lang="en-US" sz="2400" dirty="0" smtClean="0"/>
              <a:t>2004 – FY </a:t>
            </a:r>
            <a:r>
              <a:rPr lang="en-US" sz="2400" dirty="0"/>
              <a:t>2013</a:t>
            </a:r>
          </a:p>
          <a:p>
            <a:pPr marL="854075" lvl="2" indent="-336550">
              <a:lnSpc>
                <a:spcPct val="150000"/>
              </a:lnSpc>
            </a:pPr>
            <a:r>
              <a:rPr lang="en-US" sz="2400" dirty="0" smtClean="0"/>
              <a:t>Job </a:t>
            </a:r>
            <a:r>
              <a:rPr lang="en-US" sz="2400" dirty="0"/>
              <a:t>losses or gains in particular industries (future use</a:t>
            </a:r>
            <a:r>
              <a:rPr lang="en-US" sz="2400" dirty="0" smtClean="0"/>
              <a:t>)</a:t>
            </a:r>
          </a:p>
          <a:p>
            <a:pPr marL="742950" lvl="2" indent="-342900">
              <a:lnSpc>
                <a:spcPct val="150000"/>
              </a:lnSpc>
            </a:pPr>
            <a:endParaRPr lang="en-US" dirty="0"/>
          </a:p>
          <a:p>
            <a:pPr marL="285750" lvl="1" indent="-342900">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1076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946"/>
            <a:ext cx="7886700" cy="1092198"/>
          </a:xfrm>
        </p:spPr>
        <p:txBody>
          <a:bodyPr/>
          <a:lstStyle/>
          <a:p>
            <a:r>
              <a:rPr lang="en-US" dirty="0"/>
              <a:t>Methods</a:t>
            </a:r>
          </a:p>
        </p:txBody>
      </p:sp>
      <p:sp>
        <p:nvSpPr>
          <p:cNvPr id="3" name="Content Placeholder 2"/>
          <p:cNvSpPr>
            <a:spLocks noGrp="1"/>
          </p:cNvSpPr>
          <p:nvPr>
            <p:ph idx="1"/>
          </p:nvPr>
        </p:nvSpPr>
        <p:spPr>
          <a:xfrm>
            <a:off x="323850" y="1637691"/>
            <a:ext cx="8515349" cy="4353533"/>
          </a:xfrm>
        </p:spPr>
        <p:txBody>
          <a:bodyPr>
            <a:normAutofit/>
          </a:bodyPr>
          <a:lstStyle/>
          <a:p>
            <a:pPr>
              <a:lnSpc>
                <a:spcPct val="100000"/>
              </a:lnSpc>
              <a:spcBef>
                <a:spcPts val="2400"/>
              </a:spcBef>
            </a:pPr>
            <a:r>
              <a:rPr lang="en-US" dirty="0"/>
              <a:t>RSA has been following DOL’s work on the method (same framework but different explanatory variables). </a:t>
            </a:r>
          </a:p>
          <a:p>
            <a:pPr>
              <a:lnSpc>
                <a:spcPct val="100000"/>
              </a:lnSpc>
              <a:spcBef>
                <a:spcPts val="2400"/>
              </a:spcBef>
            </a:pPr>
            <a:r>
              <a:rPr lang="en-US" dirty="0"/>
              <a:t>For the current model run, one core measure “employment rate (in percentage)” is used as an outcome measure.  </a:t>
            </a:r>
          </a:p>
          <a:p>
            <a:pPr>
              <a:lnSpc>
                <a:spcPct val="120000"/>
              </a:lnSpc>
            </a:pPr>
            <a:endParaRPr lang="en-US" dirty="0"/>
          </a:p>
        </p:txBody>
      </p:sp>
    </p:spTree>
    <p:extLst>
      <p:ext uri="{BB962C8B-B14F-4D97-AF65-F5344CB8AC3E}">
        <p14:creationId xmlns:p14="http://schemas.microsoft.com/office/powerpoint/2010/main" val="844618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6175"/>
            <a:ext cx="7886700" cy="1092198"/>
          </a:xfrm>
        </p:spPr>
        <p:txBody>
          <a:bodyPr/>
          <a:lstStyle/>
          <a:p>
            <a:r>
              <a:rPr lang="en-US" dirty="0"/>
              <a:t>Methods (cont.)</a:t>
            </a:r>
          </a:p>
        </p:txBody>
      </p:sp>
      <p:sp>
        <p:nvSpPr>
          <p:cNvPr id="3" name="Content Placeholder 2"/>
          <p:cNvSpPr>
            <a:spLocks noGrp="1"/>
          </p:cNvSpPr>
          <p:nvPr>
            <p:ph idx="1"/>
          </p:nvPr>
        </p:nvSpPr>
        <p:spPr>
          <a:xfrm>
            <a:off x="323850" y="1637691"/>
            <a:ext cx="8515349" cy="4353533"/>
          </a:xfrm>
        </p:spPr>
        <p:txBody>
          <a:bodyPr>
            <a:normAutofit/>
          </a:bodyPr>
          <a:lstStyle/>
          <a:p>
            <a:r>
              <a:rPr lang="en-US" dirty="0"/>
              <a:t>Three models were run: </a:t>
            </a:r>
          </a:p>
          <a:p>
            <a:pPr lvl="1"/>
            <a:r>
              <a:rPr lang="en-US" dirty="0"/>
              <a:t>Traditional Ordinary Least Squares (OLS) methods.</a:t>
            </a:r>
          </a:p>
          <a:p>
            <a:pPr lvl="1"/>
            <a:r>
              <a:rPr lang="en-US" dirty="0"/>
              <a:t>Fixed effect model (state fixed effect)</a:t>
            </a:r>
          </a:p>
          <a:p>
            <a:pPr lvl="1"/>
            <a:r>
              <a:rPr lang="en-US" dirty="0"/>
              <a:t>Random effect model (state random effect)</a:t>
            </a:r>
          </a:p>
          <a:p>
            <a:pPr>
              <a:lnSpc>
                <a:spcPct val="120000"/>
              </a:lnSpc>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388296" y="3102619"/>
                <a:ext cx="4343400" cy="405111"/>
              </a:xfrm>
              <a:prstGeom prst="rect">
                <a:avLst/>
              </a:prstGeom>
              <a:noFill/>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US" i="1">
                            <a:latin typeface="Cambria Math"/>
                          </a:rPr>
                          <m:t>𝑦</m:t>
                        </m:r>
                      </m:e>
                      <m:sub>
                        <m:r>
                          <a:rPr lang="en-US" i="1">
                            <a:latin typeface="Cambria Math"/>
                          </a:rPr>
                          <m:t>𝑠</m:t>
                        </m:r>
                        <m:r>
                          <a:rPr lang="en-US" b="0" i="1" smtClean="0">
                            <a:latin typeface="Cambria Math"/>
                          </a:rPr>
                          <m:t>𝑡</m:t>
                        </m:r>
                        <m:r>
                          <a:rPr lang="en-US" i="1">
                            <a:latin typeface="Cambria Math"/>
                          </a:rPr>
                          <m:t>𝑞</m:t>
                        </m:r>
                      </m:sub>
                    </m:sSub>
                  </m:oMath>
                </a14:m>
                <a:r>
                  <a:rPr lang="en-US" dirty="0" smtClean="0"/>
                  <a:t>=</a:t>
                </a:r>
                <a14:m>
                  <m:oMath xmlns:m="http://schemas.openxmlformats.org/officeDocument/2006/math">
                    <m:nary>
                      <m:naryPr>
                        <m:chr m:val="∑"/>
                        <m:ctrlPr>
                          <a:rPr lang="en-US" i="1" dirty="0" smtClean="0">
                            <a:latin typeface="Cambria Math" panose="02040503050406030204" pitchFamily="18" charset="0"/>
                          </a:rPr>
                        </m:ctrlPr>
                      </m:naryPr>
                      <m:sub>
                        <m:r>
                          <a:rPr lang="en-US" b="0" i="1" dirty="0" smtClean="0">
                            <a:latin typeface="Cambria Math"/>
                          </a:rPr>
                          <m:t>1</m:t>
                        </m:r>
                      </m:sub>
                      <m:sup>
                        <m:r>
                          <a:rPr lang="en-US" b="0" i="1" dirty="0" smtClean="0">
                            <a:latin typeface="Cambria Math"/>
                          </a:rPr>
                          <m:t>𝑥</m:t>
                        </m:r>
                      </m:sup>
                      <m:e>
                        <m:sSub>
                          <m:sSubPr>
                            <m:ctrlPr>
                              <a:rPr lang="el-GR" b="1" i="1" dirty="0" smtClean="0">
                                <a:latin typeface="Cambria Math" panose="02040503050406030204" pitchFamily="18" charset="0"/>
                              </a:rPr>
                            </m:ctrlPr>
                          </m:sSubPr>
                          <m:e>
                            <m:r>
                              <m:rPr>
                                <m:sty m:val="p"/>
                              </m:rPr>
                              <a:rPr lang="el-GR" b="1" i="1" dirty="0" smtClean="0">
                                <a:latin typeface="Cambria Math"/>
                              </a:rPr>
                              <m:t>β</m:t>
                            </m:r>
                          </m:e>
                          <m:sub>
                            <m:r>
                              <a:rPr lang="en-US" b="0" i="1" dirty="0" smtClean="0">
                                <a:latin typeface="Cambria Math"/>
                              </a:rPr>
                              <m:t>𝑥</m:t>
                            </m:r>
                          </m:sub>
                        </m:sSub>
                        <m:sSub>
                          <m:sSubPr>
                            <m:ctrlPr>
                              <a:rPr lang="el-GR" i="1" dirty="0" smtClean="0">
                                <a:latin typeface="Cambria Math" panose="02040503050406030204" pitchFamily="18" charset="0"/>
                              </a:rPr>
                            </m:ctrlPr>
                          </m:sSubPr>
                          <m:e>
                            <m:r>
                              <a:rPr lang="en-US" b="0" i="1" dirty="0" smtClean="0">
                                <a:latin typeface="Cambria Math"/>
                              </a:rPr>
                              <m:t>𝑋</m:t>
                            </m:r>
                          </m:e>
                          <m:sub>
                            <m:r>
                              <a:rPr lang="en-US" b="0" i="1" dirty="0" smtClean="0">
                                <a:latin typeface="Cambria Math"/>
                              </a:rPr>
                              <m:t>𝑥𝑠𝑡𝑞</m:t>
                            </m:r>
                          </m:sub>
                        </m:sSub>
                        <m:r>
                          <a:rPr lang="en-US" b="0" i="1" dirty="0" smtClean="0">
                            <a:latin typeface="Cambria Math"/>
                          </a:rPr>
                          <m:t>+</m:t>
                        </m:r>
                        <m:sSub>
                          <m:sSubPr>
                            <m:ctrlPr>
                              <a:rPr lang="en-US" b="0" i="1" dirty="0" smtClean="0">
                                <a:latin typeface="Cambria Math" panose="02040503050406030204" pitchFamily="18" charset="0"/>
                              </a:rPr>
                            </m:ctrlPr>
                          </m:sSubPr>
                          <m:e>
                            <m:r>
                              <m:rPr>
                                <m:sty m:val="p"/>
                              </m:rPr>
                              <a:rPr lang="el-GR" b="0" i="1" dirty="0" smtClean="0">
                                <a:latin typeface="Cambria Math"/>
                              </a:rPr>
                              <m:t>α</m:t>
                            </m:r>
                          </m:e>
                          <m:sub>
                            <m:r>
                              <a:rPr lang="en-US" b="0" i="1" dirty="0" smtClean="0">
                                <a:latin typeface="Cambria Math"/>
                              </a:rPr>
                              <m:t>𝑠</m:t>
                            </m:r>
                          </m:sub>
                        </m:sSub>
                      </m:e>
                    </m:nary>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r>
                          <m:rPr>
                            <m:sty m:val="p"/>
                          </m:rPr>
                          <a:rPr lang="el-GR" i="1" dirty="0" smtClean="0">
                            <a:latin typeface="Cambria Math"/>
                          </a:rPr>
                          <m:t>ε</m:t>
                        </m:r>
                      </m:e>
                      <m:sub>
                        <m:r>
                          <a:rPr lang="en-US" b="0" i="1" dirty="0" smtClean="0">
                            <a:latin typeface="Cambria Math"/>
                          </a:rPr>
                          <m:t>𝑠𝑡𝑞</m:t>
                        </m:r>
                      </m:sub>
                    </m:sSub>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88296" y="3102619"/>
                <a:ext cx="4343400" cy="405111"/>
              </a:xfrm>
              <a:prstGeom prst="rect">
                <a:avLst/>
              </a:prstGeom>
              <a:blipFill rotWithShape="1">
                <a:blip r:embed="rId2"/>
                <a:stretch>
                  <a:fillRect t="-109091" b="-16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47800" y="3510703"/>
                <a:ext cx="6629400" cy="2649571"/>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a:rPr>
                          <m:t>𝑦</m:t>
                        </m:r>
                      </m:e>
                      <m:sub>
                        <m:r>
                          <a:rPr lang="en-US" i="1">
                            <a:latin typeface="Cambria Math"/>
                          </a:rPr>
                          <m:t>𝑠</m:t>
                        </m:r>
                        <m:r>
                          <a:rPr lang="en-US" b="0" i="1" smtClean="0">
                            <a:latin typeface="Cambria Math"/>
                          </a:rPr>
                          <m:t>𝑡</m:t>
                        </m:r>
                        <m:r>
                          <a:rPr lang="en-US" i="1">
                            <a:latin typeface="Cambria Math"/>
                          </a:rPr>
                          <m:t>𝑞</m:t>
                        </m:r>
                      </m:sub>
                    </m:sSub>
                  </m:oMath>
                </a14:m>
                <a:r>
                  <a:rPr lang="en-US" dirty="0" smtClean="0"/>
                  <a:t> = employment rate in state </a:t>
                </a:r>
                <a:r>
                  <a:rPr lang="en-US" i="1" dirty="0" smtClean="0"/>
                  <a:t>s</a:t>
                </a:r>
                <a:r>
                  <a:rPr lang="en-US" dirty="0" smtClean="0"/>
                  <a:t> year </a:t>
                </a:r>
                <a:r>
                  <a:rPr lang="en-US" i="1" dirty="0" smtClean="0"/>
                  <a:t>t</a:t>
                </a:r>
                <a:r>
                  <a:rPr lang="en-US" dirty="0" smtClean="0"/>
                  <a:t> quarter </a:t>
                </a:r>
                <a:r>
                  <a:rPr lang="en-US" i="1" dirty="0" smtClean="0"/>
                  <a:t>q</a:t>
                </a:r>
              </a:p>
              <a:p>
                <a:r>
                  <a:rPr lang="en-US" dirty="0" smtClean="0"/>
                  <a:t/>
                </a:r>
                <a:br>
                  <a:rPr lang="en-US" dirty="0" smtClean="0"/>
                </a:br>
                <a14:m>
                  <m:oMath xmlns:m="http://schemas.openxmlformats.org/officeDocument/2006/math">
                    <m:sSub>
                      <m:sSubPr>
                        <m:ctrlPr>
                          <a:rPr lang="el-GR" i="1" dirty="0">
                            <a:latin typeface="Cambria Math" panose="02040503050406030204" pitchFamily="18" charset="0"/>
                          </a:rPr>
                        </m:ctrlPr>
                      </m:sSubPr>
                      <m:e>
                        <m:r>
                          <a:rPr lang="en-US" i="1" dirty="0">
                            <a:latin typeface="Cambria Math"/>
                          </a:rPr>
                          <m:t>𝑋</m:t>
                        </m:r>
                      </m:e>
                      <m:sub>
                        <m:r>
                          <a:rPr lang="en-US" i="1" dirty="0">
                            <a:latin typeface="Cambria Math"/>
                          </a:rPr>
                          <m:t>𝑥</m:t>
                        </m:r>
                        <m:r>
                          <a:rPr lang="en-US" b="0" i="1" dirty="0" smtClean="0">
                            <a:latin typeface="Cambria Math"/>
                          </a:rPr>
                          <m:t>𝑠𝑡</m:t>
                        </m:r>
                        <m:r>
                          <a:rPr lang="en-US" i="1" dirty="0">
                            <a:latin typeface="Cambria Math"/>
                          </a:rPr>
                          <m:t>𝑞</m:t>
                        </m:r>
                      </m:sub>
                    </m:sSub>
                  </m:oMath>
                </a14:m>
                <a:r>
                  <a:rPr lang="en-US" dirty="0" smtClean="0"/>
                  <a:t> = a set of individuals with disability characteristics variables 	</a:t>
                </a:r>
                <a:r>
                  <a:rPr lang="en-US" dirty="0" smtClean="0"/>
                  <a:t>spanning </a:t>
                </a:r>
                <a:r>
                  <a:rPr lang="en-US" dirty="0" smtClean="0"/>
                  <a:t>1 to x </a:t>
                </a:r>
                <a:r>
                  <a:rPr lang="en-US" i="1" dirty="0" smtClean="0"/>
                  <a:t>&amp; </a:t>
                </a:r>
                <a:r>
                  <a:rPr lang="en-US" dirty="0" smtClean="0"/>
                  <a:t>unemployment rate in state </a:t>
                </a:r>
                <a:r>
                  <a:rPr lang="en-US" i="1" dirty="0" smtClean="0"/>
                  <a:t>s</a:t>
                </a:r>
                <a:r>
                  <a:rPr lang="en-US" dirty="0" smtClean="0"/>
                  <a:t> year </a:t>
                </a:r>
                <a:r>
                  <a:rPr lang="en-US" i="1" dirty="0" smtClean="0"/>
                  <a:t>t</a:t>
                </a:r>
                <a:r>
                  <a:rPr lang="en-US" dirty="0" smtClean="0"/>
                  <a:t> 	quarter </a:t>
                </a:r>
                <a:r>
                  <a:rPr lang="en-US" i="1" dirty="0" smtClean="0"/>
                  <a:t>q</a:t>
                </a:r>
              </a:p>
              <a:p>
                <a14:m>
                  <m:oMath xmlns:m="http://schemas.openxmlformats.org/officeDocument/2006/math">
                    <m:sSub>
                      <m:sSubPr>
                        <m:ctrlPr>
                          <a:rPr lang="en-US" i="1" dirty="0">
                            <a:latin typeface="Cambria Math" panose="02040503050406030204" pitchFamily="18" charset="0"/>
                          </a:rPr>
                        </m:ctrlPr>
                      </m:sSubPr>
                      <m:e>
                        <m:r>
                          <m:rPr>
                            <m:sty m:val="p"/>
                          </m:rPr>
                          <a:rPr lang="el-GR" i="1" dirty="0">
                            <a:latin typeface="Cambria Math"/>
                          </a:rPr>
                          <m:t>α</m:t>
                        </m:r>
                      </m:e>
                      <m:sub>
                        <m:r>
                          <a:rPr lang="en-US" i="1" dirty="0">
                            <a:latin typeface="Cambria Math"/>
                          </a:rPr>
                          <m:t>𝑠</m:t>
                        </m:r>
                      </m:sub>
                    </m:sSub>
                  </m:oMath>
                </a14:m>
                <a:r>
                  <a:rPr lang="en-US" dirty="0" smtClean="0"/>
                  <a:t> = state fixed effect or random effect (not apply to OLS)</a:t>
                </a:r>
              </a:p>
              <a:p>
                <a14:m>
                  <m:oMath xmlns:m="http://schemas.openxmlformats.org/officeDocument/2006/math">
                    <m:sSub>
                      <m:sSubPr>
                        <m:ctrlPr>
                          <a:rPr lang="en-US" i="1" dirty="0">
                            <a:latin typeface="Cambria Math" panose="02040503050406030204" pitchFamily="18" charset="0"/>
                          </a:rPr>
                        </m:ctrlPr>
                      </m:sSubPr>
                      <m:e>
                        <m:r>
                          <m:rPr>
                            <m:sty m:val="p"/>
                          </m:rPr>
                          <a:rPr lang="el-GR" i="1" dirty="0">
                            <a:latin typeface="Cambria Math"/>
                          </a:rPr>
                          <m:t>ε</m:t>
                        </m:r>
                      </m:e>
                      <m:sub>
                        <m:r>
                          <a:rPr lang="en-US" i="1" dirty="0">
                            <a:latin typeface="Cambria Math"/>
                          </a:rPr>
                          <m:t>𝑠</m:t>
                        </m:r>
                        <m:r>
                          <a:rPr lang="en-US" b="0" i="1" dirty="0" smtClean="0">
                            <a:latin typeface="Cambria Math"/>
                          </a:rPr>
                          <m:t>𝑡</m:t>
                        </m:r>
                        <m:r>
                          <a:rPr lang="en-US" i="1" dirty="0">
                            <a:latin typeface="Cambria Math"/>
                          </a:rPr>
                          <m:t>𝑞</m:t>
                        </m:r>
                      </m:sub>
                    </m:sSub>
                  </m:oMath>
                </a14:m>
                <a:r>
                  <a:rPr lang="en-US" dirty="0" smtClean="0"/>
                  <a:t> = error term</a:t>
                </a:r>
              </a:p>
              <a:p>
                <a:endParaRPr lang="en-US" dirty="0" smtClean="0"/>
              </a:p>
              <a:p>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1447800" y="3510703"/>
                <a:ext cx="6629400" cy="2649571"/>
              </a:xfrm>
              <a:prstGeom prst="rect">
                <a:avLst/>
              </a:prstGeom>
              <a:blipFill rotWithShape="0">
                <a:blip r:embed="rId3"/>
                <a:stretch>
                  <a:fillRect t="-1149"/>
                </a:stretch>
              </a:blipFill>
            </p:spPr>
            <p:txBody>
              <a:bodyPr/>
              <a:lstStyle/>
              <a:p>
                <a:r>
                  <a:rPr lang="en-US">
                    <a:noFill/>
                  </a:rPr>
                  <a:t> </a:t>
                </a:r>
              </a:p>
            </p:txBody>
          </p:sp>
        </mc:Fallback>
      </mc:AlternateContent>
    </p:spTree>
    <p:extLst>
      <p:ext uri="{BB962C8B-B14F-4D97-AF65-F5344CB8AC3E}">
        <p14:creationId xmlns:p14="http://schemas.microsoft.com/office/powerpoint/2010/main" val="781285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9340"/>
            <a:ext cx="7886700" cy="1092198"/>
          </a:xfrm>
        </p:spPr>
        <p:txBody>
          <a:bodyPr/>
          <a:lstStyle/>
          <a:p>
            <a:r>
              <a:rPr lang="en-US" dirty="0"/>
              <a:t>Results</a:t>
            </a:r>
          </a:p>
        </p:txBody>
      </p:sp>
      <p:sp>
        <p:nvSpPr>
          <p:cNvPr id="3" name="Content Placeholder 2"/>
          <p:cNvSpPr>
            <a:spLocks noGrp="1"/>
          </p:cNvSpPr>
          <p:nvPr>
            <p:ph idx="1"/>
          </p:nvPr>
        </p:nvSpPr>
        <p:spPr>
          <a:xfrm>
            <a:off x="323850" y="1637691"/>
            <a:ext cx="8515349" cy="4353533"/>
          </a:xfrm>
        </p:spPr>
        <p:txBody>
          <a:bodyPr>
            <a:normAutofit/>
          </a:bodyPr>
          <a:lstStyle/>
          <a:p>
            <a:pPr>
              <a:lnSpc>
                <a:spcPct val="100000"/>
              </a:lnSpc>
              <a:spcBef>
                <a:spcPts val="2400"/>
              </a:spcBef>
            </a:pPr>
            <a:r>
              <a:rPr lang="en-US" dirty="0"/>
              <a:t>Results from different methods show similar parameter estimates.</a:t>
            </a:r>
          </a:p>
          <a:p>
            <a:pPr>
              <a:lnSpc>
                <a:spcPct val="100000"/>
              </a:lnSpc>
              <a:spcBef>
                <a:spcPts val="2400"/>
              </a:spcBef>
            </a:pPr>
            <a:r>
              <a:rPr lang="en-US" dirty="0"/>
              <a:t>The initial model run result shows that RSA VR data seems to be explaining less variation in outcomes when compared to DOL.</a:t>
            </a:r>
          </a:p>
          <a:p>
            <a:pPr>
              <a:lnSpc>
                <a:spcPct val="100000"/>
              </a:lnSpc>
              <a:spcBef>
                <a:spcPts val="2400"/>
              </a:spcBef>
            </a:pPr>
            <a:r>
              <a:rPr lang="en-US" dirty="0"/>
              <a:t>RSA data have larger unit effects (state) and more variation around the targets</a:t>
            </a:r>
            <a:r>
              <a:rPr lang="en-US" dirty="0" smtClean="0"/>
              <a:t>.</a:t>
            </a:r>
            <a:endParaRPr lang="en-US" dirty="0"/>
          </a:p>
        </p:txBody>
      </p:sp>
    </p:spTree>
    <p:extLst>
      <p:ext uri="{BB962C8B-B14F-4D97-AF65-F5344CB8AC3E}">
        <p14:creationId xmlns:p14="http://schemas.microsoft.com/office/powerpoint/2010/main" val="353393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49"/>
            <a:ext cx="7886700" cy="1092198"/>
          </a:xfrm>
        </p:spPr>
        <p:txBody>
          <a:bodyPr/>
          <a:lstStyle/>
          <a:p>
            <a:pPr algn="ctr"/>
            <a:r>
              <a:rPr lang="en-US" dirty="0"/>
              <a:t>Fixed Effect Result</a:t>
            </a:r>
          </a:p>
        </p:txBody>
      </p:sp>
      <p:graphicFrame>
        <p:nvGraphicFramePr>
          <p:cNvPr id="4" name="Content Placeholder 4"/>
          <p:cNvGraphicFramePr>
            <a:graphicFrameLocks/>
          </p:cNvGraphicFramePr>
          <p:nvPr>
            <p:extLst>
              <p:ext uri="{D42A27DB-BD31-4B8C-83A1-F6EECF244321}">
                <p14:modId xmlns:p14="http://schemas.microsoft.com/office/powerpoint/2010/main" val="3479714845"/>
              </p:ext>
            </p:extLst>
          </p:nvPr>
        </p:nvGraphicFramePr>
        <p:xfrm>
          <a:off x="284479" y="1554477"/>
          <a:ext cx="8503921" cy="4493898"/>
        </p:xfrm>
        <a:graphic>
          <a:graphicData uri="http://schemas.openxmlformats.org/drawingml/2006/table">
            <a:tbl>
              <a:tblPr firstRow="1" firstCol="1" bandRow="1"/>
              <a:tblGrid>
                <a:gridCol w="1628814">
                  <a:extLst>
                    <a:ext uri="{9D8B030D-6E8A-4147-A177-3AD203B41FA5}">
                      <a16:colId xmlns="" xmlns:a16="http://schemas.microsoft.com/office/drawing/2014/main" val="20000"/>
                    </a:ext>
                  </a:extLst>
                </a:gridCol>
                <a:gridCol w="909105">
                  <a:extLst>
                    <a:ext uri="{9D8B030D-6E8A-4147-A177-3AD203B41FA5}">
                      <a16:colId xmlns="" xmlns:a16="http://schemas.microsoft.com/office/drawing/2014/main" val="20001"/>
                    </a:ext>
                  </a:extLst>
                </a:gridCol>
                <a:gridCol w="909105">
                  <a:extLst>
                    <a:ext uri="{9D8B030D-6E8A-4147-A177-3AD203B41FA5}">
                      <a16:colId xmlns="" xmlns:a16="http://schemas.microsoft.com/office/drawing/2014/main" val="20002"/>
                    </a:ext>
                  </a:extLst>
                </a:gridCol>
                <a:gridCol w="909105">
                  <a:extLst>
                    <a:ext uri="{9D8B030D-6E8A-4147-A177-3AD203B41FA5}">
                      <a16:colId xmlns="" xmlns:a16="http://schemas.microsoft.com/office/drawing/2014/main" val="20003"/>
                    </a:ext>
                  </a:extLst>
                </a:gridCol>
                <a:gridCol w="1060622">
                  <a:extLst>
                    <a:ext uri="{9D8B030D-6E8A-4147-A177-3AD203B41FA5}">
                      <a16:colId xmlns="" xmlns:a16="http://schemas.microsoft.com/office/drawing/2014/main" val="20004"/>
                    </a:ext>
                  </a:extLst>
                </a:gridCol>
                <a:gridCol w="1079563">
                  <a:extLst>
                    <a:ext uri="{9D8B030D-6E8A-4147-A177-3AD203B41FA5}">
                      <a16:colId xmlns="" xmlns:a16="http://schemas.microsoft.com/office/drawing/2014/main" val="20005"/>
                    </a:ext>
                  </a:extLst>
                </a:gridCol>
                <a:gridCol w="909105">
                  <a:extLst>
                    <a:ext uri="{9D8B030D-6E8A-4147-A177-3AD203B41FA5}">
                      <a16:colId xmlns="" xmlns:a16="http://schemas.microsoft.com/office/drawing/2014/main" val="20006"/>
                    </a:ext>
                  </a:extLst>
                </a:gridCol>
                <a:gridCol w="1098502">
                  <a:extLst>
                    <a:ext uri="{9D8B030D-6E8A-4147-A177-3AD203B41FA5}">
                      <a16:colId xmlns="" xmlns:a16="http://schemas.microsoft.com/office/drawing/2014/main" val="20007"/>
                    </a:ext>
                  </a:extLst>
                </a:gridCol>
              </a:tblGrid>
              <a:tr h="12252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State</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2013Q1 actual ER</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Y-hat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Target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Absolute value difference between actual and predicted</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difference between actual and target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Unit effect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90% failure threshold</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Maine</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0.4530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0.5028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0.6988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0.0498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-0.2458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-0.1960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Hawaii</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0.4306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0.4450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0.6256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-0.1806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0.5630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Oklahoma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0.4956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0.0641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-0.0701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-0.1343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0.5668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Indiana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0.5921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0.4819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0.6115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0.1102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-0.0194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-0.1296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Connecticut</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0.4561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0.5043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0.0482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-0.1736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-0.1253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0.5667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5"/>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Ohio</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0.3165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0.4118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0.5358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0.0953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-0.2193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-0.1240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0.4822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6"/>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Arizona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0.4291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0.4092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0.5297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0.0199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-0.1006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-0.1205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0.4767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7"/>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South Dakota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0.7900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0.6361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0.7551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0.1539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0.0349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-0.1191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0.6796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8"/>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Wisconsin</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0.5798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0.4906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0.6042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0.0892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-0.0244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0.5438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9"/>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Nebraska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0.6672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0.7335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0.0374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-0.0663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-0.1036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0.6602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0"/>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Iowa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0.5789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0.0011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-0.0947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-0.0937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0.6062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11"/>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Vermont</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0.5801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0.0286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-0.0903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0.6034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2"/>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Montana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0.5252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0.6500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0.0354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-0.1248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-0.0894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13"/>
                  </a:ext>
                </a:extLst>
              </a:tr>
              <a:tr h="2334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North Dakota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0.4169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0.6073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-0.2546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-0.0641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075060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49"/>
            <a:ext cx="7886700" cy="1092198"/>
          </a:xfrm>
        </p:spPr>
        <p:txBody>
          <a:bodyPr/>
          <a:lstStyle/>
          <a:p>
            <a:pPr algn="ctr"/>
            <a:r>
              <a:rPr lang="en-US" dirty="0"/>
              <a:t>Fixed Effect Result (cont.)</a:t>
            </a:r>
          </a:p>
        </p:txBody>
      </p:sp>
      <p:graphicFrame>
        <p:nvGraphicFramePr>
          <p:cNvPr id="4" name="Content Placeholder 4"/>
          <p:cNvGraphicFramePr>
            <a:graphicFrameLocks/>
          </p:cNvGraphicFramePr>
          <p:nvPr>
            <p:extLst>
              <p:ext uri="{D42A27DB-BD31-4B8C-83A1-F6EECF244321}">
                <p14:modId xmlns:p14="http://schemas.microsoft.com/office/powerpoint/2010/main" val="345814610"/>
              </p:ext>
            </p:extLst>
          </p:nvPr>
        </p:nvGraphicFramePr>
        <p:xfrm>
          <a:off x="294640" y="1564635"/>
          <a:ext cx="8463279" cy="4439292"/>
        </p:xfrm>
        <a:graphic>
          <a:graphicData uri="http://schemas.openxmlformats.org/drawingml/2006/table">
            <a:tbl>
              <a:tblPr firstRow="1" firstCol="1" bandRow="1"/>
              <a:tblGrid>
                <a:gridCol w="1621030">
                  <a:extLst>
                    <a:ext uri="{9D8B030D-6E8A-4147-A177-3AD203B41FA5}">
                      <a16:colId xmlns="" xmlns:a16="http://schemas.microsoft.com/office/drawing/2014/main" val="20000"/>
                    </a:ext>
                  </a:extLst>
                </a:gridCol>
                <a:gridCol w="904760">
                  <a:extLst>
                    <a:ext uri="{9D8B030D-6E8A-4147-A177-3AD203B41FA5}">
                      <a16:colId xmlns="" xmlns:a16="http://schemas.microsoft.com/office/drawing/2014/main" val="20001"/>
                    </a:ext>
                  </a:extLst>
                </a:gridCol>
                <a:gridCol w="904760">
                  <a:extLst>
                    <a:ext uri="{9D8B030D-6E8A-4147-A177-3AD203B41FA5}">
                      <a16:colId xmlns="" xmlns:a16="http://schemas.microsoft.com/office/drawing/2014/main" val="20002"/>
                    </a:ext>
                  </a:extLst>
                </a:gridCol>
                <a:gridCol w="904760">
                  <a:extLst>
                    <a:ext uri="{9D8B030D-6E8A-4147-A177-3AD203B41FA5}">
                      <a16:colId xmlns="" xmlns:a16="http://schemas.microsoft.com/office/drawing/2014/main" val="20003"/>
                    </a:ext>
                  </a:extLst>
                </a:gridCol>
                <a:gridCol w="1055553">
                  <a:extLst>
                    <a:ext uri="{9D8B030D-6E8A-4147-A177-3AD203B41FA5}">
                      <a16:colId xmlns="" xmlns:a16="http://schemas.microsoft.com/office/drawing/2014/main" val="20004"/>
                    </a:ext>
                  </a:extLst>
                </a:gridCol>
                <a:gridCol w="1074403">
                  <a:extLst>
                    <a:ext uri="{9D8B030D-6E8A-4147-A177-3AD203B41FA5}">
                      <a16:colId xmlns="" xmlns:a16="http://schemas.microsoft.com/office/drawing/2014/main" val="20005"/>
                    </a:ext>
                  </a:extLst>
                </a:gridCol>
                <a:gridCol w="904760">
                  <a:extLst>
                    <a:ext uri="{9D8B030D-6E8A-4147-A177-3AD203B41FA5}">
                      <a16:colId xmlns="" xmlns:a16="http://schemas.microsoft.com/office/drawing/2014/main" val="20006"/>
                    </a:ext>
                  </a:extLst>
                </a:gridCol>
                <a:gridCol w="1093253">
                  <a:extLst>
                    <a:ext uri="{9D8B030D-6E8A-4147-A177-3AD203B41FA5}">
                      <a16:colId xmlns="" xmlns:a16="http://schemas.microsoft.com/office/drawing/2014/main" val="20007"/>
                    </a:ext>
                  </a:extLst>
                </a:gridCol>
              </a:tblGrid>
              <a:tr h="12465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State</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2013Q1 actual ER</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Y-hat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Target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Absolute value difference between actual and predicted</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difference between actual and target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Unit effect</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90% failure threshold</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Maine</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0.4530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0.5028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0.6988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0.0498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-0.2458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-0.1960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Hawaii</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0.4306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0.4450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0.6256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-0.1806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0.5630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Oklahoma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0.4956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0.0641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-0.0701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-0.1343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0.5668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Indiana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0.5921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0.4819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0.6115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0.1102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-0.0194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-0.1296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Connecticut</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0.4561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0.5043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0.0482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-0.1736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-0.1253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0.5667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5"/>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Ohio</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0.3165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0.4118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0.5358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0.0953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-0.2193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-0.1240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0.4822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6"/>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Arizona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0.4291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0.4092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0.5297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0.0199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-0.1006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-0.1205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0.4767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7"/>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South Dakota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0.7900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0.6361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0.7551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0.1539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0.0349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-0.1191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0.6796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8"/>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Wisconsin</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0.5798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0.4906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0.6042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0.0892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-0.0244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0.5438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9"/>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Nebraska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0.6672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0.6298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0.7335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0.0374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-0.0663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-0.1036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0.6602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0"/>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Iowa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0.5789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0.6736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0.0011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-0.0947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-0.0937</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0.6062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11"/>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Vermont</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0.5515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0.5801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0.0286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-0.1189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-0.0903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0.6034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2"/>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Montana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0.5252</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0.5606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0.6500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0.0354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-0.1248</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-0.0894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0.5850</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13"/>
                  </a:ext>
                </a:extLst>
              </a:tr>
              <a:tr h="22805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b="1" dirty="0">
                          <a:solidFill>
                            <a:schemeClr val="bg1"/>
                          </a:solidFill>
                          <a:effectLst/>
                        </a:rPr>
                        <a:t>North Dakota</a:t>
                      </a:r>
                      <a:endParaRPr lang="en-US" sz="1100" b="1" dirty="0">
                        <a:solidFill>
                          <a:schemeClr val="bg1"/>
                        </a:solidFill>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0.4169</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0.6073</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0.6715</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0.1904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-0.2546</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-0.0641</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000" dirty="0">
                          <a:effectLst/>
                        </a:rPr>
                        <a:t>0.6044</a:t>
                      </a:r>
                      <a:endParaRPr lang="en-US" sz="1100" dirty="0">
                        <a:effectLst/>
                        <a:latin typeface="Calibri"/>
                        <a:ea typeface="SimSu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18880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49"/>
            <a:ext cx="7886700" cy="1092198"/>
          </a:xfrm>
        </p:spPr>
        <p:txBody>
          <a:bodyPr/>
          <a:lstStyle/>
          <a:p>
            <a:pPr algn="ctr"/>
            <a:r>
              <a:rPr lang="en-US" dirty="0"/>
              <a:t>Fixed Effect Result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1767524"/>
              </p:ext>
            </p:extLst>
          </p:nvPr>
        </p:nvGraphicFramePr>
        <p:xfrm>
          <a:off x="457200" y="1524003"/>
          <a:ext cx="8361681" cy="4514843"/>
        </p:xfrm>
        <a:graphic>
          <a:graphicData uri="http://schemas.openxmlformats.org/drawingml/2006/table">
            <a:tbl>
              <a:tblPr firstRow="1" firstCol="1" bandRow="1">
                <a:tableStyleId>{5C22544A-7EE6-4342-B048-85BDC9FD1C3A}</a:tableStyleId>
              </a:tblPr>
              <a:tblGrid>
                <a:gridCol w="1601569">
                  <a:extLst>
                    <a:ext uri="{9D8B030D-6E8A-4147-A177-3AD203B41FA5}">
                      <a16:colId xmlns="" xmlns:a16="http://schemas.microsoft.com/office/drawing/2014/main" val="20000"/>
                    </a:ext>
                  </a:extLst>
                </a:gridCol>
                <a:gridCol w="893899">
                  <a:extLst>
                    <a:ext uri="{9D8B030D-6E8A-4147-A177-3AD203B41FA5}">
                      <a16:colId xmlns="" xmlns:a16="http://schemas.microsoft.com/office/drawing/2014/main" val="20001"/>
                    </a:ext>
                  </a:extLst>
                </a:gridCol>
                <a:gridCol w="893899">
                  <a:extLst>
                    <a:ext uri="{9D8B030D-6E8A-4147-A177-3AD203B41FA5}">
                      <a16:colId xmlns="" xmlns:a16="http://schemas.microsoft.com/office/drawing/2014/main" val="20002"/>
                    </a:ext>
                  </a:extLst>
                </a:gridCol>
                <a:gridCol w="893899">
                  <a:extLst>
                    <a:ext uri="{9D8B030D-6E8A-4147-A177-3AD203B41FA5}">
                      <a16:colId xmlns="" xmlns:a16="http://schemas.microsoft.com/office/drawing/2014/main" val="20003"/>
                    </a:ext>
                  </a:extLst>
                </a:gridCol>
                <a:gridCol w="1042882">
                  <a:extLst>
                    <a:ext uri="{9D8B030D-6E8A-4147-A177-3AD203B41FA5}">
                      <a16:colId xmlns="" xmlns:a16="http://schemas.microsoft.com/office/drawing/2014/main" val="20004"/>
                    </a:ext>
                  </a:extLst>
                </a:gridCol>
                <a:gridCol w="1061505">
                  <a:extLst>
                    <a:ext uri="{9D8B030D-6E8A-4147-A177-3AD203B41FA5}">
                      <a16:colId xmlns="" xmlns:a16="http://schemas.microsoft.com/office/drawing/2014/main" val="20005"/>
                    </a:ext>
                  </a:extLst>
                </a:gridCol>
                <a:gridCol w="893899">
                  <a:extLst>
                    <a:ext uri="{9D8B030D-6E8A-4147-A177-3AD203B41FA5}">
                      <a16:colId xmlns="" xmlns:a16="http://schemas.microsoft.com/office/drawing/2014/main" val="20006"/>
                    </a:ext>
                  </a:extLst>
                </a:gridCol>
                <a:gridCol w="1080129">
                  <a:extLst>
                    <a:ext uri="{9D8B030D-6E8A-4147-A177-3AD203B41FA5}">
                      <a16:colId xmlns="" xmlns:a16="http://schemas.microsoft.com/office/drawing/2014/main" val="20007"/>
                    </a:ext>
                  </a:extLst>
                </a:gridCol>
              </a:tblGrid>
              <a:tr h="1267753">
                <a:tc>
                  <a:txBody>
                    <a:bodyPr/>
                    <a:lstStyle/>
                    <a:p>
                      <a:pPr marL="0" marR="0" algn="ctr">
                        <a:lnSpc>
                          <a:spcPct val="115000"/>
                        </a:lnSpc>
                        <a:spcBef>
                          <a:spcPts val="0"/>
                        </a:spcBef>
                        <a:spcAft>
                          <a:spcPts val="0"/>
                        </a:spcAft>
                      </a:pPr>
                      <a:r>
                        <a:rPr lang="en-US" sz="1000" dirty="0">
                          <a:effectLst/>
                        </a:rPr>
                        <a:t>State</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2013Q1 actual ER</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Y-hat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Target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Absolute value difference between actual and predicted</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difference between actual and target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Unit effect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90% failure threshold</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0"/>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Illinois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0.5623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0.5548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0.0077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0.0152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0.0074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0.4993</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1"/>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California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0.3195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0.4546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0.4385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0.1351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-0.1190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0.0161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0.3947</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2"/>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Virginia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0.4965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0.5277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0.5102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0.0312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-0.0137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0.0175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0.4592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3"/>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Texas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0.6200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0.5582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0.0618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0.0317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0.5024</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4"/>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Utah</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0.4788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0.6037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0.5710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0.1249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-0.0922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0.0327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0.5139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5"/>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North Carolina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0.7364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0.5733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0.5354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0.1631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0.2010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0.0379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0.4819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6"/>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South Carolina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0.6620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0.5893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0.5451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0.0727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0.0442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0.4906</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7"/>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Rhode Island</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0.6455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0.5717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0.5271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0.0738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0.1184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0.0446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0.4744</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8"/>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Arkansas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0.7150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0.6562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0.6100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0.0588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0.1050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0.0462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0.5490</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9"/>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Tennessee</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0.6765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0.5401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0.4932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0.1364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0.1833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0.4439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0"/>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Kentucky</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0.5413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0.6321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0.5824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0.0908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-0.0411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0.0496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0.5242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1"/>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Oregon</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0.6039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0.5341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0.4841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0.0698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0.1198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0.4357</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2"/>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Washington</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0.5429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0.4924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0.0540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0.1045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0.0505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0.4432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3"/>
                  </a:ext>
                </a:extLst>
              </a:tr>
              <a:tr h="231935">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Alaska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0.6111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0.5996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0.5412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0.0115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0.0699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0.0583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0.4871</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6719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80" y="325466"/>
            <a:ext cx="7886700" cy="1092198"/>
          </a:xfrm>
        </p:spPr>
        <p:txBody>
          <a:bodyPr/>
          <a:lstStyle/>
          <a:p>
            <a:r>
              <a:rPr lang="en-US" dirty="0" smtClean="0"/>
              <a:t>Today’s Presenters</a:t>
            </a:r>
            <a:endParaRPr lang="en-US" dirty="0"/>
          </a:p>
        </p:txBody>
      </p:sp>
      <p:sp>
        <p:nvSpPr>
          <p:cNvPr id="4" name="Rectangle 3"/>
          <p:cNvSpPr/>
          <p:nvPr/>
        </p:nvSpPr>
        <p:spPr>
          <a:xfrm>
            <a:off x="12774" y="1526379"/>
            <a:ext cx="6153151" cy="1308050"/>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Ryan Sutter</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Mathematical Statistician</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U.S. Department of Labor</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Chief Evaluation Office</a:t>
            </a:r>
            <a:endParaRPr lang="en-US" sz="1400" dirty="0">
              <a:solidFill>
                <a:schemeClr val="accent2"/>
              </a:solidFill>
              <a:latin typeface="Arial" panose="020B0604020202020204" pitchFamily="34" charset="0"/>
              <a:cs typeface="Arial" panose="020B0604020202020204" pitchFamily="34" charset="0"/>
            </a:endParaRPr>
          </a:p>
        </p:txBody>
      </p:sp>
      <p:sp>
        <p:nvSpPr>
          <p:cNvPr id="5" name="Rectangle 4"/>
          <p:cNvSpPr/>
          <p:nvPr/>
        </p:nvSpPr>
        <p:spPr>
          <a:xfrm>
            <a:off x="17537" y="2849735"/>
            <a:ext cx="6950000" cy="1308050"/>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Yann-Yann Shieh</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Statistician</a:t>
            </a:r>
          </a:p>
          <a:p>
            <a:pPr marL="548640"/>
            <a:r>
              <a:rPr lang="en-US" sz="1400" dirty="0" smtClean="0">
                <a:solidFill>
                  <a:schemeClr val="accent2"/>
                </a:solidFill>
                <a:latin typeface="Arial" panose="020B0604020202020204" pitchFamily="34" charset="0"/>
                <a:cs typeface="Arial" panose="020B0604020202020204" pitchFamily="34" charset="0"/>
              </a:rPr>
              <a:t>U.S</a:t>
            </a:r>
            <a:r>
              <a:rPr lang="en-US" sz="1400" dirty="0">
                <a:solidFill>
                  <a:schemeClr val="accent2"/>
                </a:solidFill>
                <a:latin typeface="Arial" panose="020B0604020202020204" pitchFamily="34" charset="0"/>
                <a:cs typeface="Arial" panose="020B0604020202020204" pitchFamily="34" charset="0"/>
              </a:rPr>
              <a:t>.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Rehabilitation Services Administration</a:t>
            </a:r>
            <a:endParaRPr lang="en-US" sz="1400" dirty="0">
              <a:solidFill>
                <a:schemeClr val="accent2"/>
              </a:solidFill>
              <a:latin typeface="Arial" panose="020B0604020202020204" pitchFamily="34" charset="0"/>
              <a:cs typeface="Arial" panose="020B0604020202020204" pitchFamily="34" charset="0"/>
            </a:endParaRPr>
          </a:p>
        </p:txBody>
      </p:sp>
      <p:sp>
        <p:nvSpPr>
          <p:cNvPr id="6" name="Rectangle 5"/>
          <p:cNvSpPr/>
          <p:nvPr/>
        </p:nvSpPr>
        <p:spPr>
          <a:xfrm>
            <a:off x="4794324" y="1526379"/>
            <a:ext cx="4532442" cy="1308050"/>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Larry Condelli</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Managing Director</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American Institutes for Research</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Workforce and Lifelong Learning Program</a:t>
            </a:r>
            <a:endParaRPr lang="en-US" sz="1400" dirty="0">
              <a:solidFill>
                <a:schemeClr val="accent2"/>
              </a:solidFill>
              <a:latin typeface="Arial" panose="020B0604020202020204" pitchFamily="34" charset="0"/>
              <a:cs typeface="Arial" panose="020B0604020202020204" pitchFamily="34" charset="0"/>
            </a:endParaRPr>
          </a:p>
        </p:txBody>
      </p:sp>
      <p:sp>
        <p:nvSpPr>
          <p:cNvPr id="18" name="Rectangle 17"/>
          <p:cNvSpPr/>
          <p:nvPr/>
        </p:nvSpPr>
        <p:spPr>
          <a:xfrm>
            <a:off x="4832424" y="2869404"/>
            <a:ext cx="4532442" cy="1282402"/>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Burhan Ogut</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Senior Researcher </a:t>
            </a:r>
          </a:p>
          <a:p>
            <a:pPr marL="548640">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American Institutes for Research</a:t>
            </a:r>
          </a:p>
          <a:p>
            <a:pPr marL="548640">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Workforce and Lifelong Learning Program</a:t>
            </a: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3418106" y="2159138"/>
            <a:ext cx="4352925" cy="4102735"/>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83376"/>
          <a:stretch/>
        </p:blipFill>
        <p:spPr>
          <a:xfrm>
            <a:off x="-3729" y="2177416"/>
            <a:ext cx="3416084" cy="4087444"/>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83376"/>
          <a:stretch/>
        </p:blipFill>
        <p:spPr>
          <a:xfrm>
            <a:off x="7701023" y="2180404"/>
            <a:ext cx="1445343" cy="4087444"/>
          </a:xfrm>
          <a:prstGeom prst="rect">
            <a:avLst/>
          </a:prstGeom>
        </p:spPr>
      </p:pic>
    </p:spTree>
    <p:extLst>
      <p:ext uri="{BB962C8B-B14F-4D97-AF65-F5344CB8AC3E}">
        <p14:creationId xmlns:p14="http://schemas.microsoft.com/office/powerpoint/2010/main" val="996665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49"/>
            <a:ext cx="7886700" cy="1092198"/>
          </a:xfrm>
        </p:spPr>
        <p:txBody>
          <a:bodyPr/>
          <a:lstStyle/>
          <a:p>
            <a:pPr algn="ctr"/>
            <a:r>
              <a:rPr lang="en-US" dirty="0"/>
              <a:t>Fixed Effect Result (cont.)</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643182814"/>
              </p:ext>
            </p:extLst>
          </p:nvPr>
        </p:nvGraphicFramePr>
        <p:xfrm>
          <a:off x="365760" y="1554484"/>
          <a:ext cx="8422641" cy="4531355"/>
        </p:xfrm>
        <a:graphic>
          <a:graphicData uri="http://schemas.openxmlformats.org/drawingml/2006/table">
            <a:tbl>
              <a:tblPr firstRow="1" firstCol="1" bandRow="1">
                <a:tableStyleId>{5C22544A-7EE6-4342-B048-85BDC9FD1C3A}</a:tableStyleId>
              </a:tblPr>
              <a:tblGrid>
                <a:gridCol w="1613245">
                  <a:extLst>
                    <a:ext uri="{9D8B030D-6E8A-4147-A177-3AD203B41FA5}">
                      <a16:colId xmlns="" xmlns:a16="http://schemas.microsoft.com/office/drawing/2014/main" val="20000"/>
                    </a:ext>
                  </a:extLst>
                </a:gridCol>
                <a:gridCol w="900416">
                  <a:extLst>
                    <a:ext uri="{9D8B030D-6E8A-4147-A177-3AD203B41FA5}">
                      <a16:colId xmlns="" xmlns:a16="http://schemas.microsoft.com/office/drawing/2014/main" val="20001"/>
                    </a:ext>
                  </a:extLst>
                </a:gridCol>
                <a:gridCol w="900416">
                  <a:extLst>
                    <a:ext uri="{9D8B030D-6E8A-4147-A177-3AD203B41FA5}">
                      <a16:colId xmlns="" xmlns:a16="http://schemas.microsoft.com/office/drawing/2014/main" val="20002"/>
                    </a:ext>
                  </a:extLst>
                </a:gridCol>
                <a:gridCol w="900416">
                  <a:extLst>
                    <a:ext uri="{9D8B030D-6E8A-4147-A177-3AD203B41FA5}">
                      <a16:colId xmlns="" xmlns:a16="http://schemas.microsoft.com/office/drawing/2014/main" val="20003"/>
                    </a:ext>
                  </a:extLst>
                </a:gridCol>
                <a:gridCol w="1050484">
                  <a:extLst>
                    <a:ext uri="{9D8B030D-6E8A-4147-A177-3AD203B41FA5}">
                      <a16:colId xmlns="" xmlns:a16="http://schemas.microsoft.com/office/drawing/2014/main" val="20004"/>
                    </a:ext>
                  </a:extLst>
                </a:gridCol>
                <a:gridCol w="1069244">
                  <a:extLst>
                    <a:ext uri="{9D8B030D-6E8A-4147-A177-3AD203B41FA5}">
                      <a16:colId xmlns="" xmlns:a16="http://schemas.microsoft.com/office/drawing/2014/main" val="20005"/>
                    </a:ext>
                  </a:extLst>
                </a:gridCol>
                <a:gridCol w="900416">
                  <a:extLst>
                    <a:ext uri="{9D8B030D-6E8A-4147-A177-3AD203B41FA5}">
                      <a16:colId xmlns="" xmlns:a16="http://schemas.microsoft.com/office/drawing/2014/main" val="20006"/>
                    </a:ext>
                  </a:extLst>
                </a:gridCol>
                <a:gridCol w="1088004">
                  <a:extLst>
                    <a:ext uri="{9D8B030D-6E8A-4147-A177-3AD203B41FA5}">
                      <a16:colId xmlns="" xmlns:a16="http://schemas.microsoft.com/office/drawing/2014/main" val="20007"/>
                    </a:ext>
                  </a:extLst>
                </a:gridCol>
              </a:tblGrid>
              <a:tr h="1272393">
                <a:tc>
                  <a:txBody>
                    <a:bodyPr/>
                    <a:lstStyle/>
                    <a:p>
                      <a:pPr marL="0" marR="0" algn="ctr">
                        <a:lnSpc>
                          <a:spcPct val="115000"/>
                        </a:lnSpc>
                        <a:spcBef>
                          <a:spcPts val="0"/>
                        </a:spcBef>
                        <a:spcAft>
                          <a:spcPts val="0"/>
                        </a:spcAft>
                      </a:pPr>
                      <a:r>
                        <a:rPr lang="en-US" sz="1000" dirty="0">
                          <a:effectLst/>
                        </a:rPr>
                        <a:t>State</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2013Q1 actual ER</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Y-hat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Target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Absolute value difference between actual and predicted</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difference between actual and target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Unit effect</a:t>
                      </a:r>
                      <a:endParaRPr lang="en-US" sz="1100" dirty="0">
                        <a:effectLst/>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90% failure threshold</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0"/>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Illinois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0.5623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0.5548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0.0077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0.0152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0.0074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0.4993</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1"/>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California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0.3195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0.4546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0.4385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0.1351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-0.1190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0.0161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0.3947</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2"/>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Virginia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0.4965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0.5277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0.5102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0.0312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-0.0137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0.0175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0.4592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3"/>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Texas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0.6200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0.5582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0.0618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0.0317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0.5024</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4"/>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Utah</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0.4788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0.6037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0.5710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0.1249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-0.0922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0.0327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0.5139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5"/>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North Carolina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0.7364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0.5733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0.5354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0.1631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0.2010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0.0379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0.4819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6"/>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South Carolina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0.6620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0.5893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0.5451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0.0727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0.0442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0.4906</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7"/>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Rhode Island</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0.6455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0.5717</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0.5271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0.0738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0.1184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0.0446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0.4744</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8"/>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Arkansas</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0.7150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0.6562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0.6100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0.0588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0.1050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0.0462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0.5490</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09"/>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Tennessee</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0.6765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0.5401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0.4932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0.1364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0.1833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0.4439</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0"/>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Kentucky</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0.5413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0.6321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0.5824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0.0908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-0.0411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0.0496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0.5242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1"/>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Oregon</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0.6039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0.5341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0.4841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0.0698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0.1198</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0.0500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0.4357</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2"/>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Washington</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0.5969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0.5429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0.4924</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0.0540</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0.1045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0.0505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0.4432</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3"/>
                  </a:ext>
                </a:extLst>
              </a:tr>
              <a:tr h="232783">
                <a:tc>
                  <a:txBody>
                    <a:bodyPr/>
                    <a:lstStyle/>
                    <a:p>
                      <a:pPr marL="0" marR="0">
                        <a:lnSpc>
                          <a:spcPct val="115000"/>
                        </a:lnSpc>
                        <a:spcBef>
                          <a:spcPts val="0"/>
                        </a:spcBef>
                        <a:spcAft>
                          <a:spcPts val="0"/>
                        </a:spcAft>
                      </a:pPr>
                      <a:r>
                        <a:rPr lang="en-US" sz="1000" b="1" dirty="0">
                          <a:solidFill>
                            <a:schemeClr val="bg1"/>
                          </a:solidFill>
                          <a:effectLst/>
                          <a:latin typeface="Times New Roman"/>
                          <a:ea typeface="Times New Roman"/>
                          <a:cs typeface="Times New Roman"/>
                        </a:rPr>
                        <a:t>Alaska</a:t>
                      </a:r>
                      <a:endParaRPr lang="en-US" sz="1100" b="1" dirty="0">
                        <a:solidFill>
                          <a:schemeClr val="bg1"/>
                        </a:solidFill>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0.6111</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0.5996</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0.5412</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0.0115</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0.0699</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0.0583</a:t>
                      </a:r>
                      <a:endParaRPr lang="en-US" sz="1100" dirty="0">
                        <a:effectLst/>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rgbClr val="000000"/>
                          </a:solidFill>
                          <a:effectLst/>
                          <a:latin typeface="Times New Roman"/>
                          <a:ea typeface="Times New Roman"/>
                          <a:cs typeface="Times New Roman"/>
                        </a:rPr>
                        <a:t>0.4871</a:t>
                      </a:r>
                      <a:endParaRPr lang="en-US" sz="1100" dirty="0">
                        <a:effectLst/>
                        <a:latin typeface="Calibri"/>
                        <a:ea typeface="SimSun"/>
                        <a:cs typeface="Times New Roman"/>
                      </a:endParaRPr>
                    </a:p>
                  </a:txBody>
                  <a:tcPr marL="68580" marR="68580" marT="0"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638203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707"/>
            <a:ext cx="7886700" cy="1092198"/>
          </a:xfrm>
        </p:spPr>
        <p:txBody>
          <a:bodyPr/>
          <a:lstStyle/>
          <a:p>
            <a:r>
              <a:rPr lang="en-US" dirty="0"/>
              <a:t>Next </a:t>
            </a:r>
            <a:r>
              <a:rPr lang="en-US" dirty="0" smtClean="0"/>
              <a:t>Steps</a:t>
            </a:r>
            <a:endParaRPr lang="en-US" dirty="0"/>
          </a:p>
        </p:txBody>
      </p:sp>
      <p:sp>
        <p:nvSpPr>
          <p:cNvPr id="3" name="Content Placeholder 2"/>
          <p:cNvSpPr>
            <a:spLocks noGrp="1"/>
          </p:cNvSpPr>
          <p:nvPr>
            <p:ph idx="1"/>
          </p:nvPr>
        </p:nvSpPr>
        <p:spPr/>
        <p:txBody>
          <a:bodyPr/>
          <a:lstStyle/>
          <a:p>
            <a:pPr>
              <a:lnSpc>
                <a:spcPct val="100000"/>
              </a:lnSpc>
              <a:spcBef>
                <a:spcPts val="1200"/>
              </a:spcBef>
            </a:pPr>
            <a:r>
              <a:rPr lang="en-US" dirty="0"/>
              <a:t>Add FY 2014 data into analyses</a:t>
            </a:r>
          </a:p>
          <a:p>
            <a:pPr>
              <a:lnSpc>
                <a:spcPct val="100000"/>
              </a:lnSpc>
              <a:spcBef>
                <a:spcPts val="1200"/>
              </a:spcBef>
            </a:pPr>
            <a:r>
              <a:rPr lang="en-US" dirty="0"/>
              <a:t>Add state industries data into analyses</a:t>
            </a:r>
          </a:p>
          <a:p>
            <a:pPr>
              <a:lnSpc>
                <a:spcPct val="100000"/>
              </a:lnSpc>
              <a:spcBef>
                <a:spcPts val="1200"/>
              </a:spcBef>
            </a:pPr>
            <a:r>
              <a:rPr lang="en-US" dirty="0"/>
              <a:t>Run other core measures</a:t>
            </a:r>
          </a:p>
          <a:p>
            <a:pPr lvl="1">
              <a:lnSpc>
                <a:spcPct val="100000"/>
              </a:lnSpc>
              <a:spcBef>
                <a:spcPts val="1200"/>
              </a:spcBef>
            </a:pPr>
            <a:r>
              <a:rPr lang="en-US" dirty="0"/>
              <a:t>Median earnings </a:t>
            </a:r>
          </a:p>
          <a:p>
            <a:pPr lvl="1">
              <a:lnSpc>
                <a:spcPct val="100000"/>
              </a:lnSpc>
              <a:spcBef>
                <a:spcPts val="1200"/>
              </a:spcBef>
            </a:pPr>
            <a:r>
              <a:rPr lang="en-US" dirty="0"/>
              <a:t>Postsecondary attainment rate</a:t>
            </a:r>
          </a:p>
          <a:p>
            <a:pPr lvl="1">
              <a:lnSpc>
                <a:spcPct val="100000"/>
              </a:lnSpc>
              <a:spcBef>
                <a:spcPts val="1200"/>
              </a:spcBef>
            </a:pPr>
            <a:r>
              <a:rPr lang="en-US" dirty="0"/>
              <a:t>Measureable skill gain</a:t>
            </a:r>
          </a:p>
          <a:p>
            <a:pPr>
              <a:lnSpc>
                <a:spcPct val="100000"/>
              </a:lnSpc>
              <a:spcBef>
                <a:spcPts val="1200"/>
              </a:spcBef>
            </a:pPr>
            <a:r>
              <a:rPr lang="en-US" dirty="0"/>
              <a:t>Use model as a tool to assist and inform performance target negotiations for PY 2016</a:t>
            </a:r>
          </a:p>
          <a:p>
            <a:endParaRPr lang="en-US" dirty="0"/>
          </a:p>
        </p:txBody>
      </p:sp>
    </p:spTree>
    <p:extLst>
      <p:ext uri="{BB962C8B-B14F-4D97-AF65-F5344CB8AC3E}">
        <p14:creationId xmlns:p14="http://schemas.microsoft.com/office/powerpoint/2010/main" val="258870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599" y="1793079"/>
            <a:ext cx="7896225" cy="4385816"/>
          </a:xfrm>
          <a:prstGeom prst="rect">
            <a:avLst/>
          </a:prstGeom>
        </p:spPr>
        <p:txBody>
          <a:bodyPr wrap="square">
            <a:spAutoFit/>
          </a:bodyPr>
          <a:lstStyle/>
          <a:p>
            <a:pPr algn="ctr">
              <a:spcAft>
                <a:spcPts val="600"/>
              </a:spcAft>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Constructing Adjusted Performance Indicators for Adult Education</a:t>
            </a:r>
          </a:p>
          <a:p>
            <a:pPr algn="ctr">
              <a:spcAft>
                <a:spcPts val="600"/>
              </a:spcAft>
            </a:pPr>
            <a:endPar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lgn="ctr">
              <a:spcAft>
                <a:spcPts val="600"/>
              </a:spcAft>
            </a:pPr>
            <a:endPar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p:txBody>
      </p:sp>
      <p:sp>
        <p:nvSpPr>
          <p:cNvPr id="3" name="Rectangle 2"/>
          <p:cNvSpPr/>
          <p:nvPr/>
        </p:nvSpPr>
        <p:spPr>
          <a:xfrm>
            <a:off x="2291490" y="3004557"/>
            <a:ext cx="4532442" cy="1308050"/>
          </a:xfrm>
          <a:prstGeom prst="rect">
            <a:avLst/>
          </a:prstGeom>
        </p:spPr>
        <p:txBody>
          <a:bodyPr wrap="square">
            <a:spAutoFit/>
          </a:bodyPr>
          <a:lstStyle/>
          <a:p>
            <a:pPr algn="ctr">
              <a:spcAft>
                <a:spcPts val="600"/>
              </a:spcAft>
            </a:pP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Larry Condelli</a:t>
            </a:r>
          </a:p>
          <a:p>
            <a:pPr algn="ctr">
              <a:spcAft>
                <a:spcPts val="600"/>
              </a:spcAft>
            </a:pPr>
            <a:r>
              <a:rPr lang="en-US" sz="1600" b="1" dirty="0" smtClean="0">
                <a:solidFill>
                  <a:schemeClr val="accent2"/>
                </a:solidFill>
                <a:latin typeface="Arial" panose="020B0604020202020204" pitchFamily="34" charset="0"/>
                <a:cs typeface="Arial" panose="020B0604020202020204" pitchFamily="34" charset="0"/>
              </a:rPr>
              <a:t>Managing Director</a:t>
            </a:r>
          </a:p>
          <a:p>
            <a:pPr algn="ctr">
              <a:spcAft>
                <a:spcPts val="600"/>
              </a:spcAft>
            </a:pPr>
            <a:r>
              <a:rPr lang="en-US" sz="1400" dirty="0" smtClean="0">
                <a:solidFill>
                  <a:schemeClr val="accent2"/>
                </a:solidFill>
                <a:latin typeface="Arial" panose="020B0604020202020204" pitchFamily="34" charset="0"/>
                <a:cs typeface="Arial" panose="020B0604020202020204" pitchFamily="34" charset="0"/>
              </a:rPr>
              <a:t>American Institutes for Research</a:t>
            </a:r>
          </a:p>
          <a:p>
            <a:pPr algn="ctr">
              <a:spcAft>
                <a:spcPts val="600"/>
              </a:spcAft>
            </a:pPr>
            <a:r>
              <a:rPr lang="en-US" sz="1400" dirty="0" smtClean="0">
                <a:solidFill>
                  <a:schemeClr val="accent2"/>
                </a:solidFill>
                <a:latin typeface="Arial" panose="020B0604020202020204" pitchFamily="34" charset="0"/>
                <a:cs typeface="Arial" panose="020B0604020202020204" pitchFamily="34" charset="0"/>
              </a:rPr>
              <a:t>Workforce and Lifelong Learning Program</a:t>
            </a:r>
            <a:endParaRPr lang="en-US" sz="1400" dirty="0">
              <a:solidFill>
                <a:schemeClr val="accent2"/>
              </a:solidFill>
              <a:latin typeface="Arial" panose="020B0604020202020204" pitchFamily="34" charset="0"/>
              <a:cs typeface="Arial" panose="020B0604020202020204" pitchFamily="34" charset="0"/>
            </a:endParaRPr>
          </a:p>
        </p:txBody>
      </p:sp>
      <p:sp>
        <p:nvSpPr>
          <p:cNvPr id="4" name="Rectangle 3"/>
          <p:cNvSpPr/>
          <p:nvPr/>
        </p:nvSpPr>
        <p:spPr>
          <a:xfrm>
            <a:off x="2311011" y="4443028"/>
            <a:ext cx="4532442" cy="1308050"/>
          </a:xfrm>
          <a:prstGeom prst="rect">
            <a:avLst/>
          </a:prstGeom>
        </p:spPr>
        <p:txBody>
          <a:bodyPr wrap="square">
            <a:spAutoFit/>
          </a:bodyPr>
          <a:lstStyle/>
          <a:p>
            <a:pPr algn="ctr">
              <a:spcAft>
                <a:spcPts val="600"/>
              </a:spcAft>
            </a:pP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Burhan Ogut</a:t>
            </a:r>
          </a:p>
          <a:p>
            <a:pPr algn="ctr">
              <a:spcAft>
                <a:spcPts val="600"/>
              </a:spcAft>
            </a:pPr>
            <a:r>
              <a:rPr lang="en-US" sz="1600" b="1" dirty="0" smtClean="0">
                <a:solidFill>
                  <a:schemeClr val="accent2"/>
                </a:solidFill>
                <a:latin typeface="Arial" panose="020B0604020202020204" pitchFamily="34" charset="0"/>
                <a:cs typeface="Arial" panose="020B0604020202020204" pitchFamily="34" charset="0"/>
              </a:rPr>
              <a:t>Senior Researcher</a:t>
            </a:r>
          </a:p>
          <a:p>
            <a:pPr algn="ctr">
              <a:spcAft>
                <a:spcPts val="600"/>
              </a:spcAft>
            </a:pPr>
            <a:r>
              <a:rPr lang="en-US" sz="1400" dirty="0" smtClean="0">
                <a:solidFill>
                  <a:schemeClr val="accent2"/>
                </a:solidFill>
                <a:latin typeface="Arial" panose="020B0604020202020204" pitchFamily="34" charset="0"/>
                <a:cs typeface="Arial" panose="020B0604020202020204" pitchFamily="34" charset="0"/>
              </a:rPr>
              <a:t>American </a:t>
            </a:r>
            <a:r>
              <a:rPr lang="en-US" sz="1400" dirty="0">
                <a:solidFill>
                  <a:schemeClr val="accent2"/>
                </a:solidFill>
                <a:latin typeface="Arial" panose="020B0604020202020204" pitchFamily="34" charset="0"/>
                <a:cs typeface="Arial" panose="020B0604020202020204" pitchFamily="34" charset="0"/>
              </a:rPr>
              <a:t>Institutes for </a:t>
            </a:r>
            <a:r>
              <a:rPr lang="en-US" sz="1400" dirty="0" smtClean="0">
                <a:solidFill>
                  <a:schemeClr val="accent2"/>
                </a:solidFill>
                <a:latin typeface="Arial" panose="020B0604020202020204" pitchFamily="34" charset="0"/>
                <a:cs typeface="Arial" panose="020B0604020202020204" pitchFamily="34" charset="0"/>
              </a:rPr>
              <a:t>Research</a:t>
            </a:r>
          </a:p>
          <a:p>
            <a:pPr algn="ctr">
              <a:spcAft>
                <a:spcPts val="600"/>
              </a:spcAft>
            </a:pPr>
            <a:r>
              <a:rPr lang="en-US" sz="1400" dirty="0" smtClean="0">
                <a:solidFill>
                  <a:schemeClr val="accent2"/>
                </a:solidFill>
                <a:latin typeface="Arial" panose="020B0604020202020204" pitchFamily="34" charset="0"/>
                <a:cs typeface="Arial" panose="020B0604020202020204" pitchFamily="34" charset="0"/>
              </a:rPr>
              <a:t>Workforce </a:t>
            </a:r>
            <a:r>
              <a:rPr lang="en-US" sz="1400" dirty="0">
                <a:solidFill>
                  <a:schemeClr val="accent2"/>
                </a:solidFill>
                <a:latin typeface="Arial" panose="020B0604020202020204" pitchFamily="34" charset="0"/>
                <a:cs typeface="Arial" panose="020B0604020202020204" pitchFamily="34" charset="0"/>
              </a:rPr>
              <a:t>and Lifelong Learning Program</a:t>
            </a:r>
          </a:p>
        </p:txBody>
      </p:sp>
      <p:sp>
        <p:nvSpPr>
          <p:cNvPr id="5" name="Title 1"/>
          <p:cNvSpPr>
            <a:spLocks noGrp="1"/>
          </p:cNvSpPr>
          <p:nvPr>
            <p:ph type="title"/>
          </p:nvPr>
        </p:nvSpPr>
        <p:spPr>
          <a:xfrm>
            <a:off x="628650" y="235542"/>
            <a:ext cx="7886700" cy="1092198"/>
          </a:xfrm>
        </p:spPr>
        <p:txBody>
          <a:bodyPr/>
          <a:lstStyle/>
          <a:p>
            <a:pPr algn="ctr"/>
            <a:r>
              <a:rPr lang="en-US" dirty="0" smtClean="0"/>
              <a:t>PART III</a:t>
            </a:r>
            <a:endParaRPr lang="en-US" dirty="0"/>
          </a:p>
        </p:txBody>
      </p:sp>
    </p:spTree>
    <p:extLst>
      <p:ext uri="{BB962C8B-B14F-4D97-AF65-F5344CB8AC3E}">
        <p14:creationId xmlns:p14="http://schemas.microsoft.com/office/powerpoint/2010/main" val="149443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9340"/>
            <a:ext cx="7886700" cy="1092198"/>
          </a:xfrm>
        </p:spPr>
        <p:txBody>
          <a:bodyPr/>
          <a:lstStyle/>
          <a:p>
            <a:r>
              <a:rPr lang="en-US" dirty="0" smtClean="0"/>
              <a:t>National Reporting System (NRS)</a:t>
            </a:r>
            <a:endParaRPr lang="en-US" dirty="0"/>
          </a:p>
        </p:txBody>
      </p:sp>
      <p:sp>
        <p:nvSpPr>
          <p:cNvPr id="3" name="Content Placeholder 2"/>
          <p:cNvSpPr>
            <a:spLocks noGrp="1"/>
          </p:cNvSpPr>
          <p:nvPr>
            <p:ph idx="1"/>
          </p:nvPr>
        </p:nvSpPr>
        <p:spPr/>
        <p:txBody>
          <a:bodyPr/>
          <a:lstStyle/>
          <a:p>
            <a:r>
              <a:rPr lang="en-US" dirty="0"/>
              <a:t>NRS for Adult Education was created to meet the requirements of the Workforce Investment Act (WIA -- P.L. 105-220).  </a:t>
            </a:r>
          </a:p>
          <a:p>
            <a:r>
              <a:rPr lang="en-US" dirty="0"/>
              <a:t>States submit 10 required tables, six optional tables, four financial reports, one narrative report, and one data quality checklist. </a:t>
            </a:r>
          </a:p>
          <a:p>
            <a:r>
              <a:rPr lang="en-US" dirty="0"/>
              <a:t>NRS data are aggregated in </a:t>
            </a:r>
            <a:r>
              <a:rPr lang="en-US" dirty="0" smtClean="0"/>
              <a:t>tables.</a:t>
            </a:r>
            <a:endParaRPr lang="en-US" dirty="0"/>
          </a:p>
          <a:p>
            <a:r>
              <a:rPr lang="en-US" dirty="0"/>
              <a:t>Workforce variables described in WIOA for SAM are not </a:t>
            </a:r>
            <a:r>
              <a:rPr lang="en-US" dirty="0" smtClean="0"/>
              <a:t>collected.</a:t>
            </a:r>
            <a:endParaRPr lang="en-US" dirty="0"/>
          </a:p>
          <a:p>
            <a:r>
              <a:rPr lang="en-US" dirty="0"/>
              <a:t>Data quality is uncertain on some measures—not all states submit </a:t>
            </a:r>
            <a:r>
              <a:rPr lang="en-US" dirty="0" smtClean="0"/>
              <a:t>them.</a:t>
            </a:r>
            <a:endParaRPr lang="en-US" dirty="0"/>
          </a:p>
          <a:p>
            <a:endParaRPr lang="en-US" dirty="0"/>
          </a:p>
        </p:txBody>
      </p:sp>
    </p:spTree>
    <p:extLst>
      <p:ext uri="{BB962C8B-B14F-4D97-AF65-F5344CB8AC3E}">
        <p14:creationId xmlns:p14="http://schemas.microsoft.com/office/powerpoint/2010/main" val="112254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2505"/>
            <a:ext cx="7886700" cy="1092198"/>
          </a:xfrm>
        </p:spPr>
        <p:txBody>
          <a:bodyPr/>
          <a:lstStyle/>
          <a:p>
            <a:r>
              <a:rPr lang="en-US" dirty="0" smtClean="0"/>
              <a:t>Outcome Measures</a:t>
            </a:r>
            <a:endParaRPr lang="en-US" dirty="0"/>
          </a:p>
        </p:txBody>
      </p:sp>
      <p:sp>
        <p:nvSpPr>
          <p:cNvPr id="3" name="Content Placeholder 2"/>
          <p:cNvSpPr>
            <a:spLocks noGrp="1"/>
          </p:cNvSpPr>
          <p:nvPr>
            <p:ph idx="1"/>
          </p:nvPr>
        </p:nvSpPr>
        <p:spPr>
          <a:xfrm>
            <a:off x="106325" y="1720850"/>
            <a:ext cx="8910083" cy="4294187"/>
          </a:xfrm>
        </p:spPr>
        <p:txBody>
          <a:bodyPr/>
          <a:lstStyle/>
          <a:p>
            <a:r>
              <a:rPr lang="en-US" dirty="0"/>
              <a:t>Our key outcome variables include all available measures: </a:t>
            </a:r>
          </a:p>
          <a:p>
            <a:pPr lvl="1"/>
            <a:r>
              <a:rPr lang="en-US" dirty="0"/>
              <a:t>Percentage of students achieved one or more educational levels (Educational Gain) from 2002-03 to </a:t>
            </a:r>
            <a:r>
              <a:rPr lang="en-US" dirty="0" smtClean="0"/>
              <a:t>2012-13</a:t>
            </a:r>
          </a:p>
          <a:p>
            <a:pPr marL="457200" lvl="1" indent="0">
              <a:buNone/>
            </a:pPr>
            <a:endParaRPr lang="en-US" dirty="0"/>
          </a:p>
          <a:p>
            <a:pPr lvl="1"/>
            <a:r>
              <a:rPr lang="en-US" dirty="0"/>
              <a:t>Percentage of students entered postsecondary education from 2002-03 to </a:t>
            </a:r>
            <a:r>
              <a:rPr lang="en-US" dirty="0" smtClean="0"/>
              <a:t>2011-12</a:t>
            </a:r>
          </a:p>
          <a:p>
            <a:pPr marL="457200" lvl="1" indent="0">
              <a:buNone/>
            </a:pPr>
            <a:endParaRPr lang="en-US" dirty="0"/>
          </a:p>
          <a:p>
            <a:pPr lvl="1"/>
            <a:r>
              <a:rPr lang="en-US" dirty="0"/>
              <a:t>Percentage of students obtained GED from 20002-03 to </a:t>
            </a:r>
            <a:r>
              <a:rPr lang="en-US" dirty="0" smtClean="0"/>
              <a:t>2011-12</a:t>
            </a:r>
          </a:p>
          <a:p>
            <a:pPr marL="457200" lvl="1" indent="0">
              <a:buNone/>
            </a:pPr>
            <a:endParaRPr lang="en-US" dirty="0"/>
          </a:p>
          <a:p>
            <a:pPr lvl="1"/>
            <a:r>
              <a:rPr lang="en-US" dirty="0"/>
              <a:t>Percentage of students entered employment from 2002-03 to </a:t>
            </a:r>
            <a:r>
              <a:rPr lang="en-US" dirty="0" smtClean="0"/>
              <a:t>2010-11</a:t>
            </a:r>
          </a:p>
          <a:p>
            <a:pPr marL="457200" lvl="1" indent="0">
              <a:buNone/>
            </a:pPr>
            <a:endParaRPr lang="en-US" dirty="0"/>
          </a:p>
          <a:p>
            <a:pPr lvl="1"/>
            <a:r>
              <a:rPr lang="en-US" dirty="0"/>
              <a:t>Percentage of students retained employment from 2002-03 to 2010-11</a:t>
            </a:r>
          </a:p>
          <a:p>
            <a:endParaRPr lang="en-US" dirty="0"/>
          </a:p>
          <a:p>
            <a:endParaRPr lang="en-US" dirty="0"/>
          </a:p>
        </p:txBody>
      </p:sp>
    </p:spTree>
    <p:extLst>
      <p:ext uri="{BB962C8B-B14F-4D97-AF65-F5344CB8AC3E}">
        <p14:creationId xmlns:p14="http://schemas.microsoft.com/office/powerpoint/2010/main" val="265144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Variables</a:t>
            </a:r>
            <a:endParaRPr lang="en-US" dirty="0"/>
          </a:p>
        </p:txBody>
      </p:sp>
      <p:sp>
        <p:nvSpPr>
          <p:cNvPr id="3" name="Content Placeholder 2"/>
          <p:cNvSpPr>
            <a:spLocks noGrp="1"/>
          </p:cNvSpPr>
          <p:nvPr>
            <p:ph sz="half" idx="1"/>
          </p:nvPr>
        </p:nvSpPr>
        <p:spPr/>
        <p:txBody>
          <a:bodyPr>
            <a:normAutofit/>
          </a:bodyPr>
          <a:lstStyle/>
          <a:p>
            <a:r>
              <a:rPr lang="en-US" dirty="0"/>
              <a:t>Demographics</a:t>
            </a:r>
          </a:p>
          <a:p>
            <a:pPr lvl="1"/>
            <a:r>
              <a:rPr lang="en-US" dirty="0"/>
              <a:t>Age</a:t>
            </a:r>
          </a:p>
          <a:p>
            <a:pPr lvl="1"/>
            <a:r>
              <a:rPr lang="en-US" dirty="0"/>
              <a:t>Race/ethnicity</a:t>
            </a:r>
          </a:p>
          <a:p>
            <a:pPr lvl="1"/>
            <a:r>
              <a:rPr lang="en-US" dirty="0"/>
              <a:t>Gender</a:t>
            </a:r>
          </a:p>
          <a:p>
            <a:pPr lvl="1"/>
            <a:r>
              <a:rPr lang="en-US" dirty="0"/>
              <a:t>Disability</a:t>
            </a:r>
          </a:p>
          <a:p>
            <a:pPr lvl="1"/>
            <a:r>
              <a:rPr lang="en-US" dirty="0"/>
              <a:t>Adult education program type (ABE, ASE, ESL)</a:t>
            </a:r>
          </a:p>
          <a:p>
            <a:pPr lvl="1"/>
            <a:r>
              <a:rPr lang="en-US" dirty="0"/>
              <a:t>English as a Second Language</a:t>
            </a:r>
          </a:p>
          <a:p>
            <a:pPr lvl="1"/>
            <a:r>
              <a:rPr lang="en-US" dirty="0"/>
              <a:t>Single Parent</a:t>
            </a:r>
          </a:p>
          <a:p>
            <a:pPr lvl="1"/>
            <a:r>
              <a:rPr lang="en-US" dirty="0"/>
              <a:t>Learning Disabled</a:t>
            </a:r>
          </a:p>
          <a:p>
            <a:pPr lvl="1"/>
            <a:r>
              <a:rPr lang="en-US" dirty="0"/>
              <a:t>Homeless</a:t>
            </a:r>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Workforce</a:t>
            </a:r>
          </a:p>
          <a:p>
            <a:pPr lvl="1"/>
            <a:r>
              <a:rPr lang="en-US" dirty="0"/>
              <a:t>Dislocated Worker</a:t>
            </a:r>
          </a:p>
          <a:p>
            <a:pPr lvl="1"/>
            <a:r>
              <a:rPr lang="en-US" dirty="0"/>
              <a:t>Employed</a:t>
            </a:r>
          </a:p>
          <a:p>
            <a:pPr lvl="1"/>
            <a:r>
              <a:rPr lang="en-US" dirty="0"/>
              <a:t>Not in Labor Force</a:t>
            </a:r>
          </a:p>
          <a:p>
            <a:pPr lvl="1"/>
            <a:r>
              <a:rPr lang="en-US" dirty="0"/>
              <a:t>Low Income</a:t>
            </a:r>
          </a:p>
          <a:p>
            <a:pPr lvl="1"/>
            <a:r>
              <a:rPr lang="en-US" dirty="0"/>
              <a:t>On Public Assistance</a:t>
            </a:r>
          </a:p>
          <a:p>
            <a:pPr lvl="1"/>
            <a:r>
              <a:rPr lang="en-US" dirty="0"/>
              <a:t>Workplace Literacy Programs</a:t>
            </a:r>
          </a:p>
          <a:p>
            <a:r>
              <a:rPr lang="en-US" dirty="0"/>
              <a:t>Community</a:t>
            </a:r>
          </a:p>
          <a:p>
            <a:pPr lvl="1"/>
            <a:r>
              <a:rPr lang="en-US" dirty="0"/>
              <a:t>Urban</a:t>
            </a:r>
          </a:p>
          <a:p>
            <a:pPr lvl="1"/>
            <a:r>
              <a:rPr lang="en-US" dirty="0"/>
              <a:t>Rural</a:t>
            </a:r>
          </a:p>
          <a:p>
            <a:endParaRPr lang="en-US" dirty="0"/>
          </a:p>
        </p:txBody>
      </p:sp>
    </p:spTree>
    <p:extLst>
      <p:ext uri="{BB962C8B-B14F-4D97-AF65-F5344CB8AC3E}">
        <p14:creationId xmlns:p14="http://schemas.microsoft.com/office/powerpoint/2010/main" val="159881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808"/>
            <a:ext cx="7886700" cy="1092198"/>
          </a:xfrm>
        </p:spPr>
        <p:txBody>
          <a:bodyPr/>
          <a:lstStyle/>
          <a:p>
            <a:r>
              <a:rPr lang="en-US" dirty="0" smtClean="0"/>
              <a:t>Analyses</a:t>
            </a:r>
            <a:endParaRPr lang="en-US" dirty="0"/>
          </a:p>
        </p:txBody>
      </p:sp>
      <p:sp>
        <p:nvSpPr>
          <p:cNvPr id="3" name="Content Placeholder 2"/>
          <p:cNvSpPr>
            <a:spLocks noGrp="1"/>
          </p:cNvSpPr>
          <p:nvPr>
            <p:ph idx="1"/>
          </p:nvPr>
        </p:nvSpPr>
        <p:spPr>
          <a:xfrm>
            <a:off x="106325" y="1720850"/>
            <a:ext cx="8910083" cy="4294187"/>
          </a:xfrm>
        </p:spPr>
        <p:txBody>
          <a:bodyPr/>
          <a:lstStyle/>
          <a:p>
            <a:r>
              <a:rPr lang="en-US" sz="2800" dirty="0"/>
              <a:t>Analyses are conducted at state level due to NRS limitations</a:t>
            </a:r>
          </a:p>
          <a:p>
            <a:pPr lvl="1"/>
            <a:r>
              <a:rPr lang="en-US" sz="2400" dirty="0"/>
              <a:t>Decreased precision in estimating the relationships between indicators and outcome measures</a:t>
            </a:r>
          </a:p>
          <a:p>
            <a:pPr lvl="1"/>
            <a:r>
              <a:rPr lang="en-US" sz="2400" dirty="0"/>
              <a:t>Can only be used to evaluate state level performance</a:t>
            </a:r>
          </a:p>
          <a:p>
            <a:pPr lvl="1"/>
            <a:endParaRPr lang="en-US" dirty="0"/>
          </a:p>
          <a:p>
            <a:endParaRPr lang="en-US" dirty="0"/>
          </a:p>
          <a:p>
            <a:endParaRPr lang="en-US" dirty="0"/>
          </a:p>
        </p:txBody>
      </p:sp>
    </p:spTree>
    <p:extLst>
      <p:ext uri="{BB962C8B-B14F-4D97-AF65-F5344CB8AC3E}">
        <p14:creationId xmlns:p14="http://schemas.microsoft.com/office/powerpoint/2010/main" val="708156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8074"/>
            <a:ext cx="7886700" cy="1092198"/>
          </a:xfrm>
        </p:spPr>
        <p:txBody>
          <a:bodyPr/>
          <a:lstStyle/>
          <a:p>
            <a:r>
              <a:rPr lang="en-US" dirty="0" smtClean="0"/>
              <a:t>Model Specifications</a:t>
            </a:r>
            <a:endParaRPr lang="en-US" dirty="0"/>
          </a:p>
        </p:txBody>
      </p:sp>
      <p:sp>
        <p:nvSpPr>
          <p:cNvPr id="3" name="Content Placeholder 2"/>
          <p:cNvSpPr>
            <a:spLocks noGrp="1"/>
          </p:cNvSpPr>
          <p:nvPr>
            <p:ph idx="1"/>
          </p:nvPr>
        </p:nvSpPr>
        <p:spPr>
          <a:xfrm>
            <a:off x="106325" y="1720850"/>
            <a:ext cx="8910083" cy="4294187"/>
          </a:xfrm>
        </p:spPr>
        <p:txBody>
          <a:bodyPr/>
          <a:lstStyle/>
          <a:p>
            <a:r>
              <a:rPr lang="en-US" dirty="0"/>
              <a:t>Three regression models</a:t>
            </a:r>
          </a:p>
          <a:p>
            <a:pPr lvl="1"/>
            <a:r>
              <a:rPr lang="en-US" dirty="0"/>
              <a:t>Pooled ordinary least square (POLS)</a:t>
            </a:r>
          </a:p>
          <a:p>
            <a:pPr lvl="1"/>
            <a:r>
              <a:rPr lang="en-US" dirty="0"/>
              <a:t>State fixed-effects (FE)</a:t>
            </a:r>
          </a:p>
          <a:p>
            <a:pPr lvl="1"/>
            <a:r>
              <a:rPr lang="en-US" dirty="0"/>
              <a:t>State random effects (RE)</a:t>
            </a:r>
          </a:p>
          <a:p>
            <a:r>
              <a:rPr lang="en-US" dirty="0"/>
              <a:t>Four variations</a:t>
            </a:r>
          </a:p>
          <a:p>
            <a:pPr lvl="1"/>
            <a:r>
              <a:rPr lang="en-US" dirty="0"/>
              <a:t>Long panel</a:t>
            </a:r>
          </a:p>
          <a:p>
            <a:pPr lvl="1"/>
            <a:r>
              <a:rPr lang="en-US" dirty="0"/>
              <a:t>Short panel (most current 5 year)</a:t>
            </a:r>
          </a:p>
          <a:p>
            <a:pPr lvl="1"/>
            <a:r>
              <a:rPr lang="en-US" dirty="0"/>
              <a:t>Fixed year effects</a:t>
            </a:r>
          </a:p>
          <a:p>
            <a:pPr lvl="1"/>
            <a:r>
              <a:rPr lang="en-US" dirty="0"/>
              <a:t>Continuous year effects</a:t>
            </a:r>
          </a:p>
          <a:p>
            <a:pPr lvl="1"/>
            <a:endParaRPr lang="en-US" dirty="0"/>
          </a:p>
          <a:p>
            <a:endParaRPr lang="en-US" dirty="0"/>
          </a:p>
          <a:p>
            <a:endParaRPr lang="en-US" dirty="0"/>
          </a:p>
        </p:txBody>
      </p:sp>
    </p:spTree>
    <p:extLst>
      <p:ext uri="{BB962C8B-B14F-4D97-AF65-F5344CB8AC3E}">
        <p14:creationId xmlns:p14="http://schemas.microsoft.com/office/powerpoint/2010/main" val="194815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542"/>
            <a:ext cx="7886700" cy="1092198"/>
          </a:xfrm>
        </p:spPr>
        <p:txBody>
          <a:bodyPr/>
          <a:lstStyle/>
          <a:p>
            <a:r>
              <a:rPr lang="en-US" dirty="0" smtClean="0"/>
              <a:t>Procedure</a:t>
            </a:r>
            <a:endParaRPr lang="en-US" dirty="0"/>
          </a:p>
        </p:txBody>
      </p:sp>
      <p:sp>
        <p:nvSpPr>
          <p:cNvPr id="3" name="Content Placeholder 2"/>
          <p:cNvSpPr>
            <a:spLocks noGrp="1"/>
          </p:cNvSpPr>
          <p:nvPr>
            <p:ph idx="1"/>
          </p:nvPr>
        </p:nvSpPr>
        <p:spPr>
          <a:xfrm>
            <a:off x="106325" y="1720850"/>
            <a:ext cx="8910083" cy="4294187"/>
          </a:xfrm>
        </p:spPr>
        <p:txBody>
          <a:bodyPr/>
          <a:lstStyle/>
          <a:p>
            <a:r>
              <a:rPr lang="en-US" dirty="0"/>
              <a:t>Estimate models by leaving the most current available data out for </a:t>
            </a:r>
            <a:r>
              <a:rPr lang="en-US" dirty="0" smtClean="0"/>
              <a:t>validation</a:t>
            </a:r>
          </a:p>
          <a:p>
            <a:endParaRPr lang="en-US" dirty="0"/>
          </a:p>
          <a:p>
            <a:r>
              <a:rPr lang="en-US" dirty="0"/>
              <a:t>Compute predicted performance measures for the states for the most current </a:t>
            </a:r>
            <a:r>
              <a:rPr lang="en-US" dirty="0" smtClean="0"/>
              <a:t>year</a:t>
            </a:r>
          </a:p>
          <a:p>
            <a:endParaRPr lang="en-US" dirty="0"/>
          </a:p>
          <a:p>
            <a:r>
              <a:rPr lang="en-US" dirty="0"/>
              <a:t>Compare the predicted and actual performance </a:t>
            </a:r>
            <a:r>
              <a:rPr lang="en-US" dirty="0" smtClean="0"/>
              <a:t>measures</a:t>
            </a:r>
          </a:p>
          <a:p>
            <a:endParaRPr lang="en-US" dirty="0"/>
          </a:p>
          <a:p>
            <a:r>
              <a:rPr lang="en-US" dirty="0"/>
              <a:t>Evaluate models by using the mean squared error of the residual</a:t>
            </a:r>
          </a:p>
          <a:p>
            <a:pPr lvl="1"/>
            <a:endParaRPr lang="en-US" dirty="0"/>
          </a:p>
          <a:p>
            <a:endParaRPr lang="en-US" dirty="0"/>
          </a:p>
          <a:p>
            <a:endParaRPr lang="en-US" dirty="0"/>
          </a:p>
        </p:txBody>
      </p:sp>
    </p:spTree>
    <p:extLst>
      <p:ext uri="{BB962C8B-B14F-4D97-AF65-F5344CB8AC3E}">
        <p14:creationId xmlns:p14="http://schemas.microsoft.com/office/powerpoint/2010/main" val="2068834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7441"/>
            <a:ext cx="7886700" cy="1092198"/>
          </a:xfrm>
        </p:spPr>
        <p:txBody>
          <a:bodyPr/>
          <a:lstStyle/>
          <a:p>
            <a:r>
              <a:rPr lang="en-US" dirty="0" smtClean="0"/>
              <a:t>Results</a:t>
            </a:r>
            <a:endParaRPr lang="en-US" dirty="0"/>
          </a:p>
        </p:txBody>
      </p:sp>
      <p:sp>
        <p:nvSpPr>
          <p:cNvPr id="3" name="Content Placeholder 2"/>
          <p:cNvSpPr>
            <a:spLocks noGrp="1"/>
          </p:cNvSpPr>
          <p:nvPr>
            <p:ph idx="1"/>
          </p:nvPr>
        </p:nvSpPr>
        <p:spPr>
          <a:xfrm>
            <a:off x="106325" y="1550722"/>
            <a:ext cx="8910083" cy="4573633"/>
          </a:xfrm>
        </p:spPr>
        <p:txBody>
          <a:bodyPr>
            <a:normAutofit fontScale="40000" lnSpcReduction="20000"/>
          </a:bodyPr>
          <a:lstStyle/>
          <a:p>
            <a:r>
              <a:rPr lang="en-US" sz="4200" dirty="0"/>
              <a:t>Fixed effects models with a continuous year trend using the short panel  resulted in lower mean squared </a:t>
            </a:r>
            <a:r>
              <a:rPr lang="en-US" sz="4200" dirty="0" smtClean="0"/>
              <a:t>error</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a:p>
          <a:p>
            <a:r>
              <a:rPr lang="en-US" sz="4200" dirty="0"/>
              <a:t>Observed, predicted, and 95% confidence intervals of educational gain for 2013</a:t>
            </a:r>
          </a:p>
          <a:p>
            <a:endParaRPr lang="en-US" sz="2000" dirty="0" smtClean="0"/>
          </a:p>
          <a:p>
            <a:endParaRPr lang="en-US" dirty="0"/>
          </a:p>
          <a:p>
            <a:endParaRPr lang="en-US" dirty="0"/>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84" y="2050499"/>
            <a:ext cx="8143875" cy="3446318"/>
          </a:xfrm>
          <a:prstGeom prst="rect">
            <a:avLst/>
          </a:prstGeom>
          <a:noFill/>
          <a:ln>
            <a:noFill/>
          </a:ln>
        </p:spPr>
      </p:pic>
    </p:spTree>
    <p:extLst>
      <p:ext uri="{BB962C8B-B14F-4D97-AF65-F5344CB8AC3E}">
        <p14:creationId xmlns:p14="http://schemas.microsoft.com/office/powerpoint/2010/main" val="7063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599" y="1527254"/>
            <a:ext cx="7896225" cy="6617196"/>
          </a:xfrm>
          <a:prstGeom prst="rect">
            <a:avLst/>
          </a:prstGeom>
        </p:spPr>
        <p:txBody>
          <a:bodyPr wrap="square">
            <a:spAutoFit/>
          </a:bodyPr>
          <a:lstStyle/>
          <a:p>
            <a:pPr algn="ctr">
              <a:spcAft>
                <a:spcPts val="600"/>
              </a:spcAft>
            </a:pPr>
            <a:endPar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lgn="ctr">
              <a:spcAft>
                <a:spcPts val="600"/>
              </a:spcAft>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Developing a Methodology for Setting WIOA Performance Targets</a:t>
            </a:r>
          </a:p>
          <a:p>
            <a:pPr algn="ctr">
              <a:spcAft>
                <a:spcPts val="600"/>
              </a:spcAft>
            </a:pP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lgn="ctr">
              <a:spcAft>
                <a:spcPts val="600"/>
              </a:spcAft>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Ryan Sutter</a:t>
            </a:r>
          </a:p>
          <a:p>
            <a:pPr algn="ctr">
              <a:spcAft>
                <a:spcPts val="600"/>
              </a:spcAft>
            </a:pPr>
            <a:r>
              <a:rPr lang="en-US" sz="2000" b="1" dirty="0" smtClean="0">
                <a:solidFill>
                  <a:schemeClr val="accent2"/>
                </a:solidFill>
                <a:latin typeface="Arial" panose="020B0604020202020204" pitchFamily="34" charset="0"/>
                <a:cs typeface="Arial" panose="020B0604020202020204" pitchFamily="34" charset="0"/>
              </a:rPr>
              <a:t>Mathematical Statistician</a:t>
            </a:r>
          </a:p>
          <a:p>
            <a:pPr algn="ctr">
              <a:spcAft>
                <a:spcPts val="600"/>
              </a:spcAft>
            </a:pPr>
            <a:r>
              <a:rPr lang="en-US" dirty="0" smtClean="0">
                <a:solidFill>
                  <a:schemeClr val="accent2"/>
                </a:solidFill>
                <a:latin typeface="Arial" panose="020B0604020202020204" pitchFamily="34" charset="0"/>
                <a:cs typeface="Arial" panose="020B0604020202020204" pitchFamily="34" charset="0"/>
              </a:rPr>
              <a:t>U.S</a:t>
            </a:r>
            <a:r>
              <a:rPr lang="en-US" dirty="0">
                <a:solidFill>
                  <a:schemeClr val="accent2"/>
                </a:solidFill>
                <a:latin typeface="Arial" panose="020B0604020202020204" pitchFamily="34" charset="0"/>
                <a:cs typeface="Arial" panose="020B0604020202020204" pitchFamily="34" charset="0"/>
              </a:rPr>
              <a:t>. Department of </a:t>
            </a:r>
            <a:r>
              <a:rPr lang="en-US" dirty="0" smtClean="0">
                <a:solidFill>
                  <a:schemeClr val="accent2"/>
                </a:solidFill>
                <a:latin typeface="Arial" panose="020B0604020202020204" pitchFamily="34" charset="0"/>
                <a:cs typeface="Arial" panose="020B0604020202020204" pitchFamily="34" charset="0"/>
              </a:rPr>
              <a:t>Labor</a:t>
            </a:r>
          </a:p>
          <a:p>
            <a:pPr algn="ctr">
              <a:spcAft>
                <a:spcPts val="600"/>
              </a:spcAft>
            </a:pPr>
            <a:r>
              <a:rPr lang="en-US" dirty="0" smtClean="0">
                <a:solidFill>
                  <a:schemeClr val="accent2"/>
                </a:solidFill>
                <a:latin typeface="Arial" panose="020B0604020202020204" pitchFamily="34" charset="0"/>
                <a:cs typeface="Arial" panose="020B0604020202020204" pitchFamily="34" charset="0"/>
              </a:rPr>
              <a:t>Chief </a:t>
            </a:r>
            <a:r>
              <a:rPr lang="en-US" dirty="0">
                <a:solidFill>
                  <a:schemeClr val="accent2"/>
                </a:solidFill>
                <a:latin typeface="Arial" panose="020B0604020202020204" pitchFamily="34" charset="0"/>
                <a:cs typeface="Arial" panose="020B0604020202020204" pitchFamily="34" charset="0"/>
              </a:rPr>
              <a:t>Evaluation Office</a:t>
            </a:r>
          </a:p>
          <a:p>
            <a:pPr algn="ctr">
              <a:spcAft>
                <a:spcPts val="600"/>
              </a:spcAft>
            </a:pPr>
            <a:endPar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endParaRPr>
          </a:p>
          <a:p>
            <a:pPr>
              <a:spcAft>
                <a:spcPts val="600"/>
              </a:spcAft>
            </a:pP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28650" y="203643"/>
            <a:ext cx="7886700" cy="1092198"/>
          </a:xfrm>
        </p:spPr>
        <p:txBody>
          <a:bodyPr>
            <a:normAutofit/>
          </a:bodyPr>
          <a:lstStyle/>
          <a:p>
            <a:pPr algn="ctr"/>
            <a:r>
              <a:rPr lang="en-US" sz="3600" dirty="0" smtClean="0"/>
              <a:t>PART I</a:t>
            </a:r>
            <a:endParaRPr lang="en-US" sz="3600" dirty="0"/>
          </a:p>
        </p:txBody>
      </p:sp>
    </p:spTree>
    <p:extLst>
      <p:ext uri="{BB962C8B-B14F-4D97-AF65-F5344CB8AC3E}">
        <p14:creationId xmlns:p14="http://schemas.microsoft.com/office/powerpoint/2010/main" val="3604983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r>
              <a:rPr lang="en-US" sz="2800" dirty="0"/>
              <a:t>Let us know which area you represent today:</a:t>
            </a:r>
          </a:p>
          <a:p>
            <a:pPr lvl="1"/>
            <a:r>
              <a:rPr lang="en-US" sz="2800" dirty="0"/>
              <a:t>Workforce </a:t>
            </a:r>
          </a:p>
          <a:p>
            <a:pPr lvl="1"/>
            <a:r>
              <a:rPr lang="en-US" sz="2800" dirty="0"/>
              <a:t>Adult Education</a:t>
            </a:r>
          </a:p>
          <a:p>
            <a:pPr lvl="1"/>
            <a:r>
              <a:rPr lang="en-US" sz="2800" dirty="0"/>
              <a:t>Vocational Rehabilitation</a:t>
            </a:r>
          </a:p>
          <a:p>
            <a:pPr lvl="1"/>
            <a:r>
              <a:rPr lang="en-US" sz="2800" dirty="0"/>
              <a:t>Other</a:t>
            </a:r>
          </a:p>
          <a:p>
            <a:pPr lvl="1"/>
            <a:endParaRPr lang="en-US" dirty="0"/>
          </a:p>
        </p:txBody>
      </p:sp>
    </p:spTree>
    <p:extLst>
      <p:ext uri="{BB962C8B-B14F-4D97-AF65-F5344CB8AC3E}">
        <p14:creationId xmlns:p14="http://schemas.microsoft.com/office/powerpoint/2010/main" val="2396942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282"/>
            <a:ext cx="7886700" cy="1092198"/>
          </a:xfrm>
        </p:spPr>
        <p:txBody>
          <a:bodyPr/>
          <a:lstStyle/>
          <a:p>
            <a:pPr algn="ctr"/>
            <a:r>
              <a:rPr lang="en-US" dirty="0"/>
              <a:t>Please Enter Your </a:t>
            </a:r>
            <a:r>
              <a:rPr lang="en-US" dirty="0" smtClean="0"/>
              <a:t>Questions</a:t>
            </a:r>
            <a:br>
              <a:rPr lang="en-US" dirty="0" smtClean="0"/>
            </a:br>
            <a:r>
              <a:rPr lang="en-US" dirty="0" smtClean="0"/>
              <a:t>in </a:t>
            </a:r>
            <a:r>
              <a:rPr lang="en-US" dirty="0"/>
              <a:t>the Chat Room!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0" y="1539122"/>
            <a:ext cx="8731044" cy="4556423"/>
          </a:xfrm>
          <a:prstGeom prst="rect">
            <a:avLst/>
          </a:prstGeom>
        </p:spPr>
      </p:pic>
    </p:spTree>
    <p:extLst>
      <p:ext uri="{BB962C8B-B14F-4D97-AF65-F5344CB8AC3E}">
        <p14:creationId xmlns:p14="http://schemas.microsoft.com/office/powerpoint/2010/main" val="349725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640" y="4204871"/>
            <a:ext cx="2887548" cy="1842255"/>
          </a:xfrm>
          <a:prstGeom prst="rect">
            <a:avLst/>
          </a:prstGeom>
        </p:spPr>
      </p:pic>
      <p:sp>
        <p:nvSpPr>
          <p:cNvPr id="2" name="Title 1"/>
          <p:cNvSpPr>
            <a:spLocks noGrp="1"/>
          </p:cNvSpPr>
          <p:nvPr>
            <p:ph type="title"/>
          </p:nvPr>
        </p:nvSpPr>
        <p:spPr>
          <a:xfrm>
            <a:off x="628650" y="336099"/>
            <a:ext cx="7886700" cy="1025341"/>
          </a:xfrm>
        </p:spPr>
        <p:txBody>
          <a:bodyPr/>
          <a:lstStyle/>
          <a:p>
            <a:r>
              <a:rPr lang="en-US" dirty="0" smtClean="0"/>
              <a:t>Presenters’ Contact Information</a:t>
            </a:r>
            <a:endParaRPr lang="en-US" dirty="0"/>
          </a:p>
        </p:txBody>
      </p:sp>
      <p:sp>
        <p:nvSpPr>
          <p:cNvPr id="6" name="Rectangle 5"/>
          <p:cNvSpPr/>
          <p:nvPr/>
        </p:nvSpPr>
        <p:spPr>
          <a:xfrm>
            <a:off x="12774" y="1526379"/>
            <a:ext cx="6153151" cy="1549142"/>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Ryan Sutter</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Mathematical Statistician</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U.S. Department of Labor</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Chief Evaluation Office</a:t>
            </a:r>
          </a:p>
          <a:p>
            <a:pPr marL="548640">
              <a:spcBef>
                <a:spcPts val="200"/>
              </a:spcBef>
              <a:spcAft>
                <a:spcPts val="200"/>
              </a:spcAft>
            </a:pPr>
            <a:r>
              <a:rPr lang="en-US" sz="1400" b="1" dirty="0" smtClean="0">
                <a:solidFill>
                  <a:schemeClr val="accent2"/>
                </a:solidFill>
                <a:latin typeface="Arial" panose="020B0604020202020204" pitchFamily="34" charset="0"/>
                <a:cs typeface="Arial" panose="020B0604020202020204" pitchFamily="34" charset="0"/>
              </a:rPr>
              <a:t>Sutter.Ryan@dol.gov</a:t>
            </a:r>
            <a:endParaRPr lang="en-US" sz="14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4794324" y="1526379"/>
            <a:ext cx="4532442" cy="1549142"/>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Larry Condelli</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Managing Director</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American Institutes for Research</a:t>
            </a:r>
          </a:p>
          <a:p>
            <a:pPr marL="548640">
              <a:spcBef>
                <a:spcPts val="200"/>
              </a:spcBef>
              <a:spcAft>
                <a:spcPts val="200"/>
              </a:spcAft>
            </a:pPr>
            <a:r>
              <a:rPr lang="en-US" sz="1400" dirty="0" smtClean="0">
                <a:solidFill>
                  <a:schemeClr val="accent2"/>
                </a:solidFill>
                <a:latin typeface="Arial" panose="020B0604020202020204" pitchFamily="34" charset="0"/>
                <a:cs typeface="Arial" panose="020B0604020202020204" pitchFamily="34" charset="0"/>
              </a:rPr>
              <a:t>Workforce and Lifelong Learning Program</a:t>
            </a:r>
          </a:p>
          <a:p>
            <a:pPr marL="548640">
              <a:spcBef>
                <a:spcPts val="200"/>
              </a:spcBef>
              <a:spcAft>
                <a:spcPts val="200"/>
              </a:spcAft>
            </a:pPr>
            <a:r>
              <a:rPr lang="en-US" sz="1400" b="1" dirty="0" smtClean="0">
                <a:solidFill>
                  <a:schemeClr val="accent2"/>
                </a:solidFill>
                <a:latin typeface="Arial" panose="020B0604020202020204" pitchFamily="34" charset="0"/>
                <a:cs typeface="Arial" panose="020B0604020202020204" pitchFamily="34" charset="0"/>
              </a:rPr>
              <a:t>LCondelli@air.org</a:t>
            </a:r>
            <a:endParaRPr lang="en-US" sz="1400" b="1" dirty="0">
              <a:solidFill>
                <a:schemeClr val="accent2"/>
              </a:solidFill>
              <a:latin typeface="Arial" panose="020B0604020202020204" pitchFamily="34" charset="0"/>
              <a:cs typeface="Arial" panose="020B0604020202020204" pitchFamily="34" charset="0"/>
            </a:endParaRPr>
          </a:p>
        </p:txBody>
      </p:sp>
      <p:sp>
        <p:nvSpPr>
          <p:cNvPr id="8" name="Rectangle 7"/>
          <p:cNvSpPr/>
          <p:nvPr/>
        </p:nvSpPr>
        <p:spPr>
          <a:xfrm>
            <a:off x="4832424" y="3167128"/>
            <a:ext cx="4532442" cy="1549142"/>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Burhan Ogut</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Bef>
                <a:spcPts val="200"/>
              </a:spcBef>
              <a:spcAft>
                <a:spcPts val="200"/>
              </a:spcAft>
            </a:pPr>
            <a:r>
              <a:rPr lang="en-US" sz="1600" b="1" dirty="0" smtClean="0">
                <a:solidFill>
                  <a:schemeClr val="accent2"/>
                </a:solidFill>
                <a:latin typeface="Arial" panose="020B0604020202020204" pitchFamily="34" charset="0"/>
                <a:cs typeface="Arial" panose="020B0604020202020204" pitchFamily="34" charset="0"/>
              </a:rPr>
              <a:t>Senior Researcher </a:t>
            </a:r>
          </a:p>
          <a:p>
            <a:pPr marL="548640">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American Institutes for Research</a:t>
            </a:r>
          </a:p>
          <a:p>
            <a:pPr marL="548640">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Workforce and Lifelong Learning </a:t>
            </a:r>
            <a:r>
              <a:rPr lang="en-US" sz="1400" dirty="0" smtClean="0">
                <a:solidFill>
                  <a:schemeClr val="accent2"/>
                </a:solidFill>
                <a:latin typeface="Arial" panose="020B0604020202020204" pitchFamily="34" charset="0"/>
                <a:cs typeface="Arial" panose="020B0604020202020204" pitchFamily="34" charset="0"/>
              </a:rPr>
              <a:t>Program</a:t>
            </a:r>
          </a:p>
          <a:p>
            <a:pPr marL="548640">
              <a:spcBef>
                <a:spcPts val="200"/>
              </a:spcBef>
              <a:spcAft>
                <a:spcPts val="200"/>
              </a:spcAft>
            </a:pPr>
            <a:r>
              <a:rPr lang="en-US" sz="1400" b="1" dirty="0" smtClean="0">
                <a:solidFill>
                  <a:schemeClr val="accent2"/>
                </a:solidFill>
                <a:latin typeface="Arial" panose="020B0604020202020204" pitchFamily="34" charset="0"/>
                <a:cs typeface="Arial" panose="020B0604020202020204" pitchFamily="34" charset="0"/>
              </a:rPr>
              <a:t>bogut@air.org</a:t>
            </a:r>
            <a:endParaRPr lang="en-US" sz="1400" b="1" dirty="0">
              <a:solidFill>
                <a:schemeClr val="accent2"/>
              </a:solidFill>
              <a:latin typeface="Arial" panose="020B0604020202020204" pitchFamily="34" charset="0"/>
              <a:cs typeface="Arial" panose="020B0604020202020204" pitchFamily="34" charset="0"/>
            </a:endParaRPr>
          </a:p>
        </p:txBody>
      </p:sp>
      <p:sp>
        <p:nvSpPr>
          <p:cNvPr id="9" name="Rectangle 8"/>
          <p:cNvSpPr/>
          <p:nvPr/>
        </p:nvSpPr>
        <p:spPr>
          <a:xfrm>
            <a:off x="17537" y="3200624"/>
            <a:ext cx="6950000" cy="1600438"/>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sym typeface="Wingdings" panose="05000000000000000000" pitchFamily="2" charset="2"/>
              </a:rPr>
              <a:t>Yann-Yann Shieh</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endParaRP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Statistician</a:t>
            </a:r>
          </a:p>
          <a:p>
            <a:pPr marL="548640"/>
            <a:r>
              <a:rPr lang="en-US" sz="1400" dirty="0" smtClean="0">
                <a:solidFill>
                  <a:schemeClr val="accent2"/>
                </a:solidFill>
                <a:latin typeface="Arial" panose="020B0604020202020204" pitchFamily="34" charset="0"/>
                <a:cs typeface="Arial" panose="020B0604020202020204" pitchFamily="34" charset="0"/>
              </a:rPr>
              <a:t>U.S</a:t>
            </a:r>
            <a:r>
              <a:rPr lang="en-US" sz="1400" dirty="0">
                <a:solidFill>
                  <a:schemeClr val="accent2"/>
                </a:solidFill>
                <a:latin typeface="Arial" panose="020B0604020202020204" pitchFamily="34" charset="0"/>
                <a:cs typeface="Arial" panose="020B0604020202020204" pitchFamily="34" charset="0"/>
              </a:rPr>
              <a:t>.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Rehabilitation Services Administration</a:t>
            </a:r>
          </a:p>
          <a:p>
            <a:pPr marL="548640">
              <a:spcBef>
                <a:spcPts val="600"/>
              </a:spcBef>
            </a:pPr>
            <a:r>
              <a:rPr lang="en-US" sz="1400" b="1" dirty="0" smtClean="0">
                <a:solidFill>
                  <a:schemeClr val="accent2"/>
                </a:solidFill>
                <a:latin typeface="Arial" panose="020B0604020202020204" pitchFamily="34" charset="0"/>
                <a:cs typeface="Arial" panose="020B0604020202020204" pitchFamily="34" charset="0"/>
              </a:rPr>
              <a:t>Yann-Yann.Shieh@ed.gov</a:t>
            </a:r>
            <a:endParaRPr 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05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10" y="1513656"/>
            <a:ext cx="8672052" cy="4579886"/>
          </a:xfrm>
          <a:prstGeom prst="rect">
            <a:avLst/>
          </a:prstGeom>
        </p:spPr>
      </p:pic>
    </p:spTree>
    <p:extLst>
      <p:ext uri="{BB962C8B-B14F-4D97-AF65-F5344CB8AC3E}">
        <p14:creationId xmlns:p14="http://schemas.microsoft.com/office/powerpoint/2010/main" val="37435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Methodology Design Approach</a:t>
            </a:r>
            <a:endParaRPr lang="en-US" dirty="0"/>
          </a:p>
        </p:txBody>
      </p:sp>
      <p:sp>
        <p:nvSpPr>
          <p:cNvPr id="3" name="Content Placeholder 2"/>
          <p:cNvSpPr>
            <a:spLocks noGrp="1"/>
          </p:cNvSpPr>
          <p:nvPr>
            <p:ph idx="1"/>
          </p:nvPr>
        </p:nvSpPr>
        <p:spPr>
          <a:xfrm>
            <a:off x="327091" y="1755499"/>
            <a:ext cx="7886700" cy="4611856"/>
          </a:xfrm>
        </p:spPr>
        <p:txBody>
          <a:bodyPr>
            <a:normAutofit/>
          </a:bodyPr>
          <a:lstStyle/>
          <a:p>
            <a:pPr>
              <a:spcBef>
                <a:spcPts val="400"/>
              </a:spcBef>
              <a:spcAft>
                <a:spcPts val="400"/>
              </a:spcAft>
            </a:pPr>
            <a:r>
              <a:rPr lang="en-US" dirty="0" smtClean="0"/>
              <a:t>Review prior work</a:t>
            </a:r>
            <a:endParaRPr lang="en-US" dirty="0"/>
          </a:p>
          <a:p>
            <a:pPr>
              <a:spcBef>
                <a:spcPts val="400"/>
              </a:spcBef>
              <a:spcAft>
                <a:spcPts val="400"/>
              </a:spcAft>
            </a:pPr>
            <a:r>
              <a:rPr lang="en-US" dirty="0" smtClean="0"/>
              <a:t>Examine pro’s and con’s – completed</a:t>
            </a:r>
          </a:p>
          <a:p>
            <a:pPr>
              <a:spcBef>
                <a:spcPts val="400"/>
              </a:spcBef>
              <a:spcAft>
                <a:spcPts val="400"/>
              </a:spcAft>
            </a:pPr>
            <a:r>
              <a:rPr lang="en-US" dirty="0" smtClean="0"/>
              <a:t>Gather and assess available data</a:t>
            </a:r>
          </a:p>
          <a:p>
            <a:pPr lvl="1">
              <a:spcBef>
                <a:spcPts val="400"/>
              </a:spcBef>
              <a:spcAft>
                <a:spcPts val="400"/>
              </a:spcAft>
            </a:pPr>
            <a:r>
              <a:rPr lang="en-US" dirty="0" smtClean="0"/>
              <a:t>Individual vs aggregate approaches</a:t>
            </a:r>
          </a:p>
          <a:p>
            <a:pPr>
              <a:spcBef>
                <a:spcPts val="400"/>
              </a:spcBef>
              <a:spcAft>
                <a:spcPts val="400"/>
              </a:spcAft>
            </a:pPr>
            <a:r>
              <a:rPr lang="en-US" dirty="0" smtClean="0"/>
              <a:t>Back compute the new WIOA measures (to the extent possible)</a:t>
            </a:r>
          </a:p>
          <a:p>
            <a:pPr>
              <a:spcBef>
                <a:spcPts val="400"/>
              </a:spcBef>
              <a:spcAft>
                <a:spcPts val="400"/>
              </a:spcAft>
            </a:pPr>
            <a:r>
              <a:rPr lang="en-US" dirty="0" smtClean="0"/>
              <a:t>Estimate the models</a:t>
            </a:r>
          </a:p>
          <a:p>
            <a:pPr lvl="1">
              <a:spcBef>
                <a:spcPts val="400"/>
              </a:spcBef>
              <a:spcAft>
                <a:spcPts val="400"/>
              </a:spcAft>
            </a:pPr>
            <a:r>
              <a:rPr lang="en-US" dirty="0" smtClean="0"/>
              <a:t>Variable selection</a:t>
            </a:r>
          </a:p>
          <a:p>
            <a:pPr lvl="1">
              <a:spcBef>
                <a:spcPts val="400"/>
              </a:spcBef>
              <a:spcAft>
                <a:spcPts val="400"/>
              </a:spcAft>
            </a:pPr>
            <a:r>
              <a:rPr lang="en-US" dirty="0" smtClean="0"/>
              <a:t>Cross validate</a:t>
            </a:r>
          </a:p>
          <a:p>
            <a:pPr>
              <a:spcBef>
                <a:spcPts val="400"/>
              </a:spcBef>
              <a:spcAft>
                <a:spcPts val="400"/>
              </a:spcAft>
            </a:pPr>
            <a:r>
              <a:rPr lang="en-US" dirty="0" smtClean="0"/>
              <a:t>Produce results</a:t>
            </a:r>
            <a:endParaRPr lang="en-US" dirty="0"/>
          </a:p>
        </p:txBody>
      </p:sp>
    </p:spTree>
    <p:extLst>
      <p:ext uri="{BB962C8B-B14F-4D97-AF65-F5344CB8AC3E}">
        <p14:creationId xmlns:p14="http://schemas.microsoft.com/office/powerpoint/2010/main" val="252167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4979"/>
            <a:ext cx="7886700" cy="598621"/>
          </a:xfrm>
        </p:spPr>
        <p:txBody>
          <a:bodyPr/>
          <a:lstStyle/>
          <a:p>
            <a:r>
              <a:rPr lang="en-US" dirty="0" smtClean="0"/>
              <a:t>WIOA Measures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93144034"/>
              </p:ext>
            </p:extLst>
          </p:nvPr>
        </p:nvGraphicFramePr>
        <p:xfrm>
          <a:off x="0" y="1266626"/>
          <a:ext cx="9144000" cy="4920814"/>
        </p:xfrm>
        <a:graphic>
          <a:graphicData uri="http://schemas.openxmlformats.org/drawingml/2006/table">
            <a:tbl>
              <a:tblPr firstRow="1" bandRow="1">
                <a:tableStyleId>{5C22544A-7EE6-4342-B048-85BDC9FD1C3A}</a:tableStyleId>
              </a:tblPr>
              <a:tblGrid>
                <a:gridCol w="2152891">
                  <a:extLst>
                    <a:ext uri="{9D8B030D-6E8A-4147-A177-3AD203B41FA5}">
                      <a16:colId xmlns="" xmlns:a16="http://schemas.microsoft.com/office/drawing/2014/main" val="2160873733"/>
                    </a:ext>
                  </a:extLst>
                </a:gridCol>
                <a:gridCol w="4705109">
                  <a:extLst>
                    <a:ext uri="{9D8B030D-6E8A-4147-A177-3AD203B41FA5}">
                      <a16:colId xmlns="" xmlns:a16="http://schemas.microsoft.com/office/drawing/2014/main" val="1290780796"/>
                    </a:ext>
                  </a:extLst>
                </a:gridCol>
                <a:gridCol w="2286000">
                  <a:extLst>
                    <a:ext uri="{9D8B030D-6E8A-4147-A177-3AD203B41FA5}">
                      <a16:colId xmlns="" xmlns:a16="http://schemas.microsoft.com/office/drawing/2014/main" val="1592247610"/>
                    </a:ext>
                  </a:extLst>
                </a:gridCol>
              </a:tblGrid>
              <a:tr h="287477">
                <a:tc>
                  <a:txBody>
                    <a:bodyPr/>
                    <a:lstStyle/>
                    <a:p>
                      <a:pPr algn="ctr"/>
                      <a:r>
                        <a:rPr lang="en-US" sz="1200" dirty="0" smtClean="0"/>
                        <a:t>Performance</a:t>
                      </a:r>
                      <a:r>
                        <a:rPr lang="en-US" sz="1200" baseline="0" dirty="0" smtClean="0"/>
                        <a:t> Measures</a:t>
                      </a:r>
                      <a:endParaRPr lang="en-US" sz="1200" dirty="0"/>
                    </a:p>
                  </a:txBody>
                  <a:tcPr/>
                </a:tc>
                <a:tc>
                  <a:txBody>
                    <a:bodyPr/>
                    <a:lstStyle/>
                    <a:p>
                      <a:pPr algn="ctr"/>
                      <a:r>
                        <a:rPr lang="en-US" sz="1200" dirty="0" smtClean="0"/>
                        <a:t>Definition</a:t>
                      </a:r>
                      <a:endParaRPr lang="en-US" sz="1200" dirty="0"/>
                    </a:p>
                  </a:txBody>
                  <a:tcPr/>
                </a:tc>
                <a:tc>
                  <a:txBody>
                    <a:bodyPr/>
                    <a:lstStyle/>
                    <a:p>
                      <a:pPr algn="ctr"/>
                      <a:r>
                        <a:rPr lang="en-US" sz="1200" dirty="0" smtClean="0"/>
                        <a:t>Labor</a:t>
                      </a:r>
                      <a:endParaRPr lang="en-US" sz="1200" dirty="0"/>
                    </a:p>
                  </a:txBody>
                  <a:tcPr/>
                </a:tc>
                <a:extLst>
                  <a:ext uri="{0D108BD9-81ED-4DB2-BD59-A6C34878D82A}">
                    <a16:rowId xmlns="" xmlns:a16="http://schemas.microsoft.com/office/drawing/2014/main" val="3626261088"/>
                  </a:ext>
                </a:extLst>
              </a:tr>
              <a:tr h="479128">
                <a:tc>
                  <a:txBody>
                    <a:bodyPr/>
                    <a:lstStyle/>
                    <a:p>
                      <a:r>
                        <a:rPr lang="en-US" sz="1200" dirty="0" smtClean="0"/>
                        <a:t>Employment rate 2</a:t>
                      </a:r>
                      <a:r>
                        <a:rPr lang="en-US" sz="1200" baseline="30000" dirty="0" smtClean="0"/>
                        <a:t>nd</a:t>
                      </a:r>
                      <a:r>
                        <a:rPr lang="en-US" sz="1200" dirty="0" smtClean="0"/>
                        <a:t> quarter after exit</a:t>
                      </a:r>
                      <a:endParaRPr lang="en-US" sz="1200" dirty="0"/>
                    </a:p>
                  </a:txBody>
                  <a:tcPr/>
                </a:tc>
                <a:tc>
                  <a:txBody>
                    <a:bodyPr/>
                    <a:lstStyle/>
                    <a:p>
                      <a:r>
                        <a:rPr lang="en-US" sz="1200" dirty="0" smtClean="0"/>
                        <a:t>The percent of exiters who are employed in the</a:t>
                      </a:r>
                      <a:r>
                        <a:rPr lang="en-US" sz="1200" baseline="0" dirty="0" smtClean="0"/>
                        <a:t> 2</a:t>
                      </a:r>
                      <a:r>
                        <a:rPr lang="en-US" sz="1200" baseline="30000" dirty="0" smtClean="0"/>
                        <a:t>nd</a:t>
                      </a:r>
                      <a:r>
                        <a:rPr lang="en-US" sz="1200" baseline="0" dirty="0" smtClean="0"/>
                        <a:t> quarter after program exit</a:t>
                      </a:r>
                      <a:endParaRPr lang="en-US" sz="1200" dirty="0"/>
                    </a:p>
                  </a:txBody>
                  <a:tcPr/>
                </a:tc>
                <a:tc>
                  <a:txBody>
                    <a:bodyPr/>
                    <a:lstStyle/>
                    <a:p>
                      <a:r>
                        <a:rPr lang="en-US" sz="1200" dirty="0" smtClean="0"/>
                        <a:t>Can be done with existing labor data</a:t>
                      </a:r>
                      <a:endParaRPr lang="en-US" sz="1200" dirty="0"/>
                    </a:p>
                  </a:txBody>
                  <a:tcPr/>
                </a:tc>
                <a:extLst>
                  <a:ext uri="{0D108BD9-81ED-4DB2-BD59-A6C34878D82A}">
                    <a16:rowId xmlns="" xmlns:a16="http://schemas.microsoft.com/office/drawing/2014/main" val="4138705985"/>
                  </a:ext>
                </a:extLst>
              </a:tr>
              <a:tr h="670779">
                <a:tc>
                  <a:txBody>
                    <a:bodyPr/>
                    <a:lstStyle/>
                    <a:p>
                      <a:r>
                        <a:rPr lang="en-US" sz="1200" dirty="0" smtClean="0"/>
                        <a:t>Employment rate 4</a:t>
                      </a:r>
                      <a:r>
                        <a:rPr lang="en-US" sz="1200" baseline="30000" dirty="0" smtClean="0"/>
                        <a:t>th</a:t>
                      </a:r>
                      <a:r>
                        <a:rPr lang="en-US" sz="1200" dirty="0" smtClean="0"/>
                        <a:t> quarter after exit</a:t>
                      </a:r>
                      <a:endParaRPr lang="en-US" sz="1200" dirty="0"/>
                    </a:p>
                  </a:txBody>
                  <a:tcPr/>
                </a:tc>
                <a:tc>
                  <a:txBody>
                    <a:bodyPr/>
                    <a:lstStyle/>
                    <a:p>
                      <a:r>
                        <a:rPr lang="en-US" sz="1200" dirty="0" smtClean="0"/>
                        <a:t>The percent of exiters who are employed in the 4</a:t>
                      </a:r>
                      <a:r>
                        <a:rPr lang="en-US" sz="1200" baseline="30000" dirty="0" smtClean="0"/>
                        <a:t>th</a:t>
                      </a:r>
                      <a:r>
                        <a:rPr lang="en-US" sz="1200" dirty="0" smtClean="0"/>
                        <a:t> quarter after program exit</a:t>
                      </a:r>
                      <a:endParaRPr lang="en-US" sz="1200" dirty="0"/>
                    </a:p>
                  </a:txBody>
                  <a:tcPr/>
                </a:tc>
                <a:tc>
                  <a:txBody>
                    <a:bodyPr/>
                    <a:lstStyle/>
                    <a:p>
                      <a:r>
                        <a:rPr lang="en-US" sz="1200" dirty="0" smtClean="0"/>
                        <a:t>Can be done with existing WIA data and</a:t>
                      </a:r>
                      <a:r>
                        <a:rPr lang="en-US" sz="1200" baseline="0" dirty="0" smtClean="0"/>
                        <a:t> WP data through the third quarter</a:t>
                      </a:r>
                      <a:endParaRPr lang="en-US" sz="1200" dirty="0"/>
                    </a:p>
                  </a:txBody>
                  <a:tcPr/>
                </a:tc>
                <a:extLst>
                  <a:ext uri="{0D108BD9-81ED-4DB2-BD59-A6C34878D82A}">
                    <a16:rowId xmlns="" xmlns:a16="http://schemas.microsoft.com/office/drawing/2014/main" val="2418516975"/>
                  </a:ext>
                </a:extLst>
              </a:tr>
              <a:tr h="479128">
                <a:tc>
                  <a:txBody>
                    <a:bodyPr/>
                    <a:lstStyle/>
                    <a:p>
                      <a:r>
                        <a:rPr lang="en-US" sz="1200" dirty="0" smtClean="0"/>
                        <a:t>Median earnings 2</a:t>
                      </a:r>
                      <a:r>
                        <a:rPr lang="en-US" sz="1200" baseline="30000" dirty="0" smtClean="0"/>
                        <a:t>nd</a:t>
                      </a:r>
                      <a:r>
                        <a:rPr lang="en-US" sz="1200" dirty="0" smtClean="0"/>
                        <a:t> quarter after exit</a:t>
                      </a:r>
                      <a:endParaRPr lang="en-US" sz="1200" dirty="0"/>
                    </a:p>
                  </a:txBody>
                  <a:tcPr/>
                </a:tc>
                <a:tc>
                  <a:txBody>
                    <a:bodyPr/>
                    <a:lstStyle/>
                    <a:p>
                      <a:r>
                        <a:rPr lang="en-US" sz="1200" dirty="0" smtClean="0"/>
                        <a:t>The median earnings</a:t>
                      </a:r>
                      <a:r>
                        <a:rPr lang="en-US" sz="1200" baseline="0" dirty="0" smtClean="0"/>
                        <a:t> of all employed exiters in the 2</a:t>
                      </a:r>
                      <a:r>
                        <a:rPr lang="en-US" sz="1200" baseline="30000" dirty="0" smtClean="0"/>
                        <a:t>nd</a:t>
                      </a:r>
                      <a:r>
                        <a:rPr lang="en-US" sz="1200" baseline="0" dirty="0" smtClean="0"/>
                        <a:t> quarter after program exit</a:t>
                      </a:r>
                      <a:endParaRPr lang="en-US" sz="1200" dirty="0"/>
                    </a:p>
                  </a:txBody>
                  <a:tcPr/>
                </a:tc>
                <a:tc>
                  <a:txBody>
                    <a:bodyPr/>
                    <a:lstStyle/>
                    <a:p>
                      <a:r>
                        <a:rPr lang="en-US" sz="1200" dirty="0" smtClean="0"/>
                        <a:t>Can be done with existing labor data</a:t>
                      </a:r>
                      <a:endParaRPr lang="en-US" sz="1200" dirty="0"/>
                    </a:p>
                  </a:txBody>
                  <a:tcPr/>
                </a:tc>
                <a:extLst>
                  <a:ext uri="{0D108BD9-81ED-4DB2-BD59-A6C34878D82A}">
                    <a16:rowId xmlns="" xmlns:a16="http://schemas.microsoft.com/office/drawing/2014/main" val="1530598386"/>
                  </a:ext>
                </a:extLst>
              </a:tr>
              <a:tr h="862430">
                <a:tc>
                  <a:txBody>
                    <a:bodyPr/>
                    <a:lstStyle/>
                    <a:p>
                      <a:r>
                        <a:rPr lang="en-US" sz="1200" dirty="0" smtClean="0"/>
                        <a:t>Postsecondary/diploma credential rate within 1 year of exit</a:t>
                      </a:r>
                      <a:endParaRPr lang="en-US" sz="1200" dirty="0"/>
                    </a:p>
                  </a:txBody>
                  <a:tcPr/>
                </a:tc>
                <a:tc>
                  <a:txBody>
                    <a:bodyPr/>
                    <a:lstStyle/>
                    <a:p>
                      <a:r>
                        <a:rPr lang="en-US" sz="1200" dirty="0" smtClean="0"/>
                        <a:t>The percentage of program participants who obtain a recognized postsecondary credential or a secondary school diploma or its recognized postsecondary credential or secondary school diploma or its recognized equivalent during participation or one year after program exit</a:t>
                      </a:r>
                      <a:endParaRPr lang="en-US" sz="1200" dirty="0"/>
                    </a:p>
                  </a:txBody>
                  <a:tcPr/>
                </a:tc>
                <a:tc>
                  <a:txBody>
                    <a:bodyPr/>
                    <a:lstStyle/>
                    <a:p>
                      <a:r>
                        <a:rPr lang="en-US" sz="1200" dirty="0" smtClean="0"/>
                        <a:t>Can be done</a:t>
                      </a:r>
                      <a:r>
                        <a:rPr lang="en-US" sz="1200" baseline="0" dirty="0" smtClean="0"/>
                        <a:t> with existing labor data through the 3</a:t>
                      </a:r>
                      <a:r>
                        <a:rPr lang="en-US" sz="1200" baseline="30000" dirty="0" smtClean="0"/>
                        <a:t>rd</a:t>
                      </a:r>
                      <a:r>
                        <a:rPr lang="en-US" sz="1200" baseline="0" dirty="0" smtClean="0"/>
                        <a:t> quarter after exit</a:t>
                      </a:r>
                      <a:endParaRPr lang="en-US" sz="1200" dirty="0"/>
                    </a:p>
                  </a:txBody>
                  <a:tcPr/>
                </a:tc>
                <a:extLst>
                  <a:ext uri="{0D108BD9-81ED-4DB2-BD59-A6C34878D82A}">
                    <a16:rowId xmlns="" xmlns:a16="http://schemas.microsoft.com/office/drawing/2014/main" val="4260566221"/>
                  </a:ext>
                </a:extLst>
              </a:tr>
              <a:tr h="862430">
                <a:tc>
                  <a:txBody>
                    <a:bodyPr/>
                    <a:lstStyle/>
                    <a:p>
                      <a:r>
                        <a:rPr lang="en-US" sz="1200" dirty="0" smtClean="0"/>
                        <a:t>Measurable</a:t>
                      </a:r>
                      <a:r>
                        <a:rPr lang="en-US" sz="1200" baseline="0" dirty="0" smtClean="0"/>
                        <a:t> skill gains rate</a:t>
                      </a:r>
                      <a:endParaRPr lang="en-US" sz="1200" dirty="0"/>
                    </a:p>
                  </a:txBody>
                  <a:tcPr>
                    <a:solidFill>
                      <a:schemeClr val="bg1">
                        <a:lumMod val="85000"/>
                      </a:schemeClr>
                    </a:solidFill>
                  </a:tcPr>
                </a:tc>
                <a:tc>
                  <a:txBody>
                    <a:bodyPr/>
                    <a:lstStyle/>
                    <a:p>
                      <a:r>
                        <a:rPr lang="en-US" sz="1200" dirty="0" smtClean="0"/>
                        <a:t>The percentage</a:t>
                      </a:r>
                      <a:r>
                        <a:rPr lang="en-US" sz="1200" baseline="0" dirty="0" smtClean="0"/>
                        <a:t> of program participants who, during a program year, are in an education or training program that leads to a recognized postsecondary credential or employment and who are achieving measurable skill gains toward such a credential or employment</a:t>
                      </a:r>
                      <a:endParaRPr lang="en-US" sz="1200" dirty="0"/>
                    </a:p>
                  </a:txBody>
                  <a:tcPr>
                    <a:solidFill>
                      <a:schemeClr val="bg1">
                        <a:lumMod val="85000"/>
                      </a:schemeClr>
                    </a:solidFill>
                  </a:tcPr>
                </a:tc>
                <a:tc>
                  <a:txBody>
                    <a:bodyPr/>
                    <a:lstStyle/>
                    <a:p>
                      <a:r>
                        <a:rPr lang="en-US" sz="1200" dirty="0" smtClean="0"/>
                        <a:t>Not possible with existing data</a:t>
                      </a:r>
                      <a:endParaRPr lang="en-US" sz="1200" dirty="0"/>
                    </a:p>
                  </a:txBody>
                  <a:tcPr>
                    <a:solidFill>
                      <a:schemeClr val="bg1">
                        <a:lumMod val="85000"/>
                      </a:schemeClr>
                    </a:solidFill>
                  </a:tcPr>
                </a:tc>
                <a:extLst>
                  <a:ext uri="{0D108BD9-81ED-4DB2-BD59-A6C34878D82A}">
                    <a16:rowId xmlns="" xmlns:a16="http://schemas.microsoft.com/office/drawing/2014/main" val="335865301"/>
                  </a:ext>
                </a:extLst>
              </a:tr>
              <a:tr h="479128">
                <a:tc>
                  <a:txBody>
                    <a:bodyPr/>
                    <a:lstStyle/>
                    <a:p>
                      <a:r>
                        <a:rPr lang="en-US" sz="1200" dirty="0" smtClean="0"/>
                        <a:t>Employment or education rate 2</a:t>
                      </a:r>
                      <a:r>
                        <a:rPr lang="en-US" sz="1200" baseline="30000" dirty="0" smtClean="0"/>
                        <a:t>nd</a:t>
                      </a:r>
                      <a:r>
                        <a:rPr lang="en-US" sz="1200" dirty="0" smtClean="0"/>
                        <a:t> quarter after exit</a:t>
                      </a:r>
                      <a:endParaRPr lang="en-US" sz="1200" dirty="0"/>
                    </a:p>
                  </a:txBody>
                  <a:tcPr/>
                </a:tc>
                <a:tc>
                  <a:txBody>
                    <a:bodyPr/>
                    <a:lstStyle/>
                    <a:p>
                      <a:r>
                        <a:rPr lang="en-US" sz="1200" dirty="0" smtClean="0"/>
                        <a:t>The</a:t>
                      </a:r>
                      <a:r>
                        <a:rPr lang="en-US" sz="1200" baseline="0" dirty="0" smtClean="0"/>
                        <a:t> percent of exiters who are employed or enrolled in education in the 2</a:t>
                      </a:r>
                      <a:r>
                        <a:rPr lang="en-US" sz="1200" baseline="30000" dirty="0" smtClean="0"/>
                        <a:t>nd</a:t>
                      </a:r>
                      <a:r>
                        <a:rPr lang="en-US" sz="1200" baseline="0" dirty="0" smtClean="0"/>
                        <a:t> quarter after program exit</a:t>
                      </a:r>
                      <a:endParaRPr lang="en-US" sz="1200" dirty="0"/>
                    </a:p>
                  </a:txBody>
                  <a:tcPr/>
                </a:tc>
                <a:tc>
                  <a:txBody>
                    <a:bodyPr/>
                    <a:lstStyle/>
                    <a:p>
                      <a:r>
                        <a:rPr lang="en-US" sz="1200" dirty="0" smtClean="0"/>
                        <a:t>Can be done with existing WIA data for the 1</a:t>
                      </a:r>
                      <a:r>
                        <a:rPr lang="en-US" sz="1200" baseline="30000" dirty="0" smtClean="0"/>
                        <a:t>st</a:t>
                      </a:r>
                      <a:r>
                        <a:rPr lang="en-US" sz="1200" dirty="0" smtClean="0"/>
                        <a:t> quarter after exit</a:t>
                      </a:r>
                      <a:endParaRPr lang="en-US" sz="1200" dirty="0"/>
                    </a:p>
                  </a:txBody>
                  <a:tcPr/>
                </a:tc>
                <a:extLst>
                  <a:ext uri="{0D108BD9-81ED-4DB2-BD59-A6C34878D82A}">
                    <a16:rowId xmlns="" xmlns:a16="http://schemas.microsoft.com/office/drawing/2014/main" val="1823334136"/>
                  </a:ext>
                </a:extLst>
              </a:tr>
              <a:tr h="479128">
                <a:tc>
                  <a:txBody>
                    <a:bodyPr/>
                    <a:lstStyle/>
                    <a:p>
                      <a:r>
                        <a:rPr lang="en-US" sz="1200" dirty="0" smtClean="0"/>
                        <a:t>Employment or education rate 4</a:t>
                      </a:r>
                      <a:r>
                        <a:rPr lang="en-US" sz="1200" baseline="30000" dirty="0" smtClean="0"/>
                        <a:t>th</a:t>
                      </a:r>
                      <a:r>
                        <a:rPr lang="en-US" sz="1200" dirty="0" smtClean="0"/>
                        <a:t> quarter after exit</a:t>
                      </a:r>
                      <a:endParaRPr lang="en-US" sz="1200" dirty="0"/>
                    </a:p>
                  </a:txBody>
                  <a:tcPr/>
                </a:tc>
                <a:tc>
                  <a:txBody>
                    <a:bodyPr/>
                    <a:lstStyle/>
                    <a:p>
                      <a:r>
                        <a:rPr lang="en-US" sz="1200" dirty="0" smtClean="0"/>
                        <a:t>The percent of exiters who are employed</a:t>
                      </a:r>
                      <a:r>
                        <a:rPr lang="en-US" sz="1200" baseline="0" dirty="0" smtClean="0"/>
                        <a:t> or enrolled in education in the 4</a:t>
                      </a:r>
                      <a:r>
                        <a:rPr lang="en-US" sz="1200" baseline="30000" dirty="0" smtClean="0"/>
                        <a:t>th</a:t>
                      </a:r>
                      <a:r>
                        <a:rPr lang="en-US" sz="1200" baseline="0" dirty="0" smtClean="0"/>
                        <a:t> quarter after program exit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Can be done with existing WIA data for the 1</a:t>
                      </a:r>
                      <a:r>
                        <a:rPr lang="en-US" sz="1200" baseline="30000" dirty="0" smtClean="0"/>
                        <a:t>st</a:t>
                      </a:r>
                      <a:r>
                        <a:rPr lang="en-US" sz="1200" dirty="0" smtClean="0"/>
                        <a:t> quarter after exit</a:t>
                      </a:r>
                    </a:p>
                  </a:txBody>
                  <a:tcPr/>
                </a:tc>
                <a:extLst>
                  <a:ext uri="{0D108BD9-81ED-4DB2-BD59-A6C34878D82A}">
                    <a16:rowId xmlns="" xmlns:a16="http://schemas.microsoft.com/office/drawing/2014/main" val="1834269724"/>
                  </a:ext>
                </a:extLst>
              </a:tr>
              <a:tr h="321186">
                <a:tc>
                  <a:txBody>
                    <a:bodyPr/>
                    <a:lstStyle/>
                    <a:p>
                      <a:r>
                        <a:rPr lang="en-US" sz="1200" dirty="0" smtClean="0"/>
                        <a:t>Employer services indicator</a:t>
                      </a:r>
                      <a:endParaRPr lang="en-US" sz="1200" dirty="0"/>
                    </a:p>
                  </a:txBody>
                  <a:tcPr>
                    <a:solidFill>
                      <a:schemeClr val="bg1">
                        <a:lumMod val="85000"/>
                      </a:schemeClr>
                    </a:solidFill>
                  </a:tcPr>
                </a:tc>
                <a:tc>
                  <a:txBody>
                    <a:bodyPr/>
                    <a:lstStyle/>
                    <a:p>
                      <a:r>
                        <a:rPr lang="en-US" sz="1200" dirty="0" smtClean="0"/>
                        <a:t>The primary indicators of serving employers</a:t>
                      </a:r>
                      <a:endParaRPr lang="en-US" sz="1200" dirty="0"/>
                    </a:p>
                  </a:txBody>
                  <a:tcPr>
                    <a:solidFill>
                      <a:schemeClr val="bg1">
                        <a:lumMod val="85000"/>
                      </a:schemeClr>
                    </a:solidFill>
                  </a:tcPr>
                </a:tc>
                <a:tc>
                  <a:txBody>
                    <a:bodyPr/>
                    <a:lstStyle/>
                    <a:p>
                      <a:r>
                        <a:rPr lang="en-US" sz="1200" dirty="0" smtClean="0"/>
                        <a:t>Not possible with</a:t>
                      </a:r>
                      <a:r>
                        <a:rPr lang="en-US" sz="1200" baseline="0" dirty="0" smtClean="0"/>
                        <a:t> existing data</a:t>
                      </a:r>
                      <a:endParaRPr lang="en-US" sz="1200" dirty="0"/>
                    </a:p>
                  </a:txBody>
                  <a:tcPr>
                    <a:solidFill>
                      <a:schemeClr val="bg1">
                        <a:lumMod val="85000"/>
                      </a:schemeClr>
                    </a:solidFill>
                  </a:tcPr>
                </a:tc>
                <a:extLst>
                  <a:ext uri="{0D108BD9-81ED-4DB2-BD59-A6C34878D82A}">
                    <a16:rowId xmlns="" xmlns:a16="http://schemas.microsoft.com/office/drawing/2014/main" val="1933903158"/>
                  </a:ext>
                </a:extLst>
              </a:tr>
            </a:tbl>
          </a:graphicData>
        </a:graphic>
      </p:graphicFrame>
    </p:spTree>
    <p:extLst>
      <p:ext uri="{BB962C8B-B14F-4D97-AF65-F5344CB8AC3E}">
        <p14:creationId xmlns:p14="http://schemas.microsoft.com/office/powerpoint/2010/main" val="7727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on Target Setting Methods</a:t>
            </a:r>
            <a:endParaRPr lang="en-US" dirty="0"/>
          </a:p>
        </p:txBody>
      </p:sp>
      <p:sp>
        <p:nvSpPr>
          <p:cNvPr id="5" name="Content Placeholder 4"/>
          <p:cNvSpPr>
            <a:spLocks noGrp="1"/>
          </p:cNvSpPr>
          <p:nvPr>
            <p:ph idx="1"/>
          </p:nvPr>
        </p:nvSpPr>
        <p:spPr>
          <a:xfrm>
            <a:off x="581025" y="1739900"/>
            <a:ext cx="7886700" cy="4294187"/>
          </a:xfrm>
        </p:spPr>
        <p:txBody>
          <a:bodyPr/>
          <a:lstStyle/>
          <a:p>
            <a:r>
              <a:rPr lang="en-US" dirty="0" smtClean="0"/>
              <a:t>JTPA Performance Adjustment Model</a:t>
            </a:r>
          </a:p>
          <a:p>
            <a:endParaRPr lang="en-US" dirty="0" smtClean="0"/>
          </a:p>
          <a:p>
            <a:r>
              <a:rPr lang="en-US" dirty="0" smtClean="0"/>
              <a:t>WIA Adjustment PY 2010 and 2011</a:t>
            </a:r>
          </a:p>
          <a:p>
            <a:endParaRPr lang="en-US" dirty="0" smtClean="0"/>
          </a:p>
          <a:p>
            <a:r>
              <a:rPr lang="en-US" dirty="0" smtClean="0"/>
              <a:t>WIA Adjustment PY 2012 – 2014</a:t>
            </a:r>
          </a:p>
          <a:p>
            <a:endParaRPr lang="en-US" dirty="0"/>
          </a:p>
        </p:txBody>
      </p:sp>
    </p:spTree>
    <p:extLst>
      <p:ext uri="{BB962C8B-B14F-4D97-AF65-F5344CB8AC3E}">
        <p14:creationId xmlns:p14="http://schemas.microsoft.com/office/powerpoint/2010/main" val="237268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JTPA Performance Adjustment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5885" y="1653160"/>
                <a:ext cx="8060635" cy="4294187"/>
              </a:xfrm>
            </p:spPr>
            <p:txBody>
              <a:bodyPr>
                <a:noAutofit/>
              </a:bodyPr>
              <a:lstStyle/>
              <a:p>
                <a:pPr>
                  <a:lnSpc>
                    <a:spcPct val="100000"/>
                  </a:lnSpc>
                  <a:spcAft>
                    <a:spcPts val="1800"/>
                  </a:spcAft>
                </a:pPr>
                <a:r>
                  <a:rPr lang="en-US" sz="1800" b="1" dirty="0" smtClean="0"/>
                  <a:t>OLS regression models were estimated to determine the relationships of participant characteristics and economic conditions to performance outcomes.</a:t>
                </a:r>
              </a:p>
              <a:p>
                <a:pPr>
                  <a:spcBef>
                    <a:spcPts val="1800"/>
                  </a:spcBef>
                  <a:spcAft>
                    <a:spcPts val="1800"/>
                  </a:spcAft>
                </a:pPr>
                <a:r>
                  <a:rPr lang="en-US" sz="1800" b="1" dirty="0" smtClean="0"/>
                  <a:t>The coefficients (weights) were used to adjust performance outcomes from a national departure point (D).</a:t>
                </a:r>
              </a:p>
              <a:p>
                <a:pPr>
                  <a:spcBef>
                    <a:spcPts val="1800"/>
                  </a:spcBef>
                  <a:spcAft>
                    <a:spcPts val="1800"/>
                  </a:spcAft>
                </a:pPr>
                <a14:m>
                  <m:oMath xmlns:m="http://schemas.openxmlformats.org/officeDocument/2006/math">
                    <m:r>
                      <a:rPr lang="en-US" sz="1800" b="1" i="1">
                        <a:latin typeface="Cambria Math"/>
                      </a:rPr>
                      <m:t>𝑺</m:t>
                    </m:r>
                    <m:r>
                      <a:rPr lang="en-US" sz="1800" b="1">
                        <a:latin typeface="Cambria Math"/>
                      </a:rPr>
                      <m:t>=</m:t>
                    </m:r>
                    <m:r>
                      <a:rPr lang="en-US" sz="1800" b="1" i="1">
                        <a:latin typeface="Cambria Math"/>
                      </a:rPr>
                      <m:t>𝑫</m:t>
                    </m:r>
                    <m:r>
                      <a:rPr lang="en-US" sz="1800" b="1">
                        <a:latin typeface="Cambria Math"/>
                      </a:rPr>
                      <m:t>+</m:t>
                    </m:r>
                    <m:sSub>
                      <m:sSubPr>
                        <m:ctrlPr>
                          <a:rPr lang="en-US" sz="1800" b="1" i="1">
                            <a:latin typeface="Cambria Math" panose="02040503050406030204" pitchFamily="18" charset="0"/>
                          </a:rPr>
                        </m:ctrlPr>
                      </m:sSubPr>
                      <m:e>
                        <m:r>
                          <a:rPr lang="en-US" sz="1800" b="1" i="1">
                            <a:latin typeface="Cambria Math"/>
                          </a:rPr>
                          <m:t>𝒘</m:t>
                        </m:r>
                      </m:e>
                      <m:sub>
                        <m:r>
                          <a:rPr lang="en-US" sz="1800" b="1" i="1">
                            <a:latin typeface="Cambria Math"/>
                          </a:rPr>
                          <m:t>𝟏</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a:rPr>
                              <m:t>𝑿</m:t>
                            </m:r>
                          </m:e>
                          <m:sub>
                            <m:r>
                              <a:rPr lang="en-US" sz="1800" b="1" i="1">
                                <a:latin typeface="Cambria Math"/>
                              </a:rPr>
                              <m:t>𝟏</m:t>
                            </m:r>
                          </m:sub>
                        </m:sSub>
                        <m:r>
                          <a:rPr lang="en-US" sz="1800" b="1">
                            <a:latin typeface="Cambria Math"/>
                          </a:rPr>
                          <m:t>−</m:t>
                        </m:r>
                        <m:acc>
                          <m:accPr>
                            <m:chr m:val="̅"/>
                            <m:ctrlPr>
                              <a:rPr lang="en-US" sz="1800" b="1" i="1">
                                <a:latin typeface="Cambria Math" panose="02040503050406030204" pitchFamily="18" charset="0"/>
                              </a:rPr>
                            </m:ctrlPr>
                          </m:accPr>
                          <m:e>
                            <m:sSub>
                              <m:sSubPr>
                                <m:ctrlPr>
                                  <a:rPr lang="en-US" sz="1800" b="1" i="1">
                                    <a:latin typeface="Cambria Math" panose="02040503050406030204" pitchFamily="18" charset="0"/>
                                  </a:rPr>
                                </m:ctrlPr>
                              </m:sSubPr>
                              <m:e>
                                <m:r>
                                  <a:rPr lang="en-US" sz="1800" b="1" i="1">
                                    <a:latin typeface="Cambria Math"/>
                                  </a:rPr>
                                  <m:t>𝒙</m:t>
                                </m:r>
                              </m:e>
                              <m:sub>
                                <m:r>
                                  <a:rPr lang="en-US" sz="1800" b="1" i="1">
                                    <a:latin typeface="Cambria Math"/>
                                  </a:rPr>
                                  <m:t>𝟏</m:t>
                                </m:r>
                              </m:sub>
                            </m:sSub>
                          </m:e>
                        </m:acc>
                      </m:e>
                    </m:d>
                    <m:r>
                      <a:rPr lang="en-US" sz="1800" b="1">
                        <a:latin typeface="Cambria Math"/>
                      </a:rPr>
                      <m:t>+…+</m:t>
                    </m:r>
                    <m:sSub>
                      <m:sSubPr>
                        <m:ctrlPr>
                          <a:rPr lang="en-US" sz="1800" b="1" i="1">
                            <a:latin typeface="Cambria Math" panose="02040503050406030204" pitchFamily="18" charset="0"/>
                          </a:rPr>
                        </m:ctrlPr>
                      </m:sSubPr>
                      <m:e>
                        <m:r>
                          <a:rPr lang="en-US" sz="1800" b="1" i="1">
                            <a:latin typeface="Cambria Math"/>
                          </a:rPr>
                          <m:t>𝒘</m:t>
                        </m:r>
                      </m:e>
                      <m:sub>
                        <m:r>
                          <a:rPr lang="en-US" sz="1800" b="1" i="1">
                            <a:latin typeface="Cambria Math"/>
                          </a:rPr>
                          <m:t>𝒏</m:t>
                        </m:r>
                      </m:sub>
                    </m:sSub>
                    <m:r>
                      <a:rPr lang="en-US" sz="1800" b="1">
                        <a:latin typeface="Cambria Math"/>
                      </a:rPr>
                      <m:t>(</m:t>
                    </m:r>
                    <m:sSub>
                      <m:sSubPr>
                        <m:ctrlPr>
                          <a:rPr lang="en-US" sz="1800" b="1" i="1">
                            <a:latin typeface="Cambria Math" panose="02040503050406030204" pitchFamily="18" charset="0"/>
                          </a:rPr>
                        </m:ctrlPr>
                      </m:sSubPr>
                      <m:e>
                        <m:r>
                          <a:rPr lang="en-US" sz="1800" b="1" i="1">
                            <a:latin typeface="Cambria Math"/>
                          </a:rPr>
                          <m:t>𝑿</m:t>
                        </m:r>
                      </m:e>
                      <m:sub>
                        <m:r>
                          <a:rPr lang="en-US" sz="1800" b="1" i="1">
                            <a:latin typeface="Cambria Math"/>
                          </a:rPr>
                          <m:t>𝒏</m:t>
                        </m:r>
                      </m:sub>
                    </m:sSub>
                    <m:r>
                      <a:rPr lang="en-US" sz="1800" b="1">
                        <a:latin typeface="Cambria Math"/>
                      </a:rPr>
                      <m:t>−</m:t>
                    </m:r>
                    <m:acc>
                      <m:accPr>
                        <m:chr m:val="̅"/>
                        <m:ctrlPr>
                          <a:rPr lang="en-US" sz="1800" b="1" i="1">
                            <a:latin typeface="Cambria Math" panose="02040503050406030204" pitchFamily="18" charset="0"/>
                          </a:rPr>
                        </m:ctrlPr>
                      </m:accPr>
                      <m:e>
                        <m:sSub>
                          <m:sSubPr>
                            <m:ctrlPr>
                              <a:rPr lang="en-US" sz="1800" b="1" i="1">
                                <a:latin typeface="Cambria Math" panose="02040503050406030204" pitchFamily="18" charset="0"/>
                              </a:rPr>
                            </m:ctrlPr>
                          </m:sSubPr>
                          <m:e>
                            <m:r>
                              <a:rPr lang="en-US" sz="1800" b="1" i="1">
                                <a:latin typeface="Cambria Math"/>
                              </a:rPr>
                              <m:t>𝒙</m:t>
                            </m:r>
                          </m:e>
                          <m:sub>
                            <m:r>
                              <a:rPr lang="en-US" sz="1800" b="1" i="1">
                                <a:latin typeface="Cambria Math"/>
                              </a:rPr>
                              <m:t>𝒏</m:t>
                            </m:r>
                          </m:sub>
                        </m:sSub>
                      </m:e>
                    </m:acc>
                  </m:oMath>
                </a14:m>
                <a:r>
                  <a:rPr lang="en-US" sz="1800" b="1" dirty="0"/>
                  <a:t>)</a:t>
                </a:r>
                <a:endParaRPr lang="en-US" sz="1800" b="1" dirty="0" smtClean="0"/>
              </a:p>
              <a:p>
                <a:pPr>
                  <a:spcBef>
                    <a:spcPts val="1800"/>
                  </a:spcBef>
                  <a:spcAft>
                    <a:spcPts val="1800"/>
                  </a:spcAft>
                </a:pPr>
                <a:r>
                  <a:rPr lang="en-US" sz="1800" b="1" dirty="0" smtClean="0"/>
                  <a:t>D was specified deterministically</a:t>
                </a:r>
                <a:endParaRPr lang="en-US" sz="1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5885" y="1653160"/>
                <a:ext cx="8060635" cy="4294187"/>
              </a:xfrm>
              <a:blipFill>
                <a:blip r:embed="rId2"/>
                <a:stretch>
                  <a:fillRect l="-530" t="-709" r="-378"/>
                </a:stretch>
              </a:blipFill>
            </p:spPr>
            <p:txBody>
              <a:bodyPr/>
              <a:lstStyle/>
              <a:p>
                <a:r>
                  <a:rPr lang="en-US">
                    <a:noFill/>
                  </a:rPr>
                  <a:t> </a:t>
                </a:r>
              </a:p>
            </p:txBody>
          </p:sp>
        </mc:Fallback>
      </mc:AlternateContent>
    </p:spTree>
    <p:extLst>
      <p:ext uri="{BB962C8B-B14F-4D97-AF65-F5344CB8AC3E}">
        <p14:creationId xmlns:p14="http://schemas.microsoft.com/office/powerpoint/2010/main" val="238859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74" y="1503679"/>
            <a:ext cx="8782049" cy="462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12973</TotalTime>
  <Words>2793</Words>
  <Application>Microsoft Office PowerPoint</Application>
  <PresentationFormat>On-screen Show (4:3)</PresentationFormat>
  <Paragraphs>845</Paragraphs>
  <Slides>43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SimSun</vt:lpstr>
      <vt:lpstr>Adobe Myungjo Std M</vt:lpstr>
      <vt:lpstr>Arial</vt:lpstr>
      <vt:lpstr>Calibri</vt:lpstr>
      <vt:lpstr>Cambria Math</vt:lpstr>
      <vt:lpstr>Helvetica Neue</vt:lpstr>
      <vt:lpstr>Palatino Linotype</vt:lpstr>
      <vt:lpstr>Times New Roman</vt:lpstr>
      <vt:lpstr>Wingdings</vt:lpstr>
      <vt:lpstr>Wingdings 2</vt:lpstr>
      <vt:lpstr>Wingdings 3</vt:lpstr>
      <vt:lpstr>Office Theme</vt:lpstr>
      <vt:lpstr>WIOA Performance Accountability </vt:lpstr>
      <vt:lpstr>Today’s Moderator</vt:lpstr>
      <vt:lpstr>Today’s Presenters</vt:lpstr>
      <vt:lpstr>PART I</vt:lpstr>
      <vt:lpstr>WIOA Methodology Design Approach</vt:lpstr>
      <vt:lpstr>WIOA Measures</vt:lpstr>
      <vt:lpstr>Prior Work on Target Setting Methods</vt:lpstr>
      <vt:lpstr>JTPA Performance Adjustment Model</vt:lpstr>
      <vt:lpstr>An Example</vt:lpstr>
      <vt:lpstr>WIA Adjustment PY 2010 - 2011</vt:lpstr>
      <vt:lpstr>WIA Adjustment PY2012 - 2014</vt:lpstr>
      <vt:lpstr>Extensions</vt:lpstr>
      <vt:lpstr>Estimation Methods – Considered Aggregate Level</vt:lpstr>
      <vt:lpstr>Average Prediction Errors</vt:lpstr>
      <vt:lpstr>Within Sample Fixed Effects Predictions</vt:lpstr>
      <vt:lpstr>Within Sample Fixed Effects Performance Targets</vt:lpstr>
      <vt:lpstr>PART II</vt:lpstr>
      <vt:lpstr>RSA 911</vt:lpstr>
      <vt:lpstr>RSA 911 (cont.)</vt:lpstr>
      <vt:lpstr>Current VR Data Availability for Back Computing WIOA Performance Measures   </vt:lpstr>
      <vt:lpstr>Current Data Used for the Statistical Adjustment Model</vt:lpstr>
      <vt:lpstr>Explanatory Variables on Participant Characteristics from RSA 911</vt:lpstr>
      <vt:lpstr>Explanatory Variables on Economic Conditions</vt:lpstr>
      <vt:lpstr>Methods</vt:lpstr>
      <vt:lpstr>Methods (cont.)</vt:lpstr>
      <vt:lpstr>Results</vt:lpstr>
      <vt:lpstr>Fixed Effect Result</vt:lpstr>
      <vt:lpstr>Fixed Effect Result (cont.)</vt:lpstr>
      <vt:lpstr>Fixed Effect Result (cont.)</vt:lpstr>
      <vt:lpstr>Fixed Effect Result (cont.)</vt:lpstr>
      <vt:lpstr>Next Steps</vt:lpstr>
      <vt:lpstr>PART III</vt:lpstr>
      <vt:lpstr>National Reporting System (NRS)</vt:lpstr>
      <vt:lpstr>Outcome Measures</vt:lpstr>
      <vt:lpstr>Control Variables</vt:lpstr>
      <vt:lpstr>Analyses</vt:lpstr>
      <vt:lpstr>Model Specifications</vt:lpstr>
      <vt:lpstr>Procedure</vt:lpstr>
      <vt:lpstr>Results</vt:lpstr>
      <vt:lpstr>POLLING QUESTION</vt:lpstr>
      <vt:lpstr>Please Enter Your Questions in the Chat Room!</vt:lpstr>
      <vt:lpstr>Presenters’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Eric Rooney</cp:lastModifiedBy>
  <cp:revision>221</cp:revision>
  <cp:lastPrinted>2015-11-30T21:37:40Z</cp:lastPrinted>
  <dcterms:created xsi:type="dcterms:W3CDTF">2015-06-19T15:54:52Z</dcterms:created>
  <dcterms:modified xsi:type="dcterms:W3CDTF">2015-12-02T18:14:11Z</dcterms:modified>
</cp:coreProperties>
</file>